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m4a" ContentType="audio/mp4"/>
  <Default Extension="png" ContentType="image/png"/>
  <Default Extension="rels" ContentType="application/vnd.openxmlformats-package.relationships+xml"/>
  <Default Extension="vml" ContentType="application/vnd.openxmlformats-officedocument.vmlDrawing"/>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68" r:id="rId2"/>
    <p:sldId id="290" r:id="rId3"/>
    <p:sldId id="273" r:id="rId4"/>
    <p:sldId id="399" r:id="rId5"/>
    <p:sldId id="291" r:id="rId6"/>
    <p:sldId id="328" r:id="rId7"/>
    <p:sldId id="293" r:id="rId8"/>
    <p:sldId id="442" r:id="rId9"/>
    <p:sldId id="337" r:id="rId10"/>
    <p:sldId id="338" r:id="rId11"/>
    <p:sldId id="331" r:id="rId12"/>
    <p:sldId id="388" r:id="rId13"/>
    <p:sldId id="332" r:id="rId14"/>
    <p:sldId id="339" r:id="rId15"/>
    <p:sldId id="333" r:id="rId16"/>
    <p:sldId id="427" r:id="rId17"/>
    <p:sldId id="294" r:id="rId18"/>
    <p:sldId id="436" r:id="rId19"/>
    <p:sldId id="426" r:id="rId20"/>
    <p:sldId id="430" r:id="rId21"/>
    <p:sldId id="443" r:id="rId22"/>
    <p:sldId id="433" r:id="rId23"/>
    <p:sldId id="434" r:id="rId24"/>
    <p:sldId id="396" r:id="rId25"/>
    <p:sldId id="441" r:id="rId26"/>
    <p:sldId id="398" r:id="rId27"/>
    <p:sldId id="298" r:id="rId28"/>
    <p:sldId id="299" r:id="rId29"/>
    <p:sldId id="438" r:id="rId30"/>
    <p:sldId id="300" r:id="rId31"/>
    <p:sldId id="351" r:id="rId32"/>
    <p:sldId id="340" r:id="rId33"/>
    <p:sldId id="439" r:id="rId34"/>
    <p:sldId id="352" r:id="rId35"/>
    <p:sldId id="353" r:id="rId36"/>
    <p:sldId id="385" r:id="rId37"/>
    <p:sldId id="386" r:id="rId38"/>
    <p:sldId id="440" r:id="rId39"/>
    <p:sldId id="363" r:id="rId40"/>
    <p:sldId id="444" r:id="rId41"/>
    <p:sldId id="446" r:id="rId42"/>
    <p:sldId id="447" r:id="rId43"/>
    <p:sldId id="448" r:id="rId44"/>
    <p:sldId id="445" r:id="rId45"/>
    <p:sldId id="449" r:id="rId4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Style moyen 4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en-US" b="1" dirty="0">
              <a:solidFill>
                <a:schemeClr val="bg1"/>
              </a:solidFill>
              <a:effectLst>
                <a:outerShdw blurRad="38100" dist="38100" dir="2700000" algn="tl">
                  <a:srgbClr val="000000">
                    <a:alpha val="43137"/>
                  </a:srgbClr>
                </a:outerShdw>
              </a:effectLst>
            </a:rPr>
            <a:t>I- What is Macroeconomics?</a:t>
          </a:r>
          <a:br>
            <a:rPr lang="en-US" dirty="0">
              <a:solidFill>
                <a:schemeClr val="bg1"/>
              </a:solidFill>
            </a:rPr>
          </a:b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48E44BCB-5D51-40B3-8EEB-5423C5434EDB}">
      <dgm:prSet/>
      <dgm:spPr/>
      <dgm:t>
        <a:bodyPr/>
        <a:lstStyle/>
        <a:p>
          <a:r>
            <a:rPr lang="en-US" b="1">
              <a:solidFill>
                <a:schemeClr val="bg1"/>
              </a:solidFill>
              <a:latin typeface="+mn-lt"/>
            </a:rPr>
            <a:t>II-Macroeconomic Agents</a:t>
          </a:r>
          <a:endParaRPr lang="fr-FR" b="1" dirty="0"/>
        </a:p>
      </dgm:t>
    </dgm:pt>
    <dgm:pt modelId="{6CA9F34C-D85B-4FA5-AE0F-C4DE95B29DC4}" type="parTrans" cxnId="{6E3BC1AB-077A-44A1-9AA5-CF5BFF74E2F9}">
      <dgm:prSet/>
      <dgm:spPr/>
      <dgm:t>
        <a:bodyPr/>
        <a:lstStyle/>
        <a:p>
          <a:endParaRPr lang="fr-FR"/>
        </a:p>
      </dgm:t>
    </dgm:pt>
    <dgm:pt modelId="{846F34B1-A1B7-4631-86D0-5FEC8685688A}" type="sibTrans" cxnId="{6E3BC1AB-077A-44A1-9AA5-CF5BFF74E2F9}">
      <dgm:prSet/>
      <dgm:spPr/>
      <dgm:t>
        <a:bodyPr/>
        <a:lstStyle/>
        <a:p>
          <a:endParaRPr lang="fr-FR"/>
        </a:p>
      </dgm:t>
    </dgm:pt>
    <dgm:pt modelId="{6A4F8ECD-FDD1-41F3-8F81-7E6BEBD891C0}">
      <dgm:prSet/>
      <dgm:spPr/>
      <dgm:t>
        <a:bodyPr/>
        <a:lstStyle/>
        <a:p>
          <a:r>
            <a:rPr lang="en-US" b="1" dirty="0">
              <a:solidFill>
                <a:schemeClr val="bg1"/>
              </a:solidFill>
              <a:effectLst>
                <a:outerShdw blurRad="38100" dist="38100" dir="2700000" algn="tl">
                  <a:srgbClr val="C0C0C0"/>
                </a:outerShdw>
              </a:effectLst>
              <a:latin typeface="+mn-lt"/>
            </a:rPr>
            <a:t>III-</a:t>
          </a:r>
          <a:r>
            <a:rPr lang="en-US" b="1" dirty="0">
              <a:solidFill>
                <a:schemeClr val="bg1"/>
              </a:solidFill>
              <a:latin typeface="+mn-lt"/>
            </a:rPr>
            <a:t>Principles of Macroeconomic Analysis</a:t>
          </a:r>
          <a:endParaRPr lang="fr-FR" b="1" dirty="0"/>
        </a:p>
      </dgm:t>
    </dgm:pt>
    <dgm:pt modelId="{595B8788-567A-4ABF-B0A0-B611599B80E3}" type="parTrans" cxnId="{45344D72-7AC6-413E-9D0A-5E7F342AC643}">
      <dgm:prSet/>
      <dgm:spPr/>
      <dgm:t>
        <a:bodyPr/>
        <a:lstStyle/>
        <a:p>
          <a:endParaRPr lang="fr-FR"/>
        </a:p>
      </dgm:t>
    </dgm:pt>
    <dgm:pt modelId="{6D7A9217-FC82-40BA-B13D-162AB6B3A546}" type="sibTrans" cxnId="{45344D72-7AC6-413E-9D0A-5E7F342AC643}">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LinFactNeighborX="20221" custLinFactNeighborY="-310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3"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49A8BD12-D823-4DBD-BA76-9BD2FE88A371}" type="pres">
      <dgm:prSet presAssocID="{48E44BCB-5D51-40B3-8EEB-5423C5434EDB}" presName="textNode" presStyleLbl="node1" presStyleIdx="1" presStyleCnt="3">
        <dgm:presLayoutVars>
          <dgm:bulletEnabled val="1"/>
        </dgm:presLayoutVars>
      </dgm:prSet>
      <dgm:spPr/>
    </dgm:pt>
    <dgm:pt modelId="{19E3E5EB-956F-44BD-94C4-64B34E2C1595}" type="pres">
      <dgm:prSet presAssocID="{846F34B1-A1B7-4631-86D0-5FEC8685688A}" presName="sibTrans" presStyleCnt="0"/>
      <dgm:spPr/>
    </dgm:pt>
    <dgm:pt modelId="{1AA086BE-C276-4196-BAFA-90D9D0F3DDE9}" type="pres">
      <dgm:prSet presAssocID="{6A4F8ECD-FDD1-41F3-8F81-7E6BEBD891C0}" presName="textNode" presStyleLbl="node1" presStyleIdx="2" presStyleCnt="3">
        <dgm:presLayoutVars>
          <dgm:bulletEnabled val="1"/>
        </dgm:presLayoutVars>
      </dgm:prSet>
      <dgm:spPr/>
    </dgm:pt>
  </dgm:ptLst>
  <dgm:cxnLst>
    <dgm:cxn modelId="{45344D72-7AC6-413E-9D0A-5E7F342AC643}" srcId="{6141646F-D791-4CA2-A717-C4D765645C71}" destId="{6A4F8ECD-FDD1-41F3-8F81-7E6BEBD891C0}" srcOrd="2" destOrd="0" parTransId="{595B8788-567A-4ABF-B0A0-B611599B80E3}" sibTransId="{6D7A9217-FC82-40BA-B13D-162AB6B3A546}"/>
    <dgm:cxn modelId="{349C7178-F3B6-4BEC-ABE3-E9D733264D8F}" type="presOf" srcId="{48E44BCB-5D51-40B3-8EEB-5423C5434EDB}" destId="{49A8BD12-D823-4DBD-BA76-9BD2FE88A371}" srcOrd="0" destOrd="0" presId="urn:microsoft.com/office/officeart/2005/8/layout/hProcess9"/>
    <dgm:cxn modelId="{6E3BC1AB-077A-44A1-9AA5-CF5BFF74E2F9}" srcId="{6141646F-D791-4CA2-A717-C4D765645C71}" destId="{48E44BCB-5D51-40B3-8EEB-5423C5434EDB}" srcOrd="1" destOrd="0" parTransId="{6CA9F34C-D85B-4FA5-AE0F-C4DE95B29DC4}" sibTransId="{846F34B1-A1B7-4631-86D0-5FEC8685688A}"/>
    <dgm:cxn modelId="{EF7846AD-821F-41F6-8403-A005D7738293}" type="presOf" srcId="{6A4F8ECD-FDD1-41F3-8F81-7E6BEBD891C0}" destId="{1AA086BE-C276-4196-BAFA-90D9D0F3DDE9}"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D41F390-03C4-44DF-9DEA-10B8D549D1A0}" type="presParOf" srcId="{4415ED17-40F4-4D23-8C58-2D632869BCCD}" destId="{49A8BD12-D823-4DBD-BA76-9BD2FE88A371}" srcOrd="2" destOrd="0" presId="urn:microsoft.com/office/officeart/2005/8/layout/hProcess9"/>
    <dgm:cxn modelId="{85A35B57-B2C9-4A90-9485-8FDA4EFFF492}" type="presParOf" srcId="{4415ED17-40F4-4D23-8C58-2D632869BCCD}" destId="{19E3E5EB-956F-44BD-94C4-64B34E2C1595}" srcOrd="3" destOrd="0" presId="urn:microsoft.com/office/officeart/2005/8/layout/hProcess9"/>
    <dgm:cxn modelId="{DF1DDD24-690D-4C42-9F2E-52A339D81684}" type="presParOf" srcId="{4415ED17-40F4-4D23-8C58-2D632869BCCD}" destId="{1AA086BE-C276-4196-BAFA-90D9D0F3DDE9}"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1587341" y="0"/>
          <a:ext cx="8994933"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91755"/>
          <a:ext cx="3406169"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b="1" kern="1200" dirty="0">
              <a:solidFill>
                <a:schemeClr val="bg1"/>
              </a:solidFill>
              <a:effectLst>
                <a:outerShdw blurRad="38100" dist="38100" dir="2700000" algn="tl">
                  <a:srgbClr val="000000">
                    <a:alpha val="43137"/>
                  </a:srgbClr>
                </a:outerShdw>
              </a:effectLst>
            </a:rPr>
            <a:t>I- What is Macroeconomics?</a:t>
          </a:r>
          <a:br>
            <a:rPr lang="en-US" sz="3100" kern="1200" dirty="0">
              <a:solidFill>
                <a:schemeClr val="bg1"/>
              </a:solidFill>
            </a:rPr>
          </a:br>
          <a:endParaRPr lang="en-US" sz="3100" b="1" kern="1200" dirty="0"/>
        </a:p>
      </dsp:txBody>
      <dsp:txXfrm>
        <a:off x="84966" y="1376721"/>
        <a:ext cx="3236237" cy="1570603"/>
      </dsp:txXfrm>
    </dsp:sp>
    <dsp:sp modelId="{49A8BD12-D823-4DBD-BA76-9BD2FE88A371}">
      <dsp:nvSpPr>
        <dsp:cNvPr id="0" name=""/>
        <dsp:cNvSpPr/>
      </dsp:nvSpPr>
      <dsp:spPr>
        <a:xfrm>
          <a:off x="3588052" y="1305401"/>
          <a:ext cx="3406169"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b="1" kern="1200">
              <a:solidFill>
                <a:schemeClr val="bg1"/>
              </a:solidFill>
              <a:latin typeface="+mn-lt"/>
            </a:rPr>
            <a:t>II-Macroeconomic Agents</a:t>
          </a:r>
          <a:endParaRPr lang="fr-FR" sz="3100" b="1" kern="1200" dirty="0"/>
        </a:p>
      </dsp:txBody>
      <dsp:txXfrm>
        <a:off x="3673018" y="1390367"/>
        <a:ext cx="3236237" cy="1570603"/>
      </dsp:txXfrm>
    </dsp:sp>
    <dsp:sp modelId="{1AA086BE-C276-4196-BAFA-90D9D0F3DDE9}">
      <dsp:nvSpPr>
        <dsp:cNvPr id="0" name=""/>
        <dsp:cNvSpPr/>
      </dsp:nvSpPr>
      <dsp:spPr>
        <a:xfrm>
          <a:off x="7168354" y="1305401"/>
          <a:ext cx="3406169"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b="1" kern="1200" dirty="0">
              <a:solidFill>
                <a:schemeClr val="bg1"/>
              </a:solidFill>
              <a:effectLst>
                <a:outerShdw blurRad="38100" dist="38100" dir="2700000" algn="tl">
                  <a:srgbClr val="C0C0C0"/>
                </a:outerShdw>
              </a:effectLst>
              <a:latin typeface="+mn-lt"/>
            </a:rPr>
            <a:t>III-</a:t>
          </a:r>
          <a:r>
            <a:rPr lang="en-US" sz="3100" b="1" kern="1200" dirty="0">
              <a:solidFill>
                <a:schemeClr val="bg1"/>
              </a:solidFill>
              <a:latin typeface="+mn-lt"/>
            </a:rPr>
            <a:t>Principles of Macroeconomic Analysis</a:t>
          </a:r>
          <a:endParaRPr lang="fr-FR" sz="3100" b="1" kern="1200" dirty="0"/>
        </a:p>
      </dsp:txBody>
      <dsp:txXfrm>
        <a:off x="7253320" y="1390367"/>
        <a:ext cx="3236237"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image" Target="../media/image16.png"/><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9FC292-B14E-42CA-A90E-355AB07C3D01}" type="datetimeFigureOut">
              <a:rPr lang="fr-FR" smtClean="0"/>
              <a:t>12/11/2021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29B131-AA8E-40D2-9B50-9EB4B5EC0CF2}" type="slidenum">
              <a:rPr lang="fr-FR" smtClean="0"/>
              <a:t>‹N°›</a:t>
            </a:fld>
            <a:endParaRPr lang="fr-FR"/>
          </a:p>
        </p:txBody>
      </p:sp>
    </p:spTree>
    <p:extLst>
      <p:ext uri="{BB962C8B-B14F-4D97-AF65-F5344CB8AC3E}">
        <p14:creationId xmlns:p14="http://schemas.microsoft.com/office/powerpoint/2010/main" val="3503010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DC12E1-D685-48DC-A832-FC673E46FC3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C971B90-8F81-4127-B7EB-49BDC94D71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E040E66-3D4C-49BF-B5BE-B1D612403EB8}"/>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5" name="Espace réservé du pied de page 4">
            <a:extLst>
              <a:ext uri="{FF2B5EF4-FFF2-40B4-BE49-F238E27FC236}">
                <a16:creationId xmlns:a16="http://schemas.microsoft.com/office/drawing/2014/main" id="{ACFC14EB-BBE9-4CBC-8471-B6F14BF25D8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6FE410-9BF3-419D-AF68-651F781F69F6}"/>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731947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8D1D3F-806C-4A1A-8238-4593DCDF94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C8C9561-CCF5-4170-B55E-6752C57436D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ACA953-EBD6-46BD-BD4A-5580E3DBDBAE}"/>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5" name="Espace réservé du pied de page 4">
            <a:extLst>
              <a:ext uri="{FF2B5EF4-FFF2-40B4-BE49-F238E27FC236}">
                <a16:creationId xmlns:a16="http://schemas.microsoft.com/office/drawing/2014/main" id="{E174F9DE-4EB3-4576-AA47-A4FCDE74E2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73A0C5-F9A1-4049-BF55-83F79508D0C4}"/>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3624547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F4B3B6-1865-4079-9004-41BBD744EA1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4A43880-9D55-4DC5-8071-266331A4C8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3A21E15-4C5F-4349-8850-A6D06B8DCA9A}"/>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5" name="Espace réservé du pied de page 4">
            <a:extLst>
              <a:ext uri="{FF2B5EF4-FFF2-40B4-BE49-F238E27FC236}">
                <a16:creationId xmlns:a16="http://schemas.microsoft.com/office/drawing/2014/main" id="{2B1A94E4-ADC5-4B09-BE13-7CDA2DAB66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01BAA44-CA35-4747-9942-F1F375EAC86F}"/>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1909341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E16296-B8E8-4657-B0B6-640D92D7D64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5FF9123-F32C-45AF-8460-44527B608E3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EB43AC4-16B0-4A3F-8A98-EDD3EBA553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88C9A08-6690-4B86-9B21-308557518800}"/>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6" name="Espace réservé du pied de page 5">
            <a:extLst>
              <a:ext uri="{FF2B5EF4-FFF2-40B4-BE49-F238E27FC236}">
                <a16:creationId xmlns:a16="http://schemas.microsoft.com/office/drawing/2014/main" id="{CEFA92F1-CC5A-44F6-B007-880B7BE6463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DEBACBA-6C18-4CFE-B082-A0057A7552D2}"/>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1533282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0EE270-B53C-467E-BD59-D2DE8483EFA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5ABFFF6-7740-4DE3-8412-D4145BE7EC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FF31D06-ED49-4E5C-9C45-38455CC6E1B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E2FD1A6-689A-4673-961D-51E85B036E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67D9D7A-8F96-4A90-B57D-964787C318A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74EE979-300B-4EDF-B05C-BD0A544365D7}"/>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8" name="Espace réservé du pied de page 7">
            <a:extLst>
              <a:ext uri="{FF2B5EF4-FFF2-40B4-BE49-F238E27FC236}">
                <a16:creationId xmlns:a16="http://schemas.microsoft.com/office/drawing/2014/main" id="{E73EFC59-F303-434D-BA28-111C0845D8E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2650876-51D5-40C7-A7B2-547000F49A98}"/>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2283082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55FD99-BF97-4E40-B377-4CD08A00CAB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4DDC3B4-A8C4-4871-84C3-40E53D0EBC38}"/>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4" name="Espace réservé du pied de page 3">
            <a:extLst>
              <a:ext uri="{FF2B5EF4-FFF2-40B4-BE49-F238E27FC236}">
                <a16:creationId xmlns:a16="http://schemas.microsoft.com/office/drawing/2014/main" id="{6951EB79-0C4E-4110-B3CC-225C4FA1399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C423DB2-C073-427C-BFAB-493522A11FD6}"/>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1763120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0E962B1-D13B-4E65-BD87-D43F120CF343}"/>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3" name="Espace réservé du pied de page 2">
            <a:extLst>
              <a:ext uri="{FF2B5EF4-FFF2-40B4-BE49-F238E27FC236}">
                <a16:creationId xmlns:a16="http://schemas.microsoft.com/office/drawing/2014/main" id="{8D329C66-8CD1-4A68-BC80-651D6935C3A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9B251C0-EE1E-4CEF-9DC8-0DC9EF2DC44B}"/>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1325237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DE880B-959A-46A9-82AA-DB4957F8A97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C0F61C9-1DC1-4315-8E44-95EE7EAE5B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DAB5C24-63DF-404E-AF9C-D88CBC3A05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C2FD114-B208-4A62-A1CB-4E8D9A0038F8}"/>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6" name="Espace réservé du pied de page 5">
            <a:extLst>
              <a:ext uri="{FF2B5EF4-FFF2-40B4-BE49-F238E27FC236}">
                <a16:creationId xmlns:a16="http://schemas.microsoft.com/office/drawing/2014/main" id="{742F7893-1DE9-49E0-BEB0-42DB225B20D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A9D58AA-B673-473C-B6EE-EC393623998F}"/>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4289188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EB109C-0D3F-4B71-BF27-C2AC0F1E587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60DA095-BEB1-4D84-A7C3-FB86674C59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9F3C0DA-6F40-437D-82E5-12AEE5E3F6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4CA7C37-476D-4C1B-AC93-6115DFC033E0}"/>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6" name="Espace réservé du pied de page 5">
            <a:extLst>
              <a:ext uri="{FF2B5EF4-FFF2-40B4-BE49-F238E27FC236}">
                <a16:creationId xmlns:a16="http://schemas.microsoft.com/office/drawing/2014/main" id="{013F59E8-DD47-4380-ABD6-3A45EE2E026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FC7BC72-4141-4BCB-BCB7-F0BEE74CC49B}"/>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1245213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BCD8A2-21BF-4F38-8833-00080F053D1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4FC6910-6E91-406A-9997-333328B3CB1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3FBC53-4B1D-48F3-A3C6-9F5995B6E0B5}"/>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5" name="Espace réservé du pied de page 4">
            <a:extLst>
              <a:ext uri="{FF2B5EF4-FFF2-40B4-BE49-F238E27FC236}">
                <a16:creationId xmlns:a16="http://schemas.microsoft.com/office/drawing/2014/main" id="{18152C97-1180-4F8F-B74C-655A867D95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F526810-3A8D-401E-B287-73B13E11F09B}"/>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1773000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B02DDB1-CA92-4807-9B0B-6E09758BF08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8A65728-F841-443F-BFA8-4F970AA8DF3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96F9FDA-0791-492E-AF54-A3CA09A0E2F5}"/>
              </a:ext>
            </a:extLst>
          </p:cNvPr>
          <p:cNvSpPr>
            <a:spLocks noGrp="1"/>
          </p:cNvSpPr>
          <p:nvPr>
            <p:ph type="dt" sz="half" idx="10"/>
          </p:nvPr>
        </p:nvSpPr>
        <p:spPr/>
        <p:txBody>
          <a:bodyPr/>
          <a:lstStyle/>
          <a:p>
            <a:fld id="{C2FE95D0-AB55-43BC-850E-923C6F8630C0}" type="datetimeFigureOut">
              <a:rPr lang="fr-FR" smtClean="0"/>
              <a:t>12/11/2021</a:t>
            </a:fld>
            <a:endParaRPr lang="fr-FR"/>
          </a:p>
        </p:txBody>
      </p:sp>
      <p:sp>
        <p:nvSpPr>
          <p:cNvPr id="5" name="Espace réservé du pied de page 4">
            <a:extLst>
              <a:ext uri="{FF2B5EF4-FFF2-40B4-BE49-F238E27FC236}">
                <a16:creationId xmlns:a16="http://schemas.microsoft.com/office/drawing/2014/main" id="{7493C659-7496-4828-88FE-7FD938D309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62143A-19FC-416E-A0F1-3649BEB99AFE}"/>
              </a:ext>
            </a:extLst>
          </p:cNvPr>
          <p:cNvSpPr>
            <a:spLocks noGrp="1"/>
          </p:cNvSpPr>
          <p:nvPr>
            <p:ph type="sldNum" sz="quarter" idx="12"/>
          </p:nvPr>
        </p:nvSpPr>
        <p:spPr/>
        <p:txBody>
          <a:bodyPr/>
          <a:lstStyle/>
          <a:p>
            <a:fld id="{B85A134D-3931-41AE-91B8-338BCD174201}" type="slidenum">
              <a:rPr lang="fr-FR" smtClean="0"/>
              <a:t>‹N°›</a:t>
            </a:fld>
            <a:endParaRPr lang="fr-FR"/>
          </a:p>
        </p:txBody>
      </p:sp>
    </p:spTree>
    <p:extLst>
      <p:ext uri="{BB962C8B-B14F-4D97-AF65-F5344CB8AC3E}">
        <p14:creationId xmlns:p14="http://schemas.microsoft.com/office/powerpoint/2010/main" val="3463233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609600"/>
            <a:ext cx="10363200" cy="1143000"/>
          </a:xfrm>
        </p:spPr>
        <p:txBody>
          <a:bodyPr/>
          <a:lstStyle/>
          <a:p>
            <a:r>
              <a:rPr lang="ru-RU"/>
              <a:t>Образец заголовка</a:t>
            </a:r>
          </a:p>
        </p:txBody>
      </p:sp>
      <p:sp>
        <p:nvSpPr>
          <p:cNvPr id="3" name="Таблица 2"/>
          <p:cNvSpPr>
            <a:spLocks noGrp="1"/>
          </p:cNvSpPr>
          <p:nvPr>
            <p:ph type="tbl" idx="1"/>
          </p:nvPr>
        </p:nvSpPr>
        <p:spPr>
          <a:xfrm>
            <a:off x="914400" y="1981200"/>
            <a:ext cx="10363200" cy="4114800"/>
          </a:xfrm>
        </p:spPr>
        <p:txBody>
          <a:bodyPr/>
          <a:lstStyle/>
          <a:p>
            <a:pPr lvl="0"/>
            <a:endParaRPr lang="ru-RU" noProof="0"/>
          </a:p>
        </p:txBody>
      </p:sp>
      <p:sp>
        <p:nvSpPr>
          <p:cNvPr id="4" name="Rectangle 4">
            <a:extLst>
              <a:ext uri="{FF2B5EF4-FFF2-40B4-BE49-F238E27FC236}">
                <a16:creationId xmlns:a16="http://schemas.microsoft.com/office/drawing/2014/main" id="{71749216-8759-45A8-8377-18576C7091C8}"/>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57B85EBD-3030-4ECA-8096-64E93E41CF4D}"/>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3A9FE896-698A-4B23-961B-2973F154F070}"/>
              </a:ext>
            </a:extLst>
          </p:cNvPr>
          <p:cNvSpPr>
            <a:spLocks noGrp="1" noChangeArrowheads="1"/>
          </p:cNvSpPr>
          <p:nvPr>
            <p:ph type="sldNum" sz="quarter" idx="12"/>
          </p:nvPr>
        </p:nvSpPr>
        <p:spPr>
          <a:ln/>
        </p:spPr>
        <p:txBody>
          <a:bodyPr/>
          <a:lstStyle>
            <a:lvl1pPr>
              <a:defRPr/>
            </a:lvl1pPr>
          </a:lstStyle>
          <a:p>
            <a:fld id="{72D19104-A9B0-4227-B7E6-BAE0DC3B0DBB}" type="slidenum">
              <a:rPr lang="ru-RU" altLang="fr-FR"/>
              <a:pPr/>
              <a:t>‹N°›</a:t>
            </a:fld>
            <a:endParaRPr lang="ru-RU" altLang="fr-FR"/>
          </a:p>
        </p:txBody>
      </p:sp>
    </p:spTree>
    <p:extLst>
      <p:ext uri="{BB962C8B-B14F-4D97-AF65-F5344CB8AC3E}">
        <p14:creationId xmlns:p14="http://schemas.microsoft.com/office/powerpoint/2010/main" val="3592783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394ADCA-C983-4201-B6BC-CBFD25F6E0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A5D3385-3780-43F1-B421-BAEC3C0082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D85B136-240C-4CA3-95F9-6E0673FC35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FE95D0-AB55-43BC-850E-923C6F8630C0}" type="datetimeFigureOut">
              <a:rPr lang="fr-FR" smtClean="0"/>
              <a:t>12/11/2021</a:t>
            </a:fld>
            <a:endParaRPr lang="fr-FR"/>
          </a:p>
        </p:txBody>
      </p:sp>
      <p:sp>
        <p:nvSpPr>
          <p:cNvPr id="5" name="Espace réservé du pied de page 4">
            <a:extLst>
              <a:ext uri="{FF2B5EF4-FFF2-40B4-BE49-F238E27FC236}">
                <a16:creationId xmlns:a16="http://schemas.microsoft.com/office/drawing/2014/main" id="{E7A62B1C-116C-41E9-9064-BA4E9B5DD0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FA4D6DA-0997-4DD2-BDD5-2CB40A8028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5A134D-3931-41AE-91B8-338BCD174201}" type="slidenum">
              <a:rPr lang="fr-FR" smtClean="0"/>
              <a:t>‹N°›</a:t>
            </a:fld>
            <a:endParaRPr lang="fr-FR"/>
          </a:p>
        </p:txBody>
      </p:sp>
    </p:spTree>
    <p:extLst>
      <p:ext uri="{BB962C8B-B14F-4D97-AF65-F5344CB8AC3E}">
        <p14:creationId xmlns:p14="http://schemas.microsoft.com/office/powerpoint/2010/main" val="6909572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slideLayout" Target="../slideLayouts/slideLayout1.xml"/><Relationship Id="rId7" Type="http://schemas.openxmlformats.org/officeDocument/2006/relationships/image" Target="../media/image5.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image" Target="../media/image2.em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2.wmf"/></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13.png"/><Relationship Id="rId4" Type="http://schemas.openxmlformats.org/officeDocument/2006/relationships/oleObject" Target="../embeddings/oleObject4.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5.wmf"/><Relationship Id="rId5" Type="http://schemas.openxmlformats.org/officeDocument/2006/relationships/oleObject" Target="../embeddings/oleObject6.bin"/><Relationship Id="rId4" Type="http://schemas.openxmlformats.org/officeDocument/2006/relationships/image" Target="../media/image14.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image" Target="../media/image20.png"/><Relationship Id="rId18" Type="http://schemas.openxmlformats.org/officeDocument/2006/relationships/oleObject" Target="../embeddings/oleObject14.bin"/><Relationship Id="rId3" Type="http://schemas.openxmlformats.org/officeDocument/2006/relationships/image" Target="../media/image25.wmf"/><Relationship Id="rId21" Type="http://schemas.openxmlformats.org/officeDocument/2006/relationships/image" Target="../media/image24.png"/><Relationship Id="rId7" Type="http://schemas.openxmlformats.org/officeDocument/2006/relationships/image" Target="../media/image17.png"/><Relationship Id="rId12" Type="http://schemas.openxmlformats.org/officeDocument/2006/relationships/oleObject" Target="../embeddings/oleObject11.bin"/><Relationship Id="rId17" Type="http://schemas.openxmlformats.org/officeDocument/2006/relationships/image" Target="../media/image22.png"/><Relationship Id="rId2" Type="http://schemas.openxmlformats.org/officeDocument/2006/relationships/slideLayout" Target="../slideLayouts/slideLayout2.xml"/><Relationship Id="rId16" Type="http://schemas.openxmlformats.org/officeDocument/2006/relationships/oleObject" Target="../embeddings/oleObject13.bin"/><Relationship Id="rId20" Type="http://schemas.openxmlformats.org/officeDocument/2006/relationships/oleObject" Target="../embeddings/oleObject15.bin"/><Relationship Id="rId1" Type="http://schemas.openxmlformats.org/officeDocument/2006/relationships/vmlDrawing" Target="../drawings/vmlDrawing6.vml"/><Relationship Id="rId6" Type="http://schemas.openxmlformats.org/officeDocument/2006/relationships/oleObject" Target="../embeddings/oleObject8.bin"/><Relationship Id="rId11" Type="http://schemas.openxmlformats.org/officeDocument/2006/relationships/image" Target="../media/image19.png"/><Relationship Id="rId5" Type="http://schemas.openxmlformats.org/officeDocument/2006/relationships/image" Target="../media/image16.png"/><Relationship Id="rId15" Type="http://schemas.openxmlformats.org/officeDocument/2006/relationships/image" Target="../media/image21.png"/><Relationship Id="rId10" Type="http://schemas.openxmlformats.org/officeDocument/2006/relationships/oleObject" Target="../embeddings/oleObject10.bin"/><Relationship Id="rId19" Type="http://schemas.openxmlformats.org/officeDocument/2006/relationships/image" Target="../media/image23.png"/><Relationship Id="rId4" Type="http://schemas.openxmlformats.org/officeDocument/2006/relationships/oleObject" Target="../embeddings/oleObject7.bin"/><Relationship Id="rId9" Type="http://schemas.openxmlformats.org/officeDocument/2006/relationships/image" Target="../media/image18.png"/><Relationship Id="rId14" Type="http://schemas.openxmlformats.org/officeDocument/2006/relationships/oleObject" Target="../embeddings/oleObject12.bin"/></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26.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17.bin"/><Relationship Id="rId7"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28.wmf"/><Relationship Id="rId5" Type="http://schemas.openxmlformats.org/officeDocument/2006/relationships/oleObject" Target="../embeddings/oleObject18.bin"/><Relationship Id="rId4" Type="http://schemas.openxmlformats.org/officeDocument/2006/relationships/image" Target="../media/image27.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30.emf"/><Relationship Id="rId4" Type="http://schemas.openxmlformats.org/officeDocument/2006/relationships/oleObject" Target="../embeddings/oleObject20.bin"/></Relationships>
</file>

<file path=ppt/slides/_rels/slide36.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1955662" y="0"/>
            <a:ext cx="8712338" cy="6680068"/>
          </a:xfrm>
          <a:prstGeom prst="rect">
            <a:avLst/>
          </a:prstGeom>
        </p:spPr>
      </p:pic>
      <p:sp>
        <p:nvSpPr>
          <p:cNvPr id="11" name="Rectangle 10"/>
          <p:cNvSpPr/>
          <p:nvPr/>
        </p:nvSpPr>
        <p:spPr>
          <a:xfrm rot="10800000">
            <a:off x="182440" y="0"/>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2861" y="4836161"/>
            <a:ext cx="1274607" cy="1524000"/>
          </a:xfrm>
          <a:prstGeom prst="rect">
            <a:avLst/>
          </a:prstGeom>
        </p:spPr>
      </p:pic>
      <p:pic>
        <p:nvPicPr>
          <p:cNvPr id="12" name="Picture 11"/>
          <p:cNvPicPr>
            <a:picLocks noChangeAspect="1"/>
          </p:cNvPicPr>
          <p:nvPr/>
        </p:nvPicPr>
        <p:blipFill>
          <a:blip r:embed="rId7"/>
          <a:stretch>
            <a:fillRect/>
          </a:stretch>
        </p:blipFill>
        <p:spPr>
          <a:xfrm>
            <a:off x="30982" y="0"/>
            <a:ext cx="5417926" cy="1972334"/>
          </a:xfrm>
          <a:prstGeom prst="rect">
            <a:avLst/>
          </a:prstGeom>
        </p:spPr>
      </p:pic>
      <p:pic>
        <p:nvPicPr>
          <p:cNvPr id="13" name="Picture 12"/>
          <p:cNvPicPr>
            <a:picLocks noChangeAspect="1"/>
          </p:cNvPicPr>
          <p:nvPr/>
        </p:nvPicPr>
        <p:blipFill>
          <a:blip r:embed="rId8"/>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sp>
        <p:nvSpPr>
          <p:cNvPr id="16" name="TextBox 15"/>
          <p:cNvSpPr txBox="1"/>
          <p:nvPr/>
        </p:nvSpPr>
        <p:spPr>
          <a:xfrm>
            <a:off x="6353175" y="2907046"/>
            <a:ext cx="4535805" cy="1384995"/>
          </a:xfrm>
          <a:prstGeom prst="rect">
            <a:avLst/>
          </a:prstGeom>
          <a:noFill/>
        </p:spPr>
        <p:txBody>
          <a:bodyPr wrap="square" rtlCol="0">
            <a:spAutoFit/>
          </a:bodyPr>
          <a:lstStyle/>
          <a:p>
            <a:r>
              <a:rPr lang="en-US" sz="2800" b="1" dirty="0">
                <a:solidFill>
                  <a:schemeClr val="tx1">
                    <a:lumMod val="95000"/>
                    <a:lumOff val="5000"/>
                  </a:schemeClr>
                </a:solidFill>
                <a:cs typeface="Tajawal Medium" panose="00000600000000000000" pitchFamily="2" charset="-78"/>
              </a:rPr>
              <a:t>	      Lecture 9</a:t>
            </a:r>
            <a:endParaRPr lang="en-US" sz="2800" b="1" dirty="0">
              <a:solidFill>
                <a:schemeClr val="accent6">
                  <a:lumMod val="50000"/>
                </a:schemeClr>
              </a:solidFill>
              <a:cs typeface="Tajawal Medium" panose="00000600000000000000" pitchFamily="2" charset="-78"/>
            </a:endParaRPr>
          </a:p>
          <a:p>
            <a:pPr algn="ctr"/>
            <a:r>
              <a:rPr lang="en-US" sz="2800" b="1" dirty="0"/>
              <a:t>Introduction to Macroeconomics</a:t>
            </a:r>
            <a:endParaRPr lang="fr-FR" sz="2800" b="1" dirty="0"/>
          </a:p>
        </p:txBody>
      </p:sp>
      <p:pic>
        <p:nvPicPr>
          <p:cNvPr id="3" name="Audio 2">
            <a:hlinkClick r:id="" action="ppaction://media"/>
            <a:extLst>
              <a:ext uri="{FF2B5EF4-FFF2-40B4-BE49-F238E27FC236}">
                <a16:creationId xmlns:a16="http://schemas.microsoft.com/office/drawing/2014/main" id="{7402A9AB-9623-49D1-8496-B64FFF535B9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83629"/>
    </mc:Choice>
    <mc:Fallback xmlns="">
      <p:transition spd="slow" advTm="836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2C09ED19-94D6-4CFB-B4AF-A1EEC0438633}"/>
              </a:ext>
            </a:extLst>
          </p:cNvPr>
          <p:cNvSpPr>
            <a:spLocks noGrp="1" noChangeArrowheads="1"/>
          </p:cNvSpPr>
          <p:nvPr>
            <p:ph type="title"/>
          </p:nvPr>
        </p:nvSpPr>
        <p:spPr>
          <a:xfrm>
            <a:off x="2422688" y="457200"/>
            <a:ext cx="5778631" cy="811212"/>
          </a:xfrm>
        </p:spPr>
        <p:txBody>
          <a:bodyPr>
            <a:normAutofit/>
          </a:bodyPr>
          <a:lstStyle/>
          <a:p>
            <a:pPr algn="ctr">
              <a:defRPr/>
            </a:pPr>
            <a:r>
              <a:rPr lang="fr-FR" sz="4000" b="1" dirty="0" err="1">
                <a:solidFill>
                  <a:schemeClr val="bg1"/>
                </a:solidFill>
                <a:effectLst>
                  <a:outerShdw blurRad="38100" dist="38100" dir="2700000" algn="tl">
                    <a:srgbClr val="C0C0C0"/>
                  </a:outerShdw>
                </a:effectLst>
                <a:latin typeface="+mn-lt"/>
              </a:rPr>
              <a:t>MacroEcomics</a:t>
            </a:r>
            <a:endParaRPr lang="ru-RU" sz="4000" b="1" dirty="0">
              <a:solidFill>
                <a:schemeClr val="bg1"/>
              </a:solidFill>
              <a:effectLst>
                <a:outerShdw blurRad="38100" dist="38100" dir="2700000" algn="tl">
                  <a:srgbClr val="C0C0C0"/>
                </a:outerShdw>
              </a:effectLst>
              <a:latin typeface="+mn-lt"/>
            </a:endParaRPr>
          </a:p>
        </p:txBody>
      </p:sp>
      <p:sp>
        <p:nvSpPr>
          <p:cNvPr id="40963" name="Rectangle 3">
            <a:extLst>
              <a:ext uri="{FF2B5EF4-FFF2-40B4-BE49-F238E27FC236}">
                <a16:creationId xmlns:a16="http://schemas.microsoft.com/office/drawing/2014/main" id="{20A2A1CB-2E5E-4B68-B345-65F44F1BB442}"/>
              </a:ext>
            </a:extLst>
          </p:cNvPr>
          <p:cNvSpPr>
            <a:spLocks noGrp="1" noChangeArrowheads="1"/>
          </p:cNvSpPr>
          <p:nvPr>
            <p:ph type="body" idx="1"/>
          </p:nvPr>
        </p:nvSpPr>
        <p:spPr>
          <a:xfrm>
            <a:off x="161925" y="1779588"/>
            <a:ext cx="9678989" cy="3810000"/>
          </a:xfrm>
        </p:spPr>
        <p:txBody>
          <a:bodyPr>
            <a:normAutofit/>
          </a:bodyPr>
          <a:lstStyle/>
          <a:p>
            <a:pPr eaLnBrk="1" hangingPunct="1">
              <a:buFont typeface="Wingdings" panose="05000000000000000000" pitchFamily="2" charset="2"/>
              <a:buChar char="§"/>
            </a:pPr>
            <a:r>
              <a:rPr lang="en-US" altLang="ru-RU" dirty="0"/>
              <a:t>The Subject Matter of Macroeconomics</a:t>
            </a:r>
          </a:p>
          <a:p>
            <a:pPr eaLnBrk="1" hangingPunct="1">
              <a:buFont typeface="Wingdings" panose="05000000000000000000" pitchFamily="2" charset="2"/>
              <a:buChar char="§"/>
            </a:pPr>
            <a:r>
              <a:rPr lang="en-US" altLang="ru-RU" dirty="0"/>
              <a:t>The History of Macroeconomics</a:t>
            </a:r>
          </a:p>
          <a:p>
            <a:pPr eaLnBrk="1" hangingPunct="1">
              <a:buFont typeface="Wingdings" panose="05000000000000000000" pitchFamily="2" charset="2"/>
              <a:buChar char="§"/>
            </a:pPr>
            <a:r>
              <a:rPr lang="en-US" altLang="ru-RU" dirty="0"/>
              <a:t>Key Macroeconomic Issues</a:t>
            </a:r>
          </a:p>
          <a:p>
            <a:pPr eaLnBrk="1" hangingPunct="1">
              <a:buFont typeface="Wingdings" panose="05000000000000000000" pitchFamily="2" charset="2"/>
              <a:buChar char="§"/>
            </a:pPr>
            <a:r>
              <a:rPr lang="en-US" altLang="ru-RU" dirty="0"/>
              <a:t>Principles of Macroeconomic Analysis </a:t>
            </a:r>
          </a:p>
          <a:p>
            <a:pPr eaLnBrk="1" hangingPunct="1">
              <a:buFont typeface="Wingdings" panose="05000000000000000000" pitchFamily="2" charset="2"/>
              <a:buChar char="§"/>
            </a:pPr>
            <a:r>
              <a:rPr lang="en-US" altLang="ru-RU" dirty="0"/>
              <a:t>Macroeconomic Agents and Macroeconomic Markets</a:t>
            </a:r>
          </a:p>
          <a:p>
            <a:pPr eaLnBrk="1" hangingPunct="1">
              <a:buFont typeface="Wingdings" panose="05000000000000000000" pitchFamily="2" charset="2"/>
              <a:buChar char="§"/>
            </a:pPr>
            <a:r>
              <a:rPr lang="en-US" altLang="ru-RU" dirty="0"/>
              <a:t>The Model of Circular Flows </a:t>
            </a:r>
          </a:p>
          <a:p>
            <a:pPr eaLnBrk="1" hangingPunct="1">
              <a:buFont typeface="Wingdings" panose="05000000000000000000" pitchFamily="2" charset="2"/>
              <a:buChar char="§"/>
            </a:pPr>
            <a:r>
              <a:rPr lang="en-US" altLang="ru-RU" dirty="0"/>
              <a:t>The Macroeconomic System</a:t>
            </a:r>
          </a:p>
          <a:p>
            <a:pPr eaLnBrk="1" hangingPunct="1"/>
            <a:endParaRPr lang="ru-RU" altLang="ru-RU" dirty="0"/>
          </a:p>
        </p:txBody>
      </p:sp>
      <p:pic>
        <p:nvPicPr>
          <p:cNvPr id="4" name="Picture 6">
            <a:extLst>
              <a:ext uri="{FF2B5EF4-FFF2-40B4-BE49-F238E27FC236}">
                <a16:creationId xmlns:a16="http://schemas.microsoft.com/office/drawing/2014/main" id="{886B079F-2656-463E-851B-0CC8AE8B84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7825" y="4221164"/>
            <a:ext cx="2076450" cy="181292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Номер слайда 1">
            <a:extLst>
              <a:ext uri="{FF2B5EF4-FFF2-40B4-BE49-F238E27FC236}">
                <a16:creationId xmlns:a16="http://schemas.microsoft.com/office/drawing/2014/main" id="{87595733-01AC-4E96-9254-1B90F9FBDFA2}"/>
              </a:ext>
            </a:extLst>
          </p:cNvPr>
          <p:cNvSpPr>
            <a:spLocks noGrp="1"/>
          </p:cNvSpPr>
          <p:nvPr>
            <p:ph type="sldNum" sz="quarter" idx="12"/>
          </p:nvPr>
        </p:nvSpPr>
        <p:spPr>
          <a:xfrm>
            <a:off x="8439150" y="63563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BDBDEF33-ACCB-49FD-AD54-BA4472637CEB}" type="slidenum">
              <a:rPr lang="ru-RU" altLang="ru-RU" sz="1400"/>
              <a:pPr eaLnBrk="1" hangingPunct="1">
                <a:spcBef>
                  <a:spcPct val="0"/>
                </a:spcBef>
                <a:buFontTx/>
                <a:buNone/>
              </a:pPr>
              <a:t>2</a:t>
            </a:fld>
            <a:endParaRPr lang="ru-RU" altLang="ru-RU" sz="1400"/>
          </a:p>
        </p:txBody>
      </p:sp>
    </p:spTree>
    <p:extLst>
      <p:ext uri="{BB962C8B-B14F-4D97-AF65-F5344CB8AC3E}">
        <p14:creationId xmlns:p14="http://schemas.microsoft.com/office/powerpoint/2010/main" val="38624698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wipe(left)">
                                      <p:cBhvr>
                                        <p:cTn id="7" dur="500"/>
                                        <p:tgtEl>
                                          <p:spTgt spid="40963">
                                            <p:txEl>
                                              <p:pRg st="0" end="0"/>
                                            </p:txEl>
                                          </p:spTgt>
                                        </p:tgtEl>
                                      </p:cBhvr>
                                    </p:animEffect>
                                  </p:childTnLst>
                                </p:cTn>
                              </p:par>
                            </p:childTnLst>
                          </p:cTn>
                        </p:par>
                        <p:par>
                          <p:cTn id="8" fill="hold" nodeType="afterGroup">
                            <p:stCondLst>
                              <p:cond delay="1500"/>
                            </p:stCondLst>
                            <p:childTnLst>
                              <p:par>
                                <p:cTn id="9" presetID="22" presetClass="entr" presetSubtype="8" fill="hold" grpId="0" nodeType="afterEffect">
                                  <p:stCondLst>
                                    <p:cond delay="2000"/>
                                  </p:stCondLst>
                                  <p:childTnLst>
                                    <p:set>
                                      <p:cBhvr>
                                        <p:cTn id="10" dur="1" fill="hold">
                                          <p:stCondLst>
                                            <p:cond delay="0"/>
                                          </p:stCondLst>
                                        </p:cTn>
                                        <p:tgtEl>
                                          <p:spTgt spid="40963">
                                            <p:txEl>
                                              <p:pRg st="1" end="1"/>
                                            </p:txEl>
                                          </p:spTgt>
                                        </p:tgtEl>
                                        <p:attrNameLst>
                                          <p:attrName>style.visibility</p:attrName>
                                        </p:attrNameLst>
                                      </p:cBhvr>
                                      <p:to>
                                        <p:strVal val="visible"/>
                                      </p:to>
                                    </p:set>
                                    <p:animEffect transition="in" filter="wipe(left)">
                                      <p:cBhvr>
                                        <p:cTn id="11" dur="500"/>
                                        <p:tgtEl>
                                          <p:spTgt spid="40963">
                                            <p:txEl>
                                              <p:pRg st="1" end="1"/>
                                            </p:txEl>
                                          </p:spTgt>
                                        </p:tgtEl>
                                      </p:cBhvr>
                                    </p:animEffect>
                                  </p:childTnLst>
                                </p:cTn>
                              </p:par>
                            </p:childTnLst>
                          </p:cTn>
                        </p:par>
                        <p:par>
                          <p:cTn id="12" fill="hold" nodeType="afterGroup">
                            <p:stCondLst>
                              <p:cond delay="4000"/>
                            </p:stCondLst>
                            <p:childTnLst>
                              <p:par>
                                <p:cTn id="13" presetID="22" presetClass="entr" presetSubtype="8" fill="hold" grpId="0" nodeType="afterEffect">
                                  <p:stCondLst>
                                    <p:cond delay="1000"/>
                                  </p:stCondLst>
                                  <p:childTnLst>
                                    <p:set>
                                      <p:cBhvr>
                                        <p:cTn id="14" dur="1" fill="hold">
                                          <p:stCondLst>
                                            <p:cond delay="0"/>
                                          </p:stCondLst>
                                        </p:cTn>
                                        <p:tgtEl>
                                          <p:spTgt spid="40963">
                                            <p:txEl>
                                              <p:pRg st="2" end="2"/>
                                            </p:txEl>
                                          </p:spTgt>
                                        </p:tgtEl>
                                        <p:attrNameLst>
                                          <p:attrName>style.visibility</p:attrName>
                                        </p:attrNameLst>
                                      </p:cBhvr>
                                      <p:to>
                                        <p:strVal val="visible"/>
                                      </p:to>
                                    </p:set>
                                    <p:animEffect transition="in" filter="wipe(left)">
                                      <p:cBhvr>
                                        <p:cTn id="15" dur="500"/>
                                        <p:tgtEl>
                                          <p:spTgt spid="40963">
                                            <p:txEl>
                                              <p:pRg st="2" end="2"/>
                                            </p:txEl>
                                          </p:spTgt>
                                        </p:tgtEl>
                                      </p:cBhvr>
                                    </p:animEffect>
                                  </p:childTnLst>
                                </p:cTn>
                              </p:par>
                            </p:childTnLst>
                          </p:cTn>
                        </p:par>
                        <p:par>
                          <p:cTn id="16" fill="hold" nodeType="afterGroup">
                            <p:stCondLst>
                              <p:cond delay="5500"/>
                            </p:stCondLst>
                            <p:childTnLst>
                              <p:par>
                                <p:cTn id="17" presetID="22" presetClass="entr" presetSubtype="8" fill="hold" grpId="0" nodeType="afterEffect">
                                  <p:stCondLst>
                                    <p:cond delay="1000"/>
                                  </p:stCondLst>
                                  <p:childTnLst>
                                    <p:set>
                                      <p:cBhvr>
                                        <p:cTn id="18" dur="1" fill="hold">
                                          <p:stCondLst>
                                            <p:cond delay="0"/>
                                          </p:stCondLst>
                                        </p:cTn>
                                        <p:tgtEl>
                                          <p:spTgt spid="40963">
                                            <p:txEl>
                                              <p:pRg st="3" end="3"/>
                                            </p:txEl>
                                          </p:spTgt>
                                        </p:tgtEl>
                                        <p:attrNameLst>
                                          <p:attrName>style.visibility</p:attrName>
                                        </p:attrNameLst>
                                      </p:cBhvr>
                                      <p:to>
                                        <p:strVal val="visible"/>
                                      </p:to>
                                    </p:set>
                                    <p:animEffect transition="in" filter="wipe(left)">
                                      <p:cBhvr>
                                        <p:cTn id="19" dur="500"/>
                                        <p:tgtEl>
                                          <p:spTgt spid="40963">
                                            <p:txEl>
                                              <p:pRg st="3" end="3"/>
                                            </p:txEl>
                                          </p:spTgt>
                                        </p:tgtEl>
                                      </p:cBhvr>
                                    </p:animEffect>
                                  </p:childTnLst>
                                </p:cTn>
                              </p:par>
                            </p:childTnLst>
                          </p:cTn>
                        </p:par>
                        <p:par>
                          <p:cTn id="20" fill="hold" nodeType="afterGroup">
                            <p:stCondLst>
                              <p:cond delay="7000"/>
                            </p:stCondLst>
                            <p:childTnLst>
                              <p:par>
                                <p:cTn id="21" presetID="22" presetClass="entr" presetSubtype="8" fill="hold" grpId="0" nodeType="afterEffect">
                                  <p:stCondLst>
                                    <p:cond delay="1000"/>
                                  </p:stCondLst>
                                  <p:childTnLst>
                                    <p:set>
                                      <p:cBhvr>
                                        <p:cTn id="22" dur="1" fill="hold">
                                          <p:stCondLst>
                                            <p:cond delay="0"/>
                                          </p:stCondLst>
                                        </p:cTn>
                                        <p:tgtEl>
                                          <p:spTgt spid="40963">
                                            <p:txEl>
                                              <p:pRg st="4" end="4"/>
                                            </p:txEl>
                                          </p:spTgt>
                                        </p:tgtEl>
                                        <p:attrNameLst>
                                          <p:attrName>style.visibility</p:attrName>
                                        </p:attrNameLst>
                                      </p:cBhvr>
                                      <p:to>
                                        <p:strVal val="visible"/>
                                      </p:to>
                                    </p:set>
                                    <p:animEffect transition="in" filter="wipe(left)">
                                      <p:cBhvr>
                                        <p:cTn id="23" dur="500"/>
                                        <p:tgtEl>
                                          <p:spTgt spid="40963">
                                            <p:txEl>
                                              <p:pRg st="4" end="4"/>
                                            </p:txEl>
                                          </p:spTgt>
                                        </p:tgtEl>
                                      </p:cBhvr>
                                    </p:animEffect>
                                  </p:childTnLst>
                                </p:cTn>
                              </p:par>
                            </p:childTnLst>
                          </p:cTn>
                        </p:par>
                        <p:par>
                          <p:cTn id="24" fill="hold" nodeType="afterGroup">
                            <p:stCondLst>
                              <p:cond delay="8500"/>
                            </p:stCondLst>
                            <p:childTnLst>
                              <p:par>
                                <p:cTn id="25" presetID="22" presetClass="entr" presetSubtype="8" fill="hold" grpId="0" nodeType="afterEffect">
                                  <p:stCondLst>
                                    <p:cond delay="1000"/>
                                  </p:stCondLst>
                                  <p:childTnLst>
                                    <p:set>
                                      <p:cBhvr>
                                        <p:cTn id="26" dur="1" fill="hold">
                                          <p:stCondLst>
                                            <p:cond delay="0"/>
                                          </p:stCondLst>
                                        </p:cTn>
                                        <p:tgtEl>
                                          <p:spTgt spid="40963">
                                            <p:txEl>
                                              <p:pRg st="5" end="5"/>
                                            </p:txEl>
                                          </p:spTgt>
                                        </p:tgtEl>
                                        <p:attrNameLst>
                                          <p:attrName>style.visibility</p:attrName>
                                        </p:attrNameLst>
                                      </p:cBhvr>
                                      <p:to>
                                        <p:strVal val="visible"/>
                                      </p:to>
                                    </p:set>
                                    <p:animEffect transition="in" filter="wipe(left)">
                                      <p:cBhvr>
                                        <p:cTn id="27" dur="500"/>
                                        <p:tgtEl>
                                          <p:spTgt spid="40963">
                                            <p:txEl>
                                              <p:pRg st="5" end="5"/>
                                            </p:txEl>
                                          </p:spTgt>
                                        </p:tgtEl>
                                      </p:cBhvr>
                                    </p:animEffect>
                                  </p:childTnLst>
                                </p:cTn>
                              </p:par>
                            </p:childTnLst>
                          </p:cTn>
                        </p:par>
                        <p:par>
                          <p:cTn id="28" fill="hold" nodeType="afterGroup">
                            <p:stCondLst>
                              <p:cond delay="10000"/>
                            </p:stCondLst>
                            <p:childTnLst>
                              <p:par>
                                <p:cTn id="29" presetID="22" presetClass="entr" presetSubtype="8" fill="hold" grpId="0" nodeType="afterEffect">
                                  <p:stCondLst>
                                    <p:cond delay="2000"/>
                                  </p:stCondLst>
                                  <p:childTnLst>
                                    <p:set>
                                      <p:cBhvr>
                                        <p:cTn id="30" dur="1" fill="hold">
                                          <p:stCondLst>
                                            <p:cond delay="0"/>
                                          </p:stCondLst>
                                        </p:cTn>
                                        <p:tgtEl>
                                          <p:spTgt spid="40963">
                                            <p:txEl>
                                              <p:pRg st="6" end="6"/>
                                            </p:txEl>
                                          </p:spTgt>
                                        </p:tgtEl>
                                        <p:attrNameLst>
                                          <p:attrName>style.visibility</p:attrName>
                                        </p:attrNameLst>
                                      </p:cBhvr>
                                      <p:to>
                                        <p:strVal val="visible"/>
                                      </p:to>
                                    </p:set>
                                    <p:animEffect transition="in" filter="wipe(left)">
                                      <p:cBhvr>
                                        <p:cTn id="31" dur="500"/>
                                        <p:tgtEl>
                                          <p:spTgt spid="40963">
                                            <p:txEl>
                                              <p:pRg st="6" end="6"/>
                                            </p:txEl>
                                          </p:spTgt>
                                        </p:tgtEl>
                                      </p:cBhvr>
                                    </p:animEffect>
                                  </p:childTnLst>
                                </p:cTn>
                              </p:par>
                            </p:childTnLst>
                          </p:cTn>
                        </p:par>
                        <p:par>
                          <p:cTn id="32" fill="hold" nodeType="afterGroup">
                            <p:stCondLst>
                              <p:cond delay="12500"/>
                            </p:stCondLst>
                            <p:childTnLst>
                              <p:par>
                                <p:cTn id="33" presetID="23" presetClass="entr" presetSubtype="272" fill="hold" nodeType="afterEffect">
                                  <p:stCondLst>
                                    <p:cond delay="50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strVal val="2/3*#ppt_w"/>
                                          </p:val>
                                        </p:tav>
                                        <p:tav tm="100000">
                                          <p:val>
                                            <p:strVal val="#ppt_w"/>
                                          </p:val>
                                        </p:tav>
                                      </p:tavLst>
                                    </p:anim>
                                    <p:anim calcmode="lin" valueType="num">
                                      <p:cBhvr>
                                        <p:cTn id="36" dur="5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autoUpdateAnimBg="0" advAuto="100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379406" y="365126"/>
            <a:ext cx="7020233" cy="1040888"/>
          </a:xfrm>
        </p:spPr>
        <p:txBody>
          <a:bodyPr>
            <a:normAutofit/>
          </a:bodyPr>
          <a:lstStyle/>
          <a:p>
            <a:pPr algn="ctr"/>
            <a:r>
              <a:rPr lang="fr-FR" sz="4000" b="1" dirty="0">
                <a:solidFill>
                  <a:schemeClr val="bg1"/>
                </a:solidFill>
                <a:latin typeface="+mn-lt"/>
              </a:rPr>
              <a:t>O</a:t>
            </a:r>
            <a:r>
              <a:rPr lang="pl-PL" sz="4000" b="1" dirty="0">
                <a:solidFill>
                  <a:schemeClr val="bg1"/>
                </a:solidFill>
                <a:latin typeface="+mn-lt"/>
              </a:rPr>
              <a:t>bjectives</a:t>
            </a:r>
          </a:p>
        </p:txBody>
      </p:sp>
      <p:sp>
        <p:nvSpPr>
          <p:cNvPr id="3" name="Symbol zastępczy zawartości 2"/>
          <p:cNvSpPr>
            <a:spLocks noGrp="1"/>
          </p:cNvSpPr>
          <p:nvPr>
            <p:ph idx="1"/>
          </p:nvPr>
        </p:nvSpPr>
        <p:spPr/>
        <p:txBody>
          <a:bodyPr/>
          <a:lstStyle/>
          <a:p>
            <a:r>
              <a:rPr lang="pl-PL" dirty="0"/>
              <a:t>How </a:t>
            </a:r>
            <a:r>
              <a:rPr lang="pl-PL" dirty="0" err="1"/>
              <a:t>does</a:t>
            </a:r>
            <a:r>
              <a:rPr lang="pl-PL" dirty="0"/>
              <a:t> the </a:t>
            </a:r>
            <a:r>
              <a:rPr lang="pl-PL" dirty="0" err="1"/>
              <a:t>economy</a:t>
            </a:r>
            <a:r>
              <a:rPr lang="pl-PL" dirty="0"/>
              <a:t> </a:t>
            </a:r>
            <a:r>
              <a:rPr lang="pl-PL" dirty="0" err="1"/>
              <a:t>operate</a:t>
            </a:r>
            <a:r>
              <a:rPr lang="pl-PL" dirty="0"/>
              <a:t> in </a:t>
            </a:r>
            <a:r>
              <a:rPr lang="pl-PL" dirty="0" err="1"/>
              <a:t>short</a:t>
            </a:r>
            <a:r>
              <a:rPr lang="pl-PL" dirty="0"/>
              <a:t>-run and in </a:t>
            </a:r>
            <a:r>
              <a:rPr lang="pl-PL" dirty="0" err="1"/>
              <a:t>long</a:t>
            </a:r>
            <a:r>
              <a:rPr lang="pl-PL" dirty="0"/>
              <a:t>-run?</a:t>
            </a:r>
          </a:p>
          <a:p>
            <a:endParaRPr lang="pl-PL" dirty="0"/>
          </a:p>
          <a:p>
            <a:r>
              <a:rPr lang="pl-PL" dirty="0" err="1"/>
              <a:t>What</a:t>
            </a:r>
            <a:r>
              <a:rPr lang="pl-PL" dirty="0"/>
              <a:t> </a:t>
            </a:r>
            <a:r>
              <a:rPr lang="pl-PL" dirty="0" err="1"/>
              <a:t>are</a:t>
            </a:r>
            <a:r>
              <a:rPr lang="pl-PL" dirty="0"/>
              <a:t> the </a:t>
            </a:r>
            <a:r>
              <a:rPr lang="pl-PL" dirty="0" err="1"/>
              <a:t>main</a:t>
            </a:r>
            <a:r>
              <a:rPr lang="pl-PL" dirty="0"/>
              <a:t> </a:t>
            </a:r>
            <a:r>
              <a:rPr lang="pl-PL" dirty="0" err="1"/>
              <a:t>indicators</a:t>
            </a:r>
            <a:r>
              <a:rPr lang="pl-PL" dirty="0"/>
              <a:t> of </a:t>
            </a:r>
            <a:r>
              <a:rPr lang="pl-PL" dirty="0" err="1"/>
              <a:t>economic</a:t>
            </a:r>
            <a:r>
              <a:rPr lang="pl-PL" dirty="0"/>
              <a:t> </a:t>
            </a:r>
            <a:r>
              <a:rPr lang="pl-PL" dirty="0" err="1"/>
              <a:t>condition</a:t>
            </a:r>
            <a:r>
              <a:rPr lang="pl-PL" dirty="0"/>
              <a:t>? </a:t>
            </a:r>
          </a:p>
          <a:p>
            <a:endParaRPr lang="pl-PL" dirty="0"/>
          </a:p>
          <a:p>
            <a:r>
              <a:rPr lang="pl-PL" dirty="0" err="1"/>
              <a:t>What</a:t>
            </a:r>
            <a:r>
              <a:rPr lang="pl-PL" dirty="0"/>
              <a:t> </a:t>
            </a:r>
            <a:r>
              <a:rPr lang="pl-PL" dirty="0" err="1"/>
              <a:t>is</a:t>
            </a:r>
            <a:r>
              <a:rPr lang="pl-PL" dirty="0"/>
              <a:t> the </a:t>
            </a:r>
            <a:r>
              <a:rPr lang="pl-PL" dirty="0" err="1"/>
              <a:t>centerpiece</a:t>
            </a:r>
            <a:r>
              <a:rPr lang="pl-PL" dirty="0"/>
              <a:t> of </a:t>
            </a:r>
            <a:r>
              <a:rPr lang="pl-PL" dirty="0" err="1"/>
              <a:t>macroeconomics</a:t>
            </a:r>
            <a:r>
              <a:rPr lang="pl-PL" dirty="0"/>
              <a:t>?</a:t>
            </a:r>
          </a:p>
        </p:txBody>
      </p:sp>
      <p:sp>
        <p:nvSpPr>
          <p:cNvPr id="4" name="Symbol zastępczy numeru slajdu 3"/>
          <p:cNvSpPr>
            <a:spLocks noGrp="1"/>
          </p:cNvSpPr>
          <p:nvPr>
            <p:ph type="sldNum" sz="quarter" idx="12"/>
          </p:nvPr>
        </p:nvSpPr>
        <p:spPr/>
        <p:txBody>
          <a:bodyPr/>
          <a:lstStyle/>
          <a:p>
            <a:fld id="{0931897F-8F23-433E-A660-EFF8D3EDA506}" type="slidenum">
              <a:rPr lang="pl-PL" smtClean="0"/>
              <a:t>3</a:t>
            </a:fld>
            <a:endParaRPr lang="pl-PL"/>
          </a:p>
        </p:txBody>
      </p:sp>
    </p:spTree>
    <p:extLst>
      <p:ext uri="{BB962C8B-B14F-4D97-AF65-F5344CB8AC3E}">
        <p14:creationId xmlns:p14="http://schemas.microsoft.com/office/powerpoint/2010/main" val="1929063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914707019"/>
              </p:ext>
            </p:extLst>
          </p:nvPr>
        </p:nvGraphicFramePr>
        <p:xfrm>
          <a:off x="771525" y="1825625"/>
          <a:ext cx="1058227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0027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7" name="Rectangle 3">
            <a:extLst>
              <a:ext uri="{FF2B5EF4-FFF2-40B4-BE49-F238E27FC236}">
                <a16:creationId xmlns:a16="http://schemas.microsoft.com/office/drawing/2014/main" id="{03B831C1-8873-4ABC-AAC4-CA4C56007B22}"/>
              </a:ext>
            </a:extLst>
          </p:cNvPr>
          <p:cNvSpPr>
            <a:spLocks noGrp="1" noChangeArrowheads="1"/>
          </p:cNvSpPr>
          <p:nvPr>
            <p:ph type="subTitle" idx="1"/>
          </p:nvPr>
        </p:nvSpPr>
        <p:spPr>
          <a:xfrm>
            <a:off x="276224" y="1733550"/>
            <a:ext cx="10106025" cy="4533899"/>
          </a:xfrm>
        </p:spPr>
        <p:txBody>
          <a:bodyPr/>
          <a:lstStyle/>
          <a:p>
            <a:pPr algn="just" eaLnBrk="1" hangingPunct="1">
              <a:spcBef>
                <a:spcPct val="0"/>
              </a:spcBef>
              <a:defRPr/>
            </a:pPr>
            <a:r>
              <a:rPr lang="en-US" i="1" dirty="0"/>
              <a:t>	</a:t>
            </a:r>
            <a:endParaRPr lang="en-US" dirty="0"/>
          </a:p>
          <a:p>
            <a:pPr eaLnBrk="1" hangingPunct="1">
              <a:spcBef>
                <a:spcPct val="0"/>
              </a:spcBef>
              <a:defRPr/>
            </a:pPr>
            <a:endParaRPr lang="en-US" b="1" i="1" dirty="0">
              <a:solidFill>
                <a:srgbClr val="009900"/>
              </a:solidFill>
              <a:effectLst>
                <a:outerShdw blurRad="38100" dist="38100" dir="2700000" algn="tl">
                  <a:srgbClr val="000000">
                    <a:alpha val="43137"/>
                  </a:srgbClr>
                </a:outerShdw>
              </a:effectLst>
            </a:endParaRPr>
          </a:p>
          <a:p>
            <a:pPr eaLnBrk="1" hangingPunct="1">
              <a:spcBef>
                <a:spcPct val="0"/>
              </a:spcBef>
              <a:defRPr/>
            </a:pPr>
            <a:r>
              <a:rPr lang="en-US" b="1" i="1" dirty="0">
                <a:solidFill>
                  <a:srgbClr val="009900"/>
                </a:solidFill>
                <a:effectLst>
                  <a:outerShdw blurRad="38100" dist="38100" dir="2700000" algn="tl">
                    <a:srgbClr val="000000">
                      <a:alpha val="43137"/>
                    </a:srgbClr>
                  </a:outerShdw>
                </a:effectLst>
              </a:rPr>
              <a:t>Macroeconomics </a:t>
            </a:r>
            <a:r>
              <a:rPr lang="en-US" dirty="0"/>
              <a:t>is one of the two branches of Economics.</a:t>
            </a:r>
            <a:endParaRPr lang="en-US" b="1" i="1" dirty="0">
              <a:solidFill>
                <a:srgbClr val="009900"/>
              </a:solidFill>
              <a:effectLst>
                <a:outerShdw blurRad="38100" dist="38100" dir="2700000" algn="tl">
                  <a:srgbClr val="000000">
                    <a:alpha val="43137"/>
                  </a:srgbClr>
                </a:outerShdw>
              </a:effectLst>
            </a:endParaRPr>
          </a:p>
          <a:p>
            <a:pPr algn="just">
              <a:spcBef>
                <a:spcPts val="600"/>
              </a:spcBef>
              <a:defRPr/>
            </a:pPr>
            <a:r>
              <a:rPr lang="en-US" i="1" dirty="0">
                <a:solidFill>
                  <a:srgbClr val="009900"/>
                </a:solidFill>
                <a:effectLst>
                  <a:outerShdw blurRad="38100" dist="38100" dir="2700000" algn="tl">
                    <a:srgbClr val="000000">
                      <a:alpha val="43137"/>
                    </a:srgbClr>
                  </a:outerShdw>
                </a:effectLst>
              </a:rPr>
              <a:t>Economics</a:t>
            </a:r>
            <a:r>
              <a:rPr lang="en-US" dirty="0"/>
              <a:t> is a discipline which studies how scarce economic resources are allocated and used to maximize production for a society. It is a </a:t>
            </a:r>
            <a:r>
              <a:rPr lang="en-US" i="1" dirty="0">
                <a:solidFill>
                  <a:srgbClr val="009900"/>
                </a:solidFill>
                <a:effectLst>
                  <a:outerShdw blurRad="38100" dist="38100" dir="2700000" algn="tl">
                    <a:srgbClr val="000000">
                      <a:alpha val="43137"/>
                    </a:srgbClr>
                  </a:outerShdw>
                </a:effectLst>
              </a:rPr>
              <a:t>social science </a:t>
            </a:r>
            <a:r>
              <a:rPr lang="en-US" dirty="0"/>
              <a:t>which deals with </a:t>
            </a:r>
            <a:r>
              <a:rPr lang="en-US" i="1" dirty="0">
                <a:solidFill>
                  <a:srgbClr val="009900"/>
                </a:solidFill>
                <a:effectLst>
                  <a:outerShdw blurRad="38100" dist="38100" dir="2700000" algn="tl">
                    <a:srgbClr val="000000">
                      <a:alpha val="43137"/>
                    </a:srgbClr>
                  </a:outerShdw>
                </a:effectLst>
              </a:rPr>
              <a:t>economic behavior </a:t>
            </a:r>
            <a:r>
              <a:rPr lang="en-US" dirty="0"/>
              <a:t>of individuals and organizations engaged in the production, distribution and consumption of goods and services. </a:t>
            </a:r>
          </a:p>
          <a:p>
            <a:pPr algn="just">
              <a:spcBef>
                <a:spcPts val="600"/>
              </a:spcBef>
              <a:defRPr/>
            </a:pPr>
            <a:r>
              <a:rPr lang="en-US" dirty="0"/>
              <a:t>     The study of economics is subdivided into two general fields:</a:t>
            </a:r>
          </a:p>
          <a:p>
            <a:pPr algn="just">
              <a:spcBef>
                <a:spcPts val="600"/>
              </a:spcBef>
              <a:defRPr/>
            </a:pPr>
            <a:endParaRPr lang="en-US" dirty="0"/>
          </a:p>
          <a:p>
            <a:pPr algn="just">
              <a:spcBef>
                <a:spcPts val="600"/>
              </a:spcBef>
              <a:defRPr/>
            </a:pPr>
            <a:endParaRPr lang="en-US" dirty="0"/>
          </a:p>
        </p:txBody>
      </p:sp>
      <p:sp>
        <p:nvSpPr>
          <p:cNvPr id="41992" name="Line 8">
            <a:extLst>
              <a:ext uri="{FF2B5EF4-FFF2-40B4-BE49-F238E27FC236}">
                <a16:creationId xmlns:a16="http://schemas.microsoft.com/office/drawing/2014/main" id="{259B3174-1AF5-49A6-9F56-1653C64FF532}"/>
              </a:ext>
            </a:extLst>
          </p:cNvPr>
          <p:cNvSpPr>
            <a:spLocks noChangeShapeType="1"/>
          </p:cNvSpPr>
          <p:nvPr/>
        </p:nvSpPr>
        <p:spPr bwMode="auto">
          <a:xfrm flipH="1">
            <a:off x="3829051" y="4991099"/>
            <a:ext cx="838200" cy="53340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41993" name="Line 9">
            <a:extLst>
              <a:ext uri="{FF2B5EF4-FFF2-40B4-BE49-F238E27FC236}">
                <a16:creationId xmlns:a16="http://schemas.microsoft.com/office/drawing/2014/main" id="{397B1F7F-CB0E-4307-82BE-763B53F562E4}"/>
              </a:ext>
            </a:extLst>
          </p:cNvPr>
          <p:cNvSpPr>
            <a:spLocks noChangeShapeType="1"/>
          </p:cNvSpPr>
          <p:nvPr/>
        </p:nvSpPr>
        <p:spPr bwMode="auto">
          <a:xfrm>
            <a:off x="7372349" y="4988719"/>
            <a:ext cx="762000" cy="53340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41986" name="Rectangle 2">
            <a:extLst>
              <a:ext uri="{FF2B5EF4-FFF2-40B4-BE49-F238E27FC236}">
                <a16:creationId xmlns:a16="http://schemas.microsoft.com/office/drawing/2014/main" id="{5CFF794F-7352-4B51-89EA-40DA915140DE}"/>
              </a:ext>
            </a:extLst>
          </p:cNvPr>
          <p:cNvSpPr>
            <a:spLocks noGrp="1" noChangeArrowheads="1"/>
          </p:cNvSpPr>
          <p:nvPr>
            <p:ph type="ctrTitle"/>
          </p:nvPr>
        </p:nvSpPr>
        <p:spPr>
          <a:xfrm>
            <a:off x="2295524" y="476250"/>
            <a:ext cx="7305675" cy="533400"/>
          </a:xfrm>
        </p:spPr>
        <p:txBody>
          <a:bodyPr>
            <a:normAutofit fontScale="90000"/>
          </a:bodyPr>
          <a:lstStyle/>
          <a:p>
            <a:pPr>
              <a:defRPr/>
            </a:pPr>
            <a:br>
              <a:rPr lang="en-US" sz="3200" b="1" dirty="0">
                <a:solidFill>
                  <a:srgbClr val="009900"/>
                </a:solidFill>
                <a:effectLst>
                  <a:outerShdw blurRad="38100" dist="38100" dir="2700000" algn="tl">
                    <a:srgbClr val="000000">
                      <a:alpha val="43137"/>
                    </a:srgbClr>
                  </a:outerShdw>
                </a:effectLst>
              </a:rPr>
            </a:br>
            <a:br>
              <a:rPr lang="en-US" sz="3200" b="1" dirty="0">
                <a:solidFill>
                  <a:srgbClr val="009900"/>
                </a:solidFill>
                <a:effectLst>
                  <a:outerShdw blurRad="38100" dist="38100" dir="2700000" algn="tl">
                    <a:srgbClr val="000000">
                      <a:alpha val="43137"/>
                    </a:srgbClr>
                  </a:outerShdw>
                </a:effectLst>
              </a:rPr>
            </a:br>
            <a:br>
              <a:rPr lang="en-US" sz="3200" b="1" dirty="0">
                <a:solidFill>
                  <a:srgbClr val="009900"/>
                </a:solidFill>
                <a:effectLst>
                  <a:outerShdw blurRad="38100" dist="38100" dir="2700000" algn="tl">
                    <a:srgbClr val="000000">
                      <a:alpha val="43137"/>
                    </a:srgbClr>
                  </a:outerShdw>
                </a:effectLst>
              </a:rPr>
            </a:br>
            <a:endParaRPr lang="ru-RU" sz="3200" dirty="0"/>
          </a:p>
        </p:txBody>
      </p:sp>
      <p:sp>
        <p:nvSpPr>
          <p:cNvPr id="41989" name="Text Box 5">
            <a:extLst>
              <a:ext uri="{FF2B5EF4-FFF2-40B4-BE49-F238E27FC236}">
                <a16:creationId xmlns:a16="http://schemas.microsoft.com/office/drawing/2014/main" id="{3D7266A3-BFCD-474D-9841-AF7CF8F9A8A4}"/>
              </a:ext>
            </a:extLst>
          </p:cNvPr>
          <p:cNvSpPr txBox="1">
            <a:spLocks noChangeArrowheads="1"/>
          </p:cNvSpPr>
          <p:nvPr/>
        </p:nvSpPr>
        <p:spPr bwMode="auto">
          <a:xfrm>
            <a:off x="4724400" y="4662488"/>
            <a:ext cx="2590800" cy="457200"/>
          </a:xfrm>
          <a:prstGeom prst="rect">
            <a:avLst/>
          </a:prstGeom>
          <a:solidFill>
            <a:srgbClr val="FFFF00"/>
          </a:solidFill>
          <a:ln w="9525">
            <a:noFill/>
            <a:miter lim="800000"/>
            <a:headEnd/>
            <a:tailEnd/>
          </a:ln>
          <a:effectLst>
            <a:outerShdw dist="107763" dir="2700000" algn="ctr" rotWithShape="0">
              <a:schemeClr val="bg2"/>
            </a:outerShdw>
          </a:effectLst>
        </p:spPr>
        <p:txBody>
          <a:bodyPr>
            <a:spAutoFit/>
          </a:bodyPr>
          <a:lstStyle/>
          <a:p>
            <a:pPr>
              <a:spcBef>
                <a:spcPct val="50000"/>
              </a:spcBef>
              <a:defRPr/>
            </a:pPr>
            <a:r>
              <a:rPr lang="en-US" sz="2400">
                <a:latin typeface="Times New Roman" charset="0"/>
              </a:rPr>
              <a:t>       </a:t>
            </a:r>
            <a:r>
              <a:rPr lang="en-US" sz="2400" b="1">
                <a:effectLst>
                  <a:outerShdw blurRad="38100" dist="38100" dir="2700000" algn="tl">
                    <a:srgbClr val="FFFFFF"/>
                  </a:outerShdw>
                </a:effectLst>
                <a:latin typeface="Times New Roman" charset="0"/>
              </a:rPr>
              <a:t>Economics</a:t>
            </a:r>
            <a:endParaRPr lang="ru-RU" sz="2400" b="1">
              <a:effectLst>
                <a:outerShdw blurRad="38100" dist="38100" dir="2700000" algn="tl">
                  <a:srgbClr val="FFFFFF"/>
                </a:outerShdw>
              </a:effectLst>
              <a:latin typeface="Times New Roman" charset="0"/>
            </a:endParaRPr>
          </a:p>
        </p:txBody>
      </p:sp>
      <p:sp>
        <p:nvSpPr>
          <p:cNvPr id="41990" name="Text Box 6">
            <a:extLst>
              <a:ext uri="{FF2B5EF4-FFF2-40B4-BE49-F238E27FC236}">
                <a16:creationId xmlns:a16="http://schemas.microsoft.com/office/drawing/2014/main" id="{CC68CE87-6191-4F08-AC80-4ACC58251797}"/>
              </a:ext>
            </a:extLst>
          </p:cNvPr>
          <p:cNvSpPr txBox="1">
            <a:spLocks noChangeArrowheads="1"/>
          </p:cNvSpPr>
          <p:nvPr/>
        </p:nvSpPr>
        <p:spPr bwMode="auto">
          <a:xfrm>
            <a:off x="2800351" y="5548311"/>
            <a:ext cx="2590800" cy="457200"/>
          </a:xfrm>
          <a:prstGeom prst="rect">
            <a:avLst/>
          </a:prstGeom>
          <a:solidFill>
            <a:srgbClr val="66FF99"/>
          </a:solidFill>
          <a:ln w="9525">
            <a:noFill/>
            <a:miter lim="800000"/>
            <a:headEnd/>
            <a:tailEnd/>
          </a:ln>
          <a:effectLst>
            <a:outerShdw dist="107763" dir="2700000" algn="ctr" rotWithShape="0">
              <a:schemeClr val="bg2"/>
            </a:outerShdw>
          </a:effectLst>
        </p:spPr>
        <p:txBody>
          <a:bodyPr anchor="ctr">
            <a:spAutoFit/>
          </a:bodyPr>
          <a:lstStyle/>
          <a:p>
            <a:pPr>
              <a:spcBef>
                <a:spcPct val="50000"/>
              </a:spcBef>
              <a:defRPr/>
            </a:pPr>
            <a:r>
              <a:rPr lang="en-US" sz="2400" dirty="0">
                <a:latin typeface="Times New Roman" charset="0"/>
              </a:rPr>
              <a:t>  </a:t>
            </a:r>
            <a:r>
              <a:rPr lang="en-US" sz="2400" dirty="0">
                <a:effectLst>
                  <a:outerShdw blurRad="38100" dist="38100" dir="2700000" algn="tl">
                    <a:srgbClr val="FFFFFF"/>
                  </a:outerShdw>
                </a:effectLst>
                <a:latin typeface="Times New Roman" charset="0"/>
              </a:rPr>
              <a:t>M</a:t>
            </a:r>
            <a:r>
              <a:rPr lang="en-US" sz="2400" b="1" dirty="0">
                <a:effectLst>
                  <a:outerShdw blurRad="38100" dist="38100" dir="2700000" algn="tl">
                    <a:srgbClr val="FFFFFF"/>
                  </a:outerShdw>
                </a:effectLst>
                <a:latin typeface="Times New Roman" charset="0"/>
              </a:rPr>
              <a:t>icroeconomics</a:t>
            </a:r>
            <a:endParaRPr lang="ru-RU" sz="2400" b="1" dirty="0">
              <a:effectLst>
                <a:outerShdw blurRad="38100" dist="38100" dir="2700000" algn="tl">
                  <a:srgbClr val="FFFFFF"/>
                </a:outerShdw>
              </a:effectLst>
              <a:latin typeface="Times New Roman" charset="0"/>
            </a:endParaRPr>
          </a:p>
        </p:txBody>
      </p:sp>
      <p:sp>
        <p:nvSpPr>
          <p:cNvPr id="41991" name="Text Box 7">
            <a:extLst>
              <a:ext uri="{FF2B5EF4-FFF2-40B4-BE49-F238E27FC236}">
                <a16:creationId xmlns:a16="http://schemas.microsoft.com/office/drawing/2014/main" id="{C4FBBEC3-BC2F-4C27-AE41-6AD55733C948}"/>
              </a:ext>
            </a:extLst>
          </p:cNvPr>
          <p:cNvSpPr txBox="1">
            <a:spLocks noChangeArrowheads="1"/>
          </p:cNvSpPr>
          <p:nvPr/>
        </p:nvSpPr>
        <p:spPr bwMode="auto">
          <a:xfrm>
            <a:off x="6553200" y="5538788"/>
            <a:ext cx="2667000" cy="457200"/>
          </a:xfrm>
          <a:prstGeom prst="rect">
            <a:avLst/>
          </a:prstGeom>
          <a:solidFill>
            <a:srgbClr val="66FF99"/>
          </a:solidFill>
          <a:ln w="9525">
            <a:noFill/>
            <a:miter lim="800000"/>
            <a:headEnd/>
            <a:tailEnd/>
          </a:ln>
          <a:effectLst>
            <a:outerShdw dist="107763" dir="2700000" algn="ctr" rotWithShape="0">
              <a:schemeClr val="bg2"/>
            </a:outerShdw>
          </a:effectLst>
        </p:spPr>
        <p:txBody>
          <a:bodyPr anchor="ctr">
            <a:spAutoFit/>
          </a:bodyPr>
          <a:lstStyle/>
          <a:p>
            <a:pPr>
              <a:spcBef>
                <a:spcPct val="50000"/>
              </a:spcBef>
              <a:defRPr/>
            </a:pPr>
            <a:r>
              <a:rPr lang="en-US" sz="2400" dirty="0">
                <a:latin typeface="Times New Roman" charset="0"/>
              </a:rPr>
              <a:t>  </a:t>
            </a:r>
            <a:r>
              <a:rPr lang="en-US" sz="2400" b="1" dirty="0">
                <a:effectLst>
                  <a:outerShdw blurRad="38100" dist="38100" dir="2700000" algn="tl">
                    <a:srgbClr val="FFFFFF"/>
                  </a:outerShdw>
                </a:effectLst>
                <a:latin typeface="Times New Roman" charset="0"/>
              </a:rPr>
              <a:t>Macroeconomics</a:t>
            </a:r>
            <a:endParaRPr lang="ru-RU" sz="2400" b="1" dirty="0">
              <a:effectLst>
                <a:outerShdw blurRad="38100" dist="38100" dir="2700000" algn="tl">
                  <a:srgbClr val="FFFFFF"/>
                </a:outerShdw>
              </a:effectLst>
              <a:latin typeface="Times New Roman" charset="0"/>
            </a:endParaRPr>
          </a:p>
        </p:txBody>
      </p:sp>
      <p:sp>
        <p:nvSpPr>
          <p:cNvPr id="6154" name="Номер слайда 1">
            <a:extLst>
              <a:ext uri="{FF2B5EF4-FFF2-40B4-BE49-F238E27FC236}">
                <a16:creationId xmlns:a16="http://schemas.microsoft.com/office/drawing/2014/main" id="{FC01E042-EA3E-4692-84CD-76F8F7BE1A46}"/>
              </a:ext>
            </a:extLst>
          </p:cNvPr>
          <p:cNvSpPr>
            <a:spLocks noGrp="1"/>
          </p:cNvSpPr>
          <p:nvPr>
            <p:ph type="sldNum" sz="quarter" idx="12"/>
          </p:nvPr>
        </p:nvSpPr>
        <p:spPr>
          <a:xfrm>
            <a:off x="8512175"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BB44E343-088B-4EE4-9B0C-B5E2F8F309E4}" type="slidenum">
              <a:rPr lang="ru-RU" altLang="ru-RU" sz="1400"/>
              <a:pPr eaLnBrk="1" hangingPunct="1">
                <a:spcBef>
                  <a:spcPct val="0"/>
                </a:spcBef>
                <a:buFontTx/>
                <a:buNone/>
              </a:pPr>
              <a:t>5</a:t>
            </a:fld>
            <a:endParaRPr lang="ru-RU" altLang="ru-RU" sz="1400"/>
          </a:p>
        </p:txBody>
      </p:sp>
      <p:sp>
        <p:nvSpPr>
          <p:cNvPr id="12" name="ZoneTexte 11">
            <a:extLst>
              <a:ext uri="{FF2B5EF4-FFF2-40B4-BE49-F238E27FC236}">
                <a16:creationId xmlns:a16="http://schemas.microsoft.com/office/drawing/2014/main" id="{724B0F89-4F34-4AB8-89FE-B0A5E81583FA}"/>
              </a:ext>
            </a:extLst>
          </p:cNvPr>
          <p:cNvSpPr txBox="1"/>
          <p:nvPr/>
        </p:nvSpPr>
        <p:spPr>
          <a:xfrm>
            <a:off x="2438400" y="668119"/>
            <a:ext cx="7083425" cy="1323439"/>
          </a:xfrm>
          <a:prstGeom prst="rect">
            <a:avLst/>
          </a:prstGeom>
          <a:noFill/>
        </p:spPr>
        <p:txBody>
          <a:bodyPr wrap="square">
            <a:spAutoFit/>
          </a:bodyPr>
          <a:lstStyle/>
          <a:p>
            <a:r>
              <a:rPr lang="en-US" sz="4000" b="1" dirty="0">
                <a:solidFill>
                  <a:schemeClr val="bg1"/>
                </a:solidFill>
                <a:effectLst>
                  <a:outerShdw blurRad="38100" dist="38100" dir="2700000" algn="tl">
                    <a:srgbClr val="000000">
                      <a:alpha val="43137"/>
                    </a:srgbClr>
                  </a:outerShdw>
                </a:effectLst>
              </a:rPr>
              <a:t>I- What is Macroeconomics?</a:t>
            </a:r>
            <a:br>
              <a:rPr lang="en-US" sz="4000" dirty="0">
                <a:solidFill>
                  <a:schemeClr val="bg1"/>
                </a:solidFill>
              </a:rPr>
            </a:br>
            <a:endParaRPr lang="fr-FR" sz="40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198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2000"/>
                                  </p:stCondLst>
                                  <p:childTnLst>
                                    <p:set>
                                      <p:cBhvr>
                                        <p:cTn id="9" dur="1" fill="hold">
                                          <p:stCondLst>
                                            <p:cond delay="499"/>
                                          </p:stCondLst>
                                        </p:cTn>
                                        <p:tgtEl>
                                          <p:spTgt spid="41987">
                                            <p:txEl>
                                              <p:pRg st="0" end="0"/>
                                            </p:txEl>
                                          </p:spTgt>
                                        </p:tgtEl>
                                        <p:attrNameLst>
                                          <p:attrName>style.visibility</p:attrName>
                                        </p:attrNameLst>
                                      </p:cBhvr>
                                      <p:to>
                                        <p:strVal val="visible"/>
                                      </p:to>
                                    </p:set>
                                  </p:childTnLst>
                                </p:cTn>
                              </p:par>
                            </p:childTnLst>
                          </p:cTn>
                        </p:par>
                        <p:par>
                          <p:cTn id="10" fill="hold">
                            <p:stCondLst>
                              <p:cond delay="3000"/>
                            </p:stCondLst>
                            <p:childTnLst>
                              <p:par>
                                <p:cTn id="11" presetID="1" presetClass="entr" presetSubtype="0" fill="hold" grpId="0" nodeType="afterEffect">
                                  <p:stCondLst>
                                    <p:cond delay="2000"/>
                                  </p:stCondLst>
                                  <p:childTnLst>
                                    <p:set>
                                      <p:cBhvr>
                                        <p:cTn id="12" dur="1" fill="hold">
                                          <p:stCondLst>
                                            <p:cond delay="499"/>
                                          </p:stCondLst>
                                        </p:cTn>
                                        <p:tgtEl>
                                          <p:spTgt spid="41987">
                                            <p:txEl>
                                              <p:pRg st="2" end="2"/>
                                            </p:txEl>
                                          </p:spTgt>
                                        </p:tgtEl>
                                        <p:attrNameLst>
                                          <p:attrName>style.visibility</p:attrName>
                                        </p:attrNameLst>
                                      </p:cBhvr>
                                      <p:to>
                                        <p:strVal val="visible"/>
                                      </p:to>
                                    </p:set>
                                  </p:childTnLst>
                                </p:cTn>
                              </p:par>
                            </p:childTnLst>
                          </p:cTn>
                        </p:par>
                        <p:par>
                          <p:cTn id="13" fill="hold" nodeType="afterGroup">
                            <p:stCondLst>
                              <p:cond delay="5500"/>
                            </p:stCondLst>
                            <p:childTnLst>
                              <p:par>
                                <p:cTn id="14" presetID="1" presetClass="entr" presetSubtype="0" fill="hold" grpId="0" nodeType="afterEffect">
                                  <p:stCondLst>
                                    <p:cond delay="2000"/>
                                  </p:stCondLst>
                                  <p:childTnLst>
                                    <p:set>
                                      <p:cBhvr>
                                        <p:cTn id="15" dur="1" fill="hold">
                                          <p:stCondLst>
                                            <p:cond delay="499"/>
                                          </p:stCondLst>
                                        </p:cTn>
                                        <p:tgtEl>
                                          <p:spTgt spid="41987">
                                            <p:txEl>
                                              <p:pRg st="3" end="3"/>
                                            </p:txEl>
                                          </p:spTgt>
                                        </p:tgtEl>
                                        <p:attrNameLst>
                                          <p:attrName>style.visibility</p:attrName>
                                        </p:attrNameLst>
                                      </p:cBhvr>
                                      <p:to>
                                        <p:strVal val="visible"/>
                                      </p:to>
                                    </p:set>
                                  </p:childTnLst>
                                </p:cTn>
                              </p:par>
                            </p:childTnLst>
                          </p:cTn>
                        </p:par>
                        <p:par>
                          <p:cTn id="16" fill="hold" nodeType="afterGroup">
                            <p:stCondLst>
                              <p:cond delay="8000"/>
                            </p:stCondLst>
                            <p:childTnLst>
                              <p:par>
                                <p:cTn id="17" presetID="1" presetClass="entr" presetSubtype="0" fill="hold" grpId="0" nodeType="afterEffect">
                                  <p:stCondLst>
                                    <p:cond delay="2000"/>
                                  </p:stCondLst>
                                  <p:childTnLst>
                                    <p:set>
                                      <p:cBhvr>
                                        <p:cTn id="18" dur="1" fill="hold">
                                          <p:stCondLst>
                                            <p:cond delay="499"/>
                                          </p:stCondLst>
                                        </p:cTn>
                                        <p:tgtEl>
                                          <p:spTgt spid="41987">
                                            <p:txEl>
                                              <p:pRg st="4" end="4"/>
                                            </p:txEl>
                                          </p:spTgt>
                                        </p:tgtEl>
                                        <p:attrNameLst>
                                          <p:attrName>style.visibility</p:attrName>
                                        </p:attrNameLst>
                                      </p:cBhvr>
                                      <p:to>
                                        <p:strVal val="visible"/>
                                      </p:to>
                                    </p:set>
                                  </p:childTnLst>
                                </p:cTn>
                              </p:par>
                            </p:childTnLst>
                          </p:cTn>
                        </p:par>
                        <p:par>
                          <p:cTn id="19" fill="hold" nodeType="afterGroup">
                            <p:stCondLst>
                              <p:cond delay="10500"/>
                            </p:stCondLst>
                            <p:childTnLst>
                              <p:par>
                                <p:cTn id="20" presetID="1" presetClass="entr" presetSubtype="0" fill="hold" grpId="0" nodeType="afterEffect">
                                  <p:stCondLst>
                                    <p:cond delay="2000"/>
                                  </p:stCondLst>
                                  <p:childTnLst>
                                    <p:set>
                                      <p:cBhvr>
                                        <p:cTn id="21" dur="1" fill="hold">
                                          <p:stCondLst>
                                            <p:cond delay="499"/>
                                          </p:stCondLst>
                                        </p:cTn>
                                        <p:tgtEl>
                                          <p:spTgt spid="41989"/>
                                        </p:tgtEl>
                                        <p:attrNameLst>
                                          <p:attrName>style.visibility</p:attrName>
                                        </p:attrNameLst>
                                      </p:cBhvr>
                                      <p:to>
                                        <p:strVal val="visible"/>
                                      </p:to>
                                    </p:set>
                                  </p:childTnLst>
                                </p:cTn>
                              </p:par>
                            </p:childTnLst>
                          </p:cTn>
                        </p:par>
                        <p:par>
                          <p:cTn id="22" fill="hold" nodeType="afterGroup">
                            <p:stCondLst>
                              <p:cond delay="13000"/>
                            </p:stCondLst>
                            <p:childTnLst>
                              <p:par>
                                <p:cTn id="23" presetID="1" presetClass="entr" presetSubtype="0" fill="hold" nodeType="afterEffect">
                                  <p:stCondLst>
                                    <p:cond delay="1000"/>
                                  </p:stCondLst>
                                  <p:childTnLst>
                                    <p:set>
                                      <p:cBhvr>
                                        <p:cTn id="24" dur="1" fill="hold">
                                          <p:stCondLst>
                                            <p:cond delay="499"/>
                                          </p:stCondLst>
                                        </p:cTn>
                                        <p:tgtEl>
                                          <p:spTgt spid="41992"/>
                                        </p:tgtEl>
                                        <p:attrNameLst>
                                          <p:attrName>style.visibility</p:attrName>
                                        </p:attrNameLst>
                                      </p:cBhvr>
                                      <p:to>
                                        <p:strVal val="visible"/>
                                      </p:to>
                                    </p:set>
                                  </p:childTnLst>
                                </p:cTn>
                              </p:par>
                            </p:childTnLst>
                          </p:cTn>
                        </p:par>
                        <p:par>
                          <p:cTn id="25" fill="hold" nodeType="afterGroup">
                            <p:stCondLst>
                              <p:cond delay="14500"/>
                            </p:stCondLst>
                            <p:childTnLst>
                              <p:par>
                                <p:cTn id="26" presetID="1" presetClass="entr" presetSubtype="0" fill="hold" nodeType="afterEffect">
                                  <p:stCondLst>
                                    <p:cond delay="0"/>
                                  </p:stCondLst>
                                  <p:childTnLst>
                                    <p:set>
                                      <p:cBhvr>
                                        <p:cTn id="27" dur="1" fill="hold">
                                          <p:stCondLst>
                                            <p:cond delay="499"/>
                                          </p:stCondLst>
                                        </p:cTn>
                                        <p:tgtEl>
                                          <p:spTgt spid="41993"/>
                                        </p:tgtEl>
                                        <p:attrNameLst>
                                          <p:attrName>style.visibility</p:attrName>
                                        </p:attrNameLst>
                                      </p:cBhvr>
                                      <p:to>
                                        <p:strVal val="visible"/>
                                      </p:to>
                                    </p:set>
                                  </p:childTnLst>
                                </p:cTn>
                              </p:par>
                            </p:childTnLst>
                          </p:cTn>
                        </p:par>
                        <p:par>
                          <p:cTn id="28" fill="hold" nodeType="afterGroup">
                            <p:stCondLst>
                              <p:cond delay="15000"/>
                            </p:stCondLst>
                            <p:childTnLst>
                              <p:par>
                                <p:cTn id="29" presetID="1" presetClass="entr" presetSubtype="0" fill="hold" grpId="0" nodeType="afterEffect">
                                  <p:stCondLst>
                                    <p:cond delay="2000"/>
                                  </p:stCondLst>
                                  <p:childTnLst>
                                    <p:set>
                                      <p:cBhvr>
                                        <p:cTn id="30" dur="1" fill="hold">
                                          <p:stCondLst>
                                            <p:cond delay="499"/>
                                          </p:stCondLst>
                                        </p:cTn>
                                        <p:tgtEl>
                                          <p:spTgt spid="41990"/>
                                        </p:tgtEl>
                                        <p:attrNameLst>
                                          <p:attrName>style.visibility</p:attrName>
                                        </p:attrNameLst>
                                      </p:cBhvr>
                                      <p:to>
                                        <p:strVal val="visible"/>
                                      </p:to>
                                    </p:set>
                                  </p:childTnLst>
                                </p:cTn>
                              </p:par>
                            </p:childTnLst>
                          </p:cTn>
                        </p:par>
                        <p:par>
                          <p:cTn id="31" fill="hold" nodeType="afterGroup">
                            <p:stCondLst>
                              <p:cond delay="17500"/>
                            </p:stCondLst>
                            <p:childTnLst>
                              <p:par>
                                <p:cTn id="32" presetID="1" presetClass="entr" presetSubtype="0" fill="hold" grpId="0" nodeType="afterEffect">
                                  <p:stCondLst>
                                    <p:cond delay="0"/>
                                  </p:stCondLst>
                                  <p:childTnLst>
                                    <p:set>
                                      <p:cBhvr>
                                        <p:cTn id="33" dur="1" fill="hold">
                                          <p:stCondLst>
                                            <p:cond delay="499"/>
                                          </p:stCondLst>
                                        </p:cTn>
                                        <p:tgtEl>
                                          <p:spTgt spid="419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autoUpdateAnimBg="0" advAuto="2000"/>
      <p:bldP spid="41986" grpId="0" autoUpdateAnimBg="0"/>
      <p:bldP spid="41989" grpId="0" animBg="1" autoUpdateAnimBg="0"/>
      <p:bldP spid="41990" grpId="0" animBg="1" autoUpdateAnimBg="0"/>
      <p:bldP spid="41991"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tint val="20000"/>
          </a:schemeClr>
        </a:solidFill>
        <a:effectLst/>
      </p:bgPr>
    </p:bg>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37ACE62A-9F7A-4E2B-B0E4-CDFA9CA64628}"/>
              </a:ext>
            </a:extLst>
          </p:cNvPr>
          <p:cNvSpPr>
            <a:spLocks noGrp="1" noChangeArrowheads="1"/>
          </p:cNvSpPr>
          <p:nvPr/>
        </p:nvSpPr>
        <p:spPr bwMode="auto">
          <a:xfrm>
            <a:off x="2286000" y="0"/>
            <a:ext cx="7391400" cy="685800"/>
          </a:xfrm>
          <a:prstGeom prst="rect">
            <a:avLst/>
          </a:prstGeom>
          <a:noFill/>
          <a:ln w="9525">
            <a:noFill/>
            <a:miter lim="800000"/>
            <a:headEnd/>
            <a:tailEnd/>
          </a:ln>
          <a:effectLst/>
        </p:spPr>
        <p:txBody>
          <a:bodyPr anchor="ctr"/>
          <a:lstStyle/>
          <a:p>
            <a:pPr algn="ctr">
              <a:defRPr/>
            </a:pPr>
            <a:r>
              <a:rPr lang="en-US" sz="3200" b="1" dirty="0">
                <a:solidFill>
                  <a:schemeClr val="accent2"/>
                </a:solidFill>
                <a:effectLst>
                  <a:outerShdw blurRad="38100" dist="38100" dir="2700000" algn="tl">
                    <a:srgbClr val="C0C0C0"/>
                  </a:outerShdw>
                </a:effectLst>
                <a:latin typeface="Times New Roman" charset="0"/>
              </a:rPr>
              <a:t>M</a:t>
            </a:r>
            <a:r>
              <a:rPr lang="en-US" sz="3600" b="1" dirty="0">
                <a:solidFill>
                  <a:srgbClr val="FF0000"/>
                </a:solidFill>
                <a:effectLst>
                  <a:outerShdw blurRad="38100" dist="38100" dir="2700000" algn="tl">
                    <a:srgbClr val="C0C0C0"/>
                  </a:outerShdw>
                </a:effectLst>
                <a:latin typeface="Times New Roman" charset="0"/>
              </a:rPr>
              <a:t>a</a:t>
            </a:r>
            <a:r>
              <a:rPr lang="en-US" sz="3200" b="1" dirty="0">
                <a:solidFill>
                  <a:schemeClr val="accent2"/>
                </a:solidFill>
                <a:effectLst>
                  <a:outerShdw blurRad="38100" dist="38100" dir="2700000" algn="tl">
                    <a:srgbClr val="C0C0C0"/>
                  </a:outerShdw>
                </a:effectLst>
                <a:latin typeface="Times New Roman" charset="0"/>
              </a:rPr>
              <a:t>croeconomics and M</a:t>
            </a:r>
            <a:r>
              <a:rPr lang="en-US" sz="3600" b="1" dirty="0">
                <a:solidFill>
                  <a:srgbClr val="FF0000"/>
                </a:solidFill>
                <a:effectLst>
                  <a:outerShdw blurRad="38100" dist="38100" dir="2700000" algn="tl">
                    <a:srgbClr val="C0C0C0"/>
                  </a:outerShdw>
                </a:effectLst>
                <a:latin typeface="Times New Roman" charset="0"/>
              </a:rPr>
              <a:t>i</a:t>
            </a:r>
            <a:r>
              <a:rPr lang="en-US" sz="3200" b="1" dirty="0">
                <a:solidFill>
                  <a:schemeClr val="accent2"/>
                </a:solidFill>
                <a:effectLst>
                  <a:outerShdw blurRad="38100" dist="38100" dir="2700000" algn="tl">
                    <a:srgbClr val="C0C0C0"/>
                  </a:outerShdw>
                </a:effectLst>
                <a:latin typeface="Times New Roman" charset="0"/>
              </a:rPr>
              <a:t>croeconomics</a:t>
            </a:r>
            <a:endParaRPr lang="ru-RU" sz="3200" b="1" dirty="0">
              <a:solidFill>
                <a:schemeClr val="accent2"/>
              </a:solidFill>
              <a:effectLst>
                <a:outerShdw blurRad="38100" dist="38100" dir="2700000" algn="tl">
                  <a:srgbClr val="C0C0C0"/>
                </a:outerShdw>
              </a:effectLst>
              <a:latin typeface="Times New Roman" charset="0"/>
            </a:endParaRPr>
          </a:p>
        </p:txBody>
      </p:sp>
      <p:sp>
        <p:nvSpPr>
          <p:cNvPr id="83971" name="Text Box 3">
            <a:extLst>
              <a:ext uri="{FF2B5EF4-FFF2-40B4-BE49-F238E27FC236}">
                <a16:creationId xmlns:a16="http://schemas.microsoft.com/office/drawing/2014/main" id="{88110E88-E6A5-49C4-A40C-467F0C6F275D}"/>
              </a:ext>
            </a:extLst>
          </p:cNvPr>
          <p:cNvSpPr txBox="1">
            <a:spLocks noChangeArrowheads="1"/>
          </p:cNvSpPr>
          <p:nvPr/>
        </p:nvSpPr>
        <p:spPr bwMode="auto">
          <a:xfrm>
            <a:off x="127820" y="658813"/>
            <a:ext cx="5722120" cy="6333016"/>
          </a:xfrm>
          <a:prstGeom prst="rect">
            <a:avLst/>
          </a:prstGeom>
          <a:noFill/>
          <a:ln w="28575">
            <a:solidFill>
              <a:schemeClr val="accent2"/>
            </a:solidFill>
            <a:miter lim="800000"/>
            <a:headEnd/>
            <a:tailEnd/>
          </a:ln>
          <a:effectLst/>
        </p:spPr>
        <p:txBody>
          <a:bodyPr wrap="square">
            <a:spAutoFit/>
          </a:bodyPr>
          <a:lstStyle/>
          <a:p>
            <a:pPr marL="285750" indent="-285750" algn="ctr">
              <a:lnSpc>
                <a:spcPct val="90000"/>
              </a:lnSpc>
              <a:spcBef>
                <a:spcPts val="600"/>
              </a:spcBef>
              <a:defRPr/>
            </a:pPr>
            <a:r>
              <a:rPr lang="en-US" sz="2400" b="1" i="1" u="sng" dirty="0">
                <a:solidFill>
                  <a:schemeClr val="accent2"/>
                </a:solidFill>
                <a:effectLst>
                  <a:outerShdw blurRad="38100" dist="38100" dir="2700000" algn="tl">
                    <a:srgbClr val="C0C0C0"/>
                  </a:outerShdw>
                </a:effectLst>
                <a:latin typeface="Times New Roman" charset="0"/>
              </a:rPr>
              <a:t>M</a:t>
            </a:r>
            <a:r>
              <a:rPr lang="en-US" sz="2400" b="1" i="1" u="sng" dirty="0">
                <a:solidFill>
                  <a:srgbClr val="FF0000"/>
                </a:solidFill>
                <a:effectLst>
                  <a:outerShdw blurRad="38100" dist="38100" dir="2700000" algn="tl">
                    <a:srgbClr val="C0C0C0"/>
                  </a:outerShdw>
                </a:effectLst>
                <a:latin typeface="Times New Roman" charset="0"/>
              </a:rPr>
              <a:t>a</a:t>
            </a:r>
            <a:r>
              <a:rPr lang="en-US" sz="2400" b="1" i="1" u="sng" dirty="0">
                <a:solidFill>
                  <a:schemeClr val="accent2"/>
                </a:solidFill>
                <a:effectLst>
                  <a:outerShdw blurRad="38100" dist="38100" dir="2700000" algn="tl">
                    <a:srgbClr val="C0C0C0"/>
                  </a:outerShdw>
                </a:effectLst>
                <a:latin typeface="Times New Roman" charset="0"/>
              </a:rPr>
              <a:t>croeconomics</a:t>
            </a:r>
            <a:r>
              <a:rPr lang="en-US" sz="2400" dirty="0">
                <a:latin typeface="Times New Roman" charset="0"/>
              </a:rPr>
              <a:t> </a:t>
            </a:r>
          </a:p>
          <a:p>
            <a:pPr marL="285750" indent="-285750" algn="just">
              <a:lnSpc>
                <a:spcPct val="90000"/>
              </a:lnSpc>
              <a:spcBef>
                <a:spcPts val="600"/>
              </a:spcBef>
              <a:buClr>
                <a:srgbClr val="FF0000"/>
              </a:buClr>
              <a:buFont typeface="Wingdings" pitchFamily="2" charset="2"/>
              <a:buChar char="ü"/>
              <a:defRPr/>
            </a:pPr>
            <a:r>
              <a:rPr lang="en-US" sz="2400" dirty="0">
                <a:latin typeface="Times New Roman" charset="0"/>
              </a:rPr>
              <a:t>analyzes the </a:t>
            </a:r>
            <a:r>
              <a:rPr lang="en-US" sz="2400" b="1" i="1" dirty="0">
                <a:solidFill>
                  <a:srgbClr val="FF0000"/>
                </a:solidFill>
                <a:effectLst>
                  <a:outerShdw blurRad="38100" dist="38100" dir="2700000" algn="tl">
                    <a:srgbClr val="C0C0C0"/>
                  </a:outerShdw>
                </a:effectLst>
                <a:latin typeface="Times New Roman" charset="0"/>
              </a:rPr>
              <a:t>economy as                a </a:t>
            </a:r>
            <a:r>
              <a:rPr lang="ru-RU" sz="2400" b="1" i="1" dirty="0">
                <a:solidFill>
                  <a:srgbClr val="FF0000"/>
                </a:solidFill>
                <a:effectLst>
                  <a:outerShdw blurRad="38100" dist="38100" dir="2700000" algn="tl">
                    <a:srgbClr val="C0C0C0"/>
                  </a:outerShdw>
                </a:effectLst>
                <a:latin typeface="Times New Roman" charset="0"/>
              </a:rPr>
              <a:t> </a:t>
            </a:r>
            <a:r>
              <a:rPr lang="en-US" sz="2400" b="1" i="1" dirty="0">
                <a:solidFill>
                  <a:srgbClr val="FF0000"/>
                </a:solidFill>
                <a:effectLst>
                  <a:outerShdw blurRad="38100" dist="38100" dir="2700000" algn="tl">
                    <a:srgbClr val="C0C0C0"/>
                  </a:outerShdw>
                </a:effectLst>
                <a:latin typeface="Times New Roman" charset="0"/>
              </a:rPr>
              <a:t>whole</a:t>
            </a:r>
            <a:r>
              <a:rPr lang="en-US" sz="2400" dirty="0">
                <a:latin typeface="Times New Roman" charset="0"/>
              </a:rPr>
              <a:t>;</a:t>
            </a:r>
            <a:endParaRPr lang="en-US" sz="2400" b="1" i="1" dirty="0">
              <a:solidFill>
                <a:srgbClr val="FF0000"/>
              </a:solidFill>
              <a:effectLst>
                <a:outerShdw blurRad="38100" dist="38100" dir="2700000" algn="tl">
                  <a:srgbClr val="C0C0C0"/>
                </a:outerShdw>
              </a:effectLst>
              <a:latin typeface="Times New Roman" charset="0"/>
            </a:endParaRPr>
          </a:p>
          <a:p>
            <a:pPr marL="285750" indent="-285750" algn="just">
              <a:lnSpc>
                <a:spcPct val="90000"/>
              </a:lnSpc>
              <a:spcBef>
                <a:spcPts val="600"/>
              </a:spcBef>
              <a:buClr>
                <a:srgbClr val="FF0000"/>
              </a:buClr>
              <a:buFont typeface="Wingdings" pitchFamily="2" charset="2"/>
              <a:buChar char="ü"/>
              <a:defRPr/>
            </a:pPr>
            <a:r>
              <a:rPr lang="en-US" sz="2400" dirty="0">
                <a:latin typeface="Times New Roman" charset="0"/>
              </a:rPr>
              <a:t>studies</a:t>
            </a:r>
            <a:r>
              <a:rPr lang="ru-RU" sz="2400" dirty="0">
                <a:latin typeface="Times New Roman" charset="0"/>
              </a:rPr>
              <a:t> </a:t>
            </a:r>
            <a:r>
              <a:rPr lang="en-US" sz="2400" b="1" i="1" dirty="0">
                <a:solidFill>
                  <a:srgbClr val="FF0000"/>
                </a:solidFill>
                <a:effectLst>
                  <a:outerShdw blurRad="38100" dist="38100" dir="2700000" algn="tl">
                    <a:srgbClr val="C0C0C0"/>
                  </a:outerShdw>
                </a:effectLst>
                <a:latin typeface="Times New Roman" charset="0"/>
              </a:rPr>
              <a:t>aggregate</a:t>
            </a:r>
            <a:r>
              <a:rPr lang="en-US" sz="2400" i="1" dirty="0">
                <a:latin typeface="Times New Roman" charset="0"/>
              </a:rPr>
              <a:t> </a:t>
            </a:r>
            <a:r>
              <a:rPr lang="en-US" sz="2400" b="1" i="1" dirty="0">
                <a:solidFill>
                  <a:srgbClr val="FF0000"/>
                </a:solidFill>
                <a:effectLst>
                  <a:outerShdw blurRad="38100" dist="38100" dir="2700000" algn="tl">
                    <a:srgbClr val="C0C0C0"/>
                  </a:outerShdw>
                </a:effectLst>
                <a:latin typeface="Times New Roman" charset="0"/>
              </a:rPr>
              <a:t>economic</a:t>
            </a:r>
            <a:r>
              <a:rPr lang="en-US" sz="2400" dirty="0">
                <a:latin typeface="Times New Roman" charset="0"/>
              </a:rPr>
              <a:t> </a:t>
            </a:r>
            <a:r>
              <a:rPr lang="en-US" sz="2400" b="1" i="1" dirty="0">
                <a:solidFill>
                  <a:srgbClr val="FF0000"/>
                </a:solidFill>
                <a:effectLst>
                  <a:outerShdw blurRad="38100" dist="38100" dir="2700000" algn="tl">
                    <a:srgbClr val="C0C0C0"/>
                  </a:outerShdw>
                </a:effectLst>
                <a:latin typeface="Times New Roman" charset="0"/>
              </a:rPr>
              <a:t>   behavior</a:t>
            </a:r>
            <a:r>
              <a:rPr lang="en-US" sz="2400" dirty="0">
                <a:latin typeface="Times New Roman" charset="0"/>
              </a:rPr>
              <a:t>, i.e. the behavior of aggregate economic agents on aggregate economic markets;</a:t>
            </a:r>
          </a:p>
          <a:p>
            <a:pPr marL="285750" indent="-285750" algn="just">
              <a:lnSpc>
                <a:spcPct val="90000"/>
              </a:lnSpc>
              <a:spcBef>
                <a:spcPts val="400"/>
              </a:spcBef>
              <a:buClr>
                <a:srgbClr val="FF0000"/>
              </a:buClr>
              <a:buFont typeface="Wingdings" pitchFamily="2" charset="2"/>
              <a:buChar char="ü"/>
              <a:defRPr/>
            </a:pPr>
            <a:r>
              <a:rPr lang="en-US" sz="2400" dirty="0">
                <a:latin typeface="Times New Roman" charset="0"/>
              </a:rPr>
              <a:t>deals</a:t>
            </a:r>
            <a:r>
              <a:rPr lang="ru-RU" sz="2400" dirty="0">
                <a:latin typeface="Times New Roman" charset="0"/>
              </a:rPr>
              <a:t> </a:t>
            </a:r>
            <a:r>
              <a:rPr lang="en-US" sz="2400" dirty="0">
                <a:latin typeface="Times New Roman" charset="0"/>
              </a:rPr>
              <a:t>with the economic</a:t>
            </a:r>
            <a:r>
              <a:rPr lang="ru-RU" sz="2400" dirty="0">
                <a:latin typeface="Times New Roman" charset="0"/>
              </a:rPr>
              <a:t> </a:t>
            </a:r>
            <a:r>
              <a:rPr lang="en-US" sz="2400" dirty="0">
                <a:latin typeface="Times New Roman" charset="0"/>
              </a:rPr>
              <a:t> issues</a:t>
            </a:r>
            <a:r>
              <a:rPr lang="ru-RU" sz="2400" dirty="0">
                <a:latin typeface="Times New Roman" charset="0"/>
              </a:rPr>
              <a:t> </a:t>
            </a:r>
            <a:r>
              <a:rPr lang="en-US" sz="2400" dirty="0">
                <a:latin typeface="Times New Roman" charset="0"/>
              </a:rPr>
              <a:t>that affect the </a:t>
            </a:r>
            <a:r>
              <a:rPr lang="en-US" sz="2400" b="1" i="1" dirty="0">
                <a:solidFill>
                  <a:srgbClr val="FF0000"/>
                </a:solidFill>
                <a:effectLst>
                  <a:outerShdw blurRad="38100" dist="38100" dir="2700000" algn="tl">
                    <a:srgbClr val="C0C0C0"/>
                  </a:outerShdw>
                </a:effectLst>
                <a:latin typeface="Times New Roman" charset="0"/>
              </a:rPr>
              <a:t>entire economy</a:t>
            </a:r>
            <a:r>
              <a:rPr lang="en-US" sz="2400" dirty="0">
                <a:latin typeface="Times New Roman" charset="0"/>
              </a:rPr>
              <a:t> and  </a:t>
            </a:r>
            <a:r>
              <a:rPr lang="en-US" sz="2400" b="1" i="1" dirty="0">
                <a:solidFill>
                  <a:srgbClr val="FF0000"/>
                </a:solidFill>
                <a:effectLst>
                  <a:outerShdw blurRad="38100" dist="38100" dir="2700000" algn="tl">
                    <a:srgbClr val="C0C0C0"/>
                  </a:outerShdw>
                </a:effectLst>
                <a:latin typeface="Times New Roman" charset="0"/>
              </a:rPr>
              <a:t>most of society</a:t>
            </a:r>
            <a:r>
              <a:rPr lang="en-US" sz="2400" dirty="0">
                <a:latin typeface="Times New Roman" charset="0"/>
              </a:rPr>
              <a:t>;</a:t>
            </a:r>
          </a:p>
          <a:p>
            <a:pPr marL="285750" indent="-285750" algn="just">
              <a:lnSpc>
                <a:spcPct val="90000"/>
              </a:lnSpc>
              <a:spcBef>
                <a:spcPts val="600"/>
              </a:spcBef>
              <a:buClr>
                <a:srgbClr val="FF0000"/>
              </a:buClr>
              <a:buFont typeface="Wingdings" pitchFamily="2" charset="2"/>
              <a:buChar char="ü"/>
              <a:defRPr/>
            </a:pPr>
            <a:r>
              <a:rPr lang="en-US" sz="2400" dirty="0">
                <a:latin typeface="Times New Roman" charset="0"/>
              </a:rPr>
              <a:t>studies </a:t>
            </a:r>
            <a:r>
              <a:rPr lang="en-US" sz="2400" b="1" i="1" dirty="0">
                <a:solidFill>
                  <a:srgbClr val="FF0000"/>
                </a:solidFill>
                <a:effectLst>
                  <a:outerShdw blurRad="38100" dist="38100" dir="2700000" algn="tl">
                    <a:srgbClr val="000000">
                      <a:alpha val="43137"/>
                    </a:srgbClr>
                  </a:outerShdw>
                </a:effectLst>
                <a:latin typeface="Times New Roman" charset="0"/>
              </a:rPr>
              <a:t>aggregate variables </a:t>
            </a:r>
            <a:r>
              <a:rPr lang="en-US" sz="2400" dirty="0">
                <a:latin typeface="Times New Roman" charset="0"/>
              </a:rPr>
              <a:t>such as gross domestic product, national income, aggregate demand, aggregate supply, general price level, rate of unemployment, public deficit, exchange rate, etc.</a:t>
            </a:r>
          </a:p>
          <a:p>
            <a:pPr marL="285750" indent="-285750" algn="just">
              <a:lnSpc>
                <a:spcPct val="90000"/>
              </a:lnSpc>
              <a:spcBef>
                <a:spcPts val="600"/>
              </a:spcBef>
              <a:buClr>
                <a:srgbClr val="FF0000"/>
              </a:buClr>
              <a:buFont typeface="Wingdings" pitchFamily="2" charset="2"/>
              <a:buChar char="ü"/>
              <a:defRPr/>
            </a:pPr>
            <a:endParaRPr lang="en-US" sz="2400" dirty="0">
              <a:latin typeface="Times New Roman" charset="0"/>
            </a:endParaRPr>
          </a:p>
          <a:p>
            <a:pPr marL="285750" indent="-285750" algn="just">
              <a:lnSpc>
                <a:spcPct val="90000"/>
              </a:lnSpc>
              <a:spcBef>
                <a:spcPts val="600"/>
              </a:spcBef>
              <a:buClr>
                <a:srgbClr val="FF0000"/>
              </a:buClr>
              <a:buFont typeface="Wingdings" pitchFamily="2" charset="2"/>
              <a:buChar char="ü"/>
              <a:defRPr/>
            </a:pPr>
            <a:endParaRPr lang="en-US" sz="2400" dirty="0">
              <a:latin typeface="Times New Roman" charset="0"/>
            </a:endParaRPr>
          </a:p>
          <a:p>
            <a:pPr algn="just">
              <a:lnSpc>
                <a:spcPct val="90000"/>
              </a:lnSpc>
              <a:spcBef>
                <a:spcPts val="600"/>
              </a:spcBef>
              <a:buClr>
                <a:srgbClr val="FF0000"/>
              </a:buClr>
              <a:defRPr/>
            </a:pPr>
            <a:endParaRPr lang="fr-FR" sz="2400" dirty="0">
              <a:latin typeface="Times New Roman" charset="0"/>
            </a:endParaRPr>
          </a:p>
          <a:p>
            <a:pPr algn="just">
              <a:lnSpc>
                <a:spcPct val="90000"/>
              </a:lnSpc>
              <a:spcBef>
                <a:spcPts val="600"/>
              </a:spcBef>
              <a:buClr>
                <a:srgbClr val="FF0000"/>
              </a:buClr>
              <a:defRPr/>
            </a:pPr>
            <a:endParaRPr lang="ru-RU" sz="2400" dirty="0">
              <a:latin typeface="Times New Roman" charset="0"/>
            </a:endParaRPr>
          </a:p>
        </p:txBody>
      </p:sp>
      <p:sp>
        <p:nvSpPr>
          <p:cNvPr id="83972" name="Rectangle 4">
            <a:extLst>
              <a:ext uri="{FF2B5EF4-FFF2-40B4-BE49-F238E27FC236}">
                <a16:creationId xmlns:a16="http://schemas.microsoft.com/office/drawing/2014/main" id="{6F89EA52-EB33-4CD2-8367-15D48B247689}"/>
              </a:ext>
            </a:extLst>
          </p:cNvPr>
          <p:cNvSpPr>
            <a:spLocks noGrp="1" noChangeArrowheads="1"/>
          </p:cNvSpPr>
          <p:nvPr/>
        </p:nvSpPr>
        <p:spPr bwMode="auto">
          <a:xfrm>
            <a:off x="5881689" y="658813"/>
            <a:ext cx="6310311" cy="6000750"/>
          </a:xfrm>
          <a:prstGeom prst="rect">
            <a:avLst/>
          </a:prstGeom>
          <a:noFill/>
          <a:ln w="28575">
            <a:solidFill>
              <a:schemeClr val="accent2"/>
            </a:solidFill>
            <a:miter lim="800000"/>
            <a:headEnd/>
            <a:tailEnd/>
          </a:ln>
          <a:effectLst/>
        </p:spPr>
        <p:txBody>
          <a:bodyPr/>
          <a:lstStyle/>
          <a:p>
            <a:pPr marL="381000" indent="-381000" algn="ctr">
              <a:lnSpc>
                <a:spcPct val="90000"/>
              </a:lnSpc>
              <a:spcBef>
                <a:spcPts val="600"/>
              </a:spcBef>
              <a:defRPr/>
            </a:pPr>
            <a:r>
              <a:rPr lang="en-US" sz="2400" b="1" i="1" u="sng" dirty="0">
                <a:solidFill>
                  <a:schemeClr val="accent2"/>
                </a:solidFill>
                <a:effectLst>
                  <a:outerShdw blurRad="38100" dist="38100" dir="2700000" algn="tl">
                    <a:srgbClr val="C0C0C0"/>
                  </a:outerShdw>
                </a:effectLst>
                <a:latin typeface="Times New Roman" charset="0"/>
              </a:rPr>
              <a:t>M</a:t>
            </a:r>
            <a:r>
              <a:rPr lang="en-US" sz="2400" b="1" i="1" u="sng" dirty="0">
                <a:solidFill>
                  <a:srgbClr val="FF0000"/>
                </a:solidFill>
                <a:effectLst>
                  <a:outerShdw blurRad="38100" dist="38100" dir="2700000" algn="tl">
                    <a:srgbClr val="C0C0C0"/>
                  </a:outerShdw>
                </a:effectLst>
                <a:latin typeface="Times New Roman" charset="0"/>
              </a:rPr>
              <a:t>i</a:t>
            </a:r>
            <a:r>
              <a:rPr lang="en-US" sz="2400" b="1" i="1" u="sng" dirty="0">
                <a:solidFill>
                  <a:schemeClr val="accent2"/>
                </a:solidFill>
                <a:effectLst>
                  <a:outerShdw blurRad="38100" dist="38100" dir="2700000" algn="tl">
                    <a:srgbClr val="C0C0C0"/>
                  </a:outerShdw>
                </a:effectLst>
                <a:latin typeface="Times New Roman" charset="0"/>
              </a:rPr>
              <a:t>croeconomics</a:t>
            </a:r>
            <a:r>
              <a:rPr lang="en-US" sz="2400" b="1" dirty="0">
                <a:latin typeface="Times New Roman" charset="0"/>
              </a:rPr>
              <a:t> </a:t>
            </a:r>
          </a:p>
          <a:p>
            <a:pPr marL="381000" indent="-381000" algn="just">
              <a:lnSpc>
                <a:spcPct val="90000"/>
              </a:lnSpc>
              <a:spcBef>
                <a:spcPts val="600"/>
              </a:spcBef>
              <a:buClr>
                <a:schemeClr val="accent2"/>
              </a:buClr>
              <a:buFont typeface="Wingdings" pitchFamily="2" charset="2"/>
              <a:buChar char="ü"/>
              <a:defRPr/>
            </a:pPr>
            <a:r>
              <a:rPr lang="en-US" sz="2400" dirty="0">
                <a:latin typeface="Times New Roman" charset="0"/>
              </a:rPr>
              <a:t>analyzes </a:t>
            </a:r>
            <a:r>
              <a:rPr lang="en-US" sz="2400" b="1" i="1" dirty="0">
                <a:solidFill>
                  <a:srgbClr val="3333CC"/>
                </a:solidFill>
                <a:effectLst>
                  <a:outerShdw blurRad="38100" dist="38100" dir="2700000" algn="tl">
                    <a:srgbClr val="C0C0C0"/>
                  </a:outerShdw>
                </a:effectLst>
                <a:latin typeface="Times New Roman" charset="0"/>
              </a:rPr>
              <a:t>individual </a:t>
            </a:r>
            <a:r>
              <a:rPr lang="en-US" sz="2400" dirty="0">
                <a:latin typeface="Times New Roman" charset="0"/>
              </a:rPr>
              <a:t>components</a:t>
            </a:r>
            <a:r>
              <a:rPr lang="ru-RU" sz="2400" dirty="0">
                <a:latin typeface="Times New Roman" charset="0"/>
              </a:rPr>
              <a:t> </a:t>
            </a:r>
            <a:r>
              <a:rPr lang="en-US" sz="2400" dirty="0">
                <a:latin typeface="Times New Roman" charset="0"/>
              </a:rPr>
              <a:t>   of the economy;</a:t>
            </a:r>
          </a:p>
          <a:p>
            <a:pPr marL="381000" indent="-381000" algn="just">
              <a:lnSpc>
                <a:spcPct val="90000"/>
              </a:lnSpc>
              <a:spcBef>
                <a:spcPts val="600"/>
              </a:spcBef>
              <a:buClr>
                <a:schemeClr val="accent2"/>
              </a:buClr>
              <a:buFont typeface="Wingdings" pitchFamily="2" charset="2"/>
              <a:buChar char="ü"/>
              <a:defRPr/>
            </a:pPr>
            <a:r>
              <a:rPr lang="en-US" sz="2400" dirty="0">
                <a:latin typeface="Times New Roman" charset="0"/>
              </a:rPr>
              <a:t>studies </a:t>
            </a:r>
            <a:r>
              <a:rPr lang="en-US" sz="2400" b="1" i="1" dirty="0">
                <a:solidFill>
                  <a:srgbClr val="3333CC"/>
                </a:solidFill>
                <a:effectLst>
                  <a:outerShdw blurRad="38100" dist="38100" dir="2700000" algn="tl">
                    <a:srgbClr val="000000">
                      <a:alpha val="43137"/>
                    </a:srgbClr>
                  </a:outerShdw>
                </a:effectLst>
                <a:latin typeface="Times New Roman" charset="0"/>
              </a:rPr>
              <a:t>economic behavior of </a:t>
            </a:r>
            <a:r>
              <a:rPr lang="en-US" sz="2400" b="1" i="1" dirty="0">
                <a:solidFill>
                  <a:srgbClr val="3333CC"/>
                </a:solidFill>
                <a:effectLst>
                  <a:outerShdw blurRad="38100" dist="38100" dir="2700000" algn="tl">
                    <a:srgbClr val="C0C0C0"/>
                  </a:outerShdw>
                </a:effectLst>
                <a:latin typeface="Times New Roman" charset="0"/>
              </a:rPr>
              <a:t>individual units </a:t>
            </a:r>
            <a:r>
              <a:rPr lang="en-US" sz="2400" dirty="0">
                <a:latin typeface="Times New Roman" charset="0"/>
              </a:rPr>
              <a:t>(individual firm or individual household) on  </a:t>
            </a:r>
            <a:r>
              <a:rPr lang="en-US" sz="2400" b="1" i="1" dirty="0">
                <a:solidFill>
                  <a:srgbClr val="3333CC"/>
                </a:solidFill>
                <a:effectLst>
                  <a:outerShdw blurRad="38100" dist="38100" dir="2700000" algn="tl">
                    <a:srgbClr val="C0C0C0"/>
                  </a:outerShdw>
                </a:effectLst>
                <a:latin typeface="Times New Roman" charset="0"/>
              </a:rPr>
              <a:t>markets</a:t>
            </a:r>
            <a:r>
              <a:rPr lang="en-US" sz="2400" dirty="0">
                <a:latin typeface="Times New Roman" charset="0"/>
              </a:rPr>
              <a:t> </a:t>
            </a:r>
            <a:r>
              <a:rPr lang="en-US" sz="2400" b="1" i="1" dirty="0">
                <a:solidFill>
                  <a:srgbClr val="3333CC"/>
                </a:solidFill>
                <a:effectLst>
                  <a:outerShdw blurRad="38100" dist="38100" dir="2700000" algn="tl">
                    <a:srgbClr val="000000">
                      <a:alpha val="43137"/>
                    </a:srgbClr>
                  </a:outerShdw>
                </a:effectLst>
                <a:latin typeface="Times New Roman" charset="0"/>
              </a:rPr>
              <a:t>for particular goods </a:t>
            </a:r>
            <a:r>
              <a:rPr lang="en-US" sz="2400" dirty="0">
                <a:latin typeface="Times New Roman" charset="0"/>
              </a:rPr>
              <a:t>and services (wheat, computers, oil,</a:t>
            </a:r>
            <a:r>
              <a:rPr lang="ru-RU" sz="2400" dirty="0">
                <a:latin typeface="Times New Roman" charset="0"/>
              </a:rPr>
              <a:t> </a:t>
            </a:r>
            <a:r>
              <a:rPr lang="en-US" sz="2400" dirty="0">
                <a:latin typeface="Times New Roman" charset="0"/>
              </a:rPr>
              <a:t>bicycles, gold, etc.);</a:t>
            </a:r>
          </a:p>
          <a:p>
            <a:pPr marL="381000" indent="-381000" algn="just">
              <a:lnSpc>
                <a:spcPct val="90000"/>
              </a:lnSpc>
              <a:spcBef>
                <a:spcPts val="600"/>
              </a:spcBef>
              <a:buClr>
                <a:schemeClr val="accent2"/>
              </a:buClr>
              <a:buFont typeface="Wingdings" pitchFamily="2" charset="2"/>
              <a:buChar char="ü"/>
              <a:defRPr/>
            </a:pPr>
            <a:r>
              <a:rPr lang="en-US" sz="2400" dirty="0">
                <a:latin typeface="Times New Roman" charset="0"/>
              </a:rPr>
              <a:t>deals with the decision-making of a </a:t>
            </a:r>
            <a:r>
              <a:rPr lang="en-US" sz="2400" b="1" i="1" dirty="0">
                <a:solidFill>
                  <a:srgbClr val="3333CC"/>
                </a:solidFill>
                <a:effectLst>
                  <a:outerShdw blurRad="38100" dist="38100" dir="2700000" algn="tl">
                    <a:srgbClr val="000000">
                      <a:alpha val="43137"/>
                    </a:srgbClr>
                  </a:outerShdw>
                </a:effectLst>
                <a:latin typeface="Times New Roman" charset="0"/>
              </a:rPr>
              <a:t>certain firm </a:t>
            </a:r>
            <a:r>
              <a:rPr lang="en-US" sz="2400" dirty="0">
                <a:latin typeface="Times New Roman" charset="0"/>
              </a:rPr>
              <a:t>(a producer) or a </a:t>
            </a:r>
            <a:r>
              <a:rPr lang="en-US" sz="2400" b="1" i="1" dirty="0">
                <a:solidFill>
                  <a:srgbClr val="3333CC"/>
                </a:solidFill>
                <a:effectLst>
                  <a:outerShdw blurRad="38100" dist="38100" dir="2700000" algn="tl">
                    <a:srgbClr val="000000">
                      <a:alpha val="43137"/>
                    </a:srgbClr>
                  </a:outerShdw>
                </a:effectLst>
                <a:latin typeface="Times New Roman" charset="0"/>
              </a:rPr>
              <a:t>certain household </a:t>
            </a:r>
            <a:r>
              <a:rPr lang="en-US" sz="2400" dirty="0">
                <a:latin typeface="Times New Roman" charset="0"/>
              </a:rPr>
              <a:t>(a consumer);</a:t>
            </a:r>
          </a:p>
          <a:p>
            <a:pPr marL="381000" indent="-381000" algn="just">
              <a:lnSpc>
                <a:spcPct val="90000"/>
              </a:lnSpc>
              <a:spcBef>
                <a:spcPts val="600"/>
              </a:spcBef>
              <a:buClr>
                <a:schemeClr val="accent2"/>
              </a:buClr>
              <a:buFont typeface="Wingdings" pitchFamily="2" charset="2"/>
              <a:buChar char="ü"/>
              <a:defRPr/>
            </a:pPr>
            <a:r>
              <a:rPr lang="en-US" sz="2400" dirty="0">
                <a:latin typeface="Times New Roman" charset="0"/>
              </a:rPr>
              <a:t>studies such variables as the    amount of a firm’s output or of a    consumer’s income,  quantities    demanded and supplied of  parti-   </a:t>
            </a:r>
            <a:r>
              <a:rPr lang="en-US" sz="2400" dirty="0" err="1">
                <a:latin typeface="Times New Roman" charset="0"/>
              </a:rPr>
              <a:t>cular</a:t>
            </a:r>
            <a:r>
              <a:rPr lang="en-US" sz="2400" dirty="0">
                <a:latin typeface="Times New Roman" charset="0"/>
              </a:rPr>
              <a:t> goods and their prices, etc.</a:t>
            </a:r>
            <a:endParaRPr lang="ru-RU" sz="2400" dirty="0">
              <a:latin typeface="Times New Roman"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3971">
                                            <p:bg/>
                                          </p:spTgt>
                                        </p:tgtEl>
                                        <p:attrNameLst>
                                          <p:attrName>style.visibility</p:attrName>
                                        </p:attrNameLst>
                                      </p:cBhvr>
                                      <p:to>
                                        <p:strVal val="visible"/>
                                      </p:to>
                                    </p:set>
                                    <p:animEffect transition="in" filter="wipe(left)">
                                      <p:cBhvr>
                                        <p:cTn id="7" dur="500"/>
                                        <p:tgtEl>
                                          <p:spTgt spid="83971">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3971">
                                            <p:txEl>
                                              <p:pRg st="0" end="0"/>
                                            </p:txEl>
                                          </p:spTgt>
                                        </p:tgtEl>
                                        <p:attrNameLst>
                                          <p:attrName>style.visibility</p:attrName>
                                        </p:attrNameLst>
                                      </p:cBhvr>
                                      <p:to>
                                        <p:strVal val="visible"/>
                                      </p:to>
                                    </p:set>
                                    <p:animEffect transition="in" filter="wipe(left)">
                                      <p:cBhvr>
                                        <p:cTn id="12" dur="500"/>
                                        <p:tgtEl>
                                          <p:spTgt spid="8397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3971">
                                            <p:txEl>
                                              <p:pRg st="1" end="1"/>
                                            </p:txEl>
                                          </p:spTgt>
                                        </p:tgtEl>
                                        <p:attrNameLst>
                                          <p:attrName>style.visibility</p:attrName>
                                        </p:attrNameLst>
                                      </p:cBhvr>
                                      <p:to>
                                        <p:strVal val="visible"/>
                                      </p:to>
                                    </p:set>
                                    <p:animEffect transition="in" filter="wipe(left)">
                                      <p:cBhvr>
                                        <p:cTn id="17" dur="500"/>
                                        <p:tgtEl>
                                          <p:spTgt spid="8397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3971">
                                            <p:txEl>
                                              <p:pRg st="2" end="2"/>
                                            </p:txEl>
                                          </p:spTgt>
                                        </p:tgtEl>
                                        <p:attrNameLst>
                                          <p:attrName>style.visibility</p:attrName>
                                        </p:attrNameLst>
                                      </p:cBhvr>
                                      <p:to>
                                        <p:strVal val="visible"/>
                                      </p:to>
                                    </p:set>
                                    <p:animEffect transition="in" filter="wipe(left)">
                                      <p:cBhvr>
                                        <p:cTn id="22" dur="500"/>
                                        <p:tgtEl>
                                          <p:spTgt spid="8397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3971">
                                            <p:txEl>
                                              <p:pRg st="3" end="3"/>
                                            </p:txEl>
                                          </p:spTgt>
                                        </p:tgtEl>
                                        <p:attrNameLst>
                                          <p:attrName>style.visibility</p:attrName>
                                        </p:attrNameLst>
                                      </p:cBhvr>
                                      <p:to>
                                        <p:strVal val="visible"/>
                                      </p:to>
                                    </p:set>
                                    <p:animEffect transition="in" filter="wipe(left)">
                                      <p:cBhvr>
                                        <p:cTn id="27" dur="500"/>
                                        <p:tgtEl>
                                          <p:spTgt spid="8397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3971">
                                            <p:txEl>
                                              <p:pRg st="4" end="4"/>
                                            </p:txEl>
                                          </p:spTgt>
                                        </p:tgtEl>
                                        <p:attrNameLst>
                                          <p:attrName>style.visibility</p:attrName>
                                        </p:attrNameLst>
                                      </p:cBhvr>
                                      <p:to>
                                        <p:strVal val="visible"/>
                                      </p:to>
                                    </p:set>
                                    <p:animEffect transition="in" filter="wipe(left)">
                                      <p:cBhvr>
                                        <p:cTn id="32" dur="500"/>
                                        <p:tgtEl>
                                          <p:spTgt spid="8397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83972">
                                            <p:bg/>
                                          </p:spTgt>
                                        </p:tgtEl>
                                        <p:attrNameLst>
                                          <p:attrName>style.visibility</p:attrName>
                                        </p:attrNameLst>
                                      </p:cBhvr>
                                      <p:to>
                                        <p:strVal val="visible"/>
                                      </p:to>
                                    </p:set>
                                    <p:animEffect transition="in" filter="wipe(left)">
                                      <p:cBhvr>
                                        <p:cTn id="37" dur="500"/>
                                        <p:tgtEl>
                                          <p:spTgt spid="83972">
                                            <p:bg/>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83972">
                                            <p:txEl>
                                              <p:pRg st="0" end="0"/>
                                            </p:txEl>
                                          </p:spTgt>
                                        </p:tgtEl>
                                        <p:attrNameLst>
                                          <p:attrName>style.visibility</p:attrName>
                                        </p:attrNameLst>
                                      </p:cBhvr>
                                      <p:to>
                                        <p:strVal val="visible"/>
                                      </p:to>
                                    </p:set>
                                    <p:animEffect transition="in" filter="wipe(left)">
                                      <p:cBhvr>
                                        <p:cTn id="42" dur="500"/>
                                        <p:tgtEl>
                                          <p:spTgt spid="83972">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83972">
                                            <p:txEl>
                                              <p:pRg st="1" end="1"/>
                                            </p:txEl>
                                          </p:spTgt>
                                        </p:tgtEl>
                                        <p:attrNameLst>
                                          <p:attrName>style.visibility</p:attrName>
                                        </p:attrNameLst>
                                      </p:cBhvr>
                                      <p:to>
                                        <p:strVal val="visible"/>
                                      </p:to>
                                    </p:set>
                                    <p:animEffect transition="in" filter="wipe(left)">
                                      <p:cBhvr>
                                        <p:cTn id="47" dur="500"/>
                                        <p:tgtEl>
                                          <p:spTgt spid="83972">
                                            <p:txEl>
                                              <p:pRg st="1" end="1"/>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83972">
                                            <p:txEl>
                                              <p:pRg st="2" end="2"/>
                                            </p:txEl>
                                          </p:spTgt>
                                        </p:tgtEl>
                                        <p:attrNameLst>
                                          <p:attrName>style.visibility</p:attrName>
                                        </p:attrNameLst>
                                      </p:cBhvr>
                                      <p:to>
                                        <p:strVal val="visible"/>
                                      </p:to>
                                    </p:set>
                                    <p:animEffect transition="in" filter="wipe(left)">
                                      <p:cBhvr>
                                        <p:cTn id="52" dur="500"/>
                                        <p:tgtEl>
                                          <p:spTgt spid="83972">
                                            <p:txEl>
                                              <p:pRg st="2" end="2"/>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83972">
                                            <p:txEl>
                                              <p:pRg st="3" end="3"/>
                                            </p:txEl>
                                          </p:spTgt>
                                        </p:tgtEl>
                                        <p:attrNameLst>
                                          <p:attrName>style.visibility</p:attrName>
                                        </p:attrNameLst>
                                      </p:cBhvr>
                                      <p:to>
                                        <p:strVal val="visible"/>
                                      </p:to>
                                    </p:set>
                                    <p:animEffect transition="in" filter="wipe(left)">
                                      <p:cBhvr>
                                        <p:cTn id="57" dur="500"/>
                                        <p:tgtEl>
                                          <p:spTgt spid="83972">
                                            <p:txEl>
                                              <p:pRg st="3" end="3"/>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83972">
                                            <p:txEl>
                                              <p:pRg st="4" end="4"/>
                                            </p:txEl>
                                          </p:spTgt>
                                        </p:tgtEl>
                                        <p:attrNameLst>
                                          <p:attrName>style.visibility</p:attrName>
                                        </p:attrNameLst>
                                      </p:cBhvr>
                                      <p:to>
                                        <p:strVal val="visible"/>
                                      </p:to>
                                    </p:set>
                                    <p:animEffect transition="in" filter="wipe(left)">
                                      <p:cBhvr>
                                        <p:cTn id="62" dur="500"/>
                                        <p:tgtEl>
                                          <p:spTgt spid="8397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animBg="1" autoUpdateAnimBg="0"/>
      <p:bldP spid="83972" grpId="0" build="p"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1DD2FA2A-FBCD-4A49-95E5-BBA0524B5D8C}"/>
              </a:ext>
            </a:extLst>
          </p:cNvPr>
          <p:cNvSpPr>
            <a:spLocks noGrp="1" noChangeArrowheads="1"/>
          </p:cNvSpPr>
          <p:nvPr>
            <p:ph type="title"/>
          </p:nvPr>
        </p:nvSpPr>
        <p:spPr>
          <a:xfrm>
            <a:off x="2399070" y="511276"/>
            <a:ext cx="7583129" cy="631723"/>
          </a:xfrm>
        </p:spPr>
        <p:txBody>
          <a:bodyPr>
            <a:noAutofit/>
          </a:bodyPr>
          <a:lstStyle/>
          <a:p>
            <a:pPr eaLnBrk="1" hangingPunct="1">
              <a:defRPr/>
            </a:pPr>
            <a:r>
              <a:rPr lang="en-US" sz="3800" b="1" dirty="0">
                <a:solidFill>
                  <a:schemeClr val="bg1"/>
                </a:solidFill>
                <a:latin typeface="+mn-lt"/>
              </a:rPr>
              <a:t>Macroeconomics versus Microeconomics</a:t>
            </a:r>
            <a:endParaRPr lang="ru-RU" sz="3800" b="1" dirty="0">
              <a:solidFill>
                <a:schemeClr val="bg1"/>
              </a:solidFill>
              <a:latin typeface="+mn-lt"/>
            </a:endParaRPr>
          </a:p>
        </p:txBody>
      </p:sp>
      <p:graphicFrame>
        <p:nvGraphicFramePr>
          <p:cNvPr id="44078" name="Group 46">
            <a:extLst>
              <a:ext uri="{FF2B5EF4-FFF2-40B4-BE49-F238E27FC236}">
                <a16:creationId xmlns:a16="http://schemas.microsoft.com/office/drawing/2014/main" id="{F2CA531C-344D-4EDF-9125-4587EB13A3A2}"/>
              </a:ext>
            </a:extLst>
          </p:cNvPr>
          <p:cNvGraphicFramePr>
            <a:graphicFrameLocks noGrp="1"/>
          </p:cNvGraphicFramePr>
          <p:nvPr>
            <p:ph type="tbl" idx="1"/>
            <p:extLst>
              <p:ext uri="{D42A27DB-BD31-4B8C-83A1-F6EECF244321}">
                <p14:modId xmlns:p14="http://schemas.microsoft.com/office/powerpoint/2010/main" val="1023284082"/>
              </p:ext>
            </p:extLst>
          </p:nvPr>
        </p:nvGraphicFramePr>
        <p:xfrm>
          <a:off x="847725" y="1704975"/>
          <a:ext cx="9391650" cy="5088160"/>
        </p:xfrm>
        <a:graphic>
          <a:graphicData uri="http://schemas.openxmlformats.org/drawingml/2006/table">
            <a:tbl>
              <a:tblPr/>
              <a:tblGrid>
                <a:gridCol w="2486886">
                  <a:extLst>
                    <a:ext uri="{9D8B030D-6E8A-4147-A177-3AD203B41FA5}">
                      <a16:colId xmlns:a16="http://schemas.microsoft.com/office/drawing/2014/main" val="20000"/>
                    </a:ext>
                  </a:extLst>
                </a:gridCol>
                <a:gridCol w="3406668">
                  <a:extLst>
                    <a:ext uri="{9D8B030D-6E8A-4147-A177-3AD203B41FA5}">
                      <a16:colId xmlns:a16="http://schemas.microsoft.com/office/drawing/2014/main" val="20001"/>
                    </a:ext>
                  </a:extLst>
                </a:gridCol>
                <a:gridCol w="3498096">
                  <a:extLst>
                    <a:ext uri="{9D8B030D-6E8A-4147-A177-3AD203B41FA5}">
                      <a16:colId xmlns:a16="http://schemas.microsoft.com/office/drawing/2014/main" val="20002"/>
                    </a:ext>
                  </a:extLst>
                </a:gridCol>
              </a:tblGrid>
              <a:tr h="72003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8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M</a:t>
                      </a:r>
                      <a:r>
                        <a:rPr kumimoji="0" lang="en-US" sz="2800" b="1" i="0" u="none" strike="noStrike" cap="none" normalizeH="0" baseline="0">
                          <a:ln>
                            <a:noFill/>
                          </a:ln>
                          <a:solidFill>
                            <a:srgbClr val="FF0000"/>
                          </a:solidFill>
                          <a:effectLst>
                            <a:outerShdw blurRad="38100" dist="38100" dir="2700000" algn="tl">
                              <a:srgbClr val="000000">
                                <a:alpha val="43137"/>
                              </a:srgbClr>
                            </a:outerShdw>
                          </a:effectLst>
                          <a:latin typeface="Times New Roman" charset="0"/>
                        </a:rPr>
                        <a:t>i</a:t>
                      </a:r>
                      <a:r>
                        <a:rPr kumimoji="0" lang="en-US"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croeconomics</a:t>
                      </a:r>
                      <a:endParaRPr kumimoji="0" lang="ru-RU"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M</a:t>
                      </a:r>
                      <a:r>
                        <a:rPr kumimoji="0" lang="en-US" sz="2800" b="1" i="0" u="none" strike="noStrike" cap="none" normalizeH="0" baseline="0">
                          <a:ln>
                            <a:noFill/>
                          </a:ln>
                          <a:solidFill>
                            <a:srgbClr val="FF0000"/>
                          </a:solidFill>
                          <a:effectLst>
                            <a:outerShdw blurRad="38100" dist="38100" dir="2700000" algn="tl">
                              <a:srgbClr val="000000">
                                <a:alpha val="43137"/>
                              </a:srgbClr>
                            </a:outerShdw>
                          </a:effectLst>
                          <a:latin typeface="Times New Roman" charset="0"/>
                        </a:rPr>
                        <a:t>a</a:t>
                      </a:r>
                      <a:r>
                        <a:rPr kumimoji="0" lang="en-US"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croeconomics</a:t>
                      </a:r>
                      <a:endParaRPr kumimoji="0" lang="ru-RU"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0"/>
                  </a:ext>
                </a:extLst>
              </a:tr>
              <a:tr h="72142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Subject</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Economic behavior</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Economic behavior</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7206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Level of analysis</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Individual units</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Entire economy</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72142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Agents</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Individual</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Aggregate </a:t>
                      </a:r>
                    </a:p>
                    <a:p>
                      <a:pPr marL="0" marR="0" lvl="0" indent="0" algn="ctr" defTabSz="914400" rtl="0" eaLnBrk="1" fontAlgn="base" latinLnBrk="0" hangingPunct="1">
                        <a:lnSpc>
                          <a:spcPct val="100000"/>
                        </a:lnSpc>
                        <a:spcBef>
                          <a:spcPts val="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(sectors of economy) </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7206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Markets</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Particular goods and services</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Composite</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43924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Prices</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Relative</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Absolute</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r h="720654">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n-US"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Market Adjustment</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Only via changes              in prices</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en-US"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In the short run via changes in quantities</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6"/>
                  </a:ext>
                </a:extLst>
              </a:tr>
            </a:tbl>
          </a:graphicData>
        </a:graphic>
      </p:graphicFrame>
      <p:sp>
        <p:nvSpPr>
          <p:cNvPr id="9253" name="Номер слайда 1">
            <a:extLst>
              <a:ext uri="{FF2B5EF4-FFF2-40B4-BE49-F238E27FC236}">
                <a16:creationId xmlns:a16="http://schemas.microsoft.com/office/drawing/2014/main" id="{D6E779F9-1D9E-44A3-AA56-FC0775708297}"/>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AEBB635E-E005-4637-B036-5CF3AFD31862}" type="slidenum">
              <a:rPr lang="ru-RU" altLang="ru-RU" sz="1400"/>
              <a:pPr eaLnBrk="1" hangingPunct="1">
                <a:spcBef>
                  <a:spcPct val="0"/>
                </a:spcBef>
                <a:buFontTx/>
                <a:buNone/>
              </a:pPr>
              <a:t>7</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nodeType="clickEffect">
                                  <p:stCondLst>
                                    <p:cond delay="0"/>
                                  </p:stCondLst>
                                  <p:childTnLst>
                                    <p:set>
                                      <p:cBhvr>
                                        <p:cTn id="6" dur="1" fill="hold">
                                          <p:stCondLst>
                                            <p:cond delay="0"/>
                                          </p:stCondLst>
                                        </p:cTn>
                                        <p:tgtEl>
                                          <p:spTgt spid="44078"/>
                                        </p:tgtEl>
                                        <p:attrNameLst>
                                          <p:attrName>style.visibility</p:attrName>
                                        </p:attrNameLst>
                                      </p:cBhvr>
                                      <p:to>
                                        <p:strVal val="visible"/>
                                      </p:to>
                                    </p:set>
                                    <p:anim calcmode="lin" valueType="num">
                                      <p:cBhvr>
                                        <p:cTn id="7" dur="500" fill="hold"/>
                                        <p:tgtEl>
                                          <p:spTgt spid="44078"/>
                                        </p:tgtEl>
                                        <p:attrNameLst>
                                          <p:attrName>ppt_w</p:attrName>
                                        </p:attrNameLst>
                                      </p:cBhvr>
                                      <p:tavLst>
                                        <p:tav tm="0">
                                          <p:val>
                                            <p:strVal val="2/3*#ppt_w"/>
                                          </p:val>
                                        </p:tav>
                                        <p:tav tm="100000">
                                          <p:val>
                                            <p:strVal val="#ppt_w"/>
                                          </p:val>
                                        </p:tav>
                                      </p:tavLst>
                                    </p:anim>
                                    <p:anim calcmode="lin" valueType="num">
                                      <p:cBhvr>
                                        <p:cTn id="8" dur="500" fill="hold"/>
                                        <p:tgtEl>
                                          <p:spTgt spid="4407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What is macroeconomics? Definition and meaning - Market Business News">
            <a:extLst>
              <a:ext uri="{FF2B5EF4-FFF2-40B4-BE49-F238E27FC236}">
                <a16:creationId xmlns:a16="http://schemas.microsoft.com/office/drawing/2014/main" id="{89966B79-8F6F-4E50-83B0-FDB820564E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69485" cy="6664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993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447C7138-6F91-46D6-B814-319EEA5E6552}"/>
              </a:ext>
            </a:extLst>
          </p:cNvPr>
          <p:cNvSpPr>
            <a:spLocks noGrp="1" noChangeArrowheads="1"/>
          </p:cNvSpPr>
          <p:nvPr>
            <p:ph type="title"/>
          </p:nvPr>
        </p:nvSpPr>
        <p:spPr>
          <a:xfrm>
            <a:off x="2428568" y="693002"/>
            <a:ext cx="7477432" cy="373798"/>
          </a:xfrm>
        </p:spPr>
        <p:txBody>
          <a:bodyPr>
            <a:normAutofit fontScale="90000"/>
          </a:bodyPr>
          <a:lstStyle/>
          <a:p>
            <a:pPr algn="ctr" eaLnBrk="1" hangingPunct="1">
              <a:defRPr/>
            </a:pPr>
            <a:r>
              <a:rPr lang="en-US" sz="3800" b="1" dirty="0">
                <a:solidFill>
                  <a:schemeClr val="bg1"/>
                </a:solidFill>
                <a:latin typeface="+mn-lt"/>
              </a:rPr>
              <a:t> Using Microeconomics in              Macroeconomics</a:t>
            </a:r>
            <a:endParaRPr lang="ru-RU" sz="3800" b="1" dirty="0">
              <a:solidFill>
                <a:schemeClr val="bg1"/>
              </a:solidFill>
              <a:latin typeface="+mn-lt"/>
            </a:endParaRPr>
          </a:p>
        </p:txBody>
      </p:sp>
      <p:sp>
        <p:nvSpPr>
          <p:cNvPr id="95235" name="Rectangle 3">
            <a:extLst>
              <a:ext uri="{FF2B5EF4-FFF2-40B4-BE49-F238E27FC236}">
                <a16:creationId xmlns:a16="http://schemas.microsoft.com/office/drawing/2014/main" id="{F14CA654-BD7E-4926-92F9-489C39DD9D5B}"/>
              </a:ext>
            </a:extLst>
          </p:cNvPr>
          <p:cNvSpPr>
            <a:spLocks noGrp="1" noChangeArrowheads="1"/>
          </p:cNvSpPr>
          <p:nvPr>
            <p:ph type="body" idx="1"/>
          </p:nvPr>
        </p:nvSpPr>
        <p:spPr>
          <a:xfrm>
            <a:off x="117987" y="1626157"/>
            <a:ext cx="9864213" cy="1802844"/>
          </a:xfrm>
        </p:spPr>
        <p:txBody>
          <a:bodyPr/>
          <a:lstStyle/>
          <a:p>
            <a:pPr algn="just" eaLnBrk="1" hangingPunct="1">
              <a:buFontTx/>
              <a:buNone/>
            </a:pPr>
            <a:r>
              <a:rPr lang="en-US" altLang="ru-RU" sz="2600" dirty="0"/>
              <a:t>Macroeconomics is based on microeconomics </a:t>
            </a:r>
            <a:r>
              <a:rPr lang="ru-RU" altLang="ru-RU" sz="2600" dirty="0"/>
              <a:t> </a:t>
            </a:r>
            <a:r>
              <a:rPr lang="en-US" altLang="ru-RU" sz="2600" dirty="0"/>
              <a:t>(has </a:t>
            </a:r>
            <a:r>
              <a:rPr lang="en-US" altLang="ru-RU" sz="2600" u="sng" dirty="0"/>
              <a:t>microeconomic</a:t>
            </a:r>
            <a:r>
              <a:rPr lang="en-US" altLang="ru-RU" sz="2600" b="1" i="1" dirty="0"/>
              <a:t> </a:t>
            </a:r>
            <a:r>
              <a:rPr lang="en-US" altLang="ru-RU" sz="2600" u="sng" dirty="0"/>
              <a:t>foundations</a:t>
            </a:r>
            <a:r>
              <a:rPr lang="en-US" altLang="ru-RU" sz="2600" dirty="0"/>
              <a:t>), because </a:t>
            </a:r>
            <a:r>
              <a:rPr lang="ru-RU" altLang="ru-RU" sz="2600" dirty="0"/>
              <a:t>        </a:t>
            </a:r>
            <a:r>
              <a:rPr lang="en-US" altLang="ru-RU" sz="2600" b="1" i="1" dirty="0">
                <a:solidFill>
                  <a:srgbClr val="FF0000"/>
                </a:solidFill>
              </a:rPr>
              <a:t>macroeconomic events</a:t>
            </a:r>
            <a:r>
              <a:rPr lang="en-US" altLang="ru-RU" sz="2600" dirty="0">
                <a:solidFill>
                  <a:srgbClr val="FF0000"/>
                </a:solidFill>
              </a:rPr>
              <a:t> </a:t>
            </a:r>
            <a:r>
              <a:rPr lang="en-US" altLang="ru-RU" sz="2600" dirty="0"/>
              <a:t>are the</a:t>
            </a:r>
            <a:r>
              <a:rPr lang="en-US" altLang="ru-RU" sz="2600" dirty="0">
                <a:solidFill>
                  <a:srgbClr val="FF0000"/>
                </a:solidFill>
              </a:rPr>
              <a:t> </a:t>
            </a:r>
            <a:r>
              <a:rPr lang="en-US" altLang="ru-RU" sz="2600" b="1" i="1" dirty="0">
                <a:solidFill>
                  <a:schemeClr val="accent2"/>
                </a:solidFill>
              </a:rPr>
              <a:t>result of the decisions</a:t>
            </a:r>
            <a:r>
              <a:rPr lang="ru-RU" altLang="ru-RU" sz="2600" b="1" i="1" dirty="0">
                <a:solidFill>
                  <a:schemeClr val="accent2"/>
                </a:solidFill>
              </a:rPr>
              <a:t> </a:t>
            </a:r>
            <a:r>
              <a:rPr lang="en-US" altLang="ru-RU" sz="2600" b="1" i="1" dirty="0">
                <a:solidFill>
                  <a:schemeClr val="accent2"/>
                </a:solidFill>
              </a:rPr>
              <a:t>of millions of individual agents</a:t>
            </a:r>
            <a:r>
              <a:rPr lang="en-US" altLang="ru-RU" sz="2600" dirty="0"/>
              <a:t>, maximizing their own welfare and arise from the interaction of many people. </a:t>
            </a:r>
          </a:p>
          <a:p>
            <a:pPr algn="just" eaLnBrk="1" hangingPunct="1">
              <a:lnSpc>
                <a:spcPct val="110000"/>
              </a:lnSpc>
              <a:buFontTx/>
              <a:buNone/>
            </a:pPr>
            <a:endParaRPr lang="ru-RU" altLang="ru-RU" sz="2400" dirty="0"/>
          </a:p>
        </p:txBody>
      </p:sp>
      <p:sp>
        <p:nvSpPr>
          <p:cNvPr id="95236" name="Text Box 4">
            <a:extLst>
              <a:ext uri="{FF2B5EF4-FFF2-40B4-BE49-F238E27FC236}">
                <a16:creationId xmlns:a16="http://schemas.microsoft.com/office/drawing/2014/main" id="{30AE44D3-A50E-437D-A565-2FFE6C17C22D}"/>
              </a:ext>
            </a:extLst>
          </p:cNvPr>
          <p:cNvSpPr txBox="1">
            <a:spLocks noChangeArrowheads="1"/>
          </p:cNvSpPr>
          <p:nvPr/>
        </p:nvSpPr>
        <p:spPr bwMode="auto">
          <a:xfrm>
            <a:off x="2590800" y="4572000"/>
            <a:ext cx="2743200" cy="369332"/>
          </a:xfrm>
          <a:prstGeom prst="rect">
            <a:avLst/>
          </a:prstGeom>
          <a:noFill/>
          <a:ln w="38100">
            <a:solidFill>
              <a:schemeClr val="accent2"/>
            </a:solidFill>
            <a:miter lim="800000"/>
            <a:headEnd/>
            <a:tailEnd/>
          </a:ln>
          <a:effectLst>
            <a:outerShdw dist="35921" dir="2700000" algn="ctr" rotWithShape="0">
              <a:schemeClr val="bg2"/>
            </a:outerShdw>
          </a:effectLst>
        </p:spPr>
        <p:txBody>
          <a:bodyPr>
            <a:spAutoFit/>
          </a:bodyPr>
          <a:lstStyle/>
          <a:p>
            <a:pPr algn="ctr">
              <a:spcBef>
                <a:spcPct val="50000"/>
              </a:spcBef>
              <a:defRPr/>
            </a:pPr>
            <a:r>
              <a:rPr lang="en-US" b="1" dirty="0">
                <a:solidFill>
                  <a:schemeClr val="accent2"/>
                </a:solidFill>
                <a:effectLst>
                  <a:outerShdw blurRad="38100" dist="38100" dir="2700000" algn="tl">
                    <a:srgbClr val="C0C0C0"/>
                  </a:outerShdw>
                </a:effectLst>
                <a:latin typeface="Times New Roman" charset="0"/>
              </a:rPr>
              <a:t>Microeconomics</a:t>
            </a:r>
            <a:endParaRPr lang="ru-RU" b="1" dirty="0">
              <a:solidFill>
                <a:schemeClr val="accent2"/>
              </a:solidFill>
              <a:effectLst>
                <a:outerShdw blurRad="38100" dist="38100" dir="2700000" algn="tl">
                  <a:srgbClr val="C0C0C0"/>
                </a:outerShdw>
              </a:effectLst>
              <a:latin typeface="Times New Roman" charset="0"/>
            </a:endParaRPr>
          </a:p>
        </p:txBody>
      </p:sp>
      <p:sp>
        <p:nvSpPr>
          <p:cNvPr id="95237" name="Text Box 5">
            <a:extLst>
              <a:ext uri="{FF2B5EF4-FFF2-40B4-BE49-F238E27FC236}">
                <a16:creationId xmlns:a16="http://schemas.microsoft.com/office/drawing/2014/main" id="{4FBD602C-36B1-44EC-AC49-3F9E8D353FAF}"/>
              </a:ext>
            </a:extLst>
          </p:cNvPr>
          <p:cNvSpPr txBox="1">
            <a:spLocks noChangeArrowheads="1"/>
          </p:cNvSpPr>
          <p:nvPr/>
        </p:nvSpPr>
        <p:spPr bwMode="auto">
          <a:xfrm>
            <a:off x="6400800" y="4572000"/>
            <a:ext cx="3048000" cy="369332"/>
          </a:xfrm>
          <a:prstGeom prst="rect">
            <a:avLst/>
          </a:prstGeom>
          <a:noFill/>
          <a:ln w="38100">
            <a:solidFill>
              <a:srgbClr val="FF0000"/>
            </a:solidFill>
            <a:miter lim="800000"/>
            <a:headEnd/>
            <a:tailEnd/>
          </a:ln>
          <a:effectLst>
            <a:outerShdw dist="35921" dir="2700000" algn="ctr" rotWithShape="0">
              <a:schemeClr val="bg2"/>
            </a:outerShdw>
          </a:effectLst>
        </p:spPr>
        <p:txBody>
          <a:bodyPr>
            <a:spAutoFit/>
          </a:bodyPr>
          <a:lstStyle/>
          <a:p>
            <a:pPr algn="ctr">
              <a:spcBef>
                <a:spcPct val="50000"/>
              </a:spcBef>
              <a:defRPr/>
            </a:pPr>
            <a:r>
              <a:rPr lang="en-US" b="1">
                <a:solidFill>
                  <a:srgbClr val="FF0000"/>
                </a:solidFill>
                <a:effectLst>
                  <a:outerShdw blurRad="38100" dist="38100" dir="2700000" algn="tl">
                    <a:srgbClr val="C0C0C0"/>
                  </a:outerShdw>
                </a:effectLst>
                <a:latin typeface="Times New Roman" charset="0"/>
              </a:rPr>
              <a:t>Macroeconomics</a:t>
            </a:r>
            <a:endParaRPr lang="ru-RU" b="1">
              <a:solidFill>
                <a:srgbClr val="FF0000"/>
              </a:solidFill>
              <a:effectLst>
                <a:outerShdw blurRad="38100" dist="38100" dir="2700000" algn="tl">
                  <a:srgbClr val="C0C0C0"/>
                </a:outerShdw>
              </a:effectLst>
              <a:latin typeface="Times New Roman" charset="0"/>
            </a:endParaRPr>
          </a:p>
        </p:txBody>
      </p:sp>
      <p:sp>
        <p:nvSpPr>
          <p:cNvPr id="95238" name="AutoShape 6">
            <a:extLst>
              <a:ext uri="{FF2B5EF4-FFF2-40B4-BE49-F238E27FC236}">
                <a16:creationId xmlns:a16="http://schemas.microsoft.com/office/drawing/2014/main" id="{28FF5718-173B-4A1E-9BCD-41C0314C23B4}"/>
              </a:ext>
            </a:extLst>
          </p:cNvPr>
          <p:cNvSpPr>
            <a:spLocks noChangeArrowheads="1"/>
          </p:cNvSpPr>
          <p:nvPr/>
        </p:nvSpPr>
        <p:spPr bwMode="auto">
          <a:xfrm flipH="1">
            <a:off x="5410200" y="4648200"/>
            <a:ext cx="914400" cy="152400"/>
          </a:xfrm>
          <a:prstGeom prst="rightArrow">
            <a:avLst>
              <a:gd name="adj1" fmla="val 50000"/>
              <a:gd name="adj2" fmla="val 150000"/>
            </a:avLst>
          </a:prstGeom>
          <a:solidFill>
            <a:srgbClr val="FF0000"/>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95239" name="AutoShape 7">
            <a:extLst>
              <a:ext uri="{FF2B5EF4-FFF2-40B4-BE49-F238E27FC236}">
                <a16:creationId xmlns:a16="http://schemas.microsoft.com/office/drawing/2014/main" id="{E656D219-16D9-4929-96C0-28BB29D36D0E}"/>
              </a:ext>
            </a:extLst>
          </p:cNvPr>
          <p:cNvSpPr>
            <a:spLocks noChangeArrowheads="1"/>
          </p:cNvSpPr>
          <p:nvPr/>
        </p:nvSpPr>
        <p:spPr bwMode="auto">
          <a:xfrm>
            <a:off x="5410200" y="4953000"/>
            <a:ext cx="914400" cy="152400"/>
          </a:xfrm>
          <a:prstGeom prst="rightArrow">
            <a:avLst>
              <a:gd name="adj1" fmla="val 50000"/>
              <a:gd name="adj2" fmla="val 150000"/>
            </a:avLst>
          </a:prstGeom>
          <a:solidFill>
            <a:schemeClr val="accent2"/>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graphicFrame>
        <p:nvGraphicFramePr>
          <p:cNvPr id="95241" name="Object 9">
            <a:extLst>
              <a:ext uri="{FF2B5EF4-FFF2-40B4-BE49-F238E27FC236}">
                <a16:creationId xmlns:a16="http://schemas.microsoft.com/office/drawing/2014/main" id="{4275A0C6-B2CF-482D-85C3-F3CF92FB6E7A}"/>
              </a:ext>
            </a:extLst>
          </p:cNvPr>
          <p:cNvGraphicFramePr>
            <a:graphicFrameLocks noChangeAspect="1"/>
          </p:cNvGraphicFramePr>
          <p:nvPr/>
        </p:nvGraphicFramePr>
        <p:xfrm>
          <a:off x="4953000" y="5500689"/>
          <a:ext cx="1981200" cy="1222375"/>
        </p:xfrm>
        <a:graphic>
          <a:graphicData uri="http://schemas.openxmlformats.org/presentationml/2006/ole">
            <mc:AlternateContent xmlns:mc="http://schemas.openxmlformats.org/markup-compatibility/2006">
              <mc:Choice xmlns:v="urn:schemas-microsoft-com:vml" Requires="v">
                <p:oleObj spid="_x0000_s1038" name="Фотография Photo Editor" r:id="rId3" imgW="1419048" imgH="876190" progId="MSPhotoEd.3">
                  <p:embed/>
                </p:oleObj>
              </mc:Choice>
              <mc:Fallback>
                <p:oleObj name="Фотография Photo Editor" r:id="rId3" imgW="1419048" imgH="876190" progId="MSPhotoEd.3">
                  <p:embed/>
                  <p:pic>
                    <p:nvPicPr>
                      <p:cNvPr id="95241" name="Object 9">
                        <a:extLst>
                          <a:ext uri="{FF2B5EF4-FFF2-40B4-BE49-F238E27FC236}">
                            <a16:creationId xmlns:a16="http://schemas.microsoft.com/office/drawing/2014/main" id="{4275A0C6-B2CF-482D-85C3-F3CF92FB6E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5500689"/>
                        <a:ext cx="1981200" cy="122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5242" name="Text Box 10">
            <a:extLst>
              <a:ext uri="{FF2B5EF4-FFF2-40B4-BE49-F238E27FC236}">
                <a16:creationId xmlns:a16="http://schemas.microsoft.com/office/drawing/2014/main" id="{52A19F0D-080C-4275-A576-ABEECB521F07}"/>
              </a:ext>
            </a:extLst>
          </p:cNvPr>
          <p:cNvSpPr txBox="1">
            <a:spLocks noChangeArrowheads="1"/>
          </p:cNvSpPr>
          <p:nvPr/>
        </p:nvSpPr>
        <p:spPr bwMode="auto">
          <a:xfrm>
            <a:off x="186813" y="3429001"/>
            <a:ext cx="101567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81000" indent="-381000"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spcBef>
                <a:spcPct val="50000"/>
              </a:spcBef>
              <a:buFontTx/>
              <a:buNone/>
            </a:pPr>
            <a:r>
              <a:rPr lang="en-US" altLang="ru-RU" sz="2400" dirty="0"/>
              <a:t>At the same time all the </a:t>
            </a:r>
            <a:r>
              <a:rPr lang="en-US" altLang="ru-RU" sz="2400" b="1" i="1" dirty="0">
                <a:solidFill>
                  <a:schemeClr val="accent2"/>
                </a:solidFill>
              </a:rPr>
              <a:t>decisions of  individual agents</a:t>
            </a:r>
            <a:r>
              <a:rPr lang="en-US" altLang="ru-RU" sz="2400" dirty="0"/>
              <a:t> are made taking into account</a:t>
            </a:r>
            <a:r>
              <a:rPr lang="en-US" altLang="ru-RU" sz="2400" b="1" i="1" dirty="0"/>
              <a:t> </a:t>
            </a:r>
            <a:r>
              <a:rPr lang="en-US" altLang="ru-RU" sz="2400" dirty="0"/>
              <a:t>the</a:t>
            </a:r>
            <a:r>
              <a:rPr lang="en-US" altLang="ru-RU" sz="2400" b="1" i="1" dirty="0"/>
              <a:t> </a:t>
            </a:r>
            <a:r>
              <a:rPr lang="en-US" altLang="ru-RU" sz="2400" b="1" i="1" dirty="0">
                <a:solidFill>
                  <a:srgbClr val="FF0000"/>
                </a:solidFill>
              </a:rPr>
              <a:t>macroeconomic</a:t>
            </a:r>
            <a:r>
              <a:rPr lang="en-US" altLang="ru-RU" sz="2400" dirty="0">
                <a:solidFill>
                  <a:srgbClr val="FF0000"/>
                </a:solidFill>
              </a:rPr>
              <a:t> </a:t>
            </a:r>
            <a:r>
              <a:rPr lang="en-US" altLang="ru-RU" sz="2400" b="1" i="1" dirty="0">
                <a:solidFill>
                  <a:srgbClr val="FF0000"/>
                </a:solidFill>
              </a:rPr>
              <a:t>situation</a:t>
            </a:r>
            <a:r>
              <a:rPr lang="en-US" altLang="ru-RU" sz="2400" dirty="0"/>
              <a:t>.</a:t>
            </a:r>
            <a:endParaRPr lang="ru-RU" altLang="ru-RU" sz="2400" dirty="0"/>
          </a:p>
        </p:txBody>
      </p:sp>
      <p:sp>
        <p:nvSpPr>
          <p:cNvPr id="10251" name="Номер слайда 1">
            <a:extLst>
              <a:ext uri="{FF2B5EF4-FFF2-40B4-BE49-F238E27FC236}">
                <a16:creationId xmlns:a16="http://schemas.microsoft.com/office/drawing/2014/main" id="{72B0D874-8C92-402A-A6D7-AE99A94DD28B}"/>
              </a:ext>
            </a:extLst>
          </p:cNvPr>
          <p:cNvSpPr>
            <a:spLocks noGrp="1"/>
          </p:cNvSpPr>
          <p:nvPr>
            <p:ph type="sldNum" sz="quarter" idx="12"/>
          </p:nvPr>
        </p:nvSpPr>
        <p:spPr>
          <a:xfrm>
            <a:off x="8512175" y="63563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46356172-24C6-41DF-B1C0-FEB2F144631C}" type="slidenum">
              <a:rPr lang="ru-RU" altLang="ru-RU" sz="1400"/>
              <a:pPr eaLnBrk="1" hangingPunct="1">
                <a:spcBef>
                  <a:spcPct val="0"/>
                </a:spcBef>
                <a:buFontTx/>
                <a:buNone/>
              </a:pPr>
              <a:t>9</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animEffect transition="in" filter="wipe(up)">
                                      <p:cBhvr>
                                        <p:cTn id="7" dur="500"/>
                                        <p:tgtEl>
                                          <p:spTgt spid="95235">
                                            <p:txEl>
                                              <p:pRg st="0" end="0"/>
                                            </p:txEl>
                                          </p:spTgt>
                                        </p:tgtEl>
                                      </p:cBhvr>
                                    </p:animEffect>
                                  </p:childTnLst>
                                </p:cTn>
                              </p:par>
                            </p:childTnLst>
                          </p:cTn>
                        </p:par>
                        <p:par>
                          <p:cTn id="8" fill="hold" nodeType="afterGroup">
                            <p:stCondLst>
                              <p:cond delay="500"/>
                            </p:stCondLst>
                            <p:childTnLst>
                              <p:par>
                                <p:cTn id="9" presetID="9" presetClass="entr" presetSubtype="0" fill="hold" grpId="0" nodeType="afterEffect">
                                  <p:stCondLst>
                                    <p:cond delay="2000"/>
                                  </p:stCondLst>
                                  <p:childTnLst>
                                    <p:set>
                                      <p:cBhvr>
                                        <p:cTn id="10" dur="1" fill="hold">
                                          <p:stCondLst>
                                            <p:cond delay="0"/>
                                          </p:stCondLst>
                                        </p:cTn>
                                        <p:tgtEl>
                                          <p:spTgt spid="95236"/>
                                        </p:tgtEl>
                                        <p:attrNameLst>
                                          <p:attrName>style.visibility</p:attrName>
                                        </p:attrNameLst>
                                      </p:cBhvr>
                                      <p:to>
                                        <p:strVal val="visible"/>
                                      </p:to>
                                    </p:set>
                                    <p:animEffect transition="in" filter="dissolve">
                                      <p:cBhvr>
                                        <p:cTn id="11" dur="500"/>
                                        <p:tgtEl>
                                          <p:spTgt spid="95236"/>
                                        </p:tgtEl>
                                      </p:cBhvr>
                                    </p:animEffect>
                                  </p:childTnLst>
                                </p:cTn>
                              </p:par>
                            </p:childTnLst>
                          </p:cTn>
                        </p:par>
                        <p:par>
                          <p:cTn id="12" fill="hold" nodeType="afterGroup">
                            <p:stCondLst>
                              <p:cond delay="3000"/>
                            </p:stCondLst>
                            <p:childTnLst>
                              <p:par>
                                <p:cTn id="13" presetID="22" presetClass="entr" presetSubtype="8" fill="hold" grpId="0" nodeType="afterEffect">
                                  <p:stCondLst>
                                    <p:cond delay="1000"/>
                                  </p:stCondLst>
                                  <p:childTnLst>
                                    <p:set>
                                      <p:cBhvr>
                                        <p:cTn id="14" dur="1" fill="hold">
                                          <p:stCondLst>
                                            <p:cond delay="0"/>
                                          </p:stCondLst>
                                        </p:cTn>
                                        <p:tgtEl>
                                          <p:spTgt spid="95239"/>
                                        </p:tgtEl>
                                        <p:attrNameLst>
                                          <p:attrName>style.visibility</p:attrName>
                                        </p:attrNameLst>
                                      </p:cBhvr>
                                      <p:to>
                                        <p:strVal val="visible"/>
                                      </p:to>
                                    </p:set>
                                    <p:animEffect transition="in" filter="wipe(left)">
                                      <p:cBhvr>
                                        <p:cTn id="15" dur="500"/>
                                        <p:tgtEl>
                                          <p:spTgt spid="95239"/>
                                        </p:tgtEl>
                                      </p:cBhvr>
                                    </p:animEffect>
                                  </p:childTnLst>
                                </p:cTn>
                              </p:par>
                            </p:childTnLst>
                          </p:cTn>
                        </p:par>
                        <p:par>
                          <p:cTn id="16" fill="hold" nodeType="afterGroup">
                            <p:stCondLst>
                              <p:cond delay="4500"/>
                            </p:stCondLst>
                            <p:childTnLst>
                              <p:par>
                                <p:cTn id="17" presetID="9" presetClass="entr" presetSubtype="0" fill="hold" grpId="0" nodeType="afterEffect">
                                  <p:stCondLst>
                                    <p:cond delay="0"/>
                                  </p:stCondLst>
                                  <p:childTnLst>
                                    <p:set>
                                      <p:cBhvr>
                                        <p:cTn id="18" dur="1" fill="hold">
                                          <p:stCondLst>
                                            <p:cond delay="0"/>
                                          </p:stCondLst>
                                        </p:cTn>
                                        <p:tgtEl>
                                          <p:spTgt spid="95237"/>
                                        </p:tgtEl>
                                        <p:attrNameLst>
                                          <p:attrName>style.visibility</p:attrName>
                                        </p:attrNameLst>
                                      </p:cBhvr>
                                      <p:to>
                                        <p:strVal val="visible"/>
                                      </p:to>
                                    </p:set>
                                    <p:animEffect transition="in" filter="dissolve">
                                      <p:cBhvr>
                                        <p:cTn id="19" dur="500"/>
                                        <p:tgtEl>
                                          <p:spTgt spid="95237"/>
                                        </p:tgtEl>
                                      </p:cBhvr>
                                    </p:animEffect>
                                  </p:childTnLst>
                                </p:cTn>
                              </p:par>
                            </p:childTnLst>
                          </p:cTn>
                        </p:par>
                        <p:par>
                          <p:cTn id="20" fill="hold" nodeType="afterGroup">
                            <p:stCondLst>
                              <p:cond delay="5000"/>
                            </p:stCondLst>
                            <p:childTnLst>
                              <p:par>
                                <p:cTn id="21" presetID="22" presetClass="entr" presetSubtype="1" fill="hold" grpId="0" nodeType="afterEffect">
                                  <p:stCondLst>
                                    <p:cond delay="2000"/>
                                  </p:stCondLst>
                                  <p:childTnLst>
                                    <p:set>
                                      <p:cBhvr>
                                        <p:cTn id="22" dur="1" fill="hold">
                                          <p:stCondLst>
                                            <p:cond delay="0"/>
                                          </p:stCondLst>
                                        </p:cTn>
                                        <p:tgtEl>
                                          <p:spTgt spid="95242"/>
                                        </p:tgtEl>
                                        <p:attrNameLst>
                                          <p:attrName>style.visibility</p:attrName>
                                        </p:attrNameLst>
                                      </p:cBhvr>
                                      <p:to>
                                        <p:strVal val="visible"/>
                                      </p:to>
                                    </p:set>
                                    <p:animEffect transition="in" filter="wipe(up)">
                                      <p:cBhvr>
                                        <p:cTn id="23" dur="500"/>
                                        <p:tgtEl>
                                          <p:spTgt spid="95242"/>
                                        </p:tgtEl>
                                      </p:cBhvr>
                                    </p:animEffect>
                                  </p:childTnLst>
                                </p:cTn>
                              </p:par>
                            </p:childTnLst>
                          </p:cTn>
                        </p:par>
                        <p:par>
                          <p:cTn id="24" fill="hold" nodeType="afterGroup">
                            <p:stCondLst>
                              <p:cond delay="7500"/>
                            </p:stCondLst>
                            <p:childTnLst>
                              <p:par>
                                <p:cTn id="25" presetID="22" presetClass="entr" presetSubtype="2" fill="hold" grpId="0" nodeType="afterEffect">
                                  <p:stCondLst>
                                    <p:cond delay="0"/>
                                  </p:stCondLst>
                                  <p:childTnLst>
                                    <p:set>
                                      <p:cBhvr>
                                        <p:cTn id="26" dur="1" fill="hold">
                                          <p:stCondLst>
                                            <p:cond delay="0"/>
                                          </p:stCondLst>
                                        </p:cTn>
                                        <p:tgtEl>
                                          <p:spTgt spid="95238"/>
                                        </p:tgtEl>
                                        <p:attrNameLst>
                                          <p:attrName>style.visibility</p:attrName>
                                        </p:attrNameLst>
                                      </p:cBhvr>
                                      <p:to>
                                        <p:strVal val="visible"/>
                                      </p:to>
                                    </p:set>
                                    <p:animEffect transition="in" filter="wipe(right)">
                                      <p:cBhvr>
                                        <p:cTn id="27" dur="500"/>
                                        <p:tgtEl>
                                          <p:spTgt spid="95238"/>
                                        </p:tgtEl>
                                      </p:cBhvr>
                                    </p:animEffect>
                                  </p:childTnLst>
                                </p:cTn>
                              </p:par>
                            </p:childTnLst>
                          </p:cTn>
                        </p:par>
                        <p:par>
                          <p:cTn id="28" fill="hold" nodeType="afterGroup">
                            <p:stCondLst>
                              <p:cond delay="8000"/>
                            </p:stCondLst>
                            <p:childTnLst>
                              <p:par>
                                <p:cTn id="29" presetID="23" presetClass="entr" presetSubtype="272" fill="hold" nodeType="afterEffect">
                                  <p:stCondLst>
                                    <p:cond delay="1000"/>
                                  </p:stCondLst>
                                  <p:childTnLst>
                                    <p:set>
                                      <p:cBhvr>
                                        <p:cTn id="30" dur="1" fill="hold">
                                          <p:stCondLst>
                                            <p:cond delay="0"/>
                                          </p:stCondLst>
                                        </p:cTn>
                                        <p:tgtEl>
                                          <p:spTgt spid="95241"/>
                                        </p:tgtEl>
                                        <p:attrNameLst>
                                          <p:attrName>style.visibility</p:attrName>
                                        </p:attrNameLst>
                                      </p:cBhvr>
                                      <p:to>
                                        <p:strVal val="visible"/>
                                      </p:to>
                                    </p:set>
                                    <p:anim calcmode="lin" valueType="num">
                                      <p:cBhvr>
                                        <p:cTn id="31" dur="500" fill="hold"/>
                                        <p:tgtEl>
                                          <p:spTgt spid="95241"/>
                                        </p:tgtEl>
                                        <p:attrNameLst>
                                          <p:attrName>ppt_w</p:attrName>
                                        </p:attrNameLst>
                                      </p:cBhvr>
                                      <p:tavLst>
                                        <p:tav tm="0">
                                          <p:val>
                                            <p:strVal val="2/3*#ppt_w"/>
                                          </p:val>
                                        </p:tav>
                                        <p:tav tm="100000">
                                          <p:val>
                                            <p:strVal val="#ppt_w"/>
                                          </p:val>
                                        </p:tav>
                                      </p:tavLst>
                                    </p:anim>
                                    <p:anim calcmode="lin" valueType="num">
                                      <p:cBhvr>
                                        <p:cTn id="32" dur="500" fill="hold"/>
                                        <p:tgtEl>
                                          <p:spTgt spid="95241"/>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autoUpdateAnimBg="0"/>
      <p:bldP spid="95236" grpId="0" animBg="1" autoUpdateAnimBg="0"/>
      <p:bldP spid="95237" grpId="0" animBg="1" autoUpdateAnimBg="0"/>
      <p:bldP spid="95238" grpId="0" animBg="1"/>
      <p:bldP spid="95239" grpId="0" animBg="1"/>
      <p:bldP spid="95242"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87E123C8-83F8-4432-8F25-E9A68B833ED6}"/>
              </a:ext>
            </a:extLst>
          </p:cNvPr>
          <p:cNvSpPr>
            <a:spLocks noGrp="1" noChangeArrowheads="1"/>
          </p:cNvSpPr>
          <p:nvPr>
            <p:ph type="title"/>
          </p:nvPr>
        </p:nvSpPr>
        <p:spPr>
          <a:xfrm>
            <a:off x="2625213" y="688257"/>
            <a:ext cx="7356986" cy="383305"/>
          </a:xfrm>
        </p:spPr>
        <p:txBody>
          <a:bodyPr>
            <a:noAutofit/>
          </a:bodyPr>
          <a:lstStyle/>
          <a:p>
            <a:pPr eaLnBrk="1" hangingPunct="1">
              <a:defRPr/>
            </a:pPr>
            <a:r>
              <a:rPr lang="en-US" sz="3800" b="1" dirty="0">
                <a:solidFill>
                  <a:schemeClr val="bg1"/>
                </a:solidFill>
                <a:latin typeface="+mn-lt"/>
              </a:rPr>
              <a:t>Macroeconomics as a Special Discipline</a:t>
            </a:r>
            <a:endParaRPr lang="ru-RU" sz="3800" b="1" dirty="0">
              <a:solidFill>
                <a:schemeClr val="bg1"/>
              </a:solidFill>
              <a:latin typeface="+mn-lt"/>
            </a:endParaRPr>
          </a:p>
        </p:txBody>
      </p:sp>
      <p:sp>
        <p:nvSpPr>
          <p:cNvPr id="96259" name="Text Box 3">
            <a:extLst>
              <a:ext uri="{FF2B5EF4-FFF2-40B4-BE49-F238E27FC236}">
                <a16:creationId xmlns:a16="http://schemas.microsoft.com/office/drawing/2014/main" id="{DFE54028-AC1B-4F98-B671-D1EADA6F7860}"/>
              </a:ext>
            </a:extLst>
          </p:cNvPr>
          <p:cNvSpPr txBox="1">
            <a:spLocks noGrp="1" noChangeArrowheads="1"/>
          </p:cNvSpPr>
          <p:nvPr>
            <p:ph type="body" idx="1"/>
          </p:nvPr>
        </p:nvSpPr>
        <p:spPr>
          <a:xfrm>
            <a:off x="133351" y="1030288"/>
            <a:ext cx="10355264" cy="5638800"/>
          </a:xfrm>
        </p:spPr>
        <p:txBody>
          <a:bodyPr/>
          <a:lstStyle/>
          <a:p>
            <a:pPr algn="just" eaLnBrk="1" hangingPunct="1">
              <a:buFontTx/>
              <a:buNone/>
              <a:defRPr/>
            </a:pPr>
            <a:endParaRPr lang="en-US" sz="2400" b="1" dirty="0">
              <a:solidFill>
                <a:schemeClr val="accent2"/>
              </a:solidFill>
            </a:endParaRPr>
          </a:p>
          <a:p>
            <a:pPr algn="just" eaLnBrk="1" hangingPunct="1">
              <a:buFontTx/>
              <a:buNone/>
              <a:defRPr/>
            </a:pPr>
            <a:r>
              <a:rPr lang="en-US" sz="2400" b="1" dirty="0">
                <a:solidFill>
                  <a:schemeClr val="accent2"/>
                </a:solidFill>
              </a:rPr>
              <a:t>But</a:t>
            </a:r>
            <a:r>
              <a:rPr lang="en-US" sz="2400" dirty="0"/>
              <a:t> …</a:t>
            </a:r>
          </a:p>
          <a:p>
            <a:pPr algn="just" eaLnBrk="1" hangingPunct="1">
              <a:spcBef>
                <a:spcPct val="0"/>
              </a:spcBef>
              <a:buClr>
                <a:schemeClr val="accent2"/>
              </a:buClr>
              <a:buFont typeface="Wingdings" pitchFamily="2" charset="2"/>
              <a:buChar char="ü"/>
              <a:defRPr/>
            </a:pPr>
            <a:r>
              <a:rPr lang="en-US" sz="2400" dirty="0"/>
              <a:t>despite  both  disciplines  use  the  same  variables,  macroeconomic variables   are   </a:t>
            </a:r>
            <a:r>
              <a:rPr lang="en-US" sz="2400" b="1" i="1" dirty="0">
                <a:solidFill>
                  <a:srgbClr val="FF0000"/>
                </a:solidFill>
                <a:effectLst>
                  <a:outerShdw blurRad="38100" dist="38100" dir="2700000" algn="tl">
                    <a:srgbClr val="C0C0C0"/>
                  </a:outerShdw>
                </a:effectLst>
              </a:rPr>
              <a:t>not    just   a  simple   sum</a:t>
            </a:r>
            <a:r>
              <a:rPr lang="en-US" sz="2400" dirty="0"/>
              <a:t>  of   variables that reflect individual decisions (examples: total  output,  aggregate  demand, general price level, etc);</a:t>
            </a:r>
          </a:p>
          <a:p>
            <a:pPr algn="just" eaLnBrk="1" hangingPunct="1">
              <a:buClr>
                <a:schemeClr val="accent2"/>
              </a:buClr>
              <a:buFont typeface="Wingdings" pitchFamily="2" charset="2"/>
              <a:buChar char="ü"/>
              <a:defRPr/>
            </a:pPr>
            <a:r>
              <a:rPr lang="en-US" sz="2400" b="1" i="1" dirty="0">
                <a:solidFill>
                  <a:srgbClr val="FF0000"/>
                </a:solidFill>
                <a:effectLst>
                  <a:outerShdw blurRad="38100" dist="38100" dir="2700000" algn="tl">
                    <a:srgbClr val="C0C0C0"/>
                  </a:outerShdw>
                </a:effectLst>
              </a:rPr>
              <a:t>not every statement</a:t>
            </a:r>
            <a:r>
              <a:rPr lang="en-US" sz="2400" dirty="0"/>
              <a:t> that </a:t>
            </a:r>
            <a:r>
              <a:rPr lang="en-US" sz="2400" b="1" i="1" dirty="0">
                <a:solidFill>
                  <a:srgbClr val="FF0000"/>
                </a:solidFill>
                <a:effectLst>
                  <a:outerShdw blurRad="38100" dist="38100" dir="2700000" algn="tl">
                    <a:srgbClr val="C0C0C0"/>
                  </a:outerShdw>
                </a:effectLst>
              </a:rPr>
              <a:t>is true</a:t>
            </a:r>
            <a:r>
              <a:rPr lang="en-US" sz="2400" dirty="0"/>
              <a:t> for an individual is always true for the entire economy (example: the paradox of thrift).</a:t>
            </a:r>
          </a:p>
          <a:p>
            <a:pPr algn="just" eaLnBrk="1" hangingPunct="1">
              <a:buFontTx/>
              <a:buNone/>
              <a:defRPr/>
            </a:pPr>
            <a:r>
              <a:rPr lang="en-US" sz="2400" dirty="0">
                <a:cs typeface="Times New Roman" charset="0"/>
              </a:rPr>
              <a:t>Thus, microeconomics and macroeconomics have </a:t>
            </a:r>
            <a:r>
              <a:rPr lang="en-US" sz="2400" b="1" i="1" dirty="0">
                <a:solidFill>
                  <a:srgbClr val="FF0000"/>
                </a:solidFill>
                <a:effectLst>
                  <a:outerShdw blurRad="38100" dist="38100" dir="2700000" algn="tl">
                    <a:srgbClr val="C0C0C0"/>
                  </a:outerShdw>
                </a:effectLst>
                <a:cs typeface="Times New Roman" charset="0"/>
              </a:rPr>
              <a:t>specific</a:t>
            </a:r>
            <a:r>
              <a:rPr lang="en-US" sz="2400" dirty="0">
                <a:cs typeface="Times New Roman" charset="0"/>
              </a:rPr>
              <a:t> </a:t>
            </a:r>
            <a:r>
              <a:rPr lang="en-US" sz="2400" b="1" i="1" dirty="0">
                <a:solidFill>
                  <a:srgbClr val="FF0000"/>
                </a:solidFill>
                <a:effectLst>
                  <a:outerShdw blurRad="38100" dist="38100" dir="2700000" algn="tl">
                    <a:srgbClr val="C0C0C0"/>
                  </a:outerShdw>
                </a:effectLst>
                <a:cs typeface="Times New Roman" charset="0"/>
              </a:rPr>
              <a:t>subjects</a:t>
            </a:r>
            <a:r>
              <a:rPr lang="en-US" sz="2400" dirty="0">
                <a:cs typeface="Times New Roman" charset="0"/>
              </a:rPr>
              <a:t> and </a:t>
            </a:r>
            <a:r>
              <a:rPr lang="en-US" sz="2400" b="1" i="1" dirty="0">
                <a:solidFill>
                  <a:srgbClr val="FF0000"/>
                </a:solidFill>
                <a:effectLst>
                  <a:outerShdw blurRad="38100" dist="38100" dir="2700000" algn="tl">
                    <a:srgbClr val="C0C0C0"/>
                  </a:outerShdw>
                </a:effectLst>
                <a:cs typeface="Times New Roman" charset="0"/>
              </a:rPr>
              <a:t>methods of analysis</a:t>
            </a:r>
            <a:r>
              <a:rPr lang="en-US" sz="2400" dirty="0">
                <a:cs typeface="Times New Roman" charset="0"/>
              </a:rPr>
              <a:t> and are based on specific approaches and theories. They are even taught as separate disciplines.</a:t>
            </a:r>
            <a:endParaRPr lang="ru-RU" sz="2400" dirty="0">
              <a:cs typeface="Times New Roman" charset="0"/>
            </a:endParaRPr>
          </a:p>
        </p:txBody>
      </p:sp>
      <p:graphicFrame>
        <p:nvGraphicFramePr>
          <p:cNvPr id="96261" name="Object 5">
            <a:extLst>
              <a:ext uri="{FF2B5EF4-FFF2-40B4-BE49-F238E27FC236}">
                <a16:creationId xmlns:a16="http://schemas.microsoft.com/office/drawing/2014/main" id="{3B2DBF18-DB0B-4B61-A4C5-445F702AD349}"/>
              </a:ext>
            </a:extLst>
          </p:cNvPr>
          <p:cNvGraphicFramePr>
            <a:graphicFrameLocks noChangeAspect="1"/>
          </p:cNvGraphicFramePr>
          <p:nvPr/>
        </p:nvGraphicFramePr>
        <p:xfrm>
          <a:off x="5334000" y="5029200"/>
          <a:ext cx="1752600" cy="1752600"/>
        </p:xfrm>
        <a:graphic>
          <a:graphicData uri="http://schemas.openxmlformats.org/presentationml/2006/ole">
            <mc:AlternateContent xmlns:mc="http://schemas.openxmlformats.org/markup-compatibility/2006">
              <mc:Choice xmlns:v="urn:schemas-microsoft-com:vml" Requires="v">
                <p:oleObj spid="_x0000_s2062" name="Фотография Photo Editor" r:id="rId3" imgW="1057423" imgH="1057423" progId="MSPhotoEd.3">
                  <p:embed/>
                </p:oleObj>
              </mc:Choice>
              <mc:Fallback>
                <p:oleObj name="Фотография Photo Editor" r:id="rId3" imgW="1057423" imgH="1057423" progId="MSPhotoEd.3">
                  <p:embed/>
                  <p:pic>
                    <p:nvPicPr>
                      <p:cNvPr id="96261" name="Object 5">
                        <a:extLst>
                          <a:ext uri="{FF2B5EF4-FFF2-40B4-BE49-F238E27FC236}">
                            <a16:creationId xmlns:a16="http://schemas.microsoft.com/office/drawing/2014/main" id="{3B2DBF18-DB0B-4B61-A4C5-445F702AD3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5029200"/>
                        <a:ext cx="17526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270" name="Номер слайда 1">
            <a:extLst>
              <a:ext uri="{FF2B5EF4-FFF2-40B4-BE49-F238E27FC236}">
                <a16:creationId xmlns:a16="http://schemas.microsoft.com/office/drawing/2014/main" id="{8EB3FF6D-D2F9-416F-A7D3-03EA9C364CF5}"/>
              </a:ext>
            </a:extLst>
          </p:cNvPr>
          <p:cNvSpPr>
            <a:spLocks noGrp="1"/>
          </p:cNvSpPr>
          <p:nvPr>
            <p:ph type="sldNum" sz="quarter" idx="12"/>
          </p:nvPr>
        </p:nvSpPr>
        <p:spPr>
          <a:xfrm>
            <a:off x="8583613"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E022484E-73CD-42BB-8BEB-04A4A4B284E6}" type="slidenum">
              <a:rPr lang="ru-RU" altLang="ru-RU" sz="1400"/>
              <a:pPr eaLnBrk="1" hangingPunct="1">
                <a:spcBef>
                  <a:spcPct val="0"/>
                </a:spcBef>
                <a:buFontTx/>
                <a:buNone/>
              </a:pPr>
              <a:t>10</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6259">
                                            <p:txEl>
                                              <p:pRg st="1" end="1"/>
                                            </p:txEl>
                                          </p:spTgt>
                                        </p:tgtEl>
                                        <p:attrNameLst>
                                          <p:attrName>style.visibility</p:attrName>
                                        </p:attrNameLst>
                                      </p:cBhvr>
                                      <p:to>
                                        <p:strVal val="visible"/>
                                      </p:to>
                                    </p:set>
                                    <p:animEffect transition="in" filter="wipe(left)">
                                      <p:cBhvr>
                                        <p:cTn id="7" dur="500"/>
                                        <p:tgtEl>
                                          <p:spTgt spid="9625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6259">
                                            <p:txEl>
                                              <p:pRg st="2" end="2"/>
                                            </p:txEl>
                                          </p:spTgt>
                                        </p:tgtEl>
                                        <p:attrNameLst>
                                          <p:attrName>style.visibility</p:attrName>
                                        </p:attrNameLst>
                                      </p:cBhvr>
                                      <p:to>
                                        <p:strVal val="visible"/>
                                      </p:to>
                                    </p:set>
                                    <p:animEffect transition="in" filter="wipe(left)">
                                      <p:cBhvr>
                                        <p:cTn id="12" dur="500"/>
                                        <p:tgtEl>
                                          <p:spTgt spid="9625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6259">
                                            <p:txEl>
                                              <p:pRg st="3" end="3"/>
                                            </p:txEl>
                                          </p:spTgt>
                                        </p:tgtEl>
                                        <p:attrNameLst>
                                          <p:attrName>style.visibility</p:attrName>
                                        </p:attrNameLst>
                                      </p:cBhvr>
                                      <p:to>
                                        <p:strVal val="visible"/>
                                      </p:to>
                                    </p:set>
                                    <p:animEffect transition="in" filter="wipe(left)">
                                      <p:cBhvr>
                                        <p:cTn id="17" dur="500"/>
                                        <p:tgtEl>
                                          <p:spTgt spid="9625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6259">
                                            <p:txEl>
                                              <p:pRg st="4" end="4"/>
                                            </p:txEl>
                                          </p:spTgt>
                                        </p:tgtEl>
                                        <p:attrNameLst>
                                          <p:attrName>style.visibility</p:attrName>
                                        </p:attrNameLst>
                                      </p:cBhvr>
                                      <p:to>
                                        <p:strVal val="visible"/>
                                      </p:to>
                                    </p:set>
                                    <p:animEffect transition="in" filter="wipe(left)">
                                      <p:cBhvr>
                                        <p:cTn id="22" dur="500"/>
                                        <p:tgtEl>
                                          <p:spTgt spid="96259">
                                            <p:txEl>
                                              <p:pRg st="4" end="4"/>
                                            </p:txEl>
                                          </p:spTgt>
                                        </p:tgtEl>
                                      </p:cBhvr>
                                    </p:animEffect>
                                  </p:childTnLst>
                                </p:cTn>
                              </p:par>
                            </p:childTnLst>
                          </p:cTn>
                        </p:par>
                        <p:par>
                          <p:cTn id="23" fill="hold" nodeType="afterGroup">
                            <p:stCondLst>
                              <p:cond delay="500"/>
                            </p:stCondLst>
                            <p:childTnLst>
                              <p:par>
                                <p:cTn id="24" presetID="23" presetClass="entr" presetSubtype="272" fill="hold" nodeType="afterEffect">
                                  <p:stCondLst>
                                    <p:cond delay="1000"/>
                                  </p:stCondLst>
                                  <p:childTnLst>
                                    <p:set>
                                      <p:cBhvr>
                                        <p:cTn id="25" dur="1" fill="hold">
                                          <p:stCondLst>
                                            <p:cond delay="0"/>
                                          </p:stCondLst>
                                        </p:cTn>
                                        <p:tgtEl>
                                          <p:spTgt spid="96261"/>
                                        </p:tgtEl>
                                        <p:attrNameLst>
                                          <p:attrName>style.visibility</p:attrName>
                                        </p:attrNameLst>
                                      </p:cBhvr>
                                      <p:to>
                                        <p:strVal val="visible"/>
                                      </p:to>
                                    </p:set>
                                    <p:anim calcmode="lin" valueType="num">
                                      <p:cBhvr>
                                        <p:cTn id="26" dur="500" fill="hold"/>
                                        <p:tgtEl>
                                          <p:spTgt spid="96261"/>
                                        </p:tgtEl>
                                        <p:attrNameLst>
                                          <p:attrName>ppt_w</p:attrName>
                                        </p:attrNameLst>
                                      </p:cBhvr>
                                      <p:tavLst>
                                        <p:tav tm="0">
                                          <p:val>
                                            <p:strVal val="2/3*#ppt_w"/>
                                          </p:val>
                                        </p:tav>
                                        <p:tav tm="100000">
                                          <p:val>
                                            <p:strVal val="#ppt_w"/>
                                          </p:val>
                                        </p:tav>
                                      </p:tavLst>
                                    </p:anim>
                                    <p:anim calcmode="lin" valueType="num">
                                      <p:cBhvr>
                                        <p:cTn id="27" dur="500" fill="hold"/>
                                        <p:tgtEl>
                                          <p:spTgt spid="96261"/>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a:extLst>
              <a:ext uri="{FF2B5EF4-FFF2-40B4-BE49-F238E27FC236}">
                <a16:creationId xmlns:a16="http://schemas.microsoft.com/office/drawing/2014/main" id="{6A4F58CB-DAA4-426D-93F0-04737A2F5C3E}"/>
              </a:ext>
            </a:extLst>
          </p:cNvPr>
          <p:cNvSpPr txBox="1">
            <a:spLocks noChangeArrowheads="1"/>
          </p:cNvSpPr>
          <p:nvPr/>
        </p:nvSpPr>
        <p:spPr bwMode="auto">
          <a:xfrm>
            <a:off x="2314575" y="449641"/>
            <a:ext cx="7058025" cy="707886"/>
          </a:xfrm>
          <a:prstGeom prst="rect">
            <a:avLst/>
          </a:prstGeom>
          <a:noFill/>
          <a:ln w="9525">
            <a:noFill/>
            <a:miter lim="800000"/>
            <a:headEnd/>
            <a:tailEnd/>
          </a:ln>
          <a:effectLst/>
        </p:spPr>
        <p:txBody>
          <a:bodyPr wrap="square">
            <a:spAutoFit/>
          </a:bodyPr>
          <a:lstStyle/>
          <a:p>
            <a:pPr>
              <a:spcBef>
                <a:spcPct val="50000"/>
              </a:spcBef>
              <a:defRPr/>
            </a:pPr>
            <a:r>
              <a:rPr lang="en-US" sz="4000" b="1" dirty="0">
                <a:solidFill>
                  <a:schemeClr val="bg1"/>
                </a:solidFill>
              </a:rPr>
              <a:t>Why to Learn Macroeconomics?</a:t>
            </a:r>
            <a:endParaRPr lang="ru-RU" sz="4000" b="1" dirty="0">
              <a:solidFill>
                <a:schemeClr val="bg1"/>
              </a:solidFill>
            </a:endParaRPr>
          </a:p>
        </p:txBody>
      </p:sp>
      <p:sp>
        <p:nvSpPr>
          <p:cNvPr id="88067" name="Text Box 3">
            <a:extLst>
              <a:ext uri="{FF2B5EF4-FFF2-40B4-BE49-F238E27FC236}">
                <a16:creationId xmlns:a16="http://schemas.microsoft.com/office/drawing/2014/main" id="{FB4E2887-ECE4-412E-BAC3-BF7B154DB4CB}"/>
              </a:ext>
            </a:extLst>
          </p:cNvPr>
          <p:cNvSpPr txBox="1">
            <a:spLocks noChangeArrowheads="1"/>
          </p:cNvSpPr>
          <p:nvPr/>
        </p:nvSpPr>
        <p:spPr bwMode="auto">
          <a:xfrm>
            <a:off x="0" y="1667256"/>
            <a:ext cx="10363200" cy="216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76250" indent="-476250"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ru-RU" sz="2400" dirty="0"/>
              <a:t>     Macroeconomists are concerned with issues important:</a:t>
            </a:r>
          </a:p>
          <a:p>
            <a:pPr eaLnBrk="1" hangingPunct="1">
              <a:buClr>
                <a:srgbClr val="CC0066"/>
              </a:buClr>
              <a:buFont typeface="Wingdings" panose="05000000000000000000" pitchFamily="2" charset="2"/>
              <a:buChar char="q"/>
            </a:pPr>
            <a:r>
              <a:rPr lang="en-US" altLang="ru-RU" sz="2400" dirty="0"/>
              <a:t>for economic health of every nation;</a:t>
            </a:r>
          </a:p>
          <a:p>
            <a:pPr eaLnBrk="1" hangingPunct="1">
              <a:buClr>
                <a:srgbClr val="CC0066"/>
              </a:buClr>
              <a:buFont typeface="Wingdings" panose="05000000000000000000" pitchFamily="2" charset="2"/>
              <a:buChar char="q"/>
            </a:pPr>
            <a:r>
              <a:rPr lang="en-US" altLang="ru-RU" sz="2400" dirty="0"/>
              <a:t>for all economic agent as the base of their decision-making;</a:t>
            </a:r>
          </a:p>
          <a:p>
            <a:pPr eaLnBrk="1" hangingPunct="1">
              <a:buClr>
                <a:srgbClr val="CC0066"/>
              </a:buClr>
              <a:buFont typeface="Wingdings" panose="05000000000000000000" pitchFamily="2" charset="2"/>
              <a:buChar char="q"/>
            </a:pPr>
            <a:r>
              <a:rPr lang="en-US" altLang="ru-RU" sz="2400" dirty="0"/>
              <a:t>to estimate proposals made by politicians and which can have    great impact on national and world economy. </a:t>
            </a:r>
            <a:endParaRPr lang="ru-RU" altLang="ru-RU" sz="2800" dirty="0"/>
          </a:p>
        </p:txBody>
      </p:sp>
      <p:sp>
        <p:nvSpPr>
          <p:cNvPr id="88136" name="Text Box 72">
            <a:extLst>
              <a:ext uri="{FF2B5EF4-FFF2-40B4-BE49-F238E27FC236}">
                <a16:creationId xmlns:a16="http://schemas.microsoft.com/office/drawing/2014/main" id="{0987DAC8-77FB-472A-A0DC-81C96BBC3BC1}"/>
              </a:ext>
            </a:extLst>
          </p:cNvPr>
          <p:cNvSpPr txBox="1">
            <a:spLocks noChangeArrowheads="1"/>
          </p:cNvSpPr>
          <p:nvPr/>
        </p:nvSpPr>
        <p:spPr bwMode="auto">
          <a:xfrm>
            <a:off x="0" y="3838575"/>
            <a:ext cx="7453315" cy="2788456"/>
          </a:xfrm>
          <a:prstGeom prst="rect">
            <a:avLst/>
          </a:prstGeom>
          <a:noFill/>
          <a:ln w="9525">
            <a:noFill/>
            <a:miter lim="800000"/>
            <a:headEnd/>
            <a:tailEnd/>
          </a:ln>
          <a:effectLst/>
        </p:spPr>
        <p:txBody>
          <a:bodyPr wrap="square">
            <a:spAutoFit/>
          </a:bodyPr>
          <a:lstStyle/>
          <a:p>
            <a:pPr>
              <a:lnSpc>
                <a:spcPct val="90000"/>
              </a:lnSpc>
              <a:spcBef>
                <a:spcPct val="20000"/>
              </a:spcBef>
              <a:defRPr/>
            </a:pPr>
            <a:r>
              <a:rPr lang="en-US" sz="2400" dirty="0">
                <a:latin typeface="Times New Roman" charset="0"/>
              </a:rPr>
              <a:t>The state of the macroeconomy affects:</a:t>
            </a:r>
          </a:p>
          <a:p>
            <a:pPr>
              <a:lnSpc>
                <a:spcPct val="90000"/>
              </a:lnSpc>
              <a:spcBef>
                <a:spcPct val="20000"/>
              </a:spcBef>
              <a:buClr>
                <a:srgbClr val="CC0066"/>
              </a:buClr>
              <a:buFont typeface="Wingdings" pitchFamily="2" charset="2"/>
              <a:buChar char="ü"/>
              <a:defRPr/>
            </a:pPr>
            <a:r>
              <a:rPr lang="en-US" sz="2400" dirty="0">
                <a:latin typeface="Times New Roman" charset="0"/>
              </a:rPr>
              <a:t> everyday life and welfare of </a:t>
            </a:r>
            <a:r>
              <a:rPr lang="en-US" sz="2400" b="1" i="1" dirty="0">
                <a:solidFill>
                  <a:srgbClr val="CC0066"/>
                </a:solidFill>
                <a:effectLst>
                  <a:outerShdw blurRad="38100" dist="38100" dir="2700000" algn="tl">
                    <a:srgbClr val="C0C0C0"/>
                  </a:outerShdw>
                </a:effectLst>
                <a:latin typeface="Times New Roman" charset="0"/>
              </a:rPr>
              <a:t>everyone</a:t>
            </a:r>
            <a:r>
              <a:rPr lang="en-US" sz="2400" dirty="0">
                <a:latin typeface="Times New Roman" charset="0"/>
              </a:rPr>
              <a:t>;</a:t>
            </a:r>
          </a:p>
          <a:p>
            <a:pPr>
              <a:lnSpc>
                <a:spcPct val="90000"/>
              </a:lnSpc>
              <a:spcBef>
                <a:spcPct val="20000"/>
              </a:spcBef>
              <a:buClr>
                <a:srgbClr val="CC0066"/>
              </a:buClr>
              <a:buFont typeface="Wingdings" pitchFamily="2" charset="2"/>
              <a:buChar char="ü"/>
              <a:defRPr/>
            </a:pPr>
            <a:r>
              <a:rPr lang="en-US" sz="2400" dirty="0">
                <a:latin typeface="Times New Roman" charset="0"/>
              </a:rPr>
              <a:t> economic activity of </a:t>
            </a:r>
            <a:r>
              <a:rPr lang="en-US" sz="2400" b="1" i="1" dirty="0">
                <a:solidFill>
                  <a:srgbClr val="CC0066"/>
                </a:solidFill>
                <a:effectLst>
                  <a:outerShdw blurRad="38100" dist="38100" dir="2700000" algn="tl">
                    <a:srgbClr val="C0C0C0"/>
                  </a:outerShdw>
                </a:effectLst>
                <a:latin typeface="Times New Roman" charset="0"/>
              </a:rPr>
              <a:t>every firm</a:t>
            </a:r>
            <a:r>
              <a:rPr lang="en-US" sz="2400" dirty="0">
                <a:latin typeface="Times New Roman" charset="0"/>
              </a:rPr>
              <a:t>;</a:t>
            </a:r>
          </a:p>
          <a:p>
            <a:pPr>
              <a:lnSpc>
                <a:spcPct val="90000"/>
              </a:lnSpc>
              <a:spcBef>
                <a:spcPct val="20000"/>
              </a:spcBef>
              <a:buClr>
                <a:srgbClr val="CC0066"/>
              </a:buClr>
              <a:buFont typeface="Wingdings" pitchFamily="2" charset="2"/>
              <a:buChar char="ü"/>
              <a:defRPr/>
            </a:pPr>
            <a:r>
              <a:rPr lang="en-US" sz="2400" dirty="0">
                <a:latin typeface="Times New Roman" charset="0"/>
              </a:rPr>
              <a:t> political sphere, i.e. </a:t>
            </a:r>
            <a:r>
              <a:rPr lang="en-US" sz="2400" b="1" i="1" dirty="0">
                <a:solidFill>
                  <a:srgbClr val="CC0066"/>
                </a:solidFill>
                <a:effectLst>
                  <a:outerShdw blurRad="38100" dist="38100" dir="2700000" algn="tl">
                    <a:srgbClr val="C0C0C0"/>
                  </a:outerShdw>
                </a:effectLst>
                <a:latin typeface="Times New Roman" charset="0"/>
              </a:rPr>
              <a:t>government policy</a:t>
            </a:r>
            <a:r>
              <a:rPr lang="en-US" sz="2400" dirty="0">
                <a:latin typeface="Times New Roman" charset="0"/>
              </a:rPr>
              <a:t>;</a:t>
            </a:r>
          </a:p>
          <a:p>
            <a:pPr>
              <a:lnSpc>
                <a:spcPct val="90000"/>
              </a:lnSpc>
              <a:spcBef>
                <a:spcPct val="20000"/>
              </a:spcBef>
              <a:buClr>
                <a:srgbClr val="CC0066"/>
              </a:buClr>
              <a:buFont typeface="Wingdings" pitchFamily="2" charset="2"/>
              <a:buChar char="ü"/>
              <a:defRPr/>
            </a:pPr>
            <a:r>
              <a:rPr lang="en-US" sz="2400" dirty="0">
                <a:latin typeface="Times New Roman" charset="0"/>
              </a:rPr>
              <a:t> well-being of the </a:t>
            </a:r>
            <a:r>
              <a:rPr lang="en-US" sz="2400" b="1" i="1" dirty="0">
                <a:solidFill>
                  <a:srgbClr val="CC0066"/>
                </a:solidFill>
                <a:effectLst>
                  <a:outerShdw blurRad="38100" dist="38100" dir="2700000" algn="tl">
                    <a:srgbClr val="C0C0C0"/>
                  </a:outerShdw>
                </a:effectLst>
                <a:latin typeface="Times New Roman" charset="0"/>
              </a:rPr>
              <a:t>whole society</a:t>
            </a:r>
            <a:r>
              <a:rPr lang="en-US" sz="2400" dirty="0">
                <a:latin typeface="Times New Roman" charset="0"/>
              </a:rPr>
              <a:t>;</a:t>
            </a:r>
          </a:p>
          <a:p>
            <a:pPr marL="268288" indent="-268288">
              <a:lnSpc>
                <a:spcPct val="90000"/>
              </a:lnSpc>
              <a:spcBef>
                <a:spcPct val="20000"/>
              </a:spcBef>
              <a:buClr>
                <a:srgbClr val="CC0066"/>
              </a:buClr>
              <a:buFont typeface="Wingdings" pitchFamily="2" charset="2"/>
              <a:buChar char="ü"/>
              <a:defRPr/>
            </a:pPr>
            <a:r>
              <a:rPr lang="en-US" sz="2400" dirty="0">
                <a:latin typeface="Times New Roman" charset="0"/>
              </a:rPr>
              <a:t>the peace and stability within the country  and  </a:t>
            </a:r>
            <a:r>
              <a:rPr lang="en-US" sz="2400" b="1" i="1" dirty="0">
                <a:solidFill>
                  <a:srgbClr val="CC0066"/>
                </a:solidFill>
                <a:effectLst>
                  <a:outerShdw blurRad="38100" dist="38100" dir="2700000" algn="tl">
                    <a:srgbClr val="000000">
                      <a:alpha val="43137"/>
                    </a:srgbClr>
                  </a:outerShdw>
                </a:effectLst>
                <a:latin typeface="Times New Roman" charset="0"/>
              </a:rPr>
              <a:t>in the world</a:t>
            </a:r>
            <a:r>
              <a:rPr lang="en-US" sz="2400" dirty="0">
                <a:latin typeface="Times New Roman" charset="0"/>
              </a:rPr>
              <a:t>.</a:t>
            </a:r>
            <a:endParaRPr lang="ru-RU" sz="2400" dirty="0">
              <a:latin typeface="Times New Roman" charset="0"/>
            </a:endParaRPr>
          </a:p>
        </p:txBody>
      </p:sp>
      <p:sp>
        <p:nvSpPr>
          <p:cNvPr id="65" name="Text Box 72">
            <a:extLst>
              <a:ext uri="{FF2B5EF4-FFF2-40B4-BE49-F238E27FC236}">
                <a16:creationId xmlns:a16="http://schemas.microsoft.com/office/drawing/2014/main" id="{3310E777-C120-44DD-B664-C388C7D386AD}"/>
              </a:ext>
            </a:extLst>
          </p:cNvPr>
          <p:cNvSpPr txBox="1">
            <a:spLocks noChangeArrowheads="1"/>
          </p:cNvSpPr>
          <p:nvPr/>
        </p:nvSpPr>
        <p:spPr bwMode="auto">
          <a:xfrm>
            <a:off x="7048499" y="4838699"/>
            <a:ext cx="504824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buFontTx/>
              <a:buNone/>
            </a:pPr>
            <a:r>
              <a:rPr lang="en-US" altLang="ru-RU" sz="2400"/>
              <a:t>It is almost impossible in today’s complex world to be a responsible citizen without having some grasp of economic issues and principles.</a:t>
            </a:r>
            <a:endParaRPr lang="ru-RU" altLang="ru-RU" sz="2400"/>
          </a:p>
        </p:txBody>
      </p:sp>
      <p:sp>
        <p:nvSpPr>
          <p:cNvPr id="28680" name="Номер слайда 5">
            <a:extLst>
              <a:ext uri="{FF2B5EF4-FFF2-40B4-BE49-F238E27FC236}">
                <a16:creationId xmlns:a16="http://schemas.microsoft.com/office/drawing/2014/main" id="{6D73A848-72D0-4BD0-BEA6-AF9F053B080A}"/>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58CB12F0-A324-4353-98BE-4411D537FC1C}" type="slidenum">
              <a:rPr lang="ru-RU" altLang="ru-RU" sz="1400"/>
              <a:pPr eaLnBrk="1" hangingPunct="1">
                <a:spcBef>
                  <a:spcPct val="0"/>
                </a:spcBef>
                <a:buFontTx/>
                <a:buNone/>
              </a:pPr>
              <a:t>11</a:t>
            </a:fld>
            <a:endParaRPr lang="ru-RU" altLang="ru-RU" sz="1400"/>
          </a:p>
        </p:txBody>
      </p:sp>
    </p:spTree>
    <p:extLst>
      <p:ext uri="{BB962C8B-B14F-4D97-AF65-F5344CB8AC3E}">
        <p14:creationId xmlns:p14="http://schemas.microsoft.com/office/powerpoint/2010/main" val="41925242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wipe(left)">
                                      <p:cBhvr>
                                        <p:cTn id="7" dur="500"/>
                                        <p:tgtEl>
                                          <p:spTgt spid="88067">
                                            <p:txEl>
                                              <p:pRg st="0" end="0"/>
                                            </p:txEl>
                                          </p:spTgt>
                                        </p:tgtEl>
                                      </p:cBhvr>
                                    </p:animEffect>
                                  </p:childTnLst>
                                </p:cTn>
                              </p:par>
                            </p:childTnLst>
                          </p:cTn>
                        </p:par>
                        <p:par>
                          <p:cTn id="8" fill="hold" nodeType="afterGroup">
                            <p:stCondLst>
                              <p:cond delay="1500"/>
                            </p:stCondLst>
                            <p:childTnLst>
                              <p:par>
                                <p:cTn id="9" presetID="22" presetClass="entr" presetSubtype="8" fill="hold" grpId="0" nodeType="afterEffect">
                                  <p:stCondLst>
                                    <p:cond delay="1000"/>
                                  </p:stCondLst>
                                  <p:childTnLst>
                                    <p:set>
                                      <p:cBhvr>
                                        <p:cTn id="10" dur="1" fill="hold">
                                          <p:stCondLst>
                                            <p:cond delay="0"/>
                                          </p:stCondLst>
                                        </p:cTn>
                                        <p:tgtEl>
                                          <p:spTgt spid="88067">
                                            <p:txEl>
                                              <p:pRg st="1" end="1"/>
                                            </p:txEl>
                                          </p:spTgt>
                                        </p:tgtEl>
                                        <p:attrNameLst>
                                          <p:attrName>style.visibility</p:attrName>
                                        </p:attrNameLst>
                                      </p:cBhvr>
                                      <p:to>
                                        <p:strVal val="visible"/>
                                      </p:to>
                                    </p:set>
                                    <p:animEffect transition="in" filter="wipe(left)">
                                      <p:cBhvr>
                                        <p:cTn id="11" dur="500"/>
                                        <p:tgtEl>
                                          <p:spTgt spid="88067">
                                            <p:txEl>
                                              <p:pRg st="1" end="1"/>
                                            </p:txEl>
                                          </p:spTgt>
                                        </p:tgtEl>
                                      </p:cBhvr>
                                    </p:animEffect>
                                  </p:childTnLst>
                                </p:cTn>
                              </p:par>
                            </p:childTnLst>
                          </p:cTn>
                        </p:par>
                        <p:par>
                          <p:cTn id="12" fill="hold" nodeType="afterGroup">
                            <p:stCondLst>
                              <p:cond delay="3000"/>
                            </p:stCondLst>
                            <p:childTnLst>
                              <p:par>
                                <p:cTn id="13" presetID="22" presetClass="entr" presetSubtype="8" fill="hold" grpId="0" nodeType="afterEffect">
                                  <p:stCondLst>
                                    <p:cond delay="1000"/>
                                  </p:stCondLst>
                                  <p:childTnLst>
                                    <p:set>
                                      <p:cBhvr>
                                        <p:cTn id="14" dur="1" fill="hold">
                                          <p:stCondLst>
                                            <p:cond delay="0"/>
                                          </p:stCondLst>
                                        </p:cTn>
                                        <p:tgtEl>
                                          <p:spTgt spid="88067">
                                            <p:txEl>
                                              <p:pRg st="2" end="2"/>
                                            </p:txEl>
                                          </p:spTgt>
                                        </p:tgtEl>
                                        <p:attrNameLst>
                                          <p:attrName>style.visibility</p:attrName>
                                        </p:attrNameLst>
                                      </p:cBhvr>
                                      <p:to>
                                        <p:strVal val="visible"/>
                                      </p:to>
                                    </p:set>
                                    <p:animEffect transition="in" filter="wipe(left)">
                                      <p:cBhvr>
                                        <p:cTn id="15" dur="500"/>
                                        <p:tgtEl>
                                          <p:spTgt spid="88067">
                                            <p:txEl>
                                              <p:pRg st="2" end="2"/>
                                            </p:txEl>
                                          </p:spTgt>
                                        </p:tgtEl>
                                      </p:cBhvr>
                                    </p:animEffect>
                                  </p:childTnLst>
                                </p:cTn>
                              </p:par>
                            </p:childTnLst>
                          </p:cTn>
                        </p:par>
                        <p:par>
                          <p:cTn id="16" fill="hold" nodeType="afterGroup">
                            <p:stCondLst>
                              <p:cond delay="4500"/>
                            </p:stCondLst>
                            <p:childTnLst>
                              <p:par>
                                <p:cTn id="17" presetID="22" presetClass="entr" presetSubtype="8" fill="hold" grpId="0" nodeType="afterEffect">
                                  <p:stCondLst>
                                    <p:cond delay="1000"/>
                                  </p:stCondLst>
                                  <p:childTnLst>
                                    <p:set>
                                      <p:cBhvr>
                                        <p:cTn id="18" dur="1" fill="hold">
                                          <p:stCondLst>
                                            <p:cond delay="0"/>
                                          </p:stCondLst>
                                        </p:cTn>
                                        <p:tgtEl>
                                          <p:spTgt spid="88067">
                                            <p:txEl>
                                              <p:pRg st="3" end="3"/>
                                            </p:txEl>
                                          </p:spTgt>
                                        </p:tgtEl>
                                        <p:attrNameLst>
                                          <p:attrName>style.visibility</p:attrName>
                                        </p:attrNameLst>
                                      </p:cBhvr>
                                      <p:to>
                                        <p:strVal val="visible"/>
                                      </p:to>
                                    </p:set>
                                    <p:animEffect transition="in" filter="wipe(left)">
                                      <p:cBhvr>
                                        <p:cTn id="19" dur="500"/>
                                        <p:tgtEl>
                                          <p:spTgt spid="88067">
                                            <p:txEl>
                                              <p:pRg st="3" end="3"/>
                                            </p:txEl>
                                          </p:spTgt>
                                        </p:tgtEl>
                                      </p:cBhvr>
                                    </p:animEffect>
                                  </p:childTnLst>
                                </p:cTn>
                              </p:par>
                            </p:childTnLst>
                          </p:cTn>
                        </p:par>
                        <p:par>
                          <p:cTn id="20" fill="hold" nodeType="afterGroup">
                            <p:stCondLst>
                              <p:cond delay="6000"/>
                            </p:stCondLst>
                            <p:childTnLst>
                              <p:par>
                                <p:cTn id="21" presetID="22" presetClass="entr" presetSubtype="8" fill="hold" grpId="0" nodeType="afterEffect">
                                  <p:stCondLst>
                                    <p:cond delay="1000"/>
                                  </p:stCondLst>
                                  <p:childTnLst>
                                    <p:set>
                                      <p:cBhvr>
                                        <p:cTn id="22" dur="1" fill="hold">
                                          <p:stCondLst>
                                            <p:cond delay="0"/>
                                          </p:stCondLst>
                                        </p:cTn>
                                        <p:tgtEl>
                                          <p:spTgt spid="88136">
                                            <p:txEl>
                                              <p:pRg st="0" end="0"/>
                                            </p:txEl>
                                          </p:spTgt>
                                        </p:tgtEl>
                                        <p:attrNameLst>
                                          <p:attrName>style.visibility</p:attrName>
                                        </p:attrNameLst>
                                      </p:cBhvr>
                                      <p:to>
                                        <p:strVal val="visible"/>
                                      </p:to>
                                    </p:set>
                                    <p:animEffect transition="in" filter="wipe(left)">
                                      <p:cBhvr>
                                        <p:cTn id="23" dur="500"/>
                                        <p:tgtEl>
                                          <p:spTgt spid="88136">
                                            <p:txEl>
                                              <p:pRg st="0" end="0"/>
                                            </p:txEl>
                                          </p:spTgt>
                                        </p:tgtEl>
                                      </p:cBhvr>
                                    </p:animEffect>
                                  </p:childTnLst>
                                </p:cTn>
                              </p:par>
                            </p:childTnLst>
                          </p:cTn>
                        </p:par>
                        <p:par>
                          <p:cTn id="24" fill="hold" nodeType="afterGroup">
                            <p:stCondLst>
                              <p:cond delay="7500"/>
                            </p:stCondLst>
                            <p:childTnLst>
                              <p:par>
                                <p:cTn id="25" presetID="22" presetClass="entr" presetSubtype="8" fill="hold" grpId="0" nodeType="afterEffect">
                                  <p:stCondLst>
                                    <p:cond delay="1000"/>
                                  </p:stCondLst>
                                  <p:childTnLst>
                                    <p:set>
                                      <p:cBhvr>
                                        <p:cTn id="26" dur="1" fill="hold">
                                          <p:stCondLst>
                                            <p:cond delay="0"/>
                                          </p:stCondLst>
                                        </p:cTn>
                                        <p:tgtEl>
                                          <p:spTgt spid="88136">
                                            <p:txEl>
                                              <p:pRg st="1" end="1"/>
                                            </p:txEl>
                                          </p:spTgt>
                                        </p:tgtEl>
                                        <p:attrNameLst>
                                          <p:attrName>style.visibility</p:attrName>
                                        </p:attrNameLst>
                                      </p:cBhvr>
                                      <p:to>
                                        <p:strVal val="visible"/>
                                      </p:to>
                                    </p:set>
                                    <p:animEffect transition="in" filter="wipe(left)">
                                      <p:cBhvr>
                                        <p:cTn id="27" dur="500"/>
                                        <p:tgtEl>
                                          <p:spTgt spid="88136">
                                            <p:txEl>
                                              <p:pRg st="1" end="1"/>
                                            </p:txEl>
                                          </p:spTgt>
                                        </p:tgtEl>
                                      </p:cBhvr>
                                    </p:animEffect>
                                  </p:childTnLst>
                                </p:cTn>
                              </p:par>
                            </p:childTnLst>
                          </p:cTn>
                        </p:par>
                        <p:par>
                          <p:cTn id="28" fill="hold" nodeType="afterGroup">
                            <p:stCondLst>
                              <p:cond delay="9000"/>
                            </p:stCondLst>
                            <p:childTnLst>
                              <p:par>
                                <p:cTn id="29" presetID="22" presetClass="entr" presetSubtype="8" fill="hold" grpId="0" nodeType="afterEffect">
                                  <p:stCondLst>
                                    <p:cond delay="1000"/>
                                  </p:stCondLst>
                                  <p:childTnLst>
                                    <p:set>
                                      <p:cBhvr>
                                        <p:cTn id="30" dur="1" fill="hold">
                                          <p:stCondLst>
                                            <p:cond delay="0"/>
                                          </p:stCondLst>
                                        </p:cTn>
                                        <p:tgtEl>
                                          <p:spTgt spid="88136">
                                            <p:txEl>
                                              <p:pRg st="2" end="2"/>
                                            </p:txEl>
                                          </p:spTgt>
                                        </p:tgtEl>
                                        <p:attrNameLst>
                                          <p:attrName>style.visibility</p:attrName>
                                        </p:attrNameLst>
                                      </p:cBhvr>
                                      <p:to>
                                        <p:strVal val="visible"/>
                                      </p:to>
                                    </p:set>
                                    <p:animEffect transition="in" filter="wipe(left)">
                                      <p:cBhvr>
                                        <p:cTn id="31" dur="500"/>
                                        <p:tgtEl>
                                          <p:spTgt spid="88136">
                                            <p:txEl>
                                              <p:pRg st="2" end="2"/>
                                            </p:txEl>
                                          </p:spTgt>
                                        </p:tgtEl>
                                      </p:cBhvr>
                                    </p:animEffect>
                                  </p:childTnLst>
                                </p:cTn>
                              </p:par>
                            </p:childTnLst>
                          </p:cTn>
                        </p:par>
                        <p:par>
                          <p:cTn id="32" fill="hold" nodeType="afterGroup">
                            <p:stCondLst>
                              <p:cond delay="10500"/>
                            </p:stCondLst>
                            <p:childTnLst>
                              <p:par>
                                <p:cTn id="33" presetID="22" presetClass="entr" presetSubtype="8" fill="hold" grpId="0" nodeType="afterEffect">
                                  <p:stCondLst>
                                    <p:cond delay="1000"/>
                                  </p:stCondLst>
                                  <p:childTnLst>
                                    <p:set>
                                      <p:cBhvr>
                                        <p:cTn id="34" dur="1" fill="hold">
                                          <p:stCondLst>
                                            <p:cond delay="0"/>
                                          </p:stCondLst>
                                        </p:cTn>
                                        <p:tgtEl>
                                          <p:spTgt spid="88136">
                                            <p:txEl>
                                              <p:pRg st="3" end="3"/>
                                            </p:txEl>
                                          </p:spTgt>
                                        </p:tgtEl>
                                        <p:attrNameLst>
                                          <p:attrName>style.visibility</p:attrName>
                                        </p:attrNameLst>
                                      </p:cBhvr>
                                      <p:to>
                                        <p:strVal val="visible"/>
                                      </p:to>
                                    </p:set>
                                    <p:animEffect transition="in" filter="wipe(left)">
                                      <p:cBhvr>
                                        <p:cTn id="35" dur="500"/>
                                        <p:tgtEl>
                                          <p:spTgt spid="88136">
                                            <p:txEl>
                                              <p:pRg st="3" end="3"/>
                                            </p:txEl>
                                          </p:spTgt>
                                        </p:tgtEl>
                                      </p:cBhvr>
                                    </p:animEffect>
                                  </p:childTnLst>
                                </p:cTn>
                              </p:par>
                            </p:childTnLst>
                          </p:cTn>
                        </p:par>
                        <p:par>
                          <p:cTn id="36" fill="hold" nodeType="afterGroup">
                            <p:stCondLst>
                              <p:cond delay="12000"/>
                            </p:stCondLst>
                            <p:childTnLst>
                              <p:par>
                                <p:cTn id="37" presetID="22" presetClass="entr" presetSubtype="8" fill="hold" grpId="0" nodeType="afterEffect">
                                  <p:stCondLst>
                                    <p:cond delay="1000"/>
                                  </p:stCondLst>
                                  <p:childTnLst>
                                    <p:set>
                                      <p:cBhvr>
                                        <p:cTn id="38" dur="1" fill="hold">
                                          <p:stCondLst>
                                            <p:cond delay="0"/>
                                          </p:stCondLst>
                                        </p:cTn>
                                        <p:tgtEl>
                                          <p:spTgt spid="88136">
                                            <p:txEl>
                                              <p:pRg st="4" end="4"/>
                                            </p:txEl>
                                          </p:spTgt>
                                        </p:tgtEl>
                                        <p:attrNameLst>
                                          <p:attrName>style.visibility</p:attrName>
                                        </p:attrNameLst>
                                      </p:cBhvr>
                                      <p:to>
                                        <p:strVal val="visible"/>
                                      </p:to>
                                    </p:set>
                                    <p:animEffect transition="in" filter="wipe(left)">
                                      <p:cBhvr>
                                        <p:cTn id="39" dur="500"/>
                                        <p:tgtEl>
                                          <p:spTgt spid="88136">
                                            <p:txEl>
                                              <p:pRg st="4" end="4"/>
                                            </p:txEl>
                                          </p:spTgt>
                                        </p:tgtEl>
                                      </p:cBhvr>
                                    </p:animEffect>
                                  </p:childTnLst>
                                </p:cTn>
                              </p:par>
                            </p:childTnLst>
                          </p:cTn>
                        </p:par>
                        <p:par>
                          <p:cTn id="40" fill="hold" nodeType="afterGroup">
                            <p:stCondLst>
                              <p:cond delay="13500"/>
                            </p:stCondLst>
                            <p:childTnLst>
                              <p:par>
                                <p:cTn id="41" presetID="22" presetClass="entr" presetSubtype="8" fill="hold" grpId="0" nodeType="afterEffect">
                                  <p:stCondLst>
                                    <p:cond delay="1000"/>
                                  </p:stCondLst>
                                  <p:childTnLst>
                                    <p:set>
                                      <p:cBhvr>
                                        <p:cTn id="42" dur="1" fill="hold">
                                          <p:stCondLst>
                                            <p:cond delay="0"/>
                                          </p:stCondLst>
                                        </p:cTn>
                                        <p:tgtEl>
                                          <p:spTgt spid="88136">
                                            <p:txEl>
                                              <p:pRg st="5" end="5"/>
                                            </p:txEl>
                                          </p:spTgt>
                                        </p:tgtEl>
                                        <p:attrNameLst>
                                          <p:attrName>style.visibility</p:attrName>
                                        </p:attrNameLst>
                                      </p:cBhvr>
                                      <p:to>
                                        <p:strVal val="visible"/>
                                      </p:to>
                                    </p:set>
                                    <p:animEffect transition="in" filter="wipe(left)">
                                      <p:cBhvr>
                                        <p:cTn id="43" dur="500"/>
                                        <p:tgtEl>
                                          <p:spTgt spid="88136">
                                            <p:txEl>
                                              <p:pRg st="5" end="5"/>
                                            </p:txEl>
                                          </p:spTgt>
                                        </p:tgtEl>
                                      </p:cBhvr>
                                    </p:animEffect>
                                  </p:childTnLst>
                                </p:cTn>
                              </p:par>
                            </p:childTnLst>
                          </p:cTn>
                        </p:par>
                        <p:par>
                          <p:cTn id="44" fill="hold" nodeType="afterGroup">
                            <p:stCondLst>
                              <p:cond delay="15000"/>
                            </p:stCondLst>
                            <p:childTnLst>
                              <p:par>
                                <p:cTn id="45" presetID="22" presetClass="entr" presetSubtype="8" fill="hold" grpId="0" nodeType="afterEffect">
                                  <p:stCondLst>
                                    <p:cond delay="1000"/>
                                  </p:stCondLst>
                                  <p:childTnLst>
                                    <p:set>
                                      <p:cBhvr>
                                        <p:cTn id="46" dur="1" fill="hold">
                                          <p:stCondLst>
                                            <p:cond delay="0"/>
                                          </p:stCondLst>
                                        </p:cTn>
                                        <p:tgtEl>
                                          <p:spTgt spid="65">
                                            <p:txEl>
                                              <p:pRg st="0" end="0"/>
                                            </p:txEl>
                                          </p:spTgt>
                                        </p:tgtEl>
                                        <p:attrNameLst>
                                          <p:attrName>style.visibility</p:attrName>
                                        </p:attrNameLst>
                                      </p:cBhvr>
                                      <p:to>
                                        <p:strVal val="visible"/>
                                      </p:to>
                                    </p:set>
                                    <p:animEffect transition="in" filter="wipe(left)">
                                      <p:cBhvr>
                                        <p:cTn id="47" dur="500"/>
                                        <p:tgtEl>
                                          <p:spTgt spid="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autoUpdateAnimBg="0" advAuto="1000"/>
      <p:bldP spid="88136" grpId="0" build="p" autoUpdateAnimBg="0" advAuto="1000"/>
      <p:bldP spid="65" grpId="0" build="p" autoUpdateAnimBg="0" advAuto="100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10" name="Rectangle 2">
            <a:extLst>
              <a:ext uri="{FF2B5EF4-FFF2-40B4-BE49-F238E27FC236}">
                <a16:creationId xmlns:a16="http://schemas.microsoft.com/office/drawing/2014/main" id="{F53FAFE3-DB26-4D62-8166-57E547101A8C}"/>
              </a:ext>
            </a:extLst>
          </p:cNvPr>
          <p:cNvSpPr>
            <a:spLocks noGrp="1" noChangeArrowheads="1"/>
          </p:cNvSpPr>
          <p:nvPr>
            <p:ph type="body" idx="1"/>
          </p:nvPr>
        </p:nvSpPr>
        <p:spPr>
          <a:xfrm>
            <a:off x="133351" y="1557339"/>
            <a:ext cx="10267950" cy="4757734"/>
          </a:xfrm>
        </p:spPr>
        <p:txBody>
          <a:bodyPr>
            <a:normAutofit lnSpcReduction="10000"/>
          </a:bodyPr>
          <a:lstStyle/>
          <a:p>
            <a:pPr>
              <a:spcBef>
                <a:spcPts val="0"/>
              </a:spcBef>
              <a:buNone/>
              <a:defRPr/>
            </a:pPr>
            <a:r>
              <a:rPr lang="en-US" sz="2400" b="1" dirty="0">
                <a:solidFill>
                  <a:srgbClr val="CC0066"/>
                </a:solidFill>
                <a:effectLst>
                  <a:outerShdw blurRad="38100" dist="38100" dir="2700000" algn="tl">
                    <a:srgbClr val="000000">
                      <a:alpha val="43137"/>
                    </a:srgbClr>
                  </a:outerShdw>
                </a:effectLst>
              </a:rPr>
              <a:t>Macroeconomic theory</a:t>
            </a:r>
            <a:endParaRPr lang="en-US" sz="2400" b="1" i="1" dirty="0">
              <a:solidFill>
                <a:srgbClr val="CC0066"/>
              </a:solidFill>
              <a:effectLst>
                <a:outerShdw blurRad="38100" dist="38100" dir="2700000" algn="tl">
                  <a:srgbClr val="000000">
                    <a:alpha val="43137"/>
                  </a:srgbClr>
                </a:outerShdw>
              </a:effectLst>
            </a:endParaRPr>
          </a:p>
          <a:p>
            <a:pPr algn="just">
              <a:spcBef>
                <a:spcPts val="0"/>
              </a:spcBef>
              <a:buClr>
                <a:srgbClr val="CC0066"/>
              </a:buClr>
              <a:buFont typeface="Wingdings" pitchFamily="2" charset="2"/>
              <a:buChar char="ü"/>
              <a:defRPr/>
            </a:pPr>
            <a:r>
              <a:rPr lang="en-US" sz="2400" dirty="0"/>
              <a:t>reveals and explores </a:t>
            </a:r>
            <a:r>
              <a:rPr lang="en-US" sz="2400" b="1" i="1" dirty="0">
                <a:solidFill>
                  <a:srgbClr val="CC0066"/>
                </a:solidFill>
                <a:effectLst>
                  <a:outerShdw blurRad="38100" dist="38100" dir="2700000" algn="tl">
                    <a:srgbClr val="000000">
                      <a:alpha val="43137"/>
                    </a:srgbClr>
                  </a:outerShdw>
                </a:effectLst>
              </a:rPr>
              <a:t>the regularities </a:t>
            </a:r>
            <a:r>
              <a:rPr lang="en-US" sz="2400" dirty="0"/>
              <a:t>of macroeconomic processes and events;</a:t>
            </a:r>
          </a:p>
          <a:p>
            <a:pPr algn="just">
              <a:spcBef>
                <a:spcPts val="0"/>
              </a:spcBef>
              <a:buClr>
                <a:srgbClr val="CC0066"/>
              </a:buClr>
              <a:buFont typeface="Wingdings" pitchFamily="2" charset="2"/>
              <a:buChar char="ü"/>
              <a:defRPr/>
            </a:pPr>
            <a:r>
              <a:rPr lang="en-US" sz="2400" dirty="0"/>
              <a:t>aims to </a:t>
            </a:r>
            <a:r>
              <a:rPr lang="en-US" sz="2400" b="1" i="1" dirty="0">
                <a:solidFill>
                  <a:srgbClr val="CC0066"/>
                </a:solidFill>
                <a:effectLst>
                  <a:outerShdw blurRad="38100" dist="38100" dir="2700000" algn="tl">
                    <a:srgbClr val="000000">
                      <a:alpha val="43137"/>
                    </a:srgbClr>
                  </a:outerShdw>
                </a:effectLst>
              </a:rPr>
              <a:t>explain</a:t>
            </a:r>
            <a:r>
              <a:rPr lang="en-US" sz="2400" dirty="0"/>
              <a:t> macroeconomic phenomenon;</a:t>
            </a:r>
          </a:p>
          <a:p>
            <a:pPr algn="just">
              <a:spcBef>
                <a:spcPts val="0"/>
              </a:spcBef>
              <a:buClr>
                <a:srgbClr val="CC0066"/>
              </a:buClr>
              <a:buFont typeface="Wingdings" pitchFamily="2" charset="2"/>
              <a:buChar char="ü"/>
              <a:defRPr/>
            </a:pPr>
            <a:r>
              <a:rPr lang="en-US" sz="2400" dirty="0"/>
              <a:t>helps to understand </a:t>
            </a:r>
            <a:r>
              <a:rPr lang="en-US" sz="2400" b="1" i="1" dirty="0">
                <a:solidFill>
                  <a:srgbClr val="CC0066"/>
                </a:solidFill>
                <a:effectLst>
                  <a:outerShdw blurRad="38100" dist="38100" dir="2700000" algn="tl">
                    <a:srgbClr val="000000">
                      <a:alpha val="43137"/>
                    </a:srgbClr>
                  </a:outerShdw>
                </a:effectLst>
              </a:rPr>
              <a:t>the cause-and-effect relations </a:t>
            </a:r>
            <a:r>
              <a:rPr lang="en-US" sz="2400" dirty="0"/>
              <a:t>in the aggregate economy;</a:t>
            </a:r>
          </a:p>
          <a:p>
            <a:pPr algn="just">
              <a:spcBef>
                <a:spcPts val="0"/>
              </a:spcBef>
              <a:buClr>
                <a:srgbClr val="CC0066"/>
              </a:buClr>
              <a:buFont typeface="Wingdings" pitchFamily="2" charset="2"/>
              <a:buChar char="ü"/>
              <a:defRPr/>
            </a:pPr>
            <a:r>
              <a:rPr lang="en-US" sz="2400" dirty="0"/>
              <a:t>serves the base for elaboration of </a:t>
            </a:r>
            <a:r>
              <a:rPr lang="en-US" sz="2400" i="1" dirty="0"/>
              <a:t>principles</a:t>
            </a:r>
            <a:r>
              <a:rPr lang="en-US" sz="2400" dirty="0"/>
              <a:t>, </a:t>
            </a:r>
            <a:r>
              <a:rPr lang="en-US" sz="2400" i="1" dirty="0"/>
              <a:t>tools</a:t>
            </a:r>
            <a:r>
              <a:rPr lang="en-US" sz="2400" dirty="0"/>
              <a:t> and </a:t>
            </a:r>
            <a:r>
              <a:rPr lang="en-US" sz="2400" i="1" dirty="0"/>
              <a:t>measures</a:t>
            </a:r>
            <a:r>
              <a:rPr lang="en-US" sz="2400" dirty="0"/>
              <a:t> of </a:t>
            </a:r>
            <a:r>
              <a:rPr lang="en-US" sz="2400" b="1" i="1" dirty="0">
                <a:solidFill>
                  <a:srgbClr val="CC0066"/>
                </a:solidFill>
                <a:effectLst>
                  <a:outerShdw blurRad="38100" dist="38100" dir="2700000" algn="tl">
                    <a:srgbClr val="000000">
                      <a:alpha val="43137"/>
                    </a:srgbClr>
                  </a:outerShdw>
                </a:effectLst>
              </a:rPr>
              <a:t>macroeconomic policy</a:t>
            </a:r>
            <a:r>
              <a:rPr lang="en-US" sz="2400" dirty="0"/>
              <a:t> that might prevent or improve economic performance and can in the best way serve to the needs of the society;</a:t>
            </a:r>
          </a:p>
          <a:p>
            <a:pPr algn="just">
              <a:spcBef>
                <a:spcPts val="0"/>
              </a:spcBef>
              <a:buClr>
                <a:srgbClr val="CC0066"/>
              </a:buClr>
              <a:buFont typeface="Wingdings" pitchFamily="2" charset="2"/>
              <a:buChar char="ü"/>
              <a:defRPr/>
            </a:pPr>
            <a:r>
              <a:rPr lang="en-US" sz="2400" dirty="0"/>
              <a:t>provides the framework to </a:t>
            </a:r>
            <a:r>
              <a:rPr lang="en-US" sz="2400" i="1" dirty="0"/>
              <a:t>make</a:t>
            </a:r>
            <a:r>
              <a:rPr lang="en-US" sz="2400" dirty="0"/>
              <a:t> </a:t>
            </a:r>
            <a:r>
              <a:rPr lang="en-US" sz="2400" b="1" i="1" dirty="0">
                <a:solidFill>
                  <a:srgbClr val="CC0066"/>
                </a:solidFill>
                <a:effectLst>
                  <a:outerShdw blurRad="38100" dist="38100" dir="2700000" algn="tl">
                    <a:srgbClr val="000000">
                      <a:alpha val="43137"/>
                    </a:srgbClr>
                  </a:outerShdw>
                </a:effectLst>
              </a:rPr>
              <a:t>forecasts</a:t>
            </a:r>
            <a:r>
              <a:rPr lang="en-US" sz="2400" i="1" dirty="0">
                <a:effectLst>
                  <a:outerShdw blurRad="38100" dist="38100" dir="2700000" algn="tl">
                    <a:srgbClr val="000000">
                      <a:alpha val="43137"/>
                    </a:srgbClr>
                  </a:outerShdw>
                </a:effectLst>
              </a:rPr>
              <a:t> </a:t>
            </a:r>
            <a:r>
              <a:rPr lang="en-US" sz="2400" dirty="0"/>
              <a:t>of</a:t>
            </a:r>
            <a:r>
              <a:rPr lang="en-US" sz="2400" i="1" dirty="0">
                <a:effectLst>
                  <a:outerShdw blurRad="38100" dist="38100" dir="2700000" algn="tl">
                    <a:srgbClr val="000000">
                      <a:alpha val="43137"/>
                    </a:srgbClr>
                  </a:outerShdw>
                </a:effectLst>
              </a:rPr>
              <a:t> </a:t>
            </a:r>
            <a:r>
              <a:rPr lang="en-US" sz="2400" dirty="0"/>
              <a:t>future</a:t>
            </a:r>
            <a:r>
              <a:rPr lang="en-US" sz="2400" i="1" dirty="0"/>
              <a:t> </a:t>
            </a:r>
            <a:r>
              <a:rPr lang="en-US" sz="2400" dirty="0"/>
              <a:t>economic  development, to</a:t>
            </a:r>
            <a:r>
              <a:rPr lang="en-US" sz="2400" b="1" i="1" dirty="0">
                <a:solidFill>
                  <a:srgbClr val="FF0066"/>
                </a:solidFill>
                <a:effectLst>
                  <a:outerShdw blurRad="38100" dist="38100" dir="2700000" algn="tl">
                    <a:srgbClr val="000000">
                      <a:alpha val="43137"/>
                    </a:srgbClr>
                  </a:outerShdw>
                </a:effectLst>
              </a:rPr>
              <a:t> </a:t>
            </a:r>
            <a:r>
              <a:rPr lang="en-US" sz="2400" b="1" i="1" dirty="0">
                <a:solidFill>
                  <a:srgbClr val="CC0066"/>
                </a:solidFill>
                <a:effectLst>
                  <a:outerShdw blurRad="38100" dist="38100" dir="2700000" algn="tl">
                    <a:srgbClr val="000000">
                      <a:alpha val="43137"/>
                    </a:srgbClr>
                  </a:outerShdw>
                </a:effectLst>
              </a:rPr>
              <a:t>predict</a:t>
            </a:r>
            <a:r>
              <a:rPr lang="en-US" sz="2400" b="1" i="1" dirty="0">
                <a:solidFill>
                  <a:srgbClr val="FF0066"/>
                </a:solidFill>
                <a:effectLst>
                  <a:outerShdw blurRad="38100" dist="38100" dir="2700000" algn="tl">
                    <a:srgbClr val="000000">
                      <a:alpha val="43137"/>
                    </a:srgbClr>
                  </a:outerShdw>
                </a:effectLst>
              </a:rPr>
              <a:t>  </a:t>
            </a:r>
            <a:r>
              <a:rPr lang="en-US" sz="2400" dirty="0"/>
              <a:t>future economic problems.</a:t>
            </a:r>
            <a:endParaRPr lang="ru-RU" sz="2400" dirty="0">
              <a:latin typeface="Webdings" pitchFamily="18" charset="2"/>
            </a:endParaRPr>
          </a:p>
          <a:p>
            <a:pPr algn="ctr">
              <a:spcBef>
                <a:spcPts val="1200"/>
              </a:spcBef>
              <a:buNone/>
              <a:defRPr/>
            </a:pPr>
            <a:endParaRPr lang="en-US" sz="2400" dirty="0"/>
          </a:p>
          <a:p>
            <a:pPr algn="ctr">
              <a:spcBef>
                <a:spcPts val="1200"/>
              </a:spcBef>
              <a:buNone/>
              <a:defRPr/>
            </a:pPr>
            <a:r>
              <a:rPr lang="en-US" sz="2400" dirty="0"/>
              <a:t> Macroeconomics  represents   a  </a:t>
            </a:r>
            <a:r>
              <a:rPr lang="en-US" sz="2400" b="1" i="1" dirty="0">
                <a:solidFill>
                  <a:srgbClr val="CC0066"/>
                </a:solidFill>
                <a:effectLst>
                  <a:outerShdw blurRad="38100" dist="38100" dir="2700000" algn="tl">
                    <a:srgbClr val="000000">
                      <a:alpha val="43137"/>
                    </a:srgbClr>
                  </a:outerShdw>
                </a:effectLst>
              </a:rPr>
              <a:t>fascinating intellectual   occupation</a:t>
            </a:r>
            <a:r>
              <a:rPr lang="en-US" sz="2400" b="1" dirty="0">
                <a:effectLst>
                  <a:outerShdw blurRad="38100" dist="38100" dir="2700000" algn="tl">
                    <a:srgbClr val="000000">
                      <a:alpha val="43137"/>
                    </a:srgbClr>
                  </a:outerShdw>
                </a:effectLst>
              </a:rPr>
              <a:t>  </a:t>
            </a:r>
            <a:r>
              <a:rPr lang="en-US" sz="2400" dirty="0"/>
              <a:t>that has </a:t>
            </a:r>
          </a:p>
          <a:p>
            <a:pPr algn="ctr" eaLnBrk="1" hangingPunct="1">
              <a:buFont typeface="Wingdings" pitchFamily="2" charset="2"/>
              <a:buNone/>
              <a:defRPr/>
            </a:pPr>
            <a:r>
              <a:rPr lang="en-US" sz="2400" b="1" i="1" dirty="0">
                <a:solidFill>
                  <a:srgbClr val="009900"/>
                </a:solidFill>
                <a:effectLst>
                  <a:outerShdw blurRad="38100" dist="38100" dir="2700000" algn="tl">
                    <a:srgbClr val="000000">
                      <a:alpha val="43137"/>
                    </a:srgbClr>
                  </a:outerShdw>
                </a:effectLst>
              </a:rPr>
              <a:t>         </a:t>
            </a:r>
            <a:r>
              <a:rPr lang="en-US" sz="2400" b="1" i="1" dirty="0">
                <a:solidFill>
                  <a:srgbClr val="CC0066"/>
                </a:solidFill>
                <a:effectLst>
                  <a:outerShdw blurRad="38100" dist="38100" dir="2700000" algn="tl">
                    <a:srgbClr val="000000">
                      <a:alpha val="43137"/>
                    </a:srgbClr>
                  </a:outerShdw>
                </a:effectLst>
              </a:rPr>
              <a:t>great  practical  importance</a:t>
            </a:r>
            <a:r>
              <a:rPr lang="en-US" sz="2400" dirty="0"/>
              <a:t>.</a:t>
            </a:r>
            <a:endParaRPr lang="ru-RU" sz="2400" b="1" i="1" dirty="0">
              <a:solidFill>
                <a:srgbClr val="FF0066"/>
              </a:solidFill>
              <a:effectLst>
                <a:outerShdw blurRad="38100" dist="38100" dir="2700000" algn="tl">
                  <a:srgbClr val="000000">
                    <a:alpha val="43137"/>
                  </a:srgbClr>
                </a:outerShdw>
              </a:effectLst>
            </a:endParaRPr>
          </a:p>
          <a:p>
            <a:pPr eaLnBrk="1" hangingPunct="1">
              <a:lnSpc>
                <a:spcPct val="90000"/>
              </a:lnSpc>
              <a:defRPr/>
            </a:pPr>
            <a:endParaRPr lang="ru-RU" sz="2400" b="1" i="1" dirty="0">
              <a:solidFill>
                <a:srgbClr val="009900"/>
              </a:solidFill>
              <a:effectLst>
                <a:outerShdw blurRad="38100" dist="38100" dir="2700000" algn="tl">
                  <a:srgbClr val="C0C0C0"/>
                </a:outerShdw>
              </a:effectLst>
            </a:endParaRPr>
          </a:p>
          <a:p>
            <a:pPr algn="just" eaLnBrk="1" hangingPunct="1">
              <a:lnSpc>
                <a:spcPct val="90000"/>
              </a:lnSpc>
              <a:spcBef>
                <a:spcPct val="0"/>
              </a:spcBef>
              <a:buFontTx/>
              <a:buNone/>
              <a:defRPr/>
            </a:pPr>
            <a:r>
              <a:rPr lang="ru-RU" sz="2400" b="1" i="1" dirty="0">
                <a:solidFill>
                  <a:srgbClr val="FF3300"/>
                </a:solidFill>
              </a:rPr>
              <a:t>     </a:t>
            </a:r>
            <a:endParaRPr lang="ru-RU" sz="2000" dirty="0">
              <a:cs typeface="Times New Roman" pitchFamily="18" charset="0"/>
            </a:endParaRPr>
          </a:p>
        </p:txBody>
      </p:sp>
      <p:sp>
        <p:nvSpPr>
          <p:cNvPr id="145412" name="Rectangle 4">
            <a:extLst>
              <a:ext uri="{FF2B5EF4-FFF2-40B4-BE49-F238E27FC236}">
                <a16:creationId xmlns:a16="http://schemas.microsoft.com/office/drawing/2014/main" id="{C0E3C6D3-EA4E-4DD0-B472-1C07F0938A4C}"/>
              </a:ext>
            </a:extLst>
          </p:cNvPr>
          <p:cNvSpPr>
            <a:spLocks noGrp="1" noChangeArrowheads="1"/>
          </p:cNvSpPr>
          <p:nvPr>
            <p:ph type="title"/>
          </p:nvPr>
        </p:nvSpPr>
        <p:spPr>
          <a:xfrm>
            <a:off x="2458064" y="733429"/>
            <a:ext cx="7600335" cy="93659"/>
          </a:xfrm>
        </p:spPr>
        <p:txBody>
          <a:bodyPr>
            <a:normAutofit fontScale="90000"/>
          </a:bodyPr>
          <a:lstStyle/>
          <a:p>
            <a:pPr eaLnBrk="1" hangingPunct="1">
              <a:defRPr/>
            </a:pPr>
            <a:r>
              <a:rPr lang="en-US" sz="3800" b="1" dirty="0">
                <a:solidFill>
                  <a:schemeClr val="bg1"/>
                </a:solidFill>
                <a:latin typeface="+mn-lt"/>
              </a:rPr>
              <a:t>The Importance of Macroeconomics</a:t>
            </a:r>
            <a:endParaRPr lang="ru-RU" sz="3800" dirty="0">
              <a:solidFill>
                <a:schemeClr val="bg1"/>
              </a:solidFill>
              <a:latin typeface="+mn-lt"/>
            </a:endParaRPr>
          </a:p>
        </p:txBody>
      </p:sp>
      <p:sp>
        <p:nvSpPr>
          <p:cNvPr id="29702" name="Номер слайда 5">
            <a:extLst>
              <a:ext uri="{FF2B5EF4-FFF2-40B4-BE49-F238E27FC236}">
                <a16:creationId xmlns:a16="http://schemas.microsoft.com/office/drawing/2014/main" id="{DDA1B12B-3632-47D5-B1AA-25C63749E7B8}"/>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30EE7F67-C6ED-4E5E-A94C-7B15A244A1E9}" type="slidenum">
              <a:rPr lang="ru-RU" altLang="ru-RU" sz="1400"/>
              <a:pPr eaLnBrk="1" hangingPunct="1">
                <a:spcBef>
                  <a:spcPct val="0"/>
                </a:spcBef>
                <a:buFontTx/>
                <a:buNone/>
              </a:pPr>
              <a:t>12</a:t>
            </a:fld>
            <a:endParaRPr lang="ru-RU" altLang="ru-RU" sz="1400"/>
          </a:p>
        </p:txBody>
      </p:sp>
    </p:spTree>
    <p:custDataLst>
      <p:tags r:id="rId1"/>
    </p:custDataLst>
    <p:extLst>
      <p:ext uri="{BB962C8B-B14F-4D97-AF65-F5344CB8AC3E}">
        <p14:creationId xmlns:p14="http://schemas.microsoft.com/office/powerpoint/2010/main" val="39112407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145410">
                                            <p:txEl>
                                              <p:pRg st="0" end="0"/>
                                            </p:txEl>
                                          </p:spTgt>
                                        </p:tgtEl>
                                        <p:attrNameLst>
                                          <p:attrName>style.visibility</p:attrName>
                                        </p:attrNameLst>
                                      </p:cBhvr>
                                      <p:to>
                                        <p:strVal val="visible"/>
                                      </p:to>
                                    </p:set>
                                    <p:animEffect transition="in" filter="wipe(left)">
                                      <p:cBhvr>
                                        <p:cTn id="7" dur="500"/>
                                        <p:tgtEl>
                                          <p:spTgt spid="145410">
                                            <p:txEl>
                                              <p:pRg st="0" end="0"/>
                                            </p:txEl>
                                          </p:spTgt>
                                        </p:tgtEl>
                                      </p:cBhvr>
                                    </p:animEffect>
                                  </p:childTnLst>
                                </p:cTn>
                              </p:par>
                            </p:childTnLst>
                          </p:cTn>
                        </p:par>
                        <p:par>
                          <p:cTn id="8" fill="hold" nodeType="afterGroup">
                            <p:stCondLst>
                              <p:cond delay="1500"/>
                            </p:stCondLst>
                            <p:childTnLst>
                              <p:par>
                                <p:cTn id="9" presetID="22" presetClass="entr" presetSubtype="8" fill="hold" grpId="0" nodeType="afterEffect">
                                  <p:stCondLst>
                                    <p:cond delay="1000"/>
                                  </p:stCondLst>
                                  <p:childTnLst>
                                    <p:set>
                                      <p:cBhvr>
                                        <p:cTn id="10" dur="1" fill="hold">
                                          <p:stCondLst>
                                            <p:cond delay="0"/>
                                          </p:stCondLst>
                                        </p:cTn>
                                        <p:tgtEl>
                                          <p:spTgt spid="145410">
                                            <p:txEl>
                                              <p:pRg st="1" end="1"/>
                                            </p:txEl>
                                          </p:spTgt>
                                        </p:tgtEl>
                                        <p:attrNameLst>
                                          <p:attrName>style.visibility</p:attrName>
                                        </p:attrNameLst>
                                      </p:cBhvr>
                                      <p:to>
                                        <p:strVal val="visible"/>
                                      </p:to>
                                    </p:set>
                                    <p:animEffect transition="in" filter="wipe(left)">
                                      <p:cBhvr>
                                        <p:cTn id="11" dur="500"/>
                                        <p:tgtEl>
                                          <p:spTgt spid="145410">
                                            <p:txEl>
                                              <p:pRg st="1" end="1"/>
                                            </p:txEl>
                                          </p:spTgt>
                                        </p:tgtEl>
                                      </p:cBhvr>
                                    </p:animEffect>
                                  </p:childTnLst>
                                </p:cTn>
                              </p:par>
                            </p:childTnLst>
                          </p:cTn>
                        </p:par>
                        <p:par>
                          <p:cTn id="12" fill="hold" nodeType="afterGroup">
                            <p:stCondLst>
                              <p:cond delay="3000"/>
                            </p:stCondLst>
                            <p:childTnLst>
                              <p:par>
                                <p:cTn id="13" presetID="22" presetClass="entr" presetSubtype="8" fill="hold" grpId="0" nodeType="afterEffect">
                                  <p:stCondLst>
                                    <p:cond delay="2000"/>
                                  </p:stCondLst>
                                  <p:childTnLst>
                                    <p:set>
                                      <p:cBhvr>
                                        <p:cTn id="14" dur="1" fill="hold">
                                          <p:stCondLst>
                                            <p:cond delay="0"/>
                                          </p:stCondLst>
                                        </p:cTn>
                                        <p:tgtEl>
                                          <p:spTgt spid="145410">
                                            <p:txEl>
                                              <p:pRg st="2" end="2"/>
                                            </p:txEl>
                                          </p:spTgt>
                                        </p:tgtEl>
                                        <p:attrNameLst>
                                          <p:attrName>style.visibility</p:attrName>
                                        </p:attrNameLst>
                                      </p:cBhvr>
                                      <p:to>
                                        <p:strVal val="visible"/>
                                      </p:to>
                                    </p:set>
                                    <p:animEffect transition="in" filter="wipe(left)">
                                      <p:cBhvr>
                                        <p:cTn id="15" dur="500"/>
                                        <p:tgtEl>
                                          <p:spTgt spid="145410">
                                            <p:txEl>
                                              <p:pRg st="2" end="2"/>
                                            </p:txEl>
                                          </p:spTgt>
                                        </p:tgtEl>
                                      </p:cBhvr>
                                    </p:animEffect>
                                  </p:childTnLst>
                                </p:cTn>
                              </p:par>
                            </p:childTnLst>
                          </p:cTn>
                        </p:par>
                        <p:par>
                          <p:cTn id="16" fill="hold" nodeType="afterGroup">
                            <p:stCondLst>
                              <p:cond delay="5500"/>
                            </p:stCondLst>
                            <p:childTnLst>
                              <p:par>
                                <p:cTn id="17" presetID="22" presetClass="entr" presetSubtype="8" fill="hold" grpId="0" nodeType="afterEffect">
                                  <p:stCondLst>
                                    <p:cond delay="1000"/>
                                  </p:stCondLst>
                                  <p:childTnLst>
                                    <p:set>
                                      <p:cBhvr>
                                        <p:cTn id="18" dur="1" fill="hold">
                                          <p:stCondLst>
                                            <p:cond delay="0"/>
                                          </p:stCondLst>
                                        </p:cTn>
                                        <p:tgtEl>
                                          <p:spTgt spid="145410">
                                            <p:txEl>
                                              <p:pRg st="3" end="3"/>
                                            </p:txEl>
                                          </p:spTgt>
                                        </p:tgtEl>
                                        <p:attrNameLst>
                                          <p:attrName>style.visibility</p:attrName>
                                        </p:attrNameLst>
                                      </p:cBhvr>
                                      <p:to>
                                        <p:strVal val="visible"/>
                                      </p:to>
                                    </p:set>
                                    <p:animEffect transition="in" filter="wipe(left)">
                                      <p:cBhvr>
                                        <p:cTn id="19" dur="500"/>
                                        <p:tgtEl>
                                          <p:spTgt spid="145410">
                                            <p:txEl>
                                              <p:pRg st="3" end="3"/>
                                            </p:txEl>
                                          </p:spTgt>
                                        </p:tgtEl>
                                      </p:cBhvr>
                                    </p:animEffect>
                                  </p:childTnLst>
                                </p:cTn>
                              </p:par>
                            </p:childTnLst>
                          </p:cTn>
                        </p:par>
                        <p:par>
                          <p:cTn id="20" fill="hold" nodeType="afterGroup">
                            <p:stCondLst>
                              <p:cond delay="7000"/>
                            </p:stCondLst>
                            <p:childTnLst>
                              <p:par>
                                <p:cTn id="21" presetID="22" presetClass="entr" presetSubtype="8" fill="hold" grpId="0" nodeType="afterEffect">
                                  <p:stCondLst>
                                    <p:cond delay="1000"/>
                                  </p:stCondLst>
                                  <p:childTnLst>
                                    <p:set>
                                      <p:cBhvr>
                                        <p:cTn id="22" dur="1" fill="hold">
                                          <p:stCondLst>
                                            <p:cond delay="0"/>
                                          </p:stCondLst>
                                        </p:cTn>
                                        <p:tgtEl>
                                          <p:spTgt spid="145410">
                                            <p:txEl>
                                              <p:pRg st="4" end="4"/>
                                            </p:txEl>
                                          </p:spTgt>
                                        </p:tgtEl>
                                        <p:attrNameLst>
                                          <p:attrName>style.visibility</p:attrName>
                                        </p:attrNameLst>
                                      </p:cBhvr>
                                      <p:to>
                                        <p:strVal val="visible"/>
                                      </p:to>
                                    </p:set>
                                    <p:animEffect transition="in" filter="wipe(left)">
                                      <p:cBhvr>
                                        <p:cTn id="23" dur="500"/>
                                        <p:tgtEl>
                                          <p:spTgt spid="145410">
                                            <p:txEl>
                                              <p:pRg st="4" end="4"/>
                                            </p:txEl>
                                          </p:spTgt>
                                        </p:tgtEl>
                                      </p:cBhvr>
                                    </p:animEffect>
                                  </p:childTnLst>
                                </p:cTn>
                              </p:par>
                            </p:childTnLst>
                          </p:cTn>
                        </p:par>
                        <p:par>
                          <p:cTn id="24" fill="hold" nodeType="afterGroup">
                            <p:stCondLst>
                              <p:cond delay="8500"/>
                            </p:stCondLst>
                            <p:childTnLst>
                              <p:par>
                                <p:cTn id="25" presetID="22" presetClass="entr" presetSubtype="8" fill="hold" grpId="0" nodeType="afterEffect">
                                  <p:stCondLst>
                                    <p:cond delay="1000"/>
                                  </p:stCondLst>
                                  <p:childTnLst>
                                    <p:set>
                                      <p:cBhvr>
                                        <p:cTn id="26" dur="1" fill="hold">
                                          <p:stCondLst>
                                            <p:cond delay="0"/>
                                          </p:stCondLst>
                                        </p:cTn>
                                        <p:tgtEl>
                                          <p:spTgt spid="145410">
                                            <p:txEl>
                                              <p:pRg st="5" end="5"/>
                                            </p:txEl>
                                          </p:spTgt>
                                        </p:tgtEl>
                                        <p:attrNameLst>
                                          <p:attrName>style.visibility</p:attrName>
                                        </p:attrNameLst>
                                      </p:cBhvr>
                                      <p:to>
                                        <p:strVal val="visible"/>
                                      </p:to>
                                    </p:set>
                                    <p:animEffect transition="in" filter="wipe(left)">
                                      <p:cBhvr>
                                        <p:cTn id="27" dur="500"/>
                                        <p:tgtEl>
                                          <p:spTgt spid="145410">
                                            <p:txEl>
                                              <p:pRg st="5" end="5"/>
                                            </p:txEl>
                                          </p:spTgt>
                                        </p:tgtEl>
                                      </p:cBhvr>
                                    </p:animEffect>
                                  </p:childTnLst>
                                </p:cTn>
                              </p:par>
                            </p:childTnLst>
                          </p:cTn>
                        </p:par>
                        <p:par>
                          <p:cTn id="28" fill="hold">
                            <p:stCondLst>
                              <p:cond delay="10000"/>
                            </p:stCondLst>
                            <p:childTnLst>
                              <p:par>
                                <p:cTn id="29" presetID="22" presetClass="entr" presetSubtype="8" fill="hold" grpId="0" nodeType="afterEffect">
                                  <p:stCondLst>
                                    <p:cond delay="1000"/>
                                  </p:stCondLst>
                                  <p:childTnLst>
                                    <p:set>
                                      <p:cBhvr>
                                        <p:cTn id="30" dur="1" fill="hold">
                                          <p:stCondLst>
                                            <p:cond delay="0"/>
                                          </p:stCondLst>
                                        </p:cTn>
                                        <p:tgtEl>
                                          <p:spTgt spid="145410">
                                            <p:txEl>
                                              <p:pRg st="7" end="7"/>
                                            </p:txEl>
                                          </p:spTgt>
                                        </p:tgtEl>
                                        <p:attrNameLst>
                                          <p:attrName>style.visibility</p:attrName>
                                        </p:attrNameLst>
                                      </p:cBhvr>
                                      <p:to>
                                        <p:strVal val="visible"/>
                                      </p:to>
                                    </p:set>
                                    <p:animEffect transition="in" filter="wipe(left)">
                                      <p:cBhvr>
                                        <p:cTn id="31" dur="500"/>
                                        <p:tgtEl>
                                          <p:spTgt spid="145410">
                                            <p:txEl>
                                              <p:pRg st="7" end="7"/>
                                            </p:txEl>
                                          </p:spTgt>
                                        </p:tgtEl>
                                      </p:cBhvr>
                                    </p:animEffect>
                                  </p:childTnLst>
                                </p:cTn>
                              </p:par>
                            </p:childTnLst>
                          </p:cTn>
                        </p:par>
                        <p:par>
                          <p:cTn id="32" fill="hold" nodeType="afterGroup">
                            <p:stCondLst>
                              <p:cond delay="11500"/>
                            </p:stCondLst>
                            <p:childTnLst>
                              <p:par>
                                <p:cTn id="33" presetID="22" presetClass="entr" presetSubtype="8" fill="hold" grpId="0" nodeType="afterEffect">
                                  <p:stCondLst>
                                    <p:cond delay="1000"/>
                                  </p:stCondLst>
                                  <p:childTnLst>
                                    <p:set>
                                      <p:cBhvr>
                                        <p:cTn id="34" dur="1" fill="hold">
                                          <p:stCondLst>
                                            <p:cond delay="0"/>
                                          </p:stCondLst>
                                        </p:cTn>
                                        <p:tgtEl>
                                          <p:spTgt spid="145410">
                                            <p:txEl>
                                              <p:pRg st="8" end="8"/>
                                            </p:txEl>
                                          </p:spTgt>
                                        </p:tgtEl>
                                        <p:attrNameLst>
                                          <p:attrName>style.visibility</p:attrName>
                                        </p:attrNameLst>
                                      </p:cBhvr>
                                      <p:to>
                                        <p:strVal val="visible"/>
                                      </p:to>
                                    </p:set>
                                    <p:animEffect transition="in" filter="wipe(left)">
                                      <p:cBhvr>
                                        <p:cTn id="35" dur="500"/>
                                        <p:tgtEl>
                                          <p:spTgt spid="145410">
                                            <p:txEl>
                                              <p:pRg st="8" end="8"/>
                                            </p:txEl>
                                          </p:spTgt>
                                        </p:tgtEl>
                                      </p:cBhvr>
                                    </p:animEffect>
                                  </p:childTnLst>
                                </p:cTn>
                              </p:par>
                            </p:childTnLst>
                          </p:cTn>
                        </p:par>
                        <p:par>
                          <p:cTn id="36" fill="hold" nodeType="afterGroup">
                            <p:stCondLst>
                              <p:cond delay="13000"/>
                            </p:stCondLst>
                            <p:childTnLst>
                              <p:par>
                                <p:cTn id="37" presetID="22" presetClass="entr" presetSubtype="8" fill="hold" grpId="0" nodeType="afterEffect">
                                  <p:stCondLst>
                                    <p:cond delay="1000"/>
                                  </p:stCondLst>
                                  <p:childTnLst>
                                    <p:set>
                                      <p:cBhvr>
                                        <p:cTn id="38" dur="1" fill="hold">
                                          <p:stCondLst>
                                            <p:cond delay="0"/>
                                          </p:stCondLst>
                                        </p:cTn>
                                        <p:tgtEl>
                                          <p:spTgt spid="145410">
                                            <p:txEl>
                                              <p:pRg st="10" end="10"/>
                                            </p:txEl>
                                          </p:spTgt>
                                        </p:tgtEl>
                                        <p:attrNameLst>
                                          <p:attrName>style.visibility</p:attrName>
                                        </p:attrNameLst>
                                      </p:cBhvr>
                                      <p:to>
                                        <p:strVal val="visible"/>
                                      </p:to>
                                    </p:set>
                                    <p:animEffect transition="in" filter="wipe(left)">
                                      <p:cBhvr>
                                        <p:cTn id="39" dur="500"/>
                                        <p:tgtEl>
                                          <p:spTgt spid="145410">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0" grpId="0" build="p" autoUpdateAnimBg="0" advAuto="100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a:extLst>
              <a:ext uri="{FF2B5EF4-FFF2-40B4-BE49-F238E27FC236}">
                <a16:creationId xmlns:a16="http://schemas.microsoft.com/office/drawing/2014/main" id="{BC8ECC00-5B95-4B4A-9603-A0A59B4FAC9E}"/>
              </a:ext>
            </a:extLst>
          </p:cNvPr>
          <p:cNvSpPr txBox="1">
            <a:spLocks noChangeArrowheads="1"/>
          </p:cNvSpPr>
          <p:nvPr/>
        </p:nvSpPr>
        <p:spPr bwMode="auto">
          <a:xfrm>
            <a:off x="2514601" y="13557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5603" name="Text Box 9">
            <a:extLst>
              <a:ext uri="{FF2B5EF4-FFF2-40B4-BE49-F238E27FC236}">
                <a16:creationId xmlns:a16="http://schemas.microsoft.com/office/drawing/2014/main" id="{5C03FEBF-D907-496E-BFA1-7718E7C8B659}"/>
              </a:ext>
            </a:extLst>
          </p:cNvPr>
          <p:cNvSpPr txBox="1">
            <a:spLocks noChangeArrowheads="1"/>
          </p:cNvSpPr>
          <p:nvPr/>
        </p:nvSpPr>
        <p:spPr bwMode="auto">
          <a:xfrm>
            <a:off x="9134476" y="762001"/>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5604" name="Text Box 10">
            <a:extLst>
              <a:ext uri="{FF2B5EF4-FFF2-40B4-BE49-F238E27FC236}">
                <a16:creationId xmlns:a16="http://schemas.microsoft.com/office/drawing/2014/main" id="{961C3954-3E20-4936-86B2-A1ED56E57113}"/>
              </a:ext>
            </a:extLst>
          </p:cNvPr>
          <p:cNvSpPr txBox="1">
            <a:spLocks noChangeArrowheads="1"/>
          </p:cNvSpPr>
          <p:nvPr/>
        </p:nvSpPr>
        <p:spPr bwMode="auto">
          <a:xfrm>
            <a:off x="4495801" y="31083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5605" name="Text Box 11">
            <a:extLst>
              <a:ext uri="{FF2B5EF4-FFF2-40B4-BE49-F238E27FC236}">
                <a16:creationId xmlns:a16="http://schemas.microsoft.com/office/drawing/2014/main" id="{560BE687-314B-4535-A1BB-F1E99FD499DC}"/>
              </a:ext>
            </a:extLst>
          </p:cNvPr>
          <p:cNvSpPr txBox="1">
            <a:spLocks noChangeArrowheads="1"/>
          </p:cNvSpPr>
          <p:nvPr/>
        </p:nvSpPr>
        <p:spPr bwMode="auto">
          <a:xfrm>
            <a:off x="7305676" y="2286001"/>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5606" name="Text Box 12">
            <a:extLst>
              <a:ext uri="{FF2B5EF4-FFF2-40B4-BE49-F238E27FC236}">
                <a16:creationId xmlns:a16="http://schemas.microsoft.com/office/drawing/2014/main" id="{1E418266-1589-4D22-91FB-915AA6827DCE}"/>
              </a:ext>
            </a:extLst>
          </p:cNvPr>
          <p:cNvSpPr txBox="1">
            <a:spLocks noChangeArrowheads="1"/>
          </p:cNvSpPr>
          <p:nvPr/>
        </p:nvSpPr>
        <p:spPr bwMode="auto">
          <a:xfrm>
            <a:off x="9067801" y="4572001"/>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5607" name="Text Box 13">
            <a:extLst>
              <a:ext uri="{FF2B5EF4-FFF2-40B4-BE49-F238E27FC236}">
                <a16:creationId xmlns:a16="http://schemas.microsoft.com/office/drawing/2014/main" id="{EC957F68-36ED-43AA-A864-FD9DEC5896D7}"/>
              </a:ext>
            </a:extLst>
          </p:cNvPr>
          <p:cNvSpPr txBox="1">
            <a:spLocks noChangeArrowheads="1"/>
          </p:cNvSpPr>
          <p:nvPr/>
        </p:nvSpPr>
        <p:spPr bwMode="auto">
          <a:xfrm>
            <a:off x="3114676" y="50895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5608" name="Text Box 14">
            <a:extLst>
              <a:ext uri="{FF2B5EF4-FFF2-40B4-BE49-F238E27FC236}">
                <a16:creationId xmlns:a16="http://schemas.microsoft.com/office/drawing/2014/main" id="{FFD17563-48B0-4B5F-8DDF-7C1DC9103B3F}"/>
              </a:ext>
            </a:extLst>
          </p:cNvPr>
          <p:cNvSpPr txBox="1">
            <a:spLocks noChangeArrowheads="1"/>
          </p:cNvSpPr>
          <p:nvPr/>
        </p:nvSpPr>
        <p:spPr bwMode="auto">
          <a:xfrm>
            <a:off x="5324476" y="228601"/>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89094" name="Rectangle 6">
            <a:extLst>
              <a:ext uri="{FF2B5EF4-FFF2-40B4-BE49-F238E27FC236}">
                <a16:creationId xmlns:a16="http://schemas.microsoft.com/office/drawing/2014/main" id="{48CCC8D2-D0E0-4AF0-9B38-225E729C7BD2}"/>
              </a:ext>
            </a:extLst>
          </p:cNvPr>
          <p:cNvSpPr>
            <a:spLocks noGrp="1" noChangeArrowheads="1"/>
          </p:cNvSpPr>
          <p:nvPr/>
        </p:nvSpPr>
        <p:spPr bwMode="auto">
          <a:xfrm>
            <a:off x="104776" y="1666874"/>
            <a:ext cx="10258424" cy="457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81000" indent="-381000"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40000"/>
              </a:spcBef>
              <a:buClr>
                <a:schemeClr val="accent2"/>
              </a:buClr>
              <a:buFont typeface="Wingdings" panose="05000000000000000000" pitchFamily="2" charset="2"/>
              <a:buChar char="ü"/>
            </a:pPr>
            <a:r>
              <a:rPr lang="en-US" altLang="ru-RU" sz="2400" dirty="0"/>
              <a:t>Why do incomes grow? Would our children live better than we do? </a:t>
            </a:r>
            <a:endParaRPr lang="ru-RU" altLang="ru-RU" sz="2400" dirty="0"/>
          </a:p>
          <a:p>
            <a:pPr algn="just">
              <a:spcBef>
                <a:spcPct val="40000"/>
              </a:spcBef>
              <a:buClr>
                <a:schemeClr val="accent2"/>
              </a:buClr>
              <a:buFont typeface="Wingdings" panose="05000000000000000000" pitchFamily="2" charset="2"/>
              <a:buChar char="ü"/>
            </a:pPr>
            <a:r>
              <a:rPr lang="en-US" altLang="ru-RU" sz="2400" dirty="0"/>
              <a:t>Why are some countries richer than others? Why do some countries are growing faster than others? </a:t>
            </a:r>
          </a:p>
          <a:p>
            <a:pPr algn="just">
              <a:spcBef>
                <a:spcPct val="40000"/>
              </a:spcBef>
              <a:buClr>
                <a:schemeClr val="accent2"/>
              </a:buClr>
              <a:buFont typeface="Wingdings" panose="05000000000000000000" pitchFamily="2" charset="2"/>
              <a:buChar char="ü"/>
            </a:pPr>
            <a:r>
              <a:rPr lang="en-US" altLang="ru-RU" sz="2400" dirty="0"/>
              <a:t>Why recessions and expansions occur in the economy?</a:t>
            </a:r>
            <a:endParaRPr lang="ru-RU" altLang="ru-RU" sz="2400" dirty="0"/>
          </a:p>
          <a:p>
            <a:pPr algn="just">
              <a:spcBef>
                <a:spcPct val="40000"/>
              </a:spcBef>
              <a:buClr>
                <a:schemeClr val="accent2"/>
              </a:buClr>
              <a:buFont typeface="Wingdings" panose="05000000000000000000" pitchFamily="2" charset="2"/>
              <a:buChar char="ü"/>
            </a:pPr>
            <a:r>
              <a:rPr lang="en-US" altLang="ru-RU" sz="2400" dirty="0"/>
              <a:t> Why is there unemployment? Is it a necessary part of economic life? Why unemployment is low in some countries and high in the others?</a:t>
            </a:r>
            <a:endParaRPr lang="ru-RU" altLang="ru-RU" sz="2400" dirty="0"/>
          </a:p>
          <a:p>
            <a:pPr algn="just">
              <a:spcBef>
                <a:spcPct val="40000"/>
              </a:spcBef>
              <a:buClr>
                <a:schemeClr val="accent2"/>
              </a:buClr>
              <a:buFont typeface="Wingdings" panose="05000000000000000000" pitchFamily="2" charset="2"/>
              <a:buChar char="ü"/>
            </a:pPr>
            <a:r>
              <a:rPr lang="en-US" altLang="ru-RU" sz="2400" dirty="0"/>
              <a:t> Why prices grow? What is the cost of inflation for the society</a:t>
            </a:r>
            <a:r>
              <a:rPr lang="ru-RU" altLang="ru-RU" sz="2400" dirty="0"/>
              <a:t>?</a:t>
            </a:r>
          </a:p>
          <a:p>
            <a:pPr algn="just">
              <a:spcBef>
                <a:spcPct val="40000"/>
              </a:spcBef>
              <a:buClr>
                <a:schemeClr val="accent2"/>
              </a:buClr>
              <a:buFont typeface="Wingdings" panose="05000000000000000000" pitchFamily="2" charset="2"/>
              <a:buChar char="ü"/>
            </a:pPr>
            <a:r>
              <a:rPr lang="ru-RU" altLang="ru-RU" sz="2400" dirty="0"/>
              <a:t> </a:t>
            </a:r>
            <a:r>
              <a:rPr lang="en-US" altLang="ru-RU" sz="2400" dirty="0"/>
              <a:t>Is it better for an economy to have budget deficit or budget surplus? trade deficit or trade surplus? to be a lender or a borrower in the world financial markets?</a:t>
            </a:r>
            <a:endParaRPr lang="ru-RU" altLang="ru-RU" sz="2400" dirty="0"/>
          </a:p>
          <a:p>
            <a:pPr algn="just">
              <a:spcBef>
                <a:spcPct val="0"/>
              </a:spcBef>
              <a:buClr>
                <a:schemeClr val="accent2"/>
              </a:buClr>
              <a:buFont typeface="Wingdings" panose="05000000000000000000" pitchFamily="2" charset="2"/>
              <a:buChar char="ü"/>
            </a:pPr>
            <a:endParaRPr lang="ru-RU" altLang="ru-RU" sz="2400" dirty="0"/>
          </a:p>
        </p:txBody>
      </p:sp>
      <p:sp>
        <p:nvSpPr>
          <p:cNvPr id="89090" name="Rectangle 2">
            <a:extLst>
              <a:ext uri="{FF2B5EF4-FFF2-40B4-BE49-F238E27FC236}">
                <a16:creationId xmlns:a16="http://schemas.microsoft.com/office/drawing/2014/main" id="{1197A073-E0A6-443C-AF92-431AA5F847F5}"/>
              </a:ext>
            </a:extLst>
          </p:cNvPr>
          <p:cNvSpPr>
            <a:spLocks noGrp="1" noChangeArrowheads="1"/>
          </p:cNvSpPr>
          <p:nvPr>
            <p:ph type="title"/>
          </p:nvPr>
        </p:nvSpPr>
        <p:spPr>
          <a:xfrm>
            <a:off x="2359742" y="865238"/>
            <a:ext cx="8155858" cy="109485"/>
          </a:xfrm>
        </p:spPr>
        <p:txBody>
          <a:bodyPr>
            <a:noAutofit/>
          </a:bodyPr>
          <a:lstStyle/>
          <a:p>
            <a:pPr algn="ctr" eaLnBrk="1" hangingPunct="1">
              <a:defRPr/>
            </a:pPr>
            <a:r>
              <a:rPr lang="en-US" sz="4000" b="1" dirty="0">
                <a:solidFill>
                  <a:schemeClr val="bg1"/>
                </a:solidFill>
                <a:latin typeface="+mn-lt"/>
              </a:rPr>
              <a:t>Key Questions Macroeconomists Try to Answer</a:t>
            </a:r>
            <a:endParaRPr lang="ru-RU" sz="4000" b="1" dirty="0">
              <a:solidFill>
                <a:schemeClr val="bg1"/>
              </a:solidFill>
              <a:latin typeface="+mn-lt"/>
            </a:endParaRPr>
          </a:p>
        </p:txBody>
      </p:sp>
      <p:sp>
        <p:nvSpPr>
          <p:cNvPr id="25612" name="Номер слайда 1">
            <a:extLst>
              <a:ext uri="{FF2B5EF4-FFF2-40B4-BE49-F238E27FC236}">
                <a16:creationId xmlns:a16="http://schemas.microsoft.com/office/drawing/2014/main" id="{23B51EE4-1426-4D4F-948D-5776381B6841}"/>
              </a:ext>
            </a:extLst>
          </p:cNvPr>
          <p:cNvSpPr>
            <a:spLocks noGrp="1"/>
          </p:cNvSpPr>
          <p:nvPr>
            <p:ph type="sldNum" sz="quarter" idx="12"/>
          </p:nvPr>
        </p:nvSpPr>
        <p:spPr>
          <a:xfrm>
            <a:off x="8583613" y="63563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F5B7D97C-FF74-4AA0-B559-7CE07B138467}" type="slidenum">
              <a:rPr lang="ru-RU" altLang="ru-RU" sz="1400"/>
              <a:pPr eaLnBrk="1" hangingPunct="1">
                <a:spcBef>
                  <a:spcPct val="0"/>
                </a:spcBef>
                <a:buFontTx/>
                <a:buNone/>
              </a:pPr>
              <a:t>13</a:t>
            </a:fld>
            <a:endParaRPr lang="ru-RU" altLang="ru-RU" sz="1400"/>
          </a:p>
        </p:txBody>
      </p:sp>
    </p:spTree>
    <p:extLst>
      <p:ext uri="{BB962C8B-B14F-4D97-AF65-F5344CB8AC3E}">
        <p14:creationId xmlns:p14="http://schemas.microsoft.com/office/powerpoint/2010/main" val="793755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9094">
                                            <p:txEl>
                                              <p:pRg st="0" end="0"/>
                                            </p:txEl>
                                          </p:spTgt>
                                        </p:tgtEl>
                                        <p:attrNameLst>
                                          <p:attrName>style.visibility</p:attrName>
                                        </p:attrNameLst>
                                      </p:cBhvr>
                                      <p:to>
                                        <p:strVal val="visible"/>
                                      </p:to>
                                    </p:set>
                                    <p:animEffect transition="in" filter="wipe(left)">
                                      <p:cBhvr>
                                        <p:cTn id="7" dur="500"/>
                                        <p:tgtEl>
                                          <p:spTgt spid="890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9094">
                                            <p:txEl>
                                              <p:pRg st="1" end="1"/>
                                            </p:txEl>
                                          </p:spTgt>
                                        </p:tgtEl>
                                        <p:attrNameLst>
                                          <p:attrName>style.visibility</p:attrName>
                                        </p:attrNameLst>
                                      </p:cBhvr>
                                      <p:to>
                                        <p:strVal val="visible"/>
                                      </p:to>
                                    </p:set>
                                    <p:animEffect transition="in" filter="wipe(left)">
                                      <p:cBhvr>
                                        <p:cTn id="12" dur="500"/>
                                        <p:tgtEl>
                                          <p:spTgt spid="890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9094">
                                            <p:txEl>
                                              <p:pRg st="2" end="2"/>
                                            </p:txEl>
                                          </p:spTgt>
                                        </p:tgtEl>
                                        <p:attrNameLst>
                                          <p:attrName>style.visibility</p:attrName>
                                        </p:attrNameLst>
                                      </p:cBhvr>
                                      <p:to>
                                        <p:strVal val="visible"/>
                                      </p:to>
                                    </p:set>
                                    <p:animEffect transition="in" filter="wipe(left)">
                                      <p:cBhvr>
                                        <p:cTn id="17" dur="500"/>
                                        <p:tgtEl>
                                          <p:spTgt spid="8909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9094">
                                            <p:txEl>
                                              <p:pRg st="3" end="3"/>
                                            </p:txEl>
                                          </p:spTgt>
                                        </p:tgtEl>
                                        <p:attrNameLst>
                                          <p:attrName>style.visibility</p:attrName>
                                        </p:attrNameLst>
                                      </p:cBhvr>
                                      <p:to>
                                        <p:strVal val="visible"/>
                                      </p:to>
                                    </p:set>
                                    <p:animEffect transition="in" filter="wipe(left)">
                                      <p:cBhvr>
                                        <p:cTn id="22" dur="500"/>
                                        <p:tgtEl>
                                          <p:spTgt spid="8909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9094">
                                            <p:txEl>
                                              <p:pRg st="4" end="4"/>
                                            </p:txEl>
                                          </p:spTgt>
                                        </p:tgtEl>
                                        <p:attrNameLst>
                                          <p:attrName>style.visibility</p:attrName>
                                        </p:attrNameLst>
                                      </p:cBhvr>
                                      <p:to>
                                        <p:strVal val="visible"/>
                                      </p:to>
                                    </p:set>
                                    <p:animEffect transition="in" filter="wipe(left)">
                                      <p:cBhvr>
                                        <p:cTn id="27" dur="500"/>
                                        <p:tgtEl>
                                          <p:spTgt spid="8909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9094">
                                            <p:txEl>
                                              <p:pRg st="5" end="5"/>
                                            </p:txEl>
                                          </p:spTgt>
                                        </p:tgtEl>
                                        <p:attrNameLst>
                                          <p:attrName>style.visibility</p:attrName>
                                        </p:attrNameLst>
                                      </p:cBhvr>
                                      <p:to>
                                        <p:strVal val="visible"/>
                                      </p:to>
                                    </p:set>
                                    <p:animEffect transition="in" filter="wipe(left)">
                                      <p:cBhvr>
                                        <p:cTn id="32" dur="500"/>
                                        <p:tgtEl>
                                          <p:spTgt spid="8909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4"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7284" name="Rectangle 4">
            <a:extLst>
              <a:ext uri="{FF2B5EF4-FFF2-40B4-BE49-F238E27FC236}">
                <a16:creationId xmlns:a16="http://schemas.microsoft.com/office/drawing/2014/main" id="{0ACB85B3-04AD-40C3-B00E-518B75AE0D7D}"/>
              </a:ext>
            </a:extLst>
          </p:cNvPr>
          <p:cNvSpPr>
            <a:spLocks noGrp="1" noChangeArrowheads="1"/>
          </p:cNvSpPr>
          <p:nvPr>
            <p:ph type="title"/>
          </p:nvPr>
        </p:nvSpPr>
        <p:spPr>
          <a:xfrm>
            <a:off x="2352676" y="344489"/>
            <a:ext cx="7277099" cy="1143000"/>
          </a:xfrm>
        </p:spPr>
        <p:txBody>
          <a:bodyPr/>
          <a:lstStyle/>
          <a:p>
            <a:pPr algn="ctr" eaLnBrk="1" hangingPunct="1">
              <a:defRPr/>
            </a:pPr>
            <a:r>
              <a:rPr lang="en-US" sz="3200" b="1" dirty="0">
                <a:solidFill>
                  <a:schemeClr val="bg1"/>
                </a:solidFill>
                <a:latin typeface="+mn-lt"/>
              </a:rPr>
              <a:t>Key Questions Macroeconomists Try to Answer</a:t>
            </a:r>
            <a:endParaRPr lang="ru-RU" sz="3200" b="1" dirty="0">
              <a:solidFill>
                <a:schemeClr val="accent2"/>
              </a:solidFill>
              <a:effectLst>
                <a:outerShdw blurRad="38100" dist="38100" dir="2700000" algn="tl">
                  <a:srgbClr val="C0C0C0"/>
                </a:outerShdw>
              </a:effectLst>
            </a:endParaRPr>
          </a:p>
        </p:txBody>
      </p:sp>
      <p:sp>
        <p:nvSpPr>
          <p:cNvPr id="26627" name="Text Box 5">
            <a:extLst>
              <a:ext uri="{FF2B5EF4-FFF2-40B4-BE49-F238E27FC236}">
                <a16:creationId xmlns:a16="http://schemas.microsoft.com/office/drawing/2014/main" id="{E9BE363D-C1D1-4602-930E-526AADDDF3D6}"/>
              </a:ext>
            </a:extLst>
          </p:cNvPr>
          <p:cNvSpPr txBox="1">
            <a:spLocks noChangeArrowheads="1"/>
          </p:cNvSpPr>
          <p:nvPr/>
        </p:nvSpPr>
        <p:spPr bwMode="auto">
          <a:xfrm>
            <a:off x="9134476" y="10509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6628" name="Text Box 6">
            <a:extLst>
              <a:ext uri="{FF2B5EF4-FFF2-40B4-BE49-F238E27FC236}">
                <a16:creationId xmlns:a16="http://schemas.microsoft.com/office/drawing/2014/main" id="{2C73F86D-024A-4493-B392-06C5D68B032D}"/>
              </a:ext>
            </a:extLst>
          </p:cNvPr>
          <p:cNvSpPr txBox="1">
            <a:spLocks noChangeArrowheads="1"/>
          </p:cNvSpPr>
          <p:nvPr/>
        </p:nvSpPr>
        <p:spPr bwMode="auto">
          <a:xfrm>
            <a:off x="5715001" y="20415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6629" name="Text Box 7">
            <a:extLst>
              <a:ext uri="{FF2B5EF4-FFF2-40B4-BE49-F238E27FC236}">
                <a16:creationId xmlns:a16="http://schemas.microsoft.com/office/drawing/2014/main" id="{0E49BED2-DFB6-45C3-BA54-A5837C98D095}"/>
              </a:ext>
            </a:extLst>
          </p:cNvPr>
          <p:cNvSpPr txBox="1">
            <a:spLocks noChangeArrowheads="1"/>
          </p:cNvSpPr>
          <p:nvPr/>
        </p:nvSpPr>
        <p:spPr bwMode="auto">
          <a:xfrm>
            <a:off x="2743201" y="10509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6630" name="Text Box 8">
            <a:extLst>
              <a:ext uri="{FF2B5EF4-FFF2-40B4-BE49-F238E27FC236}">
                <a16:creationId xmlns:a16="http://schemas.microsoft.com/office/drawing/2014/main" id="{F8B51E4D-8866-42AF-AB55-BA86CD616238}"/>
              </a:ext>
            </a:extLst>
          </p:cNvPr>
          <p:cNvSpPr txBox="1">
            <a:spLocks noChangeArrowheads="1"/>
          </p:cNvSpPr>
          <p:nvPr/>
        </p:nvSpPr>
        <p:spPr bwMode="auto">
          <a:xfrm>
            <a:off x="8448676" y="34131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6631" name="Text Box 9">
            <a:extLst>
              <a:ext uri="{FF2B5EF4-FFF2-40B4-BE49-F238E27FC236}">
                <a16:creationId xmlns:a16="http://schemas.microsoft.com/office/drawing/2014/main" id="{D9DB4D1A-EA6F-4FA0-8167-70FE23FEB66E}"/>
              </a:ext>
            </a:extLst>
          </p:cNvPr>
          <p:cNvSpPr txBox="1">
            <a:spLocks noChangeArrowheads="1"/>
          </p:cNvSpPr>
          <p:nvPr/>
        </p:nvSpPr>
        <p:spPr bwMode="auto">
          <a:xfrm>
            <a:off x="3352801" y="38703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26632" name="Text Box 10">
            <a:extLst>
              <a:ext uri="{FF2B5EF4-FFF2-40B4-BE49-F238E27FC236}">
                <a16:creationId xmlns:a16="http://schemas.microsoft.com/office/drawing/2014/main" id="{9C12145B-1E38-417B-A4AC-BE0A1226A02E}"/>
              </a:ext>
            </a:extLst>
          </p:cNvPr>
          <p:cNvSpPr txBox="1">
            <a:spLocks noChangeArrowheads="1"/>
          </p:cNvSpPr>
          <p:nvPr/>
        </p:nvSpPr>
        <p:spPr bwMode="auto">
          <a:xfrm>
            <a:off x="6924676" y="44799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ru-RU" altLang="ru-RU" sz="8000">
                <a:solidFill>
                  <a:srgbClr val="CCCCFF"/>
                </a:solidFill>
              </a:rPr>
              <a:t>?</a:t>
            </a:r>
          </a:p>
        </p:txBody>
      </p:sp>
      <p:sp>
        <p:nvSpPr>
          <p:cNvPr id="97283" name="Rectangle 3">
            <a:extLst>
              <a:ext uri="{FF2B5EF4-FFF2-40B4-BE49-F238E27FC236}">
                <a16:creationId xmlns:a16="http://schemas.microsoft.com/office/drawing/2014/main" id="{60CD9C19-8BE9-425D-8E46-A3AAD9340B88}"/>
              </a:ext>
            </a:extLst>
          </p:cNvPr>
          <p:cNvSpPr>
            <a:spLocks noGrp="1" noChangeArrowheads="1"/>
          </p:cNvSpPr>
          <p:nvPr>
            <p:ph type="body" idx="1"/>
          </p:nvPr>
        </p:nvSpPr>
        <p:spPr>
          <a:xfrm>
            <a:off x="0" y="1676398"/>
            <a:ext cx="10113963" cy="4343401"/>
          </a:xfrm>
        </p:spPr>
        <p:txBody>
          <a:bodyPr/>
          <a:lstStyle/>
          <a:p>
            <a:pPr algn="just">
              <a:spcBef>
                <a:spcPct val="40000"/>
              </a:spcBef>
              <a:buClr>
                <a:schemeClr val="accent2"/>
              </a:buClr>
              <a:buFont typeface="Wingdings" pitchFamily="2" charset="2"/>
              <a:buChar char="ü"/>
              <a:defRPr/>
            </a:pPr>
            <a:r>
              <a:rPr lang="en-US" sz="2400" dirty="0"/>
              <a:t>Why interest rates fluctuate? What impact have the changes in the money and stock markets on the economy?</a:t>
            </a:r>
            <a:endParaRPr lang="ru-RU" sz="2400" dirty="0"/>
          </a:p>
          <a:p>
            <a:pPr algn="just">
              <a:spcBef>
                <a:spcPct val="40000"/>
              </a:spcBef>
              <a:buClr>
                <a:schemeClr val="accent2"/>
              </a:buClr>
              <a:buFont typeface="Wingdings" pitchFamily="2" charset="2"/>
              <a:buChar char="ü"/>
              <a:defRPr/>
            </a:pPr>
            <a:r>
              <a:rPr lang="en-US" sz="2400" dirty="0"/>
              <a:t> What are the determinants of the exchange rates? Is it good to have a strong or a weak domestic currency?</a:t>
            </a:r>
            <a:endParaRPr lang="ru-RU" sz="2400" dirty="0"/>
          </a:p>
          <a:p>
            <a:pPr algn="just">
              <a:spcBef>
                <a:spcPct val="40000"/>
              </a:spcBef>
              <a:buClr>
                <a:schemeClr val="accent2"/>
              </a:buClr>
              <a:buFont typeface="Wingdings" pitchFamily="2" charset="2"/>
              <a:buChar char="ü"/>
              <a:defRPr/>
            </a:pPr>
            <a:r>
              <a:rPr lang="en-US" sz="2400" dirty="0"/>
              <a:t>Is government policy able to affect long-term economic growth? Can it eliminate or at least smooth economic fluctuations during the business cycle?</a:t>
            </a:r>
            <a:r>
              <a:rPr lang="ru-RU" sz="2400" dirty="0"/>
              <a:t> </a:t>
            </a:r>
          </a:p>
          <a:p>
            <a:pPr algn="just">
              <a:spcBef>
                <a:spcPct val="40000"/>
              </a:spcBef>
              <a:buClr>
                <a:schemeClr val="accent2"/>
              </a:buClr>
              <a:buFont typeface="Wingdings" pitchFamily="2" charset="2"/>
              <a:buChar char="ü"/>
              <a:defRPr/>
            </a:pPr>
            <a:r>
              <a:rPr lang="ru-RU" sz="2400" dirty="0"/>
              <a:t> </a:t>
            </a:r>
            <a:r>
              <a:rPr lang="en-US" sz="2400" dirty="0"/>
              <a:t>How economic changes in one country effect the situation in others?</a:t>
            </a:r>
            <a:r>
              <a:rPr lang="ru-RU" sz="2400" dirty="0"/>
              <a:t> </a:t>
            </a:r>
            <a:endParaRPr lang="fr-FR" sz="2400" dirty="0"/>
          </a:p>
          <a:p>
            <a:pPr algn="just">
              <a:spcBef>
                <a:spcPct val="40000"/>
              </a:spcBef>
              <a:buClr>
                <a:schemeClr val="accent2"/>
              </a:buClr>
              <a:buFont typeface="Wingdings" pitchFamily="2" charset="2"/>
              <a:buChar char="ü"/>
              <a:defRPr/>
            </a:pPr>
            <a:endParaRPr lang="en-US" sz="2400" dirty="0"/>
          </a:p>
          <a:p>
            <a:pPr algn="ctr">
              <a:spcBef>
                <a:spcPct val="40000"/>
              </a:spcBef>
              <a:buClr>
                <a:schemeClr val="accent2"/>
              </a:buClr>
              <a:buFontTx/>
              <a:buNone/>
              <a:defRPr/>
            </a:pPr>
            <a:r>
              <a:rPr lang="en-US" sz="2400" b="1" u="sng" dirty="0">
                <a:solidFill>
                  <a:srgbClr val="3333CC"/>
                </a:solidFill>
                <a:effectLst>
                  <a:outerShdw blurRad="38100" dist="38100" dir="2700000" algn="tl">
                    <a:srgbClr val="000000">
                      <a:alpha val="43137"/>
                    </a:srgbClr>
                  </a:outerShdw>
                </a:effectLst>
              </a:rPr>
              <a:t>Answer</a:t>
            </a:r>
            <a:r>
              <a:rPr lang="en-US" sz="2400" dirty="0"/>
              <a:t>: study macroeconomics and be informed!</a:t>
            </a:r>
            <a:endParaRPr lang="ru-RU" sz="2400" dirty="0"/>
          </a:p>
          <a:p>
            <a:pPr eaLnBrk="1" hangingPunct="1">
              <a:buFontTx/>
              <a:buNone/>
              <a:defRPr/>
            </a:pPr>
            <a:endParaRPr lang="ru-RU" sz="2400" dirty="0"/>
          </a:p>
        </p:txBody>
      </p:sp>
      <p:sp>
        <p:nvSpPr>
          <p:cNvPr id="26635" name="Номер слайда 1">
            <a:extLst>
              <a:ext uri="{FF2B5EF4-FFF2-40B4-BE49-F238E27FC236}">
                <a16:creationId xmlns:a16="http://schemas.microsoft.com/office/drawing/2014/main" id="{7C3C51F6-9D90-419F-8938-A6F3C5BCA8ED}"/>
              </a:ext>
            </a:extLst>
          </p:cNvPr>
          <p:cNvSpPr>
            <a:spLocks noGrp="1"/>
          </p:cNvSpPr>
          <p:nvPr>
            <p:ph type="sldNum" sz="quarter" idx="12"/>
          </p:nvPr>
        </p:nvSpPr>
        <p:spPr>
          <a:xfrm>
            <a:off x="8655050" y="63817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52BCAD67-EA15-40BD-923F-C5C52A7E0873}" type="slidenum">
              <a:rPr lang="ru-RU" altLang="ru-RU" sz="1400"/>
              <a:pPr eaLnBrk="1" hangingPunct="1">
                <a:spcBef>
                  <a:spcPct val="0"/>
                </a:spcBef>
                <a:buFontTx/>
                <a:buNone/>
              </a:pPr>
              <a:t>14</a:t>
            </a:fld>
            <a:endParaRPr lang="ru-RU" altLang="ru-RU" sz="1400"/>
          </a:p>
        </p:txBody>
      </p:sp>
    </p:spTree>
    <p:extLst>
      <p:ext uri="{BB962C8B-B14F-4D97-AF65-F5344CB8AC3E}">
        <p14:creationId xmlns:p14="http://schemas.microsoft.com/office/powerpoint/2010/main" val="24381733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7283">
                                            <p:txEl>
                                              <p:pRg st="0" end="0"/>
                                            </p:txEl>
                                          </p:spTgt>
                                        </p:tgtEl>
                                        <p:attrNameLst>
                                          <p:attrName>style.visibility</p:attrName>
                                        </p:attrNameLst>
                                      </p:cBhvr>
                                      <p:to>
                                        <p:strVal val="visible"/>
                                      </p:to>
                                    </p:set>
                                    <p:animEffect transition="in" filter="wipe(left)">
                                      <p:cBhvr>
                                        <p:cTn id="7" dur="500"/>
                                        <p:tgtEl>
                                          <p:spTgt spid="972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7283">
                                            <p:txEl>
                                              <p:pRg st="1" end="1"/>
                                            </p:txEl>
                                          </p:spTgt>
                                        </p:tgtEl>
                                        <p:attrNameLst>
                                          <p:attrName>style.visibility</p:attrName>
                                        </p:attrNameLst>
                                      </p:cBhvr>
                                      <p:to>
                                        <p:strVal val="visible"/>
                                      </p:to>
                                    </p:set>
                                    <p:animEffect transition="in" filter="wipe(left)">
                                      <p:cBhvr>
                                        <p:cTn id="12" dur="500"/>
                                        <p:tgtEl>
                                          <p:spTgt spid="972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7283">
                                            <p:txEl>
                                              <p:pRg st="2" end="2"/>
                                            </p:txEl>
                                          </p:spTgt>
                                        </p:tgtEl>
                                        <p:attrNameLst>
                                          <p:attrName>style.visibility</p:attrName>
                                        </p:attrNameLst>
                                      </p:cBhvr>
                                      <p:to>
                                        <p:strVal val="visible"/>
                                      </p:to>
                                    </p:set>
                                    <p:animEffect transition="in" filter="wipe(left)">
                                      <p:cBhvr>
                                        <p:cTn id="17" dur="500"/>
                                        <p:tgtEl>
                                          <p:spTgt spid="9728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7283">
                                            <p:txEl>
                                              <p:pRg st="3" end="3"/>
                                            </p:txEl>
                                          </p:spTgt>
                                        </p:tgtEl>
                                        <p:attrNameLst>
                                          <p:attrName>style.visibility</p:attrName>
                                        </p:attrNameLst>
                                      </p:cBhvr>
                                      <p:to>
                                        <p:strVal val="visible"/>
                                      </p:to>
                                    </p:set>
                                    <p:animEffect transition="in" filter="wipe(left)">
                                      <p:cBhvr>
                                        <p:cTn id="22" dur="500"/>
                                        <p:tgtEl>
                                          <p:spTgt spid="9728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7283">
                                            <p:txEl>
                                              <p:pRg st="5" end="5"/>
                                            </p:txEl>
                                          </p:spTgt>
                                        </p:tgtEl>
                                        <p:attrNameLst>
                                          <p:attrName>style.visibility</p:attrName>
                                        </p:attrNameLst>
                                      </p:cBhvr>
                                      <p:to>
                                        <p:strVal val="visible"/>
                                      </p:to>
                                    </p:set>
                                    <p:animEffect transition="in" filter="wipe(left)">
                                      <p:cBhvr>
                                        <p:cTn id="27" dur="500"/>
                                        <p:tgtEl>
                                          <p:spTgt spid="9728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15" name="Rectangle 3">
            <a:extLst>
              <a:ext uri="{FF2B5EF4-FFF2-40B4-BE49-F238E27FC236}">
                <a16:creationId xmlns:a16="http://schemas.microsoft.com/office/drawing/2014/main" id="{097D1757-7E9D-4490-9FA9-8E8EAE6B80D3}"/>
              </a:ext>
            </a:extLst>
          </p:cNvPr>
          <p:cNvSpPr>
            <a:spLocks noGrp="1" noChangeArrowheads="1"/>
          </p:cNvSpPr>
          <p:nvPr>
            <p:ph type="body" idx="1"/>
          </p:nvPr>
        </p:nvSpPr>
        <p:spPr>
          <a:xfrm>
            <a:off x="161925" y="1762125"/>
            <a:ext cx="9820275" cy="4524375"/>
          </a:xfrm>
        </p:spPr>
        <p:txBody>
          <a:bodyPr>
            <a:normAutofit/>
          </a:bodyPr>
          <a:lstStyle/>
          <a:p>
            <a:pPr eaLnBrk="1" hangingPunct="1">
              <a:buFont typeface="Wingdings" pitchFamily="2" charset="2"/>
              <a:buChar char="§"/>
              <a:defRPr/>
            </a:pPr>
            <a:r>
              <a:rPr lang="en-US" sz="2400" b="1" i="1" dirty="0">
                <a:solidFill>
                  <a:schemeClr val="accent2"/>
                </a:solidFill>
                <a:effectLst>
                  <a:outerShdw blurRad="38100" dist="38100" dir="2700000" algn="tl">
                    <a:srgbClr val="C0C0C0"/>
                  </a:outerShdw>
                </a:effectLst>
              </a:rPr>
              <a:t>Overall output</a:t>
            </a:r>
            <a:endParaRPr lang="en-US" sz="2400" dirty="0">
              <a:solidFill>
                <a:schemeClr val="accent2"/>
              </a:solidFill>
            </a:endParaRPr>
          </a:p>
          <a:p>
            <a:pPr eaLnBrk="1" hangingPunct="1">
              <a:buFontTx/>
              <a:buNone/>
              <a:defRPr/>
            </a:pPr>
            <a:r>
              <a:rPr lang="en-US" sz="2400" dirty="0"/>
              <a:t>	- long-run changes – </a:t>
            </a:r>
            <a:r>
              <a:rPr lang="en-US" sz="2400" b="1" dirty="0">
                <a:solidFill>
                  <a:schemeClr val="accent2"/>
                </a:solidFill>
                <a:effectLst>
                  <a:outerShdw blurRad="38100" dist="38100" dir="2700000" algn="tl">
                    <a:srgbClr val="C0C0C0"/>
                  </a:outerShdw>
                </a:effectLst>
              </a:rPr>
              <a:t>economic growth</a:t>
            </a:r>
            <a:endParaRPr lang="en-US" sz="2400" dirty="0">
              <a:solidFill>
                <a:schemeClr val="accent2"/>
              </a:solidFill>
            </a:endParaRPr>
          </a:p>
          <a:p>
            <a:pPr eaLnBrk="1" hangingPunct="1">
              <a:buFontTx/>
              <a:buNone/>
              <a:defRPr/>
            </a:pPr>
            <a:r>
              <a:rPr lang="en-US" sz="2400" dirty="0"/>
              <a:t>    -  short run fluctuations – </a:t>
            </a:r>
            <a:r>
              <a:rPr lang="en-US" sz="2400" b="1" dirty="0">
                <a:solidFill>
                  <a:schemeClr val="accent2"/>
                </a:solidFill>
                <a:effectLst>
                  <a:outerShdw blurRad="38100" dist="38100" dir="2700000" algn="tl">
                    <a:srgbClr val="C0C0C0"/>
                  </a:outerShdw>
                </a:effectLst>
              </a:rPr>
              <a:t>business cycle</a:t>
            </a:r>
          </a:p>
          <a:p>
            <a:pPr eaLnBrk="1" hangingPunct="1">
              <a:buFont typeface="Wingdings" pitchFamily="2" charset="2"/>
              <a:buChar char="§"/>
              <a:defRPr/>
            </a:pPr>
            <a:r>
              <a:rPr lang="en-US" sz="2400" b="1" i="1" dirty="0">
                <a:solidFill>
                  <a:schemeClr val="accent2"/>
                </a:solidFill>
                <a:effectLst>
                  <a:outerShdw blurRad="38100" dist="38100" dir="2700000" algn="tl">
                    <a:srgbClr val="C0C0C0"/>
                  </a:outerShdw>
                </a:effectLst>
              </a:rPr>
              <a:t>Unemployment</a:t>
            </a:r>
          </a:p>
          <a:p>
            <a:pPr eaLnBrk="1" hangingPunct="1">
              <a:buFont typeface="Wingdings" pitchFamily="2" charset="2"/>
              <a:buChar char="§"/>
              <a:defRPr/>
            </a:pPr>
            <a:r>
              <a:rPr lang="en-US" sz="2400" b="1" i="1" dirty="0">
                <a:solidFill>
                  <a:schemeClr val="accent2"/>
                </a:solidFill>
                <a:effectLst>
                  <a:outerShdw blurRad="38100" dist="38100" dir="2700000" algn="tl">
                    <a:srgbClr val="C0C0C0"/>
                  </a:outerShdw>
                </a:effectLst>
              </a:rPr>
              <a:t>Inflation</a:t>
            </a:r>
          </a:p>
          <a:p>
            <a:pPr eaLnBrk="1" hangingPunct="1">
              <a:buFont typeface="Wingdings" pitchFamily="2" charset="2"/>
              <a:buChar char="§"/>
              <a:defRPr/>
            </a:pPr>
            <a:r>
              <a:rPr lang="en-US" sz="2400" b="1" i="1" dirty="0">
                <a:solidFill>
                  <a:schemeClr val="accent2"/>
                </a:solidFill>
                <a:effectLst>
                  <a:outerShdw blurRad="38100" dist="38100" dir="2700000" algn="tl">
                    <a:srgbClr val="C0C0C0"/>
                  </a:outerShdw>
                </a:effectLst>
              </a:rPr>
              <a:t>Interest Rates</a:t>
            </a:r>
          </a:p>
          <a:p>
            <a:pPr eaLnBrk="1" hangingPunct="1">
              <a:buFont typeface="Wingdings" pitchFamily="2" charset="2"/>
              <a:buChar char="§"/>
              <a:defRPr/>
            </a:pPr>
            <a:r>
              <a:rPr lang="en-US" sz="2400" b="1" i="1" dirty="0">
                <a:solidFill>
                  <a:schemeClr val="accent2"/>
                </a:solidFill>
                <a:effectLst>
                  <a:outerShdw blurRad="38100" dist="38100" dir="2700000" algn="tl">
                    <a:srgbClr val="C0C0C0"/>
                  </a:outerShdw>
                </a:effectLst>
              </a:rPr>
              <a:t>Government Budget</a:t>
            </a:r>
          </a:p>
          <a:p>
            <a:pPr eaLnBrk="1" hangingPunct="1">
              <a:buFont typeface="Wingdings" pitchFamily="2" charset="2"/>
              <a:buChar char="§"/>
              <a:defRPr/>
            </a:pPr>
            <a:r>
              <a:rPr lang="en-US" sz="2400" b="1" i="1" dirty="0">
                <a:solidFill>
                  <a:schemeClr val="accent2"/>
                </a:solidFill>
                <a:effectLst>
                  <a:outerShdw blurRad="38100" dist="38100" dir="2700000" algn="tl">
                    <a:srgbClr val="C0C0C0"/>
                  </a:outerShdw>
                </a:effectLst>
              </a:rPr>
              <a:t>Balance of Payments and Exchange Rates</a:t>
            </a:r>
          </a:p>
          <a:p>
            <a:pPr eaLnBrk="1" hangingPunct="1">
              <a:buFont typeface="Wingdings" pitchFamily="2" charset="2"/>
              <a:buChar char="§"/>
              <a:defRPr/>
            </a:pPr>
            <a:r>
              <a:rPr lang="en-US" sz="2400" b="1" i="1" dirty="0">
                <a:solidFill>
                  <a:schemeClr val="accent2"/>
                </a:solidFill>
                <a:effectLst>
                  <a:outerShdw blurRad="38100" dist="38100" dir="2700000" algn="tl">
                    <a:srgbClr val="C0C0C0"/>
                  </a:outerShdw>
                </a:effectLst>
              </a:rPr>
              <a:t>Macroeconomic Policy</a:t>
            </a:r>
            <a:endParaRPr lang="ru-RU" sz="2400" b="1" dirty="0">
              <a:solidFill>
                <a:schemeClr val="accent2"/>
              </a:solidFill>
              <a:effectLst>
                <a:outerShdw blurRad="38100" dist="38100" dir="2700000" algn="tl">
                  <a:srgbClr val="C0C0C0"/>
                </a:outerShdw>
              </a:effectLst>
            </a:endParaRPr>
          </a:p>
          <a:p>
            <a:pPr eaLnBrk="1" hangingPunct="1">
              <a:defRPr/>
            </a:pPr>
            <a:endParaRPr lang="ru-RU" dirty="0"/>
          </a:p>
        </p:txBody>
      </p:sp>
      <p:sp>
        <p:nvSpPr>
          <p:cNvPr id="90116" name="Rectangle 4">
            <a:extLst>
              <a:ext uri="{FF2B5EF4-FFF2-40B4-BE49-F238E27FC236}">
                <a16:creationId xmlns:a16="http://schemas.microsoft.com/office/drawing/2014/main" id="{79C198BD-2D5A-4D2A-9731-72D301BDE4ED}"/>
              </a:ext>
            </a:extLst>
          </p:cNvPr>
          <p:cNvSpPr>
            <a:spLocks noGrp="1" noChangeArrowheads="1"/>
          </p:cNvSpPr>
          <p:nvPr>
            <p:ph type="title"/>
          </p:nvPr>
        </p:nvSpPr>
        <p:spPr>
          <a:xfrm>
            <a:off x="2771774" y="571500"/>
            <a:ext cx="7210425" cy="357188"/>
          </a:xfrm>
        </p:spPr>
        <p:txBody>
          <a:bodyPr>
            <a:normAutofit fontScale="90000"/>
          </a:bodyPr>
          <a:lstStyle/>
          <a:p>
            <a:pPr eaLnBrk="1" hangingPunct="1">
              <a:defRPr/>
            </a:pPr>
            <a:r>
              <a:rPr lang="en-US" sz="4000" b="1" dirty="0">
                <a:solidFill>
                  <a:schemeClr val="bg1"/>
                </a:solidFill>
                <a:latin typeface="+mn-lt"/>
              </a:rPr>
              <a:t>Key Macroeconomic Issues</a:t>
            </a:r>
            <a:endParaRPr lang="ru-RU" sz="4000" b="1" dirty="0">
              <a:solidFill>
                <a:schemeClr val="bg1"/>
              </a:solidFill>
              <a:latin typeface="+mn-lt"/>
            </a:endParaRPr>
          </a:p>
        </p:txBody>
      </p:sp>
      <p:sp>
        <p:nvSpPr>
          <p:cNvPr id="27653" name="Номер слайда 5">
            <a:extLst>
              <a:ext uri="{FF2B5EF4-FFF2-40B4-BE49-F238E27FC236}">
                <a16:creationId xmlns:a16="http://schemas.microsoft.com/office/drawing/2014/main" id="{82D18AF2-B75B-4B32-A642-B8FFA99771E0}"/>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0A9984A4-9EA2-4077-B0FE-795D5DD99B07}" type="slidenum">
              <a:rPr lang="ru-RU" altLang="ru-RU" sz="1400"/>
              <a:pPr eaLnBrk="1" hangingPunct="1">
                <a:spcBef>
                  <a:spcPct val="0"/>
                </a:spcBef>
                <a:buFontTx/>
                <a:buNone/>
              </a:pPr>
              <a:t>15</a:t>
            </a:fld>
            <a:endParaRPr lang="ru-RU" altLang="ru-RU" sz="1400"/>
          </a:p>
        </p:txBody>
      </p:sp>
      <p:graphicFrame>
        <p:nvGraphicFramePr>
          <p:cNvPr id="2" name="Объект 1">
            <a:extLst>
              <a:ext uri="{FF2B5EF4-FFF2-40B4-BE49-F238E27FC236}">
                <a16:creationId xmlns:a16="http://schemas.microsoft.com/office/drawing/2014/main" id="{7EA7D97E-4319-4D00-A5E9-8421C3BAE1A6}"/>
              </a:ext>
            </a:extLst>
          </p:cNvPr>
          <p:cNvGraphicFramePr>
            <a:graphicFrameLocks/>
          </p:cNvGraphicFramePr>
          <p:nvPr/>
        </p:nvGraphicFramePr>
        <p:xfrm>
          <a:off x="8655050" y="4871244"/>
          <a:ext cx="4110037" cy="1731963"/>
        </p:xfrm>
        <a:graphic>
          <a:graphicData uri="http://schemas.openxmlformats.org/presentationml/2006/ole">
            <mc:AlternateContent xmlns:mc="http://schemas.openxmlformats.org/markup-compatibility/2006">
              <mc:Choice xmlns:v="urn:schemas-microsoft-com:vml" Requires="v">
                <p:oleObj spid="_x0000_s20485" name="Clip" r:id="rId3" imgW="3660089" imgH="2122536" progId="MS_ClipArt_Gallery.5">
                  <p:embed/>
                </p:oleObj>
              </mc:Choice>
              <mc:Fallback>
                <p:oleObj name="Clip" r:id="rId3" imgW="3660089" imgH="2122536" progId="MS_ClipArt_Gallery.5">
                  <p:embed/>
                  <p:pic>
                    <p:nvPicPr>
                      <p:cNvPr id="2" name="Объект 1">
                        <a:extLst>
                          <a:ext uri="{FF2B5EF4-FFF2-40B4-BE49-F238E27FC236}">
                            <a16:creationId xmlns:a16="http://schemas.microsoft.com/office/drawing/2014/main" id="{7EA7D97E-4319-4D00-A5E9-8421C3BAE1A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55050" y="4871244"/>
                        <a:ext cx="4110037" cy="17319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476624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90115">
                                            <p:txEl>
                                              <p:pRg st="0" end="0"/>
                                            </p:txEl>
                                          </p:spTgt>
                                        </p:tgtEl>
                                        <p:attrNameLst>
                                          <p:attrName>style.visibility</p:attrName>
                                        </p:attrNameLst>
                                      </p:cBhvr>
                                      <p:to>
                                        <p:strVal val="visible"/>
                                      </p:to>
                                    </p:set>
                                    <p:animEffect transition="in" filter="wipe(left)">
                                      <p:cBhvr>
                                        <p:cTn id="7" dur="500"/>
                                        <p:tgtEl>
                                          <p:spTgt spid="90115">
                                            <p:txEl>
                                              <p:pRg st="0" end="0"/>
                                            </p:txEl>
                                          </p:spTgt>
                                        </p:tgtEl>
                                      </p:cBhvr>
                                    </p:animEffect>
                                  </p:childTnLst>
                                </p:cTn>
                              </p:par>
                            </p:childTnLst>
                          </p:cTn>
                        </p:par>
                        <p:par>
                          <p:cTn id="8" fill="hold" nodeType="afterGroup">
                            <p:stCondLst>
                              <p:cond delay="1500"/>
                            </p:stCondLst>
                            <p:childTnLst>
                              <p:par>
                                <p:cTn id="9" presetID="22" presetClass="entr" presetSubtype="8" fill="hold" grpId="0" nodeType="afterEffect">
                                  <p:stCondLst>
                                    <p:cond delay="1000"/>
                                  </p:stCondLst>
                                  <p:childTnLst>
                                    <p:set>
                                      <p:cBhvr>
                                        <p:cTn id="10" dur="1" fill="hold">
                                          <p:stCondLst>
                                            <p:cond delay="0"/>
                                          </p:stCondLst>
                                        </p:cTn>
                                        <p:tgtEl>
                                          <p:spTgt spid="90115">
                                            <p:txEl>
                                              <p:pRg st="1" end="1"/>
                                            </p:txEl>
                                          </p:spTgt>
                                        </p:tgtEl>
                                        <p:attrNameLst>
                                          <p:attrName>style.visibility</p:attrName>
                                        </p:attrNameLst>
                                      </p:cBhvr>
                                      <p:to>
                                        <p:strVal val="visible"/>
                                      </p:to>
                                    </p:set>
                                    <p:animEffect transition="in" filter="wipe(left)">
                                      <p:cBhvr>
                                        <p:cTn id="11" dur="500"/>
                                        <p:tgtEl>
                                          <p:spTgt spid="90115">
                                            <p:txEl>
                                              <p:pRg st="1" end="1"/>
                                            </p:txEl>
                                          </p:spTgt>
                                        </p:tgtEl>
                                      </p:cBhvr>
                                    </p:animEffect>
                                  </p:childTnLst>
                                </p:cTn>
                              </p:par>
                            </p:childTnLst>
                          </p:cTn>
                        </p:par>
                        <p:par>
                          <p:cTn id="12" fill="hold" nodeType="afterGroup">
                            <p:stCondLst>
                              <p:cond delay="3000"/>
                            </p:stCondLst>
                            <p:childTnLst>
                              <p:par>
                                <p:cTn id="13" presetID="22" presetClass="entr" presetSubtype="8" fill="hold" grpId="0" nodeType="afterEffect">
                                  <p:stCondLst>
                                    <p:cond delay="1000"/>
                                  </p:stCondLst>
                                  <p:childTnLst>
                                    <p:set>
                                      <p:cBhvr>
                                        <p:cTn id="14" dur="1" fill="hold">
                                          <p:stCondLst>
                                            <p:cond delay="0"/>
                                          </p:stCondLst>
                                        </p:cTn>
                                        <p:tgtEl>
                                          <p:spTgt spid="90115">
                                            <p:txEl>
                                              <p:pRg st="2" end="2"/>
                                            </p:txEl>
                                          </p:spTgt>
                                        </p:tgtEl>
                                        <p:attrNameLst>
                                          <p:attrName>style.visibility</p:attrName>
                                        </p:attrNameLst>
                                      </p:cBhvr>
                                      <p:to>
                                        <p:strVal val="visible"/>
                                      </p:to>
                                    </p:set>
                                    <p:animEffect transition="in" filter="wipe(left)">
                                      <p:cBhvr>
                                        <p:cTn id="15" dur="500"/>
                                        <p:tgtEl>
                                          <p:spTgt spid="90115">
                                            <p:txEl>
                                              <p:pRg st="2" end="2"/>
                                            </p:txEl>
                                          </p:spTgt>
                                        </p:tgtEl>
                                      </p:cBhvr>
                                    </p:animEffect>
                                  </p:childTnLst>
                                </p:cTn>
                              </p:par>
                            </p:childTnLst>
                          </p:cTn>
                        </p:par>
                        <p:par>
                          <p:cTn id="16" fill="hold" nodeType="afterGroup">
                            <p:stCondLst>
                              <p:cond delay="4500"/>
                            </p:stCondLst>
                            <p:childTnLst>
                              <p:par>
                                <p:cTn id="17" presetID="22" presetClass="entr" presetSubtype="8" fill="hold" grpId="0" nodeType="afterEffect">
                                  <p:stCondLst>
                                    <p:cond delay="1000"/>
                                  </p:stCondLst>
                                  <p:childTnLst>
                                    <p:set>
                                      <p:cBhvr>
                                        <p:cTn id="18" dur="1" fill="hold">
                                          <p:stCondLst>
                                            <p:cond delay="0"/>
                                          </p:stCondLst>
                                        </p:cTn>
                                        <p:tgtEl>
                                          <p:spTgt spid="90115">
                                            <p:txEl>
                                              <p:pRg st="3" end="3"/>
                                            </p:txEl>
                                          </p:spTgt>
                                        </p:tgtEl>
                                        <p:attrNameLst>
                                          <p:attrName>style.visibility</p:attrName>
                                        </p:attrNameLst>
                                      </p:cBhvr>
                                      <p:to>
                                        <p:strVal val="visible"/>
                                      </p:to>
                                    </p:set>
                                    <p:animEffect transition="in" filter="wipe(left)">
                                      <p:cBhvr>
                                        <p:cTn id="19" dur="500"/>
                                        <p:tgtEl>
                                          <p:spTgt spid="90115">
                                            <p:txEl>
                                              <p:pRg st="3" end="3"/>
                                            </p:txEl>
                                          </p:spTgt>
                                        </p:tgtEl>
                                      </p:cBhvr>
                                    </p:animEffect>
                                  </p:childTnLst>
                                </p:cTn>
                              </p:par>
                            </p:childTnLst>
                          </p:cTn>
                        </p:par>
                        <p:par>
                          <p:cTn id="20" fill="hold" nodeType="afterGroup">
                            <p:stCondLst>
                              <p:cond delay="6000"/>
                            </p:stCondLst>
                            <p:childTnLst>
                              <p:par>
                                <p:cTn id="21" presetID="22" presetClass="entr" presetSubtype="8" fill="hold" grpId="0" nodeType="afterEffect">
                                  <p:stCondLst>
                                    <p:cond delay="1000"/>
                                  </p:stCondLst>
                                  <p:childTnLst>
                                    <p:set>
                                      <p:cBhvr>
                                        <p:cTn id="22" dur="1" fill="hold">
                                          <p:stCondLst>
                                            <p:cond delay="0"/>
                                          </p:stCondLst>
                                        </p:cTn>
                                        <p:tgtEl>
                                          <p:spTgt spid="90115">
                                            <p:txEl>
                                              <p:pRg st="4" end="4"/>
                                            </p:txEl>
                                          </p:spTgt>
                                        </p:tgtEl>
                                        <p:attrNameLst>
                                          <p:attrName>style.visibility</p:attrName>
                                        </p:attrNameLst>
                                      </p:cBhvr>
                                      <p:to>
                                        <p:strVal val="visible"/>
                                      </p:to>
                                    </p:set>
                                    <p:animEffect transition="in" filter="wipe(left)">
                                      <p:cBhvr>
                                        <p:cTn id="23" dur="500"/>
                                        <p:tgtEl>
                                          <p:spTgt spid="90115">
                                            <p:txEl>
                                              <p:pRg st="4" end="4"/>
                                            </p:txEl>
                                          </p:spTgt>
                                        </p:tgtEl>
                                      </p:cBhvr>
                                    </p:animEffect>
                                  </p:childTnLst>
                                </p:cTn>
                              </p:par>
                            </p:childTnLst>
                          </p:cTn>
                        </p:par>
                        <p:par>
                          <p:cTn id="24" fill="hold" nodeType="afterGroup">
                            <p:stCondLst>
                              <p:cond delay="7500"/>
                            </p:stCondLst>
                            <p:childTnLst>
                              <p:par>
                                <p:cTn id="25" presetID="22" presetClass="entr" presetSubtype="8" fill="hold" grpId="0" nodeType="afterEffect">
                                  <p:stCondLst>
                                    <p:cond delay="1000"/>
                                  </p:stCondLst>
                                  <p:childTnLst>
                                    <p:set>
                                      <p:cBhvr>
                                        <p:cTn id="26" dur="1" fill="hold">
                                          <p:stCondLst>
                                            <p:cond delay="0"/>
                                          </p:stCondLst>
                                        </p:cTn>
                                        <p:tgtEl>
                                          <p:spTgt spid="90115">
                                            <p:txEl>
                                              <p:pRg st="5" end="5"/>
                                            </p:txEl>
                                          </p:spTgt>
                                        </p:tgtEl>
                                        <p:attrNameLst>
                                          <p:attrName>style.visibility</p:attrName>
                                        </p:attrNameLst>
                                      </p:cBhvr>
                                      <p:to>
                                        <p:strVal val="visible"/>
                                      </p:to>
                                    </p:set>
                                    <p:animEffect transition="in" filter="wipe(left)">
                                      <p:cBhvr>
                                        <p:cTn id="27" dur="500"/>
                                        <p:tgtEl>
                                          <p:spTgt spid="90115">
                                            <p:txEl>
                                              <p:pRg st="5" end="5"/>
                                            </p:txEl>
                                          </p:spTgt>
                                        </p:tgtEl>
                                      </p:cBhvr>
                                    </p:animEffect>
                                  </p:childTnLst>
                                </p:cTn>
                              </p:par>
                            </p:childTnLst>
                          </p:cTn>
                        </p:par>
                        <p:par>
                          <p:cTn id="28" fill="hold" nodeType="afterGroup">
                            <p:stCondLst>
                              <p:cond delay="9000"/>
                            </p:stCondLst>
                            <p:childTnLst>
                              <p:par>
                                <p:cTn id="29" presetID="22" presetClass="entr" presetSubtype="8" fill="hold" grpId="0" nodeType="afterEffect">
                                  <p:stCondLst>
                                    <p:cond delay="1000"/>
                                  </p:stCondLst>
                                  <p:childTnLst>
                                    <p:set>
                                      <p:cBhvr>
                                        <p:cTn id="30" dur="1" fill="hold">
                                          <p:stCondLst>
                                            <p:cond delay="0"/>
                                          </p:stCondLst>
                                        </p:cTn>
                                        <p:tgtEl>
                                          <p:spTgt spid="90115">
                                            <p:txEl>
                                              <p:pRg st="6" end="6"/>
                                            </p:txEl>
                                          </p:spTgt>
                                        </p:tgtEl>
                                        <p:attrNameLst>
                                          <p:attrName>style.visibility</p:attrName>
                                        </p:attrNameLst>
                                      </p:cBhvr>
                                      <p:to>
                                        <p:strVal val="visible"/>
                                      </p:to>
                                    </p:set>
                                    <p:animEffect transition="in" filter="wipe(left)">
                                      <p:cBhvr>
                                        <p:cTn id="31" dur="500"/>
                                        <p:tgtEl>
                                          <p:spTgt spid="90115">
                                            <p:txEl>
                                              <p:pRg st="6" end="6"/>
                                            </p:txEl>
                                          </p:spTgt>
                                        </p:tgtEl>
                                      </p:cBhvr>
                                    </p:animEffect>
                                  </p:childTnLst>
                                </p:cTn>
                              </p:par>
                            </p:childTnLst>
                          </p:cTn>
                        </p:par>
                        <p:par>
                          <p:cTn id="32" fill="hold" nodeType="afterGroup">
                            <p:stCondLst>
                              <p:cond delay="10500"/>
                            </p:stCondLst>
                            <p:childTnLst>
                              <p:par>
                                <p:cTn id="33" presetID="22" presetClass="entr" presetSubtype="8" fill="hold" grpId="0" nodeType="afterEffect">
                                  <p:stCondLst>
                                    <p:cond delay="1000"/>
                                  </p:stCondLst>
                                  <p:childTnLst>
                                    <p:set>
                                      <p:cBhvr>
                                        <p:cTn id="34" dur="1" fill="hold">
                                          <p:stCondLst>
                                            <p:cond delay="0"/>
                                          </p:stCondLst>
                                        </p:cTn>
                                        <p:tgtEl>
                                          <p:spTgt spid="90115">
                                            <p:txEl>
                                              <p:pRg st="7" end="7"/>
                                            </p:txEl>
                                          </p:spTgt>
                                        </p:tgtEl>
                                        <p:attrNameLst>
                                          <p:attrName>style.visibility</p:attrName>
                                        </p:attrNameLst>
                                      </p:cBhvr>
                                      <p:to>
                                        <p:strVal val="visible"/>
                                      </p:to>
                                    </p:set>
                                    <p:animEffect transition="in" filter="wipe(left)">
                                      <p:cBhvr>
                                        <p:cTn id="35" dur="500"/>
                                        <p:tgtEl>
                                          <p:spTgt spid="90115">
                                            <p:txEl>
                                              <p:pRg st="7" end="7"/>
                                            </p:txEl>
                                          </p:spTgt>
                                        </p:tgtEl>
                                      </p:cBhvr>
                                    </p:animEffect>
                                  </p:childTnLst>
                                </p:cTn>
                              </p:par>
                            </p:childTnLst>
                          </p:cTn>
                        </p:par>
                        <p:par>
                          <p:cTn id="36" fill="hold" nodeType="afterGroup">
                            <p:stCondLst>
                              <p:cond delay="12000"/>
                            </p:stCondLst>
                            <p:childTnLst>
                              <p:par>
                                <p:cTn id="37" presetID="22" presetClass="entr" presetSubtype="8" fill="hold" grpId="0" nodeType="afterEffect">
                                  <p:stCondLst>
                                    <p:cond delay="1000"/>
                                  </p:stCondLst>
                                  <p:childTnLst>
                                    <p:set>
                                      <p:cBhvr>
                                        <p:cTn id="38" dur="1" fill="hold">
                                          <p:stCondLst>
                                            <p:cond delay="0"/>
                                          </p:stCondLst>
                                        </p:cTn>
                                        <p:tgtEl>
                                          <p:spTgt spid="90115">
                                            <p:txEl>
                                              <p:pRg st="8" end="8"/>
                                            </p:txEl>
                                          </p:spTgt>
                                        </p:tgtEl>
                                        <p:attrNameLst>
                                          <p:attrName>style.visibility</p:attrName>
                                        </p:attrNameLst>
                                      </p:cBhvr>
                                      <p:to>
                                        <p:strVal val="visible"/>
                                      </p:to>
                                    </p:set>
                                    <p:animEffect transition="in" filter="wipe(left)">
                                      <p:cBhvr>
                                        <p:cTn id="39" dur="500"/>
                                        <p:tgtEl>
                                          <p:spTgt spid="90115">
                                            <p:txEl>
                                              <p:pRg st="8" end="8"/>
                                            </p:txEl>
                                          </p:spTgt>
                                        </p:tgtEl>
                                      </p:cBhvr>
                                    </p:animEffect>
                                  </p:childTnLst>
                                </p:cTn>
                              </p:par>
                            </p:childTnLst>
                          </p:cTn>
                        </p:par>
                        <p:par>
                          <p:cTn id="40" fill="hold" nodeType="afterGroup">
                            <p:stCondLst>
                              <p:cond delay="13500"/>
                            </p:stCondLst>
                            <p:childTnLst>
                              <p:par>
                                <p:cTn id="41" presetID="22" presetClass="entr" presetSubtype="8" fill="hold" nodeType="afterEffect">
                                  <p:stCondLst>
                                    <p:cond delay="200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autoUpdateAnimBg="0" advAuto="100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8115" name="Rectangle 3">
            <a:extLst>
              <a:ext uri="{FF2B5EF4-FFF2-40B4-BE49-F238E27FC236}">
                <a16:creationId xmlns:a16="http://schemas.microsoft.com/office/drawing/2014/main" id="{297EEBB3-5A02-4C5B-B07D-10DAAE72EFA1}"/>
              </a:ext>
            </a:extLst>
          </p:cNvPr>
          <p:cNvSpPr>
            <a:spLocks noGrp="1" noChangeArrowheads="1"/>
          </p:cNvSpPr>
          <p:nvPr>
            <p:ph type="body" idx="1"/>
          </p:nvPr>
        </p:nvSpPr>
        <p:spPr>
          <a:xfrm>
            <a:off x="0" y="1682750"/>
            <a:ext cx="10382251" cy="5284787"/>
          </a:xfrm>
        </p:spPr>
        <p:txBody>
          <a:bodyPr/>
          <a:lstStyle/>
          <a:p>
            <a:pPr algn="just">
              <a:spcBef>
                <a:spcPts val="600"/>
              </a:spcBef>
            </a:pPr>
            <a:r>
              <a:rPr lang="en-US" altLang="ru-RU" sz="2400" dirty="0"/>
              <a:t>Up to the </a:t>
            </a:r>
            <a:r>
              <a:rPr lang="ru-RU" altLang="ru-RU" sz="2400" dirty="0"/>
              <a:t>ХХ </a:t>
            </a:r>
            <a:r>
              <a:rPr lang="en-US" altLang="ru-RU" sz="2400" dirty="0"/>
              <a:t>century macroeconomics didn’t exist as a separate discipline.</a:t>
            </a:r>
            <a:r>
              <a:rPr lang="ru-RU" altLang="ru-RU" sz="2400" dirty="0"/>
              <a:t> </a:t>
            </a:r>
          </a:p>
          <a:p>
            <a:pPr algn="just">
              <a:spcBef>
                <a:spcPts val="600"/>
              </a:spcBef>
            </a:pPr>
            <a:r>
              <a:rPr lang="en-US" altLang="ru-RU" sz="2400" dirty="0"/>
              <a:t>Three events had the fundamental importance for the development of macroeconomics</a:t>
            </a:r>
            <a:r>
              <a:rPr lang="ru-RU" altLang="ru-RU" sz="2400" dirty="0"/>
              <a:t>:</a:t>
            </a:r>
          </a:p>
          <a:p>
            <a:pPr algn="just">
              <a:spcBef>
                <a:spcPts val="600"/>
              </a:spcBef>
              <a:buClr>
                <a:srgbClr val="FF0000"/>
              </a:buClr>
              <a:buSzPct val="65000"/>
              <a:buFont typeface="Wingdings" panose="05000000000000000000" pitchFamily="2" charset="2"/>
              <a:buChar char="Ø"/>
            </a:pPr>
            <a:r>
              <a:rPr lang="en-US" altLang="ru-RU" sz="2400" dirty="0"/>
              <a:t>the beginning of the collection of economic information and systematization of </a:t>
            </a:r>
            <a:r>
              <a:rPr lang="en-US" altLang="ru-RU" sz="2400" i="1" dirty="0"/>
              <a:t>aggregate data </a:t>
            </a:r>
            <a:r>
              <a:rPr lang="en-US" altLang="ru-RU" sz="2400" dirty="0"/>
              <a:t>(the period of the I World War) that provided the empirical base for macroeconomic research</a:t>
            </a:r>
          </a:p>
          <a:p>
            <a:pPr algn="just">
              <a:spcBef>
                <a:spcPts val="600"/>
              </a:spcBef>
              <a:buClr>
                <a:srgbClr val="FF0000"/>
              </a:buClr>
              <a:buSzPct val="65000"/>
              <a:buFont typeface="Wingdings" panose="05000000000000000000" pitchFamily="2" charset="2"/>
              <a:buChar char="Ø"/>
            </a:pPr>
            <a:endParaRPr lang="en-US" altLang="ru-RU" sz="2400" dirty="0"/>
          </a:p>
          <a:p>
            <a:pPr algn="just">
              <a:spcBef>
                <a:spcPts val="600"/>
              </a:spcBef>
              <a:buClr>
                <a:srgbClr val="FF0000"/>
              </a:buClr>
              <a:buSzPct val="65000"/>
              <a:buFont typeface="Wingdings" panose="05000000000000000000" pitchFamily="2" charset="2"/>
              <a:buChar char="Ø"/>
            </a:pPr>
            <a:r>
              <a:rPr lang="en-US" altLang="ru-RU" sz="2400" dirty="0"/>
              <a:t>the substantiation of the fact that the </a:t>
            </a:r>
            <a:r>
              <a:rPr lang="en-US" altLang="ru-RU" sz="2400" i="1" dirty="0"/>
              <a:t>business cycle</a:t>
            </a:r>
            <a:r>
              <a:rPr lang="ru-RU" altLang="ru-RU" sz="2400" dirty="0"/>
              <a:t> </a:t>
            </a:r>
            <a:r>
              <a:rPr lang="en-US" altLang="ru-RU" sz="2400" dirty="0"/>
              <a:t>is a recurring phenomenon </a:t>
            </a:r>
            <a:r>
              <a:rPr lang="ru-RU" altLang="ru-RU" sz="2400" dirty="0"/>
              <a:t>(1920</a:t>
            </a:r>
            <a:r>
              <a:rPr lang="en-US" altLang="ru-RU" sz="2400" dirty="0"/>
              <a:t>-s</a:t>
            </a:r>
            <a:r>
              <a:rPr lang="ru-RU" altLang="ru-RU" sz="2400" dirty="0"/>
              <a:t> – </a:t>
            </a:r>
            <a:r>
              <a:rPr lang="en-US" altLang="ru-RU" sz="2400" dirty="0"/>
              <a:t>Wesley Clair Mitchell </a:t>
            </a:r>
            <a:r>
              <a:rPr lang="ru-RU" altLang="ru-RU" sz="2400" dirty="0"/>
              <a:t>); </a:t>
            </a:r>
            <a:endParaRPr lang="fr-FR" altLang="ru-RU" sz="2400" dirty="0"/>
          </a:p>
          <a:p>
            <a:pPr algn="just">
              <a:spcBef>
                <a:spcPts val="600"/>
              </a:spcBef>
              <a:buClr>
                <a:srgbClr val="FF0000"/>
              </a:buClr>
              <a:buSzPct val="65000"/>
              <a:buFont typeface="Wingdings" panose="05000000000000000000" pitchFamily="2" charset="2"/>
              <a:buChar char="Ø"/>
            </a:pPr>
            <a:endParaRPr lang="ru-RU" altLang="ru-RU" sz="2400" dirty="0"/>
          </a:p>
          <a:p>
            <a:pPr algn="just">
              <a:spcBef>
                <a:spcPts val="600"/>
              </a:spcBef>
              <a:buClr>
                <a:srgbClr val="FF0000"/>
              </a:buClr>
              <a:buSzPct val="65000"/>
              <a:buFont typeface="Wingdings" panose="05000000000000000000" pitchFamily="2" charset="2"/>
              <a:buChar char="Ø"/>
            </a:pPr>
            <a:r>
              <a:rPr lang="en-US" altLang="ru-RU" sz="2400" dirty="0"/>
              <a:t>the Great Depression</a:t>
            </a:r>
            <a:r>
              <a:rPr lang="ru-RU" altLang="ru-RU" sz="2400" dirty="0"/>
              <a:t> (1929–1933) – </a:t>
            </a:r>
            <a:r>
              <a:rPr lang="en-US" altLang="ru-RU" sz="2400" i="1" dirty="0"/>
              <a:t>world economic catastrophe</a:t>
            </a:r>
            <a:r>
              <a:rPr lang="ru-RU" altLang="ru-RU" sz="2400" dirty="0"/>
              <a:t> (</a:t>
            </a:r>
            <a:r>
              <a:rPr lang="en-US" altLang="ru-RU" sz="2400" dirty="0"/>
              <a:t>the Great Crash</a:t>
            </a:r>
            <a:r>
              <a:rPr lang="ru-RU" altLang="ru-RU" sz="2400" dirty="0"/>
              <a:t>)</a:t>
            </a:r>
            <a:r>
              <a:rPr lang="en-US" altLang="ru-RU" sz="2400" dirty="0"/>
              <a:t> that contradicted to the postulates of classical economists about the self-correcting economy</a:t>
            </a:r>
            <a:r>
              <a:rPr lang="ru-RU" altLang="ru-RU" sz="2400" dirty="0"/>
              <a:t>.</a:t>
            </a:r>
            <a:r>
              <a:rPr lang="ru-RU" altLang="ru-RU" dirty="0"/>
              <a:t>   </a:t>
            </a:r>
          </a:p>
        </p:txBody>
      </p:sp>
      <p:sp>
        <p:nvSpPr>
          <p:cNvPr id="17411" name="Номер слайда 5">
            <a:extLst>
              <a:ext uri="{FF2B5EF4-FFF2-40B4-BE49-F238E27FC236}">
                <a16:creationId xmlns:a16="http://schemas.microsoft.com/office/drawing/2014/main" id="{CA74BE64-90C3-428A-9553-5119784A7C36}"/>
              </a:ext>
            </a:extLst>
          </p:cNvPr>
          <p:cNvSpPr>
            <a:spLocks noGrp="1"/>
          </p:cNvSpPr>
          <p:nvPr>
            <p:ph type="sldNum" sz="quarter" idx="12"/>
          </p:nvPr>
        </p:nvSpPr>
        <p:spPr>
          <a:xfrm>
            <a:off x="8543925"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B381BDC5-5693-40B7-9357-64E05CD3F7A7}" type="slidenum">
              <a:rPr lang="ru-RU" altLang="ru-RU" sz="1400"/>
              <a:pPr eaLnBrk="1" hangingPunct="1">
                <a:spcBef>
                  <a:spcPct val="0"/>
                </a:spcBef>
                <a:buFontTx/>
                <a:buNone/>
              </a:pPr>
              <a:t>16</a:t>
            </a:fld>
            <a:endParaRPr lang="ru-RU" altLang="ru-RU" sz="1400"/>
          </a:p>
        </p:txBody>
      </p:sp>
      <p:sp>
        <p:nvSpPr>
          <p:cNvPr id="218114" name="Rectangle 2">
            <a:extLst>
              <a:ext uri="{FF2B5EF4-FFF2-40B4-BE49-F238E27FC236}">
                <a16:creationId xmlns:a16="http://schemas.microsoft.com/office/drawing/2014/main" id="{67B9F3FB-72B3-46FE-8DA0-B08CAB81C1FF}"/>
              </a:ext>
            </a:extLst>
          </p:cNvPr>
          <p:cNvSpPr>
            <a:spLocks noGrp="1" noChangeArrowheads="1"/>
          </p:cNvSpPr>
          <p:nvPr>
            <p:ph type="title"/>
          </p:nvPr>
        </p:nvSpPr>
        <p:spPr>
          <a:xfrm>
            <a:off x="2257424" y="476250"/>
            <a:ext cx="7724775" cy="514349"/>
          </a:xfrm>
        </p:spPr>
        <p:txBody>
          <a:bodyPr>
            <a:normAutofit fontScale="90000"/>
          </a:bodyPr>
          <a:lstStyle/>
          <a:p>
            <a:pPr eaLnBrk="1" hangingPunct="1">
              <a:defRPr/>
            </a:pPr>
            <a:r>
              <a:rPr lang="en-US" sz="4000" b="1" dirty="0">
                <a:solidFill>
                  <a:schemeClr val="bg1"/>
                </a:solidFill>
                <a:effectLst>
                  <a:outerShdw blurRad="38100" dist="38100" dir="2700000" algn="tl">
                    <a:srgbClr val="C0C0C0"/>
                  </a:outerShdw>
                </a:effectLst>
                <a:latin typeface="+mn-lt"/>
              </a:rPr>
              <a:t>The History of Macroeconomics </a:t>
            </a:r>
            <a:endParaRPr lang="ru-RU" sz="4000" dirty="0">
              <a:solidFill>
                <a:schemeClr val="bg1"/>
              </a:solidFill>
              <a:latin typeface="+mn-lt"/>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2000"/>
                                  </p:stCondLst>
                                  <p:childTnLst>
                                    <p:set>
                                      <p:cBhvr>
                                        <p:cTn id="6" dur="1" fill="hold">
                                          <p:stCondLst>
                                            <p:cond delay="0"/>
                                          </p:stCondLst>
                                        </p:cTn>
                                        <p:tgtEl>
                                          <p:spTgt spid="218115">
                                            <p:txEl>
                                              <p:pRg st="0" end="0"/>
                                            </p:txEl>
                                          </p:spTgt>
                                        </p:tgtEl>
                                        <p:attrNameLst>
                                          <p:attrName>style.visibility</p:attrName>
                                        </p:attrNameLst>
                                      </p:cBhvr>
                                      <p:to>
                                        <p:strVal val="visible"/>
                                      </p:to>
                                    </p:set>
                                    <p:animEffect transition="in" filter="wipe(left)">
                                      <p:cBhvr>
                                        <p:cTn id="7" dur="1000"/>
                                        <p:tgtEl>
                                          <p:spTgt spid="218115">
                                            <p:txEl>
                                              <p:pRg st="0" end="0"/>
                                            </p:txEl>
                                          </p:spTgt>
                                        </p:tgtEl>
                                      </p:cBhvr>
                                    </p:animEffect>
                                  </p:childTnLst>
                                </p:cTn>
                              </p:par>
                            </p:childTnLst>
                          </p:cTn>
                        </p:par>
                        <p:par>
                          <p:cTn id="8" fill="hold" nodeType="afterGroup">
                            <p:stCondLst>
                              <p:cond delay="3000"/>
                            </p:stCondLst>
                            <p:childTnLst>
                              <p:par>
                                <p:cTn id="9" presetID="22" presetClass="entr" presetSubtype="8" fill="hold" grpId="0" nodeType="afterEffect">
                                  <p:stCondLst>
                                    <p:cond delay="2000"/>
                                  </p:stCondLst>
                                  <p:childTnLst>
                                    <p:set>
                                      <p:cBhvr>
                                        <p:cTn id="10" dur="1" fill="hold">
                                          <p:stCondLst>
                                            <p:cond delay="0"/>
                                          </p:stCondLst>
                                        </p:cTn>
                                        <p:tgtEl>
                                          <p:spTgt spid="218115">
                                            <p:txEl>
                                              <p:pRg st="1" end="1"/>
                                            </p:txEl>
                                          </p:spTgt>
                                        </p:tgtEl>
                                        <p:attrNameLst>
                                          <p:attrName>style.visibility</p:attrName>
                                        </p:attrNameLst>
                                      </p:cBhvr>
                                      <p:to>
                                        <p:strVal val="visible"/>
                                      </p:to>
                                    </p:set>
                                    <p:animEffect transition="in" filter="wipe(left)">
                                      <p:cBhvr>
                                        <p:cTn id="11" dur="1000"/>
                                        <p:tgtEl>
                                          <p:spTgt spid="218115">
                                            <p:txEl>
                                              <p:pRg st="1" end="1"/>
                                            </p:txEl>
                                          </p:spTgt>
                                        </p:tgtEl>
                                      </p:cBhvr>
                                    </p:animEffect>
                                  </p:childTnLst>
                                </p:cTn>
                              </p:par>
                            </p:childTnLst>
                          </p:cTn>
                        </p:par>
                        <p:par>
                          <p:cTn id="12" fill="hold" nodeType="afterGroup">
                            <p:stCondLst>
                              <p:cond delay="6000"/>
                            </p:stCondLst>
                            <p:childTnLst>
                              <p:par>
                                <p:cTn id="13" presetID="22" presetClass="entr" presetSubtype="8" fill="hold" grpId="0" nodeType="afterEffect">
                                  <p:stCondLst>
                                    <p:cond delay="2000"/>
                                  </p:stCondLst>
                                  <p:childTnLst>
                                    <p:set>
                                      <p:cBhvr>
                                        <p:cTn id="14" dur="1" fill="hold">
                                          <p:stCondLst>
                                            <p:cond delay="0"/>
                                          </p:stCondLst>
                                        </p:cTn>
                                        <p:tgtEl>
                                          <p:spTgt spid="218115">
                                            <p:txEl>
                                              <p:pRg st="2" end="2"/>
                                            </p:txEl>
                                          </p:spTgt>
                                        </p:tgtEl>
                                        <p:attrNameLst>
                                          <p:attrName>style.visibility</p:attrName>
                                        </p:attrNameLst>
                                      </p:cBhvr>
                                      <p:to>
                                        <p:strVal val="visible"/>
                                      </p:to>
                                    </p:set>
                                    <p:animEffect transition="in" filter="wipe(left)">
                                      <p:cBhvr>
                                        <p:cTn id="15" dur="1000"/>
                                        <p:tgtEl>
                                          <p:spTgt spid="218115">
                                            <p:txEl>
                                              <p:pRg st="2" end="2"/>
                                            </p:txEl>
                                          </p:spTgt>
                                        </p:tgtEl>
                                      </p:cBhvr>
                                    </p:animEffect>
                                  </p:childTnLst>
                                </p:cTn>
                              </p:par>
                            </p:childTnLst>
                          </p:cTn>
                        </p:par>
                        <p:par>
                          <p:cTn id="16" fill="hold">
                            <p:stCondLst>
                              <p:cond delay="9000"/>
                            </p:stCondLst>
                            <p:childTnLst>
                              <p:par>
                                <p:cTn id="17" presetID="22" presetClass="entr" presetSubtype="8" fill="hold" grpId="0" nodeType="afterEffect">
                                  <p:stCondLst>
                                    <p:cond delay="2000"/>
                                  </p:stCondLst>
                                  <p:childTnLst>
                                    <p:set>
                                      <p:cBhvr>
                                        <p:cTn id="18" dur="1" fill="hold">
                                          <p:stCondLst>
                                            <p:cond delay="0"/>
                                          </p:stCondLst>
                                        </p:cTn>
                                        <p:tgtEl>
                                          <p:spTgt spid="218115">
                                            <p:txEl>
                                              <p:pRg st="4" end="4"/>
                                            </p:txEl>
                                          </p:spTgt>
                                        </p:tgtEl>
                                        <p:attrNameLst>
                                          <p:attrName>style.visibility</p:attrName>
                                        </p:attrNameLst>
                                      </p:cBhvr>
                                      <p:to>
                                        <p:strVal val="visible"/>
                                      </p:to>
                                    </p:set>
                                    <p:animEffect transition="in" filter="wipe(left)">
                                      <p:cBhvr>
                                        <p:cTn id="19" dur="1000"/>
                                        <p:tgtEl>
                                          <p:spTgt spid="218115">
                                            <p:txEl>
                                              <p:pRg st="4" end="4"/>
                                            </p:txEl>
                                          </p:spTgt>
                                        </p:tgtEl>
                                      </p:cBhvr>
                                    </p:animEffect>
                                  </p:childTnLst>
                                </p:cTn>
                              </p:par>
                            </p:childTnLst>
                          </p:cTn>
                        </p:par>
                        <p:par>
                          <p:cTn id="20" fill="hold" nodeType="afterGroup">
                            <p:stCondLst>
                              <p:cond delay="12000"/>
                            </p:stCondLst>
                            <p:childTnLst>
                              <p:par>
                                <p:cTn id="21" presetID="22" presetClass="entr" presetSubtype="8" fill="hold" grpId="0" nodeType="afterEffect">
                                  <p:stCondLst>
                                    <p:cond delay="2000"/>
                                  </p:stCondLst>
                                  <p:childTnLst>
                                    <p:set>
                                      <p:cBhvr>
                                        <p:cTn id="22" dur="1" fill="hold">
                                          <p:stCondLst>
                                            <p:cond delay="0"/>
                                          </p:stCondLst>
                                        </p:cTn>
                                        <p:tgtEl>
                                          <p:spTgt spid="218115">
                                            <p:txEl>
                                              <p:pRg st="6" end="6"/>
                                            </p:txEl>
                                          </p:spTgt>
                                        </p:tgtEl>
                                        <p:attrNameLst>
                                          <p:attrName>style.visibility</p:attrName>
                                        </p:attrNameLst>
                                      </p:cBhvr>
                                      <p:to>
                                        <p:strVal val="visible"/>
                                      </p:to>
                                    </p:set>
                                    <p:animEffect transition="in" filter="wipe(left)">
                                      <p:cBhvr>
                                        <p:cTn id="23" dur="1000"/>
                                        <p:tgtEl>
                                          <p:spTgt spid="21811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5" grpId="0" build="p" autoUpdateAnimBg="0" advAuto="200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E6BBBD81-E61F-489C-8EB7-A7850A303A7F}"/>
              </a:ext>
            </a:extLst>
          </p:cNvPr>
          <p:cNvSpPr>
            <a:spLocks noGrp="1" noChangeArrowheads="1"/>
          </p:cNvSpPr>
          <p:nvPr>
            <p:ph type="title"/>
          </p:nvPr>
        </p:nvSpPr>
        <p:spPr>
          <a:xfrm>
            <a:off x="133350" y="390525"/>
            <a:ext cx="10320338" cy="4038600"/>
          </a:xfrm>
        </p:spPr>
        <p:txBody>
          <a:bodyPr/>
          <a:lstStyle/>
          <a:p>
            <a:pPr eaLnBrk="1" hangingPunct="1">
              <a:lnSpc>
                <a:spcPct val="110000"/>
              </a:lnSpc>
              <a:defRPr/>
            </a:pPr>
            <a:r>
              <a:rPr lang="en-US" sz="2800" dirty="0"/>
              <a:t>	</a:t>
            </a:r>
            <a:br>
              <a:rPr lang="en-US" sz="2800" dirty="0"/>
            </a:br>
            <a:br>
              <a:rPr lang="en-US" sz="2800" dirty="0"/>
            </a:br>
            <a:r>
              <a:rPr lang="en-US" sz="2400" dirty="0">
                <a:latin typeface="+mn-lt"/>
              </a:rPr>
              <a:t>The founder of macroeconomics as a special part  of economics was a prominent British economist, lord </a:t>
            </a:r>
            <a:r>
              <a:rPr lang="en-US" sz="2800" b="1" dirty="0">
                <a:solidFill>
                  <a:srgbClr val="FF0000"/>
                </a:solidFill>
                <a:effectLst>
                  <a:outerShdw blurRad="38100" dist="38100" dir="2700000" algn="tl">
                    <a:srgbClr val="C0C0C0"/>
                  </a:outerShdw>
                </a:effectLst>
                <a:latin typeface="+mn-lt"/>
              </a:rPr>
              <a:t>John Maynard Keynes</a:t>
            </a:r>
            <a:r>
              <a:rPr lang="en-US" sz="2800" dirty="0">
                <a:latin typeface="+mn-lt"/>
              </a:rPr>
              <a:t>, </a:t>
            </a:r>
            <a:r>
              <a:rPr lang="en-US" sz="2400" dirty="0">
                <a:latin typeface="+mn-lt"/>
              </a:rPr>
              <a:t>who in </a:t>
            </a:r>
            <a:r>
              <a:rPr lang="en-US" sz="2800" b="1" dirty="0">
                <a:solidFill>
                  <a:srgbClr val="FF0000"/>
                </a:solidFill>
                <a:effectLst>
                  <a:outerShdw blurRad="38100" dist="38100" dir="2700000" algn="tl">
                    <a:srgbClr val="C0C0C0"/>
                  </a:outerShdw>
                </a:effectLst>
                <a:latin typeface="+mn-lt"/>
              </a:rPr>
              <a:t>1936</a:t>
            </a:r>
            <a:r>
              <a:rPr lang="en-US" sz="2800" dirty="0">
                <a:latin typeface="+mn-lt"/>
              </a:rPr>
              <a:t> </a:t>
            </a:r>
            <a:r>
              <a:rPr lang="en-US" sz="2400" dirty="0">
                <a:latin typeface="+mn-lt"/>
              </a:rPr>
              <a:t>published his famous book </a:t>
            </a:r>
            <a:br>
              <a:rPr lang="en-US" sz="2800" dirty="0"/>
            </a:br>
            <a:r>
              <a:rPr lang="ru-RU" sz="2800" b="1" dirty="0">
                <a:solidFill>
                  <a:srgbClr val="FF0000"/>
                </a:solidFill>
                <a:effectLst>
                  <a:outerShdw blurRad="38100" dist="38100" dir="2700000" algn="tl">
                    <a:srgbClr val="C0C0C0"/>
                  </a:outerShdw>
                </a:effectLst>
              </a:rPr>
              <a:t>«</a:t>
            </a:r>
            <a:r>
              <a:rPr lang="en-US" sz="2800" b="1" dirty="0">
                <a:solidFill>
                  <a:srgbClr val="FF0000"/>
                </a:solidFill>
                <a:effectLst>
                  <a:outerShdw blurRad="38100" dist="38100" dir="2700000" algn="tl">
                    <a:srgbClr val="C0C0C0"/>
                  </a:outerShdw>
                </a:effectLst>
              </a:rPr>
              <a:t>General Theory of Employment, Interest and Money</a:t>
            </a:r>
            <a:r>
              <a:rPr lang="ru-RU" sz="2800" b="1" dirty="0">
                <a:solidFill>
                  <a:srgbClr val="FF0000"/>
                </a:solidFill>
                <a:effectLst>
                  <a:outerShdw blurRad="38100" dist="38100" dir="2700000" algn="tl">
                    <a:srgbClr val="C0C0C0"/>
                  </a:outerShdw>
                </a:effectLst>
              </a:rPr>
              <a:t>»</a:t>
            </a:r>
            <a:r>
              <a:rPr lang="en-US" sz="2800" dirty="0"/>
              <a:t>. </a:t>
            </a:r>
            <a:br>
              <a:rPr lang="en-US" sz="2800" dirty="0"/>
            </a:br>
            <a:r>
              <a:rPr lang="en-US" sz="2800" dirty="0"/>
              <a:t>	</a:t>
            </a:r>
            <a:endParaRPr lang="ru-RU" sz="2400" dirty="0"/>
          </a:p>
        </p:txBody>
      </p:sp>
      <p:graphicFrame>
        <p:nvGraphicFramePr>
          <p:cNvPr id="45059" name="Object 3">
            <a:extLst>
              <a:ext uri="{FF2B5EF4-FFF2-40B4-BE49-F238E27FC236}">
                <a16:creationId xmlns:a16="http://schemas.microsoft.com/office/drawing/2014/main" id="{4D0B1B8E-74D9-4D3B-AAF6-BD6850587D16}"/>
              </a:ext>
            </a:extLst>
          </p:cNvPr>
          <p:cNvGraphicFramePr>
            <a:graphicFrameLocks noChangeAspect="1"/>
          </p:cNvGraphicFramePr>
          <p:nvPr/>
        </p:nvGraphicFramePr>
        <p:xfrm>
          <a:off x="8399464" y="3716338"/>
          <a:ext cx="1679575" cy="2514600"/>
        </p:xfrm>
        <a:graphic>
          <a:graphicData uri="http://schemas.openxmlformats.org/presentationml/2006/ole">
            <mc:AlternateContent xmlns:mc="http://schemas.openxmlformats.org/markup-compatibility/2006">
              <mc:Choice xmlns:v="urn:schemas-microsoft-com:vml" Requires="v">
                <p:oleObj spid="_x0000_s3086" name="Фотография Photo Editor" r:id="rId4" imgW="1857143" imgH="2781688" progId="MSPhotoEd.3">
                  <p:embed/>
                </p:oleObj>
              </mc:Choice>
              <mc:Fallback>
                <p:oleObj name="Фотография Photo Editor" r:id="rId4" imgW="1857143" imgH="2781688" progId="MSPhotoEd.3">
                  <p:embed/>
                  <p:pic>
                    <p:nvPicPr>
                      <p:cNvPr id="45059" name="Object 3">
                        <a:extLst>
                          <a:ext uri="{FF2B5EF4-FFF2-40B4-BE49-F238E27FC236}">
                            <a16:creationId xmlns:a16="http://schemas.microsoft.com/office/drawing/2014/main" id="{4D0B1B8E-74D9-4D3B-AAF6-BD6850587D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99464" y="3716338"/>
                        <a:ext cx="1679575" cy="2514600"/>
                      </a:xfrm>
                      <a:prstGeom prst="rect">
                        <a:avLst/>
                      </a:prstGeom>
                      <a:noFill/>
                      <a:ln>
                        <a:noFill/>
                      </a:ln>
                      <a:effectLst>
                        <a:outerShdw dist="107763"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45060" name="Text Box 4">
            <a:extLst>
              <a:ext uri="{FF2B5EF4-FFF2-40B4-BE49-F238E27FC236}">
                <a16:creationId xmlns:a16="http://schemas.microsoft.com/office/drawing/2014/main" id="{ECF565C6-4CAC-49C5-8BC0-50A5B3EC3C89}"/>
              </a:ext>
            </a:extLst>
          </p:cNvPr>
          <p:cNvSpPr txBox="1">
            <a:spLocks noChangeArrowheads="1"/>
          </p:cNvSpPr>
          <p:nvPr/>
        </p:nvSpPr>
        <p:spPr bwMode="auto">
          <a:xfrm>
            <a:off x="133350" y="3432176"/>
            <a:ext cx="8172450" cy="3123932"/>
          </a:xfrm>
          <a:prstGeom prst="rect">
            <a:avLst/>
          </a:prstGeom>
          <a:noFill/>
          <a:ln w="9525">
            <a:noFill/>
            <a:miter lim="800000"/>
            <a:headEnd/>
            <a:tailEnd/>
          </a:ln>
          <a:effectLst/>
        </p:spPr>
        <p:txBody>
          <a:bodyPr wrap="square">
            <a:spAutoFit/>
          </a:bodyPr>
          <a:lstStyle/>
          <a:p>
            <a:pPr algn="ctr">
              <a:lnSpc>
                <a:spcPct val="110000"/>
              </a:lnSpc>
              <a:spcBef>
                <a:spcPct val="50000"/>
              </a:spcBef>
              <a:defRPr/>
            </a:pPr>
            <a:endParaRPr lang="en-US" sz="2400" dirty="0">
              <a:solidFill>
                <a:schemeClr val="tx2"/>
              </a:solidFill>
            </a:endParaRPr>
          </a:p>
          <a:p>
            <a:pPr algn="ctr">
              <a:lnSpc>
                <a:spcPct val="110000"/>
              </a:lnSpc>
              <a:spcBef>
                <a:spcPct val="50000"/>
              </a:spcBef>
              <a:defRPr/>
            </a:pPr>
            <a:r>
              <a:rPr lang="en-US" sz="2400" dirty="0"/>
              <a:t>He showed that macroeconomics </a:t>
            </a:r>
            <a:r>
              <a:rPr lang="ru-RU" sz="2400" dirty="0"/>
              <a:t>  </a:t>
            </a:r>
            <a:r>
              <a:rPr lang="en-US" sz="2400" dirty="0"/>
              <a:t>has a special subject and                                 some special methods of analysis.</a:t>
            </a:r>
          </a:p>
          <a:p>
            <a:pPr algn="ctr">
              <a:lnSpc>
                <a:spcPct val="110000"/>
              </a:lnSpc>
              <a:spcBef>
                <a:spcPct val="50000"/>
              </a:spcBef>
              <a:defRPr/>
            </a:pPr>
            <a:r>
              <a:rPr lang="en-US" sz="2400" dirty="0"/>
              <a:t>His contribution to economic theory was      so large, that it was called the        </a:t>
            </a:r>
            <a:r>
              <a:rPr lang="en-US" sz="2400" dirty="0">
                <a:solidFill>
                  <a:schemeClr val="tx2"/>
                </a:solidFill>
              </a:rPr>
              <a:t>   </a:t>
            </a:r>
            <a:r>
              <a:rPr lang="ru-RU" sz="2400" b="1" i="1" dirty="0">
                <a:solidFill>
                  <a:srgbClr val="FF0000"/>
                </a:solidFill>
              </a:rPr>
              <a:t>«</a:t>
            </a:r>
            <a:r>
              <a:rPr lang="en-US" sz="2400" b="1" i="1" dirty="0">
                <a:solidFill>
                  <a:srgbClr val="FF0000"/>
                </a:solidFill>
                <a:effectLst>
                  <a:outerShdw blurRad="38100" dist="38100" dir="2700000" algn="tl">
                    <a:srgbClr val="C0C0C0"/>
                  </a:outerShdw>
                </a:effectLst>
              </a:rPr>
              <a:t>Keynesian</a:t>
            </a:r>
            <a:r>
              <a:rPr lang="en-US" sz="2400" b="1" i="1" dirty="0">
                <a:solidFill>
                  <a:srgbClr val="FF0000"/>
                </a:solidFill>
              </a:rPr>
              <a:t> </a:t>
            </a:r>
            <a:r>
              <a:rPr lang="en-US" sz="2400" b="1" i="1" dirty="0">
                <a:solidFill>
                  <a:srgbClr val="FF0000"/>
                </a:solidFill>
                <a:effectLst>
                  <a:outerShdw blurRad="38100" dist="38100" dir="2700000" algn="tl">
                    <a:srgbClr val="C0C0C0"/>
                  </a:outerShdw>
                </a:effectLst>
              </a:rPr>
              <a:t>revolution</a:t>
            </a:r>
            <a:r>
              <a:rPr lang="ru-RU" sz="2400" b="1" i="1" dirty="0">
                <a:solidFill>
                  <a:srgbClr val="FF0000"/>
                </a:solidFill>
                <a:effectLst>
                  <a:outerShdw blurRad="38100" dist="38100" dir="2700000" algn="tl">
                    <a:srgbClr val="C0C0C0"/>
                  </a:outerShdw>
                </a:effectLst>
              </a:rPr>
              <a:t>»</a:t>
            </a:r>
            <a:r>
              <a:rPr lang="en-US" sz="2400" dirty="0"/>
              <a:t>.</a:t>
            </a:r>
            <a:endParaRPr lang="ru-RU" sz="2400" dirty="0"/>
          </a:p>
          <a:p>
            <a:pPr algn="ctr">
              <a:spcBef>
                <a:spcPts val="600"/>
              </a:spcBef>
              <a:spcAft>
                <a:spcPts val="600"/>
              </a:spcAft>
              <a:defRPr/>
            </a:pPr>
            <a:br>
              <a:rPr lang="ru-RU" dirty="0">
                <a:solidFill>
                  <a:schemeClr val="tx2"/>
                </a:solidFill>
                <a:latin typeface="Times New Roman" charset="0"/>
              </a:rPr>
            </a:br>
            <a:endParaRPr lang="ru-RU" dirty="0">
              <a:solidFill>
                <a:schemeClr val="tx2"/>
              </a:solidFill>
              <a:latin typeface="Times New Roman" charset="0"/>
            </a:endParaRPr>
          </a:p>
        </p:txBody>
      </p:sp>
      <p:sp>
        <p:nvSpPr>
          <p:cNvPr id="5" name="Text Box 6">
            <a:extLst>
              <a:ext uri="{FF2B5EF4-FFF2-40B4-BE49-F238E27FC236}">
                <a16:creationId xmlns:a16="http://schemas.microsoft.com/office/drawing/2014/main" id="{95536BF9-D3B9-43A1-904A-4E1AB809891D}"/>
              </a:ext>
            </a:extLst>
          </p:cNvPr>
          <p:cNvSpPr txBox="1">
            <a:spLocks noChangeArrowheads="1"/>
          </p:cNvSpPr>
          <p:nvPr/>
        </p:nvSpPr>
        <p:spPr bwMode="auto">
          <a:xfrm>
            <a:off x="2389239" y="521110"/>
            <a:ext cx="7516761" cy="707886"/>
          </a:xfrm>
          <a:prstGeom prst="rect">
            <a:avLst/>
          </a:prstGeom>
          <a:noFill/>
          <a:ln w="9525">
            <a:noFill/>
            <a:miter lim="800000"/>
            <a:headEnd/>
            <a:tailEnd/>
          </a:ln>
          <a:effectLst/>
        </p:spPr>
        <p:txBody>
          <a:bodyPr wrap="square">
            <a:spAutoFit/>
          </a:bodyPr>
          <a:lstStyle/>
          <a:p>
            <a:pPr>
              <a:spcBef>
                <a:spcPct val="50000"/>
              </a:spcBef>
              <a:defRPr/>
            </a:pPr>
            <a:r>
              <a:rPr lang="en-US" sz="4000" b="1" dirty="0">
                <a:solidFill>
                  <a:schemeClr val="bg1"/>
                </a:solidFill>
              </a:rPr>
              <a:t>The Founder of Macroeconomics</a:t>
            </a:r>
            <a:endParaRPr lang="ru-RU" sz="4000" b="1" dirty="0">
              <a:solidFill>
                <a:schemeClr val="bg1"/>
              </a:solidFill>
            </a:endParaRPr>
          </a:p>
        </p:txBody>
      </p:sp>
      <p:sp>
        <p:nvSpPr>
          <p:cNvPr id="12295" name="Номер слайда 1">
            <a:extLst>
              <a:ext uri="{FF2B5EF4-FFF2-40B4-BE49-F238E27FC236}">
                <a16:creationId xmlns:a16="http://schemas.microsoft.com/office/drawing/2014/main" id="{0121E0FF-6399-477A-B3E7-6D2D0AFB0C0C}"/>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4C95EBD2-DADC-422B-B07D-92A6F6EC0E4B}" type="slidenum">
              <a:rPr lang="ru-RU" altLang="ru-RU" sz="1400"/>
              <a:pPr eaLnBrk="1" hangingPunct="1">
                <a:spcBef>
                  <a:spcPct val="0"/>
                </a:spcBef>
                <a:buFontTx/>
                <a:buNone/>
              </a:pPr>
              <a:t>17</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5058">
                                            <p:txEl>
                                              <p:pRg st="0" end="0"/>
                                            </p:txEl>
                                          </p:spTgt>
                                        </p:tgtEl>
                                        <p:attrNameLst>
                                          <p:attrName>style.visibility</p:attrName>
                                        </p:attrNameLst>
                                      </p:cBhvr>
                                      <p:to>
                                        <p:strVal val="visible"/>
                                      </p:to>
                                    </p:set>
                                    <p:anim calcmode="lin" valueType="num">
                                      <p:cBhvr>
                                        <p:cTn id="7" dur="500" fill="hold"/>
                                        <p:tgtEl>
                                          <p:spTgt spid="4505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5058">
                                            <p:txEl>
                                              <p:pRg st="0" end="0"/>
                                            </p:txEl>
                                          </p:spTgt>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4" presetClass="entr" presetSubtype="32" fill="hold" nodeType="afterEffect">
                                  <p:stCondLst>
                                    <p:cond delay="1000"/>
                                  </p:stCondLst>
                                  <p:childTnLst>
                                    <p:set>
                                      <p:cBhvr>
                                        <p:cTn id="11" dur="1" fill="hold">
                                          <p:stCondLst>
                                            <p:cond delay="0"/>
                                          </p:stCondLst>
                                        </p:cTn>
                                        <p:tgtEl>
                                          <p:spTgt spid="45059"/>
                                        </p:tgtEl>
                                        <p:attrNameLst>
                                          <p:attrName>style.visibility</p:attrName>
                                        </p:attrNameLst>
                                      </p:cBhvr>
                                      <p:to>
                                        <p:strVal val="visible"/>
                                      </p:to>
                                    </p:set>
                                    <p:animEffect transition="in" filter="box(out)">
                                      <p:cBhvr>
                                        <p:cTn id="12" dur="1000"/>
                                        <p:tgtEl>
                                          <p:spTgt spid="45059"/>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par>
                          <p:cTn id="13" fill="hold">
                            <p:stCondLst>
                              <p:cond delay="2500"/>
                            </p:stCondLst>
                            <p:childTnLst>
                              <p:par>
                                <p:cTn id="14" presetID="22" presetClass="entr" presetSubtype="8" fill="hold" grpId="0" nodeType="afterEffect">
                                  <p:stCondLst>
                                    <p:cond delay="2000"/>
                                  </p:stCondLst>
                                  <p:childTnLst>
                                    <p:set>
                                      <p:cBhvr>
                                        <p:cTn id="15" dur="1" fill="hold">
                                          <p:stCondLst>
                                            <p:cond delay="0"/>
                                          </p:stCondLst>
                                        </p:cTn>
                                        <p:tgtEl>
                                          <p:spTgt spid="45060">
                                            <p:txEl>
                                              <p:pRg st="1" end="1"/>
                                            </p:txEl>
                                          </p:spTgt>
                                        </p:tgtEl>
                                        <p:attrNameLst>
                                          <p:attrName>style.visibility</p:attrName>
                                        </p:attrNameLst>
                                      </p:cBhvr>
                                      <p:to>
                                        <p:strVal val="visible"/>
                                      </p:to>
                                    </p:set>
                                    <p:animEffect transition="in" filter="wipe(left)">
                                      <p:cBhvr>
                                        <p:cTn id="16" dur="1000"/>
                                        <p:tgtEl>
                                          <p:spTgt spid="45060">
                                            <p:txEl>
                                              <p:pRg st="1" end="1"/>
                                            </p:txEl>
                                          </p:spTgt>
                                        </p:tgtEl>
                                      </p:cBhvr>
                                    </p:animEffect>
                                  </p:childTnLst>
                                </p:cTn>
                              </p:par>
                            </p:childTnLst>
                          </p:cTn>
                        </p:par>
                        <p:par>
                          <p:cTn id="17" fill="hold" nodeType="afterGroup">
                            <p:stCondLst>
                              <p:cond delay="5500"/>
                            </p:stCondLst>
                            <p:childTnLst>
                              <p:par>
                                <p:cTn id="18" presetID="22" presetClass="entr" presetSubtype="8" fill="hold" grpId="0" nodeType="afterEffect">
                                  <p:stCondLst>
                                    <p:cond delay="2000"/>
                                  </p:stCondLst>
                                  <p:childTnLst>
                                    <p:set>
                                      <p:cBhvr>
                                        <p:cTn id="19" dur="1" fill="hold">
                                          <p:stCondLst>
                                            <p:cond delay="0"/>
                                          </p:stCondLst>
                                        </p:cTn>
                                        <p:tgtEl>
                                          <p:spTgt spid="45060">
                                            <p:txEl>
                                              <p:pRg st="2" end="2"/>
                                            </p:txEl>
                                          </p:spTgt>
                                        </p:tgtEl>
                                        <p:attrNameLst>
                                          <p:attrName>style.visibility</p:attrName>
                                        </p:attrNameLst>
                                      </p:cBhvr>
                                      <p:to>
                                        <p:strVal val="visible"/>
                                      </p:to>
                                    </p:set>
                                    <p:animEffect transition="in" filter="wipe(left)">
                                      <p:cBhvr>
                                        <p:cTn id="20" dur="1000"/>
                                        <p:tgtEl>
                                          <p:spTgt spid="45060">
                                            <p:txEl>
                                              <p:pRg st="2" end="2"/>
                                            </p:txEl>
                                          </p:spTgt>
                                        </p:tgtEl>
                                      </p:cBhvr>
                                    </p:animEffect>
                                  </p:childTnLst>
                                </p:cTn>
                              </p:par>
                            </p:childTnLst>
                          </p:cTn>
                        </p:par>
                        <p:par>
                          <p:cTn id="21" fill="hold" nodeType="afterGroup">
                            <p:stCondLst>
                              <p:cond delay="8500"/>
                            </p:stCondLst>
                            <p:childTnLst>
                              <p:par>
                                <p:cTn id="22" presetID="22" presetClass="entr" presetSubtype="8" fill="hold" grpId="0" nodeType="afterEffect">
                                  <p:stCondLst>
                                    <p:cond delay="2000"/>
                                  </p:stCondLst>
                                  <p:childTnLst>
                                    <p:set>
                                      <p:cBhvr>
                                        <p:cTn id="23" dur="1" fill="hold">
                                          <p:stCondLst>
                                            <p:cond delay="0"/>
                                          </p:stCondLst>
                                        </p:cTn>
                                        <p:tgtEl>
                                          <p:spTgt spid="45060">
                                            <p:txEl>
                                              <p:pRg st="3" end="3"/>
                                            </p:txEl>
                                          </p:spTgt>
                                        </p:tgtEl>
                                        <p:attrNameLst>
                                          <p:attrName>style.visibility</p:attrName>
                                        </p:attrNameLst>
                                      </p:cBhvr>
                                      <p:to>
                                        <p:strVal val="visible"/>
                                      </p:to>
                                    </p:set>
                                    <p:animEffect transition="in" filter="wipe(left)">
                                      <p:cBhvr>
                                        <p:cTn id="24" dur="1000"/>
                                        <p:tgtEl>
                                          <p:spTgt spid="450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autoUpdateAnimBg="0"/>
      <p:bldP spid="45060" grpId="0" build="p" autoUpdateAnimBg="0" advAuto="200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08484B-F64A-4B01-B65D-62A0780A630F}"/>
              </a:ext>
            </a:extLst>
          </p:cNvPr>
          <p:cNvSpPr>
            <a:spLocks noGrp="1"/>
          </p:cNvSpPr>
          <p:nvPr>
            <p:ph type="title"/>
          </p:nvPr>
        </p:nvSpPr>
        <p:spPr>
          <a:xfrm>
            <a:off x="2162175" y="365125"/>
            <a:ext cx="9191625" cy="1325563"/>
          </a:xfrm>
        </p:spPr>
        <p:txBody>
          <a:bodyPr>
            <a:normAutofit/>
          </a:bodyPr>
          <a:lstStyle/>
          <a:p>
            <a:r>
              <a:rPr lang="en-US" sz="4000" b="1" dirty="0">
                <a:solidFill>
                  <a:schemeClr val="bg1"/>
                </a:solidFill>
                <a:effectLst>
                  <a:outerShdw blurRad="38100" dist="38100" dir="2700000" algn="tl">
                    <a:srgbClr val="C0C0C0"/>
                  </a:outerShdw>
                </a:effectLst>
                <a:latin typeface="+mn-lt"/>
              </a:rPr>
              <a:t>Classical School</a:t>
            </a:r>
            <a:r>
              <a:rPr lang="ru-RU" sz="4000" b="1" dirty="0">
                <a:solidFill>
                  <a:schemeClr val="bg1"/>
                </a:solidFill>
                <a:effectLst>
                  <a:outerShdw blurRad="38100" dist="38100" dir="2700000" algn="tl">
                    <a:srgbClr val="C0C0C0"/>
                  </a:outerShdw>
                </a:effectLst>
                <a:latin typeface="+mn-lt"/>
              </a:rPr>
              <a:t>: </a:t>
            </a:r>
            <a:r>
              <a:rPr lang="en-US" sz="4000" b="1" dirty="0">
                <a:solidFill>
                  <a:schemeClr val="bg1"/>
                </a:solidFill>
                <a:effectLst>
                  <a:outerShdw blurRad="38100" dist="38100" dir="2700000" algn="tl">
                    <a:srgbClr val="C0C0C0"/>
                  </a:outerShdw>
                </a:effectLst>
                <a:latin typeface="+mn-lt"/>
              </a:rPr>
              <a:t>Basic Propositions</a:t>
            </a:r>
            <a:endParaRPr lang="fr-FR" sz="4000" dirty="0">
              <a:solidFill>
                <a:schemeClr val="bg1"/>
              </a:solidFill>
              <a:latin typeface="+mn-lt"/>
            </a:endParaRPr>
          </a:p>
        </p:txBody>
      </p:sp>
      <p:sp>
        <p:nvSpPr>
          <p:cNvPr id="4" name="Rectangle 3">
            <a:extLst>
              <a:ext uri="{FF2B5EF4-FFF2-40B4-BE49-F238E27FC236}">
                <a16:creationId xmlns:a16="http://schemas.microsoft.com/office/drawing/2014/main" id="{D5ADEDAE-175F-4A22-8E2F-29C37201DAEB}"/>
              </a:ext>
            </a:extLst>
          </p:cNvPr>
          <p:cNvSpPr>
            <a:spLocks noGrp="1" noChangeArrowheads="1"/>
          </p:cNvSpPr>
          <p:nvPr>
            <p:ph idx="1"/>
          </p:nvPr>
        </p:nvSpPr>
        <p:spPr>
          <a:xfrm>
            <a:off x="152400" y="1866899"/>
            <a:ext cx="10248900" cy="4310063"/>
          </a:xfrm>
        </p:spPr>
        <p:txBody>
          <a:bodyPr>
            <a:normAutofit fontScale="92500" lnSpcReduction="10000"/>
          </a:bodyPr>
          <a:lstStyle/>
          <a:p>
            <a:pPr algn="just" eaLnBrk="1" hangingPunct="1">
              <a:buClr>
                <a:srgbClr val="FF0000"/>
              </a:buClr>
              <a:buFont typeface="Wingdings" panose="05000000000000000000" pitchFamily="2" charset="2"/>
              <a:buChar char="§"/>
            </a:pPr>
            <a:r>
              <a:rPr lang="en-US" altLang="ru-RU" sz="2400" dirty="0"/>
              <a:t>Economy consists of two separate sectors</a:t>
            </a:r>
            <a:r>
              <a:rPr lang="ru-RU" altLang="ru-RU" sz="2400" dirty="0"/>
              <a:t>: </a:t>
            </a:r>
            <a:r>
              <a:rPr lang="en-US" altLang="ru-RU" sz="2400" dirty="0"/>
              <a:t>the real sector and the money</a:t>
            </a:r>
            <a:r>
              <a:rPr lang="ru-RU" altLang="ru-RU" sz="2400" dirty="0"/>
              <a:t> </a:t>
            </a:r>
            <a:r>
              <a:rPr lang="en-US" altLang="ru-RU" sz="2400" dirty="0"/>
              <a:t>sector </a:t>
            </a:r>
            <a:r>
              <a:rPr lang="ru-RU" altLang="ru-RU" sz="2400" dirty="0">
                <a:sym typeface="Symbol" panose="05050102010706020507" pitchFamily="18" charset="2"/>
              </a:rPr>
              <a:t> </a:t>
            </a:r>
            <a:r>
              <a:rPr lang="en-US" altLang="ru-RU" sz="2400" dirty="0">
                <a:sym typeface="Symbol" panose="05050102010706020507" pitchFamily="18" charset="2"/>
              </a:rPr>
              <a:t>real variables do not depend from nominal variables</a:t>
            </a:r>
            <a:r>
              <a:rPr lang="ru-RU" altLang="ru-RU" sz="2400" dirty="0">
                <a:sym typeface="Symbol" panose="05050102010706020507" pitchFamily="18" charset="2"/>
              </a:rPr>
              <a:t> = </a:t>
            </a:r>
            <a:r>
              <a:rPr lang="en-US" altLang="ru-RU" sz="2400" dirty="0">
                <a:sym typeface="Symbol" panose="05050102010706020507" pitchFamily="18" charset="2"/>
              </a:rPr>
              <a:t>the principle of </a:t>
            </a:r>
            <a:r>
              <a:rPr lang="ru-RU" altLang="ru-RU" sz="2400" dirty="0">
                <a:sym typeface="Symbol" panose="05050102010706020507" pitchFamily="18" charset="2"/>
              </a:rPr>
              <a:t>«</a:t>
            </a:r>
            <a:r>
              <a:rPr lang="en-US" altLang="ru-RU" sz="2400" b="1" i="1" dirty="0">
                <a:solidFill>
                  <a:srgbClr val="FF0000"/>
                </a:solidFill>
                <a:sym typeface="Symbol" panose="05050102010706020507" pitchFamily="18" charset="2"/>
              </a:rPr>
              <a:t>classical dichotomy</a:t>
            </a:r>
            <a:r>
              <a:rPr lang="ru-RU" altLang="ru-RU" sz="2400" dirty="0">
                <a:sym typeface="Symbol" panose="05050102010706020507" pitchFamily="18" charset="2"/>
              </a:rPr>
              <a:t>» </a:t>
            </a:r>
            <a:r>
              <a:rPr lang="en-US" altLang="ru-RU" sz="2400" dirty="0">
                <a:sym typeface="Symbol" panose="05050102010706020507" pitchFamily="18" charset="2"/>
              </a:rPr>
              <a:t>and</a:t>
            </a:r>
            <a:r>
              <a:rPr lang="ru-RU" altLang="ru-RU" sz="2400" dirty="0">
                <a:sym typeface="Symbol" panose="05050102010706020507" pitchFamily="18" charset="2"/>
              </a:rPr>
              <a:t> «</a:t>
            </a:r>
            <a:r>
              <a:rPr lang="en-US" altLang="ru-RU" sz="2400" dirty="0">
                <a:sym typeface="Symbol" panose="05050102010706020507" pitchFamily="18" charset="2"/>
              </a:rPr>
              <a:t>neutrality of money</a:t>
            </a:r>
            <a:r>
              <a:rPr lang="ru-RU" altLang="ru-RU" sz="2400" dirty="0">
                <a:sym typeface="Symbol" panose="05050102010706020507" pitchFamily="18" charset="2"/>
              </a:rPr>
              <a:t>».</a:t>
            </a:r>
            <a:endParaRPr lang="fr-FR" altLang="ru-RU" sz="2400" dirty="0">
              <a:sym typeface="Symbol" panose="05050102010706020507" pitchFamily="18" charset="2"/>
            </a:endParaRPr>
          </a:p>
          <a:p>
            <a:pPr marL="0" indent="0" algn="just" eaLnBrk="1" hangingPunct="1">
              <a:buClr>
                <a:srgbClr val="FF0000"/>
              </a:buClr>
              <a:buNone/>
            </a:pPr>
            <a:endParaRPr lang="en-US" altLang="ru-RU" sz="2400" dirty="0">
              <a:sym typeface="Symbol" panose="05050102010706020507" pitchFamily="18" charset="2"/>
            </a:endParaRPr>
          </a:p>
          <a:p>
            <a:pPr algn="just" eaLnBrk="1" hangingPunct="1">
              <a:buClr>
                <a:srgbClr val="FF0000"/>
              </a:buClr>
              <a:buFont typeface="Wingdings" panose="05000000000000000000" pitchFamily="2" charset="2"/>
              <a:buChar char="§"/>
            </a:pPr>
            <a:r>
              <a:rPr lang="en-US" altLang="ru-RU" sz="2400" dirty="0">
                <a:sym typeface="Symbol" panose="05050102010706020507" pitchFamily="18" charset="2"/>
              </a:rPr>
              <a:t>There is </a:t>
            </a:r>
            <a:r>
              <a:rPr lang="en-US" altLang="ru-RU" sz="2400" b="1" i="1" dirty="0">
                <a:solidFill>
                  <a:srgbClr val="FF0000"/>
                </a:solidFill>
                <a:sym typeface="Symbol" panose="05050102010706020507" pitchFamily="18" charset="2"/>
              </a:rPr>
              <a:t>perfect competition</a:t>
            </a:r>
            <a:r>
              <a:rPr lang="ru-RU" altLang="ru-RU" sz="2400" dirty="0">
                <a:sym typeface="Symbol" panose="05050102010706020507" pitchFamily="18" charset="2"/>
              </a:rPr>
              <a:t> </a:t>
            </a:r>
            <a:r>
              <a:rPr lang="en-US" altLang="ru-RU" sz="2400" dirty="0">
                <a:sym typeface="Symbol" panose="05050102010706020507" pitchFamily="18" charset="2"/>
              </a:rPr>
              <a:t>in all the markets </a:t>
            </a:r>
            <a:r>
              <a:rPr lang="ru-RU" altLang="ru-RU" sz="2400" dirty="0">
                <a:sym typeface="Symbol" panose="05050102010706020507" pitchFamily="18" charset="2"/>
              </a:rPr>
              <a:t> </a:t>
            </a:r>
            <a:r>
              <a:rPr lang="en-US" altLang="ru-RU" sz="2400" dirty="0">
                <a:sym typeface="Symbol" panose="05050102010706020507" pitchFamily="18" charset="2"/>
              </a:rPr>
              <a:t>economic agents cannot influence market prices, they are</a:t>
            </a:r>
            <a:r>
              <a:rPr lang="ru-RU" altLang="ru-RU" sz="2400" dirty="0">
                <a:sym typeface="Symbol" panose="05050102010706020507" pitchFamily="18" charset="2"/>
              </a:rPr>
              <a:t> </a:t>
            </a:r>
            <a:r>
              <a:rPr lang="en-US" altLang="ru-RU" sz="2400" dirty="0">
                <a:sym typeface="Symbol" panose="05050102010706020507" pitchFamily="18" charset="2"/>
              </a:rPr>
              <a:t>price-takers</a:t>
            </a:r>
            <a:r>
              <a:rPr lang="ru-RU" altLang="ru-RU" sz="2400" dirty="0">
                <a:sym typeface="Symbol" panose="05050102010706020507" pitchFamily="18" charset="2"/>
              </a:rPr>
              <a:t>.</a:t>
            </a:r>
            <a:endParaRPr lang="fr-FR" altLang="ru-RU" sz="2400" dirty="0">
              <a:sym typeface="Symbol" panose="05050102010706020507" pitchFamily="18" charset="2"/>
            </a:endParaRPr>
          </a:p>
          <a:p>
            <a:pPr marL="0" indent="0" algn="just" eaLnBrk="1" hangingPunct="1">
              <a:buClr>
                <a:srgbClr val="FF0000"/>
              </a:buClr>
              <a:buNone/>
            </a:pPr>
            <a:endParaRPr lang="en-US" altLang="ru-RU" sz="2400" dirty="0">
              <a:sym typeface="Symbol" panose="05050102010706020507" pitchFamily="18" charset="2"/>
            </a:endParaRPr>
          </a:p>
          <a:p>
            <a:pPr algn="just" eaLnBrk="1" hangingPunct="1">
              <a:buClr>
                <a:srgbClr val="FF0000"/>
              </a:buClr>
              <a:buFont typeface="Wingdings" panose="05000000000000000000" pitchFamily="2" charset="2"/>
              <a:buChar char="§"/>
            </a:pPr>
            <a:r>
              <a:rPr lang="en-US" altLang="ru-RU" sz="2400" dirty="0">
                <a:sym typeface="Symbol" panose="05050102010706020507" pitchFamily="18" charset="2"/>
              </a:rPr>
              <a:t>All the </a:t>
            </a:r>
            <a:r>
              <a:rPr lang="en-US" altLang="ru-RU" sz="2400" b="1" i="1" dirty="0">
                <a:solidFill>
                  <a:srgbClr val="FF0000"/>
                </a:solidFill>
                <a:sym typeface="Symbol" panose="05050102010706020507" pitchFamily="18" charset="2"/>
              </a:rPr>
              <a:t>prices are flexible</a:t>
            </a:r>
            <a:r>
              <a:rPr lang="ru-RU" altLang="ru-RU" sz="2400" dirty="0">
                <a:sym typeface="Symbol" panose="05050102010706020507" pitchFamily="18" charset="2"/>
              </a:rPr>
              <a:t> </a:t>
            </a:r>
            <a:r>
              <a:rPr lang="en-US" altLang="ru-RU" sz="2400" dirty="0">
                <a:sym typeface="Symbol" panose="05050102010706020507" pitchFamily="18" charset="2"/>
              </a:rPr>
              <a:t>and are set by the relation between supply and demand</a:t>
            </a:r>
            <a:r>
              <a:rPr lang="ru-RU" altLang="ru-RU" sz="2400" dirty="0">
                <a:sym typeface="Symbol" panose="05050102010706020507" pitchFamily="18" charset="2"/>
              </a:rPr>
              <a:t>  </a:t>
            </a:r>
            <a:r>
              <a:rPr lang="en-US" altLang="ru-RU" sz="2400" dirty="0">
                <a:sym typeface="Symbol" panose="05050102010706020507" pitchFamily="18" charset="2"/>
              </a:rPr>
              <a:t>the principle of </a:t>
            </a:r>
            <a:r>
              <a:rPr lang="en-US" altLang="ru-RU" sz="2400" dirty="0" err="1">
                <a:sym typeface="Symbol" panose="05050102010706020507" pitchFamily="18" charset="2"/>
              </a:rPr>
              <a:t>A.Smith’s</a:t>
            </a:r>
            <a:r>
              <a:rPr lang="en-US" altLang="ru-RU" sz="2400" dirty="0">
                <a:sym typeface="Symbol" panose="05050102010706020507" pitchFamily="18" charset="2"/>
              </a:rPr>
              <a:t> </a:t>
            </a:r>
            <a:r>
              <a:rPr lang="ru-RU" altLang="ru-RU" sz="2400" dirty="0">
                <a:sym typeface="Symbol" panose="05050102010706020507" pitchFamily="18" charset="2"/>
              </a:rPr>
              <a:t>«</a:t>
            </a:r>
            <a:r>
              <a:rPr lang="en-US" altLang="ru-RU" sz="2400" b="1" i="1" dirty="0">
                <a:solidFill>
                  <a:srgbClr val="FF0000"/>
                </a:solidFill>
                <a:sym typeface="Symbol" panose="05050102010706020507" pitchFamily="18" charset="2"/>
              </a:rPr>
              <a:t>invisible hand</a:t>
            </a:r>
            <a:r>
              <a:rPr lang="ru-RU" altLang="ru-RU" sz="2400" dirty="0">
                <a:sym typeface="Symbol" panose="05050102010706020507" pitchFamily="18" charset="2"/>
              </a:rPr>
              <a:t>» </a:t>
            </a:r>
            <a:r>
              <a:rPr lang="en-US" altLang="ru-RU" sz="2400" dirty="0">
                <a:sym typeface="Symbol" panose="05050102010706020507" pitchFamily="18" charset="2"/>
              </a:rPr>
              <a:t>and  </a:t>
            </a:r>
            <a:r>
              <a:rPr lang="ru-RU" altLang="ru-RU" sz="2400" dirty="0">
                <a:sym typeface="Symbol" panose="05050102010706020507" pitchFamily="18" charset="2"/>
              </a:rPr>
              <a:t>«</a:t>
            </a:r>
            <a:r>
              <a:rPr lang="en-US" altLang="ru-RU" sz="2400" b="1" i="1" dirty="0">
                <a:solidFill>
                  <a:srgbClr val="FF0000"/>
                </a:solidFill>
                <a:sym typeface="Symbol" panose="05050102010706020507" pitchFamily="18" charset="2"/>
              </a:rPr>
              <a:t>market clearing</a:t>
            </a:r>
            <a:r>
              <a:rPr lang="ru-RU" altLang="ru-RU" sz="2400" dirty="0">
                <a:sym typeface="Symbol" panose="05050102010706020507" pitchFamily="18" charset="2"/>
              </a:rPr>
              <a:t>».</a:t>
            </a:r>
            <a:endParaRPr lang="fr-FR" altLang="ru-RU" sz="2400" dirty="0">
              <a:sym typeface="Symbol" panose="05050102010706020507" pitchFamily="18" charset="2"/>
            </a:endParaRPr>
          </a:p>
          <a:p>
            <a:pPr marL="0" indent="0" algn="just" eaLnBrk="1" hangingPunct="1">
              <a:buClr>
                <a:srgbClr val="FF0000"/>
              </a:buClr>
              <a:buNone/>
            </a:pPr>
            <a:endParaRPr lang="en-US" altLang="ru-RU" sz="2400" dirty="0">
              <a:sym typeface="Symbol" panose="05050102010706020507" pitchFamily="18" charset="2"/>
            </a:endParaRPr>
          </a:p>
          <a:p>
            <a:pPr algn="just" eaLnBrk="1" hangingPunct="1">
              <a:buClr>
                <a:srgbClr val="FF0000"/>
              </a:buClr>
              <a:buFont typeface="Wingdings" panose="05000000000000000000" pitchFamily="2" charset="2"/>
              <a:buChar char="§"/>
            </a:pPr>
            <a:r>
              <a:rPr lang="en-US" altLang="ru-RU" sz="2400" dirty="0">
                <a:sym typeface="Symbol" panose="05050102010706020507" pitchFamily="18" charset="2"/>
              </a:rPr>
              <a:t>Government has no need to intervene in the regulation of the economy </a:t>
            </a:r>
            <a:r>
              <a:rPr lang="ru-RU" altLang="ru-RU" sz="2400" dirty="0">
                <a:sym typeface="Symbol" panose="05050102010706020507" pitchFamily="18" charset="2"/>
              </a:rPr>
              <a:t> </a:t>
            </a:r>
            <a:r>
              <a:rPr lang="en-US" altLang="ru-RU" sz="2400" dirty="0">
                <a:sym typeface="Symbol" panose="05050102010706020507" pitchFamily="18" charset="2"/>
              </a:rPr>
              <a:t>the principle </a:t>
            </a:r>
            <a:r>
              <a:rPr lang="ru-RU" altLang="ru-RU" sz="2400" dirty="0">
                <a:sym typeface="Symbol" panose="05050102010706020507" pitchFamily="18" charset="2"/>
              </a:rPr>
              <a:t>«</a:t>
            </a:r>
            <a:r>
              <a:rPr lang="en-US" altLang="ru-RU" sz="2400" b="1" i="1" dirty="0">
                <a:solidFill>
                  <a:srgbClr val="FF0000"/>
                </a:solidFill>
                <a:sym typeface="Symbol" panose="05050102010706020507" pitchFamily="18" charset="2"/>
              </a:rPr>
              <a:t>laissez faire, laissez passer</a:t>
            </a:r>
            <a:r>
              <a:rPr lang="ru-RU" altLang="ru-RU" sz="2400" dirty="0">
                <a:sym typeface="Symbol" panose="05050102010706020507" pitchFamily="18" charset="2"/>
              </a:rPr>
              <a:t>».</a:t>
            </a:r>
            <a:endParaRPr lang="en-US" altLang="ru-RU" sz="2400" dirty="0">
              <a:sym typeface="Symbol" panose="05050102010706020507" pitchFamily="18" charset="2"/>
            </a:endParaRPr>
          </a:p>
        </p:txBody>
      </p:sp>
    </p:spTree>
    <p:extLst>
      <p:ext uri="{BB962C8B-B14F-4D97-AF65-F5344CB8AC3E}">
        <p14:creationId xmlns:p14="http://schemas.microsoft.com/office/powerpoint/2010/main" val="638720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left)">
                                      <p:cBhvr>
                                        <p:cTn id="12" dur="10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wipe(left)">
                                      <p:cBhvr>
                                        <p:cTn id="17" dur="10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wipe(left)">
                                      <p:cBhvr>
                                        <p:cTn id="22" dur="1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3">
            <a:extLst>
              <a:ext uri="{FF2B5EF4-FFF2-40B4-BE49-F238E27FC236}">
                <a16:creationId xmlns:a16="http://schemas.microsoft.com/office/drawing/2014/main" id="{8D9B92B8-4F6E-4369-8C1E-76F8B8B2F6A2}"/>
              </a:ext>
            </a:extLst>
          </p:cNvPr>
          <p:cNvSpPr>
            <a:spLocks noGrp="1" noChangeArrowheads="1"/>
          </p:cNvSpPr>
          <p:nvPr>
            <p:ph type="body" idx="1"/>
          </p:nvPr>
        </p:nvSpPr>
        <p:spPr>
          <a:xfrm>
            <a:off x="152400" y="1485901"/>
            <a:ext cx="10264775" cy="5472112"/>
          </a:xfrm>
        </p:spPr>
        <p:txBody>
          <a:bodyPr>
            <a:normAutofit/>
          </a:bodyPr>
          <a:lstStyle/>
          <a:p>
            <a:pPr algn="just" eaLnBrk="1" hangingPunct="1">
              <a:buClr>
                <a:srgbClr val="FF0000"/>
              </a:buClr>
              <a:buFont typeface="Wingdings" panose="05000000000000000000" pitchFamily="2" charset="2"/>
              <a:buChar char="§"/>
            </a:pPr>
            <a:r>
              <a:rPr lang="en-US" altLang="ru-RU" sz="2600" dirty="0">
                <a:sym typeface="Symbol" panose="05050102010706020507" pitchFamily="18" charset="2"/>
              </a:rPr>
              <a:t>The main economic problem is the</a:t>
            </a:r>
            <a:r>
              <a:rPr lang="ru-RU" altLang="ru-RU" sz="2600" dirty="0">
                <a:sym typeface="Symbol" panose="05050102010706020507" pitchFamily="18" charset="2"/>
              </a:rPr>
              <a:t> </a:t>
            </a:r>
            <a:r>
              <a:rPr lang="en-US" altLang="ru-RU" sz="2600" b="1" i="1" dirty="0">
                <a:solidFill>
                  <a:srgbClr val="FF0000"/>
                </a:solidFill>
                <a:sym typeface="Symbol" panose="05050102010706020507" pitchFamily="18" charset="2"/>
              </a:rPr>
              <a:t>scarcity of resources</a:t>
            </a:r>
            <a:r>
              <a:rPr lang="ru-RU" altLang="ru-RU" sz="2600" dirty="0">
                <a:sym typeface="Symbol" panose="05050102010706020507" pitchFamily="18" charset="2"/>
              </a:rPr>
              <a:t>, </a:t>
            </a:r>
            <a:r>
              <a:rPr lang="en-US" altLang="ru-RU" sz="2600" dirty="0">
                <a:sym typeface="Symbol" panose="05050102010706020507" pitchFamily="18" charset="2"/>
              </a:rPr>
              <a:t>which hence are fully used, and the economy is always at its </a:t>
            </a:r>
            <a:r>
              <a:rPr lang="en-US" altLang="ru-RU" sz="2600" b="1" i="1" dirty="0">
                <a:solidFill>
                  <a:srgbClr val="FF0000"/>
                </a:solidFill>
                <a:sym typeface="Symbol" panose="05050102010706020507" pitchFamily="18" charset="2"/>
              </a:rPr>
              <a:t>potential level of output</a:t>
            </a:r>
            <a:r>
              <a:rPr lang="en-US" altLang="ru-RU" sz="2600" dirty="0">
                <a:sym typeface="Symbol" panose="05050102010706020507" pitchFamily="18" charset="2"/>
              </a:rPr>
              <a:t>.  </a:t>
            </a:r>
          </a:p>
          <a:p>
            <a:pPr algn="just" eaLnBrk="1" hangingPunct="1">
              <a:buClr>
                <a:srgbClr val="FF0000"/>
              </a:buClr>
              <a:buFont typeface="Wingdings" panose="05000000000000000000" pitchFamily="2" charset="2"/>
              <a:buChar char="§"/>
            </a:pPr>
            <a:r>
              <a:rPr lang="en-US" altLang="ru-RU" sz="2600" dirty="0">
                <a:sym typeface="Symbol" panose="05050102010706020507" pitchFamily="18" charset="2"/>
              </a:rPr>
              <a:t>The scarcity of resources poses puts in the forefront the problem of production</a:t>
            </a:r>
            <a:r>
              <a:rPr lang="ru-RU" altLang="ru-RU" sz="2600" dirty="0">
                <a:sym typeface="Symbol" panose="05050102010706020507" pitchFamily="18" charset="2"/>
              </a:rPr>
              <a:t>  </a:t>
            </a:r>
            <a:r>
              <a:rPr lang="en-US" altLang="ru-RU" sz="2600" dirty="0">
                <a:sym typeface="Symbol" panose="05050102010706020507" pitchFamily="18" charset="2"/>
              </a:rPr>
              <a:t>the analysis of economy’s behavior from </a:t>
            </a:r>
            <a:r>
              <a:rPr lang="en-US" altLang="ru-RU" sz="2600" b="1" i="1" dirty="0">
                <a:solidFill>
                  <a:srgbClr val="FF0000"/>
                </a:solidFill>
                <a:sym typeface="Symbol" panose="05050102010706020507" pitchFamily="18" charset="2"/>
              </a:rPr>
              <a:t>aggregate supply </a:t>
            </a:r>
            <a:r>
              <a:rPr lang="en-US" altLang="ru-RU" sz="2600" dirty="0">
                <a:sym typeface="Symbol" panose="05050102010706020507" pitchFamily="18" charset="2"/>
              </a:rPr>
              <a:t>side </a:t>
            </a:r>
            <a:r>
              <a:rPr lang="ru-RU" altLang="ru-RU" sz="2600" dirty="0">
                <a:sym typeface="Symbol" panose="05050102010706020507" pitchFamily="18" charset="2"/>
              </a:rPr>
              <a:t>(«</a:t>
            </a:r>
            <a:r>
              <a:rPr lang="en-US" altLang="ru-RU" sz="2600" dirty="0">
                <a:sym typeface="Symbol" panose="05050102010706020507" pitchFamily="18" charset="2"/>
              </a:rPr>
              <a:t>supply-side analysis</a:t>
            </a:r>
            <a:r>
              <a:rPr lang="ru-RU" altLang="ru-RU" sz="2600" dirty="0">
                <a:sym typeface="Symbol" panose="05050102010706020507" pitchFamily="18" charset="2"/>
              </a:rPr>
              <a:t>»).</a:t>
            </a:r>
            <a:endParaRPr lang="fr-FR" altLang="ru-RU" sz="2600" dirty="0">
              <a:sym typeface="Symbol" panose="05050102010706020507" pitchFamily="18" charset="2"/>
            </a:endParaRPr>
          </a:p>
          <a:p>
            <a:pPr marL="0" indent="0" algn="just" eaLnBrk="1" hangingPunct="1">
              <a:buClr>
                <a:srgbClr val="FF0000"/>
              </a:buClr>
              <a:buNone/>
            </a:pPr>
            <a:endParaRPr lang="fr-FR" altLang="ru-RU" sz="2600" dirty="0">
              <a:sym typeface="Symbol" panose="05050102010706020507" pitchFamily="18" charset="2"/>
            </a:endParaRPr>
          </a:p>
          <a:p>
            <a:pPr algn="just" eaLnBrk="1" hangingPunct="1">
              <a:buClr>
                <a:srgbClr val="FF0000"/>
              </a:buClr>
              <a:buFont typeface="Wingdings" panose="05000000000000000000" pitchFamily="2" charset="2"/>
              <a:buChar char="§"/>
            </a:pPr>
            <a:r>
              <a:rPr lang="en-US" altLang="ru-RU" sz="2600" dirty="0">
                <a:sym typeface="Symbol" panose="05050102010706020507" pitchFamily="18" charset="2"/>
              </a:rPr>
              <a:t>The </a:t>
            </a:r>
            <a:r>
              <a:rPr lang="ru-RU" altLang="ru-RU" sz="2600" dirty="0">
                <a:sym typeface="Symbol" panose="05050102010706020507" pitchFamily="18" charset="2"/>
              </a:rPr>
              <a:t>«</a:t>
            </a:r>
            <a:r>
              <a:rPr lang="en-US" altLang="ru-RU" sz="2600" dirty="0">
                <a:sym typeface="Symbol" panose="05050102010706020507" pitchFamily="18" charset="2"/>
              </a:rPr>
              <a:t>Say’s law</a:t>
            </a:r>
            <a:r>
              <a:rPr lang="ru-RU" altLang="ru-RU" sz="2600" dirty="0">
                <a:sym typeface="Symbol" panose="05050102010706020507" pitchFamily="18" charset="2"/>
              </a:rPr>
              <a:t>»</a:t>
            </a:r>
            <a:r>
              <a:rPr lang="en-US" altLang="ru-RU" sz="2600" dirty="0">
                <a:sym typeface="Symbol" panose="05050102010706020507" pitchFamily="18" charset="2"/>
              </a:rPr>
              <a:t> acts in the economy</a:t>
            </a:r>
            <a:r>
              <a:rPr lang="ru-RU" altLang="ru-RU" sz="2600" dirty="0">
                <a:sym typeface="Symbol" panose="05050102010706020507" pitchFamily="18" charset="2"/>
              </a:rPr>
              <a:t>: «</a:t>
            </a:r>
            <a:r>
              <a:rPr lang="en-US" altLang="ru-RU" sz="2600" b="1" i="1" dirty="0">
                <a:solidFill>
                  <a:srgbClr val="FF0000"/>
                </a:solidFill>
                <a:sym typeface="Symbol" panose="05050102010706020507" pitchFamily="18" charset="2"/>
              </a:rPr>
              <a:t>supply creates its own demand</a:t>
            </a:r>
            <a:r>
              <a:rPr lang="ru-RU" altLang="ru-RU" sz="2600" dirty="0">
                <a:sym typeface="Symbol" panose="05050102010706020507" pitchFamily="18" charset="2"/>
              </a:rPr>
              <a:t>», </a:t>
            </a:r>
            <a:r>
              <a:rPr lang="en-US" altLang="ru-RU" sz="2600" dirty="0">
                <a:sym typeface="Symbol" panose="05050102010706020507" pitchFamily="18" charset="2"/>
              </a:rPr>
              <a:t>because each economic agent is simultaneously a seller and a buyer</a:t>
            </a:r>
            <a:r>
              <a:rPr lang="ru-RU" altLang="ru-RU" sz="2600" dirty="0">
                <a:sym typeface="Symbol" panose="05050102010706020507" pitchFamily="18" charset="2"/>
              </a:rPr>
              <a:t>. </a:t>
            </a:r>
            <a:endParaRPr lang="fr-FR" altLang="ru-RU" sz="2600" dirty="0">
              <a:sym typeface="Symbol" panose="05050102010706020507" pitchFamily="18" charset="2"/>
            </a:endParaRPr>
          </a:p>
          <a:p>
            <a:pPr algn="just" eaLnBrk="1" hangingPunct="1">
              <a:buClr>
                <a:srgbClr val="FF0000"/>
              </a:buClr>
              <a:buFont typeface="Wingdings" panose="05000000000000000000" pitchFamily="2" charset="2"/>
              <a:buChar char="§"/>
            </a:pPr>
            <a:r>
              <a:rPr lang="en-US" altLang="ru-RU" sz="2600" dirty="0">
                <a:sym typeface="Symbol" panose="05050102010706020507" pitchFamily="18" charset="2"/>
              </a:rPr>
              <a:t>The problem of expanding of production possibilities is resolving slowly, the mutual market adjustment is a long-term process</a:t>
            </a:r>
            <a:r>
              <a:rPr lang="ru-RU" altLang="ru-RU" sz="2600" dirty="0">
                <a:sym typeface="Symbol" panose="05050102010706020507" pitchFamily="18" charset="2"/>
              </a:rPr>
              <a:t>  </a:t>
            </a:r>
            <a:r>
              <a:rPr lang="en-US" altLang="ru-RU" sz="2600" dirty="0">
                <a:sym typeface="Symbol" panose="05050102010706020507" pitchFamily="18" charset="2"/>
              </a:rPr>
              <a:t>the description of economy’s behavior </a:t>
            </a:r>
            <a:r>
              <a:rPr lang="en-US" altLang="ru-RU" sz="2600" b="1" i="1" dirty="0">
                <a:solidFill>
                  <a:srgbClr val="FF0000"/>
                </a:solidFill>
                <a:sym typeface="Symbol" panose="05050102010706020507" pitchFamily="18" charset="2"/>
              </a:rPr>
              <a:t>in the long run</a:t>
            </a:r>
            <a:r>
              <a:rPr lang="ru-RU" altLang="ru-RU" sz="2600" b="1" i="1" dirty="0">
                <a:solidFill>
                  <a:srgbClr val="FF0000"/>
                </a:solidFill>
                <a:sym typeface="Symbol" panose="05050102010706020507" pitchFamily="18" charset="2"/>
              </a:rPr>
              <a:t>  </a:t>
            </a:r>
            <a:r>
              <a:rPr lang="ru-RU" altLang="ru-RU" sz="2600" dirty="0">
                <a:sym typeface="Symbol" panose="05050102010706020507" pitchFamily="18" charset="2"/>
              </a:rPr>
              <a:t>(«</a:t>
            </a:r>
            <a:r>
              <a:rPr lang="en-US" altLang="ru-RU" sz="2600" dirty="0">
                <a:sym typeface="Symbol" panose="05050102010706020507" pitchFamily="18" charset="2"/>
              </a:rPr>
              <a:t>long- run analysis</a:t>
            </a:r>
            <a:r>
              <a:rPr lang="ru-RU" altLang="ru-RU" sz="2600" dirty="0">
                <a:sym typeface="Symbol" panose="05050102010706020507" pitchFamily="18" charset="2"/>
              </a:rPr>
              <a:t>»</a:t>
            </a:r>
            <a:r>
              <a:rPr lang="en-US" altLang="ru-RU" sz="2600" dirty="0">
                <a:sym typeface="Symbol" panose="05050102010706020507" pitchFamily="18" charset="2"/>
              </a:rPr>
              <a:t>)</a:t>
            </a:r>
            <a:r>
              <a:rPr lang="ru-RU" altLang="ru-RU" sz="2600" dirty="0">
                <a:sym typeface="Symbol" panose="05050102010706020507" pitchFamily="18" charset="2"/>
              </a:rPr>
              <a:t>.</a:t>
            </a:r>
            <a:endParaRPr lang="ru-RU" altLang="ru-RU" sz="2600" b="1" i="1" dirty="0">
              <a:solidFill>
                <a:srgbClr val="FF0000"/>
              </a:solidFill>
              <a:sym typeface="Symbol" panose="05050102010706020507" pitchFamily="18" charset="2"/>
            </a:endParaRPr>
          </a:p>
        </p:txBody>
      </p:sp>
      <p:sp>
        <p:nvSpPr>
          <p:cNvPr id="16387" name="Номер слайда 5">
            <a:extLst>
              <a:ext uri="{FF2B5EF4-FFF2-40B4-BE49-F238E27FC236}">
                <a16:creationId xmlns:a16="http://schemas.microsoft.com/office/drawing/2014/main" id="{73F288C9-2C04-4F2F-9C9A-4FEB34C8DA19}"/>
              </a:ext>
            </a:extLst>
          </p:cNvPr>
          <p:cNvSpPr>
            <a:spLocks noGrp="1"/>
          </p:cNvSpPr>
          <p:nvPr>
            <p:ph type="sldNum" sz="quarter" idx="12"/>
          </p:nvPr>
        </p:nvSpPr>
        <p:spPr>
          <a:xfrm>
            <a:off x="8512175" y="63563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C99406DE-44D7-42C8-A492-28A147583BB6}" type="slidenum">
              <a:rPr lang="ru-RU" altLang="ru-RU" sz="1400"/>
              <a:pPr eaLnBrk="1" hangingPunct="1">
                <a:spcBef>
                  <a:spcPct val="0"/>
                </a:spcBef>
                <a:buFontTx/>
                <a:buNone/>
              </a:pPr>
              <a:t>19</a:t>
            </a:fld>
            <a:endParaRPr lang="ru-RU" altLang="ru-RU" sz="1400"/>
          </a:p>
        </p:txBody>
      </p:sp>
      <p:sp>
        <p:nvSpPr>
          <p:cNvPr id="220162" name="Rectangle 2">
            <a:extLst>
              <a:ext uri="{FF2B5EF4-FFF2-40B4-BE49-F238E27FC236}">
                <a16:creationId xmlns:a16="http://schemas.microsoft.com/office/drawing/2014/main" id="{76653B2D-22F2-4254-B620-401B5E192186}"/>
              </a:ext>
            </a:extLst>
          </p:cNvPr>
          <p:cNvSpPr>
            <a:spLocks noGrp="1" noChangeArrowheads="1"/>
          </p:cNvSpPr>
          <p:nvPr>
            <p:ph type="title"/>
          </p:nvPr>
        </p:nvSpPr>
        <p:spPr>
          <a:xfrm>
            <a:off x="2379406" y="452284"/>
            <a:ext cx="7964744" cy="595465"/>
          </a:xfrm>
        </p:spPr>
        <p:txBody>
          <a:bodyPr>
            <a:noAutofit/>
          </a:bodyPr>
          <a:lstStyle/>
          <a:p>
            <a:pPr eaLnBrk="1" hangingPunct="1">
              <a:defRPr/>
            </a:pPr>
            <a:r>
              <a:rPr lang="en-US" sz="3800" b="1" dirty="0">
                <a:solidFill>
                  <a:schemeClr val="bg1"/>
                </a:solidFill>
                <a:latin typeface="+mn-lt"/>
              </a:rPr>
              <a:t>Classical School</a:t>
            </a:r>
            <a:r>
              <a:rPr lang="ru-RU" sz="3800" b="1" dirty="0">
                <a:solidFill>
                  <a:schemeClr val="bg1"/>
                </a:solidFill>
                <a:latin typeface="+mn-lt"/>
              </a:rPr>
              <a:t>: </a:t>
            </a:r>
            <a:r>
              <a:rPr lang="en-US" sz="3800" b="1" dirty="0">
                <a:solidFill>
                  <a:schemeClr val="bg1"/>
                </a:solidFill>
                <a:latin typeface="+mn-lt"/>
              </a:rPr>
              <a:t>Basic Propositions</a:t>
            </a:r>
            <a:endParaRPr lang="ru-RU" sz="3800" dirty="0">
              <a:solidFill>
                <a:schemeClr val="bg1"/>
              </a:solidFill>
              <a:latin typeface="+mn-lt"/>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652">
                                            <p:txEl>
                                              <p:pRg st="0" end="0"/>
                                            </p:txEl>
                                          </p:spTgt>
                                        </p:tgtEl>
                                        <p:attrNameLst>
                                          <p:attrName>style.visibility</p:attrName>
                                        </p:attrNameLst>
                                      </p:cBhvr>
                                      <p:to>
                                        <p:strVal val="visible"/>
                                      </p:to>
                                    </p:set>
                                    <p:animEffect transition="in" filter="wipe(left)">
                                      <p:cBhvr>
                                        <p:cTn id="7" dur="1000"/>
                                        <p:tgtEl>
                                          <p:spTgt spid="2765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652">
                                            <p:txEl>
                                              <p:pRg st="1" end="1"/>
                                            </p:txEl>
                                          </p:spTgt>
                                        </p:tgtEl>
                                        <p:attrNameLst>
                                          <p:attrName>style.visibility</p:attrName>
                                        </p:attrNameLst>
                                      </p:cBhvr>
                                      <p:to>
                                        <p:strVal val="visible"/>
                                      </p:to>
                                    </p:set>
                                    <p:animEffect transition="in" filter="wipe(left)">
                                      <p:cBhvr>
                                        <p:cTn id="12" dur="1000"/>
                                        <p:tgtEl>
                                          <p:spTgt spid="2765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652">
                                            <p:txEl>
                                              <p:pRg st="3" end="3"/>
                                            </p:txEl>
                                          </p:spTgt>
                                        </p:tgtEl>
                                        <p:attrNameLst>
                                          <p:attrName>style.visibility</p:attrName>
                                        </p:attrNameLst>
                                      </p:cBhvr>
                                      <p:to>
                                        <p:strVal val="visible"/>
                                      </p:to>
                                    </p:set>
                                    <p:animEffect transition="in" filter="wipe(left)">
                                      <p:cBhvr>
                                        <p:cTn id="17" dur="1000"/>
                                        <p:tgtEl>
                                          <p:spTgt spid="27652">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7652">
                                            <p:txEl>
                                              <p:pRg st="4" end="4"/>
                                            </p:txEl>
                                          </p:spTgt>
                                        </p:tgtEl>
                                        <p:attrNameLst>
                                          <p:attrName>style.visibility</p:attrName>
                                        </p:attrNameLst>
                                      </p:cBhvr>
                                      <p:to>
                                        <p:strVal val="visible"/>
                                      </p:to>
                                    </p:set>
                                    <p:animEffect transition="in" filter="wipe(left)">
                                      <p:cBhvr>
                                        <p:cTn id="22" dur="1000"/>
                                        <p:tgtEl>
                                          <p:spTgt spid="2765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5" name="Rectangle 3">
            <a:extLst>
              <a:ext uri="{FF2B5EF4-FFF2-40B4-BE49-F238E27FC236}">
                <a16:creationId xmlns:a16="http://schemas.microsoft.com/office/drawing/2014/main" id="{4E4FA286-779B-4AD2-9874-00CAF6A8FC00}"/>
              </a:ext>
            </a:extLst>
          </p:cNvPr>
          <p:cNvSpPr>
            <a:spLocks noGrp="1" noChangeArrowheads="1"/>
          </p:cNvSpPr>
          <p:nvPr>
            <p:ph type="body" idx="1"/>
          </p:nvPr>
        </p:nvSpPr>
        <p:spPr>
          <a:xfrm>
            <a:off x="266700" y="1571625"/>
            <a:ext cx="10115550" cy="5143499"/>
          </a:xfrm>
        </p:spPr>
        <p:txBody>
          <a:bodyPr>
            <a:normAutofit/>
          </a:bodyPr>
          <a:lstStyle/>
          <a:p>
            <a:pPr algn="just" eaLnBrk="1" hangingPunct="1">
              <a:spcBef>
                <a:spcPct val="0"/>
              </a:spcBef>
              <a:buFontTx/>
              <a:buNone/>
            </a:pPr>
            <a:endParaRPr lang="en-US" altLang="ru-RU" sz="2600" dirty="0"/>
          </a:p>
          <a:p>
            <a:pPr algn="just">
              <a:spcBef>
                <a:spcPct val="0"/>
              </a:spcBef>
            </a:pPr>
            <a:r>
              <a:rPr lang="en-US" altLang="ru-RU" sz="2600" dirty="0"/>
              <a:t>The central point of Keynes’ theory: the market economy does not guarantee the economy’s stability, and, therefore, to counteract </a:t>
            </a:r>
            <a:r>
              <a:rPr lang="en-US" altLang="ru-RU" sz="2600" dirty="0">
                <a:solidFill>
                  <a:srgbClr val="FF0000"/>
                </a:solidFill>
              </a:rPr>
              <a:t>slumps</a:t>
            </a:r>
            <a:r>
              <a:rPr lang="en-US" altLang="ru-RU" sz="2600" dirty="0"/>
              <a:t> and </a:t>
            </a:r>
            <a:r>
              <a:rPr lang="en-US" altLang="ru-RU" sz="2600" b="1" dirty="0">
                <a:solidFill>
                  <a:srgbClr val="FF0000"/>
                </a:solidFill>
              </a:rPr>
              <a:t>recessions</a:t>
            </a:r>
            <a:r>
              <a:rPr lang="en-US" altLang="ru-RU" sz="2600" dirty="0"/>
              <a:t> and high unemployment </a:t>
            </a:r>
            <a:r>
              <a:rPr lang="en-US" altLang="ru-RU" sz="2600" i="1" dirty="0"/>
              <a:t>government should intervene</a:t>
            </a:r>
            <a:r>
              <a:rPr lang="en-US" altLang="ru-RU" sz="2600" dirty="0"/>
              <a:t> in the economic performance and conduct the </a:t>
            </a:r>
            <a:r>
              <a:rPr lang="en-US" altLang="ru-RU" sz="2600" b="1" i="1" dirty="0">
                <a:solidFill>
                  <a:srgbClr val="FF0000"/>
                </a:solidFill>
              </a:rPr>
              <a:t>stabilization  policy</a:t>
            </a:r>
            <a:r>
              <a:rPr lang="ru-RU" altLang="ru-RU" sz="2600" i="1" dirty="0"/>
              <a:t>.</a:t>
            </a:r>
            <a:r>
              <a:rPr lang="ru-RU" altLang="ru-RU" sz="2600" dirty="0"/>
              <a:t>   </a:t>
            </a:r>
          </a:p>
          <a:p>
            <a:pPr algn="just">
              <a:spcBef>
                <a:spcPts val="600"/>
              </a:spcBef>
            </a:pPr>
            <a:r>
              <a:rPr lang="en-US" altLang="ru-RU" sz="2600" dirty="0"/>
              <a:t>During </a:t>
            </a:r>
            <a:r>
              <a:rPr lang="ru-RU" altLang="ru-RU" sz="2600" dirty="0"/>
              <a:t>25 </a:t>
            </a:r>
            <a:r>
              <a:rPr lang="en-US" altLang="ru-RU" sz="2600" dirty="0"/>
              <a:t>years after the II World War </a:t>
            </a:r>
            <a:r>
              <a:rPr lang="ru-RU" altLang="ru-RU" sz="2600" dirty="0"/>
              <a:t>– </a:t>
            </a:r>
            <a:r>
              <a:rPr lang="en-US" altLang="ru-RU" sz="2600" dirty="0"/>
              <a:t>the period of fast economic growth in most countries</a:t>
            </a:r>
            <a:r>
              <a:rPr lang="ru-RU" altLang="ru-RU" sz="2600" dirty="0"/>
              <a:t> – </a:t>
            </a:r>
            <a:r>
              <a:rPr lang="en-US" altLang="ru-RU" sz="2600" dirty="0"/>
              <a:t>the belief that government is able to prevent recessions by actively using </a:t>
            </a:r>
            <a:r>
              <a:rPr lang="en-US" altLang="ru-RU" sz="2600" b="1" dirty="0">
                <a:solidFill>
                  <a:srgbClr val="FF0000"/>
                </a:solidFill>
              </a:rPr>
              <a:t>fiscal and monetary policy</a:t>
            </a:r>
            <a:r>
              <a:rPr lang="en-US" altLang="ru-RU" sz="2600" dirty="0"/>
              <a:t>.</a:t>
            </a:r>
          </a:p>
          <a:p>
            <a:pPr algn="just">
              <a:spcBef>
                <a:spcPts val="600"/>
              </a:spcBef>
            </a:pPr>
            <a:r>
              <a:rPr lang="en-US" altLang="ru-RU" sz="2600" dirty="0"/>
              <a:t>But in the middle of </a:t>
            </a:r>
            <a:r>
              <a:rPr lang="ru-RU" altLang="ru-RU" sz="2600" dirty="0"/>
              <a:t>1970-</a:t>
            </a:r>
            <a:r>
              <a:rPr lang="en-US" altLang="ru-RU" sz="2600" dirty="0"/>
              <a:t>x</a:t>
            </a:r>
            <a:r>
              <a:rPr lang="ru-RU" altLang="ru-RU" sz="2600" dirty="0"/>
              <a:t> – </a:t>
            </a:r>
            <a:r>
              <a:rPr lang="en-US" altLang="ru-RU" sz="2600" b="1" i="1" dirty="0">
                <a:solidFill>
                  <a:srgbClr val="FF0000"/>
                </a:solidFill>
              </a:rPr>
              <a:t>stagflation</a:t>
            </a:r>
            <a:r>
              <a:rPr lang="ru-RU" altLang="ru-RU" sz="2600" dirty="0"/>
              <a:t> (</a:t>
            </a:r>
            <a:r>
              <a:rPr lang="en-US" altLang="ru-RU" sz="2600" dirty="0"/>
              <a:t>the combination of high inflation with stagnation, i.e. low and even negative rates of economic growth and high unemployment) </a:t>
            </a:r>
            <a:r>
              <a:rPr lang="ru-RU" altLang="ru-RU" sz="2600" dirty="0"/>
              <a:t>– </a:t>
            </a:r>
            <a:r>
              <a:rPr lang="en-US" altLang="ru-RU" sz="2600" dirty="0"/>
              <a:t>the conclusion</a:t>
            </a:r>
            <a:r>
              <a:rPr lang="ru-RU" altLang="ru-RU" sz="2600" dirty="0"/>
              <a:t>: </a:t>
            </a:r>
            <a:r>
              <a:rPr lang="en-US" altLang="ru-RU" sz="2600" dirty="0"/>
              <a:t>the key source of instability is the stabilization policy itself</a:t>
            </a:r>
            <a:r>
              <a:rPr lang="ru-RU" altLang="ru-RU" sz="2600" dirty="0"/>
              <a:t> </a:t>
            </a:r>
            <a:r>
              <a:rPr lang="ru-RU" altLang="ru-RU" sz="2600" dirty="0">
                <a:sym typeface="Symbol" panose="05050102010706020507" pitchFamily="18" charset="2"/>
              </a:rPr>
              <a:t> </a:t>
            </a:r>
            <a:r>
              <a:rPr lang="ru-RU" altLang="ru-RU" sz="2600" b="1" i="1" dirty="0">
                <a:solidFill>
                  <a:srgbClr val="FF0000"/>
                </a:solidFill>
                <a:sym typeface="Symbol" panose="05050102010706020507" pitchFamily="18" charset="2"/>
              </a:rPr>
              <a:t>«</a:t>
            </a:r>
            <a:r>
              <a:rPr lang="en-US" altLang="ru-RU" sz="2600" b="1" i="1" dirty="0">
                <a:solidFill>
                  <a:srgbClr val="FF0000"/>
                </a:solidFill>
                <a:sym typeface="Symbol" panose="05050102010706020507" pitchFamily="18" charset="2"/>
              </a:rPr>
              <a:t>Neoclassical counterrevolution</a:t>
            </a:r>
            <a:r>
              <a:rPr lang="ru-RU" altLang="ru-RU" sz="2600" b="1" i="1" dirty="0">
                <a:solidFill>
                  <a:srgbClr val="FF0000"/>
                </a:solidFill>
                <a:sym typeface="Symbol" panose="05050102010706020507" pitchFamily="18" charset="2"/>
              </a:rPr>
              <a:t>»</a:t>
            </a:r>
            <a:r>
              <a:rPr lang="ru-RU" altLang="ru-RU" sz="2600" dirty="0">
                <a:sym typeface="Symbol" panose="05050102010706020507" pitchFamily="18" charset="2"/>
              </a:rPr>
              <a:t>. </a:t>
            </a:r>
          </a:p>
        </p:txBody>
      </p:sp>
      <p:sp>
        <p:nvSpPr>
          <p:cNvPr id="20483" name="Номер слайда 5">
            <a:extLst>
              <a:ext uri="{FF2B5EF4-FFF2-40B4-BE49-F238E27FC236}">
                <a16:creationId xmlns:a16="http://schemas.microsoft.com/office/drawing/2014/main" id="{06E3E355-E784-43D6-B91A-8E58DCD4FDDF}"/>
              </a:ext>
            </a:extLst>
          </p:cNvPr>
          <p:cNvSpPr>
            <a:spLocks noGrp="1"/>
          </p:cNvSpPr>
          <p:nvPr>
            <p:ph type="sldNum" sz="quarter" idx="12"/>
          </p:nvPr>
        </p:nvSpPr>
        <p:spPr>
          <a:xfrm>
            <a:off x="8543925"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FFCEBE74-B2AB-4767-8775-E342BF749FC4}" type="slidenum">
              <a:rPr lang="ru-RU" altLang="ru-RU" sz="1400"/>
              <a:pPr eaLnBrk="1" hangingPunct="1">
                <a:spcBef>
                  <a:spcPct val="0"/>
                </a:spcBef>
                <a:buFontTx/>
                <a:buNone/>
              </a:pPr>
              <a:t>20</a:t>
            </a:fld>
            <a:endParaRPr lang="ru-RU" altLang="ru-RU" sz="1400"/>
          </a:p>
        </p:txBody>
      </p:sp>
      <p:sp>
        <p:nvSpPr>
          <p:cNvPr id="125956" name="Text Box 4">
            <a:extLst>
              <a:ext uri="{FF2B5EF4-FFF2-40B4-BE49-F238E27FC236}">
                <a16:creationId xmlns:a16="http://schemas.microsoft.com/office/drawing/2014/main" id="{AE0EA0EC-6A01-4F26-8E16-C11626CCE4C9}"/>
              </a:ext>
            </a:extLst>
          </p:cNvPr>
          <p:cNvSpPr txBox="1">
            <a:spLocks noChangeArrowheads="1"/>
          </p:cNvSpPr>
          <p:nvPr/>
        </p:nvSpPr>
        <p:spPr bwMode="auto">
          <a:xfrm>
            <a:off x="2421510" y="529373"/>
            <a:ext cx="7348979" cy="584775"/>
          </a:xfrm>
          <a:prstGeom prst="rect">
            <a:avLst/>
          </a:prstGeom>
          <a:noFill/>
          <a:ln w="9525">
            <a:noFill/>
            <a:miter lim="800000"/>
            <a:headEnd/>
            <a:tailEnd/>
          </a:ln>
          <a:effectLst/>
        </p:spPr>
        <p:txBody>
          <a:bodyPr wrap="square">
            <a:spAutoFit/>
          </a:bodyPr>
          <a:lstStyle/>
          <a:p>
            <a:pPr>
              <a:spcBef>
                <a:spcPct val="50000"/>
              </a:spcBef>
              <a:defRPr/>
            </a:pPr>
            <a:r>
              <a:rPr lang="en-US" sz="3200" b="1" dirty="0">
                <a:solidFill>
                  <a:schemeClr val="bg1"/>
                </a:solidFill>
                <a:latin typeface="+mn-lt"/>
              </a:rPr>
              <a:t>Keynes’ Approach</a:t>
            </a:r>
            <a:r>
              <a:rPr lang="ru-RU" sz="3200" b="1" dirty="0">
                <a:solidFill>
                  <a:schemeClr val="bg1"/>
                </a:solidFill>
                <a:latin typeface="+mn-lt"/>
              </a:rPr>
              <a:t>: </a:t>
            </a:r>
            <a:r>
              <a:rPr lang="en-US" sz="3200" b="1" dirty="0">
                <a:solidFill>
                  <a:schemeClr val="bg1"/>
                </a:solidFill>
                <a:latin typeface="+mn-lt"/>
              </a:rPr>
              <a:t>Basic Propositions</a:t>
            </a:r>
            <a:endParaRPr lang="ru-RU" dirty="0"/>
          </a:p>
        </p:txBody>
      </p:sp>
    </p:spTree>
    <p:custDataLst>
      <p:tags r:id="rId1"/>
    </p:custDataLst>
    <p:extLst>
      <p:ext uri="{BB962C8B-B14F-4D97-AF65-F5344CB8AC3E}">
        <p14:creationId xmlns:p14="http://schemas.microsoft.com/office/powerpoint/2010/main" val="33810700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000"/>
                                  </p:stCondLst>
                                  <p:childTnLst>
                                    <p:set>
                                      <p:cBhvr>
                                        <p:cTn id="6" dur="1" fill="hold">
                                          <p:stCondLst>
                                            <p:cond delay="0"/>
                                          </p:stCondLst>
                                        </p:cTn>
                                        <p:tgtEl>
                                          <p:spTgt spid="125955">
                                            <p:txEl>
                                              <p:pRg st="1" end="1"/>
                                            </p:txEl>
                                          </p:spTgt>
                                        </p:tgtEl>
                                        <p:attrNameLst>
                                          <p:attrName>style.visibility</p:attrName>
                                        </p:attrNameLst>
                                      </p:cBhvr>
                                      <p:to>
                                        <p:strVal val="visible"/>
                                      </p:to>
                                    </p:set>
                                    <p:animEffect transition="in" filter="wipe(left)">
                                      <p:cBhvr>
                                        <p:cTn id="7" dur="500"/>
                                        <p:tgtEl>
                                          <p:spTgt spid="125955">
                                            <p:txEl>
                                              <p:pRg st="1" end="1"/>
                                            </p:txEl>
                                          </p:spTgt>
                                        </p:tgtEl>
                                      </p:cBhvr>
                                    </p:animEffect>
                                  </p:childTnLst>
                                </p:cTn>
                              </p:par>
                            </p:childTnLst>
                          </p:cTn>
                        </p:par>
                        <p:par>
                          <p:cTn id="8" fill="hold" nodeType="afterGroup">
                            <p:stCondLst>
                              <p:cond delay="2500"/>
                            </p:stCondLst>
                            <p:childTnLst>
                              <p:par>
                                <p:cTn id="9" presetID="22" presetClass="entr" presetSubtype="8" fill="hold" grpId="0" nodeType="afterEffect">
                                  <p:stCondLst>
                                    <p:cond delay="2000"/>
                                  </p:stCondLst>
                                  <p:childTnLst>
                                    <p:set>
                                      <p:cBhvr>
                                        <p:cTn id="10" dur="1" fill="hold">
                                          <p:stCondLst>
                                            <p:cond delay="0"/>
                                          </p:stCondLst>
                                        </p:cTn>
                                        <p:tgtEl>
                                          <p:spTgt spid="125955">
                                            <p:txEl>
                                              <p:pRg st="2" end="2"/>
                                            </p:txEl>
                                          </p:spTgt>
                                        </p:tgtEl>
                                        <p:attrNameLst>
                                          <p:attrName>style.visibility</p:attrName>
                                        </p:attrNameLst>
                                      </p:cBhvr>
                                      <p:to>
                                        <p:strVal val="visible"/>
                                      </p:to>
                                    </p:set>
                                    <p:animEffect transition="in" filter="wipe(left)">
                                      <p:cBhvr>
                                        <p:cTn id="11" dur="500"/>
                                        <p:tgtEl>
                                          <p:spTgt spid="125955">
                                            <p:txEl>
                                              <p:pRg st="2" end="2"/>
                                            </p:txEl>
                                          </p:spTgt>
                                        </p:tgtEl>
                                      </p:cBhvr>
                                    </p:animEffect>
                                  </p:childTnLst>
                                </p:cTn>
                              </p:par>
                            </p:childTnLst>
                          </p:cTn>
                        </p:par>
                        <p:par>
                          <p:cTn id="12" fill="hold" nodeType="afterGroup">
                            <p:stCondLst>
                              <p:cond delay="5000"/>
                            </p:stCondLst>
                            <p:childTnLst>
                              <p:par>
                                <p:cTn id="13" presetID="22" presetClass="entr" presetSubtype="8" fill="hold" grpId="0" nodeType="afterEffect">
                                  <p:stCondLst>
                                    <p:cond delay="2000"/>
                                  </p:stCondLst>
                                  <p:childTnLst>
                                    <p:set>
                                      <p:cBhvr>
                                        <p:cTn id="14" dur="1" fill="hold">
                                          <p:stCondLst>
                                            <p:cond delay="0"/>
                                          </p:stCondLst>
                                        </p:cTn>
                                        <p:tgtEl>
                                          <p:spTgt spid="125955">
                                            <p:txEl>
                                              <p:pRg st="3" end="3"/>
                                            </p:txEl>
                                          </p:spTgt>
                                        </p:tgtEl>
                                        <p:attrNameLst>
                                          <p:attrName>style.visibility</p:attrName>
                                        </p:attrNameLst>
                                      </p:cBhvr>
                                      <p:to>
                                        <p:strVal val="visible"/>
                                      </p:to>
                                    </p:set>
                                    <p:animEffect transition="in" filter="wipe(left)">
                                      <p:cBhvr>
                                        <p:cTn id="15" dur="500"/>
                                        <p:tgtEl>
                                          <p:spTgt spid="1259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autoUpdateAnimBg="0" advAuto="200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3">
            <a:extLst>
              <a:ext uri="{FF2B5EF4-FFF2-40B4-BE49-F238E27FC236}">
                <a16:creationId xmlns:a16="http://schemas.microsoft.com/office/drawing/2014/main" id="{581BB4F4-6EE7-4B23-9E09-9D1AF3AEBAA3}"/>
              </a:ext>
            </a:extLst>
          </p:cNvPr>
          <p:cNvSpPr>
            <a:spLocks noGrp="1" noChangeArrowheads="1"/>
          </p:cNvSpPr>
          <p:nvPr>
            <p:ph type="body" idx="1"/>
          </p:nvPr>
        </p:nvSpPr>
        <p:spPr>
          <a:xfrm>
            <a:off x="209550" y="1390649"/>
            <a:ext cx="10458450" cy="5114925"/>
          </a:xfrm>
        </p:spPr>
        <p:txBody>
          <a:bodyPr>
            <a:normAutofit lnSpcReduction="10000"/>
          </a:bodyPr>
          <a:lstStyle/>
          <a:p>
            <a:pPr algn="just">
              <a:spcBef>
                <a:spcPts val="600"/>
              </a:spcBef>
              <a:buClr>
                <a:srgbClr val="FF0000"/>
              </a:buClr>
              <a:buFont typeface="Wingdings" panose="05000000000000000000" pitchFamily="2" charset="2"/>
              <a:buChar char="§"/>
            </a:pPr>
            <a:endParaRPr lang="en-US" altLang="ru-RU" sz="2400" dirty="0"/>
          </a:p>
          <a:p>
            <a:pPr algn="just">
              <a:spcBef>
                <a:spcPts val="600"/>
              </a:spcBef>
              <a:buClr>
                <a:srgbClr val="FF0000"/>
              </a:buClr>
              <a:buFont typeface="Wingdings" panose="05000000000000000000" pitchFamily="2" charset="2"/>
              <a:buChar char="§"/>
            </a:pPr>
            <a:r>
              <a:rPr lang="en-US" altLang="ru-RU" sz="2400" dirty="0"/>
              <a:t>The real sector and the money sector are related to each other</a:t>
            </a:r>
            <a:r>
              <a:rPr lang="ru-RU" altLang="ru-RU" sz="2400" dirty="0"/>
              <a:t> </a:t>
            </a:r>
            <a:r>
              <a:rPr lang="ru-RU" altLang="ru-RU" sz="2400" dirty="0">
                <a:sym typeface="Symbol" panose="05050102010706020507" pitchFamily="18" charset="2"/>
              </a:rPr>
              <a:t> </a:t>
            </a:r>
            <a:r>
              <a:rPr lang="en-US" altLang="ru-RU" sz="2400" dirty="0">
                <a:sym typeface="Symbol" panose="05050102010706020507" pitchFamily="18" charset="2"/>
              </a:rPr>
              <a:t>money affect real variables</a:t>
            </a:r>
            <a:r>
              <a:rPr lang="ru-RU" altLang="ru-RU" sz="2400" dirty="0">
                <a:sym typeface="Symbol" panose="05050102010706020507" pitchFamily="18" charset="2"/>
              </a:rPr>
              <a:t>, </a:t>
            </a:r>
            <a:r>
              <a:rPr lang="en-US" altLang="ru-RU" sz="2400" dirty="0">
                <a:sym typeface="Symbol" panose="05050102010706020507" pitchFamily="18" charset="2"/>
              </a:rPr>
              <a:t>the </a:t>
            </a:r>
            <a:r>
              <a:rPr lang="en-US" altLang="ru-RU" sz="2400" b="1" i="1" dirty="0">
                <a:solidFill>
                  <a:srgbClr val="FF0000"/>
                </a:solidFill>
                <a:sym typeface="Symbol" panose="05050102010706020507" pitchFamily="18" charset="2"/>
              </a:rPr>
              <a:t>interest rate </a:t>
            </a:r>
            <a:r>
              <a:rPr lang="en-US" altLang="ru-RU" sz="2400" dirty="0">
                <a:sym typeface="Symbol" panose="05050102010706020507" pitchFamily="18" charset="2"/>
              </a:rPr>
              <a:t>is set in the                      </a:t>
            </a:r>
            <a:r>
              <a:rPr lang="en-US" altLang="ru-RU" sz="2400" b="1" i="1" dirty="0">
                <a:solidFill>
                  <a:srgbClr val="FF0000"/>
                </a:solidFill>
                <a:sym typeface="Symbol" panose="05050102010706020507" pitchFamily="18" charset="2"/>
              </a:rPr>
              <a:t>money market  </a:t>
            </a:r>
            <a:r>
              <a:rPr lang="en-US" altLang="ru-RU" sz="2400" dirty="0">
                <a:sym typeface="Symbol" panose="05050102010706020507" pitchFamily="18" charset="2"/>
              </a:rPr>
              <a:t>rather than in the loanable funds (or capital) market.</a:t>
            </a:r>
            <a:endParaRPr lang="ru-RU" altLang="ru-RU" sz="2400" b="1" i="1" dirty="0">
              <a:solidFill>
                <a:srgbClr val="FF0000"/>
              </a:solidFill>
              <a:sym typeface="Symbol" panose="05050102010706020507" pitchFamily="18" charset="2"/>
            </a:endParaRPr>
          </a:p>
          <a:p>
            <a:pPr algn="just">
              <a:spcBef>
                <a:spcPts val="600"/>
              </a:spcBef>
              <a:buClr>
                <a:srgbClr val="FF0000"/>
              </a:buClr>
              <a:buFont typeface="Wingdings" panose="05000000000000000000" pitchFamily="2" charset="2"/>
              <a:buChar char="§"/>
            </a:pPr>
            <a:r>
              <a:rPr lang="en-US" altLang="ru-RU" sz="2400" dirty="0"/>
              <a:t>There is </a:t>
            </a:r>
            <a:r>
              <a:rPr lang="en-US" altLang="ru-RU" sz="2400" b="1" i="1" dirty="0">
                <a:solidFill>
                  <a:srgbClr val="FF0000"/>
                </a:solidFill>
              </a:rPr>
              <a:t>imperfect competition </a:t>
            </a:r>
            <a:r>
              <a:rPr lang="en-US" altLang="ru-RU" sz="2400" dirty="0">
                <a:sym typeface="Symbol" panose="05050102010706020507" pitchFamily="18" charset="2"/>
              </a:rPr>
              <a:t>in the markets.</a:t>
            </a:r>
            <a:endParaRPr lang="ru-RU" altLang="ru-RU" sz="2400" b="1" i="1" dirty="0">
              <a:solidFill>
                <a:srgbClr val="FF0000"/>
              </a:solidFill>
            </a:endParaRPr>
          </a:p>
          <a:p>
            <a:pPr algn="just">
              <a:spcBef>
                <a:spcPts val="600"/>
              </a:spcBef>
              <a:buClr>
                <a:srgbClr val="FF0000"/>
              </a:buClr>
              <a:buFont typeface="Wingdings" panose="05000000000000000000" pitchFamily="2" charset="2"/>
              <a:buChar char="§"/>
            </a:pPr>
            <a:r>
              <a:rPr lang="en-US" altLang="ru-RU" sz="2400" b="1" i="1" dirty="0">
                <a:solidFill>
                  <a:srgbClr val="FF0000"/>
                </a:solidFill>
              </a:rPr>
              <a:t>Prices</a:t>
            </a:r>
            <a:r>
              <a:rPr lang="ru-RU" altLang="ru-RU" sz="2400" dirty="0"/>
              <a:t> (</a:t>
            </a:r>
            <a:r>
              <a:rPr lang="en-US" altLang="ru-RU" sz="2400" dirty="0"/>
              <a:t>nominal variables</a:t>
            </a:r>
            <a:r>
              <a:rPr lang="ru-RU" altLang="ru-RU" sz="2400" dirty="0"/>
              <a:t>) </a:t>
            </a:r>
            <a:r>
              <a:rPr lang="en-US" altLang="ru-RU" sz="2400" dirty="0"/>
              <a:t>are </a:t>
            </a:r>
            <a:r>
              <a:rPr lang="en-US" altLang="ru-RU" sz="2400" b="1" i="1" dirty="0">
                <a:solidFill>
                  <a:srgbClr val="FF0000"/>
                </a:solidFill>
              </a:rPr>
              <a:t>rigid</a:t>
            </a:r>
            <a:r>
              <a:rPr lang="ru-RU" altLang="ru-RU" sz="2400" b="1" i="1" dirty="0">
                <a:solidFill>
                  <a:srgbClr val="FF0000"/>
                </a:solidFill>
              </a:rPr>
              <a:t> </a:t>
            </a:r>
            <a:r>
              <a:rPr lang="ru-RU" altLang="ru-RU" sz="2400" dirty="0"/>
              <a:t>(«</a:t>
            </a:r>
            <a:r>
              <a:rPr lang="en-US" altLang="ru-RU" sz="2400" dirty="0"/>
              <a:t>sticky</a:t>
            </a:r>
            <a:r>
              <a:rPr lang="ru-RU" altLang="ru-RU" sz="2400" dirty="0"/>
              <a:t>»)</a:t>
            </a:r>
            <a:r>
              <a:rPr lang="ru-RU" altLang="ru-RU" sz="2400" dirty="0">
                <a:sym typeface="Symbol" panose="05050102010706020507" pitchFamily="18" charset="2"/>
              </a:rPr>
              <a:t>.</a:t>
            </a:r>
            <a:endParaRPr lang="ru-RU" altLang="ru-RU" sz="2400" b="1" i="1" dirty="0">
              <a:solidFill>
                <a:srgbClr val="FF0000"/>
              </a:solidFill>
            </a:endParaRPr>
          </a:p>
          <a:p>
            <a:pPr algn="just">
              <a:spcBef>
                <a:spcPts val="600"/>
              </a:spcBef>
              <a:buClr>
                <a:srgbClr val="FF0000"/>
              </a:buClr>
              <a:buFont typeface="Wingdings" panose="05000000000000000000" pitchFamily="2" charset="2"/>
              <a:buChar char="§"/>
            </a:pPr>
            <a:r>
              <a:rPr lang="en-US" altLang="ru-RU" sz="2400" b="1" i="1" dirty="0">
                <a:solidFill>
                  <a:srgbClr val="FF0000"/>
                </a:solidFill>
              </a:rPr>
              <a:t>Equilibrium </a:t>
            </a:r>
            <a:r>
              <a:rPr lang="en-US" altLang="ru-RU" sz="2400" dirty="0"/>
              <a:t>in the markets is settled</a:t>
            </a:r>
            <a:r>
              <a:rPr lang="ru-RU" altLang="ru-RU" sz="2400" dirty="0"/>
              <a:t>, </a:t>
            </a:r>
            <a:r>
              <a:rPr lang="en-US" altLang="ru-RU" sz="2400" dirty="0"/>
              <a:t>but </a:t>
            </a:r>
            <a:r>
              <a:rPr lang="en-US" altLang="ru-RU" sz="2400" b="1" i="1" u="sng" dirty="0">
                <a:solidFill>
                  <a:srgbClr val="FF0000"/>
                </a:solidFill>
              </a:rPr>
              <a:t>not</a:t>
            </a:r>
            <a:r>
              <a:rPr lang="en-US" altLang="ru-RU" sz="2400" b="1" i="1" dirty="0">
                <a:solidFill>
                  <a:srgbClr val="FF0000"/>
                </a:solidFill>
              </a:rPr>
              <a:t> on the full-employment level</a:t>
            </a:r>
            <a:r>
              <a:rPr lang="ru-RU" altLang="ru-RU" sz="2400" dirty="0">
                <a:sym typeface="Symbol" panose="05050102010706020507" pitchFamily="18" charset="2"/>
              </a:rPr>
              <a:t>.</a:t>
            </a:r>
          </a:p>
          <a:p>
            <a:pPr algn="just">
              <a:spcBef>
                <a:spcPts val="600"/>
              </a:spcBef>
              <a:buClr>
                <a:srgbClr val="FF0000"/>
              </a:buClr>
              <a:buFont typeface="Wingdings" panose="05000000000000000000" pitchFamily="2" charset="2"/>
              <a:buChar char="§"/>
            </a:pPr>
            <a:r>
              <a:rPr lang="en-US" altLang="ru-RU" sz="2400" dirty="0"/>
              <a:t>Private sector expenditures are unable to provide the level of aggregate demand required to obtain the potential level of output, and, therefore, </a:t>
            </a:r>
            <a:r>
              <a:rPr lang="en-US" altLang="ru-RU" sz="2400" b="1" i="1" dirty="0">
                <a:solidFill>
                  <a:srgbClr val="FF0000"/>
                </a:solidFill>
              </a:rPr>
              <a:t>government intervention </a:t>
            </a:r>
            <a:r>
              <a:rPr lang="en-US" altLang="ru-RU" sz="2400" dirty="0"/>
              <a:t>and government regulation is needed.</a:t>
            </a:r>
            <a:endParaRPr lang="ru-RU" altLang="ru-RU" sz="2400" dirty="0"/>
          </a:p>
          <a:p>
            <a:pPr algn="just">
              <a:spcBef>
                <a:spcPts val="600"/>
              </a:spcBef>
              <a:buClr>
                <a:srgbClr val="FF0000"/>
              </a:buClr>
              <a:buFont typeface="Wingdings" panose="05000000000000000000" pitchFamily="2" charset="2"/>
              <a:buChar char="§"/>
            </a:pPr>
            <a:r>
              <a:rPr lang="en-US" altLang="ru-RU" sz="2400" dirty="0"/>
              <a:t>In the conditions of underemployment of economic resources </a:t>
            </a:r>
            <a:r>
              <a:rPr lang="en-US" altLang="ru-RU" sz="2400" b="1" i="1" dirty="0">
                <a:solidFill>
                  <a:srgbClr val="FF0000"/>
                </a:solidFill>
              </a:rPr>
              <a:t>aggregate demand </a:t>
            </a:r>
            <a:r>
              <a:rPr lang="en-US" altLang="ru-RU" sz="2400" dirty="0"/>
              <a:t>becomes the main problem of the economy</a:t>
            </a:r>
            <a:r>
              <a:rPr lang="ru-RU" altLang="ru-RU" sz="2400" dirty="0"/>
              <a:t> («</a:t>
            </a:r>
            <a:r>
              <a:rPr lang="en-US" altLang="ru-RU" sz="2400" dirty="0"/>
              <a:t>demand-side analysis</a:t>
            </a:r>
            <a:r>
              <a:rPr lang="ru-RU" altLang="ru-RU" sz="2400" dirty="0"/>
              <a:t>»)</a:t>
            </a:r>
            <a:r>
              <a:rPr lang="ru-RU" altLang="ru-RU" sz="2400" dirty="0">
                <a:sym typeface="Symbol" panose="05050102010706020507" pitchFamily="18" charset="2"/>
              </a:rPr>
              <a:t>.</a:t>
            </a:r>
            <a:endParaRPr lang="ru-RU" altLang="ru-RU" sz="2400" dirty="0"/>
          </a:p>
          <a:p>
            <a:pPr algn="just">
              <a:spcBef>
                <a:spcPts val="600"/>
              </a:spcBef>
              <a:buClr>
                <a:srgbClr val="FF0000"/>
              </a:buClr>
              <a:buFont typeface="Wingdings" panose="05000000000000000000" pitchFamily="2" charset="2"/>
              <a:buChar char="§"/>
            </a:pPr>
            <a:r>
              <a:rPr lang="en-US" altLang="ru-RU" sz="2400" dirty="0"/>
              <a:t>Government stabilization policy affects economy in the short run, and price rigidity exists relatively for not long period</a:t>
            </a:r>
            <a:r>
              <a:rPr lang="ru-RU" altLang="ru-RU" sz="2400" dirty="0"/>
              <a:t> </a:t>
            </a:r>
            <a:r>
              <a:rPr lang="ru-RU" altLang="ru-RU" sz="2400" dirty="0">
                <a:sym typeface="Symbol" panose="05050102010706020507" pitchFamily="18" charset="2"/>
              </a:rPr>
              <a:t> </a:t>
            </a:r>
            <a:r>
              <a:rPr lang="en-US" altLang="ru-RU" sz="2400" dirty="0">
                <a:sym typeface="Symbol" panose="05050102010706020507" pitchFamily="18" charset="2"/>
              </a:rPr>
              <a:t>the description of the economy’s behavior in the </a:t>
            </a:r>
            <a:r>
              <a:rPr lang="en-US" altLang="ru-RU" sz="2400" b="1" i="1" dirty="0">
                <a:solidFill>
                  <a:srgbClr val="FF0000"/>
                </a:solidFill>
                <a:sym typeface="Symbol" panose="05050102010706020507" pitchFamily="18" charset="2"/>
              </a:rPr>
              <a:t>short run </a:t>
            </a:r>
            <a:r>
              <a:rPr lang="ru-RU" altLang="ru-RU" sz="2400" dirty="0">
                <a:sym typeface="Symbol" panose="05050102010706020507" pitchFamily="18" charset="2"/>
              </a:rPr>
              <a:t>(«</a:t>
            </a:r>
            <a:r>
              <a:rPr lang="en-US" altLang="ru-RU" sz="2400" dirty="0">
                <a:sym typeface="Symbol" panose="05050102010706020507" pitchFamily="18" charset="2"/>
              </a:rPr>
              <a:t>short</a:t>
            </a:r>
            <a:r>
              <a:rPr lang="ru-RU" altLang="ru-RU" sz="2400" dirty="0">
                <a:sym typeface="Symbol" panose="05050102010706020507" pitchFamily="18" charset="2"/>
              </a:rPr>
              <a:t>-</a:t>
            </a:r>
            <a:r>
              <a:rPr lang="en-US" altLang="ru-RU" sz="2400" dirty="0">
                <a:sym typeface="Symbol" panose="05050102010706020507" pitchFamily="18" charset="2"/>
              </a:rPr>
              <a:t>run analysis</a:t>
            </a:r>
            <a:r>
              <a:rPr lang="ru-RU" altLang="ru-RU" sz="2400" dirty="0">
                <a:sym typeface="Symbol" panose="05050102010706020507" pitchFamily="18" charset="2"/>
              </a:rPr>
              <a:t>»).</a:t>
            </a:r>
          </a:p>
          <a:p>
            <a:pPr algn="just">
              <a:spcBef>
                <a:spcPts val="600"/>
              </a:spcBef>
              <a:buClr>
                <a:srgbClr val="FF0000"/>
              </a:buClr>
              <a:buFont typeface="Wingdings" panose="05000000000000000000" pitchFamily="2" charset="2"/>
              <a:buChar char="§"/>
            </a:pPr>
            <a:endParaRPr lang="ru-RU" altLang="ru-RU" sz="2400" dirty="0"/>
          </a:p>
        </p:txBody>
      </p:sp>
      <p:sp>
        <p:nvSpPr>
          <p:cNvPr id="19459" name="Номер слайда 5">
            <a:extLst>
              <a:ext uri="{FF2B5EF4-FFF2-40B4-BE49-F238E27FC236}">
                <a16:creationId xmlns:a16="http://schemas.microsoft.com/office/drawing/2014/main" id="{FCD229F1-7FE5-4715-89E5-7BC3A5C40986}"/>
              </a:ext>
            </a:extLst>
          </p:cNvPr>
          <p:cNvSpPr>
            <a:spLocks noGrp="1"/>
          </p:cNvSpPr>
          <p:nvPr>
            <p:ph type="sldNum" sz="quarter" idx="12"/>
          </p:nvPr>
        </p:nvSpPr>
        <p:spPr>
          <a:xfrm>
            <a:off x="8688388" y="6500813"/>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7237EA56-968F-4759-8B79-AF62247B07AC}" type="slidenum">
              <a:rPr lang="ru-RU" altLang="ru-RU" sz="1400"/>
              <a:pPr eaLnBrk="1" hangingPunct="1">
                <a:spcBef>
                  <a:spcPct val="0"/>
                </a:spcBef>
                <a:buFontTx/>
                <a:buNone/>
              </a:pPr>
              <a:t>21</a:t>
            </a:fld>
            <a:endParaRPr lang="ru-RU" altLang="ru-RU" sz="1400"/>
          </a:p>
        </p:txBody>
      </p:sp>
      <p:sp>
        <p:nvSpPr>
          <p:cNvPr id="221186" name="Rectangle 2">
            <a:extLst>
              <a:ext uri="{FF2B5EF4-FFF2-40B4-BE49-F238E27FC236}">
                <a16:creationId xmlns:a16="http://schemas.microsoft.com/office/drawing/2014/main" id="{3E2DA846-D71B-402E-91CE-708EB1A9735E}"/>
              </a:ext>
            </a:extLst>
          </p:cNvPr>
          <p:cNvSpPr>
            <a:spLocks noGrp="1" noChangeArrowheads="1"/>
          </p:cNvSpPr>
          <p:nvPr>
            <p:ph type="title"/>
          </p:nvPr>
        </p:nvSpPr>
        <p:spPr>
          <a:xfrm>
            <a:off x="2271860" y="791852"/>
            <a:ext cx="7710340" cy="146358"/>
          </a:xfrm>
        </p:spPr>
        <p:txBody>
          <a:bodyPr>
            <a:normAutofit fontScale="90000"/>
          </a:bodyPr>
          <a:lstStyle/>
          <a:p>
            <a:pPr eaLnBrk="1" hangingPunct="1">
              <a:defRPr/>
            </a:pPr>
            <a:r>
              <a:rPr lang="en-US" sz="3800" b="1" dirty="0">
                <a:solidFill>
                  <a:schemeClr val="bg1"/>
                </a:solidFill>
                <a:latin typeface="+mn-lt"/>
              </a:rPr>
              <a:t>Keynes’ Approach</a:t>
            </a:r>
            <a:r>
              <a:rPr lang="ru-RU" sz="3800" b="1" dirty="0">
                <a:solidFill>
                  <a:schemeClr val="bg1"/>
                </a:solidFill>
                <a:latin typeface="+mn-lt"/>
              </a:rPr>
              <a:t>: </a:t>
            </a:r>
            <a:r>
              <a:rPr lang="en-US" sz="3800" b="1" dirty="0">
                <a:solidFill>
                  <a:schemeClr val="bg1"/>
                </a:solidFill>
                <a:latin typeface="+mn-lt"/>
              </a:rPr>
              <a:t>Basic Propositions</a:t>
            </a:r>
            <a:endParaRPr lang="ru-RU" sz="3800" b="1" dirty="0">
              <a:solidFill>
                <a:schemeClr val="bg1"/>
              </a:solidFill>
              <a:latin typeface="+mn-lt"/>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700">
                                            <p:txEl>
                                              <p:pRg st="1" end="1"/>
                                            </p:txEl>
                                          </p:spTgt>
                                        </p:tgtEl>
                                        <p:attrNameLst>
                                          <p:attrName>style.visibility</p:attrName>
                                        </p:attrNameLst>
                                      </p:cBhvr>
                                      <p:to>
                                        <p:strVal val="visible"/>
                                      </p:to>
                                    </p:set>
                                    <p:animEffect transition="in" filter="wipe(left)">
                                      <p:cBhvr>
                                        <p:cTn id="7" dur="1000"/>
                                        <p:tgtEl>
                                          <p:spTgt spid="29700">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700">
                                            <p:txEl>
                                              <p:pRg st="2" end="2"/>
                                            </p:txEl>
                                          </p:spTgt>
                                        </p:tgtEl>
                                        <p:attrNameLst>
                                          <p:attrName>style.visibility</p:attrName>
                                        </p:attrNameLst>
                                      </p:cBhvr>
                                      <p:to>
                                        <p:strVal val="visible"/>
                                      </p:to>
                                    </p:set>
                                    <p:animEffect transition="in" filter="wipe(left)">
                                      <p:cBhvr>
                                        <p:cTn id="12" dur="1000"/>
                                        <p:tgtEl>
                                          <p:spTgt spid="29700">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700">
                                            <p:txEl>
                                              <p:pRg st="3" end="3"/>
                                            </p:txEl>
                                          </p:spTgt>
                                        </p:tgtEl>
                                        <p:attrNameLst>
                                          <p:attrName>style.visibility</p:attrName>
                                        </p:attrNameLst>
                                      </p:cBhvr>
                                      <p:to>
                                        <p:strVal val="visible"/>
                                      </p:to>
                                    </p:set>
                                    <p:animEffect transition="in" filter="wipe(left)">
                                      <p:cBhvr>
                                        <p:cTn id="17" dur="1000"/>
                                        <p:tgtEl>
                                          <p:spTgt spid="29700">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700">
                                            <p:txEl>
                                              <p:pRg st="4" end="4"/>
                                            </p:txEl>
                                          </p:spTgt>
                                        </p:tgtEl>
                                        <p:attrNameLst>
                                          <p:attrName>style.visibility</p:attrName>
                                        </p:attrNameLst>
                                      </p:cBhvr>
                                      <p:to>
                                        <p:strVal val="visible"/>
                                      </p:to>
                                    </p:set>
                                    <p:animEffect transition="in" filter="wipe(left)">
                                      <p:cBhvr>
                                        <p:cTn id="22" dur="1000"/>
                                        <p:tgtEl>
                                          <p:spTgt spid="29700">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9700">
                                            <p:txEl>
                                              <p:pRg st="5" end="5"/>
                                            </p:txEl>
                                          </p:spTgt>
                                        </p:tgtEl>
                                        <p:attrNameLst>
                                          <p:attrName>style.visibility</p:attrName>
                                        </p:attrNameLst>
                                      </p:cBhvr>
                                      <p:to>
                                        <p:strVal val="visible"/>
                                      </p:to>
                                    </p:set>
                                    <p:animEffect transition="in" filter="wipe(left)">
                                      <p:cBhvr>
                                        <p:cTn id="27" dur="1000"/>
                                        <p:tgtEl>
                                          <p:spTgt spid="29700">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9700">
                                            <p:txEl>
                                              <p:pRg st="6" end="6"/>
                                            </p:txEl>
                                          </p:spTgt>
                                        </p:tgtEl>
                                        <p:attrNameLst>
                                          <p:attrName>style.visibility</p:attrName>
                                        </p:attrNameLst>
                                      </p:cBhvr>
                                      <p:to>
                                        <p:strVal val="visible"/>
                                      </p:to>
                                    </p:set>
                                    <p:animEffect transition="in" filter="wipe(left)">
                                      <p:cBhvr>
                                        <p:cTn id="32" dur="1000"/>
                                        <p:tgtEl>
                                          <p:spTgt spid="29700">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9700">
                                            <p:txEl>
                                              <p:pRg st="7" end="7"/>
                                            </p:txEl>
                                          </p:spTgt>
                                        </p:tgtEl>
                                        <p:attrNameLst>
                                          <p:attrName>style.visibility</p:attrName>
                                        </p:attrNameLst>
                                      </p:cBhvr>
                                      <p:to>
                                        <p:strVal val="visible"/>
                                      </p:to>
                                    </p:set>
                                    <p:animEffect transition="in" filter="wipe(left)">
                                      <p:cBhvr>
                                        <p:cTn id="37" dur="1000"/>
                                        <p:tgtEl>
                                          <p:spTgt spid="2970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Номер слайда 5">
            <a:extLst>
              <a:ext uri="{FF2B5EF4-FFF2-40B4-BE49-F238E27FC236}">
                <a16:creationId xmlns:a16="http://schemas.microsoft.com/office/drawing/2014/main" id="{0FDA64D8-2F06-4BFA-8688-C9724A46C425}"/>
              </a:ext>
            </a:extLst>
          </p:cNvPr>
          <p:cNvSpPr>
            <a:spLocks noGrp="1"/>
          </p:cNvSpPr>
          <p:nvPr>
            <p:ph type="sldNum" sz="quarter" idx="12"/>
          </p:nvPr>
        </p:nvSpPr>
        <p:spPr>
          <a:xfrm>
            <a:off x="8583613" y="63563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16F46C23-416E-4F3D-93FF-9603083463F5}" type="slidenum">
              <a:rPr lang="ru-RU" altLang="ru-RU" sz="1400"/>
              <a:pPr eaLnBrk="1" hangingPunct="1">
                <a:spcBef>
                  <a:spcPct val="0"/>
                </a:spcBef>
                <a:buFontTx/>
                <a:buNone/>
              </a:pPr>
              <a:t>22</a:t>
            </a:fld>
            <a:endParaRPr lang="ru-RU" altLang="ru-RU" sz="1400"/>
          </a:p>
        </p:txBody>
      </p:sp>
      <p:sp>
        <p:nvSpPr>
          <p:cNvPr id="141314" name="Rectangle 2">
            <a:extLst>
              <a:ext uri="{FF2B5EF4-FFF2-40B4-BE49-F238E27FC236}">
                <a16:creationId xmlns:a16="http://schemas.microsoft.com/office/drawing/2014/main" id="{8BEA3C84-A8CB-4FF2-A2C1-4B543404AAE3}"/>
              </a:ext>
            </a:extLst>
          </p:cNvPr>
          <p:cNvSpPr>
            <a:spLocks noGrp="1" noChangeArrowheads="1"/>
          </p:cNvSpPr>
          <p:nvPr>
            <p:ph type="title"/>
          </p:nvPr>
        </p:nvSpPr>
        <p:spPr>
          <a:xfrm>
            <a:off x="2209800" y="371474"/>
            <a:ext cx="7772400" cy="714375"/>
          </a:xfrm>
        </p:spPr>
        <p:txBody>
          <a:bodyPr>
            <a:normAutofit/>
          </a:bodyPr>
          <a:lstStyle/>
          <a:p>
            <a:pPr eaLnBrk="1" hangingPunct="1">
              <a:lnSpc>
                <a:spcPct val="90000"/>
              </a:lnSpc>
              <a:defRPr/>
            </a:pPr>
            <a:r>
              <a:rPr lang="en-US" sz="4000" b="1" dirty="0">
                <a:solidFill>
                  <a:schemeClr val="bg1"/>
                </a:solidFill>
                <a:effectLst>
                  <a:outerShdw blurRad="38100" dist="38100" dir="2700000" algn="tl">
                    <a:srgbClr val="C0C0C0"/>
                  </a:outerShdw>
                </a:effectLst>
                <a:latin typeface="+mn-lt"/>
              </a:rPr>
              <a:t>Development of Macroeconomics </a:t>
            </a:r>
            <a:endParaRPr lang="ru-RU" sz="4000" dirty="0">
              <a:solidFill>
                <a:schemeClr val="bg1"/>
              </a:solidFill>
              <a:latin typeface="+mn-lt"/>
            </a:endParaRPr>
          </a:p>
        </p:txBody>
      </p:sp>
      <p:sp>
        <p:nvSpPr>
          <p:cNvPr id="141315" name="Rectangle 3">
            <a:extLst>
              <a:ext uri="{FF2B5EF4-FFF2-40B4-BE49-F238E27FC236}">
                <a16:creationId xmlns:a16="http://schemas.microsoft.com/office/drawing/2014/main" id="{F53B2FAF-B7B7-410D-8937-8DFF41DA3AFF}"/>
              </a:ext>
            </a:extLst>
          </p:cNvPr>
          <p:cNvSpPr>
            <a:spLocks noGrp="1" noChangeArrowheads="1"/>
          </p:cNvSpPr>
          <p:nvPr>
            <p:ph type="body" idx="1"/>
          </p:nvPr>
        </p:nvSpPr>
        <p:spPr>
          <a:xfrm>
            <a:off x="114300" y="1295400"/>
            <a:ext cx="10401300" cy="1981200"/>
          </a:xfrm>
        </p:spPr>
        <p:txBody>
          <a:bodyPr>
            <a:normAutofit lnSpcReduction="10000"/>
          </a:bodyPr>
          <a:lstStyle/>
          <a:p>
            <a:pPr algn="ctr" eaLnBrk="1" hangingPunct="1">
              <a:buFontTx/>
              <a:buNone/>
            </a:pPr>
            <a:endParaRPr lang="en-US" altLang="ru-RU" sz="2400" dirty="0"/>
          </a:p>
          <a:p>
            <a:pPr algn="ctr" eaLnBrk="1" hangingPunct="1">
              <a:buFontTx/>
              <a:buNone/>
            </a:pPr>
            <a:r>
              <a:rPr lang="en-US" altLang="ru-RU" sz="2400" dirty="0"/>
              <a:t>Macroeconomics as a science is permanently developing                         </a:t>
            </a:r>
            <a:r>
              <a:rPr lang="ru-RU" altLang="ru-RU" sz="2400" dirty="0">
                <a:sym typeface="Symbol" panose="05050102010706020507" pitchFamily="18" charset="2"/>
              </a:rPr>
              <a:t> </a:t>
            </a:r>
            <a:r>
              <a:rPr lang="en-US" altLang="ru-RU" sz="2400" dirty="0">
                <a:sym typeface="Symbol" panose="05050102010706020507" pitchFamily="18" charset="2"/>
              </a:rPr>
              <a:t>changes concern both the sense of issues and problems under study and of answers and remedies proposed</a:t>
            </a:r>
            <a:r>
              <a:rPr lang="ru-RU" altLang="ru-RU" sz="2400" dirty="0">
                <a:sym typeface="Symbol" panose="05050102010706020507" pitchFamily="18" charset="2"/>
              </a:rPr>
              <a:t>.</a:t>
            </a:r>
          </a:p>
          <a:p>
            <a:pPr eaLnBrk="1" hangingPunct="1">
              <a:buFontTx/>
              <a:buNone/>
            </a:pPr>
            <a:r>
              <a:rPr lang="en-US" altLang="ru-RU" sz="2400" dirty="0">
                <a:sym typeface="Symbol" panose="05050102010706020507" pitchFamily="18" charset="2"/>
              </a:rPr>
              <a:t>These changes are the result of the impact of two groups of factors</a:t>
            </a:r>
            <a:r>
              <a:rPr lang="ru-RU" altLang="ru-RU" sz="2400" dirty="0">
                <a:sym typeface="Symbol" panose="05050102010706020507" pitchFamily="18" charset="2"/>
              </a:rPr>
              <a:t>: </a:t>
            </a:r>
            <a:r>
              <a:rPr lang="ru-RU" altLang="ru-RU" sz="2400" dirty="0"/>
              <a:t> </a:t>
            </a:r>
          </a:p>
        </p:txBody>
      </p:sp>
      <p:sp>
        <p:nvSpPr>
          <p:cNvPr id="141316" name="Text Box 4">
            <a:extLst>
              <a:ext uri="{FF2B5EF4-FFF2-40B4-BE49-F238E27FC236}">
                <a16:creationId xmlns:a16="http://schemas.microsoft.com/office/drawing/2014/main" id="{D75D1C6C-BCED-408D-BDF1-898E41183D05}"/>
              </a:ext>
            </a:extLst>
          </p:cNvPr>
          <p:cNvSpPr txBox="1">
            <a:spLocks noChangeArrowheads="1"/>
          </p:cNvSpPr>
          <p:nvPr/>
        </p:nvSpPr>
        <p:spPr bwMode="auto">
          <a:xfrm>
            <a:off x="1404938" y="3951387"/>
            <a:ext cx="4552950" cy="1938337"/>
          </a:xfrm>
          <a:prstGeom prst="rect">
            <a:avLst/>
          </a:prstGeom>
          <a:noFill/>
          <a:ln w="38100">
            <a:solidFill>
              <a:srgbClr val="009900"/>
            </a:solidFill>
            <a:miter lim="800000"/>
            <a:headEnd/>
            <a:tailEnd/>
          </a:ln>
          <a:effectLst/>
        </p:spPr>
        <p:txBody>
          <a:bodyPr>
            <a:spAutoFit/>
          </a:bodyPr>
          <a:lstStyle/>
          <a:p>
            <a:pPr algn="ctr">
              <a:defRPr/>
            </a:pPr>
            <a:r>
              <a:rPr lang="en-US" sz="2400" dirty="0"/>
              <a:t>The</a:t>
            </a:r>
            <a:r>
              <a:rPr lang="ru-RU" sz="2400" dirty="0"/>
              <a:t> </a:t>
            </a:r>
            <a:r>
              <a:rPr lang="en-US" sz="2400" b="1" i="1" dirty="0">
                <a:solidFill>
                  <a:srgbClr val="009900"/>
                </a:solidFill>
                <a:effectLst>
                  <a:outerShdw blurRad="38100" dist="38100" dir="2700000" algn="tl">
                    <a:srgbClr val="C0C0C0"/>
                  </a:outerShdw>
                </a:effectLst>
              </a:rPr>
              <a:t>appearance of new theories</a:t>
            </a:r>
            <a:r>
              <a:rPr lang="ru-RU" sz="2400" dirty="0"/>
              <a:t>,      </a:t>
            </a:r>
          </a:p>
          <a:p>
            <a:pPr algn="ctr">
              <a:defRPr/>
            </a:pPr>
            <a:r>
              <a:rPr lang="en-US" sz="2400" dirty="0"/>
              <a:t>while old theories are rejected as not consistent with economic reality or as outdated in the light              of new concepts</a:t>
            </a:r>
            <a:r>
              <a:rPr lang="ru-RU" sz="2400" dirty="0"/>
              <a:t>.</a:t>
            </a:r>
          </a:p>
        </p:txBody>
      </p:sp>
      <p:sp>
        <p:nvSpPr>
          <p:cNvPr id="141317" name="Text Box 5">
            <a:extLst>
              <a:ext uri="{FF2B5EF4-FFF2-40B4-BE49-F238E27FC236}">
                <a16:creationId xmlns:a16="http://schemas.microsoft.com/office/drawing/2014/main" id="{7D82621E-279B-45D0-A5CB-10863707230A}"/>
              </a:ext>
            </a:extLst>
          </p:cNvPr>
          <p:cNvSpPr txBox="1">
            <a:spLocks noChangeArrowheads="1"/>
          </p:cNvSpPr>
          <p:nvPr/>
        </p:nvSpPr>
        <p:spPr bwMode="auto">
          <a:xfrm>
            <a:off x="6553200" y="3875038"/>
            <a:ext cx="3429000" cy="2308324"/>
          </a:xfrm>
          <a:prstGeom prst="rect">
            <a:avLst/>
          </a:prstGeom>
          <a:noFill/>
          <a:ln w="38100">
            <a:solidFill>
              <a:srgbClr val="009900"/>
            </a:solidFill>
            <a:miter lim="800000"/>
            <a:headEnd/>
            <a:tailEnd/>
          </a:ln>
          <a:effectLst/>
        </p:spPr>
        <p:txBody>
          <a:bodyPr>
            <a:spAutoFit/>
          </a:bodyPr>
          <a:lstStyle/>
          <a:p>
            <a:pPr algn="ctr">
              <a:defRPr/>
            </a:pPr>
            <a:r>
              <a:rPr lang="en-US" sz="2400" dirty="0"/>
              <a:t>The </a:t>
            </a:r>
            <a:r>
              <a:rPr lang="en-US" sz="2400" b="1" i="1" dirty="0">
                <a:solidFill>
                  <a:srgbClr val="009900"/>
                </a:solidFill>
                <a:effectLst>
                  <a:outerShdw blurRad="38100" dist="38100" dir="2700000" algn="tl">
                    <a:srgbClr val="C0C0C0"/>
                  </a:outerShdw>
                </a:effectLst>
              </a:rPr>
              <a:t>permanent development of the economy </a:t>
            </a:r>
            <a:r>
              <a:rPr lang="en-US" sz="2400" dirty="0"/>
              <a:t>itself,</a:t>
            </a:r>
            <a:r>
              <a:rPr lang="ru-RU" sz="2400" dirty="0"/>
              <a:t> </a:t>
            </a:r>
            <a:r>
              <a:rPr lang="en-US" sz="2400" dirty="0"/>
              <a:t>                   that poses new questions and requires new answers</a:t>
            </a:r>
            <a:r>
              <a:rPr lang="ru-RU" sz="2400" dirty="0"/>
              <a:t>.</a:t>
            </a:r>
          </a:p>
        </p:txBody>
      </p:sp>
      <p:sp>
        <p:nvSpPr>
          <p:cNvPr id="141318" name="Line 6">
            <a:extLst>
              <a:ext uri="{FF2B5EF4-FFF2-40B4-BE49-F238E27FC236}">
                <a16:creationId xmlns:a16="http://schemas.microsoft.com/office/drawing/2014/main" id="{0AF05F3A-C32D-49AC-AA0F-F6CD723EE301}"/>
              </a:ext>
            </a:extLst>
          </p:cNvPr>
          <p:cNvSpPr>
            <a:spLocks noChangeShapeType="1"/>
          </p:cNvSpPr>
          <p:nvPr/>
        </p:nvSpPr>
        <p:spPr bwMode="auto">
          <a:xfrm flipH="1">
            <a:off x="4076700" y="3219451"/>
            <a:ext cx="457200" cy="533400"/>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141319" name="Line 7">
            <a:extLst>
              <a:ext uri="{FF2B5EF4-FFF2-40B4-BE49-F238E27FC236}">
                <a16:creationId xmlns:a16="http://schemas.microsoft.com/office/drawing/2014/main" id="{17354C74-ED58-4D00-8E19-56F22C0F6BEF}"/>
              </a:ext>
            </a:extLst>
          </p:cNvPr>
          <p:cNvSpPr>
            <a:spLocks noChangeShapeType="1"/>
          </p:cNvSpPr>
          <p:nvPr/>
        </p:nvSpPr>
        <p:spPr bwMode="auto">
          <a:xfrm>
            <a:off x="7962900" y="3244850"/>
            <a:ext cx="304800" cy="457200"/>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Tree>
    <p:custDataLst>
      <p:tags r:id="rId1"/>
    </p:custDataLst>
    <p:extLst>
      <p:ext uri="{BB962C8B-B14F-4D97-AF65-F5344CB8AC3E}">
        <p14:creationId xmlns:p14="http://schemas.microsoft.com/office/powerpoint/2010/main" val="39348106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141315">
                                            <p:txEl>
                                              <p:pRg st="1" end="1"/>
                                            </p:txEl>
                                          </p:spTgt>
                                        </p:tgtEl>
                                        <p:attrNameLst>
                                          <p:attrName>style.visibility</p:attrName>
                                        </p:attrNameLst>
                                      </p:cBhvr>
                                      <p:to>
                                        <p:strVal val="visible"/>
                                      </p:to>
                                    </p:set>
                                    <p:animEffect transition="in" filter="wipe(up)">
                                      <p:cBhvr>
                                        <p:cTn id="7" dur="500"/>
                                        <p:tgtEl>
                                          <p:spTgt spid="141315">
                                            <p:txEl>
                                              <p:pRg st="1" end="1"/>
                                            </p:txEl>
                                          </p:spTgt>
                                        </p:tgtEl>
                                      </p:cBhvr>
                                    </p:animEffect>
                                  </p:childTnLst>
                                </p:cTn>
                              </p:par>
                            </p:childTnLst>
                          </p:cTn>
                        </p:par>
                        <p:par>
                          <p:cTn id="8" fill="hold" nodeType="afterGroup">
                            <p:stCondLst>
                              <p:cond delay="1500"/>
                            </p:stCondLst>
                            <p:childTnLst>
                              <p:par>
                                <p:cTn id="9" presetID="22" presetClass="entr" presetSubtype="1" fill="hold" grpId="0" nodeType="afterEffect">
                                  <p:stCondLst>
                                    <p:cond delay="1000"/>
                                  </p:stCondLst>
                                  <p:childTnLst>
                                    <p:set>
                                      <p:cBhvr>
                                        <p:cTn id="10" dur="1" fill="hold">
                                          <p:stCondLst>
                                            <p:cond delay="0"/>
                                          </p:stCondLst>
                                        </p:cTn>
                                        <p:tgtEl>
                                          <p:spTgt spid="141315">
                                            <p:txEl>
                                              <p:pRg st="2" end="2"/>
                                            </p:txEl>
                                          </p:spTgt>
                                        </p:tgtEl>
                                        <p:attrNameLst>
                                          <p:attrName>style.visibility</p:attrName>
                                        </p:attrNameLst>
                                      </p:cBhvr>
                                      <p:to>
                                        <p:strVal val="visible"/>
                                      </p:to>
                                    </p:set>
                                    <p:animEffect transition="in" filter="wipe(up)">
                                      <p:cBhvr>
                                        <p:cTn id="11" dur="500"/>
                                        <p:tgtEl>
                                          <p:spTgt spid="141315">
                                            <p:txEl>
                                              <p:pRg st="2" end="2"/>
                                            </p:txEl>
                                          </p:spTgt>
                                        </p:tgtEl>
                                      </p:cBhvr>
                                    </p:animEffect>
                                  </p:childTnLst>
                                </p:cTn>
                              </p:par>
                            </p:childTnLst>
                          </p:cTn>
                        </p:par>
                        <p:par>
                          <p:cTn id="12" fill="hold" nodeType="afterGroup">
                            <p:stCondLst>
                              <p:cond delay="3000"/>
                            </p:stCondLst>
                            <p:childTnLst>
                              <p:par>
                                <p:cTn id="13" presetID="22" presetClass="entr" presetSubtype="1" fill="hold" nodeType="afterEffect">
                                  <p:stCondLst>
                                    <p:cond delay="1000"/>
                                  </p:stCondLst>
                                  <p:childTnLst>
                                    <p:set>
                                      <p:cBhvr>
                                        <p:cTn id="14" dur="1" fill="hold">
                                          <p:stCondLst>
                                            <p:cond delay="0"/>
                                          </p:stCondLst>
                                        </p:cTn>
                                        <p:tgtEl>
                                          <p:spTgt spid="141318"/>
                                        </p:tgtEl>
                                        <p:attrNameLst>
                                          <p:attrName>style.visibility</p:attrName>
                                        </p:attrNameLst>
                                      </p:cBhvr>
                                      <p:to>
                                        <p:strVal val="visible"/>
                                      </p:to>
                                    </p:set>
                                    <p:animEffect transition="in" filter="wipe(up)">
                                      <p:cBhvr>
                                        <p:cTn id="15" dur="500"/>
                                        <p:tgtEl>
                                          <p:spTgt spid="141318"/>
                                        </p:tgtEl>
                                      </p:cBhvr>
                                    </p:animEffect>
                                  </p:childTnLst>
                                </p:cTn>
                              </p:par>
                            </p:childTnLst>
                          </p:cTn>
                        </p:par>
                        <p:par>
                          <p:cTn id="16" fill="hold" nodeType="afterGroup">
                            <p:stCondLst>
                              <p:cond delay="4500"/>
                            </p:stCondLst>
                            <p:childTnLst>
                              <p:par>
                                <p:cTn id="17" presetID="22" presetClass="entr" presetSubtype="1" fill="hold" nodeType="afterEffect">
                                  <p:stCondLst>
                                    <p:cond delay="0"/>
                                  </p:stCondLst>
                                  <p:childTnLst>
                                    <p:set>
                                      <p:cBhvr>
                                        <p:cTn id="18" dur="1" fill="hold">
                                          <p:stCondLst>
                                            <p:cond delay="0"/>
                                          </p:stCondLst>
                                        </p:cTn>
                                        <p:tgtEl>
                                          <p:spTgt spid="141319"/>
                                        </p:tgtEl>
                                        <p:attrNameLst>
                                          <p:attrName>style.visibility</p:attrName>
                                        </p:attrNameLst>
                                      </p:cBhvr>
                                      <p:to>
                                        <p:strVal val="visible"/>
                                      </p:to>
                                    </p:set>
                                    <p:animEffect transition="in" filter="wipe(up)">
                                      <p:cBhvr>
                                        <p:cTn id="19" dur="500"/>
                                        <p:tgtEl>
                                          <p:spTgt spid="141319"/>
                                        </p:tgtEl>
                                      </p:cBhvr>
                                    </p:animEffect>
                                  </p:childTnLst>
                                </p:cTn>
                              </p:par>
                            </p:childTnLst>
                          </p:cTn>
                        </p:par>
                        <p:par>
                          <p:cTn id="20" fill="hold" nodeType="afterGroup">
                            <p:stCondLst>
                              <p:cond delay="5000"/>
                            </p:stCondLst>
                            <p:childTnLst>
                              <p:par>
                                <p:cTn id="21" presetID="9" presetClass="entr" presetSubtype="0" fill="hold" grpId="0" nodeType="afterEffect">
                                  <p:stCondLst>
                                    <p:cond delay="0"/>
                                  </p:stCondLst>
                                  <p:childTnLst>
                                    <p:set>
                                      <p:cBhvr>
                                        <p:cTn id="22" dur="1" fill="hold">
                                          <p:stCondLst>
                                            <p:cond delay="0"/>
                                          </p:stCondLst>
                                        </p:cTn>
                                        <p:tgtEl>
                                          <p:spTgt spid="141316"/>
                                        </p:tgtEl>
                                        <p:attrNameLst>
                                          <p:attrName>style.visibility</p:attrName>
                                        </p:attrNameLst>
                                      </p:cBhvr>
                                      <p:to>
                                        <p:strVal val="visible"/>
                                      </p:to>
                                    </p:set>
                                    <p:animEffect transition="in" filter="dissolve">
                                      <p:cBhvr>
                                        <p:cTn id="23" dur="500"/>
                                        <p:tgtEl>
                                          <p:spTgt spid="141316"/>
                                        </p:tgtEl>
                                      </p:cBhvr>
                                    </p:animEffect>
                                  </p:childTnLst>
                                </p:cTn>
                              </p:par>
                            </p:childTnLst>
                          </p:cTn>
                        </p:par>
                        <p:par>
                          <p:cTn id="24" fill="hold" nodeType="afterGroup">
                            <p:stCondLst>
                              <p:cond delay="5500"/>
                            </p:stCondLst>
                            <p:childTnLst>
                              <p:par>
                                <p:cTn id="25" presetID="9" presetClass="entr" presetSubtype="0" fill="hold" grpId="0" nodeType="afterEffect">
                                  <p:stCondLst>
                                    <p:cond delay="1000"/>
                                  </p:stCondLst>
                                  <p:childTnLst>
                                    <p:set>
                                      <p:cBhvr>
                                        <p:cTn id="26" dur="1" fill="hold">
                                          <p:stCondLst>
                                            <p:cond delay="0"/>
                                          </p:stCondLst>
                                        </p:cTn>
                                        <p:tgtEl>
                                          <p:spTgt spid="141317"/>
                                        </p:tgtEl>
                                        <p:attrNameLst>
                                          <p:attrName>style.visibility</p:attrName>
                                        </p:attrNameLst>
                                      </p:cBhvr>
                                      <p:to>
                                        <p:strVal val="visible"/>
                                      </p:to>
                                    </p:set>
                                    <p:animEffect transition="in" filter="dissolve">
                                      <p:cBhvr>
                                        <p:cTn id="27" dur="500"/>
                                        <p:tgtEl>
                                          <p:spTgt spid="141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build="p" autoUpdateAnimBg="0" advAuto="1000"/>
      <p:bldP spid="141316" grpId="0" animBg="1" autoUpdateAnimBg="0"/>
      <p:bldP spid="141317"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2E727E5C-1C55-4F16-A575-2468050B521F}"/>
              </a:ext>
            </a:extLst>
          </p:cNvPr>
          <p:cNvSpPr>
            <a:spLocks noGrp="1" noChangeArrowheads="1"/>
          </p:cNvSpPr>
          <p:nvPr>
            <p:ph type="body" idx="1"/>
          </p:nvPr>
        </p:nvSpPr>
        <p:spPr>
          <a:xfrm>
            <a:off x="142875" y="1504949"/>
            <a:ext cx="9230119" cy="6067425"/>
          </a:xfrm>
        </p:spPr>
        <p:txBody>
          <a:bodyPr/>
          <a:lstStyle/>
          <a:p>
            <a:pPr marL="0" indent="0" algn="just">
              <a:spcBef>
                <a:spcPts val="600"/>
              </a:spcBef>
              <a:buNone/>
              <a:defRPr/>
            </a:pPr>
            <a:endParaRPr lang="en-US" sz="2400" dirty="0"/>
          </a:p>
          <a:p>
            <a:pPr marL="0" indent="0" algn="just">
              <a:spcBef>
                <a:spcPts val="600"/>
              </a:spcBef>
              <a:buNone/>
              <a:defRPr/>
            </a:pPr>
            <a:r>
              <a:rPr lang="en-US" sz="2400" dirty="0"/>
              <a:t>The diversity of approaches to the explanation of macroeconomic events and especially problems of macroeconomic policy is caused by the fact that different groups of macroeconomists construct their theories by using </a:t>
            </a:r>
            <a:r>
              <a:rPr lang="en-US" sz="2400" b="1" i="1" dirty="0">
                <a:solidFill>
                  <a:srgbClr val="0070C0"/>
                </a:solidFill>
                <a:effectLst>
                  <a:outerShdw blurRad="38100" dist="38100" dir="2700000" algn="tl">
                    <a:srgbClr val="C0C0C0"/>
                  </a:outerShdw>
                </a:effectLst>
              </a:rPr>
              <a:t>different assumptions</a:t>
            </a:r>
            <a:r>
              <a:rPr lang="ru-RU" sz="2400" dirty="0"/>
              <a:t>, </a:t>
            </a:r>
            <a:r>
              <a:rPr lang="en-US" sz="2400" dirty="0"/>
              <a:t>may differently interpret the same events, and therefore, come to different theoretical and practical conclusions  and give different political recommendations</a:t>
            </a:r>
            <a:r>
              <a:rPr lang="ru-RU" sz="2400" dirty="0"/>
              <a:t>. </a:t>
            </a:r>
            <a:endParaRPr lang="fr-FR" sz="2400" dirty="0"/>
          </a:p>
          <a:p>
            <a:pPr marL="0" indent="0" algn="just">
              <a:spcBef>
                <a:spcPts val="600"/>
              </a:spcBef>
              <a:buNone/>
              <a:defRPr/>
            </a:pPr>
            <a:endParaRPr lang="en-US" sz="2400" dirty="0"/>
          </a:p>
          <a:p>
            <a:pPr marL="0" indent="0" algn="just">
              <a:spcBef>
                <a:spcPts val="600"/>
              </a:spcBef>
              <a:buNone/>
              <a:defRPr/>
            </a:pPr>
            <a:r>
              <a:rPr lang="en-US" sz="2400" dirty="0"/>
              <a:t>This diversity of ideas is due to the </a:t>
            </a:r>
            <a:r>
              <a:rPr lang="en-US" sz="2400" b="1" i="1" dirty="0">
                <a:solidFill>
                  <a:srgbClr val="0070C0"/>
                </a:solidFill>
                <a:effectLst>
                  <a:outerShdw blurRad="38100" dist="38100" dir="2700000" algn="tl">
                    <a:srgbClr val="C0C0C0"/>
                  </a:outerShdw>
                </a:effectLst>
              </a:rPr>
              <a:t>complexity of macroeconomic problems</a:t>
            </a:r>
            <a:r>
              <a:rPr lang="en-US" sz="2400" b="1" i="1" dirty="0">
                <a:solidFill>
                  <a:srgbClr val="00B050"/>
                </a:solidFill>
                <a:effectLst>
                  <a:outerShdw blurRad="38100" dist="38100" dir="2700000" algn="tl">
                    <a:srgbClr val="C0C0C0"/>
                  </a:outerShdw>
                </a:effectLst>
              </a:rPr>
              <a:t> </a:t>
            </a:r>
            <a:r>
              <a:rPr lang="en-US" sz="2400" dirty="0"/>
              <a:t>and allows to </a:t>
            </a:r>
            <a:r>
              <a:rPr lang="en-US" sz="2400" b="1" i="1" dirty="0">
                <a:solidFill>
                  <a:srgbClr val="0070C0"/>
                </a:solidFill>
                <a:effectLst>
                  <a:outerShdw blurRad="38100" dist="38100" dir="2700000" algn="tl">
                    <a:srgbClr val="C0C0C0"/>
                  </a:outerShdw>
                </a:effectLst>
              </a:rPr>
              <a:t>examine</a:t>
            </a:r>
            <a:r>
              <a:rPr lang="ru-RU" sz="2400" dirty="0"/>
              <a:t> </a:t>
            </a:r>
            <a:r>
              <a:rPr lang="en-US" sz="2400" dirty="0"/>
              <a:t>them</a:t>
            </a:r>
            <a:r>
              <a:rPr lang="ru-RU" sz="2400" dirty="0"/>
              <a:t> </a:t>
            </a:r>
            <a:r>
              <a:rPr lang="en-US" sz="2400" b="1" i="1" dirty="0">
                <a:solidFill>
                  <a:srgbClr val="0070C0"/>
                </a:solidFill>
                <a:effectLst>
                  <a:outerShdw blurRad="38100" dist="38100" dir="2700000" algn="tl">
                    <a:srgbClr val="000000">
                      <a:alpha val="43137"/>
                    </a:srgbClr>
                  </a:outerShdw>
                </a:effectLst>
              </a:rPr>
              <a:t>comprehensively</a:t>
            </a:r>
            <a:r>
              <a:rPr lang="en-US" sz="2400" dirty="0"/>
              <a:t>, thoroughly, and from </a:t>
            </a:r>
            <a:r>
              <a:rPr lang="en-US" sz="2400" b="1" i="1" dirty="0">
                <a:solidFill>
                  <a:srgbClr val="0070C0"/>
                </a:solidFill>
                <a:effectLst>
                  <a:outerShdw blurRad="38100" dist="38100" dir="2700000" algn="tl">
                    <a:srgbClr val="C0C0C0"/>
                  </a:outerShdw>
                </a:effectLst>
              </a:rPr>
              <a:t>different points of view</a:t>
            </a:r>
            <a:r>
              <a:rPr lang="en-US" sz="2400" dirty="0"/>
              <a:t>.</a:t>
            </a:r>
            <a:endParaRPr lang="ru-RU" sz="2400" dirty="0"/>
          </a:p>
          <a:p>
            <a:pPr marL="0" indent="0" algn="just">
              <a:spcBef>
                <a:spcPts val="600"/>
              </a:spcBef>
              <a:buClr>
                <a:schemeClr val="tx1"/>
              </a:buClr>
              <a:buNone/>
              <a:defRPr/>
            </a:pPr>
            <a:r>
              <a:rPr lang="en-US" sz="2400" dirty="0"/>
              <a:t>	 </a:t>
            </a:r>
            <a:endParaRPr lang="ru-RU" sz="2400" dirty="0"/>
          </a:p>
          <a:p>
            <a:pPr lvl="1" algn="just">
              <a:spcBef>
                <a:spcPts val="600"/>
              </a:spcBef>
              <a:buClr>
                <a:schemeClr val="tx1"/>
              </a:buClr>
              <a:buFontTx/>
              <a:buChar char="•"/>
              <a:defRPr/>
            </a:pPr>
            <a:endParaRPr lang="en-US" sz="2000" dirty="0"/>
          </a:p>
        </p:txBody>
      </p:sp>
      <p:sp>
        <p:nvSpPr>
          <p:cNvPr id="470019" name="Rectangle 3">
            <a:extLst>
              <a:ext uri="{FF2B5EF4-FFF2-40B4-BE49-F238E27FC236}">
                <a16:creationId xmlns:a16="http://schemas.microsoft.com/office/drawing/2014/main" id="{2A435D26-6FD8-4F75-9C0F-C97910529322}"/>
              </a:ext>
            </a:extLst>
          </p:cNvPr>
          <p:cNvSpPr>
            <a:spLocks noGrp="1" noChangeArrowheads="1"/>
          </p:cNvSpPr>
          <p:nvPr>
            <p:ph type="title"/>
          </p:nvPr>
        </p:nvSpPr>
        <p:spPr>
          <a:xfrm>
            <a:off x="2257620" y="682064"/>
            <a:ext cx="7467600" cy="421912"/>
          </a:xfrm>
        </p:spPr>
        <p:txBody>
          <a:bodyPr>
            <a:noAutofit/>
          </a:bodyPr>
          <a:lstStyle/>
          <a:p>
            <a:pPr eaLnBrk="1" hangingPunct="1">
              <a:defRPr/>
            </a:pPr>
            <a:r>
              <a:rPr lang="en-US" sz="3800" b="1" dirty="0">
                <a:solidFill>
                  <a:schemeClr val="bg1"/>
                </a:solidFill>
                <a:latin typeface="+mn-lt"/>
              </a:rPr>
              <a:t>	Diversity of Macroeconomic 			Theories</a:t>
            </a:r>
          </a:p>
        </p:txBody>
      </p:sp>
      <p:grpSp>
        <p:nvGrpSpPr>
          <p:cNvPr id="2" name="Группа 27">
            <a:extLst>
              <a:ext uri="{FF2B5EF4-FFF2-40B4-BE49-F238E27FC236}">
                <a16:creationId xmlns:a16="http://schemas.microsoft.com/office/drawing/2014/main" id="{B4737A7A-4D7A-40BB-BF49-ABD79B83147C}"/>
              </a:ext>
            </a:extLst>
          </p:cNvPr>
          <p:cNvGrpSpPr>
            <a:grpSpLocks/>
          </p:cNvGrpSpPr>
          <p:nvPr/>
        </p:nvGrpSpPr>
        <p:grpSpPr bwMode="auto">
          <a:xfrm>
            <a:off x="9153525" y="442248"/>
            <a:ext cx="3276600" cy="5891212"/>
            <a:chOff x="5938838" y="814388"/>
            <a:chExt cx="3205162" cy="5891212"/>
          </a:xfrm>
        </p:grpSpPr>
        <p:sp>
          <p:nvSpPr>
            <p:cNvPr id="24583" name="Freeform 4">
              <a:extLst>
                <a:ext uri="{FF2B5EF4-FFF2-40B4-BE49-F238E27FC236}">
                  <a16:creationId xmlns:a16="http://schemas.microsoft.com/office/drawing/2014/main" id="{8D45291B-A1FD-4AD4-AF2C-F98C7D4ABDA3}"/>
                </a:ext>
              </a:extLst>
            </p:cNvPr>
            <p:cNvSpPr>
              <a:spLocks/>
            </p:cNvSpPr>
            <p:nvPr/>
          </p:nvSpPr>
          <p:spPr bwMode="auto">
            <a:xfrm>
              <a:off x="7165975" y="814388"/>
              <a:ext cx="687388" cy="5878512"/>
            </a:xfrm>
            <a:custGeom>
              <a:avLst/>
              <a:gdLst>
                <a:gd name="T0" fmla="*/ 0 w 433"/>
                <a:gd name="T1" fmla="*/ 2147483647 h 3703"/>
                <a:gd name="T2" fmla="*/ 2147483647 w 433"/>
                <a:gd name="T3" fmla="*/ 0 h 3703"/>
                <a:gd name="T4" fmla="*/ 2147483647 w 433"/>
                <a:gd name="T5" fmla="*/ 2147483647 h 3703"/>
                <a:gd name="T6" fmla="*/ 2147483647 w 433"/>
                <a:gd name="T7" fmla="*/ 2147483647 h 3703"/>
                <a:gd name="T8" fmla="*/ 2147483647 w 433"/>
                <a:gd name="T9" fmla="*/ 2147483647 h 3703"/>
                <a:gd name="T10" fmla="*/ 0 w 433"/>
                <a:gd name="T11" fmla="*/ 2147483647 h 3703"/>
                <a:gd name="T12" fmla="*/ 0 w 433"/>
                <a:gd name="T13" fmla="*/ 2147483647 h 3703"/>
                <a:gd name="T14" fmla="*/ 0 60000 65536"/>
                <a:gd name="T15" fmla="*/ 0 60000 65536"/>
                <a:gd name="T16" fmla="*/ 0 60000 65536"/>
                <a:gd name="T17" fmla="*/ 0 60000 65536"/>
                <a:gd name="T18" fmla="*/ 0 60000 65536"/>
                <a:gd name="T19" fmla="*/ 0 60000 65536"/>
                <a:gd name="T20" fmla="*/ 0 60000 65536"/>
                <a:gd name="T21" fmla="*/ 0 w 433"/>
                <a:gd name="T22" fmla="*/ 0 h 3703"/>
                <a:gd name="T23" fmla="*/ 433 w 433"/>
                <a:gd name="T24" fmla="*/ 3703 h 37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33" h="3703">
                  <a:moveTo>
                    <a:pt x="0" y="96"/>
                  </a:moveTo>
                  <a:lnTo>
                    <a:pt x="192" y="0"/>
                  </a:lnTo>
                  <a:lnTo>
                    <a:pt x="433" y="96"/>
                  </a:lnTo>
                  <a:lnTo>
                    <a:pt x="433" y="3655"/>
                  </a:lnTo>
                  <a:lnTo>
                    <a:pt x="192" y="3703"/>
                  </a:lnTo>
                  <a:lnTo>
                    <a:pt x="0" y="3607"/>
                  </a:lnTo>
                  <a:lnTo>
                    <a:pt x="0" y="96"/>
                  </a:lnTo>
                  <a:close/>
                </a:path>
              </a:pathLst>
            </a:custGeom>
            <a:solidFill>
              <a:srgbClr val="996633"/>
            </a:solidFill>
            <a:ln w="12700">
              <a:solidFill>
                <a:srgbClr val="000000"/>
              </a:solidFill>
              <a:round/>
              <a:headEnd/>
              <a:tailEnd/>
            </a:ln>
          </p:spPr>
          <p:txBody>
            <a:bodyPr/>
            <a:lstStyle/>
            <a:p>
              <a:endParaRPr lang="fr-FR"/>
            </a:p>
          </p:txBody>
        </p:sp>
        <p:grpSp>
          <p:nvGrpSpPr>
            <p:cNvPr id="24584" name="Группа 26">
              <a:extLst>
                <a:ext uri="{FF2B5EF4-FFF2-40B4-BE49-F238E27FC236}">
                  <a16:creationId xmlns:a16="http://schemas.microsoft.com/office/drawing/2014/main" id="{42BFF98A-0C05-49E3-B83C-CEA657D95200}"/>
                </a:ext>
              </a:extLst>
            </p:cNvPr>
            <p:cNvGrpSpPr>
              <a:grpSpLocks/>
            </p:cNvGrpSpPr>
            <p:nvPr/>
          </p:nvGrpSpPr>
          <p:grpSpPr bwMode="auto">
            <a:xfrm>
              <a:off x="5938838" y="825500"/>
              <a:ext cx="3205162" cy="5880100"/>
              <a:chOff x="5938838" y="825500"/>
              <a:chExt cx="3205162" cy="5880100"/>
            </a:xfrm>
          </p:grpSpPr>
          <p:sp>
            <p:nvSpPr>
              <p:cNvPr id="24585" name="Rectangle 5">
                <a:extLst>
                  <a:ext uri="{FF2B5EF4-FFF2-40B4-BE49-F238E27FC236}">
                    <a16:creationId xmlns:a16="http://schemas.microsoft.com/office/drawing/2014/main" id="{333E4A3D-7BC1-4CFC-B628-D3B9F2CF9E3E}"/>
                  </a:ext>
                </a:extLst>
              </p:cNvPr>
              <p:cNvSpPr>
                <a:spLocks noChangeArrowheads="1"/>
              </p:cNvSpPr>
              <p:nvPr/>
            </p:nvSpPr>
            <p:spPr bwMode="auto">
              <a:xfrm>
                <a:off x="7154863" y="825500"/>
                <a:ext cx="306387" cy="5880100"/>
              </a:xfrm>
              <a:prstGeom prst="rect">
                <a:avLst/>
              </a:prstGeom>
              <a:solidFill>
                <a:srgbClr val="66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grpSp>
            <p:nvGrpSpPr>
              <p:cNvPr id="24586" name="Group 6">
                <a:extLst>
                  <a:ext uri="{FF2B5EF4-FFF2-40B4-BE49-F238E27FC236}">
                    <a16:creationId xmlns:a16="http://schemas.microsoft.com/office/drawing/2014/main" id="{06A6DB38-FB67-4897-B020-CCCACBC10424}"/>
                  </a:ext>
                </a:extLst>
              </p:cNvPr>
              <p:cNvGrpSpPr>
                <a:grpSpLocks/>
              </p:cNvGrpSpPr>
              <p:nvPr/>
            </p:nvGrpSpPr>
            <p:grpSpPr bwMode="auto">
              <a:xfrm>
                <a:off x="6022975" y="1012825"/>
                <a:ext cx="2414588" cy="846138"/>
                <a:chOff x="1526" y="317"/>
                <a:chExt cx="1521" cy="533"/>
              </a:xfrm>
            </p:grpSpPr>
            <p:sp>
              <p:nvSpPr>
                <p:cNvPr id="24604" name="Freeform 7">
                  <a:extLst>
                    <a:ext uri="{FF2B5EF4-FFF2-40B4-BE49-F238E27FC236}">
                      <a16:creationId xmlns:a16="http://schemas.microsoft.com/office/drawing/2014/main" id="{638EA0C1-E7A3-4EE2-AB78-80F99227B945}"/>
                    </a:ext>
                  </a:extLst>
                </p:cNvPr>
                <p:cNvSpPr>
                  <a:spLocks/>
                </p:cNvSpPr>
                <p:nvPr/>
              </p:nvSpPr>
              <p:spPr bwMode="auto">
                <a:xfrm>
                  <a:off x="1526" y="339"/>
                  <a:ext cx="1500" cy="511"/>
                </a:xfrm>
                <a:custGeom>
                  <a:avLst/>
                  <a:gdLst>
                    <a:gd name="T0" fmla="*/ 1467 w 1500"/>
                    <a:gd name="T1" fmla="*/ 511 h 511"/>
                    <a:gd name="T2" fmla="*/ 154 w 1500"/>
                    <a:gd name="T3" fmla="*/ 291 h 511"/>
                    <a:gd name="T4" fmla="*/ 0 w 1500"/>
                    <a:gd name="T5" fmla="*/ 106 h 511"/>
                    <a:gd name="T6" fmla="*/ 188 w 1500"/>
                    <a:gd name="T7" fmla="*/ 0 h 511"/>
                    <a:gd name="T8" fmla="*/ 1500 w 1500"/>
                    <a:gd name="T9" fmla="*/ 221 h 511"/>
                    <a:gd name="T10" fmla="*/ 1467 w 1500"/>
                    <a:gd name="T11" fmla="*/ 511 h 511"/>
                    <a:gd name="T12" fmla="*/ 0 60000 65536"/>
                    <a:gd name="T13" fmla="*/ 0 60000 65536"/>
                    <a:gd name="T14" fmla="*/ 0 60000 65536"/>
                    <a:gd name="T15" fmla="*/ 0 60000 65536"/>
                    <a:gd name="T16" fmla="*/ 0 60000 65536"/>
                    <a:gd name="T17" fmla="*/ 0 60000 65536"/>
                    <a:gd name="T18" fmla="*/ 0 w 1500"/>
                    <a:gd name="T19" fmla="*/ 0 h 511"/>
                    <a:gd name="T20" fmla="*/ 1500 w 1500"/>
                    <a:gd name="T21" fmla="*/ 511 h 511"/>
                  </a:gdLst>
                  <a:ahLst/>
                  <a:cxnLst>
                    <a:cxn ang="T12">
                      <a:pos x="T0" y="T1"/>
                    </a:cxn>
                    <a:cxn ang="T13">
                      <a:pos x="T2" y="T3"/>
                    </a:cxn>
                    <a:cxn ang="T14">
                      <a:pos x="T4" y="T5"/>
                    </a:cxn>
                    <a:cxn ang="T15">
                      <a:pos x="T6" y="T7"/>
                    </a:cxn>
                    <a:cxn ang="T16">
                      <a:pos x="T8" y="T9"/>
                    </a:cxn>
                    <a:cxn ang="T17">
                      <a:pos x="T10" y="T11"/>
                    </a:cxn>
                  </a:cxnLst>
                  <a:rect l="T18" t="T19" r="T20" b="T21"/>
                  <a:pathLst>
                    <a:path w="1500" h="511">
                      <a:moveTo>
                        <a:pt x="1467" y="511"/>
                      </a:moveTo>
                      <a:lnTo>
                        <a:pt x="154" y="291"/>
                      </a:lnTo>
                      <a:lnTo>
                        <a:pt x="0" y="106"/>
                      </a:lnTo>
                      <a:lnTo>
                        <a:pt x="188" y="0"/>
                      </a:lnTo>
                      <a:lnTo>
                        <a:pt x="1500" y="221"/>
                      </a:lnTo>
                      <a:lnTo>
                        <a:pt x="1467" y="511"/>
                      </a:lnTo>
                      <a:close/>
                    </a:path>
                  </a:pathLst>
                </a:custGeom>
                <a:solidFill>
                  <a:srgbClr val="B2B2B2"/>
                </a:solidFill>
                <a:ln w="12700">
                  <a:solidFill>
                    <a:srgbClr val="000000"/>
                  </a:solidFill>
                  <a:round/>
                  <a:headEnd/>
                  <a:tailEnd/>
                </a:ln>
              </p:spPr>
              <p:txBody>
                <a:bodyPr/>
                <a:lstStyle/>
                <a:p>
                  <a:endParaRPr lang="fr-FR"/>
                </a:p>
              </p:txBody>
            </p:sp>
            <p:sp>
              <p:nvSpPr>
                <p:cNvPr id="24605" name="Freeform 8">
                  <a:extLst>
                    <a:ext uri="{FF2B5EF4-FFF2-40B4-BE49-F238E27FC236}">
                      <a16:creationId xmlns:a16="http://schemas.microsoft.com/office/drawing/2014/main" id="{C266D0D3-66B2-4642-866D-5B7F6B0C86CB}"/>
                    </a:ext>
                  </a:extLst>
                </p:cNvPr>
                <p:cNvSpPr>
                  <a:spLocks/>
                </p:cNvSpPr>
                <p:nvPr/>
              </p:nvSpPr>
              <p:spPr bwMode="auto">
                <a:xfrm>
                  <a:off x="1547" y="317"/>
                  <a:ext cx="1500" cy="511"/>
                </a:xfrm>
                <a:custGeom>
                  <a:avLst/>
                  <a:gdLst>
                    <a:gd name="T0" fmla="*/ 1467 w 1500"/>
                    <a:gd name="T1" fmla="*/ 511 h 511"/>
                    <a:gd name="T2" fmla="*/ 154 w 1500"/>
                    <a:gd name="T3" fmla="*/ 291 h 511"/>
                    <a:gd name="T4" fmla="*/ 0 w 1500"/>
                    <a:gd name="T5" fmla="*/ 106 h 511"/>
                    <a:gd name="T6" fmla="*/ 188 w 1500"/>
                    <a:gd name="T7" fmla="*/ 0 h 511"/>
                    <a:gd name="T8" fmla="*/ 1500 w 1500"/>
                    <a:gd name="T9" fmla="*/ 221 h 511"/>
                    <a:gd name="T10" fmla="*/ 1467 w 1500"/>
                    <a:gd name="T11" fmla="*/ 511 h 511"/>
                    <a:gd name="T12" fmla="*/ 0 60000 65536"/>
                    <a:gd name="T13" fmla="*/ 0 60000 65536"/>
                    <a:gd name="T14" fmla="*/ 0 60000 65536"/>
                    <a:gd name="T15" fmla="*/ 0 60000 65536"/>
                    <a:gd name="T16" fmla="*/ 0 60000 65536"/>
                    <a:gd name="T17" fmla="*/ 0 60000 65536"/>
                    <a:gd name="T18" fmla="*/ 0 w 1500"/>
                    <a:gd name="T19" fmla="*/ 0 h 511"/>
                    <a:gd name="T20" fmla="*/ 1500 w 1500"/>
                    <a:gd name="T21" fmla="*/ 511 h 511"/>
                  </a:gdLst>
                  <a:ahLst/>
                  <a:cxnLst>
                    <a:cxn ang="T12">
                      <a:pos x="T0" y="T1"/>
                    </a:cxn>
                    <a:cxn ang="T13">
                      <a:pos x="T2" y="T3"/>
                    </a:cxn>
                    <a:cxn ang="T14">
                      <a:pos x="T4" y="T5"/>
                    </a:cxn>
                    <a:cxn ang="T15">
                      <a:pos x="T6" y="T7"/>
                    </a:cxn>
                    <a:cxn ang="T16">
                      <a:pos x="T8" y="T9"/>
                    </a:cxn>
                    <a:cxn ang="T17">
                      <a:pos x="T10" y="T11"/>
                    </a:cxn>
                  </a:cxnLst>
                  <a:rect l="T18" t="T19" r="T20" b="T21"/>
                  <a:pathLst>
                    <a:path w="1500" h="511">
                      <a:moveTo>
                        <a:pt x="1467" y="511"/>
                      </a:moveTo>
                      <a:lnTo>
                        <a:pt x="154" y="291"/>
                      </a:lnTo>
                      <a:lnTo>
                        <a:pt x="0" y="106"/>
                      </a:lnTo>
                      <a:lnTo>
                        <a:pt x="188" y="0"/>
                      </a:lnTo>
                      <a:lnTo>
                        <a:pt x="1500" y="221"/>
                      </a:lnTo>
                      <a:lnTo>
                        <a:pt x="1467" y="511"/>
                      </a:lnTo>
                      <a:close/>
                    </a:path>
                  </a:pathLst>
                </a:custGeom>
                <a:solidFill>
                  <a:srgbClr val="FFFFFF"/>
                </a:solidFill>
                <a:ln w="12700">
                  <a:solidFill>
                    <a:srgbClr val="000000"/>
                  </a:solidFill>
                  <a:round/>
                  <a:headEnd/>
                  <a:tailEnd/>
                </a:ln>
              </p:spPr>
              <p:txBody>
                <a:bodyPr/>
                <a:lstStyle/>
                <a:p>
                  <a:endParaRPr lang="fr-FR"/>
                </a:p>
              </p:txBody>
            </p:sp>
          </p:grpSp>
          <p:grpSp>
            <p:nvGrpSpPr>
              <p:cNvPr id="24587" name="Group 9">
                <a:extLst>
                  <a:ext uri="{FF2B5EF4-FFF2-40B4-BE49-F238E27FC236}">
                    <a16:creationId xmlns:a16="http://schemas.microsoft.com/office/drawing/2014/main" id="{3EC1B7F1-467F-4E0A-B18D-D82F2071D60B}"/>
                  </a:ext>
                </a:extLst>
              </p:cNvPr>
              <p:cNvGrpSpPr>
                <a:grpSpLocks/>
              </p:cNvGrpSpPr>
              <p:nvPr/>
            </p:nvGrpSpPr>
            <p:grpSpPr bwMode="auto">
              <a:xfrm>
                <a:off x="6634163" y="2876550"/>
                <a:ext cx="2432050" cy="736600"/>
                <a:chOff x="1926" y="1484"/>
                <a:chExt cx="1532" cy="464"/>
              </a:xfrm>
            </p:grpSpPr>
            <p:sp>
              <p:nvSpPr>
                <p:cNvPr id="24602" name="Freeform 10">
                  <a:extLst>
                    <a:ext uri="{FF2B5EF4-FFF2-40B4-BE49-F238E27FC236}">
                      <a16:creationId xmlns:a16="http://schemas.microsoft.com/office/drawing/2014/main" id="{4D4056E5-0CF0-4BE2-80D5-A69BF831F743}"/>
                    </a:ext>
                  </a:extLst>
                </p:cNvPr>
                <p:cNvSpPr>
                  <a:spLocks/>
                </p:cNvSpPr>
                <p:nvPr/>
              </p:nvSpPr>
              <p:spPr bwMode="auto">
                <a:xfrm>
                  <a:off x="1926" y="1505"/>
                  <a:ext cx="1503" cy="443"/>
                </a:xfrm>
                <a:custGeom>
                  <a:avLst/>
                  <a:gdLst>
                    <a:gd name="T0" fmla="*/ 16 w 1503"/>
                    <a:gd name="T1" fmla="*/ 0 h 443"/>
                    <a:gd name="T2" fmla="*/ 1339 w 1503"/>
                    <a:gd name="T3" fmla="*/ 151 h 443"/>
                    <a:gd name="T4" fmla="*/ 1503 w 1503"/>
                    <a:gd name="T5" fmla="*/ 328 h 443"/>
                    <a:gd name="T6" fmla="*/ 1321 w 1503"/>
                    <a:gd name="T7" fmla="*/ 443 h 443"/>
                    <a:gd name="T8" fmla="*/ 0 w 1503"/>
                    <a:gd name="T9" fmla="*/ 291 h 443"/>
                    <a:gd name="T10" fmla="*/ 16 w 1503"/>
                    <a:gd name="T11" fmla="*/ 0 h 443"/>
                    <a:gd name="T12" fmla="*/ 0 60000 65536"/>
                    <a:gd name="T13" fmla="*/ 0 60000 65536"/>
                    <a:gd name="T14" fmla="*/ 0 60000 65536"/>
                    <a:gd name="T15" fmla="*/ 0 60000 65536"/>
                    <a:gd name="T16" fmla="*/ 0 60000 65536"/>
                    <a:gd name="T17" fmla="*/ 0 60000 65536"/>
                    <a:gd name="T18" fmla="*/ 0 w 1503"/>
                    <a:gd name="T19" fmla="*/ 0 h 443"/>
                    <a:gd name="T20" fmla="*/ 1503 w 1503"/>
                    <a:gd name="T21" fmla="*/ 443 h 443"/>
                  </a:gdLst>
                  <a:ahLst/>
                  <a:cxnLst>
                    <a:cxn ang="T12">
                      <a:pos x="T0" y="T1"/>
                    </a:cxn>
                    <a:cxn ang="T13">
                      <a:pos x="T2" y="T3"/>
                    </a:cxn>
                    <a:cxn ang="T14">
                      <a:pos x="T4" y="T5"/>
                    </a:cxn>
                    <a:cxn ang="T15">
                      <a:pos x="T6" y="T7"/>
                    </a:cxn>
                    <a:cxn ang="T16">
                      <a:pos x="T8" y="T9"/>
                    </a:cxn>
                    <a:cxn ang="T17">
                      <a:pos x="T10" y="T11"/>
                    </a:cxn>
                  </a:cxnLst>
                  <a:rect l="T18" t="T19" r="T20" b="T21"/>
                  <a:pathLst>
                    <a:path w="1503" h="443">
                      <a:moveTo>
                        <a:pt x="16" y="0"/>
                      </a:moveTo>
                      <a:lnTo>
                        <a:pt x="1339" y="151"/>
                      </a:lnTo>
                      <a:lnTo>
                        <a:pt x="1503" y="328"/>
                      </a:lnTo>
                      <a:lnTo>
                        <a:pt x="1321" y="443"/>
                      </a:lnTo>
                      <a:lnTo>
                        <a:pt x="0" y="291"/>
                      </a:lnTo>
                      <a:lnTo>
                        <a:pt x="16" y="0"/>
                      </a:lnTo>
                      <a:close/>
                    </a:path>
                  </a:pathLst>
                </a:custGeom>
                <a:solidFill>
                  <a:srgbClr val="B2B2B2"/>
                </a:solidFill>
                <a:ln w="12700">
                  <a:solidFill>
                    <a:srgbClr val="000000"/>
                  </a:solidFill>
                  <a:round/>
                  <a:headEnd/>
                  <a:tailEnd/>
                </a:ln>
              </p:spPr>
              <p:txBody>
                <a:bodyPr/>
                <a:lstStyle/>
                <a:p>
                  <a:endParaRPr lang="fr-FR"/>
                </a:p>
              </p:txBody>
            </p:sp>
            <p:sp>
              <p:nvSpPr>
                <p:cNvPr id="24603" name="Freeform 11">
                  <a:extLst>
                    <a:ext uri="{FF2B5EF4-FFF2-40B4-BE49-F238E27FC236}">
                      <a16:creationId xmlns:a16="http://schemas.microsoft.com/office/drawing/2014/main" id="{84AC6737-FF98-4C42-978F-4226B683C532}"/>
                    </a:ext>
                  </a:extLst>
                </p:cNvPr>
                <p:cNvSpPr>
                  <a:spLocks/>
                </p:cNvSpPr>
                <p:nvPr/>
              </p:nvSpPr>
              <p:spPr bwMode="auto">
                <a:xfrm>
                  <a:off x="1954" y="1484"/>
                  <a:ext cx="1504" cy="444"/>
                </a:xfrm>
                <a:custGeom>
                  <a:avLst/>
                  <a:gdLst>
                    <a:gd name="T0" fmla="*/ 18 w 1504"/>
                    <a:gd name="T1" fmla="*/ 0 h 444"/>
                    <a:gd name="T2" fmla="*/ 1339 w 1504"/>
                    <a:gd name="T3" fmla="*/ 152 h 444"/>
                    <a:gd name="T4" fmla="*/ 1504 w 1504"/>
                    <a:gd name="T5" fmla="*/ 328 h 444"/>
                    <a:gd name="T6" fmla="*/ 1321 w 1504"/>
                    <a:gd name="T7" fmla="*/ 444 h 444"/>
                    <a:gd name="T8" fmla="*/ 0 w 1504"/>
                    <a:gd name="T9" fmla="*/ 293 h 444"/>
                    <a:gd name="T10" fmla="*/ 18 w 1504"/>
                    <a:gd name="T11" fmla="*/ 0 h 444"/>
                    <a:gd name="T12" fmla="*/ 0 60000 65536"/>
                    <a:gd name="T13" fmla="*/ 0 60000 65536"/>
                    <a:gd name="T14" fmla="*/ 0 60000 65536"/>
                    <a:gd name="T15" fmla="*/ 0 60000 65536"/>
                    <a:gd name="T16" fmla="*/ 0 60000 65536"/>
                    <a:gd name="T17" fmla="*/ 0 60000 65536"/>
                    <a:gd name="T18" fmla="*/ 0 w 1504"/>
                    <a:gd name="T19" fmla="*/ 0 h 444"/>
                    <a:gd name="T20" fmla="*/ 1504 w 1504"/>
                    <a:gd name="T21" fmla="*/ 444 h 444"/>
                  </a:gdLst>
                  <a:ahLst/>
                  <a:cxnLst>
                    <a:cxn ang="T12">
                      <a:pos x="T0" y="T1"/>
                    </a:cxn>
                    <a:cxn ang="T13">
                      <a:pos x="T2" y="T3"/>
                    </a:cxn>
                    <a:cxn ang="T14">
                      <a:pos x="T4" y="T5"/>
                    </a:cxn>
                    <a:cxn ang="T15">
                      <a:pos x="T6" y="T7"/>
                    </a:cxn>
                    <a:cxn ang="T16">
                      <a:pos x="T8" y="T9"/>
                    </a:cxn>
                    <a:cxn ang="T17">
                      <a:pos x="T10" y="T11"/>
                    </a:cxn>
                  </a:cxnLst>
                  <a:rect l="T18" t="T19" r="T20" b="T21"/>
                  <a:pathLst>
                    <a:path w="1504" h="444">
                      <a:moveTo>
                        <a:pt x="18" y="0"/>
                      </a:moveTo>
                      <a:lnTo>
                        <a:pt x="1339" y="152"/>
                      </a:lnTo>
                      <a:lnTo>
                        <a:pt x="1504" y="328"/>
                      </a:lnTo>
                      <a:lnTo>
                        <a:pt x="1321" y="444"/>
                      </a:lnTo>
                      <a:lnTo>
                        <a:pt x="0" y="293"/>
                      </a:lnTo>
                      <a:lnTo>
                        <a:pt x="18" y="0"/>
                      </a:lnTo>
                      <a:close/>
                    </a:path>
                  </a:pathLst>
                </a:custGeom>
                <a:solidFill>
                  <a:srgbClr val="F8F8F8"/>
                </a:solidFill>
                <a:ln w="12700">
                  <a:solidFill>
                    <a:srgbClr val="000000"/>
                  </a:solidFill>
                  <a:round/>
                  <a:headEnd/>
                  <a:tailEnd/>
                </a:ln>
              </p:spPr>
              <p:txBody>
                <a:bodyPr/>
                <a:lstStyle/>
                <a:p>
                  <a:endParaRPr lang="fr-FR"/>
                </a:p>
              </p:txBody>
            </p:sp>
          </p:grpSp>
          <p:sp>
            <p:nvSpPr>
              <p:cNvPr id="24588" name="Text Box 12">
                <a:extLst>
                  <a:ext uri="{FF2B5EF4-FFF2-40B4-BE49-F238E27FC236}">
                    <a16:creationId xmlns:a16="http://schemas.microsoft.com/office/drawing/2014/main" id="{E6D12669-16BA-4AA6-AE90-388043854C34}"/>
                  </a:ext>
                </a:extLst>
              </p:cNvPr>
              <p:cNvSpPr txBox="1">
                <a:spLocks noChangeArrowheads="1"/>
              </p:cNvSpPr>
              <p:nvPr/>
            </p:nvSpPr>
            <p:spPr bwMode="auto">
              <a:xfrm rot="399575">
                <a:off x="6664325" y="3070225"/>
                <a:ext cx="23272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ru-RU" sz="2000">
                    <a:solidFill>
                      <a:srgbClr val="5F5F5F"/>
                    </a:solidFill>
                    <a:latin typeface="Impact" panose="020B0806030902050204" pitchFamily="34" charset="0"/>
                  </a:rPr>
                  <a:t>New Classical Model</a:t>
                </a:r>
                <a:endParaRPr lang="en-US" altLang="ru-RU" sz="2000">
                  <a:solidFill>
                    <a:srgbClr val="5F5F5F"/>
                  </a:solidFill>
                </a:endParaRPr>
              </a:p>
            </p:txBody>
          </p:sp>
          <p:sp>
            <p:nvSpPr>
              <p:cNvPr id="24589" name="Text Box 13">
                <a:extLst>
                  <a:ext uri="{FF2B5EF4-FFF2-40B4-BE49-F238E27FC236}">
                    <a16:creationId xmlns:a16="http://schemas.microsoft.com/office/drawing/2014/main" id="{8EC62122-F88E-449C-BDA0-2EFB67461F0B}"/>
                  </a:ext>
                </a:extLst>
              </p:cNvPr>
              <p:cNvSpPr txBox="1">
                <a:spLocks noChangeArrowheads="1"/>
              </p:cNvSpPr>
              <p:nvPr/>
            </p:nvSpPr>
            <p:spPr bwMode="auto">
              <a:xfrm rot="578716">
                <a:off x="6200775" y="1195388"/>
                <a:ext cx="1981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ru-RU" sz="2000" dirty="0">
                    <a:solidFill>
                      <a:srgbClr val="5F5F5F"/>
                    </a:solidFill>
                    <a:latin typeface="Impact" panose="020B0806030902050204" pitchFamily="34" charset="0"/>
                  </a:rPr>
                  <a:t>Keynesian Model</a:t>
                </a:r>
                <a:endParaRPr lang="en-US" altLang="ru-RU" sz="2400" dirty="0">
                  <a:solidFill>
                    <a:srgbClr val="5F5F5F"/>
                  </a:solidFill>
                </a:endParaRPr>
              </a:p>
            </p:txBody>
          </p:sp>
          <p:grpSp>
            <p:nvGrpSpPr>
              <p:cNvPr id="24590" name="Group 14">
                <a:extLst>
                  <a:ext uri="{FF2B5EF4-FFF2-40B4-BE49-F238E27FC236}">
                    <a16:creationId xmlns:a16="http://schemas.microsoft.com/office/drawing/2014/main" id="{9E538548-0968-4860-83A2-25E75845DAA5}"/>
                  </a:ext>
                </a:extLst>
              </p:cNvPr>
              <p:cNvGrpSpPr>
                <a:grpSpLocks/>
              </p:cNvGrpSpPr>
              <p:nvPr/>
            </p:nvGrpSpPr>
            <p:grpSpPr bwMode="auto">
              <a:xfrm>
                <a:off x="6167438" y="3403600"/>
                <a:ext cx="2433637" cy="1031875"/>
                <a:chOff x="1694" y="1784"/>
                <a:chExt cx="1533" cy="650"/>
              </a:xfrm>
            </p:grpSpPr>
            <p:sp>
              <p:nvSpPr>
                <p:cNvPr id="24600" name="Freeform 15">
                  <a:extLst>
                    <a:ext uri="{FF2B5EF4-FFF2-40B4-BE49-F238E27FC236}">
                      <a16:creationId xmlns:a16="http://schemas.microsoft.com/office/drawing/2014/main" id="{EE2FE41B-2E7D-489A-B959-BC21291E836E}"/>
                    </a:ext>
                  </a:extLst>
                </p:cNvPr>
                <p:cNvSpPr>
                  <a:spLocks/>
                </p:cNvSpPr>
                <p:nvPr/>
              </p:nvSpPr>
              <p:spPr bwMode="auto">
                <a:xfrm>
                  <a:off x="1728" y="1802"/>
                  <a:ext cx="1499" cy="632"/>
                </a:xfrm>
                <a:custGeom>
                  <a:avLst/>
                  <a:gdLst>
                    <a:gd name="T0" fmla="*/ 1499 w 1499"/>
                    <a:gd name="T1" fmla="*/ 278 h 632"/>
                    <a:gd name="T2" fmla="*/ 218 w 1499"/>
                    <a:gd name="T3" fmla="*/ 632 h 632"/>
                    <a:gd name="T4" fmla="*/ 0 w 1499"/>
                    <a:gd name="T5" fmla="*/ 531 h 632"/>
                    <a:gd name="T6" fmla="*/ 124 w 1499"/>
                    <a:gd name="T7" fmla="*/ 355 h 632"/>
                    <a:gd name="T8" fmla="*/ 1407 w 1499"/>
                    <a:gd name="T9" fmla="*/ 0 h 632"/>
                    <a:gd name="T10" fmla="*/ 1499 w 1499"/>
                    <a:gd name="T11" fmla="*/ 278 h 632"/>
                    <a:gd name="T12" fmla="*/ 0 60000 65536"/>
                    <a:gd name="T13" fmla="*/ 0 60000 65536"/>
                    <a:gd name="T14" fmla="*/ 0 60000 65536"/>
                    <a:gd name="T15" fmla="*/ 0 60000 65536"/>
                    <a:gd name="T16" fmla="*/ 0 60000 65536"/>
                    <a:gd name="T17" fmla="*/ 0 60000 65536"/>
                    <a:gd name="T18" fmla="*/ 0 w 1499"/>
                    <a:gd name="T19" fmla="*/ 0 h 632"/>
                    <a:gd name="T20" fmla="*/ 1499 w 1499"/>
                    <a:gd name="T21" fmla="*/ 632 h 632"/>
                  </a:gdLst>
                  <a:ahLst/>
                  <a:cxnLst>
                    <a:cxn ang="T12">
                      <a:pos x="T0" y="T1"/>
                    </a:cxn>
                    <a:cxn ang="T13">
                      <a:pos x="T2" y="T3"/>
                    </a:cxn>
                    <a:cxn ang="T14">
                      <a:pos x="T4" y="T5"/>
                    </a:cxn>
                    <a:cxn ang="T15">
                      <a:pos x="T6" y="T7"/>
                    </a:cxn>
                    <a:cxn ang="T16">
                      <a:pos x="T8" y="T9"/>
                    </a:cxn>
                    <a:cxn ang="T17">
                      <a:pos x="T10" y="T11"/>
                    </a:cxn>
                  </a:cxnLst>
                  <a:rect l="T18" t="T19" r="T20" b="T21"/>
                  <a:pathLst>
                    <a:path w="1499" h="632">
                      <a:moveTo>
                        <a:pt x="1499" y="278"/>
                      </a:moveTo>
                      <a:lnTo>
                        <a:pt x="218" y="632"/>
                      </a:lnTo>
                      <a:lnTo>
                        <a:pt x="0" y="531"/>
                      </a:lnTo>
                      <a:lnTo>
                        <a:pt x="124" y="355"/>
                      </a:lnTo>
                      <a:lnTo>
                        <a:pt x="1407" y="0"/>
                      </a:lnTo>
                      <a:lnTo>
                        <a:pt x="1499" y="278"/>
                      </a:lnTo>
                      <a:close/>
                    </a:path>
                  </a:pathLst>
                </a:custGeom>
                <a:solidFill>
                  <a:srgbClr val="B2B2B2"/>
                </a:solidFill>
                <a:ln w="12700">
                  <a:solidFill>
                    <a:srgbClr val="000000"/>
                  </a:solidFill>
                  <a:round/>
                  <a:headEnd/>
                  <a:tailEnd/>
                </a:ln>
              </p:spPr>
              <p:txBody>
                <a:bodyPr/>
                <a:lstStyle/>
                <a:p>
                  <a:endParaRPr lang="fr-FR"/>
                </a:p>
              </p:txBody>
            </p:sp>
            <p:sp>
              <p:nvSpPr>
                <p:cNvPr id="24601" name="Freeform 16">
                  <a:extLst>
                    <a:ext uri="{FF2B5EF4-FFF2-40B4-BE49-F238E27FC236}">
                      <a16:creationId xmlns:a16="http://schemas.microsoft.com/office/drawing/2014/main" id="{5663D9BB-73FB-422B-9034-2C569398B92F}"/>
                    </a:ext>
                  </a:extLst>
                </p:cNvPr>
                <p:cNvSpPr>
                  <a:spLocks/>
                </p:cNvSpPr>
                <p:nvPr/>
              </p:nvSpPr>
              <p:spPr bwMode="auto">
                <a:xfrm>
                  <a:off x="1694" y="1784"/>
                  <a:ext cx="1499" cy="632"/>
                </a:xfrm>
                <a:custGeom>
                  <a:avLst/>
                  <a:gdLst>
                    <a:gd name="T0" fmla="*/ 1499 w 1499"/>
                    <a:gd name="T1" fmla="*/ 278 h 632"/>
                    <a:gd name="T2" fmla="*/ 218 w 1499"/>
                    <a:gd name="T3" fmla="*/ 632 h 632"/>
                    <a:gd name="T4" fmla="*/ 0 w 1499"/>
                    <a:gd name="T5" fmla="*/ 530 h 632"/>
                    <a:gd name="T6" fmla="*/ 124 w 1499"/>
                    <a:gd name="T7" fmla="*/ 355 h 632"/>
                    <a:gd name="T8" fmla="*/ 1407 w 1499"/>
                    <a:gd name="T9" fmla="*/ 0 h 632"/>
                    <a:gd name="T10" fmla="*/ 1499 w 1499"/>
                    <a:gd name="T11" fmla="*/ 278 h 632"/>
                    <a:gd name="T12" fmla="*/ 0 60000 65536"/>
                    <a:gd name="T13" fmla="*/ 0 60000 65536"/>
                    <a:gd name="T14" fmla="*/ 0 60000 65536"/>
                    <a:gd name="T15" fmla="*/ 0 60000 65536"/>
                    <a:gd name="T16" fmla="*/ 0 60000 65536"/>
                    <a:gd name="T17" fmla="*/ 0 60000 65536"/>
                    <a:gd name="T18" fmla="*/ 0 w 1499"/>
                    <a:gd name="T19" fmla="*/ 0 h 632"/>
                    <a:gd name="T20" fmla="*/ 1499 w 1499"/>
                    <a:gd name="T21" fmla="*/ 632 h 632"/>
                  </a:gdLst>
                  <a:ahLst/>
                  <a:cxnLst>
                    <a:cxn ang="T12">
                      <a:pos x="T0" y="T1"/>
                    </a:cxn>
                    <a:cxn ang="T13">
                      <a:pos x="T2" y="T3"/>
                    </a:cxn>
                    <a:cxn ang="T14">
                      <a:pos x="T4" y="T5"/>
                    </a:cxn>
                    <a:cxn ang="T15">
                      <a:pos x="T6" y="T7"/>
                    </a:cxn>
                    <a:cxn ang="T16">
                      <a:pos x="T8" y="T9"/>
                    </a:cxn>
                    <a:cxn ang="T17">
                      <a:pos x="T10" y="T11"/>
                    </a:cxn>
                  </a:cxnLst>
                  <a:rect l="T18" t="T19" r="T20" b="T21"/>
                  <a:pathLst>
                    <a:path w="1499" h="632">
                      <a:moveTo>
                        <a:pt x="1499" y="278"/>
                      </a:moveTo>
                      <a:lnTo>
                        <a:pt x="218" y="632"/>
                      </a:lnTo>
                      <a:lnTo>
                        <a:pt x="0" y="530"/>
                      </a:lnTo>
                      <a:lnTo>
                        <a:pt x="124" y="355"/>
                      </a:lnTo>
                      <a:lnTo>
                        <a:pt x="1407" y="0"/>
                      </a:lnTo>
                      <a:lnTo>
                        <a:pt x="1499" y="278"/>
                      </a:lnTo>
                      <a:close/>
                    </a:path>
                  </a:pathLst>
                </a:custGeom>
                <a:solidFill>
                  <a:srgbClr val="DDDDDD"/>
                </a:solidFill>
                <a:ln w="12700">
                  <a:solidFill>
                    <a:srgbClr val="000000"/>
                  </a:solidFill>
                  <a:round/>
                  <a:headEnd/>
                  <a:tailEnd/>
                </a:ln>
              </p:spPr>
              <p:txBody>
                <a:bodyPr/>
                <a:lstStyle/>
                <a:p>
                  <a:endParaRPr lang="fr-FR"/>
                </a:p>
              </p:txBody>
            </p:sp>
          </p:grpSp>
          <p:grpSp>
            <p:nvGrpSpPr>
              <p:cNvPr id="24591" name="Group 17">
                <a:extLst>
                  <a:ext uri="{FF2B5EF4-FFF2-40B4-BE49-F238E27FC236}">
                    <a16:creationId xmlns:a16="http://schemas.microsoft.com/office/drawing/2014/main" id="{B782DA0E-503B-4A3D-9666-56EC4F477B6A}"/>
                  </a:ext>
                </a:extLst>
              </p:cNvPr>
              <p:cNvGrpSpPr>
                <a:grpSpLocks/>
              </p:cNvGrpSpPr>
              <p:nvPr/>
            </p:nvGrpSpPr>
            <p:grpSpPr bwMode="auto">
              <a:xfrm>
                <a:off x="5938838" y="2044700"/>
                <a:ext cx="2413000" cy="981075"/>
                <a:chOff x="1505" y="938"/>
                <a:chExt cx="1520" cy="618"/>
              </a:xfrm>
            </p:grpSpPr>
            <p:sp>
              <p:nvSpPr>
                <p:cNvPr id="24598" name="Freeform 18">
                  <a:extLst>
                    <a:ext uri="{FF2B5EF4-FFF2-40B4-BE49-F238E27FC236}">
                      <a16:creationId xmlns:a16="http://schemas.microsoft.com/office/drawing/2014/main" id="{4D7A7505-E6E4-42C9-9C1A-E5C4DF7F8C86}"/>
                    </a:ext>
                  </a:extLst>
                </p:cNvPr>
                <p:cNvSpPr>
                  <a:spLocks/>
                </p:cNvSpPr>
                <p:nvPr/>
              </p:nvSpPr>
              <p:spPr bwMode="auto">
                <a:xfrm>
                  <a:off x="1517" y="964"/>
                  <a:ext cx="1508" cy="592"/>
                </a:xfrm>
                <a:custGeom>
                  <a:avLst/>
                  <a:gdLst>
                    <a:gd name="T0" fmla="*/ 1508 w 1508"/>
                    <a:gd name="T1" fmla="*/ 310 h 592"/>
                    <a:gd name="T2" fmla="*/ 214 w 1508"/>
                    <a:gd name="T3" fmla="*/ 0 h 592"/>
                    <a:gd name="T4" fmla="*/ 0 w 1508"/>
                    <a:gd name="T5" fmla="*/ 111 h 592"/>
                    <a:gd name="T6" fmla="*/ 130 w 1508"/>
                    <a:gd name="T7" fmla="*/ 281 h 592"/>
                    <a:gd name="T8" fmla="*/ 1425 w 1508"/>
                    <a:gd name="T9" fmla="*/ 592 h 592"/>
                    <a:gd name="T10" fmla="*/ 1508 w 1508"/>
                    <a:gd name="T11" fmla="*/ 310 h 592"/>
                    <a:gd name="T12" fmla="*/ 0 60000 65536"/>
                    <a:gd name="T13" fmla="*/ 0 60000 65536"/>
                    <a:gd name="T14" fmla="*/ 0 60000 65536"/>
                    <a:gd name="T15" fmla="*/ 0 60000 65536"/>
                    <a:gd name="T16" fmla="*/ 0 60000 65536"/>
                    <a:gd name="T17" fmla="*/ 0 60000 65536"/>
                    <a:gd name="T18" fmla="*/ 0 w 1508"/>
                    <a:gd name="T19" fmla="*/ 0 h 592"/>
                    <a:gd name="T20" fmla="*/ 1508 w 1508"/>
                    <a:gd name="T21" fmla="*/ 592 h 592"/>
                  </a:gdLst>
                  <a:ahLst/>
                  <a:cxnLst>
                    <a:cxn ang="T12">
                      <a:pos x="T0" y="T1"/>
                    </a:cxn>
                    <a:cxn ang="T13">
                      <a:pos x="T2" y="T3"/>
                    </a:cxn>
                    <a:cxn ang="T14">
                      <a:pos x="T4" y="T5"/>
                    </a:cxn>
                    <a:cxn ang="T15">
                      <a:pos x="T6" y="T7"/>
                    </a:cxn>
                    <a:cxn ang="T16">
                      <a:pos x="T8" y="T9"/>
                    </a:cxn>
                    <a:cxn ang="T17">
                      <a:pos x="T10" y="T11"/>
                    </a:cxn>
                  </a:cxnLst>
                  <a:rect l="T18" t="T19" r="T20" b="T21"/>
                  <a:pathLst>
                    <a:path w="1508" h="592">
                      <a:moveTo>
                        <a:pt x="1508" y="310"/>
                      </a:moveTo>
                      <a:lnTo>
                        <a:pt x="214" y="0"/>
                      </a:lnTo>
                      <a:lnTo>
                        <a:pt x="0" y="111"/>
                      </a:lnTo>
                      <a:lnTo>
                        <a:pt x="130" y="281"/>
                      </a:lnTo>
                      <a:lnTo>
                        <a:pt x="1425" y="592"/>
                      </a:lnTo>
                      <a:lnTo>
                        <a:pt x="1508" y="310"/>
                      </a:lnTo>
                      <a:close/>
                    </a:path>
                  </a:pathLst>
                </a:custGeom>
                <a:solidFill>
                  <a:srgbClr val="B2B2B2"/>
                </a:solidFill>
                <a:ln w="12700">
                  <a:solidFill>
                    <a:srgbClr val="000000"/>
                  </a:solidFill>
                  <a:round/>
                  <a:headEnd/>
                  <a:tailEnd/>
                </a:ln>
              </p:spPr>
              <p:txBody>
                <a:bodyPr/>
                <a:lstStyle/>
                <a:p>
                  <a:endParaRPr lang="fr-FR"/>
                </a:p>
              </p:txBody>
            </p:sp>
            <p:sp>
              <p:nvSpPr>
                <p:cNvPr id="24599" name="Freeform 19">
                  <a:extLst>
                    <a:ext uri="{FF2B5EF4-FFF2-40B4-BE49-F238E27FC236}">
                      <a16:creationId xmlns:a16="http://schemas.microsoft.com/office/drawing/2014/main" id="{85EAD9C0-FC62-42C0-BEB0-FFFDB38E5175}"/>
                    </a:ext>
                  </a:extLst>
                </p:cNvPr>
                <p:cNvSpPr>
                  <a:spLocks/>
                </p:cNvSpPr>
                <p:nvPr/>
              </p:nvSpPr>
              <p:spPr bwMode="auto">
                <a:xfrm>
                  <a:off x="1505" y="938"/>
                  <a:ext cx="1507" cy="591"/>
                </a:xfrm>
                <a:custGeom>
                  <a:avLst/>
                  <a:gdLst>
                    <a:gd name="T0" fmla="*/ 1507 w 1507"/>
                    <a:gd name="T1" fmla="*/ 309 h 591"/>
                    <a:gd name="T2" fmla="*/ 214 w 1507"/>
                    <a:gd name="T3" fmla="*/ 0 h 591"/>
                    <a:gd name="T4" fmla="*/ 0 w 1507"/>
                    <a:gd name="T5" fmla="*/ 110 h 591"/>
                    <a:gd name="T6" fmla="*/ 130 w 1507"/>
                    <a:gd name="T7" fmla="*/ 281 h 591"/>
                    <a:gd name="T8" fmla="*/ 1424 w 1507"/>
                    <a:gd name="T9" fmla="*/ 591 h 591"/>
                    <a:gd name="T10" fmla="*/ 1507 w 1507"/>
                    <a:gd name="T11" fmla="*/ 309 h 591"/>
                    <a:gd name="T12" fmla="*/ 0 60000 65536"/>
                    <a:gd name="T13" fmla="*/ 0 60000 65536"/>
                    <a:gd name="T14" fmla="*/ 0 60000 65536"/>
                    <a:gd name="T15" fmla="*/ 0 60000 65536"/>
                    <a:gd name="T16" fmla="*/ 0 60000 65536"/>
                    <a:gd name="T17" fmla="*/ 0 60000 65536"/>
                    <a:gd name="T18" fmla="*/ 0 w 1507"/>
                    <a:gd name="T19" fmla="*/ 0 h 591"/>
                    <a:gd name="T20" fmla="*/ 1507 w 1507"/>
                    <a:gd name="T21" fmla="*/ 591 h 591"/>
                  </a:gdLst>
                  <a:ahLst/>
                  <a:cxnLst>
                    <a:cxn ang="T12">
                      <a:pos x="T0" y="T1"/>
                    </a:cxn>
                    <a:cxn ang="T13">
                      <a:pos x="T2" y="T3"/>
                    </a:cxn>
                    <a:cxn ang="T14">
                      <a:pos x="T4" y="T5"/>
                    </a:cxn>
                    <a:cxn ang="T15">
                      <a:pos x="T6" y="T7"/>
                    </a:cxn>
                    <a:cxn ang="T16">
                      <a:pos x="T8" y="T9"/>
                    </a:cxn>
                    <a:cxn ang="T17">
                      <a:pos x="T10" y="T11"/>
                    </a:cxn>
                  </a:cxnLst>
                  <a:rect l="T18" t="T19" r="T20" b="T21"/>
                  <a:pathLst>
                    <a:path w="1507" h="591">
                      <a:moveTo>
                        <a:pt x="1507" y="309"/>
                      </a:moveTo>
                      <a:lnTo>
                        <a:pt x="214" y="0"/>
                      </a:lnTo>
                      <a:lnTo>
                        <a:pt x="0" y="110"/>
                      </a:lnTo>
                      <a:lnTo>
                        <a:pt x="130" y="281"/>
                      </a:lnTo>
                      <a:lnTo>
                        <a:pt x="1424" y="591"/>
                      </a:lnTo>
                      <a:lnTo>
                        <a:pt x="1507" y="309"/>
                      </a:lnTo>
                      <a:close/>
                    </a:path>
                  </a:pathLst>
                </a:custGeom>
                <a:solidFill>
                  <a:srgbClr val="EAEAEA"/>
                </a:solidFill>
                <a:ln w="12700">
                  <a:solidFill>
                    <a:srgbClr val="000000"/>
                  </a:solidFill>
                  <a:round/>
                  <a:headEnd/>
                  <a:tailEnd/>
                </a:ln>
              </p:spPr>
              <p:txBody>
                <a:bodyPr/>
                <a:lstStyle/>
                <a:p>
                  <a:endParaRPr lang="fr-FR"/>
                </a:p>
              </p:txBody>
            </p:sp>
          </p:grpSp>
          <p:sp>
            <p:nvSpPr>
              <p:cNvPr id="24592" name="Text Box 20">
                <a:extLst>
                  <a:ext uri="{FF2B5EF4-FFF2-40B4-BE49-F238E27FC236}">
                    <a16:creationId xmlns:a16="http://schemas.microsoft.com/office/drawing/2014/main" id="{8733D1F1-504F-409D-81E4-7E8CC47A4253}"/>
                  </a:ext>
                </a:extLst>
              </p:cNvPr>
              <p:cNvSpPr txBox="1">
                <a:spLocks noChangeArrowheads="1"/>
              </p:cNvSpPr>
              <p:nvPr/>
            </p:nvSpPr>
            <p:spPr bwMode="auto">
              <a:xfrm rot="-910835">
                <a:off x="6248400" y="3717925"/>
                <a:ext cx="22875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ru-RU" sz="2000">
                    <a:solidFill>
                      <a:schemeClr val="bg2"/>
                    </a:solidFill>
                    <a:latin typeface="Impact" panose="020B0806030902050204" pitchFamily="34" charset="0"/>
                  </a:rPr>
                  <a:t>  Monetarist  Model</a:t>
                </a:r>
                <a:endParaRPr lang="en-US" altLang="ru-RU" sz="2000"/>
              </a:p>
            </p:txBody>
          </p:sp>
          <p:sp>
            <p:nvSpPr>
              <p:cNvPr id="24593" name="Text Box 21">
                <a:extLst>
                  <a:ext uri="{FF2B5EF4-FFF2-40B4-BE49-F238E27FC236}">
                    <a16:creationId xmlns:a16="http://schemas.microsoft.com/office/drawing/2014/main" id="{14E9DDF3-701A-4931-92DE-0AEAF9DA94DD}"/>
                  </a:ext>
                </a:extLst>
              </p:cNvPr>
              <p:cNvSpPr txBox="1">
                <a:spLocks noChangeArrowheads="1"/>
              </p:cNvSpPr>
              <p:nvPr/>
            </p:nvSpPr>
            <p:spPr bwMode="auto">
              <a:xfrm rot="784236">
                <a:off x="5943600" y="2286000"/>
                <a:ext cx="2441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ru-RU" sz="2000">
                    <a:solidFill>
                      <a:schemeClr val="bg2"/>
                    </a:solidFill>
                    <a:latin typeface="Impact" panose="020B0806030902050204" pitchFamily="34" charset="0"/>
                  </a:rPr>
                  <a:t>Rational Expectations</a:t>
                </a:r>
              </a:p>
            </p:txBody>
          </p:sp>
          <p:grpSp>
            <p:nvGrpSpPr>
              <p:cNvPr id="24594" name="Group 22">
                <a:extLst>
                  <a:ext uri="{FF2B5EF4-FFF2-40B4-BE49-F238E27FC236}">
                    <a16:creationId xmlns:a16="http://schemas.microsoft.com/office/drawing/2014/main" id="{A9E73FB8-21FD-418B-A7F2-8AFA3360BD2F}"/>
                  </a:ext>
                </a:extLst>
              </p:cNvPr>
              <p:cNvGrpSpPr>
                <a:grpSpLocks/>
              </p:cNvGrpSpPr>
              <p:nvPr/>
            </p:nvGrpSpPr>
            <p:grpSpPr bwMode="auto">
              <a:xfrm>
                <a:off x="6716713" y="1600200"/>
                <a:ext cx="2427287" cy="639763"/>
                <a:chOff x="2022" y="668"/>
                <a:chExt cx="1529" cy="403"/>
              </a:xfrm>
            </p:grpSpPr>
            <p:sp>
              <p:nvSpPr>
                <p:cNvPr id="24596" name="Freeform 23">
                  <a:extLst>
                    <a:ext uri="{FF2B5EF4-FFF2-40B4-BE49-F238E27FC236}">
                      <a16:creationId xmlns:a16="http://schemas.microsoft.com/office/drawing/2014/main" id="{BCAC87C4-3475-4225-A368-82F02DF081EF}"/>
                    </a:ext>
                  </a:extLst>
                </p:cNvPr>
                <p:cNvSpPr>
                  <a:spLocks/>
                </p:cNvSpPr>
                <p:nvPr/>
              </p:nvSpPr>
              <p:spPr bwMode="auto">
                <a:xfrm>
                  <a:off x="2022" y="696"/>
                  <a:ext cx="1504" cy="375"/>
                </a:xfrm>
                <a:custGeom>
                  <a:avLst/>
                  <a:gdLst>
                    <a:gd name="T0" fmla="*/ 3 w 1504"/>
                    <a:gd name="T1" fmla="*/ 375 h 375"/>
                    <a:gd name="T2" fmla="*/ 1331 w 1504"/>
                    <a:gd name="T3" fmla="*/ 293 h 375"/>
                    <a:gd name="T4" fmla="*/ 1504 w 1504"/>
                    <a:gd name="T5" fmla="*/ 126 h 375"/>
                    <a:gd name="T6" fmla="*/ 1330 w 1504"/>
                    <a:gd name="T7" fmla="*/ 0 h 375"/>
                    <a:gd name="T8" fmla="*/ 0 w 1504"/>
                    <a:gd name="T9" fmla="*/ 82 h 375"/>
                    <a:gd name="T10" fmla="*/ 3 w 1504"/>
                    <a:gd name="T11" fmla="*/ 375 h 375"/>
                    <a:gd name="T12" fmla="*/ 0 60000 65536"/>
                    <a:gd name="T13" fmla="*/ 0 60000 65536"/>
                    <a:gd name="T14" fmla="*/ 0 60000 65536"/>
                    <a:gd name="T15" fmla="*/ 0 60000 65536"/>
                    <a:gd name="T16" fmla="*/ 0 60000 65536"/>
                    <a:gd name="T17" fmla="*/ 0 60000 65536"/>
                    <a:gd name="T18" fmla="*/ 0 w 1504"/>
                    <a:gd name="T19" fmla="*/ 0 h 375"/>
                    <a:gd name="T20" fmla="*/ 1504 w 1504"/>
                    <a:gd name="T21" fmla="*/ 375 h 375"/>
                  </a:gdLst>
                  <a:ahLst/>
                  <a:cxnLst>
                    <a:cxn ang="T12">
                      <a:pos x="T0" y="T1"/>
                    </a:cxn>
                    <a:cxn ang="T13">
                      <a:pos x="T2" y="T3"/>
                    </a:cxn>
                    <a:cxn ang="T14">
                      <a:pos x="T4" y="T5"/>
                    </a:cxn>
                    <a:cxn ang="T15">
                      <a:pos x="T6" y="T7"/>
                    </a:cxn>
                    <a:cxn ang="T16">
                      <a:pos x="T8" y="T9"/>
                    </a:cxn>
                    <a:cxn ang="T17">
                      <a:pos x="T10" y="T11"/>
                    </a:cxn>
                  </a:cxnLst>
                  <a:rect l="T18" t="T19" r="T20" b="T21"/>
                  <a:pathLst>
                    <a:path w="1504" h="375">
                      <a:moveTo>
                        <a:pt x="3" y="375"/>
                      </a:moveTo>
                      <a:lnTo>
                        <a:pt x="1331" y="293"/>
                      </a:lnTo>
                      <a:lnTo>
                        <a:pt x="1504" y="126"/>
                      </a:lnTo>
                      <a:lnTo>
                        <a:pt x="1330" y="0"/>
                      </a:lnTo>
                      <a:lnTo>
                        <a:pt x="0" y="82"/>
                      </a:lnTo>
                      <a:lnTo>
                        <a:pt x="3" y="375"/>
                      </a:lnTo>
                      <a:close/>
                    </a:path>
                  </a:pathLst>
                </a:custGeom>
                <a:solidFill>
                  <a:srgbClr val="B2B2B2"/>
                </a:solidFill>
                <a:ln w="12700">
                  <a:solidFill>
                    <a:srgbClr val="000000"/>
                  </a:solidFill>
                  <a:round/>
                  <a:headEnd/>
                  <a:tailEnd/>
                </a:ln>
              </p:spPr>
              <p:txBody>
                <a:bodyPr/>
                <a:lstStyle/>
                <a:p>
                  <a:endParaRPr lang="fr-FR"/>
                </a:p>
              </p:txBody>
            </p:sp>
            <p:sp>
              <p:nvSpPr>
                <p:cNvPr id="24597" name="Freeform 24">
                  <a:extLst>
                    <a:ext uri="{FF2B5EF4-FFF2-40B4-BE49-F238E27FC236}">
                      <a16:creationId xmlns:a16="http://schemas.microsoft.com/office/drawing/2014/main" id="{B08ABC3D-06A0-4E7D-AD8F-4361847F3E95}"/>
                    </a:ext>
                  </a:extLst>
                </p:cNvPr>
                <p:cNvSpPr>
                  <a:spLocks/>
                </p:cNvSpPr>
                <p:nvPr/>
              </p:nvSpPr>
              <p:spPr bwMode="auto">
                <a:xfrm>
                  <a:off x="2048" y="668"/>
                  <a:ext cx="1503" cy="375"/>
                </a:xfrm>
                <a:custGeom>
                  <a:avLst/>
                  <a:gdLst>
                    <a:gd name="T0" fmla="*/ 3 w 1503"/>
                    <a:gd name="T1" fmla="*/ 375 h 375"/>
                    <a:gd name="T2" fmla="*/ 1331 w 1503"/>
                    <a:gd name="T3" fmla="*/ 292 h 375"/>
                    <a:gd name="T4" fmla="*/ 1503 w 1503"/>
                    <a:gd name="T5" fmla="*/ 125 h 375"/>
                    <a:gd name="T6" fmla="*/ 1329 w 1503"/>
                    <a:gd name="T7" fmla="*/ 0 h 375"/>
                    <a:gd name="T8" fmla="*/ 0 w 1503"/>
                    <a:gd name="T9" fmla="*/ 82 h 375"/>
                    <a:gd name="T10" fmla="*/ 3 w 1503"/>
                    <a:gd name="T11" fmla="*/ 375 h 375"/>
                    <a:gd name="T12" fmla="*/ 0 60000 65536"/>
                    <a:gd name="T13" fmla="*/ 0 60000 65536"/>
                    <a:gd name="T14" fmla="*/ 0 60000 65536"/>
                    <a:gd name="T15" fmla="*/ 0 60000 65536"/>
                    <a:gd name="T16" fmla="*/ 0 60000 65536"/>
                    <a:gd name="T17" fmla="*/ 0 60000 65536"/>
                    <a:gd name="T18" fmla="*/ 0 w 1503"/>
                    <a:gd name="T19" fmla="*/ 0 h 375"/>
                    <a:gd name="T20" fmla="*/ 1503 w 1503"/>
                    <a:gd name="T21" fmla="*/ 375 h 375"/>
                  </a:gdLst>
                  <a:ahLst/>
                  <a:cxnLst>
                    <a:cxn ang="T12">
                      <a:pos x="T0" y="T1"/>
                    </a:cxn>
                    <a:cxn ang="T13">
                      <a:pos x="T2" y="T3"/>
                    </a:cxn>
                    <a:cxn ang="T14">
                      <a:pos x="T4" y="T5"/>
                    </a:cxn>
                    <a:cxn ang="T15">
                      <a:pos x="T6" y="T7"/>
                    </a:cxn>
                    <a:cxn ang="T16">
                      <a:pos x="T8" y="T9"/>
                    </a:cxn>
                    <a:cxn ang="T17">
                      <a:pos x="T10" y="T11"/>
                    </a:cxn>
                  </a:cxnLst>
                  <a:rect l="T18" t="T19" r="T20" b="T21"/>
                  <a:pathLst>
                    <a:path w="1503" h="375">
                      <a:moveTo>
                        <a:pt x="3" y="375"/>
                      </a:moveTo>
                      <a:lnTo>
                        <a:pt x="1331" y="292"/>
                      </a:lnTo>
                      <a:lnTo>
                        <a:pt x="1503" y="125"/>
                      </a:lnTo>
                      <a:lnTo>
                        <a:pt x="1329" y="0"/>
                      </a:lnTo>
                      <a:lnTo>
                        <a:pt x="0" y="82"/>
                      </a:lnTo>
                      <a:lnTo>
                        <a:pt x="3" y="375"/>
                      </a:lnTo>
                      <a:close/>
                    </a:path>
                  </a:pathLst>
                </a:custGeom>
                <a:solidFill>
                  <a:srgbClr val="DDDDDD"/>
                </a:solidFill>
                <a:ln w="12700">
                  <a:solidFill>
                    <a:srgbClr val="000000"/>
                  </a:solidFill>
                  <a:round/>
                  <a:headEnd/>
                  <a:tailEnd/>
                </a:ln>
              </p:spPr>
              <p:txBody>
                <a:bodyPr/>
                <a:lstStyle/>
                <a:p>
                  <a:endParaRPr lang="fr-FR"/>
                </a:p>
              </p:txBody>
            </p:sp>
          </p:grpSp>
          <p:sp>
            <p:nvSpPr>
              <p:cNvPr id="24595" name="Text Box 25">
                <a:extLst>
                  <a:ext uri="{FF2B5EF4-FFF2-40B4-BE49-F238E27FC236}">
                    <a16:creationId xmlns:a16="http://schemas.microsoft.com/office/drawing/2014/main" id="{7ED101B5-F78F-4A8C-B190-7897C8D1D20B}"/>
                  </a:ext>
                </a:extLst>
              </p:cNvPr>
              <p:cNvSpPr txBox="1">
                <a:spLocks noChangeArrowheads="1"/>
              </p:cNvSpPr>
              <p:nvPr/>
            </p:nvSpPr>
            <p:spPr bwMode="auto">
              <a:xfrm rot="-242146">
                <a:off x="6781800" y="1676400"/>
                <a:ext cx="22828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ru-RU" sz="2000">
                    <a:solidFill>
                      <a:srgbClr val="5F5F5F"/>
                    </a:solidFill>
                    <a:latin typeface="Impact" panose="020B0806030902050204" pitchFamily="34" charset="0"/>
                  </a:rPr>
                  <a:t>Real Business Cycle</a:t>
                </a:r>
                <a:endParaRPr lang="en-US" altLang="ru-RU" sz="2400">
                  <a:solidFill>
                    <a:srgbClr val="5F5F5F"/>
                  </a:solidFill>
                </a:endParaRPr>
              </a:p>
            </p:txBody>
          </p:sp>
        </p:grpSp>
      </p:grpSp>
      <p:sp>
        <p:nvSpPr>
          <p:cNvPr id="24582" name="Номер слайда 5">
            <a:extLst>
              <a:ext uri="{FF2B5EF4-FFF2-40B4-BE49-F238E27FC236}">
                <a16:creationId xmlns:a16="http://schemas.microsoft.com/office/drawing/2014/main" id="{A4606CFD-C339-4189-8E97-9188DD2574C1}"/>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E795C796-F29C-487E-A0C2-868090A70051}" type="slidenum">
              <a:rPr lang="ru-RU" altLang="ru-RU" sz="1400"/>
              <a:pPr eaLnBrk="1" hangingPunct="1">
                <a:spcBef>
                  <a:spcPct val="0"/>
                </a:spcBef>
                <a:buFontTx/>
                <a:buNone/>
              </a:pPr>
              <a:t>23</a:t>
            </a:fld>
            <a:endParaRPr lang="ru-RU" altLang="ru-RU" sz="1400"/>
          </a:p>
        </p:txBody>
      </p:sp>
    </p:spTree>
    <p:extLst>
      <p:ext uri="{BB962C8B-B14F-4D97-AF65-F5344CB8AC3E}">
        <p14:creationId xmlns:p14="http://schemas.microsoft.com/office/powerpoint/2010/main" val="23657374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362">
                                            <p:txEl>
                                              <p:pRg st="1" end="1"/>
                                            </p:txEl>
                                          </p:spTgt>
                                        </p:tgtEl>
                                        <p:attrNameLst>
                                          <p:attrName>style.visibility</p:attrName>
                                        </p:attrNameLst>
                                      </p:cBhvr>
                                      <p:to>
                                        <p:strVal val="visible"/>
                                      </p:to>
                                    </p:set>
                                    <p:animEffect transition="in" filter="wipe(left)">
                                      <p:cBhvr>
                                        <p:cTn id="7" dur="1000"/>
                                        <p:tgtEl>
                                          <p:spTgt spid="15362">
                                            <p:txEl>
                                              <p:pRg st="1" end="1"/>
                                            </p:txEl>
                                          </p:spTgt>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5362">
                                            <p:txEl>
                                              <p:pRg st="3" end="3"/>
                                            </p:txEl>
                                          </p:spTgt>
                                        </p:tgtEl>
                                        <p:attrNameLst>
                                          <p:attrName>style.visibility</p:attrName>
                                        </p:attrNameLst>
                                      </p:cBhvr>
                                      <p:to>
                                        <p:strVal val="visible"/>
                                      </p:to>
                                    </p:set>
                                    <p:animEffect transition="in" filter="wipe(left)">
                                      <p:cBhvr>
                                        <p:cTn id="11" dur="1000"/>
                                        <p:tgtEl>
                                          <p:spTgt spid="15362">
                                            <p:txEl>
                                              <p:pRg st="3" end="3"/>
                                            </p:txEl>
                                          </p:spTgt>
                                        </p:tgtEl>
                                      </p:cBhvr>
                                    </p:animEffect>
                                  </p:childTnLst>
                                </p:cTn>
                              </p:par>
                            </p:childTnLst>
                          </p:cTn>
                        </p:par>
                        <p:par>
                          <p:cTn id="12" fill="hold" nodeType="afterGroup">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5362">
                                            <p:txEl>
                                              <p:pRg st="4" end="4"/>
                                            </p:txEl>
                                          </p:spTgt>
                                        </p:tgtEl>
                                        <p:attrNameLst>
                                          <p:attrName>style.visibility</p:attrName>
                                        </p:attrNameLst>
                                      </p:cBhvr>
                                      <p:to>
                                        <p:strVal val="visible"/>
                                      </p:to>
                                    </p:set>
                                    <p:animEffect transition="in" filter="wipe(left)">
                                      <p:cBhvr>
                                        <p:cTn id="15" dur="1000"/>
                                        <p:tgtEl>
                                          <p:spTgt spid="15362">
                                            <p:txEl>
                                              <p:pRg st="4" end="4"/>
                                            </p:txEl>
                                          </p:spTgt>
                                        </p:tgtEl>
                                      </p:cBhvr>
                                    </p:animEffect>
                                  </p:childTnLst>
                                </p:cTn>
                              </p:par>
                            </p:childTnLst>
                          </p:cTn>
                        </p:par>
                        <p:par>
                          <p:cTn id="16" fill="hold" nodeType="afterGroup">
                            <p:stCondLst>
                              <p:cond delay="3000"/>
                            </p:stCondLst>
                            <p:childTnLst>
                              <p:par>
                                <p:cTn id="17" presetID="2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19B74E08-98E7-4EF1-9667-2271C1D05317}"/>
              </a:ext>
            </a:extLst>
          </p:cNvPr>
          <p:cNvSpPr>
            <a:spLocks noGrp="1" noChangeArrowheads="1"/>
          </p:cNvSpPr>
          <p:nvPr>
            <p:ph type="title"/>
          </p:nvPr>
        </p:nvSpPr>
        <p:spPr>
          <a:xfrm>
            <a:off x="2767781" y="618014"/>
            <a:ext cx="7620000" cy="533401"/>
          </a:xfrm>
        </p:spPr>
        <p:txBody>
          <a:bodyPr>
            <a:noAutofit/>
          </a:bodyPr>
          <a:lstStyle/>
          <a:p>
            <a:pPr eaLnBrk="1" hangingPunct="1">
              <a:defRPr/>
            </a:pPr>
            <a:r>
              <a:rPr lang="en-US" sz="4000" b="1" dirty="0">
                <a:solidFill>
                  <a:schemeClr val="bg1"/>
                </a:solidFill>
                <a:latin typeface="+mn-lt"/>
              </a:rPr>
              <a:t>II-Macroeconomic Agents</a:t>
            </a:r>
            <a:endParaRPr lang="ru-RU" sz="4000" b="1" dirty="0">
              <a:solidFill>
                <a:schemeClr val="bg1"/>
              </a:solidFill>
              <a:latin typeface="+mn-lt"/>
            </a:endParaRPr>
          </a:p>
        </p:txBody>
      </p:sp>
      <p:sp>
        <p:nvSpPr>
          <p:cNvPr id="53251" name="Rectangle 3">
            <a:extLst>
              <a:ext uri="{FF2B5EF4-FFF2-40B4-BE49-F238E27FC236}">
                <a16:creationId xmlns:a16="http://schemas.microsoft.com/office/drawing/2014/main" id="{621C54EB-9D42-4B2D-8094-93DA9E97D115}"/>
              </a:ext>
            </a:extLst>
          </p:cNvPr>
          <p:cNvSpPr>
            <a:spLocks noGrp="1" noChangeArrowheads="1"/>
          </p:cNvSpPr>
          <p:nvPr>
            <p:ph type="body" idx="1"/>
          </p:nvPr>
        </p:nvSpPr>
        <p:spPr>
          <a:xfrm>
            <a:off x="157316" y="1494502"/>
            <a:ext cx="7386484" cy="2544097"/>
          </a:xfrm>
        </p:spPr>
        <p:txBody>
          <a:bodyPr/>
          <a:lstStyle/>
          <a:p>
            <a:pPr eaLnBrk="1" hangingPunct="1">
              <a:buFontTx/>
              <a:buNone/>
              <a:defRPr/>
            </a:pPr>
            <a:r>
              <a:rPr lang="en-US" sz="2400" b="1" u="sng" dirty="0">
                <a:solidFill>
                  <a:srgbClr val="009900"/>
                </a:solidFill>
                <a:effectLst>
                  <a:outerShdw blurRad="38100" dist="38100" dir="2700000" algn="tl">
                    <a:srgbClr val="C0C0C0"/>
                  </a:outerShdw>
                </a:effectLst>
              </a:rPr>
              <a:t>a-Households</a:t>
            </a:r>
          </a:p>
          <a:p>
            <a:pPr algn="just" eaLnBrk="1" hangingPunct="1">
              <a:spcBef>
                <a:spcPct val="10000"/>
              </a:spcBef>
              <a:buClr>
                <a:srgbClr val="009900"/>
              </a:buClr>
              <a:buFont typeface="Wingdings" pitchFamily="2" charset="2"/>
              <a:buChar char="ü"/>
              <a:defRPr/>
            </a:pPr>
            <a:r>
              <a:rPr lang="en-US" sz="2400" dirty="0"/>
              <a:t>the owners of economic resources  (suppliers of factors of production);</a:t>
            </a:r>
          </a:p>
          <a:p>
            <a:pPr algn="just" eaLnBrk="1" hangingPunct="1">
              <a:spcBef>
                <a:spcPct val="10000"/>
              </a:spcBef>
              <a:buClr>
                <a:srgbClr val="009900"/>
              </a:buClr>
              <a:buFont typeface="Wingdings" pitchFamily="2" charset="2"/>
              <a:buChar char="ü"/>
              <a:defRPr/>
            </a:pPr>
            <a:r>
              <a:rPr lang="en-US" sz="2400" dirty="0"/>
              <a:t>the earners of national income;</a:t>
            </a:r>
          </a:p>
          <a:p>
            <a:pPr algn="just" eaLnBrk="1" hangingPunct="1">
              <a:spcBef>
                <a:spcPct val="10000"/>
              </a:spcBef>
              <a:buClr>
                <a:srgbClr val="009900"/>
              </a:buClr>
              <a:buFont typeface="Wingdings" pitchFamily="2" charset="2"/>
              <a:buChar char="ü"/>
              <a:defRPr/>
            </a:pPr>
            <a:r>
              <a:rPr lang="en-US" sz="2400" dirty="0"/>
              <a:t>the main consumers of goods and services (demanders for aggregate output);</a:t>
            </a:r>
          </a:p>
          <a:p>
            <a:pPr algn="just" eaLnBrk="1" hangingPunct="1">
              <a:spcBef>
                <a:spcPct val="10000"/>
              </a:spcBef>
              <a:buClr>
                <a:srgbClr val="009900"/>
              </a:buClr>
              <a:buFont typeface="Wingdings" pitchFamily="2" charset="2"/>
              <a:buChar char="ü"/>
              <a:defRPr/>
            </a:pPr>
            <a:r>
              <a:rPr lang="en-US" sz="2400" dirty="0"/>
              <a:t>the main savers (lenders).</a:t>
            </a:r>
          </a:p>
          <a:p>
            <a:pPr algn="just" eaLnBrk="1" hangingPunct="1">
              <a:buFontTx/>
              <a:buNone/>
              <a:defRPr/>
            </a:pPr>
            <a:endParaRPr lang="ru-RU" sz="2400" dirty="0"/>
          </a:p>
        </p:txBody>
      </p:sp>
      <p:graphicFrame>
        <p:nvGraphicFramePr>
          <p:cNvPr id="53253" name="Object 5">
            <a:extLst>
              <a:ext uri="{FF2B5EF4-FFF2-40B4-BE49-F238E27FC236}">
                <a16:creationId xmlns:a16="http://schemas.microsoft.com/office/drawing/2014/main" id="{4489E4EF-9A3A-4BFF-83A4-46A2731BB6AD}"/>
              </a:ext>
            </a:extLst>
          </p:cNvPr>
          <p:cNvGraphicFramePr>
            <a:graphicFrameLocks noChangeAspect="1"/>
          </p:cNvGraphicFramePr>
          <p:nvPr/>
        </p:nvGraphicFramePr>
        <p:xfrm>
          <a:off x="9734500" y="847726"/>
          <a:ext cx="2659062" cy="2327275"/>
        </p:xfrm>
        <a:graphic>
          <a:graphicData uri="http://schemas.openxmlformats.org/presentationml/2006/ole">
            <mc:AlternateContent xmlns:mc="http://schemas.openxmlformats.org/markup-compatibility/2006">
              <mc:Choice xmlns:v="urn:schemas-microsoft-com:vml" Requires="v">
                <p:oleObj spid="_x0000_s17424" name="Clip" r:id="rId3" imgW="1108253" imgH="1632204" progId="MS_ClipArt_Gallery.5">
                  <p:embed/>
                </p:oleObj>
              </mc:Choice>
              <mc:Fallback>
                <p:oleObj name="Clip" r:id="rId3" imgW="1108253" imgH="1632204" progId="MS_ClipArt_Gallery.5">
                  <p:embed/>
                  <p:pic>
                    <p:nvPicPr>
                      <p:cNvPr id="53253" name="Object 5">
                        <a:extLst>
                          <a:ext uri="{FF2B5EF4-FFF2-40B4-BE49-F238E27FC236}">
                            <a16:creationId xmlns:a16="http://schemas.microsoft.com/office/drawing/2014/main" id="{4489E4EF-9A3A-4BFF-83A4-46A2731BB6AD}"/>
                          </a:ext>
                        </a:extLst>
                      </p:cNvPr>
                      <p:cNvPicPr>
                        <a:picLocks noChangeAspect="1" noChangeArrowheads="1"/>
                      </p:cNvPicPr>
                      <p:nvPr/>
                    </p:nvPicPr>
                    <p:blipFill>
                      <a:blip r:embed="rId4">
                        <a:lum bright="20000" contrast="20000"/>
                        <a:extLst>
                          <a:ext uri="{28A0092B-C50C-407E-A947-70E740481C1C}">
                            <a14:useLocalDpi xmlns:a14="http://schemas.microsoft.com/office/drawing/2010/main" val="0"/>
                          </a:ext>
                        </a:extLst>
                      </a:blip>
                      <a:srcRect t="7501" r="2925" b="17207"/>
                      <a:stretch>
                        <a:fillRect/>
                      </a:stretch>
                    </p:blipFill>
                    <p:spPr bwMode="auto">
                      <a:xfrm>
                        <a:off x="9734500" y="847726"/>
                        <a:ext cx="2659062" cy="2327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3255" name="Text Box 7">
            <a:extLst>
              <a:ext uri="{FF2B5EF4-FFF2-40B4-BE49-F238E27FC236}">
                <a16:creationId xmlns:a16="http://schemas.microsoft.com/office/drawing/2014/main" id="{F9D58C98-94A8-4BBC-ABA0-BEFB7D1EF082}"/>
              </a:ext>
            </a:extLst>
          </p:cNvPr>
          <p:cNvSpPr txBox="1">
            <a:spLocks noChangeArrowheads="1"/>
          </p:cNvSpPr>
          <p:nvPr/>
        </p:nvSpPr>
        <p:spPr bwMode="auto">
          <a:xfrm>
            <a:off x="4572000" y="3389314"/>
            <a:ext cx="7462684" cy="3351687"/>
          </a:xfrm>
          <a:prstGeom prst="rect">
            <a:avLst/>
          </a:prstGeom>
          <a:noFill/>
          <a:ln w="9525">
            <a:noFill/>
            <a:miter lim="800000"/>
            <a:headEnd/>
            <a:tailEnd/>
          </a:ln>
          <a:effectLst/>
        </p:spPr>
        <p:txBody>
          <a:bodyPr wrap="square">
            <a:spAutoFit/>
          </a:bodyPr>
          <a:lstStyle/>
          <a:p>
            <a:pPr marL="285750" indent="-285750" algn="just">
              <a:lnSpc>
                <a:spcPct val="90000"/>
              </a:lnSpc>
              <a:spcBef>
                <a:spcPct val="20000"/>
              </a:spcBef>
              <a:defRPr/>
            </a:pPr>
            <a:r>
              <a:rPr lang="en-US" sz="2400" b="1" u="sng" dirty="0">
                <a:solidFill>
                  <a:srgbClr val="009900"/>
                </a:solidFill>
                <a:effectLst>
                  <a:outerShdw blurRad="38100" dist="38100" dir="2700000" algn="tl">
                    <a:srgbClr val="C0C0C0"/>
                  </a:outerShdw>
                </a:effectLst>
                <a:latin typeface="Times New Roman" charset="0"/>
              </a:rPr>
              <a:t>b-Firms</a:t>
            </a:r>
          </a:p>
          <a:p>
            <a:pPr marL="285750" indent="-285750" algn="just">
              <a:spcBef>
                <a:spcPct val="20000"/>
              </a:spcBef>
              <a:buClr>
                <a:srgbClr val="009900"/>
              </a:buClr>
              <a:buFont typeface="Wingdings" pitchFamily="2" charset="2"/>
              <a:buChar char="ü"/>
              <a:defRPr/>
            </a:pPr>
            <a:r>
              <a:rPr lang="en-US" sz="2400" dirty="0">
                <a:latin typeface="Times New Roman" charset="0"/>
              </a:rPr>
              <a:t>the main producers of goods and services (suppliers of aggregate output);</a:t>
            </a:r>
          </a:p>
          <a:p>
            <a:pPr marL="285750" indent="-285750" algn="just">
              <a:spcBef>
                <a:spcPct val="20000"/>
              </a:spcBef>
              <a:buClr>
                <a:srgbClr val="009900"/>
              </a:buClr>
              <a:buFont typeface="Wingdings" pitchFamily="2" charset="2"/>
              <a:buChar char="ü"/>
              <a:defRPr/>
            </a:pPr>
            <a:r>
              <a:rPr lang="en-US" sz="2400" dirty="0">
                <a:latin typeface="Times New Roman" charset="0"/>
              </a:rPr>
              <a:t>the main demanders for economic resources; </a:t>
            </a:r>
          </a:p>
          <a:p>
            <a:pPr marL="285750" indent="-285750" algn="just">
              <a:spcBef>
                <a:spcPct val="20000"/>
              </a:spcBef>
              <a:buClr>
                <a:srgbClr val="009900"/>
              </a:buClr>
              <a:buFont typeface="Wingdings" pitchFamily="2" charset="2"/>
              <a:buChar char="ü"/>
              <a:defRPr/>
            </a:pPr>
            <a:r>
              <a:rPr lang="en-US" sz="2400" dirty="0">
                <a:latin typeface="Times New Roman" charset="0"/>
              </a:rPr>
              <a:t>the consumers of the part of aggregate output (demanders for investment goods);</a:t>
            </a:r>
          </a:p>
          <a:p>
            <a:pPr marL="285750" indent="-285750" algn="just">
              <a:spcBef>
                <a:spcPct val="20000"/>
              </a:spcBef>
              <a:buClr>
                <a:srgbClr val="009900"/>
              </a:buClr>
              <a:buFont typeface="Wingdings" pitchFamily="2" charset="2"/>
              <a:buChar char="ü"/>
              <a:defRPr/>
            </a:pPr>
            <a:r>
              <a:rPr lang="en-US" sz="2400" dirty="0">
                <a:latin typeface="Times New Roman" charset="0"/>
              </a:rPr>
              <a:t>the main borrowers.</a:t>
            </a:r>
          </a:p>
          <a:p>
            <a:pPr marL="285750" indent="-285750">
              <a:spcBef>
                <a:spcPct val="50000"/>
              </a:spcBef>
              <a:defRPr/>
            </a:pPr>
            <a:endParaRPr lang="ru-RU" dirty="0">
              <a:latin typeface="Times New Roman" charset="0"/>
            </a:endParaRPr>
          </a:p>
        </p:txBody>
      </p:sp>
      <p:sp>
        <p:nvSpPr>
          <p:cNvPr id="53256" name="Text Box 8">
            <a:extLst>
              <a:ext uri="{FF2B5EF4-FFF2-40B4-BE49-F238E27FC236}">
                <a16:creationId xmlns:a16="http://schemas.microsoft.com/office/drawing/2014/main" id="{3BD228B4-AF19-4B9D-9A69-1EBD2D92F66B}"/>
              </a:ext>
            </a:extLst>
          </p:cNvPr>
          <p:cNvSpPr txBox="1">
            <a:spLocks noChangeArrowheads="1"/>
          </p:cNvSpPr>
          <p:nvPr/>
        </p:nvSpPr>
        <p:spPr bwMode="auto">
          <a:xfrm>
            <a:off x="2209800" y="6248400"/>
            <a:ext cx="8001000" cy="457200"/>
          </a:xfrm>
          <a:prstGeom prst="rect">
            <a:avLst/>
          </a:prstGeom>
          <a:noFill/>
          <a:ln w="9525">
            <a:noFill/>
            <a:miter lim="800000"/>
            <a:headEnd/>
            <a:tailEnd/>
          </a:ln>
          <a:effectLst/>
        </p:spPr>
        <p:txBody>
          <a:bodyPr>
            <a:spAutoFit/>
          </a:bodyPr>
          <a:lstStyle/>
          <a:p>
            <a:pPr algn="just">
              <a:spcBef>
                <a:spcPct val="20000"/>
              </a:spcBef>
              <a:defRPr/>
            </a:pPr>
            <a:r>
              <a:rPr lang="en-US" sz="2400">
                <a:latin typeface="Times New Roman" charset="0"/>
              </a:rPr>
              <a:t>Households and firms form the </a:t>
            </a:r>
            <a:r>
              <a:rPr lang="en-US" sz="2400" b="1" i="1" u="sng">
                <a:solidFill>
                  <a:srgbClr val="009900"/>
                </a:solidFill>
                <a:effectLst>
                  <a:outerShdw blurRad="38100" dist="38100" dir="2700000" algn="tl">
                    <a:srgbClr val="C0C0C0"/>
                  </a:outerShdw>
                </a:effectLst>
                <a:latin typeface="Times New Roman" charset="0"/>
              </a:rPr>
              <a:t>private sector</a:t>
            </a:r>
            <a:r>
              <a:rPr lang="en-US" sz="2400">
                <a:latin typeface="Times New Roman" charset="0"/>
              </a:rPr>
              <a:t> of the economy.</a:t>
            </a:r>
            <a:endParaRPr lang="ru-RU" sz="2400">
              <a:latin typeface="Times New Roman" charset="0"/>
            </a:endParaRPr>
          </a:p>
        </p:txBody>
      </p:sp>
      <p:graphicFrame>
        <p:nvGraphicFramePr>
          <p:cNvPr id="53257" name="Object 9">
            <a:extLst>
              <a:ext uri="{FF2B5EF4-FFF2-40B4-BE49-F238E27FC236}">
                <a16:creationId xmlns:a16="http://schemas.microsoft.com/office/drawing/2014/main" id="{1C914B74-E3B3-4D18-A358-C8F6744AA04C}"/>
              </a:ext>
            </a:extLst>
          </p:cNvPr>
          <p:cNvGraphicFramePr>
            <a:graphicFrameLocks noChangeAspect="1"/>
          </p:cNvGraphicFramePr>
          <p:nvPr/>
        </p:nvGraphicFramePr>
        <p:xfrm>
          <a:off x="266700" y="4180999"/>
          <a:ext cx="2667000" cy="2032000"/>
        </p:xfrm>
        <a:graphic>
          <a:graphicData uri="http://schemas.openxmlformats.org/presentationml/2006/ole">
            <mc:AlternateContent xmlns:mc="http://schemas.openxmlformats.org/markup-compatibility/2006">
              <mc:Choice xmlns:v="urn:schemas-microsoft-com:vml" Requires="v">
                <p:oleObj spid="_x0000_s17425" name="Clip" r:id="rId5" imgW="5905500" imgH="3697288" progId="MS_ClipArt_Gallery.5">
                  <p:embed/>
                </p:oleObj>
              </mc:Choice>
              <mc:Fallback>
                <p:oleObj name="Clip" r:id="rId5" imgW="5905500" imgH="3697288" progId="MS_ClipArt_Gallery.5">
                  <p:embed/>
                  <p:pic>
                    <p:nvPicPr>
                      <p:cNvPr id="53257" name="Object 9">
                        <a:extLst>
                          <a:ext uri="{FF2B5EF4-FFF2-40B4-BE49-F238E27FC236}">
                            <a16:creationId xmlns:a16="http://schemas.microsoft.com/office/drawing/2014/main" id="{1C914B74-E3B3-4D18-A358-C8F6744AA04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700" y="4180999"/>
                        <a:ext cx="2667000" cy="203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209" name="Номер слайда 5">
            <a:extLst>
              <a:ext uri="{FF2B5EF4-FFF2-40B4-BE49-F238E27FC236}">
                <a16:creationId xmlns:a16="http://schemas.microsoft.com/office/drawing/2014/main" id="{7B8BA72D-FD27-4489-8B8C-BE193CDD6CAF}"/>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539AAB2C-DD4E-4234-8A2F-92E6D661C13B}" type="slidenum">
              <a:rPr lang="ru-RU" altLang="ru-RU" sz="1400"/>
              <a:pPr algn="r" eaLnBrk="1" hangingPunct="1">
                <a:spcBef>
                  <a:spcPct val="0"/>
                </a:spcBef>
                <a:buFontTx/>
                <a:buNone/>
              </a:pPr>
              <a:t>24</a:t>
            </a:fld>
            <a:endParaRPr lang="ru-RU" altLang="ru-RU" sz="1400"/>
          </a:p>
        </p:txBody>
      </p:sp>
    </p:spTree>
    <p:extLst>
      <p:ext uri="{BB962C8B-B14F-4D97-AF65-F5344CB8AC3E}">
        <p14:creationId xmlns:p14="http://schemas.microsoft.com/office/powerpoint/2010/main" val="21784746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nodeType="clickEffect">
                                  <p:stCondLst>
                                    <p:cond delay="0"/>
                                  </p:stCondLst>
                                  <p:childTnLst>
                                    <p:set>
                                      <p:cBhvr>
                                        <p:cTn id="6" dur="1" fill="hold">
                                          <p:stCondLst>
                                            <p:cond delay="0"/>
                                          </p:stCondLst>
                                        </p:cTn>
                                        <p:tgtEl>
                                          <p:spTgt spid="53253"/>
                                        </p:tgtEl>
                                        <p:attrNameLst>
                                          <p:attrName>style.visibility</p:attrName>
                                        </p:attrNameLst>
                                      </p:cBhvr>
                                      <p:to>
                                        <p:strVal val="visible"/>
                                      </p:to>
                                    </p:set>
                                    <p:anim calcmode="lin" valueType="num">
                                      <p:cBhvr>
                                        <p:cTn id="7" dur="500" fill="hold"/>
                                        <p:tgtEl>
                                          <p:spTgt spid="53253"/>
                                        </p:tgtEl>
                                        <p:attrNameLst>
                                          <p:attrName>ppt_w</p:attrName>
                                        </p:attrNameLst>
                                      </p:cBhvr>
                                      <p:tavLst>
                                        <p:tav tm="0">
                                          <p:val>
                                            <p:strVal val="2/3*#ppt_w"/>
                                          </p:val>
                                        </p:tav>
                                        <p:tav tm="100000">
                                          <p:val>
                                            <p:strVal val="#ppt_w"/>
                                          </p:val>
                                        </p:tav>
                                      </p:tavLst>
                                    </p:anim>
                                    <p:anim calcmode="lin" valueType="num">
                                      <p:cBhvr>
                                        <p:cTn id="8" dur="500" fill="hold"/>
                                        <p:tgtEl>
                                          <p:spTgt spid="53253"/>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22" presetClass="entr" presetSubtype="8" fill="hold" grpId="0" nodeType="afterEffect">
                                  <p:stCondLst>
                                    <p:cond delay="1000"/>
                                  </p:stCondLst>
                                  <p:childTnLst>
                                    <p:set>
                                      <p:cBhvr>
                                        <p:cTn id="11" dur="1" fill="hold">
                                          <p:stCondLst>
                                            <p:cond delay="0"/>
                                          </p:stCondLst>
                                        </p:cTn>
                                        <p:tgtEl>
                                          <p:spTgt spid="53251">
                                            <p:txEl>
                                              <p:pRg st="0" end="0"/>
                                            </p:txEl>
                                          </p:spTgt>
                                        </p:tgtEl>
                                        <p:attrNameLst>
                                          <p:attrName>style.visibility</p:attrName>
                                        </p:attrNameLst>
                                      </p:cBhvr>
                                      <p:to>
                                        <p:strVal val="visible"/>
                                      </p:to>
                                    </p:set>
                                    <p:animEffect transition="in" filter="wipe(left)">
                                      <p:cBhvr>
                                        <p:cTn id="12" dur="500"/>
                                        <p:tgtEl>
                                          <p:spTgt spid="53251">
                                            <p:txEl>
                                              <p:pRg st="0" end="0"/>
                                            </p:txEl>
                                          </p:spTgt>
                                        </p:tgtEl>
                                      </p:cBhvr>
                                    </p:animEffect>
                                  </p:childTnLst>
                                </p:cTn>
                              </p:par>
                            </p:childTnLst>
                          </p:cTn>
                        </p:par>
                        <p:par>
                          <p:cTn id="13" fill="hold" nodeType="afterGroup">
                            <p:stCondLst>
                              <p:cond delay="2000"/>
                            </p:stCondLst>
                            <p:childTnLst>
                              <p:par>
                                <p:cTn id="14" presetID="22" presetClass="entr" presetSubtype="8" fill="hold" grpId="0" nodeType="afterEffect">
                                  <p:stCondLst>
                                    <p:cond delay="1000"/>
                                  </p:stCondLst>
                                  <p:childTnLst>
                                    <p:set>
                                      <p:cBhvr>
                                        <p:cTn id="15" dur="1" fill="hold">
                                          <p:stCondLst>
                                            <p:cond delay="0"/>
                                          </p:stCondLst>
                                        </p:cTn>
                                        <p:tgtEl>
                                          <p:spTgt spid="53251">
                                            <p:txEl>
                                              <p:pRg st="1" end="1"/>
                                            </p:txEl>
                                          </p:spTgt>
                                        </p:tgtEl>
                                        <p:attrNameLst>
                                          <p:attrName>style.visibility</p:attrName>
                                        </p:attrNameLst>
                                      </p:cBhvr>
                                      <p:to>
                                        <p:strVal val="visible"/>
                                      </p:to>
                                    </p:set>
                                    <p:animEffect transition="in" filter="wipe(left)">
                                      <p:cBhvr>
                                        <p:cTn id="16" dur="500"/>
                                        <p:tgtEl>
                                          <p:spTgt spid="53251">
                                            <p:txEl>
                                              <p:pRg st="1" end="1"/>
                                            </p:txEl>
                                          </p:spTgt>
                                        </p:tgtEl>
                                      </p:cBhvr>
                                    </p:animEffect>
                                  </p:childTnLst>
                                </p:cTn>
                              </p:par>
                            </p:childTnLst>
                          </p:cTn>
                        </p:par>
                        <p:par>
                          <p:cTn id="17" fill="hold" nodeType="afterGroup">
                            <p:stCondLst>
                              <p:cond delay="3500"/>
                            </p:stCondLst>
                            <p:childTnLst>
                              <p:par>
                                <p:cTn id="18" presetID="22" presetClass="entr" presetSubtype="8" fill="hold" grpId="0" nodeType="afterEffect">
                                  <p:stCondLst>
                                    <p:cond delay="1000"/>
                                  </p:stCondLst>
                                  <p:childTnLst>
                                    <p:set>
                                      <p:cBhvr>
                                        <p:cTn id="19" dur="1" fill="hold">
                                          <p:stCondLst>
                                            <p:cond delay="0"/>
                                          </p:stCondLst>
                                        </p:cTn>
                                        <p:tgtEl>
                                          <p:spTgt spid="53251">
                                            <p:txEl>
                                              <p:pRg st="2" end="2"/>
                                            </p:txEl>
                                          </p:spTgt>
                                        </p:tgtEl>
                                        <p:attrNameLst>
                                          <p:attrName>style.visibility</p:attrName>
                                        </p:attrNameLst>
                                      </p:cBhvr>
                                      <p:to>
                                        <p:strVal val="visible"/>
                                      </p:to>
                                    </p:set>
                                    <p:animEffect transition="in" filter="wipe(left)">
                                      <p:cBhvr>
                                        <p:cTn id="20" dur="500"/>
                                        <p:tgtEl>
                                          <p:spTgt spid="53251">
                                            <p:txEl>
                                              <p:pRg st="2" end="2"/>
                                            </p:txEl>
                                          </p:spTgt>
                                        </p:tgtEl>
                                      </p:cBhvr>
                                    </p:animEffect>
                                  </p:childTnLst>
                                </p:cTn>
                              </p:par>
                            </p:childTnLst>
                          </p:cTn>
                        </p:par>
                        <p:par>
                          <p:cTn id="21" fill="hold" nodeType="afterGroup">
                            <p:stCondLst>
                              <p:cond delay="5000"/>
                            </p:stCondLst>
                            <p:childTnLst>
                              <p:par>
                                <p:cTn id="22" presetID="22" presetClass="entr" presetSubtype="8" fill="hold" grpId="0" nodeType="afterEffect">
                                  <p:stCondLst>
                                    <p:cond delay="1000"/>
                                  </p:stCondLst>
                                  <p:childTnLst>
                                    <p:set>
                                      <p:cBhvr>
                                        <p:cTn id="23" dur="1" fill="hold">
                                          <p:stCondLst>
                                            <p:cond delay="0"/>
                                          </p:stCondLst>
                                        </p:cTn>
                                        <p:tgtEl>
                                          <p:spTgt spid="53251">
                                            <p:txEl>
                                              <p:pRg st="3" end="3"/>
                                            </p:txEl>
                                          </p:spTgt>
                                        </p:tgtEl>
                                        <p:attrNameLst>
                                          <p:attrName>style.visibility</p:attrName>
                                        </p:attrNameLst>
                                      </p:cBhvr>
                                      <p:to>
                                        <p:strVal val="visible"/>
                                      </p:to>
                                    </p:set>
                                    <p:animEffect transition="in" filter="wipe(left)">
                                      <p:cBhvr>
                                        <p:cTn id="24" dur="500"/>
                                        <p:tgtEl>
                                          <p:spTgt spid="53251">
                                            <p:txEl>
                                              <p:pRg st="3" end="3"/>
                                            </p:txEl>
                                          </p:spTgt>
                                        </p:tgtEl>
                                      </p:cBhvr>
                                    </p:animEffect>
                                  </p:childTnLst>
                                </p:cTn>
                              </p:par>
                            </p:childTnLst>
                          </p:cTn>
                        </p:par>
                        <p:par>
                          <p:cTn id="25" fill="hold" nodeType="afterGroup">
                            <p:stCondLst>
                              <p:cond delay="6500"/>
                            </p:stCondLst>
                            <p:childTnLst>
                              <p:par>
                                <p:cTn id="26" presetID="22" presetClass="entr" presetSubtype="8" fill="hold" grpId="0" nodeType="afterEffect">
                                  <p:stCondLst>
                                    <p:cond delay="1000"/>
                                  </p:stCondLst>
                                  <p:childTnLst>
                                    <p:set>
                                      <p:cBhvr>
                                        <p:cTn id="27" dur="1" fill="hold">
                                          <p:stCondLst>
                                            <p:cond delay="0"/>
                                          </p:stCondLst>
                                        </p:cTn>
                                        <p:tgtEl>
                                          <p:spTgt spid="53251">
                                            <p:txEl>
                                              <p:pRg st="4" end="4"/>
                                            </p:txEl>
                                          </p:spTgt>
                                        </p:tgtEl>
                                        <p:attrNameLst>
                                          <p:attrName>style.visibility</p:attrName>
                                        </p:attrNameLst>
                                      </p:cBhvr>
                                      <p:to>
                                        <p:strVal val="visible"/>
                                      </p:to>
                                    </p:set>
                                    <p:animEffect transition="in" filter="wipe(left)">
                                      <p:cBhvr>
                                        <p:cTn id="28" dur="500"/>
                                        <p:tgtEl>
                                          <p:spTgt spid="53251">
                                            <p:txEl>
                                              <p:pRg st="4" end="4"/>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272" fill="hold" nodeType="clickEffect">
                                  <p:stCondLst>
                                    <p:cond delay="0"/>
                                  </p:stCondLst>
                                  <p:childTnLst>
                                    <p:set>
                                      <p:cBhvr>
                                        <p:cTn id="32" dur="1" fill="hold">
                                          <p:stCondLst>
                                            <p:cond delay="0"/>
                                          </p:stCondLst>
                                        </p:cTn>
                                        <p:tgtEl>
                                          <p:spTgt spid="53257"/>
                                        </p:tgtEl>
                                        <p:attrNameLst>
                                          <p:attrName>style.visibility</p:attrName>
                                        </p:attrNameLst>
                                      </p:cBhvr>
                                      <p:to>
                                        <p:strVal val="visible"/>
                                      </p:to>
                                    </p:set>
                                    <p:anim calcmode="lin" valueType="num">
                                      <p:cBhvr>
                                        <p:cTn id="33" dur="500" fill="hold"/>
                                        <p:tgtEl>
                                          <p:spTgt spid="53257"/>
                                        </p:tgtEl>
                                        <p:attrNameLst>
                                          <p:attrName>ppt_w</p:attrName>
                                        </p:attrNameLst>
                                      </p:cBhvr>
                                      <p:tavLst>
                                        <p:tav tm="0">
                                          <p:val>
                                            <p:strVal val="2/3*#ppt_w"/>
                                          </p:val>
                                        </p:tav>
                                        <p:tav tm="100000">
                                          <p:val>
                                            <p:strVal val="#ppt_w"/>
                                          </p:val>
                                        </p:tav>
                                      </p:tavLst>
                                    </p:anim>
                                    <p:anim calcmode="lin" valueType="num">
                                      <p:cBhvr>
                                        <p:cTn id="34" dur="500" fill="hold"/>
                                        <p:tgtEl>
                                          <p:spTgt spid="53257"/>
                                        </p:tgtEl>
                                        <p:attrNameLst>
                                          <p:attrName>ppt_h</p:attrName>
                                        </p:attrNameLst>
                                      </p:cBhvr>
                                      <p:tavLst>
                                        <p:tav tm="0">
                                          <p:val>
                                            <p:strVal val="2/3*#ppt_h"/>
                                          </p:val>
                                        </p:tav>
                                        <p:tav tm="100000">
                                          <p:val>
                                            <p:strVal val="#ppt_h"/>
                                          </p:val>
                                        </p:tav>
                                      </p:tavLst>
                                    </p:anim>
                                  </p:childTnLst>
                                </p:cTn>
                              </p:par>
                            </p:childTnLst>
                          </p:cTn>
                        </p:par>
                        <p:par>
                          <p:cTn id="35" fill="hold" nodeType="afterGroup">
                            <p:stCondLst>
                              <p:cond delay="500"/>
                            </p:stCondLst>
                            <p:childTnLst>
                              <p:par>
                                <p:cTn id="36" presetID="22" presetClass="entr" presetSubtype="8" fill="hold" grpId="0" nodeType="afterEffect">
                                  <p:stCondLst>
                                    <p:cond delay="1000"/>
                                  </p:stCondLst>
                                  <p:childTnLst>
                                    <p:set>
                                      <p:cBhvr>
                                        <p:cTn id="37" dur="1" fill="hold">
                                          <p:stCondLst>
                                            <p:cond delay="0"/>
                                          </p:stCondLst>
                                        </p:cTn>
                                        <p:tgtEl>
                                          <p:spTgt spid="53255">
                                            <p:txEl>
                                              <p:pRg st="0" end="0"/>
                                            </p:txEl>
                                          </p:spTgt>
                                        </p:tgtEl>
                                        <p:attrNameLst>
                                          <p:attrName>style.visibility</p:attrName>
                                        </p:attrNameLst>
                                      </p:cBhvr>
                                      <p:to>
                                        <p:strVal val="visible"/>
                                      </p:to>
                                    </p:set>
                                    <p:animEffect transition="in" filter="wipe(left)">
                                      <p:cBhvr>
                                        <p:cTn id="38" dur="500"/>
                                        <p:tgtEl>
                                          <p:spTgt spid="53255">
                                            <p:txEl>
                                              <p:pRg st="0" end="0"/>
                                            </p:txEl>
                                          </p:spTgt>
                                        </p:tgtEl>
                                      </p:cBhvr>
                                    </p:animEffect>
                                  </p:childTnLst>
                                </p:cTn>
                              </p:par>
                            </p:childTnLst>
                          </p:cTn>
                        </p:par>
                        <p:par>
                          <p:cTn id="39" fill="hold" nodeType="afterGroup">
                            <p:stCondLst>
                              <p:cond delay="2000"/>
                            </p:stCondLst>
                            <p:childTnLst>
                              <p:par>
                                <p:cTn id="40" presetID="22" presetClass="entr" presetSubtype="8" fill="hold" grpId="0" nodeType="afterEffect">
                                  <p:stCondLst>
                                    <p:cond delay="1000"/>
                                  </p:stCondLst>
                                  <p:childTnLst>
                                    <p:set>
                                      <p:cBhvr>
                                        <p:cTn id="41" dur="1" fill="hold">
                                          <p:stCondLst>
                                            <p:cond delay="0"/>
                                          </p:stCondLst>
                                        </p:cTn>
                                        <p:tgtEl>
                                          <p:spTgt spid="53255">
                                            <p:txEl>
                                              <p:pRg st="1" end="1"/>
                                            </p:txEl>
                                          </p:spTgt>
                                        </p:tgtEl>
                                        <p:attrNameLst>
                                          <p:attrName>style.visibility</p:attrName>
                                        </p:attrNameLst>
                                      </p:cBhvr>
                                      <p:to>
                                        <p:strVal val="visible"/>
                                      </p:to>
                                    </p:set>
                                    <p:animEffect transition="in" filter="wipe(left)">
                                      <p:cBhvr>
                                        <p:cTn id="42" dur="500"/>
                                        <p:tgtEl>
                                          <p:spTgt spid="53255">
                                            <p:txEl>
                                              <p:pRg st="1" end="1"/>
                                            </p:txEl>
                                          </p:spTgt>
                                        </p:tgtEl>
                                      </p:cBhvr>
                                    </p:animEffect>
                                  </p:childTnLst>
                                </p:cTn>
                              </p:par>
                            </p:childTnLst>
                          </p:cTn>
                        </p:par>
                        <p:par>
                          <p:cTn id="43" fill="hold" nodeType="afterGroup">
                            <p:stCondLst>
                              <p:cond delay="3500"/>
                            </p:stCondLst>
                            <p:childTnLst>
                              <p:par>
                                <p:cTn id="44" presetID="22" presetClass="entr" presetSubtype="8" fill="hold" grpId="0" nodeType="afterEffect">
                                  <p:stCondLst>
                                    <p:cond delay="1000"/>
                                  </p:stCondLst>
                                  <p:childTnLst>
                                    <p:set>
                                      <p:cBhvr>
                                        <p:cTn id="45" dur="1" fill="hold">
                                          <p:stCondLst>
                                            <p:cond delay="0"/>
                                          </p:stCondLst>
                                        </p:cTn>
                                        <p:tgtEl>
                                          <p:spTgt spid="53255">
                                            <p:txEl>
                                              <p:pRg st="2" end="2"/>
                                            </p:txEl>
                                          </p:spTgt>
                                        </p:tgtEl>
                                        <p:attrNameLst>
                                          <p:attrName>style.visibility</p:attrName>
                                        </p:attrNameLst>
                                      </p:cBhvr>
                                      <p:to>
                                        <p:strVal val="visible"/>
                                      </p:to>
                                    </p:set>
                                    <p:animEffect transition="in" filter="wipe(left)">
                                      <p:cBhvr>
                                        <p:cTn id="46" dur="500"/>
                                        <p:tgtEl>
                                          <p:spTgt spid="53255">
                                            <p:txEl>
                                              <p:pRg st="2" end="2"/>
                                            </p:txEl>
                                          </p:spTgt>
                                        </p:tgtEl>
                                      </p:cBhvr>
                                    </p:animEffect>
                                  </p:childTnLst>
                                </p:cTn>
                              </p:par>
                            </p:childTnLst>
                          </p:cTn>
                        </p:par>
                        <p:par>
                          <p:cTn id="47" fill="hold" nodeType="afterGroup">
                            <p:stCondLst>
                              <p:cond delay="5000"/>
                            </p:stCondLst>
                            <p:childTnLst>
                              <p:par>
                                <p:cTn id="48" presetID="22" presetClass="entr" presetSubtype="8" fill="hold" grpId="0" nodeType="afterEffect">
                                  <p:stCondLst>
                                    <p:cond delay="1000"/>
                                  </p:stCondLst>
                                  <p:childTnLst>
                                    <p:set>
                                      <p:cBhvr>
                                        <p:cTn id="49" dur="1" fill="hold">
                                          <p:stCondLst>
                                            <p:cond delay="0"/>
                                          </p:stCondLst>
                                        </p:cTn>
                                        <p:tgtEl>
                                          <p:spTgt spid="53255">
                                            <p:txEl>
                                              <p:pRg st="3" end="3"/>
                                            </p:txEl>
                                          </p:spTgt>
                                        </p:tgtEl>
                                        <p:attrNameLst>
                                          <p:attrName>style.visibility</p:attrName>
                                        </p:attrNameLst>
                                      </p:cBhvr>
                                      <p:to>
                                        <p:strVal val="visible"/>
                                      </p:to>
                                    </p:set>
                                    <p:animEffect transition="in" filter="wipe(left)">
                                      <p:cBhvr>
                                        <p:cTn id="50" dur="500"/>
                                        <p:tgtEl>
                                          <p:spTgt spid="53255">
                                            <p:txEl>
                                              <p:pRg st="3" end="3"/>
                                            </p:txEl>
                                          </p:spTgt>
                                        </p:tgtEl>
                                      </p:cBhvr>
                                    </p:animEffect>
                                  </p:childTnLst>
                                </p:cTn>
                              </p:par>
                            </p:childTnLst>
                          </p:cTn>
                        </p:par>
                        <p:par>
                          <p:cTn id="51" fill="hold" nodeType="afterGroup">
                            <p:stCondLst>
                              <p:cond delay="6500"/>
                            </p:stCondLst>
                            <p:childTnLst>
                              <p:par>
                                <p:cTn id="52" presetID="22" presetClass="entr" presetSubtype="8" fill="hold" grpId="0" nodeType="afterEffect">
                                  <p:stCondLst>
                                    <p:cond delay="1000"/>
                                  </p:stCondLst>
                                  <p:childTnLst>
                                    <p:set>
                                      <p:cBhvr>
                                        <p:cTn id="53" dur="1" fill="hold">
                                          <p:stCondLst>
                                            <p:cond delay="0"/>
                                          </p:stCondLst>
                                        </p:cTn>
                                        <p:tgtEl>
                                          <p:spTgt spid="53255">
                                            <p:txEl>
                                              <p:pRg st="4" end="4"/>
                                            </p:txEl>
                                          </p:spTgt>
                                        </p:tgtEl>
                                        <p:attrNameLst>
                                          <p:attrName>style.visibility</p:attrName>
                                        </p:attrNameLst>
                                      </p:cBhvr>
                                      <p:to>
                                        <p:strVal val="visible"/>
                                      </p:to>
                                    </p:set>
                                    <p:animEffect transition="in" filter="wipe(left)">
                                      <p:cBhvr>
                                        <p:cTn id="54" dur="500"/>
                                        <p:tgtEl>
                                          <p:spTgt spid="53255">
                                            <p:txEl>
                                              <p:pRg st="4" end="4"/>
                                            </p:txEl>
                                          </p:spTgt>
                                        </p:tgtEl>
                                      </p:cBhvr>
                                    </p:animEffect>
                                  </p:childTnLst>
                                </p:cTn>
                              </p:par>
                            </p:childTnLst>
                          </p:cTn>
                        </p:par>
                        <p:par>
                          <p:cTn id="55" fill="hold" nodeType="afterGroup">
                            <p:stCondLst>
                              <p:cond delay="8000"/>
                            </p:stCondLst>
                            <p:childTnLst>
                              <p:par>
                                <p:cTn id="56" presetID="17" presetClass="entr" presetSubtype="10" fill="hold" grpId="0" nodeType="afterEffect">
                                  <p:stCondLst>
                                    <p:cond delay="2000"/>
                                  </p:stCondLst>
                                  <p:childTnLst>
                                    <p:set>
                                      <p:cBhvr>
                                        <p:cTn id="57" dur="1" fill="hold">
                                          <p:stCondLst>
                                            <p:cond delay="0"/>
                                          </p:stCondLst>
                                        </p:cTn>
                                        <p:tgtEl>
                                          <p:spTgt spid="53256"/>
                                        </p:tgtEl>
                                        <p:attrNameLst>
                                          <p:attrName>style.visibility</p:attrName>
                                        </p:attrNameLst>
                                      </p:cBhvr>
                                      <p:to>
                                        <p:strVal val="visible"/>
                                      </p:to>
                                    </p:set>
                                    <p:anim calcmode="lin" valueType="num">
                                      <p:cBhvr>
                                        <p:cTn id="58" dur="500" fill="hold"/>
                                        <p:tgtEl>
                                          <p:spTgt spid="53256"/>
                                        </p:tgtEl>
                                        <p:attrNameLst>
                                          <p:attrName>ppt_w</p:attrName>
                                        </p:attrNameLst>
                                      </p:cBhvr>
                                      <p:tavLst>
                                        <p:tav tm="0">
                                          <p:val>
                                            <p:fltVal val="0"/>
                                          </p:val>
                                        </p:tav>
                                        <p:tav tm="100000">
                                          <p:val>
                                            <p:strVal val="#ppt_w"/>
                                          </p:val>
                                        </p:tav>
                                      </p:tavLst>
                                    </p:anim>
                                    <p:anim calcmode="lin" valueType="num">
                                      <p:cBhvr>
                                        <p:cTn id="59" dur="500" fill="hold"/>
                                        <p:tgtEl>
                                          <p:spTgt spid="532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advAuto="1000"/>
      <p:bldP spid="53255" grpId="0" build="p" autoUpdateAnimBg="0" advAuto="1000"/>
      <p:bldP spid="53256"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390C7F-FF2A-417D-8234-166D881FE59D}"/>
              </a:ext>
            </a:extLst>
          </p:cNvPr>
          <p:cNvSpPr>
            <a:spLocks noGrp="1"/>
          </p:cNvSpPr>
          <p:nvPr>
            <p:ph type="title"/>
          </p:nvPr>
        </p:nvSpPr>
        <p:spPr>
          <a:xfrm>
            <a:off x="2507226" y="334297"/>
            <a:ext cx="7177548" cy="953729"/>
          </a:xfrm>
        </p:spPr>
        <p:txBody>
          <a:bodyPr>
            <a:normAutofit/>
          </a:bodyPr>
          <a:lstStyle/>
          <a:p>
            <a:r>
              <a:rPr lang="en-US" sz="4000" b="1" dirty="0">
                <a:solidFill>
                  <a:schemeClr val="bg1"/>
                </a:solidFill>
                <a:latin typeface="+mn-lt"/>
              </a:rPr>
              <a:t>    Macroeconomic Agents</a:t>
            </a:r>
            <a:endParaRPr lang="fr-FR" sz="4000" dirty="0"/>
          </a:p>
        </p:txBody>
      </p:sp>
      <p:sp>
        <p:nvSpPr>
          <p:cNvPr id="3" name="Espace réservé du contenu 2">
            <a:extLst>
              <a:ext uri="{FF2B5EF4-FFF2-40B4-BE49-F238E27FC236}">
                <a16:creationId xmlns:a16="http://schemas.microsoft.com/office/drawing/2014/main" id="{9432F4A8-5DD2-450C-872E-07E38787CD8C}"/>
              </a:ext>
            </a:extLst>
          </p:cNvPr>
          <p:cNvSpPr>
            <a:spLocks noGrp="1"/>
          </p:cNvSpPr>
          <p:nvPr>
            <p:ph idx="1"/>
          </p:nvPr>
        </p:nvSpPr>
        <p:spPr>
          <a:xfrm>
            <a:off x="196645" y="1825625"/>
            <a:ext cx="11157155" cy="4351338"/>
          </a:xfrm>
        </p:spPr>
        <p:txBody>
          <a:bodyPr/>
          <a:lstStyle/>
          <a:p>
            <a:pPr marL="0" indent="0">
              <a:buNone/>
            </a:pPr>
            <a:r>
              <a:rPr lang="en-US" b="1" u="sng" dirty="0">
                <a:solidFill>
                  <a:srgbClr val="009900"/>
                </a:solidFill>
                <a:effectLst>
                  <a:outerShdw blurRad="38100" dist="38100" dir="2700000" algn="tl">
                    <a:srgbClr val="C0C0C0"/>
                  </a:outerShdw>
                </a:effectLst>
              </a:rPr>
              <a:t>c</a:t>
            </a:r>
            <a:r>
              <a:rPr lang="en-US" sz="2800" b="1" u="sng" dirty="0">
                <a:solidFill>
                  <a:srgbClr val="009900"/>
                </a:solidFill>
                <a:effectLst>
                  <a:outerShdw blurRad="38100" dist="38100" dir="2700000" algn="tl">
                    <a:srgbClr val="C0C0C0"/>
                  </a:outerShdw>
                </a:effectLst>
              </a:rPr>
              <a:t>-Government</a:t>
            </a:r>
          </a:p>
          <a:p>
            <a:pPr marL="0" indent="0">
              <a:buNone/>
            </a:pPr>
            <a:endParaRPr lang="fr-FR" dirty="0"/>
          </a:p>
        </p:txBody>
      </p:sp>
      <p:graphicFrame>
        <p:nvGraphicFramePr>
          <p:cNvPr id="4" name="Tableau 4">
            <a:extLst>
              <a:ext uri="{FF2B5EF4-FFF2-40B4-BE49-F238E27FC236}">
                <a16:creationId xmlns:a16="http://schemas.microsoft.com/office/drawing/2014/main" id="{6DDB8A21-B2B8-4FD7-A072-4E8893DA7D27}"/>
              </a:ext>
            </a:extLst>
          </p:cNvPr>
          <p:cNvGraphicFramePr>
            <a:graphicFrameLocks noGrp="1"/>
          </p:cNvGraphicFramePr>
          <p:nvPr/>
        </p:nvGraphicFramePr>
        <p:xfrm>
          <a:off x="530942" y="2389239"/>
          <a:ext cx="9783097" cy="2782529"/>
        </p:xfrm>
        <a:graphic>
          <a:graphicData uri="http://schemas.openxmlformats.org/drawingml/2006/table">
            <a:tbl>
              <a:tblPr firstRow="1" bandRow="1">
                <a:tableStyleId>{C4B1156A-380E-4F78-BDF5-A606A8083BF9}</a:tableStyleId>
              </a:tblPr>
              <a:tblGrid>
                <a:gridCol w="4930401">
                  <a:extLst>
                    <a:ext uri="{9D8B030D-6E8A-4147-A177-3AD203B41FA5}">
                      <a16:colId xmlns:a16="http://schemas.microsoft.com/office/drawing/2014/main" val="1664741572"/>
                    </a:ext>
                  </a:extLst>
                </a:gridCol>
                <a:gridCol w="4852696">
                  <a:extLst>
                    <a:ext uri="{9D8B030D-6E8A-4147-A177-3AD203B41FA5}">
                      <a16:colId xmlns:a16="http://schemas.microsoft.com/office/drawing/2014/main" val="2785405734"/>
                    </a:ext>
                  </a:extLst>
                </a:gridCol>
              </a:tblGrid>
              <a:tr h="2782529">
                <a:tc>
                  <a:txBody>
                    <a:bodyPr/>
                    <a:lstStyle/>
                    <a:p>
                      <a:pPr algn="just" eaLnBrk="1" hangingPunct="1">
                        <a:spcBef>
                          <a:spcPct val="0"/>
                        </a:spcBef>
                        <a:buClr>
                          <a:srgbClr val="009900"/>
                        </a:buClr>
                        <a:buFont typeface="Wingdings" pitchFamily="2" charset="2"/>
                        <a:buChar char="ü"/>
                        <a:defRPr/>
                      </a:pPr>
                      <a:r>
                        <a:rPr lang="en-US" sz="1800" dirty="0"/>
                        <a:t>the producer of public goods;</a:t>
                      </a:r>
                    </a:p>
                    <a:p>
                      <a:pPr algn="just" eaLnBrk="1" hangingPunct="1">
                        <a:spcBef>
                          <a:spcPct val="0"/>
                        </a:spcBef>
                        <a:buClr>
                          <a:srgbClr val="009900"/>
                        </a:buClr>
                        <a:buFont typeface="Wingdings" pitchFamily="2" charset="2"/>
                        <a:buChar char="ü"/>
                        <a:defRPr/>
                      </a:pPr>
                      <a:r>
                        <a:rPr lang="en-US" sz="1800" dirty="0"/>
                        <a:t>the consumer of the part of aggregate output </a:t>
                      </a:r>
                      <a:endParaRPr lang="ru-RU" sz="1800" dirty="0"/>
                    </a:p>
                    <a:p>
                      <a:pPr algn="just" eaLnBrk="1" hangingPunct="1">
                        <a:spcBef>
                          <a:spcPct val="0"/>
                        </a:spcBef>
                        <a:buFontTx/>
                        <a:buNone/>
                        <a:defRPr/>
                      </a:pPr>
                      <a:r>
                        <a:rPr lang="ru-RU" sz="1800" dirty="0"/>
                        <a:t>	</a:t>
                      </a:r>
                      <a:r>
                        <a:rPr lang="en-US" sz="1800" dirty="0"/>
                        <a:t>(purchaser of goods and services);</a:t>
                      </a:r>
                    </a:p>
                    <a:p>
                      <a:pPr algn="just" eaLnBrk="1" hangingPunct="1">
                        <a:spcBef>
                          <a:spcPct val="0"/>
                        </a:spcBef>
                        <a:buClr>
                          <a:srgbClr val="009900"/>
                        </a:buClr>
                        <a:buFont typeface="Wingdings" pitchFamily="2" charset="2"/>
                        <a:buChar char="ü"/>
                        <a:defRPr/>
                      </a:pPr>
                      <a:r>
                        <a:rPr lang="en-US" sz="1800" dirty="0"/>
                        <a:t>the redistributor of national income (through collecting taxes and making transfer payments);</a:t>
                      </a:r>
                    </a:p>
                    <a:p>
                      <a:endParaRPr lang="fr-FR" dirty="0"/>
                    </a:p>
                  </a:txBody>
                  <a:tcPr/>
                </a:tc>
                <a:tc>
                  <a:txBody>
                    <a:bodyPr/>
                    <a:lstStyle/>
                    <a:p>
                      <a:pPr algn="just" eaLnBrk="1" hangingPunct="1">
                        <a:spcBef>
                          <a:spcPct val="0"/>
                        </a:spcBef>
                        <a:buClr>
                          <a:srgbClr val="009900"/>
                        </a:buClr>
                        <a:buFont typeface="Wingdings" pitchFamily="2" charset="2"/>
                        <a:buChar char="ü"/>
                        <a:defRPr/>
                      </a:pPr>
                      <a:r>
                        <a:rPr lang="en-US" sz="1800" dirty="0"/>
                        <a:t>lender or borrower in the financial markets (depending on the state of government budget);</a:t>
                      </a:r>
                    </a:p>
                    <a:p>
                      <a:pPr algn="just" eaLnBrk="1" hangingPunct="1">
                        <a:spcBef>
                          <a:spcPct val="0"/>
                        </a:spcBef>
                        <a:buClr>
                          <a:srgbClr val="009900"/>
                        </a:buClr>
                        <a:buFont typeface="Wingdings" pitchFamily="2" charset="2"/>
                        <a:buChar char="ü"/>
                        <a:defRPr/>
                      </a:pPr>
                      <a:r>
                        <a:rPr lang="en-US" sz="1800" dirty="0"/>
                        <a:t>the regulator of economic activity:</a:t>
                      </a:r>
                    </a:p>
                    <a:p>
                      <a:pPr marL="285750" indent="-285750" algn="just" eaLnBrk="1" hangingPunct="1">
                        <a:spcBef>
                          <a:spcPct val="0"/>
                        </a:spcBef>
                        <a:buFont typeface="Wingdings" panose="05000000000000000000" pitchFamily="2" charset="2"/>
                        <a:buChar char="ü"/>
                        <a:defRPr/>
                      </a:pPr>
                      <a:r>
                        <a:rPr lang="en-US" sz="1800" dirty="0"/>
                        <a:t>establishes and supports institutional basis for the economic performance (“rules of the game”);</a:t>
                      </a:r>
                    </a:p>
                    <a:p>
                      <a:pPr marL="285750" indent="-285750" algn="just" eaLnBrk="1" hangingPunct="1">
                        <a:spcBef>
                          <a:spcPct val="0"/>
                        </a:spcBef>
                        <a:buFont typeface="Wingdings" panose="05000000000000000000" pitchFamily="2" charset="2"/>
                        <a:buChar char="ü"/>
                        <a:defRPr/>
                      </a:pPr>
                      <a:r>
                        <a:rPr lang="en-US" sz="1800" dirty="0"/>
                        <a:t> conducts macroeconomic policy.</a:t>
                      </a:r>
                    </a:p>
                    <a:p>
                      <a:endParaRPr lang="fr-FR" dirty="0"/>
                    </a:p>
                  </a:txBody>
                  <a:tcPr/>
                </a:tc>
                <a:extLst>
                  <a:ext uri="{0D108BD9-81ED-4DB2-BD59-A6C34878D82A}">
                    <a16:rowId xmlns:a16="http://schemas.microsoft.com/office/drawing/2014/main" val="2578845196"/>
                  </a:ext>
                </a:extLst>
              </a:tr>
            </a:tbl>
          </a:graphicData>
        </a:graphic>
      </p:graphicFrame>
      <p:sp>
        <p:nvSpPr>
          <p:cNvPr id="6" name="ZoneTexte 5">
            <a:extLst>
              <a:ext uri="{FF2B5EF4-FFF2-40B4-BE49-F238E27FC236}">
                <a16:creationId xmlns:a16="http://schemas.microsoft.com/office/drawing/2014/main" id="{B5D9D009-5FE3-4DB3-846B-B05BA1AB7F12}"/>
              </a:ext>
            </a:extLst>
          </p:cNvPr>
          <p:cNvSpPr txBox="1"/>
          <p:nvPr/>
        </p:nvSpPr>
        <p:spPr>
          <a:xfrm>
            <a:off x="127820" y="5530632"/>
            <a:ext cx="10186219" cy="1163395"/>
          </a:xfrm>
          <a:prstGeom prst="rect">
            <a:avLst/>
          </a:prstGeom>
          <a:noFill/>
        </p:spPr>
        <p:txBody>
          <a:bodyPr wrap="square">
            <a:spAutoFit/>
          </a:bodyPr>
          <a:lstStyle/>
          <a:p>
            <a:pPr algn="ctr">
              <a:lnSpc>
                <a:spcPct val="90000"/>
              </a:lnSpc>
              <a:spcBef>
                <a:spcPct val="20000"/>
              </a:spcBef>
              <a:defRPr/>
            </a:pPr>
            <a:r>
              <a:rPr lang="en-US" sz="2400" dirty="0"/>
              <a:t>Private and government</a:t>
            </a:r>
            <a:r>
              <a:rPr lang="ru-RU" sz="2400" dirty="0"/>
              <a:t> </a:t>
            </a:r>
            <a:r>
              <a:rPr lang="en-US" sz="2400" dirty="0"/>
              <a:t>sectors form  </a:t>
            </a:r>
            <a:r>
              <a:rPr lang="en-US" sz="2400" b="1" dirty="0">
                <a:solidFill>
                  <a:srgbClr val="FF0000"/>
                </a:solidFill>
              </a:rPr>
              <a:t>the</a:t>
            </a:r>
            <a:r>
              <a:rPr lang="en-US" sz="2400" dirty="0">
                <a:solidFill>
                  <a:srgbClr val="FF0000"/>
                </a:solidFill>
              </a:rPr>
              <a:t> </a:t>
            </a:r>
            <a:r>
              <a:rPr lang="en-US" sz="2400" b="1" i="1" u="sng" dirty="0">
                <a:solidFill>
                  <a:srgbClr val="FF0000"/>
                </a:solidFill>
                <a:effectLst>
                  <a:outerShdw blurRad="38100" dist="38100" dir="2700000" algn="tl">
                    <a:srgbClr val="C0C0C0"/>
                  </a:outerShdw>
                </a:effectLst>
              </a:rPr>
              <a:t>closed economy </a:t>
            </a:r>
            <a:r>
              <a:rPr lang="en-US" sz="2400" dirty="0"/>
              <a:t>(or the mixed closed economy), that is the economy not interacting with other economies.</a:t>
            </a:r>
          </a:p>
          <a:p>
            <a:pPr algn="ctr">
              <a:lnSpc>
                <a:spcPct val="90000"/>
              </a:lnSpc>
              <a:spcBef>
                <a:spcPct val="20000"/>
              </a:spcBef>
              <a:defRPr/>
            </a:pPr>
            <a:endParaRPr lang="fr-FR" sz="2400" dirty="0"/>
          </a:p>
        </p:txBody>
      </p:sp>
    </p:spTree>
    <p:extLst>
      <p:ext uri="{BB962C8B-B14F-4D97-AF65-F5344CB8AC3E}">
        <p14:creationId xmlns:p14="http://schemas.microsoft.com/office/powerpoint/2010/main" val="3658512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B295B761-A072-4A81-B686-CD1AC62FCCE5}"/>
              </a:ext>
            </a:extLst>
          </p:cNvPr>
          <p:cNvSpPr>
            <a:spLocks noGrp="1" noChangeArrowheads="1"/>
          </p:cNvSpPr>
          <p:nvPr/>
        </p:nvSpPr>
        <p:spPr bwMode="auto">
          <a:xfrm>
            <a:off x="2523799" y="502330"/>
            <a:ext cx="6571040" cy="810717"/>
          </a:xfrm>
          <a:prstGeom prst="rect">
            <a:avLst/>
          </a:prstGeom>
          <a:noFill/>
          <a:ln w="9525">
            <a:noFill/>
            <a:miter lim="800000"/>
            <a:headEnd/>
            <a:tailEnd/>
          </a:ln>
          <a:effectLst/>
        </p:spPr>
        <p:txBody>
          <a:bodyPr anchor="ctr"/>
          <a:lstStyle/>
          <a:p>
            <a:pPr algn="ctr" eaLnBrk="0" hangingPunct="0">
              <a:defRPr/>
            </a:pPr>
            <a:r>
              <a:rPr lang="en-US" sz="4000" b="1" dirty="0">
                <a:solidFill>
                  <a:schemeClr val="bg1"/>
                </a:solidFill>
                <a:effectLst>
                  <a:outerShdw blurRad="38100" dist="38100" dir="2700000" algn="tl">
                    <a:srgbClr val="C0C0C0"/>
                  </a:outerShdw>
                </a:effectLst>
              </a:rPr>
              <a:t>Macroeconomic Agents</a:t>
            </a:r>
            <a:endParaRPr lang="ru-RU" sz="4000" b="1" dirty="0">
              <a:solidFill>
                <a:schemeClr val="bg1"/>
              </a:solidFill>
              <a:effectLst>
                <a:outerShdw blurRad="38100" dist="38100" dir="2700000" algn="tl">
                  <a:srgbClr val="C0C0C0"/>
                </a:outerShdw>
              </a:effectLst>
            </a:endParaRPr>
          </a:p>
        </p:txBody>
      </p:sp>
      <p:sp>
        <p:nvSpPr>
          <p:cNvPr id="94211" name="Rectangle 3">
            <a:extLst>
              <a:ext uri="{FF2B5EF4-FFF2-40B4-BE49-F238E27FC236}">
                <a16:creationId xmlns:a16="http://schemas.microsoft.com/office/drawing/2014/main" id="{39C5BE89-E3F1-4489-ABEC-DD924D522AAE}"/>
              </a:ext>
            </a:extLst>
          </p:cNvPr>
          <p:cNvSpPr>
            <a:spLocks noGrp="1" noChangeArrowheads="1"/>
          </p:cNvSpPr>
          <p:nvPr/>
        </p:nvSpPr>
        <p:spPr bwMode="auto">
          <a:xfrm>
            <a:off x="186813" y="1447800"/>
            <a:ext cx="10252587" cy="1219200"/>
          </a:xfrm>
          <a:prstGeom prst="rect">
            <a:avLst/>
          </a:prstGeom>
          <a:noFill/>
          <a:ln w="9525">
            <a:noFill/>
            <a:miter lim="800000"/>
            <a:headEnd/>
            <a:tailEnd/>
          </a:ln>
          <a:effectLst/>
        </p:spPr>
        <p:txBody>
          <a:bodyPr/>
          <a:lstStyle/>
          <a:p>
            <a:pPr eaLnBrk="0" hangingPunct="0">
              <a:defRPr/>
            </a:pPr>
            <a:r>
              <a:rPr lang="ru-RU" sz="2400" b="1" dirty="0">
                <a:solidFill>
                  <a:schemeClr val="accent1"/>
                </a:solidFill>
                <a:effectLst>
                  <a:outerShdw blurRad="38100" dist="38100" dir="2700000" algn="tl">
                    <a:srgbClr val="C0C0C0"/>
                  </a:outerShdw>
                </a:effectLst>
                <a:latin typeface="Times New Roman" charset="0"/>
              </a:rPr>
              <a:t>		</a:t>
            </a:r>
            <a:r>
              <a:rPr lang="en-US" sz="2400" b="1" dirty="0">
                <a:solidFill>
                  <a:schemeClr val="accent1"/>
                </a:solidFill>
                <a:effectLst>
                  <a:outerShdw blurRad="38100" dist="38100" dir="2700000" algn="tl">
                    <a:srgbClr val="C0C0C0"/>
                  </a:outerShdw>
                </a:effectLst>
                <a:latin typeface="Times New Roman" charset="0"/>
              </a:rPr>
              <a:t> </a:t>
            </a:r>
            <a:r>
              <a:rPr lang="en-US" sz="2400" b="1" dirty="0">
                <a:solidFill>
                  <a:srgbClr val="00B050"/>
                </a:solidFill>
                <a:effectLst>
                  <a:outerShdw blurRad="38100" dist="38100" dir="2700000" algn="tl">
                    <a:srgbClr val="C0C0C0"/>
                  </a:outerShdw>
                </a:effectLst>
                <a:latin typeface="Times New Roman" charset="0"/>
              </a:rPr>
              <a:t>d- </a:t>
            </a:r>
            <a:r>
              <a:rPr lang="en-US" sz="2400" b="1" u="sng" dirty="0">
                <a:solidFill>
                  <a:srgbClr val="009900"/>
                </a:solidFill>
                <a:effectLst>
                  <a:outerShdw blurRad="38100" dist="38100" dir="2700000" algn="tl">
                    <a:srgbClr val="C0C0C0"/>
                  </a:outerShdw>
                </a:effectLst>
                <a:latin typeface="Times New Roman" charset="0"/>
              </a:rPr>
              <a:t>Foreign</a:t>
            </a:r>
            <a:r>
              <a:rPr lang="en-US" sz="2400" u="sng" dirty="0">
                <a:solidFill>
                  <a:srgbClr val="009900"/>
                </a:solidFill>
                <a:effectLst>
                  <a:outerShdw blurRad="38100" dist="38100" dir="2700000" algn="tl">
                    <a:srgbClr val="C0C0C0"/>
                  </a:outerShdw>
                </a:effectLst>
                <a:latin typeface="Swis721 BlkCn BT" pitchFamily="34" charset="0"/>
              </a:rPr>
              <a:t> </a:t>
            </a:r>
            <a:r>
              <a:rPr lang="en-US" sz="2400" b="1" u="sng" dirty="0">
                <a:solidFill>
                  <a:srgbClr val="009900"/>
                </a:solidFill>
                <a:effectLst>
                  <a:outerShdw blurRad="38100" dist="38100" dir="2700000" algn="tl">
                    <a:srgbClr val="C0C0C0"/>
                  </a:outerShdw>
                </a:effectLst>
                <a:latin typeface="Times New Roman" charset="0"/>
              </a:rPr>
              <a:t>sector</a:t>
            </a:r>
            <a:r>
              <a:rPr lang="en-US" sz="2400" b="1" dirty="0">
                <a:solidFill>
                  <a:srgbClr val="009900"/>
                </a:solidFill>
                <a:latin typeface="Times New Roman" charset="0"/>
              </a:rPr>
              <a:t>: “</a:t>
            </a:r>
            <a:r>
              <a:rPr lang="en-US" sz="2400" b="1" u="sng" dirty="0">
                <a:solidFill>
                  <a:srgbClr val="009900"/>
                </a:solidFill>
                <a:effectLst>
                  <a:outerShdw blurRad="38100" dist="38100" dir="2700000" algn="tl">
                    <a:srgbClr val="C0C0C0"/>
                  </a:outerShdw>
                </a:effectLst>
                <a:latin typeface="Times New Roman" charset="0"/>
              </a:rPr>
              <a:t>The Rest of the World”</a:t>
            </a:r>
          </a:p>
          <a:p>
            <a:pPr>
              <a:spcBef>
                <a:spcPct val="20000"/>
              </a:spcBef>
              <a:defRPr/>
            </a:pPr>
            <a:r>
              <a:rPr lang="en-US" sz="2400" dirty="0">
                <a:latin typeface="Times New Roman" charset="0"/>
              </a:rPr>
              <a:t>	interacts with the national economy through  </a:t>
            </a:r>
            <a:r>
              <a:rPr lang="en-US" sz="2400" b="1" dirty="0">
                <a:solidFill>
                  <a:srgbClr val="009900"/>
                </a:solidFill>
                <a:latin typeface="Times New Roman" charset="0"/>
              </a:rPr>
              <a:t>two channels</a:t>
            </a:r>
            <a:r>
              <a:rPr lang="en-US" sz="2400" dirty="0">
                <a:latin typeface="Times New Roman" charset="0"/>
              </a:rPr>
              <a:t>:</a:t>
            </a:r>
          </a:p>
          <a:p>
            <a:pPr>
              <a:spcBef>
                <a:spcPct val="20000"/>
              </a:spcBef>
              <a:defRPr/>
            </a:pPr>
            <a:endParaRPr lang="en-US" sz="2400" b="1" u="sng" dirty="0">
              <a:solidFill>
                <a:schemeClr val="accent1"/>
              </a:solidFill>
              <a:effectLst>
                <a:outerShdw blurRad="38100" dist="38100" dir="2700000" algn="tl">
                  <a:srgbClr val="C0C0C0"/>
                </a:outerShdw>
              </a:effectLst>
              <a:latin typeface="Times New Roman" charset="0"/>
            </a:endParaRPr>
          </a:p>
          <a:p>
            <a:pPr eaLnBrk="0" hangingPunct="0">
              <a:spcBef>
                <a:spcPct val="50000"/>
              </a:spcBef>
              <a:defRPr/>
            </a:pPr>
            <a:r>
              <a:rPr lang="en-US" sz="2400" dirty="0">
                <a:latin typeface="Times New Roman" charset="0"/>
              </a:rPr>
              <a:t> </a:t>
            </a:r>
          </a:p>
          <a:p>
            <a:pPr eaLnBrk="0" hangingPunct="0">
              <a:defRPr/>
            </a:pPr>
            <a:endParaRPr lang="en-US" sz="2400" dirty="0">
              <a:latin typeface="Times New Roman" charset="0"/>
            </a:endParaRPr>
          </a:p>
          <a:p>
            <a:pPr eaLnBrk="0" hangingPunct="0">
              <a:defRPr/>
            </a:pPr>
            <a:endParaRPr lang="ru-RU" dirty="0">
              <a:latin typeface="Times New Roman" charset="0"/>
            </a:endParaRPr>
          </a:p>
        </p:txBody>
      </p:sp>
      <p:pic>
        <p:nvPicPr>
          <p:cNvPr id="94212" name="Picture 4">
            <a:extLst>
              <a:ext uri="{FF2B5EF4-FFF2-40B4-BE49-F238E27FC236}">
                <a16:creationId xmlns:a16="http://schemas.microsoft.com/office/drawing/2014/main" id="{6A9344DE-1188-41A3-A080-68A1686E69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0800" y="4191000"/>
            <a:ext cx="198120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3" name="Text Box 5">
            <a:extLst>
              <a:ext uri="{FF2B5EF4-FFF2-40B4-BE49-F238E27FC236}">
                <a16:creationId xmlns:a16="http://schemas.microsoft.com/office/drawing/2014/main" id="{6735C617-8265-47DE-8AE3-74DBC3CC449A}"/>
              </a:ext>
            </a:extLst>
          </p:cNvPr>
          <p:cNvSpPr txBox="1">
            <a:spLocks noChangeArrowheads="1"/>
          </p:cNvSpPr>
          <p:nvPr/>
        </p:nvSpPr>
        <p:spPr bwMode="auto">
          <a:xfrm>
            <a:off x="951905" y="2912589"/>
            <a:ext cx="3886200" cy="1298575"/>
          </a:xfrm>
          <a:prstGeom prst="rect">
            <a:avLst/>
          </a:prstGeom>
          <a:noFill/>
          <a:ln w="38100">
            <a:solidFill>
              <a:srgbClr val="009900"/>
            </a:solidFill>
            <a:miter lim="800000"/>
            <a:headEnd/>
            <a:tailEnd/>
          </a:ln>
          <a:effectLst/>
        </p:spPr>
        <p:txBody>
          <a:bodyPr>
            <a:spAutoFit/>
          </a:bodyPr>
          <a:lstStyle/>
          <a:p>
            <a:pPr algn="ctr">
              <a:spcBef>
                <a:spcPct val="20000"/>
              </a:spcBef>
              <a:defRPr/>
            </a:pPr>
            <a:r>
              <a:rPr lang="en-US" sz="2400" b="1" i="1">
                <a:solidFill>
                  <a:srgbClr val="009900"/>
                </a:solidFill>
                <a:effectLst>
                  <a:outerShdw blurRad="38100" dist="38100" dir="2700000" algn="tl">
                    <a:srgbClr val="C0C0C0"/>
                  </a:outerShdw>
                </a:effectLst>
                <a:latin typeface="Times New Roman" charset="0"/>
              </a:rPr>
              <a:t>international trade</a:t>
            </a:r>
            <a:r>
              <a:rPr lang="en-US" sz="2400">
                <a:latin typeface="Times New Roman" charset="0"/>
              </a:rPr>
              <a:t> </a:t>
            </a:r>
          </a:p>
          <a:p>
            <a:pPr algn="ctr">
              <a:spcBef>
                <a:spcPct val="20000"/>
              </a:spcBef>
              <a:defRPr/>
            </a:pPr>
            <a:r>
              <a:rPr lang="en-US" sz="2400">
                <a:latin typeface="Times New Roman" charset="0"/>
              </a:rPr>
              <a:t>exchange of goods and services</a:t>
            </a:r>
          </a:p>
        </p:txBody>
      </p:sp>
      <p:sp>
        <p:nvSpPr>
          <p:cNvPr id="94214" name="Text Box 6">
            <a:extLst>
              <a:ext uri="{FF2B5EF4-FFF2-40B4-BE49-F238E27FC236}">
                <a16:creationId xmlns:a16="http://schemas.microsoft.com/office/drawing/2014/main" id="{C429DADB-D5C9-4B06-B306-7359965716B9}"/>
              </a:ext>
            </a:extLst>
          </p:cNvPr>
          <p:cNvSpPr txBox="1">
            <a:spLocks noChangeArrowheads="1"/>
          </p:cNvSpPr>
          <p:nvPr/>
        </p:nvSpPr>
        <p:spPr bwMode="auto">
          <a:xfrm>
            <a:off x="5275759" y="2932972"/>
            <a:ext cx="5029200" cy="1300163"/>
          </a:xfrm>
          <a:prstGeom prst="rect">
            <a:avLst/>
          </a:prstGeom>
          <a:noFill/>
          <a:ln w="38100">
            <a:solidFill>
              <a:srgbClr val="009900"/>
            </a:solidFill>
            <a:miter lim="800000"/>
            <a:headEnd/>
            <a:tailEnd/>
          </a:ln>
          <a:effectLst/>
        </p:spPr>
        <p:txBody>
          <a:bodyPr>
            <a:spAutoFit/>
          </a:bodyPr>
          <a:lstStyle/>
          <a:p>
            <a:pPr algn="ctr">
              <a:lnSpc>
                <a:spcPct val="90000"/>
              </a:lnSpc>
              <a:spcBef>
                <a:spcPct val="25000"/>
              </a:spcBef>
              <a:defRPr/>
            </a:pPr>
            <a:r>
              <a:rPr lang="en-US" sz="2400" b="1" i="1" dirty="0">
                <a:solidFill>
                  <a:srgbClr val="009900"/>
                </a:solidFill>
                <a:effectLst>
                  <a:outerShdw blurRad="38100" dist="38100" dir="2700000" algn="tl">
                    <a:srgbClr val="C0C0C0"/>
                  </a:outerShdw>
                </a:effectLst>
                <a:latin typeface="Times New Roman" charset="0"/>
              </a:rPr>
              <a:t>capital flows</a:t>
            </a:r>
            <a:r>
              <a:rPr lang="en-US" sz="2400" dirty="0">
                <a:latin typeface="Times New Roman" charset="0"/>
              </a:rPr>
              <a:t> </a:t>
            </a:r>
          </a:p>
          <a:p>
            <a:pPr algn="ctr">
              <a:lnSpc>
                <a:spcPct val="90000"/>
              </a:lnSpc>
              <a:spcBef>
                <a:spcPct val="25000"/>
              </a:spcBef>
              <a:defRPr/>
            </a:pPr>
            <a:r>
              <a:rPr lang="en-US" sz="2400" dirty="0">
                <a:latin typeface="Times New Roman" charset="0"/>
              </a:rPr>
              <a:t>exchange of assets, </a:t>
            </a:r>
          </a:p>
          <a:p>
            <a:pPr algn="ctr">
              <a:lnSpc>
                <a:spcPct val="90000"/>
              </a:lnSpc>
              <a:spcBef>
                <a:spcPct val="25000"/>
              </a:spcBef>
              <a:defRPr/>
            </a:pPr>
            <a:r>
              <a:rPr lang="en-US" sz="2400" dirty="0">
                <a:latin typeface="Times New Roman" charset="0"/>
              </a:rPr>
              <a:t>primarily financial (bonds and shares)</a:t>
            </a:r>
            <a:endParaRPr lang="ru-RU" sz="2400" dirty="0">
              <a:latin typeface="Times New Roman" charset="0"/>
            </a:endParaRPr>
          </a:p>
        </p:txBody>
      </p:sp>
      <p:sp>
        <p:nvSpPr>
          <p:cNvPr id="94215" name="Text Box 7">
            <a:extLst>
              <a:ext uri="{FF2B5EF4-FFF2-40B4-BE49-F238E27FC236}">
                <a16:creationId xmlns:a16="http://schemas.microsoft.com/office/drawing/2014/main" id="{1C6F5954-BBA6-48C9-9AEB-E840BE655E4D}"/>
              </a:ext>
            </a:extLst>
          </p:cNvPr>
          <p:cNvSpPr txBox="1">
            <a:spLocks noChangeArrowheads="1"/>
          </p:cNvSpPr>
          <p:nvPr/>
        </p:nvSpPr>
        <p:spPr bwMode="auto">
          <a:xfrm>
            <a:off x="432619" y="5216526"/>
            <a:ext cx="10006781" cy="1200329"/>
          </a:xfrm>
          <a:prstGeom prst="rect">
            <a:avLst/>
          </a:prstGeom>
          <a:noFill/>
          <a:ln w="9525">
            <a:noFill/>
            <a:miter lim="800000"/>
            <a:headEnd/>
            <a:tailEnd/>
          </a:ln>
          <a:effectLst/>
        </p:spPr>
        <p:txBody>
          <a:bodyPr wrap="square">
            <a:spAutoFit/>
          </a:bodyPr>
          <a:lstStyle/>
          <a:p>
            <a:pPr algn="ctr">
              <a:defRPr/>
            </a:pPr>
            <a:r>
              <a:rPr lang="en-US" sz="2400" dirty="0"/>
              <a:t>Economy that interacts with other economies (with the rest of the world) is called </a:t>
            </a:r>
          </a:p>
          <a:p>
            <a:pPr algn="ctr">
              <a:defRPr/>
            </a:pPr>
            <a:r>
              <a:rPr lang="en-US" sz="2400" dirty="0">
                <a:solidFill>
                  <a:srgbClr val="FF0000"/>
                </a:solidFill>
              </a:rPr>
              <a:t>the</a:t>
            </a:r>
            <a:r>
              <a:rPr lang="en-US" sz="2400" b="1" i="1" dirty="0">
                <a:solidFill>
                  <a:srgbClr val="FF0000"/>
                </a:solidFill>
                <a:effectLst>
                  <a:outerShdw blurRad="38100" dist="38100" dir="2700000" algn="tl">
                    <a:srgbClr val="C0C0C0"/>
                  </a:outerShdw>
                </a:effectLst>
              </a:rPr>
              <a:t> </a:t>
            </a:r>
            <a:r>
              <a:rPr lang="en-US" sz="2400" b="1" i="1" u="sng" dirty="0">
                <a:solidFill>
                  <a:srgbClr val="FF0000"/>
                </a:solidFill>
                <a:effectLst>
                  <a:outerShdw blurRad="38100" dist="38100" dir="2700000" algn="tl">
                    <a:srgbClr val="C0C0C0"/>
                  </a:outerShdw>
                </a:effectLst>
              </a:rPr>
              <a:t>open economy</a:t>
            </a:r>
            <a:endParaRPr lang="en-US" sz="2400" dirty="0">
              <a:solidFill>
                <a:srgbClr val="FF0000"/>
              </a:solidFill>
            </a:endParaRPr>
          </a:p>
        </p:txBody>
      </p:sp>
      <p:sp>
        <p:nvSpPr>
          <p:cNvPr id="94216" name="Line 8">
            <a:extLst>
              <a:ext uri="{FF2B5EF4-FFF2-40B4-BE49-F238E27FC236}">
                <a16:creationId xmlns:a16="http://schemas.microsoft.com/office/drawing/2014/main" id="{46E476E1-AF5E-4867-9466-74C7CEE1B63F}"/>
              </a:ext>
            </a:extLst>
          </p:cNvPr>
          <p:cNvSpPr>
            <a:spLocks noChangeShapeType="1"/>
          </p:cNvSpPr>
          <p:nvPr/>
        </p:nvSpPr>
        <p:spPr bwMode="auto">
          <a:xfrm flipH="1">
            <a:off x="4114800" y="2362200"/>
            <a:ext cx="381000" cy="381000"/>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94217" name="Line 9">
            <a:extLst>
              <a:ext uri="{FF2B5EF4-FFF2-40B4-BE49-F238E27FC236}">
                <a16:creationId xmlns:a16="http://schemas.microsoft.com/office/drawing/2014/main" id="{3ACEA9E1-0F7A-4A9D-BCCE-7F730A371635}"/>
              </a:ext>
            </a:extLst>
          </p:cNvPr>
          <p:cNvSpPr>
            <a:spLocks noChangeShapeType="1"/>
          </p:cNvSpPr>
          <p:nvPr/>
        </p:nvSpPr>
        <p:spPr bwMode="auto">
          <a:xfrm>
            <a:off x="6553200" y="2286001"/>
            <a:ext cx="304800" cy="428625"/>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grpSp>
        <p:nvGrpSpPr>
          <p:cNvPr id="2" name="Group 719">
            <a:extLst>
              <a:ext uri="{FF2B5EF4-FFF2-40B4-BE49-F238E27FC236}">
                <a16:creationId xmlns:a16="http://schemas.microsoft.com/office/drawing/2014/main" id="{55392CFC-36FB-4CDB-BFBE-099CFF58C707}"/>
              </a:ext>
            </a:extLst>
          </p:cNvPr>
          <p:cNvGrpSpPr>
            <a:grpSpLocks/>
          </p:cNvGrpSpPr>
          <p:nvPr/>
        </p:nvGrpSpPr>
        <p:grpSpPr bwMode="auto">
          <a:xfrm>
            <a:off x="7315200" y="4230688"/>
            <a:ext cx="1524000" cy="798512"/>
            <a:chOff x="4560" y="3334"/>
            <a:chExt cx="960" cy="503"/>
          </a:xfrm>
        </p:grpSpPr>
        <p:graphicFrame>
          <p:nvGraphicFramePr>
            <p:cNvPr id="53960" name="Object 720">
              <a:extLst>
                <a:ext uri="{FF2B5EF4-FFF2-40B4-BE49-F238E27FC236}">
                  <a16:creationId xmlns:a16="http://schemas.microsoft.com/office/drawing/2014/main" id="{2723B1C7-75FC-4F6F-AB4E-A75045640949}"/>
                </a:ext>
              </a:extLst>
            </p:cNvPr>
            <p:cNvGraphicFramePr>
              <a:graphicFrameLocks noChangeAspect="1"/>
            </p:cNvGraphicFramePr>
            <p:nvPr/>
          </p:nvGraphicFramePr>
          <p:xfrm>
            <a:off x="4560" y="3504"/>
            <a:ext cx="384" cy="285"/>
          </p:xfrm>
          <a:graphic>
            <a:graphicData uri="http://schemas.openxmlformats.org/presentationml/2006/ole">
              <mc:AlternateContent xmlns:mc="http://schemas.openxmlformats.org/markup-compatibility/2006">
                <mc:Choice xmlns:v="urn:schemas-microsoft-com:vml" Requires="v">
                  <p:oleObj spid="_x0000_s18497" name="Фотография Photo Editor" r:id="rId4" imgW="1076475" imgH="800212" progId="MSPhotoEd.3">
                    <p:embed/>
                  </p:oleObj>
                </mc:Choice>
                <mc:Fallback>
                  <p:oleObj name="Фотография Photo Editor" r:id="rId4" imgW="1076475" imgH="800212" progId="MSPhotoEd.3">
                    <p:embed/>
                    <p:pic>
                      <p:nvPicPr>
                        <p:cNvPr id="53960" name="Object 720">
                          <a:extLst>
                            <a:ext uri="{FF2B5EF4-FFF2-40B4-BE49-F238E27FC236}">
                              <a16:creationId xmlns:a16="http://schemas.microsoft.com/office/drawing/2014/main" id="{2723B1C7-75FC-4F6F-AB4E-A750456409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0" y="3504"/>
                          <a:ext cx="384" cy="28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1" name="Object 721">
              <a:extLst>
                <a:ext uri="{FF2B5EF4-FFF2-40B4-BE49-F238E27FC236}">
                  <a16:creationId xmlns:a16="http://schemas.microsoft.com/office/drawing/2014/main" id="{3F8B6A62-05DA-4806-97D1-A8156392EF0E}"/>
                </a:ext>
              </a:extLst>
            </p:cNvPr>
            <p:cNvGraphicFramePr>
              <a:graphicFrameLocks noChangeAspect="1"/>
            </p:cNvGraphicFramePr>
            <p:nvPr/>
          </p:nvGraphicFramePr>
          <p:xfrm>
            <a:off x="4752" y="3334"/>
            <a:ext cx="336" cy="245"/>
          </p:xfrm>
          <a:graphic>
            <a:graphicData uri="http://schemas.openxmlformats.org/presentationml/2006/ole">
              <mc:AlternateContent xmlns:mc="http://schemas.openxmlformats.org/markup-compatibility/2006">
                <mc:Choice xmlns:v="urn:schemas-microsoft-com:vml" Requires="v">
                  <p:oleObj spid="_x0000_s18498" name="Фотография Photo Editor" r:id="rId6" imgW="1267002" imgH="923810" progId="MSPhotoEd.3">
                    <p:embed/>
                  </p:oleObj>
                </mc:Choice>
                <mc:Fallback>
                  <p:oleObj name="Фотография Photo Editor" r:id="rId6" imgW="1267002" imgH="923810" progId="MSPhotoEd.3">
                    <p:embed/>
                    <p:pic>
                      <p:nvPicPr>
                        <p:cNvPr id="53961" name="Object 721">
                          <a:extLst>
                            <a:ext uri="{FF2B5EF4-FFF2-40B4-BE49-F238E27FC236}">
                              <a16:creationId xmlns:a16="http://schemas.microsoft.com/office/drawing/2014/main" id="{3F8B6A62-05DA-4806-97D1-A8156392EF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52" y="3334"/>
                          <a:ext cx="336" cy="24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2" name="Object 722">
              <a:extLst>
                <a:ext uri="{FF2B5EF4-FFF2-40B4-BE49-F238E27FC236}">
                  <a16:creationId xmlns:a16="http://schemas.microsoft.com/office/drawing/2014/main" id="{038469BA-0B15-4EBB-99A3-1AE71DD87D43}"/>
                </a:ext>
              </a:extLst>
            </p:cNvPr>
            <p:cNvGraphicFramePr>
              <a:graphicFrameLocks noChangeAspect="1"/>
            </p:cNvGraphicFramePr>
            <p:nvPr/>
          </p:nvGraphicFramePr>
          <p:xfrm>
            <a:off x="4848" y="3552"/>
            <a:ext cx="384" cy="285"/>
          </p:xfrm>
          <a:graphic>
            <a:graphicData uri="http://schemas.openxmlformats.org/presentationml/2006/ole">
              <mc:AlternateContent xmlns:mc="http://schemas.openxmlformats.org/markup-compatibility/2006">
                <mc:Choice xmlns:v="urn:schemas-microsoft-com:vml" Requires="v">
                  <p:oleObj spid="_x0000_s18499" name="Фотография Photo Editor" r:id="rId8" imgW="1371429" imgH="1019048" progId="MSPhotoEd.3">
                    <p:embed/>
                  </p:oleObj>
                </mc:Choice>
                <mc:Fallback>
                  <p:oleObj name="Фотография Photo Editor" r:id="rId8" imgW="1371429" imgH="1019048" progId="MSPhotoEd.3">
                    <p:embed/>
                    <p:pic>
                      <p:nvPicPr>
                        <p:cNvPr id="53962" name="Object 722">
                          <a:extLst>
                            <a:ext uri="{FF2B5EF4-FFF2-40B4-BE49-F238E27FC236}">
                              <a16:creationId xmlns:a16="http://schemas.microsoft.com/office/drawing/2014/main" id="{038469BA-0B15-4EBB-99A3-1AE71DD87D4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48" y="3552"/>
                          <a:ext cx="384" cy="28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3" name="Object 723">
              <a:extLst>
                <a:ext uri="{FF2B5EF4-FFF2-40B4-BE49-F238E27FC236}">
                  <a16:creationId xmlns:a16="http://schemas.microsoft.com/office/drawing/2014/main" id="{334C2A85-DB60-4BA9-86F5-E0023EE406A5}"/>
                </a:ext>
              </a:extLst>
            </p:cNvPr>
            <p:cNvGraphicFramePr>
              <a:graphicFrameLocks noChangeAspect="1"/>
            </p:cNvGraphicFramePr>
            <p:nvPr/>
          </p:nvGraphicFramePr>
          <p:xfrm>
            <a:off x="5040" y="3355"/>
            <a:ext cx="384" cy="245"/>
          </p:xfrm>
          <a:graphic>
            <a:graphicData uri="http://schemas.openxmlformats.org/presentationml/2006/ole">
              <mc:AlternateContent xmlns:mc="http://schemas.openxmlformats.org/markup-compatibility/2006">
                <mc:Choice xmlns:v="urn:schemas-microsoft-com:vml" Requires="v">
                  <p:oleObj spid="_x0000_s18500" name="Фотография Photo Editor" r:id="rId10" imgW="1057423" imgH="676369" progId="MSPhotoEd.3">
                    <p:embed/>
                  </p:oleObj>
                </mc:Choice>
                <mc:Fallback>
                  <p:oleObj name="Фотография Photo Editor" r:id="rId10" imgW="1057423" imgH="676369" progId="MSPhotoEd.3">
                    <p:embed/>
                    <p:pic>
                      <p:nvPicPr>
                        <p:cNvPr id="53963" name="Object 723">
                          <a:extLst>
                            <a:ext uri="{FF2B5EF4-FFF2-40B4-BE49-F238E27FC236}">
                              <a16:creationId xmlns:a16="http://schemas.microsoft.com/office/drawing/2014/main" id="{334C2A85-DB60-4BA9-86F5-E0023EE406A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40" y="3355"/>
                          <a:ext cx="384" cy="24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4" name="Object 724">
              <a:extLst>
                <a:ext uri="{FF2B5EF4-FFF2-40B4-BE49-F238E27FC236}">
                  <a16:creationId xmlns:a16="http://schemas.microsoft.com/office/drawing/2014/main" id="{2FCCA945-7DDA-4A69-B98D-4929F1924C26}"/>
                </a:ext>
              </a:extLst>
            </p:cNvPr>
            <p:cNvGraphicFramePr>
              <a:graphicFrameLocks noChangeAspect="1"/>
            </p:cNvGraphicFramePr>
            <p:nvPr/>
          </p:nvGraphicFramePr>
          <p:xfrm>
            <a:off x="5184" y="3552"/>
            <a:ext cx="336" cy="233"/>
          </p:xfrm>
          <a:graphic>
            <a:graphicData uri="http://schemas.openxmlformats.org/presentationml/2006/ole">
              <mc:AlternateContent xmlns:mc="http://schemas.openxmlformats.org/markup-compatibility/2006">
                <mc:Choice xmlns:v="urn:schemas-microsoft-com:vml" Requires="v">
                  <p:oleObj spid="_x0000_s18501" name="Фотография Photo Editor" r:id="rId12" imgW="1219370" imgH="847843" progId="MSPhotoEd.3">
                    <p:embed/>
                  </p:oleObj>
                </mc:Choice>
                <mc:Fallback>
                  <p:oleObj name="Фотография Photo Editor" r:id="rId12" imgW="1219370" imgH="847843" progId="MSPhotoEd.3">
                    <p:embed/>
                    <p:pic>
                      <p:nvPicPr>
                        <p:cNvPr id="53964" name="Object 724">
                          <a:extLst>
                            <a:ext uri="{FF2B5EF4-FFF2-40B4-BE49-F238E27FC236}">
                              <a16:creationId xmlns:a16="http://schemas.microsoft.com/office/drawing/2014/main" id="{2FCCA945-7DDA-4A69-B98D-4929F1924C2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184" y="3552"/>
                          <a:ext cx="336" cy="23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pSp>
      <p:grpSp>
        <p:nvGrpSpPr>
          <p:cNvPr id="3" name="Group 725">
            <a:extLst>
              <a:ext uri="{FF2B5EF4-FFF2-40B4-BE49-F238E27FC236}">
                <a16:creationId xmlns:a16="http://schemas.microsoft.com/office/drawing/2014/main" id="{4FA62B94-4906-41F4-A8E4-D97086679054}"/>
              </a:ext>
            </a:extLst>
          </p:cNvPr>
          <p:cNvGrpSpPr>
            <a:grpSpLocks/>
          </p:cNvGrpSpPr>
          <p:nvPr/>
        </p:nvGrpSpPr>
        <p:grpSpPr bwMode="auto">
          <a:xfrm>
            <a:off x="1962150" y="4191000"/>
            <a:ext cx="2819400" cy="1066800"/>
            <a:chOff x="276" y="2640"/>
            <a:chExt cx="1776" cy="672"/>
          </a:xfrm>
        </p:grpSpPr>
        <p:graphicFrame>
          <p:nvGraphicFramePr>
            <p:cNvPr id="53262" name="Object 726">
              <a:extLst>
                <a:ext uri="{FF2B5EF4-FFF2-40B4-BE49-F238E27FC236}">
                  <a16:creationId xmlns:a16="http://schemas.microsoft.com/office/drawing/2014/main" id="{636F685E-06BE-431E-B804-D0293307C447}"/>
                </a:ext>
              </a:extLst>
            </p:cNvPr>
            <p:cNvGraphicFramePr>
              <a:graphicFrameLocks noChangeAspect="1"/>
            </p:cNvGraphicFramePr>
            <p:nvPr/>
          </p:nvGraphicFramePr>
          <p:xfrm>
            <a:off x="1236" y="2880"/>
            <a:ext cx="528" cy="394"/>
          </p:xfrm>
          <a:graphic>
            <a:graphicData uri="http://schemas.openxmlformats.org/presentationml/2006/ole">
              <mc:AlternateContent xmlns:mc="http://schemas.openxmlformats.org/markup-compatibility/2006">
                <mc:Choice xmlns:v="urn:schemas-microsoft-com:vml" Requires="v">
                  <p:oleObj spid="_x0000_s18502" name="Фотография Photo Editor" r:id="rId14" imgW="1428949" imgH="1066667" progId="MSPhotoEd.3">
                    <p:embed/>
                  </p:oleObj>
                </mc:Choice>
                <mc:Fallback>
                  <p:oleObj name="Фотография Photo Editor" r:id="rId14" imgW="1428949" imgH="1066667" progId="MSPhotoEd.3">
                    <p:embed/>
                    <p:pic>
                      <p:nvPicPr>
                        <p:cNvPr id="53262" name="Object 726">
                          <a:extLst>
                            <a:ext uri="{FF2B5EF4-FFF2-40B4-BE49-F238E27FC236}">
                              <a16:creationId xmlns:a16="http://schemas.microsoft.com/office/drawing/2014/main" id="{636F685E-06BE-431E-B804-D0293307C447}"/>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36" y="2880"/>
                          <a:ext cx="528" cy="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53263" name="Group 727">
              <a:extLst>
                <a:ext uri="{FF2B5EF4-FFF2-40B4-BE49-F238E27FC236}">
                  <a16:creationId xmlns:a16="http://schemas.microsoft.com/office/drawing/2014/main" id="{78DF4785-F827-432D-AC54-CD88F17EEC21}"/>
                </a:ext>
              </a:extLst>
            </p:cNvPr>
            <p:cNvGrpSpPr>
              <a:grpSpLocks/>
            </p:cNvGrpSpPr>
            <p:nvPr/>
          </p:nvGrpSpPr>
          <p:grpSpPr bwMode="auto">
            <a:xfrm>
              <a:off x="756" y="2640"/>
              <a:ext cx="672" cy="240"/>
              <a:chOff x="4009" y="146"/>
              <a:chExt cx="1536" cy="462"/>
            </a:xfrm>
          </p:grpSpPr>
          <p:grpSp>
            <p:nvGrpSpPr>
              <p:cNvPr id="53270" name="Group 728">
                <a:extLst>
                  <a:ext uri="{FF2B5EF4-FFF2-40B4-BE49-F238E27FC236}">
                    <a16:creationId xmlns:a16="http://schemas.microsoft.com/office/drawing/2014/main" id="{1ACA450B-EAA9-461A-A6E3-2447C1D7A3A8}"/>
                  </a:ext>
                </a:extLst>
              </p:cNvPr>
              <p:cNvGrpSpPr>
                <a:grpSpLocks/>
              </p:cNvGrpSpPr>
              <p:nvPr/>
            </p:nvGrpSpPr>
            <p:grpSpPr bwMode="auto">
              <a:xfrm>
                <a:off x="4009" y="146"/>
                <a:ext cx="1536" cy="445"/>
                <a:chOff x="4009" y="146"/>
                <a:chExt cx="1536" cy="445"/>
              </a:xfrm>
            </p:grpSpPr>
            <p:sp>
              <p:nvSpPr>
                <p:cNvPr id="53760" name="Freeform 729">
                  <a:extLst>
                    <a:ext uri="{FF2B5EF4-FFF2-40B4-BE49-F238E27FC236}">
                      <a16:creationId xmlns:a16="http://schemas.microsoft.com/office/drawing/2014/main" id="{9E100C10-8610-4A9E-85EA-F5942F0CC7E2}"/>
                    </a:ext>
                  </a:extLst>
                </p:cNvPr>
                <p:cNvSpPr>
                  <a:spLocks/>
                </p:cNvSpPr>
                <p:nvPr/>
              </p:nvSpPr>
              <p:spPr bwMode="auto">
                <a:xfrm>
                  <a:off x="5105" y="525"/>
                  <a:ext cx="97" cy="65"/>
                </a:xfrm>
                <a:custGeom>
                  <a:avLst/>
                  <a:gdLst>
                    <a:gd name="T0" fmla="*/ 0 w 585"/>
                    <a:gd name="T1" fmla="*/ 0 h 328"/>
                    <a:gd name="T2" fmla="*/ 0 w 585"/>
                    <a:gd name="T3" fmla="*/ 0 h 328"/>
                    <a:gd name="T4" fmla="*/ 0 w 585"/>
                    <a:gd name="T5" fmla="*/ 0 h 328"/>
                    <a:gd name="T6" fmla="*/ 0 w 585"/>
                    <a:gd name="T7" fmla="*/ 0 h 328"/>
                    <a:gd name="T8" fmla="*/ 0 w 585"/>
                    <a:gd name="T9" fmla="*/ 0 h 328"/>
                    <a:gd name="T10" fmla="*/ 0 w 585"/>
                    <a:gd name="T11" fmla="*/ 0 h 328"/>
                    <a:gd name="T12" fmla="*/ 0 w 585"/>
                    <a:gd name="T13" fmla="*/ 0 h 328"/>
                    <a:gd name="T14" fmla="*/ 0 w 585"/>
                    <a:gd name="T15" fmla="*/ 0 h 328"/>
                    <a:gd name="T16" fmla="*/ 0 w 585"/>
                    <a:gd name="T17" fmla="*/ 0 h 328"/>
                    <a:gd name="T18" fmla="*/ 0 w 585"/>
                    <a:gd name="T19" fmla="*/ 0 h 328"/>
                    <a:gd name="T20" fmla="*/ 0 w 585"/>
                    <a:gd name="T21" fmla="*/ 0 h 328"/>
                    <a:gd name="T22" fmla="*/ 0 w 585"/>
                    <a:gd name="T23" fmla="*/ 0 h 328"/>
                    <a:gd name="T24" fmla="*/ 0 w 585"/>
                    <a:gd name="T25" fmla="*/ 0 h 328"/>
                    <a:gd name="T26" fmla="*/ 0 w 585"/>
                    <a:gd name="T27" fmla="*/ 0 h 328"/>
                    <a:gd name="T28" fmla="*/ 0 w 585"/>
                    <a:gd name="T29" fmla="*/ 0 h 328"/>
                    <a:gd name="T30" fmla="*/ 0 w 585"/>
                    <a:gd name="T31" fmla="*/ 0 h 328"/>
                    <a:gd name="T32" fmla="*/ 0 w 585"/>
                    <a:gd name="T33" fmla="*/ 0 h 328"/>
                    <a:gd name="T34" fmla="*/ 0 w 585"/>
                    <a:gd name="T35" fmla="*/ 0 h 328"/>
                    <a:gd name="T36" fmla="*/ 0 w 585"/>
                    <a:gd name="T37" fmla="*/ 0 h 3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85"/>
                    <a:gd name="T58" fmla="*/ 0 h 328"/>
                    <a:gd name="T59" fmla="*/ 585 w 585"/>
                    <a:gd name="T60" fmla="*/ 328 h 32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85" h="328">
                      <a:moveTo>
                        <a:pt x="0" y="0"/>
                      </a:moveTo>
                      <a:lnTo>
                        <a:pt x="14" y="28"/>
                      </a:lnTo>
                      <a:lnTo>
                        <a:pt x="30" y="56"/>
                      </a:lnTo>
                      <a:lnTo>
                        <a:pt x="49" y="85"/>
                      </a:lnTo>
                      <a:lnTo>
                        <a:pt x="71" y="112"/>
                      </a:lnTo>
                      <a:lnTo>
                        <a:pt x="96" y="140"/>
                      </a:lnTo>
                      <a:lnTo>
                        <a:pt x="125" y="166"/>
                      </a:lnTo>
                      <a:lnTo>
                        <a:pt x="156" y="191"/>
                      </a:lnTo>
                      <a:lnTo>
                        <a:pt x="190" y="215"/>
                      </a:lnTo>
                      <a:lnTo>
                        <a:pt x="228" y="238"/>
                      </a:lnTo>
                      <a:lnTo>
                        <a:pt x="268" y="258"/>
                      </a:lnTo>
                      <a:lnTo>
                        <a:pt x="313" y="276"/>
                      </a:lnTo>
                      <a:lnTo>
                        <a:pt x="360" y="292"/>
                      </a:lnTo>
                      <a:lnTo>
                        <a:pt x="411" y="306"/>
                      </a:lnTo>
                      <a:lnTo>
                        <a:pt x="466" y="316"/>
                      </a:lnTo>
                      <a:lnTo>
                        <a:pt x="524" y="324"/>
                      </a:lnTo>
                      <a:lnTo>
                        <a:pt x="585" y="328"/>
                      </a:lnTo>
                      <a:lnTo>
                        <a:pt x="320" y="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1" name="Freeform 730">
                  <a:extLst>
                    <a:ext uri="{FF2B5EF4-FFF2-40B4-BE49-F238E27FC236}">
                      <a16:creationId xmlns:a16="http://schemas.microsoft.com/office/drawing/2014/main" id="{8A83E7DD-69D5-421E-A0BB-95400D5EB3A0}"/>
                    </a:ext>
                  </a:extLst>
                </p:cNvPr>
                <p:cNvSpPr>
                  <a:spLocks/>
                </p:cNvSpPr>
                <p:nvPr/>
              </p:nvSpPr>
              <p:spPr bwMode="auto">
                <a:xfrm>
                  <a:off x="5104" y="524"/>
                  <a:ext cx="99" cy="67"/>
                </a:xfrm>
                <a:custGeom>
                  <a:avLst/>
                  <a:gdLst>
                    <a:gd name="T0" fmla="*/ 0 w 595"/>
                    <a:gd name="T1" fmla="*/ 0 h 335"/>
                    <a:gd name="T2" fmla="*/ 0 w 595"/>
                    <a:gd name="T3" fmla="*/ 0 h 335"/>
                    <a:gd name="T4" fmla="*/ 0 w 595"/>
                    <a:gd name="T5" fmla="*/ 0 h 335"/>
                    <a:gd name="T6" fmla="*/ 0 w 595"/>
                    <a:gd name="T7" fmla="*/ 0 h 335"/>
                    <a:gd name="T8" fmla="*/ 0 w 595"/>
                    <a:gd name="T9" fmla="*/ 0 h 335"/>
                    <a:gd name="T10" fmla="*/ 0 w 595"/>
                    <a:gd name="T11" fmla="*/ 0 h 335"/>
                    <a:gd name="T12" fmla="*/ 0 w 595"/>
                    <a:gd name="T13" fmla="*/ 0 h 335"/>
                    <a:gd name="T14" fmla="*/ 0 w 595"/>
                    <a:gd name="T15" fmla="*/ 0 h 335"/>
                    <a:gd name="T16" fmla="*/ 0 w 595"/>
                    <a:gd name="T17" fmla="*/ 0 h 335"/>
                    <a:gd name="T18" fmla="*/ 0 w 595"/>
                    <a:gd name="T19" fmla="*/ 0 h 335"/>
                    <a:gd name="T20" fmla="*/ 0 w 595"/>
                    <a:gd name="T21" fmla="*/ 0 h 335"/>
                    <a:gd name="T22" fmla="*/ 0 w 595"/>
                    <a:gd name="T23" fmla="*/ 0 h 335"/>
                    <a:gd name="T24" fmla="*/ 0 w 595"/>
                    <a:gd name="T25" fmla="*/ 0 h 335"/>
                    <a:gd name="T26" fmla="*/ 0 w 595"/>
                    <a:gd name="T27" fmla="*/ 0 h 335"/>
                    <a:gd name="T28" fmla="*/ 0 w 595"/>
                    <a:gd name="T29" fmla="*/ 0 h 335"/>
                    <a:gd name="T30" fmla="*/ 0 w 595"/>
                    <a:gd name="T31" fmla="*/ 0 h 335"/>
                    <a:gd name="T32" fmla="*/ 0 w 595"/>
                    <a:gd name="T33" fmla="*/ 0 h 335"/>
                    <a:gd name="T34" fmla="*/ 0 w 595"/>
                    <a:gd name="T35" fmla="*/ 0 h 335"/>
                    <a:gd name="T36" fmla="*/ 0 w 595"/>
                    <a:gd name="T37" fmla="*/ 0 h 335"/>
                    <a:gd name="T38" fmla="*/ 0 w 595"/>
                    <a:gd name="T39" fmla="*/ 0 h 335"/>
                    <a:gd name="T40" fmla="*/ 0 w 595"/>
                    <a:gd name="T41" fmla="*/ 0 h 335"/>
                    <a:gd name="T42" fmla="*/ 0 w 595"/>
                    <a:gd name="T43" fmla="*/ 0 h 335"/>
                    <a:gd name="T44" fmla="*/ 0 w 595"/>
                    <a:gd name="T45" fmla="*/ 0 h 335"/>
                    <a:gd name="T46" fmla="*/ 0 w 595"/>
                    <a:gd name="T47" fmla="*/ 0 h 335"/>
                    <a:gd name="T48" fmla="*/ 0 w 595"/>
                    <a:gd name="T49" fmla="*/ 0 h 335"/>
                    <a:gd name="T50" fmla="*/ 0 w 595"/>
                    <a:gd name="T51" fmla="*/ 0 h 335"/>
                    <a:gd name="T52" fmla="*/ 0 w 595"/>
                    <a:gd name="T53" fmla="*/ 0 h 335"/>
                    <a:gd name="T54" fmla="*/ 0 w 595"/>
                    <a:gd name="T55" fmla="*/ 0 h 335"/>
                    <a:gd name="T56" fmla="*/ 0 w 595"/>
                    <a:gd name="T57" fmla="*/ 0 h 335"/>
                    <a:gd name="T58" fmla="*/ 0 w 595"/>
                    <a:gd name="T59" fmla="*/ 0 h 335"/>
                    <a:gd name="T60" fmla="*/ 0 w 595"/>
                    <a:gd name="T61" fmla="*/ 0 h 335"/>
                    <a:gd name="T62" fmla="*/ 0 w 595"/>
                    <a:gd name="T63" fmla="*/ 0 h 335"/>
                    <a:gd name="T64" fmla="*/ 0 w 595"/>
                    <a:gd name="T65" fmla="*/ 0 h 335"/>
                    <a:gd name="T66" fmla="*/ 0 w 595"/>
                    <a:gd name="T67" fmla="*/ 0 h 335"/>
                    <a:gd name="T68" fmla="*/ 0 w 595"/>
                    <a:gd name="T69" fmla="*/ 0 h 335"/>
                    <a:gd name="T70" fmla="*/ 0 w 595"/>
                    <a:gd name="T71" fmla="*/ 0 h 335"/>
                    <a:gd name="T72" fmla="*/ 0 w 595"/>
                    <a:gd name="T73" fmla="*/ 0 h 335"/>
                    <a:gd name="T74" fmla="*/ 0 w 595"/>
                    <a:gd name="T75" fmla="*/ 0 h 335"/>
                    <a:gd name="T76" fmla="*/ 0 w 595"/>
                    <a:gd name="T77" fmla="*/ 0 h 335"/>
                    <a:gd name="T78" fmla="*/ 0 w 595"/>
                    <a:gd name="T79" fmla="*/ 0 h 335"/>
                    <a:gd name="T80" fmla="*/ 0 w 595"/>
                    <a:gd name="T81" fmla="*/ 0 h 335"/>
                    <a:gd name="T82" fmla="*/ 0 w 595"/>
                    <a:gd name="T83" fmla="*/ 0 h 3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95"/>
                    <a:gd name="T127" fmla="*/ 0 h 335"/>
                    <a:gd name="T128" fmla="*/ 595 w 595"/>
                    <a:gd name="T129" fmla="*/ 335 h 33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95" h="335">
                      <a:moveTo>
                        <a:pt x="584" y="333"/>
                      </a:moveTo>
                      <a:lnTo>
                        <a:pt x="589" y="325"/>
                      </a:lnTo>
                      <a:lnTo>
                        <a:pt x="529" y="321"/>
                      </a:lnTo>
                      <a:lnTo>
                        <a:pt x="471" y="313"/>
                      </a:lnTo>
                      <a:lnTo>
                        <a:pt x="416" y="304"/>
                      </a:lnTo>
                      <a:lnTo>
                        <a:pt x="367" y="290"/>
                      </a:lnTo>
                      <a:lnTo>
                        <a:pt x="319" y="274"/>
                      </a:lnTo>
                      <a:lnTo>
                        <a:pt x="274" y="256"/>
                      </a:lnTo>
                      <a:lnTo>
                        <a:pt x="234" y="235"/>
                      </a:lnTo>
                      <a:lnTo>
                        <a:pt x="197" y="213"/>
                      </a:lnTo>
                      <a:lnTo>
                        <a:pt x="163" y="190"/>
                      </a:lnTo>
                      <a:lnTo>
                        <a:pt x="132" y="165"/>
                      </a:lnTo>
                      <a:lnTo>
                        <a:pt x="105" y="139"/>
                      </a:lnTo>
                      <a:lnTo>
                        <a:pt x="80" y="111"/>
                      </a:lnTo>
                      <a:lnTo>
                        <a:pt x="58" y="84"/>
                      </a:lnTo>
                      <a:lnTo>
                        <a:pt x="39" y="56"/>
                      </a:lnTo>
                      <a:lnTo>
                        <a:pt x="22" y="28"/>
                      </a:lnTo>
                      <a:lnTo>
                        <a:pt x="9" y="0"/>
                      </a:lnTo>
                      <a:lnTo>
                        <a:pt x="0" y="4"/>
                      </a:lnTo>
                      <a:lnTo>
                        <a:pt x="13" y="32"/>
                      </a:lnTo>
                      <a:lnTo>
                        <a:pt x="29" y="60"/>
                      </a:lnTo>
                      <a:lnTo>
                        <a:pt x="48" y="89"/>
                      </a:lnTo>
                      <a:lnTo>
                        <a:pt x="71" y="117"/>
                      </a:lnTo>
                      <a:lnTo>
                        <a:pt x="96" y="145"/>
                      </a:lnTo>
                      <a:lnTo>
                        <a:pt x="125" y="171"/>
                      </a:lnTo>
                      <a:lnTo>
                        <a:pt x="156" y="196"/>
                      </a:lnTo>
                      <a:lnTo>
                        <a:pt x="190" y="221"/>
                      </a:lnTo>
                      <a:lnTo>
                        <a:pt x="229" y="244"/>
                      </a:lnTo>
                      <a:lnTo>
                        <a:pt x="270" y="264"/>
                      </a:lnTo>
                      <a:lnTo>
                        <a:pt x="315" y="282"/>
                      </a:lnTo>
                      <a:lnTo>
                        <a:pt x="362" y="298"/>
                      </a:lnTo>
                      <a:lnTo>
                        <a:pt x="414" y="312"/>
                      </a:lnTo>
                      <a:lnTo>
                        <a:pt x="468" y="323"/>
                      </a:lnTo>
                      <a:lnTo>
                        <a:pt x="526" y="331"/>
                      </a:lnTo>
                      <a:lnTo>
                        <a:pt x="589" y="335"/>
                      </a:lnTo>
                      <a:lnTo>
                        <a:pt x="594" y="327"/>
                      </a:lnTo>
                      <a:lnTo>
                        <a:pt x="589" y="335"/>
                      </a:lnTo>
                      <a:lnTo>
                        <a:pt x="593" y="333"/>
                      </a:lnTo>
                      <a:lnTo>
                        <a:pt x="595" y="330"/>
                      </a:lnTo>
                      <a:lnTo>
                        <a:pt x="593" y="327"/>
                      </a:lnTo>
                      <a:lnTo>
                        <a:pt x="589" y="325"/>
                      </a:lnTo>
                      <a:lnTo>
                        <a:pt x="584" y="3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2" name="Freeform 731">
                  <a:extLst>
                    <a:ext uri="{FF2B5EF4-FFF2-40B4-BE49-F238E27FC236}">
                      <a16:creationId xmlns:a16="http://schemas.microsoft.com/office/drawing/2014/main" id="{4E700428-8909-415D-BBA4-51765462117C}"/>
                    </a:ext>
                  </a:extLst>
                </p:cNvPr>
                <p:cNvSpPr>
                  <a:spLocks/>
                </p:cNvSpPr>
                <p:nvPr/>
              </p:nvSpPr>
              <p:spPr bwMode="auto">
                <a:xfrm>
                  <a:off x="5157" y="524"/>
                  <a:ext cx="46" cy="67"/>
                </a:xfrm>
                <a:custGeom>
                  <a:avLst/>
                  <a:gdLst>
                    <a:gd name="T0" fmla="*/ 0 w 276"/>
                    <a:gd name="T1" fmla="*/ 0 h 335"/>
                    <a:gd name="T2" fmla="*/ 0 w 276"/>
                    <a:gd name="T3" fmla="*/ 0 h 335"/>
                    <a:gd name="T4" fmla="*/ 0 w 276"/>
                    <a:gd name="T5" fmla="*/ 0 h 335"/>
                    <a:gd name="T6" fmla="*/ 0 w 276"/>
                    <a:gd name="T7" fmla="*/ 0 h 335"/>
                    <a:gd name="T8" fmla="*/ 0 w 276"/>
                    <a:gd name="T9" fmla="*/ 0 h 335"/>
                    <a:gd name="T10" fmla="*/ 0 w 276"/>
                    <a:gd name="T11" fmla="*/ 0 h 335"/>
                    <a:gd name="T12" fmla="*/ 0 w 276"/>
                    <a:gd name="T13" fmla="*/ 0 h 335"/>
                    <a:gd name="T14" fmla="*/ 0 w 276"/>
                    <a:gd name="T15" fmla="*/ 0 h 335"/>
                    <a:gd name="T16" fmla="*/ 0 w 276"/>
                    <a:gd name="T17" fmla="*/ 0 h 335"/>
                    <a:gd name="T18" fmla="*/ 0 w 276"/>
                    <a:gd name="T19" fmla="*/ 0 h 335"/>
                    <a:gd name="T20" fmla="*/ 0 w 276"/>
                    <a:gd name="T21" fmla="*/ 0 h 335"/>
                    <a:gd name="T22" fmla="*/ 0 w 276"/>
                    <a:gd name="T23" fmla="*/ 0 h 3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6"/>
                    <a:gd name="T37" fmla="*/ 0 h 335"/>
                    <a:gd name="T38" fmla="*/ 276 w 276"/>
                    <a:gd name="T39" fmla="*/ 335 h 33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6" h="335">
                      <a:moveTo>
                        <a:pt x="6" y="10"/>
                      </a:moveTo>
                      <a:lnTo>
                        <a:pt x="1" y="8"/>
                      </a:lnTo>
                      <a:lnTo>
                        <a:pt x="266" y="335"/>
                      </a:lnTo>
                      <a:lnTo>
                        <a:pt x="276" y="329"/>
                      </a:lnTo>
                      <a:lnTo>
                        <a:pt x="11" y="2"/>
                      </a:lnTo>
                      <a:lnTo>
                        <a:pt x="6" y="0"/>
                      </a:lnTo>
                      <a:lnTo>
                        <a:pt x="11" y="2"/>
                      </a:lnTo>
                      <a:lnTo>
                        <a:pt x="7" y="0"/>
                      </a:lnTo>
                      <a:lnTo>
                        <a:pt x="2" y="1"/>
                      </a:lnTo>
                      <a:lnTo>
                        <a:pt x="0" y="4"/>
                      </a:lnTo>
                      <a:lnTo>
                        <a:pt x="1" y="8"/>
                      </a:lnTo>
                      <a:lnTo>
                        <a:pt x="6"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3" name="Freeform 732">
                  <a:extLst>
                    <a:ext uri="{FF2B5EF4-FFF2-40B4-BE49-F238E27FC236}">
                      <a16:creationId xmlns:a16="http://schemas.microsoft.com/office/drawing/2014/main" id="{C9F77C2D-D7E1-4F26-AE34-F52A82802941}"/>
                    </a:ext>
                  </a:extLst>
                </p:cNvPr>
                <p:cNvSpPr>
                  <a:spLocks/>
                </p:cNvSpPr>
                <p:nvPr/>
              </p:nvSpPr>
              <p:spPr bwMode="auto">
                <a:xfrm>
                  <a:off x="5104" y="524"/>
                  <a:ext cx="54" cy="2"/>
                </a:xfrm>
                <a:custGeom>
                  <a:avLst/>
                  <a:gdLst>
                    <a:gd name="T0" fmla="*/ 0 w 324"/>
                    <a:gd name="T1" fmla="*/ 0 h 11"/>
                    <a:gd name="T2" fmla="*/ 0 w 324"/>
                    <a:gd name="T3" fmla="*/ 0 h 11"/>
                    <a:gd name="T4" fmla="*/ 0 w 324"/>
                    <a:gd name="T5" fmla="*/ 0 h 11"/>
                    <a:gd name="T6" fmla="*/ 0 w 324"/>
                    <a:gd name="T7" fmla="*/ 0 h 11"/>
                    <a:gd name="T8" fmla="*/ 0 w 324"/>
                    <a:gd name="T9" fmla="*/ 0 h 11"/>
                    <a:gd name="T10" fmla="*/ 0 w 324"/>
                    <a:gd name="T11" fmla="*/ 0 h 11"/>
                    <a:gd name="T12" fmla="*/ 0 w 324"/>
                    <a:gd name="T13" fmla="*/ 0 h 11"/>
                    <a:gd name="T14" fmla="*/ 0 w 324"/>
                    <a:gd name="T15" fmla="*/ 0 h 11"/>
                    <a:gd name="T16" fmla="*/ 0 w 324"/>
                    <a:gd name="T17" fmla="*/ 0 h 11"/>
                    <a:gd name="T18" fmla="*/ 0 w 324"/>
                    <a:gd name="T19" fmla="*/ 0 h 11"/>
                    <a:gd name="T20" fmla="*/ 0 w 324"/>
                    <a:gd name="T21" fmla="*/ 0 h 11"/>
                    <a:gd name="T22" fmla="*/ 0 w 324"/>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24"/>
                    <a:gd name="T37" fmla="*/ 0 h 11"/>
                    <a:gd name="T38" fmla="*/ 324 w 324"/>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24" h="11">
                      <a:moveTo>
                        <a:pt x="9" y="3"/>
                      </a:moveTo>
                      <a:lnTo>
                        <a:pt x="4" y="10"/>
                      </a:lnTo>
                      <a:lnTo>
                        <a:pt x="324" y="11"/>
                      </a:lnTo>
                      <a:lnTo>
                        <a:pt x="324" y="1"/>
                      </a:lnTo>
                      <a:lnTo>
                        <a:pt x="4" y="0"/>
                      </a:lnTo>
                      <a:lnTo>
                        <a:pt x="0" y="7"/>
                      </a:lnTo>
                      <a:lnTo>
                        <a:pt x="4" y="0"/>
                      </a:lnTo>
                      <a:lnTo>
                        <a:pt x="1" y="2"/>
                      </a:lnTo>
                      <a:lnTo>
                        <a:pt x="0" y="5"/>
                      </a:lnTo>
                      <a:lnTo>
                        <a:pt x="1" y="8"/>
                      </a:lnTo>
                      <a:lnTo>
                        <a:pt x="4" y="10"/>
                      </a:lnTo>
                      <a:lnTo>
                        <a:pt x="9"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4" name="Freeform 733">
                  <a:extLst>
                    <a:ext uri="{FF2B5EF4-FFF2-40B4-BE49-F238E27FC236}">
                      <a16:creationId xmlns:a16="http://schemas.microsoft.com/office/drawing/2014/main" id="{A6497AD3-AFD0-4F70-9BE5-3C4C49E3A56F}"/>
                    </a:ext>
                  </a:extLst>
                </p:cNvPr>
                <p:cNvSpPr>
                  <a:spLocks/>
                </p:cNvSpPr>
                <p:nvPr/>
              </p:nvSpPr>
              <p:spPr bwMode="auto">
                <a:xfrm>
                  <a:off x="4070" y="490"/>
                  <a:ext cx="418" cy="96"/>
                </a:xfrm>
                <a:custGeom>
                  <a:avLst/>
                  <a:gdLst>
                    <a:gd name="T0" fmla="*/ 0 w 2508"/>
                    <a:gd name="T1" fmla="*/ 0 h 483"/>
                    <a:gd name="T2" fmla="*/ 0 w 2508"/>
                    <a:gd name="T3" fmla="*/ 0 h 483"/>
                    <a:gd name="T4" fmla="*/ 0 w 2508"/>
                    <a:gd name="T5" fmla="*/ 0 h 483"/>
                    <a:gd name="T6" fmla="*/ 0 w 2508"/>
                    <a:gd name="T7" fmla="*/ 0 h 483"/>
                    <a:gd name="T8" fmla="*/ 0 w 2508"/>
                    <a:gd name="T9" fmla="*/ 0 h 483"/>
                    <a:gd name="T10" fmla="*/ 0 w 2508"/>
                    <a:gd name="T11" fmla="*/ 0 h 483"/>
                    <a:gd name="T12" fmla="*/ 0 w 2508"/>
                    <a:gd name="T13" fmla="*/ 0 h 483"/>
                    <a:gd name="T14" fmla="*/ 0 w 2508"/>
                    <a:gd name="T15" fmla="*/ 0 h 483"/>
                    <a:gd name="T16" fmla="*/ 0 w 2508"/>
                    <a:gd name="T17" fmla="*/ 0 h 483"/>
                    <a:gd name="T18" fmla="*/ 0 w 2508"/>
                    <a:gd name="T19" fmla="*/ 0 h 483"/>
                    <a:gd name="T20" fmla="*/ 0 w 2508"/>
                    <a:gd name="T21" fmla="*/ 0 h 483"/>
                    <a:gd name="T22" fmla="*/ 0 w 2508"/>
                    <a:gd name="T23" fmla="*/ 0 h 483"/>
                    <a:gd name="T24" fmla="*/ 0 w 2508"/>
                    <a:gd name="T25" fmla="*/ 0 h 483"/>
                    <a:gd name="T26" fmla="*/ 0 w 2508"/>
                    <a:gd name="T27" fmla="*/ 0 h 483"/>
                    <a:gd name="T28" fmla="*/ 0 w 2508"/>
                    <a:gd name="T29" fmla="*/ 0 h 483"/>
                    <a:gd name="T30" fmla="*/ 0 w 2508"/>
                    <a:gd name="T31" fmla="*/ 0 h 483"/>
                    <a:gd name="T32" fmla="*/ 0 w 2508"/>
                    <a:gd name="T33" fmla="*/ 0 h 483"/>
                    <a:gd name="T34" fmla="*/ 0 w 2508"/>
                    <a:gd name="T35" fmla="*/ 0 h 483"/>
                    <a:gd name="T36" fmla="*/ 0 w 2508"/>
                    <a:gd name="T37" fmla="*/ 0 h 483"/>
                    <a:gd name="T38" fmla="*/ 0 w 2508"/>
                    <a:gd name="T39" fmla="*/ 0 h 483"/>
                    <a:gd name="T40" fmla="*/ 0 w 2508"/>
                    <a:gd name="T41" fmla="*/ 0 h 483"/>
                    <a:gd name="T42" fmla="*/ 0 w 2508"/>
                    <a:gd name="T43" fmla="*/ 0 h 483"/>
                    <a:gd name="T44" fmla="*/ 0 w 2508"/>
                    <a:gd name="T45" fmla="*/ 0 h 483"/>
                    <a:gd name="T46" fmla="*/ 0 w 2508"/>
                    <a:gd name="T47" fmla="*/ 0 h 483"/>
                    <a:gd name="T48" fmla="*/ 0 w 2508"/>
                    <a:gd name="T49" fmla="*/ 0 h 483"/>
                    <a:gd name="T50" fmla="*/ 0 w 2508"/>
                    <a:gd name="T51" fmla="*/ 0 h 483"/>
                    <a:gd name="T52" fmla="*/ 0 w 2508"/>
                    <a:gd name="T53" fmla="*/ 0 h 483"/>
                    <a:gd name="T54" fmla="*/ 0 w 2508"/>
                    <a:gd name="T55" fmla="*/ 0 h 483"/>
                    <a:gd name="T56" fmla="*/ 0 w 2508"/>
                    <a:gd name="T57" fmla="*/ 0 h 483"/>
                    <a:gd name="T58" fmla="*/ 0 w 2508"/>
                    <a:gd name="T59" fmla="*/ 0 h 483"/>
                    <a:gd name="T60" fmla="*/ 0 w 2508"/>
                    <a:gd name="T61" fmla="*/ 0 h 483"/>
                    <a:gd name="T62" fmla="*/ 0 w 2508"/>
                    <a:gd name="T63" fmla="*/ 0 h 4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508"/>
                    <a:gd name="T97" fmla="*/ 0 h 483"/>
                    <a:gd name="T98" fmla="*/ 2508 w 2508"/>
                    <a:gd name="T99" fmla="*/ 483 h 4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508" h="483">
                      <a:moveTo>
                        <a:pt x="0" y="0"/>
                      </a:moveTo>
                      <a:lnTo>
                        <a:pt x="0" y="103"/>
                      </a:lnTo>
                      <a:lnTo>
                        <a:pt x="373" y="117"/>
                      </a:lnTo>
                      <a:lnTo>
                        <a:pt x="383" y="127"/>
                      </a:lnTo>
                      <a:lnTo>
                        <a:pt x="392" y="139"/>
                      </a:lnTo>
                      <a:lnTo>
                        <a:pt x="399" y="150"/>
                      </a:lnTo>
                      <a:lnTo>
                        <a:pt x="406" y="163"/>
                      </a:lnTo>
                      <a:lnTo>
                        <a:pt x="416" y="174"/>
                      </a:lnTo>
                      <a:lnTo>
                        <a:pt x="430" y="183"/>
                      </a:lnTo>
                      <a:lnTo>
                        <a:pt x="447" y="190"/>
                      </a:lnTo>
                      <a:lnTo>
                        <a:pt x="471" y="194"/>
                      </a:lnTo>
                      <a:lnTo>
                        <a:pt x="1175" y="224"/>
                      </a:lnTo>
                      <a:lnTo>
                        <a:pt x="1743" y="454"/>
                      </a:lnTo>
                      <a:lnTo>
                        <a:pt x="1808" y="470"/>
                      </a:lnTo>
                      <a:lnTo>
                        <a:pt x="1871" y="479"/>
                      </a:lnTo>
                      <a:lnTo>
                        <a:pt x="1932" y="483"/>
                      </a:lnTo>
                      <a:lnTo>
                        <a:pt x="1992" y="483"/>
                      </a:lnTo>
                      <a:lnTo>
                        <a:pt x="2050" y="479"/>
                      </a:lnTo>
                      <a:lnTo>
                        <a:pt x="2105" y="470"/>
                      </a:lnTo>
                      <a:lnTo>
                        <a:pt x="2158" y="457"/>
                      </a:lnTo>
                      <a:lnTo>
                        <a:pt x="2209" y="441"/>
                      </a:lnTo>
                      <a:lnTo>
                        <a:pt x="2258" y="422"/>
                      </a:lnTo>
                      <a:lnTo>
                        <a:pt x="2303" y="399"/>
                      </a:lnTo>
                      <a:lnTo>
                        <a:pt x="2345" y="374"/>
                      </a:lnTo>
                      <a:lnTo>
                        <a:pt x="2385" y="345"/>
                      </a:lnTo>
                      <a:lnTo>
                        <a:pt x="2421" y="315"/>
                      </a:lnTo>
                      <a:lnTo>
                        <a:pt x="2453" y="283"/>
                      </a:lnTo>
                      <a:lnTo>
                        <a:pt x="2483" y="249"/>
                      </a:lnTo>
                      <a:lnTo>
                        <a:pt x="2508" y="214"/>
                      </a:lnTo>
                      <a:lnTo>
                        <a:pt x="2506" y="163"/>
                      </a:lnTo>
                      <a:lnTo>
                        <a:pt x="840" y="2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5" name="Freeform 734">
                  <a:extLst>
                    <a:ext uri="{FF2B5EF4-FFF2-40B4-BE49-F238E27FC236}">
                      <a16:creationId xmlns:a16="http://schemas.microsoft.com/office/drawing/2014/main" id="{5A4B740F-1086-4161-A6C5-4DBB06AA0674}"/>
                    </a:ext>
                  </a:extLst>
                </p:cNvPr>
                <p:cNvSpPr>
                  <a:spLocks/>
                </p:cNvSpPr>
                <p:nvPr/>
              </p:nvSpPr>
              <p:spPr bwMode="auto">
                <a:xfrm>
                  <a:off x="4069" y="490"/>
                  <a:ext cx="2" cy="21"/>
                </a:xfrm>
                <a:custGeom>
                  <a:avLst/>
                  <a:gdLst>
                    <a:gd name="T0" fmla="*/ 0 w 12"/>
                    <a:gd name="T1" fmla="*/ 0 h 108"/>
                    <a:gd name="T2" fmla="*/ 0 w 12"/>
                    <a:gd name="T3" fmla="*/ 0 h 108"/>
                    <a:gd name="T4" fmla="*/ 0 w 12"/>
                    <a:gd name="T5" fmla="*/ 0 h 108"/>
                    <a:gd name="T6" fmla="*/ 0 w 12"/>
                    <a:gd name="T7" fmla="*/ 0 h 108"/>
                    <a:gd name="T8" fmla="*/ 0 w 12"/>
                    <a:gd name="T9" fmla="*/ 0 h 108"/>
                    <a:gd name="T10" fmla="*/ 0 w 12"/>
                    <a:gd name="T11" fmla="*/ 0 h 108"/>
                    <a:gd name="T12" fmla="*/ 0 w 12"/>
                    <a:gd name="T13" fmla="*/ 0 h 108"/>
                    <a:gd name="T14" fmla="*/ 0 w 12"/>
                    <a:gd name="T15" fmla="*/ 0 h 108"/>
                    <a:gd name="T16" fmla="*/ 0 w 12"/>
                    <a:gd name="T17" fmla="*/ 0 h 108"/>
                    <a:gd name="T18" fmla="*/ 0 w 12"/>
                    <a:gd name="T19" fmla="*/ 0 h 108"/>
                    <a:gd name="T20" fmla="*/ 0 w 12"/>
                    <a:gd name="T21" fmla="*/ 0 h 108"/>
                    <a:gd name="T22" fmla="*/ 0 w 12"/>
                    <a:gd name="T23" fmla="*/ 0 h 1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08"/>
                    <a:gd name="T38" fmla="*/ 12 w 12"/>
                    <a:gd name="T39" fmla="*/ 108 h 10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08">
                      <a:moveTo>
                        <a:pt x="6" y="98"/>
                      </a:moveTo>
                      <a:lnTo>
                        <a:pt x="12" y="103"/>
                      </a:lnTo>
                      <a:lnTo>
                        <a:pt x="12" y="0"/>
                      </a:lnTo>
                      <a:lnTo>
                        <a:pt x="0" y="0"/>
                      </a:lnTo>
                      <a:lnTo>
                        <a:pt x="0" y="103"/>
                      </a:lnTo>
                      <a:lnTo>
                        <a:pt x="6" y="108"/>
                      </a:lnTo>
                      <a:lnTo>
                        <a:pt x="0" y="103"/>
                      </a:lnTo>
                      <a:lnTo>
                        <a:pt x="2" y="106"/>
                      </a:lnTo>
                      <a:lnTo>
                        <a:pt x="6" y="107"/>
                      </a:lnTo>
                      <a:lnTo>
                        <a:pt x="9" y="106"/>
                      </a:lnTo>
                      <a:lnTo>
                        <a:pt x="12" y="103"/>
                      </a:lnTo>
                      <a:lnTo>
                        <a:pt x="6"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6" name="Freeform 735">
                  <a:extLst>
                    <a:ext uri="{FF2B5EF4-FFF2-40B4-BE49-F238E27FC236}">
                      <a16:creationId xmlns:a16="http://schemas.microsoft.com/office/drawing/2014/main" id="{66E2F563-92FA-4568-B2C2-449877CBF666}"/>
                    </a:ext>
                  </a:extLst>
                </p:cNvPr>
                <p:cNvSpPr>
                  <a:spLocks/>
                </p:cNvSpPr>
                <p:nvPr/>
              </p:nvSpPr>
              <p:spPr bwMode="auto">
                <a:xfrm>
                  <a:off x="4070" y="509"/>
                  <a:ext cx="63" cy="5"/>
                </a:xfrm>
                <a:custGeom>
                  <a:avLst/>
                  <a:gdLst>
                    <a:gd name="T0" fmla="*/ 0 w 379"/>
                    <a:gd name="T1" fmla="*/ 0 h 24"/>
                    <a:gd name="T2" fmla="*/ 0 w 379"/>
                    <a:gd name="T3" fmla="*/ 0 h 24"/>
                    <a:gd name="T4" fmla="*/ 0 w 379"/>
                    <a:gd name="T5" fmla="*/ 0 h 24"/>
                    <a:gd name="T6" fmla="*/ 0 w 379"/>
                    <a:gd name="T7" fmla="*/ 0 h 24"/>
                    <a:gd name="T8" fmla="*/ 0 w 379"/>
                    <a:gd name="T9" fmla="*/ 0 h 24"/>
                    <a:gd name="T10" fmla="*/ 0 w 379"/>
                    <a:gd name="T11" fmla="*/ 0 h 24"/>
                    <a:gd name="T12" fmla="*/ 0 w 379"/>
                    <a:gd name="T13" fmla="*/ 0 h 24"/>
                    <a:gd name="T14" fmla="*/ 0 w 379"/>
                    <a:gd name="T15" fmla="*/ 0 h 24"/>
                    <a:gd name="T16" fmla="*/ 0 w 379"/>
                    <a:gd name="T17" fmla="*/ 0 h 24"/>
                    <a:gd name="T18" fmla="*/ 0 w 379"/>
                    <a:gd name="T19" fmla="*/ 0 h 24"/>
                    <a:gd name="T20" fmla="*/ 0 w 379"/>
                    <a:gd name="T21" fmla="*/ 0 h 24"/>
                    <a:gd name="T22" fmla="*/ 0 w 379"/>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9"/>
                    <a:gd name="T37" fmla="*/ 0 h 24"/>
                    <a:gd name="T38" fmla="*/ 379 w 379"/>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9" h="24">
                      <a:moveTo>
                        <a:pt x="376" y="16"/>
                      </a:moveTo>
                      <a:lnTo>
                        <a:pt x="373" y="14"/>
                      </a:lnTo>
                      <a:lnTo>
                        <a:pt x="0" y="0"/>
                      </a:lnTo>
                      <a:lnTo>
                        <a:pt x="0" y="10"/>
                      </a:lnTo>
                      <a:lnTo>
                        <a:pt x="373" y="24"/>
                      </a:lnTo>
                      <a:lnTo>
                        <a:pt x="369" y="22"/>
                      </a:lnTo>
                      <a:lnTo>
                        <a:pt x="373" y="24"/>
                      </a:lnTo>
                      <a:lnTo>
                        <a:pt x="376" y="22"/>
                      </a:lnTo>
                      <a:lnTo>
                        <a:pt x="379" y="19"/>
                      </a:lnTo>
                      <a:lnTo>
                        <a:pt x="376" y="16"/>
                      </a:lnTo>
                      <a:lnTo>
                        <a:pt x="373" y="14"/>
                      </a:lnTo>
                      <a:lnTo>
                        <a:pt x="376"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7" name="Freeform 736">
                  <a:extLst>
                    <a:ext uri="{FF2B5EF4-FFF2-40B4-BE49-F238E27FC236}">
                      <a16:creationId xmlns:a16="http://schemas.microsoft.com/office/drawing/2014/main" id="{36D31C31-50D7-44FE-89F1-A16D73788CEA}"/>
                    </a:ext>
                  </a:extLst>
                </p:cNvPr>
                <p:cNvSpPr>
                  <a:spLocks/>
                </p:cNvSpPr>
                <p:nvPr/>
              </p:nvSpPr>
              <p:spPr bwMode="auto">
                <a:xfrm>
                  <a:off x="4131" y="512"/>
                  <a:ext cx="18" cy="17"/>
                </a:xfrm>
                <a:custGeom>
                  <a:avLst/>
                  <a:gdLst>
                    <a:gd name="T0" fmla="*/ 0 w 108"/>
                    <a:gd name="T1" fmla="*/ 0 h 85"/>
                    <a:gd name="T2" fmla="*/ 0 w 108"/>
                    <a:gd name="T3" fmla="*/ 0 h 85"/>
                    <a:gd name="T4" fmla="*/ 0 w 108"/>
                    <a:gd name="T5" fmla="*/ 0 h 85"/>
                    <a:gd name="T6" fmla="*/ 0 w 108"/>
                    <a:gd name="T7" fmla="*/ 0 h 85"/>
                    <a:gd name="T8" fmla="*/ 0 w 108"/>
                    <a:gd name="T9" fmla="*/ 0 h 85"/>
                    <a:gd name="T10" fmla="*/ 0 w 108"/>
                    <a:gd name="T11" fmla="*/ 0 h 85"/>
                    <a:gd name="T12" fmla="*/ 0 w 108"/>
                    <a:gd name="T13" fmla="*/ 0 h 85"/>
                    <a:gd name="T14" fmla="*/ 0 w 108"/>
                    <a:gd name="T15" fmla="*/ 0 h 85"/>
                    <a:gd name="T16" fmla="*/ 0 w 108"/>
                    <a:gd name="T17" fmla="*/ 0 h 85"/>
                    <a:gd name="T18" fmla="*/ 0 w 108"/>
                    <a:gd name="T19" fmla="*/ 0 h 85"/>
                    <a:gd name="T20" fmla="*/ 0 w 108"/>
                    <a:gd name="T21" fmla="*/ 0 h 85"/>
                    <a:gd name="T22" fmla="*/ 0 w 108"/>
                    <a:gd name="T23" fmla="*/ 0 h 85"/>
                    <a:gd name="T24" fmla="*/ 0 w 108"/>
                    <a:gd name="T25" fmla="*/ 0 h 85"/>
                    <a:gd name="T26" fmla="*/ 0 w 108"/>
                    <a:gd name="T27" fmla="*/ 0 h 85"/>
                    <a:gd name="T28" fmla="*/ 0 w 108"/>
                    <a:gd name="T29" fmla="*/ 0 h 85"/>
                    <a:gd name="T30" fmla="*/ 0 w 108"/>
                    <a:gd name="T31" fmla="*/ 0 h 85"/>
                    <a:gd name="T32" fmla="*/ 0 w 108"/>
                    <a:gd name="T33" fmla="*/ 0 h 85"/>
                    <a:gd name="T34" fmla="*/ 0 w 108"/>
                    <a:gd name="T35" fmla="*/ 0 h 85"/>
                    <a:gd name="T36" fmla="*/ 0 w 108"/>
                    <a:gd name="T37" fmla="*/ 0 h 85"/>
                    <a:gd name="T38" fmla="*/ 0 w 108"/>
                    <a:gd name="T39" fmla="*/ 0 h 85"/>
                    <a:gd name="T40" fmla="*/ 0 w 108"/>
                    <a:gd name="T41" fmla="*/ 0 h 85"/>
                    <a:gd name="T42" fmla="*/ 0 w 108"/>
                    <a:gd name="T43" fmla="*/ 0 h 85"/>
                    <a:gd name="T44" fmla="*/ 0 w 108"/>
                    <a:gd name="T45" fmla="*/ 0 h 85"/>
                    <a:gd name="T46" fmla="*/ 0 w 108"/>
                    <a:gd name="T47" fmla="*/ 0 h 85"/>
                    <a:gd name="T48" fmla="*/ 0 w 108"/>
                    <a:gd name="T49" fmla="*/ 0 h 8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8"/>
                    <a:gd name="T76" fmla="*/ 0 h 85"/>
                    <a:gd name="T77" fmla="*/ 108 w 108"/>
                    <a:gd name="T78" fmla="*/ 85 h 8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8" h="85">
                      <a:moveTo>
                        <a:pt x="102" y="75"/>
                      </a:moveTo>
                      <a:lnTo>
                        <a:pt x="102" y="75"/>
                      </a:lnTo>
                      <a:lnTo>
                        <a:pt x="79" y="72"/>
                      </a:lnTo>
                      <a:lnTo>
                        <a:pt x="63" y="65"/>
                      </a:lnTo>
                      <a:lnTo>
                        <a:pt x="51" y="57"/>
                      </a:lnTo>
                      <a:lnTo>
                        <a:pt x="42" y="46"/>
                      </a:lnTo>
                      <a:lnTo>
                        <a:pt x="34" y="34"/>
                      </a:lnTo>
                      <a:lnTo>
                        <a:pt x="27" y="23"/>
                      </a:lnTo>
                      <a:lnTo>
                        <a:pt x="19" y="10"/>
                      </a:lnTo>
                      <a:lnTo>
                        <a:pt x="7" y="0"/>
                      </a:lnTo>
                      <a:lnTo>
                        <a:pt x="0" y="6"/>
                      </a:lnTo>
                      <a:lnTo>
                        <a:pt x="10" y="16"/>
                      </a:lnTo>
                      <a:lnTo>
                        <a:pt x="18" y="27"/>
                      </a:lnTo>
                      <a:lnTo>
                        <a:pt x="25" y="38"/>
                      </a:lnTo>
                      <a:lnTo>
                        <a:pt x="32" y="52"/>
                      </a:lnTo>
                      <a:lnTo>
                        <a:pt x="44" y="63"/>
                      </a:lnTo>
                      <a:lnTo>
                        <a:pt x="58" y="73"/>
                      </a:lnTo>
                      <a:lnTo>
                        <a:pt x="77" y="80"/>
                      </a:lnTo>
                      <a:lnTo>
                        <a:pt x="102" y="85"/>
                      </a:lnTo>
                      <a:lnTo>
                        <a:pt x="105" y="83"/>
                      </a:lnTo>
                      <a:lnTo>
                        <a:pt x="108" y="80"/>
                      </a:lnTo>
                      <a:lnTo>
                        <a:pt x="105" y="77"/>
                      </a:lnTo>
                      <a:lnTo>
                        <a:pt x="102"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8" name="Freeform 737">
                  <a:extLst>
                    <a:ext uri="{FF2B5EF4-FFF2-40B4-BE49-F238E27FC236}">
                      <a16:creationId xmlns:a16="http://schemas.microsoft.com/office/drawing/2014/main" id="{ED26C47F-B40F-431D-AB71-4B352CF39710}"/>
                    </a:ext>
                  </a:extLst>
                </p:cNvPr>
                <p:cNvSpPr>
                  <a:spLocks/>
                </p:cNvSpPr>
                <p:nvPr/>
              </p:nvSpPr>
              <p:spPr bwMode="auto">
                <a:xfrm>
                  <a:off x="4148" y="527"/>
                  <a:ext cx="118" cy="8"/>
                </a:xfrm>
                <a:custGeom>
                  <a:avLst/>
                  <a:gdLst>
                    <a:gd name="T0" fmla="*/ 0 w 710"/>
                    <a:gd name="T1" fmla="*/ 0 h 40"/>
                    <a:gd name="T2" fmla="*/ 0 w 710"/>
                    <a:gd name="T3" fmla="*/ 0 h 40"/>
                    <a:gd name="T4" fmla="*/ 0 w 710"/>
                    <a:gd name="T5" fmla="*/ 0 h 40"/>
                    <a:gd name="T6" fmla="*/ 0 w 710"/>
                    <a:gd name="T7" fmla="*/ 0 h 40"/>
                    <a:gd name="T8" fmla="*/ 0 w 710"/>
                    <a:gd name="T9" fmla="*/ 0 h 40"/>
                    <a:gd name="T10" fmla="*/ 0 w 710"/>
                    <a:gd name="T11" fmla="*/ 0 h 40"/>
                    <a:gd name="T12" fmla="*/ 0 w 710"/>
                    <a:gd name="T13" fmla="*/ 0 h 40"/>
                    <a:gd name="T14" fmla="*/ 0 w 710"/>
                    <a:gd name="T15" fmla="*/ 0 h 40"/>
                    <a:gd name="T16" fmla="*/ 0 w 710"/>
                    <a:gd name="T17" fmla="*/ 0 h 40"/>
                    <a:gd name="T18" fmla="*/ 0 w 710"/>
                    <a:gd name="T19" fmla="*/ 0 h 40"/>
                    <a:gd name="T20" fmla="*/ 0 w 710"/>
                    <a:gd name="T21" fmla="*/ 0 h 40"/>
                    <a:gd name="T22" fmla="*/ 0 w 710"/>
                    <a:gd name="T23" fmla="*/ 0 h 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10"/>
                    <a:gd name="T37" fmla="*/ 0 h 40"/>
                    <a:gd name="T38" fmla="*/ 710 w 710"/>
                    <a:gd name="T39" fmla="*/ 40 h 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10" h="40">
                      <a:moveTo>
                        <a:pt x="706" y="31"/>
                      </a:moveTo>
                      <a:lnTo>
                        <a:pt x="704" y="30"/>
                      </a:lnTo>
                      <a:lnTo>
                        <a:pt x="0" y="0"/>
                      </a:lnTo>
                      <a:lnTo>
                        <a:pt x="0" y="10"/>
                      </a:lnTo>
                      <a:lnTo>
                        <a:pt x="704" y="40"/>
                      </a:lnTo>
                      <a:lnTo>
                        <a:pt x="702" y="39"/>
                      </a:lnTo>
                      <a:lnTo>
                        <a:pt x="704" y="40"/>
                      </a:lnTo>
                      <a:lnTo>
                        <a:pt x="708" y="38"/>
                      </a:lnTo>
                      <a:lnTo>
                        <a:pt x="710" y="35"/>
                      </a:lnTo>
                      <a:lnTo>
                        <a:pt x="708" y="32"/>
                      </a:lnTo>
                      <a:lnTo>
                        <a:pt x="704" y="30"/>
                      </a:lnTo>
                      <a:lnTo>
                        <a:pt x="706"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9" name="Freeform 738">
                  <a:extLst>
                    <a:ext uri="{FF2B5EF4-FFF2-40B4-BE49-F238E27FC236}">
                      <a16:creationId xmlns:a16="http://schemas.microsoft.com/office/drawing/2014/main" id="{B98AE0B4-AC54-41E9-822E-A35680022152}"/>
                    </a:ext>
                  </a:extLst>
                </p:cNvPr>
                <p:cNvSpPr>
                  <a:spLocks/>
                </p:cNvSpPr>
                <p:nvPr/>
              </p:nvSpPr>
              <p:spPr bwMode="auto">
                <a:xfrm>
                  <a:off x="4265" y="534"/>
                  <a:ext cx="96" cy="47"/>
                </a:xfrm>
                <a:custGeom>
                  <a:avLst/>
                  <a:gdLst>
                    <a:gd name="T0" fmla="*/ 0 w 575"/>
                    <a:gd name="T1" fmla="*/ 0 h 238"/>
                    <a:gd name="T2" fmla="*/ 0 w 575"/>
                    <a:gd name="T3" fmla="*/ 0 h 238"/>
                    <a:gd name="T4" fmla="*/ 0 w 575"/>
                    <a:gd name="T5" fmla="*/ 0 h 238"/>
                    <a:gd name="T6" fmla="*/ 0 w 575"/>
                    <a:gd name="T7" fmla="*/ 0 h 238"/>
                    <a:gd name="T8" fmla="*/ 0 w 575"/>
                    <a:gd name="T9" fmla="*/ 0 h 238"/>
                    <a:gd name="T10" fmla="*/ 0 w 575"/>
                    <a:gd name="T11" fmla="*/ 0 h 238"/>
                    <a:gd name="T12" fmla="*/ 0 w 575"/>
                    <a:gd name="T13" fmla="*/ 0 h 238"/>
                    <a:gd name="T14" fmla="*/ 0 w 575"/>
                    <a:gd name="T15" fmla="*/ 0 h 238"/>
                    <a:gd name="T16" fmla="*/ 0 w 575"/>
                    <a:gd name="T17" fmla="*/ 0 h 238"/>
                    <a:gd name="T18" fmla="*/ 0 w 575"/>
                    <a:gd name="T19" fmla="*/ 0 h 238"/>
                    <a:gd name="T20" fmla="*/ 0 w 575"/>
                    <a:gd name="T21" fmla="*/ 0 h 238"/>
                    <a:gd name="T22" fmla="*/ 0 w 575"/>
                    <a:gd name="T23" fmla="*/ 0 h 2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75"/>
                    <a:gd name="T37" fmla="*/ 0 h 238"/>
                    <a:gd name="T38" fmla="*/ 575 w 575"/>
                    <a:gd name="T39" fmla="*/ 238 h 23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75" h="238">
                      <a:moveTo>
                        <a:pt x="571" y="230"/>
                      </a:moveTo>
                      <a:lnTo>
                        <a:pt x="572" y="230"/>
                      </a:lnTo>
                      <a:lnTo>
                        <a:pt x="4" y="0"/>
                      </a:lnTo>
                      <a:lnTo>
                        <a:pt x="0" y="8"/>
                      </a:lnTo>
                      <a:lnTo>
                        <a:pt x="568" y="238"/>
                      </a:lnTo>
                      <a:lnTo>
                        <a:pt x="569" y="238"/>
                      </a:lnTo>
                      <a:lnTo>
                        <a:pt x="568" y="238"/>
                      </a:lnTo>
                      <a:lnTo>
                        <a:pt x="571" y="238"/>
                      </a:lnTo>
                      <a:lnTo>
                        <a:pt x="575" y="235"/>
                      </a:lnTo>
                      <a:lnTo>
                        <a:pt x="575" y="232"/>
                      </a:lnTo>
                      <a:lnTo>
                        <a:pt x="572" y="230"/>
                      </a:lnTo>
                      <a:lnTo>
                        <a:pt x="571" y="2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0" name="Freeform 739">
                  <a:extLst>
                    <a:ext uri="{FF2B5EF4-FFF2-40B4-BE49-F238E27FC236}">
                      <a16:creationId xmlns:a16="http://schemas.microsoft.com/office/drawing/2014/main" id="{FFD7CBC2-97AE-40D1-A1B0-201979ECCC5F}"/>
                    </a:ext>
                  </a:extLst>
                </p:cNvPr>
                <p:cNvSpPr>
                  <a:spLocks/>
                </p:cNvSpPr>
                <p:nvPr/>
              </p:nvSpPr>
              <p:spPr bwMode="auto">
                <a:xfrm>
                  <a:off x="4360" y="531"/>
                  <a:ext cx="129" cy="56"/>
                </a:xfrm>
                <a:custGeom>
                  <a:avLst/>
                  <a:gdLst>
                    <a:gd name="T0" fmla="*/ 0 w 771"/>
                    <a:gd name="T1" fmla="*/ 0 h 279"/>
                    <a:gd name="T2" fmla="*/ 0 w 771"/>
                    <a:gd name="T3" fmla="*/ 0 h 279"/>
                    <a:gd name="T4" fmla="*/ 0 w 771"/>
                    <a:gd name="T5" fmla="*/ 0 h 279"/>
                    <a:gd name="T6" fmla="*/ 0 w 771"/>
                    <a:gd name="T7" fmla="*/ 0 h 279"/>
                    <a:gd name="T8" fmla="*/ 0 w 771"/>
                    <a:gd name="T9" fmla="*/ 0 h 279"/>
                    <a:gd name="T10" fmla="*/ 0 w 771"/>
                    <a:gd name="T11" fmla="*/ 0 h 279"/>
                    <a:gd name="T12" fmla="*/ 0 w 771"/>
                    <a:gd name="T13" fmla="*/ 0 h 279"/>
                    <a:gd name="T14" fmla="*/ 0 w 771"/>
                    <a:gd name="T15" fmla="*/ 0 h 279"/>
                    <a:gd name="T16" fmla="*/ 0 w 771"/>
                    <a:gd name="T17" fmla="*/ 0 h 279"/>
                    <a:gd name="T18" fmla="*/ 0 w 771"/>
                    <a:gd name="T19" fmla="*/ 0 h 279"/>
                    <a:gd name="T20" fmla="*/ 0 w 771"/>
                    <a:gd name="T21" fmla="*/ 0 h 279"/>
                    <a:gd name="T22" fmla="*/ 0 w 771"/>
                    <a:gd name="T23" fmla="*/ 0 h 279"/>
                    <a:gd name="T24" fmla="*/ 0 w 771"/>
                    <a:gd name="T25" fmla="*/ 0 h 279"/>
                    <a:gd name="T26" fmla="*/ 0 w 771"/>
                    <a:gd name="T27" fmla="*/ 0 h 279"/>
                    <a:gd name="T28" fmla="*/ 0 w 771"/>
                    <a:gd name="T29" fmla="*/ 0 h 279"/>
                    <a:gd name="T30" fmla="*/ 0 w 771"/>
                    <a:gd name="T31" fmla="*/ 0 h 279"/>
                    <a:gd name="T32" fmla="*/ 0 w 771"/>
                    <a:gd name="T33" fmla="*/ 0 h 279"/>
                    <a:gd name="T34" fmla="*/ 0 w 771"/>
                    <a:gd name="T35" fmla="*/ 0 h 279"/>
                    <a:gd name="T36" fmla="*/ 0 w 771"/>
                    <a:gd name="T37" fmla="*/ 0 h 279"/>
                    <a:gd name="T38" fmla="*/ 0 w 771"/>
                    <a:gd name="T39" fmla="*/ 0 h 279"/>
                    <a:gd name="T40" fmla="*/ 0 w 771"/>
                    <a:gd name="T41" fmla="*/ 0 h 279"/>
                    <a:gd name="T42" fmla="*/ 0 w 771"/>
                    <a:gd name="T43" fmla="*/ 0 h 279"/>
                    <a:gd name="T44" fmla="*/ 0 w 771"/>
                    <a:gd name="T45" fmla="*/ 0 h 279"/>
                    <a:gd name="T46" fmla="*/ 0 w 771"/>
                    <a:gd name="T47" fmla="*/ 0 h 279"/>
                    <a:gd name="T48" fmla="*/ 0 w 771"/>
                    <a:gd name="T49" fmla="*/ 0 h 279"/>
                    <a:gd name="T50" fmla="*/ 0 w 771"/>
                    <a:gd name="T51" fmla="*/ 0 h 279"/>
                    <a:gd name="T52" fmla="*/ 0 w 771"/>
                    <a:gd name="T53" fmla="*/ 0 h 279"/>
                    <a:gd name="T54" fmla="*/ 0 w 771"/>
                    <a:gd name="T55" fmla="*/ 0 h 279"/>
                    <a:gd name="T56" fmla="*/ 0 w 771"/>
                    <a:gd name="T57" fmla="*/ 0 h 279"/>
                    <a:gd name="T58" fmla="*/ 0 w 771"/>
                    <a:gd name="T59" fmla="*/ 0 h 279"/>
                    <a:gd name="T60" fmla="*/ 0 w 771"/>
                    <a:gd name="T61" fmla="*/ 0 h 279"/>
                    <a:gd name="T62" fmla="*/ 0 w 771"/>
                    <a:gd name="T63" fmla="*/ 0 h 279"/>
                    <a:gd name="T64" fmla="*/ 0 w 771"/>
                    <a:gd name="T65" fmla="*/ 0 h 279"/>
                    <a:gd name="T66" fmla="*/ 0 w 771"/>
                    <a:gd name="T67" fmla="*/ 0 h 279"/>
                    <a:gd name="T68" fmla="*/ 0 w 771"/>
                    <a:gd name="T69" fmla="*/ 0 h 279"/>
                    <a:gd name="T70" fmla="*/ 0 w 771"/>
                    <a:gd name="T71" fmla="*/ 0 h 279"/>
                    <a:gd name="T72" fmla="*/ 0 w 771"/>
                    <a:gd name="T73" fmla="*/ 0 h 279"/>
                    <a:gd name="T74" fmla="*/ 0 w 771"/>
                    <a:gd name="T75" fmla="*/ 0 h 279"/>
                    <a:gd name="T76" fmla="*/ 0 w 771"/>
                    <a:gd name="T77" fmla="*/ 0 h 279"/>
                    <a:gd name="T78" fmla="*/ 0 w 771"/>
                    <a:gd name="T79" fmla="*/ 0 h 279"/>
                    <a:gd name="T80" fmla="*/ 0 w 771"/>
                    <a:gd name="T81" fmla="*/ 0 h 279"/>
                    <a:gd name="T82" fmla="*/ 0 w 771"/>
                    <a:gd name="T83" fmla="*/ 0 h 2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71"/>
                    <a:gd name="T127" fmla="*/ 0 h 279"/>
                    <a:gd name="T128" fmla="*/ 771 w 771"/>
                    <a:gd name="T129" fmla="*/ 279 h 27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71" h="279">
                      <a:moveTo>
                        <a:pt x="760" y="5"/>
                      </a:moveTo>
                      <a:lnTo>
                        <a:pt x="761" y="3"/>
                      </a:lnTo>
                      <a:lnTo>
                        <a:pt x="736" y="37"/>
                      </a:lnTo>
                      <a:lnTo>
                        <a:pt x="706" y="71"/>
                      </a:lnTo>
                      <a:lnTo>
                        <a:pt x="676" y="103"/>
                      </a:lnTo>
                      <a:lnTo>
                        <a:pt x="639" y="133"/>
                      </a:lnTo>
                      <a:lnTo>
                        <a:pt x="600" y="161"/>
                      </a:lnTo>
                      <a:lnTo>
                        <a:pt x="558" y="186"/>
                      </a:lnTo>
                      <a:lnTo>
                        <a:pt x="514" y="209"/>
                      </a:lnTo>
                      <a:lnTo>
                        <a:pt x="465" y="228"/>
                      </a:lnTo>
                      <a:lnTo>
                        <a:pt x="415" y="244"/>
                      </a:lnTo>
                      <a:lnTo>
                        <a:pt x="362" y="257"/>
                      </a:lnTo>
                      <a:lnTo>
                        <a:pt x="306" y="265"/>
                      </a:lnTo>
                      <a:lnTo>
                        <a:pt x="250" y="269"/>
                      </a:lnTo>
                      <a:lnTo>
                        <a:pt x="190" y="269"/>
                      </a:lnTo>
                      <a:lnTo>
                        <a:pt x="130" y="265"/>
                      </a:lnTo>
                      <a:lnTo>
                        <a:pt x="67" y="256"/>
                      </a:lnTo>
                      <a:lnTo>
                        <a:pt x="2" y="241"/>
                      </a:lnTo>
                      <a:lnTo>
                        <a:pt x="0" y="249"/>
                      </a:lnTo>
                      <a:lnTo>
                        <a:pt x="65" y="266"/>
                      </a:lnTo>
                      <a:lnTo>
                        <a:pt x="128" y="275"/>
                      </a:lnTo>
                      <a:lnTo>
                        <a:pt x="190" y="279"/>
                      </a:lnTo>
                      <a:lnTo>
                        <a:pt x="250" y="279"/>
                      </a:lnTo>
                      <a:lnTo>
                        <a:pt x="309" y="275"/>
                      </a:lnTo>
                      <a:lnTo>
                        <a:pt x="364" y="265"/>
                      </a:lnTo>
                      <a:lnTo>
                        <a:pt x="418" y="253"/>
                      </a:lnTo>
                      <a:lnTo>
                        <a:pt x="470" y="236"/>
                      </a:lnTo>
                      <a:lnTo>
                        <a:pt x="518" y="217"/>
                      </a:lnTo>
                      <a:lnTo>
                        <a:pt x="563" y="194"/>
                      </a:lnTo>
                      <a:lnTo>
                        <a:pt x="607" y="169"/>
                      </a:lnTo>
                      <a:lnTo>
                        <a:pt x="646" y="139"/>
                      </a:lnTo>
                      <a:lnTo>
                        <a:pt x="683" y="109"/>
                      </a:lnTo>
                      <a:lnTo>
                        <a:pt x="716" y="77"/>
                      </a:lnTo>
                      <a:lnTo>
                        <a:pt x="745" y="43"/>
                      </a:lnTo>
                      <a:lnTo>
                        <a:pt x="770" y="7"/>
                      </a:lnTo>
                      <a:lnTo>
                        <a:pt x="771" y="5"/>
                      </a:lnTo>
                      <a:lnTo>
                        <a:pt x="770" y="7"/>
                      </a:lnTo>
                      <a:lnTo>
                        <a:pt x="770" y="4"/>
                      </a:lnTo>
                      <a:lnTo>
                        <a:pt x="768" y="0"/>
                      </a:lnTo>
                      <a:lnTo>
                        <a:pt x="763" y="0"/>
                      </a:lnTo>
                      <a:lnTo>
                        <a:pt x="761" y="3"/>
                      </a:lnTo>
                      <a:lnTo>
                        <a:pt x="76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1" name="Freeform 740">
                  <a:extLst>
                    <a:ext uri="{FF2B5EF4-FFF2-40B4-BE49-F238E27FC236}">
                      <a16:creationId xmlns:a16="http://schemas.microsoft.com/office/drawing/2014/main" id="{0F8F3253-7F97-49A8-A395-7D5F9AC1E1DC}"/>
                    </a:ext>
                  </a:extLst>
                </p:cNvPr>
                <p:cNvSpPr>
                  <a:spLocks/>
                </p:cNvSpPr>
                <p:nvPr/>
              </p:nvSpPr>
              <p:spPr bwMode="auto">
                <a:xfrm>
                  <a:off x="4486" y="521"/>
                  <a:ext cx="3" cy="11"/>
                </a:xfrm>
                <a:custGeom>
                  <a:avLst/>
                  <a:gdLst>
                    <a:gd name="T0" fmla="*/ 0 w 13"/>
                    <a:gd name="T1" fmla="*/ 0 h 57"/>
                    <a:gd name="T2" fmla="*/ 0 w 13"/>
                    <a:gd name="T3" fmla="*/ 0 h 57"/>
                    <a:gd name="T4" fmla="*/ 0 w 13"/>
                    <a:gd name="T5" fmla="*/ 0 h 57"/>
                    <a:gd name="T6" fmla="*/ 0 w 13"/>
                    <a:gd name="T7" fmla="*/ 0 h 57"/>
                    <a:gd name="T8" fmla="*/ 0 w 13"/>
                    <a:gd name="T9" fmla="*/ 0 h 57"/>
                    <a:gd name="T10" fmla="*/ 0 w 13"/>
                    <a:gd name="T11" fmla="*/ 0 h 57"/>
                    <a:gd name="T12" fmla="*/ 0 w 13"/>
                    <a:gd name="T13" fmla="*/ 0 h 57"/>
                    <a:gd name="T14" fmla="*/ 0 w 13"/>
                    <a:gd name="T15" fmla="*/ 0 h 57"/>
                    <a:gd name="T16" fmla="*/ 0 w 13"/>
                    <a:gd name="T17" fmla="*/ 0 h 57"/>
                    <a:gd name="T18" fmla="*/ 0 w 13"/>
                    <a:gd name="T19" fmla="*/ 0 h 57"/>
                    <a:gd name="T20" fmla="*/ 0 w 13"/>
                    <a:gd name="T21" fmla="*/ 0 h 57"/>
                    <a:gd name="T22" fmla="*/ 0 w 13"/>
                    <a:gd name="T23" fmla="*/ 0 h 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
                    <a:gd name="T37" fmla="*/ 0 h 57"/>
                    <a:gd name="T38" fmla="*/ 13 w 13"/>
                    <a:gd name="T39" fmla="*/ 57 h 5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 h="57">
                      <a:moveTo>
                        <a:pt x="6" y="11"/>
                      </a:moveTo>
                      <a:lnTo>
                        <a:pt x="0" y="6"/>
                      </a:lnTo>
                      <a:lnTo>
                        <a:pt x="2" y="57"/>
                      </a:lnTo>
                      <a:lnTo>
                        <a:pt x="13" y="57"/>
                      </a:lnTo>
                      <a:lnTo>
                        <a:pt x="12" y="6"/>
                      </a:lnTo>
                      <a:lnTo>
                        <a:pt x="6" y="0"/>
                      </a:lnTo>
                      <a:lnTo>
                        <a:pt x="12" y="6"/>
                      </a:lnTo>
                      <a:lnTo>
                        <a:pt x="10" y="3"/>
                      </a:lnTo>
                      <a:lnTo>
                        <a:pt x="6" y="0"/>
                      </a:lnTo>
                      <a:lnTo>
                        <a:pt x="3" y="3"/>
                      </a:lnTo>
                      <a:lnTo>
                        <a:pt x="0" y="6"/>
                      </a:lnTo>
                      <a:lnTo>
                        <a:pt x="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2" name="Freeform 741">
                  <a:extLst>
                    <a:ext uri="{FF2B5EF4-FFF2-40B4-BE49-F238E27FC236}">
                      <a16:creationId xmlns:a16="http://schemas.microsoft.com/office/drawing/2014/main" id="{220F3AEE-2EF4-4DFD-B714-043336D762CD}"/>
                    </a:ext>
                  </a:extLst>
                </p:cNvPr>
                <p:cNvSpPr>
                  <a:spLocks/>
                </p:cNvSpPr>
                <p:nvPr/>
              </p:nvSpPr>
              <p:spPr bwMode="auto">
                <a:xfrm>
                  <a:off x="4209" y="493"/>
                  <a:ext cx="278" cy="30"/>
                </a:xfrm>
                <a:custGeom>
                  <a:avLst/>
                  <a:gdLst>
                    <a:gd name="T0" fmla="*/ 0 w 1671"/>
                    <a:gd name="T1" fmla="*/ 0 h 152"/>
                    <a:gd name="T2" fmla="*/ 0 w 1671"/>
                    <a:gd name="T3" fmla="*/ 0 h 152"/>
                    <a:gd name="T4" fmla="*/ 0 w 1671"/>
                    <a:gd name="T5" fmla="*/ 0 h 152"/>
                    <a:gd name="T6" fmla="*/ 0 w 1671"/>
                    <a:gd name="T7" fmla="*/ 0 h 152"/>
                    <a:gd name="T8" fmla="*/ 0 w 1671"/>
                    <a:gd name="T9" fmla="*/ 0 h 152"/>
                    <a:gd name="T10" fmla="*/ 0 w 1671"/>
                    <a:gd name="T11" fmla="*/ 0 h 152"/>
                    <a:gd name="T12" fmla="*/ 0 w 1671"/>
                    <a:gd name="T13" fmla="*/ 0 h 152"/>
                    <a:gd name="T14" fmla="*/ 0 w 1671"/>
                    <a:gd name="T15" fmla="*/ 0 h 152"/>
                    <a:gd name="T16" fmla="*/ 0 w 1671"/>
                    <a:gd name="T17" fmla="*/ 0 h 152"/>
                    <a:gd name="T18" fmla="*/ 0 w 1671"/>
                    <a:gd name="T19" fmla="*/ 0 h 152"/>
                    <a:gd name="T20" fmla="*/ 0 w 1671"/>
                    <a:gd name="T21" fmla="*/ 0 h 1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1"/>
                    <a:gd name="T34" fmla="*/ 0 h 152"/>
                    <a:gd name="T35" fmla="*/ 1671 w 1671"/>
                    <a:gd name="T36" fmla="*/ 152 h 1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1" h="152">
                      <a:moveTo>
                        <a:pt x="5" y="10"/>
                      </a:moveTo>
                      <a:lnTo>
                        <a:pt x="5" y="10"/>
                      </a:lnTo>
                      <a:lnTo>
                        <a:pt x="1671" y="152"/>
                      </a:lnTo>
                      <a:lnTo>
                        <a:pt x="1671" y="141"/>
                      </a:lnTo>
                      <a:lnTo>
                        <a:pt x="5" y="0"/>
                      </a:lnTo>
                      <a:lnTo>
                        <a:pt x="2" y="2"/>
                      </a:lnTo>
                      <a:lnTo>
                        <a:pt x="0" y="5"/>
                      </a:lnTo>
                      <a:lnTo>
                        <a:pt x="2"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3" name="Freeform 742">
                  <a:extLst>
                    <a:ext uri="{FF2B5EF4-FFF2-40B4-BE49-F238E27FC236}">
                      <a16:creationId xmlns:a16="http://schemas.microsoft.com/office/drawing/2014/main" id="{B657E906-1171-4440-BEA9-003AAB693EFD}"/>
                    </a:ext>
                  </a:extLst>
                </p:cNvPr>
                <p:cNvSpPr>
                  <a:spLocks/>
                </p:cNvSpPr>
                <p:nvPr/>
              </p:nvSpPr>
              <p:spPr bwMode="auto">
                <a:xfrm>
                  <a:off x="4069" y="489"/>
                  <a:ext cx="141" cy="6"/>
                </a:xfrm>
                <a:custGeom>
                  <a:avLst/>
                  <a:gdLst>
                    <a:gd name="T0" fmla="*/ 0 w 846"/>
                    <a:gd name="T1" fmla="*/ 0 h 31"/>
                    <a:gd name="T2" fmla="*/ 0 w 846"/>
                    <a:gd name="T3" fmla="*/ 0 h 31"/>
                    <a:gd name="T4" fmla="*/ 0 w 846"/>
                    <a:gd name="T5" fmla="*/ 0 h 31"/>
                    <a:gd name="T6" fmla="*/ 0 w 846"/>
                    <a:gd name="T7" fmla="*/ 0 h 31"/>
                    <a:gd name="T8" fmla="*/ 0 w 846"/>
                    <a:gd name="T9" fmla="*/ 0 h 31"/>
                    <a:gd name="T10" fmla="*/ 0 w 846"/>
                    <a:gd name="T11" fmla="*/ 0 h 31"/>
                    <a:gd name="T12" fmla="*/ 0 w 846"/>
                    <a:gd name="T13" fmla="*/ 0 h 31"/>
                    <a:gd name="T14" fmla="*/ 0 w 846"/>
                    <a:gd name="T15" fmla="*/ 0 h 31"/>
                    <a:gd name="T16" fmla="*/ 0 w 846"/>
                    <a:gd name="T17" fmla="*/ 0 h 31"/>
                    <a:gd name="T18" fmla="*/ 0 w 846"/>
                    <a:gd name="T19" fmla="*/ 0 h 31"/>
                    <a:gd name="T20" fmla="*/ 0 w 846"/>
                    <a:gd name="T21" fmla="*/ 0 h 31"/>
                    <a:gd name="T22" fmla="*/ 0 w 846"/>
                    <a:gd name="T23" fmla="*/ 0 h 3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46"/>
                    <a:gd name="T37" fmla="*/ 0 h 31"/>
                    <a:gd name="T38" fmla="*/ 846 w 846"/>
                    <a:gd name="T39" fmla="*/ 31 h 3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46" h="31">
                      <a:moveTo>
                        <a:pt x="12" y="5"/>
                      </a:moveTo>
                      <a:lnTo>
                        <a:pt x="6" y="10"/>
                      </a:lnTo>
                      <a:lnTo>
                        <a:pt x="846" y="31"/>
                      </a:lnTo>
                      <a:lnTo>
                        <a:pt x="846" y="21"/>
                      </a:lnTo>
                      <a:lnTo>
                        <a:pt x="6" y="0"/>
                      </a:lnTo>
                      <a:lnTo>
                        <a:pt x="0" y="5"/>
                      </a:lnTo>
                      <a:lnTo>
                        <a:pt x="6" y="0"/>
                      </a:lnTo>
                      <a:lnTo>
                        <a:pt x="2" y="2"/>
                      </a:lnTo>
                      <a:lnTo>
                        <a:pt x="1" y="5"/>
                      </a:lnTo>
                      <a:lnTo>
                        <a:pt x="2" y="8"/>
                      </a:lnTo>
                      <a:lnTo>
                        <a:pt x="6" y="10"/>
                      </a:lnTo>
                      <a:lnTo>
                        <a:pt x="1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4" name="Freeform 743">
                  <a:extLst>
                    <a:ext uri="{FF2B5EF4-FFF2-40B4-BE49-F238E27FC236}">
                      <a16:creationId xmlns:a16="http://schemas.microsoft.com/office/drawing/2014/main" id="{DAABA114-6AE1-4D19-8984-FC1314727F08}"/>
                    </a:ext>
                  </a:extLst>
                </p:cNvPr>
                <p:cNvSpPr>
                  <a:spLocks/>
                </p:cNvSpPr>
                <p:nvPr/>
              </p:nvSpPr>
              <p:spPr bwMode="auto">
                <a:xfrm>
                  <a:off x="4210" y="369"/>
                  <a:ext cx="273" cy="156"/>
                </a:xfrm>
                <a:custGeom>
                  <a:avLst/>
                  <a:gdLst>
                    <a:gd name="T0" fmla="*/ 0 w 1634"/>
                    <a:gd name="T1" fmla="*/ 0 h 783"/>
                    <a:gd name="T2" fmla="*/ 0 w 1634"/>
                    <a:gd name="T3" fmla="*/ 0 h 783"/>
                    <a:gd name="T4" fmla="*/ 0 w 1634"/>
                    <a:gd name="T5" fmla="*/ 0 h 783"/>
                    <a:gd name="T6" fmla="*/ 0 w 1634"/>
                    <a:gd name="T7" fmla="*/ 0 h 783"/>
                    <a:gd name="T8" fmla="*/ 0 w 1634"/>
                    <a:gd name="T9" fmla="*/ 0 h 783"/>
                    <a:gd name="T10" fmla="*/ 0 w 1634"/>
                    <a:gd name="T11" fmla="*/ 0 h 783"/>
                    <a:gd name="T12" fmla="*/ 0 w 1634"/>
                    <a:gd name="T13" fmla="*/ 0 h 783"/>
                    <a:gd name="T14" fmla="*/ 0 w 1634"/>
                    <a:gd name="T15" fmla="*/ 0 h 783"/>
                    <a:gd name="T16" fmla="*/ 0 w 1634"/>
                    <a:gd name="T17" fmla="*/ 0 h 783"/>
                    <a:gd name="T18" fmla="*/ 0 w 1634"/>
                    <a:gd name="T19" fmla="*/ 0 h 783"/>
                    <a:gd name="T20" fmla="*/ 0 w 1634"/>
                    <a:gd name="T21" fmla="*/ 0 h 783"/>
                    <a:gd name="T22" fmla="*/ 0 w 1634"/>
                    <a:gd name="T23" fmla="*/ 0 h 783"/>
                    <a:gd name="T24" fmla="*/ 0 w 1634"/>
                    <a:gd name="T25" fmla="*/ 0 h 783"/>
                    <a:gd name="T26" fmla="*/ 0 w 1634"/>
                    <a:gd name="T27" fmla="*/ 0 h 783"/>
                    <a:gd name="T28" fmla="*/ 0 w 1634"/>
                    <a:gd name="T29" fmla="*/ 0 h 783"/>
                    <a:gd name="T30" fmla="*/ 0 w 1634"/>
                    <a:gd name="T31" fmla="*/ 0 h 783"/>
                    <a:gd name="T32" fmla="*/ 0 w 1634"/>
                    <a:gd name="T33" fmla="*/ 0 h 783"/>
                    <a:gd name="T34" fmla="*/ 0 w 1634"/>
                    <a:gd name="T35" fmla="*/ 0 h 783"/>
                    <a:gd name="T36" fmla="*/ 0 w 1634"/>
                    <a:gd name="T37" fmla="*/ 0 h 783"/>
                    <a:gd name="T38" fmla="*/ 0 w 1634"/>
                    <a:gd name="T39" fmla="*/ 0 h 783"/>
                    <a:gd name="T40" fmla="*/ 0 w 1634"/>
                    <a:gd name="T41" fmla="*/ 0 h 783"/>
                    <a:gd name="T42" fmla="*/ 0 w 1634"/>
                    <a:gd name="T43" fmla="*/ 0 h 783"/>
                    <a:gd name="T44" fmla="*/ 0 w 1634"/>
                    <a:gd name="T45" fmla="*/ 0 h 783"/>
                    <a:gd name="T46" fmla="*/ 0 w 1634"/>
                    <a:gd name="T47" fmla="*/ 0 h 783"/>
                    <a:gd name="T48" fmla="*/ 0 w 1634"/>
                    <a:gd name="T49" fmla="*/ 0 h 783"/>
                    <a:gd name="T50" fmla="*/ 0 w 1634"/>
                    <a:gd name="T51" fmla="*/ 0 h 783"/>
                    <a:gd name="T52" fmla="*/ 0 w 1634"/>
                    <a:gd name="T53" fmla="*/ 0 h 783"/>
                    <a:gd name="T54" fmla="*/ 0 w 1634"/>
                    <a:gd name="T55" fmla="*/ 0 h 783"/>
                    <a:gd name="T56" fmla="*/ 0 w 1634"/>
                    <a:gd name="T57" fmla="*/ 0 h 783"/>
                    <a:gd name="T58" fmla="*/ 0 w 1634"/>
                    <a:gd name="T59" fmla="*/ 0 h 783"/>
                    <a:gd name="T60" fmla="*/ 0 w 1634"/>
                    <a:gd name="T61" fmla="*/ 0 h 783"/>
                    <a:gd name="T62" fmla="*/ 0 w 1634"/>
                    <a:gd name="T63" fmla="*/ 0 h 783"/>
                    <a:gd name="T64" fmla="*/ 0 w 1634"/>
                    <a:gd name="T65" fmla="*/ 0 h 78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34"/>
                    <a:gd name="T100" fmla="*/ 0 h 783"/>
                    <a:gd name="T101" fmla="*/ 1634 w 1634"/>
                    <a:gd name="T102" fmla="*/ 783 h 78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34" h="783">
                      <a:moveTo>
                        <a:pt x="0" y="644"/>
                      </a:moveTo>
                      <a:lnTo>
                        <a:pt x="1634" y="783"/>
                      </a:lnTo>
                      <a:lnTo>
                        <a:pt x="1627" y="732"/>
                      </a:lnTo>
                      <a:lnTo>
                        <a:pt x="1620" y="683"/>
                      </a:lnTo>
                      <a:lnTo>
                        <a:pt x="1610" y="636"/>
                      </a:lnTo>
                      <a:lnTo>
                        <a:pt x="1600" y="591"/>
                      </a:lnTo>
                      <a:lnTo>
                        <a:pt x="1589" y="547"/>
                      </a:lnTo>
                      <a:lnTo>
                        <a:pt x="1576" y="505"/>
                      </a:lnTo>
                      <a:lnTo>
                        <a:pt x="1563" y="466"/>
                      </a:lnTo>
                      <a:lnTo>
                        <a:pt x="1548" y="428"/>
                      </a:lnTo>
                      <a:lnTo>
                        <a:pt x="1531" y="391"/>
                      </a:lnTo>
                      <a:lnTo>
                        <a:pt x="1514" y="356"/>
                      </a:lnTo>
                      <a:lnTo>
                        <a:pt x="1496" y="324"/>
                      </a:lnTo>
                      <a:lnTo>
                        <a:pt x="1475" y="293"/>
                      </a:lnTo>
                      <a:lnTo>
                        <a:pt x="1454" y="264"/>
                      </a:lnTo>
                      <a:lnTo>
                        <a:pt x="1432" y="235"/>
                      </a:lnTo>
                      <a:lnTo>
                        <a:pt x="1408" y="209"/>
                      </a:lnTo>
                      <a:lnTo>
                        <a:pt x="1383" y="185"/>
                      </a:lnTo>
                      <a:lnTo>
                        <a:pt x="1357" y="162"/>
                      </a:lnTo>
                      <a:lnTo>
                        <a:pt x="1330" y="140"/>
                      </a:lnTo>
                      <a:lnTo>
                        <a:pt x="1300" y="121"/>
                      </a:lnTo>
                      <a:lnTo>
                        <a:pt x="1271" y="102"/>
                      </a:lnTo>
                      <a:lnTo>
                        <a:pt x="1239" y="86"/>
                      </a:lnTo>
                      <a:lnTo>
                        <a:pt x="1206" y="71"/>
                      </a:lnTo>
                      <a:lnTo>
                        <a:pt x="1171" y="57"/>
                      </a:lnTo>
                      <a:lnTo>
                        <a:pt x="1136" y="45"/>
                      </a:lnTo>
                      <a:lnTo>
                        <a:pt x="1099" y="34"/>
                      </a:lnTo>
                      <a:lnTo>
                        <a:pt x="1060" y="25"/>
                      </a:lnTo>
                      <a:lnTo>
                        <a:pt x="1020" y="18"/>
                      </a:lnTo>
                      <a:lnTo>
                        <a:pt x="978" y="12"/>
                      </a:lnTo>
                      <a:lnTo>
                        <a:pt x="936" y="6"/>
                      </a:lnTo>
                      <a:lnTo>
                        <a:pt x="892" y="3"/>
                      </a:lnTo>
                      <a:lnTo>
                        <a:pt x="846" y="1"/>
                      </a:lnTo>
                      <a:lnTo>
                        <a:pt x="799" y="0"/>
                      </a:lnTo>
                      <a:lnTo>
                        <a:pt x="756" y="0"/>
                      </a:lnTo>
                      <a:lnTo>
                        <a:pt x="714" y="2"/>
                      </a:lnTo>
                      <a:lnTo>
                        <a:pt x="674" y="4"/>
                      </a:lnTo>
                      <a:lnTo>
                        <a:pt x="635" y="6"/>
                      </a:lnTo>
                      <a:lnTo>
                        <a:pt x="597" y="11"/>
                      </a:lnTo>
                      <a:lnTo>
                        <a:pt x="561" y="16"/>
                      </a:lnTo>
                      <a:lnTo>
                        <a:pt x="525" y="22"/>
                      </a:lnTo>
                      <a:lnTo>
                        <a:pt x="491" y="29"/>
                      </a:lnTo>
                      <a:lnTo>
                        <a:pt x="456" y="37"/>
                      </a:lnTo>
                      <a:lnTo>
                        <a:pt x="425" y="46"/>
                      </a:lnTo>
                      <a:lnTo>
                        <a:pt x="393" y="56"/>
                      </a:lnTo>
                      <a:lnTo>
                        <a:pt x="363" y="68"/>
                      </a:lnTo>
                      <a:lnTo>
                        <a:pt x="333" y="81"/>
                      </a:lnTo>
                      <a:lnTo>
                        <a:pt x="306" y="96"/>
                      </a:lnTo>
                      <a:lnTo>
                        <a:pt x="279" y="112"/>
                      </a:lnTo>
                      <a:lnTo>
                        <a:pt x="254" y="129"/>
                      </a:lnTo>
                      <a:lnTo>
                        <a:pt x="229" y="148"/>
                      </a:lnTo>
                      <a:lnTo>
                        <a:pt x="206" y="169"/>
                      </a:lnTo>
                      <a:lnTo>
                        <a:pt x="183" y="190"/>
                      </a:lnTo>
                      <a:lnTo>
                        <a:pt x="162" y="214"/>
                      </a:lnTo>
                      <a:lnTo>
                        <a:pt x="143" y="239"/>
                      </a:lnTo>
                      <a:lnTo>
                        <a:pt x="124" y="267"/>
                      </a:lnTo>
                      <a:lnTo>
                        <a:pt x="106" y="295"/>
                      </a:lnTo>
                      <a:lnTo>
                        <a:pt x="90" y="326"/>
                      </a:lnTo>
                      <a:lnTo>
                        <a:pt x="74" y="358"/>
                      </a:lnTo>
                      <a:lnTo>
                        <a:pt x="60" y="393"/>
                      </a:lnTo>
                      <a:lnTo>
                        <a:pt x="47" y="430"/>
                      </a:lnTo>
                      <a:lnTo>
                        <a:pt x="35" y="469"/>
                      </a:lnTo>
                      <a:lnTo>
                        <a:pt x="25" y="509"/>
                      </a:lnTo>
                      <a:lnTo>
                        <a:pt x="15" y="552"/>
                      </a:lnTo>
                      <a:lnTo>
                        <a:pt x="7" y="597"/>
                      </a:lnTo>
                      <a:lnTo>
                        <a:pt x="0" y="64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5" name="Freeform 744">
                  <a:extLst>
                    <a:ext uri="{FF2B5EF4-FFF2-40B4-BE49-F238E27FC236}">
                      <a16:creationId xmlns:a16="http://schemas.microsoft.com/office/drawing/2014/main" id="{5563B7D0-AFA2-4E2E-BD9A-EA2787CAA5D3}"/>
                    </a:ext>
                  </a:extLst>
                </p:cNvPr>
                <p:cNvSpPr>
                  <a:spLocks/>
                </p:cNvSpPr>
                <p:nvPr/>
              </p:nvSpPr>
              <p:spPr bwMode="auto">
                <a:xfrm>
                  <a:off x="4210" y="496"/>
                  <a:ext cx="274" cy="30"/>
                </a:xfrm>
                <a:custGeom>
                  <a:avLst/>
                  <a:gdLst>
                    <a:gd name="T0" fmla="*/ 0 w 1640"/>
                    <a:gd name="T1" fmla="*/ 0 h 149"/>
                    <a:gd name="T2" fmla="*/ 0 w 1640"/>
                    <a:gd name="T3" fmla="*/ 0 h 149"/>
                    <a:gd name="T4" fmla="*/ 0 w 1640"/>
                    <a:gd name="T5" fmla="*/ 0 h 149"/>
                    <a:gd name="T6" fmla="*/ 0 w 1640"/>
                    <a:gd name="T7" fmla="*/ 0 h 149"/>
                    <a:gd name="T8" fmla="*/ 0 w 1640"/>
                    <a:gd name="T9" fmla="*/ 0 h 149"/>
                    <a:gd name="T10" fmla="*/ 0 w 1640"/>
                    <a:gd name="T11" fmla="*/ 0 h 149"/>
                    <a:gd name="T12" fmla="*/ 0 w 1640"/>
                    <a:gd name="T13" fmla="*/ 0 h 149"/>
                    <a:gd name="T14" fmla="*/ 0 w 1640"/>
                    <a:gd name="T15" fmla="*/ 0 h 149"/>
                    <a:gd name="T16" fmla="*/ 0 w 1640"/>
                    <a:gd name="T17" fmla="*/ 0 h 149"/>
                    <a:gd name="T18" fmla="*/ 0 w 1640"/>
                    <a:gd name="T19" fmla="*/ 0 h 149"/>
                    <a:gd name="T20" fmla="*/ 0 w 1640"/>
                    <a:gd name="T21" fmla="*/ 0 h 149"/>
                    <a:gd name="T22" fmla="*/ 0 w 1640"/>
                    <a:gd name="T23" fmla="*/ 0 h 1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40"/>
                    <a:gd name="T37" fmla="*/ 0 h 149"/>
                    <a:gd name="T38" fmla="*/ 1640 w 1640"/>
                    <a:gd name="T39" fmla="*/ 149 h 14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40" h="149">
                      <a:moveTo>
                        <a:pt x="1628" y="144"/>
                      </a:moveTo>
                      <a:lnTo>
                        <a:pt x="1634" y="139"/>
                      </a:lnTo>
                      <a:lnTo>
                        <a:pt x="0" y="0"/>
                      </a:lnTo>
                      <a:lnTo>
                        <a:pt x="0" y="10"/>
                      </a:lnTo>
                      <a:lnTo>
                        <a:pt x="1634" y="149"/>
                      </a:lnTo>
                      <a:lnTo>
                        <a:pt x="1640" y="144"/>
                      </a:lnTo>
                      <a:lnTo>
                        <a:pt x="1634" y="149"/>
                      </a:lnTo>
                      <a:lnTo>
                        <a:pt x="1638" y="147"/>
                      </a:lnTo>
                      <a:lnTo>
                        <a:pt x="1640" y="144"/>
                      </a:lnTo>
                      <a:lnTo>
                        <a:pt x="1638" y="141"/>
                      </a:lnTo>
                      <a:lnTo>
                        <a:pt x="1634" y="139"/>
                      </a:lnTo>
                      <a:lnTo>
                        <a:pt x="1628" y="1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6" name="Freeform 745">
                  <a:extLst>
                    <a:ext uri="{FF2B5EF4-FFF2-40B4-BE49-F238E27FC236}">
                      <a16:creationId xmlns:a16="http://schemas.microsoft.com/office/drawing/2014/main" id="{A3642EF5-773F-4A67-A66C-3131F8A45362}"/>
                    </a:ext>
                  </a:extLst>
                </p:cNvPr>
                <p:cNvSpPr>
                  <a:spLocks/>
                </p:cNvSpPr>
                <p:nvPr/>
              </p:nvSpPr>
              <p:spPr bwMode="auto">
                <a:xfrm>
                  <a:off x="4343" y="368"/>
                  <a:ext cx="141" cy="157"/>
                </a:xfrm>
                <a:custGeom>
                  <a:avLst/>
                  <a:gdLst>
                    <a:gd name="T0" fmla="*/ 0 w 846"/>
                    <a:gd name="T1" fmla="*/ 0 h 788"/>
                    <a:gd name="T2" fmla="*/ 0 w 846"/>
                    <a:gd name="T3" fmla="*/ 0 h 788"/>
                    <a:gd name="T4" fmla="*/ 0 w 846"/>
                    <a:gd name="T5" fmla="*/ 0 h 788"/>
                    <a:gd name="T6" fmla="*/ 0 w 846"/>
                    <a:gd name="T7" fmla="*/ 0 h 788"/>
                    <a:gd name="T8" fmla="*/ 0 w 846"/>
                    <a:gd name="T9" fmla="*/ 0 h 788"/>
                    <a:gd name="T10" fmla="*/ 0 w 846"/>
                    <a:gd name="T11" fmla="*/ 0 h 788"/>
                    <a:gd name="T12" fmla="*/ 0 w 846"/>
                    <a:gd name="T13" fmla="*/ 0 h 788"/>
                    <a:gd name="T14" fmla="*/ 0 w 846"/>
                    <a:gd name="T15" fmla="*/ 0 h 788"/>
                    <a:gd name="T16" fmla="*/ 0 w 846"/>
                    <a:gd name="T17" fmla="*/ 0 h 788"/>
                    <a:gd name="T18" fmla="*/ 0 w 846"/>
                    <a:gd name="T19" fmla="*/ 0 h 788"/>
                    <a:gd name="T20" fmla="*/ 0 w 846"/>
                    <a:gd name="T21" fmla="*/ 0 h 788"/>
                    <a:gd name="T22" fmla="*/ 0 w 846"/>
                    <a:gd name="T23" fmla="*/ 0 h 788"/>
                    <a:gd name="T24" fmla="*/ 0 w 846"/>
                    <a:gd name="T25" fmla="*/ 0 h 788"/>
                    <a:gd name="T26" fmla="*/ 0 w 846"/>
                    <a:gd name="T27" fmla="*/ 0 h 788"/>
                    <a:gd name="T28" fmla="*/ 0 w 846"/>
                    <a:gd name="T29" fmla="*/ 0 h 788"/>
                    <a:gd name="T30" fmla="*/ 0 w 846"/>
                    <a:gd name="T31" fmla="*/ 0 h 788"/>
                    <a:gd name="T32" fmla="*/ 0 w 846"/>
                    <a:gd name="T33" fmla="*/ 0 h 788"/>
                    <a:gd name="T34" fmla="*/ 0 w 846"/>
                    <a:gd name="T35" fmla="*/ 0 h 788"/>
                    <a:gd name="T36" fmla="*/ 0 w 846"/>
                    <a:gd name="T37" fmla="*/ 0 h 788"/>
                    <a:gd name="T38" fmla="*/ 0 w 846"/>
                    <a:gd name="T39" fmla="*/ 0 h 788"/>
                    <a:gd name="T40" fmla="*/ 0 w 846"/>
                    <a:gd name="T41" fmla="*/ 0 h 788"/>
                    <a:gd name="T42" fmla="*/ 0 w 846"/>
                    <a:gd name="T43" fmla="*/ 0 h 788"/>
                    <a:gd name="T44" fmla="*/ 0 w 846"/>
                    <a:gd name="T45" fmla="*/ 0 h 788"/>
                    <a:gd name="T46" fmla="*/ 0 w 846"/>
                    <a:gd name="T47" fmla="*/ 0 h 788"/>
                    <a:gd name="T48" fmla="*/ 0 w 846"/>
                    <a:gd name="T49" fmla="*/ 0 h 788"/>
                    <a:gd name="T50" fmla="*/ 0 w 846"/>
                    <a:gd name="T51" fmla="*/ 0 h 788"/>
                    <a:gd name="T52" fmla="*/ 0 w 846"/>
                    <a:gd name="T53" fmla="*/ 0 h 788"/>
                    <a:gd name="T54" fmla="*/ 0 w 846"/>
                    <a:gd name="T55" fmla="*/ 0 h 788"/>
                    <a:gd name="T56" fmla="*/ 0 w 846"/>
                    <a:gd name="T57" fmla="*/ 0 h 788"/>
                    <a:gd name="T58" fmla="*/ 0 w 846"/>
                    <a:gd name="T59" fmla="*/ 0 h 788"/>
                    <a:gd name="T60" fmla="*/ 0 w 846"/>
                    <a:gd name="T61" fmla="*/ 0 h 788"/>
                    <a:gd name="T62" fmla="*/ 0 w 846"/>
                    <a:gd name="T63" fmla="*/ 0 h 788"/>
                    <a:gd name="T64" fmla="*/ 0 w 846"/>
                    <a:gd name="T65" fmla="*/ 0 h 788"/>
                    <a:gd name="T66" fmla="*/ 0 w 846"/>
                    <a:gd name="T67" fmla="*/ 0 h 788"/>
                    <a:gd name="T68" fmla="*/ 0 w 846"/>
                    <a:gd name="T69" fmla="*/ 0 h 788"/>
                    <a:gd name="T70" fmla="*/ 0 w 846"/>
                    <a:gd name="T71" fmla="*/ 0 h 78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46"/>
                    <a:gd name="T109" fmla="*/ 0 h 788"/>
                    <a:gd name="T110" fmla="*/ 846 w 846"/>
                    <a:gd name="T111" fmla="*/ 788 h 78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46" h="788">
                      <a:moveTo>
                        <a:pt x="5" y="10"/>
                      </a:moveTo>
                      <a:lnTo>
                        <a:pt x="5" y="10"/>
                      </a:lnTo>
                      <a:lnTo>
                        <a:pt x="52" y="11"/>
                      </a:lnTo>
                      <a:lnTo>
                        <a:pt x="98" y="13"/>
                      </a:lnTo>
                      <a:lnTo>
                        <a:pt x="142" y="17"/>
                      </a:lnTo>
                      <a:lnTo>
                        <a:pt x="183" y="22"/>
                      </a:lnTo>
                      <a:lnTo>
                        <a:pt x="225" y="28"/>
                      </a:lnTo>
                      <a:lnTo>
                        <a:pt x="265" y="34"/>
                      </a:lnTo>
                      <a:lnTo>
                        <a:pt x="304" y="43"/>
                      </a:lnTo>
                      <a:lnTo>
                        <a:pt x="339" y="54"/>
                      </a:lnTo>
                      <a:lnTo>
                        <a:pt x="375" y="67"/>
                      </a:lnTo>
                      <a:lnTo>
                        <a:pt x="409" y="80"/>
                      </a:lnTo>
                      <a:lnTo>
                        <a:pt x="442" y="95"/>
                      </a:lnTo>
                      <a:lnTo>
                        <a:pt x="473" y="111"/>
                      </a:lnTo>
                      <a:lnTo>
                        <a:pt x="503" y="130"/>
                      </a:lnTo>
                      <a:lnTo>
                        <a:pt x="532" y="149"/>
                      </a:lnTo>
                      <a:lnTo>
                        <a:pt x="560" y="170"/>
                      </a:lnTo>
                      <a:lnTo>
                        <a:pt x="586" y="193"/>
                      </a:lnTo>
                      <a:lnTo>
                        <a:pt x="609" y="218"/>
                      </a:lnTo>
                      <a:lnTo>
                        <a:pt x="633" y="243"/>
                      </a:lnTo>
                      <a:lnTo>
                        <a:pt x="655" y="272"/>
                      </a:lnTo>
                      <a:lnTo>
                        <a:pt x="677" y="300"/>
                      </a:lnTo>
                      <a:lnTo>
                        <a:pt x="697" y="331"/>
                      </a:lnTo>
                      <a:lnTo>
                        <a:pt x="716" y="363"/>
                      </a:lnTo>
                      <a:lnTo>
                        <a:pt x="732" y="398"/>
                      </a:lnTo>
                      <a:lnTo>
                        <a:pt x="749" y="435"/>
                      </a:lnTo>
                      <a:lnTo>
                        <a:pt x="764" y="472"/>
                      </a:lnTo>
                      <a:lnTo>
                        <a:pt x="777" y="511"/>
                      </a:lnTo>
                      <a:lnTo>
                        <a:pt x="790" y="553"/>
                      </a:lnTo>
                      <a:lnTo>
                        <a:pt x="800" y="597"/>
                      </a:lnTo>
                      <a:lnTo>
                        <a:pt x="810" y="642"/>
                      </a:lnTo>
                      <a:lnTo>
                        <a:pt x="820" y="689"/>
                      </a:lnTo>
                      <a:lnTo>
                        <a:pt x="827" y="738"/>
                      </a:lnTo>
                      <a:lnTo>
                        <a:pt x="834" y="788"/>
                      </a:lnTo>
                      <a:lnTo>
                        <a:pt x="846" y="788"/>
                      </a:lnTo>
                      <a:lnTo>
                        <a:pt x="839" y="736"/>
                      </a:lnTo>
                      <a:lnTo>
                        <a:pt x="832" y="687"/>
                      </a:lnTo>
                      <a:lnTo>
                        <a:pt x="822" y="640"/>
                      </a:lnTo>
                      <a:lnTo>
                        <a:pt x="812" y="595"/>
                      </a:lnTo>
                      <a:lnTo>
                        <a:pt x="800" y="551"/>
                      </a:lnTo>
                      <a:lnTo>
                        <a:pt x="787" y="509"/>
                      </a:lnTo>
                      <a:lnTo>
                        <a:pt x="774" y="470"/>
                      </a:lnTo>
                      <a:lnTo>
                        <a:pt x="758" y="431"/>
                      </a:lnTo>
                      <a:lnTo>
                        <a:pt x="742" y="394"/>
                      </a:lnTo>
                      <a:lnTo>
                        <a:pt x="725" y="359"/>
                      </a:lnTo>
                      <a:lnTo>
                        <a:pt x="706" y="327"/>
                      </a:lnTo>
                      <a:lnTo>
                        <a:pt x="686" y="296"/>
                      </a:lnTo>
                      <a:lnTo>
                        <a:pt x="665" y="265"/>
                      </a:lnTo>
                      <a:lnTo>
                        <a:pt x="642" y="237"/>
                      </a:lnTo>
                      <a:lnTo>
                        <a:pt x="619" y="211"/>
                      </a:lnTo>
                      <a:lnTo>
                        <a:pt x="593" y="187"/>
                      </a:lnTo>
                      <a:lnTo>
                        <a:pt x="567" y="163"/>
                      </a:lnTo>
                      <a:lnTo>
                        <a:pt x="539" y="141"/>
                      </a:lnTo>
                      <a:lnTo>
                        <a:pt x="510" y="122"/>
                      </a:lnTo>
                      <a:lnTo>
                        <a:pt x="480" y="103"/>
                      </a:lnTo>
                      <a:lnTo>
                        <a:pt x="447" y="87"/>
                      </a:lnTo>
                      <a:lnTo>
                        <a:pt x="414" y="72"/>
                      </a:lnTo>
                      <a:lnTo>
                        <a:pt x="380" y="58"/>
                      </a:lnTo>
                      <a:lnTo>
                        <a:pt x="344" y="46"/>
                      </a:lnTo>
                      <a:lnTo>
                        <a:pt x="306" y="35"/>
                      </a:lnTo>
                      <a:lnTo>
                        <a:pt x="267" y="26"/>
                      </a:lnTo>
                      <a:lnTo>
                        <a:pt x="227" y="18"/>
                      </a:lnTo>
                      <a:lnTo>
                        <a:pt x="186" y="11"/>
                      </a:lnTo>
                      <a:lnTo>
                        <a:pt x="142" y="6"/>
                      </a:lnTo>
                      <a:lnTo>
                        <a:pt x="98" y="3"/>
                      </a:lnTo>
                      <a:lnTo>
                        <a:pt x="52" y="1"/>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7" name="Freeform 746">
                  <a:extLst>
                    <a:ext uri="{FF2B5EF4-FFF2-40B4-BE49-F238E27FC236}">
                      <a16:creationId xmlns:a16="http://schemas.microsoft.com/office/drawing/2014/main" id="{644692AB-6A54-41E4-8688-2B9896DED952}"/>
                    </a:ext>
                  </a:extLst>
                </p:cNvPr>
                <p:cNvSpPr>
                  <a:spLocks/>
                </p:cNvSpPr>
                <p:nvPr/>
              </p:nvSpPr>
              <p:spPr bwMode="auto">
                <a:xfrm>
                  <a:off x="4209" y="368"/>
                  <a:ext cx="134" cy="130"/>
                </a:xfrm>
                <a:custGeom>
                  <a:avLst/>
                  <a:gdLst>
                    <a:gd name="T0" fmla="*/ 0 w 805"/>
                    <a:gd name="T1" fmla="*/ 0 h 654"/>
                    <a:gd name="T2" fmla="*/ 0 w 805"/>
                    <a:gd name="T3" fmla="*/ 0 h 654"/>
                    <a:gd name="T4" fmla="*/ 0 w 805"/>
                    <a:gd name="T5" fmla="*/ 0 h 654"/>
                    <a:gd name="T6" fmla="*/ 0 w 805"/>
                    <a:gd name="T7" fmla="*/ 0 h 654"/>
                    <a:gd name="T8" fmla="*/ 0 w 805"/>
                    <a:gd name="T9" fmla="*/ 0 h 654"/>
                    <a:gd name="T10" fmla="*/ 0 w 805"/>
                    <a:gd name="T11" fmla="*/ 0 h 654"/>
                    <a:gd name="T12" fmla="*/ 0 w 805"/>
                    <a:gd name="T13" fmla="*/ 0 h 654"/>
                    <a:gd name="T14" fmla="*/ 0 w 805"/>
                    <a:gd name="T15" fmla="*/ 0 h 654"/>
                    <a:gd name="T16" fmla="*/ 0 w 805"/>
                    <a:gd name="T17" fmla="*/ 0 h 654"/>
                    <a:gd name="T18" fmla="*/ 0 w 805"/>
                    <a:gd name="T19" fmla="*/ 0 h 654"/>
                    <a:gd name="T20" fmla="*/ 0 w 805"/>
                    <a:gd name="T21" fmla="*/ 0 h 654"/>
                    <a:gd name="T22" fmla="*/ 0 w 805"/>
                    <a:gd name="T23" fmla="*/ 0 h 654"/>
                    <a:gd name="T24" fmla="*/ 0 w 805"/>
                    <a:gd name="T25" fmla="*/ 0 h 654"/>
                    <a:gd name="T26" fmla="*/ 0 w 805"/>
                    <a:gd name="T27" fmla="*/ 0 h 654"/>
                    <a:gd name="T28" fmla="*/ 0 w 805"/>
                    <a:gd name="T29" fmla="*/ 0 h 654"/>
                    <a:gd name="T30" fmla="*/ 0 w 805"/>
                    <a:gd name="T31" fmla="*/ 0 h 654"/>
                    <a:gd name="T32" fmla="*/ 0 w 805"/>
                    <a:gd name="T33" fmla="*/ 0 h 654"/>
                    <a:gd name="T34" fmla="*/ 0 w 805"/>
                    <a:gd name="T35" fmla="*/ 0 h 654"/>
                    <a:gd name="T36" fmla="*/ 0 w 805"/>
                    <a:gd name="T37" fmla="*/ 0 h 654"/>
                    <a:gd name="T38" fmla="*/ 0 w 805"/>
                    <a:gd name="T39" fmla="*/ 0 h 654"/>
                    <a:gd name="T40" fmla="*/ 0 w 805"/>
                    <a:gd name="T41" fmla="*/ 0 h 654"/>
                    <a:gd name="T42" fmla="*/ 0 w 805"/>
                    <a:gd name="T43" fmla="*/ 0 h 654"/>
                    <a:gd name="T44" fmla="*/ 0 w 805"/>
                    <a:gd name="T45" fmla="*/ 0 h 654"/>
                    <a:gd name="T46" fmla="*/ 0 w 805"/>
                    <a:gd name="T47" fmla="*/ 0 h 654"/>
                    <a:gd name="T48" fmla="*/ 0 w 805"/>
                    <a:gd name="T49" fmla="*/ 0 h 654"/>
                    <a:gd name="T50" fmla="*/ 0 w 805"/>
                    <a:gd name="T51" fmla="*/ 0 h 654"/>
                    <a:gd name="T52" fmla="*/ 0 w 805"/>
                    <a:gd name="T53" fmla="*/ 0 h 654"/>
                    <a:gd name="T54" fmla="*/ 0 w 805"/>
                    <a:gd name="T55" fmla="*/ 0 h 654"/>
                    <a:gd name="T56" fmla="*/ 0 w 805"/>
                    <a:gd name="T57" fmla="*/ 0 h 654"/>
                    <a:gd name="T58" fmla="*/ 0 w 805"/>
                    <a:gd name="T59" fmla="*/ 0 h 654"/>
                    <a:gd name="T60" fmla="*/ 0 w 805"/>
                    <a:gd name="T61" fmla="*/ 0 h 654"/>
                    <a:gd name="T62" fmla="*/ 0 w 805"/>
                    <a:gd name="T63" fmla="*/ 0 h 654"/>
                    <a:gd name="T64" fmla="*/ 0 w 805"/>
                    <a:gd name="T65" fmla="*/ 0 h 654"/>
                    <a:gd name="T66" fmla="*/ 0 w 805"/>
                    <a:gd name="T67" fmla="*/ 0 h 654"/>
                    <a:gd name="T68" fmla="*/ 0 w 805"/>
                    <a:gd name="T69" fmla="*/ 0 h 654"/>
                    <a:gd name="T70" fmla="*/ 0 w 805"/>
                    <a:gd name="T71" fmla="*/ 0 h 654"/>
                    <a:gd name="T72" fmla="*/ 0 w 805"/>
                    <a:gd name="T73" fmla="*/ 0 h 65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05"/>
                    <a:gd name="T112" fmla="*/ 0 h 654"/>
                    <a:gd name="T113" fmla="*/ 805 w 805"/>
                    <a:gd name="T114" fmla="*/ 654 h 65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05" h="654">
                      <a:moveTo>
                        <a:pt x="6" y="644"/>
                      </a:moveTo>
                      <a:lnTo>
                        <a:pt x="12" y="650"/>
                      </a:lnTo>
                      <a:lnTo>
                        <a:pt x="19" y="603"/>
                      </a:lnTo>
                      <a:lnTo>
                        <a:pt x="27" y="558"/>
                      </a:lnTo>
                      <a:lnTo>
                        <a:pt x="36" y="515"/>
                      </a:lnTo>
                      <a:lnTo>
                        <a:pt x="46" y="475"/>
                      </a:lnTo>
                      <a:lnTo>
                        <a:pt x="58" y="436"/>
                      </a:lnTo>
                      <a:lnTo>
                        <a:pt x="71" y="399"/>
                      </a:lnTo>
                      <a:lnTo>
                        <a:pt x="85" y="365"/>
                      </a:lnTo>
                      <a:lnTo>
                        <a:pt x="100" y="333"/>
                      </a:lnTo>
                      <a:lnTo>
                        <a:pt x="117" y="302"/>
                      </a:lnTo>
                      <a:lnTo>
                        <a:pt x="135" y="274"/>
                      </a:lnTo>
                      <a:lnTo>
                        <a:pt x="154" y="246"/>
                      </a:lnTo>
                      <a:lnTo>
                        <a:pt x="173" y="222"/>
                      </a:lnTo>
                      <a:lnTo>
                        <a:pt x="194" y="198"/>
                      </a:lnTo>
                      <a:lnTo>
                        <a:pt x="215" y="177"/>
                      </a:lnTo>
                      <a:lnTo>
                        <a:pt x="239" y="156"/>
                      </a:lnTo>
                      <a:lnTo>
                        <a:pt x="264" y="137"/>
                      </a:lnTo>
                      <a:lnTo>
                        <a:pt x="289" y="121"/>
                      </a:lnTo>
                      <a:lnTo>
                        <a:pt x="316" y="105"/>
                      </a:lnTo>
                      <a:lnTo>
                        <a:pt x="342" y="90"/>
                      </a:lnTo>
                      <a:lnTo>
                        <a:pt x="371" y="77"/>
                      </a:lnTo>
                      <a:lnTo>
                        <a:pt x="401" y="66"/>
                      </a:lnTo>
                      <a:lnTo>
                        <a:pt x="433" y="55"/>
                      </a:lnTo>
                      <a:lnTo>
                        <a:pt x="464" y="46"/>
                      </a:lnTo>
                      <a:lnTo>
                        <a:pt x="498" y="38"/>
                      </a:lnTo>
                      <a:lnTo>
                        <a:pt x="532" y="31"/>
                      </a:lnTo>
                      <a:lnTo>
                        <a:pt x="568" y="26"/>
                      </a:lnTo>
                      <a:lnTo>
                        <a:pt x="605" y="21"/>
                      </a:lnTo>
                      <a:lnTo>
                        <a:pt x="641" y="17"/>
                      </a:lnTo>
                      <a:lnTo>
                        <a:pt x="680" y="15"/>
                      </a:lnTo>
                      <a:lnTo>
                        <a:pt x="720" y="12"/>
                      </a:lnTo>
                      <a:lnTo>
                        <a:pt x="762" y="10"/>
                      </a:lnTo>
                      <a:lnTo>
                        <a:pt x="805" y="10"/>
                      </a:lnTo>
                      <a:lnTo>
                        <a:pt x="805" y="0"/>
                      </a:lnTo>
                      <a:lnTo>
                        <a:pt x="762" y="0"/>
                      </a:lnTo>
                      <a:lnTo>
                        <a:pt x="720" y="2"/>
                      </a:lnTo>
                      <a:lnTo>
                        <a:pt x="680" y="4"/>
                      </a:lnTo>
                      <a:lnTo>
                        <a:pt x="641" y="6"/>
                      </a:lnTo>
                      <a:lnTo>
                        <a:pt x="602" y="10"/>
                      </a:lnTo>
                      <a:lnTo>
                        <a:pt x="565" y="16"/>
                      </a:lnTo>
                      <a:lnTo>
                        <a:pt x="530" y="23"/>
                      </a:lnTo>
                      <a:lnTo>
                        <a:pt x="496" y="30"/>
                      </a:lnTo>
                      <a:lnTo>
                        <a:pt x="461" y="38"/>
                      </a:lnTo>
                      <a:lnTo>
                        <a:pt x="428" y="47"/>
                      </a:lnTo>
                      <a:lnTo>
                        <a:pt x="396" y="57"/>
                      </a:lnTo>
                      <a:lnTo>
                        <a:pt x="367" y="69"/>
                      </a:lnTo>
                      <a:lnTo>
                        <a:pt x="337" y="82"/>
                      </a:lnTo>
                      <a:lnTo>
                        <a:pt x="309" y="97"/>
                      </a:lnTo>
                      <a:lnTo>
                        <a:pt x="281" y="112"/>
                      </a:lnTo>
                      <a:lnTo>
                        <a:pt x="257" y="131"/>
                      </a:lnTo>
                      <a:lnTo>
                        <a:pt x="232" y="150"/>
                      </a:lnTo>
                      <a:lnTo>
                        <a:pt x="208" y="171"/>
                      </a:lnTo>
                      <a:lnTo>
                        <a:pt x="184" y="192"/>
                      </a:lnTo>
                      <a:lnTo>
                        <a:pt x="163" y="215"/>
                      </a:lnTo>
                      <a:lnTo>
                        <a:pt x="144" y="242"/>
                      </a:lnTo>
                      <a:lnTo>
                        <a:pt x="125" y="270"/>
                      </a:lnTo>
                      <a:lnTo>
                        <a:pt x="107" y="298"/>
                      </a:lnTo>
                      <a:lnTo>
                        <a:pt x="91" y="329"/>
                      </a:lnTo>
                      <a:lnTo>
                        <a:pt x="76" y="361"/>
                      </a:lnTo>
                      <a:lnTo>
                        <a:pt x="61" y="397"/>
                      </a:lnTo>
                      <a:lnTo>
                        <a:pt x="48" y="434"/>
                      </a:lnTo>
                      <a:lnTo>
                        <a:pt x="36" y="473"/>
                      </a:lnTo>
                      <a:lnTo>
                        <a:pt x="25" y="513"/>
                      </a:lnTo>
                      <a:lnTo>
                        <a:pt x="15" y="556"/>
                      </a:lnTo>
                      <a:lnTo>
                        <a:pt x="7" y="601"/>
                      </a:lnTo>
                      <a:lnTo>
                        <a:pt x="0" y="648"/>
                      </a:lnTo>
                      <a:lnTo>
                        <a:pt x="6" y="654"/>
                      </a:lnTo>
                      <a:lnTo>
                        <a:pt x="0" y="648"/>
                      </a:lnTo>
                      <a:lnTo>
                        <a:pt x="1" y="652"/>
                      </a:lnTo>
                      <a:lnTo>
                        <a:pt x="5" y="653"/>
                      </a:lnTo>
                      <a:lnTo>
                        <a:pt x="9" y="653"/>
                      </a:lnTo>
                      <a:lnTo>
                        <a:pt x="12" y="650"/>
                      </a:lnTo>
                      <a:lnTo>
                        <a:pt x="6" y="6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8" name="Freeform 747">
                  <a:extLst>
                    <a:ext uri="{FF2B5EF4-FFF2-40B4-BE49-F238E27FC236}">
                      <a16:creationId xmlns:a16="http://schemas.microsoft.com/office/drawing/2014/main" id="{68D4F288-FE57-46BC-9773-CD57DB9A1A22}"/>
                    </a:ext>
                  </a:extLst>
                </p:cNvPr>
                <p:cNvSpPr>
                  <a:spLocks/>
                </p:cNvSpPr>
                <p:nvPr/>
              </p:nvSpPr>
              <p:spPr bwMode="auto">
                <a:xfrm>
                  <a:off x="5091" y="369"/>
                  <a:ext cx="286" cy="159"/>
                </a:xfrm>
                <a:custGeom>
                  <a:avLst/>
                  <a:gdLst>
                    <a:gd name="T0" fmla="*/ 0 w 1719"/>
                    <a:gd name="T1" fmla="*/ 0 h 794"/>
                    <a:gd name="T2" fmla="*/ 0 w 1719"/>
                    <a:gd name="T3" fmla="*/ 0 h 794"/>
                    <a:gd name="T4" fmla="*/ 0 w 1719"/>
                    <a:gd name="T5" fmla="*/ 0 h 794"/>
                    <a:gd name="T6" fmla="*/ 0 w 1719"/>
                    <a:gd name="T7" fmla="*/ 0 h 794"/>
                    <a:gd name="T8" fmla="*/ 0 w 1719"/>
                    <a:gd name="T9" fmla="*/ 0 h 794"/>
                    <a:gd name="T10" fmla="*/ 0 w 1719"/>
                    <a:gd name="T11" fmla="*/ 0 h 794"/>
                    <a:gd name="T12" fmla="*/ 0 w 1719"/>
                    <a:gd name="T13" fmla="*/ 0 h 794"/>
                    <a:gd name="T14" fmla="*/ 0 w 1719"/>
                    <a:gd name="T15" fmla="*/ 0 h 794"/>
                    <a:gd name="T16" fmla="*/ 0 w 1719"/>
                    <a:gd name="T17" fmla="*/ 0 h 794"/>
                    <a:gd name="T18" fmla="*/ 0 w 1719"/>
                    <a:gd name="T19" fmla="*/ 0 h 794"/>
                    <a:gd name="T20" fmla="*/ 0 w 1719"/>
                    <a:gd name="T21" fmla="*/ 0 h 794"/>
                    <a:gd name="T22" fmla="*/ 0 w 1719"/>
                    <a:gd name="T23" fmla="*/ 0 h 794"/>
                    <a:gd name="T24" fmla="*/ 0 w 1719"/>
                    <a:gd name="T25" fmla="*/ 0 h 794"/>
                    <a:gd name="T26" fmla="*/ 0 w 1719"/>
                    <a:gd name="T27" fmla="*/ 0 h 794"/>
                    <a:gd name="T28" fmla="*/ 0 w 1719"/>
                    <a:gd name="T29" fmla="*/ 0 h 794"/>
                    <a:gd name="T30" fmla="*/ 0 w 1719"/>
                    <a:gd name="T31" fmla="*/ 0 h 794"/>
                    <a:gd name="T32" fmla="*/ 0 w 1719"/>
                    <a:gd name="T33" fmla="*/ 0 h 794"/>
                    <a:gd name="T34" fmla="*/ 0 w 1719"/>
                    <a:gd name="T35" fmla="*/ 0 h 794"/>
                    <a:gd name="T36" fmla="*/ 0 w 1719"/>
                    <a:gd name="T37" fmla="*/ 0 h 794"/>
                    <a:gd name="T38" fmla="*/ 0 w 1719"/>
                    <a:gd name="T39" fmla="*/ 0 h 794"/>
                    <a:gd name="T40" fmla="*/ 0 w 1719"/>
                    <a:gd name="T41" fmla="*/ 0 h 794"/>
                    <a:gd name="T42" fmla="*/ 0 w 1719"/>
                    <a:gd name="T43" fmla="*/ 0 h 794"/>
                    <a:gd name="T44" fmla="*/ 0 w 1719"/>
                    <a:gd name="T45" fmla="*/ 0 h 794"/>
                    <a:gd name="T46" fmla="*/ 0 w 1719"/>
                    <a:gd name="T47" fmla="*/ 0 h 794"/>
                    <a:gd name="T48" fmla="*/ 0 w 1719"/>
                    <a:gd name="T49" fmla="*/ 0 h 794"/>
                    <a:gd name="T50" fmla="*/ 0 w 1719"/>
                    <a:gd name="T51" fmla="*/ 0 h 794"/>
                    <a:gd name="T52" fmla="*/ 0 w 1719"/>
                    <a:gd name="T53" fmla="*/ 0 h 794"/>
                    <a:gd name="T54" fmla="*/ 0 w 1719"/>
                    <a:gd name="T55" fmla="*/ 0 h 794"/>
                    <a:gd name="T56" fmla="*/ 0 w 1719"/>
                    <a:gd name="T57" fmla="*/ 0 h 794"/>
                    <a:gd name="T58" fmla="*/ 0 w 1719"/>
                    <a:gd name="T59" fmla="*/ 0 h 794"/>
                    <a:gd name="T60" fmla="*/ 0 w 1719"/>
                    <a:gd name="T61" fmla="*/ 0 h 794"/>
                    <a:gd name="T62" fmla="*/ 0 w 1719"/>
                    <a:gd name="T63" fmla="*/ 0 h 794"/>
                    <a:gd name="T64" fmla="*/ 0 w 1719"/>
                    <a:gd name="T65" fmla="*/ 0 h 79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19"/>
                    <a:gd name="T100" fmla="*/ 0 h 794"/>
                    <a:gd name="T101" fmla="*/ 1719 w 1719"/>
                    <a:gd name="T102" fmla="*/ 794 h 79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19" h="794">
                      <a:moveTo>
                        <a:pt x="0" y="794"/>
                      </a:moveTo>
                      <a:lnTo>
                        <a:pt x="1719" y="783"/>
                      </a:lnTo>
                      <a:lnTo>
                        <a:pt x="1716" y="741"/>
                      </a:lnTo>
                      <a:lnTo>
                        <a:pt x="1714" y="700"/>
                      </a:lnTo>
                      <a:lnTo>
                        <a:pt x="1709" y="660"/>
                      </a:lnTo>
                      <a:lnTo>
                        <a:pt x="1702" y="621"/>
                      </a:lnTo>
                      <a:lnTo>
                        <a:pt x="1695" y="583"/>
                      </a:lnTo>
                      <a:lnTo>
                        <a:pt x="1685" y="545"/>
                      </a:lnTo>
                      <a:lnTo>
                        <a:pt x="1676" y="508"/>
                      </a:lnTo>
                      <a:lnTo>
                        <a:pt x="1664" y="472"/>
                      </a:lnTo>
                      <a:lnTo>
                        <a:pt x="1651" y="437"/>
                      </a:lnTo>
                      <a:lnTo>
                        <a:pt x="1636" y="403"/>
                      </a:lnTo>
                      <a:lnTo>
                        <a:pt x="1620" y="371"/>
                      </a:lnTo>
                      <a:lnTo>
                        <a:pt x="1604" y="339"/>
                      </a:lnTo>
                      <a:lnTo>
                        <a:pt x="1585" y="308"/>
                      </a:lnTo>
                      <a:lnTo>
                        <a:pt x="1565" y="279"/>
                      </a:lnTo>
                      <a:lnTo>
                        <a:pt x="1543" y="251"/>
                      </a:lnTo>
                      <a:lnTo>
                        <a:pt x="1521" y="224"/>
                      </a:lnTo>
                      <a:lnTo>
                        <a:pt x="1496" y="198"/>
                      </a:lnTo>
                      <a:lnTo>
                        <a:pt x="1471" y="174"/>
                      </a:lnTo>
                      <a:lnTo>
                        <a:pt x="1444" y="151"/>
                      </a:lnTo>
                      <a:lnTo>
                        <a:pt x="1417" y="130"/>
                      </a:lnTo>
                      <a:lnTo>
                        <a:pt x="1387" y="111"/>
                      </a:lnTo>
                      <a:lnTo>
                        <a:pt x="1356" y="92"/>
                      </a:lnTo>
                      <a:lnTo>
                        <a:pt x="1325" y="75"/>
                      </a:lnTo>
                      <a:lnTo>
                        <a:pt x="1291" y="60"/>
                      </a:lnTo>
                      <a:lnTo>
                        <a:pt x="1256" y="46"/>
                      </a:lnTo>
                      <a:lnTo>
                        <a:pt x="1220" y="34"/>
                      </a:lnTo>
                      <a:lnTo>
                        <a:pt x="1183" y="24"/>
                      </a:lnTo>
                      <a:lnTo>
                        <a:pt x="1145" y="16"/>
                      </a:lnTo>
                      <a:lnTo>
                        <a:pt x="1104" y="9"/>
                      </a:lnTo>
                      <a:lnTo>
                        <a:pt x="1063" y="4"/>
                      </a:lnTo>
                      <a:lnTo>
                        <a:pt x="1020" y="1"/>
                      </a:lnTo>
                      <a:lnTo>
                        <a:pt x="977" y="0"/>
                      </a:lnTo>
                      <a:lnTo>
                        <a:pt x="929" y="1"/>
                      </a:lnTo>
                      <a:lnTo>
                        <a:pt x="883" y="2"/>
                      </a:lnTo>
                      <a:lnTo>
                        <a:pt x="838" y="6"/>
                      </a:lnTo>
                      <a:lnTo>
                        <a:pt x="794" y="11"/>
                      </a:lnTo>
                      <a:lnTo>
                        <a:pt x="751" y="17"/>
                      </a:lnTo>
                      <a:lnTo>
                        <a:pt x="709" y="24"/>
                      </a:lnTo>
                      <a:lnTo>
                        <a:pt x="669" y="32"/>
                      </a:lnTo>
                      <a:lnTo>
                        <a:pt x="629" y="42"/>
                      </a:lnTo>
                      <a:lnTo>
                        <a:pt x="591" y="53"/>
                      </a:lnTo>
                      <a:lnTo>
                        <a:pt x="553" y="67"/>
                      </a:lnTo>
                      <a:lnTo>
                        <a:pt x="516" y="82"/>
                      </a:lnTo>
                      <a:lnTo>
                        <a:pt x="482" y="97"/>
                      </a:lnTo>
                      <a:lnTo>
                        <a:pt x="448" y="116"/>
                      </a:lnTo>
                      <a:lnTo>
                        <a:pt x="414" y="135"/>
                      </a:lnTo>
                      <a:lnTo>
                        <a:pt x="383" y="155"/>
                      </a:lnTo>
                      <a:lnTo>
                        <a:pt x="352" y="178"/>
                      </a:lnTo>
                      <a:lnTo>
                        <a:pt x="321" y="202"/>
                      </a:lnTo>
                      <a:lnTo>
                        <a:pt x="293" y="229"/>
                      </a:lnTo>
                      <a:lnTo>
                        <a:pt x="265" y="256"/>
                      </a:lnTo>
                      <a:lnTo>
                        <a:pt x="238" y="286"/>
                      </a:lnTo>
                      <a:lnTo>
                        <a:pt x="213" y="318"/>
                      </a:lnTo>
                      <a:lnTo>
                        <a:pt x="188" y="351"/>
                      </a:lnTo>
                      <a:lnTo>
                        <a:pt x="165" y="387"/>
                      </a:lnTo>
                      <a:lnTo>
                        <a:pt x="142" y="424"/>
                      </a:lnTo>
                      <a:lnTo>
                        <a:pt x="121" y="463"/>
                      </a:lnTo>
                      <a:lnTo>
                        <a:pt x="101" y="504"/>
                      </a:lnTo>
                      <a:lnTo>
                        <a:pt x="81" y="547"/>
                      </a:lnTo>
                      <a:lnTo>
                        <a:pt x="63" y="592"/>
                      </a:lnTo>
                      <a:lnTo>
                        <a:pt x="45" y="640"/>
                      </a:lnTo>
                      <a:lnTo>
                        <a:pt x="30" y="689"/>
                      </a:lnTo>
                      <a:lnTo>
                        <a:pt x="14" y="740"/>
                      </a:lnTo>
                      <a:lnTo>
                        <a:pt x="0" y="79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9" name="Freeform 748">
                  <a:extLst>
                    <a:ext uri="{FF2B5EF4-FFF2-40B4-BE49-F238E27FC236}">
                      <a16:creationId xmlns:a16="http://schemas.microsoft.com/office/drawing/2014/main" id="{547433A8-FA60-495D-AFDE-2F2BDF26D2DE}"/>
                    </a:ext>
                  </a:extLst>
                </p:cNvPr>
                <p:cNvSpPr>
                  <a:spLocks/>
                </p:cNvSpPr>
                <p:nvPr/>
              </p:nvSpPr>
              <p:spPr bwMode="auto">
                <a:xfrm>
                  <a:off x="5091" y="525"/>
                  <a:ext cx="287" cy="4"/>
                </a:xfrm>
                <a:custGeom>
                  <a:avLst/>
                  <a:gdLst>
                    <a:gd name="T0" fmla="*/ 0 w 1725"/>
                    <a:gd name="T1" fmla="*/ 0 h 21"/>
                    <a:gd name="T2" fmla="*/ 0 w 1725"/>
                    <a:gd name="T3" fmla="*/ 0 h 21"/>
                    <a:gd name="T4" fmla="*/ 0 w 1725"/>
                    <a:gd name="T5" fmla="*/ 0 h 21"/>
                    <a:gd name="T6" fmla="*/ 0 w 1725"/>
                    <a:gd name="T7" fmla="*/ 0 h 21"/>
                    <a:gd name="T8" fmla="*/ 0 w 1725"/>
                    <a:gd name="T9" fmla="*/ 0 h 21"/>
                    <a:gd name="T10" fmla="*/ 0 w 1725"/>
                    <a:gd name="T11" fmla="*/ 0 h 21"/>
                    <a:gd name="T12" fmla="*/ 0 w 1725"/>
                    <a:gd name="T13" fmla="*/ 0 h 21"/>
                    <a:gd name="T14" fmla="*/ 0 w 1725"/>
                    <a:gd name="T15" fmla="*/ 0 h 21"/>
                    <a:gd name="T16" fmla="*/ 0 w 1725"/>
                    <a:gd name="T17" fmla="*/ 0 h 21"/>
                    <a:gd name="T18" fmla="*/ 0 w 1725"/>
                    <a:gd name="T19" fmla="*/ 0 h 21"/>
                    <a:gd name="T20" fmla="*/ 0 w 1725"/>
                    <a:gd name="T21" fmla="*/ 0 h 21"/>
                    <a:gd name="T22" fmla="*/ 0 w 1725"/>
                    <a:gd name="T23" fmla="*/ 0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5"/>
                    <a:gd name="T37" fmla="*/ 0 h 21"/>
                    <a:gd name="T38" fmla="*/ 1725 w 1725"/>
                    <a:gd name="T39" fmla="*/ 21 h 2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5" h="21">
                      <a:moveTo>
                        <a:pt x="1713" y="5"/>
                      </a:moveTo>
                      <a:lnTo>
                        <a:pt x="1719" y="0"/>
                      </a:lnTo>
                      <a:lnTo>
                        <a:pt x="0" y="11"/>
                      </a:lnTo>
                      <a:lnTo>
                        <a:pt x="0" y="21"/>
                      </a:lnTo>
                      <a:lnTo>
                        <a:pt x="1719" y="10"/>
                      </a:lnTo>
                      <a:lnTo>
                        <a:pt x="1725" y="5"/>
                      </a:lnTo>
                      <a:lnTo>
                        <a:pt x="1719" y="10"/>
                      </a:lnTo>
                      <a:lnTo>
                        <a:pt x="1722" y="8"/>
                      </a:lnTo>
                      <a:lnTo>
                        <a:pt x="1725" y="5"/>
                      </a:lnTo>
                      <a:lnTo>
                        <a:pt x="1722" y="2"/>
                      </a:lnTo>
                      <a:lnTo>
                        <a:pt x="1719" y="0"/>
                      </a:lnTo>
                      <a:lnTo>
                        <a:pt x="171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0" name="Freeform 749">
                  <a:extLst>
                    <a:ext uri="{FF2B5EF4-FFF2-40B4-BE49-F238E27FC236}">
                      <a16:creationId xmlns:a16="http://schemas.microsoft.com/office/drawing/2014/main" id="{9B514C9E-5E0F-4D30-8732-EDF1358B7E64}"/>
                    </a:ext>
                  </a:extLst>
                </p:cNvPr>
                <p:cNvSpPr>
                  <a:spLocks/>
                </p:cNvSpPr>
                <p:nvPr/>
              </p:nvSpPr>
              <p:spPr bwMode="auto">
                <a:xfrm>
                  <a:off x="5252" y="368"/>
                  <a:ext cx="126" cy="158"/>
                </a:xfrm>
                <a:custGeom>
                  <a:avLst/>
                  <a:gdLst>
                    <a:gd name="T0" fmla="*/ 0 w 753"/>
                    <a:gd name="T1" fmla="*/ 0 h 788"/>
                    <a:gd name="T2" fmla="*/ 0 w 753"/>
                    <a:gd name="T3" fmla="*/ 0 h 788"/>
                    <a:gd name="T4" fmla="*/ 0 w 753"/>
                    <a:gd name="T5" fmla="*/ 0 h 788"/>
                    <a:gd name="T6" fmla="*/ 0 w 753"/>
                    <a:gd name="T7" fmla="*/ 0 h 788"/>
                    <a:gd name="T8" fmla="*/ 0 w 753"/>
                    <a:gd name="T9" fmla="*/ 0 h 788"/>
                    <a:gd name="T10" fmla="*/ 0 w 753"/>
                    <a:gd name="T11" fmla="*/ 0 h 788"/>
                    <a:gd name="T12" fmla="*/ 0 w 753"/>
                    <a:gd name="T13" fmla="*/ 0 h 788"/>
                    <a:gd name="T14" fmla="*/ 0 w 753"/>
                    <a:gd name="T15" fmla="*/ 0 h 788"/>
                    <a:gd name="T16" fmla="*/ 0 w 753"/>
                    <a:gd name="T17" fmla="*/ 0 h 788"/>
                    <a:gd name="T18" fmla="*/ 0 w 753"/>
                    <a:gd name="T19" fmla="*/ 0 h 788"/>
                    <a:gd name="T20" fmla="*/ 0 w 753"/>
                    <a:gd name="T21" fmla="*/ 0 h 788"/>
                    <a:gd name="T22" fmla="*/ 0 w 753"/>
                    <a:gd name="T23" fmla="*/ 0 h 788"/>
                    <a:gd name="T24" fmla="*/ 0 w 753"/>
                    <a:gd name="T25" fmla="*/ 0 h 788"/>
                    <a:gd name="T26" fmla="*/ 0 w 753"/>
                    <a:gd name="T27" fmla="*/ 0 h 788"/>
                    <a:gd name="T28" fmla="*/ 0 w 753"/>
                    <a:gd name="T29" fmla="*/ 0 h 788"/>
                    <a:gd name="T30" fmla="*/ 0 w 753"/>
                    <a:gd name="T31" fmla="*/ 0 h 788"/>
                    <a:gd name="T32" fmla="*/ 0 w 753"/>
                    <a:gd name="T33" fmla="*/ 0 h 788"/>
                    <a:gd name="T34" fmla="*/ 0 w 753"/>
                    <a:gd name="T35" fmla="*/ 0 h 788"/>
                    <a:gd name="T36" fmla="*/ 0 w 753"/>
                    <a:gd name="T37" fmla="*/ 0 h 788"/>
                    <a:gd name="T38" fmla="*/ 0 w 753"/>
                    <a:gd name="T39" fmla="*/ 0 h 788"/>
                    <a:gd name="T40" fmla="*/ 0 w 753"/>
                    <a:gd name="T41" fmla="*/ 0 h 788"/>
                    <a:gd name="T42" fmla="*/ 0 w 753"/>
                    <a:gd name="T43" fmla="*/ 0 h 788"/>
                    <a:gd name="T44" fmla="*/ 0 w 753"/>
                    <a:gd name="T45" fmla="*/ 0 h 788"/>
                    <a:gd name="T46" fmla="*/ 0 w 753"/>
                    <a:gd name="T47" fmla="*/ 0 h 788"/>
                    <a:gd name="T48" fmla="*/ 0 w 753"/>
                    <a:gd name="T49" fmla="*/ 0 h 788"/>
                    <a:gd name="T50" fmla="*/ 0 w 753"/>
                    <a:gd name="T51" fmla="*/ 0 h 788"/>
                    <a:gd name="T52" fmla="*/ 0 w 753"/>
                    <a:gd name="T53" fmla="*/ 0 h 788"/>
                    <a:gd name="T54" fmla="*/ 0 w 753"/>
                    <a:gd name="T55" fmla="*/ 0 h 788"/>
                    <a:gd name="T56" fmla="*/ 0 w 753"/>
                    <a:gd name="T57" fmla="*/ 0 h 788"/>
                    <a:gd name="T58" fmla="*/ 0 w 753"/>
                    <a:gd name="T59" fmla="*/ 0 h 788"/>
                    <a:gd name="T60" fmla="*/ 0 w 753"/>
                    <a:gd name="T61" fmla="*/ 0 h 788"/>
                    <a:gd name="T62" fmla="*/ 0 w 753"/>
                    <a:gd name="T63" fmla="*/ 0 h 788"/>
                    <a:gd name="T64" fmla="*/ 0 w 753"/>
                    <a:gd name="T65" fmla="*/ 0 h 788"/>
                    <a:gd name="T66" fmla="*/ 0 w 753"/>
                    <a:gd name="T67" fmla="*/ 0 h 788"/>
                    <a:gd name="T68" fmla="*/ 0 w 753"/>
                    <a:gd name="T69" fmla="*/ 0 h 788"/>
                    <a:gd name="T70" fmla="*/ 0 w 753"/>
                    <a:gd name="T71" fmla="*/ 0 h 78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753"/>
                    <a:gd name="T109" fmla="*/ 0 h 788"/>
                    <a:gd name="T110" fmla="*/ 753 w 753"/>
                    <a:gd name="T111" fmla="*/ 788 h 78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753" h="788">
                      <a:moveTo>
                        <a:pt x="5" y="10"/>
                      </a:moveTo>
                      <a:lnTo>
                        <a:pt x="5" y="10"/>
                      </a:lnTo>
                      <a:lnTo>
                        <a:pt x="48" y="11"/>
                      </a:lnTo>
                      <a:lnTo>
                        <a:pt x="91" y="15"/>
                      </a:lnTo>
                      <a:lnTo>
                        <a:pt x="131" y="19"/>
                      </a:lnTo>
                      <a:lnTo>
                        <a:pt x="171" y="25"/>
                      </a:lnTo>
                      <a:lnTo>
                        <a:pt x="209" y="33"/>
                      </a:lnTo>
                      <a:lnTo>
                        <a:pt x="246" y="43"/>
                      </a:lnTo>
                      <a:lnTo>
                        <a:pt x="282" y="55"/>
                      </a:lnTo>
                      <a:lnTo>
                        <a:pt x="317" y="69"/>
                      </a:lnTo>
                      <a:lnTo>
                        <a:pt x="350" y="84"/>
                      </a:lnTo>
                      <a:lnTo>
                        <a:pt x="381" y="101"/>
                      </a:lnTo>
                      <a:lnTo>
                        <a:pt x="412" y="120"/>
                      </a:lnTo>
                      <a:lnTo>
                        <a:pt x="441" y="139"/>
                      </a:lnTo>
                      <a:lnTo>
                        <a:pt x="468" y="159"/>
                      </a:lnTo>
                      <a:lnTo>
                        <a:pt x="496" y="182"/>
                      </a:lnTo>
                      <a:lnTo>
                        <a:pt x="521" y="206"/>
                      </a:lnTo>
                      <a:lnTo>
                        <a:pt x="544" y="232"/>
                      </a:lnTo>
                      <a:lnTo>
                        <a:pt x="567" y="259"/>
                      </a:lnTo>
                      <a:lnTo>
                        <a:pt x="588" y="286"/>
                      </a:lnTo>
                      <a:lnTo>
                        <a:pt x="608" y="316"/>
                      </a:lnTo>
                      <a:lnTo>
                        <a:pt x="627" y="346"/>
                      </a:lnTo>
                      <a:lnTo>
                        <a:pt x="644" y="378"/>
                      </a:lnTo>
                      <a:lnTo>
                        <a:pt x="659" y="410"/>
                      </a:lnTo>
                      <a:lnTo>
                        <a:pt x="674" y="444"/>
                      </a:lnTo>
                      <a:lnTo>
                        <a:pt x="687" y="478"/>
                      </a:lnTo>
                      <a:lnTo>
                        <a:pt x="699" y="514"/>
                      </a:lnTo>
                      <a:lnTo>
                        <a:pt x="708" y="551"/>
                      </a:lnTo>
                      <a:lnTo>
                        <a:pt x="717" y="589"/>
                      </a:lnTo>
                      <a:lnTo>
                        <a:pt x="724" y="627"/>
                      </a:lnTo>
                      <a:lnTo>
                        <a:pt x="731" y="666"/>
                      </a:lnTo>
                      <a:lnTo>
                        <a:pt x="736" y="705"/>
                      </a:lnTo>
                      <a:lnTo>
                        <a:pt x="738" y="746"/>
                      </a:lnTo>
                      <a:lnTo>
                        <a:pt x="741" y="788"/>
                      </a:lnTo>
                      <a:lnTo>
                        <a:pt x="753" y="788"/>
                      </a:lnTo>
                      <a:lnTo>
                        <a:pt x="750" y="746"/>
                      </a:lnTo>
                      <a:lnTo>
                        <a:pt x="748" y="705"/>
                      </a:lnTo>
                      <a:lnTo>
                        <a:pt x="743" y="664"/>
                      </a:lnTo>
                      <a:lnTo>
                        <a:pt x="736" y="625"/>
                      </a:lnTo>
                      <a:lnTo>
                        <a:pt x="729" y="587"/>
                      </a:lnTo>
                      <a:lnTo>
                        <a:pt x="719" y="549"/>
                      </a:lnTo>
                      <a:lnTo>
                        <a:pt x="709" y="512"/>
                      </a:lnTo>
                      <a:lnTo>
                        <a:pt x="697" y="476"/>
                      </a:lnTo>
                      <a:lnTo>
                        <a:pt x="684" y="440"/>
                      </a:lnTo>
                      <a:lnTo>
                        <a:pt x="668" y="406"/>
                      </a:lnTo>
                      <a:lnTo>
                        <a:pt x="653" y="374"/>
                      </a:lnTo>
                      <a:lnTo>
                        <a:pt x="637" y="342"/>
                      </a:lnTo>
                      <a:lnTo>
                        <a:pt x="618" y="311"/>
                      </a:lnTo>
                      <a:lnTo>
                        <a:pt x="597" y="282"/>
                      </a:lnTo>
                      <a:lnTo>
                        <a:pt x="576" y="253"/>
                      </a:lnTo>
                      <a:lnTo>
                        <a:pt x="554" y="226"/>
                      </a:lnTo>
                      <a:lnTo>
                        <a:pt x="528" y="200"/>
                      </a:lnTo>
                      <a:lnTo>
                        <a:pt x="503" y="176"/>
                      </a:lnTo>
                      <a:lnTo>
                        <a:pt x="476" y="153"/>
                      </a:lnTo>
                      <a:lnTo>
                        <a:pt x="448" y="131"/>
                      </a:lnTo>
                      <a:lnTo>
                        <a:pt x="419" y="111"/>
                      </a:lnTo>
                      <a:lnTo>
                        <a:pt x="388" y="93"/>
                      </a:lnTo>
                      <a:lnTo>
                        <a:pt x="355" y="76"/>
                      </a:lnTo>
                      <a:lnTo>
                        <a:pt x="322" y="60"/>
                      </a:lnTo>
                      <a:lnTo>
                        <a:pt x="286" y="47"/>
                      </a:lnTo>
                      <a:lnTo>
                        <a:pt x="251" y="35"/>
                      </a:lnTo>
                      <a:lnTo>
                        <a:pt x="212" y="25"/>
                      </a:lnTo>
                      <a:lnTo>
                        <a:pt x="174" y="17"/>
                      </a:lnTo>
                      <a:lnTo>
                        <a:pt x="134" y="8"/>
                      </a:lnTo>
                      <a:lnTo>
                        <a:pt x="91" y="4"/>
                      </a:lnTo>
                      <a:lnTo>
                        <a:pt x="48" y="1"/>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1" name="Freeform 750">
                  <a:extLst>
                    <a:ext uri="{FF2B5EF4-FFF2-40B4-BE49-F238E27FC236}">
                      <a16:creationId xmlns:a16="http://schemas.microsoft.com/office/drawing/2014/main" id="{3268DDD2-83B5-473E-814E-D55E86D0869C}"/>
                    </a:ext>
                  </a:extLst>
                </p:cNvPr>
                <p:cNvSpPr>
                  <a:spLocks/>
                </p:cNvSpPr>
                <p:nvPr/>
              </p:nvSpPr>
              <p:spPr bwMode="auto">
                <a:xfrm>
                  <a:off x="5090" y="368"/>
                  <a:ext cx="163" cy="161"/>
                </a:xfrm>
                <a:custGeom>
                  <a:avLst/>
                  <a:gdLst>
                    <a:gd name="T0" fmla="*/ 0 w 983"/>
                    <a:gd name="T1" fmla="*/ 0 h 804"/>
                    <a:gd name="T2" fmla="*/ 0 w 983"/>
                    <a:gd name="T3" fmla="*/ 0 h 804"/>
                    <a:gd name="T4" fmla="*/ 0 w 983"/>
                    <a:gd name="T5" fmla="*/ 0 h 804"/>
                    <a:gd name="T6" fmla="*/ 0 w 983"/>
                    <a:gd name="T7" fmla="*/ 0 h 804"/>
                    <a:gd name="T8" fmla="*/ 0 w 983"/>
                    <a:gd name="T9" fmla="*/ 0 h 804"/>
                    <a:gd name="T10" fmla="*/ 0 w 983"/>
                    <a:gd name="T11" fmla="*/ 0 h 804"/>
                    <a:gd name="T12" fmla="*/ 0 w 983"/>
                    <a:gd name="T13" fmla="*/ 0 h 804"/>
                    <a:gd name="T14" fmla="*/ 0 w 983"/>
                    <a:gd name="T15" fmla="*/ 0 h 804"/>
                    <a:gd name="T16" fmla="*/ 0 w 983"/>
                    <a:gd name="T17" fmla="*/ 0 h 804"/>
                    <a:gd name="T18" fmla="*/ 0 w 983"/>
                    <a:gd name="T19" fmla="*/ 0 h 804"/>
                    <a:gd name="T20" fmla="*/ 0 w 983"/>
                    <a:gd name="T21" fmla="*/ 0 h 804"/>
                    <a:gd name="T22" fmla="*/ 0 w 983"/>
                    <a:gd name="T23" fmla="*/ 0 h 804"/>
                    <a:gd name="T24" fmla="*/ 0 w 983"/>
                    <a:gd name="T25" fmla="*/ 0 h 804"/>
                    <a:gd name="T26" fmla="*/ 0 w 983"/>
                    <a:gd name="T27" fmla="*/ 0 h 804"/>
                    <a:gd name="T28" fmla="*/ 0 w 983"/>
                    <a:gd name="T29" fmla="*/ 0 h 804"/>
                    <a:gd name="T30" fmla="*/ 0 w 983"/>
                    <a:gd name="T31" fmla="*/ 0 h 804"/>
                    <a:gd name="T32" fmla="*/ 0 w 983"/>
                    <a:gd name="T33" fmla="*/ 0 h 804"/>
                    <a:gd name="T34" fmla="*/ 0 w 983"/>
                    <a:gd name="T35" fmla="*/ 0 h 804"/>
                    <a:gd name="T36" fmla="*/ 0 w 983"/>
                    <a:gd name="T37" fmla="*/ 0 h 804"/>
                    <a:gd name="T38" fmla="*/ 0 w 983"/>
                    <a:gd name="T39" fmla="*/ 0 h 804"/>
                    <a:gd name="T40" fmla="*/ 0 w 983"/>
                    <a:gd name="T41" fmla="*/ 0 h 804"/>
                    <a:gd name="T42" fmla="*/ 0 w 983"/>
                    <a:gd name="T43" fmla="*/ 0 h 804"/>
                    <a:gd name="T44" fmla="*/ 0 w 983"/>
                    <a:gd name="T45" fmla="*/ 0 h 804"/>
                    <a:gd name="T46" fmla="*/ 0 w 983"/>
                    <a:gd name="T47" fmla="*/ 0 h 804"/>
                    <a:gd name="T48" fmla="*/ 0 w 983"/>
                    <a:gd name="T49" fmla="*/ 0 h 804"/>
                    <a:gd name="T50" fmla="*/ 0 w 983"/>
                    <a:gd name="T51" fmla="*/ 0 h 804"/>
                    <a:gd name="T52" fmla="*/ 0 w 983"/>
                    <a:gd name="T53" fmla="*/ 0 h 804"/>
                    <a:gd name="T54" fmla="*/ 0 w 983"/>
                    <a:gd name="T55" fmla="*/ 0 h 804"/>
                    <a:gd name="T56" fmla="*/ 0 w 983"/>
                    <a:gd name="T57" fmla="*/ 0 h 804"/>
                    <a:gd name="T58" fmla="*/ 0 w 983"/>
                    <a:gd name="T59" fmla="*/ 0 h 804"/>
                    <a:gd name="T60" fmla="*/ 0 w 983"/>
                    <a:gd name="T61" fmla="*/ 0 h 804"/>
                    <a:gd name="T62" fmla="*/ 0 w 983"/>
                    <a:gd name="T63" fmla="*/ 0 h 804"/>
                    <a:gd name="T64" fmla="*/ 0 w 983"/>
                    <a:gd name="T65" fmla="*/ 0 h 804"/>
                    <a:gd name="T66" fmla="*/ 0 w 983"/>
                    <a:gd name="T67" fmla="*/ 0 h 804"/>
                    <a:gd name="T68" fmla="*/ 0 w 983"/>
                    <a:gd name="T69" fmla="*/ 0 h 804"/>
                    <a:gd name="T70" fmla="*/ 0 w 983"/>
                    <a:gd name="T71" fmla="*/ 0 h 804"/>
                    <a:gd name="T72" fmla="*/ 0 w 983"/>
                    <a:gd name="T73" fmla="*/ 0 h 80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83"/>
                    <a:gd name="T112" fmla="*/ 0 h 804"/>
                    <a:gd name="T113" fmla="*/ 983 w 983"/>
                    <a:gd name="T114" fmla="*/ 804 h 80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83" h="804">
                      <a:moveTo>
                        <a:pt x="6" y="794"/>
                      </a:moveTo>
                      <a:lnTo>
                        <a:pt x="12" y="800"/>
                      </a:lnTo>
                      <a:lnTo>
                        <a:pt x="25" y="746"/>
                      </a:lnTo>
                      <a:lnTo>
                        <a:pt x="41" y="695"/>
                      </a:lnTo>
                      <a:lnTo>
                        <a:pt x="56" y="646"/>
                      </a:lnTo>
                      <a:lnTo>
                        <a:pt x="74" y="598"/>
                      </a:lnTo>
                      <a:lnTo>
                        <a:pt x="91" y="554"/>
                      </a:lnTo>
                      <a:lnTo>
                        <a:pt x="112" y="511"/>
                      </a:lnTo>
                      <a:lnTo>
                        <a:pt x="132" y="470"/>
                      </a:lnTo>
                      <a:lnTo>
                        <a:pt x="153" y="431"/>
                      </a:lnTo>
                      <a:lnTo>
                        <a:pt x="176" y="394"/>
                      </a:lnTo>
                      <a:lnTo>
                        <a:pt x="199" y="358"/>
                      </a:lnTo>
                      <a:lnTo>
                        <a:pt x="224" y="326"/>
                      </a:lnTo>
                      <a:lnTo>
                        <a:pt x="249" y="294"/>
                      </a:lnTo>
                      <a:lnTo>
                        <a:pt x="276" y="265"/>
                      </a:lnTo>
                      <a:lnTo>
                        <a:pt x="302" y="237"/>
                      </a:lnTo>
                      <a:lnTo>
                        <a:pt x="331" y="210"/>
                      </a:lnTo>
                      <a:lnTo>
                        <a:pt x="361" y="186"/>
                      </a:lnTo>
                      <a:lnTo>
                        <a:pt x="392" y="165"/>
                      </a:lnTo>
                      <a:lnTo>
                        <a:pt x="424" y="144"/>
                      </a:lnTo>
                      <a:lnTo>
                        <a:pt x="457" y="125"/>
                      </a:lnTo>
                      <a:lnTo>
                        <a:pt x="490" y="106"/>
                      </a:lnTo>
                      <a:lnTo>
                        <a:pt x="525" y="91"/>
                      </a:lnTo>
                      <a:lnTo>
                        <a:pt x="561" y="76"/>
                      </a:lnTo>
                      <a:lnTo>
                        <a:pt x="599" y="62"/>
                      </a:lnTo>
                      <a:lnTo>
                        <a:pt x="636" y="51"/>
                      </a:lnTo>
                      <a:lnTo>
                        <a:pt x="676" y="41"/>
                      </a:lnTo>
                      <a:lnTo>
                        <a:pt x="716" y="34"/>
                      </a:lnTo>
                      <a:lnTo>
                        <a:pt x="758" y="27"/>
                      </a:lnTo>
                      <a:lnTo>
                        <a:pt x="802" y="21"/>
                      </a:lnTo>
                      <a:lnTo>
                        <a:pt x="844" y="17"/>
                      </a:lnTo>
                      <a:lnTo>
                        <a:pt x="889" y="13"/>
                      </a:lnTo>
                      <a:lnTo>
                        <a:pt x="935" y="11"/>
                      </a:lnTo>
                      <a:lnTo>
                        <a:pt x="983" y="10"/>
                      </a:lnTo>
                      <a:lnTo>
                        <a:pt x="983" y="0"/>
                      </a:lnTo>
                      <a:lnTo>
                        <a:pt x="935" y="1"/>
                      </a:lnTo>
                      <a:lnTo>
                        <a:pt x="889" y="2"/>
                      </a:lnTo>
                      <a:lnTo>
                        <a:pt x="844" y="6"/>
                      </a:lnTo>
                      <a:lnTo>
                        <a:pt x="799" y="10"/>
                      </a:lnTo>
                      <a:lnTo>
                        <a:pt x="755" y="17"/>
                      </a:lnTo>
                      <a:lnTo>
                        <a:pt x="714" y="24"/>
                      </a:lnTo>
                      <a:lnTo>
                        <a:pt x="674" y="33"/>
                      </a:lnTo>
                      <a:lnTo>
                        <a:pt x="633" y="43"/>
                      </a:lnTo>
                      <a:lnTo>
                        <a:pt x="594" y="54"/>
                      </a:lnTo>
                      <a:lnTo>
                        <a:pt x="557" y="68"/>
                      </a:lnTo>
                      <a:lnTo>
                        <a:pt x="520" y="83"/>
                      </a:lnTo>
                      <a:lnTo>
                        <a:pt x="486" y="98"/>
                      </a:lnTo>
                      <a:lnTo>
                        <a:pt x="450" y="117"/>
                      </a:lnTo>
                      <a:lnTo>
                        <a:pt x="417" y="136"/>
                      </a:lnTo>
                      <a:lnTo>
                        <a:pt x="385" y="156"/>
                      </a:lnTo>
                      <a:lnTo>
                        <a:pt x="354" y="180"/>
                      </a:lnTo>
                      <a:lnTo>
                        <a:pt x="323" y="204"/>
                      </a:lnTo>
                      <a:lnTo>
                        <a:pt x="295" y="231"/>
                      </a:lnTo>
                      <a:lnTo>
                        <a:pt x="267" y="258"/>
                      </a:lnTo>
                      <a:lnTo>
                        <a:pt x="239" y="288"/>
                      </a:lnTo>
                      <a:lnTo>
                        <a:pt x="215" y="320"/>
                      </a:lnTo>
                      <a:lnTo>
                        <a:pt x="190" y="354"/>
                      </a:lnTo>
                      <a:lnTo>
                        <a:pt x="166" y="390"/>
                      </a:lnTo>
                      <a:lnTo>
                        <a:pt x="144" y="427"/>
                      </a:lnTo>
                      <a:lnTo>
                        <a:pt x="122" y="466"/>
                      </a:lnTo>
                      <a:lnTo>
                        <a:pt x="102" y="507"/>
                      </a:lnTo>
                      <a:lnTo>
                        <a:pt x="82" y="550"/>
                      </a:lnTo>
                      <a:lnTo>
                        <a:pt x="64" y="596"/>
                      </a:lnTo>
                      <a:lnTo>
                        <a:pt x="47" y="644"/>
                      </a:lnTo>
                      <a:lnTo>
                        <a:pt x="31" y="693"/>
                      </a:lnTo>
                      <a:lnTo>
                        <a:pt x="16" y="744"/>
                      </a:lnTo>
                      <a:lnTo>
                        <a:pt x="0" y="798"/>
                      </a:lnTo>
                      <a:lnTo>
                        <a:pt x="6" y="804"/>
                      </a:lnTo>
                      <a:lnTo>
                        <a:pt x="0" y="798"/>
                      </a:lnTo>
                      <a:lnTo>
                        <a:pt x="2" y="802"/>
                      </a:lnTo>
                      <a:lnTo>
                        <a:pt x="5" y="803"/>
                      </a:lnTo>
                      <a:lnTo>
                        <a:pt x="10" y="803"/>
                      </a:lnTo>
                      <a:lnTo>
                        <a:pt x="12" y="800"/>
                      </a:lnTo>
                      <a:lnTo>
                        <a:pt x="6" y="7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2" name="Freeform 751">
                  <a:extLst>
                    <a:ext uri="{FF2B5EF4-FFF2-40B4-BE49-F238E27FC236}">
                      <a16:creationId xmlns:a16="http://schemas.microsoft.com/office/drawing/2014/main" id="{75DE82FA-3F3E-43A4-B3F1-BB7967177C22}"/>
                    </a:ext>
                  </a:extLst>
                </p:cNvPr>
                <p:cNvSpPr>
                  <a:spLocks/>
                </p:cNvSpPr>
                <p:nvPr/>
              </p:nvSpPr>
              <p:spPr bwMode="auto">
                <a:xfrm>
                  <a:off x="4010" y="147"/>
                  <a:ext cx="1533" cy="389"/>
                </a:xfrm>
                <a:custGeom>
                  <a:avLst/>
                  <a:gdLst>
                    <a:gd name="T0" fmla="*/ 0 w 9202"/>
                    <a:gd name="T1" fmla="*/ 0 h 1944"/>
                    <a:gd name="T2" fmla="*/ 0 w 9202"/>
                    <a:gd name="T3" fmla="*/ 0 h 1944"/>
                    <a:gd name="T4" fmla="*/ 0 w 9202"/>
                    <a:gd name="T5" fmla="*/ 0 h 1944"/>
                    <a:gd name="T6" fmla="*/ 0 w 9202"/>
                    <a:gd name="T7" fmla="*/ 0 h 1944"/>
                    <a:gd name="T8" fmla="*/ 0 w 9202"/>
                    <a:gd name="T9" fmla="*/ 0 h 1944"/>
                    <a:gd name="T10" fmla="*/ 0 w 9202"/>
                    <a:gd name="T11" fmla="*/ 0 h 1944"/>
                    <a:gd name="T12" fmla="*/ 0 w 9202"/>
                    <a:gd name="T13" fmla="*/ 0 h 1944"/>
                    <a:gd name="T14" fmla="*/ 0 w 9202"/>
                    <a:gd name="T15" fmla="*/ 0 h 1944"/>
                    <a:gd name="T16" fmla="*/ 0 w 9202"/>
                    <a:gd name="T17" fmla="*/ 0 h 1944"/>
                    <a:gd name="T18" fmla="*/ 0 w 9202"/>
                    <a:gd name="T19" fmla="*/ 0 h 1944"/>
                    <a:gd name="T20" fmla="*/ 0 w 9202"/>
                    <a:gd name="T21" fmla="*/ 0 h 1944"/>
                    <a:gd name="T22" fmla="*/ 0 w 9202"/>
                    <a:gd name="T23" fmla="*/ 0 h 1944"/>
                    <a:gd name="T24" fmla="*/ 0 w 9202"/>
                    <a:gd name="T25" fmla="*/ 0 h 1944"/>
                    <a:gd name="T26" fmla="*/ 0 w 9202"/>
                    <a:gd name="T27" fmla="*/ 0 h 1944"/>
                    <a:gd name="T28" fmla="*/ 0 w 9202"/>
                    <a:gd name="T29" fmla="*/ 0 h 1944"/>
                    <a:gd name="T30" fmla="*/ 0 w 9202"/>
                    <a:gd name="T31" fmla="*/ 0 h 1944"/>
                    <a:gd name="T32" fmla="*/ 0 w 9202"/>
                    <a:gd name="T33" fmla="*/ 0 h 1944"/>
                    <a:gd name="T34" fmla="*/ 0 w 9202"/>
                    <a:gd name="T35" fmla="*/ 0 h 1944"/>
                    <a:gd name="T36" fmla="*/ 0 w 9202"/>
                    <a:gd name="T37" fmla="*/ 0 h 1944"/>
                    <a:gd name="T38" fmla="*/ 0 w 9202"/>
                    <a:gd name="T39" fmla="*/ 0 h 1944"/>
                    <a:gd name="T40" fmla="*/ 0 w 9202"/>
                    <a:gd name="T41" fmla="*/ 0 h 1944"/>
                    <a:gd name="T42" fmla="*/ 0 w 9202"/>
                    <a:gd name="T43" fmla="*/ 0 h 1944"/>
                    <a:gd name="T44" fmla="*/ 0 w 9202"/>
                    <a:gd name="T45" fmla="*/ 0 h 1944"/>
                    <a:gd name="T46" fmla="*/ 0 w 9202"/>
                    <a:gd name="T47" fmla="*/ 0 h 1944"/>
                    <a:gd name="T48" fmla="*/ 0 w 9202"/>
                    <a:gd name="T49" fmla="*/ 0 h 1944"/>
                    <a:gd name="T50" fmla="*/ 0 w 9202"/>
                    <a:gd name="T51" fmla="*/ 0 h 1944"/>
                    <a:gd name="T52" fmla="*/ 0 w 9202"/>
                    <a:gd name="T53" fmla="*/ 0 h 1944"/>
                    <a:gd name="T54" fmla="*/ 0 w 9202"/>
                    <a:gd name="T55" fmla="*/ 0 h 1944"/>
                    <a:gd name="T56" fmla="*/ 0 w 9202"/>
                    <a:gd name="T57" fmla="*/ 0 h 1944"/>
                    <a:gd name="T58" fmla="*/ 0 w 9202"/>
                    <a:gd name="T59" fmla="*/ 0 h 1944"/>
                    <a:gd name="T60" fmla="*/ 0 w 9202"/>
                    <a:gd name="T61" fmla="*/ 0 h 1944"/>
                    <a:gd name="T62" fmla="*/ 0 w 9202"/>
                    <a:gd name="T63" fmla="*/ 0 h 1944"/>
                    <a:gd name="T64" fmla="*/ 0 w 9202"/>
                    <a:gd name="T65" fmla="*/ 0 h 1944"/>
                    <a:gd name="T66" fmla="*/ 0 w 9202"/>
                    <a:gd name="T67" fmla="*/ 0 h 1944"/>
                    <a:gd name="T68" fmla="*/ 0 w 9202"/>
                    <a:gd name="T69" fmla="*/ 0 h 1944"/>
                    <a:gd name="T70" fmla="*/ 0 w 9202"/>
                    <a:gd name="T71" fmla="*/ 0 h 1944"/>
                    <a:gd name="T72" fmla="*/ 0 w 9202"/>
                    <a:gd name="T73" fmla="*/ 0 h 1944"/>
                    <a:gd name="T74" fmla="*/ 0 w 9202"/>
                    <a:gd name="T75" fmla="*/ 0 h 1944"/>
                    <a:gd name="T76" fmla="*/ 0 w 9202"/>
                    <a:gd name="T77" fmla="*/ 0 h 1944"/>
                    <a:gd name="T78" fmla="*/ 0 w 9202"/>
                    <a:gd name="T79" fmla="*/ 0 h 1944"/>
                    <a:gd name="T80" fmla="*/ 0 w 9202"/>
                    <a:gd name="T81" fmla="*/ 0 h 1944"/>
                    <a:gd name="T82" fmla="*/ 0 w 9202"/>
                    <a:gd name="T83" fmla="*/ 0 h 1944"/>
                    <a:gd name="T84" fmla="*/ 0 w 9202"/>
                    <a:gd name="T85" fmla="*/ 0 h 1944"/>
                    <a:gd name="T86" fmla="*/ 0 w 9202"/>
                    <a:gd name="T87" fmla="*/ 0 h 1944"/>
                    <a:gd name="T88" fmla="*/ 0 w 9202"/>
                    <a:gd name="T89" fmla="*/ 0 h 1944"/>
                    <a:gd name="T90" fmla="*/ 0 w 9202"/>
                    <a:gd name="T91" fmla="*/ 0 h 1944"/>
                    <a:gd name="T92" fmla="*/ 0 w 9202"/>
                    <a:gd name="T93" fmla="*/ 0 h 1944"/>
                    <a:gd name="T94" fmla="*/ 0 w 9202"/>
                    <a:gd name="T95" fmla="*/ 0 h 1944"/>
                    <a:gd name="T96" fmla="*/ 0 w 9202"/>
                    <a:gd name="T97" fmla="*/ 0 h 1944"/>
                    <a:gd name="T98" fmla="*/ 0 w 9202"/>
                    <a:gd name="T99" fmla="*/ 0 h 1944"/>
                    <a:gd name="T100" fmla="*/ 0 w 9202"/>
                    <a:gd name="T101" fmla="*/ 0 h 1944"/>
                    <a:gd name="T102" fmla="*/ 0 w 9202"/>
                    <a:gd name="T103" fmla="*/ 0 h 1944"/>
                    <a:gd name="T104" fmla="*/ 0 w 9202"/>
                    <a:gd name="T105" fmla="*/ 0 h 1944"/>
                    <a:gd name="T106" fmla="*/ 0 w 9202"/>
                    <a:gd name="T107" fmla="*/ 0 h 1944"/>
                    <a:gd name="T108" fmla="*/ 0 w 9202"/>
                    <a:gd name="T109" fmla="*/ 0 h 1944"/>
                    <a:gd name="T110" fmla="*/ 0 w 9202"/>
                    <a:gd name="T111" fmla="*/ 0 h 1944"/>
                    <a:gd name="T112" fmla="*/ 0 w 9202"/>
                    <a:gd name="T113" fmla="*/ 0 h 1944"/>
                    <a:gd name="T114" fmla="*/ 0 w 9202"/>
                    <a:gd name="T115" fmla="*/ 0 h 1944"/>
                    <a:gd name="T116" fmla="*/ 0 w 9202"/>
                    <a:gd name="T117" fmla="*/ 0 h 1944"/>
                    <a:gd name="T118" fmla="*/ 0 w 9202"/>
                    <a:gd name="T119" fmla="*/ 0 h 194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202"/>
                    <a:gd name="T181" fmla="*/ 0 h 1944"/>
                    <a:gd name="T182" fmla="*/ 9202 w 9202"/>
                    <a:gd name="T183" fmla="*/ 1944 h 194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202" h="1944">
                      <a:moveTo>
                        <a:pt x="2797" y="1944"/>
                      </a:moveTo>
                      <a:lnTo>
                        <a:pt x="6492" y="1944"/>
                      </a:lnTo>
                      <a:lnTo>
                        <a:pt x="6503" y="1902"/>
                      </a:lnTo>
                      <a:lnTo>
                        <a:pt x="6515" y="1860"/>
                      </a:lnTo>
                      <a:lnTo>
                        <a:pt x="6527" y="1819"/>
                      </a:lnTo>
                      <a:lnTo>
                        <a:pt x="6540" y="1780"/>
                      </a:lnTo>
                      <a:lnTo>
                        <a:pt x="6554" y="1740"/>
                      </a:lnTo>
                      <a:lnTo>
                        <a:pt x="6568" y="1701"/>
                      </a:lnTo>
                      <a:lnTo>
                        <a:pt x="6584" y="1663"/>
                      </a:lnTo>
                      <a:lnTo>
                        <a:pt x="6600" y="1626"/>
                      </a:lnTo>
                      <a:lnTo>
                        <a:pt x="6618" y="1590"/>
                      </a:lnTo>
                      <a:lnTo>
                        <a:pt x="6637" y="1554"/>
                      </a:lnTo>
                      <a:lnTo>
                        <a:pt x="6656" y="1520"/>
                      </a:lnTo>
                      <a:lnTo>
                        <a:pt x="6677" y="1487"/>
                      </a:lnTo>
                      <a:lnTo>
                        <a:pt x="6699" y="1455"/>
                      </a:lnTo>
                      <a:lnTo>
                        <a:pt x="6723" y="1424"/>
                      </a:lnTo>
                      <a:lnTo>
                        <a:pt x="6749" y="1394"/>
                      </a:lnTo>
                      <a:lnTo>
                        <a:pt x="6776" y="1365"/>
                      </a:lnTo>
                      <a:lnTo>
                        <a:pt x="6805" y="1339"/>
                      </a:lnTo>
                      <a:lnTo>
                        <a:pt x="6834" y="1312"/>
                      </a:lnTo>
                      <a:lnTo>
                        <a:pt x="6868" y="1289"/>
                      </a:lnTo>
                      <a:lnTo>
                        <a:pt x="6901" y="1265"/>
                      </a:lnTo>
                      <a:lnTo>
                        <a:pt x="6937" y="1244"/>
                      </a:lnTo>
                      <a:lnTo>
                        <a:pt x="6975" y="1225"/>
                      </a:lnTo>
                      <a:lnTo>
                        <a:pt x="7014" y="1206"/>
                      </a:lnTo>
                      <a:lnTo>
                        <a:pt x="7057" y="1190"/>
                      </a:lnTo>
                      <a:lnTo>
                        <a:pt x="7101" y="1176"/>
                      </a:lnTo>
                      <a:lnTo>
                        <a:pt x="7148" y="1162"/>
                      </a:lnTo>
                      <a:lnTo>
                        <a:pt x="7197" y="1151"/>
                      </a:lnTo>
                      <a:lnTo>
                        <a:pt x="7247" y="1142"/>
                      </a:lnTo>
                      <a:lnTo>
                        <a:pt x="7302" y="1135"/>
                      </a:lnTo>
                      <a:lnTo>
                        <a:pt x="7359" y="1130"/>
                      </a:lnTo>
                      <a:lnTo>
                        <a:pt x="7418" y="1127"/>
                      </a:lnTo>
                      <a:lnTo>
                        <a:pt x="7479" y="1126"/>
                      </a:lnTo>
                      <a:lnTo>
                        <a:pt x="7529" y="1127"/>
                      </a:lnTo>
                      <a:lnTo>
                        <a:pt x="7578" y="1131"/>
                      </a:lnTo>
                      <a:lnTo>
                        <a:pt x="7623" y="1138"/>
                      </a:lnTo>
                      <a:lnTo>
                        <a:pt x="7666" y="1147"/>
                      </a:lnTo>
                      <a:lnTo>
                        <a:pt x="7708" y="1158"/>
                      </a:lnTo>
                      <a:lnTo>
                        <a:pt x="7747" y="1172"/>
                      </a:lnTo>
                      <a:lnTo>
                        <a:pt x="7785" y="1187"/>
                      </a:lnTo>
                      <a:lnTo>
                        <a:pt x="7820" y="1205"/>
                      </a:lnTo>
                      <a:lnTo>
                        <a:pt x="7853" y="1225"/>
                      </a:lnTo>
                      <a:lnTo>
                        <a:pt x="7884" y="1245"/>
                      </a:lnTo>
                      <a:lnTo>
                        <a:pt x="7914" y="1268"/>
                      </a:lnTo>
                      <a:lnTo>
                        <a:pt x="7942" y="1292"/>
                      </a:lnTo>
                      <a:lnTo>
                        <a:pt x="7968" y="1317"/>
                      </a:lnTo>
                      <a:lnTo>
                        <a:pt x="7992" y="1345"/>
                      </a:lnTo>
                      <a:lnTo>
                        <a:pt x="8014" y="1373"/>
                      </a:lnTo>
                      <a:lnTo>
                        <a:pt x="8036" y="1402"/>
                      </a:lnTo>
                      <a:lnTo>
                        <a:pt x="8054" y="1432"/>
                      </a:lnTo>
                      <a:lnTo>
                        <a:pt x="8072" y="1462"/>
                      </a:lnTo>
                      <a:lnTo>
                        <a:pt x="8089" y="1494"/>
                      </a:lnTo>
                      <a:lnTo>
                        <a:pt x="8104" y="1526"/>
                      </a:lnTo>
                      <a:lnTo>
                        <a:pt x="8117" y="1558"/>
                      </a:lnTo>
                      <a:lnTo>
                        <a:pt x="8129" y="1591"/>
                      </a:lnTo>
                      <a:lnTo>
                        <a:pt x="8140" y="1624"/>
                      </a:lnTo>
                      <a:lnTo>
                        <a:pt x="8149" y="1657"/>
                      </a:lnTo>
                      <a:lnTo>
                        <a:pt x="8157" y="1690"/>
                      </a:lnTo>
                      <a:lnTo>
                        <a:pt x="8163" y="1723"/>
                      </a:lnTo>
                      <a:lnTo>
                        <a:pt x="8169" y="1755"/>
                      </a:lnTo>
                      <a:lnTo>
                        <a:pt x="8174" y="1787"/>
                      </a:lnTo>
                      <a:lnTo>
                        <a:pt x="8178" y="1818"/>
                      </a:lnTo>
                      <a:lnTo>
                        <a:pt x="8180" y="1850"/>
                      </a:lnTo>
                      <a:lnTo>
                        <a:pt x="8181" y="1880"/>
                      </a:lnTo>
                      <a:lnTo>
                        <a:pt x="8181" y="1909"/>
                      </a:lnTo>
                      <a:lnTo>
                        <a:pt x="8891" y="1890"/>
                      </a:lnTo>
                      <a:lnTo>
                        <a:pt x="8923" y="1885"/>
                      </a:lnTo>
                      <a:lnTo>
                        <a:pt x="8949" y="1878"/>
                      </a:lnTo>
                      <a:lnTo>
                        <a:pt x="8969" y="1868"/>
                      </a:lnTo>
                      <a:lnTo>
                        <a:pt x="8982" y="1858"/>
                      </a:lnTo>
                      <a:lnTo>
                        <a:pt x="8992" y="1845"/>
                      </a:lnTo>
                      <a:lnTo>
                        <a:pt x="8998" y="1831"/>
                      </a:lnTo>
                      <a:lnTo>
                        <a:pt x="9000" y="1815"/>
                      </a:lnTo>
                      <a:lnTo>
                        <a:pt x="8999" y="1800"/>
                      </a:lnTo>
                      <a:lnTo>
                        <a:pt x="8996" y="1783"/>
                      </a:lnTo>
                      <a:lnTo>
                        <a:pt x="8993" y="1765"/>
                      </a:lnTo>
                      <a:lnTo>
                        <a:pt x="8988" y="1748"/>
                      </a:lnTo>
                      <a:lnTo>
                        <a:pt x="8985" y="1731"/>
                      </a:lnTo>
                      <a:lnTo>
                        <a:pt x="8982" y="1714"/>
                      </a:lnTo>
                      <a:lnTo>
                        <a:pt x="8980" y="1698"/>
                      </a:lnTo>
                      <a:lnTo>
                        <a:pt x="8981" y="1682"/>
                      </a:lnTo>
                      <a:lnTo>
                        <a:pt x="8986" y="1667"/>
                      </a:lnTo>
                      <a:lnTo>
                        <a:pt x="8993" y="1653"/>
                      </a:lnTo>
                      <a:lnTo>
                        <a:pt x="9004" y="1641"/>
                      </a:lnTo>
                      <a:lnTo>
                        <a:pt x="9017" y="1631"/>
                      </a:lnTo>
                      <a:lnTo>
                        <a:pt x="9032" y="1623"/>
                      </a:lnTo>
                      <a:lnTo>
                        <a:pt x="9049" y="1614"/>
                      </a:lnTo>
                      <a:lnTo>
                        <a:pt x="9066" y="1607"/>
                      </a:lnTo>
                      <a:lnTo>
                        <a:pt x="9085" y="1601"/>
                      </a:lnTo>
                      <a:lnTo>
                        <a:pt x="9105" y="1595"/>
                      </a:lnTo>
                      <a:lnTo>
                        <a:pt x="9123" y="1589"/>
                      </a:lnTo>
                      <a:lnTo>
                        <a:pt x="9141" y="1583"/>
                      </a:lnTo>
                      <a:lnTo>
                        <a:pt x="9157" y="1575"/>
                      </a:lnTo>
                      <a:lnTo>
                        <a:pt x="9173" y="1566"/>
                      </a:lnTo>
                      <a:lnTo>
                        <a:pt x="9185" y="1556"/>
                      </a:lnTo>
                      <a:lnTo>
                        <a:pt x="9194" y="1545"/>
                      </a:lnTo>
                      <a:lnTo>
                        <a:pt x="9200" y="1532"/>
                      </a:lnTo>
                      <a:lnTo>
                        <a:pt x="9202" y="1515"/>
                      </a:lnTo>
                      <a:lnTo>
                        <a:pt x="9202" y="1395"/>
                      </a:lnTo>
                      <a:lnTo>
                        <a:pt x="9201" y="1381"/>
                      </a:lnTo>
                      <a:lnTo>
                        <a:pt x="9196" y="1367"/>
                      </a:lnTo>
                      <a:lnTo>
                        <a:pt x="9189" y="1356"/>
                      </a:lnTo>
                      <a:lnTo>
                        <a:pt x="9180" y="1346"/>
                      </a:lnTo>
                      <a:lnTo>
                        <a:pt x="9168" y="1338"/>
                      </a:lnTo>
                      <a:lnTo>
                        <a:pt x="9155" y="1331"/>
                      </a:lnTo>
                      <a:lnTo>
                        <a:pt x="9140" y="1325"/>
                      </a:lnTo>
                      <a:lnTo>
                        <a:pt x="9123" y="1319"/>
                      </a:lnTo>
                      <a:lnTo>
                        <a:pt x="9105" y="1315"/>
                      </a:lnTo>
                      <a:lnTo>
                        <a:pt x="9086" y="1312"/>
                      </a:lnTo>
                      <a:lnTo>
                        <a:pt x="9066" y="1309"/>
                      </a:lnTo>
                      <a:lnTo>
                        <a:pt x="9047" y="1306"/>
                      </a:lnTo>
                      <a:lnTo>
                        <a:pt x="9027" y="1304"/>
                      </a:lnTo>
                      <a:lnTo>
                        <a:pt x="9007" y="1302"/>
                      </a:lnTo>
                      <a:lnTo>
                        <a:pt x="8988" y="1299"/>
                      </a:lnTo>
                      <a:lnTo>
                        <a:pt x="8969" y="1297"/>
                      </a:lnTo>
                      <a:lnTo>
                        <a:pt x="8920" y="1129"/>
                      </a:lnTo>
                      <a:lnTo>
                        <a:pt x="8908" y="1107"/>
                      </a:lnTo>
                      <a:lnTo>
                        <a:pt x="8895" y="1089"/>
                      </a:lnTo>
                      <a:lnTo>
                        <a:pt x="8879" y="1074"/>
                      </a:lnTo>
                      <a:lnTo>
                        <a:pt x="8862" y="1059"/>
                      </a:lnTo>
                      <a:lnTo>
                        <a:pt x="8841" y="1048"/>
                      </a:lnTo>
                      <a:lnTo>
                        <a:pt x="8819" y="1037"/>
                      </a:lnTo>
                      <a:lnTo>
                        <a:pt x="8793" y="1028"/>
                      </a:lnTo>
                      <a:lnTo>
                        <a:pt x="8765" y="1019"/>
                      </a:lnTo>
                      <a:lnTo>
                        <a:pt x="8699" y="1000"/>
                      </a:lnTo>
                      <a:lnTo>
                        <a:pt x="8634" y="983"/>
                      </a:lnTo>
                      <a:lnTo>
                        <a:pt x="8568" y="966"/>
                      </a:lnTo>
                      <a:lnTo>
                        <a:pt x="8502" y="951"/>
                      </a:lnTo>
                      <a:lnTo>
                        <a:pt x="8436" y="936"/>
                      </a:lnTo>
                      <a:lnTo>
                        <a:pt x="8369" y="921"/>
                      </a:lnTo>
                      <a:lnTo>
                        <a:pt x="8302" y="907"/>
                      </a:lnTo>
                      <a:lnTo>
                        <a:pt x="8234" y="894"/>
                      </a:lnTo>
                      <a:lnTo>
                        <a:pt x="8167" y="881"/>
                      </a:lnTo>
                      <a:lnTo>
                        <a:pt x="8099" y="869"/>
                      </a:lnTo>
                      <a:lnTo>
                        <a:pt x="8032" y="857"/>
                      </a:lnTo>
                      <a:lnTo>
                        <a:pt x="7963" y="846"/>
                      </a:lnTo>
                      <a:lnTo>
                        <a:pt x="7896" y="836"/>
                      </a:lnTo>
                      <a:lnTo>
                        <a:pt x="7827" y="826"/>
                      </a:lnTo>
                      <a:lnTo>
                        <a:pt x="7760" y="817"/>
                      </a:lnTo>
                      <a:lnTo>
                        <a:pt x="7691" y="808"/>
                      </a:lnTo>
                      <a:lnTo>
                        <a:pt x="7623" y="800"/>
                      </a:lnTo>
                      <a:lnTo>
                        <a:pt x="7555" y="792"/>
                      </a:lnTo>
                      <a:lnTo>
                        <a:pt x="7486" y="785"/>
                      </a:lnTo>
                      <a:lnTo>
                        <a:pt x="7418" y="778"/>
                      </a:lnTo>
                      <a:lnTo>
                        <a:pt x="7350" y="772"/>
                      </a:lnTo>
                      <a:lnTo>
                        <a:pt x="7282" y="765"/>
                      </a:lnTo>
                      <a:lnTo>
                        <a:pt x="7214" y="759"/>
                      </a:lnTo>
                      <a:lnTo>
                        <a:pt x="7147" y="754"/>
                      </a:lnTo>
                      <a:lnTo>
                        <a:pt x="7079" y="750"/>
                      </a:lnTo>
                      <a:lnTo>
                        <a:pt x="7012" y="745"/>
                      </a:lnTo>
                      <a:lnTo>
                        <a:pt x="6944" y="742"/>
                      </a:lnTo>
                      <a:lnTo>
                        <a:pt x="6878" y="738"/>
                      </a:lnTo>
                      <a:lnTo>
                        <a:pt x="6812" y="735"/>
                      </a:lnTo>
                      <a:lnTo>
                        <a:pt x="6746" y="732"/>
                      </a:lnTo>
                      <a:lnTo>
                        <a:pt x="6679" y="729"/>
                      </a:lnTo>
                      <a:lnTo>
                        <a:pt x="6614" y="727"/>
                      </a:lnTo>
                      <a:lnTo>
                        <a:pt x="5434" y="129"/>
                      </a:lnTo>
                      <a:lnTo>
                        <a:pt x="5426" y="117"/>
                      </a:lnTo>
                      <a:lnTo>
                        <a:pt x="5413" y="106"/>
                      </a:lnTo>
                      <a:lnTo>
                        <a:pt x="5397" y="96"/>
                      </a:lnTo>
                      <a:lnTo>
                        <a:pt x="5378" y="88"/>
                      </a:lnTo>
                      <a:lnTo>
                        <a:pt x="5356" y="80"/>
                      </a:lnTo>
                      <a:lnTo>
                        <a:pt x="5333" y="73"/>
                      </a:lnTo>
                      <a:lnTo>
                        <a:pt x="5307" y="67"/>
                      </a:lnTo>
                      <a:lnTo>
                        <a:pt x="5279" y="62"/>
                      </a:lnTo>
                      <a:lnTo>
                        <a:pt x="5250" y="56"/>
                      </a:lnTo>
                      <a:lnTo>
                        <a:pt x="5220" y="52"/>
                      </a:lnTo>
                      <a:lnTo>
                        <a:pt x="5189" y="48"/>
                      </a:lnTo>
                      <a:lnTo>
                        <a:pt x="5159" y="45"/>
                      </a:lnTo>
                      <a:lnTo>
                        <a:pt x="5127" y="42"/>
                      </a:lnTo>
                      <a:lnTo>
                        <a:pt x="5097" y="39"/>
                      </a:lnTo>
                      <a:lnTo>
                        <a:pt x="5066" y="37"/>
                      </a:lnTo>
                      <a:lnTo>
                        <a:pt x="5038" y="34"/>
                      </a:lnTo>
                      <a:lnTo>
                        <a:pt x="4978" y="30"/>
                      </a:lnTo>
                      <a:lnTo>
                        <a:pt x="4917" y="27"/>
                      </a:lnTo>
                      <a:lnTo>
                        <a:pt x="4857" y="24"/>
                      </a:lnTo>
                      <a:lnTo>
                        <a:pt x="4795" y="21"/>
                      </a:lnTo>
                      <a:lnTo>
                        <a:pt x="4735" y="18"/>
                      </a:lnTo>
                      <a:lnTo>
                        <a:pt x="4673" y="15"/>
                      </a:lnTo>
                      <a:lnTo>
                        <a:pt x="4613" y="13"/>
                      </a:lnTo>
                      <a:lnTo>
                        <a:pt x="4552" y="9"/>
                      </a:lnTo>
                      <a:lnTo>
                        <a:pt x="4491" y="7"/>
                      </a:lnTo>
                      <a:lnTo>
                        <a:pt x="4430" y="6"/>
                      </a:lnTo>
                      <a:lnTo>
                        <a:pt x="4369" y="4"/>
                      </a:lnTo>
                      <a:lnTo>
                        <a:pt x="4308" y="3"/>
                      </a:lnTo>
                      <a:lnTo>
                        <a:pt x="4247" y="2"/>
                      </a:lnTo>
                      <a:lnTo>
                        <a:pt x="4187" y="1"/>
                      </a:lnTo>
                      <a:lnTo>
                        <a:pt x="4126" y="0"/>
                      </a:lnTo>
                      <a:lnTo>
                        <a:pt x="4066" y="0"/>
                      </a:lnTo>
                      <a:lnTo>
                        <a:pt x="4006" y="0"/>
                      </a:lnTo>
                      <a:lnTo>
                        <a:pt x="3946" y="0"/>
                      </a:lnTo>
                      <a:lnTo>
                        <a:pt x="3886" y="0"/>
                      </a:lnTo>
                      <a:lnTo>
                        <a:pt x="3826" y="1"/>
                      </a:lnTo>
                      <a:lnTo>
                        <a:pt x="3767" y="1"/>
                      </a:lnTo>
                      <a:lnTo>
                        <a:pt x="3709" y="2"/>
                      </a:lnTo>
                      <a:lnTo>
                        <a:pt x="3650" y="4"/>
                      </a:lnTo>
                      <a:lnTo>
                        <a:pt x="3592" y="5"/>
                      </a:lnTo>
                      <a:lnTo>
                        <a:pt x="3534" y="7"/>
                      </a:lnTo>
                      <a:lnTo>
                        <a:pt x="3477" y="9"/>
                      </a:lnTo>
                      <a:lnTo>
                        <a:pt x="3420" y="13"/>
                      </a:lnTo>
                      <a:lnTo>
                        <a:pt x="3363" y="16"/>
                      </a:lnTo>
                      <a:lnTo>
                        <a:pt x="3308" y="18"/>
                      </a:lnTo>
                      <a:lnTo>
                        <a:pt x="3252" y="22"/>
                      </a:lnTo>
                      <a:lnTo>
                        <a:pt x="3198" y="25"/>
                      </a:lnTo>
                      <a:lnTo>
                        <a:pt x="3143" y="29"/>
                      </a:lnTo>
                      <a:lnTo>
                        <a:pt x="3121" y="30"/>
                      </a:lnTo>
                      <a:lnTo>
                        <a:pt x="3100" y="32"/>
                      </a:lnTo>
                      <a:lnTo>
                        <a:pt x="3079" y="34"/>
                      </a:lnTo>
                      <a:lnTo>
                        <a:pt x="3059" y="36"/>
                      </a:lnTo>
                      <a:lnTo>
                        <a:pt x="3039" y="38"/>
                      </a:lnTo>
                      <a:lnTo>
                        <a:pt x="3020" y="40"/>
                      </a:lnTo>
                      <a:lnTo>
                        <a:pt x="3001" y="43"/>
                      </a:lnTo>
                      <a:lnTo>
                        <a:pt x="2984" y="46"/>
                      </a:lnTo>
                      <a:lnTo>
                        <a:pt x="2967" y="49"/>
                      </a:lnTo>
                      <a:lnTo>
                        <a:pt x="2950" y="53"/>
                      </a:lnTo>
                      <a:lnTo>
                        <a:pt x="2934" y="58"/>
                      </a:lnTo>
                      <a:lnTo>
                        <a:pt x="2918" y="63"/>
                      </a:lnTo>
                      <a:lnTo>
                        <a:pt x="2904" y="69"/>
                      </a:lnTo>
                      <a:lnTo>
                        <a:pt x="2891" y="75"/>
                      </a:lnTo>
                      <a:lnTo>
                        <a:pt x="2877" y="81"/>
                      </a:lnTo>
                      <a:lnTo>
                        <a:pt x="2865" y="88"/>
                      </a:lnTo>
                      <a:lnTo>
                        <a:pt x="1413" y="628"/>
                      </a:lnTo>
                      <a:lnTo>
                        <a:pt x="500" y="674"/>
                      </a:lnTo>
                      <a:lnTo>
                        <a:pt x="468" y="679"/>
                      </a:lnTo>
                      <a:lnTo>
                        <a:pt x="439" y="684"/>
                      </a:lnTo>
                      <a:lnTo>
                        <a:pt x="414" y="691"/>
                      </a:lnTo>
                      <a:lnTo>
                        <a:pt x="392" y="699"/>
                      </a:lnTo>
                      <a:lnTo>
                        <a:pt x="372" y="709"/>
                      </a:lnTo>
                      <a:lnTo>
                        <a:pt x="356" y="721"/>
                      </a:lnTo>
                      <a:lnTo>
                        <a:pt x="342" y="735"/>
                      </a:lnTo>
                      <a:lnTo>
                        <a:pt x="333" y="751"/>
                      </a:lnTo>
                      <a:lnTo>
                        <a:pt x="323" y="774"/>
                      </a:lnTo>
                      <a:lnTo>
                        <a:pt x="315" y="797"/>
                      </a:lnTo>
                      <a:lnTo>
                        <a:pt x="307" y="821"/>
                      </a:lnTo>
                      <a:lnTo>
                        <a:pt x="300" y="843"/>
                      </a:lnTo>
                      <a:lnTo>
                        <a:pt x="292" y="866"/>
                      </a:lnTo>
                      <a:lnTo>
                        <a:pt x="287" y="890"/>
                      </a:lnTo>
                      <a:lnTo>
                        <a:pt x="281" y="913"/>
                      </a:lnTo>
                      <a:lnTo>
                        <a:pt x="276" y="938"/>
                      </a:lnTo>
                      <a:lnTo>
                        <a:pt x="271" y="961"/>
                      </a:lnTo>
                      <a:lnTo>
                        <a:pt x="266" y="985"/>
                      </a:lnTo>
                      <a:lnTo>
                        <a:pt x="263" y="1009"/>
                      </a:lnTo>
                      <a:lnTo>
                        <a:pt x="259" y="1034"/>
                      </a:lnTo>
                      <a:lnTo>
                        <a:pt x="256" y="1057"/>
                      </a:lnTo>
                      <a:lnTo>
                        <a:pt x="253" y="1082"/>
                      </a:lnTo>
                      <a:lnTo>
                        <a:pt x="251" y="1106"/>
                      </a:lnTo>
                      <a:lnTo>
                        <a:pt x="249" y="1131"/>
                      </a:lnTo>
                      <a:lnTo>
                        <a:pt x="245" y="1146"/>
                      </a:lnTo>
                      <a:lnTo>
                        <a:pt x="242" y="1162"/>
                      </a:lnTo>
                      <a:lnTo>
                        <a:pt x="238" y="1179"/>
                      </a:lnTo>
                      <a:lnTo>
                        <a:pt x="233" y="1193"/>
                      </a:lnTo>
                      <a:lnTo>
                        <a:pt x="227" y="1206"/>
                      </a:lnTo>
                      <a:lnTo>
                        <a:pt x="219" y="1217"/>
                      </a:lnTo>
                      <a:lnTo>
                        <a:pt x="206" y="1226"/>
                      </a:lnTo>
                      <a:lnTo>
                        <a:pt x="191" y="1231"/>
                      </a:lnTo>
                      <a:lnTo>
                        <a:pt x="176" y="1232"/>
                      </a:lnTo>
                      <a:lnTo>
                        <a:pt x="162" y="1233"/>
                      </a:lnTo>
                      <a:lnTo>
                        <a:pt x="147" y="1234"/>
                      </a:lnTo>
                      <a:lnTo>
                        <a:pt x="132" y="1235"/>
                      </a:lnTo>
                      <a:lnTo>
                        <a:pt x="116" y="1236"/>
                      </a:lnTo>
                      <a:lnTo>
                        <a:pt x="100" y="1237"/>
                      </a:lnTo>
                      <a:lnTo>
                        <a:pt x="85" y="1239"/>
                      </a:lnTo>
                      <a:lnTo>
                        <a:pt x="70" y="1241"/>
                      </a:lnTo>
                      <a:lnTo>
                        <a:pt x="56" y="1244"/>
                      </a:lnTo>
                      <a:lnTo>
                        <a:pt x="43" y="1248"/>
                      </a:lnTo>
                      <a:lnTo>
                        <a:pt x="32" y="1254"/>
                      </a:lnTo>
                      <a:lnTo>
                        <a:pt x="21" y="1260"/>
                      </a:lnTo>
                      <a:lnTo>
                        <a:pt x="13" y="1268"/>
                      </a:lnTo>
                      <a:lnTo>
                        <a:pt x="6" y="1279"/>
                      </a:lnTo>
                      <a:lnTo>
                        <a:pt x="3" y="1290"/>
                      </a:lnTo>
                      <a:lnTo>
                        <a:pt x="0" y="1304"/>
                      </a:lnTo>
                      <a:lnTo>
                        <a:pt x="1" y="1347"/>
                      </a:lnTo>
                      <a:lnTo>
                        <a:pt x="3" y="1386"/>
                      </a:lnTo>
                      <a:lnTo>
                        <a:pt x="5" y="1419"/>
                      </a:lnTo>
                      <a:lnTo>
                        <a:pt x="10" y="1450"/>
                      </a:lnTo>
                      <a:lnTo>
                        <a:pt x="14" y="1478"/>
                      </a:lnTo>
                      <a:lnTo>
                        <a:pt x="21" y="1501"/>
                      </a:lnTo>
                      <a:lnTo>
                        <a:pt x="30" y="1523"/>
                      </a:lnTo>
                      <a:lnTo>
                        <a:pt x="39" y="1541"/>
                      </a:lnTo>
                      <a:lnTo>
                        <a:pt x="50" y="1557"/>
                      </a:lnTo>
                      <a:lnTo>
                        <a:pt x="63" y="1572"/>
                      </a:lnTo>
                      <a:lnTo>
                        <a:pt x="78" y="1585"/>
                      </a:lnTo>
                      <a:lnTo>
                        <a:pt x="95" y="1596"/>
                      </a:lnTo>
                      <a:lnTo>
                        <a:pt x="114" y="1607"/>
                      </a:lnTo>
                      <a:lnTo>
                        <a:pt x="134" y="1618"/>
                      </a:lnTo>
                      <a:lnTo>
                        <a:pt x="158" y="1629"/>
                      </a:lnTo>
                      <a:lnTo>
                        <a:pt x="182" y="1639"/>
                      </a:lnTo>
                      <a:lnTo>
                        <a:pt x="212" y="1647"/>
                      </a:lnTo>
                      <a:lnTo>
                        <a:pt x="240" y="1655"/>
                      </a:lnTo>
                      <a:lnTo>
                        <a:pt x="269" y="1661"/>
                      </a:lnTo>
                      <a:lnTo>
                        <a:pt x="294" y="1668"/>
                      </a:lnTo>
                      <a:lnTo>
                        <a:pt x="316" y="1677"/>
                      </a:lnTo>
                      <a:lnTo>
                        <a:pt x="335" y="1688"/>
                      </a:lnTo>
                      <a:lnTo>
                        <a:pt x="348" y="1701"/>
                      </a:lnTo>
                      <a:lnTo>
                        <a:pt x="355" y="1718"/>
                      </a:lnTo>
                      <a:lnTo>
                        <a:pt x="1213" y="1775"/>
                      </a:lnTo>
                      <a:lnTo>
                        <a:pt x="1219" y="1740"/>
                      </a:lnTo>
                      <a:lnTo>
                        <a:pt x="1225" y="1705"/>
                      </a:lnTo>
                      <a:lnTo>
                        <a:pt x="1232" y="1671"/>
                      </a:lnTo>
                      <a:lnTo>
                        <a:pt x="1239" y="1639"/>
                      </a:lnTo>
                      <a:lnTo>
                        <a:pt x="1247" y="1606"/>
                      </a:lnTo>
                      <a:lnTo>
                        <a:pt x="1256" y="1575"/>
                      </a:lnTo>
                      <a:lnTo>
                        <a:pt x="1266" y="1544"/>
                      </a:lnTo>
                      <a:lnTo>
                        <a:pt x="1276" y="1514"/>
                      </a:lnTo>
                      <a:lnTo>
                        <a:pt x="1288" y="1485"/>
                      </a:lnTo>
                      <a:lnTo>
                        <a:pt x="1300" y="1457"/>
                      </a:lnTo>
                      <a:lnTo>
                        <a:pt x="1314" y="1430"/>
                      </a:lnTo>
                      <a:lnTo>
                        <a:pt x="1328" y="1403"/>
                      </a:lnTo>
                      <a:lnTo>
                        <a:pt x="1345" y="1378"/>
                      </a:lnTo>
                      <a:lnTo>
                        <a:pt x="1361" y="1353"/>
                      </a:lnTo>
                      <a:lnTo>
                        <a:pt x="1380" y="1330"/>
                      </a:lnTo>
                      <a:lnTo>
                        <a:pt x="1401" y="1307"/>
                      </a:lnTo>
                      <a:lnTo>
                        <a:pt x="1423" y="1287"/>
                      </a:lnTo>
                      <a:lnTo>
                        <a:pt x="1446" y="1266"/>
                      </a:lnTo>
                      <a:lnTo>
                        <a:pt x="1472" y="1248"/>
                      </a:lnTo>
                      <a:lnTo>
                        <a:pt x="1500" y="1230"/>
                      </a:lnTo>
                      <a:lnTo>
                        <a:pt x="1528" y="1213"/>
                      </a:lnTo>
                      <a:lnTo>
                        <a:pt x="1560" y="1198"/>
                      </a:lnTo>
                      <a:lnTo>
                        <a:pt x="1593" y="1184"/>
                      </a:lnTo>
                      <a:lnTo>
                        <a:pt x="1629" y="1172"/>
                      </a:lnTo>
                      <a:lnTo>
                        <a:pt x="1666" y="1160"/>
                      </a:lnTo>
                      <a:lnTo>
                        <a:pt x="1707" y="1150"/>
                      </a:lnTo>
                      <a:lnTo>
                        <a:pt x="1749" y="1142"/>
                      </a:lnTo>
                      <a:lnTo>
                        <a:pt x="1794" y="1135"/>
                      </a:lnTo>
                      <a:lnTo>
                        <a:pt x="1842" y="1130"/>
                      </a:lnTo>
                      <a:lnTo>
                        <a:pt x="1892" y="1126"/>
                      </a:lnTo>
                      <a:lnTo>
                        <a:pt x="1946" y="1124"/>
                      </a:lnTo>
                      <a:lnTo>
                        <a:pt x="2001" y="1123"/>
                      </a:lnTo>
                      <a:lnTo>
                        <a:pt x="2060" y="1124"/>
                      </a:lnTo>
                      <a:lnTo>
                        <a:pt x="2117" y="1128"/>
                      </a:lnTo>
                      <a:lnTo>
                        <a:pt x="2171" y="1134"/>
                      </a:lnTo>
                      <a:lnTo>
                        <a:pt x="2221" y="1142"/>
                      </a:lnTo>
                      <a:lnTo>
                        <a:pt x="2270" y="1152"/>
                      </a:lnTo>
                      <a:lnTo>
                        <a:pt x="2316" y="1164"/>
                      </a:lnTo>
                      <a:lnTo>
                        <a:pt x="2359" y="1180"/>
                      </a:lnTo>
                      <a:lnTo>
                        <a:pt x="2399" y="1196"/>
                      </a:lnTo>
                      <a:lnTo>
                        <a:pt x="2437" y="1214"/>
                      </a:lnTo>
                      <a:lnTo>
                        <a:pt x="2474" y="1234"/>
                      </a:lnTo>
                      <a:lnTo>
                        <a:pt x="2507" y="1256"/>
                      </a:lnTo>
                      <a:lnTo>
                        <a:pt x="2537" y="1279"/>
                      </a:lnTo>
                      <a:lnTo>
                        <a:pt x="2567" y="1304"/>
                      </a:lnTo>
                      <a:lnTo>
                        <a:pt x="2594" y="1330"/>
                      </a:lnTo>
                      <a:lnTo>
                        <a:pt x="2619" y="1357"/>
                      </a:lnTo>
                      <a:lnTo>
                        <a:pt x="2643" y="1386"/>
                      </a:lnTo>
                      <a:lnTo>
                        <a:pt x="2663" y="1416"/>
                      </a:lnTo>
                      <a:lnTo>
                        <a:pt x="2683" y="1447"/>
                      </a:lnTo>
                      <a:lnTo>
                        <a:pt x="2700" y="1479"/>
                      </a:lnTo>
                      <a:lnTo>
                        <a:pt x="2716" y="1512"/>
                      </a:lnTo>
                      <a:lnTo>
                        <a:pt x="2730" y="1545"/>
                      </a:lnTo>
                      <a:lnTo>
                        <a:pt x="2743" y="1580"/>
                      </a:lnTo>
                      <a:lnTo>
                        <a:pt x="2754" y="1614"/>
                      </a:lnTo>
                      <a:lnTo>
                        <a:pt x="2763" y="1650"/>
                      </a:lnTo>
                      <a:lnTo>
                        <a:pt x="2772" y="1686"/>
                      </a:lnTo>
                      <a:lnTo>
                        <a:pt x="2779" y="1723"/>
                      </a:lnTo>
                      <a:lnTo>
                        <a:pt x="2785" y="1759"/>
                      </a:lnTo>
                      <a:lnTo>
                        <a:pt x="2789" y="1796"/>
                      </a:lnTo>
                      <a:lnTo>
                        <a:pt x="2792" y="1833"/>
                      </a:lnTo>
                      <a:lnTo>
                        <a:pt x="2794" y="1870"/>
                      </a:lnTo>
                      <a:lnTo>
                        <a:pt x="2797" y="1907"/>
                      </a:lnTo>
                      <a:lnTo>
                        <a:pt x="2797" y="194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3" name="Freeform 752">
                  <a:extLst>
                    <a:ext uri="{FF2B5EF4-FFF2-40B4-BE49-F238E27FC236}">
                      <a16:creationId xmlns:a16="http://schemas.microsoft.com/office/drawing/2014/main" id="{BC214610-C298-49B3-A3ED-56DCCA68EB9F}"/>
                    </a:ext>
                  </a:extLst>
                </p:cNvPr>
                <p:cNvSpPr>
                  <a:spLocks/>
                </p:cNvSpPr>
                <p:nvPr/>
              </p:nvSpPr>
              <p:spPr bwMode="auto">
                <a:xfrm>
                  <a:off x="4476" y="535"/>
                  <a:ext cx="617" cy="2"/>
                </a:xfrm>
                <a:custGeom>
                  <a:avLst/>
                  <a:gdLst>
                    <a:gd name="T0" fmla="*/ 0 w 3701"/>
                    <a:gd name="T1" fmla="*/ 0 h 10"/>
                    <a:gd name="T2" fmla="*/ 0 w 3701"/>
                    <a:gd name="T3" fmla="*/ 0 h 10"/>
                    <a:gd name="T4" fmla="*/ 0 w 3701"/>
                    <a:gd name="T5" fmla="*/ 0 h 10"/>
                    <a:gd name="T6" fmla="*/ 0 w 3701"/>
                    <a:gd name="T7" fmla="*/ 0 h 10"/>
                    <a:gd name="T8" fmla="*/ 0 w 3701"/>
                    <a:gd name="T9" fmla="*/ 0 h 10"/>
                    <a:gd name="T10" fmla="*/ 0 w 3701"/>
                    <a:gd name="T11" fmla="*/ 0 h 10"/>
                    <a:gd name="T12" fmla="*/ 0 w 3701"/>
                    <a:gd name="T13" fmla="*/ 0 h 10"/>
                    <a:gd name="T14" fmla="*/ 0 w 3701"/>
                    <a:gd name="T15" fmla="*/ 0 h 10"/>
                    <a:gd name="T16" fmla="*/ 0 w 3701"/>
                    <a:gd name="T17" fmla="*/ 0 h 10"/>
                    <a:gd name="T18" fmla="*/ 0 w 3701"/>
                    <a:gd name="T19" fmla="*/ 0 h 10"/>
                    <a:gd name="T20" fmla="*/ 0 w 3701"/>
                    <a:gd name="T21" fmla="*/ 0 h 10"/>
                    <a:gd name="T22" fmla="*/ 0 w 3701"/>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01"/>
                    <a:gd name="T37" fmla="*/ 0 h 10"/>
                    <a:gd name="T38" fmla="*/ 3701 w 3701"/>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01" h="10">
                      <a:moveTo>
                        <a:pt x="3689" y="4"/>
                      </a:moveTo>
                      <a:lnTo>
                        <a:pt x="3695" y="0"/>
                      </a:lnTo>
                      <a:lnTo>
                        <a:pt x="0" y="0"/>
                      </a:lnTo>
                      <a:lnTo>
                        <a:pt x="0" y="10"/>
                      </a:lnTo>
                      <a:lnTo>
                        <a:pt x="3695" y="10"/>
                      </a:lnTo>
                      <a:lnTo>
                        <a:pt x="3701" y="6"/>
                      </a:lnTo>
                      <a:lnTo>
                        <a:pt x="3695" y="10"/>
                      </a:lnTo>
                      <a:lnTo>
                        <a:pt x="3699" y="8"/>
                      </a:lnTo>
                      <a:lnTo>
                        <a:pt x="3701" y="5"/>
                      </a:lnTo>
                      <a:lnTo>
                        <a:pt x="3699" y="2"/>
                      </a:lnTo>
                      <a:lnTo>
                        <a:pt x="3695" y="0"/>
                      </a:lnTo>
                      <a:lnTo>
                        <a:pt x="3689"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4" name="Freeform 753">
                  <a:extLst>
                    <a:ext uri="{FF2B5EF4-FFF2-40B4-BE49-F238E27FC236}">
                      <a16:creationId xmlns:a16="http://schemas.microsoft.com/office/drawing/2014/main" id="{7C0BFBF6-7D2B-4CB6-BD93-1D7932F55B1D}"/>
                    </a:ext>
                  </a:extLst>
                </p:cNvPr>
                <p:cNvSpPr>
                  <a:spLocks/>
                </p:cNvSpPr>
                <p:nvPr/>
              </p:nvSpPr>
              <p:spPr bwMode="auto">
                <a:xfrm>
                  <a:off x="5091" y="371"/>
                  <a:ext cx="166" cy="165"/>
                </a:xfrm>
                <a:custGeom>
                  <a:avLst/>
                  <a:gdLst>
                    <a:gd name="T0" fmla="*/ 0 w 999"/>
                    <a:gd name="T1" fmla="*/ 0 h 824"/>
                    <a:gd name="T2" fmla="*/ 0 w 999"/>
                    <a:gd name="T3" fmla="*/ 0 h 824"/>
                    <a:gd name="T4" fmla="*/ 0 w 999"/>
                    <a:gd name="T5" fmla="*/ 0 h 824"/>
                    <a:gd name="T6" fmla="*/ 0 w 999"/>
                    <a:gd name="T7" fmla="*/ 0 h 824"/>
                    <a:gd name="T8" fmla="*/ 0 w 999"/>
                    <a:gd name="T9" fmla="*/ 0 h 824"/>
                    <a:gd name="T10" fmla="*/ 0 w 999"/>
                    <a:gd name="T11" fmla="*/ 0 h 824"/>
                    <a:gd name="T12" fmla="*/ 0 w 999"/>
                    <a:gd name="T13" fmla="*/ 0 h 824"/>
                    <a:gd name="T14" fmla="*/ 0 w 999"/>
                    <a:gd name="T15" fmla="*/ 0 h 824"/>
                    <a:gd name="T16" fmla="*/ 0 w 999"/>
                    <a:gd name="T17" fmla="*/ 0 h 824"/>
                    <a:gd name="T18" fmla="*/ 0 w 999"/>
                    <a:gd name="T19" fmla="*/ 0 h 824"/>
                    <a:gd name="T20" fmla="*/ 0 w 999"/>
                    <a:gd name="T21" fmla="*/ 0 h 824"/>
                    <a:gd name="T22" fmla="*/ 0 w 999"/>
                    <a:gd name="T23" fmla="*/ 0 h 824"/>
                    <a:gd name="T24" fmla="*/ 0 w 999"/>
                    <a:gd name="T25" fmla="*/ 0 h 824"/>
                    <a:gd name="T26" fmla="*/ 0 w 999"/>
                    <a:gd name="T27" fmla="*/ 0 h 824"/>
                    <a:gd name="T28" fmla="*/ 0 w 999"/>
                    <a:gd name="T29" fmla="*/ 0 h 824"/>
                    <a:gd name="T30" fmla="*/ 0 w 999"/>
                    <a:gd name="T31" fmla="*/ 0 h 824"/>
                    <a:gd name="T32" fmla="*/ 0 w 999"/>
                    <a:gd name="T33" fmla="*/ 0 h 824"/>
                    <a:gd name="T34" fmla="*/ 0 w 999"/>
                    <a:gd name="T35" fmla="*/ 0 h 824"/>
                    <a:gd name="T36" fmla="*/ 0 w 999"/>
                    <a:gd name="T37" fmla="*/ 0 h 824"/>
                    <a:gd name="T38" fmla="*/ 0 w 999"/>
                    <a:gd name="T39" fmla="*/ 0 h 824"/>
                    <a:gd name="T40" fmla="*/ 0 w 999"/>
                    <a:gd name="T41" fmla="*/ 0 h 824"/>
                    <a:gd name="T42" fmla="*/ 0 w 999"/>
                    <a:gd name="T43" fmla="*/ 0 h 824"/>
                    <a:gd name="T44" fmla="*/ 0 w 999"/>
                    <a:gd name="T45" fmla="*/ 0 h 824"/>
                    <a:gd name="T46" fmla="*/ 0 w 999"/>
                    <a:gd name="T47" fmla="*/ 0 h 824"/>
                    <a:gd name="T48" fmla="*/ 0 w 999"/>
                    <a:gd name="T49" fmla="*/ 0 h 824"/>
                    <a:gd name="T50" fmla="*/ 0 w 999"/>
                    <a:gd name="T51" fmla="*/ 0 h 824"/>
                    <a:gd name="T52" fmla="*/ 0 w 999"/>
                    <a:gd name="T53" fmla="*/ 0 h 824"/>
                    <a:gd name="T54" fmla="*/ 0 w 999"/>
                    <a:gd name="T55" fmla="*/ 0 h 824"/>
                    <a:gd name="T56" fmla="*/ 0 w 999"/>
                    <a:gd name="T57" fmla="*/ 0 h 824"/>
                    <a:gd name="T58" fmla="*/ 0 w 999"/>
                    <a:gd name="T59" fmla="*/ 0 h 824"/>
                    <a:gd name="T60" fmla="*/ 0 w 999"/>
                    <a:gd name="T61" fmla="*/ 0 h 824"/>
                    <a:gd name="T62" fmla="*/ 0 w 999"/>
                    <a:gd name="T63" fmla="*/ 0 h 824"/>
                    <a:gd name="T64" fmla="*/ 0 w 999"/>
                    <a:gd name="T65" fmla="*/ 0 h 824"/>
                    <a:gd name="T66" fmla="*/ 0 w 999"/>
                    <a:gd name="T67" fmla="*/ 0 h 824"/>
                    <a:gd name="T68" fmla="*/ 0 w 999"/>
                    <a:gd name="T69" fmla="*/ 0 h 824"/>
                    <a:gd name="T70" fmla="*/ 0 w 999"/>
                    <a:gd name="T71" fmla="*/ 0 h 8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99"/>
                    <a:gd name="T109" fmla="*/ 0 h 824"/>
                    <a:gd name="T110" fmla="*/ 999 w 999"/>
                    <a:gd name="T111" fmla="*/ 824 h 8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99" h="824">
                      <a:moveTo>
                        <a:pt x="993" y="0"/>
                      </a:moveTo>
                      <a:lnTo>
                        <a:pt x="993" y="0"/>
                      </a:lnTo>
                      <a:lnTo>
                        <a:pt x="932" y="1"/>
                      </a:lnTo>
                      <a:lnTo>
                        <a:pt x="873" y="4"/>
                      </a:lnTo>
                      <a:lnTo>
                        <a:pt x="815" y="9"/>
                      </a:lnTo>
                      <a:lnTo>
                        <a:pt x="760" y="16"/>
                      </a:lnTo>
                      <a:lnTo>
                        <a:pt x="709" y="26"/>
                      </a:lnTo>
                      <a:lnTo>
                        <a:pt x="661" y="37"/>
                      </a:lnTo>
                      <a:lnTo>
                        <a:pt x="612" y="51"/>
                      </a:lnTo>
                      <a:lnTo>
                        <a:pt x="568" y="65"/>
                      </a:lnTo>
                      <a:lnTo>
                        <a:pt x="526" y="81"/>
                      </a:lnTo>
                      <a:lnTo>
                        <a:pt x="487" y="100"/>
                      </a:lnTo>
                      <a:lnTo>
                        <a:pt x="449" y="119"/>
                      </a:lnTo>
                      <a:lnTo>
                        <a:pt x="411" y="140"/>
                      </a:lnTo>
                      <a:lnTo>
                        <a:pt x="378" y="164"/>
                      </a:lnTo>
                      <a:lnTo>
                        <a:pt x="345" y="188"/>
                      </a:lnTo>
                      <a:lnTo>
                        <a:pt x="315" y="215"/>
                      </a:lnTo>
                      <a:lnTo>
                        <a:pt x="287" y="241"/>
                      </a:lnTo>
                      <a:lnTo>
                        <a:pt x="258" y="270"/>
                      </a:lnTo>
                      <a:lnTo>
                        <a:pt x="232" y="300"/>
                      </a:lnTo>
                      <a:lnTo>
                        <a:pt x="209" y="332"/>
                      </a:lnTo>
                      <a:lnTo>
                        <a:pt x="186" y="364"/>
                      </a:lnTo>
                      <a:lnTo>
                        <a:pt x="165" y="397"/>
                      </a:lnTo>
                      <a:lnTo>
                        <a:pt x="146" y="431"/>
                      </a:lnTo>
                      <a:lnTo>
                        <a:pt x="127" y="467"/>
                      </a:lnTo>
                      <a:lnTo>
                        <a:pt x="109" y="503"/>
                      </a:lnTo>
                      <a:lnTo>
                        <a:pt x="93" y="540"/>
                      </a:lnTo>
                      <a:lnTo>
                        <a:pt x="77" y="579"/>
                      </a:lnTo>
                      <a:lnTo>
                        <a:pt x="63" y="618"/>
                      </a:lnTo>
                      <a:lnTo>
                        <a:pt x="49" y="658"/>
                      </a:lnTo>
                      <a:lnTo>
                        <a:pt x="36" y="697"/>
                      </a:lnTo>
                      <a:lnTo>
                        <a:pt x="24" y="738"/>
                      </a:lnTo>
                      <a:lnTo>
                        <a:pt x="12" y="780"/>
                      </a:lnTo>
                      <a:lnTo>
                        <a:pt x="0" y="822"/>
                      </a:lnTo>
                      <a:lnTo>
                        <a:pt x="12" y="824"/>
                      </a:lnTo>
                      <a:lnTo>
                        <a:pt x="22" y="782"/>
                      </a:lnTo>
                      <a:lnTo>
                        <a:pt x="34" y="740"/>
                      </a:lnTo>
                      <a:lnTo>
                        <a:pt x="45" y="699"/>
                      </a:lnTo>
                      <a:lnTo>
                        <a:pt x="58" y="660"/>
                      </a:lnTo>
                      <a:lnTo>
                        <a:pt x="73" y="620"/>
                      </a:lnTo>
                      <a:lnTo>
                        <a:pt x="87" y="581"/>
                      </a:lnTo>
                      <a:lnTo>
                        <a:pt x="102" y="544"/>
                      </a:lnTo>
                      <a:lnTo>
                        <a:pt x="119" y="507"/>
                      </a:lnTo>
                      <a:lnTo>
                        <a:pt x="137" y="471"/>
                      </a:lnTo>
                      <a:lnTo>
                        <a:pt x="155" y="435"/>
                      </a:lnTo>
                      <a:lnTo>
                        <a:pt x="174" y="402"/>
                      </a:lnTo>
                      <a:lnTo>
                        <a:pt x="196" y="368"/>
                      </a:lnTo>
                      <a:lnTo>
                        <a:pt x="218" y="336"/>
                      </a:lnTo>
                      <a:lnTo>
                        <a:pt x="242" y="306"/>
                      </a:lnTo>
                      <a:lnTo>
                        <a:pt x="268" y="276"/>
                      </a:lnTo>
                      <a:lnTo>
                        <a:pt x="294" y="247"/>
                      </a:lnTo>
                      <a:lnTo>
                        <a:pt x="322" y="221"/>
                      </a:lnTo>
                      <a:lnTo>
                        <a:pt x="352" y="194"/>
                      </a:lnTo>
                      <a:lnTo>
                        <a:pt x="385" y="172"/>
                      </a:lnTo>
                      <a:lnTo>
                        <a:pt x="418" y="149"/>
                      </a:lnTo>
                      <a:lnTo>
                        <a:pt x="454" y="127"/>
                      </a:lnTo>
                      <a:lnTo>
                        <a:pt x="492" y="108"/>
                      </a:lnTo>
                      <a:lnTo>
                        <a:pt x="531" y="89"/>
                      </a:lnTo>
                      <a:lnTo>
                        <a:pt x="573" y="73"/>
                      </a:lnTo>
                      <a:lnTo>
                        <a:pt x="617" y="59"/>
                      </a:lnTo>
                      <a:lnTo>
                        <a:pt x="663" y="45"/>
                      </a:lnTo>
                      <a:lnTo>
                        <a:pt x="712" y="34"/>
                      </a:lnTo>
                      <a:lnTo>
                        <a:pt x="763" y="26"/>
                      </a:lnTo>
                      <a:lnTo>
                        <a:pt x="817" y="19"/>
                      </a:lnTo>
                      <a:lnTo>
                        <a:pt x="873" y="14"/>
                      </a:lnTo>
                      <a:lnTo>
                        <a:pt x="932" y="11"/>
                      </a:lnTo>
                      <a:lnTo>
                        <a:pt x="993" y="10"/>
                      </a:lnTo>
                      <a:lnTo>
                        <a:pt x="997" y="8"/>
                      </a:lnTo>
                      <a:lnTo>
                        <a:pt x="999" y="5"/>
                      </a:lnTo>
                      <a:lnTo>
                        <a:pt x="997" y="2"/>
                      </a:lnTo>
                      <a:lnTo>
                        <a:pt x="9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5" name="Freeform 754">
                  <a:extLst>
                    <a:ext uri="{FF2B5EF4-FFF2-40B4-BE49-F238E27FC236}">
                      <a16:creationId xmlns:a16="http://schemas.microsoft.com/office/drawing/2014/main" id="{D589B8D0-477A-4703-877C-75B8F5EF7525}"/>
                    </a:ext>
                  </a:extLst>
                </p:cNvPr>
                <p:cNvSpPr>
                  <a:spLocks/>
                </p:cNvSpPr>
                <p:nvPr/>
              </p:nvSpPr>
              <p:spPr bwMode="auto">
                <a:xfrm>
                  <a:off x="5256" y="371"/>
                  <a:ext cx="118" cy="159"/>
                </a:xfrm>
                <a:custGeom>
                  <a:avLst/>
                  <a:gdLst>
                    <a:gd name="T0" fmla="*/ 0 w 708"/>
                    <a:gd name="T1" fmla="*/ 0 h 793"/>
                    <a:gd name="T2" fmla="*/ 0 w 708"/>
                    <a:gd name="T3" fmla="*/ 0 h 793"/>
                    <a:gd name="T4" fmla="*/ 0 w 708"/>
                    <a:gd name="T5" fmla="*/ 0 h 793"/>
                    <a:gd name="T6" fmla="*/ 0 w 708"/>
                    <a:gd name="T7" fmla="*/ 0 h 793"/>
                    <a:gd name="T8" fmla="*/ 0 w 708"/>
                    <a:gd name="T9" fmla="*/ 0 h 793"/>
                    <a:gd name="T10" fmla="*/ 0 w 708"/>
                    <a:gd name="T11" fmla="*/ 0 h 793"/>
                    <a:gd name="T12" fmla="*/ 0 w 708"/>
                    <a:gd name="T13" fmla="*/ 0 h 793"/>
                    <a:gd name="T14" fmla="*/ 0 w 708"/>
                    <a:gd name="T15" fmla="*/ 0 h 793"/>
                    <a:gd name="T16" fmla="*/ 0 w 708"/>
                    <a:gd name="T17" fmla="*/ 0 h 793"/>
                    <a:gd name="T18" fmla="*/ 0 w 708"/>
                    <a:gd name="T19" fmla="*/ 0 h 793"/>
                    <a:gd name="T20" fmla="*/ 0 w 708"/>
                    <a:gd name="T21" fmla="*/ 0 h 793"/>
                    <a:gd name="T22" fmla="*/ 0 w 708"/>
                    <a:gd name="T23" fmla="*/ 0 h 793"/>
                    <a:gd name="T24" fmla="*/ 0 w 708"/>
                    <a:gd name="T25" fmla="*/ 0 h 793"/>
                    <a:gd name="T26" fmla="*/ 0 w 708"/>
                    <a:gd name="T27" fmla="*/ 0 h 793"/>
                    <a:gd name="T28" fmla="*/ 0 w 708"/>
                    <a:gd name="T29" fmla="*/ 0 h 793"/>
                    <a:gd name="T30" fmla="*/ 0 w 708"/>
                    <a:gd name="T31" fmla="*/ 0 h 793"/>
                    <a:gd name="T32" fmla="*/ 0 w 708"/>
                    <a:gd name="T33" fmla="*/ 0 h 793"/>
                    <a:gd name="T34" fmla="*/ 0 w 708"/>
                    <a:gd name="T35" fmla="*/ 0 h 793"/>
                    <a:gd name="T36" fmla="*/ 0 w 708"/>
                    <a:gd name="T37" fmla="*/ 0 h 793"/>
                    <a:gd name="T38" fmla="*/ 0 w 708"/>
                    <a:gd name="T39" fmla="*/ 0 h 793"/>
                    <a:gd name="T40" fmla="*/ 0 w 708"/>
                    <a:gd name="T41" fmla="*/ 0 h 793"/>
                    <a:gd name="T42" fmla="*/ 0 w 708"/>
                    <a:gd name="T43" fmla="*/ 0 h 793"/>
                    <a:gd name="T44" fmla="*/ 0 w 708"/>
                    <a:gd name="T45" fmla="*/ 0 h 793"/>
                    <a:gd name="T46" fmla="*/ 0 w 708"/>
                    <a:gd name="T47" fmla="*/ 0 h 793"/>
                    <a:gd name="T48" fmla="*/ 0 w 708"/>
                    <a:gd name="T49" fmla="*/ 0 h 793"/>
                    <a:gd name="T50" fmla="*/ 0 w 708"/>
                    <a:gd name="T51" fmla="*/ 0 h 793"/>
                    <a:gd name="T52" fmla="*/ 0 w 708"/>
                    <a:gd name="T53" fmla="*/ 0 h 793"/>
                    <a:gd name="T54" fmla="*/ 0 w 708"/>
                    <a:gd name="T55" fmla="*/ 0 h 793"/>
                    <a:gd name="T56" fmla="*/ 0 w 708"/>
                    <a:gd name="T57" fmla="*/ 0 h 793"/>
                    <a:gd name="T58" fmla="*/ 0 w 708"/>
                    <a:gd name="T59" fmla="*/ 0 h 793"/>
                    <a:gd name="T60" fmla="*/ 0 w 708"/>
                    <a:gd name="T61" fmla="*/ 0 h 793"/>
                    <a:gd name="T62" fmla="*/ 0 w 708"/>
                    <a:gd name="T63" fmla="*/ 0 h 793"/>
                    <a:gd name="T64" fmla="*/ 0 w 708"/>
                    <a:gd name="T65" fmla="*/ 0 h 793"/>
                    <a:gd name="T66" fmla="*/ 0 w 708"/>
                    <a:gd name="T67" fmla="*/ 0 h 793"/>
                    <a:gd name="T68" fmla="*/ 0 w 708"/>
                    <a:gd name="T69" fmla="*/ 0 h 793"/>
                    <a:gd name="T70" fmla="*/ 0 w 708"/>
                    <a:gd name="T71" fmla="*/ 0 h 793"/>
                    <a:gd name="T72" fmla="*/ 0 w 708"/>
                    <a:gd name="T73" fmla="*/ 0 h 7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8"/>
                    <a:gd name="T112" fmla="*/ 0 h 793"/>
                    <a:gd name="T113" fmla="*/ 708 w 708"/>
                    <a:gd name="T114" fmla="*/ 793 h 7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8" h="793">
                      <a:moveTo>
                        <a:pt x="702" y="783"/>
                      </a:moveTo>
                      <a:lnTo>
                        <a:pt x="708" y="788"/>
                      </a:lnTo>
                      <a:lnTo>
                        <a:pt x="708" y="759"/>
                      </a:lnTo>
                      <a:lnTo>
                        <a:pt x="707" y="729"/>
                      </a:lnTo>
                      <a:lnTo>
                        <a:pt x="704" y="697"/>
                      </a:lnTo>
                      <a:lnTo>
                        <a:pt x="701" y="665"/>
                      </a:lnTo>
                      <a:lnTo>
                        <a:pt x="696" y="633"/>
                      </a:lnTo>
                      <a:lnTo>
                        <a:pt x="690" y="600"/>
                      </a:lnTo>
                      <a:lnTo>
                        <a:pt x="684" y="568"/>
                      </a:lnTo>
                      <a:lnTo>
                        <a:pt x="675" y="535"/>
                      </a:lnTo>
                      <a:lnTo>
                        <a:pt x="665" y="502"/>
                      </a:lnTo>
                      <a:lnTo>
                        <a:pt x="655" y="469"/>
                      </a:lnTo>
                      <a:lnTo>
                        <a:pt x="643" y="436"/>
                      </a:lnTo>
                      <a:lnTo>
                        <a:pt x="630" y="403"/>
                      </a:lnTo>
                      <a:lnTo>
                        <a:pt x="615" y="371"/>
                      </a:lnTo>
                      <a:lnTo>
                        <a:pt x="598" y="339"/>
                      </a:lnTo>
                      <a:lnTo>
                        <a:pt x="580" y="309"/>
                      </a:lnTo>
                      <a:lnTo>
                        <a:pt x="561" y="279"/>
                      </a:lnTo>
                      <a:lnTo>
                        <a:pt x="540" y="248"/>
                      </a:lnTo>
                      <a:lnTo>
                        <a:pt x="517" y="221"/>
                      </a:lnTo>
                      <a:lnTo>
                        <a:pt x="494" y="193"/>
                      </a:lnTo>
                      <a:lnTo>
                        <a:pt x="467" y="168"/>
                      </a:lnTo>
                      <a:lnTo>
                        <a:pt x="438" y="144"/>
                      </a:lnTo>
                      <a:lnTo>
                        <a:pt x="409" y="120"/>
                      </a:lnTo>
                      <a:lnTo>
                        <a:pt x="378" y="100"/>
                      </a:lnTo>
                      <a:lnTo>
                        <a:pt x="344" y="80"/>
                      </a:lnTo>
                      <a:lnTo>
                        <a:pt x="308" y="62"/>
                      </a:lnTo>
                      <a:lnTo>
                        <a:pt x="270" y="46"/>
                      </a:lnTo>
                      <a:lnTo>
                        <a:pt x="231" y="33"/>
                      </a:lnTo>
                      <a:lnTo>
                        <a:pt x="189" y="22"/>
                      </a:lnTo>
                      <a:lnTo>
                        <a:pt x="145" y="12"/>
                      </a:lnTo>
                      <a:lnTo>
                        <a:pt x="100" y="5"/>
                      </a:lnTo>
                      <a:lnTo>
                        <a:pt x="50" y="1"/>
                      </a:lnTo>
                      <a:lnTo>
                        <a:pt x="0" y="0"/>
                      </a:lnTo>
                      <a:lnTo>
                        <a:pt x="0" y="10"/>
                      </a:lnTo>
                      <a:lnTo>
                        <a:pt x="50" y="11"/>
                      </a:lnTo>
                      <a:lnTo>
                        <a:pt x="97" y="15"/>
                      </a:lnTo>
                      <a:lnTo>
                        <a:pt x="142" y="22"/>
                      </a:lnTo>
                      <a:lnTo>
                        <a:pt x="186" y="30"/>
                      </a:lnTo>
                      <a:lnTo>
                        <a:pt x="226" y="41"/>
                      </a:lnTo>
                      <a:lnTo>
                        <a:pt x="265" y="55"/>
                      </a:lnTo>
                      <a:lnTo>
                        <a:pt x="303" y="70"/>
                      </a:lnTo>
                      <a:lnTo>
                        <a:pt x="339" y="88"/>
                      </a:lnTo>
                      <a:lnTo>
                        <a:pt x="371" y="108"/>
                      </a:lnTo>
                      <a:lnTo>
                        <a:pt x="402" y="128"/>
                      </a:lnTo>
                      <a:lnTo>
                        <a:pt x="431" y="151"/>
                      </a:lnTo>
                      <a:lnTo>
                        <a:pt x="460" y="174"/>
                      </a:lnTo>
                      <a:lnTo>
                        <a:pt x="484" y="200"/>
                      </a:lnTo>
                      <a:lnTo>
                        <a:pt x="508" y="227"/>
                      </a:lnTo>
                      <a:lnTo>
                        <a:pt x="531" y="255"/>
                      </a:lnTo>
                      <a:lnTo>
                        <a:pt x="552" y="283"/>
                      </a:lnTo>
                      <a:lnTo>
                        <a:pt x="571" y="313"/>
                      </a:lnTo>
                      <a:lnTo>
                        <a:pt x="589" y="343"/>
                      </a:lnTo>
                      <a:lnTo>
                        <a:pt x="605" y="375"/>
                      </a:lnTo>
                      <a:lnTo>
                        <a:pt x="620" y="407"/>
                      </a:lnTo>
                      <a:lnTo>
                        <a:pt x="633" y="438"/>
                      </a:lnTo>
                      <a:lnTo>
                        <a:pt x="645" y="471"/>
                      </a:lnTo>
                      <a:lnTo>
                        <a:pt x="656" y="504"/>
                      </a:lnTo>
                      <a:lnTo>
                        <a:pt x="665" y="537"/>
                      </a:lnTo>
                      <a:lnTo>
                        <a:pt x="673" y="570"/>
                      </a:lnTo>
                      <a:lnTo>
                        <a:pt x="678" y="603"/>
                      </a:lnTo>
                      <a:lnTo>
                        <a:pt x="684" y="635"/>
                      </a:lnTo>
                      <a:lnTo>
                        <a:pt x="689" y="667"/>
                      </a:lnTo>
                      <a:lnTo>
                        <a:pt x="693" y="697"/>
                      </a:lnTo>
                      <a:lnTo>
                        <a:pt x="695" y="729"/>
                      </a:lnTo>
                      <a:lnTo>
                        <a:pt x="696" y="759"/>
                      </a:lnTo>
                      <a:lnTo>
                        <a:pt x="696" y="788"/>
                      </a:lnTo>
                      <a:lnTo>
                        <a:pt x="702" y="793"/>
                      </a:lnTo>
                      <a:lnTo>
                        <a:pt x="696" y="788"/>
                      </a:lnTo>
                      <a:lnTo>
                        <a:pt x="699" y="791"/>
                      </a:lnTo>
                      <a:lnTo>
                        <a:pt x="702" y="792"/>
                      </a:lnTo>
                      <a:lnTo>
                        <a:pt x="706" y="791"/>
                      </a:lnTo>
                      <a:lnTo>
                        <a:pt x="708" y="788"/>
                      </a:lnTo>
                      <a:lnTo>
                        <a:pt x="702" y="7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6" name="Freeform 755">
                  <a:extLst>
                    <a:ext uri="{FF2B5EF4-FFF2-40B4-BE49-F238E27FC236}">
                      <a16:creationId xmlns:a16="http://schemas.microsoft.com/office/drawing/2014/main" id="{85C7C0D7-572A-45E9-8475-F12E2F6214FA}"/>
                    </a:ext>
                  </a:extLst>
                </p:cNvPr>
                <p:cNvSpPr>
                  <a:spLocks/>
                </p:cNvSpPr>
                <p:nvPr/>
              </p:nvSpPr>
              <p:spPr bwMode="auto">
                <a:xfrm>
                  <a:off x="5373" y="524"/>
                  <a:ext cx="120" cy="6"/>
                </a:xfrm>
                <a:custGeom>
                  <a:avLst/>
                  <a:gdLst>
                    <a:gd name="T0" fmla="*/ 0 w 716"/>
                    <a:gd name="T1" fmla="*/ 0 h 29"/>
                    <a:gd name="T2" fmla="*/ 0 w 716"/>
                    <a:gd name="T3" fmla="*/ 0 h 29"/>
                    <a:gd name="T4" fmla="*/ 0 w 716"/>
                    <a:gd name="T5" fmla="*/ 0 h 29"/>
                    <a:gd name="T6" fmla="*/ 0 w 716"/>
                    <a:gd name="T7" fmla="*/ 0 h 29"/>
                    <a:gd name="T8" fmla="*/ 0 w 716"/>
                    <a:gd name="T9" fmla="*/ 0 h 29"/>
                    <a:gd name="T10" fmla="*/ 0 w 716"/>
                    <a:gd name="T11" fmla="*/ 0 h 29"/>
                    <a:gd name="T12" fmla="*/ 0 w 716"/>
                    <a:gd name="T13" fmla="*/ 0 h 29"/>
                    <a:gd name="T14" fmla="*/ 0 w 716"/>
                    <a:gd name="T15" fmla="*/ 0 h 29"/>
                    <a:gd name="T16" fmla="*/ 0 w 716"/>
                    <a:gd name="T17" fmla="*/ 0 h 29"/>
                    <a:gd name="T18" fmla="*/ 0 w 716"/>
                    <a:gd name="T19" fmla="*/ 0 h 29"/>
                    <a:gd name="T20" fmla="*/ 0 w 716"/>
                    <a:gd name="T21" fmla="*/ 0 h 29"/>
                    <a:gd name="T22" fmla="*/ 0 w 716"/>
                    <a:gd name="T23" fmla="*/ 0 h 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16"/>
                    <a:gd name="T37" fmla="*/ 0 h 29"/>
                    <a:gd name="T38" fmla="*/ 716 w 716"/>
                    <a:gd name="T39" fmla="*/ 29 h 2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16" h="29">
                      <a:moveTo>
                        <a:pt x="709" y="0"/>
                      </a:moveTo>
                      <a:lnTo>
                        <a:pt x="710" y="0"/>
                      </a:lnTo>
                      <a:lnTo>
                        <a:pt x="0" y="19"/>
                      </a:lnTo>
                      <a:lnTo>
                        <a:pt x="0" y="29"/>
                      </a:lnTo>
                      <a:lnTo>
                        <a:pt x="710" y="10"/>
                      </a:lnTo>
                      <a:lnTo>
                        <a:pt x="711" y="10"/>
                      </a:lnTo>
                      <a:lnTo>
                        <a:pt x="710" y="10"/>
                      </a:lnTo>
                      <a:lnTo>
                        <a:pt x="714" y="8"/>
                      </a:lnTo>
                      <a:lnTo>
                        <a:pt x="716" y="5"/>
                      </a:lnTo>
                      <a:lnTo>
                        <a:pt x="714" y="2"/>
                      </a:lnTo>
                      <a:lnTo>
                        <a:pt x="710" y="0"/>
                      </a:lnTo>
                      <a:lnTo>
                        <a:pt x="70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7" name="Freeform 756">
                  <a:extLst>
                    <a:ext uri="{FF2B5EF4-FFF2-40B4-BE49-F238E27FC236}">
                      <a16:creationId xmlns:a16="http://schemas.microsoft.com/office/drawing/2014/main" id="{5A4DA8D7-F56B-466A-9479-FD52E79A894E}"/>
                    </a:ext>
                  </a:extLst>
                </p:cNvPr>
                <p:cNvSpPr>
                  <a:spLocks/>
                </p:cNvSpPr>
                <p:nvPr/>
              </p:nvSpPr>
              <p:spPr bwMode="auto">
                <a:xfrm>
                  <a:off x="5491" y="479"/>
                  <a:ext cx="20" cy="47"/>
                </a:xfrm>
                <a:custGeom>
                  <a:avLst/>
                  <a:gdLst>
                    <a:gd name="T0" fmla="*/ 0 w 116"/>
                    <a:gd name="T1" fmla="*/ 0 h 232"/>
                    <a:gd name="T2" fmla="*/ 0 w 116"/>
                    <a:gd name="T3" fmla="*/ 0 h 232"/>
                    <a:gd name="T4" fmla="*/ 0 w 116"/>
                    <a:gd name="T5" fmla="*/ 0 h 232"/>
                    <a:gd name="T6" fmla="*/ 0 w 116"/>
                    <a:gd name="T7" fmla="*/ 0 h 232"/>
                    <a:gd name="T8" fmla="*/ 0 w 116"/>
                    <a:gd name="T9" fmla="*/ 0 h 232"/>
                    <a:gd name="T10" fmla="*/ 0 w 116"/>
                    <a:gd name="T11" fmla="*/ 0 h 232"/>
                    <a:gd name="T12" fmla="*/ 0 w 116"/>
                    <a:gd name="T13" fmla="*/ 0 h 232"/>
                    <a:gd name="T14" fmla="*/ 0 w 116"/>
                    <a:gd name="T15" fmla="*/ 0 h 232"/>
                    <a:gd name="T16" fmla="*/ 0 w 116"/>
                    <a:gd name="T17" fmla="*/ 0 h 232"/>
                    <a:gd name="T18" fmla="*/ 0 w 116"/>
                    <a:gd name="T19" fmla="*/ 0 h 232"/>
                    <a:gd name="T20" fmla="*/ 0 w 116"/>
                    <a:gd name="T21" fmla="*/ 0 h 232"/>
                    <a:gd name="T22" fmla="*/ 0 w 116"/>
                    <a:gd name="T23" fmla="*/ 0 h 232"/>
                    <a:gd name="T24" fmla="*/ 0 w 116"/>
                    <a:gd name="T25" fmla="*/ 0 h 232"/>
                    <a:gd name="T26" fmla="*/ 0 w 116"/>
                    <a:gd name="T27" fmla="*/ 0 h 232"/>
                    <a:gd name="T28" fmla="*/ 0 w 116"/>
                    <a:gd name="T29" fmla="*/ 0 h 232"/>
                    <a:gd name="T30" fmla="*/ 0 w 116"/>
                    <a:gd name="T31" fmla="*/ 0 h 232"/>
                    <a:gd name="T32" fmla="*/ 0 w 116"/>
                    <a:gd name="T33" fmla="*/ 0 h 232"/>
                    <a:gd name="T34" fmla="*/ 0 w 116"/>
                    <a:gd name="T35" fmla="*/ 0 h 232"/>
                    <a:gd name="T36" fmla="*/ 0 w 116"/>
                    <a:gd name="T37" fmla="*/ 0 h 232"/>
                    <a:gd name="T38" fmla="*/ 0 w 116"/>
                    <a:gd name="T39" fmla="*/ 0 h 232"/>
                    <a:gd name="T40" fmla="*/ 0 w 116"/>
                    <a:gd name="T41" fmla="*/ 0 h 232"/>
                    <a:gd name="T42" fmla="*/ 0 w 116"/>
                    <a:gd name="T43" fmla="*/ 0 h 232"/>
                    <a:gd name="T44" fmla="*/ 0 w 116"/>
                    <a:gd name="T45" fmla="*/ 0 h 232"/>
                    <a:gd name="T46" fmla="*/ 0 w 116"/>
                    <a:gd name="T47" fmla="*/ 0 h 232"/>
                    <a:gd name="T48" fmla="*/ 0 w 116"/>
                    <a:gd name="T49" fmla="*/ 0 h 232"/>
                    <a:gd name="T50" fmla="*/ 0 w 116"/>
                    <a:gd name="T51" fmla="*/ 0 h 232"/>
                    <a:gd name="T52" fmla="*/ 0 w 116"/>
                    <a:gd name="T53" fmla="*/ 0 h 232"/>
                    <a:gd name="T54" fmla="*/ 0 w 116"/>
                    <a:gd name="T55" fmla="*/ 0 h 232"/>
                    <a:gd name="T56" fmla="*/ 0 w 116"/>
                    <a:gd name="T57" fmla="*/ 0 h 232"/>
                    <a:gd name="T58" fmla="*/ 0 w 116"/>
                    <a:gd name="T59" fmla="*/ 0 h 232"/>
                    <a:gd name="T60" fmla="*/ 0 w 116"/>
                    <a:gd name="T61" fmla="*/ 0 h 232"/>
                    <a:gd name="T62" fmla="*/ 0 w 116"/>
                    <a:gd name="T63" fmla="*/ 0 h 232"/>
                    <a:gd name="T64" fmla="*/ 0 w 116"/>
                    <a:gd name="T65" fmla="*/ 0 h 232"/>
                    <a:gd name="T66" fmla="*/ 0 w 116"/>
                    <a:gd name="T67" fmla="*/ 0 h 232"/>
                    <a:gd name="T68" fmla="*/ 0 w 116"/>
                    <a:gd name="T69" fmla="*/ 0 h 232"/>
                    <a:gd name="T70" fmla="*/ 0 w 116"/>
                    <a:gd name="T71" fmla="*/ 0 h 232"/>
                    <a:gd name="T72" fmla="*/ 0 w 116"/>
                    <a:gd name="T73" fmla="*/ 0 h 232"/>
                    <a:gd name="T74" fmla="*/ 0 w 116"/>
                    <a:gd name="T75" fmla="*/ 0 h 232"/>
                    <a:gd name="T76" fmla="*/ 0 w 116"/>
                    <a:gd name="T77" fmla="*/ 0 h 232"/>
                    <a:gd name="T78" fmla="*/ 0 w 116"/>
                    <a:gd name="T79" fmla="*/ 0 h 232"/>
                    <a:gd name="T80" fmla="*/ 0 w 116"/>
                    <a:gd name="T81" fmla="*/ 0 h 232"/>
                    <a:gd name="T82" fmla="*/ 0 w 116"/>
                    <a:gd name="T83" fmla="*/ 0 h 2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6"/>
                    <a:gd name="T127" fmla="*/ 0 h 232"/>
                    <a:gd name="T128" fmla="*/ 116 w 116"/>
                    <a:gd name="T129" fmla="*/ 232 h 23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6" h="232">
                      <a:moveTo>
                        <a:pt x="91" y="3"/>
                      </a:moveTo>
                      <a:lnTo>
                        <a:pt x="91" y="2"/>
                      </a:lnTo>
                      <a:lnTo>
                        <a:pt x="85" y="18"/>
                      </a:lnTo>
                      <a:lnTo>
                        <a:pt x="84" y="35"/>
                      </a:lnTo>
                      <a:lnTo>
                        <a:pt x="86" y="52"/>
                      </a:lnTo>
                      <a:lnTo>
                        <a:pt x="89" y="69"/>
                      </a:lnTo>
                      <a:lnTo>
                        <a:pt x="92" y="86"/>
                      </a:lnTo>
                      <a:lnTo>
                        <a:pt x="97" y="103"/>
                      </a:lnTo>
                      <a:lnTo>
                        <a:pt x="101" y="121"/>
                      </a:lnTo>
                      <a:lnTo>
                        <a:pt x="103" y="137"/>
                      </a:lnTo>
                      <a:lnTo>
                        <a:pt x="104" y="152"/>
                      </a:lnTo>
                      <a:lnTo>
                        <a:pt x="103" y="167"/>
                      </a:lnTo>
                      <a:lnTo>
                        <a:pt x="97" y="180"/>
                      </a:lnTo>
                      <a:lnTo>
                        <a:pt x="88" y="192"/>
                      </a:lnTo>
                      <a:lnTo>
                        <a:pt x="76" y="201"/>
                      </a:lnTo>
                      <a:lnTo>
                        <a:pt x="57" y="211"/>
                      </a:lnTo>
                      <a:lnTo>
                        <a:pt x="32" y="218"/>
                      </a:lnTo>
                      <a:lnTo>
                        <a:pt x="0" y="222"/>
                      </a:lnTo>
                      <a:lnTo>
                        <a:pt x="2" y="232"/>
                      </a:lnTo>
                      <a:lnTo>
                        <a:pt x="34" y="226"/>
                      </a:lnTo>
                      <a:lnTo>
                        <a:pt x="62" y="219"/>
                      </a:lnTo>
                      <a:lnTo>
                        <a:pt x="83" y="209"/>
                      </a:lnTo>
                      <a:lnTo>
                        <a:pt x="97" y="198"/>
                      </a:lnTo>
                      <a:lnTo>
                        <a:pt x="106" y="184"/>
                      </a:lnTo>
                      <a:lnTo>
                        <a:pt x="112" y="169"/>
                      </a:lnTo>
                      <a:lnTo>
                        <a:pt x="116" y="152"/>
                      </a:lnTo>
                      <a:lnTo>
                        <a:pt x="115" y="137"/>
                      </a:lnTo>
                      <a:lnTo>
                        <a:pt x="112" y="119"/>
                      </a:lnTo>
                      <a:lnTo>
                        <a:pt x="109" y="101"/>
                      </a:lnTo>
                      <a:lnTo>
                        <a:pt x="104" y="84"/>
                      </a:lnTo>
                      <a:lnTo>
                        <a:pt x="101" y="67"/>
                      </a:lnTo>
                      <a:lnTo>
                        <a:pt x="98" y="50"/>
                      </a:lnTo>
                      <a:lnTo>
                        <a:pt x="96" y="35"/>
                      </a:lnTo>
                      <a:lnTo>
                        <a:pt x="97" y="20"/>
                      </a:lnTo>
                      <a:lnTo>
                        <a:pt x="101" y="6"/>
                      </a:lnTo>
                      <a:lnTo>
                        <a:pt x="101" y="5"/>
                      </a:lnTo>
                      <a:lnTo>
                        <a:pt x="101" y="6"/>
                      </a:lnTo>
                      <a:lnTo>
                        <a:pt x="101" y="3"/>
                      </a:lnTo>
                      <a:lnTo>
                        <a:pt x="98" y="0"/>
                      </a:lnTo>
                      <a:lnTo>
                        <a:pt x="93" y="0"/>
                      </a:lnTo>
                      <a:lnTo>
                        <a:pt x="91" y="2"/>
                      </a:lnTo>
                      <a:lnTo>
                        <a:pt x="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8" name="Freeform 757">
                  <a:extLst>
                    <a:ext uri="{FF2B5EF4-FFF2-40B4-BE49-F238E27FC236}">
                      <a16:creationId xmlns:a16="http://schemas.microsoft.com/office/drawing/2014/main" id="{77A8B7AB-7393-4F49-AA2D-E882DE661850}"/>
                    </a:ext>
                  </a:extLst>
                </p:cNvPr>
                <p:cNvSpPr>
                  <a:spLocks/>
                </p:cNvSpPr>
                <p:nvPr/>
              </p:nvSpPr>
              <p:spPr bwMode="auto">
                <a:xfrm>
                  <a:off x="5507" y="449"/>
                  <a:ext cx="37" cy="31"/>
                </a:xfrm>
                <a:custGeom>
                  <a:avLst/>
                  <a:gdLst>
                    <a:gd name="T0" fmla="*/ 0 w 227"/>
                    <a:gd name="T1" fmla="*/ 0 h 158"/>
                    <a:gd name="T2" fmla="*/ 0 w 227"/>
                    <a:gd name="T3" fmla="*/ 0 h 158"/>
                    <a:gd name="T4" fmla="*/ 0 w 227"/>
                    <a:gd name="T5" fmla="*/ 0 h 158"/>
                    <a:gd name="T6" fmla="*/ 0 w 227"/>
                    <a:gd name="T7" fmla="*/ 0 h 158"/>
                    <a:gd name="T8" fmla="*/ 0 w 227"/>
                    <a:gd name="T9" fmla="*/ 0 h 158"/>
                    <a:gd name="T10" fmla="*/ 0 w 227"/>
                    <a:gd name="T11" fmla="*/ 0 h 158"/>
                    <a:gd name="T12" fmla="*/ 0 w 227"/>
                    <a:gd name="T13" fmla="*/ 0 h 158"/>
                    <a:gd name="T14" fmla="*/ 0 w 227"/>
                    <a:gd name="T15" fmla="*/ 0 h 158"/>
                    <a:gd name="T16" fmla="*/ 0 w 227"/>
                    <a:gd name="T17" fmla="*/ 0 h 158"/>
                    <a:gd name="T18" fmla="*/ 0 w 227"/>
                    <a:gd name="T19" fmla="*/ 0 h 158"/>
                    <a:gd name="T20" fmla="*/ 0 w 227"/>
                    <a:gd name="T21" fmla="*/ 0 h 158"/>
                    <a:gd name="T22" fmla="*/ 0 w 227"/>
                    <a:gd name="T23" fmla="*/ 0 h 158"/>
                    <a:gd name="T24" fmla="*/ 0 w 227"/>
                    <a:gd name="T25" fmla="*/ 0 h 158"/>
                    <a:gd name="T26" fmla="*/ 0 w 227"/>
                    <a:gd name="T27" fmla="*/ 0 h 158"/>
                    <a:gd name="T28" fmla="*/ 0 w 227"/>
                    <a:gd name="T29" fmla="*/ 0 h 158"/>
                    <a:gd name="T30" fmla="*/ 0 w 227"/>
                    <a:gd name="T31" fmla="*/ 0 h 158"/>
                    <a:gd name="T32" fmla="*/ 0 w 227"/>
                    <a:gd name="T33" fmla="*/ 0 h 158"/>
                    <a:gd name="T34" fmla="*/ 0 w 227"/>
                    <a:gd name="T35" fmla="*/ 0 h 158"/>
                    <a:gd name="T36" fmla="*/ 0 w 227"/>
                    <a:gd name="T37" fmla="*/ 0 h 158"/>
                    <a:gd name="T38" fmla="*/ 0 w 227"/>
                    <a:gd name="T39" fmla="*/ 0 h 158"/>
                    <a:gd name="T40" fmla="*/ 0 w 227"/>
                    <a:gd name="T41" fmla="*/ 0 h 158"/>
                    <a:gd name="T42" fmla="*/ 0 w 227"/>
                    <a:gd name="T43" fmla="*/ 0 h 158"/>
                    <a:gd name="T44" fmla="*/ 0 w 227"/>
                    <a:gd name="T45" fmla="*/ 0 h 158"/>
                    <a:gd name="T46" fmla="*/ 0 w 227"/>
                    <a:gd name="T47" fmla="*/ 0 h 158"/>
                    <a:gd name="T48" fmla="*/ 0 w 227"/>
                    <a:gd name="T49" fmla="*/ 0 h 158"/>
                    <a:gd name="T50" fmla="*/ 0 w 227"/>
                    <a:gd name="T51" fmla="*/ 0 h 158"/>
                    <a:gd name="T52" fmla="*/ 0 w 227"/>
                    <a:gd name="T53" fmla="*/ 0 h 158"/>
                    <a:gd name="T54" fmla="*/ 0 w 227"/>
                    <a:gd name="T55" fmla="*/ 0 h 158"/>
                    <a:gd name="T56" fmla="*/ 0 w 227"/>
                    <a:gd name="T57" fmla="*/ 0 h 158"/>
                    <a:gd name="T58" fmla="*/ 0 w 227"/>
                    <a:gd name="T59" fmla="*/ 0 h 158"/>
                    <a:gd name="T60" fmla="*/ 0 w 227"/>
                    <a:gd name="T61" fmla="*/ 0 h 158"/>
                    <a:gd name="T62" fmla="*/ 0 w 227"/>
                    <a:gd name="T63" fmla="*/ 0 h 158"/>
                    <a:gd name="T64" fmla="*/ 0 w 227"/>
                    <a:gd name="T65" fmla="*/ 0 h 158"/>
                    <a:gd name="T66" fmla="*/ 0 w 227"/>
                    <a:gd name="T67" fmla="*/ 0 h 158"/>
                    <a:gd name="T68" fmla="*/ 0 w 227"/>
                    <a:gd name="T69" fmla="*/ 0 h 158"/>
                    <a:gd name="T70" fmla="*/ 0 w 227"/>
                    <a:gd name="T71" fmla="*/ 0 h 158"/>
                    <a:gd name="T72" fmla="*/ 0 w 227"/>
                    <a:gd name="T73" fmla="*/ 0 h 158"/>
                    <a:gd name="T74" fmla="*/ 0 w 227"/>
                    <a:gd name="T75" fmla="*/ 0 h 158"/>
                    <a:gd name="T76" fmla="*/ 0 w 227"/>
                    <a:gd name="T77" fmla="*/ 0 h 158"/>
                    <a:gd name="T78" fmla="*/ 0 w 227"/>
                    <a:gd name="T79" fmla="*/ 0 h 158"/>
                    <a:gd name="T80" fmla="*/ 0 w 227"/>
                    <a:gd name="T81" fmla="*/ 0 h 15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27"/>
                    <a:gd name="T124" fmla="*/ 0 h 158"/>
                    <a:gd name="T125" fmla="*/ 227 w 227"/>
                    <a:gd name="T126" fmla="*/ 158 h 15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27" h="158">
                      <a:moveTo>
                        <a:pt x="215" y="5"/>
                      </a:moveTo>
                      <a:lnTo>
                        <a:pt x="215" y="5"/>
                      </a:lnTo>
                      <a:lnTo>
                        <a:pt x="214" y="21"/>
                      </a:lnTo>
                      <a:lnTo>
                        <a:pt x="208" y="33"/>
                      </a:lnTo>
                      <a:lnTo>
                        <a:pt x="199" y="43"/>
                      </a:lnTo>
                      <a:lnTo>
                        <a:pt x="188" y="52"/>
                      </a:lnTo>
                      <a:lnTo>
                        <a:pt x="174" y="60"/>
                      </a:lnTo>
                      <a:lnTo>
                        <a:pt x="157" y="69"/>
                      </a:lnTo>
                      <a:lnTo>
                        <a:pt x="140" y="75"/>
                      </a:lnTo>
                      <a:lnTo>
                        <a:pt x="122" y="81"/>
                      </a:lnTo>
                      <a:lnTo>
                        <a:pt x="102" y="87"/>
                      </a:lnTo>
                      <a:lnTo>
                        <a:pt x="83" y="93"/>
                      </a:lnTo>
                      <a:lnTo>
                        <a:pt x="65" y="100"/>
                      </a:lnTo>
                      <a:lnTo>
                        <a:pt x="49" y="108"/>
                      </a:lnTo>
                      <a:lnTo>
                        <a:pt x="32" y="117"/>
                      </a:lnTo>
                      <a:lnTo>
                        <a:pt x="19" y="128"/>
                      </a:lnTo>
                      <a:lnTo>
                        <a:pt x="7" y="141"/>
                      </a:lnTo>
                      <a:lnTo>
                        <a:pt x="0" y="156"/>
                      </a:lnTo>
                      <a:lnTo>
                        <a:pt x="10" y="158"/>
                      </a:lnTo>
                      <a:lnTo>
                        <a:pt x="17" y="145"/>
                      </a:lnTo>
                      <a:lnTo>
                        <a:pt x="26" y="134"/>
                      </a:lnTo>
                      <a:lnTo>
                        <a:pt x="39" y="125"/>
                      </a:lnTo>
                      <a:lnTo>
                        <a:pt x="53" y="117"/>
                      </a:lnTo>
                      <a:lnTo>
                        <a:pt x="70" y="108"/>
                      </a:lnTo>
                      <a:lnTo>
                        <a:pt x="88" y="101"/>
                      </a:lnTo>
                      <a:lnTo>
                        <a:pt x="107" y="95"/>
                      </a:lnTo>
                      <a:lnTo>
                        <a:pt x="127" y="89"/>
                      </a:lnTo>
                      <a:lnTo>
                        <a:pt x="144" y="83"/>
                      </a:lnTo>
                      <a:lnTo>
                        <a:pt x="162" y="77"/>
                      </a:lnTo>
                      <a:lnTo>
                        <a:pt x="179" y="69"/>
                      </a:lnTo>
                      <a:lnTo>
                        <a:pt x="195" y="60"/>
                      </a:lnTo>
                      <a:lnTo>
                        <a:pt x="208" y="49"/>
                      </a:lnTo>
                      <a:lnTo>
                        <a:pt x="218" y="37"/>
                      </a:lnTo>
                      <a:lnTo>
                        <a:pt x="224" y="23"/>
                      </a:lnTo>
                      <a:lnTo>
                        <a:pt x="227" y="5"/>
                      </a:lnTo>
                      <a:lnTo>
                        <a:pt x="225" y="2"/>
                      </a:lnTo>
                      <a:lnTo>
                        <a:pt x="221" y="0"/>
                      </a:lnTo>
                      <a:lnTo>
                        <a:pt x="218" y="2"/>
                      </a:lnTo>
                      <a:lnTo>
                        <a:pt x="21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9" name="Freeform 758">
                  <a:extLst>
                    <a:ext uri="{FF2B5EF4-FFF2-40B4-BE49-F238E27FC236}">
                      <a16:creationId xmlns:a16="http://schemas.microsoft.com/office/drawing/2014/main" id="{D81A11B0-5CE4-44B6-9953-1E3652652739}"/>
                    </a:ext>
                  </a:extLst>
                </p:cNvPr>
                <p:cNvSpPr>
                  <a:spLocks/>
                </p:cNvSpPr>
                <p:nvPr/>
              </p:nvSpPr>
              <p:spPr bwMode="auto">
                <a:xfrm>
                  <a:off x="5542" y="425"/>
                  <a:ext cx="2" cy="25"/>
                </a:xfrm>
                <a:custGeom>
                  <a:avLst/>
                  <a:gdLst>
                    <a:gd name="T0" fmla="*/ 0 w 12"/>
                    <a:gd name="T1" fmla="*/ 0 h 125"/>
                    <a:gd name="T2" fmla="*/ 0 w 12"/>
                    <a:gd name="T3" fmla="*/ 0 h 125"/>
                    <a:gd name="T4" fmla="*/ 0 w 12"/>
                    <a:gd name="T5" fmla="*/ 0 h 125"/>
                    <a:gd name="T6" fmla="*/ 0 w 12"/>
                    <a:gd name="T7" fmla="*/ 0 h 125"/>
                    <a:gd name="T8" fmla="*/ 0 w 12"/>
                    <a:gd name="T9" fmla="*/ 0 h 125"/>
                    <a:gd name="T10" fmla="*/ 0 w 12"/>
                    <a:gd name="T11" fmla="*/ 0 h 125"/>
                    <a:gd name="T12" fmla="*/ 0 w 12"/>
                    <a:gd name="T13" fmla="*/ 0 h 125"/>
                    <a:gd name="T14" fmla="*/ 0 w 12"/>
                    <a:gd name="T15" fmla="*/ 0 h 125"/>
                    <a:gd name="T16" fmla="*/ 0 w 12"/>
                    <a:gd name="T17" fmla="*/ 0 h 125"/>
                    <a:gd name="T18" fmla="*/ 0 w 12"/>
                    <a:gd name="T19" fmla="*/ 0 h 125"/>
                    <a:gd name="T20" fmla="*/ 0 w 12"/>
                    <a:gd name="T21" fmla="*/ 0 h 1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25"/>
                    <a:gd name="T35" fmla="*/ 12 w 12"/>
                    <a:gd name="T36" fmla="*/ 125 h 12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25">
                      <a:moveTo>
                        <a:pt x="0" y="5"/>
                      </a:moveTo>
                      <a:lnTo>
                        <a:pt x="0" y="5"/>
                      </a:lnTo>
                      <a:lnTo>
                        <a:pt x="0" y="125"/>
                      </a:lnTo>
                      <a:lnTo>
                        <a:pt x="12" y="125"/>
                      </a:lnTo>
                      <a:lnTo>
                        <a:pt x="12" y="5"/>
                      </a:lnTo>
                      <a:lnTo>
                        <a:pt x="10" y="2"/>
                      </a:lnTo>
                      <a:lnTo>
                        <a:pt x="6" y="0"/>
                      </a:lnTo>
                      <a:lnTo>
                        <a:pt x="3" y="2"/>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0" name="Freeform 759">
                  <a:extLst>
                    <a:ext uri="{FF2B5EF4-FFF2-40B4-BE49-F238E27FC236}">
                      <a16:creationId xmlns:a16="http://schemas.microsoft.com/office/drawing/2014/main" id="{BD2A16D0-A5F7-48FC-B967-B8D7708AAD82}"/>
                    </a:ext>
                  </a:extLst>
                </p:cNvPr>
                <p:cNvSpPr>
                  <a:spLocks/>
                </p:cNvSpPr>
                <p:nvPr/>
              </p:nvSpPr>
              <p:spPr bwMode="auto">
                <a:xfrm>
                  <a:off x="5504" y="405"/>
                  <a:ext cx="40" cy="21"/>
                </a:xfrm>
                <a:custGeom>
                  <a:avLst/>
                  <a:gdLst>
                    <a:gd name="T0" fmla="*/ 0 w 243"/>
                    <a:gd name="T1" fmla="*/ 0 h 103"/>
                    <a:gd name="T2" fmla="*/ 0 w 243"/>
                    <a:gd name="T3" fmla="*/ 0 h 103"/>
                    <a:gd name="T4" fmla="*/ 0 w 243"/>
                    <a:gd name="T5" fmla="*/ 0 h 103"/>
                    <a:gd name="T6" fmla="*/ 0 w 243"/>
                    <a:gd name="T7" fmla="*/ 0 h 103"/>
                    <a:gd name="T8" fmla="*/ 0 w 243"/>
                    <a:gd name="T9" fmla="*/ 0 h 103"/>
                    <a:gd name="T10" fmla="*/ 0 w 243"/>
                    <a:gd name="T11" fmla="*/ 0 h 103"/>
                    <a:gd name="T12" fmla="*/ 0 w 243"/>
                    <a:gd name="T13" fmla="*/ 0 h 103"/>
                    <a:gd name="T14" fmla="*/ 0 w 243"/>
                    <a:gd name="T15" fmla="*/ 0 h 103"/>
                    <a:gd name="T16" fmla="*/ 0 w 243"/>
                    <a:gd name="T17" fmla="*/ 0 h 103"/>
                    <a:gd name="T18" fmla="*/ 0 w 243"/>
                    <a:gd name="T19" fmla="*/ 0 h 103"/>
                    <a:gd name="T20" fmla="*/ 0 w 243"/>
                    <a:gd name="T21" fmla="*/ 0 h 103"/>
                    <a:gd name="T22" fmla="*/ 0 w 243"/>
                    <a:gd name="T23" fmla="*/ 0 h 103"/>
                    <a:gd name="T24" fmla="*/ 0 w 243"/>
                    <a:gd name="T25" fmla="*/ 0 h 103"/>
                    <a:gd name="T26" fmla="*/ 0 w 243"/>
                    <a:gd name="T27" fmla="*/ 0 h 103"/>
                    <a:gd name="T28" fmla="*/ 0 w 243"/>
                    <a:gd name="T29" fmla="*/ 0 h 103"/>
                    <a:gd name="T30" fmla="*/ 0 w 243"/>
                    <a:gd name="T31" fmla="*/ 0 h 103"/>
                    <a:gd name="T32" fmla="*/ 0 w 243"/>
                    <a:gd name="T33" fmla="*/ 0 h 103"/>
                    <a:gd name="T34" fmla="*/ 0 w 243"/>
                    <a:gd name="T35" fmla="*/ 0 h 103"/>
                    <a:gd name="T36" fmla="*/ 0 w 243"/>
                    <a:gd name="T37" fmla="*/ 0 h 103"/>
                    <a:gd name="T38" fmla="*/ 0 w 243"/>
                    <a:gd name="T39" fmla="*/ 0 h 103"/>
                    <a:gd name="T40" fmla="*/ 0 w 243"/>
                    <a:gd name="T41" fmla="*/ 0 h 103"/>
                    <a:gd name="T42" fmla="*/ 0 w 243"/>
                    <a:gd name="T43" fmla="*/ 0 h 103"/>
                    <a:gd name="T44" fmla="*/ 0 w 243"/>
                    <a:gd name="T45" fmla="*/ 0 h 103"/>
                    <a:gd name="T46" fmla="*/ 0 w 243"/>
                    <a:gd name="T47" fmla="*/ 0 h 103"/>
                    <a:gd name="T48" fmla="*/ 0 w 243"/>
                    <a:gd name="T49" fmla="*/ 0 h 103"/>
                    <a:gd name="T50" fmla="*/ 0 w 243"/>
                    <a:gd name="T51" fmla="*/ 0 h 103"/>
                    <a:gd name="T52" fmla="*/ 0 w 243"/>
                    <a:gd name="T53" fmla="*/ 0 h 103"/>
                    <a:gd name="T54" fmla="*/ 0 w 243"/>
                    <a:gd name="T55" fmla="*/ 0 h 103"/>
                    <a:gd name="T56" fmla="*/ 0 w 243"/>
                    <a:gd name="T57" fmla="*/ 0 h 103"/>
                    <a:gd name="T58" fmla="*/ 0 w 243"/>
                    <a:gd name="T59" fmla="*/ 0 h 103"/>
                    <a:gd name="T60" fmla="*/ 0 w 243"/>
                    <a:gd name="T61" fmla="*/ 0 h 103"/>
                    <a:gd name="T62" fmla="*/ 0 w 243"/>
                    <a:gd name="T63" fmla="*/ 0 h 103"/>
                    <a:gd name="T64" fmla="*/ 0 w 243"/>
                    <a:gd name="T65" fmla="*/ 0 h 103"/>
                    <a:gd name="T66" fmla="*/ 0 w 243"/>
                    <a:gd name="T67" fmla="*/ 0 h 103"/>
                    <a:gd name="T68" fmla="*/ 0 w 243"/>
                    <a:gd name="T69" fmla="*/ 0 h 103"/>
                    <a:gd name="T70" fmla="*/ 0 w 243"/>
                    <a:gd name="T71" fmla="*/ 0 h 103"/>
                    <a:gd name="T72" fmla="*/ 0 w 243"/>
                    <a:gd name="T73" fmla="*/ 0 h 103"/>
                    <a:gd name="T74" fmla="*/ 0 w 243"/>
                    <a:gd name="T75" fmla="*/ 0 h 103"/>
                    <a:gd name="T76" fmla="*/ 0 w 243"/>
                    <a:gd name="T77" fmla="*/ 0 h 103"/>
                    <a:gd name="T78" fmla="*/ 0 w 243"/>
                    <a:gd name="T79" fmla="*/ 0 h 103"/>
                    <a:gd name="T80" fmla="*/ 0 w 243"/>
                    <a:gd name="T81" fmla="*/ 0 h 103"/>
                    <a:gd name="T82" fmla="*/ 0 w 243"/>
                    <a:gd name="T83" fmla="*/ 0 h 10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43"/>
                    <a:gd name="T127" fmla="*/ 0 h 103"/>
                    <a:gd name="T128" fmla="*/ 243 w 243"/>
                    <a:gd name="T129" fmla="*/ 103 h 10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43" h="103">
                      <a:moveTo>
                        <a:pt x="0" y="6"/>
                      </a:moveTo>
                      <a:lnTo>
                        <a:pt x="3" y="10"/>
                      </a:lnTo>
                      <a:lnTo>
                        <a:pt x="22" y="12"/>
                      </a:lnTo>
                      <a:lnTo>
                        <a:pt x="41" y="15"/>
                      </a:lnTo>
                      <a:lnTo>
                        <a:pt x="61" y="17"/>
                      </a:lnTo>
                      <a:lnTo>
                        <a:pt x="81" y="19"/>
                      </a:lnTo>
                      <a:lnTo>
                        <a:pt x="100" y="22"/>
                      </a:lnTo>
                      <a:lnTo>
                        <a:pt x="120" y="25"/>
                      </a:lnTo>
                      <a:lnTo>
                        <a:pt x="139" y="27"/>
                      </a:lnTo>
                      <a:lnTo>
                        <a:pt x="157" y="32"/>
                      </a:lnTo>
                      <a:lnTo>
                        <a:pt x="172" y="37"/>
                      </a:lnTo>
                      <a:lnTo>
                        <a:pt x="188" y="43"/>
                      </a:lnTo>
                      <a:lnTo>
                        <a:pt x="200" y="50"/>
                      </a:lnTo>
                      <a:lnTo>
                        <a:pt x="211" y="57"/>
                      </a:lnTo>
                      <a:lnTo>
                        <a:pt x="220" y="67"/>
                      </a:lnTo>
                      <a:lnTo>
                        <a:pt x="227" y="77"/>
                      </a:lnTo>
                      <a:lnTo>
                        <a:pt x="230" y="90"/>
                      </a:lnTo>
                      <a:lnTo>
                        <a:pt x="231" y="103"/>
                      </a:lnTo>
                      <a:lnTo>
                        <a:pt x="243" y="103"/>
                      </a:lnTo>
                      <a:lnTo>
                        <a:pt x="242" y="88"/>
                      </a:lnTo>
                      <a:lnTo>
                        <a:pt x="236" y="73"/>
                      </a:lnTo>
                      <a:lnTo>
                        <a:pt x="229" y="61"/>
                      </a:lnTo>
                      <a:lnTo>
                        <a:pt x="218" y="51"/>
                      </a:lnTo>
                      <a:lnTo>
                        <a:pt x="207" y="42"/>
                      </a:lnTo>
                      <a:lnTo>
                        <a:pt x="192" y="35"/>
                      </a:lnTo>
                      <a:lnTo>
                        <a:pt x="177" y="29"/>
                      </a:lnTo>
                      <a:lnTo>
                        <a:pt x="159" y="23"/>
                      </a:lnTo>
                      <a:lnTo>
                        <a:pt x="142" y="19"/>
                      </a:lnTo>
                      <a:lnTo>
                        <a:pt x="123" y="15"/>
                      </a:lnTo>
                      <a:lnTo>
                        <a:pt x="102" y="12"/>
                      </a:lnTo>
                      <a:lnTo>
                        <a:pt x="84" y="9"/>
                      </a:lnTo>
                      <a:lnTo>
                        <a:pt x="63" y="7"/>
                      </a:lnTo>
                      <a:lnTo>
                        <a:pt x="43" y="5"/>
                      </a:lnTo>
                      <a:lnTo>
                        <a:pt x="24" y="2"/>
                      </a:lnTo>
                      <a:lnTo>
                        <a:pt x="5" y="0"/>
                      </a:lnTo>
                      <a:lnTo>
                        <a:pt x="9" y="4"/>
                      </a:lnTo>
                      <a:lnTo>
                        <a:pt x="5" y="0"/>
                      </a:lnTo>
                      <a:lnTo>
                        <a:pt x="1" y="1"/>
                      </a:lnTo>
                      <a:lnTo>
                        <a:pt x="0" y="4"/>
                      </a:lnTo>
                      <a:lnTo>
                        <a:pt x="0" y="8"/>
                      </a:lnTo>
                      <a:lnTo>
                        <a:pt x="3" y="10"/>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1" name="Freeform 760">
                  <a:extLst>
                    <a:ext uri="{FF2B5EF4-FFF2-40B4-BE49-F238E27FC236}">
                      <a16:creationId xmlns:a16="http://schemas.microsoft.com/office/drawing/2014/main" id="{33DCE73E-C1E1-4240-B8D3-44440D5D6B98}"/>
                    </a:ext>
                  </a:extLst>
                </p:cNvPr>
                <p:cNvSpPr>
                  <a:spLocks/>
                </p:cNvSpPr>
                <p:nvPr/>
              </p:nvSpPr>
              <p:spPr bwMode="auto">
                <a:xfrm>
                  <a:off x="5495" y="372"/>
                  <a:ext cx="10" cy="34"/>
                </a:xfrm>
                <a:custGeom>
                  <a:avLst/>
                  <a:gdLst>
                    <a:gd name="T0" fmla="*/ 0 w 59"/>
                    <a:gd name="T1" fmla="*/ 0 h 173"/>
                    <a:gd name="T2" fmla="*/ 0 w 59"/>
                    <a:gd name="T3" fmla="*/ 0 h 173"/>
                    <a:gd name="T4" fmla="*/ 0 w 59"/>
                    <a:gd name="T5" fmla="*/ 0 h 173"/>
                    <a:gd name="T6" fmla="*/ 0 w 59"/>
                    <a:gd name="T7" fmla="*/ 0 h 173"/>
                    <a:gd name="T8" fmla="*/ 0 w 59"/>
                    <a:gd name="T9" fmla="*/ 0 h 173"/>
                    <a:gd name="T10" fmla="*/ 0 w 59"/>
                    <a:gd name="T11" fmla="*/ 0 h 173"/>
                    <a:gd name="T12" fmla="*/ 0 w 59"/>
                    <a:gd name="T13" fmla="*/ 0 h 173"/>
                    <a:gd name="T14" fmla="*/ 0 w 59"/>
                    <a:gd name="T15" fmla="*/ 0 h 173"/>
                    <a:gd name="T16" fmla="*/ 0 w 59"/>
                    <a:gd name="T17" fmla="*/ 0 h 173"/>
                    <a:gd name="T18" fmla="*/ 0 w 59"/>
                    <a:gd name="T19" fmla="*/ 0 h 173"/>
                    <a:gd name="T20" fmla="*/ 0 w 59"/>
                    <a:gd name="T21" fmla="*/ 0 h 173"/>
                    <a:gd name="T22" fmla="*/ 0 w 59"/>
                    <a:gd name="T23" fmla="*/ 0 h 1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9"/>
                    <a:gd name="T37" fmla="*/ 0 h 173"/>
                    <a:gd name="T38" fmla="*/ 59 w 59"/>
                    <a:gd name="T39" fmla="*/ 173 h 17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9" h="173">
                      <a:moveTo>
                        <a:pt x="0" y="6"/>
                      </a:moveTo>
                      <a:lnTo>
                        <a:pt x="0" y="5"/>
                      </a:lnTo>
                      <a:lnTo>
                        <a:pt x="50" y="173"/>
                      </a:lnTo>
                      <a:lnTo>
                        <a:pt x="59" y="171"/>
                      </a:lnTo>
                      <a:lnTo>
                        <a:pt x="9" y="3"/>
                      </a:lnTo>
                      <a:lnTo>
                        <a:pt x="9" y="2"/>
                      </a:lnTo>
                      <a:lnTo>
                        <a:pt x="9" y="3"/>
                      </a:lnTo>
                      <a:lnTo>
                        <a:pt x="7" y="0"/>
                      </a:lnTo>
                      <a:lnTo>
                        <a:pt x="3" y="0"/>
                      </a:lnTo>
                      <a:lnTo>
                        <a:pt x="1" y="2"/>
                      </a:lnTo>
                      <a:lnTo>
                        <a:pt x="0" y="5"/>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2" name="Freeform 761">
                  <a:extLst>
                    <a:ext uri="{FF2B5EF4-FFF2-40B4-BE49-F238E27FC236}">
                      <a16:creationId xmlns:a16="http://schemas.microsoft.com/office/drawing/2014/main" id="{0550FC14-56B7-4677-A4CC-3F2224E534F2}"/>
                    </a:ext>
                  </a:extLst>
                </p:cNvPr>
                <p:cNvSpPr>
                  <a:spLocks/>
                </p:cNvSpPr>
                <p:nvPr/>
              </p:nvSpPr>
              <p:spPr bwMode="auto">
                <a:xfrm>
                  <a:off x="5470" y="350"/>
                  <a:ext cx="27" cy="23"/>
                </a:xfrm>
                <a:custGeom>
                  <a:avLst/>
                  <a:gdLst>
                    <a:gd name="T0" fmla="*/ 0 w 164"/>
                    <a:gd name="T1" fmla="*/ 0 h 117"/>
                    <a:gd name="T2" fmla="*/ 0 w 164"/>
                    <a:gd name="T3" fmla="*/ 0 h 117"/>
                    <a:gd name="T4" fmla="*/ 0 w 164"/>
                    <a:gd name="T5" fmla="*/ 0 h 117"/>
                    <a:gd name="T6" fmla="*/ 0 w 164"/>
                    <a:gd name="T7" fmla="*/ 0 h 117"/>
                    <a:gd name="T8" fmla="*/ 0 w 164"/>
                    <a:gd name="T9" fmla="*/ 0 h 117"/>
                    <a:gd name="T10" fmla="*/ 0 w 164"/>
                    <a:gd name="T11" fmla="*/ 0 h 117"/>
                    <a:gd name="T12" fmla="*/ 0 w 164"/>
                    <a:gd name="T13" fmla="*/ 0 h 117"/>
                    <a:gd name="T14" fmla="*/ 0 w 164"/>
                    <a:gd name="T15" fmla="*/ 0 h 117"/>
                    <a:gd name="T16" fmla="*/ 0 w 164"/>
                    <a:gd name="T17" fmla="*/ 0 h 117"/>
                    <a:gd name="T18" fmla="*/ 0 w 164"/>
                    <a:gd name="T19" fmla="*/ 0 h 117"/>
                    <a:gd name="T20" fmla="*/ 0 w 164"/>
                    <a:gd name="T21" fmla="*/ 0 h 117"/>
                    <a:gd name="T22" fmla="*/ 0 w 164"/>
                    <a:gd name="T23" fmla="*/ 0 h 117"/>
                    <a:gd name="T24" fmla="*/ 0 w 164"/>
                    <a:gd name="T25" fmla="*/ 0 h 117"/>
                    <a:gd name="T26" fmla="*/ 0 w 164"/>
                    <a:gd name="T27" fmla="*/ 0 h 117"/>
                    <a:gd name="T28" fmla="*/ 0 w 164"/>
                    <a:gd name="T29" fmla="*/ 0 h 117"/>
                    <a:gd name="T30" fmla="*/ 0 w 164"/>
                    <a:gd name="T31" fmla="*/ 0 h 117"/>
                    <a:gd name="T32" fmla="*/ 0 w 164"/>
                    <a:gd name="T33" fmla="*/ 0 h 117"/>
                    <a:gd name="T34" fmla="*/ 0 w 164"/>
                    <a:gd name="T35" fmla="*/ 0 h 117"/>
                    <a:gd name="T36" fmla="*/ 0 w 164"/>
                    <a:gd name="T37" fmla="*/ 0 h 117"/>
                    <a:gd name="T38" fmla="*/ 0 w 164"/>
                    <a:gd name="T39" fmla="*/ 0 h 117"/>
                    <a:gd name="T40" fmla="*/ 0 w 164"/>
                    <a:gd name="T41" fmla="*/ 0 h 117"/>
                    <a:gd name="T42" fmla="*/ 0 w 164"/>
                    <a:gd name="T43" fmla="*/ 0 h 117"/>
                    <a:gd name="T44" fmla="*/ 0 w 164"/>
                    <a:gd name="T45" fmla="*/ 0 h 117"/>
                    <a:gd name="T46" fmla="*/ 0 w 164"/>
                    <a:gd name="T47" fmla="*/ 0 h 117"/>
                    <a:gd name="T48" fmla="*/ 0 w 164"/>
                    <a:gd name="T49" fmla="*/ 0 h 1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4"/>
                    <a:gd name="T76" fmla="*/ 0 h 117"/>
                    <a:gd name="T77" fmla="*/ 164 w 164"/>
                    <a:gd name="T78" fmla="*/ 117 h 11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4" h="117">
                      <a:moveTo>
                        <a:pt x="3" y="9"/>
                      </a:moveTo>
                      <a:lnTo>
                        <a:pt x="3" y="9"/>
                      </a:lnTo>
                      <a:lnTo>
                        <a:pt x="31" y="18"/>
                      </a:lnTo>
                      <a:lnTo>
                        <a:pt x="57" y="27"/>
                      </a:lnTo>
                      <a:lnTo>
                        <a:pt x="79" y="38"/>
                      </a:lnTo>
                      <a:lnTo>
                        <a:pt x="98" y="49"/>
                      </a:lnTo>
                      <a:lnTo>
                        <a:pt x="116" y="63"/>
                      </a:lnTo>
                      <a:lnTo>
                        <a:pt x="130" y="78"/>
                      </a:lnTo>
                      <a:lnTo>
                        <a:pt x="143" y="95"/>
                      </a:lnTo>
                      <a:lnTo>
                        <a:pt x="155" y="117"/>
                      </a:lnTo>
                      <a:lnTo>
                        <a:pt x="164" y="113"/>
                      </a:lnTo>
                      <a:lnTo>
                        <a:pt x="152" y="91"/>
                      </a:lnTo>
                      <a:lnTo>
                        <a:pt x="139" y="72"/>
                      </a:lnTo>
                      <a:lnTo>
                        <a:pt x="123" y="57"/>
                      </a:lnTo>
                      <a:lnTo>
                        <a:pt x="105" y="41"/>
                      </a:lnTo>
                      <a:lnTo>
                        <a:pt x="84" y="30"/>
                      </a:lnTo>
                      <a:lnTo>
                        <a:pt x="61" y="19"/>
                      </a:lnTo>
                      <a:lnTo>
                        <a:pt x="35" y="10"/>
                      </a:lnTo>
                      <a:lnTo>
                        <a:pt x="6" y="0"/>
                      </a:lnTo>
                      <a:lnTo>
                        <a:pt x="2" y="1"/>
                      </a:lnTo>
                      <a:lnTo>
                        <a:pt x="0" y="3"/>
                      </a:lnTo>
                      <a:lnTo>
                        <a:pt x="1" y="7"/>
                      </a:lnTo>
                      <a:lnTo>
                        <a:pt x="3"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3" name="Freeform 762">
                  <a:extLst>
                    <a:ext uri="{FF2B5EF4-FFF2-40B4-BE49-F238E27FC236}">
                      <a16:creationId xmlns:a16="http://schemas.microsoft.com/office/drawing/2014/main" id="{919824F7-0C5D-4C85-9BA6-A9EF7E5C540D}"/>
                    </a:ext>
                  </a:extLst>
                </p:cNvPr>
                <p:cNvSpPr>
                  <a:spLocks/>
                </p:cNvSpPr>
                <p:nvPr/>
              </p:nvSpPr>
              <p:spPr bwMode="auto">
                <a:xfrm>
                  <a:off x="5111" y="291"/>
                  <a:ext cx="360" cy="60"/>
                </a:xfrm>
                <a:custGeom>
                  <a:avLst/>
                  <a:gdLst>
                    <a:gd name="T0" fmla="*/ 0 w 2156"/>
                    <a:gd name="T1" fmla="*/ 0 h 301"/>
                    <a:gd name="T2" fmla="*/ 0 w 2156"/>
                    <a:gd name="T3" fmla="*/ 0 h 301"/>
                    <a:gd name="T4" fmla="*/ 0 w 2156"/>
                    <a:gd name="T5" fmla="*/ 0 h 301"/>
                    <a:gd name="T6" fmla="*/ 0 w 2156"/>
                    <a:gd name="T7" fmla="*/ 0 h 301"/>
                    <a:gd name="T8" fmla="*/ 0 w 2156"/>
                    <a:gd name="T9" fmla="*/ 0 h 301"/>
                    <a:gd name="T10" fmla="*/ 0 w 2156"/>
                    <a:gd name="T11" fmla="*/ 0 h 301"/>
                    <a:gd name="T12" fmla="*/ 0 w 2156"/>
                    <a:gd name="T13" fmla="*/ 0 h 301"/>
                    <a:gd name="T14" fmla="*/ 0 w 2156"/>
                    <a:gd name="T15" fmla="*/ 0 h 301"/>
                    <a:gd name="T16" fmla="*/ 0 w 2156"/>
                    <a:gd name="T17" fmla="*/ 0 h 301"/>
                    <a:gd name="T18" fmla="*/ 0 w 2156"/>
                    <a:gd name="T19" fmla="*/ 0 h 301"/>
                    <a:gd name="T20" fmla="*/ 0 w 2156"/>
                    <a:gd name="T21" fmla="*/ 0 h 301"/>
                    <a:gd name="T22" fmla="*/ 0 w 2156"/>
                    <a:gd name="T23" fmla="*/ 0 h 301"/>
                    <a:gd name="T24" fmla="*/ 0 w 2156"/>
                    <a:gd name="T25" fmla="*/ 0 h 301"/>
                    <a:gd name="T26" fmla="*/ 0 w 2156"/>
                    <a:gd name="T27" fmla="*/ 0 h 301"/>
                    <a:gd name="T28" fmla="*/ 0 w 2156"/>
                    <a:gd name="T29" fmla="*/ 0 h 301"/>
                    <a:gd name="T30" fmla="*/ 0 w 2156"/>
                    <a:gd name="T31" fmla="*/ 0 h 301"/>
                    <a:gd name="T32" fmla="*/ 0 w 2156"/>
                    <a:gd name="T33" fmla="*/ 0 h 301"/>
                    <a:gd name="T34" fmla="*/ 0 w 2156"/>
                    <a:gd name="T35" fmla="*/ 0 h 301"/>
                    <a:gd name="T36" fmla="*/ 0 w 2156"/>
                    <a:gd name="T37" fmla="*/ 0 h 301"/>
                    <a:gd name="T38" fmla="*/ 0 w 2156"/>
                    <a:gd name="T39" fmla="*/ 0 h 301"/>
                    <a:gd name="T40" fmla="*/ 0 w 2156"/>
                    <a:gd name="T41" fmla="*/ 0 h 301"/>
                    <a:gd name="T42" fmla="*/ 0 w 2156"/>
                    <a:gd name="T43" fmla="*/ 0 h 301"/>
                    <a:gd name="T44" fmla="*/ 0 w 2156"/>
                    <a:gd name="T45" fmla="*/ 0 h 301"/>
                    <a:gd name="T46" fmla="*/ 0 w 2156"/>
                    <a:gd name="T47" fmla="*/ 0 h 301"/>
                    <a:gd name="T48" fmla="*/ 0 w 2156"/>
                    <a:gd name="T49" fmla="*/ 0 h 301"/>
                    <a:gd name="T50" fmla="*/ 0 w 2156"/>
                    <a:gd name="T51" fmla="*/ 0 h 301"/>
                    <a:gd name="T52" fmla="*/ 0 w 2156"/>
                    <a:gd name="T53" fmla="*/ 0 h 301"/>
                    <a:gd name="T54" fmla="*/ 0 w 2156"/>
                    <a:gd name="T55" fmla="*/ 0 h 301"/>
                    <a:gd name="T56" fmla="*/ 0 w 2156"/>
                    <a:gd name="T57" fmla="*/ 0 h 301"/>
                    <a:gd name="T58" fmla="*/ 0 w 2156"/>
                    <a:gd name="T59" fmla="*/ 0 h 301"/>
                    <a:gd name="T60" fmla="*/ 0 w 2156"/>
                    <a:gd name="T61" fmla="*/ 0 h 301"/>
                    <a:gd name="T62" fmla="*/ 0 w 2156"/>
                    <a:gd name="T63" fmla="*/ 0 h 301"/>
                    <a:gd name="T64" fmla="*/ 0 w 2156"/>
                    <a:gd name="T65" fmla="*/ 0 h 301"/>
                    <a:gd name="T66" fmla="*/ 0 w 2156"/>
                    <a:gd name="T67" fmla="*/ 0 h 301"/>
                    <a:gd name="T68" fmla="*/ 0 w 2156"/>
                    <a:gd name="T69" fmla="*/ 0 h 301"/>
                    <a:gd name="T70" fmla="*/ 0 w 2156"/>
                    <a:gd name="T71" fmla="*/ 0 h 301"/>
                    <a:gd name="T72" fmla="*/ 0 w 2156"/>
                    <a:gd name="T73" fmla="*/ 0 h 30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6"/>
                    <a:gd name="T112" fmla="*/ 0 h 301"/>
                    <a:gd name="T113" fmla="*/ 2156 w 2156"/>
                    <a:gd name="T114" fmla="*/ 301 h 30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6" h="301">
                      <a:moveTo>
                        <a:pt x="2" y="9"/>
                      </a:moveTo>
                      <a:lnTo>
                        <a:pt x="4" y="10"/>
                      </a:lnTo>
                      <a:lnTo>
                        <a:pt x="69" y="12"/>
                      </a:lnTo>
                      <a:lnTo>
                        <a:pt x="136" y="15"/>
                      </a:lnTo>
                      <a:lnTo>
                        <a:pt x="202" y="18"/>
                      </a:lnTo>
                      <a:lnTo>
                        <a:pt x="268" y="21"/>
                      </a:lnTo>
                      <a:lnTo>
                        <a:pt x="334" y="25"/>
                      </a:lnTo>
                      <a:lnTo>
                        <a:pt x="402" y="28"/>
                      </a:lnTo>
                      <a:lnTo>
                        <a:pt x="469" y="33"/>
                      </a:lnTo>
                      <a:lnTo>
                        <a:pt x="537" y="37"/>
                      </a:lnTo>
                      <a:lnTo>
                        <a:pt x="604" y="42"/>
                      </a:lnTo>
                      <a:lnTo>
                        <a:pt x="672" y="49"/>
                      </a:lnTo>
                      <a:lnTo>
                        <a:pt x="740" y="55"/>
                      </a:lnTo>
                      <a:lnTo>
                        <a:pt x="807" y="61"/>
                      </a:lnTo>
                      <a:lnTo>
                        <a:pt x="875" y="68"/>
                      </a:lnTo>
                      <a:lnTo>
                        <a:pt x="944" y="75"/>
                      </a:lnTo>
                      <a:lnTo>
                        <a:pt x="1011" y="83"/>
                      </a:lnTo>
                      <a:lnTo>
                        <a:pt x="1080" y="91"/>
                      </a:lnTo>
                      <a:lnTo>
                        <a:pt x="1149" y="100"/>
                      </a:lnTo>
                      <a:lnTo>
                        <a:pt x="1216" y="109"/>
                      </a:lnTo>
                      <a:lnTo>
                        <a:pt x="1285" y="119"/>
                      </a:lnTo>
                      <a:lnTo>
                        <a:pt x="1352" y="129"/>
                      </a:lnTo>
                      <a:lnTo>
                        <a:pt x="1421" y="140"/>
                      </a:lnTo>
                      <a:lnTo>
                        <a:pt x="1488" y="152"/>
                      </a:lnTo>
                      <a:lnTo>
                        <a:pt x="1556" y="164"/>
                      </a:lnTo>
                      <a:lnTo>
                        <a:pt x="1623" y="176"/>
                      </a:lnTo>
                      <a:lnTo>
                        <a:pt x="1691" y="189"/>
                      </a:lnTo>
                      <a:lnTo>
                        <a:pt x="1758" y="203"/>
                      </a:lnTo>
                      <a:lnTo>
                        <a:pt x="1824" y="218"/>
                      </a:lnTo>
                      <a:lnTo>
                        <a:pt x="1891" y="233"/>
                      </a:lnTo>
                      <a:lnTo>
                        <a:pt x="1957" y="249"/>
                      </a:lnTo>
                      <a:lnTo>
                        <a:pt x="2023" y="265"/>
                      </a:lnTo>
                      <a:lnTo>
                        <a:pt x="2088" y="282"/>
                      </a:lnTo>
                      <a:lnTo>
                        <a:pt x="2153" y="301"/>
                      </a:lnTo>
                      <a:lnTo>
                        <a:pt x="2156" y="292"/>
                      </a:lnTo>
                      <a:lnTo>
                        <a:pt x="2091" y="274"/>
                      </a:lnTo>
                      <a:lnTo>
                        <a:pt x="2026" y="257"/>
                      </a:lnTo>
                      <a:lnTo>
                        <a:pt x="1959" y="240"/>
                      </a:lnTo>
                      <a:lnTo>
                        <a:pt x="1893" y="225"/>
                      </a:lnTo>
                      <a:lnTo>
                        <a:pt x="1827" y="210"/>
                      </a:lnTo>
                      <a:lnTo>
                        <a:pt x="1760" y="194"/>
                      </a:lnTo>
                      <a:lnTo>
                        <a:pt x="1693" y="181"/>
                      </a:lnTo>
                      <a:lnTo>
                        <a:pt x="1626" y="168"/>
                      </a:lnTo>
                      <a:lnTo>
                        <a:pt x="1558" y="154"/>
                      </a:lnTo>
                      <a:lnTo>
                        <a:pt x="1491" y="141"/>
                      </a:lnTo>
                      <a:lnTo>
                        <a:pt x="1423" y="130"/>
                      </a:lnTo>
                      <a:lnTo>
                        <a:pt x="1355" y="119"/>
                      </a:lnTo>
                      <a:lnTo>
                        <a:pt x="1287" y="109"/>
                      </a:lnTo>
                      <a:lnTo>
                        <a:pt x="1218" y="99"/>
                      </a:lnTo>
                      <a:lnTo>
                        <a:pt x="1151" y="89"/>
                      </a:lnTo>
                      <a:lnTo>
                        <a:pt x="1082" y="81"/>
                      </a:lnTo>
                      <a:lnTo>
                        <a:pt x="1014" y="73"/>
                      </a:lnTo>
                      <a:lnTo>
                        <a:pt x="946" y="65"/>
                      </a:lnTo>
                      <a:lnTo>
                        <a:pt x="878" y="58"/>
                      </a:lnTo>
                      <a:lnTo>
                        <a:pt x="809" y="51"/>
                      </a:lnTo>
                      <a:lnTo>
                        <a:pt x="740" y="45"/>
                      </a:lnTo>
                      <a:lnTo>
                        <a:pt x="672" y="38"/>
                      </a:lnTo>
                      <a:lnTo>
                        <a:pt x="604" y="32"/>
                      </a:lnTo>
                      <a:lnTo>
                        <a:pt x="537" y="27"/>
                      </a:lnTo>
                      <a:lnTo>
                        <a:pt x="469" y="23"/>
                      </a:lnTo>
                      <a:lnTo>
                        <a:pt x="402" y="18"/>
                      </a:lnTo>
                      <a:lnTo>
                        <a:pt x="334" y="15"/>
                      </a:lnTo>
                      <a:lnTo>
                        <a:pt x="268" y="11"/>
                      </a:lnTo>
                      <a:lnTo>
                        <a:pt x="202" y="8"/>
                      </a:lnTo>
                      <a:lnTo>
                        <a:pt x="136" y="5"/>
                      </a:lnTo>
                      <a:lnTo>
                        <a:pt x="69" y="2"/>
                      </a:lnTo>
                      <a:lnTo>
                        <a:pt x="4" y="0"/>
                      </a:lnTo>
                      <a:lnTo>
                        <a:pt x="7" y="1"/>
                      </a:lnTo>
                      <a:lnTo>
                        <a:pt x="4" y="0"/>
                      </a:lnTo>
                      <a:lnTo>
                        <a:pt x="1" y="2"/>
                      </a:lnTo>
                      <a:lnTo>
                        <a:pt x="0" y="5"/>
                      </a:lnTo>
                      <a:lnTo>
                        <a:pt x="1" y="8"/>
                      </a:lnTo>
                      <a:lnTo>
                        <a:pt x="4" y="10"/>
                      </a:lnTo>
                      <a:lnTo>
                        <a:pt x="2"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4" name="Freeform 763">
                  <a:extLst>
                    <a:ext uri="{FF2B5EF4-FFF2-40B4-BE49-F238E27FC236}">
                      <a16:creationId xmlns:a16="http://schemas.microsoft.com/office/drawing/2014/main" id="{5517D3C5-5BB0-46FC-B53C-8EE3267FEA6D}"/>
                    </a:ext>
                  </a:extLst>
                </p:cNvPr>
                <p:cNvSpPr>
                  <a:spLocks/>
                </p:cNvSpPr>
                <p:nvPr/>
              </p:nvSpPr>
              <p:spPr bwMode="auto">
                <a:xfrm>
                  <a:off x="4915" y="172"/>
                  <a:ext cx="197" cy="121"/>
                </a:xfrm>
                <a:custGeom>
                  <a:avLst/>
                  <a:gdLst>
                    <a:gd name="T0" fmla="*/ 0 w 1187"/>
                    <a:gd name="T1" fmla="*/ 0 h 606"/>
                    <a:gd name="T2" fmla="*/ 0 w 1187"/>
                    <a:gd name="T3" fmla="*/ 0 h 606"/>
                    <a:gd name="T4" fmla="*/ 0 w 1187"/>
                    <a:gd name="T5" fmla="*/ 0 h 606"/>
                    <a:gd name="T6" fmla="*/ 0 w 1187"/>
                    <a:gd name="T7" fmla="*/ 0 h 606"/>
                    <a:gd name="T8" fmla="*/ 0 w 1187"/>
                    <a:gd name="T9" fmla="*/ 0 h 606"/>
                    <a:gd name="T10" fmla="*/ 0 w 1187"/>
                    <a:gd name="T11" fmla="*/ 0 h 606"/>
                    <a:gd name="T12" fmla="*/ 0 w 1187"/>
                    <a:gd name="T13" fmla="*/ 0 h 606"/>
                    <a:gd name="T14" fmla="*/ 0 w 1187"/>
                    <a:gd name="T15" fmla="*/ 0 h 606"/>
                    <a:gd name="T16" fmla="*/ 0 w 1187"/>
                    <a:gd name="T17" fmla="*/ 0 h 606"/>
                    <a:gd name="T18" fmla="*/ 0 w 1187"/>
                    <a:gd name="T19" fmla="*/ 0 h 606"/>
                    <a:gd name="T20" fmla="*/ 0 w 1187"/>
                    <a:gd name="T21" fmla="*/ 0 h 606"/>
                    <a:gd name="T22" fmla="*/ 0 w 1187"/>
                    <a:gd name="T23" fmla="*/ 0 h 60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87"/>
                    <a:gd name="T37" fmla="*/ 0 h 606"/>
                    <a:gd name="T38" fmla="*/ 1187 w 1187"/>
                    <a:gd name="T39" fmla="*/ 606 h 60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87" h="606">
                      <a:moveTo>
                        <a:pt x="0" y="6"/>
                      </a:moveTo>
                      <a:lnTo>
                        <a:pt x="2" y="8"/>
                      </a:lnTo>
                      <a:lnTo>
                        <a:pt x="1182" y="606"/>
                      </a:lnTo>
                      <a:lnTo>
                        <a:pt x="1187" y="598"/>
                      </a:lnTo>
                      <a:lnTo>
                        <a:pt x="7" y="0"/>
                      </a:lnTo>
                      <a:lnTo>
                        <a:pt x="9" y="2"/>
                      </a:lnTo>
                      <a:lnTo>
                        <a:pt x="7" y="0"/>
                      </a:lnTo>
                      <a:lnTo>
                        <a:pt x="3" y="0"/>
                      </a:lnTo>
                      <a:lnTo>
                        <a:pt x="0" y="2"/>
                      </a:lnTo>
                      <a:lnTo>
                        <a:pt x="0" y="6"/>
                      </a:lnTo>
                      <a:lnTo>
                        <a:pt x="2" y="8"/>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5" name="Freeform 764">
                  <a:extLst>
                    <a:ext uri="{FF2B5EF4-FFF2-40B4-BE49-F238E27FC236}">
                      <a16:creationId xmlns:a16="http://schemas.microsoft.com/office/drawing/2014/main" id="{800B7690-47B5-45BF-A8CD-DE26C7EE4405}"/>
                    </a:ext>
                  </a:extLst>
                </p:cNvPr>
                <p:cNvSpPr>
                  <a:spLocks/>
                </p:cNvSpPr>
                <p:nvPr/>
              </p:nvSpPr>
              <p:spPr bwMode="auto">
                <a:xfrm>
                  <a:off x="4849" y="153"/>
                  <a:ext cx="67" cy="20"/>
                </a:xfrm>
                <a:custGeom>
                  <a:avLst/>
                  <a:gdLst>
                    <a:gd name="T0" fmla="*/ 0 w 406"/>
                    <a:gd name="T1" fmla="*/ 0 h 102"/>
                    <a:gd name="T2" fmla="*/ 0 w 406"/>
                    <a:gd name="T3" fmla="*/ 0 h 102"/>
                    <a:gd name="T4" fmla="*/ 0 w 406"/>
                    <a:gd name="T5" fmla="*/ 0 h 102"/>
                    <a:gd name="T6" fmla="*/ 0 w 406"/>
                    <a:gd name="T7" fmla="*/ 0 h 102"/>
                    <a:gd name="T8" fmla="*/ 0 w 406"/>
                    <a:gd name="T9" fmla="*/ 0 h 102"/>
                    <a:gd name="T10" fmla="*/ 0 w 406"/>
                    <a:gd name="T11" fmla="*/ 0 h 102"/>
                    <a:gd name="T12" fmla="*/ 0 w 406"/>
                    <a:gd name="T13" fmla="*/ 0 h 102"/>
                    <a:gd name="T14" fmla="*/ 0 w 406"/>
                    <a:gd name="T15" fmla="*/ 0 h 102"/>
                    <a:gd name="T16" fmla="*/ 0 w 406"/>
                    <a:gd name="T17" fmla="*/ 0 h 102"/>
                    <a:gd name="T18" fmla="*/ 0 w 406"/>
                    <a:gd name="T19" fmla="*/ 0 h 102"/>
                    <a:gd name="T20" fmla="*/ 0 w 406"/>
                    <a:gd name="T21" fmla="*/ 0 h 102"/>
                    <a:gd name="T22" fmla="*/ 0 w 406"/>
                    <a:gd name="T23" fmla="*/ 0 h 102"/>
                    <a:gd name="T24" fmla="*/ 0 w 406"/>
                    <a:gd name="T25" fmla="*/ 0 h 102"/>
                    <a:gd name="T26" fmla="*/ 0 w 406"/>
                    <a:gd name="T27" fmla="*/ 0 h 102"/>
                    <a:gd name="T28" fmla="*/ 0 w 406"/>
                    <a:gd name="T29" fmla="*/ 0 h 102"/>
                    <a:gd name="T30" fmla="*/ 0 w 406"/>
                    <a:gd name="T31" fmla="*/ 0 h 102"/>
                    <a:gd name="T32" fmla="*/ 0 w 406"/>
                    <a:gd name="T33" fmla="*/ 0 h 102"/>
                    <a:gd name="T34" fmla="*/ 0 w 406"/>
                    <a:gd name="T35" fmla="*/ 0 h 102"/>
                    <a:gd name="T36" fmla="*/ 0 w 406"/>
                    <a:gd name="T37" fmla="*/ 0 h 102"/>
                    <a:gd name="T38" fmla="*/ 0 w 406"/>
                    <a:gd name="T39" fmla="*/ 0 h 102"/>
                    <a:gd name="T40" fmla="*/ 0 w 406"/>
                    <a:gd name="T41" fmla="*/ 0 h 102"/>
                    <a:gd name="T42" fmla="*/ 0 w 406"/>
                    <a:gd name="T43" fmla="*/ 0 h 102"/>
                    <a:gd name="T44" fmla="*/ 0 w 406"/>
                    <a:gd name="T45" fmla="*/ 0 h 102"/>
                    <a:gd name="T46" fmla="*/ 0 w 406"/>
                    <a:gd name="T47" fmla="*/ 0 h 102"/>
                    <a:gd name="T48" fmla="*/ 0 w 406"/>
                    <a:gd name="T49" fmla="*/ 0 h 102"/>
                    <a:gd name="T50" fmla="*/ 0 w 406"/>
                    <a:gd name="T51" fmla="*/ 0 h 102"/>
                    <a:gd name="T52" fmla="*/ 0 w 406"/>
                    <a:gd name="T53" fmla="*/ 0 h 102"/>
                    <a:gd name="T54" fmla="*/ 0 w 406"/>
                    <a:gd name="T55" fmla="*/ 0 h 102"/>
                    <a:gd name="T56" fmla="*/ 0 w 406"/>
                    <a:gd name="T57" fmla="*/ 0 h 102"/>
                    <a:gd name="T58" fmla="*/ 0 w 406"/>
                    <a:gd name="T59" fmla="*/ 0 h 102"/>
                    <a:gd name="T60" fmla="*/ 0 w 406"/>
                    <a:gd name="T61" fmla="*/ 0 h 102"/>
                    <a:gd name="T62" fmla="*/ 0 w 406"/>
                    <a:gd name="T63" fmla="*/ 0 h 102"/>
                    <a:gd name="T64" fmla="*/ 0 w 406"/>
                    <a:gd name="T65" fmla="*/ 0 h 102"/>
                    <a:gd name="T66" fmla="*/ 0 w 406"/>
                    <a:gd name="T67" fmla="*/ 0 h 102"/>
                    <a:gd name="T68" fmla="*/ 0 w 406"/>
                    <a:gd name="T69" fmla="*/ 0 h 102"/>
                    <a:gd name="T70" fmla="*/ 0 w 406"/>
                    <a:gd name="T71" fmla="*/ 0 h 102"/>
                    <a:gd name="T72" fmla="*/ 0 w 406"/>
                    <a:gd name="T73" fmla="*/ 0 h 102"/>
                    <a:gd name="T74" fmla="*/ 0 w 406"/>
                    <a:gd name="T75" fmla="*/ 0 h 102"/>
                    <a:gd name="T76" fmla="*/ 0 w 406"/>
                    <a:gd name="T77" fmla="*/ 0 h 102"/>
                    <a:gd name="T78" fmla="*/ 0 w 406"/>
                    <a:gd name="T79" fmla="*/ 0 h 102"/>
                    <a:gd name="T80" fmla="*/ 0 w 406"/>
                    <a:gd name="T81" fmla="*/ 0 h 1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06"/>
                    <a:gd name="T124" fmla="*/ 0 h 102"/>
                    <a:gd name="T125" fmla="*/ 406 w 406"/>
                    <a:gd name="T126" fmla="*/ 102 h 1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06" h="102">
                      <a:moveTo>
                        <a:pt x="5" y="10"/>
                      </a:moveTo>
                      <a:lnTo>
                        <a:pt x="4" y="10"/>
                      </a:lnTo>
                      <a:lnTo>
                        <a:pt x="33" y="13"/>
                      </a:lnTo>
                      <a:lnTo>
                        <a:pt x="64" y="15"/>
                      </a:lnTo>
                      <a:lnTo>
                        <a:pt x="93" y="18"/>
                      </a:lnTo>
                      <a:lnTo>
                        <a:pt x="124" y="21"/>
                      </a:lnTo>
                      <a:lnTo>
                        <a:pt x="155" y="24"/>
                      </a:lnTo>
                      <a:lnTo>
                        <a:pt x="186" y="28"/>
                      </a:lnTo>
                      <a:lnTo>
                        <a:pt x="216" y="33"/>
                      </a:lnTo>
                      <a:lnTo>
                        <a:pt x="245" y="38"/>
                      </a:lnTo>
                      <a:lnTo>
                        <a:pt x="272" y="42"/>
                      </a:lnTo>
                      <a:lnTo>
                        <a:pt x="298" y="48"/>
                      </a:lnTo>
                      <a:lnTo>
                        <a:pt x="321" y="55"/>
                      </a:lnTo>
                      <a:lnTo>
                        <a:pt x="342" y="63"/>
                      </a:lnTo>
                      <a:lnTo>
                        <a:pt x="361" y="71"/>
                      </a:lnTo>
                      <a:lnTo>
                        <a:pt x="377" y="81"/>
                      </a:lnTo>
                      <a:lnTo>
                        <a:pt x="388" y="91"/>
                      </a:lnTo>
                      <a:lnTo>
                        <a:pt x="397" y="102"/>
                      </a:lnTo>
                      <a:lnTo>
                        <a:pt x="406" y="98"/>
                      </a:lnTo>
                      <a:lnTo>
                        <a:pt x="398" y="85"/>
                      </a:lnTo>
                      <a:lnTo>
                        <a:pt x="384" y="73"/>
                      </a:lnTo>
                      <a:lnTo>
                        <a:pt x="366" y="63"/>
                      </a:lnTo>
                      <a:lnTo>
                        <a:pt x="347" y="55"/>
                      </a:lnTo>
                      <a:lnTo>
                        <a:pt x="326" y="47"/>
                      </a:lnTo>
                      <a:lnTo>
                        <a:pt x="301" y="40"/>
                      </a:lnTo>
                      <a:lnTo>
                        <a:pt x="275" y="34"/>
                      </a:lnTo>
                      <a:lnTo>
                        <a:pt x="248" y="27"/>
                      </a:lnTo>
                      <a:lnTo>
                        <a:pt x="218" y="22"/>
                      </a:lnTo>
                      <a:lnTo>
                        <a:pt x="188" y="18"/>
                      </a:lnTo>
                      <a:lnTo>
                        <a:pt x="158" y="14"/>
                      </a:lnTo>
                      <a:lnTo>
                        <a:pt x="127" y="11"/>
                      </a:lnTo>
                      <a:lnTo>
                        <a:pt x="95" y="8"/>
                      </a:lnTo>
                      <a:lnTo>
                        <a:pt x="64" y="5"/>
                      </a:lnTo>
                      <a:lnTo>
                        <a:pt x="33" y="3"/>
                      </a:lnTo>
                      <a:lnTo>
                        <a:pt x="6" y="0"/>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6" name="Freeform 765">
                  <a:extLst>
                    <a:ext uri="{FF2B5EF4-FFF2-40B4-BE49-F238E27FC236}">
                      <a16:creationId xmlns:a16="http://schemas.microsoft.com/office/drawing/2014/main" id="{85FB3CBE-4A1B-4561-96A1-DF8792F596FB}"/>
                    </a:ext>
                  </a:extLst>
                </p:cNvPr>
                <p:cNvSpPr>
                  <a:spLocks/>
                </p:cNvSpPr>
                <p:nvPr/>
              </p:nvSpPr>
              <p:spPr bwMode="auto">
                <a:xfrm>
                  <a:off x="4533" y="146"/>
                  <a:ext cx="316" cy="9"/>
                </a:xfrm>
                <a:custGeom>
                  <a:avLst/>
                  <a:gdLst>
                    <a:gd name="T0" fmla="*/ 0 w 1899"/>
                    <a:gd name="T1" fmla="*/ 0 h 44"/>
                    <a:gd name="T2" fmla="*/ 0 w 1899"/>
                    <a:gd name="T3" fmla="*/ 0 h 44"/>
                    <a:gd name="T4" fmla="*/ 0 w 1899"/>
                    <a:gd name="T5" fmla="*/ 0 h 44"/>
                    <a:gd name="T6" fmla="*/ 0 w 1899"/>
                    <a:gd name="T7" fmla="*/ 0 h 44"/>
                    <a:gd name="T8" fmla="*/ 0 w 1899"/>
                    <a:gd name="T9" fmla="*/ 0 h 44"/>
                    <a:gd name="T10" fmla="*/ 0 w 1899"/>
                    <a:gd name="T11" fmla="*/ 0 h 44"/>
                    <a:gd name="T12" fmla="*/ 0 w 1899"/>
                    <a:gd name="T13" fmla="*/ 0 h 44"/>
                    <a:gd name="T14" fmla="*/ 0 w 1899"/>
                    <a:gd name="T15" fmla="*/ 0 h 44"/>
                    <a:gd name="T16" fmla="*/ 0 w 1899"/>
                    <a:gd name="T17" fmla="*/ 0 h 44"/>
                    <a:gd name="T18" fmla="*/ 0 w 1899"/>
                    <a:gd name="T19" fmla="*/ 0 h 44"/>
                    <a:gd name="T20" fmla="*/ 0 w 1899"/>
                    <a:gd name="T21" fmla="*/ 0 h 44"/>
                    <a:gd name="T22" fmla="*/ 0 w 1899"/>
                    <a:gd name="T23" fmla="*/ 0 h 44"/>
                    <a:gd name="T24" fmla="*/ 0 w 1899"/>
                    <a:gd name="T25" fmla="*/ 0 h 44"/>
                    <a:gd name="T26" fmla="*/ 0 w 1899"/>
                    <a:gd name="T27" fmla="*/ 0 h 44"/>
                    <a:gd name="T28" fmla="*/ 0 w 1899"/>
                    <a:gd name="T29" fmla="*/ 0 h 44"/>
                    <a:gd name="T30" fmla="*/ 0 w 1899"/>
                    <a:gd name="T31" fmla="*/ 0 h 44"/>
                    <a:gd name="T32" fmla="*/ 0 w 1899"/>
                    <a:gd name="T33" fmla="*/ 0 h 44"/>
                    <a:gd name="T34" fmla="*/ 0 w 1899"/>
                    <a:gd name="T35" fmla="*/ 0 h 44"/>
                    <a:gd name="T36" fmla="*/ 0 w 1899"/>
                    <a:gd name="T37" fmla="*/ 0 h 44"/>
                    <a:gd name="T38" fmla="*/ 0 w 1899"/>
                    <a:gd name="T39" fmla="*/ 0 h 44"/>
                    <a:gd name="T40" fmla="*/ 0 w 1899"/>
                    <a:gd name="T41" fmla="*/ 0 h 44"/>
                    <a:gd name="T42" fmla="*/ 0 w 1899"/>
                    <a:gd name="T43" fmla="*/ 0 h 44"/>
                    <a:gd name="T44" fmla="*/ 0 w 1899"/>
                    <a:gd name="T45" fmla="*/ 0 h 44"/>
                    <a:gd name="T46" fmla="*/ 0 w 1899"/>
                    <a:gd name="T47" fmla="*/ 0 h 44"/>
                    <a:gd name="T48" fmla="*/ 0 w 1899"/>
                    <a:gd name="T49" fmla="*/ 0 h 44"/>
                    <a:gd name="T50" fmla="*/ 0 w 1899"/>
                    <a:gd name="T51" fmla="*/ 0 h 44"/>
                    <a:gd name="T52" fmla="*/ 0 w 1899"/>
                    <a:gd name="T53" fmla="*/ 0 h 44"/>
                    <a:gd name="T54" fmla="*/ 0 w 1899"/>
                    <a:gd name="T55" fmla="*/ 0 h 44"/>
                    <a:gd name="T56" fmla="*/ 0 w 1899"/>
                    <a:gd name="T57" fmla="*/ 0 h 44"/>
                    <a:gd name="T58" fmla="*/ 0 w 1899"/>
                    <a:gd name="T59" fmla="*/ 0 h 44"/>
                    <a:gd name="T60" fmla="*/ 0 w 1899"/>
                    <a:gd name="T61" fmla="*/ 0 h 44"/>
                    <a:gd name="T62" fmla="*/ 0 w 1899"/>
                    <a:gd name="T63" fmla="*/ 0 h 44"/>
                    <a:gd name="T64" fmla="*/ 0 w 1899"/>
                    <a:gd name="T65" fmla="*/ 0 h 44"/>
                    <a:gd name="T66" fmla="*/ 0 w 1899"/>
                    <a:gd name="T67" fmla="*/ 0 h 44"/>
                    <a:gd name="T68" fmla="*/ 0 w 1899"/>
                    <a:gd name="T69" fmla="*/ 0 h 44"/>
                    <a:gd name="T70" fmla="*/ 0 w 1899"/>
                    <a:gd name="T71" fmla="*/ 0 h 4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899"/>
                    <a:gd name="T109" fmla="*/ 0 h 44"/>
                    <a:gd name="T110" fmla="*/ 1899 w 1899"/>
                    <a:gd name="T111" fmla="*/ 44 h 4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899" h="44">
                      <a:moveTo>
                        <a:pt x="4" y="39"/>
                      </a:moveTo>
                      <a:lnTo>
                        <a:pt x="4" y="39"/>
                      </a:lnTo>
                      <a:lnTo>
                        <a:pt x="59" y="35"/>
                      </a:lnTo>
                      <a:lnTo>
                        <a:pt x="113" y="32"/>
                      </a:lnTo>
                      <a:lnTo>
                        <a:pt x="169" y="28"/>
                      </a:lnTo>
                      <a:lnTo>
                        <a:pt x="224" y="26"/>
                      </a:lnTo>
                      <a:lnTo>
                        <a:pt x="281" y="23"/>
                      </a:lnTo>
                      <a:lnTo>
                        <a:pt x="338" y="20"/>
                      </a:lnTo>
                      <a:lnTo>
                        <a:pt x="395" y="18"/>
                      </a:lnTo>
                      <a:lnTo>
                        <a:pt x="453" y="15"/>
                      </a:lnTo>
                      <a:lnTo>
                        <a:pt x="511" y="14"/>
                      </a:lnTo>
                      <a:lnTo>
                        <a:pt x="570" y="12"/>
                      </a:lnTo>
                      <a:lnTo>
                        <a:pt x="628" y="11"/>
                      </a:lnTo>
                      <a:lnTo>
                        <a:pt x="687" y="11"/>
                      </a:lnTo>
                      <a:lnTo>
                        <a:pt x="747" y="10"/>
                      </a:lnTo>
                      <a:lnTo>
                        <a:pt x="807" y="10"/>
                      </a:lnTo>
                      <a:lnTo>
                        <a:pt x="867" y="10"/>
                      </a:lnTo>
                      <a:lnTo>
                        <a:pt x="927" y="10"/>
                      </a:lnTo>
                      <a:lnTo>
                        <a:pt x="987" y="10"/>
                      </a:lnTo>
                      <a:lnTo>
                        <a:pt x="1048" y="11"/>
                      </a:lnTo>
                      <a:lnTo>
                        <a:pt x="1108" y="12"/>
                      </a:lnTo>
                      <a:lnTo>
                        <a:pt x="1169" y="13"/>
                      </a:lnTo>
                      <a:lnTo>
                        <a:pt x="1230" y="14"/>
                      </a:lnTo>
                      <a:lnTo>
                        <a:pt x="1291" y="17"/>
                      </a:lnTo>
                      <a:lnTo>
                        <a:pt x="1352" y="18"/>
                      </a:lnTo>
                      <a:lnTo>
                        <a:pt x="1413" y="20"/>
                      </a:lnTo>
                      <a:lnTo>
                        <a:pt x="1474" y="23"/>
                      </a:lnTo>
                      <a:lnTo>
                        <a:pt x="1534" y="25"/>
                      </a:lnTo>
                      <a:lnTo>
                        <a:pt x="1596" y="28"/>
                      </a:lnTo>
                      <a:lnTo>
                        <a:pt x="1656" y="31"/>
                      </a:lnTo>
                      <a:lnTo>
                        <a:pt x="1718" y="34"/>
                      </a:lnTo>
                      <a:lnTo>
                        <a:pt x="1778" y="37"/>
                      </a:lnTo>
                      <a:lnTo>
                        <a:pt x="1839" y="40"/>
                      </a:lnTo>
                      <a:lnTo>
                        <a:pt x="1899" y="44"/>
                      </a:lnTo>
                      <a:lnTo>
                        <a:pt x="1899" y="34"/>
                      </a:lnTo>
                      <a:lnTo>
                        <a:pt x="1839" y="30"/>
                      </a:lnTo>
                      <a:lnTo>
                        <a:pt x="1778" y="27"/>
                      </a:lnTo>
                      <a:lnTo>
                        <a:pt x="1718" y="24"/>
                      </a:lnTo>
                      <a:lnTo>
                        <a:pt x="1656" y="21"/>
                      </a:lnTo>
                      <a:lnTo>
                        <a:pt x="1596" y="18"/>
                      </a:lnTo>
                      <a:lnTo>
                        <a:pt x="1534" y="14"/>
                      </a:lnTo>
                      <a:lnTo>
                        <a:pt x="1474" y="12"/>
                      </a:lnTo>
                      <a:lnTo>
                        <a:pt x="1413" y="9"/>
                      </a:lnTo>
                      <a:lnTo>
                        <a:pt x="1352" y="7"/>
                      </a:lnTo>
                      <a:lnTo>
                        <a:pt x="1291" y="6"/>
                      </a:lnTo>
                      <a:lnTo>
                        <a:pt x="1230" y="4"/>
                      </a:lnTo>
                      <a:lnTo>
                        <a:pt x="1169" y="3"/>
                      </a:lnTo>
                      <a:lnTo>
                        <a:pt x="1108" y="2"/>
                      </a:lnTo>
                      <a:lnTo>
                        <a:pt x="1048" y="1"/>
                      </a:lnTo>
                      <a:lnTo>
                        <a:pt x="987" y="0"/>
                      </a:lnTo>
                      <a:lnTo>
                        <a:pt x="927" y="0"/>
                      </a:lnTo>
                      <a:lnTo>
                        <a:pt x="867" y="0"/>
                      </a:lnTo>
                      <a:lnTo>
                        <a:pt x="807" y="0"/>
                      </a:lnTo>
                      <a:lnTo>
                        <a:pt x="747" y="0"/>
                      </a:lnTo>
                      <a:lnTo>
                        <a:pt x="687" y="1"/>
                      </a:lnTo>
                      <a:lnTo>
                        <a:pt x="628" y="1"/>
                      </a:lnTo>
                      <a:lnTo>
                        <a:pt x="570" y="2"/>
                      </a:lnTo>
                      <a:lnTo>
                        <a:pt x="511" y="4"/>
                      </a:lnTo>
                      <a:lnTo>
                        <a:pt x="453" y="5"/>
                      </a:lnTo>
                      <a:lnTo>
                        <a:pt x="395" y="7"/>
                      </a:lnTo>
                      <a:lnTo>
                        <a:pt x="338" y="9"/>
                      </a:lnTo>
                      <a:lnTo>
                        <a:pt x="281" y="12"/>
                      </a:lnTo>
                      <a:lnTo>
                        <a:pt x="224" y="15"/>
                      </a:lnTo>
                      <a:lnTo>
                        <a:pt x="169" y="18"/>
                      </a:lnTo>
                      <a:lnTo>
                        <a:pt x="113" y="22"/>
                      </a:lnTo>
                      <a:lnTo>
                        <a:pt x="59" y="25"/>
                      </a:lnTo>
                      <a:lnTo>
                        <a:pt x="4" y="29"/>
                      </a:lnTo>
                      <a:lnTo>
                        <a:pt x="1" y="31"/>
                      </a:lnTo>
                      <a:lnTo>
                        <a:pt x="0" y="34"/>
                      </a:lnTo>
                      <a:lnTo>
                        <a:pt x="1" y="37"/>
                      </a:lnTo>
                      <a:lnTo>
                        <a:pt x="4"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7" name="Freeform 766">
                  <a:extLst>
                    <a:ext uri="{FF2B5EF4-FFF2-40B4-BE49-F238E27FC236}">
                      <a16:creationId xmlns:a16="http://schemas.microsoft.com/office/drawing/2014/main" id="{E626E1C7-5787-44C1-8BDC-EBC5A70E3911}"/>
                    </a:ext>
                  </a:extLst>
                </p:cNvPr>
                <p:cNvSpPr>
                  <a:spLocks/>
                </p:cNvSpPr>
                <p:nvPr/>
              </p:nvSpPr>
              <p:spPr bwMode="auto">
                <a:xfrm>
                  <a:off x="4486" y="152"/>
                  <a:ext cx="48" cy="13"/>
                </a:xfrm>
                <a:custGeom>
                  <a:avLst/>
                  <a:gdLst>
                    <a:gd name="T0" fmla="*/ 0 w 284"/>
                    <a:gd name="T1" fmla="*/ 0 h 69"/>
                    <a:gd name="T2" fmla="*/ 0 w 284"/>
                    <a:gd name="T3" fmla="*/ 0 h 69"/>
                    <a:gd name="T4" fmla="*/ 0 w 284"/>
                    <a:gd name="T5" fmla="*/ 0 h 69"/>
                    <a:gd name="T6" fmla="*/ 0 w 284"/>
                    <a:gd name="T7" fmla="*/ 0 h 69"/>
                    <a:gd name="T8" fmla="*/ 0 w 284"/>
                    <a:gd name="T9" fmla="*/ 0 h 69"/>
                    <a:gd name="T10" fmla="*/ 0 w 284"/>
                    <a:gd name="T11" fmla="*/ 0 h 69"/>
                    <a:gd name="T12" fmla="*/ 0 w 284"/>
                    <a:gd name="T13" fmla="*/ 0 h 69"/>
                    <a:gd name="T14" fmla="*/ 0 w 284"/>
                    <a:gd name="T15" fmla="*/ 0 h 69"/>
                    <a:gd name="T16" fmla="*/ 0 w 284"/>
                    <a:gd name="T17" fmla="*/ 0 h 69"/>
                    <a:gd name="T18" fmla="*/ 0 w 284"/>
                    <a:gd name="T19" fmla="*/ 0 h 69"/>
                    <a:gd name="T20" fmla="*/ 0 w 284"/>
                    <a:gd name="T21" fmla="*/ 0 h 69"/>
                    <a:gd name="T22" fmla="*/ 0 w 284"/>
                    <a:gd name="T23" fmla="*/ 0 h 69"/>
                    <a:gd name="T24" fmla="*/ 0 w 284"/>
                    <a:gd name="T25" fmla="*/ 0 h 69"/>
                    <a:gd name="T26" fmla="*/ 0 w 284"/>
                    <a:gd name="T27" fmla="*/ 0 h 69"/>
                    <a:gd name="T28" fmla="*/ 0 w 284"/>
                    <a:gd name="T29" fmla="*/ 0 h 69"/>
                    <a:gd name="T30" fmla="*/ 0 w 284"/>
                    <a:gd name="T31" fmla="*/ 0 h 69"/>
                    <a:gd name="T32" fmla="*/ 0 w 284"/>
                    <a:gd name="T33" fmla="*/ 0 h 69"/>
                    <a:gd name="T34" fmla="*/ 0 w 284"/>
                    <a:gd name="T35" fmla="*/ 0 h 69"/>
                    <a:gd name="T36" fmla="*/ 0 w 284"/>
                    <a:gd name="T37" fmla="*/ 0 h 69"/>
                    <a:gd name="T38" fmla="*/ 0 w 284"/>
                    <a:gd name="T39" fmla="*/ 0 h 69"/>
                    <a:gd name="T40" fmla="*/ 0 w 284"/>
                    <a:gd name="T41" fmla="*/ 0 h 69"/>
                    <a:gd name="T42" fmla="*/ 0 w 284"/>
                    <a:gd name="T43" fmla="*/ 0 h 69"/>
                    <a:gd name="T44" fmla="*/ 0 w 284"/>
                    <a:gd name="T45" fmla="*/ 0 h 69"/>
                    <a:gd name="T46" fmla="*/ 0 w 284"/>
                    <a:gd name="T47" fmla="*/ 0 h 69"/>
                    <a:gd name="T48" fmla="*/ 0 w 284"/>
                    <a:gd name="T49" fmla="*/ 0 h 69"/>
                    <a:gd name="T50" fmla="*/ 0 w 284"/>
                    <a:gd name="T51" fmla="*/ 0 h 69"/>
                    <a:gd name="T52" fmla="*/ 0 w 284"/>
                    <a:gd name="T53" fmla="*/ 0 h 69"/>
                    <a:gd name="T54" fmla="*/ 0 w 284"/>
                    <a:gd name="T55" fmla="*/ 0 h 69"/>
                    <a:gd name="T56" fmla="*/ 0 w 284"/>
                    <a:gd name="T57" fmla="*/ 0 h 69"/>
                    <a:gd name="T58" fmla="*/ 0 w 284"/>
                    <a:gd name="T59" fmla="*/ 0 h 69"/>
                    <a:gd name="T60" fmla="*/ 0 w 284"/>
                    <a:gd name="T61" fmla="*/ 0 h 69"/>
                    <a:gd name="T62" fmla="*/ 0 w 284"/>
                    <a:gd name="T63" fmla="*/ 0 h 69"/>
                    <a:gd name="T64" fmla="*/ 0 w 284"/>
                    <a:gd name="T65" fmla="*/ 0 h 69"/>
                    <a:gd name="T66" fmla="*/ 0 w 284"/>
                    <a:gd name="T67" fmla="*/ 0 h 69"/>
                    <a:gd name="T68" fmla="*/ 0 w 284"/>
                    <a:gd name="T69" fmla="*/ 0 h 69"/>
                    <a:gd name="T70" fmla="*/ 0 w 284"/>
                    <a:gd name="T71" fmla="*/ 0 h 69"/>
                    <a:gd name="T72" fmla="*/ 0 w 284"/>
                    <a:gd name="T73" fmla="*/ 0 h 69"/>
                    <a:gd name="T74" fmla="*/ 0 w 284"/>
                    <a:gd name="T75" fmla="*/ 0 h 69"/>
                    <a:gd name="T76" fmla="*/ 0 w 284"/>
                    <a:gd name="T77" fmla="*/ 0 h 69"/>
                    <a:gd name="T78" fmla="*/ 0 w 284"/>
                    <a:gd name="T79" fmla="*/ 0 h 69"/>
                    <a:gd name="T80" fmla="*/ 0 w 284"/>
                    <a:gd name="T81" fmla="*/ 0 h 69"/>
                    <a:gd name="T82" fmla="*/ 0 w 284"/>
                    <a:gd name="T83" fmla="*/ 0 h 6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4"/>
                    <a:gd name="T127" fmla="*/ 0 h 69"/>
                    <a:gd name="T128" fmla="*/ 284 w 284"/>
                    <a:gd name="T129" fmla="*/ 69 h 6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4" h="69">
                      <a:moveTo>
                        <a:pt x="9" y="68"/>
                      </a:moveTo>
                      <a:lnTo>
                        <a:pt x="10" y="68"/>
                      </a:lnTo>
                      <a:lnTo>
                        <a:pt x="20" y="61"/>
                      </a:lnTo>
                      <a:lnTo>
                        <a:pt x="35" y="55"/>
                      </a:lnTo>
                      <a:lnTo>
                        <a:pt x="48" y="49"/>
                      </a:lnTo>
                      <a:lnTo>
                        <a:pt x="62" y="43"/>
                      </a:lnTo>
                      <a:lnTo>
                        <a:pt x="76" y="39"/>
                      </a:lnTo>
                      <a:lnTo>
                        <a:pt x="93" y="33"/>
                      </a:lnTo>
                      <a:lnTo>
                        <a:pt x="109" y="29"/>
                      </a:lnTo>
                      <a:lnTo>
                        <a:pt x="126" y="27"/>
                      </a:lnTo>
                      <a:lnTo>
                        <a:pt x="143" y="24"/>
                      </a:lnTo>
                      <a:lnTo>
                        <a:pt x="162" y="21"/>
                      </a:lnTo>
                      <a:lnTo>
                        <a:pt x="181" y="19"/>
                      </a:lnTo>
                      <a:lnTo>
                        <a:pt x="201" y="17"/>
                      </a:lnTo>
                      <a:lnTo>
                        <a:pt x="222" y="15"/>
                      </a:lnTo>
                      <a:lnTo>
                        <a:pt x="242" y="13"/>
                      </a:lnTo>
                      <a:lnTo>
                        <a:pt x="262" y="11"/>
                      </a:lnTo>
                      <a:lnTo>
                        <a:pt x="284" y="10"/>
                      </a:lnTo>
                      <a:lnTo>
                        <a:pt x="284" y="0"/>
                      </a:lnTo>
                      <a:lnTo>
                        <a:pt x="262" y="1"/>
                      </a:lnTo>
                      <a:lnTo>
                        <a:pt x="239" y="3"/>
                      </a:lnTo>
                      <a:lnTo>
                        <a:pt x="219" y="5"/>
                      </a:lnTo>
                      <a:lnTo>
                        <a:pt x="199" y="7"/>
                      </a:lnTo>
                      <a:lnTo>
                        <a:pt x="179" y="9"/>
                      </a:lnTo>
                      <a:lnTo>
                        <a:pt x="160" y="11"/>
                      </a:lnTo>
                      <a:lnTo>
                        <a:pt x="141" y="14"/>
                      </a:lnTo>
                      <a:lnTo>
                        <a:pt x="123" y="17"/>
                      </a:lnTo>
                      <a:lnTo>
                        <a:pt x="107" y="21"/>
                      </a:lnTo>
                      <a:lnTo>
                        <a:pt x="90" y="25"/>
                      </a:lnTo>
                      <a:lnTo>
                        <a:pt x="74" y="30"/>
                      </a:lnTo>
                      <a:lnTo>
                        <a:pt x="57" y="34"/>
                      </a:lnTo>
                      <a:lnTo>
                        <a:pt x="43" y="41"/>
                      </a:lnTo>
                      <a:lnTo>
                        <a:pt x="30" y="47"/>
                      </a:lnTo>
                      <a:lnTo>
                        <a:pt x="16" y="53"/>
                      </a:lnTo>
                      <a:lnTo>
                        <a:pt x="3" y="60"/>
                      </a:lnTo>
                      <a:lnTo>
                        <a:pt x="4" y="60"/>
                      </a:lnTo>
                      <a:lnTo>
                        <a:pt x="3" y="60"/>
                      </a:lnTo>
                      <a:lnTo>
                        <a:pt x="0" y="63"/>
                      </a:lnTo>
                      <a:lnTo>
                        <a:pt x="1" y="67"/>
                      </a:lnTo>
                      <a:lnTo>
                        <a:pt x="5" y="69"/>
                      </a:lnTo>
                      <a:lnTo>
                        <a:pt x="10" y="68"/>
                      </a:lnTo>
                      <a:lnTo>
                        <a:pt x="9"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8" name="Freeform 767">
                  <a:extLst>
                    <a:ext uri="{FF2B5EF4-FFF2-40B4-BE49-F238E27FC236}">
                      <a16:creationId xmlns:a16="http://schemas.microsoft.com/office/drawing/2014/main" id="{2B210A4E-35FA-436C-B009-E351EE403DA1}"/>
                    </a:ext>
                  </a:extLst>
                </p:cNvPr>
                <p:cNvSpPr>
                  <a:spLocks/>
                </p:cNvSpPr>
                <p:nvPr/>
              </p:nvSpPr>
              <p:spPr bwMode="auto">
                <a:xfrm>
                  <a:off x="4244" y="164"/>
                  <a:ext cx="244" cy="109"/>
                </a:xfrm>
                <a:custGeom>
                  <a:avLst/>
                  <a:gdLst>
                    <a:gd name="T0" fmla="*/ 0 w 1460"/>
                    <a:gd name="T1" fmla="*/ 0 h 549"/>
                    <a:gd name="T2" fmla="*/ 0 w 1460"/>
                    <a:gd name="T3" fmla="*/ 0 h 549"/>
                    <a:gd name="T4" fmla="*/ 0 w 1460"/>
                    <a:gd name="T5" fmla="*/ 0 h 549"/>
                    <a:gd name="T6" fmla="*/ 0 w 1460"/>
                    <a:gd name="T7" fmla="*/ 0 h 549"/>
                    <a:gd name="T8" fmla="*/ 0 w 1460"/>
                    <a:gd name="T9" fmla="*/ 0 h 549"/>
                    <a:gd name="T10" fmla="*/ 0 w 1460"/>
                    <a:gd name="T11" fmla="*/ 0 h 549"/>
                    <a:gd name="T12" fmla="*/ 0 w 1460"/>
                    <a:gd name="T13" fmla="*/ 0 h 549"/>
                    <a:gd name="T14" fmla="*/ 0 w 1460"/>
                    <a:gd name="T15" fmla="*/ 0 h 549"/>
                    <a:gd name="T16" fmla="*/ 0 w 1460"/>
                    <a:gd name="T17" fmla="*/ 0 h 549"/>
                    <a:gd name="T18" fmla="*/ 0 w 1460"/>
                    <a:gd name="T19" fmla="*/ 0 h 549"/>
                    <a:gd name="T20" fmla="*/ 0 w 1460"/>
                    <a:gd name="T21" fmla="*/ 0 h 549"/>
                    <a:gd name="T22" fmla="*/ 0 w 1460"/>
                    <a:gd name="T23" fmla="*/ 0 h 5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60"/>
                    <a:gd name="T37" fmla="*/ 0 h 549"/>
                    <a:gd name="T38" fmla="*/ 1460 w 1460"/>
                    <a:gd name="T39" fmla="*/ 549 h 54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60" h="549">
                      <a:moveTo>
                        <a:pt x="5" y="549"/>
                      </a:moveTo>
                      <a:lnTo>
                        <a:pt x="8" y="548"/>
                      </a:lnTo>
                      <a:lnTo>
                        <a:pt x="1460" y="8"/>
                      </a:lnTo>
                      <a:lnTo>
                        <a:pt x="1455" y="0"/>
                      </a:lnTo>
                      <a:lnTo>
                        <a:pt x="3" y="540"/>
                      </a:lnTo>
                      <a:lnTo>
                        <a:pt x="5" y="539"/>
                      </a:lnTo>
                      <a:lnTo>
                        <a:pt x="3" y="540"/>
                      </a:lnTo>
                      <a:lnTo>
                        <a:pt x="0" y="542"/>
                      </a:lnTo>
                      <a:lnTo>
                        <a:pt x="0" y="545"/>
                      </a:lnTo>
                      <a:lnTo>
                        <a:pt x="4" y="548"/>
                      </a:lnTo>
                      <a:lnTo>
                        <a:pt x="8" y="548"/>
                      </a:lnTo>
                      <a:lnTo>
                        <a:pt x="5" y="5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9" name="Freeform 768">
                  <a:extLst>
                    <a:ext uri="{FF2B5EF4-FFF2-40B4-BE49-F238E27FC236}">
                      <a16:creationId xmlns:a16="http://schemas.microsoft.com/office/drawing/2014/main" id="{0602BFDA-D39E-4295-A879-F6FC157EA01F}"/>
                    </a:ext>
                  </a:extLst>
                </p:cNvPr>
                <p:cNvSpPr>
                  <a:spLocks/>
                </p:cNvSpPr>
                <p:nvPr/>
              </p:nvSpPr>
              <p:spPr bwMode="auto">
                <a:xfrm>
                  <a:off x="4092" y="271"/>
                  <a:ext cx="153" cy="12"/>
                </a:xfrm>
                <a:custGeom>
                  <a:avLst/>
                  <a:gdLst>
                    <a:gd name="T0" fmla="*/ 0 w 918"/>
                    <a:gd name="T1" fmla="*/ 0 h 56"/>
                    <a:gd name="T2" fmla="*/ 0 w 918"/>
                    <a:gd name="T3" fmla="*/ 0 h 56"/>
                    <a:gd name="T4" fmla="*/ 0 w 918"/>
                    <a:gd name="T5" fmla="*/ 0 h 56"/>
                    <a:gd name="T6" fmla="*/ 0 w 918"/>
                    <a:gd name="T7" fmla="*/ 0 h 56"/>
                    <a:gd name="T8" fmla="*/ 0 w 918"/>
                    <a:gd name="T9" fmla="*/ 0 h 56"/>
                    <a:gd name="T10" fmla="*/ 0 w 918"/>
                    <a:gd name="T11" fmla="*/ 0 h 56"/>
                    <a:gd name="T12" fmla="*/ 0 w 918"/>
                    <a:gd name="T13" fmla="*/ 0 h 56"/>
                    <a:gd name="T14" fmla="*/ 0 w 918"/>
                    <a:gd name="T15" fmla="*/ 0 h 56"/>
                    <a:gd name="T16" fmla="*/ 0 w 918"/>
                    <a:gd name="T17" fmla="*/ 0 h 56"/>
                    <a:gd name="T18" fmla="*/ 0 w 918"/>
                    <a:gd name="T19" fmla="*/ 0 h 56"/>
                    <a:gd name="T20" fmla="*/ 0 w 918"/>
                    <a:gd name="T21" fmla="*/ 0 h 56"/>
                    <a:gd name="T22" fmla="*/ 0 w 918"/>
                    <a:gd name="T23" fmla="*/ 0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18"/>
                    <a:gd name="T37" fmla="*/ 0 h 56"/>
                    <a:gd name="T38" fmla="*/ 918 w 918"/>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18" h="56">
                      <a:moveTo>
                        <a:pt x="6" y="56"/>
                      </a:moveTo>
                      <a:lnTo>
                        <a:pt x="5" y="56"/>
                      </a:lnTo>
                      <a:lnTo>
                        <a:pt x="918" y="10"/>
                      </a:lnTo>
                      <a:lnTo>
                        <a:pt x="918" y="0"/>
                      </a:lnTo>
                      <a:lnTo>
                        <a:pt x="5" y="46"/>
                      </a:lnTo>
                      <a:lnTo>
                        <a:pt x="3" y="46"/>
                      </a:lnTo>
                      <a:lnTo>
                        <a:pt x="5" y="46"/>
                      </a:lnTo>
                      <a:lnTo>
                        <a:pt x="1" y="48"/>
                      </a:lnTo>
                      <a:lnTo>
                        <a:pt x="0" y="51"/>
                      </a:lnTo>
                      <a:lnTo>
                        <a:pt x="1" y="54"/>
                      </a:lnTo>
                      <a:lnTo>
                        <a:pt x="5" y="56"/>
                      </a:lnTo>
                      <a:lnTo>
                        <a:pt x="6"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0" name="Freeform 769">
                  <a:extLst>
                    <a:ext uri="{FF2B5EF4-FFF2-40B4-BE49-F238E27FC236}">
                      <a16:creationId xmlns:a16="http://schemas.microsoft.com/office/drawing/2014/main" id="{736C5CC9-E2E0-4622-9F92-4710DB03986B}"/>
                    </a:ext>
                  </a:extLst>
                </p:cNvPr>
                <p:cNvSpPr>
                  <a:spLocks/>
                </p:cNvSpPr>
                <p:nvPr/>
              </p:nvSpPr>
              <p:spPr bwMode="auto">
                <a:xfrm>
                  <a:off x="4064" y="281"/>
                  <a:ext cx="29" cy="17"/>
                </a:xfrm>
                <a:custGeom>
                  <a:avLst/>
                  <a:gdLst>
                    <a:gd name="T0" fmla="*/ 0 w 173"/>
                    <a:gd name="T1" fmla="*/ 0 h 86"/>
                    <a:gd name="T2" fmla="*/ 0 w 173"/>
                    <a:gd name="T3" fmla="*/ 0 h 86"/>
                    <a:gd name="T4" fmla="*/ 0 w 173"/>
                    <a:gd name="T5" fmla="*/ 0 h 86"/>
                    <a:gd name="T6" fmla="*/ 0 w 173"/>
                    <a:gd name="T7" fmla="*/ 0 h 86"/>
                    <a:gd name="T8" fmla="*/ 0 w 173"/>
                    <a:gd name="T9" fmla="*/ 0 h 86"/>
                    <a:gd name="T10" fmla="*/ 0 w 173"/>
                    <a:gd name="T11" fmla="*/ 0 h 86"/>
                    <a:gd name="T12" fmla="*/ 0 w 173"/>
                    <a:gd name="T13" fmla="*/ 0 h 86"/>
                    <a:gd name="T14" fmla="*/ 0 w 173"/>
                    <a:gd name="T15" fmla="*/ 0 h 86"/>
                    <a:gd name="T16" fmla="*/ 0 w 173"/>
                    <a:gd name="T17" fmla="*/ 0 h 86"/>
                    <a:gd name="T18" fmla="*/ 0 w 173"/>
                    <a:gd name="T19" fmla="*/ 0 h 86"/>
                    <a:gd name="T20" fmla="*/ 0 w 173"/>
                    <a:gd name="T21" fmla="*/ 0 h 86"/>
                    <a:gd name="T22" fmla="*/ 0 w 173"/>
                    <a:gd name="T23" fmla="*/ 0 h 86"/>
                    <a:gd name="T24" fmla="*/ 0 w 173"/>
                    <a:gd name="T25" fmla="*/ 0 h 86"/>
                    <a:gd name="T26" fmla="*/ 0 w 173"/>
                    <a:gd name="T27" fmla="*/ 0 h 86"/>
                    <a:gd name="T28" fmla="*/ 0 w 173"/>
                    <a:gd name="T29" fmla="*/ 0 h 86"/>
                    <a:gd name="T30" fmla="*/ 0 w 173"/>
                    <a:gd name="T31" fmla="*/ 0 h 86"/>
                    <a:gd name="T32" fmla="*/ 0 w 173"/>
                    <a:gd name="T33" fmla="*/ 0 h 86"/>
                    <a:gd name="T34" fmla="*/ 0 w 173"/>
                    <a:gd name="T35" fmla="*/ 0 h 86"/>
                    <a:gd name="T36" fmla="*/ 0 w 173"/>
                    <a:gd name="T37" fmla="*/ 0 h 86"/>
                    <a:gd name="T38" fmla="*/ 0 w 173"/>
                    <a:gd name="T39" fmla="*/ 0 h 86"/>
                    <a:gd name="T40" fmla="*/ 0 w 173"/>
                    <a:gd name="T41" fmla="*/ 0 h 86"/>
                    <a:gd name="T42" fmla="*/ 0 w 173"/>
                    <a:gd name="T43" fmla="*/ 0 h 86"/>
                    <a:gd name="T44" fmla="*/ 0 w 173"/>
                    <a:gd name="T45" fmla="*/ 0 h 86"/>
                    <a:gd name="T46" fmla="*/ 0 w 173"/>
                    <a:gd name="T47" fmla="*/ 0 h 86"/>
                    <a:gd name="T48" fmla="*/ 0 w 173"/>
                    <a:gd name="T49" fmla="*/ 0 h 8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3"/>
                    <a:gd name="T76" fmla="*/ 0 h 86"/>
                    <a:gd name="T77" fmla="*/ 173 w 173"/>
                    <a:gd name="T78" fmla="*/ 86 h 8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3" h="86">
                      <a:moveTo>
                        <a:pt x="9" y="84"/>
                      </a:moveTo>
                      <a:lnTo>
                        <a:pt x="9" y="84"/>
                      </a:lnTo>
                      <a:lnTo>
                        <a:pt x="19" y="69"/>
                      </a:lnTo>
                      <a:lnTo>
                        <a:pt x="32" y="55"/>
                      </a:lnTo>
                      <a:lnTo>
                        <a:pt x="47" y="44"/>
                      </a:lnTo>
                      <a:lnTo>
                        <a:pt x="66" y="34"/>
                      </a:lnTo>
                      <a:lnTo>
                        <a:pt x="89" y="26"/>
                      </a:lnTo>
                      <a:lnTo>
                        <a:pt x="112" y="19"/>
                      </a:lnTo>
                      <a:lnTo>
                        <a:pt x="141" y="15"/>
                      </a:lnTo>
                      <a:lnTo>
                        <a:pt x="173" y="10"/>
                      </a:lnTo>
                      <a:lnTo>
                        <a:pt x="170" y="0"/>
                      </a:lnTo>
                      <a:lnTo>
                        <a:pt x="138" y="5"/>
                      </a:lnTo>
                      <a:lnTo>
                        <a:pt x="110" y="11"/>
                      </a:lnTo>
                      <a:lnTo>
                        <a:pt x="84" y="18"/>
                      </a:lnTo>
                      <a:lnTo>
                        <a:pt x="62" y="26"/>
                      </a:lnTo>
                      <a:lnTo>
                        <a:pt x="40" y="36"/>
                      </a:lnTo>
                      <a:lnTo>
                        <a:pt x="25" y="49"/>
                      </a:lnTo>
                      <a:lnTo>
                        <a:pt x="9" y="63"/>
                      </a:lnTo>
                      <a:lnTo>
                        <a:pt x="0" y="80"/>
                      </a:lnTo>
                      <a:lnTo>
                        <a:pt x="0" y="83"/>
                      </a:lnTo>
                      <a:lnTo>
                        <a:pt x="4" y="86"/>
                      </a:lnTo>
                      <a:lnTo>
                        <a:pt x="7" y="86"/>
                      </a:lnTo>
                      <a:lnTo>
                        <a:pt x="9" y="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1" name="Freeform 770">
                  <a:extLst>
                    <a:ext uri="{FF2B5EF4-FFF2-40B4-BE49-F238E27FC236}">
                      <a16:creationId xmlns:a16="http://schemas.microsoft.com/office/drawing/2014/main" id="{4484698C-D548-41A8-B0BF-63E72701F756}"/>
                    </a:ext>
                  </a:extLst>
                </p:cNvPr>
                <p:cNvSpPr>
                  <a:spLocks/>
                </p:cNvSpPr>
                <p:nvPr/>
              </p:nvSpPr>
              <p:spPr bwMode="auto">
                <a:xfrm>
                  <a:off x="4050" y="297"/>
                  <a:ext cx="16" cy="77"/>
                </a:xfrm>
                <a:custGeom>
                  <a:avLst/>
                  <a:gdLst>
                    <a:gd name="T0" fmla="*/ 0 w 94"/>
                    <a:gd name="T1" fmla="*/ 0 h 386"/>
                    <a:gd name="T2" fmla="*/ 0 w 94"/>
                    <a:gd name="T3" fmla="*/ 0 h 386"/>
                    <a:gd name="T4" fmla="*/ 0 w 94"/>
                    <a:gd name="T5" fmla="*/ 0 h 386"/>
                    <a:gd name="T6" fmla="*/ 0 w 94"/>
                    <a:gd name="T7" fmla="*/ 0 h 386"/>
                    <a:gd name="T8" fmla="*/ 0 w 94"/>
                    <a:gd name="T9" fmla="*/ 0 h 386"/>
                    <a:gd name="T10" fmla="*/ 0 w 94"/>
                    <a:gd name="T11" fmla="*/ 0 h 386"/>
                    <a:gd name="T12" fmla="*/ 0 w 94"/>
                    <a:gd name="T13" fmla="*/ 0 h 386"/>
                    <a:gd name="T14" fmla="*/ 0 w 94"/>
                    <a:gd name="T15" fmla="*/ 0 h 386"/>
                    <a:gd name="T16" fmla="*/ 0 w 94"/>
                    <a:gd name="T17" fmla="*/ 0 h 386"/>
                    <a:gd name="T18" fmla="*/ 0 w 94"/>
                    <a:gd name="T19" fmla="*/ 0 h 386"/>
                    <a:gd name="T20" fmla="*/ 0 w 94"/>
                    <a:gd name="T21" fmla="*/ 0 h 386"/>
                    <a:gd name="T22" fmla="*/ 0 w 94"/>
                    <a:gd name="T23" fmla="*/ 0 h 386"/>
                    <a:gd name="T24" fmla="*/ 0 w 94"/>
                    <a:gd name="T25" fmla="*/ 0 h 386"/>
                    <a:gd name="T26" fmla="*/ 0 w 94"/>
                    <a:gd name="T27" fmla="*/ 0 h 386"/>
                    <a:gd name="T28" fmla="*/ 0 w 94"/>
                    <a:gd name="T29" fmla="*/ 0 h 386"/>
                    <a:gd name="T30" fmla="*/ 0 w 94"/>
                    <a:gd name="T31" fmla="*/ 0 h 386"/>
                    <a:gd name="T32" fmla="*/ 0 w 94"/>
                    <a:gd name="T33" fmla="*/ 0 h 386"/>
                    <a:gd name="T34" fmla="*/ 0 w 94"/>
                    <a:gd name="T35" fmla="*/ 0 h 386"/>
                    <a:gd name="T36" fmla="*/ 0 w 94"/>
                    <a:gd name="T37" fmla="*/ 0 h 386"/>
                    <a:gd name="T38" fmla="*/ 0 w 94"/>
                    <a:gd name="T39" fmla="*/ 0 h 386"/>
                    <a:gd name="T40" fmla="*/ 0 w 94"/>
                    <a:gd name="T41" fmla="*/ 0 h 386"/>
                    <a:gd name="T42" fmla="*/ 0 w 94"/>
                    <a:gd name="T43" fmla="*/ 0 h 386"/>
                    <a:gd name="T44" fmla="*/ 0 w 94"/>
                    <a:gd name="T45" fmla="*/ 0 h 386"/>
                    <a:gd name="T46" fmla="*/ 0 w 94"/>
                    <a:gd name="T47" fmla="*/ 0 h 386"/>
                    <a:gd name="T48" fmla="*/ 0 w 94"/>
                    <a:gd name="T49" fmla="*/ 0 h 386"/>
                    <a:gd name="T50" fmla="*/ 0 w 94"/>
                    <a:gd name="T51" fmla="*/ 0 h 386"/>
                    <a:gd name="T52" fmla="*/ 0 w 94"/>
                    <a:gd name="T53" fmla="*/ 0 h 386"/>
                    <a:gd name="T54" fmla="*/ 0 w 94"/>
                    <a:gd name="T55" fmla="*/ 0 h 386"/>
                    <a:gd name="T56" fmla="*/ 0 w 94"/>
                    <a:gd name="T57" fmla="*/ 0 h 386"/>
                    <a:gd name="T58" fmla="*/ 0 w 94"/>
                    <a:gd name="T59" fmla="*/ 0 h 386"/>
                    <a:gd name="T60" fmla="*/ 0 w 94"/>
                    <a:gd name="T61" fmla="*/ 0 h 386"/>
                    <a:gd name="T62" fmla="*/ 0 w 94"/>
                    <a:gd name="T63" fmla="*/ 0 h 386"/>
                    <a:gd name="T64" fmla="*/ 0 w 94"/>
                    <a:gd name="T65" fmla="*/ 0 h 386"/>
                    <a:gd name="T66" fmla="*/ 0 w 94"/>
                    <a:gd name="T67" fmla="*/ 0 h 386"/>
                    <a:gd name="T68" fmla="*/ 0 w 94"/>
                    <a:gd name="T69" fmla="*/ 0 h 386"/>
                    <a:gd name="T70" fmla="*/ 0 w 94"/>
                    <a:gd name="T71" fmla="*/ 0 h 386"/>
                    <a:gd name="T72" fmla="*/ 0 w 94"/>
                    <a:gd name="T73" fmla="*/ 0 h 386"/>
                    <a:gd name="T74" fmla="*/ 0 w 94"/>
                    <a:gd name="T75" fmla="*/ 0 h 386"/>
                    <a:gd name="T76" fmla="*/ 0 w 94"/>
                    <a:gd name="T77" fmla="*/ 0 h 386"/>
                    <a:gd name="T78" fmla="*/ 0 w 94"/>
                    <a:gd name="T79" fmla="*/ 0 h 386"/>
                    <a:gd name="T80" fmla="*/ 0 w 94"/>
                    <a:gd name="T81" fmla="*/ 0 h 386"/>
                    <a:gd name="T82" fmla="*/ 0 w 94"/>
                    <a:gd name="T83" fmla="*/ 0 h 38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4"/>
                    <a:gd name="T127" fmla="*/ 0 h 386"/>
                    <a:gd name="T128" fmla="*/ 94 w 94"/>
                    <a:gd name="T129" fmla="*/ 386 h 38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4" h="386">
                      <a:moveTo>
                        <a:pt x="10" y="383"/>
                      </a:moveTo>
                      <a:lnTo>
                        <a:pt x="12" y="382"/>
                      </a:lnTo>
                      <a:lnTo>
                        <a:pt x="14" y="357"/>
                      </a:lnTo>
                      <a:lnTo>
                        <a:pt x="16" y="333"/>
                      </a:lnTo>
                      <a:lnTo>
                        <a:pt x="19" y="309"/>
                      </a:lnTo>
                      <a:lnTo>
                        <a:pt x="22" y="286"/>
                      </a:lnTo>
                      <a:lnTo>
                        <a:pt x="26" y="261"/>
                      </a:lnTo>
                      <a:lnTo>
                        <a:pt x="29" y="237"/>
                      </a:lnTo>
                      <a:lnTo>
                        <a:pt x="34" y="213"/>
                      </a:lnTo>
                      <a:lnTo>
                        <a:pt x="39" y="190"/>
                      </a:lnTo>
                      <a:lnTo>
                        <a:pt x="44" y="165"/>
                      </a:lnTo>
                      <a:lnTo>
                        <a:pt x="49" y="142"/>
                      </a:lnTo>
                      <a:lnTo>
                        <a:pt x="54" y="119"/>
                      </a:lnTo>
                      <a:lnTo>
                        <a:pt x="61" y="95"/>
                      </a:lnTo>
                      <a:lnTo>
                        <a:pt x="68" y="73"/>
                      </a:lnTo>
                      <a:lnTo>
                        <a:pt x="77" y="49"/>
                      </a:lnTo>
                      <a:lnTo>
                        <a:pt x="85" y="26"/>
                      </a:lnTo>
                      <a:lnTo>
                        <a:pt x="94" y="4"/>
                      </a:lnTo>
                      <a:lnTo>
                        <a:pt x="85" y="0"/>
                      </a:lnTo>
                      <a:lnTo>
                        <a:pt x="76" y="24"/>
                      </a:lnTo>
                      <a:lnTo>
                        <a:pt x="67" y="47"/>
                      </a:lnTo>
                      <a:lnTo>
                        <a:pt x="59" y="71"/>
                      </a:lnTo>
                      <a:lnTo>
                        <a:pt x="52" y="93"/>
                      </a:lnTo>
                      <a:lnTo>
                        <a:pt x="45" y="116"/>
                      </a:lnTo>
                      <a:lnTo>
                        <a:pt x="38" y="140"/>
                      </a:lnTo>
                      <a:lnTo>
                        <a:pt x="32" y="163"/>
                      </a:lnTo>
                      <a:lnTo>
                        <a:pt x="27" y="188"/>
                      </a:lnTo>
                      <a:lnTo>
                        <a:pt x="22" y="211"/>
                      </a:lnTo>
                      <a:lnTo>
                        <a:pt x="18" y="235"/>
                      </a:lnTo>
                      <a:lnTo>
                        <a:pt x="14" y="259"/>
                      </a:lnTo>
                      <a:lnTo>
                        <a:pt x="10" y="284"/>
                      </a:lnTo>
                      <a:lnTo>
                        <a:pt x="7" y="307"/>
                      </a:lnTo>
                      <a:lnTo>
                        <a:pt x="5" y="333"/>
                      </a:lnTo>
                      <a:lnTo>
                        <a:pt x="2" y="357"/>
                      </a:lnTo>
                      <a:lnTo>
                        <a:pt x="0" y="382"/>
                      </a:lnTo>
                      <a:lnTo>
                        <a:pt x="1" y="381"/>
                      </a:lnTo>
                      <a:lnTo>
                        <a:pt x="0" y="382"/>
                      </a:lnTo>
                      <a:lnTo>
                        <a:pt x="2" y="385"/>
                      </a:lnTo>
                      <a:lnTo>
                        <a:pt x="6" y="386"/>
                      </a:lnTo>
                      <a:lnTo>
                        <a:pt x="9" y="385"/>
                      </a:lnTo>
                      <a:lnTo>
                        <a:pt x="12" y="382"/>
                      </a:lnTo>
                      <a:lnTo>
                        <a:pt x="10" y="3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2" name="Freeform 771">
                  <a:extLst>
                    <a:ext uri="{FF2B5EF4-FFF2-40B4-BE49-F238E27FC236}">
                      <a16:creationId xmlns:a16="http://schemas.microsoft.com/office/drawing/2014/main" id="{A7C8A096-A383-4694-9E92-FD1BB021E4D9}"/>
                    </a:ext>
                  </a:extLst>
                </p:cNvPr>
                <p:cNvSpPr>
                  <a:spLocks/>
                </p:cNvSpPr>
                <p:nvPr/>
              </p:nvSpPr>
              <p:spPr bwMode="auto">
                <a:xfrm>
                  <a:off x="4041" y="373"/>
                  <a:ext cx="11" cy="21"/>
                </a:xfrm>
                <a:custGeom>
                  <a:avLst/>
                  <a:gdLst>
                    <a:gd name="T0" fmla="*/ 0 w 67"/>
                    <a:gd name="T1" fmla="*/ 0 h 106"/>
                    <a:gd name="T2" fmla="*/ 0 w 67"/>
                    <a:gd name="T3" fmla="*/ 0 h 106"/>
                    <a:gd name="T4" fmla="*/ 0 w 67"/>
                    <a:gd name="T5" fmla="*/ 0 h 106"/>
                    <a:gd name="T6" fmla="*/ 0 w 67"/>
                    <a:gd name="T7" fmla="*/ 0 h 106"/>
                    <a:gd name="T8" fmla="*/ 0 w 67"/>
                    <a:gd name="T9" fmla="*/ 0 h 106"/>
                    <a:gd name="T10" fmla="*/ 0 w 67"/>
                    <a:gd name="T11" fmla="*/ 0 h 106"/>
                    <a:gd name="T12" fmla="*/ 0 w 67"/>
                    <a:gd name="T13" fmla="*/ 0 h 106"/>
                    <a:gd name="T14" fmla="*/ 0 w 67"/>
                    <a:gd name="T15" fmla="*/ 0 h 106"/>
                    <a:gd name="T16" fmla="*/ 0 w 67"/>
                    <a:gd name="T17" fmla="*/ 0 h 106"/>
                    <a:gd name="T18" fmla="*/ 0 w 67"/>
                    <a:gd name="T19" fmla="*/ 0 h 106"/>
                    <a:gd name="T20" fmla="*/ 0 w 67"/>
                    <a:gd name="T21" fmla="*/ 0 h 106"/>
                    <a:gd name="T22" fmla="*/ 0 w 67"/>
                    <a:gd name="T23" fmla="*/ 0 h 106"/>
                    <a:gd name="T24" fmla="*/ 0 w 67"/>
                    <a:gd name="T25" fmla="*/ 0 h 106"/>
                    <a:gd name="T26" fmla="*/ 0 w 67"/>
                    <a:gd name="T27" fmla="*/ 0 h 106"/>
                    <a:gd name="T28" fmla="*/ 0 w 67"/>
                    <a:gd name="T29" fmla="*/ 0 h 106"/>
                    <a:gd name="T30" fmla="*/ 0 w 67"/>
                    <a:gd name="T31" fmla="*/ 0 h 106"/>
                    <a:gd name="T32" fmla="*/ 0 w 67"/>
                    <a:gd name="T33" fmla="*/ 0 h 106"/>
                    <a:gd name="T34" fmla="*/ 0 w 67"/>
                    <a:gd name="T35" fmla="*/ 0 h 106"/>
                    <a:gd name="T36" fmla="*/ 0 w 67"/>
                    <a:gd name="T37" fmla="*/ 0 h 106"/>
                    <a:gd name="T38" fmla="*/ 0 w 67"/>
                    <a:gd name="T39" fmla="*/ 0 h 106"/>
                    <a:gd name="T40" fmla="*/ 0 w 67"/>
                    <a:gd name="T41" fmla="*/ 0 h 106"/>
                    <a:gd name="T42" fmla="*/ 0 w 67"/>
                    <a:gd name="T43" fmla="*/ 0 h 106"/>
                    <a:gd name="T44" fmla="*/ 0 w 67"/>
                    <a:gd name="T45" fmla="*/ 0 h 106"/>
                    <a:gd name="T46" fmla="*/ 0 w 67"/>
                    <a:gd name="T47" fmla="*/ 0 h 106"/>
                    <a:gd name="T48" fmla="*/ 0 w 67"/>
                    <a:gd name="T49" fmla="*/ 0 h 1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7"/>
                    <a:gd name="T76" fmla="*/ 0 h 106"/>
                    <a:gd name="T77" fmla="*/ 67 w 67"/>
                    <a:gd name="T78" fmla="*/ 106 h 1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7" h="106">
                      <a:moveTo>
                        <a:pt x="6" y="106"/>
                      </a:moveTo>
                      <a:lnTo>
                        <a:pt x="6" y="106"/>
                      </a:lnTo>
                      <a:lnTo>
                        <a:pt x="22" y="100"/>
                      </a:lnTo>
                      <a:lnTo>
                        <a:pt x="37" y="91"/>
                      </a:lnTo>
                      <a:lnTo>
                        <a:pt x="46" y="78"/>
                      </a:lnTo>
                      <a:lnTo>
                        <a:pt x="52" y="64"/>
                      </a:lnTo>
                      <a:lnTo>
                        <a:pt x="57" y="50"/>
                      </a:lnTo>
                      <a:lnTo>
                        <a:pt x="62" y="33"/>
                      </a:lnTo>
                      <a:lnTo>
                        <a:pt x="65" y="17"/>
                      </a:lnTo>
                      <a:lnTo>
                        <a:pt x="67" y="2"/>
                      </a:lnTo>
                      <a:lnTo>
                        <a:pt x="58" y="0"/>
                      </a:lnTo>
                      <a:lnTo>
                        <a:pt x="53" y="15"/>
                      </a:lnTo>
                      <a:lnTo>
                        <a:pt x="50" y="31"/>
                      </a:lnTo>
                      <a:lnTo>
                        <a:pt x="47" y="48"/>
                      </a:lnTo>
                      <a:lnTo>
                        <a:pt x="43" y="62"/>
                      </a:lnTo>
                      <a:lnTo>
                        <a:pt x="37" y="74"/>
                      </a:lnTo>
                      <a:lnTo>
                        <a:pt x="30" y="84"/>
                      </a:lnTo>
                      <a:lnTo>
                        <a:pt x="18" y="92"/>
                      </a:lnTo>
                      <a:lnTo>
                        <a:pt x="4" y="96"/>
                      </a:lnTo>
                      <a:lnTo>
                        <a:pt x="0" y="98"/>
                      </a:lnTo>
                      <a:lnTo>
                        <a:pt x="0" y="102"/>
                      </a:lnTo>
                      <a:lnTo>
                        <a:pt x="1" y="105"/>
                      </a:lnTo>
                      <a:lnTo>
                        <a:pt x="6" y="1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3" name="Freeform 772">
                  <a:extLst>
                    <a:ext uri="{FF2B5EF4-FFF2-40B4-BE49-F238E27FC236}">
                      <a16:creationId xmlns:a16="http://schemas.microsoft.com/office/drawing/2014/main" id="{DF051794-8251-452D-857D-5777EC9B565A}"/>
                    </a:ext>
                  </a:extLst>
                </p:cNvPr>
                <p:cNvSpPr>
                  <a:spLocks/>
                </p:cNvSpPr>
                <p:nvPr/>
              </p:nvSpPr>
              <p:spPr bwMode="auto">
                <a:xfrm>
                  <a:off x="4009" y="392"/>
                  <a:ext cx="33" cy="16"/>
                </a:xfrm>
                <a:custGeom>
                  <a:avLst/>
                  <a:gdLst>
                    <a:gd name="T0" fmla="*/ 0 w 198"/>
                    <a:gd name="T1" fmla="*/ 0 h 82"/>
                    <a:gd name="T2" fmla="*/ 0 w 198"/>
                    <a:gd name="T3" fmla="*/ 0 h 82"/>
                    <a:gd name="T4" fmla="*/ 0 w 198"/>
                    <a:gd name="T5" fmla="*/ 0 h 82"/>
                    <a:gd name="T6" fmla="*/ 0 w 198"/>
                    <a:gd name="T7" fmla="*/ 0 h 82"/>
                    <a:gd name="T8" fmla="*/ 0 w 198"/>
                    <a:gd name="T9" fmla="*/ 0 h 82"/>
                    <a:gd name="T10" fmla="*/ 0 w 198"/>
                    <a:gd name="T11" fmla="*/ 0 h 82"/>
                    <a:gd name="T12" fmla="*/ 0 w 198"/>
                    <a:gd name="T13" fmla="*/ 0 h 82"/>
                    <a:gd name="T14" fmla="*/ 0 w 198"/>
                    <a:gd name="T15" fmla="*/ 0 h 82"/>
                    <a:gd name="T16" fmla="*/ 0 w 198"/>
                    <a:gd name="T17" fmla="*/ 0 h 82"/>
                    <a:gd name="T18" fmla="*/ 0 w 198"/>
                    <a:gd name="T19" fmla="*/ 0 h 82"/>
                    <a:gd name="T20" fmla="*/ 0 w 198"/>
                    <a:gd name="T21" fmla="*/ 0 h 82"/>
                    <a:gd name="T22" fmla="*/ 0 w 198"/>
                    <a:gd name="T23" fmla="*/ 0 h 82"/>
                    <a:gd name="T24" fmla="*/ 0 w 198"/>
                    <a:gd name="T25" fmla="*/ 0 h 82"/>
                    <a:gd name="T26" fmla="*/ 0 w 198"/>
                    <a:gd name="T27" fmla="*/ 0 h 82"/>
                    <a:gd name="T28" fmla="*/ 0 w 198"/>
                    <a:gd name="T29" fmla="*/ 0 h 82"/>
                    <a:gd name="T30" fmla="*/ 0 w 198"/>
                    <a:gd name="T31" fmla="*/ 0 h 82"/>
                    <a:gd name="T32" fmla="*/ 0 w 198"/>
                    <a:gd name="T33" fmla="*/ 0 h 82"/>
                    <a:gd name="T34" fmla="*/ 0 w 198"/>
                    <a:gd name="T35" fmla="*/ 0 h 82"/>
                    <a:gd name="T36" fmla="*/ 0 w 198"/>
                    <a:gd name="T37" fmla="*/ 0 h 82"/>
                    <a:gd name="T38" fmla="*/ 0 w 198"/>
                    <a:gd name="T39" fmla="*/ 0 h 82"/>
                    <a:gd name="T40" fmla="*/ 0 w 198"/>
                    <a:gd name="T41" fmla="*/ 0 h 82"/>
                    <a:gd name="T42" fmla="*/ 0 w 198"/>
                    <a:gd name="T43" fmla="*/ 0 h 82"/>
                    <a:gd name="T44" fmla="*/ 0 w 198"/>
                    <a:gd name="T45" fmla="*/ 0 h 82"/>
                    <a:gd name="T46" fmla="*/ 0 w 198"/>
                    <a:gd name="T47" fmla="*/ 0 h 82"/>
                    <a:gd name="T48" fmla="*/ 0 w 198"/>
                    <a:gd name="T49" fmla="*/ 0 h 82"/>
                    <a:gd name="T50" fmla="*/ 0 w 198"/>
                    <a:gd name="T51" fmla="*/ 0 h 82"/>
                    <a:gd name="T52" fmla="*/ 0 w 198"/>
                    <a:gd name="T53" fmla="*/ 0 h 82"/>
                    <a:gd name="T54" fmla="*/ 0 w 198"/>
                    <a:gd name="T55" fmla="*/ 0 h 82"/>
                    <a:gd name="T56" fmla="*/ 0 w 198"/>
                    <a:gd name="T57" fmla="*/ 0 h 82"/>
                    <a:gd name="T58" fmla="*/ 0 w 198"/>
                    <a:gd name="T59" fmla="*/ 0 h 82"/>
                    <a:gd name="T60" fmla="*/ 0 w 198"/>
                    <a:gd name="T61" fmla="*/ 0 h 82"/>
                    <a:gd name="T62" fmla="*/ 0 w 198"/>
                    <a:gd name="T63" fmla="*/ 0 h 82"/>
                    <a:gd name="T64" fmla="*/ 0 w 198"/>
                    <a:gd name="T65" fmla="*/ 0 h 82"/>
                    <a:gd name="T66" fmla="*/ 0 w 198"/>
                    <a:gd name="T67" fmla="*/ 0 h 82"/>
                    <a:gd name="T68" fmla="*/ 0 w 198"/>
                    <a:gd name="T69" fmla="*/ 0 h 82"/>
                    <a:gd name="T70" fmla="*/ 0 w 198"/>
                    <a:gd name="T71" fmla="*/ 0 h 82"/>
                    <a:gd name="T72" fmla="*/ 0 w 198"/>
                    <a:gd name="T73" fmla="*/ 0 h 82"/>
                    <a:gd name="T74" fmla="*/ 0 w 198"/>
                    <a:gd name="T75" fmla="*/ 0 h 82"/>
                    <a:gd name="T76" fmla="*/ 0 w 198"/>
                    <a:gd name="T77" fmla="*/ 0 h 82"/>
                    <a:gd name="T78" fmla="*/ 0 w 198"/>
                    <a:gd name="T79" fmla="*/ 0 h 82"/>
                    <a:gd name="T80" fmla="*/ 0 w 198"/>
                    <a:gd name="T81" fmla="*/ 0 h 8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8"/>
                    <a:gd name="T124" fmla="*/ 0 h 82"/>
                    <a:gd name="T125" fmla="*/ 198 w 198"/>
                    <a:gd name="T126" fmla="*/ 82 h 8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8" h="82">
                      <a:moveTo>
                        <a:pt x="12" y="78"/>
                      </a:moveTo>
                      <a:lnTo>
                        <a:pt x="12" y="78"/>
                      </a:lnTo>
                      <a:lnTo>
                        <a:pt x="14" y="65"/>
                      </a:lnTo>
                      <a:lnTo>
                        <a:pt x="17" y="55"/>
                      </a:lnTo>
                      <a:lnTo>
                        <a:pt x="24" y="46"/>
                      </a:lnTo>
                      <a:lnTo>
                        <a:pt x="31" y="37"/>
                      </a:lnTo>
                      <a:lnTo>
                        <a:pt x="42" y="32"/>
                      </a:lnTo>
                      <a:lnTo>
                        <a:pt x="51" y="26"/>
                      </a:lnTo>
                      <a:lnTo>
                        <a:pt x="63" y="22"/>
                      </a:lnTo>
                      <a:lnTo>
                        <a:pt x="77" y="20"/>
                      </a:lnTo>
                      <a:lnTo>
                        <a:pt x="93" y="18"/>
                      </a:lnTo>
                      <a:lnTo>
                        <a:pt x="107" y="16"/>
                      </a:lnTo>
                      <a:lnTo>
                        <a:pt x="122" y="15"/>
                      </a:lnTo>
                      <a:lnTo>
                        <a:pt x="138" y="14"/>
                      </a:lnTo>
                      <a:lnTo>
                        <a:pt x="153" y="13"/>
                      </a:lnTo>
                      <a:lnTo>
                        <a:pt x="168" y="12"/>
                      </a:lnTo>
                      <a:lnTo>
                        <a:pt x="182" y="11"/>
                      </a:lnTo>
                      <a:lnTo>
                        <a:pt x="198" y="10"/>
                      </a:lnTo>
                      <a:lnTo>
                        <a:pt x="196" y="0"/>
                      </a:lnTo>
                      <a:lnTo>
                        <a:pt x="182" y="1"/>
                      </a:lnTo>
                      <a:lnTo>
                        <a:pt x="168" y="2"/>
                      </a:lnTo>
                      <a:lnTo>
                        <a:pt x="153" y="3"/>
                      </a:lnTo>
                      <a:lnTo>
                        <a:pt x="138" y="4"/>
                      </a:lnTo>
                      <a:lnTo>
                        <a:pt x="122" y="5"/>
                      </a:lnTo>
                      <a:lnTo>
                        <a:pt x="104" y="6"/>
                      </a:lnTo>
                      <a:lnTo>
                        <a:pt x="90" y="8"/>
                      </a:lnTo>
                      <a:lnTo>
                        <a:pt x="75" y="10"/>
                      </a:lnTo>
                      <a:lnTo>
                        <a:pt x="61" y="14"/>
                      </a:lnTo>
                      <a:lnTo>
                        <a:pt x="46" y="18"/>
                      </a:lnTo>
                      <a:lnTo>
                        <a:pt x="35" y="24"/>
                      </a:lnTo>
                      <a:lnTo>
                        <a:pt x="24" y="31"/>
                      </a:lnTo>
                      <a:lnTo>
                        <a:pt x="14" y="39"/>
                      </a:lnTo>
                      <a:lnTo>
                        <a:pt x="7" y="51"/>
                      </a:lnTo>
                      <a:lnTo>
                        <a:pt x="3" y="63"/>
                      </a:lnTo>
                      <a:lnTo>
                        <a:pt x="0" y="78"/>
                      </a:lnTo>
                      <a:lnTo>
                        <a:pt x="3" y="81"/>
                      </a:lnTo>
                      <a:lnTo>
                        <a:pt x="6" y="82"/>
                      </a:lnTo>
                      <a:lnTo>
                        <a:pt x="10" y="81"/>
                      </a:lnTo>
                      <a:lnTo>
                        <a:pt x="12" y="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4" name="Freeform 773">
                  <a:extLst>
                    <a:ext uri="{FF2B5EF4-FFF2-40B4-BE49-F238E27FC236}">
                      <a16:creationId xmlns:a16="http://schemas.microsoft.com/office/drawing/2014/main" id="{917AC3EA-D499-496A-8843-C4B4406711DE}"/>
                    </a:ext>
                  </a:extLst>
                </p:cNvPr>
                <p:cNvSpPr>
                  <a:spLocks/>
                </p:cNvSpPr>
                <p:nvPr/>
              </p:nvSpPr>
              <p:spPr bwMode="auto">
                <a:xfrm>
                  <a:off x="4009" y="408"/>
                  <a:ext cx="32" cy="67"/>
                </a:xfrm>
                <a:custGeom>
                  <a:avLst/>
                  <a:gdLst>
                    <a:gd name="T0" fmla="*/ 0 w 193"/>
                    <a:gd name="T1" fmla="*/ 0 h 339"/>
                    <a:gd name="T2" fmla="*/ 0 w 193"/>
                    <a:gd name="T3" fmla="*/ 0 h 339"/>
                    <a:gd name="T4" fmla="*/ 0 w 193"/>
                    <a:gd name="T5" fmla="*/ 0 h 339"/>
                    <a:gd name="T6" fmla="*/ 0 w 193"/>
                    <a:gd name="T7" fmla="*/ 0 h 339"/>
                    <a:gd name="T8" fmla="*/ 0 w 193"/>
                    <a:gd name="T9" fmla="*/ 0 h 339"/>
                    <a:gd name="T10" fmla="*/ 0 w 193"/>
                    <a:gd name="T11" fmla="*/ 0 h 339"/>
                    <a:gd name="T12" fmla="*/ 0 w 193"/>
                    <a:gd name="T13" fmla="*/ 0 h 339"/>
                    <a:gd name="T14" fmla="*/ 0 w 193"/>
                    <a:gd name="T15" fmla="*/ 0 h 339"/>
                    <a:gd name="T16" fmla="*/ 0 w 193"/>
                    <a:gd name="T17" fmla="*/ 0 h 339"/>
                    <a:gd name="T18" fmla="*/ 0 w 193"/>
                    <a:gd name="T19" fmla="*/ 0 h 339"/>
                    <a:gd name="T20" fmla="*/ 0 w 193"/>
                    <a:gd name="T21" fmla="*/ 0 h 339"/>
                    <a:gd name="T22" fmla="*/ 0 w 193"/>
                    <a:gd name="T23" fmla="*/ 0 h 339"/>
                    <a:gd name="T24" fmla="*/ 0 w 193"/>
                    <a:gd name="T25" fmla="*/ 0 h 339"/>
                    <a:gd name="T26" fmla="*/ 0 w 193"/>
                    <a:gd name="T27" fmla="*/ 0 h 339"/>
                    <a:gd name="T28" fmla="*/ 0 w 193"/>
                    <a:gd name="T29" fmla="*/ 0 h 339"/>
                    <a:gd name="T30" fmla="*/ 0 w 193"/>
                    <a:gd name="T31" fmla="*/ 0 h 339"/>
                    <a:gd name="T32" fmla="*/ 0 w 193"/>
                    <a:gd name="T33" fmla="*/ 0 h 339"/>
                    <a:gd name="T34" fmla="*/ 0 w 193"/>
                    <a:gd name="T35" fmla="*/ 0 h 339"/>
                    <a:gd name="T36" fmla="*/ 0 w 193"/>
                    <a:gd name="T37" fmla="*/ 0 h 339"/>
                    <a:gd name="T38" fmla="*/ 0 w 193"/>
                    <a:gd name="T39" fmla="*/ 0 h 339"/>
                    <a:gd name="T40" fmla="*/ 0 w 193"/>
                    <a:gd name="T41" fmla="*/ 0 h 339"/>
                    <a:gd name="T42" fmla="*/ 0 w 193"/>
                    <a:gd name="T43" fmla="*/ 0 h 339"/>
                    <a:gd name="T44" fmla="*/ 0 w 193"/>
                    <a:gd name="T45" fmla="*/ 0 h 339"/>
                    <a:gd name="T46" fmla="*/ 0 w 193"/>
                    <a:gd name="T47" fmla="*/ 0 h 339"/>
                    <a:gd name="T48" fmla="*/ 0 w 193"/>
                    <a:gd name="T49" fmla="*/ 0 h 339"/>
                    <a:gd name="T50" fmla="*/ 0 w 193"/>
                    <a:gd name="T51" fmla="*/ 0 h 339"/>
                    <a:gd name="T52" fmla="*/ 0 w 193"/>
                    <a:gd name="T53" fmla="*/ 0 h 339"/>
                    <a:gd name="T54" fmla="*/ 0 w 193"/>
                    <a:gd name="T55" fmla="*/ 0 h 339"/>
                    <a:gd name="T56" fmla="*/ 0 w 193"/>
                    <a:gd name="T57" fmla="*/ 0 h 339"/>
                    <a:gd name="T58" fmla="*/ 0 w 193"/>
                    <a:gd name="T59" fmla="*/ 0 h 339"/>
                    <a:gd name="T60" fmla="*/ 0 w 193"/>
                    <a:gd name="T61" fmla="*/ 0 h 339"/>
                    <a:gd name="T62" fmla="*/ 0 w 193"/>
                    <a:gd name="T63" fmla="*/ 0 h 339"/>
                    <a:gd name="T64" fmla="*/ 0 w 193"/>
                    <a:gd name="T65" fmla="*/ 0 h 339"/>
                    <a:gd name="T66" fmla="*/ 0 w 193"/>
                    <a:gd name="T67" fmla="*/ 0 h 339"/>
                    <a:gd name="T68" fmla="*/ 0 w 193"/>
                    <a:gd name="T69" fmla="*/ 0 h 339"/>
                    <a:gd name="T70" fmla="*/ 0 w 193"/>
                    <a:gd name="T71" fmla="*/ 0 h 339"/>
                    <a:gd name="T72" fmla="*/ 0 w 193"/>
                    <a:gd name="T73" fmla="*/ 0 h 339"/>
                    <a:gd name="T74" fmla="*/ 0 w 193"/>
                    <a:gd name="T75" fmla="*/ 0 h 339"/>
                    <a:gd name="T76" fmla="*/ 0 w 193"/>
                    <a:gd name="T77" fmla="*/ 0 h 339"/>
                    <a:gd name="T78" fmla="*/ 0 w 193"/>
                    <a:gd name="T79" fmla="*/ 0 h 339"/>
                    <a:gd name="T80" fmla="*/ 0 w 193"/>
                    <a:gd name="T81" fmla="*/ 0 h 33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3"/>
                    <a:gd name="T124" fmla="*/ 0 h 339"/>
                    <a:gd name="T125" fmla="*/ 193 w 193"/>
                    <a:gd name="T126" fmla="*/ 339 h 33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3" h="339">
                      <a:moveTo>
                        <a:pt x="191" y="331"/>
                      </a:moveTo>
                      <a:lnTo>
                        <a:pt x="191" y="331"/>
                      </a:lnTo>
                      <a:lnTo>
                        <a:pt x="166" y="321"/>
                      </a:lnTo>
                      <a:lnTo>
                        <a:pt x="142" y="310"/>
                      </a:lnTo>
                      <a:lnTo>
                        <a:pt x="123" y="299"/>
                      </a:lnTo>
                      <a:lnTo>
                        <a:pt x="104" y="288"/>
                      </a:lnTo>
                      <a:lnTo>
                        <a:pt x="88" y="278"/>
                      </a:lnTo>
                      <a:lnTo>
                        <a:pt x="72" y="264"/>
                      </a:lnTo>
                      <a:lnTo>
                        <a:pt x="61" y="250"/>
                      </a:lnTo>
                      <a:lnTo>
                        <a:pt x="50" y="235"/>
                      </a:lnTo>
                      <a:lnTo>
                        <a:pt x="40" y="216"/>
                      </a:lnTo>
                      <a:lnTo>
                        <a:pt x="32" y="196"/>
                      </a:lnTo>
                      <a:lnTo>
                        <a:pt x="26" y="173"/>
                      </a:lnTo>
                      <a:lnTo>
                        <a:pt x="22" y="145"/>
                      </a:lnTo>
                      <a:lnTo>
                        <a:pt x="17" y="115"/>
                      </a:lnTo>
                      <a:lnTo>
                        <a:pt x="14" y="82"/>
                      </a:lnTo>
                      <a:lnTo>
                        <a:pt x="13" y="43"/>
                      </a:lnTo>
                      <a:lnTo>
                        <a:pt x="12" y="0"/>
                      </a:lnTo>
                      <a:lnTo>
                        <a:pt x="0" y="0"/>
                      </a:lnTo>
                      <a:lnTo>
                        <a:pt x="1" y="43"/>
                      </a:lnTo>
                      <a:lnTo>
                        <a:pt x="3" y="82"/>
                      </a:lnTo>
                      <a:lnTo>
                        <a:pt x="5" y="115"/>
                      </a:lnTo>
                      <a:lnTo>
                        <a:pt x="10" y="147"/>
                      </a:lnTo>
                      <a:lnTo>
                        <a:pt x="14" y="175"/>
                      </a:lnTo>
                      <a:lnTo>
                        <a:pt x="23" y="198"/>
                      </a:lnTo>
                      <a:lnTo>
                        <a:pt x="31" y="221"/>
                      </a:lnTo>
                      <a:lnTo>
                        <a:pt x="40" y="239"/>
                      </a:lnTo>
                      <a:lnTo>
                        <a:pt x="51" y="256"/>
                      </a:lnTo>
                      <a:lnTo>
                        <a:pt x="65" y="271"/>
                      </a:lnTo>
                      <a:lnTo>
                        <a:pt x="81" y="284"/>
                      </a:lnTo>
                      <a:lnTo>
                        <a:pt x="97" y="296"/>
                      </a:lnTo>
                      <a:lnTo>
                        <a:pt x="116" y="307"/>
                      </a:lnTo>
                      <a:lnTo>
                        <a:pt x="138" y="319"/>
                      </a:lnTo>
                      <a:lnTo>
                        <a:pt x="161" y="329"/>
                      </a:lnTo>
                      <a:lnTo>
                        <a:pt x="186" y="339"/>
                      </a:lnTo>
                      <a:lnTo>
                        <a:pt x="190" y="339"/>
                      </a:lnTo>
                      <a:lnTo>
                        <a:pt x="193" y="336"/>
                      </a:lnTo>
                      <a:lnTo>
                        <a:pt x="193" y="333"/>
                      </a:lnTo>
                      <a:lnTo>
                        <a:pt x="191" y="3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5" name="Freeform 774">
                  <a:extLst>
                    <a:ext uri="{FF2B5EF4-FFF2-40B4-BE49-F238E27FC236}">
                      <a16:creationId xmlns:a16="http://schemas.microsoft.com/office/drawing/2014/main" id="{37D47B3C-232C-4324-A15A-76029EACCA9A}"/>
                    </a:ext>
                  </a:extLst>
                </p:cNvPr>
                <p:cNvSpPr>
                  <a:spLocks/>
                </p:cNvSpPr>
                <p:nvPr/>
              </p:nvSpPr>
              <p:spPr bwMode="auto">
                <a:xfrm>
                  <a:off x="4040" y="474"/>
                  <a:ext cx="30" cy="18"/>
                </a:xfrm>
                <a:custGeom>
                  <a:avLst/>
                  <a:gdLst>
                    <a:gd name="T0" fmla="*/ 0 w 181"/>
                    <a:gd name="T1" fmla="*/ 0 h 89"/>
                    <a:gd name="T2" fmla="*/ 0 w 181"/>
                    <a:gd name="T3" fmla="*/ 0 h 89"/>
                    <a:gd name="T4" fmla="*/ 0 w 181"/>
                    <a:gd name="T5" fmla="*/ 0 h 89"/>
                    <a:gd name="T6" fmla="*/ 0 w 181"/>
                    <a:gd name="T7" fmla="*/ 0 h 89"/>
                    <a:gd name="T8" fmla="*/ 0 w 181"/>
                    <a:gd name="T9" fmla="*/ 0 h 89"/>
                    <a:gd name="T10" fmla="*/ 0 w 181"/>
                    <a:gd name="T11" fmla="*/ 0 h 89"/>
                    <a:gd name="T12" fmla="*/ 0 w 181"/>
                    <a:gd name="T13" fmla="*/ 0 h 89"/>
                    <a:gd name="T14" fmla="*/ 0 w 181"/>
                    <a:gd name="T15" fmla="*/ 0 h 89"/>
                    <a:gd name="T16" fmla="*/ 0 w 181"/>
                    <a:gd name="T17" fmla="*/ 0 h 89"/>
                    <a:gd name="T18" fmla="*/ 0 w 181"/>
                    <a:gd name="T19" fmla="*/ 0 h 89"/>
                    <a:gd name="T20" fmla="*/ 0 w 181"/>
                    <a:gd name="T21" fmla="*/ 0 h 89"/>
                    <a:gd name="T22" fmla="*/ 0 w 181"/>
                    <a:gd name="T23" fmla="*/ 0 h 89"/>
                    <a:gd name="T24" fmla="*/ 0 w 181"/>
                    <a:gd name="T25" fmla="*/ 0 h 89"/>
                    <a:gd name="T26" fmla="*/ 0 w 181"/>
                    <a:gd name="T27" fmla="*/ 0 h 89"/>
                    <a:gd name="T28" fmla="*/ 0 w 181"/>
                    <a:gd name="T29" fmla="*/ 0 h 89"/>
                    <a:gd name="T30" fmla="*/ 0 w 181"/>
                    <a:gd name="T31" fmla="*/ 0 h 89"/>
                    <a:gd name="T32" fmla="*/ 0 w 181"/>
                    <a:gd name="T33" fmla="*/ 0 h 89"/>
                    <a:gd name="T34" fmla="*/ 0 w 181"/>
                    <a:gd name="T35" fmla="*/ 0 h 89"/>
                    <a:gd name="T36" fmla="*/ 0 w 181"/>
                    <a:gd name="T37" fmla="*/ 0 h 89"/>
                    <a:gd name="T38" fmla="*/ 0 w 181"/>
                    <a:gd name="T39" fmla="*/ 0 h 89"/>
                    <a:gd name="T40" fmla="*/ 0 w 181"/>
                    <a:gd name="T41" fmla="*/ 0 h 89"/>
                    <a:gd name="T42" fmla="*/ 0 w 181"/>
                    <a:gd name="T43" fmla="*/ 0 h 89"/>
                    <a:gd name="T44" fmla="*/ 0 w 181"/>
                    <a:gd name="T45" fmla="*/ 0 h 89"/>
                    <a:gd name="T46" fmla="*/ 0 w 181"/>
                    <a:gd name="T47" fmla="*/ 0 h 89"/>
                    <a:gd name="T48" fmla="*/ 0 w 181"/>
                    <a:gd name="T49" fmla="*/ 0 h 89"/>
                    <a:gd name="T50" fmla="*/ 0 w 181"/>
                    <a:gd name="T51" fmla="*/ 0 h 8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81"/>
                    <a:gd name="T79" fmla="*/ 0 h 89"/>
                    <a:gd name="T80" fmla="*/ 181 w 181"/>
                    <a:gd name="T81" fmla="*/ 89 h 8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81" h="89">
                      <a:moveTo>
                        <a:pt x="175" y="78"/>
                      </a:moveTo>
                      <a:lnTo>
                        <a:pt x="181" y="82"/>
                      </a:lnTo>
                      <a:lnTo>
                        <a:pt x="173" y="64"/>
                      </a:lnTo>
                      <a:lnTo>
                        <a:pt x="159" y="50"/>
                      </a:lnTo>
                      <a:lnTo>
                        <a:pt x="139" y="38"/>
                      </a:lnTo>
                      <a:lnTo>
                        <a:pt x="116" y="29"/>
                      </a:lnTo>
                      <a:lnTo>
                        <a:pt x="90" y="22"/>
                      </a:lnTo>
                      <a:lnTo>
                        <a:pt x="62" y="16"/>
                      </a:lnTo>
                      <a:lnTo>
                        <a:pt x="33" y="8"/>
                      </a:lnTo>
                      <a:lnTo>
                        <a:pt x="5" y="0"/>
                      </a:lnTo>
                      <a:lnTo>
                        <a:pt x="0" y="8"/>
                      </a:lnTo>
                      <a:lnTo>
                        <a:pt x="31" y="16"/>
                      </a:lnTo>
                      <a:lnTo>
                        <a:pt x="59" y="24"/>
                      </a:lnTo>
                      <a:lnTo>
                        <a:pt x="88" y="30"/>
                      </a:lnTo>
                      <a:lnTo>
                        <a:pt x="111" y="38"/>
                      </a:lnTo>
                      <a:lnTo>
                        <a:pt x="134" y="46"/>
                      </a:lnTo>
                      <a:lnTo>
                        <a:pt x="152" y="56"/>
                      </a:lnTo>
                      <a:lnTo>
                        <a:pt x="163" y="68"/>
                      </a:lnTo>
                      <a:lnTo>
                        <a:pt x="169" y="84"/>
                      </a:lnTo>
                      <a:lnTo>
                        <a:pt x="175" y="89"/>
                      </a:lnTo>
                      <a:lnTo>
                        <a:pt x="169" y="84"/>
                      </a:lnTo>
                      <a:lnTo>
                        <a:pt x="172" y="88"/>
                      </a:lnTo>
                      <a:lnTo>
                        <a:pt x="176" y="88"/>
                      </a:lnTo>
                      <a:lnTo>
                        <a:pt x="180" y="86"/>
                      </a:lnTo>
                      <a:lnTo>
                        <a:pt x="181" y="82"/>
                      </a:lnTo>
                      <a:lnTo>
                        <a:pt x="175" y="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6" name="Freeform 775">
                  <a:extLst>
                    <a:ext uri="{FF2B5EF4-FFF2-40B4-BE49-F238E27FC236}">
                      <a16:creationId xmlns:a16="http://schemas.microsoft.com/office/drawing/2014/main" id="{53A5EE20-34D6-4C05-9A0F-9B58D09F9AFA}"/>
                    </a:ext>
                  </a:extLst>
                </p:cNvPr>
                <p:cNvSpPr>
                  <a:spLocks/>
                </p:cNvSpPr>
                <p:nvPr/>
              </p:nvSpPr>
              <p:spPr bwMode="auto">
                <a:xfrm>
                  <a:off x="4069" y="489"/>
                  <a:ext cx="144" cy="14"/>
                </a:xfrm>
                <a:custGeom>
                  <a:avLst/>
                  <a:gdLst>
                    <a:gd name="T0" fmla="*/ 0 w 864"/>
                    <a:gd name="T1" fmla="*/ 0 h 67"/>
                    <a:gd name="T2" fmla="*/ 0 w 864"/>
                    <a:gd name="T3" fmla="*/ 0 h 67"/>
                    <a:gd name="T4" fmla="*/ 0 w 864"/>
                    <a:gd name="T5" fmla="*/ 0 h 67"/>
                    <a:gd name="T6" fmla="*/ 0 w 864"/>
                    <a:gd name="T7" fmla="*/ 0 h 67"/>
                    <a:gd name="T8" fmla="*/ 0 w 864"/>
                    <a:gd name="T9" fmla="*/ 0 h 67"/>
                    <a:gd name="T10" fmla="*/ 0 w 864"/>
                    <a:gd name="T11" fmla="*/ 0 h 67"/>
                    <a:gd name="T12" fmla="*/ 0 w 864"/>
                    <a:gd name="T13" fmla="*/ 0 h 67"/>
                    <a:gd name="T14" fmla="*/ 0 w 864"/>
                    <a:gd name="T15" fmla="*/ 0 h 67"/>
                    <a:gd name="T16" fmla="*/ 0 w 864"/>
                    <a:gd name="T17" fmla="*/ 0 h 67"/>
                    <a:gd name="T18" fmla="*/ 0 w 864"/>
                    <a:gd name="T19" fmla="*/ 0 h 67"/>
                    <a:gd name="T20" fmla="*/ 0 w 864"/>
                    <a:gd name="T21" fmla="*/ 0 h 67"/>
                    <a:gd name="T22" fmla="*/ 0 w 864"/>
                    <a:gd name="T23" fmla="*/ 0 h 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64"/>
                    <a:gd name="T37" fmla="*/ 0 h 67"/>
                    <a:gd name="T38" fmla="*/ 864 w 864"/>
                    <a:gd name="T39" fmla="*/ 67 h 6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64" h="67">
                      <a:moveTo>
                        <a:pt x="852" y="61"/>
                      </a:moveTo>
                      <a:lnTo>
                        <a:pt x="858" y="56"/>
                      </a:lnTo>
                      <a:lnTo>
                        <a:pt x="0" y="0"/>
                      </a:lnTo>
                      <a:lnTo>
                        <a:pt x="0" y="11"/>
                      </a:lnTo>
                      <a:lnTo>
                        <a:pt x="858" y="67"/>
                      </a:lnTo>
                      <a:lnTo>
                        <a:pt x="864" y="63"/>
                      </a:lnTo>
                      <a:lnTo>
                        <a:pt x="858" y="67"/>
                      </a:lnTo>
                      <a:lnTo>
                        <a:pt x="862" y="65"/>
                      </a:lnTo>
                      <a:lnTo>
                        <a:pt x="864" y="62"/>
                      </a:lnTo>
                      <a:lnTo>
                        <a:pt x="862" y="58"/>
                      </a:lnTo>
                      <a:lnTo>
                        <a:pt x="858" y="56"/>
                      </a:lnTo>
                      <a:lnTo>
                        <a:pt x="852" y="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7" name="Freeform 776">
                  <a:extLst>
                    <a:ext uri="{FF2B5EF4-FFF2-40B4-BE49-F238E27FC236}">
                      <a16:creationId xmlns:a16="http://schemas.microsoft.com/office/drawing/2014/main" id="{D7CAA554-4825-4915-8E45-EF4ED51161CB}"/>
                    </a:ext>
                  </a:extLst>
                </p:cNvPr>
                <p:cNvSpPr>
                  <a:spLocks/>
                </p:cNvSpPr>
                <p:nvPr/>
              </p:nvSpPr>
              <p:spPr bwMode="auto">
                <a:xfrm>
                  <a:off x="4211" y="370"/>
                  <a:ext cx="133" cy="132"/>
                </a:xfrm>
                <a:custGeom>
                  <a:avLst/>
                  <a:gdLst>
                    <a:gd name="T0" fmla="*/ 0 w 800"/>
                    <a:gd name="T1" fmla="*/ 0 h 659"/>
                    <a:gd name="T2" fmla="*/ 0 w 800"/>
                    <a:gd name="T3" fmla="*/ 0 h 659"/>
                    <a:gd name="T4" fmla="*/ 0 w 800"/>
                    <a:gd name="T5" fmla="*/ 0 h 659"/>
                    <a:gd name="T6" fmla="*/ 0 w 800"/>
                    <a:gd name="T7" fmla="*/ 0 h 659"/>
                    <a:gd name="T8" fmla="*/ 0 w 800"/>
                    <a:gd name="T9" fmla="*/ 0 h 659"/>
                    <a:gd name="T10" fmla="*/ 0 w 800"/>
                    <a:gd name="T11" fmla="*/ 0 h 659"/>
                    <a:gd name="T12" fmla="*/ 0 w 800"/>
                    <a:gd name="T13" fmla="*/ 0 h 659"/>
                    <a:gd name="T14" fmla="*/ 0 w 800"/>
                    <a:gd name="T15" fmla="*/ 0 h 659"/>
                    <a:gd name="T16" fmla="*/ 0 w 800"/>
                    <a:gd name="T17" fmla="*/ 0 h 659"/>
                    <a:gd name="T18" fmla="*/ 0 w 800"/>
                    <a:gd name="T19" fmla="*/ 0 h 659"/>
                    <a:gd name="T20" fmla="*/ 0 w 800"/>
                    <a:gd name="T21" fmla="*/ 0 h 659"/>
                    <a:gd name="T22" fmla="*/ 0 w 800"/>
                    <a:gd name="T23" fmla="*/ 0 h 659"/>
                    <a:gd name="T24" fmla="*/ 0 w 800"/>
                    <a:gd name="T25" fmla="*/ 0 h 659"/>
                    <a:gd name="T26" fmla="*/ 0 w 800"/>
                    <a:gd name="T27" fmla="*/ 0 h 659"/>
                    <a:gd name="T28" fmla="*/ 0 w 800"/>
                    <a:gd name="T29" fmla="*/ 0 h 659"/>
                    <a:gd name="T30" fmla="*/ 0 w 800"/>
                    <a:gd name="T31" fmla="*/ 0 h 659"/>
                    <a:gd name="T32" fmla="*/ 0 w 800"/>
                    <a:gd name="T33" fmla="*/ 0 h 659"/>
                    <a:gd name="T34" fmla="*/ 0 w 800"/>
                    <a:gd name="T35" fmla="*/ 0 h 659"/>
                    <a:gd name="T36" fmla="*/ 0 w 800"/>
                    <a:gd name="T37" fmla="*/ 0 h 659"/>
                    <a:gd name="T38" fmla="*/ 0 w 800"/>
                    <a:gd name="T39" fmla="*/ 0 h 659"/>
                    <a:gd name="T40" fmla="*/ 0 w 800"/>
                    <a:gd name="T41" fmla="*/ 0 h 659"/>
                    <a:gd name="T42" fmla="*/ 0 w 800"/>
                    <a:gd name="T43" fmla="*/ 0 h 659"/>
                    <a:gd name="T44" fmla="*/ 0 w 800"/>
                    <a:gd name="T45" fmla="*/ 0 h 659"/>
                    <a:gd name="T46" fmla="*/ 0 w 800"/>
                    <a:gd name="T47" fmla="*/ 0 h 659"/>
                    <a:gd name="T48" fmla="*/ 0 w 800"/>
                    <a:gd name="T49" fmla="*/ 0 h 659"/>
                    <a:gd name="T50" fmla="*/ 0 w 800"/>
                    <a:gd name="T51" fmla="*/ 0 h 659"/>
                    <a:gd name="T52" fmla="*/ 0 w 800"/>
                    <a:gd name="T53" fmla="*/ 0 h 659"/>
                    <a:gd name="T54" fmla="*/ 0 w 800"/>
                    <a:gd name="T55" fmla="*/ 0 h 659"/>
                    <a:gd name="T56" fmla="*/ 0 w 800"/>
                    <a:gd name="T57" fmla="*/ 0 h 659"/>
                    <a:gd name="T58" fmla="*/ 0 w 800"/>
                    <a:gd name="T59" fmla="*/ 0 h 659"/>
                    <a:gd name="T60" fmla="*/ 0 w 800"/>
                    <a:gd name="T61" fmla="*/ 0 h 659"/>
                    <a:gd name="T62" fmla="*/ 0 w 800"/>
                    <a:gd name="T63" fmla="*/ 0 h 659"/>
                    <a:gd name="T64" fmla="*/ 0 w 800"/>
                    <a:gd name="T65" fmla="*/ 0 h 659"/>
                    <a:gd name="T66" fmla="*/ 0 w 800"/>
                    <a:gd name="T67" fmla="*/ 0 h 659"/>
                    <a:gd name="T68" fmla="*/ 0 w 800"/>
                    <a:gd name="T69" fmla="*/ 0 h 659"/>
                    <a:gd name="T70" fmla="*/ 0 w 800"/>
                    <a:gd name="T71" fmla="*/ 0 h 65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00"/>
                    <a:gd name="T109" fmla="*/ 0 h 659"/>
                    <a:gd name="T110" fmla="*/ 800 w 800"/>
                    <a:gd name="T111" fmla="*/ 659 h 65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00" h="659">
                      <a:moveTo>
                        <a:pt x="794" y="0"/>
                      </a:moveTo>
                      <a:lnTo>
                        <a:pt x="794" y="0"/>
                      </a:lnTo>
                      <a:lnTo>
                        <a:pt x="739" y="2"/>
                      </a:lnTo>
                      <a:lnTo>
                        <a:pt x="685" y="4"/>
                      </a:lnTo>
                      <a:lnTo>
                        <a:pt x="633" y="8"/>
                      </a:lnTo>
                      <a:lnTo>
                        <a:pt x="586" y="13"/>
                      </a:lnTo>
                      <a:lnTo>
                        <a:pt x="541" y="20"/>
                      </a:lnTo>
                      <a:lnTo>
                        <a:pt x="498" y="29"/>
                      </a:lnTo>
                      <a:lnTo>
                        <a:pt x="458" y="39"/>
                      </a:lnTo>
                      <a:lnTo>
                        <a:pt x="419" y="50"/>
                      </a:lnTo>
                      <a:lnTo>
                        <a:pt x="384" y="63"/>
                      </a:lnTo>
                      <a:lnTo>
                        <a:pt x="351" y="77"/>
                      </a:lnTo>
                      <a:lnTo>
                        <a:pt x="319" y="92"/>
                      </a:lnTo>
                      <a:lnTo>
                        <a:pt x="289" y="109"/>
                      </a:lnTo>
                      <a:lnTo>
                        <a:pt x="262" y="127"/>
                      </a:lnTo>
                      <a:lnTo>
                        <a:pt x="236" y="146"/>
                      </a:lnTo>
                      <a:lnTo>
                        <a:pt x="212" y="167"/>
                      </a:lnTo>
                      <a:lnTo>
                        <a:pt x="191" y="187"/>
                      </a:lnTo>
                      <a:lnTo>
                        <a:pt x="168" y="210"/>
                      </a:lnTo>
                      <a:lnTo>
                        <a:pt x="149" y="233"/>
                      </a:lnTo>
                      <a:lnTo>
                        <a:pt x="133" y="259"/>
                      </a:lnTo>
                      <a:lnTo>
                        <a:pt x="116" y="284"/>
                      </a:lnTo>
                      <a:lnTo>
                        <a:pt x="102" y="311"/>
                      </a:lnTo>
                      <a:lnTo>
                        <a:pt x="88" y="338"/>
                      </a:lnTo>
                      <a:lnTo>
                        <a:pt x="76" y="366"/>
                      </a:lnTo>
                      <a:lnTo>
                        <a:pt x="64" y="396"/>
                      </a:lnTo>
                      <a:lnTo>
                        <a:pt x="55" y="426"/>
                      </a:lnTo>
                      <a:lnTo>
                        <a:pt x="44" y="457"/>
                      </a:lnTo>
                      <a:lnTo>
                        <a:pt x="35" y="488"/>
                      </a:lnTo>
                      <a:lnTo>
                        <a:pt x="26" y="521"/>
                      </a:lnTo>
                      <a:lnTo>
                        <a:pt x="19" y="553"/>
                      </a:lnTo>
                      <a:lnTo>
                        <a:pt x="12" y="587"/>
                      </a:lnTo>
                      <a:lnTo>
                        <a:pt x="6" y="622"/>
                      </a:lnTo>
                      <a:lnTo>
                        <a:pt x="0" y="657"/>
                      </a:lnTo>
                      <a:lnTo>
                        <a:pt x="12" y="659"/>
                      </a:lnTo>
                      <a:lnTo>
                        <a:pt x="18" y="624"/>
                      </a:lnTo>
                      <a:lnTo>
                        <a:pt x="24" y="589"/>
                      </a:lnTo>
                      <a:lnTo>
                        <a:pt x="31" y="556"/>
                      </a:lnTo>
                      <a:lnTo>
                        <a:pt x="38" y="523"/>
                      </a:lnTo>
                      <a:lnTo>
                        <a:pt x="46" y="490"/>
                      </a:lnTo>
                      <a:lnTo>
                        <a:pt x="54" y="459"/>
                      </a:lnTo>
                      <a:lnTo>
                        <a:pt x="64" y="428"/>
                      </a:lnTo>
                      <a:lnTo>
                        <a:pt x="74" y="398"/>
                      </a:lnTo>
                      <a:lnTo>
                        <a:pt x="85" y="370"/>
                      </a:lnTo>
                      <a:lnTo>
                        <a:pt x="97" y="342"/>
                      </a:lnTo>
                      <a:lnTo>
                        <a:pt x="111" y="315"/>
                      </a:lnTo>
                      <a:lnTo>
                        <a:pt x="126" y="288"/>
                      </a:lnTo>
                      <a:lnTo>
                        <a:pt x="142" y="263"/>
                      </a:lnTo>
                      <a:lnTo>
                        <a:pt x="159" y="239"/>
                      </a:lnTo>
                      <a:lnTo>
                        <a:pt x="178" y="216"/>
                      </a:lnTo>
                      <a:lnTo>
                        <a:pt x="198" y="193"/>
                      </a:lnTo>
                      <a:lnTo>
                        <a:pt x="219" y="173"/>
                      </a:lnTo>
                      <a:lnTo>
                        <a:pt x="243" y="153"/>
                      </a:lnTo>
                      <a:lnTo>
                        <a:pt x="269" y="135"/>
                      </a:lnTo>
                      <a:lnTo>
                        <a:pt x="296" y="117"/>
                      </a:lnTo>
                      <a:lnTo>
                        <a:pt x="323" y="100"/>
                      </a:lnTo>
                      <a:lnTo>
                        <a:pt x="355" y="85"/>
                      </a:lnTo>
                      <a:lnTo>
                        <a:pt x="388" y="71"/>
                      </a:lnTo>
                      <a:lnTo>
                        <a:pt x="424" y="59"/>
                      </a:lnTo>
                      <a:lnTo>
                        <a:pt x="461" y="47"/>
                      </a:lnTo>
                      <a:lnTo>
                        <a:pt x="501" y="37"/>
                      </a:lnTo>
                      <a:lnTo>
                        <a:pt x="543" y="30"/>
                      </a:lnTo>
                      <a:lnTo>
                        <a:pt x="588" y="23"/>
                      </a:lnTo>
                      <a:lnTo>
                        <a:pt x="636" y="18"/>
                      </a:lnTo>
                      <a:lnTo>
                        <a:pt x="685" y="14"/>
                      </a:lnTo>
                      <a:lnTo>
                        <a:pt x="739" y="12"/>
                      </a:lnTo>
                      <a:lnTo>
                        <a:pt x="794" y="11"/>
                      </a:lnTo>
                      <a:lnTo>
                        <a:pt x="798" y="9"/>
                      </a:lnTo>
                      <a:lnTo>
                        <a:pt x="800" y="6"/>
                      </a:lnTo>
                      <a:lnTo>
                        <a:pt x="798" y="3"/>
                      </a:lnTo>
                      <a:lnTo>
                        <a:pt x="79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8" name="Freeform 777">
                  <a:extLst>
                    <a:ext uri="{FF2B5EF4-FFF2-40B4-BE49-F238E27FC236}">
                      <a16:creationId xmlns:a16="http://schemas.microsoft.com/office/drawing/2014/main" id="{4EB875D6-48D4-480F-9EEB-AEA35960AA88}"/>
                    </a:ext>
                  </a:extLst>
                </p:cNvPr>
                <p:cNvSpPr>
                  <a:spLocks/>
                </p:cNvSpPr>
                <p:nvPr/>
              </p:nvSpPr>
              <p:spPr bwMode="auto">
                <a:xfrm>
                  <a:off x="4343" y="370"/>
                  <a:ext cx="134" cy="167"/>
                </a:xfrm>
                <a:custGeom>
                  <a:avLst/>
                  <a:gdLst>
                    <a:gd name="T0" fmla="*/ 0 w 801"/>
                    <a:gd name="T1" fmla="*/ 0 h 832"/>
                    <a:gd name="T2" fmla="*/ 0 w 801"/>
                    <a:gd name="T3" fmla="*/ 0 h 832"/>
                    <a:gd name="T4" fmla="*/ 0 w 801"/>
                    <a:gd name="T5" fmla="*/ 0 h 832"/>
                    <a:gd name="T6" fmla="*/ 0 w 801"/>
                    <a:gd name="T7" fmla="*/ 0 h 832"/>
                    <a:gd name="T8" fmla="*/ 0 w 801"/>
                    <a:gd name="T9" fmla="*/ 0 h 832"/>
                    <a:gd name="T10" fmla="*/ 0 w 801"/>
                    <a:gd name="T11" fmla="*/ 0 h 832"/>
                    <a:gd name="T12" fmla="*/ 0 w 801"/>
                    <a:gd name="T13" fmla="*/ 0 h 832"/>
                    <a:gd name="T14" fmla="*/ 0 w 801"/>
                    <a:gd name="T15" fmla="*/ 0 h 832"/>
                    <a:gd name="T16" fmla="*/ 0 w 801"/>
                    <a:gd name="T17" fmla="*/ 0 h 832"/>
                    <a:gd name="T18" fmla="*/ 0 w 801"/>
                    <a:gd name="T19" fmla="*/ 0 h 832"/>
                    <a:gd name="T20" fmla="*/ 0 w 801"/>
                    <a:gd name="T21" fmla="*/ 0 h 832"/>
                    <a:gd name="T22" fmla="*/ 0 w 801"/>
                    <a:gd name="T23" fmla="*/ 0 h 832"/>
                    <a:gd name="T24" fmla="*/ 0 w 801"/>
                    <a:gd name="T25" fmla="*/ 0 h 832"/>
                    <a:gd name="T26" fmla="*/ 0 w 801"/>
                    <a:gd name="T27" fmla="*/ 0 h 832"/>
                    <a:gd name="T28" fmla="*/ 0 w 801"/>
                    <a:gd name="T29" fmla="*/ 0 h 832"/>
                    <a:gd name="T30" fmla="*/ 0 w 801"/>
                    <a:gd name="T31" fmla="*/ 0 h 832"/>
                    <a:gd name="T32" fmla="*/ 0 w 801"/>
                    <a:gd name="T33" fmla="*/ 0 h 832"/>
                    <a:gd name="T34" fmla="*/ 0 w 801"/>
                    <a:gd name="T35" fmla="*/ 0 h 832"/>
                    <a:gd name="T36" fmla="*/ 0 w 801"/>
                    <a:gd name="T37" fmla="*/ 0 h 832"/>
                    <a:gd name="T38" fmla="*/ 0 w 801"/>
                    <a:gd name="T39" fmla="*/ 0 h 832"/>
                    <a:gd name="T40" fmla="*/ 0 w 801"/>
                    <a:gd name="T41" fmla="*/ 0 h 832"/>
                    <a:gd name="T42" fmla="*/ 0 w 801"/>
                    <a:gd name="T43" fmla="*/ 0 h 832"/>
                    <a:gd name="T44" fmla="*/ 0 w 801"/>
                    <a:gd name="T45" fmla="*/ 0 h 832"/>
                    <a:gd name="T46" fmla="*/ 0 w 801"/>
                    <a:gd name="T47" fmla="*/ 0 h 832"/>
                    <a:gd name="T48" fmla="*/ 0 w 801"/>
                    <a:gd name="T49" fmla="*/ 0 h 832"/>
                    <a:gd name="T50" fmla="*/ 0 w 801"/>
                    <a:gd name="T51" fmla="*/ 0 h 832"/>
                    <a:gd name="T52" fmla="*/ 0 w 801"/>
                    <a:gd name="T53" fmla="*/ 0 h 832"/>
                    <a:gd name="T54" fmla="*/ 0 w 801"/>
                    <a:gd name="T55" fmla="*/ 0 h 832"/>
                    <a:gd name="T56" fmla="*/ 0 w 801"/>
                    <a:gd name="T57" fmla="*/ 0 h 832"/>
                    <a:gd name="T58" fmla="*/ 0 w 801"/>
                    <a:gd name="T59" fmla="*/ 0 h 832"/>
                    <a:gd name="T60" fmla="*/ 0 w 801"/>
                    <a:gd name="T61" fmla="*/ 0 h 832"/>
                    <a:gd name="T62" fmla="*/ 0 w 801"/>
                    <a:gd name="T63" fmla="*/ 0 h 832"/>
                    <a:gd name="T64" fmla="*/ 0 w 801"/>
                    <a:gd name="T65" fmla="*/ 0 h 832"/>
                    <a:gd name="T66" fmla="*/ 0 w 801"/>
                    <a:gd name="T67" fmla="*/ 0 h 832"/>
                    <a:gd name="T68" fmla="*/ 0 w 801"/>
                    <a:gd name="T69" fmla="*/ 0 h 832"/>
                    <a:gd name="T70" fmla="*/ 0 w 801"/>
                    <a:gd name="T71" fmla="*/ 0 h 832"/>
                    <a:gd name="T72" fmla="*/ 0 w 801"/>
                    <a:gd name="T73" fmla="*/ 0 h 8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01"/>
                    <a:gd name="T112" fmla="*/ 0 h 832"/>
                    <a:gd name="T113" fmla="*/ 801 w 801"/>
                    <a:gd name="T114" fmla="*/ 832 h 8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01" h="832">
                      <a:moveTo>
                        <a:pt x="796" y="822"/>
                      </a:moveTo>
                      <a:lnTo>
                        <a:pt x="801" y="827"/>
                      </a:lnTo>
                      <a:lnTo>
                        <a:pt x="801" y="790"/>
                      </a:lnTo>
                      <a:lnTo>
                        <a:pt x="799" y="753"/>
                      </a:lnTo>
                      <a:lnTo>
                        <a:pt x="797" y="716"/>
                      </a:lnTo>
                      <a:lnTo>
                        <a:pt x="794" y="679"/>
                      </a:lnTo>
                      <a:lnTo>
                        <a:pt x="790" y="641"/>
                      </a:lnTo>
                      <a:lnTo>
                        <a:pt x="784" y="604"/>
                      </a:lnTo>
                      <a:lnTo>
                        <a:pt x="777" y="568"/>
                      </a:lnTo>
                      <a:lnTo>
                        <a:pt x="768" y="532"/>
                      </a:lnTo>
                      <a:lnTo>
                        <a:pt x="758" y="496"/>
                      </a:lnTo>
                      <a:lnTo>
                        <a:pt x="747" y="462"/>
                      </a:lnTo>
                      <a:lnTo>
                        <a:pt x="734" y="426"/>
                      </a:lnTo>
                      <a:lnTo>
                        <a:pt x="720" y="393"/>
                      </a:lnTo>
                      <a:lnTo>
                        <a:pt x="703" y="360"/>
                      </a:lnTo>
                      <a:lnTo>
                        <a:pt x="687" y="328"/>
                      </a:lnTo>
                      <a:lnTo>
                        <a:pt x="667" y="297"/>
                      </a:lnTo>
                      <a:lnTo>
                        <a:pt x="646" y="267"/>
                      </a:lnTo>
                      <a:lnTo>
                        <a:pt x="623" y="237"/>
                      </a:lnTo>
                      <a:lnTo>
                        <a:pt x="598" y="210"/>
                      </a:lnTo>
                      <a:lnTo>
                        <a:pt x="570" y="184"/>
                      </a:lnTo>
                      <a:lnTo>
                        <a:pt x="540" y="159"/>
                      </a:lnTo>
                      <a:lnTo>
                        <a:pt x="509" y="135"/>
                      </a:lnTo>
                      <a:lnTo>
                        <a:pt x="476" y="113"/>
                      </a:lnTo>
                      <a:lnTo>
                        <a:pt x="438" y="93"/>
                      </a:lnTo>
                      <a:lnTo>
                        <a:pt x="400" y="75"/>
                      </a:lnTo>
                      <a:lnTo>
                        <a:pt x="360" y="59"/>
                      </a:lnTo>
                      <a:lnTo>
                        <a:pt x="317" y="43"/>
                      </a:lnTo>
                      <a:lnTo>
                        <a:pt x="270" y="31"/>
                      </a:lnTo>
                      <a:lnTo>
                        <a:pt x="222" y="20"/>
                      </a:lnTo>
                      <a:lnTo>
                        <a:pt x="171" y="12"/>
                      </a:lnTo>
                      <a:lnTo>
                        <a:pt x="116" y="6"/>
                      </a:lnTo>
                      <a:lnTo>
                        <a:pt x="59" y="2"/>
                      </a:lnTo>
                      <a:lnTo>
                        <a:pt x="0" y="0"/>
                      </a:lnTo>
                      <a:lnTo>
                        <a:pt x="0" y="11"/>
                      </a:lnTo>
                      <a:lnTo>
                        <a:pt x="59" y="12"/>
                      </a:lnTo>
                      <a:lnTo>
                        <a:pt x="116" y="16"/>
                      </a:lnTo>
                      <a:lnTo>
                        <a:pt x="168" y="22"/>
                      </a:lnTo>
                      <a:lnTo>
                        <a:pt x="219" y="30"/>
                      </a:lnTo>
                      <a:lnTo>
                        <a:pt x="268" y="39"/>
                      </a:lnTo>
                      <a:lnTo>
                        <a:pt x="313" y="51"/>
                      </a:lnTo>
                      <a:lnTo>
                        <a:pt x="355" y="67"/>
                      </a:lnTo>
                      <a:lnTo>
                        <a:pt x="396" y="83"/>
                      </a:lnTo>
                      <a:lnTo>
                        <a:pt x="433" y="101"/>
                      </a:lnTo>
                      <a:lnTo>
                        <a:pt x="469" y="121"/>
                      </a:lnTo>
                      <a:lnTo>
                        <a:pt x="502" y="143"/>
                      </a:lnTo>
                      <a:lnTo>
                        <a:pt x="533" y="165"/>
                      </a:lnTo>
                      <a:lnTo>
                        <a:pt x="562" y="190"/>
                      </a:lnTo>
                      <a:lnTo>
                        <a:pt x="588" y="216"/>
                      </a:lnTo>
                      <a:lnTo>
                        <a:pt x="613" y="243"/>
                      </a:lnTo>
                      <a:lnTo>
                        <a:pt x="637" y="271"/>
                      </a:lnTo>
                      <a:lnTo>
                        <a:pt x="657" y="301"/>
                      </a:lnTo>
                      <a:lnTo>
                        <a:pt x="677" y="332"/>
                      </a:lnTo>
                      <a:lnTo>
                        <a:pt x="694" y="364"/>
                      </a:lnTo>
                      <a:lnTo>
                        <a:pt x="710" y="397"/>
                      </a:lnTo>
                      <a:lnTo>
                        <a:pt x="725" y="430"/>
                      </a:lnTo>
                      <a:lnTo>
                        <a:pt x="738" y="464"/>
                      </a:lnTo>
                      <a:lnTo>
                        <a:pt x="748" y="498"/>
                      </a:lnTo>
                      <a:lnTo>
                        <a:pt x="757" y="534"/>
                      </a:lnTo>
                      <a:lnTo>
                        <a:pt x="765" y="570"/>
                      </a:lnTo>
                      <a:lnTo>
                        <a:pt x="772" y="607"/>
                      </a:lnTo>
                      <a:lnTo>
                        <a:pt x="778" y="643"/>
                      </a:lnTo>
                      <a:lnTo>
                        <a:pt x="783" y="679"/>
                      </a:lnTo>
                      <a:lnTo>
                        <a:pt x="785" y="716"/>
                      </a:lnTo>
                      <a:lnTo>
                        <a:pt x="787" y="753"/>
                      </a:lnTo>
                      <a:lnTo>
                        <a:pt x="790" y="790"/>
                      </a:lnTo>
                      <a:lnTo>
                        <a:pt x="790" y="827"/>
                      </a:lnTo>
                      <a:lnTo>
                        <a:pt x="796" y="832"/>
                      </a:lnTo>
                      <a:lnTo>
                        <a:pt x="790" y="827"/>
                      </a:lnTo>
                      <a:lnTo>
                        <a:pt x="792" y="830"/>
                      </a:lnTo>
                      <a:lnTo>
                        <a:pt x="796" y="831"/>
                      </a:lnTo>
                      <a:lnTo>
                        <a:pt x="799" y="830"/>
                      </a:lnTo>
                      <a:lnTo>
                        <a:pt x="801" y="827"/>
                      </a:lnTo>
                      <a:lnTo>
                        <a:pt x="796" y="8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9" name="Freeform 778">
                  <a:extLst>
                    <a:ext uri="{FF2B5EF4-FFF2-40B4-BE49-F238E27FC236}">
                      <a16:creationId xmlns:a16="http://schemas.microsoft.com/office/drawing/2014/main" id="{99AD47BD-BB06-41A1-B837-E4B4D4242266}"/>
                    </a:ext>
                  </a:extLst>
                </p:cNvPr>
                <p:cNvSpPr>
                  <a:spLocks/>
                </p:cNvSpPr>
                <p:nvPr/>
              </p:nvSpPr>
              <p:spPr bwMode="auto">
                <a:xfrm>
                  <a:off x="4060" y="148"/>
                  <a:ext cx="1427" cy="213"/>
                </a:xfrm>
                <a:custGeom>
                  <a:avLst/>
                  <a:gdLst>
                    <a:gd name="T0" fmla="*/ 0 w 8561"/>
                    <a:gd name="T1" fmla="*/ 0 h 1064"/>
                    <a:gd name="T2" fmla="*/ 0 w 8561"/>
                    <a:gd name="T3" fmla="*/ 0 h 1064"/>
                    <a:gd name="T4" fmla="*/ 0 w 8561"/>
                    <a:gd name="T5" fmla="*/ 0 h 1064"/>
                    <a:gd name="T6" fmla="*/ 0 w 8561"/>
                    <a:gd name="T7" fmla="*/ 0 h 1064"/>
                    <a:gd name="T8" fmla="*/ 0 w 8561"/>
                    <a:gd name="T9" fmla="*/ 0 h 1064"/>
                    <a:gd name="T10" fmla="*/ 0 w 8561"/>
                    <a:gd name="T11" fmla="*/ 0 h 1064"/>
                    <a:gd name="T12" fmla="*/ 0 w 8561"/>
                    <a:gd name="T13" fmla="*/ 0 h 1064"/>
                    <a:gd name="T14" fmla="*/ 0 w 8561"/>
                    <a:gd name="T15" fmla="*/ 0 h 1064"/>
                    <a:gd name="T16" fmla="*/ 0 w 8561"/>
                    <a:gd name="T17" fmla="*/ 0 h 1064"/>
                    <a:gd name="T18" fmla="*/ 0 w 8561"/>
                    <a:gd name="T19" fmla="*/ 0 h 1064"/>
                    <a:gd name="T20" fmla="*/ 0 w 8561"/>
                    <a:gd name="T21" fmla="*/ 0 h 1064"/>
                    <a:gd name="T22" fmla="*/ 0 w 8561"/>
                    <a:gd name="T23" fmla="*/ 0 h 1064"/>
                    <a:gd name="T24" fmla="*/ 0 w 8561"/>
                    <a:gd name="T25" fmla="*/ 0 h 1064"/>
                    <a:gd name="T26" fmla="*/ 0 w 8561"/>
                    <a:gd name="T27" fmla="*/ 0 h 1064"/>
                    <a:gd name="T28" fmla="*/ 0 w 8561"/>
                    <a:gd name="T29" fmla="*/ 0 h 1064"/>
                    <a:gd name="T30" fmla="*/ 0 w 8561"/>
                    <a:gd name="T31" fmla="*/ 0 h 1064"/>
                    <a:gd name="T32" fmla="*/ 0 w 8561"/>
                    <a:gd name="T33" fmla="*/ 0 h 1064"/>
                    <a:gd name="T34" fmla="*/ 0 w 8561"/>
                    <a:gd name="T35" fmla="*/ 0 h 1064"/>
                    <a:gd name="T36" fmla="*/ 0 w 8561"/>
                    <a:gd name="T37" fmla="*/ 0 h 1064"/>
                    <a:gd name="T38" fmla="*/ 0 w 8561"/>
                    <a:gd name="T39" fmla="*/ 0 h 1064"/>
                    <a:gd name="T40" fmla="*/ 0 w 8561"/>
                    <a:gd name="T41" fmla="*/ 0 h 1064"/>
                    <a:gd name="T42" fmla="*/ 0 w 8561"/>
                    <a:gd name="T43" fmla="*/ 0 h 1064"/>
                    <a:gd name="T44" fmla="*/ 0 w 8561"/>
                    <a:gd name="T45" fmla="*/ 0 h 1064"/>
                    <a:gd name="T46" fmla="*/ 0 w 8561"/>
                    <a:gd name="T47" fmla="*/ 0 h 1064"/>
                    <a:gd name="T48" fmla="*/ 0 w 8561"/>
                    <a:gd name="T49" fmla="*/ 0 h 1064"/>
                    <a:gd name="T50" fmla="*/ 0 w 8561"/>
                    <a:gd name="T51" fmla="*/ 0 h 1064"/>
                    <a:gd name="T52" fmla="*/ 0 w 8561"/>
                    <a:gd name="T53" fmla="*/ 0 h 1064"/>
                    <a:gd name="T54" fmla="*/ 0 w 8561"/>
                    <a:gd name="T55" fmla="*/ 0 h 1064"/>
                    <a:gd name="T56" fmla="*/ 0 w 8561"/>
                    <a:gd name="T57" fmla="*/ 0 h 1064"/>
                    <a:gd name="T58" fmla="*/ 0 w 8561"/>
                    <a:gd name="T59" fmla="*/ 0 h 1064"/>
                    <a:gd name="T60" fmla="*/ 0 w 8561"/>
                    <a:gd name="T61" fmla="*/ 0 h 1064"/>
                    <a:gd name="T62" fmla="*/ 0 w 8561"/>
                    <a:gd name="T63" fmla="*/ 0 h 1064"/>
                    <a:gd name="T64" fmla="*/ 0 w 8561"/>
                    <a:gd name="T65" fmla="*/ 0 h 1064"/>
                    <a:gd name="T66" fmla="*/ 0 w 8561"/>
                    <a:gd name="T67" fmla="*/ 0 h 1064"/>
                    <a:gd name="T68" fmla="*/ 0 w 8561"/>
                    <a:gd name="T69" fmla="*/ 0 h 1064"/>
                    <a:gd name="T70" fmla="*/ 0 w 8561"/>
                    <a:gd name="T71" fmla="*/ 0 h 1064"/>
                    <a:gd name="T72" fmla="*/ 0 w 8561"/>
                    <a:gd name="T73" fmla="*/ 0 h 1064"/>
                    <a:gd name="T74" fmla="*/ 0 w 8561"/>
                    <a:gd name="T75" fmla="*/ 0 h 1064"/>
                    <a:gd name="T76" fmla="*/ 0 w 8561"/>
                    <a:gd name="T77" fmla="*/ 0 h 1064"/>
                    <a:gd name="T78" fmla="*/ 0 w 8561"/>
                    <a:gd name="T79" fmla="*/ 0 h 1064"/>
                    <a:gd name="T80" fmla="*/ 0 w 8561"/>
                    <a:gd name="T81" fmla="*/ 0 h 1064"/>
                    <a:gd name="T82" fmla="*/ 0 w 8561"/>
                    <a:gd name="T83" fmla="*/ 0 h 1064"/>
                    <a:gd name="T84" fmla="*/ 0 w 8561"/>
                    <a:gd name="T85" fmla="*/ 0 h 1064"/>
                    <a:gd name="T86" fmla="*/ 0 w 8561"/>
                    <a:gd name="T87" fmla="*/ 0 h 1064"/>
                    <a:gd name="T88" fmla="*/ 0 w 8561"/>
                    <a:gd name="T89" fmla="*/ 0 h 1064"/>
                    <a:gd name="T90" fmla="*/ 0 w 8561"/>
                    <a:gd name="T91" fmla="*/ 0 h 1064"/>
                    <a:gd name="T92" fmla="*/ 0 w 8561"/>
                    <a:gd name="T93" fmla="*/ 0 h 1064"/>
                    <a:gd name="T94" fmla="*/ 0 w 8561"/>
                    <a:gd name="T95" fmla="*/ 0 h 1064"/>
                    <a:gd name="T96" fmla="*/ 0 w 8561"/>
                    <a:gd name="T97" fmla="*/ 0 h 1064"/>
                    <a:gd name="T98" fmla="*/ 0 w 8561"/>
                    <a:gd name="T99" fmla="*/ 0 h 1064"/>
                    <a:gd name="T100" fmla="*/ 0 w 8561"/>
                    <a:gd name="T101" fmla="*/ 0 h 1064"/>
                    <a:gd name="T102" fmla="*/ 0 w 8561"/>
                    <a:gd name="T103" fmla="*/ 0 h 1064"/>
                    <a:gd name="T104" fmla="*/ 0 w 8561"/>
                    <a:gd name="T105" fmla="*/ 0 h 1064"/>
                    <a:gd name="T106" fmla="*/ 0 w 8561"/>
                    <a:gd name="T107" fmla="*/ 0 h 1064"/>
                    <a:gd name="T108" fmla="*/ 0 w 8561"/>
                    <a:gd name="T109" fmla="*/ 0 h 1064"/>
                    <a:gd name="T110" fmla="*/ 0 w 8561"/>
                    <a:gd name="T111" fmla="*/ 0 h 1064"/>
                    <a:gd name="T112" fmla="*/ 0 w 8561"/>
                    <a:gd name="T113" fmla="*/ 0 h 1064"/>
                    <a:gd name="T114" fmla="*/ 0 w 8561"/>
                    <a:gd name="T115" fmla="*/ 0 h 106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561"/>
                    <a:gd name="T175" fmla="*/ 0 h 1064"/>
                    <a:gd name="T176" fmla="*/ 8561 w 8561"/>
                    <a:gd name="T177" fmla="*/ 1064 h 106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561" h="1064">
                      <a:moveTo>
                        <a:pt x="0" y="865"/>
                      </a:moveTo>
                      <a:lnTo>
                        <a:pt x="8561" y="1064"/>
                      </a:lnTo>
                      <a:lnTo>
                        <a:pt x="8502" y="1042"/>
                      </a:lnTo>
                      <a:lnTo>
                        <a:pt x="8440" y="1022"/>
                      </a:lnTo>
                      <a:lnTo>
                        <a:pt x="8376" y="1001"/>
                      </a:lnTo>
                      <a:lnTo>
                        <a:pt x="8310" y="983"/>
                      </a:lnTo>
                      <a:lnTo>
                        <a:pt x="8243" y="965"/>
                      </a:lnTo>
                      <a:lnTo>
                        <a:pt x="8174" y="947"/>
                      </a:lnTo>
                      <a:lnTo>
                        <a:pt x="8104" y="931"/>
                      </a:lnTo>
                      <a:lnTo>
                        <a:pt x="8032" y="916"/>
                      </a:lnTo>
                      <a:lnTo>
                        <a:pt x="7960" y="900"/>
                      </a:lnTo>
                      <a:lnTo>
                        <a:pt x="7886" y="886"/>
                      </a:lnTo>
                      <a:lnTo>
                        <a:pt x="7811" y="873"/>
                      </a:lnTo>
                      <a:lnTo>
                        <a:pt x="7736" y="861"/>
                      </a:lnTo>
                      <a:lnTo>
                        <a:pt x="7660" y="848"/>
                      </a:lnTo>
                      <a:lnTo>
                        <a:pt x="7583" y="837"/>
                      </a:lnTo>
                      <a:lnTo>
                        <a:pt x="7508" y="826"/>
                      </a:lnTo>
                      <a:lnTo>
                        <a:pt x="7431" y="817"/>
                      </a:lnTo>
                      <a:lnTo>
                        <a:pt x="7354" y="806"/>
                      </a:lnTo>
                      <a:lnTo>
                        <a:pt x="7278" y="798"/>
                      </a:lnTo>
                      <a:lnTo>
                        <a:pt x="7201" y="790"/>
                      </a:lnTo>
                      <a:lnTo>
                        <a:pt x="7125" y="782"/>
                      </a:lnTo>
                      <a:lnTo>
                        <a:pt x="7051" y="775"/>
                      </a:lnTo>
                      <a:lnTo>
                        <a:pt x="6976" y="769"/>
                      </a:lnTo>
                      <a:lnTo>
                        <a:pt x="6903" y="762"/>
                      </a:lnTo>
                      <a:lnTo>
                        <a:pt x="6831" y="756"/>
                      </a:lnTo>
                      <a:lnTo>
                        <a:pt x="6761" y="751"/>
                      </a:lnTo>
                      <a:lnTo>
                        <a:pt x="6691" y="746"/>
                      </a:lnTo>
                      <a:lnTo>
                        <a:pt x="6623" y="742"/>
                      </a:lnTo>
                      <a:lnTo>
                        <a:pt x="6556" y="738"/>
                      </a:lnTo>
                      <a:lnTo>
                        <a:pt x="6491" y="734"/>
                      </a:lnTo>
                      <a:lnTo>
                        <a:pt x="6428" y="731"/>
                      </a:lnTo>
                      <a:lnTo>
                        <a:pt x="6368" y="728"/>
                      </a:lnTo>
                      <a:lnTo>
                        <a:pt x="6310" y="726"/>
                      </a:lnTo>
                      <a:lnTo>
                        <a:pt x="5133" y="131"/>
                      </a:lnTo>
                      <a:lnTo>
                        <a:pt x="5127" y="123"/>
                      </a:lnTo>
                      <a:lnTo>
                        <a:pt x="5121" y="115"/>
                      </a:lnTo>
                      <a:lnTo>
                        <a:pt x="5112" y="108"/>
                      </a:lnTo>
                      <a:lnTo>
                        <a:pt x="5103" y="100"/>
                      </a:lnTo>
                      <a:lnTo>
                        <a:pt x="5092" y="94"/>
                      </a:lnTo>
                      <a:lnTo>
                        <a:pt x="5081" y="89"/>
                      </a:lnTo>
                      <a:lnTo>
                        <a:pt x="5069" y="84"/>
                      </a:lnTo>
                      <a:lnTo>
                        <a:pt x="5056" y="79"/>
                      </a:lnTo>
                      <a:lnTo>
                        <a:pt x="5043" y="75"/>
                      </a:lnTo>
                      <a:lnTo>
                        <a:pt x="5028" y="71"/>
                      </a:lnTo>
                      <a:lnTo>
                        <a:pt x="5014" y="68"/>
                      </a:lnTo>
                      <a:lnTo>
                        <a:pt x="4999" y="65"/>
                      </a:lnTo>
                      <a:lnTo>
                        <a:pt x="4985" y="62"/>
                      </a:lnTo>
                      <a:lnTo>
                        <a:pt x="4969" y="59"/>
                      </a:lnTo>
                      <a:lnTo>
                        <a:pt x="4955" y="57"/>
                      </a:lnTo>
                      <a:lnTo>
                        <a:pt x="4941" y="55"/>
                      </a:lnTo>
                      <a:lnTo>
                        <a:pt x="4875" y="49"/>
                      </a:lnTo>
                      <a:lnTo>
                        <a:pt x="4808" y="44"/>
                      </a:lnTo>
                      <a:lnTo>
                        <a:pt x="4743" y="39"/>
                      </a:lnTo>
                      <a:lnTo>
                        <a:pt x="4678" y="34"/>
                      </a:lnTo>
                      <a:lnTo>
                        <a:pt x="4613" y="30"/>
                      </a:lnTo>
                      <a:lnTo>
                        <a:pt x="4548" y="26"/>
                      </a:lnTo>
                      <a:lnTo>
                        <a:pt x="4484" y="22"/>
                      </a:lnTo>
                      <a:lnTo>
                        <a:pt x="4420" y="19"/>
                      </a:lnTo>
                      <a:lnTo>
                        <a:pt x="4356" y="16"/>
                      </a:lnTo>
                      <a:lnTo>
                        <a:pt x="4291" y="13"/>
                      </a:lnTo>
                      <a:lnTo>
                        <a:pt x="4227" y="10"/>
                      </a:lnTo>
                      <a:lnTo>
                        <a:pt x="4163" y="8"/>
                      </a:lnTo>
                      <a:lnTo>
                        <a:pt x="4099" y="6"/>
                      </a:lnTo>
                      <a:lnTo>
                        <a:pt x="4036" y="5"/>
                      </a:lnTo>
                      <a:lnTo>
                        <a:pt x="3970" y="2"/>
                      </a:lnTo>
                      <a:lnTo>
                        <a:pt x="3905" y="1"/>
                      </a:lnTo>
                      <a:lnTo>
                        <a:pt x="3840" y="0"/>
                      </a:lnTo>
                      <a:lnTo>
                        <a:pt x="3775" y="0"/>
                      </a:lnTo>
                      <a:lnTo>
                        <a:pt x="3709" y="0"/>
                      </a:lnTo>
                      <a:lnTo>
                        <a:pt x="3643" y="0"/>
                      </a:lnTo>
                      <a:lnTo>
                        <a:pt x="3576" y="0"/>
                      </a:lnTo>
                      <a:lnTo>
                        <a:pt x="3509" y="1"/>
                      </a:lnTo>
                      <a:lnTo>
                        <a:pt x="3440" y="2"/>
                      </a:lnTo>
                      <a:lnTo>
                        <a:pt x="3372" y="5"/>
                      </a:lnTo>
                      <a:lnTo>
                        <a:pt x="3302" y="7"/>
                      </a:lnTo>
                      <a:lnTo>
                        <a:pt x="3232" y="9"/>
                      </a:lnTo>
                      <a:lnTo>
                        <a:pt x="3161" y="11"/>
                      </a:lnTo>
                      <a:lnTo>
                        <a:pt x="3089" y="14"/>
                      </a:lnTo>
                      <a:lnTo>
                        <a:pt x="3015" y="17"/>
                      </a:lnTo>
                      <a:lnTo>
                        <a:pt x="2942" y="21"/>
                      </a:lnTo>
                      <a:lnTo>
                        <a:pt x="2866" y="25"/>
                      </a:lnTo>
                      <a:lnTo>
                        <a:pt x="2791" y="29"/>
                      </a:lnTo>
                      <a:lnTo>
                        <a:pt x="2773" y="31"/>
                      </a:lnTo>
                      <a:lnTo>
                        <a:pt x="2755" y="32"/>
                      </a:lnTo>
                      <a:lnTo>
                        <a:pt x="2737" y="35"/>
                      </a:lnTo>
                      <a:lnTo>
                        <a:pt x="2721" y="37"/>
                      </a:lnTo>
                      <a:lnTo>
                        <a:pt x="2704" y="40"/>
                      </a:lnTo>
                      <a:lnTo>
                        <a:pt x="2689" y="43"/>
                      </a:lnTo>
                      <a:lnTo>
                        <a:pt x="2673" y="47"/>
                      </a:lnTo>
                      <a:lnTo>
                        <a:pt x="2658" y="50"/>
                      </a:lnTo>
                      <a:lnTo>
                        <a:pt x="2644" y="55"/>
                      </a:lnTo>
                      <a:lnTo>
                        <a:pt x="2630" y="59"/>
                      </a:lnTo>
                      <a:lnTo>
                        <a:pt x="2617" y="63"/>
                      </a:lnTo>
                      <a:lnTo>
                        <a:pt x="2605" y="68"/>
                      </a:lnTo>
                      <a:lnTo>
                        <a:pt x="2593" y="72"/>
                      </a:lnTo>
                      <a:lnTo>
                        <a:pt x="2584" y="77"/>
                      </a:lnTo>
                      <a:lnTo>
                        <a:pt x="2573" y="81"/>
                      </a:lnTo>
                      <a:lnTo>
                        <a:pt x="2565" y="86"/>
                      </a:lnTo>
                      <a:lnTo>
                        <a:pt x="1118" y="626"/>
                      </a:lnTo>
                      <a:lnTo>
                        <a:pt x="171" y="675"/>
                      </a:lnTo>
                      <a:lnTo>
                        <a:pt x="146" y="678"/>
                      </a:lnTo>
                      <a:lnTo>
                        <a:pt x="123" y="683"/>
                      </a:lnTo>
                      <a:lnTo>
                        <a:pt x="104" y="690"/>
                      </a:lnTo>
                      <a:lnTo>
                        <a:pt x="88" y="699"/>
                      </a:lnTo>
                      <a:lnTo>
                        <a:pt x="72" y="710"/>
                      </a:lnTo>
                      <a:lnTo>
                        <a:pt x="59" y="721"/>
                      </a:lnTo>
                      <a:lnTo>
                        <a:pt x="49" y="734"/>
                      </a:lnTo>
                      <a:lnTo>
                        <a:pt x="39" y="747"/>
                      </a:lnTo>
                      <a:lnTo>
                        <a:pt x="32" y="762"/>
                      </a:lnTo>
                      <a:lnTo>
                        <a:pt x="25" y="776"/>
                      </a:lnTo>
                      <a:lnTo>
                        <a:pt x="20" y="791"/>
                      </a:lnTo>
                      <a:lnTo>
                        <a:pt x="16" y="806"/>
                      </a:lnTo>
                      <a:lnTo>
                        <a:pt x="11" y="822"/>
                      </a:lnTo>
                      <a:lnTo>
                        <a:pt x="7" y="836"/>
                      </a:lnTo>
                      <a:lnTo>
                        <a:pt x="4" y="850"/>
                      </a:lnTo>
                      <a:lnTo>
                        <a:pt x="0" y="86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0" name="Freeform 779">
                  <a:extLst>
                    <a:ext uri="{FF2B5EF4-FFF2-40B4-BE49-F238E27FC236}">
                      <a16:creationId xmlns:a16="http://schemas.microsoft.com/office/drawing/2014/main" id="{61D16A0E-8BCF-4580-A152-15BC3D1F5AFD}"/>
                    </a:ext>
                  </a:extLst>
                </p:cNvPr>
                <p:cNvSpPr>
                  <a:spLocks noEditPoints="1"/>
                </p:cNvSpPr>
                <p:nvPr/>
              </p:nvSpPr>
              <p:spPr bwMode="auto">
                <a:xfrm>
                  <a:off x="4045" y="388"/>
                  <a:ext cx="1476" cy="22"/>
                </a:xfrm>
                <a:custGeom>
                  <a:avLst/>
                  <a:gdLst>
                    <a:gd name="T0" fmla="*/ 0 w 8852"/>
                    <a:gd name="T1" fmla="*/ 0 h 113"/>
                    <a:gd name="T2" fmla="*/ 0 w 8852"/>
                    <a:gd name="T3" fmla="*/ 0 h 113"/>
                    <a:gd name="T4" fmla="*/ 0 w 8852"/>
                    <a:gd name="T5" fmla="*/ 0 h 113"/>
                    <a:gd name="T6" fmla="*/ 0 w 8852"/>
                    <a:gd name="T7" fmla="*/ 0 h 113"/>
                    <a:gd name="T8" fmla="*/ 0 w 8852"/>
                    <a:gd name="T9" fmla="*/ 0 h 113"/>
                    <a:gd name="T10" fmla="*/ 0 w 8852"/>
                    <a:gd name="T11" fmla="*/ 0 h 113"/>
                    <a:gd name="T12" fmla="*/ 0 w 8852"/>
                    <a:gd name="T13" fmla="*/ 0 h 113"/>
                    <a:gd name="T14" fmla="*/ 0 w 8852"/>
                    <a:gd name="T15" fmla="*/ 0 h 113"/>
                    <a:gd name="T16" fmla="*/ 0 w 8852"/>
                    <a:gd name="T17" fmla="*/ 0 h 113"/>
                    <a:gd name="T18" fmla="*/ 0 w 8852"/>
                    <a:gd name="T19" fmla="*/ 0 h 113"/>
                    <a:gd name="T20" fmla="*/ 0 w 8852"/>
                    <a:gd name="T21" fmla="*/ 0 h 113"/>
                    <a:gd name="T22" fmla="*/ 0 w 8852"/>
                    <a:gd name="T23" fmla="*/ 0 h 113"/>
                    <a:gd name="T24" fmla="*/ 0 w 8852"/>
                    <a:gd name="T25" fmla="*/ 0 h 113"/>
                    <a:gd name="T26" fmla="*/ 0 w 8852"/>
                    <a:gd name="T27" fmla="*/ 0 h 113"/>
                    <a:gd name="T28" fmla="*/ 0 w 8852"/>
                    <a:gd name="T29" fmla="*/ 0 h 11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852"/>
                    <a:gd name="T46" fmla="*/ 0 h 113"/>
                    <a:gd name="T47" fmla="*/ 8852 w 8852"/>
                    <a:gd name="T48" fmla="*/ 113 h 11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852" h="113">
                      <a:moveTo>
                        <a:pt x="2495" y="18"/>
                      </a:moveTo>
                      <a:lnTo>
                        <a:pt x="6366" y="62"/>
                      </a:lnTo>
                      <a:lnTo>
                        <a:pt x="6148" y="40"/>
                      </a:lnTo>
                      <a:lnTo>
                        <a:pt x="2845" y="2"/>
                      </a:lnTo>
                      <a:lnTo>
                        <a:pt x="2495" y="18"/>
                      </a:lnTo>
                      <a:close/>
                      <a:moveTo>
                        <a:pt x="7764" y="98"/>
                      </a:moveTo>
                      <a:lnTo>
                        <a:pt x="8852" y="113"/>
                      </a:lnTo>
                      <a:lnTo>
                        <a:pt x="8741" y="100"/>
                      </a:lnTo>
                      <a:lnTo>
                        <a:pt x="7764" y="98"/>
                      </a:lnTo>
                      <a:close/>
                      <a:moveTo>
                        <a:pt x="0" y="36"/>
                      </a:moveTo>
                      <a:lnTo>
                        <a:pt x="1241" y="50"/>
                      </a:lnTo>
                      <a:lnTo>
                        <a:pt x="37" y="0"/>
                      </a:lnTo>
                      <a:lnTo>
                        <a:pt x="0" y="3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1" name="Freeform 780">
                  <a:extLst>
                    <a:ext uri="{FF2B5EF4-FFF2-40B4-BE49-F238E27FC236}">
                      <a16:creationId xmlns:a16="http://schemas.microsoft.com/office/drawing/2014/main" id="{712AE6D2-67E8-4C44-A7F8-2F5F867791F8}"/>
                    </a:ext>
                  </a:extLst>
                </p:cNvPr>
                <p:cNvSpPr>
                  <a:spLocks/>
                </p:cNvSpPr>
                <p:nvPr/>
              </p:nvSpPr>
              <p:spPr bwMode="auto">
                <a:xfrm>
                  <a:off x="4461" y="390"/>
                  <a:ext cx="646" cy="11"/>
                </a:xfrm>
                <a:custGeom>
                  <a:avLst/>
                  <a:gdLst>
                    <a:gd name="T0" fmla="*/ 0 w 3877"/>
                    <a:gd name="T1" fmla="*/ 0 h 56"/>
                    <a:gd name="T2" fmla="*/ 0 w 3877"/>
                    <a:gd name="T3" fmla="*/ 0 h 56"/>
                    <a:gd name="T4" fmla="*/ 0 w 3877"/>
                    <a:gd name="T5" fmla="*/ 0 h 56"/>
                    <a:gd name="T6" fmla="*/ 0 w 3877"/>
                    <a:gd name="T7" fmla="*/ 0 h 56"/>
                    <a:gd name="T8" fmla="*/ 0 w 3877"/>
                    <a:gd name="T9" fmla="*/ 0 h 56"/>
                    <a:gd name="T10" fmla="*/ 0 w 3877"/>
                    <a:gd name="T11" fmla="*/ 0 h 56"/>
                    <a:gd name="T12" fmla="*/ 0 w 3877"/>
                    <a:gd name="T13" fmla="*/ 0 h 56"/>
                    <a:gd name="T14" fmla="*/ 0 w 3877"/>
                    <a:gd name="T15" fmla="*/ 0 h 56"/>
                    <a:gd name="T16" fmla="*/ 0 w 3877"/>
                    <a:gd name="T17" fmla="*/ 0 h 56"/>
                    <a:gd name="T18" fmla="*/ 0 w 3877"/>
                    <a:gd name="T19" fmla="*/ 0 h 56"/>
                    <a:gd name="T20" fmla="*/ 0 w 3877"/>
                    <a:gd name="T21" fmla="*/ 0 h 56"/>
                    <a:gd name="T22" fmla="*/ 0 w 3877"/>
                    <a:gd name="T23" fmla="*/ 0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77"/>
                    <a:gd name="T37" fmla="*/ 0 h 56"/>
                    <a:gd name="T38" fmla="*/ 3877 w 3877"/>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77" h="56">
                      <a:moveTo>
                        <a:pt x="3870" y="56"/>
                      </a:moveTo>
                      <a:lnTo>
                        <a:pt x="3871" y="45"/>
                      </a:lnTo>
                      <a:lnTo>
                        <a:pt x="0" y="0"/>
                      </a:lnTo>
                      <a:lnTo>
                        <a:pt x="0" y="11"/>
                      </a:lnTo>
                      <a:lnTo>
                        <a:pt x="3871" y="56"/>
                      </a:lnTo>
                      <a:lnTo>
                        <a:pt x="3872" y="45"/>
                      </a:lnTo>
                      <a:lnTo>
                        <a:pt x="3871" y="56"/>
                      </a:lnTo>
                      <a:lnTo>
                        <a:pt x="3875" y="54"/>
                      </a:lnTo>
                      <a:lnTo>
                        <a:pt x="3877" y="50"/>
                      </a:lnTo>
                      <a:lnTo>
                        <a:pt x="3875" y="47"/>
                      </a:lnTo>
                      <a:lnTo>
                        <a:pt x="3871" y="45"/>
                      </a:lnTo>
                      <a:lnTo>
                        <a:pt x="3870" y="5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2" name="Freeform 781">
                  <a:extLst>
                    <a:ext uri="{FF2B5EF4-FFF2-40B4-BE49-F238E27FC236}">
                      <a16:creationId xmlns:a16="http://schemas.microsoft.com/office/drawing/2014/main" id="{307E68FA-7935-4697-A2B7-82F418A93266}"/>
                    </a:ext>
                  </a:extLst>
                </p:cNvPr>
                <p:cNvSpPr>
                  <a:spLocks/>
                </p:cNvSpPr>
                <p:nvPr/>
              </p:nvSpPr>
              <p:spPr bwMode="auto">
                <a:xfrm>
                  <a:off x="5069" y="395"/>
                  <a:ext cx="38" cy="6"/>
                </a:xfrm>
                <a:custGeom>
                  <a:avLst/>
                  <a:gdLst>
                    <a:gd name="T0" fmla="*/ 0 w 224"/>
                    <a:gd name="T1" fmla="*/ 0 h 33"/>
                    <a:gd name="T2" fmla="*/ 0 w 224"/>
                    <a:gd name="T3" fmla="*/ 0 h 33"/>
                    <a:gd name="T4" fmla="*/ 0 w 224"/>
                    <a:gd name="T5" fmla="*/ 0 h 33"/>
                    <a:gd name="T6" fmla="*/ 0 w 224"/>
                    <a:gd name="T7" fmla="*/ 0 h 33"/>
                    <a:gd name="T8" fmla="*/ 0 w 224"/>
                    <a:gd name="T9" fmla="*/ 0 h 33"/>
                    <a:gd name="T10" fmla="*/ 0 w 224"/>
                    <a:gd name="T11" fmla="*/ 0 h 33"/>
                    <a:gd name="T12" fmla="*/ 0 w 224"/>
                    <a:gd name="T13" fmla="*/ 0 h 33"/>
                    <a:gd name="T14" fmla="*/ 0 w 224"/>
                    <a:gd name="T15" fmla="*/ 0 h 33"/>
                    <a:gd name="T16" fmla="*/ 0 w 224"/>
                    <a:gd name="T17" fmla="*/ 0 h 33"/>
                    <a:gd name="T18" fmla="*/ 0 w 224"/>
                    <a:gd name="T19" fmla="*/ 0 h 33"/>
                    <a:gd name="T20" fmla="*/ 0 w 224"/>
                    <a:gd name="T21" fmla="*/ 0 h 33"/>
                    <a:gd name="T22" fmla="*/ 0 w 224"/>
                    <a:gd name="T23" fmla="*/ 0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4"/>
                    <a:gd name="T37" fmla="*/ 0 h 33"/>
                    <a:gd name="T38" fmla="*/ 224 w 2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4" h="33">
                      <a:moveTo>
                        <a:pt x="5" y="10"/>
                      </a:moveTo>
                      <a:lnTo>
                        <a:pt x="4" y="10"/>
                      </a:lnTo>
                      <a:lnTo>
                        <a:pt x="222" y="33"/>
                      </a:lnTo>
                      <a:lnTo>
                        <a:pt x="224" y="22"/>
                      </a:lnTo>
                      <a:lnTo>
                        <a:pt x="6" y="0"/>
                      </a:lnTo>
                      <a:lnTo>
                        <a:pt x="5" y="0"/>
                      </a:lnTo>
                      <a:lnTo>
                        <a:pt x="6" y="0"/>
                      </a:lnTo>
                      <a:lnTo>
                        <a:pt x="2" y="1"/>
                      </a:lnTo>
                      <a:lnTo>
                        <a:pt x="0" y="4"/>
                      </a:lnTo>
                      <a:lnTo>
                        <a:pt x="0" y="8"/>
                      </a:lnTo>
                      <a:lnTo>
                        <a:pt x="4" y="10"/>
                      </a:lnTo>
                      <a:lnTo>
                        <a:pt x="5" y="1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3" name="Freeform 782">
                  <a:extLst>
                    <a:ext uri="{FF2B5EF4-FFF2-40B4-BE49-F238E27FC236}">
                      <a16:creationId xmlns:a16="http://schemas.microsoft.com/office/drawing/2014/main" id="{D55B5F0F-02D6-459A-BC93-762E85FC5D40}"/>
                    </a:ext>
                  </a:extLst>
                </p:cNvPr>
                <p:cNvSpPr>
                  <a:spLocks/>
                </p:cNvSpPr>
                <p:nvPr/>
              </p:nvSpPr>
              <p:spPr bwMode="auto">
                <a:xfrm>
                  <a:off x="4519" y="387"/>
                  <a:ext cx="551" cy="10"/>
                </a:xfrm>
                <a:custGeom>
                  <a:avLst/>
                  <a:gdLst>
                    <a:gd name="T0" fmla="*/ 0 w 3307"/>
                    <a:gd name="T1" fmla="*/ 0 h 48"/>
                    <a:gd name="T2" fmla="*/ 0 w 3307"/>
                    <a:gd name="T3" fmla="*/ 0 h 48"/>
                    <a:gd name="T4" fmla="*/ 0 w 3307"/>
                    <a:gd name="T5" fmla="*/ 0 h 48"/>
                    <a:gd name="T6" fmla="*/ 0 w 3307"/>
                    <a:gd name="T7" fmla="*/ 0 h 48"/>
                    <a:gd name="T8" fmla="*/ 0 w 3307"/>
                    <a:gd name="T9" fmla="*/ 0 h 48"/>
                    <a:gd name="T10" fmla="*/ 0 w 3307"/>
                    <a:gd name="T11" fmla="*/ 0 h 48"/>
                    <a:gd name="T12" fmla="*/ 0 w 3307"/>
                    <a:gd name="T13" fmla="*/ 0 h 48"/>
                    <a:gd name="T14" fmla="*/ 0 w 3307"/>
                    <a:gd name="T15" fmla="*/ 0 h 48"/>
                    <a:gd name="T16" fmla="*/ 0 w 3307"/>
                    <a:gd name="T17" fmla="*/ 0 h 48"/>
                    <a:gd name="T18" fmla="*/ 0 w 3307"/>
                    <a:gd name="T19" fmla="*/ 0 h 48"/>
                    <a:gd name="T20" fmla="*/ 0 w 3307"/>
                    <a:gd name="T21" fmla="*/ 0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07"/>
                    <a:gd name="T34" fmla="*/ 0 h 48"/>
                    <a:gd name="T35" fmla="*/ 3307 w 3307"/>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07" h="48">
                      <a:moveTo>
                        <a:pt x="4" y="10"/>
                      </a:moveTo>
                      <a:lnTo>
                        <a:pt x="4" y="10"/>
                      </a:lnTo>
                      <a:lnTo>
                        <a:pt x="3307" y="48"/>
                      </a:lnTo>
                      <a:lnTo>
                        <a:pt x="3307" y="38"/>
                      </a:lnTo>
                      <a:lnTo>
                        <a:pt x="4" y="0"/>
                      </a:lnTo>
                      <a:lnTo>
                        <a:pt x="1" y="2"/>
                      </a:lnTo>
                      <a:lnTo>
                        <a:pt x="0" y="5"/>
                      </a:lnTo>
                      <a:lnTo>
                        <a:pt x="1" y="8"/>
                      </a:lnTo>
                      <a:lnTo>
                        <a:pt x="4" y="1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4" name="Freeform 783">
                  <a:extLst>
                    <a:ext uri="{FF2B5EF4-FFF2-40B4-BE49-F238E27FC236}">
                      <a16:creationId xmlns:a16="http://schemas.microsoft.com/office/drawing/2014/main" id="{B3EA902C-B6E6-4D3F-8B91-133A47D51957}"/>
                    </a:ext>
                  </a:extLst>
                </p:cNvPr>
                <p:cNvSpPr>
                  <a:spLocks/>
                </p:cNvSpPr>
                <p:nvPr/>
              </p:nvSpPr>
              <p:spPr bwMode="auto">
                <a:xfrm>
                  <a:off x="4460" y="387"/>
                  <a:ext cx="60" cy="5"/>
                </a:xfrm>
                <a:custGeom>
                  <a:avLst/>
                  <a:gdLst>
                    <a:gd name="T0" fmla="*/ 0 w 355"/>
                    <a:gd name="T1" fmla="*/ 0 h 26"/>
                    <a:gd name="T2" fmla="*/ 0 w 355"/>
                    <a:gd name="T3" fmla="*/ 0 h 26"/>
                    <a:gd name="T4" fmla="*/ 0 w 355"/>
                    <a:gd name="T5" fmla="*/ 0 h 26"/>
                    <a:gd name="T6" fmla="*/ 0 w 355"/>
                    <a:gd name="T7" fmla="*/ 0 h 26"/>
                    <a:gd name="T8" fmla="*/ 0 w 355"/>
                    <a:gd name="T9" fmla="*/ 0 h 26"/>
                    <a:gd name="T10" fmla="*/ 0 w 355"/>
                    <a:gd name="T11" fmla="*/ 0 h 26"/>
                    <a:gd name="T12" fmla="*/ 0 w 355"/>
                    <a:gd name="T13" fmla="*/ 0 h 26"/>
                    <a:gd name="T14" fmla="*/ 0 w 355"/>
                    <a:gd name="T15" fmla="*/ 0 h 26"/>
                    <a:gd name="T16" fmla="*/ 0 w 355"/>
                    <a:gd name="T17" fmla="*/ 0 h 26"/>
                    <a:gd name="T18" fmla="*/ 0 w 355"/>
                    <a:gd name="T19" fmla="*/ 0 h 26"/>
                    <a:gd name="T20" fmla="*/ 0 w 355"/>
                    <a:gd name="T21" fmla="*/ 0 h 26"/>
                    <a:gd name="T22" fmla="*/ 0 w 355"/>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5"/>
                    <a:gd name="T37" fmla="*/ 0 h 26"/>
                    <a:gd name="T38" fmla="*/ 355 w 355"/>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5" h="26">
                      <a:moveTo>
                        <a:pt x="5" y="15"/>
                      </a:moveTo>
                      <a:lnTo>
                        <a:pt x="5" y="26"/>
                      </a:lnTo>
                      <a:lnTo>
                        <a:pt x="355" y="10"/>
                      </a:lnTo>
                      <a:lnTo>
                        <a:pt x="355" y="0"/>
                      </a:lnTo>
                      <a:lnTo>
                        <a:pt x="5" y="15"/>
                      </a:lnTo>
                      <a:lnTo>
                        <a:pt x="5" y="26"/>
                      </a:lnTo>
                      <a:lnTo>
                        <a:pt x="5" y="15"/>
                      </a:lnTo>
                      <a:lnTo>
                        <a:pt x="1" y="17"/>
                      </a:lnTo>
                      <a:lnTo>
                        <a:pt x="0" y="21"/>
                      </a:lnTo>
                      <a:lnTo>
                        <a:pt x="1" y="24"/>
                      </a:lnTo>
                      <a:lnTo>
                        <a:pt x="5" y="26"/>
                      </a:lnTo>
                      <a:lnTo>
                        <a:pt x="5" y="1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5" name="Freeform 784">
                  <a:extLst>
                    <a:ext uri="{FF2B5EF4-FFF2-40B4-BE49-F238E27FC236}">
                      <a16:creationId xmlns:a16="http://schemas.microsoft.com/office/drawing/2014/main" id="{DC27B30A-3259-4DC8-B0FC-849B751ABDE2}"/>
                    </a:ext>
                  </a:extLst>
                </p:cNvPr>
                <p:cNvSpPr>
                  <a:spLocks/>
                </p:cNvSpPr>
                <p:nvPr/>
              </p:nvSpPr>
              <p:spPr bwMode="auto">
                <a:xfrm>
                  <a:off x="5339" y="406"/>
                  <a:ext cx="183" cy="5"/>
                </a:xfrm>
                <a:custGeom>
                  <a:avLst/>
                  <a:gdLst>
                    <a:gd name="T0" fmla="*/ 0 w 1094"/>
                    <a:gd name="T1" fmla="*/ 0 h 26"/>
                    <a:gd name="T2" fmla="*/ 0 w 1094"/>
                    <a:gd name="T3" fmla="*/ 0 h 26"/>
                    <a:gd name="T4" fmla="*/ 0 w 1094"/>
                    <a:gd name="T5" fmla="*/ 0 h 26"/>
                    <a:gd name="T6" fmla="*/ 0 w 1094"/>
                    <a:gd name="T7" fmla="*/ 0 h 26"/>
                    <a:gd name="T8" fmla="*/ 0 w 1094"/>
                    <a:gd name="T9" fmla="*/ 0 h 26"/>
                    <a:gd name="T10" fmla="*/ 0 w 1094"/>
                    <a:gd name="T11" fmla="*/ 0 h 26"/>
                    <a:gd name="T12" fmla="*/ 0 w 1094"/>
                    <a:gd name="T13" fmla="*/ 0 h 26"/>
                    <a:gd name="T14" fmla="*/ 0 w 1094"/>
                    <a:gd name="T15" fmla="*/ 0 h 26"/>
                    <a:gd name="T16" fmla="*/ 0 w 1094"/>
                    <a:gd name="T17" fmla="*/ 0 h 26"/>
                    <a:gd name="T18" fmla="*/ 0 w 1094"/>
                    <a:gd name="T19" fmla="*/ 0 h 26"/>
                    <a:gd name="T20" fmla="*/ 0 w 1094"/>
                    <a:gd name="T21" fmla="*/ 0 h 26"/>
                    <a:gd name="T22" fmla="*/ 0 w 1094"/>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94"/>
                    <a:gd name="T37" fmla="*/ 0 h 26"/>
                    <a:gd name="T38" fmla="*/ 1094 w 1094"/>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94" h="26">
                      <a:moveTo>
                        <a:pt x="1087" y="26"/>
                      </a:moveTo>
                      <a:lnTo>
                        <a:pt x="1088" y="15"/>
                      </a:lnTo>
                      <a:lnTo>
                        <a:pt x="0" y="0"/>
                      </a:lnTo>
                      <a:lnTo>
                        <a:pt x="0" y="10"/>
                      </a:lnTo>
                      <a:lnTo>
                        <a:pt x="1088" y="26"/>
                      </a:lnTo>
                      <a:lnTo>
                        <a:pt x="1089" y="15"/>
                      </a:lnTo>
                      <a:lnTo>
                        <a:pt x="1088" y="26"/>
                      </a:lnTo>
                      <a:lnTo>
                        <a:pt x="1092" y="24"/>
                      </a:lnTo>
                      <a:lnTo>
                        <a:pt x="1094" y="20"/>
                      </a:lnTo>
                      <a:lnTo>
                        <a:pt x="1092" y="17"/>
                      </a:lnTo>
                      <a:lnTo>
                        <a:pt x="1088" y="15"/>
                      </a:lnTo>
                      <a:lnTo>
                        <a:pt x="1087" y="2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6" name="Freeform 785">
                  <a:extLst>
                    <a:ext uri="{FF2B5EF4-FFF2-40B4-BE49-F238E27FC236}">
                      <a16:creationId xmlns:a16="http://schemas.microsoft.com/office/drawing/2014/main" id="{6A30F069-2B54-4DC5-B617-4DA6A9F2BB30}"/>
                    </a:ext>
                  </a:extLst>
                </p:cNvPr>
                <p:cNvSpPr>
                  <a:spLocks/>
                </p:cNvSpPr>
                <p:nvPr/>
              </p:nvSpPr>
              <p:spPr bwMode="auto">
                <a:xfrm>
                  <a:off x="5501" y="407"/>
                  <a:ext cx="20" cy="4"/>
                </a:xfrm>
                <a:custGeom>
                  <a:avLst/>
                  <a:gdLst>
                    <a:gd name="T0" fmla="*/ 0 w 117"/>
                    <a:gd name="T1" fmla="*/ 0 h 24"/>
                    <a:gd name="T2" fmla="*/ 0 w 117"/>
                    <a:gd name="T3" fmla="*/ 0 h 24"/>
                    <a:gd name="T4" fmla="*/ 0 w 117"/>
                    <a:gd name="T5" fmla="*/ 0 h 24"/>
                    <a:gd name="T6" fmla="*/ 0 w 117"/>
                    <a:gd name="T7" fmla="*/ 0 h 24"/>
                    <a:gd name="T8" fmla="*/ 0 w 117"/>
                    <a:gd name="T9" fmla="*/ 0 h 24"/>
                    <a:gd name="T10" fmla="*/ 0 w 117"/>
                    <a:gd name="T11" fmla="*/ 0 h 24"/>
                    <a:gd name="T12" fmla="*/ 0 w 117"/>
                    <a:gd name="T13" fmla="*/ 0 h 24"/>
                    <a:gd name="T14" fmla="*/ 0 w 117"/>
                    <a:gd name="T15" fmla="*/ 0 h 24"/>
                    <a:gd name="T16" fmla="*/ 0 w 117"/>
                    <a:gd name="T17" fmla="*/ 0 h 24"/>
                    <a:gd name="T18" fmla="*/ 0 w 117"/>
                    <a:gd name="T19" fmla="*/ 0 h 24"/>
                    <a:gd name="T20" fmla="*/ 0 w 117"/>
                    <a:gd name="T21" fmla="*/ 0 h 24"/>
                    <a:gd name="T22" fmla="*/ 0 w 117"/>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7"/>
                    <a:gd name="T37" fmla="*/ 0 h 24"/>
                    <a:gd name="T38" fmla="*/ 117 w 117"/>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7" h="24">
                      <a:moveTo>
                        <a:pt x="5" y="10"/>
                      </a:moveTo>
                      <a:lnTo>
                        <a:pt x="4" y="10"/>
                      </a:lnTo>
                      <a:lnTo>
                        <a:pt x="115" y="24"/>
                      </a:lnTo>
                      <a:lnTo>
                        <a:pt x="117" y="13"/>
                      </a:lnTo>
                      <a:lnTo>
                        <a:pt x="6" y="0"/>
                      </a:lnTo>
                      <a:lnTo>
                        <a:pt x="5" y="0"/>
                      </a:lnTo>
                      <a:lnTo>
                        <a:pt x="6" y="0"/>
                      </a:lnTo>
                      <a:lnTo>
                        <a:pt x="2" y="1"/>
                      </a:lnTo>
                      <a:lnTo>
                        <a:pt x="0" y="4"/>
                      </a:lnTo>
                      <a:lnTo>
                        <a:pt x="0" y="8"/>
                      </a:lnTo>
                      <a:lnTo>
                        <a:pt x="4" y="10"/>
                      </a:lnTo>
                      <a:lnTo>
                        <a:pt x="5" y="1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7" name="Freeform 786">
                  <a:extLst>
                    <a:ext uri="{FF2B5EF4-FFF2-40B4-BE49-F238E27FC236}">
                      <a16:creationId xmlns:a16="http://schemas.microsoft.com/office/drawing/2014/main" id="{2EEA8EE6-75F1-41A9-A0E0-FEEB530A9813}"/>
                    </a:ext>
                  </a:extLst>
                </p:cNvPr>
                <p:cNvSpPr>
                  <a:spLocks/>
                </p:cNvSpPr>
                <p:nvPr/>
              </p:nvSpPr>
              <p:spPr bwMode="auto">
                <a:xfrm>
                  <a:off x="5338" y="406"/>
                  <a:ext cx="164" cy="3"/>
                </a:xfrm>
                <a:custGeom>
                  <a:avLst/>
                  <a:gdLst>
                    <a:gd name="T0" fmla="*/ 0 w 982"/>
                    <a:gd name="T1" fmla="*/ 0 h 12"/>
                    <a:gd name="T2" fmla="*/ 0 w 982"/>
                    <a:gd name="T3" fmla="*/ 0 h 12"/>
                    <a:gd name="T4" fmla="*/ 0 w 982"/>
                    <a:gd name="T5" fmla="*/ 0 h 12"/>
                    <a:gd name="T6" fmla="*/ 0 w 982"/>
                    <a:gd name="T7" fmla="*/ 0 h 12"/>
                    <a:gd name="T8" fmla="*/ 0 w 982"/>
                    <a:gd name="T9" fmla="*/ 0 h 12"/>
                    <a:gd name="T10" fmla="*/ 0 w 982"/>
                    <a:gd name="T11" fmla="*/ 0 h 12"/>
                    <a:gd name="T12" fmla="*/ 0 w 982"/>
                    <a:gd name="T13" fmla="*/ 0 h 12"/>
                    <a:gd name="T14" fmla="*/ 0 w 982"/>
                    <a:gd name="T15" fmla="*/ 0 h 12"/>
                    <a:gd name="T16" fmla="*/ 0 w 982"/>
                    <a:gd name="T17" fmla="*/ 0 h 12"/>
                    <a:gd name="T18" fmla="*/ 0 w 982"/>
                    <a:gd name="T19" fmla="*/ 0 h 12"/>
                    <a:gd name="T20" fmla="*/ 0 w 982"/>
                    <a:gd name="T21" fmla="*/ 0 h 12"/>
                    <a:gd name="T22" fmla="*/ 0 w 982"/>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82"/>
                    <a:gd name="T37" fmla="*/ 0 h 12"/>
                    <a:gd name="T38" fmla="*/ 982 w 982"/>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82" h="12">
                      <a:moveTo>
                        <a:pt x="5" y="0"/>
                      </a:moveTo>
                      <a:lnTo>
                        <a:pt x="5" y="10"/>
                      </a:lnTo>
                      <a:lnTo>
                        <a:pt x="982" y="12"/>
                      </a:lnTo>
                      <a:lnTo>
                        <a:pt x="982" y="2"/>
                      </a:lnTo>
                      <a:lnTo>
                        <a:pt x="5" y="0"/>
                      </a:lnTo>
                      <a:lnTo>
                        <a:pt x="5" y="10"/>
                      </a:lnTo>
                      <a:lnTo>
                        <a:pt x="5" y="0"/>
                      </a:lnTo>
                      <a:lnTo>
                        <a:pt x="1" y="2"/>
                      </a:lnTo>
                      <a:lnTo>
                        <a:pt x="0" y="5"/>
                      </a:lnTo>
                      <a:lnTo>
                        <a:pt x="1" y="8"/>
                      </a:lnTo>
                      <a:lnTo>
                        <a:pt x="5" y="10"/>
                      </a:lnTo>
                      <a:lnTo>
                        <a:pt x="5"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8" name="Freeform 787">
                  <a:extLst>
                    <a:ext uri="{FF2B5EF4-FFF2-40B4-BE49-F238E27FC236}">
                      <a16:creationId xmlns:a16="http://schemas.microsoft.com/office/drawing/2014/main" id="{A767E7BE-DB2A-4054-BCC9-DABE7C0A71E7}"/>
                    </a:ext>
                  </a:extLst>
                </p:cNvPr>
                <p:cNvSpPr>
                  <a:spLocks/>
                </p:cNvSpPr>
                <p:nvPr/>
              </p:nvSpPr>
              <p:spPr bwMode="auto">
                <a:xfrm>
                  <a:off x="4045" y="394"/>
                  <a:ext cx="208" cy="5"/>
                </a:xfrm>
                <a:custGeom>
                  <a:avLst/>
                  <a:gdLst>
                    <a:gd name="T0" fmla="*/ 0 w 1246"/>
                    <a:gd name="T1" fmla="*/ 0 h 24"/>
                    <a:gd name="T2" fmla="*/ 0 w 1246"/>
                    <a:gd name="T3" fmla="*/ 0 h 24"/>
                    <a:gd name="T4" fmla="*/ 0 w 1246"/>
                    <a:gd name="T5" fmla="*/ 0 h 24"/>
                    <a:gd name="T6" fmla="*/ 0 w 1246"/>
                    <a:gd name="T7" fmla="*/ 0 h 24"/>
                    <a:gd name="T8" fmla="*/ 0 w 1246"/>
                    <a:gd name="T9" fmla="*/ 0 h 24"/>
                    <a:gd name="T10" fmla="*/ 0 w 1246"/>
                    <a:gd name="T11" fmla="*/ 0 h 24"/>
                    <a:gd name="T12" fmla="*/ 0 w 1246"/>
                    <a:gd name="T13" fmla="*/ 0 h 24"/>
                    <a:gd name="T14" fmla="*/ 0 w 1246"/>
                    <a:gd name="T15" fmla="*/ 0 h 24"/>
                    <a:gd name="T16" fmla="*/ 0 w 1246"/>
                    <a:gd name="T17" fmla="*/ 0 h 24"/>
                    <a:gd name="T18" fmla="*/ 0 w 1246"/>
                    <a:gd name="T19" fmla="*/ 0 h 24"/>
                    <a:gd name="T20" fmla="*/ 0 w 1246"/>
                    <a:gd name="T21" fmla="*/ 0 h 24"/>
                    <a:gd name="T22" fmla="*/ 0 w 124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46"/>
                    <a:gd name="T37" fmla="*/ 0 h 24"/>
                    <a:gd name="T38" fmla="*/ 1246 w 124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46" h="24">
                      <a:moveTo>
                        <a:pt x="1241" y="24"/>
                      </a:moveTo>
                      <a:lnTo>
                        <a:pt x="1241" y="14"/>
                      </a:lnTo>
                      <a:lnTo>
                        <a:pt x="0" y="0"/>
                      </a:lnTo>
                      <a:lnTo>
                        <a:pt x="0" y="10"/>
                      </a:lnTo>
                      <a:lnTo>
                        <a:pt x="1241" y="24"/>
                      </a:lnTo>
                      <a:lnTo>
                        <a:pt x="1241" y="14"/>
                      </a:lnTo>
                      <a:lnTo>
                        <a:pt x="1241" y="24"/>
                      </a:lnTo>
                      <a:lnTo>
                        <a:pt x="1244" y="22"/>
                      </a:lnTo>
                      <a:lnTo>
                        <a:pt x="1246" y="19"/>
                      </a:lnTo>
                      <a:lnTo>
                        <a:pt x="1244" y="16"/>
                      </a:lnTo>
                      <a:lnTo>
                        <a:pt x="1241" y="14"/>
                      </a:lnTo>
                      <a:lnTo>
                        <a:pt x="1241" y="2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9" name="Freeform 788">
                  <a:extLst>
                    <a:ext uri="{FF2B5EF4-FFF2-40B4-BE49-F238E27FC236}">
                      <a16:creationId xmlns:a16="http://schemas.microsoft.com/office/drawing/2014/main" id="{85487A88-1099-4DCC-8067-2292707AAC65}"/>
                    </a:ext>
                  </a:extLst>
                </p:cNvPr>
                <p:cNvSpPr>
                  <a:spLocks/>
                </p:cNvSpPr>
                <p:nvPr/>
              </p:nvSpPr>
              <p:spPr bwMode="auto">
                <a:xfrm>
                  <a:off x="4051" y="387"/>
                  <a:ext cx="201" cy="12"/>
                </a:xfrm>
                <a:custGeom>
                  <a:avLst/>
                  <a:gdLst>
                    <a:gd name="T0" fmla="*/ 0 w 1209"/>
                    <a:gd name="T1" fmla="*/ 0 h 60"/>
                    <a:gd name="T2" fmla="*/ 0 w 1209"/>
                    <a:gd name="T3" fmla="*/ 0 h 60"/>
                    <a:gd name="T4" fmla="*/ 0 w 1209"/>
                    <a:gd name="T5" fmla="*/ 0 h 60"/>
                    <a:gd name="T6" fmla="*/ 0 w 1209"/>
                    <a:gd name="T7" fmla="*/ 0 h 60"/>
                    <a:gd name="T8" fmla="*/ 0 w 1209"/>
                    <a:gd name="T9" fmla="*/ 0 h 60"/>
                    <a:gd name="T10" fmla="*/ 0 w 1209"/>
                    <a:gd name="T11" fmla="*/ 0 h 60"/>
                    <a:gd name="T12" fmla="*/ 0 w 1209"/>
                    <a:gd name="T13" fmla="*/ 0 h 60"/>
                    <a:gd name="T14" fmla="*/ 0 w 1209"/>
                    <a:gd name="T15" fmla="*/ 0 h 60"/>
                    <a:gd name="T16" fmla="*/ 0 w 1209"/>
                    <a:gd name="T17" fmla="*/ 0 h 60"/>
                    <a:gd name="T18" fmla="*/ 0 w 1209"/>
                    <a:gd name="T19" fmla="*/ 0 h 60"/>
                    <a:gd name="T20" fmla="*/ 0 w 1209"/>
                    <a:gd name="T21" fmla="*/ 0 h 60"/>
                    <a:gd name="T22" fmla="*/ 0 w 1209"/>
                    <a:gd name="T23" fmla="*/ 0 h 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09"/>
                    <a:gd name="T37" fmla="*/ 0 h 60"/>
                    <a:gd name="T38" fmla="*/ 1209 w 1209"/>
                    <a:gd name="T39" fmla="*/ 60 h 6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09" h="60">
                      <a:moveTo>
                        <a:pt x="9" y="8"/>
                      </a:moveTo>
                      <a:lnTo>
                        <a:pt x="5" y="10"/>
                      </a:lnTo>
                      <a:lnTo>
                        <a:pt x="1209" y="60"/>
                      </a:lnTo>
                      <a:lnTo>
                        <a:pt x="1209" y="50"/>
                      </a:lnTo>
                      <a:lnTo>
                        <a:pt x="5" y="0"/>
                      </a:lnTo>
                      <a:lnTo>
                        <a:pt x="2" y="2"/>
                      </a:lnTo>
                      <a:lnTo>
                        <a:pt x="5" y="0"/>
                      </a:lnTo>
                      <a:lnTo>
                        <a:pt x="2" y="2"/>
                      </a:lnTo>
                      <a:lnTo>
                        <a:pt x="0" y="5"/>
                      </a:lnTo>
                      <a:lnTo>
                        <a:pt x="2" y="8"/>
                      </a:lnTo>
                      <a:lnTo>
                        <a:pt x="5" y="10"/>
                      </a:lnTo>
                      <a:lnTo>
                        <a:pt x="9" y="8"/>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0" name="Freeform 789">
                  <a:extLst>
                    <a:ext uri="{FF2B5EF4-FFF2-40B4-BE49-F238E27FC236}">
                      <a16:creationId xmlns:a16="http://schemas.microsoft.com/office/drawing/2014/main" id="{CD403945-33E7-468D-BF37-5E040EB190C2}"/>
                    </a:ext>
                  </a:extLst>
                </p:cNvPr>
                <p:cNvSpPr>
                  <a:spLocks/>
                </p:cNvSpPr>
                <p:nvPr/>
              </p:nvSpPr>
              <p:spPr bwMode="auto">
                <a:xfrm>
                  <a:off x="4045" y="387"/>
                  <a:ext cx="7" cy="9"/>
                </a:xfrm>
                <a:custGeom>
                  <a:avLst/>
                  <a:gdLst>
                    <a:gd name="T0" fmla="*/ 0 w 45"/>
                    <a:gd name="T1" fmla="*/ 0 h 44"/>
                    <a:gd name="T2" fmla="*/ 0 w 45"/>
                    <a:gd name="T3" fmla="*/ 0 h 44"/>
                    <a:gd name="T4" fmla="*/ 0 w 45"/>
                    <a:gd name="T5" fmla="*/ 0 h 44"/>
                    <a:gd name="T6" fmla="*/ 0 w 45"/>
                    <a:gd name="T7" fmla="*/ 0 h 44"/>
                    <a:gd name="T8" fmla="*/ 0 w 45"/>
                    <a:gd name="T9" fmla="*/ 0 h 44"/>
                    <a:gd name="T10" fmla="*/ 0 w 45"/>
                    <a:gd name="T11" fmla="*/ 0 h 44"/>
                    <a:gd name="T12" fmla="*/ 0 w 45"/>
                    <a:gd name="T13" fmla="*/ 0 h 44"/>
                    <a:gd name="T14" fmla="*/ 0 w 45"/>
                    <a:gd name="T15" fmla="*/ 0 h 44"/>
                    <a:gd name="T16" fmla="*/ 0 w 45"/>
                    <a:gd name="T17" fmla="*/ 0 h 44"/>
                    <a:gd name="T18" fmla="*/ 0 w 45"/>
                    <a:gd name="T19" fmla="*/ 0 h 44"/>
                    <a:gd name="T20" fmla="*/ 0 w 45"/>
                    <a:gd name="T21" fmla="*/ 0 h 44"/>
                    <a:gd name="T22" fmla="*/ 0 w 45"/>
                    <a:gd name="T23" fmla="*/ 0 h 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
                    <a:gd name="T37" fmla="*/ 0 h 44"/>
                    <a:gd name="T38" fmla="*/ 45 w 45"/>
                    <a:gd name="T39" fmla="*/ 44 h 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 h="44">
                      <a:moveTo>
                        <a:pt x="4" y="34"/>
                      </a:moveTo>
                      <a:lnTo>
                        <a:pt x="8" y="42"/>
                      </a:lnTo>
                      <a:lnTo>
                        <a:pt x="45" y="6"/>
                      </a:lnTo>
                      <a:lnTo>
                        <a:pt x="38" y="0"/>
                      </a:lnTo>
                      <a:lnTo>
                        <a:pt x="1" y="36"/>
                      </a:lnTo>
                      <a:lnTo>
                        <a:pt x="4" y="44"/>
                      </a:lnTo>
                      <a:lnTo>
                        <a:pt x="1" y="36"/>
                      </a:lnTo>
                      <a:lnTo>
                        <a:pt x="0" y="39"/>
                      </a:lnTo>
                      <a:lnTo>
                        <a:pt x="1" y="42"/>
                      </a:lnTo>
                      <a:lnTo>
                        <a:pt x="4" y="43"/>
                      </a:lnTo>
                      <a:lnTo>
                        <a:pt x="8" y="42"/>
                      </a:lnTo>
                      <a:lnTo>
                        <a:pt x="4" y="3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1" name="Freeform 790">
                  <a:extLst>
                    <a:ext uri="{FF2B5EF4-FFF2-40B4-BE49-F238E27FC236}">
                      <a16:creationId xmlns:a16="http://schemas.microsoft.com/office/drawing/2014/main" id="{05E7873F-7DBC-4FD6-85FA-0DD44381DA17}"/>
                    </a:ext>
                  </a:extLst>
                </p:cNvPr>
                <p:cNvSpPr>
                  <a:spLocks noEditPoints="1"/>
                </p:cNvSpPr>
                <p:nvPr/>
              </p:nvSpPr>
              <p:spPr bwMode="auto">
                <a:xfrm>
                  <a:off x="4013" y="446"/>
                  <a:ext cx="1518" cy="90"/>
                </a:xfrm>
                <a:custGeom>
                  <a:avLst/>
                  <a:gdLst>
                    <a:gd name="T0" fmla="*/ 0 w 9112"/>
                    <a:gd name="T1" fmla="*/ 0 h 450"/>
                    <a:gd name="T2" fmla="*/ 0 w 9112"/>
                    <a:gd name="T3" fmla="*/ 0 h 450"/>
                    <a:gd name="T4" fmla="*/ 0 w 9112"/>
                    <a:gd name="T5" fmla="*/ 0 h 450"/>
                    <a:gd name="T6" fmla="*/ 0 w 9112"/>
                    <a:gd name="T7" fmla="*/ 0 h 450"/>
                    <a:gd name="T8" fmla="*/ 0 w 9112"/>
                    <a:gd name="T9" fmla="*/ 0 h 450"/>
                    <a:gd name="T10" fmla="*/ 0 w 9112"/>
                    <a:gd name="T11" fmla="*/ 0 h 450"/>
                    <a:gd name="T12" fmla="*/ 0 w 9112"/>
                    <a:gd name="T13" fmla="*/ 0 h 450"/>
                    <a:gd name="T14" fmla="*/ 0 w 9112"/>
                    <a:gd name="T15" fmla="*/ 0 h 450"/>
                    <a:gd name="T16" fmla="*/ 0 w 9112"/>
                    <a:gd name="T17" fmla="*/ 0 h 450"/>
                    <a:gd name="T18" fmla="*/ 0 w 9112"/>
                    <a:gd name="T19" fmla="*/ 0 h 450"/>
                    <a:gd name="T20" fmla="*/ 0 w 9112"/>
                    <a:gd name="T21" fmla="*/ 0 h 450"/>
                    <a:gd name="T22" fmla="*/ 0 w 9112"/>
                    <a:gd name="T23" fmla="*/ 0 h 450"/>
                    <a:gd name="T24" fmla="*/ 0 w 9112"/>
                    <a:gd name="T25" fmla="*/ 0 h 450"/>
                    <a:gd name="T26" fmla="*/ 0 w 9112"/>
                    <a:gd name="T27" fmla="*/ 0 h 450"/>
                    <a:gd name="T28" fmla="*/ 0 w 9112"/>
                    <a:gd name="T29" fmla="*/ 0 h 450"/>
                    <a:gd name="T30" fmla="*/ 0 w 9112"/>
                    <a:gd name="T31" fmla="*/ 0 h 450"/>
                    <a:gd name="T32" fmla="*/ 0 w 9112"/>
                    <a:gd name="T33" fmla="*/ 0 h 450"/>
                    <a:gd name="T34" fmla="*/ 0 w 9112"/>
                    <a:gd name="T35" fmla="*/ 0 h 450"/>
                    <a:gd name="T36" fmla="*/ 0 w 9112"/>
                    <a:gd name="T37" fmla="*/ 0 h 450"/>
                    <a:gd name="T38" fmla="*/ 0 w 9112"/>
                    <a:gd name="T39" fmla="*/ 0 h 450"/>
                    <a:gd name="T40" fmla="*/ 0 w 9112"/>
                    <a:gd name="T41" fmla="*/ 0 h 450"/>
                    <a:gd name="T42" fmla="*/ 0 w 9112"/>
                    <a:gd name="T43" fmla="*/ 0 h 450"/>
                    <a:gd name="T44" fmla="*/ 0 w 9112"/>
                    <a:gd name="T45" fmla="*/ 0 h 450"/>
                    <a:gd name="T46" fmla="*/ 0 w 9112"/>
                    <a:gd name="T47" fmla="*/ 0 h 450"/>
                    <a:gd name="T48" fmla="*/ 0 w 9112"/>
                    <a:gd name="T49" fmla="*/ 0 h 450"/>
                    <a:gd name="T50" fmla="*/ 0 w 9112"/>
                    <a:gd name="T51" fmla="*/ 0 h 450"/>
                    <a:gd name="T52" fmla="*/ 0 w 9112"/>
                    <a:gd name="T53" fmla="*/ 0 h 450"/>
                    <a:gd name="T54" fmla="*/ 0 w 9112"/>
                    <a:gd name="T55" fmla="*/ 0 h 450"/>
                    <a:gd name="T56" fmla="*/ 0 w 9112"/>
                    <a:gd name="T57" fmla="*/ 0 h 450"/>
                    <a:gd name="T58" fmla="*/ 0 w 9112"/>
                    <a:gd name="T59" fmla="*/ 0 h 450"/>
                    <a:gd name="T60" fmla="*/ 0 w 9112"/>
                    <a:gd name="T61" fmla="*/ 0 h 450"/>
                    <a:gd name="T62" fmla="*/ 0 w 9112"/>
                    <a:gd name="T63" fmla="*/ 0 h 450"/>
                    <a:gd name="T64" fmla="*/ 0 w 9112"/>
                    <a:gd name="T65" fmla="*/ 0 h 450"/>
                    <a:gd name="T66" fmla="*/ 0 w 9112"/>
                    <a:gd name="T67" fmla="*/ 0 h 450"/>
                    <a:gd name="T68" fmla="*/ 0 w 9112"/>
                    <a:gd name="T69" fmla="*/ 0 h 450"/>
                    <a:gd name="T70" fmla="*/ 0 w 9112"/>
                    <a:gd name="T71" fmla="*/ 0 h 450"/>
                    <a:gd name="T72" fmla="*/ 0 w 9112"/>
                    <a:gd name="T73" fmla="*/ 0 h 450"/>
                    <a:gd name="T74" fmla="*/ 0 w 9112"/>
                    <a:gd name="T75" fmla="*/ 0 h 450"/>
                    <a:gd name="T76" fmla="*/ 0 w 9112"/>
                    <a:gd name="T77" fmla="*/ 0 h 450"/>
                    <a:gd name="T78" fmla="*/ 0 w 9112"/>
                    <a:gd name="T79" fmla="*/ 0 h 450"/>
                    <a:gd name="T80" fmla="*/ 0 w 9112"/>
                    <a:gd name="T81" fmla="*/ 0 h 450"/>
                    <a:gd name="T82" fmla="*/ 0 w 9112"/>
                    <a:gd name="T83" fmla="*/ 0 h 450"/>
                    <a:gd name="T84" fmla="*/ 0 w 9112"/>
                    <a:gd name="T85" fmla="*/ 0 h 450"/>
                    <a:gd name="T86" fmla="*/ 0 w 9112"/>
                    <a:gd name="T87" fmla="*/ 0 h 450"/>
                    <a:gd name="T88" fmla="*/ 0 w 9112"/>
                    <a:gd name="T89" fmla="*/ 0 h 450"/>
                    <a:gd name="T90" fmla="*/ 0 w 9112"/>
                    <a:gd name="T91" fmla="*/ 0 h 450"/>
                    <a:gd name="T92" fmla="*/ 0 w 9112"/>
                    <a:gd name="T93" fmla="*/ 0 h 450"/>
                    <a:gd name="T94" fmla="*/ 0 w 9112"/>
                    <a:gd name="T95" fmla="*/ 0 h 450"/>
                    <a:gd name="T96" fmla="*/ 0 w 9112"/>
                    <a:gd name="T97" fmla="*/ 0 h 450"/>
                    <a:gd name="T98" fmla="*/ 0 w 9112"/>
                    <a:gd name="T99" fmla="*/ 0 h 450"/>
                    <a:gd name="T100" fmla="*/ 0 w 9112"/>
                    <a:gd name="T101" fmla="*/ 0 h 450"/>
                    <a:gd name="T102" fmla="*/ 0 w 9112"/>
                    <a:gd name="T103" fmla="*/ 0 h 450"/>
                    <a:gd name="T104" fmla="*/ 0 w 9112"/>
                    <a:gd name="T105" fmla="*/ 0 h 450"/>
                    <a:gd name="T106" fmla="*/ 0 w 9112"/>
                    <a:gd name="T107" fmla="*/ 0 h 450"/>
                    <a:gd name="T108" fmla="*/ 0 w 9112"/>
                    <a:gd name="T109" fmla="*/ 0 h 450"/>
                    <a:gd name="T110" fmla="*/ 0 w 9112"/>
                    <a:gd name="T111" fmla="*/ 0 h 450"/>
                    <a:gd name="T112" fmla="*/ 0 w 9112"/>
                    <a:gd name="T113" fmla="*/ 0 h 45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112"/>
                    <a:gd name="T172" fmla="*/ 0 h 450"/>
                    <a:gd name="T173" fmla="*/ 9112 w 9112"/>
                    <a:gd name="T174" fmla="*/ 450 h 45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112" h="450">
                      <a:moveTo>
                        <a:pt x="0" y="0"/>
                      </a:moveTo>
                      <a:lnTo>
                        <a:pt x="1253" y="31"/>
                      </a:lnTo>
                      <a:lnTo>
                        <a:pt x="1248" y="46"/>
                      </a:lnTo>
                      <a:lnTo>
                        <a:pt x="1244" y="61"/>
                      </a:lnTo>
                      <a:lnTo>
                        <a:pt x="1239" y="77"/>
                      </a:lnTo>
                      <a:lnTo>
                        <a:pt x="1234" y="92"/>
                      </a:lnTo>
                      <a:lnTo>
                        <a:pt x="1231" y="108"/>
                      </a:lnTo>
                      <a:lnTo>
                        <a:pt x="1226" y="123"/>
                      </a:lnTo>
                      <a:lnTo>
                        <a:pt x="1222" y="139"/>
                      </a:lnTo>
                      <a:lnTo>
                        <a:pt x="1219" y="154"/>
                      </a:lnTo>
                      <a:lnTo>
                        <a:pt x="1215" y="170"/>
                      </a:lnTo>
                      <a:lnTo>
                        <a:pt x="1213" y="186"/>
                      </a:lnTo>
                      <a:lnTo>
                        <a:pt x="1209" y="202"/>
                      </a:lnTo>
                      <a:lnTo>
                        <a:pt x="1206" y="217"/>
                      </a:lnTo>
                      <a:lnTo>
                        <a:pt x="1203" y="233"/>
                      </a:lnTo>
                      <a:lnTo>
                        <a:pt x="1201" y="249"/>
                      </a:lnTo>
                      <a:lnTo>
                        <a:pt x="1199" y="264"/>
                      </a:lnTo>
                      <a:lnTo>
                        <a:pt x="1196" y="281"/>
                      </a:lnTo>
                      <a:lnTo>
                        <a:pt x="336" y="224"/>
                      </a:lnTo>
                      <a:lnTo>
                        <a:pt x="332" y="210"/>
                      </a:lnTo>
                      <a:lnTo>
                        <a:pt x="322" y="199"/>
                      </a:lnTo>
                      <a:lnTo>
                        <a:pt x="308" y="189"/>
                      </a:lnTo>
                      <a:lnTo>
                        <a:pt x="289" y="181"/>
                      </a:lnTo>
                      <a:lnTo>
                        <a:pt x="267" y="173"/>
                      </a:lnTo>
                      <a:lnTo>
                        <a:pt x="243" y="166"/>
                      </a:lnTo>
                      <a:lnTo>
                        <a:pt x="215" y="159"/>
                      </a:lnTo>
                      <a:lnTo>
                        <a:pt x="188" y="151"/>
                      </a:lnTo>
                      <a:lnTo>
                        <a:pt x="158" y="142"/>
                      </a:lnTo>
                      <a:lnTo>
                        <a:pt x="130" y="132"/>
                      </a:lnTo>
                      <a:lnTo>
                        <a:pt x="103" y="118"/>
                      </a:lnTo>
                      <a:lnTo>
                        <a:pt x="76" y="102"/>
                      </a:lnTo>
                      <a:lnTo>
                        <a:pt x="52" y="83"/>
                      </a:lnTo>
                      <a:lnTo>
                        <a:pt x="31" y="60"/>
                      </a:lnTo>
                      <a:lnTo>
                        <a:pt x="13" y="33"/>
                      </a:lnTo>
                      <a:lnTo>
                        <a:pt x="0" y="0"/>
                      </a:lnTo>
                      <a:close/>
                      <a:moveTo>
                        <a:pt x="2711" y="51"/>
                      </a:moveTo>
                      <a:lnTo>
                        <a:pt x="6599" y="100"/>
                      </a:lnTo>
                      <a:lnTo>
                        <a:pt x="6588" y="120"/>
                      </a:lnTo>
                      <a:lnTo>
                        <a:pt x="6577" y="142"/>
                      </a:lnTo>
                      <a:lnTo>
                        <a:pt x="6568" y="163"/>
                      </a:lnTo>
                      <a:lnTo>
                        <a:pt x="6558" y="185"/>
                      </a:lnTo>
                      <a:lnTo>
                        <a:pt x="6550" y="206"/>
                      </a:lnTo>
                      <a:lnTo>
                        <a:pt x="6542" y="228"/>
                      </a:lnTo>
                      <a:lnTo>
                        <a:pt x="6534" y="250"/>
                      </a:lnTo>
                      <a:lnTo>
                        <a:pt x="6526" y="271"/>
                      </a:lnTo>
                      <a:lnTo>
                        <a:pt x="6518" y="294"/>
                      </a:lnTo>
                      <a:lnTo>
                        <a:pt x="6511" y="316"/>
                      </a:lnTo>
                      <a:lnTo>
                        <a:pt x="6505" y="339"/>
                      </a:lnTo>
                      <a:lnTo>
                        <a:pt x="6498" y="361"/>
                      </a:lnTo>
                      <a:lnTo>
                        <a:pt x="6492" y="384"/>
                      </a:lnTo>
                      <a:lnTo>
                        <a:pt x="6486" y="405"/>
                      </a:lnTo>
                      <a:lnTo>
                        <a:pt x="6480" y="427"/>
                      </a:lnTo>
                      <a:lnTo>
                        <a:pt x="6474" y="450"/>
                      </a:lnTo>
                      <a:lnTo>
                        <a:pt x="2779" y="449"/>
                      </a:lnTo>
                      <a:lnTo>
                        <a:pt x="2779" y="421"/>
                      </a:lnTo>
                      <a:lnTo>
                        <a:pt x="2777" y="395"/>
                      </a:lnTo>
                      <a:lnTo>
                        <a:pt x="2777" y="368"/>
                      </a:lnTo>
                      <a:lnTo>
                        <a:pt x="2775" y="343"/>
                      </a:lnTo>
                      <a:lnTo>
                        <a:pt x="2773" y="316"/>
                      </a:lnTo>
                      <a:lnTo>
                        <a:pt x="2770" y="291"/>
                      </a:lnTo>
                      <a:lnTo>
                        <a:pt x="2767" y="266"/>
                      </a:lnTo>
                      <a:lnTo>
                        <a:pt x="2763" y="241"/>
                      </a:lnTo>
                      <a:lnTo>
                        <a:pt x="2758" y="216"/>
                      </a:lnTo>
                      <a:lnTo>
                        <a:pt x="2754" y="192"/>
                      </a:lnTo>
                      <a:lnTo>
                        <a:pt x="2748" y="168"/>
                      </a:lnTo>
                      <a:lnTo>
                        <a:pt x="2742" y="144"/>
                      </a:lnTo>
                      <a:lnTo>
                        <a:pt x="2735" y="120"/>
                      </a:lnTo>
                      <a:lnTo>
                        <a:pt x="2728" y="97"/>
                      </a:lnTo>
                      <a:lnTo>
                        <a:pt x="2719" y="74"/>
                      </a:lnTo>
                      <a:lnTo>
                        <a:pt x="2711" y="51"/>
                      </a:lnTo>
                      <a:close/>
                      <a:moveTo>
                        <a:pt x="8118" y="119"/>
                      </a:moveTo>
                      <a:lnTo>
                        <a:pt x="9112" y="93"/>
                      </a:lnTo>
                      <a:lnTo>
                        <a:pt x="9083" y="103"/>
                      </a:lnTo>
                      <a:lnTo>
                        <a:pt x="9058" y="111"/>
                      </a:lnTo>
                      <a:lnTo>
                        <a:pt x="9036" y="118"/>
                      </a:lnTo>
                      <a:lnTo>
                        <a:pt x="9019" y="125"/>
                      </a:lnTo>
                      <a:lnTo>
                        <a:pt x="9003" y="134"/>
                      </a:lnTo>
                      <a:lnTo>
                        <a:pt x="8991" y="143"/>
                      </a:lnTo>
                      <a:lnTo>
                        <a:pt x="8980" y="155"/>
                      </a:lnTo>
                      <a:lnTo>
                        <a:pt x="8970" y="169"/>
                      </a:lnTo>
                      <a:lnTo>
                        <a:pt x="8964" y="183"/>
                      </a:lnTo>
                      <a:lnTo>
                        <a:pt x="8962" y="199"/>
                      </a:lnTo>
                      <a:lnTo>
                        <a:pt x="8963" y="215"/>
                      </a:lnTo>
                      <a:lnTo>
                        <a:pt x="8965" y="233"/>
                      </a:lnTo>
                      <a:lnTo>
                        <a:pt x="8969" y="251"/>
                      </a:lnTo>
                      <a:lnTo>
                        <a:pt x="8974" y="269"/>
                      </a:lnTo>
                      <a:lnTo>
                        <a:pt x="8976" y="288"/>
                      </a:lnTo>
                      <a:lnTo>
                        <a:pt x="8978" y="305"/>
                      </a:lnTo>
                      <a:lnTo>
                        <a:pt x="8981" y="324"/>
                      </a:lnTo>
                      <a:lnTo>
                        <a:pt x="8977" y="341"/>
                      </a:lnTo>
                      <a:lnTo>
                        <a:pt x="8970" y="356"/>
                      </a:lnTo>
                      <a:lnTo>
                        <a:pt x="8958" y="368"/>
                      </a:lnTo>
                      <a:lnTo>
                        <a:pt x="8943" y="380"/>
                      </a:lnTo>
                      <a:lnTo>
                        <a:pt x="8924" y="388"/>
                      </a:lnTo>
                      <a:lnTo>
                        <a:pt x="8904" y="393"/>
                      </a:lnTo>
                      <a:lnTo>
                        <a:pt x="8881" y="396"/>
                      </a:lnTo>
                      <a:lnTo>
                        <a:pt x="8162" y="415"/>
                      </a:lnTo>
                      <a:lnTo>
                        <a:pt x="8162" y="398"/>
                      </a:lnTo>
                      <a:lnTo>
                        <a:pt x="8162" y="380"/>
                      </a:lnTo>
                      <a:lnTo>
                        <a:pt x="8162" y="361"/>
                      </a:lnTo>
                      <a:lnTo>
                        <a:pt x="8161" y="343"/>
                      </a:lnTo>
                      <a:lnTo>
                        <a:pt x="8160" y="324"/>
                      </a:lnTo>
                      <a:lnTo>
                        <a:pt x="8158" y="306"/>
                      </a:lnTo>
                      <a:lnTo>
                        <a:pt x="8156" y="287"/>
                      </a:lnTo>
                      <a:lnTo>
                        <a:pt x="8154" y="268"/>
                      </a:lnTo>
                      <a:lnTo>
                        <a:pt x="8150" y="249"/>
                      </a:lnTo>
                      <a:lnTo>
                        <a:pt x="8148" y="231"/>
                      </a:lnTo>
                      <a:lnTo>
                        <a:pt x="8143" y="211"/>
                      </a:lnTo>
                      <a:lnTo>
                        <a:pt x="8139" y="193"/>
                      </a:lnTo>
                      <a:lnTo>
                        <a:pt x="8135" y="173"/>
                      </a:lnTo>
                      <a:lnTo>
                        <a:pt x="8130" y="155"/>
                      </a:lnTo>
                      <a:lnTo>
                        <a:pt x="8124" y="138"/>
                      </a:lnTo>
                      <a:lnTo>
                        <a:pt x="8118" y="119"/>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2" name="Freeform 791">
                  <a:extLst>
                    <a:ext uri="{FF2B5EF4-FFF2-40B4-BE49-F238E27FC236}">
                      <a16:creationId xmlns:a16="http://schemas.microsoft.com/office/drawing/2014/main" id="{60632ED3-87ED-4A45-A534-A830219F0E83}"/>
                    </a:ext>
                  </a:extLst>
                </p:cNvPr>
                <p:cNvSpPr>
                  <a:spLocks/>
                </p:cNvSpPr>
                <p:nvPr/>
              </p:nvSpPr>
              <p:spPr bwMode="auto">
                <a:xfrm>
                  <a:off x="4013" y="445"/>
                  <a:ext cx="210" cy="8"/>
                </a:xfrm>
                <a:custGeom>
                  <a:avLst/>
                  <a:gdLst>
                    <a:gd name="T0" fmla="*/ 0 w 1259"/>
                    <a:gd name="T1" fmla="*/ 0 h 41"/>
                    <a:gd name="T2" fmla="*/ 0 w 1259"/>
                    <a:gd name="T3" fmla="*/ 0 h 41"/>
                    <a:gd name="T4" fmla="*/ 0 w 1259"/>
                    <a:gd name="T5" fmla="*/ 0 h 41"/>
                    <a:gd name="T6" fmla="*/ 0 w 1259"/>
                    <a:gd name="T7" fmla="*/ 0 h 41"/>
                    <a:gd name="T8" fmla="*/ 0 w 1259"/>
                    <a:gd name="T9" fmla="*/ 0 h 41"/>
                    <a:gd name="T10" fmla="*/ 0 w 1259"/>
                    <a:gd name="T11" fmla="*/ 0 h 41"/>
                    <a:gd name="T12" fmla="*/ 0 w 1259"/>
                    <a:gd name="T13" fmla="*/ 0 h 41"/>
                    <a:gd name="T14" fmla="*/ 0 w 1259"/>
                    <a:gd name="T15" fmla="*/ 0 h 41"/>
                    <a:gd name="T16" fmla="*/ 0 w 1259"/>
                    <a:gd name="T17" fmla="*/ 0 h 41"/>
                    <a:gd name="T18" fmla="*/ 0 w 1259"/>
                    <a:gd name="T19" fmla="*/ 0 h 41"/>
                    <a:gd name="T20" fmla="*/ 0 w 1259"/>
                    <a:gd name="T21" fmla="*/ 0 h 41"/>
                    <a:gd name="T22" fmla="*/ 0 w 1259"/>
                    <a:gd name="T23" fmla="*/ 0 h 4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59"/>
                    <a:gd name="T37" fmla="*/ 0 h 41"/>
                    <a:gd name="T38" fmla="*/ 1259 w 1259"/>
                    <a:gd name="T39" fmla="*/ 41 h 4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59" h="41">
                      <a:moveTo>
                        <a:pt x="1258" y="37"/>
                      </a:moveTo>
                      <a:lnTo>
                        <a:pt x="1253" y="30"/>
                      </a:lnTo>
                      <a:lnTo>
                        <a:pt x="0" y="0"/>
                      </a:lnTo>
                      <a:lnTo>
                        <a:pt x="0" y="10"/>
                      </a:lnTo>
                      <a:lnTo>
                        <a:pt x="1253" y="41"/>
                      </a:lnTo>
                      <a:lnTo>
                        <a:pt x="1248" y="35"/>
                      </a:lnTo>
                      <a:lnTo>
                        <a:pt x="1253" y="41"/>
                      </a:lnTo>
                      <a:lnTo>
                        <a:pt x="1257" y="39"/>
                      </a:lnTo>
                      <a:lnTo>
                        <a:pt x="1259" y="36"/>
                      </a:lnTo>
                      <a:lnTo>
                        <a:pt x="1257" y="33"/>
                      </a:lnTo>
                      <a:lnTo>
                        <a:pt x="1253" y="30"/>
                      </a:lnTo>
                      <a:lnTo>
                        <a:pt x="1258"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3" name="Freeform 792">
                  <a:extLst>
                    <a:ext uri="{FF2B5EF4-FFF2-40B4-BE49-F238E27FC236}">
                      <a16:creationId xmlns:a16="http://schemas.microsoft.com/office/drawing/2014/main" id="{3F11BF9C-A3F4-47E4-BE48-14FF08C470D9}"/>
                    </a:ext>
                  </a:extLst>
                </p:cNvPr>
                <p:cNvSpPr>
                  <a:spLocks/>
                </p:cNvSpPr>
                <p:nvPr/>
              </p:nvSpPr>
              <p:spPr bwMode="auto">
                <a:xfrm>
                  <a:off x="4211" y="452"/>
                  <a:ext cx="11" cy="51"/>
                </a:xfrm>
                <a:custGeom>
                  <a:avLst/>
                  <a:gdLst>
                    <a:gd name="T0" fmla="*/ 0 w 68"/>
                    <a:gd name="T1" fmla="*/ 0 h 256"/>
                    <a:gd name="T2" fmla="*/ 0 w 68"/>
                    <a:gd name="T3" fmla="*/ 0 h 256"/>
                    <a:gd name="T4" fmla="*/ 0 w 68"/>
                    <a:gd name="T5" fmla="*/ 0 h 256"/>
                    <a:gd name="T6" fmla="*/ 0 w 68"/>
                    <a:gd name="T7" fmla="*/ 0 h 256"/>
                    <a:gd name="T8" fmla="*/ 0 w 68"/>
                    <a:gd name="T9" fmla="*/ 0 h 256"/>
                    <a:gd name="T10" fmla="*/ 0 w 68"/>
                    <a:gd name="T11" fmla="*/ 0 h 256"/>
                    <a:gd name="T12" fmla="*/ 0 w 68"/>
                    <a:gd name="T13" fmla="*/ 0 h 256"/>
                    <a:gd name="T14" fmla="*/ 0 w 68"/>
                    <a:gd name="T15" fmla="*/ 0 h 256"/>
                    <a:gd name="T16" fmla="*/ 0 w 68"/>
                    <a:gd name="T17" fmla="*/ 0 h 256"/>
                    <a:gd name="T18" fmla="*/ 0 w 68"/>
                    <a:gd name="T19" fmla="*/ 0 h 256"/>
                    <a:gd name="T20" fmla="*/ 0 w 68"/>
                    <a:gd name="T21" fmla="*/ 0 h 256"/>
                    <a:gd name="T22" fmla="*/ 0 w 68"/>
                    <a:gd name="T23" fmla="*/ 0 h 256"/>
                    <a:gd name="T24" fmla="*/ 0 w 68"/>
                    <a:gd name="T25" fmla="*/ 0 h 256"/>
                    <a:gd name="T26" fmla="*/ 0 w 68"/>
                    <a:gd name="T27" fmla="*/ 0 h 256"/>
                    <a:gd name="T28" fmla="*/ 0 w 68"/>
                    <a:gd name="T29" fmla="*/ 0 h 256"/>
                    <a:gd name="T30" fmla="*/ 0 w 68"/>
                    <a:gd name="T31" fmla="*/ 0 h 256"/>
                    <a:gd name="T32" fmla="*/ 0 w 68"/>
                    <a:gd name="T33" fmla="*/ 0 h 256"/>
                    <a:gd name="T34" fmla="*/ 0 w 68"/>
                    <a:gd name="T35" fmla="*/ 0 h 256"/>
                    <a:gd name="T36" fmla="*/ 0 w 68"/>
                    <a:gd name="T37" fmla="*/ 0 h 256"/>
                    <a:gd name="T38" fmla="*/ 0 w 68"/>
                    <a:gd name="T39" fmla="*/ 0 h 256"/>
                    <a:gd name="T40" fmla="*/ 0 w 68"/>
                    <a:gd name="T41" fmla="*/ 0 h 256"/>
                    <a:gd name="T42" fmla="*/ 0 w 68"/>
                    <a:gd name="T43" fmla="*/ 0 h 256"/>
                    <a:gd name="T44" fmla="*/ 0 w 68"/>
                    <a:gd name="T45" fmla="*/ 0 h 256"/>
                    <a:gd name="T46" fmla="*/ 0 w 68"/>
                    <a:gd name="T47" fmla="*/ 0 h 256"/>
                    <a:gd name="T48" fmla="*/ 0 w 68"/>
                    <a:gd name="T49" fmla="*/ 0 h 256"/>
                    <a:gd name="T50" fmla="*/ 0 w 68"/>
                    <a:gd name="T51" fmla="*/ 0 h 256"/>
                    <a:gd name="T52" fmla="*/ 0 w 68"/>
                    <a:gd name="T53" fmla="*/ 0 h 256"/>
                    <a:gd name="T54" fmla="*/ 0 w 68"/>
                    <a:gd name="T55" fmla="*/ 0 h 256"/>
                    <a:gd name="T56" fmla="*/ 0 w 68"/>
                    <a:gd name="T57" fmla="*/ 0 h 256"/>
                    <a:gd name="T58" fmla="*/ 0 w 68"/>
                    <a:gd name="T59" fmla="*/ 0 h 256"/>
                    <a:gd name="T60" fmla="*/ 0 w 68"/>
                    <a:gd name="T61" fmla="*/ 0 h 256"/>
                    <a:gd name="T62" fmla="*/ 0 w 68"/>
                    <a:gd name="T63" fmla="*/ 0 h 256"/>
                    <a:gd name="T64" fmla="*/ 0 w 68"/>
                    <a:gd name="T65" fmla="*/ 0 h 256"/>
                    <a:gd name="T66" fmla="*/ 0 w 68"/>
                    <a:gd name="T67" fmla="*/ 0 h 256"/>
                    <a:gd name="T68" fmla="*/ 0 w 68"/>
                    <a:gd name="T69" fmla="*/ 0 h 256"/>
                    <a:gd name="T70" fmla="*/ 0 w 68"/>
                    <a:gd name="T71" fmla="*/ 0 h 256"/>
                    <a:gd name="T72" fmla="*/ 0 w 68"/>
                    <a:gd name="T73" fmla="*/ 0 h 256"/>
                    <a:gd name="T74" fmla="*/ 0 w 68"/>
                    <a:gd name="T75" fmla="*/ 0 h 256"/>
                    <a:gd name="T76" fmla="*/ 0 w 68"/>
                    <a:gd name="T77" fmla="*/ 0 h 256"/>
                    <a:gd name="T78" fmla="*/ 0 w 68"/>
                    <a:gd name="T79" fmla="*/ 0 h 256"/>
                    <a:gd name="T80" fmla="*/ 0 w 68"/>
                    <a:gd name="T81" fmla="*/ 0 h 256"/>
                    <a:gd name="T82" fmla="*/ 0 w 68"/>
                    <a:gd name="T83" fmla="*/ 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8"/>
                    <a:gd name="T127" fmla="*/ 0 h 256"/>
                    <a:gd name="T128" fmla="*/ 68 w 68"/>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8" h="256">
                      <a:moveTo>
                        <a:pt x="6" y="256"/>
                      </a:moveTo>
                      <a:lnTo>
                        <a:pt x="12" y="252"/>
                      </a:lnTo>
                      <a:lnTo>
                        <a:pt x="15" y="235"/>
                      </a:lnTo>
                      <a:lnTo>
                        <a:pt x="17" y="220"/>
                      </a:lnTo>
                      <a:lnTo>
                        <a:pt x="19" y="204"/>
                      </a:lnTo>
                      <a:lnTo>
                        <a:pt x="22" y="188"/>
                      </a:lnTo>
                      <a:lnTo>
                        <a:pt x="25" y="173"/>
                      </a:lnTo>
                      <a:lnTo>
                        <a:pt x="29" y="157"/>
                      </a:lnTo>
                      <a:lnTo>
                        <a:pt x="31" y="141"/>
                      </a:lnTo>
                      <a:lnTo>
                        <a:pt x="35" y="125"/>
                      </a:lnTo>
                      <a:lnTo>
                        <a:pt x="38" y="110"/>
                      </a:lnTo>
                      <a:lnTo>
                        <a:pt x="41" y="94"/>
                      </a:lnTo>
                      <a:lnTo>
                        <a:pt x="45" y="79"/>
                      </a:lnTo>
                      <a:lnTo>
                        <a:pt x="49" y="63"/>
                      </a:lnTo>
                      <a:lnTo>
                        <a:pt x="54" y="48"/>
                      </a:lnTo>
                      <a:lnTo>
                        <a:pt x="58" y="32"/>
                      </a:lnTo>
                      <a:lnTo>
                        <a:pt x="63" y="17"/>
                      </a:lnTo>
                      <a:lnTo>
                        <a:pt x="68" y="2"/>
                      </a:lnTo>
                      <a:lnTo>
                        <a:pt x="58" y="0"/>
                      </a:lnTo>
                      <a:lnTo>
                        <a:pt x="54" y="15"/>
                      </a:lnTo>
                      <a:lnTo>
                        <a:pt x="49" y="30"/>
                      </a:lnTo>
                      <a:lnTo>
                        <a:pt x="44" y="45"/>
                      </a:lnTo>
                      <a:lnTo>
                        <a:pt x="39" y="61"/>
                      </a:lnTo>
                      <a:lnTo>
                        <a:pt x="36" y="77"/>
                      </a:lnTo>
                      <a:lnTo>
                        <a:pt x="31" y="92"/>
                      </a:lnTo>
                      <a:lnTo>
                        <a:pt x="26" y="108"/>
                      </a:lnTo>
                      <a:lnTo>
                        <a:pt x="23" y="123"/>
                      </a:lnTo>
                      <a:lnTo>
                        <a:pt x="19" y="139"/>
                      </a:lnTo>
                      <a:lnTo>
                        <a:pt x="17" y="155"/>
                      </a:lnTo>
                      <a:lnTo>
                        <a:pt x="13" y="171"/>
                      </a:lnTo>
                      <a:lnTo>
                        <a:pt x="10" y="186"/>
                      </a:lnTo>
                      <a:lnTo>
                        <a:pt x="8" y="202"/>
                      </a:lnTo>
                      <a:lnTo>
                        <a:pt x="5" y="218"/>
                      </a:lnTo>
                      <a:lnTo>
                        <a:pt x="3" y="233"/>
                      </a:lnTo>
                      <a:lnTo>
                        <a:pt x="0" y="250"/>
                      </a:lnTo>
                      <a:lnTo>
                        <a:pt x="6" y="245"/>
                      </a:lnTo>
                      <a:lnTo>
                        <a:pt x="0" y="250"/>
                      </a:lnTo>
                      <a:lnTo>
                        <a:pt x="2" y="254"/>
                      </a:lnTo>
                      <a:lnTo>
                        <a:pt x="5" y="255"/>
                      </a:lnTo>
                      <a:lnTo>
                        <a:pt x="10" y="255"/>
                      </a:lnTo>
                      <a:lnTo>
                        <a:pt x="12" y="252"/>
                      </a:lnTo>
                      <a:lnTo>
                        <a:pt x="6" y="2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4" name="Freeform 793">
                  <a:extLst>
                    <a:ext uri="{FF2B5EF4-FFF2-40B4-BE49-F238E27FC236}">
                      <a16:creationId xmlns:a16="http://schemas.microsoft.com/office/drawing/2014/main" id="{CE75D340-32BB-4C88-9BCD-AAAB0F98C2B0}"/>
                    </a:ext>
                  </a:extLst>
                </p:cNvPr>
                <p:cNvSpPr>
                  <a:spLocks/>
                </p:cNvSpPr>
                <p:nvPr/>
              </p:nvSpPr>
              <p:spPr bwMode="auto">
                <a:xfrm>
                  <a:off x="4068" y="490"/>
                  <a:ext cx="144" cy="13"/>
                </a:xfrm>
                <a:custGeom>
                  <a:avLst/>
                  <a:gdLst>
                    <a:gd name="T0" fmla="*/ 0 w 866"/>
                    <a:gd name="T1" fmla="*/ 0 h 67"/>
                    <a:gd name="T2" fmla="*/ 0 w 866"/>
                    <a:gd name="T3" fmla="*/ 0 h 67"/>
                    <a:gd name="T4" fmla="*/ 0 w 866"/>
                    <a:gd name="T5" fmla="*/ 0 h 67"/>
                    <a:gd name="T6" fmla="*/ 0 w 866"/>
                    <a:gd name="T7" fmla="*/ 0 h 67"/>
                    <a:gd name="T8" fmla="*/ 0 w 866"/>
                    <a:gd name="T9" fmla="*/ 0 h 67"/>
                    <a:gd name="T10" fmla="*/ 0 w 866"/>
                    <a:gd name="T11" fmla="*/ 0 h 67"/>
                    <a:gd name="T12" fmla="*/ 0 w 866"/>
                    <a:gd name="T13" fmla="*/ 0 h 67"/>
                    <a:gd name="T14" fmla="*/ 0 w 866"/>
                    <a:gd name="T15" fmla="*/ 0 h 67"/>
                    <a:gd name="T16" fmla="*/ 0 w 866"/>
                    <a:gd name="T17" fmla="*/ 0 h 67"/>
                    <a:gd name="T18" fmla="*/ 0 w 866"/>
                    <a:gd name="T19" fmla="*/ 0 h 67"/>
                    <a:gd name="T20" fmla="*/ 0 w 866"/>
                    <a:gd name="T21" fmla="*/ 0 h 67"/>
                    <a:gd name="T22" fmla="*/ 0 w 866"/>
                    <a:gd name="T23" fmla="*/ 0 h 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66"/>
                    <a:gd name="T37" fmla="*/ 0 h 67"/>
                    <a:gd name="T38" fmla="*/ 866 w 866"/>
                    <a:gd name="T39" fmla="*/ 67 h 6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66" h="67">
                      <a:moveTo>
                        <a:pt x="0" y="5"/>
                      </a:moveTo>
                      <a:lnTo>
                        <a:pt x="6" y="11"/>
                      </a:lnTo>
                      <a:lnTo>
                        <a:pt x="866" y="67"/>
                      </a:lnTo>
                      <a:lnTo>
                        <a:pt x="866" y="56"/>
                      </a:lnTo>
                      <a:lnTo>
                        <a:pt x="6" y="0"/>
                      </a:lnTo>
                      <a:lnTo>
                        <a:pt x="12" y="5"/>
                      </a:lnTo>
                      <a:lnTo>
                        <a:pt x="6" y="0"/>
                      </a:lnTo>
                      <a:lnTo>
                        <a:pt x="2" y="2"/>
                      </a:lnTo>
                      <a:lnTo>
                        <a:pt x="1" y="5"/>
                      </a:lnTo>
                      <a:lnTo>
                        <a:pt x="2" y="9"/>
                      </a:lnTo>
                      <a:lnTo>
                        <a:pt x="6" y="11"/>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5" name="Freeform 794">
                  <a:extLst>
                    <a:ext uri="{FF2B5EF4-FFF2-40B4-BE49-F238E27FC236}">
                      <a16:creationId xmlns:a16="http://schemas.microsoft.com/office/drawing/2014/main" id="{E9D61CDB-130A-41EE-8FFC-9DDC865A0557}"/>
                    </a:ext>
                  </a:extLst>
                </p:cNvPr>
                <p:cNvSpPr>
                  <a:spLocks/>
                </p:cNvSpPr>
                <p:nvPr/>
              </p:nvSpPr>
              <p:spPr bwMode="auto">
                <a:xfrm>
                  <a:off x="4012" y="445"/>
                  <a:ext cx="58" cy="46"/>
                </a:xfrm>
                <a:custGeom>
                  <a:avLst/>
                  <a:gdLst>
                    <a:gd name="T0" fmla="*/ 0 w 347"/>
                    <a:gd name="T1" fmla="*/ 0 h 229"/>
                    <a:gd name="T2" fmla="*/ 0 w 347"/>
                    <a:gd name="T3" fmla="*/ 0 h 229"/>
                    <a:gd name="T4" fmla="*/ 0 w 347"/>
                    <a:gd name="T5" fmla="*/ 0 h 229"/>
                    <a:gd name="T6" fmla="*/ 0 w 347"/>
                    <a:gd name="T7" fmla="*/ 0 h 229"/>
                    <a:gd name="T8" fmla="*/ 0 w 347"/>
                    <a:gd name="T9" fmla="*/ 0 h 229"/>
                    <a:gd name="T10" fmla="*/ 0 w 347"/>
                    <a:gd name="T11" fmla="*/ 0 h 229"/>
                    <a:gd name="T12" fmla="*/ 0 w 347"/>
                    <a:gd name="T13" fmla="*/ 0 h 229"/>
                    <a:gd name="T14" fmla="*/ 0 w 347"/>
                    <a:gd name="T15" fmla="*/ 0 h 229"/>
                    <a:gd name="T16" fmla="*/ 0 w 347"/>
                    <a:gd name="T17" fmla="*/ 0 h 229"/>
                    <a:gd name="T18" fmla="*/ 0 w 347"/>
                    <a:gd name="T19" fmla="*/ 0 h 229"/>
                    <a:gd name="T20" fmla="*/ 0 w 347"/>
                    <a:gd name="T21" fmla="*/ 0 h 229"/>
                    <a:gd name="T22" fmla="*/ 0 w 347"/>
                    <a:gd name="T23" fmla="*/ 0 h 229"/>
                    <a:gd name="T24" fmla="*/ 0 w 347"/>
                    <a:gd name="T25" fmla="*/ 0 h 229"/>
                    <a:gd name="T26" fmla="*/ 0 w 347"/>
                    <a:gd name="T27" fmla="*/ 0 h 229"/>
                    <a:gd name="T28" fmla="*/ 0 w 347"/>
                    <a:gd name="T29" fmla="*/ 0 h 229"/>
                    <a:gd name="T30" fmla="*/ 0 w 347"/>
                    <a:gd name="T31" fmla="*/ 0 h 229"/>
                    <a:gd name="T32" fmla="*/ 0 w 347"/>
                    <a:gd name="T33" fmla="*/ 0 h 229"/>
                    <a:gd name="T34" fmla="*/ 0 w 347"/>
                    <a:gd name="T35" fmla="*/ 0 h 229"/>
                    <a:gd name="T36" fmla="*/ 0 w 347"/>
                    <a:gd name="T37" fmla="*/ 0 h 229"/>
                    <a:gd name="T38" fmla="*/ 0 w 347"/>
                    <a:gd name="T39" fmla="*/ 0 h 229"/>
                    <a:gd name="T40" fmla="*/ 0 w 347"/>
                    <a:gd name="T41" fmla="*/ 0 h 229"/>
                    <a:gd name="T42" fmla="*/ 0 w 347"/>
                    <a:gd name="T43" fmla="*/ 0 h 229"/>
                    <a:gd name="T44" fmla="*/ 0 w 347"/>
                    <a:gd name="T45" fmla="*/ 0 h 229"/>
                    <a:gd name="T46" fmla="*/ 0 w 347"/>
                    <a:gd name="T47" fmla="*/ 0 h 229"/>
                    <a:gd name="T48" fmla="*/ 0 w 347"/>
                    <a:gd name="T49" fmla="*/ 0 h 229"/>
                    <a:gd name="T50" fmla="*/ 0 w 347"/>
                    <a:gd name="T51" fmla="*/ 0 h 229"/>
                    <a:gd name="T52" fmla="*/ 0 w 347"/>
                    <a:gd name="T53" fmla="*/ 0 h 229"/>
                    <a:gd name="T54" fmla="*/ 0 w 347"/>
                    <a:gd name="T55" fmla="*/ 0 h 229"/>
                    <a:gd name="T56" fmla="*/ 0 w 347"/>
                    <a:gd name="T57" fmla="*/ 0 h 229"/>
                    <a:gd name="T58" fmla="*/ 0 w 347"/>
                    <a:gd name="T59" fmla="*/ 0 h 229"/>
                    <a:gd name="T60" fmla="*/ 0 w 347"/>
                    <a:gd name="T61" fmla="*/ 0 h 229"/>
                    <a:gd name="T62" fmla="*/ 0 w 347"/>
                    <a:gd name="T63" fmla="*/ 0 h 229"/>
                    <a:gd name="T64" fmla="*/ 0 w 347"/>
                    <a:gd name="T65" fmla="*/ 0 h 229"/>
                    <a:gd name="T66" fmla="*/ 0 w 347"/>
                    <a:gd name="T67" fmla="*/ 0 h 229"/>
                    <a:gd name="T68" fmla="*/ 0 w 347"/>
                    <a:gd name="T69" fmla="*/ 0 h 229"/>
                    <a:gd name="T70" fmla="*/ 0 w 347"/>
                    <a:gd name="T71" fmla="*/ 0 h 229"/>
                    <a:gd name="T72" fmla="*/ 0 w 347"/>
                    <a:gd name="T73" fmla="*/ 0 h 229"/>
                    <a:gd name="T74" fmla="*/ 0 w 347"/>
                    <a:gd name="T75" fmla="*/ 0 h 229"/>
                    <a:gd name="T76" fmla="*/ 0 w 347"/>
                    <a:gd name="T77" fmla="*/ 0 h 229"/>
                    <a:gd name="T78" fmla="*/ 0 w 347"/>
                    <a:gd name="T79" fmla="*/ 0 h 229"/>
                    <a:gd name="T80" fmla="*/ 0 w 347"/>
                    <a:gd name="T81" fmla="*/ 0 h 229"/>
                    <a:gd name="T82" fmla="*/ 0 w 347"/>
                    <a:gd name="T83" fmla="*/ 0 h 2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47"/>
                    <a:gd name="T127" fmla="*/ 0 h 229"/>
                    <a:gd name="T128" fmla="*/ 347 w 347"/>
                    <a:gd name="T129" fmla="*/ 229 h 22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47" h="229">
                      <a:moveTo>
                        <a:pt x="5" y="0"/>
                      </a:moveTo>
                      <a:lnTo>
                        <a:pt x="0" y="6"/>
                      </a:lnTo>
                      <a:lnTo>
                        <a:pt x="13" y="40"/>
                      </a:lnTo>
                      <a:lnTo>
                        <a:pt x="31" y="68"/>
                      </a:lnTo>
                      <a:lnTo>
                        <a:pt x="53" y="91"/>
                      </a:lnTo>
                      <a:lnTo>
                        <a:pt x="77" y="111"/>
                      </a:lnTo>
                      <a:lnTo>
                        <a:pt x="106" y="127"/>
                      </a:lnTo>
                      <a:lnTo>
                        <a:pt x="133" y="141"/>
                      </a:lnTo>
                      <a:lnTo>
                        <a:pt x="161" y="151"/>
                      </a:lnTo>
                      <a:lnTo>
                        <a:pt x="191" y="160"/>
                      </a:lnTo>
                      <a:lnTo>
                        <a:pt x="219" y="168"/>
                      </a:lnTo>
                      <a:lnTo>
                        <a:pt x="246" y="175"/>
                      </a:lnTo>
                      <a:lnTo>
                        <a:pt x="270" y="183"/>
                      </a:lnTo>
                      <a:lnTo>
                        <a:pt x="291" y="190"/>
                      </a:lnTo>
                      <a:lnTo>
                        <a:pt x="310" y="198"/>
                      </a:lnTo>
                      <a:lnTo>
                        <a:pt x="323" y="207"/>
                      </a:lnTo>
                      <a:lnTo>
                        <a:pt x="333" y="217"/>
                      </a:lnTo>
                      <a:lnTo>
                        <a:pt x="335" y="229"/>
                      </a:lnTo>
                      <a:lnTo>
                        <a:pt x="347" y="229"/>
                      </a:lnTo>
                      <a:lnTo>
                        <a:pt x="342" y="213"/>
                      </a:lnTo>
                      <a:lnTo>
                        <a:pt x="330" y="201"/>
                      </a:lnTo>
                      <a:lnTo>
                        <a:pt x="315" y="190"/>
                      </a:lnTo>
                      <a:lnTo>
                        <a:pt x="296" y="181"/>
                      </a:lnTo>
                      <a:lnTo>
                        <a:pt x="275" y="174"/>
                      </a:lnTo>
                      <a:lnTo>
                        <a:pt x="249" y="167"/>
                      </a:lnTo>
                      <a:lnTo>
                        <a:pt x="221" y="160"/>
                      </a:lnTo>
                      <a:lnTo>
                        <a:pt x="195" y="152"/>
                      </a:lnTo>
                      <a:lnTo>
                        <a:pt x="166" y="143"/>
                      </a:lnTo>
                      <a:lnTo>
                        <a:pt x="137" y="133"/>
                      </a:lnTo>
                      <a:lnTo>
                        <a:pt x="110" y="119"/>
                      </a:lnTo>
                      <a:lnTo>
                        <a:pt x="84" y="103"/>
                      </a:lnTo>
                      <a:lnTo>
                        <a:pt x="61" y="85"/>
                      </a:lnTo>
                      <a:lnTo>
                        <a:pt x="40" y="62"/>
                      </a:lnTo>
                      <a:lnTo>
                        <a:pt x="23" y="36"/>
                      </a:lnTo>
                      <a:lnTo>
                        <a:pt x="10" y="4"/>
                      </a:lnTo>
                      <a:lnTo>
                        <a:pt x="5" y="10"/>
                      </a:lnTo>
                      <a:lnTo>
                        <a:pt x="10" y="4"/>
                      </a:lnTo>
                      <a:lnTo>
                        <a:pt x="7" y="1"/>
                      </a:lnTo>
                      <a:lnTo>
                        <a:pt x="4" y="1"/>
                      </a:lnTo>
                      <a:lnTo>
                        <a:pt x="1" y="3"/>
                      </a:lnTo>
                      <a:lnTo>
                        <a:pt x="0" y="6"/>
                      </a:lnTo>
                      <a:lnTo>
                        <a:pt x="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6" name="Freeform 795">
                  <a:extLst>
                    <a:ext uri="{FF2B5EF4-FFF2-40B4-BE49-F238E27FC236}">
                      <a16:creationId xmlns:a16="http://schemas.microsoft.com/office/drawing/2014/main" id="{84F31368-1E4E-42C4-BEB6-E3D323F6D1D7}"/>
                    </a:ext>
                  </a:extLst>
                </p:cNvPr>
                <p:cNvSpPr>
                  <a:spLocks/>
                </p:cNvSpPr>
                <p:nvPr/>
              </p:nvSpPr>
              <p:spPr bwMode="auto">
                <a:xfrm>
                  <a:off x="4465" y="455"/>
                  <a:ext cx="648" cy="12"/>
                </a:xfrm>
                <a:custGeom>
                  <a:avLst/>
                  <a:gdLst>
                    <a:gd name="T0" fmla="*/ 0 w 3894"/>
                    <a:gd name="T1" fmla="*/ 0 h 59"/>
                    <a:gd name="T2" fmla="*/ 0 w 3894"/>
                    <a:gd name="T3" fmla="*/ 0 h 59"/>
                    <a:gd name="T4" fmla="*/ 0 w 3894"/>
                    <a:gd name="T5" fmla="*/ 0 h 59"/>
                    <a:gd name="T6" fmla="*/ 0 w 3894"/>
                    <a:gd name="T7" fmla="*/ 0 h 59"/>
                    <a:gd name="T8" fmla="*/ 0 w 3894"/>
                    <a:gd name="T9" fmla="*/ 0 h 59"/>
                    <a:gd name="T10" fmla="*/ 0 w 3894"/>
                    <a:gd name="T11" fmla="*/ 0 h 59"/>
                    <a:gd name="T12" fmla="*/ 0 w 3894"/>
                    <a:gd name="T13" fmla="*/ 0 h 59"/>
                    <a:gd name="T14" fmla="*/ 0 w 3894"/>
                    <a:gd name="T15" fmla="*/ 0 h 59"/>
                    <a:gd name="T16" fmla="*/ 0 w 3894"/>
                    <a:gd name="T17" fmla="*/ 0 h 59"/>
                    <a:gd name="T18" fmla="*/ 0 w 3894"/>
                    <a:gd name="T19" fmla="*/ 0 h 59"/>
                    <a:gd name="T20" fmla="*/ 0 w 3894"/>
                    <a:gd name="T21" fmla="*/ 0 h 59"/>
                    <a:gd name="T22" fmla="*/ 0 w 3894"/>
                    <a:gd name="T23" fmla="*/ 0 h 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94"/>
                    <a:gd name="T37" fmla="*/ 0 h 59"/>
                    <a:gd name="T38" fmla="*/ 3894 w 3894"/>
                    <a:gd name="T39" fmla="*/ 59 h 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94" h="59">
                      <a:moveTo>
                        <a:pt x="3892" y="56"/>
                      </a:moveTo>
                      <a:lnTo>
                        <a:pt x="3888" y="49"/>
                      </a:lnTo>
                      <a:lnTo>
                        <a:pt x="0" y="0"/>
                      </a:lnTo>
                      <a:lnTo>
                        <a:pt x="0" y="10"/>
                      </a:lnTo>
                      <a:lnTo>
                        <a:pt x="3888" y="59"/>
                      </a:lnTo>
                      <a:lnTo>
                        <a:pt x="3883" y="52"/>
                      </a:lnTo>
                      <a:lnTo>
                        <a:pt x="3888" y="59"/>
                      </a:lnTo>
                      <a:lnTo>
                        <a:pt x="3891" y="57"/>
                      </a:lnTo>
                      <a:lnTo>
                        <a:pt x="3894" y="54"/>
                      </a:lnTo>
                      <a:lnTo>
                        <a:pt x="3891" y="51"/>
                      </a:lnTo>
                      <a:lnTo>
                        <a:pt x="3888" y="49"/>
                      </a:lnTo>
                      <a:lnTo>
                        <a:pt x="3892"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7" name="Freeform 796">
                  <a:extLst>
                    <a:ext uri="{FF2B5EF4-FFF2-40B4-BE49-F238E27FC236}">
                      <a16:creationId xmlns:a16="http://schemas.microsoft.com/office/drawing/2014/main" id="{0117E7C8-120D-49F8-88A4-9A1C0C2E721C}"/>
                    </a:ext>
                  </a:extLst>
                </p:cNvPr>
                <p:cNvSpPr>
                  <a:spLocks/>
                </p:cNvSpPr>
                <p:nvPr/>
              </p:nvSpPr>
              <p:spPr bwMode="auto">
                <a:xfrm>
                  <a:off x="5091" y="465"/>
                  <a:ext cx="22" cy="72"/>
                </a:xfrm>
                <a:custGeom>
                  <a:avLst/>
                  <a:gdLst>
                    <a:gd name="T0" fmla="*/ 0 w 135"/>
                    <a:gd name="T1" fmla="*/ 0 h 357"/>
                    <a:gd name="T2" fmla="*/ 0 w 135"/>
                    <a:gd name="T3" fmla="*/ 0 h 357"/>
                    <a:gd name="T4" fmla="*/ 0 w 135"/>
                    <a:gd name="T5" fmla="*/ 0 h 357"/>
                    <a:gd name="T6" fmla="*/ 0 w 135"/>
                    <a:gd name="T7" fmla="*/ 0 h 357"/>
                    <a:gd name="T8" fmla="*/ 0 w 135"/>
                    <a:gd name="T9" fmla="*/ 0 h 357"/>
                    <a:gd name="T10" fmla="*/ 0 w 135"/>
                    <a:gd name="T11" fmla="*/ 0 h 357"/>
                    <a:gd name="T12" fmla="*/ 0 w 135"/>
                    <a:gd name="T13" fmla="*/ 0 h 357"/>
                    <a:gd name="T14" fmla="*/ 0 w 135"/>
                    <a:gd name="T15" fmla="*/ 0 h 357"/>
                    <a:gd name="T16" fmla="*/ 0 w 135"/>
                    <a:gd name="T17" fmla="*/ 0 h 357"/>
                    <a:gd name="T18" fmla="*/ 0 w 135"/>
                    <a:gd name="T19" fmla="*/ 0 h 357"/>
                    <a:gd name="T20" fmla="*/ 0 w 135"/>
                    <a:gd name="T21" fmla="*/ 0 h 357"/>
                    <a:gd name="T22" fmla="*/ 0 w 135"/>
                    <a:gd name="T23" fmla="*/ 0 h 357"/>
                    <a:gd name="T24" fmla="*/ 0 w 135"/>
                    <a:gd name="T25" fmla="*/ 0 h 357"/>
                    <a:gd name="T26" fmla="*/ 0 w 135"/>
                    <a:gd name="T27" fmla="*/ 0 h 357"/>
                    <a:gd name="T28" fmla="*/ 0 w 135"/>
                    <a:gd name="T29" fmla="*/ 0 h 357"/>
                    <a:gd name="T30" fmla="*/ 0 w 135"/>
                    <a:gd name="T31" fmla="*/ 0 h 357"/>
                    <a:gd name="T32" fmla="*/ 0 w 135"/>
                    <a:gd name="T33" fmla="*/ 0 h 357"/>
                    <a:gd name="T34" fmla="*/ 0 w 135"/>
                    <a:gd name="T35" fmla="*/ 0 h 357"/>
                    <a:gd name="T36" fmla="*/ 0 w 135"/>
                    <a:gd name="T37" fmla="*/ 0 h 357"/>
                    <a:gd name="T38" fmla="*/ 0 w 135"/>
                    <a:gd name="T39" fmla="*/ 0 h 357"/>
                    <a:gd name="T40" fmla="*/ 0 w 135"/>
                    <a:gd name="T41" fmla="*/ 0 h 357"/>
                    <a:gd name="T42" fmla="*/ 0 w 135"/>
                    <a:gd name="T43" fmla="*/ 0 h 357"/>
                    <a:gd name="T44" fmla="*/ 0 w 135"/>
                    <a:gd name="T45" fmla="*/ 0 h 357"/>
                    <a:gd name="T46" fmla="*/ 0 w 135"/>
                    <a:gd name="T47" fmla="*/ 0 h 357"/>
                    <a:gd name="T48" fmla="*/ 0 w 135"/>
                    <a:gd name="T49" fmla="*/ 0 h 357"/>
                    <a:gd name="T50" fmla="*/ 0 w 135"/>
                    <a:gd name="T51" fmla="*/ 0 h 357"/>
                    <a:gd name="T52" fmla="*/ 0 w 135"/>
                    <a:gd name="T53" fmla="*/ 0 h 357"/>
                    <a:gd name="T54" fmla="*/ 0 w 135"/>
                    <a:gd name="T55" fmla="*/ 0 h 357"/>
                    <a:gd name="T56" fmla="*/ 0 w 135"/>
                    <a:gd name="T57" fmla="*/ 0 h 357"/>
                    <a:gd name="T58" fmla="*/ 0 w 135"/>
                    <a:gd name="T59" fmla="*/ 0 h 357"/>
                    <a:gd name="T60" fmla="*/ 0 w 135"/>
                    <a:gd name="T61" fmla="*/ 0 h 357"/>
                    <a:gd name="T62" fmla="*/ 0 w 135"/>
                    <a:gd name="T63" fmla="*/ 0 h 357"/>
                    <a:gd name="T64" fmla="*/ 0 w 135"/>
                    <a:gd name="T65" fmla="*/ 0 h 357"/>
                    <a:gd name="T66" fmla="*/ 0 w 135"/>
                    <a:gd name="T67" fmla="*/ 0 h 357"/>
                    <a:gd name="T68" fmla="*/ 0 w 135"/>
                    <a:gd name="T69" fmla="*/ 0 h 357"/>
                    <a:gd name="T70" fmla="*/ 0 w 135"/>
                    <a:gd name="T71" fmla="*/ 0 h 357"/>
                    <a:gd name="T72" fmla="*/ 0 w 135"/>
                    <a:gd name="T73" fmla="*/ 0 h 357"/>
                    <a:gd name="T74" fmla="*/ 0 w 135"/>
                    <a:gd name="T75" fmla="*/ 0 h 357"/>
                    <a:gd name="T76" fmla="*/ 0 w 135"/>
                    <a:gd name="T77" fmla="*/ 0 h 357"/>
                    <a:gd name="T78" fmla="*/ 0 w 135"/>
                    <a:gd name="T79" fmla="*/ 0 h 357"/>
                    <a:gd name="T80" fmla="*/ 0 w 135"/>
                    <a:gd name="T81" fmla="*/ 0 h 357"/>
                    <a:gd name="T82" fmla="*/ 0 w 135"/>
                    <a:gd name="T83" fmla="*/ 0 h 35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5"/>
                    <a:gd name="T127" fmla="*/ 0 h 357"/>
                    <a:gd name="T128" fmla="*/ 135 w 135"/>
                    <a:gd name="T129" fmla="*/ 357 h 35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5" h="357">
                      <a:moveTo>
                        <a:pt x="6" y="357"/>
                      </a:moveTo>
                      <a:lnTo>
                        <a:pt x="12" y="353"/>
                      </a:lnTo>
                      <a:lnTo>
                        <a:pt x="17" y="330"/>
                      </a:lnTo>
                      <a:lnTo>
                        <a:pt x="23" y="308"/>
                      </a:lnTo>
                      <a:lnTo>
                        <a:pt x="29" y="287"/>
                      </a:lnTo>
                      <a:lnTo>
                        <a:pt x="35" y="264"/>
                      </a:lnTo>
                      <a:lnTo>
                        <a:pt x="42" y="242"/>
                      </a:lnTo>
                      <a:lnTo>
                        <a:pt x="48" y="219"/>
                      </a:lnTo>
                      <a:lnTo>
                        <a:pt x="55" y="197"/>
                      </a:lnTo>
                      <a:lnTo>
                        <a:pt x="63" y="174"/>
                      </a:lnTo>
                      <a:lnTo>
                        <a:pt x="70" y="153"/>
                      </a:lnTo>
                      <a:lnTo>
                        <a:pt x="79" y="131"/>
                      </a:lnTo>
                      <a:lnTo>
                        <a:pt x="87" y="109"/>
                      </a:lnTo>
                      <a:lnTo>
                        <a:pt x="95" y="89"/>
                      </a:lnTo>
                      <a:lnTo>
                        <a:pt x="105" y="67"/>
                      </a:lnTo>
                      <a:lnTo>
                        <a:pt x="114" y="46"/>
                      </a:lnTo>
                      <a:lnTo>
                        <a:pt x="125" y="24"/>
                      </a:lnTo>
                      <a:lnTo>
                        <a:pt x="135" y="4"/>
                      </a:lnTo>
                      <a:lnTo>
                        <a:pt x="126" y="0"/>
                      </a:lnTo>
                      <a:lnTo>
                        <a:pt x="115" y="20"/>
                      </a:lnTo>
                      <a:lnTo>
                        <a:pt x="105" y="42"/>
                      </a:lnTo>
                      <a:lnTo>
                        <a:pt x="95" y="63"/>
                      </a:lnTo>
                      <a:lnTo>
                        <a:pt x="86" y="85"/>
                      </a:lnTo>
                      <a:lnTo>
                        <a:pt x="77" y="107"/>
                      </a:lnTo>
                      <a:lnTo>
                        <a:pt x="69" y="128"/>
                      </a:lnTo>
                      <a:lnTo>
                        <a:pt x="61" y="151"/>
                      </a:lnTo>
                      <a:lnTo>
                        <a:pt x="54" y="172"/>
                      </a:lnTo>
                      <a:lnTo>
                        <a:pt x="45" y="195"/>
                      </a:lnTo>
                      <a:lnTo>
                        <a:pt x="38" y="217"/>
                      </a:lnTo>
                      <a:lnTo>
                        <a:pt x="32" y="240"/>
                      </a:lnTo>
                      <a:lnTo>
                        <a:pt x="25" y="262"/>
                      </a:lnTo>
                      <a:lnTo>
                        <a:pt x="19" y="285"/>
                      </a:lnTo>
                      <a:lnTo>
                        <a:pt x="13" y="306"/>
                      </a:lnTo>
                      <a:lnTo>
                        <a:pt x="8" y="328"/>
                      </a:lnTo>
                      <a:lnTo>
                        <a:pt x="0" y="351"/>
                      </a:lnTo>
                      <a:lnTo>
                        <a:pt x="6" y="347"/>
                      </a:lnTo>
                      <a:lnTo>
                        <a:pt x="0" y="351"/>
                      </a:lnTo>
                      <a:lnTo>
                        <a:pt x="2" y="355"/>
                      </a:lnTo>
                      <a:lnTo>
                        <a:pt x="5" y="356"/>
                      </a:lnTo>
                      <a:lnTo>
                        <a:pt x="10" y="356"/>
                      </a:lnTo>
                      <a:lnTo>
                        <a:pt x="12" y="353"/>
                      </a:lnTo>
                      <a:lnTo>
                        <a:pt x="6"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8" name="Freeform 797">
                  <a:extLst>
                    <a:ext uri="{FF2B5EF4-FFF2-40B4-BE49-F238E27FC236}">
                      <a16:creationId xmlns:a16="http://schemas.microsoft.com/office/drawing/2014/main" id="{474F19A7-79D6-41D6-9069-6E05BAD914DD}"/>
                    </a:ext>
                  </a:extLst>
                </p:cNvPr>
                <p:cNvSpPr>
                  <a:spLocks/>
                </p:cNvSpPr>
                <p:nvPr/>
              </p:nvSpPr>
              <p:spPr bwMode="auto">
                <a:xfrm>
                  <a:off x="4475" y="535"/>
                  <a:ext cx="617" cy="2"/>
                </a:xfrm>
                <a:custGeom>
                  <a:avLst/>
                  <a:gdLst>
                    <a:gd name="T0" fmla="*/ 0 w 3701"/>
                    <a:gd name="T1" fmla="*/ 0 h 11"/>
                    <a:gd name="T2" fmla="*/ 0 w 3701"/>
                    <a:gd name="T3" fmla="*/ 0 h 11"/>
                    <a:gd name="T4" fmla="*/ 0 w 3701"/>
                    <a:gd name="T5" fmla="*/ 0 h 11"/>
                    <a:gd name="T6" fmla="*/ 0 w 3701"/>
                    <a:gd name="T7" fmla="*/ 0 h 11"/>
                    <a:gd name="T8" fmla="*/ 0 w 3701"/>
                    <a:gd name="T9" fmla="*/ 0 h 11"/>
                    <a:gd name="T10" fmla="*/ 0 w 3701"/>
                    <a:gd name="T11" fmla="*/ 0 h 11"/>
                    <a:gd name="T12" fmla="*/ 0 w 3701"/>
                    <a:gd name="T13" fmla="*/ 0 h 11"/>
                    <a:gd name="T14" fmla="*/ 0 w 3701"/>
                    <a:gd name="T15" fmla="*/ 0 h 11"/>
                    <a:gd name="T16" fmla="*/ 0 w 3701"/>
                    <a:gd name="T17" fmla="*/ 0 h 11"/>
                    <a:gd name="T18" fmla="*/ 0 w 3701"/>
                    <a:gd name="T19" fmla="*/ 0 h 11"/>
                    <a:gd name="T20" fmla="*/ 0 w 3701"/>
                    <a:gd name="T21" fmla="*/ 0 h 11"/>
                    <a:gd name="T22" fmla="*/ 0 w 3701"/>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01"/>
                    <a:gd name="T37" fmla="*/ 0 h 11"/>
                    <a:gd name="T38" fmla="*/ 3701 w 3701"/>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01" h="11">
                      <a:moveTo>
                        <a:pt x="0" y="5"/>
                      </a:moveTo>
                      <a:lnTo>
                        <a:pt x="6" y="10"/>
                      </a:lnTo>
                      <a:lnTo>
                        <a:pt x="3701" y="11"/>
                      </a:lnTo>
                      <a:lnTo>
                        <a:pt x="3701" y="1"/>
                      </a:lnTo>
                      <a:lnTo>
                        <a:pt x="6" y="0"/>
                      </a:lnTo>
                      <a:lnTo>
                        <a:pt x="11" y="5"/>
                      </a:lnTo>
                      <a:lnTo>
                        <a:pt x="6" y="0"/>
                      </a:lnTo>
                      <a:lnTo>
                        <a:pt x="2" y="2"/>
                      </a:lnTo>
                      <a:lnTo>
                        <a:pt x="1" y="5"/>
                      </a:lnTo>
                      <a:lnTo>
                        <a:pt x="2" y="8"/>
                      </a:lnTo>
                      <a:lnTo>
                        <a:pt x="6" y="10"/>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9" name="Freeform 798">
                  <a:extLst>
                    <a:ext uri="{FF2B5EF4-FFF2-40B4-BE49-F238E27FC236}">
                      <a16:creationId xmlns:a16="http://schemas.microsoft.com/office/drawing/2014/main" id="{8F5D9EBF-E036-44C9-BBAA-D7D0939EDCDF}"/>
                    </a:ext>
                  </a:extLst>
                </p:cNvPr>
                <p:cNvSpPr>
                  <a:spLocks/>
                </p:cNvSpPr>
                <p:nvPr/>
              </p:nvSpPr>
              <p:spPr bwMode="auto">
                <a:xfrm>
                  <a:off x="4464" y="455"/>
                  <a:ext cx="13" cy="81"/>
                </a:xfrm>
                <a:custGeom>
                  <a:avLst/>
                  <a:gdLst>
                    <a:gd name="T0" fmla="*/ 0 w 78"/>
                    <a:gd name="T1" fmla="*/ 0 h 403"/>
                    <a:gd name="T2" fmla="*/ 0 w 78"/>
                    <a:gd name="T3" fmla="*/ 0 h 403"/>
                    <a:gd name="T4" fmla="*/ 0 w 78"/>
                    <a:gd name="T5" fmla="*/ 0 h 403"/>
                    <a:gd name="T6" fmla="*/ 0 w 78"/>
                    <a:gd name="T7" fmla="*/ 0 h 403"/>
                    <a:gd name="T8" fmla="*/ 0 w 78"/>
                    <a:gd name="T9" fmla="*/ 0 h 403"/>
                    <a:gd name="T10" fmla="*/ 0 w 78"/>
                    <a:gd name="T11" fmla="*/ 0 h 403"/>
                    <a:gd name="T12" fmla="*/ 0 w 78"/>
                    <a:gd name="T13" fmla="*/ 0 h 403"/>
                    <a:gd name="T14" fmla="*/ 0 w 78"/>
                    <a:gd name="T15" fmla="*/ 0 h 403"/>
                    <a:gd name="T16" fmla="*/ 0 w 78"/>
                    <a:gd name="T17" fmla="*/ 0 h 403"/>
                    <a:gd name="T18" fmla="*/ 0 w 78"/>
                    <a:gd name="T19" fmla="*/ 0 h 403"/>
                    <a:gd name="T20" fmla="*/ 0 w 78"/>
                    <a:gd name="T21" fmla="*/ 0 h 403"/>
                    <a:gd name="T22" fmla="*/ 0 w 78"/>
                    <a:gd name="T23" fmla="*/ 0 h 403"/>
                    <a:gd name="T24" fmla="*/ 0 w 78"/>
                    <a:gd name="T25" fmla="*/ 0 h 403"/>
                    <a:gd name="T26" fmla="*/ 0 w 78"/>
                    <a:gd name="T27" fmla="*/ 0 h 403"/>
                    <a:gd name="T28" fmla="*/ 0 w 78"/>
                    <a:gd name="T29" fmla="*/ 0 h 403"/>
                    <a:gd name="T30" fmla="*/ 0 w 78"/>
                    <a:gd name="T31" fmla="*/ 0 h 403"/>
                    <a:gd name="T32" fmla="*/ 0 w 78"/>
                    <a:gd name="T33" fmla="*/ 0 h 403"/>
                    <a:gd name="T34" fmla="*/ 0 w 78"/>
                    <a:gd name="T35" fmla="*/ 0 h 403"/>
                    <a:gd name="T36" fmla="*/ 0 w 78"/>
                    <a:gd name="T37" fmla="*/ 0 h 403"/>
                    <a:gd name="T38" fmla="*/ 0 w 78"/>
                    <a:gd name="T39" fmla="*/ 0 h 403"/>
                    <a:gd name="T40" fmla="*/ 0 w 78"/>
                    <a:gd name="T41" fmla="*/ 0 h 403"/>
                    <a:gd name="T42" fmla="*/ 0 w 78"/>
                    <a:gd name="T43" fmla="*/ 0 h 403"/>
                    <a:gd name="T44" fmla="*/ 0 w 78"/>
                    <a:gd name="T45" fmla="*/ 0 h 403"/>
                    <a:gd name="T46" fmla="*/ 0 w 78"/>
                    <a:gd name="T47" fmla="*/ 0 h 403"/>
                    <a:gd name="T48" fmla="*/ 0 w 78"/>
                    <a:gd name="T49" fmla="*/ 0 h 403"/>
                    <a:gd name="T50" fmla="*/ 0 w 78"/>
                    <a:gd name="T51" fmla="*/ 0 h 403"/>
                    <a:gd name="T52" fmla="*/ 0 w 78"/>
                    <a:gd name="T53" fmla="*/ 0 h 403"/>
                    <a:gd name="T54" fmla="*/ 0 w 78"/>
                    <a:gd name="T55" fmla="*/ 0 h 403"/>
                    <a:gd name="T56" fmla="*/ 0 w 78"/>
                    <a:gd name="T57" fmla="*/ 0 h 403"/>
                    <a:gd name="T58" fmla="*/ 0 w 78"/>
                    <a:gd name="T59" fmla="*/ 0 h 403"/>
                    <a:gd name="T60" fmla="*/ 0 w 78"/>
                    <a:gd name="T61" fmla="*/ 0 h 403"/>
                    <a:gd name="T62" fmla="*/ 0 w 78"/>
                    <a:gd name="T63" fmla="*/ 0 h 403"/>
                    <a:gd name="T64" fmla="*/ 0 w 78"/>
                    <a:gd name="T65" fmla="*/ 0 h 403"/>
                    <a:gd name="T66" fmla="*/ 0 w 78"/>
                    <a:gd name="T67" fmla="*/ 0 h 403"/>
                    <a:gd name="T68" fmla="*/ 0 w 78"/>
                    <a:gd name="T69" fmla="*/ 0 h 403"/>
                    <a:gd name="T70" fmla="*/ 0 w 78"/>
                    <a:gd name="T71" fmla="*/ 0 h 403"/>
                    <a:gd name="T72" fmla="*/ 0 w 78"/>
                    <a:gd name="T73" fmla="*/ 0 h 403"/>
                    <a:gd name="T74" fmla="*/ 0 w 78"/>
                    <a:gd name="T75" fmla="*/ 0 h 403"/>
                    <a:gd name="T76" fmla="*/ 0 w 78"/>
                    <a:gd name="T77" fmla="*/ 0 h 403"/>
                    <a:gd name="T78" fmla="*/ 0 w 78"/>
                    <a:gd name="T79" fmla="*/ 0 h 403"/>
                    <a:gd name="T80" fmla="*/ 0 w 78"/>
                    <a:gd name="T81" fmla="*/ 0 h 403"/>
                    <a:gd name="T82" fmla="*/ 0 w 78"/>
                    <a:gd name="T83" fmla="*/ 0 h 40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8"/>
                    <a:gd name="T127" fmla="*/ 0 h 403"/>
                    <a:gd name="T128" fmla="*/ 78 w 78"/>
                    <a:gd name="T129" fmla="*/ 403 h 40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8" h="403">
                      <a:moveTo>
                        <a:pt x="5" y="0"/>
                      </a:moveTo>
                      <a:lnTo>
                        <a:pt x="0" y="6"/>
                      </a:lnTo>
                      <a:lnTo>
                        <a:pt x="9" y="29"/>
                      </a:lnTo>
                      <a:lnTo>
                        <a:pt x="17" y="52"/>
                      </a:lnTo>
                      <a:lnTo>
                        <a:pt x="24" y="75"/>
                      </a:lnTo>
                      <a:lnTo>
                        <a:pt x="31" y="99"/>
                      </a:lnTo>
                      <a:lnTo>
                        <a:pt x="36" y="123"/>
                      </a:lnTo>
                      <a:lnTo>
                        <a:pt x="42" y="147"/>
                      </a:lnTo>
                      <a:lnTo>
                        <a:pt x="47" y="171"/>
                      </a:lnTo>
                      <a:lnTo>
                        <a:pt x="51" y="196"/>
                      </a:lnTo>
                      <a:lnTo>
                        <a:pt x="55" y="221"/>
                      </a:lnTo>
                      <a:lnTo>
                        <a:pt x="58" y="245"/>
                      </a:lnTo>
                      <a:lnTo>
                        <a:pt x="61" y="270"/>
                      </a:lnTo>
                      <a:lnTo>
                        <a:pt x="63" y="297"/>
                      </a:lnTo>
                      <a:lnTo>
                        <a:pt x="65" y="322"/>
                      </a:lnTo>
                      <a:lnTo>
                        <a:pt x="65" y="349"/>
                      </a:lnTo>
                      <a:lnTo>
                        <a:pt x="67" y="375"/>
                      </a:lnTo>
                      <a:lnTo>
                        <a:pt x="67" y="403"/>
                      </a:lnTo>
                      <a:lnTo>
                        <a:pt x="78" y="403"/>
                      </a:lnTo>
                      <a:lnTo>
                        <a:pt x="78" y="375"/>
                      </a:lnTo>
                      <a:lnTo>
                        <a:pt x="77" y="349"/>
                      </a:lnTo>
                      <a:lnTo>
                        <a:pt x="77" y="322"/>
                      </a:lnTo>
                      <a:lnTo>
                        <a:pt x="75" y="297"/>
                      </a:lnTo>
                      <a:lnTo>
                        <a:pt x="73" y="270"/>
                      </a:lnTo>
                      <a:lnTo>
                        <a:pt x="70" y="245"/>
                      </a:lnTo>
                      <a:lnTo>
                        <a:pt x="67" y="219"/>
                      </a:lnTo>
                      <a:lnTo>
                        <a:pt x="63" y="194"/>
                      </a:lnTo>
                      <a:lnTo>
                        <a:pt x="58" y="169"/>
                      </a:lnTo>
                      <a:lnTo>
                        <a:pt x="54" y="145"/>
                      </a:lnTo>
                      <a:lnTo>
                        <a:pt x="48" y="121"/>
                      </a:lnTo>
                      <a:lnTo>
                        <a:pt x="41" y="97"/>
                      </a:lnTo>
                      <a:lnTo>
                        <a:pt x="34" y="73"/>
                      </a:lnTo>
                      <a:lnTo>
                        <a:pt x="26" y="50"/>
                      </a:lnTo>
                      <a:lnTo>
                        <a:pt x="18" y="27"/>
                      </a:lnTo>
                      <a:lnTo>
                        <a:pt x="10" y="4"/>
                      </a:lnTo>
                      <a:lnTo>
                        <a:pt x="5" y="10"/>
                      </a:lnTo>
                      <a:lnTo>
                        <a:pt x="10" y="4"/>
                      </a:lnTo>
                      <a:lnTo>
                        <a:pt x="7" y="1"/>
                      </a:lnTo>
                      <a:lnTo>
                        <a:pt x="4" y="1"/>
                      </a:lnTo>
                      <a:lnTo>
                        <a:pt x="2" y="3"/>
                      </a:lnTo>
                      <a:lnTo>
                        <a:pt x="0" y="6"/>
                      </a:lnTo>
                      <a:lnTo>
                        <a:pt x="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0" name="Freeform 799">
                  <a:extLst>
                    <a:ext uri="{FF2B5EF4-FFF2-40B4-BE49-F238E27FC236}">
                      <a16:creationId xmlns:a16="http://schemas.microsoft.com/office/drawing/2014/main" id="{3B884472-72C8-41D9-916B-66B1FC052A40}"/>
                    </a:ext>
                  </a:extLst>
                </p:cNvPr>
                <p:cNvSpPr>
                  <a:spLocks/>
                </p:cNvSpPr>
                <p:nvPr/>
              </p:nvSpPr>
              <p:spPr bwMode="auto">
                <a:xfrm>
                  <a:off x="5366" y="463"/>
                  <a:ext cx="166" cy="8"/>
                </a:xfrm>
                <a:custGeom>
                  <a:avLst/>
                  <a:gdLst>
                    <a:gd name="T0" fmla="*/ 0 w 1000"/>
                    <a:gd name="T1" fmla="*/ 0 h 36"/>
                    <a:gd name="T2" fmla="*/ 0 w 1000"/>
                    <a:gd name="T3" fmla="*/ 0 h 36"/>
                    <a:gd name="T4" fmla="*/ 0 w 1000"/>
                    <a:gd name="T5" fmla="*/ 0 h 36"/>
                    <a:gd name="T6" fmla="*/ 0 w 1000"/>
                    <a:gd name="T7" fmla="*/ 0 h 36"/>
                    <a:gd name="T8" fmla="*/ 0 w 1000"/>
                    <a:gd name="T9" fmla="*/ 0 h 36"/>
                    <a:gd name="T10" fmla="*/ 0 w 1000"/>
                    <a:gd name="T11" fmla="*/ 0 h 36"/>
                    <a:gd name="T12" fmla="*/ 0 w 1000"/>
                    <a:gd name="T13" fmla="*/ 0 h 36"/>
                    <a:gd name="T14" fmla="*/ 0 w 1000"/>
                    <a:gd name="T15" fmla="*/ 0 h 36"/>
                    <a:gd name="T16" fmla="*/ 0 w 1000"/>
                    <a:gd name="T17" fmla="*/ 0 h 36"/>
                    <a:gd name="T18" fmla="*/ 0 w 1000"/>
                    <a:gd name="T19" fmla="*/ 0 h 36"/>
                    <a:gd name="T20" fmla="*/ 0 w 1000"/>
                    <a:gd name="T21" fmla="*/ 0 h 36"/>
                    <a:gd name="T22" fmla="*/ 0 w 1000"/>
                    <a:gd name="T23" fmla="*/ 0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00"/>
                    <a:gd name="T37" fmla="*/ 0 h 36"/>
                    <a:gd name="T38" fmla="*/ 1000 w 100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00" h="36">
                      <a:moveTo>
                        <a:pt x="997" y="9"/>
                      </a:moveTo>
                      <a:lnTo>
                        <a:pt x="994" y="0"/>
                      </a:lnTo>
                      <a:lnTo>
                        <a:pt x="0" y="26"/>
                      </a:lnTo>
                      <a:lnTo>
                        <a:pt x="0" y="36"/>
                      </a:lnTo>
                      <a:lnTo>
                        <a:pt x="994" y="10"/>
                      </a:lnTo>
                      <a:lnTo>
                        <a:pt x="992" y="1"/>
                      </a:lnTo>
                      <a:lnTo>
                        <a:pt x="994" y="10"/>
                      </a:lnTo>
                      <a:lnTo>
                        <a:pt x="998" y="8"/>
                      </a:lnTo>
                      <a:lnTo>
                        <a:pt x="1000" y="5"/>
                      </a:lnTo>
                      <a:lnTo>
                        <a:pt x="998" y="2"/>
                      </a:lnTo>
                      <a:lnTo>
                        <a:pt x="994" y="0"/>
                      </a:lnTo>
                      <a:lnTo>
                        <a:pt x="997"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1" name="Freeform 800">
                  <a:extLst>
                    <a:ext uri="{FF2B5EF4-FFF2-40B4-BE49-F238E27FC236}">
                      <a16:creationId xmlns:a16="http://schemas.microsoft.com/office/drawing/2014/main" id="{00AFFB48-1F40-46DB-80CC-BD0674756B24}"/>
                    </a:ext>
                  </a:extLst>
                </p:cNvPr>
                <p:cNvSpPr>
                  <a:spLocks/>
                </p:cNvSpPr>
                <p:nvPr/>
              </p:nvSpPr>
              <p:spPr bwMode="auto">
                <a:xfrm>
                  <a:off x="5507" y="464"/>
                  <a:ext cx="25" cy="16"/>
                </a:xfrm>
                <a:custGeom>
                  <a:avLst/>
                  <a:gdLst>
                    <a:gd name="T0" fmla="*/ 0 w 150"/>
                    <a:gd name="T1" fmla="*/ 0 h 84"/>
                    <a:gd name="T2" fmla="*/ 0 w 150"/>
                    <a:gd name="T3" fmla="*/ 0 h 84"/>
                    <a:gd name="T4" fmla="*/ 0 w 150"/>
                    <a:gd name="T5" fmla="*/ 0 h 84"/>
                    <a:gd name="T6" fmla="*/ 0 w 150"/>
                    <a:gd name="T7" fmla="*/ 0 h 84"/>
                    <a:gd name="T8" fmla="*/ 0 w 150"/>
                    <a:gd name="T9" fmla="*/ 0 h 84"/>
                    <a:gd name="T10" fmla="*/ 0 w 150"/>
                    <a:gd name="T11" fmla="*/ 0 h 84"/>
                    <a:gd name="T12" fmla="*/ 0 w 150"/>
                    <a:gd name="T13" fmla="*/ 0 h 84"/>
                    <a:gd name="T14" fmla="*/ 0 w 150"/>
                    <a:gd name="T15" fmla="*/ 0 h 84"/>
                    <a:gd name="T16" fmla="*/ 0 w 150"/>
                    <a:gd name="T17" fmla="*/ 0 h 84"/>
                    <a:gd name="T18" fmla="*/ 0 w 150"/>
                    <a:gd name="T19" fmla="*/ 0 h 84"/>
                    <a:gd name="T20" fmla="*/ 0 w 150"/>
                    <a:gd name="T21" fmla="*/ 0 h 84"/>
                    <a:gd name="T22" fmla="*/ 0 w 150"/>
                    <a:gd name="T23" fmla="*/ 0 h 84"/>
                    <a:gd name="T24" fmla="*/ 0 w 150"/>
                    <a:gd name="T25" fmla="*/ 0 h 84"/>
                    <a:gd name="T26" fmla="*/ 0 w 150"/>
                    <a:gd name="T27" fmla="*/ 0 h 84"/>
                    <a:gd name="T28" fmla="*/ 0 w 150"/>
                    <a:gd name="T29" fmla="*/ 0 h 84"/>
                    <a:gd name="T30" fmla="*/ 0 w 150"/>
                    <a:gd name="T31" fmla="*/ 0 h 84"/>
                    <a:gd name="T32" fmla="*/ 0 w 150"/>
                    <a:gd name="T33" fmla="*/ 0 h 84"/>
                    <a:gd name="T34" fmla="*/ 0 w 150"/>
                    <a:gd name="T35" fmla="*/ 0 h 84"/>
                    <a:gd name="T36" fmla="*/ 0 w 150"/>
                    <a:gd name="T37" fmla="*/ 0 h 84"/>
                    <a:gd name="T38" fmla="*/ 0 w 150"/>
                    <a:gd name="T39" fmla="*/ 0 h 84"/>
                    <a:gd name="T40" fmla="*/ 0 w 150"/>
                    <a:gd name="T41" fmla="*/ 0 h 84"/>
                    <a:gd name="T42" fmla="*/ 0 w 150"/>
                    <a:gd name="T43" fmla="*/ 0 h 84"/>
                    <a:gd name="T44" fmla="*/ 0 w 150"/>
                    <a:gd name="T45" fmla="*/ 0 h 84"/>
                    <a:gd name="T46" fmla="*/ 0 w 150"/>
                    <a:gd name="T47" fmla="*/ 0 h 84"/>
                    <a:gd name="T48" fmla="*/ 0 w 150"/>
                    <a:gd name="T49" fmla="*/ 0 h 8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0"/>
                    <a:gd name="T76" fmla="*/ 0 h 84"/>
                    <a:gd name="T77" fmla="*/ 150 w 150"/>
                    <a:gd name="T78" fmla="*/ 84 h 8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0" h="84">
                      <a:moveTo>
                        <a:pt x="10" y="82"/>
                      </a:moveTo>
                      <a:lnTo>
                        <a:pt x="10" y="82"/>
                      </a:lnTo>
                      <a:lnTo>
                        <a:pt x="19" y="69"/>
                      </a:lnTo>
                      <a:lnTo>
                        <a:pt x="30" y="57"/>
                      </a:lnTo>
                      <a:lnTo>
                        <a:pt x="42" y="49"/>
                      </a:lnTo>
                      <a:lnTo>
                        <a:pt x="56" y="41"/>
                      </a:lnTo>
                      <a:lnTo>
                        <a:pt x="74" y="33"/>
                      </a:lnTo>
                      <a:lnTo>
                        <a:pt x="95" y="26"/>
                      </a:lnTo>
                      <a:lnTo>
                        <a:pt x="120" y="18"/>
                      </a:lnTo>
                      <a:lnTo>
                        <a:pt x="150" y="8"/>
                      </a:lnTo>
                      <a:lnTo>
                        <a:pt x="145" y="0"/>
                      </a:lnTo>
                      <a:lnTo>
                        <a:pt x="115" y="10"/>
                      </a:lnTo>
                      <a:lnTo>
                        <a:pt x="90" y="18"/>
                      </a:lnTo>
                      <a:lnTo>
                        <a:pt x="69" y="25"/>
                      </a:lnTo>
                      <a:lnTo>
                        <a:pt x="51" y="32"/>
                      </a:lnTo>
                      <a:lnTo>
                        <a:pt x="35" y="41"/>
                      </a:lnTo>
                      <a:lnTo>
                        <a:pt x="23" y="51"/>
                      </a:lnTo>
                      <a:lnTo>
                        <a:pt x="10" y="63"/>
                      </a:lnTo>
                      <a:lnTo>
                        <a:pt x="0" y="78"/>
                      </a:lnTo>
                      <a:lnTo>
                        <a:pt x="0" y="81"/>
                      </a:lnTo>
                      <a:lnTo>
                        <a:pt x="4" y="84"/>
                      </a:lnTo>
                      <a:lnTo>
                        <a:pt x="8" y="84"/>
                      </a:lnTo>
                      <a:lnTo>
                        <a:pt x="10"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2" name="Freeform 801">
                  <a:extLst>
                    <a:ext uri="{FF2B5EF4-FFF2-40B4-BE49-F238E27FC236}">
                      <a16:creationId xmlns:a16="http://schemas.microsoft.com/office/drawing/2014/main" id="{B500C752-D23E-4E89-9C54-7987F89626A8}"/>
                    </a:ext>
                  </a:extLst>
                </p:cNvPr>
                <p:cNvSpPr>
                  <a:spLocks/>
                </p:cNvSpPr>
                <p:nvPr/>
              </p:nvSpPr>
              <p:spPr bwMode="auto">
                <a:xfrm>
                  <a:off x="5505" y="479"/>
                  <a:ext cx="5" cy="29"/>
                </a:xfrm>
                <a:custGeom>
                  <a:avLst/>
                  <a:gdLst>
                    <a:gd name="T0" fmla="*/ 0 w 28"/>
                    <a:gd name="T1" fmla="*/ 0 h 142"/>
                    <a:gd name="T2" fmla="*/ 0 w 28"/>
                    <a:gd name="T3" fmla="*/ 0 h 142"/>
                    <a:gd name="T4" fmla="*/ 0 w 28"/>
                    <a:gd name="T5" fmla="*/ 0 h 142"/>
                    <a:gd name="T6" fmla="*/ 0 w 28"/>
                    <a:gd name="T7" fmla="*/ 0 h 142"/>
                    <a:gd name="T8" fmla="*/ 0 w 28"/>
                    <a:gd name="T9" fmla="*/ 0 h 142"/>
                    <a:gd name="T10" fmla="*/ 0 w 28"/>
                    <a:gd name="T11" fmla="*/ 0 h 142"/>
                    <a:gd name="T12" fmla="*/ 0 w 28"/>
                    <a:gd name="T13" fmla="*/ 0 h 142"/>
                    <a:gd name="T14" fmla="*/ 0 w 28"/>
                    <a:gd name="T15" fmla="*/ 0 h 142"/>
                    <a:gd name="T16" fmla="*/ 0 w 28"/>
                    <a:gd name="T17" fmla="*/ 0 h 142"/>
                    <a:gd name="T18" fmla="*/ 0 w 28"/>
                    <a:gd name="T19" fmla="*/ 0 h 142"/>
                    <a:gd name="T20" fmla="*/ 0 w 28"/>
                    <a:gd name="T21" fmla="*/ 0 h 142"/>
                    <a:gd name="T22" fmla="*/ 0 w 28"/>
                    <a:gd name="T23" fmla="*/ 0 h 142"/>
                    <a:gd name="T24" fmla="*/ 0 w 28"/>
                    <a:gd name="T25" fmla="*/ 0 h 142"/>
                    <a:gd name="T26" fmla="*/ 0 w 28"/>
                    <a:gd name="T27" fmla="*/ 0 h 142"/>
                    <a:gd name="T28" fmla="*/ 0 w 28"/>
                    <a:gd name="T29" fmla="*/ 0 h 142"/>
                    <a:gd name="T30" fmla="*/ 0 w 28"/>
                    <a:gd name="T31" fmla="*/ 0 h 142"/>
                    <a:gd name="T32" fmla="*/ 0 w 28"/>
                    <a:gd name="T33" fmla="*/ 0 h 142"/>
                    <a:gd name="T34" fmla="*/ 0 w 28"/>
                    <a:gd name="T35" fmla="*/ 0 h 142"/>
                    <a:gd name="T36" fmla="*/ 0 w 28"/>
                    <a:gd name="T37" fmla="*/ 0 h 142"/>
                    <a:gd name="T38" fmla="*/ 0 w 28"/>
                    <a:gd name="T39" fmla="*/ 0 h 142"/>
                    <a:gd name="T40" fmla="*/ 0 w 28"/>
                    <a:gd name="T41" fmla="*/ 0 h 142"/>
                    <a:gd name="T42" fmla="*/ 0 w 28"/>
                    <a:gd name="T43" fmla="*/ 0 h 142"/>
                    <a:gd name="T44" fmla="*/ 0 w 28"/>
                    <a:gd name="T45" fmla="*/ 0 h 142"/>
                    <a:gd name="T46" fmla="*/ 0 w 28"/>
                    <a:gd name="T47" fmla="*/ 0 h 142"/>
                    <a:gd name="T48" fmla="*/ 0 w 28"/>
                    <a:gd name="T49" fmla="*/ 0 h 142"/>
                    <a:gd name="T50" fmla="*/ 0 w 28"/>
                    <a:gd name="T51" fmla="*/ 0 h 1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
                    <a:gd name="T79" fmla="*/ 0 h 142"/>
                    <a:gd name="T80" fmla="*/ 28 w 28"/>
                    <a:gd name="T81" fmla="*/ 142 h 1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 h="142">
                      <a:moveTo>
                        <a:pt x="27" y="137"/>
                      </a:moveTo>
                      <a:lnTo>
                        <a:pt x="28" y="138"/>
                      </a:lnTo>
                      <a:lnTo>
                        <a:pt x="26" y="120"/>
                      </a:lnTo>
                      <a:lnTo>
                        <a:pt x="24" y="101"/>
                      </a:lnTo>
                      <a:lnTo>
                        <a:pt x="19" y="83"/>
                      </a:lnTo>
                      <a:lnTo>
                        <a:pt x="15" y="65"/>
                      </a:lnTo>
                      <a:lnTo>
                        <a:pt x="13" y="48"/>
                      </a:lnTo>
                      <a:lnTo>
                        <a:pt x="12" y="32"/>
                      </a:lnTo>
                      <a:lnTo>
                        <a:pt x="13" y="17"/>
                      </a:lnTo>
                      <a:lnTo>
                        <a:pt x="19" y="4"/>
                      </a:lnTo>
                      <a:lnTo>
                        <a:pt x="9" y="0"/>
                      </a:lnTo>
                      <a:lnTo>
                        <a:pt x="4" y="15"/>
                      </a:lnTo>
                      <a:lnTo>
                        <a:pt x="0" y="32"/>
                      </a:lnTo>
                      <a:lnTo>
                        <a:pt x="1" y="48"/>
                      </a:lnTo>
                      <a:lnTo>
                        <a:pt x="4" y="67"/>
                      </a:lnTo>
                      <a:lnTo>
                        <a:pt x="7" y="85"/>
                      </a:lnTo>
                      <a:lnTo>
                        <a:pt x="12" y="103"/>
                      </a:lnTo>
                      <a:lnTo>
                        <a:pt x="14" y="122"/>
                      </a:lnTo>
                      <a:lnTo>
                        <a:pt x="17" y="138"/>
                      </a:lnTo>
                      <a:lnTo>
                        <a:pt x="18" y="139"/>
                      </a:lnTo>
                      <a:lnTo>
                        <a:pt x="17" y="138"/>
                      </a:lnTo>
                      <a:lnTo>
                        <a:pt x="19" y="141"/>
                      </a:lnTo>
                      <a:lnTo>
                        <a:pt x="22" y="142"/>
                      </a:lnTo>
                      <a:lnTo>
                        <a:pt x="26" y="141"/>
                      </a:lnTo>
                      <a:lnTo>
                        <a:pt x="28" y="138"/>
                      </a:lnTo>
                      <a:lnTo>
                        <a:pt x="27" y="1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3" name="Freeform 802">
                  <a:extLst>
                    <a:ext uri="{FF2B5EF4-FFF2-40B4-BE49-F238E27FC236}">
                      <a16:creationId xmlns:a16="http://schemas.microsoft.com/office/drawing/2014/main" id="{3A304E7A-4B14-4CAB-A1B4-3E5FED8A1641}"/>
                    </a:ext>
                  </a:extLst>
                </p:cNvPr>
                <p:cNvSpPr>
                  <a:spLocks/>
                </p:cNvSpPr>
                <p:nvPr/>
              </p:nvSpPr>
              <p:spPr bwMode="auto">
                <a:xfrm>
                  <a:off x="5492" y="507"/>
                  <a:ext cx="18" cy="19"/>
                </a:xfrm>
                <a:custGeom>
                  <a:avLst/>
                  <a:gdLst>
                    <a:gd name="T0" fmla="*/ 0 w 110"/>
                    <a:gd name="T1" fmla="*/ 0 h 97"/>
                    <a:gd name="T2" fmla="*/ 0 w 110"/>
                    <a:gd name="T3" fmla="*/ 0 h 97"/>
                    <a:gd name="T4" fmla="*/ 0 w 110"/>
                    <a:gd name="T5" fmla="*/ 0 h 97"/>
                    <a:gd name="T6" fmla="*/ 0 w 110"/>
                    <a:gd name="T7" fmla="*/ 0 h 97"/>
                    <a:gd name="T8" fmla="*/ 0 w 110"/>
                    <a:gd name="T9" fmla="*/ 0 h 97"/>
                    <a:gd name="T10" fmla="*/ 0 w 110"/>
                    <a:gd name="T11" fmla="*/ 0 h 97"/>
                    <a:gd name="T12" fmla="*/ 0 w 110"/>
                    <a:gd name="T13" fmla="*/ 0 h 97"/>
                    <a:gd name="T14" fmla="*/ 0 w 110"/>
                    <a:gd name="T15" fmla="*/ 0 h 97"/>
                    <a:gd name="T16" fmla="*/ 0 w 110"/>
                    <a:gd name="T17" fmla="*/ 0 h 97"/>
                    <a:gd name="T18" fmla="*/ 0 w 110"/>
                    <a:gd name="T19" fmla="*/ 0 h 97"/>
                    <a:gd name="T20" fmla="*/ 0 w 110"/>
                    <a:gd name="T21" fmla="*/ 0 h 97"/>
                    <a:gd name="T22" fmla="*/ 0 w 110"/>
                    <a:gd name="T23" fmla="*/ 0 h 97"/>
                    <a:gd name="T24" fmla="*/ 0 w 110"/>
                    <a:gd name="T25" fmla="*/ 0 h 97"/>
                    <a:gd name="T26" fmla="*/ 0 w 110"/>
                    <a:gd name="T27" fmla="*/ 0 h 97"/>
                    <a:gd name="T28" fmla="*/ 0 w 110"/>
                    <a:gd name="T29" fmla="*/ 0 h 97"/>
                    <a:gd name="T30" fmla="*/ 0 w 110"/>
                    <a:gd name="T31" fmla="*/ 0 h 97"/>
                    <a:gd name="T32" fmla="*/ 0 w 110"/>
                    <a:gd name="T33" fmla="*/ 0 h 97"/>
                    <a:gd name="T34" fmla="*/ 0 w 110"/>
                    <a:gd name="T35" fmla="*/ 0 h 97"/>
                    <a:gd name="T36" fmla="*/ 0 w 110"/>
                    <a:gd name="T37" fmla="*/ 0 h 97"/>
                    <a:gd name="T38" fmla="*/ 0 w 110"/>
                    <a:gd name="T39" fmla="*/ 0 h 97"/>
                    <a:gd name="T40" fmla="*/ 0 w 110"/>
                    <a:gd name="T41" fmla="*/ 0 h 97"/>
                    <a:gd name="T42" fmla="*/ 0 w 110"/>
                    <a:gd name="T43" fmla="*/ 0 h 97"/>
                    <a:gd name="T44" fmla="*/ 0 w 110"/>
                    <a:gd name="T45" fmla="*/ 0 h 97"/>
                    <a:gd name="T46" fmla="*/ 0 w 110"/>
                    <a:gd name="T47" fmla="*/ 0 h 97"/>
                    <a:gd name="T48" fmla="*/ 0 w 110"/>
                    <a:gd name="T49" fmla="*/ 0 h 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0"/>
                    <a:gd name="T76" fmla="*/ 0 h 97"/>
                    <a:gd name="T77" fmla="*/ 110 w 110"/>
                    <a:gd name="T78" fmla="*/ 97 h 9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0" h="97">
                      <a:moveTo>
                        <a:pt x="4" y="97"/>
                      </a:moveTo>
                      <a:lnTo>
                        <a:pt x="4" y="97"/>
                      </a:lnTo>
                      <a:lnTo>
                        <a:pt x="28" y="94"/>
                      </a:lnTo>
                      <a:lnTo>
                        <a:pt x="49" y="88"/>
                      </a:lnTo>
                      <a:lnTo>
                        <a:pt x="70" y="80"/>
                      </a:lnTo>
                      <a:lnTo>
                        <a:pt x="85" y="67"/>
                      </a:lnTo>
                      <a:lnTo>
                        <a:pt x="98" y="54"/>
                      </a:lnTo>
                      <a:lnTo>
                        <a:pt x="105" y="38"/>
                      </a:lnTo>
                      <a:lnTo>
                        <a:pt x="110" y="20"/>
                      </a:lnTo>
                      <a:lnTo>
                        <a:pt x="106" y="0"/>
                      </a:lnTo>
                      <a:lnTo>
                        <a:pt x="97" y="2"/>
                      </a:lnTo>
                      <a:lnTo>
                        <a:pt x="98" y="20"/>
                      </a:lnTo>
                      <a:lnTo>
                        <a:pt x="96" y="36"/>
                      </a:lnTo>
                      <a:lnTo>
                        <a:pt x="88" y="50"/>
                      </a:lnTo>
                      <a:lnTo>
                        <a:pt x="78" y="61"/>
                      </a:lnTo>
                      <a:lnTo>
                        <a:pt x="62" y="71"/>
                      </a:lnTo>
                      <a:lnTo>
                        <a:pt x="45" y="80"/>
                      </a:lnTo>
                      <a:lnTo>
                        <a:pt x="26" y="84"/>
                      </a:lnTo>
                      <a:lnTo>
                        <a:pt x="4" y="87"/>
                      </a:lnTo>
                      <a:lnTo>
                        <a:pt x="1" y="89"/>
                      </a:lnTo>
                      <a:lnTo>
                        <a:pt x="0" y="92"/>
                      </a:lnTo>
                      <a:lnTo>
                        <a:pt x="1" y="95"/>
                      </a:lnTo>
                      <a:lnTo>
                        <a:pt x="4"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4" name="Freeform 803">
                  <a:extLst>
                    <a:ext uri="{FF2B5EF4-FFF2-40B4-BE49-F238E27FC236}">
                      <a16:creationId xmlns:a16="http://schemas.microsoft.com/office/drawing/2014/main" id="{C38DD3CD-4700-4DD3-8AFA-82E152A08704}"/>
                    </a:ext>
                  </a:extLst>
                </p:cNvPr>
                <p:cNvSpPr>
                  <a:spLocks/>
                </p:cNvSpPr>
                <p:nvPr/>
              </p:nvSpPr>
              <p:spPr bwMode="auto">
                <a:xfrm>
                  <a:off x="5372" y="524"/>
                  <a:ext cx="121" cy="6"/>
                </a:xfrm>
                <a:custGeom>
                  <a:avLst/>
                  <a:gdLst>
                    <a:gd name="T0" fmla="*/ 0 w 725"/>
                    <a:gd name="T1" fmla="*/ 0 h 29"/>
                    <a:gd name="T2" fmla="*/ 0 w 725"/>
                    <a:gd name="T3" fmla="*/ 0 h 29"/>
                    <a:gd name="T4" fmla="*/ 0 w 725"/>
                    <a:gd name="T5" fmla="*/ 0 h 29"/>
                    <a:gd name="T6" fmla="*/ 0 w 725"/>
                    <a:gd name="T7" fmla="*/ 0 h 29"/>
                    <a:gd name="T8" fmla="*/ 0 w 725"/>
                    <a:gd name="T9" fmla="*/ 0 h 29"/>
                    <a:gd name="T10" fmla="*/ 0 w 725"/>
                    <a:gd name="T11" fmla="*/ 0 h 29"/>
                    <a:gd name="T12" fmla="*/ 0 w 725"/>
                    <a:gd name="T13" fmla="*/ 0 h 29"/>
                    <a:gd name="T14" fmla="*/ 0 w 725"/>
                    <a:gd name="T15" fmla="*/ 0 h 29"/>
                    <a:gd name="T16" fmla="*/ 0 w 725"/>
                    <a:gd name="T17" fmla="*/ 0 h 29"/>
                    <a:gd name="T18" fmla="*/ 0 w 725"/>
                    <a:gd name="T19" fmla="*/ 0 h 29"/>
                    <a:gd name="T20" fmla="*/ 0 w 725"/>
                    <a:gd name="T21" fmla="*/ 0 h 29"/>
                    <a:gd name="T22" fmla="*/ 0 w 725"/>
                    <a:gd name="T23" fmla="*/ 0 h 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25"/>
                    <a:gd name="T37" fmla="*/ 0 h 29"/>
                    <a:gd name="T38" fmla="*/ 725 w 725"/>
                    <a:gd name="T39" fmla="*/ 29 h 2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25" h="29">
                      <a:moveTo>
                        <a:pt x="0" y="24"/>
                      </a:moveTo>
                      <a:lnTo>
                        <a:pt x="6" y="29"/>
                      </a:lnTo>
                      <a:lnTo>
                        <a:pt x="725" y="10"/>
                      </a:lnTo>
                      <a:lnTo>
                        <a:pt x="725" y="0"/>
                      </a:lnTo>
                      <a:lnTo>
                        <a:pt x="6" y="19"/>
                      </a:lnTo>
                      <a:lnTo>
                        <a:pt x="12" y="24"/>
                      </a:lnTo>
                      <a:lnTo>
                        <a:pt x="6" y="19"/>
                      </a:lnTo>
                      <a:lnTo>
                        <a:pt x="2" y="21"/>
                      </a:lnTo>
                      <a:lnTo>
                        <a:pt x="1" y="24"/>
                      </a:lnTo>
                      <a:lnTo>
                        <a:pt x="2" y="27"/>
                      </a:lnTo>
                      <a:lnTo>
                        <a:pt x="6" y="29"/>
                      </a:lnTo>
                      <a:lnTo>
                        <a:pt x="0" y="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5" name="Freeform 804">
                  <a:extLst>
                    <a:ext uri="{FF2B5EF4-FFF2-40B4-BE49-F238E27FC236}">
                      <a16:creationId xmlns:a16="http://schemas.microsoft.com/office/drawing/2014/main" id="{C6835710-12E2-43CF-A840-37F99C8BEEB4}"/>
                    </a:ext>
                  </a:extLst>
                </p:cNvPr>
                <p:cNvSpPr>
                  <a:spLocks/>
                </p:cNvSpPr>
                <p:nvPr/>
              </p:nvSpPr>
              <p:spPr bwMode="auto">
                <a:xfrm>
                  <a:off x="5365" y="469"/>
                  <a:ext cx="9" cy="60"/>
                </a:xfrm>
                <a:custGeom>
                  <a:avLst/>
                  <a:gdLst>
                    <a:gd name="T0" fmla="*/ 0 w 55"/>
                    <a:gd name="T1" fmla="*/ 0 h 301"/>
                    <a:gd name="T2" fmla="*/ 0 w 55"/>
                    <a:gd name="T3" fmla="*/ 0 h 301"/>
                    <a:gd name="T4" fmla="*/ 0 w 55"/>
                    <a:gd name="T5" fmla="*/ 0 h 301"/>
                    <a:gd name="T6" fmla="*/ 0 w 55"/>
                    <a:gd name="T7" fmla="*/ 0 h 301"/>
                    <a:gd name="T8" fmla="*/ 0 w 55"/>
                    <a:gd name="T9" fmla="*/ 0 h 301"/>
                    <a:gd name="T10" fmla="*/ 0 w 55"/>
                    <a:gd name="T11" fmla="*/ 0 h 301"/>
                    <a:gd name="T12" fmla="*/ 0 w 55"/>
                    <a:gd name="T13" fmla="*/ 0 h 301"/>
                    <a:gd name="T14" fmla="*/ 0 w 55"/>
                    <a:gd name="T15" fmla="*/ 0 h 301"/>
                    <a:gd name="T16" fmla="*/ 0 w 55"/>
                    <a:gd name="T17" fmla="*/ 0 h 301"/>
                    <a:gd name="T18" fmla="*/ 0 w 55"/>
                    <a:gd name="T19" fmla="*/ 0 h 301"/>
                    <a:gd name="T20" fmla="*/ 0 w 55"/>
                    <a:gd name="T21" fmla="*/ 0 h 301"/>
                    <a:gd name="T22" fmla="*/ 0 w 55"/>
                    <a:gd name="T23" fmla="*/ 0 h 301"/>
                    <a:gd name="T24" fmla="*/ 0 w 55"/>
                    <a:gd name="T25" fmla="*/ 0 h 301"/>
                    <a:gd name="T26" fmla="*/ 0 w 55"/>
                    <a:gd name="T27" fmla="*/ 0 h 301"/>
                    <a:gd name="T28" fmla="*/ 0 w 55"/>
                    <a:gd name="T29" fmla="*/ 0 h 301"/>
                    <a:gd name="T30" fmla="*/ 0 w 55"/>
                    <a:gd name="T31" fmla="*/ 0 h 301"/>
                    <a:gd name="T32" fmla="*/ 0 w 55"/>
                    <a:gd name="T33" fmla="*/ 0 h 301"/>
                    <a:gd name="T34" fmla="*/ 0 w 55"/>
                    <a:gd name="T35" fmla="*/ 0 h 301"/>
                    <a:gd name="T36" fmla="*/ 0 w 55"/>
                    <a:gd name="T37" fmla="*/ 0 h 301"/>
                    <a:gd name="T38" fmla="*/ 0 w 55"/>
                    <a:gd name="T39" fmla="*/ 0 h 301"/>
                    <a:gd name="T40" fmla="*/ 0 w 55"/>
                    <a:gd name="T41" fmla="*/ 0 h 301"/>
                    <a:gd name="T42" fmla="*/ 0 w 55"/>
                    <a:gd name="T43" fmla="*/ 0 h 301"/>
                    <a:gd name="T44" fmla="*/ 0 w 55"/>
                    <a:gd name="T45" fmla="*/ 0 h 301"/>
                    <a:gd name="T46" fmla="*/ 0 w 55"/>
                    <a:gd name="T47" fmla="*/ 0 h 301"/>
                    <a:gd name="T48" fmla="*/ 0 w 55"/>
                    <a:gd name="T49" fmla="*/ 0 h 301"/>
                    <a:gd name="T50" fmla="*/ 0 w 55"/>
                    <a:gd name="T51" fmla="*/ 0 h 301"/>
                    <a:gd name="T52" fmla="*/ 0 w 55"/>
                    <a:gd name="T53" fmla="*/ 0 h 301"/>
                    <a:gd name="T54" fmla="*/ 0 w 55"/>
                    <a:gd name="T55" fmla="*/ 0 h 301"/>
                    <a:gd name="T56" fmla="*/ 0 w 55"/>
                    <a:gd name="T57" fmla="*/ 0 h 301"/>
                    <a:gd name="T58" fmla="*/ 0 w 55"/>
                    <a:gd name="T59" fmla="*/ 0 h 301"/>
                    <a:gd name="T60" fmla="*/ 0 w 55"/>
                    <a:gd name="T61" fmla="*/ 0 h 301"/>
                    <a:gd name="T62" fmla="*/ 0 w 55"/>
                    <a:gd name="T63" fmla="*/ 0 h 301"/>
                    <a:gd name="T64" fmla="*/ 0 w 55"/>
                    <a:gd name="T65" fmla="*/ 0 h 301"/>
                    <a:gd name="T66" fmla="*/ 0 w 55"/>
                    <a:gd name="T67" fmla="*/ 0 h 301"/>
                    <a:gd name="T68" fmla="*/ 0 w 55"/>
                    <a:gd name="T69" fmla="*/ 0 h 301"/>
                    <a:gd name="T70" fmla="*/ 0 w 55"/>
                    <a:gd name="T71" fmla="*/ 0 h 301"/>
                    <a:gd name="T72" fmla="*/ 0 w 55"/>
                    <a:gd name="T73" fmla="*/ 0 h 301"/>
                    <a:gd name="T74" fmla="*/ 0 w 55"/>
                    <a:gd name="T75" fmla="*/ 0 h 301"/>
                    <a:gd name="T76" fmla="*/ 0 w 55"/>
                    <a:gd name="T77" fmla="*/ 0 h 301"/>
                    <a:gd name="T78" fmla="*/ 0 w 55"/>
                    <a:gd name="T79" fmla="*/ 0 h 301"/>
                    <a:gd name="T80" fmla="*/ 0 w 55"/>
                    <a:gd name="T81" fmla="*/ 0 h 301"/>
                    <a:gd name="T82" fmla="*/ 0 w 55"/>
                    <a:gd name="T83" fmla="*/ 0 h 30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5"/>
                    <a:gd name="T127" fmla="*/ 0 h 301"/>
                    <a:gd name="T128" fmla="*/ 55 w 55"/>
                    <a:gd name="T129" fmla="*/ 301 h 30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5" h="301">
                      <a:moveTo>
                        <a:pt x="5" y="0"/>
                      </a:moveTo>
                      <a:lnTo>
                        <a:pt x="0" y="6"/>
                      </a:lnTo>
                      <a:lnTo>
                        <a:pt x="6" y="25"/>
                      </a:lnTo>
                      <a:lnTo>
                        <a:pt x="12" y="42"/>
                      </a:lnTo>
                      <a:lnTo>
                        <a:pt x="16" y="60"/>
                      </a:lnTo>
                      <a:lnTo>
                        <a:pt x="21" y="80"/>
                      </a:lnTo>
                      <a:lnTo>
                        <a:pt x="24" y="98"/>
                      </a:lnTo>
                      <a:lnTo>
                        <a:pt x="29" y="118"/>
                      </a:lnTo>
                      <a:lnTo>
                        <a:pt x="31" y="136"/>
                      </a:lnTo>
                      <a:lnTo>
                        <a:pt x="35" y="155"/>
                      </a:lnTo>
                      <a:lnTo>
                        <a:pt x="37" y="173"/>
                      </a:lnTo>
                      <a:lnTo>
                        <a:pt x="39" y="192"/>
                      </a:lnTo>
                      <a:lnTo>
                        <a:pt x="41" y="210"/>
                      </a:lnTo>
                      <a:lnTo>
                        <a:pt x="42" y="229"/>
                      </a:lnTo>
                      <a:lnTo>
                        <a:pt x="43" y="247"/>
                      </a:lnTo>
                      <a:lnTo>
                        <a:pt x="43" y="266"/>
                      </a:lnTo>
                      <a:lnTo>
                        <a:pt x="43" y="284"/>
                      </a:lnTo>
                      <a:lnTo>
                        <a:pt x="43" y="301"/>
                      </a:lnTo>
                      <a:lnTo>
                        <a:pt x="55" y="301"/>
                      </a:lnTo>
                      <a:lnTo>
                        <a:pt x="55" y="284"/>
                      </a:lnTo>
                      <a:lnTo>
                        <a:pt x="55" y="266"/>
                      </a:lnTo>
                      <a:lnTo>
                        <a:pt x="55" y="247"/>
                      </a:lnTo>
                      <a:lnTo>
                        <a:pt x="54" y="229"/>
                      </a:lnTo>
                      <a:lnTo>
                        <a:pt x="52" y="210"/>
                      </a:lnTo>
                      <a:lnTo>
                        <a:pt x="51" y="192"/>
                      </a:lnTo>
                      <a:lnTo>
                        <a:pt x="49" y="173"/>
                      </a:lnTo>
                      <a:lnTo>
                        <a:pt x="47" y="153"/>
                      </a:lnTo>
                      <a:lnTo>
                        <a:pt x="43" y="134"/>
                      </a:lnTo>
                      <a:lnTo>
                        <a:pt x="41" y="116"/>
                      </a:lnTo>
                      <a:lnTo>
                        <a:pt x="36" y="96"/>
                      </a:lnTo>
                      <a:lnTo>
                        <a:pt x="32" y="78"/>
                      </a:lnTo>
                      <a:lnTo>
                        <a:pt x="28" y="58"/>
                      </a:lnTo>
                      <a:lnTo>
                        <a:pt x="22" y="40"/>
                      </a:lnTo>
                      <a:lnTo>
                        <a:pt x="16" y="23"/>
                      </a:lnTo>
                      <a:lnTo>
                        <a:pt x="10" y="4"/>
                      </a:lnTo>
                      <a:lnTo>
                        <a:pt x="5" y="10"/>
                      </a:lnTo>
                      <a:lnTo>
                        <a:pt x="10" y="4"/>
                      </a:lnTo>
                      <a:lnTo>
                        <a:pt x="8" y="1"/>
                      </a:lnTo>
                      <a:lnTo>
                        <a:pt x="4" y="1"/>
                      </a:lnTo>
                      <a:lnTo>
                        <a:pt x="2" y="3"/>
                      </a:lnTo>
                      <a:lnTo>
                        <a:pt x="0" y="6"/>
                      </a:lnTo>
                      <a:lnTo>
                        <a:pt x="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6" name="Freeform 805">
                  <a:extLst>
                    <a:ext uri="{FF2B5EF4-FFF2-40B4-BE49-F238E27FC236}">
                      <a16:creationId xmlns:a16="http://schemas.microsoft.com/office/drawing/2014/main" id="{0104E6AB-41AC-4DD0-90B0-3BB98C8FC7AE}"/>
                    </a:ext>
                  </a:extLst>
                </p:cNvPr>
                <p:cNvSpPr>
                  <a:spLocks noEditPoints="1"/>
                </p:cNvSpPr>
                <p:nvPr/>
              </p:nvSpPr>
              <p:spPr bwMode="auto">
                <a:xfrm>
                  <a:off x="4046" y="466"/>
                  <a:ext cx="1476" cy="62"/>
                </a:xfrm>
                <a:custGeom>
                  <a:avLst/>
                  <a:gdLst>
                    <a:gd name="T0" fmla="*/ 0 w 8857"/>
                    <a:gd name="T1" fmla="*/ 0 h 308"/>
                    <a:gd name="T2" fmla="*/ 0 w 8857"/>
                    <a:gd name="T3" fmla="*/ 0 h 308"/>
                    <a:gd name="T4" fmla="*/ 0 w 8857"/>
                    <a:gd name="T5" fmla="*/ 0 h 308"/>
                    <a:gd name="T6" fmla="*/ 0 w 8857"/>
                    <a:gd name="T7" fmla="*/ 0 h 308"/>
                    <a:gd name="T8" fmla="*/ 0 w 8857"/>
                    <a:gd name="T9" fmla="*/ 0 h 308"/>
                    <a:gd name="T10" fmla="*/ 0 w 8857"/>
                    <a:gd name="T11" fmla="*/ 0 h 308"/>
                    <a:gd name="T12" fmla="*/ 0 w 8857"/>
                    <a:gd name="T13" fmla="*/ 0 h 308"/>
                    <a:gd name="T14" fmla="*/ 0 w 8857"/>
                    <a:gd name="T15" fmla="*/ 0 h 308"/>
                    <a:gd name="T16" fmla="*/ 0 w 8857"/>
                    <a:gd name="T17" fmla="*/ 0 h 308"/>
                    <a:gd name="T18" fmla="*/ 0 w 8857"/>
                    <a:gd name="T19" fmla="*/ 0 h 308"/>
                    <a:gd name="T20" fmla="*/ 0 w 8857"/>
                    <a:gd name="T21" fmla="*/ 0 h 308"/>
                    <a:gd name="T22" fmla="*/ 0 w 8857"/>
                    <a:gd name="T23" fmla="*/ 0 h 308"/>
                    <a:gd name="T24" fmla="*/ 0 w 8857"/>
                    <a:gd name="T25" fmla="*/ 0 h 308"/>
                    <a:gd name="T26" fmla="*/ 0 w 8857"/>
                    <a:gd name="T27" fmla="*/ 0 h 308"/>
                    <a:gd name="T28" fmla="*/ 0 w 8857"/>
                    <a:gd name="T29" fmla="*/ 0 h 308"/>
                    <a:gd name="T30" fmla="*/ 0 w 8857"/>
                    <a:gd name="T31" fmla="*/ 0 h 308"/>
                    <a:gd name="T32" fmla="*/ 0 w 8857"/>
                    <a:gd name="T33" fmla="*/ 0 h 308"/>
                    <a:gd name="T34" fmla="*/ 0 w 8857"/>
                    <a:gd name="T35" fmla="*/ 0 h 308"/>
                    <a:gd name="T36" fmla="*/ 0 w 8857"/>
                    <a:gd name="T37" fmla="*/ 0 h 308"/>
                    <a:gd name="T38" fmla="*/ 0 w 8857"/>
                    <a:gd name="T39" fmla="*/ 0 h 308"/>
                    <a:gd name="T40" fmla="*/ 0 w 8857"/>
                    <a:gd name="T41" fmla="*/ 0 h 308"/>
                    <a:gd name="T42" fmla="*/ 0 w 8857"/>
                    <a:gd name="T43" fmla="*/ 0 h 308"/>
                    <a:gd name="T44" fmla="*/ 0 w 8857"/>
                    <a:gd name="T45" fmla="*/ 0 h 308"/>
                    <a:gd name="T46" fmla="*/ 0 w 8857"/>
                    <a:gd name="T47" fmla="*/ 0 h 308"/>
                    <a:gd name="T48" fmla="*/ 0 w 8857"/>
                    <a:gd name="T49" fmla="*/ 0 h 308"/>
                    <a:gd name="T50" fmla="*/ 0 w 8857"/>
                    <a:gd name="T51" fmla="*/ 0 h 308"/>
                    <a:gd name="T52" fmla="*/ 0 w 8857"/>
                    <a:gd name="T53" fmla="*/ 0 h 308"/>
                    <a:gd name="T54" fmla="*/ 0 w 8857"/>
                    <a:gd name="T55" fmla="*/ 0 h 308"/>
                    <a:gd name="T56" fmla="*/ 0 w 8857"/>
                    <a:gd name="T57" fmla="*/ 0 h 308"/>
                    <a:gd name="T58" fmla="*/ 0 w 8857"/>
                    <a:gd name="T59" fmla="*/ 0 h 308"/>
                    <a:gd name="T60" fmla="*/ 0 w 8857"/>
                    <a:gd name="T61" fmla="*/ 0 h 308"/>
                    <a:gd name="T62" fmla="*/ 0 w 8857"/>
                    <a:gd name="T63" fmla="*/ 0 h 308"/>
                    <a:gd name="T64" fmla="*/ 0 w 8857"/>
                    <a:gd name="T65" fmla="*/ 0 h 308"/>
                    <a:gd name="T66" fmla="*/ 0 w 8857"/>
                    <a:gd name="T67" fmla="*/ 0 h 308"/>
                    <a:gd name="T68" fmla="*/ 0 w 8857"/>
                    <a:gd name="T69" fmla="*/ 0 h 308"/>
                    <a:gd name="T70" fmla="*/ 0 w 8857"/>
                    <a:gd name="T71" fmla="*/ 0 h 308"/>
                    <a:gd name="T72" fmla="*/ 0 w 8857"/>
                    <a:gd name="T73" fmla="*/ 0 h 308"/>
                    <a:gd name="T74" fmla="*/ 0 w 8857"/>
                    <a:gd name="T75" fmla="*/ 0 h 308"/>
                    <a:gd name="T76" fmla="*/ 0 w 8857"/>
                    <a:gd name="T77" fmla="*/ 0 h 308"/>
                    <a:gd name="T78" fmla="*/ 0 w 8857"/>
                    <a:gd name="T79" fmla="*/ 0 h 308"/>
                    <a:gd name="T80" fmla="*/ 0 w 8857"/>
                    <a:gd name="T81" fmla="*/ 0 h 308"/>
                    <a:gd name="T82" fmla="*/ 0 w 8857"/>
                    <a:gd name="T83" fmla="*/ 0 h 3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857"/>
                    <a:gd name="T127" fmla="*/ 0 h 308"/>
                    <a:gd name="T128" fmla="*/ 8857 w 8857"/>
                    <a:gd name="T129" fmla="*/ 308 h 30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857" h="308">
                      <a:moveTo>
                        <a:pt x="2702" y="227"/>
                      </a:moveTo>
                      <a:lnTo>
                        <a:pt x="6274" y="227"/>
                      </a:lnTo>
                      <a:lnTo>
                        <a:pt x="6131" y="176"/>
                      </a:lnTo>
                      <a:lnTo>
                        <a:pt x="3039" y="176"/>
                      </a:lnTo>
                      <a:lnTo>
                        <a:pt x="2702" y="227"/>
                      </a:lnTo>
                      <a:close/>
                      <a:moveTo>
                        <a:pt x="0" y="50"/>
                      </a:moveTo>
                      <a:lnTo>
                        <a:pt x="879" y="109"/>
                      </a:lnTo>
                      <a:lnTo>
                        <a:pt x="118" y="87"/>
                      </a:lnTo>
                      <a:lnTo>
                        <a:pt x="105" y="80"/>
                      </a:lnTo>
                      <a:lnTo>
                        <a:pt x="91" y="73"/>
                      </a:lnTo>
                      <a:lnTo>
                        <a:pt x="77" y="68"/>
                      </a:lnTo>
                      <a:lnTo>
                        <a:pt x="61" y="63"/>
                      </a:lnTo>
                      <a:lnTo>
                        <a:pt x="46" y="59"/>
                      </a:lnTo>
                      <a:lnTo>
                        <a:pt x="31" y="56"/>
                      </a:lnTo>
                      <a:lnTo>
                        <a:pt x="15" y="53"/>
                      </a:lnTo>
                      <a:lnTo>
                        <a:pt x="0" y="50"/>
                      </a:lnTo>
                      <a:close/>
                      <a:moveTo>
                        <a:pt x="7935" y="25"/>
                      </a:moveTo>
                      <a:lnTo>
                        <a:pt x="8857" y="0"/>
                      </a:lnTo>
                      <a:lnTo>
                        <a:pt x="8763" y="11"/>
                      </a:lnTo>
                      <a:lnTo>
                        <a:pt x="8692" y="20"/>
                      </a:lnTo>
                      <a:lnTo>
                        <a:pt x="8641" y="30"/>
                      </a:lnTo>
                      <a:lnTo>
                        <a:pt x="8608" y="38"/>
                      </a:lnTo>
                      <a:lnTo>
                        <a:pt x="8590" y="45"/>
                      </a:lnTo>
                      <a:lnTo>
                        <a:pt x="8586" y="51"/>
                      </a:lnTo>
                      <a:lnTo>
                        <a:pt x="8592" y="57"/>
                      </a:lnTo>
                      <a:lnTo>
                        <a:pt x="8606" y="63"/>
                      </a:lnTo>
                      <a:lnTo>
                        <a:pt x="8626" y="69"/>
                      </a:lnTo>
                      <a:lnTo>
                        <a:pt x="8649" y="75"/>
                      </a:lnTo>
                      <a:lnTo>
                        <a:pt x="8676" y="80"/>
                      </a:lnTo>
                      <a:lnTo>
                        <a:pt x="8700" y="85"/>
                      </a:lnTo>
                      <a:lnTo>
                        <a:pt x="8723" y="91"/>
                      </a:lnTo>
                      <a:lnTo>
                        <a:pt x="8738" y="96"/>
                      </a:lnTo>
                      <a:lnTo>
                        <a:pt x="8748" y="103"/>
                      </a:lnTo>
                      <a:lnTo>
                        <a:pt x="8747" y="109"/>
                      </a:lnTo>
                      <a:lnTo>
                        <a:pt x="8667" y="113"/>
                      </a:lnTo>
                      <a:lnTo>
                        <a:pt x="8595" y="117"/>
                      </a:lnTo>
                      <a:lnTo>
                        <a:pt x="8529" y="122"/>
                      </a:lnTo>
                      <a:lnTo>
                        <a:pt x="8470" y="128"/>
                      </a:lnTo>
                      <a:lnTo>
                        <a:pt x="8416" y="133"/>
                      </a:lnTo>
                      <a:lnTo>
                        <a:pt x="8370" y="139"/>
                      </a:lnTo>
                      <a:lnTo>
                        <a:pt x="8329" y="145"/>
                      </a:lnTo>
                      <a:lnTo>
                        <a:pt x="8294" y="151"/>
                      </a:lnTo>
                      <a:lnTo>
                        <a:pt x="8265" y="158"/>
                      </a:lnTo>
                      <a:lnTo>
                        <a:pt x="8240" y="164"/>
                      </a:lnTo>
                      <a:lnTo>
                        <a:pt x="8221" y="171"/>
                      </a:lnTo>
                      <a:lnTo>
                        <a:pt x="8206" y="179"/>
                      </a:lnTo>
                      <a:lnTo>
                        <a:pt x="8196" y="186"/>
                      </a:lnTo>
                      <a:lnTo>
                        <a:pt x="8192" y="192"/>
                      </a:lnTo>
                      <a:lnTo>
                        <a:pt x="8190" y="199"/>
                      </a:lnTo>
                      <a:lnTo>
                        <a:pt x="8194" y="206"/>
                      </a:lnTo>
                      <a:lnTo>
                        <a:pt x="8201" y="213"/>
                      </a:lnTo>
                      <a:lnTo>
                        <a:pt x="8212" y="220"/>
                      </a:lnTo>
                      <a:lnTo>
                        <a:pt x="8226" y="227"/>
                      </a:lnTo>
                      <a:lnTo>
                        <a:pt x="8244" y="234"/>
                      </a:lnTo>
                      <a:lnTo>
                        <a:pt x="8264" y="240"/>
                      </a:lnTo>
                      <a:lnTo>
                        <a:pt x="8287" y="246"/>
                      </a:lnTo>
                      <a:lnTo>
                        <a:pt x="8313" y="252"/>
                      </a:lnTo>
                      <a:lnTo>
                        <a:pt x="8343" y="257"/>
                      </a:lnTo>
                      <a:lnTo>
                        <a:pt x="8374" y="262"/>
                      </a:lnTo>
                      <a:lnTo>
                        <a:pt x="8407" y="267"/>
                      </a:lnTo>
                      <a:lnTo>
                        <a:pt x="8441" y="271"/>
                      </a:lnTo>
                      <a:lnTo>
                        <a:pt x="8478" y="276"/>
                      </a:lnTo>
                      <a:lnTo>
                        <a:pt x="8517" y="280"/>
                      </a:lnTo>
                      <a:lnTo>
                        <a:pt x="8556" y="283"/>
                      </a:lnTo>
                      <a:lnTo>
                        <a:pt x="8596" y="285"/>
                      </a:lnTo>
                      <a:lnTo>
                        <a:pt x="8638" y="287"/>
                      </a:lnTo>
                      <a:lnTo>
                        <a:pt x="7981" y="308"/>
                      </a:lnTo>
                      <a:lnTo>
                        <a:pt x="7980" y="290"/>
                      </a:lnTo>
                      <a:lnTo>
                        <a:pt x="7978" y="271"/>
                      </a:lnTo>
                      <a:lnTo>
                        <a:pt x="7977" y="253"/>
                      </a:lnTo>
                      <a:lnTo>
                        <a:pt x="7976" y="235"/>
                      </a:lnTo>
                      <a:lnTo>
                        <a:pt x="7974" y="215"/>
                      </a:lnTo>
                      <a:lnTo>
                        <a:pt x="7971" y="197"/>
                      </a:lnTo>
                      <a:lnTo>
                        <a:pt x="7970" y="178"/>
                      </a:lnTo>
                      <a:lnTo>
                        <a:pt x="7967" y="159"/>
                      </a:lnTo>
                      <a:lnTo>
                        <a:pt x="7964" y="141"/>
                      </a:lnTo>
                      <a:lnTo>
                        <a:pt x="7961" y="123"/>
                      </a:lnTo>
                      <a:lnTo>
                        <a:pt x="7957" y="105"/>
                      </a:lnTo>
                      <a:lnTo>
                        <a:pt x="7954" y="88"/>
                      </a:lnTo>
                      <a:lnTo>
                        <a:pt x="7950" y="71"/>
                      </a:lnTo>
                      <a:lnTo>
                        <a:pt x="7945" y="55"/>
                      </a:lnTo>
                      <a:lnTo>
                        <a:pt x="7941" y="40"/>
                      </a:lnTo>
                      <a:lnTo>
                        <a:pt x="7935" y="25"/>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7" name="Freeform 806">
                  <a:extLst>
                    <a:ext uri="{FF2B5EF4-FFF2-40B4-BE49-F238E27FC236}">
                      <a16:creationId xmlns:a16="http://schemas.microsoft.com/office/drawing/2014/main" id="{0B25E454-A9A4-4F98-BEE5-4492F9FB1360}"/>
                    </a:ext>
                  </a:extLst>
                </p:cNvPr>
                <p:cNvSpPr>
                  <a:spLocks/>
                </p:cNvSpPr>
                <p:nvPr/>
              </p:nvSpPr>
              <p:spPr bwMode="auto">
                <a:xfrm>
                  <a:off x="4496" y="511"/>
                  <a:ext cx="597" cy="2"/>
                </a:xfrm>
                <a:custGeom>
                  <a:avLst/>
                  <a:gdLst>
                    <a:gd name="T0" fmla="*/ 0 w 3578"/>
                    <a:gd name="T1" fmla="*/ 0 h 11"/>
                    <a:gd name="T2" fmla="*/ 0 w 3578"/>
                    <a:gd name="T3" fmla="*/ 0 h 11"/>
                    <a:gd name="T4" fmla="*/ 0 w 3578"/>
                    <a:gd name="T5" fmla="*/ 0 h 11"/>
                    <a:gd name="T6" fmla="*/ 0 w 3578"/>
                    <a:gd name="T7" fmla="*/ 0 h 11"/>
                    <a:gd name="T8" fmla="*/ 0 w 3578"/>
                    <a:gd name="T9" fmla="*/ 0 h 11"/>
                    <a:gd name="T10" fmla="*/ 0 w 3578"/>
                    <a:gd name="T11" fmla="*/ 0 h 11"/>
                    <a:gd name="T12" fmla="*/ 0 w 3578"/>
                    <a:gd name="T13" fmla="*/ 0 h 11"/>
                    <a:gd name="T14" fmla="*/ 0 w 3578"/>
                    <a:gd name="T15" fmla="*/ 0 h 11"/>
                    <a:gd name="T16" fmla="*/ 0 w 3578"/>
                    <a:gd name="T17" fmla="*/ 0 h 11"/>
                    <a:gd name="T18" fmla="*/ 0 w 3578"/>
                    <a:gd name="T19" fmla="*/ 0 h 11"/>
                    <a:gd name="T20" fmla="*/ 0 w 3578"/>
                    <a:gd name="T21" fmla="*/ 0 h 11"/>
                    <a:gd name="T22" fmla="*/ 0 w 3578"/>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78"/>
                    <a:gd name="T37" fmla="*/ 0 h 11"/>
                    <a:gd name="T38" fmla="*/ 3578 w 3578"/>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78" h="11">
                      <a:moveTo>
                        <a:pt x="3570" y="10"/>
                      </a:moveTo>
                      <a:lnTo>
                        <a:pt x="3572" y="0"/>
                      </a:lnTo>
                      <a:lnTo>
                        <a:pt x="0" y="0"/>
                      </a:lnTo>
                      <a:lnTo>
                        <a:pt x="0" y="11"/>
                      </a:lnTo>
                      <a:lnTo>
                        <a:pt x="3572" y="11"/>
                      </a:lnTo>
                      <a:lnTo>
                        <a:pt x="3575" y="1"/>
                      </a:lnTo>
                      <a:lnTo>
                        <a:pt x="3572" y="11"/>
                      </a:lnTo>
                      <a:lnTo>
                        <a:pt x="3576" y="9"/>
                      </a:lnTo>
                      <a:lnTo>
                        <a:pt x="3578" y="6"/>
                      </a:lnTo>
                      <a:lnTo>
                        <a:pt x="3576" y="2"/>
                      </a:lnTo>
                      <a:lnTo>
                        <a:pt x="3572" y="0"/>
                      </a:lnTo>
                      <a:lnTo>
                        <a:pt x="3570" y="1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8" name="Freeform 807">
                  <a:extLst>
                    <a:ext uri="{FF2B5EF4-FFF2-40B4-BE49-F238E27FC236}">
                      <a16:creationId xmlns:a16="http://schemas.microsoft.com/office/drawing/2014/main" id="{38656724-ED63-4C36-ABAF-E910B0BC8105}"/>
                    </a:ext>
                  </a:extLst>
                </p:cNvPr>
                <p:cNvSpPr>
                  <a:spLocks/>
                </p:cNvSpPr>
                <p:nvPr/>
              </p:nvSpPr>
              <p:spPr bwMode="auto">
                <a:xfrm>
                  <a:off x="5067" y="500"/>
                  <a:ext cx="25" cy="13"/>
                </a:xfrm>
                <a:custGeom>
                  <a:avLst/>
                  <a:gdLst>
                    <a:gd name="T0" fmla="*/ 0 w 151"/>
                    <a:gd name="T1" fmla="*/ 0 h 61"/>
                    <a:gd name="T2" fmla="*/ 0 w 151"/>
                    <a:gd name="T3" fmla="*/ 0 h 61"/>
                    <a:gd name="T4" fmla="*/ 0 w 151"/>
                    <a:gd name="T5" fmla="*/ 0 h 61"/>
                    <a:gd name="T6" fmla="*/ 0 w 151"/>
                    <a:gd name="T7" fmla="*/ 0 h 61"/>
                    <a:gd name="T8" fmla="*/ 0 w 151"/>
                    <a:gd name="T9" fmla="*/ 0 h 61"/>
                    <a:gd name="T10" fmla="*/ 0 w 151"/>
                    <a:gd name="T11" fmla="*/ 0 h 61"/>
                    <a:gd name="T12" fmla="*/ 0 w 151"/>
                    <a:gd name="T13" fmla="*/ 0 h 61"/>
                    <a:gd name="T14" fmla="*/ 0 w 151"/>
                    <a:gd name="T15" fmla="*/ 0 h 61"/>
                    <a:gd name="T16" fmla="*/ 0 w 151"/>
                    <a:gd name="T17" fmla="*/ 0 h 61"/>
                    <a:gd name="T18" fmla="*/ 0 w 151"/>
                    <a:gd name="T19" fmla="*/ 0 h 61"/>
                    <a:gd name="T20" fmla="*/ 0 w 151"/>
                    <a:gd name="T21" fmla="*/ 0 h 61"/>
                    <a:gd name="T22" fmla="*/ 0 w 151"/>
                    <a:gd name="T23" fmla="*/ 0 h 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1"/>
                    <a:gd name="T37" fmla="*/ 0 h 61"/>
                    <a:gd name="T38" fmla="*/ 151 w 151"/>
                    <a:gd name="T39" fmla="*/ 61 h 6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1" h="61">
                      <a:moveTo>
                        <a:pt x="5" y="11"/>
                      </a:moveTo>
                      <a:lnTo>
                        <a:pt x="3" y="10"/>
                      </a:lnTo>
                      <a:lnTo>
                        <a:pt x="146" y="61"/>
                      </a:lnTo>
                      <a:lnTo>
                        <a:pt x="151" y="52"/>
                      </a:lnTo>
                      <a:lnTo>
                        <a:pt x="8" y="1"/>
                      </a:lnTo>
                      <a:lnTo>
                        <a:pt x="5" y="0"/>
                      </a:lnTo>
                      <a:lnTo>
                        <a:pt x="8" y="1"/>
                      </a:lnTo>
                      <a:lnTo>
                        <a:pt x="4" y="1"/>
                      </a:lnTo>
                      <a:lnTo>
                        <a:pt x="0" y="3"/>
                      </a:lnTo>
                      <a:lnTo>
                        <a:pt x="0" y="8"/>
                      </a:lnTo>
                      <a:lnTo>
                        <a:pt x="3" y="10"/>
                      </a:lnTo>
                      <a:lnTo>
                        <a:pt x="5" y="11"/>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9" name="Freeform 808">
                  <a:extLst>
                    <a:ext uri="{FF2B5EF4-FFF2-40B4-BE49-F238E27FC236}">
                      <a16:creationId xmlns:a16="http://schemas.microsoft.com/office/drawing/2014/main" id="{A164974F-3BC6-41B8-9BAA-D356ED5CF30D}"/>
                    </a:ext>
                  </a:extLst>
                </p:cNvPr>
                <p:cNvSpPr>
                  <a:spLocks/>
                </p:cNvSpPr>
                <p:nvPr/>
              </p:nvSpPr>
              <p:spPr bwMode="auto">
                <a:xfrm>
                  <a:off x="4552" y="500"/>
                  <a:ext cx="516" cy="3"/>
                </a:xfrm>
                <a:custGeom>
                  <a:avLst/>
                  <a:gdLst>
                    <a:gd name="T0" fmla="*/ 0 w 3097"/>
                    <a:gd name="T1" fmla="*/ 0 h 11"/>
                    <a:gd name="T2" fmla="*/ 0 w 3097"/>
                    <a:gd name="T3" fmla="*/ 0 h 11"/>
                    <a:gd name="T4" fmla="*/ 0 w 3097"/>
                    <a:gd name="T5" fmla="*/ 0 h 11"/>
                    <a:gd name="T6" fmla="*/ 0 w 3097"/>
                    <a:gd name="T7" fmla="*/ 0 h 11"/>
                    <a:gd name="T8" fmla="*/ 0 w 3097"/>
                    <a:gd name="T9" fmla="*/ 0 h 11"/>
                    <a:gd name="T10" fmla="*/ 0 w 3097"/>
                    <a:gd name="T11" fmla="*/ 0 h 11"/>
                    <a:gd name="T12" fmla="*/ 0 w 3097"/>
                    <a:gd name="T13" fmla="*/ 0 h 11"/>
                    <a:gd name="T14" fmla="*/ 0 w 3097"/>
                    <a:gd name="T15" fmla="*/ 0 h 11"/>
                    <a:gd name="T16" fmla="*/ 0 w 3097"/>
                    <a:gd name="T17" fmla="*/ 0 h 11"/>
                    <a:gd name="T18" fmla="*/ 0 w 3097"/>
                    <a:gd name="T19" fmla="*/ 0 h 11"/>
                    <a:gd name="T20" fmla="*/ 0 w 3097"/>
                    <a:gd name="T21" fmla="*/ 0 h 11"/>
                    <a:gd name="T22" fmla="*/ 0 w 3097"/>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97"/>
                    <a:gd name="T37" fmla="*/ 0 h 11"/>
                    <a:gd name="T38" fmla="*/ 3097 w 3097"/>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97" h="11">
                      <a:moveTo>
                        <a:pt x="6" y="11"/>
                      </a:moveTo>
                      <a:lnTo>
                        <a:pt x="5" y="11"/>
                      </a:lnTo>
                      <a:lnTo>
                        <a:pt x="3097" y="11"/>
                      </a:lnTo>
                      <a:lnTo>
                        <a:pt x="3097" y="0"/>
                      </a:lnTo>
                      <a:lnTo>
                        <a:pt x="5" y="0"/>
                      </a:lnTo>
                      <a:lnTo>
                        <a:pt x="4" y="0"/>
                      </a:lnTo>
                      <a:lnTo>
                        <a:pt x="5" y="0"/>
                      </a:lnTo>
                      <a:lnTo>
                        <a:pt x="1" y="2"/>
                      </a:lnTo>
                      <a:lnTo>
                        <a:pt x="0" y="6"/>
                      </a:lnTo>
                      <a:lnTo>
                        <a:pt x="1" y="9"/>
                      </a:lnTo>
                      <a:lnTo>
                        <a:pt x="5" y="11"/>
                      </a:lnTo>
                      <a:lnTo>
                        <a:pt x="6" y="11"/>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0" name="Freeform 809">
                  <a:extLst>
                    <a:ext uri="{FF2B5EF4-FFF2-40B4-BE49-F238E27FC236}">
                      <a16:creationId xmlns:a16="http://schemas.microsoft.com/office/drawing/2014/main" id="{3B4C8C8A-CC4E-4CC3-8B93-62778BF62261}"/>
                    </a:ext>
                  </a:extLst>
                </p:cNvPr>
                <p:cNvSpPr>
                  <a:spLocks/>
                </p:cNvSpPr>
                <p:nvPr/>
              </p:nvSpPr>
              <p:spPr bwMode="auto">
                <a:xfrm>
                  <a:off x="4495" y="500"/>
                  <a:ext cx="58" cy="13"/>
                </a:xfrm>
                <a:custGeom>
                  <a:avLst/>
                  <a:gdLst>
                    <a:gd name="T0" fmla="*/ 0 w 343"/>
                    <a:gd name="T1" fmla="*/ 0 h 62"/>
                    <a:gd name="T2" fmla="*/ 0 w 343"/>
                    <a:gd name="T3" fmla="*/ 0 h 62"/>
                    <a:gd name="T4" fmla="*/ 0 w 343"/>
                    <a:gd name="T5" fmla="*/ 0 h 62"/>
                    <a:gd name="T6" fmla="*/ 0 w 343"/>
                    <a:gd name="T7" fmla="*/ 0 h 62"/>
                    <a:gd name="T8" fmla="*/ 0 w 343"/>
                    <a:gd name="T9" fmla="*/ 0 h 62"/>
                    <a:gd name="T10" fmla="*/ 0 w 343"/>
                    <a:gd name="T11" fmla="*/ 0 h 62"/>
                    <a:gd name="T12" fmla="*/ 0 w 343"/>
                    <a:gd name="T13" fmla="*/ 0 h 62"/>
                    <a:gd name="T14" fmla="*/ 0 w 343"/>
                    <a:gd name="T15" fmla="*/ 0 h 62"/>
                    <a:gd name="T16" fmla="*/ 0 w 343"/>
                    <a:gd name="T17" fmla="*/ 0 h 62"/>
                    <a:gd name="T18" fmla="*/ 0 w 343"/>
                    <a:gd name="T19" fmla="*/ 0 h 62"/>
                    <a:gd name="T20" fmla="*/ 0 w 343"/>
                    <a:gd name="T21" fmla="*/ 0 h 62"/>
                    <a:gd name="T22" fmla="*/ 0 w 343"/>
                    <a:gd name="T23" fmla="*/ 0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43"/>
                    <a:gd name="T37" fmla="*/ 0 h 62"/>
                    <a:gd name="T38" fmla="*/ 343 w 343"/>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43" h="62">
                      <a:moveTo>
                        <a:pt x="5" y="51"/>
                      </a:moveTo>
                      <a:lnTo>
                        <a:pt x="6" y="62"/>
                      </a:lnTo>
                      <a:lnTo>
                        <a:pt x="343" y="11"/>
                      </a:lnTo>
                      <a:lnTo>
                        <a:pt x="341" y="0"/>
                      </a:lnTo>
                      <a:lnTo>
                        <a:pt x="3" y="51"/>
                      </a:lnTo>
                      <a:lnTo>
                        <a:pt x="5" y="62"/>
                      </a:lnTo>
                      <a:lnTo>
                        <a:pt x="3" y="51"/>
                      </a:lnTo>
                      <a:lnTo>
                        <a:pt x="0" y="53"/>
                      </a:lnTo>
                      <a:lnTo>
                        <a:pt x="0" y="58"/>
                      </a:lnTo>
                      <a:lnTo>
                        <a:pt x="1" y="61"/>
                      </a:lnTo>
                      <a:lnTo>
                        <a:pt x="6" y="62"/>
                      </a:lnTo>
                      <a:lnTo>
                        <a:pt x="5" y="51"/>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1" name="Freeform 810">
                  <a:extLst>
                    <a:ext uri="{FF2B5EF4-FFF2-40B4-BE49-F238E27FC236}">
                      <a16:creationId xmlns:a16="http://schemas.microsoft.com/office/drawing/2014/main" id="{C5F05BC7-D9A5-43F0-8FA7-61EDDA409BDD}"/>
                    </a:ext>
                  </a:extLst>
                </p:cNvPr>
                <p:cNvSpPr>
                  <a:spLocks/>
                </p:cNvSpPr>
                <p:nvPr/>
              </p:nvSpPr>
              <p:spPr bwMode="auto">
                <a:xfrm>
                  <a:off x="4046" y="475"/>
                  <a:ext cx="148" cy="14"/>
                </a:xfrm>
                <a:custGeom>
                  <a:avLst/>
                  <a:gdLst>
                    <a:gd name="T0" fmla="*/ 0 w 885"/>
                    <a:gd name="T1" fmla="*/ 0 h 69"/>
                    <a:gd name="T2" fmla="*/ 0 w 885"/>
                    <a:gd name="T3" fmla="*/ 0 h 69"/>
                    <a:gd name="T4" fmla="*/ 0 w 885"/>
                    <a:gd name="T5" fmla="*/ 0 h 69"/>
                    <a:gd name="T6" fmla="*/ 0 w 885"/>
                    <a:gd name="T7" fmla="*/ 0 h 69"/>
                    <a:gd name="T8" fmla="*/ 0 w 885"/>
                    <a:gd name="T9" fmla="*/ 0 h 69"/>
                    <a:gd name="T10" fmla="*/ 0 w 885"/>
                    <a:gd name="T11" fmla="*/ 0 h 69"/>
                    <a:gd name="T12" fmla="*/ 0 w 885"/>
                    <a:gd name="T13" fmla="*/ 0 h 69"/>
                    <a:gd name="T14" fmla="*/ 0 w 885"/>
                    <a:gd name="T15" fmla="*/ 0 h 69"/>
                    <a:gd name="T16" fmla="*/ 0 w 885"/>
                    <a:gd name="T17" fmla="*/ 0 h 69"/>
                    <a:gd name="T18" fmla="*/ 0 w 885"/>
                    <a:gd name="T19" fmla="*/ 0 h 69"/>
                    <a:gd name="T20" fmla="*/ 0 w 885"/>
                    <a:gd name="T21" fmla="*/ 0 h 69"/>
                    <a:gd name="T22" fmla="*/ 0 w 885"/>
                    <a:gd name="T23" fmla="*/ 0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85"/>
                    <a:gd name="T37" fmla="*/ 0 h 69"/>
                    <a:gd name="T38" fmla="*/ 885 w 885"/>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85" h="69">
                      <a:moveTo>
                        <a:pt x="879" y="69"/>
                      </a:moveTo>
                      <a:lnTo>
                        <a:pt x="879" y="59"/>
                      </a:lnTo>
                      <a:lnTo>
                        <a:pt x="0" y="0"/>
                      </a:lnTo>
                      <a:lnTo>
                        <a:pt x="0" y="10"/>
                      </a:lnTo>
                      <a:lnTo>
                        <a:pt x="879" y="69"/>
                      </a:lnTo>
                      <a:lnTo>
                        <a:pt x="879" y="59"/>
                      </a:lnTo>
                      <a:lnTo>
                        <a:pt x="879" y="69"/>
                      </a:lnTo>
                      <a:lnTo>
                        <a:pt x="883" y="67"/>
                      </a:lnTo>
                      <a:lnTo>
                        <a:pt x="885" y="64"/>
                      </a:lnTo>
                      <a:lnTo>
                        <a:pt x="883" y="61"/>
                      </a:lnTo>
                      <a:lnTo>
                        <a:pt x="879" y="59"/>
                      </a:lnTo>
                      <a:lnTo>
                        <a:pt x="879" y="6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2" name="Freeform 811">
                  <a:extLst>
                    <a:ext uri="{FF2B5EF4-FFF2-40B4-BE49-F238E27FC236}">
                      <a16:creationId xmlns:a16="http://schemas.microsoft.com/office/drawing/2014/main" id="{6E28654D-84B5-4996-8117-753A865B0172}"/>
                    </a:ext>
                  </a:extLst>
                </p:cNvPr>
                <p:cNvSpPr>
                  <a:spLocks/>
                </p:cNvSpPr>
                <p:nvPr/>
              </p:nvSpPr>
              <p:spPr bwMode="auto">
                <a:xfrm>
                  <a:off x="4065" y="483"/>
                  <a:ext cx="128" cy="6"/>
                </a:xfrm>
                <a:custGeom>
                  <a:avLst/>
                  <a:gdLst>
                    <a:gd name="T0" fmla="*/ 0 w 765"/>
                    <a:gd name="T1" fmla="*/ 0 h 32"/>
                    <a:gd name="T2" fmla="*/ 0 w 765"/>
                    <a:gd name="T3" fmla="*/ 0 h 32"/>
                    <a:gd name="T4" fmla="*/ 0 w 765"/>
                    <a:gd name="T5" fmla="*/ 0 h 32"/>
                    <a:gd name="T6" fmla="*/ 0 w 765"/>
                    <a:gd name="T7" fmla="*/ 0 h 32"/>
                    <a:gd name="T8" fmla="*/ 0 w 765"/>
                    <a:gd name="T9" fmla="*/ 0 h 32"/>
                    <a:gd name="T10" fmla="*/ 0 w 765"/>
                    <a:gd name="T11" fmla="*/ 0 h 32"/>
                    <a:gd name="T12" fmla="*/ 0 w 765"/>
                    <a:gd name="T13" fmla="*/ 0 h 32"/>
                    <a:gd name="T14" fmla="*/ 0 w 765"/>
                    <a:gd name="T15" fmla="*/ 0 h 32"/>
                    <a:gd name="T16" fmla="*/ 0 w 765"/>
                    <a:gd name="T17" fmla="*/ 0 h 32"/>
                    <a:gd name="T18" fmla="*/ 0 w 765"/>
                    <a:gd name="T19" fmla="*/ 0 h 32"/>
                    <a:gd name="T20" fmla="*/ 0 w 765"/>
                    <a:gd name="T21" fmla="*/ 0 h 32"/>
                    <a:gd name="T22" fmla="*/ 0 w 765"/>
                    <a:gd name="T23" fmla="*/ 0 h 3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65"/>
                    <a:gd name="T37" fmla="*/ 0 h 32"/>
                    <a:gd name="T38" fmla="*/ 765 w 765"/>
                    <a:gd name="T39" fmla="*/ 32 h 3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65" h="32">
                      <a:moveTo>
                        <a:pt x="1" y="9"/>
                      </a:moveTo>
                      <a:lnTo>
                        <a:pt x="4" y="10"/>
                      </a:lnTo>
                      <a:lnTo>
                        <a:pt x="765" y="32"/>
                      </a:lnTo>
                      <a:lnTo>
                        <a:pt x="765" y="22"/>
                      </a:lnTo>
                      <a:lnTo>
                        <a:pt x="4" y="0"/>
                      </a:lnTo>
                      <a:lnTo>
                        <a:pt x="8" y="1"/>
                      </a:lnTo>
                      <a:lnTo>
                        <a:pt x="4" y="0"/>
                      </a:lnTo>
                      <a:lnTo>
                        <a:pt x="1" y="2"/>
                      </a:lnTo>
                      <a:lnTo>
                        <a:pt x="0" y="5"/>
                      </a:lnTo>
                      <a:lnTo>
                        <a:pt x="1" y="8"/>
                      </a:lnTo>
                      <a:lnTo>
                        <a:pt x="4" y="10"/>
                      </a:lnTo>
                      <a:lnTo>
                        <a:pt x="1" y="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3" name="Freeform 812">
                  <a:extLst>
                    <a:ext uri="{FF2B5EF4-FFF2-40B4-BE49-F238E27FC236}">
                      <a16:creationId xmlns:a16="http://schemas.microsoft.com/office/drawing/2014/main" id="{7AB72C54-DA07-4DA1-8BC3-E41E31CA60EF}"/>
                    </a:ext>
                  </a:extLst>
                </p:cNvPr>
                <p:cNvSpPr>
                  <a:spLocks/>
                </p:cNvSpPr>
                <p:nvPr/>
              </p:nvSpPr>
              <p:spPr bwMode="auto">
                <a:xfrm>
                  <a:off x="4045" y="475"/>
                  <a:ext cx="21" cy="10"/>
                </a:xfrm>
                <a:custGeom>
                  <a:avLst/>
                  <a:gdLst>
                    <a:gd name="T0" fmla="*/ 0 w 127"/>
                    <a:gd name="T1" fmla="*/ 0 h 46"/>
                    <a:gd name="T2" fmla="*/ 0 w 127"/>
                    <a:gd name="T3" fmla="*/ 0 h 46"/>
                    <a:gd name="T4" fmla="*/ 0 w 127"/>
                    <a:gd name="T5" fmla="*/ 0 h 46"/>
                    <a:gd name="T6" fmla="*/ 0 w 127"/>
                    <a:gd name="T7" fmla="*/ 0 h 46"/>
                    <a:gd name="T8" fmla="*/ 0 w 127"/>
                    <a:gd name="T9" fmla="*/ 0 h 46"/>
                    <a:gd name="T10" fmla="*/ 0 w 127"/>
                    <a:gd name="T11" fmla="*/ 0 h 46"/>
                    <a:gd name="T12" fmla="*/ 0 w 127"/>
                    <a:gd name="T13" fmla="*/ 0 h 46"/>
                    <a:gd name="T14" fmla="*/ 0 w 127"/>
                    <a:gd name="T15" fmla="*/ 0 h 46"/>
                    <a:gd name="T16" fmla="*/ 0 w 127"/>
                    <a:gd name="T17" fmla="*/ 0 h 46"/>
                    <a:gd name="T18" fmla="*/ 0 w 127"/>
                    <a:gd name="T19" fmla="*/ 0 h 46"/>
                    <a:gd name="T20" fmla="*/ 0 w 127"/>
                    <a:gd name="T21" fmla="*/ 0 h 46"/>
                    <a:gd name="T22" fmla="*/ 0 w 127"/>
                    <a:gd name="T23" fmla="*/ 0 h 46"/>
                    <a:gd name="T24" fmla="*/ 0 w 127"/>
                    <a:gd name="T25" fmla="*/ 0 h 46"/>
                    <a:gd name="T26" fmla="*/ 0 w 127"/>
                    <a:gd name="T27" fmla="*/ 0 h 46"/>
                    <a:gd name="T28" fmla="*/ 0 w 127"/>
                    <a:gd name="T29" fmla="*/ 0 h 46"/>
                    <a:gd name="T30" fmla="*/ 0 w 127"/>
                    <a:gd name="T31" fmla="*/ 0 h 46"/>
                    <a:gd name="T32" fmla="*/ 0 w 127"/>
                    <a:gd name="T33" fmla="*/ 0 h 46"/>
                    <a:gd name="T34" fmla="*/ 0 w 127"/>
                    <a:gd name="T35" fmla="*/ 0 h 46"/>
                    <a:gd name="T36" fmla="*/ 0 w 127"/>
                    <a:gd name="T37" fmla="*/ 0 h 46"/>
                    <a:gd name="T38" fmla="*/ 0 w 127"/>
                    <a:gd name="T39" fmla="*/ 0 h 46"/>
                    <a:gd name="T40" fmla="*/ 0 w 127"/>
                    <a:gd name="T41" fmla="*/ 0 h 46"/>
                    <a:gd name="T42" fmla="*/ 0 w 127"/>
                    <a:gd name="T43" fmla="*/ 0 h 46"/>
                    <a:gd name="T44" fmla="*/ 0 w 127"/>
                    <a:gd name="T45" fmla="*/ 0 h 46"/>
                    <a:gd name="T46" fmla="*/ 0 w 127"/>
                    <a:gd name="T47" fmla="*/ 0 h 46"/>
                    <a:gd name="T48" fmla="*/ 0 w 127"/>
                    <a:gd name="T49" fmla="*/ 0 h 46"/>
                    <a:gd name="T50" fmla="*/ 0 w 127"/>
                    <a:gd name="T51" fmla="*/ 0 h 4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27"/>
                    <a:gd name="T79" fmla="*/ 0 h 46"/>
                    <a:gd name="T80" fmla="*/ 127 w 127"/>
                    <a:gd name="T81" fmla="*/ 46 h 4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27" h="46">
                      <a:moveTo>
                        <a:pt x="5" y="0"/>
                      </a:moveTo>
                      <a:lnTo>
                        <a:pt x="4" y="10"/>
                      </a:lnTo>
                      <a:lnTo>
                        <a:pt x="19" y="12"/>
                      </a:lnTo>
                      <a:lnTo>
                        <a:pt x="35" y="15"/>
                      </a:lnTo>
                      <a:lnTo>
                        <a:pt x="50" y="18"/>
                      </a:lnTo>
                      <a:lnTo>
                        <a:pt x="64" y="22"/>
                      </a:lnTo>
                      <a:lnTo>
                        <a:pt x="79" y="27"/>
                      </a:lnTo>
                      <a:lnTo>
                        <a:pt x="94" y="33"/>
                      </a:lnTo>
                      <a:lnTo>
                        <a:pt x="108" y="39"/>
                      </a:lnTo>
                      <a:lnTo>
                        <a:pt x="120" y="46"/>
                      </a:lnTo>
                      <a:lnTo>
                        <a:pt x="127" y="38"/>
                      </a:lnTo>
                      <a:lnTo>
                        <a:pt x="113" y="31"/>
                      </a:lnTo>
                      <a:lnTo>
                        <a:pt x="98" y="24"/>
                      </a:lnTo>
                      <a:lnTo>
                        <a:pt x="84" y="19"/>
                      </a:lnTo>
                      <a:lnTo>
                        <a:pt x="69" y="14"/>
                      </a:lnTo>
                      <a:lnTo>
                        <a:pt x="52" y="10"/>
                      </a:lnTo>
                      <a:lnTo>
                        <a:pt x="37" y="7"/>
                      </a:lnTo>
                      <a:lnTo>
                        <a:pt x="21" y="4"/>
                      </a:lnTo>
                      <a:lnTo>
                        <a:pt x="6" y="0"/>
                      </a:lnTo>
                      <a:lnTo>
                        <a:pt x="5" y="10"/>
                      </a:lnTo>
                      <a:lnTo>
                        <a:pt x="6" y="0"/>
                      </a:lnTo>
                      <a:lnTo>
                        <a:pt x="1" y="1"/>
                      </a:lnTo>
                      <a:lnTo>
                        <a:pt x="0" y="4"/>
                      </a:lnTo>
                      <a:lnTo>
                        <a:pt x="0" y="8"/>
                      </a:lnTo>
                      <a:lnTo>
                        <a:pt x="4" y="10"/>
                      </a:lnTo>
                      <a:lnTo>
                        <a:pt x="5" y="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4" name="Freeform 813">
                  <a:extLst>
                    <a:ext uri="{FF2B5EF4-FFF2-40B4-BE49-F238E27FC236}">
                      <a16:creationId xmlns:a16="http://schemas.microsoft.com/office/drawing/2014/main" id="{EC55BF42-2DCE-4BAD-BD95-713AD3338400}"/>
                    </a:ext>
                  </a:extLst>
                </p:cNvPr>
                <p:cNvSpPr>
                  <a:spLocks/>
                </p:cNvSpPr>
                <p:nvPr/>
              </p:nvSpPr>
              <p:spPr bwMode="auto">
                <a:xfrm>
                  <a:off x="5368" y="465"/>
                  <a:ext cx="155" cy="7"/>
                </a:xfrm>
                <a:custGeom>
                  <a:avLst/>
                  <a:gdLst>
                    <a:gd name="T0" fmla="*/ 0 w 928"/>
                    <a:gd name="T1" fmla="*/ 0 h 35"/>
                    <a:gd name="T2" fmla="*/ 0 w 928"/>
                    <a:gd name="T3" fmla="*/ 0 h 35"/>
                    <a:gd name="T4" fmla="*/ 0 w 928"/>
                    <a:gd name="T5" fmla="*/ 0 h 35"/>
                    <a:gd name="T6" fmla="*/ 0 w 928"/>
                    <a:gd name="T7" fmla="*/ 0 h 35"/>
                    <a:gd name="T8" fmla="*/ 0 w 928"/>
                    <a:gd name="T9" fmla="*/ 0 h 35"/>
                    <a:gd name="T10" fmla="*/ 0 w 928"/>
                    <a:gd name="T11" fmla="*/ 0 h 35"/>
                    <a:gd name="T12" fmla="*/ 0 w 928"/>
                    <a:gd name="T13" fmla="*/ 0 h 35"/>
                    <a:gd name="T14" fmla="*/ 0 w 928"/>
                    <a:gd name="T15" fmla="*/ 0 h 35"/>
                    <a:gd name="T16" fmla="*/ 0 w 928"/>
                    <a:gd name="T17" fmla="*/ 0 h 35"/>
                    <a:gd name="T18" fmla="*/ 0 w 928"/>
                    <a:gd name="T19" fmla="*/ 0 h 35"/>
                    <a:gd name="T20" fmla="*/ 0 w 928"/>
                    <a:gd name="T21" fmla="*/ 0 h 35"/>
                    <a:gd name="T22" fmla="*/ 0 w 928"/>
                    <a:gd name="T23" fmla="*/ 0 h 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28"/>
                    <a:gd name="T37" fmla="*/ 0 h 35"/>
                    <a:gd name="T38" fmla="*/ 928 w 928"/>
                    <a:gd name="T39" fmla="*/ 35 h 3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28" h="35">
                      <a:moveTo>
                        <a:pt x="923" y="10"/>
                      </a:moveTo>
                      <a:lnTo>
                        <a:pt x="922" y="0"/>
                      </a:lnTo>
                      <a:lnTo>
                        <a:pt x="0" y="24"/>
                      </a:lnTo>
                      <a:lnTo>
                        <a:pt x="0" y="35"/>
                      </a:lnTo>
                      <a:lnTo>
                        <a:pt x="922" y="10"/>
                      </a:lnTo>
                      <a:lnTo>
                        <a:pt x="920" y="0"/>
                      </a:lnTo>
                      <a:lnTo>
                        <a:pt x="922" y="10"/>
                      </a:lnTo>
                      <a:lnTo>
                        <a:pt x="925" y="8"/>
                      </a:lnTo>
                      <a:lnTo>
                        <a:pt x="928" y="5"/>
                      </a:lnTo>
                      <a:lnTo>
                        <a:pt x="925" y="2"/>
                      </a:lnTo>
                      <a:lnTo>
                        <a:pt x="922" y="0"/>
                      </a:lnTo>
                      <a:lnTo>
                        <a:pt x="923" y="1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5" name="Freeform 814">
                  <a:extLst>
                    <a:ext uri="{FF2B5EF4-FFF2-40B4-BE49-F238E27FC236}">
                      <a16:creationId xmlns:a16="http://schemas.microsoft.com/office/drawing/2014/main" id="{A85D08CC-41B7-46C5-9834-70CD0F24914E}"/>
                    </a:ext>
                  </a:extLst>
                </p:cNvPr>
                <p:cNvSpPr>
                  <a:spLocks/>
                </p:cNvSpPr>
                <p:nvPr/>
              </p:nvSpPr>
              <p:spPr bwMode="auto">
                <a:xfrm>
                  <a:off x="5476" y="465"/>
                  <a:ext cx="46" cy="24"/>
                </a:xfrm>
                <a:custGeom>
                  <a:avLst/>
                  <a:gdLst>
                    <a:gd name="T0" fmla="*/ 0 w 278"/>
                    <a:gd name="T1" fmla="*/ 0 h 119"/>
                    <a:gd name="T2" fmla="*/ 0 w 278"/>
                    <a:gd name="T3" fmla="*/ 0 h 119"/>
                    <a:gd name="T4" fmla="*/ 0 w 278"/>
                    <a:gd name="T5" fmla="*/ 0 h 119"/>
                    <a:gd name="T6" fmla="*/ 0 w 278"/>
                    <a:gd name="T7" fmla="*/ 0 h 119"/>
                    <a:gd name="T8" fmla="*/ 0 w 278"/>
                    <a:gd name="T9" fmla="*/ 0 h 119"/>
                    <a:gd name="T10" fmla="*/ 0 w 278"/>
                    <a:gd name="T11" fmla="*/ 0 h 119"/>
                    <a:gd name="T12" fmla="*/ 0 w 278"/>
                    <a:gd name="T13" fmla="*/ 0 h 119"/>
                    <a:gd name="T14" fmla="*/ 0 w 278"/>
                    <a:gd name="T15" fmla="*/ 0 h 119"/>
                    <a:gd name="T16" fmla="*/ 0 w 278"/>
                    <a:gd name="T17" fmla="*/ 0 h 119"/>
                    <a:gd name="T18" fmla="*/ 0 w 278"/>
                    <a:gd name="T19" fmla="*/ 0 h 119"/>
                    <a:gd name="T20" fmla="*/ 0 w 278"/>
                    <a:gd name="T21" fmla="*/ 0 h 119"/>
                    <a:gd name="T22" fmla="*/ 0 w 278"/>
                    <a:gd name="T23" fmla="*/ 0 h 119"/>
                    <a:gd name="T24" fmla="*/ 0 w 278"/>
                    <a:gd name="T25" fmla="*/ 0 h 119"/>
                    <a:gd name="T26" fmla="*/ 0 w 278"/>
                    <a:gd name="T27" fmla="*/ 0 h 119"/>
                    <a:gd name="T28" fmla="*/ 0 w 278"/>
                    <a:gd name="T29" fmla="*/ 0 h 119"/>
                    <a:gd name="T30" fmla="*/ 0 w 278"/>
                    <a:gd name="T31" fmla="*/ 0 h 119"/>
                    <a:gd name="T32" fmla="*/ 0 w 278"/>
                    <a:gd name="T33" fmla="*/ 0 h 119"/>
                    <a:gd name="T34" fmla="*/ 0 w 278"/>
                    <a:gd name="T35" fmla="*/ 0 h 119"/>
                    <a:gd name="T36" fmla="*/ 0 w 278"/>
                    <a:gd name="T37" fmla="*/ 0 h 119"/>
                    <a:gd name="T38" fmla="*/ 0 w 278"/>
                    <a:gd name="T39" fmla="*/ 0 h 119"/>
                    <a:gd name="T40" fmla="*/ 0 w 278"/>
                    <a:gd name="T41" fmla="*/ 0 h 119"/>
                    <a:gd name="T42" fmla="*/ 0 w 278"/>
                    <a:gd name="T43" fmla="*/ 0 h 119"/>
                    <a:gd name="T44" fmla="*/ 0 w 278"/>
                    <a:gd name="T45" fmla="*/ 0 h 119"/>
                    <a:gd name="T46" fmla="*/ 0 w 278"/>
                    <a:gd name="T47" fmla="*/ 0 h 119"/>
                    <a:gd name="T48" fmla="*/ 0 w 278"/>
                    <a:gd name="T49" fmla="*/ 0 h 119"/>
                    <a:gd name="T50" fmla="*/ 0 w 278"/>
                    <a:gd name="T51" fmla="*/ 0 h 119"/>
                    <a:gd name="T52" fmla="*/ 0 w 278"/>
                    <a:gd name="T53" fmla="*/ 0 h 119"/>
                    <a:gd name="T54" fmla="*/ 0 w 278"/>
                    <a:gd name="T55" fmla="*/ 0 h 119"/>
                    <a:gd name="T56" fmla="*/ 0 w 278"/>
                    <a:gd name="T57" fmla="*/ 0 h 119"/>
                    <a:gd name="T58" fmla="*/ 0 w 278"/>
                    <a:gd name="T59" fmla="*/ 0 h 119"/>
                    <a:gd name="T60" fmla="*/ 0 w 278"/>
                    <a:gd name="T61" fmla="*/ 0 h 119"/>
                    <a:gd name="T62" fmla="*/ 0 w 278"/>
                    <a:gd name="T63" fmla="*/ 0 h 119"/>
                    <a:gd name="T64" fmla="*/ 0 w 278"/>
                    <a:gd name="T65" fmla="*/ 0 h 119"/>
                    <a:gd name="T66" fmla="*/ 0 w 278"/>
                    <a:gd name="T67" fmla="*/ 0 h 119"/>
                    <a:gd name="T68" fmla="*/ 0 w 278"/>
                    <a:gd name="T69" fmla="*/ 0 h 119"/>
                    <a:gd name="T70" fmla="*/ 0 w 278"/>
                    <a:gd name="T71" fmla="*/ 0 h 119"/>
                    <a:gd name="T72" fmla="*/ 0 w 278"/>
                    <a:gd name="T73" fmla="*/ 0 h 119"/>
                    <a:gd name="T74" fmla="*/ 0 w 278"/>
                    <a:gd name="T75" fmla="*/ 0 h 119"/>
                    <a:gd name="T76" fmla="*/ 0 w 278"/>
                    <a:gd name="T77" fmla="*/ 0 h 119"/>
                    <a:gd name="T78" fmla="*/ 0 w 278"/>
                    <a:gd name="T79" fmla="*/ 0 h 119"/>
                    <a:gd name="T80" fmla="*/ 0 w 278"/>
                    <a:gd name="T81" fmla="*/ 0 h 119"/>
                    <a:gd name="T82" fmla="*/ 0 w 278"/>
                    <a:gd name="T83" fmla="*/ 0 h 11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8"/>
                    <a:gd name="T127" fmla="*/ 0 h 119"/>
                    <a:gd name="T128" fmla="*/ 278 w 278"/>
                    <a:gd name="T129" fmla="*/ 119 h 11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8" h="119">
                      <a:moveTo>
                        <a:pt x="167" y="119"/>
                      </a:moveTo>
                      <a:lnTo>
                        <a:pt x="170" y="117"/>
                      </a:lnTo>
                      <a:lnTo>
                        <a:pt x="172" y="106"/>
                      </a:lnTo>
                      <a:lnTo>
                        <a:pt x="161" y="97"/>
                      </a:lnTo>
                      <a:lnTo>
                        <a:pt x="144" y="92"/>
                      </a:lnTo>
                      <a:lnTo>
                        <a:pt x="122" y="86"/>
                      </a:lnTo>
                      <a:lnTo>
                        <a:pt x="97" y="81"/>
                      </a:lnTo>
                      <a:lnTo>
                        <a:pt x="71" y="75"/>
                      </a:lnTo>
                      <a:lnTo>
                        <a:pt x="47" y="70"/>
                      </a:lnTo>
                      <a:lnTo>
                        <a:pt x="28" y="64"/>
                      </a:lnTo>
                      <a:lnTo>
                        <a:pt x="15" y="58"/>
                      </a:lnTo>
                      <a:lnTo>
                        <a:pt x="12" y="55"/>
                      </a:lnTo>
                      <a:lnTo>
                        <a:pt x="14" y="54"/>
                      </a:lnTo>
                      <a:lnTo>
                        <a:pt x="30" y="47"/>
                      </a:lnTo>
                      <a:lnTo>
                        <a:pt x="62" y="39"/>
                      </a:lnTo>
                      <a:lnTo>
                        <a:pt x="113" y="31"/>
                      </a:lnTo>
                      <a:lnTo>
                        <a:pt x="184" y="21"/>
                      </a:lnTo>
                      <a:lnTo>
                        <a:pt x="278" y="10"/>
                      </a:lnTo>
                      <a:lnTo>
                        <a:pt x="275" y="0"/>
                      </a:lnTo>
                      <a:lnTo>
                        <a:pt x="182" y="11"/>
                      </a:lnTo>
                      <a:lnTo>
                        <a:pt x="111" y="20"/>
                      </a:lnTo>
                      <a:lnTo>
                        <a:pt x="60" y="31"/>
                      </a:lnTo>
                      <a:lnTo>
                        <a:pt x="26" y="39"/>
                      </a:lnTo>
                      <a:lnTo>
                        <a:pt x="7" y="46"/>
                      </a:lnTo>
                      <a:lnTo>
                        <a:pt x="0" y="57"/>
                      </a:lnTo>
                      <a:lnTo>
                        <a:pt x="8" y="66"/>
                      </a:lnTo>
                      <a:lnTo>
                        <a:pt x="23" y="72"/>
                      </a:lnTo>
                      <a:lnTo>
                        <a:pt x="45" y="78"/>
                      </a:lnTo>
                      <a:lnTo>
                        <a:pt x="68" y="84"/>
                      </a:lnTo>
                      <a:lnTo>
                        <a:pt x="94" y="89"/>
                      </a:lnTo>
                      <a:lnTo>
                        <a:pt x="119" y="94"/>
                      </a:lnTo>
                      <a:lnTo>
                        <a:pt x="142" y="100"/>
                      </a:lnTo>
                      <a:lnTo>
                        <a:pt x="156" y="105"/>
                      </a:lnTo>
                      <a:lnTo>
                        <a:pt x="163" y="110"/>
                      </a:lnTo>
                      <a:lnTo>
                        <a:pt x="163" y="111"/>
                      </a:lnTo>
                      <a:lnTo>
                        <a:pt x="167" y="109"/>
                      </a:lnTo>
                      <a:lnTo>
                        <a:pt x="163" y="111"/>
                      </a:lnTo>
                      <a:lnTo>
                        <a:pt x="162" y="114"/>
                      </a:lnTo>
                      <a:lnTo>
                        <a:pt x="163" y="117"/>
                      </a:lnTo>
                      <a:lnTo>
                        <a:pt x="167" y="118"/>
                      </a:lnTo>
                      <a:lnTo>
                        <a:pt x="170" y="117"/>
                      </a:lnTo>
                      <a:lnTo>
                        <a:pt x="167" y="11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6" name="Freeform 815">
                  <a:extLst>
                    <a:ext uri="{FF2B5EF4-FFF2-40B4-BE49-F238E27FC236}">
                      <a16:creationId xmlns:a16="http://schemas.microsoft.com/office/drawing/2014/main" id="{38252E42-C2C9-458A-8FF5-2E9D98D1823F}"/>
                    </a:ext>
                  </a:extLst>
                </p:cNvPr>
                <p:cNvSpPr>
                  <a:spLocks/>
                </p:cNvSpPr>
                <p:nvPr/>
              </p:nvSpPr>
              <p:spPr bwMode="auto">
                <a:xfrm>
                  <a:off x="5410" y="487"/>
                  <a:ext cx="94" cy="38"/>
                </a:xfrm>
                <a:custGeom>
                  <a:avLst/>
                  <a:gdLst>
                    <a:gd name="T0" fmla="*/ 0 w 563"/>
                    <a:gd name="T1" fmla="*/ 0 h 188"/>
                    <a:gd name="T2" fmla="*/ 0 w 563"/>
                    <a:gd name="T3" fmla="*/ 0 h 188"/>
                    <a:gd name="T4" fmla="*/ 0 w 563"/>
                    <a:gd name="T5" fmla="*/ 0 h 188"/>
                    <a:gd name="T6" fmla="*/ 0 w 563"/>
                    <a:gd name="T7" fmla="*/ 0 h 188"/>
                    <a:gd name="T8" fmla="*/ 0 w 563"/>
                    <a:gd name="T9" fmla="*/ 0 h 188"/>
                    <a:gd name="T10" fmla="*/ 0 w 563"/>
                    <a:gd name="T11" fmla="*/ 0 h 188"/>
                    <a:gd name="T12" fmla="*/ 0 w 563"/>
                    <a:gd name="T13" fmla="*/ 0 h 188"/>
                    <a:gd name="T14" fmla="*/ 0 w 563"/>
                    <a:gd name="T15" fmla="*/ 0 h 188"/>
                    <a:gd name="T16" fmla="*/ 0 w 563"/>
                    <a:gd name="T17" fmla="*/ 0 h 188"/>
                    <a:gd name="T18" fmla="*/ 0 w 563"/>
                    <a:gd name="T19" fmla="*/ 0 h 188"/>
                    <a:gd name="T20" fmla="*/ 0 w 563"/>
                    <a:gd name="T21" fmla="*/ 0 h 188"/>
                    <a:gd name="T22" fmla="*/ 0 w 563"/>
                    <a:gd name="T23" fmla="*/ 0 h 188"/>
                    <a:gd name="T24" fmla="*/ 0 w 563"/>
                    <a:gd name="T25" fmla="*/ 0 h 188"/>
                    <a:gd name="T26" fmla="*/ 0 w 563"/>
                    <a:gd name="T27" fmla="*/ 0 h 188"/>
                    <a:gd name="T28" fmla="*/ 0 w 563"/>
                    <a:gd name="T29" fmla="*/ 0 h 188"/>
                    <a:gd name="T30" fmla="*/ 0 w 563"/>
                    <a:gd name="T31" fmla="*/ 0 h 188"/>
                    <a:gd name="T32" fmla="*/ 0 w 563"/>
                    <a:gd name="T33" fmla="*/ 0 h 188"/>
                    <a:gd name="T34" fmla="*/ 0 w 563"/>
                    <a:gd name="T35" fmla="*/ 0 h 188"/>
                    <a:gd name="T36" fmla="*/ 0 w 563"/>
                    <a:gd name="T37" fmla="*/ 0 h 188"/>
                    <a:gd name="T38" fmla="*/ 0 w 563"/>
                    <a:gd name="T39" fmla="*/ 0 h 188"/>
                    <a:gd name="T40" fmla="*/ 0 w 563"/>
                    <a:gd name="T41" fmla="*/ 0 h 188"/>
                    <a:gd name="T42" fmla="*/ 0 w 563"/>
                    <a:gd name="T43" fmla="*/ 0 h 188"/>
                    <a:gd name="T44" fmla="*/ 0 w 563"/>
                    <a:gd name="T45" fmla="*/ 0 h 188"/>
                    <a:gd name="T46" fmla="*/ 0 w 563"/>
                    <a:gd name="T47" fmla="*/ 0 h 188"/>
                    <a:gd name="T48" fmla="*/ 0 w 563"/>
                    <a:gd name="T49" fmla="*/ 0 h 188"/>
                    <a:gd name="T50" fmla="*/ 0 w 563"/>
                    <a:gd name="T51" fmla="*/ 0 h 188"/>
                    <a:gd name="T52" fmla="*/ 0 w 563"/>
                    <a:gd name="T53" fmla="*/ 0 h 188"/>
                    <a:gd name="T54" fmla="*/ 0 w 563"/>
                    <a:gd name="T55" fmla="*/ 0 h 188"/>
                    <a:gd name="T56" fmla="*/ 0 w 563"/>
                    <a:gd name="T57" fmla="*/ 0 h 188"/>
                    <a:gd name="T58" fmla="*/ 0 w 563"/>
                    <a:gd name="T59" fmla="*/ 0 h 188"/>
                    <a:gd name="T60" fmla="*/ 0 w 563"/>
                    <a:gd name="T61" fmla="*/ 0 h 188"/>
                    <a:gd name="T62" fmla="*/ 0 w 563"/>
                    <a:gd name="T63" fmla="*/ 0 h 188"/>
                    <a:gd name="T64" fmla="*/ 0 w 563"/>
                    <a:gd name="T65" fmla="*/ 0 h 188"/>
                    <a:gd name="T66" fmla="*/ 0 w 563"/>
                    <a:gd name="T67" fmla="*/ 0 h 188"/>
                    <a:gd name="T68" fmla="*/ 0 w 563"/>
                    <a:gd name="T69" fmla="*/ 0 h 188"/>
                    <a:gd name="T70" fmla="*/ 0 w 563"/>
                    <a:gd name="T71" fmla="*/ 0 h 188"/>
                    <a:gd name="T72" fmla="*/ 0 w 563"/>
                    <a:gd name="T73" fmla="*/ 0 h 1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63"/>
                    <a:gd name="T112" fmla="*/ 0 h 188"/>
                    <a:gd name="T113" fmla="*/ 563 w 563"/>
                    <a:gd name="T114" fmla="*/ 188 h 1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63" h="188">
                      <a:moveTo>
                        <a:pt x="454" y="188"/>
                      </a:moveTo>
                      <a:lnTo>
                        <a:pt x="454" y="178"/>
                      </a:lnTo>
                      <a:lnTo>
                        <a:pt x="412" y="176"/>
                      </a:lnTo>
                      <a:lnTo>
                        <a:pt x="372" y="174"/>
                      </a:lnTo>
                      <a:lnTo>
                        <a:pt x="333" y="170"/>
                      </a:lnTo>
                      <a:lnTo>
                        <a:pt x="295" y="166"/>
                      </a:lnTo>
                      <a:lnTo>
                        <a:pt x="258" y="162"/>
                      </a:lnTo>
                      <a:lnTo>
                        <a:pt x="224" y="158"/>
                      </a:lnTo>
                      <a:lnTo>
                        <a:pt x="191" y="153"/>
                      </a:lnTo>
                      <a:lnTo>
                        <a:pt x="160" y="148"/>
                      </a:lnTo>
                      <a:lnTo>
                        <a:pt x="131" y="144"/>
                      </a:lnTo>
                      <a:lnTo>
                        <a:pt x="105" y="138"/>
                      </a:lnTo>
                      <a:lnTo>
                        <a:pt x="81" y="132"/>
                      </a:lnTo>
                      <a:lnTo>
                        <a:pt x="62" y="126"/>
                      </a:lnTo>
                      <a:lnTo>
                        <a:pt x="44" y="118"/>
                      </a:lnTo>
                      <a:lnTo>
                        <a:pt x="30" y="112"/>
                      </a:lnTo>
                      <a:lnTo>
                        <a:pt x="21" y="106"/>
                      </a:lnTo>
                      <a:lnTo>
                        <a:pt x="15" y="99"/>
                      </a:lnTo>
                      <a:lnTo>
                        <a:pt x="12" y="94"/>
                      </a:lnTo>
                      <a:lnTo>
                        <a:pt x="12" y="90"/>
                      </a:lnTo>
                      <a:lnTo>
                        <a:pt x="16" y="85"/>
                      </a:lnTo>
                      <a:lnTo>
                        <a:pt x="25" y="79"/>
                      </a:lnTo>
                      <a:lnTo>
                        <a:pt x="39" y="72"/>
                      </a:lnTo>
                      <a:lnTo>
                        <a:pt x="58" y="64"/>
                      </a:lnTo>
                      <a:lnTo>
                        <a:pt x="82" y="58"/>
                      </a:lnTo>
                      <a:lnTo>
                        <a:pt x="112" y="51"/>
                      </a:lnTo>
                      <a:lnTo>
                        <a:pt x="146" y="46"/>
                      </a:lnTo>
                      <a:lnTo>
                        <a:pt x="187" y="40"/>
                      </a:lnTo>
                      <a:lnTo>
                        <a:pt x="234" y="34"/>
                      </a:lnTo>
                      <a:lnTo>
                        <a:pt x="286" y="29"/>
                      </a:lnTo>
                      <a:lnTo>
                        <a:pt x="345" y="24"/>
                      </a:lnTo>
                      <a:lnTo>
                        <a:pt x="411" y="18"/>
                      </a:lnTo>
                      <a:lnTo>
                        <a:pt x="483" y="14"/>
                      </a:lnTo>
                      <a:lnTo>
                        <a:pt x="563" y="10"/>
                      </a:lnTo>
                      <a:lnTo>
                        <a:pt x="563" y="0"/>
                      </a:lnTo>
                      <a:lnTo>
                        <a:pt x="483" y="4"/>
                      </a:lnTo>
                      <a:lnTo>
                        <a:pt x="411" y="8"/>
                      </a:lnTo>
                      <a:lnTo>
                        <a:pt x="345" y="13"/>
                      </a:lnTo>
                      <a:lnTo>
                        <a:pt x="286" y="18"/>
                      </a:lnTo>
                      <a:lnTo>
                        <a:pt x="231" y="24"/>
                      </a:lnTo>
                      <a:lnTo>
                        <a:pt x="185" y="30"/>
                      </a:lnTo>
                      <a:lnTo>
                        <a:pt x="144" y="36"/>
                      </a:lnTo>
                      <a:lnTo>
                        <a:pt x="109" y="43"/>
                      </a:lnTo>
                      <a:lnTo>
                        <a:pt x="80" y="50"/>
                      </a:lnTo>
                      <a:lnTo>
                        <a:pt x="54" y="56"/>
                      </a:lnTo>
                      <a:lnTo>
                        <a:pt x="35" y="63"/>
                      </a:lnTo>
                      <a:lnTo>
                        <a:pt x="18" y="70"/>
                      </a:lnTo>
                      <a:lnTo>
                        <a:pt x="9" y="79"/>
                      </a:lnTo>
                      <a:lnTo>
                        <a:pt x="3" y="86"/>
                      </a:lnTo>
                      <a:lnTo>
                        <a:pt x="0" y="96"/>
                      </a:lnTo>
                      <a:lnTo>
                        <a:pt x="5" y="105"/>
                      </a:lnTo>
                      <a:lnTo>
                        <a:pt x="13" y="112"/>
                      </a:lnTo>
                      <a:lnTo>
                        <a:pt x="25" y="120"/>
                      </a:lnTo>
                      <a:lnTo>
                        <a:pt x="39" y="127"/>
                      </a:lnTo>
                      <a:lnTo>
                        <a:pt x="57" y="134"/>
                      </a:lnTo>
                      <a:lnTo>
                        <a:pt x="79" y="140"/>
                      </a:lnTo>
                      <a:lnTo>
                        <a:pt x="102" y="146"/>
                      </a:lnTo>
                      <a:lnTo>
                        <a:pt x="128" y="152"/>
                      </a:lnTo>
                      <a:lnTo>
                        <a:pt x="158" y="158"/>
                      </a:lnTo>
                      <a:lnTo>
                        <a:pt x="189" y="163"/>
                      </a:lnTo>
                      <a:lnTo>
                        <a:pt x="222" y="168"/>
                      </a:lnTo>
                      <a:lnTo>
                        <a:pt x="256" y="173"/>
                      </a:lnTo>
                      <a:lnTo>
                        <a:pt x="293" y="177"/>
                      </a:lnTo>
                      <a:lnTo>
                        <a:pt x="333" y="181"/>
                      </a:lnTo>
                      <a:lnTo>
                        <a:pt x="372" y="184"/>
                      </a:lnTo>
                      <a:lnTo>
                        <a:pt x="412" y="186"/>
                      </a:lnTo>
                      <a:lnTo>
                        <a:pt x="454" y="188"/>
                      </a:lnTo>
                      <a:lnTo>
                        <a:pt x="454" y="178"/>
                      </a:lnTo>
                      <a:lnTo>
                        <a:pt x="454" y="188"/>
                      </a:lnTo>
                      <a:lnTo>
                        <a:pt x="457" y="186"/>
                      </a:lnTo>
                      <a:lnTo>
                        <a:pt x="460" y="183"/>
                      </a:lnTo>
                      <a:lnTo>
                        <a:pt x="457" y="180"/>
                      </a:lnTo>
                      <a:lnTo>
                        <a:pt x="454" y="178"/>
                      </a:lnTo>
                      <a:lnTo>
                        <a:pt x="454" y="188"/>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7" name="Freeform 816">
                  <a:extLst>
                    <a:ext uri="{FF2B5EF4-FFF2-40B4-BE49-F238E27FC236}">
                      <a16:creationId xmlns:a16="http://schemas.microsoft.com/office/drawing/2014/main" id="{2528C3D9-082F-4CC4-B623-81C8C59EAF36}"/>
                    </a:ext>
                  </a:extLst>
                </p:cNvPr>
                <p:cNvSpPr>
                  <a:spLocks/>
                </p:cNvSpPr>
                <p:nvPr/>
              </p:nvSpPr>
              <p:spPr bwMode="auto">
                <a:xfrm>
                  <a:off x="5375" y="523"/>
                  <a:ext cx="111" cy="6"/>
                </a:xfrm>
                <a:custGeom>
                  <a:avLst/>
                  <a:gdLst>
                    <a:gd name="T0" fmla="*/ 0 w 663"/>
                    <a:gd name="T1" fmla="*/ 0 h 31"/>
                    <a:gd name="T2" fmla="*/ 0 w 663"/>
                    <a:gd name="T3" fmla="*/ 0 h 31"/>
                    <a:gd name="T4" fmla="*/ 0 w 663"/>
                    <a:gd name="T5" fmla="*/ 0 h 31"/>
                    <a:gd name="T6" fmla="*/ 0 w 663"/>
                    <a:gd name="T7" fmla="*/ 0 h 31"/>
                    <a:gd name="T8" fmla="*/ 0 w 663"/>
                    <a:gd name="T9" fmla="*/ 0 h 31"/>
                    <a:gd name="T10" fmla="*/ 0 w 663"/>
                    <a:gd name="T11" fmla="*/ 0 h 31"/>
                    <a:gd name="T12" fmla="*/ 0 w 663"/>
                    <a:gd name="T13" fmla="*/ 0 h 31"/>
                    <a:gd name="T14" fmla="*/ 0 w 663"/>
                    <a:gd name="T15" fmla="*/ 0 h 31"/>
                    <a:gd name="T16" fmla="*/ 0 w 663"/>
                    <a:gd name="T17" fmla="*/ 0 h 31"/>
                    <a:gd name="T18" fmla="*/ 0 w 663"/>
                    <a:gd name="T19" fmla="*/ 0 h 31"/>
                    <a:gd name="T20" fmla="*/ 0 w 663"/>
                    <a:gd name="T21" fmla="*/ 0 h 31"/>
                    <a:gd name="T22" fmla="*/ 0 w 663"/>
                    <a:gd name="T23" fmla="*/ 0 h 3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3"/>
                    <a:gd name="T37" fmla="*/ 0 h 31"/>
                    <a:gd name="T38" fmla="*/ 663 w 663"/>
                    <a:gd name="T39" fmla="*/ 31 h 3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3" h="31">
                      <a:moveTo>
                        <a:pt x="0" y="26"/>
                      </a:moveTo>
                      <a:lnTo>
                        <a:pt x="6" y="31"/>
                      </a:lnTo>
                      <a:lnTo>
                        <a:pt x="663" y="10"/>
                      </a:lnTo>
                      <a:lnTo>
                        <a:pt x="663" y="0"/>
                      </a:lnTo>
                      <a:lnTo>
                        <a:pt x="6" y="21"/>
                      </a:lnTo>
                      <a:lnTo>
                        <a:pt x="12" y="26"/>
                      </a:lnTo>
                      <a:lnTo>
                        <a:pt x="6" y="21"/>
                      </a:lnTo>
                      <a:lnTo>
                        <a:pt x="2" y="23"/>
                      </a:lnTo>
                      <a:lnTo>
                        <a:pt x="1" y="26"/>
                      </a:lnTo>
                      <a:lnTo>
                        <a:pt x="2" y="29"/>
                      </a:lnTo>
                      <a:lnTo>
                        <a:pt x="6" y="31"/>
                      </a:lnTo>
                      <a:lnTo>
                        <a:pt x="0" y="26"/>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8" name="Freeform 817">
                  <a:extLst>
                    <a:ext uri="{FF2B5EF4-FFF2-40B4-BE49-F238E27FC236}">
                      <a16:creationId xmlns:a16="http://schemas.microsoft.com/office/drawing/2014/main" id="{E97EB2A6-6745-4F52-BA98-9B2478394CD9}"/>
                    </a:ext>
                  </a:extLst>
                </p:cNvPr>
                <p:cNvSpPr>
                  <a:spLocks/>
                </p:cNvSpPr>
                <p:nvPr/>
              </p:nvSpPr>
              <p:spPr bwMode="auto">
                <a:xfrm>
                  <a:off x="5368" y="470"/>
                  <a:ext cx="9" cy="58"/>
                </a:xfrm>
                <a:custGeom>
                  <a:avLst/>
                  <a:gdLst>
                    <a:gd name="T0" fmla="*/ 0 w 57"/>
                    <a:gd name="T1" fmla="*/ 0 h 289"/>
                    <a:gd name="T2" fmla="*/ 0 w 57"/>
                    <a:gd name="T3" fmla="*/ 0 h 289"/>
                    <a:gd name="T4" fmla="*/ 0 w 57"/>
                    <a:gd name="T5" fmla="*/ 0 h 289"/>
                    <a:gd name="T6" fmla="*/ 0 w 57"/>
                    <a:gd name="T7" fmla="*/ 0 h 289"/>
                    <a:gd name="T8" fmla="*/ 0 w 57"/>
                    <a:gd name="T9" fmla="*/ 0 h 289"/>
                    <a:gd name="T10" fmla="*/ 0 w 57"/>
                    <a:gd name="T11" fmla="*/ 0 h 289"/>
                    <a:gd name="T12" fmla="*/ 0 w 57"/>
                    <a:gd name="T13" fmla="*/ 0 h 289"/>
                    <a:gd name="T14" fmla="*/ 0 w 57"/>
                    <a:gd name="T15" fmla="*/ 0 h 289"/>
                    <a:gd name="T16" fmla="*/ 0 w 57"/>
                    <a:gd name="T17" fmla="*/ 0 h 289"/>
                    <a:gd name="T18" fmla="*/ 0 w 57"/>
                    <a:gd name="T19" fmla="*/ 0 h 289"/>
                    <a:gd name="T20" fmla="*/ 0 w 57"/>
                    <a:gd name="T21" fmla="*/ 0 h 289"/>
                    <a:gd name="T22" fmla="*/ 0 w 57"/>
                    <a:gd name="T23" fmla="*/ 0 h 289"/>
                    <a:gd name="T24" fmla="*/ 0 w 57"/>
                    <a:gd name="T25" fmla="*/ 0 h 289"/>
                    <a:gd name="T26" fmla="*/ 0 w 57"/>
                    <a:gd name="T27" fmla="*/ 0 h 289"/>
                    <a:gd name="T28" fmla="*/ 0 w 57"/>
                    <a:gd name="T29" fmla="*/ 0 h 289"/>
                    <a:gd name="T30" fmla="*/ 0 w 57"/>
                    <a:gd name="T31" fmla="*/ 0 h 289"/>
                    <a:gd name="T32" fmla="*/ 0 w 57"/>
                    <a:gd name="T33" fmla="*/ 0 h 289"/>
                    <a:gd name="T34" fmla="*/ 0 w 57"/>
                    <a:gd name="T35" fmla="*/ 0 h 289"/>
                    <a:gd name="T36" fmla="*/ 0 w 57"/>
                    <a:gd name="T37" fmla="*/ 0 h 289"/>
                    <a:gd name="T38" fmla="*/ 0 w 57"/>
                    <a:gd name="T39" fmla="*/ 0 h 289"/>
                    <a:gd name="T40" fmla="*/ 0 w 57"/>
                    <a:gd name="T41" fmla="*/ 0 h 289"/>
                    <a:gd name="T42" fmla="*/ 0 w 57"/>
                    <a:gd name="T43" fmla="*/ 0 h 289"/>
                    <a:gd name="T44" fmla="*/ 0 w 57"/>
                    <a:gd name="T45" fmla="*/ 0 h 289"/>
                    <a:gd name="T46" fmla="*/ 0 w 57"/>
                    <a:gd name="T47" fmla="*/ 0 h 289"/>
                    <a:gd name="T48" fmla="*/ 0 w 57"/>
                    <a:gd name="T49" fmla="*/ 0 h 289"/>
                    <a:gd name="T50" fmla="*/ 0 w 57"/>
                    <a:gd name="T51" fmla="*/ 0 h 289"/>
                    <a:gd name="T52" fmla="*/ 0 w 57"/>
                    <a:gd name="T53" fmla="*/ 0 h 289"/>
                    <a:gd name="T54" fmla="*/ 0 w 57"/>
                    <a:gd name="T55" fmla="*/ 0 h 289"/>
                    <a:gd name="T56" fmla="*/ 0 w 57"/>
                    <a:gd name="T57" fmla="*/ 0 h 289"/>
                    <a:gd name="T58" fmla="*/ 0 w 57"/>
                    <a:gd name="T59" fmla="*/ 0 h 289"/>
                    <a:gd name="T60" fmla="*/ 0 w 57"/>
                    <a:gd name="T61" fmla="*/ 0 h 289"/>
                    <a:gd name="T62" fmla="*/ 0 w 57"/>
                    <a:gd name="T63" fmla="*/ 0 h 289"/>
                    <a:gd name="T64" fmla="*/ 0 w 57"/>
                    <a:gd name="T65" fmla="*/ 0 h 289"/>
                    <a:gd name="T66" fmla="*/ 0 w 57"/>
                    <a:gd name="T67" fmla="*/ 0 h 289"/>
                    <a:gd name="T68" fmla="*/ 0 w 57"/>
                    <a:gd name="T69" fmla="*/ 0 h 289"/>
                    <a:gd name="T70" fmla="*/ 0 w 57"/>
                    <a:gd name="T71" fmla="*/ 0 h 289"/>
                    <a:gd name="T72" fmla="*/ 0 w 57"/>
                    <a:gd name="T73" fmla="*/ 0 h 289"/>
                    <a:gd name="T74" fmla="*/ 0 w 57"/>
                    <a:gd name="T75" fmla="*/ 0 h 289"/>
                    <a:gd name="T76" fmla="*/ 0 w 57"/>
                    <a:gd name="T77" fmla="*/ 0 h 289"/>
                    <a:gd name="T78" fmla="*/ 0 w 57"/>
                    <a:gd name="T79" fmla="*/ 0 h 289"/>
                    <a:gd name="T80" fmla="*/ 0 w 57"/>
                    <a:gd name="T81" fmla="*/ 0 h 289"/>
                    <a:gd name="T82" fmla="*/ 0 w 57"/>
                    <a:gd name="T83" fmla="*/ 0 h 28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
                    <a:gd name="T127" fmla="*/ 0 h 289"/>
                    <a:gd name="T128" fmla="*/ 57 w 57"/>
                    <a:gd name="T129" fmla="*/ 289 h 28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 h="289">
                      <a:moveTo>
                        <a:pt x="5" y="0"/>
                      </a:moveTo>
                      <a:lnTo>
                        <a:pt x="0" y="7"/>
                      </a:lnTo>
                      <a:lnTo>
                        <a:pt x="6" y="22"/>
                      </a:lnTo>
                      <a:lnTo>
                        <a:pt x="11" y="37"/>
                      </a:lnTo>
                      <a:lnTo>
                        <a:pt x="15" y="53"/>
                      </a:lnTo>
                      <a:lnTo>
                        <a:pt x="18" y="70"/>
                      </a:lnTo>
                      <a:lnTo>
                        <a:pt x="21" y="87"/>
                      </a:lnTo>
                      <a:lnTo>
                        <a:pt x="25" y="106"/>
                      </a:lnTo>
                      <a:lnTo>
                        <a:pt x="28" y="123"/>
                      </a:lnTo>
                      <a:lnTo>
                        <a:pt x="31" y="141"/>
                      </a:lnTo>
                      <a:lnTo>
                        <a:pt x="34" y="159"/>
                      </a:lnTo>
                      <a:lnTo>
                        <a:pt x="35" y="178"/>
                      </a:lnTo>
                      <a:lnTo>
                        <a:pt x="38" y="196"/>
                      </a:lnTo>
                      <a:lnTo>
                        <a:pt x="40" y="216"/>
                      </a:lnTo>
                      <a:lnTo>
                        <a:pt x="41" y="234"/>
                      </a:lnTo>
                      <a:lnTo>
                        <a:pt x="43" y="252"/>
                      </a:lnTo>
                      <a:lnTo>
                        <a:pt x="44" y="271"/>
                      </a:lnTo>
                      <a:lnTo>
                        <a:pt x="45" y="289"/>
                      </a:lnTo>
                      <a:lnTo>
                        <a:pt x="57" y="289"/>
                      </a:lnTo>
                      <a:lnTo>
                        <a:pt x="56" y="271"/>
                      </a:lnTo>
                      <a:lnTo>
                        <a:pt x="54" y="252"/>
                      </a:lnTo>
                      <a:lnTo>
                        <a:pt x="53" y="234"/>
                      </a:lnTo>
                      <a:lnTo>
                        <a:pt x="52" y="216"/>
                      </a:lnTo>
                      <a:lnTo>
                        <a:pt x="50" y="196"/>
                      </a:lnTo>
                      <a:lnTo>
                        <a:pt x="47" y="178"/>
                      </a:lnTo>
                      <a:lnTo>
                        <a:pt x="46" y="159"/>
                      </a:lnTo>
                      <a:lnTo>
                        <a:pt x="43" y="139"/>
                      </a:lnTo>
                      <a:lnTo>
                        <a:pt x="40" y="121"/>
                      </a:lnTo>
                      <a:lnTo>
                        <a:pt x="37" y="103"/>
                      </a:lnTo>
                      <a:lnTo>
                        <a:pt x="33" y="85"/>
                      </a:lnTo>
                      <a:lnTo>
                        <a:pt x="30" y="68"/>
                      </a:lnTo>
                      <a:lnTo>
                        <a:pt x="25" y="51"/>
                      </a:lnTo>
                      <a:lnTo>
                        <a:pt x="20" y="35"/>
                      </a:lnTo>
                      <a:lnTo>
                        <a:pt x="15" y="20"/>
                      </a:lnTo>
                      <a:lnTo>
                        <a:pt x="9" y="4"/>
                      </a:lnTo>
                      <a:lnTo>
                        <a:pt x="5" y="11"/>
                      </a:lnTo>
                      <a:lnTo>
                        <a:pt x="9" y="4"/>
                      </a:lnTo>
                      <a:lnTo>
                        <a:pt x="7" y="1"/>
                      </a:lnTo>
                      <a:lnTo>
                        <a:pt x="4" y="1"/>
                      </a:lnTo>
                      <a:lnTo>
                        <a:pt x="1" y="3"/>
                      </a:lnTo>
                      <a:lnTo>
                        <a:pt x="0" y="7"/>
                      </a:lnTo>
                      <a:lnTo>
                        <a:pt x="5" y="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9" name="Freeform 818">
                  <a:extLst>
                    <a:ext uri="{FF2B5EF4-FFF2-40B4-BE49-F238E27FC236}">
                      <a16:creationId xmlns:a16="http://schemas.microsoft.com/office/drawing/2014/main" id="{AA069D66-DE0B-48F1-89D7-C28A8A472565}"/>
                    </a:ext>
                  </a:extLst>
                </p:cNvPr>
                <p:cNvSpPr>
                  <a:spLocks noEditPoints="1"/>
                </p:cNvSpPr>
                <p:nvPr/>
              </p:nvSpPr>
              <p:spPr bwMode="auto">
                <a:xfrm>
                  <a:off x="4009" y="395"/>
                  <a:ext cx="1535" cy="30"/>
                </a:xfrm>
                <a:custGeom>
                  <a:avLst/>
                  <a:gdLst>
                    <a:gd name="T0" fmla="*/ 0 w 9205"/>
                    <a:gd name="T1" fmla="*/ 0 h 148"/>
                    <a:gd name="T2" fmla="*/ 0 w 9205"/>
                    <a:gd name="T3" fmla="*/ 0 h 148"/>
                    <a:gd name="T4" fmla="*/ 0 w 9205"/>
                    <a:gd name="T5" fmla="*/ 0 h 148"/>
                    <a:gd name="T6" fmla="*/ 0 w 9205"/>
                    <a:gd name="T7" fmla="*/ 0 h 148"/>
                    <a:gd name="T8" fmla="*/ 0 w 9205"/>
                    <a:gd name="T9" fmla="*/ 0 h 148"/>
                    <a:gd name="T10" fmla="*/ 0 w 9205"/>
                    <a:gd name="T11" fmla="*/ 0 h 148"/>
                    <a:gd name="T12" fmla="*/ 0 w 9205"/>
                    <a:gd name="T13" fmla="*/ 0 h 148"/>
                    <a:gd name="T14" fmla="*/ 0 w 9205"/>
                    <a:gd name="T15" fmla="*/ 0 h 148"/>
                    <a:gd name="T16" fmla="*/ 0 w 9205"/>
                    <a:gd name="T17" fmla="*/ 0 h 148"/>
                    <a:gd name="T18" fmla="*/ 0 w 9205"/>
                    <a:gd name="T19" fmla="*/ 0 h 148"/>
                    <a:gd name="T20" fmla="*/ 0 w 9205"/>
                    <a:gd name="T21" fmla="*/ 0 h 148"/>
                    <a:gd name="T22" fmla="*/ 0 w 9205"/>
                    <a:gd name="T23" fmla="*/ 0 h 148"/>
                    <a:gd name="T24" fmla="*/ 0 w 9205"/>
                    <a:gd name="T25" fmla="*/ 0 h 148"/>
                    <a:gd name="T26" fmla="*/ 0 w 9205"/>
                    <a:gd name="T27" fmla="*/ 0 h 148"/>
                    <a:gd name="T28" fmla="*/ 0 w 9205"/>
                    <a:gd name="T29" fmla="*/ 0 h 148"/>
                    <a:gd name="T30" fmla="*/ 0 w 9205"/>
                    <a:gd name="T31" fmla="*/ 0 h 148"/>
                    <a:gd name="T32" fmla="*/ 0 w 9205"/>
                    <a:gd name="T33" fmla="*/ 0 h 148"/>
                    <a:gd name="T34" fmla="*/ 0 w 9205"/>
                    <a:gd name="T35" fmla="*/ 0 h 148"/>
                    <a:gd name="T36" fmla="*/ 0 w 9205"/>
                    <a:gd name="T37" fmla="*/ 0 h 148"/>
                    <a:gd name="T38" fmla="*/ 0 w 9205"/>
                    <a:gd name="T39" fmla="*/ 0 h 148"/>
                    <a:gd name="T40" fmla="*/ 0 w 9205"/>
                    <a:gd name="T41" fmla="*/ 0 h 148"/>
                    <a:gd name="T42" fmla="*/ 0 w 9205"/>
                    <a:gd name="T43" fmla="*/ 0 h 148"/>
                    <a:gd name="T44" fmla="*/ 0 w 9205"/>
                    <a:gd name="T45" fmla="*/ 0 h 148"/>
                    <a:gd name="T46" fmla="*/ 0 w 9205"/>
                    <a:gd name="T47" fmla="*/ 0 h 148"/>
                    <a:gd name="T48" fmla="*/ 0 w 9205"/>
                    <a:gd name="T49" fmla="*/ 0 h 148"/>
                    <a:gd name="T50" fmla="*/ 0 w 9205"/>
                    <a:gd name="T51" fmla="*/ 0 h 148"/>
                    <a:gd name="T52" fmla="*/ 0 w 9205"/>
                    <a:gd name="T53" fmla="*/ 0 h 148"/>
                    <a:gd name="T54" fmla="*/ 0 w 9205"/>
                    <a:gd name="T55" fmla="*/ 0 h 148"/>
                    <a:gd name="T56" fmla="*/ 0 w 9205"/>
                    <a:gd name="T57" fmla="*/ 0 h 148"/>
                    <a:gd name="T58" fmla="*/ 0 w 9205"/>
                    <a:gd name="T59" fmla="*/ 0 h 148"/>
                    <a:gd name="T60" fmla="*/ 0 w 9205"/>
                    <a:gd name="T61" fmla="*/ 0 h 148"/>
                    <a:gd name="T62" fmla="*/ 0 w 9205"/>
                    <a:gd name="T63" fmla="*/ 0 h 148"/>
                    <a:gd name="T64" fmla="*/ 0 w 9205"/>
                    <a:gd name="T65" fmla="*/ 0 h 148"/>
                    <a:gd name="T66" fmla="*/ 0 w 9205"/>
                    <a:gd name="T67" fmla="*/ 0 h 148"/>
                    <a:gd name="T68" fmla="*/ 0 w 9205"/>
                    <a:gd name="T69" fmla="*/ 0 h 148"/>
                    <a:gd name="T70" fmla="*/ 0 w 9205"/>
                    <a:gd name="T71" fmla="*/ 0 h 148"/>
                    <a:gd name="T72" fmla="*/ 0 w 9205"/>
                    <a:gd name="T73" fmla="*/ 0 h 148"/>
                    <a:gd name="T74" fmla="*/ 0 w 9205"/>
                    <a:gd name="T75" fmla="*/ 0 h 148"/>
                    <a:gd name="T76" fmla="*/ 0 w 9205"/>
                    <a:gd name="T77" fmla="*/ 0 h 148"/>
                    <a:gd name="T78" fmla="*/ 0 w 9205"/>
                    <a:gd name="T79" fmla="*/ 0 h 148"/>
                    <a:gd name="T80" fmla="*/ 0 w 9205"/>
                    <a:gd name="T81" fmla="*/ 0 h 148"/>
                    <a:gd name="T82" fmla="*/ 0 w 9205"/>
                    <a:gd name="T83" fmla="*/ 0 h 148"/>
                    <a:gd name="T84" fmla="*/ 0 w 9205"/>
                    <a:gd name="T85" fmla="*/ 0 h 148"/>
                    <a:gd name="T86" fmla="*/ 0 w 9205"/>
                    <a:gd name="T87" fmla="*/ 0 h 148"/>
                    <a:gd name="T88" fmla="*/ 0 w 9205"/>
                    <a:gd name="T89" fmla="*/ 0 h 148"/>
                    <a:gd name="T90" fmla="*/ 0 w 9205"/>
                    <a:gd name="T91" fmla="*/ 0 h 148"/>
                    <a:gd name="T92" fmla="*/ 0 w 9205"/>
                    <a:gd name="T93" fmla="*/ 0 h 148"/>
                    <a:gd name="T94" fmla="*/ 0 w 9205"/>
                    <a:gd name="T95" fmla="*/ 0 h 148"/>
                    <a:gd name="T96" fmla="*/ 0 w 9205"/>
                    <a:gd name="T97" fmla="*/ 0 h 148"/>
                    <a:gd name="T98" fmla="*/ 0 w 9205"/>
                    <a:gd name="T99" fmla="*/ 0 h 148"/>
                    <a:gd name="T100" fmla="*/ 0 w 9205"/>
                    <a:gd name="T101" fmla="*/ 0 h 148"/>
                    <a:gd name="T102" fmla="*/ 0 w 9205"/>
                    <a:gd name="T103" fmla="*/ 0 h 148"/>
                    <a:gd name="T104" fmla="*/ 0 w 9205"/>
                    <a:gd name="T105" fmla="*/ 0 h 148"/>
                    <a:gd name="T106" fmla="*/ 0 w 9205"/>
                    <a:gd name="T107" fmla="*/ 0 h 148"/>
                    <a:gd name="T108" fmla="*/ 0 w 9205"/>
                    <a:gd name="T109" fmla="*/ 0 h 148"/>
                    <a:gd name="T110" fmla="*/ 0 w 9205"/>
                    <a:gd name="T111" fmla="*/ 0 h 148"/>
                    <a:gd name="T112" fmla="*/ 0 w 9205"/>
                    <a:gd name="T113" fmla="*/ 0 h 148"/>
                    <a:gd name="T114" fmla="*/ 0 w 9205"/>
                    <a:gd name="T115" fmla="*/ 0 h 148"/>
                    <a:gd name="T116" fmla="*/ 0 w 9205"/>
                    <a:gd name="T117" fmla="*/ 0 h 14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205"/>
                    <a:gd name="T178" fmla="*/ 0 h 148"/>
                    <a:gd name="T179" fmla="*/ 9205 w 9205"/>
                    <a:gd name="T180" fmla="*/ 148 h 14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205" h="148">
                      <a:moveTo>
                        <a:pt x="7957" y="68"/>
                      </a:moveTo>
                      <a:lnTo>
                        <a:pt x="9130" y="82"/>
                      </a:lnTo>
                      <a:lnTo>
                        <a:pt x="9153" y="84"/>
                      </a:lnTo>
                      <a:lnTo>
                        <a:pt x="9171" y="89"/>
                      </a:lnTo>
                      <a:lnTo>
                        <a:pt x="9184" y="96"/>
                      </a:lnTo>
                      <a:lnTo>
                        <a:pt x="9195" y="105"/>
                      </a:lnTo>
                      <a:lnTo>
                        <a:pt x="9201" y="114"/>
                      </a:lnTo>
                      <a:lnTo>
                        <a:pt x="9205" y="124"/>
                      </a:lnTo>
                      <a:lnTo>
                        <a:pt x="9205" y="135"/>
                      </a:lnTo>
                      <a:lnTo>
                        <a:pt x="9202" y="144"/>
                      </a:lnTo>
                      <a:lnTo>
                        <a:pt x="8021" y="141"/>
                      </a:lnTo>
                      <a:lnTo>
                        <a:pt x="8013" y="131"/>
                      </a:lnTo>
                      <a:lnTo>
                        <a:pt x="8006" y="120"/>
                      </a:lnTo>
                      <a:lnTo>
                        <a:pt x="7999" y="111"/>
                      </a:lnTo>
                      <a:lnTo>
                        <a:pt x="7990" y="102"/>
                      </a:lnTo>
                      <a:lnTo>
                        <a:pt x="7983" y="94"/>
                      </a:lnTo>
                      <a:lnTo>
                        <a:pt x="7975" y="85"/>
                      </a:lnTo>
                      <a:lnTo>
                        <a:pt x="7967" y="76"/>
                      </a:lnTo>
                      <a:lnTo>
                        <a:pt x="7957" y="68"/>
                      </a:lnTo>
                      <a:close/>
                      <a:moveTo>
                        <a:pt x="2496" y="8"/>
                      </a:moveTo>
                      <a:lnTo>
                        <a:pt x="6859" y="56"/>
                      </a:lnTo>
                      <a:lnTo>
                        <a:pt x="6845" y="66"/>
                      </a:lnTo>
                      <a:lnTo>
                        <a:pt x="6831" y="77"/>
                      </a:lnTo>
                      <a:lnTo>
                        <a:pt x="6816" y="89"/>
                      </a:lnTo>
                      <a:lnTo>
                        <a:pt x="6803" y="100"/>
                      </a:lnTo>
                      <a:lnTo>
                        <a:pt x="6792" y="112"/>
                      </a:lnTo>
                      <a:lnTo>
                        <a:pt x="6779" y="123"/>
                      </a:lnTo>
                      <a:lnTo>
                        <a:pt x="6768" y="136"/>
                      </a:lnTo>
                      <a:lnTo>
                        <a:pt x="6756" y="148"/>
                      </a:lnTo>
                      <a:lnTo>
                        <a:pt x="2603" y="98"/>
                      </a:lnTo>
                      <a:lnTo>
                        <a:pt x="2592" y="86"/>
                      </a:lnTo>
                      <a:lnTo>
                        <a:pt x="2579" y="73"/>
                      </a:lnTo>
                      <a:lnTo>
                        <a:pt x="2567" y="62"/>
                      </a:lnTo>
                      <a:lnTo>
                        <a:pt x="2554" y="50"/>
                      </a:lnTo>
                      <a:lnTo>
                        <a:pt x="2540" y="40"/>
                      </a:lnTo>
                      <a:lnTo>
                        <a:pt x="2525" y="29"/>
                      </a:lnTo>
                      <a:lnTo>
                        <a:pt x="2511" y="18"/>
                      </a:lnTo>
                      <a:lnTo>
                        <a:pt x="2496" y="8"/>
                      </a:lnTo>
                      <a:close/>
                      <a:moveTo>
                        <a:pt x="95" y="0"/>
                      </a:moveTo>
                      <a:lnTo>
                        <a:pt x="1458" y="18"/>
                      </a:lnTo>
                      <a:lnTo>
                        <a:pt x="1444" y="30"/>
                      </a:lnTo>
                      <a:lnTo>
                        <a:pt x="1430" y="42"/>
                      </a:lnTo>
                      <a:lnTo>
                        <a:pt x="1417" y="53"/>
                      </a:lnTo>
                      <a:lnTo>
                        <a:pt x="1405" y="65"/>
                      </a:lnTo>
                      <a:lnTo>
                        <a:pt x="1393" y="77"/>
                      </a:lnTo>
                      <a:lnTo>
                        <a:pt x="1381" y="91"/>
                      </a:lnTo>
                      <a:lnTo>
                        <a:pt x="1370" y="104"/>
                      </a:lnTo>
                      <a:lnTo>
                        <a:pt x="1360" y="117"/>
                      </a:lnTo>
                      <a:lnTo>
                        <a:pt x="4" y="88"/>
                      </a:lnTo>
                      <a:lnTo>
                        <a:pt x="0" y="69"/>
                      </a:lnTo>
                      <a:lnTo>
                        <a:pt x="1" y="53"/>
                      </a:lnTo>
                      <a:lnTo>
                        <a:pt x="7" y="37"/>
                      </a:lnTo>
                      <a:lnTo>
                        <a:pt x="18" y="23"/>
                      </a:lnTo>
                      <a:lnTo>
                        <a:pt x="31" y="12"/>
                      </a:lnTo>
                      <a:lnTo>
                        <a:pt x="50" y="5"/>
                      </a:lnTo>
                      <a:lnTo>
                        <a:pt x="70" y="0"/>
                      </a:lnTo>
                      <a:lnTo>
                        <a:pt x="95"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0" name="Freeform 819">
                  <a:extLst>
                    <a:ext uri="{FF2B5EF4-FFF2-40B4-BE49-F238E27FC236}">
                      <a16:creationId xmlns:a16="http://schemas.microsoft.com/office/drawing/2014/main" id="{155D6FAB-624E-4A75-B8D9-DB32E45F1F53}"/>
                    </a:ext>
                  </a:extLst>
                </p:cNvPr>
                <p:cNvSpPr>
                  <a:spLocks/>
                </p:cNvSpPr>
                <p:nvPr/>
              </p:nvSpPr>
              <p:spPr bwMode="auto">
                <a:xfrm>
                  <a:off x="5336" y="408"/>
                  <a:ext cx="196" cy="4"/>
                </a:xfrm>
                <a:custGeom>
                  <a:avLst/>
                  <a:gdLst>
                    <a:gd name="T0" fmla="*/ 0 w 1179"/>
                    <a:gd name="T1" fmla="*/ 0 h 24"/>
                    <a:gd name="T2" fmla="*/ 0 w 1179"/>
                    <a:gd name="T3" fmla="*/ 0 h 24"/>
                    <a:gd name="T4" fmla="*/ 0 w 1179"/>
                    <a:gd name="T5" fmla="*/ 0 h 24"/>
                    <a:gd name="T6" fmla="*/ 0 w 1179"/>
                    <a:gd name="T7" fmla="*/ 0 h 24"/>
                    <a:gd name="T8" fmla="*/ 0 w 1179"/>
                    <a:gd name="T9" fmla="*/ 0 h 24"/>
                    <a:gd name="T10" fmla="*/ 0 w 1179"/>
                    <a:gd name="T11" fmla="*/ 0 h 24"/>
                    <a:gd name="T12" fmla="*/ 0 w 1179"/>
                    <a:gd name="T13" fmla="*/ 0 h 24"/>
                    <a:gd name="T14" fmla="*/ 0 w 1179"/>
                    <a:gd name="T15" fmla="*/ 0 h 24"/>
                    <a:gd name="T16" fmla="*/ 0 w 1179"/>
                    <a:gd name="T17" fmla="*/ 0 h 24"/>
                    <a:gd name="T18" fmla="*/ 0 w 1179"/>
                    <a:gd name="T19" fmla="*/ 0 h 24"/>
                    <a:gd name="T20" fmla="*/ 0 w 1179"/>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79"/>
                    <a:gd name="T34" fmla="*/ 0 h 24"/>
                    <a:gd name="T35" fmla="*/ 1179 w 1179"/>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79" h="24">
                      <a:moveTo>
                        <a:pt x="1173" y="13"/>
                      </a:moveTo>
                      <a:lnTo>
                        <a:pt x="1173" y="13"/>
                      </a:lnTo>
                      <a:lnTo>
                        <a:pt x="0" y="0"/>
                      </a:lnTo>
                      <a:lnTo>
                        <a:pt x="0" y="10"/>
                      </a:lnTo>
                      <a:lnTo>
                        <a:pt x="1173" y="24"/>
                      </a:lnTo>
                      <a:lnTo>
                        <a:pt x="1177" y="22"/>
                      </a:lnTo>
                      <a:lnTo>
                        <a:pt x="1179" y="19"/>
                      </a:lnTo>
                      <a:lnTo>
                        <a:pt x="1177" y="15"/>
                      </a:lnTo>
                      <a:lnTo>
                        <a:pt x="1173"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1" name="Freeform 820">
                  <a:extLst>
                    <a:ext uri="{FF2B5EF4-FFF2-40B4-BE49-F238E27FC236}">
                      <a16:creationId xmlns:a16="http://schemas.microsoft.com/office/drawing/2014/main" id="{E8352792-B8F5-4793-9E66-260798A4246A}"/>
                    </a:ext>
                  </a:extLst>
                </p:cNvPr>
                <p:cNvSpPr>
                  <a:spLocks/>
                </p:cNvSpPr>
                <p:nvPr/>
              </p:nvSpPr>
              <p:spPr bwMode="auto">
                <a:xfrm>
                  <a:off x="5531" y="410"/>
                  <a:ext cx="14" cy="15"/>
                </a:xfrm>
                <a:custGeom>
                  <a:avLst/>
                  <a:gdLst>
                    <a:gd name="T0" fmla="*/ 0 w 80"/>
                    <a:gd name="T1" fmla="*/ 0 h 73"/>
                    <a:gd name="T2" fmla="*/ 0 w 80"/>
                    <a:gd name="T3" fmla="*/ 0 h 73"/>
                    <a:gd name="T4" fmla="*/ 0 w 80"/>
                    <a:gd name="T5" fmla="*/ 0 h 73"/>
                    <a:gd name="T6" fmla="*/ 0 w 80"/>
                    <a:gd name="T7" fmla="*/ 0 h 73"/>
                    <a:gd name="T8" fmla="*/ 0 w 80"/>
                    <a:gd name="T9" fmla="*/ 0 h 73"/>
                    <a:gd name="T10" fmla="*/ 0 w 80"/>
                    <a:gd name="T11" fmla="*/ 0 h 73"/>
                    <a:gd name="T12" fmla="*/ 0 w 80"/>
                    <a:gd name="T13" fmla="*/ 0 h 73"/>
                    <a:gd name="T14" fmla="*/ 0 w 80"/>
                    <a:gd name="T15" fmla="*/ 0 h 73"/>
                    <a:gd name="T16" fmla="*/ 0 w 80"/>
                    <a:gd name="T17" fmla="*/ 0 h 73"/>
                    <a:gd name="T18" fmla="*/ 0 w 80"/>
                    <a:gd name="T19" fmla="*/ 0 h 73"/>
                    <a:gd name="T20" fmla="*/ 0 w 80"/>
                    <a:gd name="T21" fmla="*/ 0 h 73"/>
                    <a:gd name="T22" fmla="*/ 0 w 80"/>
                    <a:gd name="T23" fmla="*/ 0 h 73"/>
                    <a:gd name="T24" fmla="*/ 0 w 80"/>
                    <a:gd name="T25" fmla="*/ 0 h 73"/>
                    <a:gd name="T26" fmla="*/ 0 w 80"/>
                    <a:gd name="T27" fmla="*/ 0 h 73"/>
                    <a:gd name="T28" fmla="*/ 0 w 80"/>
                    <a:gd name="T29" fmla="*/ 0 h 73"/>
                    <a:gd name="T30" fmla="*/ 0 w 80"/>
                    <a:gd name="T31" fmla="*/ 0 h 73"/>
                    <a:gd name="T32" fmla="*/ 0 w 80"/>
                    <a:gd name="T33" fmla="*/ 0 h 73"/>
                    <a:gd name="T34" fmla="*/ 0 w 80"/>
                    <a:gd name="T35" fmla="*/ 0 h 73"/>
                    <a:gd name="T36" fmla="*/ 0 w 80"/>
                    <a:gd name="T37" fmla="*/ 0 h 73"/>
                    <a:gd name="T38" fmla="*/ 0 w 80"/>
                    <a:gd name="T39" fmla="*/ 0 h 73"/>
                    <a:gd name="T40" fmla="*/ 0 w 80"/>
                    <a:gd name="T41" fmla="*/ 0 h 73"/>
                    <a:gd name="T42" fmla="*/ 0 w 80"/>
                    <a:gd name="T43" fmla="*/ 0 h 73"/>
                    <a:gd name="T44" fmla="*/ 0 w 80"/>
                    <a:gd name="T45" fmla="*/ 0 h 73"/>
                    <a:gd name="T46" fmla="*/ 0 w 80"/>
                    <a:gd name="T47" fmla="*/ 0 h 73"/>
                    <a:gd name="T48" fmla="*/ 0 w 80"/>
                    <a:gd name="T49" fmla="*/ 0 h 73"/>
                    <a:gd name="T50" fmla="*/ 0 w 80"/>
                    <a:gd name="T51" fmla="*/ 0 h 7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0"/>
                    <a:gd name="T79" fmla="*/ 0 h 73"/>
                    <a:gd name="T80" fmla="*/ 80 w 80"/>
                    <a:gd name="T81" fmla="*/ 73 h 7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0" h="73">
                      <a:moveTo>
                        <a:pt x="72" y="73"/>
                      </a:moveTo>
                      <a:lnTo>
                        <a:pt x="77" y="70"/>
                      </a:lnTo>
                      <a:lnTo>
                        <a:pt x="80" y="59"/>
                      </a:lnTo>
                      <a:lnTo>
                        <a:pt x="80" y="47"/>
                      </a:lnTo>
                      <a:lnTo>
                        <a:pt x="76" y="36"/>
                      </a:lnTo>
                      <a:lnTo>
                        <a:pt x="70" y="26"/>
                      </a:lnTo>
                      <a:lnTo>
                        <a:pt x="58" y="16"/>
                      </a:lnTo>
                      <a:lnTo>
                        <a:pt x="44" y="9"/>
                      </a:lnTo>
                      <a:lnTo>
                        <a:pt x="24" y="2"/>
                      </a:lnTo>
                      <a:lnTo>
                        <a:pt x="0" y="0"/>
                      </a:lnTo>
                      <a:lnTo>
                        <a:pt x="0" y="11"/>
                      </a:lnTo>
                      <a:lnTo>
                        <a:pt x="21" y="13"/>
                      </a:lnTo>
                      <a:lnTo>
                        <a:pt x="39" y="17"/>
                      </a:lnTo>
                      <a:lnTo>
                        <a:pt x="51" y="24"/>
                      </a:lnTo>
                      <a:lnTo>
                        <a:pt x="60" y="32"/>
                      </a:lnTo>
                      <a:lnTo>
                        <a:pt x="66" y="40"/>
                      </a:lnTo>
                      <a:lnTo>
                        <a:pt x="69" y="49"/>
                      </a:lnTo>
                      <a:lnTo>
                        <a:pt x="69" y="59"/>
                      </a:lnTo>
                      <a:lnTo>
                        <a:pt x="67" y="66"/>
                      </a:lnTo>
                      <a:lnTo>
                        <a:pt x="72" y="63"/>
                      </a:lnTo>
                      <a:lnTo>
                        <a:pt x="67" y="67"/>
                      </a:lnTo>
                      <a:lnTo>
                        <a:pt x="69" y="70"/>
                      </a:lnTo>
                      <a:lnTo>
                        <a:pt x="71" y="72"/>
                      </a:lnTo>
                      <a:lnTo>
                        <a:pt x="75" y="71"/>
                      </a:lnTo>
                      <a:lnTo>
                        <a:pt x="77" y="69"/>
                      </a:lnTo>
                      <a:lnTo>
                        <a:pt x="72"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2" name="Freeform 821">
                  <a:extLst>
                    <a:ext uri="{FF2B5EF4-FFF2-40B4-BE49-F238E27FC236}">
                      <a16:creationId xmlns:a16="http://schemas.microsoft.com/office/drawing/2014/main" id="{B5D08C8D-6387-45CB-86E2-43254CC4D188}"/>
                    </a:ext>
                  </a:extLst>
                </p:cNvPr>
                <p:cNvSpPr>
                  <a:spLocks/>
                </p:cNvSpPr>
                <p:nvPr/>
              </p:nvSpPr>
              <p:spPr bwMode="auto">
                <a:xfrm>
                  <a:off x="5346" y="422"/>
                  <a:ext cx="197" cy="3"/>
                </a:xfrm>
                <a:custGeom>
                  <a:avLst/>
                  <a:gdLst>
                    <a:gd name="T0" fmla="*/ 0 w 1186"/>
                    <a:gd name="T1" fmla="*/ 0 h 13"/>
                    <a:gd name="T2" fmla="*/ 0 w 1186"/>
                    <a:gd name="T3" fmla="*/ 0 h 13"/>
                    <a:gd name="T4" fmla="*/ 0 w 1186"/>
                    <a:gd name="T5" fmla="*/ 0 h 13"/>
                    <a:gd name="T6" fmla="*/ 0 w 1186"/>
                    <a:gd name="T7" fmla="*/ 0 h 13"/>
                    <a:gd name="T8" fmla="*/ 0 w 1186"/>
                    <a:gd name="T9" fmla="*/ 0 h 13"/>
                    <a:gd name="T10" fmla="*/ 0 w 1186"/>
                    <a:gd name="T11" fmla="*/ 0 h 13"/>
                    <a:gd name="T12" fmla="*/ 0 w 1186"/>
                    <a:gd name="T13" fmla="*/ 0 h 13"/>
                    <a:gd name="T14" fmla="*/ 0 w 1186"/>
                    <a:gd name="T15" fmla="*/ 0 h 13"/>
                    <a:gd name="T16" fmla="*/ 0 w 1186"/>
                    <a:gd name="T17" fmla="*/ 0 h 13"/>
                    <a:gd name="T18" fmla="*/ 0 w 1186"/>
                    <a:gd name="T19" fmla="*/ 0 h 13"/>
                    <a:gd name="T20" fmla="*/ 0 w 1186"/>
                    <a:gd name="T21" fmla="*/ 0 h 13"/>
                    <a:gd name="T22" fmla="*/ 0 w 1186"/>
                    <a:gd name="T23" fmla="*/ 0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86"/>
                    <a:gd name="T37" fmla="*/ 0 h 13"/>
                    <a:gd name="T38" fmla="*/ 1186 w 1186"/>
                    <a:gd name="T39" fmla="*/ 13 h 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86" h="13">
                      <a:moveTo>
                        <a:pt x="0" y="8"/>
                      </a:moveTo>
                      <a:lnTo>
                        <a:pt x="5" y="10"/>
                      </a:lnTo>
                      <a:lnTo>
                        <a:pt x="1186" y="13"/>
                      </a:lnTo>
                      <a:lnTo>
                        <a:pt x="1186" y="3"/>
                      </a:lnTo>
                      <a:lnTo>
                        <a:pt x="5" y="0"/>
                      </a:lnTo>
                      <a:lnTo>
                        <a:pt x="10" y="2"/>
                      </a:lnTo>
                      <a:lnTo>
                        <a:pt x="5" y="0"/>
                      </a:lnTo>
                      <a:lnTo>
                        <a:pt x="2" y="2"/>
                      </a:lnTo>
                      <a:lnTo>
                        <a:pt x="0" y="5"/>
                      </a:lnTo>
                      <a:lnTo>
                        <a:pt x="2" y="8"/>
                      </a:lnTo>
                      <a:lnTo>
                        <a:pt x="5" y="10"/>
                      </a:lnTo>
                      <a:lnTo>
                        <a:pt x="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3" name="Freeform 822">
                  <a:extLst>
                    <a:ext uri="{FF2B5EF4-FFF2-40B4-BE49-F238E27FC236}">
                      <a16:creationId xmlns:a16="http://schemas.microsoft.com/office/drawing/2014/main" id="{AC0C45BC-9674-4EA1-A7D8-B72753E82F78}"/>
                    </a:ext>
                  </a:extLst>
                </p:cNvPr>
                <p:cNvSpPr>
                  <a:spLocks/>
                </p:cNvSpPr>
                <p:nvPr/>
              </p:nvSpPr>
              <p:spPr bwMode="auto">
                <a:xfrm>
                  <a:off x="5335" y="408"/>
                  <a:ext cx="12" cy="16"/>
                </a:xfrm>
                <a:custGeom>
                  <a:avLst/>
                  <a:gdLst>
                    <a:gd name="T0" fmla="*/ 0 w 73"/>
                    <a:gd name="T1" fmla="*/ 0 h 81"/>
                    <a:gd name="T2" fmla="*/ 0 w 73"/>
                    <a:gd name="T3" fmla="*/ 0 h 81"/>
                    <a:gd name="T4" fmla="*/ 0 w 73"/>
                    <a:gd name="T5" fmla="*/ 0 h 81"/>
                    <a:gd name="T6" fmla="*/ 0 w 73"/>
                    <a:gd name="T7" fmla="*/ 0 h 81"/>
                    <a:gd name="T8" fmla="*/ 0 w 73"/>
                    <a:gd name="T9" fmla="*/ 0 h 81"/>
                    <a:gd name="T10" fmla="*/ 0 w 73"/>
                    <a:gd name="T11" fmla="*/ 0 h 81"/>
                    <a:gd name="T12" fmla="*/ 0 w 73"/>
                    <a:gd name="T13" fmla="*/ 0 h 81"/>
                    <a:gd name="T14" fmla="*/ 0 w 73"/>
                    <a:gd name="T15" fmla="*/ 0 h 81"/>
                    <a:gd name="T16" fmla="*/ 0 w 73"/>
                    <a:gd name="T17" fmla="*/ 0 h 81"/>
                    <a:gd name="T18" fmla="*/ 0 w 73"/>
                    <a:gd name="T19" fmla="*/ 0 h 81"/>
                    <a:gd name="T20" fmla="*/ 0 w 73"/>
                    <a:gd name="T21" fmla="*/ 0 h 81"/>
                    <a:gd name="T22" fmla="*/ 0 w 73"/>
                    <a:gd name="T23" fmla="*/ 0 h 81"/>
                    <a:gd name="T24" fmla="*/ 0 w 73"/>
                    <a:gd name="T25" fmla="*/ 0 h 81"/>
                    <a:gd name="T26" fmla="*/ 0 w 73"/>
                    <a:gd name="T27" fmla="*/ 0 h 81"/>
                    <a:gd name="T28" fmla="*/ 0 w 73"/>
                    <a:gd name="T29" fmla="*/ 0 h 81"/>
                    <a:gd name="T30" fmla="*/ 0 w 73"/>
                    <a:gd name="T31" fmla="*/ 0 h 81"/>
                    <a:gd name="T32" fmla="*/ 0 w 73"/>
                    <a:gd name="T33" fmla="*/ 0 h 81"/>
                    <a:gd name="T34" fmla="*/ 0 w 73"/>
                    <a:gd name="T35" fmla="*/ 0 h 81"/>
                    <a:gd name="T36" fmla="*/ 0 w 73"/>
                    <a:gd name="T37" fmla="*/ 0 h 81"/>
                    <a:gd name="T38" fmla="*/ 0 w 73"/>
                    <a:gd name="T39" fmla="*/ 0 h 81"/>
                    <a:gd name="T40" fmla="*/ 0 w 73"/>
                    <a:gd name="T41" fmla="*/ 0 h 81"/>
                    <a:gd name="T42" fmla="*/ 0 w 73"/>
                    <a:gd name="T43" fmla="*/ 0 h 81"/>
                    <a:gd name="T44" fmla="*/ 0 w 73"/>
                    <a:gd name="T45" fmla="*/ 0 h 81"/>
                    <a:gd name="T46" fmla="*/ 0 w 73"/>
                    <a:gd name="T47" fmla="*/ 0 h 81"/>
                    <a:gd name="T48" fmla="*/ 0 w 73"/>
                    <a:gd name="T49" fmla="*/ 0 h 81"/>
                    <a:gd name="T50" fmla="*/ 0 w 73"/>
                    <a:gd name="T51" fmla="*/ 0 h 8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3"/>
                    <a:gd name="T79" fmla="*/ 0 h 81"/>
                    <a:gd name="T80" fmla="*/ 73 w 73"/>
                    <a:gd name="T81" fmla="*/ 81 h 8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3" h="81">
                      <a:moveTo>
                        <a:pt x="4" y="0"/>
                      </a:moveTo>
                      <a:lnTo>
                        <a:pt x="1" y="8"/>
                      </a:lnTo>
                      <a:lnTo>
                        <a:pt x="10" y="17"/>
                      </a:lnTo>
                      <a:lnTo>
                        <a:pt x="17" y="25"/>
                      </a:lnTo>
                      <a:lnTo>
                        <a:pt x="26" y="34"/>
                      </a:lnTo>
                      <a:lnTo>
                        <a:pt x="33" y="42"/>
                      </a:lnTo>
                      <a:lnTo>
                        <a:pt x="41" y="51"/>
                      </a:lnTo>
                      <a:lnTo>
                        <a:pt x="48" y="59"/>
                      </a:lnTo>
                      <a:lnTo>
                        <a:pt x="55" y="71"/>
                      </a:lnTo>
                      <a:lnTo>
                        <a:pt x="63" y="81"/>
                      </a:lnTo>
                      <a:lnTo>
                        <a:pt x="73" y="75"/>
                      </a:lnTo>
                      <a:lnTo>
                        <a:pt x="65" y="64"/>
                      </a:lnTo>
                      <a:lnTo>
                        <a:pt x="58" y="55"/>
                      </a:lnTo>
                      <a:lnTo>
                        <a:pt x="50" y="45"/>
                      </a:lnTo>
                      <a:lnTo>
                        <a:pt x="42" y="36"/>
                      </a:lnTo>
                      <a:lnTo>
                        <a:pt x="35" y="28"/>
                      </a:lnTo>
                      <a:lnTo>
                        <a:pt x="27" y="19"/>
                      </a:lnTo>
                      <a:lnTo>
                        <a:pt x="17" y="10"/>
                      </a:lnTo>
                      <a:lnTo>
                        <a:pt x="8" y="2"/>
                      </a:lnTo>
                      <a:lnTo>
                        <a:pt x="4" y="10"/>
                      </a:lnTo>
                      <a:lnTo>
                        <a:pt x="8" y="2"/>
                      </a:lnTo>
                      <a:lnTo>
                        <a:pt x="4" y="1"/>
                      </a:lnTo>
                      <a:lnTo>
                        <a:pt x="1" y="2"/>
                      </a:lnTo>
                      <a:lnTo>
                        <a:pt x="0" y="5"/>
                      </a:lnTo>
                      <a:lnTo>
                        <a:pt x="1" y="8"/>
                      </a:lnTo>
                      <a:lnTo>
                        <a:pt x="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4" name="Freeform 823">
                  <a:extLst>
                    <a:ext uri="{FF2B5EF4-FFF2-40B4-BE49-F238E27FC236}">
                      <a16:creationId xmlns:a16="http://schemas.microsoft.com/office/drawing/2014/main" id="{D6895EDF-67B6-478C-91CB-EB43BA715B3C}"/>
                    </a:ext>
                  </a:extLst>
                </p:cNvPr>
                <p:cNvSpPr>
                  <a:spLocks/>
                </p:cNvSpPr>
                <p:nvPr/>
              </p:nvSpPr>
              <p:spPr bwMode="auto">
                <a:xfrm>
                  <a:off x="4425" y="396"/>
                  <a:ext cx="729" cy="11"/>
                </a:xfrm>
                <a:custGeom>
                  <a:avLst/>
                  <a:gdLst>
                    <a:gd name="T0" fmla="*/ 0 w 4369"/>
                    <a:gd name="T1" fmla="*/ 0 h 58"/>
                    <a:gd name="T2" fmla="*/ 0 w 4369"/>
                    <a:gd name="T3" fmla="*/ 0 h 58"/>
                    <a:gd name="T4" fmla="*/ 0 w 4369"/>
                    <a:gd name="T5" fmla="*/ 0 h 58"/>
                    <a:gd name="T6" fmla="*/ 0 w 4369"/>
                    <a:gd name="T7" fmla="*/ 0 h 58"/>
                    <a:gd name="T8" fmla="*/ 0 w 4369"/>
                    <a:gd name="T9" fmla="*/ 0 h 58"/>
                    <a:gd name="T10" fmla="*/ 0 w 4369"/>
                    <a:gd name="T11" fmla="*/ 0 h 58"/>
                    <a:gd name="T12" fmla="*/ 0 w 4369"/>
                    <a:gd name="T13" fmla="*/ 0 h 58"/>
                    <a:gd name="T14" fmla="*/ 0 w 4369"/>
                    <a:gd name="T15" fmla="*/ 0 h 58"/>
                    <a:gd name="T16" fmla="*/ 0 w 4369"/>
                    <a:gd name="T17" fmla="*/ 0 h 58"/>
                    <a:gd name="T18" fmla="*/ 0 w 4369"/>
                    <a:gd name="T19" fmla="*/ 0 h 58"/>
                    <a:gd name="T20" fmla="*/ 0 w 4369"/>
                    <a:gd name="T21" fmla="*/ 0 h 58"/>
                    <a:gd name="T22" fmla="*/ 0 w 4369"/>
                    <a:gd name="T23" fmla="*/ 0 h 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69"/>
                    <a:gd name="T37" fmla="*/ 0 h 58"/>
                    <a:gd name="T38" fmla="*/ 4369 w 4369"/>
                    <a:gd name="T39" fmla="*/ 58 h 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69" h="58">
                      <a:moveTo>
                        <a:pt x="4367" y="57"/>
                      </a:moveTo>
                      <a:lnTo>
                        <a:pt x="4363" y="48"/>
                      </a:lnTo>
                      <a:lnTo>
                        <a:pt x="0" y="0"/>
                      </a:lnTo>
                      <a:lnTo>
                        <a:pt x="0" y="10"/>
                      </a:lnTo>
                      <a:lnTo>
                        <a:pt x="4363" y="58"/>
                      </a:lnTo>
                      <a:lnTo>
                        <a:pt x="4360" y="49"/>
                      </a:lnTo>
                      <a:lnTo>
                        <a:pt x="4363" y="58"/>
                      </a:lnTo>
                      <a:lnTo>
                        <a:pt x="4367" y="56"/>
                      </a:lnTo>
                      <a:lnTo>
                        <a:pt x="4369" y="53"/>
                      </a:lnTo>
                      <a:lnTo>
                        <a:pt x="4367" y="50"/>
                      </a:lnTo>
                      <a:lnTo>
                        <a:pt x="4363" y="48"/>
                      </a:lnTo>
                      <a:lnTo>
                        <a:pt x="4367" y="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5" name="Freeform 824">
                  <a:extLst>
                    <a:ext uri="{FF2B5EF4-FFF2-40B4-BE49-F238E27FC236}">
                      <a16:creationId xmlns:a16="http://schemas.microsoft.com/office/drawing/2014/main" id="{5F99B51F-7F71-4571-88E5-7B0BEB10EA58}"/>
                    </a:ext>
                  </a:extLst>
                </p:cNvPr>
                <p:cNvSpPr>
                  <a:spLocks/>
                </p:cNvSpPr>
                <p:nvPr/>
              </p:nvSpPr>
              <p:spPr bwMode="auto">
                <a:xfrm>
                  <a:off x="5135" y="405"/>
                  <a:ext cx="18" cy="21"/>
                </a:xfrm>
                <a:custGeom>
                  <a:avLst/>
                  <a:gdLst>
                    <a:gd name="T0" fmla="*/ 0 w 113"/>
                    <a:gd name="T1" fmla="*/ 0 h 101"/>
                    <a:gd name="T2" fmla="*/ 0 w 113"/>
                    <a:gd name="T3" fmla="*/ 0 h 101"/>
                    <a:gd name="T4" fmla="*/ 0 w 113"/>
                    <a:gd name="T5" fmla="*/ 0 h 101"/>
                    <a:gd name="T6" fmla="*/ 0 w 113"/>
                    <a:gd name="T7" fmla="*/ 0 h 101"/>
                    <a:gd name="T8" fmla="*/ 0 w 113"/>
                    <a:gd name="T9" fmla="*/ 0 h 101"/>
                    <a:gd name="T10" fmla="*/ 0 w 113"/>
                    <a:gd name="T11" fmla="*/ 0 h 101"/>
                    <a:gd name="T12" fmla="*/ 0 w 113"/>
                    <a:gd name="T13" fmla="*/ 0 h 101"/>
                    <a:gd name="T14" fmla="*/ 0 w 113"/>
                    <a:gd name="T15" fmla="*/ 0 h 101"/>
                    <a:gd name="T16" fmla="*/ 0 w 113"/>
                    <a:gd name="T17" fmla="*/ 0 h 101"/>
                    <a:gd name="T18" fmla="*/ 0 w 113"/>
                    <a:gd name="T19" fmla="*/ 0 h 101"/>
                    <a:gd name="T20" fmla="*/ 0 w 113"/>
                    <a:gd name="T21" fmla="*/ 0 h 101"/>
                    <a:gd name="T22" fmla="*/ 0 w 113"/>
                    <a:gd name="T23" fmla="*/ 0 h 101"/>
                    <a:gd name="T24" fmla="*/ 0 w 113"/>
                    <a:gd name="T25" fmla="*/ 0 h 101"/>
                    <a:gd name="T26" fmla="*/ 0 w 113"/>
                    <a:gd name="T27" fmla="*/ 0 h 101"/>
                    <a:gd name="T28" fmla="*/ 0 w 113"/>
                    <a:gd name="T29" fmla="*/ 0 h 101"/>
                    <a:gd name="T30" fmla="*/ 0 w 113"/>
                    <a:gd name="T31" fmla="*/ 0 h 101"/>
                    <a:gd name="T32" fmla="*/ 0 w 113"/>
                    <a:gd name="T33" fmla="*/ 0 h 101"/>
                    <a:gd name="T34" fmla="*/ 0 w 113"/>
                    <a:gd name="T35" fmla="*/ 0 h 101"/>
                    <a:gd name="T36" fmla="*/ 0 w 113"/>
                    <a:gd name="T37" fmla="*/ 0 h 101"/>
                    <a:gd name="T38" fmla="*/ 0 w 113"/>
                    <a:gd name="T39" fmla="*/ 0 h 101"/>
                    <a:gd name="T40" fmla="*/ 0 w 113"/>
                    <a:gd name="T41" fmla="*/ 0 h 101"/>
                    <a:gd name="T42" fmla="*/ 0 w 113"/>
                    <a:gd name="T43" fmla="*/ 0 h 101"/>
                    <a:gd name="T44" fmla="*/ 0 w 113"/>
                    <a:gd name="T45" fmla="*/ 0 h 101"/>
                    <a:gd name="T46" fmla="*/ 0 w 113"/>
                    <a:gd name="T47" fmla="*/ 0 h 101"/>
                    <a:gd name="T48" fmla="*/ 0 w 113"/>
                    <a:gd name="T49" fmla="*/ 0 h 101"/>
                    <a:gd name="T50" fmla="*/ 0 w 113"/>
                    <a:gd name="T51" fmla="*/ 0 h 10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3"/>
                    <a:gd name="T79" fmla="*/ 0 h 101"/>
                    <a:gd name="T80" fmla="*/ 113 w 113"/>
                    <a:gd name="T81" fmla="*/ 101 h 10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3" h="101">
                      <a:moveTo>
                        <a:pt x="6" y="101"/>
                      </a:moveTo>
                      <a:lnTo>
                        <a:pt x="11" y="99"/>
                      </a:lnTo>
                      <a:lnTo>
                        <a:pt x="23" y="87"/>
                      </a:lnTo>
                      <a:lnTo>
                        <a:pt x="32" y="74"/>
                      </a:lnTo>
                      <a:lnTo>
                        <a:pt x="45" y="63"/>
                      </a:lnTo>
                      <a:lnTo>
                        <a:pt x="57" y="51"/>
                      </a:lnTo>
                      <a:lnTo>
                        <a:pt x="70" y="40"/>
                      </a:lnTo>
                      <a:lnTo>
                        <a:pt x="84" y="29"/>
                      </a:lnTo>
                      <a:lnTo>
                        <a:pt x="98" y="17"/>
                      </a:lnTo>
                      <a:lnTo>
                        <a:pt x="113" y="8"/>
                      </a:lnTo>
                      <a:lnTo>
                        <a:pt x="106" y="0"/>
                      </a:lnTo>
                      <a:lnTo>
                        <a:pt x="91" y="11"/>
                      </a:lnTo>
                      <a:lnTo>
                        <a:pt x="77" y="22"/>
                      </a:lnTo>
                      <a:lnTo>
                        <a:pt x="63" y="34"/>
                      </a:lnTo>
                      <a:lnTo>
                        <a:pt x="50" y="45"/>
                      </a:lnTo>
                      <a:lnTo>
                        <a:pt x="38" y="57"/>
                      </a:lnTo>
                      <a:lnTo>
                        <a:pt x="25" y="68"/>
                      </a:lnTo>
                      <a:lnTo>
                        <a:pt x="13" y="81"/>
                      </a:lnTo>
                      <a:lnTo>
                        <a:pt x="1" y="93"/>
                      </a:lnTo>
                      <a:lnTo>
                        <a:pt x="6" y="91"/>
                      </a:lnTo>
                      <a:lnTo>
                        <a:pt x="1" y="93"/>
                      </a:lnTo>
                      <a:lnTo>
                        <a:pt x="0" y="97"/>
                      </a:lnTo>
                      <a:lnTo>
                        <a:pt x="3" y="100"/>
                      </a:lnTo>
                      <a:lnTo>
                        <a:pt x="7" y="101"/>
                      </a:lnTo>
                      <a:lnTo>
                        <a:pt x="11" y="99"/>
                      </a:lnTo>
                      <a:lnTo>
                        <a:pt x="6" y="10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6" name="Freeform 825">
                  <a:extLst>
                    <a:ext uri="{FF2B5EF4-FFF2-40B4-BE49-F238E27FC236}">
                      <a16:creationId xmlns:a16="http://schemas.microsoft.com/office/drawing/2014/main" id="{9DF5439A-C3F3-4C53-AEC0-3AD37E522BFF}"/>
                    </a:ext>
                  </a:extLst>
                </p:cNvPr>
                <p:cNvSpPr>
                  <a:spLocks/>
                </p:cNvSpPr>
                <p:nvPr/>
              </p:nvSpPr>
              <p:spPr bwMode="auto">
                <a:xfrm>
                  <a:off x="4443" y="414"/>
                  <a:ext cx="693" cy="12"/>
                </a:xfrm>
                <a:custGeom>
                  <a:avLst/>
                  <a:gdLst>
                    <a:gd name="T0" fmla="*/ 0 w 4157"/>
                    <a:gd name="T1" fmla="*/ 0 h 60"/>
                    <a:gd name="T2" fmla="*/ 0 w 4157"/>
                    <a:gd name="T3" fmla="*/ 0 h 60"/>
                    <a:gd name="T4" fmla="*/ 0 w 4157"/>
                    <a:gd name="T5" fmla="*/ 0 h 60"/>
                    <a:gd name="T6" fmla="*/ 0 w 4157"/>
                    <a:gd name="T7" fmla="*/ 0 h 60"/>
                    <a:gd name="T8" fmla="*/ 0 w 4157"/>
                    <a:gd name="T9" fmla="*/ 0 h 60"/>
                    <a:gd name="T10" fmla="*/ 0 w 4157"/>
                    <a:gd name="T11" fmla="*/ 0 h 60"/>
                    <a:gd name="T12" fmla="*/ 0 w 4157"/>
                    <a:gd name="T13" fmla="*/ 0 h 60"/>
                    <a:gd name="T14" fmla="*/ 0 w 4157"/>
                    <a:gd name="T15" fmla="*/ 0 h 60"/>
                    <a:gd name="T16" fmla="*/ 0 w 4157"/>
                    <a:gd name="T17" fmla="*/ 0 h 60"/>
                    <a:gd name="T18" fmla="*/ 0 w 4157"/>
                    <a:gd name="T19" fmla="*/ 0 h 60"/>
                    <a:gd name="T20" fmla="*/ 0 w 4157"/>
                    <a:gd name="T21" fmla="*/ 0 h 60"/>
                    <a:gd name="T22" fmla="*/ 0 w 4157"/>
                    <a:gd name="T23" fmla="*/ 0 h 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157"/>
                    <a:gd name="T37" fmla="*/ 0 h 60"/>
                    <a:gd name="T38" fmla="*/ 4157 w 4157"/>
                    <a:gd name="T39" fmla="*/ 60 h 6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157" h="60">
                      <a:moveTo>
                        <a:pt x="0" y="8"/>
                      </a:moveTo>
                      <a:lnTo>
                        <a:pt x="4" y="10"/>
                      </a:lnTo>
                      <a:lnTo>
                        <a:pt x="4157" y="60"/>
                      </a:lnTo>
                      <a:lnTo>
                        <a:pt x="4157" y="50"/>
                      </a:lnTo>
                      <a:lnTo>
                        <a:pt x="4" y="0"/>
                      </a:lnTo>
                      <a:lnTo>
                        <a:pt x="9" y="2"/>
                      </a:lnTo>
                      <a:lnTo>
                        <a:pt x="4" y="0"/>
                      </a:lnTo>
                      <a:lnTo>
                        <a:pt x="1" y="2"/>
                      </a:lnTo>
                      <a:lnTo>
                        <a:pt x="0" y="5"/>
                      </a:lnTo>
                      <a:lnTo>
                        <a:pt x="1" y="8"/>
                      </a:lnTo>
                      <a:lnTo>
                        <a:pt x="4" y="10"/>
                      </a:lnTo>
                      <a:lnTo>
                        <a:pt x="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7" name="Freeform 826">
                  <a:extLst>
                    <a:ext uri="{FF2B5EF4-FFF2-40B4-BE49-F238E27FC236}">
                      <a16:creationId xmlns:a16="http://schemas.microsoft.com/office/drawing/2014/main" id="{E820F487-034D-4BA3-814A-11AC109B405E}"/>
                    </a:ext>
                  </a:extLst>
                </p:cNvPr>
                <p:cNvSpPr>
                  <a:spLocks/>
                </p:cNvSpPr>
                <p:nvPr/>
              </p:nvSpPr>
              <p:spPr bwMode="auto">
                <a:xfrm>
                  <a:off x="4424" y="396"/>
                  <a:ext cx="20" cy="19"/>
                </a:xfrm>
                <a:custGeom>
                  <a:avLst/>
                  <a:gdLst>
                    <a:gd name="T0" fmla="*/ 0 w 118"/>
                    <a:gd name="T1" fmla="*/ 0 h 98"/>
                    <a:gd name="T2" fmla="*/ 0 w 118"/>
                    <a:gd name="T3" fmla="*/ 0 h 98"/>
                    <a:gd name="T4" fmla="*/ 0 w 118"/>
                    <a:gd name="T5" fmla="*/ 0 h 98"/>
                    <a:gd name="T6" fmla="*/ 0 w 118"/>
                    <a:gd name="T7" fmla="*/ 0 h 98"/>
                    <a:gd name="T8" fmla="*/ 0 w 118"/>
                    <a:gd name="T9" fmla="*/ 0 h 98"/>
                    <a:gd name="T10" fmla="*/ 0 w 118"/>
                    <a:gd name="T11" fmla="*/ 0 h 98"/>
                    <a:gd name="T12" fmla="*/ 0 w 118"/>
                    <a:gd name="T13" fmla="*/ 0 h 98"/>
                    <a:gd name="T14" fmla="*/ 0 w 118"/>
                    <a:gd name="T15" fmla="*/ 0 h 98"/>
                    <a:gd name="T16" fmla="*/ 0 w 118"/>
                    <a:gd name="T17" fmla="*/ 0 h 98"/>
                    <a:gd name="T18" fmla="*/ 0 w 118"/>
                    <a:gd name="T19" fmla="*/ 0 h 98"/>
                    <a:gd name="T20" fmla="*/ 0 w 118"/>
                    <a:gd name="T21" fmla="*/ 0 h 98"/>
                    <a:gd name="T22" fmla="*/ 0 w 118"/>
                    <a:gd name="T23" fmla="*/ 0 h 98"/>
                    <a:gd name="T24" fmla="*/ 0 w 118"/>
                    <a:gd name="T25" fmla="*/ 0 h 98"/>
                    <a:gd name="T26" fmla="*/ 0 w 118"/>
                    <a:gd name="T27" fmla="*/ 0 h 98"/>
                    <a:gd name="T28" fmla="*/ 0 w 118"/>
                    <a:gd name="T29" fmla="*/ 0 h 98"/>
                    <a:gd name="T30" fmla="*/ 0 w 118"/>
                    <a:gd name="T31" fmla="*/ 0 h 98"/>
                    <a:gd name="T32" fmla="*/ 0 w 118"/>
                    <a:gd name="T33" fmla="*/ 0 h 98"/>
                    <a:gd name="T34" fmla="*/ 0 w 118"/>
                    <a:gd name="T35" fmla="*/ 0 h 98"/>
                    <a:gd name="T36" fmla="*/ 0 w 118"/>
                    <a:gd name="T37" fmla="*/ 0 h 98"/>
                    <a:gd name="T38" fmla="*/ 0 w 118"/>
                    <a:gd name="T39" fmla="*/ 0 h 98"/>
                    <a:gd name="T40" fmla="*/ 0 w 118"/>
                    <a:gd name="T41" fmla="*/ 0 h 98"/>
                    <a:gd name="T42" fmla="*/ 0 w 118"/>
                    <a:gd name="T43" fmla="*/ 0 h 98"/>
                    <a:gd name="T44" fmla="*/ 0 w 118"/>
                    <a:gd name="T45" fmla="*/ 0 h 98"/>
                    <a:gd name="T46" fmla="*/ 0 w 118"/>
                    <a:gd name="T47" fmla="*/ 0 h 98"/>
                    <a:gd name="T48" fmla="*/ 0 w 118"/>
                    <a:gd name="T49" fmla="*/ 0 h 98"/>
                    <a:gd name="T50" fmla="*/ 0 w 118"/>
                    <a:gd name="T51" fmla="*/ 0 h 9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98"/>
                    <a:gd name="T80" fmla="*/ 118 w 118"/>
                    <a:gd name="T81" fmla="*/ 98 h 9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98">
                      <a:moveTo>
                        <a:pt x="6" y="0"/>
                      </a:moveTo>
                      <a:lnTo>
                        <a:pt x="2" y="9"/>
                      </a:lnTo>
                      <a:lnTo>
                        <a:pt x="18" y="19"/>
                      </a:lnTo>
                      <a:lnTo>
                        <a:pt x="32" y="29"/>
                      </a:lnTo>
                      <a:lnTo>
                        <a:pt x="46" y="40"/>
                      </a:lnTo>
                      <a:lnTo>
                        <a:pt x="60" y="50"/>
                      </a:lnTo>
                      <a:lnTo>
                        <a:pt x="73" y="62"/>
                      </a:lnTo>
                      <a:lnTo>
                        <a:pt x="85" y="73"/>
                      </a:lnTo>
                      <a:lnTo>
                        <a:pt x="98" y="86"/>
                      </a:lnTo>
                      <a:lnTo>
                        <a:pt x="109" y="98"/>
                      </a:lnTo>
                      <a:lnTo>
                        <a:pt x="118" y="92"/>
                      </a:lnTo>
                      <a:lnTo>
                        <a:pt x="105" y="80"/>
                      </a:lnTo>
                      <a:lnTo>
                        <a:pt x="92" y="67"/>
                      </a:lnTo>
                      <a:lnTo>
                        <a:pt x="80" y="56"/>
                      </a:lnTo>
                      <a:lnTo>
                        <a:pt x="67" y="44"/>
                      </a:lnTo>
                      <a:lnTo>
                        <a:pt x="53" y="34"/>
                      </a:lnTo>
                      <a:lnTo>
                        <a:pt x="39" y="22"/>
                      </a:lnTo>
                      <a:lnTo>
                        <a:pt x="25" y="11"/>
                      </a:lnTo>
                      <a:lnTo>
                        <a:pt x="9" y="1"/>
                      </a:lnTo>
                      <a:lnTo>
                        <a:pt x="6" y="10"/>
                      </a:lnTo>
                      <a:lnTo>
                        <a:pt x="9" y="1"/>
                      </a:lnTo>
                      <a:lnTo>
                        <a:pt x="5" y="0"/>
                      </a:lnTo>
                      <a:lnTo>
                        <a:pt x="1" y="2"/>
                      </a:lnTo>
                      <a:lnTo>
                        <a:pt x="0" y="5"/>
                      </a:lnTo>
                      <a:lnTo>
                        <a:pt x="2" y="9"/>
                      </a:lnTo>
                      <a:lnTo>
                        <a:pt x="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8" name="Freeform 827">
                  <a:extLst>
                    <a:ext uri="{FF2B5EF4-FFF2-40B4-BE49-F238E27FC236}">
                      <a16:creationId xmlns:a16="http://schemas.microsoft.com/office/drawing/2014/main" id="{1EFE94DF-9E87-4890-83CA-C69B933E9170}"/>
                    </a:ext>
                  </a:extLst>
                </p:cNvPr>
                <p:cNvSpPr>
                  <a:spLocks/>
                </p:cNvSpPr>
                <p:nvPr/>
              </p:nvSpPr>
              <p:spPr bwMode="auto">
                <a:xfrm>
                  <a:off x="4025" y="394"/>
                  <a:ext cx="228" cy="6"/>
                </a:xfrm>
                <a:custGeom>
                  <a:avLst/>
                  <a:gdLst>
                    <a:gd name="T0" fmla="*/ 0 w 1369"/>
                    <a:gd name="T1" fmla="*/ 0 h 28"/>
                    <a:gd name="T2" fmla="*/ 0 w 1369"/>
                    <a:gd name="T3" fmla="*/ 0 h 28"/>
                    <a:gd name="T4" fmla="*/ 0 w 1369"/>
                    <a:gd name="T5" fmla="*/ 0 h 28"/>
                    <a:gd name="T6" fmla="*/ 0 w 1369"/>
                    <a:gd name="T7" fmla="*/ 0 h 28"/>
                    <a:gd name="T8" fmla="*/ 0 w 1369"/>
                    <a:gd name="T9" fmla="*/ 0 h 28"/>
                    <a:gd name="T10" fmla="*/ 0 w 1369"/>
                    <a:gd name="T11" fmla="*/ 0 h 28"/>
                    <a:gd name="T12" fmla="*/ 0 w 1369"/>
                    <a:gd name="T13" fmla="*/ 0 h 28"/>
                    <a:gd name="T14" fmla="*/ 0 w 1369"/>
                    <a:gd name="T15" fmla="*/ 0 h 28"/>
                    <a:gd name="T16" fmla="*/ 0 w 1369"/>
                    <a:gd name="T17" fmla="*/ 0 h 28"/>
                    <a:gd name="T18" fmla="*/ 0 w 1369"/>
                    <a:gd name="T19" fmla="*/ 0 h 28"/>
                    <a:gd name="T20" fmla="*/ 0 w 1369"/>
                    <a:gd name="T21" fmla="*/ 0 h 28"/>
                    <a:gd name="T22" fmla="*/ 0 w 1369"/>
                    <a:gd name="T23" fmla="*/ 0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69"/>
                    <a:gd name="T37" fmla="*/ 0 h 28"/>
                    <a:gd name="T38" fmla="*/ 1369 w 1369"/>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69" h="28">
                      <a:moveTo>
                        <a:pt x="1366" y="26"/>
                      </a:moveTo>
                      <a:lnTo>
                        <a:pt x="1363" y="18"/>
                      </a:lnTo>
                      <a:lnTo>
                        <a:pt x="0" y="0"/>
                      </a:lnTo>
                      <a:lnTo>
                        <a:pt x="0" y="10"/>
                      </a:lnTo>
                      <a:lnTo>
                        <a:pt x="1363" y="28"/>
                      </a:lnTo>
                      <a:lnTo>
                        <a:pt x="1359" y="20"/>
                      </a:lnTo>
                      <a:lnTo>
                        <a:pt x="1363" y="28"/>
                      </a:lnTo>
                      <a:lnTo>
                        <a:pt x="1366" y="26"/>
                      </a:lnTo>
                      <a:lnTo>
                        <a:pt x="1369" y="23"/>
                      </a:lnTo>
                      <a:lnTo>
                        <a:pt x="1366" y="20"/>
                      </a:lnTo>
                      <a:lnTo>
                        <a:pt x="1363" y="18"/>
                      </a:lnTo>
                      <a:lnTo>
                        <a:pt x="1366"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9" name="Freeform 828">
                  <a:extLst>
                    <a:ext uri="{FF2B5EF4-FFF2-40B4-BE49-F238E27FC236}">
                      <a16:creationId xmlns:a16="http://schemas.microsoft.com/office/drawing/2014/main" id="{12E67660-8D15-4F98-95CC-F3AE9BD3990B}"/>
                    </a:ext>
                  </a:extLst>
                </p:cNvPr>
                <p:cNvSpPr>
                  <a:spLocks/>
                </p:cNvSpPr>
                <p:nvPr/>
              </p:nvSpPr>
              <p:spPr bwMode="auto">
                <a:xfrm>
                  <a:off x="4235" y="398"/>
                  <a:ext cx="18" cy="21"/>
                </a:xfrm>
                <a:custGeom>
                  <a:avLst/>
                  <a:gdLst>
                    <a:gd name="T0" fmla="*/ 0 w 106"/>
                    <a:gd name="T1" fmla="*/ 0 h 107"/>
                    <a:gd name="T2" fmla="*/ 0 w 106"/>
                    <a:gd name="T3" fmla="*/ 0 h 107"/>
                    <a:gd name="T4" fmla="*/ 0 w 106"/>
                    <a:gd name="T5" fmla="*/ 0 h 107"/>
                    <a:gd name="T6" fmla="*/ 0 w 106"/>
                    <a:gd name="T7" fmla="*/ 0 h 107"/>
                    <a:gd name="T8" fmla="*/ 0 w 106"/>
                    <a:gd name="T9" fmla="*/ 0 h 107"/>
                    <a:gd name="T10" fmla="*/ 0 w 106"/>
                    <a:gd name="T11" fmla="*/ 0 h 107"/>
                    <a:gd name="T12" fmla="*/ 0 w 106"/>
                    <a:gd name="T13" fmla="*/ 0 h 107"/>
                    <a:gd name="T14" fmla="*/ 0 w 106"/>
                    <a:gd name="T15" fmla="*/ 0 h 107"/>
                    <a:gd name="T16" fmla="*/ 0 w 106"/>
                    <a:gd name="T17" fmla="*/ 0 h 107"/>
                    <a:gd name="T18" fmla="*/ 0 w 106"/>
                    <a:gd name="T19" fmla="*/ 0 h 107"/>
                    <a:gd name="T20" fmla="*/ 0 w 106"/>
                    <a:gd name="T21" fmla="*/ 0 h 107"/>
                    <a:gd name="T22" fmla="*/ 0 w 106"/>
                    <a:gd name="T23" fmla="*/ 0 h 107"/>
                    <a:gd name="T24" fmla="*/ 0 w 106"/>
                    <a:gd name="T25" fmla="*/ 0 h 107"/>
                    <a:gd name="T26" fmla="*/ 0 w 106"/>
                    <a:gd name="T27" fmla="*/ 0 h 107"/>
                    <a:gd name="T28" fmla="*/ 0 w 106"/>
                    <a:gd name="T29" fmla="*/ 0 h 107"/>
                    <a:gd name="T30" fmla="*/ 0 w 106"/>
                    <a:gd name="T31" fmla="*/ 0 h 107"/>
                    <a:gd name="T32" fmla="*/ 0 w 106"/>
                    <a:gd name="T33" fmla="*/ 0 h 107"/>
                    <a:gd name="T34" fmla="*/ 0 w 106"/>
                    <a:gd name="T35" fmla="*/ 0 h 107"/>
                    <a:gd name="T36" fmla="*/ 0 w 106"/>
                    <a:gd name="T37" fmla="*/ 0 h 107"/>
                    <a:gd name="T38" fmla="*/ 0 w 106"/>
                    <a:gd name="T39" fmla="*/ 0 h 107"/>
                    <a:gd name="T40" fmla="*/ 0 w 106"/>
                    <a:gd name="T41" fmla="*/ 0 h 107"/>
                    <a:gd name="T42" fmla="*/ 0 w 106"/>
                    <a:gd name="T43" fmla="*/ 0 h 107"/>
                    <a:gd name="T44" fmla="*/ 0 w 106"/>
                    <a:gd name="T45" fmla="*/ 0 h 107"/>
                    <a:gd name="T46" fmla="*/ 0 w 106"/>
                    <a:gd name="T47" fmla="*/ 0 h 107"/>
                    <a:gd name="T48" fmla="*/ 0 w 106"/>
                    <a:gd name="T49" fmla="*/ 0 h 107"/>
                    <a:gd name="T50" fmla="*/ 0 w 106"/>
                    <a:gd name="T51" fmla="*/ 0 h 10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6"/>
                    <a:gd name="T79" fmla="*/ 0 h 107"/>
                    <a:gd name="T80" fmla="*/ 106 w 106"/>
                    <a:gd name="T81" fmla="*/ 107 h 10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6" h="107">
                      <a:moveTo>
                        <a:pt x="5" y="107"/>
                      </a:moveTo>
                      <a:lnTo>
                        <a:pt x="9" y="104"/>
                      </a:lnTo>
                      <a:lnTo>
                        <a:pt x="20" y="92"/>
                      </a:lnTo>
                      <a:lnTo>
                        <a:pt x="31" y="79"/>
                      </a:lnTo>
                      <a:lnTo>
                        <a:pt x="43" y="66"/>
                      </a:lnTo>
                      <a:lnTo>
                        <a:pt x="54" y="53"/>
                      </a:lnTo>
                      <a:lnTo>
                        <a:pt x="65" y="41"/>
                      </a:lnTo>
                      <a:lnTo>
                        <a:pt x="78" y="30"/>
                      </a:lnTo>
                      <a:lnTo>
                        <a:pt x="92" y="18"/>
                      </a:lnTo>
                      <a:lnTo>
                        <a:pt x="106" y="6"/>
                      </a:lnTo>
                      <a:lnTo>
                        <a:pt x="99" y="0"/>
                      </a:lnTo>
                      <a:lnTo>
                        <a:pt x="85" y="11"/>
                      </a:lnTo>
                      <a:lnTo>
                        <a:pt x="71" y="24"/>
                      </a:lnTo>
                      <a:lnTo>
                        <a:pt x="58" y="35"/>
                      </a:lnTo>
                      <a:lnTo>
                        <a:pt x="45" y="47"/>
                      </a:lnTo>
                      <a:lnTo>
                        <a:pt x="33" y="59"/>
                      </a:lnTo>
                      <a:lnTo>
                        <a:pt x="21" y="73"/>
                      </a:lnTo>
                      <a:lnTo>
                        <a:pt x="11" y="86"/>
                      </a:lnTo>
                      <a:lnTo>
                        <a:pt x="0" y="100"/>
                      </a:lnTo>
                      <a:lnTo>
                        <a:pt x="5" y="97"/>
                      </a:lnTo>
                      <a:lnTo>
                        <a:pt x="0" y="100"/>
                      </a:lnTo>
                      <a:lnTo>
                        <a:pt x="0" y="103"/>
                      </a:lnTo>
                      <a:lnTo>
                        <a:pt x="4" y="106"/>
                      </a:lnTo>
                      <a:lnTo>
                        <a:pt x="7" y="106"/>
                      </a:lnTo>
                      <a:lnTo>
                        <a:pt x="9" y="104"/>
                      </a:lnTo>
                      <a:lnTo>
                        <a:pt x="5" y="10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0" name="Freeform 829">
                  <a:extLst>
                    <a:ext uri="{FF2B5EF4-FFF2-40B4-BE49-F238E27FC236}">
                      <a16:creationId xmlns:a16="http://schemas.microsoft.com/office/drawing/2014/main" id="{EF9CCAF0-F93D-4329-B308-C6315BF2ED93}"/>
                    </a:ext>
                  </a:extLst>
                </p:cNvPr>
                <p:cNvSpPr>
                  <a:spLocks/>
                </p:cNvSpPr>
                <p:nvPr/>
              </p:nvSpPr>
              <p:spPr bwMode="auto">
                <a:xfrm>
                  <a:off x="4009" y="412"/>
                  <a:ext cx="227" cy="7"/>
                </a:xfrm>
                <a:custGeom>
                  <a:avLst/>
                  <a:gdLst>
                    <a:gd name="T0" fmla="*/ 0 w 1361"/>
                    <a:gd name="T1" fmla="*/ 0 h 39"/>
                    <a:gd name="T2" fmla="*/ 0 w 1361"/>
                    <a:gd name="T3" fmla="*/ 0 h 39"/>
                    <a:gd name="T4" fmla="*/ 0 w 1361"/>
                    <a:gd name="T5" fmla="*/ 0 h 39"/>
                    <a:gd name="T6" fmla="*/ 0 w 1361"/>
                    <a:gd name="T7" fmla="*/ 0 h 39"/>
                    <a:gd name="T8" fmla="*/ 0 w 1361"/>
                    <a:gd name="T9" fmla="*/ 0 h 39"/>
                    <a:gd name="T10" fmla="*/ 0 w 1361"/>
                    <a:gd name="T11" fmla="*/ 0 h 39"/>
                    <a:gd name="T12" fmla="*/ 0 w 1361"/>
                    <a:gd name="T13" fmla="*/ 0 h 39"/>
                    <a:gd name="T14" fmla="*/ 0 w 1361"/>
                    <a:gd name="T15" fmla="*/ 0 h 39"/>
                    <a:gd name="T16" fmla="*/ 0 w 1361"/>
                    <a:gd name="T17" fmla="*/ 0 h 39"/>
                    <a:gd name="T18" fmla="*/ 0 w 1361"/>
                    <a:gd name="T19" fmla="*/ 0 h 39"/>
                    <a:gd name="T20" fmla="*/ 0 w 1361"/>
                    <a:gd name="T21" fmla="*/ 0 h 39"/>
                    <a:gd name="T22" fmla="*/ 0 w 1361"/>
                    <a:gd name="T23" fmla="*/ 0 h 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61"/>
                    <a:gd name="T37" fmla="*/ 0 h 39"/>
                    <a:gd name="T38" fmla="*/ 1361 w 1361"/>
                    <a:gd name="T39" fmla="*/ 39 h 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61" h="39">
                      <a:moveTo>
                        <a:pt x="0" y="6"/>
                      </a:moveTo>
                      <a:lnTo>
                        <a:pt x="5" y="10"/>
                      </a:lnTo>
                      <a:lnTo>
                        <a:pt x="1361" y="39"/>
                      </a:lnTo>
                      <a:lnTo>
                        <a:pt x="1361" y="29"/>
                      </a:lnTo>
                      <a:lnTo>
                        <a:pt x="5" y="0"/>
                      </a:lnTo>
                      <a:lnTo>
                        <a:pt x="9" y="4"/>
                      </a:lnTo>
                      <a:lnTo>
                        <a:pt x="5" y="0"/>
                      </a:lnTo>
                      <a:lnTo>
                        <a:pt x="1" y="2"/>
                      </a:lnTo>
                      <a:lnTo>
                        <a:pt x="0" y="5"/>
                      </a:lnTo>
                      <a:lnTo>
                        <a:pt x="1" y="8"/>
                      </a:lnTo>
                      <a:lnTo>
                        <a:pt x="5" y="10"/>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1" name="Freeform 830">
                  <a:extLst>
                    <a:ext uri="{FF2B5EF4-FFF2-40B4-BE49-F238E27FC236}">
                      <a16:creationId xmlns:a16="http://schemas.microsoft.com/office/drawing/2014/main" id="{7C31E139-C72A-4EAA-ACF4-C228B1D6442C}"/>
                    </a:ext>
                  </a:extLst>
                </p:cNvPr>
                <p:cNvSpPr>
                  <a:spLocks/>
                </p:cNvSpPr>
                <p:nvPr/>
              </p:nvSpPr>
              <p:spPr bwMode="auto">
                <a:xfrm>
                  <a:off x="4009" y="394"/>
                  <a:ext cx="17" cy="19"/>
                </a:xfrm>
                <a:custGeom>
                  <a:avLst/>
                  <a:gdLst>
                    <a:gd name="T0" fmla="*/ 0 w 107"/>
                    <a:gd name="T1" fmla="*/ 0 h 94"/>
                    <a:gd name="T2" fmla="*/ 0 w 107"/>
                    <a:gd name="T3" fmla="*/ 0 h 94"/>
                    <a:gd name="T4" fmla="*/ 0 w 107"/>
                    <a:gd name="T5" fmla="*/ 0 h 94"/>
                    <a:gd name="T6" fmla="*/ 0 w 107"/>
                    <a:gd name="T7" fmla="*/ 0 h 94"/>
                    <a:gd name="T8" fmla="*/ 0 w 107"/>
                    <a:gd name="T9" fmla="*/ 0 h 94"/>
                    <a:gd name="T10" fmla="*/ 0 w 107"/>
                    <a:gd name="T11" fmla="*/ 0 h 94"/>
                    <a:gd name="T12" fmla="*/ 0 w 107"/>
                    <a:gd name="T13" fmla="*/ 0 h 94"/>
                    <a:gd name="T14" fmla="*/ 0 w 107"/>
                    <a:gd name="T15" fmla="*/ 0 h 94"/>
                    <a:gd name="T16" fmla="*/ 0 w 107"/>
                    <a:gd name="T17" fmla="*/ 0 h 94"/>
                    <a:gd name="T18" fmla="*/ 0 w 107"/>
                    <a:gd name="T19" fmla="*/ 0 h 94"/>
                    <a:gd name="T20" fmla="*/ 0 w 107"/>
                    <a:gd name="T21" fmla="*/ 0 h 94"/>
                    <a:gd name="T22" fmla="*/ 0 w 107"/>
                    <a:gd name="T23" fmla="*/ 0 h 94"/>
                    <a:gd name="T24" fmla="*/ 0 w 107"/>
                    <a:gd name="T25" fmla="*/ 0 h 94"/>
                    <a:gd name="T26" fmla="*/ 0 w 107"/>
                    <a:gd name="T27" fmla="*/ 0 h 94"/>
                    <a:gd name="T28" fmla="*/ 0 w 107"/>
                    <a:gd name="T29" fmla="*/ 0 h 94"/>
                    <a:gd name="T30" fmla="*/ 0 w 107"/>
                    <a:gd name="T31" fmla="*/ 0 h 94"/>
                    <a:gd name="T32" fmla="*/ 0 w 107"/>
                    <a:gd name="T33" fmla="*/ 0 h 94"/>
                    <a:gd name="T34" fmla="*/ 0 w 107"/>
                    <a:gd name="T35" fmla="*/ 0 h 94"/>
                    <a:gd name="T36" fmla="*/ 0 w 107"/>
                    <a:gd name="T37" fmla="*/ 0 h 94"/>
                    <a:gd name="T38" fmla="*/ 0 w 107"/>
                    <a:gd name="T39" fmla="*/ 0 h 94"/>
                    <a:gd name="T40" fmla="*/ 0 w 107"/>
                    <a:gd name="T41" fmla="*/ 0 h 94"/>
                    <a:gd name="T42" fmla="*/ 0 w 107"/>
                    <a:gd name="T43" fmla="*/ 0 h 94"/>
                    <a:gd name="T44" fmla="*/ 0 w 107"/>
                    <a:gd name="T45" fmla="*/ 0 h 94"/>
                    <a:gd name="T46" fmla="*/ 0 w 107"/>
                    <a:gd name="T47" fmla="*/ 0 h 94"/>
                    <a:gd name="T48" fmla="*/ 0 w 107"/>
                    <a:gd name="T49" fmla="*/ 0 h 9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7"/>
                    <a:gd name="T76" fmla="*/ 0 h 94"/>
                    <a:gd name="T77" fmla="*/ 107 w 107"/>
                    <a:gd name="T78" fmla="*/ 94 h 9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7" h="94">
                      <a:moveTo>
                        <a:pt x="101" y="0"/>
                      </a:moveTo>
                      <a:lnTo>
                        <a:pt x="101" y="0"/>
                      </a:lnTo>
                      <a:lnTo>
                        <a:pt x="75" y="0"/>
                      </a:lnTo>
                      <a:lnTo>
                        <a:pt x="53" y="6"/>
                      </a:lnTo>
                      <a:lnTo>
                        <a:pt x="33" y="13"/>
                      </a:lnTo>
                      <a:lnTo>
                        <a:pt x="19" y="25"/>
                      </a:lnTo>
                      <a:lnTo>
                        <a:pt x="8" y="40"/>
                      </a:lnTo>
                      <a:lnTo>
                        <a:pt x="1" y="57"/>
                      </a:lnTo>
                      <a:lnTo>
                        <a:pt x="0" y="74"/>
                      </a:lnTo>
                      <a:lnTo>
                        <a:pt x="5" y="94"/>
                      </a:lnTo>
                      <a:lnTo>
                        <a:pt x="14" y="92"/>
                      </a:lnTo>
                      <a:lnTo>
                        <a:pt x="12" y="74"/>
                      </a:lnTo>
                      <a:lnTo>
                        <a:pt x="13" y="59"/>
                      </a:lnTo>
                      <a:lnTo>
                        <a:pt x="18" y="44"/>
                      </a:lnTo>
                      <a:lnTo>
                        <a:pt x="28" y="31"/>
                      </a:lnTo>
                      <a:lnTo>
                        <a:pt x="40" y="21"/>
                      </a:lnTo>
                      <a:lnTo>
                        <a:pt x="58" y="14"/>
                      </a:lnTo>
                      <a:lnTo>
                        <a:pt x="77" y="10"/>
                      </a:lnTo>
                      <a:lnTo>
                        <a:pt x="101" y="10"/>
                      </a:lnTo>
                      <a:lnTo>
                        <a:pt x="104" y="8"/>
                      </a:lnTo>
                      <a:lnTo>
                        <a:pt x="107" y="5"/>
                      </a:lnTo>
                      <a:lnTo>
                        <a:pt x="104" y="2"/>
                      </a:lnTo>
                      <a:lnTo>
                        <a:pt x="10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2" name="Freeform 831">
                  <a:extLst>
                    <a:ext uri="{FF2B5EF4-FFF2-40B4-BE49-F238E27FC236}">
                      <a16:creationId xmlns:a16="http://schemas.microsoft.com/office/drawing/2014/main" id="{5F49C9E6-537A-4460-995B-3BAA949A9FD4}"/>
                    </a:ext>
                  </a:extLst>
                </p:cNvPr>
                <p:cNvSpPr>
                  <a:spLocks/>
                </p:cNvSpPr>
                <p:nvPr/>
              </p:nvSpPr>
              <p:spPr bwMode="auto">
                <a:xfrm>
                  <a:off x="4439" y="400"/>
                  <a:ext cx="2" cy="3"/>
                </a:xfrm>
                <a:custGeom>
                  <a:avLst/>
                  <a:gdLst>
                    <a:gd name="T0" fmla="*/ 0 w 8"/>
                    <a:gd name="T1" fmla="*/ 0 h 15"/>
                    <a:gd name="T2" fmla="*/ 0 w 8"/>
                    <a:gd name="T3" fmla="*/ 0 h 15"/>
                    <a:gd name="T4" fmla="*/ 0 w 8"/>
                    <a:gd name="T5" fmla="*/ 0 h 15"/>
                    <a:gd name="T6" fmla="*/ 0 w 8"/>
                    <a:gd name="T7" fmla="*/ 0 h 15"/>
                    <a:gd name="T8" fmla="*/ 0 w 8"/>
                    <a:gd name="T9" fmla="*/ 0 h 15"/>
                    <a:gd name="T10" fmla="*/ 0 w 8"/>
                    <a:gd name="T11" fmla="*/ 0 h 15"/>
                    <a:gd name="T12" fmla="*/ 0 60000 65536"/>
                    <a:gd name="T13" fmla="*/ 0 60000 65536"/>
                    <a:gd name="T14" fmla="*/ 0 60000 65536"/>
                    <a:gd name="T15" fmla="*/ 0 60000 65536"/>
                    <a:gd name="T16" fmla="*/ 0 60000 65536"/>
                    <a:gd name="T17" fmla="*/ 0 60000 65536"/>
                    <a:gd name="T18" fmla="*/ 0 w 8"/>
                    <a:gd name="T19" fmla="*/ 0 h 15"/>
                    <a:gd name="T20" fmla="*/ 8 w 8"/>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8" h="15">
                      <a:moveTo>
                        <a:pt x="8" y="0"/>
                      </a:moveTo>
                      <a:lnTo>
                        <a:pt x="2" y="2"/>
                      </a:lnTo>
                      <a:lnTo>
                        <a:pt x="0" y="8"/>
                      </a:lnTo>
                      <a:lnTo>
                        <a:pt x="2" y="13"/>
                      </a:lnTo>
                      <a:lnTo>
                        <a:pt x="8" y="15"/>
                      </a:lnTo>
                      <a:lnTo>
                        <a:pt x="8" y="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3" name="Freeform 832">
                  <a:extLst>
                    <a:ext uri="{FF2B5EF4-FFF2-40B4-BE49-F238E27FC236}">
                      <a16:creationId xmlns:a16="http://schemas.microsoft.com/office/drawing/2014/main" id="{B59D0F3B-8E8D-4B1F-B280-19BBDAD80CCF}"/>
                    </a:ext>
                  </a:extLst>
                </p:cNvPr>
                <p:cNvSpPr>
                  <a:spLocks/>
                </p:cNvSpPr>
                <p:nvPr/>
              </p:nvSpPr>
              <p:spPr bwMode="auto">
                <a:xfrm>
                  <a:off x="4441" y="400"/>
                  <a:ext cx="698" cy="13"/>
                </a:xfrm>
                <a:custGeom>
                  <a:avLst/>
                  <a:gdLst>
                    <a:gd name="T0" fmla="*/ 0 w 4187"/>
                    <a:gd name="T1" fmla="*/ 0 h 67"/>
                    <a:gd name="T2" fmla="*/ 0 w 4187"/>
                    <a:gd name="T3" fmla="*/ 0 h 67"/>
                    <a:gd name="T4" fmla="*/ 0 w 4187"/>
                    <a:gd name="T5" fmla="*/ 0 h 67"/>
                    <a:gd name="T6" fmla="*/ 0 w 4187"/>
                    <a:gd name="T7" fmla="*/ 0 h 67"/>
                    <a:gd name="T8" fmla="*/ 0 w 4187"/>
                    <a:gd name="T9" fmla="*/ 0 h 67"/>
                    <a:gd name="T10" fmla="*/ 0 w 4187"/>
                    <a:gd name="T11" fmla="*/ 0 h 67"/>
                    <a:gd name="T12" fmla="*/ 0 60000 65536"/>
                    <a:gd name="T13" fmla="*/ 0 60000 65536"/>
                    <a:gd name="T14" fmla="*/ 0 60000 65536"/>
                    <a:gd name="T15" fmla="*/ 0 60000 65536"/>
                    <a:gd name="T16" fmla="*/ 0 60000 65536"/>
                    <a:gd name="T17" fmla="*/ 0 60000 65536"/>
                    <a:gd name="T18" fmla="*/ 0 w 4187"/>
                    <a:gd name="T19" fmla="*/ 0 h 67"/>
                    <a:gd name="T20" fmla="*/ 4187 w 4187"/>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4187" h="67">
                      <a:moveTo>
                        <a:pt x="4187" y="60"/>
                      </a:moveTo>
                      <a:lnTo>
                        <a:pt x="4187" y="52"/>
                      </a:lnTo>
                      <a:lnTo>
                        <a:pt x="0" y="0"/>
                      </a:lnTo>
                      <a:lnTo>
                        <a:pt x="0" y="15"/>
                      </a:lnTo>
                      <a:lnTo>
                        <a:pt x="4187" y="67"/>
                      </a:lnTo>
                      <a:lnTo>
                        <a:pt x="4187" y="6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4" name="Freeform 833">
                  <a:extLst>
                    <a:ext uri="{FF2B5EF4-FFF2-40B4-BE49-F238E27FC236}">
                      <a16:creationId xmlns:a16="http://schemas.microsoft.com/office/drawing/2014/main" id="{E24CFE61-6393-4552-8549-E3EB3214D6DC}"/>
                    </a:ext>
                  </a:extLst>
                </p:cNvPr>
                <p:cNvSpPr>
                  <a:spLocks/>
                </p:cNvSpPr>
                <p:nvPr/>
              </p:nvSpPr>
              <p:spPr bwMode="auto">
                <a:xfrm>
                  <a:off x="5139" y="410"/>
                  <a:ext cx="1" cy="3"/>
                </a:xfrm>
                <a:custGeom>
                  <a:avLst/>
                  <a:gdLst>
                    <a:gd name="T0" fmla="*/ 0 w 8"/>
                    <a:gd name="T1" fmla="*/ 0 h 15"/>
                    <a:gd name="T2" fmla="*/ 0 w 8"/>
                    <a:gd name="T3" fmla="*/ 0 h 15"/>
                    <a:gd name="T4" fmla="*/ 0 w 8"/>
                    <a:gd name="T5" fmla="*/ 0 h 15"/>
                    <a:gd name="T6" fmla="*/ 0 w 8"/>
                    <a:gd name="T7" fmla="*/ 0 h 15"/>
                    <a:gd name="T8" fmla="*/ 0 w 8"/>
                    <a:gd name="T9" fmla="*/ 0 h 15"/>
                    <a:gd name="T10" fmla="*/ 0 w 8"/>
                    <a:gd name="T11" fmla="*/ 0 h 15"/>
                    <a:gd name="T12" fmla="*/ 0 60000 65536"/>
                    <a:gd name="T13" fmla="*/ 0 60000 65536"/>
                    <a:gd name="T14" fmla="*/ 0 60000 65536"/>
                    <a:gd name="T15" fmla="*/ 0 60000 65536"/>
                    <a:gd name="T16" fmla="*/ 0 60000 65536"/>
                    <a:gd name="T17" fmla="*/ 0 60000 65536"/>
                    <a:gd name="T18" fmla="*/ 0 w 8"/>
                    <a:gd name="T19" fmla="*/ 0 h 15"/>
                    <a:gd name="T20" fmla="*/ 8 w 8"/>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8" h="15">
                      <a:moveTo>
                        <a:pt x="0" y="15"/>
                      </a:moveTo>
                      <a:lnTo>
                        <a:pt x="6" y="13"/>
                      </a:lnTo>
                      <a:lnTo>
                        <a:pt x="8" y="8"/>
                      </a:lnTo>
                      <a:lnTo>
                        <a:pt x="6" y="2"/>
                      </a:lnTo>
                      <a:lnTo>
                        <a:pt x="0" y="0"/>
                      </a:lnTo>
                      <a:lnTo>
                        <a:pt x="0" y="15"/>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5" name="Freeform 834">
                  <a:extLst>
                    <a:ext uri="{FF2B5EF4-FFF2-40B4-BE49-F238E27FC236}">
                      <a16:creationId xmlns:a16="http://schemas.microsoft.com/office/drawing/2014/main" id="{2A9075E1-7431-45D2-87FC-832C586621A7}"/>
                    </a:ext>
                  </a:extLst>
                </p:cNvPr>
                <p:cNvSpPr>
                  <a:spLocks/>
                </p:cNvSpPr>
                <p:nvPr/>
              </p:nvSpPr>
              <p:spPr bwMode="auto">
                <a:xfrm>
                  <a:off x="4017" y="398"/>
                  <a:ext cx="2" cy="2"/>
                </a:xfrm>
                <a:custGeom>
                  <a:avLst/>
                  <a:gdLst>
                    <a:gd name="T0" fmla="*/ 0 w 9"/>
                    <a:gd name="T1" fmla="*/ 0 h 14"/>
                    <a:gd name="T2" fmla="*/ 0 w 9"/>
                    <a:gd name="T3" fmla="*/ 0 h 14"/>
                    <a:gd name="T4" fmla="*/ 0 w 9"/>
                    <a:gd name="T5" fmla="*/ 0 h 14"/>
                    <a:gd name="T6" fmla="*/ 0 w 9"/>
                    <a:gd name="T7" fmla="*/ 0 h 14"/>
                    <a:gd name="T8" fmla="*/ 0 w 9"/>
                    <a:gd name="T9" fmla="*/ 0 h 14"/>
                    <a:gd name="T10" fmla="*/ 0 w 9"/>
                    <a:gd name="T11" fmla="*/ 0 h 14"/>
                    <a:gd name="T12" fmla="*/ 0 60000 65536"/>
                    <a:gd name="T13" fmla="*/ 0 60000 65536"/>
                    <a:gd name="T14" fmla="*/ 0 60000 65536"/>
                    <a:gd name="T15" fmla="*/ 0 60000 65536"/>
                    <a:gd name="T16" fmla="*/ 0 60000 65536"/>
                    <a:gd name="T17" fmla="*/ 0 60000 65536"/>
                    <a:gd name="T18" fmla="*/ 0 w 9"/>
                    <a:gd name="T19" fmla="*/ 0 h 14"/>
                    <a:gd name="T20" fmla="*/ 9 w 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9" h="14">
                      <a:moveTo>
                        <a:pt x="9" y="0"/>
                      </a:moveTo>
                      <a:lnTo>
                        <a:pt x="3" y="2"/>
                      </a:lnTo>
                      <a:lnTo>
                        <a:pt x="0" y="7"/>
                      </a:lnTo>
                      <a:lnTo>
                        <a:pt x="3" y="12"/>
                      </a:lnTo>
                      <a:lnTo>
                        <a:pt x="9" y="14"/>
                      </a:lnTo>
                      <a:lnTo>
                        <a:pt x="9" y="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6" name="Freeform 835">
                  <a:extLst>
                    <a:ext uri="{FF2B5EF4-FFF2-40B4-BE49-F238E27FC236}">
                      <a16:creationId xmlns:a16="http://schemas.microsoft.com/office/drawing/2014/main" id="{708DE69B-EDA8-4562-8496-81F9203EB513}"/>
                    </a:ext>
                  </a:extLst>
                </p:cNvPr>
                <p:cNvSpPr>
                  <a:spLocks/>
                </p:cNvSpPr>
                <p:nvPr/>
              </p:nvSpPr>
              <p:spPr bwMode="auto">
                <a:xfrm>
                  <a:off x="4019" y="398"/>
                  <a:ext cx="225" cy="6"/>
                </a:xfrm>
                <a:custGeom>
                  <a:avLst/>
                  <a:gdLst>
                    <a:gd name="T0" fmla="*/ 0 w 1349"/>
                    <a:gd name="T1" fmla="*/ 0 h 31"/>
                    <a:gd name="T2" fmla="*/ 0 w 1349"/>
                    <a:gd name="T3" fmla="*/ 0 h 31"/>
                    <a:gd name="T4" fmla="*/ 0 w 1349"/>
                    <a:gd name="T5" fmla="*/ 0 h 31"/>
                    <a:gd name="T6" fmla="*/ 0 w 1349"/>
                    <a:gd name="T7" fmla="*/ 0 h 31"/>
                    <a:gd name="T8" fmla="*/ 0 w 1349"/>
                    <a:gd name="T9" fmla="*/ 0 h 31"/>
                    <a:gd name="T10" fmla="*/ 0 w 1349"/>
                    <a:gd name="T11" fmla="*/ 0 h 31"/>
                    <a:gd name="T12" fmla="*/ 0 60000 65536"/>
                    <a:gd name="T13" fmla="*/ 0 60000 65536"/>
                    <a:gd name="T14" fmla="*/ 0 60000 65536"/>
                    <a:gd name="T15" fmla="*/ 0 60000 65536"/>
                    <a:gd name="T16" fmla="*/ 0 60000 65536"/>
                    <a:gd name="T17" fmla="*/ 0 60000 65536"/>
                    <a:gd name="T18" fmla="*/ 0 w 1349"/>
                    <a:gd name="T19" fmla="*/ 0 h 31"/>
                    <a:gd name="T20" fmla="*/ 1349 w 1349"/>
                    <a:gd name="T21" fmla="*/ 31 h 31"/>
                  </a:gdLst>
                  <a:ahLst/>
                  <a:cxnLst>
                    <a:cxn ang="T12">
                      <a:pos x="T0" y="T1"/>
                    </a:cxn>
                    <a:cxn ang="T13">
                      <a:pos x="T2" y="T3"/>
                    </a:cxn>
                    <a:cxn ang="T14">
                      <a:pos x="T4" y="T5"/>
                    </a:cxn>
                    <a:cxn ang="T15">
                      <a:pos x="T6" y="T7"/>
                    </a:cxn>
                    <a:cxn ang="T16">
                      <a:pos x="T8" y="T9"/>
                    </a:cxn>
                    <a:cxn ang="T17">
                      <a:pos x="T10" y="T11"/>
                    </a:cxn>
                  </a:cxnLst>
                  <a:rect l="T18" t="T19" r="T20" b="T21"/>
                  <a:pathLst>
                    <a:path w="1349" h="31">
                      <a:moveTo>
                        <a:pt x="1349" y="24"/>
                      </a:moveTo>
                      <a:lnTo>
                        <a:pt x="1349" y="17"/>
                      </a:lnTo>
                      <a:lnTo>
                        <a:pt x="0" y="0"/>
                      </a:lnTo>
                      <a:lnTo>
                        <a:pt x="0" y="14"/>
                      </a:lnTo>
                      <a:lnTo>
                        <a:pt x="1349" y="31"/>
                      </a:lnTo>
                      <a:lnTo>
                        <a:pt x="1349" y="2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7" name="Freeform 836">
                  <a:extLst>
                    <a:ext uri="{FF2B5EF4-FFF2-40B4-BE49-F238E27FC236}">
                      <a16:creationId xmlns:a16="http://schemas.microsoft.com/office/drawing/2014/main" id="{AC868F32-DE89-4483-8C45-0A44ECD65CAF}"/>
                    </a:ext>
                  </a:extLst>
                </p:cNvPr>
                <p:cNvSpPr>
                  <a:spLocks/>
                </p:cNvSpPr>
                <p:nvPr/>
              </p:nvSpPr>
              <p:spPr bwMode="auto">
                <a:xfrm>
                  <a:off x="4244" y="401"/>
                  <a:ext cx="1" cy="3"/>
                </a:xfrm>
                <a:custGeom>
                  <a:avLst/>
                  <a:gdLst>
                    <a:gd name="T0" fmla="*/ 0 w 8"/>
                    <a:gd name="T1" fmla="*/ 0 h 14"/>
                    <a:gd name="T2" fmla="*/ 0 w 8"/>
                    <a:gd name="T3" fmla="*/ 0 h 14"/>
                    <a:gd name="T4" fmla="*/ 0 w 8"/>
                    <a:gd name="T5" fmla="*/ 0 h 14"/>
                    <a:gd name="T6" fmla="*/ 0 w 8"/>
                    <a:gd name="T7" fmla="*/ 0 h 14"/>
                    <a:gd name="T8" fmla="*/ 0 w 8"/>
                    <a:gd name="T9" fmla="*/ 0 h 14"/>
                    <a:gd name="T10" fmla="*/ 0 w 8"/>
                    <a:gd name="T11" fmla="*/ 0 h 14"/>
                    <a:gd name="T12" fmla="*/ 0 60000 65536"/>
                    <a:gd name="T13" fmla="*/ 0 60000 65536"/>
                    <a:gd name="T14" fmla="*/ 0 60000 65536"/>
                    <a:gd name="T15" fmla="*/ 0 60000 65536"/>
                    <a:gd name="T16" fmla="*/ 0 60000 65536"/>
                    <a:gd name="T17" fmla="*/ 0 60000 65536"/>
                    <a:gd name="T18" fmla="*/ 0 w 8"/>
                    <a:gd name="T19" fmla="*/ 0 h 14"/>
                    <a:gd name="T20" fmla="*/ 8 w 8"/>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8" h="14">
                      <a:moveTo>
                        <a:pt x="0" y="14"/>
                      </a:moveTo>
                      <a:lnTo>
                        <a:pt x="6" y="12"/>
                      </a:lnTo>
                      <a:lnTo>
                        <a:pt x="8" y="7"/>
                      </a:lnTo>
                      <a:lnTo>
                        <a:pt x="6" y="2"/>
                      </a:lnTo>
                      <a:lnTo>
                        <a:pt x="0" y="0"/>
                      </a:lnTo>
                      <a:lnTo>
                        <a:pt x="0" y="1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8" name="Freeform 837">
                  <a:extLst>
                    <a:ext uri="{FF2B5EF4-FFF2-40B4-BE49-F238E27FC236}">
                      <a16:creationId xmlns:a16="http://schemas.microsoft.com/office/drawing/2014/main" id="{C9BB377A-A837-4CD7-9291-F67B09DB46C6}"/>
                    </a:ext>
                  </a:extLst>
                </p:cNvPr>
                <p:cNvSpPr>
                  <a:spLocks/>
                </p:cNvSpPr>
                <p:nvPr/>
              </p:nvSpPr>
              <p:spPr bwMode="auto">
                <a:xfrm>
                  <a:off x="5342" y="411"/>
                  <a:ext cx="2" cy="3"/>
                </a:xfrm>
                <a:custGeom>
                  <a:avLst/>
                  <a:gdLst>
                    <a:gd name="T0" fmla="*/ 0 w 9"/>
                    <a:gd name="T1" fmla="*/ 0 h 14"/>
                    <a:gd name="T2" fmla="*/ 0 w 9"/>
                    <a:gd name="T3" fmla="*/ 0 h 14"/>
                    <a:gd name="T4" fmla="*/ 0 w 9"/>
                    <a:gd name="T5" fmla="*/ 0 h 14"/>
                    <a:gd name="T6" fmla="*/ 0 w 9"/>
                    <a:gd name="T7" fmla="*/ 0 h 14"/>
                    <a:gd name="T8" fmla="*/ 0 w 9"/>
                    <a:gd name="T9" fmla="*/ 0 h 14"/>
                    <a:gd name="T10" fmla="*/ 0 w 9"/>
                    <a:gd name="T11" fmla="*/ 0 h 14"/>
                    <a:gd name="T12" fmla="*/ 0 60000 65536"/>
                    <a:gd name="T13" fmla="*/ 0 60000 65536"/>
                    <a:gd name="T14" fmla="*/ 0 60000 65536"/>
                    <a:gd name="T15" fmla="*/ 0 60000 65536"/>
                    <a:gd name="T16" fmla="*/ 0 60000 65536"/>
                    <a:gd name="T17" fmla="*/ 0 60000 65536"/>
                    <a:gd name="T18" fmla="*/ 0 w 9"/>
                    <a:gd name="T19" fmla="*/ 0 h 14"/>
                    <a:gd name="T20" fmla="*/ 9 w 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9" h="14">
                      <a:moveTo>
                        <a:pt x="9" y="0"/>
                      </a:moveTo>
                      <a:lnTo>
                        <a:pt x="3" y="2"/>
                      </a:lnTo>
                      <a:lnTo>
                        <a:pt x="0" y="7"/>
                      </a:lnTo>
                      <a:lnTo>
                        <a:pt x="3" y="12"/>
                      </a:lnTo>
                      <a:lnTo>
                        <a:pt x="9" y="14"/>
                      </a:lnTo>
                      <a:lnTo>
                        <a:pt x="9" y="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9" name="Freeform 838">
                  <a:extLst>
                    <a:ext uri="{FF2B5EF4-FFF2-40B4-BE49-F238E27FC236}">
                      <a16:creationId xmlns:a16="http://schemas.microsoft.com/office/drawing/2014/main" id="{251BBF0E-C90E-4CE1-A518-5557E4F5314E}"/>
                    </a:ext>
                  </a:extLst>
                </p:cNvPr>
                <p:cNvSpPr>
                  <a:spLocks/>
                </p:cNvSpPr>
                <p:nvPr/>
              </p:nvSpPr>
              <p:spPr bwMode="auto">
                <a:xfrm>
                  <a:off x="5344" y="411"/>
                  <a:ext cx="191" cy="5"/>
                </a:xfrm>
                <a:custGeom>
                  <a:avLst/>
                  <a:gdLst>
                    <a:gd name="T0" fmla="*/ 0 w 1145"/>
                    <a:gd name="T1" fmla="*/ 0 h 24"/>
                    <a:gd name="T2" fmla="*/ 0 w 1145"/>
                    <a:gd name="T3" fmla="*/ 0 h 24"/>
                    <a:gd name="T4" fmla="*/ 0 w 1145"/>
                    <a:gd name="T5" fmla="*/ 0 h 24"/>
                    <a:gd name="T6" fmla="*/ 0 w 1145"/>
                    <a:gd name="T7" fmla="*/ 0 h 24"/>
                    <a:gd name="T8" fmla="*/ 0 w 1145"/>
                    <a:gd name="T9" fmla="*/ 0 h 24"/>
                    <a:gd name="T10" fmla="*/ 0 w 1145"/>
                    <a:gd name="T11" fmla="*/ 0 h 24"/>
                    <a:gd name="T12" fmla="*/ 0 60000 65536"/>
                    <a:gd name="T13" fmla="*/ 0 60000 65536"/>
                    <a:gd name="T14" fmla="*/ 0 60000 65536"/>
                    <a:gd name="T15" fmla="*/ 0 60000 65536"/>
                    <a:gd name="T16" fmla="*/ 0 60000 65536"/>
                    <a:gd name="T17" fmla="*/ 0 60000 65536"/>
                    <a:gd name="T18" fmla="*/ 0 w 1145"/>
                    <a:gd name="T19" fmla="*/ 0 h 24"/>
                    <a:gd name="T20" fmla="*/ 1145 w 1145"/>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145" h="24">
                      <a:moveTo>
                        <a:pt x="1145" y="17"/>
                      </a:moveTo>
                      <a:lnTo>
                        <a:pt x="1145" y="10"/>
                      </a:lnTo>
                      <a:lnTo>
                        <a:pt x="0" y="0"/>
                      </a:lnTo>
                      <a:lnTo>
                        <a:pt x="0" y="14"/>
                      </a:lnTo>
                      <a:lnTo>
                        <a:pt x="1145" y="24"/>
                      </a:lnTo>
                      <a:lnTo>
                        <a:pt x="1145" y="17"/>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0" name="Freeform 839">
                  <a:extLst>
                    <a:ext uri="{FF2B5EF4-FFF2-40B4-BE49-F238E27FC236}">
                      <a16:creationId xmlns:a16="http://schemas.microsoft.com/office/drawing/2014/main" id="{2BAFDE09-B75A-46D0-AC8B-1FCB83BE2C0A}"/>
                    </a:ext>
                  </a:extLst>
                </p:cNvPr>
                <p:cNvSpPr>
                  <a:spLocks/>
                </p:cNvSpPr>
                <p:nvPr/>
              </p:nvSpPr>
              <p:spPr bwMode="auto">
                <a:xfrm>
                  <a:off x="5535" y="413"/>
                  <a:ext cx="1" cy="3"/>
                </a:xfrm>
                <a:custGeom>
                  <a:avLst/>
                  <a:gdLst>
                    <a:gd name="T0" fmla="*/ 0 w 9"/>
                    <a:gd name="T1" fmla="*/ 0 h 14"/>
                    <a:gd name="T2" fmla="*/ 0 w 9"/>
                    <a:gd name="T3" fmla="*/ 0 h 14"/>
                    <a:gd name="T4" fmla="*/ 0 w 9"/>
                    <a:gd name="T5" fmla="*/ 0 h 14"/>
                    <a:gd name="T6" fmla="*/ 0 w 9"/>
                    <a:gd name="T7" fmla="*/ 0 h 14"/>
                    <a:gd name="T8" fmla="*/ 0 w 9"/>
                    <a:gd name="T9" fmla="*/ 0 h 14"/>
                    <a:gd name="T10" fmla="*/ 0 w 9"/>
                    <a:gd name="T11" fmla="*/ 0 h 14"/>
                    <a:gd name="T12" fmla="*/ 0 60000 65536"/>
                    <a:gd name="T13" fmla="*/ 0 60000 65536"/>
                    <a:gd name="T14" fmla="*/ 0 60000 65536"/>
                    <a:gd name="T15" fmla="*/ 0 60000 65536"/>
                    <a:gd name="T16" fmla="*/ 0 60000 65536"/>
                    <a:gd name="T17" fmla="*/ 0 60000 65536"/>
                    <a:gd name="T18" fmla="*/ 0 w 9"/>
                    <a:gd name="T19" fmla="*/ 0 h 14"/>
                    <a:gd name="T20" fmla="*/ 9 w 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9" h="14">
                      <a:moveTo>
                        <a:pt x="0" y="14"/>
                      </a:moveTo>
                      <a:lnTo>
                        <a:pt x="6" y="12"/>
                      </a:lnTo>
                      <a:lnTo>
                        <a:pt x="9" y="7"/>
                      </a:lnTo>
                      <a:lnTo>
                        <a:pt x="6" y="2"/>
                      </a:lnTo>
                      <a:lnTo>
                        <a:pt x="0" y="0"/>
                      </a:lnTo>
                      <a:lnTo>
                        <a:pt x="0" y="1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1" name="Freeform 840">
                  <a:extLst>
                    <a:ext uri="{FF2B5EF4-FFF2-40B4-BE49-F238E27FC236}">
                      <a16:creationId xmlns:a16="http://schemas.microsoft.com/office/drawing/2014/main" id="{87D7596B-B8BA-4EA2-8B03-F21CB1FBEFB4}"/>
                    </a:ext>
                  </a:extLst>
                </p:cNvPr>
                <p:cNvSpPr>
                  <a:spLocks noEditPoints="1"/>
                </p:cNvSpPr>
                <p:nvPr/>
              </p:nvSpPr>
              <p:spPr bwMode="auto">
                <a:xfrm>
                  <a:off x="4073" y="311"/>
                  <a:ext cx="1351" cy="47"/>
                </a:xfrm>
                <a:custGeom>
                  <a:avLst/>
                  <a:gdLst>
                    <a:gd name="T0" fmla="*/ 0 w 8109"/>
                    <a:gd name="T1" fmla="*/ 0 h 235"/>
                    <a:gd name="T2" fmla="*/ 0 w 8109"/>
                    <a:gd name="T3" fmla="*/ 0 h 235"/>
                    <a:gd name="T4" fmla="*/ 0 w 8109"/>
                    <a:gd name="T5" fmla="*/ 0 h 235"/>
                    <a:gd name="T6" fmla="*/ 0 w 8109"/>
                    <a:gd name="T7" fmla="*/ 0 h 235"/>
                    <a:gd name="T8" fmla="*/ 0 w 8109"/>
                    <a:gd name="T9" fmla="*/ 0 h 235"/>
                    <a:gd name="T10" fmla="*/ 0 w 8109"/>
                    <a:gd name="T11" fmla="*/ 0 h 235"/>
                    <a:gd name="T12" fmla="*/ 0 w 8109"/>
                    <a:gd name="T13" fmla="*/ 0 h 235"/>
                    <a:gd name="T14" fmla="*/ 0 w 8109"/>
                    <a:gd name="T15" fmla="*/ 0 h 235"/>
                    <a:gd name="T16" fmla="*/ 0 w 8109"/>
                    <a:gd name="T17" fmla="*/ 0 h 235"/>
                    <a:gd name="T18" fmla="*/ 0 w 8109"/>
                    <a:gd name="T19" fmla="*/ 0 h 235"/>
                    <a:gd name="T20" fmla="*/ 0 w 8109"/>
                    <a:gd name="T21" fmla="*/ 0 h 235"/>
                    <a:gd name="T22" fmla="*/ 0 w 8109"/>
                    <a:gd name="T23" fmla="*/ 0 h 235"/>
                    <a:gd name="T24" fmla="*/ 0 w 8109"/>
                    <a:gd name="T25" fmla="*/ 0 h 235"/>
                    <a:gd name="T26" fmla="*/ 0 w 8109"/>
                    <a:gd name="T27" fmla="*/ 0 h 235"/>
                    <a:gd name="T28" fmla="*/ 0 w 8109"/>
                    <a:gd name="T29" fmla="*/ 0 h 235"/>
                    <a:gd name="T30" fmla="*/ 0 w 8109"/>
                    <a:gd name="T31" fmla="*/ 0 h 235"/>
                    <a:gd name="T32" fmla="*/ 0 w 8109"/>
                    <a:gd name="T33" fmla="*/ 0 h 235"/>
                    <a:gd name="T34" fmla="*/ 0 w 8109"/>
                    <a:gd name="T35" fmla="*/ 0 h 235"/>
                    <a:gd name="T36" fmla="*/ 0 w 8109"/>
                    <a:gd name="T37" fmla="*/ 0 h 235"/>
                    <a:gd name="T38" fmla="*/ 0 w 8109"/>
                    <a:gd name="T39" fmla="*/ 0 h 235"/>
                    <a:gd name="T40" fmla="*/ 0 w 8109"/>
                    <a:gd name="T41" fmla="*/ 0 h 235"/>
                    <a:gd name="T42" fmla="*/ 0 w 8109"/>
                    <a:gd name="T43" fmla="*/ 0 h 235"/>
                    <a:gd name="T44" fmla="*/ 0 w 8109"/>
                    <a:gd name="T45" fmla="*/ 0 h 235"/>
                    <a:gd name="T46" fmla="*/ 0 w 8109"/>
                    <a:gd name="T47" fmla="*/ 0 h 235"/>
                    <a:gd name="T48" fmla="*/ 0 w 8109"/>
                    <a:gd name="T49" fmla="*/ 0 h 235"/>
                    <a:gd name="T50" fmla="*/ 0 w 8109"/>
                    <a:gd name="T51" fmla="*/ 0 h 235"/>
                    <a:gd name="T52" fmla="*/ 0 w 8109"/>
                    <a:gd name="T53" fmla="*/ 0 h 235"/>
                    <a:gd name="T54" fmla="*/ 0 w 8109"/>
                    <a:gd name="T55" fmla="*/ 0 h 235"/>
                    <a:gd name="T56" fmla="*/ 0 w 8109"/>
                    <a:gd name="T57" fmla="*/ 0 h 235"/>
                    <a:gd name="T58" fmla="*/ 0 w 8109"/>
                    <a:gd name="T59" fmla="*/ 0 h 235"/>
                    <a:gd name="T60" fmla="*/ 0 w 8109"/>
                    <a:gd name="T61" fmla="*/ 0 h 235"/>
                    <a:gd name="T62" fmla="*/ 0 w 8109"/>
                    <a:gd name="T63" fmla="*/ 0 h 235"/>
                    <a:gd name="T64" fmla="*/ 0 w 8109"/>
                    <a:gd name="T65" fmla="*/ 0 h 235"/>
                    <a:gd name="T66" fmla="*/ 0 w 8109"/>
                    <a:gd name="T67" fmla="*/ 0 h 235"/>
                    <a:gd name="T68" fmla="*/ 0 w 8109"/>
                    <a:gd name="T69" fmla="*/ 0 h 235"/>
                    <a:gd name="T70" fmla="*/ 0 w 8109"/>
                    <a:gd name="T71" fmla="*/ 0 h 235"/>
                    <a:gd name="T72" fmla="*/ 0 w 8109"/>
                    <a:gd name="T73" fmla="*/ 0 h 235"/>
                    <a:gd name="T74" fmla="*/ 0 w 8109"/>
                    <a:gd name="T75" fmla="*/ 0 h 235"/>
                    <a:gd name="T76" fmla="*/ 0 w 8109"/>
                    <a:gd name="T77" fmla="*/ 0 h 235"/>
                    <a:gd name="T78" fmla="*/ 0 w 8109"/>
                    <a:gd name="T79" fmla="*/ 0 h 235"/>
                    <a:gd name="T80" fmla="*/ 0 w 8109"/>
                    <a:gd name="T81" fmla="*/ 0 h 235"/>
                    <a:gd name="T82" fmla="*/ 0 w 8109"/>
                    <a:gd name="T83" fmla="*/ 0 h 235"/>
                    <a:gd name="T84" fmla="*/ 0 w 8109"/>
                    <a:gd name="T85" fmla="*/ 0 h 235"/>
                    <a:gd name="T86" fmla="*/ 0 w 8109"/>
                    <a:gd name="T87" fmla="*/ 0 h 235"/>
                    <a:gd name="T88" fmla="*/ 0 w 8109"/>
                    <a:gd name="T89" fmla="*/ 0 h 235"/>
                    <a:gd name="T90" fmla="*/ 0 w 8109"/>
                    <a:gd name="T91" fmla="*/ 0 h 235"/>
                    <a:gd name="T92" fmla="*/ 0 w 8109"/>
                    <a:gd name="T93" fmla="*/ 0 h 235"/>
                    <a:gd name="T94" fmla="*/ 0 w 8109"/>
                    <a:gd name="T95" fmla="*/ 0 h 235"/>
                    <a:gd name="T96" fmla="*/ 0 w 8109"/>
                    <a:gd name="T97" fmla="*/ 0 h 235"/>
                    <a:gd name="T98" fmla="*/ 0 w 8109"/>
                    <a:gd name="T99" fmla="*/ 0 h 23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09"/>
                    <a:gd name="T151" fmla="*/ 0 h 235"/>
                    <a:gd name="T152" fmla="*/ 8109 w 8109"/>
                    <a:gd name="T153" fmla="*/ 235 h 23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09" h="235">
                      <a:moveTo>
                        <a:pt x="0" y="9"/>
                      </a:moveTo>
                      <a:lnTo>
                        <a:pt x="66" y="7"/>
                      </a:lnTo>
                      <a:lnTo>
                        <a:pt x="134" y="5"/>
                      </a:lnTo>
                      <a:lnTo>
                        <a:pt x="200" y="4"/>
                      </a:lnTo>
                      <a:lnTo>
                        <a:pt x="266" y="3"/>
                      </a:lnTo>
                      <a:lnTo>
                        <a:pt x="333" y="2"/>
                      </a:lnTo>
                      <a:lnTo>
                        <a:pt x="399" y="1"/>
                      </a:lnTo>
                      <a:lnTo>
                        <a:pt x="465" y="1"/>
                      </a:lnTo>
                      <a:lnTo>
                        <a:pt x="531" y="0"/>
                      </a:lnTo>
                      <a:lnTo>
                        <a:pt x="598" y="0"/>
                      </a:lnTo>
                      <a:lnTo>
                        <a:pt x="664" y="1"/>
                      </a:lnTo>
                      <a:lnTo>
                        <a:pt x="730" y="1"/>
                      </a:lnTo>
                      <a:lnTo>
                        <a:pt x="795" y="2"/>
                      </a:lnTo>
                      <a:lnTo>
                        <a:pt x="862" y="3"/>
                      </a:lnTo>
                      <a:lnTo>
                        <a:pt x="928" y="4"/>
                      </a:lnTo>
                      <a:lnTo>
                        <a:pt x="994" y="5"/>
                      </a:lnTo>
                      <a:lnTo>
                        <a:pt x="1060" y="6"/>
                      </a:lnTo>
                      <a:lnTo>
                        <a:pt x="1127" y="8"/>
                      </a:lnTo>
                      <a:lnTo>
                        <a:pt x="1193" y="10"/>
                      </a:lnTo>
                      <a:lnTo>
                        <a:pt x="1259" y="12"/>
                      </a:lnTo>
                      <a:lnTo>
                        <a:pt x="1325" y="14"/>
                      </a:lnTo>
                      <a:lnTo>
                        <a:pt x="1392" y="17"/>
                      </a:lnTo>
                      <a:lnTo>
                        <a:pt x="1459" y="19"/>
                      </a:lnTo>
                      <a:lnTo>
                        <a:pt x="1525" y="22"/>
                      </a:lnTo>
                      <a:lnTo>
                        <a:pt x="1593" y="25"/>
                      </a:lnTo>
                      <a:lnTo>
                        <a:pt x="1660" y="28"/>
                      </a:lnTo>
                      <a:lnTo>
                        <a:pt x="1727" y="31"/>
                      </a:lnTo>
                      <a:lnTo>
                        <a:pt x="1795" y="35"/>
                      </a:lnTo>
                      <a:lnTo>
                        <a:pt x="1863" y="38"/>
                      </a:lnTo>
                      <a:lnTo>
                        <a:pt x="1930" y="42"/>
                      </a:lnTo>
                      <a:lnTo>
                        <a:pt x="1999" y="46"/>
                      </a:lnTo>
                      <a:lnTo>
                        <a:pt x="2067" y="51"/>
                      </a:lnTo>
                      <a:lnTo>
                        <a:pt x="2136" y="55"/>
                      </a:lnTo>
                      <a:lnTo>
                        <a:pt x="0" y="9"/>
                      </a:lnTo>
                      <a:close/>
                      <a:moveTo>
                        <a:pt x="6007" y="130"/>
                      </a:moveTo>
                      <a:lnTo>
                        <a:pt x="6075" y="130"/>
                      </a:lnTo>
                      <a:lnTo>
                        <a:pt x="6142" y="130"/>
                      </a:lnTo>
                      <a:lnTo>
                        <a:pt x="6209" y="130"/>
                      </a:lnTo>
                      <a:lnTo>
                        <a:pt x="6277" y="131"/>
                      </a:lnTo>
                      <a:lnTo>
                        <a:pt x="6344" y="132"/>
                      </a:lnTo>
                      <a:lnTo>
                        <a:pt x="6413" y="132"/>
                      </a:lnTo>
                      <a:lnTo>
                        <a:pt x="6480" y="134"/>
                      </a:lnTo>
                      <a:lnTo>
                        <a:pt x="6548" y="135"/>
                      </a:lnTo>
                      <a:lnTo>
                        <a:pt x="6615" y="136"/>
                      </a:lnTo>
                      <a:lnTo>
                        <a:pt x="6683" y="138"/>
                      </a:lnTo>
                      <a:lnTo>
                        <a:pt x="6750" y="140"/>
                      </a:lnTo>
                      <a:lnTo>
                        <a:pt x="6818" y="142"/>
                      </a:lnTo>
                      <a:lnTo>
                        <a:pt x="6885" y="145"/>
                      </a:lnTo>
                      <a:lnTo>
                        <a:pt x="6951" y="148"/>
                      </a:lnTo>
                      <a:lnTo>
                        <a:pt x="7019" y="151"/>
                      </a:lnTo>
                      <a:lnTo>
                        <a:pt x="7085" y="154"/>
                      </a:lnTo>
                      <a:lnTo>
                        <a:pt x="7151" y="157"/>
                      </a:lnTo>
                      <a:lnTo>
                        <a:pt x="7218" y="161"/>
                      </a:lnTo>
                      <a:lnTo>
                        <a:pt x="7284" y="164"/>
                      </a:lnTo>
                      <a:lnTo>
                        <a:pt x="7350" y="168"/>
                      </a:lnTo>
                      <a:lnTo>
                        <a:pt x="7415" y="173"/>
                      </a:lnTo>
                      <a:lnTo>
                        <a:pt x="7480" y="177"/>
                      </a:lnTo>
                      <a:lnTo>
                        <a:pt x="7545" y="182"/>
                      </a:lnTo>
                      <a:lnTo>
                        <a:pt x="7609" y="186"/>
                      </a:lnTo>
                      <a:lnTo>
                        <a:pt x="7673" y="192"/>
                      </a:lnTo>
                      <a:lnTo>
                        <a:pt x="7737" y="197"/>
                      </a:lnTo>
                      <a:lnTo>
                        <a:pt x="7800" y="203"/>
                      </a:lnTo>
                      <a:lnTo>
                        <a:pt x="7863" y="209"/>
                      </a:lnTo>
                      <a:lnTo>
                        <a:pt x="7925" y="215"/>
                      </a:lnTo>
                      <a:lnTo>
                        <a:pt x="7987" y="222"/>
                      </a:lnTo>
                      <a:lnTo>
                        <a:pt x="8048" y="228"/>
                      </a:lnTo>
                      <a:lnTo>
                        <a:pt x="8109" y="235"/>
                      </a:lnTo>
                      <a:lnTo>
                        <a:pt x="8043" y="224"/>
                      </a:lnTo>
                      <a:lnTo>
                        <a:pt x="7976" y="214"/>
                      </a:lnTo>
                      <a:lnTo>
                        <a:pt x="7911" y="205"/>
                      </a:lnTo>
                      <a:lnTo>
                        <a:pt x="7846" y="195"/>
                      </a:lnTo>
                      <a:lnTo>
                        <a:pt x="7781" y="187"/>
                      </a:lnTo>
                      <a:lnTo>
                        <a:pt x="7717" y="179"/>
                      </a:lnTo>
                      <a:lnTo>
                        <a:pt x="7653" y="172"/>
                      </a:lnTo>
                      <a:lnTo>
                        <a:pt x="7589" y="165"/>
                      </a:lnTo>
                      <a:lnTo>
                        <a:pt x="7527" y="159"/>
                      </a:lnTo>
                      <a:lnTo>
                        <a:pt x="7464" y="154"/>
                      </a:lnTo>
                      <a:lnTo>
                        <a:pt x="7400" y="149"/>
                      </a:lnTo>
                      <a:lnTo>
                        <a:pt x="7337" y="143"/>
                      </a:lnTo>
                      <a:lnTo>
                        <a:pt x="7274" y="139"/>
                      </a:lnTo>
                      <a:lnTo>
                        <a:pt x="7212" y="135"/>
                      </a:lnTo>
                      <a:lnTo>
                        <a:pt x="7148" y="132"/>
                      </a:lnTo>
                      <a:lnTo>
                        <a:pt x="7085" y="129"/>
                      </a:lnTo>
                      <a:lnTo>
                        <a:pt x="7021" y="126"/>
                      </a:lnTo>
                      <a:lnTo>
                        <a:pt x="6957" y="124"/>
                      </a:lnTo>
                      <a:lnTo>
                        <a:pt x="6893" y="122"/>
                      </a:lnTo>
                      <a:lnTo>
                        <a:pt x="6830" y="121"/>
                      </a:lnTo>
                      <a:lnTo>
                        <a:pt x="6764" y="120"/>
                      </a:lnTo>
                      <a:lnTo>
                        <a:pt x="6699" y="119"/>
                      </a:lnTo>
                      <a:lnTo>
                        <a:pt x="6633" y="119"/>
                      </a:lnTo>
                      <a:lnTo>
                        <a:pt x="6567" y="119"/>
                      </a:lnTo>
                      <a:lnTo>
                        <a:pt x="6499" y="120"/>
                      </a:lnTo>
                      <a:lnTo>
                        <a:pt x="6432" y="120"/>
                      </a:lnTo>
                      <a:lnTo>
                        <a:pt x="6363" y="121"/>
                      </a:lnTo>
                      <a:lnTo>
                        <a:pt x="6293" y="122"/>
                      </a:lnTo>
                      <a:lnTo>
                        <a:pt x="6224" y="124"/>
                      </a:lnTo>
                      <a:lnTo>
                        <a:pt x="6153" y="126"/>
                      </a:lnTo>
                      <a:lnTo>
                        <a:pt x="6080" y="128"/>
                      </a:lnTo>
                      <a:lnTo>
                        <a:pt x="6007" y="13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2" name="Freeform 841">
                  <a:extLst>
                    <a:ext uri="{FF2B5EF4-FFF2-40B4-BE49-F238E27FC236}">
                      <a16:creationId xmlns:a16="http://schemas.microsoft.com/office/drawing/2014/main" id="{12B74523-9DD4-48E7-B41B-67D6076A20C9}"/>
                    </a:ext>
                  </a:extLst>
                </p:cNvPr>
                <p:cNvSpPr>
                  <a:spLocks/>
                </p:cNvSpPr>
                <p:nvPr/>
              </p:nvSpPr>
              <p:spPr bwMode="auto">
                <a:xfrm>
                  <a:off x="4073" y="310"/>
                  <a:ext cx="357" cy="13"/>
                </a:xfrm>
                <a:custGeom>
                  <a:avLst/>
                  <a:gdLst>
                    <a:gd name="T0" fmla="*/ 0 w 2142"/>
                    <a:gd name="T1" fmla="*/ 0 h 66"/>
                    <a:gd name="T2" fmla="*/ 0 w 2142"/>
                    <a:gd name="T3" fmla="*/ 0 h 66"/>
                    <a:gd name="T4" fmla="*/ 0 w 2142"/>
                    <a:gd name="T5" fmla="*/ 0 h 66"/>
                    <a:gd name="T6" fmla="*/ 0 w 2142"/>
                    <a:gd name="T7" fmla="*/ 0 h 66"/>
                    <a:gd name="T8" fmla="*/ 0 w 2142"/>
                    <a:gd name="T9" fmla="*/ 0 h 66"/>
                    <a:gd name="T10" fmla="*/ 0 w 2142"/>
                    <a:gd name="T11" fmla="*/ 0 h 66"/>
                    <a:gd name="T12" fmla="*/ 0 w 2142"/>
                    <a:gd name="T13" fmla="*/ 0 h 66"/>
                    <a:gd name="T14" fmla="*/ 0 w 2142"/>
                    <a:gd name="T15" fmla="*/ 0 h 66"/>
                    <a:gd name="T16" fmla="*/ 0 w 2142"/>
                    <a:gd name="T17" fmla="*/ 0 h 66"/>
                    <a:gd name="T18" fmla="*/ 0 w 2142"/>
                    <a:gd name="T19" fmla="*/ 0 h 66"/>
                    <a:gd name="T20" fmla="*/ 0 w 2142"/>
                    <a:gd name="T21" fmla="*/ 0 h 66"/>
                    <a:gd name="T22" fmla="*/ 0 w 2142"/>
                    <a:gd name="T23" fmla="*/ 0 h 66"/>
                    <a:gd name="T24" fmla="*/ 0 w 2142"/>
                    <a:gd name="T25" fmla="*/ 0 h 66"/>
                    <a:gd name="T26" fmla="*/ 0 w 2142"/>
                    <a:gd name="T27" fmla="*/ 0 h 66"/>
                    <a:gd name="T28" fmla="*/ 0 w 2142"/>
                    <a:gd name="T29" fmla="*/ 0 h 66"/>
                    <a:gd name="T30" fmla="*/ 0 w 2142"/>
                    <a:gd name="T31" fmla="*/ 0 h 66"/>
                    <a:gd name="T32" fmla="*/ 0 w 2142"/>
                    <a:gd name="T33" fmla="*/ 0 h 66"/>
                    <a:gd name="T34" fmla="*/ 0 w 2142"/>
                    <a:gd name="T35" fmla="*/ 0 h 66"/>
                    <a:gd name="T36" fmla="*/ 0 w 2142"/>
                    <a:gd name="T37" fmla="*/ 0 h 66"/>
                    <a:gd name="T38" fmla="*/ 0 w 2142"/>
                    <a:gd name="T39" fmla="*/ 0 h 66"/>
                    <a:gd name="T40" fmla="*/ 0 w 2142"/>
                    <a:gd name="T41" fmla="*/ 0 h 66"/>
                    <a:gd name="T42" fmla="*/ 0 w 2142"/>
                    <a:gd name="T43" fmla="*/ 0 h 66"/>
                    <a:gd name="T44" fmla="*/ 0 w 2142"/>
                    <a:gd name="T45" fmla="*/ 0 h 66"/>
                    <a:gd name="T46" fmla="*/ 0 w 2142"/>
                    <a:gd name="T47" fmla="*/ 0 h 66"/>
                    <a:gd name="T48" fmla="*/ 0 w 2142"/>
                    <a:gd name="T49" fmla="*/ 0 h 66"/>
                    <a:gd name="T50" fmla="*/ 0 w 2142"/>
                    <a:gd name="T51" fmla="*/ 0 h 66"/>
                    <a:gd name="T52" fmla="*/ 0 w 2142"/>
                    <a:gd name="T53" fmla="*/ 0 h 66"/>
                    <a:gd name="T54" fmla="*/ 0 w 2142"/>
                    <a:gd name="T55" fmla="*/ 0 h 66"/>
                    <a:gd name="T56" fmla="*/ 0 w 2142"/>
                    <a:gd name="T57" fmla="*/ 0 h 66"/>
                    <a:gd name="T58" fmla="*/ 0 w 2142"/>
                    <a:gd name="T59" fmla="*/ 0 h 66"/>
                    <a:gd name="T60" fmla="*/ 0 w 2142"/>
                    <a:gd name="T61" fmla="*/ 0 h 66"/>
                    <a:gd name="T62" fmla="*/ 0 w 2142"/>
                    <a:gd name="T63" fmla="*/ 0 h 66"/>
                    <a:gd name="T64" fmla="*/ 0 w 2142"/>
                    <a:gd name="T65" fmla="*/ 0 h 66"/>
                    <a:gd name="T66" fmla="*/ 0 w 2142"/>
                    <a:gd name="T67" fmla="*/ 0 h 66"/>
                    <a:gd name="T68" fmla="*/ 0 w 2142"/>
                    <a:gd name="T69" fmla="*/ 0 h 66"/>
                    <a:gd name="T70" fmla="*/ 0 w 2142"/>
                    <a:gd name="T71" fmla="*/ 0 h 66"/>
                    <a:gd name="T72" fmla="*/ 0 w 2142"/>
                    <a:gd name="T73" fmla="*/ 0 h 6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42"/>
                    <a:gd name="T112" fmla="*/ 0 h 66"/>
                    <a:gd name="T113" fmla="*/ 2142 w 2142"/>
                    <a:gd name="T114" fmla="*/ 66 h 6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42" h="66">
                      <a:moveTo>
                        <a:pt x="2136" y="66"/>
                      </a:moveTo>
                      <a:lnTo>
                        <a:pt x="2136" y="56"/>
                      </a:lnTo>
                      <a:lnTo>
                        <a:pt x="2067" y="51"/>
                      </a:lnTo>
                      <a:lnTo>
                        <a:pt x="1999" y="47"/>
                      </a:lnTo>
                      <a:lnTo>
                        <a:pt x="1930" y="43"/>
                      </a:lnTo>
                      <a:lnTo>
                        <a:pt x="1863" y="39"/>
                      </a:lnTo>
                      <a:lnTo>
                        <a:pt x="1795" y="36"/>
                      </a:lnTo>
                      <a:lnTo>
                        <a:pt x="1727" y="32"/>
                      </a:lnTo>
                      <a:lnTo>
                        <a:pt x="1660" y="29"/>
                      </a:lnTo>
                      <a:lnTo>
                        <a:pt x="1593" y="26"/>
                      </a:lnTo>
                      <a:lnTo>
                        <a:pt x="1525" y="23"/>
                      </a:lnTo>
                      <a:lnTo>
                        <a:pt x="1459" y="20"/>
                      </a:lnTo>
                      <a:lnTo>
                        <a:pt x="1392" y="18"/>
                      </a:lnTo>
                      <a:lnTo>
                        <a:pt x="1325" y="15"/>
                      </a:lnTo>
                      <a:lnTo>
                        <a:pt x="1259" y="13"/>
                      </a:lnTo>
                      <a:lnTo>
                        <a:pt x="1193" y="11"/>
                      </a:lnTo>
                      <a:lnTo>
                        <a:pt x="1127" y="9"/>
                      </a:lnTo>
                      <a:lnTo>
                        <a:pt x="1060" y="7"/>
                      </a:lnTo>
                      <a:lnTo>
                        <a:pt x="994" y="6"/>
                      </a:lnTo>
                      <a:lnTo>
                        <a:pt x="928" y="5"/>
                      </a:lnTo>
                      <a:lnTo>
                        <a:pt x="862" y="4"/>
                      </a:lnTo>
                      <a:lnTo>
                        <a:pt x="795" y="3"/>
                      </a:lnTo>
                      <a:lnTo>
                        <a:pt x="730" y="1"/>
                      </a:lnTo>
                      <a:lnTo>
                        <a:pt x="664" y="1"/>
                      </a:lnTo>
                      <a:lnTo>
                        <a:pt x="598" y="0"/>
                      </a:lnTo>
                      <a:lnTo>
                        <a:pt x="531" y="0"/>
                      </a:lnTo>
                      <a:lnTo>
                        <a:pt x="465" y="1"/>
                      </a:lnTo>
                      <a:lnTo>
                        <a:pt x="399" y="1"/>
                      </a:lnTo>
                      <a:lnTo>
                        <a:pt x="333" y="3"/>
                      </a:lnTo>
                      <a:lnTo>
                        <a:pt x="266" y="4"/>
                      </a:lnTo>
                      <a:lnTo>
                        <a:pt x="200" y="5"/>
                      </a:lnTo>
                      <a:lnTo>
                        <a:pt x="134" y="6"/>
                      </a:lnTo>
                      <a:lnTo>
                        <a:pt x="66" y="8"/>
                      </a:lnTo>
                      <a:lnTo>
                        <a:pt x="0" y="10"/>
                      </a:lnTo>
                      <a:lnTo>
                        <a:pt x="0" y="20"/>
                      </a:lnTo>
                      <a:lnTo>
                        <a:pt x="66" y="18"/>
                      </a:lnTo>
                      <a:lnTo>
                        <a:pt x="134" y="16"/>
                      </a:lnTo>
                      <a:lnTo>
                        <a:pt x="200" y="15"/>
                      </a:lnTo>
                      <a:lnTo>
                        <a:pt x="266" y="14"/>
                      </a:lnTo>
                      <a:lnTo>
                        <a:pt x="333" y="13"/>
                      </a:lnTo>
                      <a:lnTo>
                        <a:pt x="399" y="12"/>
                      </a:lnTo>
                      <a:lnTo>
                        <a:pt x="465" y="12"/>
                      </a:lnTo>
                      <a:lnTo>
                        <a:pt x="531" y="11"/>
                      </a:lnTo>
                      <a:lnTo>
                        <a:pt x="598" y="11"/>
                      </a:lnTo>
                      <a:lnTo>
                        <a:pt x="664" y="12"/>
                      </a:lnTo>
                      <a:lnTo>
                        <a:pt x="730" y="12"/>
                      </a:lnTo>
                      <a:lnTo>
                        <a:pt x="795" y="13"/>
                      </a:lnTo>
                      <a:lnTo>
                        <a:pt x="862" y="14"/>
                      </a:lnTo>
                      <a:lnTo>
                        <a:pt x="928" y="15"/>
                      </a:lnTo>
                      <a:lnTo>
                        <a:pt x="994" y="16"/>
                      </a:lnTo>
                      <a:lnTo>
                        <a:pt x="1060" y="17"/>
                      </a:lnTo>
                      <a:lnTo>
                        <a:pt x="1127" y="19"/>
                      </a:lnTo>
                      <a:lnTo>
                        <a:pt x="1193" y="21"/>
                      </a:lnTo>
                      <a:lnTo>
                        <a:pt x="1259" y="23"/>
                      </a:lnTo>
                      <a:lnTo>
                        <a:pt x="1325" y="25"/>
                      </a:lnTo>
                      <a:lnTo>
                        <a:pt x="1392" y="28"/>
                      </a:lnTo>
                      <a:lnTo>
                        <a:pt x="1459" y="30"/>
                      </a:lnTo>
                      <a:lnTo>
                        <a:pt x="1525" y="33"/>
                      </a:lnTo>
                      <a:lnTo>
                        <a:pt x="1593" y="36"/>
                      </a:lnTo>
                      <a:lnTo>
                        <a:pt x="1660" y="39"/>
                      </a:lnTo>
                      <a:lnTo>
                        <a:pt x="1727" y="42"/>
                      </a:lnTo>
                      <a:lnTo>
                        <a:pt x="1795" y="46"/>
                      </a:lnTo>
                      <a:lnTo>
                        <a:pt x="1863" y="49"/>
                      </a:lnTo>
                      <a:lnTo>
                        <a:pt x="1930" y="54"/>
                      </a:lnTo>
                      <a:lnTo>
                        <a:pt x="1999" y="58"/>
                      </a:lnTo>
                      <a:lnTo>
                        <a:pt x="2067" y="62"/>
                      </a:lnTo>
                      <a:lnTo>
                        <a:pt x="2136" y="66"/>
                      </a:lnTo>
                      <a:lnTo>
                        <a:pt x="2136" y="56"/>
                      </a:lnTo>
                      <a:lnTo>
                        <a:pt x="2136" y="66"/>
                      </a:lnTo>
                      <a:lnTo>
                        <a:pt x="2140" y="64"/>
                      </a:lnTo>
                      <a:lnTo>
                        <a:pt x="2142" y="61"/>
                      </a:lnTo>
                      <a:lnTo>
                        <a:pt x="2140" y="58"/>
                      </a:lnTo>
                      <a:lnTo>
                        <a:pt x="2136" y="56"/>
                      </a:lnTo>
                      <a:lnTo>
                        <a:pt x="2136" y="6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3" name="Freeform 842">
                  <a:extLst>
                    <a:ext uri="{FF2B5EF4-FFF2-40B4-BE49-F238E27FC236}">
                      <a16:creationId xmlns:a16="http://schemas.microsoft.com/office/drawing/2014/main" id="{424B75C1-C6A8-4929-AC65-F043038FAE09}"/>
                    </a:ext>
                  </a:extLst>
                </p:cNvPr>
                <p:cNvSpPr>
                  <a:spLocks/>
                </p:cNvSpPr>
                <p:nvPr/>
              </p:nvSpPr>
              <p:spPr bwMode="auto">
                <a:xfrm>
                  <a:off x="4072" y="312"/>
                  <a:ext cx="357" cy="11"/>
                </a:xfrm>
                <a:custGeom>
                  <a:avLst/>
                  <a:gdLst>
                    <a:gd name="T0" fmla="*/ 0 w 2141"/>
                    <a:gd name="T1" fmla="*/ 0 h 56"/>
                    <a:gd name="T2" fmla="*/ 0 w 2141"/>
                    <a:gd name="T3" fmla="*/ 0 h 56"/>
                    <a:gd name="T4" fmla="*/ 0 w 2141"/>
                    <a:gd name="T5" fmla="*/ 0 h 56"/>
                    <a:gd name="T6" fmla="*/ 0 w 2141"/>
                    <a:gd name="T7" fmla="*/ 0 h 56"/>
                    <a:gd name="T8" fmla="*/ 0 w 2141"/>
                    <a:gd name="T9" fmla="*/ 0 h 56"/>
                    <a:gd name="T10" fmla="*/ 0 w 2141"/>
                    <a:gd name="T11" fmla="*/ 0 h 56"/>
                    <a:gd name="T12" fmla="*/ 0 w 2141"/>
                    <a:gd name="T13" fmla="*/ 0 h 56"/>
                    <a:gd name="T14" fmla="*/ 0 w 2141"/>
                    <a:gd name="T15" fmla="*/ 0 h 56"/>
                    <a:gd name="T16" fmla="*/ 0 w 2141"/>
                    <a:gd name="T17" fmla="*/ 0 h 56"/>
                    <a:gd name="T18" fmla="*/ 0 w 2141"/>
                    <a:gd name="T19" fmla="*/ 0 h 56"/>
                    <a:gd name="T20" fmla="*/ 0 w 2141"/>
                    <a:gd name="T21" fmla="*/ 0 h 56"/>
                    <a:gd name="T22" fmla="*/ 0 w 2141"/>
                    <a:gd name="T23" fmla="*/ 0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41"/>
                    <a:gd name="T37" fmla="*/ 0 h 56"/>
                    <a:gd name="T38" fmla="*/ 2141 w 2141"/>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41" h="56">
                      <a:moveTo>
                        <a:pt x="5" y="0"/>
                      </a:moveTo>
                      <a:lnTo>
                        <a:pt x="5" y="10"/>
                      </a:lnTo>
                      <a:lnTo>
                        <a:pt x="2141" y="56"/>
                      </a:lnTo>
                      <a:lnTo>
                        <a:pt x="2141" y="46"/>
                      </a:lnTo>
                      <a:lnTo>
                        <a:pt x="5" y="0"/>
                      </a:lnTo>
                      <a:lnTo>
                        <a:pt x="5" y="10"/>
                      </a:lnTo>
                      <a:lnTo>
                        <a:pt x="5" y="0"/>
                      </a:lnTo>
                      <a:lnTo>
                        <a:pt x="1" y="2"/>
                      </a:lnTo>
                      <a:lnTo>
                        <a:pt x="0" y="5"/>
                      </a:lnTo>
                      <a:lnTo>
                        <a:pt x="1" y="8"/>
                      </a:lnTo>
                      <a:lnTo>
                        <a:pt x="5" y="10"/>
                      </a:lnTo>
                      <a:lnTo>
                        <a:pt x="5"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4" name="Freeform 843">
                  <a:extLst>
                    <a:ext uri="{FF2B5EF4-FFF2-40B4-BE49-F238E27FC236}">
                      <a16:creationId xmlns:a16="http://schemas.microsoft.com/office/drawing/2014/main" id="{A1F3967D-3FD4-4EEA-93AE-4CC7EB452C8F}"/>
                    </a:ext>
                  </a:extLst>
                </p:cNvPr>
                <p:cNvSpPr>
                  <a:spLocks/>
                </p:cNvSpPr>
                <p:nvPr/>
              </p:nvSpPr>
              <p:spPr bwMode="auto">
                <a:xfrm>
                  <a:off x="5074" y="336"/>
                  <a:ext cx="351" cy="23"/>
                </a:xfrm>
                <a:custGeom>
                  <a:avLst/>
                  <a:gdLst>
                    <a:gd name="T0" fmla="*/ 0 w 2108"/>
                    <a:gd name="T1" fmla="*/ 0 h 115"/>
                    <a:gd name="T2" fmla="*/ 0 w 2108"/>
                    <a:gd name="T3" fmla="*/ 0 h 115"/>
                    <a:gd name="T4" fmla="*/ 0 w 2108"/>
                    <a:gd name="T5" fmla="*/ 0 h 115"/>
                    <a:gd name="T6" fmla="*/ 0 w 2108"/>
                    <a:gd name="T7" fmla="*/ 0 h 115"/>
                    <a:gd name="T8" fmla="*/ 0 w 2108"/>
                    <a:gd name="T9" fmla="*/ 0 h 115"/>
                    <a:gd name="T10" fmla="*/ 0 w 2108"/>
                    <a:gd name="T11" fmla="*/ 0 h 115"/>
                    <a:gd name="T12" fmla="*/ 0 w 2108"/>
                    <a:gd name="T13" fmla="*/ 0 h 115"/>
                    <a:gd name="T14" fmla="*/ 0 w 2108"/>
                    <a:gd name="T15" fmla="*/ 0 h 115"/>
                    <a:gd name="T16" fmla="*/ 0 w 2108"/>
                    <a:gd name="T17" fmla="*/ 0 h 115"/>
                    <a:gd name="T18" fmla="*/ 0 w 2108"/>
                    <a:gd name="T19" fmla="*/ 0 h 115"/>
                    <a:gd name="T20" fmla="*/ 0 w 2108"/>
                    <a:gd name="T21" fmla="*/ 0 h 115"/>
                    <a:gd name="T22" fmla="*/ 0 w 2108"/>
                    <a:gd name="T23" fmla="*/ 0 h 115"/>
                    <a:gd name="T24" fmla="*/ 0 w 2108"/>
                    <a:gd name="T25" fmla="*/ 0 h 115"/>
                    <a:gd name="T26" fmla="*/ 0 w 2108"/>
                    <a:gd name="T27" fmla="*/ 0 h 115"/>
                    <a:gd name="T28" fmla="*/ 0 w 2108"/>
                    <a:gd name="T29" fmla="*/ 0 h 115"/>
                    <a:gd name="T30" fmla="*/ 0 w 2108"/>
                    <a:gd name="T31" fmla="*/ 0 h 115"/>
                    <a:gd name="T32" fmla="*/ 0 w 2108"/>
                    <a:gd name="T33" fmla="*/ 0 h 115"/>
                    <a:gd name="T34" fmla="*/ 0 w 2108"/>
                    <a:gd name="T35" fmla="*/ 0 h 115"/>
                    <a:gd name="T36" fmla="*/ 0 w 2108"/>
                    <a:gd name="T37" fmla="*/ 0 h 115"/>
                    <a:gd name="T38" fmla="*/ 0 w 2108"/>
                    <a:gd name="T39" fmla="*/ 0 h 115"/>
                    <a:gd name="T40" fmla="*/ 0 w 2108"/>
                    <a:gd name="T41" fmla="*/ 0 h 115"/>
                    <a:gd name="T42" fmla="*/ 0 w 2108"/>
                    <a:gd name="T43" fmla="*/ 0 h 115"/>
                    <a:gd name="T44" fmla="*/ 0 w 2108"/>
                    <a:gd name="T45" fmla="*/ 0 h 115"/>
                    <a:gd name="T46" fmla="*/ 0 w 2108"/>
                    <a:gd name="T47" fmla="*/ 0 h 115"/>
                    <a:gd name="T48" fmla="*/ 0 w 2108"/>
                    <a:gd name="T49" fmla="*/ 0 h 115"/>
                    <a:gd name="T50" fmla="*/ 0 w 2108"/>
                    <a:gd name="T51" fmla="*/ 0 h 115"/>
                    <a:gd name="T52" fmla="*/ 0 w 2108"/>
                    <a:gd name="T53" fmla="*/ 0 h 115"/>
                    <a:gd name="T54" fmla="*/ 0 w 2108"/>
                    <a:gd name="T55" fmla="*/ 0 h 115"/>
                    <a:gd name="T56" fmla="*/ 0 w 2108"/>
                    <a:gd name="T57" fmla="*/ 0 h 115"/>
                    <a:gd name="T58" fmla="*/ 0 w 2108"/>
                    <a:gd name="T59" fmla="*/ 0 h 115"/>
                    <a:gd name="T60" fmla="*/ 0 w 2108"/>
                    <a:gd name="T61" fmla="*/ 0 h 115"/>
                    <a:gd name="T62" fmla="*/ 0 w 2108"/>
                    <a:gd name="T63" fmla="*/ 0 h 115"/>
                    <a:gd name="T64" fmla="*/ 0 w 2108"/>
                    <a:gd name="T65" fmla="*/ 0 h 115"/>
                    <a:gd name="T66" fmla="*/ 0 w 2108"/>
                    <a:gd name="T67" fmla="*/ 0 h 115"/>
                    <a:gd name="T68" fmla="*/ 0 w 2108"/>
                    <a:gd name="T69" fmla="*/ 0 h 115"/>
                    <a:gd name="T70" fmla="*/ 0 w 2108"/>
                    <a:gd name="T71" fmla="*/ 0 h 115"/>
                    <a:gd name="T72" fmla="*/ 0 w 2108"/>
                    <a:gd name="T73" fmla="*/ 0 h 11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8"/>
                    <a:gd name="T112" fmla="*/ 0 h 115"/>
                    <a:gd name="T113" fmla="*/ 2108 w 2108"/>
                    <a:gd name="T114" fmla="*/ 115 h 11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8" h="115">
                      <a:moveTo>
                        <a:pt x="2101" y="115"/>
                      </a:moveTo>
                      <a:lnTo>
                        <a:pt x="2103" y="105"/>
                      </a:lnTo>
                      <a:lnTo>
                        <a:pt x="2043" y="98"/>
                      </a:lnTo>
                      <a:lnTo>
                        <a:pt x="1981" y="92"/>
                      </a:lnTo>
                      <a:lnTo>
                        <a:pt x="1920" y="85"/>
                      </a:lnTo>
                      <a:lnTo>
                        <a:pt x="1857" y="79"/>
                      </a:lnTo>
                      <a:lnTo>
                        <a:pt x="1793" y="72"/>
                      </a:lnTo>
                      <a:lnTo>
                        <a:pt x="1730" y="67"/>
                      </a:lnTo>
                      <a:lnTo>
                        <a:pt x="1666" y="62"/>
                      </a:lnTo>
                      <a:lnTo>
                        <a:pt x="1602" y="56"/>
                      </a:lnTo>
                      <a:lnTo>
                        <a:pt x="1538" y="52"/>
                      </a:lnTo>
                      <a:lnTo>
                        <a:pt x="1473" y="47"/>
                      </a:lnTo>
                      <a:lnTo>
                        <a:pt x="1408" y="43"/>
                      </a:lnTo>
                      <a:lnTo>
                        <a:pt x="1343" y="38"/>
                      </a:lnTo>
                      <a:lnTo>
                        <a:pt x="1277" y="34"/>
                      </a:lnTo>
                      <a:lnTo>
                        <a:pt x="1211" y="31"/>
                      </a:lnTo>
                      <a:lnTo>
                        <a:pt x="1144" y="27"/>
                      </a:lnTo>
                      <a:lnTo>
                        <a:pt x="1078" y="24"/>
                      </a:lnTo>
                      <a:lnTo>
                        <a:pt x="1012" y="20"/>
                      </a:lnTo>
                      <a:lnTo>
                        <a:pt x="944" y="17"/>
                      </a:lnTo>
                      <a:lnTo>
                        <a:pt x="878" y="15"/>
                      </a:lnTo>
                      <a:lnTo>
                        <a:pt x="811" y="12"/>
                      </a:lnTo>
                      <a:lnTo>
                        <a:pt x="743" y="10"/>
                      </a:lnTo>
                      <a:lnTo>
                        <a:pt x="676" y="8"/>
                      </a:lnTo>
                      <a:lnTo>
                        <a:pt x="608" y="6"/>
                      </a:lnTo>
                      <a:lnTo>
                        <a:pt x="541" y="5"/>
                      </a:lnTo>
                      <a:lnTo>
                        <a:pt x="473" y="4"/>
                      </a:lnTo>
                      <a:lnTo>
                        <a:pt x="406" y="2"/>
                      </a:lnTo>
                      <a:lnTo>
                        <a:pt x="337" y="2"/>
                      </a:lnTo>
                      <a:lnTo>
                        <a:pt x="270" y="1"/>
                      </a:lnTo>
                      <a:lnTo>
                        <a:pt x="202" y="0"/>
                      </a:lnTo>
                      <a:lnTo>
                        <a:pt x="135" y="0"/>
                      </a:lnTo>
                      <a:lnTo>
                        <a:pt x="68" y="0"/>
                      </a:lnTo>
                      <a:lnTo>
                        <a:pt x="0" y="0"/>
                      </a:lnTo>
                      <a:lnTo>
                        <a:pt x="0" y="10"/>
                      </a:lnTo>
                      <a:lnTo>
                        <a:pt x="68" y="10"/>
                      </a:lnTo>
                      <a:lnTo>
                        <a:pt x="135" y="10"/>
                      </a:lnTo>
                      <a:lnTo>
                        <a:pt x="202" y="10"/>
                      </a:lnTo>
                      <a:lnTo>
                        <a:pt x="270" y="11"/>
                      </a:lnTo>
                      <a:lnTo>
                        <a:pt x="337" y="12"/>
                      </a:lnTo>
                      <a:lnTo>
                        <a:pt x="406" y="12"/>
                      </a:lnTo>
                      <a:lnTo>
                        <a:pt x="473" y="14"/>
                      </a:lnTo>
                      <a:lnTo>
                        <a:pt x="541" y="15"/>
                      </a:lnTo>
                      <a:lnTo>
                        <a:pt x="608" y="16"/>
                      </a:lnTo>
                      <a:lnTo>
                        <a:pt x="676" y="18"/>
                      </a:lnTo>
                      <a:lnTo>
                        <a:pt x="743" y="20"/>
                      </a:lnTo>
                      <a:lnTo>
                        <a:pt x="811" y="23"/>
                      </a:lnTo>
                      <a:lnTo>
                        <a:pt x="878" y="26"/>
                      </a:lnTo>
                      <a:lnTo>
                        <a:pt x="944" y="28"/>
                      </a:lnTo>
                      <a:lnTo>
                        <a:pt x="1012" y="31"/>
                      </a:lnTo>
                      <a:lnTo>
                        <a:pt x="1078" y="34"/>
                      </a:lnTo>
                      <a:lnTo>
                        <a:pt x="1144" y="37"/>
                      </a:lnTo>
                      <a:lnTo>
                        <a:pt x="1211" y="41"/>
                      </a:lnTo>
                      <a:lnTo>
                        <a:pt x="1277" y="44"/>
                      </a:lnTo>
                      <a:lnTo>
                        <a:pt x="1343" y="48"/>
                      </a:lnTo>
                      <a:lnTo>
                        <a:pt x="1408" y="53"/>
                      </a:lnTo>
                      <a:lnTo>
                        <a:pt x="1473" y="57"/>
                      </a:lnTo>
                      <a:lnTo>
                        <a:pt x="1538" y="62"/>
                      </a:lnTo>
                      <a:lnTo>
                        <a:pt x="1602" y="66"/>
                      </a:lnTo>
                      <a:lnTo>
                        <a:pt x="1666" y="72"/>
                      </a:lnTo>
                      <a:lnTo>
                        <a:pt x="1730" y="78"/>
                      </a:lnTo>
                      <a:lnTo>
                        <a:pt x="1793" y="83"/>
                      </a:lnTo>
                      <a:lnTo>
                        <a:pt x="1854" y="89"/>
                      </a:lnTo>
                      <a:lnTo>
                        <a:pt x="1917" y="95"/>
                      </a:lnTo>
                      <a:lnTo>
                        <a:pt x="1979" y="102"/>
                      </a:lnTo>
                      <a:lnTo>
                        <a:pt x="2040" y="108"/>
                      </a:lnTo>
                      <a:lnTo>
                        <a:pt x="2101" y="115"/>
                      </a:lnTo>
                      <a:lnTo>
                        <a:pt x="2103" y="105"/>
                      </a:lnTo>
                      <a:lnTo>
                        <a:pt x="2101" y="115"/>
                      </a:lnTo>
                      <a:lnTo>
                        <a:pt x="2105" y="114"/>
                      </a:lnTo>
                      <a:lnTo>
                        <a:pt x="2108" y="111"/>
                      </a:lnTo>
                      <a:lnTo>
                        <a:pt x="2107" y="107"/>
                      </a:lnTo>
                      <a:lnTo>
                        <a:pt x="2103" y="105"/>
                      </a:lnTo>
                      <a:lnTo>
                        <a:pt x="2101" y="11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5" name="Freeform 844">
                  <a:extLst>
                    <a:ext uri="{FF2B5EF4-FFF2-40B4-BE49-F238E27FC236}">
                      <a16:creationId xmlns:a16="http://schemas.microsoft.com/office/drawing/2014/main" id="{682B2D7E-A676-44A7-B7AF-23A09733FD62}"/>
                    </a:ext>
                  </a:extLst>
                </p:cNvPr>
                <p:cNvSpPr>
                  <a:spLocks/>
                </p:cNvSpPr>
                <p:nvPr/>
              </p:nvSpPr>
              <p:spPr bwMode="auto">
                <a:xfrm>
                  <a:off x="5073" y="334"/>
                  <a:ext cx="352" cy="25"/>
                </a:xfrm>
                <a:custGeom>
                  <a:avLst/>
                  <a:gdLst>
                    <a:gd name="T0" fmla="*/ 0 w 2108"/>
                    <a:gd name="T1" fmla="*/ 0 h 126"/>
                    <a:gd name="T2" fmla="*/ 0 w 2108"/>
                    <a:gd name="T3" fmla="*/ 0 h 126"/>
                    <a:gd name="T4" fmla="*/ 0 w 2108"/>
                    <a:gd name="T5" fmla="*/ 0 h 126"/>
                    <a:gd name="T6" fmla="*/ 0 w 2108"/>
                    <a:gd name="T7" fmla="*/ 0 h 126"/>
                    <a:gd name="T8" fmla="*/ 0 w 2108"/>
                    <a:gd name="T9" fmla="*/ 0 h 126"/>
                    <a:gd name="T10" fmla="*/ 0 w 2108"/>
                    <a:gd name="T11" fmla="*/ 0 h 126"/>
                    <a:gd name="T12" fmla="*/ 0 w 2108"/>
                    <a:gd name="T13" fmla="*/ 0 h 126"/>
                    <a:gd name="T14" fmla="*/ 0 w 2108"/>
                    <a:gd name="T15" fmla="*/ 0 h 126"/>
                    <a:gd name="T16" fmla="*/ 0 w 2108"/>
                    <a:gd name="T17" fmla="*/ 0 h 126"/>
                    <a:gd name="T18" fmla="*/ 0 w 2108"/>
                    <a:gd name="T19" fmla="*/ 0 h 126"/>
                    <a:gd name="T20" fmla="*/ 0 w 2108"/>
                    <a:gd name="T21" fmla="*/ 0 h 126"/>
                    <a:gd name="T22" fmla="*/ 0 w 2108"/>
                    <a:gd name="T23" fmla="*/ 0 h 126"/>
                    <a:gd name="T24" fmla="*/ 0 w 2108"/>
                    <a:gd name="T25" fmla="*/ 0 h 126"/>
                    <a:gd name="T26" fmla="*/ 0 w 2108"/>
                    <a:gd name="T27" fmla="*/ 0 h 126"/>
                    <a:gd name="T28" fmla="*/ 0 w 2108"/>
                    <a:gd name="T29" fmla="*/ 0 h 126"/>
                    <a:gd name="T30" fmla="*/ 0 w 2108"/>
                    <a:gd name="T31" fmla="*/ 0 h 126"/>
                    <a:gd name="T32" fmla="*/ 0 w 2108"/>
                    <a:gd name="T33" fmla="*/ 0 h 126"/>
                    <a:gd name="T34" fmla="*/ 0 w 2108"/>
                    <a:gd name="T35" fmla="*/ 0 h 126"/>
                    <a:gd name="T36" fmla="*/ 0 w 2108"/>
                    <a:gd name="T37" fmla="*/ 0 h 126"/>
                    <a:gd name="T38" fmla="*/ 0 w 2108"/>
                    <a:gd name="T39" fmla="*/ 0 h 126"/>
                    <a:gd name="T40" fmla="*/ 0 w 2108"/>
                    <a:gd name="T41" fmla="*/ 0 h 126"/>
                    <a:gd name="T42" fmla="*/ 0 w 2108"/>
                    <a:gd name="T43" fmla="*/ 0 h 126"/>
                    <a:gd name="T44" fmla="*/ 0 w 2108"/>
                    <a:gd name="T45" fmla="*/ 0 h 126"/>
                    <a:gd name="T46" fmla="*/ 0 w 2108"/>
                    <a:gd name="T47" fmla="*/ 0 h 126"/>
                    <a:gd name="T48" fmla="*/ 0 w 2108"/>
                    <a:gd name="T49" fmla="*/ 0 h 126"/>
                    <a:gd name="T50" fmla="*/ 0 w 2108"/>
                    <a:gd name="T51" fmla="*/ 0 h 126"/>
                    <a:gd name="T52" fmla="*/ 0 w 2108"/>
                    <a:gd name="T53" fmla="*/ 0 h 126"/>
                    <a:gd name="T54" fmla="*/ 0 w 2108"/>
                    <a:gd name="T55" fmla="*/ 0 h 126"/>
                    <a:gd name="T56" fmla="*/ 0 w 2108"/>
                    <a:gd name="T57" fmla="*/ 0 h 126"/>
                    <a:gd name="T58" fmla="*/ 0 w 2108"/>
                    <a:gd name="T59" fmla="*/ 0 h 126"/>
                    <a:gd name="T60" fmla="*/ 0 w 2108"/>
                    <a:gd name="T61" fmla="*/ 0 h 126"/>
                    <a:gd name="T62" fmla="*/ 0 w 2108"/>
                    <a:gd name="T63" fmla="*/ 0 h 126"/>
                    <a:gd name="T64" fmla="*/ 0 w 2108"/>
                    <a:gd name="T65" fmla="*/ 0 h 126"/>
                    <a:gd name="T66" fmla="*/ 0 w 2108"/>
                    <a:gd name="T67" fmla="*/ 0 h 126"/>
                    <a:gd name="T68" fmla="*/ 0 w 2108"/>
                    <a:gd name="T69" fmla="*/ 0 h 126"/>
                    <a:gd name="T70" fmla="*/ 0 w 2108"/>
                    <a:gd name="T71" fmla="*/ 0 h 126"/>
                    <a:gd name="T72" fmla="*/ 0 w 2108"/>
                    <a:gd name="T73" fmla="*/ 0 h 12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8"/>
                    <a:gd name="T112" fmla="*/ 0 h 126"/>
                    <a:gd name="T113" fmla="*/ 2108 w 2108"/>
                    <a:gd name="T114" fmla="*/ 126 h 12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8" h="126">
                      <a:moveTo>
                        <a:pt x="5" y="11"/>
                      </a:moveTo>
                      <a:lnTo>
                        <a:pt x="5" y="21"/>
                      </a:lnTo>
                      <a:lnTo>
                        <a:pt x="78" y="19"/>
                      </a:lnTo>
                      <a:lnTo>
                        <a:pt x="151" y="17"/>
                      </a:lnTo>
                      <a:lnTo>
                        <a:pt x="222" y="15"/>
                      </a:lnTo>
                      <a:lnTo>
                        <a:pt x="291" y="13"/>
                      </a:lnTo>
                      <a:lnTo>
                        <a:pt x="361" y="12"/>
                      </a:lnTo>
                      <a:lnTo>
                        <a:pt x="430" y="11"/>
                      </a:lnTo>
                      <a:lnTo>
                        <a:pt x="497" y="11"/>
                      </a:lnTo>
                      <a:lnTo>
                        <a:pt x="565" y="10"/>
                      </a:lnTo>
                      <a:lnTo>
                        <a:pt x="631" y="10"/>
                      </a:lnTo>
                      <a:lnTo>
                        <a:pt x="697" y="10"/>
                      </a:lnTo>
                      <a:lnTo>
                        <a:pt x="762" y="11"/>
                      </a:lnTo>
                      <a:lnTo>
                        <a:pt x="828" y="12"/>
                      </a:lnTo>
                      <a:lnTo>
                        <a:pt x="891" y="13"/>
                      </a:lnTo>
                      <a:lnTo>
                        <a:pt x="955" y="15"/>
                      </a:lnTo>
                      <a:lnTo>
                        <a:pt x="1019" y="17"/>
                      </a:lnTo>
                      <a:lnTo>
                        <a:pt x="1083" y="20"/>
                      </a:lnTo>
                      <a:lnTo>
                        <a:pt x="1146" y="23"/>
                      </a:lnTo>
                      <a:lnTo>
                        <a:pt x="1210" y="26"/>
                      </a:lnTo>
                      <a:lnTo>
                        <a:pt x="1272" y="30"/>
                      </a:lnTo>
                      <a:lnTo>
                        <a:pt x="1335" y="35"/>
                      </a:lnTo>
                      <a:lnTo>
                        <a:pt x="1398" y="40"/>
                      </a:lnTo>
                      <a:lnTo>
                        <a:pt x="1462" y="45"/>
                      </a:lnTo>
                      <a:lnTo>
                        <a:pt x="1525" y="50"/>
                      </a:lnTo>
                      <a:lnTo>
                        <a:pt x="1586" y="56"/>
                      </a:lnTo>
                      <a:lnTo>
                        <a:pt x="1650" y="63"/>
                      </a:lnTo>
                      <a:lnTo>
                        <a:pt x="1714" y="70"/>
                      </a:lnTo>
                      <a:lnTo>
                        <a:pt x="1778" y="78"/>
                      </a:lnTo>
                      <a:lnTo>
                        <a:pt x="1843" y="87"/>
                      </a:lnTo>
                      <a:lnTo>
                        <a:pt x="1908" y="96"/>
                      </a:lnTo>
                      <a:lnTo>
                        <a:pt x="1973" y="105"/>
                      </a:lnTo>
                      <a:lnTo>
                        <a:pt x="2039" y="115"/>
                      </a:lnTo>
                      <a:lnTo>
                        <a:pt x="2106" y="126"/>
                      </a:lnTo>
                      <a:lnTo>
                        <a:pt x="2108" y="116"/>
                      </a:lnTo>
                      <a:lnTo>
                        <a:pt x="2042" y="105"/>
                      </a:lnTo>
                      <a:lnTo>
                        <a:pt x="1975" y="95"/>
                      </a:lnTo>
                      <a:lnTo>
                        <a:pt x="1910" y="86"/>
                      </a:lnTo>
                      <a:lnTo>
                        <a:pt x="1845" y="76"/>
                      </a:lnTo>
                      <a:lnTo>
                        <a:pt x="1780" y="68"/>
                      </a:lnTo>
                      <a:lnTo>
                        <a:pt x="1716" y="60"/>
                      </a:lnTo>
                      <a:lnTo>
                        <a:pt x="1652" y="53"/>
                      </a:lnTo>
                      <a:lnTo>
                        <a:pt x="1588" y="46"/>
                      </a:lnTo>
                      <a:lnTo>
                        <a:pt x="1525" y="40"/>
                      </a:lnTo>
                      <a:lnTo>
                        <a:pt x="1462" y="35"/>
                      </a:lnTo>
                      <a:lnTo>
                        <a:pt x="1398" y="29"/>
                      </a:lnTo>
                      <a:lnTo>
                        <a:pt x="1335" y="24"/>
                      </a:lnTo>
                      <a:lnTo>
                        <a:pt x="1272" y="20"/>
                      </a:lnTo>
                      <a:lnTo>
                        <a:pt x="1210" y="16"/>
                      </a:lnTo>
                      <a:lnTo>
                        <a:pt x="1146" y="13"/>
                      </a:lnTo>
                      <a:lnTo>
                        <a:pt x="1083" y="10"/>
                      </a:lnTo>
                      <a:lnTo>
                        <a:pt x="1019" y="7"/>
                      </a:lnTo>
                      <a:lnTo>
                        <a:pt x="955" y="5"/>
                      </a:lnTo>
                      <a:lnTo>
                        <a:pt x="891" y="3"/>
                      </a:lnTo>
                      <a:lnTo>
                        <a:pt x="828" y="2"/>
                      </a:lnTo>
                      <a:lnTo>
                        <a:pt x="762" y="1"/>
                      </a:lnTo>
                      <a:lnTo>
                        <a:pt x="697" y="0"/>
                      </a:lnTo>
                      <a:lnTo>
                        <a:pt x="631" y="0"/>
                      </a:lnTo>
                      <a:lnTo>
                        <a:pt x="565" y="0"/>
                      </a:lnTo>
                      <a:lnTo>
                        <a:pt x="497" y="1"/>
                      </a:lnTo>
                      <a:lnTo>
                        <a:pt x="430" y="1"/>
                      </a:lnTo>
                      <a:lnTo>
                        <a:pt x="361" y="2"/>
                      </a:lnTo>
                      <a:lnTo>
                        <a:pt x="291" y="3"/>
                      </a:lnTo>
                      <a:lnTo>
                        <a:pt x="222" y="5"/>
                      </a:lnTo>
                      <a:lnTo>
                        <a:pt x="151" y="7"/>
                      </a:lnTo>
                      <a:lnTo>
                        <a:pt x="78" y="9"/>
                      </a:lnTo>
                      <a:lnTo>
                        <a:pt x="5" y="11"/>
                      </a:lnTo>
                      <a:lnTo>
                        <a:pt x="5" y="21"/>
                      </a:lnTo>
                      <a:lnTo>
                        <a:pt x="5" y="11"/>
                      </a:lnTo>
                      <a:lnTo>
                        <a:pt x="2" y="13"/>
                      </a:lnTo>
                      <a:lnTo>
                        <a:pt x="0" y="16"/>
                      </a:lnTo>
                      <a:lnTo>
                        <a:pt x="2" y="19"/>
                      </a:lnTo>
                      <a:lnTo>
                        <a:pt x="5" y="21"/>
                      </a:lnTo>
                      <a:lnTo>
                        <a:pt x="5" y="11"/>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6" name="Freeform 845">
                  <a:extLst>
                    <a:ext uri="{FF2B5EF4-FFF2-40B4-BE49-F238E27FC236}">
                      <a16:creationId xmlns:a16="http://schemas.microsoft.com/office/drawing/2014/main" id="{AE87CB2B-9115-4A58-A46B-D5B2E1A9C4EA}"/>
                    </a:ext>
                  </a:extLst>
                </p:cNvPr>
                <p:cNvSpPr>
                  <a:spLocks/>
                </p:cNvSpPr>
                <p:nvPr/>
              </p:nvSpPr>
              <p:spPr bwMode="auto">
                <a:xfrm>
                  <a:off x="4049" y="323"/>
                  <a:ext cx="50" cy="60"/>
                </a:xfrm>
                <a:custGeom>
                  <a:avLst/>
                  <a:gdLst>
                    <a:gd name="T0" fmla="*/ 0 w 300"/>
                    <a:gd name="T1" fmla="*/ 0 h 301"/>
                    <a:gd name="T2" fmla="*/ 0 w 300"/>
                    <a:gd name="T3" fmla="*/ 0 h 301"/>
                    <a:gd name="T4" fmla="*/ 0 w 300"/>
                    <a:gd name="T5" fmla="*/ 0 h 301"/>
                    <a:gd name="T6" fmla="*/ 0 w 300"/>
                    <a:gd name="T7" fmla="*/ 0 h 301"/>
                    <a:gd name="T8" fmla="*/ 0 w 300"/>
                    <a:gd name="T9" fmla="*/ 0 h 301"/>
                    <a:gd name="T10" fmla="*/ 0 w 300"/>
                    <a:gd name="T11" fmla="*/ 0 h 301"/>
                    <a:gd name="T12" fmla="*/ 0 w 300"/>
                    <a:gd name="T13" fmla="*/ 0 h 301"/>
                    <a:gd name="T14" fmla="*/ 0 w 300"/>
                    <a:gd name="T15" fmla="*/ 0 h 301"/>
                    <a:gd name="T16" fmla="*/ 0 w 300"/>
                    <a:gd name="T17" fmla="*/ 0 h 301"/>
                    <a:gd name="T18" fmla="*/ 0 w 300"/>
                    <a:gd name="T19" fmla="*/ 0 h 301"/>
                    <a:gd name="T20" fmla="*/ 0 w 300"/>
                    <a:gd name="T21" fmla="*/ 0 h 301"/>
                    <a:gd name="T22" fmla="*/ 0 w 300"/>
                    <a:gd name="T23" fmla="*/ 0 h 301"/>
                    <a:gd name="T24" fmla="*/ 0 w 300"/>
                    <a:gd name="T25" fmla="*/ 0 h 301"/>
                    <a:gd name="T26" fmla="*/ 0 w 300"/>
                    <a:gd name="T27" fmla="*/ 0 h 301"/>
                    <a:gd name="T28" fmla="*/ 0 w 300"/>
                    <a:gd name="T29" fmla="*/ 0 h 301"/>
                    <a:gd name="T30" fmla="*/ 0 w 300"/>
                    <a:gd name="T31" fmla="*/ 0 h 301"/>
                    <a:gd name="T32" fmla="*/ 0 w 300"/>
                    <a:gd name="T33" fmla="*/ 0 h 301"/>
                    <a:gd name="T34" fmla="*/ 0 w 300"/>
                    <a:gd name="T35" fmla="*/ 0 h 301"/>
                    <a:gd name="T36" fmla="*/ 0 w 300"/>
                    <a:gd name="T37" fmla="*/ 0 h 301"/>
                    <a:gd name="T38" fmla="*/ 0 w 300"/>
                    <a:gd name="T39" fmla="*/ 0 h 301"/>
                    <a:gd name="T40" fmla="*/ 0 w 300"/>
                    <a:gd name="T41" fmla="*/ 0 h 301"/>
                    <a:gd name="T42" fmla="*/ 0 w 300"/>
                    <a:gd name="T43" fmla="*/ 0 h 301"/>
                    <a:gd name="T44" fmla="*/ 0 w 300"/>
                    <a:gd name="T45" fmla="*/ 0 h 301"/>
                    <a:gd name="T46" fmla="*/ 0 w 300"/>
                    <a:gd name="T47" fmla="*/ 0 h 301"/>
                    <a:gd name="T48" fmla="*/ 0 w 300"/>
                    <a:gd name="T49" fmla="*/ 0 h 301"/>
                    <a:gd name="T50" fmla="*/ 0 w 300"/>
                    <a:gd name="T51" fmla="*/ 0 h 301"/>
                    <a:gd name="T52" fmla="*/ 0 w 300"/>
                    <a:gd name="T53" fmla="*/ 0 h 301"/>
                    <a:gd name="T54" fmla="*/ 0 w 300"/>
                    <a:gd name="T55" fmla="*/ 0 h 301"/>
                    <a:gd name="T56" fmla="*/ 0 w 300"/>
                    <a:gd name="T57" fmla="*/ 0 h 301"/>
                    <a:gd name="T58" fmla="*/ 0 w 300"/>
                    <a:gd name="T59" fmla="*/ 0 h 301"/>
                    <a:gd name="T60" fmla="*/ 0 w 300"/>
                    <a:gd name="T61" fmla="*/ 0 h 301"/>
                    <a:gd name="T62" fmla="*/ 0 w 300"/>
                    <a:gd name="T63" fmla="*/ 0 h 301"/>
                    <a:gd name="T64" fmla="*/ 0 w 300"/>
                    <a:gd name="T65" fmla="*/ 0 h 301"/>
                    <a:gd name="T66" fmla="*/ 0 w 300"/>
                    <a:gd name="T67" fmla="*/ 0 h 301"/>
                    <a:gd name="T68" fmla="*/ 0 w 300"/>
                    <a:gd name="T69" fmla="*/ 0 h 301"/>
                    <a:gd name="T70" fmla="*/ 0 w 300"/>
                    <a:gd name="T71" fmla="*/ 0 h 30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301"/>
                    <a:gd name="T110" fmla="*/ 300 w 300"/>
                    <a:gd name="T111" fmla="*/ 301 h 30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301">
                      <a:moveTo>
                        <a:pt x="52" y="0"/>
                      </a:moveTo>
                      <a:lnTo>
                        <a:pt x="248" y="0"/>
                      </a:lnTo>
                      <a:lnTo>
                        <a:pt x="263" y="0"/>
                      </a:lnTo>
                      <a:lnTo>
                        <a:pt x="273" y="2"/>
                      </a:lnTo>
                      <a:lnTo>
                        <a:pt x="283" y="4"/>
                      </a:lnTo>
                      <a:lnTo>
                        <a:pt x="290" y="7"/>
                      </a:lnTo>
                      <a:lnTo>
                        <a:pt x="295" y="12"/>
                      </a:lnTo>
                      <a:lnTo>
                        <a:pt x="298" y="19"/>
                      </a:lnTo>
                      <a:lnTo>
                        <a:pt x="300" y="26"/>
                      </a:lnTo>
                      <a:lnTo>
                        <a:pt x="300" y="37"/>
                      </a:lnTo>
                      <a:lnTo>
                        <a:pt x="300" y="260"/>
                      </a:lnTo>
                      <a:lnTo>
                        <a:pt x="300" y="269"/>
                      </a:lnTo>
                      <a:lnTo>
                        <a:pt x="299" y="276"/>
                      </a:lnTo>
                      <a:lnTo>
                        <a:pt x="297" y="283"/>
                      </a:lnTo>
                      <a:lnTo>
                        <a:pt x="292" y="290"/>
                      </a:lnTo>
                      <a:lnTo>
                        <a:pt x="284" y="295"/>
                      </a:lnTo>
                      <a:lnTo>
                        <a:pt x="271" y="298"/>
                      </a:lnTo>
                      <a:lnTo>
                        <a:pt x="253" y="300"/>
                      </a:lnTo>
                      <a:lnTo>
                        <a:pt x="231" y="301"/>
                      </a:lnTo>
                      <a:lnTo>
                        <a:pt x="0" y="301"/>
                      </a:lnTo>
                      <a:lnTo>
                        <a:pt x="3" y="282"/>
                      </a:lnTo>
                      <a:lnTo>
                        <a:pt x="7" y="263"/>
                      </a:lnTo>
                      <a:lnTo>
                        <a:pt x="11" y="244"/>
                      </a:lnTo>
                      <a:lnTo>
                        <a:pt x="13" y="225"/>
                      </a:lnTo>
                      <a:lnTo>
                        <a:pt x="15" y="206"/>
                      </a:lnTo>
                      <a:lnTo>
                        <a:pt x="18" y="187"/>
                      </a:lnTo>
                      <a:lnTo>
                        <a:pt x="20" y="167"/>
                      </a:lnTo>
                      <a:lnTo>
                        <a:pt x="22" y="149"/>
                      </a:lnTo>
                      <a:lnTo>
                        <a:pt x="26" y="129"/>
                      </a:lnTo>
                      <a:lnTo>
                        <a:pt x="28" y="110"/>
                      </a:lnTo>
                      <a:lnTo>
                        <a:pt x="31" y="92"/>
                      </a:lnTo>
                      <a:lnTo>
                        <a:pt x="34" y="73"/>
                      </a:lnTo>
                      <a:lnTo>
                        <a:pt x="38" y="54"/>
                      </a:lnTo>
                      <a:lnTo>
                        <a:pt x="42" y="36"/>
                      </a:lnTo>
                      <a:lnTo>
                        <a:pt x="47" y="18"/>
                      </a:lnTo>
                      <a:lnTo>
                        <a:pt x="52"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7" name="Freeform 846">
                  <a:extLst>
                    <a:ext uri="{FF2B5EF4-FFF2-40B4-BE49-F238E27FC236}">
                      <a16:creationId xmlns:a16="http://schemas.microsoft.com/office/drawing/2014/main" id="{38EBB4F6-8F23-4820-B963-85091E6E35C1}"/>
                    </a:ext>
                  </a:extLst>
                </p:cNvPr>
                <p:cNvSpPr>
                  <a:spLocks/>
                </p:cNvSpPr>
                <p:nvPr/>
              </p:nvSpPr>
              <p:spPr bwMode="auto">
                <a:xfrm>
                  <a:off x="4058" y="322"/>
                  <a:ext cx="34" cy="2"/>
                </a:xfrm>
                <a:custGeom>
                  <a:avLst/>
                  <a:gdLst>
                    <a:gd name="T0" fmla="*/ 0 w 202"/>
                    <a:gd name="T1" fmla="*/ 0 h 10"/>
                    <a:gd name="T2" fmla="*/ 0 w 202"/>
                    <a:gd name="T3" fmla="*/ 0 h 10"/>
                    <a:gd name="T4" fmla="*/ 0 w 202"/>
                    <a:gd name="T5" fmla="*/ 0 h 10"/>
                    <a:gd name="T6" fmla="*/ 0 w 202"/>
                    <a:gd name="T7" fmla="*/ 0 h 10"/>
                    <a:gd name="T8" fmla="*/ 0 w 202"/>
                    <a:gd name="T9" fmla="*/ 0 h 10"/>
                    <a:gd name="T10" fmla="*/ 0 w 202"/>
                    <a:gd name="T11" fmla="*/ 0 h 10"/>
                    <a:gd name="T12" fmla="*/ 0 w 202"/>
                    <a:gd name="T13" fmla="*/ 0 h 10"/>
                    <a:gd name="T14" fmla="*/ 0 w 202"/>
                    <a:gd name="T15" fmla="*/ 0 h 10"/>
                    <a:gd name="T16" fmla="*/ 0 w 202"/>
                    <a:gd name="T17" fmla="*/ 0 h 10"/>
                    <a:gd name="T18" fmla="*/ 0 w 202"/>
                    <a:gd name="T19" fmla="*/ 0 h 10"/>
                    <a:gd name="T20" fmla="*/ 0 w 202"/>
                    <a:gd name="T21" fmla="*/ 0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2"/>
                    <a:gd name="T34" fmla="*/ 0 h 10"/>
                    <a:gd name="T35" fmla="*/ 202 w 202"/>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2" h="10">
                      <a:moveTo>
                        <a:pt x="196" y="0"/>
                      </a:moveTo>
                      <a:lnTo>
                        <a:pt x="196" y="0"/>
                      </a:lnTo>
                      <a:lnTo>
                        <a:pt x="0" y="0"/>
                      </a:lnTo>
                      <a:lnTo>
                        <a:pt x="0" y="10"/>
                      </a:lnTo>
                      <a:lnTo>
                        <a:pt x="196" y="10"/>
                      </a:lnTo>
                      <a:lnTo>
                        <a:pt x="200" y="8"/>
                      </a:lnTo>
                      <a:lnTo>
                        <a:pt x="202" y="5"/>
                      </a:lnTo>
                      <a:lnTo>
                        <a:pt x="200" y="2"/>
                      </a:lnTo>
                      <a:lnTo>
                        <a:pt x="19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8" name="Freeform 847">
                  <a:extLst>
                    <a:ext uri="{FF2B5EF4-FFF2-40B4-BE49-F238E27FC236}">
                      <a16:creationId xmlns:a16="http://schemas.microsoft.com/office/drawing/2014/main" id="{FA5F83E8-6540-437B-9D49-C3C04E464886}"/>
                    </a:ext>
                  </a:extLst>
                </p:cNvPr>
                <p:cNvSpPr>
                  <a:spLocks/>
                </p:cNvSpPr>
                <p:nvPr/>
              </p:nvSpPr>
              <p:spPr bwMode="auto">
                <a:xfrm>
                  <a:off x="4091" y="322"/>
                  <a:ext cx="9" cy="9"/>
                </a:xfrm>
                <a:custGeom>
                  <a:avLst/>
                  <a:gdLst>
                    <a:gd name="T0" fmla="*/ 0 w 58"/>
                    <a:gd name="T1" fmla="*/ 0 h 46"/>
                    <a:gd name="T2" fmla="*/ 0 w 58"/>
                    <a:gd name="T3" fmla="*/ 0 h 46"/>
                    <a:gd name="T4" fmla="*/ 0 w 58"/>
                    <a:gd name="T5" fmla="*/ 0 h 46"/>
                    <a:gd name="T6" fmla="*/ 0 w 58"/>
                    <a:gd name="T7" fmla="*/ 0 h 46"/>
                    <a:gd name="T8" fmla="*/ 0 w 58"/>
                    <a:gd name="T9" fmla="*/ 0 h 46"/>
                    <a:gd name="T10" fmla="*/ 0 w 58"/>
                    <a:gd name="T11" fmla="*/ 0 h 46"/>
                    <a:gd name="T12" fmla="*/ 0 w 58"/>
                    <a:gd name="T13" fmla="*/ 0 h 46"/>
                    <a:gd name="T14" fmla="*/ 0 w 58"/>
                    <a:gd name="T15" fmla="*/ 0 h 46"/>
                    <a:gd name="T16" fmla="*/ 0 w 58"/>
                    <a:gd name="T17" fmla="*/ 0 h 46"/>
                    <a:gd name="T18" fmla="*/ 0 w 58"/>
                    <a:gd name="T19" fmla="*/ 0 h 46"/>
                    <a:gd name="T20" fmla="*/ 0 w 58"/>
                    <a:gd name="T21" fmla="*/ 0 h 46"/>
                    <a:gd name="T22" fmla="*/ 0 w 58"/>
                    <a:gd name="T23" fmla="*/ 0 h 46"/>
                    <a:gd name="T24" fmla="*/ 0 w 58"/>
                    <a:gd name="T25" fmla="*/ 0 h 46"/>
                    <a:gd name="T26" fmla="*/ 0 w 58"/>
                    <a:gd name="T27" fmla="*/ 0 h 46"/>
                    <a:gd name="T28" fmla="*/ 0 w 58"/>
                    <a:gd name="T29" fmla="*/ 0 h 46"/>
                    <a:gd name="T30" fmla="*/ 0 w 58"/>
                    <a:gd name="T31" fmla="*/ 0 h 46"/>
                    <a:gd name="T32" fmla="*/ 0 w 58"/>
                    <a:gd name="T33" fmla="*/ 0 h 46"/>
                    <a:gd name="T34" fmla="*/ 0 w 58"/>
                    <a:gd name="T35" fmla="*/ 0 h 46"/>
                    <a:gd name="T36" fmla="*/ 0 w 58"/>
                    <a:gd name="T37" fmla="*/ 0 h 46"/>
                    <a:gd name="T38" fmla="*/ 0 w 58"/>
                    <a:gd name="T39" fmla="*/ 0 h 46"/>
                    <a:gd name="T40" fmla="*/ 0 w 58"/>
                    <a:gd name="T41" fmla="*/ 0 h 46"/>
                    <a:gd name="T42" fmla="*/ 0 w 58"/>
                    <a:gd name="T43" fmla="*/ 0 h 46"/>
                    <a:gd name="T44" fmla="*/ 0 w 58"/>
                    <a:gd name="T45" fmla="*/ 0 h 46"/>
                    <a:gd name="T46" fmla="*/ 0 w 58"/>
                    <a:gd name="T47" fmla="*/ 0 h 46"/>
                    <a:gd name="T48" fmla="*/ 0 w 58"/>
                    <a:gd name="T49" fmla="*/ 0 h 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8"/>
                    <a:gd name="T76" fmla="*/ 0 h 46"/>
                    <a:gd name="T77" fmla="*/ 58 w 58"/>
                    <a:gd name="T78" fmla="*/ 46 h 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8" h="46">
                      <a:moveTo>
                        <a:pt x="58" y="42"/>
                      </a:moveTo>
                      <a:lnTo>
                        <a:pt x="58" y="42"/>
                      </a:lnTo>
                      <a:lnTo>
                        <a:pt x="58" y="30"/>
                      </a:lnTo>
                      <a:lnTo>
                        <a:pt x="55" y="22"/>
                      </a:lnTo>
                      <a:lnTo>
                        <a:pt x="51" y="15"/>
                      </a:lnTo>
                      <a:lnTo>
                        <a:pt x="45" y="8"/>
                      </a:lnTo>
                      <a:lnTo>
                        <a:pt x="37" y="5"/>
                      </a:lnTo>
                      <a:lnTo>
                        <a:pt x="26" y="3"/>
                      </a:lnTo>
                      <a:lnTo>
                        <a:pt x="15" y="0"/>
                      </a:lnTo>
                      <a:lnTo>
                        <a:pt x="0" y="0"/>
                      </a:lnTo>
                      <a:lnTo>
                        <a:pt x="0" y="10"/>
                      </a:lnTo>
                      <a:lnTo>
                        <a:pt x="15" y="10"/>
                      </a:lnTo>
                      <a:lnTo>
                        <a:pt x="24" y="11"/>
                      </a:lnTo>
                      <a:lnTo>
                        <a:pt x="32" y="13"/>
                      </a:lnTo>
                      <a:lnTo>
                        <a:pt x="38" y="16"/>
                      </a:lnTo>
                      <a:lnTo>
                        <a:pt x="42" y="19"/>
                      </a:lnTo>
                      <a:lnTo>
                        <a:pt x="45" y="26"/>
                      </a:lnTo>
                      <a:lnTo>
                        <a:pt x="47" y="32"/>
                      </a:lnTo>
                      <a:lnTo>
                        <a:pt x="47" y="42"/>
                      </a:lnTo>
                      <a:lnTo>
                        <a:pt x="49" y="45"/>
                      </a:lnTo>
                      <a:lnTo>
                        <a:pt x="52" y="46"/>
                      </a:lnTo>
                      <a:lnTo>
                        <a:pt x="56" y="45"/>
                      </a:lnTo>
                      <a:lnTo>
                        <a:pt x="58"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9" name="Freeform 848">
                  <a:extLst>
                    <a:ext uri="{FF2B5EF4-FFF2-40B4-BE49-F238E27FC236}">
                      <a16:creationId xmlns:a16="http://schemas.microsoft.com/office/drawing/2014/main" id="{5C00817E-6672-43AE-BB15-59292EE1BC03}"/>
                    </a:ext>
                  </a:extLst>
                </p:cNvPr>
                <p:cNvSpPr>
                  <a:spLocks/>
                </p:cNvSpPr>
                <p:nvPr/>
              </p:nvSpPr>
              <p:spPr bwMode="auto">
                <a:xfrm>
                  <a:off x="4098" y="331"/>
                  <a:ext cx="2" cy="45"/>
                </a:xfrm>
                <a:custGeom>
                  <a:avLst/>
                  <a:gdLst>
                    <a:gd name="T0" fmla="*/ 0 w 11"/>
                    <a:gd name="T1" fmla="*/ 0 h 227"/>
                    <a:gd name="T2" fmla="*/ 0 w 11"/>
                    <a:gd name="T3" fmla="*/ 0 h 227"/>
                    <a:gd name="T4" fmla="*/ 0 w 11"/>
                    <a:gd name="T5" fmla="*/ 0 h 227"/>
                    <a:gd name="T6" fmla="*/ 0 w 11"/>
                    <a:gd name="T7" fmla="*/ 0 h 227"/>
                    <a:gd name="T8" fmla="*/ 0 w 11"/>
                    <a:gd name="T9" fmla="*/ 0 h 227"/>
                    <a:gd name="T10" fmla="*/ 0 w 11"/>
                    <a:gd name="T11" fmla="*/ 0 h 227"/>
                    <a:gd name="T12" fmla="*/ 0 w 11"/>
                    <a:gd name="T13" fmla="*/ 0 h 227"/>
                    <a:gd name="T14" fmla="*/ 0 w 11"/>
                    <a:gd name="T15" fmla="*/ 0 h 227"/>
                    <a:gd name="T16" fmla="*/ 0 w 11"/>
                    <a:gd name="T17" fmla="*/ 0 h 227"/>
                    <a:gd name="T18" fmla="*/ 0 w 11"/>
                    <a:gd name="T19" fmla="*/ 0 h 227"/>
                    <a:gd name="T20" fmla="*/ 0 w 11"/>
                    <a:gd name="T21" fmla="*/ 0 h 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
                    <a:gd name="T34" fmla="*/ 0 h 227"/>
                    <a:gd name="T35" fmla="*/ 11 w 11"/>
                    <a:gd name="T36" fmla="*/ 227 h 2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 h="227">
                      <a:moveTo>
                        <a:pt x="11" y="223"/>
                      </a:moveTo>
                      <a:lnTo>
                        <a:pt x="11" y="223"/>
                      </a:lnTo>
                      <a:lnTo>
                        <a:pt x="11" y="0"/>
                      </a:lnTo>
                      <a:lnTo>
                        <a:pt x="0" y="0"/>
                      </a:lnTo>
                      <a:lnTo>
                        <a:pt x="0" y="223"/>
                      </a:lnTo>
                      <a:lnTo>
                        <a:pt x="2" y="226"/>
                      </a:lnTo>
                      <a:lnTo>
                        <a:pt x="5" y="227"/>
                      </a:lnTo>
                      <a:lnTo>
                        <a:pt x="9" y="226"/>
                      </a:lnTo>
                      <a:lnTo>
                        <a:pt x="11" y="2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0" name="Freeform 849">
                  <a:extLst>
                    <a:ext uri="{FF2B5EF4-FFF2-40B4-BE49-F238E27FC236}">
                      <a16:creationId xmlns:a16="http://schemas.microsoft.com/office/drawing/2014/main" id="{4FEC0703-A1EA-4C57-AF9A-5E51C9C1AD86}"/>
                    </a:ext>
                  </a:extLst>
                </p:cNvPr>
                <p:cNvSpPr>
                  <a:spLocks/>
                </p:cNvSpPr>
                <p:nvPr/>
              </p:nvSpPr>
              <p:spPr bwMode="auto">
                <a:xfrm>
                  <a:off x="4087" y="375"/>
                  <a:ext cx="13" cy="9"/>
                </a:xfrm>
                <a:custGeom>
                  <a:avLst/>
                  <a:gdLst>
                    <a:gd name="T0" fmla="*/ 0 w 80"/>
                    <a:gd name="T1" fmla="*/ 0 h 46"/>
                    <a:gd name="T2" fmla="*/ 0 w 80"/>
                    <a:gd name="T3" fmla="*/ 0 h 46"/>
                    <a:gd name="T4" fmla="*/ 0 w 80"/>
                    <a:gd name="T5" fmla="*/ 0 h 46"/>
                    <a:gd name="T6" fmla="*/ 0 w 80"/>
                    <a:gd name="T7" fmla="*/ 0 h 46"/>
                    <a:gd name="T8" fmla="*/ 0 w 80"/>
                    <a:gd name="T9" fmla="*/ 0 h 46"/>
                    <a:gd name="T10" fmla="*/ 0 w 80"/>
                    <a:gd name="T11" fmla="*/ 0 h 46"/>
                    <a:gd name="T12" fmla="*/ 0 w 80"/>
                    <a:gd name="T13" fmla="*/ 0 h 46"/>
                    <a:gd name="T14" fmla="*/ 0 w 80"/>
                    <a:gd name="T15" fmla="*/ 0 h 46"/>
                    <a:gd name="T16" fmla="*/ 0 w 80"/>
                    <a:gd name="T17" fmla="*/ 0 h 46"/>
                    <a:gd name="T18" fmla="*/ 0 w 80"/>
                    <a:gd name="T19" fmla="*/ 0 h 46"/>
                    <a:gd name="T20" fmla="*/ 0 w 80"/>
                    <a:gd name="T21" fmla="*/ 0 h 46"/>
                    <a:gd name="T22" fmla="*/ 0 w 80"/>
                    <a:gd name="T23" fmla="*/ 0 h 46"/>
                    <a:gd name="T24" fmla="*/ 0 w 80"/>
                    <a:gd name="T25" fmla="*/ 0 h 46"/>
                    <a:gd name="T26" fmla="*/ 0 w 80"/>
                    <a:gd name="T27" fmla="*/ 0 h 46"/>
                    <a:gd name="T28" fmla="*/ 0 w 80"/>
                    <a:gd name="T29" fmla="*/ 0 h 46"/>
                    <a:gd name="T30" fmla="*/ 0 w 80"/>
                    <a:gd name="T31" fmla="*/ 0 h 46"/>
                    <a:gd name="T32" fmla="*/ 0 w 80"/>
                    <a:gd name="T33" fmla="*/ 0 h 46"/>
                    <a:gd name="T34" fmla="*/ 0 w 80"/>
                    <a:gd name="T35" fmla="*/ 0 h 46"/>
                    <a:gd name="T36" fmla="*/ 0 w 80"/>
                    <a:gd name="T37" fmla="*/ 0 h 46"/>
                    <a:gd name="T38" fmla="*/ 0 w 80"/>
                    <a:gd name="T39" fmla="*/ 0 h 46"/>
                    <a:gd name="T40" fmla="*/ 0 w 80"/>
                    <a:gd name="T41" fmla="*/ 0 h 46"/>
                    <a:gd name="T42" fmla="*/ 0 w 80"/>
                    <a:gd name="T43" fmla="*/ 0 h 46"/>
                    <a:gd name="T44" fmla="*/ 0 w 80"/>
                    <a:gd name="T45" fmla="*/ 0 h 46"/>
                    <a:gd name="T46" fmla="*/ 0 w 80"/>
                    <a:gd name="T47" fmla="*/ 0 h 46"/>
                    <a:gd name="T48" fmla="*/ 0 w 80"/>
                    <a:gd name="T49" fmla="*/ 0 h 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46"/>
                    <a:gd name="T77" fmla="*/ 80 w 80"/>
                    <a:gd name="T78" fmla="*/ 46 h 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46">
                      <a:moveTo>
                        <a:pt x="5" y="46"/>
                      </a:moveTo>
                      <a:lnTo>
                        <a:pt x="5" y="46"/>
                      </a:lnTo>
                      <a:lnTo>
                        <a:pt x="27" y="45"/>
                      </a:lnTo>
                      <a:lnTo>
                        <a:pt x="46" y="43"/>
                      </a:lnTo>
                      <a:lnTo>
                        <a:pt x="60" y="39"/>
                      </a:lnTo>
                      <a:lnTo>
                        <a:pt x="70" y="33"/>
                      </a:lnTo>
                      <a:lnTo>
                        <a:pt x="76" y="25"/>
                      </a:lnTo>
                      <a:lnTo>
                        <a:pt x="78" y="17"/>
                      </a:lnTo>
                      <a:lnTo>
                        <a:pt x="80" y="9"/>
                      </a:lnTo>
                      <a:lnTo>
                        <a:pt x="80" y="0"/>
                      </a:lnTo>
                      <a:lnTo>
                        <a:pt x="69" y="0"/>
                      </a:lnTo>
                      <a:lnTo>
                        <a:pt x="69" y="9"/>
                      </a:lnTo>
                      <a:lnTo>
                        <a:pt x="69" y="15"/>
                      </a:lnTo>
                      <a:lnTo>
                        <a:pt x="66" y="21"/>
                      </a:lnTo>
                      <a:lnTo>
                        <a:pt x="63" y="26"/>
                      </a:lnTo>
                      <a:lnTo>
                        <a:pt x="56" y="31"/>
                      </a:lnTo>
                      <a:lnTo>
                        <a:pt x="44" y="33"/>
                      </a:lnTo>
                      <a:lnTo>
                        <a:pt x="27" y="35"/>
                      </a:lnTo>
                      <a:lnTo>
                        <a:pt x="5" y="36"/>
                      </a:lnTo>
                      <a:lnTo>
                        <a:pt x="1" y="38"/>
                      </a:lnTo>
                      <a:lnTo>
                        <a:pt x="0" y="41"/>
                      </a:lnTo>
                      <a:lnTo>
                        <a:pt x="1" y="44"/>
                      </a:lnTo>
                      <a:lnTo>
                        <a:pt x="5" y="4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1" name="Freeform 850">
                  <a:extLst>
                    <a:ext uri="{FF2B5EF4-FFF2-40B4-BE49-F238E27FC236}">
                      <a16:creationId xmlns:a16="http://schemas.microsoft.com/office/drawing/2014/main" id="{725B3A23-4EBA-447C-B64B-5015BFBFDEA3}"/>
                    </a:ext>
                  </a:extLst>
                </p:cNvPr>
                <p:cNvSpPr>
                  <a:spLocks/>
                </p:cNvSpPr>
                <p:nvPr/>
              </p:nvSpPr>
              <p:spPr bwMode="auto">
                <a:xfrm>
                  <a:off x="4048" y="382"/>
                  <a:ext cx="40" cy="2"/>
                </a:xfrm>
                <a:custGeom>
                  <a:avLst/>
                  <a:gdLst>
                    <a:gd name="T0" fmla="*/ 0 w 237"/>
                    <a:gd name="T1" fmla="*/ 0 h 10"/>
                    <a:gd name="T2" fmla="*/ 0 w 237"/>
                    <a:gd name="T3" fmla="*/ 0 h 10"/>
                    <a:gd name="T4" fmla="*/ 0 w 237"/>
                    <a:gd name="T5" fmla="*/ 0 h 10"/>
                    <a:gd name="T6" fmla="*/ 0 w 237"/>
                    <a:gd name="T7" fmla="*/ 0 h 10"/>
                    <a:gd name="T8" fmla="*/ 0 w 237"/>
                    <a:gd name="T9" fmla="*/ 0 h 10"/>
                    <a:gd name="T10" fmla="*/ 0 w 237"/>
                    <a:gd name="T11" fmla="*/ 0 h 10"/>
                    <a:gd name="T12" fmla="*/ 0 w 237"/>
                    <a:gd name="T13" fmla="*/ 0 h 10"/>
                    <a:gd name="T14" fmla="*/ 0 w 237"/>
                    <a:gd name="T15" fmla="*/ 0 h 10"/>
                    <a:gd name="T16" fmla="*/ 0 w 237"/>
                    <a:gd name="T17" fmla="*/ 0 h 10"/>
                    <a:gd name="T18" fmla="*/ 0 w 237"/>
                    <a:gd name="T19" fmla="*/ 0 h 10"/>
                    <a:gd name="T20" fmla="*/ 0 w 237"/>
                    <a:gd name="T21" fmla="*/ 0 h 10"/>
                    <a:gd name="T22" fmla="*/ 0 w 237"/>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7"/>
                    <a:gd name="T37" fmla="*/ 0 h 10"/>
                    <a:gd name="T38" fmla="*/ 237 w 237"/>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7" h="10">
                      <a:moveTo>
                        <a:pt x="0" y="4"/>
                      </a:moveTo>
                      <a:lnTo>
                        <a:pt x="6" y="10"/>
                      </a:lnTo>
                      <a:lnTo>
                        <a:pt x="237" y="10"/>
                      </a:lnTo>
                      <a:lnTo>
                        <a:pt x="237" y="0"/>
                      </a:lnTo>
                      <a:lnTo>
                        <a:pt x="6" y="0"/>
                      </a:lnTo>
                      <a:lnTo>
                        <a:pt x="12" y="6"/>
                      </a:lnTo>
                      <a:lnTo>
                        <a:pt x="6" y="0"/>
                      </a:lnTo>
                      <a:lnTo>
                        <a:pt x="2" y="2"/>
                      </a:lnTo>
                      <a:lnTo>
                        <a:pt x="1" y="5"/>
                      </a:lnTo>
                      <a:lnTo>
                        <a:pt x="2" y="8"/>
                      </a:lnTo>
                      <a:lnTo>
                        <a:pt x="6" y="10"/>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2" name="Freeform 851">
                  <a:extLst>
                    <a:ext uri="{FF2B5EF4-FFF2-40B4-BE49-F238E27FC236}">
                      <a16:creationId xmlns:a16="http://schemas.microsoft.com/office/drawing/2014/main" id="{ED18A297-7699-4137-B94E-359990FAFAAA}"/>
                    </a:ext>
                  </a:extLst>
                </p:cNvPr>
                <p:cNvSpPr>
                  <a:spLocks/>
                </p:cNvSpPr>
                <p:nvPr/>
              </p:nvSpPr>
              <p:spPr bwMode="auto">
                <a:xfrm>
                  <a:off x="4048" y="322"/>
                  <a:ext cx="11" cy="62"/>
                </a:xfrm>
                <a:custGeom>
                  <a:avLst/>
                  <a:gdLst>
                    <a:gd name="T0" fmla="*/ 0 w 63"/>
                    <a:gd name="T1" fmla="*/ 0 h 307"/>
                    <a:gd name="T2" fmla="*/ 0 w 63"/>
                    <a:gd name="T3" fmla="*/ 0 h 307"/>
                    <a:gd name="T4" fmla="*/ 0 w 63"/>
                    <a:gd name="T5" fmla="*/ 0 h 307"/>
                    <a:gd name="T6" fmla="*/ 0 w 63"/>
                    <a:gd name="T7" fmla="*/ 0 h 307"/>
                    <a:gd name="T8" fmla="*/ 0 w 63"/>
                    <a:gd name="T9" fmla="*/ 0 h 307"/>
                    <a:gd name="T10" fmla="*/ 0 w 63"/>
                    <a:gd name="T11" fmla="*/ 0 h 307"/>
                    <a:gd name="T12" fmla="*/ 0 w 63"/>
                    <a:gd name="T13" fmla="*/ 0 h 307"/>
                    <a:gd name="T14" fmla="*/ 0 w 63"/>
                    <a:gd name="T15" fmla="*/ 0 h 307"/>
                    <a:gd name="T16" fmla="*/ 0 w 63"/>
                    <a:gd name="T17" fmla="*/ 0 h 307"/>
                    <a:gd name="T18" fmla="*/ 0 w 63"/>
                    <a:gd name="T19" fmla="*/ 0 h 307"/>
                    <a:gd name="T20" fmla="*/ 0 w 63"/>
                    <a:gd name="T21" fmla="*/ 0 h 307"/>
                    <a:gd name="T22" fmla="*/ 0 w 63"/>
                    <a:gd name="T23" fmla="*/ 0 h 307"/>
                    <a:gd name="T24" fmla="*/ 0 w 63"/>
                    <a:gd name="T25" fmla="*/ 0 h 307"/>
                    <a:gd name="T26" fmla="*/ 0 w 63"/>
                    <a:gd name="T27" fmla="*/ 0 h 307"/>
                    <a:gd name="T28" fmla="*/ 0 w 63"/>
                    <a:gd name="T29" fmla="*/ 0 h 307"/>
                    <a:gd name="T30" fmla="*/ 0 w 63"/>
                    <a:gd name="T31" fmla="*/ 0 h 307"/>
                    <a:gd name="T32" fmla="*/ 0 w 63"/>
                    <a:gd name="T33" fmla="*/ 0 h 307"/>
                    <a:gd name="T34" fmla="*/ 0 w 63"/>
                    <a:gd name="T35" fmla="*/ 0 h 307"/>
                    <a:gd name="T36" fmla="*/ 0 w 63"/>
                    <a:gd name="T37" fmla="*/ 0 h 307"/>
                    <a:gd name="T38" fmla="*/ 0 w 63"/>
                    <a:gd name="T39" fmla="*/ 0 h 307"/>
                    <a:gd name="T40" fmla="*/ 0 w 63"/>
                    <a:gd name="T41" fmla="*/ 0 h 307"/>
                    <a:gd name="T42" fmla="*/ 0 w 63"/>
                    <a:gd name="T43" fmla="*/ 0 h 307"/>
                    <a:gd name="T44" fmla="*/ 0 w 63"/>
                    <a:gd name="T45" fmla="*/ 0 h 307"/>
                    <a:gd name="T46" fmla="*/ 0 w 63"/>
                    <a:gd name="T47" fmla="*/ 0 h 307"/>
                    <a:gd name="T48" fmla="*/ 0 w 63"/>
                    <a:gd name="T49" fmla="*/ 0 h 307"/>
                    <a:gd name="T50" fmla="*/ 0 w 63"/>
                    <a:gd name="T51" fmla="*/ 0 h 307"/>
                    <a:gd name="T52" fmla="*/ 0 w 63"/>
                    <a:gd name="T53" fmla="*/ 0 h 307"/>
                    <a:gd name="T54" fmla="*/ 0 w 63"/>
                    <a:gd name="T55" fmla="*/ 0 h 307"/>
                    <a:gd name="T56" fmla="*/ 0 w 63"/>
                    <a:gd name="T57" fmla="*/ 0 h 307"/>
                    <a:gd name="T58" fmla="*/ 0 w 63"/>
                    <a:gd name="T59" fmla="*/ 0 h 307"/>
                    <a:gd name="T60" fmla="*/ 0 w 63"/>
                    <a:gd name="T61" fmla="*/ 0 h 307"/>
                    <a:gd name="T62" fmla="*/ 0 w 63"/>
                    <a:gd name="T63" fmla="*/ 0 h 307"/>
                    <a:gd name="T64" fmla="*/ 0 w 63"/>
                    <a:gd name="T65" fmla="*/ 0 h 307"/>
                    <a:gd name="T66" fmla="*/ 0 w 63"/>
                    <a:gd name="T67" fmla="*/ 0 h 307"/>
                    <a:gd name="T68" fmla="*/ 0 w 63"/>
                    <a:gd name="T69" fmla="*/ 0 h 307"/>
                    <a:gd name="T70" fmla="*/ 0 w 63"/>
                    <a:gd name="T71" fmla="*/ 0 h 307"/>
                    <a:gd name="T72" fmla="*/ 0 w 63"/>
                    <a:gd name="T73" fmla="*/ 0 h 307"/>
                    <a:gd name="T74" fmla="*/ 0 w 63"/>
                    <a:gd name="T75" fmla="*/ 0 h 307"/>
                    <a:gd name="T76" fmla="*/ 0 w 63"/>
                    <a:gd name="T77" fmla="*/ 0 h 307"/>
                    <a:gd name="T78" fmla="*/ 0 w 63"/>
                    <a:gd name="T79" fmla="*/ 0 h 307"/>
                    <a:gd name="T80" fmla="*/ 0 w 63"/>
                    <a:gd name="T81" fmla="*/ 0 h 307"/>
                    <a:gd name="T82" fmla="*/ 0 w 63"/>
                    <a:gd name="T83" fmla="*/ 0 h 30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3"/>
                    <a:gd name="T127" fmla="*/ 0 h 307"/>
                    <a:gd name="T128" fmla="*/ 63 w 63"/>
                    <a:gd name="T129" fmla="*/ 307 h 30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3" h="307">
                      <a:moveTo>
                        <a:pt x="58" y="0"/>
                      </a:moveTo>
                      <a:lnTo>
                        <a:pt x="53" y="4"/>
                      </a:lnTo>
                      <a:lnTo>
                        <a:pt x="48" y="22"/>
                      </a:lnTo>
                      <a:lnTo>
                        <a:pt x="44" y="39"/>
                      </a:lnTo>
                      <a:lnTo>
                        <a:pt x="38" y="58"/>
                      </a:lnTo>
                      <a:lnTo>
                        <a:pt x="34" y="77"/>
                      </a:lnTo>
                      <a:lnTo>
                        <a:pt x="31" y="96"/>
                      </a:lnTo>
                      <a:lnTo>
                        <a:pt x="28" y="115"/>
                      </a:lnTo>
                      <a:lnTo>
                        <a:pt x="26" y="133"/>
                      </a:lnTo>
                      <a:lnTo>
                        <a:pt x="22" y="153"/>
                      </a:lnTo>
                      <a:lnTo>
                        <a:pt x="20" y="172"/>
                      </a:lnTo>
                      <a:lnTo>
                        <a:pt x="18" y="192"/>
                      </a:lnTo>
                      <a:lnTo>
                        <a:pt x="15" y="211"/>
                      </a:lnTo>
                      <a:lnTo>
                        <a:pt x="13" y="230"/>
                      </a:lnTo>
                      <a:lnTo>
                        <a:pt x="11" y="248"/>
                      </a:lnTo>
                      <a:lnTo>
                        <a:pt x="7" y="267"/>
                      </a:lnTo>
                      <a:lnTo>
                        <a:pt x="3" y="286"/>
                      </a:lnTo>
                      <a:lnTo>
                        <a:pt x="0" y="305"/>
                      </a:lnTo>
                      <a:lnTo>
                        <a:pt x="12" y="307"/>
                      </a:lnTo>
                      <a:lnTo>
                        <a:pt x="15" y="288"/>
                      </a:lnTo>
                      <a:lnTo>
                        <a:pt x="19" y="269"/>
                      </a:lnTo>
                      <a:lnTo>
                        <a:pt x="22" y="250"/>
                      </a:lnTo>
                      <a:lnTo>
                        <a:pt x="25" y="230"/>
                      </a:lnTo>
                      <a:lnTo>
                        <a:pt x="27" y="211"/>
                      </a:lnTo>
                      <a:lnTo>
                        <a:pt x="30" y="192"/>
                      </a:lnTo>
                      <a:lnTo>
                        <a:pt x="32" y="172"/>
                      </a:lnTo>
                      <a:lnTo>
                        <a:pt x="34" y="155"/>
                      </a:lnTo>
                      <a:lnTo>
                        <a:pt x="38" y="135"/>
                      </a:lnTo>
                      <a:lnTo>
                        <a:pt x="40" y="115"/>
                      </a:lnTo>
                      <a:lnTo>
                        <a:pt x="43" y="98"/>
                      </a:lnTo>
                      <a:lnTo>
                        <a:pt x="46" y="79"/>
                      </a:lnTo>
                      <a:lnTo>
                        <a:pt x="50" y="60"/>
                      </a:lnTo>
                      <a:lnTo>
                        <a:pt x="53" y="42"/>
                      </a:lnTo>
                      <a:lnTo>
                        <a:pt x="58" y="24"/>
                      </a:lnTo>
                      <a:lnTo>
                        <a:pt x="63" y="6"/>
                      </a:lnTo>
                      <a:lnTo>
                        <a:pt x="58" y="10"/>
                      </a:lnTo>
                      <a:lnTo>
                        <a:pt x="63" y="6"/>
                      </a:lnTo>
                      <a:lnTo>
                        <a:pt x="61" y="3"/>
                      </a:lnTo>
                      <a:lnTo>
                        <a:pt x="59" y="1"/>
                      </a:lnTo>
                      <a:lnTo>
                        <a:pt x="56" y="1"/>
                      </a:lnTo>
                      <a:lnTo>
                        <a:pt x="53" y="4"/>
                      </a:lnTo>
                      <a:lnTo>
                        <a:pt x="5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3" name="Freeform 852">
                  <a:extLst>
                    <a:ext uri="{FF2B5EF4-FFF2-40B4-BE49-F238E27FC236}">
                      <a16:creationId xmlns:a16="http://schemas.microsoft.com/office/drawing/2014/main" id="{5B7EBE56-8A40-4810-978B-5AD42BE5BF1A}"/>
                    </a:ext>
                  </a:extLst>
                </p:cNvPr>
                <p:cNvSpPr>
                  <a:spLocks/>
                </p:cNvSpPr>
                <p:nvPr/>
              </p:nvSpPr>
              <p:spPr bwMode="auto">
                <a:xfrm>
                  <a:off x="4081" y="325"/>
                  <a:ext cx="15" cy="57"/>
                </a:xfrm>
                <a:custGeom>
                  <a:avLst/>
                  <a:gdLst>
                    <a:gd name="T0" fmla="*/ 0 w 92"/>
                    <a:gd name="T1" fmla="*/ 0 h 282"/>
                    <a:gd name="T2" fmla="*/ 0 w 92"/>
                    <a:gd name="T3" fmla="*/ 0 h 282"/>
                    <a:gd name="T4" fmla="*/ 0 w 92"/>
                    <a:gd name="T5" fmla="*/ 0 h 282"/>
                    <a:gd name="T6" fmla="*/ 0 w 92"/>
                    <a:gd name="T7" fmla="*/ 0 h 282"/>
                    <a:gd name="T8" fmla="*/ 0 w 92"/>
                    <a:gd name="T9" fmla="*/ 0 h 282"/>
                    <a:gd name="T10" fmla="*/ 0 w 92"/>
                    <a:gd name="T11" fmla="*/ 0 h 282"/>
                    <a:gd name="T12" fmla="*/ 0 w 92"/>
                    <a:gd name="T13" fmla="*/ 0 h 282"/>
                    <a:gd name="T14" fmla="*/ 0 w 92"/>
                    <a:gd name="T15" fmla="*/ 0 h 282"/>
                    <a:gd name="T16" fmla="*/ 0 w 92"/>
                    <a:gd name="T17" fmla="*/ 0 h 282"/>
                    <a:gd name="T18" fmla="*/ 0 w 92"/>
                    <a:gd name="T19" fmla="*/ 0 h 282"/>
                    <a:gd name="T20" fmla="*/ 0 w 92"/>
                    <a:gd name="T21" fmla="*/ 0 h 282"/>
                    <a:gd name="T22" fmla="*/ 0 w 92"/>
                    <a:gd name="T23" fmla="*/ 0 h 282"/>
                    <a:gd name="T24" fmla="*/ 0 w 92"/>
                    <a:gd name="T25" fmla="*/ 0 h 282"/>
                    <a:gd name="T26" fmla="*/ 0 w 92"/>
                    <a:gd name="T27" fmla="*/ 0 h 282"/>
                    <a:gd name="T28" fmla="*/ 0 w 92"/>
                    <a:gd name="T29" fmla="*/ 0 h 282"/>
                    <a:gd name="T30" fmla="*/ 0 w 92"/>
                    <a:gd name="T31" fmla="*/ 0 h 282"/>
                    <a:gd name="T32" fmla="*/ 0 w 92"/>
                    <a:gd name="T33" fmla="*/ 0 h 282"/>
                    <a:gd name="T34" fmla="*/ 0 w 92"/>
                    <a:gd name="T35" fmla="*/ 0 h 282"/>
                    <a:gd name="T36" fmla="*/ 0 w 92"/>
                    <a:gd name="T37" fmla="*/ 0 h 282"/>
                    <a:gd name="T38" fmla="*/ 0 w 92"/>
                    <a:gd name="T39" fmla="*/ 0 h 282"/>
                    <a:gd name="T40" fmla="*/ 0 w 92"/>
                    <a:gd name="T41" fmla="*/ 0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282"/>
                    <a:gd name="T65" fmla="*/ 92 w 92"/>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282">
                      <a:moveTo>
                        <a:pt x="20" y="0"/>
                      </a:moveTo>
                      <a:lnTo>
                        <a:pt x="72" y="0"/>
                      </a:lnTo>
                      <a:lnTo>
                        <a:pt x="80" y="1"/>
                      </a:lnTo>
                      <a:lnTo>
                        <a:pt x="86" y="5"/>
                      </a:lnTo>
                      <a:lnTo>
                        <a:pt x="91" y="10"/>
                      </a:lnTo>
                      <a:lnTo>
                        <a:pt x="92" y="17"/>
                      </a:lnTo>
                      <a:lnTo>
                        <a:pt x="92" y="264"/>
                      </a:lnTo>
                      <a:lnTo>
                        <a:pt x="91" y="271"/>
                      </a:lnTo>
                      <a:lnTo>
                        <a:pt x="86" y="276"/>
                      </a:lnTo>
                      <a:lnTo>
                        <a:pt x="80" y="281"/>
                      </a:lnTo>
                      <a:lnTo>
                        <a:pt x="72" y="282"/>
                      </a:lnTo>
                      <a:lnTo>
                        <a:pt x="20" y="282"/>
                      </a:lnTo>
                      <a:lnTo>
                        <a:pt x="11" y="281"/>
                      </a:lnTo>
                      <a:lnTo>
                        <a:pt x="5" y="276"/>
                      </a:lnTo>
                      <a:lnTo>
                        <a:pt x="1" y="271"/>
                      </a:lnTo>
                      <a:lnTo>
                        <a:pt x="0" y="264"/>
                      </a:lnTo>
                      <a:lnTo>
                        <a:pt x="0" y="17"/>
                      </a:lnTo>
                      <a:lnTo>
                        <a:pt x="1" y="10"/>
                      </a:lnTo>
                      <a:lnTo>
                        <a:pt x="5" y="5"/>
                      </a:lnTo>
                      <a:lnTo>
                        <a:pt x="11" y="1"/>
                      </a:lnTo>
                      <a:lnTo>
                        <a:pt x="20" y="0"/>
                      </a:lnTo>
                      <a:close/>
                    </a:path>
                  </a:pathLst>
                </a:custGeom>
                <a:solidFill>
                  <a:srgbClr val="E8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4" name="Freeform 853">
                  <a:extLst>
                    <a:ext uri="{FF2B5EF4-FFF2-40B4-BE49-F238E27FC236}">
                      <a16:creationId xmlns:a16="http://schemas.microsoft.com/office/drawing/2014/main" id="{98180F4E-AE2C-435A-90EF-8B73F8F24CE7}"/>
                    </a:ext>
                  </a:extLst>
                </p:cNvPr>
                <p:cNvSpPr>
                  <a:spLocks/>
                </p:cNvSpPr>
                <p:nvPr/>
              </p:nvSpPr>
              <p:spPr bwMode="auto">
                <a:xfrm>
                  <a:off x="4056" y="325"/>
                  <a:ext cx="24" cy="27"/>
                </a:xfrm>
                <a:custGeom>
                  <a:avLst/>
                  <a:gdLst>
                    <a:gd name="T0" fmla="*/ 0 w 146"/>
                    <a:gd name="T1" fmla="*/ 0 h 133"/>
                    <a:gd name="T2" fmla="*/ 0 w 146"/>
                    <a:gd name="T3" fmla="*/ 0 h 133"/>
                    <a:gd name="T4" fmla="*/ 0 w 146"/>
                    <a:gd name="T5" fmla="*/ 0 h 133"/>
                    <a:gd name="T6" fmla="*/ 0 w 146"/>
                    <a:gd name="T7" fmla="*/ 0 h 133"/>
                    <a:gd name="T8" fmla="*/ 0 w 146"/>
                    <a:gd name="T9" fmla="*/ 0 h 133"/>
                    <a:gd name="T10" fmla="*/ 0 w 146"/>
                    <a:gd name="T11" fmla="*/ 0 h 133"/>
                    <a:gd name="T12" fmla="*/ 0 w 146"/>
                    <a:gd name="T13" fmla="*/ 0 h 133"/>
                    <a:gd name="T14" fmla="*/ 0 w 146"/>
                    <a:gd name="T15" fmla="*/ 0 h 133"/>
                    <a:gd name="T16" fmla="*/ 0 w 146"/>
                    <a:gd name="T17" fmla="*/ 0 h 133"/>
                    <a:gd name="T18" fmla="*/ 0 w 146"/>
                    <a:gd name="T19" fmla="*/ 0 h 133"/>
                    <a:gd name="T20" fmla="*/ 0 w 146"/>
                    <a:gd name="T21" fmla="*/ 0 h 133"/>
                    <a:gd name="T22" fmla="*/ 0 w 146"/>
                    <a:gd name="T23" fmla="*/ 0 h 1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6"/>
                    <a:gd name="T37" fmla="*/ 0 h 133"/>
                    <a:gd name="T38" fmla="*/ 146 w 146"/>
                    <a:gd name="T39" fmla="*/ 133 h 1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6" h="133">
                      <a:moveTo>
                        <a:pt x="0" y="133"/>
                      </a:moveTo>
                      <a:lnTo>
                        <a:pt x="145" y="132"/>
                      </a:lnTo>
                      <a:lnTo>
                        <a:pt x="146" y="0"/>
                      </a:lnTo>
                      <a:lnTo>
                        <a:pt x="25" y="0"/>
                      </a:lnTo>
                      <a:lnTo>
                        <a:pt x="20" y="17"/>
                      </a:lnTo>
                      <a:lnTo>
                        <a:pt x="16" y="35"/>
                      </a:lnTo>
                      <a:lnTo>
                        <a:pt x="12" y="51"/>
                      </a:lnTo>
                      <a:lnTo>
                        <a:pt x="7" y="67"/>
                      </a:lnTo>
                      <a:lnTo>
                        <a:pt x="5" y="84"/>
                      </a:lnTo>
                      <a:lnTo>
                        <a:pt x="3" y="100"/>
                      </a:lnTo>
                      <a:lnTo>
                        <a:pt x="0" y="116"/>
                      </a:lnTo>
                      <a:lnTo>
                        <a:pt x="0" y="133"/>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5" name="Freeform 854">
                  <a:extLst>
                    <a:ext uri="{FF2B5EF4-FFF2-40B4-BE49-F238E27FC236}">
                      <a16:creationId xmlns:a16="http://schemas.microsoft.com/office/drawing/2014/main" id="{0E8B75AC-5531-45CA-A741-E9552951946A}"/>
                    </a:ext>
                  </a:extLst>
                </p:cNvPr>
                <p:cNvSpPr>
                  <a:spLocks/>
                </p:cNvSpPr>
                <p:nvPr/>
              </p:nvSpPr>
              <p:spPr bwMode="auto">
                <a:xfrm>
                  <a:off x="4051" y="354"/>
                  <a:ext cx="29" cy="28"/>
                </a:xfrm>
                <a:custGeom>
                  <a:avLst/>
                  <a:gdLst>
                    <a:gd name="T0" fmla="*/ 0 w 172"/>
                    <a:gd name="T1" fmla="*/ 0 h 141"/>
                    <a:gd name="T2" fmla="*/ 0 w 172"/>
                    <a:gd name="T3" fmla="*/ 0 h 141"/>
                    <a:gd name="T4" fmla="*/ 0 w 172"/>
                    <a:gd name="T5" fmla="*/ 0 h 141"/>
                    <a:gd name="T6" fmla="*/ 0 w 172"/>
                    <a:gd name="T7" fmla="*/ 0 h 141"/>
                    <a:gd name="T8" fmla="*/ 0 w 172"/>
                    <a:gd name="T9" fmla="*/ 0 h 141"/>
                    <a:gd name="T10" fmla="*/ 0 w 172"/>
                    <a:gd name="T11" fmla="*/ 0 h 141"/>
                    <a:gd name="T12" fmla="*/ 0 w 172"/>
                    <a:gd name="T13" fmla="*/ 0 h 141"/>
                    <a:gd name="T14" fmla="*/ 0 w 172"/>
                    <a:gd name="T15" fmla="*/ 0 h 141"/>
                    <a:gd name="T16" fmla="*/ 0 w 172"/>
                    <a:gd name="T17" fmla="*/ 0 h 141"/>
                    <a:gd name="T18" fmla="*/ 0 w 172"/>
                    <a:gd name="T19" fmla="*/ 0 h 141"/>
                    <a:gd name="T20" fmla="*/ 0 w 172"/>
                    <a:gd name="T21" fmla="*/ 0 h 141"/>
                    <a:gd name="T22" fmla="*/ 0 w 172"/>
                    <a:gd name="T23" fmla="*/ 0 h 14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41"/>
                    <a:gd name="T38" fmla="*/ 172 w 172"/>
                    <a:gd name="T39" fmla="*/ 141 h 14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41">
                      <a:moveTo>
                        <a:pt x="0" y="141"/>
                      </a:moveTo>
                      <a:lnTo>
                        <a:pt x="172" y="141"/>
                      </a:lnTo>
                      <a:lnTo>
                        <a:pt x="172" y="0"/>
                      </a:lnTo>
                      <a:lnTo>
                        <a:pt x="29" y="0"/>
                      </a:lnTo>
                      <a:lnTo>
                        <a:pt x="26" y="18"/>
                      </a:lnTo>
                      <a:lnTo>
                        <a:pt x="23" y="37"/>
                      </a:lnTo>
                      <a:lnTo>
                        <a:pt x="21" y="56"/>
                      </a:lnTo>
                      <a:lnTo>
                        <a:pt x="20" y="74"/>
                      </a:lnTo>
                      <a:lnTo>
                        <a:pt x="16" y="93"/>
                      </a:lnTo>
                      <a:lnTo>
                        <a:pt x="13" y="110"/>
                      </a:lnTo>
                      <a:lnTo>
                        <a:pt x="7" y="126"/>
                      </a:lnTo>
                      <a:lnTo>
                        <a:pt x="0" y="141"/>
                      </a:lnTo>
                      <a:close/>
                    </a:path>
                  </a:pathLst>
                </a:custGeom>
                <a:solidFill>
                  <a:srgbClr val="E8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6" name="Freeform 855">
                  <a:extLst>
                    <a:ext uri="{FF2B5EF4-FFF2-40B4-BE49-F238E27FC236}">
                      <a16:creationId xmlns:a16="http://schemas.microsoft.com/office/drawing/2014/main" id="{48A37583-0848-4325-A812-AE023B9D5D66}"/>
                    </a:ext>
                  </a:extLst>
                </p:cNvPr>
                <p:cNvSpPr>
                  <a:spLocks/>
                </p:cNvSpPr>
                <p:nvPr/>
              </p:nvSpPr>
              <p:spPr bwMode="auto">
                <a:xfrm>
                  <a:off x="4403" y="290"/>
                  <a:ext cx="646" cy="17"/>
                </a:xfrm>
                <a:custGeom>
                  <a:avLst/>
                  <a:gdLst>
                    <a:gd name="T0" fmla="*/ 0 w 3873"/>
                    <a:gd name="T1" fmla="*/ 0 h 85"/>
                    <a:gd name="T2" fmla="*/ 0 w 3873"/>
                    <a:gd name="T3" fmla="*/ 0 h 85"/>
                    <a:gd name="T4" fmla="*/ 0 w 3873"/>
                    <a:gd name="T5" fmla="*/ 0 h 85"/>
                    <a:gd name="T6" fmla="*/ 0 w 3873"/>
                    <a:gd name="T7" fmla="*/ 0 h 85"/>
                    <a:gd name="T8" fmla="*/ 0 w 3873"/>
                    <a:gd name="T9" fmla="*/ 0 h 85"/>
                    <a:gd name="T10" fmla="*/ 0 w 3873"/>
                    <a:gd name="T11" fmla="*/ 0 h 85"/>
                    <a:gd name="T12" fmla="*/ 0 w 3873"/>
                    <a:gd name="T13" fmla="*/ 0 h 85"/>
                    <a:gd name="T14" fmla="*/ 0 w 3873"/>
                    <a:gd name="T15" fmla="*/ 0 h 85"/>
                    <a:gd name="T16" fmla="*/ 0 w 3873"/>
                    <a:gd name="T17" fmla="*/ 0 h 85"/>
                    <a:gd name="T18" fmla="*/ 0 w 3873"/>
                    <a:gd name="T19" fmla="*/ 0 h 85"/>
                    <a:gd name="T20" fmla="*/ 0 w 3873"/>
                    <a:gd name="T21" fmla="*/ 0 h 85"/>
                    <a:gd name="T22" fmla="*/ 0 w 3873"/>
                    <a:gd name="T23" fmla="*/ 0 h 85"/>
                    <a:gd name="T24" fmla="*/ 0 w 3873"/>
                    <a:gd name="T25" fmla="*/ 0 h 85"/>
                    <a:gd name="T26" fmla="*/ 0 w 3873"/>
                    <a:gd name="T27" fmla="*/ 0 h 85"/>
                    <a:gd name="T28" fmla="*/ 0 w 3873"/>
                    <a:gd name="T29" fmla="*/ 0 h 85"/>
                    <a:gd name="T30" fmla="*/ 0 w 3873"/>
                    <a:gd name="T31" fmla="*/ 0 h 85"/>
                    <a:gd name="T32" fmla="*/ 0 w 3873"/>
                    <a:gd name="T33" fmla="*/ 0 h 85"/>
                    <a:gd name="T34" fmla="*/ 0 w 3873"/>
                    <a:gd name="T35" fmla="*/ 0 h 85"/>
                    <a:gd name="T36" fmla="*/ 0 w 3873"/>
                    <a:gd name="T37" fmla="*/ 0 h 85"/>
                    <a:gd name="T38" fmla="*/ 0 w 3873"/>
                    <a:gd name="T39" fmla="*/ 0 h 85"/>
                    <a:gd name="T40" fmla="*/ 0 w 3873"/>
                    <a:gd name="T41" fmla="*/ 0 h 85"/>
                    <a:gd name="T42" fmla="*/ 0 w 3873"/>
                    <a:gd name="T43" fmla="*/ 0 h 85"/>
                    <a:gd name="T44" fmla="*/ 0 w 3873"/>
                    <a:gd name="T45" fmla="*/ 0 h 85"/>
                    <a:gd name="T46" fmla="*/ 0 w 3873"/>
                    <a:gd name="T47" fmla="*/ 0 h 85"/>
                    <a:gd name="T48" fmla="*/ 0 w 3873"/>
                    <a:gd name="T49" fmla="*/ 0 h 85"/>
                    <a:gd name="T50" fmla="*/ 0 w 3873"/>
                    <a:gd name="T51" fmla="*/ 0 h 85"/>
                    <a:gd name="T52" fmla="*/ 0 w 3873"/>
                    <a:gd name="T53" fmla="*/ 0 h 85"/>
                    <a:gd name="T54" fmla="*/ 0 w 3873"/>
                    <a:gd name="T55" fmla="*/ 0 h 85"/>
                    <a:gd name="T56" fmla="*/ 0 w 3873"/>
                    <a:gd name="T57" fmla="*/ 0 h 85"/>
                    <a:gd name="T58" fmla="*/ 0 w 3873"/>
                    <a:gd name="T59" fmla="*/ 0 h 85"/>
                    <a:gd name="T60" fmla="*/ 0 w 3873"/>
                    <a:gd name="T61" fmla="*/ 0 h 85"/>
                    <a:gd name="T62" fmla="*/ 0 w 3873"/>
                    <a:gd name="T63" fmla="*/ 0 h 85"/>
                    <a:gd name="T64" fmla="*/ 0 w 3873"/>
                    <a:gd name="T65" fmla="*/ 0 h 85"/>
                    <a:gd name="T66" fmla="*/ 0 w 3873"/>
                    <a:gd name="T67" fmla="*/ 0 h 8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873"/>
                    <a:gd name="T103" fmla="*/ 0 h 85"/>
                    <a:gd name="T104" fmla="*/ 3873 w 3873"/>
                    <a:gd name="T105" fmla="*/ 85 h 8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873" h="85">
                      <a:moveTo>
                        <a:pt x="0" y="3"/>
                      </a:moveTo>
                      <a:lnTo>
                        <a:pt x="0" y="3"/>
                      </a:lnTo>
                      <a:lnTo>
                        <a:pt x="119" y="6"/>
                      </a:lnTo>
                      <a:lnTo>
                        <a:pt x="240" y="9"/>
                      </a:lnTo>
                      <a:lnTo>
                        <a:pt x="360" y="12"/>
                      </a:lnTo>
                      <a:lnTo>
                        <a:pt x="480" y="16"/>
                      </a:lnTo>
                      <a:lnTo>
                        <a:pt x="601" y="19"/>
                      </a:lnTo>
                      <a:lnTo>
                        <a:pt x="722" y="22"/>
                      </a:lnTo>
                      <a:lnTo>
                        <a:pt x="842" y="25"/>
                      </a:lnTo>
                      <a:lnTo>
                        <a:pt x="963" y="28"/>
                      </a:lnTo>
                      <a:lnTo>
                        <a:pt x="1084" y="31"/>
                      </a:lnTo>
                      <a:lnTo>
                        <a:pt x="1205" y="34"/>
                      </a:lnTo>
                      <a:lnTo>
                        <a:pt x="1325" y="37"/>
                      </a:lnTo>
                      <a:lnTo>
                        <a:pt x="1447" y="40"/>
                      </a:lnTo>
                      <a:lnTo>
                        <a:pt x="1568" y="43"/>
                      </a:lnTo>
                      <a:lnTo>
                        <a:pt x="1689" y="46"/>
                      </a:lnTo>
                      <a:lnTo>
                        <a:pt x="1811" y="49"/>
                      </a:lnTo>
                      <a:lnTo>
                        <a:pt x="1931" y="53"/>
                      </a:lnTo>
                      <a:lnTo>
                        <a:pt x="2053" y="55"/>
                      </a:lnTo>
                      <a:lnTo>
                        <a:pt x="2175" y="58"/>
                      </a:lnTo>
                      <a:lnTo>
                        <a:pt x="2296" y="61"/>
                      </a:lnTo>
                      <a:lnTo>
                        <a:pt x="2418" y="63"/>
                      </a:lnTo>
                      <a:lnTo>
                        <a:pt x="2538" y="65"/>
                      </a:lnTo>
                      <a:lnTo>
                        <a:pt x="2660" y="68"/>
                      </a:lnTo>
                      <a:lnTo>
                        <a:pt x="2782" y="70"/>
                      </a:lnTo>
                      <a:lnTo>
                        <a:pt x="2903" y="72"/>
                      </a:lnTo>
                      <a:lnTo>
                        <a:pt x="3025" y="74"/>
                      </a:lnTo>
                      <a:lnTo>
                        <a:pt x="3145" y="77"/>
                      </a:lnTo>
                      <a:lnTo>
                        <a:pt x="3267" y="78"/>
                      </a:lnTo>
                      <a:lnTo>
                        <a:pt x="3388" y="79"/>
                      </a:lnTo>
                      <a:lnTo>
                        <a:pt x="3510" y="82"/>
                      </a:lnTo>
                      <a:lnTo>
                        <a:pt x="3631" y="83"/>
                      </a:lnTo>
                      <a:lnTo>
                        <a:pt x="3753" y="84"/>
                      </a:lnTo>
                      <a:lnTo>
                        <a:pt x="3873" y="85"/>
                      </a:lnTo>
                      <a:lnTo>
                        <a:pt x="3873" y="81"/>
                      </a:lnTo>
                      <a:lnTo>
                        <a:pt x="3753" y="80"/>
                      </a:lnTo>
                      <a:lnTo>
                        <a:pt x="3631" y="79"/>
                      </a:lnTo>
                      <a:lnTo>
                        <a:pt x="3510" y="78"/>
                      </a:lnTo>
                      <a:lnTo>
                        <a:pt x="3388" y="77"/>
                      </a:lnTo>
                      <a:lnTo>
                        <a:pt x="3267" y="74"/>
                      </a:lnTo>
                      <a:lnTo>
                        <a:pt x="3145" y="73"/>
                      </a:lnTo>
                      <a:lnTo>
                        <a:pt x="3025" y="72"/>
                      </a:lnTo>
                      <a:lnTo>
                        <a:pt x="2903" y="70"/>
                      </a:lnTo>
                      <a:lnTo>
                        <a:pt x="2782" y="68"/>
                      </a:lnTo>
                      <a:lnTo>
                        <a:pt x="2660" y="66"/>
                      </a:lnTo>
                      <a:lnTo>
                        <a:pt x="2538" y="63"/>
                      </a:lnTo>
                      <a:lnTo>
                        <a:pt x="2418" y="61"/>
                      </a:lnTo>
                      <a:lnTo>
                        <a:pt x="2296" y="59"/>
                      </a:lnTo>
                      <a:lnTo>
                        <a:pt x="2175" y="56"/>
                      </a:lnTo>
                      <a:lnTo>
                        <a:pt x="2053" y="53"/>
                      </a:lnTo>
                      <a:lnTo>
                        <a:pt x="1931" y="50"/>
                      </a:lnTo>
                      <a:lnTo>
                        <a:pt x="1811" y="47"/>
                      </a:lnTo>
                      <a:lnTo>
                        <a:pt x="1689" y="44"/>
                      </a:lnTo>
                      <a:lnTo>
                        <a:pt x="1568" y="41"/>
                      </a:lnTo>
                      <a:lnTo>
                        <a:pt x="1447" y="38"/>
                      </a:lnTo>
                      <a:lnTo>
                        <a:pt x="1325" y="35"/>
                      </a:lnTo>
                      <a:lnTo>
                        <a:pt x="1205" y="32"/>
                      </a:lnTo>
                      <a:lnTo>
                        <a:pt x="1084" y="29"/>
                      </a:lnTo>
                      <a:lnTo>
                        <a:pt x="963" y="26"/>
                      </a:lnTo>
                      <a:lnTo>
                        <a:pt x="842" y="23"/>
                      </a:lnTo>
                      <a:lnTo>
                        <a:pt x="722" y="20"/>
                      </a:lnTo>
                      <a:lnTo>
                        <a:pt x="601" y="17"/>
                      </a:lnTo>
                      <a:lnTo>
                        <a:pt x="480" y="14"/>
                      </a:lnTo>
                      <a:lnTo>
                        <a:pt x="360" y="10"/>
                      </a:lnTo>
                      <a:lnTo>
                        <a:pt x="240" y="7"/>
                      </a:lnTo>
                      <a:lnTo>
                        <a:pt x="119" y="4"/>
                      </a:lnTo>
                      <a:lnTo>
                        <a:pt x="0" y="0"/>
                      </a:lnTo>
                      <a:lnTo>
                        <a:pt x="0"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7" name="Freeform 856">
                  <a:extLst>
                    <a:ext uri="{FF2B5EF4-FFF2-40B4-BE49-F238E27FC236}">
                      <a16:creationId xmlns:a16="http://schemas.microsoft.com/office/drawing/2014/main" id="{F0258C63-FA3A-4248-B6AB-BD610B29618D}"/>
                    </a:ext>
                  </a:extLst>
                </p:cNvPr>
                <p:cNvSpPr>
                  <a:spLocks/>
                </p:cNvSpPr>
                <p:nvPr/>
              </p:nvSpPr>
              <p:spPr bwMode="auto">
                <a:xfrm>
                  <a:off x="4379" y="259"/>
                  <a:ext cx="24" cy="31"/>
                </a:xfrm>
                <a:custGeom>
                  <a:avLst/>
                  <a:gdLst>
                    <a:gd name="T0" fmla="*/ 0 w 142"/>
                    <a:gd name="T1" fmla="*/ 0 h 159"/>
                    <a:gd name="T2" fmla="*/ 0 w 142"/>
                    <a:gd name="T3" fmla="*/ 0 h 159"/>
                    <a:gd name="T4" fmla="*/ 0 w 142"/>
                    <a:gd name="T5" fmla="*/ 0 h 159"/>
                    <a:gd name="T6" fmla="*/ 0 w 142"/>
                    <a:gd name="T7" fmla="*/ 0 h 159"/>
                    <a:gd name="T8" fmla="*/ 0 w 142"/>
                    <a:gd name="T9" fmla="*/ 0 h 159"/>
                    <a:gd name="T10" fmla="*/ 0 w 142"/>
                    <a:gd name="T11" fmla="*/ 0 h 159"/>
                    <a:gd name="T12" fmla="*/ 0 w 142"/>
                    <a:gd name="T13" fmla="*/ 0 h 159"/>
                    <a:gd name="T14" fmla="*/ 0 w 142"/>
                    <a:gd name="T15" fmla="*/ 0 h 159"/>
                    <a:gd name="T16" fmla="*/ 0 w 142"/>
                    <a:gd name="T17" fmla="*/ 0 h 159"/>
                    <a:gd name="T18" fmla="*/ 0 w 142"/>
                    <a:gd name="T19" fmla="*/ 0 h 159"/>
                    <a:gd name="T20" fmla="*/ 0 w 142"/>
                    <a:gd name="T21" fmla="*/ 0 h 159"/>
                    <a:gd name="T22" fmla="*/ 0 w 142"/>
                    <a:gd name="T23" fmla="*/ 0 h 159"/>
                    <a:gd name="T24" fmla="*/ 0 w 142"/>
                    <a:gd name="T25" fmla="*/ 0 h 159"/>
                    <a:gd name="T26" fmla="*/ 0 w 142"/>
                    <a:gd name="T27" fmla="*/ 0 h 159"/>
                    <a:gd name="T28" fmla="*/ 0 w 142"/>
                    <a:gd name="T29" fmla="*/ 0 h 159"/>
                    <a:gd name="T30" fmla="*/ 0 w 142"/>
                    <a:gd name="T31" fmla="*/ 0 h 159"/>
                    <a:gd name="T32" fmla="*/ 0 w 142"/>
                    <a:gd name="T33" fmla="*/ 0 h 159"/>
                    <a:gd name="T34" fmla="*/ 0 w 142"/>
                    <a:gd name="T35" fmla="*/ 0 h 159"/>
                    <a:gd name="T36" fmla="*/ 0 w 142"/>
                    <a:gd name="T37" fmla="*/ 0 h 159"/>
                    <a:gd name="T38" fmla="*/ 0 w 142"/>
                    <a:gd name="T39" fmla="*/ 0 h 159"/>
                    <a:gd name="T40" fmla="*/ 0 w 142"/>
                    <a:gd name="T41" fmla="*/ 0 h 159"/>
                    <a:gd name="T42" fmla="*/ 0 w 142"/>
                    <a:gd name="T43" fmla="*/ 0 h 159"/>
                    <a:gd name="T44" fmla="*/ 0 w 142"/>
                    <a:gd name="T45" fmla="*/ 0 h 159"/>
                    <a:gd name="T46" fmla="*/ 0 w 142"/>
                    <a:gd name="T47" fmla="*/ 0 h 159"/>
                    <a:gd name="T48" fmla="*/ 0 w 142"/>
                    <a:gd name="T49" fmla="*/ 0 h 159"/>
                    <a:gd name="T50" fmla="*/ 0 w 142"/>
                    <a:gd name="T51" fmla="*/ 0 h 159"/>
                    <a:gd name="T52" fmla="*/ 0 w 142"/>
                    <a:gd name="T53" fmla="*/ 0 h 159"/>
                    <a:gd name="T54" fmla="*/ 0 w 142"/>
                    <a:gd name="T55" fmla="*/ 0 h 159"/>
                    <a:gd name="T56" fmla="*/ 0 w 142"/>
                    <a:gd name="T57" fmla="*/ 0 h 159"/>
                    <a:gd name="T58" fmla="*/ 0 w 142"/>
                    <a:gd name="T59" fmla="*/ 0 h 159"/>
                    <a:gd name="T60" fmla="*/ 0 w 142"/>
                    <a:gd name="T61" fmla="*/ 0 h 159"/>
                    <a:gd name="T62" fmla="*/ 0 w 142"/>
                    <a:gd name="T63" fmla="*/ 0 h 159"/>
                    <a:gd name="T64" fmla="*/ 0 w 142"/>
                    <a:gd name="T65" fmla="*/ 0 h 159"/>
                    <a:gd name="T66" fmla="*/ 0 w 142"/>
                    <a:gd name="T67" fmla="*/ 0 h 159"/>
                    <a:gd name="T68" fmla="*/ 0 w 142"/>
                    <a:gd name="T69" fmla="*/ 0 h 159"/>
                    <a:gd name="T70" fmla="*/ 0 w 142"/>
                    <a:gd name="T71" fmla="*/ 0 h 159"/>
                    <a:gd name="T72" fmla="*/ 0 w 142"/>
                    <a:gd name="T73" fmla="*/ 0 h 15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42"/>
                    <a:gd name="T112" fmla="*/ 0 h 159"/>
                    <a:gd name="T113" fmla="*/ 142 w 142"/>
                    <a:gd name="T114" fmla="*/ 159 h 15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42" h="159">
                      <a:moveTo>
                        <a:pt x="71" y="0"/>
                      </a:moveTo>
                      <a:lnTo>
                        <a:pt x="71" y="0"/>
                      </a:lnTo>
                      <a:lnTo>
                        <a:pt x="50" y="17"/>
                      </a:lnTo>
                      <a:lnTo>
                        <a:pt x="32" y="32"/>
                      </a:lnTo>
                      <a:lnTo>
                        <a:pt x="19" y="46"/>
                      </a:lnTo>
                      <a:lnTo>
                        <a:pt x="8" y="61"/>
                      </a:lnTo>
                      <a:lnTo>
                        <a:pt x="2" y="75"/>
                      </a:lnTo>
                      <a:lnTo>
                        <a:pt x="0" y="88"/>
                      </a:lnTo>
                      <a:lnTo>
                        <a:pt x="0" y="99"/>
                      </a:lnTo>
                      <a:lnTo>
                        <a:pt x="5" y="112"/>
                      </a:lnTo>
                      <a:lnTo>
                        <a:pt x="12" y="122"/>
                      </a:lnTo>
                      <a:lnTo>
                        <a:pt x="21" y="130"/>
                      </a:lnTo>
                      <a:lnTo>
                        <a:pt x="34" y="138"/>
                      </a:lnTo>
                      <a:lnTo>
                        <a:pt x="51" y="145"/>
                      </a:lnTo>
                      <a:lnTo>
                        <a:pt x="71" y="150"/>
                      </a:lnTo>
                      <a:lnTo>
                        <a:pt x="92" y="154"/>
                      </a:lnTo>
                      <a:lnTo>
                        <a:pt x="116" y="158"/>
                      </a:lnTo>
                      <a:lnTo>
                        <a:pt x="142" y="159"/>
                      </a:lnTo>
                      <a:lnTo>
                        <a:pt x="142" y="156"/>
                      </a:lnTo>
                      <a:lnTo>
                        <a:pt x="116" y="155"/>
                      </a:lnTo>
                      <a:lnTo>
                        <a:pt x="92" y="152"/>
                      </a:lnTo>
                      <a:lnTo>
                        <a:pt x="71" y="148"/>
                      </a:lnTo>
                      <a:lnTo>
                        <a:pt x="53" y="143"/>
                      </a:lnTo>
                      <a:lnTo>
                        <a:pt x="37" y="136"/>
                      </a:lnTo>
                      <a:lnTo>
                        <a:pt x="24" y="128"/>
                      </a:lnTo>
                      <a:lnTo>
                        <a:pt x="14" y="120"/>
                      </a:lnTo>
                      <a:lnTo>
                        <a:pt x="7" y="110"/>
                      </a:lnTo>
                      <a:lnTo>
                        <a:pt x="2" y="99"/>
                      </a:lnTo>
                      <a:lnTo>
                        <a:pt x="2" y="88"/>
                      </a:lnTo>
                      <a:lnTo>
                        <a:pt x="5" y="75"/>
                      </a:lnTo>
                      <a:lnTo>
                        <a:pt x="11" y="63"/>
                      </a:lnTo>
                      <a:lnTo>
                        <a:pt x="21" y="48"/>
                      </a:lnTo>
                      <a:lnTo>
                        <a:pt x="34" y="34"/>
                      </a:lnTo>
                      <a:lnTo>
                        <a:pt x="52" y="19"/>
                      </a:lnTo>
                      <a:lnTo>
                        <a:pt x="73" y="2"/>
                      </a:lnTo>
                      <a:lnTo>
                        <a:pt x="7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8" name="Freeform 857">
                  <a:extLst>
                    <a:ext uri="{FF2B5EF4-FFF2-40B4-BE49-F238E27FC236}">
                      <a16:creationId xmlns:a16="http://schemas.microsoft.com/office/drawing/2014/main" id="{1333C9EC-F9D8-4CE6-A4F5-C4DABD5294A0}"/>
                    </a:ext>
                  </a:extLst>
                </p:cNvPr>
                <p:cNvSpPr>
                  <a:spLocks/>
                </p:cNvSpPr>
                <p:nvPr/>
              </p:nvSpPr>
              <p:spPr bwMode="auto">
                <a:xfrm>
                  <a:off x="4391" y="180"/>
                  <a:ext cx="114" cy="79"/>
                </a:xfrm>
                <a:custGeom>
                  <a:avLst/>
                  <a:gdLst>
                    <a:gd name="T0" fmla="*/ 0 w 683"/>
                    <a:gd name="T1" fmla="*/ 0 h 397"/>
                    <a:gd name="T2" fmla="*/ 0 w 683"/>
                    <a:gd name="T3" fmla="*/ 0 h 397"/>
                    <a:gd name="T4" fmla="*/ 0 w 683"/>
                    <a:gd name="T5" fmla="*/ 0 h 397"/>
                    <a:gd name="T6" fmla="*/ 0 w 683"/>
                    <a:gd name="T7" fmla="*/ 0 h 397"/>
                    <a:gd name="T8" fmla="*/ 0 w 683"/>
                    <a:gd name="T9" fmla="*/ 0 h 397"/>
                    <a:gd name="T10" fmla="*/ 0 w 683"/>
                    <a:gd name="T11" fmla="*/ 0 h 397"/>
                    <a:gd name="T12" fmla="*/ 0 w 683"/>
                    <a:gd name="T13" fmla="*/ 0 h 397"/>
                    <a:gd name="T14" fmla="*/ 0 w 683"/>
                    <a:gd name="T15" fmla="*/ 0 h 397"/>
                    <a:gd name="T16" fmla="*/ 0 w 683"/>
                    <a:gd name="T17" fmla="*/ 0 h 397"/>
                    <a:gd name="T18" fmla="*/ 0 w 683"/>
                    <a:gd name="T19" fmla="*/ 0 h 397"/>
                    <a:gd name="T20" fmla="*/ 0 w 683"/>
                    <a:gd name="T21" fmla="*/ 0 h 397"/>
                    <a:gd name="T22" fmla="*/ 0 w 683"/>
                    <a:gd name="T23" fmla="*/ 0 h 397"/>
                    <a:gd name="T24" fmla="*/ 0 w 683"/>
                    <a:gd name="T25" fmla="*/ 0 h 397"/>
                    <a:gd name="T26" fmla="*/ 0 w 683"/>
                    <a:gd name="T27" fmla="*/ 0 h 397"/>
                    <a:gd name="T28" fmla="*/ 0 w 683"/>
                    <a:gd name="T29" fmla="*/ 0 h 397"/>
                    <a:gd name="T30" fmla="*/ 0 w 683"/>
                    <a:gd name="T31" fmla="*/ 0 h 397"/>
                    <a:gd name="T32" fmla="*/ 0 w 683"/>
                    <a:gd name="T33" fmla="*/ 0 h 397"/>
                    <a:gd name="T34" fmla="*/ 0 w 683"/>
                    <a:gd name="T35" fmla="*/ 0 h 397"/>
                    <a:gd name="T36" fmla="*/ 0 w 683"/>
                    <a:gd name="T37" fmla="*/ 0 h 397"/>
                    <a:gd name="T38" fmla="*/ 0 w 683"/>
                    <a:gd name="T39" fmla="*/ 0 h 397"/>
                    <a:gd name="T40" fmla="*/ 0 w 683"/>
                    <a:gd name="T41" fmla="*/ 0 h 397"/>
                    <a:gd name="T42" fmla="*/ 0 w 683"/>
                    <a:gd name="T43" fmla="*/ 0 h 397"/>
                    <a:gd name="T44" fmla="*/ 0 w 683"/>
                    <a:gd name="T45" fmla="*/ 0 h 397"/>
                    <a:gd name="T46" fmla="*/ 0 w 683"/>
                    <a:gd name="T47" fmla="*/ 0 h 397"/>
                    <a:gd name="T48" fmla="*/ 0 w 683"/>
                    <a:gd name="T49" fmla="*/ 0 h 397"/>
                    <a:gd name="T50" fmla="*/ 0 w 683"/>
                    <a:gd name="T51" fmla="*/ 0 h 397"/>
                    <a:gd name="T52" fmla="*/ 0 w 683"/>
                    <a:gd name="T53" fmla="*/ 0 h 397"/>
                    <a:gd name="T54" fmla="*/ 0 w 683"/>
                    <a:gd name="T55" fmla="*/ 0 h 397"/>
                    <a:gd name="T56" fmla="*/ 0 w 683"/>
                    <a:gd name="T57" fmla="*/ 0 h 397"/>
                    <a:gd name="T58" fmla="*/ 0 w 683"/>
                    <a:gd name="T59" fmla="*/ 0 h 397"/>
                    <a:gd name="T60" fmla="*/ 0 w 683"/>
                    <a:gd name="T61" fmla="*/ 0 h 397"/>
                    <a:gd name="T62" fmla="*/ 0 w 683"/>
                    <a:gd name="T63" fmla="*/ 0 h 397"/>
                    <a:gd name="T64" fmla="*/ 0 w 683"/>
                    <a:gd name="T65" fmla="*/ 0 h 397"/>
                    <a:gd name="T66" fmla="*/ 0 w 683"/>
                    <a:gd name="T67" fmla="*/ 0 h 397"/>
                    <a:gd name="T68" fmla="*/ 0 w 683"/>
                    <a:gd name="T69" fmla="*/ 0 h 397"/>
                    <a:gd name="T70" fmla="*/ 0 w 683"/>
                    <a:gd name="T71" fmla="*/ 0 h 397"/>
                    <a:gd name="T72" fmla="*/ 0 w 683"/>
                    <a:gd name="T73" fmla="*/ 0 h 39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3"/>
                    <a:gd name="T112" fmla="*/ 0 h 397"/>
                    <a:gd name="T113" fmla="*/ 683 w 683"/>
                    <a:gd name="T114" fmla="*/ 397 h 39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3" h="397">
                      <a:moveTo>
                        <a:pt x="680" y="0"/>
                      </a:moveTo>
                      <a:lnTo>
                        <a:pt x="680" y="0"/>
                      </a:lnTo>
                      <a:lnTo>
                        <a:pt x="635" y="23"/>
                      </a:lnTo>
                      <a:lnTo>
                        <a:pt x="590" y="46"/>
                      </a:lnTo>
                      <a:lnTo>
                        <a:pt x="545" y="70"/>
                      </a:lnTo>
                      <a:lnTo>
                        <a:pt x="500" y="93"/>
                      </a:lnTo>
                      <a:lnTo>
                        <a:pt x="456" y="117"/>
                      </a:lnTo>
                      <a:lnTo>
                        <a:pt x="412" y="140"/>
                      </a:lnTo>
                      <a:lnTo>
                        <a:pt x="368" y="165"/>
                      </a:lnTo>
                      <a:lnTo>
                        <a:pt x="324" y="189"/>
                      </a:lnTo>
                      <a:lnTo>
                        <a:pt x="280" y="214"/>
                      </a:lnTo>
                      <a:lnTo>
                        <a:pt x="238" y="238"/>
                      </a:lnTo>
                      <a:lnTo>
                        <a:pt x="196" y="264"/>
                      </a:lnTo>
                      <a:lnTo>
                        <a:pt x="155" y="289"/>
                      </a:lnTo>
                      <a:lnTo>
                        <a:pt x="115" y="315"/>
                      </a:lnTo>
                      <a:lnTo>
                        <a:pt x="76" y="341"/>
                      </a:lnTo>
                      <a:lnTo>
                        <a:pt x="37" y="368"/>
                      </a:lnTo>
                      <a:lnTo>
                        <a:pt x="0" y="395"/>
                      </a:lnTo>
                      <a:lnTo>
                        <a:pt x="2" y="397"/>
                      </a:lnTo>
                      <a:lnTo>
                        <a:pt x="39" y="370"/>
                      </a:lnTo>
                      <a:lnTo>
                        <a:pt x="78" y="343"/>
                      </a:lnTo>
                      <a:lnTo>
                        <a:pt x="117" y="317"/>
                      </a:lnTo>
                      <a:lnTo>
                        <a:pt x="157" y="291"/>
                      </a:lnTo>
                      <a:lnTo>
                        <a:pt x="199" y="266"/>
                      </a:lnTo>
                      <a:lnTo>
                        <a:pt x="240" y="240"/>
                      </a:lnTo>
                      <a:lnTo>
                        <a:pt x="283" y="216"/>
                      </a:lnTo>
                      <a:lnTo>
                        <a:pt x="327" y="191"/>
                      </a:lnTo>
                      <a:lnTo>
                        <a:pt x="370" y="167"/>
                      </a:lnTo>
                      <a:lnTo>
                        <a:pt x="414" y="142"/>
                      </a:lnTo>
                      <a:lnTo>
                        <a:pt x="458" y="119"/>
                      </a:lnTo>
                      <a:lnTo>
                        <a:pt x="503" y="95"/>
                      </a:lnTo>
                      <a:lnTo>
                        <a:pt x="548" y="72"/>
                      </a:lnTo>
                      <a:lnTo>
                        <a:pt x="593" y="49"/>
                      </a:lnTo>
                      <a:lnTo>
                        <a:pt x="638" y="25"/>
                      </a:lnTo>
                      <a:lnTo>
                        <a:pt x="683" y="2"/>
                      </a:lnTo>
                      <a:lnTo>
                        <a:pt x="6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9" name="Freeform 858">
                  <a:extLst>
                    <a:ext uri="{FF2B5EF4-FFF2-40B4-BE49-F238E27FC236}">
                      <a16:creationId xmlns:a16="http://schemas.microsoft.com/office/drawing/2014/main" id="{3B08E0EE-EA4A-4A91-9483-077338D9A873}"/>
                    </a:ext>
                  </a:extLst>
                </p:cNvPr>
                <p:cNvSpPr>
                  <a:spLocks/>
                </p:cNvSpPr>
                <p:nvPr/>
              </p:nvSpPr>
              <p:spPr bwMode="auto">
                <a:xfrm>
                  <a:off x="4505" y="163"/>
                  <a:ext cx="53" cy="17"/>
                </a:xfrm>
                <a:custGeom>
                  <a:avLst/>
                  <a:gdLst>
                    <a:gd name="T0" fmla="*/ 0 w 323"/>
                    <a:gd name="T1" fmla="*/ 0 h 84"/>
                    <a:gd name="T2" fmla="*/ 0 w 323"/>
                    <a:gd name="T3" fmla="*/ 0 h 84"/>
                    <a:gd name="T4" fmla="*/ 0 w 323"/>
                    <a:gd name="T5" fmla="*/ 0 h 84"/>
                    <a:gd name="T6" fmla="*/ 0 w 323"/>
                    <a:gd name="T7" fmla="*/ 0 h 84"/>
                    <a:gd name="T8" fmla="*/ 0 w 323"/>
                    <a:gd name="T9" fmla="*/ 0 h 84"/>
                    <a:gd name="T10" fmla="*/ 0 w 323"/>
                    <a:gd name="T11" fmla="*/ 0 h 84"/>
                    <a:gd name="T12" fmla="*/ 0 w 323"/>
                    <a:gd name="T13" fmla="*/ 0 h 84"/>
                    <a:gd name="T14" fmla="*/ 0 w 323"/>
                    <a:gd name="T15" fmla="*/ 0 h 84"/>
                    <a:gd name="T16" fmla="*/ 0 w 323"/>
                    <a:gd name="T17" fmla="*/ 0 h 84"/>
                    <a:gd name="T18" fmla="*/ 0 w 323"/>
                    <a:gd name="T19" fmla="*/ 0 h 84"/>
                    <a:gd name="T20" fmla="*/ 0 w 323"/>
                    <a:gd name="T21" fmla="*/ 0 h 84"/>
                    <a:gd name="T22" fmla="*/ 0 w 323"/>
                    <a:gd name="T23" fmla="*/ 0 h 84"/>
                    <a:gd name="T24" fmla="*/ 0 w 323"/>
                    <a:gd name="T25" fmla="*/ 0 h 84"/>
                    <a:gd name="T26" fmla="*/ 0 w 323"/>
                    <a:gd name="T27" fmla="*/ 0 h 84"/>
                    <a:gd name="T28" fmla="*/ 0 w 323"/>
                    <a:gd name="T29" fmla="*/ 0 h 84"/>
                    <a:gd name="T30" fmla="*/ 0 w 323"/>
                    <a:gd name="T31" fmla="*/ 0 h 84"/>
                    <a:gd name="T32" fmla="*/ 0 w 323"/>
                    <a:gd name="T33" fmla="*/ 0 h 84"/>
                    <a:gd name="T34" fmla="*/ 0 w 323"/>
                    <a:gd name="T35" fmla="*/ 0 h 84"/>
                    <a:gd name="T36" fmla="*/ 0 w 323"/>
                    <a:gd name="T37" fmla="*/ 0 h 84"/>
                    <a:gd name="T38" fmla="*/ 0 w 323"/>
                    <a:gd name="T39" fmla="*/ 0 h 84"/>
                    <a:gd name="T40" fmla="*/ 0 w 323"/>
                    <a:gd name="T41" fmla="*/ 0 h 84"/>
                    <a:gd name="T42" fmla="*/ 0 w 323"/>
                    <a:gd name="T43" fmla="*/ 0 h 84"/>
                    <a:gd name="T44" fmla="*/ 0 w 323"/>
                    <a:gd name="T45" fmla="*/ 0 h 84"/>
                    <a:gd name="T46" fmla="*/ 0 w 323"/>
                    <a:gd name="T47" fmla="*/ 0 h 84"/>
                    <a:gd name="T48" fmla="*/ 0 w 323"/>
                    <a:gd name="T49" fmla="*/ 0 h 84"/>
                    <a:gd name="T50" fmla="*/ 0 w 323"/>
                    <a:gd name="T51" fmla="*/ 0 h 84"/>
                    <a:gd name="T52" fmla="*/ 0 w 323"/>
                    <a:gd name="T53" fmla="*/ 0 h 84"/>
                    <a:gd name="T54" fmla="*/ 0 w 323"/>
                    <a:gd name="T55" fmla="*/ 0 h 84"/>
                    <a:gd name="T56" fmla="*/ 0 w 323"/>
                    <a:gd name="T57" fmla="*/ 0 h 84"/>
                    <a:gd name="T58" fmla="*/ 0 w 323"/>
                    <a:gd name="T59" fmla="*/ 0 h 84"/>
                    <a:gd name="T60" fmla="*/ 0 w 323"/>
                    <a:gd name="T61" fmla="*/ 0 h 84"/>
                    <a:gd name="T62" fmla="*/ 0 w 323"/>
                    <a:gd name="T63" fmla="*/ 0 h 84"/>
                    <a:gd name="T64" fmla="*/ 0 w 323"/>
                    <a:gd name="T65" fmla="*/ 0 h 84"/>
                    <a:gd name="T66" fmla="*/ 0 w 323"/>
                    <a:gd name="T67" fmla="*/ 0 h 84"/>
                    <a:gd name="T68" fmla="*/ 0 w 323"/>
                    <a:gd name="T69" fmla="*/ 0 h 84"/>
                    <a:gd name="T70" fmla="*/ 0 w 323"/>
                    <a:gd name="T71" fmla="*/ 0 h 84"/>
                    <a:gd name="T72" fmla="*/ 0 w 323"/>
                    <a:gd name="T73" fmla="*/ 0 h 8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23"/>
                    <a:gd name="T112" fmla="*/ 0 h 84"/>
                    <a:gd name="T113" fmla="*/ 323 w 323"/>
                    <a:gd name="T114" fmla="*/ 84 h 8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23" h="84">
                      <a:moveTo>
                        <a:pt x="323" y="0"/>
                      </a:moveTo>
                      <a:lnTo>
                        <a:pt x="323" y="0"/>
                      </a:lnTo>
                      <a:lnTo>
                        <a:pt x="302" y="2"/>
                      </a:lnTo>
                      <a:lnTo>
                        <a:pt x="280" y="4"/>
                      </a:lnTo>
                      <a:lnTo>
                        <a:pt x="258" y="6"/>
                      </a:lnTo>
                      <a:lnTo>
                        <a:pt x="237" y="9"/>
                      </a:lnTo>
                      <a:lnTo>
                        <a:pt x="216" y="12"/>
                      </a:lnTo>
                      <a:lnTo>
                        <a:pt x="194" y="16"/>
                      </a:lnTo>
                      <a:lnTo>
                        <a:pt x="174" y="20"/>
                      </a:lnTo>
                      <a:lnTo>
                        <a:pt x="153" y="25"/>
                      </a:lnTo>
                      <a:lnTo>
                        <a:pt x="133" y="31"/>
                      </a:lnTo>
                      <a:lnTo>
                        <a:pt x="113" y="37"/>
                      </a:lnTo>
                      <a:lnTo>
                        <a:pt x="91" y="43"/>
                      </a:lnTo>
                      <a:lnTo>
                        <a:pt x="73" y="50"/>
                      </a:lnTo>
                      <a:lnTo>
                        <a:pt x="54" y="57"/>
                      </a:lnTo>
                      <a:lnTo>
                        <a:pt x="36" y="64"/>
                      </a:lnTo>
                      <a:lnTo>
                        <a:pt x="18" y="72"/>
                      </a:lnTo>
                      <a:lnTo>
                        <a:pt x="0" y="82"/>
                      </a:lnTo>
                      <a:lnTo>
                        <a:pt x="3" y="84"/>
                      </a:lnTo>
                      <a:lnTo>
                        <a:pt x="20" y="74"/>
                      </a:lnTo>
                      <a:lnTo>
                        <a:pt x="38" y="66"/>
                      </a:lnTo>
                      <a:lnTo>
                        <a:pt x="56" y="59"/>
                      </a:lnTo>
                      <a:lnTo>
                        <a:pt x="75" y="52"/>
                      </a:lnTo>
                      <a:lnTo>
                        <a:pt x="94" y="45"/>
                      </a:lnTo>
                      <a:lnTo>
                        <a:pt x="113" y="39"/>
                      </a:lnTo>
                      <a:lnTo>
                        <a:pt x="133" y="33"/>
                      </a:lnTo>
                      <a:lnTo>
                        <a:pt x="153" y="27"/>
                      </a:lnTo>
                      <a:lnTo>
                        <a:pt x="174" y="22"/>
                      </a:lnTo>
                      <a:lnTo>
                        <a:pt x="194" y="18"/>
                      </a:lnTo>
                      <a:lnTo>
                        <a:pt x="216" y="14"/>
                      </a:lnTo>
                      <a:lnTo>
                        <a:pt x="237" y="11"/>
                      </a:lnTo>
                      <a:lnTo>
                        <a:pt x="258" y="8"/>
                      </a:lnTo>
                      <a:lnTo>
                        <a:pt x="280" y="6"/>
                      </a:lnTo>
                      <a:lnTo>
                        <a:pt x="302" y="4"/>
                      </a:lnTo>
                      <a:lnTo>
                        <a:pt x="323" y="2"/>
                      </a:lnTo>
                      <a:lnTo>
                        <a:pt x="32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0" name="Freeform 859">
                  <a:extLst>
                    <a:ext uri="{FF2B5EF4-FFF2-40B4-BE49-F238E27FC236}">
                      <a16:creationId xmlns:a16="http://schemas.microsoft.com/office/drawing/2014/main" id="{C7F5AA34-8357-436C-BAAA-FD15E19C2B53}"/>
                    </a:ext>
                  </a:extLst>
                </p:cNvPr>
                <p:cNvSpPr>
                  <a:spLocks/>
                </p:cNvSpPr>
                <p:nvPr/>
              </p:nvSpPr>
              <p:spPr bwMode="auto">
                <a:xfrm>
                  <a:off x="4558" y="160"/>
                  <a:ext cx="272" cy="4"/>
                </a:xfrm>
                <a:custGeom>
                  <a:avLst/>
                  <a:gdLst>
                    <a:gd name="T0" fmla="*/ 0 w 1631"/>
                    <a:gd name="T1" fmla="*/ 0 h 20"/>
                    <a:gd name="T2" fmla="*/ 0 w 1631"/>
                    <a:gd name="T3" fmla="*/ 0 h 20"/>
                    <a:gd name="T4" fmla="*/ 0 w 1631"/>
                    <a:gd name="T5" fmla="*/ 0 h 20"/>
                    <a:gd name="T6" fmla="*/ 0 w 1631"/>
                    <a:gd name="T7" fmla="*/ 0 h 20"/>
                    <a:gd name="T8" fmla="*/ 0 w 1631"/>
                    <a:gd name="T9" fmla="*/ 0 h 20"/>
                    <a:gd name="T10" fmla="*/ 0 w 1631"/>
                    <a:gd name="T11" fmla="*/ 0 h 20"/>
                    <a:gd name="T12" fmla="*/ 0 w 1631"/>
                    <a:gd name="T13" fmla="*/ 0 h 20"/>
                    <a:gd name="T14" fmla="*/ 0 w 1631"/>
                    <a:gd name="T15" fmla="*/ 0 h 20"/>
                    <a:gd name="T16" fmla="*/ 0 w 1631"/>
                    <a:gd name="T17" fmla="*/ 0 h 20"/>
                    <a:gd name="T18" fmla="*/ 0 w 1631"/>
                    <a:gd name="T19" fmla="*/ 0 h 20"/>
                    <a:gd name="T20" fmla="*/ 0 w 1631"/>
                    <a:gd name="T21" fmla="*/ 0 h 20"/>
                    <a:gd name="T22" fmla="*/ 0 w 1631"/>
                    <a:gd name="T23" fmla="*/ 0 h 20"/>
                    <a:gd name="T24" fmla="*/ 0 w 1631"/>
                    <a:gd name="T25" fmla="*/ 0 h 20"/>
                    <a:gd name="T26" fmla="*/ 0 w 1631"/>
                    <a:gd name="T27" fmla="*/ 0 h 20"/>
                    <a:gd name="T28" fmla="*/ 0 w 1631"/>
                    <a:gd name="T29" fmla="*/ 0 h 20"/>
                    <a:gd name="T30" fmla="*/ 0 w 1631"/>
                    <a:gd name="T31" fmla="*/ 0 h 20"/>
                    <a:gd name="T32" fmla="*/ 0 w 1631"/>
                    <a:gd name="T33" fmla="*/ 0 h 20"/>
                    <a:gd name="T34" fmla="*/ 0 w 1631"/>
                    <a:gd name="T35" fmla="*/ 0 h 20"/>
                    <a:gd name="T36" fmla="*/ 0 w 1631"/>
                    <a:gd name="T37" fmla="*/ 0 h 20"/>
                    <a:gd name="T38" fmla="*/ 0 w 1631"/>
                    <a:gd name="T39" fmla="*/ 0 h 20"/>
                    <a:gd name="T40" fmla="*/ 0 w 1631"/>
                    <a:gd name="T41" fmla="*/ 0 h 20"/>
                    <a:gd name="T42" fmla="*/ 0 w 1631"/>
                    <a:gd name="T43" fmla="*/ 0 h 20"/>
                    <a:gd name="T44" fmla="*/ 0 w 1631"/>
                    <a:gd name="T45" fmla="*/ 0 h 20"/>
                    <a:gd name="T46" fmla="*/ 0 w 1631"/>
                    <a:gd name="T47" fmla="*/ 0 h 20"/>
                    <a:gd name="T48" fmla="*/ 0 w 1631"/>
                    <a:gd name="T49" fmla="*/ 0 h 20"/>
                    <a:gd name="T50" fmla="*/ 0 w 1631"/>
                    <a:gd name="T51" fmla="*/ 0 h 20"/>
                    <a:gd name="T52" fmla="*/ 0 w 1631"/>
                    <a:gd name="T53" fmla="*/ 0 h 20"/>
                    <a:gd name="T54" fmla="*/ 0 w 1631"/>
                    <a:gd name="T55" fmla="*/ 0 h 20"/>
                    <a:gd name="T56" fmla="*/ 0 w 1631"/>
                    <a:gd name="T57" fmla="*/ 0 h 20"/>
                    <a:gd name="T58" fmla="*/ 0 w 1631"/>
                    <a:gd name="T59" fmla="*/ 0 h 20"/>
                    <a:gd name="T60" fmla="*/ 0 w 1631"/>
                    <a:gd name="T61" fmla="*/ 0 h 20"/>
                    <a:gd name="T62" fmla="*/ 0 w 1631"/>
                    <a:gd name="T63" fmla="*/ 0 h 20"/>
                    <a:gd name="T64" fmla="*/ 0 w 1631"/>
                    <a:gd name="T65" fmla="*/ 0 h 20"/>
                    <a:gd name="T66" fmla="*/ 0 w 1631"/>
                    <a:gd name="T67" fmla="*/ 0 h 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31"/>
                    <a:gd name="T103" fmla="*/ 0 h 20"/>
                    <a:gd name="T104" fmla="*/ 1631 w 1631"/>
                    <a:gd name="T105" fmla="*/ 20 h 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31" h="20">
                      <a:moveTo>
                        <a:pt x="1631" y="13"/>
                      </a:moveTo>
                      <a:lnTo>
                        <a:pt x="1631" y="13"/>
                      </a:lnTo>
                      <a:lnTo>
                        <a:pt x="1579" y="12"/>
                      </a:lnTo>
                      <a:lnTo>
                        <a:pt x="1527" y="10"/>
                      </a:lnTo>
                      <a:lnTo>
                        <a:pt x="1474" y="9"/>
                      </a:lnTo>
                      <a:lnTo>
                        <a:pt x="1422" y="8"/>
                      </a:lnTo>
                      <a:lnTo>
                        <a:pt x="1368" y="7"/>
                      </a:lnTo>
                      <a:lnTo>
                        <a:pt x="1316" y="6"/>
                      </a:lnTo>
                      <a:lnTo>
                        <a:pt x="1263" y="5"/>
                      </a:lnTo>
                      <a:lnTo>
                        <a:pt x="1210" y="4"/>
                      </a:lnTo>
                      <a:lnTo>
                        <a:pt x="1158" y="3"/>
                      </a:lnTo>
                      <a:lnTo>
                        <a:pt x="1105" y="2"/>
                      </a:lnTo>
                      <a:lnTo>
                        <a:pt x="1051" y="2"/>
                      </a:lnTo>
                      <a:lnTo>
                        <a:pt x="999" y="1"/>
                      </a:lnTo>
                      <a:lnTo>
                        <a:pt x="946" y="1"/>
                      </a:lnTo>
                      <a:lnTo>
                        <a:pt x="894" y="0"/>
                      </a:lnTo>
                      <a:lnTo>
                        <a:pt x="842" y="0"/>
                      </a:lnTo>
                      <a:lnTo>
                        <a:pt x="790" y="0"/>
                      </a:lnTo>
                      <a:lnTo>
                        <a:pt x="738" y="0"/>
                      </a:lnTo>
                      <a:lnTo>
                        <a:pt x="686" y="0"/>
                      </a:lnTo>
                      <a:lnTo>
                        <a:pt x="634" y="1"/>
                      </a:lnTo>
                      <a:lnTo>
                        <a:pt x="583" y="1"/>
                      </a:lnTo>
                      <a:lnTo>
                        <a:pt x="532" y="2"/>
                      </a:lnTo>
                      <a:lnTo>
                        <a:pt x="481" y="2"/>
                      </a:lnTo>
                      <a:lnTo>
                        <a:pt x="431" y="3"/>
                      </a:lnTo>
                      <a:lnTo>
                        <a:pt x="381" y="4"/>
                      </a:lnTo>
                      <a:lnTo>
                        <a:pt x="332" y="5"/>
                      </a:lnTo>
                      <a:lnTo>
                        <a:pt x="283" y="7"/>
                      </a:lnTo>
                      <a:lnTo>
                        <a:pt x="235" y="8"/>
                      </a:lnTo>
                      <a:lnTo>
                        <a:pt x="186" y="10"/>
                      </a:lnTo>
                      <a:lnTo>
                        <a:pt x="139" y="12"/>
                      </a:lnTo>
                      <a:lnTo>
                        <a:pt x="93" y="13"/>
                      </a:lnTo>
                      <a:lnTo>
                        <a:pt x="47" y="16"/>
                      </a:lnTo>
                      <a:lnTo>
                        <a:pt x="0" y="18"/>
                      </a:lnTo>
                      <a:lnTo>
                        <a:pt x="0" y="20"/>
                      </a:lnTo>
                      <a:lnTo>
                        <a:pt x="47" y="18"/>
                      </a:lnTo>
                      <a:lnTo>
                        <a:pt x="93" y="15"/>
                      </a:lnTo>
                      <a:lnTo>
                        <a:pt x="139" y="14"/>
                      </a:lnTo>
                      <a:lnTo>
                        <a:pt x="186" y="12"/>
                      </a:lnTo>
                      <a:lnTo>
                        <a:pt x="235" y="10"/>
                      </a:lnTo>
                      <a:lnTo>
                        <a:pt x="283" y="9"/>
                      </a:lnTo>
                      <a:lnTo>
                        <a:pt x="332" y="7"/>
                      </a:lnTo>
                      <a:lnTo>
                        <a:pt x="381" y="6"/>
                      </a:lnTo>
                      <a:lnTo>
                        <a:pt x="431" y="5"/>
                      </a:lnTo>
                      <a:lnTo>
                        <a:pt x="481" y="4"/>
                      </a:lnTo>
                      <a:lnTo>
                        <a:pt x="532" y="4"/>
                      </a:lnTo>
                      <a:lnTo>
                        <a:pt x="583" y="3"/>
                      </a:lnTo>
                      <a:lnTo>
                        <a:pt x="634" y="3"/>
                      </a:lnTo>
                      <a:lnTo>
                        <a:pt x="686" y="2"/>
                      </a:lnTo>
                      <a:lnTo>
                        <a:pt x="738" y="2"/>
                      </a:lnTo>
                      <a:lnTo>
                        <a:pt x="790" y="2"/>
                      </a:lnTo>
                      <a:lnTo>
                        <a:pt x="842" y="2"/>
                      </a:lnTo>
                      <a:lnTo>
                        <a:pt x="894" y="2"/>
                      </a:lnTo>
                      <a:lnTo>
                        <a:pt x="946" y="3"/>
                      </a:lnTo>
                      <a:lnTo>
                        <a:pt x="999" y="3"/>
                      </a:lnTo>
                      <a:lnTo>
                        <a:pt x="1051" y="4"/>
                      </a:lnTo>
                      <a:lnTo>
                        <a:pt x="1105" y="4"/>
                      </a:lnTo>
                      <a:lnTo>
                        <a:pt x="1158" y="5"/>
                      </a:lnTo>
                      <a:lnTo>
                        <a:pt x="1210" y="6"/>
                      </a:lnTo>
                      <a:lnTo>
                        <a:pt x="1263" y="7"/>
                      </a:lnTo>
                      <a:lnTo>
                        <a:pt x="1316" y="8"/>
                      </a:lnTo>
                      <a:lnTo>
                        <a:pt x="1368" y="9"/>
                      </a:lnTo>
                      <a:lnTo>
                        <a:pt x="1422" y="10"/>
                      </a:lnTo>
                      <a:lnTo>
                        <a:pt x="1474" y="11"/>
                      </a:lnTo>
                      <a:lnTo>
                        <a:pt x="1527" y="12"/>
                      </a:lnTo>
                      <a:lnTo>
                        <a:pt x="1579" y="14"/>
                      </a:lnTo>
                      <a:lnTo>
                        <a:pt x="1631" y="15"/>
                      </a:lnTo>
                      <a:lnTo>
                        <a:pt x="1631"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1" name="Freeform 860">
                  <a:extLst>
                    <a:ext uri="{FF2B5EF4-FFF2-40B4-BE49-F238E27FC236}">
                      <a16:creationId xmlns:a16="http://schemas.microsoft.com/office/drawing/2014/main" id="{A700EC32-DC69-47E8-BCDA-F5F0A21FAB18}"/>
                    </a:ext>
                  </a:extLst>
                </p:cNvPr>
                <p:cNvSpPr>
                  <a:spLocks/>
                </p:cNvSpPr>
                <p:nvPr/>
              </p:nvSpPr>
              <p:spPr bwMode="auto">
                <a:xfrm>
                  <a:off x="4830" y="162"/>
                  <a:ext cx="50" cy="19"/>
                </a:xfrm>
                <a:custGeom>
                  <a:avLst/>
                  <a:gdLst>
                    <a:gd name="T0" fmla="*/ 0 w 297"/>
                    <a:gd name="T1" fmla="*/ 0 h 95"/>
                    <a:gd name="T2" fmla="*/ 0 w 297"/>
                    <a:gd name="T3" fmla="*/ 0 h 95"/>
                    <a:gd name="T4" fmla="*/ 0 w 297"/>
                    <a:gd name="T5" fmla="*/ 0 h 95"/>
                    <a:gd name="T6" fmla="*/ 0 w 297"/>
                    <a:gd name="T7" fmla="*/ 0 h 95"/>
                    <a:gd name="T8" fmla="*/ 0 w 297"/>
                    <a:gd name="T9" fmla="*/ 0 h 95"/>
                    <a:gd name="T10" fmla="*/ 0 w 297"/>
                    <a:gd name="T11" fmla="*/ 0 h 95"/>
                    <a:gd name="T12" fmla="*/ 0 w 297"/>
                    <a:gd name="T13" fmla="*/ 0 h 95"/>
                    <a:gd name="T14" fmla="*/ 0 w 297"/>
                    <a:gd name="T15" fmla="*/ 0 h 95"/>
                    <a:gd name="T16" fmla="*/ 0 w 297"/>
                    <a:gd name="T17" fmla="*/ 0 h 95"/>
                    <a:gd name="T18" fmla="*/ 0 w 297"/>
                    <a:gd name="T19" fmla="*/ 0 h 95"/>
                    <a:gd name="T20" fmla="*/ 0 w 297"/>
                    <a:gd name="T21" fmla="*/ 0 h 95"/>
                    <a:gd name="T22" fmla="*/ 0 w 297"/>
                    <a:gd name="T23" fmla="*/ 0 h 95"/>
                    <a:gd name="T24" fmla="*/ 0 w 297"/>
                    <a:gd name="T25" fmla="*/ 0 h 95"/>
                    <a:gd name="T26" fmla="*/ 0 w 297"/>
                    <a:gd name="T27" fmla="*/ 0 h 95"/>
                    <a:gd name="T28" fmla="*/ 0 w 297"/>
                    <a:gd name="T29" fmla="*/ 0 h 95"/>
                    <a:gd name="T30" fmla="*/ 0 w 297"/>
                    <a:gd name="T31" fmla="*/ 0 h 95"/>
                    <a:gd name="T32" fmla="*/ 0 w 297"/>
                    <a:gd name="T33" fmla="*/ 0 h 95"/>
                    <a:gd name="T34" fmla="*/ 0 w 297"/>
                    <a:gd name="T35" fmla="*/ 0 h 95"/>
                    <a:gd name="T36" fmla="*/ 0 w 297"/>
                    <a:gd name="T37" fmla="*/ 0 h 95"/>
                    <a:gd name="T38" fmla="*/ 0 w 297"/>
                    <a:gd name="T39" fmla="*/ 0 h 95"/>
                    <a:gd name="T40" fmla="*/ 0 w 297"/>
                    <a:gd name="T41" fmla="*/ 0 h 95"/>
                    <a:gd name="T42" fmla="*/ 0 w 297"/>
                    <a:gd name="T43" fmla="*/ 0 h 95"/>
                    <a:gd name="T44" fmla="*/ 0 w 297"/>
                    <a:gd name="T45" fmla="*/ 0 h 95"/>
                    <a:gd name="T46" fmla="*/ 0 w 297"/>
                    <a:gd name="T47" fmla="*/ 0 h 95"/>
                    <a:gd name="T48" fmla="*/ 0 w 297"/>
                    <a:gd name="T49" fmla="*/ 0 h 95"/>
                    <a:gd name="T50" fmla="*/ 0 w 297"/>
                    <a:gd name="T51" fmla="*/ 0 h 95"/>
                    <a:gd name="T52" fmla="*/ 0 w 297"/>
                    <a:gd name="T53" fmla="*/ 0 h 95"/>
                    <a:gd name="T54" fmla="*/ 0 w 297"/>
                    <a:gd name="T55" fmla="*/ 0 h 95"/>
                    <a:gd name="T56" fmla="*/ 0 w 297"/>
                    <a:gd name="T57" fmla="*/ 0 h 95"/>
                    <a:gd name="T58" fmla="*/ 0 w 297"/>
                    <a:gd name="T59" fmla="*/ 0 h 95"/>
                    <a:gd name="T60" fmla="*/ 0 w 297"/>
                    <a:gd name="T61" fmla="*/ 0 h 95"/>
                    <a:gd name="T62" fmla="*/ 0 w 297"/>
                    <a:gd name="T63" fmla="*/ 0 h 95"/>
                    <a:gd name="T64" fmla="*/ 0 w 297"/>
                    <a:gd name="T65" fmla="*/ 0 h 95"/>
                    <a:gd name="T66" fmla="*/ 0 w 297"/>
                    <a:gd name="T67" fmla="*/ 0 h 95"/>
                    <a:gd name="T68" fmla="*/ 0 w 297"/>
                    <a:gd name="T69" fmla="*/ 0 h 95"/>
                    <a:gd name="T70" fmla="*/ 0 w 297"/>
                    <a:gd name="T71" fmla="*/ 0 h 95"/>
                    <a:gd name="T72" fmla="*/ 0 w 297"/>
                    <a:gd name="T73" fmla="*/ 0 h 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7"/>
                    <a:gd name="T112" fmla="*/ 0 h 95"/>
                    <a:gd name="T113" fmla="*/ 297 w 297"/>
                    <a:gd name="T114" fmla="*/ 95 h 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7" h="95">
                      <a:moveTo>
                        <a:pt x="297" y="93"/>
                      </a:moveTo>
                      <a:lnTo>
                        <a:pt x="297" y="93"/>
                      </a:lnTo>
                      <a:lnTo>
                        <a:pt x="279" y="83"/>
                      </a:lnTo>
                      <a:lnTo>
                        <a:pt x="262" y="75"/>
                      </a:lnTo>
                      <a:lnTo>
                        <a:pt x="245" y="67"/>
                      </a:lnTo>
                      <a:lnTo>
                        <a:pt x="227" y="59"/>
                      </a:lnTo>
                      <a:lnTo>
                        <a:pt x="211" y="51"/>
                      </a:lnTo>
                      <a:lnTo>
                        <a:pt x="193" y="44"/>
                      </a:lnTo>
                      <a:lnTo>
                        <a:pt x="175" y="38"/>
                      </a:lnTo>
                      <a:lnTo>
                        <a:pt x="159" y="31"/>
                      </a:lnTo>
                      <a:lnTo>
                        <a:pt x="139" y="25"/>
                      </a:lnTo>
                      <a:lnTo>
                        <a:pt x="121" y="20"/>
                      </a:lnTo>
                      <a:lnTo>
                        <a:pt x="102" y="15"/>
                      </a:lnTo>
                      <a:lnTo>
                        <a:pt x="83" y="11"/>
                      </a:lnTo>
                      <a:lnTo>
                        <a:pt x="63" y="8"/>
                      </a:lnTo>
                      <a:lnTo>
                        <a:pt x="43" y="5"/>
                      </a:lnTo>
                      <a:lnTo>
                        <a:pt x="21" y="2"/>
                      </a:lnTo>
                      <a:lnTo>
                        <a:pt x="0" y="0"/>
                      </a:lnTo>
                      <a:lnTo>
                        <a:pt x="0" y="2"/>
                      </a:lnTo>
                      <a:lnTo>
                        <a:pt x="21" y="4"/>
                      </a:lnTo>
                      <a:lnTo>
                        <a:pt x="43" y="7"/>
                      </a:lnTo>
                      <a:lnTo>
                        <a:pt x="63" y="10"/>
                      </a:lnTo>
                      <a:lnTo>
                        <a:pt x="83" y="13"/>
                      </a:lnTo>
                      <a:lnTo>
                        <a:pt x="102" y="17"/>
                      </a:lnTo>
                      <a:lnTo>
                        <a:pt x="121" y="22"/>
                      </a:lnTo>
                      <a:lnTo>
                        <a:pt x="139" y="27"/>
                      </a:lnTo>
                      <a:lnTo>
                        <a:pt x="156" y="33"/>
                      </a:lnTo>
                      <a:lnTo>
                        <a:pt x="173" y="40"/>
                      </a:lnTo>
                      <a:lnTo>
                        <a:pt x="191" y="46"/>
                      </a:lnTo>
                      <a:lnTo>
                        <a:pt x="208" y="53"/>
                      </a:lnTo>
                      <a:lnTo>
                        <a:pt x="225" y="61"/>
                      </a:lnTo>
                      <a:lnTo>
                        <a:pt x="243" y="69"/>
                      </a:lnTo>
                      <a:lnTo>
                        <a:pt x="259" y="77"/>
                      </a:lnTo>
                      <a:lnTo>
                        <a:pt x="277" y="86"/>
                      </a:lnTo>
                      <a:lnTo>
                        <a:pt x="295" y="95"/>
                      </a:lnTo>
                      <a:lnTo>
                        <a:pt x="297"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2" name="Freeform 861">
                  <a:extLst>
                    <a:ext uri="{FF2B5EF4-FFF2-40B4-BE49-F238E27FC236}">
                      <a16:creationId xmlns:a16="http://schemas.microsoft.com/office/drawing/2014/main" id="{70EF2E6C-5C53-4EF4-A06E-B926AE360E0E}"/>
                    </a:ext>
                  </a:extLst>
                </p:cNvPr>
                <p:cNvSpPr>
                  <a:spLocks/>
                </p:cNvSpPr>
                <p:nvPr/>
              </p:nvSpPr>
              <p:spPr bwMode="auto">
                <a:xfrm>
                  <a:off x="4879" y="181"/>
                  <a:ext cx="170" cy="126"/>
                </a:xfrm>
                <a:custGeom>
                  <a:avLst/>
                  <a:gdLst>
                    <a:gd name="T0" fmla="*/ 0 w 1016"/>
                    <a:gd name="T1" fmla="*/ 0 h 630"/>
                    <a:gd name="T2" fmla="*/ 0 w 1016"/>
                    <a:gd name="T3" fmla="*/ 0 h 630"/>
                    <a:gd name="T4" fmla="*/ 0 w 1016"/>
                    <a:gd name="T5" fmla="*/ 0 h 630"/>
                    <a:gd name="T6" fmla="*/ 0 w 1016"/>
                    <a:gd name="T7" fmla="*/ 0 h 630"/>
                    <a:gd name="T8" fmla="*/ 0 w 1016"/>
                    <a:gd name="T9" fmla="*/ 0 h 630"/>
                    <a:gd name="T10" fmla="*/ 0 w 1016"/>
                    <a:gd name="T11" fmla="*/ 0 h 630"/>
                    <a:gd name="T12" fmla="*/ 0 w 1016"/>
                    <a:gd name="T13" fmla="*/ 0 h 630"/>
                    <a:gd name="T14" fmla="*/ 0 w 1016"/>
                    <a:gd name="T15" fmla="*/ 0 h 630"/>
                    <a:gd name="T16" fmla="*/ 0 w 1016"/>
                    <a:gd name="T17" fmla="*/ 0 h 630"/>
                    <a:gd name="T18" fmla="*/ 0 w 1016"/>
                    <a:gd name="T19" fmla="*/ 0 h 630"/>
                    <a:gd name="T20" fmla="*/ 0 w 1016"/>
                    <a:gd name="T21" fmla="*/ 0 h 630"/>
                    <a:gd name="T22" fmla="*/ 0 w 1016"/>
                    <a:gd name="T23" fmla="*/ 0 h 630"/>
                    <a:gd name="T24" fmla="*/ 0 w 1016"/>
                    <a:gd name="T25" fmla="*/ 0 h 630"/>
                    <a:gd name="T26" fmla="*/ 0 w 1016"/>
                    <a:gd name="T27" fmla="*/ 0 h 630"/>
                    <a:gd name="T28" fmla="*/ 0 w 1016"/>
                    <a:gd name="T29" fmla="*/ 0 h 630"/>
                    <a:gd name="T30" fmla="*/ 0 w 1016"/>
                    <a:gd name="T31" fmla="*/ 0 h 630"/>
                    <a:gd name="T32" fmla="*/ 0 w 1016"/>
                    <a:gd name="T33" fmla="*/ 0 h 630"/>
                    <a:gd name="T34" fmla="*/ 0 w 1016"/>
                    <a:gd name="T35" fmla="*/ 0 h 630"/>
                    <a:gd name="T36" fmla="*/ 0 w 1016"/>
                    <a:gd name="T37" fmla="*/ 0 h 630"/>
                    <a:gd name="T38" fmla="*/ 0 w 1016"/>
                    <a:gd name="T39" fmla="*/ 0 h 630"/>
                    <a:gd name="T40" fmla="*/ 0 w 1016"/>
                    <a:gd name="T41" fmla="*/ 0 h 630"/>
                    <a:gd name="T42" fmla="*/ 0 w 1016"/>
                    <a:gd name="T43" fmla="*/ 0 h 630"/>
                    <a:gd name="T44" fmla="*/ 0 w 1016"/>
                    <a:gd name="T45" fmla="*/ 0 h 630"/>
                    <a:gd name="T46" fmla="*/ 0 w 1016"/>
                    <a:gd name="T47" fmla="*/ 0 h 630"/>
                    <a:gd name="T48" fmla="*/ 0 w 1016"/>
                    <a:gd name="T49" fmla="*/ 0 h 630"/>
                    <a:gd name="T50" fmla="*/ 0 w 1016"/>
                    <a:gd name="T51" fmla="*/ 0 h 630"/>
                    <a:gd name="T52" fmla="*/ 0 w 1016"/>
                    <a:gd name="T53" fmla="*/ 0 h 630"/>
                    <a:gd name="T54" fmla="*/ 0 w 1016"/>
                    <a:gd name="T55" fmla="*/ 0 h 630"/>
                    <a:gd name="T56" fmla="*/ 0 w 1016"/>
                    <a:gd name="T57" fmla="*/ 0 h 630"/>
                    <a:gd name="T58" fmla="*/ 0 w 1016"/>
                    <a:gd name="T59" fmla="*/ 0 h 630"/>
                    <a:gd name="T60" fmla="*/ 0 w 1016"/>
                    <a:gd name="T61" fmla="*/ 0 h 630"/>
                    <a:gd name="T62" fmla="*/ 0 w 1016"/>
                    <a:gd name="T63" fmla="*/ 0 h 630"/>
                    <a:gd name="T64" fmla="*/ 0 w 1016"/>
                    <a:gd name="T65" fmla="*/ 0 h 630"/>
                    <a:gd name="T66" fmla="*/ 0 w 1016"/>
                    <a:gd name="T67" fmla="*/ 0 h 63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16"/>
                    <a:gd name="T103" fmla="*/ 0 h 630"/>
                    <a:gd name="T104" fmla="*/ 1016 w 1016"/>
                    <a:gd name="T105" fmla="*/ 630 h 63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16" h="630">
                      <a:moveTo>
                        <a:pt x="1015" y="630"/>
                      </a:moveTo>
                      <a:lnTo>
                        <a:pt x="1016" y="627"/>
                      </a:lnTo>
                      <a:lnTo>
                        <a:pt x="986" y="606"/>
                      </a:lnTo>
                      <a:lnTo>
                        <a:pt x="956" y="584"/>
                      </a:lnTo>
                      <a:lnTo>
                        <a:pt x="925" y="563"/>
                      </a:lnTo>
                      <a:lnTo>
                        <a:pt x="895" y="541"/>
                      </a:lnTo>
                      <a:lnTo>
                        <a:pt x="864" y="520"/>
                      </a:lnTo>
                      <a:lnTo>
                        <a:pt x="833" y="499"/>
                      </a:lnTo>
                      <a:lnTo>
                        <a:pt x="802" y="478"/>
                      </a:lnTo>
                      <a:lnTo>
                        <a:pt x="771" y="458"/>
                      </a:lnTo>
                      <a:lnTo>
                        <a:pt x="739" y="437"/>
                      </a:lnTo>
                      <a:lnTo>
                        <a:pt x="709" y="417"/>
                      </a:lnTo>
                      <a:lnTo>
                        <a:pt x="677" y="397"/>
                      </a:lnTo>
                      <a:lnTo>
                        <a:pt x="646" y="376"/>
                      </a:lnTo>
                      <a:lnTo>
                        <a:pt x="614" y="356"/>
                      </a:lnTo>
                      <a:lnTo>
                        <a:pt x="582" y="336"/>
                      </a:lnTo>
                      <a:lnTo>
                        <a:pt x="550" y="317"/>
                      </a:lnTo>
                      <a:lnTo>
                        <a:pt x="518" y="297"/>
                      </a:lnTo>
                      <a:lnTo>
                        <a:pt x="486" y="277"/>
                      </a:lnTo>
                      <a:lnTo>
                        <a:pt x="454" y="258"/>
                      </a:lnTo>
                      <a:lnTo>
                        <a:pt x="422" y="238"/>
                      </a:lnTo>
                      <a:lnTo>
                        <a:pt x="390" y="220"/>
                      </a:lnTo>
                      <a:lnTo>
                        <a:pt x="358" y="201"/>
                      </a:lnTo>
                      <a:lnTo>
                        <a:pt x="326" y="182"/>
                      </a:lnTo>
                      <a:lnTo>
                        <a:pt x="295" y="163"/>
                      </a:lnTo>
                      <a:lnTo>
                        <a:pt x="261" y="145"/>
                      </a:lnTo>
                      <a:lnTo>
                        <a:pt x="229" y="126"/>
                      </a:lnTo>
                      <a:lnTo>
                        <a:pt x="197" y="108"/>
                      </a:lnTo>
                      <a:lnTo>
                        <a:pt x="164" y="89"/>
                      </a:lnTo>
                      <a:lnTo>
                        <a:pt x="132" y="71"/>
                      </a:lnTo>
                      <a:lnTo>
                        <a:pt x="99" y="53"/>
                      </a:lnTo>
                      <a:lnTo>
                        <a:pt x="67" y="35"/>
                      </a:lnTo>
                      <a:lnTo>
                        <a:pt x="34" y="17"/>
                      </a:lnTo>
                      <a:lnTo>
                        <a:pt x="2" y="0"/>
                      </a:lnTo>
                      <a:lnTo>
                        <a:pt x="0" y="2"/>
                      </a:lnTo>
                      <a:lnTo>
                        <a:pt x="32" y="19"/>
                      </a:lnTo>
                      <a:lnTo>
                        <a:pt x="65" y="37"/>
                      </a:lnTo>
                      <a:lnTo>
                        <a:pt x="97" y="55"/>
                      </a:lnTo>
                      <a:lnTo>
                        <a:pt x="130" y="73"/>
                      </a:lnTo>
                      <a:lnTo>
                        <a:pt x="162" y="91"/>
                      </a:lnTo>
                      <a:lnTo>
                        <a:pt x="195" y="110"/>
                      </a:lnTo>
                      <a:lnTo>
                        <a:pt x="227" y="128"/>
                      </a:lnTo>
                      <a:lnTo>
                        <a:pt x="259" y="147"/>
                      </a:lnTo>
                      <a:lnTo>
                        <a:pt x="292" y="165"/>
                      </a:lnTo>
                      <a:lnTo>
                        <a:pt x="324" y="184"/>
                      </a:lnTo>
                      <a:lnTo>
                        <a:pt x="356" y="203"/>
                      </a:lnTo>
                      <a:lnTo>
                        <a:pt x="388" y="222"/>
                      </a:lnTo>
                      <a:lnTo>
                        <a:pt x="420" y="240"/>
                      </a:lnTo>
                      <a:lnTo>
                        <a:pt x="452" y="260"/>
                      </a:lnTo>
                      <a:lnTo>
                        <a:pt x="484" y="279"/>
                      </a:lnTo>
                      <a:lnTo>
                        <a:pt x="516" y="299"/>
                      </a:lnTo>
                      <a:lnTo>
                        <a:pt x="548" y="319"/>
                      </a:lnTo>
                      <a:lnTo>
                        <a:pt x="580" y="338"/>
                      </a:lnTo>
                      <a:lnTo>
                        <a:pt x="612" y="358"/>
                      </a:lnTo>
                      <a:lnTo>
                        <a:pt x="644" y="378"/>
                      </a:lnTo>
                      <a:lnTo>
                        <a:pt x="674" y="399"/>
                      </a:lnTo>
                      <a:lnTo>
                        <a:pt x="706" y="419"/>
                      </a:lnTo>
                      <a:lnTo>
                        <a:pt x="737" y="439"/>
                      </a:lnTo>
                      <a:lnTo>
                        <a:pt x="769" y="460"/>
                      </a:lnTo>
                      <a:lnTo>
                        <a:pt x="800" y="480"/>
                      </a:lnTo>
                      <a:lnTo>
                        <a:pt x="831" y="501"/>
                      </a:lnTo>
                      <a:lnTo>
                        <a:pt x="861" y="522"/>
                      </a:lnTo>
                      <a:lnTo>
                        <a:pt x="892" y="543"/>
                      </a:lnTo>
                      <a:lnTo>
                        <a:pt x="923" y="565"/>
                      </a:lnTo>
                      <a:lnTo>
                        <a:pt x="954" y="586"/>
                      </a:lnTo>
                      <a:lnTo>
                        <a:pt x="983" y="608"/>
                      </a:lnTo>
                      <a:lnTo>
                        <a:pt x="1014" y="629"/>
                      </a:lnTo>
                      <a:lnTo>
                        <a:pt x="1015" y="626"/>
                      </a:lnTo>
                      <a:lnTo>
                        <a:pt x="1015" y="6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3" name="Freeform 862">
                  <a:extLst>
                    <a:ext uri="{FF2B5EF4-FFF2-40B4-BE49-F238E27FC236}">
                      <a16:creationId xmlns:a16="http://schemas.microsoft.com/office/drawing/2014/main" id="{8D978E82-0403-4EFB-9F81-A8FEA5AD0A23}"/>
                    </a:ext>
                  </a:extLst>
                </p:cNvPr>
                <p:cNvSpPr>
                  <a:spLocks/>
                </p:cNvSpPr>
                <p:nvPr/>
              </p:nvSpPr>
              <p:spPr bwMode="auto">
                <a:xfrm>
                  <a:off x="4409" y="165"/>
                  <a:ext cx="629" cy="138"/>
                </a:xfrm>
                <a:custGeom>
                  <a:avLst/>
                  <a:gdLst>
                    <a:gd name="T0" fmla="*/ 0 w 3772"/>
                    <a:gd name="T1" fmla="*/ 0 h 690"/>
                    <a:gd name="T2" fmla="*/ 0 w 3772"/>
                    <a:gd name="T3" fmla="*/ 0 h 690"/>
                    <a:gd name="T4" fmla="*/ 0 w 3772"/>
                    <a:gd name="T5" fmla="*/ 0 h 690"/>
                    <a:gd name="T6" fmla="*/ 0 w 3772"/>
                    <a:gd name="T7" fmla="*/ 0 h 690"/>
                    <a:gd name="T8" fmla="*/ 0 w 3772"/>
                    <a:gd name="T9" fmla="*/ 0 h 690"/>
                    <a:gd name="T10" fmla="*/ 0 w 3772"/>
                    <a:gd name="T11" fmla="*/ 0 h 690"/>
                    <a:gd name="T12" fmla="*/ 0 w 3772"/>
                    <a:gd name="T13" fmla="*/ 0 h 690"/>
                    <a:gd name="T14" fmla="*/ 0 w 3772"/>
                    <a:gd name="T15" fmla="*/ 0 h 690"/>
                    <a:gd name="T16" fmla="*/ 0 w 3772"/>
                    <a:gd name="T17" fmla="*/ 0 h 690"/>
                    <a:gd name="T18" fmla="*/ 0 w 3772"/>
                    <a:gd name="T19" fmla="*/ 0 h 690"/>
                    <a:gd name="T20" fmla="*/ 0 w 3772"/>
                    <a:gd name="T21" fmla="*/ 0 h 690"/>
                    <a:gd name="T22" fmla="*/ 0 w 3772"/>
                    <a:gd name="T23" fmla="*/ 0 h 690"/>
                    <a:gd name="T24" fmla="*/ 0 w 3772"/>
                    <a:gd name="T25" fmla="*/ 0 h 690"/>
                    <a:gd name="T26" fmla="*/ 0 w 3772"/>
                    <a:gd name="T27" fmla="*/ 0 h 690"/>
                    <a:gd name="T28" fmla="*/ 0 w 3772"/>
                    <a:gd name="T29" fmla="*/ 0 h 690"/>
                    <a:gd name="T30" fmla="*/ 0 w 3772"/>
                    <a:gd name="T31" fmla="*/ 0 h 690"/>
                    <a:gd name="T32" fmla="*/ 0 w 3772"/>
                    <a:gd name="T33" fmla="*/ 0 h 690"/>
                    <a:gd name="T34" fmla="*/ 0 w 3772"/>
                    <a:gd name="T35" fmla="*/ 0 h 690"/>
                    <a:gd name="T36" fmla="*/ 0 w 3772"/>
                    <a:gd name="T37" fmla="*/ 0 h 690"/>
                    <a:gd name="T38" fmla="*/ 0 w 3772"/>
                    <a:gd name="T39" fmla="*/ 0 h 690"/>
                    <a:gd name="T40" fmla="*/ 0 w 3772"/>
                    <a:gd name="T41" fmla="*/ 0 h 690"/>
                    <a:gd name="T42" fmla="*/ 0 w 3772"/>
                    <a:gd name="T43" fmla="*/ 0 h 690"/>
                    <a:gd name="T44" fmla="*/ 0 w 3772"/>
                    <a:gd name="T45" fmla="*/ 0 h 690"/>
                    <a:gd name="T46" fmla="*/ 0 w 3772"/>
                    <a:gd name="T47" fmla="*/ 0 h 690"/>
                    <a:gd name="T48" fmla="*/ 0 w 3772"/>
                    <a:gd name="T49" fmla="*/ 0 h 690"/>
                    <a:gd name="T50" fmla="*/ 0 w 3772"/>
                    <a:gd name="T51" fmla="*/ 0 h 690"/>
                    <a:gd name="T52" fmla="*/ 0 w 3772"/>
                    <a:gd name="T53" fmla="*/ 0 h 690"/>
                    <a:gd name="T54" fmla="*/ 0 w 3772"/>
                    <a:gd name="T55" fmla="*/ 0 h 690"/>
                    <a:gd name="T56" fmla="*/ 0 w 3772"/>
                    <a:gd name="T57" fmla="*/ 0 h 690"/>
                    <a:gd name="T58" fmla="*/ 0 w 3772"/>
                    <a:gd name="T59" fmla="*/ 0 h 690"/>
                    <a:gd name="T60" fmla="*/ 0 w 3772"/>
                    <a:gd name="T61" fmla="*/ 0 h 690"/>
                    <a:gd name="T62" fmla="*/ 0 w 3772"/>
                    <a:gd name="T63" fmla="*/ 0 h 690"/>
                    <a:gd name="T64" fmla="*/ 0 w 3772"/>
                    <a:gd name="T65" fmla="*/ 0 h 690"/>
                    <a:gd name="T66" fmla="*/ 0 w 3772"/>
                    <a:gd name="T67" fmla="*/ 0 h 690"/>
                    <a:gd name="T68" fmla="*/ 0 w 3772"/>
                    <a:gd name="T69" fmla="*/ 0 h 690"/>
                    <a:gd name="T70" fmla="*/ 0 w 3772"/>
                    <a:gd name="T71" fmla="*/ 0 h 690"/>
                    <a:gd name="T72" fmla="*/ 0 w 3772"/>
                    <a:gd name="T73" fmla="*/ 0 h 690"/>
                    <a:gd name="T74" fmla="*/ 0 w 3772"/>
                    <a:gd name="T75" fmla="*/ 0 h 690"/>
                    <a:gd name="T76" fmla="*/ 0 w 3772"/>
                    <a:gd name="T77" fmla="*/ 0 h 690"/>
                    <a:gd name="T78" fmla="*/ 0 w 3772"/>
                    <a:gd name="T79" fmla="*/ 0 h 690"/>
                    <a:gd name="T80" fmla="*/ 0 w 3772"/>
                    <a:gd name="T81" fmla="*/ 0 h 690"/>
                    <a:gd name="T82" fmla="*/ 0 w 3772"/>
                    <a:gd name="T83" fmla="*/ 0 h 690"/>
                    <a:gd name="T84" fmla="*/ 0 w 3772"/>
                    <a:gd name="T85" fmla="*/ 0 h 690"/>
                    <a:gd name="T86" fmla="*/ 0 w 3772"/>
                    <a:gd name="T87" fmla="*/ 0 h 690"/>
                    <a:gd name="T88" fmla="*/ 0 w 3772"/>
                    <a:gd name="T89" fmla="*/ 0 h 690"/>
                    <a:gd name="T90" fmla="*/ 0 w 3772"/>
                    <a:gd name="T91" fmla="*/ 0 h 690"/>
                    <a:gd name="T92" fmla="*/ 0 w 3772"/>
                    <a:gd name="T93" fmla="*/ 0 h 690"/>
                    <a:gd name="T94" fmla="*/ 0 w 3772"/>
                    <a:gd name="T95" fmla="*/ 0 h 690"/>
                    <a:gd name="T96" fmla="*/ 0 w 3772"/>
                    <a:gd name="T97" fmla="*/ 0 h 690"/>
                    <a:gd name="T98" fmla="*/ 0 w 3772"/>
                    <a:gd name="T99" fmla="*/ 0 h 690"/>
                    <a:gd name="T100" fmla="*/ 0 w 3772"/>
                    <a:gd name="T101" fmla="*/ 0 h 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772"/>
                    <a:gd name="T154" fmla="*/ 0 h 690"/>
                    <a:gd name="T155" fmla="*/ 3772 w 3772"/>
                    <a:gd name="T156" fmla="*/ 690 h 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772" h="690">
                      <a:moveTo>
                        <a:pt x="3772" y="690"/>
                      </a:moveTo>
                      <a:lnTo>
                        <a:pt x="3659" y="689"/>
                      </a:lnTo>
                      <a:lnTo>
                        <a:pt x="3545" y="688"/>
                      </a:lnTo>
                      <a:lnTo>
                        <a:pt x="3430" y="687"/>
                      </a:lnTo>
                      <a:lnTo>
                        <a:pt x="3317" y="685"/>
                      </a:lnTo>
                      <a:lnTo>
                        <a:pt x="3203" y="684"/>
                      </a:lnTo>
                      <a:lnTo>
                        <a:pt x="3089" y="682"/>
                      </a:lnTo>
                      <a:lnTo>
                        <a:pt x="2975" y="680"/>
                      </a:lnTo>
                      <a:lnTo>
                        <a:pt x="2861" y="678"/>
                      </a:lnTo>
                      <a:lnTo>
                        <a:pt x="2746" y="675"/>
                      </a:lnTo>
                      <a:lnTo>
                        <a:pt x="2633" y="673"/>
                      </a:lnTo>
                      <a:lnTo>
                        <a:pt x="2519" y="671"/>
                      </a:lnTo>
                      <a:lnTo>
                        <a:pt x="2404" y="669"/>
                      </a:lnTo>
                      <a:lnTo>
                        <a:pt x="2291" y="666"/>
                      </a:lnTo>
                      <a:lnTo>
                        <a:pt x="2176" y="664"/>
                      </a:lnTo>
                      <a:lnTo>
                        <a:pt x="2062" y="662"/>
                      </a:lnTo>
                      <a:lnTo>
                        <a:pt x="1949" y="659"/>
                      </a:lnTo>
                      <a:lnTo>
                        <a:pt x="1834" y="656"/>
                      </a:lnTo>
                      <a:lnTo>
                        <a:pt x="1720" y="654"/>
                      </a:lnTo>
                      <a:lnTo>
                        <a:pt x="1607" y="651"/>
                      </a:lnTo>
                      <a:lnTo>
                        <a:pt x="1492" y="648"/>
                      </a:lnTo>
                      <a:lnTo>
                        <a:pt x="1378" y="645"/>
                      </a:lnTo>
                      <a:lnTo>
                        <a:pt x="1265" y="643"/>
                      </a:lnTo>
                      <a:lnTo>
                        <a:pt x="1151" y="640"/>
                      </a:lnTo>
                      <a:lnTo>
                        <a:pt x="1037" y="637"/>
                      </a:lnTo>
                      <a:lnTo>
                        <a:pt x="924" y="634"/>
                      </a:lnTo>
                      <a:lnTo>
                        <a:pt x="810" y="631"/>
                      </a:lnTo>
                      <a:lnTo>
                        <a:pt x="698" y="628"/>
                      </a:lnTo>
                      <a:lnTo>
                        <a:pt x="584" y="624"/>
                      </a:lnTo>
                      <a:lnTo>
                        <a:pt x="471" y="622"/>
                      </a:lnTo>
                      <a:lnTo>
                        <a:pt x="358" y="619"/>
                      </a:lnTo>
                      <a:lnTo>
                        <a:pt x="245" y="616"/>
                      </a:lnTo>
                      <a:lnTo>
                        <a:pt x="132" y="613"/>
                      </a:lnTo>
                      <a:lnTo>
                        <a:pt x="85" y="609"/>
                      </a:lnTo>
                      <a:lnTo>
                        <a:pt x="48" y="600"/>
                      </a:lnTo>
                      <a:lnTo>
                        <a:pt x="20" y="587"/>
                      </a:lnTo>
                      <a:lnTo>
                        <a:pt x="4" y="568"/>
                      </a:lnTo>
                      <a:lnTo>
                        <a:pt x="0" y="547"/>
                      </a:lnTo>
                      <a:lnTo>
                        <a:pt x="8" y="522"/>
                      </a:lnTo>
                      <a:lnTo>
                        <a:pt x="30" y="495"/>
                      </a:lnTo>
                      <a:lnTo>
                        <a:pt x="66" y="466"/>
                      </a:lnTo>
                      <a:lnTo>
                        <a:pt x="101" y="441"/>
                      </a:lnTo>
                      <a:lnTo>
                        <a:pt x="137" y="415"/>
                      </a:lnTo>
                      <a:lnTo>
                        <a:pt x="175" y="391"/>
                      </a:lnTo>
                      <a:lnTo>
                        <a:pt x="213" y="366"/>
                      </a:lnTo>
                      <a:lnTo>
                        <a:pt x="250" y="343"/>
                      </a:lnTo>
                      <a:lnTo>
                        <a:pt x="291" y="319"/>
                      </a:lnTo>
                      <a:lnTo>
                        <a:pt x="330" y="296"/>
                      </a:lnTo>
                      <a:lnTo>
                        <a:pt x="371" y="272"/>
                      </a:lnTo>
                      <a:lnTo>
                        <a:pt x="411" y="250"/>
                      </a:lnTo>
                      <a:lnTo>
                        <a:pt x="453" y="227"/>
                      </a:lnTo>
                      <a:lnTo>
                        <a:pt x="495" y="204"/>
                      </a:lnTo>
                      <a:lnTo>
                        <a:pt x="537" y="183"/>
                      </a:lnTo>
                      <a:lnTo>
                        <a:pt x="579" y="160"/>
                      </a:lnTo>
                      <a:lnTo>
                        <a:pt x="622" y="138"/>
                      </a:lnTo>
                      <a:lnTo>
                        <a:pt x="663" y="116"/>
                      </a:lnTo>
                      <a:lnTo>
                        <a:pt x="706" y="94"/>
                      </a:lnTo>
                      <a:lnTo>
                        <a:pt x="723" y="86"/>
                      </a:lnTo>
                      <a:lnTo>
                        <a:pt x="739" y="78"/>
                      </a:lnTo>
                      <a:lnTo>
                        <a:pt x="757" y="70"/>
                      </a:lnTo>
                      <a:lnTo>
                        <a:pt x="775" y="64"/>
                      </a:lnTo>
                      <a:lnTo>
                        <a:pt x="792" y="58"/>
                      </a:lnTo>
                      <a:lnTo>
                        <a:pt x="811" y="52"/>
                      </a:lnTo>
                      <a:lnTo>
                        <a:pt x="829" y="46"/>
                      </a:lnTo>
                      <a:lnTo>
                        <a:pt x="849" y="42"/>
                      </a:lnTo>
                      <a:lnTo>
                        <a:pt x="868" y="37"/>
                      </a:lnTo>
                      <a:lnTo>
                        <a:pt x="887" y="33"/>
                      </a:lnTo>
                      <a:lnTo>
                        <a:pt x="907" y="30"/>
                      </a:lnTo>
                      <a:lnTo>
                        <a:pt x="927" y="26"/>
                      </a:lnTo>
                      <a:lnTo>
                        <a:pt x="947" y="24"/>
                      </a:lnTo>
                      <a:lnTo>
                        <a:pt x="968" y="20"/>
                      </a:lnTo>
                      <a:lnTo>
                        <a:pt x="989" y="19"/>
                      </a:lnTo>
                      <a:lnTo>
                        <a:pt x="1009" y="17"/>
                      </a:lnTo>
                      <a:lnTo>
                        <a:pt x="1052" y="15"/>
                      </a:lnTo>
                      <a:lnTo>
                        <a:pt x="1095" y="13"/>
                      </a:lnTo>
                      <a:lnTo>
                        <a:pt x="1139" y="11"/>
                      </a:lnTo>
                      <a:lnTo>
                        <a:pt x="1184" y="9"/>
                      </a:lnTo>
                      <a:lnTo>
                        <a:pt x="1229" y="8"/>
                      </a:lnTo>
                      <a:lnTo>
                        <a:pt x="1274" y="6"/>
                      </a:lnTo>
                      <a:lnTo>
                        <a:pt x="1320" y="5"/>
                      </a:lnTo>
                      <a:lnTo>
                        <a:pt x="1366" y="4"/>
                      </a:lnTo>
                      <a:lnTo>
                        <a:pt x="1414" y="3"/>
                      </a:lnTo>
                      <a:lnTo>
                        <a:pt x="1461" y="2"/>
                      </a:lnTo>
                      <a:lnTo>
                        <a:pt x="1508" y="2"/>
                      </a:lnTo>
                      <a:lnTo>
                        <a:pt x="1556" y="1"/>
                      </a:lnTo>
                      <a:lnTo>
                        <a:pt x="1604" y="1"/>
                      </a:lnTo>
                      <a:lnTo>
                        <a:pt x="1653" y="0"/>
                      </a:lnTo>
                      <a:lnTo>
                        <a:pt x="1701" y="0"/>
                      </a:lnTo>
                      <a:lnTo>
                        <a:pt x="1750" y="0"/>
                      </a:lnTo>
                      <a:lnTo>
                        <a:pt x="1800" y="0"/>
                      </a:lnTo>
                      <a:lnTo>
                        <a:pt x="1848" y="0"/>
                      </a:lnTo>
                      <a:lnTo>
                        <a:pt x="1898" y="1"/>
                      </a:lnTo>
                      <a:lnTo>
                        <a:pt x="1947" y="1"/>
                      </a:lnTo>
                      <a:lnTo>
                        <a:pt x="1997" y="2"/>
                      </a:lnTo>
                      <a:lnTo>
                        <a:pt x="2047" y="2"/>
                      </a:lnTo>
                      <a:lnTo>
                        <a:pt x="2097" y="3"/>
                      </a:lnTo>
                      <a:lnTo>
                        <a:pt x="2146" y="3"/>
                      </a:lnTo>
                      <a:lnTo>
                        <a:pt x="2196" y="4"/>
                      </a:lnTo>
                      <a:lnTo>
                        <a:pt x="2246" y="5"/>
                      </a:lnTo>
                      <a:lnTo>
                        <a:pt x="2295" y="6"/>
                      </a:lnTo>
                      <a:lnTo>
                        <a:pt x="2344" y="7"/>
                      </a:lnTo>
                      <a:lnTo>
                        <a:pt x="2394" y="8"/>
                      </a:lnTo>
                      <a:lnTo>
                        <a:pt x="2443" y="9"/>
                      </a:lnTo>
                      <a:lnTo>
                        <a:pt x="2493" y="11"/>
                      </a:lnTo>
                      <a:lnTo>
                        <a:pt x="2542" y="12"/>
                      </a:lnTo>
                      <a:lnTo>
                        <a:pt x="2562" y="14"/>
                      </a:lnTo>
                      <a:lnTo>
                        <a:pt x="2582" y="16"/>
                      </a:lnTo>
                      <a:lnTo>
                        <a:pt x="2601" y="19"/>
                      </a:lnTo>
                      <a:lnTo>
                        <a:pt x="2620" y="22"/>
                      </a:lnTo>
                      <a:lnTo>
                        <a:pt x="2637" y="27"/>
                      </a:lnTo>
                      <a:lnTo>
                        <a:pt x="2655" y="32"/>
                      </a:lnTo>
                      <a:lnTo>
                        <a:pt x="2672" y="36"/>
                      </a:lnTo>
                      <a:lnTo>
                        <a:pt x="2689" y="42"/>
                      </a:lnTo>
                      <a:lnTo>
                        <a:pt x="2706" y="47"/>
                      </a:lnTo>
                      <a:lnTo>
                        <a:pt x="2721" y="53"/>
                      </a:lnTo>
                      <a:lnTo>
                        <a:pt x="2738" y="60"/>
                      </a:lnTo>
                      <a:lnTo>
                        <a:pt x="2755" y="67"/>
                      </a:lnTo>
                      <a:lnTo>
                        <a:pt x="2771" y="75"/>
                      </a:lnTo>
                      <a:lnTo>
                        <a:pt x="2787" y="83"/>
                      </a:lnTo>
                      <a:lnTo>
                        <a:pt x="2803" y="91"/>
                      </a:lnTo>
                      <a:lnTo>
                        <a:pt x="2820" y="99"/>
                      </a:lnTo>
                      <a:lnTo>
                        <a:pt x="2850" y="115"/>
                      </a:lnTo>
                      <a:lnTo>
                        <a:pt x="2881" y="133"/>
                      </a:lnTo>
                      <a:lnTo>
                        <a:pt x="2912" y="150"/>
                      </a:lnTo>
                      <a:lnTo>
                        <a:pt x="2942" y="166"/>
                      </a:lnTo>
                      <a:lnTo>
                        <a:pt x="2972" y="184"/>
                      </a:lnTo>
                      <a:lnTo>
                        <a:pt x="3003" y="201"/>
                      </a:lnTo>
                      <a:lnTo>
                        <a:pt x="3034" y="218"/>
                      </a:lnTo>
                      <a:lnTo>
                        <a:pt x="3063" y="236"/>
                      </a:lnTo>
                      <a:lnTo>
                        <a:pt x="3094" y="253"/>
                      </a:lnTo>
                      <a:lnTo>
                        <a:pt x="3125" y="271"/>
                      </a:lnTo>
                      <a:lnTo>
                        <a:pt x="3155" y="289"/>
                      </a:lnTo>
                      <a:lnTo>
                        <a:pt x="3185" y="307"/>
                      </a:lnTo>
                      <a:lnTo>
                        <a:pt x="3215" y="324"/>
                      </a:lnTo>
                      <a:lnTo>
                        <a:pt x="3246" y="343"/>
                      </a:lnTo>
                      <a:lnTo>
                        <a:pt x="3275" y="361"/>
                      </a:lnTo>
                      <a:lnTo>
                        <a:pt x="3305" y="380"/>
                      </a:lnTo>
                      <a:lnTo>
                        <a:pt x="3336" y="398"/>
                      </a:lnTo>
                      <a:lnTo>
                        <a:pt x="3365" y="416"/>
                      </a:lnTo>
                      <a:lnTo>
                        <a:pt x="3395" y="435"/>
                      </a:lnTo>
                      <a:lnTo>
                        <a:pt x="3424" y="454"/>
                      </a:lnTo>
                      <a:lnTo>
                        <a:pt x="3454" y="472"/>
                      </a:lnTo>
                      <a:lnTo>
                        <a:pt x="3484" y="492"/>
                      </a:lnTo>
                      <a:lnTo>
                        <a:pt x="3513" y="511"/>
                      </a:lnTo>
                      <a:lnTo>
                        <a:pt x="3542" y="531"/>
                      </a:lnTo>
                      <a:lnTo>
                        <a:pt x="3571" y="550"/>
                      </a:lnTo>
                      <a:lnTo>
                        <a:pt x="3601" y="569"/>
                      </a:lnTo>
                      <a:lnTo>
                        <a:pt x="3629" y="589"/>
                      </a:lnTo>
                      <a:lnTo>
                        <a:pt x="3659" y="609"/>
                      </a:lnTo>
                      <a:lnTo>
                        <a:pt x="3687" y="629"/>
                      </a:lnTo>
                      <a:lnTo>
                        <a:pt x="3716" y="649"/>
                      </a:lnTo>
                      <a:lnTo>
                        <a:pt x="3744" y="669"/>
                      </a:lnTo>
                      <a:lnTo>
                        <a:pt x="3772" y="69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4" name="Freeform 863">
                  <a:extLst>
                    <a:ext uri="{FF2B5EF4-FFF2-40B4-BE49-F238E27FC236}">
                      <a16:creationId xmlns:a16="http://schemas.microsoft.com/office/drawing/2014/main" id="{7CBA55C4-A996-419E-961C-5CD1FDC30691}"/>
                    </a:ext>
                  </a:extLst>
                </p:cNvPr>
                <p:cNvSpPr>
                  <a:spLocks/>
                </p:cNvSpPr>
                <p:nvPr/>
              </p:nvSpPr>
              <p:spPr bwMode="auto">
                <a:xfrm>
                  <a:off x="4431" y="287"/>
                  <a:ext cx="607" cy="16"/>
                </a:xfrm>
                <a:custGeom>
                  <a:avLst/>
                  <a:gdLst>
                    <a:gd name="T0" fmla="*/ 0 w 3640"/>
                    <a:gd name="T1" fmla="*/ 0 h 80"/>
                    <a:gd name="T2" fmla="*/ 0 w 3640"/>
                    <a:gd name="T3" fmla="*/ 0 h 80"/>
                    <a:gd name="T4" fmla="*/ 0 w 3640"/>
                    <a:gd name="T5" fmla="*/ 0 h 80"/>
                    <a:gd name="T6" fmla="*/ 0 w 3640"/>
                    <a:gd name="T7" fmla="*/ 0 h 80"/>
                    <a:gd name="T8" fmla="*/ 0 w 3640"/>
                    <a:gd name="T9" fmla="*/ 0 h 80"/>
                    <a:gd name="T10" fmla="*/ 0 w 3640"/>
                    <a:gd name="T11" fmla="*/ 0 h 80"/>
                    <a:gd name="T12" fmla="*/ 0 w 3640"/>
                    <a:gd name="T13" fmla="*/ 0 h 80"/>
                    <a:gd name="T14" fmla="*/ 0 w 3640"/>
                    <a:gd name="T15" fmla="*/ 0 h 80"/>
                    <a:gd name="T16" fmla="*/ 0 w 3640"/>
                    <a:gd name="T17" fmla="*/ 0 h 80"/>
                    <a:gd name="T18" fmla="*/ 0 w 3640"/>
                    <a:gd name="T19" fmla="*/ 0 h 80"/>
                    <a:gd name="T20" fmla="*/ 0 w 3640"/>
                    <a:gd name="T21" fmla="*/ 0 h 80"/>
                    <a:gd name="T22" fmla="*/ 0 w 3640"/>
                    <a:gd name="T23" fmla="*/ 0 h 80"/>
                    <a:gd name="T24" fmla="*/ 0 w 3640"/>
                    <a:gd name="T25" fmla="*/ 0 h 80"/>
                    <a:gd name="T26" fmla="*/ 0 w 3640"/>
                    <a:gd name="T27" fmla="*/ 0 h 80"/>
                    <a:gd name="T28" fmla="*/ 0 w 3640"/>
                    <a:gd name="T29" fmla="*/ 0 h 80"/>
                    <a:gd name="T30" fmla="*/ 0 w 3640"/>
                    <a:gd name="T31" fmla="*/ 0 h 80"/>
                    <a:gd name="T32" fmla="*/ 0 w 3640"/>
                    <a:gd name="T33" fmla="*/ 0 h 80"/>
                    <a:gd name="T34" fmla="*/ 0 w 3640"/>
                    <a:gd name="T35" fmla="*/ 0 h 80"/>
                    <a:gd name="T36" fmla="*/ 0 w 3640"/>
                    <a:gd name="T37" fmla="*/ 0 h 80"/>
                    <a:gd name="T38" fmla="*/ 0 w 3640"/>
                    <a:gd name="T39" fmla="*/ 0 h 80"/>
                    <a:gd name="T40" fmla="*/ 0 w 3640"/>
                    <a:gd name="T41" fmla="*/ 0 h 80"/>
                    <a:gd name="T42" fmla="*/ 0 w 3640"/>
                    <a:gd name="T43" fmla="*/ 0 h 80"/>
                    <a:gd name="T44" fmla="*/ 0 w 3640"/>
                    <a:gd name="T45" fmla="*/ 0 h 80"/>
                    <a:gd name="T46" fmla="*/ 0 w 3640"/>
                    <a:gd name="T47" fmla="*/ 0 h 80"/>
                    <a:gd name="T48" fmla="*/ 0 w 3640"/>
                    <a:gd name="T49" fmla="*/ 0 h 80"/>
                    <a:gd name="T50" fmla="*/ 0 w 3640"/>
                    <a:gd name="T51" fmla="*/ 0 h 80"/>
                    <a:gd name="T52" fmla="*/ 0 w 3640"/>
                    <a:gd name="T53" fmla="*/ 0 h 80"/>
                    <a:gd name="T54" fmla="*/ 0 w 3640"/>
                    <a:gd name="T55" fmla="*/ 0 h 80"/>
                    <a:gd name="T56" fmla="*/ 0 w 3640"/>
                    <a:gd name="T57" fmla="*/ 0 h 80"/>
                    <a:gd name="T58" fmla="*/ 0 w 3640"/>
                    <a:gd name="T59" fmla="*/ 0 h 80"/>
                    <a:gd name="T60" fmla="*/ 0 w 3640"/>
                    <a:gd name="T61" fmla="*/ 0 h 80"/>
                    <a:gd name="T62" fmla="*/ 0 w 3640"/>
                    <a:gd name="T63" fmla="*/ 0 h 80"/>
                    <a:gd name="T64" fmla="*/ 0 w 3640"/>
                    <a:gd name="T65" fmla="*/ 0 h 80"/>
                    <a:gd name="T66" fmla="*/ 0 w 3640"/>
                    <a:gd name="T67" fmla="*/ 0 h 8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40"/>
                    <a:gd name="T103" fmla="*/ 0 h 80"/>
                    <a:gd name="T104" fmla="*/ 3640 w 3640"/>
                    <a:gd name="T105" fmla="*/ 80 h 8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40" h="80">
                      <a:moveTo>
                        <a:pt x="0" y="2"/>
                      </a:moveTo>
                      <a:lnTo>
                        <a:pt x="0" y="2"/>
                      </a:lnTo>
                      <a:lnTo>
                        <a:pt x="113" y="5"/>
                      </a:lnTo>
                      <a:lnTo>
                        <a:pt x="226" y="8"/>
                      </a:lnTo>
                      <a:lnTo>
                        <a:pt x="339" y="11"/>
                      </a:lnTo>
                      <a:lnTo>
                        <a:pt x="452" y="13"/>
                      </a:lnTo>
                      <a:lnTo>
                        <a:pt x="566" y="17"/>
                      </a:lnTo>
                      <a:lnTo>
                        <a:pt x="678" y="20"/>
                      </a:lnTo>
                      <a:lnTo>
                        <a:pt x="792" y="23"/>
                      </a:lnTo>
                      <a:lnTo>
                        <a:pt x="905" y="26"/>
                      </a:lnTo>
                      <a:lnTo>
                        <a:pt x="1019" y="29"/>
                      </a:lnTo>
                      <a:lnTo>
                        <a:pt x="1133" y="32"/>
                      </a:lnTo>
                      <a:lnTo>
                        <a:pt x="1246" y="34"/>
                      </a:lnTo>
                      <a:lnTo>
                        <a:pt x="1360" y="37"/>
                      </a:lnTo>
                      <a:lnTo>
                        <a:pt x="1475" y="40"/>
                      </a:lnTo>
                      <a:lnTo>
                        <a:pt x="1588" y="43"/>
                      </a:lnTo>
                      <a:lnTo>
                        <a:pt x="1702" y="45"/>
                      </a:lnTo>
                      <a:lnTo>
                        <a:pt x="1817" y="48"/>
                      </a:lnTo>
                      <a:lnTo>
                        <a:pt x="1930" y="51"/>
                      </a:lnTo>
                      <a:lnTo>
                        <a:pt x="2044" y="53"/>
                      </a:lnTo>
                      <a:lnTo>
                        <a:pt x="2159" y="55"/>
                      </a:lnTo>
                      <a:lnTo>
                        <a:pt x="2272" y="58"/>
                      </a:lnTo>
                      <a:lnTo>
                        <a:pt x="2387" y="60"/>
                      </a:lnTo>
                      <a:lnTo>
                        <a:pt x="2501" y="62"/>
                      </a:lnTo>
                      <a:lnTo>
                        <a:pt x="2614" y="64"/>
                      </a:lnTo>
                      <a:lnTo>
                        <a:pt x="2729" y="67"/>
                      </a:lnTo>
                      <a:lnTo>
                        <a:pt x="2843" y="69"/>
                      </a:lnTo>
                      <a:lnTo>
                        <a:pt x="2957" y="71"/>
                      </a:lnTo>
                      <a:lnTo>
                        <a:pt x="3071" y="74"/>
                      </a:lnTo>
                      <a:lnTo>
                        <a:pt x="3185" y="75"/>
                      </a:lnTo>
                      <a:lnTo>
                        <a:pt x="3298" y="77"/>
                      </a:lnTo>
                      <a:lnTo>
                        <a:pt x="3413" y="78"/>
                      </a:lnTo>
                      <a:lnTo>
                        <a:pt x="3527" y="79"/>
                      </a:lnTo>
                      <a:lnTo>
                        <a:pt x="3640" y="80"/>
                      </a:lnTo>
                      <a:lnTo>
                        <a:pt x="3640" y="76"/>
                      </a:lnTo>
                      <a:lnTo>
                        <a:pt x="3527" y="75"/>
                      </a:lnTo>
                      <a:lnTo>
                        <a:pt x="3413" y="74"/>
                      </a:lnTo>
                      <a:lnTo>
                        <a:pt x="3298" y="73"/>
                      </a:lnTo>
                      <a:lnTo>
                        <a:pt x="3185" y="71"/>
                      </a:lnTo>
                      <a:lnTo>
                        <a:pt x="3071" y="70"/>
                      </a:lnTo>
                      <a:lnTo>
                        <a:pt x="2957" y="69"/>
                      </a:lnTo>
                      <a:lnTo>
                        <a:pt x="2843" y="67"/>
                      </a:lnTo>
                      <a:lnTo>
                        <a:pt x="2729" y="64"/>
                      </a:lnTo>
                      <a:lnTo>
                        <a:pt x="2614" y="62"/>
                      </a:lnTo>
                      <a:lnTo>
                        <a:pt x="2501" y="60"/>
                      </a:lnTo>
                      <a:lnTo>
                        <a:pt x="2387" y="58"/>
                      </a:lnTo>
                      <a:lnTo>
                        <a:pt x="2272" y="56"/>
                      </a:lnTo>
                      <a:lnTo>
                        <a:pt x="2159" y="53"/>
                      </a:lnTo>
                      <a:lnTo>
                        <a:pt x="2044" y="51"/>
                      </a:lnTo>
                      <a:lnTo>
                        <a:pt x="1930" y="49"/>
                      </a:lnTo>
                      <a:lnTo>
                        <a:pt x="1817" y="46"/>
                      </a:lnTo>
                      <a:lnTo>
                        <a:pt x="1702" y="43"/>
                      </a:lnTo>
                      <a:lnTo>
                        <a:pt x="1588" y="41"/>
                      </a:lnTo>
                      <a:lnTo>
                        <a:pt x="1475" y="38"/>
                      </a:lnTo>
                      <a:lnTo>
                        <a:pt x="1360" y="35"/>
                      </a:lnTo>
                      <a:lnTo>
                        <a:pt x="1246" y="32"/>
                      </a:lnTo>
                      <a:lnTo>
                        <a:pt x="1133" y="30"/>
                      </a:lnTo>
                      <a:lnTo>
                        <a:pt x="1019" y="27"/>
                      </a:lnTo>
                      <a:lnTo>
                        <a:pt x="905" y="24"/>
                      </a:lnTo>
                      <a:lnTo>
                        <a:pt x="792" y="21"/>
                      </a:lnTo>
                      <a:lnTo>
                        <a:pt x="678" y="18"/>
                      </a:lnTo>
                      <a:lnTo>
                        <a:pt x="566" y="14"/>
                      </a:lnTo>
                      <a:lnTo>
                        <a:pt x="452" y="11"/>
                      </a:lnTo>
                      <a:lnTo>
                        <a:pt x="339" y="9"/>
                      </a:lnTo>
                      <a:lnTo>
                        <a:pt x="226" y="6"/>
                      </a:lnTo>
                      <a:lnTo>
                        <a:pt x="113" y="3"/>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5" name="Freeform 864">
                  <a:extLst>
                    <a:ext uri="{FF2B5EF4-FFF2-40B4-BE49-F238E27FC236}">
                      <a16:creationId xmlns:a16="http://schemas.microsoft.com/office/drawing/2014/main" id="{FDB09F7C-C117-4550-954D-03AAF78FB1B8}"/>
                    </a:ext>
                  </a:extLst>
                </p:cNvPr>
                <p:cNvSpPr>
                  <a:spLocks/>
                </p:cNvSpPr>
                <p:nvPr/>
              </p:nvSpPr>
              <p:spPr bwMode="auto">
                <a:xfrm>
                  <a:off x="4409" y="258"/>
                  <a:ext cx="22" cy="29"/>
                </a:xfrm>
                <a:custGeom>
                  <a:avLst/>
                  <a:gdLst>
                    <a:gd name="T0" fmla="*/ 0 w 134"/>
                    <a:gd name="T1" fmla="*/ 0 h 149"/>
                    <a:gd name="T2" fmla="*/ 0 w 134"/>
                    <a:gd name="T3" fmla="*/ 0 h 149"/>
                    <a:gd name="T4" fmla="*/ 0 w 134"/>
                    <a:gd name="T5" fmla="*/ 0 h 149"/>
                    <a:gd name="T6" fmla="*/ 0 w 134"/>
                    <a:gd name="T7" fmla="*/ 0 h 149"/>
                    <a:gd name="T8" fmla="*/ 0 w 134"/>
                    <a:gd name="T9" fmla="*/ 0 h 149"/>
                    <a:gd name="T10" fmla="*/ 0 w 134"/>
                    <a:gd name="T11" fmla="*/ 0 h 149"/>
                    <a:gd name="T12" fmla="*/ 0 w 134"/>
                    <a:gd name="T13" fmla="*/ 0 h 149"/>
                    <a:gd name="T14" fmla="*/ 0 w 134"/>
                    <a:gd name="T15" fmla="*/ 0 h 149"/>
                    <a:gd name="T16" fmla="*/ 0 w 134"/>
                    <a:gd name="T17" fmla="*/ 0 h 149"/>
                    <a:gd name="T18" fmla="*/ 0 w 134"/>
                    <a:gd name="T19" fmla="*/ 0 h 149"/>
                    <a:gd name="T20" fmla="*/ 0 w 134"/>
                    <a:gd name="T21" fmla="*/ 0 h 149"/>
                    <a:gd name="T22" fmla="*/ 0 w 134"/>
                    <a:gd name="T23" fmla="*/ 0 h 149"/>
                    <a:gd name="T24" fmla="*/ 0 w 134"/>
                    <a:gd name="T25" fmla="*/ 0 h 149"/>
                    <a:gd name="T26" fmla="*/ 0 w 134"/>
                    <a:gd name="T27" fmla="*/ 0 h 149"/>
                    <a:gd name="T28" fmla="*/ 0 w 134"/>
                    <a:gd name="T29" fmla="*/ 0 h 149"/>
                    <a:gd name="T30" fmla="*/ 0 w 134"/>
                    <a:gd name="T31" fmla="*/ 0 h 149"/>
                    <a:gd name="T32" fmla="*/ 0 w 134"/>
                    <a:gd name="T33" fmla="*/ 0 h 149"/>
                    <a:gd name="T34" fmla="*/ 0 w 134"/>
                    <a:gd name="T35" fmla="*/ 0 h 149"/>
                    <a:gd name="T36" fmla="*/ 0 w 134"/>
                    <a:gd name="T37" fmla="*/ 0 h 149"/>
                    <a:gd name="T38" fmla="*/ 0 w 134"/>
                    <a:gd name="T39" fmla="*/ 0 h 149"/>
                    <a:gd name="T40" fmla="*/ 0 w 134"/>
                    <a:gd name="T41" fmla="*/ 0 h 14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4"/>
                    <a:gd name="T64" fmla="*/ 0 h 149"/>
                    <a:gd name="T65" fmla="*/ 134 w 134"/>
                    <a:gd name="T66" fmla="*/ 149 h 14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4" h="149">
                      <a:moveTo>
                        <a:pt x="67" y="0"/>
                      </a:moveTo>
                      <a:lnTo>
                        <a:pt x="67" y="0"/>
                      </a:lnTo>
                      <a:lnTo>
                        <a:pt x="31" y="29"/>
                      </a:lnTo>
                      <a:lnTo>
                        <a:pt x="9" y="56"/>
                      </a:lnTo>
                      <a:lnTo>
                        <a:pt x="0" y="82"/>
                      </a:lnTo>
                      <a:lnTo>
                        <a:pt x="5" y="104"/>
                      </a:lnTo>
                      <a:lnTo>
                        <a:pt x="21" y="123"/>
                      </a:lnTo>
                      <a:lnTo>
                        <a:pt x="49" y="136"/>
                      </a:lnTo>
                      <a:lnTo>
                        <a:pt x="87" y="145"/>
                      </a:lnTo>
                      <a:lnTo>
                        <a:pt x="134" y="149"/>
                      </a:lnTo>
                      <a:lnTo>
                        <a:pt x="134" y="147"/>
                      </a:lnTo>
                      <a:lnTo>
                        <a:pt x="87" y="143"/>
                      </a:lnTo>
                      <a:lnTo>
                        <a:pt x="51" y="134"/>
                      </a:lnTo>
                      <a:lnTo>
                        <a:pt x="23" y="121"/>
                      </a:lnTo>
                      <a:lnTo>
                        <a:pt x="7" y="102"/>
                      </a:lnTo>
                      <a:lnTo>
                        <a:pt x="3" y="82"/>
                      </a:lnTo>
                      <a:lnTo>
                        <a:pt x="11" y="58"/>
                      </a:lnTo>
                      <a:lnTo>
                        <a:pt x="34" y="31"/>
                      </a:lnTo>
                      <a:lnTo>
                        <a:pt x="69" y="2"/>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6" name="Freeform 865">
                  <a:extLst>
                    <a:ext uri="{FF2B5EF4-FFF2-40B4-BE49-F238E27FC236}">
                      <a16:creationId xmlns:a16="http://schemas.microsoft.com/office/drawing/2014/main" id="{610E7C13-BC0E-42D6-A9D3-E46165773CC0}"/>
                    </a:ext>
                  </a:extLst>
                </p:cNvPr>
                <p:cNvSpPr>
                  <a:spLocks/>
                </p:cNvSpPr>
                <p:nvPr/>
              </p:nvSpPr>
              <p:spPr bwMode="auto">
                <a:xfrm>
                  <a:off x="4420" y="183"/>
                  <a:ext cx="107" cy="75"/>
                </a:xfrm>
                <a:custGeom>
                  <a:avLst/>
                  <a:gdLst>
                    <a:gd name="T0" fmla="*/ 0 w 642"/>
                    <a:gd name="T1" fmla="*/ 0 h 374"/>
                    <a:gd name="T2" fmla="*/ 0 w 642"/>
                    <a:gd name="T3" fmla="*/ 0 h 374"/>
                    <a:gd name="T4" fmla="*/ 0 w 642"/>
                    <a:gd name="T5" fmla="*/ 0 h 374"/>
                    <a:gd name="T6" fmla="*/ 0 w 642"/>
                    <a:gd name="T7" fmla="*/ 0 h 374"/>
                    <a:gd name="T8" fmla="*/ 0 w 642"/>
                    <a:gd name="T9" fmla="*/ 0 h 374"/>
                    <a:gd name="T10" fmla="*/ 0 w 642"/>
                    <a:gd name="T11" fmla="*/ 0 h 374"/>
                    <a:gd name="T12" fmla="*/ 0 w 642"/>
                    <a:gd name="T13" fmla="*/ 0 h 374"/>
                    <a:gd name="T14" fmla="*/ 0 w 642"/>
                    <a:gd name="T15" fmla="*/ 0 h 374"/>
                    <a:gd name="T16" fmla="*/ 0 w 642"/>
                    <a:gd name="T17" fmla="*/ 0 h 374"/>
                    <a:gd name="T18" fmla="*/ 0 w 642"/>
                    <a:gd name="T19" fmla="*/ 0 h 374"/>
                    <a:gd name="T20" fmla="*/ 0 w 642"/>
                    <a:gd name="T21" fmla="*/ 0 h 374"/>
                    <a:gd name="T22" fmla="*/ 0 w 642"/>
                    <a:gd name="T23" fmla="*/ 0 h 374"/>
                    <a:gd name="T24" fmla="*/ 0 w 642"/>
                    <a:gd name="T25" fmla="*/ 0 h 374"/>
                    <a:gd name="T26" fmla="*/ 0 w 642"/>
                    <a:gd name="T27" fmla="*/ 0 h 374"/>
                    <a:gd name="T28" fmla="*/ 0 w 642"/>
                    <a:gd name="T29" fmla="*/ 0 h 374"/>
                    <a:gd name="T30" fmla="*/ 0 w 642"/>
                    <a:gd name="T31" fmla="*/ 0 h 374"/>
                    <a:gd name="T32" fmla="*/ 0 w 642"/>
                    <a:gd name="T33" fmla="*/ 0 h 374"/>
                    <a:gd name="T34" fmla="*/ 0 w 642"/>
                    <a:gd name="T35" fmla="*/ 0 h 374"/>
                    <a:gd name="T36" fmla="*/ 0 w 642"/>
                    <a:gd name="T37" fmla="*/ 0 h 374"/>
                    <a:gd name="T38" fmla="*/ 0 w 642"/>
                    <a:gd name="T39" fmla="*/ 0 h 374"/>
                    <a:gd name="T40" fmla="*/ 0 w 642"/>
                    <a:gd name="T41" fmla="*/ 0 h 374"/>
                    <a:gd name="T42" fmla="*/ 0 w 642"/>
                    <a:gd name="T43" fmla="*/ 0 h 374"/>
                    <a:gd name="T44" fmla="*/ 0 w 642"/>
                    <a:gd name="T45" fmla="*/ 0 h 374"/>
                    <a:gd name="T46" fmla="*/ 0 w 642"/>
                    <a:gd name="T47" fmla="*/ 0 h 374"/>
                    <a:gd name="T48" fmla="*/ 0 w 642"/>
                    <a:gd name="T49" fmla="*/ 0 h 374"/>
                    <a:gd name="T50" fmla="*/ 0 w 642"/>
                    <a:gd name="T51" fmla="*/ 0 h 374"/>
                    <a:gd name="T52" fmla="*/ 0 w 642"/>
                    <a:gd name="T53" fmla="*/ 0 h 374"/>
                    <a:gd name="T54" fmla="*/ 0 w 642"/>
                    <a:gd name="T55" fmla="*/ 0 h 374"/>
                    <a:gd name="T56" fmla="*/ 0 w 642"/>
                    <a:gd name="T57" fmla="*/ 0 h 374"/>
                    <a:gd name="T58" fmla="*/ 0 w 642"/>
                    <a:gd name="T59" fmla="*/ 0 h 374"/>
                    <a:gd name="T60" fmla="*/ 0 w 642"/>
                    <a:gd name="T61" fmla="*/ 0 h 374"/>
                    <a:gd name="T62" fmla="*/ 0 w 642"/>
                    <a:gd name="T63" fmla="*/ 0 h 374"/>
                    <a:gd name="T64" fmla="*/ 0 w 642"/>
                    <a:gd name="T65" fmla="*/ 0 h 374"/>
                    <a:gd name="T66" fmla="*/ 0 w 642"/>
                    <a:gd name="T67" fmla="*/ 0 h 374"/>
                    <a:gd name="T68" fmla="*/ 0 w 642"/>
                    <a:gd name="T69" fmla="*/ 0 h 374"/>
                    <a:gd name="T70" fmla="*/ 0 w 642"/>
                    <a:gd name="T71" fmla="*/ 0 h 374"/>
                    <a:gd name="T72" fmla="*/ 0 w 642"/>
                    <a:gd name="T73" fmla="*/ 0 h 37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2"/>
                    <a:gd name="T112" fmla="*/ 0 h 374"/>
                    <a:gd name="T113" fmla="*/ 642 w 642"/>
                    <a:gd name="T114" fmla="*/ 374 h 37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2" h="374">
                      <a:moveTo>
                        <a:pt x="640" y="0"/>
                      </a:moveTo>
                      <a:lnTo>
                        <a:pt x="640" y="0"/>
                      </a:lnTo>
                      <a:lnTo>
                        <a:pt x="597" y="22"/>
                      </a:lnTo>
                      <a:lnTo>
                        <a:pt x="556" y="44"/>
                      </a:lnTo>
                      <a:lnTo>
                        <a:pt x="513" y="66"/>
                      </a:lnTo>
                      <a:lnTo>
                        <a:pt x="471" y="89"/>
                      </a:lnTo>
                      <a:lnTo>
                        <a:pt x="429" y="110"/>
                      </a:lnTo>
                      <a:lnTo>
                        <a:pt x="387" y="133"/>
                      </a:lnTo>
                      <a:lnTo>
                        <a:pt x="345" y="156"/>
                      </a:lnTo>
                      <a:lnTo>
                        <a:pt x="305" y="178"/>
                      </a:lnTo>
                      <a:lnTo>
                        <a:pt x="264" y="202"/>
                      </a:lnTo>
                      <a:lnTo>
                        <a:pt x="225" y="225"/>
                      </a:lnTo>
                      <a:lnTo>
                        <a:pt x="184" y="249"/>
                      </a:lnTo>
                      <a:lnTo>
                        <a:pt x="146" y="272"/>
                      </a:lnTo>
                      <a:lnTo>
                        <a:pt x="109" y="297"/>
                      </a:lnTo>
                      <a:lnTo>
                        <a:pt x="71" y="321"/>
                      </a:lnTo>
                      <a:lnTo>
                        <a:pt x="35" y="347"/>
                      </a:lnTo>
                      <a:lnTo>
                        <a:pt x="0" y="372"/>
                      </a:lnTo>
                      <a:lnTo>
                        <a:pt x="2" y="374"/>
                      </a:lnTo>
                      <a:lnTo>
                        <a:pt x="38" y="349"/>
                      </a:lnTo>
                      <a:lnTo>
                        <a:pt x="73" y="323"/>
                      </a:lnTo>
                      <a:lnTo>
                        <a:pt x="111" y="299"/>
                      </a:lnTo>
                      <a:lnTo>
                        <a:pt x="149" y="274"/>
                      </a:lnTo>
                      <a:lnTo>
                        <a:pt x="187" y="251"/>
                      </a:lnTo>
                      <a:lnTo>
                        <a:pt x="227" y="227"/>
                      </a:lnTo>
                      <a:lnTo>
                        <a:pt x="266" y="204"/>
                      </a:lnTo>
                      <a:lnTo>
                        <a:pt x="307" y="180"/>
                      </a:lnTo>
                      <a:lnTo>
                        <a:pt x="348" y="158"/>
                      </a:lnTo>
                      <a:lnTo>
                        <a:pt x="389" y="135"/>
                      </a:lnTo>
                      <a:lnTo>
                        <a:pt x="432" y="112"/>
                      </a:lnTo>
                      <a:lnTo>
                        <a:pt x="473" y="91"/>
                      </a:lnTo>
                      <a:lnTo>
                        <a:pt x="516" y="68"/>
                      </a:lnTo>
                      <a:lnTo>
                        <a:pt x="558" y="46"/>
                      </a:lnTo>
                      <a:lnTo>
                        <a:pt x="600" y="24"/>
                      </a:lnTo>
                      <a:lnTo>
                        <a:pt x="642" y="2"/>
                      </a:lnTo>
                      <a:lnTo>
                        <a:pt x="6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7" name="Freeform 866">
                  <a:extLst>
                    <a:ext uri="{FF2B5EF4-FFF2-40B4-BE49-F238E27FC236}">
                      <a16:creationId xmlns:a16="http://schemas.microsoft.com/office/drawing/2014/main" id="{DB6670D5-BAD2-4FD1-AA40-AD8201ED0C72}"/>
                    </a:ext>
                  </a:extLst>
                </p:cNvPr>
                <p:cNvSpPr>
                  <a:spLocks/>
                </p:cNvSpPr>
                <p:nvPr/>
              </p:nvSpPr>
              <p:spPr bwMode="auto">
                <a:xfrm>
                  <a:off x="4527" y="168"/>
                  <a:ext cx="50" cy="16"/>
                </a:xfrm>
                <a:custGeom>
                  <a:avLst/>
                  <a:gdLst>
                    <a:gd name="T0" fmla="*/ 0 w 304"/>
                    <a:gd name="T1" fmla="*/ 0 h 79"/>
                    <a:gd name="T2" fmla="*/ 0 w 304"/>
                    <a:gd name="T3" fmla="*/ 0 h 79"/>
                    <a:gd name="T4" fmla="*/ 0 w 304"/>
                    <a:gd name="T5" fmla="*/ 0 h 79"/>
                    <a:gd name="T6" fmla="*/ 0 w 304"/>
                    <a:gd name="T7" fmla="*/ 0 h 79"/>
                    <a:gd name="T8" fmla="*/ 0 w 304"/>
                    <a:gd name="T9" fmla="*/ 0 h 79"/>
                    <a:gd name="T10" fmla="*/ 0 w 304"/>
                    <a:gd name="T11" fmla="*/ 0 h 79"/>
                    <a:gd name="T12" fmla="*/ 0 w 304"/>
                    <a:gd name="T13" fmla="*/ 0 h 79"/>
                    <a:gd name="T14" fmla="*/ 0 w 304"/>
                    <a:gd name="T15" fmla="*/ 0 h 79"/>
                    <a:gd name="T16" fmla="*/ 0 w 304"/>
                    <a:gd name="T17" fmla="*/ 0 h 79"/>
                    <a:gd name="T18" fmla="*/ 0 w 304"/>
                    <a:gd name="T19" fmla="*/ 0 h 79"/>
                    <a:gd name="T20" fmla="*/ 0 w 304"/>
                    <a:gd name="T21" fmla="*/ 0 h 79"/>
                    <a:gd name="T22" fmla="*/ 0 w 304"/>
                    <a:gd name="T23" fmla="*/ 0 h 79"/>
                    <a:gd name="T24" fmla="*/ 0 w 304"/>
                    <a:gd name="T25" fmla="*/ 0 h 79"/>
                    <a:gd name="T26" fmla="*/ 0 w 304"/>
                    <a:gd name="T27" fmla="*/ 0 h 79"/>
                    <a:gd name="T28" fmla="*/ 0 w 304"/>
                    <a:gd name="T29" fmla="*/ 0 h 79"/>
                    <a:gd name="T30" fmla="*/ 0 w 304"/>
                    <a:gd name="T31" fmla="*/ 0 h 79"/>
                    <a:gd name="T32" fmla="*/ 0 w 304"/>
                    <a:gd name="T33" fmla="*/ 0 h 79"/>
                    <a:gd name="T34" fmla="*/ 0 w 304"/>
                    <a:gd name="T35" fmla="*/ 0 h 79"/>
                    <a:gd name="T36" fmla="*/ 0 w 304"/>
                    <a:gd name="T37" fmla="*/ 0 h 79"/>
                    <a:gd name="T38" fmla="*/ 0 w 304"/>
                    <a:gd name="T39" fmla="*/ 0 h 79"/>
                    <a:gd name="T40" fmla="*/ 0 w 304"/>
                    <a:gd name="T41" fmla="*/ 0 h 79"/>
                    <a:gd name="T42" fmla="*/ 0 w 304"/>
                    <a:gd name="T43" fmla="*/ 0 h 79"/>
                    <a:gd name="T44" fmla="*/ 0 w 304"/>
                    <a:gd name="T45" fmla="*/ 0 h 79"/>
                    <a:gd name="T46" fmla="*/ 0 w 304"/>
                    <a:gd name="T47" fmla="*/ 0 h 79"/>
                    <a:gd name="T48" fmla="*/ 0 w 304"/>
                    <a:gd name="T49" fmla="*/ 0 h 79"/>
                    <a:gd name="T50" fmla="*/ 0 w 304"/>
                    <a:gd name="T51" fmla="*/ 0 h 79"/>
                    <a:gd name="T52" fmla="*/ 0 w 304"/>
                    <a:gd name="T53" fmla="*/ 0 h 79"/>
                    <a:gd name="T54" fmla="*/ 0 w 304"/>
                    <a:gd name="T55" fmla="*/ 0 h 79"/>
                    <a:gd name="T56" fmla="*/ 0 w 304"/>
                    <a:gd name="T57" fmla="*/ 0 h 79"/>
                    <a:gd name="T58" fmla="*/ 0 w 304"/>
                    <a:gd name="T59" fmla="*/ 0 h 79"/>
                    <a:gd name="T60" fmla="*/ 0 w 304"/>
                    <a:gd name="T61" fmla="*/ 0 h 79"/>
                    <a:gd name="T62" fmla="*/ 0 w 304"/>
                    <a:gd name="T63" fmla="*/ 0 h 79"/>
                    <a:gd name="T64" fmla="*/ 0 w 304"/>
                    <a:gd name="T65" fmla="*/ 0 h 79"/>
                    <a:gd name="T66" fmla="*/ 0 w 304"/>
                    <a:gd name="T67" fmla="*/ 0 h 79"/>
                    <a:gd name="T68" fmla="*/ 0 w 304"/>
                    <a:gd name="T69" fmla="*/ 0 h 79"/>
                    <a:gd name="T70" fmla="*/ 0 w 304"/>
                    <a:gd name="T71" fmla="*/ 0 h 79"/>
                    <a:gd name="T72" fmla="*/ 0 w 304"/>
                    <a:gd name="T73" fmla="*/ 0 h 7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04"/>
                    <a:gd name="T112" fmla="*/ 0 h 79"/>
                    <a:gd name="T113" fmla="*/ 304 w 304"/>
                    <a:gd name="T114" fmla="*/ 79 h 7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04" h="79">
                      <a:moveTo>
                        <a:pt x="304" y="0"/>
                      </a:moveTo>
                      <a:lnTo>
                        <a:pt x="304" y="0"/>
                      </a:lnTo>
                      <a:lnTo>
                        <a:pt x="284" y="2"/>
                      </a:lnTo>
                      <a:lnTo>
                        <a:pt x="263" y="3"/>
                      </a:lnTo>
                      <a:lnTo>
                        <a:pt x="242" y="6"/>
                      </a:lnTo>
                      <a:lnTo>
                        <a:pt x="222" y="9"/>
                      </a:lnTo>
                      <a:lnTo>
                        <a:pt x="202" y="13"/>
                      </a:lnTo>
                      <a:lnTo>
                        <a:pt x="182" y="16"/>
                      </a:lnTo>
                      <a:lnTo>
                        <a:pt x="163" y="20"/>
                      </a:lnTo>
                      <a:lnTo>
                        <a:pt x="144" y="25"/>
                      </a:lnTo>
                      <a:lnTo>
                        <a:pt x="124" y="29"/>
                      </a:lnTo>
                      <a:lnTo>
                        <a:pt x="105" y="35"/>
                      </a:lnTo>
                      <a:lnTo>
                        <a:pt x="86" y="41"/>
                      </a:lnTo>
                      <a:lnTo>
                        <a:pt x="69" y="47"/>
                      </a:lnTo>
                      <a:lnTo>
                        <a:pt x="51" y="53"/>
                      </a:lnTo>
                      <a:lnTo>
                        <a:pt x="33" y="61"/>
                      </a:lnTo>
                      <a:lnTo>
                        <a:pt x="16" y="69"/>
                      </a:lnTo>
                      <a:lnTo>
                        <a:pt x="0" y="77"/>
                      </a:lnTo>
                      <a:lnTo>
                        <a:pt x="2" y="79"/>
                      </a:lnTo>
                      <a:lnTo>
                        <a:pt x="19" y="71"/>
                      </a:lnTo>
                      <a:lnTo>
                        <a:pt x="35" y="63"/>
                      </a:lnTo>
                      <a:lnTo>
                        <a:pt x="53" y="55"/>
                      </a:lnTo>
                      <a:lnTo>
                        <a:pt x="71" y="49"/>
                      </a:lnTo>
                      <a:lnTo>
                        <a:pt x="89" y="43"/>
                      </a:lnTo>
                      <a:lnTo>
                        <a:pt x="108" y="37"/>
                      </a:lnTo>
                      <a:lnTo>
                        <a:pt x="124" y="31"/>
                      </a:lnTo>
                      <a:lnTo>
                        <a:pt x="144" y="27"/>
                      </a:lnTo>
                      <a:lnTo>
                        <a:pt x="163" y="22"/>
                      </a:lnTo>
                      <a:lnTo>
                        <a:pt x="182" y="18"/>
                      </a:lnTo>
                      <a:lnTo>
                        <a:pt x="202" y="15"/>
                      </a:lnTo>
                      <a:lnTo>
                        <a:pt x="222" y="11"/>
                      </a:lnTo>
                      <a:lnTo>
                        <a:pt x="242" y="9"/>
                      </a:lnTo>
                      <a:lnTo>
                        <a:pt x="263" y="5"/>
                      </a:lnTo>
                      <a:lnTo>
                        <a:pt x="284" y="4"/>
                      </a:lnTo>
                      <a:lnTo>
                        <a:pt x="304" y="2"/>
                      </a:lnTo>
                      <a:lnTo>
                        <a:pt x="30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8" name="Freeform 867">
                  <a:extLst>
                    <a:ext uri="{FF2B5EF4-FFF2-40B4-BE49-F238E27FC236}">
                      <a16:creationId xmlns:a16="http://schemas.microsoft.com/office/drawing/2014/main" id="{B309B350-240A-4056-8DA4-67B3EDB62749}"/>
                    </a:ext>
                  </a:extLst>
                </p:cNvPr>
                <p:cNvSpPr>
                  <a:spLocks/>
                </p:cNvSpPr>
                <p:nvPr/>
              </p:nvSpPr>
              <p:spPr bwMode="auto">
                <a:xfrm>
                  <a:off x="4577" y="164"/>
                  <a:ext cx="256" cy="4"/>
                </a:xfrm>
                <a:custGeom>
                  <a:avLst/>
                  <a:gdLst>
                    <a:gd name="T0" fmla="*/ 0 w 1533"/>
                    <a:gd name="T1" fmla="*/ 0 h 19"/>
                    <a:gd name="T2" fmla="*/ 0 w 1533"/>
                    <a:gd name="T3" fmla="*/ 0 h 19"/>
                    <a:gd name="T4" fmla="*/ 0 w 1533"/>
                    <a:gd name="T5" fmla="*/ 0 h 19"/>
                    <a:gd name="T6" fmla="*/ 0 w 1533"/>
                    <a:gd name="T7" fmla="*/ 0 h 19"/>
                    <a:gd name="T8" fmla="*/ 0 w 1533"/>
                    <a:gd name="T9" fmla="*/ 0 h 19"/>
                    <a:gd name="T10" fmla="*/ 0 w 1533"/>
                    <a:gd name="T11" fmla="*/ 0 h 19"/>
                    <a:gd name="T12" fmla="*/ 0 w 1533"/>
                    <a:gd name="T13" fmla="*/ 0 h 19"/>
                    <a:gd name="T14" fmla="*/ 0 w 1533"/>
                    <a:gd name="T15" fmla="*/ 0 h 19"/>
                    <a:gd name="T16" fmla="*/ 0 w 1533"/>
                    <a:gd name="T17" fmla="*/ 0 h 19"/>
                    <a:gd name="T18" fmla="*/ 0 w 1533"/>
                    <a:gd name="T19" fmla="*/ 0 h 19"/>
                    <a:gd name="T20" fmla="*/ 0 w 1533"/>
                    <a:gd name="T21" fmla="*/ 0 h 19"/>
                    <a:gd name="T22" fmla="*/ 0 w 1533"/>
                    <a:gd name="T23" fmla="*/ 0 h 19"/>
                    <a:gd name="T24" fmla="*/ 0 w 1533"/>
                    <a:gd name="T25" fmla="*/ 0 h 19"/>
                    <a:gd name="T26" fmla="*/ 0 w 1533"/>
                    <a:gd name="T27" fmla="*/ 0 h 19"/>
                    <a:gd name="T28" fmla="*/ 0 w 1533"/>
                    <a:gd name="T29" fmla="*/ 0 h 19"/>
                    <a:gd name="T30" fmla="*/ 0 w 1533"/>
                    <a:gd name="T31" fmla="*/ 0 h 19"/>
                    <a:gd name="T32" fmla="*/ 0 w 1533"/>
                    <a:gd name="T33" fmla="*/ 0 h 19"/>
                    <a:gd name="T34" fmla="*/ 0 w 1533"/>
                    <a:gd name="T35" fmla="*/ 0 h 19"/>
                    <a:gd name="T36" fmla="*/ 0 w 1533"/>
                    <a:gd name="T37" fmla="*/ 0 h 19"/>
                    <a:gd name="T38" fmla="*/ 0 w 1533"/>
                    <a:gd name="T39" fmla="*/ 0 h 19"/>
                    <a:gd name="T40" fmla="*/ 0 w 1533"/>
                    <a:gd name="T41" fmla="*/ 0 h 19"/>
                    <a:gd name="T42" fmla="*/ 0 w 1533"/>
                    <a:gd name="T43" fmla="*/ 0 h 19"/>
                    <a:gd name="T44" fmla="*/ 0 w 1533"/>
                    <a:gd name="T45" fmla="*/ 0 h 19"/>
                    <a:gd name="T46" fmla="*/ 0 w 1533"/>
                    <a:gd name="T47" fmla="*/ 0 h 19"/>
                    <a:gd name="T48" fmla="*/ 0 w 1533"/>
                    <a:gd name="T49" fmla="*/ 0 h 19"/>
                    <a:gd name="T50" fmla="*/ 0 w 1533"/>
                    <a:gd name="T51" fmla="*/ 0 h 19"/>
                    <a:gd name="T52" fmla="*/ 0 w 1533"/>
                    <a:gd name="T53" fmla="*/ 0 h 19"/>
                    <a:gd name="T54" fmla="*/ 0 w 1533"/>
                    <a:gd name="T55" fmla="*/ 0 h 19"/>
                    <a:gd name="T56" fmla="*/ 0 w 1533"/>
                    <a:gd name="T57" fmla="*/ 0 h 19"/>
                    <a:gd name="T58" fmla="*/ 0 w 1533"/>
                    <a:gd name="T59" fmla="*/ 0 h 19"/>
                    <a:gd name="T60" fmla="*/ 0 w 1533"/>
                    <a:gd name="T61" fmla="*/ 0 h 19"/>
                    <a:gd name="T62" fmla="*/ 0 w 1533"/>
                    <a:gd name="T63" fmla="*/ 0 h 19"/>
                    <a:gd name="T64" fmla="*/ 0 w 1533"/>
                    <a:gd name="T65" fmla="*/ 0 h 19"/>
                    <a:gd name="T66" fmla="*/ 0 w 1533"/>
                    <a:gd name="T67" fmla="*/ 0 h 1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33"/>
                    <a:gd name="T103" fmla="*/ 0 h 19"/>
                    <a:gd name="T104" fmla="*/ 1533 w 1533"/>
                    <a:gd name="T105" fmla="*/ 19 h 1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33" h="19">
                      <a:moveTo>
                        <a:pt x="1533" y="12"/>
                      </a:moveTo>
                      <a:lnTo>
                        <a:pt x="1533" y="12"/>
                      </a:lnTo>
                      <a:lnTo>
                        <a:pt x="1484" y="11"/>
                      </a:lnTo>
                      <a:lnTo>
                        <a:pt x="1434" y="9"/>
                      </a:lnTo>
                      <a:lnTo>
                        <a:pt x="1385" y="8"/>
                      </a:lnTo>
                      <a:lnTo>
                        <a:pt x="1335" y="7"/>
                      </a:lnTo>
                      <a:lnTo>
                        <a:pt x="1286" y="6"/>
                      </a:lnTo>
                      <a:lnTo>
                        <a:pt x="1237" y="5"/>
                      </a:lnTo>
                      <a:lnTo>
                        <a:pt x="1187" y="4"/>
                      </a:lnTo>
                      <a:lnTo>
                        <a:pt x="1137" y="3"/>
                      </a:lnTo>
                      <a:lnTo>
                        <a:pt x="1088" y="3"/>
                      </a:lnTo>
                      <a:lnTo>
                        <a:pt x="1038" y="2"/>
                      </a:lnTo>
                      <a:lnTo>
                        <a:pt x="988" y="2"/>
                      </a:lnTo>
                      <a:lnTo>
                        <a:pt x="938" y="1"/>
                      </a:lnTo>
                      <a:lnTo>
                        <a:pt x="889" y="1"/>
                      </a:lnTo>
                      <a:lnTo>
                        <a:pt x="839" y="0"/>
                      </a:lnTo>
                      <a:lnTo>
                        <a:pt x="791" y="0"/>
                      </a:lnTo>
                      <a:lnTo>
                        <a:pt x="741" y="0"/>
                      </a:lnTo>
                      <a:lnTo>
                        <a:pt x="692" y="0"/>
                      </a:lnTo>
                      <a:lnTo>
                        <a:pt x="644" y="0"/>
                      </a:lnTo>
                      <a:lnTo>
                        <a:pt x="595" y="1"/>
                      </a:lnTo>
                      <a:lnTo>
                        <a:pt x="547" y="1"/>
                      </a:lnTo>
                      <a:lnTo>
                        <a:pt x="499" y="2"/>
                      </a:lnTo>
                      <a:lnTo>
                        <a:pt x="452" y="2"/>
                      </a:lnTo>
                      <a:lnTo>
                        <a:pt x="405" y="3"/>
                      </a:lnTo>
                      <a:lnTo>
                        <a:pt x="357" y="4"/>
                      </a:lnTo>
                      <a:lnTo>
                        <a:pt x="311" y="5"/>
                      </a:lnTo>
                      <a:lnTo>
                        <a:pt x="265" y="6"/>
                      </a:lnTo>
                      <a:lnTo>
                        <a:pt x="220" y="8"/>
                      </a:lnTo>
                      <a:lnTo>
                        <a:pt x="175" y="9"/>
                      </a:lnTo>
                      <a:lnTo>
                        <a:pt x="130" y="11"/>
                      </a:lnTo>
                      <a:lnTo>
                        <a:pt x="86" y="13"/>
                      </a:lnTo>
                      <a:lnTo>
                        <a:pt x="43" y="15"/>
                      </a:lnTo>
                      <a:lnTo>
                        <a:pt x="0" y="17"/>
                      </a:lnTo>
                      <a:lnTo>
                        <a:pt x="0" y="19"/>
                      </a:lnTo>
                      <a:lnTo>
                        <a:pt x="43" y="17"/>
                      </a:lnTo>
                      <a:lnTo>
                        <a:pt x="86" y="15"/>
                      </a:lnTo>
                      <a:lnTo>
                        <a:pt x="130" y="13"/>
                      </a:lnTo>
                      <a:lnTo>
                        <a:pt x="175" y="11"/>
                      </a:lnTo>
                      <a:lnTo>
                        <a:pt x="220" y="10"/>
                      </a:lnTo>
                      <a:lnTo>
                        <a:pt x="265" y="8"/>
                      </a:lnTo>
                      <a:lnTo>
                        <a:pt x="311" y="7"/>
                      </a:lnTo>
                      <a:lnTo>
                        <a:pt x="357" y="6"/>
                      </a:lnTo>
                      <a:lnTo>
                        <a:pt x="405" y="5"/>
                      </a:lnTo>
                      <a:lnTo>
                        <a:pt x="452" y="4"/>
                      </a:lnTo>
                      <a:lnTo>
                        <a:pt x="499" y="4"/>
                      </a:lnTo>
                      <a:lnTo>
                        <a:pt x="547" y="3"/>
                      </a:lnTo>
                      <a:lnTo>
                        <a:pt x="595" y="3"/>
                      </a:lnTo>
                      <a:lnTo>
                        <a:pt x="644" y="2"/>
                      </a:lnTo>
                      <a:lnTo>
                        <a:pt x="692" y="2"/>
                      </a:lnTo>
                      <a:lnTo>
                        <a:pt x="741" y="2"/>
                      </a:lnTo>
                      <a:lnTo>
                        <a:pt x="791" y="2"/>
                      </a:lnTo>
                      <a:lnTo>
                        <a:pt x="839" y="2"/>
                      </a:lnTo>
                      <a:lnTo>
                        <a:pt x="889" y="3"/>
                      </a:lnTo>
                      <a:lnTo>
                        <a:pt x="938" y="3"/>
                      </a:lnTo>
                      <a:lnTo>
                        <a:pt x="988" y="4"/>
                      </a:lnTo>
                      <a:lnTo>
                        <a:pt x="1038" y="4"/>
                      </a:lnTo>
                      <a:lnTo>
                        <a:pt x="1088" y="5"/>
                      </a:lnTo>
                      <a:lnTo>
                        <a:pt x="1137" y="5"/>
                      </a:lnTo>
                      <a:lnTo>
                        <a:pt x="1187" y="6"/>
                      </a:lnTo>
                      <a:lnTo>
                        <a:pt x="1237" y="7"/>
                      </a:lnTo>
                      <a:lnTo>
                        <a:pt x="1286" y="8"/>
                      </a:lnTo>
                      <a:lnTo>
                        <a:pt x="1335" y="9"/>
                      </a:lnTo>
                      <a:lnTo>
                        <a:pt x="1385" y="10"/>
                      </a:lnTo>
                      <a:lnTo>
                        <a:pt x="1434" y="11"/>
                      </a:lnTo>
                      <a:lnTo>
                        <a:pt x="1484" y="13"/>
                      </a:lnTo>
                      <a:lnTo>
                        <a:pt x="1533" y="14"/>
                      </a:lnTo>
                      <a:lnTo>
                        <a:pt x="1533"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9" name="Freeform 868">
                  <a:extLst>
                    <a:ext uri="{FF2B5EF4-FFF2-40B4-BE49-F238E27FC236}">
                      <a16:creationId xmlns:a16="http://schemas.microsoft.com/office/drawing/2014/main" id="{17554F90-C475-4D2B-9CB7-85EBF9F8FEDA}"/>
                    </a:ext>
                  </a:extLst>
                </p:cNvPr>
                <p:cNvSpPr>
                  <a:spLocks/>
                </p:cNvSpPr>
                <p:nvPr/>
              </p:nvSpPr>
              <p:spPr bwMode="auto">
                <a:xfrm>
                  <a:off x="4833" y="167"/>
                  <a:ext cx="46" cy="18"/>
                </a:xfrm>
                <a:custGeom>
                  <a:avLst/>
                  <a:gdLst>
                    <a:gd name="T0" fmla="*/ 0 w 279"/>
                    <a:gd name="T1" fmla="*/ 0 h 89"/>
                    <a:gd name="T2" fmla="*/ 0 w 279"/>
                    <a:gd name="T3" fmla="*/ 0 h 89"/>
                    <a:gd name="T4" fmla="*/ 0 w 279"/>
                    <a:gd name="T5" fmla="*/ 0 h 89"/>
                    <a:gd name="T6" fmla="*/ 0 w 279"/>
                    <a:gd name="T7" fmla="*/ 0 h 89"/>
                    <a:gd name="T8" fmla="*/ 0 w 279"/>
                    <a:gd name="T9" fmla="*/ 0 h 89"/>
                    <a:gd name="T10" fmla="*/ 0 w 279"/>
                    <a:gd name="T11" fmla="*/ 0 h 89"/>
                    <a:gd name="T12" fmla="*/ 0 w 279"/>
                    <a:gd name="T13" fmla="*/ 0 h 89"/>
                    <a:gd name="T14" fmla="*/ 0 w 279"/>
                    <a:gd name="T15" fmla="*/ 0 h 89"/>
                    <a:gd name="T16" fmla="*/ 0 w 279"/>
                    <a:gd name="T17" fmla="*/ 0 h 89"/>
                    <a:gd name="T18" fmla="*/ 0 w 279"/>
                    <a:gd name="T19" fmla="*/ 0 h 89"/>
                    <a:gd name="T20" fmla="*/ 0 w 279"/>
                    <a:gd name="T21" fmla="*/ 0 h 89"/>
                    <a:gd name="T22" fmla="*/ 0 w 279"/>
                    <a:gd name="T23" fmla="*/ 0 h 89"/>
                    <a:gd name="T24" fmla="*/ 0 w 279"/>
                    <a:gd name="T25" fmla="*/ 0 h 89"/>
                    <a:gd name="T26" fmla="*/ 0 w 279"/>
                    <a:gd name="T27" fmla="*/ 0 h 89"/>
                    <a:gd name="T28" fmla="*/ 0 w 279"/>
                    <a:gd name="T29" fmla="*/ 0 h 89"/>
                    <a:gd name="T30" fmla="*/ 0 w 279"/>
                    <a:gd name="T31" fmla="*/ 0 h 89"/>
                    <a:gd name="T32" fmla="*/ 0 w 279"/>
                    <a:gd name="T33" fmla="*/ 0 h 89"/>
                    <a:gd name="T34" fmla="*/ 0 w 279"/>
                    <a:gd name="T35" fmla="*/ 0 h 89"/>
                    <a:gd name="T36" fmla="*/ 0 w 279"/>
                    <a:gd name="T37" fmla="*/ 0 h 89"/>
                    <a:gd name="T38" fmla="*/ 0 w 279"/>
                    <a:gd name="T39" fmla="*/ 0 h 89"/>
                    <a:gd name="T40" fmla="*/ 0 w 279"/>
                    <a:gd name="T41" fmla="*/ 0 h 89"/>
                    <a:gd name="T42" fmla="*/ 0 w 279"/>
                    <a:gd name="T43" fmla="*/ 0 h 89"/>
                    <a:gd name="T44" fmla="*/ 0 w 279"/>
                    <a:gd name="T45" fmla="*/ 0 h 89"/>
                    <a:gd name="T46" fmla="*/ 0 w 279"/>
                    <a:gd name="T47" fmla="*/ 0 h 89"/>
                    <a:gd name="T48" fmla="*/ 0 w 279"/>
                    <a:gd name="T49" fmla="*/ 0 h 89"/>
                    <a:gd name="T50" fmla="*/ 0 w 279"/>
                    <a:gd name="T51" fmla="*/ 0 h 89"/>
                    <a:gd name="T52" fmla="*/ 0 w 279"/>
                    <a:gd name="T53" fmla="*/ 0 h 89"/>
                    <a:gd name="T54" fmla="*/ 0 w 279"/>
                    <a:gd name="T55" fmla="*/ 0 h 89"/>
                    <a:gd name="T56" fmla="*/ 0 w 279"/>
                    <a:gd name="T57" fmla="*/ 0 h 89"/>
                    <a:gd name="T58" fmla="*/ 0 w 279"/>
                    <a:gd name="T59" fmla="*/ 0 h 89"/>
                    <a:gd name="T60" fmla="*/ 0 w 279"/>
                    <a:gd name="T61" fmla="*/ 0 h 89"/>
                    <a:gd name="T62" fmla="*/ 0 w 279"/>
                    <a:gd name="T63" fmla="*/ 0 h 89"/>
                    <a:gd name="T64" fmla="*/ 0 w 279"/>
                    <a:gd name="T65" fmla="*/ 0 h 89"/>
                    <a:gd name="T66" fmla="*/ 0 w 279"/>
                    <a:gd name="T67" fmla="*/ 0 h 89"/>
                    <a:gd name="T68" fmla="*/ 0 w 279"/>
                    <a:gd name="T69" fmla="*/ 0 h 89"/>
                    <a:gd name="T70" fmla="*/ 0 w 279"/>
                    <a:gd name="T71" fmla="*/ 0 h 89"/>
                    <a:gd name="T72" fmla="*/ 0 w 279"/>
                    <a:gd name="T73" fmla="*/ 0 h 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79"/>
                    <a:gd name="T112" fmla="*/ 0 h 89"/>
                    <a:gd name="T113" fmla="*/ 279 w 279"/>
                    <a:gd name="T114" fmla="*/ 89 h 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79" h="89">
                      <a:moveTo>
                        <a:pt x="279" y="87"/>
                      </a:moveTo>
                      <a:lnTo>
                        <a:pt x="279" y="87"/>
                      </a:lnTo>
                      <a:lnTo>
                        <a:pt x="262" y="79"/>
                      </a:lnTo>
                      <a:lnTo>
                        <a:pt x="246" y="71"/>
                      </a:lnTo>
                      <a:lnTo>
                        <a:pt x="230" y="63"/>
                      </a:lnTo>
                      <a:lnTo>
                        <a:pt x="214" y="55"/>
                      </a:lnTo>
                      <a:lnTo>
                        <a:pt x="197" y="48"/>
                      </a:lnTo>
                      <a:lnTo>
                        <a:pt x="181" y="41"/>
                      </a:lnTo>
                      <a:lnTo>
                        <a:pt x="165" y="35"/>
                      </a:lnTo>
                      <a:lnTo>
                        <a:pt x="149" y="30"/>
                      </a:lnTo>
                      <a:lnTo>
                        <a:pt x="130" y="24"/>
                      </a:lnTo>
                      <a:lnTo>
                        <a:pt x="113" y="20"/>
                      </a:lnTo>
                      <a:lnTo>
                        <a:pt x="95" y="15"/>
                      </a:lnTo>
                      <a:lnTo>
                        <a:pt x="78" y="10"/>
                      </a:lnTo>
                      <a:lnTo>
                        <a:pt x="59" y="7"/>
                      </a:lnTo>
                      <a:lnTo>
                        <a:pt x="40" y="4"/>
                      </a:lnTo>
                      <a:lnTo>
                        <a:pt x="20" y="2"/>
                      </a:lnTo>
                      <a:lnTo>
                        <a:pt x="0" y="0"/>
                      </a:lnTo>
                      <a:lnTo>
                        <a:pt x="0" y="2"/>
                      </a:lnTo>
                      <a:lnTo>
                        <a:pt x="20" y="4"/>
                      </a:lnTo>
                      <a:lnTo>
                        <a:pt x="40" y="6"/>
                      </a:lnTo>
                      <a:lnTo>
                        <a:pt x="59" y="9"/>
                      </a:lnTo>
                      <a:lnTo>
                        <a:pt x="78" y="13"/>
                      </a:lnTo>
                      <a:lnTo>
                        <a:pt x="95" y="17"/>
                      </a:lnTo>
                      <a:lnTo>
                        <a:pt x="113" y="22"/>
                      </a:lnTo>
                      <a:lnTo>
                        <a:pt x="130" y="26"/>
                      </a:lnTo>
                      <a:lnTo>
                        <a:pt x="146" y="32"/>
                      </a:lnTo>
                      <a:lnTo>
                        <a:pt x="163" y="37"/>
                      </a:lnTo>
                      <a:lnTo>
                        <a:pt x="178" y="43"/>
                      </a:lnTo>
                      <a:lnTo>
                        <a:pt x="195" y="50"/>
                      </a:lnTo>
                      <a:lnTo>
                        <a:pt x="211" y="57"/>
                      </a:lnTo>
                      <a:lnTo>
                        <a:pt x="228" y="65"/>
                      </a:lnTo>
                      <a:lnTo>
                        <a:pt x="243" y="73"/>
                      </a:lnTo>
                      <a:lnTo>
                        <a:pt x="260" y="81"/>
                      </a:lnTo>
                      <a:lnTo>
                        <a:pt x="276" y="89"/>
                      </a:lnTo>
                      <a:lnTo>
                        <a:pt x="279" y="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0" name="Freeform 869">
                  <a:extLst>
                    <a:ext uri="{FF2B5EF4-FFF2-40B4-BE49-F238E27FC236}">
                      <a16:creationId xmlns:a16="http://schemas.microsoft.com/office/drawing/2014/main" id="{276C0DE6-5BBD-447A-ACD9-646A03A67746}"/>
                    </a:ext>
                  </a:extLst>
                </p:cNvPr>
                <p:cNvSpPr>
                  <a:spLocks/>
                </p:cNvSpPr>
                <p:nvPr/>
              </p:nvSpPr>
              <p:spPr bwMode="auto">
                <a:xfrm>
                  <a:off x="4879" y="184"/>
                  <a:ext cx="159" cy="119"/>
                </a:xfrm>
                <a:custGeom>
                  <a:avLst/>
                  <a:gdLst>
                    <a:gd name="T0" fmla="*/ 0 w 955"/>
                    <a:gd name="T1" fmla="*/ 0 h 594"/>
                    <a:gd name="T2" fmla="*/ 0 w 955"/>
                    <a:gd name="T3" fmla="*/ 0 h 594"/>
                    <a:gd name="T4" fmla="*/ 0 w 955"/>
                    <a:gd name="T5" fmla="*/ 0 h 594"/>
                    <a:gd name="T6" fmla="*/ 0 w 955"/>
                    <a:gd name="T7" fmla="*/ 0 h 594"/>
                    <a:gd name="T8" fmla="*/ 0 w 955"/>
                    <a:gd name="T9" fmla="*/ 0 h 594"/>
                    <a:gd name="T10" fmla="*/ 0 w 955"/>
                    <a:gd name="T11" fmla="*/ 0 h 594"/>
                    <a:gd name="T12" fmla="*/ 0 w 955"/>
                    <a:gd name="T13" fmla="*/ 0 h 594"/>
                    <a:gd name="T14" fmla="*/ 0 w 955"/>
                    <a:gd name="T15" fmla="*/ 0 h 594"/>
                    <a:gd name="T16" fmla="*/ 0 w 955"/>
                    <a:gd name="T17" fmla="*/ 0 h 594"/>
                    <a:gd name="T18" fmla="*/ 0 w 955"/>
                    <a:gd name="T19" fmla="*/ 0 h 594"/>
                    <a:gd name="T20" fmla="*/ 0 w 955"/>
                    <a:gd name="T21" fmla="*/ 0 h 594"/>
                    <a:gd name="T22" fmla="*/ 0 w 955"/>
                    <a:gd name="T23" fmla="*/ 0 h 594"/>
                    <a:gd name="T24" fmla="*/ 0 w 955"/>
                    <a:gd name="T25" fmla="*/ 0 h 594"/>
                    <a:gd name="T26" fmla="*/ 0 w 955"/>
                    <a:gd name="T27" fmla="*/ 0 h 594"/>
                    <a:gd name="T28" fmla="*/ 0 w 955"/>
                    <a:gd name="T29" fmla="*/ 0 h 594"/>
                    <a:gd name="T30" fmla="*/ 0 w 955"/>
                    <a:gd name="T31" fmla="*/ 0 h 594"/>
                    <a:gd name="T32" fmla="*/ 0 w 955"/>
                    <a:gd name="T33" fmla="*/ 0 h 594"/>
                    <a:gd name="T34" fmla="*/ 0 w 955"/>
                    <a:gd name="T35" fmla="*/ 0 h 594"/>
                    <a:gd name="T36" fmla="*/ 0 w 955"/>
                    <a:gd name="T37" fmla="*/ 0 h 594"/>
                    <a:gd name="T38" fmla="*/ 0 w 955"/>
                    <a:gd name="T39" fmla="*/ 0 h 594"/>
                    <a:gd name="T40" fmla="*/ 0 w 955"/>
                    <a:gd name="T41" fmla="*/ 0 h 594"/>
                    <a:gd name="T42" fmla="*/ 0 w 955"/>
                    <a:gd name="T43" fmla="*/ 0 h 594"/>
                    <a:gd name="T44" fmla="*/ 0 w 955"/>
                    <a:gd name="T45" fmla="*/ 0 h 594"/>
                    <a:gd name="T46" fmla="*/ 0 w 955"/>
                    <a:gd name="T47" fmla="*/ 0 h 594"/>
                    <a:gd name="T48" fmla="*/ 0 w 955"/>
                    <a:gd name="T49" fmla="*/ 0 h 594"/>
                    <a:gd name="T50" fmla="*/ 0 w 955"/>
                    <a:gd name="T51" fmla="*/ 0 h 594"/>
                    <a:gd name="T52" fmla="*/ 0 w 955"/>
                    <a:gd name="T53" fmla="*/ 0 h 594"/>
                    <a:gd name="T54" fmla="*/ 0 w 955"/>
                    <a:gd name="T55" fmla="*/ 0 h 594"/>
                    <a:gd name="T56" fmla="*/ 0 w 955"/>
                    <a:gd name="T57" fmla="*/ 0 h 594"/>
                    <a:gd name="T58" fmla="*/ 0 w 955"/>
                    <a:gd name="T59" fmla="*/ 0 h 594"/>
                    <a:gd name="T60" fmla="*/ 0 w 955"/>
                    <a:gd name="T61" fmla="*/ 0 h 594"/>
                    <a:gd name="T62" fmla="*/ 0 w 955"/>
                    <a:gd name="T63" fmla="*/ 0 h 594"/>
                    <a:gd name="T64" fmla="*/ 0 w 955"/>
                    <a:gd name="T65" fmla="*/ 0 h 594"/>
                    <a:gd name="T66" fmla="*/ 0 w 955"/>
                    <a:gd name="T67" fmla="*/ 0 h 59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55"/>
                    <a:gd name="T103" fmla="*/ 0 h 594"/>
                    <a:gd name="T104" fmla="*/ 955 w 955"/>
                    <a:gd name="T105" fmla="*/ 594 h 59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55" h="594">
                      <a:moveTo>
                        <a:pt x="954" y="594"/>
                      </a:moveTo>
                      <a:lnTo>
                        <a:pt x="955" y="591"/>
                      </a:lnTo>
                      <a:lnTo>
                        <a:pt x="927" y="570"/>
                      </a:lnTo>
                      <a:lnTo>
                        <a:pt x="899" y="550"/>
                      </a:lnTo>
                      <a:lnTo>
                        <a:pt x="870" y="530"/>
                      </a:lnTo>
                      <a:lnTo>
                        <a:pt x="842" y="510"/>
                      </a:lnTo>
                      <a:lnTo>
                        <a:pt x="812" y="490"/>
                      </a:lnTo>
                      <a:lnTo>
                        <a:pt x="784" y="470"/>
                      </a:lnTo>
                      <a:lnTo>
                        <a:pt x="754" y="451"/>
                      </a:lnTo>
                      <a:lnTo>
                        <a:pt x="725" y="432"/>
                      </a:lnTo>
                      <a:lnTo>
                        <a:pt x="696" y="412"/>
                      </a:lnTo>
                      <a:lnTo>
                        <a:pt x="667" y="393"/>
                      </a:lnTo>
                      <a:lnTo>
                        <a:pt x="637" y="373"/>
                      </a:lnTo>
                      <a:lnTo>
                        <a:pt x="608" y="355"/>
                      </a:lnTo>
                      <a:lnTo>
                        <a:pt x="578" y="336"/>
                      </a:lnTo>
                      <a:lnTo>
                        <a:pt x="548" y="317"/>
                      </a:lnTo>
                      <a:lnTo>
                        <a:pt x="519" y="299"/>
                      </a:lnTo>
                      <a:lnTo>
                        <a:pt x="488" y="281"/>
                      </a:lnTo>
                      <a:lnTo>
                        <a:pt x="458" y="262"/>
                      </a:lnTo>
                      <a:lnTo>
                        <a:pt x="429" y="244"/>
                      </a:lnTo>
                      <a:lnTo>
                        <a:pt x="398" y="225"/>
                      </a:lnTo>
                      <a:lnTo>
                        <a:pt x="369" y="208"/>
                      </a:lnTo>
                      <a:lnTo>
                        <a:pt x="338" y="190"/>
                      </a:lnTo>
                      <a:lnTo>
                        <a:pt x="308" y="172"/>
                      </a:lnTo>
                      <a:lnTo>
                        <a:pt x="277" y="154"/>
                      </a:lnTo>
                      <a:lnTo>
                        <a:pt x="247" y="137"/>
                      </a:lnTo>
                      <a:lnTo>
                        <a:pt x="217" y="119"/>
                      </a:lnTo>
                      <a:lnTo>
                        <a:pt x="186" y="102"/>
                      </a:lnTo>
                      <a:lnTo>
                        <a:pt x="156" y="85"/>
                      </a:lnTo>
                      <a:lnTo>
                        <a:pt x="125" y="67"/>
                      </a:lnTo>
                      <a:lnTo>
                        <a:pt x="95" y="51"/>
                      </a:lnTo>
                      <a:lnTo>
                        <a:pt x="64" y="34"/>
                      </a:lnTo>
                      <a:lnTo>
                        <a:pt x="34" y="16"/>
                      </a:lnTo>
                      <a:lnTo>
                        <a:pt x="3" y="0"/>
                      </a:lnTo>
                      <a:lnTo>
                        <a:pt x="0" y="2"/>
                      </a:lnTo>
                      <a:lnTo>
                        <a:pt x="31" y="18"/>
                      </a:lnTo>
                      <a:lnTo>
                        <a:pt x="62" y="36"/>
                      </a:lnTo>
                      <a:lnTo>
                        <a:pt x="93" y="53"/>
                      </a:lnTo>
                      <a:lnTo>
                        <a:pt x="122" y="69"/>
                      </a:lnTo>
                      <a:lnTo>
                        <a:pt x="153" y="87"/>
                      </a:lnTo>
                      <a:lnTo>
                        <a:pt x="184" y="104"/>
                      </a:lnTo>
                      <a:lnTo>
                        <a:pt x="215" y="121"/>
                      </a:lnTo>
                      <a:lnTo>
                        <a:pt x="244" y="139"/>
                      </a:lnTo>
                      <a:lnTo>
                        <a:pt x="275" y="156"/>
                      </a:lnTo>
                      <a:lnTo>
                        <a:pt x="306" y="174"/>
                      </a:lnTo>
                      <a:lnTo>
                        <a:pt x="335" y="192"/>
                      </a:lnTo>
                      <a:lnTo>
                        <a:pt x="366" y="210"/>
                      </a:lnTo>
                      <a:lnTo>
                        <a:pt x="396" y="228"/>
                      </a:lnTo>
                      <a:lnTo>
                        <a:pt x="427" y="246"/>
                      </a:lnTo>
                      <a:lnTo>
                        <a:pt x="456" y="264"/>
                      </a:lnTo>
                      <a:lnTo>
                        <a:pt x="486" y="283"/>
                      </a:lnTo>
                      <a:lnTo>
                        <a:pt x="516" y="301"/>
                      </a:lnTo>
                      <a:lnTo>
                        <a:pt x="546" y="319"/>
                      </a:lnTo>
                      <a:lnTo>
                        <a:pt x="576" y="338"/>
                      </a:lnTo>
                      <a:lnTo>
                        <a:pt x="605" y="357"/>
                      </a:lnTo>
                      <a:lnTo>
                        <a:pt x="635" y="375"/>
                      </a:lnTo>
                      <a:lnTo>
                        <a:pt x="664" y="395"/>
                      </a:lnTo>
                      <a:lnTo>
                        <a:pt x="694" y="414"/>
                      </a:lnTo>
                      <a:lnTo>
                        <a:pt x="722" y="434"/>
                      </a:lnTo>
                      <a:lnTo>
                        <a:pt x="752" y="453"/>
                      </a:lnTo>
                      <a:lnTo>
                        <a:pt x="782" y="472"/>
                      </a:lnTo>
                      <a:lnTo>
                        <a:pt x="810" y="492"/>
                      </a:lnTo>
                      <a:lnTo>
                        <a:pt x="840" y="512"/>
                      </a:lnTo>
                      <a:lnTo>
                        <a:pt x="868" y="532"/>
                      </a:lnTo>
                      <a:lnTo>
                        <a:pt x="896" y="552"/>
                      </a:lnTo>
                      <a:lnTo>
                        <a:pt x="925" y="572"/>
                      </a:lnTo>
                      <a:lnTo>
                        <a:pt x="953" y="593"/>
                      </a:lnTo>
                      <a:lnTo>
                        <a:pt x="954" y="590"/>
                      </a:lnTo>
                      <a:lnTo>
                        <a:pt x="954" y="5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1" name="Freeform 870">
                  <a:extLst>
                    <a:ext uri="{FF2B5EF4-FFF2-40B4-BE49-F238E27FC236}">
                      <a16:creationId xmlns:a16="http://schemas.microsoft.com/office/drawing/2014/main" id="{25224112-1C01-4969-B587-B395CEC1E1B9}"/>
                    </a:ext>
                  </a:extLst>
                </p:cNvPr>
                <p:cNvSpPr>
                  <a:spLocks/>
                </p:cNvSpPr>
                <p:nvPr/>
              </p:nvSpPr>
              <p:spPr bwMode="auto">
                <a:xfrm>
                  <a:off x="4710" y="295"/>
                  <a:ext cx="326" cy="7"/>
                </a:xfrm>
                <a:custGeom>
                  <a:avLst/>
                  <a:gdLst>
                    <a:gd name="T0" fmla="*/ 0 w 1955"/>
                    <a:gd name="T1" fmla="*/ 0 h 34"/>
                    <a:gd name="T2" fmla="*/ 0 w 1955"/>
                    <a:gd name="T3" fmla="*/ 0 h 34"/>
                    <a:gd name="T4" fmla="*/ 0 w 1955"/>
                    <a:gd name="T5" fmla="*/ 0 h 34"/>
                    <a:gd name="T6" fmla="*/ 0 w 1955"/>
                    <a:gd name="T7" fmla="*/ 0 h 34"/>
                    <a:gd name="T8" fmla="*/ 0 w 1955"/>
                    <a:gd name="T9" fmla="*/ 0 h 34"/>
                    <a:gd name="T10" fmla="*/ 0 w 1955"/>
                    <a:gd name="T11" fmla="*/ 0 h 34"/>
                    <a:gd name="T12" fmla="*/ 0 w 1955"/>
                    <a:gd name="T13" fmla="*/ 0 h 34"/>
                    <a:gd name="T14" fmla="*/ 0 w 1955"/>
                    <a:gd name="T15" fmla="*/ 0 h 34"/>
                    <a:gd name="T16" fmla="*/ 0 w 1955"/>
                    <a:gd name="T17" fmla="*/ 0 h 34"/>
                    <a:gd name="T18" fmla="*/ 0 w 1955"/>
                    <a:gd name="T19" fmla="*/ 0 h 34"/>
                    <a:gd name="T20" fmla="*/ 0 w 1955"/>
                    <a:gd name="T21" fmla="*/ 0 h 34"/>
                    <a:gd name="T22" fmla="*/ 0 w 1955"/>
                    <a:gd name="T23" fmla="*/ 0 h 34"/>
                    <a:gd name="T24" fmla="*/ 0 w 1955"/>
                    <a:gd name="T25" fmla="*/ 0 h 34"/>
                    <a:gd name="T26" fmla="*/ 0 w 1955"/>
                    <a:gd name="T27" fmla="*/ 0 h 34"/>
                    <a:gd name="T28" fmla="*/ 0 w 1955"/>
                    <a:gd name="T29" fmla="*/ 0 h 34"/>
                    <a:gd name="T30" fmla="*/ 0 w 1955"/>
                    <a:gd name="T31" fmla="*/ 0 h 34"/>
                    <a:gd name="T32" fmla="*/ 0 w 1955"/>
                    <a:gd name="T33" fmla="*/ 0 h 34"/>
                    <a:gd name="T34" fmla="*/ 0 w 1955"/>
                    <a:gd name="T35" fmla="*/ 0 h 34"/>
                    <a:gd name="T36" fmla="*/ 0 w 1955"/>
                    <a:gd name="T37" fmla="*/ 0 h 34"/>
                    <a:gd name="T38" fmla="*/ 0 w 1955"/>
                    <a:gd name="T39" fmla="*/ 0 h 34"/>
                    <a:gd name="T40" fmla="*/ 0 w 1955"/>
                    <a:gd name="T41" fmla="*/ 0 h 34"/>
                    <a:gd name="T42" fmla="*/ 0 w 1955"/>
                    <a:gd name="T43" fmla="*/ 0 h 34"/>
                    <a:gd name="T44" fmla="*/ 0 w 1955"/>
                    <a:gd name="T45" fmla="*/ 0 h 34"/>
                    <a:gd name="T46" fmla="*/ 0 w 1955"/>
                    <a:gd name="T47" fmla="*/ 0 h 34"/>
                    <a:gd name="T48" fmla="*/ 0 w 1955"/>
                    <a:gd name="T49" fmla="*/ 0 h 34"/>
                    <a:gd name="T50" fmla="*/ 0 w 1955"/>
                    <a:gd name="T51" fmla="*/ 0 h 34"/>
                    <a:gd name="T52" fmla="*/ 0 w 1955"/>
                    <a:gd name="T53" fmla="*/ 0 h 34"/>
                    <a:gd name="T54" fmla="*/ 0 w 1955"/>
                    <a:gd name="T55" fmla="*/ 0 h 34"/>
                    <a:gd name="T56" fmla="*/ 0 w 1955"/>
                    <a:gd name="T57" fmla="*/ 0 h 34"/>
                    <a:gd name="T58" fmla="*/ 0 w 1955"/>
                    <a:gd name="T59" fmla="*/ 0 h 34"/>
                    <a:gd name="T60" fmla="*/ 0 w 1955"/>
                    <a:gd name="T61" fmla="*/ 0 h 34"/>
                    <a:gd name="T62" fmla="*/ 0 w 1955"/>
                    <a:gd name="T63" fmla="*/ 0 h 34"/>
                    <a:gd name="T64" fmla="*/ 0 w 1955"/>
                    <a:gd name="T65" fmla="*/ 0 h 34"/>
                    <a:gd name="T66" fmla="*/ 0 w 1955"/>
                    <a:gd name="T67" fmla="*/ 0 h 34"/>
                    <a:gd name="T68" fmla="*/ 0 w 1955"/>
                    <a:gd name="T69" fmla="*/ 0 h 34"/>
                    <a:gd name="T70" fmla="*/ 0 w 1955"/>
                    <a:gd name="T71" fmla="*/ 0 h 34"/>
                    <a:gd name="T72" fmla="*/ 0 w 1955"/>
                    <a:gd name="T73" fmla="*/ 0 h 34"/>
                    <a:gd name="T74" fmla="*/ 0 w 1955"/>
                    <a:gd name="T75" fmla="*/ 0 h 34"/>
                    <a:gd name="T76" fmla="*/ 0 w 1955"/>
                    <a:gd name="T77" fmla="*/ 0 h 34"/>
                    <a:gd name="T78" fmla="*/ 0 w 1955"/>
                    <a:gd name="T79" fmla="*/ 0 h 34"/>
                    <a:gd name="T80" fmla="*/ 0 w 1955"/>
                    <a:gd name="T81" fmla="*/ 0 h 34"/>
                    <a:gd name="T82" fmla="*/ 0 w 1955"/>
                    <a:gd name="T83" fmla="*/ 0 h 3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955"/>
                    <a:gd name="T127" fmla="*/ 0 h 34"/>
                    <a:gd name="T128" fmla="*/ 1955 w 1955"/>
                    <a:gd name="T129" fmla="*/ 34 h 3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955" h="34">
                      <a:moveTo>
                        <a:pt x="0" y="0"/>
                      </a:moveTo>
                      <a:lnTo>
                        <a:pt x="62" y="1"/>
                      </a:lnTo>
                      <a:lnTo>
                        <a:pt x="122" y="3"/>
                      </a:lnTo>
                      <a:lnTo>
                        <a:pt x="184" y="4"/>
                      </a:lnTo>
                      <a:lnTo>
                        <a:pt x="244" y="6"/>
                      </a:lnTo>
                      <a:lnTo>
                        <a:pt x="305" y="7"/>
                      </a:lnTo>
                      <a:lnTo>
                        <a:pt x="367" y="8"/>
                      </a:lnTo>
                      <a:lnTo>
                        <a:pt x="427" y="9"/>
                      </a:lnTo>
                      <a:lnTo>
                        <a:pt x="489" y="11"/>
                      </a:lnTo>
                      <a:lnTo>
                        <a:pt x="549" y="12"/>
                      </a:lnTo>
                      <a:lnTo>
                        <a:pt x="611" y="13"/>
                      </a:lnTo>
                      <a:lnTo>
                        <a:pt x="672" y="15"/>
                      </a:lnTo>
                      <a:lnTo>
                        <a:pt x="733" y="16"/>
                      </a:lnTo>
                      <a:lnTo>
                        <a:pt x="794" y="17"/>
                      </a:lnTo>
                      <a:lnTo>
                        <a:pt x="856" y="18"/>
                      </a:lnTo>
                      <a:lnTo>
                        <a:pt x="916" y="19"/>
                      </a:lnTo>
                      <a:lnTo>
                        <a:pt x="978" y="20"/>
                      </a:lnTo>
                      <a:lnTo>
                        <a:pt x="1039" y="21"/>
                      </a:lnTo>
                      <a:lnTo>
                        <a:pt x="1099" y="22"/>
                      </a:lnTo>
                      <a:lnTo>
                        <a:pt x="1161" y="23"/>
                      </a:lnTo>
                      <a:lnTo>
                        <a:pt x="1223" y="24"/>
                      </a:lnTo>
                      <a:lnTo>
                        <a:pt x="1283" y="25"/>
                      </a:lnTo>
                      <a:lnTo>
                        <a:pt x="1344" y="27"/>
                      </a:lnTo>
                      <a:lnTo>
                        <a:pt x="1406" y="28"/>
                      </a:lnTo>
                      <a:lnTo>
                        <a:pt x="1466" y="29"/>
                      </a:lnTo>
                      <a:lnTo>
                        <a:pt x="1528" y="30"/>
                      </a:lnTo>
                      <a:lnTo>
                        <a:pt x="1588" y="30"/>
                      </a:lnTo>
                      <a:lnTo>
                        <a:pt x="1650" y="31"/>
                      </a:lnTo>
                      <a:lnTo>
                        <a:pt x="1711" y="32"/>
                      </a:lnTo>
                      <a:lnTo>
                        <a:pt x="1772" y="32"/>
                      </a:lnTo>
                      <a:lnTo>
                        <a:pt x="1833" y="33"/>
                      </a:lnTo>
                      <a:lnTo>
                        <a:pt x="1894" y="34"/>
                      </a:lnTo>
                      <a:lnTo>
                        <a:pt x="1955" y="34"/>
                      </a:lnTo>
                      <a:lnTo>
                        <a:pt x="1949" y="30"/>
                      </a:lnTo>
                      <a:lnTo>
                        <a:pt x="1943" y="25"/>
                      </a:lnTo>
                      <a:lnTo>
                        <a:pt x="1937" y="21"/>
                      </a:lnTo>
                      <a:lnTo>
                        <a:pt x="1931" y="16"/>
                      </a:lnTo>
                      <a:lnTo>
                        <a:pt x="1926" y="12"/>
                      </a:lnTo>
                      <a:lnTo>
                        <a:pt x="1920" y="8"/>
                      </a:lnTo>
                      <a:lnTo>
                        <a:pt x="1914" y="4"/>
                      </a:lnTo>
                      <a:lnTo>
                        <a:pt x="1908"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2" name="Freeform 871">
                  <a:extLst>
                    <a:ext uri="{FF2B5EF4-FFF2-40B4-BE49-F238E27FC236}">
                      <a16:creationId xmlns:a16="http://schemas.microsoft.com/office/drawing/2014/main" id="{30262E9D-91EC-48DA-9031-B32BC97883E8}"/>
                    </a:ext>
                  </a:extLst>
                </p:cNvPr>
                <p:cNvSpPr>
                  <a:spLocks/>
                </p:cNvSpPr>
                <p:nvPr/>
              </p:nvSpPr>
              <p:spPr bwMode="auto">
                <a:xfrm>
                  <a:off x="4490" y="288"/>
                  <a:ext cx="538" cy="7"/>
                </a:xfrm>
                <a:custGeom>
                  <a:avLst/>
                  <a:gdLst>
                    <a:gd name="T0" fmla="*/ 0 w 3225"/>
                    <a:gd name="T1" fmla="*/ 0 h 34"/>
                    <a:gd name="T2" fmla="*/ 0 w 3225"/>
                    <a:gd name="T3" fmla="*/ 0 h 34"/>
                    <a:gd name="T4" fmla="*/ 0 w 3225"/>
                    <a:gd name="T5" fmla="*/ 0 h 34"/>
                    <a:gd name="T6" fmla="*/ 0 w 3225"/>
                    <a:gd name="T7" fmla="*/ 0 h 34"/>
                    <a:gd name="T8" fmla="*/ 0 w 3225"/>
                    <a:gd name="T9" fmla="*/ 0 h 34"/>
                    <a:gd name="T10" fmla="*/ 0 w 3225"/>
                    <a:gd name="T11" fmla="*/ 0 h 34"/>
                    <a:gd name="T12" fmla="*/ 0 w 3225"/>
                    <a:gd name="T13" fmla="*/ 0 h 34"/>
                    <a:gd name="T14" fmla="*/ 0 w 3225"/>
                    <a:gd name="T15" fmla="*/ 0 h 34"/>
                    <a:gd name="T16" fmla="*/ 0 w 3225"/>
                    <a:gd name="T17" fmla="*/ 0 h 34"/>
                    <a:gd name="T18" fmla="*/ 0 w 3225"/>
                    <a:gd name="T19" fmla="*/ 0 h 34"/>
                    <a:gd name="T20" fmla="*/ 0 w 3225"/>
                    <a:gd name="T21" fmla="*/ 0 h 34"/>
                    <a:gd name="T22" fmla="*/ 0 w 3225"/>
                    <a:gd name="T23" fmla="*/ 0 h 34"/>
                    <a:gd name="T24" fmla="*/ 0 w 3225"/>
                    <a:gd name="T25" fmla="*/ 0 h 34"/>
                    <a:gd name="T26" fmla="*/ 0 w 3225"/>
                    <a:gd name="T27" fmla="*/ 0 h 34"/>
                    <a:gd name="T28" fmla="*/ 0 w 3225"/>
                    <a:gd name="T29" fmla="*/ 0 h 34"/>
                    <a:gd name="T30" fmla="*/ 0 w 3225"/>
                    <a:gd name="T31" fmla="*/ 0 h 34"/>
                    <a:gd name="T32" fmla="*/ 0 w 3225"/>
                    <a:gd name="T33" fmla="*/ 0 h 34"/>
                    <a:gd name="T34" fmla="*/ 0 w 3225"/>
                    <a:gd name="T35" fmla="*/ 0 h 34"/>
                    <a:gd name="T36" fmla="*/ 0 w 3225"/>
                    <a:gd name="T37" fmla="*/ 0 h 34"/>
                    <a:gd name="T38" fmla="*/ 0 w 3225"/>
                    <a:gd name="T39" fmla="*/ 0 h 34"/>
                    <a:gd name="T40" fmla="*/ 0 w 3225"/>
                    <a:gd name="T41" fmla="*/ 0 h 34"/>
                    <a:gd name="T42" fmla="*/ 0 w 3225"/>
                    <a:gd name="T43" fmla="*/ 0 h 34"/>
                    <a:gd name="T44" fmla="*/ 0 w 3225"/>
                    <a:gd name="T45" fmla="*/ 0 h 34"/>
                    <a:gd name="T46" fmla="*/ 0 w 3225"/>
                    <a:gd name="T47" fmla="*/ 0 h 34"/>
                    <a:gd name="T48" fmla="*/ 0 w 3225"/>
                    <a:gd name="T49" fmla="*/ 0 h 34"/>
                    <a:gd name="T50" fmla="*/ 0 w 3225"/>
                    <a:gd name="T51" fmla="*/ 0 h 34"/>
                    <a:gd name="T52" fmla="*/ 0 w 3225"/>
                    <a:gd name="T53" fmla="*/ 0 h 34"/>
                    <a:gd name="T54" fmla="*/ 0 w 3225"/>
                    <a:gd name="T55" fmla="*/ 0 h 34"/>
                    <a:gd name="T56" fmla="*/ 0 w 3225"/>
                    <a:gd name="T57" fmla="*/ 0 h 34"/>
                    <a:gd name="T58" fmla="*/ 0 w 3225"/>
                    <a:gd name="T59" fmla="*/ 0 h 34"/>
                    <a:gd name="T60" fmla="*/ 0 w 3225"/>
                    <a:gd name="T61" fmla="*/ 0 h 34"/>
                    <a:gd name="T62" fmla="*/ 0 w 3225"/>
                    <a:gd name="T63" fmla="*/ 0 h 34"/>
                    <a:gd name="T64" fmla="*/ 0 w 3225"/>
                    <a:gd name="T65" fmla="*/ 0 h 34"/>
                    <a:gd name="T66" fmla="*/ 0 w 3225"/>
                    <a:gd name="T67" fmla="*/ 0 h 34"/>
                    <a:gd name="T68" fmla="*/ 0 w 3225"/>
                    <a:gd name="T69" fmla="*/ 0 h 34"/>
                    <a:gd name="T70" fmla="*/ 0 w 3225"/>
                    <a:gd name="T71" fmla="*/ 0 h 34"/>
                    <a:gd name="T72" fmla="*/ 0 w 3225"/>
                    <a:gd name="T73" fmla="*/ 0 h 34"/>
                    <a:gd name="T74" fmla="*/ 0 w 3225"/>
                    <a:gd name="T75" fmla="*/ 0 h 34"/>
                    <a:gd name="T76" fmla="*/ 0 w 3225"/>
                    <a:gd name="T77" fmla="*/ 0 h 34"/>
                    <a:gd name="T78" fmla="*/ 0 w 3225"/>
                    <a:gd name="T79" fmla="*/ 0 h 34"/>
                    <a:gd name="T80" fmla="*/ 0 w 3225"/>
                    <a:gd name="T81" fmla="*/ 0 h 34"/>
                    <a:gd name="T82" fmla="*/ 0 w 3225"/>
                    <a:gd name="T83" fmla="*/ 0 h 34"/>
                    <a:gd name="T84" fmla="*/ 0 w 3225"/>
                    <a:gd name="T85" fmla="*/ 0 h 3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25"/>
                    <a:gd name="T130" fmla="*/ 0 h 34"/>
                    <a:gd name="T131" fmla="*/ 3225 w 3225"/>
                    <a:gd name="T132" fmla="*/ 34 h 3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25" h="34">
                      <a:moveTo>
                        <a:pt x="1317" y="34"/>
                      </a:moveTo>
                      <a:lnTo>
                        <a:pt x="1276" y="33"/>
                      </a:lnTo>
                      <a:lnTo>
                        <a:pt x="1234" y="32"/>
                      </a:lnTo>
                      <a:lnTo>
                        <a:pt x="1193" y="31"/>
                      </a:lnTo>
                      <a:lnTo>
                        <a:pt x="1151" y="30"/>
                      </a:lnTo>
                      <a:lnTo>
                        <a:pt x="1110" y="29"/>
                      </a:lnTo>
                      <a:lnTo>
                        <a:pt x="1069" y="28"/>
                      </a:lnTo>
                      <a:lnTo>
                        <a:pt x="1028" y="27"/>
                      </a:lnTo>
                      <a:lnTo>
                        <a:pt x="987" y="26"/>
                      </a:lnTo>
                      <a:lnTo>
                        <a:pt x="946" y="25"/>
                      </a:lnTo>
                      <a:lnTo>
                        <a:pt x="904" y="24"/>
                      </a:lnTo>
                      <a:lnTo>
                        <a:pt x="863" y="23"/>
                      </a:lnTo>
                      <a:lnTo>
                        <a:pt x="821" y="22"/>
                      </a:lnTo>
                      <a:lnTo>
                        <a:pt x="780" y="21"/>
                      </a:lnTo>
                      <a:lnTo>
                        <a:pt x="740" y="20"/>
                      </a:lnTo>
                      <a:lnTo>
                        <a:pt x="698" y="19"/>
                      </a:lnTo>
                      <a:lnTo>
                        <a:pt x="657" y="18"/>
                      </a:lnTo>
                      <a:lnTo>
                        <a:pt x="615" y="17"/>
                      </a:lnTo>
                      <a:lnTo>
                        <a:pt x="574" y="16"/>
                      </a:lnTo>
                      <a:lnTo>
                        <a:pt x="534" y="15"/>
                      </a:lnTo>
                      <a:lnTo>
                        <a:pt x="492" y="14"/>
                      </a:lnTo>
                      <a:lnTo>
                        <a:pt x="451" y="13"/>
                      </a:lnTo>
                      <a:lnTo>
                        <a:pt x="411" y="12"/>
                      </a:lnTo>
                      <a:lnTo>
                        <a:pt x="369" y="9"/>
                      </a:lnTo>
                      <a:lnTo>
                        <a:pt x="328" y="8"/>
                      </a:lnTo>
                      <a:lnTo>
                        <a:pt x="286" y="7"/>
                      </a:lnTo>
                      <a:lnTo>
                        <a:pt x="246" y="6"/>
                      </a:lnTo>
                      <a:lnTo>
                        <a:pt x="205" y="5"/>
                      </a:lnTo>
                      <a:lnTo>
                        <a:pt x="163" y="4"/>
                      </a:lnTo>
                      <a:lnTo>
                        <a:pt x="123" y="3"/>
                      </a:lnTo>
                      <a:lnTo>
                        <a:pt x="82" y="2"/>
                      </a:lnTo>
                      <a:lnTo>
                        <a:pt x="41" y="1"/>
                      </a:lnTo>
                      <a:lnTo>
                        <a:pt x="0" y="0"/>
                      </a:lnTo>
                      <a:lnTo>
                        <a:pt x="3176" y="0"/>
                      </a:lnTo>
                      <a:lnTo>
                        <a:pt x="3182" y="4"/>
                      </a:lnTo>
                      <a:lnTo>
                        <a:pt x="3188" y="8"/>
                      </a:lnTo>
                      <a:lnTo>
                        <a:pt x="3195" y="13"/>
                      </a:lnTo>
                      <a:lnTo>
                        <a:pt x="3201" y="17"/>
                      </a:lnTo>
                      <a:lnTo>
                        <a:pt x="3207" y="22"/>
                      </a:lnTo>
                      <a:lnTo>
                        <a:pt x="3213" y="26"/>
                      </a:lnTo>
                      <a:lnTo>
                        <a:pt x="3219" y="30"/>
                      </a:lnTo>
                      <a:lnTo>
                        <a:pt x="3225" y="34"/>
                      </a:lnTo>
                      <a:lnTo>
                        <a:pt x="1317" y="34"/>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3" name="Freeform 872">
                  <a:extLst>
                    <a:ext uri="{FF2B5EF4-FFF2-40B4-BE49-F238E27FC236}">
                      <a16:creationId xmlns:a16="http://schemas.microsoft.com/office/drawing/2014/main" id="{522FE2C7-BAD6-4D83-950B-AEE75BF04BD0}"/>
                    </a:ext>
                  </a:extLst>
                </p:cNvPr>
                <p:cNvSpPr>
                  <a:spLocks/>
                </p:cNvSpPr>
                <p:nvPr/>
              </p:nvSpPr>
              <p:spPr bwMode="auto">
                <a:xfrm>
                  <a:off x="4423" y="281"/>
                  <a:ext cx="597" cy="7"/>
                </a:xfrm>
                <a:custGeom>
                  <a:avLst/>
                  <a:gdLst>
                    <a:gd name="T0" fmla="*/ 0 w 3581"/>
                    <a:gd name="T1" fmla="*/ 0 h 34"/>
                    <a:gd name="T2" fmla="*/ 0 w 3581"/>
                    <a:gd name="T3" fmla="*/ 0 h 34"/>
                    <a:gd name="T4" fmla="*/ 0 w 3581"/>
                    <a:gd name="T5" fmla="*/ 0 h 34"/>
                    <a:gd name="T6" fmla="*/ 0 w 3581"/>
                    <a:gd name="T7" fmla="*/ 0 h 34"/>
                    <a:gd name="T8" fmla="*/ 0 w 3581"/>
                    <a:gd name="T9" fmla="*/ 0 h 34"/>
                    <a:gd name="T10" fmla="*/ 0 w 3581"/>
                    <a:gd name="T11" fmla="*/ 0 h 34"/>
                    <a:gd name="T12" fmla="*/ 0 w 3581"/>
                    <a:gd name="T13" fmla="*/ 0 h 34"/>
                    <a:gd name="T14" fmla="*/ 0 w 3581"/>
                    <a:gd name="T15" fmla="*/ 0 h 34"/>
                    <a:gd name="T16" fmla="*/ 0 w 3581"/>
                    <a:gd name="T17" fmla="*/ 0 h 34"/>
                    <a:gd name="T18" fmla="*/ 0 w 3581"/>
                    <a:gd name="T19" fmla="*/ 0 h 34"/>
                    <a:gd name="T20" fmla="*/ 0 w 3581"/>
                    <a:gd name="T21" fmla="*/ 0 h 34"/>
                    <a:gd name="T22" fmla="*/ 0 w 3581"/>
                    <a:gd name="T23" fmla="*/ 0 h 34"/>
                    <a:gd name="T24" fmla="*/ 0 w 3581"/>
                    <a:gd name="T25" fmla="*/ 0 h 34"/>
                    <a:gd name="T26" fmla="*/ 0 w 3581"/>
                    <a:gd name="T27" fmla="*/ 0 h 34"/>
                    <a:gd name="T28" fmla="*/ 0 w 3581"/>
                    <a:gd name="T29" fmla="*/ 0 h 34"/>
                    <a:gd name="T30" fmla="*/ 0 w 3581"/>
                    <a:gd name="T31" fmla="*/ 0 h 34"/>
                    <a:gd name="T32" fmla="*/ 0 w 3581"/>
                    <a:gd name="T33" fmla="*/ 0 h 34"/>
                    <a:gd name="T34" fmla="*/ 0 w 3581"/>
                    <a:gd name="T35" fmla="*/ 0 h 34"/>
                    <a:gd name="T36" fmla="*/ 0 w 3581"/>
                    <a:gd name="T37" fmla="*/ 0 h 34"/>
                    <a:gd name="T38" fmla="*/ 0 w 3581"/>
                    <a:gd name="T39" fmla="*/ 0 h 34"/>
                    <a:gd name="T40" fmla="*/ 0 w 3581"/>
                    <a:gd name="T41" fmla="*/ 0 h 34"/>
                    <a:gd name="T42" fmla="*/ 0 w 3581"/>
                    <a:gd name="T43" fmla="*/ 0 h 34"/>
                    <a:gd name="T44" fmla="*/ 0 w 3581"/>
                    <a:gd name="T45" fmla="*/ 0 h 34"/>
                    <a:gd name="T46" fmla="*/ 0 w 3581"/>
                    <a:gd name="T47" fmla="*/ 0 h 34"/>
                    <a:gd name="T48" fmla="*/ 0 w 3581"/>
                    <a:gd name="T49" fmla="*/ 0 h 34"/>
                    <a:gd name="T50" fmla="*/ 0 w 3581"/>
                    <a:gd name="T51" fmla="*/ 0 h 34"/>
                    <a:gd name="T52" fmla="*/ 0 w 3581"/>
                    <a:gd name="T53" fmla="*/ 0 h 34"/>
                    <a:gd name="T54" fmla="*/ 0 w 3581"/>
                    <a:gd name="T55" fmla="*/ 0 h 34"/>
                    <a:gd name="T56" fmla="*/ 0 w 3581"/>
                    <a:gd name="T57" fmla="*/ 0 h 34"/>
                    <a:gd name="T58" fmla="*/ 0 w 3581"/>
                    <a:gd name="T59" fmla="*/ 0 h 34"/>
                    <a:gd name="T60" fmla="*/ 0 w 3581"/>
                    <a:gd name="T61" fmla="*/ 0 h 34"/>
                    <a:gd name="T62" fmla="*/ 0 w 3581"/>
                    <a:gd name="T63" fmla="*/ 0 h 34"/>
                    <a:gd name="T64" fmla="*/ 0 w 3581"/>
                    <a:gd name="T65" fmla="*/ 0 h 34"/>
                    <a:gd name="T66" fmla="*/ 0 w 3581"/>
                    <a:gd name="T67" fmla="*/ 0 h 34"/>
                    <a:gd name="T68" fmla="*/ 0 w 3581"/>
                    <a:gd name="T69" fmla="*/ 0 h 3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81"/>
                    <a:gd name="T106" fmla="*/ 0 h 34"/>
                    <a:gd name="T107" fmla="*/ 3581 w 3581"/>
                    <a:gd name="T108" fmla="*/ 34 h 3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81" h="34">
                      <a:moveTo>
                        <a:pt x="405" y="34"/>
                      </a:moveTo>
                      <a:lnTo>
                        <a:pt x="386" y="34"/>
                      </a:lnTo>
                      <a:lnTo>
                        <a:pt x="368" y="33"/>
                      </a:lnTo>
                      <a:lnTo>
                        <a:pt x="349" y="33"/>
                      </a:lnTo>
                      <a:lnTo>
                        <a:pt x="332" y="32"/>
                      </a:lnTo>
                      <a:lnTo>
                        <a:pt x="313" y="32"/>
                      </a:lnTo>
                      <a:lnTo>
                        <a:pt x="295" y="31"/>
                      </a:lnTo>
                      <a:lnTo>
                        <a:pt x="276" y="31"/>
                      </a:lnTo>
                      <a:lnTo>
                        <a:pt x="258" y="30"/>
                      </a:lnTo>
                      <a:lnTo>
                        <a:pt x="239" y="30"/>
                      </a:lnTo>
                      <a:lnTo>
                        <a:pt x="220" y="30"/>
                      </a:lnTo>
                      <a:lnTo>
                        <a:pt x="203" y="29"/>
                      </a:lnTo>
                      <a:lnTo>
                        <a:pt x="184" y="29"/>
                      </a:lnTo>
                      <a:lnTo>
                        <a:pt x="166" y="28"/>
                      </a:lnTo>
                      <a:lnTo>
                        <a:pt x="147" y="28"/>
                      </a:lnTo>
                      <a:lnTo>
                        <a:pt x="129" y="27"/>
                      </a:lnTo>
                      <a:lnTo>
                        <a:pt x="110" y="27"/>
                      </a:lnTo>
                      <a:lnTo>
                        <a:pt x="91" y="26"/>
                      </a:lnTo>
                      <a:lnTo>
                        <a:pt x="75" y="25"/>
                      </a:lnTo>
                      <a:lnTo>
                        <a:pt x="58" y="22"/>
                      </a:lnTo>
                      <a:lnTo>
                        <a:pt x="44" y="19"/>
                      </a:lnTo>
                      <a:lnTo>
                        <a:pt x="31" y="15"/>
                      </a:lnTo>
                      <a:lnTo>
                        <a:pt x="19" y="11"/>
                      </a:lnTo>
                      <a:lnTo>
                        <a:pt x="9" y="6"/>
                      </a:lnTo>
                      <a:lnTo>
                        <a:pt x="0" y="0"/>
                      </a:lnTo>
                      <a:lnTo>
                        <a:pt x="3532" y="0"/>
                      </a:lnTo>
                      <a:lnTo>
                        <a:pt x="3537" y="4"/>
                      </a:lnTo>
                      <a:lnTo>
                        <a:pt x="3545" y="8"/>
                      </a:lnTo>
                      <a:lnTo>
                        <a:pt x="3550" y="13"/>
                      </a:lnTo>
                      <a:lnTo>
                        <a:pt x="3556" y="17"/>
                      </a:lnTo>
                      <a:lnTo>
                        <a:pt x="3562" y="21"/>
                      </a:lnTo>
                      <a:lnTo>
                        <a:pt x="3569" y="26"/>
                      </a:lnTo>
                      <a:lnTo>
                        <a:pt x="3575" y="30"/>
                      </a:lnTo>
                      <a:lnTo>
                        <a:pt x="3581" y="34"/>
                      </a:lnTo>
                      <a:lnTo>
                        <a:pt x="405" y="3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4" name="Freeform 873">
                  <a:extLst>
                    <a:ext uri="{FF2B5EF4-FFF2-40B4-BE49-F238E27FC236}">
                      <a16:creationId xmlns:a16="http://schemas.microsoft.com/office/drawing/2014/main" id="{017BCDF1-B473-4718-9424-E183CD1539D4}"/>
                    </a:ext>
                  </a:extLst>
                </p:cNvPr>
                <p:cNvSpPr>
                  <a:spLocks/>
                </p:cNvSpPr>
                <p:nvPr/>
              </p:nvSpPr>
              <p:spPr bwMode="auto">
                <a:xfrm>
                  <a:off x="4420" y="274"/>
                  <a:ext cx="591" cy="7"/>
                </a:xfrm>
                <a:custGeom>
                  <a:avLst/>
                  <a:gdLst>
                    <a:gd name="T0" fmla="*/ 0 w 3551"/>
                    <a:gd name="T1" fmla="*/ 0 h 34"/>
                    <a:gd name="T2" fmla="*/ 0 w 3551"/>
                    <a:gd name="T3" fmla="*/ 0 h 34"/>
                    <a:gd name="T4" fmla="*/ 0 w 3551"/>
                    <a:gd name="T5" fmla="*/ 0 h 34"/>
                    <a:gd name="T6" fmla="*/ 0 w 3551"/>
                    <a:gd name="T7" fmla="*/ 0 h 34"/>
                    <a:gd name="T8" fmla="*/ 0 w 3551"/>
                    <a:gd name="T9" fmla="*/ 0 h 34"/>
                    <a:gd name="T10" fmla="*/ 0 w 3551"/>
                    <a:gd name="T11" fmla="*/ 0 h 34"/>
                    <a:gd name="T12" fmla="*/ 0 w 3551"/>
                    <a:gd name="T13" fmla="*/ 0 h 34"/>
                    <a:gd name="T14" fmla="*/ 0 w 3551"/>
                    <a:gd name="T15" fmla="*/ 0 h 34"/>
                    <a:gd name="T16" fmla="*/ 0 w 3551"/>
                    <a:gd name="T17" fmla="*/ 0 h 34"/>
                    <a:gd name="T18" fmla="*/ 0 w 3551"/>
                    <a:gd name="T19" fmla="*/ 0 h 34"/>
                    <a:gd name="T20" fmla="*/ 0 w 3551"/>
                    <a:gd name="T21" fmla="*/ 0 h 34"/>
                    <a:gd name="T22" fmla="*/ 0 w 3551"/>
                    <a:gd name="T23" fmla="*/ 0 h 34"/>
                    <a:gd name="T24" fmla="*/ 0 w 3551"/>
                    <a:gd name="T25" fmla="*/ 0 h 34"/>
                    <a:gd name="T26" fmla="*/ 0 w 3551"/>
                    <a:gd name="T27" fmla="*/ 0 h 34"/>
                    <a:gd name="T28" fmla="*/ 0 w 3551"/>
                    <a:gd name="T29" fmla="*/ 0 h 34"/>
                    <a:gd name="T30" fmla="*/ 0 w 3551"/>
                    <a:gd name="T31" fmla="*/ 0 h 34"/>
                    <a:gd name="T32" fmla="*/ 0 w 3551"/>
                    <a:gd name="T33" fmla="*/ 0 h 34"/>
                    <a:gd name="T34" fmla="*/ 0 w 3551"/>
                    <a:gd name="T35" fmla="*/ 0 h 34"/>
                    <a:gd name="T36" fmla="*/ 0 w 3551"/>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51"/>
                    <a:gd name="T58" fmla="*/ 0 h 34"/>
                    <a:gd name="T59" fmla="*/ 3551 w 3551"/>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51" h="34">
                      <a:moveTo>
                        <a:pt x="19" y="34"/>
                      </a:moveTo>
                      <a:lnTo>
                        <a:pt x="15" y="31"/>
                      </a:lnTo>
                      <a:lnTo>
                        <a:pt x="11" y="26"/>
                      </a:lnTo>
                      <a:lnTo>
                        <a:pt x="7" y="22"/>
                      </a:lnTo>
                      <a:lnTo>
                        <a:pt x="5" y="18"/>
                      </a:lnTo>
                      <a:lnTo>
                        <a:pt x="3" y="14"/>
                      </a:lnTo>
                      <a:lnTo>
                        <a:pt x="1" y="9"/>
                      </a:lnTo>
                      <a:lnTo>
                        <a:pt x="0" y="5"/>
                      </a:lnTo>
                      <a:lnTo>
                        <a:pt x="0" y="0"/>
                      </a:lnTo>
                      <a:lnTo>
                        <a:pt x="3500" y="0"/>
                      </a:lnTo>
                      <a:lnTo>
                        <a:pt x="3507" y="4"/>
                      </a:lnTo>
                      <a:lnTo>
                        <a:pt x="3513" y="8"/>
                      </a:lnTo>
                      <a:lnTo>
                        <a:pt x="3520" y="12"/>
                      </a:lnTo>
                      <a:lnTo>
                        <a:pt x="3526" y="16"/>
                      </a:lnTo>
                      <a:lnTo>
                        <a:pt x="3532" y="21"/>
                      </a:lnTo>
                      <a:lnTo>
                        <a:pt x="3538" y="25"/>
                      </a:lnTo>
                      <a:lnTo>
                        <a:pt x="3545" y="30"/>
                      </a:lnTo>
                      <a:lnTo>
                        <a:pt x="3551" y="34"/>
                      </a:lnTo>
                      <a:lnTo>
                        <a:pt x="19" y="34"/>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5" name="Freeform 874">
                  <a:extLst>
                    <a:ext uri="{FF2B5EF4-FFF2-40B4-BE49-F238E27FC236}">
                      <a16:creationId xmlns:a16="http://schemas.microsoft.com/office/drawing/2014/main" id="{B7D9611E-D1FF-4164-8FBE-2D8CE267D3A2}"/>
                    </a:ext>
                  </a:extLst>
                </p:cNvPr>
                <p:cNvSpPr>
                  <a:spLocks/>
                </p:cNvSpPr>
                <p:nvPr/>
              </p:nvSpPr>
              <p:spPr bwMode="auto">
                <a:xfrm>
                  <a:off x="4420" y="267"/>
                  <a:ext cx="583" cy="7"/>
                </a:xfrm>
                <a:custGeom>
                  <a:avLst/>
                  <a:gdLst>
                    <a:gd name="T0" fmla="*/ 0 w 3500"/>
                    <a:gd name="T1" fmla="*/ 0 h 35"/>
                    <a:gd name="T2" fmla="*/ 0 w 3500"/>
                    <a:gd name="T3" fmla="*/ 0 h 35"/>
                    <a:gd name="T4" fmla="*/ 0 w 3500"/>
                    <a:gd name="T5" fmla="*/ 0 h 35"/>
                    <a:gd name="T6" fmla="*/ 0 w 3500"/>
                    <a:gd name="T7" fmla="*/ 0 h 35"/>
                    <a:gd name="T8" fmla="*/ 0 w 3500"/>
                    <a:gd name="T9" fmla="*/ 0 h 35"/>
                    <a:gd name="T10" fmla="*/ 0 w 3500"/>
                    <a:gd name="T11" fmla="*/ 0 h 35"/>
                    <a:gd name="T12" fmla="*/ 0 w 3500"/>
                    <a:gd name="T13" fmla="*/ 0 h 35"/>
                    <a:gd name="T14" fmla="*/ 0 w 3500"/>
                    <a:gd name="T15" fmla="*/ 0 h 35"/>
                    <a:gd name="T16" fmla="*/ 0 w 3500"/>
                    <a:gd name="T17" fmla="*/ 0 h 35"/>
                    <a:gd name="T18" fmla="*/ 0 w 3500"/>
                    <a:gd name="T19" fmla="*/ 0 h 35"/>
                    <a:gd name="T20" fmla="*/ 0 w 3500"/>
                    <a:gd name="T21" fmla="*/ 0 h 35"/>
                    <a:gd name="T22" fmla="*/ 0 w 3500"/>
                    <a:gd name="T23" fmla="*/ 0 h 35"/>
                    <a:gd name="T24" fmla="*/ 0 w 3500"/>
                    <a:gd name="T25" fmla="*/ 0 h 35"/>
                    <a:gd name="T26" fmla="*/ 0 w 3500"/>
                    <a:gd name="T27" fmla="*/ 0 h 35"/>
                    <a:gd name="T28" fmla="*/ 0 w 3500"/>
                    <a:gd name="T29" fmla="*/ 0 h 35"/>
                    <a:gd name="T30" fmla="*/ 0 w 3500"/>
                    <a:gd name="T31" fmla="*/ 0 h 35"/>
                    <a:gd name="T32" fmla="*/ 0 w 3500"/>
                    <a:gd name="T33" fmla="*/ 0 h 35"/>
                    <a:gd name="T34" fmla="*/ 0 w 3500"/>
                    <a:gd name="T35" fmla="*/ 0 h 35"/>
                    <a:gd name="T36" fmla="*/ 0 w 3500"/>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00"/>
                    <a:gd name="T58" fmla="*/ 0 h 35"/>
                    <a:gd name="T59" fmla="*/ 3500 w 3500"/>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00" h="35">
                      <a:moveTo>
                        <a:pt x="0" y="35"/>
                      </a:moveTo>
                      <a:lnTo>
                        <a:pt x="0" y="31"/>
                      </a:lnTo>
                      <a:lnTo>
                        <a:pt x="0" y="27"/>
                      </a:lnTo>
                      <a:lnTo>
                        <a:pt x="1" y="23"/>
                      </a:lnTo>
                      <a:lnTo>
                        <a:pt x="3" y="19"/>
                      </a:lnTo>
                      <a:lnTo>
                        <a:pt x="4" y="15"/>
                      </a:lnTo>
                      <a:lnTo>
                        <a:pt x="6" y="9"/>
                      </a:lnTo>
                      <a:lnTo>
                        <a:pt x="10" y="5"/>
                      </a:lnTo>
                      <a:lnTo>
                        <a:pt x="12" y="0"/>
                      </a:lnTo>
                      <a:lnTo>
                        <a:pt x="3449" y="0"/>
                      </a:lnTo>
                      <a:lnTo>
                        <a:pt x="3455" y="4"/>
                      </a:lnTo>
                      <a:lnTo>
                        <a:pt x="3462" y="8"/>
                      </a:lnTo>
                      <a:lnTo>
                        <a:pt x="3468" y="13"/>
                      </a:lnTo>
                      <a:lnTo>
                        <a:pt x="3475" y="18"/>
                      </a:lnTo>
                      <a:lnTo>
                        <a:pt x="3481" y="22"/>
                      </a:lnTo>
                      <a:lnTo>
                        <a:pt x="3487" y="26"/>
                      </a:lnTo>
                      <a:lnTo>
                        <a:pt x="3494" y="31"/>
                      </a:lnTo>
                      <a:lnTo>
                        <a:pt x="3500" y="35"/>
                      </a:lnTo>
                      <a:lnTo>
                        <a:pt x="0" y="3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6" name="Freeform 875">
                  <a:extLst>
                    <a:ext uri="{FF2B5EF4-FFF2-40B4-BE49-F238E27FC236}">
                      <a16:creationId xmlns:a16="http://schemas.microsoft.com/office/drawing/2014/main" id="{2B0CB005-0818-47A0-B059-B69E3FA3187A}"/>
                    </a:ext>
                  </a:extLst>
                </p:cNvPr>
                <p:cNvSpPr>
                  <a:spLocks/>
                </p:cNvSpPr>
                <p:nvPr/>
              </p:nvSpPr>
              <p:spPr bwMode="auto">
                <a:xfrm>
                  <a:off x="4422" y="261"/>
                  <a:ext cx="572" cy="6"/>
                </a:xfrm>
                <a:custGeom>
                  <a:avLst/>
                  <a:gdLst>
                    <a:gd name="T0" fmla="*/ 0 w 3437"/>
                    <a:gd name="T1" fmla="*/ 0 h 33"/>
                    <a:gd name="T2" fmla="*/ 0 w 3437"/>
                    <a:gd name="T3" fmla="*/ 0 h 33"/>
                    <a:gd name="T4" fmla="*/ 0 w 3437"/>
                    <a:gd name="T5" fmla="*/ 0 h 33"/>
                    <a:gd name="T6" fmla="*/ 0 w 3437"/>
                    <a:gd name="T7" fmla="*/ 0 h 33"/>
                    <a:gd name="T8" fmla="*/ 0 w 3437"/>
                    <a:gd name="T9" fmla="*/ 0 h 33"/>
                    <a:gd name="T10" fmla="*/ 0 w 3437"/>
                    <a:gd name="T11" fmla="*/ 0 h 33"/>
                    <a:gd name="T12" fmla="*/ 0 w 3437"/>
                    <a:gd name="T13" fmla="*/ 0 h 33"/>
                    <a:gd name="T14" fmla="*/ 0 w 3437"/>
                    <a:gd name="T15" fmla="*/ 0 h 33"/>
                    <a:gd name="T16" fmla="*/ 0 w 3437"/>
                    <a:gd name="T17" fmla="*/ 0 h 33"/>
                    <a:gd name="T18" fmla="*/ 0 w 3437"/>
                    <a:gd name="T19" fmla="*/ 0 h 33"/>
                    <a:gd name="T20" fmla="*/ 0 w 3437"/>
                    <a:gd name="T21" fmla="*/ 0 h 33"/>
                    <a:gd name="T22" fmla="*/ 0 w 3437"/>
                    <a:gd name="T23" fmla="*/ 0 h 33"/>
                    <a:gd name="T24" fmla="*/ 0 w 3437"/>
                    <a:gd name="T25" fmla="*/ 0 h 33"/>
                    <a:gd name="T26" fmla="*/ 0 w 3437"/>
                    <a:gd name="T27" fmla="*/ 0 h 33"/>
                    <a:gd name="T28" fmla="*/ 0 w 3437"/>
                    <a:gd name="T29" fmla="*/ 0 h 33"/>
                    <a:gd name="T30" fmla="*/ 0 w 3437"/>
                    <a:gd name="T31" fmla="*/ 0 h 33"/>
                    <a:gd name="T32" fmla="*/ 0 w 3437"/>
                    <a:gd name="T33" fmla="*/ 0 h 33"/>
                    <a:gd name="T34" fmla="*/ 0 w 3437"/>
                    <a:gd name="T35" fmla="*/ 0 h 33"/>
                    <a:gd name="T36" fmla="*/ 0 w 3437"/>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37"/>
                    <a:gd name="T58" fmla="*/ 0 h 33"/>
                    <a:gd name="T59" fmla="*/ 3437 w 3437"/>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37" h="33">
                      <a:moveTo>
                        <a:pt x="0" y="33"/>
                      </a:moveTo>
                      <a:lnTo>
                        <a:pt x="3" y="29"/>
                      </a:lnTo>
                      <a:lnTo>
                        <a:pt x="6" y="25"/>
                      </a:lnTo>
                      <a:lnTo>
                        <a:pt x="10" y="21"/>
                      </a:lnTo>
                      <a:lnTo>
                        <a:pt x="13" y="17"/>
                      </a:lnTo>
                      <a:lnTo>
                        <a:pt x="18" y="13"/>
                      </a:lnTo>
                      <a:lnTo>
                        <a:pt x="23" y="9"/>
                      </a:lnTo>
                      <a:lnTo>
                        <a:pt x="27" y="4"/>
                      </a:lnTo>
                      <a:lnTo>
                        <a:pt x="32" y="0"/>
                      </a:lnTo>
                      <a:lnTo>
                        <a:pt x="3385" y="0"/>
                      </a:lnTo>
                      <a:lnTo>
                        <a:pt x="3391" y="4"/>
                      </a:lnTo>
                      <a:lnTo>
                        <a:pt x="3398" y="8"/>
                      </a:lnTo>
                      <a:lnTo>
                        <a:pt x="3404" y="12"/>
                      </a:lnTo>
                      <a:lnTo>
                        <a:pt x="3411" y="16"/>
                      </a:lnTo>
                      <a:lnTo>
                        <a:pt x="3417" y="21"/>
                      </a:lnTo>
                      <a:lnTo>
                        <a:pt x="3424" y="25"/>
                      </a:lnTo>
                      <a:lnTo>
                        <a:pt x="3430" y="29"/>
                      </a:lnTo>
                      <a:lnTo>
                        <a:pt x="3437" y="33"/>
                      </a:lnTo>
                      <a:lnTo>
                        <a:pt x="0" y="33"/>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7" name="Freeform 876">
                  <a:extLst>
                    <a:ext uri="{FF2B5EF4-FFF2-40B4-BE49-F238E27FC236}">
                      <a16:creationId xmlns:a16="http://schemas.microsoft.com/office/drawing/2014/main" id="{717EDAF1-1613-4DE1-9D3D-B9D7A2C84814}"/>
                    </a:ext>
                  </a:extLst>
                </p:cNvPr>
                <p:cNvSpPr>
                  <a:spLocks/>
                </p:cNvSpPr>
                <p:nvPr/>
              </p:nvSpPr>
              <p:spPr bwMode="auto">
                <a:xfrm>
                  <a:off x="4427" y="254"/>
                  <a:ext cx="559" cy="7"/>
                </a:xfrm>
                <a:custGeom>
                  <a:avLst/>
                  <a:gdLst>
                    <a:gd name="T0" fmla="*/ 0 w 3353"/>
                    <a:gd name="T1" fmla="*/ 0 h 35"/>
                    <a:gd name="T2" fmla="*/ 0 w 3353"/>
                    <a:gd name="T3" fmla="*/ 0 h 35"/>
                    <a:gd name="T4" fmla="*/ 0 w 3353"/>
                    <a:gd name="T5" fmla="*/ 0 h 35"/>
                    <a:gd name="T6" fmla="*/ 0 w 3353"/>
                    <a:gd name="T7" fmla="*/ 0 h 35"/>
                    <a:gd name="T8" fmla="*/ 0 w 3353"/>
                    <a:gd name="T9" fmla="*/ 0 h 35"/>
                    <a:gd name="T10" fmla="*/ 0 w 3353"/>
                    <a:gd name="T11" fmla="*/ 0 h 35"/>
                    <a:gd name="T12" fmla="*/ 0 w 3353"/>
                    <a:gd name="T13" fmla="*/ 0 h 35"/>
                    <a:gd name="T14" fmla="*/ 0 w 3353"/>
                    <a:gd name="T15" fmla="*/ 0 h 35"/>
                    <a:gd name="T16" fmla="*/ 0 w 3353"/>
                    <a:gd name="T17" fmla="*/ 0 h 35"/>
                    <a:gd name="T18" fmla="*/ 0 w 3353"/>
                    <a:gd name="T19" fmla="*/ 0 h 35"/>
                    <a:gd name="T20" fmla="*/ 0 w 3353"/>
                    <a:gd name="T21" fmla="*/ 0 h 35"/>
                    <a:gd name="T22" fmla="*/ 0 w 3353"/>
                    <a:gd name="T23" fmla="*/ 0 h 35"/>
                    <a:gd name="T24" fmla="*/ 0 w 3353"/>
                    <a:gd name="T25" fmla="*/ 0 h 35"/>
                    <a:gd name="T26" fmla="*/ 0 w 3353"/>
                    <a:gd name="T27" fmla="*/ 0 h 35"/>
                    <a:gd name="T28" fmla="*/ 0 w 3353"/>
                    <a:gd name="T29" fmla="*/ 0 h 35"/>
                    <a:gd name="T30" fmla="*/ 0 w 3353"/>
                    <a:gd name="T31" fmla="*/ 0 h 35"/>
                    <a:gd name="T32" fmla="*/ 0 w 3353"/>
                    <a:gd name="T33" fmla="*/ 0 h 35"/>
                    <a:gd name="T34" fmla="*/ 0 w 3353"/>
                    <a:gd name="T35" fmla="*/ 0 h 35"/>
                    <a:gd name="T36" fmla="*/ 0 w 3353"/>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353"/>
                    <a:gd name="T58" fmla="*/ 0 h 35"/>
                    <a:gd name="T59" fmla="*/ 3353 w 3353"/>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353" h="35">
                      <a:moveTo>
                        <a:pt x="0" y="35"/>
                      </a:moveTo>
                      <a:lnTo>
                        <a:pt x="6" y="31"/>
                      </a:lnTo>
                      <a:lnTo>
                        <a:pt x="11" y="26"/>
                      </a:lnTo>
                      <a:lnTo>
                        <a:pt x="17" y="23"/>
                      </a:lnTo>
                      <a:lnTo>
                        <a:pt x="21" y="19"/>
                      </a:lnTo>
                      <a:lnTo>
                        <a:pt x="27" y="14"/>
                      </a:lnTo>
                      <a:lnTo>
                        <a:pt x="34" y="10"/>
                      </a:lnTo>
                      <a:lnTo>
                        <a:pt x="42" y="5"/>
                      </a:lnTo>
                      <a:lnTo>
                        <a:pt x="47" y="0"/>
                      </a:lnTo>
                      <a:lnTo>
                        <a:pt x="3299" y="0"/>
                      </a:lnTo>
                      <a:lnTo>
                        <a:pt x="3307" y="4"/>
                      </a:lnTo>
                      <a:lnTo>
                        <a:pt x="3312" y="8"/>
                      </a:lnTo>
                      <a:lnTo>
                        <a:pt x="3320" y="13"/>
                      </a:lnTo>
                      <a:lnTo>
                        <a:pt x="3327" y="17"/>
                      </a:lnTo>
                      <a:lnTo>
                        <a:pt x="3333" y="21"/>
                      </a:lnTo>
                      <a:lnTo>
                        <a:pt x="3340" y="26"/>
                      </a:lnTo>
                      <a:lnTo>
                        <a:pt x="3346" y="31"/>
                      </a:lnTo>
                      <a:lnTo>
                        <a:pt x="3353" y="35"/>
                      </a:lnTo>
                      <a:lnTo>
                        <a:pt x="0" y="35"/>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8" name="Freeform 877">
                  <a:extLst>
                    <a:ext uri="{FF2B5EF4-FFF2-40B4-BE49-F238E27FC236}">
                      <a16:creationId xmlns:a16="http://schemas.microsoft.com/office/drawing/2014/main" id="{3EDD7060-9D8A-4CC0-A08B-8B6F411F9DA1}"/>
                    </a:ext>
                  </a:extLst>
                </p:cNvPr>
                <p:cNvSpPr>
                  <a:spLocks/>
                </p:cNvSpPr>
                <p:nvPr/>
              </p:nvSpPr>
              <p:spPr bwMode="auto">
                <a:xfrm>
                  <a:off x="4435" y="247"/>
                  <a:ext cx="542" cy="7"/>
                </a:xfrm>
                <a:custGeom>
                  <a:avLst/>
                  <a:gdLst>
                    <a:gd name="T0" fmla="*/ 0 w 3252"/>
                    <a:gd name="T1" fmla="*/ 0 h 34"/>
                    <a:gd name="T2" fmla="*/ 0 w 3252"/>
                    <a:gd name="T3" fmla="*/ 0 h 34"/>
                    <a:gd name="T4" fmla="*/ 0 w 3252"/>
                    <a:gd name="T5" fmla="*/ 0 h 34"/>
                    <a:gd name="T6" fmla="*/ 0 w 3252"/>
                    <a:gd name="T7" fmla="*/ 0 h 34"/>
                    <a:gd name="T8" fmla="*/ 0 w 3252"/>
                    <a:gd name="T9" fmla="*/ 0 h 34"/>
                    <a:gd name="T10" fmla="*/ 0 w 3252"/>
                    <a:gd name="T11" fmla="*/ 0 h 34"/>
                    <a:gd name="T12" fmla="*/ 0 w 3252"/>
                    <a:gd name="T13" fmla="*/ 0 h 34"/>
                    <a:gd name="T14" fmla="*/ 0 w 3252"/>
                    <a:gd name="T15" fmla="*/ 0 h 34"/>
                    <a:gd name="T16" fmla="*/ 0 w 3252"/>
                    <a:gd name="T17" fmla="*/ 0 h 34"/>
                    <a:gd name="T18" fmla="*/ 0 w 3252"/>
                    <a:gd name="T19" fmla="*/ 0 h 34"/>
                    <a:gd name="T20" fmla="*/ 0 w 3252"/>
                    <a:gd name="T21" fmla="*/ 0 h 34"/>
                    <a:gd name="T22" fmla="*/ 0 w 3252"/>
                    <a:gd name="T23" fmla="*/ 0 h 34"/>
                    <a:gd name="T24" fmla="*/ 0 w 3252"/>
                    <a:gd name="T25" fmla="*/ 0 h 34"/>
                    <a:gd name="T26" fmla="*/ 0 w 3252"/>
                    <a:gd name="T27" fmla="*/ 0 h 34"/>
                    <a:gd name="T28" fmla="*/ 0 w 3252"/>
                    <a:gd name="T29" fmla="*/ 0 h 34"/>
                    <a:gd name="T30" fmla="*/ 0 w 3252"/>
                    <a:gd name="T31" fmla="*/ 0 h 34"/>
                    <a:gd name="T32" fmla="*/ 0 w 3252"/>
                    <a:gd name="T33" fmla="*/ 0 h 34"/>
                    <a:gd name="T34" fmla="*/ 0 w 3252"/>
                    <a:gd name="T35" fmla="*/ 0 h 34"/>
                    <a:gd name="T36" fmla="*/ 0 w 325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252"/>
                    <a:gd name="T58" fmla="*/ 0 h 34"/>
                    <a:gd name="T59" fmla="*/ 3252 w 325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252" h="34">
                      <a:moveTo>
                        <a:pt x="0" y="34"/>
                      </a:moveTo>
                      <a:lnTo>
                        <a:pt x="6" y="30"/>
                      </a:lnTo>
                      <a:lnTo>
                        <a:pt x="12" y="26"/>
                      </a:lnTo>
                      <a:lnTo>
                        <a:pt x="18" y="22"/>
                      </a:lnTo>
                      <a:lnTo>
                        <a:pt x="24" y="17"/>
                      </a:lnTo>
                      <a:lnTo>
                        <a:pt x="30" y="12"/>
                      </a:lnTo>
                      <a:lnTo>
                        <a:pt x="37" y="8"/>
                      </a:lnTo>
                      <a:lnTo>
                        <a:pt x="43" y="4"/>
                      </a:lnTo>
                      <a:lnTo>
                        <a:pt x="49" y="0"/>
                      </a:lnTo>
                      <a:lnTo>
                        <a:pt x="3198" y="0"/>
                      </a:lnTo>
                      <a:lnTo>
                        <a:pt x="3205" y="4"/>
                      </a:lnTo>
                      <a:lnTo>
                        <a:pt x="3211" y="8"/>
                      </a:lnTo>
                      <a:lnTo>
                        <a:pt x="3218" y="12"/>
                      </a:lnTo>
                      <a:lnTo>
                        <a:pt x="3225" y="17"/>
                      </a:lnTo>
                      <a:lnTo>
                        <a:pt x="3232" y="22"/>
                      </a:lnTo>
                      <a:lnTo>
                        <a:pt x="3239" y="26"/>
                      </a:lnTo>
                      <a:lnTo>
                        <a:pt x="3245" y="30"/>
                      </a:lnTo>
                      <a:lnTo>
                        <a:pt x="3252" y="34"/>
                      </a:lnTo>
                      <a:lnTo>
                        <a:pt x="0" y="34"/>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9" name="Freeform 878">
                  <a:extLst>
                    <a:ext uri="{FF2B5EF4-FFF2-40B4-BE49-F238E27FC236}">
                      <a16:creationId xmlns:a16="http://schemas.microsoft.com/office/drawing/2014/main" id="{2F13E2EA-0AC7-4788-AB91-CC96B9A66CBF}"/>
                    </a:ext>
                  </a:extLst>
                </p:cNvPr>
                <p:cNvSpPr>
                  <a:spLocks/>
                </p:cNvSpPr>
                <p:nvPr/>
              </p:nvSpPr>
              <p:spPr bwMode="auto">
                <a:xfrm>
                  <a:off x="4443" y="240"/>
                  <a:ext cx="525" cy="7"/>
                </a:xfrm>
                <a:custGeom>
                  <a:avLst/>
                  <a:gdLst>
                    <a:gd name="T0" fmla="*/ 0 w 3149"/>
                    <a:gd name="T1" fmla="*/ 0 h 34"/>
                    <a:gd name="T2" fmla="*/ 0 w 3149"/>
                    <a:gd name="T3" fmla="*/ 0 h 34"/>
                    <a:gd name="T4" fmla="*/ 0 w 3149"/>
                    <a:gd name="T5" fmla="*/ 0 h 34"/>
                    <a:gd name="T6" fmla="*/ 0 w 3149"/>
                    <a:gd name="T7" fmla="*/ 0 h 34"/>
                    <a:gd name="T8" fmla="*/ 0 w 3149"/>
                    <a:gd name="T9" fmla="*/ 0 h 34"/>
                    <a:gd name="T10" fmla="*/ 0 w 3149"/>
                    <a:gd name="T11" fmla="*/ 0 h 34"/>
                    <a:gd name="T12" fmla="*/ 0 w 3149"/>
                    <a:gd name="T13" fmla="*/ 0 h 34"/>
                    <a:gd name="T14" fmla="*/ 0 w 3149"/>
                    <a:gd name="T15" fmla="*/ 0 h 34"/>
                    <a:gd name="T16" fmla="*/ 0 w 3149"/>
                    <a:gd name="T17" fmla="*/ 0 h 34"/>
                    <a:gd name="T18" fmla="*/ 0 w 3149"/>
                    <a:gd name="T19" fmla="*/ 0 h 34"/>
                    <a:gd name="T20" fmla="*/ 0 w 3149"/>
                    <a:gd name="T21" fmla="*/ 0 h 34"/>
                    <a:gd name="T22" fmla="*/ 0 w 3149"/>
                    <a:gd name="T23" fmla="*/ 0 h 34"/>
                    <a:gd name="T24" fmla="*/ 0 w 3149"/>
                    <a:gd name="T25" fmla="*/ 0 h 34"/>
                    <a:gd name="T26" fmla="*/ 0 w 3149"/>
                    <a:gd name="T27" fmla="*/ 0 h 34"/>
                    <a:gd name="T28" fmla="*/ 0 w 3149"/>
                    <a:gd name="T29" fmla="*/ 0 h 34"/>
                    <a:gd name="T30" fmla="*/ 0 w 3149"/>
                    <a:gd name="T31" fmla="*/ 0 h 34"/>
                    <a:gd name="T32" fmla="*/ 0 w 3149"/>
                    <a:gd name="T33" fmla="*/ 0 h 34"/>
                    <a:gd name="T34" fmla="*/ 0 w 3149"/>
                    <a:gd name="T35" fmla="*/ 0 h 34"/>
                    <a:gd name="T36" fmla="*/ 0 w 3149"/>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149"/>
                    <a:gd name="T58" fmla="*/ 0 h 34"/>
                    <a:gd name="T59" fmla="*/ 3149 w 3149"/>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149" h="34">
                      <a:moveTo>
                        <a:pt x="0" y="34"/>
                      </a:moveTo>
                      <a:lnTo>
                        <a:pt x="6" y="30"/>
                      </a:lnTo>
                      <a:lnTo>
                        <a:pt x="13" y="26"/>
                      </a:lnTo>
                      <a:lnTo>
                        <a:pt x="19" y="21"/>
                      </a:lnTo>
                      <a:lnTo>
                        <a:pt x="26" y="17"/>
                      </a:lnTo>
                      <a:lnTo>
                        <a:pt x="32" y="13"/>
                      </a:lnTo>
                      <a:lnTo>
                        <a:pt x="39" y="8"/>
                      </a:lnTo>
                      <a:lnTo>
                        <a:pt x="46" y="4"/>
                      </a:lnTo>
                      <a:lnTo>
                        <a:pt x="53" y="0"/>
                      </a:lnTo>
                      <a:lnTo>
                        <a:pt x="3092" y="0"/>
                      </a:lnTo>
                      <a:lnTo>
                        <a:pt x="3099" y="4"/>
                      </a:lnTo>
                      <a:lnTo>
                        <a:pt x="3106" y="8"/>
                      </a:lnTo>
                      <a:lnTo>
                        <a:pt x="3114" y="13"/>
                      </a:lnTo>
                      <a:lnTo>
                        <a:pt x="3121" y="17"/>
                      </a:lnTo>
                      <a:lnTo>
                        <a:pt x="3128" y="21"/>
                      </a:lnTo>
                      <a:lnTo>
                        <a:pt x="3135" y="26"/>
                      </a:lnTo>
                      <a:lnTo>
                        <a:pt x="3142" y="30"/>
                      </a:lnTo>
                      <a:lnTo>
                        <a:pt x="3149" y="34"/>
                      </a:lnTo>
                      <a:lnTo>
                        <a:pt x="0" y="3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0" name="Freeform 879">
                  <a:extLst>
                    <a:ext uri="{FF2B5EF4-FFF2-40B4-BE49-F238E27FC236}">
                      <a16:creationId xmlns:a16="http://schemas.microsoft.com/office/drawing/2014/main" id="{5CA03CDA-96A1-43E8-807D-3AD334F32C5B}"/>
                    </a:ext>
                  </a:extLst>
                </p:cNvPr>
                <p:cNvSpPr>
                  <a:spLocks/>
                </p:cNvSpPr>
                <p:nvPr/>
              </p:nvSpPr>
              <p:spPr bwMode="auto">
                <a:xfrm>
                  <a:off x="4452" y="233"/>
                  <a:ext cx="506" cy="7"/>
                </a:xfrm>
                <a:custGeom>
                  <a:avLst/>
                  <a:gdLst>
                    <a:gd name="T0" fmla="*/ 0 w 3039"/>
                    <a:gd name="T1" fmla="*/ 0 h 34"/>
                    <a:gd name="T2" fmla="*/ 0 w 3039"/>
                    <a:gd name="T3" fmla="*/ 0 h 34"/>
                    <a:gd name="T4" fmla="*/ 0 w 3039"/>
                    <a:gd name="T5" fmla="*/ 0 h 34"/>
                    <a:gd name="T6" fmla="*/ 0 w 3039"/>
                    <a:gd name="T7" fmla="*/ 0 h 34"/>
                    <a:gd name="T8" fmla="*/ 0 w 3039"/>
                    <a:gd name="T9" fmla="*/ 0 h 34"/>
                    <a:gd name="T10" fmla="*/ 0 w 3039"/>
                    <a:gd name="T11" fmla="*/ 0 h 34"/>
                    <a:gd name="T12" fmla="*/ 0 w 3039"/>
                    <a:gd name="T13" fmla="*/ 0 h 34"/>
                    <a:gd name="T14" fmla="*/ 0 w 3039"/>
                    <a:gd name="T15" fmla="*/ 0 h 34"/>
                    <a:gd name="T16" fmla="*/ 0 w 3039"/>
                    <a:gd name="T17" fmla="*/ 0 h 34"/>
                    <a:gd name="T18" fmla="*/ 0 w 3039"/>
                    <a:gd name="T19" fmla="*/ 0 h 34"/>
                    <a:gd name="T20" fmla="*/ 0 w 3039"/>
                    <a:gd name="T21" fmla="*/ 0 h 34"/>
                    <a:gd name="T22" fmla="*/ 0 w 3039"/>
                    <a:gd name="T23" fmla="*/ 0 h 34"/>
                    <a:gd name="T24" fmla="*/ 0 w 3039"/>
                    <a:gd name="T25" fmla="*/ 0 h 34"/>
                    <a:gd name="T26" fmla="*/ 0 w 3039"/>
                    <a:gd name="T27" fmla="*/ 0 h 34"/>
                    <a:gd name="T28" fmla="*/ 0 w 3039"/>
                    <a:gd name="T29" fmla="*/ 0 h 34"/>
                    <a:gd name="T30" fmla="*/ 0 w 3039"/>
                    <a:gd name="T31" fmla="*/ 0 h 34"/>
                    <a:gd name="T32" fmla="*/ 0 w 3039"/>
                    <a:gd name="T33" fmla="*/ 0 h 34"/>
                    <a:gd name="T34" fmla="*/ 0 w 3039"/>
                    <a:gd name="T35" fmla="*/ 0 h 34"/>
                    <a:gd name="T36" fmla="*/ 0 w 3039"/>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39"/>
                    <a:gd name="T58" fmla="*/ 0 h 34"/>
                    <a:gd name="T59" fmla="*/ 3039 w 3039"/>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39" h="34">
                      <a:moveTo>
                        <a:pt x="0" y="34"/>
                      </a:moveTo>
                      <a:lnTo>
                        <a:pt x="6" y="29"/>
                      </a:lnTo>
                      <a:lnTo>
                        <a:pt x="13" y="25"/>
                      </a:lnTo>
                      <a:lnTo>
                        <a:pt x="19" y="21"/>
                      </a:lnTo>
                      <a:lnTo>
                        <a:pt x="26" y="16"/>
                      </a:lnTo>
                      <a:lnTo>
                        <a:pt x="32" y="12"/>
                      </a:lnTo>
                      <a:lnTo>
                        <a:pt x="39" y="8"/>
                      </a:lnTo>
                      <a:lnTo>
                        <a:pt x="46" y="4"/>
                      </a:lnTo>
                      <a:lnTo>
                        <a:pt x="53" y="0"/>
                      </a:lnTo>
                      <a:lnTo>
                        <a:pt x="2984" y="0"/>
                      </a:lnTo>
                      <a:lnTo>
                        <a:pt x="2991" y="4"/>
                      </a:lnTo>
                      <a:lnTo>
                        <a:pt x="2998" y="8"/>
                      </a:lnTo>
                      <a:lnTo>
                        <a:pt x="3005" y="12"/>
                      </a:lnTo>
                      <a:lnTo>
                        <a:pt x="3012" y="16"/>
                      </a:lnTo>
                      <a:lnTo>
                        <a:pt x="3019" y="21"/>
                      </a:lnTo>
                      <a:lnTo>
                        <a:pt x="3026" y="25"/>
                      </a:lnTo>
                      <a:lnTo>
                        <a:pt x="3032" y="29"/>
                      </a:lnTo>
                      <a:lnTo>
                        <a:pt x="3039" y="34"/>
                      </a:lnTo>
                      <a:lnTo>
                        <a:pt x="0" y="34"/>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1" name="Freeform 880">
                  <a:extLst>
                    <a:ext uri="{FF2B5EF4-FFF2-40B4-BE49-F238E27FC236}">
                      <a16:creationId xmlns:a16="http://schemas.microsoft.com/office/drawing/2014/main" id="{9EC907DF-D113-47B7-AECC-5E756B189D59}"/>
                    </a:ext>
                  </a:extLst>
                </p:cNvPr>
                <p:cNvSpPr>
                  <a:spLocks/>
                </p:cNvSpPr>
                <p:nvPr/>
              </p:nvSpPr>
              <p:spPr bwMode="auto">
                <a:xfrm>
                  <a:off x="4461" y="226"/>
                  <a:ext cx="488" cy="7"/>
                </a:xfrm>
                <a:custGeom>
                  <a:avLst/>
                  <a:gdLst>
                    <a:gd name="T0" fmla="*/ 0 w 2931"/>
                    <a:gd name="T1" fmla="*/ 0 h 35"/>
                    <a:gd name="T2" fmla="*/ 0 w 2931"/>
                    <a:gd name="T3" fmla="*/ 0 h 35"/>
                    <a:gd name="T4" fmla="*/ 0 w 2931"/>
                    <a:gd name="T5" fmla="*/ 0 h 35"/>
                    <a:gd name="T6" fmla="*/ 0 w 2931"/>
                    <a:gd name="T7" fmla="*/ 0 h 35"/>
                    <a:gd name="T8" fmla="*/ 0 w 2931"/>
                    <a:gd name="T9" fmla="*/ 0 h 35"/>
                    <a:gd name="T10" fmla="*/ 0 w 2931"/>
                    <a:gd name="T11" fmla="*/ 0 h 35"/>
                    <a:gd name="T12" fmla="*/ 0 w 2931"/>
                    <a:gd name="T13" fmla="*/ 0 h 35"/>
                    <a:gd name="T14" fmla="*/ 0 w 2931"/>
                    <a:gd name="T15" fmla="*/ 0 h 35"/>
                    <a:gd name="T16" fmla="*/ 0 w 2931"/>
                    <a:gd name="T17" fmla="*/ 0 h 35"/>
                    <a:gd name="T18" fmla="*/ 0 w 2931"/>
                    <a:gd name="T19" fmla="*/ 0 h 35"/>
                    <a:gd name="T20" fmla="*/ 0 w 2931"/>
                    <a:gd name="T21" fmla="*/ 0 h 35"/>
                    <a:gd name="T22" fmla="*/ 0 w 2931"/>
                    <a:gd name="T23" fmla="*/ 0 h 35"/>
                    <a:gd name="T24" fmla="*/ 0 w 2931"/>
                    <a:gd name="T25" fmla="*/ 0 h 35"/>
                    <a:gd name="T26" fmla="*/ 0 w 2931"/>
                    <a:gd name="T27" fmla="*/ 0 h 35"/>
                    <a:gd name="T28" fmla="*/ 0 w 2931"/>
                    <a:gd name="T29" fmla="*/ 0 h 35"/>
                    <a:gd name="T30" fmla="*/ 0 w 2931"/>
                    <a:gd name="T31" fmla="*/ 0 h 35"/>
                    <a:gd name="T32" fmla="*/ 0 w 2931"/>
                    <a:gd name="T33" fmla="*/ 0 h 35"/>
                    <a:gd name="T34" fmla="*/ 0 w 2931"/>
                    <a:gd name="T35" fmla="*/ 0 h 35"/>
                    <a:gd name="T36" fmla="*/ 0 w 2931"/>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931"/>
                    <a:gd name="T58" fmla="*/ 0 h 35"/>
                    <a:gd name="T59" fmla="*/ 2931 w 2931"/>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931" h="35">
                      <a:moveTo>
                        <a:pt x="0" y="35"/>
                      </a:moveTo>
                      <a:lnTo>
                        <a:pt x="8" y="31"/>
                      </a:lnTo>
                      <a:lnTo>
                        <a:pt x="15" y="27"/>
                      </a:lnTo>
                      <a:lnTo>
                        <a:pt x="22" y="22"/>
                      </a:lnTo>
                      <a:lnTo>
                        <a:pt x="30" y="18"/>
                      </a:lnTo>
                      <a:lnTo>
                        <a:pt x="37" y="13"/>
                      </a:lnTo>
                      <a:lnTo>
                        <a:pt x="44" y="8"/>
                      </a:lnTo>
                      <a:lnTo>
                        <a:pt x="53" y="4"/>
                      </a:lnTo>
                      <a:lnTo>
                        <a:pt x="60" y="0"/>
                      </a:lnTo>
                      <a:lnTo>
                        <a:pt x="2874" y="0"/>
                      </a:lnTo>
                      <a:lnTo>
                        <a:pt x="2881" y="4"/>
                      </a:lnTo>
                      <a:lnTo>
                        <a:pt x="2888" y="8"/>
                      </a:lnTo>
                      <a:lnTo>
                        <a:pt x="2895" y="13"/>
                      </a:lnTo>
                      <a:lnTo>
                        <a:pt x="2902" y="18"/>
                      </a:lnTo>
                      <a:lnTo>
                        <a:pt x="2909" y="22"/>
                      </a:lnTo>
                      <a:lnTo>
                        <a:pt x="2916" y="27"/>
                      </a:lnTo>
                      <a:lnTo>
                        <a:pt x="2923" y="31"/>
                      </a:lnTo>
                      <a:lnTo>
                        <a:pt x="2931" y="35"/>
                      </a:lnTo>
                      <a:lnTo>
                        <a:pt x="0" y="35"/>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2" name="Freeform 881">
                  <a:extLst>
                    <a:ext uri="{FF2B5EF4-FFF2-40B4-BE49-F238E27FC236}">
                      <a16:creationId xmlns:a16="http://schemas.microsoft.com/office/drawing/2014/main" id="{35E0CA50-ACAC-4BB4-90D4-AC744A6B41AB}"/>
                    </a:ext>
                  </a:extLst>
                </p:cNvPr>
                <p:cNvSpPr>
                  <a:spLocks/>
                </p:cNvSpPr>
                <p:nvPr/>
              </p:nvSpPr>
              <p:spPr bwMode="auto">
                <a:xfrm>
                  <a:off x="4470" y="220"/>
                  <a:ext cx="469" cy="6"/>
                </a:xfrm>
                <a:custGeom>
                  <a:avLst/>
                  <a:gdLst>
                    <a:gd name="T0" fmla="*/ 0 w 2814"/>
                    <a:gd name="T1" fmla="*/ 0 h 33"/>
                    <a:gd name="T2" fmla="*/ 0 w 2814"/>
                    <a:gd name="T3" fmla="*/ 0 h 33"/>
                    <a:gd name="T4" fmla="*/ 0 w 2814"/>
                    <a:gd name="T5" fmla="*/ 0 h 33"/>
                    <a:gd name="T6" fmla="*/ 0 w 2814"/>
                    <a:gd name="T7" fmla="*/ 0 h 33"/>
                    <a:gd name="T8" fmla="*/ 0 w 2814"/>
                    <a:gd name="T9" fmla="*/ 0 h 33"/>
                    <a:gd name="T10" fmla="*/ 0 w 2814"/>
                    <a:gd name="T11" fmla="*/ 0 h 33"/>
                    <a:gd name="T12" fmla="*/ 0 w 2814"/>
                    <a:gd name="T13" fmla="*/ 0 h 33"/>
                    <a:gd name="T14" fmla="*/ 0 w 2814"/>
                    <a:gd name="T15" fmla="*/ 0 h 33"/>
                    <a:gd name="T16" fmla="*/ 0 w 2814"/>
                    <a:gd name="T17" fmla="*/ 0 h 33"/>
                    <a:gd name="T18" fmla="*/ 0 w 2814"/>
                    <a:gd name="T19" fmla="*/ 0 h 33"/>
                    <a:gd name="T20" fmla="*/ 0 w 2814"/>
                    <a:gd name="T21" fmla="*/ 0 h 33"/>
                    <a:gd name="T22" fmla="*/ 0 w 2814"/>
                    <a:gd name="T23" fmla="*/ 0 h 33"/>
                    <a:gd name="T24" fmla="*/ 0 w 2814"/>
                    <a:gd name="T25" fmla="*/ 0 h 33"/>
                    <a:gd name="T26" fmla="*/ 0 w 2814"/>
                    <a:gd name="T27" fmla="*/ 0 h 33"/>
                    <a:gd name="T28" fmla="*/ 0 w 2814"/>
                    <a:gd name="T29" fmla="*/ 0 h 33"/>
                    <a:gd name="T30" fmla="*/ 0 w 2814"/>
                    <a:gd name="T31" fmla="*/ 0 h 33"/>
                    <a:gd name="T32" fmla="*/ 0 w 2814"/>
                    <a:gd name="T33" fmla="*/ 0 h 33"/>
                    <a:gd name="T34" fmla="*/ 0 w 2814"/>
                    <a:gd name="T35" fmla="*/ 0 h 33"/>
                    <a:gd name="T36" fmla="*/ 0 w 281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14"/>
                    <a:gd name="T58" fmla="*/ 0 h 33"/>
                    <a:gd name="T59" fmla="*/ 2814 w 281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14" h="33">
                      <a:moveTo>
                        <a:pt x="0" y="33"/>
                      </a:moveTo>
                      <a:lnTo>
                        <a:pt x="7" y="29"/>
                      </a:lnTo>
                      <a:lnTo>
                        <a:pt x="14" y="25"/>
                      </a:lnTo>
                      <a:lnTo>
                        <a:pt x="21" y="21"/>
                      </a:lnTo>
                      <a:lnTo>
                        <a:pt x="28" y="16"/>
                      </a:lnTo>
                      <a:lnTo>
                        <a:pt x="35" y="12"/>
                      </a:lnTo>
                      <a:lnTo>
                        <a:pt x="42" y="8"/>
                      </a:lnTo>
                      <a:lnTo>
                        <a:pt x="51" y="4"/>
                      </a:lnTo>
                      <a:lnTo>
                        <a:pt x="58" y="0"/>
                      </a:lnTo>
                      <a:lnTo>
                        <a:pt x="2756" y="0"/>
                      </a:lnTo>
                      <a:lnTo>
                        <a:pt x="2763" y="4"/>
                      </a:lnTo>
                      <a:lnTo>
                        <a:pt x="2770" y="8"/>
                      </a:lnTo>
                      <a:lnTo>
                        <a:pt x="2777" y="12"/>
                      </a:lnTo>
                      <a:lnTo>
                        <a:pt x="2785" y="16"/>
                      </a:lnTo>
                      <a:lnTo>
                        <a:pt x="2792" y="21"/>
                      </a:lnTo>
                      <a:lnTo>
                        <a:pt x="2800" y="25"/>
                      </a:lnTo>
                      <a:lnTo>
                        <a:pt x="2807" y="29"/>
                      </a:lnTo>
                      <a:lnTo>
                        <a:pt x="2814" y="33"/>
                      </a:lnTo>
                      <a:lnTo>
                        <a:pt x="0" y="33"/>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3" name="Freeform 882">
                  <a:extLst>
                    <a:ext uri="{FF2B5EF4-FFF2-40B4-BE49-F238E27FC236}">
                      <a16:creationId xmlns:a16="http://schemas.microsoft.com/office/drawing/2014/main" id="{C8BC527D-1B20-4A64-B6F2-3587C5E39F4B}"/>
                    </a:ext>
                  </a:extLst>
                </p:cNvPr>
                <p:cNvSpPr>
                  <a:spLocks/>
                </p:cNvSpPr>
                <p:nvPr/>
              </p:nvSpPr>
              <p:spPr bwMode="auto">
                <a:xfrm>
                  <a:off x="4480" y="213"/>
                  <a:ext cx="450" cy="7"/>
                </a:xfrm>
                <a:custGeom>
                  <a:avLst/>
                  <a:gdLst>
                    <a:gd name="T0" fmla="*/ 0 w 2698"/>
                    <a:gd name="T1" fmla="*/ 0 h 35"/>
                    <a:gd name="T2" fmla="*/ 0 w 2698"/>
                    <a:gd name="T3" fmla="*/ 0 h 35"/>
                    <a:gd name="T4" fmla="*/ 0 w 2698"/>
                    <a:gd name="T5" fmla="*/ 0 h 35"/>
                    <a:gd name="T6" fmla="*/ 0 w 2698"/>
                    <a:gd name="T7" fmla="*/ 0 h 35"/>
                    <a:gd name="T8" fmla="*/ 0 w 2698"/>
                    <a:gd name="T9" fmla="*/ 0 h 35"/>
                    <a:gd name="T10" fmla="*/ 0 w 2698"/>
                    <a:gd name="T11" fmla="*/ 0 h 35"/>
                    <a:gd name="T12" fmla="*/ 0 w 2698"/>
                    <a:gd name="T13" fmla="*/ 0 h 35"/>
                    <a:gd name="T14" fmla="*/ 0 w 2698"/>
                    <a:gd name="T15" fmla="*/ 0 h 35"/>
                    <a:gd name="T16" fmla="*/ 0 w 2698"/>
                    <a:gd name="T17" fmla="*/ 0 h 35"/>
                    <a:gd name="T18" fmla="*/ 0 w 2698"/>
                    <a:gd name="T19" fmla="*/ 0 h 35"/>
                    <a:gd name="T20" fmla="*/ 0 w 2698"/>
                    <a:gd name="T21" fmla="*/ 0 h 35"/>
                    <a:gd name="T22" fmla="*/ 0 w 2698"/>
                    <a:gd name="T23" fmla="*/ 0 h 35"/>
                    <a:gd name="T24" fmla="*/ 0 w 2698"/>
                    <a:gd name="T25" fmla="*/ 0 h 35"/>
                    <a:gd name="T26" fmla="*/ 0 w 2698"/>
                    <a:gd name="T27" fmla="*/ 0 h 35"/>
                    <a:gd name="T28" fmla="*/ 0 w 2698"/>
                    <a:gd name="T29" fmla="*/ 0 h 35"/>
                    <a:gd name="T30" fmla="*/ 0 w 2698"/>
                    <a:gd name="T31" fmla="*/ 0 h 35"/>
                    <a:gd name="T32" fmla="*/ 0 w 2698"/>
                    <a:gd name="T33" fmla="*/ 0 h 35"/>
                    <a:gd name="T34" fmla="*/ 0 w 2698"/>
                    <a:gd name="T35" fmla="*/ 0 h 35"/>
                    <a:gd name="T36" fmla="*/ 0 w 2698"/>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698"/>
                    <a:gd name="T58" fmla="*/ 0 h 35"/>
                    <a:gd name="T59" fmla="*/ 2698 w 2698"/>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698" h="35">
                      <a:moveTo>
                        <a:pt x="0" y="35"/>
                      </a:moveTo>
                      <a:lnTo>
                        <a:pt x="8" y="30"/>
                      </a:lnTo>
                      <a:lnTo>
                        <a:pt x="16" y="26"/>
                      </a:lnTo>
                      <a:lnTo>
                        <a:pt x="23" y="21"/>
                      </a:lnTo>
                      <a:lnTo>
                        <a:pt x="32" y="17"/>
                      </a:lnTo>
                      <a:lnTo>
                        <a:pt x="40" y="13"/>
                      </a:lnTo>
                      <a:lnTo>
                        <a:pt x="48" y="8"/>
                      </a:lnTo>
                      <a:lnTo>
                        <a:pt x="55" y="4"/>
                      </a:lnTo>
                      <a:lnTo>
                        <a:pt x="64" y="0"/>
                      </a:lnTo>
                      <a:lnTo>
                        <a:pt x="2639" y="0"/>
                      </a:lnTo>
                      <a:lnTo>
                        <a:pt x="2646" y="4"/>
                      </a:lnTo>
                      <a:lnTo>
                        <a:pt x="2654" y="8"/>
                      </a:lnTo>
                      <a:lnTo>
                        <a:pt x="2661" y="13"/>
                      </a:lnTo>
                      <a:lnTo>
                        <a:pt x="2668" y="17"/>
                      </a:lnTo>
                      <a:lnTo>
                        <a:pt x="2675" y="21"/>
                      </a:lnTo>
                      <a:lnTo>
                        <a:pt x="2682" y="26"/>
                      </a:lnTo>
                      <a:lnTo>
                        <a:pt x="2691" y="30"/>
                      </a:lnTo>
                      <a:lnTo>
                        <a:pt x="2698" y="35"/>
                      </a:lnTo>
                      <a:lnTo>
                        <a:pt x="0" y="35"/>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4" name="Freeform 883">
                  <a:extLst>
                    <a:ext uri="{FF2B5EF4-FFF2-40B4-BE49-F238E27FC236}">
                      <a16:creationId xmlns:a16="http://schemas.microsoft.com/office/drawing/2014/main" id="{36AFB889-F876-43D4-A111-2D5FD82C1270}"/>
                    </a:ext>
                  </a:extLst>
                </p:cNvPr>
                <p:cNvSpPr>
                  <a:spLocks/>
                </p:cNvSpPr>
                <p:nvPr/>
              </p:nvSpPr>
              <p:spPr bwMode="auto">
                <a:xfrm>
                  <a:off x="4491" y="206"/>
                  <a:ext cx="429" cy="7"/>
                </a:xfrm>
                <a:custGeom>
                  <a:avLst/>
                  <a:gdLst>
                    <a:gd name="T0" fmla="*/ 0 w 2575"/>
                    <a:gd name="T1" fmla="*/ 0 h 34"/>
                    <a:gd name="T2" fmla="*/ 0 w 2575"/>
                    <a:gd name="T3" fmla="*/ 0 h 34"/>
                    <a:gd name="T4" fmla="*/ 0 w 2575"/>
                    <a:gd name="T5" fmla="*/ 0 h 34"/>
                    <a:gd name="T6" fmla="*/ 0 w 2575"/>
                    <a:gd name="T7" fmla="*/ 0 h 34"/>
                    <a:gd name="T8" fmla="*/ 0 w 2575"/>
                    <a:gd name="T9" fmla="*/ 0 h 34"/>
                    <a:gd name="T10" fmla="*/ 0 w 2575"/>
                    <a:gd name="T11" fmla="*/ 0 h 34"/>
                    <a:gd name="T12" fmla="*/ 0 w 2575"/>
                    <a:gd name="T13" fmla="*/ 0 h 34"/>
                    <a:gd name="T14" fmla="*/ 0 w 2575"/>
                    <a:gd name="T15" fmla="*/ 0 h 34"/>
                    <a:gd name="T16" fmla="*/ 0 w 2575"/>
                    <a:gd name="T17" fmla="*/ 0 h 34"/>
                    <a:gd name="T18" fmla="*/ 0 w 2575"/>
                    <a:gd name="T19" fmla="*/ 0 h 34"/>
                    <a:gd name="T20" fmla="*/ 0 w 2575"/>
                    <a:gd name="T21" fmla="*/ 0 h 34"/>
                    <a:gd name="T22" fmla="*/ 0 w 2575"/>
                    <a:gd name="T23" fmla="*/ 0 h 34"/>
                    <a:gd name="T24" fmla="*/ 0 w 2575"/>
                    <a:gd name="T25" fmla="*/ 0 h 34"/>
                    <a:gd name="T26" fmla="*/ 0 w 2575"/>
                    <a:gd name="T27" fmla="*/ 0 h 34"/>
                    <a:gd name="T28" fmla="*/ 0 w 2575"/>
                    <a:gd name="T29" fmla="*/ 0 h 34"/>
                    <a:gd name="T30" fmla="*/ 0 w 2575"/>
                    <a:gd name="T31" fmla="*/ 0 h 34"/>
                    <a:gd name="T32" fmla="*/ 0 w 2575"/>
                    <a:gd name="T33" fmla="*/ 0 h 34"/>
                    <a:gd name="T34" fmla="*/ 0 w 2575"/>
                    <a:gd name="T35" fmla="*/ 0 h 34"/>
                    <a:gd name="T36" fmla="*/ 0 w 2575"/>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575"/>
                    <a:gd name="T58" fmla="*/ 0 h 34"/>
                    <a:gd name="T59" fmla="*/ 2575 w 2575"/>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575" h="34">
                      <a:moveTo>
                        <a:pt x="0" y="34"/>
                      </a:moveTo>
                      <a:lnTo>
                        <a:pt x="8" y="30"/>
                      </a:lnTo>
                      <a:lnTo>
                        <a:pt x="16" y="26"/>
                      </a:lnTo>
                      <a:lnTo>
                        <a:pt x="23" y="22"/>
                      </a:lnTo>
                      <a:lnTo>
                        <a:pt x="31" y="16"/>
                      </a:lnTo>
                      <a:lnTo>
                        <a:pt x="40" y="12"/>
                      </a:lnTo>
                      <a:lnTo>
                        <a:pt x="48" y="8"/>
                      </a:lnTo>
                      <a:lnTo>
                        <a:pt x="55" y="4"/>
                      </a:lnTo>
                      <a:lnTo>
                        <a:pt x="63" y="0"/>
                      </a:lnTo>
                      <a:lnTo>
                        <a:pt x="2515" y="0"/>
                      </a:lnTo>
                      <a:lnTo>
                        <a:pt x="2523" y="4"/>
                      </a:lnTo>
                      <a:lnTo>
                        <a:pt x="2530" y="8"/>
                      </a:lnTo>
                      <a:lnTo>
                        <a:pt x="2537" y="12"/>
                      </a:lnTo>
                      <a:lnTo>
                        <a:pt x="2545" y="16"/>
                      </a:lnTo>
                      <a:lnTo>
                        <a:pt x="2552" y="22"/>
                      </a:lnTo>
                      <a:lnTo>
                        <a:pt x="2559" y="26"/>
                      </a:lnTo>
                      <a:lnTo>
                        <a:pt x="2568" y="30"/>
                      </a:lnTo>
                      <a:lnTo>
                        <a:pt x="2575" y="34"/>
                      </a:lnTo>
                      <a:lnTo>
                        <a:pt x="0" y="34"/>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5" name="Freeform 884">
                  <a:extLst>
                    <a:ext uri="{FF2B5EF4-FFF2-40B4-BE49-F238E27FC236}">
                      <a16:creationId xmlns:a16="http://schemas.microsoft.com/office/drawing/2014/main" id="{AE4803FB-5931-427F-9021-E46A3D5D0FED}"/>
                    </a:ext>
                  </a:extLst>
                </p:cNvPr>
                <p:cNvSpPr>
                  <a:spLocks/>
                </p:cNvSpPr>
                <p:nvPr/>
              </p:nvSpPr>
              <p:spPr bwMode="auto">
                <a:xfrm>
                  <a:off x="4501" y="199"/>
                  <a:ext cx="409" cy="7"/>
                </a:xfrm>
                <a:custGeom>
                  <a:avLst/>
                  <a:gdLst>
                    <a:gd name="T0" fmla="*/ 0 w 2452"/>
                    <a:gd name="T1" fmla="*/ 0 h 35"/>
                    <a:gd name="T2" fmla="*/ 0 w 2452"/>
                    <a:gd name="T3" fmla="*/ 0 h 35"/>
                    <a:gd name="T4" fmla="*/ 0 w 2452"/>
                    <a:gd name="T5" fmla="*/ 0 h 35"/>
                    <a:gd name="T6" fmla="*/ 0 w 2452"/>
                    <a:gd name="T7" fmla="*/ 0 h 35"/>
                    <a:gd name="T8" fmla="*/ 0 w 2452"/>
                    <a:gd name="T9" fmla="*/ 0 h 35"/>
                    <a:gd name="T10" fmla="*/ 0 w 2452"/>
                    <a:gd name="T11" fmla="*/ 0 h 35"/>
                    <a:gd name="T12" fmla="*/ 0 w 2452"/>
                    <a:gd name="T13" fmla="*/ 0 h 35"/>
                    <a:gd name="T14" fmla="*/ 0 w 2452"/>
                    <a:gd name="T15" fmla="*/ 0 h 35"/>
                    <a:gd name="T16" fmla="*/ 0 w 2452"/>
                    <a:gd name="T17" fmla="*/ 0 h 35"/>
                    <a:gd name="T18" fmla="*/ 0 w 2452"/>
                    <a:gd name="T19" fmla="*/ 0 h 35"/>
                    <a:gd name="T20" fmla="*/ 0 w 2452"/>
                    <a:gd name="T21" fmla="*/ 0 h 35"/>
                    <a:gd name="T22" fmla="*/ 0 w 2452"/>
                    <a:gd name="T23" fmla="*/ 0 h 35"/>
                    <a:gd name="T24" fmla="*/ 0 w 2452"/>
                    <a:gd name="T25" fmla="*/ 0 h 35"/>
                    <a:gd name="T26" fmla="*/ 0 w 2452"/>
                    <a:gd name="T27" fmla="*/ 0 h 35"/>
                    <a:gd name="T28" fmla="*/ 0 w 2452"/>
                    <a:gd name="T29" fmla="*/ 0 h 35"/>
                    <a:gd name="T30" fmla="*/ 0 w 2452"/>
                    <a:gd name="T31" fmla="*/ 0 h 35"/>
                    <a:gd name="T32" fmla="*/ 0 w 2452"/>
                    <a:gd name="T33" fmla="*/ 0 h 35"/>
                    <a:gd name="T34" fmla="*/ 0 w 2452"/>
                    <a:gd name="T35" fmla="*/ 0 h 35"/>
                    <a:gd name="T36" fmla="*/ 0 w 2452"/>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52"/>
                    <a:gd name="T58" fmla="*/ 0 h 35"/>
                    <a:gd name="T59" fmla="*/ 2452 w 2452"/>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52" h="35">
                      <a:moveTo>
                        <a:pt x="0" y="35"/>
                      </a:moveTo>
                      <a:lnTo>
                        <a:pt x="9" y="31"/>
                      </a:lnTo>
                      <a:lnTo>
                        <a:pt x="17" y="26"/>
                      </a:lnTo>
                      <a:lnTo>
                        <a:pt x="24" y="22"/>
                      </a:lnTo>
                      <a:lnTo>
                        <a:pt x="32" y="18"/>
                      </a:lnTo>
                      <a:lnTo>
                        <a:pt x="41" y="13"/>
                      </a:lnTo>
                      <a:lnTo>
                        <a:pt x="49" y="9"/>
                      </a:lnTo>
                      <a:lnTo>
                        <a:pt x="57" y="5"/>
                      </a:lnTo>
                      <a:lnTo>
                        <a:pt x="66" y="0"/>
                      </a:lnTo>
                      <a:lnTo>
                        <a:pt x="2390" y="0"/>
                      </a:lnTo>
                      <a:lnTo>
                        <a:pt x="2398" y="5"/>
                      </a:lnTo>
                      <a:lnTo>
                        <a:pt x="2405" y="9"/>
                      </a:lnTo>
                      <a:lnTo>
                        <a:pt x="2413" y="13"/>
                      </a:lnTo>
                      <a:lnTo>
                        <a:pt x="2422" y="18"/>
                      </a:lnTo>
                      <a:lnTo>
                        <a:pt x="2429" y="22"/>
                      </a:lnTo>
                      <a:lnTo>
                        <a:pt x="2437" y="26"/>
                      </a:lnTo>
                      <a:lnTo>
                        <a:pt x="2444" y="31"/>
                      </a:lnTo>
                      <a:lnTo>
                        <a:pt x="2452" y="35"/>
                      </a:lnTo>
                      <a:lnTo>
                        <a:pt x="0" y="35"/>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6" name="Freeform 885">
                  <a:extLst>
                    <a:ext uri="{FF2B5EF4-FFF2-40B4-BE49-F238E27FC236}">
                      <a16:creationId xmlns:a16="http://schemas.microsoft.com/office/drawing/2014/main" id="{93A5830E-31B6-48C1-98AF-BD693FF49577}"/>
                    </a:ext>
                  </a:extLst>
                </p:cNvPr>
                <p:cNvSpPr>
                  <a:spLocks/>
                </p:cNvSpPr>
                <p:nvPr/>
              </p:nvSpPr>
              <p:spPr bwMode="auto">
                <a:xfrm>
                  <a:off x="4512" y="192"/>
                  <a:ext cx="388" cy="7"/>
                </a:xfrm>
                <a:custGeom>
                  <a:avLst/>
                  <a:gdLst>
                    <a:gd name="T0" fmla="*/ 0 w 2324"/>
                    <a:gd name="T1" fmla="*/ 0 h 33"/>
                    <a:gd name="T2" fmla="*/ 0 w 2324"/>
                    <a:gd name="T3" fmla="*/ 0 h 33"/>
                    <a:gd name="T4" fmla="*/ 0 w 2324"/>
                    <a:gd name="T5" fmla="*/ 0 h 33"/>
                    <a:gd name="T6" fmla="*/ 0 w 2324"/>
                    <a:gd name="T7" fmla="*/ 0 h 33"/>
                    <a:gd name="T8" fmla="*/ 0 w 2324"/>
                    <a:gd name="T9" fmla="*/ 0 h 33"/>
                    <a:gd name="T10" fmla="*/ 0 w 2324"/>
                    <a:gd name="T11" fmla="*/ 0 h 33"/>
                    <a:gd name="T12" fmla="*/ 0 w 2324"/>
                    <a:gd name="T13" fmla="*/ 0 h 33"/>
                    <a:gd name="T14" fmla="*/ 0 w 2324"/>
                    <a:gd name="T15" fmla="*/ 0 h 33"/>
                    <a:gd name="T16" fmla="*/ 0 w 2324"/>
                    <a:gd name="T17" fmla="*/ 0 h 33"/>
                    <a:gd name="T18" fmla="*/ 0 w 2324"/>
                    <a:gd name="T19" fmla="*/ 0 h 33"/>
                    <a:gd name="T20" fmla="*/ 0 w 2324"/>
                    <a:gd name="T21" fmla="*/ 0 h 33"/>
                    <a:gd name="T22" fmla="*/ 0 w 2324"/>
                    <a:gd name="T23" fmla="*/ 0 h 33"/>
                    <a:gd name="T24" fmla="*/ 0 w 2324"/>
                    <a:gd name="T25" fmla="*/ 0 h 33"/>
                    <a:gd name="T26" fmla="*/ 0 w 2324"/>
                    <a:gd name="T27" fmla="*/ 0 h 33"/>
                    <a:gd name="T28" fmla="*/ 0 w 2324"/>
                    <a:gd name="T29" fmla="*/ 0 h 33"/>
                    <a:gd name="T30" fmla="*/ 0 w 2324"/>
                    <a:gd name="T31" fmla="*/ 0 h 33"/>
                    <a:gd name="T32" fmla="*/ 0 w 2324"/>
                    <a:gd name="T33" fmla="*/ 0 h 33"/>
                    <a:gd name="T34" fmla="*/ 0 w 2324"/>
                    <a:gd name="T35" fmla="*/ 0 h 33"/>
                    <a:gd name="T36" fmla="*/ 0 w 232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324"/>
                    <a:gd name="T58" fmla="*/ 0 h 33"/>
                    <a:gd name="T59" fmla="*/ 2324 w 232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324" h="33">
                      <a:moveTo>
                        <a:pt x="0" y="33"/>
                      </a:moveTo>
                      <a:lnTo>
                        <a:pt x="8" y="29"/>
                      </a:lnTo>
                      <a:lnTo>
                        <a:pt x="16" y="25"/>
                      </a:lnTo>
                      <a:lnTo>
                        <a:pt x="23" y="21"/>
                      </a:lnTo>
                      <a:lnTo>
                        <a:pt x="31" y="16"/>
                      </a:lnTo>
                      <a:lnTo>
                        <a:pt x="40" y="12"/>
                      </a:lnTo>
                      <a:lnTo>
                        <a:pt x="48" y="8"/>
                      </a:lnTo>
                      <a:lnTo>
                        <a:pt x="56" y="4"/>
                      </a:lnTo>
                      <a:lnTo>
                        <a:pt x="65" y="0"/>
                      </a:lnTo>
                      <a:lnTo>
                        <a:pt x="2265" y="0"/>
                      </a:lnTo>
                      <a:lnTo>
                        <a:pt x="2272" y="4"/>
                      </a:lnTo>
                      <a:lnTo>
                        <a:pt x="2280" y="8"/>
                      </a:lnTo>
                      <a:lnTo>
                        <a:pt x="2287" y="12"/>
                      </a:lnTo>
                      <a:lnTo>
                        <a:pt x="2294" y="16"/>
                      </a:lnTo>
                      <a:lnTo>
                        <a:pt x="2302" y="21"/>
                      </a:lnTo>
                      <a:lnTo>
                        <a:pt x="2310" y="25"/>
                      </a:lnTo>
                      <a:lnTo>
                        <a:pt x="2317" y="29"/>
                      </a:lnTo>
                      <a:lnTo>
                        <a:pt x="2324" y="33"/>
                      </a:lnTo>
                      <a:lnTo>
                        <a:pt x="0" y="33"/>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7" name="Freeform 886">
                  <a:extLst>
                    <a:ext uri="{FF2B5EF4-FFF2-40B4-BE49-F238E27FC236}">
                      <a16:creationId xmlns:a16="http://schemas.microsoft.com/office/drawing/2014/main" id="{BE3191E3-2ABF-4A22-96D9-CE294CE580FF}"/>
                    </a:ext>
                  </a:extLst>
                </p:cNvPr>
                <p:cNvSpPr>
                  <a:spLocks/>
                </p:cNvSpPr>
                <p:nvPr/>
              </p:nvSpPr>
              <p:spPr bwMode="auto">
                <a:xfrm>
                  <a:off x="4523" y="185"/>
                  <a:ext cx="367" cy="7"/>
                </a:xfrm>
                <a:custGeom>
                  <a:avLst/>
                  <a:gdLst>
                    <a:gd name="T0" fmla="*/ 0 w 2200"/>
                    <a:gd name="T1" fmla="*/ 0 h 35"/>
                    <a:gd name="T2" fmla="*/ 0 w 2200"/>
                    <a:gd name="T3" fmla="*/ 0 h 35"/>
                    <a:gd name="T4" fmla="*/ 0 w 2200"/>
                    <a:gd name="T5" fmla="*/ 0 h 35"/>
                    <a:gd name="T6" fmla="*/ 0 w 2200"/>
                    <a:gd name="T7" fmla="*/ 0 h 35"/>
                    <a:gd name="T8" fmla="*/ 0 w 2200"/>
                    <a:gd name="T9" fmla="*/ 0 h 35"/>
                    <a:gd name="T10" fmla="*/ 0 w 2200"/>
                    <a:gd name="T11" fmla="*/ 0 h 35"/>
                    <a:gd name="T12" fmla="*/ 0 w 2200"/>
                    <a:gd name="T13" fmla="*/ 0 h 35"/>
                    <a:gd name="T14" fmla="*/ 0 w 2200"/>
                    <a:gd name="T15" fmla="*/ 0 h 35"/>
                    <a:gd name="T16" fmla="*/ 0 w 2200"/>
                    <a:gd name="T17" fmla="*/ 0 h 35"/>
                    <a:gd name="T18" fmla="*/ 0 w 2200"/>
                    <a:gd name="T19" fmla="*/ 0 h 35"/>
                    <a:gd name="T20" fmla="*/ 0 w 2200"/>
                    <a:gd name="T21" fmla="*/ 0 h 35"/>
                    <a:gd name="T22" fmla="*/ 0 w 2200"/>
                    <a:gd name="T23" fmla="*/ 0 h 35"/>
                    <a:gd name="T24" fmla="*/ 0 w 2200"/>
                    <a:gd name="T25" fmla="*/ 0 h 35"/>
                    <a:gd name="T26" fmla="*/ 0 w 2200"/>
                    <a:gd name="T27" fmla="*/ 0 h 35"/>
                    <a:gd name="T28" fmla="*/ 0 w 2200"/>
                    <a:gd name="T29" fmla="*/ 0 h 35"/>
                    <a:gd name="T30" fmla="*/ 0 w 2200"/>
                    <a:gd name="T31" fmla="*/ 0 h 35"/>
                    <a:gd name="T32" fmla="*/ 0 w 2200"/>
                    <a:gd name="T33" fmla="*/ 0 h 35"/>
                    <a:gd name="T34" fmla="*/ 0 w 2200"/>
                    <a:gd name="T35" fmla="*/ 0 h 35"/>
                    <a:gd name="T36" fmla="*/ 0 w 2200"/>
                    <a:gd name="T37" fmla="*/ 0 h 35"/>
                    <a:gd name="T38" fmla="*/ 0 w 2200"/>
                    <a:gd name="T39" fmla="*/ 0 h 35"/>
                    <a:gd name="T40" fmla="*/ 0 w 2200"/>
                    <a:gd name="T41" fmla="*/ 0 h 35"/>
                    <a:gd name="T42" fmla="*/ 0 w 2200"/>
                    <a:gd name="T43" fmla="*/ 0 h 35"/>
                    <a:gd name="T44" fmla="*/ 0 w 2200"/>
                    <a:gd name="T45" fmla="*/ 0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200"/>
                    <a:gd name="T70" fmla="*/ 0 h 35"/>
                    <a:gd name="T71" fmla="*/ 2200 w 2200"/>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200" h="35">
                      <a:moveTo>
                        <a:pt x="0" y="35"/>
                      </a:moveTo>
                      <a:lnTo>
                        <a:pt x="8" y="31"/>
                      </a:lnTo>
                      <a:lnTo>
                        <a:pt x="16" y="27"/>
                      </a:lnTo>
                      <a:lnTo>
                        <a:pt x="24" y="22"/>
                      </a:lnTo>
                      <a:lnTo>
                        <a:pt x="34" y="17"/>
                      </a:lnTo>
                      <a:lnTo>
                        <a:pt x="42" y="13"/>
                      </a:lnTo>
                      <a:lnTo>
                        <a:pt x="50" y="8"/>
                      </a:lnTo>
                      <a:lnTo>
                        <a:pt x="59" y="4"/>
                      </a:lnTo>
                      <a:lnTo>
                        <a:pt x="67" y="0"/>
                      </a:lnTo>
                      <a:lnTo>
                        <a:pt x="2136" y="0"/>
                      </a:lnTo>
                      <a:lnTo>
                        <a:pt x="2137" y="1"/>
                      </a:lnTo>
                      <a:lnTo>
                        <a:pt x="2138" y="1"/>
                      </a:lnTo>
                      <a:lnTo>
                        <a:pt x="2139" y="2"/>
                      </a:lnTo>
                      <a:lnTo>
                        <a:pt x="2146" y="6"/>
                      </a:lnTo>
                      <a:lnTo>
                        <a:pt x="2155" y="10"/>
                      </a:lnTo>
                      <a:lnTo>
                        <a:pt x="2162" y="14"/>
                      </a:lnTo>
                      <a:lnTo>
                        <a:pt x="2170" y="18"/>
                      </a:lnTo>
                      <a:lnTo>
                        <a:pt x="2177" y="23"/>
                      </a:lnTo>
                      <a:lnTo>
                        <a:pt x="2184" y="27"/>
                      </a:lnTo>
                      <a:lnTo>
                        <a:pt x="2192" y="31"/>
                      </a:lnTo>
                      <a:lnTo>
                        <a:pt x="2200" y="35"/>
                      </a:lnTo>
                      <a:lnTo>
                        <a:pt x="0" y="35"/>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8" name="Freeform 887">
                  <a:extLst>
                    <a:ext uri="{FF2B5EF4-FFF2-40B4-BE49-F238E27FC236}">
                      <a16:creationId xmlns:a16="http://schemas.microsoft.com/office/drawing/2014/main" id="{23278297-1208-4AD3-8D73-028488C85901}"/>
                    </a:ext>
                  </a:extLst>
                </p:cNvPr>
                <p:cNvSpPr>
                  <a:spLocks/>
                </p:cNvSpPr>
                <p:nvPr/>
              </p:nvSpPr>
              <p:spPr bwMode="auto">
                <a:xfrm>
                  <a:off x="4534" y="179"/>
                  <a:ext cx="345" cy="6"/>
                </a:xfrm>
                <a:custGeom>
                  <a:avLst/>
                  <a:gdLst>
                    <a:gd name="T0" fmla="*/ 0 w 2069"/>
                    <a:gd name="T1" fmla="*/ 0 h 34"/>
                    <a:gd name="T2" fmla="*/ 0 w 2069"/>
                    <a:gd name="T3" fmla="*/ 0 h 34"/>
                    <a:gd name="T4" fmla="*/ 0 w 2069"/>
                    <a:gd name="T5" fmla="*/ 0 h 34"/>
                    <a:gd name="T6" fmla="*/ 0 w 2069"/>
                    <a:gd name="T7" fmla="*/ 0 h 34"/>
                    <a:gd name="T8" fmla="*/ 0 w 2069"/>
                    <a:gd name="T9" fmla="*/ 0 h 34"/>
                    <a:gd name="T10" fmla="*/ 0 w 2069"/>
                    <a:gd name="T11" fmla="*/ 0 h 34"/>
                    <a:gd name="T12" fmla="*/ 0 w 2069"/>
                    <a:gd name="T13" fmla="*/ 0 h 34"/>
                    <a:gd name="T14" fmla="*/ 0 w 2069"/>
                    <a:gd name="T15" fmla="*/ 0 h 34"/>
                    <a:gd name="T16" fmla="*/ 0 w 2069"/>
                    <a:gd name="T17" fmla="*/ 0 h 34"/>
                    <a:gd name="T18" fmla="*/ 0 w 2069"/>
                    <a:gd name="T19" fmla="*/ 0 h 34"/>
                    <a:gd name="T20" fmla="*/ 0 w 2069"/>
                    <a:gd name="T21" fmla="*/ 0 h 34"/>
                    <a:gd name="T22" fmla="*/ 0 w 2069"/>
                    <a:gd name="T23" fmla="*/ 0 h 34"/>
                    <a:gd name="T24" fmla="*/ 0 w 2069"/>
                    <a:gd name="T25" fmla="*/ 0 h 34"/>
                    <a:gd name="T26" fmla="*/ 0 w 2069"/>
                    <a:gd name="T27" fmla="*/ 0 h 34"/>
                    <a:gd name="T28" fmla="*/ 0 w 2069"/>
                    <a:gd name="T29" fmla="*/ 0 h 34"/>
                    <a:gd name="T30" fmla="*/ 0 w 2069"/>
                    <a:gd name="T31" fmla="*/ 0 h 34"/>
                    <a:gd name="T32" fmla="*/ 0 w 2069"/>
                    <a:gd name="T33" fmla="*/ 0 h 34"/>
                    <a:gd name="T34" fmla="*/ 0 w 2069"/>
                    <a:gd name="T35" fmla="*/ 0 h 34"/>
                    <a:gd name="T36" fmla="*/ 0 w 2069"/>
                    <a:gd name="T37" fmla="*/ 0 h 34"/>
                    <a:gd name="T38" fmla="*/ 0 w 2069"/>
                    <a:gd name="T39" fmla="*/ 0 h 34"/>
                    <a:gd name="T40" fmla="*/ 0 w 2069"/>
                    <a:gd name="T41" fmla="*/ 0 h 34"/>
                    <a:gd name="T42" fmla="*/ 0 w 2069"/>
                    <a:gd name="T43" fmla="*/ 0 h 34"/>
                    <a:gd name="T44" fmla="*/ 0 w 2069"/>
                    <a:gd name="T45" fmla="*/ 0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69"/>
                    <a:gd name="T70" fmla="*/ 0 h 34"/>
                    <a:gd name="T71" fmla="*/ 2069 w 2069"/>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69" h="34">
                      <a:moveTo>
                        <a:pt x="0" y="34"/>
                      </a:moveTo>
                      <a:lnTo>
                        <a:pt x="1" y="33"/>
                      </a:lnTo>
                      <a:lnTo>
                        <a:pt x="2" y="33"/>
                      </a:lnTo>
                      <a:lnTo>
                        <a:pt x="4" y="32"/>
                      </a:lnTo>
                      <a:lnTo>
                        <a:pt x="12" y="28"/>
                      </a:lnTo>
                      <a:lnTo>
                        <a:pt x="21" y="23"/>
                      </a:lnTo>
                      <a:lnTo>
                        <a:pt x="30" y="19"/>
                      </a:lnTo>
                      <a:lnTo>
                        <a:pt x="39" y="15"/>
                      </a:lnTo>
                      <a:lnTo>
                        <a:pt x="47" y="12"/>
                      </a:lnTo>
                      <a:lnTo>
                        <a:pt x="57" y="8"/>
                      </a:lnTo>
                      <a:lnTo>
                        <a:pt x="66" y="4"/>
                      </a:lnTo>
                      <a:lnTo>
                        <a:pt x="76" y="0"/>
                      </a:lnTo>
                      <a:lnTo>
                        <a:pt x="1998" y="0"/>
                      </a:lnTo>
                      <a:lnTo>
                        <a:pt x="2006" y="5"/>
                      </a:lnTo>
                      <a:lnTo>
                        <a:pt x="2015" y="9"/>
                      </a:lnTo>
                      <a:lnTo>
                        <a:pt x="2024" y="13"/>
                      </a:lnTo>
                      <a:lnTo>
                        <a:pt x="2033" y="17"/>
                      </a:lnTo>
                      <a:lnTo>
                        <a:pt x="2041" y="21"/>
                      </a:lnTo>
                      <a:lnTo>
                        <a:pt x="2051" y="25"/>
                      </a:lnTo>
                      <a:lnTo>
                        <a:pt x="2059" y="30"/>
                      </a:lnTo>
                      <a:lnTo>
                        <a:pt x="2069" y="34"/>
                      </a:lnTo>
                      <a:lnTo>
                        <a:pt x="0" y="34"/>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9" name="Freeform 888">
                  <a:extLst>
                    <a:ext uri="{FF2B5EF4-FFF2-40B4-BE49-F238E27FC236}">
                      <a16:creationId xmlns:a16="http://schemas.microsoft.com/office/drawing/2014/main" id="{EF0BD1A1-CEE2-4A0A-964A-693EA99F4D93}"/>
                    </a:ext>
                  </a:extLst>
                </p:cNvPr>
                <p:cNvSpPr>
                  <a:spLocks/>
                </p:cNvSpPr>
                <p:nvPr/>
              </p:nvSpPr>
              <p:spPr bwMode="auto">
                <a:xfrm>
                  <a:off x="4547" y="172"/>
                  <a:ext cx="320" cy="7"/>
                </a:xfrm>
                <a:custGeom>
                  <a:avLst/>
                  <a:gdLst>
                    <a:gd name="T0" fmla="*/ 0 w 1922"/>
                    <a:gd name="T1" fmla="*/ 0 h 34"/>
                    <a:gd name="T2" fmla="*/ 0 w 1922"/>
                    <a:gd name="T3" fmla="*/ 0 h 34"/>
                    <a:gd name="T4" fmla="*/ 0 w 1922"/>
                    <a:gd name="T5" fmla="*/ 0 h 34"/>
                    <a:gd name="T6" fmla="*/ 0 w 1922"/>
                    <a:gd name="T7" fmla="*/ 0 h 34"/>
                    <a:gd name="T8" fmla="*/ 0 w 1922"/>
                    <a:gd name="T9" fmla="*/ 0 h 34"/>
                    <a:gd name="T10" fmla="*/ 0 w 1922"/>
                    <a:gd name="T11" fmla="*/ 0 h 34"/>
                    <a:gd name="T12" fmla="*/ 0 w 1922"/>
                    <a:gd name="T13" fmla="*/ 0 h 34"/>
                    <a:gd name="T14" fmla="*/ 0 w 1922"/>
                    <a:gd name="T15" fmla="*/ 0 h 34"/>
                    <a:gd name="T16" fmla="*/ 0 w 1922"/>
                    <a:gd name="T17" fmla="*/ 0 h 34"/>
                    <a:gd name="T18" fmla="*/ 0 w 1922"/>
                    <a:gd name="T19" fmla="*/ 0 h 34"/>
                    <a:gd name="T20" fmla="*/ 0 w 1922"/>
                    <a:gd name="T21" fmla="*/ 0 h 34"/>
                    <a:gd name="T22" fmla="*/ 0 w 1922"/>
                    <a:gd name="T23" fmla="*/ 0 h 34"/>
                    <a:gd name="T24" fmla="*/ 0 w 1922"/>
                    <a:gd name="T25" fmla="*/ 0 h 34"/>
                    <a:gd name="T26" fmla="*/ 0 w 1922"/>
                    <a:gd name="T27" fmla="*/ 0 h 34"/>
                    <a:gd name="T28" fmla="*/ 0 w 1922"/>
                    <a:gd name="T29" fmla="*/ 0 h 34"/>
                    <a:gd name="T30" fmla="*/ 0 w 1922"/>
                    <a:gd name="T31" fmla="*/ 0 h 34"/>
                    <a:gd name="T32" fmla="*/ 0 w 1922"/>
                    <a:gd name="T33" fmla="*/ 0 h 34"/>
                    <a:gd name="T34" fmla="*/ 0 w 1922"/>
                    <a:gd name="T35" fmla="*/ 0 h 34"/>
                    <a:gd name="T36" fmla="*/ 0 w 192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922"/>
                    <a:gd name="T58" fmla="*/ 0 h 34"/>
                    <a:gd name="T59" fmla="*/ 1922 w 192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922" h="34">
                      <a:moveTo>
                        <a:pt x="0" y="34"/>
                      </a:moveTo>
                      <a:lnTo>
                        <a:pt x="16" y="28"/>
                      </a:lnTo>
                      <a:lnTo>
                        <a:pt x="33" y="23"/>
                      </a:lnTo>
                      <a:lnTo>
                        <a:pt x="49" y="18"/>
                      </a:lnTo>
                      <a:lnTo>
                        <a:pt x="67" y="14"/>
                      </a:lnTo>
                      <a:lnTo>
                        <a:pt x="84" y="10"/>
                      </a:lnTo>
                      <a:lnTo>
                        <a:pt x="102" y="6"/>
                      </a:lnTo>
                      <a:lnTo>
                        <a:pt x="119" y="3"/>
                      </a:lnTo>
                      <a:lnTo>
                        <a:pt x="137" y="0"/>
                      </a:lnTo>
                      <a:lnTo>
                        <a:pt x="1819" y="0"/>
                      </a:lnTo>
                      <a:lnTo>
                        <a:pt x="1832" y="3"/>
                      </a:lnTo>
                      <a:lnTo>
                        <a:pt x="1846" y="7"/>
                      </a:lnTo>
                      <a:lnTo>
                        <a:pt x="1859" y="11"/>
                      </a:lnTo>
                      <a:lnTo>
                        <a:pt x="1872" y="15"/>
                      </a:lnTo>
                      <a:lnTo>
                        <a:pt x="1884" y="19"/>
                      </a:lnTo>
                      <a:lnTo>
                        <a:pt x="1897" y="24"/>
                      </a:lnTo>
                      <a:lnTo>
                        <a:pt x="1909" y="29"/>
                      </a:lnTo>
                      <a:lnTo>
                        <a:pt x="1922" y="34"/>
                      </a:lnTo>
                      <a:lnTo>
                        <a:pt x="0" y="34"/>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0" name="Freeform 889">
                  <a:extLst>
                    <a:ext uri="{FF2B5EF4-FFF2-40B4-BE49-F238E27FC236}">
                      <a16:creationId xmlns:a16="http://schemas.microsoft.com/office/drawing/2014/main" id="{B065F280-5311-44BB-9EA5-777C4186D5EE}"/>
                    </a:ext>
                  </a:extLst>
                </p:cNvPr>
                <p:cNvSpPr>
                  <a:spLocks/>
                </p:cNvSpPr>
                <p:nvPr/>
              </p:nvSpPr>
              <p:spPr bwMode="auto">
                <a:xfrm>
                  <a:off x="4570" y="166"/>
                  <a:ext cx="280" cy="6"/>
                </a:xfrm>
                <a:custGeom>
                  <a:avLst/>
                  <a:gdLst>
                    <a:gd name="T0" fmla="*/ 0 w 1682"/>
                    <a:gd name="T1" fmla="*/ 0 h 27"/>
                    <a:gd name="T2" fmla="*/ 0 w 1682"/>
                    <a:gd name="T3" fmla="*/ 0 h 27"/>
                    <a:gd name="T4" fmla="*/ 0 w 1682"/>
                    <a:gd name="T5" fmla="*/ 0 h 27"/>
                    <a:gd name="T6" fmla="*/ 0 w 1682"/>
                    <a:gd name="T7" fmla="*/ 0 h 27"/>
                    <a:gd name="T8" fmla="*/ 0 w 1682"/>
                    <a:gd name="T9" fmla="*/ 0 h 27"/>
                    <a:gd name="T10" fmla="*/ 0 w 1682"/>
                    <a:gd name="T11" fmla="*/ 0 h 27"/>
                    <a:gd name="T12" fmla="*/ 0 w 1682"/>
                    <a:gd name="T13" fmla="*/ 0 h 27"/>
                    <a:gd name="T14" fmla="*/ 0 w 1682"/>
                    <a:gd name="T15" fmla="*/ 0 h 27"/>
                    <a:gd name="T16" fmla="*/ 0 w 1682"/>
                    <a:gd name="T17" fmla="*/ 0 h 27"/>
                    <a:gd name="T18" fmla="*/ 0 w 1682"/>
                    <a:gd name="T19" fmla="*/ 0 h 27"/>
                    <a:gd name="T20" fmla="*/ 0 w 1682"/>
                    <a:gd name="T21" fmla="*/ 0 h 27"/>
                    <a:gd name="T22" fmla="*/ 0 w 1682"/>
                    <a:gd name="T23" fmla="*/ 0 h 27"/>
                    <a:gd name="T24" fmla="*/ 0 w 1682"/>
                    <a:gd name="T25" fmla="*/ 0 h 27"/>
                    <a:gd name="T26" fmla="*/ 0 w 1682"/>
                    <a:gd name="T27" fmla="*/ 0 h 27"/>
                    <a:gd name="T28" fmla="*/ 0 w 1682"/>
                    <a:gd name="T29" fmla="*/ 0 h 27"/>
                    <a:gd name="T30" fmla="*/ 0 w 1682"/>
                    <a:gd name="T31" fmla="*/ 0 h 27"/>
                    <a:gd name="T32" fmla="*/ 0 w 1682"/>
                    <a:gd name="T33" fmla="*/ 0 h 27"/>
                    <a:gd name="T34" fmla="*/ 0 w 1682"/>
                    <a:gd name="T35" fmla="*/ 0 h 27"/>
                    <a:gd name="T36" fmla="*/ 0 w 1682"/>
                    <a:gd name="T37" fmla="*/ 0 h 27"/>
                    <a:gd name="T38" fmla="*/ 0 w 1682"/>
                    <a:gd name="T39" fmla="*/ 0 h 27"/>
                    <a:gd name="T40" fmla="*/ 0 w 1682"/>
                    <a:gd name="T41" fmla="*/ 0 h 27"/>
                    <a:gd name="T42" fmla="*/ 0 w 1682"/>
                    <a:gd name="T43" fmla="*/ 0 h 27"/>
                    <a:gd name="T44" fmla="*/ 0 w 1682"/>
                    <a:gd name="T45" fmla="*/ 0 h 27"/>
                    <a:gd name="T46" fmla="*/ 0 w 1682"/>
                    <a:gd name="T47" fmla="*/ 0 h 27"/>
                    <a:gd name="T48" fmla="*/ 0 w 1682"/>
                    <a:gd name="T49" fmla="*/ 0 h 27"/>
                    <a:gd name="T50" fmla="*/ 0 w 1682"/>
                    <a:gd name="T51" fmla="*/ 0 h 27"/>
                    <a:gd name="T52" fmla="*/ 0 w 1682"/>
                    <a:gd name="T53" fmla="*/ 0 h 27"/>
                    <a:gd name="T54" fmla="*/ 0 w 1682"/>
                    <a:gd name="T55" fmla="*/ 0 h 27"/>
                    <a:gd name="T56" fmla="*/ 0 w 1682"/>
                    <a:gd name="T57" fmla="*/ 0 h 27"/>
                    <a:gd name="T58" fmla="*/ 0 w 1682"/>
                    <a:gd name="T59" fmla="*/ 0 h 27"/>
                    <a:gd name="T60" fmla="*/ 0 w 1682"/>
                    <a:gd name="T61" fmla="*/ 0 h 27"/>
                    <a:gd name="T62" fmla="*/ 0 w 1682"/>
                    <a:gd name="T63" fmla="*/ 0 h 27"/>
                    <a:gd name="T64" fmla="*/ 0 w 1682"/>
                    <a:gd name="T65" fmla="*/ 0 h 27"/>
                    <a:gd name="T66" fmla="*/ 0 w 1682"/>
                    <a:gd name="T67" fmla="*/ 0 h 27"/>
                    <a:gd name="T68" fmla="*/ 0 w 1682"/>
                    <a:gd name="T69" fmla="*/ 0 h 27"/>
                    <a:gd name="T70" fmla="*/ 0 w 1682"/>
                    <a:gd name="T71" fmla="*/ 0 h 27"/>
                    <a:gd name="T72" fmla="*/ 0 w 1682"/>
                    <a:gd name="T73" fmla="*/ 0 h 27"/>
                    <a:gd name="T74" fmla="*/ 0 w 1682"/>
                    <a:gd name="T75" fmla="*/ 0 h 27"/>
                    <a:gd name="T76" fmla="*/ 0 w 1682"/>
                    <a:gd name="T77" fmla="*/ 0 h 27"/>
                    <a:gd name="T78" fmla="*/ 0 w 1682"/>
                    <a:gd name="T79" fmla="*/ 0 h 27"/>
                    <a:gd name="T80" fmla="*/ 0 w 1682"/>
                    <a:gd name="T81" fmla="*/ 0 h 27"/>
                    <a:gd name="T82" fmla="*/ 0 w 1682"/>
                    <a:gd name="T83" fmla="*/ 0 h 27"/>
                    <a:gd name="T84" fmla="*/ 0 w 1682"/>
                    <a:gd name="T85" fmla="*/ 0 h 27"/>
                    <a:gd name="T86" fmla="*/ 0 w 1682"/>
                    <a:gd name="T87" fmla="*/ 0 h 27"/>
                    <a:gd name="T88" fmla="*/ 0 w 1682"/>
                    <a:gd name="T89" fmla="*/ 0 h 27"/>
                    <a:gd name="T90" fmla="*/ 0 w 1682"/>
                    <a:gd name="T91" fmla="*/ 0 h 27"/>
                    <a:gd name="T92" fmla="*/ 0 w 1682"/>
                    <a:gd name="T93" fmla="*/ 0 h 27"/>
                    <a:gd name="T94" fmla="*/ 0 w 1682"/>
                    <a:gd name="T95" fmla="*/ 0 h 27"/>
                    <a:gd name="T96" fmla="*/ 0 w 1682"/>
                    <a:gd name="T97" fmla="*/ 0 h 27"/>
                    <a:gd name="T98" fmla="*/ 0 w 1682"/>
                    <a:gd name="T99" fmla="*/ 0 h 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82"/>
                    <a:gd name="T151" fmla="*/ 0 h 27"/>
                    <a:gd name="T152" fmla="*/ 1682 w 1682"/>
                    <a:gd name="T153" fmla="*/ 27 h 2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82" h="27">
                      <a:moveTo>
                        <a:pt x="0" y="27"/>
                      </a:moveTo>
                      <a:lnTo>
                        <a:pt x="11" y="26"/>
                      </a:lnTo>
                      <a:lnTo>
                        <a:pt x="21" y="24"/>
                      </a:lnTo>
                      <a:lnTo>
                        <a:pt x="32" y="23"/>
                      </a:lnTo>
                      <a:lnTo>
                        <a:pt x="43" y="22"/>
                      </a:lnTo>
                      <a:lnTo>
                        <a:pt x="53" y="21"/>
                      </a:lnTo>
                      <a:lnTo>
                        <a:pt x="64" y="20"/>
                      </a:lnTo>
                      <a:lnTo>
                        <a:pt x="76" y="19"/>
                      </a:lnTo>
                      <a:lnTo>
                        <a:pt x="86" y="18"/>
                      </a:lnTo>
                      <a:lnTo>
                        <a:pt x="128" y="16"/>
                      </a:lnTo>
                      <a:lnTo>
                        <a:pt x="170" y="13"/>
                      </a:lnTo>
                      <a:lnTo>
                        <a:pt x="214" y="11"/>
                      </a:lnTo>
                      <a:lnTo>
                        <a:pt x="258" y="9"/>
                      </a:lnTo>
                      <a:lnTo>
                        <a:pt x="302" y="8"/>
                      </a:lnTo>
                      <a:lnTo>
                        <a:pt x="347" y="6"/>
                      </a:lnTo>
                      <a:lnTo>
                        <a:pt x="392" y="5"/>
                      </a:lnTo>
                      <a:lnTo>
                        <a:pt x="437" y="4"/>
                      </a:lnTo>
                      <a:lnTo>
                        <a:pt x="483" y="3"/>
                      </a:lnTo>
                      <a:lnTo>
                        <a:pt x="529" y="2"/>
                      </a:lnTo>
                      <a:lnTo>
                        <a:pt x="575" y="2"/>
                      </a:lnTo>
                      <a:lnTo>
                        <a:pt x="623" y="1"/>
                      </a:lnTo>
                      <a:lnTo>
                        <a:pt x="670" y="1"/>
                      </a:lnTo>
                      <a:lnTo>
                        <a:pt x="717" y="0"/>
                      </a:lnTo>
                      <a:lnTo>
                        <a:pt x="765" y="0"/>
                      </a:lnTo>
                      <a:lnTo>
                        <a:pt x="812" y="0"/>
                      </a:lnTo>
                      <a:lnTo>
                        <a:pt x="860" y="0"/>
                      </a:lnTo>
                      <a:lnTo>
                        <a:pt x="909" y="0"/>
                      </a:lnTo>
                      <a:lnTo>
                        <a:pt x="957" y="1"/>
                      </a:lnTo>
                      <a:lnTo>
                        <a:pt x="1006" y="1"/>
                      </a:lnTo>
                      <a:lnTo>
                        <a:pt x="1054" y="2"/>
                      </a:lnTo>
                      <a:lnTo>
                        <a:pt x="1103" y="2"/>
                      </a:lnTo>
                      <a:lnTo>
                        <a:pt x="1152" y="3"/>
                      </a:lnTo>
                      <a:lnTo>
                        <a:pt x="1200" y="3"/>
                      </a:lnTo>
                      <a:lnTo>
                        <a:pt x="1249" y="4"/>
                      </a:lnTo>
                      <a:lnTo>
                        <a:pt x="1297" y="5"/>
                      </a:lnTo>
                      <a:lnTo>
                        <a:pt x="1346" y="6"/>
                      </a:lnTo>
                      <a:lnTo>
                        <a:pt x="1394" y="7"/>
                      </a:lnTo>
                      <a:lnTo>
                        <a:pt x="1443" y="8"/>
                      </a:lnTo>
                      <a:lnTo>
                        <a:pt x="1491" y="9"/>
                      </a:lnTo>
                      <a:lnTo>
                        <a:pt x="1540" y="11"/>
                      </a:lnTo>
                      <a:lnTo>
                        <a:pt x="1587" y="12"/>
                      </a:lnTo>
                      <a:lnTo>
                        <a:pt x="1600" y="13"/>
                      </a:lnTo>
                      <a:lnTo>
                        <a:pt x="1612" y="15"/>
                      </a:lnTo>
                      <a:lnTo>
                        <a:pt x="1624" y="16"/>
                      </a:lnTo>
                      <a:lnTo>
                        <a:pt x="1637" y="18"/>
                      </a:lnTo>
                      <a:lnTo>
                        <a:pt x="1647" y="20"/>
                      </a:lnTo>
                      <a:lnTo>
                        <a:pt x="1659" y="22"/>
                      </a:lnTo>
                      <a:lnTo>
                        <a:pt x="1671" y="24"/>
                      </a:lnTo>
                      <a:lnTo>
                        <a:pt x="1682" y="27"/>
                      </a:lnTo>
                      <a:lnTo>
                        <a:pt x="0"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1" name="Freeform 890">
                  <a:extLst>
                    <a:ext uri="{FF2B5EF4-FFF2-40B4-BE49-F238E27FC236}">
                      <a16:creationId xmlns:a16="http://schemas.microsoft.com/office/drawing/2014/main" id="{6F5B9406-F302-403B-8AE6-1E651CC9AB99}"/>
                    </a:ext>
                  </a:extLst>
                </p:cNvPr>
                <p:cNvSpPr>
                  <a:spLocks/>
                </p:cNvSpPr>
                <p:nvPr/>
              </p:nvSpPr>
              <p:spPr bwMode="auto">
                <a:xfrm>
                  <a:off x="4441" y="286"/>
                  <a:ext cx="595" cy="16"/>
                </a:xfrm>
                <a:custGeom>
                  <a:avLst/>
                  <a:gdLst>
                    <a:gd name="T0" fmla="*/ 0 w 3567"/>
                    <a:gd name="T1" fmla="*/ 0 h 78"/>
                    <a:gd name="T2" fmla="*/ 0 w 3567"/>
                    <a:gd name="T3" fmla="*/ 0 h 78"/>
                    <a:gd name="T4" fmla="*/ 0 w 3567"/>
                    <a:gd name="T5" fmla="*/ 0 h 78"/>
                    <a:gd name="T6" fmla="*/ 0 w 3567"/>
                    <a:gd name="T7" fmla="*/ 0 h 78"/>
                    <a:gd name="T8" fmla="*/ 0 w 3567"/>
                    <a:gd name="T9" fmla="*/ 0 h 78"/>
                    <a:gd name="T10" fmla="*/ 0 w 3567"/>
                    <a:gd name="T11" fmla="*/ 0 h 78"/>
                    <a:gd name="T12" fmla="*/ 0 w 3567"/>
                    <a:gd name="T13" fmla="*/ 0 h 78"/>
                    <a:gd name="T14" fmla="*/ 0 w 3567"/>
                    <a:gd name="T15" fmla="*/ 0 h 78"/>
                    <a:gd name="T16" fmla="*/ 0 w 3567"/>
                    <a:gd name="T17" fmla="*/ 0 h 78"/>
                    <a:gd name="T18" fmla="*/ 0 w 3567"/>
                    <a:gd name="T19" fmla="*/ 0 h 78"/>
                    <a:gd name="T20" fmla="*/ 0 w 3567"/>
                    <a:gd name="T21" fmla="*/ 0 h 78"/>
                    <a:gd name="T22" fmla="*/ 0 w 3567"/>
                    <a:gd name="T23" fmla="*/ 0 h 78"/>
                    <a:gd name="T24" fmla="*/ 0 w 3567"/>
                    <a:gd name="T25" fmla="*/ 0 h 78"/>
                    <a:gd name="T26" fmla="*/ 0 w 3567"/>
                    <a:gd name="T27" fmla="*/ 0 h 78"/>
                    <a:gd name="T28" fmla="*/ 0 w 3567"/>
                    <a:gd name="T29" fmla="*/ 0 h 78"/>
                    <a:gd name="T30" fmla="*/ 0 w 3567"/>
                    <a:gd name="T31" fmla="*/ 0 h 78"/>
                    <a:gd name="T32" fmla="*/ 0 w 3567"/>
                    <a:gd name="T33" fmla="*/ 0 h 78"/>
                    <a:gd name="T34" fmla="*/ 0 w 3567"/>
                    <a:gd name="T35" fmla="*/ 0 h 78"/>
                    <a:gd name="T36" fmla="*/ 0 w 3567"/>
                    <a:gd name="T37" fmla="*/ 0 h 78"/>
                    <a:gd name="T38" fmla="*/ 0 w 3567"/>
                    <a:gd name="T39" fmla="*/ 0 h 78"/>
                    <a:gd name="T40" fmla="*/ 0 w 3567"/>
                    <a:gd name="T41" fmla="*/ 0 h 78"/>
                    <a:gd name="T42" fmla="*/ 0 w 3567"/>
                    <a:gd name="T43" fmla="*/ 0 h 78"/>
                    <a:gd name="T44" fmla="*/ 0 w 3567"/>
                    <a:gd name="T45" fmla="*/ 0 h 78"/>
                    <a:gd name="T46" fmla="*/ 0 w 3567"/>
                    <a:gd name="T47" fmla="*/ 0 h 78"/>
                    <a:gd name="T48" fmla="*/ 0 w 3567"/>
                    <a:gd name="T49" fmla="*/ 0 h 78"/>
                    <a:gd name="T50" fmla="*/ 0 w 3567"/>
                    <a:gd name="T51" fmla="*/ 0 h 78"/>
                    <a:gd name="T52" fmla="*/ 0 w 3567"/>
                    <a:gd name="T53" fmla="*/ 0 h 78"/>
                    <a:gd name="T54" fmla="*/ 0 w 3567"/>
                    <a:gd name="T55" fmla="*/ 0 h 78"/>
                    <a:gd name="T56" fmla="*/ 0 w 3567"/>
                    <a:gd name="T57" fmla="*/ 0 h 78"/>
                    <a:gd name="T58" fmla="*/ 0 w 3567"/>
                    <a:gd name="T59" fmla="*/ 0 h 78"/>
                    <a:gd name="T60" fmla="*/ 0 w 3567"/>
                    <a:gd name="T61" fmla="*/ 0 h 78"/>
                    <a:gd name="T62" fmla="*/ 0 w 3567"/>
                    <a:gd name="T63" fmla="*/ 0 h 78"/>
                    <a:gd name="T64" fmla="*/ 0 w 3567"/>
                    <a:gd name="T65" fmla="*/ 0 h 78"/>
                    <a:gd name="T66" fmla="*/ 0 w 3567"/>
                    <a:gd name="T67" fmla="*/ 0 h 7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567"/>
                    <a:gd name="T103" fmla="*/ 0 h 78"/>
                    <a:gd name="T104" fmla="*/ 3567 w 3567"/>
                    <a:gd name="T105" fmla="*/ 78 h 7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567" h="78">
                      <a:moveTo>
                        <a:pt x="0" y="2"/>
                      </a:moveTo>
                      <a:lnTo>
                        <a:pt x="0" y="2"/>
                      </a:lnTo>
                      <a:lnTo>
                        <a:pt x="110" y="5"/>
                      </a:lnTo>
                      <a:lnTo>
                        <a:pt x="222" y="7"/>
                      </a:lnTo>
                      <a:lnTo>
                        <a:pt x="332" y="10"/>
                      </a:lnTo>
                      <a:lnTo>
                        <a:pt x="443" y="13"/>
                      </a:lnTo>
                      <a:lnTo>
                        <a:pt x="554" y="16"/>
                      </a:lnTo>
                      <a:lnTo>
                        <a:pt x="665" y="20"/>
                      </a:lnTo>
                      <a:lnTo>
                        <a:pt x="775" y="22"/>
                      </a:lnTo>
                      <a:lnTo>
                        <a:pt x="887" y="25"/>
                      </a:lnTo>
                      <a:lnTo>
                        <a:pt x="998" y="28"/>
                      </a:lnTo>
                      <a:lnTo>
                        <a:pt x="1110" y="31"/>
                      </a:lnTo>
                      <a:lnTo>
                        <a:pt x="1222" y="34"/>
                      </a:lnTo>
                      <a:lnTo>
                        <a:pt x="1333" y="36"/>
                      </a:lnTo>
                      <a:lnTo>
                        <a:pt x="1444" y="39"/>
                      </a:lnTo>
                      <a:lnTo>
                        <a:pt x="1556" y="42"/>
                      </a:lnTo>
                      <a:lnTo>
                        <a:pt x="1668" y="44"/>
                      </a:lnTo>
                      <a:lnTo>
                        <a:pt x="1779" y="47"/>
                      </a:lnTo>
                      <a:lnTo>
                        <a:pt x="1891" y="49"/>
                      </a:lnTo>
                      <a:lnTo>
                        <a:pt x="2003" y="52"/>
                      </a:lnTo>
                      <a:lnTo>
                        <a:pt x="2115" y="54"/>
                      </a:lnTo>
                      <a:lnTo>
                        <a:pt x="2226" y="56"/>
                      </a:lnTo>
                      <a:lnTo>
                        <a:pt x="2339" y="58"/>
                      </a:lnTo>
                      <a:lnTo>
                        <a:pt x="2450" y="60"/>
                      </a:lnTo>
                      <a:lnTo>
                        <a:pt x="2562" y="63"/>
                      </a:lnTo>
                      <a:lnTo>
                        <a:pt x="2674" y="65"/>
                      </a:lnTo>
                      <a:lnTo>
                        <a:pt x="2785" y="66"/>
                      </a:lnTo>
                      <a:lnTo>
                        <a:pt x="2897" y="69"/>
                      </a:lnTo>
                      <a:lnTo>
                        <a:pt x="3009" y="72"/>
                      </a:lnTo>
                      <a:lnTo>
                        <a:pt x="3121" y="73"/>
                      </a:lnTo>
                      <a:lnTo>
                        <a:pt x="3232" y="75"/>
                      </a:lnTo>
                      <a:lnTo>
                        <a:pt x="3343" y="76"/>
                      </a:lnTo>
                      <a:lnTo>
                        <a:pt x="3456" y="77"/>
                      </a:lnTo>
                      <a:lnTo>
                        <a:pt x="3567" y="78"/>
                      </a:lnTo>
                      <a:lnTo>
                        <a:pt x="3567" y="74"/>
                      </a:lnTo>
                      <a:lnTo>
                        <a:pt x="3456" y="73"/>
                      </a:lnTo>
                      <a:lnTo>
                        <a:pt x="3343" y="72"/>
                      </a:lnTo>
                      <a:lnTo>
                        <a:pt x="3232" y="71"/>
                      </a:lnTo>
                      <a:lnTo>
                        <a:pt x="3121" y="69"/>
                      </a:lnTo>
                      <a:lnTo>
                        <a:pt x="3009" y="67"/>
                      </a:lnTo>
                      <a:lnTo>
                        <a:pt x="2897" y="66"/>
                      </a:lnTo>
                      <a:lnTo>
                        <a:pt x="2785" y="64"/>
                      </a:lnTo>
                      <a:lnTo>
                        <a:pt x="2674" y="61"/>
                      </a:lnTo>
                      <a:lnTo>
                        <a:pt x="2562" y="61"/>
                      </a:lnTo>
                      <a:lnTo>
                        <a:pt x="2450" y="58"/>
                      </a:lnTo>
                      <a:lnTo>
                        <a:pt x="2339" y="56"/>
                      </a:lnTo>
                      <a:lnTo>
                        <a:pt x="2226" y="54"/>
                      </a:lnTo>
                      <a:lnTo>
                        <a:pt x="2115" y="52"/>
                      </a:lnTo>
                      <a:lnTo>
                        <a:pt x="2003" y="50"/>
                      </a:lnTo>
                      <a:lnTo>
                        <a:pt x="1891" y="47"/>
                      </a:lnTo>
                      <a:lnTo>
                        <a:pt x="1779" y="45"/>
                      </a:lnTo>
                      <a:lnTo>
                        <a:pt x="1668" y="42"/>
                      </a:lnTo>
                      <a:lnTo>
                        <a:pt x="1556" y="40"/>
                      </a:lnTo>
                      <a:lnTo>
                        <a:pt x="1444" y="37"/>
                      </a:lnTo>
                      <a:lnTo>
                        <a:pt x="1333" y="34"/>
                      </a:lnTo>
                      <a:lnTo>
                        <a:pt x="1222" y="32"/>
                      </a:lnTo>
                      <a:lnTo>
                        <a:pt x="1110" y="29"/>
                      </a:lnTo>
                      <a:lnTo>
                        <a:pt x="998" y="26"/>
                      </a:lnTo>
                      <a:lnTo>
                        <a:pt x="887" y="23"/>
                      </a:lnTo>
                      <a:lnTo>
                        <a:pt x="775" y="20"/>
                      </a:lnTo>
                      <a:lnTo>
                        <a:pt x="665" y="17"/>
                      </a:lnTo>
                      <a:lnTo>
                        <a:pt x="554" y="14"/>
                      </a:lnTo>
                      <a:lnTo>
                        <a:pt x="443" y="11"/>
                      </a:lnTo>
                      <a:lnTo>
                        <a:pt x="332" y="8"/>
                      </a:lnTo>
                      <a:lnTo>
                        <a:pt x="222" y="5"/>
                      </a:lnTo>
                      <a:lnTo>
                        <a:pt x="110" y="3"/>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2" name="Freeform 891">
                  <a:extLst>
                    <a:ext uri="{FF2B5EF4-FFF2-40B4-BE49-F238E27FC236}">
                      <a16:creationId xmlns:a16="http://schemas.microsoft.com/office/drawing/2014/main" id="{6420C0BB-DFF9-4A41-BF1C-9D5CF19C4EDD}"/>
                    </a:ext>
                  </a:extLst>
                </p:cNvPr>
                <p:cNvSpPr>
                  <a:spLocks/>
                </p:cNvSpPr>
                <p:nvPr/>
              </p:nvSpPr>
              <p:spPr bwMode="auto">
                <a:xfrm>
                  <a:off x="4419" y="257"/>
                  <a:ext cx="22" cy="30"/>
                </a:xfrm>
                <a:custGeom>
                  <a:avLst/>
                  <a:gdLst>
                    <a:gd name="T0" fmla="*/ 0 w 130"/>
                    <a:gd name="T1" fmla="*/ 0 h 147"/>
                    <a:gd name="T2" fmla="*/ 0 w 130"/>
                    <a:gd name="T3" fmla="*/ 0 h 147"/>
                    <a:gd name="T4" fmla="*/ 0 w 130"/>
                    <a:gd name="T5" fmla="*/ 0 h 147"/>
                    <a:gd name="T6" fmla="*/ 0 w 130"/>
                    <a:gd name="T7" fmla="*/ 0 h 147"/>
                    <a:gd name="T8" fmla="*/ 0 w 130"/>
                    <a:gd name="T9" fmla="*/ 0 h 147"/>
                    <a:gd name="T10" fmla="*/ 0 w 130"/>
                    <a:gd name="T11" fmla="*/ 0 h 147"/>
                    <a:gd name="T12" fmla="*/ 0 w 130"/>
                    <a:gd name="T13" fmla="*/ 0 h 147"/>
                    <a:gd name="T14" fmla="*/ 0 w 130"/>
                    <a:gd name="T15" fmla="*/ 0 h 147"/>
                    <a:gd name="T16" fmla="*/ 0 w 130"/>
                    <a:gd name="T17" fmla="*/ 0 h 147"/>
                    <a:gd name="T18" fmla="*/ 0 w 130"/>
                    <a:gd name="T19" fmla="*/ 0 h 147"/>
                    <a:gd name="T20" fmla="*/ 0 w 130"/>
                    <a:gd name="T21" fmla="*/ 0 h 147"/>
                    <a:gd name="T22" fmla="*/ 0 w 130"/>
                    <a:gd name="T23" fmla="*/ 0 h 147"/>
                    <a:gd name="T24" fmla="*/ 0 w 130"/>
                    <a:gd name="T25" fmla="*/ 0 h 147"/>
                    <a:gd name="T26" fmla="*/ 0 w 130"/>
                    <a:gd name="T27" fmla="*/ 0 h 147"/>
                    <a:gd name="T28" fmla="*/ 0 w 130"/>
                    <a:gd name="T29" fmla="*/ 0 h 147"/>
                    <a:gd name="T30" fmla="*/ 0 w 130"/>
                    <a:gd name="T31" fmla="*/ 0 h 147"/>
                    <a:gd name="T32" fmla="*/ 0 w 130"/>
                    <a:gd name="T33" fmla="*/ 0 h 147"/>
                    <a:gd name="T34" fmla="*/ 0 w 130"/>
                    <a:gd name="T35" fmla="*/ 0 h 147"/>
                    <a:gd name="T36" fmla="*/ 0 w 130"/>
                    <a:gd name="T37" fmla="*/ 0 h 147"/>
                    <a:gd name="T38" fmla="*/ 0 w 130"/>
                    <a:gd name="T39" fmla="*/ 0 h 147"/>
                    <a:gd name="T40" fmla="*/ 0 w 130"/>
                    <a:gd name="T41" fmla="*/ 0 h 1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0"/>
                    <a:gd name="T64" fmla="*/ 0 h 147"/>
                    <a:gd name="T65" fmla="*/ 130 w 130"/>
                    <a:gd name="T66" fmla="*/ 147 h 1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0" h="147">
                      <a:moveTo>
                        <a:pt x="65" y="0"/>
                      </a:moveTo>
                      <a:lnTo>
                        <a:pt x="65" y="0"/>
                      </a:lnTo>
                      <a:lnTo>
                        <a:pt x="30" y="29"/>
                      </a:lnTo>
                      <a:lnTo>
                        <a:pt x="8" y="55"/>
                      </a:lnTo>
                      <a:lnTo>
                        <a:pt x="0" y="81"/>
                      </a:lnTo>
                      <a:lnTo>
                        <a:pt x="4" y="103"/>
                      </a:lnTo>
                      <a:lnTo>
                        <a:pt x="20" y="121"/>
                      </a:lnTo>
                      <a:lnTo>
                        <a:pt x="46" y="134"/>
                      </a:lnTo>
                      <a:lnTo>
                        <a:pt x="84" y="143"/>
                      </a:lnTo>
                      <a:lnTo>
                        <a:pt x="130" y="147"/>
                      </a:lnTo>
                      <a:lnTo>
                        <a:pt x="130" y="145"/>
                      </a:lnTo>
                      <a:lnTo>
                        <a:pt x="84" y="141"/>
                      </a:lnTo>
                      <a:lnTo>
                        <a:pt x="49" y="132"/>
                      </a:lnTo>
                      <a:lnTo>
                        <a:pt x="23" y="119"/>
                      </a:lnTo>
                      <a:lnTo>
                        <a:pt x="6" y="101"/>
                      </a:lnTo>
                      <a:lnTo>
                        <a:pt x="2" y="81"/>
                      </a:lnTo>
                      <a:lnTo>
                        <a:pt x="11" y="57"/>
                      </a:lnTo>
                      <a:lnTo>
                        <a:pt x="32" y="31"/>
                      </a:lnTo>
                      <a:lnTo>
                        <a:pt x="68" y="2"/>
                      </a:lnTo>
                      <a:lnTo>
                        <a:pt x="6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3" name="Freeform 892">
                  <a:extLst>
                    <a:ext uri="{FF2B5EF4-FFF2-40B4-BE49-F238E27FC236}">
                      <a16:creationId xmlns:a16="http://schemas.microsoft.com/office/drawing/2014/main" id="{ADC93894-D775-4645-A2C2-CB62A3C7A5A3}"/>
                    </a:ext>
                  </a:extLst>
                </p:cNvPr>
                <p:cNvSpPr>
                  <a:spLocks/>
                </p:cNvSpPr>
                <p:nvPr/>
              </p:nvSpPr>
              <p:spPr bwMode="auto">
                <a:xfrm>
                  <a:off x="4430" y="185"/>
                  <a:ext cx="105" cy="73"/>
                </a:xfrm>
                <a:custGeom>
                  <a:avLst/>
                  <a:gdLst>
                    <a:gd name="T0" fmla="*/ 0 w 630"/>
                    <a:gd name="T1" fmla="*/ 0 h 365"/>
                    <a:gd name="T2" fmla="*/ 0 w 630"/>
                    <a:gd name="T3" fmla="*/ 0 h 365"/>
                    <a:gd name="T4" fmla="*/ 0 w 630"/>
                    <a:gd name="T5" fmla="*/ 0 h 365"/>
                    <a:gd name="T6" fmla="*/ 0 w 630"/>
                    <a:gd name="T7" fmla="*/ 0 h 365"/>
                    <a:gd name="T8" fmla="*/ 0 w 630"/>
                    <a:gd name="T9" fmla="*/ 0 h 365"/>
                    <a:gd name="T10" fmla="*/ 0 w 630"/>
                    <a:gd name="T11" fmla="*/ 0 h 365"/>
                    <a:gd name="T12" fmla="*/ 0 w 630"/>
                    <a:gd name="T13" fmla="*/ 0 h 365"/>
                    <a:gd name="T14" fmla="*/ 0 w 630"/>
                    <a:gd name="T15" fmla="*/ 0 h 365"/>
                    <a:gd name="T16" fmla="*/ 0 w 630"/>
                    <a:gd name="T17" fmla="*/ 0 h 365"/>
                    <a:gd name="T18" fmla="*/ 0 w 630"/>
                    <a:gd name="T19" fmla="*/ 0 h 365"/>
                    <a:gd name="T20" fmla="*/ 0 w 630"/>
                    <a:gd name="T21" fmla="*/ 0 h 365"/>
                    <a:gd name="T22" fmla="*/ 0 w 630"/>
                    <a:gd name="T23" fmla="*/ 0 h 365"/>
                    <a:gd name="T24" fmla="*/ 0 w 630"/>
                    <a:gd name="T25" fmla="*/ 0 h 365"/>
                    <a:gd name="T26" fmla="*/ 0 w 630"/>
                    <a:gd name="T27" fmla="*/ 0 h 365"/>
                    <a:gd name="T28" fmla="*/ 0 w 630"/>
                    <a:gd name="T29" fmla="*/ 0 h 365"/>
                    <a:gd name="T30" fmla="*/ 0 w 630"/>
                    <a:gd name="T31" fmla="*/ 0 h 365"/>
                    <a:gd name="T32" fmla="*/ 0 w 630"/>
                    <a:gd name="T33" fmla="*/ 0 h 365"/>
                    <a:gd name="T34" fmla="*/ 0 w 630"/>
                    <a:gd name="T35" fmla="*/ 0 h 365"/>
                    <a:gd name="T36" fmla="*/ 0 w 630"/>
                    <a:gd name="T37" fmla="*/ 0 h 365"/>
                    <a:gd name="T38" fmla="*/ 0 w 630"/>
                    <a:gd name="T39" fmla="*/ 0 h 365"/>
                    <a:gd name="T40" fmla="*/ 0 w 630"/>
                    <a:gd name="T41" fmla="*/ 0 h 365"/>
                    <a:gd name="T42" fmla="*/ 0 w 630"/>
                    <a:gd name="T43" fmla="*/ 0 h 365"/>
                    <a:gd name="T44" fmla="*/ 0 w 630"/>
                    <a:gd name="T45" fmla="*/ 0 h 365"/>
                    <a:gd name="T46" fmla="*/ 0 w 630"/>
                    <a:gd name="T47" fmla="*/ 0 h 365"/>
                    <a:gd name="T48" fmla="*/ 0 w 630"/>
                    <a:gd name="T49" fmla="*/ 0 h 365"/>
                    <a:gd name="T50" fmla="*/ 0 w 630"/>
                    <a:gd name="T51" fmla="*/ 0 h 365"/>
                    <a:gd name="T52" fmla="*/ 0 w 630"/>
                    <a:gd name="T53" fmla="*/ 0 h 365"/>
                    <a:gd name="T54" fmla="*/ 0 w 630"/>
                    <a:gd name="T55" fmla="*/ 0 h 365"/>
                    <a:gd name="T56" fmla="*/ 0 w 630"/>
                    <a:gd name="T57" fmla="*/ 0 h 365"/>
                    <a:gd name="T58" fmla="*/ 0 w 630"/>
                    <a:gd name="T59" fmla="*/ 0 h 365"/>
                    <a:gd name="T60" fmla="*/ 0 w 630"/>
                    <a:gd name="T61" fmla="*/ 0 h 365"/>
                    <a:gd name="T62" fmla="*/ 0 w 630"/>
                    <a:gd name="T63" fmla="*/ 0 h 365"/>
                    <a:gd name="T64" fmla="*/ 0 w 630"/>
                    <a:gd name="T65" fmla="*/ 0 h 365"/>
                    <a:gd name="T66" fmla="*/ 0 w 630"/>
                    <a:gd name="T67" fmla="*/ 0 h 365"/>
                    <a:gd name="T68" fmla="*/ 0 w 630"/>
                    <a:gd name="T69" fmla="*/ 0 h 365"/>
                    <a:gd name="T70" fmla="*/ 0 w 630"/>
                    <a:gd name="T71" fmla="*/ 0 h 365"/>
                    <a:gd name="T72" fmla="*/ 0 w 630"/>
                    <a:gd name="T73" fmla="*/ 0 h 36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0"/>
                    <a:gd name="T112" fmla="*/ 0 h 365"/>
                    <a:gd name="T113" fmla="*/ 630 w 630"/>
                    <a:gd name="T114" fmla="*/ 365 h 36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0" h="365">
                      <a:moveTo>
                        <a:pt x="627" y="0"/>
                      </a:moveTo>
                      <a:lnTo>
                        <a:pt x="627" y="0"/>
                      </a:lnTo>
                      <a:lnTo>
                        <a:pt x="586" y="21"/>
                      </a:lnTo>
                      <a:lnTo>
                        <a:pt x="545" y="43"/>
                      </a:lnTo>
                      <a:lnTo>
                        <a:pt x="503" y="64"/>
                      </a:lnTo>
                      <a:lnTo>
                        <a:pt x="462" y="86"/>
                      </a:lnTo>
                      <a:lnTo>
                        <a:pt x="420" y="108"/>
                      </a:lnTo>
                      <a:lnTo>
                        <a:pt x="379" y="130"/>
                      </a:lnTo>
                      <a:lnTo>
                        <a:pt x="339" y="152"/>
                      </a:lnTo>
                      <a:lnTo>
                        <a:pt x="298" y="174"/>
                      </a:lnTo>
                      <a:lnTo>
                        <a:pt x="258" y="197"/>
                      </a:lnTo>
                      <a:lnTo>
                        <a:pt x="219" y="219"/>
                      </a:lnTo>
                      <a:lnTo>
                        <a:pt x="181" y="242"/>
                      </a:lnTo>
                      <a:lnTo>
                        <a:pt x="143" y="265"/>
                      </a:lnTo>
                      <a:lnTo>
                        <a:pt x="106" y="290"/>
                      </a:lnTo>
                      <a:lnTo>
                        <a:pt x="70" y="313"/>
                      </a:lnTo>
                      <a:lnTo>
                        <a:pt x="35" y="338"/>
                      </a:lnTo>
                      <a:lnTo>
                        <a:pt x="0" y="363"/>
                      </a:lnTo>
                      <a:lnTo>
                        <a:pt x="3" y="365"/>
                      </a:lnTo>
                      <a:lnTo>
                        <a:pt x="37" y="340"/>
                      </a:lnTo>
                      <a:lnTo>
                        <a:pt x="72" y="315"/>
                      </a:lnTo>
                      <a:lnTo>
                        <a:pt x="108" y="292"/>
                      </a:lnTo>
                      <a:lnTo>
                        <a:pt x="146" y="267"/>
                      </a:lnTo>
                      <a:lnTo>
                        <a:pt x="184" y="244"/>
                      </a:lnTo>
                      <a:lnTo>
                        <a:pt x="222" y="221"/>
                      </a:lnTo>
                      <a:lnTo>
                        <a:pt x="261" y="199"/>
                      </a:lnTo>
                      <a:lnTo>
                        <a:pt x="301" y="176"/>
                      </a:lnTo>
                      <a:lnTo>
                        <a:pt x="341" y="154"/>
                      </a:lnTo>
                      <a:lnTo>
                        <a:pt x="381" y="132"/>
                      </a:lnTo>
                      <a:lnTo>
                        <a:pt x="423" y="110"/>
                      </a:lnTo>
                      <a:lnTo>
                        <a:pt x="464" y="88"/>
                      </a:lnTo>
                      <a:lnTo>
                        <a:pt x="506" y="66"/>
                      </a:lnTo>
                      <a:lnTo>
                        <a:pt x="547" y="45"/>
                      </a:lnTo>
                      <a:lnTo>
                        <a:pt x="588" y="24"/>
                      </a:lnTo>
                      <a:lnTo>
                        <a:pt x="630" y="2"/>
                      </a:lnTo>
                      <a:lnTo>
                        <a:pt x="62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4" name="Freeform 893">
                  <a:extLst>
                    <a:ext uri="{FF2B5EF4-FFF2-40B4-BE49-F238E27FC236}">
                      <a16:creationId xmlns:a16="http://schemas.microsoft.com/office/drawing/2014/main" id="{50C9D1B8-37CE-43EF-9902-1C52B38B0F1A}"/>
                    </a:ext>
                  </a:extLst>
                </p:cNvPr>
                <p:cNvSpPr>
                  <a:spLocks/>
                </p:cNvSpPr>
                <p:nvPr/>
              </p:nvSpPr>
              <p:spPr bwMode="auto">
                <a:xfrm>
                  <a:off x="4535" y="170"/>
                  <a:ext cx="49" cy="15"/>
                </a:xfrm>
                <a:custGeom>
                  <a:avLst/>
                  <a:gdLst>
                    <a:gd name="T0" fmla="*/ 0 w 297"/>
                    <a:gd name="T1" fmla="*/ 0 h 77"/>
                    <a:gd name="T2" fmla="*/ 0 w 297"/>
                    <a:gd name="T3" fmla="*/ 0 h 77"/>
                    <a:gd name="T4" fmla="*/ 0 w 297"/>
                    <a:gd name="T5" fmla="*/ 0 h 77"/>
                    <a:gd name="T6" fmla="*/ 0 w 297"/>
                    <a:gd name="T7" fmla="*/ 0 h 77"/>
                    <a:gd name="T8" fmla="*/ 0 w 297"/>
                    <a:gd name="T9" fmla="*/ 0 h 77"/>
                    <a:gd name="T10" fmla="*/ 0 w 297"/>
                    <a:gd name="T11" fmla="*/ 0 h 77"/>
                    <a:gd name="T12" fmla="*/ 0 w 297"/>
                    <a:gd name="T13" fmla="*/ 0 h 77"/>
                    <a:gd name="T14" fmla="*/ 0 w 297"/>
                    <a:gd name="T15" fmla="*/ 0 h 77"/>
                    <a:gd name="T16" fmla="*/ 0 w 297"/>
                    <a:gd name="T17" fmla="*/ 0 h 77"/>
                    <a:gd name="T18" fmla="*/ 0 w 297"/>
                    <a:gd name="T19" fmla="*/ 0 h 77"/>
                    <a:gd name="T20" fmla="*/ 0 w 297"/>
                    <a:gd name="T21" fmla="*/ 0 h 77"/>
                    <a:gd name="T22" fmla="*/ 0 w 297"/>
                    <a:gd name="T23" fmla="*/ 0 h 77"/>
                    <a:gd name="T24" fmla="*/ 0 w 297"/>
                    <a:gd name="T25" fmla="*/ 0 h 77"/>
                    <a:gd name="T26" fmla="*/ 0 w 297"/>
                    <a:gd name="T27" fmla="*/ 0 h 77"/>
                    <a:gd name="T28" fmla="*/ 0 w 297"/>
                    <a:gd name="T29" fmla="*/ 0 h 77"/>
                    <a:gd name="T30" fmla="*/ 0 w 297"/>
                    <a:gd name="T31" fmla="*/ 0 h 77"/>
                    <a:gd name="T32" fmla="*/ 0 w 297"/>
                    <a:gd name="T33" fmla="*/ 0 h 77"/>
                    <a:gd name="T34" fmla="*/ 0 w 297"/>
                    <a:gd name="T35" fmla="*/ 0 h 77"/>
                    <a:gd name="T36" fmla="*/ 0 w 297"/>
                    <a:gd name="T37" fmla="*/ 0 h 77"/>
                    <a:gd name="T38" fmla="*/ 0 w 297"/>
                    <a:gd name="T39" fmla="*/ 0 h 77"/>
                    <a:gd name="T40" fmla="*/ 0 w 297"/>
                    <a:gd name="T41" fmla="*/ 0 h 77"/>
                    <a:gd name="T42" fmla="*/ 0 w 297"/>
                    <a:gd name="T43" fmla="*/ 0 h 77"/>
                    <a:gd name="T44" fmla="*/ 0 w 297"/>
                    <a:gd name="T45" fmla="*/ 0 h 77"/>
                    <a:gd name="T46" fmla="*/ 0 w 297"/>
                    <a:gd name="T47" fmla="*/ 0 h 77"/>
                    <a:gd name="T48" fmla="*/ 0 w 297"/>
                    <a:gd name="T49" fmla="*/ 0 h 77"/>
                    <a:gd name="T50" fmla="*/ 0 w 297"/>
                    <a:gd name="T51" fmla="*/ 0 h 77"/>
                    <a:gd name="T52" fmla="*/ 0 w 297"/>
                    <a:gd name="T53" fmla="*/ 0 h 77"/>
                    <a:gd name="T54" fmla="*/ 0 w 297"/>
                    <a:gd name="T55" fmla="*/ 0 h 77"/>
                    <a:gd name="T56" fmla="*/ 0 w 297"/>
                    <a:gd name="T57" fmla="*/ 0 h 77"/>
                    <a:gd name="T58" fmla="*/ 0 w 297"/>
                    <a:gd name="T59" fmla="*/ 0 h 77"/>
                    <a:gd name="T60" fmla="*/ 0 w 297"/>
                    <a:gd name="T61" fmla="*/ 0 h 77"/>
                    <a:gd name="T62" fmla="*/ 0 w 297"/>
                    <a:gd name="T63" fmla="*/ 0 h 77"/>
                    <a:gd name="T64" fmla="*/ 0 w 297"/>
                    <a:gd name="T65" fmla="*/ 0 h 77"/>
                    <a:gd name="T66" fmla="*/ 0 w 297"/>
                    <a:gd name="T67" fmla="*/ 0 h 77"/>
                    <a:gd name="T68" fmla="*/ 0 w 297"/>
                    <a:gd name="T69" fmla="*/ 0 h 77"/>
                    <a:gd name="T70" fmla="*/ 0 w 297"/>
                    <a:gd name="T71" fmla="*/ 0 h 77"/>
                    <a:gd name="T72" fmla="*/ 0 w 297"/>
                    <a:gd name="T73" fmla="*/ 0 h 7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7"/>
                    <a:gd name="T112" fmla="*/ 0 h 77"/>
                    <a:gd name="T113" fmla="*/ 297 w 297"/>
                    <a:gd name="T114" fmla="*/ 77 h 7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7" h="77">
                      <a:moveTo>
                        <a:pt x="297" y="0"/>
                      </a:moveTo>
                      <a:lnTo>
                        <a:pt x="297" y="0"/>
                      </a:lnTo>
                      <a:lnTo>
                        <a:pt x="277" y="1"/>
                      </a:lnTo>
                      <a:lnTo>
                        <a:pt x="257" y="3"/>
                      </a:lnTo>
                      <a:lnTo>
                        <a:pt x="237" y="5"/>
                      </a:lnTo>
                      <a:lnTo>
                        <a:pt x="218" y="8"/>
                      </a:lnTo>
                      <a:lnTo>
                        <a:pt x="198" y="11"/>
                      </a:lnTo>
                      <a:lnTo>
                        <a:pt x="179" y="14"/>
                      </a:lnTo>
                      <a:lnTo>
                        <a:pt x="159" y="18"/>
                      </a:lnTo>
                      <a:lnTo>
                        <a:pt x="141" y="23"/>
                      </a:lnTo>
                      <a:lnTo>
                        <a:pt x="122" y="28"/>
                      </a:lnTo>
                      <a:lnTo>
                        <a:pt x="103" y="33"/>
                      </a:lnTo>
                      <a:lnTo>
                        <a:pt x="84" y="39"/>
                      </a:lnTo>
                      <a:lnTo>
                        <a:pt x="67" y="45"/>
                      </a:lnTo>
                      <a:lnTo>
                        <a:pt x="50" y="52"/>
                      </a:lnTo>
                      <a:lnTo>
                        <a:pt x="32" y="59"/>
                      </a:lnTo>
                      <a:lnTo>
                        <a:pt x="17" y="67"/>
                      </a:lnTo>
                      <a:lnTo>
                        <a:pt x="0" y="75"/>
                      </a:lnTo>
                      <a:lnTo>
                        <a:pt x="3" y="77"/>
                      </a:lnTo>
                      <a:lnTo>
                        <a:pt x="19" y="69"/>
                      </a:lnTo>
                      <a:lnTo>
                        <a:pt x="35" y="61"/>
                      </a:lnTo>
                      <a:lnTo>
                        <a:pt x="52" y="54"/>
                      </a:lnTo>
                      <a:lnTo>
                        <a:pt x="69" y="48"/>
                      </a:lnTo>
                      <a:lnTo>
                        <a:pt x="87" y="41"/>
                      </a:lnTo>
                      <a:lnTo>
                        <a:pt x="103" y="35"/>
                      </a:lnTo>
                      <a:lnTo>
                        <a:pt x="122" y="30"/>
                      </a:lnTo>
                      <a:lnTo>
                        <a:pt x="141" y="25"/>
                      </a:lnTo>
                      <a:lnTo>
                        <a:pt x="159" y="20"/>
                      </a:lnTo>
                      <a:lnTo>
                        <a:pt x="179" y="16"/>
                      </a:lnTo>
                      <a:lnTo>
                        <a:pt x="198" y="13"/>
                      </a:lnTo>
                      <a:lnTo>
                        <a:pt x="218" y="10"/>
                      </a:lnTo>
                      <a:lnTo>
                        <a:pt x="237" y="7"/>
                      </a:lnTo>
                      <a:lnTo>
                        <a:pt x="257" y="5"/>
                      </a:lnTo>
                      <a:lnTo>
                        <a:pt x="277" y="3"/>
                      </a:lnTo>
                      <a:lnTo>
                        <a:pt x="297" y="2"/>
                      </a:lnTo>
                      <a:lnTo>
                        <a:pt x="2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5" name="Freeform 894">
                  <a:extLst>
                    <a:ext uri="{FF2B5EF4-FFF2-40B4-BE49-F238E27FC236}">
                      <a16:creationId xmlns:a16="http://schemas.microsoft.com/office/drawing/2014/main" id="{E6BCAF1E-5392-4EC6-9F54-A0056463BEF4}"/>
                    </a:ext>
                  </a:extLst>
                </p:cNvPr>
                <p:cNvSpPr>
                  <a:spLocks/>
                </p:cNvSpPr>
                <p:nvPr/>
              </p:nvSpPr>
              <p:spPr bwMode="auto">
                <a:xfrm>
                  <a:off x="4584" y="166"/>
                  <a:ext cx="250" cy="4"/>
                </a:xfrm>
                <a:custGeom>
                  <a:avLst/>
                  <a:gdLst>
                    <a:gd name="T0" fmla="*/ 0 w 1501"/>
                    <a:gd name="T1" fmla="*/ 0 h 20"/>
                    <a:gd name="T2" fmla="*/ 0 w 1501"/>
                    <a:gd name="T3" fmla="*/ 0 h 20"/>
                    <a:gd name="T4" fmla="*/ 0 w 1501"/>
                    <a:gd name="T5" fmla="*/ 0 h 20"/>
                    <a:gd name="T6" fmla="*/ 0 w 1501"/>
                    <a:gd name="T7" fmla="*/ 0 h 20"/>
                    <a:gd name="T8" fmla="*/ 0 w 1501"/>
                    <a:gd name="T9" fmla="*/ 0 h 20"/>
                    <a:gd name="T10" fmla="*/ 0 w 1501"/>
                    <a:gd name="T11" fmla="*/ 0 h 20"/>
                    <a:gd name="T12" fmla="*/ 0 w 1501"/>
                    <a:gd name="T13" fmla="*/ 0 h 20"/>
                    <a:gd name="T14" fmla="*/ 0 w 1501"/>
                    <a:gd name="T15" fmla="*/ 0 h 20"/>
                    <a:gd name="T16" fmla="*/ 0 w 1501"/>
                    <a:gd name="T17" fmla="*/ 0 h 20"/>
                    <a:gd name="T18" fmla="*/ 0 w 1501"/>
                    <a:gd name="T19" fmla="*/ 0 h 20"/>
                    <a:gd name="T20" fmla="*/ 0 w 1501"/>
                    <a:gd name="T21" fmla="*/ 0 h 20"/>
                    <a:gd name="T22" fmla="*/ 0 w 1501"/>
                    <a:gd name="T23" fmla="*/ 0 h 20"/>
                    <a:gd name="T24" fmla="*/ 0 w 1501"/>
                    <a:gd name="T25" fmla="*/ 0 h 20"/>
                    <a:gd name="T26" fmla="*/ 0 w 1501"/>
                    <a:gd name="T27" fmla="*/ 0 h 20"/>
                    <a:gd name="T28" fmla="*/ 0 w 1501"/>
                    <a:gd name="T29" fmla="*/ 0 h 20"/>
                    <a:gd name="T30" fmla="*/ 0 w 1501"/>
                    <a:gd name="T31" fmla="*/ 0 h 20"/>
                    <a:gd name="T32" fmla="*/ 0 w 1501"/>
                    <a:gd name="T33" fmla="*/ 0 h 20"/>
                    <a:gd name="T34" fmla="*/ 0 w 1501"/>
                    <a:gd name="T35" fmla="*/ 0 h 20"/>
                    <a:gd name="T36" fmla="*/ 0 w 1501"/>
                    <a:gd name="T37" fmla="*/ 0 h 20"/>
                    <a:gd name="T38" fmla="*/ 0 w 1501"/>
                    <a:gd name="T39" fmla="*/ 0 h 20"/>
                    <a:gd name="T40" fmla="*/ 0 w 1501"/>
                    <a:gd name="T41" fmla="*/ 0 h 20"/>
                    <a:gd name="T42" fmla="*/ 0 w 1501"/>
                    <a:gd name="T43" fmla="*/ 0 h 20"/>
                    <a:gd name="T44" fmla="*/ 0 w 1501"/>
                    <a:gd name="T45" fmla="*/ 0 h 20"/>
                    <a:gd name="T46" fmla="*/ 0 w 1501"/>
                    <a:gd name="T47" fmla="*/ 0 h 20"/>
                    <a:gd name="T48" fmla="*/ 0 w 1501"/>
                    <a:gd name="T49" fmla="*/ 0 h 20"/>
                    <a:gd name="T50" fmla="*/ 0 w 1501"/>
                    <a:gd name="T51" fmla="*/ 0 h 20"/>
                    <a:gd name="T52" fmla="*/ 0 w 1501"/>
                    <a:gd name="T53" fmla="*/ 0 h 20"/>
                    <a:gd name="T54" fmla="*/ 0 w 1501"/>
                    <a:gd name="T55" fmla="*/ 0 h 20"/>
                    <a:gd name="T56" fmla="*/ 0 w 1501"/>
                    <a:gd name="T57" fmla="*/ 0 h 20"/>
                    <a:gd name="T58" fmla="*/ 0 w 1501"/>
                    <a:gd name="T59" fmla="*/ 0 h 20"/>
                    <a:gd name="T60" fmla="*/ 0 w 1501"/>
                    <a:gd name="T61" fmla="*/ 0 h 20"/>
                    <a:gd name="T62" fmla="*/ 0 w 1501"/>
                    <a:gd name="T63" fmla="*/ 0 h 20"/>
                    <a:gd name="T64" fmla="*/ 0 w 1501"/>
                    <a:gd name="T65" fmla="*/ 0 h 20"/>
                    <a:gd name="T66" fmla="*/ 0 w 1501"/>
                    <a:gd name="T67" fmla="*/ 0 h 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01"/>
                    <a:gd name="T103" fmla="*/ 0 h 20"/>
                    <a:gd name="T104" fmla="*/ 1501 w 1501"/>
                    <a:gd name="T105" fmla="*/ 20 h 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01" h="20">
                      <a:moveTo>
                        <a:pt x="1501" y="12"/>
                      </a:moveTo>
                      <a:lnTo>
                        <a:pt x="1501" y="12"/>
                      </a:lnTo>
                      <a:lnTo>
                        <a:pt x="1454" y="11"/>
                      </a:lnTo>
                      <a:lnTo>
                        <a:pt x="1405" y="9"/>
                      </a:lnTo>
                      <a:lnTo>
                        <a:pt x="1357" y="8"/>
                      </a:lnTo>
                      <a:lnTo>
                        <a:pt x="1308" y="7"/>
                      </a:lnTo>
                      <a:lnTo>
                        <a:pt x="1260" y="6"/>
                      </a:lnTo>
                      <a:lnTo>
                        <a:pt x="1211" y="5"/>
                      </a:lnTo>
                      <a:lnTo>
                        <a:pt x="1163" y="4"/>
                      </a:lnTo>
                      <a:lnTo>
                        <a:pt x="1114" y="3"/>
                      </a:lnTo>
                      <a:lnTo>
                        <a:pt x="1066" y="3"/>
                      </a:lnTo>
                      <a:lnTo>
                        <a:pt x="1017" y="2"/>
                      </a:lnTo>
                      <a:lnTo>
                        <a:pt x="968" y="2"/>
                      </a:lnTo>
                      <a:lnTo>
                        <a:pt x="920" y="1"/>
                      </a:lnTo>
                      <a:lnTo>
                        <a:pt x="871" y="1"/>
                      </a:lnTo>
                      <a:lnTo>
                        <a:pt x="823" y="0"/>
                      </a:lnTo>
                      <a:lnTo>
                        <a:pt x="774" y="0"/>
                      </a:lnTo>
                      <a:lnTo>
                        <a:pt x="726" y="0"/>
                      </a:lnTo>
                      <a:lnTo>
                        <a:pt x="679" y="0"/>
                      </a:lnTo>
                      <a:lnTo>
                        <a:pt x="631" y="0"/>
                      </a:lnTo>
                      <a:lnTo>
                        <a:pt x="584" y="1"/>
                      </a:lnTo>
                      <a:lnTo>
                        <a:pt x="537" y="1"/>
                      </a:lnTo>
                      <a:lnTo>
                        <a:pt x="489" y="2"/>
                      </a:lnTo>
                      <a:lnTo>
                        <a:pt x="443" y="2"/>
                      </a:lnTo>
                      <a:lnTo>
                        <a:pt x="397" y="3"/>
                      </a:lnTo>
                      <a:lnTo>
                        <a:pt x="351" y="4"/>
                      </a:lnTo>
                      <a:lnTo>
                        <a:pt x="306" y="5"/>
                      </a:lnTo>
                      <a:lnTo>
                        <a:pt x="261" y="6"/>
                      </a:lnTo>
                      <a:lnTo>
                        <a:pt x="216" y="8"/>
                      </a:lnTo>
                      <a:lnTo>
                        <a:pt x="172" y="9"/>
                      </a:lnTo>
                      <a:lnTo>
                        <a:pt x="128" y="11"/>
                      </a:lnTo>
                      <a:lnTo>
                        <a:pt x="84" y="13"/>
                      </a:lnTo>
                      <a:lnTo>
                        <a:pt x="42" y="16"/>
                      </a:lnTo>
                      <a:lnTo>
                        <a:pt x="0" y="18"/>
                      </a:lnTo>
                      <a:lnTo>
                        <a:pt x="0" y="20"/>
                      </a:lnTo>
                      <a:lnTo>
                        <a:pt x="42" y="18"/>
                      </a:lnTo>
                      <a:lnTo>
                        <a:pt x="84" y="16"/>
                      </a:lnTo>
                      <a:lnTo>
                        <a:pt x="128" y="13"/>
                      </a:lnTo>
                      <a:lnTo>
                        <a:pt x="172" y="11"/>
                      </a:lnTo>
                      <a:lnTo>
                        <a:pt x="216" y="10"/>
                      </a:lnTo>
                      <a:lnTo>
                        <a:pt x="261" y="8"/>
                      </a:lnTo>
                      <a:lnTo>
                        <a:pt x="306" y="7"/>
                      </a:lnTo>
                      <a:lnTo>
                        <a:pt x="351" y="6"/>
                      </a:lnTo>
                      <a:lnTo>
                        <a:pt x="397" y="5"/>
                      </a:lnTo>
                      <a:lnTo>
                        <a:pt x="443" y="4"/>
                      </a:lnTo>
                      <a:lnTo>
                        <a:pt x="489" y="4"/>
                      </a:lnTo>
                      <a:lnTo>
                        <a:pt x="537" y="3"/>
                      </a:lnTo>
                      <a:lnTo>
                        <a:pt x="584" y="3"/>
                      </a:lnTo>
                      <a:lnTo>
                        <a:pt x="631" y="2"/>
                      </a:lnTo>
                      <a:lnTo>
                        <a:pt x="679" y="2"/>
                      </a:lnTo>
                      <a:lnTo>
                        <a:pt x="726" y="2"/>
                      </a:lnTo>
                      <a:lnTo>
                        <a:pt x="774" y="2"/>
                      </a:lnTo>
                      <a:lnTo>
                        <a:pt x="823" y="2"/>
                      </a:lnTo>
                      <a:lnTo>
                        <a:pt x="871" y="3"/>
                      </a:lnTo>
                      <a:lnTo>
                        <a:pt x="920" y="3"/>
                      </a:lnTo>
                      <a:lnTo>
                        <a:pt x="968" y="4"/>
                      </a:lnTo>
                      <a:lnTo>
                        <a:pt x="1017" y="4"/>
                      </a:lnTo>
                      <a:lnTo>
                        <a:pt x="1066" y="5"/>
                      </a:lnTo>
                      <a:lnTo>
                        <a:pt x="1114" y="5"/>
                      </a:lnTo>
                      <a:lnTo>
                        <a:pt x="1163" y="6"/>
                      </a:lnTo>
                      <a:lnTo>
                        <a:pt x="1211" y="7"/>
                      </a:lnTo>
                      <a:lnTo>
                        <a:pt x="1260" y="8"/>
                      </a:lnTo>
                      <a:lnTo>
                        <a:pt x="1308" y="9"/>
                      </a:lnTo>
                      <a:lnTo>
                        <a:pt x="1357" y="10"/>
                      </a:lnTo>
                      <a:lnTo>
                        <a:pt x="1405" y="11"/>
                      </a:lnTo>
                      <a:lnTo>
                        <a:pt x="1454" y="13"/>
                      </a:lnTo>
                      <a:lnTo>
                        <a:pt x="1501" y="14"/>
                      </a:lnTo>
                      <a:lnTo>
                        <a:pt x="1501"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6" name="Freeform 895">
                  <a:extLst>
                    <a:ext uri="{FF2B5EF4-FFF2-40B4-BE49-F238E27FC236}">
                      <a16:creationId xmlns:a16="http://schemas.microsoft.com/office/drawing/2014/main" id="{C9E2D1C9-2BC8-4899-977B-68087936E54A}"/>
                    </a:ext>
                  </a:extLst>
                </p:cNvPr>
                <p:cNvSpPr>
                  <a:spLocks/>
                </p:cNvSpPr>
                <p:nvPr/>
              </p:nvSpPr>
              <p:spPr bwMode="auto">
                <a:xfrm>
                  <a:off x="4834" y="169"/>
                  <a:ext cx="46" cy="17"/>
                </a:xfrm>
                <a:custGeom>
                  <a:avLst/>
                  <a:gdLst>
                    <a:gd name="T0" fmla="*/ 0 w 273"/>
                    <a:gd name="T1" fmla="*/ 0 h 87"/>
                    <a:gd name="T2" fmla="*/ 0 w 273"/>
                    <a:gd name="T3" fmla="*/ 0 h 87"/>
                    <a:gd name="T4" fmla="*/ 0 w 273"/>
                    <a:gd name="T5" fmla="*/ 0 h 87"/>
                    <a:gd name="T6" fmla="*/ 0 w 273"/>
                    <a:gd name="T7" fmla="*/ 0 h 87"/>
                    <a:gd name="T8" fmla="*/ 0 w 273"/>
                    <a:gd name="T9" fmla="*/ 0 h 87"/>
                    <a:gd name="T10" fmla="*/ 0 w 273"/>
                    <a:gd name="T11" fmla="*/ 0 h 87"/>
                    <a:gd name="T12" fmla="*/ 0 w 273"/>
                    <a:gd name="T13" fmla="*/ 0 h 87"/>
                    <a:gd name="T14" fmla="*/ 0 w 273"/>
                    <a:gd name="T15" fmla="*/ 0 h 87"/>
                    <a:gd name="T16" fmla="*/ 0 w 273"/>
                    <a:gd name="T17" fmla="*/ 0 h 87"/>
                    <a:gd name="T18" fmla="*/ 0 w 273"/>
                    <a:gd name="T19" fmla="*/ 0 h 87"/>
                    <a:gd name="T20" fmla="*/ 0 w 273"/>
                    <a:gd name="T21" fmla="*/ 0 h 87"/>
                    <a:gd name="T22" fmla="*/ 0 w 273"/>
                    <a:gd name="T23" fmla="*/ 0 h 87"/>
                    <a:gd name="T24" fmla="*/ 0 w 273"/>
                    <a:gd name="T25" fmla="*/ 0 h 87"/>
                    <a:gd name="T26" fmla="*/ 0 w 273"/>
                    <a:gd name="T27" fmla="*/ 0 h 87"/>
                    <a:gd name="T28" fmla="*/ 0 w 273"/>
                    <a:gd name="T29" fmla="*/ 0 h 87"/>
                    <a:gd name="T30" fmla="*/ 0 w 273"/>
                    <a:gd name="T31" fmla="*/ 0 h 87"/>
                    <a:gd name="T32" fmla="*/ 0 w 273"/>
                    <a:gd name="T33" fmla="*/ 0 h 87"/>
                    <a:gd name="T34" fmla="*/ 0 w 273"/>
                    <a:gd name="T35" fmla="*/ 0 h 87"/>
                    <a:gd name="T36" fmla="*/ 0 w 273"/>
                    <a:gd name="T37" fmla="*/ 0 h 87"/>
                    <a:gd name="T38" fmla="*/ 0 w 273"/>
                    <a:gd name="T39" fmla="*/ 0 h 87"/>
                    <a:gd name="T40" fmla="*/ 0 w 273"/>
                    <a:gd name="T41" fmla="*/ 0 h 87"/>
                    <a:gd name="T42" fmla="*/ 0 w 273"/>
                    <a:gd name="T43" fmla="*/ 0 h 87"/>
                    <a:gd name="T44" fmla="*/ 0 w 273"/>
                    <a:gd name="T45" fmla="*/ 0 h 87"/>
                    <a:gd name="T46" fmla="*/ 0 w 273"/>
                    <a:gd name="T47" fmla="*/ 0 h 87"/>
                    <a:gd name="T48" fmla="*/ 0 w 273"/>
                    <a:gd name="T49" fmla="*/ 0 h 87"/>
                    <a:gd name="T50" fmla="*/ 0 w 273"/>
                    <a:gd name="T51" fmla="*/ 0 h 87"/>
                    <a:gd name="T52" fmla="*/ 0 w 273"/>
                    <a:gd name="T53" fmla="*/ 0 h 87"/>
                    <a:gd name="T54" fmla="*/ 0 w 273"/>
                    <a:gd name="T55" fmla="*/ 0 h 87"/>
                    <a:gd name="T56" fmla="*/ 0 w 273"/>
                    <a:gd name="T57" fmla="*/ 0 h 87"/>
                    <a:gd name="T58" fmla="*/ 0 w 273"/>
                    <a:gd name="T59" fmla="*/ 0 h 87"/>
                    <a:gd name="T60" fmla="*/ 0 w 273"/>
                    <a:gd name="T61" fmla="*/ 0 h 87"/>
                    <a:gd name="T62" fmla="*/ 0 w 273"/>
                    <a:gd name="T63" fmla="*/ 0 h 87"/>
                    <a:gd name="T64" fmla="*/ 0 w 273"/>
                    <a:gd name="T65" fmla="*/ 0 h 87"/>
                    <a:gd name="T66" fmla="*/ 0 w 273"/>
                    <a:gd name="T67" fmla="*/ 0 h 87"/>
                    <a:gd name="T68" fmla="*/ 0 w 273"/>
                    <a:gd name="T69" fmla="*/ 0 h 87"/>
                    <a:gd name="T70" fmla="*/ 0 w 273"/>
                    <a:gd name="T71" fmla="*/ 0 h 87"/>
                    <a:gd name="T72" fmla="*/ 0 w 273"/>
                    <a:gd name="T73" fmla="*/ 0 h 8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73"/>
                    <a:gd name="T112" fmla="*/ 0 h 87"/>
                    <a:gd name="T113" fmla="*/ 273 w 273"/>
                    <a:gd name="T114" fmla="*/ 87 h 8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73" h="87">
                      <a:moveTo>
                        <a:pt x="273" y="85"/>
                      </a:moveTo>
                      <a:lnTo>
                        <a:pt x="273" y="85"/>
                      </a:lnTo>
                      <a:lnTo>
                        <a:pt x="257" y="77"/>
                      </a:lnTo>
                      <a:lnTo>
                        <a:pt x="241" y="69"/>
                      </a:lnTo>
                      <a:lnTo>
                        <a:pt x="226" y="62"/>
                      </a:lnTo>
                      <a:lnTo>
                        <a:pt x="209" y="55"/>
                      </a:lnTo>
                      <a:lnTo>
                        <a:pt x="194" y="47"/>
                      </a:lnTo>
                      <a:lnTo>
                        <a:pt x="179" y="41"/>
                      </a:lnTo>
                      <a:lnTo>
                        <a:pt x="162" y="35"/>
                      </a:lnTo>
                      <a:lnTo>
                        <a:pt x="147" y="29"/>
                      </a:lnTo>
                      <a:lnTo>
                        <a:pt x="129" y="24"/>
                      </a:lnTo>
                      <a:lnTo>
                        <a:pt x="111" y="19"/>
                      </a:lnTo>
                      <a:lnTo>
                        <a:pt x="95" y="15"/>
                      </a:lnTo>
                      <a:lnTo>
                        <a:pt x="77" y="11"/>
                      </a:lnTo>
                      <a:lnTo>
                        <a:pt x="59" y="8"/>
                      </a:lnTo>
                      <a:lnTo>
                        <a:pt x="40" y="5"/>
                      </a:lnTo>
                      <a:lnTo>
                        <a:pt x="20" y="2"/>
                      </a:lnTo>
                      <a:lnTo>
                        <a:pt x="0" y="0"/>
                      </a:lnTo>
                      <a:lnTo>
                        <a:pt x="0" y="2"/>
                      </a:lnTo>
                      <a:lnTo>
                        <a:pt x="20" y="5"/>
                      </a:lnTo>
                      <a:lnTo>
                        <a:pt x="40" y="7"/>
                      </a:lnTo>
                      <a:lnTo>
                        <a:pt x="59" y="10"/>
                      </a:lnTo>
                      <a:lnTo>
                        <a:pt x="77" y="13"/>
                      </a:lnTo>
                      <a:lnTo>
                        <a:pt x="95" y="17"/>
                      </a:lnTo>
                      <a:lnTo>
                        <a:pt x="111" y="21"/>
                      </a:lnTo>
                      <a:lnTo>
                        <a:pt x="129" y="26"/>
                      </a:lnTo>
                      <a:lnTo>
                        <a:pt x="144" y="31"/>
                      </a:lnTo>
                      <a:lnTo>
                        <a:pt x="160" y="37"/>
                      </a:lnTo>
                      <a:lnTo>
                        <a:pt x="176" y="43"/>
                      </a:lnTo>
                      <a:lnTo>
                        <a:pt x="192" y="49"/>
                      </a:lnTo>
                      <a:lnTo>
                        <a:pt x="207" y="57"/>
                      </a:lnTo>
                      <a:lnTo>
                        <a:pt x="224" y="64"/>
                      </a:lnTo>
                      <a:lnTo>
                        <a:pt x="239" y="71"/>
                      </a:lnTo>
                      <a:lnTo>
                        <a:pt x="254" y="79"/>
                      </a:lnTo>
                      <a:lnTo>
                        <a:pt x="271" y="87"/>
                      </a:lnTo>
                      <a:lnTo>
                        <a:pt x="273" y="8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7" name="Freeform 896">
                  <a:extLst>
                    <a:ext uri="{FF2B5EF4-FFF2-40B4-BE49-F238E27FC236}">
                      <a16:creationId xmlns:a16="http://schemas.microsoft.com/office/drawing/2014/main" id="{E59478AD-472E-4630-B3AB-0BF43D8532BA}"/>
                    </a:ext>
                  </a:extLst>
                </p:cNvPr>
                <p:cNvSpPr>
                  <a:spLocks/>
                </p:cNvSpPr>
                <p:nvPr/>
              </p:nvSpPr>
              <p:spPr bwMode="auto">
                <a:xfrm>
                  <a:off x="4880" y="186"/>
                  <a:ext cx="156" cy="116"/>
                </a:xfrm>
                <a:custGeom>
                  <a:avLst/>
                  <a:gdLst>
                    <a:gd name="T0" fmla="*/ 0 w 937"/>
                    <a:gd name="T1" fmla="*/ 0 h 582"/>
                    <a:gd name="T2" fmla="*/ 0 w 937"/>
                    <a:gd name="T3" fmla="*/ 0 h 582"/>
                    <a:gd name="T4" fmla="*/ 0 w 937"/>
                    <a:gd name="T5" fmla="*/ 0 h 582"/>
                    <a:gd name="T6" fmla="*/ 0 w 937"/>
                    <a:gd name="T7" fmla="*/ 0 h 582"/>
                    <a:gd name="T8" fmla="*/ 0 w 937"/>
                    <a:gd name="T9" fmla="*/ 0 h 582"/>
                    <a:gd name="T10" fmla="*/ 0 w 937"/>
                    <a:gd name="T11" fmla="*/ 0 h 582"/>
                    <a:gd name="T12" fmla="*/ 0 w 937"/>
                    <a:gd name="T13" fmla="*/ 0 h 582"/>
                    <a:gd name="T14" fmla="*/ 0 w 937"/>
                    <a:gd name="T15" fmla="*/ 0 h 582"/>
                    <a:gd name="T16" fmla="*/ 0 w 937"/>
                    <a:gd name="T17" fmla="*/ 0 h 582"/>
                    <a:gd name="T18" fmla="*/ 0 w 937"/>
                    <a:gd name="T19" fmla="*/ 0 h 582"/>
                    <a:gd name="T20" fmla="*/ 0 w 937"/>
                    <a:gd name="T21" fmla="*/ 0 h 582"/>
                    <a:gd name="T22" fmla="*/ 0 w 937"/>
                    <a:gd name="T23" fmla="*/ 0 h 582"/>
                    <a:gd name="T24" fmla="*/ 0 w 937"/>
                    <a:gd name="T25" fmla="*/ 0 h 582"/>
                    <a:gd name="T26" fmla="*/ 0 w 937"/>
                    <a:gd name="T27" fmla="*/ 0 h 582"/>
                    <a:gd name="T28" fmla="*/ 0 w 937"/>
                    <a:gd name="T29" fmla="*/ 0 h 582"/>
                    <a:gd name="T30" fmla="*/ 0 w 937"/>
                    <a:gd name="T31" fmla="*/ 0 h 582"/>
                    <a:gd name="T32" fmla="*/ 0 w 937"/>
                    <a:gd name="T33" fmla="*/ 0 h 582"/>
                    <a:gd name="T34" fmla="*/ 0 w 937"/>
                    <a:gd name="T35" fmla="*/ 0 h 582"/>
                    <a:gd name="T36" fmla="*/ 0 w 937"/>
                    <a:gd name="T37" fmla="*/ 0 h 582"/>
                    <a:gd name="T38" fmla="*/ 0 w 937"/>
                    <a:gd name="T39" fmla="*/ 0 h 582"/>
                    <a:gd name="T40" fmla="*/ 0 w 937"/>
                    <a:gd name="T41" fmla="*/ 0 h 582"/>
                    <a:gd name="T42" fmla="*/ 0 w 937"/>
                    <a:gd name="T43" fmla="*/ 0 h 582"/>
                    <a:gd name="T44" fmla="*/ 0 w 937"/>
                    <a:gd name="T45" fmla="*/ 0 h 582"/>
                    <a:gd name="T46" fmla="*/ 0 w 937"/>
                    <a:gd name="T47" fmla="*/ 0 h 582"/>
                    <a:gd name="T48" fmla="*/ 0 w 937"/>
                    <a:gd name="T49" fmla="*/ 0 h 582"/>
                    <a:gd name="T50" fmla="*/ 0 w 937"/>
                    <a:gd name="T51" fmla="*/ 0 h 582"/>
                    <a:gd name="T52" fmla="*/ 0 w 937"/>
                    <a:gd name="T53" fmla="*/ 0 h 582"/>
                    <a:gd name="T54" fmla="*/ 0 w 937"/>
                    <a:gd name="T55" fmla="*/ 0 h 582"/>
                    <a:gd name="T56" fmla="*/ 0 w 937"/>
                    <a:gd name="T57" fmla="*/ 0 h 582"/>
                    <a:gd name="T58" fmla="*/ 0 w 937"/>
                    <a:gd name="T59" fmla="*/ 0 h 582"/>
                    <a:gd name="T60" fmla="*/ 0 w 937"/>
                    <a:gd name="T61" fmla="*/ 0 h 582"/>
                    <a:gd name="T62" fmla="*/ 0 w 937"/>
                    <a:gd name="T63" fmla="*/ 0 h 582"/>
                    <a:gd name="T64" fmla="*/ 0 w 937"/>
                    <a:gd name="T65" fmla="*/ 0 h 582"/>
                    <a:gd name="T66" fmla="*/ 0 w 937"/>
                    <a:gd name="T67" fmla="*/ 0 h 58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37"/>
                    <a:gd name="T103" fmla="*/ 0 h 582"/>
                    <a:gd name="T104" fmla="*/ 937 w 937"/>
                    <a:gd name="T105" fmla="*/ 582 h 58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37" h="582">
                      <a:moveTo>
                        <a:pt x="936" y="582"/>
                      </a:moveTo>
                      <a:lnTo>
                        <a:pt x="937" y="579"/>
                      </a:lnTo>
                      <a:lnTo>
                        <a:pt x="909" y="558"/>
                      </a:lnTo>
                      <a:lnTo>
                        <a:pt x="882" y="539"/>
                      </a:lnTo>
                      <a:lnTo>
                        <a:pt x="853" y="519"/>
                      </a:lnTo>
                      <a:lnTo>
                        <a:pt x="825" y="499"/>
                      </a:lnTo>
                      <a:lnTo>
                        <a:pt x="796" y="480"/>
                      </a:lnTo>
                      <a:lnTo>
                        <a:pt x="768" y="460"/>
                      </a:lnTo>
                      <a:lnTo>
                        <a:pt x="740" y="442"/>
                      </a:lnTo>
                      <a:lnTo>
                        <a:pt x="711" y="423"/>
                      </a:lnTo>
                      <a:lnTo>
                        <a:pt x="682" y="403"/>
                      </a:lnTo>
                      <a:lnTo>
                        <a:pt x="653" y="385"/>
                      </a:lnTo>
                      <a:lnTo>
                        <a:pt x="625" y="366"/>
                      </a:lnTo>
                      <a:lnTo>
                        <a:pt x="595" y="347"/>
                      </a:lnTo>
                      <a:lnTo>
                        <a:pt x="567" y="329"/>
                      </a:lnTo>
                      <a:lnTo>
                        <a:pt x="537" y="310"/>
                      </a:lnTo>
                      <a:lnTo>
                        <a:pt x="508" y="293"/>
                      </a:lnTo>
                      <a:lnTo>
                        <a:pt x="479" y="275"/>
                      </a:lnTo>
                      <a:lnTo>
                        <a:pt x="450" y="256"/>
                      </a:lnTo>
                      <a:lnTo>
                        <a:pt x="420" y="239"/>
                      </a:lnTo>
                      <a:lnTo>
                        <a:pt x="391" y="221"/>
                      </a:lnTo>
                      <a:lnTo>
                        <a:pt x="361" y="203"/>
                      </a:lnTo>
                      <a:lnTo>
                        <a:pt x="331" y="186"/>
                      </a:lnTo>
                      <a:lnTo>
                        <a:pt x="302" y="168"/>
                      </a:lnTo>
                      <a:lnTo>
                        <a:pt x="272" y="151"/>
                      </a:lnTo>
                      <a:lnTo>
                        <a:pt x="241" y="134"/>
                      </a:lnTo>
                      <a:lnTo>
                        <a:pt x="212" y="116"/>
                      </a:lnTo>
                      <a:lnTo>
                        <a:pt x="182" y="100"/>
                      </a:lnTo>
                      <a:lnTo>
                        <a:pt x="153" y="83"/>
                      </a:lnTo>
                      <a:lnTo>
                        <a:pt x="122" y="66"/>
                      </a:lnTo>
                      <a:lnTo>
                        <a:pt x="92" y="49"/>
                      </a:lnTo>
                      <a:lnTo>
                        <a:pt x="63" y="33"/>
                      </a:lnTo>
                      <a:lnTo>
                        <a:pt x="32" y="16"/>
                      </a:lnTo>
                      <a:lnTo>
                        <a:pt x="2" y="0"/>
                      </a:lnTo>
                      <a:lnTo>
                        <a:pt x="0" y="2"/>
                      </a:lnTo>
                      <a:lnTo>
                        <a:pt x="30" y="19"/>
                      </a:lnTo>
                      <a:lnTo>
                        <a:pt x="60" y="35"/>
                      </a:lnTo>
                      <a:lnTo>
                        <a:pt x="90" y="51"/>
                      </a:lnTo>
                      <a:lnTo>
                        <a:pt x="120" y="68"/>
                      </a:lnTo>
                      <a:lnTo>
                        <a:pt x="150" y="85"/>
                      </a:lnTo>
                      <a:lnTo>
                        <a:pt x="180" y="102"/>
                      </a:lnTo>
                      <a:lnTo>
                        <a:pt x="209" y="118"/>
                      </a:lnTo>
                      <a:lnTo>
                        <a:pt x="239" y="136"/>
                      </a:lnTo>
                      <a:lnTo>
                        <a:pt x="270" y="153"/>
                      </a:lnTo>
                      <a:lnTo>
                        <a:pt x="299" y="171"/>
                      </a:lnTo>
                      <a:lnTo>
                        <a:pt x="329" y="188"/>
                      </a:lnTo>
                      <a:lnTo>
                        <a:pt x="359" y="205"/>
                      </a:lnTo>
                      <a:lnTo>
                        <a:pt x="388" y="223"/>
                      </a:lnTo>
                      <a:lnTo>
                        <a:pt x="418" y="241"/>
                      </a:lnTo>
                      <a:lnTo>
                        <a:pt x="447" y="258"/>
                      </a:lnTo>
                      <a:lnTo>
                        <a:pt x="477" y="277"/>
                      </a:lnTo>
                      <a:lnTo>
                        <a:pt x="505" y="295"/>
                      </a:lnTo>
                      <a:lnTo>
                        <a:pt x="535" y="312"/>
                      </a:lnTo>
                      <a:lnTo>
                        <a:pt x="565" y="331"/>
                      </a:lnTo>
                      <a:lnTo>
                        <a:pt x="593" y="349"/>
                      </a:lnTo>
                      <a:lnTo>
                        <a:pt x="622" y="368"/>
                      </a:lnTo>
                      <a:lnTo>
                        <a:pt x="651" y="387"/>
                      </a:lnTo>
                      <a:lnTo>
                        <a:pt x="679" y="405"/>
                      </a:lnTo>
                      <a:lnTo>
                        <a:pt x="709" y="425"/>
                      </a:lnTo>
                      <a:lnTo>
                        <a:pt x="737" y="444"/>
                      </a:lnTo>
                      <a:lnTo>
                        <a:pt x="766" y="462"/>
                      </a:lnTo>
                      <a:lnTo>
                        <a:pt x="794" y="482"/>
                      </a:lnTo>
                      <a:lnTo>
                        <a:pt x="822" y="501"/>
                      </a:lnTo>
                      <a:lnTo>
                        <a:pt x="851" y="521"/>
                      </a:lnTo>
                      <a:lnTo>
                        <a:pt x="879" y="541"/>
                      </a:lnTo>
                      <a:lnTo>
                        <a:pt x="907" y="560"/>
                      </a:lnTo>
                      <a:lnTo>
                        <a:pt x="935" y="581"/>
                      </a:lnTo>
                      <a:lnTo>
                        <a:pt x="936" y="578"/>
                      </a:lnTo>
                      <a:lnTo>
                        <a:pt x="936" y="5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8" name="Freeform 897">
                  <a:extLst>
                    <a:ext uri="{FF2B5EF4-FFF2-40B4-BE49-F238E27FC236}">
                      <a16:creationId xmlns:a16="http://schemas.microsoft.com/office/drawing/2014/main" id="{0E1DA8AB-4D0D-4027-9852-0D51B8387991}"/>
                    </a:ext>
                  </a:extLst>
                </p:cNvPr>
                <p:cNvSpPr>
                  <a:spLocks/>
                </p:cNvSpPr>
                <p:nvPr/>
              </p:nvSpPr>
              <p:spPr bwMode="auto">
                <a:xfrm>
                  <a:off x="4613" y="168"/>
                  <a:ext cx="21" cy="125"/>
                </a:xfrm>
                <a:custGeom>
                  <a:avLst/>
                  <a:gdLst>
                    <a:gd name="T0" fmla="*/ 0 w 129"/>
                    <a:gd name="T1" fmla="*/ 0 h 624"/>
                    <a:gd name="T2" fmla="*/ 0 w 129"/>
                    <a:gd name="T3" fmla="*/ 0 h 624"/>
                    <a:gd name="T4" fmla="*/ 0 w 129"/>
                    <a:gd name="T5" fmla="*/ 0 h 624"/>
                    <a:gd name="T6" fmla="*/ 0 w 129"/>
                    <a:gd name="T7" fmla="*/ 0 h 624"/>
                    <a:gd name="T8" fmla="*/ 0 w 129"/>
                    <a:gd name="T9" fmla="*/ 0 h 624"/>
                    <a:gd name="T10" fmla="*/ 0 w 129"/>
                    <a:gd name="T11" fmla="*/ 0 h 624"/>
                    <a:gd name="T12" fmla="*/ 0 w 129"/>
                    <a:gd name="T13" fmla="*/ 0 h 624"/>
                    <a:gd name="T14" fmla="*/ 0 w 129"/>
                    <a:gd name="T15" fmla="*/ 0 h 624"/>
                    <a:gd name="T16" fmla="*/ 0 w 129"/>
                    <a:gd name="T17" fmla="*/ 0 h 624"/>
                    <a:gd name="T18" fmla="*/ 0 w 129"/>
                    <a:gd name="T19" fmla="*/ 0 h 624"/>
                    <a:gd name="T20" fmla="*/ 0 w 129"/>
                    <a:gd name="T21" fmla="*/ 0 h 624"/>
                    <a:gd name="T22" fmla="*/ 0 w 129"/>
                    <a:gd name="T23" fmla="*/ 0 h 624"/>
                    <a:gd name="T24" fmla="*/ 0 w 129"/>
                    <a:gd name="T25" fmla="*/ 0 h 624"/>
                    <a:gd name="T26" fmla="*/ 0 w 129"/>
                    <a:gd name="T27" fmla="*/ 0 h 624"/>
                    <a:gd name="T28" fmla="*/ 0 w 129"/>
                    <a:gd name="T29" fmla="*/ 0 h 624"/>
                    <a:gd name="T30" fmla="*/ 0 w 129"/>
                    <a:gd name="T31" fmla="*/ 0 h 624"/>
                    <a:gd name="T32" fmla="*/ 0 w 129"/>
                    <a:gd name="T33" fmla="*/ 0 h 624"/>
                    <a:gd name="T34" fmla="*/ 0 w 129"/>
                    <a:gd name="T35" fmla="*/ 0 h 624"/>
                    <a:gd name="T36" fmla="*/ 0 w 129"/>
                    <a:gd name="T37" fmla="*/ 0 h 624"/>
                    <a:gd name="T38" fmla="*/ 0 w 129"/>
                    <a:gd name="T39" fmla="*/ 0 h 624"/>
                    <a:gd name="T40" fmla="*/ 0 w 129"/>
                    <a:gd name="T41" fmla="*/ 0 h 624"/>
                    <a:gd name="T42" fmla="*/ 0 w 129"/>
                    <a:gd name="T43" fmla="*/ 0 h 624"/>
                    <a:gd name="T44" fmla="*/ 0 w 129"/>
                    <a:gd name="T45" fmla="*/ 0 h 624"/>
                    <a:gd name="T46" fmla="*/ 0 w 129"/>
                    <a:gd name="T47" fmla="*/ 0 h 624"/>
                    <a:gd name="T48" fmla="*/ 0 w 129"/>
                    <a:gd name="T49" fmla="*/ 0 h 624"/>
                    <a:gd name="T50" fmla="*/ 0 w 129"/>
                    <a:gd name="T51" fmla="*/ 0 h 624"/>
                    <a:gd name="T52" fmla="*/ 0 w 129"/>
                    <a:gd name="T53" fmla="*/ 0 h 624"/>
                    <a:gd name="T54" fmla="*/ 0 w 129"/>
                    <a:gd name="T55" fmla="*/ 0 h 624"/>
                    <a:gd name="T56" fmla="*/ 0 w 129"/>
                    <a:gd name="T57" fmla="*/ 0 h 624"/>
                    <a:gd name="T58" fmla="*/ 0 w 129"/>
                    <a:gd name="T59" fmla="*/ 0 h 624"/>
                    <a:gd name="T60" fmla="*/ 0 w 129"/>
                    <a:gd name="T61" fmla="*/ 0 h 624"/>
                    <a:gd name="T62" fmla="*/ 0 w 129"/>
                    <a:gd name="T63" fmla="*/ 0 h 624"/>
                    <a:gd name="T64" fmla="*/ 0 w 129"/>
                    <a:gd name="T65" fmla="*/ 0 h 624"/>
                    <a:gd name="T66" fmla="*/ 0 w 129"/>
                    <a:gd name="T67" fmla="*/ 0 h 624"/>
                    <a:gd name="T68" fmla="*/ 0 w 129"/>
                    <a:gd name="T69" fmla="*/ 0 h 62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9"/>
                    <a:gd name="T106" fmla="*/ 0 h 624"/>
                    <a:gd name="T107" fmla="*/ 129 w 129"/>
                    <a:gd name="T108" fmla="*/ 624 h 62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9" h="624">
                      <a:moveTo>
                        <a:pt x="0" y="3"/>
                      </a:moveTo>
                      <a:lnTo>
                        <a:pt x="1" y="42"/>
                      </a:lnTo>
                      <a:lnTo>
                        <a:pt x="2" y="81"/>
                      </a:lnTo>
                      <a:lnTo>
                        <a:pt x="4" y="120"/>
                      </a:lnTo>
                      <a:lnTo>
                        <a:pt x="5" y="159"/>
                      </a:lnTo>
                      <a:lnTo>
                        <a:pt x="6" y="197"/>
                      </a:lnTo>
                      <a:lnTo>
                        <a:pt x="8" y="236"/>
                      </a:lnTo>
                      <a:lnTo>
                        <a:pt x="11" y="275"/>
                      </a:lnTo>
                      <a:lnTo>
                        <a:pt x="13" y="314"/>
                      </a:lnTo>
                      <a:lnTo>
                        <a:pt x="15" y="352"/>
                      </a:lnTo>
                      <a:lnTo>
                        <a:pt x="18" y="391"/>
                      </a:lnTo>
                      <a:lnTo>
                        <a:pt x="20" y="430"/>
                      </a:lnTo>
                      <a:lnTo>
                        <a:pt x="23" y="469"/>
                      </a:lnTo>
                      <a:lnTo>
                        <a:pt x="26" y="506"/>
                      </a:lnTo>
                      <a:lnTo>
                        <a:pt x="30" y="545"/>
                      </a:lnTo>
                      <a:lnTo>
                        <a:pt x="32" y="584"/>
                      </a:lnTo>
                      <a:lnTo>
                        <a:pt x="36" y="623"/>
                      </a:lnTo>
                      <a:lnTo>
                        <a:pt x="129" y="624"/>
                      </a:lnTo>
                      <a:lnTo>
                        <a:pt x="123" y="586"/>
                      </a:lnTo>
                      <a:lnTo>
                        <a:pt x="117" y="547"/>
                      </a:lnTo>
                      <a:lnTo>
                        <a:pt x="111" y="510"/>
                      </a:lnTo>
                      <a:lnTo>
                        <a:pt x="107" y="471"/>
                      </a:lnTo>
                      <a:lnTo>
                        <a:pt x="102" y="432"/>
                      </a:lnTo>
                      <a:lnTo>
                        <a:pt x="97" y="393"/>
                      </a:lnTo>
                      <a:lnTo>
                        <a:pt x="92" y="354"/>
                      </a:lnTo>
                      <a:lnTo>
                        <a:pt x="89" y="316"/>
                      </a:lnTo>
                      <a:lnTo>
                        <a:pt x="85" y="277"/>
                      </a:lnTo>
                      <a:lnTo>
                        <a:pt x="82" y="238"/>
                      </a:lnTo>
                      <a:lnTo>
                        <a:pt x="78" y="198"/>
                      </a:lnTo>
                      <a:lnTo>
                        <a:pt x="76" y="160"/>
                      </a:lnTo>
                      <a:lnTo>
                        <a:pt x="73" y="120"/>
                      </a:lnTo>
                      <a:lnTo>
                        <a:pt x="71" y="80"/>
                      </a:lnTo>
                      <a:lnTo>
                        <a:pt x="69" y="40"/>
                      </a:lnTo>
                      <a:lnTo>
                        <a:pt x="68" y="0"/>
                      </a:lnTo>
                      <a:lnTo>
                        <a:pt x="0" y="3"/>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9" name="Freeform 898">
                  <a:extLst>
                    <a:ext uri="{FF2B5EF4-FFF2-40B4-BE49-F238E27FC236}">
                      <a16:creationId xmlns:a16="http://schemas.microsoft.com/office/drawing/2014/main" id="{293BD6FA-0E4A-4451-9617-8B193AE94784}"/>
                    </a:ext>
                  </a:extLst>
                </p:cNvPr>
                <p:cNvSpPr>
                  <a:spLocks/>
                </p:cNvSpPr>
                <p:nvPr/>
              </p:nvSpPr>
              <p:spPr bwMode="auto">
                <a:xfrm>
                  <a:off x="4612" y="169"/>
                  <a:ext cx="8" cy="125"/>
                </a:xfrm>
                <a:custGeom>
                  <a:avLst/>
                  <a:gdLst>
                    <a:gd name="T0" fmla="*/ 0 w 47"/>
                    <a:gd name="T1" fmla="*/ 0 h 625"/>
                    <a:gd name="T2" fmla="*/ 0 w 47"/>
                    <a:gd name="T3" fmla="*/ 0 h 625"/>
                    <a:gd name="T4" fmla="*/ 0 w 47"/>
                    <a:gd name="T5" fmla="*/ 0 h 625"/>
                    <a:gd name="T6" fmla="*/ 0 w 47"/>
                    <a:gd name="T7" fmla="*/ 0 h 625"/>
                    <a:gd name="T8" fmla="*/ 0 w 47"/>
                    <a:gd name="T9" fmla="*/ 0 h 625"/>
                    <a:gd name="T10" fmla="*/ 0 w 47"/>
                    <a:gd name="T11" fmla="*/ 0 h 625"/>
                    <a:gd name="T12" fmla="*/ 0 w 47"/>
                    <a:gd name="T13" fmla="*/ 0 h 625"/>
                    <a:gd name="T14" fmla="*/ 0 w 47"/>
                    <a:gd name="T15" fmla="*/ 0 h 625"/>
                    <a:gd name="T16" fmla="*/ 0 w 47"/>
                    <a:gd name="T17" fmla="*/ 0 h 625"/>
                    <a:gd name="T18" fmla="*/ 0 w 47"/>
                    <a:gd name="T19" fmla="*/ 0 h 625"/>
                    <a:gd name="T20" fmla="*/ 0 w 47"/>
                    <a:gd name="T21" fmla="*/ 0 h 625"/>
                    <a:gd name="T22" fmla="*/ 0 w 47"/>
                    <a:gd name="T23" fmla="*/ 0 h 625"/>
                    <a:gd name="T24" fmla="*/ 0 w 47"/>
                    <a:gd name="T25" fmla="*/ 0 h 625"/>
                    <a:gd name="T26" fmla="*/ 0 w 47"/>
                    <a:gd name="T27" fmla="*/ 0 h 625"/>
                    <a:gd name="T28" fmla="*/ 0 w 47"/>
                    <a:gd name="T29" fmla="*/ 0 h 625"/>
                    <a:gd name="T30" fmla="*/ 0 w 47"/>
                    <a:gd name="T31" fmla="*/ 0 h 625"/>
                    <a:gd name="T32" fmla="*/ 0 w 47"/>
                    <a:gd name="T33" fmla="*/ 0 h 625"/>
                    <a:gd name="T34" fmla="*/ 0 w 47"/>
                    <a:gd name="T35" fmla="*/ 0 h 625"/>
                    <a:gd name="T36" fmla="*/ 0 w 47"/>
                    <a:gd name="T37" fmla="*/ 0 h 625"/>
                    <a:gd name="T38" fmla="*/ 0 w 47"/>
                    <a:gd name="T39" fmla="*/ 0 h 625"/>
                    <a:gd name="T40" fmla="*/ 0 w 47"/>
                    <a:gd name="T41" fmla="*/ 0 h 625"/>
                    <a:gd name="T42" fmla="*/ 0 w 47"/>
                    <a:gd name="T43" fmla="*/ 0 h 625"/>
                    <a:gd name="T44" fmla="*/ 0 w 47"/>
                    <a:gd name="T45" fmla="*/ 0 h 625"/>
                    <a:gd name="T46" fmla="*/ 0 w 47"/>
                    <a:gd name="T47" fmla="*/ 0 h 625"/>
                    <a:gd name="T48" fmla="*/ 0 w 47"/>
                    <a:gd name="T49" fmla="*/ 0 h 625"/>
                    <a:gd name="T50" fmla="*/ 0 w 47"/>
                    <a:gd name="T51" fmla="*/ 0 h 625"/>
                    <a:gd name="T52" fmla="*/ 0 w 47"/>
                    <a:gd name="T53" fmla="*/ 0 h 625"/>
                    <a:gd name="T54" fmla="*/ 0 w 47"/>
                    <a:gd name="T55" fmla="*/ 0 h 625"/>
                    <a:gd name="T56" fmla="*/ 0 w 47"/>
                    <a:gd name="T57" fmla="*/ 0 h 625"/>
                    <a:gd name="T58" fmla="*/ 0 w 47"/>
                    <a:gd name="T59" fmla="*/ 0 h 625"/>
                    <a:gd name="T60" fmla="*/ 0 w 47"/>
                    <a:gd name="T61" fmla="*/ 0 h 625"/>
                    <a:gd name="T62" fmla="*/ 0 w 47"/>
                    <a:gd name="T63" fmla="*/ 0 h 625"/>
                    <a:gd name="T64" fmla="*/ 0 w 47"/>
                    <a:gd name="T65" fmla="*/ 0 h 625"/>
                    <a:gd name="T66" fmla="*/ 0 w 47"/>
                    <a:gd name="T67" fmla="*/ 0 h 625"/>
                    <a:gd name="T68" fmla="*/ 0 w 47"/>
                    <a:gd name="T69" fmla="*/ 0 h 625"/>
                    <a:gd name="T70" fmla="*/ 0 w 47"/>
                    <a:gd name="T71" fmla="*/ 0 h 625"/>
                    <a:gd name="T72" fmla="*/ 0 w 47"/>
                    <a:gd name="T73" fmla="*/ 0 h 625"/>
                    <a:gd name="T74" fmla="*/ 0 w 47"/>
                    <a:gd name="T75" fmla="*/ 0 h 625"/>
                    <a:gd name="T76" fmla="*/ 0 w 47"/>
                    <a:gd name="T77" fmla="*/ 0 h 625"/>
                    <a:gd name="T78" fmla="*/ 0 w 47"/>
                    <a:gd name="T79" fmla="*/ 0 h 625"/>
                    <a:gd name="T80" fmla="*/ 0 w 47"/>
                    <a:gd name="T81" fmla="*/ 0 h 625"/>
                    <a:gd name="T82" fmla="*/ 0 w 47"/>
                    <a:gd name="T83" fmla="*/ 0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7"/>
                    <a:gd name="T127" fmla="*/ 0 h 625"/>
                    <a:gd name="T128" fmla="*/ 47 w 47"/>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7" h="625">
                      <a:moveTo>
                        <a:pt x="42" y="615"/>
                      </a:moveTo>
                      <a:lnTo>
                        <a:pt x="47" y="620"/>
                      </a:lnTo>
                      <a:lnTo>
                        <a:pt x="44" y="581"/>
                      </a:lnTo>
                      <a:lnTo>
                        <a:pt x="42" y="542"/>
                      </a:lnTo>
                      <a:lnTo>
                        <a:pt x="38" y="503"/>
                      </a:lnTo>
                      <a:lnTo>
                        <a:pt x="34" y="466"/>
                      </a:lnTo>
                      <a:lnTo>
                        <a:pt x="32" y="427"/>
                      </a:lnTo>
                      <a:lnTo>
                        <a:pt x="30" y="388"/>
                      </a:lnTo>
                      <a:lnTo>
                        <a:pt x="27" y="349"/>
                      </a:lnTo>
                      <a:lnTo>
                        <a:pt x="25" y="311"/>
                      </a:lnTo>
                      <a:lnTo>
                        <a:pt x="23" y="272"/>
                      </a:lnTo>
                      <a:lnTo>
                        <a:pt x="20" y="233"/>
                      </a:lnTo>
                      <a:lnTo>
                        <a:pt x="18" y="194"/>
                      </a:lnTo>
                      <a:lnTo>
                        <a:pt x="17" y="156"/>
                      </a:lnTo>
                      <a:lnTo>
                        <a:pt x="16" y="117"/>
                      </a:lnTo>
                      <a:lnTo>
                        <a:pt x="14" y="78"/>
                      </a:lnTo>
                      <a:lnTo>
                        <a:pt x="13" y="39"/>
                      </a:lnTo>
                      <a:lnTo>
                        <a:pt x="12" y="0"/>
                      </a:lnTo>
                      <a:lnTo>
                        <a:pt x="0" y="0"/>
                      </a:lnTo>
                      <a:lnTo>
                        <a:pt x="1" y="39"/>
                      </a:lnTo>
                      <a:lnTo>
                        <a:pt x="2" y="78"/>
                      </a:lnTo>
                      <a:lnTo>
                        <a:pt x="4" y="117"/>
                      </a:lnTo>
                      <a:lnTo>
                        <a:pt x="5" y="156"/>
                      </a:lnTo>
                      <a:lnTo>
                        <a:pt x="6" y="194"/>
                      </a:lnTo>
                      <a:lnTo>
                        <a:pt x="8" y="233"/>
                      </a:lnTo>
                      <a:lnTo>
                        <a:pt x="11" y="272"/>
                      </a:lnTo>
                      <a:lnTo>
                        <a:pt x="13" y="311"/>
                      </a:lnTo>
                      <a:lnTo>
                        <a:pt x="16" y="349"/>
                      </a:lnTo>
                      <a:lnTo>
                        <a:pt x="18" y="388"/>
                      </a:lnTo>
                      <a:lnTo>
                        <a:pt x="20" y="427"/>
                      </a:lnTo>
                      <a:lnTo>
                        <a:pt x="23" y="466"/>
                      </a:lnTo>
                      <a:lnTo>
                        <a:pt x="26" y="503"/>
                      </a:lnTo>
                      <a:lnTo>
                        <a:pt x="30" y="542"/>
                      </a:lnTo>
                      <a:lnTo>
                        <a:pt x="32" y="581"/>
                      </a:lnTo>
                      <a:lnTo>
                        <a:pt x="36" y="620"/>
                      </a:lnTo>
                      <a:lnTo>
                        <a:pt x="42" y="625"/>
                      </a:lnTo>
                      <a:lnTo>
                        <a:pt x="36" y="620"/>
                      </a:lnTo>
                      <a:lnTo>
                        <a:pt x="38" y="623"/>
                      </a:lnTo>
                      <a:lnTo>
                        <a:pt x="42" y="624"/>
                      </a:lnTo>
                      <a:lnTo>
                        <a:pt x="45" y="623"/>
                      </a:lnTo>
                      <a:lnTo>
                        <a:pt x="47" y="620"/>
                      </a:lnTo>
                      <a:lnTo>
                        <a:pt x="42" y="6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0" name="Freeform 899">
                  <a:extLst>
                    <a:ext uri="{FF2B5EF4-FFF2-40B4-BE49-F238E27FC236}">
                      <a16:creationId xmlns:a16="http://schemas.microsoft.com/office/drawing/2014/main" id="{611000AC-410C-4B7B-83FE-210E4E1009B1}"/>
                    </a:ext>
                  </a:extLst>
                </p:cNvPr>
                <p:cNvSpPr>
                  <a:spLocks/>
                </p:cNvSpPr>
                <p:nvPr/>
              </p:nvSpPr>
              <p:spPr bwMode="auto">
                <a:xfrm>
                  <a:off x="4619" y="292"/>
                  <a:ext cx="16" cy="2"/>
                </a:xfrm>
                <a:custGeom>
                  <a:avLst/>
                  <a:gdLst>
                    <a:gd name="T0" fmla="*/ 0 w 99"/>
                    <a:gd name="T1" fmla="*/ 0 h 11"/>
                    <a:gd name="T2" fmla="*/ 0 w 99"/>
                    <a:gd name="T3" fmla="*/ 0 h 11"/>
                    <a:gd name="T4" fmla="*/ 0 w 99"/>
                    <a:gd name="T5" fmla="*/ 0 h 11"/>
                    <a:gd name="T6" fmla="*/ 0 w 99"/>
                    <a:gd name="T7" fmla="*/ 0 h 11"/>
                    <a:gd name="T8" fmla="*/ 0 w 99"/>
                    <a:gd name="T9" fmla="*/ 0 h 11"/>
                    <a:gd name="T10" fmla="*/ 0 w 99"/>
                    <a:gd name="T11" fmla="*/ 0 h 11"/>
                    <a:gd name="T12" fmla="*/ 0 w 99"/>
                    <a:gd name="T13" fmla="*/ 0 h 11"/>
                    <a:gd name="T14" fmla="*/ 0 w 99"/>
                    <a:gd name="T15" fmla="*/ 0 h 11"/>
                    <a:gd name="T16" fmla="*/ 0 w 99"/>
                    <a:gd name="T17" fmla="*/ 0 h 11"/>
                    <a:gd name="T18" fmla="*/ 0 w 99"/>
                    <a:gd name="T19" fmla="*/ 0 h 11"/>
                    <a:gd name="T20" fmla="*/ 0 w 99"/>
                    <a:gd name="T21" fmla="*/ 0 h 11"/>
                    <a:gd name="T22" fmla="*/ 0 w 99"/>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9"/>
                    <a:gd name="T37" fmla="*/ 0 h 11"/>
                    <a:gd name="T38" fmla="*/ 99 w 99"/>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9" h="11">
                      <a:moveTo>
                        <a:pt x="87" y="7"/>
                      </a:moveTo>
                      <a:lnTo>
                        <a:pt x="93" y="1"/>
                      </a:lnTo>
                      <a:lnTo>
                        <a:pt x="0" y="0"/>
                      </a:lnTo>
                      <a:lnTo>
                        <a:pt x="0" y="10"/>
                      </a:lnTo>
                      <a:lnTo>
                        <a:pt x="93" y="11"/>
                      </a:lnTo>
                      <a:lnTo>
                        <a:pt x="99" y="5"/>
                      </a:lnTo>
                      <a:lnTo>
                        <a:pt x="93" y="11"/>
                      </a:lnTo>
                      <a:lnTo>
                        <a:pt x="97" y="9"/>
                      </a:lnTo>
                      <a:lnTo>
                        <a:pt x="99" y="6"/>
                      </a:lnTo>
                      <a:lnTo>
                        <a:pt x="97" y="3"/>
                      </a:lnTo>
                      <a:lnTo>
                        <a:pt x="93" y="1"/>
                      </a:lnTo>
                      <a:lnTo>
                        <a:pt x="8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1" name="Freeform 900">
                  <a:extLst>
                    <a:ext uri="{FF2B5EF4-FFF2-40B4-BE49-F238E27FC236}">
                      <a16:creationId xmlns:a16="http://schemas.microsoft.com/office/drawing/2014/main" id="{804545D1-2374-4773-9F5E-FA29D32E68CC}"/>
                    </a:ext>
                  </a:extLst>
                </p:cNvPr>
                <p:cNvSpPr>
                  <a:spLocks/>
                </p:cNvSpPr>
                <p:nvPr/>
              </p:nvSpPr>
              <p:spPr bwMode="auto">
                <a:xfrm>
                  <a:off x="4623" y="167"/>
                  <a:ext cx="12" cy="126"/>
                </a:xfrm>
                <a:custGeom>
                  <a:avLst/>
                  <a:gdLst>
                    <a:gd name="T0" fmla="*/ 0 w 73"/>
                    <a:gd name="T1" fmla="*/ 0 h 630"/>
                    <a:gd name="T2" fmla="*/ 0 w 73"/>
                    <a:gd name="T3" fmla="*/ 0 h 630"/>
                    <a:gd name="T4" fmla="*/ 0 w 73"/>
                    <a:gd name="T5" fmla="*/ 0 h 630"/>
                    <a:gd name="T6" fmla="*/ 0 w 73"/>
                    <a:gd name="T7" fmla="*/ 0 h 630"/>
                    <a:gd name="T8" fmla="*/ 0 w 73"/>
                    <a:gd name="T9" fmla="*/ 0 h 630"/>
                    <a:gd name="T10" fmla="*/ 0 w 73"/>
                    <a:gd name="T11" fmla="*/ 0 h 630"/>
                    <a:gd name="T12" fmla="*/ 0 w 73"/>
                    <a:gd name="T13" fmla="*/ 0 h 630"/>
                    <a:gd name="T14" fmla="*/ 0 w 73"/>
                    <a:gd name="T15" fmla="*/ 0 h 630"/>
                    <a:gd name="T16" fmla="*/ 0 w 73"/>
                    <a:gd name="T17" fmla="*/ 0 h 630"/>
                    <a:gd name="T18" fmla="*/ 0 w 73"/>
                    <a:gd name="T19" fmla="*/ 0 h 630"/>
                    <a:gd name="T20" fmla="*/ 0 w 73"/>
                    <a:gd name="T21" fmla="*/ 0 h 630"/>
                    <a:gd name="T22" fmla="*/ 0 w 73"/>
                    <a:gd name="T23" fmla="*/ 0 h 630"/>
                    <a:gd name="T24" fmla="*/ 0 w 73"/>
                    <a:gd name="T25" fmla="*/ 0 h 630"/>
                    <a:gd name="T26" fmla="*/ 0 w 73"/>
                    <a:gd name="T27" fmla="*/ 0 h 630"/>
                    <a:gd name="T28" fmla="*/ 0 w 73"/>
                    <a:gd name="T29" fmla="*/ 0 h 630"/>
                    <a:gd name="T30" fmla="*/ 0 w 73"/>
                    <a:gd name="T31" fmla="*/ 0 h 630"/>
                    <a:gd name="T32" fmla="*/ 0 w 73"/>
                    <a:gd name="T33" fmla="*/ 0 h 630"/>
                    <a:gd name="T34" fmla="*/ 0 w 73"/>
                    <a:gd name="T35" fmla="*/ 0 h 630"/>
                    <a:gd name="T36" fmla="*/ 0 w 73"/>
                    <a:gd name="T37" fmla="*/ 0 h 630"/>
                    <a:gd name="T38" fmla="*/ 0 w 73"/>
                    <a:gd name="T39" fmla="*/ 0 h 630"/>
                    <a:gd name="T40" fmla="*/ 0 w 73"/>
                    <a:gd name="T41" fmla="*/ 0 h 630"/>
                    <a:gd name="T42" fmla="*/ 0 w 73"/>
                    <a:gd name="T43" fmla="*/ 0 h 630"/>
                    <a:gd name="T44" fmla="*/ 0 w 73"/>
                    <a:gd name="T45" fmla="*/ 0 h 630"/>
                    <a:gd name="T46" fmla="*/ 0 w 73"/>
                    <a:gd name="T47" fmla="*/ 0 h 630"/>
                    <a:gd name="T48" fmla="*/ 0 w 73"/>
                    <a:gd name="T49" fmla="*/ 0 h 630"/>
                    <a:gd name="T50" fmla="*/ 0 w 73"/>
                    <a:gd name="T51" fmla="*/ 0 h 630"/>
                    <a:gd name="T52" fmla="*/ 0 w 73"/>
                    <a:gd name="T53" fmla="*/ 0 h 630"/>
                    <a:gd name="T54" fmla="*/ 0 w 73"/>
                    <a:gd name="T55" fmla="*/ 0 h 630"/>
                    <a:gd name="T56" fmla="*/ 0 w 73"/>
                    <a:gd name="T57" fmla="*/ 0 h 630"/>
                    <a:gd name="T58" fmla="*/ 0 w 73"/>
                    <a:gd name="T59" fmla="*/ 0 h 630"/>
                    <a:gd name="T60" fmla="*/ 0 w 73"/>
                    <a:gd name="T61" fmla="*/ 0 h 630"/>
                    <a:gd name="T62" fmla="*/ 0 w 73"/>
                    <a:gd name="T63" fmla="*/ 0 h 630"/>
                    <a:gd name="T64" fmla="*/ 0 w 73"/>
                    <a:gd name="T65" fmla="*/ 0 h 630"/>
                    <a:gd name="T66" fmla="*/ 0 w 73"/>
                    <a:gd name="T67" fmla="*/ 0 h 630"/>
                    <a:gd name="T68" fmla="*/ 0 w 73"/>
                    <a:gd name="T69" fmla="*/ 0 h 630"/>
                    <a:gd name="T70" fmla="*/ 0 w 73"/>
                    <a:gd name="T71" fmla="*/ 0 h 630"/>
                    <a:gd name="T72" fmla="*/ 0 w 73"/>
                    <a:gd name="T73" fmla="*/ 0 h 630"/>
                    <a:gd name="T74" fmla="*/ 0 w 73"/>
                    <a:gd name="T75" fmla="*/ 0 h 630"/>
                    <a:gd name="T76" fmla="*/ 0 w 73"/>
                    <a:gd name="T77" fmla="*/ 0 h 630"/>
                    <a:gd name="T78" fmla="*/ 0 w 73"/>
                    <a:gd name="T79" fmla="*/ 0 h 630"/>
                    <a:gd name="T80" fmla="*/ 0 w 73"/>
                    <a:gd name="T81" fmla="*/ 0 h 630"/>
                    <a:gd name="T82" fmla="*/ 0 w 73"/>
                    <a:gd name="T83" fmla="*/ 0 h 6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3"/>
                    <a:gd name="T127" fmla="*/ 0 h 630"/>
                    <a:gd name="T128" fmla="*/ 73 w 73"/>
                    <a:gd name="T129" fmla="*/ 630 h 6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3" h="630">
                      <a:moveTo>
                        <a:pt x="6" y="10"/>
                      </a:moveTo>
                      <a:lnTo>
                        <a:pt x="0" y="5"/>
                      </a:lnTo>
                      <a:lnTo>
                        <a:pt x="1" y="45"/>
                      </a:lnTo>
                      <a:lnTo>
                        <a:pt x="3" y="85"/>
                      </a:lnTo>
                      <a:lnTo>
                        <a:pt x="6" y="125"/>
                      </a:lnTo>
                      <a:lnTo>
                        <a:pt x="8" y="165"/>
                      </a:lnTo>
                      <a:lnTo>
                        <a:pt x="10" y="203"/>
                      </a:lnTo>
                      <a:lnTo>
                        <a:pt x="14" y="243"/>
                      </a:lnTo>
                      <a:lnTo>
                        <a:pt x="17" y="282"/>
                      </a:lnTo>
                      <a:lnTo>
                        <a:pt x="21" y="321"/>
                      </a:lnTo>
                      <a:lnTo>
                        <a:pt x="24" y="359"/>
                      </a:lnTo>
                      <a:lnTo>
                        <a:pt x="29" y="398"/>
                      </a:lnTo>
                      <a:lnTo>
                        <a:pt x="34" y="437"/>
                      </a:lnTo>
                      <a:lnTo>
                        <a:pt x="39" y="476"/>
                      </a:lnTo>
                      <a:lnTo>
                        <a:pt x="43" y="516"/>
                      </a:lnTo>
                      <a:lnTo>
                        <a:pt x="49" y="553"/>
                      </a:lnTo>
                      <a:lnTo>
                        <a:pt x="55" y="592"/>
                      </a:lnTo>
                      <a:lnTo>
                        <a:pt x="61" y="630"/>
                      </a:lnTo>
                      <a:lnTo>
                        <a:pt x="73" y="628"/>
                      </a:lnTo>
                      <a:lnTo>
                        <a:pt x="67" y="590"/>
                      </a:lnTo>
                      <a:lnTo>
                        <a:pt x="61" y="551"/>
                      </a:lnTo>
                      <a:lnTo>
                        <a:pt x="55" y="513"/>
                      </a:lnTo>
                      <a:lnTo>
                        <a:pt x="50" y="476"/>
                      </a:lnTo>
                      <a:lnTo>
                        <a:pt x="46" y="437"/>
                      </a:lnTo>
                      <a:lnTo>
                        <a:pt x="41" y="398"/>
                      </a:lnTo>
                      <a:lnTo>
                        <a:pt x="36" y="359"/>
                      </a:lnTo>
                      <a:lnTo>
                        <a:pt x="33" y="321"/>
                      </a:lnTo>
                      <a:lnTo>
                        <a:pt x="29" y="282"/>
                      </a:lnTo>
                      <a:lnTo>
                        <a:pt x="26" y="243"/>
                      </a:lnTo>
                      <a:lnTo>
                        <a:pt x="22" y="203"/>
                      </a:lnTo>
                      <a:lnTo>
                        <a:pt x="20" y="165"/>
                      </a:lnTo>
                      <a:lnTo>
                        <a:pt x="17" y="125"/>
                      </a:lnTo>
                      <a:lnTo>
                        <a:pt x="15" y="85"/>
                      </a:lnTo>
                      <a:lnTo>
                        <a:pt x="13" y="45"/>
                      </a:lnTo>
                      <a:lnTo>
                        <a:pt x="11" y="5"/>
                      </a:lnTo>
                      <a:lnTo>
                        <a:pt x="6" y="0"/>
                      </a:lnTo>
                      <a:lnTo>
                        <a:pt x="11" y="5"/>
                      </a:lnTo>
                      <a:lnTo>
                        <a:pt x="9" y="2"/>
                      </a:lnTo>
                      <a:lnTo>
                        <a:pt x="6" y="0"/>
                      </a:lnTo>
                      <a:lnTo>
                        <a:pt x="2" y="2"/>
                      </a:lnTo>
                      <a:lnTo>
                        <a:pt x="0" y="5"/>
                      </a:lnTo>
                      <a:lnTo>
                        <a:pt x="6"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2" name="Freeform 901">
                  <a:extLst>
                    <a:ext uri="{FF2B5EF4-FFF2-40B4-BE49-F238E27FC236}">
                      <a16:creationId xmlns:a16="http://schemas.microsoft.com/office/drawing/2014/main" id="{FA78A35B-BB8B-48C7-AA49-CCF714B463D5}"/>
                    </a:ext>
                  </a:extLst>
                </p:cNvPr>
                <p:cNvSpPr>
                  <a:spLocks/>
                </p:cNvSpPr>
                <p:nvPr/>
              </p:nvSpPr>
              <p:spPr bwMode="auto">
                <a:xfrm>
                  <a:off x="4612" y="167"/>
                  <a:ext cx="12" cy="3"/>
                </a:xfrm>
                <a:custGeom>
                  <a:avLst/>
                  <a:gdLst>
                    <a:gd name="T0" fmla="*/ 0 w 74"/>
                    <a:gd name="T1" fmla="*/ 0 h 14"/>
                    <a:gd name="T2" fmla="*/ 0 w 74"/>
                    <a:gd name="T3" fmla="*/ 0 h 14"/>
                    <a:gd name="T4" fmla="*/ 0 w 74"/>
                    <a:gd name="T5" fmla="*/ 0 h 14"/>
                    <a:gd name="T6" fmla="*/ 0 w 74"/>
                    <a:gd name="T7" fmla="*/ 0 h 14"/>
                    <a:gd name="T8" fmla="*/ 0 w 74"/>
                    <a:gd name="T9" fmla="*/ 0 h 14"/>
                    <a:gd name="T10" fmla="*/ 0 w 74"/>
                    <a:gd name="T11" fmla="*/ 0 h 14"/>
                    <a:gd name="T12" fmla="*/ 0 w 74"/>
                    <a:gd name="T13" fmla="*/ 0 h 14"/>
                    <a:gd name="T14" fmla="*/ 0 w 74"/>
                    <a:gd name="T15" fmla="*/ 0 h 14"/>
                    <a:gd name="T16" fmla="*/ 0 w 74"/>
                    <a:gd name="T17" fmla="*/ 0 h 14"/>
                    <a:gd name="T18" fmla="*/ 0 w 74"/>
                    <a:gd name="T19" fmla="*/ 0 h 14"/>
                    <a:gd name="T20" fmla="*/ 0 w 74"/>
                    <a:gd name="T21" fmla="*/ 0 h 14"/>
                    <a:gd name="T22" fmla="*/ 0 w 74"/>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4"/>
                    <a:gd name="T37" fmla="*/ 0 h 14"/>
                    <a:gd name="T38" fmla="*/ 74 w 74"/>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4" h="14">
                      <a:moveTo>
                        <a:pt x="12" y="8"/>
                      </a:moveTo>
                      <a:lnTo>
                        <a:pt x="6" y="14"/>
                      </a:lnTo>
                      <a:lnTo>
                        <a:pt x="74" y="10"/>
                      </a:lnTo>
                      <a:lnTo>
                        <a:pt x="74" y="0"/>
                      </a:lnTo>
                      <a:lnTo>
                        <a:pt x="6" y="3"/>
                      </a:lnTo>
                      <a:lnTo>
                        <a:pt x="0" y="8"/>
                      </a:lnTo>
                      <a:lnTo>
                        <a:pt x="6" y="3"/>
                      </a:lnTo>
                      <a:lnTo>
                        <a:pt x="2" y="5"/>
                      </a:lnTo>
                      <a:lnTo>
                        <a:pt x="1" y="8"/>
                      </a:lnTo>
                      <a:lnTo>
                        <a:pt x="2" y="12"/>
                      </a:lnTo>
                      <a:lnTo>
                        <a:pt x="6" y="14"/>
                      </a:lnTo>
                      <a:lnTo>
                        <a:pt x="12"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3" name="Freeform 902">
                  <a:extLst>
                    <a:ext uri="{FF2B5EF4-FFF2-40B4-BE49-F238E27FC236}">
                      <a16:creationId xmlns:a16="http://schemas.microsoft.com/office/drawing/2014/main" id="{EB3EB04B-E07C-45FC-9F4A-F6419F003714}"/>
                    </a:ext>
                  </a:extLst>
                </p:cNvPr>
                <p:cNvSpPr>
                  <a:spLocks noEditPoints="1"/>
                </p:cNvSpPr>
                <p:nvPr/>
              </p:nvSpPr>
              <p:spPr bwMode="auto">
                <a:xfrm>
                  <a:off x="4078" y="274"/>
                  <a:ext cx="1410" cy="88"/>
                </a:xfrm>
                <a:custGeom>
                  <a:avLst/>
                  <a:gdLst>
                    <a:gd name="T0" fmla="*/ 0 w 8459"/>
                    <a:gd name="T1" fmla="*/ 0 h 439"/>
                    <a:gd name="T2" fmla="*/ 0 w 8459"/>
                    <a:gd name="T3" fmla="*/ 0 h 439"/>
                    <a:gd name="T4" fmla="*/ 0 w 8459"/>
                    <a:gd name="T5" fmla="*/ 0 h 439"/>
                    <a:gd name="T6" fmla="*/ 0 w 8459"/>
                    <a:gd name="T7" fmla="*/ 0 h 439"/>
                    <a:gd name="T8" fmla="*/ 0 w 8459"/>
                    <a:gd name="T9" fmla="*/ 0 h 439"/>
                    <a:gd name="T10" fmla="*/ 0 w 8459"/>
                    <a:gd name="T11" fmla="*/ 0 h 439"/>
                    <a:gd name="T12" fmla="*/ 0 w 8459"/>
                    <a:gd name="T13" fmla="*/ 0 h 439"/>
                    <a:gd name="T14" fmla="*/ 0 w 8459"/>
                    <a:gd name="T15" fmla="*/ 0 h 439"/>
                    <a:gd name="T16" fmla="*/ 0 w 8459"/>
                    <a:gd name="T17" fmla="*/ 0 h 439"/>
                    <a:gd name="T18" fmla="*/ 0 w 8459"/>
                    <a:gd name="T19" fmla="*/ 0 h 439"/>
                    <a:gd name="T20" fmla="*/ 0 w 8459"/>
                    <a:gd name="T21" fmla="*/ 0 h 439"/>
                    <a:gd name="T22" fmla="*/ 0 w 8459"/>
                    <a:gd name="T23" fmla="*/ 0 h 439"/>
                    <a:gd name="T24" fmla="*/ 0 w 8459"/>
                    <a:gd name="T25" fmla="*/ 0 h 439"/>
                    <a:gd name="T26" fmla="*/ 0 w 8459"/>
                    <a:gd name="T27" fmla="*/ 0 h 439"/>
                    <a:gd name="T28" fmla="*/ 0 w 8459"/>
                    <a:gd name="T29" fmla="*/ 0 h 439"/>
                    <a:gd name="T30" fmla="*/ 0 w 8459"/>
                    <a:gd name="T31" fmla="*/ 0 h 439"/>
                    <a:gd name="T32" fmla="*/ 0 w 8459"/>
                    <a:gd name="T33" fmla="*/ 0 h 439"/>
                    <a:gd name="T34" fmla="*/ 0 w 8459"/>
                    <a:gd name="T35" fmla="*/ 0 h 439"/>
                    <a:gd name="T36" fmla="*/ 0 w 8459"/>
                    <a:gd name="T37" fmla="*/ 0 h 439"/>
                    <a:gd name="T38" fmla="*/ 0 w 8459"/>
                    <a:gd name="T39" fmla="*/ 0 h 439"/>
                    <a:gd name="T40" fmla="*/ 0 w 8459"/>
                    <a:gd name="T41" fmla="*/ 0 h 439"/>
                    <a:gd name="T42" fmla="*/ 0 w 8459"/>
                    <a:gd name="T43" fmla="*/ 0 h 439"/>
                    <a:gd name="T44" fmla="*/ 0 w 8459"/>
                    <a:gd name="T45" fmla="*/ 0 h 439"/>
                    <a:gd name="T46" fmla="*/ 0 w 8459"/>
                    <a:gd name="T47" fmla="*/ 0 h 439"/>
                    <a:gd name="T48" fmla="*/ 0 w 8459"/>
                    <a:gd name="T49" fmla="*/ 0 h 439"/>
                    <a:gd name="T50" fmla="*/ 0 w 8459"/>
                    <a:gd name="T51" fmla="*/ 0 h 439"/>
                    <a:gd name="T52" fmla="*/ 0 w 8459"/>
                    <a:gd name="T53" fmla="*/ 0 h 439"/>
                    <a:gd name="T54" fmla="*/ 0 w 8459"/>
                    <a:gd name="T55" fmla="*/ 0 h 439"/>
                    <a:gd name="T56" fmla="*/ 0 w 8459"/>
                    <a:gd name="T57" fmla="*/ 0 h 439"/>
                    <a:gd name="T58" fmla="*/ 0 w 8459"/>
                    <a:gd name="T59" fmla="*/ 0 h 439"/>
                    <a:gd name="T60" fmla="*/ 0 w 8459"/>
                    <a:gd name="T61" fmla="*/ 0 h 439"/>
                    <a:gd name="T62" fmla="*/ 0 w 8459"/>
                    <a:gd name="T63" fmla="*/ 0 h 439"/>
                    <a:gd name="T64" fmla="*/ 0 w 8459"/>
                    <a:gd name="T65" fmla="*/ 0 h 439"/>
                    <a:gd name="T66" fmla="*/ 0 w 8459"/>
                    <a:gd name="T67" fmla="*/ 0 h 439"/>
                    <a:gd name="T68" fmla="*/ 0 w 8459"/>
                    <a:gd name="T69" fmla="*/ 0 h 439"/>
                    <a:gd name="T70" fmla="*/ 0 w 8459"/>
                    <a:gd name="T71" fmla="*/ 0 h 439"/>
                    <a:gd name="T72" fmla="*/ 0 w 8459"/>
                    <a:gd name="T73" fmla="*/ 0 h 439"/>
                    <a:gd name="T74" fmla="*/ 0 w 8459"/>
                    <a:gd name="T75" fmla="*/ 0 h 439"/>
                    <a:gd name="T76" fmla="*/ 0 w 8459"/>
                    <a:gd name="T77" fmla="*/ 0 h 439"/>
                    <a:gd name="T78" fmla="*/ 0 w 8459"/>
                    <a:gd name="T79" fmla="*/ 0 h 439"/>
                    <a:gd name="T80" fmla="*/ 0 w 8459"/>
                    <a:gd name="T81" fmla="*/ 0 h 439"/>
                    <a:gd name="T82" fmla="*/ 0 w 8459"/>
                    <a:gd name="T83" fmla="*/ 0 h 439"/>
                    <a:gd name="T84" fmla="*/ 0 w 8459"/>
                    <a:gd name="T85" fmla="*/ 0 h 439"/>
                    <a:gd name="T86" fmla="*/ 0 w 8459"/>
                    <a:gd name="T87" fmla="*/ 0 h 439"/>
                    <a:gd name="T88" fmla="*/ 0 w 8459"/>
                    <a:gd name="T89" fmla="*/ 0 h 439"/>
                    <a:gd name="T90" fmla="*/ 0 w 8459"/>
                    <a:gd name="T91" fmla="*/ 0 h 439"/>
                    <a:gd name="T92" fmla="*/ 0 w 8459"/>
                    <a:gd name="T93" fmla="*/ 0 h 439"/>
                    <a:gd name="T94" fmla="*/ 0 w 8459"/>
                    <a:gd name="T95" fmla="*/ 0 h 439"/>
                    <a:gd name="T96" fmla="*/ 0 w 8459"/>
                    <a:gd name="T97" fmla="*/ 0 h 439"/>
                    <a:gd name="T98" fmla="*/ 0 w 8459"/>
                    <a:gd name="T99" fmla="*/ 0 h 439"/>
                    <a:gd name="T100" fmla="*/ 0 w 8459"/>
                    <a:gd name="T101" fmla="*/ 0 h 439"/>
                    <a:gd name="T102" fmla="*/ 0 w 8459"/>
                    <a:gd name="T103" fmla="*/ 0 h 439"/>
                    <a:gd name="T104" fmla="*/ 0 w 8459"/>
                    <a:gd name="T105" fmla="*/ 0 h 439"/>
                    <a:gd name="T106" fmla="*/ 0 w 8459"/>
                    <a:gd name="T107" fmla="*/ 0 h 439"/>
                    <a:gd name="T108" fmla="*/ 0 w 8459"/>
                    <a:gd name="T109" fmla="*/ 0 h 439"/>
                    <a:gd name="T110" fmla="*/ 0 w 8459"/>
                    <a:gd name="T111" fmla="*/ 0 h 439"/>
                    <a:gd name="T112" fmla="*/ 0 w 8459"/>
                    <a:gd name="T113" fmla="*/ 0 h 439"/>
                    <a:gd name="T114" fmla="*/ 0 w 8459"/>
                    <a:gd name="T115" fmla="*/ 0 h 439"/>
                    <a:gd name="T116" fmla="*/ 0 w 8459"/>
                    <a:gd name="T117" fmla="*/ 0 h 439"/>
                    <a:gd name="T118" fmla="*/ 0 w 8459"/>
                    <a:gd name="T119" fmla="*/ 0 h 439"/>
                    <a:gd name="T120" fmla="*/ 0 w 8459"/>
                    <a:gd name="T121" fmla="*/ 0 h 439"/>
                    <a:gd name="T122" fmla="*/ 0 w 8459"/>
                    <a:gd name="T123" fmla="*/ 0 h 43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459"/>
                    <a:gd name="T187" fmla="*/ 0 h 439"/>
                    <a:gd name="T188" fmla="*/ 8459 w 8459"/>
                    <a:gd name="T189" fmla="*/ 439 h 43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459" h="439">
                      <a:moveTo>
                        <a:pt x="0" y="65"/>
                      </a:moveTo>
                      <a:lnTo>
                        <a:pt x="1819" y="83"/>
                      </a:lnTo>
                      <a:lnTo>
                        <a:pt x="1792" y="82"/>
                      </a:lnTo>
                      <a:lnTo>
                        <a:pt x="1763" y="82"/>
                      </a:lnTo>
                      <a:lnTo>
                        <a:pt x="1734" y="80"/>
                      </a:lnTo>
                      <a:lnTo>
                        <a:pt x="1704" y="79"/>
                      </a:lnTo>
                      <a:lnTo>
                        <a:pt x="1672" y="77"/>
                      </a:lnTo>
                      <a:lnTo>
                        <a:pt x="1640" y="75"/>
                      </a:lnTo>
                      <a:lnTo>
                        <a:pt x="1607" y="74"/>
                      </a:lnTo>
                      <a:lnTo>
                        <a:pt x="1574" y="72"/>
                      </a:lnTo>
                      <a:lnTo>
                        <a:pt x="1541" y="69"/>
                      </a:lnTo>
                      <a:lnTo>
                        <a:pt x="1506" y="67"/>
                      </a:lnTo>
                      <a:lnTo>
                        <a:pt x="1473" y="65"/>
                      </a:lnTo>
                      <a:lnTo>
                        <a:pt x="1439" y="62"/>
                      </a:lnTo>
                      <a:lnTo>
                        <a:pt x="1406" y="59"/>
                      </a:lnTo>
                      <a:lnTo>
                        <a:pt x="1373" y="56"/>
                      </a:lnTo>
                      <a:lnTo>
                        <a:pt x="1341" y="54"/>
                      </a:lnTo>
                      <a:lnTo>
                        <a:pt x="1309" y="50"/>
                      </a:lnTo>
                      <a:lnTo>
                        <a:pt x="1278" y="47"/>
                      </a:lnTo>
                      <a:lnTo>
                        <a:pt x="1248" y="44"/>
                      </a:lnTo>
                      <a:lnTo>
                        <a:pt x="1220" y="41"/>
                      </a:lnTo>
                      <a:lnTo>
                        <a:pt x="1192" y="38"/>
                      </a:lnTo>
                      <a:lnTo>
                        <a:pt x="1165" y="35"/>
                      </a:lnTo>
                      <a:lnTo>
                        <a:pt x="1142" y="31"/>
                      </a:lnTo>
                      <a:lnTo>
                        <a:pt x="1119" y="27"/>
                      </a:lnTo>
                      <a:lnTo>
                        <a:pt x="1098" y="24"/>
                      </a:lnTo>
                      <a:lnTo>
                        <a:pt x="1079" y="21"/>
                      </a:lnTo>
                      <a:lnTo>
                        <a:pt x="1063" y="18"/>
                      </a:lnTo>
                      <a:lnTo>
                        <a:pt x="1047" y="14"/>
                      </a:lnTo>
                      <a:lnTo>
                        <a:pt x="1035" y="11"/>
                      </a:lnTo>
                      <a:lnTo>
                        <a:pt x="1026" y="8"/>
                      </a:lnTo>
                      <a:lnTo>
                        <a:pt x="1019" y="5"/>
                      </a:lnTo>
                      <a:lnTo>
                        <a:pt x="1015" y="3"/>
                      </a:lnTo>
                      <a:lnTo>
                        <a:pt x="1014" y="0"/>
                      </a:lnTo>
                      <a:lnTo>
                        <a:pt x="85" y="47"/>
                      </a:lnTo>
                      <a:lnTo>
                        <a:pt x="73" y="48"/>
                      </a:lnTo>
                      <a:lnTo>
                        <a:pt x="61" y="49"/>
                      </a:lnTo>
                      <a:lnTo>
                        <a:pt x="50" y="50"/>
                      </a:lnTo>
                      <a:lnTo>
                        <a:pt x="38" y="52"/>
                      </a:lnTo>
                      <a:lnTo>
                        <a:pt x="27" y="55"/>
                      </a:lnTo>
                      <a:lnTo>
                        <a:pt x="16" y="58"/>
                      </a:lnTo>
                      <a:lnTo>
                        <a:pt x="7" y="61"/>
                      </a:lnTo>
                      <a:lnTo>
                        <a:pt x="0" y="65"/>
                      </a:lnTo>
                      <a:close/>
                      <a:moveTo>
                        <a:pt x="6203" y="100"/>
                      </a:moveTo>
                      <a:lnTo>
                        <a:pt x="6189" y="109"/>
                      </a:lnTo>
                      <a:lnTo>
                        <a:pt x="6174" y="118"/>
                      </a:lnTo>
                      <a:lnTo>
                        <a:pt x="6157" y="125"/>
                      </a:lnTo>
                      <a:lnTo>
                        <a:pt x="6138" y="132"/>
                      </a:lnTo>
                      <a:lnTo>
                        <a:pt x="6118" y="138"/>
                      </a:lnTo>
                      <a:lnTo>
                        <a:pt x="6097" y="143"/>
                      </a:lnTo>
                      <a:lnTo>
                        <a:pt x="6075" y="147"/>
                      </a:lnTo>
                      <a:lnTo>
                        <a:pt x="6052" y="151"/>
                      </a:lnTo>
                      <a:lnTo>
                        <a:pt x="6028" y="154"/>
                      </a:lnTo>
                      <a:lnTo>
                        <a:pt x="6003" y="156"/>
                      </a:lnTo>
                      <a:lnTo>
                        <a:pt x="5978" y="158"/>
                      </a:lnTo>
                      <a:lnTo>
                        <a:pt x="5952" y="160"/>
                      </a:lnTo>
                      <a:lnTo>
                        <a:pt x="5926" y="161"/>
                      </a:lnTo>
                      <a:lnTo>
                        <a:pt x="5900" y="162"/>
                      </a:lnTo>
                      <a:lnTo>
                        <a:pt x="5874" y="162"/>
                      </a:lnTo>
                      <a:lnTo>
                        <a:pt x="5848" y="162"/>
                      </a:lnTo>
                      <a:lnTo>
                        <a:pt x="5932" y="165"/>
                      </a:lnTo>
                      <a:lnTo>
                        <a:pt x="6016" y="168"/>
                      </a:lnTo>
                      <a:lnTo>
                        <a:pt x="6099" y="171"/>
                      </a:lnTo>
                      <a:lnTo>
                        <a:pt x="6183" y="174"/>
                      </a:lnTo>
                      <a:lnTo>
                        <a:pt x="6266" y="178"/>
                      </a:lnTo>
                      <a:lnTo>
                        <a:pt x="6349" y="182"/>
                      </a:lnTo>
                      <a:lnTo>
                        <a:pt x="6432" y="185"/>
                      </a:lnTo>
                      <a:lnTo>
                        <a:pt x="6515" y="189"/>
                      </a:lnTo>
                      <a:lnTo>
                        <a:pt x="6597" y="193"/>
                      </a:lnTo>
                      <a:lnTo>
                        <a:pt x="6680" y="197"/>
                      </a:lnTo>
                      <a:lnTo>
                        <a:pt x="6762" y="201"/>
                      </a:lnTo>
                      <a:lnTo>
                        <a:pt x="6843" y="206"/>
                      </a:lnTo>
                      <a:lnTo>
                        <a:pt x="6925" y="211"/>
                      </a:lnTo>
                      <a:lnTo>
                        <a:pt x="7007" y="217"/>
                      </a:lnTo>
                      <a:lnTo>
                        <a:pt x="7088" y="223"/>
                      </a:lnTo>
                      <a:lnTo>
                        <a:pt x="7170" y="229"/>
                      </a:lnTo>
                      <a:lnTo>
                        <a:pt x="7252" y="237"/>
                      </a:lnTo>
                      <a:lnTo>
                        <a:pt x="7333" y="245"/>
                      </a:lnTo>
                      <a:lnTo>
                        <a:pt x="7414" y="253"/>
                      </a:lnTo>
                      <a:lnTo>
                        <a:pt x="7494" y="262"/>
                      </a:lnTo>
                      <a:lnTo>
                        <a:pt x="7576" y="272"/>
                      </a:lnTo>
                      <a:lnTo>
                        <a:pt x="7657" y="283"/>
                      </a:lnTo>
                      <a:lnTo>
                        <a:pt x="7737" y="294"/>
                      </a:lnTo>
                      <a:lnTo>
                        <a:pt x="7817" y="306"/>
                      </a:lnTo>
                      <a:lnTo>
                        <a:pt x="7898" y="319"/>
                      </a:lnTo>
                      <a:lnTo>
                        <a:pt x="7978" y="334"/>
                      </a:lnTo>
                      <a:lnTo>
                        <a:pt x="8059" y="348"/>
                      </a:lnTo>
                      <a:lnTo>
                        <a:pt x="8139" y="364"/>
                      </a:lnTo>
                      <a:lnTo>
                        <a:pt x="8219" y="381"/>
                      </a:lnTo>
                      <a:lnTo>
                        <a:pt x="8299" y="399"/>
                      </a:lnTo>
                      <a:lnTo>
                        <a:pt x="8378" y="418"/>
                      </a:lnTo>
                      <a:lnTo>
                        <a:pt x="8459" y="439"/>
                      </a:lnTo>
                      <a:lnTo>
                        <a:pt x="8402" y="419"/>
                      </a:lnTo>
                      <a:lnTo>
                        <a:pt x="8345" y="400"/>
                      </a:lnTo>
                      <a:lnTo>
                        <a:pt x="8286" y="381"/>
                      </a:lnTo>
                      <a:lnTo>
                        <a:pt x="8225" y="364"/>
                      </a:lnTo>
                      <a:lnTo>
                        <a:pt x="8163" y="347"/>
                      </a:lnTo>
                      <a:lnTo>
                        <a:pt x="8100" y="330"/>
                      </a:lnTo>
                      <a:lnTo>
                        <a:pt x="8035" y="315"/>
                      </a:lnTo>
                      <a:lnTo>
                        <a:pt x="7970" y="300"/>
                      </a:lnTo>
                      <a:lnTo>
                        <a:pt x="7903" y="286"/>
                      </a:lnTo>
                      <a:lnTo>
                        <a:pt x="7835" y="272"/>
                      </a:lnTo>
                      <a:lnTo>
                        <a:pt x="7767" y="259"/>
                      </a:lnTo>
                      <a:lnTo>
                        <a:pt x="7697" y="246"/>
                      </a:lnTo>
                      <a:lnTo>
                        <a:pt x="7626" y="235"/>
                      </a:lnTo>
                      <a:lnTo>
                        <a:pt x="7555" y="223"/>
                      </a:lnTo>
                      <a:lnTo>
                        <a:pt x="7483" y="212"/>
                      </a:lnTo>
                      <a:lnTo>
                        <a:pt x="7410" y="202"/>
                      </a:lnTo>
                      <a:lnTo>
                        <a:pt x="7337" y="192"/>
                      </a:lnTo>
                      <a:lnTo>
                        <a:pt x="7262" y="183"/>
                      </a:lnTo>
                      <a:lnTo>
                        <a:pt x="7188" y="174"/>
                      </a:lnTo>
                      <a:lnTo>
                        <a:pt x="7113" y="166"/>
                      </a:lnTo>
                      <a:lnTo>
                        <a:pt x="7039" y="158"/>
                      </a:lnTo>
                      <a:lnTo>
                        <a:pt x="6963" y="151"/>
                      </a:lnTo>
                      <a:lnTo>
                        <a:pt x="6887" y="144"/>
                      </a:lnTo>
                      <a:lnTo>
                        <a:pt x="6812" y="138"/>
                      </a:lnTo>
                      <a:lnTo>
                        <a:pt x="6735" y="132"/>
                      </a:lnTo>
                      <a:lnTo>
                        <a:pt x="6659" y="126"/>
                      </a:lnTo>
                      <a:lnTo>
                        <a:pt x="6582" y="120"/>
                      </a:lnTo>
                      <a:lnTo>
                        <a:pt x="6506" y="116"/>
                      </a:lnTo>
                      <a:lnTo>
                        <a:pt x="6430" y="111"/>
                      </a:lnTo>
                      <a:lnTo>
                        <a:pt x="6355" y="107"/>
                      </a:lnTo>
                      <a:lnTo>
                        <a:pt x="6279" y="103"/>
                      </a:lnTo>
                      <a:lnTo>
                        <a:pt x="6203" y="10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4" name="Freeform 903">
                  <a:extLst>
                    <a:ext uri="{FF2B5EF4-FFF2-40B4-BE49-F238E27FC236}">
                      <a16:creationId xmlns:a16="http://schemas.microsoft.com/office/drawing/2014/main" id="{41A20A8F-B2FC-4799-AD51-60B20AF08C58}"/>
                    </a:ext>
                  </a:extLst>
                </p:cNvPr>
                <p:cNvSpPr>
                  <a:spLocks noEditPoints="1"/>
                </p:cNvSpPr>
                <p:nvPr/>
              </p:nvSpPr>
              <p:spPr bwMode="auto">
                <a:xfrm>
                  <a:off x="4245" y="160"/>
                  <a:ext cx="867" cy="136"/>
                </a:xfrm>
                <a:custGeom>
                  <a:avLst/>
                  <a:gdLst>
                    <a:gd name="T0" fmla="*/ 0 w 5200"/>
                    <a:gd name="T1" fmla="*/ 0 h 679"/>
                    <a:gd name="T2" fmla="*/ 0 w 5200"/>
                    <a:gd name="T3" fmla="*/ 0 h 679"/>
                    <a:gd name="T4" fmla="*/ 0 w 5200"/>
                    <a:gd name="T5" fmla="*/ 0 h 679"/>
                    <a:gd name="T6" fmla="*/ 0 w 5200"/>
                    <a:gd name="T7" fmla="*/ 0 h 679"/>
                    <a:gd name="T8" fmla="*/ 0 w 5200"/>
                    <a:gd name="T9" fmla="*/ 0 h 679"/>
                    <a:gd name="T10" fmla="*/ 0 w 5200"/>
                    <a:gd name="T11" fmla="*/ 0 h 679"/>
                    <a:gd name="T12" fmla="*/ 0 w 5200"/>
                    <a:gd name="T13" fmla="*/ 0 h 679"/>
                    <a:gd name="T14" fmla="*/ 0 w 5200"/>
                    <a:gd name="T15" fmla="*/ 0 h 679"/>
                    <a:gd name="T16" fmla="*/ 0 w 5200"/>
                    <a:gd name="T17" fmla="*/ 0 h 679"/>
                    <a:gd name="T18" fmla="*/ 0 w 5200"/>
                    <a:gd name="T19" fmla="*/ 0 h 679"/>
                    <a:gd name="T20" fmla="*/ 0 w 5200"/>
                    <a:gd name="T21" fmla="*/ 0 h 679"/>
                    <a:gd name="T22" fmla="*/ 0 w 5200"/>
                    <a:gd name="T23" fmla="*/ 0 h 679"/>
                    <a:gd name="T24" fmla="*/ 0 w 5200"/>
                    <a:gd name="T25" fmla="*/ 0 h 679"/>
                    <a:gd name="T26" fmla="*/ 0 w 5200"/>
                    <a:gd name="T27" fmla="*/ 0 h 679"/>
                    <a:gd name="T28" fmla="*/ 0 w 5200"/>
                    <a:gd name="T29" fmla="*/ 0 h 679"/>
                    <a:gd name="T30" fmla="*/ 0 w 5200"/>
                    <a:gd name="T31" fmla="*/ 0 h 679"/>
                    <a:gd name="T32" fmla="*/ 0 w 5200"/>
                    <a:gd name="T33" fmla="*/ 0 h 679"/>
                    <a:gd name="T34" fmla="*/ 0 w 5200"/>
                    <a:gd name="T35" fmla="*/ 0 h 679"/>
                    <a:gd name="T36" fmla="*/ 0 w 5200"/>
                    <a:gd name="T37" fmla="*/ 0 h 679"/>
                    <a:gd name="T38" fmla="*/ 0 w 5200"/>
                    <a:gd name="T39" fmla="*/ 0 h 679"/>
                    <a:gd name="T40" fmla="*/ 0 w 5200"/>
                    <a:gd name="T41" fmla="*/ 0 h 679"/>
                    <a:gd name="T42" fmla="*/ 0 w 5200"/>
                    <a:gd name="T43" fmla="*/ 0 h 679"/>
                    <a:gd name="T44" fmla="*/ 0 w 5200"/>
                    <a:gd name="T45" fmla="*/ 0 h 679"/>
                    <a:gd name="T46" fmla="*/ 0 w 5200"/>
                    <a:gd name="T47" fmla="*/ 0 h 679"/>
                    <a:gd name="T48" fmla="*/ 0 w 5200"/>
                    <a:gd name="T49" fmla="*/ 0 h 679"/>
                    <a:gd name="T50" fmla="*/ 0 w 5200"/>
                    <a:gd name="T51" fmla="*/ 0 h 679"/>
                    <a:gd name="T52" fmla="*/ 0 w 5200"/>
                    <a:gd name="T53" fmla="*/ 0 h 679"/>
                    <a:gd name="T54" fmla="*/ 0 w 5200"/>
                    <a:gd name="T55" fmla="*/ 0 h 679"/>
                    <a:gd name="T56" fmla="*/ 0 w 5200"/>
                    <a:gd name="T57" fmla="*/ 0 h 679"/>
                    <a:gd name="T58" fmla="*/ 0 w 5200"/>
                    <a:gd name="T59" fmla="*/ 0 h 679"/>
                    <a:gd name="T60" fmla="*/ 0 w 5200"/>
                    <a:gd name="T61" fmla="*/ 0 h 679"/>
                    <a:gd name="T62" fmla="*/ 0 w 5200"/>
                    <a:gd name="T63" fmla="*/ 0 h 679"/>
                    <a:gd name="T64" fmla="*/ 0 w 5200"/>
                    <a:gd name="T65" fmla="*/ 0 h 679"/>
                    <a:gd name="T66" fmla="*/ 0 w 5200"/>
                    <a:gd name="T67" fmla="*/ 0 h 679"/>
                    <a:gd name="T68" fmla="*/ 0 w 5200"/>
                    <a:gd name="T69" fmla="*/ 0 h 679"/>
                    <a:gd name="T70" fmla="*/ 0 w 5200"/>
                    <a:gd name="T71" fmla="*/ 0 h 679"/>
                    <a:gd name="T72" fmla="*/ 0 w 5200"/>
                    <a:gd name="T73" fmla="*/ 0 h 679"/>
                    <a:gd name="T74" fmla="*/ 0 w 5200"/>
                    <a:gd name="T75" fmla="*/ 0 h 679"/>
                    <a:gd name="T76" fmla="*/ 0 w 5200"/>
                    <a:gd name="T77" fmla="*/ 0 h 679"/>
                    <a:gd name="T78" fmla="*/ 0 w 5200"/>
                    <a:gd name="T79" fmla="*/ 0 h 679"/>
                    <a:gd name="T80" fmla="*/ 0 w 5200"/>
                    <a:gd name="T81" fmla="*/ 0 h 679"/>
                    <a:gd name="T82" fmla="*/ 0 w 5200"/>
                    <a:gd name="T83" fmla="*/ 0 h 679"/>
                    <a:gd name="T84" fmla="*/ 0 w 5200"/>
                    <a:gd name="T85" fmla="*/ 0 h 679"/>
                    <a:gd name="T86" fmla="*/ 0 w 5200"/>
                    <a:gd name="T87" fmla="*/ 0 h 679"/>
                    <a:gd name="T88" fmla="*/ 0 w 5200"/>
                    <a:gd name="T89" fmla="*/ 0 h 679"/>
                    <a:gd name="T90" fmla="*/ 0 w 5200"/>
                    <a:gd name="T91" fmla="*/ 0 h 679"/>
                    <a:gd name="T92" fmla="*/ 0 w 5200"/>
                    <a:gd name="T93" fmla="*/ 0 h 679"/>
                    <a:gd name="T94" fmla="*/ 0 w 5200"/>
                    <a:gd name="T95" fmla="*/ 0 h 679"/>
                    <a:gd name="T96" fmla="*/ 0 w 5200"/>
                    <a:gd name="T97" fmla="*/ 0 h 679"/>
                    <a:gd name="T98" fmla="*/ 0 w 5200"/>
                    <a:gd name="T99" fmla="*/ 0 h 679"/>
                    <a:gd name="T100" fmla="*/ 0 w 5200"/>
                    <a:gd name="T101" fmla="*/ 0 h 679"/>
                    <a:gd name="T102" fmla="*/ 0 w 5200"/>
                    <a:gd name="T103" fmla="*/ 0 h 679"/>
                    <a:gd name="T104" fmla="*/ 0 w 5200"/>
                    <a:gd name="T105" fmla="*/ 0 h 679"/>
                    <a:gd name="T106" fmla="*/ 0 w 5200"/>
                    <a:gd name="T107" fmla="*/ 0 h 679"/>
                    <a:gd name="T108" fmla="*/ 0 w 5200"/>
                    <a:gd name="T109" fmla="*/ 0 h 679"/>
                    <a:gd name="T110" fmla="*/ 0 w 5200"/>
                    <a:gd name="T111" fmla="*/ 0 h 679"/>
                    <a:gd name="T112" fmla="*/ 0 w 5200"/>
                    <a:gd name="T113" fmla="*/ 0 h 679"/>
                    <a:gd name="T114" fmla="*/ 0 w 5200"/>
                    <a:gd name="T115" fmla="*/ 0 h 67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200"/>
                    <a:gd name="T175" fmla="*/ 0 h 679"/>
                    <a:gd name="T176" fmla="*/ 5200 w 5200"/>
                    <a:gd name="T177" fmla="*/ 679 h 67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200" h="679">
                      <a:moveTo>
                        <a:pt x="5200" y="661"/>
                      </a:moveTo>
                      <a:lnTo>
                        <a:pt x="5173" y="663"/>
                      </a:lnTo>
                      <a:lnTo>
                        <a:pt x="5146" y="665"/>
                      </a:lnTo>
                      <a:lnTo>
                        <a:pt x="5120" y="668"/>
                      </a:lnTo>
                      <a:lnTo>
                        <a:pt x="5094" y="671"/>
                      </a:lnTo>
                      <a:lnTo>
                        <a:pt x="5067" y="674"/>
                      </a:lnTo>
                      <a:lnTo>
                        <a:pt x="5041" y="676"/>
                      </a:lnTo>
                      <a:lnTo>
                        <a:pt x="5014" y="678"/>
                      </a:lnTo>
                      <a:lnTo>
                        <a:pt x="4988" y="679"/>
                      </a:lnTo>
                      <a:lnTo>
                        <a:pt x="4962" y="678"/>
                      </a:lnTo>
                      <a:lnTo>
                        <a:pt x="4936" y="677"/>
                      </a:lnTo>
                      <a:lnTo>
                        <a:pt x="4910" y="674"/>
                      </a:lnTo>
                      <a:lnTo>
                        <a:pt x="4884" y="669"/>
                      </a:lnTo>
                      <a:lnTo>
                        <a:pt x="4858" y="663"/>
                      </a:lnTo>
                      <a:lnTo>
                        <a:pt x="4831" y="654"/>
                      </a:lnTo>
                      <a:lnTo>
                        <a:pt x="4804" y="641"/>
                      </a:lnTo>
                      <a:lnTo>
                        <a:pt x="4777" y="627"/>
                      </a:lnTo>
                      <a:lnTo>
                        <a:pt x="4748" y="610"/>
                      </a:lnTo>
                      <a:lnTo>
                        <a:pt x="4720" y="592"/>
                      </a:lnTo>
                      <a:lnTo>
                        <a:pt x="4693" y="575"/>
                      </a:lnTo>
                      <a:lnTo>
                        <a:pt x="4664" y="559"/>
                      </a:lnTo>
                      <a:lnTo>
                        <a:pt x="4637" y="541"/>
                      </a:lnTo>
                      <a:lnTo>
                        <a:pt x="4609" y="524"/>
                      </a:lnTo>
                      <a:lnTo>
                        <a:pt x="4581" y="508"/>
                      </a:lnTo>
                      <a:lnTo>
                        <a:pt x="4554" y="491"/>
                      </a:lnTo>
                      <a:lnTo>
                        <a:pt x="4527" y="474"/>
                      </a:lnTo>
                      <a:lnTo>
                        <a:pt x="4500" y="458"/>
                      </a:lnTo>
                      <a:lnTo>
                        <a:pt x="4472" y="441"/>
                      </a:lnTo>
                      <a:lnTo>
                        <a:pt x="4445" y="425"/>
                      </a:lnTo>
                      <a:lnTo>
                        <a:pt x="4418" y="409"/>
                      </a:lnTo>
                      <a:lnTo>
                        <a:pt x="4391" y="392"/>
                      </a:lnTo>
                      <a:lnTo>
                        <a:pt x="4364" y="376"/>
                      </a:lnTo>
                      <a:lnTo>
                        <a:pt x="4336" y="360"/>
                      </a:lnTo>
                      <a:lnTo>
                        <a:pt x="4308" y="343"/>
                      </a:lnTo>
                      <a:lnTo>
                        <a:pt x="4281" y="327"/>
                      </a:lnTo>
                      <a:lnTo>
                        <a:pt x="4254" y="311"/>
                      </a:lnTo>
                      <a:lnTo>
                        <a:pt x="4226" y="295"/>
                      </a:lnTo>
                      <a:lnTo>
                        <a:pt x="4199" y="279"/>
                      </a:lnTo>
                      <a:lnTo>
                        <a:pt x="4171" y="263"/>
                      </a:lnTo>
                      <a:lnTo>
                        <a:pt x="4143" y="248"/>
                      </a:lnTo>
                      <a:lnTo>
                        <a:pt x="4115" y="231"/>
                      </a:lnTo>
                      <a:lnTo>
                        <a:pt x="4087" y="215"/>
                      </a:lnTo>
                      <a:lnTo>
                        <a:pt x="4058" y="200"/>
                      </a:lnTo>
                      <a:lnTo>
                        <a:pt x="4030" y="183"/>
                      </a:lnTo>
                      <a:lnTo>
                        <a:pt x="4001" y="168"/>
                      </a:lnTo>
                      <a:lnTo>
                        <a:pt x="3972" y="152"/>
                      </a:lnTo>
                      <a:lnTo>
                        <a:pt x="3943" y="135"/>
                      </a:lnTo>
                      <a:lnTo>
                        <a:pt x="3914" y="120"/>
                      </a:lnTo>
                      <a:lnTo>
                        <a:pt x="3884" y="104"/>
                      </a:lnTo>
                      <a:lnTo>
                        <a:pt x="3863" y="91"/>
                      </a:lnTo>
                      <a:lnTo>
                        <a:pt x="3851" y="79"/>
                      </a:lnTo>
                      <a:lnTo>
                        <a:pt x="3851" y="68"/>
                      </a:lnTo>
                      <a:lnTo>
                        <a:pt x="3862" y="58"/>
                      </a:lnTo>
                      <a:lnTo>
                        <a:pt x="3882" y="50"/>
                      </a:lnTo>
                      <a:lnTo>
                        <a:pt x="3910" y="43"/>
                      </a:lnTo>
                      <a:lnTo>
                        <a:pt x="3948" y="38"/>
                      </a:lnTo>
                      <a:lnTo>
                        <a:pt x="3994" y="37"/>
                      </a:lnTo>
                      <a:lnTo>
                        <a:pt x="5200" y="661"/>
                      </a:lnTo>
                      <a:close/>
                      <a:moveTo>
                        <a:pt x="0" y="561"/>
                      </a:moveTo>
                      <a:lnTo>
                        <a:pt x="44" y="565"/>
                      </a:lnTo>
                      <a:lnTo>
                        <a:pt x="89" y="569"/>
                      </a:lnTo>
                      <a:lnTo>
                        <a:pt x="136" y="573"/>
                      </a:lnTo>
                      <a:lnTo>
                        <a:pt x="185" y="576"/>
                      </a:lnTo>
                      <a:lnTo>
                        <a:pt x="233" y="579"/>
                      </a:lnTo>
                      <a:lnTo>
                        <a:pt x="284" y="580"/>
                      </a:lnTo>
                      <a:lnTo>
                        <a:pt x="334" y="580"/>
                      </a:lnTo>
                      <a:lnTo>
                        <a:pt x="384" y="579"/>
                      </a:lnTo>
                      <a:lnTo>
                        <a:pt x="433" y="577"/>
                      </a:lnTo>
                      <a:lnTo>
                        <a:pt x="482" y="572"/>
                      </a:lnTo>
                      <a:lnTo>
                        <a:pt x="528" y="566"/>
                      </a:lnTo>
                      <a:lnTo>
                        <a:pt x="573" y="558"/>
                      </a:lnTo>
                      <a:lnTo>
                        <a:pt x="617" y="546"/>
                      </a:lnTo>
                      <a:lnTo>
                        <a:pt x="657" y="533"/>
                      </a:lnTo>
                      <a:lnTo>
                        <a:pt x="695" y="518"/>
                      </a:lnTo>
                      <a:lnTo>
                        <a:pt x="729" y="499"/>
                      </a:lnTo>
                      <a:lnTo>
                        <a:pt x="753" y="483"/>
                      </a:lnTo>
                      <a:lnTo>
                        <a:pt x="777" y="468"/>
                      </a:lnTo>
                      <a:lnTo>
                        <a:pt x="800" y="453"/>
                      </a:lnTo>
                      <a:lnTo>
                        <a:pt x="824" y="437"/>
                      </a:lnTo>
                      <a:lnTo>
                        <a:pt x="848" y="422"/>
                      </a:lnTo>
                      <a:lnTo>
                        <a:pt x="873" y="407"/>
                      </a:lnTo>
                      <a:lnTo>
                        <a:pt x="896" y="392"/>
                      </a:lnTo>
                      <a:lnTo>
                        <a:pt x="921" y="377"/>
                      </a:lnTo>
                      <a:lnTo>
                        <a:pt x="946" y="363"/>
                      </a:lnTo>
                      <a:lnTo>
                        <a:pt x="971" y="348"/>
                      </a:lnTo>
                      <a:lnTo>
                        <a:pt x="996" y="333"/>
                      </a:lnTo>
                      <a:lnTo>
                        <a:pt x="1022" y="319"/>
                      </a:lnTo>
                      <a:lnTo>
                        <a:pt x="1046" y="305"/>
                      </a:lnTo>
                      <a:lnTo>
                        <a:pt x="1073" y="290"/>
                      </a:lnTo>
                      <a:lnTo>
                        <a:pt x="1099" y="276"/>
                      </a:lnTo>
                      <a:lnTo>
                        <a:pt x="1125" y="263"/>
                      </a:lnTo>
                      <a:lnTo>
                        <a:pt x="1152" y="249"/>
                      </a:lnTo>
                      <a:lnTo>
                        <a:pt x="1178" y="235"/>
                      </a:lnTo>
                      <a:lnTo>
                        <a:pt x="1204" y="222"/>
                      </a:lnTo>
                      <a:lnTo>
                        <a:pt x="1231" y="208"/>
                      </a:lnTo>
                      <a:lnTo>
                        <a:pt x="1258" y="194"/>
                      </a:lnTo>
                      <a:lnTo>
                        <a:pt x="1286" y="182"/>
                      </a:lnTo>
                      <a:lnTo>
                        <a:pt x="1313" y="169"/>
                      </a:lnTo>
                      <a:lnTo>
                        <a:pt x="1341" y="156"/>
                      </a:lnTo>
                      <a:lnTo>
                        <a:pt x="1368" y="143"/>
                      </a:lnTo>
                      <a:lnTo>
                        <a:pt x="1397" y="130"/>
                      </a:lnTo>
                      <a:lnTo>
                        <a:pt x="1425" y="118"/>
                      </a:lnTo>
                      <a:lnTo>
                        <a:pt x="1454" y="106"/>
                      </a:lnTo>
                      <a:lnTo>
                        <a:pt x="1482" y="94"/>
                      </a:lnTo>
                      <a:lnTo>
                        <a:pt x="1510" y="82"/>
                      </a:lnTo>
                      <a:lnTo>
                        <a:pt x="1539" y="70"/>
                      </a:lnTo>
                      <a:lnTo>
                        <a:pt x="1568" y="59"/>
                      </a:lnTo>
                      <a:lnTo>
                        <a:pt x="1584" y="51"/>
                      </a:lnTo>
                      <a:lnTo>
                        <a:pt x="1588" y="41"/>
                      </a:lnTo>
                      <a:lnTo>
                        <a:pt x="1584" y="33"/>
                      </a:lnTo>
                      <a:lnTo>
                        <a:pt x="1573" y="24"/>
                      </a:lnTo>
                      <a:lnTo>
                        <a:pt x="1558" y="16"/>
                      </a:lnTo>
                      <a:lnTo>
                        <a:pt x="1538" y="9"/>
                      </a:lnTo>
                      <a:lnTo>
                        <a:pt x="1517" y="4"/>
                      </a:lnTo>
                      <a:lnTo>
                        <a:pt x="1497" y="0"/>
                      </a:lnTo>
                      <a:lnTo>
                        <a:pt x="0" y="561"/>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5" name="Freeform 904">
                  <a:extLst>
                    <a:ext uri="{FF2B5EF4-FFF2-40B4-BE49-F238E27FC236}">
                      <a16:creationId xmlns:a16="http://schemas.microsoft.com/office/drawing/2014/main" id="{E6B098E9-1FD4-4250-8F88-B93ED2E982A1}"/>
                    </a:ext>
                  </a:extLst>
                </p:cNvPr>
                <p:cNvSpPr>
                  <a:spLocks/>
                </p:cNvSpPr>
                <p:nvPr/>
              </p:nvSpPr>
              <p:spPr bwMode="auto">
                <a:xfrm>
                  <a:off x="5040" y="285"/>
                  <a:ext cx="72" cy="12"/>
                </a:xfrm>
                <a:custGeom>
                  <a:avLst/>
                  <a:gdLst>
                    <a:gd name="T0" fmla="*/ 0 w 429"/>
                    <a:gd name="T1" fmla="*/ 0 h 62"/>
                    <a:gd name="T2" fmla="*/ 0 w 429"/>
                    <a:gd name="T3" fmla="*/ 0 h 62"/>
                    <a:gd name="T4" fmla="*/ 0 w 429"/>
                    <a:gd name="T5" fmla="*/ 0 h 62"/>
                    <a:gd name="T6" fmla="*/ 0 w 429"/>
                    <a:gd name="T7" fmla="*/ 0 h 62"/>
                    <a:gd name="T8" fmla="*/ 0 w 429"/>
                    <a:gd name="T9" fmla="*/ 0 h 62"/>
                    <a:gd name="T10" fmla="*/ 0 w 429"/>
                    <a:gd name="T11" fmla="*/ 0 h 62"/>
                    <a:gd name="T12" fmla="*/ 0 w 429"/>
                    <a:gd name="T13" fmla="*/ 0 h 62"/>
                    <a:gd name="T14" fmla="*/ 0 w 429"/>
                    <a:gd name="T15" fmla="*/ 0 h 62"/>
                    <a:gd name="T16" fmla="*/ 0 w 429"/>
                    <a:gd name="T17" fmla="*/ 0 h 62"/>
                    <a:gd name="T18" fmla="*/ 0 w 429"/>
                    <a:gd name="T19" fmla="*/ 0 h 62"/>
                    <a:gd name="T20" fmla="*/ 0 w 429"/>
                    <a:gd name="T21" fmla="*/ 0 h 62"/>
                    <a:gd name="T22" fmla="*/ 0 w 429"/>
                    <a:gd name="T23" fmla="*/ 0 h 62"/>
                    <a:gd name="T24" fmla="*/ 0 w 429"/>
                    <a:gd name="T25" fmla="*/ 0 h 62"/>
                    <a:gd name="T26" fmla="*/ 0 w 429"/>
                    <a:gd name="T27" fmla="*/ 0 h 62"/>
                    <a:gd name="T28" fmla="*/ 0 w 429"/>
                    <a:gd name="T29" fmla="*/ 0 h 62"/>
                    <a:gd name="T30" fmla="*/ 0 w 429"/>
                    <a:gd name="T31" fmla="*/ 0 h 62"/>
                    <a:gd name="T32" fmla="*/ 0 w 429"/>
                    <a:gd name="T33" fmla="*/ 0 h 62"/>
                    <a:gd name="T34" fmla="*/ 0 w 429"/>
                    <a:gd name="T35" fmla="*/ 0 h 62"/>
                    <a:gd name="T36" fmla="*/ 0 w 429"/>
                    <a:gd name="T37" fmla="*/ 0 h 62"/>
                    <a:gd name="T38" fmla="*/ 0 w 429"/>
                    <a:gd name="T39" fmla="*/ 0 h 62"/>
                    <a:gd name="T40" fmla="*/ 0 w 429"/>
                    <a:gd name="T41" fmla="*/ 0 h 62"/>
                    <a:gd name="T42" fmla="*/ 0 w 429"/>
                    <a:gd name="T43" fmla="*/ 0 h 62"/>
                    <a:gd name="T44" fmla="*/ 0 w 429"/>
                    <a:gd name="T45" fmla="*/ 0 h 62"/>
                    <a:gd name="T46" fmla="*/ 0 w 429"/>
                    <a:gd name="T47" fmla="*/ 0 h 62"/>
                    <a:gd name="T48" fmla="*/ 0 w 429"/>
                    <a:gd name="T49" fmla="*/ 0 h 62"/>
                    <a:gd name="T50" fmla="*/ 0 w 429"/>
                    <a:gd name="T51" fmla="*/ 0 h 62"/>
                    <a:gd name="T52" fmla="*/ 0 w 429"/>
                    <a:gd name="T53" fmla="*/ 0 h 62"/>
                    <a:gd name="T54" fmla="*/ 0 w 429"/>
                    <a:gd name="T55" fmla="*/ 0 h 62"/>
                    <a:gd name="T56" fmla="*/ 0 w 429"/>
                    <a:gd name="T57" fmla="*/ 0 h 62"/>
                    <a:gd name="T58" fmla="*/ 0 w 429"/>
                    <a:gd name="T59" fmla="*/ 0 h 62"/>
                    <a:gd name="T60" fmla="*/ 0 w 429"/>
                    <a:gd name="T61" fmla="*/ 0 h 62"/>
                    <a:gd name="T62" fmla="*/ 0 w 429"/>
                    <a:gd name="T63" fmla="*/ 0 h 62"/>
                    <a:gd name="T64" fmla="*/ 0 w 429"/>
                    <a:gd name="T65" fmla="*/ 0 h 62"/>
                    <a:gd name="T66" fmla="*/ 0 w 429"/>
                    <a:gd name="T67" fmla="*/ 0 h 62"/>
                    <a:gd name="T68" fmla="*/ 0 w 429"/>
                    <a:gd name="T69" fmla="*/ 0 h 62"/>
                    <a:gd name="T70" fmla="*/ 0 w 429"/>
                    <a:gd name="T71" fmla="*/ 0 h 62"/>
                    <a:gd name="T72" fmla="*/ 0 w 429"/>
                    <a:gd name="T73" fmla="*/ 0 h 62"/>
                    <a:gd name="T74" fmla="*/ 0 w 429"/>
                    <a:gd name="T75" fmla="*/ 0 h 62"/>
                    <a:gd name="T76" fmla="*/ 0 w 429"/>
                    <a:gd name="T77" fmla="*/ 0 h 62"/>
                    <a:gd name="T78" fmla="*/ 0 w 429"/>
                    <a:gd name="T79" fmla="*/ 0 h 62"/>
                    <a:gd name="T80" fmla="*/ 0 w 429"/>
                    <a:gd name="T81" fmla="*/ 0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29"/>
                    <a:gd name="T124" fmla="*/ 0 h 62"/>
                    <a:gd name="T125" fmla="*/ 429 w 429"/>
                    <a:gd name="T126" fmla="*/ 62 h 6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29" h="62">
                      <a:moveTo>
                        <a:pt x="2" y="9"/>
                      </a:moveTo>
                      <a:lnTo>
                        <a:pt x="2" y="9"/>
                      </a:lnTo>
                      <a:lnTo>
                        <a:pt x="30" y="23"/>
                      </a:lnTo>
                      <a:lnTo>
                        <a:pt x="58" y="36"/>
                      </a:lnTo>
                      <a:lnTo>
                        <a:pt x="86" y="45"/>
                      </a:lnTo>
                      <a:lnTo>
                        <a:pt x="112" y="51"/>
                      </a:lnTo>
                      <a:lnTo>
                        <a:pt x="138" y="57"/>
                      </a:lnTo>
                      <a:lnTo>
                        <a:pt x="165" y="60"/>
                      </a:lnTo>
                      <a:lnTo>
                        <a:pt x="191" y="61"/>
                      </a:lnTo>
                      <a:lnTo>
                        <a:pt x="217" y="62"/>
                      </a:lnTo>
                      <a:lnTo>
                        <a:pt x="243" y="61"/>
                      </a:lnTo>
                      <a:lnTo>
                        <a:pt x="270" y="59"/>
                      </a:lnTo>
                      <a:lnTo>
                        <a:pt x="297" y="57"/>
                      </a:lnTo>
                      <a:lnTo>
                        <a:pt x="324" y="54"/>
                      </a:lnTo>
                      <a:lnTo>
                        <a:pt x="350" y="51"/>
                      </a:lnTo>
                      <a:lnTo>
                        <a:pt x="376" y="48"/>
                      </a:lnTo>
                      <a:lnTo>
                        <a:pt x="402" y="46"/>
                      </a:lnTo>
                      <a:lnTo>
                        <a:pt x="429" y="44"/>
                      </a:lnTo>
                      <a:lnTo>
                        <a:pt x="429" y="34"/>
                      </a:lnTo>
                      <a:lnTo>
                        <a:pt x="402" y="36"/>
                      </a:lnTo>
                      <a:lnTo>
                        <a:pt x="374" y="38"/>
                      </a:lnTo>
                      <a:lnTo>
                        <a:pt x="348" y="41"/>
                      </a:lnTo>
                      <a:lnTo>
                        <a:pt x="322" y="44"/>
                      </a:lnTo>
                      <a:lnTo>
                        <a:pt x="294" y="47"/>
                      </a:lnTo>
                      <a:lnTo>
                        <a:pt x="270" y="49"/>
                      </a:lnTo>
                      <a:lnTo>
                        <a:pt x="243" y="51"/>
                      </a:lnTo>
                      <a:lnTo>
                        <a:pt x="217" y="52"/>
                      </a:lnTo>
                      <a:lnTo>
                        <a:pt x="191" y="51"/>
                      </a:lnTo>
                      <a:lnTo>
                        <a:pt x="165" y="50"/>
                      </a:lnTo>
                      <a:lnTo>
                        <a:pt x="141" y="47"/>
                      </a:lnTo>
                      <a:lnTo>
                        <a:pt x="114" y="43"/>
                      </a:lnTo>
                      <a:lnTo>
                        <a:pt x="88" y="37"/>
                      </a:lnTo>
                      <a:lnTo>
                        <a:pt x="62" y="28"/>
                      </a:lnTo>
                      <a:lnTo>
                        <a:pt x="35" y="15"/>
                      </a:lnTo>
                      <a:lnTo>
                        <a:pt x="9" y="1"/>
                      </a:lnTo>
                      <a:lnTo>
                        <a:pt x="4" y="0"/>
                      </a:lnTo>
                      <a:lnTo>
                        <a:pt x="1" y="2"/>
                      </a:lnTo>
                      <a:lnTo>
                        <a:pt x="0" y="5"/>
                      </a:lnTo>
                      <a:lnTo>
                        <a:pt x="2"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6" name="Freeform 905">
                  <a:extLst>
                    <a:ext uri="{FF2B5EF4-FFF2-40B4-BE49-F238E27FC236}">
                      <a16:creationId xmlns:a16="http://schemas.microsoft.com/office/drawing/2014/main" id="{6D24112B-42EC-4836-87E8-DCEE87A1C8FE}"/>
                    </a:ext>
                  </a:extLst>
                </p:cNvPr>
                <p:cNvSpPr>
                  <a:spLocks/>
                </p:cNvSpPr>
                <p:nvPr/>
              </p:nvSpPr>
              <p:spPr bwMode="auto">
                <a:xfrm>
                  <a:off x="4892" y="180"/>
                  <a:ext cx="150" cy="106"/>
                </a:xfrm>
                <a:custGeom>
                  <a:avLst/>
                  <a:gdLst>
                    <a:gd name="T0" fmla="*/ 0 w 900"/>
                    <a:gd name="T1" fmla="*/ 0 h 531"/>
                    <a:gd name="T2" fmla="*/ 0 w 900"/>
                    <a:gd name="T3" fmla="*/ 0 h 531"/>
                    <a:gd name="T4" fmla="*/ 0 w 900"/>
                    <a:gd name="T5" fmla="*/ 0 h 531"/>
                    <a:gd name="T6" fmla="*/ 0 w 900"/>
                    <a:gd name="T7" fmla="*/ 0 h 531"/>
                    <a:gd name="T8" fmla="*/ 0 w 900"/>
                    <a:gd name="T9" fmla="*/ 0 h 531"/>
                    <a:gd name="T10" fmla="*/ 0 w 900"/>
                    <a:gd name="T11" fmla="*/ 0 h 531"/>
                    <a:gd name="T12" fmla="*/ 0 w 900"/>
                    <a:gd name="T13" fmla="*/ 0 h 531"/>
                    <a:gd name="T14" fmla="*/ 0 w 900"/>
                    <a:gd name="T15" fmla="*/ 0 h 531"/>
                    <a:gd name="T16" fmla="*/ 0 w 900"/>
                    <a:gd name="T17" fmla="*/ 0 h 531"/>
                    <a:gd name="T18" fmla="*/ 0 w 900"/>
                    <a:gd name="T19" fmla="*/ 0 h 531"/>
                    <a:gd name="T20" fmla="*/ 0 w 900"/>
                    <a:gd name="T21" fmla="*/ 0 h 531"/>
                    <a:gd name="T22" fmla="*/ 0 w 900"/>
                    <a:gd name="T23" fmla="*/ 0 h 531"/>
                    <a:gd name="T24" fmla="*/ 0 w 900"/>
                    <a:gd name="T25" fmla="*/ 0 h 531"/>
                    <a:gd name="T26" fmla="*/ 0 w 900"/>
                    <a:gd name="T27" fmla="*/ 0 h 531"/>
                    <a:gd name="T28" fmla="*/ 0 w 900"/>
                    <a:gd name="T29" fmla="*/ 0 h 531"/>
                    <a:gd name="T30" fmla="*/ 0 w 900"/>
                    <a:gd name="T31" fmla="*/ 0 h 531"/>
                    <a:gd name="T32" fmla="*/ 0 w 900"/>
                    <a:gd name="T33" fmla="*/ 0 h 531"/>
                    <a:gd name="T34" fmla="*/ 0 w 900"/>
                    <a:gd name="T35" fmla="*/ 0 h 531"/>
                    <a:gd name="T36" fmla="*/ 0 w 900"/>
                    <a:gd name="T37" fmla="*/ 0 h 531"/>
                    <a:gd name="T38" fmla="*/ 0 w 900"/>
                    <a:gd name="T39" fmla="*/ 0 h 531"/>
                    <a:gd name="T40" fmla="*/ 0 w 900"/>
                    <a:gd name="T41" fmla="*/ 0 h 531"/>
                    <a:gd name="T42" fmla="*/ 0 w 900"/>
                    <a:gd name="T43" fmla="*/ 0 h 531"/>
                    <a:gd name="T44" fmla="*/ 0 w 900"/>
                    <a:gd name="T45" fmla="*/ 0 h 531"/>
                    <a:gd name="T46" fmla="*/ 0 w 900"/>
                    <a:gd name="T47" fmla="*/ 0 h 531"/>
                    <a:gd name="T48" fmla="*/ 0 w 900"/>
                    <a:gd name="T49" fmla="*/ 0 h 531"/>
                    <a:gd name="T50" fmla="*/ 0 w 900"/>
                    <a:gd name="T51" fmla="*/ 0 h 531"/>
                    <a:gd name="T52" fmla="*/ 0 w 900"/>
                    <a:gd name="T53" fmla="*/ 0 h 531"/>
                    <a:gd name="T54" fmla="*/ 0 w 900"/>
                    <a:gd name="T55" fmla="*/ 0 h 531"/>
                    <a:gd name="T56" fmla="*/ 0 w 900"/>
                    <a:gd name="T57" fmla="*/ 0 h 531"/>
                    <a:gd name="T58" fmla="*/ 0 w 900"/>
                    <a:gd name="T59" fmla="*/ 0 h 531"/>
                    <a:gd name="T60" fmla="*/ 0 w 900"/>
                    <a:gd name="T61" fmla="*/ 0 h 531"/>
                    <a:gd name="T62" fmla="*/ 0 w 900"/>
                    <a:gd name="T63" fmla="*/ 0 h 531"/>
                    <a:gd name="T64" fmla="*/ 0 w 900"/>
                    <a:gd name="T65" fmla="*/ 0 h 531"/>
                    <a:gd name="T66" fmla="*/ 0 w 900"/>
                    <a:gd name="T67" fmla="*/ 0 h 531"/>
                    <a:gd name="T68" fmla="*/ 0 w 900"/>
                    <a:gd name="T69" fmla="*/ 0 h 531"/>
                    <a:gd name="T70" fmla="*/ 0 w 900"/>
                    <a:gd name="T71" fmla="*/ 0 h 53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0"/>
                    <a:gd name="T109" fmla="*/ 0 h 531"/>
                    <a:gd name="T110" fmla="*/ 900 w 900"/>
                    <a:gd name="T111" fmla="*/ 531 h 53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0" h="531">
                      <a:moveTo>
                        <a:pt x="2" y="8"/>
                      </a:moveTo>
                      <a:lnTo>
                        <a:pt x="2" y="8"/>
                      </a:lnTo>
                      <a:lnTo>
                        <a:pt x="32" y="24"/>
                      </a:lnTo>
                      <a:lnTo>
                        <a:pt x="61" y="39"/>
                      </a:lnTo>
                      <a:lnTo>
                        <a:pt x="88" y="56"/>
                      </a:lnTo>
                      <a:lnTo>
                        <a:pt x="119" y="72"/>
                      </a:lnTo>
                      <a:lnTo>
                        <a:pt x="148" y="87"/>
                      </a:lnTo>
                      <a:lnTo>
                        <a:pt x="176" y="104"/>
                      </a:lnTo>
                      <a:lnTo>
                        <a:pt x="204" y="119"/>
                      </a:lnTo>
                      <a:lnTo>
                        <a:pt x="232" y="135"/>
                      </a:lnTo>
                      <a:lnTo>
                        <a:pt x="260" y="152"/>
                      </a:lnTo>
                      <a:lnTo>
                        <a:pt x="287" y="167"/>
                      </a:lnTo>
                      <a:lnTo>
                        <a:pt x="316" y="183"/>
                      </a:lnTo>
                      <a:lnTo>
                        <a:pt x="343" y="200"/>
                      </a:lnTo>
                      <a:lnTo>
                        <a:pt x="370" y="215"/>
                      </a:lnTo>
                      <a:lnTo>
                        <a:pt x="397" y="231"/>
                      </a:lnTo>
                      <a:lnTo>
                        <a:pt x="424" y="248"/>
                      </a:lnTo>
                      <a:lnTo>
                        <a:pt x="453" y="264"/>
                      </a:lnTo>
                      <a:lnTo>
                        <a:pt x="480" y="280"/>
                      </a:lnTo>
                      <a:lnTo>
                        <a:pt x="507" y="296"/>
                      </a:lnTo>
                      <a:lnTo>
                        <a:pt x="534" y="313"/>
                      </a:lnTo>
                      <a:lnTo>
                        <a:pt x="562" y="329"/>
                      </a:lnTo>
                      <a:lnTo>
                        <a:pt x="589" y="345"/>
                      </a:lnTo>
                      <a:lnTo>
                        <a:pt x="616" y="362"/>
                      </a:lnTo>
                      <a:lnTo>
                        <a:pt x="643" y="378"/>
                      </a:lnTo>
                      <a:lnTo>
                        <a:pt x="671" y="395"/>
                      </a:lnTo>
                      <a:lnTo>
                        <a:pt x="698" y="412"/>
                      </a:lnTo>
                      <a:lnTo>
                        <a:pt x="725" y="428"/>
                      </a:lnTo>
                      <a:lnTo>
                        <a:pt x="753" y="445"/>
                      </a:lnTo>
                      <a:lnTo>
                        <a:pt x="781" y="463"/>
                      </a:lnTo>
                      <a:lnTo>
                        <a:pt x="809" y="479"/>
                      </a:lnTo>
                      <a:lnTo>
                        <a:pt x="836" y="496"/>
                      </a:lnTo>
                      <a:lnTo>
                        <a:pt x="865" y="514"/>
                      </a:lnTo>
                      <a:lnTo>
                        <a:pt x="893" y="531"/>
                      </a:lnTo>
                      <a:lnTo>
                        <a:pt x="900" y="523"/>
                      </a:lnTo>
                      <a:lnTo>
                        <a:pt x="872" y="506"/>
                      </a:lnTo>
                      <a:lnTo>
                        <a:pt x="843" y="488"/>
                      </a:lnTo>
                      <a:lnTo>
                        <a:pt x="816" y="471"/>
                      </a:lnTo>
                      <a:lnTo>
                        <a:pt x="788" y="455"/>
                      </a:lnTo>
                      <a:lnTo>
                        <a:pt x="761" y="437"/>
                      </a:lnTo>
                      <a:lnTo>
                        <a:pt x="732" y="420"/>
                      </a:lnTo>
                      <a:lnTo>
                        <a:pt x="705" y="404"/>
                      </a:lnTo>
                      <a:lnTo>
                        <a:pt x="678" y="387"/>
                      </a:lnTo>
                      <a:lnTo>
                        <a:pt x="650" y="370"/>
                      </a:lnTo>
                      <a:lnTo>
                        <a:pt x="623" y="354"/>
                      </a:lnTo>
                      <a:lnTo>
                        <a:pt x="596" y="337"/>
                      </a:lnTo>
                      <a:lnTo>
                        <a:pt x="569" y="321"/>
                      </a:lnTo>
                      <a:lnTo>
                        <a:pt x="542" y="305"/>
                      </a:lnTo>
                      <a:lnTo>
                        <a:pt x="514" y="288"/>
                      </a:lnTo>
                      <a:lnTo>
                        <a:pt x="487" y="272"/>
                      </a:lnTo>
                      <a:lnTo>
                        <a:pt x="460" y="256"/>
                      </a:lnTo>
                      <a:lnTo>
                        <a:pt x="432" y="239"/>
                      </a:lnTo>
                      <a:lnTo>
                        <a:pt x="404" y="223"/>
                      </a:lnTo>
                      <a:lnTo>
                        <a:pt x="377" y="207"/>
                      </a:lnTo>
                      <a:lnTo>
                        <a:pt x="350" y="191"/>
                      </a:lnTo>
                      <a:lnTo>
                        <a:pt x="323" y="175"/>
                      </a:lnTo>
                      <a:lnTo>
                        <a:pt x="294" y="159"/>
                      </a:lnTo>
                      <a:lnTo>
                        <a:pt x="267" y="143"/>
                      </a:lnTo>
                      <a:lnTo>
                        <a:pt x="239" y="127"/>
                      </a:lnTo>
                      <a:lnTo>
                        <a:pt x="209" y="111"/>
                      </a:lnTo>
                      <a:lnTo>
                        <a:pt x="181" y="95"/>
                      </a:lnTo>
                      <a:lnTo>
                        <a:pt x="152" y="79"/>
                      </a:lnTo>
                      <a:lnTo>
                        <a:pt x="124" y="64"/>
                      </a:lnTo>
                      <a:lnTo>
                        <a:pt x="95" y="48"/>
                      </a:lnTo>
                      <a:lnTo>
                        <a:pt x="66" y="31"/>
                      </a:lnTo>
                      <a:lnTo>
                        <a:pt x="36" y="16"/>
                      </a:lnTo>
                      <a:lnTo>
                        <a:pt x="7" y="0"/>
                      </a:lnTo>
                      <a:lnTo>
                        <a:pt x="3" y="0"/>
                      </a:lnTo>
                      <a:lnTo>
                        <a:pt x="0" y="2"/>
                      </a:lnTo>
                      <a:lnTo>
                        <a:pt x="0" y="6"/>
                      </a:lnTo>
                      <a:lnTo>
                        <a:pt x="2"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7" name="Freeform 906">
                  <a:extLst>
                    <a:ext uri="{FF2B5EF4-FFF2-40B4-BE49-F238E27FC236}">
                      <a16:creationId xmlns:a16="http://schemas.microsoft.com/office/drawing/2014/main" id="{0A8A13DD-C1EE-4C01-BED4-29EE51D703AB}"/>
                    </a:ext>
                  </a:extLst>
                </p:cNvPr>
                <p:cNvSpPr>
                  <a:spLocks/>
                </p:cNvSpPr>
                <p:nvPr/>
              </p:nvSpPr>
              <p:spPr bwMode="auto">
                <a:xfrm>
                  <a:off x="4886" y="167"/>
                  <a:ext cx="26" cy="15"/>
                </a:xfrm>
                <a:custGeom>
                  <a:avLst/>
                  <a:gdLst>
                    <a:gd name="T0" fmla="*/ 0 w 154"/>
                    <a:gd name="T1" fmla="*/ 0 h 76"/>
                    <a:gd name="T2" fmla="*/ 0 w 154"/>
                    <a:gd name="T3" fmla="*/ 0 h 76"/>
                    <a:gd name="T4" fmla="*/ 0 w 154"/>
                    <a:gd name="T5" fmla="*/ 0 h 76"/>
                    <a:gd name="T6" fmla="*/ 0 w 154"/>
                    <a:gd name="T7" fmla="*/ 0 h 76"/>
                    <a:gd name="T8" fmla="*/ 0 w 154"/>
                    <a:gd name="T9" fmla="*/ 0 h 76"/>
                    <a:gd name="T10" fmla="*/ 0 w 154"/>
                    <a:gd name="T11" fmla="*/ 0 h 76"/>
                    <a:gd name="T12" fmla="*/ 0 w 154"/>
                    <a:gd name="T13" fmla="*/ 0 h 76"/>
                    <a:gd name="T14" fmla="*/ 0 w 154"/>
                    <a:gd name="T15" fmla="*/ 0 h 76"/>
                    <a:gd name="T16" fmla="*/ 0 w 154"/>
                    <a:gd name="T17" fmla="*/ 0 h 76"/>
                    <a:gd name="T18" fmla="*/ 0 w 154"/>
                    <a:gd name="T19" fmla="*/ 0 h 76"/>
                    <a:gd name="T20" fmla="*/ 0 w 154"/>
                    <a:gd name="T21" fmla="*/ 0 h 76"/>
                    <a:gd name="T22" fmla="*/ 0 w 154"/>
                    <a:gd name="T23" fmla="*/ 0 h 76"/>
                    <a:gd name="T24" fmla="*/ 0 w 154"/>
                    <a:gd name="T25" fmla="*/ 0 h 76"/>
                    <a:gd name="T26" fmla="*/ 0 w 154"/>
                    <a:gd name="T27" fmla="*/ 0 h 76"/>
                    <a:gd name="T28" fmla="*/ 0 w 154"/>
                    <a:gd name="T29" fmla="*/ 0 h 76"/>
                    <a:gd name="T30" fmla="*/ 0 w 154"/>
                    <a:gd name="T31" fmla="*/ 0 h 76"/>
                    <a:gd name="T32" fmla="*/ 0 w 154"/>
                    <a:gd name="T33" fmla="*/ 0 h 76"/>
                    <a:gd name="T34" fmla="*/ 0 w 154"/>
                    <a:gd name="T35" fmla="*/ 0 h 76"/>
                    <a:gd name="T36" fmla="*/ 0 w 154"/>
                    <a:gd name="T37" fmla="*/ 0 h 76"/>
                    <a:gd name="T38" fmla="*/ 0 w 154"/>
                    <a:gd name="T39" fmla="*/ 0 h 76"/>
                    <a:gd name="T40" fmla="*/ 0 w 154"/>
                    <a:gd name="T41" fmla="*/ 0 h 76"/>
                    <a:gd name="T42" fmla="*/ 0 w 154"/>
                    <a:gd name="T43" fmla="*/ 0 h 76"/>
                    <a:gd name="T44" fmla="*/ 0 w 154"/>
                    <a:gd name="T45" fmla="*/ 0 h 76"/>
                    <a:gd name="T46" fmla="*/ 0 w 154"/>
                    <a:gd name="T47" fmla="*/ 0 h 76"/>
                    <a:gd name="T48" fmla="*/ 0 w 154"/>
                    <a:gd name="T49" fmla="*/ 0 h 76"/>
                    <a:gd name="T50" fmla="*/ 0 w 154"/>
                    <a:gd name="T51" fmla="*/ 0 h 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4"/>
                    <a:gd name="T79" fmla="*/ 0 h 76"/>
                    <a:gd name="T80" fmla="*/ 154 w 154"/>
                    <a:gd name="T81" fmla="*/ 76 h 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4" h="76">
                      <a:moveTo>
                        <a:pt x="151" y="1"/>
                      </a:moveTo>
                      <a:lnTo>
                        <a:pt x="148" y="0"/>
                      </a:lnTo>
                      <a:lnTo>
                        <a:pt x="102" y="1"/>
                      </a:lnTo>
                      <a:lnTo>
                        <a:pt x="63" y="6"/>
                      </a:lnTo>
                      <a:lnTo>
                        <a:pt x="35" y="14"/>
                      </a:lnTo>
                      <a:lnTo>
                        <a:pt x="12" y="22"/>
                      </a:lnTo>
                      <a:lnTo>
                        <a:pt x="0" y="34"/>
                      </a:lnTo>
                      <a:lnTo>
                        <a:pt x="0" y="49"/>
                      </a:lnTo>
                      <a:lnTo>
                        <a:pt x="13" y="62"/>
                      </a:lnTo>
                      <a:lnTo>
                        <a:pt x="36" y="76"/>
                      </a:lnTo>
                      <a:lnTo>
                        <a:pt x="41" y="68"/>
                      </a:lnTo>
                      <a:lnTo>
                        <a:pt x="21" y="56"/>
                      </a:lnTo>
                      <a:lnTo>
                        <a:pt x="10" y="45"/>
                      </a:lnTo>
                      <a:lnTo>
                        <a:pt x="10" y="38"/>
                      </a:lnTo>
                      <a:lnTo>
                        <a:pt x="19" y="30"/>
                      </a:lnTo>
                      <a:lnTo>
                        <a:pt x="37" y="22"/>
                      </a:lnTo>
                      <a:lnTo>
                        <a:pt x="66" y="17"/>
                      </a:lnTo>
                      <a:lnTo>
                        <a:pt x="102" y="11"/>
                      </a:lnTo>
                      <a:lnTo>
                        <a:pt x="148" y="10"/>
                      </a:lnTo>
                      <a:lnTo>
                        <a:pt x="146" y="9"/>
                      </a:lnTo>
                      <a:lnTo>
                        <a:pt x="148" y="10"/>
                      </a:lnTo>
                      <a:lnTo>
                        <a:pt x="152" y="8"/>
                      </a:lnTo>
                      <a:lnTo>
                        <a:pt x="154" y="5"/>
                      </a:lnTo>
                      <a:lnTo>
                        <a:pt x="152" y="2"/>
                      </a:lnTo>
                      <a:lnTo>
                        <a:pt x="148" y="0"/>
                      </a:lnTo>
                      <a:lnTo>
                        <a:pt x="15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8" name="Freeform 907">
                  <a:extLst>
                    <a:ext uri="{FF2B5EF4-FFF2-40B4-BE49-F238E27FC236}">
                      <a16:creationId xmlns:a16="http://schemas.microsoft.com/office/drawing/2014/main" id="{8CF6E93B-BB27-48F5-AB81-8D246A530399}"/>
                    </a:ext>
                  </a:extLst>
                </p:cNvPr>
                <p:cNvSpPr>
                  <a:spLocks/>
                </p:cNvSpPr>
                <p:nvPr/>
              </p:nvSpPr>
              <p:spPr bwMode="auto">
                <a:xfrm>
                  <a:off x="4911" y="167"/>
                  <a:ext cx="202" cy="126"/>
                </a:xfrm>
                <a:custGeom>
                  <a:avLst/>
                  <a:gdLst>
                    <a:gd name="T0" fmla="*/ 0 w 1213"/>
                    <a:gd name="T1" fmla="*/ 0 h 633"/>
                    <a:gd name="T2" fmla="*/ 0 w 1213"/>
                    <a:gd name="T3" fmla="*/ 0 h 633"/>
                    <a:gd name="T4" fmla="*/ 0 w 1213"/>
                    <a:gd name="T5" fmla="*/ 0 h 633"/>
                    <a:gd name="T6" fmla="*/ 0 w 1213"/>
                    <a:gd name="T7" fmla="*/ 0 h 633"/>
                    <a:gd name="T8" fmla="*/ 0 w 1213"/>
                    <a:gd name="T9" fmla="*/ 0 h 633"/>
                    <a:gd name="T10" fmla="*/ 0 w 1213"/>
                    <a:gd name="T11" fmla="*/ 0 h 633"/>
                    <a:gd name="T12" fmla="*/ 0 w 1213"/>
                    <a:gd name="T13" fmla="*/ 0 h 633"/>
                    <a:gd name="T14" fmla="*/ 0 w 1213"/>
                    <a:gd name="T15" fmla="*/ 0 h 633"/>
                    <a:gd name="T16" fmla="*/ 0 w 1213"/>
                    <a:gd name="T17" fmla="*/ 0 h 633"/>
                    <a:gd name="T18" fmla="*/ 0 w 1213"/>
                    <a:gd name="T19" fmla="*/ 0 h 633"/>
                    <a:gd name="T20" fmla="*/ 0 w 1213"/>
                    <a:gd name="T21" fmla="*/ 0 h 633"/>
                    <a:gd name="T22" fmla="*/ 0 w 1213"/>
                    <a:gd name="T23" fmla="*/ 0 h 6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13"/>
                    <a:gd name="T37" fmla="*/ 0 h 633"/>
                    <a:gd name="T38" fmla="*/ 1213 w 1213"/>
                    <a:gd name="T39" fmla="*/ 633 h 6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13" h="633">
                      <a:moveTo>
                        <a:pt x="1208" y="633"/>
                      </a:moveTo>
                      <a:lnTo>
                        <a:pt x="1211" y="624"/>
                      </a:lnTo>
                      <a:lnTo>
                        <a:pt x="5" y="0"/>
                      </a:lnTo>
                      <a:lnTo>
                        <a:pt x="0" y="8"/>
                      </a:lnTo>
                      <a:lnTo>
                        <a:pt x="1206" y="632"/>
                      </a:lnTo>
                      <a:lnTo>
                        <a:pt x="1208" y="623"/>
                      </a:lnTo>
                      <a:lnTo>
                        <a:pt x="1206" y="632"/>
                      </a:lnTo>
                      <a:lnTo>
                        <a:pt x="1209" y="632"/>
                      </a:lnTo>
                      <a:lnTo>
                        <a:pt x="1213" y="629"/>
                      </a:lnTo>
                      <a:lnTo>
                        <a:pt x="1213" y="626"/>
                      </a:lnTo>
                      <a:lnTo>
                        <a:pt x="1211" y="624"/>
                      </a:lnTo>
                      <a:lnTo>
                        <a:pt x="1208" y="6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9" name="Freeform 908">
                  <a:extLst>
                    <a:ext uri="{FF2B5EF4-FFF2-40B4-BE49-F238E27FC236}">
                      <a16:creationId xmlns:a16="http://schemas.microsoft.com/office/drawing/2014/main" id="{EF99FC92-7CF0-4932-9137-2EA0D8F35EDC}"/>
                    </a:ext>
                  </a:extLst>
                </p:cNvPr>
                <p:cNvSpPr>
                  <a:spLocks/>
                </p:cNvSpPr>
                <p:nvPr/>
              </p:nvSpPr>
              <p:spPr bwMode="auto">
                <a:xfrm>
                  <a:off x="4245" y="259"/>
                  <a:ext cx="123" cy="18"/>
                </a:xfrm>
                <a:custGeom>
                  <a:avLst/>
                  <a:gdLst>
                    <a:gd name="T0" fmla="*/ 0 w 736"/>
                    <a:gd name="T1" fmla="*/ 0 h 92"/>
                    <a:gd name="T2" fmla="*/ 0 w 736"/>
                    <a:gd name="T3" fmla="*/ 0 h 92"/>
                    <a:gd name="T4" fmla="*/ 0 w 736"/>
                    <a:gd name="T5" fmla="*/ 0 h 92"/>
                    <a:gd name="T6" fmla="*/ 0 w 736"/>
                    <a:gd name="T7" fmla="*/ 0 h 92"/>
                    <a:gd name="T8" fmla="*/ 0 w 736"/>
                    <a:gd name="T9" fmla="*/ 0 h 92"/>
                    <a:gd name="T10" fmla="*/ 0 w 736"/>
                    <a:gd name="T11" fmla="*/ 0 h 92"/>
                    <a:gd name="T12" fmla="*/ 0 w 736"/>
                    <a:gd name="T13" fmla="*/ 0 h 92"/>
                    <a:gd name="T14" fmla="*/ 0 w 736"/>
                    <a:gd name="T15" fmla="*/ 0 h 92"/>
                    <a:gd name="T16" fmla="*/ 0 w 736"/>
                    <a:gd name="T17" fmla="*/ 0 h 92"/>
                    <a:gd name="T18" fmla="*/ 0 w 736"/>
                    <a:gd name="T19" fmla="*/ 0 h 92"/>
                    <a:gd name="T20" fmla="*/ 0 w 736"/>
                    <a:gd name="T21" fmla="*/ 0 h 92"/>
                    <a:gd name="T22" fmla="*/ 0 w 736"/>
                    <a:gd name="T23" fmla="*/ 0 h 92"/>
                    <a:gd name="T24" fmla="*/ 0 w 736"/>
                    <a:gd name="T25" fmla="*/ 0 h 92"/>
                    <a:gd name="T26" fmla="*/ 0 w 736"/>
                    <a:gd name="T27" fmla="*/ 0 h 92"/>
                    <a:gd name="T28" fmla="*/ 0 w 736"/>
                    <a:gd name="T29" fmla="*/ 0 h 92"/>
                    <a:gd name="T30" fmla="*/ 0 w 736"/>
                    <a:gd name="T31" fmla="*/ 0 h 92"/>
                    <a:gd name="T32" fmla="*/ 0 w 736"/>
                    <a:gd name="T33" fmla="*/ 0 h 92"/>
                    <a:gd name="T34" fmla="*/ 0 w 736"/>
                    <a:gd name="T35" fmla="*/ 0 h 92"/>
                    <a:gd name="T36" fmla="*/ 0 w 736"/>
                    <a:gd name="T37" fmla="*/ 0 h 92"/>
                    <a:gd name="T38" fmla="*/ 0 w 736"/>
                    <a:gd name="T39" fmla="*/ 0 h 92"/>
                    <a:gd name="T40" fmla="*/ 0 w 736"/>
                    <a:gd name="T41" fmla="*/ 0 h 92"/>
                    <a:gd name="T42" fmla="*/ 0 w 736"/>
                    <a:gd name="T43" fmla="*/ 0 h 92"/>
                    <a:gd name="T44" fmla="*/ 0 w 736"/>
                    <a:gd name="T45" fmla="*/ 0 h 92"/>
                    <a:gd name="T46" fmla="*/ 0 w 736"/>
                    <a:gd name="T47" fmla="*/ 0 h 92"/>
                    <a:gd name="T48" fmla="*/ 0 w 736"/>
                    <a:gd name="T49" fmla="*/ 0 h 92"/>
                    <a:gd name="T50" fmla="*/ 0 w 736"/>
                    <a:gd name="T51" fmla="*/ 0 h 92"/>
                    <a:gd name="T52" fmla="*/ 0 w 736"/>
                    <a:gd name="T53" fmla="*/ 0 h 92"/>
                    <a:gd name="T54" fmla="*/ 0 w 736"/>
                    <a:gd name="T55" fmla="*/ 0 h 92"/>
                    <a:gd name="T56" fmla="*/ 0 w 736"/>
                    <a:gd name="T57" fmla="*/ 0 h 92"/>
                    <a:gd name="T58" fmla="*/ 0 w 736"/>
                    <a:gd name="T59" fmla="*/ 0 h 92"/>
                    <a:gd name="T60" fmla="*/ 0 w 736"/>
                    <a:gd name="T61" fmla="*/ 0 h 92"/>
                    <a:gd name="T62" fmla="*/ 0 w 736"/>
                    <a:gd name="T63" fmla="*/ 0 h 92"/>
                    <a:gd name="T64" fmla="*/ 0 w 736"/>
                    <a:gd name="T65" fmla="*/ 0 h 92"/>
                    <a:gd name="T66" fmla="*/ 0 w 736"/>
                    <a:gd name="T67" fmla="*/ 0 h 92"/>
                    <a:gd name="T68" fmla="*/ 0 w 736"/>
                    <a:gd name="T69" fmla="*/ 0 h 92"/>
                    <a:gd name="T70" fmla="*/ 0 w 736"/>
                    <a:gd name="T71" fmla="*/ 0 h 92"/>
                    <a:gd name="T72" fmla="*/ 0 w 736"/>
                    <a:gd name="T73" fmla="*/ 0 h 92"/>
                    <a:gd name="T74" fmla="*/ 0 w 736"/>
                    <a:gd name="T75" fmla="*/ 0 h 92"/>
                    <a:gd name="T76" fmla="*/ 0 w 736"/>
                    <a:gd name="T77" fmla="*/ 0 h 92"/>
                    <a:gd name="T78" fmla="*/ 0 w 736"/>
                    <a:gd name="T79" fmla="*/ 0 h 92"/>
                    <a:gd name="T80" fmla="*/ 0 w 736"/>
                    <a:gd name="T81" fmla="*/ 0 h 9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36"/>
                    <a:gd name="T124" fmla="*/ 0 h 92"/>
                    <a:gd name="T125" fmla="*/ 736 w 736"/>
                    <a:gd name="T126" fmla="*/ 92 h 9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36" h="92">
                      <a:moveTo>
                        <a:pt x="727" y="1"/>
                      </a:moveTo>
                      <a:lnTo>
                        <a:pt x="727" y="1"/>
                      </a:lnTo>
                      <a:lnTo>
                        <a:pt x="694" y="21"/>
                      </a:lnTo>
                      <a:lnTo>
                        <a:pt x="656" y="36"/>
                      </a:lnTo>
                      <a:lnTo>
                        <a:pt x="617" y="49"/>
                      </a:lnTo>
                      <a:lnTo>
                        <a:pt x="573" y="61"/>
                      </a:lnTo>
                      <a:lnTo>
                        <a:pt x="528" y="68"/>
                      </a:lnTo>
                      <a:lnTo>
                        <a:pt x="482" y="74"/>
                      </a:lnTo>
                      <a:lnTo>
                        <a:pt x="434" y="79"/>
                      </a:lnTo>
                      <a:lnTo>
                        <a:pt x="385" y="81"/>
                      </a:lnTo>
                      <a:lnTo>
                        <a:pt x="335" y="82"/>
                      </a:lnTo>
                      <a:lnTo>
                        <a:pt x="285" y="82"/>
                      </a:lnTo>
                      <a:lnTo>
                        <a:pt x="234" y="81"/>
                      </a:lnTo>
                      <a:lnTo>
                        <a:pt x="186" y="78"/>
                      </a:lnTo>
                      <a:lnTo>
                        <a:pt x="137" y="75"/>
                      </a:lnTo>
                      <a:lnTo>
                        <a:pt x="90" y="71"/>
                      </a:lnTo>
                      <a:lnTo>
                        <a:pt x="45" y="67"/>
                      </a:lnTo>
                      <a:lnTo>
                        <a:pt x="3" y="63"/>
                      </a:lnTo>
                      <a:lnTo>
                        <a:pt x="0" y="73"/>
                      </a:lnTo>
                      <a:lnTo>
                        <a:pt x="45" y="77"/>
                      </a:lnTo>
                      <a:lnTo>
                        <a:pt x="90" y="81"/>
                      </a:lnTo>
                      <a:lnTo>
                        <a:pt x="137" y="85"/>
                      </a:lnTo>
                      <a:lnTo>
                        <a:pt x="186" y="88"/>
                      </a:lnTo>
                      <a:lnTo>
                        <a:pt x="234" y="91"/>
                      </a:lnTo>
                      <a:lnTo>
                        <a:pt x="285" y="92"/>
                      </a:lnTo>
                      <a:lnTo>
                        <a:pt x="335" y="92"/>
                      </a:lnTo>
                      <a:lnTo>
                        <a:pt x="385" y="91"/>
                      </a:lnTo>
                      <a:lnTo>
                        <a:pt x="434" y="89"/>
                      </a:lnTo>
                      <a:lnTo>
                        <a:pt x="484" y="84"/>
                      </a:lnTo>
                      <a:lnTo>
                        <a:pt x="530" y="78"/>
                      </a:lnTo>
                      <a:lnTo>
                        <a:pt x="575" y="69"/>
                      </a:lnTo>
                      <a:lnTo>
                        <a:pt x="619" y="58"/>
                      </a:lnTo>
                      <a:lnTo>
                        <a:pt x="661" y="44"/>
                      </a:lnTo>
                      <a:lnTo>
                        <a:pt x="698" y="29"/>
                      </a:lnTo>
                      <a:lnTo>
                        <a:pt x="734" y="10"/>
                      </a:lnTo>
                      <a:lnTo>
                        <a:pt x="736" y="6"/>
                      </a:lnTo>
                      <a:lnTo>
                        <a:pt x="735" y="2"/>
                      </a:lnTo>
                      <a:lnTo>
                        <a:pt x="732" y="0"/>
                      </a:lnTo>
                      <a:lnTo>
                        <a:pt x="727"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0" name="Freeform 909">
                  <a:extLst>
                    <a:ext uri="{FF2B5EF4-FFF2-40B4-BE49-F238E27FC236}">
                      <a16:creationId xmlns:a16="http://schemas.microsoft.com/office/drawing/2014/main" id="{04DD8D3D-C5E2-4474-9C17-D82E18D29BE1}"/>
                    </a:ext>
                  </a:extLst>
                </p:cNvPr>
                <p:cNvSpPr>
                  <a:spLocks/>
                </p:cNvSpPr>
                <p:nvPr/>
              </p:nvSpPr>
              <p:spPr bwMode="auto">
                <a:xfrm>
                  <a:off x="4366" y="171"/>
                  <a:ext cx="142" cy="90"/>
                </a:xfrm>
                <a:custGeom>
                  <a:avLst/>
                  <a:gdLst>
                    <a:gd name="T0" fmla="*/ 0 w 847"/>
                    <a:gd name="T1" fmla="*/ 0 h 448"/>
                    <a:gd name="T2" fmla="*/ 0 w 847"/>
                    <a:gd name="T3" fmla="*/ 0 h 448"/>
                    <a:gd name="T4" fmla="*/ 0 w 847"/>
                    <a:gd name="T5" fmla="*/ 0 h 448"/>
                    <a:gd name="T6" fmla="*/ 0 w 847"/>
                    <a:gd name="T7" fmla="*/ 0 h 448"/>
                    <a:gd name="T8" fmla="*/ 0 w 847"/>
                    <a:gd name="T9" fmla="*/ 0 h 448"/>
                    <a:gd name="T10" fmla="*/ 0 w 847"/>
                    <a:gd name="T11" fmla="*/ 0 h 448"/>
                    <a:gd name="T12" fmla="*/ 0 w 847"/>
                    <a:gd name="T13" fmla="*/ 0 h 448"/>
                    <a:gd name="T14" fmla="*/ 0 w 847"/>
                    <a:gd name="T15" fmla="*/ 0 h 448"/>
                    <a:gd name="T16" fmla="*/ 0 w 847"/>
                    <a:gd name="T17" fmla="*/ 0 h 448"/>
                    <a:gd name="T18" fmla="*/ 0 w 847"/>
                    <a:gd name="T19" fmla="*/ 0 h 448"/>
                    <a:gd name="T20" fmla="*/ 0 w 847"/>
                    <a:gd name="T21" fmla="*/ 0 h 448"/>
                    <a:gd name="T22" fmla="*/ 0 w 847"/>
                    <a:gd name="T23" fmla="*/ 0 h 448"/>
                    <a:gd name="T24" fmla="*/ 0 w 847"/>
                    <a:gd name="T25" fmla="*/ 0 h 448"/>
                    <a:gd name="T26" fmla="*/ 0 w 847"/>
                    <a:gd name="T27" fmla="*/ 0 h 448"/>
                    <a:gd name="T28" fmla="*/ 0 w 847"/>
                    <a:gd name="T29" fmla="*/ 0 h 448"/>
                    <a:gd name="T30" fmla="*/ 0 w 847"/>
                    <a:gd name="T31" fmla="*/ 0 h 448"/>
                    <a:gd name="T32" fmla="*/ 0 w 847"/>
                    <a:gd name="T33" fmla="*/ 0 h 448"/>
                    <a:gd name="T34" fmla="*/ 0 w 847"/>
                    <a:gd name="T35" fmla="*/ 0 h 448"/>
                    <a:gd name="T36" fmla="*/ 0 w 847"/>
                    <a:gd name="T37" fmla="*/ 0 h 448"/>
                    <a:gd name="T38" fmla="*/ 0 w 847"/>
                    <a:gd name="T39" fmla="*/ 0 h 448"/>
                    <a:gd name="T40" fmla="*/ 0 w 847"/>
                    <a:gd name="T41" fmla="*/ 0 h 448"/>
                    <a:gd name="T42" fmla="*/ 0 w 847"/>
                    <a:gd name="T43" fmla="*/ 0 h 448"/>
                    <a:gd name="T44" fmla="*/ 0 w 847"/>
                    <a:gd name="T45" fmla="*/ 0 h 448"/>
                    <a:gd name="T46" fmla="*/ 0 w 847"/>
                    <a:gd name="T47" fmla="*/ 0 h 448"/>
                    <a:gd name="T48" fmla="*/ 0 w 847"/>
                    <a:gd name="T49" fmla="*/ 0 h 448"/>
                    <a:gd name="T50" fmla="*/ 0 w 847"/>
                    <a:gd name="T51" fmla="*/ 0 h 448"/>
                    <a:gd name="T52" fmla="*/ 0 w 847"/>
                    <a:gd name="T53" fmla="*/ 0 h 448"/>
                    <a:gd name="T54" fmla="*/ 0 w 847"/>
                    <a:gd name="T55" fmla="*/ 0 h 448"/>
                    <a:gd name="T56" fmla="*/ 0 w 847"/>
                    <a:gd name="T57" fmla="*/ 0 h 448"/>
                    <a:gd name="T58" fmla="*/ 0 w 847"/>
                    <a:gd name="T59" fmla="*/ 0 h 448"/>
                    <a:gd name="T60" fmla="*/ 0 w 847"/>
                    <a:gd name="T61" fmla="*/ 0 h 448"/>
                    <a:gd name="T62" fmla="*/ 0 w 847"/>
                    <a:gd name="T63" fmla="*/ 0 h 448"/>
                    <a:gd name="T64" fmla="*/ 0 w 847"/>
                    <a:gd name="T65" fmla="*/ 0 h 448"/>
                    <a:gd name="T66" fmla="*/ 0 w 847"/>
                    <a:gd name="T67" fmla="*/ 0 h 448"/>
                    <a:gd name="T68" fmla="*/ 0 w 847"/>
                    <a:gd name="T69" fmla="*/ 0 h 448"/>
                    <a:gd name="T70" fmla="*/ 0 w 847"/>
                    <a:gd name="T71" fmla="*/ 0 h 44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47"/>
                    <a:gd name="T109" fmla="*/ 0 h 448"/>
                    <a:gd name="T110" fmla="*/ 847 w 847"/>
                    <a:gd name="T111" fmla="*/ 448 h 44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47" h="448">
                      <a:moveTo>
                        <a:pt x="840" y="0"/>
                      </a:moveTo>
                      <a:lnTo>
                        <a:pt x="840" y="0"/>
                      </a:lnTo>
                      <a:lnTo>
                        <a:pt x="810" y="11"/>
                      </a:lnTo>
                      <a:lnTo>
                        <a:pt x="782" y="23"/>
                      </a:lnTo>
                      <a:lnTo>
                        <a:pt x="754" y="35"/>
                      </a:lnTo>
                      <a:lnTo>
                        <a:pt x="725" y="47"/>
                      </a:lnTo>
                      <a:lnTo>
                        <a:pt x="697" y="59"/>
                      </a:lnTo>
                      <a:lnTo>
                        <a:pt x="668" y="71"/>
                      </a:lnTo>
                      <a:lnTo>
                        <a:pt x="640" y="84"/>
                      </a:lnTo>
                      <a:lnTo>
                        <a:pt x="613" y="97"/>
                      </a:lnTo>
                      <a:lnTo>
                        <a:pt x="584" y="110"/>
                      </a:lnTo>
                      <a:lnTo>
                        <a:pt x="557" y="123"/>
                      </a:lnTo>
                      <a:lnTo>
                        <a:pt x="530" y="135"/>
                      </a:lnTo>
                      <a:lnTo>
                        <a:pt x="503" y="149"/>
                      </a:lnTo>
                      <a:lnTo>
                        <a:pt x="476" y="163"/>
                      </a:lnTo>
                      <a:lnTo>
                        <a:pt x="449" y="176"/>
                      </a:lnTo>
                      <a:lnTo>
                        <a:pt x="423" y="189"/>
                      </a:lnTo>
                      <a:lnTo>
                        <a:pt x="396" y="204"/>
                      </a:lnTo>
                      <a:lnTo>
                        <a:pt x="370" y="217"/>
                      </a:lnTo>
                      <a:lnTo>
                        <a:pt x="344" y="231"/>
                      </a:lnTo>
                      <a:lnTo>
                        <a:pt x="318" y="246"/>
                      </a:lnTo>
                      <a:lnTo>
                        <a:pt x="293" y="260"/>
                      </a:lnTo>
                      <a:lnTo>
                        <a:pt x="267" y="274"/>
                      </a:lnTo>
                      <a:lnTo>
                        <a:pt x="241" y="288"/>
                      </a:lnTo>
                      <a:lnTo>
                        <a:pt x="216" y="304"/>
                      </a:lnTo>
                      <a:lnTo>
                        <a:pt x="191" y="318"/>
                      </a:lnTo>
                      <a:lnTo>
                        <a:pt x="167" y="333"/>
                      </a:lnTo>
                      <a:lnTo>
                        <a:pt x="143" y="348"/>
                      </a:lnTo>
                      <a:lnTo>
                        <a:pt x="118" y="363"/>
                      </a:lnTo>
                      <a:lnTo>
                        <a:pt x="94" y="378"/>
                      </a:lnTo>
                      <a:lnTo>
                        <a:pt x="71" y="394"/>
                      </a:lnTo>
                      <a:lnTo>
                        <a:pt x="47" y="409"/>
                      </a:lnTo>
                      <a:lnTo>
                        <a:pt x="23" y="424"/>
                      </a:lnTo>
                      <a:lnTo>
                        <a:pt x="0" y="439"/>
                      </a:lnTo>
                      <a:lnTo>
                        <a:pt x="7" y="448"/>
                      </a:lnTo>
                      <a:lnTo>
                        <a:pt x="31" y="432"/>
                      </a:lnTo>
                      <a:lnTo>
                        <a:pt x="54" y="417"/>
                      </a:lnTo>
                      <a:lnTo>
                        <a:pt x="78" y="402"/>
                      </a:lnTo>
                      <a:lnTo>
                        <a:pt x="102" y="386"/>
                      </a:lnTo>
                      <a:lnTo>
                        <a:pt x="125" y="371"/>
                      </a:lnTo>
                      <a:lnTo>
                        <a:pt x="150" y="356"/>
                      </a:lnTo>
                      <a:lnTo>
                        <a:pt x="174" y="341"/>
                      </a:lnTo>
                      <a:lnTo>
                        <a:pt x="199" y="326"/>
                      </a:lnTo>
                      <a:lnTo>
                        <a:pt x="223" y="312"/>
                      </a:lnTo>
                      <a:lnTo>
                        <a:pt x="248" y="297"/>
                      </a:lnTo>
                      <a:lnTo>
                        <a:pt x="272" y="282"/>
                      </a:lnTo>
                      <a:lnTo>
                        <a:pt x="298" y="268"/>
                      </a:lnTo>
                      <a:lnTo>
                        <a:pt x="323" y="254"/>
                      </a:lnTo>
                      <a:lnTo>
                        <a:pt x="349" y="239"/>
                      </a:lnTo>
                      <a:lnTo>
                        <a:pt x="375" y="225"/>
                      </a:lnTo>
                      <a:lnTo>
                        <a:pt x="401" y="212"/>
                      </a:lnTo>
                      <a:lnTo>
                        <a:pt x="428" y="198"/>
                      </a:lnTo>
                      <a:lnTo>
                        <a:pt x="454" y="184"/>
                      </a:lnTo>
                      <a:lnTo>
                        <a:pt x="480" y="171"/>
                      </a:lnTo>
                      <a:lnTo>
                        <a:pt x="507" y="157"/>
                      </a:lnTo>
                      <a:lnTo>
                        <a:pt x="535" y="144"/>
                      </a:lnTo>
                      <a:lnTo>
                        <a:pt x="562" y="131"/>
                      </a:lnTo>
                      <a:lnTo>
                        <a:pt x="589" y="118"/>
                      </a:lnTo>
                      <a:lnTo>
                        <a:pt x="618" y="105"/>
                      </a:lnTo>
                      <a:lnTo>
                        <a:pt x="645" y="93"/>
                      </a:lnTo>
                      <a:lnTo>
                        <a:pt x="673" y="79"/>
                      </a:lnTo>
                      <a:lnTo>
                        <a:pt x="702" y="67"/>
                      </a:lnTo>
                      <a:lnTo>
                        <a:pt x="730" y="55"/>
                      </a:lnTo>
                      <a:lnTo>
                        <a:pt x="758" y="44"/>
                      </a:lnTo>
                      <a:lnTo>
                        <a:pt x="787" y="31"/>
                      </a:lnTo>
                      <a:lnTo>
                        <a:pt x="815" y="19"/>
                      </a:lnTo>
                      <a:lnTo>
                        <a:pt x="845" y="8"/>
                      </a:lnTo>
                      <a:lnTo>
                        <a:pt x="847" y="6"/>
                      </a:lnTo>
                      <a:lnTo>
                        <a:pt x="847" y="2"/>
                      </a:lnTo>
                      <a:lnTo>
                        <a:pt x="844" y="0"/>
                      </a:lnTo>
                      <a:lnTo>
                        <a:pt x="8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1" name="Freeform 910">
                  <a:extLst>
                    <a:ext uri="{FF2B5EF4-FFF2-40B4-BE49-F238E27FC236}">
                      <a16:creationId xmlns:a16="http://schemas.microsoft.com/office/drawing/2014/main" id="{863444DD-8716-4294-B068-97C4289FCA81}"/>
                    </a:ext>
                  </a:extLst>
                </p:cNvPr>
                <p:cNvSpPr>
                  <a:spLocks/>
                </p:cNvSpPr>
                <p:nvPr/>
              </p:nvSpPr>
              <p:spPr bwMode="auto">
                <a:xfrm>
                  <a:off x="4494" y="159"/>
                  <a:ext cx="17" cy="14"/>
                </a:xfrm>
                <a:custGeom>
                  <a:avLst/>
                  <a:gdLst>
                    <a:gd name="T0" fmla="*/ 0 w 101"/>
                    <a:gd name="T1" fmla="*/ 0 h 68"/>
                    <a:gd name="T2" fmla="*/ 0 w 101"/>
                    <a:gd name="T3" fmla="*/ 0 h 68"/>
                    <a:gd name="T4" fmla="*/ 0 w 101"/>
                    <a:gd name="T5" fmla="*/ 0 h 68"/>
                    <a:gd name="T6" fmla="*/ 0 w 101"/>
                    <a:gd name="T7" fmla="*/ 0 h 68"/>
                    <a:gd name="T8" fmla="*/ 0 w 101"/>
                    <a:gd name="T9" fmla="*/ 0 h 68"/>
                    <a:gd name="T10" fmla="*/ 0 w 101"/>
                    <a:gd name="T11" fmla="*/ 0 h 68"/>
                    <a:gd name="T12" fmla="*/ 0 w 101"/>
                    <a:gd name="T13" fmla="*/ 0 h 68"/>
                    <a:gd name="T14" fmla="*/ 0 w 101"/>
                    <a:gd name="T15" fmla="*/ 0 h 68"/>
                    <a:gd name="T16" fmla="*/ 0 w 101"/>
                    <a:gd name="T17" fmla="*/ 0 h 68"/>
                    <a:gd name="T18" fmla="*/ 0 w 101"/>
                    <a:gd name="T19" fmla="*/ 0 h 68"/>
                    <a:gd name="T20" fmla="*/ 0 w 101"/>
                    <a:gd name="T21" fmla="*/ 0 h 68"/>
                    <a:gd name="T22" fmla="*/ 0 w 101"/>
                    <a:gd name="T23" fmla="*/ 0 h 68"/>
                    <a:gd name="T24" fmla="*/ 0 w 101"/>
                    <a:gd name="T25" fmla="*/ 0 h 68"/>
                    <a:gd name="T26" fmla="*/ 0 w 101"/>
                    <a:gd name="T27" fmla="*/ 0 h 68"/>
                    <a:gd name="T28" fmla="*/ 0 w 101"/>
                    <a:gd name="T29" fmla="*/ 0 h 68"/>
                    <a:gd name="T30" fmla="*/ 0 w 101"/>
                    <a:gd name="T31" fmla="*/ 0 h 68"/>
                    <a:gd name="T32" fmla="*/ 0 w 101"/>
                    <a:gd name="T33" fmla="*/ 0 h 68"/>
                    <a:gd name="T34" fmla="*/ 0 w 101"/>
                    <a:gd name="T35" fmla="*/ 0 h 68"/>
                    <a:gd name="T36" fmla="*/ 0 w 101"/>
                    <a:gd name="T37" fmla="*/ 0 h 68"/>
                    <a:gd name="T38" fmla="*/ 0 w 101"/>
                    <a:gd name="T39" fmla="*/ 0 h 68"/>
                    <a:gd name="T40" fmla="*/ 0 w 101"/>
                    <a:gd name="T41" fmla="*/ 0 h 68"/>
                    <a:gd name="T42" fmla="*/ 0 w 101"/>
                    <a:gd name="T43" fmla="*/ 0 h 68"/>
                    <a:gd name="T44" fmla="*/ 0 w 101"/>
                    <a:gd name="T45" fmla="*/ 0 h 68"/>
                    <a:gd name="T46" fmla="*/ 0 w 101"/>
                    <a:gd name="T47" fmla="*/ 0 h 68"/>
                    <a:gd name="T48" fmla="*/ 0 w 101"/>
                    <a:gd name="T49" fmla="*/ 0 h 68"/>
                    <a:gd name="T50" fmla="*/ 0 w 101"/>
                    <a:gd name="T51" fmla="*/ 0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1"/>
                    <a:gd name="T79" fmla="*/ 0 h 68"/>
                    <a:gd name="T80" fmla="*/ 101 w 101"/>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1" h="68">
                      <a:moveTo>
                        <a:pt x="7" y="9"/>
                      </a:moveTo>
                      <a:lnTo>
                        <a:pt x="3" y="10"/>
                      </a:lnTo>
                      <a:lnTo>
                        <a:pt x="23" y="13"/>
                      </a:lnTo>
                      <a:lnTo>
                        <a:pt x="43" y="18"/>
                      </a:lnTo>
                      <a:lnTo>
                        <a:pt x="62" y="25"/>
                      </a:lnTo>
                      <a:lnTo>
                        <a:pt x="77" y="33"/>
                      </a:lnTo>
                      <a:lnTo>
                        <a:pt x="86" y="41"/>
                      </a:lnTo>
                      <a:lnTo>
                        <a:pt x="90" y="46"/>
                      </a:lnTo>
                      <a:lnTo>
                        <a:pt x="87" y="53"/>
                      </a:lnTo>
                      <a:lnTo>
                        <a:pt x="73" y="60"/>
                      </a:lnTo>
                      <a:lnTo>
                        <a:pt x="78" y="68"/>
                      </a:lnTo>
                      <a:lnTo>
                        <a:pt x="94" y="59"/>
                      </a:lnTo>
                      <a:lnTo>
                        <a:pt x="101" y="46"/>
                      </a:lnTo>
                      <a:lnTo>
                        <a:pt x="95" y="35"/>
                      </a:lnTo>
                      <a:lnTo>
                        <a:pt x="84" y="25"/>
                      </a:lnTo>
                      <a:lnTo>
                        <a:pt x="67" y="17"/>
                      </a:lnTo>
                      <a:lnTo>
                        <a:pt x="46" y="10"/>
                      </a:lnTo>
                      <a:lnTo>
                        <a:pt x="26" y="5"/>
                      </a:lnTo>
                      <a:lnTo>
                        <a:pt x="6" y="0"/>
                      </a:lnTo>
                      <a:lnTo>
                        <a:pt x="2" y="1"/>
                      </a:lnTo>
                      <a:lnTo>
                        <a:pt x="6" y="0"/>
                      </a:lnTo>
                      <a:lnTo>
                        <a:pt x="1" y="1"/>
                      </a:lnTo>
                      <a:lnTo>
                        <a:pt x="0" y="4"/>
                      </a:lnTo>
                      <a:lnTo>
                        <a:pt x="0" y="8"/>
                      </a:lnTo>
                      <a:lnTo>
                        <a:pt x="3" y="10"/>
                      </a:lnTo>
                      <a:lnTo>
                        <a:pt x="7"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2" name="Freeform 911">
                  <a:extLst>
                    <a:ext uri="{FF2B5EF4-FFF2-40B4-BE49-F238E27FC236}">
                      <a16:creationId xmlns:a16="http://schemas.microsoft.com/office/drawing/2014/main" id="{2684DECE-C32D-4A73-9C16-3BF428D60D94}"/>
                    </a:ext>
                  </a:extLst>
                </p:cNvPr>
                <p:cNvSpPr>
                  <a:spLocks/>
                </p:cNvSpPr>
                <p:nvPr/>
              </p:nvSpPr>
              <p:spPr bwMode="auto">
                <a:xfrm>
                  <a:off x="4245" y="159"/>
                  <a:ext cx="250" cy="114"/>
                </a:xfrm>
                <a:custGeom>
                  <a:avLst/>
                  <a:gdLst>
                    <a:gd name="T0" fmla="*/ 0 w 1504"/>
                    <a:gd name="T1" fmla="*/ 0 h 570"/>
                    <a:gd name="T2" fmla="*/ 0 w 1504"/>
                    <a:gd name="T3" fmla="*/ 0 h 570"/>
                    <a:gd name="T4" fmla="*/ 0 w 1504"/>
                    <a:gd name="T5" fmla="*/ 0 h 570"/>
                    <a:gd name="T6" fmla="*/ 0 w 1504"/>
                    <a:gd name="T7" fmla="*/ 0 h 570"/>
                    <a:gd name="T8" fmla="*/ 0 w 1504"/>
                    <a:gd name="T9" fmla="*/ 0 h 570"/>
                    <a:gd name="T10" fmla="*/ 0 w 1504"/>
                    <a:gd name="T11" fmla="*/ 0 h 570"/>
                    <a:gd name="T12" fmla="*/ 0 w 1504"/>
                    <a:gd name="T13" fmla="*/ 0 h 570"/>
                    <a:gd name="T14" fmla="*/ 0 w 1504"/>
                    <a:gd name="T15" fmla="*/ 0 h 570"/>
                    <a:gd name="T16" fmla="*/ 0 w 1504"/>
                    <a:gd name="T17" fmla="*/ 0 h 570"/>
                    <a:gd name="T18" fmla="*/ 0 w 1504"/>
                    <a:gd name="T19" fmla="*/ 0 h 570"/>
                    <a:gd name="T20" fmla="*/ 0 w 1504"/>
                    <a:gd name="T21" fmla="*/ 0 h 570"/>
                    <a:gd name="T22" fmla="*/ 0 w 1504"/>
                    <a:gd name="T23" fmla="*/ 0 h 5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4"/>
                    <a:gd name="T37" fmla="*/ 0 h 570"/>
                    <a:gd name="T38" fmla="*/ 1504 w 1504"/>
                    <a:gd name="T39" fmla="*/ 570 h 5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4" h="570">
                      <a:moveTo>
                        <a:pt x="6" y="560"/>
                      </a:moveTo>
                      <a:lnTo>
                        <a:pt x="7" y="569"/>
                      </a:lnTo>
                      <a:lnTo>
                        <a:pt x="1504" y="8"/>
                      </a:lnTo>
                      <a:lnTo>
                        <a:pt x="1499" y="0"/>
                      </a:lnTo>
                      <a:lnTo>
                        <a:pt x="2" y="561"/>
                      </a:lnTo>
                      <a:lnTo>
                        <a:pt x="3" y="570"/>
                      </a:lnTo>
                      <a:lnTo>
                        <a:pt x="2" y="561"/>
                      </a:lnTo>
                      <a:lnTo>
                        <a:pt x="0" y="563"/>
                      </a:lnTo>
                      <a:lnTo>
                        <a:pt x="0" y="566"/>
                      </a:lnTo>
                      <a:lnTo>
                        <a:pt x="3" y="569"/>
                      </a:lnTo>
                      <a:lnTo>
                        <a:pt x="7" y="569"/>
                      </a:lnTo>
                      <a:lnTo>
                        <a:pt x="6" y="5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3" name="Freeform 912">
                  <a:extLst>
                    <a:ext uri="{FF2B5EF4-FFF2-40B4-BE49-F238E27FC236}">
                      <a16:creationId xmlns:a16="http://schemas.microsoft.com/office/drawing/2014/main" id="{3A68F3A0-EF93-44D9-98CD-24F61512F488}"/>
                    </a:ext>
                  </a:extLst>
                </p:cNvPr>
                <p:cNvSpPr>
                  <a:spLocks/>
                </p:cNvSpPr>
                <p:nvPr/>
              </p:nvSpPr>
              <p:spPr bwMode="auto">
                <a:xfrm>
                  <a:off x="5063" y="291"/>
                  <a:ext cx="25" cy="1"/>
                </a:xfrm>
                <a:custGeom>
                  <a:avLst/>
                  <a:gdLst>
                    <a:gd name="T0" fmla="*/ 0 w 154"/>
                    <a:gd name="T1" fmla="*/ 0 h 5"/>
                    <a:gd name="T2" fmla="*/ 0 w 154"/>
                    <a:gd name="T3" fmla="*/ 0 h 5"/>
                    <a:gd name="T4" fmla="*/ 0 w 154"/>
                    <a:gd name="T5" fmla="*/ 0 h 5"/>
                    <a:gd name="T6" fmla="*/ 0 w 154"/>
                    <a:gd name="T7" fmla="*/ 0 h 5"/>
                    <a:gd name="T8" fmla="*/ 0 w 154"/>
                    <a:gd name="T9" fmla="*/ 0 h 5"/>
                    <a:gd name="T10" fmla="*/ 0 w 154"/>
                    <a:gd name="T11" fmla="*/ 0 h 5"/>
                    <a:gd name="T12" fmla="*/ 0 w 154"/>
                    <a:gd name="T13" fmla="*/ 0 h 5"/>
                    <a:gd name="T14" fmla="*/ 0 w 154"/>
                    <a:gd name="T15" fmla="*/ 0 h 5"/>
                    <a:gd name="T16" fmla="*/ 0 w 154"/>
                    <a:gd name="T17" fmla="*/ 0 h 5"/>
                    <a:gd name="T18" fmla="*/ 0 w 154"/>
                    <a:gd name="T19" fmla="*/ 0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4"/>
                    <a:gd name="T31" fmla="*/ 0 h 5"/>
                    <a:gd name="T32" fmla="*/ 154 w 154"/>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4" h="5">
                      <a:moveTo>
                        <a:pt x="0" y="0"/>
                      </a:moveTo>
                      <a:lnTo>
                        <a:pt x="19" y="3"/>
                      </a:lnTo>
                      <a:lnTo>
                        <a:pt x="38" y="4"/>
                      </a:lnTo>
                      <a:lnTo>
                        <a:pt x="57" y="5"/>
                      </a:lnTo>
                      <a:lnTo>
                        <a:pt x="77" y="5"/>
                      </a:lnTo>
                      <a:lnTo>
                        <a:pt x="96" y="4"/>
                      </a:lnTo>
                      <a:lnTo>
                        <a:pt x="115" y="3"/>
                      </a:lnTo>
                      <a:lnTo>
                        <a:pt x="135" y="2"/>
                      </a:lnTo>
                      <a:lnTo>
                        <a:pt x="154"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4" name="Freeform 913">
                  <a:extLst>
                    <a:ext uri="{FF2B5EF4-FFF2-40B4-BE49-F238E27FC236}">
                      <a16:creationId xmlns:a16="http://schemas.microsoft.com/office/drawing/2014/main" id="{795187A7-4031-43A0-8596-66321BABE95A}"/>
                    </a:ext>
                  </a:extLst>
                </p:cNvPr>
                <p:cNvSpPr>
                  <a:spLocks/>
                </p:cNvSpPr>
                <p:nvPr/>
              </p:nvSpPr>
              <p:spPr bwMode="auto">
                <a:xfrm>
                  <a:off x="5044" y="284"/>
                  <a:ext cx="63" cy="7"/>
                </a:xfrm>
                <a:custGeom>
                  <a:avLst/>
                  <a:gdLst>
                    <a:gd name="T0" fmla="*/ 0 w 374"/>
                    <a:gd name="T1" fmla="*/ 0 h 34"/>
                    <a:gd name="T2" fmla="*/ 0 w 374"/>
                    <a:gd name="T3" fmla="*/ 0 h 34"/>
                    <a:gd name="T4" fmla="*/ 0 w 374"/>
                    <a:gd name="T5" fmla="*/ 0 h 34"/>
                    <a:gd name="T6" fmla="*/ 0 w 374"/>
                    <a:gd name="T7" fmla="*/ 0 h 34"/>
                    <a:gd name="T8" fmla="*/ 0 w 374"/>
                    <a:gd name="T9" fmla="*/ 0 h 34"/>
                    <a:gd name="T10" fmla="*/ 0 w 374"/>
                    <a:gd name="T11" fmla="*/ 0 h 34"/>
                    <a:gd name="T12" fmla="*/ 0 w 374"/>
                    <a:gd name="T13" fmla="*/ 0 h 34"/>
                    <a:gd name="T14" fmla="*/ 0 w 374"/>
                    <a:gd name="T15" fmla="*/ 0 h 34"/>
                    <a:gd name="T16" fmla="*/ 0 w 374"/>
                    <a:gd name="T17" fmla="*/ 0 h 34"/>
                    <a:gd name="T18" fmla="*/ 0 w 374"/>
                    <a:gd name="T19" fmla="*/ 0 h 34"/>
                    <a:gd name="T20" fmla="*/ 0 w 374"/>
                    <a:gd name="T21" fmla="*/ 0 h 34"/>
                    <a:gd name="T22" fmla="*/ 0 w 374"/>
                    <a:gd name="T23" fmla="*/ 0 h 34"/>
                    <a:gd name="T24" fmla="*/ 0 w 374"/>
                    <a:gd name="T25" fmla="*/ 0 h 34"/>
                    <a:gd name="T26" fmla="*/ 0 w 374"/>
                    <a:gd name="T27" fmla="*/ 0 h 34"/>
                    <a:gd name="T28" fmla="*/ 0 w 374"/>
                    <a:gd name="T29" fmla="*/ 0 h 34"/>
                    <a:gd name="T30" fmla="*/ 0 w 374"/>
                    <a:gd name="T31" fmla="*/ 0 h 34"/>
                    <a:gd name="T32" fmla="*/ 0 w 374"/>
                    <a:gd name="T33" fmla="*/ 0 h 34"/>
                    <a:gd name="T34" fmla="*/ 0 w 374"/>
                    <a:gd name="T35" fmla="*/ 0 h 34"/>
                    <a:gd name="T36" fmla="*/ 0 w 374"/>
                    <a:gd name="T37" fmla="*/ 0 h 34"/>
                    <a:gd name="T38" fmla="*/ 0 w 374"/>
                    <a:gd name="T39" fmla="*/ 0 h 3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74"/>
                    <a:gd name="T61" fmla="*/ 0 h 34"/>
                    <a:gd name="T62" fmla="*/ 374 w 374"/>
                    <a:gd name="T63" fmla="*/ 34 h 3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74" h="34">
                      <a:moveTo>
                        <a:pt x="111" y="34"/>
                      </a:moveTo>
                      <a:lnTo>
                        <a:pt x="97" y="32"/>
                      </a:lnTo>
                      <a:lnTo>
                        <a:pt x="84" y="28"/>
                      </a:lnTo>
                      <a:lnTo>
                        <a:pt x="70" y="25"/>
                      </a:lnTo>
                      <a:lnTo>
                        <a:pt x="56" y="21"/>
                      </a:lnTo>
                      <a:lnTo>
                        <a:pt x="43" y="17"/>
                      </a:lnTo>
                      <a:lnTo>
                        <a:pt x="29" y="12"/>
                      </a:lnTo>
                      <a:lnTo>
                        <a:pt x="14" y="6"/>
                      </a:lnTo>
                      <a:lnTo>
                        <a:pt x="0" y="0"/>
                      </a:lnTo>
                      <a:lnTo>
                        <a:pt x="329" y="0"/>
                      </a:lnTo>
                      <a:lnTo>
                        <a:pt x="374" y="23"/>
                      </a:lnTo>
                      <a:lnTo>
                        <a:pt x="360" y="24"/>
                      </a:lnTo>
                      <a:lnTo>
                        <a:pt x="346" y="25"/>
                      </a:lnTo>
                      <a:lnTo>
                        <a:pt x="333" y="26"/>
                      </a:lnTo>
                      <a:lnTo>
                        <a:pt x="319" y="28"/>
                      </a:lnTo>
                      <a:lnTo>
                        <a:pt x="305" y="29"/>
                      </a:lnTo>
                      <a:lnTo>
                        <a:pt x="292" y="31"/>
                      </a:lnTo>
                      <a:lnTo>
                        <a:pt x="278" y="33"/>
                      </a:lnTo>
                      <a:lnTo>
                        <a:pt x="265" y="34"/>
                      </a:lnTo>
                      <a:lnTo>
                        <a:pt x="111" y="34"/>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5" name="Freeform 914">
                  <a:extLst>
                    <a:ext uri="{FF2B5EF4-FFF2-40B4-BE49-F238E27FC236}">
                      <a16:creationId xmlns:a16="http://schemas.microsoft.com/office/drawing/2014/main" id="{C4F4BFAD-03FC-4CDB-8BC0-6F29F1C7F613}"/>
                    </a:ext>
                  </a:extLst>
                </p:cNvPr>
                <p:cNvSpPr>
                  <a:spLocks/>
                </p:cNvSpPr>
                <p:nvPr/>
              </p:nvSpPr>
              <p:spPr bwMode="auto">
                <a:xfrm>
                  <a:off x="5035" y="277"/>
                  <a:ext cx="64" cy="7"/>
                </a:xfrm>
                <a:custGeom>
                  <a:avLst/>
                  <a:gdLst>
                    <a:gd name="T0" fmla="*/ 0 w 386"/>
                    <a:gd name="T1" fmla="*/ 0 h 34"/>
                    <a:gd name="T2" fmla="*/ 0 w 386"/>
                    <a:gd name="T3" fmla="*/ 0 h 34"/>
                    <a:gd name="T4" fmla="*/ 0 w 386"/>
                    <a:gd name="T5" fmla="*/ 0 h 34"/>
                    <a:gd name="T6" fmla="*/ 0 w 386"/>
                    <a:gd name="T7" fmla="*/ 0 h 34"/>
                    <a:gd name="T8" fmla="*/ 0 w 386"/>
                    <a:gd name="T9" fmla="*/ 0 h 34"/>
                    <a:gd name="T10" fmla="*/ 0 w 386"/>
                    <a:gd name="T11" fmla="*/ 0 h 34"/>
                    <a:gd name="T12" fmla="*/ 0 w 386"/>
                    <a:gd name="T13" fmla="*/ 0 h 34"/>
                    <a:gd name="T14" fmla="*/ 0 w 386"/>
                    <a:gd name="T15" fmla="*/ 0 h 34"/>
                    <a:gd name="T16" fmla="*/ 0 w 386"/>
                    <a:gd name="T17" fmla="*/ 0 h 34"/>
                    <a:gd name="T18" fmla="*/ 0 w 386"/>
                    <a:gd name="T19" fmla="*/ 0 h 34"/>
                    <a:gd name="T20" fmla="*/ 0 w 386"/>
                    <a:gd name="T21" fmla="*/ 0 h 34"/>
                    <a:gd name="T22" fmla="*/ 0 w 386"/>
                    <a:gd name="T23" fmla="*/ 0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6"/>
                    <a:gd name="T37" fmla="*/ 0 h 34"/>
                    <a:gd name="T38" fmla="*/ 386 w 386"/>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6" h="34">
                      <a:moveTo>
                        <a:pt x="57" y="34"/>
                      </a:moveTo>
                      <a:lnTo>
                        <a:pt x="51" y="31"/>
                      </a:lnTo>
                      <a:lnTo>
                        <a:pt x="45" y="28"/>
                      </a:lnTo>
                      <a:lnTo>
                        <a:pt x="39" y="25"/>
                      </a:lnTo>
                      <a:lnTo>
                        <a:pt x="34" y="21"/>
                      </a:lnTo>
                      <a:lnTo>
                        <a:pt x="25" y="16"/>
                      </a:lnTo>
                      <a:lnTo>
                        <a:pt x="17" y="10"/>
                      </a:lnTo>
                      <a:lnTo>
                        <a:pt x="9" y="5"/>
                      </a:lnTo>
                      <a:lnTo>
                        <a:pt x="0" y="0"/>
                      </a:lnTo>
                      <a:lnTo>
                        <a:pt x="321" y="0"/>
                      </a:lnTo>
                      <a:lnTo>
                        <a:pt x="386" y="34"/>
                      </a:lnTo>
                      <a:lnTo>
                        <a:pt x="57" y="3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6" name="Freeform 915">
                  <a:extLst>
                    <a:ext uri="{FF2B5EF4-FFF2-40B4-BE49-F238E27FC236}">
                      <a16:creationId xmlns:a16="http://schemas.microsoft.com/office/drawing/2014/main" id="{4F7F0305-FE1D-4476-A167-48D030C32F41}"/>
                    </a:ext>
                  </a:extLst>
                </p:cNvPr>
                <p:cNvSpPr>
                  <a:spLocks noEditPoints="1"/>
                </p:cNvSpPr>
                <p:nvPr/>
              </p:nvSpPr>
              <p:spPr bwMode="auto">
                <a:xfrm>
                  <a:off x="4288" y="271"/>
                  <a:ext cx="800" cy="6"/>
                </a:xfrm>
                <a:custGeom>
                  <a:avLst/>
                  <a:gdLst>
                    <a:gd name="T0" fmla="*/ 0 w 4803"/>
                    <a:gd name="T1" fmla="*/ 0 h 33"/>
                    <a:gd name="T2" fmla="*/ 0 w 4803"/>
                    <a:gd name="T3" fmla="*/ 0 h 33"/>
                    <a:gd name="T4" fmla="*/ 0 w 4803"/>
                    <a:gd name="T5" fmla="*/ 0 h 33"/>
                    <a:gd name="T6" fmla="*/ 0 w 4803"/>
                    <a:gd name="T7" fmla="*/ 0 h 33"/>
                    <a:gd name="T8" fmla="*/ 0 w 4803"/>
                    <a:gd name="T9" fmla="*/ 0 h 33"/>
                    <a:gd name="T10" fmla="*/ 0 w 4803"/>
                    <a:gd name="T11" fmla="*/ 0 h 33"/>
                    <a:gd name="T12" fmla="*/ 0 w 4803"/>
                    <a:gd name="T13" fmla="*/ 0 h 33"/>
                    <a:gd name="T14" fmla="*/ 0 w 4803"/>
                    <a:gd name="T15" fmla="*/ 0 h 33"/>
                    <a:gd name="T16" fmla="*/ 0 w 4803"/>
                    <a:gd name="T17" fmla="*/ 0 h 33"/>
                    <a:gd name="T18" fmla="*/ 0 w 4803"/>
                    <a:gd name="T19" fmla="*/ 0 h 33"/>
                    <a:gd name="T20" fmla="*/ 0 w 4803"/>
                    <a:gd name="T21" fmla="*/ 0 h 33"/>
                    <a:gd name="T22" fmla="*/ 0 w 4803"/>
                    <a:gd name="T23" fmla="*/ 0 h 33"/>
                    <a:gd name="T24" fmla="*/ 0 w 4803"/>
                    <a:gd name="T25" fmla="*/ 0 h 33"/>
                    <a:gd name="T26" fmla="*/ 0 w 4803"/>
                    <a:gd name="T27" fmla="*/ 0 h 33"/>
                    <a:gd name="T28" fmla="*/ 0 w 4803"/>
                    <a:gd name="T29" fmla="*/ 0 h 33"/>
                    <a:gd name="T30" fmla="*/ 0 w 4803"/>
                    <a:gd name="T31" fmla="*/ 0 h 33"/>
                    <a:gd name="T32" fmla="*/ 0 w 4803"/>
                    <a:gd name="T33" fmla="*/ 0 h 33"/>
                    <a:gd name="T34" fmla="*/ 0 w 4803"/>
                    <a:gd name="T35" fmla="*/ 0 h 33"/>
                    <a:gd name="T36" fmla="*/ 0 w 4803"/>
                    <a:gd name="T37" fmla="*/ 0 h 33"/>
                    <a:gd name="T38" fmla="*/ 0 w 4803"/>
                    <a:gd name="T39" fmla="*/ 0 h 33"/>
                    <a:gd name="T40" fmla="*/ 0 w 4803"/>
                    <a:gd name="T41" fmla="*/ 0 h 33"/>
                    <a:gd name="T42" fmla="*/ 0 w 4803"/>
                    <a:gd name="T43" fmla="*/ 0 h 33"/>
                    <a:gd name="T44" fmla="*/ 0 w 4803"/>
                    <a:gd name="T45" fmla="*/ 0 h 3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03"/>
                    <a:gd name="T70" fmla="*/ 0 h 33"/>
                    <a:gd name="T71" fmla="*/ 4803 w 4803"/>
                    <a:gd name="T72" fmla="*/ 33 h 3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03" h="33">
                      <a:moveTo>
                        <a:pt x="4482" y="33"/>
                      </a:moveTo>
                      <a:lnTo>
                        <a:pt x="4475" y="29"/>
                      </a:lnTo>
                      <a:lnTo>
                        <a:pt x="4468" y="25"/>
                      </a:lnTo>
                      <a:lnTo>
                        <a:pt x="4461" y="21"/>
                      </a:lnTo>
                      <a:lnTo>
                        <a:pt x="4455" y="16"/>
                      </a:lnTo>
                      <a:lnTo>
                        <a:pt x="4448" y="12"/>
                      </a:lnTo>
                      <a:lnTo>
                        <a:pt x="4441" y="8"/>
                      </a:lnTo>
                      <a:lnTo>
                        <a:pt x="4435" y="4"/>
                      </a:lnTo>
                      <a:lnTo>
                        <a:pt x="4428" y="0"/>
                      </a:lnTo>
                      <a:lnTo>
                        <a:pt x="4737" y="0"/>
                      </a:lnTo>
                      <a:lnTo>
                        <a:pt x="4803" y="33"/>
                      </a:lnTo>
                      <a:lnTo>
                        <a:pt x="4482" y="33"/>
                      </a:lnTo>
                      <a:close/>
                      <a:moveTo>
                        <a:pt x="0" y="0"/>
                      </a:moveTo>
                      <a:lnTo>
                        <a:pt x="17" y="1"/>
                      </a:lnTo>
                      <a:lnTo>
                        <a:pt x="34" y="1"/>
                      </a:lnTo>
                      <a:lnTo>
                        <a:pt x="52" y="1"/>
                      </a:lnTo>
                      <a:lnTo>
                        <a:pt x="69" y="1"/>
                      </a:lnTo>
                      <a:lnTo>
                        <a:pt x="87" y="1"/>
                      </a:lnTo>
                      <a:lnTo>
                        <a:pt x="105" y="1"/>
                      </a:lnTo>
                      <a:lnTo>
                        <a:pt x="121" y="1"/>
                      </a:lnTo>
                      <a:lnTo>
                        <a:pt x="139" y="0"/>
                      </a:lnTo>
                      <a:lnTo>
                        <a:pt x="0" y="0"/>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7" name="Freeform 916">
                  <a:extLst>
                    <a:ext uri="{FF2B5EF4-FFF2-40B4-BE49-F238E27FC236}">
                      <a16:creationId xmlns:a16="http://schemas.microsoft.com/office/drawing/2014/main" id="{0D78850F-AE72-4E77-8545-DCEE61DEA90D}"/>
                    </a:ext>
                  </a:extLst>
                </p:cNvPr>
                <p:cNvSpPr>
                  <a:spLocks noEditPoints="1"/>
                </p:cNvSpPr>
                <p:nvPr/>
              </p:nvSpPr>
              <p:spPr bwMode="auto">
                <a:xfrm>
                  <a:off x="4255" y="264"/>
                  <a:ext cx="822" cy="7"/>
                </a:xfrm>
                <a:custGeom>
                  <a:avLst/>
                  <a:gdLst>
                    <a:gd name="T0" fmla="*/ 0 w 4931"/>
                    <a:gd name="T1" fmla="*/ 0 h 34"/>
                    <a:gd name="T2" fmla="*/ 0 w 4931"/>
                    <a:gd name="T3" fmla="*/ 0 h 34"/>
                    <a:gd name="T4" fmla="*/ 0 w 4931"/>
                    <a:gd name="T5" fmla="*/ 0 h 34"/>
                    <a:gd name="T6" fmla="*/ 0 w 4931"/>
                    <a:gd name="T7" fmla="*/ 0 h 34"/>
                    <a:gd name="T8" fmla="*/ 0 w 4931"/>
                    <a:gd name="T9" fmla="*/ 0 h 34"/>
                    <a:gd name="T10" fmla="*/ 0 w 4931"/>
                    <a:gd name="T11" fmla="*/ 0 h 34"/>
                    <a:gd name="T12" fmla="*/ 0 w 4931"/>
                    <a:gd name="T13" fmla="*/ 0 h 34"/>
                    <a:gd name="T14" fmla="*/ 0 w 4931"/>
                    <a:gd name="T15" fmla="*/ 0 h 34"/>
                    <a:gd name="T16" fmla="*/ 0 w 4931"/>
                    <a:gd name="T17" fmla="*/ 0 h 34"/>
                    <a:gd name="T18" fmla="*/ 0 w 4931"/>
                    <a:gd name="T19" fmla="*/ 0 h 34"/>
                    <a:gd name="T20" fmla="*/ 0 w 4931"/>
                    <a:gd name="T21" fmla="*/ 0 h 34"/>
                    <a:gd name="T22" fmla="*/ 0 w 4931"/>
                    <a:gd name="T23" fmla="*/ 0 h 34"/>
                    <a:gd name="T24" fmla="*/ 0 w 4931"/>
                    <a:gd name="T25" fmla="*/ 0 h 34"/>
                    <a:gd name="T26" fmla="*/ 0 w 4931"/>
                    <a:gd name="T27" fmla="*/ 0 h 34"/>
                    <a:gd name="T28" fmla="*/ 0 w 4931"/>
                    <a:gd name="T29" fmla="*/ 0 h 34"/>
                    <a:gd name="T30" fmla="*/ 0 w 4931"/>
                    <a:gd name="T31" fmla="*/ 0 h 34"/>
                    <a:gd name="T32" fmla="*/ 0 w 4931"/>
                    <a:gd name="T33" fmla="*/ 0 h 34"/>
                    <a:gd name="T34" fmla="*/ 0 w 4931"/>
                    <a:gd name="T35" fmla="*/ 0 h 34"/>
                    <a:gd name="T36" fmla="*/ 0 w 4931"/>
                    <a:gd name="T37" fmla="*/ 0 h 34"/>
                    <a:gd name="T38" fmla="*/ 0 w 4931"/>
                    <a:gd name="T39" fmla="*/ 0 h 34"/>
                    <a:gd name="T40" fmla="*/ 0 w 4931"/>
                    <a:gd name="T41" fmla="*/ 0 h 34"/>
                    <a:gd name="T42" fmla="*/ 0 w 4931"/>
                    <a:gd name="T43" fmla="*/ 0 h 34"/>
                    <a:gd name="T44" fmla="*/ 0 w 4931"/>
                    <a:gd name="T45" fmla="*/ 0 h 34"/>
                    <a:gd name="T46" fmla="*/ 0 w 4931"/>
                    <a:gd name="T47" fmla="*/ 0 h 34"/>
                    <a:gd name="T48" fmla="*/ 0 w 4931"/>
                    <a:gd name="T49" fmla="*/ 0 h 34"/>
                    <a:gd name="T50" fmla="*/ 0 w 4931"/>
                    <a:gd name="T51" fmla="*/ 0 h 34"/>
                    <a:gd name="T52" fmla="*/ 0 w 4931"/>
                    <a:gd name="T53" fmla="*/ 0 h 34"/>
                    <a:gd name="T54" fmla="*/ 0 w 4931"/>
                    <a:gd name="T55" fmla="*/ 0 h 34"/>
                    <a:gd name="T56" fmla="*/ 0 w 4931"/>
                    <a:gd name="T57" fmla="*/ 0 h 34"/>
                    <a:gd name="T58" fmla="*/ 0 w 4931"/>
                    <a:gd name="T59" fmla="*/ 0 h 34"/>
                    <a:gd name="T60" fmla="*/ 0 w 4931"/>
                    <a:gd name="T61" fmla="*/ 0 h 34"/>
                    <a:gd name="T62" fmla="*/ 0 w 4931"/>
                    <a:gd name="T63" fmla="*/ 0 h 34"/>
                    <a:gd name="T64" fmla="*/ 0 w 4931"/>
                    <a:gd name="T65" fmla="*/ 0 h 34"/>
                    <a:gd name="T66" fmla="*/ 0 w 4931"/>
                    <a:gd name="T67" fmla="*/ 0 h 34"/>
                    <a:gd name="T68" fmla="*/ 0 w 4931"/>
                    <a:gd name="T69" fmla="*/ 0 h 34"/>
                    <a:gd name="T70" fmla="*/ 0 w 4931"/>
                    <a:gd name="T71" fmla="*/ 0 h 34"/>
                    <a:gd name="T72" fmla="*/ 0 w 4931"/>
                    <a:gd name="T73" fmla="*/ 0 h 34"/>
                    <a:gd name="T74" fmla="*/ 0 w 4931"/>
                    <a:gd name="T75" fmla="*/ 0 h 34"/>
                    <a:gd name="T76" fmla="*/ 0 w 4931"/>
                    <a:gd name="T77" fmla="*/ 0 h 34"/>
                    <a:gd name="T78" fmla="*/ 0 w 4931"/>
                    <a:gd name="T79" fmla="*/ 0 h 34"/>
                    <a:gd name="T80" fmla="*/ 0 w 4931"/>
                    <a:gd name="T81" fmla="*/ 0 h 34"/>
                    <a:gd name="T82" fmla="*/ 0 w 4931"/>
                    <a:gd name="T83" fmla="*/ 0 h 34"/>
                    <a:gd name="T84" fmla="*/ 0 w 4931"/>
                    <a:gd name="T85" fmla="*/ 0 h 34"/>
                    <a:gd name="T86" fmla="*/ 0 w 4931"/>
                    <a:gd name="T87" fmla="*/ 0 h 34"/>
                    <a:gd name="T88" fmla="*/ 0 w 4931"/>
                    <a:gd name="T89" fmla="*/ 0 h 34"/>
                    <a:gd name="T90" fmla="*/ 0 w 4931"/>
                    <a:gd name="T91" fmla="*/ 0 h 34"/>
                    <a:gd name="T92" fmla="*/ 0 w 4931"/>
                    <a:gd name="T93" fmla="*/ 0 h 34"/>
                    <a:gd name="T94" fmla="*/ 0 w 4931"/>
                    <a:gd name="T95" fmla="*/ 0 h 34"/>
                    <a:gd name="T96" fmla="*/ 0 w 4931"/>
                    <a:gd name="T97" fmla="*/ 0 h 3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931"/>
                    <a:gd name="T148" fmla="*/ 0 h 34"/>
                    <a:gd name="T149" fmla="*/ 4931 w 4931"/>
                    <a:gd name="T150" fmla="*/ 34 h 3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931" h="34">
                      <a:moveTo>
                        <a:pt x="194" y="34"/>
                      </a:moveTo>
                      <a:lnTo>
                        <a:pt x="181" y="34"/>
                      </a:lnTo>
                      <a:lnTo>
                        <a:pt x="168" y="33"/>
                      </a:lnTo>
                      <a:lnTo>
                        <a:pt x="156" y="33"/>
                      </a:lnTo>
                      <a:lnTo>
                        <a:pt x="143" y="32"/>
                      </a:lnTo>
                      <a:lnTo>
                        <a:pt x="130" y="31"/>
                      </a:lnTo>
                      <a:lnTo>
                        <a:pt x="118" y="31"/>
                      </a:lnTo>
                      <a:lnTo>
                        <a:pt x="105" y="29"/>
                      </a:lnTo>
                      <a:lnTo>
                        <a:pt x="93" y="28"/>
                      </a:lnTo>
                      <a:lnTo>
                        <a:pt x="81" y="27"/>
                      </a:lnTo>
                      <a:lnTo>
                        <a:pt x="69" y="26"/>
                      </a:lnTo>
                      <a:lnTo>
                        <a:pt x="58" y="25"/>
                      </a:lnTo>
                      <a:lnTo>
                        <a:pt x="46" y="24"/>
                      </a:lnTo>
                      <a:lnTo>
                        <a:pt x="34" y="23"/>
                      </a:lnTo>
                      <a:lnTo>
                        <a:pt x="22" y="22"/>
                      </a:lnTo>
                      <a:lnTo>
                        <a:pt x="10" y="21"/>
                      </a:lnTo>
                      <a:lnTo>
                        <a:pt x="0" y="20"/>
                      </a:lnTo>
                      <a:lnTo>
                        <a:pt x="54" y="0"/>
                      </a:lnTo>
                      <a:lnTo>
                        <a:pt x="569" y="0"/>
                      </a:lnTo>
                      <a:lnTo>
                        <a:pt x="556" y="4"/>
                      </a:lnTo>
                      <a:lnTo>
                        <a:pt x="542" y="7"/>
                      </a:lnTo>
                      <a:lnTo>
                        <a:pt x="529" y="10"/>
                      </a:lnTo>
                      <a:lnTo>
                        <a:pt x="514" y="13"/>
                      </a:lnTo>
                      <a:lnTo>
                        <a:pt x="500" y="16"/>
                      </a:lnTo>
                      <a:lnTo>
                        <a:pt x="486" y="18"/>
                      </a:lnTo>
                      <a:lnTo>
                        <a:pt x="471" y="21"/>
                      </a:lnTo>
                      <a:lnTo>
                        <a:pt x="456" y="23"/>
                      </a:lnTo>
                      <a:lnTo>
                        <a:pt x="441" y="25"/>
                      </a:lnTo>
                      <a:lnTo>
                        <a:pt x="427" y="27"/>
                      </a:lnTo>
                      <a:lnTo>
                        <a:pt x="411" y="28"/>
                      </a:lnTo>
                      <a:lnTo>
                        <a:pt x="396" y="29"/>
                      </a:lnTo>
                      <a:lnTo>
                        <a:pt x="381" y="32"/>
                      </a:lnTo>
                      <a:lnTo>
                        <a:pt x="365" y="33"/>
                      </a:lnTo>
                      <a:lnTo>
                        <a:pt x="349" y="33"/>
                      </a:lnTo>
                      <a:lnTo>
                        <a:pt x="333" y="34"/>
                      </a:lnTo>
                      <a:lnTo>
                        <a:pt x="194" y="34"/>
                      </a:lnTo>
                      <a:close/>
                      <a:moveTo>
                        <a:pt x="4622" y="34"/>
                      </a:moveTo>
                      <a:lnTo>
                        <a:pt x="4615" y="29"/>
                      </a:lnTo>
                      <a:lnTo>
                        <a:pt x="4608" y="25"/>
                      </a:lnTo>
                      <a:lnTo>
                        <a:pt x="4601" y="21"/>
                      </a:lnTo>
                      <a:lnTo>
                        <a:pt x="4595" y="16"/>
                      </a:lnTo>
                      <a:lnTo>
                        <a:pt x="4588" y="12"/>
                      </a:lnTo>
                      <a:lnTo>
                        <a:pt x="4581" y="8"/>
                      </a:lnTo>
                      <a:lnTo>
                        <a:pt x="4573" y="4"/>
                      </a:lnTo>
                      <a:lnTo>
                        <a:pt x="4566" y="0"/>
                      </a:lnTo>
                      <a:lnTo>
                        <a:pt x="4866" y="0"/>
                      </a:lnTo>
                      <a:lnTo>
                        <a:pt x="4931" y="34"/>
                      </a:lnTo>
                      <a:lnTo>
                        <a:pt x="4622" y="34"/>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8" name="Freeform 917">
                  <a:extLst>
                    <a:ext uri="{FF2B5EF4-FFF2-40B4-BE49-F238E27FC236}">
                      <a16:creationId xmlns:a16="http://schemas.microsoft.com/office/drawing/2014/main" id="{972A4985-7B44-4B31-A1AD-9950F0171CD9}"/>
                    </a:ext>
                  </a:extLst>
                </p:cNvPr>
                <p:cNvSpPr>
                  <a:spLocks noEditPoints="1"/>
                </p:cNvSpPr>
                <p:nvPr/>
              </p:nvSpPr>
              <p:spPr bwMode="auto">
                <a:xfrm>
                  <a:off x="4264" y="257"/>
                  <a:ext cx="802" cy="7"/>
                </a:xfrm>
                <a:custGeom>
                  <a:avLst/>
                  <a:gdLst>
                    <a:gd name="T0" fmla="*/ 0 w 4812"/>
                    <a:gd name="T1" fmla="*/ 0 h 34"/>
                    <a:gd name="T2" fmla="*/ 0 w 4812"/>
                    <a:gd name="T3" fmla="*/ 0 h 34"/>
                    <a:gd name="T4" fmla="*/ 0 w 4812"/>
                    <a:gd name="T5" fmla="*/ 0 h 34"/>
                    <a:gd name="T6" fmla="*/ 0 w 4812"/>
                    <a:gd name="T7" fmla="*/ 0 h 34"/>
                    <a:gd name="T8" fmla="*/ 0 w 4812"/>
                    <a:gd name="T9" fmla="*/ 0 h 34"/>
                    <a:gd name="T10" fmla="*/ 0 w 4812"/>
                    <a:gd name="T11" fmla="*/ 0 h 34"/>
                    <a:gd name="T12" fmla="*/ 0 w 4812"/>
                    <a:gd name="T13" fmla="*/ 0 h 34"/>
                    <a:gd name="T14" fmla="*/ 0 w 4812"/>
                    <a:gd name="T15" fmla="*/ 0 h 34"/>
                    <a:gd name="T16" fmla="*/ 0 w 4812"/>
                    <a:gd name="T17" fmla="*/ 0 h 34"/>
                    <a:gd name="T18" fmla="*/ 0 w 4812"/>
                    <a:gd name="T19" fmla="*/ 0 h 34"/>
                    <a:gd name="T20" fmla="*/ 0 w 4812"/>
                    <a:gd name="T21" fmla="*/ 0 h 34"/>
                    <a:gd name="T22" fmla="*/ 0 w 4812"/>
                    <a:gd name="T23" fmla="*/ 0 h 34"/>
                    <a:gd name="T24" fmla="*/ 0 w 4812"/>
                    <a:gd name="T25" fmla="*/ 0 h 34"/>
                    <a:gd name="T26" fmla="*/ 0 w 4812"/>
                    <a:gd name="T27" fmla="*/ 0 h 34"/>
                    <a:gd name="T28" fmla="*/ 0 w 4812"/>
                    <a:gd name="T29" fmla="*/ 0 h 34"/>
                    <a:gd name="T30" fmla="*/ 0 w 4812"/>
                    <a:gd name="T31" fmla="*/ 0 h 34"/>
                    <a:gd name="T32" fmla="*/ 0 w 4812"/>
                    <a:gd name="T33" fmla="*/ 0 h 34"/>
                    <a:gd name="T34" fmla="*/ 0 w 4812"/>
                    <a:gd name="T35" fmla="*/ 0 h 34"/>
                    <a:gd name="T36" fmla="*/ 0 w 4812"/>
                    <a:gd name="T37" fmla="*/ 0 h 34"/>
                    <a:gd name="T38" fmla="*/ 0 w 4812"/>
                    <a:gd name="T39" fmla="*/ 0 h 34"/>
                    <a:gd name="T40" fmla="*/ 0 w 4812"/>
                    <a:gd name="T41" fmla="*/ 0 h 34"/>
                    <a:gd name="T42" fmla="*/ 0 w 4812"/>
                    <a:gd name="T43" fmla="*/ 0 h 34"/>
                    <a:gd name="T44" fmla="*/ 0 w 4812"/>
                    <a:gd name="T45" fmla="*/ 0 h 34"/>
                    <a:gd name="T46" fmla="*/ 0 w 4812"/>
                    <a:gd name="T47" fmla="*/ 0 h 34"/>
                    <a:gd name="T48" fmla="*/ 0 w 481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812"/>
                    <a:gd name="T76" fmla="*/ 0 h 34"/>
                    <a:gd name="T77" fmla="*/ 4812 w 481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812" h="34">
                      <a:moveTo>
                        <a:pt x="0" y="34"/>
                      </a:moveTo>
                      <a:lnTo>
                        <a:pt x="90" y="0"/>
                      </a:lnTo>
                      <a:lnTo>
                        <a:pt x="600" y="0"/>
                      </a:lnTo>
                      <a:lnTo>
                        <a:pt x="590" y="5"/>
                      </a:lnTo>
                      <a:lnTo>
                        <a:pt x="580" y="9"/>
                      </a:lnTo>
                      <a:lnTo>
                        <a:pt x="569" y="15"/>
                      </a:lnTo>
                      <a:lnTo>
                        <a:pt x="560" y="19"/>
                      </a:lnTo>
                      <a:lnTo>
                        <a:pt x="548" y="23"/>
                      </a:lnTo>
                      <a:lnTo>
                        <a:pt x="537" y="27"/>
                      </a:lnTo>
                      <a:lnTo>
                        <a:pt x="527" y="31"/>
                      </a:lnTo>
                      <a:lnTo>
                        <a:pt x="515" y="34"/>
                      </a:lnTo>
                      <a:lnTo>
                        <a:pt x="0" y="34"/>
                      </a:lnTo>
                      <a:close/>
                      <a:moveTo>
                        <a:pt x="4512" y="34"/>
                      </a:moveTo>
                      <a:lnTo>
                        <a:pt x="4505" y="30"/>
                      </a:lnTo>
                      <a:lnTo>
                        <a:pt x="4499" y="26"/>
                      </a:lnTo>
                      <a:lnTo>
                        <a:pt x="4492" y="22"/>
                      </a:lnTo>
                      <a:lnTo>
                        <a:pt x="4486" y="17"/>
                      </a:lnTo>
                      <a:lnTo>
                        <a:pt x="4479" y="12"/>
                      </a:lnTo>
                      <a:lnTo>
                        <a:pt x="4472" y="8"/>
                      </a:lnTo>
                      <a:lnTo>
                        <a:pt x="4466" y="4"/>
                      </a:lnTo>
                      <a:lnTo>
                        <a:pt x="4459" y="0"/>
                      </a:lnTo>
                      <a:lnTo>
                        <a:pt x="4747" y="0"/>
                      </a:lnTo>
                      <a:lnTo>
                        <a:pt x="4812" y="34"/>
                      </a:lnTo>
                      <a:lnTo>
                        <a:pt x="4512" y="34"/>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9" name="Freeform 918">
                  <a:extLst>
                    <a:ext uri="{FF2B5EF4-FFF2-40B4-BE49-F238E27FC236}">
                      <a16:creationId xmlns:a16="http://schemas.microsoft.com/office/drawing/2014/main" id="{E3BB119B-1A71-4A9E-9D90-165224C600F2}"/>
                    </a:ext>
                  </a:extLst>
                </p:cNvPr>
                <p:cNvSpPr>
                  <a:spLocks noEditPoints="1"/>
                </p:cNvSpPr>
                <p:nvPr/>
              </p:nvSpPr>
              <p:spPr bwMode="auto">
                <a:xfrm>
                  <a:off x="4279" y="250"/>
                  <a:ext cx="776" cy="7"/>
                </a:xfrm>
                <a:custGeom>
                  <a:avLst/>
                  <a:gdLst>
                    <a:gd name="T0" fmla="*/ 0 w 4657"/>
                    <a:gd name="T1" fmla="*/ 0 h 34"/>
                    <a:gd name="T2" fmla="*/ 0 w 4657"/>
                    <a:gd name="T3" fmla="*/ 0 h 34"/>
                    <a:gd name="T4" fmla="*/ 0 w 4657"/>
                    <a:gd name="T5" fmla="*/ 0 h 34"/>
                    <a:gd name="T6" fmla="*/ 0 w 4657"/>
                    <a:gd name="T7" fmla="*/ 0 h 34"/>
                    <a:gd name="T8" fmla="*/ 0 w 4657"/>
                    <a:gd name="T9" fmla="*/ 0 h 34"/>
                    <a:gd name="T10" fmla="*/ 0 w 4657"/>
                    <a:gd name="T11" fmla="*/ 0 h 34"/>
                    <a:gd name="T12" fmla="*/ 0 w 4657"/>
                    <a:gd name="T13" fmla="*/ 0 h 34"/>
                    <a:gd name="T14" fmla="*/ 0 w 4657"/>
                    <a:gd name="T15" fmla="*/ 0 h 34"/>
                    <a:gd name="T16" fmla="*/ 0 w 4657"/>
                    <a:gd name="T17" fmla="*/ 0 h 34"/>
                    <a:gd name="T18" fmla="*/ 0 w 4657"/>
                    <a:gd name="T19" fmla="*/ 0 h 34"/>
                    <a:gd name="T20" fmla="*/ 0 w 4657"/>
                    <a:gd name="T21" fmla="*/ 0 h 34"/>
                    <a:gd name="T22" fmla="*/ 0 w 4657"/>
                    <a:gd name="T23" fmla="*/ 0 h 34"/>
                    <a:gd name="T24" fmla="*/ 0 w 4657"/>
                    <a:gd name="T25" fmla="*/ 0 h 34"/>
                    <a:gd name="T26" fmla="*/ 0 w 4657"/>
                    <a:gd name="T27" fmla="*/ 0 h 34"/>
                    <a:gd name="T28" fmla="*/ 0 w 4657"/>
                    <a:gd name="T29" fmla="*/ 0 h 34"/>
                    <a:gd name="T30" fmla="*/ 0 w 4657"/>
                    <a:gd name="T31" fmla="*/ 0 h 34"/>
                    <a:gd name="T32" fmla="*/ 0 w 4657"/>
                    <a:gd name="T33" fmla="*/ 0 h 34"/>
                    <a:gd name="T34" fmla="*/ 0 w 4657"/>
                    <a:gd name="T35" fmla="*/ 0 h 34"/>
                    <a:gd name="T36" fmla="*/ 0 w 4657"/>
                    <a:gd name="T37" fmla="*/ 0 h 34"/>
                    <a:gd name="T38" fmla="*/ 0 w 4657"/>
                    <a:gd name="T39" fmla="*/ 0 h 34"/>
                    <a:gd name="T40" fmla="*/ 0 w 4657"/>
                    <a:gd name="T41" fmla="*/ 0 h 34"/>
                    <a:gd name="T42" fmla="*/ 0 w 4657"/>
                    <a:gd name="T43" fmla="*/ 0 h 34"/>
                    <a:gd name="T44" fmla="*/ 0 w 4657"/>
                    <a:gd name="T45" fmla="*/ 0 h 34"/>
                    <a:gd name="T46" fmla="*/ 0 w 4657"/>
                    <a:gd name="T47" fmla="*/ 0 h 34"/>
                    <a:gd name="T48" fmla="*/ 0 w 465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657"/>
                    <a:gd name="T76" fmla="*/ 0 h 34"/>
                    <a:gd name="T77" fmla="*/ 4657 w 465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657" h="34">
                      <a:moveTo>
                        <a:pt x="0" y="34"/>
                      </a:moveTo>
                      <a:lnTo>
                        <a:pt x="92" y="0"/>
                      </a:lnTo>
                      <a:lnTo>
                        <a:pt x="566" y="0"/>
                      </a:lnTo>
                      <a:lnTo>
                        <a:pt x="557" y="5"/>
                      </a:lnTo>
                      <a:lnTo>
                        <a:pt x="550" y="10"/>
                      </a:lnTo>
                      <a:lnTo>
                        <a:pt x="542" y="16"/>
                      </a:lnTo>
                      <a:lnTo>
                        <a:pt x="534" y="21"/>
                      </a:lnTo>
                      <a:lnTo>
                        <a:pt x="528" y="25"/>
                      </a:lnTo>
                      <a:lnTo>
                        <a:pt x="522" y="28"/>
                      </a:lnTo>
                      <a:lnTo>
                        <a:pt x="516" y="31"/>
                      </a:lnTo>
                      <a:lnTo>
                        <a:pt x="510" y="34"/>
                      </a:lnTo>
                      <a:lnTo>
                        <a:pt x="0" y="34"/>
                      </a:lnTo>
                      <a:close/>
                      <a:moveTo>
                        <a:pt x="4369" y="34"/>
                      </a:moveTo>
                      <a:lnTo>
                        <a:pt x="4362" y="30"/>
                      </a:lnTo>
                      <a:lnTo>
                        <a:pt x="4354" y="26"/>
                      </a:lnTo>
                      <a:lnTo>
                        <a:pt x="4347" y="21"/>
                      </a:lnTo>
                      <a:lnTo>
                        <a:pt x="4339" y="17"/>
                      </a:lnTo>
                      <a:lnTo>
                        <a:pt x="4332" y="13"/>
                      </a:lnTo>
                      <a:lnTo>
                        <a:pt x="4325" y="8"/>
                      </a:lnTo>
                      <a:lnTo>
                        <a:pt x="4318" y="4"/>
                      </a:lnTo>
                      <a:lnTo>
                        <a:pt x="4311" y="0"/>
                      </a:lnTo>
                      <a:lnTo>
                        <a:pt x="4590" y="0"/>
                      </a:lnTo>
                      <a:lnTo>
                        <a:pt x="4657" y="34"/>
                      </a:lnTo>
                      <a:lnTo>
                        <a:pt x="4369" y="3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0" name="Freeform 919">
                  <a:extLst>
                    <a:ext uri="{FF2B5EF4-FFF2-40B4-BE49-F238E27FC236}">
                      <a16:creationId xmlns:a16="http://schemas.microsoft.com/office/drawing/2014/main" id="{052E9CAE-344B-4278-894E-199D15A03CBA}"/>
                    </a:ext>
                  </a:extLst>
                </p:cNvPr>
                <p:cNvSpPr>
                  <a:spLocks noEditPoints="1"/>
                </p:cNvSpPr>
                <p:nvPr/>
              </p:nvSpPr>
              <p:spPr bwMode="auto">
                <a:xfrm>
                  <a:off x="4295" y="243"/>
                  <a:ext cx="749" cy="7"/>
                </a:xfrm>
                <a:custGeom>
                  <a:avLst/>
                  <a:gdLst>
                    <a:gd name="T0" fmla="*/ 0 w 4498"/>
                    <a:gd name="T1" fmla="*/ 0 h 34"/>
                    <a:gd name="T2" fmla="*/ 0 w 4498"/>
                    <a:gd name="T3" fmla="*/ 0 h 34"/>
                    <a:gd name="T4" fmla="*/ 0 w 4498"/>
                    <a:gd name="T5" fmla="*/ 0 h 34"/>
                    <a:gd name="T6" fmla="*/ 0 w 4498"/>
                    <a:gd name="T7" fmla="*/ 0 h 34"/>
                    <a:gd name="T8" fmla="*/ 0 w 4498"/>
                    <a:gd name="T9" fmla="*/ 0 h 34"/>
                    <a:gd name="T10" fmla="*/ 0 w 4498"/>
                    <a:gd name="T11" fmla="*/ 0 h 34"/>
                    <a:gd name="T12" fmla="*/ 0 w 4498"/>
                    <a:gd name="T13" fmla="*/ 0 h 34"/>
                    <a:gd name="T14" fmla="*/ 0 w 4498"/>
                    <a:gd name="T15" fmla="*/ 0 h 34"/>
                    <a:gd name="T16" fmla="*/ 0 w 4498"/>
                    <a:gd name="T17" fmla="*/ 0 h 34"/>
                    <a:gd name="T18" fmla="*/ 0 w 4498"/>
                    <a:gd name="T19" fmla="*/ 0 h 34"/>
                    <a:gd name="T20" fmla="*/ 0 w 4498"/>
                    <a:gd name="T21" fmla="*/ 0 h 34"/>
                    <a:gd name="T22" fmla="*/ 0 w 4498"/>
                    <a:gd name="T23" fmla="*/ 0 h 34"/>
                    <a:gd name="T24" fmla="*/ 0 w 4498"/>
                    <a:gd name="T25" fmla="*/ 0 h 34"/>
                    <a:gd name="T26" fmla="*/ 0 w 4498"/>
                    <a:gd name="T27" fmla="*/ 0 h 34"/>
                    <a:gd name="T28" fmla="*/ 0 w 4498"/>
                    <a:gd name="T29" fmla="*/ 0 h 34"/>
                    <a:gd name="T30" fmla="*/ 0 w 4498"/>
                    <a:gd name="T31" fmla="*/ 0 h 34"/>
                    <a:gd name="T32" fmla="*/ 0 w 4498"/>
                    <a:gd name="T33" fmla="*/ 0 h 34"/>
                    <a:gd name="T34" fmla="*/ 0 w 4498"/>
                    <a:gd name="T35" fmla="*/ 0 h 34"/>
                    <a:gd name="T36" fmla="*/ 0 w 4498"/>
                    <a:gd name="T37" fmla="*/ 0 h 34"/>
                    <a:gd name="T38" fmla="*/ 0 w 4498"/>
                    <a:gd name="T39" fmla="*/ 0 h 34"/>
                    <a:gd name="T40" fmla="*/ 0 w 4498"/>
                    <a:gd name="T41" fmla="*/ 0 h 34"/>
                    <a:gd name="T42" fmla="*/ 0 w 4498"/>
                    <a:gd name="T43" fmla="*/ 0 h 34"/>
                    <a:gd name="T44" fmla="*/ 0 w 4498"/>
                    <a:gd name="T45" fmla="*/ 0 h 34"/>
                    <a:gd name="T46" fmla="*/ 0 w 4498"/>
                    <a:gd name="T47" fmla="*/ 0 h 34"/>
                    <a:gd name="T48" fmla="*/ 0 w 4498"/>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498"/>
                    <a:gd name="T76" fmla="*/ 0 h 34"/>
                    <a:gd name="T77" fmla="*/ 4498 w 4498"/>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498" h="34">
                      <a:moveTo>
                        <a:pt x="0" y="34"/>
                      </a:moveTo>
                      <a:lnTo>
                        <a:pt x="90" y="0"/>
                      </a:lnTo>
                      <a:lnTo>
                        <a:pt x="526" y="0"/>
                      </a:lnTo>
                      <a:lnTo>
                        <a:pt x="519" y="4"/>
                      </a:lnTo>
                      <a:lnTo>
                        <a:pt x="513" y="8"/>
                      </a:lnTo>
                      <a:lnTo>
                        <a:pt x="506" y="12"/>
                      </a:lnTo>
                      <a:lnTo>
                        <a:pt x="500" y="16"/>
                      </a:lnTo>
                      <a:lnTo>
                        <a:pt x="494" y="21"/>
                      </a:lnTo>
                      <a:lnTo>
                        <a:pt x="487" y="25"/>
                      </a:lnTo>
                      <a:lnTo>
                        <a:pt x="481" y="29"/>
                      </a:lnTo>
                      <a:lnTo>
                        <a:pt x="474" y="34"/>
                      </a:lnTo>
                      <a:lnTo>
                        <a:pt x="0" y="34"/>
                      </a:lnTo>
                      <a:close/>
                      <a:moveTo>
                        <a:pt x="4219" y="34"/>
                      </a:moveTo>
                      <a:lnTo>
                        <a:pt x="4212" y="29"/>
                      </a:lnTo>
                      <a:lnTo>
                        <a:pt x="4206" y="25"/>
                      </a:lnTo>
                      <a:lnTo>
                        <a:pt x="4199" y="21"/>
                      </a:lnTo>
                      <a:lnTo>
                        <a:pt x="4192" y="16"/>
                      </a:lnTo>
                      <a:lnTo>
                        <a:pt x="4185" y="12"/>
                      </a:lnTo>
                      <a:lnTo>
                        <a:pt x="4178" y="8"/>
                      </a:lnTo>
                      <a:lnTo>
                        <a:pt x="4172" y="4"/>
                      </a:lnTo>
                      <a:lnTo>
                        <a:pt x="4165" y="0"/>
                      </a:lnTo>
                      <a:lnTo>
                        <a:pt x="4432" y="0"/>
                      </a:lnTo>
                      <a:lnTo>
                        <a:pt x="4498" y="34"/>
                      </a:lnTo>
                      <a:lnTo>
                        <a:pt x="4219" y="34"/>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1" name="Freeform 920">
                  <a:extLst>
                    <a:ext uri="{FF2B5EF4-FFF2-40B4-BE49-F238E27FC236}">
                      <a16:creationId xmlns:a16="http://schemas.microsoft.com/office/drawing/2014/main" id="{CD04FAFD-2F94-4FD2-A979-CD792C12919B}"/>
                    </a:ext>
                  </a:extLst>
                </p:cNvPr>
                <p:cNvSpPr>
                  <a:spLocks noEditPoints="1"/>
                </p:cNvSpPr>
                <p:nvPr/>
              </p:nvSpPr>
              <p:spPr bwMode="auto">
                <a:xfrm>
                  <a:off x="4310" y="237"/>
                  <a:ext cx="723" cy="6"/>
                </a:xfrm>
                <a:custGeom>
                  <a:avLst/>
                  <a:gdLst>
                    <a:gd name="T0" fmla="*/ 0 w 4342"/>
                    <a:gd name="T1" fmla="*/ 0 h 34"/>
                    <a:gd name="T2" fmla="*/ 0 w 4342"/>
                    <a:gd name="T3" fmla="*/ 0 h 34"/>
                    <a:gd name="T4" fmla="*/ 0 w 4342"/>
                    <a:gd name="T5" fmla="*/ 0 h 34"/>
                    <a:gd name="T6" fmla="*/ 0 w 4342"/>
                    <a:gd name="T7" fmla="*/ 0 h 34"/>
                    <a:gd name="T8" fmla="*/ 0 w 4342"/>
                    <a:gd name="T9" fmla="*/ 0 h 34"/>
                    <a:gd name="T10" fmla="*/ 0 w 4342"/>
                    <a:gd name="T11" fmla="*/ 0 h 34"/>
                    <a:gd name="T12" fmla="*/ 0 w 4342"/>
                    <a:gd name="T13" fmla="*/ 0 h 34"/>
                    <a:gd name="T14" fmla="*/ 0 w 4342"/>
                    <a:gd name="T15" fmla="*/ 0 h 34"/>
                    <a:gd name="T16" fmla="*/ 0 w 4342"/>
                    <a:gd name="T17" fmla="*/ 0 h 34"/>
                    <a:gd name="T18" fmla="*/ 0 w 4342"/>
                    <a:gd name="T19" fmla="*/ 0 h 34"/>
                    <a:gd name="T20" fmla="*/ 0 w 4342"/>
                    <a:gd name="T21" fmla="*/ 0 h 34"/>
                    <a:gd name="T22" fmla="*/ 0 w 4342"/>
                    <a:gd name="T23" fmla="*/ 0 h 34"/>
                    <a:gd name="T24" fmla="*/ 0 w 4342"/>
                    <a:gd name="T25" fmla="*/ 0 h 34"/>
                    <a:gd name="T26" fmla="*/ 0 w 4342"/>
                    <a:gd name="T27" fmla="*/ 0 h 34"/>
                    <a:gd name="T28" fmla="*/ 0 w 4342"/>
                    <a:gd name="T29" fmla="*/ 0 h 34"/>
                    <a:gd name="T30" fmla="*/ 0 w 4342"/>
                    <a:gd name="T31" fmla="*/ 0 h 34"/>
                    <a:gd name="T32" fmla="*/ 0 w 4342"/>
                    <a:gd name="T33" fmla="*/ 0 h 34"/>
                    <a:gd name="T34" fmla="*/ 0 w 4342"/>
                    <a:gd name="T35" fmla="*/ 0 h 34"/>
                    <a:gd name="T36" fmla="*/ 0 w 4342"/>
                    <a:gd name="T37" fmla="*/ 0 h 34"/>
                    <a:gd name="T38" fmla="*/ 0 w 4342"/>
                    <a:gd name="T39" fmla="*/ 0 h 34"/>
                    <a:gd name="T40" fmla="*/ 0 w 4342"/>
                    <a:gd name="T41" fmla="*/ 0 h 34"/>
                    <a:gd name="T42" fmla="*/ 0 w 4342"/>
                    <a:gd name="T43" fmla="*/ 0 h 34"/>
                    <a:gd name="T44" fmla="*/ 0 w 4342"/>
                    <a:gd name="T45" fmla="*/ 0 h 34"/>
                    <a:gd name="T46" fmla="*/ 0 w 4342"/>
                    <a:gd name="T47" fmla="*/ 0 h 34"/>
                    <a:gd name="T48" fmla="*/ 0 w 434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342"/>
                    <a:gd name="T76" fmla="*/ 0 h 34"/>
                    <a:gd name="T77" fmla="*/ 4342 w 434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342" h="34">
                      <a:moveTo>
                        <a:pt x="0" y="34"/>
                      </a:moveTo>
                      <a:lnTo>
                        <a:pt x="90" y="0"/>
                      </a:lnTo>
                      <a:lnTo>
                        <a:pt x="490" y="0"/>
                      </a:lnTo>
                      <a:lnTo>
                        <a:pt x="483" y="4"/>
                      </a:lnTo>
                      <a:lnTo>
                        <a:pt x="476" y="8"/>
                      </a:lnTo>
                      <a:lnTo>
                        <a:pt x="469" y="12"/>
                      </a:lnTo>
                      <a:lnTo>
                        <a:pt x="463" y="17"/>
                      </a:lnTo>
                      <a:lnTo>
                        <a:pt x="456" y="22"/>
                      </a:lnTo>
                      <a:lnTo>
                        <a:pt x="449" y="26"/>
                      </a:lnTo>
                      <a:lnTo>
                        <a:pt x="443" y="30"/>
                      </a:lnTo>
                      <a:lnTo>
                        <a:pt x="436" y="34"/>
                      </a:lnTo>
                      <a:lnTo>
                        <a:pt x="0" y="34"/>
                      </a:lnTo>
                      <a:close/>
                      <a:moveTo>
                        <a:pt x="4075" y="34"/>
                      </a:moveTo>
                      <a:lnTo>
                        <a:pt x="4068" y="30"/>
                      </a:lnTo>
                      <a:lnTo>
                        <a:pt x="4060" y="26"/>
                      </a:lnTo>
                      <a:lnTo>
                        <a:pt x="4053" y="22"/>
                      </a:lnTo>
                      <a:lnTo>
                        <a:pt x="4046" y="17"/>
                      </a:lnTo>
                      <a:lnTo>
                        <a:pt x="4039" y="12"/>
                      </a:lnTo>
                      <a:lnTo>
                        <a:pt x="4032" y="8"/>
                      </a:lnTo>
                      <a:lnTo>
                        <a:pt x="4025" y="4"/>
                      </a:lnTo>
                      <a:lnTo>
                        <a:pt x="4018" y="0"/>
                      </a:lnTo>
                      <a:lnTo>
                        <a:pt x="4277" y="0"/>
                      </a:lnTo>
                      <a:lnTo>
                        <a:pt x="4342" y="34"/>
                      </a:lnTo>
                      <a:lnTo>
                        <a:pt x="4075" y="3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2" name="Freeform 921">
                  <a:extLst>
                    <a:ext uri="{FF2B5EF4-FFF2-40B4-BE49-F238E27FC236}">
                      <a16:creationId xmlns:a16="http://schemas.microsoft.com/office/drawing/2014/main" id="{FB441B1C-C609-4F89-AF95-60546DDB4580}"/>
                    </a:ext>
                  </a:extLst>
                </p:cNvPr>
                <p:cNvSpPr>
                  <a:spLocks noEditPoints="1"/>
                </p:cNvSpPr>
                <p:nvPr/>
              </p:nvSpPr>
              <p:spPr bwMode="auto">
                <a:xfrm>
                  <a:off x="4325" y="230"/>
                  <a:ext cx="697" cy="7"/>
                </a:xfrm>
                <a:custGeom>
                  <a:avLst/>
                  <a:gdLst>
                    <a:gd name="T0" fmla="*/ 0 w 4187"/>
                    <a:gd name="T1" fmla="*/ 0 h 33"/>
                    <a:gd name="T2" fmla="*/ 0 w 4187"/>
                    <a:gd name="T3" fmla="*/ 0 h 33"/>
                    <a:gd name="T4" fmla="*/ 0 w 4187"/>
                    <a:gd name="T5" fmla="*/ 0 h 33"/>
                    <a:gd name="T6" fmla="*/ 0 w 4187"/>
                    <a:gd name="T7" fmla="*/ 0 h 33"/>
                    <a:gd name="T8" fmla="*/ 0 w 4187"/>
                    <a:gd name="T9" fmla="*/ 0 h 33"/>
                    <a:gd name="T10" fmla="*/ 0 w 4187"/>
                    <a:gd name="T11" fmla="*/ 0 h 33"/>
                    <a:gd name="T12" fmla="*/ 0 w 4187"/>
                    <a:gd name="T13" fmla="*/ 0 h 33"/>
                    <a:gd name="T14" fmla="*/ 0 w 4187"/>
                    <a:gd name="T15" fmla="*/ 0 h 33"/>
                    <a:gd name="T16" fmla="*/ 0 w 4187"/>
                    <a:gd name="T17" fmla="*/ 0 h 33"/>
                    <a:gd name="T18" fmla="*/ 0 w 4187"/>
                    <a:gd name="T19" fmla="*/ 0 h 33"/>
                    <a:gd name="T20" fmla="*/ 0 w 4187"/>
                    <a:gd name="T21" fmla="*/ 0 h 33"/>
                    <a:gd name="T22" fmla="*/ 0 w 4187"/>
                    <a:gd name="T23" fmla="*/ 0 h 33"/>
                    <a:gd name="T24" fmla="*/ 0 w 4187"/>
                    <a:gd name="T25" fmla="*/ 0 h 33"/>
                    <a:gd name="T26" fmla="*/ 0 w 4187"/>
                    <a:gd name="T27" fmla="*/ 0 h 33"/>
                    <a:gd name="T28" fmla="*/ 0 w 4187"/>
                    <a:gd name="T29" fmla="*/ 0 h 33"/>
                    <a:gd name="T30" fmla="*/ 0 w 4187"/>
                    <a:gd name="T31" fmla="*/ 0 h 33"/>
                    <a:gd name="T32" fmla="*/ 0 w 4187"/>
                    <a:gd name="T33" fmla="*/ 0 h 33"/>
                    <a:gd name="T34" fmla="*/ 0 w 4187"/>
                    <a:gd name="T35" fmla="*/ 0 h 33"/>
                    <a:gd name="T36" fmla="*/ 0 w 4187"/>
                    <a:gd name="T37" fmla="*/ 0 h 33"/>
                    <a:gd name="T38" fmla="*/ 0 w 4187"/>
                    <a:gd name="T39" fmla="*/ 0 h 33"/>
                    <a:gd name="T40" fmla="*/ 0 w 4187"/>
                    <a:gd name="T41" fmla="*/ 0 h 33"/>
                    <a:gd name="T42" fmla="*/ 0 w 4187"/>
                    <a:gd name="T43" fmla="*/ 0 h 33"/>
                    <a:gd name="T44" fmla="*/ 0 w 4187"/>
                    <a:gd name="T45" fmla="*/ 0 h 33"/>
                    <a:gd name="T46" fmla="*/ 0 w 4187"/>
                    <a:gd name="T47" fmla="*/ 0 h 33"/>
                    <a:gd name="T48" fmla="*/ 0 w 4187"/>
                    <a:gd name="T49" fmla="*/ 0 h 3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187"/>
                    <a:gd name="T76" fmla="*/ 0 h 33"/>
                    <a:gd name="T77" fmla="*/ 4187 w 4187"/>
                    <a:gd name="T78" fmla="*/ 33 h 3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187" h="33">
                      <a:moveTo>
                        <a:pt x="0" y="33"/>
                      </a:moveTo>
                      <a:lnTo>
                        <a:pt x="90" y="0"/>
                      </a:lnTo>
                      <a:lnTo>
                        <a:pt x="456" y="0"/>
                      </a:lnTo>
                      <a:lnTo>
                        <a:pt x="449" y="4"/>
                      </a:lnTo>
                      <a:lnTo>
                        <a:pt x="441" y="8"/>
                      </a:lnTo>
                      <a:lnTo>
                        <a:pt x="434" y="12"/>
                      </a:lnTo>
                      <a:lnTo>
                        <a:pt x="427" y="16"/>
                      </a:lnTo>
                      <a:lnTo>
                        <a:pt x="420" y="21"/>
                      </a:lnTo>
                      <a:lnTo>
                        <a:pt x="413" y="25"/>
                      </a:lnTo>
                      <a:lnTo>
                        <a:pt x="407" y="29"/>
                      </a:lnTo>
                      <a:lnTo>
                        <a:pt x="400" y="33"/>
                      </a:lnTo>
                      <a:lnTo>
                        <a:pt x="0" y="33"/>
                      </a:lnTo>
                      <a:close/>
                      <a:moveTo>
                        <a:pt x="3928" y="33"/>
                      </a:moveTo>
                      <a:lnTo>
                        <a:pt x="3921" y="29"/>
                      </a:lnTo>
                      <a:lnTo>
                        <a:pt x="3914" y="25"/>
                      </a:lnTo>
                      <a:lnTo>
                        <a:pt x="3907" y="21"/>
                      </a:lnTo>
                      <a:lnTo>
                        <a:pt x="3901" y="16"/>
                      </a:lnTo>
                      <a:lnTo>
                        <a:pt x="3894" y="12"/>
                      </a:lnTo>
                      <a:lnTo>
                        <a:pt x="3886" y="8"/>
                      </a:lnTo>
                      <a:lnTo>
                        <a:pt x="3879" y="4"/>
                      </a:lnTo>
                      <a:lnTo>
                        <a:pt x="3872" y="0"/>
                      </a:lnTo>
                      <a:lnTo>
                        <a:pt x="4122" y="0"/>
                      </a:lnTo>
                      <a:lnTo>
                        <a:pt x="4187" y="33"/>
                      </a:lnTo>
                      <a:lnTo>
                        <a:pt x="3928" y="33"/>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3" name="Freeform 922">
                  <a:extLst>
                    <a:ext uri="{FF2B5EF4-FFF2-40B4-BE49-F238E27FC236}">
                      <a16:creationId xmlns:a16="http://schemas.microsoft.com/office/drawing/2014/main" id="{301F9C54-EF00-4280-BBF3-6A6406AB28F4}"/>
                    </a:ext>
                  </a:extLst>
                </p:cNvPr>
                <p:cNvSpPr>
                  <a:spLocks noEditPoints="1"/>
                </p:cNvSpPr>
                <p:nvPr/>
              </p:nvSpPr>
              <p:spPr bwMode="auto">
                <a:xfrm>
                  <a:off x="4340" y="223"/>
                  <a:ext cx="672" cy="7"/>
                </a:xfrm>
                <a:custGeom>
                  <a:avLst/>
                  <a:gdLst>
                    <a:gd name="T0" fmla="*/ 0 w 4032"/>
                    <a:gd name="T1" fmla="*/ 0 h 34"/>
                    <a:gd name="T2" fmla="*/ 0 w 4032"/>
                    <a:gd name="T3" fmla="*/ 0 h 34"/>
                    <a:gd name="T4" fmla="*/ 0 w 4032"/>
                    <a:gd name="T5" fmla="*/ 0 h 34"/>
                    <a:gd name="T6" fmla="*/ 0 w 4032"/>
                    <a:gd name="T7" fmla="*/ 0 h 34"/>
                    <a:gd name="T8" fmla="*/ 0 w 4032"/>
                    <a:gd name="T9" fmla="*/ 0 h 34"/>
                    <a:gd name="T10" fmla="*/ 0 w 4032"/>
                    <a:gd name="T11" fmla="*/ 0 h 34"/>
                    <a:gd name="T12" fmla="*/ 0 w 4032"/>
                    <a:gd name="T13" fmla="*/ 0 h 34"/>
                    <a:gd name="T14" fmla="*/ 0 w 4032"/>
                    <a:gd name="T15" fmla="*/ 0 h 34"/>
                    <a:gd name="T16" fmla="*/ 0 w 4032"/>
                    <a:gd name="T17" fmla="*/ 0 h 34"/>
                    <a:gd name="T18" fmla="*/ 0 w 4032"/>
                    <a:gd name="T19" fmla="*/ 0 h 34"/>
                    <a:gd name="T20" fmla="*/ 0 w 4032"/>
                    <a:gd name="T21" fmla="*/ 0 h 34"/>
                    <a:gd name="T22" fmla="*/ 0 w 4032"/>
                    <a:gd name="T23" fmla="*/ 0 h 34"/>
                    <a:gd name="T24" fmla="*/ 0 w 4032"/>
                    <a:gd name="T25" fmla="*/ 0 h 34"/>
                    <a:gd name="T26" fmla="*/ 0 w 4032"/>
                    <a:gd name="T27" fmla="*/ 0 h 34"/>
                    <a:gd name="T28" fmla="*/ 0 w 4032"/>
                    <a:gd name="T29" fmla="*/ 0 h 34"/>
                    <a:gd name="T30" fmla="*/ 0 w 4032"/>
                    <a:gd name="T31" fmla="*/ 0 h 34"/>
                    <a:gd name="T32" fmla="*/ 0 w 4032"/>
                    <a:gd name="T33" fmla="*/ 0 h 34"/>
                    <a:gd name="T34" fmla="*/ 0 w 4032"/>
                    <a:gd name="T35" fmla="*/ 0 h 34"/>
                    <a:gd name="T36" fmla="*/ 0 w 4032"/>
                    <a:gd name="T37" fmla="*/ 0 h 34"/>
                    <a:gd name="T38" fmla="*/ 0 w 4032"/>
                    <a:gd name="T39" fmla="*/ 0 h 34"/>
                    <a:gd name="T40" fmla="*/ 0 w 4032"/>
                    <a:gd name="T41" fmla="*/ 0 h 34"/>
                    <a:gd name="T42" fmla="*/ 0 w 4032"/>
                    <a:gd name="T43" fmla="*/ 0 h 34"/>
                    <a:gd name="T44" fmla="*/ 0 w 4032"/>
                    <a:gd name="T45" fmla="*/ 0 h 34"/>
                    <a:gd name="T46" fmla="*/ 0 w 4032"/>
                    <a:gd name="T47" fmla="*/ 0 h 34"/>
                    <a:gd name="T48" fmla="*/ 0 w 403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032"/>
                    <a:gd name="T76" fmla="*/ 0 h 34"/>
                    <a:gd name="T77" fmla="*/ 4032 w 403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032" h="34">
                      <a:moveTo>
                        <a:pt x="0" y="34"/>
                      </a:moveTo>
                      <a:lnTo>
                        <a:pt x="90" y="0"/>
                      </a:lnTo>
                      <a:lnTo>
                        <a:pt x="422" y="0"/>
                      </a:lnTo>
                      <a:lnTo>
                        <a:pt x="415" y="4"/>
                      </a:lnTo>
                      <a:lnTo>
                        <a:pt x="408" y="8"/>
                      </a:lnTo>
                      <a:lnTo>
                        <a:pt x="401" y="12"/>
                      </a:lnTo>
                      <a:lnTo>
                        <a:pt x="394" y="16"/>
                      </a:lnTo>
                      <a:lnTo>
                        <a:pt x="387" y="21"/>
                      </a:lnTo>
                      <a:lnTo>
                        <a:pt x="380" y="25"/>
                      </a:lnTo>
                      <a:lnTo>
                        <a:pt x="373" y="29"/>
                      </a:lnTo>
                      <a:lnTo>
                        <a:pt x="366" y="34"/>
                      </a:lnTo>
                      <a:lnTo>
                        <a:pt x="0" y="34"/>
                      </a:lnTo>
                      <a:close/>
                      <a:moveTo>
                        <a:pt x="3782" y="34"/>
                      </a:moveTo>
                      <a:lnTo>
                        <a:pt x="3775" y="29"/>
                      </a:lnTo>
                      <a:lnTo>
                        <a:pt x="3768" y="25"/>
                      </a:lnTo>
                      <a:lnTo>
                        <a:pt x="3761" y="21"/>
                      </a:lnTo>
                      <a:lnTo>
                        <a:pt x="3754" y="16"/>
                      </a:lnTo>
                      <a:lnTo>
                        <a:pt x="3747" y="12"/>
                      </a:lnTo>
                      <a:lnTo>
                        <a:pt x="3740" y="8"/>
                      </a:lnTo>
                      <a:lnTo>
                        <a:pt x="3731" y="4"/>
                      </a:lnTo>
                      <a:lnTo>
                        <a:pt x="3724" y="0"/>
                      </a:lnTo>
                      <a:lnTo>
                        <a:pt x="3967" y="0"/>
                      </a:lnTo>
                      <a:lnTo>
                        <a:pt x="4032" y="34"/>
                      </a:lnTo>
                      <a:lnTo>
                        <a:pt x="3782" y="34"/>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4" name="Freeform 923">
                  <a:extLst>
                    <a:ext uri="{FF2B5EF4-FFF2-40B4-BE49-F238E27FC236}">
                      <a16:creationId xmlns:a16="http://schemas.microsoft.com/office/drawing/2014/main" id="{1C76B171-EAA0-4DCE-9570-AD346988F4EF}"/>
                    </a:ext>
                  </a:extLst>
                </p:cNvPr>
                <p:cNvSpPr>
                  <a:spLocks noEditPoints="1"/>
                </p:cNvSpPr>
                <p:nvPr/>
              </p:nvSpPr>
              <p:spPr bwMode="auto">
                <a:xfrm>
                  <a:off x="4355" y="216"/>
                  <a:ext cx="646" cy="7"/>
                </a:xfrm>
                <a:custGeom>
                  <a:avLst/>
                  <a:gdLst>
                    <a:gd name="T0" fmla="*/ 0 w 3877"/>
                    <a:gd name="T1" fmla="*/ 0 h 34"/>
                    <a:gd name="T2" fmla="*/ 0 w 3877"/>
                    <a:gd name="T3" fmla="*/ 0 h 34"/>
                    <a:gd name="T4" fmla="*/ 0 w 3877"/>
                    <a:gd name="T5" fmla="*/ 0 h 34"/>
                    <a:gd name="T6" fmla="*/ 0 w 3877"/>
                    <a:gd name="T7" fmla="*/ 0 h 34"/>
                    <a:gd name="T8" fmla="*/ 0 w 3877"/>
                    <a:gd name="T9" fmla="*/ 0 h 34"/>
                    <a:gd name="T10" fmla="*/ 0 w 3877"/>
                    <a:gd name="T11" fmla="*/ 0 h 34"/>
                    <a:gd name="T12" fmla="*/ 0 w 3877"/>
                    <a:gd name="T13" fmla="*/ 0 h 34"/>
                    <a:gd name="T14" fmla="*/ 0 w 3877"/>
                    <a:gd name="T15" fmla="*/ 0 h 34"/>
                    <a:gd name="T16" fmla="*/ 0 w 3877"/>
                    <a:gd name="T17" fmla="*/ 0 h 34"/>
                    <a:gd name="T18" fmla="*/ 0 w 3877"/>
                    <a:gd name="T19" fmla="*/ 0 h 34"/>
                    <a:gd name="T20" fmla="*/ 0 w 3877"/>
                    <a:gd name="T21" fmla="*/ 0 h 34"/>
                    <a:gd name="T22" fmla="*/ 0 w 3877"/>
                    <a:gd name="T23" fmla="*/ 0 h 34"/>
                    <a:gd name="T24" fmla="*/ 0 w 3877"/>
                    <a:gd name="T25" fmla="*/ 0 h 34"/>
                    <a:gd name="T26" fmla="*/ 0 w 3877"/>
                    <a:gd name="T27" fmla="*/ 0 h 34"/>
                    <a:gd name="T28" fmla="*/ 0 w 3877"/>
                    <a:gd name="T29" fmla="*/ 0 h 34"/>
                    <a:gd name="T30" fmla="*/ 0 w 3877"/>
                    <a:gd name="T31" fmla="*/ 0 h 34"/>
                    <a:gd name="T32" fmla="*/ 0 w 3877"/>
                    <a:gd name="T33" fmla="*/ 0 h 34"/>
                    <a:gd name="T34" fmla="*/ 0 w 3877"/>
                    <a:gd name="T35" fmla="*/ 0 h 34"/>
                    <a:gd name="T36" fmla="*/ 0 w 3877"/>
                    <a:gd name="T37" fmla="*/ 0 h 34"/>
                    <a:gd name="T38" fmla="*/ 0 w 3877"/>
                    <a:gd name="T39" fmla="*/ 0 h 34"/>
                    <a:gd name="T40" fmla="*/ 0 w 3877"/>
                    <a:gd name="T41" fmla="*/ 0 h 34"/>
                    <a:gd name="T42" fmla="*/ 0 w 3877"/>
                    <a:gd name="T43" fmla="*/ 0 h 34"/>
                    <a:gd name="T44" fmla="*/ 0 w 3877"/>
                    <a:gd name="T45" fmla="*/ 0 h 34"/>
                    <a:gd name="T46" fmla="*/ 0 w 3877"/>
                    <a:gd name="T47" fmla="*/ 0 h 34"/>
                    <a:gd name="T48" fmla="*/ 0 w 387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877"/>
                    <a:gd name="T76" fmla="*/ 0 h 34"/>
                    <a:gd name="T77" fmla="*/ 3877 w 387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877" h="34">
                      <a:moveTo>
                        <a:pt x="0" y="34"/>
                      </a:moveTo>
                      <a:lnTo>
                        <a:pt x="90" y="0"/>
                      </a:lnTo>
                      <a:lnTo>
                        <a:pt x="394" y="0"/>
                      </a:lnTo>
                      <a:lnTo>
                        <a:pt x="386" y="4"/>
                      </a:lnTo>
                      <a:lnTo>
                        <a:pt x="379" y="8"/>
                      </a:lnTo>
                      <a:lnTo>
                        <a:pt x="370" y="12"/>
                      </a:lnTo>
                      <a:lnTo>
                        <a:pt x="363" y="17"/>
                      </a:lnTo>
                      <a:lnTo>
                        <a:pt x="355" y="22"/>
                      </a:lnTo>
                      <a:lnTo>
                        <a:pt x="348" y="26"/>
                      </a:lnTo>
                      <a:lnTo>
                        <a:pt x="340" y="30"/>
                      </a:lnTo>
                      <a:lnTo>
                        <a:pt x="332" y="34"/>
                      </a:lnTo>
                      <a:lnTo>
                        <a:pt x="0" y="34"/>
                      </a:lnTo>
                      <a:close/>
                      <a:moveTo>
                        <a:pt x="3634" y="34"/>
                      </a:moveTo>
                      <a:lnTo>
                        <a:pt x="3627" y="30"/>
                      </a:lnTo>
                      <a:lnTo>
                        <a:pt x="3620" y="26"/>
                      </a:lnTo>
                      <a:lnTo>
                        <a:pt x="3613" y="22"/>
                      </a:lnTo>
                      <a:lnTo>
                        <a:pt x="3606" y="17"/>
                      </a:lnTo>
                      <a:lnTo>
                        <a:pt x="3599" y="12"/>
                      </a:lnTo>
                      <a:lnTo>
                        <a:pt x="3592" y="8"/>
                      </a:lnTo>
                      <a:lnTo>
                        <a:pt x="3585" y="4"/>
                      </a:lnTo>
                      <a:lnTo>
                        <a:pt x="3577" y="0"/>
                      </a:lnTo>
                      <a:lnTo>
                        <a:pt x="3812" y="0"/>
                      </a:lnTo>
                      <a:lnTo>
                        <a:pt x="3877" y="34"/>
                      </a:lnTo>
                      <a:lnTo>
                        <a:pt x="3634" y="34"/>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5" name="Freeform 924">
                  <a:extLst>
                    <a:ext uri="{FF2B5EF4-FFF2-40B4-BE49-F238E27FC236}">
                      <a16:creationId xmlns:a16="http://schemas.microsoft.com/office/drawing/2014/main" id="{7F2E874F-59AC-44CD-A1D1-280046044595}"/>
                    </a:ext>
                  </a:extLst>
                </p:cNvPr>
                <p:cNvSpPr>
                  <a:spLocks noEditPoints="1"/>
                </p:cNvSpPr>
                <p:nvPr/>
              </p:nvSpPr>
              <p:spPr bwMode="auto">
                <a:xfrm>
                  <a:off x="4370" y="210"/>
                  <a:ext cx="620" cy="6"/>
                </a:xfrm>
                <a:custGeom>
                  <a:avLst/>
                  <a:gdLst>
                    <a:gd name="T0" fmla="*/ 0 w 3722"/>
                    <a:gd name="T1" fmla="*/ 0 h 34"/>
                    <a:gd name="T2" fmla="*/ 0 w 3722"/>
                    <a:gd name="T3" fmla="*/ 0 h 34"/>
                    <a:gd name="T4" fmla="*/ 0 w 3722"/>
                    <a:gd name="T5" fmla="*/ 0 h 34"/>
                    <a:gd name="T6" fmla="*/ 0 w 3722"/>
                    <a:gd name="T7" fmla="*/ 0 h 34"/>
                    <a:gd name="T8" fmla="*/ 0 w 3722"/>
                    <a:gd name="T9" fmla="*/ 0 h 34"/>
                    <a:gd name="T10" fmla="*/ 0 w 3722"/>
                    <a:gd name="T11" fmla="*/ 0 h 34"/>
                    <a:gd name="T12" fmla="*/ 0 w 3722"/>
                    <a:gd name="T13" fmla="*/ 0 h 34"/>
                    <a:gd name="T14" fmla="*/ 0 w 3722"/>
                    <a:gd name="T15" fmla="*/ 0 h 34"/>
                    <a:gd name="T16" fmla="*/ 0 w 3722"/>
                    <a:gd name="T17" fmla="*/ 0 h 34"/>
                    <a:gd name="T18" fmla="*/ 0 w 3722"/>
                    <a:gd name="T19" fmla="*/ 0 h 34"/>
                    <a:gd name="T20" fmla="*/ 0 w 3722"/>
                    <a:gd name="T21" fmla="*/ 0 h 34"/>
                    <a:gd name="T22" fmla="*/ 0 w 3722"/>
                    <a:gd name="T23" fmla="*/ 0 h 34"/>
                    <a:gd name="T24" fmla="*/ 0 w 3722"/>
                    <a:gd name="T25" fmla="*/ 0 h 34"/>
                    <a:gd name="T26" fmla="*/ 0 w 3722"/>
                    <a:gd name="T27" fmla="*/ 0 h 34"/>
                    <a:gd name="T28" fmla="*/ 0 w 3722"/>
                    <a:gd name="T29" fmla="*/ 0 h 34"/>
                    <a:gd name="T30" fmla="*/ 0 w 3722"/>
                    <a:gd name="T31" fmla="*/ 0 h 34"/>
                    <a:gd name="T32" fmla="*/ 0 w 3722"/>
                    <a:gd name="T33" fmla="*/ 0 h 34"/>
                    <a:gd name="T34" fmla="*/ 0 w 3722"/>
                    <a:gd name="T35" fmla="*/ 0 h 34"/>
                    <a:gd name="T36" fmla="*/ 0 w 3722"/>
                    <a:gd name="T37" fmla="*/ 0 h 34"/>
                    <a:gd name="T38" fmla="*/ 0 w 3722"/>
                    <a:gd name="T39" fmla="*/ 0 h 34"/>
                    <a:gd name="T40" fmla="*/ 0 w 3722"/>
                    <a:gd name="T41" fmla="*/ 0 h 34"/>
                    <a:gd name="T42" fmla="*/ 0 w 3722"/>
                    <a:gd name="T43" fmla="*/ 0 h 34"/>
                    <a:gd name="T44" fmla="*/ 0 w 3722"/>
                    <a:gd name="T45" fmla="*/ 0 h 34"/>
                    <a:gd name="T46" fmla="*/ 0 w 3722"/>
                    <a:gd name="T47" fmla="*/ 0 h 34"/>
                    <a:gd name="T48" fmla="*/ 0 w 372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722"/>
                    <a:gd name="T76" fmla="*/ 0 h 34"/>
                    <a:gd name="T77" fmla="*/ 3722 w 372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722" h="34">
                      <a:moveTo>
                        <a:pt x="0" y="34"/>
                      </a:moveTo>
                      <a:lnTo>
                        <a:pt x="92" y="0"/>
                      </a:lnTo>
                      <a:lnTo>
                        <a:pt x="368" y="0"/>
                      </a:lnTo>
                      <a:lnTo>
                        <a:pt x="360" y="4"/>
                      </a:lnTo>
                      <a:lnTo>
                        <a:pt x="353" y="8"/>
                      </a:lnTo>
                      <a:lnTo>
                        <a:pt x="344" y="13"/>
                      </a:lnTo>
                      <a:lnTo>
                        <a:pt x="336" y="17"/>
                      </a:lnTo>
                      <a:lnTo>
                        <a:pt x="328" y="21"/>
                      </a:lnTo>
                      <a:lnTo>
                        <a:pt x="321" y="26"/>
                      </a:lnTo>
                      <a:lnTo>
                        <a:pt x="312" y="30"/>
                      </a:lnTo>
                      <a:lnTo>
                        <a:pt x="304" y="34"/>
                      </a:lnTo>
                      <a:lnTo>
                        <a:pt x="0" y="34"/>
                      </a:lnTo>
                      <a:close/>
                      <a:moveTo>
                        <a:pt x="3487" y="34"/>
                      </a:moveTo>
                      <a:lnTo>
                        <a:pt x="3480" y="30"/>
                      </a:lnTo>
                      <a:lnTo>
                        <a:pt x="3472" y="25"/>
                      </a:lnTo>
                      <a:lnTo>
                        <a:pt x="3465" y="21"/>
                      </a:lnTo>
                      <a:lnTo>
                        <a:pt x="3458" y="17"/>
                      </a:lnTo>
                      <a:lnTo>
                        <a:pt x="3450" y="12"/>
                      </a:lnTo>
                      <a:lnTo>
                        <a:pt x="3442" y="8"/>
                      </a:lnTo>
                      <a:lnTo>
                        <a:pt x="3434" y="4"/>
                      </a:lnTo>
                      <a:lnTo>
                        <a:pt x="3427" y="0"/>
                      </a:lnTo>
                      <a:lnTo>
                        <a:pt x="3654" y="0"/>
                      </a:lnTo>
                      <a:lnTo>
                        <a:pt x="3722" y="34"/>
                      </a:lnTo>
                      <a:lnTo>
                        <a:pt x="3487" y="3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6" name="Freeform 925">
                  <a:extLst>
                    <a:ext uri="{FF2B5EF4-FFF2-40B4-BE49-F238E27FC236}">
                      <a16:creationId xmlns:a16="http://schemas.microsoft.com/office/drawing/2014/main" id="{96C66326-CE26-4CB1-B8AA-8A305D461805}"/>
                    </a:ext>
                  </a:extLst>
                </p:cNvPr>
                <p:cNvSpPr>
                  <a:spLocks noEditPoints="1"/>
                </p:cNvSpPr>
                <p:nvPr/>
              </p:nvSpPr>
              <p:spPr bwMode="auto">
                <a:xfrm>
                  <a:off x="4385" y="203"/>
                  <a:ext cx="594" cy="7"/>
                </a:xfrm>
                <a:custGeom>
                  <a:avLst/>
                  <a:gdLst>
                    <a:gd name="T0" fmla="*/ 0 w 3562"/>
                    <a:gd name="T1" fmla="*/ 0 h 34"/>
                    <a:gd name="T2" fmla="*/ 0 w 3562"/>
                    <a:gd name="T3" fmla="*/ 0 h 34"/>
                    <a:gd name="T4" fmla="*/ 0 w 3562"/>
                    <a:gd name="T5" fmla="*/ 0 h 34"/>
                    <a:gd name="T6" fmla="*/ 0 w 3562"/>
                    <a:gd name="T7" fmla="*/ 0 h 34"/>
                    <a:gd name="T8" fmla="*/ 0 w 3562"/>
                    <a:gd name="T9" fmla="*/ 0 h 34"/>
                    <a:gd name="T10" fmla="*/ 0 w 3562"/>
                    <a:gd name="T11" fmla="*/ 0 h 34"/>
                    <a:gd name="T12" fmla="*/ 0 w 3562"/>
                    <a:gd name="T13" fmla="*/ 0 h 34"/>
                    <a:gd name="T14" fmla="*/ 0 w 3562"/>
                    <a:gd name="T15" fmla="*/ 0 h 34"/>
                    <a:gd name="T16" fmla="*/ 0 w 3562"/>
                    <a:gd name="T17" fmla="*/ 0 h 34"/>
                    <a:gd name="T18" fmla="*/ 0 w 3562"/>
                    <a:gd name="T19" fmla="*/ 0 h 34"/>
                    <a:gd name="T20" fmla="*/ 0 w 3562"/>
                    <a:gd name="T21" fmla="*/ 0 h 34"/>
                    <a:gd name="T22" fmla="*/ 0 w 3562"/>
                    <a:gd name="T23" fmla="*/ 0 h 34"/>
                    <a:gd name="T24" fmla="*/ 0 w 3562"/>
                    <a:gd name="T25" fmla="*/ 0 h 34"/>
                    <a:gd name="T26" fmla="*/ 0 w 3562"/>
                    <a:gd name="T27" fmla="*/ 0 h 34"/>
                    <a:gd name="T28" fmla="*/ 0 w 3562"/>
                    <a:gd name="T29" fmla="*/ 0 h 34"/>
                    <a:gd name="T30" fmla="*/ 0 w 3562"/>
                    <a:gd name="T31" fmla="*/ 0 h 34"/>
                    <a:gd name="T32" fmla="*/ 0 w 3562"/>
                    <a:gd name="T33" fmla="*/ 0 h 34"/>
                    <a:gd name="T34" fmla="*/ 0 w 3562"/>
                    <a:gd name="T35" fmla="*/ 0 h 34"/>
                    <a:gd name="T36" fmla="*/ 0 w 3562"/>
                    <a:gd name="T37" fmla="*/ 0 h 34"/>
                    <a:gd name="T38" fmla="*/ 0 w 3562"/>
                    <a:gd name="T39" fmla="*/ 0 h 34"/>
                    <a:gd name="T40" fmla="*/ 0 w 3562"/>
                    <a:gd name="T41" fmla="*/ 0 h 34"/>
                    <a:gd name="T42" fmla="*/ 0 w 3562"/>
                    <a:gd name="T43" fmla="*/ 0 h 34"/>
                    <a:gd name="T44" fmla="*/ 0 w 3562"/>
                    <a:gd name="T45" fmla="*/ 0 h 34"/>
                    <a:gd name="T46" fmla="*/ 0 w 3562"/>
                    <a:gd name="T47" fmla="*/ 0 h 34"/>
                    <a:gd name="T48" fmla="*/ 0 w 356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562"/>
                    <a:gd name="T76" fmla="*/ 0 h 34"/>
                    <a:gd name="T77" fmla="*/ 3562 w 356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562" h="34">
                      <a:moveTo>
                        <a:pt x="0" y="34"/>
                      </a:moveTo>
                      <a:lnTo>
                        <a:pt x="90" y="0"/>
                      </a:lnTo>
                      <a:lnTo>
                        <a:pt x="341" y="0"/>
                      </a:lnTo>
                      <a:lnTo>
                        <a:pt x="333" y="4"/>
                      </a:lnTo>
                      <a:lnTo>
                        <a:pt x="324" y="8"/>
                      </a:lnTo>
                      <a:lnTo>
                        <a:pt x="316" y="12"/>
                      </a:lnTo>
                      <a:lnTo>
                        <a:pt x="308" y="16"/>
                      </a:lnTo>
                      <a:lnTo>
                        <a:pt x="300" y="21"/>
                      </a:lnTo>
                      <a:lnTo>
                        <a:pt x="293" y="25"/>
                      </a:lnTo>
                      <a:lnTo>
                        <a:pt x="284" y="29"/>
                      </a:lnTo>
                      <a:lnTo>
                        <a:pt x="276" y="34"/>
                      </a:lnTo>
                      <a:lnTo>
                        <a:pt x="0" y="34"/>
                      </a:lnTo>
                      <a:close/>
                      <a:moveTo>
                        <a:pt x="3335" y="34"/>
                      </a:moveTo>
                      <a:lnTo>
                        <a:pt x="3328" y="29"/>
                      </a:lnTo>
                      <a:lnTo>
                        <a:pt x="3320" y="25"/>
                      </a:lnTo>
                      <a:lnTo>
                        <a:pt x="3313" y="21"/>
                      </a:lnTo>
                      <a:lnTo>
                        <a:pt x="3305" y="16"/>
                      </a:lnTo>
                      <a:lnTo>
                        <a:pt x="3298" y="12"/>
                      </a:lnTo>
                      <a:lnTo>
                        <a:pt x="3291" y="8"/>
                      </a:lnTo>
                      <a:lnTo>
                        <a:pt x="3283" y="4"/>
                      </a:lnTo>
                      <a:lnTo>
                        <a:pt x="3276" y="0"/>
                      </a:lnTo>
                      <a:lnTo>
                        <a:pt x="3497" y="0"/>
                      </a:lnTo>
                      <a:lnTo>
                        <a:pt x="3562" y="34"/>
                      </a:lnTo>
                      <a:lnTo>
                        <a:pt x="3335" y="34"/>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7" name="Freeform 926">
                  <a:extLst>
                    <a:ext uri="{FF2B5EF4-FFF2-40B4-BE49-F238E27FC236}">
                      <a16:creationId xmlns:a16="http://schemas.microsoft.com/office/drawing/2014/main" id="{BD8EABEA-95F7-4B0F-847E-5DE0909A5E2A}"/>
                    </a:ext>
                  </a:extLst>
                </p:cNvPr>
                <p:cNvSpPr>
                  <a:spLocks noEditPoints="1"/>
                </p:cNvSpPr>
                <p:nvPr/>
              </p:nvSpPr>
              <p:spPr bwMode="auto">
                <a:xfrm>
                  <a:off x="4400" y="196"/>
                  <a:ext cx="568" cy="7"/>
                </a:xfrm>
                <a:custGeom>
                  <a:avLst/>
                  <a:gdLst>
                    <a:gd name="T0" fmla="*/ 0 w 3407"/>
                    <a:gd name="T1" fmla="*/ 0 h 34"/>
                    <a:gd name="T2" fmla="*/ 0 w 3407"/>
                    <a:gd name="T3" fmla="*/ 0 h 34"/>
                    <a:gd name="T4" fmla="*/ 0 w 3407"/>
                    <a:gd name="T5" fmla="*/ 0 h 34"/>
                    <a:gd name="T6" fmla="*/ 0 w 3407"/>
                    <a:gd name="T7" fmla="*/ 0 h 34"/>
                    <a:gd name="T8" fmla="*/ 0 w 3407"/>
                    <a:gd name="T9" fmla="*/ 0 h 34"/>
                    <a:gd name="T10" fmla="*/ 0 w 3407"/>
                    <a:gd name="T11" fmla="*/ 0 h 34"/>
                    <a:gd name="T12" fmla="*/ 0 w 3407"/>
                    <a:gd name="T13" fmla="*/ 0 h 34"/>
                    <a:gd name="T14" fmla="*/ 0 w 3407"/>
                    <a:gd name="T15" fmla="*/ 0 h 34"/>
                    <a:gd name="T16" fmla="*/ 0 w 3407"/>
                    <a:gd name="T17" fmla="*/ 0 h 34"/>
                    <a:gd name="T18" fmla="*/ 0 w 3407"/>
                    <a:gd name="T19" fmla="*/ 0 h 34"/>
                    <a:gd name="T20" fmla="*/ 0 w 3407"/>
                    <a:gd name="T21" fmla="*/ 0 h 34"/>
                    <a:gd name="T22" fmla="*/ 0 w 3407"/>
                    <a:gd name="T23" fmla="*/ 0 h 34"/>
                    <a:gd name="T24" fmla="*/ 0 w 3407"/>
                    <a:gd name="T25" fmla="*/ 0 h 34"/>
                    <a:gd name="T26" fmla="*/ 0 w 3407"/>
                    <a:gd name="T27" fmla="*/ 0 h 34"/>
                    <a:gd name="T28" fmla="*/ 0 w 3407"/>
                    <a:gd name="T29" fmla="*/ 0 h 34"/>
                    <a:gd name="T30" fmla="*/ 0 w 3407"/>
                    <a:gd name="T31" fmla="*/ 0 h 34"/>
                    <a:gd name="T32" fmla="*/ 0 w 3407"/>
                    <a:gd name="T33" fmla="*/ 0 h 34"/>
                    <a:gd name="T34" fmla="*/ 0 w 3407"/>
                    <a:gd name="T35" fmla="*/ 0 h 34"/>
                    <a:gd name="T36" fmla="*/ 0 w 3407"/>
                    <a:gd name="T37" fmla="*/ 0 h 34"/>
                    <a:gd name="T38" fmla="*/ 0 w 3407"/>
                    <a:gd name="T39" fmla="*/ 0 h 34"/>
                    <a:gd name="T40" fmla="*/ 0 w 3407"/>
                    <a:gd name="T41" fmla="*/ 0 h 34"/>
                    <a:gd name="T42" fmla="*/ 0 w 3407"/>
                    <a:gd name="T43" fmla="*/ 0 h 34"/>
                    <a:gd name="T44" fmla="*/ 0 w 3407"/>
                    <a:gd name="T45" fmla="*/ 0 h 34"/>
                    <a:gd name="T46" fmla="*/ 0 w 3407"/>
                    <a:gd name="T47" fmla="*/ 0 h 34"/>
                    <a:gd name="T48" fmla="*/ 0 w 340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407"/>
                    <a:gd name="T76" fmla="*/ 0 h 34"/>
                    <a:gd name="T77" fmla="*/ 3407 w 340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407" h="34">
                      <a:moveTo>
                        <a:pt x="0" y="34"/>
                      </a:moveTo>
                      <a:lnTo>
                        <a:pt x="90" y="0"/>
                      </a:lnTo>
                      <a:lnTo>
                        <a:pt x="320" y="0"/>
                      </a:lnTo>
                      <a:lnTo>
                        <a:pt x="311" y="4"/>
                      </a:lnTo>
                      <a:lnTo>
                        <a:pt x="302" y="8"/>
                      </a:lnTo>
                      <a:lnTo>
                        <a:pt x="294" y="12"/>
                      </a:lnTo>
                      <a:lnTo>
                        <a:pt x="285" y="16"/>
                      </a:lnTo>
                      <a:lnTo>
                        <a:pt x="276" y="22"/>
                      </a:lnTo>
                      <a:lnTo>
                        <a:pt x="268" y="26"/>
                      </a:lnTo>
                      <a:lnTo>
                        <a:pt x="259" y="30"/>
                      </a:lnTo>
                      <a:lnTo>
                        <a:pt x="251" y="34"/>
                      </a:lnTo>
                      <a:lnTo>
                        <a:pt x="0" y="34"/>
                      </a:lnTo>
                      <a:close/>
                      <a:moveTo>
                        <a:pt x="3186" y="34"/>
                      </a:moveTo>
                      <a:lnTo>
                        <a:pt x="3179" y="30"/>
                      </a:lnTo>
                      <a:lnTo>
                        <a:pt x="3171" y="26"/>
                      </a:lnTo>
                      <a:lnTo>
                        <a:pt x="3163" y="22"/>
                      </a:lnTo>
                      <a:lnTo>
                        <a:pt x="3156" y="16"/>
                      </a:lnTo>
                      <a:lnTo>
                        <a:pt x="3148" y="12"/>
                      </a:lnTo>
                      <a:lnTo>
                        <a:pt x="3141" y="8"/>
                      </a:lnTo>
                      <a:lnTo>
                        <a:pt x="3134" y="4"/>
                      </a:lnTo>
                      <a:lnTo>
                        <a:pt x="3127" y="0"/>
                      </a:lnTo>
                      <a:lnTo>
                        <a:pt x="3342" y="0"/>
                      </a:lnTo>
                      <a:lnTo>
                        <a:pt x="3407" y="34"/>
                      </a:lnTo>
                      <a:lnTo>
                        <a:pt x="3186" y="34"/>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8" name="Freeform 927">
                  <a:extLst>
                    <a:ext uri="{FF2B5EF4-FFF2-40B4-BE49-F238E27FC236}">
                      <a16:creationId xmlns:a16="http://schemas.microsoft.com/office/drawing/2014/main" id="{E3BD1191-8A67-4BCC-9742-9D61D450B4B9}"/>
                    </a:ext>
                  </a:extLst>
                </p:cNvPr>
                <p:cNvSpPr>
                  <a:spLocks noEditPoints="1"/>
                </p:cNvSpPr>
                <p:nvPr/>
              </p:nvSpPr>
              <p:spPr bwMode="auto">
                <a:xfrm>
                  <a:off x="4415" y="189"/>
                  <a:ext cx="542" cy="7"/>
                </a:xfrm>
                <a:custGeom>
                  <a:avLst/>
                  <a:gdLst>
                    <a:gd name="T0" fmla="*/ 0 w 3252"/>
                    <a:gd name="T1" fmla="*/ 0 h 33"/>
                    <a:gd name="T2" fmla="*/ 0 w 3252"/>
                    <a:gd name="T3" fmla="*/ 0 h 33"/>
                    <a:gd name="T4" fmla="*/ 0 w 3252"/>
                    <a:gd name="T5" fmla="*/ 0 h 33"/>
                    <a:gd name="T6" fmla="*/ 0 w 3252"/>
                    <a:gd name="T7" fmla="*/ 0 h 33"/>
                    <a:gd name="T8" fmla="*/ 0 w 3252"/>
                    <a:gd name="T9" fmla="*/ 0 h 33"/>
                    <a:gd name="T10" fmla="*/ 0 w 3252"/>
                    <a:gd name="T11" fmla="*/ 0 h 33"/>
                    <a:gd name="T12" fmla="*/ 0 w 3252"/>
                    <a:gd name="T13" fmla="*/ 0 h 33"/>
                    <a:gd name="T14" fmla="*/ 0 w 3252"/>
                    <a:gd name="T15" fmla="*/ 0 h 33"/>
                    <a:gd name="T16" fmla="*/ 0 w 3252"/>
                    <a:gd name="T17" fmla="*/ 0 h 33"/>
                    <a:gd name="T18" fmla="*/ 0 w 3252"/>
                    <a:gd name="T19" fmla="*/ 0 h 33"/>
                    <a:gd name="T20" fmla="*/ 0 w 3252"/>
                    <a:gd name="T21" fmla="*/ 0 h 33"/>
                    <a:gd name="T22" fmla="*/ 0 w 3252"/>
                    <a:gd name="T23" fmla="*/ 0 h 33"/>
                    <a:gd name="T24" fmla="*/ 0 w 3252"/>
                    <a:gd name="T25" fmla="*/ 0 h 33"/>
                    <a:gd name="T26" fmla="*/ 0 w 3252"/>
                    <a:gd name="T27" fmla="*/ 0 h 33"/>
                    <a:gd name="T28" fmla="*/ 0 w 3252"/>
                    <a:gd name="T29" fmla="*/ 0 h 33"/>
                    <a:gd name="T30" fmla="*/ 0 w 3252"/>
                    <a:gd name="T31" fmla="*/ 0 h 33"/>
                    <a:gd name="T32" fmla="*/ 0 w 3252"/>
                    <a:gd name="T33" fmla="*/ 0 h 33"/>
                    <a:gd name="T34" fmla="*/ 0 w 3252"/>
                    <a:gd name="T35" fmla="*/ 0 h 33"/>
                    <a:gd name="T36" fmla="*/ 0 w 3252"/>
                    <a:gd name="T37" fmla="*/ 0 h 33"/>
                    <a:gd name="T38" fmla="*/ 0 w 3252"/>
                    <a:gd name="T39" fmla="*/ 0 h 33"/>
                    <a:gd name="T40" fmla="*/ 0 w 3252"/>
                    <a:gd name="T41" fmla="*/ 0 h 33"/>
                    <a:gd name="T42" fmla="*/ 0 w 3252"/>
                    <a:gd name="T43" fmla="*/ 0 h 33"/>
                    <a:gd name="T44" fmla="*/ 0 w 3252"/>
                    <a:gd name="T45" fmla="*/ 0 h 33"/>
                    <a:gd name="T46" fmla="*/ 0 w 3252"/>
                    <a:gd name="T47" fmla="*/ 0 h 33"/>
                    <a:gd name="T48" fmla="*/ 0 w 3252"/>
                    <a:gd name="T49" fmla="*/ 0 h 3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52"/>
                    <a:gd name="T76" fmla="*/ 0 h 33"/>
                    <a:gd name="T77" fmla="*/ 3252 w 3252"/>
                    <a:gd name="T78" fmla="*/ 33 h 3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52" h="33">
                      <a:moveTo>
                        <a:pt x="0" y="33"/>
                      </a:moveTo>
                      <a:lnTo>
                        <a:pt x="90" y="0"/>
                      </a:lnTo>
                      <a:lnTo>
                        <a:pt x="301" y="0"/>
                      </a:lnTo>
                      <a:lnTo>
                        <a:pt x="292" y="4"/>
                      </a:lnTo>
                      <a:lnTo>
                        <a:pt x="283" y="8"/>
                      </a:lnTo>
                      <a:lnTo>
                        <a:pt x="275" y="12"/>
                      </a:lnTo>
                      <a:lnTo>
                        <a:pt x="265" y="16"/>
                      </a:lnTo>
                      <a:lnTo>
                        <a:pt x="257" y="21"/>
                      </a:lnTo>
                      <a:lnTo>
                        <a:pt x="247" y="25"/>
                      </a:lnTo>
                      <a:lnTo>
                        <a:pt x="239" y="29"/>
                      </a:lnTo>
                      <a:lnTo>
                        <a:pt x="230" y="33"/>
                      </a:lnTo>
                      <a:lnTo>
                        <a:pt x="0" y="33"/>
                      </a:lnTo>
                      <a:close/>
                      <a:moveTo>
                        <a:pt x="3037" y="33"/>
                      </a:moveTo>
                      <a:lnTo>
                        <a:pt x="3030" y="29"/>
                      </a:lnTo>
                      <a:lnTo>
                        <a:pt x="3021" y="25"/>
                      </a:lnTo>
                      <a:lnTo>
                        <a:pt x="3014" y="21"/>
                      </a:lnTo>
                      <a:lnTo>
                        <a:pt x="3006" y="16"/>
                      </a:lnTo>
                      <a:lnTo>
                        <a:pt x="2998" y="12"/>
                      </a:lnTo>
                      <a:lnTo>
                        <a:pt x="2991" y="8"/>
                      </a:lnTo>
                      <a:lnTo>
                        <a:pt x="2982" y="4"/>
                      </a:lnTo>
                      <a:lnTo>
                        <a:pt x="2975" y="0"/>
                      </a:lnTo>
                      <a:lnTo>
                        <a:pt x="3187" y="0"/>
                      </a:lnTo>
                      <a:lnTo>
                        <a:pt x="3252" y="33"/>
                      </a:lnTo>
                      <a:lnTo>
                        <a:pt x="3037" y="33"/>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9" name="Freeform 928">
                  <a:extLst>
                    <a:ext uri="{FF2B5EF4-FFF2-40B4-BE49-F238E27FC236}">
                      <a16:creationId xmlns:a16="http://schemas.microsoft.com/office/drawing/2014/main" id="{F3E0B14A-85FA-4A08-98A3-657F328A5BA1}"/>
                    </a:ext>
                  </a:extLst>
                </p:cNvPr>
                <p:cNvSpPr>
                  <a:spLocks noEditPoints="1"/>
                </p:cNvSpPr>
                <p:nvPr/>
              </p:nvSpPr>
              <p:spPr bwMode="auto">
                <a:xfrm>
                  <a:off x="4430" y="183"/>
                  <a:ext cx="516" cy="6"/>
                </a:xfrm>
                <a:custGeom>
                  <a:avLst/>
                  <a:gdLst>
                    <a:gd name="T0" fmla="*/ 0 w 3097"/>
                    <a:gd name="T1" fmla="*/ 0 h 34"/>
                    <a:gd name="T2" fmla="*/ 0 w 3097"/>
                    <a:gd name="T3" fmla="*/ 0 h 34"/>
                    <a:gd name="T4" fmla="*/ 0 w 3097"/>
                    <a:gd name="T5" fmla="*/ 0 h 34"/>
                    <a:gd name="T6" fmla="*/ 0 w 3097"/>
                    <a:gd name="T7" fmla="*/ 0 h 34"/>
                    <a:gd name="T8" fmla="*/ 0 w 3097"/>
                    <a:gd name="T9" fmla="*/ 0 h 34"/>
                    <a:gd name="T10" fmla="*/ 0 w 3097"/>
                    <a:gd name="T11" fmla="*/ 0 h 34"/>
                    <a:gd name="T12" fmla="*/ 0 w 3097"/>
                    <a:gd name="T13" fmla="*/ 0 h 34"/>
                    <a:gd name="T14" fmla="*/ 0 w 3097"/>
                    <a:gd name="T15" fmla="*/ 0 h 34"/>
                    <a:gd name="T16" fmla="*/ 0 w 3097"/>
                    <a:gd name="T17" fmla="*/ 0 h 34"/>
                    <a:gd name="T18" fmla="*/ 0 w 3097"/>
                    <a:gd name="T19" fmla="*/ 0 h 34"/>
                    <a:gd name="T20" fmla="*/ 0 w 3097"/>
                    <a:gd name="T21" fmla="*/ 0 h 34"/>
                    <a:gd name="T22" fmla="*/ 0 w 3097"/>
                    <a:gd name="T23" fmla="*/ 0 h 34"/>
                    <a:gd name="T24" fmla="*/ 0 w 3097"/>
                    <a:gd name="T25" fmla="*/ 0 h 34"/>
                    <a:gd name="T26" fmla="*/ 0 w 3097"/>
                    <a:gd name="T27" fmla="*/ 0 h 34"/>
                    <a:gd name="T28" fmla="*/ 0 w 3097"/>
                    <a:gd name="T29" fmla="*/ 0 h 34"/>
                    <a:gd name="T30" fmla="*/ 0 w 3097"/>
                    <a:gd name="T31" fmla="*/ 0 h 34"/>
                    <a:gd name="T32" fmla="*/ 0 w 3097"/>
                    <a:gd name="T33" fmla="*/ 0 h 34"/>
                    <a:gd name="T34" fmla="*/ 0 w 3097"/>
                    <a:gd name="T35" fmla="*/ 0 h 34"/>
                    <a:gd name="T36" fmla="*/ 0 w 3097"/>
                    <a:gd name="T37" fmla="*/ 0 h 34"/>
                    <a:gd name="T38" fmla="*/ 0 w 3097"/>
                    <a:gd name="T39" fmla="*/ 0 h 34"/>
                    <a:gd name="T40" fmla="*/ 0 w 3097"/>
                    <a:gd name="T41" fmla="*/ 0 h 34"/>
                    <a:gd name="T42" fmla="*/ 0 w 3097"/>
                    <a:gd name="T43" fmla="*/ 0 h 34"/>
                    <a:gd name="T44" fmla="*/ 0 w 3097"/>
                    <a:gd name="T45" fmla="*/ 0 h 34"/>
                    <a:gd name="T46" fmla="*/ 0 w 3097"/>
                    <a:gd name="T47" fmla="*/ 0 h 34"/>
                    <a:gd name="T48" fmla="*/ 0 w 309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97"/>
                    <a:gd name="T76" fmla="*/ 0 h 34"/>
                    <a:gd name="T77" fmla="*/ 3097 w 309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97" h="34">
                      <a:moveTo>
                        <a:pt x="0" y="34"/>
                      </a:moveTo>
                      <a:lnTo>
                        <a:pt x="90" y="0"/>
                      </a:lnTo>
                      <a:lnTo>
                        <a:pt x="285" y="0"/>
                      </a:lnTo>
                      <a:lnTo>
                        <a:pt x="276" y="4"/>
                      </a:lnTo>
                      <a:lnTo>
                        <a:pt x="266" y="8"/>
                      </a:lnTo>
                      <a:lnTo>
                        <a:pt x="257" y="12"/>
                      </a:lnTo>
                      <a:lnTo>
                        <a:pt x="249" y="16"/>
                      </a:lnTo>
                      <a:lnTo>
                        <a:pt x="239" y="21"/>
                      </a:lnTo>
                      <a:lnTo>
                        <a:pt x="230" y="25"/>
                      </a:lnTo>
                      <a:lnTo>
                        <a:pt x="220" y="29"/>
                      </a:lnTo>
                      <a:lnTo>
                        <a:pt x="211" y="34"/>
                      </a:lnTo>
                      <a:lnTo>
                        <a:pt x="0" y="34"/>
                      </a:lnTo>
                      <a:close/>
                      <a:moveTo>
                        <a:pt x="2885" y="34"/>
                      </a:moveTo>
                      <a:lnTo>
                        <a:pt x="2878" y="29"/>
                      </a:lnTo>
                      <a:lnTo>
                        <a:pt x="2870" y="25"/>
                      </a:lnTo>
                      <a:lnTo>
                        <a:pt x="2863" y="21"/>
                      </a:lnTo>
                      <a:lnTo>
                        <a:pt x="2854" y="16"/>
                      </a:lnTo>
                      <a:lnTo>
                        <a:pt x="2847" y="12"/>
                      </a:lnTo>
                      <a:lnTo>
                        <a:pt x="2839" y="8"/>
                      </a:lnTo>
                      <a:lnTo>
                        <a:pt x="2832" y="4"/>
                      </a:lnTo>
                      <a:lnTo>
                        <a:pt x="2824" y="0"/>
                      </a:lnTo>
                      <a:lnTo>
                        <a:pt x="3032" y="0"/>
                      </a:lnTo>
                      <a:lnTo>
                        <a:pt x="3097" y="34"/>
                      </a:lnTo>
                      <a:lnTo>
                        <a:pt x="2885" y="34"/>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53271" name="Group 929">
                <a:extLst>
                  <a:ext uri="{FF2B5EF4-FFF2-40B4-BE49-F238E27FC236}">
                    <a16:creationId xmlns:a16="http://schemas.microsoft.com/office/drawing/2014/main" id="{DD6C6486-1F7C-4502-BA2B-92D3A8FC419C}"/>
                  </a:ext>
                </a:extLst>
              </p:cNvPr>
              <p:cNvGrpSpPr>
                <a:grpSpLocks/>
              </p:cNvGrpSpPr>
              <p:nvPr/>
            </p:nvGrpSpPr>
            <p:grpSpPr bwMode="auto">
              <a:xfrm>
                <a:off x="4255" y="162"/>
                <a:ext cx="1251" cy="439"/>
                <a:chOff x="4255" y="162"/>
                <a:chExt cx="1251" cy="439"/>
              </a:xfrm>
            </p:grpSpPr>
            <p:sp>
              <p:nvSpPr>
                <p:cNvPr id="53560" name="Freeform 930">
                  <a:extLst>
                    <a:ext uri="{FF2B5EF4-FFF2-40B4-BE49-F238E27FC236}">
                      <a16:creationId xmlns:a16="http://schemas.microsoft.com/office/drawing/2014/main" id="{01F5FC8C-8D80-4961-9B30-5884F1093929}"/>
                    </a:ext>
                  </a:extLst>
                </p:cNvPr>
                <p:cNvSpPr>
                  <a:spLocks noEditPoints="1"/>
                </p:cNvSpPr>
                <p:nvPr/>
              </p:nvSpPr>
              <p:spPr bwMode="auto">
                <a:xfrm>
                  <a:off x="4445" y="176"/>
                  <a:ext cx="490" cy="7"/>
                </a:xfrm>
                <a:custGeom>
                  <a:avLst/>
                  <a:gdLst>
                    <a:gd name="T0" fmla="*/ 0 w 2942"/>
                    <a:gd name="T1" fmla="*/ 0 h 34"/>
                    <a:gd name="T2" fmla="*/ 0 w 2942"/>
                    <a:gd name="T3" fmla="*/ 0 h 34"/>
                    <a:gd name="T4" fmla="*/ 0 w 2942"/>
                    <a:gd name="T5" fmla="*/ 0 h 34"/>
                    <a:gd name="T6" fmla="*/ 0 w 2942"/>
                    <a:gd name="T7" fmla="*/ 0 h 34"/>
                    <a:gd name="T8" fmla="*/ 0 w 2942"/>
                    <a:gd name="T9" fmla="*/ 0 h 34"/>
                    <a:gd name="T10" fmla="*/ 0 w 2942"/>
                    <a:gd name="T11" fmla="*/ 0 h 34"/>
                    <a:gd name="T12" fmla="*/ 0 w 2942"/>
                    <a:gd name="T13" fmla="*/ 0 h 34"/>
                    <a:gd name="T14" fmla="*/ 0 w 2942"/>
                    <a:gd name="T15" fmla="*/ 0 h 34"/>
                    <a:gd name="T16" fmla="*/ 0 w 2942"/>
                    <a:gd name="T17" fmla="*/ 0 h 34"/>
                    <a:gd name="T18" fmla="*/ 0 w 2942"/>
                    <a:gd name="T19" fmla="*/ 0 h 34"/>
                    <a:gd name="T20" fmla="*/ 0 w 2942"/>
                    <a:gd name="T21" fmla="*/ 0 h 34"/>
                    <a:gd name="T22" fmla="*/ 0 w 2942"/>
                    <a:gd name="T23" fmla="*/ 0 h 34"/>
                    <a:gd name="T24" fmla="*/ 0 w 2942"/>
                    <a:gd name="T25" fmla="*/ 0 h 34"/>
                    <a:gd name="T26" fmla="*/ 0 w 2942"/>
                    <a:gd name="T27" fmla="*/ 0 h 34"/>
                    <a:gd name="T28" fmla="*/ 0 w 2942"/>
                    <a:gd name="T29" fmla="*/ 0 h 34"/>
                    <a:gd name="T30" fmla="*/ 0 w 2942"/>
                    <a:gd name="T31" fmla="*/ 0 h 34"/>
                    <a:gd name="T32" fmla="*/ 0 w 2942"/>
                    <a:gd name="T33" fmla="*/ 0 h 34"/>
                    <a:gd name="T34" fmla="*/ 0 w 2942"/>
                    <a:gd name="T35" fmla="*/ 0 h 34"/>
                    <a:gd name="T36" fmla="*/ 0 w 2942"/>
                    <a:gd name="T37" fmla="*/ 0 h 34"/>
                    <a:gd name="T38" fmla="*/ 0 w 2942"/>
                    <a:gd name="T39" fmla="*/ 0 h 34"/>
                    <a:gd name="T40" fmla="*/ 0 w 2942"/>
                    <a:gd name="T41" fmla="*/ 0 h 34"/>
                    <a:gd name="T42" fmla="*/ 0 w 2942"/>
                    <a:gd name="T43" fmla="*/ 0 h 34"/>
                    <a:gd name="T44" fmla="*/ 0 w 2942"/>
                    <a:gd name="T45" fmla="*/ 0 h 34"/>
                    <a:gd name="T46" fmla="*/ 0 w 2942"/>
                    <a:gd name="T47" fmla="*/ 0 h 34"/>
                    <a:gd name="T48" fmla="*/ 0 w 294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942"/>
                    <a:gd name="T76" fmla="*/ 0 h 34"/>
                    <a:gd name="T77" fmla="*/ 2942 w 294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942" h="34">
                      <a:moveTo>
                        <a:pt x="0" y="34"/>
                      </a:moveTo>
                      <a:lnTo>
                        <a:pt x="90" y="0"/>
                      </a:lnTo>
                      <a:lnTo>
                        <a:pt x="276" y="0"/>
                      </a:lnTo>
                      <a:lnTo>
                        <a:pt x="265" y="4"/>
                      </a:lnTo>
                      <a:lnTo>
                        <a:pt x="256" y="8"/>
                      </a:lnTo>
                      <a:lnTo>
                        <a:pt x="245" y="12"/>
                      </a:lnTo>
                      <a:lnTo>
                        <a:pt x="235" y="16"/>
                      </a:lnTo>
                      <a:lnTo>
                        <a:pt x="225" y="22"/>
                      </a:lnTo>
                      <a:lnTo>
                        <a:pt x="215" y="26"/>
                      </a:lnTo>
                      <a:lnTo>
                        <a:pt x="205" y="30"/>
                      </a:lnTo>
                      <a:lnTo>
                        <a:pt x="195" y="34"/>
                      </a:lnTo>
                      <a:lnTo>
                        <a:pt x="0" y="34"/>
                      </a:lnTo>
                      <a:close/>
                      <a:moveTo>
                        <a:pt x="2734" y="34"/>
                      </a:moveTo>
                      <a:lnTo>
                        <a:pt x="2730" y="32"/>
                      </a:lnTo>
                      <a:lnTo>
                        <a:pt x="2728" y="30"/>
                      </a:lnTo>
                      <a:lnTo>
                        <a:pt x="2724" y="29"/>
                      </a:lnTo>
                      <a:lnTo>
                        <a:pt x="2721" y="27"/>
                      </a:lnTo>
                      <a:lnTo>
                        <a:pt x="2706" y="20"/>
                      </a:lnTo>
                      <a:lnTo>
                        <a:pt x="2696" y="13"/>
                      </a:lnTo>
                      <a:lnTo>
                        <a:pt x="2689" y="6"/>
                      </a:lnTo>
                      <a:lnTo>
                        <a:pt x="2686" y="0"/>
                      </a:lnTo>
                      <a:lnTo>
                        <a:pt x="2877" y="0"/>
                      </a:lnTo>
                      <a:lnTo>
                        <a:pt x="2942" y="34"/>
                      </a:lnTo>
                      <a:lnTo>
                        <a:pt x="2734" y="34"/>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1" name="Freeform 931">
                  <a:extLst>
                    <a:ext uri="{FF2B5EF4-FFF2-40B4-BE49-F238E27FC236}">
                      <a16:creationId xmlns:a16="http://schemas.microsoft.com/office/drawing/2014/main" id="{975A4509-B812-4DD3-BFBD-C49FAD54FC15}"/>
                    </a:ext>
                  </a:extLst>
                </p:cNvPr>
                <p:cNvSpPr>
                  <a:spLocks noEditPoints="1"/>
                </p:cNvSpPr>
                <p:nvPr/>
              </p:nvSpPr>
              <p:spPr bwMode="auto">
                <a:xfrm>
                  <a:off x="4460" y="169"/>
                  <a:ext cx="464" cy="7"/>
                </a:xfrm>
                <a:custGeom>
                  <a:avLst/>
                  <a:gdLst>
                    <a:gd name="T0" fmla="*/ 0 w 2787"/>
                    <a:gd name="T1" fmla="*/ 0 h 35"/>
                    <a:gd name="T2" fmla="*/ 0 w 2787"/>
                    <a:gd name="T3" fmla="*/ 0 h 35"/>
                    <a:gd name="T4" fmla="*/ 0 w 2787"/>
                    <a:gd name="T5" fmla="*/ 0 h 35"/>
                    <a:gd name="T6" fmla="*/ 0 w 2787"/>
                    <a:gd name="T7" fmla="*/ 0 h 35"/>
                    <a:gd name="T8" fmla="*/ 0 w 2787"/>
                    <a:gd name="T9" fmla="*/ 0 h 35"/>
                    <a:gd name="T10" fmla="*/ 0 w 2787"/>
                    <a:gd name="T11" fmla="*/ 0 h 35"/>
                    <a:gd name="T12" fmla="*/ 0 w 2787"/>
                    <a:gd name="T13" fmla="*/ 0 h 35"/>
                    <a:gd name="T14" fmla="*/ 0 w 2787"/>
                    <a:gd name="T15" fmla="*/ 0 h 35"/>
                    <a:gd name="T16" fmla="*/ 0 w 2787"/>
                    <a:gd name="T17" fmla="*/ 0 h 35"/>
                    <a:gd name="T18" fmla="*/ 0 w 2787"/>
                    <a:gd name="T19" fmla="*/ 0 h 35"/>
                    <a:gd name="T20" fmla="*/ 0 w 2787"/>
                    <a:gd name="T21" fmla="*/ 0 h 35"/>
                    <a:gd name="T22" fmla="*/ 0 w 2787"/>
                    <a:gd name="T23" fmla="*/ 0 h 35"/>
                    <a:gd name="T24" fmla="*/ 0 w 2787"/>
                    <a:gd name="T25" fmla="*/ 0 h 35"/>
                    <a:gd name="T26" fmla="*/ 0 w 2787"/>
                    <a:gd name="T27" fmla="*/ 0 h 35"/>
                    <a:gd name="T28" fmla="*/ 0 w 2787"/>
                    <a:gd name="T29" fmla="*/ 0 h 35"/>
                    <a:gd name="T30" fmla="*/ 0 w 2787"/>
                    <a:gd name="T31" fmla="*/ 0 h 35"/>
                    <a:gd name="T32" fmla="*/ 0 w 2787"/>
                    <a:gd name="T33" fmla="*/ 0 h 35"/>
                    <a:gd name="T34" fmla="*/ 0 w 2787"/>
                    <a:gd name="T35" fmla="*/ 0 h 35"/>
                    <a:gd name="T36" fmla="*/ 0 w 2787"/>
                    <a:gd name="T37" fmla="*/ 0 h 35"/>
                    <a:gd name="T38" fmla="*/ 0 w 2787"/>
                    <a:gd name="T39" fmla="*/ 0 h 35"/>
                    <a:gd name="T40" fmla="*/ 0 w 2787"/>
                    <a:gd name="T41" fmla="*/ 0 h 35"/>
                    <a:gd name="T42" fmla="*/ 0 w 2787"/>
                    <a:gd name="T43" fmla="*/ 0 h 35"/>
                    <a:gd name="T44" fmla="*/ 0 w 2787"/>
                    <a:gd name="T45" fmla="*/ 0 h 35"/>
                    <a:gd name="T46" fmla="*/ 0 w 2787"/>
                    <a:gd name="T47" fmla="*/ 0 h 35"/>
                    <a:gd name="T48" fmla="*/ 0 w 2787"/>
                    <a:gd name="T49" fmla="*/ 0 h 35"/>
                    <a:gd name="T50" fmla="*/ 0 w 2787"/>
                    <a:gd name="T51" fmla="*/ 0 h 35"/>
                    <a:gd name="T52" fmla="*/ 0 w 2787"/>
                    <a:gd name="T53" fmla="*/ 0 h 35"/>
                    <a:gd name="T54" fmla="*/ 0 w 2787"/>
                    <a:gd name="T55" fmla="*/ 0 h 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787"/>
                    <a:gd name="T85" fmla="*/ 0 h 35"/>
                    <a:gd name="T86" fmla="*/ 2787 w 2787"/>
                    <a:gd name="T87" fmla="*/ 35 h 3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787" h="35">
                      <a:moveTo>
                        <a:pt x="0" y="35"/>
                      </a:moveTo>
                      <a:lnTo>
                        <a:pt x="92" y="0"/>
                      </a:lnTo>
                      <a:lnTo>
                        <a:pt x="258" y="0"/>
                      </a:lnTo>
                      <a:lnTo>
                        <a:pt x="256" y="5"/>
                      </a:lnTo>
                      <a:lnTo>
                        <a:pt x="251" y="8"/>
                      </a:lnTo>
                      <a:lnTo>
                        <a:pt x="245" y="12"/>
                      </a:lnTo>
                      <a:lnTo>
                        <a:pt x="237" y="15"/>
                      </a:lnTo>
                      <a:lnTo>
                        <a:pt x="229" y="18"/>
                      </a:lnTo>
                      <a:lnTo>
                        <a:pt x="224" y="20"/>
                      </a:lnTo>
                      <a:lnTo>
                        <a:pt x="216" y="23"/>
                      </a:lnTo>
                      <a:lnTo>
                        <a:pt x="211" y="25"/>
                      </a:lnTo>
                      <a:lnTo>
                        <a:pt x="205" y="27"/>
                      </a:lnTo>
                      <a:lnTo>
                        <a:pt x="199" y="30"/>
                      </a:lnTo>
                      <a:lnTo>
                        <a:pt x="192" y="32"/>
                      </a:lnTo>
                      <a:lnTo>
                        <a:pt x="186" y="35"/>
                      </a:lnTo>
                      <a:lnTo>
                        <a:pt x="0" y="35"/>
                      </a:lnTo>
                      <a:close/>
                      <a:moveTo>
                        <a:pt x="2596" y="35"/>
                      </a:moveTo>
                      <a:lnTo>
                        <a:pt x="2597" y="29"/>
                      </a:lnTo>
                      <a:lnTo>
                        <a:pt x="2602" y="23"/>
                      </a:lnTo>
                      <a:lnTo>
                        <a:pt x="2612" y="18"/>
                      </a:lnTo>
                      <a:lnTo>
                        <a:pt x="2627" y="13"/>
                      </a:lnTo>
                      <a:lnTo>
                        <a:pt x="2645" y="10"/>
                      </a:lnTo>
                      <a:lnTo>
                        <a:pt x="2669" y="7"/>
                      </a:lnTo>
                      <a:lnTo>
                        <a:pt x="2696" y="6"/>
                      </a:lnTo>
                      <a:lnTo>
                        <a:pt x="2728" y="5"/>
                      </a:lnTo>
                      <a:lnTo>
                        <a:pt x="2787" y="35"/>
                      </a:lnTo>
                      <a:lnTo>
                        <a:pt x="2596" y="35"/>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2" name="Freeform 932">
                  <a:extLst>
                    <a:ext uri="{FF2B5EF4-FFF2-40B4-BE49-F238E27FC236}">
                      <a16:creationId xmlns:a16="http://schemas.microsoft.com/office/drawing/2014/main" id="{BC2DA821-166F-40C0-B118-D815BFA1CB0F}"/>
                    </a:ext>
                  </a:extLst>
                </p:cNvPr>
                <p:cNvSpPr>
                  <a:spLocks/>
                </p:cNvSpPr>
                <p:nvPr/>
              </p:nvSpPr>
              <p:spPr bwMode="auto">
                <a:xfrm>
                  <a:off x="4475" y="162"/>
                  <a:ext cx="28" cy="7"/>
                </a:xfrm>
                <a:custGeom>
                  <a:avLst/>
                  <a:gdLst>
                    <a:gd name="T0" fmla="*/ 0 w 166"/>
                    <a:gd name="T1" fmla="*/ 0 h 33"/>
                    <a:gd name="T2" fmla="*/ 0 w 166"/>
                    <a:gd name="T3" fmla="*/ 0 h 33"/>
                    <a:gd name="T4" fmla="*/ 0 w 166"/>
                    <a:gd name="T5" fmla="*/ 0 h 33"/>
                    <a:gd name="T6" fmla="*/ 0 w 166"/>
                    <a:gd name="T7" fmla="*/ 0 h 33"/>
                    <a:gd name="T8" fmla="*/ 0 w 166"/>
                    <a:gd name="T9" fmla="*/ 0 h 33"/>
                    <a:gd name="T10" fmla="*/ 0 w 166"/>
                    <a:gd name="T11" fmla="*/ 0 h 33"/>
                    <a:gd name="T12" fmla="*/ 0 w 166"/>
                    <a:gd name="T13" fmla="*/ 0 h 33"/>
                    <a:gd name="T14" fmla="*/ 0 w 166"/>
                    <a:gd name="T15" fmla="*/ 0 h 33"/>
                    <a:gd name="T16" fmla="*/ 0 w 166"/>
                    <a:gd name="T17" fmla="*/ 0 h 33"/>
                    <a:gd name="T18" fmla="*/ 0 w 166"/>
                    <a:gd name="T19" fmla="*/ 0 h 33"/>
                    <a:gd name="T20" fmla="*/ 0 w 166"/>
                    <a:gd name="T21" fmla="*/ 0 h 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6"/>
                    <a:gd name="T34" fmla="*/ 0 h 33"/>
                    <a:gd name="T35" fmla="*/ 166 w 166"/>
                    <a:gd name="T36" fmla="*/ 33 h 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6" h="33">
                      <a:moveTo>
                        <a:pt x="0" y="33"/>
                      </a:moveTo>
                      <a:lnTo>
                        <a:pt x="90" y="0"/>
                      </a:lnTo>
                      <a:lnTo>
                        <a:pt x="104" y="2"/>
                      </a:lnTo>
                      <a:lnTo>
                        <a:pt x="119" y="5"/>
                      </a:lnTo>
                      <a:lnTo>
                        <a:pt x="132" y="9"/>
                      </a:lnTo>
                      <a:lnTo>
                        <a:pt x="143" y="13"/>
                      </a:lnTo>
                      <a:lnTo>
                        <a:pt x="154" y="18"/>
                      </a:lnTo>
                      <a:lnTo>
                        <a:pt x="161" y="23"/>
                      </a:lnTo>
                      <a:lnTo>
                        <a:pt x="166" y="28"/>
                      </a:lnTo>
                      <a:lnTo>
                        <a:pt x="166" y="33"/>
                      </a:lnTo>
                      <a:lnTo>
                        <a:pt x="0"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3" name="Freeform 933">
                  <a:extLst>
                    <a:ext uri="{FF2B5EF4-FFF2-40B4-BE49-F238E27FC236}">
                      <a16:creationId xmlns:a16="http://schemas.microsoft.com/office/drawing/2014/main" id="{050B3F2E-AC92-4314-BE9B-A1E113BF10F3}"/>
                    </a:ext>
                  </a:extLst>
                </p:cNvPr>
                <p:cNvSpPr>
                  <a:spLocks/>
                </p:cNvSpPr>
                <p:nvPr/>
              </p:nvSpPr>
              <p:spPr bwMode="auto">
                <a:xfrm>
                  <a:off x="4255" y="254"/>
                  <a:ext cx="113" cy="17"/>
                </a:xfrm>
                <a:custGeom>
                  <a:avLst/>
                  <a:gdLst>
                    <a:gd name="T0" fmla="*/ 0 w 679"/>
                    <a:gd name="T1" fmla="*/ 0 h 84"/>
                    <a:gd name="T2" fmla="*/ 0 w 679"/>
                    <a:gd name="T3" fmla="*/ 0 h 84"/>
                    <a:gd name="T4" fmla="*/ 0 w 679"/>
                    <a:gd name="T5" fmla="*/ 0 h 84"/>
                    <a:gd name="T6" fmla="*/ 0 w 679"/>
                    <a:gd name="T7" fmla="*/ 0 h 84"/>
                    <a:gd name="T8" fmla="*/ 0 w 679"/>
                    <a:gd name="T9" fmla="*/ 0 h 84"/>
                    <a:gd name="T10" fmla="*/ 0 w 679"/>
                    <a:gd name="T11" fmla="*/ 0 h 84"/>
                    <a:gd name="T12" fmla="*/ 0 w 679"/>
                    <a:gd name="T13" fmla="*/ 0 h 84"/>
                    <a:gd name="T14" fmla="*/ 0 w 679"/>
                    <a:gd name="T15" fmla="*/ 0 h 84"/>
                    <a:gd name="T16" fmla="*/ 0 w 679"/>
                    <a:gd name="T17" fmla="*/ 0 h 84"/>
                    <a:gd name="T18" fmla="*/ 0 w 679"/>
                    <a:gd name="T19" fmla="*/ 0 h 84"/>
                    <a:gd name="T20" fmla="*/ 0 w 679"/>
                    <a:gd name="T21" fmla="*/ 0 h 84"/>
                    <a:gd name="T22" fmla="*/ 0 w 679"/>
                    <a:gd name="T23" fmla="*/ 0 h 84"/>
                    <a:gd name="T24" fmla="*/ 0 w 679"/>
                    <a:gd name="T25" fmla="*/ 0 h 84"/>
                    <a:gd name="T26" fmla="*/ 0 w 679"/>
                    <a:gd name="T27" fmla="*/ 0 h 84"/>
                    <a:gd name="T28" fmla="*/ 0 w 679"/>
                    <a:gd name="T29" fmla="*/ 0 h 84"/>
                    <a:gd name="T30" fmla="*/ 0 w 679"/>
                    <a:gd name="T31" fmla="*/ 0 h 84"/>
                    <a:gd name="T32" fmla="*/ 0 w 679"/>
                    <a:gd name="T33" fmla="*/ 0 h 84"/>
                    <a:gd name="T34" fmla="*/ 0 w 679"/>
                    <a:gd name="T35" fmla="*/ 0 h 84"/>
                    <a:gd name="T36" fmla="*/ 0 w 679"/>
                    <a:gd name="T37" fmla="*/ 0 h 84"/>
                    <a:gd name="T38" fmla="*/ 0 w 679"/>
                    <a:gd name="T39" fmla="*/ 0 h 84"/>
                    <a:gd name="T40" fmla="*/ 0 w 679"/>
                    <a:gd name="T41" fmla="*/ 0 h 84"/>
                    <a:gd name="T42" fmla="*/ 0 w 679"/>
                    <a:gd name="T43" fmla="*/ 0 h 84"/>
                    <a:gd name="T44" fmla="*/ 0 w 679"/>
                    <a:gd name="T45" fmla="*/ 0 h 84"/>
                    <a:gd name="T46" fmla="*/ 0 w 679"/>
                    <a:gd name="T47" fmla="*/ 0 h 84"/>
                    <a:gd name="T48" fmla="*/ 0 w 679"/>
                    <a:gd name="T49" fmla="*/ 0 h 84"/>
                    <a:gd name="T50" fmla="*/ 0 w 679"/>
                    <a:gd name="T51" fmla="*/ 0 h 84"/>
                    <a:gd name="T52" fmla="*/ 0 w 679"/>
                    <a:gd name="T53" fmla="*/ 0 h 84"/>
                    <a:gd name="T54" fmla="*/ 0 w 679"/>
                    <a:gd name="T55" fmla="*/ 0 h 84"/>
                    <a:gd name="T56" fmla="*/ 0 w 679"/>
                    <a:gd name="T57" fmla="*/ 0 h 84"/>
                    <a:gd name="T58" fmla="*/ 0 w 679"/>
                    <a:gd name="T59" fmla="*/ 0 h 84"/>
                    <a:gd name="T60" fmla="*/ 0 w 679"/>
                    <a:gd name="T61" fmla="*/ 0 h 84"/>
                    <a:gd name="T62" fmla="*/ 0 w 679"/>
                    <a:gd name="T63" fmla="*/ 0 h 84"/>
                    <a:gd name="T64" fmla="*/ 0 w 679"/>
                    <a:gd name="T65" fmla="*/ 0 h 84"/>
                    <a:gd name="T66" fmla="*/ 0 w 679"/>
                    <a:gd name="T67" fmla="*/ 0 h 84"/>
                    <a:gd name="T68" fmla="*/ 0 w 679"/>
                    <a:gd name="T69" fmla="*/ 0 h 84"/>
                    <a:gd name="T70" fmla="*/ 0 w 679"/>
                    <a:gd name="T71" fmla="*/ 0 h 84"/>
                    <a:gd name="T72" fmla="*/ 0 w 679"/>
                    <a:gd name="T73" fmla="*/ 0 h 8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9"/>
                    <a:gd name="T112" fmla="*/ 0 h 84"/>
                    <a:gd name="T113" fmla="*/ 679 w 679"/>
                    <a:gd name="T114" fmla="*/ 84 h 8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9" h="84">
                      <a:moveTo>
                        <a:pt x="676" y="0"/>
                      </a:moveTo>
                      <a:lnTo>
                        <a:pt x="676" y="0"/>
                      </a:lnTo>
                      <a:lnTo>
                        <a:pt x="644" y="17"/>
                      </a:lnTo>
                      <a:lnTo>
                        <a:pt x="609" y="33"/>
                      </a:lnTo>
                      <a:lnTo>
                        <a:pt x="572" y="46"/>
                      </a:lnTo>
                      <a:lnTo>
                        <a:pt x="533" y="56"/>
                      </a:lnTo>
                      <a:lnTo>
                        <a:pt x="491" y="64"/>
                      </a:lnTo>
                      <a:lnTo>
                        <a:pt x="447" y="71"/>
                      </a:lnTo>
                      <a:lnTo>
                        <a:pt x="402" y="76"/>
                      </a:lnTo>
                      <a:lnTo>
                        <a:pt x="357" y="80"/>
                      </a:lnTo>
                      <a:lnTo>
                        <a:pt x="310" y="82"/>
                      </a:lnTo>
                      <a:lnTo>
                        <a:pt x="263" y="82"/>
                      </a:lnTo>
                      <a:lnTo>
                        <a:pt x="217" y="82"/>
                      </a:lnTo>
                      <a:lnTo>
                        <a:pt x="171" y="80"/>
                      </a:lnTo>
                      <a:lnTo>
                        <a:pt x="126" y="77"/>
                      </a:lnTo>
                      <a:lnTo>
                        <a:pt x="82" y="74"/>
                      </a:lnTo>
                      <a:lnTo>
                        <a:pt x="40" y="71"/>
                      </a:lnTo>
                      <a:lnTo>
                        <a:pt x="0" y="67"/>
                      </a:lnTo>
                      <a:lnTo>
                        <a:pt x="0" y="69"/>
                      </a:lnTo>
                      <a:lnTo>
                        <a:pt x="40" y="73"/>
                      </a:lnTo>
                      <a:lnTo>
                        <a:pt x="82" y="76"/>
                      </a:lnTo>
                      <a:lnTo>
                        <a:pt x="126" y="80"/>
                      </a:lnTo>
                      <a:lnTo>
                        <a:pt x="171" y="82"/>
                      </a:lnTo>
                      <a:lnTo>
                        <a:pt x="217" y="84"/>
                      </a:lnTo>
                      <a:lnTo>
                        <a:pt x="263" y="84"/>
                      </a:lnTo>
                      <a:lnTo>
                        <a:pt x="310" y="84"/>
                      </a:lnTo>
                      <a:lnTo>
                        <a:pt x="357" y="82"/>
                      </a:lnTo>
                      <a:lnTo>
                        <a:pt x="402" y="79"/>
                      </a:lnTo>
                      <a:lnTo>
                        <a:pt x="447" y="73"/>
                      </a:lnTo>
                      <a:lnTo>
                        <a:pt x="491" y="66"/>
                      </a:lnTo>
                      <a:lnTo>
                        <a:pt x="533" y="58"/>
                      </a:lnTo>
                      <a:lnTo>
                        <a:pt x="572" y="48"/>
                      </a:lnTo>
                      <a:lnTo>
                        <a:pt x="611" y="35"/>
                      </a:lnTo>
                      <a:lnTo>
                        <a:pt x="647" y="19"/>
                      </a:lnTo>
                      <a:lnTo>
                        <a:pt x="679" y="2"/>
                      </a:lnTo>
                      <a:lnTo>
                        <a:pt x="6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4" name="Freeform 934">
                  <a:extLst>
                    <a:ext uri="{FF2B5EF4-FFF2-40B4-BE49-F238E27FC236}">
                      <a16:creationId xmlns:a16="http://schemas.microsoft.com/office/drawing/2014/main" id="{79C1D04C-C32E-452D-B43D-6273DC987DF0}"/>
                    </a:ext>
                  </a:extLst>
                </p:cNvPr>
                <p:cNvSpPr>
                  <a:spLocks/>
                </p:cNvSpPr>
                <p:nvPr/>
              </p:nvSpPr>
              <p:spPr bwMode="auto">
                <a:xfrm>
                  <a:off x="4368" y="172"/>
                  <a:ext cx="132" cy="83"/>
                </a:xfrm>
                <a:custGeom>
                  <a:avLst/>
                  <a:gdLst>
                    <a:gd name="T0" fmla="*/ 0 w 790"/>
                    <a:gd name="T1" fmla="*/ 0 h 415"/>
                    <a:gd name="T2" fmla="*/ 0 w 790"/>
                    <a:gd name="T3" fmla="*/ 0 h 415"/>
                    <a:gd name="T4" fmla="*/ 0 w 790"/>
                    <a:gd name="T5" fmla="*/ 0 h 415"/>
                    <a:gd name="T6" fmla="*/ 0 w 790"/>
                    <a:gd name="T7" fmla="*/ 0 h 415"/>
                    <a:gd name="T8" fmla="*/ 0 w 790"/>
                    <a:gd name="T9" fmla="*/ 0 h 415"/>
                    <a:gd name="T10" fmla="*/ 0 w 790"/>
                    <a:gd name="T11" fmla="*/ 0 h 415"/>
                    <a:gd name="T12" fmla="*/ 0 w 790"/>
                    <a:gd name="T13" fmla="*/ 0 h 415"/>
                    <a:gd name="T14" fmla="*/ 0 w 790"/>
                    <a:gd name="T15" fmla="*/ 0 h 415"/>
                    <a:gd name="T16" fmla="*/ 0 w 790"/>
                    <a:gd name="T17" fmla="*/ 0 h 415"/>
                    <a:gd name="T18" fmla="*/ 0 w 790"/>
                    <a:gd name="T19" fmla="*/ 0 h 415"/>
                    <a:gd name="T20" fmla="*/ 0 w 790"/>
                    <a:gd name="T21" fmla="*/ 0 h 415"/>
                    <a:gd name="T22" fmla="*/ 0 w 790"/>
                    <a:gd name="T23" fmla="*/ 0 h 415"/>
                    <a:gd name="T24" fmla="*/ 0 w 790"/>
                    <a:gd name="T25" fmla="*/ 0 h 415"/>
                    <a:gd name="T26" fmla="*/ 0 w 790"/>
                    <a:gd name="T27" fmla="*/ 0 h 415"/>
                    <a:gd name="T28" fmla="*/ 0 w 790"/>
                    <a:gd name="T29" fmla="*/ 0 h 415"/>
                    <a:gd name="T30" fmla="*/ 0 w 790"/>
                    <a:gd name="T31" fmla="*/ 0 h 415"/>
                    <a:gd name="T32" fmla="*/ 0 w 790"/>
                    <a:gd name="T33" fmla="*/ 0 h 415"/>
                    <a:gd name="T34" fmla="*/ 0 w 790"/>
                    <a:gd name="T35" fmla="*/ 0 h 415"/>
                    <a:gd name="T36" fmla="*/ 0 w 790"/>
                    <a:gd name="T37" fmla="*/ 0 h 415"/>
                    <a:gd name="T38" fmla="*/ 0 w 790"/>
                    <a:gd name="T39" fmla="*/ 0 h 415"/>
                    <a:gd name="T40" fmla="*/ 0 w 790"/>
                    <a:gd name="T41" fmla="*/ 0 h 415"/>
                    <a:gd name="T42" fmla="*/ 0 w 790"/>
                    <a:gd name="T43" fmla="*/ 0 h 415"/>
                    <a:gd name="T44" fmla="*/ 0 w 790"/>
                    <a:gd name="T45" fmla="*/ 0 h 415"/>
                    <a:gd name="T46" fmla="*/ 0 w 790"/>
                    <a:gd name="T47" fmla="*/ 0 h 415"/>
                    <a:gd name="T48" fmla="*/ 0 w 790"/>
                    <a:gd name="T49" fmla="*/ 0 h 415"/>
                    <a:gd name="T50" fmla="*/ 0 w 790"/>
                    <a:gd name="T51" fmla="*/ 0 h 415"/>
                    <a:gd name="T52" fmla="*/ 0 w 790"/>
                    <a:gd name="T53" fmla="*/ 0 h 415"/>
                    <a:gd name="T54" fmla="*/ 0 w 790"/>
                    <a:gd name="T55" fmla="*/ 0 h 415"/>
                    <a:gd name="T56" fmla="*/ 0 w 790"/>
                    <a:gd name="T57" fmla="*/ 0 h 415"/>
                    <a:gd name="T58" fmla="*/ 0 w 790"/>
                    <a:gd name="T59" fmla="*/ 0 h 415"/>
                    <a:gd name="T60" fmla="*/ 0 w 790"/>
                    <a:gd name="T61" fmla="*/ 0 h 415"/>
                    <a:gd name="T62" fmla="*/ 0 w 790"/>
                    <a:gd name="T63" fmla="*/ 0 h 415"/>
                    <a:gd name="T64" fmla="*/ 0 w 790"/>
                    <a:gd name="T65" fmla="*/ 0 h 415"/>
                    <a:gd name="T66" fmla="*/ 0 w 790"/>
                    <a:gd name="T67" fmla="*/ 0 h 41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90"/>
                    <a:gd name="T103" fmla="*/ 0 h 415"/>
                    <a:gd name="T104" fmla="*/ 790 w 790"/>
                    <a:gd name="T105" fmla="*/ 415 h 41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90" h="415">
                      <a:moveTo>
                        <a:pt x="787" y="0"/>
                      </a:moveTo>
                      <a:lnTo>
                        <a:pt x="787" y="0"/>
                      </a:lnTo>
                      <a:lnTo>
                        <a:pt x="760" y="11"/>
                      </a:lnTo>
                      <a:lnTo>
                        <a:pt x="733" y="21"/>
                      </a:lnTo>
                      <a:lnTo>
                        <a:pt x="707" y="32"/>
                      </a:lnTo>
                      <a:lnTo>
                        <a:pt x="680" y="44"/>
                      </a:lnTo>
                      <a:lnTo>
                        <a:pt x="654" y="55"/>
                      </a:lnTo>
                      <a:lnTo>
                        <a:pt x="628" y="67"/>
                      </a:lnTo>
                      <a:lnTo>
                        <a:pt x="600" y="78"/>
                      </a:lnTo>
                      <a:lnTo>
                        <a:pt x="574" y="91"/>
                      </a:lnTo>
                      <a:lnTo>
                        <a:pt x="550" y="103"/>
                      </a:lnTo>
                      <a:lnTo>
                        <a:pt x="523" y="115"/>
                      </a:lnTo>
                      <a:lnTo>
                        <a:pt x="497" y="127"/>
                      </a:lnTo>
                      <a:lnTo>
                        <a:pt x="473" y="140"/>
                      </a:lnTo>
                      <a:lnTo>
                        <a:pt x="448" y="152"/>
                      </a:lnTo>
                      <a:lnTo>
                        <a:pt x="422" y="165"/>
                      </a:lnTo>
                      <a:lnTo>
                        <a:pt x="397" y="177"/>
                      </a:lnTo>
                      <a:lnTo>
                        <a:pt x="373" y="191"/>
                      </a:lnTo>
                      <a:lnTo>
                        <a:pt x="348" y="204"/>
                      </a:lnTo>
                      <a:lnTo>
                        <a:pt x="324" y="217"/>
                      </a:lnTo>
                      <a:lnTo>
                        <a:pt x="300" y="230"/>
                      </a:lnTo>
                      <a:lnTo>
                        <a:pt x="275" y="244"/>
                      </a:lnTo>
                      <a:lnTo>
                        <a:pt x="251" y="257"/>
                      </a:lnTo>
                      <a:lnTo>
                        <a:pt x="228" y="271"/>
                      </a:lnTo>
                      <a:lnTo>
                        <a:pt x="204" y="284"/>
                      </a:lnTo>
                      <a:lnTo>
                        <a:pt x="181" y="299"/>
                      </a:lnTo>
                      <a:lnTo>
                        <a:pt x="158" y="313"/>
                      </a:lnTo>
                      <a:lnTo>
                        <a:pt x="135" y="326"/>
                      </a:lnTo>
                      <a:lnTo>
                        <a:pt x="112" y="341"/>
                      </a:lnTo>
                      <a:lnTo>
                        <a:pt x="89" y="355"/>
                      </a:lnTo>
                      <a:lnTo>
                        <a:pt x="67" y="369"/>
                      </a:lnTo>
                      <a:lnTo>
                        <a:pt x="44" y="383"/>
                      </a:lnTo>
                      <a:lnTo>
                        <a:pt x="23" y="399"/>
                      </a:lnTo>
                      <a:lnTo>
                        <a:pt x="0" y="413"/>
                      </a:lnTo>
                      <a:lnTo>
                        <a:pt x="3" y="415"/>
                      </a:lnTo>
                      <a:lnTo>
                        <a:pt x="25" y="401"/>
                      </a:lnTo>
                      <a:lnTo>
                        <a:pt x="47" y="385"/>
                      </a:lnTo>
                      <a:lnTo>
                        <a:pt x="69" y="371"/>
                      </a:lnTo>
                      <a:lnTo>
                        <a:pt x="92" y="357"/>
                      </a:lnTo>
                      <a:lnTo>
                        <a:pt x="114" y="343"/>
                      </a:lnTo>
                      <a:lnTo>
                        <a:pt x="138" y="328"/>
                      </a:lnTo>
                      <a:lnTo>
                        <a:pt x="160" y="315"/>
                      </a:lnTo>
                      <a:lnTo>
                        <a:pt x="184" y="301"/>
                      </a:lnTo>
                      <a:lnTo>
                        <a:pt x="206" y="286"/>
                      </a:lnTo>
                      <a:lnTo>
                        <a:pt x="230" y="273"/>
                      </a:lnTo>
                      <a:lnTo>
                        <a:pt x="254" y="259"/>
                      </a:lnTo>
                      <a:lnTo>
                        <a:pt x="277" y="246"/>
                      </a:lnTo>
                      <a:lnTo>
                        <a:pt x="302" y="232"/>
                      </a:lnTo>
                      <a:lnTo>
                        <a:pt x="326" y="219"/>
                      </a:lnTo>
                      <a:lnTo>
                        <a:pt x="351" y="206"/>
                      </a:lnTo>
                      <a:lnTo>
                        <a:pt x="376" y="193"/>
                      </a:lnTo>
                      <a:lnTo>
                        <a:pt x="399" y="179"/>
                      </a:lnTo>
                      <a:lnTo>
                        <a:pt x="424" y="167"/>
                      </a:lnTo>
                      <a:lnTo>
                        <a:pt x="450" y="154"/>
                      </a:lnTo>
                      <a:lnTo>
                        <a:pt x="475" y="142"/>
                      </a:lnTo>
                      <a:lnTo>
                        <a:pt x="500" y="129"/>
                      </a:lnTo>
                      <a:lnTo>
                        <a:pt x="526" y="117"/>
                      </a:lnTo>
                      <a:lnTo>
                        <a:pt x="552" y="105"/>
                      </a:lnTo>
                      <a:lnTo>
                        <a:pt x="577" y="93"/>
                      </a:lnTo>
                      <a:lnTo>
                        <a:pt x="603" y="80"/>
                      </a:lnTo>
                      <a:lnTo>
                        <a:pt x="630" y="69"/>
                      </a:lnTo>
                      <a:lnTo>
                        <a:pt x="656" y="57"/>
                      </a:lnTo>
                      <a:lnTo>
                        <a:pt x="682" y="46"/>
                      </a:lnTo>
                      <a:lnTo>
                        <a:pt x="709" y="34"/>
                      </a:lnTo>
                      <a:lnTo>
                        <a:pt x="735" y="23"/>
                      </a:lnTo>
                      <a:lnTo>
                        <a:pt x="763" y="13"/>
                      </a:lnTo>
                      <a:lnTo>
                        <a:pt x="790" y="2"/>
                      </a:lnTo>
                      <a:lnTo>
                        <a:pt x="78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5" name="Freeform 935">
                  <a:extLst>
                    <a:ext uri="{FF2B5EF4-FFF2-40B4-BE49-F238E27FC236}">
                      <a16:creationId xmlns:a16="http://schemas.microsoft.com/office/drawing/2014/main" id="{78D76197-E7B1-4EC2-91BE-2D8AE01DFC28}"/>
                    </a:ext>
                  </a:extLst>
                </p:cNvPr>
                <p:cNvSpPr>
                  <a:spLocks/>
                </p:cNvSpPr>
                <p:nvPr/>
              </p:nvSpPr>
              <p:spPr bwMode="auto">
                <a:xfrm>
                  <a:off x="4490" y="162"/>
                  <a:ext cx="13" cy="10"/>
                </a:xfrm>
                <a:custGeom>
                  <a:avLst/>
                  <a:gdLst>
                    <a:gd name="T0" fmla="*/ 0 w 78"/>
                    <a:gd name="T1" fmla="*/ 0 h 50"/>
                    <a:gd name="T2" fmla="*/ 0 w 78"/>
                    <a:gd name="T3" fmla="*/ 0 h 50"/>
                    <a:gd name="T4" fmla="*/ 0 w 78"/>
                    <a:gd name="T5" fmla="*/ 0 h 50"/>
                    <a:gd name="T6" fmla="*/ 0 w 78"/>
                    <a:gd name="T7" fmla="*/ 0 h 50"/>
                    <a:gd name="T8" fmla="*/ 0 w 78"/>
                    <a:gd name="T9" fmla="*/ 0 h 50"/>
                    <a:gd name="T10" fmla="*/ 0 w 78"/>
                    <a:gd name="T11" fmla="*/ 0 h 50"/>
                    <a:gd name="T12" fmla="*/ 0 w 78"/>
                    <a:gd name="T13" fmla="*/ 0 h 50"/>
                    <a:gd name="T14" fmla="*/ 0 w 78"/>
                    <a:gd name="T15" fmla="*/ 0 h 50"/>
                    <a:gd name="T16" fmla="*/ 0 w 78"/>
                    <a:gd name="T17" fmla="*/ 0 h 50"/>
                    <a:gd name="T18" fmla="*/ 0 w 78"/>
                    <a:gd name="T19" fmla="*/ 0 h 50"/>
                    <a:gd name="T20" fmla="*/ 0 w 78"/>
                    <a:gd name="T21" fmla="*/ 0 h 50"/>
                    <a:gd name="T22" fmla="*/ 0 w 78"/>
                    <a:gd name="T23" fmla="*/ 0 h 50"/>
                    <a:gd name="T24" fmla="*/ 0 w 78"/>
                    <a:gd name="T25" fmla="*/ 0 h 50"/>
                    <a:gd name="T26" fmla="*/ 0 w 78"/>
                    <a:gd name="T27" fmla="*/ 0 h 50"/>
                    <a:gd name="T28" fmla="*/ 0 w 78"/>
                    <a:gd name="T29" fmla="*/ 0 h 50"/>
                    <a:gd name="T30" fmla="*/ 0 w 78"/>
                    <a:gd name="T31" fmla="*/ 0 h 50"/>
                    <a:gd name="T32" fmla="*/ 0 w 78"/>
                    <a:gd name="T33" fmla="*/ 0 h 50"/>
                    <a:gd name="T34" fmla="*/ 0 w 78"/>
                    <a:gd name="T35" fmla="*/ 0 h 50"/>
                    <a:gd name="T36" fmla="*/ 0 w 78"/>
                    <a:gd name="T37" fmla="*/ 0 h 50"/>
                    <a:gd name="T38" fmla="*/ 0 w 78"/>
                    <a:gd name="T39" fmla="*/ 0 h 50"/>
                    <a:gd name="T40" fmla="*/ 0 w 78"/>
                    <a:gd name="T41" fmla="*/ 0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8"/>
                    <a:gd name="T64" fmla="*/ 0 h 50"/>
                    <a:gd name="T65" fmla="*/ 78 w 78"/>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8" h="50">
                      <a:moveTo>
                        <a:pt x="2" y="2"/>
                      </a:moveTo>
                      <a:lnTo>
                        <a:pt x="1" y="2"/>
                      </a:lnTo>
                      <a:lnTo>
                        <a:pt x="19" y="5"/>
                      </a:lnTo>
                      <a:lnTo>
                        <a:pt x="38" y="9"/>
                      </a:lnTo>
                      <a:lnTo>
                        <a:pt x="52" y="14"/>
                      </a:lnTo>
                      <a:lnTo>
                        <a:pt x="65" y="21"/>
                      </a:lnTo>
                      <a:lnTo>
                        <a:pt x="73" y="27"/>
                      </a:lnTo>
                      <a:lnTo>
                        <a:pt x="76" y="33"/>
                      </a:lnTo>
                      <a:lnTo>
                        <a:pt x="70" y="41"/>
                      </a:lnTo>
                      <a:lnTo>
                        <a:pt x="54" y="48"/>
                      </a:lnTo>
                      <a:lnTo>
                        <a:pt x="57" y="50"/>
                      </a:lnTo>
                      <a:lnTo>
                        <a:pt x="72" y="43"/>
                      </a:lnTo>
                      <a:lnTo>
                        <a:pt x="78" y="33"/>
                      </a:lnTo>
                      <a:lnTo>
                        <a:pt x="76" y="25"/>
                      </a:lnTo>
                      <a:lnTo>
                        <a:pt x="67" y="19"/>
                      </a:lnTo>
                      <a:lnTo>
                        <a:pt x="54" y="12"/>
                      </a:lnTo>
                      <a:lnTo>
                        <a:pt x="38" y="7"/>
                      </a:lnTo>
                      <a:lnTo>
                        <a:pt x="19" y="3"/>
                      </a:lnTo>
                      <a:lnTo>
                        <a:pt x="1" y="0"/>
                      </a:lnTo>
                      <a:lnTo>
                        <a:pt x="0" y="0"/>
                      </a:lnTo>
                      <a:lnTo>
                        <a:pt x="2"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6" name="Freeform 936">
                  <a:extLst>
                    <a:ext uri="{FF2B5EF4-FFF2-40B4-BE49-F238E27FC236}">
                      <a16:creationId xmlns:a16="http://schemas.microsoft.com/office/drawing/2014/main" id="{29F121D8-44EA-42FB-8E4B-C1788F891AB7}"/>
                    </a:ext>
                  </a:extLst>
                </p:cNvPr>
                <p:cNvSpPr>
                  <a:spLocks/>
                </p:cNvSpPr>
                <p:nvPr/>
              </p:nvSpPr>
              <p:spPr bwMode="auto">
                <a:xfrm>
                  <a:off x="4255" y="162"/>
                  <a:ext cx="236" cy="106"/>
                </a:xfrm>
                <a:custGeom>
                  <a:avLst/>
                  <a:gdLst>
                    <a:gd name="T0" fmla="*/ 0 w 1413"/>
                    <a:gd name="T1" fmla="*/ 0 h 530"/>
                    <a:gd name="T2" fmla="*/ 0 w 1413"/>
                    <a:gd name="T3" fmla="*/ 0 h 530"/>
                    <a:gd name="T4" fmla="*/ 0 w 1413"/>
                    <a:gd name="T5" fmla="*/ 0 h 530"/>
                    <a:gd name="T6" fmla="*/ 0 w 1413"/>
                    <a:gd name="T7" fmla="*/ 0 h 530"/>
                    <a:gd name="T8" fmla="*/ 0 w 1413"/>
                    <a:gd name="T9" fmla="*/ 0 h 530"/>
                    <a:gd name="T10" fmla="*/ 0 w 1413"/>
                    <a:gd name="T11" fmla="*/ 0 h 530"/>
                    <a:gd name="T12" fmla="*/ 0 w 1413"/>
                    <a:gd name="T13" fmla="*/ 0 h 530"/>
                    <a:gd name="T14" fmla="*/ 0 60000 65536"/>
                    <a:gd name="T15" fmla="*/ 0 60000 65536"/>
                    <a:gd name="T16" fmla="*/ 0 60000 65536"/>
                    <a:gd name="T17" fmla="*/ 0 60000 65536"/>
                    <a:gd name="T18" fmla="*/ 0 60000 65536"/>
                    <a:gd name="T19" fmla="*/ 0 60000 65536"/>
                    <a:gd name="T20" fmla="*/ 0 60000 65536"/>
                    <a:gd name="T21" fmla="*/ 0 w 1413"/>
                    <a:gd name="T22" fmla="*/ 0 h 530"/>
                    <a:gd name="T23" fmla="*/ 1413 w 1413"/>
                    <a:gd name="T24" fmla="*/ 530 h 5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13" h="530">
                      <a:moveTo>
                        <a:pt x="2" y="528"/>
                      </a:moveTo>
                      <a:lnTo>
                        <a:pt x="3" y="530"/>
                      </a:lnTo>
                      <a:lnTo>
                        <a:pt x="1413" y="2"/>
                      </a:lnTo>
                      <a:lnTo>
                        <a:pt x="1411" y="0"/>
                      </a:lnTo>
                      <a:lnTo>
                        <a:pt x="0" y="528"/>
                      </a:lnTo>
                      <a:lnTo>
                        <a:pt x="2" y="530"/>
                      </a:lnTo>
                      <a:lnTo>
                        <a:pt x="2" y="5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7" name="Freeform 937">
                  <a:extLst>
                    <a:ext uri="{FF2B5EF4-FFF2-40B4-BE49-F238E27FC236}">
                      <a16:creationId xmlns:a16="http://schemas.microsoft.com/office/drawing/2014/main" id="{2E652228-FF50-4AFB-9214-A599B33DFB23}"/>
                    </a:ext>
                  </a:extLst>
                </p:cNvPr>
                <p:cNvSpPr>
                  <a:spLocks/>
                </p:cNvSpPr>
                <p:nvPr/>
              </p:nvSpPr>
              <p:spPr bwMode="auto">
                <a:xfrm>
                  <a:off x="4255" y="268"/>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8" name="Freeform 938">
                  <a:extLst>
                    <a:ext uri="{FF2B5EF4-FFF2-40B4-BE49-F238E27FC236}">
                      <a16:creationId xmlns:a16="http://schemas.microsoft.com/office/drawing/2014/main" id="{AF934062-7A09-4D90-B23A-F105440F72C7}"/>
                    </a:ext>
                  </a:extLst>
                </p:cNvPr>
                <p:cNvSpPr>
                  <a:spLocks/>
                </p:cNvSpPr>
                <p:nvPr/>
              </p:nvSpPr>
              <p:spPr bwMode="auto">
                <a:xfrm>
                  <a:off x="5040" y="281"/>
                  <a:ext cx="67" cy="11"/>
                </a:xfrm>
                <a:custGeom>
                  <a:avLst/>
                  <a:gdLst>
                    <a:gd name="T0" fmla="*/ 0 w 399"/>
                    <a:gd name="T1" fmla="*/ 0 h 55"/>
                    <a:gd name="T2" fmla="*/ 0 w 399"/>
                    <a:gd name="T3" fmla="*/ 0 h 55"/>
                    <a:gd name="T4" fmla="*/ 0 w 399"/>
                    <a:gd name="T5" fmla="*/ 0 h 55"/>
                    <a:gd name="T6" fmla="*/ 0 w 399"/>
                    <a:gd name="T7" fmla="*/ 0 h 55"/>
                    <a:gd name="T8" fmla="*/ 0 w 399"/>
                    <a:gd name="T9" fmla="*/ 0 h 55"/>
                    <a:gd name="T10" fmla="*/ 0 w 399"/>
                    <a:gd name="T11" fmla="*/ 0 h 55"/>
                    <a:gd name="T12" fmla="*/ 0 w 399"/>
                    <a:gd name="T13" fmla="*/ 0 h 55"/>
                    <a:gd name="T14" fmla="*/ 0 w 399"/>
                    <a:gd name="T15" fmla="*/ 0 h 55"/>
                    <a:gd name="T16" fmla="*/ 0 w 399"/>
                    <a:gd name="T17" fmla="*/ 0 h 55"/>
                    <a:gd name="T18" fmla="*/ 0 w 399"/>
                    <a:gd name="T19" fmla="*/ 0 h 55"/>
                    <a:gd name="T20" fmla="*/ 0 w 399"/>
                    <a:gd name="T21" fmla="*/ 0 h 55"/>
                    <a:gd name="T22" fmla="*/ 0 w 399"/>
                    <a:gd name="T23" fmla="*/ 0 h 55"/>
                    <a:gd name="T24" fmla="*/ 0 w 399"/>
                    <a:gd name="T25" fmla="*/ 0 h 55"/>
                    <a:gd name="T26" fmla="*/ 0 w 399"/>
                    <a:gd name="T27" fmla="*/ 0 h 55"/>
                    <a:gd name="T28" fmla="*/ 0 w 399"/>
                    <a:gd name="T29" fmla="*/ 0 h 55"/>
                    <a:gd name="T30" fmla="*/ 0 w 399"/>
                    <a:gd name="T31" fmla="*/ 0 h 55"/>
                    <a:gd name="T32" fmla="*/ 0 w 399"/>
                    <a:gd name="T33" fmla="*/ 0 h 55"/>
                    <a:gd name="T34" fmla="*/ 0 w 399"/>
                    <a:gd name="T35" fmla="*/ 0 h 55"/>
                    <a:gd name="T36" fmla="*/ 0 w 399"/>
                    <a:gd name="T37" fmla="*/ 0 h 55"/>
                    <a:gd name="T38" fmla="*/ 0 w 399"/>
                    <a:gd name="T39" fmla="*/ 0 h 55"/>
                    <a:gd name="T40" fmla="*/ 0 w 399"/>
                    <a:gd name="T41" fmla="*/ 0 h 55"/>
                    <a:gd name="T42" fmla="*/ 0 w 399"/>
                    <a:gd name="T43" fmla="*/ 0 h 55"/>
                    <a:gd name="T44" fmla="*/ 0 w 399"/>
                    <a:gd name="T45" fmla="*/ 0 h 55"/>
                    <a:gd name="T46" fmla="*/ 0 w 399"/>
                    <a:gd name="T47" fmla="*/ 0 h 55"/>
                    <a:gd name="T48" fmla="*/ 0 w 399"/>
                    <a:gd name="T49" fmla="*/ 0 h 55"/>
                    <a:gd name="T50" fmla="*/ 0 w 399"/>
                    <a:gd name="T51" fmla="*/ 0 h 55"/>
                    <a:gd name="T52" fmla="*/ 0 w 399"/>
                    <a:gd name="T53" fmla="*/ 0 h 55"/>
                    <a:gd name="T54" fmla="*/ 0 w 399"/>
                    <a:gd name="T55" fmla="*/ 0 h 55"/>
                    <a:gd name="T56" fmla="*/ 0 w 399"/>
                    <a:gd name="T57" fmla="*/ 0 h 55"/>
                    <a:gd name="T58" fmla="*/ 0 w 399"/>
                    <a:gd name="T59" fmla="*/ 0 h 55"/>
                    <a:gd name="T60" fmla="*/ 0 w 399"/>
                    <a:gd name="T61" fmla="*/ 0 h 55"/>
                    <a:gd name="T62" fmla="*/ 0 w 399"/>
                    <a:gd name="T63" fmla="*/ 0 h 55"/>
                    <a:gd name="T64" fmla="*/ 0 w 399"/>
                    <a:gd name="T65" fmla="*/ 0 h 55"/>
                    <a:gd name="T66" fmla="*/ 0 w 399"/>
                    <a:gd name="T67" fmla="*/ 0 h 55"/>
                    <a:gd name="T68" fmla="*/ 0 w 399"/>
                    <a:gd name="T69" fmla="*/ 0 h 55"/>
                    <a:gd name="T70" fmla="*/ 0 w 399"/>
                    <a:gd name="T71" fmla="*/ 0 h 55"/>
                    <a:gd name="T72" fmla="*/ 0 w 399"/>
                    <a:gd name="T73" fmla="*/ 0 h 5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9"/>
                    <a:gd name="T112" fmla="*/ 0 h 55"/>
                    <a:gd name="T113" fmla="*/ 399 w 399"/>
                    <a:gd name="T114" fmla="*/ 55 h 5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9" h="55">
                      <a:moveTo>
                        <a:pt x="0" y="2"/>
                      </a:moveTo>
                      <a:lnTo>
                        <a:pt x="0" y="2"/>
                      </a:lnTo>
                      <a:lnTo>
                        <a:pt x="26" y="16"/>
                      </a:lnTo>
                      <a:lnTo>
                        <a:pt x="52" y="27"/>
                      </a:lnTo>
                      <a:lnTo>
                        <a:pt x="77" y="35"/>
                      </a:lnTo>
                      <a:lnTo>
                        <a:pt x="103" y="42"/>
                      </a:lnTo>
                      <a:lnTo>
                        <a:pt x="128" y="48"/>
                      </a:lnTo>
                      <a:lnTo>
                        <a:pt x="152" y="51"/>
                      </a:lnTo>
                      <a:lnTo>
                        <a:pt x="177" y="53"/>
                      </a:lnTo>
                      <a:lnTo>
                        <a:pt x="200" y="55"/>
                      </a:lnTo>
                      <a:lnTo>
                        <a:pt x="225" y="54"/>
                      </a:lnTo>
                      <a:lnTo>
                        <a:pt x="249" y="52"/>
                      </a:lnTo>
                      <a:lnTo>
                        <a:pt x="274" y="51"/>
                      </a:lnTo>
                      <a:lnTo>
                        <a:pt x="299" y="48"/>
                      </a:lnTo>
                      <a:lnTo>
                        <a:pt x="323" y="46"/>
                      </a:lnTo>
                      <a:lnTo>
                        <a:pt x="348" y="42"/>
                      </a:lnTo>
                      <a:lnTo>
                        <a:pt x="373" y="40"/>
                      </a:lnTo>
                      <a:lnTo>
                        <a:pt x="399" y="38"/>
                      </a:lnTo>
                      <a:lnTo>
                        <a:pt x="399" y="36"/>
                      </a:lnTo>
                      <a:lnTo>
                        <a:pt x="373" y="38"/>
                      </a:lnTo>
                      <a:lnTo>
                        <a:pt x="348" y="40"/>
                      </a:lnTo>
                      <a:lnTo>
                        <a:pt x="323" y="43"/>
                      </a:lnTo>
                      <a:lnTo>
                        <a:pt x="299" y="46"/>
                      </a:lnTo>
                      <a:lnTo>
                        <a:pt x="274" y="49"/>
                      </a:lnTo>
                      <a:lnTo>
                        <a:pt x="249" y="50"/>
                      </a:lnTo>
                      <a:lnTo>
                        <a:pt x="225" y="52"/>
                      </a:lnTo>
                      <a:lnTo>
                        <a:pt x="200" y="51"/>
                      </a:lnTo>
                      <a:lnTo>
                        <a:pt x="177" y="51"/>
                      </a:lnTo>
                      <a:lnTo>
                        <a:pt x="152" y="49"/>
                      </a:lnTo>
                      <a:lnTo>
                        <a:pt x="128" y="46"/>
                      </a:lnTo>
                      <a:lnTo>
                        <a:pt x="103" y="40"/>
                      </a:lnTo>
                      <a:lnTo>
                        <a:pt x="80" y="33"/>
                      </a:lnTo>
                      <a:lnTo>
                        <a:pt x="55" y="25"/>
                      </a:lnTo>
                      <a:lnTo>
                        <a:pt x="29" y="14"/>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9" name="Freeform 939">
                  <a:extLst>
                    <a:ext uri="{FF2B5EF4-FFF2-40B4-BE49-F238E27FC236}">
                      <a16:creationId xmlns:a16="http://schemas.microsoft.com/office/drawing/2014/main" id="{2B236168-BFCC-4588-B59E-0D7A68742488}"/>
                    </a:ext>
                  </a:extLst>
                </p:cNvPr>
                <p:cNvSpPr>
                  <a:spLocks/>
                </p:cNvSpPr>
                <p:nvPr/>
              </p:nvSpPr>
              <p:spPr bwMode="auto">
                <a:xfrm>
                  <a:off x="4898" y="181"/>
                  <a:ext cx="142" cy="101"/>
                </a:xfrm>
                <a:custGeom>
                  <a:avLst/>
                  <a:gdLst>
                    <a:gd name="T0" fmla="*/ 0 w 854"/>
                    <a:gd name="T1" fmla="*/ 0 h 503"/>
                    <a:gd name="T2" fmla="*/ 0 w 854"/>
                    <a:gd name="T3" fmla="*/ 0 h 503"/>
                    <a:gd name="T4" fmla="*/ 0 w 854"/>
                    <a:gd name="T5" fmla="*/ 0 h 503"/>
                    <a:gd name="T6" fmla="*/ 0 w 854"/>
                    <a:gd name="T7" fmla="*/ 0 h 503"/>
                    <a:gd name="T8" fmla="*/ 0 w 854"/>
                    <a:gd name="T9" fmla="*/ 0 h 503"/>
                    <a:gd name="T10" fmla="*/ 0 w 854"/>
                    <a:gd name="T11" fmla="*/ 0 h 503"/>
                    <a:gd name="T12" fmla="*/ 0 w 854"/>
                    <a:gd name="T13" fmla="*/ 0 h 503"/>
                    <a:gd name="T14" fmla="*/ 0 w 854"/>
                    <a:gd name="T15" fmla="*/ 0 h 503"/>
                    <a:gd name="T16" fmla="*/ 0 w 854"/>
                    <a:gd name="T17" fmla="*/ 0 h 503"/>
                    <a:gd name="T18" fmla="*/ 0 w 854"/>
                    <a:gd name="T19" fmla="*/ 0 h 503"/>
                    <a:gd name="T20" fmla="*/ 0 w 854"/>
                    <a:gd name="T21" fmla="*/ 0 h 503"/>
                    <a:gd name="T22" fmla="*/ 0 w 854"/>
                    <a:gd name="T23" fmla="*/ 0 h 503"/>
                    <a:gd name="T24" fmla="*/ 0 w 854"/>
                    <a:gd name="T25" fmla="*/ 0 h 503"/>
                    <a:gd name="T26" fmla="*/ 0 w 854"/>
                    <a:gd name="T27" fmla="*/ 0 h 503"/>
                    <a:gd name="T28" fmla="*/ 0 w 854"/>
                    <a:gd name="T29" fmla="*/ 0 h 503"/>
                    <a:gd name="T30" fmla="*/ 0 w 854"/>
                    <a:gd name="T31" fmla="*/ 0 h 503"/>
                    <a:gd name="T32" fmla="*/ 0 w 854"/>
                    <a:gd name="T33" fmla="*/ 0 h 503"/>
                    <a:gd name="T34" fmla="*/ 0 w 854"/>
                    <a:gd name="T35" fmla="*/ 0 h 503"/>
                    <a:gd name="T36" fmla="*/ 0 w 854"/>
                    <a:gd name="T37" fmla="*/ 0 h 503"/>
                    <a:gd name="T38" fmla="*/ 0 w 854"/>
                    <a:gd name="T39" fmla="*/ 0 h 503"/>
                    <a:gd name="T40" fmla="*/ 0 w 854"/>
                    <a:gd name="T41" fmla="*/ 0 h 503"/>
                    <a:gd name="T42" fmla="*/ 0 w 854"/>
                    <a:gd name="T43" fmla="*/ 0 h 503"/>
                    <a:gd name="T44" fmla="*/ 0 w 854"/>
                    <a:gd name="T45" fmla="*/ 0 h 503"/>
                    <a:gd name="T46" fmla="*/ 0 w 854"/>
                    <a:gd name="T47" fmla="*/ 0 h 503"/>
                    <a:gd name="T48" fmla="*/ 0 w 854"/>
                    <a:gd name="T49" fmla="*/ 0 h 503"/>
                    <a:gd name="T50" fmla="*/ 0 w 854"/>
                    <a:gd name="T51" fmla="*/ 0 h 503"/>
                    <a:gd name="T52" fmla="*/ 0 w 854"/>
                    <a:gd name="T53" fmla="*/ 0 h 503"/>
                    <a:gd name="T54" fmla="*/ 0 w 854"/>
                    <a:gd name="T55" fmla="*/ 0 h 503"/>
                    <a:gd name="T56" fmla="*/ 0 w 854"/>
                    <a:gd name="T57" fmla="*/ 0 h 503"/>
                    <a:gd name="T58" fmla="*/ 0 w 854"/>
                    <a:gd name="T59" fmla="*/ 0 h 503"/>
                    <a:gd name="T60" fmla="*/ 0 w 854"/>
                    <a:gd name="T61" fmla="*/ 0 h 503"/>
                    <a:gd name="T62" fmla="*/ 0 w 854"/>
                    <a:gd name="T63" fmla="*/ 0 h 503"/>
                    <a:gd name="T64" fmla="*/ 0 w 854"/>
                    <a:gd name="T65" fmla="*/ 0 h 503"/>
                    <a:gd name="T66" fmla="*/ 0 w 854"/>
                    <a:gd name="T67" fmla="*/ 0 h 5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54"/>
                    <a:gd name="T103" fmla="*/ 0 h 503"/>
                    <a:gd name="T104" fmla="*/ 854 w 854"/>
                    <a:gd name="T105" fmla="*/ 503 h 50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54" h="503">
                      <a:moveTo>
                        <a:pt x="0" y="2"/>
                      </a:moveTo>
                      <a:lnTo>
                        <a:pt x="0" y="2"/>
                      </a:lnTo>
                      <a:lnTo>
                        <a:pt x="29" y="17"/>
                      </a:lnTo>
                      <a:lnTo>
                        <a:pt x="57" y="32"/>
                      </a:lnTo>
                      <a:lnTo>
                        <a:pt x="84" y="48"/>
                      </a:lnTo>
                      <a:lnTo>
                        <a:pt x="112" y="63"/>
                      </a:lnTo>
                      <a:lnTo>
                        <a:pt x="140" y="78"/>
                      </a:lnTo>
                      <a:lnTo>
                        <a:pt x="167" y="94"/>
                      </a:lnTo>
                      <a:lnTo>
                        <a:pt x="193" y="109"/>
                      </a:lnTo>
                      <a:lnTo>
                        <a:pt x="221" y="124"/>
                      </a:lnTo>
                      <a:lnTo>
                        <a:pt x="248" y="139"/>
                      </a:lnTo>
                      <a:lnTo>
                        <a:pt x="274" y="155"/>
                      </a:lnTo>
                      <a:lnTo>
                        <a:pt x="301" y="170"/>
                      </a:lnTo>
                      <a:lnTo>
                        <a:pt x="327" y="185"/>
                      </a:lnTo>
                      <a:lnTo>
                        <a:pt x="353" y="201"/>
                      </a:lnTo>
                      <a:lnTo>
                        <a:pt x="379" y="216"/>
                      </a:lnTo>
                      <a:lnTo>
                        <a:pt x="405" y="231"/>
                      </a:lnTo>
                      <a:lnTo>
                        <a:pt x="431" y="247"/>
                      </a:lnTo>
                      <a:lnTo>
                        <a:pt x="457" y="262"/>
                      </a:lnTo>
                      <a:lnTo>
                        <a:pt x="483" y="278"/>
                      </a:lnTo>
                      <a:lnTo>
                        <a:pt x="509" y="294"/>
                      </a:lnTo>
                      <a:lnTo>
                        <a:pt x="535" y="309"/>
                      </a:lnTo>
                      <a:lnTo>
                        <a:pt x="561" y="325"/>
                      </a:lnTo>
                      <a:lnTo>
                        <a:pt x="587" y="340"/>
                      </a:lnTo>
                      <a:lnTo>
                        <a:pt x="613" y="357"/>
                      </a:lnTo>
                      <a:lnTo>
                        <a:pt x="639" y="372"/>
                      </a:lnTo>
                      <a:lnTo>
                        <a:pt x="666" y="388"/>
                      </a:lnTo>
                      <a:lnTo>
                        <a:pt x="692" y="405"/>
                      </a:lnTo>
                      <a:lnTo>
                        <a:pt x="719" y="421"/>
                      </a:lnTo>
                      <a:lnTo>
                        <a:pt x="745" y="437"/>
                      </a:lnTo>
                      <a:lnTo>
                        <a:pt x="771" y="453"/>
                      </a:lnTo>
                      <a:lnTo>
                        <a:pt x="798" y="470"/>
                      </a:lnTo>
                      <a:lnTo>
                        <a:pt x="824" y="486"/>
                      </a:lnTo>
                      <a:lnTo>
                        <a:pt x="851" y="503"/>
                      </a:lnTo>
                      <a:lnTo>
                        <a:pt x="854" y="501"/>
                      </a:lnTo>
                      <a:lnTo>
                        <a:pt x="826" y="484"/>
                      </a:lnTo>
                      <a:lnTo>
                        <a:pt x="800" y="468"/>
                      </a:lnTo>
                      <a:lnTo>
                        <a:pt x="773" y="451"/>
                      </a:lnTo>
                      <a:lnTo>
                        <a:pt x="747" y="435"/>
                      </a:lnTo>
                      <a:lnTo>
                        <a:pt x="721" y="419"/>
                      </a:lnTo>
                      <a:lnTo>
                        <a:pt x="694" y="403"/>
                      </a:lnTo>
                      <a:lnTo>
                        <a:pt x="668" y="386"/>
                      </a:lnTo>
                      <a:lnTo>
                        <a:pt x="642" y="370"/>
                      </a:lnTo>
                      <a:lnTo>
                        <a:pt x="616" y="355"/>
                      </a:lnTo>
                      <a:lnTo>
                        <a:pt x="590" y="338"/>
                      </a:lnTo>
                      <a:lnTo>
                        <a:pt x="564" y="323"/>
                      </a:lnTo>
                      <a:lnTo>
                        <a:pt x="538" y="307"/>
                      </a:lnTo>
                      <a:lnTo>
                        <a:pt x="512" y="291"/>
                      </a:lnTo>
                      <a:lnTo>
                        <a:pt x="486" y="276"/>
                      </a:lnTo>
                      <a:lnTo>
                        <a:pt x="460" y="260"/>
                      </a:lnTo>
                      <a:lnTo>
                        <a:pt x="434" y="245"/>
                      </a:lnTo>
                      <a:lnTo>
                        <a:pt x="408" y="229"/>
                      </a:lnTo>
                      <a:lnTo>
                        <a:pt x="382" y="214"/>
                      </a:lnTo>
                      <a:lnTo>
                        <a:pt x="355" y="199"/>
                      </a:lnTo>
                      <a:lnTo>
                        <a:pt x="329" y="183"/>
                      </a:lnTo>
                      <a:lnTo>
                        <a:pt x="303" y="168"/>
                      </a:lnTo>
                      <a:lnTo>
                        <a:pt x="276" y="153"/>
                      </a:lnTo>
                      <a:lnTo>
                        <a:pt x="250" y="137"/>
                      </a:lnTo>
                      <a:lnTo>
                        <a:pt x="223" y="122"/>
                      </a:lnTo>
                      <a:lnTo>
                        <a:pt x="196" y="107"/>
                      </a:lnTo>
                      <a:lnTo>
                        <a:pt x="170" y="91"/>
                      </a:lnTo>
                      <a:lnTo>
                        <a:pt x="142" y="76"/>
                      </a:lnTo>
                      <a:lnTo>
                        <a:pt x="114" y="61"/>
                      </a:lnTo>
                      <a:lnTo>
                        <a:pt x="87" y="46"/>
                      </a:lnTo>
                      <a:lnTo>
                        <a:pt x="60" y="30"/>
                      </a:lnTo>
                      <a:lnTo>
                        <a:pt x="31" y="15"/>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0" name="Freeform 940">
                  <a:extLst>
                    <a:ext uri="{FF2B5EF4-FFF2-40B4-BE49-F238E27FC236}">
                      <a16:creationId xmlns:a16="http://schemas.microsoft.com/office/drawing/2014/main" id="{A606225B-8414-43F2-B900-A14C6BA03FAC}"/>
                    </a:ext>
                  </a:extLst>
                </p:cNvPr>
                <p:cNvSpPr>
                  <a:spLocks/>
                </p:cNvSpPr>
                <p:nvPr/>
              </p:nvSpPr>
              <p:spPr bwMode="auto">
                <a:xfrm>
                  <a:off x="4893" y="170"/>
                  <a:ext cx="22" cy="11"/>
                </a:xfrm>
                <a:custGeom>
                  <a:avLst/>
                  <a:gdLst>
                    <a:gd name="T0" fmla="*/ 0 w 134"/>
                    <a:gd name="T1" fmla="*/ 0 h 59"/>
                    <a:gd name="T2" fmla="*/ 0 w 134"/>
                    <a:gd name="T3" fmla="*/ 0 h 59"/>
                    <a:gd name="T4" fmla="*/ 0 w 134"/>
                    <a:gd name="T5" fmla="*/ 0 h 59"/>
                    <a:gd name="T6" fmla="*/ 0 w 134"/>
                    <a:gd name="T7" fmla="*/ 0 h 59"/>
                    <a:gd name="T8" fmla="*/ 0 w 134"/>
                    <a:gd name="T9" fmla="*/ 0 h 59"/>
                    <a:gd name="T10" fmla="*/ 0 w 134"/>
                    <a:gd name="T11" fmla="*/ 0 h 59"/>
                    <a:gd name="T12" fmla="*/ 0 w 134"/>
                    <a:gd name="T13" fmla="*/ 0 h 59"/>
                    <a:gd name="T14" fmla="*/ 0 w 134"/>
                    <a:gd name="T15" fmla="*/ 0 h 59"/>
                    <a:gd name="T16" fmla="*/ 0 w 134"/>
                    <a:gd name="T17" fmla="*/ 0 h 59"/>
                    <a:gd name="T18" fmla="*/ 0 w 134"/>
                    <a:gd name="T19" fmla="*/ 0 h 59"/>
                    <a:gd name="T20" fmla="*/ 0 w 134"/>
                    <a:gd name="T21" fmla="*/ 0 h 59"/>
                    <a:gd name="T22" fmla="*/ 0 w 134"/>
                    <a:gd name="T23" fmla="*/ 0 h 59"/>
                    <a:gd name="T24" fmla="*/ 0 w 134"/>
                    <a:gd name="T25" fmla="*/ 0 h 59"/>
                    <a:gd name="T26" fmla="*/ 0 w 134"/>
                    <a:gd name="T27" fmla="*/ 0 h 59"/>
                    <a:gd name="T28" fmla="*/ 0 w 134"/>
                    <a:gd name="T29" fmla="*/ 0 h 59"/>
                    <a:gd name="T30" fmla="*/ 0 w 134"/>
                    <a:gd name="T31" fmla="*/ 0 h 59"/>
                    <a:gd name="T32" fmla="*/ 0 w 134"/>
                    <a:gd name="T33" fmla="*/ 0 h 59"/>
                    <a:gd name="T34" fmla="*/ 0 w 134"/>
                    <a:gd name="T35" fmla="*/ 0 h 59"/>
                    <a:gd name="T36" fmla="*/ 0 w 134"/>
                    <a:gd name="T37" fmla="*/ 0 h 59"/>
                    <a:gd name="T38" fmla="*/ 0 w 134"/>
                    <a:gd name="T39" fmla="*/ 0 h 59"/>
                    <a:gd name="T40" fmla="*/ 0 w 134"/>
                    <a:gd name="T41" fmla="*/ 0 h 5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4"/>
                    <a:gd name="T64" fmla="*/ 0 h 59"/>
                    <a:gd name="T65" fmla="*/ 134 w 134"/>
                    <a:gd name="T66" fmla="*/ 59 h 5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4" h="59">
                      <a:moveTo>
                        <a:pt x="134" y="0"/>
                      </a:moveTo>
                      <a:lnTo>
                        <a:pt x="133" y="0"/>
                      </a:lnTo>
                      <a:lnTo>
                        <a:pt x="89" y="1"/>
                      </a:lnTo>
                      <a:lnTo>
                        <a:pt x="53" y="4"/>
                      </a:lnTo>
                      <a:lnTo>
                        <a:pt x="26" y="10"/>
                      </a:lnTo>
                      <a:lnTo>
                        <a:pt x="8" y="16"/>
                      </a:lnTo>
                      <a:lnTo>
                        <a:pt x="0" y="26"/>
                      </a:lnTo>
                      <a:lnTo>
                        <a:pt x="1" y="36"/>
                      </a:lnTo>
                      <a:lnTo>
                        <a:pt x="13" y="47"/>
                      </a:lnTo>
                      <a:lnTo>
                        <a:pt x="34" y="59"/>
                      </a:lnTo>
                      <a:lnTo>
                        <a:pt x="37" y="57"/>
                      </a:lnTo>
                      <a:lnTo>
                        <a:pt x="16" y="45"/>
                      </a:lnTo>
                      <a:lnTo>
                        <a:pt x="4" y="34"/>
                      </a:lnTo>
                      <a:lnTo>
                        <a:pt x="2" y="26"/>
                      </a:lnTo>
                      <a:lnTo>
                        <a:pt x="11" y="18"/>
                      </a:lnTo>
                      <a:lnTo>
                        <a:pt x="26" y="12"/>
                      </a:lnTo>
                      <a:lnTo>
                        <a:pt x="53" y="6"/>
                      </a:lnTo>
                      <a:lnTo>
                        <a:pt x="89" y="3"/>
                      </a:lnTo>
                      <a:lnTo>
                        <a:pt x="133" y="2"/>
                      </a:lnTo>
                      <a:lnTo>
                        <a:pt x="131" y="2"/>
                      </a:lnTo>
                      <a:lnTo>
                        <a:pt x="1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1" name="Freeform 941">
                  <a:extLst>
                    <a:ext uri="{FF2B5EF4-FFF2-40B4-BE49-F238E27FC236}">
                      <a16:creationId xmlns:a16="http://schemas.microsoft.com/office/drawing/2014/main" id="{7F7B4C29-9237-4318-A5E8-4C8D6D8DB86A}"/>
                    </a:ext>
                  </a:extLst>
                </p:cNvPr>
                <p:cNvSpPr>
                  <a:spLocks/>
                </p:cNvSpPr>
                <p:nvPr/>
              </p:nvSpPr>
              <p:spPr bwMode="auto">
                <a:xfrm>
                  <a:off x="4914" y="170"/>
                  <a:ext cx="193" cy="119"/>
                </a:xfrm>
                <a:custGeom>
                  <a:avLst/>
                  <a:gdLst>
                    <a:gd name="T0" fmla="*/ 0 w 1154"/>
                    <a:gd name="T1" fmla="*/ 0 h 596"/>
                    <a:gd name="T2" fmla="*/ 0 w 1154"/>
                    <a:gd name="T3" fmla="*/ 0 h 596"/>
                    <a:gd name="T4" fmla="*/ 0 w 1154"/>
                    <a:gd name="T5" fmla="*/ 0 h 596"/>
                    <a:gd name="T6" fmla="*/ 0 w 1154"/>
                    <a:gd name="T7" fmla="*/ 0 h 596"/>
                    <a:gd name="T8" fmla="*/ 0 w 1154"/>
                    <a:gd name="T9" fmla="*/ 0 h 596"/>
                    <a:gd name="T10" fmla="*/ 0 w 1154"/>
                    <a:gd name="T11" fmla="*/ 0 h 596"/>
                    <a:gd name="T12" fmla="*/ 0 w 1154"/>
                    <a:gd name="T13" fmla="*/ 0 h 596"/>
                    <a:gd name="T14" fmla="*/ 0 60000 65536"/>
                    <a:gd name="T15" fmla="*/ 0 60000 65536"/>
                    <a:gd name="T16" fmla="*/ 0 60000 65536"/>
                    <a:gd name="T17" fmla="*/ 0 60000 65536"/>
                    <a:gd name="T18" fmla="*/ 0 60000 65536"/>
                    <a:gd name="T19" fmla="*/ 0 60000 65536"/>
                    <a:gd name="T20" fmla="*/ 0 60000 65536"/>
                    <a:gd name="T21" fmla="*/ 0 w 1154"/>
                    <a:gd name="T22" fmla="*/ 0 h 596"/>
                    <a:gd name="T23" fmla="*/ 1154 w 1154"/>
                    <a:gd name="T24" fmla="*/ 596 h 5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4" h="596">
                      <a:moveTo>
                        <a:pt x="1153" y="596"/>
                      </a:moveTo>
                      <a:lnTo>
                        <a:pt x="1154" y="594"/>
                      </a:lnTo>
                      <a:lnTo>
                        <a:pt x="3" y="0"/>
                      </a:lnTo>
                      <a:lnTo>
                        <a:pt x="0" y="2"/>
                      </a:lnTo>
                      <a:lnTo>
                        <a:pt x="1152" y="596"/>
                      </a:lnTo>
                      <a:lnTo>
                        <a:pt x="1153" y="594"/>
                      </a:lnTo>
                      <a:lnTo>
                        <a:pt x="1153" y="5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2" name="Freeform 942">
                  <a:extLst>
                    <a:ext uri="{FF2B5EF4-FFF2-40B4-BE49-F238E27FC236}">
                      <a16:creationId xmlns:a16="http://schemas.microsoft.com/office/drawing/2014/main" id="{22EACBB2-9A72-4148-A6F8-8410DC0915A6}"/>
                    </a:ext>
                  </a:extLst>
                </p:cNvPr>
                <p:cNvSpPr>
                  <a:spLocks/>
                </p:cNvSpPr>
                <p:nvPr/>
              </p:nvSpPr>
              <p:spPr bwMode="auto">
                <a:xfrm>
                  <a:off x="5431" y="360"/>
                  <a:ext cx="74" cy="46"/>
                </a:xfrm>
                <a:custGeom>
                  <a:avLst/>
                  <a:gdLst>
                    <a:gd name="T0" fmla="*/ 0 w 444"/>
                    <a:gd name="T1" fmla="*/ 0 h 232"/>
                    <a:gd name="T2" fmla="*/ 0 w 444"/>
                    <a:gd name="T3" fmla="*/ 0 h 232"/>
                    <a:gd name="T4" fmla="*/ 0 w 444"/>
                    <a:gd name="T5" fmla="*/ 0 h 232"/>
                    <a:gd name="T6" fmla="*/ 0 w 444"/>
                    <a:gd name="T7" fmla="*/ 0 h 232"/>
                    <a:gd name="T8" fmla="*/ 0 w 444"/>
                    <a:gd name="T9" fmla="*/ 0 h 232"/>
                    <a:gd name="T10" fmla="*/ 0 w 444"/>
                    <a:gd name="T11" fmla="*/ 0 h 232"/>
                    <a:gd name="T12" fmla="*/ 0 w 444"/>
                    <a:gd name="T13" fmla="*/ 0 h 232"/>
                    <a:gd name="T14" fmla="*/ 0 w 444"/>
                    <a:gd name="T15" fmla="*/ 0 h 232"/>
                    <a:gd name="T16" fmla="*/ 0 w 444"/>
                    <a:gd name="T17" fmla="*/ 0 h 232"/>
                    <a:gd name="T18" fmla="*/ 0 w 444"/>
                    <a:gd name="T19" fmla="*/ 0 h 232"/>
                    <a:gd name="T20" fmla="*/ 0 w 444"/>
                    <a:gd name="T21" fmla="*/ 0 h 232"/>
                    <a:gd name="T22" fmla="*/ 0 w 444"/>
                    <a:gd name="T23" fmla="*/ 0 h 232"/>
                    <a:gd name="T24" fmla="*/ 0 w 444"/>
                    <a:gd name="T25" fmla="*/ 0 h 232"/>
                    <a:gd name="T26" fmla="*/ 0 w 444"/>
                    <a:gd name="T27" fmla="*/ 0 h 232"/>
                    <a:gd name="T28" fmla="*/ 0 w 444"/>
                    <a:gd name="T29" fmla="*/ 0 h 232"/>
                    <a:gd name="T30" fmla="*/ 0 w 444"/>
                    <a:gd name="T31" fmla="*/ 0 h 232"/>
                    <a:gd name="T32" fmla="*/ 0 w 444"/>
                    <a:gd name="T33" fmla="*/ 0 h 232"/>
                    <a:gd name="T34" fmla="*/ 0 w 444"/>
                    <a:gd name="T35" fmla="*/ 0 h 232"/>
                    <a:gd name="T36" fmla="*/ 0 w 444"/>
                    <a:gd name="T37" fmla="*/ 0 h 232"/>
                    <a:gd name="T38" fmla="*/ 0 w 444"/>
                    <a:gd name="T39" fmla="*/ 0 h 232"/>
                    <a:gd name="T40" fmla="*/ 0 w 444"/>
                    <a:gd name="T41" fmla="*/ 0 h 232"/>
                    <a:gd name="T42" fmla="*/ 0 w 444"/>
                    <a:gd name="T43" fmla="*/ 0 h 232"/>
                    <a:gd name="T44" fmla="*/ 0 w 444"/>
                    <a:gd name="T45" fmla="*/ 0 h 232"/>
                    <a:gd name="T46" fmla="*/ 0 w 444"/>
                    <a:gd name="T47" fmla="*/ 0 h 232"/>
                    <a:gd name="T48" fmla="*/ 0 w 444"/>
                    <a:gd name="T49" fmla="*/ 0 h 232"/>
                    <a:gd name="T50" fmla="*/ 0 w 444"/>
                    <a:gd name="T51" fmla="*/ 0 h 232"/>
                    <a:gd name="T52" fmla="*/ 0 w 444"/>
                    <a:gd name="T53" fmla="*/ 0 h 232"/>
                    <a:gd name="T54" fmla="*/ 0 w 444"/>
                    <a:gd name="T55" fmla="*/ 0 h 232"/>
                    <a:gd name="T56" fmla="*/ 0 w 444"/>
                    <a:gd name="T57" fmla="*/ 0 h 2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44"/>
                    <a:gd name="T88" fmla="*/ 0 h 232"/>
                    <a:gd name="T89" fmla="*/ 444 w 444"/>
                    <a:gd name="T90" fmla="*/ 232 h 23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44" h="232">
                      <a:moveTo>
                        <a:pt x="345" y="0"/>
                      </a:moveTo>
                      <a:lnTo>
                        <a:pt x="71" y="0"/>
                      </a:lnTo>
                      <a:lnTo>
                        <a:pt x="62" y="0"/>
                      </a:lnTo>
                      <a:lnTo>
                        <a:pt x="55" y="1"/>
                      </a:lnTo>
                      <a:lnTo>
                        <a:pt x="48" y="4"/>
                      </a:lnTo>
                      <a:lnTo>
                        <a:pt x="41" y="6"/>
                      </a:lnTo>
                      <a:lnTo>
                        <a:pt x="36" y="9"/>
                      </a:lnTo>
                      <a:lnTo>
                        <a:pt x="32" y="12"/>
                      </a:lnTo>
                      <a:lnTo>
                        <a:pt x="29" y="16"/>
                      </a:lnTo>
                      <a:lnTo>
                        <a:pt x="28" y="21"/>
                      </a:lnTo>
                      <a:lnTo>
                        <a:pt x="0" y="207"/>
                      </a:lnTo>
                      <a:lnTo>
                        <a:pt x="0" y="215"/>
                      </a:lnTo>
                      <a:lnTo>
                        <a:pt x="3" y="221"/>
                      </a:lnTo>
                      <a:lnTo>
                        <a:pt x="6" y="225"/>
                      </a:lnTo>
                      <a:lnTo>
                        <a:pt x="14" y="228"/>
                      </a:lnTo>
                      <a:lnTo>
                        <a:pt x="21" y="230"/>
                      </a:lnTo>
                      <a:lnTo>
                        <a:pt x="29" y="231"/>
                      </a:lnTo>
                      <a:lnTo>
                        <a:pt x="40" y="232"/>
                      </a:lnTo>
                      <a:lnTo>
                        <a:pt x="50" y="232"/>
                      </a:lnTo>
                      <a:lnTo>
                        <a:pt x="444" y="232"/>
                      </a:lnTo>
                      <a:lnTo>
                        <a:pt x="396" y="65"/>
                      </a:lnTo>
                      <a:lnTo>
                        <a:pt x="391" y="56"/>
                      </a:lnTo>
                      <a:lnTo>
                        <a:pt x="385" y="46"/>
                      </a:lnTo>
                      <a:lnTo>
                        <a:pt x="380" y="38"/>
                      </a:lnTo>
                      <a:lnTo>
                        <a:pt x="374" y="30"/>
                      </a:lnTo>
                      <a:lnTo>
                        <a:pt x="367" y="22"/>
                      </a:lnTo>
                      <a:lnTo>
                        <a:pt x="361" y="15"/>
                      </a:lnTo>
                      <a:lnTo>
                        <a:pt x="353" y="8"/>
                      </a:lnTo>
                      <a:lnTo>
                        <a:pt x="34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3" name="Freeform 943">
                  <a:extLst>
                    <a:ext uri="{FF2B5EF4-FFF2-40B4-BE49-F238E27FC236}">
                      <a16:creationId xmlns:a16="http://schemas.microsoft.com/office/drawing/2014/main" id="{2712CA8C-058C-4C73-A844-4F6BF4BC62AA}"/>
                    </a:ext>
                  </a:extLst>
                </p:cNvPr>
                <p:cNvSpPr>
                  <a:spLocks/>
                </p:cNvSpPr>
                <p:nvPr/>
              </p:nvSpPr>
              <p:spPr bwMode="auto">
                <a:xfrm>
                  <a:off x="5442" y="359"/>
                  <a:ext cx="46" cy="2"/>
                </a:xfrm>
                <a:custGeom>
                  <a:avLst/>
                  <a:gdLst>
                    <a:gd name="T0" fmla="*/ 0 w 278"/>
                    <a:gd name="T1" fmla="*/ 0 h 11"/>
                    <a:gd name="T2" fmla="*/ 0 w 278"/>
                    <a:gd name="T3" fmla="*/ 0 h 11"/>
                    <a:gd name="T4" fmla="*/ 0 w 278"/>
                    <a:gd name="T5" fmla="*/ 0 h 11"/>
                    <a:gd name="T6" fmla="*/ 0 w 278"/>
                    <a:gd name="T7" fmla="*/ 0 h 11"/>
                    <a:gd name="T8" fmla="*/ 0 w 278"/>
                    <a:gd name="T9" fmla="*/ 0 h 11"/>
                    <a:gd name="T10" fmla="*/ 0 w 278"/>
                    <a:gd name="T11" fmla="*/ 0 h 11"/>
                    <a:gd name="T12" fmla="*/ 0 w 278"/>
                    <a:gd name="T13" fmla="*/ 0 h 11"/>
                    <a:gd name="T14" fmla="*/ 0 w 278"/>
                    <a:gd name="T15" fmla="*/ 0 h 11"/>
                    <a:gd name="T16" fmla="*/ 0 w 278"/>
                    <a:gd name="T17" fmla="*/ 0 h 11"/>
                    <a:gd name="T18" fmla="*/ 0 w 278"/>
                    <a:gd name="T19" fmla="*/ 0 h 11"/>
                    <a:gd name="T20" fmla="*/ 0 w 278"/>
                    <a:gd name="T21" fmla="*/ 0 h 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8"/>
                    <a:gd name="T34" fmla="*/ 0 h 11"/>
                    <a:gd name="T35" fmla="*/ 278 w 278"/>
                    <a:gd name="T36" fmla="*/ 11 h 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8" h="11">
                      <a:moveTo>
                        <a:pt x="4" y="11"/>
                      </a:moveTo>
                      <a:lnTo>
                        <a:pt x="4" y="11"/>
                      </a:lnTo>
                      <a:lnTo>
                        <a:pt x="278" y="11"/>
                      </a:lnTo>
                      <a:lnTo>
                        <a:pt x="278" y="0"/>
                      </a:lnTo>
                      <a:lnTo>
                        <a:pt x="4" y="0"/>
                      </a:lnTo>
                      <a:lnTo>
                        <a:pt x="1" y="2"/>
                      </a:lnTo>
                      <a:lnTo>
                        <a:pt x="0" y="5"/>
                      </a:lnTo>
                      <a:lnTo>
                        <a:pt x="1" y="9"/>
                      </a:lnTo>
                      <a:lnTo>
                        <a:pt x="4"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4" name="Freeform 944">
                  <a:extLst>
                    <a:ext uri="{FF2B5EF4-FFF2-40B4-BE49-F238E27FC236}">
                      <a16:creationId xmlns:a16="http://schemas.microsoft.com/office/drawing/2014/main" id="{D2F761A4-3297-4BD0-A720-9A4564097301}"/>
                    </a:ext>
                  </a:extLst>
                </p:cNvPr>
                <p:cNvSpPr>
                  <a:spLocks/>
                </p:cNvSpPr>
                <p:nvPr/>
              </p:nvSpPr>
              <p:spPr bwMode="auto">
                <a:xfrm>
                  <a:off x="5434" y="359"/>
                  <a:ext cx="8" cy="6"/>
                </a:xfrm>
                <a:custGeom>
                  <a:avLst/>
                  <a:gdLst>
                    <a:gd name="T0" fmla="*/ 0 w 49"/>
                    <a:gd name="T1" fmla="*/ 0 h 30"/>
                    <a:gd name="T2" fmla="*/ 0 w 49"/>
                    <a:gd name="T3" fmla="*/ 0 h 30"/>
                    <a:gd name="T4" fmla="*/ 0 w 49"/>
                    <a:gd name="T5" fmla="*/ 0 h 30"/>
                    <a:gd name="T6" fmla="*/ 0 w 49"/>
                    <a:gd name="T7" fmla="*/ 0 h 30"/>
                    <a:gd name="T8" fmla="*/ 0 w 49"/>
                    <a:gd name="T9" fmla="*/ 0 h 30"/>
                    <a:gd name="T10" fmla="*/ 0 w 49"/>
                    <a:gd name="T11" fmla="*/ 0 h 30"/>
                    <a:gd name="T12" fmla="*/ 0 w 49"/>
                    <a:gd name="T13" fmla="*/ 0 h 30"/>
                    <a:gd name="T14" fmla="*/ 0 w 49"/>
                    <a:gd name="T15" fmla="*/ 0 h 30"/>
                    <a:gd name="T16" fmla="*/ 0 w 49"/>
                    <a:gd name="T17" fmla="*/ 0 h 30"/>
                    <a:gd name="T18" fmla="*/ 0 w 49"/>
                    <a:gd name="T19" fmla="*/ 0 h 30"/>
                    <a:gd name="T20" fmla="*/ 0 w 49"/>
                    <a:gd name="T21" fmla="*/ 0 h 30"/>
                    <a:gd name="T22" fmla="*/ 0 w 49"/>
                    <a:gd name="T23" fmla="*/ 0 h 30"/>
                    <a:gd name="T24" fmla="*/ 0 w 49"/>
                    <a:gd name="T25" fmla="*/ 0 h 30"/>
                    <a:gd name="T26" fmla="*/ 0 w 49"/>
                    <a:gd name="T27" fmla="*/ 0 h 30"/>
                    <a:gd name="T28" fmla="*/ 0 w 49"/>
                    <a:gd name="T29" fmla="*/ 0 h 30"/>
                    <a:gd name="T30" fmla="*/ 0 w 49"/>
                    <a:gd name="T31" fmla="*/ 0 h 30"/>
                    <a:gd name="T32" fmla="*/ 0 w 49"/>
                    <a:gd name="T33" fmla="*/ 0 h 30"/>
                    <a:gd name="T34" fmla="*/ 0 w 49"/>
                    <a:gd name="T35" fmla="*/ 0 h 30"/>
                    <a:gd name="T36" fmla="*/ 0 w 49"/>
                    <a:gd name="T37" fmla="*/ 0 h 30"/>
                    <a:gd name="T38" fmla="*/ 0 w 49"/>
                    <a:gd name="T39" fmla="*/ 0 h 30"/>
                    <a:gd name="T40" fmla="*/ 0 w 49"/>
                    <a:gd name="T41" fmla="*/ 0 h 30"/>
                    <a:gd name="T42" fmla="*/ 0 w 49"/>
                    <a:gd name="T43" fmla="*/ 0 h 30"/>
                    <a:gd name="T44" fmla="*/ 0 w 49"/>
                    <a:gd name="T45" fmla="*/ 0 h 30"/>
                    <a:gd name="T46" fmla="*/ 0 w 49"/>
                    <a:gd name="T47" fmla="*/ 0 h 30"/>
                    <a:gd name="T48" fmla="*/ 0 w 49"/>
                    <a:gd name="T49" fmla="*/ 0 h 3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9"/>
                    <a:gd name="T76" fmla="*/ 0 h 30"/>
                    <a:gd name="T77" fmla="*/ 49 w 49"/>
                    <a:gd name="T78" fmla="*/ 30 h 3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9" h="30">
                      <a:moveTo>
                        <a:pt x="12" y="27"/>
                      </a:moveTo>
                      <a:lnTo>
                        <a:pt x="12" y="27"/>
                      </a:lnTo>
                      <a:lnTo>
                        <a:pt x="12" y="23"/>
                      </a:lnTo>
                      <a:lnTo>
                        <a:pt x="15" y="20"/>
                      </a:lnTo>
                      <a:lnTo>
                        <a:pt x="18" y="18"/>
                      </a:lnTo>
                      <a:lnTo>
                        <a:pt x="21" y="15"/>
                      </a:lnTo>
                      <a:lnTo>
                        <a:pt x="27" y="13"/>
                      </a:lnTo>
                      <a:lnTo>
                        <a:pt x="34" y="11"/>
                      </a:lnTo>
                      <a:lnTo>
                        <a:pt x="40" y="11"/>
                      </a:lnTo>
                      <a:lnTo>
                        <a:pt x="49" y="11"/>
                      </a:lnTo>
                      <a:lnTo>
                        <a:pt x="49" y="0"/>
                      </a:lnTo>
                      <a:lnTo>
                        <a:pt x="40" y="0"/>
                      </a:lnTo>
                      <a:lnTo>
                        <a:pt x="32" y="2"/>
                      </a:lnTo>
                      <a:lnTo>
                        <a:pt x="25" y="4"/>
                      </a:lnTo>
                      <a:lnTo>
                        <a:pt x="16" y="6"/>
                      </a:lnTo>
                      <a:lnTo>
                        <a:pt x="10" y="10"/>
                      </a:lnTo>
                      <a:lnTo>
                        <a:pt x="6" y="14"/>
                      </a:lnTo>
                      <a:lnTo>
                        <a:pt x="2" y="19"/>
                      </a:lnTo>
                      <a:lnTo>
                        <a:pt x="0" y="25"/>
                      </a:lnTo>
                      <a:lnTo>
                        <a:pt x="1" y="29"/>
                      </a:lnTo>
                      <a:lnTo>
                        <a:pt x="5" y="30"/>
                      </a:lnTo>
                      <a:lnTo>
                        <a:pt x="9" y="30"/>
                      </a:lnTo>
                      <a:lnTo>
                        <a:pt x="12"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5" name="Freeform 945">
                  <a:extLst>
                    <a:ext uri="{FF2B5EF4-FFF2-40B4-BE49-F238E27FC236}">
                      <a16:creationId xmlns:a16="http://schemas.microsoft.com/office/drawing/2014/main" id="{B2E00BD0-EBA1-4738-859E-6DBE2753E41D}"/>
                    </a:ext>
                  </a:extLst>
                </p:cNvPr>
                <p:cNvSpPr>
                  <a:spLocks/>
                </p:cNvSpPr>
                <p:nvPr/>
              </p:nvSpPr>
              <p:spPr bwMode="auto">
                <a:xfrm>
                  <a:off x="5430" y="364"/>
                  <a:ext cx="6" cy="38"/>
                </a:xfrm>
                <a:custGeom>
                  <a:avLst/>
                  <a:gdLst>
                    <a:gd name="T0" fmla="*/ 0 w 39"/>
                    <a:gd name="T1" fmla="*/ 0 h 191"/>
                    <a:gd name="T2" fmla="*/ 0 w 39"/>
                    <a:gd name="T3" fmla="*/ 0 h 191"/>
                    <a:gd name="T4" fmla="*/ 0 w 39"/>
                    <a:gd name="T5" fmla="*/ 0 h 191"/>
                    <a:gd name="T6" fmla="*/ 0 w 39"/>
                    <a:gd name="T7" fmla="*/ 0 h 191"/>
                    <a:gd name="T8" fmla="*/ 0 w 39"/>
                    <a:gd name="T9" fmla="*/ 0 h 191"/>
                    <a:gd name="T10" fmla="*/ 0 w 39"/>
                    <a:gd name="T11" fmla="*/ 0 h 191"/>
                    <a:gd name="T12" fmla="*/ 0 w 39"/>
                    <a:gd name="T13" fmla="*/ 0 h 191"/>
                    <a:gd name="T14" fmla="*/ 0 w 39"/>
                    <a:gd name="T15" fmla="*/ 0 h 191"/>
                    <a:gd name="T16" fmla="*/ 0 w 39"/>
                    <a:gd name="T17" fmla="*/ 0 h 191"/>
                    <a:gd name="T18" fmla="*/ 0 w 39"/>
                    <a:gd name="T19" fmla="*/ 0 h 191"/>
                    <a:gd name="T20" fmla="*/ 0 w 39"/>
                    <a:gd name="T21" fmla="*/ 0 h 19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
                    <a:gd name="T34" fmla="*/ 0 h 191"/>
                    <a:gd name="T35" fmla="*/ 39 w 39"/>
                    <a:gd name="T36" fmla="*/ 191 h 19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 h="191">
                      <a:moveTo>
                        <a:pt x="11" y="188"/>
                      </a:moveTo>
                      <a:lnTo>
                        <a:pt x="11" y="188"/>
                      </a:lnTo>
                      <a:lnTo>
                        <a:pt x="39" y="2"/>
                      </a:lnTo>
                      <a:lnTo>
                        <a:pt x="27" y="0"/>
                      </a:lnTo>
                      <a:lnTo>
                        <a:pt x="0" y="186"/>
                      </a:lnTo>
                      <a:lnTo>
                        <a:pt x="1" y="190"/>
                      </a:lnTo>
                      <a:lnTo>
                        <a:pt x="4" y="191"/>
                      </a:lnTo>
                      <a:lnTo>
                        <a:pt x="9" y="191"/>
                      </a:lnTo>
                      <a:lnTo>
                        <a:pt x="11" y="18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6" name="Freeform 946">
                  <a:extLst>
                    <a:ext uri="{FF2B5EF4-FFF2-40B4-BE49-F238E27FC236}">
                      <a16:creationId xmlns:a16="http://schemas.microsoft.com/office/drawing/2014/main" id="{D70C883E-56F7-435D-9A6D-B0A02F09DAA8}"/>
                    </a:ext>
                  </a:extLst>
                </p:cNvPr>
                <p:cNvSpPr>
                  <a:spLocks/>
                </p:cNvSpPr>
                <p:nvPr/>
              </p:nvSpPr>
              <p:spPr bwMode="auto">
                <a:xfrm>
                  <a:off x="5430" y="401"/>
                  <a:ext cx="10" cy="6"/>
                </a:xfrm>
                <a:custGeom>
                  <a:avLst/>
                  <a:gdLst>
                    <a:gd name="T0" fmla="*/ 0 w 61"/>
                    <a:gd name="T1" fmla="*/ 0 h 31"/>
                    <a:gd name="T2" fmla="*/ 0 w 61"/>
                    <a:gd name="T3" fmla="*/ 0 h 31"/>
                    <a:gd name="T4" fmla="*/ 0 w 61"/>
                    <a:gd name="T5" fmla="*/ 0 h 31"/>
                    <a:gd name="T6" fmla="*/ 0 w 61"/>
                    <a:gd name="T7" fmla="*/ 0 h 31"/>
                    <a:gd name="T8" fmla="*/ 0 w 61"/>
                    <a:gd name="T9" fmla="*/ 0 h 31"/>
                    <a:gd name="T10" fmla="*/ 0 w 61"/>
                    <a:gd name="T11" fmla="*/ 0 h 31"/>
                    <a:gd name="T12" fmla="*/ 0 w 61"/>
                    <a:gd name="T13" fmla="*/ 0 h 31"/>
                    <a:gd name="T14" fmla="*/ 0 w 61"/>
                    <a:gd name="T15" fmla="*/ 0 h 31"/>
                    <a:gd name="T16" fmla="*/ 0 w 61"/>
                    <a:gd name="T17" fmla="*/ 0 h 31"/>
                    <a:gd name="T18" fmla="*/ 0 w 61"/>
                    <a:gd name="T19" fmla="*/ 0 h 31"/>
                    <a:gd name="T20" fmla="*/ 0 w 61"/>
                    <a:gd name="T21" fmla="*/ 0 h 31"/>
                    <a:gd name="T22" fmla="*/ 0 w 61"/>
                    <a:gd name="T23" fmla="*/ 0 h 31"/>
                    <a:gd name="T24" fmla="*/ 0 w 61"/>
                    <a:gd name="T25" fmla="*/ 0 h 31"/>
                    <a:gd name="T26" fmla="*/ 0 w 61"/>
                    <a:gd name="T27" fmla="*/ 0 h 31"/>
                    <a:gd name="T28" fmla="*/ 0 w 61"/>
                    <a:gd name="T29" fmla="*/ 0 h 31"/>
                    <a:gd name="T30" fmla="*/ 0 w 61"/>
                    <a:gd name="T31" fmla="*/ 0 h 31"/>
                    <a:gd name="T32" fmla="*/ 0 w 61"/>
                    <a:gd name="T33" fmla="*/ 0 h 31"/>
                    <a:gd name="T34" fmla="*/ 0 w 61"/>
                    <a:gd name="T35" fmla="*/ 0 h 31"/>
                    <a:gd name="T36" fmla="*/ 0 w 61"/>
                    <a:gd name="T37" fmla="*/ 0 h 31"/>
                    <a:gd name="T38" fmla="*/ 0 w 61"/>
                    <a:gd name="T39" fmla="*/ 0 h 31"/>
                    <a:gd name="T40" fmla="*/ 0 w 61"/>
                    <a:gd name="T41" fmla="*/ 0 h 31"/>
                    <a:gd name="T42" fmla="*/ 0 w 61"/>
                    <a:gd name="T43" fmla="*/ 0 h 31"/>
                    <a:gd name="T44" fmla="*/ 0 w 61"/>
                    <a:gd name="T45" fmla="*/ 0 h 31"/>
                    <a:gd name="T46" fmla="*/ 0 w 61"/>
                    <a:gd name="T47" fmla="*/ 0 h 31"/>
                    <a:gd name="T48" fmla="*/ 0 w 61"/>
                    <a:gd name="T49" fmla="*/ 0 h 3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1"/>
                    <a:gd name="T76" fmla="*/ 0 h 31"/>
                    <a:gd name="T77" fmla="*/ 61 w 61"/>
                    <a:gd name="T78" fmla="*/ 31 h 3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1" h="31">
                      <a:moveTo>
                        <a:pt x="55" y="21"/>
                      </a:moveTo>
                      <a:lnTo>
                        <a:pt x="55" y="21"/>
                      </a:lnTo>
                      <a:lnTo>
                        <a:pt x="45" y="21"/>
                      </a:lnTo>
                      <a:lnTo>
                        <a:pt x="35" y="20"/>
                      </a:lnTo>
                      <a:lnTo>
                        <a:pt x="27" y="20"/>
                      </a:lnTo>
                      <a:lnTo>
                        <a:pt x="21" y="18"/>
                      </a:lnTo>
                      <a:lnTo>
                        <a:pt x="15" y="15"/>
                      </a:lnTo>
                      <a:lnTo>
                        <a:pt x="13" y="13"/>
                      </a:lnTo>
                      <a:lnTo>
                        <a:pt x="11" y="8"/>
                      </a:lnTo>
                      <a:lnTo>
                        <a:pt x="11" y="2"/>
                      </a:lnTo>
                      <a:lnTo>
                        <a:pt x="0" y="0"/>
                      </a:lnTo>
                      <a:lnTo>
                        <a:pt x="0" y="10"/>
                      </a:lnTo>
                      <a:lnTo>
                        <a:pt x="3" y="17"/>
                      </a:lnTo>
                      <a:lnTo>
                        <a:pt x="8" y="23"/>
                      </a:lnTo>
                      <a:lnTo>
                        <a:pt x="16" y="26"/>
                      </a:lnTo>
                      <a:lnTo>
                        <a:pt x="24" y="28"/>
                      </a:lnTo>
                      <a:lnTo>
                        <a:pt x="33" y="30"/>
                      </a:lnTo>
                      <a:lnTo>
                        <a:pt x="45" y="31"/>
                      </a:lnTo>
                      <a:lnTo>
                        <a:pt x="55" y="31"/>
                      </a:lnTo>
                      <a:lnTo>
                        <a:pt x="59" y="29"/>
                      </a:lnTo>
                      <a:lnTo>
                        <a:pt x="61" y="26"/>
                      </a:lnTo>
                      <a:lnTo>
                        <a:pt x="59" y="23"/>
                      </a:lnTo>
                      <a:lnTo>
                        <a:pt x="55"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7" name="Freeform 947">
                  <a:extLst>
                    <a:ext uri="{FF2B5EF4-FFF2-40B4-BE49-F238E27FC236}">
                      <a16:creationId xmlns:a16="http://schemas.microsoft.com/office/drawing/2014/main" id="{B3BC4CDF-D712-44FD-B1CC-40A415BC1190}"/>
                    </a:ext>
                  </a:extLst>
                </p:cNvPr>
                <p:cNvSpPr>
                  <a:spLocks/>
                </p:cNvSpPr>
                <p:nvPr/>
              </p:nvSpPr>
              <p:spPr bwMode="auto">
                <a:xfrm>
                  <a:off x="5439" y="405"/>
                  <a:ext cx="67" cy="2"/>
                </a:xfrm>
                <a:custGeom>
                  <a:avLst/>
                  <a:gdLst>
                    <a:gd name="T0" fmla="*/ 0 w 400"/>
                    <a:gd name="T1" fmla="*/ 0 h 10"/>
                    <a:gd name="T2" fmla="*/ 0 w 400"/>
                    <a:gd name="T3" fmla="*/ 0 h 10"/>
                    <a:gd name="T4" fmla="*/ 0 w 400"/>
                    <a:gd name="T5" fmla="*/ 0 h 10"/>
                    <a:gd name="T6" fmla="*/ 0 w 400"/>
                    <a:gd name="T7" fmla="*/ 0 h 10"/>
                    <a:gd name="T8" fmla="*/ 0 w 400"/>
                    <a:gd name="T9" fmla="*/ 0 h 10"/>
                    <a:gd name="T10" fmla="*/ 0 w 400"/>
                    <a:gd name="T11" fmla="*/ 0 h 10"/>
                    <a:gd name="T12" fmla="*/ 0 w 400"/>
                    <a:gd name="T13" fmla="*/ 0 h 10"/>
                    <a:gd name="T14" fmla="*/ 0 w 400"/>
                    <a:gd name="T15" fmla="*/ 0 h 10"/>
                    <a:gd name="T16" fmla="*/ 0 w 400"/>
                    <a:gd name="T17" fmla="*/ 0 h 10"/>
                    <a:gd name="T18" fmla="*/ 0 w 400"/>
                    <a:gd name="T19" fmla="*/ 0 h 10"/>
                    <a:gd name="T20" fmla="*/ 0 w 400"/>
                    <a:gd name="T21" fmla="*/ 0 h 10"/>
                    <a:gd name="T22" fmla="*/ 0 w 400"/>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0"/>
                    <a:gd name="T37" fmla="*/ 0 h 10"/>
                    <a:gd name="T38" fmla="*/ 400 w 400"/>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0" h="10">
                      <a:moveTo>
                        <a:pt x="390" y="6"/>
                      </a:moveTo>
                      <a:lnTo>
                        <a:pt x="394" y="0"/>
                      </a:lnTo>
                      <a:lnTo>
                        <a:pt x="0" y="0"/>
                      </a:lnTo>
                      <a:lnTo>
                        <a:pt x="0" y="10"/>
                      </a:lnTo>
                      <a:lnTo>
                        <a:pt x="394" y="10"/>
                      </a:lnTo>
                      <a:lnTo>
                        <a:pt x="399" y="4"/>
                      </a:lnTo>
                      <a:lnTo>
                        <a:pt x="394" y="10"/>
                      </a:lnTo>
                      <a:lnTo>
                        <a:pt x="398" y="8"/>
                      </a:lnTo>
                      <a:lnTo>
                        <a:pt x="400" y="5"/>
                      </a:lnTo>
                      <a:lnTo>
                        <a:pt x="398" y="2"/>
                      </a:lnTo>
                      <a:lnTo>
                        <a:pt x="394" y="0"/>
                      </a:lnTo>
                      <a:lnTo>
                        <a:pt x="39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8" name="Freeform 948">
                  <a:extLst>
                    <a:ext uri="{FF2B5EF4-FFF2-40B4-BE49-F238E27FC236}">
                      <a16:creationId xmlns:a16="http://schemas.microsoft.com/office/drawing/2014/main" id="{D8F5D80A-B602-484C-9027-0D4064EBBF90}"/>
                    </a:ext>
                  </a:extLst>
                </p:cNvPr>
                <p:cNvSpPr>
                  <a:spLocks/>
                </p:cNvSpPr>
                <p:nvPr/>
              </p:nvSpPr>
              <p:spPr bwMode="auto">
                <a:xfrm>
                  <a:off x="5496" y="372"/>
                  <a:ext cx="9" cy="35"/>
                </a:xfrm>
                <a:custGeom>
                  <a:avLst/>
                  <a:gdLst>
                    <a:gd name="T0" fmla="*/ 0 w 58"/>
                    <a:gd name="T1" fmla="*/ 0 h 172"/>
                    <a:gd name="T2" fmla="*/ 0 w 58"/>
                    <a:gd name="T3" fmla="*/ 0 h 172"/>
                    <a:gd name="T4" fmla="*/ 0 w 58"/>
                    <a:gd name="T5" fmla="*/ 0 h 172"/>
                    <a:gd name="T6" fmla="*/ 0 w 58"/>
                    <a:gd name="T7" fmla="*/ 0 h 172"/>
                    <a:gd name="T8" fmla="*/ 0 w 58"/>
                    <a:gd name="T9" fmla="*/ 0 h 172"/>
                    <a:gd name="T10" fmla="*/ 0 w 58"/>
                    <a:gd name="T11" fmla="*/ 0 h 172"/>
                    <a:gd name="T12" fmla="*/ 0 w 58"/>
                    <a:gd name="T13" fmla="*/ 0 h 172"/>
                    <a:gd name="T14" fmla="*/ 0 w 58"/>
                    <a:gd name="T15" fmla="*/ 0 h 172"/>
                    <a:gd name="T16" fmla="*/ 0 w 58"/>
                    <a:gd name="T17" fmla="*/ 0 h 172"/>
                    <a:gd name="T18" fmla="*/ 0 w 58"/>
                    <a:gd name="T19" fmla="*/ 0 h 172"/>
                    <a:gd name="T20" fmla="*/ 0 w 58"/>
                    <a:gd name="T21" fmla="*/ 0 h 172"/>
                    <a:gd name="T22" fmla="*/ 0 w 58"/>
                    <a:gd name="T23" fmla="*/ 0 h 1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8"/>
                    <a:gd name="T37" fmla="*/ 0 h 172"/>
                    <a:gd name="T38" fmla="*/ 58 w 58"/>
                    <a:gd name="T39" fmla="*/ 172 h 1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8" h="172">
                      <a:moveTo>
                        <a:pt x="0" y="6"/>
                      </a:moveTo>
                      <a:lnTo>
                        <a:pt x="0" y="5"/>
                      </a:lnTo>
                      <a:lnTo>
                        <a:pt x="49" y="172"/>
                      </a:lnTo>
                      <a:lnTo>
                        <a:pt x="58" y="170"/>
                      </a:lnTo>
                      <a:lnTo>
                        <a:pt x="9" y="3"/>
                      </a:lnTo>
                      <a:lnTo>
                        <a:pt x="9" y="2"/>
                      </a:lnTo>
                      <a:lnTo>
                        <a:pt x="9" y="3"/>
                      </a:lnTo>
                      <a:lnTo>
                        <a:pt x="7" y="0"/>
                      </a:lnTo>
                      <a:lnTo>
                        <a:pt x="4" y="0"/>
                      </a:lnTo>
                      <a:lnTo>
                        <a:pt x="1" y="2"/>
                      </a:lnTo>
                      <a:lnTo>
                        <a:pt x="0" y="5"/>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9" name="Freeform 949">
                  <a:extLst>
                    <a:ext uri="{FF2B5EF4-FFF2-40B4-BE49-F238E27FC236}">
                      <a16:creationId xmlns:a16="http://schemas.microsoft.com/office/drawing/2014/main" id="{E373E156-DAE2-43B5-87F8-231AC83E351D}"/>
                    </a:ext>
                  </a:extLst>
                </p:cNvPr>
                <p:cNvSpPr>
                  <a:spLocks/>
                </p:cNvSpPr>
                <p:nvPr/>
              </p:nvSpPr>
              <p:spPr bwMode="auto">
                <a:xfrm>
                  <a:off x="5487" y="359"/>
                  <a:ext cx="10" cy="14"/>
                </a:xfrm>
                <a:custGeom>
                  <a:avLst/>
                  <a:gdLst>
                    <a:gd name="T0" fmla="*/ 0 w 60"/>
                    <a:gd name="T1" fmla="*/ 0 h 72"/>
                    <a:gd name="T2" fmla="*/ 0 w 60"/>
                    <a:gd name="T3" fmla="*/ 0 h 72"/>
                    <a:gd name="T4" fmla="*/ 0 w 60"/>
                    <a:gd name="T5" fmla="*/ 0 h 72"/>
                    <a:gd name="T6" fmla="*/ 0 w 60"/>
                    <a:gd name="T7" fmla="*/ 0 h 72"/>
                    <a:gd name="T8" fmla="*/ 0 w 60"/>
                    <a:gd name="T9" fmla="*/ 0 h 72"/>
                    <a:gd name="T10" fmla="*/ 0 w 60"/>
                    <a:gd name="T11" fmla="*/ 0 h 72"/>
                    <a:gd name="T12" fmla="*/ 0 w 60"/>
                    <a:gd name="T13" fmla="*/ 0 h 72"/>
                    <a:gd name="T14" fmla="*/ 0 w 60"/>
                    <a:gd name="T15" fmla="*/ 0 h 72"/>
                    <a:gd name="T16" fmla="*/ 0 w 60"/>
                    <a:gd name="T17" fmla="*/ 0 h 72"/>
                    <a:gd name="T18" fmla="*/ 0 w 60"/>
                    <a:gd name="T19" fmla="*/ 0 h 72"/>
                    <a:gd name="T20" fmla="*/ 0 w 60"/>
                    <a:gd name="T21" fmla="*/ 0 h 72"/>
                    <a:gd name="T22" fmla="*/ 0 w 60"/>
                    <a:gd name="T23" fmla="*/ 0 h 72"/>
                    <a:gd name="T24" fmla="*/ 0 w 60"/>
                    <a:gd name="T25" fmla="*/ 0 h 72"/>
                    <a:gd name="T26" fmla="*/ 0 w 60"/>
                    <a:gd name="T27" fmla="*/ 0 h 72"/>
                    <a:gd name="T28" fmla="*/ 0 w 60"/>
                    <a:gd name="T29" fmla="*/ 0 h 72"/>
                    <a:gd name="T30" fmla="*/ 0 w 60"/>
                    <a:gd name="T31" fmla="*/ 0 h 72"/>
                    <a:gd name="T32" fmla="*/ 0 w 60"/>
                    <a:gd name="T33" fmla="*/ 0 h 72"/>
                    <a:gd name="T34" fmla="*/ 0 w 60"/>
                    <a:gd name="T35" fmla="*/ 0 h 72"/>
                    <a:gd name="T36" fmla="*/ 0 w 60"/>
                    <a:gd name="T37" fmla="*/ 0 h 72"/>
                    <a:gd name="T38" fmla="*/ 0 w 60"/>
                    <a:gd name="T39" fmla="*/ 0 h 72"/>
                    <a:gd name="T40" fmla="*/ 0 w 60"/>
                    <a:gd name="T41" fmla="*/ 0 h 72"/>
                    <a:gd name="T42" fmla="*/ 0 w 60"/>
                    <a:gd name="T43" fmla="*/ 0 h 72"/>
                    <a:gd name="T44" fmla="*/ 0 w 60"/>
                    <a:gd name="T45" fmla="*/ 0 h 72"/>
                    <a:gd name="T46" fmla="*/ 0 w 60"/>
                    <a:gd name="T47" fmla="*/ 0 h 72"/>
                    <a:gd name="T48" fmla="*/ 0 w 60"/>
                    <a:gd name="T49" fmla="*/ 0 h 72"/>
                    <a:gd name="T50" fmla="*/ 0 w 60"/>
                    <a:gd name="T51" fmla="*/ 0 h 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
                    <a:gd name="T79" fmla="*/ 0 h 72"/>
                    <a:gd name="T80" fmla="*/ 60 w 60"/>
                    <a:gd name="T81" fmla="*/ 72 h 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 h="72">
                      <a:moveTo>
                        <a:pt x="5" y="11"/>
                      </a:moveTo>
                      <a:lnTo>
                        <a:pt x="1" y="9"/>
                      </a:lnTo>
                      <a:lnTo>
                        <a:pt x="10" y="16"/>
                      </a:lnTo>
                      <a:lnTo>
                        <a:pt x="18" y="23"/>
                      </a:lnTo>
                      <a:lnTo>
                        <a:pt x="23" y="30"/>
                      </a:lnTo>
                      <a:lnTo>
                        <a:pt x="30" y="38"/>
                      </a:lnTo>
                      <a:lnTo>
                        <a:pt x="36" y="45"/>
                      </a:lnTo>
                      <a:lnTo>
                        <a:pt x="40" y="53"/>
                      </a:lnTo>
                      <a:lnTo>
                        <a:pt x="46" y="63"/>
                      </a:lnTo>
                      <a:lnTo>
                        <a:pt x="51" y="72"/>
                      </a:lnTo>
                      <a:lnTo>
                        <a:pt x="60" y="68"/>
                      </a:lnTo>
                      <a:lnTo>
                        <a:pt x="56" y="59"/>
                      </a:lnTo>
                      <a:lnTo>
                        <a:pt x="50" y="49"/>
                      </a:lnTo>
                      <a:lnTo>
                        <a:pt x="45" y="41"/>
                      </a:lnTo>
                      <a:lnTo>
                        <a:pt x="39" y="32"/>
                      </a:lnTo>
                      <a:lnTo>
                        <a:pt x="32" y="24"/>
                      </a:lnTo>
                      <a:lnTo>
                        <a:pt x="25" y="17"/>
                      </a:lnTo>
                      <a:lnTo>
                        <a:pt x="17" y="10"/>
                      </a:lnTo>
                      <a:lnTo>
                        <a:pt x="8" y="2"/>
                      </a:lnTo>
                      <a:lnTo>
                        <a:pt x="5" y="0"/>
                      </a:lnTo>
                      <a:lnTo>
                        <a:pt x="8" y="2"/>
                      </a:lnTo>
                      <a:lnTo>
                        <a:pt x="5" y="1"/>
                      </a:lnTo>
                      <a:lnTo>
                        <a:pt x="1" y="2"/>
                      </a:lnTo>
                      <a:lnTo>
                        <a:pt x="0" y="5"/>
                      </a:lnTo>
                      <a:lnTo>
                        <a:pt x="1" y="9"/>
                      </a:lnTo>
                      <a:lnTo>
                        <a:pt x="5"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0" name="Freeform 950">
                  <a:extLst>
                    <a:ext uri="{FF2B5EF4-FFF2-40B4-BE49-F238E27FC236}">
                      <a16:creationId xmlns:a16="http://schemas.microsoft.com/office/drawing/2014/main" id="{0C0E4CA3-F0C0-4235-B2F2-1AFE90798645}"/>
                    </a:ext>
                  </a:extLst>
                </p:cNvPr>
                <p:cNvSpPr>
                  <a:spLocks/>
                </p:cNvSpPr>
                <p:nvPr/>
              </p:nvSpPr>
              <p:spPr bwMode="auto">
                <a:xfrm>
                  <a:off x="5432" y="361"/>
                  <a:ext cx="42" cy="44"/>
                </a:xfrm>
                <a:custGeom>
                  <a:avLst/>
                  <a:gdLst>
                    <a:gd name="T0" fmla="*/ 0 w 255"/>
                    <a:gd name="T1" fmla="*/ 0 h 221"/>
                    <a:gd name="T2" fmla="*/ 0 w 255"/>
                    <a:gd name="T3" fmla="*/ 0 h 221"/>
                    <a:gd name="T4" fmla="*/ 0 w 255"/>
                    <a:gd name="T5" fmla="*/ 0 h 221"/>
                    <a:gd name="T6" fmla="*/ 0 w 255"/>
                    <a:gd name="T7" fmla="*/ 0 h 221"/>
                    <a:gd name="T8" fmla="*/ 0 w 255"/>
                    <a:gd name="T9" fmla="*/ 0 h 221"/>
                    <a:gd name="T10" fmla="*/ 0 w 255"/>
                    <a:gd name="T11" fmla="*/ 0 h 221"/>
                    <a:gd name="T12" fmla="*/ 0 w 255"/>
                    <a:gd name="T13" fmla="*/ 0 h 221"/>
                    <a:gd name="T14" fmla="*/ 0 w 255"/>
                    <a:gd name="T15" fmla="*/ 0 h 221"/>
                    <a:gd name="T16" fmla="*/ 0 w 255"/>
                    <a:gd name="T17" fmla="*/ 0 h 221"/>
                    <a:gd name="T18" fmla="*/ 0 w 255"/>
                    <a:gd name="T19" fmla="*/ 0 h 221"/>
                    <a:gd name="T20" fmla="*/ 0 w 255"/>
                    <a:gd name="T21" fmla="*/ 0 h 221"/>
                    <a:gd name="T22" fmla="*/ 0 w 255"/>
                    <a:gd name="T23" fmla="*/ 0 h 221"/>
                    <a:gd name="T24" fmla="*/ 0 w 255"/>
                    <a:gd name="T25" fmla="*/ 0 h 221"/>
                    <a:gd name="T26" fmla="*/ 0 w 255"/>
                    <a:gd name="T27" fmla="*/ 0 h 221"/>
                    <a:gd name="T28" fmla="*/ 0 w 255"/>
                    <a:gd name="T29" fmla="*/ 0 h 221"/>
                    <a:gd name="T30" fmla="*/ 0 w 255"/>
                    <a:gd name="T31" fmla="*/ 0 h 221"/>
                    <a:gd name="T32" fmla="*/ 0 w 255"/>
                    <a:gd name="T33" fmla="*/ 0 h 2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5"/>
                    <a:gd name="T52" fmla="*/ 0 h 221"/>
                    <a:gd name="T53" fmla="*/ 255 w 255"/>
                    <a:gd name="T54" fmla="*/ 221 h 2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5" h="221">
                      <a:moveTo>
                        <a:pt x="28" y="18"/>
                      </a:moveTo>
                      <a:lnTo>
                        <a:pt x="30" y="14"/>
                      </a:lnTo>
                      <a:lnTo>
                        <a:pt x="34" y="10"/>
                      </a:lnTo>
                      <a:lnTo>
                        <a:pt x="37" y="7"/>
                      </a:lnTo>
                      <a:lnTo>
                        <a:pt x="42" y="4"/>
                      </a:lnTo>
                      <a:lnTo>
                        <a:pt x="47" y="3"/>
                      </a:lnTo>
                      <a:lnTo>
                        <a:pt x="52" y="1"/>
                      </a:lnTo>
                      <a:lnTo>
                        <a:pt x="58" y="1"/>
                      </a:lnTo>
                      <a:lnTo>
                        <a:pt x="65" y="0"/>
                      </a:lnTo>
                      <a:lnTo>
                        <a:pt x="229" y="0"/>
                      </a:lnTo>
                      <a:lnTo>
                        <a:pt x="255" y="221"/>
                      </a:lnTo>
                      <a:lnTo>
                        <a:pt x="29" y="221"/>
                      </a:lnTo>
                      <a:lnTo>
                        <a:pt x="17" y="219"/>
                      </a:lnTo>
                      <a:lnTo>
                        <a:pt x="8" y="215"/>
                      </a:lnTo>
                      <a:lnTo>
                        <a:pt x="2" y="209"/>
                      </a:lnTo>
                      <a:lnTo>
                        <a:pt x="0" y="201"/>
                      </a:lnTo>
                      <a:lnTo>
                        <a:pt x="28" y="18"/>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1" name="Freeform 951">
                  <a:extLst>
                    <a:ext uri="{FF2B5EF4-FFF2-40B4-BE49-F238E27FC236}">
                      <a16:creationId xmlns:a16="http://schemas.microsoft.com/office/drawing/2014/main" id="{7DF45C16-3588-424D-86B5-163CB3C06DEC}"/>
                    </a:ext>
                  </a:extLst>
                </p:cNvPr>
                <p:cNvSpPr>
                  <a:spLocks/>
                </p:cNvSpPr>
                <p:nvPr/>
              </p:nvSpPr>
              <p:spPr bwMode="auto">
                <a:xfrm>
                  <a:off x="5435" y="360"/>
                  <a:ext cx="8" cy="5"/>
                </a:xfrm>
                <a:custGeom>
                  <a:avLst/>
                  <a:gdLst>
                    <a:gd name="T0" fmla="*/ 0 w 48"/>
                    <a:gd name="T1" fmla="*/ 0 h 26"/>
                    <a:gd name="T2" fmla="*/ 0 w 48"/>
                    <a:gd name="T3" fmla="*/ 0 h 26"/>
                    <a:gd name="T4" fmla="*/ 0 w 48"/>
                    <a:gd name="T5" fmla="*/ 0 h 26"/>
                    <a:gd name="T6" fmla="*/ 0 w 48"/>
                    <a:gd name="T7" fmla="*/ 0 h 26"/>
                    <a:gd name="T8" fmla="*/ 0 w 48"/>
                    <a:gd name="T9" fmla="*/ 0 h 26"/>
                    <a:gd name="T10" fmla="*/ 0 w 48"/>
                    <a:gd name="T11" fmla="*/ 0 h 26"/>
                    <a:gd name="T12" fmla="*/ 0 w 48"/>
                    <a:gd name="T13" fmla="*/ 0 h 26"/>
                    <a:gd name="T14" fmla="*/ 0 w 48"/>
                    <a:gd name="T15" fmla="*/ 0 h 26"/>
                    <a:gd name="T16" fmla="*/ 0 w 48"/>
                    <a:gd name="T17" fmla="*/ 0 h 26"/>
                    <a:gd name="T18" fmla="*/ 0 w 48"/>
                    <a:gd name="T19" fmla="*/ 0 h 26"/>
                    <a:gd name="T20" fmla="*/ 0 w 48"/>
                    <a:gd name="T21" fmla="*/ 0 h 26"/>
                    <a:gd name="T22" fmla="*/ 0 w 48"/>
                    <a:gd name="T23" fmla="*/ 0 h 26"/>
                    <a:gd name="T24" fmla="*/ 0 w 48"/>
                    <a:gd name="T25" fmla="*/ 0 h 26"/>
                    <a:gd name="T26" fmla="*/ 0 w 48"/>
                    <a:gd name="T27" fmla="*/ 0 h 26"/>
                    <a:gd name="T28" fmla="*/ 0 w 48"/>
                    <a:gd name="T29" fmla="*/ 0 h 26"/>
                    <a:gd name="T30" fmla="*/ 0 w 48"/>
                    <a:gd name="T31" fmla="*/ 0 h 26"/>
                    <a:gd name="T32" fmla="*/ 0 w 48"/>
                    <a:gd name="T33" fmla="*/ 0 h 26"/>
                    <a:gd name="T34" fmla="*/ 0 w 48"/>
                    <a:gd name="T35" fmla="*/ 0 h 26"/>
                    <a:gd name="T36" fmla="*/ 0 w 48"/>
                    <a:gd name="T37" fmla="*/ 0 h 26"/>
                    <a:gd name="T38" fmla="*/ 0 w 48"/>
                    <a:gd name="T39" fmla="*/ 0 h 26"/>
                    <a:gd name="T40" fmla="*/ 0 w 48"/>
                    <a:gd name="T41" fmla="*/ 0 h 26"/>
                    <a:gd name="T42" fmla="*/ 0 w 48"/>
                    <a:gd name="T43" fmla="*/ 0 h 26"/>
                    <a:gd name="T44" fmla="*/ 0 w 48"/>
                    <a:gd name="T45" fmla="*/ 0 h 26"/>
                    <a:gd name="T46" fmla="*/ 0 w 48"/>
                    <a:gd name="T47" fmla="*/ 0 h 26"/>
                    <a:gd name="T48" fmla="*/ 0 w 48"/>
                    <a:gd name="T49" fmla="*/ 0 h 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8"/>
                    <a:gd name="T76" fmla="*/ 0 h 26"/>
                    <a:gd name="T77" fmla="*/ 48 w 48"/>
                    <a:gd name="T78" fmla="*/ 26 h 2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8" h="26">
                      <a:moveTo>
                        <a:pt x="42" y="0"/>
                      </a:moveTo>
                      <a:lnTo>
                        <a:pt x="42" y="0"/>
                      </a:lnTo>
                      <a:lnTo>
                        <a:pt x="34" y="1"/>
                      </a:lnTo>
                      <a:lnTo>
                        <a:pt x="28" y="1"/>
                      </a:lnTo>
                      <a:lnTo>
                        <a:pt x="21" y="5"/>
                      </a:lnTo>
                      <a:lnTo>
                        <a:pt x="16" y="6"/>
                      </a:lnTo>
                      <a:lnTo>
                        <a:pt x="11" y="9"/>
                      </a:lnTo>
                      <a:lnTo>
                        <a:pt x="6" y="13"/>
                      </a:lnTo>
                      <a:lnTo>
                        <a:pt x="2" y="17"/>
                      </a:lnTo>
                      <a:lnTo>
                        <a:pt x="0" y="22"/>
                      </a:lnTo>
                      <a:lnTo>
                        <a:pt x="9" y="26"/>
                      </a:lnTo>
                      <a:lnTo>
                        <a:pt x="12" y="23"/>
                      </a:lnTo>
                      <a:lnTo>
                        <a:pt x="15" y="19"/>
                      </a:lnTo>
                      <a:lnTo>
                        <a:pt x="18" y="17"/>
                      </a:lnTo>
                      <a:lnTo>
                        <a:pt x="21" y="14"/>
                      </a:lnTo>
                      <a:lnTo>
                        <a:pt x="26" y="13"/>
                      </a:lnTo>
                      <a:lnTo>
                        <a:pt x="31" y="12"/>
                      </a:lnTo>
                      <a:lnTo>
                        <a:pt x="37" y="12"/>
                      </a:lnTo>
                      <a:lnTo>
                        <a:pt x="42" y="11"/>
                      </a:lnTo>
                      <a:lnTo>
                        <a:pt x="46" y="9"/>
                      </a:lnTo>
                      <a:lnTo>
                        <a:pt x="48" y="6"/>
                      </a:lnTo>
                      <a:lnTo>
                        <a:pt x="46" y="2"/>
                      </a:lnTo>
                      <a:lnTo>
                        <a:pt x="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2" name="Freeform 952">
                  <a:extLst>
                    <a:ext uri="{FF2B5EF4-FFF2-40B4-BE49-F238E27FC236}">
                      <a16:creationId xmlns:a16="http://schemas.microsoft.com/office/drawing/2014/main" id="{A90DEA57-3A97-4290-AAF4-E4699DEADEEE}"/>
                    </a:ext>
                  </a:extLst>
                </p:cNvPr>
                <p:cNvSpPr>
                  <a:spLocks/>
                </p:cNvSpPr>
                <p:nvPr/>
              </p:nvSpPr>
              <p:spPr bwMode="auto">
                <a:xfrm>
                  <a:off x="5442" y="360"/>
                  <a:ext cx="29" cy="2"/>
                </a:xfrm>
                <a:custGeom>
                  <a:avLst/>
                  <a:gdLst>
                    <a:gd name="T0" fmla="*/ 0 w 170"/>
                    <a:gd name="T1" fmla="*/ 0 h 11"/>
                    <a:gd name="T2" fmla="*/ 0 w 170"/>
                    <a:gd name="T3" fmla="*/ 0 h 11"/>
                    <a:gd name="T4" fmla="*/ 0 w 170"/>
                    <a:gd name="T5" fmla="*/ 0 h 11"/>
                    <a:gd name="T6" fmla="*/ 0 w 170"/>
                    <a:gd name="T7" fmla="*/ 0 h 11"/>
                    <a:gd name="T8" fmla="*/ 0 w 170"/>
                    <a:gd name="T9" fmla="*/ 0 h 11"/>
                    <a:gd name="T10" fmla="*/ 0 w 170"/>
                    <a:gd name="T11" fmla="*/ 0 h 11"/>
                    <a:gd name="T12" fmla="*/ 0 w 170"/>
                    <a:gd name="T13" fmla="*/ 0 h 11"/>
                    <a:gd name="T14" fmla="*/ 0 w 170"/>
                    <a:gd name="T15" fmla="*/ 0 h 11"/>
                    <a:gd name="T16" fmla="*/ 0 w 170"/>
                    <a:gd name="T17" fmla="*/ 0 h 11"/>
                    <a:gd name="T18" fmla="*/ 0 w 170"/>
                    <a:gd name="T19" fmla="*/ 0 h 11"/>
                    <a:gd name="T20" fmla="*/ 0 w 170"/>
                    <a:gd name="T21" fmla="*/ 0 h 11"/>
                    <a:gd name="T22" fmla="*/ 0 w 170"/>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0"/>
                    <a:gd name="T37" fmla="*/ 0 h 11"/>
                    <a:gd name="T38" fmla="*/ 170 w 170"/>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0" h="11">
                      <a:moveTo>
                        <a:pt x="170" y="6"/>
                      </a:moveTo>
                      <a:lnTo>
                        <a:pt x="164" y="0"/>
                      </a:lnTo>
                      <a:lnTo>
                        <a:pt x="0" y="0"/>
                      </a:lnTo>
                      <a:lnTo>
                        <a:pt x="0" y="11"/>
                      </a:lnTo>
                      <a:lnTo>
                        <a:pt x="164" y="11"/>
                      </a:lnTo>
                      <a:lnTo>
                        <a:pt x="158" y="6"/>
                      </a:lnTo>
                      <a:lnTo>
                        <a:pt x="164" y="11"/>
                      </a:lnTo>
                      <a:lnTo>
                        <a:pt x="167" y="9"/>
                      </a:lnTo>
                      <a:lnTo>
                        <a:pt x="170" y="6"/>
                      </a:lnTo>
                      <a:lnTo>
                        <a:pt x="167" y="2"/>
                      </a:lnTo>
                      <a:lnTo>
                        <a:pt x="164" y="0"/>
                      </a:lnTo>
                      <a:lnTo>
                        <a:pt x="17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3" name="Freeform 953">
                  <a:extLst>
                    <a:ext uri="{FF2B5EF4-FFF2-40B4-BE49-F238E27FC236}">
                      <a16:creationId xmlns:a16="http://schemas.microsoft.com/office/drawing/2014/main" id="{E0578E02-BC83-4775-B5A8-7D431AF8BB36}"/>
                    </a:ext>
                  </a:extLst>
                </p:cNvPr>
                <p:cNvSpPr>
                  <a:spLocks/>
                </p:cNvSpPr>
                <p:nvPr/>
              </p:nvSpPr>
              <p:spPr bwMode="auto">
                <a:xfrm>
                  <a:off x="5469" y="361"/>
                  <a:ext cx="6" cy="45"/>
                </a:xfrm>
                <a:custGeom>
                  <a:avLst/>
                  <a:gdLst>
                    <a:gd name="T0" fmla="*/ 0 w 38"/>
                    <a:gd name="T1" fmla="*/ 0 h 226"/>
                    <a:gd name="T2" fmla="*/ 0 w 38"/>
                    <a:gd name="T3" fmla="*/ 0 h 226"/>
                    <a:gd name="T4" fmla="*/ 0 w 38"/>
                    <a:gd name="T5" fmla="*/ 0 h 226"/>
                    <a:gd name="T6" fmla="*/ 0 w 38"/>
                    <a:gd name="T7" fmla="*/ 0 h 226"/>
                    <a:gd name="T8" fmla="*/ 0 w 38"/>
                    <a:gd name="T9" fmla="*/ 0 h 226"/>
                    <a:gd name="T10" fmla="*/ 0 w 38"/>
                    <a:gd name="T11" fmla="*/ 0 h 226"/>
                    <a:gd name="T12" fmla="*/ 0 w 38"/>
                    <a:gd name="T13" fmla="*/ 0 h 226"/>
                    <a:gd name="T14" fmla="*/ 0 w 38"/>
                    <a:gd name="T15" fmla="*/ 0 h 226"/>
                    <a:gd name="T16" fmla="*/ 0 w 38"/>
                    <a:gd name="T17" fmla="*/ 0 h 226"/>
                    <a:gd name="T18" fmla="*/ 0 w 38"/>
                    <a:gd name="T19" fmla="*/ 0 h 226"/>
                    <a:gd name="T20" fmla="*/ 0 w 38"/>
                    <a:gd name="T21" fmla="*/ 0 h 226"/>
                    <a:gd name="T22" fmla="*/ 0 w 38"/>
                    <a:gd name="T23" fmla="*/ 0 h 2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
                    <a:gd name="T37" fmla="*/ 0 h 226"/>
                    <a:gd name="T38" fmla="*/ 38 w 38"/>
                    <a:gd name="T39" fmla="*/ 226 h 2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 h="226">
                      <a:moveTo>
                        <a:pt x="32" y="226"/>
                      </a:moveTo>
                      <a:lnTo>
                        <a:pt x="38" y="221"/>
                      </a:lnTo>
                      <a:lnTo>
                        <a:pt x="12" y="0"/>
                      </a:lnTo>
                      <a:lnTo>
                        <a:pt x="0" y="0"/>
                      </a:lnTo>
                      <a:lnTo>
                        <a:pt x="26" y="221"/>
                      </a:lnTo>
                      <a:lnTo>
                        <a:pt x="32" y="216"/>
                      </a:lnTo>
                      <a:lnTo>
                        <a:pt x="26" y="221"/>
                      </a:lnTo>
                      <a:lnTo>
                        <a:pt x="28" y="224"/>
                      </a:lnTo>
                      <a:lnTo>
                        <a:pt x="32" y="225"/>
                      </a:lnTo>
                      <a:lnTo>
                        <a:pt x="35" y="224"/>
                      </a:lnTo>
                      <a:lnTo>
                        <a:pt x="38" y="221"/>
                      </a:lnTo>
                      <a:lnTo>
                        <a:pt x="32" y="2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4" name="Freeform 954">
                  <a:extLst>
                    <a:ext uri="{FF2B5EF4-FFF2-40B4-BE49-F238E27FC236}">
                      <a16:creationId xmlns:a16="http://schemas.microsoft.com/office/drawing/2014/main" id="{3C41B45A-21D8-4705-8246-B55B18F97182}"/>
                    </a:ext>
                  </a:extLst>
                </p:cNvPr>
                <p:cNvSpPr>
                  <a:spLocks/>
                </p:cNvSpPr>
                <p:nvPr/>
              </p:nvSpPr>
              <p:spPr bwMode="auto">
                <a:xfrm>
                  <a:off x="5436" y="404"/>
                  <a:ext cx="38" cy="2"/>
                </a:xfrm>
                <a:custGeom>
                  <a:avLst/>
                  <a:gdLst>
                    <a:gd name="T0" fmla="*/ 0 w 231"/>
                    <a:gd name="T1" fmla="*/ 0 h 10"/>
                    <a:gd name="T2" fmla="*/ 0 w 231"/>
                    <a:gd name="T3" fmla="*/ 0 h 10"/>
                    <a:gd name="T4" fmla="*/ 0 w 231"/>
                    <a:gd name="T5" fmla="*/ 0 h 10"/>
                    <a:gd name="T6" fmla="*/ 0 w 231"/>
                    <a:gd name="T7" fmla="*/ 0 h 10"/>
                    <a:gd name="T8" fmla="*/ 0 w 231"/>
                    <a:gd name="T9" fmla="*/ 0 h 10"/>
                    <a:gd name="T10" fmla="*/ 0 w 231"/>
                    <a:gd name="T11" fmla="*/ 0 h 10"/>
                    <a:gd name="T12" fmla="*/ 0 w 231"/>
                    <a:gd name="T13" fmla="*/ 0 h 10"/>
                    <a:gd name="T14" fmla="*/ 0 w 231"/>
                    <a:gd name="T15" fmla="*/ 0 h 10"/>
                    <a:gd name="T16" fmla="*/ 0 w 231"/>
                    <a:gd name="T17" fmla="*/ 0 h 10"/>
                    <a:gd name="T18" fmla="*/ 0 w 231"/>
                    <a:gd name="T19" fmla="*/ 0 h 10"/>
                    <a:gd name="T20" fmla="*/ 0 w 231"/>
                    <a:gd name="T21" fmla="*/ 0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1"/>
                    <a:gd name="T34" fmla="*/ 0 h 10"/>
                    <a:gd name="T35" fmla="*/ 231 w 231"/>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1" h="10">
                      <a:moveTo>
                        <a:pt x="5" y="10"/>
                      </a:moveTo>
                      <a:lnTo>
                        <a:pt x="5" y="10"/>
                      </a:lnTo>
                      <a:lnTo>
                        <a:pt x="231" y="10"/>
                      </a:lnTo>
                      <a:lnTo>
                        <a:pt x="231" y="0"/>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5" name="Freeform 955">
                  <a:extLst>
                    <a:ext uri="{FF2B5EF4-FFF2-40B4-BE49-F238E27FC236}">
                      <a16:creationId xmlns:a16="http://schemas.microsoft.com/office/drawing/2014/main" id="{5AB729B0-7243-41A8-80E5-B878B1DEC5A0}"/>
                    </a:ext>
                  </a:extLst>
                </p:cNvPr>
                <p:cNvSpPr>
                  <a:spLocks/>
                </p:cNvSpPr>
                <p:nvPr/>
              </p:nvSpPr>
              <p:spPr bwMode="auto">
                <a:xfrm>
                  <a:off x="5431" y="400"/>
                  <a:ext cx="5" cy="6"/>
                </a:xfrm>
                <a:custGeom>
                  <a:avLst/>
                  <a:gdLst>
                    <a:gd name="T0" fmla="*/ 0 w 35"/>
                    <a:gd name="T1" fmla="*/ 0 h 31"/>
                    <a:gd name="T2" fmla="*/ 0 w 35"/>
                    <a:gd name="T3" fmla="*/ 0 h 31"/>
                    <a:gd name="T4" fmla="*/ 0 w 35"/>
                    <a:gd name="T5" fmla="*/ 0 h 31"/>
                    <a:gd name="T6" fmla="*/ 0 w 35"/>
                    <a:gd name="T7" fmla="*/ 0 h 31"/>
                    <a:gd name="T8" fmla="*/ 0 w 35"/>
                    <a:gd name="T9" fmla="*/ 0 h 31"/>
                    <a:gd name="T10" fmla="*/ 0 w 35"/>
                    <a:gd name="T11" fmla="*/ 0 h 31"/>
                    <a:gd name="T12" fmla="*/ 0 w 35"/>
                    <a:gd name="T13" fmla="*/ 0 h 31"/>
                    <a:gd name="T14" fmla="*/ 0 w 35"/>
                    <a:gd name="T15" fmla="*/ 0 h 31"/>
                    <a:gd name="T16" fmla="*/ 0 w 35"/>
                    <a:gd name="T17" fmla="*/ 0 h 31"/>
                    <a:gd name="T18" fmla="*/ 0 w 35"/>
                    <a:gd name="T19" fmla="*/ 0 h 31"/>
                    <a:gd name="T20" fmla="*/ 0 w 35"/>
                    <a:gd name="T21" fmla="*/ 0 h 31"/>
                    <a:gd name="T22" fmla="*/ 0 w 35"/>
                    <a:gd name="T23" fmla="*/ 0 h 31"/>
                    <a:gd name="T24" fmla="*/ 0 w 35"/>
                    <a:gd name="T25" fmla="*/ 0 h 31"/>
                    <a:gd name="T26" fmla="*/ 0 w 35"/>
                    <a:gd name="T27" fmla="*/ 0 h 31"/>
                    <a:gd name="T28" fmla="*/ 0 w 35"/>
                    <a:gd name="T29" fmla="*/ 0 h 31"/>
                    <a:gd name="T30" fmla="*/ 0 w 35"/>
                    <a:gd name="T31" fmla="*/ 0 h 31"/>
                    <a:gd name="T32" fmla="*/ 0 w 35"/>
                    <a:gd name="T33" fmla="*/ 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5"/>
                    <a:gd name="T52" fmla="*/ 0 h 31"/>
                    <a:gd name="T53" fmla="*/ 35 w 35"/>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5" h="31">
                      <a:moveTo>
                        <a:pt x="0" y="5"/>
                      </a:moveTo>
                      <a:lnTo>
                        <a:pt x="0" y="6"/>
                      </a:lnTo>
                      <a:lnTo>
                        <a:pt x="3" y="16"/>
                      </a:lnTo>
                      <a:lnTo>
                        <a:pt x="10" y="24"/>
                      </a:lnTo>
                      <a:lnTo>
                        <a:pt x="22" y="28"/>
                      </a:lnTo>
                      <a:lnTo>
                        <a:pt x="35" y="31"/>
                      </a:lnTo>
                      <a:lnTo>
                        <a:pt x="35" y="21"/>
                      </a:lnTo>
                      <a:lnTo>
                        <a:pt x="24" y="20"/>
                      </a:lnTo>
                      <a:lnTo>
                        <a:pt x="17" y="16"/>
                      </a:lnTo>
                      <a:lnTo>
                        <a:pt x="12" y="12"/>
                      </a:lnTo>
                      <a:lnTo>
                        <a:pt x="12" y="6"/>
                      </a:lnTo>
                      <a:lnTo>
                        <a:pt x="12" y="7"/>
                      </a:lnTo>
                      <a:lnTo>
                        <a:pt x="11" y="2"/>
                      </a:lnTo>
                      <a:lnTo>
                        <a:pt x="8" y="0"/>
                      </a:lnTo>
                      <a:lnTo>
                        <a:pt x="3" y="1"/>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6" name="Freeform 956">
                  <a:extLst>
                    <a:ext uri="{FF2B5EF4-FFF2-40B4-BE49-F238E27FC236}">
                      <a16:creationId xmlns:a16="http://schemas.microsoft.com/office/drawing/2014/main" id="{EAA2EEC4-A912-4544-842C-08983E2F9023}"/>
                    </a:ext>
                  </a:extLst>
                </p:cNvPr>
                <p:cNvSpPr>
                  <a:spLocks/>
                </p:cNvSpPr>
                <p:nvPr/>
              </p:nvSpPr>
              <p:spPr bwMode="auto">
                <a:xfrm>
                  <a:off x="5431" y="364"/>
                  <a:ext cx="6" cy="37"/>
                </a:xfrm>
                <a:custGeom>
                  <a:avLst/>
                  <a:gdLst>
                    <a:gd name="T0" fmla="*/ 0 w 40"/>
                    <a:gd name="T1" fmla="*/ 0 h 189"/>
                    <a:gd name="T2" fmla="*/ 0 w 40"/>
                    <a:gd name="T3" fmla="*/ 0 h 189"/>
                    <a:gd name="T4" fmla="*/ 0 w 40"/>
                    <a:gd name="T5" fmla="*/ 0 h 189"/>
                    <a:gd name="T6" fmla="*/ 0 w 40"/>
                    <a:gd name="T7" fmla="*/ 0 h 189"/>
                    <a:gd name="T8" fmla="*/ 0 w 40"/>
                    <a:gd name="T9" fmla="*/ 0 h 189"/>
                    <a:gd name="T10" fmla="*/ 0 w 40"/>
                    <a:gd name="T11" fmla="*/ 0 h 189"/>
                    <a:gd name="T12" fmla="*/ 0 w 40"/>
                    <a:gd name="T13" fmla="*/ 0 h 189"/>
                    <a:gd name="T14" fmla="*/ 0 w 40"/>
                    <a:gd name="T15" fmla="*/ 0 h 189"/>
                    <a:gd name="T16" fmla="*/ 0 w 40"/>
                    <a:gd name="T17" fmla="*/ 0 h 189"/>
                    <a:gd name="T18" fmla="*/ 0 w 40"/>
                    <a:gd name="T19" fmla="*/ 0 h 189"/>
                    <a:gd name="T20" fmla="*/ 0 w 40"/>
                    <a:gd name="T21" fmla="*/ 0 h 189"/>
                    <a:gd name="T22" fmla="*/ 0 w 40"/>
                    <a:gd name="T23" fmla="*/ 0 h 18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89"/>
                    <a:gd name="T38" fmla="*/ 40 w 40"/>
                    <a:gd name="T39" fmla="*/ 189 h 18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89">
                      <a:moveTo>
                        <a:pt x="29" y="3"/>
                      </a:moveTo>
                      <a:lnTo>
                        <a:pt x="28" y="4"/>
                      </a:lnTo>
                      <a:lnTo>
                        <a:pt x="0" y="187"/>
                      </a:lnTo>
                      <a:lnTo>
                        <a:pt x="12" y="189"/>
                      </a:lnTo>
                      <a:lnTo>
                        <a:pt x="40" y="6"/>
                      </a:lnTo>
                      <a:lnTo>
                        <a:pt x="38" y="7"/>
                      </a:lnTo>
                      <a:lnTo>
                        <a:pt x="40" y="6"/>
                      </a:lnTo>
                      <a:lnTo>
                        <a:pt x="38" y="2"/>
                      </a:lnTo>
                      <a:lnTo>
                        <a:pt x="35" y="0"/>
                      </a:lnTo>
                      <a:lnTo>
                        <a:pt x="30" y="1"/>
                      </a:lnTo>
                      <a:lnTo>
                        <a:pt x="28" y="4"/>
                      </a:lnTo>
                      <a:lnTo>
                        <a:pt x="29"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7" name="Freeform 957">
                  <a:extLst>
                    <a:ext uri="{FF2B5EF4-FFF2-40B4-BE49-F238E27FC236}">
                      <a16:creationId xmlns:a16="http://schemas.microsoft.com/office/drawing/2014/main" id="{DFCF4211-511D-4277-ACFC-DBCE85D314AD}"/>
                    </a:ext>
                  </a:extLst>
                </p:cNvPr>
                <p:cNvSpPr>
                  <a:spLocks/>
                </p:cNvSpPr>
                <p:nvPr/>
              </p:nvSpPr>
              <p:spPr bwMode="auto">
                <a:xfrm>
                  <a:off x="5464" y="362"/>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12" y="5"/>
                      </a:moveTo>
                      <a:lnTo>
                        <a:pt x="10" y="2"/>
                      </a:lnTo>
                      <a:lnTo>
                        <a:pt x="6" y="0"/>
                      </a:lnTo>
                      <a:lnTo>
                        <a:pt x="3" y="2"/>
                      </a:lnTo>
                      <a:lnTo>
                        <a:pt x="0" y="5"/>
                      </a:lnTo>
                      <a:lnTo>
                        <a:pt x="12"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8" name="Freeform 958">
                  <a:extLst>
                    <a:ext uri="{FF2B5EF4-FFF2-40B4-BE49-F238E27FC236}">
                      <a16:creationId xmlns:a16="http://schemas.microsoft.com/office/drawing/2014/main" id="{ECD4CA84-2CC3-4105-BE32-FF5CD848E85E}"/>
                    </a:ext>
                  </a:extLst>
                </p:cNvPr>
                <p:cNvSpPr>
                  <a:spLocks/>
                </p:cNvSpPr>
                <p:nvPr/>
              </p:nvSpPr>
              <p:spPr bwMode="auto">
                <a:xfrm>
                  <a:off x="5464" y="363"/>
                  <a:ext cx="2" cy="40"/>
                </a:xfrm>
                <a:custGeom>
                  <a:avLst/>
                  <a:gdLst>
                    <a:gd name="T0" fmla="*/ 0 w 12"/>
                    <a:gd name="T1" fmla="*/ 0 h 196"/>
                    <a:gd name="T2" fmla="*/ 0 w 12"/>
                    <a:gd name="T3" fmla="*/ 0 h 196"/>
                    <a:gd name="T4" fmla="*/ 0 w 12"/>
                    <a:gd name="T5" fmla="*/ 0 h 196"/>
                    <a:gd name="T6" fmla="*/ 0 w 12"/>
                    <a:gd name="T7" fmla="*/ 0 h 196"/>
                    <a:gd name="T8" fmla="*/ 0 w 12"/>
                    <a:gd name="T9" fmla="*/ 0 h 196"/>
                    <a:gd name="T10" fmla="*/ 0 w 12"/>
                    <a:gd name="T11" fmla="*/ 0 h 196"/>
                    <a:gd name="T12" fmla="*/ 0 60000 65536"/>
                    <a:gd name="T13" fmla="*/ 0 60000 65536"/>
                    <a:gd name="T14" fmla="*/ 0 60000 65536"/>
                    <a:gd name="T15" fmla="*/ 0 60000 65536"/>
                    <a:gd name="T16" fmla="*/ 0 60000 65536"/>
                    <a:gd name="T17" fmla="*/ 0 60000 65536"/>
                    <a:gd name="T18" fmla="*/ 0 w 12"/>
                    <a:gd name="T19" fmla="*/ 0 h 196"/>
                    <a:gd name="T20" fmla="*/ 12 w 12"/>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2" h="196">
                      <a:moveTo>
                        <a:pt x="6" y="196"/>
                      </a:moveTo>
                      <a:lnTo>
                        <a:pt x="12" y="196"/>
                      </a:lnTo>
                      <a:lnTo>
                        <a:pt x="12" y="0"/>
                      </a:lnTo>
                      <a:lnTo>
                        <a:pt x="0" y="0"/>
                      </a:lnTo>
                      <a:lnTo>
                        <a:pt x="0" y="196"/>
                      </a:lnTo>
                      <a:lnTo>
                        <a:pt x="6"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9" name="Freeform 959">
                  <a:extLst>
                    <a:ext uri="{FF2B5EF4-FFF2-40B4-BE49-F238E27FC236}">
                      <a16:creationId xmlns:a16="http://schemas.microsoft.com/office/drawing/2014/main" id="{6F1F65D1-CAD4-41E0-8152-D5D937A0DD32}"/>
                    </a:ext>
                  </a:extLst>
                </p:cNvPr>
                <p:cNvSpPr>
                  <a:spLocks/>
                </p:cNvSpPr>
                <p:nvPr/>
              </p:nvSpPr>
              <p:spPr bwMode="auto">
                <a:xfrm>
                  <a:off x="5464" y="403"/>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3" y="3"/>
                      </a:lnTo>
                      <a:lnTo>
                        <a:pt x="6" y="4"/>
                      </a:lnTo>
                      <a:lnTo>
                        <a:pt x="10" y="3"/>
                      </a:lnTo>
                      <a:lnTo>
                        <a:pt x="12"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0" name="Freeform 960">
                  <a:extLst>
                    <a:ext uri="{FF2B5EF4-FFF2-40B4-BE49-F238E27FC236}">
                      <a16:creationId xmlns:a16="http://schemas.microsoft.com/office/drawing/2014/main" id="{B43661FE-190F-479A-99EF-CB9ED1D34EA1}"/>
                    </a:ext>
                  </a:extLst>
                </p:cNvPr>
                <p:cNvSpPr>
                  <a:spLocks/>
                </p:cNvSpPr>
                <p:nvPr/>
              </p:nvSpPr>
              <p:spPr bwMode="auto">
                <a:xfrm>
                  <a:off x="5456" y="362"/>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12" y="5"/>
                      </a:moveTo>
                      <a:lnTo>
                        <a:pt x="9" y="2"/>
                      </a:lnTo>
                      <a:lnTo>
                        <a:pt x="6" y="0"/>
                      </a:lnTo>
                      <a:lnTo>
                        <a:pt x="2" y="2"/>
                      </a:lnTo>
                      <a:lnTo>
                        <a:pt x="0" y="5"/>
                      </a:lnTo>
                      <a:lnTo>
                        <a:pt x="12"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1" name="Freeform 961">
                  <a:extLst>
                    <a:ext uri="{FF2B5EF4-FFF2-40B4-BE49-F238E27FC236}">
                      <a16:creationId xmlns:a16="http://schemas.microsoft.com/office/drawing/2014/main" id="{1424BDEA-7404-42E4-B9E6-EF5B93B68D96}"/>
                    </a:ext>
                  </a:extLst>
                </p:cNvPr>
                <p:cNvSpPr>
                  <a:spLocks/>
                </p:cNvSpPr>
                <p:nvPr/>
              </p:nvSpPr>
              <p:spPr bwMode="auto">
                <a:xfrm>
                  <a:off x="5456" y="363"/>
                  <a:ext cx="2" cy="40"/>
                </a:xfrm>
                <a:custGeom>
                  <a:avLst/>
                  <a:gdLst>
                    <a:gd name="T0" fmla="*/ 0 w 12"/>
                    <a:gd name="T1" fmla="*/ 0 h 196"/>
                    <a:gd name="T2" fmla="*/ 0 w 12"/>
                    <a:gd name="T3" fmla="*/ 0 h 196"/>
                    <a:gd name="T4" fmla="*/ 0 w 12"/>
                    <a:gd name="T5" fmla="*/ 0 h 196"/>
                    <a:gd name="T6" fmla="*/ 0 w 12"/>
                    <a:gd name="T7" fmla="*/ 0 h 196"/>
                    <a:gd name="T8" fmla="*/ 0 w 12"/>
                    <a:gd name="T9" fmla="*/ 0 h 196"/>
                    <a:gd name="T10" fmla="*/ 0 w 12"/>
                    <a:gd name="T11" fmla="*/ 0 h 196"/>
                    <a:gd name="T12" fmla="*/ 0 60000 65536"/>
                    <a:gd name="T13" fmla="*/ 0 60000 65536"/>
                    <a:gd name="T14" fmla="*/ 0 60000 65536"/>
                    <a:gd name="T15" fmla="*/ 0 60000 65536"/>
                    <a:gd name="T16" fmla="*/ 0 60000 65536"/>
                    <a:gd name="T17" fmla="*/ 0 60000 65536"/>
                    <a:gd name="T18" fmla="*/ 0 w 12"/>
                    <a:gd name="T19" fmla="*/ 0 h 196"/>
                    <a:gd name="T20" fmla="*/ 12 w 12"/>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2" h="196">
                      <a:moveTo>
                        <a:pt x="6" y="196"/>
                      </a:moveTo>
                      <a:lnTo>
                        <a:pt x="12" y="196"/>
                      </a:lnTo>
                      <a:lnTo>
                        <a:pt x="12" y="0"/>
                      </a:lnTo>
                      <a:lnTo>
                        <a:pt x="0" y="0"/>
                      </a:lnTo>
                      <a:lnTo>
                        <a:pt x="0" y="196"/>
                      </a:lnTo>
                      <a:lnTo>
                        <a:pt x="6"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2" name="Freeform 962">
                  <a:extLst>
                    <a:ext uri="{FF2B5EF4-FFF2-40B4-BE49-F238E27FC236}">
                      <a16:creationId xmlns:a16="http://schemas.microsoft.com/office/drawing/2014/main" id="{5FA4B03D-BF44-42A5-BF5A-E1171C58C1DF}"/>
                    </a:ext>
                  </a:extLst>
                </p:cNvPr>
                <p:cNvSpPr>
                  <a:spLocks/>
                </p:cNvSpPr>
                <p:nvPr/>
              </p:nvSpPr>
              <p:spPr bwMode="auto">
                <a:xfrm>
                  <a:off x="5456" y="403"/>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2" y="3"/>
                      </a:lnTo>
                      <a:lnTo>
                        <a:pt x="6" y="4"/>
                      </a:lnTo>
                      <a:lnTo>
                        <a:pt x="9" y="3"/>
                      </a:lnTo>
                      <a:lnTo>
                        <a:pt x="12"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3" name="Freeform 963">
                  <a:extLst>
                    <a:ext uri="{FF2B5EF4-FFF2-40B4-BE49-F238E27FC236}">
                      <a16:creationId xmlns:a16="http://schemas.microsoft.com/office/drawing/2014/main" id="{9974C592-2645-4EF6-924E-851D17936861}"/>
                    </a:ext>
                  </a:extLst>
                </p:cNvPr>
                <p:cNvSpPr>
                  <a:spLocks/>
                </p:cNvSpPr>
                <p:nvPr/>
              </p:nvSpPr>
              <p:spPr bwMode="auto">
                <a:xfrm>
                  <a:off x="5448" y="362"/>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12" y="5"/>
                      </a:moveTo>
                      <a:lnTo>
                        <a:pt x="10" y="2"/>
                      </a:lnTo>
                      <a:lnTo>
                        <a:pt x="6" y="0"/>
                      </a:lnTo>
                      <a:lnTo>
                        <a:pt x="3" y="2"/>
                      </a:lnTo>
                      <a:lnTo>
                        <a:pt x="0" y="5"/>
                      </a:lnTo>
                      <a:lnTo>
                        <a:pt x="12"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4" name="Freeform 964">
                  <a:extLst>
                    <a:ext uri="{FF2B5EF4-FFF2-40B4-BE49-F238E27FC236}">
                      <a16:creationId xmlns:a16="http://schemas.microsoft.com/office/drawing/2014/main" id="{6FC7D5C2-2CA6-40E2-9F92-FF88A28452A4}"/>
                    </a:ext>
                  </a:extLst>
                </p:cNvPr>
                <p:cNvSpPr>
                  <a:spLocks/>
                </p:cNvSpPr>
                <p:nvPr/>
              </p:nvSpPr>
              <p:spPr bwMode="auto">
                <a:xfrm>
                  <a:off x="5448" y="363"/>
                  <a:ext cx="2" cy="40"/>
                </a:xfrm>
                <a:custGeom>
                  <a:avLst/>
                  <a:gdLst>
                    <a:gd name="T0" fmla="*/ 0 w 12"/>
                    <a:gd name="T1" fmla="*/ 0 h 196"/>
                    <a:gd name="T2" fmla="*/ 0 w 12"/>
                    <a:gd name="T3" fmla="*/ 0 h 196"/>
                    <a:gd name="T4" fmla="*/ 0 w 12"/>
                    <a:gd name="T5" fmla="*/ 0 h 196"/>
                    <a:gd name="T6" fmla="*/ 0 w 12"/>
                    <a:gd name="T7" fmla="*/ 0 h 196"/>
                    <a:gd name="T8" fmla="*/ 0 w 12"/>
                    <a:gd name="T9" fmla="*/ 0 h 196"/>
                    <a:gd name="T10" fmla="*/ 0 w 12"/>
                    <a:gd name="T11" fmla="*/ 0 h 196"/>
                    <a:gd name="T12" fmla="*/ 0 60000 65536"/>
                    <a:gd name="T13" fmla="*/ 0 60000 65536"/>
                    <a:gd name="T14" fmla="*/ 0 60000 65536"/>
                    <a:gd name="T15" fmla="*/ 0 60000 65536"/>
                    <a:gd name="T16" fmla="*/ 0 60000 65536"/>
                    <a:gd name="T17" fmla="*/ 0 60000 65536"/>
                    <a:gd name="T18" fmla="*/ 0 w 12"/>
                    <a:gd name="T19" fmla="*/ 0 h 196"/>
                    <a:gd name="T20" fmla="*/ 12 w 12"/>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2" h="196">
                      <a:moveTo>
                        <a:pt x="6" y="196"/>
                      </a:moveTo>
                      <a:lnTo>
                        <a:pt x="12" y="196"/>
                      </a:lnTo>
                      <a:lnTo>
                        <a:pt x="12" y="0"/>
                      </a:lnTo>
                      <a:lnTo>
                        <a:pt x="0" y="0"/>
                      </a:lnTo>
                      <a:lnTo>
                        <a:pt x="0" y="196"/>
                      </a:lnTo>
                      <a:lnTo>
                        <a:pt x="6"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5" name="Freeform 965">
                  <a:extLst>
                    <a:ext uri="{FF2B5EF4-FFF2-40B4-BE49-F238E27FC236}">
                      <a16:creationId xmlns:a16="http://schemas.microsoft.com/office/drawing/2014/main" id="{6EF74917-020F-445B-9FE2-223362EEC06D}"/>
                    </a:ext>
                  </a:extLst>
                </p:cNvPr>
                <p:cNvSpPr>
                  <a:spLocks/>
                </p:cNvSpPr>
                <p:nvPr/>
              </p:nvSpPr>
              <p:spPr bwMode="auto">
                <a:xfrm>
                  <a:off x="5448" y="403"/>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3" y="3"/>
                      </a:lnTo>
                      <a:lnTo>
                        <a:pt x="6" y="4"/>
                      </a:lnTo>
                      <a:lnTo>
                        <a:pt x="10" y="3"/>
                      </a:lnTo>
                      <a:lnTo>
                        <a:pt x="12"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6" name="Freeform 966">
                  <a:extLst>
                    <a:ext uri="{FF2B5EF4-FFF2-40B4-BE49-F238E27FC236}">
                      <a16:creationId xmlns:a16="http://schemas.microsoft.com/office/drawing/2014/main" id="{29B49BAF-A658-4FA1-9E1C-346E590F03D6}"/>
                    </a:ext>
                  </a:extLst>
                </p:cNvPr>
                <p:cNvSpPr>
                  <a:spLocks/>
                </p:cNvSpPr>
                <p:nvPr/>
              </p:nvSpPr>
              <p:spPr bwMode="auto">
                <a:xfrm>
                  <a:off x="5439" y="362"/>
                  <a:ext cx="2" cy="1"/>
                </a:xfrm>
                <a:custGeom>
                  <a:avLst/>
                  <a:gdLst>
                    <a:gd name="T0" fmla="*/ 0 w 11"/>
                    <a:gd name="T1" fmla="*/ 0 h 5"/>
                    <a:gd name="T2" fmla="*/ 0 w 11"/>
                    <a:gd name="T3" fmla="*/ 0 h 5"/>
                    <a:gd name="T4" fmla="*/ 0 w 11"/>
                    <a:gd name="T5" fmla="*/ 0 h 5"/>
                    <a:gd name="T6" fmla="*/ 0 w 11"/>
                    <a:gd name="T7" fmla="*/ 0 h 5"/>
                    <a:gd name="T8" fmla="*/ 0 w 11"/>
                    <a:gd name="T9" fmla="*/ 0 h 5"/>
                    <a:gd name="T10" fmla="*/ 0 w 11"/>
                    <a:gd name="T11" fmla="*/ 0 h 5"/>
                    <a:gd name="T12" fmla="*/ 0 60000 65536"/>
                    <a:gd name="T13" fmla="*/ 0 60000 65536"/>
                    <a:gd name="T14" fmla="*/ 0 60000 65536"/>
                    <a:gd name="T15" fmla="*/ 0 60000 65536"/>
                    <a:gd name="T16" fmla="*/ 0 60000 65536"/>
                    <a:gd name="T17" fmla="*/ 0 60000 65536"/>
                    <a:gd name="T18" fmla="*/ 0 w 11"/>
                    <a:gd name="T19" fmla="*/ 0 h 5"/>
                    <a:gd name="T20" fmla="*/ 11 w 11"/>
                    <a:gd name="T21" fmla="*/ 5 h 5"/>
                  </a:gdLst>
                  <a:ahLst/>
                  <a:cxnLst>
                    <a:cxn ang="T12">
                      <a:pos x="T0" y="T1"/>
                    </a:cxn>
                    <a:cxn ang="T13">
                      <a:pos x="T2" y="T3"/>
                    </a:cxn>
                    <a:cxn ang="T14">
                      <a:pos x="T4" y="T5"/>
                    </a:cxn>
                    <a:cxn ang="T15">
                      <a:pos x="T6" y="T7"/>
                    </a:cxn>
                    <a:cxn ang="T16">
                      <a:pos x="T8" y="T9"/>
                    </a:cxn>
                    <a:cxn ang="T17">
                      <a:pos x="T10" y="T11"/>
                    </a:cxn>
                  </a:cxnLst>
                  <a:rect l="T18" t="T19" r="T20" b="T21"/>
                  <a:pathLst>
                    <a:path w="11" h="5">
                      <a:moveTo>
                        <a:pt x="11" y="5"/>
                      </a:moveTo>
                      <a:lnTo>
                        <a:pt x="9" y="2"/>
                      </a:lnTo>
                      <a:lnTo>
                        <a:pt x="5" y="0"/>
                      </a:lnTo>
                      <a:lnTo>
                        <a:pt x="2" y="2"/>
                      </a:lnTo>
                      <a:lnTo>
                        <a:pt x="0" y="5"/>
                      </a:lnTo>
                      <a:lnTo>
                        <a:pt x="11"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7" name="Freeform 967">
                  <a:extLst>
                    <a:ext uri="{FF2B5EF4-FFF2-40B4-BE49-F238E27FC236}">
                      <a16:creationId xmlns:a16="http://schemas.microsoft.com/office/drawing/2014/main" id="{303E39C8-70E9-47F4-897C-39F048AFD078}"/>
                    </a:ext>
                  </a:extLst>
                </p:cNvPr>
                <p:cNvSpPr>
                  <a:spLocks/>
                </p:cNvSpPr>
                <p:nvPr/>
              </p:nvSpPr>
              <p:spPr bwMode="auto">
                <a:xfrm>
                  <a:off x="5439" y="363"/>
                  <a:ext cx="2" cy="40"/>
                </a:xfrm>
                <a:custGeom>
                  <a:avLst/>
                  <a:gdLst>
                    <a:gd name="T0" fmla="*/ 0 w 11"/>
                    <a:gd name="T1" fmla="*/ 0 h 196"/>
                    <a:gd name="T2" fmla="*/ 0 w 11"/>
                    <a:gd name="T3" fmla="*/ 0 h 196"/>
                    <a:gd name="T4" fmla="*/ 0 w 11"/>
                    <a:gd name="T5" fmla="*/ 0 h 196"/>
                    <a:gd name="T6" fmla="*/ 0 w 11"/>
                    <a:gd name="T7" fmla="*/ 0 h 196"/>
                    <a:gd name="T8" fmla="*/ 0 w 11"/>
                    <a:gd name="T9" fmla="*/ 0 h 196"/>
                    <a:gd name="T10" fmla="*/ 0 w 11"/>
                    <a:gd name="T11" fmla="*/ 0 h 196"/>
                    <a:gd name="T12" fmla="*/ 0 60000 65536"/>
                    <a:gd name="T13" fmla="*/ 0 60000 65536"/>
                    <a:gd name="T14" fmla="*/ 0 60000 65536"/>
                    <a:gd name="T15" fmla="*/ 0 60000 65536"/>
                    <a:gd name="T16" fmla="*/ 0 60000 65536"/>
                    <a:gd name="T17" fmla="*/ 0 60000 65536"/>
                    <a:gd name="T18" fmla="*/ 0 w 11"/>
                    <a:gd name="T19" fmla="*/ 0 h 196"/>
                    <a:gd name="T20" fmla="*/ 11 w 11"/>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1" h="196">
                      <a:moveTo>
                        <a:pt x="5" y="196"/>
                      </a:moveTo>
                      <a:lnTo>
                        <a:pt x="11" y="196"/>
                      </a:lnTo>
                      <a:lnTo>
                        <a:pt x="11" y="0"/>
                      </a:lnTo>
                      <a:lnTo>
                        <a:pt x="0" y="0"/>
                      </a:lnTo>
                      <a:lnTo>
                        <a:pt x="0" y="196"/>
                      </a:lnTo>
                      <a:lnTo>
                        <a:pt x="5"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8" name="Freeform 968">
                  <a:extLst>
                    <a:ext uri="{FF2B5EF4-FFF2-40B4-BE49-F238E27FC236}">
                      <a16:creationId xmlns:a16="http://schemas.microsoft.com/office/drawing/2014/main" id="{1DB712D1-106D-4E1E-8E7C-D8749BC0F87C}"/>
                    </a:ext>
                  </a:extLst>
                </p:cNvPr>
                <p:cNvSpPr>
                  <a:spLocks/>
                </p:cNvSpPr>
                <p:nvPr/>
              </p:nvSpPr>
              <p:spPr bwMode="auto">
                <a:xfrm>
                  <a:off x="5439" y="403"/>
                  <a:ext cx="2" cy="1"/>
                </a:xfrm>
                <a:custGeom>
                  <a:avLst/>
                  <a:gdLst>
                    <a:gd name="T0" fmla="*/ 0 w 11"/>
                    <a:gd name="T1" fmla="*/ 0 h 4"/>
                    <a:gd name="T2" fmla="*/ 0 w 11"/>
                    <a:gd name="T3" fmla="*/ 0 h 4"/>
                    <a:gd name="T4" fmla="*/ 0 w 11"/>
                    <a:gd name="T5" fmla="*/ 0 h 4"/>
                    <a:gd name="T6" fmla="*/ 0 w 11"/>
                    <a:gd name="T7" fmla="*/ 0 h 4"/>
                    <a:gd name="T8" fmla="*/ 0 w 11"/>
                    <a:gd name="T9" fmla="*/ 0 h 4"/>
                    <a:gd name="T10" fmla="*/ 0 w 11"/>
                    <a:gd name="T11" fmla="*/ 0 h 4"/>
                    <a:gd name="T12" fmla="*/ 0 60000 65536"/>
                    <a:gd name="T13" fmla="*/ 0 60000 65536"/>
                    <a:gd name="T14" fmla="*/ 0 60000 65536"/>
                    <a:gd name="T15" fmla="*/ 0 60000 65536"/>
                    <a:gd name="T16" fmla="*/ 0 60000 65536"/>
                    <a:gd name="T17" fmla="*/ 0 60000 65536"/>
                    <a:gd name="T18" fmla="*/ 0 w 11"/>
                    <a:gd name="T19" fmla="*/ 0 h 4"/>
                    <a:gd name="T20" fmla="*/ 11 w 11"/>
                    <a:gd name="T21" fmla="*/ 4 h 4"/>
                  </a:gdLst>
                  <a:ahLst/>
                  <a:cxnLst>
                    <a:cxn ang="T12">
                      <a:pos x="T0" y="T1"/>
                    </a:cxn>
                    <a:cxn ang="T13">
                      <a:pos x="T2" y="T3"/>
                    </a:cxn>
                    <a:cxn ang="T14">
                      <a:pos x="T4" y="T5"/>
                    </a:cxn>
                    <a:cxn ang="T15">
                      <a:pos x="T6" y="T7"/>
                    </a:cxn>
                    <a:cxn ang="T16">
                      <a:pos x="T8" y="T9"/>
                    </a:cxn>
                    <a:cxn ang="T17">
                      <a:pos x="T10" y="T11"/>
                    </a:cxn>
                  </a:cxnLst>
                  <a:rect l="T18" t="T19" r="T20" b="T21"/>
                  <a:pathLst>
                    <a:path w="11" h="4">
                      <a:moveTo>
                        <a:pt x="0" y="0"/>
                      </a:moveTo>
                      <a:lnTo>
                        <a:pt x="2" y="3"/>
                      </a:lnTo>
                      <a:lnTo>
                        <a:pt x="5" y="4"/>
                      </a:lnTo>
                      <a:lnTo>
                        <a:pt x="9" y="3"/>
                      </a:lnTo>
                      <a:lnTo>
                        <a:pt x="11"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9" name="Freeform 969">
                  <a:extLst>
                    <a:ext uri="{FF2B5EF4-FFF2-40B4-BE49-F238E27FC236}">
                      <a16:creationId xmlns:a16="http://schemas.microsoft.com/office/drawing/2014/main" id="{689EA012-9CD8-4D14-9D6C-B3BED45D64E4}"/>
                    </a:ext>
                  </a:extLst>
                </p:cNvPr>
                <p:cNvSpPr>
                  <a:spLocks/>
                </p:cNvSpPr>
                <p:nvPr/>
              </p:nvSpPr>
              <p:spPr bwMode="auto">
                <a:xfrm>
                  <a:off x="5471" y="361"/>
                  <a:ext cx="33" cy="44"/>
                </a:xfrm>
                <a:custGeom>
                  <a:avLst/>
                  <a:gdLst>
                    <a:gd name="T0" fmla="*/ 0 w 199"/>
                    <a:gd name="T1" fmla="*/ 0 h 219"/>
                    <a:gd name="T2" fmla="*/ 0 w 199"/>
                    <a:gd name="T3" fmla="*/ 0 h 219"/>
                    <a:gd name="T4" fmla="*/ 0 w 199"/>
                    <a:gd name="T5" fmla="*/ 0 h 219"/>
                    <a:gd name="T6" fmla="*/ 0 w 199"/>
                    <a:gd name="T7" fmla="*/ 0 h 219"/>
                    <a:gd name="T8" fmla="*/ 0 w 199"/>
                    <a:gd name="T9" fmla="*/ 0 h 219"/>
                    <a:gd name="T10" fmla="*/ 0 w 199"/>
                    <a:gd name="T11" fmla="*/ 0 h 219"/>
                    <a:gd name="T12" fmla="*/ 0 w 199"/>
                    <a:gd name="T13" fmla="*/ 0 h 219"/>
                    <a:gd name="T14" fmla="*/ 0 w 199"/>
                    <a:gd name="T15" fmla="*/ 0 h 219"/>
                    <a:gd name="T16" fmla="*/ 0 w 199"/>
                    <a:gd name="T17" fmla="*/ 0 h 219"/>
                    <a:gd name="T18" fmla="*/ 0 w 199"/>
                    <a:gd name="T19" fmla="*/ 0 h 219"/>
                    <a:gd name="T20" fmla="*/ 0 w 199"/>
                    <a:gd name="T21" fmla="*/ 0 h 219"/>
                    <a:gd name="T22" fmla="*/ 0 w 199"/>
                    <a:gd name="T23" fmla="*/ 0 h 219"/>
                    <a:gd name="T24" fmla="*/ 0 w 199"/>
                    <a:gd name="T25" fmla="*/ 0 h 2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9"/>
                    <a:gd name="T40" fmla="*/ 0 h 219"/>
                    <a:gd name="T41" fmla="*/ 199 w 199"/>
                    <a:gd name="T42" fmla="*/ 219 h 2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9" h="219">
                      <a:moveTo>
                        <a:pt x="27" y="219"/>
                      </a:moveTo>
                      <a:lnTo>
                        <a:pt x="199" y="219"/>
                      </a:lnTo>
                      <a:lnTo>
                        <a:pt x="155" y="63"/>
                      </a:lnTo>
                      <a:lnTo>
                        <a:pt x="150" y="54"/>
                      </a:lnTo>
                      <a:lnTo>
                        <a:pt x="147" y="45"/>
                      </a:lnTo>
                      <a:lnTo>
                        <a:pt x="141" y="36"/>
                      </a:lnTo>
                      <a:lnTo>
                        <a:pt x="136" y="28"/>
                      </a:lnTo>
                      <a:lnTo>
                        <a:pt x="130" y="21"/>
                      </a:lnTo>
                      <a:lnTo>
                        <a:pt x="123" y="13"/>
                      </a:lnTo>
                      <a:lnTo>
                        <a:pt x="116" y="7"/>
                      </a:lnTo>
                      <a:lnTo>
                        <a:pt x="109" y="0"/>
                      </a:lnTo>
                      <a:lnTo>
                        <a:pt x="0" y="1"/>
                      </a:lnTo>
                      <a:lnTo>
                        <a:pt x="27" y="21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0" name="Freeform 970">
                  <a:extLst>
                    <a:ext uri="{FF2B5EF4-FFF2-40B4-BE49-F238E27FC236}">
                      <a16:creationId xmlns:a16="http://schemas.microsoft.com/office/drawing/2014/main" id="{79D0386B-4C9C-4054-8710-1490F7F65E6C}"/>
                    </a:ext>
                  </a:extLst>
                </p:cNvPr>
                <p:cNvSpPr>
                  <a:spLocks/>
                </p:cNvSpPr>
                <p:nvPr/>
              </p:nvSpPr>
              <p:spPr bwMode="auto">
                <a:xfrm>
                  <a:off x="5476" y="404"/>
                  <a:ext cx="29" cy="2"/>
                </a:xfrm>
                <a:custGeom>
                  <a:avLst/>
                  <a:gdLst>
                    <a:gd name="T0" fmla="*/ 0 w 178"/>
                    <a:gd name="T1" fmla="*/ 0 h 10"/>
                    <a:gd name="T2" fmla="*/ 0 w 178"/>
                    <a:gd name="T3" fmla="*/ 0 h 10"/>
                    <a:gd name="T4" fmla="*/ 0 w 178"/>
                    <a:gd name="T5" fmla="*/ 0 h 10"/>
                    <a:gd name="T6" fmla="*/ 0 w 178"/>
                    <a:gd name="T7" fmla="*/ 0 h 10"/>
                    <a:gd name="T8" fmla="*/ 0 w 178"/>
                    <a:gd name="T9" fmla="*/ 0 h 10"/>
                    <a:gd name="T10" fmla="*/ 0 w 178"/>
                    <a:gd name="T11" fmla="*/ 0 h 10"/>
                    <a:gd name="T12" fmla="*/ 0 w 178"/>
                    <a:gd name="T13" fmla="*/ 0 h 10"/>
                    <a:gd name="T14" fmla="*/ 0 w 178"/>
                    <a:gd name="T15" fmla="*/ 0 h 10"/>
                    <a:gd name="T16" fmla="*/ 0 w 178"/>
                    <a:gd name="T17" fmla="*/ 0 h 10"/>
                    <a:gd name="T18" fmla="*/ 0 w 178"/>
                    <a:gd name="T19" fmla="*/ 0 h 10"/>
                    <a:gd name="T20" fmla="*/ 0 w 178"/>
                    <a:gd name="T21" fmla="*/ 0 h 10"/>
                    <a:gd name="T22" fmla="*/ 0 w 178"/>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8"/>
                    <a:gd name="T37" fmla="*/ 0 h 10"/>
                    <a:gd name="T38" fmla="*/ 178 w 178"/>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8" h="10">
                      <a:moveTo>
                        <a:pt x="167" y="6"/>
                      </a:moveTo>
                      <a:lnTo>
                        <a:pt x="172" y="0"/>
                      </a:lnTo>
                      <a:lnTo>
                        <a:pt x="0" y="0"/>
                      </a:lnTo>
                      <a:lnTo>
                        <a:pt x="0" y="10"/>
                      </a:lnTo>
                      <a:lnTo>
                        <a:pt x="172" y="10"/>
                      </a:lnTo>
                      <a:lnTo>
                        <a:pt x="177" y="4"/>
                      </a:lnTo>
                      <a:lnTo>
                        <a:pt x="172" y="10"/>
                      </a:lnTo>
                      <a:lnTo>
                        <a:pt x="175" y="8"/>
                      </a:lnTo>
                      <a:lnTo>
                        <a:pt x="178" y="5"/>
                      </a:lnTo>
                      <a:lnTo>
                        <a:pt x="175" y="2"/>
                      </a:lnTo>
                      <a:lnTo>
                        <a:pt x="172" y="0"/>
                      </a:lnTo>
                      <a:lnTo>
                        <a:pt x="167"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1" name="Freeform 971">
                  <a:extLst>
                    <a:ext uri="{FF2B5EF4-FFF2-40B4-BE49-F238E27FC236}">
                      <a16:creationId xmlns:a16="http://schemas.microsoft.com/office/drawing/2014/main" id="{F01B217A-05DE-41B3-8E1A-29CA999F0570}"/>
                    </a:ext>
                  </a:extLst>
                </p:cNvPr>
                <p:cNvSpPr>
                  <a:spLocks/>
                </p:cNvSpPr>
                <p:nvPr/>
              </p:nvSpPr>
              <p:spPr bwMode="auto">
                <a:xfrm>
                  <a:off x="5496" y="373"/>
                  <a:ext cx="9" cy="32"/>
                </a:xfrm>
                <a:custGeom>
                  <a:avLst/>
                  <a:gdLst>
                    <a:gd name="T0" fmla="*/ 0 w 54"/>
                    <a:gd name="T1" fmla="*/ 0 h 161"/>
                    <a:gd name="T2" fmla="*/ 0 w 54"/>
                    <a:gd name="T3" fmla="*/ 0 h 161"/>
                    <a:gd name="T4" fmla="*/ 0 w 54"/>
                    <a:gd name="T5" fmla="*/ 0 h 161"/>
                    <a:gd name="T6" fmla="*/ 0 w 54"/>
                    <a:gd name="T7" fmla="*/ 0 h 161"/>
                    <a:gd name="T8" fmla="*/ 0 w 54"/>
                    <a:gd name="T9" fmla="*/ 0 h 161"/>
                    <a:gd name="T10" fmla="*/ 0 w 54"/>
                    <a:gd name="T11" fmla="*/ 0 h 161"/>
                    <a:gd name="T12" fmla="*/ 0 w 54"/>
                    <a:gd name="T13" fmla="*/ 0 h 161"/>
                    <a:gd name="T14" fmla="*/ 0 w 54"/>
                    <a:gd name="T15" fmla="*/ 0 h 161"/>
                    <a:gd name="T16" fmla="*/ 0 w 54"/>
                    <a:gd name="T17" fmla="*/ 0 h 161"/>
                    <a:gd name="T18" fmla="*/ 0 w 54"/>
                    <a:gd name="T19" fmla="*/ 0 h 161"/>
                    <a:gd name="T20" fmla="*/ 0 w 54"/>
                    <a:gd name="T21" fmla="*/ 0 h 161"/>
                    <a:gd name="T22" fmla="*/ 0 w 54"/>
                    <a:gd name="T23" fmla="*/ 0 h 1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161"/>
                    <a:gd name="T38" fmla="*/ 54 w 54"/>
                    <a:gd name="T39" fmla="*/ 161 h 16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161">
                      <a:moveTo>
                        <a:pt x="0" y="6"/>
                      </a:moveTo>
                      <a:lnTo>
                        <a:pt x="0" y="5"/>
                      </a:lnTo>
                      <a:lnTo>
                        <a:pt x="44" y="161"/>
                      </a:lnTo>
                      <a:lnTo>
                        <a:pt x="54" y="159"/>
                      </a:lnTo>
                      <a:lnTo>
                        <a:pt x="10" y="3"/>
                      </a:lnTo>
                      <a:lnTo>
                        <a:pt x="10" y="2"/>
                      </a:lnTo>
                      <a:lnTo>
                        <a:pt x="10" y="3"/>
                      </a:lnTo>
                      <a:lnTo>
                        <a:pt x="7" y="0"/>
                      </a:lnTo>
                      <a:lnTo>
                        <a:pt x="4" y="0"/>
                      </a:lnTo>
                      <a:lnTo>
                        <a:pt x="2" y="2"/>
                      </a:lnTo>
                      <a:lnTo>
                        <a:pt x="0" y="5"/>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2" name="Freeform 972">
                  <a:extLst>
                    <a:ext uri="{FF2B5EF4-FFF2-40B4-BE49-F238E27FC236}">
                      <a16:creationId xmlns:a16="http://schemas.microsoft.com/office/drawing/2014/main" id="{61066496-605C-49EA-B623-12D3D7975AC0}"/>
                    </a:ext>
                  </a:extLst>
                </p:cNvPr>
                <p:cNvSpPr>
                  <a:spLocks/>
                </p:cNvSpPr>
                <p:nvPr/>
              </p:nvSpPr>
              <p:spPr bwMode="auto">
                <a:xfrm>
                  <a:off x="5488" y="360"/>
                  <a:ext cx="10" cy="14"/>
                </a:xfrm>
                <a:custGeom>
                  <a:avLst/>
                  <a:gdLst>
                    <a:gd name="T0" fmla="*/ 0 w 56"/>
                    <a:gd name="T1" fmla="*/ 0 h 71"/>
                    <a:gd name="T2" fmla="*/ 0 w 56"/>
                    <a:gd name="T3" fmla="*/ 0 h 71"/>
                    <a:gd name="T4" fmla="*/ 0 w 56"/>
                    <a:gd name="T5" fmla="*/ 0 h 71"/>
                    <a:gd name="T6" fmla="*/ 0 w 56"/>
                    <a:gd name="T7" fmla="*/ 0 h 71"/>
                    <a:gd name="T8" fmla="*/ 0 w 56"/>
                    <a:gd name="T9" fmla="*/ 0 h 71"/>
                    <a:gd name="T10" fmla="*/ 0 w 56"/>
                    <a:gd name="T11" fmla="*/ 0 h 71"/>
                    <a:gd name="T12" fmla="*/ 0 w 56"/>
                    <a:gd name="T13" fmla="*/ 0 h 71"/>
                    <a:gd name="T14" fmla="*/ 0 w 56"/>
                    <a:gd name="T15" fmla="*/ 0 h 71"/>
                    <a:gd name="T16" fmla="*/ 0 w 56"/>
                    <a:gd name="T17" fmla="*/ 0 h 71"/>
                    <a:gd name="T18" fmla="*/ 0 w 56"/>
                    <a:gd name="T19" fmla="*/ 0 h 71"/>
                    <a:gd name="T20" fmla="*/ 0 w 56"/>
                    <a:gd name="T21" fmla="*/ 0 h 71"/>
                    <a:gd name="T22" fmla="*/ 0 w 56"/>
                    <a:gd name="T23" fmla="*/ 0 h 71"/>
                    <a:gd name="T24" fmla="*/ 0 w 56"/>
                    <a:gd name="T25" fmla="*/ 0 h 71"/>
                    <a:gd name="T26" fmla="*/ 0 w 56"/>
                    <a:gd name="T27" fmla="*/ 0 h 71"/>
                    <a:gd name="T28" fmla="*/ 0 w 56"/>
                    <a:gd name="T29" fmla="*/ 0 h 71"/>
                    <a:gd name="T30" fmla="*/ 0 w 56"/>
                    <a:gd name="T31" fmla="*/ 0 h 71"/>
                    <a:gd name="T32" fmla="*/ 0 w 56"/>
                    <a:gd name="T33" fmla="*/ 0 h 71"/>
                    <a:gd name="T34" fmla="*/ 0 w 56"/>
                    <a:gd name="T35" fmla="*/ 0 h 71"/>
                    <a:gd name="T36" fmla="*/ 0 w 56"/>
                    <a:gd name="T37" fmla="*/ 0 h 71"/>
                    <a:gd name="T38" fmla="*/ 0 w 56"/>
                    <a:gd name="T39" fmla="*/ 0 h 71"/>
                    <a:gd name="T40" fmla="*/ 0 w 56"/>
                    <a:gd name="T41" fmla="*/ 0 h 71"/>
                    <a:gd name="T42" fmla="*/ 0 w 56"/>
                    <a:gd name="T43" fmla="*/ 0 h 71"/>
                    <a:gd name="T44" fmla="*/ 0 w 56"/>
                    <a:gd name="T45" fmla="*/ 0 h 71"/>
                    <a:gd name="T46" fmla="*/ 0 w 56"/>
                    <a:gd name="T47" fmla="*/ 0 h 71"/>
                    <a:gd name="T48" fmla="*/ 0 w 56"/>
                    <a:gd name="T49" fmla="*/ 0 h 71"/>
                    <a:gd name="T50" fmla="*/ 0 w 56"/>
                    <a:gd name="T51" fmla="*/ 0 h 7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71"/>
                    <a:gd name="T80" fmla="*/ 56 w 56"/>
                    <a:gd name="T81" fmla="*/ 71 h 7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71">
                      <a:moveTo>
                        <a:pt x="5" y="11"/>
                      </a:moveTo>
                      <a:lnTo>
                        <a:pt x="1" y="9"/>
                      </a:lnTo>
                      <a:lnTo>
                        <a:pt x="9" y="16"/>
                      </a:lnTo>
                      <a:lnTo>
                        <a:pt x="16" y="22"/>
                      </a:lnTo>
                      <a:lnTo>
                        <a:pt x="22" y="30"/>
                      </a:lnTo>
                      <a:lnTo>
                        <a:pt x="27" y="36"/>
                      </a:lnTo>
                      <a:lnTo>
                        <a:pt x="32" y="44"/>
                      </a:lnTo>
                      <a:lnTo>
                        <a:pt x="38" y="54"/>
                      </a:lnTo>
                      <a:lnTo>
                        <a:pt x="42" y="62"/>
                      </a:lnTo>
                      <a:lnTo>
                        <a:pt x="46" y="71"/>
                      </a:lnTo>
                      <a:lnTo>
                        <a:pt x="56" y="67"/>
                      </a:lnTo>
                      <a:lnTo>
                        <a:pt x="51" y="58"/>
                      </a:lnTo>
                      <a:lnTo>
                        <a:pt x="48" y="49"/>
                      </a:lnTo>
                      <a:lnTo>
                        <a:pt x="42" y="40"/>
                      </a:lnTo>
                      <a:lnTo>
                        <a:pt x="37" y="32"/>
                      </a:lnTo>
                      <a:lnTo>
                        <a:pt x="31" y="24"/>
                      </a:lnTo>
                      <a:lnTo>
                        <a:pt x="23" y="16"/>
                      </a:lnTo>
                      <a:lnTo>
                        <a:pt x="16" y="10"/>
                      </a:lnTo>
                      <a:lnTo>
                        <a:pt x="9" y="3"/>
                      </a:lnTo>
                      <a:lnTo>
                        <a:pt x="5" y="0"/>
                      </a:lnTo>
                      <a:lnTo>
                        <a:pt x="9" y="3"/>
                      </a:lnTo>
                      <a:lnTo>
                        <a:pt x="5" y="1"/>
                      </a:lnTo>
                      <a:lnTo>
                        <a:pt x="1" y="3"/>
                      </a:lnTo>
                      <a:lnTo>
                        <a:pt x="0" y="6"/>
                      </a:lnTo>
                      <a:lnTo>
                        <a:pt x="1" y="9"/>
                      </a:lnTo>
                      <a:lnTo>
                        <a:pt x="5"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3" name="Freeform 973">
                  <a:extLst>
                    <a:ext uri="{FF2B5EF4-FFF2-40B4-BE49-F238E27FC236}">
                      <a16:creationId xmlns:a16="http://schemas.microsoft.com/office/drawing/2014/main" id="{59D4E44A-643F-48CF-BB43-E6E026F5E664}"/>
                    </a:ext>
                  </a:extLst>
                </p:cNvPr>
                <p:cNvSpPr>
                  <a:spLocks/>
                </p:cNvSpPr>
                <p:nvPr/>
              </p:nvSpPr>
              <p:spPr bwMode="auto">
                <a:xfrm>
                  <a:off x="5470" y="360"/>
                  <a:ext cx="19" cy="2"/>
                </a:xfrm>
                <a:custGeom>
                  <a:avLst/>
                  <a:gdLst>
                    <a:gd name="T0" fmla="*/ 0 w 115"/>
                    <a:gd name="T1" fmla="*/ 0 h 12"/>
                    <a:gd name="T2" fmla="*/ 0 w 115"/>
                    <a:gd name="T3" fmla="*/ 0 h 12"/>
                    <a:gd name="T4" fmla="*/ 0 w 115"/>
                    <a:gd name="T5" fmla="*/ 0 h 12"/>
                    <a:gd name="T6" fmla="*/ 0 w 115"/>
                    <a:gd name="T7" fmla="*/ 0 h 12"/>
                    <a:gd name="T8" fmla="*/ 0 w 115"/>
                    <a:gd name="T9" fmla="*/ 0 h 12"/>
                    <a:gd name="T10" fmla="*/ 0 w 115"/>
                    <a:gd name="T11" fmla="*/ 0 h 12"/>
                    <a:gd name="T12" fmla="*/ 0 w 115"/>
                    <a:gd name="T13" fmla="*/ 0 h 12"/>
                    <a:gd name="T14" fmla="*/ 0 w 115"/>
                    <a:gd name="T15" fmla="*/ 0 h 12"/>
                    <a:gd name="T16" fmla="*/ 0 w 115"/>
                    <a:gd name="T17" fmla="*/ 0 h 12"/>
                    <a:gd name="T18" fmla="*/ 0 w 115"/>
                    <a:gd name="T19" fmla="*/ 0 h 12"/>
                    <a:gd name="T20" fmla="*/ 0 w 115"/>
                    <a:gd name="T21" fmla="*/ 0 h 12"/>
                    <a:gd name="T22" fmla="*/ 0 w 115"/>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5"/>
                    <a:gd name="T37" fmla="*/ 0 h 12"/>
                    <a:gd name="T38" fmla="*/ 115 w 115"/>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5" h="12">
                      <a:moveTo>
                        <a:pt x="12" y="7"/>
                      </a:moveTo>
                      <a:lnTo>
                        <a:pt x="6" y="12"/>
                      </a:lnTo>
                      <a:lnTo>
                        <a:pt x="115" y="11"/>
                      </a:lnTo>
                      <a:lnTo>
                        <a:pt x="115" y="0"/>
                      </a:lnTo>
                      <a:lnTo>
                        <a:pt x="6" y="1"/>
                      </a:lnTo>
                      <a:lnTo>
                        <a:pt x="0" y="7"/>
                      </a:lnTo>
                      <a:lnTo>
                        <a:pt x="6" y="1"/>
                      </a:lnTo>
                      <a:lnTo>
                        <a:pt x="3" y="4"/>
                      </a:lnTo>
                      <a:lnTo>
                        <a:pt x="1" y="7"/>
                      </a:lnTo>
                      <a:lnTo>
                        <a:pt x="3" y="10"/>
                      </a:lnTo>
                      <a:lnTo>
                        <a:pt x="6" y="12"/>
                      </a:lnTo>
                      <a:lnTo>
                        <a:pt x="12"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4" name="Freeform 974">
                  <a:extLst>
                    <a:ext uri="{FF2B5EF4-FFF2-40B4-BE49-F238E27FC236}">
                      <a16:creationId xmlns:a16="http://schemas.microsoft.com/office/drawing/2014/main" id="{32C1420D-A5BB-4F92-AD3A-FC8201D553ED}"/>
                    </a:ext>
                  </a:extLst>
                </p:cNvPr>
                <p:cNvSpPr>
                  <a:spLocks/>
                </p:cNvSpPr>
                <p:nvPr/>
              </p:nvSpPr>
              <p:spPr bwMode="auto">
                <a:xfrm>
                  <a:off x="5470" y="361"/>
                  <a:ext cx="7" cy="45"/>
                </a:xfrm>
                <a:custGeom>
                  <a:avLst/>
                  <a:gdLst>
                    <a:gd name="T0" fmla="*/ 0 w 39"/>
                    <a:gd name="T1" fmla="*/ 0 h 223"/>
                    <a:gd name="T2" fmla="*/ 0 w 39"/>
                    <a:gd name="T3" fmla="*/ 0 h 223"/>
                    <a:gd name="T4" fmla="*/ 0 w 39"/>
                    <a:gd name="T5" fmla="*/ 0 h 223"/>
                    <a:gd name="T6" fmla="*/ 0 w 39"/>
                    <a:gd name="T7" fmla="*/ 0 h 223"/>
                    <a:gd name="T8" fmla="*/ 0 w 39"/>
                    <a:gd name="T9" fmla="*/ 0 h 223"/>
                    <a:gd name="T10" fmla="*/ 0 w 39"/>
                    <a:gd name="T11" fmla="*/ 0 h 223"/>
                    <a:gd name="T12" fmla="*/ 0 w 39"/>
                    <a:gd name="T13" fmla="*/ 0 h 223"/>
                    <a:gd name="T14" fmla="*/ 0 w 39"/>
                    <a:gd name="T15" fmla="*/ 0 h 223"/>
                    <a:gd name="T16" fmla="*/ 0 w 39"/>
                    <a:gd name="T17" fmla="*/ 0 h 223"/>
                    <a:gd name="T18" fmla="*/ 0 w 39"/>
                    <a:gd name="T19" fmla="*/ 0 h 223"/>
                    <a:gd name="T20" fmla="*/ 0 w 39"/>
                    <a:gd name="T21" fmla="*/ 0 h 223"/>
                    <a:gd name="T22" fmla="*/ 0 w 39"/>
                    <a:gd name="T23" fmla="*/ 0 h 2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9"/>
                    <a:gd name="T37" fmla="*/ 0 h 223"/>
                    <a:gd name="T38" fmla="*/ 39 w 39"/>
                    <a:gd name="T39" fmla="*/ 223 h 22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9" h="223">
                      <a:moveTo>
                        <a:pt x="33" y="213"/>
                      </a:moveTo>
                      <a:lnTo>
                        <a:pt x="39" y="218"/>
                      </a:lnTo>
                      <a:lnTo>
                        <a:pt x="12" y="0"/>
                      </a:lnTo>
                      <a:lnTo>
                        <a:pt x="0" y="0"/>
                      </a:lnTo>
                      <a:lnTo>
                        <a:pt x="27" y="218"/>
                      </a:lnTo>
                      <a:lnTo>
                        <a:pt x="33" y="223"/>
                      </a:lnTo>
                      <a:lnTo>
                        <a:pt x="27" y="218"/>
                      </a:lnTo>
                      <a:lnTo>
                        <a:pt x="30" y="221"/>
                      </a:lnTo>
                      <a:lnTo>
                        <a:pt x="33" y="222"/>
                      </a:lnTo>
                      <a:lnTo>
                        <a:pt x="37" y="221"/>
                      </a:lnTo>
                      <a:lnTo>
                        <a:pt x="39" y="218"/>
                      </a:lnTo>
                      <a:lnTo>
                        <a:pt x="33" y="2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5" name="Freeform 975">
                  <a:extLst>
                    <a:ext uri="{FF2B5EF4-FFF2-40B4-BE49-F238E27FC236}">
                      <a16:creationId xmlns:a16="http://schemas.microsoft.com/office/drawing/2014/main" id="{95CAE294-2F7A-4483-AB5B-821568FD4462}"/>
                    </a:ext>
                  </a:extLst>
                </p:cNvPr>
                <p:cNvSpPr>
                  <a:spLocks/>
                </p:cNvSpPr>
                <p:nvPr/>
              </p:nvSpPr>
              <p:spPr bwMode="auto">
                <a:xfrm>
                  <a:off x="5473" y="369"/>
                  <a:ext cx="31" cy="36"/>
                </a:xfrm>
                <a:custGeom>
                  <a:avLst/>
                  <a:gdLst>
                    <a:gd name="T0" fmla="*/ 0 w 190"/>
                    <a:gd name="T1" fmla="*/ 0 h 180"/>
                    <a:gd name="T2" fmla="*/ 0 w 190"/>
                    <a:gd name="T3" fmla="*/ 0 h 180"/>
                    <a:gd name="T4" fmla="*/ 0 w 190"/>
                    <a:gd name="T5" fmla="*/ 0 h 180"/>
                    <a:gd name="T6" fmla="*/ 0 w 190"/>
                    <a:gd name="T7" fmla="*/ 0 h 180"/>
                    <a:gd name="T8" fmla="*/ 0 w 190"/>
                    <a:gd name="T9" fmla="*/ 0 h 180"/>
                    <a:gd name="T10" fmla="*/ 0 w 190"/>
                    <a:gd name="T11" fmla="*/ 0 h 180"/>
                    <a:gd name="T12" fmla="*/ 0 w 190"/>
                    <a:gd name="T13" fmla="*/ 0 h 180"/>
                    <a:gd name="T14" fmla="*/ 0 w 190"/>
                    <a:gd name="T15" fmla="*/ 0 h 180"/>
                    <a:gd name="T16" fmla="*/ 0 w 190"/>
                    <a:gd name="T17" fmla="*/ 0 h 180"/>
                    <a:gd name="T18" fmla="*/ 0 w 190"/>
                    <a:gd name="T19" fmla="*/ 0 h 180"/>
                    <a:gd name="T20" fmla="*/ 0 w 190"/>
                    <a:gd name="T21" fmla="*/ 0 h 180"/>
                    <a:gd name="T22" fmla="*/ 0 w 190"/>
                    <a:gd name="T23" fmla="*/ 0 h 180"/>
                    <a:gd name="T24" fmla="*/ 0 w 190"/>
                    <a:gd name="T25" fmla="*/ 0 h 180"/>
                    <a:gd name="T26" fmla="*/ 0 w 190"/>
                    <a:gd name="T27" fmla="*/ 0 h 180"/>
                    <a:gd name="T28" fmla="*/ 0 w 190"/>
                    <a:gd name="T29" fmla="*/ 0 h 180"/>
                    <a:gd name="T30" fmla="*/ 0 w 190"/>
                    <a:gd name="T31" fmla="*/ 0 h 180"/>
                    <a:gd name="T32" fmla="*/ 0 w 190"/>
                    <a:gd name="T33" fmla="*/ 0 h 180"/>
                    <a:gd name="T34" fmla="*/ 0 w 190"/>
                    <a:gd name="T35" fmla="*/ 0 h 180"/>
                    <a:gd name="T36" fmla="*/ 0 w 190"/>
                    <a:gd name="T37" fmla="*/ 0 h 1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90"/>
                    <a:gd name="T58" fmla="*/ 0 h 180"/>
                    <a:gd name="T59" fmla="*/ 190 w 190"/>
                    <a:gd name="T60" fmla="*/ 180 h 1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90" h="180">
                      <a:moveTo>
                        <a:pt x="190" y="180"/>
                      </a:moveTo>
                      <a:lnTo>
                        <a:pt x="131" y="175"/>
                      </a:lnTo>
                      <a:lnTo>
                        <a:pt x="92" y="162"/>
                      </a:lnTo>
                      <a:lnTo>
                        <a:pt x="67" y="144"/>
                      </a:lnTo>
                      <a:lnTo>
                        <a:pt x="52" y="125"/>
                      </a:lnTo>
                      <a:lnTo>
                        <a:pt x="43" y="106"/>
                      </a:lnTo>
                      <a:lnTo>
                        <a:pt x="35" y="92"/>
                      </a:lnTo>
                      <a:lnTo>
                        <a:pt x="24" y="85"/>
                      </a:lnTo>
                      <a:lnTo>
                        <a:pt x="5" y="87"/>
                      </a:lnTo>
                      <a:lnTo>
                        <a:pt x="0" y="38"/>
                      </a:lnTo>
                      <a:lnTo>
                        <a:pt x="15" y="34"/>
                      </a:lnTo>
                      <a:lnTo>
                        <a:pt x="24" y="26"/>
                      </a:lnTo>
                      <a:lnTo>
                        <a:pt x="34" y="16"/>
                      </a:lnTo>
                      <a:lnTo>
                        <a:pt x="43" y="8"/>
                      </a:lnTo>
                      <a:lnTo>
                        <a:pt x="56" y="1"/>
                      </a:lnTo>
                      <a:lnTo>
                        <a:pt x="75" y="0"/>
                      </a:lnTo>
                      <a:lnTo>
                        <a:pt x="105" y="8"/>
                      </a:lnTo>
                      <a:lnTo>
                        <a:pt x="145" y="24"/>
                      </a:lnTo>
                      <a:lnTo>
                        <a:pt x="190"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6" name="Freeform 976">
                  <a:extLst>
                    <a:ext uri="{FF2B5EF4-FFF2-40B4-BE49-F238E27FC236}">
                      <a16:creationId xmlns:a16="http://schemas.microsoft.com/office/drawing/2014/main" id="{7C28276C-0359-4B56-A0C8-478BF622682F}"/>
                    </a:ext>
                  </a:extLst>
                </p:cNvPr>
                <p:cNvSpPr>
                  <a:spLocks/>
                </p:cNvSpPr>
                <p:nvPr/>
              </p:nvSpPr>
              <p:spPr bwMode="auto">
                <a:xfrm>
                  <a:off x="5473" y="385"/>
                  <a:ext cx="31" cy="21"/>
                </a:xfrm>
                <a:custGeom>
                  <a:avLst/>
                  <a:gdLst>
                    <a:gd name="T0" fmla="*/ 0 w 190"/>
                    <a:gd name="T1" fmla="*/ 0 h 105"/>
                    <a:gd name="T2" fmla="*/ 0 w 190"/>
                    <a:gd name="T3" fmla="*/ 0 h 105"/>
                    <a:gd name="T4" fmla="*/ 0 w 190"/>
                    <a:gd name="T5" fmla="*/ 0 h 105"/>
                    <a:gd name="T6" fmla="*/ 0 w 190"/>
                    <a:gd name="T7" fmla="*/ 0 h 105"/>
                    <a:gd name="T8" fmla="*/ 0 w 190"/>
                    <a:gd name="T9" fmla="*/ 0 h 105"/>
                    <a:gd name="T10" fmla="*/ 0 w 190"/>
                    <a:gd name="T11" fmla="*/ 0 h 105"/>
                    <a:gd name="T12" fmla="*/ 0 w 190"/>
                    <a:gd name="T13" fmla="*/ 0 h 105"/>
                    <a:gd name="T14" fmla="*/ 0 w 190"/>
                    <a:gd name="T15" fmla="*/ 0 h 105"/>
                    <a:gd name="T16" fmla="*/ 0 w 190"/>
                    <a:gd name="T17" fmla="*/ 0 h 105"/>
                    <a:gd name="T18" fmla="*/ 0 w 190"/>
                    <a:gd name="T19" fmla="*/ 0 h 105"/>
                    <a:gd name="T20" fmla="*/ 0 w 190"/>
                    <a:gd name="T21" fmla="*/ 0 h 105"/>
                    <a:gd name="T22" fmla="*/ 0 w 190"/>
                    <a:gd name="T23" fmla="*/ 0 h 105"/>
                    <a:gd name="T24" fmla="*/ 0 w 190"/>
                    <a:gd name="T25" fmla="*/ 0 h 105"/>
                    <a:gd name="T26" fmla="*/ 0 w 190"/>
                    <a:gd name="T27" fmla="*/ 0 h 105"/>
                    <a:gd name="T28" fmla="*/ 0 w 190"/>
                    <a:gd name="T29" fmla="*/ 0 h 105"/>
                    <a:gd name="T30" fmla="*/ 0 w 190"/>
                    <a:gd name="T31" fmla="*/ 0 h 105"/>
                    <a:gd name="T32" fmla="*/ 0 w 190"/>
                    <a:gd name="T33" fmla="*/ 0 h 105"/>
                    <a:gd name="T34" fmla="*/ 0 w 190"/>
                    <a:gd name="T35" fmla="*/ 0 h 105"/>
                    <a:gd name="T36" fmla="*/ 0 w 190"/>
                    <a:gd name="T37" fmla="*/ 0 h 105"/>
                    <a:gd name="T38" fmla="*/ 0 w 190"/>
                    <a:gd name="T39" fmla="*/ 0 h 105"/>
                    <a:gd name="T40" fmla="*/ 0 w 190"/>
                    <a:gd name="T41" fmla="*/ 0 h 105"/>
                    <a:gd name="T42" fmla="*/ 0 w 190"/>
                    <a:gd name="T43" fmla="*/ 0 h 105"/>
                    <a:gd name="T44" fmla="*/ 0 w 190"/>
                    <a:gd name="T45" fmla="*/ 0 h 105"/>
                    <a:gd name="T46" fmla="*/ 0 w 190"/>
                    <a:gd name="T47" fmla="*/ 0 h 105"/>
                    <a:gd name="T48" fmla="*/ 0 w 190"/>
                    <a:gd name="T49" fmla="*/ 0 h 105"/>
                    <a:gd name="T50" fmla="*/ 0 w 190"/>
                    <a:gd name="T51" fmla="*/ 0 h 10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90"/>
                    <a:gd name="T79" fmla="*/ 0 h 105"/>
                    <a:gd name="T80" fmla="*/ 190 w 190"/>
                    <a:gd name="T81" fmla="*/ 105 h 10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90" h="105">
                      <a:moveTo>
                        <a:pt x="0" y="7"/>
                      </a:moveTo>
                      <a:lnTo>
                        <a:pt x="8" y="11"/>
                      </a:lnTo>
                      <a:lnTo>
                        <a:pt x="23" y="10"/>
                      </a:lnTo>
                      <a:lnTo>
                        <a:pt x="30" y="15"/>
                      </a:lnTo>
                      <a:lnTo>
                        <a:pt x="39" y="29"/>
                      </a:lnTo>
                      <a:lnTo>
                        <a:pt x="47" y="47"/>
                      </a:lnTo>
                      <a:lnTo>
                        <a:pt x="63" y="67"/>
                      </a:lnTo>
                      <a:lnTo>
                        <a:pt x="89" y="86"/>
                      </a:lnTo>
                      <a:lnTo>
                        <a:pt x="130" y="100"/>
                      </a:lnTo>
                      <a:lnTo>
                        <a:pt x="190" y="105"/>
                      </a:lnTo>
                      <a:lnTo>
                        <a:pt x="190" y="95"/>
                      </a:lnTo>
                      <a:lnTo>
                        <a:pt x="132" y="90"/>
                      </a:lnTo>
                      <a:lnTo>
                        <a:pt x="94" y="77"/>
                      </a:lnTo>
                      <a:lnTo>
                        <a:pt x="71" y="61"/>
                      </a:lnTo>
                      <a:lnTo>
                        <a:pt x="56" y="43"/>
                      </a:lnTo>
                      <a:lnTo>
                        <a:pt x="48" y="24"/>
                      </a:lnTo>
                      <a:lnTo>
                        <a:pt x="40" y="9"/>
                      </a:lnTo>
                      <a:lnTo>
                        <a:pt x="26" y="0"/>
                      </a:lnTo>
                      <a:lnTo>
                        <a:pt x="3" y="3"/>
                      </a:lnTo>
                      <a:lnTo>
                        <a:pt x="11" y="7"/>
                      </a:lnTo>
                      <a:lnTo>
                        <a:pt x="3" y="3"/>
                      </a:lnTo>
                      <a:lnTo>
                        <a:pt x="1" y="5"/>
                      </a:lnTo>
                      <a:lnTo>
                        <a:pt x="1" y="8"/>
                      </a:lnTo>
                      <a:lnTo>
                        <a:pt x="4" y="11"/>
                      </a:lnTo>
                      <a:lnTo>
                        <a:pt x="8" y="1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7" name="Freeform 977">
                  <a:extLst>
                    <a:ext uri="{FF2B5EF4-FFF2-40B4-BE49-F238E27FC236}">
                      <a16:creationId xmlns:a16="http://schemas.microsoft.com/office/drawing/2014/main" id="{1754B367-DA33-42B0-9576-089F69FF8BFC}"/>
                    </a:ext>
                  </a:extLst>
                </p:cNvPr>
                <p:cNvSpPr>
                  <a:spLocks/>
                </p:cNvSpPr>
                <p:nvPr/>
              </p:nvSpPr>
              <p:spPr bwMode="auto">
                <a:xfrm>
                  <a:off x="5472" y="376"/>
                  <a:ext cx="3" cy="10"/>
                </a:xfrm>
                <a:custGeom>
                  <a:avLst/>
                  <a:gdLst>
                    <a:gd name="T0" fmla="*/ 0 w 17"/>
                    <a:gd name="T1" fmla="*/ 0 h 54"/>
                    <a:gd name="T2" fmla="*/ 0 w 17"/>
                    <a:gd name="T3" fmla="*/ 0 h 54"/>
                    <a:gd name="T4" fmla="*/ 0 w 17"/>
                    <a:gd name="T5" fmla="*/ 0 h 54"/>
                    <a:gd name="T6" fmla="*/ 0 w 17"/>
                    <a:gd name="T7" fmla="*/ 0 h 54"/>
                    <a:gd name="T8" fmla="*/ 0 w 17"/>
                    <a:gd name="T9" fmla="*/ 0 h 54"/>
                    <a:gd name="T10" fmla="*/ 0 w 17"/>
                    <a:gd name="T11" fmla="*/ 0 h 54"/>
                    <a:gd name="T12" fmla="*/ 0 w 17"/>
                    <a:gd name="T13" fmla="*/ 0 h 54"/>
                    <a:gd name="T14" fmla="*/ 0 w 17"/>
                    <a:gd name="T15" fmla="*/ 0 h 54"/>
                    <a:gd name="T16" fmla="*/ 0 w 17"/>
                    <a:gd name="T17" fmla="*/ 0 h 54"/>
                    <a:gd name="T18" fmla="*/ 0 w 17"/>
                    <a:gd name="T19" fmla="*/ 0 h 54"/>
                    <a:gd name="T20" fmla="*/ 0 w 17"/>
                    <a:gd name="T21" fmla="*/ 0 h 54"/>
                    <a:gd name="T22" fmla="*/ 0 w 17"/>
                    <a:gd name="T23" fmla="*/ 0 h 5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54"/>
                    <a:gd name="T38" fmla="*/ 17 w 17"/>
                    <a:gd name="T39" fmla="*/ 54 h 5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54">
                      <a:moveTo>
                        <a:pt x="4" y="0"/>
                      </a:moveTo>
                      <a:lnTo>
                        <a:pt x="0" y="5"/>
                      </a:lnTo>
                      <a:lnTo>
                        <a:pt x="6" y="54"/>
                      </a:lnTo>
                      <a:lnTo>
                        <a:pt x="17" y="54"/>
                      </a:lnTo>
                      <a:lnTo>
                        <a:pt x="11" y="5"/>
                      </a:lnTo>
                      <a:lnTo>
                        <a:pt x="7" y="10"/>
                      </a:lnTo>
                      <a:lnTo>
                        <a:pt x="11" y="5"/>
                      </a:lnTo>
                      <a:lnTo>
                        <a:pt x="9" y="2"/>
                      </a:lnTo>
                      <a:lnTo>
                        <a:pt x="6" y="0"/>
                      </a:lnTo>
                      <a:lnTo>
                        <a:pt x="2" y="2"/>
                      </a:lnTo>
                      <a:lnTo>
                        <a:pt x="0" y="5"/>
                      </a:lnTo>
                      <a:lnTo>
                        <a:pt x="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8" name="Freeform 978">
                  <a:extLst>
                    <a:ext uri="{FF2B5EF4-FFF2-40B4-BE49-F238E27FC236}">
                      <a16:creationId xmlns:a16="http://schemas.microsoft.com/office/drawing/2014/main" id="{52F89F2B-7986-4672-8E8B-8F03B733E9AF}"/>
                    </a:ext>
                  </a:extLst>
                </p:cNvPr>
                <p:cNvSpPr>
                  <a:spLocks/>
                </p:cNvSpPr>
                <p:nvPr/>
              </p:nvSpPr>
              <p:spPr bwMode="auto">
                <a:xfrm>
                  <a:off x="5472" y="368"/>
                  <a:ext cx="26" cy="10"/>
                </a:xfrm>
                <a:custGeom>
                  <a:avLst/>
                  <a:gdLst>
                    <a:gd name="T0" fmla="*/ 0 w 152"/>
                    <a:gd name="T1" fmla="*/ 0 h 48"/>
                    <a:gd name="T2" fmla="*/ 0 w 152"/>
                    <a:gd name="T3" fmla="*/ 0 h 48"/>
                    <a:gd name="T4" fmla="*/ 0 w 152"/>
                    <a:gd name="T5" fmla="*/ 0 h 48"/>
                    <a:gd name="T6" fmla="*/ 0 w 152"/>
                    <a:gd name="T7" fmla="*/ 0 h 48"/>
                    <a:gd name="T8" fmla="*/ 0 w 152"/>
                    <a:gd name="T9" fmla="*/ 0 h 48"/>
                    <a:gd name="T10" fmla="*/ 0 w 152"/>
                    <a:gd name="T11" fmla="*/ 0 h 48"/>
                    <a:gd name="T12" fmla="*/ 0 w 152"/>
                    <a:gd name="T13" fmla="*/ 0 h 48"/>
                    <a:gd name="T14" fmla="*/ 0 w 152"/>
                    <a:gd name="T15" fmla="*/ 0 h 48"/>
                    <a:gd name="T16" fmla="*/ 0 w 152"/>
                    <a:gd name="T17" fmla="*/ 0 h 48"/>
                    <a:gd name="T18" fmla="*/ 0 w 152"/>
                    <a:gd name="T19" fmla="*/ 0 h 48"/>
                    <a:gd name="T20" fmla="*/ 0 w 152"/>
                    <a:gd name="T21" fmla="*/ 0 h 48"/>
                    <a:gd name="T22" fmla="*/ 0 w 152"/>
                    <a:gd name="T23" fmla="*/ 0 h 48"/>
                    <a:gd name="T24" fmla="*/ 0 w 152"/>
                    <a:gd name="T25" fmla="*/ 0 h 48"/>
                    <a:gd name="T26" fmla="*/ 0 w 152"/>
                    <a:gd name="T27" fmla="*/ 0 h 48"/>
                    <a:gd name="T28" fmla="*/ 0 w 152"/>
                    <a:gd name="T29" fmla="*/ 0 h 48"/>
                    <a:gd name="T30" fmla="*/ 0 w 152"/>
                    <a:gd name="T31" fmla="*/ 0 h 48"/>
                    <a:gd name="T32" fmla="*/ 0 w 152"/>
                    <a:gd name="T33" fmla="*/ 0 h 48"/>
                    <a:gd name="T34" fmla="*/ 0 w 152"/>
                    <a:gd name="T35" fmla="*/ 0 h 48"/>
                    <a:gd name="T36" fmla="*/ 0 w 152"/>
                    <a:gd name="T37" fmla="*/ 0 h 48"/>
                    <a:gd name="T38" fmla="*/ 0 w 152"/>
                    <a:gd name="T39" fmla="*/ 0 h 48"/>
                    <a:gd name="T40" fmla="*/ 0 w 152"/>
                    <a:gd name="T41" fmla="*/ 0 h 48"/>
                    <a:gd name="T42" fmla="*/ 0 w 152"/>
                    <a:gd name="T43" fmla="*/ 0 h 48"/>
                    <a:gd name="T44" fmla="*/ 0 w 152"/>
                    <a:gd name="T45" fmla="*/ 0 h 48"/>
                    <a:gd name="T46" fmla="*/ 0 w 152"/>
                    <a:gd name="T47" fmla="*/ 0 h 48"/>
                    <a:gd name="T48" fmla="*/ 0 w 152"/>
                    <a:gd name="T49" fmla="*/ 0 h 48"/>
                    <a:gd name="T50" fmla="*/ 0 w 152"/>
                    <a:gd name="T51" fmla="*/ 0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2"/>
                    <a:gd name="T79" fmla="*/ 0 h 48"/>
                    <a:gd name="T80" fmla="*/ 152 w 152"/>
                    <a:gd name="T81" fmla="*/ 48 h 4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2" h="48">
                      <a:moveTo>
                        <a:pt x="152" y="28"/>
                      </a:moveTo>
                      <a:lnTo>
                        <a:pt x="149" y="25"/>
                      </a:lnTo>
                      <a:lnTo>
                        <a:pt x="109" y="8"/>
                      </a:lnTo>
                      <a:lnTo>
                        <a:pt x="78" y="0"/>
                      </a:lnTo>
                      <a:lnTo>
                        <a:pt x="57" y="2"/>
                      </a:lnTo>
                      <a:lnTo>
                        <a:pt x="42" y="8"/>
                      </a:lnTo>
                      <a:lnTo>
                        <a:pt x="32" y="18"/>
                      </a:lnTo>
                      <a:lnTo>
                        <a:pt x="23" y="28"/>
                      </a:lnTo>
                      <a:lnTo>
                        <a:pt x="15" y="35"/>
                      </a:lnTo>
                      <a:lnTo>
                        <a:pt x="0" y="38"/>
                      </a:lnTo>
                      <a:lnTo>
                        <a:pt x="3" y="48"/>
                      </a:lnTo>
                      <a:lnTo>
                        <a:pt x="19" y="43"/>
                      </a:lnTo>
                      <a:lnTo>
                        <a:pt x="30" y="34"/>
                      </a:lnTo>
                      <a:lnTo>
                        <a:pt x="39" y="24"/>
                      </a:lnTo>
                      <a:lnTo>
                        <a:pt x="49" y="17"/>
                      </a:lnTo>
                      <a:lnTo>
                        <a:pt x="60" y="10"/>
                      </a:lnTo>
                      <a:lnTo>
                        <a:pt x="76" y="10"/>
                      </a:lnTo>
                      <a:lnTo>
                        <a:pt x="105" y="17"/>
                      </a:lnTo>
                      <a:lnTo>
                        <a:pt x="145" y="33"/>
                      </a:lnTo>
                      <a:lnTo>
                        <a:pt x="142" y="30"/>
                      </a:lnTo>
                      <a:lnTo>
                        <a:pt x="145" y="33"/>
                      </a:lnTo>
                      <a:lnTo>
                        <a:pt x="148" y="33"/>
                      </a:lnTo>
                      <a:lnTo>
                        <a:pt x="152" y="30"/>
                      </a:lnTo>
                      <a:lnTo>
                        <a:pt x="152" y="27"/>
                      </a:lnTo>
                      <a:lnTo>
                        <a:pt x="149" y="25"/>
                      </a:lnTo>
                      <a:lnTo>
                        <a:pt x="15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9" name="Freeform 979">
                  <a:extLst>
                    <a:ext uri="{FF2B5EF4-FFF2-40B4-BE49-F238E27FC236}">
                      <a16:creationId xmlns:a16="http://schemas.microsoft.com/office/drawing/2014/main" id="{E6906CF1-215F-4AFF-A47F-73E419DE3064}"/>
                    </a:ext>
                  </a:extLst>
                </p:cNvPr>
                <p:cNvSpPr>
                  <a:spLocks/>
                </p:cNvSpPr>
                <p:nvPr/>
              </p:nvSpPr>
              <p:spPr bwMode="auto">
                <a:xfrm>
                  <a:off x="5496" y="374"/>
                  <a:ext cx="9" cy="32"/>
                </a:xfrm>
                <a:custGeom>
                  <a:avLst/>
                  <a:gdLst>
                    <a:gd name="T0" fmla="*/ 0 w 55"/>
                    <a:gd name="T1" fmla="*/ 0 h 162"/>
                    <a:gd name="T2" fmla="*/ 0 w 55"/>
                    <a:gd name="T3" fmla="*/ 0 h 162"/>
                    <a:gd name="T4" fmla="*/ 0 w 55"/>
                    <a:gd name="T5" fmla="*/ 0 h 162"/>
                    <a:gd name="T6" fmla="*/ 0 w 55"/>
                    <a:gd name="T7" fmla="*/ 0 h 162"/>
                    <a:gd name="T8" fmla="*/ 0 w 55"/>
                    <a:gd name="T9" fmla="*/ 0 h 162"/>
                    <a:gd name="T10" fmla="*/ 0 w 55"/>
                    <a:gd name="T11" fmla="*/ 0 h 162"/>
                    <a:gd name="T12" fmla="*/ 0 w 55"/>
                    <a:gd name="T13" fmla="*/ 0 h 162"/>
                    <a:gd name="T14" fmla="*/ 0 w 55"/>
                    <a:gd name="T15" fmla="*/ 0 h 162"/>
                    <a:gd name="T16" fmla="*/ 0 w 55"/>
                    <a:gd name="T17" fmla="*/ 0 h 162"/>
                    <a:gd name="T18" fmla="*/ 0 w 55"/>
                    <a:gd name="T19" fmla="*/ 0 h 162"/>
                    <a:gd name="T20" fmla="*/ 0 w 55"/>
                    <a:gd name="T21" fmla="*/ 0 h 162"/>
                    <a:gd name="T22" fmla="*/ 0 w 55"/>
                    <a:gd name="T23" fmla="*/ 0 h 1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5"/>
                    <a:gd name="T37" fmla="*/ 0 h 162"/>
                    <a:gd name="T38" fmla="*/ 55 w 55"/>
                    <a:gd name="T39" fmla="*/ 162 h 1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5" h="162">
                      <a:moveTo>
                        <a:pt x="50" y="162"/>
                      </a:moveTo>
                      <a:lnTo>
                        <a:pt x="55" y="156"/>
                      </a:lnTo>
                      <a:lnTo>
                        <a:pt x="10" y="0"/>
                      </a:lnTo>
                      <a:lnTo>
                        <a:pt x="0" y="2"/>
                      </a:lnTo>
                      <a:lnTo>
                        <a:pt x="45" y="158"/>
                      </a:lnTo>
                      <a:lnTo>
                        <a:pt x="50" y="152"/>
                      </a:lnTo>
                      <a:lnTo>
                        <a:pt x="45" y="158"/>
                      </a:lnTo>
                      <a:lnTo>
                        <a:pt x="48" y="160"/>
                      </a:lnTo>
                      <a:lnTo>
                        <a:pt x="51" y="161"/>
                      </a:lnTo>
                      <a:lnTo>
                        <a:pt x="54" y="159"/>
                      </a:lnTo>
                      <a:lnTo>
                        <a:pt x="55" y="156"/>
                      </a:lnTo>
                      <a:lnTo>
                        <a:pt x="50"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0" name="Freeform 980">
                  <a:extLst>
                    <a:ext uri="{FF2B5EF4-FFF2-40B4-BE49-F238E27FC236}">
                      <a16:creationId xmlns:a16="http://schemas.microsoft.com/office/drawing/2014/main" id="{CCAC1C02-168F-4DEA-B4CE-795F0A9DEAA7}"/>
                    </a:ext>
                  </a:extLst>
                </p:cNvPr>
                <p:cNvSpPr>
                  <a:spLocks/>
                </p:cNvSpPr>
                <p:nvPr/>
              </p:nvSpPr>
              <p:spPr bwMode="auto">
                <a:xfrm>
                  <a:off x="5475" y="370"/>
                  <a:ext cx="4" cy="27"/>
                </a:xfrm>
                <a:custGeom>
                  <a:avLst/>
                  <a:gdLst>
                    <a:gd name="T0" fmla="*/ 0 w 27"/>
                    <a:gd name="T1" fmla="*/ 0 h 133"/>
                    <a:gd name="T2" fmla="*/ 0 w 27"/>
                    <a:gd name="T3" fmla="*/ 0 h 133"/>
                    <a:gd name="T4" fmla="*/ 0 w 27"/>
                    <a:gd name="T5" fmla="*/ 0 h 133"/>
                    <a:gd name="T6" fmla="*/ 0 w 27"/>
                    <a:gd name="T7" fmla="*/ 0 h 133"/>
                    <a:gd name="T8" fmla="*/ 0 w 27"/>
                    <a:gd name="T9" fmla="*/ 0 h 133"/>
                    <a:gd name="T10" fmla="*/ 0 w 27"/>
                    <a:gd name="T11" fmla="*/ 0 h 133"/>
                    <a:gd name="T12" fmla="*/ 0 w 27"/>
                    <a:gd name="T13" fmla="*/ 0 h 133"/>
                    <a:gd name="T14" fmla="*/ 0 w 27"/>
                    <a:gd name="T15" fmla="*/ 0 h 133"/>
                    <a:gd name="T16" fmla="*/ 0 w 27"/>
                    <a:gd name="T17" fmla="*/ 0 h 133"/>
                    <a:gd name="T18" fmla="*/ 0 w 27"/>
                    <a:gd name="T19" fmla="*/ 0 h 133"/>
                    <a:gd name="T20" fmla="*/ 0 w 27"/>
                    <a:gd name="T21" fmla="*/ 0 h 133"/>
                    <a:gd name="T22" fmla="*/ 0 w 27"/>
                    <a:gd name="T23" fmla="*/ 0 h 133"/>
                    <a:gd name="T24" fmla="*/ 0 w 27"/>
                    <a:gd name="T25" fmla="*/ 0 h 133"/>
                    <a:gd name="T26" fmla="*/ 0 w 27"/>
                    <a:gd name="T27" fmla="*/ 0 h 133"/>
                    <a:gd name="T28" fmla="*/ 0 w 27"/>
                    <a:gd name="T29" fmla="*/ 0 h 133"/>
                    <a:gd name="T30" fmla="*/ 0 w 27"/>
                    <a:gd name="T31" fmla="*/ 0 h 133"/>
                    <a:gd name="T32" fmla="*/ 0 w 27"/>
                    <a:gd name="T33" fmla="*/ 0 h 133"/>
                    <a:gd name="T34" fmla="*/ 0 w 27"/>
                    <a:gd name="T35" fmla="*/ 0 h 133"/>
                    <a:gd name="T36" fmla="*/ 0 w 27"/>
                    <a:gd name="T37" fmla="*/ 0 h 133"/>
                    <a:gd name="T38" fmla="*/ 0 w 27"/>
                    <a:gd name="T39" fmla="*/ 0 h 133"/>
                    <a:gd name="T40" fmla="*/ 0 w 27"/>
                    <a:gd name="T41" fmla="*/ 0 h 133"/>
                    <a:gd name="T42" fmla="*/ 0 w 27"/>
                    <a:gd name="T43" fmla="*/ 0 h 133"/>
                    <a:gd name="T44" fmla="*/ 0 w 27"/>
                    <a:gd name="T45" fmla="*/ 0 h 133"/>
                    <a:gd name="T46" fmla="*/ 0 w 27"/>
                    <a:gd name="T47" fmla="*/ 0 h 133"/>
                    <a:gd name="T48" fmla="*/ 0 w 27"/>
                    <a:gd name="T49" fmla="*/ 0 h 133"/>
                    <a:gd name="T50" fmla="*/ 0 w 27"/>
                    <a:gd name="T51" fmla="*/ 0 h 133"/>
                    <a:gd name="T52" fmla="*/ 0 w 27"/>
                    <a:gd name="T53" fmla="*/ 0 h 133"/>
                    <a:gd name="T54" fmla="*/ 0 w 27"/>
                    <a:gd name="T55" fmla="*/ 0 h 133"/>
                    <a:gd name="T56" fmla="*/ 0 w 27"/>
                    <a:gd name="T57" fmla="*/ 0 h 133"/>
                    <a:gd name="T58" fmla="*/ 0 w 27"/>
                    <a:gd name="T59" fmla="*/ 0 h 133"/>
                    <a:gd name="T60" fmla="*/ 0 w 27"/>
                    <a:gd name="T61" fmla="*/ 0 h 133"/>
                    <a:gd name="T62" fmla="*/ 0 w 27"/>
                    <a:gd name="T63" fmla="*/ 0 h 133"/>
                    <a:gd name="T64" fmla="*/ 0 w 27"/>
                    <a:gd name="T65" fmla="*/ 0 h 13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7"/>
                    <a:gd name="T100" fmla="*/ 0 h 133"/>
                    <a:gd name="T101" fmla="*/ 27 w 27"/>
                    <a:gd name="T102" fmla="*/ 133 h 13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7" h="133">
                      <a:moveTo>
                        <a:pt x="13" y="0"/>
                      </a:moveTo>
                      <a:lnTo>
                        <a:pt x="15" y="2"/>
                      </a:lnTo>
                      <a:lnTo>
                        <a:pt x="18" y="6"/>
                      </a:lnTo>
                      <a:lnTo>
                        <a:pt x="20" y="12"/>
                      </a:lnTo>
                      <a:lnTo>
                        <a:pt x="22" y="20"/>
                      </a:lnTo>
                      <a:lnTo>
                        <a:pt x="25" y="30"/>
                      </a:lnTo>
                      <a:lnTo>
                        <a:pt x="26" y="41"/>
                      </a:lnTo>
                      <a:lnTo>
                        <a:pt x="27" y="54"/>
                      </a:lnTo>
                      <a:lnTo>
                        <a:pt x="27" y="67"/>
                      </a:lnTo>
                      <a:lnTo>
                        <a:pt x="27" y="80"/>
                      </a:lnTo>
                      <a:lnTo>
                        <a:pt x="26" y="92"/>
                      </a:lnTo>
                      <a:lnTo>
                        <a:pt x="25" y="104"/>
                      </a:lnTo>
                      <a:lnTo>
                        <a:pt x="22" y="114"/>
                      </a:lnTo>
                      <a:lnTo>
                        <a:pt x="20" y="122"/>
                      </a:lnTo>
                      <a:lnTo>
                        <a:pt x="18" y="128"/>
                      </a:lnTo>
                      <a:lnTo>
                        <a:pt x="15" y="132"/>
                      </a:lnTo>
                      <a:lnTo>
                        <a:pt x="13" y="133"/>
                      </a:lnTo>
                      <a:lnTo>
                        <a:pt x="10" y="132"/>
                      </a:lnTo>
                      <a:lnTo>
                        <a:pt x="8" y="128"/>
                      </a:lnTo>
                      <a:lnTo>
                        <a:pt x="6" y="122"/>
                      </a:lnTo>
                      <a:lnTo>
                        <a:pt x="3" y="114"/>
                      </a:lnTo>
                      <a:lnTo>
                        <a:pt x="2" y="104"/>
                      </a:lnTo>
                      <a:lnTo>
                        <a:pt x="1" y="92"/>
                      </a:lnTo>
                      <a:lnTo>
                        <a:pt x="0" y="80"/>
                      </a:lnTo>
                      <a:lnTo>
                        <a:pt x="0" y="67"/>
                      </a:lnTo>
                      <a:lnTo>
                        <a:pt x="0" y="54"/>
                      </a:lnTo>
                      <a:lnTo>
                        <a:pt x="1" y="41"/>
                      </a:lnTo>
                      <a:lnTo>
                        <a:pt x="2" y="30"/>
                      </a:lnTo>
                      <a:lnTo>
                        <a:pt x="3" y="20"/>
                      </a:lnTo>
                      <a:lnTo>
                        <a:pt x="6" y="12"/>
                      </a:lnTo>
                      <a:lnTo>
                        <a:pt x="8" y="6"/>
                      </a:lnTo>
                      <a:lnTo>
                        <a:pt x="10" y="2"/>
                      </a:ln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1" name="Freeform 981">
                  <a:extLst>
                    <a:ext uri="{FF2B5EF4-FFF2-40B4-BE49-F238E27FC236}">
                      <a16:creationId xmlns:a16="http://schemas.microsoft.com/office/drawing/2014/main" id="{9693899A-2D6D-431F-94FF-5824BB516FE0}"/>
                    </a:ext>
                  </a:extLst>
                </p:cNvPr>
                <p:cNvSpPr>
                  <a:spLocks/>
                </p:cNvSpPr>
                <p:nvPr/>
              </p:nvSpPr>
              <p:spPr bwMode="auto">
                <a:xfrm>
                  <a:off x="5486" y="363"/>
                  <a:ext cx="2" cy="1"/>
                </a:xfrm>
                <a:custGeom>
                  <a:avLst/>
                  <a:gdLst>
                    <a:gd name="T0" fmla="*/ 0 w 12"/>
                    <a:gd name="T1" fmla="*/ 0 h 6"/>
                    <a:gd name="T2" fmla="*/ 0 w 12"/>
                    <a:gd name="T3" fmla="*/ 0 h 6"/>
                    <a:gd name="T4" fmla="*/ 0 w 12"/>
                    <a:gd name="T5" fmla="*/ 0 h 6"/>
                    <a:gd name="T6" fmla="*/ 0 w 12"/>
                    <a:gd name="T7" fmla="*/ 0 h 6"/>
                    <a:gd name="T8" fmla="*/ 0 w 12"/>
                    <a:gd name="T9" fmla="*/ 0 h 6"/>
                    <a:gd name="T10" fmla="*/ 0 w 12"/>
                    <a:gd name="T11" fmla="*/ 0 h 6"/>
                    <a:gd name="T12" fmla="*/ 0 60000 65536"/>
                    <a:gd name="T13" fmla="*/ 0 60000 65536"/>
                    <a:gd name="T14" fmla="*/ 0 60000 65536"/>
                    <a:gd name="T15" fmla="*/ 0 60000 65536"/>
                    <a:gd name="T16" fmla="*/ 0 60000 65536"/>
                    <a:gd name="T17" fmla="*/ 0 60000 65536"/>
                    <a:gd name="T18" fmla="*/ 0 w 12"/>
                    <a:gd name="T19" fmla="*/ 0 h 6"/>
                    <a:gd name="T20" fmla="*/ 12 w 12"/>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 h="6">
                      <a:moveTo>
                        <a:pt x="12" y="4"/>
                      </a:moveTo>
                      <a:lnTo>
                        <a:pt x="9" y="1"/>
                      </a:lnTo>
                      <a:lnTo>
                        <a:pt x="5" y="0"/>
                      </a:lnTo>
                      <a:lnTo>
                        <a:pt x="1" y="2"/>
                      </a:lnTo>
                      <a:lnTo>
                        <a:pt x="0" y="6"/>
                      </a:lnTo>
                      <a:lnTo>
                        <a:pt x="12" y="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2" name="Freeform 982">
                  <a:extLst>
                    <a:ext uri="{FF2B5EF4-FFF2-40B4-BE49-F238E27FC236}">
                      <a16:creationId xmlns:a16="http://schemas.microsoft.com/office/drawing/2014/main" id="{65E54C27-4557-4E88-81AD-10E9FB5417EA}"/>
                    </a:ext>
                  </a:extLst>
                </p:cNvPr>
                <p:cNvSpPr>
                  <a:spLocks/>
                </p:cNvSpPr>
                <p:nvPr/>
              </p:nvSpPr>
              <p:spPr bwMode="auto">
                <a:xfrm>
                  <a:off x="5486" y="364"/>
                  <a:ext cx="7" cy="39"/>
                </a:xfrm>
                <a:custGeom>
                  <a:avLst/>
                  <a:gdLst>
                    <a:gd name="T0" fmla="*/ 0 w 44"/>
                    <a:gd name="T1" fmla="*/ 0 h 199"/>
                    <a:gd name="T2" fmla="*/ 0 w 44"/>
                    <a:gd name="T3" fmla="*/ 0 h 199"/>
                    <a:gd name="T4" fmla="*/ 0 w 44"/>
                    <a:gd name="T5" fmla="*/ 0 h 199"/>
                    <a:gd name="T6" fmla="*/ 0 w 44"/>
                    <a:gd name="T7" fmla="*/ 0 h 199"/>
                    <a:gd name="T8" fmla="*/ 0 w 44"/>
                    <a:gd name="T9" fmla="*/ 0 h 199"/>
                    <a:gd name="T10" fmla="*/ 0 w 44"/>
                    <a:gd name="T11" fmla="*/ 0 h 199"/>
                    <a:gd name="T12" fmla="*/ 0 60000 65536"/>
                    <a:gd name="T13" fmla="*/ 0 60000 65536"/>
                    <a:gd name="T14" fmla="*/ 0 60000 65536"/>
                    <a:gd name="T15" fmla="*/ 0 60000 65536"/>
                    <a:gd name="T16" fmla="*/ 0 60000 65536"/>
                    <a:gd name="T17" fmla="*/ 0 60000 65536"/>
                    <a:gd name="T18" fmla="*/ 0 w 44"/>
                    <a:gd name="T19" fmla="*/ 0 h 199"/>
                    <a:gd name="T20" fmla="*/ 44 w 44"/>
                    <a:gd name="T21" fmla="*/ 199 h 199"/>
                  </a:gdLst>
                  <a:ahLst/>
                  <a:cxnLst>
                    <a:cxn ang="T12">
                      <a:pos x="T0" y="T1"/>
                    </a:cxn>
                    <a:cxn ang="T13">
                      <a:pos x="T2" y="T3"/>
                    </a:cxn>
                    <a:cxn ang="T14">
                      <a:pos x="T4" y="T5"/>
                    </a:cxn>
                    <a:cxn ang="T15">
                      <a:pos x="T6" y="T7"/>
                    </a:cxn>
                    <a:cxn ang="T16">
                      <a:pos x="T8" y="T9"/>
                    </a:cxn>
                    <a:cxn ang="T17">
                      <a:pos x="T10" y="T11"/>
                    </a:cxn>
                  </a:cxnLst>
                  <a:rect l="T18" t="T19" r="T20" b="T21"/>
                  <a:pathLst>
                    <a:path w="44" h="199">
                      <a:moveTo>
                        <a:pt x="38" y="198"/>
                      </a:moveTo>
                      <a:lnTo>
                        <a:pt x="44" y="197"/>
                      </a:lnTo>
                      <a:lnTo>
                        <a:pt x="12" y="0"/>
                      </a:lnTo>
                      <a:lnTo>
                        <a:pt x="0" y="2"/>
                      </a:lnTo>
                      <a:lnTo>
                        <a:pt x="32" y="199"/>
                      </a:lnTo>
                      <a:lnTo>
                        <a:pt x="38" y="19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3" name="Freeform 983">
                  <a:extLst>
                    <a:ext uri="{FF2B5EF4-FFF2-40B4-BE49-F238E27FC236}">
                      <a16:creationId xmlns:a16="http://schemas.microsoft.com/office/drawing/2014/main" id="{C8131DBC-5C2D-4891-82F7-3620A058B6C4}"/>
                    </a:ext>
                  </a:extLst>
                </p:cNvPr>
                <p:cNvSpPr>
                  <a:spLocks/>
                </p:cNvSpPr>
                <p:nvPr/>
              </p:nvSpPr>
              <p:spPr bwMode="auto">
                <a:xfrm>
                  <a:off x="5491" y="403"/>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0" y="2"/>
                      </a:moveTo>
                      <a:lnTo>
                        <a:pt x="2" y="5"/>
                      </a:lnTo>
                      <a:lnTo>
                        <a:pt x="7" y="5"/>
                      </a:lnTo>
                      <a:lnTo>
                        <a:pt x="10" y="4"/>
                      </a:lnTo>
                      <a:lnTo>
                        <a:pt x="12" y="0"/>
                      </a:lnTo>
                      <a:lnTo>
                        <a:pt x="0" y="2"/>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4" name="Freeform 984">
                  <a:extLst>
                    <a:ext uri="{FF2B5EF4-FFF2-40B4-BE49-F238E27FC236}">
                      <a16:creationId xmlns:a16="http://schemas.microsoft.com/office/drawing/2014/main" id="{74104A6D-0295-48F0-BCC5-31408A2417B8}"/>
                    </a:ext>
                  </a:extLst>
                </p:cNvPr>
                <p:cNvSpPr>
                  <a:spLocks/>
                </p:cNvSpPr>
                <p:nvPr/>
              </p:nvSpPr>
              <p:spPr bwMode="auto">
                <a:xfrm>
                  <a:off x="5479" y="363"/>
                  <a:ext cx="2" cy="1"/>
                </a:xfrm>
                <a:custGeom>
                  <a:avLst/>
                  <a:gdLst>
                    <a:gd name="T0" fmla="*/ 0 w 12"/>
                    <a:gd name="T1" fmla="*/ 0 h 6"/>
                    <a:gd name="T2" fmla="*/ 0 w 12"/>
                    <a:gd name="T3" fmla="*/ 0 h 6"/>
                    <a:gd name="T4" fmla="*/ 0 w 12"/>
                    <a:gd name="T5" fmla="*/ 0 h 6"/>
                    <a:gd name="T6" fmla="*/ 0 w 12"/>
                    <a:gd name="T7" fmla="*/ 0 h 6"/>
                    <a:gd name="T8" fmla="*/ 0 w 12"/>
                    <a:gd name="T9" fmla="*/ 0 h 6"/>
                    <a:gd name="T10" fmla="*/ 0 w 12"/>
                    <a:gd name="T11" fmla="*/ 0 h 6"/>
                    <a:gd name="T12" fmla="*/ 0 60000 65536"/>
                    <a:gd name="T13" fmla="*/ 0 60000 65536"/>
                    <a:gd name="T14" fmla="*/ 0 60000 65536"/>
                    <a:gd name="T15" fmla="*/ 0 60000 65536"/>
                    <a:gd name="T16" fmla="*/ 0 60000 65536"/>
                    <a:gd name="T17" fmla="*/ 0 60000 65536"/>
                    <a:gd name="T18" fmla="*/ 0 w 12"/>
                    <a:gd name="T19" fmla="*/ 0 h 6"/>
                    <a:gd name="T20" fmla="*/ 12 w 12"/>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 h="6">
                      <a:moveTo>
                        <a:pt x="12" y="4"/>
                      </a:moveTo>
                      <a:lnTo>
                        <a:pt x="9" y="1"/>
                      </a:lnTo>
                      <a:lnTo>
                        <a:pt x="5" y="0"/>
                      </a:lnTo>
                      <a:lnTo>
                        <a:pt x="1" y="2"/>
                      </a:lnTo>
                      <a:lnTo>
                        <a:pt x="0" y="6"/>
                      </a:lnTo>
                      <a:lnTo>
                        <a:pt x="12" y="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5" name="Freeform 985">
                  <a:extLst>
                    <a:ext uri="{FF2B5EF4-FFF2-40B4-BE49-F238E27FC236}">
                      <a16:creationId xmlns:a16="http://schemas.microsoft.com/office/drawing/2014/main" id="{CE289120-5483-4A04-99D3-EBAEE1DC1F95}"/>
                    </a:ext>
                  </a:extLst>
                </p:cNvPr>
                <p:cNvSpPr>
                  <a:spLocks/>
                </p:cNvSpPr>
                <p:nvPr/>
              </p:nvSpPr>
              <p:spPr bwMode="auto">
                <a:xfrm>
                  <a:off x="5479" y="364"/>
                  <a:ext cx="8" cy="39"/>
                </a:xfrm>
                <a:custGeom>
                  <a:avLst/>
                  <a:gdLst>
                    <a:gd name="T0" fmla="*/ 0 w 44"/>
                    <a:gd name="T1" fmla="*/ 0 h 199"/>
                    <a:gd name="T2" fmla="*/ 0 w 44"/>
                    <a:gd name="T3" fmla="*/ 0 h 199"/>
                    <a:gd name="T4" fmla="*/ 0 w 44"/>
                    <a:gd name="T5" fmla="*/ 0 h 199"/>
                    <a:gd name="T6" fmla="*/ 0 w 44"/>
                    <a:gd name="T7" fmla="*/ 0 h 199"/>
                    <a:gd name="T8" fmla="*/ 0 w 44"/>
                    <a:gd name="T9" fmla="*/ 0 h 199"/>
                    <a:gd name="T10" fmla="*/ 0 w 44"/>
                    <a:gd name="T11" fmla="*/ 0 h 199"/>
                    <a:gd name="T12" fmla="*/ 0 60000 65536"/>
                    <a:gd name="T13" fmla="*/ 0 60000 65536"/>
                    <a:gd name="T14" fmla="*/ 0 60000 65536"/>
                    <a:gd name="T15" fmla="*/ 0 60000 65536"/>
                    <a:gd name="T16" fmla="*/ 0 60000 65536"/>
                    <a:gd name="T17" fmla="*/ 0 60000 65536"/>
                    <a:gd name="T18" fmla="*/ 0 w 44"/>
                    <a:gd name="T19" fmla="*/ 0 h 199"/>
                    <a:gd name="T20" fmla="*/ 44 w 44"/>
                    <a:gd name="T21" fmla="*/ 199 h 199"/>
                  </a:gdLst>
                  <a:ahLst/>
                  <a:cxnLst>
                    <a:cxn ang="T12">
                      <a:pos x="T0" y="T1"/>
                    </a:cxn>
                    <a:cxn ang="T13">
                      <a:pos x="T2" y="T3"/>
                    </a:cxn>
                    <a:cxn ang="T14">
                      <a:pos x="T4" y="T5"/>
                    </a:cxn>
                    <a:cxn ang="T15">
                      <a:pos x="T6" y="T7"/>
                    </a:cxn>
                    <a:cxn ang="T16">
                      <a:pos x="T8" y="T9"/>
                    </a:cxn>
                    <a:cxn ang="T17">
                      <a:pos x="T10" y="T11"/>
                    </a:cxn>
                  </a:cxnLst>
                  <a:rect l="T18" t="T19" r="T20" b="T21"/>
                  <a:pathLst>
                    <a:path w="44" h="199">
                      <a:moveTo>
                        <a:pt x="38" y="198"/>
                      </a:moveTo>
                      <a:lnTo>
                        <a:pt x="44" y="197"/>
                      </a:lnTo>
                      <a:lnTo>
                        <a:pt x="12" y="0"/>
                      </a:lnTo>
                      <a:lnTo>
                        <a:pt x="0" y="2"/>
                      </a:lnTo>
                      <a:lnTo>
                        <a:pt x="32" y="199"/>
                      </a:lnTo>
                      <a:lnTo>
                        <a:pt x="38" y="19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6" name="Freeform 986">
                  <a:extLst>
                    <a:ext uri="{FF2B5EF4-FFF2-40B4-BE49-F238E27FC236}">
                      <a16:creationId xmlns:a16="http://schemas.microsoft.com/office/drawing/2014/main" id="{55DD0A98-1804-4753-8E23-E31772724922}"/>
                    </a:ext>
                  </a:extLst>
                </p:cNvPr>
                <p:cNvSpPr>
                  <a:spLocks/>
                </p:cNvSpPr>
                <p:nvPr/>
              </p:nvSpPr>
              <p:spPr bwMode="auto">
                <a:xfrm>
                  <a:off x="5485" y="403"/>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0" y="2"/>
                      </a:moveTo>
                      <a:lnTo>
                        <a:pt x="2" y="5"/>
                      </a:lnTo>
                      <a:lnTo>
                        <a:pt x="7" y="5"/>
                      </a:lnTo>
                      <a:lnTo>
                        <a:pt x="11" y="4"/>
                      </a:lnTo>
                      <a:lnTo>
                        <a:pt x="12" y="0"/>
                      </a:lnTo>
                      <a:lnTo>
                        <a:pt x="0" y="2"/>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7" name="Freeform 987">
                  <a:extLst>
                    <a:ext uri="{FF2B5EF4-FFF2-40B4-BE49-F238E27FC236}">
                      <a16:creationId xmlns:a16="http://schemas.microsoft.com/office/drawing/2014/main" id="{0F52AAFC-76C7-4EE1-8BB9-71CA3E91C0E1}"/>
                    </a:ext>
                  </a:extLst>
                </p:cNvPr>
                <p:cNvSpPr>
                  <a:spLocks/>
                </p:cNvSpPr>
                <p:nvPr/>
              </p:nvSpPr>
              <p:spPr bwMode="auto">
                <a:xfrm>
                  <a:off x="5474" y="363"/>
                  <a:ext cx="2" cy="1"/>
                </a:xfrm>
                <a:custGeom>
                  <a:avLst/>
                  <a:gdLst>
                    <a:gd name="T0" fmla="*/ 0 w 12"/>
                    <a:gd name="T1" fmla="*/ 0 h 6"/>
                    <a:gd name="T2" fmla="*/ 0 w 12"/>
                    <a:gd name="T3" fmla="*/ 0 h 6"/>
                    <a:gd name="T4" fmla="*/ 0 w 12"/>
                    <a:gd name="T5" fmla="*/ 0 h 6"/>
                    <a:gd name="T6" fmla="*/ 0 w 12"/>
                    <a:gd name="T7" fmla="*/ 0 h 6"/>
                    <a:gd name="T8" fmla="*/ 0 w 12"/>
                    <a:gd name="T9" fmla="*/ 0 h 6"/>
                    <a:gd name="T10" fmla="*/ 0 w 12"/>
                    <a:gd name="T11" fmla="*/ 0 h 6"/>
                    <a:gd name="T12" fmla="*/ 0 60000 65536"/>
                    <a:gd name="T13" fmla="*/ 0 60000 65536"/>
                    <a:gd name="T14" fmla="*/ 0 60000 65536"/>
                    <a:gd name="T15" fmla="*/ 0 60000 65536"/>
                    <a:gd name="T16" fmla="*/ 0 60000 65536"/>
                    <a:gd name="T17" fmla="*/ 0 60000 65536"/>
                    <a:gd name="T18" fmla="*/ 0 w 12"/>
                    <a:gd name="T19" fmla="*/ 0 h 6"/>
                    <a:gd name="T20" fmla="*/ 12 w 12"/>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 h="6">
                      <a:moveTo>
                        <a:pt x="12" y="4"/>
                      </a:moveTo>
                      <a:lnTo>
                        <a:pt x="9" y="1"/>
                      </a:lnTo>
                      <a:lnTo>
                        <a:pt x="5" y="0"/>
                      </a:lnTo>
                      <a:lnTo>
                        <a:pt x="1" y="2"/>
                      </a:lnTo>
                      <a:lnTo>
                        <a:pt x="0" y="6"/>
                      </a:lnTo>
                      <a:lnTo>
                        <a:pt x="12" y="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8" name="Freeform 988">
                  <a:extLst>
                    <a:ext uri="{FF2B5EF4-FFF2-40B4-BE49-F238E27FC236}">
                      <a16:creationId xmlns:a16="http://schemas.microsoft.com/office/drawing/2014/main" id="{D4BE5E64-3542-4373-9FBF-9CCD8391FEA6}"/>
                    </a:ext>
                  </a:extLst>
                </p:cNvPr>
                <p:cNvSpPr>
                  <a:spLocks/>
                </p:cNvSpPr>
                <p:nvPr/>
              </p:nvSpPr>
              <p:spPr bwMode="auto">
                <a:xfrm>
                  <a:off x="5474" y="364"/>
                  <a:ext cx="7" cy="39"/>
                </a:xfrm>
                <a:custGeom>
                  <a:avLst/>
                  <a:gdLst>
                    <a:gd name="T0" fmla="*/ 0 w 44"/>
                    <a:gd name="T1" fmla="*/ 0 h 199"/>
                    <a:gd name="T2" fmla="*/ 0 w 44"/>
                    <a:gd name="T3" fmla="*/ 0 h 199"/>
                    <a:gd name="T4" fmla="*/ 0 w 44"/>
                    <a:gd name="T5" fmla="*/ 0 h 199"/>
                    <a:gd name="T6" fmla="*/ 0 w 44"/>
                    <a:gd name="T7" fmla="*/ 0 h 199"/>
                    <a:gd name="T8" fmla="*/ 0 w 44"/>
                    <a:gd name="T9" fmla="*/ 0 h 199"/>
                    <a:gd name="T10" fmla="*/ 0 w 44"/>
                    <a:gd name="T11" fmla="*/ 0 h 199"/>
                    <a:gd name="T12" fmla="*/ 0 60000 65536"/>
                    <a:gd name="T13" fmla="*/ 0 60000 65536"/>
                    <a:gd name="T14" fmla="*/ 0 60000 65536"/>
                    <a:gd name="T15" fmla="*/ 0 60000 65536"/>
                    <a:gd name="T16" fmla="*/ 0 60000 65536"/>
                    <a:gd name="T17" fmla="*/ 0 60000 65536"/>
                    <a:gd name="T18" fmla="*/ 0 w 44"/>
                    <a:gd name="T19" fmla="*/ 0 h 199"/>
                    <a:gd name="T20" fmla="*/ 44 w 44"/>
                    <a:gd name="T21" fmla="*/ 199 h 199"/>
                  </a:gdLst>
                  <a:ahLst/>
                  <a:cxnLst>
                    <a:cxn ang="T12">
                      <a:pos x="T0" y="T1"/>
                    </a:cxn>
                    <a:cxn ang="T13">
                      <a:pos x="T2" y="T3"/>
                    </a:cxn>
                    <a:cxn ang="T14">
                      <a:pos x="T4" y="T5"/>
                    </a:cxn>
                    <a:cxn ang="T15">
                      <a:pos x="T6" y="T7"/>
                    </a:cxn>
                    <a:cxn ang="T16">
                      <a:pos x="T8" y="T9"/>
                    </a:cxn>
                    <a:cxn ang="T17">
                      <a:pos x="T10" y="T11"/>
                    </a:cxn>
                  </a:cxnLst>
                  <a:rect l="T18" t="T19" r="T20" b="T21"/>
                  <a:pathLst>
                    <a:path w="44" h="199">
                      <a:moveTo>
                        <a:pt x="38" y="198"/>
                      </a:moveTo>
                      <a:lnTo>
                        <a:pt x="44" y="197"/>
                      </a:lnTo>
                      <a:lnTo>
                        <a:pt x="12" y="0"/>
                      </a:lnTo>
                      <a:lnTo>
                        <a:pt x="0" y="2"/>
                      </a:lnTo>
                      <a:lnTo>
                        <a:pt x="32" y="199"/>
                      </a:lnTo>
                      <a:lnTo>
                        <a:pt x="38" y="19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9" name="Freeform 989">
                  <a:extLst>
                    <a:ext uri="{FF2B5EF4-FFF2-40B4-BE49-F238E27FC236}">
                      <a16:creationId xmlns:a16="http://schemas.microsoft.com/office/drawing/2014/main" id="{481B2240-D461-492C-9B04-443F088CC3A3}"/>
                    </a:ext>
                  </a:extLst>
                </p:cNvPr>
                <p:cNvSpPr>
                  <a:spLocks/>
                </p:cNvSpPr>
                <p:nvPr/>
              </p:nvSpPr>
              <p:spPr bwMode="auto">
                <a:xfrm>
                  <a:off x="5479" y="403"/>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0" y="2"/>
                      </a:moveTo>
                      <a:lnTo>
                        <a:pt x="2" y="5"/>
                      </a:lnTo>
                      <a:lnTo>
                        <a:pt x="7" y="5"/>
                      </a:lnTo>
                      <a:lnTo>
                        <a:pt x="10" y="4"/>
                      </a:lnTo>
                      <a:lnTo>
                        <a:pt x="12" y="0"/>
                      </a:lnTo>
                      <a:lnTo>
                        <a:pt x="0" y="2"/>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0" name="Freeform 990">
                  <a:extLst>
                    <a:ext uri="{FF2B5EF4-FFF2-40B4-BE49-F238E27FC236}">
                      <a16:creationId xmlns:a16="http://schemas.microsoft.com/office/drawing/2014/main" id="{BA144AD7-9342-4AEB-9EEE-9A3F83B2675F}"/>
                    </a:ext>
                  </a:extLst>
                </p:cNvPr>
                <p:cNvSpPr>
                  <a:spLocks/>
                </p:cNvSpPr>
                <p:nvPr/>
              </p:nvSpPr>
              <p:spPr bwMode="auto">
                <a:xfrm>
                  <a:off x="4924" y="243"/>
                  <a:ext cx="111" cy="59"/>
                </a:xfrm>
                <a:custGeom>
                  <a:avLst/>
                  <a:gdLst>
                    <a:gd name="T0" fmla="*/ 0 w 665"/>
                    <a:gd name="T1" fmla="*/ 0 h 294"/>
                    <a:gd name="T2" fmla="*/ 0 w 665"/>
                    <a:gd name="T3" fmla="*/ 0 h 294"/>
                    <a:gd name="T4" fmla="*/ 0 w 665"/>
                    <a:gd name="T5" fmla="*/ 0 h 294"/>
                    <a:gd name="T6" fmla="*/ 0 w 665"/>
                    <a:gd name="T7" fmla="*/ 0 h 294"/>
                    <a:gd name="T8" fmla="*/ 0 w 665"/>
                    <a:gd name="T9" fmla="*/ 0 h 294"/>
                    <a:gd name="T10" fmla="*/ 0 w 665"/>
                    <a:gd name="T11" fmla="*/ 0 h 294"/>
                    <a:gd name="T12" fmla="*/ 0 w 665"/>
                    <a:gd name="T13" fmla="*/ 0 h 294"/>
                    <a:gd name="T14" fmla="*/ 0 w 665"/>
                    <a:gd name="T15" fmla="*/ 0 h 294"/>
                    <a:gd name="T16" fmla="*/ 0 w 665"/>
                    <a:gd name="T17" fmla="*/ 0 h 294"/>
                    <a:gd name="T18" fmla="*/ 0 w 665"/>
                    <a:gd name="T19" fmla="*/ 0 h 294"/>
                    <a:gd name="T20" fmla="*/ 0 w 665"/>
                    <a:gd name="T21" fmla="*/ 0 h 294"/>
                    <a:gd name="T22" fmla="*/ 0 w 665"/>
                    <a:gd name="T23" fmla="*/ 0 h 294"/>
                    <a:gd name="T24" fmla="*/ 0 w 665"/>
                    <a:gd name="T25" fmla="*/ 0 h 294"/>
                    <a:gd name="T26" fmla="*/ 0 w 665"/>
                    <a:gd name="T27" fmla="*/ 0 h 294"/>
                    <a:gd name="T28" fmla="*/ 0 w 665"/>
                    <a:gd name="T29" fmla="*/ 0 h 294"/>
                    <a:gd name="T30" fmla="*/ 0 w 665"/>
                    <a:gd name="T31" fmla="*/ 0 h 294"/>
                    <a:gd name="T32" fmla="*/ 0 w 665"/>
                    <a:gd name="T33" fmla="*/ 0 h 294"/>
                    <a:gd name="T34" fmla="*/ 0 w 665"/>
                    <a:gd name="T35" fmla="*/ 0 h 294"/>
                    <a:gd name="T36" fmla="*/ 0 w 665"/>
                    <a:gd name="T37" fmla="*/ 0 h 294"/>
                    <a:gd name="T38" fmla="*/ 0 w 665"/>
                    <a:gd name="T39" fmla="*/ 0 h 294"/>
                    <a:gd name="T40" fmla="*/ 0 w 665"/>
                    <a:gd name="T41" fmla="*/ 0 h 294"/>
                    <a:gd name="T42" fmla="*/ 0 w 665"/>
                    <a:gd name="T43" fmla="*/ 0 h 294"/>
                    <a:gd name="T44" fmla="*/ 0 w 665"/>
                    <a:gd name="T45" fmla="*/ 0 h 294"/>
                    <a:gd name="T46" fmla="*/ 0 w 665"/>
                    <a:gd name="T47" fmla="*/ 0 h 294"/>
                    <a:gd name="T48" fmla="*/ 0 w 665"/>
                    <a:gd name="T49" fmla="*/ 0 h 294"/>
                    <a:gd name="T50" fmla="*/ 0 w 665"/>
                    <a:gd name="T51" fmla="*/ 0 h 294"/>
                    <a:gd name="T52" fmla="*/ 0 w 665"/>
                    <a:gd name="T53" fmla="*/ 0 h 294"/>
                    <a:gd name="T54" fmla="*/ 0 w 665"/>
                    <a:gd name="T55" fmla="*/ 0 h 294"/>
                    <a:gd name="T56" fmla="*/ 0 w 665"/>
                    <a:gd name="T57" fmla="*/ 0 h 294"/>
                    <a:gd name="T58" fmla="*/ 0 w 665"/>
                    <a:gd name="T59" fmla="*/ 0 h 294"/>
                    <a:gd name="T60" fmla="*/ 0 w 665"/>
                    <a:gd name="T61" fmla="*/ 0 h 294"/>
                    <a:gd name="T62" fmla="*/ 0 w 665"/>
                    <a:gd name="T63" fmla="*/ 0 h 294"/>
                    <a:gd name="T64" fmla="*/ 0 w 665"/>
                    <a:gd name="T65" fmla="*/ 0 h 294"/>
                    <a:gd name="T66" fmla="*/ 0 w 665"/>
                    <a:gd name="T67" fmla="*/ 0 h 294"/>
                    <a:gd name="T68" fmla="*/ 0 w 665"/>
                    <a:gd name="T69" fmla="*/ 0 h 294"/>
                    <a:gd name="T70" fmla="*/ 0 w 665"/>
                    <a:gd name="T71" fmla="*/ 0 h 294"/>
                    <a:gd name="T72" fmla="*/ 0 w 665"/>
                    <a:gd name="T73" fmla="*/ 0 h 294"/>
                    <a:gd name="T74" fmla="*/ 0 w 665"/>
                    <a:gd name="T75" fmla="*/ 0 h 294"/>
                    <a:gd name="T76" fmla="*/ 0 w 665"/>
                    <a:gd name="T77" fmla="*/ 0 h 294"/>
                    <a:gd name="T78" fmla="*/ 0 w 665"/>
                    <a:gd name="T79" fmla="*/ 0 h 294"/>
                    <a:gd name="T80" fmla="*/ 0 w 665"/>
                    <a:gd name="T81" fmla="*/ 0 h 294"/>
                    <a:gd name="T82" fmla="*/ 0 w 665"/>
                    <a:gd name="T83" fmla="*/ 0 h 294"/>
                    <a:gd name="T84" fmla="*/ 0 w 665"/>
                    <a:gd name="T85" fmla="*/ 0 h 294"/>
                    <a:gd name="T86" fmla="*/ 0 w 665"/>
                    <a:gd name="T87" fmla="*/ 0 h 2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65"/>
                    <a:gd name="T133" fmla="*/ 0 h 294"/>
                    <a:gd name="T134" fmla="*/ 665 w 665"/>
                    <a:gd name="T135" fmla="*/ 294 h 29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65" h="294">
                      <a:moveTo>
                        <a:pt x="225" y="0"/>
                      </a:moveTo>
                      <a:lnTo>
                        <a:pt x="50" y="22"/>
                      </a:lnTo>
                      <a:lnTo>
                        <a:pt x="38" y="25"/>
                      </a:lnTo>
                      <a:lnTo>
                        <a:pt x="27" y="29"/>
                      </a:lnTo>
                      <a:lnTo>
                        <a:pt x="19" y="34"/>
                      </a:lnTo>
                      <a:lnTo>
                        <a:pt x="12" y="40"/>
                      </a:lnTo>
                      <a:lnTo>
                        <a:pt x="7" y="46"/>
                      </a:lnTo>
                      <a:lnTo>
                        <a:pt x="3" y="53"/>
                      </a:lnTo>
                      <a:lnTo>
                        <a:pt x="1" y="61"/>
                      </a:lnTo>
                      <a:lnTo>
                        <a:pt x="0" y="69"/>
                      </a:lnTo>
                      <a:lnTo>
                        <a:pt x="0" y="183"/>
                      </a:lnTo>
                      <a:lnTo>
                        <a:pt x="2" y="197"/>
                      </a:lnTo>
                      <a:lnTo>
                        <a:pt x="9" y="208"/>
                      </a:lnTo>
                      <a:lnTo>
                        <a:pt x="19" y="217"/>
                      </a:lnTo>
                      <a:lnTo>
                        <a:pt x="31" y="224"/>
                      </a:lnTo>
                      <a:lnTo>
                        <a:pt x="45" y="230"/>
                      </a:lnTo>
                      <a:lnTo>
                        <a:pt x="60" y="234"/>
                      </a:lnTo>
                      <a:lnTo>
                        <a:pt x="77" y="239"/>
                      </a:lnTo>
                      <a:lnTo>
                        <a:pt x="93" y="243"/>
                      </a:lnTo>
                      <a:lnTo>
                        <a:pt x="108" y="245"/>
                      </a:lnTo>
                      <a:lnTo>
                        <a:pt x="124" y="248"/>
                      </a:lnTo>
                      <a:lnTo>
                        <a:pt x="141" y="251"/>
                      </a:lnTo>
                      <a:lnTo>
                        <a:pt x="156" y="255"/>
                      </a:lnTo>
                      <a:lnTo>
                        <a:pt x="169" y="260"/>
                      </a:lnTo>
                      <a:lnTo>
                        <a:pt x="181" y="267"/>
                      </a:lnTo>
                      <a:lnTo>
                        <a:pt x="188" y="276"/>
                      </a:lnTo>
                      <a:lnTo>
                        <a:pt x="190" y="289"/>
                      </a:lnTo>
                      <a:lnTo>
                        <a:pt x="665" y="294"/>
                      </a:lnTo>
                      <a:lnTo>
                        <a:pt x="638" y="274"/>
                      </a:lnTo>
                      <a:lnTo>
                        <a:pt x="612" y="256"/>
                      </a:lnTo>
                      <a:lnTo>
                        <a:pt x="584" y="237"/>
                      </a:lnTo>
                      <a:lnTo>
                        <a:pt x="557" y="217"/>
                      </a:lnTo>
                      <a:lnTo>
                        <a:pt x="530" y="199"/>
                      </a:lnTo>
                      <a:lnTo>
                        <a:pt x="503" y="179"/>
                      </a:lnTo>
                      <a:lnTo>
                        <a:pt x="476" y="161"/>
                      </a:lnTo>
                      <a:lnTo>
                        <a:pt x="448" y="143"/>
                      </a:lnTo>
                      <a:lnTo>
                        <a:pt x="420" y="124"/>
                      </a:lnTo>
                      <a:lnTo>
                        <a:pt x="393" y="106"/>
                      </a:lnTo>
                      <a:lnTo>
                        <a:pt x="366" y="88"/>
                      </a:lnTo>
                      <a:lnTo>
                        <a:pt x="337" y="69"/>
                      </a:lnTo>
                      <a:lnTo>
                        <a:pt x="309" y="52"/>
                      </a:lnTo>
                      <a:lnTo>
                        <a:pt x="281" y="35"/>
                      </a:lnTo>
                      <a:lnTo>
                        <a:pt x="253" y="17"/>
                      </a:lnTo>
                      <a:lnTo>
                        <a:pt x="225"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1" name="Freeform 991">
                  <a:extLst>
                    <a:ext uri="{FF2B5EF4-FFF2-40B4-BE49-F238E27FC236}">
                      <a16:creationId xmlns:a16="http://schemas.microsoft.com/office/drawing/2014/main" id="{C038C80E-C7C2-45F0-9FA1-818A66C4C177}"/>
                    </a:ext>
                  </a:extLst>
                </p:cNvPr>
                <p:cNvSpPr>
                  <a:spLocks/>
                </p:cNvSpPr>
                <p:nvPr/>
              </p:nvSpPr>
              <p:spPr bwMode="auto">
                <a:xfrm>
                  <a:off x="4932" y="242"/>
                  <a:ext cx="30" cy="6"/>
                </a:xfrm>
                <a:custGeom>
                  <a:avLst/>
                  <a:gdLst>
                    <a:gd name="T0" fmla="*/ 0 w 181"/>
                    <a:gd name="T1" fmla="*/ 0 h 32"/>
                    <a:gd name="T2" fmla="*/ 0 w 181"/>
                    <a:gd name="T3" fmla="*/ 0 h 32"/>
                    <a:gd name="T4" fmla="*/ 0 w 181"/>
                    <a:gd name="T5" fmla="*/ 0 h 32"/>
                    <a:gd name="T6" fmla="*/ 0 w 181"/>
                    <a:gd name="T7" fmla="*/ 0 h 32"/>
                    <a:gd name="T8" fmla="*/ 0 w 181"/>
                    <a:gd name="T9" fmla="*/ 0 h 32"/>
                    <a:gd name="T10" fmla="*/ 0 w 181"/>
                    <a:gd name="T11" fmla="*/ 0 h 32"/>
                    <a:gd name="T12" fmla="*/ 0 w 181"/>
                    <a:gd name="T13" fmla="*/ 0 h 32"/>
                    <a:gd name="T14" fmla="*/ 0 w 181"/>
                    <a:gd name="T15" fmla="*/ 0 h 32"/>
                    <a:gd name="T16" fmla="*/ 0 w 181"/>
                    <a:gd name="T17" fmla="*/ 0 h 32"/>
                    <a:gd name="T18" fmla="*/ 0 w 181"/>
                    <a:gd name="T19" fmla="*/ 0 h 32"/>
                    <a:gd name="T20" fmla="*/ 0 w 181"/>
                    <a:gd name="T21" fmla="*/ 0 h 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1"/>
                    <a:gd name="T34" fmla="*/ 0 h 32"/>
                    <a:gd name="T35" fmla="*/ 181 w 181"/>
                    <a:gd name="T36" fmla="*/ 32 h 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1" h="32">
                      <a:moveTo>
                        <a:pt x="6" y="32"/>
                      </a:moveTo>
                      <a:lnTo>
                        <a:pt x="6" y="32"/>
                      </a:lnTo>
                      <a:lnTo>
                        <a:pt x="181" y="10"/>
                      </a:lnTo>
                      <a:lnTo>
                        <a:pt x="179" y="0"/>
                      </a:lnTo>
                      <a:lnTo>
                        <a:pt x="3" y="22"/>
                      </a:lnTo>
                      <a:lnTo>
                        <a:pt x="0" y="24"/>
                      </a:lnTo>
                      <a:lnTo>
                        <a:pt x="0" y="28"/>
                      </a:lnTo>
                      <a:lnTo>
                        <a:pt x="1" y="31"/>
                      </a:lnTo>
                      <a:lnTo>
                        <a:pt x="6"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2" name="Freeform 992">
                  <a:extLst>
                    <a:ext uri="{FF2B5EF4-FFF2-40B4-BE49-F238E27FC236}">
                      <a16:creationId xmlns:a16="http://schemas.microsoft.com/office/drawing/2014/main" id="{ED277839-C91C-4C61-9120-DD6CB33ACB72}"/>
                    </a:ext>
                  </a:extLst>
                </p:cNvPr>
                <p:cNvSpPr>
                  <a:spLocks/>
                </p:cNvSpPr>
                <p:nvPr/>
              </p:nvSpPr>
              <p:spPr bwMode="auto">
                <a:xfrm>
                  <a:off x="4923" y="246"/>
                  <a:ext cx="10" cy="12"/>
                </a:xfrm>
                <a:custGeom>
                  <a:avLst/>
                  <a:gdLst>
                    <a:gd name="T0" fmla="*/ 0 w 57"/>
                    <a:gd name="T1" fmla="*/ 0 h 56"/>
                    <a:gd name="T2" fmla="*/ 0 w 57"/>
                    <a:gd name="T3" fmla="*/ 0 h 56"/>
                    <a:gd name="T4" fmla="*/ 0 w 57"/>
                    <a:gd name="T5" fmla="*/ 0 h 56"/>
                    <a:gd name="T6" fmla="*/ 0 w 57"/>
                    <a:gd name="T7" fmla="*/ 0 h 56"/>
                    <a:gd name="T8" fmla="*/ 0 w 57"/>
                    <a:gd name="T9" fmla="*/ 0 h 56"/>
                    <a:gd name="T10" fmla="*/ 0 w 57"/>
                    <a:gd name="T11" fmla="*/ 0 h 56"/>
                    <a:gd name="T12" fmla="*/ 0 w 57"/>
                    <a:gd name="T13" fmla="*/ 0 h 56"/>
                    <a:gd name="T14" fmla="*/ 0 w 57"/>
                    <a:gd name="T15" fmla="*/ 0 h 56"/>
                    <a:gd name="T16" fmla="*/ 0 w 57"/>
                    <a:gd name="T17" fmla="*/ 0 h 56"/>
                    <a:gd name="T18" fmla="*/ 0 w 57"/>
                    <a:gd name="T19" fmla="*/ 0 h 56"/>
                    <a:gd name="T20" fmla="*/ 0 w 57"/>
                    <a:gd name="T21" fmla="*/ 0 h 56"/>
                    <a:gd name="T22" fmla="*/ 0 w 57"/>
                    <a:gd name="T23" fmla="*/ 0 h 56"/>
                    <a:gd name="T24" fmla="*/ 0 w 57"/>
                    <a:gd name="T25" fmla="*/ 0 h 56"/>
                    <a:gd name="T26" fmla="*/ 0 w 57"/>
                    <a:gd name="T27" fmla="*/ 0 h 56"/>
                    <a:gd name="T28" fmla="*/ 0 w 57"/>
                    <a:gd name="T29" fmla="*/ 0 h 56"/>
                    <a:gd name="T30" fmla="*/ 0 w 57"/>
                    <a:gd name="T31" fmla="*/ 0 h 56"/>
                    <a:gd name="T32" fmla="*/ 0 w 57"/>
                    <a:gd name="T33" fmla="*/ 0 h 56"/>
                    <a:gd name="T34" fmla="*/ 0 w 57"/>
                    <a:gd name="T35" fmla="*/ 0 h 56"/>
                    <a:gd name="T36" fmla="*/ 0 w 57"/>
                    <a:gd name="T37" fmla="*/ 0 h 56"/>
                    <a:gd name="T38" fmla="*/ 0 w 57"/>
                    <a:gd name="T39" fmla="*/ 0 h 56"/>
                    <a:gd name="T40" fmla="*/ 0 w 57"/>
                    <a:gd name="T41" fmla="*/ 0 h 56"/>
                    <a:gd name="T42" fmla="*/ 0 w 57"/>
                    <a:gd name="T43" fmla="*/ 0 h 56"/>
                    <a:gd name="T44" fmla="*/ 0 w 57"/>
                    <a:gd name="T45" fmla="*/ 0 h 56"/>
                    <a:gd name="T46" fmla="*/ 0 w 57"/>
                    <a:gd name="T47" fmla="*/ 0 h 56"/>
                    <a:gd name="T48" fmla="*/ 0 w 57"/>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7"/>
                    <a:gd name="T76" fmla="*/ 0 h 56"/>
                    <a:gd name="T77" fmla="*/ 57 w 57"/>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7" h="56">
                      <a:moveTo>
                        <a:pt x="12" y="52"/>
                      </a:moveTo>
                      <a:lnTo>
                        <a:pt x="12" y="52"/>
                      </a:lnTo>
                      <a:lnTo>
                        <a:pt x="13" y="45"/>
                      </a:lnTo>
                      <a:lnTo>
                        <a:pt x="14" y="38"/>
                      </a:lnTo>
                      <a:lnTo>
                        <a:pt x="18" y="31"/>
                      </a:lnTo>
                      <a:lnTo>
                        <a:pt x="22" y="26"/>
                      </a:lnTo>
                      <a:lnTo>
                        <a:pt x="28" y="21"/>
                      </a:lnTo>
                      <a:lnTo>
                        <a:pt x="35" y="17"/>
                      </a:lnTo>
                      <a:lnTo>
                        <a:pt x="46" y="12"/>
                      </a:lnTo>
                      <a:lnTo>
                        <a:pt x="57" y="10"/>
                      </a:lnTo>
                      <a:lnTo>
                        <a:pt x="54" y="0"/>
                      </a:lnTo>
                      <a:lnTo>
                        <a:pt x="41" y="4"/>
                      </a:lnTo>
                      <a:lnTo>
                        <a:pt x="31" y="8"/>
                      </a:lnTo>
                      <a:lnTo>
                        <a:pt x="21" y="12"/>
                      </a:lnTo>
                      <a:lnTo>
                        <a:pt x="13" y="20"/>
                      </a:lnTo>
                      <a:lnTo>
                        <a:pt x="8" y="27"/>
                      </a:lnTo>
                      <a:lnTo>
                        <a:pt x="5" y="34"/>
                      </a:lnTo>
                      <a:lnTo>
                        <a:pt x="1" y="43"/>
                      </a:lnTo>
                      <a:lnTo>
                        <a:pt x="0" y="52"/>
                      </a:lnTo>
                      <a:lnTo>
                        <a:pt x="2" y="55"/>
                      </a:lnTo>
                      <a:lnTo>
                        <a:pt x="6" y="56"/>
                      </a:lnTo>
                      <a:lnTo>
                        <a:pt x="9" y="55"/>
                      </a:lnTo>
                      <a:lnTo>
                        <a:pt x="12" y="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3" name="Freeform 993">
                  <a:extLst>
                    <a:ext uri="{FF2B5EF4-FFF2-40B4-BE49-F238E27FC236}">
                      <a16:creationId xmlns:a16="http://schemas.microsoft.com/office/drawing/2014/main" id="{4B382C25-543C-4435-88B3-FF39F9BA5529}"/>
                    </a:ext>
                  </a:extLst>
                </p:cNvPr>
                <p:cNvSpPr>
                  <a:spLocks/>
                </p:cNvSpPr>
                <p:nvPr/>
              </p:nvSpPr>
              <p:spPr bwMode="auto">
                <a:xfrm>
                  <a:off x="4923" y="257"/>
                  <a:ext cx="2" cy="24"/>
                </a:xfrm>
                <a:custGeom>
                  <a:avLst/>
                  <a:gdLst>
                    <a:gd name="T0" fmla="*/ 0 w 12"/>
                    <a:gd name="T1" fmla="*/ 0 h 119"/>
                    <a:gd name="T2" fmla="*/ 0 w 12"/>
                    <a:gd name="T3" fmla="*/ 0 h 119"/>
                    <a:gd name="T4" fmla="*/ 0 w 12"/>
                    <a:gd name="T5" fmla="*/ 0 h 119"/>
                    <a:gd name="T6" fmla="*/ 0 w 12"/>
                    <a:gd name="T7" fmla="*/ 0 h 119"/>
                    <a:gd name="T8" fmla="*/ 0 w 12"/>
                    <a:gd name="T9" fmla="*/ 0 h 119"/>
                    <a:gd name="T10" fmla="*/ 0 w 12"/>
                    <a:gd name="T11" fmla="*/ 0 h 119"/>
                    <a:gd name="T12" fmla="*/ 0 w 12"/>
                    <a:gd name="T13" fmla="*/ 0 h 119"/>
                    <a:gd name="T14" fmla="*/ 0 w 12"/>
                    <a:gd name="T15" fmla="*/ 0 h 119"/>
                    <a:gd name="T16" fmla="*/ 0 w 12"/>
                    <a:gd name="T17" fmla="*/ 0 h 119"/>
                    <a:gd name="T18" fmla="*/ 0 w 12"/>
                    <a:gd name="T19" fmla="*/ 0 h 119"/>
                    <a:gd name="T20" fmla="*/ 0 w 12"/>
                    <a:gd name="T21" fmla="*/ 0 h 1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19"/>
                    <a:gd name="T35" fmla="*/ 12 w 12"/>
                    <a:gd name="T36" fmla="*/ 119 h 1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19">
                      <a:moveTo>
                        <a:pt x="12" y="114"/>
                      </a:moveTo>
                      <a:lnTo>
                        <a:pt x="12" y="114"/>
                      </a:lnTo>
                      <a:lnTo>
                        <a:pt x="12" y="0"/>
                      </a:lnTo>
                      <a:lnTo>
                        <a:pt x="0" y="0"/>
                      </a:lnTo>
                      <a:lnTo>
                        <a:pt x="0" y="114"/>
                      </a:lnTo>
                      <a:lnTo>
                        <a:pt x="2" y="118"/>
                      </a:lnTo>
                      <a:lnTo>
                        <a:pt x="6" y="119"/>
                      </a:lnTo>
                      <a:lnTo>
                        <a:pt x="9" y="118"/>
                      </a:lnTo>
                      <a:lnTo>
                        <a:pt x="12" y="1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4" name="Freeform 994">
                  <a:extLst>
                    <a:ext uri="{FF2B5EF4-FFF2-40B4-BE49-F238E27FC236}">
                      <a16:creationId xmlns:a16="http://schemas.microsoft.com/office/drawing/2014/main" id="{1B4F597E-09BF-4D18-A7F5-9CB8D2D873AA}"/>
                    </a:ext>
                  </a:extLst>
                </p:cNvPr>
                <p:cNvSpPr>
                  <a:spLocks/>
                </p:cNvSpPr>
                <p:nvPr/>
              </p:nvSpPr>
              <p:spPr bwMode="auto">
                <a:xfrm>
                  <a:off x="4923" y="280"/>
                  <a:ext cx="18" cy="12"/>
                </a:xfrm>
                <a:custGeom>
                  <a:avLst/>
                  <a:gdLst>
                    <a:gd name="T0" fmla="*/ 0 w 104"/>
                    <a:gd name="T1" fmla="*/ 0 h 64"/>
                    <a:gd name="T2" fmla="*/ 0 w 104"/>
                    <a:gd name="T3" fmla="*/ 0 h 64"/>
                    <a:gd name="T4" fmla="*/ 0 w 104"/>
                    <a:gd name="T5" fmla="*/ 0 h 64"/>
                    <a:gd name="T6" fmla="*/ 0 w 104"/>
                    <a:gd name="T7" fmla="*/ 0 h 64"/>
                    <a:gd name="T8" fmla="*/ 0 w 104"/>
                    <a:gd name="T9" fmla="*/ 0 h 64"/>
                    <a:gd name="T10" fmla="*/ 0 w 104"/>
                    <a:gd name="T11" fmla="*/ 0 h 64"/>
                    <a:gd name="T12" fmla="*/ 0 w 104"/>
                    <a:gd name="T13" fmla="*/ 0 h 64"/>
                    <a:gd name="T14" fmla="*/ 0 w 104"/>
                    <a:gd name="T15" fmla="*/ 0 h 64"/>
                    <a:gd name="T16" fmla="*/ 0 w 104"/>
                    <a:gd name="T17" fmla="*/ 0 h 64"/>
                    <a:gd name="T18" fmla="*/ 0 w 104"/>
                    <a:gd name="T19" fmla="*/ 0 h 64"/>
                    <a:gd name="T20" fmla="*/ 0 w 104"/>
                    <a:gd name="T21" fmla="*/ 0 h 64"/>
                    <a:gd name="T22" fmla="*/ 0 w 104"/>
                    <a:gd name="T23" fmla="*/ 0 h 64"/>
                    <a:gd name="T24" fmla="*/ 0 w 104"/>
                    <a:gd name="T25" fmla="*/ 0 h 64"/>
                    <a:gd name="T26" fmla="*/ 0 w 104"/>
                    <a:gd name="T27" fmla="*/ 0 h 64"/>
                    <a:gd name="T28" fmla="*/ 0 w 104"/>
                    <a:gd name="T29" fmla="*/ 0 h 64"/>
                    <a:gd name="T30" fmla="*/ 0 w 104"/>
                    <a:gd name="T31" fmla="*/ 0 h 64"/>
                    <a:gd name="T32" fmla="*/ 0 w 104"/>
                    <a:gd name="T33" fmla="*/ 0 h 64"/>
                    <a:gd name="T34" fmla="*/ 0 w 104"/>
                    <a:gd name="T35" fmla="*/ 0 h 64"/>
                    <a:gd name="T36" fmla="*/ 0 w 104"/>
                    <a:gd name="T37" fmla="*/ 0 h 64"/>
                    <a:gd name="T38" fmla="*/ 0 w 104"/>
                    <a:gd name="T39" fmla="*/ 0 h 64"/>
                    <a:gd name="T40" fmla="*/ 0 w 104"/>
                    <a:gd name="T41" fmla="*/ 0 h 64"/>
                    <a:gd name="T42" fmla="*/ 0 w 104"/>
                    <a:gd name="T43" fmla="*/ 0 h 64"/>
                    <a:gd name="T44" fmla="*/ 0 w 104"/>
                    <a:gd name="T45" fmla="*/ 0 h 64"/>
                    <a:gd name="T46" fmla="*/ 0 w 104"/>
                    <a:gd name="T47" fmla="*/ 0 h 64"/>
                    <a:gd name="T48" fmla="*/ 0 w 104"/>
                    <a:gd name="T49" fmla="*/ 0 h 6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4"/>
                    <a:gd name="T76" fmla="*/ 0 h 64"/>
                    <a:gd name="T77" fmla="*/ 104 w 104"/>
                    <a:gd name="T78" fmla="*/ 64 h 6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4" h="64">
                      <a:moveTo>
                        <a:pt x="101" y="56"/>
                      </a:moveTo>
                      <a:lnTo>
                        <a:pt x="101" y="56"/>
                      </a:lnTo>
                      <a:lnTo>
                        <a:pt x="84" y="51"/>
                      </a:lnTo>
                      <a:lnTo>
                        <a:pt x="67" y="47"/>
                      </a:lnTo>
                      <a:lnTo>
                        <a:pt x="53" y="43"/>
                      </a:lnTo>
                      <a:lnTo>
                        <a:pt x="39" y="37"/>
                      </a:lnTo>
                      <a:lnTo>
                        <a:pt x="28" y="31"/>
                      </a:lnTo>
                      <a:lnTo>
                        <a:pt x="20" y="22"/>
                      </a:lnTo>
                      <a:lnTo>
                        <a:pt x="13" y="13"/>
                      </a:lnTo>
                      <a:lnTo>
                        <a:pt x="12" y="0"/>
                      </a:lnTo>
                      <a:lnTo>
                        <a:pt x="0" y="0"/>
                      </a:lnTo>
                      <a:lnTo>
                        <a:pt x="3" y="15"/>
                      </a:lnTo>
                      <a:lnTo>
                        <a:pt x="11" y="28"/>
                      </a:lnTo>
                      <a:lnTo>
                        <a:pt x="21" y="37"/>
                      </a:lnTo>
                      <a:lnTo>
                        <a:pt x="34" y="45"/>
                      </a:lnTo>
                      <a:lnTo>
                        <a:pt x="48" y="51"/>
                      </a:lnTo>
                      <a:lnTo>
                        <a:pt x="65" y="56"/>
                      </a:lnTo>
                      <a:lnTo>
                        <a:pt x="82" y="60"/>
                      </a:lnTo>
                      <a:lnTo>
                        <a:pt x="98" y="64"/>
                      </a:lnTo>
                      <a:lnTo>
                        <a:pt x="102" y="63"/>
                      </a:lnTo>
                      <a:lnTo>
                        <a:pt x="104" y="61"/>
                      </a:lnTo>
                      <a:lnTo>
                        <a:pt x="104" y="58"/>
                      </a:lnTo>
                      <a:lnTo>
                        <a:pt x="101"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5" name="Freeform 995">
                  <a:extLst>
                    <a:ext uri="{FF2B5EF4-FFF2-40B4-BE49-F238E27FC236}">
                      <a16:creationId xmlns:a16="http://schemas.microsoft.com/office/drawing/2014/main" id="{CF71F185-CAEF-469E-B057-BD3010792BC1}"/>
                    </a:ext>
                  </a:extLst>
                </p:cNvPr>
                <p:cNvSpPr>
                  <a:spLocks/>
                </p:cNvSpPr>
                <p:nvPr/>
              </p:nvSpPr>
              <p:spPr bwMode="auto">
                <a:xfrm>
                  <a:off x="4940" y="291"/>
                  <a:ext cx="17" cy="11"/>
                </a:xfrm>
                <a:custGeom>
                  <a:avLst/>
                  <a:gdLst>
                    <a:gd name="T0" fmla="*/ 0 w 104"/>
                    <a:gd name="T1" fmla="*/ 0 h 55"/>
                    <a:gd name="T2" fmla="*/ 0 w 104"/>
                    <a:gd name="T3" fmla="*/ 0 h 55"/>
                    <a:gd name="T4" fmla="*/ 0 w 104"/>
                    <a:gd name="T5" fmla="*/ 0 h 55"/>
                    <a:gd name="T6" fmla="*/ 0 w 104"/>
                    <a:gd name="T7" fmla="*/ 0 h 55"/>
                    <a:gd name="T8" fmla="*/ 0 w 104"/>
                    <a:gd name="T9" fmla="*/ 0 h 55"/>
                    <a:gd name="T10" fmla="*/ 0 w 104"/>
                    <a:gd name="T11" fmla="*/ 0 h 55"/>
                    <a:gd name="T12" fmla="*/ 0 w 104"/>
                    <a:gd name="T13" fmla="*/ 0 h 55"/>
                    <a:gd name="T14" fmla="*/ 0 w 104"/>
                    <a:gd name="T15" fmla="*/ 0 h 55"/>
                    <a:gd name="T16" fmla="*/ 0 w 104"/>
                    <a:gd name="T17" fmla="*/ 0 h 55"/>
                    <a:gd name="T18" fmla="*/ 0 w 104"/>
                    <a:gd name="T19" fmla="*/ 0 h 55"/>
                    <a:gd name="T20" fmla="*/ 0 w 104"/>
                    <a:gd name="T21" fmla="*/ 0 h 55"/>
                    <a:gd name="T22" fmla="*/ 0 w 104"/>
                    <a:gd name="T23" fmla="*/ 0 h 55"/>
                    <a:gd name="T24" fmla="*/ 0 w 104"/>
                    <a:gd name="T25" fmla="*/ 0 h 55"/>
                    <a:gd name="T26" fmla="*/ 0 w 104"/>
                    <a:gd name="T27" fmla="*/ 0 h 55"/>
                    <a:gd name="T28" fmla="*/ 0 w 104"/>
                    <a:gd name="T29" fmla="*/ 0 h 55"/>
                    <a:gd name="T30" fmla="*/ 0 w 104"/>
                    <a:gd name="T31" fmla="*/ 0 h 55"/>
                    <a:gd name="T32" fmla="*/ 0 w 104"/>
                    <a:gd name="T33" fmla="*/ 0 h 55"/>
                    <a:gd name="T34" fmla="*/ 0 w 104"/>
                    <a:gd name="T35" fmla="*/ 0 h 55"/>
                    <a:gd name="T36" fmla="*/ 0 w 104"/>
                    <a:gd name="T37" fmla="*/ 0 h 55"/>
                    <a:gd name="T38" fmla="*/ 0 w 104"/>
                    <a:gd name="T39" fmla="*/ 0 h 55"/>
                    <a:gd name="T40" fmla="*/ 0 w 104"/>
                    <a:gd name="T41" fmla="*/ 0 h 55"/>
                    <a:gd name="T42" fmla="*/ 0 w 104"/>
                    <a:gd name="T43" fmla="*/ 0 h 55"/>
                    <a:gd name="T44" fmla="*/ 0 w 104"/>
                    <a:gd name="T45" fmla="*/ 0 h 55"/>
                    <a:gd name="T46" fmla="*/ 0 w 104"/>
                    <a:gd name="T47" fmla="*/ 0 h 55"/>
                    <a:gd name="T48" fmla="*/ 0 w 104"/>
                    <a:gd name="T49" fmla="*/ 0 h 55"/>
                    <a:gd name="T50" fmla="*/ 0 w 104"/>
                    <a:gd name="T51" fmla="*/ 0 h 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4"/>
                    <a:gd name="T79" fmla="*/ 0 h 55"/>
                    <a:gd name="T80" fmla="*/ 104 w 104"/>
                    <a:gd name="T81" fmla="*/ 55 h 5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4" h="55">
                      <a:moveTo>
                        <a:pt x="98" y="44"/>
                      </a:moveTo>
                      <a:lnTo>
                        <a:pt x="104" y="50"/>
                      </a:lnTo>
                      <a:lnTo>
                        <a:pt x="101" y="35"/>
                      </a:lnTo>
                      <a:lnTo>
                        <a:pt x="92" y="25"/>
                      </a:lnTo>
                      <a:lnTo>
                        <a:pt x="79" y="17"/>
                      </a:lnTo>
                      <a:lnTo>
                        <a:pt x="66" y="12"/>
                      </a:lnTo>
                      <a:lnTo>
                        <a:pt x="50" y="8"/>
                      </a:lnTo>
                      <a:lnTo>
                        <a:pt x="33" y="4"/>
                      </a:lnTo>
                      <a:lnTo>
                        <a:pt x="17" y="1"/>
                      </a:lnTo>
                      <a:lnTo>
                        <a:pt x="3" y="0"/>
                      </a:lnTo>
                      <a:lnTo>
                        <a:pt x="0" y="8"/>
                      </a:lnTo>
                      <a:lnTo>
                        <a:pt x="14" y="11"/>
                      </a:lnTo>
                      <a:lnTo>
                        <a:pt x="31" y="14"/>
                      </a:lnTo>
                      <a:lnTo>
                        <a:pt x="47" y="16"/>
                      </a:lnTo>
                      <a:lnTo>
                        <a:pt x="62" y="20"/>
                      </a:lnTo>
                      <a:lnTo>
                        <a:pt x="75" y="25"/>
                      </a:lnTo>
                      <a:lnTo>
                        <a:pt x="85" y="31"/>
                      </a:lnTo>
                      <a:lnTo>
                        <a:pt x="91" y="39"/>
                      </a:lnTo>
                      <a:lnTo>
                        <a:pt x="92" y="50"/>
                      </a:lnTo>
                      <a:lnTo>
                        <a:pt x="98" y="55"/>
                      </a:lnTo>
                      <a:lnTo>
                        <a:pt x="92" y="50"/>
                      </a:lnTo>
                      <a:lnTo>
                        <a:pt x="95" y="53"/>
                      </a:lnTo>
                      <a:lnTo>
                        <a:pt x="98" y="54"/>
                      </a:lnTo>
                      <a:lnTo>
                        <a:pt x="102" y="53"/>
                      </a:lnTo>
                      <a:lnTo>
                        <a:pt x="104" y="50"/>
                      </a:lnTo>
                      <a:lnTo>
                        <a:pt x="98" y="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6" name="Freeform 996">
                  <a:extLst>
                    <a:ext uri="{FF2B5EF4-FFF2-40B4-BE49-F238E27FC236}">
                      <a16:creationId xmlns:a16="http://schemas.microsoft.com/office/drawing/2014/main" id="{44B95F30-82EC-4762-9C4E-B78C0018CDB0}"/>
                    </a:ext>
                  </a:extLst>
                </p:cNvPr>
                <p:cNvSpPr>
                  <a:spLocks/>
                </p:cNvSpPr>
                <p:nvPr/>
              </p:nvSpPr>
              <p:spPr bwMode="auto">
                <a:xfrm>
                  <a:off x="4956" y="300"/>
                  <a:ext cx="80" cy="3"/>
                </a:xfrm>
                <a:custGeom>
                  <a:avLst/>
                  <a:gdLst>
                    <a:gd name="T0" fmla="*/ 0 w 481"/>
                    <a:gd name="T1" fmla="*/ 0 h 16"/>
                    <a:gd name="T2" fmla="*/ 0 w 481"/>
                    <a:gd name="T3" fmla="*/ 0 h 16"/>
                    <a:gd name="T4" fmla="*/ 0 w 481"/>
                    <a:gd name="T5" fmla="*/ 0 h 16"/>
                    <a:gd name="T6" fmla="*/ 0 w 481"/>
                    <a:gd name="T7" fmla="*/ 0 h 16"/>
                    <a:gd name="T8" fmla="*/ 0 w 481"/>
                    <a:gd name="T9" fmla="*/ 0 h 16"/>
                    <a:gd name="T10" fmla="*/ 0 w 481"/>
                    <a:gd name="T11" fmla="*/ 0 h 16"/>
                    <a:gd name="T12" fmla="*/ 0 w 481"/>
                    <a:gd name="T13" fmla="*/ 0 h 16"/>
                    <a:gd name="T14" fmla="*/ 0 w 481"/>
                    <a:gd name="T15" fmla="*/ 0 h 16"/>
                    <a:gd name="T16" fmla="*/ 0 w 481"/>
                    <a:gd name="T17" fmla="*/ 0 h 16"/>
                    <a:gd name="T18" fmla="*/ 0 w 481"/>
                    <a:gd name="T19" fmla="*/ 0 h 16"/>
                    <a:gd name="T20" fmla="*/ 0 w 481"/>
                    <a:gd name="T21" fmla="*/ 0 h 16"/>
                    <a:gd name="T22" fmla="*/ 0 w 48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1"/>
                    <a:gd name="T37" fmla="*/ 0 h 16"/>
                    <a:gd name="T38" fmla="*/ 481 w 48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1" h="16">
                      <a:moveTo>
                        <a:pt x="471" y="15"/>
                      </a:moveTo>
                      <a:lnTo>
                        <a:pt x="475" y="6"/>
                      </a:lnTo>
                      <a:lnTo>
                        <a:pt x="0" y="0"/>
                      </a:lnTo>
                      <a:lnTo>
                        <a:pt x="0" y="11"/>
                      </a:lnTo>
                      <a:lnTo>
                        <a:pt x="475" y="16"/>
                      </a:lnTo>
                      <a:lnTo>
                        <a:pt x="478" y="7"/>
                      </a:lnTo>
                      <a:lnTo>
                        <a:pt x="475" y="16"/>
                      </a:lnTo>
                      <a:lnTo>
                        <a:pt x="478" y="14"/>
                      </a:lnTo>
                      <a:lnTo>
                        <a:pt x="481" y="11"/>
                      </a:lnTo>
                      <a:lnTo>
                        <a:pt x="478" y="8"/>
                      </a:lnTo>
                      <a:lnTo>
                        <a:pt x="475" y="6"/>
                      </a:lnTo>
                      <a:lnTo>
                        <a:pt x="471"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7" name="Freeform 997">
                  <a:extLst>
                    <a:ext uri="{FF2B5EF4-FFF2-40B4-BE49-F238E27FC236}">
                      <a16:creationId xmlns:a16="http://schemas.microsoft.com/office/drawing/2014/main" id="{74D3FB44-4F8F-45DD-930F-B61D69EDA308}"/>
                    </a:ext>
                  </a:extLst>
                </p:cNvPr>
                <p:cNvSpPr>
                  <a:spLocks/>
                </p:cNvSpPr>
                <p:nvPr/>
              </p:nvSpPr>
              <p:spPr bwMode="auto">
                <a:xfrm>
                  <a:off x="4961" y="242"/>
                  <a:ext cx="75" cy="61"/>
                </a:xfrm>
                <a:custGeom>
                  <a:avLst/>
                  <a:gdLst>
                    <a:gd name="T0" fmla="*/ 0 w 449"/>
                    <a:gd name="T1" fmla="*/ 0 h 303"/>
                    <a:gd name="T2" fmla="*/ 0 w 449"/>
                    <a:gd name="T3" fmla="*/ 0 h 303"/>
                    <a:gd name="T4" fmla="*/ 0 w 449"/>
                    <a:gd name="T5" fmla="*/ 0 h 303"/>
                    <a:gd name="T6" fmla="*/ 0 w 449"/>
                    <a:gd name="T7" fmla="*/ 0 h 303"/>
                    <a:gd name="T8" fmla="*/ 0 w 449"/>
                    <a:gd name="T9" fmla="*/ 0 h 303"/>
                    <a:gd name="T10" fmla="*/ 0 w 449"/>
                    <a:gd name="T11" fmla="*/ 0 h 303"/>
                    <a:gd name="T12" fmla="*/ 0 w 449"/>
                    <a:gd name="T13" fmla="*/ 0 h 303"/>
                    <a:gd name="T14" fmla="*/ 0 w 449"/>
                    <a:gd name="T15" fmla="*/ 0 h 303"/>
                    <a:gd name="T16" fmla="*/ 0 w 449"/>
                    <a:gd name="T17" fmla="*/ 0 h 303"/>
                    <a:gd name="T18" fmla="*/ 0 w 449"/>
                    <a:gd name="T19" fmla="*/ 0 h 303"/>
                    <a:gd name="T20" fmla="*/ 0 w 449"/>
                    <a:gd name="T21" fmla="*/ 0 h 303"/>
                    <a:gd name="T22" fmla="*/ 0 w 449"/>
                    <a:gd name="T23" fmla="*/ 0 h 303"/>
                    <a:gd name="T24" fmla="*/ 0 w 449"/>
                    <a:gd name="T25" fmla="*/ 0 h 303"/>
                    <a:gd name="T26" fmla="*/ 0 w 449"/>
                    <a:gd name="T27" fmla="*/ 0 h 303"/>
                    <a:gd name="T28" fmla="*/ 0 w 449"/>
                    <a:gd name="T29" fmla="*/ 0 h 303"/>
                    <a:gd name="T30" fmla="*/ 0 w 449"/>
                    <a:gd name="T31" fmla="*/ 0 h 303"/>
                    <a:gd name="T32" fmla="*/ 0 w 449"/>
                    <a:gd name="T33" fmla="*/ 0 h 303"/>
                    <a:gd name="T34" fmla="*/ 0 w 449"/>
                    <a:gd name="T35" fmla="*/ 0 h 303"/>
                    <a:gd name="T36" fmla="*/ 0 w 449"/>
                    <a:gd name="T37" fmla="*/ 0 h 303"/>
                    <a:gd name="T38" fmla="*/ 0 w 449"/>
                    <a:gd name="T39" fmla="*/ 0 h 303"/>
                    <a:gd name="T40" fmla="*/ 0 w 449"/>
                    <a:gd name="T41" fmla="*/ 0 h 303"/>
                    <a:gd name="T42" fmla="*/ 0 w 449"/>
                    <a:gd name="T43" fmla="*/ 0 h 303"/>
                    <a:gd name="T44" fmla="*/ 0 w 449"/>
                    <a:gd name="T45" fmla="*/ 0 h 303"/>
                    <a:gd name="T46" fmla="*/ 0 w 449"/>
                    <a:gd name="T47" fmla="*/ 0 h 303"/>
                    <a:gd name="T48" fmla="*/ 0 w 449"/>
                    <a:gd name="T49" fmla="*/ 0 h 303"/>
                    <a:gd name="T50" fmla="*/ 0 w 449"/>
                    <a:gd name="T51" fmla="*/ 0 h 303"/>
                    <a:gd name="T52" fmla="*/ 0 w 449"/>
                    <a:gd name="T53" fmla="*/ 0 h 303"/>
                    <a:gd name="T54" fmla="*/ 0 w 449"/>
                    <a:gd name="T55" fmla="*/ 0 h 303"/>
                    <a:gd name="T56" fmla="*/ 0 w 449"/>
                    <a:gd name="T57" fmla="*/ 0 h 303"/>
                    <a:gd name="T58" fmla="*/ 0 w 449"/>
                    <a:gd name="T59" fmla="*/ 0 h 303"/>
                    <a:gd name="T60" fmla="*/ 0 w 449"/>
                    <a:gd name="T61" fmla="*/ 0 h 303"/>
                    <a:gd name="T62" fmla="*/ 0 w 449"/>
                    <a:gd name="T63" fmla="*/ 0 h 303"/>
                    <a:gd name="T64" fmla="*/ 0 w 449"/>
                    <a:gd name="T65" fmla="*/ 0 h 303"/>
                    <a:gd name="T66" fmla="*/ 0 w 449"/>
                    <a:gd name="T67" fmla="*/ 0 h 303"/>
                    <a:gd name="T68" fmla="*/ 0 w 449"/>
                    <a:gd name="T69" fmla="*/ 0 h 303"/>
                    <a:gd name="T70" fmla="*/ 0 w 449"/>
                    <a:gd name="T71" fmla="*/ 0 h 303"/>
                    <a:gd name="T72" fmla="*/ 0 w 449"/>
                    <a:gd name="T73" fmla="*/ 0 h 303"/>
                    <a:gd name="T74" fmla="*/ 0 w 449"/>
                    <a:gd name="T75" fmla="*/ 0 h 303"/>
                    <a:gd name="T76" fmla="*/ 0 w 449"/>
                    <a:gd name="T77" fmla="*/ 0 h 303"/>
                    <a:gd name="T78" fmla="*/ 0 w 449"/>
                    <a:gd name="T79" fmla="*/ 0 h 303"/>
                    <a:gd name="T80" fmla="*/ 0 w 449"/>
                    <a:gd name="T81" fmla="*/ 0 h 303"/>
                    <a:gd name="T82" fmla="*/ 0 w 449"/>
                    <a:gd name="T83" fmla="*/ 0 h 30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49"/>
                    <a:gd name="T127" fmla="*/ 0 h 303"/>
                    <a:gd name="T128" fmla="*/ 449 w 449"/>
                    <a:gd name="T129" fmla="*/ 303 h 30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49" h="303">
                      <a:moveTo>
                        <a:pt x="7" y="10"/>
                      </a:moveTo>
                      <a:lnTo>
                        <a:pt x="2" y="9"/>
                      </a:lnTo>
                      <a:lnTo>
                        <a:pt x="31" y="26"/>
                      </a:lnTo>
                      <a:lnTo>
                        <a:pt x="59" y="44"/>
                      </a:lnTo>
                      <a:lnTo>
                        <a:pt x="86" y="61"/>
                      </a:lnTo>
                      <a:lnTo>
                        <a:pt x="115" y="78"/>
                      </a:lnTo>
                      <a:lnTo>
                        <a:pt x="143" y="97"/>
                      </a:lnTo>
                      <a:lnTo>
                        <a:pt x="170" y="115"/>
                      </a:lnTo>
                      <a:lnTo>
                        <a:pt x="197" y="133"/>
                      </a:lnTo>
                      <a:lnTo>
                        <a:pt x="226" y="152"/>
                      </a:lnTo>
                      <a:lnTo>
                        <a:pt x="253" y="170"/>
                      </a:lnTo>
                      <a:lnTo>
                        <a:pt x="280" y="188"/>
                      </a:lnTo>
                      <a:lnTo>
                        <a:pt x="307" y="208"/>
                      </a:lnTo>
                      <a:lnTo>
                        <a:pt x="335" y="226"/>
                      </a:lnTo>
                      <a:lnTo>
                        <a:pt x="362" y="246"/>
                      </a:lnTo>
                      <a:lnTo>
                        <a:pt x="389" y="265"/>
                      </a:lnTo>
                      <a:lnTo>
                        <a:pt x="415" y="283"/>
                      </a:lnTo>
                      <a:lnTo>
                        <a:pt x="442" y="303"/>
                      </a:lnTo>
                      <a:lnTo>
                        <a:pt x="449" y="295"/>
                      </a:lnTo>
                      <a:lnTo>
                        <a:pt x="422" y="275"/>
                      </a:lnTo>
                      <a:lnTo>
                        <a:pt x="396" y="257"/>
                      </a:lnTo>
                      <a:lnTo>
                        <a:pt x="369" y="237"/>
                      </a:lnTo>
                      <a:lnTo>
                        <a:pt x="342" y="218"/>
                      </a:lnTo>
                      <a:lnTo>
                        <a:pt x="315" y="200"/>
                      </a:lnTo>
                      <a:lnTo>
                        <a:pt x="287" y="180"/>
                      </a:lnTo>
                      <a:lnTo>
                        <a:pt x="260" y="162"/>
                      </a:lnTo>
                      <a:lnTo>
                        <a:pt x="233" y="144"/>
                      </a:lnTo>
                      <a:lnTo>
                        <a:pt x="205" y="125"/>
                      </a:lnTo>
                      <a:lnTo>
                        <a:pt x="177" y="107"/>
                      </a:lnTo>
                      <a:lnTo>
                        <a:pt x="150" y="88"/>
                      </a:lnTo>
                      <a:lnTo>
                        <a:pt x="122" y="70"/>
                      </a:lnTo>
                      <a:lnTo>
                        <a:pt x="93" y="53"/>
                      </a:lnTo>
                      <a:lnTo>
                        <a:pt x="66" y="35"/>
                      </a:lnTo>
                      <a:lnTo>
                        <a:pt x="38" y="18"/>
                      </a:lnTo>
                      <a:lnTo>
                        <a:pt x="9" y="1"/>
                      </a:lnTo>
                      <a:lnTo>
                        <a:pt x="5" y="0"/>
                      </a:lnTo>
                      <a:lnTo>
                        <a:pt x="9" y="1"/>
                      </a:lnTo>
                      <a:lnTo>
                        <a:pt x="5" y="0"/>
                      </a:lnTo>
                      <a:lnTo>
                        <a:pt x="1" y="2"/>
                      </a:lnTo>
                      <a:lnTo>
                        <a:pt x="0" y="5"/>
                      </a:lnTo>
                      <a:lnTo>
                        <a:pt x="2" y="9"/>
                      </a:lnTo>
                      <a:lnTo>
                        <a:pt x="7"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8" name="Freeform 998">
                  <a:extLst>
                    <a:ext uri="{FF2B5EF4-FFF2-40B4-BE49-F238E27FC236}">
                      <a16:creationId xmlns:a16="http://schemas.microsoft.com/office/drawing/2014/main" id="{F27B4056-410D-4E36-8BD7-2AE56A54971C}"/>
                    </a:ext>
                  </a:extLst>
                </p:cNvPr>
                <p:cNvSpPr>
                  <a:spLocks/>
                </p:cNvSpPr>
                <p:nvPr/>
              </p:nvSpPr>
              <p:spPr bwMode="auto">
                <a:xfrm>
                  <a:off x="4925" y="248"/>
                  <a:ext cx="14" cy="23"/>
                </a:xfrm>
                <a:custGeom>
                  <a:avLst/>
                  <a:gdLst>
                    <a:gd name="T0" fmla="*/ 0 w 85"/>
                    <a:gd name="T1" fmla="*/ 0 h 117"/>
                    <a:gd name="T2" fmla="*/ 0 w 85"/>
                    <a:gd name="T3" fmla="*/ 0 h 117"/>
                    <a:gd name="T4" fmla="*/ 0 w 85"/>
                    <a:gd name="T5" fmla="*/ 0 h 117"/>
                    <a:gd name="T6" fmla="*/ 0 w 85"/>
                    <a:gd name="T7" fmla="*/ 0 h 117"/>
                    <a:gd name="T8" fmla="*/ 0 w 85"/>
                    <a:gd name="T9" fmla="*/ 0 h 117"/>
                    <a:gd name="T10" fmla="*/ 0 w 85"/>
                    <a:gd name="T11" fmla="*/ 0 h 117"/>
                    <a:gd name="T12" fmla="*/ 0 w 85"/>
                    <a:gd name="T13" fmla="*/ 0 h 117"/>
                    <a:gd name="T14" fmla="*/ 0 w 85"/>
                    <a:gd name="T15" fmla="*/ 0 h 117"/>
                    <a:gd name="T16" fmla="*/ 0 w 85"/>
                    <a:gd name="T17" fmla="*/ 0 h 117"/>
                    <a:gd name="T18" fmla="*/ 0 w 85"/>
                    <a:gd name="T19" fmla="*/ 0 h 117"/>
                    <a:gd name="T20" fmla="*/ 0 w 85"/>
                    <a:gd name="T21" fmla="*/ 0 h 117"/>
                    <a:gd name="T22" fmla="*/ 0 w 85"/>
                    <a:gd name="T23" fmla="*/ 0 h 117"/>
                    <a:gd name="T24" fmla="*/ 0 w 85"/>
                    <a:gd name="T25" fmla="*/ 0 h 117"/>
                    <a:gd name="T26" fmla="*/ 0 w 85"/>
                    <a:gd name="T27" fmla="*/ 0 h 117"/>
                    <a:gd name="T28" fmla="*/ 0 w 85"/>
                    <a:gd name="T29" fmla="*/ 0 h 117"/>
                    <a:gd name="T30" fmla="*/ 0 w 85"/>
                    <a:gd name="T31" fmla="*/ 0 h 117"/>
                    <a:gd name="T32" fmla="*/ 0 w 85"/>
                    <a:gd name="T33" fmla="*/ 0 h 117"/>
                    <a:gd name="T34" fmla="*/ 0 w 85"/>
                    <a:gd name="T35" fmla="*/ 0 h 117"/>
                    <a:gd name="T36" fmla="*/ 0 w 85"/>
                    <a:gd name="T37" fmla="*/ 0 h 117"/>
                    <a:gd name="T38" fmla="*/ 0 w 85"/>
                    <a:gd name="T39" fmla="*/ 0 h 117"/>
                    <a:gd name="T40" fmla="*/ 0 w 85"/>
                    <a:gd name="T41" fmla="*/ 0 h 117"/>
                    <a:gd name="T42" fmla="*/ 0 w 85"/>
                    <a:gd name="T43" fmla="*/ 0 h 117"/>
                    <a:gd name="T44" fmla="*/ 0 w 85"/>
                    <a:gd name="T45" fmla="*/ 0 h 117"/>
                    <a:gd name="T46" fmla="*/ 0 w 85"/>
                    <a:gd name="T47" fmla="*/ 0 h 117"/>
                    <a:gd name="T48" fmla="*/ 0 w 85"/>
                    <a:gd name="T49" fmla="*/ 0 h 117"/>
                    <a:gd name="T50" fmla="*/ 0 w 85"/>
                    <a:gd name="T51" fmla="*/ 0 h 117"/>
                    <a:gd name="T52" fmla="*/ 0 w 85"/>
                    <a:gd name="T53" fmla="*/ 0 h 117"/>
                    <a:gd name="T54" fmla="*/ 0 w 85"/>
                    <a:gd name="T55" fmla="*/ 0 h 117"/>
                    <a:gd name="T56" fmla="*/ 0 w 85"/>
                    <a:gd name="T57" fmla="*/ 0 h 117"/>
                    <a:gd name="T58" fmla="*/ 0 w 85"/>
                    <a:gd name="T59" fmla="*/ 0 h 117"/>
                    <a:gd name="T60" fmla="*/ 0 w 85"/>
                    <a:gd name="T61" fmla="*/ 0 h 117"/>
                    <a:gd name="T62" fmla="*/ 0 w 85"/>
                    <a:gd name="T63" fmla="*/ 0 h 117"/>
                    <a:gd name="T64" fmla="*/ 0 w 85"/>
                    <a:gd name="T65" fmla="*/ 0 h 117"/>
                    <a:gd name="T66" fmla="*/ 0 w 85"/>
                    <a:gd name="T67" fmla="*/ 0 h 117"/>
                    <a:gd name="T68" fmla="*/ 0 w 85"/>
                    <a:gd name="T69" fmla="*/ 0 h 1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5"/>
                    <a:gd name="T106" fmla="*/ 0 h 117"/>
                    <a:gd name="T107" fmla="*/ 85 w 85"/>
                    <a:gd name="T108" fmla="*/ 117 h 1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5" h="117">
                      <a:moveTo>
                        <a:pt x="0" y="114"/>
                      </a:moveTo>
                      <a:lnTo>
                        <a:pt x="0" y="45"/>
                      </a:lnTo>
                      <a:lnTo>
                        <a:pt x="1" y="38"/>
                      </a:lnTo>
                      <a:lnTo>
                        <a:pt x="4" y="31"/>
                      </a:lnTo>
                      <a:lnTo>
                        <a:pt x="7" y="24"/>
                      </a:lnTo>
                      <a:lnTo>
                        <a:pt x="12" y="18"/>
                      </a:lnTo>
                      <a:lnTo>
                        <a:pt x="18" y="13"/>
                      </a:lnTo>
                      <a:lnTo>
                        <a:pt x="25" y="7"/>
                      </a:lnTo>
                      <a:lnTo>
                        <a:pt x="35" y="3"/>
                      </a:lnTo>
                      <a:lnTo>
                        <a:pt x="44" y="0"/>
                      </a:lnTo>
                      <a:lnTo>
                        <a:pt x="36" y="11"/>
                      </a:lnTo>
                      <a:lnTo>
                        <a:pt x="35" y="17"/>
                      </a:lnTo>
                      <a:lnTo>
                        <a:pt x="38" y="19"/>
                      </a:lnTo>
                      <a:lnTo>
                        <a:pt x="46" y="19"/>
                      </a:lnTo>
                      <a:lnTo>
                        <a:pt x="57" y="18"/>
                      </a:lnTo>
                      <a:lnTo>
                        <a:pt x="68" y="16"/>
                      </a:lnTo>
                      <a:lnTo>
                        <a:pt x="78" y="15"/>
                      </a:lnTo>
                      <a:lnTo>
                        <a:pt x="85" y="15"/>
                      </a:lnTo>
                      <a:lnTo>
                        <a:pt x="74" y="17"/>
                      </a:lnTo>
                      <a:lnTo>
                        <a:pt x="64" y="19"/>
                      </a:lnTo>
                      <a:lnTo>
                        <a:pt x="57" y="23"/>
                      </a:lnTo>
                      <a:lnTo>
                        <a:pt x="52" y="27"/>
                      </a:lnTo>
                      <a:lnTo>
                        <a:pt x="49" y="32"/>
                      </a:lnTo>
                      <a:lnTo>
                        <a:pt x="46" y="37"/>
                      </a:lnTo>
                      <a:lnTo>
                        <a:pt x="45" y="43"/>
                      </a:lnTo>
                      <a:lnTo>
                        <a:pt x="44" y="50"/>
                      </a:lnTo>
                      <a:lnTo>
                        <a:pt x="44" y="117"/>
                      </a:lnTo>
                      <a:lnTo>
                        <a:pt x="38" y="115"/>
                      </a:lnTo>
                      <a:lnTo>
                        <a:pt x="33" y="109"/>
                      </a:lnTo>
                      <a:lnTo>
                        <a:pt x="27" y="104"/>
                      </a:lnTo>
                      <a:lnTo>
                        <a:pt x="23" y="99"/>
                      </a:lnTo>
                      <a:lnTo>
                        <a:pt x="17" y="96"/>
                      </a:lnTo>
                      <a:lnTo>
                        <a:pt x="11" y="96"/>
                      </a:lnTo>
                      <a:lnTo>
                        <a:pt x="6" y="102"/>
                      </a:lnTo>
                      <a:lnTo>
                        <a:pt x="0" y="114"/>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9" name="Freeform 999">
                  <a:extLst>
                    <a:ext uri="{FF2B5EF4-FFF2-40B4-BE49-F238E27FC236}">
                      <a16:creationId xmlns:a16="http://schemas.microsoft.com/office/drawing/2014/main" id="{9D492EA5-484A-40B0-A031-8A5CBEEEDD41}"/>
                    </a:ext>
                  </a:extLst>
                </p:cNvPr>
                <p:cNvSpPr>
                  <a:spLocks/>
                </p:cNvSpPr>
                <p:nvPr/>
              </p:nvSpPr>
              <p:spPr bwMode="auto">
                <a:xfrm>
                  <a:off x="4924" y="256"/>
                  <a:ext cx="2" cy="15"/>
                </a:xfrm>
                <a:custGeom>
                  <a:avLst/>
                  <a:gdLst>
                    <a:gd name="T0" fmla="*/ 0 w 12"/>
                    <a:gd name="T1" fmla="*/ 0 h 74"/>
                    <a:gd name="T2" fmla="*/ 0 w 12"/>
                    <a:gd name="T3" fmla="*/ 0 h 74"/>
                    <a:gd name="T4" fmla="*/ 0 w 12"/>
                    <a:gd name="T5" fmla="*/ 0 h 74"/>
                    <a:gd name="T6" fmla="*/ 0 w 12"/>
                    <a:gd name="T7" fmla="*/ 0 h 74"/>
                    <a:gd name="T8" fmla="*/ 0 w 12"/>
                    <a:gd name="T9" fmla="*/ 0 h 74"/>
                    <a:gd name="T10" fmla="*/ 0 w 12"/>
                    <a:gd name="T11" fmla="*/ 0 h 74"/>
                    <a:gd name="T12" fmla="*/ 0 w 12"/>
                    <a:gd name="T13" fmla="*/ 0 h 74"/>
                    <a:gd name="T14" fmla="*/ 0 w 12"/>
                    <a:gd name="T15" fmla="*/ 0 h 74"/>
                    <a:gd name="T16" fmla="*/ 0 w 12"/>
                    <a:gd name="T17" fmla="*/ 0 h 74"/>
                    <a:gd name="T18" fmla="*/ 0 w 12"/>
                    <a:gd name="T19" fmla="*/ 0 h 74"/>
                    <a:gd name="T20" fmla="*/ 0 w 12"/>
                    <a:gd name="T21" fmla="*/ 0 h 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74"/>
                    <a:gd name="T35" fmla="*/ 12 w 12"/>
                    <a:gd name="T36" fmla="*/ 74 h 7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74">
                      <a:moveTo>
                        <a:pt x="0" y="5"/>
                      </a:moveTo>
                      <a:lnTo>
                        <a:pt x="0" y="5"/>
                      </a:lnTo>
                      <a:lnTo>
                        <a:pt x="0" y="74"/>
                      </a:lnTo>
                      <a:lnTo>
                        <a:pt x="12" y="74"/>
                      </a:lnTo>
                      <a:lnTo>
                        <a:pt x="12" y="5"/>
                      </a:lnTo>
                      <a:lnTo>
                        <a:pt x="10" y="2"/>
                      </a:lnTo>
                      <a:lnTo>
                        <a:pt x="6" y="0"/>
                      </a:lnTo>
                      <a:lnTo>
                        <a:pt x="3" y="2"/>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0" name="Freeform 1000">
                  <a:extLst>
                    <a:ext uri="{FF2B5EF4-FFF2-40B4-BE49-F238E27FC236}">
                      <a16:creationId xmlns:a16="http://schemas.microsoft.com/office/drawing/2014/main" id="{F133F721-C839-41B2-8964-BB77E641F7C0}"/>
                    </a:ext>
                  </a:extLst>
                </p:cNvPr>
                <p:cNvSpPr>
                  <a:spLocks/>
                </p:cNvSpPr>
                <p:nvPr/>
              </p:nvSpPr>
              <p:spPr bwMode="auto">
                <a:xfrm>
                  <a:off x="4924" y="247"/>
                  <a:ext cx="9" cy="10"/>
                </a:xfrm>
                <a:custGeom>
                  <a:avLst/>
                  <a:gdLst>
                    <a:gd name="T0" fmla="*/ 0 w 55"/>
                    <a:gd name="T1" fmla="*/ 0 h 49"/>
                    <a:gd name="T2" fmla="*/ 0 w 55"/>
                    <a:gd name="T3" fmla="*/ 0 h 49"/>
                    <a:gd name="T4" fmla="*/ 0 w 55"/>
                    <a:gd name="T5" fmla="*/ 0 h 49"/>
                    <a:gd name="T6" fmla="*/ 0 w 55"/>
                    <a:gd name="T7" fmla="*/ 0 h 49"/>
                    <a:gd name="T8" fmla="*/ 0 w 55"/>
                    <a:gd name="T9" fmla="*/ 0 h 49"/>
                    <a:gd name="T10" fmla="*/ 0 w 55"/>
                    <a:gd name="T11" fmla="*/ 0 h 49"/>
                    <a:gd name="T12" fmla="*/ 0 w 55"/>
                    <a:gd name="T13" fmla="*/ 0 h 49"/>
                    <a:gd name="T14" fmla="*/ 0 w 55"/>
                    <a:gd name="T15" fmla="*/ 0 h 49"/>
                    <a:gd name="T16" fmla="*/ 0 w 55"/>
                    <a:gd name="T17" fmla="*/ 0 h 49"/>
                    <a:gd name="T18" fmla="*/ 0 w 55"/>
                    <a:gd name="T19" fmla="*/ 0 h 49"/>
                    <a:gd name="T20" fmla="*/ 0 w 55"/>
                    <a:gd name="T21" fmla="*/ 0 h 49"/>
                    <a:gd name="T22" fmla="*/ 0 w 55"/>
                    <a:gd name="T23" fmla="*/ 0 h 49"/>
                    <a:gd name="T24" fmla="*/ 0 w 55"/>
                    <a:gd name="T25" fmla="*/ 0 h 49"/>
                    <a:gd name="T26" fmla="*/ 0 w 55"/>
                    <a:gd name="T27" fmla="*/ 0 h 49"/>
                    <a:gd name="T28" fmla="*/ 0 w 55"/>
                    <a:gd name="T29" fmla="*/ 0 h 49"/>
                    <a:gd name="T30" fmla="*/ 0 w 55"/>
                    <a:gd name="T31" fmla="*/ 0 h 49"/>
                    <a:gd name="T32" fmla="*/ 0 w 55"/>
                    <a:gd name="T33" fmla="*/ 0 h 49"/>
                    <a:gd name="T34" fmla="*/ 0 w 55"/>
                    <a:gd name="T35" fmla="*/ 0 h 49"/>
                    <a:gd name="T36" fmla="*/ 0 w 55"/>
                    <a:gd name="T37" fmla="*/ 0 h 49"/>
                    <a:gd name="T38" fmla="*/ 0 w 55"/>
                    <a:gd name="T39" fmla="*/ 0 h 49"/>
                    <a:gd name="T40" fmla="*/ 0 w 55"/>
                    <a:gd name="T41" fmla="*/ 0 h 49"/>
                    <a:gd name="T42" fmla="*/ 0 w 55"/>
                    <a:gd name="T43" fmla="*/ 0 h 49"/>
                    <a:gd name="T44" fmla="*/ 0 w 55"/>
                    <a:gd name="T45" fmla="*/ 0 h 49"/>
                    <a:gd name="T46" fmla="*/ 0 w 55"/>
                    <a:gd name="T47" fmla="*/ 0 h 49"/>
                    <a:gd name="T48" fmla="*/ 0 w 55"/>
                    <a:gd name="T49" fmla="*/ 0 h 49"/>
                    <a:gd name="T50" fmla="*/ 0 w 55"/>
                    <a:gd name="T51" fmla="*/ 0 h 4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5"/>
                    <a:gd name="T79" fmla="*/ 0 h 49"/>
                    <a:gd name="T80" fmla="*/ 55 w 55"/>
                    <a:gd name="T81" fmla="*/ 49 h 4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5" h="49">
                      <a:moveTo>
                        <a:pt x="54" y="7"/>
                      </a:moveTo>
                      <a:lnTo>
                        <a:pt x="49" y="0"/>
                      </a:lnTo>
                      <a:lnTo>
                        <a:pt x="38" y="3"/>
                      </a:lnTo>
                      <a:lnTo>
                        <a:pt x="28" y="7"/>
                      </a:lnTo>
                      <a:lnTo>
                        <a:pt x="20" y="14"/>
                      </a:lnTo>
                      <a:lnTo>
                        <a:pt x="13" y="19"/>
                      </a:lnTo>
                      <a:lnTo>
                        <a:pt x="9" y="26"/>
                      </a:lnTo>
                      <a:lnTo>
                        <a:pt x="5" y="33"/>
                      </a:lnTo>
                      <a:lnTo>
                        <a:pt x="3" y="41"/>
                      </a:lnTo>
                      <a:lnTo>
                        <a:pt x="0" y="49"/>
                      </a:lnTo>
                      <a:lnTo>
                        <a:pt x="12" y="49"/>
                      </a:lnTo>
                      <a:lnTo>
                        <a:pt x="12" y="43"/>
                      </a:lnTo>
                      <a:lnTo>
                        <a:pt x="14" y="37"/>
                      </a:lnTo>
                      <a:lnTo>
                        <a:pt x="18" y="30"/>
                      </a:lnTo>
                      <a:lnTo>
                        <a:pt x="23" y="25"/>
                      </a:lnTo>
                      <a:lnTo>
                        <a:pt x="28" y="20"/>
                      </a:lnTo>
                      <a:lnTo>
                        <a:pt x="35" y="16"/>
                      </a:lnTo>
                      <a:lnTo>
                        <a:pt x="43" y="11"/>
                      </a:lnTo>
                      <a:lnTo>
                        <a:pt x="51" y="8"/>
                      </a:lnTo>
                      <a:lnTo>
                        <a:pt x="46" y="1"/>
                      </a:lnTo>
                      <a:lnTo>
                        <a:pt x="51" y="8"/>
                      </a:lnTo>
                      <a:lnTo>
                        <a:pt x="55" y="6"/>
                      </a:lnTo>
                      <a:lnTo>
                        <a:pt x="55" y="3"/>
                      </a:lnTo>
                      <a:lnTo>
                        <a:pt x="52" y="1"/>
                      </a:lnTo>
                      <a:lnTo>
                        <a:pt x="49" y="0"/>
                      </a:lnTo>
                      <a:lnTo>
                        <a:pt x="5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1" name="Freeform 1001">
                  <a:extLst>
                    <a:ext uri="{FF2B5EF4-FFF2-40B4-BE49-F238E27FC236}">
                      <a16:creationId xmlns:a16="http://schemas.microsoft.com/office/drawing/2014/main" id="{82E0477C-F6DF-42B6-9F23-AF0C4BBFCABF}"/>
                    </a:ext>
                  </a:extLst>
                </p:cNvPr>
                <p:cNvSpPr>
                  <a:spLocks/>
                </p:cNvSpPr>
                <p:nvPr/>
              </p:nvSpPr>
              <p:spPr bwMode="auto">
                <a:xfrm>
                  <a:off x="4930" y="247"/>
                  <a:ext cx="10" cy="6"/>
                </a:xfrm>
                <a:custGeom>
                  <a:avLst/>
                  <a:gdLst>
                    <a:gd name="T0" fmla="*/ 0 w 60"/>
                    <a:gd name="T1" fmla="*/ 0 h 27"/>
                    <a:gd name="T2" fmla="*/ 0 w 60"/>
                    <a:gd name="T3" fmla="*/ 0 h 27"/>
                    <a:gd name="T4" fmla="*/ 0 w 60"/>
                    <a:gd name="T5" fmla="*/ 0 h 27"/>
                    <a:gd name="T6" fmla="*/ 0 w 60"/>
                    <a:gd name="T7" fmla="*/ 0 h 27"/>
                    <a:gd name="T8" fmla="*/ 0 w 60"/>
                    <a:gd name="T9" fmla="*/ 0 h 27"/>
                    <a:gd name="T10" fmla="*/ 0 w 60"/>
                    <a:gd name="T11" fmla="*/ 0 h 27"/>
                    <a:gd name="T12" fmla="*/ 0 w 60"/>
                    <a:gd name="T13" fmla="*/ 0 h 27"/>
                    <a:gd name="T14" fmla="*/ 0 w 60"/>
                    <a:gd name="T15" fmla="*/ 0 h 27"/>
                    <a:gd name="T16" fmla="*/ 0 w 60"/>
                    <a:gd name="T17" fmla="*/ 0 h 27"/>
                    <a:gd name="T18" fmla="*/ 0 w 60"/>
                    <a:gd name="T19" fmla="*/ 0 h 27"/>
                    <a:gd name="T20" fmla="*/ 0 w 60"/>
                    <a:gd name="T21" fmla="*/ 0 h 27"/>
                    <a:gd name="T22" fmla="*/ 0 w 60"/>
                    <a:gd name="T23" fmla="*/ 0 h 27"/>
                    <a:gd name="T24" fmla="*/ 0 w 60"/>
                    <a:gd name="T25" fmla="*/ 0 h 27"/>
                    <a:gd name="T26" fmla="*/ 0 w 60"/>
                    <a:gd name="T27" fmla="*/ 0 h 27"/>
                    <a:gd name="T28" fmla="*/ 0 w 60"/>
                    <a:gd name="T29" fmla="*/ 0 h 27"/>
                    <a:gd name="T30" fmla="*/ 0 w 60"/>
                    <a:gd name="T31" fmla="*/ 0 h 27"/>
                    <a:gd name="T32" fmla="*/ 0 w 60"/>
                    <a:gd name="T33" fmla="*/ 0 h 27"/>
                    <a:gd name="T34" fmla="*/ 0 w 60"/>
                    <a:gd name="T35" fmla="*/ 0 h 27"/>
                    <a:gd name="T36" fmla="*/ 0 w 60"/>
                    <a:gd name="T37" fmla="*/ 0 h 27"/>
                    <a:gd name="T38" fmla="*/ 0 w 60"/>
                    <a:gd name="T39" fmla="*/ 0 h 27"/>
                    <a:gd name="T40" fmla="*/ 0 w 60"/>
                    <a:gd name="T41" fmla="*/ 0 h 27"/>
                    <a:gd name="T42" fmla="*/ 0 w 60"/>
                    <a:gd name="T43" fmla="*/ 0 h 27"/>
                    <a:gd name="T44" fmla="*/ 0 w 60"/>
                    <a:gd name="T45" fmla="*/ 0 h 27"/>
                    <a:gd name="T46" fmla="*/ 0 w 60"/>
                    <a:gd name="T47" fmla="*/ 0 h 27"/>
                    <a:gd name="T48" fmla="*/ 0 w 60"/>
                    <a:gd name="T49" fmla="*/ 0 h 27"/>
                    <a:gd name="T50" fmla="*/ 0 w 60"/>
                    <a:gd name="T51" fmla="*/ 0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
                    <a:gd name="T79" fmla="*/ 0 h 27"/>
                    <a:gd name="T80" fmla="*/ 60 w 60"/>
                    <a:gd name="T81" fmla="*/ 27 h 2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 h="27">
                      <a:moveTo>
                        <a:pt x="55" y="23"/>
                      </a:moveTo>
                      <a:lnTo>
                        <a:pt x="57" y="14"/>
                      </a:lnTo>
                      <a:lnTo>
                        <a:pt x="48" y="13"/>
                      </a:lnTo>
                      <a:lnTo>
                        <a:pt x="36" y="14"/>
                      </a:lnTo>
                      <a:lnTo>
                        <a:pt x="26" y="16"/>
                      </a:lnTo>
                      <a:lnTo>
                        <a:pt x="16" y="17"/>
                      </a:lnTo>
                      <a:lnTo>
                        <a:pt x="9" y="17"/>
                      </a:lnTo>
                      <a:lnTo>
                        <a:pt x="9" y="19"/>
                      </a:lnTo>
                      <a:lnTo>
                        <a:pt x="10" y="16"/>
                      </a:lnTo>
                      <a:lnTo>
                        <a:pt x="18" y="6"/>
                      </a:lnTo>
                      <a:lnTo>
                        <a:pt x="10" y="0"/>
                      </a:lnTo>
                      <a:lnTo>
                        <a:pt x="1" y="11"/>
                      </a:lnTo>
                      <a:lnTo>
                        <a:pt x="0" y="21"/>
                      </a:lnTo>
                      <a:lnTo>
                        <a:pt x="7" y="27"/>
                      </a:lnTo>
                      <a:lnTo>
                        <a:pt x="16" y="27"/>
                      </a:lnTo>
                      <a:lnTo>
                        <a:pt x="28" y="26"/>
                      </a:lnTo>
                      <a:lnTo>
                        <a:pt x="39" y="24"/>
                      </a:lnTo>
                      <a:lnTo>
                        <a:pt x="48" y="23"/>
                      </a:lnTo>
                      <a:lnTo>
                        <a:pt x="54" y="22"/>
                      </a:lnTo>
                      <a:lnTo>
                        <a:pt x="55" y="13"/>
                      </a:lnTo>
                      <a:lnTo>
                        <a:pt x="54" y="22"/>
                      </a:lnTo>
                      <a:lnTo>
                        <a:pt x="58" y="21"/>
                      </a:lnTo>
                      <a:lnTo>
                        <a:pt x="60" y="19"/>
                      </a:lnTo>
                      <a:lnTo>
                        <a:pt x="60" y="16"/>
                      </a:lnTo>
                      <a:lnTo>
                        <a:pt x="57" y="14"/>
                      </a:lnTo>
                      <a:lnTo>
                        <a:pt x="55"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2" name="Freeform 1002">
                  <a:extLst>
                    <a:ext uri="{FF2B5EF4-FFF2-40B4-BE49-F238E27FC236}">
                      <a16:creationId xmlns:a16="http://schemas.microsoft.com/office/drawing/2014/main" id="{BB6DD0DD-C8A6-440D-BF04-D7067B6DC386}"/>
                    </a:ext>
                  </a:extLst>
                </p:cNvPr>
                <p:cNvSpPr>
                  <a:spLocks/>
                </p:cNvSpPr>
                <p:nvPr/>
              </p:nvSpPr>
              <p:spPr bwMode="auto">
                <a:xfrm>
                  <a:off x="4931" y="250"/>
                  <a:ext cx="8" cy="9"/>
                </a:xfrm>
                <a:custGeom>
                  <a:avLst/>
                  <a:gdLst>
                    <a:gd name="T0" fmla="*/ 0 w 47"/>
                    <a:gd name="T1" fmla="*/ 0 h 44"/>
                    <a:gd name="T2" fmla="*/ 0 w 47"/>
                    <a:gd name="T3" fmla="*/ 0 h 44"/>
                    <a:gd name="T4" fmla="*/ 0 w 47"/>
                    <a:gd name="T5" fmla="*/ 0 h 44"/>
                    <a:gd name="T6" fmla="*/ 0 w 47"/>
                    <a:gd name="T7" fmla="*/ 0 h 44"/>
                    <a:gd name="T8" fmla="*/ 0 w 47"/>
                    <a:gd name="T9" fmla="*/ 0 h 44"/>
                    <a:gd name="T10" fmla="*/ 0 w 47"/>
                    <a:gd name="T11" fmla="*/ 0 h 44"/>
                    <a:gd name="T12" fmla="*/ 0 w 47"/>
                    <a:gd name="T13" fmla="*/ 0 h 44"/>
                    <a:gd name="T14" fmla="*/ 0 w 47"/>
                    <a:gd name="T15" fmla="*/ 0 h 44"/>
                    <a:gd name="T16" fmla="*/ 0 w 47"/>
                    <a:gd name="T17" fmla="*/ 0 h 44"/>
                    <a:gd name="T18" fmla="*/ 0 w 47"/>
                    <a:gd name="T19" fmla="*/ 0 h 44"/>
                    <a:gd name="T20" fmla="*/ 0 w 47"/>
                    <a:gd name="T21" fmla="*/ 0 h 44"/>
                    <a:gd name="T22" fmla="*/ 0 w 47"/>
                    <a:gd name="T23" fmla="*/ 0 h 44"/>
                    <a:gd name="T24" fmla="*/ 0 w 47"/>
                    <a:gd name="T25" fmla="*/ 0 h 44"/>
                    <a:gd name="T26" fmla="*/ 0 w 47"/>
                    <a:gd name="T27" fmla="*/ 0 h 44"/>
                    <a:gd name="T28" fmla="*/ 0 w 47"/>
                    <a:gd name="T29" fmla="*/ 0 h 44"/>
                    <a:gd name="T30" fmla="*/ 0 w 47"/>
                    <a:gd name="T31" fmla="*/ 0 h 44"/>
                    <a:gd name="T32" fmla="*/ 0 w 47"/>
                    <a:gd name="T33" fmla="*/ 0 h 44"/>
                    <a:gd name="T34" fmla="*/ 0 w 47"/>
                    <a:gd name="T35" fmla="*/ 0 h 44"/>
                    <a:gd name="T36" fmla="*/ 0 w 47"/>
                    <a:gd name="T37" fmla="*/ 0 h 44"/>
                    <a:gd name="T38" fmla="*/ 0 w 47"/>
                    <a:gd name="T39" fmla="*/ 0 h 44"/>
                    <a:gd name="T40" fmla="*/ 0 w 47"/>
                    <a:gd name="T41" fmla="*/ 0 h 44"/>
                    <a:gd name="T42" fmla="*/ 0 w 47"/>
                    <a:gd name="T43" fmla="*/ 0 h 44"/>
                    <a:gd name="T44" fmla="*/ 0 w 47"/>
                    <a:gd name="T45" fmla="*/ 0 h 44"/>
                    <a:gd name="T46" fmla="*/ 0 w 47"/>
                    <a:gd name="T47" fmla="*/ 0 h 44"/>
                    <a:gd name="T48" fmla="*/ 0 w 47"/>
                    <a:gd name="T49" fmla="*/ 0 h 4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7"/>
                    <a:gd name="T76" fmla="*/ 0 h 44"/>
                    <a:gd name="T77" fmla="*/ 47 w 47"/>
                    <a:gd name="T78" fmla="*/ 44 h 4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7" h="44">
                      <a:moveTo>
                        <a:pt x="12" y="40"/>
                      </a:moveTo>
                      <a:lnTo>
                        <a:pt x="12" y="40"/>
                      </a:lnTo>
                      <a:lnTo>
                        <a:pt x="13" y="34"/>
                      </a:lnTo>
                      <a:lnTo>
                        <a:pt x="13" y="28"/>
                      </a:lnTo>
                      <a:lnTo>
                        <a:pt x="15" y="24"/>
                      </a:lnTo>
                      <a:lnTo>
                        <a:pt x="19" y="20"/>
                      </a:lnTo>
                      <a:lnTo>
                        <a:pt x="23" y="17"/>
                      </a:lnTo>
                      <a:lnTo>
                        <a:pt x="28" y="13"/>
                      </a:lnTo>
                      <a:lnTo>
                        <a:pt x="37" y="11"/>
                      </a:lnTo>
                      <a:lnTo>
                        <a:pt x="47" y="10"/>
                      </a:lnTo>
                      <a:lnTo>
                        <a:pt x="47" y="0"/>
                      </a:lnTo>
                      <a:lnTo>
                        <a:pt x="34" y="3"/>
                      </a:lnTo>
                      <a:lnTo>
                        <a:pt x="24" y="5"/>
                      </a:lnTo>
                      <a:lnTo>
                        <a:pt x="15" y="9"/>
                      </a:lnTo>
                      <a:lnTo>
                        <a:pt x="10" y="14"/>
                      </a:lnTo>
                      <a:lnTo>
                        <a:pt x="6" y="20"/>
                      </a:lnTo>
                      <a:lnTo>
                        <a:pt x="4" y="26"/>
                      </a:lnTo>
                      <a:lnTo>
                        <a:pt x="1" y="32"/>
                      </a:lnTo>
                      <a:lnTo>
                        <a:pt x="0" y="40"/>
                      </a:lnTo>
                      <a:lnTo>
                        <a:pt x="2" y="43"/>
                      </a:lnTo>
                      <a:lnTo>
                        <a:pt x="6" y="44"/>
                      </a:lnTo>
                      <a:lnTo>
                        <a:pt x="10" y="43"/>
                      </a:lnTo>
                      <a:lnTo>
                        <a:pt x="12"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3" name="Freeform 1003">
                  <a:extLst>
                    <a:ext uri="{FF2B5EF4-FFF2-40B4-BE49-F238E27FC236}">
                      <a16:creationId xmlns:a16="http://schemas.microsoft.com/office/drawing/2014/main" id="{9B4FAF75-97C2-4CFD-8EA6-C67069C630C9}"/>
                    </a:ext>
                  </a:extLst>
                </p:cNvPr>
                <p:cNvSpPr>
                  <a:spLocks/>
                </p:cNvSpPr>
                <p:nvPr/>
              </p:nvSpPr>
              <p:spPr bwMode="auto">
                <a:xfrm>
                  <a:off x="4931" y="258"/>
                  <a:ext cx="2" cy="14"/>
                </a:xfrm>
                <a:custGeom>
                  <a:avLst/>
                  <a:gdLst>
                    <a:gd name="T0" fmla="*/ 0 w 12"/>
                    <a:gd name="T1" fmla="*/ 0 h 72"/>
                    <a:gd name="T2" fmla="*/ 0 w 12"/>
                    <a:gd name="T3" fmla="*/ 0 h 72"/>
                    <a:gd name="T4" fmla="*/ 0 w 12"/>
                    <a:gd name="T5" fmla="*/ 0 h 72"/>
                    <a:gd name="T6" fmla="*/ 0 w 12"/>
                    <a:gd name="T7" fmla="*/ 0 h 72"/>
                    <a:gd name="T8" fmla="*/ 0 w 12"/>
                    <a:gd name="T9" fmla="*/ 0 h 72"/>
                    <a:gd name="T10" fmla="*/ 0 w 12"/>
                    <a:gd name="T11" fmla="*/ 0 h 72"/>
                    <a:gd name="T12" fmla="*/ 0 w 12"/>
                    <a:gd name="T13" fmla="*/ 0 h 72"/>
                    <a:gd name="T14" fmla="*/ 0 w 12"/>
                    <a:gd name="T15" fmla="*/ 0 h 72"/>
                    <a:gd name="T16" fmla="*/ 0 w 12"/>
                    <a:gd name="T17" fmla="*/ 0 h 72"/>
                    <a:gd name="T18" fmla="*/ 0 w 12"/>
                    <a:gd name="T19" fmla="*/ 0 h 72"/>
                    <a:gd name="T20" fmla="*/ 0 w 12"/>
                    <a:gd name="T21" fmla="*/ 0 h 72"/>
                    <a:gd name="T22" fmla="*/ 0 w 12"/>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72"/>
                    <a:gd name="T38" fmla="*/ 12 w 12"/>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72">
                      <a:moveTo>
                        <a:pt x="6" y="72"/>
                      </a:moveTo>
                      <a:lnTo>
                        <a:pt x="12" y="67"/>
                      </a:lnTo>
                      <a:lnTo>
                        <a:pt x="12" y="0"/>
                      </a:lnTo>
                      <a:lnTo>
                        <a:pt x="0" y="0"/>
                      </a:lnTo>
                      <a:lnTo>
                        <a:pt x="0" y="67"/>
                      </a:lnTo>
                      <a:lnTo>
                        <a:pt x="6" y="62"/>
                      </a:lnTo>
                      <a:lnTo>
                        <a:pt x="0" y="67"/>
                      </a:lnTo>
                      <a:lnTo>
                        <a:pt x="2" y="70"/>
                      </a:lnTo>
                      <a:lnTo>
                        <a:pt x="6" y="71"/>
                      </a:lnTo>
                      <a:lnTo>
                        <a:pt x="10" y="70"/>
                      </a:lnTo>
                      <a:lnTo>
                        <a:pt x="12" y="67"/>
                      </a:lnTo>
                      <a:lnTo>
                        <a:pt x="6" y="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4" name="Freeform 1004">
                  <a:extLst>
                    <a:ext uri="{FF2B5EF4-FFF2-40B4-BE49-F238E27FC236}">
                      <a16:creationId xmlns:a16="http://schemas.microsoft.com/office/drawing/2014/main" id="{B39D793D-61A7-4E77-B518-716FF3276DCD}"/>
                    </a:ext>
                  </a:extLst>
                </p:cNvPr>
                <p:cNvSpPr>
                  <a:spLocks/>
                </p:cNvSpPr>
                <p:nvPr/>
              </p:nvSpPr>
              <p:spPr bwMode="auto">
                <a:xfrm>
                  <a:off x="4924" y="266"/>
                  <a:ext cx="8" cy="6"/>
                </a:xfrm>
                <a:custGeom>
                  <a:avLst/>
                  <a:gdLst>
                    <a:gd name="T0" fmla="*/ 0 w 50"/>
                    <a:gd name="T1" fmla="*/ 0 h 30"/>
                    <a:gd name="T2" fmla="*/ 0 w 50"/>
                    <a:gd name="T3" fmla="*/ 0 h 30"/>
                    <a:gd name="T4" fmla="*/ 0 w 50"/>
                    <a:gd name="T5" fmla="*/ 0 h 30"/>
                    <a:gd name="T6" fmla="*/ 0 w 50"/>
                    <a:gd name="T7" fmla="*/ 0 h 30"/>
                    <a:gd name="T8" fmla="*/ 0 w 50"/>
                    <a:gd name="T9" fmla="*/ 0 h 30"/>
                    <a:gd name="T10" fmla="*/ 0 w 50"/>
                    <a:gd name="T11" fmla="*/ 0 h 30"/>
                    <a:gd name="T12" fmla="*/ 0 w 50"/>
                    <a:gd name="T13" fmla="*/ 0 h 30"/>
                    <a:gd name="T14" fmla="*/ 0 w 50"/>
                    <a:gd name="T15" fmla="*/ 0 h 30"/>
                    <a:gd name="T16" fmla="*/ 0 w 50"/>
                    <a:gd name="T17" fmla="*/ 0 h 30"/>
                    <a:gd name="T18" fmla="*/ 0 w 50"/>
                    <a:gd name="T19" fmla="*/ 0 h 30"/>
                    <a:gd name="T20" fmla="*/ 0 w 50"/>
                    <a:gd name="T21" fmla="*/ 0 h 30"/>
                    <a:gd name="T22" fmla="*/ 0 w 50"/>
                    <a:gd name="T23" fmla="*/ 0 h 30"/>
                    <a:gd name="T24" fmla="*/ 0 w 50"/>
                    <a:gd name="T25" fmla="*/ 0 h 30"/>
                    <a:gd name="T26" fmla="*/ 0 w 50"/>
                    <a:gd name="T27" fmla="*/ 0 h 30"/>
                    <a:gd name="T28" fmla="*/ 0 w 50"/>
                    <a:gd name="T29" fmla="*/ 0 h 30"/>
                    <a:gd name="T30" fmla="*/ 0 w 50"/>
                    <a:gd name="T31" fmla="*/ 0 h 30"/>
                    <a:gd name="T32" fmla="*/ 0 w 50"/>
                    <a:gd name="T33" fmla="*/ 0 h 30"/>
                    <a:gd name="T34" fmla="*/ 0 w 50"/>
                    <a:gd name="T35" fmla="*/ 0 h 30"/>
                    <a:gd name="T36" fmla="*/ 0 w 50"/>
                    <a:gd name="T37" fmla="*/ 0 h 30"/>
                    <a:gd name="T38" fmla="*/ 0 w 50"/>
                    <a:gd name="T39" fmla="*/ 0 h 30"/>
                    <a:gd name="T40" fmla="*/ 0 w 50"/>
                    <a:gd name="T41" fmla="*/ 0 h 30"/>
                    <a:gd name="T42" fmla="*/ 0 w 50"/>
                    <a:gd name="T43" fmla="*/ 0 h 30"/>
                    <a:gd name="T44" fmla="*/ 0 w 50"/>
                    <a:gd name="T45" fmla="*/ 0 h 30"/>
                    <a:gd name="T46" fmla="*/ 0 w 50"/>
                    <a:gd name="T47" fmla="*/ 0 h 30"/>
                    <a:gd name="T48" fmla="*/ 0 w 50"/>
                    <a:gd name="T49" fmla="*/ 0 h 30"/>
                    <a:gd name="T50" fmla="*/ 0 w 50"/>
                    <a:gd name="T51" fmla="*/ 0 h 3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30"/>
                    <a:gd name="T80" fmla="*/ 50 w 50"/>
                    <a:gd name="T81" fmla="*/ 30 h 3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30">
                      <a:moveTo>
                        <a:pt x="0" y="22"/>
                      </a:moveTo>
                      <a:lnTo>
                        <a:pt x="11" y="23"/>
                      </a:lnTo>
                      <a:lnTo>
                        <a:pt x="17" y="12"/>
                      </a:lnTo>
                      <a:lnTo>
                        <a:pt x="19" y="8"/>
                      </a:lnTo>
                      <a:lnTo>
                        <a:pt x="22" y="8"/>
                      </a:lnTo>
                      <a:lnTo>
                        <a:pt x="25" y="10"/>
                      </a:lnTo>
                      <a:lnTo>
                        <a:pt x="30" y="15"/>
                      </a:lnTo>
                      <a:lnTo>
                        <a:pt x="36" y="21"/>
                      </a:lnTo>
                      <a:lnTo>
                        <a:pt x="41" y="27"/>
                      </a:lnTo>
                      <a:lnTo>
                        <a:pt x="50" y="30"/>
                      </a:lnTo>
                      <a:lnTo>
                        <a:pt x="50" y="20"/>
                      </a:lnTo>
                      <a:lnTo>
                        <a:pt x="48" y="19"/>
                      </a:lnTo>
                      <a:lnTo>
                        <a:pt x="43" y="14"/>
                      </a:lnTo>
                      <a:lnTo>
                        <a:pt x="37" y="9"/>
                      </a:lnTo>
                      <a:lnTo>
                        <a:pt x="32" y="4"/>
                      </a:lnTo>
                      <a:lnTo>
                        <a:pt x="24" y="0"/>
                      </a:lnTo>
                      <a:lnTo>
                        <a:pt x="14" y="0"/>
                      </a:lnTo>
                      <a:lnTo>
                        <a:pt x="7" y="8"/>
                      </a:lnTo>
                      <a:lnTo>
                        <a:pt x="1" y="21"/>
                      </a:lnTo>
                      <a:lnTo>
                        <a:pt x="12" y="22"/>
                      </a:lnTo>
                      <a:lnTo>
                        <a:pt x="1" y="21"/>
                      </a:lnTo>
                      <a:lnTo>
                        <a:pt x="3" y="24"/>
                      </a:lnTo>
                      <a:lnTo>
                        <a:pt x="5" y="26"/>
                      </a:lnTo>
                      <a:lnTo>
                        <a:pt x="9" y="25"/>
                      </a:lnTo>
                      <a:lnTo>
                        <a:pt x="11" y="23"/>
                      </a:lnTo>
                      <a:lnTo>
                        <a:pt x="0"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5" name="Freeform 1005">
                  <a:extLst>
                    <a:ext uri="{FF2B5EF4-FFF2-40B4-BE49-F238E27FC236}">
                      <a16:creationId xmlns:a16="http://schemas.microsoft.com/office/drawing/2014/main" id="{FE0E0C2A-E7A2-40AA-ABF8-D070C8287DBB}"/>
                    </a:ext>
                  </a:extLst>
                </p:cNvPr>
                <p:cNvSpPr>
                  <a:spLocks/>
                </p:cNvSpPr>
                <p:nvPr/>
              </p:nvSpPr>
              <p:spPr bwMode="auto">
                <a:xfrm>
                  <a:off x="4651" y="330"/>
                  <a:ext cx="56" cy="2"/>
                </a:xfrm>
                <a:custGeom>
                  <a:avLst/>
                  <a:gdLst>
                    <a:gd name="T0" fmla="*/ 0 w 334"/>
                    <a:gd name="T1" fmla="*/ 0 h 10"/>
                    <a:gd name="T2" fmla="*/ 0 w 334"/>
                    <a:gd name="T3" fmla="*/ 0 h 10"/>
                    <a:gd name="T4" fmla="*/ 0 w 334"/>
                    <a:gd name="T5" fmla="*/ 0 h 10"/>
                    <a:gd name="T6" fmla="*/ 0 w 334"/>
                    <a:gd name="T7" fmla="*/ 0 h 10"/>
                    <a:gd name="T8" fmla="*/ 0 w 334"/>
                    <a:gd name="T9" fmla="*/ 0 h 10"/>
                    <a:gd name="T10" fmla="*/ 0 w 334"/>
                    <a:gd name="T11" fmla="*/ 0 h 10"/>
                    <a:gd name="T12" fmla="*/ 0 w 334"/>
                    <a:gd name="T13" fmla="*/ 0 h 10"/>
                    <a:gd name="T14" fmla="*/ 0 60000 65536"/>
                    <a:gd name="T15" fmla="*/ 0 60000 65536"/>
                    <a:gd name="T16" fmla="*/ 0 60000 65536"/>
                    <a:gd name="T17" fmla="*/ 0 60000 65536"/>
                    <a:gd name="T18" fmla="*/ 0 60000 65536"/>
                    <a:gd name="T19" fmla="*/ 0 60000 65536"/>
                    <a:gd name="T20" fmla="*/ 0 60000 65536"/>
                    <a:gd name="T21" fmla="*/ 0 w 334"/>
                    <a:gd name="T22" fmla="*/ 0 h 10"/>
                    <a:gd name="T23" fmla="*/ 334 w 33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4" h="10">
                      <a:moveTo>
                        <a:pt x="334" y="0"/>
                      </a:moveTo>
                      <a:lnTo>
                        <a:pt x="334" y="0"/>
                      </a:lnTo>
                      <a:lnTo>
                        <a:pt x="0" y="0"/>
                      </a:lnTo>
                      <a:lnTo>
                        <a:pt x="0" y="10"/>
                      </a:lnTo>
                      <a:lnTo>
                        <a:pt x="334" y="10"/>
                      </a:lnTo>
                      <a:lnTo>
                        <a:pt x="3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6" name="Freeform 1006">
                  <a:extLst>
                    <a:ext uri="{FF2B5EF4-FFF2-40B4-BE49-F238E27FC236}">
                      <a16:creationId xmlns:a16="http://schemas.microsoft.com/office/drawing/2014/main" id="{57C80F00-A4B1-4AD7-A03D-8A20B46EECCF}"/>
                    </a:ext>
                  </a:extLst>
                </p:cNvPr>
                <p:cNvSpPr>
                  <a:spLocks/>
                </p:cNvSpPr>
                <p:nvPr/>
              </p:nvSpPr>
              <p:spPr bwMode="auto">
                <a:xfrm>
                  <a:off x="4707" y="330"/>
                  <a:ext cx="7"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40" y="34"/>
                      </a:moveTo>
                      <a:lnTo>
                        <a:pt x="40" y="34"/>
                      </a:lnTo>
                      <a:lnTo>
                        <a:pt x="36" y="21"/>
                      </a:lnTo>
                      <a:lnTo>
                        <a:pt x="28" y="10"/>
                      </a:lnTo>
                      <a:lnTo>
                        <a:pt x="16" y="3"/>
                      </a:lnTo>
                      <a:lnTo>
                        <a:pt x="0" y="0"/>
                      </a:lnTo>
                      <a:lnTo>
                        <a:pt x="0" y="10"/>
                      </a:lnTo>
                      <a:lnTo>
                        <a:pt x="11" y="11"/>
                      </a:lnTo>
                      <a:lnTo>
                        <a:pt x="21" y="16"/>
                      </a:lnTo>
                      <a:lnTo>
                        <a:pt x="27" y="25"/>
                      </a:lnTo>
                      <a:lnTo>
                        <a:pt x="28" y="34"/>
                      </a:lnTo>
                      <a:lnTo>
                        <a:pt x="40"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7" name="Freeform 1007">
                  <a:extLst>
                    <a:ext uri="{FF2B5EF4-FFF2-40B4-BE49-F238E27FC236}">
                      <a16:creationId xmlns:a16="http://schemas.microsoft.com/office/drawing/2014/main" id="{7EA76AE3-799A-4F51-A1B9-757065D153AA}"/>
                    </a:ext>
                  </a:extLst>
                </p:cNvPr>
                <p:cNvSpPr>
                  <a:spLocks/>
                </p:cNvSpPr>
                <p:nvPr/>
              </p:nvSpPr>
              <p:spPr bwMode="auto">
                <a:xfrm>
                  <a:off x="4712" y="337"/>
                  <a:ext cx="2" cy="16"/>
                </a:xfrm>
                <a:custGeom>
                  <a:avLst/>
                  <a:gdLst>
                    <a:gd name="T0" fmla="*/ 0 w 12"/>
                    <a:gd name="T1" fmla="*/ 0 h 81"/>
                    <a:gd name="T2" fmla="*/ 0 w 12"/>
                    <a:gd name="T3" fmla="*/ 0 h 81"/>
                    <a:gd name="T4" fmla="*/ 0 w 12"/>
                    <a:gd name="T5" fmla="*/ 0 h 81"/>
                    <a:gd name="T6" fmla="*/ 0 w 12"/>
                    <a:gd name="T7" fmla="*/ 0 h 81"/>
                    <a:gd name="T8" fmla="*/ 0 w 12"/>
                    <a:gd name="T9" fmla="*/ 0 h 81"/>
                    <a:gd name="T10" fmla="*/ 0 w 12"/>
                    <a:gd name="T11" fmla="*/ 0 h 81"/>
                    <a:gd name="T12" fmla="*/ 0 w 12"/>
                    <a:gd name="T13" fmla="*/ 0 h 81"/>
                    <a:gd name="T14" fmla="*/ 0 60000 65536"/>
                    <a:gd name="T15" fmla="*/ 0 60000 65536"/>
                    <a:gd name="T16" fmla="*/ 0 60000 65536"/>
                    <a:gd name="T17" fmla="*/ 0 60000 65536"/>
                    <a:gd name="T18" fmla="*/ 0 60000 65536"/>
                    <a:gd name="T19" fmla="*/ 0 60000 65536"/>
                    <a:gd name="T20" fmla="*/ 0 60000 65536"/>
                    <a:gd name="T21" fmla="*/ 0 w 12"/>
                    <a:gd name="T22" fmla="*/ 0 h 81"/>
                    <a:gd name="T23" fmla="*/ 12 w 12"/>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81">
                      <a:moveTo>
                        <a:pt x="12" y="81"/>
                      </a:moveTo>
                      <a:lnTo>
                        <a:pt x="12" y="81"/>
                      </a:lnTo>
                      <a:lnTo>
                        <a:pt x="12" y="0"/>
                      </a:lnTo>
                      <a:lnTo>
                        <a:pt x="0" y="0"/>
                      </a:lnTo>
                      <a:lnTo>
                        <a:pt x="0" y="81"/>
                      </a:lnTo>
                      <a:lnTo>
                        <a:pt x="12" y="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8" name="Freeform 1008">
                  <a:extLst>
                    <a:ext uri="{FF2B5EF4-FFF2-40B4-BE49-F238E27FC236}">
                      <a16:creationId xmlns:a16="http://schemas.microsoft.com/office/drawing/2014/main" id="{D3904841-DBA3-482F-A246-AF9454566E19}"/>
                    </a:ext>
                  </a:extLst>
                </p:cNvPr>
                <p:cNvSpPr>
                  <a:spLocks/>
                </p:cNvSpPr>
                <p:nvPr/>
              </p:nvSpPr>
              <p:spPr bwMode="auto">
                <a:xfrm>
                  <a:off x="4707" y="353"/>
                  <a:ext cx="7"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0" y="34"/>
                      </a:moveTo>
                      <a:lnTo>
                        <a:pt x="0" y="34"/>
                      </a:lnTo>
                      <a:lnTo>
                        <a:pt x="16" y="31"/>
                      </a:lnTo>
                      <a:lnTo>
                        <a:pt x="28" y="24"/>
                      </a:lnTo>
                      <a:lnTo>
                        <a:pt x="36" y="14"/>
                      </a:lnTo>
                      <a:lnTo>
                        <a:pt x="40" y="0"/>
                      </a:lnTo>
                      <a:lnTo>
                        <a:pt x="28" y="0"/>
                      </a:lnTo>
                      <a:lnTo>
                        <a:pt x="27" y="10"/>
                      </a:lnTo>
                      <a:lnTo>
                        <a:pt x="21" y="18"/>
                      </a:lnTo>
                      <a:lnTo>
                        <a:pt x="11" y="23"/>
                      </a:lnTo>
                      <a:lnTo>
                        <a:pt x="0" y="24"/>
                      </a:lnTo>
                      <a:lnTo>
                        <a:pt x="0"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9" name="Freeform 1009">
                  <a:extLst>
                    <a:ext uri="{FF2B5EF4-FFF2-40B4-BE49-F238E27FC236}">
                      <a16:creationId xmlns:a16="http://schemas.microsoft.com/office/drawing/2014/main" id="{C6E7932E-F1A6-43B5-B3D2-A96558CEA9A9}"/>
                    </a:ext>
                  </a:extLst>
                </p:cNvPr>
                <p:cNvSpPr>
                  <a:spLocks/>
                </p:cNvSpPr>
                <p:nvPr/>
              </p:nvSpPr>
              <p:spPr bwMode="auto">
                <a:xfrm>
                  <a:off x="4651" y="358"/>
                  <a:ext cx="56" cy="2"/>
                </a:xfrm>
                <a:custGeom>
                  <a:avLst/>
                  <a:gdLst>
                    <a:gd name="T0" fmla="*/ 0 w 334"/>
                    <a:gd name="T1" fmla="*/ 0 h 10"/>
                    <a:gd name="T2" fmla="*/ 0 w 334"/>
                    <a:gd name="T3" fmla="*/ 0 h 10"/>
                    <a:gd name="T4" fmla="*/ 0 w 334"/>
                    <a:gd name="T5" fmla="*/ 0 h 10"/>
                    <a:gd name="T6" fmla="*/ 0 w 334"/>
                    <a:gd name="T7" fmla="*/ 0 h 10"/>
                    <a:gd name="T8" fmla="*/ 0 w 334"/>
                    <a:gd name="T9" fmla="*/ 0 h 10"/>
                    <a:gd name="T10" fmla="*/ 0 w 334"/>
                    <a:gd name="T11" fmla="*/ 0 h 10"/>
                    <a:gd name="T12" fmla="*/ 0 w 334"/>
                    <a:gd name="T13" fmla="*/ 0 h 10"/>
                    <a:gd name="T14" fmla="*/ 0 60000 65536"/>
                    <a:gd name="T15" fmla="*/ 0 60000 65536"/>
                    <a:gd name="T16" fmla="*/ 0 60000 65536"/>
                    <a:gd name="T17" fmla="*/ 0 60000 65536"/>
                    <a:gd name="T18" fmla="*/ 0 60000 65536"/>
                    <a:gd name="T19" fmla="*/ 0 60000 65536"/>
                    <a:gd name="T20" fmla="*/ 0 60000 65536"/>
                    <a:gd name="T21" fmla="*/ 0 w 334"/>
                    <a:gd name="T22" fmla="*/ 0 h 10"/>
                    <a:gd name="T23" fmla="*/ 334 w 33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4" h="10">
                      <a:moveTo>
                        <a:pt x="0" y="10"/>
                      </a:moveTo>
                      <a:lnTo>
                        <a:pt x="0" y="10"/>
                      </a:lnTo>
                      <a:lnTo>
                        <a:pt x="334" y="10"/>
                      </a:lnTo>
                      <a:lnTo>
                        <a:pt x="334" y="0"/>
                      </a:lnTo>
                      <a:lnTo>
                        <a:pt x="0" y="0"/>
                      </a:lnTo>
                      <a:lnTo>
                        <a:pt x="0"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0" name="Freeform 1010">
                  <a:extLst>
                    <a:ext uri="{FF2B5EF4-FFF2-40B4-BE49-F238E27FC236}">
                      <a16:creationId xmlns:a16="http://schemas.microsoft.com/office/drawing/2014/main" id="{276E69BE-1A8E-4B18-B710-5DE3201F279A}"/>
                    </a:ext>
                  </a:extLst>
                </p:cNvPr>
                <p:cNvSpPr>
                  <a:spLocks/>
                </p:cNvSpPr>
                <p:nvPr/>
              </p:nvSpPr>
              <p:spPr bwMode="auto">
                <a:xfrm>
                  <a:off x="4645" y="353"/>
                  <a:ext cx="6"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0" y="0"/>
                      </a:moveTo>
                      <a:lnTo>
                        <a:pt x="0" y="0"/>
                      </a:lnTo>
                      <a:lnTo>
                        <a:pt x="3" y="14"/>
                      </a:lnTo>
                      <a:lnTo>
                        <a:pt x="13" y="24"/>
                      </a:lnTo>
                      <a:lnTo>
                        <a:pt x="24" y="31"/>
                      </a:lnTo>
                      <a:lnTo>
                        <a:pt x="40" y="34"/>
                      </a:lnTo>
                      <a:lnTo>
                        <a:pt x="40" y="24"/>
                      </a:lnTo>
                      <a:lnTo>
                        <a:pt x="29" y="23"/>
                      </a:lnTo>
                      <a:lnTo>
                        <a:pt x="20" y="18"/>
                      </a:lnTo>
                      <a:lnTo>
                        <a:pt x="13" y="10"/>
                      </a:lnTo>
                      <a:lnTo>
                        <a:pt x="11"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1" name="Freeform 1011">
                  <a:extLst>
                    <a:ext uri="{FF2B5EF4-FFF2-40B4-BE49-F238E27FC236}">
                      <a16:creationId xmlns:a16="http://schemas.microsoft.com/office/drawing/2014/main" id="{7B707794-BE54-4492-AA73-5DF76C08E4D5}"/>
                    </a:ext>
                  </a:extLst>
                </p:cNvPr>
                <p:cNvSpPr>
                  <a:spLocks/>
                </p:cNvSpPr>
                <p:nvPr/>
              </p:nvSpPr>
              <p:spPr bwMode="auto">
                <a:xfrm>
                  <a:off x="4645" y="337"/>
                  <a:ext cx="2" cy="16"/>
                </a:xfrm>
                <a:custGeom>
                  <a:avLst/>
                  <a:gdLst>
                    <a:gd name="T0" fmla="*/ 0 w 11"/>
                    <a:gd name="T1" fmla="*/ 0 h 81"/>
                    <a:gd name="T2" fmla="*/ 0 w 11"/>
                    <a:gd name="T3" fmla="*/ 0 h 81"/>
                    <a:gd name="T4" fmla="*/ 0 w 11"/>
                    <a:gd name="T5" fmla="*/ 0 h 81"/>
                    <a:gd name="T6" fmla="*/ 0 w 11"/>
                    <a:gd name="T7" fmla="*/ 0 h 81"/>
                    <a:gd name="T8" fmla="*/ 0 w 11"/>
                    <a:gd name="T9" fmla="*/ 0 h 81"/>
                    <a:gd name="T10" fmla="*/ 0 w 11"/>
                    <a:gd name="T11" fmla="*/ 0 h 81"/>
                    <a:gd name="T12" fmla="*/ 0 w 11"/>
                    <a:gd name="T13" fmla="*/ 0 h 81"/>
                    <a:gd name="T14" fmla="*/ 0 60000 65536"/>
                    <a:gd name="T15" fmla="*/ 0 60000 65536"/>
                    <a:gd name="T16" fmla="*/ 0 60000 65536"/>
                    <a:gd name="T17" fmla="*/ 0 60000 65536"/>
                    <a:gd name="T18" fmla="*/ 0 60000 65536"/>
                    <a:gd name="T19" fmla="*/ 0 60000 65536"/>
                    <a:gd name="T20" fmla="*/ 0 60000 65536"/>
                    <a:gd name="T21" fmla="*/ 0 w 11"/>
                    <a:gd name="T22" fmla="*/ 0 h 81"/>
                    <a:gd name="T23" fmla="*/ 11 w 11"/>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 h="81">
                      <a:moveTo>
                        <a:pt x="0" y="0"/>
                      </a:moveTo>
                      <a:lnTo>
                        <a:pt x="0" y="0"/>
                      </a:lnTo>
                      <a:lnTo>
                        <a:pt x="0" y="81"/>
                      </a:lnTo>
                      <a:lnTo>
                        <a:pt x="11" y="81"/>
                      </a:lnTo>
                      <a:lnTo>
                        <a:pt x="11"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2" name="Freeform 1012">
                  <a:extLst>
                    <a:ext uri="{FF2B5EF4-FFF2-40B4-BE49-F238E27FC236}">
                      <a16:creationId xmlns:a16="http://schemas.microsoft.com/office/drawing/2014/main" id="{21217665-BA19-46ED-8201-A57337E50591}"/>
                    </a:ext>
                  </a:extLst>
                </p:cNvPr>
                <p:cNvSpPr>
                  <a:spLocks/>
                </p:cNvSpPr>
                <p:nvPr/>
              </p:nvSpPr>
              <p:spPr bwMode="auto">
                <a:xfrm>
                  <a:off x="4645" y="330"/>
                  <a:ext cx="6"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40" y="0"/>
                      </a:moveTo>
                      <a:lnTo>
                        <a:pt x="40" y="0"/>
                      </a:lnTo>
                      <a:lnTo>
                        <a:pt x="24" y="3"/>
                      </a:lnTo>
                      <a:lnTo>
                        <a:pt x="13" y="10"/>
                      </a:lnTo>
                      <a:lnTo>
                        <a:pt x="3" y="21"/>
                      </a:lnTo>
                      <a:lnTo>
                        <a:pt x="0" y="34"/>
                      </a:lnTo>
                      <a:lnTo>
                        <a:pt x="11" y="34"/>
                      </a:lnTo>
                      <a:lnTo>
                        <a:pt x="13" y="25"/>
                      </a:lnTo>
                      <a:lnTo>
                        <a:pt x="20" y="16"/>
                      </a:lnTo>
                      <a:lnTo>
                        <a:pt x="29" y="11"/>
                      </a:lnTo>
                      <a:lnTo>
                        <a:pt x="40" y="10"/>
                      </a:lnTo>
                      <a:lnTo>
                        <a:pt x="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3" name="Freeform 1013">
                  <a:extLst>
                    <a:ext uri="{FF2B5EF4-FFF2-40B4-BE49-F238E27FC236}">
                      <a16:creationId xmlns:a16="http://schemas.microsoft.com/office/drawing/2014/main" id="{8FFDD6C4-945B-4069-B7A6-DE2685377127}"/>
                    </a:ext>
                  </a:extLst>
                </p:cNvPr>
                <p:cNvSpPr>
                  <a:spLocks/>
                </p:cNvSpPr>
                <p:nvPr/>
              </p:nvSpPr>
              <p:spPr bwMode="auto">
                <a:xfrm>
                  <a:off x="4662" y="344"/>
                  <a:ext cx="49" cy="14"/>
                </a:xfrm>
                <a:custGeom>
                  <a:avLst/>
                  <a:gdLst>
                    <a:gd name="T0" fmla="*/ 0 w 293"/>
                    <a:gd name="T1" fmla="*/ 0 h 71"/>
                    <a:gd name="T2" fmla="*/ 0 w 293"/>
                    <a:gd name="T3" fmla="*/ 0 h 71"/>
                    <a:gd name="T4" fmla="*/ 0 w 293"/>
                    <a:gd name="T5" fmla="*/ 0 h 71"/>
                    <a:gd name="T6" fmla="*/ 0 w 293"/>
                    <a:gd name="T7" fmla="*/ 0 h 71"/>
                    <a:gd name="T8" fmla="*/ 0 w 293"/>
                    <a:gd name="T9" fmla="*/ 0 h 71"/>
                    <a:gd name="T10" fmla="*/ 0 w 293"/>
                    <a:gd name="T11" fmla="*/ 0 h 71"/>
                    <a:gd name="T12" fmla="*/ 0 w 293"/>
                    <a:gd name="T13" fmla="*/ 0 h 71"/>
                    <a:gd name="T14" fmla="*/ 0 w 293"/>
                    <a:gd name="T15" fmla="*/ 0 h 71"/>
                    <a:gd name="T16" fmla="*/ 0 w 293"/>
                    <a:gd name="T17" fmla="*/ 0 h 71"/>
                    <a:gd name="T18" fmla="*/ 0 w 293"/>
                    <a:gd name="T19" fmla="*/ 0 h 71"/>
                    <a:gd name="T20" fmla="*/ 0 w 293"/>
                    <a:gd name="T21" fmla="*/ 0 h 71"/>
                    <a:gd name="T22" fmla="*/ 0 w 293"/>
                    <a:gd name="T23" fmla="*/ 0 h 71"/>
                    <a:gd name="T24" fmla="*/ 0 w 293"/>
                    <a:gd name="T25" fmla="*/ 0 h 71"/>
                    <a:gd name="T26" fmla="*/ 0 w 293"/>
                    <a:gd name="T27" fmla="*/ 0 h 71"/>
                    <a:gd name="T28" fmla="*/ 0 w 293"/>
                    <a:gd name="T29" fmla="*/ 0 h 71"/>
                    <a:gd name="T30" fmla="*/ 0 w 293"/>
                    <a:gd name="T31" fmla="*/ 0 h 71"/>
                    <a:gd name="T32" fmla="*/ 0 w 293"/>
                    <a:gd name="T33" fmla="*/ 0 h 71"/>
                    <a:gd name="T34" fmla="*/ 0 w 293"/>
                    <a:gd name="T35" fmla="*/ 0 h 71"/>
                    <a:gd name="T36" fmla="*/ 0 w 293"/>
                    <a:gd name="T37" fmla="*/ 0 h 71"/>
                    <a:gd name="T38" fmla="*/ 0 w 293"/>
                    <a:gd name="T39" fmla="*/ 0 h 71"/>
                    <a:gd name="T40" fmla="*/ 0 w 293"/>
                    <a:gd name="T41" fmla="*/ 0 h 7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93"/>
                    <a:gd name="T64" fmla="*/ 0 h 71"/>
                    <a:gd name="T65" fmla="*/ 293 w 293"/>
                    <a:gd name="T66" fmla="*/ 71 h 7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93" h="71">
                      <a:moveTo>
                        <a:pt x="24" y="0"/>
                      </a:moveTo>
                      <a:lnTo>
                        <a:pt x="270" y="0"/>
                      </a:lnTo>
                      <a:lnTo>
                        <a:pt x="279" y="2"/>
                      </a:lnTo>
                      <a:lnTo>
                        <a:pt x="286" y="6"/>
                      </a:lnTo>
                      <a:lnTo>
                        <a:pt x="291" y="12"/>
                      </a:lnTo>
                      <a:lnTo>
                        <a:pt x="293" y="20"/>
                      </a:lnTo>
                      <a:lnTo>
                        <a:pt x="293" y="51"/>
                      </a:lnTo>
                      <a:lnTo>
                        <a:pt x="291" y="59"/>
                      </a:lnTo>
                      <a:lnTo>
                        <a:pt x="286" y="65"/>
                      </a:lnTo>
                      <a:lnTo>
                        <a:pt x="279" y="69"/>
                      </a:lnTo>
                      <a:lnTo>
                        <a:pt x="270" y="71"/>
                      </a:lnTo>
                      <a:lnTo>
                        <a:pt x="24" y="71"/>
                      </a:lnTo>
                      <a:lnTo>
                        <a:pt x="14" y="69"/>
                      </a:lnTo>
                      <a:lnTo>
                        <a:pt x="7" y="65"/>
                      </a:lnTo>
                      <a:lnTo>
                        <a:pt x="2" y="59"/>
                      </a:lnTo>
                      <a:lnTo>
                        <a:pt x="0" y="51"/>
                      </a:lnTo>
                      <a:lnTo>
                        <a:pt x="0" y="20"/>
                      </a:lnTo>
                      <a:lnTo>
                        <a:pt x="2" y="12"/>
                      </a:lnTo>
                      <a:lnTo>
                        <a:pt x="7" y="6"/>
                      </a:lnTo>
                      <a:lnTo>
                        <a:pt x="14" y="2"/>
                      </a:lnTo>
                      <a:lnTo>
                        <a:pt x="2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4" name="Freeform 1014">
                  <a:extLst>
                    <a:ext uri="{FF2B5EF4-FFF2-40B4-BE49-F238E27FC236}">
                      <a16:creationId xmlns:a16="http://schemas.microsoft.com/office/drawing/2014/main" id="{41350757-26D2-48C9-90CA-981C66D62191}"/>
                    </a:ext>
                  </a:extLst>
                </p:cNvPr>
                <p:cNvSpPr>
                  <a:spLocks/>
                </p:cNvSpPr>
                <p:nvPr/>
              </p:nvSpPr>
              <p:spPr bwMode="auto">
                <a:xfrm>
                  <a:off x="4666" y="343"/>
                  <a:ext cx="41" cy="3"/>
                </a:xfrm>
                <a:custGeom>
                  <a:avLst/>
                  <a:gdLst>
                    <a:gd name="T0" fmla="*/ 0 w 246"/>
                    <a:gd name="T1" fmla="*/ 0 h 14"/>
                    <a:gd name="T2" fmla="*/ 0 w 246"/>
                    <a:gd name="T3" fmla="*/ 0 h 14"/>
                    <a:gd name="T4" fmla="*/ 0 w 246"/>
                    <a:gd name="T5" fmla="*/ 0 h 14"/>
                    <a:gd name="T6" fmla="*/ 0 w 246"/>
                    <a:gd name="T7" fmla="*/ 0 h 14"/>
                    <a:gd name="T8" fmla="*/ 0 w 246"/>
                    <a:gd name="T9" fmla="*/ 0 h 14"/>
                    <a:gd name="T10" fmla="*/ 0 w 246"/>
                    <a:gd name="T11" fmla="*/ 0 h 14"/>
                    <a:gd name="T12" fmla="*/ 0 w 246"/>
                    <a:gd name="T13" fmla="*/ 0 h 14"/>
                    <a:gd name="T14" fmla="*/ 0 60000 65536"/>
                    <a:gd name="T15" fmla="*/ 0 60000 65536"/>
                    <a:gd name="T16" fmla="*/ 0 60000 65536"/>
                    <a:gd name="T17" fmla="*/ 0 60000 65536"/>
                    <a:gd name="T18" fmla="*/ 0 60000 65536"/>
                    <a:gd name="T19" fmla="*/ 0 60000 65536"/>
                    <a:gd name="T20" fmla="*/ 0 60000 65536"/>
                    <a:gd name="T21" fmla="*/ 0 w 246"/>
                    <a:gd name="T22" fmla="*/ 0 h 14"/>
                    <a:gd name="T23" fmla="*/ 246 w 246"/>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 h="14">
                      <a:moveTo>
                        <a:pt x="246" y="0"/>
                      </a:moveTo>
                      <a:lnTo>
                        <a:pt x="246" y="0"/>
                      </a:lnTo>
                      <a:lnTo>
                        <a:pt x="0" y="0"/>
                      </a:lnTo>
                      <a:lnTo>
                        <a:pt x="0" y="14"/>
                      </a:lnTo>
                      <a:lnTo>
                        <a:pt x="246" y="14"/>
                      </a:lnTo>
                      <a:lnTo>
                        <a:pt x="24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5" name="Freeform 1015">
                  <a:extLst>
                    <a:ext uri="{FF2B5EF4-FFF2-40B4-BE49-F238E27FC236}">
                      <a16:creationId xmlns:a16="http://schemas.microsoft.com/office/drawing/2014/main" id="{B7824654-3A46-4A77-B4E9-EC140F34F885}"/>
                    </a:ext>
                  </a:extLst>
                </p:cNvPr>
                <p:cNvSpPr>
                  <a:spLocks/>
                </p:cNvSpPr>
                <p:nvPr/>
              </p:nvSpPr>
              <p:spPr bwMode="auto">
                <a:xfrm>
                  <a:off x="4707" y="343"/>
                  <a:ext cx="5" cy="5"/>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32" y="27"/>
                      </a:moveTo>
                      <a:lnTo>
                        <a:pt x="32" y="27"/>
                      </a:lnTo>
                      <a:lnTo>
                        <a:pt x="28" y="16"/>
                      </a:lnTo>
                      <a:lnTo>
                        <a:pt x="22" y="8"/>
                      </a:lnTo>
                      <a:lnTo>
                        <a:pt x="13" y="3"/>
                      </a:lnTo>
                      <a:lnTo>
                        <a:pt x="0" y="0"/>
                      </a:lnTo>
                      <a:lnTo>
                        <a:pt x="0" y="14"/>
                      </a:lnTo>
                      <a:lnTo>
                        <a:pt x="6" y="15"/>
                      </a:lnTo>
                      <a:lnTo>
                        <a:pt x="10" y="18"/>
                      </a:lnTo>
                      <a:lnTo>
                        <a:pt x="14" y="22"/>
                      </a:lnTo>
                      <a:lnTo>
                        <a:pt x="15" y="27"/>
                      </a:lnTo>
                      <a:lnTo>
                        <a:pt x="32"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6" name="Freeform 1016">
                  <a:extLst>
                    <a:ext uri="{FF2B5EF4-FFF2-40B4-BE49-F238E27FC236}">
                      <a16:creationId xmlns:a16="http://schemas.microsoft.com/office/drawing/2014/main" id="{25F96865-9C68-4763-AC9F-035F0CB84000}"/>
                    </a:ext>
                  </a:extLst>
                </p:cNvPr>
                <p:cNvSpPr>
                  <a:spLocks/>
                </p:cNvSpPr>
                <p:nvPr/>
              </p:nvSpPr>
              <p:spPr bwMode="auto">
                <a:xfrm>
                  <a:off x="4710" y="348"/>
                  <a:ext cx="2" cy="6"/>
                </a:xfrm>
                <a:custGeom>
                  <a:avLst/>
                  <a:gdLst>
                    <a:gd name="T0" fmla="*/ 0 w 17"/>
                    <a:gd name="T1" fmla="*/ 0 h 31"/>
                    <a:gd name="T2" fmla="*/ 0 w 17"/>
                    <a:gd name="T3" fmla="*/ 0 h 31"/>
                    <a:gd name="T4" fmla="*/ 0 w 17"/>
                    <a:gd name="T5" fmla="*/ 0 h 31"/>
                    <a:gd name="T6" fmla="*/ 0 w 17"/>
                    <a:gd name="T7" fmla="*/ 0 h 31"/>
                    <a:gd name="T8" fmla="*/ 0 w 17"/>
                    <a:gd name="T9" fmla="*/ 0 h 31"/>
                    <a:gd name="T10" fmla="*/ 0 w 17"/>
                    <a:gd name="T11" fmla="*/ 0 h 31"/>
                    <a:gd name="T12" fmla="*/ 0 w 17"/>
                    <a:gd name="T13" fmla="*/ 0 h 31"/>
                    <a:gd name="T14" fmla="*/ 0 60000 65536"/>
                    <a:gd name="T15" fmla="*/ 0 60000 65536"/>
                    <a:gd name="T16" fmla="*/ 0 60000 65536"/>
                    <a:gd name="T17" fmla="*/ 0 60000 65536"/>
                    <a:gd name="T18" fmla="*/ 0 60000 65536"/>
                    <a:gd name="T19" fmla="*/ 0 60000 65536"/>
                    <a:gd name="T20" fmla="*/ 0 60000 65536"/>
                    <a:gd name="T21" fmla="*/ 0 w 17"/>
                    <a:gd name="T22" fmla="*/ 0 h 31"/>
                    <a:gd name="T23" fmla="*/ 17 w 17"/>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31">
                      <a:moveTo>
                        <a:pt x="17" y="31"/>
                      </a:moveTo>
                      <a:lnTo>
                        <a:pt x="17" y="31"/>
                      </a:lnTo>
                      <a:lnTo>
                        <a:pt x="17" y="0"/>
                      </a:lnTo>
                      <a:lnTo>
                        <a:pt x="0" y="0"/>
                      </a:lnTo>
                      <a:lnTo>
                        <a:pt x="0" y="31"/>
                      </a:lnTo>
                      <a:lnTo>
                        <a:pt x="17"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7" name="Freeform 1017">
                  <a:extLst>
                    <a:ext uri="{FF2B5EF4-FFF2-40B4-BE49-F238E27FC236}">
                      <a16:creationId xmlns:a16="http://schemas.microsoft.com/office/drawing/2014/main" id="{4D6490BB-6387-423F-AEEF-3A8EE0D2662F}"/>
                    </a:ext>
                  </a:extLst>
                </p:cNvPr>
                <p:cNvSpPr>
                  <a:spLocks/>
                </p:cNvSpPr>
                <p:nvPr/>
              </p:nvSpPr>
              <p:spPr bwMode="auto">
                <a:xfrm>
                  <a:off x="4707" y="354"/>
                  <a:ext cx="5" cy="6"/>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0" y="27"/>
                      </a:moveTo>
                      <a:lnTo>
                        <a:pt x="0" y="27"/>
                      </a:lnTo>
                      <a:lnTo>
                        <a:pt x="13" y="24"/>
                      </a:lnTo>
                      <a:lnTo>
                        <a:pt x="22" y="19"/>
                      </a:lnTo>
                      <a:lnTo>
                        <a:pt x="28" y="11"/>
                      </a:lnTo>
                      <a:lnTo>
                        <a:pt x="32" y="0"/>
                      </a:lnTo>
                      <a:lnTo>
                        <a:pt x="15" y="0"/>
                      </a:lnTo>
                      <a:lnTo>
                        <a:pt x="14" y="5"/>
                      </a:lnTo>
                      <a:lnTo>
                        <a:pt x="10" y="9"/>
                      </a:lnTo>
                      <a:lnTo>
                        <a:pt x="6" y="12"/>
                      </a:lnTo>
                      <a:lnTo>
                        <a:pt x="0" y="13"/>
                      </a:lnTo>
                      <a:lnTo>
                        <a:pt x="0"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8" name="Freeform 1018">
                  <a:extLst>
                    <a:ext uri="{FF2B5EF4-FFF2-40B4-BE49-F238E27FC236}">
                      <a16:creationId xmlns:a16="http://schemas.microsoft.com/office/drawing/2014/main" id="{B3BF942C-2128-4F0C-B314-A8074194D4FA}"/>
                    </a:ext>
                  </a:extLst>
                </p:cNvPr>
                <p:cNvSpPr>
                  <a:spLocks/>
                </p:cNvSpPr>
                <p:nvPr/>
              </p:nvSpPr>
              <p:spPr bwMode="auto">
                <a:xfrm>
                  <a:off x="4666" y="357"/>
                  <a:ext cx="41" cy="3"/>
                </a:xfrm>
                <a:custGeom>
                  <a:avLst/>
                  <a:gdLst>
                    <a:gd name="T0" fmla="*/ 0 w 246"/>
                    <a:gd name="T1" fmla="*/ 0 h 14"/>
                    <a:gd name="T2" fmla="*/ 0 w 246"/>
                    <a:gd name="T3" fmla="*/ 0 h 14"/>
                    <a:gd name="T4" fmla="*/ 0 w 246"/>
                    <a:gd name="T5" fmla="*/ 0 h 14"/>
                    <a:gd name="T6" fmla="*/ 0 w 246"/>
                    <a:gd name="T7" fmla="*/ 0 h 14"/>
                    <a:gd name="T8" fmla="*/ 0 w 246"/>
                    <a:gd name="T9" fmla="*/ 0 h 14"/>
                    <a:gd name="T10" fmla="*/ 0 w 246"/>
                    <a:gd name="T11" fmla="*/ 0 h 14"/>
                    <a:gd name="T12" fmla="*/ 0 w 246"/>
                    <a:gd name="T13" fmla="*/ 0 h 14"/>
                    <a:gd name="T14" fmla="*/ 0 60000 65536"/>
                    <a:gd name="T15" fmla="*/ 0 60000 65536"/>
                    <a:gd name="T16" fmla="*/ 0 60000 65536"/>
                    <a:gd name="T17" fmla="*/ 0 60000 65536"/>
                    <a:gd name="T18" fmla="*/ 0 60000 65536"/>
                    <a:gd name="T19" fmla="*/ 0 60000 65536"/>
                    <a:gd name="T20" fmla="*/ 0 60000 65536"/>
                    <a:gd name="T21" fmla="*/ 0 w 246"/>
                    <a:gd name="T22" fmla="*/ 0 h 14"/>
                    <a:gd name="T23" fmla="*/ 246 w 246"/>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 h="14">
                      <a:moveTo>
                        <a:pt x="0" y="14"/>
                      </a:moveTo>
                      <a:lnTo>
                        <a:pt x="0" y="14"/>
                      </a:lnTo>
                      <a:lnTo>
                        <a:pt x="246" y="14"/>
                      </a:lnTo>
                      <a:lnTo>
                        <a:pt x="246" y="0"/>
                      </a:lnTo>
                      <a:lnTo>
                        <a:pt x="0" y="0"/>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9" name="Freeform 1019">
                  <a:extLst>
                    <a:ext uri="{FF2B5EF4-FFF2-40B4-BE49-F238E27FC236}">
                      <a16:creationId xmlns:a16="http://schemas.microsoft.com/office/drawing/2014/main" id="{EDA1C234-7AC3-4E89-A4C0-31675A89DBBC}"/>
                    </a:ext>
                  </a:extLst>
                </p:cNvPr>
                <p:cNvSpPr>
                  <a:spLocks/>
                </p:cNvSpPr>
                <p:nvPr/>
              </p:nvSpPr>
              <p:spPr bwMode="auto">
                <a:xfrm>
                  <a:off x="4661" y="354"/>
                  <a:ext cx="5" cy="6"/>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0" y="0"/>
                      </a:moveTo>
                      <a:lnTo>
                        <a:pt x="0" y="0"/>
                      </a:lnTo>
                      <a:lnTo>
                        <a:pt x="3" y="11"/>
                      </a:lnTo>
                      <a:lnTo>
                        <a:pt x="9" y="19"/>
                      </a:lnTo>
                      <a:lnTo>
                        <a:pt x="19" y="24"/>
                      </a:lnTo>
                      <a:lnTo>
                        <a:pt x="32" y="27"/>
                      </a:lnTo>
                      <a:lnTo>
                        <a:pt x="32" y="13"/>
                      </a:lnTo>
                      <a:lnTo>
                        <a:pt x="26" y="12"/>
                      </a:lnTo>
                      <a:lnTo>
                        <a:pt x="21" y="9"/>
                      </a:lnTo>
                      <a:lnTo>
                        <a:pt x="17" y="5"/>
                      </a:lnTo>
                      <a:lnTo>
                        <a:pt x="16"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0" name="Freeform 1020">
                  <a:extLst>
                    <a:ext uri="{FF2B5EF4-FFF2-40B4-BE49-F238E27FC236}">
                      <a16:creationId xmlns:a16="http://schemas.microsoft.com/office/drawing/2014/main" id="{CE6ECFAA-F90E-4397-A384-A5BEB00D1DCE}"/>
                    </a:ext>
                  </a:extLst>
                </p:cNvPr>
                <p:cNvSpPr>
                  <a:spLocks/>
                </p:cNvSpPr>
                <p:nvPr/>
              </p:nvSpPr>
              <p:spPr bwMode="auto">
                <a:xfrm>
                  <a:off x="4661" y="348"/>
                  <a:ext cx="3" cy="6"/>
                </a:xfrm>
                <a:custGeom>
                  <a:avLst/>
                  <a:gdLst>
                    <a:gd name="T0" fmla="*/ 0 w 16"/>
                    <a:gd name="T1" fmla="*/ 0 h 31"/>
                    <a:gd name="T2" fmla="*/ 0 w 16"/>
                    <a:gd name="T3" fmla="*/ 0 h 31"/>
                    <a:gd name="T4" fmla="*/ 0 w 16"/>
                    <a:gd name="T5" fmla="*/ 0 h 31"/>
                    <a:gd name="T6" fmla="*/ 0 w 16"/>
                    <a:gd name="T7" fmla="*/ 0 h 31"/>
                    <a:gd name="T8" fmla="*/ 0 w 16"/>
                    <a:gd name="T9" fmla="*/ 0 h 31"/>
                    <a:gd name="T10" fmla="*/ 0 w 16"/>
                    <a:gd name="T11" fmla="*/ 0 h 31"/>
                    <a:gd name="T12" fmla="*/ 0 w 16"/>
                    <a:gd name="T13" fmla="*/ 0 h 31"/>
                    <a:gd name="T14" fmla="*/ 0 60000 65536"/>
                    <a:gd name="T15" fmla="*/ 0 60000 65536"/>
                    <a:gd name="T16" fmla="*/ 0 60000 65536"/>
                    <a:gd name="T17" fmla="*/ 0 60000 65536"/>
                    <a:gd name="T18" fmla="*/ 0 60000 65536"/>
                    <a:gd name="T19" fmla="*/ 0 60000 65536"/>
                    <a:gd name="T20" fmla="*/ 0 60000 65536"/>
                    <a:gd name="T21" fmla="*/ 0 w 16"/>
                    <a:gd name="T22" fmla="*/ 0 h 31"/>
                    <a:gd name="T23" fmla="*/ 16 w 16"/>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31">
                      <a:moveTo>
                        <a:pt x="0" y="0"/>
                      </a:moveTo>
                      <a:lnTo>
                        <a:pt x="0" y="0"/>
                      </a:lnTo>
                      <a:lnTo>
                        <a:pt x="0" y="31"/>
                      </a:lnTo>
                      <a:lnTo>
                        <a:pt x="16" y="31"/>
                      </a:lnTo>
                      <a:lnTo>
                        <a:pt x="16"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1" name="Freeform 1021">
                  <a:extLst>
                    <a:ext uri="{FF2B5EF4-FFF2-40B4-BE49-F238E27FC236}">
                      <a16:creationId xmlns:a16="http://schemas.microsoft.com/office/drawing/2014/main" id="{A985BC4B-E8BC-4A8E-B972-86237D51059B}"/>
                    </a:ext>
                  </a:extLst>
                </p:cNvPr>
                <p:cNvSpPr>
                  <a:spLocks/>
                </p:cNvSpPr>
                <p:nvPr/>
              </p:nvSpPr>
              <p:spPr bwMode="auto">
                <a:xfrm>
                  <a:off x="4661" y="343"/>
                  <a:ext cx="5" cy="5"/>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32" y="0"/>
                      </a:moveTo>
                      <a:lnTo>
                        <a:pt x="32" y="0"/>
                      </a:lnTo>
                      <a:lnTo>
                        <a:pt x="19" y="3"/>
                      </a:lnTo>
                      <a:lnTo>
                        <a:pt x="9" y="8"/>
                      </a:lnTo>
                      <a:lnTo>
                        <a:pt x="3" y="16"/>
                      </a:lnTo>
                      <a:lnTo>
                        <a:pt x="0" y="27"/>
                      </a:lnTo>
                      <a:lnTo>
                        <a:pt x="16" y="27"/>
                      </a:lnTo>
                      <a:lnTo>
                        <a:pt x="17" y="22"/>
                      </a:lnTo>
                      <a:lnTo>
                        <a:pt x="21" y="18"/>
                      </a:lnTo>
                      <a:lnTo>
                        <a:pt x="26" y="15"/>
                      </a:lnTo>
                      <a:lnTo>
                        <a:pt x="32" y="14"/>
                      </a:lnTo>
                      <a:lnTo>
                        <a:pt x="3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2" name="Freeform 1022">
                  <a:extLst>
                    <a:ext uri="{FF2B5EF4-FFF2-40B4-BE49-F238E27FC236}">
                      <a16:creationId xmlns:a16="http://schemas.microsoft.com/office/drawing/2014/main" id="{EF6A0C14-5ECB-46AA-83B7-3D9DCAE9E574}"/>
                    </a:ext>
                  </a:extLst>
                </p:cNvPr>
                <p:cNvSpPr>
                  <a:spLocks/>
                </p:cNvSpPr>
                <p:nvPr/>
              </p:nvSpPr>
              <p:spPr bwMode="auto">
                <a:xfrm>
                  <a:off x="4647" y="333"/>
                  <a:ext cx="64" cy="11"/>
                </a:xfrm>
                <a:custGeom>
                  <a:avLst/>
                  <a:gdLst>
                    <a:gd name="T0" fmla="*/ 0 w 381"/>
                    <a:gd name="T1" fmla="*/ 0 h 53"/>
                    <a:gd name="T2" fmla="*/ 0 w 381"/>
                    <a:gd name="T3" fmla="*/ 0 h 53"/>
                    <a:gd name="T4" fmla="*/ 0 w 381"/>
                    <a:gd name="T5" fmla="*/ 0 h 53"/>
                    <a:gd name="T6" fmla="*/ 0 w 381"/>
                    <a:gd name="T7" fmla="*/ 0 h 53"/>
                    <a:gd name="T8" fmla="*/ 0 w 381"/>
                    <a:gd name="T9" fmla="*/ 0 h 53"/>
                    <a:gd name="T10" fmla="*/ 0 w 381"/>
                    <a:gd name="T11" fmla="*/ 0 h 53"/>
                    <a:gd name="T12" fmla="*/ 0 w 381"/>
                    <a:gd name="T13" fmla="*/ 0 h 53"/>
                    <a:gd name="T14" fmla="*/ 0 w 381"/>
                    <a:gd name="T15" fmla="*/ 0 h 53"/>
                    <a:gd name="T16" fmla="*/ 0 w 381"/>
                    <a:gd name="T17" fmla="*/ 0 h 53"/>
                    <a:gd name="T18" fmla="*/ 0 w 381"/>
                    <a:gd name="T19" fmla="*/ 0 h 53"/>
                    <a:gd name="T20" fmla="*/ 0 w 381"/>
                    <a:gd name="T21" fmla="*/ 0 h 53"/>
                    <a:gd name="T22" fmla="*/ 0 w 381"/>
                    <a:gd name="T23" fmla="*/ 0 h 53"/>
                    <a:gd name="T24" fmla="*/ 0 w 381"/>
                    <a:gd name="T25" fmla="*/ 0 h 53"/>
                    <a:gd name="T26" fmla="*/ 0 w 381"/>
                    <a:gd name="T27" fmla="*/ 0 h 53"/>
                    <a:gd name="T28" fmla="*/ 0 w 381"/>
                    <a:gd name="T29" fmla="*/ 0 h 53"/>
                    <a:gd name="T30" fmla="*/ 0 w 381"/>
                    <a:gd name="T31" fmla="*/ 0 h 53"/>
                    <a:gd name="T32" fmla="*/ 0 w 381"/>
                    <a:gd name="T33" fmla="*/ 0 h 53"/>
                    <a:gd name="T34" fmla="*/ 0 w 381"/>
                    <a:gd name="T35" fmla="*/ 0 h 53"/>
                    <a:gd name="T36" fmla="*/ 0 w 381"/>
                    <a:gd name="T37" fmla="*/ 0 h 53"/>
                    <a:gd name="T38" fmla="*/ 0 w 381"/>
                    <a:gd name="T39" fmla="*/ 0 h 53"/>
                    <a:gd name="T40" fmla="*/ 0 w 381"/>
                    <a:gd name="T41" fmla="*/ 0 h 5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1"/>
                    <a:gd name="T64" fmla="*/ 0 h 53"/>
                    <a:gd name="T65" fmla="*/ 381 w 381"/>
                    <a:gd name="T66" fmla="*/ 53 h 5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1" h="53">
                      <a:moveTo>
                        <a:pt x="21" y="0"/>
                      </a:moveTo>
                      <a:lnTo>
                        <a:pt x="360" y="0"/>
                      </a:lnTo>
                      <a:lnTo>
                        <a:pt x="368" y="1"/>
                      </a:lnTo>
                      <a:lnTo>
                        <a:pt x="375" y="5"/>
                      </a:lnTo>
                      <a:lnTo>
                        <a:pt x="380" y="11"/>
                      </a:lnTo>
                      <a:lnTo>
                        <a:pt x="381" y="18"/>
                      </a:lnTo>
                      <a:lnTo>
                        <a:pt x="381" y="34"/>
                      </a:lnTo>
                      <a:lnTo>
                        <a:pt x="380" y="42"/>
                      </a:lnTo>
                      <a:lnTo>
                        <a:pt x="375" y="48"/>
                      </a:lnTo>
                      <a:lnTo>
                        <a:pt x="368" y="52"/>
                      </a:lnTo>
                      <a:lnTo>
                        <a:pt x="360" y="53"/>
                      </a:lnTo>
                      <a:lnTo>
                        <a:pt x="21" y="53"/>
                      </a:lnTo>
                      <a:lnTo>
                        <a:pt x="13" y="52"/>
                      </a:lnTo>
                      <a:lnTo>
                        <a:pt x="6" y="48"/>
                      </a:lnTo>
                      <a:lnTo>
                        <a:pt x="1" y="42"/>
                      </a:lnTo>
                      <a:lnTo>
                        <a:pt x="0" y="34"/>
                      </a:lnTo>
                      <a:lnTo>
                        <a:pt x="0" y="18"/>
                      </a:lnTo>
                      <a:lnTo>
                        <a:pt x="1" y="11"/>
                      </a:lnTo>
                      <a:lnTo>
                        <a:pt x="6" y="5"/>
                      </a:lnTo>
                      <a:lnTo>
                        <a:pt x="13" y="1"/>
                      </a:lnTo>
                      <a:lnTo>
                        <a:pt x="21"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3" name="Freeform 1023">
                  <a:extLst>
                    <a:ext uri="{FF2B5EF4-FFF2-40B4-BE49-F238E27FC236}">
                      <a16:creationId xmlns:a16="http://schemas.microsoft.com/office/drawing/2014/main" id="{2F42084F-D592-4C1C-AD41-A49E3DF863B0}"/>
                    </a:ext>
                  </a:extLst>
                </p:cNvPr>
                <p:cNvSpPr>
                  <a:spLocks/>
                </p:cNvSpPr>
                <p:nvPr/>
              </p:nvSpPr>
              <p:spPr bwMode="auto">
                <a:xfrm>
                  <a:off x="4651" y="332"/>
                  <a:ext cx="56" cy="3"/>
                </a:xfrm>
                <a:custGeom>
                  <a:avLst/>
                  <a:gdLst>
                    <a:gd name="T0" fmla="*/ 0 w 339"/>
                    <a:gd name="T1" fmla="*/ 0 h 14"/>
                    <a:gd name="T2" fmla="*/ 0 w 339"/>
                    <a:gd name="T3" fmla="*/ 0 h 14"/>
                    <a:gd name="T4" fmla="*/ 0 w 339"/>
                    <a:gd name="T5" fmla="*/ 0 h 14"/>
                    <a:gd name="T6" fmla="*/ 0 w 339"/>
                    <a:gd name="T7" fmla="*/ 0 h 14"/>
                    <a:gd name="T8" fmla="*/ 0 w 339"/>
                    <a:gd name="T9" fmla="*/ 0 h 14"/>
                    <a:gd name="T10" fmla="*/ 0 w 339"/>
                    <a:gd name="T11" fmla="*/ 0 h 14"/>
                    <a:gd name="T12" fmla="*/ 0 w 339"/>
                    <a:gd name="T13" fmla="*/ 0 h 14"/>
                    <a:gd name="T14" fmla="*/ 0 60000 65536"/>
                    <a:gd name="T15" fmla="*/ 0 60000 65536"/>
                    <a:gd name="T16" fmla="*/ 0 60000 65536"/>
                    <a:gd name="T17" fmla="*/ 0 60000 65536"/>
                    <a:gd name="T18" fmla="*/ 0 60000 65536"/>
                    <a:gd name="T19" fmla="*/ 0 60000 65536"/>
                    <a:gd name="T20" fmla="*/ 0 60000 65536"/>
                    <a:gd name="T21" fmla="*/ 0 w 339"/>
                    <a:gd name="T22" fmla="*/ 0 h 14"/>
                    <a:gd name="T23" fmla="*/ 339 w 339"/>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9" h="14">
                      <a:moveTo>
                        <a:pt x="339" y="0"/>
                      </a:moveTo>
                      <a:lnTo>
                        <a:pt x="339" y="0"/>
                      </a:lnTo>
                      <a:lnTo>
                        <a:pt x="0" y="0"/>
                      </a:lnTo>
                      <a:lnTo>
                        <a:pt x="0" y="14"/>
                      </a:lnTo>
                      <a:lnTo>
                        <a:pt x="339" y="14"/>
                      </a:lnTo>
                      <a:lnTo>
                        <a:pt x="339"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4" name="Freeform 1024">
                  <a:extLst>
                    <a:ext uri="{FF2B5EF4-FFF2-40B4-BE49-F238E27FC236}">
                      <a16:creationId xmlns:a16="http://schemas.microsoft.com/office/drawing/2014/main" id="{F69DB62A-F77A-47C4-8356-02839C9F29E7}"/>
                    </a:ext>
                  </a:extLst>
                </p:cNvPr>
                <p:cNvSpPr>
                  <a:spLocks/>
                </p:cNvSpPr>
                <p:nvPr/>
              </p:nvSpPr>
              <p:spPr bwMode="auto">
                <a:xfrm>
                  <a:off x="4707" y="332"/>
                  <a:ext cx="5" cy="5"/>
                </a:xfrm>
                <a:custGeom>
                  <a:avLst/>
                  <a:gdLst>
                    <a:gd name="T0" fmla="*/ 0 w 29"/>
                    <a:gd name="T1" fmla="*/ 0 h 25"/>
                    <a:gd name="T2" fmla="*/ 0 w 29"/>
                    <a:gd name="T3" fmla="*/ 0 h 25"/>
                    <a:gd name="T4" fmla="*/ 0 w 29"/>
                    <a:gd name="T5" fmla="*/ 0 h 25"/>
                    <a:gd name="T6" fmla="*/ 0 w 29"/>
                    <a:gd name="T7" fmla="*/ 0 h 25"/>
                    <a:gd name="T8" fmla="*/ 0 w 29"/>
                    <a:gd name="T9" fmla="*/ 0 h 25"/>
                    <a:gd name="T10" fmla="*/ 0 w 29"/>
                    <a:gd name="T11" fmla="*/ 0 h 25"/>
                    <a:gd name="T12" fmla="*/ 0 w 29"/>
                    <a:gd name="T13" fmla="*/ 0 h 25"/>
                    <a:gd name="T14" fmla="*/ 0 w 29"/>
                    <a:gd name="T15" fmla="*/ 0 h 25"/>
                    <a:gd name="T16" fmla="*/ 0 w 29"/>
                    <a:gd name="T17" fmla="*/ 0 h 25"/>
                    <a:gd name="T18" fmla="*/ 0 w 29"/>
                    <a:gd name="T19" fmla="*/ 0 h 25"/>
                    <a:gd name="T20" fmla="*/ 0 w 29"/>
                    <a:gd name="T21" fmla="*/ 0 h 25"/>
                    <a:gd name="T22" fmla="*/ 0 w 29"/>
                    <a:gd name="T23" fmla="*/ 0 h 25"/>
                    <a:gd name="T24" fmla="*/ 0 w 29"/>
                    <a:gd name="T25" fmla="*/ 0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5"/>
                    <a:gd name="T41" fmla="*/ 29 w 29"/>
                    <a:gd name="T42" fmla="*/ 25 h 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5">
                      <a:moveTo>
                        <a:pt x="29" y="25"/>
                      </a:moveTo>
                      <a:lnTo>
                        <a:pt x="29" y="25"/>
                      </a:lnTo>
                      <a:lnTo>
                        <a:pt x="28" y="16"/>
                      </a:lnTo>
                      <a:lnTo>
                        <a:pt x="21" y="7"/>
                      </a:lnTo>
                      <a:lnTo>
                        <a:pt x="10" y="1"/>
                      </a:lnTo>
                      <a:lnTo>
                        <a:pt x="0" y="0"/>
                      </a:lnTo>
                      <a:lnTo>
                        <a:pt x="0" y="14"/>
                      </a:lnTo>
                      <a:lnTo>
                        <a:pt x="6" y="15"/>
                      </a:lnTo>
                      <a:lnTo>
                        <a:pt x="9" y="17"/>
                      </a:lnTo>
                      <a:lnTo>
                        <a:pt x="12" y="20"/>
                      </a:lnTo>
                      <a:lnTo>
                        <a:pt x="13" y="25"/>
                      </a:lnTo>
                      <a:lnTo>
                        <a:pt x="29" y="2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5" name="Freeform 1025">
                  <a:extLst>
                    <a:ext uri="{FF2B5EF4-FFF2-40B4-BE49-F238E27FC236}">
                      <a16:creationId xmlns:a16="http://schemas.microsoft.com/office/drawing/2014/main" id="{7437E73A-CF6C-4216-B5F1-FA64797A3CD4}"/>
                    </a:ext>
                  </a:extLst>
                </p:cNvPr>
                <p:cNvSpPr>
                  <a:spLocks/>
                </p:cNvSpPr>
                <p:nvPr/>
              </p:nvSpPr>
              <p:spPr bwMode="auto">
                <a:xfrm>
                  <a:off x="4709" y="337"/>
                  <a:ext cx="3" cy="3"/>
                </a:xfrm>
                <a:custGeom>
                  <a:avLst/>
                  <a:gdLst>
                    <a:gd name="T0" fmla="*/ 0 w 16"/>
                    <a:gd name="T1" fmla="*/ 0 h 16"/>
                    <a:gd name="T2" fmla="*/ 0 w 16"/>
                    <a:gd name="T3" fmla="*/ 0 h 16"/>
                    <a:gd name="T4" fmla="*/ 0 w 16"/>
                    <a:gd name="T5" fmla="*/ 0 h 16"/>
                    <a:gd name="T6" fmla="*/ 0 w 16"/>
                    <a:gd name="T7" fmla="*/ 0 h 16"/>
                    <a:gd name="T8" fmla="*/ 0 w 16"/>
                    <a:gd name="T9" fmla="*/ 0 h 16"/>
                    <a:gd name="T10" fmla="*/ 0 w 16"/>
                    <a:gd name="T11" fmla="*/ 0 h 16"/>
                    <a:gd name="T12" fmla="*/ 0 w 16"/>
                    <a:gd name="T13" fmla="*/ 0 h 16"/>
                    <a:gd name="T14" fmla="*/ 0 60000 65536"/>
                    <a:gd name="T15" fmla="*/ 0 60000 65536"/>
                    <a:gd name="T16" fmla="*/ 0 60000 65536"/>
                    <a:gd name="T17" fmla="*/ 0 60000 65536"/>
                    <a:gd name="T18" fmla="*/ 0 60000 65536"/>
                    <a:gd name="T19" fmla="*/ 0 60000 65536"/>
                    <a:gd name="T20" fmla="*/ 0 60000 65536"/>
                    <a:gd name="T21" fmla="*/ 0 w 16"/>
                    <a:gd name="T22" fmla="*/ 0 h 16"/>
                    <a:gd name="T23" fmla="*/ 16 w 16"/>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16">
                      <a:moveTo>
                        <a:pt x="16" y="16"/>
                      </a:moveTo>
                      <a:lnTo>
                        <a:pt x="16" y="16"/>
                      </a:lnTo>
                      <a:lnTo>
                        <a:pt x="16" y="0"/>
                      </a:lnTo>
                      <a:lnTo>
                        <a:pt x="0" y="0"/>
                      </a:lnTo>
                      <a:lnTo>
                        <a:pt x="0" y="16"/>
                      </a:lnTo>
                      <a:lnTo>
                        <a:pt x="16" y="1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6" name="Freeform 1026">
                  <a:extLst>
                    <a:ext uri="{FF2B5EF4-FFF2-40B4-BE49-F238E27FC236}">
                      <a16:creationId xmlns:a16="http://schemas.microsoft.com/office/drawing/2014/main" id="{C37A3182-0056-4CF6-97EF-D1B73835292A}"/>
                    </a:ext>
                  </a:extLst>
                </p:cNvPr>
                <p:cNvSpPr>
                  <a:spLocks/>
                </p:cNvSpPr>
                <p:nvPr/>
              </p:nvSpPr>
              <p:spPr bwMode="auto">
                <a:xfrm>
                  <a:off x="4707" y="340"/>
                  <a:ext cx="5" cy="5"/>
                </a:xfrm>
                <a:custGeom>
                  <a:avLst/>
                  <a:gdLst>
                    <a:gd name="T0" fmla="*/ 0 w 29"/>
                    <a:gd name="T1" fmla="*/ 0 h 26"/>
                    <a:gd name="T2" fmla="*/ 0 w 29"/>
                    <a:gd name="T3" fmla="*/ 0 h 26"/>
                    <a:gd name="T4" fmla="*/ 0 w 29"/>
                    <a:gd name="T5" fmla="*/ 0 h 26"/>
                    <a:gd name="T6" fmla="*/ 0 w 29"/>
                    <a:gd name="T7" fmla="*/ 0 h 26"/>
                    <a:gd name="T8" fmla="*/ 0 w 29"/>
                    <a:gd name="T9" fmla="*/ 0 h 26"/>
                    <a:gd name="T10" fmla="*/ 0 w 29"/>
                    <a:gd name="T11" fmla="*/ 0 h 26"/>
                    <a:gd name="T12" fmla="*/ 0 w 29"/>
                    <a:gd name="T13" fmla="*/ 0 h 26"/>
                    <a:gd name="T14" fmla="*/ 0 w 29"/>
                    <a:gd name="T15" fmla="*/ 0 h 26"/>
                    <a:gd name="T16" fmla="*/ 0 w 29"/>
                    <a:gd name="T17" fmla="*/ 0 h 26"/>
                    <a:gd name="T18" fmla="*/ 0 w 29"/>
                    <a:gd name="T19" fmla="*/ 0 h 26"/>
                    <a:gd name="T20" fmla="*/ 0 w 29"/>
                    <a:gd name="T21" fmla="*/ 0 h 26"/>
                    <a:gd name="T22" fmla="*/ 0 w 29"/>
                    <a:gd name="T23" fmla="*/ 0 h 26"/>
                    <a:gd name="T24" fmla="*/ 0 w 29"/>
                    <a:gd name="T25" fmla="*/ 0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6"/>
                    <a:gd name="T41" fmla="*/ 29 w 29"/>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6">
                      <a:moveTo>
                        <a:pt x="0" y="26"/>
                      </a:moveTo>
                      <a:lnTo>
                        <a:pt x="0" y="26"/>
                      </a:lnTo>
                      <a:lnTo>
                        <a:pt x="10" y="25"/>
                      </a:lnTo>
                      <a:lnTo>
                        <a:pt x="21" y="19"/>
                      </a:lnTo>
                      <a:lnTo>
                        <a:pt x="28" y="10"/>
                      </a:lnTo>
                      <a:lnTo>
                        <a:pt x="29" y="0"/>
                      </a:lnTo>
                      <a:lnTo>
                        <a:pt x="13" y="0"/>
                      </a:lnTo>
                      <a:lnTo>
                        <a:pt x="12" y="6"/>
                      </a:lnTo>
                      <a:lnTo>
                        <a:pt x="9" y="9"/>
                      </a:lnTo>
                      <a:lnTo>
                        <a:pt x="6" y="11"/>
                      </a:lnTo>
                      <a:lnTo>
                        <a:pt x="0" y="12"/>
                      </a:lnTo>
                      <a:lnTo>
                        <a:pt x="0" y="2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7" name="Freeform 1027">
                  <a:extLst>
                    <a:ext uri="{FF2B5EF4-FFF2-40B4-BE49-F238E27FC236}">
                      <a16:creationId xmlns:a16="http://schemas.microsoft.com/office/drawing/2014/main" id="{33EA417C-7D1D-47AC-9753-755897A00096}"/>
                    </a:ext>
                  </a:extLst>
                </p:cNvPr>
                <p:cNvSpPr>
                  <a:spLocks/>
                </p:cNvSpPr>
                <p:nvPr/>
              </p:nvSpPr>
              <p:spPr bwMode="auto">
                <a:xfrm>
                  <a:off x="4651" y="342"/>
                  <a:ext cx="56" cy="3"/>
                </a:xfrm>
                <a:custGeom>
                  <a:avLst/>
                  <a:gdLst>
                    <a:gd name="T0" fmla="*/ 0 w 339"/>
                    <a:gd name="T1" fmla="*/ 0 h 14"/>
                    <a:gd name="T2" fmla="*/ 0 w 339"/>
                    <a:gd name="T3" fmla="*/ 0 h 14"/>
                    <a:gd name="T4" fmla="*/ 0 w 339"/>
                    <a:gd name="T5" fmla="*/ 0 h 14"/>
                    <a:gd name="T6" fmla="*/ 0 w 339"/>
                    <a:gd name="T7" fmla="*/ 0 h 14"/>
                    <a:gd name="T8" fmla="*/ 0 w 339"/>
                    <a:gd name="T9" fmla="*/ 0 h 14"/>
                    <a:gd name="T10" fmla="*/ 0 w 339"/>
                    <a:gd name="T11" fmla="*/ 0 h 14"/>
                    <a:gd name="T12" fmla="*/ 0 w 339"/>
                    <a:gd name="T13" fmla="*/ 0 h 14"/>
                    <a:gd name="T14" fmla="*/ 0 60000 65536"/>
                    <a:gd name="T15" fmla="*/ 0 60000 65536"/>
                    <a:gd name="T16" fmla="*/ 0 60000 65536"/>
                    <a:gd name="T17" fmla="*/ 0 60000 65536"/>
                    <a:gd name="T18" fmla="*/ 0 60000 65536"/>
                    <a:gd name="T19" fmla="*/ 0 60000 65536"/>
                    <a:gd name="T20" fmla="*/ 0 60000 65536"/>
                    <a:gd name="T21" fmla="*/ 0 w 339"/>
                    <a:gd name="T22" fmla="*/ 0 h 14"/>
                    <a:gd name="T23" fmla="*/ 339 w 339"/>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9" h="14">
                      <a:moveTo>
                        <a:pt x="0" y="14"/>
                      </a:moveTo>
                      <a:lnTo>
                        <a:pt x="0" y="14"/>
                      </a:lnTo>
                      <a:lnTo>
                        <a:pt x="339" y="14"/>
                      </a:lnTo>
                      <a:lnTo>
                        <a:pt x="339" y="0"/>
                      </a:lnTo>
                      <a:lnTo>
                        <a:pt x="0" y="0"/>
                      </a:lnTo>
                      <a:lnTo>
                        <a:pt x="0" y="1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8" name="Freeform 1028">
                  <a:extLst>
                    <a:ext uri="{FF2B5EF4-FFF2-40B4-BE49-F238E27FC236}">
                      <a16:creationId xmlns:a16="http://schemas.microsoft.com/office/drawing/2014/main" id="{7F5BCB4C-2DA6-4714-A673-A51CDC8DC88F}"/>
                    </a:ext>
                  </a:extLst>
                </p:cNvPr>
                <p:cNvSpPr>
                  <a:spLocks/>
                </p:cNvSpPr>
                <p:nvPr/>
              </p:nvSpPr>
              <p:spPr bwMode="auto">
                <a:xfrm>
                  <a:off x="4646" y="340"/>
                  <a:ext cx="5" cy="5"/>
                </a:xfrm>
                <a:custGeom>
                  <a:avLst/>
                  <a:gdLst>
                    <a:gd name="T0" fmla="*/ 0 w 29"/>
                    <a:gd name="T1" fmla="*/ 0 h 26"/>
                    <a:gd name="T2" fmla="*/ 0 w 29"/>
                    <a:gd name="T3" fmla="*/ 0 h 26"/>
                    <a:gd name="T4" fmla="*/ 0 w 29"/>
                    <a:gd name="T5" fmla="*/ 0 h 26"/>
                    <a:gd name="T6" fmla="*/ 0 w 29"/>
                    <a:gd name="T7" fmla="*/ 0 h 26"/>
                    <a:gd name="T8" fmla="*/ 0 w 29"/>
                    <a:gd name="T9" fmla="*/ 0 h 26"/>
                    <a:gd name="T10" fmla="*/ 0 w 29"/>
                    <a:gd name="T11" fmla="*/ 0 h 26"/>
                    <a:gd name="T12" fmla="*/ 0 w 29"/>
                    <a:gd name="T13" fmla="*/ 0 h 26"/>
                    <a:gd name="T14" fmla="*/ 0 w 29"/>
                    <a:gd name="T15" fmla="*/ 0 h 26"/>
                    <a:gd name="T16" fmla="*/ 0 w 29"/>
                    <a:gd name="T17" fmla="*/ 0 h 26"/>
                    <a:gd name="T18" fmla="*/ 0 w 29"/>
                    <a:gd name="T19" fmla="*/ 0 h 26"/>
                    <a:gd name="T20" fmla="*/ 0 w 29"/>
                    <a:gd name="T21" fmla="*/ 0 h 26"/>
                    <a:gd name="T22" fmla="*/ 0 w 29"/>
                    <a:gd name="T23" fmla="*/ 0 h 26"/>
                    <a:gd name="T24" fmla="*/ 0 w 29"/>
                    <a:gd name="T25" fmla="*/ 0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6"/>
                    <a:gd name="T41" fmla="*/ 29 w 29"/>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6">
                      <a:moveTo>
                        <a:pt x="0" y="0"/>
                      </a:moveTo>
                      <a:lnTo>
                        <a:pt x="0" y="0"/>
                      </a:lnTo>
                      <a:lnTo>
                        <a:pt x="1" y="10"/>
                      </a:lnTo>
                      <a:lnTo>
                        <a:pt x="8" y="19"/>
                      </a:lnTo>
                      <a:lnTo>
                        <a:pt x="19" y="25"/>
                      </a:lnTo>
                      <a:lnTo>
                        <a:pt x="29" y="26"/>
                      </a:lnTo>
                      <a:lnTo>
                        <a:pt x="29" y="12"/>
                      </a:lnTo>
                      <a:lnTo>
                        <a:pt x="23" y="11"/>
                      </a:lnTo>
                      <a:lnTo>
                        <a:pt x="20" y="9"/>
                      </a:lnTo>
                      <a:lnTo>
                        <a:pt x="17" y="6"/>
                      </a:lnTo>
                      <a:lnTo>
                        <a:pt x="16"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9" name="Freeform 1029">
                  <a:extLst>
                    <a:ext uri="{FF2B5EF4-FFF2-40B4-BE49-F238E27FC236}">
                      <a16:creationId xmlns:a16="http://schemas.microsoft.com/office/drawing/2014/main" id="{F628C23A-F7F4-44A5-8EC1-F53F0CD9B027}"/>
                    </a:ext>
                  </a:extLst>
                </p:cNvPr>
                <p:cNvSpPr>
                  <a:spLocks/>
                </p:cNvSpPr>
                <p:nvPr/>
              </p:nvSpPr>
              <p:spPr bwMode="auto">
                <a:xfrm>
                  <a:off x="4646" y="337"/>
                  <a:ext cx="3" cy="3"/>
                </a:xfrm>
                <a:custGeom>
                  <a:avLst/>
                  <a:gdLst>
                    <a:gd name="T0" fmla="*/ 0 w 16"/>
                    <a:gd name="T1" fmla="*/ 0 h 16"/>
                    <a:gd name="T2" fmla="*/ 0 w 16"/>
                    <a:gd name="T3" fmla="*/ 0 h 16"/>
                    <a:gd name="T4" fmla="*/ 0 w 16"/>
                    <a:gd name="T5" fmla="*/ 0 h 16"/>
                    <a:gd name="T6" fmla="*/ 0 w 16"/>
                    <a:gd name="T7" fmla="*/ 0 h 16"/>
                    <a:gd name="T8" fmla="*/ 0 w 16"/>
                    <a:gd name="T9" fmla="*/ 0 h 16"/>
                    <a:gd name="T10" fmla="*/ 0 w 16"/>
                    <a:gd name="T11" fmla="*/ 0 h 16"/>
                    <a:gd name="T12" fmla="*/ 0 w 16"/>
                    <a:gd name="T13" fmla="*/ 0 h 16"/>
                    <a:gd name="T14" fmla="*/ 0 60000 65536"/>
                    <a:gd name="T15" fmla="*/ 0 60000 65536"/>
                    <a:gd name="T16" fmla="*/ 0 60000 65536"/>
                    <a:gd name="T17" fmla="*/ 0 60000 65536"/>
                    <a:gd name="T18" fmla="*/ 0 60000 65536"/>
                    <a:gd name="T19" fmla="*/ 0 60000 65536"/>
                    <a:gd name="T20" fmla="*/ 0 60000 65536"/>
                    <a:gd name="T21" fmla="*/ 0 w 16"/>
                    <a:gd name="T22" fmla="*/ 0 h 16"/>
                    <a:gd name="T23" fmla="*/ 16 w 16"/>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16">
                      <a:moveTo>
                        <a:pt x="0" y="0"/>
                      </a:moveTo>
                      <a:lnTo>
                        <a:pt x="0" y="0"/>
                      </a:lnTo>
                      <a:lnTo>
                        <a:pt x="0" y="16"/>
                      </a:lnTo>
                      <a:lnTo>
                        <a:pt x="16" y="16"/>
                      </a:lnTo>
                      <a:lnTo>
                        <a:pt x="16"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0" name="Freeform 1030">
                  <a:extLst>
                    <a:ext uri="{FF2B5EF4-FFF2-40B4-BE49-F238E27FC236}">
                      <a16:creationId xmlns:a16="http://schemas.microsoft.com/office/drawing/2014/main" id="{60F26FE4-92D1-4201-BA4D-54025B6E4C03}"/>
                    </a:ext>
                  </a:extLst>
                </p:cNvPr>
                <p:cNvSpPr>
                  <a:spLocks/>
                </p:cNvSpPr>
                <p:nvPr/>
              </p:nvSpPr>
              <p:spPr bwMode="auto">
                <a:xfrm>
                  <a:off x="4646" y="332"/>
                  <a:ext cx="5" cy="5"/>
                </a:xfrm>
                <a:custGeom>
                  <a:avLst/>
                  <a:gdLst>
                    <a:gd name="T0" fmla="*/ 0 w 29"/>
                    <a:gd name="T1" fmla="*/ 0 h 25"/>
                    <a:gd name="T2" fmla="*/ 0 w 29"/>
                    <a:gd name="T3" fmla="*/ 0 h 25"/>
                    <a:gd name="T4" fmla="*/ 0 w 29"/>
                    <a:gd name="T5" fmla="*/ 0 h 25"/>
                    <a:gd name="T6" fmla="*/ 0 w 29"/>
                    <a:gd name="T7" fmla="*/ 0 h 25"/>
                    <a:gd name="T8" fmla="*/ 0 w 29"/>
                    <a:gd name="T9" fmla="*/ 0 h 25"/>
                    <a:gd name="T10" fmla="*/ 0 w 29"/>
                    <a:gd name="T11" fmla="*/ 0 h 25"/>
                    <a:gd name="T12" fmla="*/ 0 w 29"/>
                    <a:gd name="T13" fmla="*/ 0 h 25"/>
                    <a:gd name="T14" fmla="*/ 0 w 29"/>
                    <a:gd name="T15" fmla="*/ 0 h 25"/>
                    <a:gd name="T16" fmla="*/ 0 w 29"/>
                    <a:gd name="T17" fmla="*/ 0 h 25"/>
                    <a:gd name="T18" fmla="*/ 0 w 29"/>
                    <a:gd name="T19" fmla="*/ 0 h 25"/>
                    <a:gd name="T20" fmla="*/ 0 w 29"/>
                    <a:gd name="T21" fmla="*/ 0 h 25"/>
                    <a:gd name="T22" fmla="*/ 0 w 29"/>
                    <a:gd name="T23" fmla="*/ 0 h 25"/>
                    <a:gd name="T24" fmla="*/ 0 w 29"/>
                    <a:gd name="T25" fmla="*/ 0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5"/>
                    <a:gd name="T41" fmla="*/ 29 w 29"/>
                    <a:gd name="T42" fmla="*/ 25 h 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5">
                      <a:moveTo>
                        <a:pt x="29" y="0"/>
                      </a:moveTo>
                      <a:lnTo>
                        <a:pt x="29" y="0"/>
                      </a:lnTo>
                      <a:lnTo>
                        <a:pt x="19" y="1"/>
                      </a:lnTo>
                      <a:lnTo>
                        <a:pt x="8" y="7"/>
                      </a:lnTo>
                      <a:lnTo>
                        <a:pt x="1" y="16"/>
                      </a:lnTo>
                      <a:lnTo>
                        <a:pt x="0" y="25"/>
                      </a:lnTo>
                      <a:lnTo>
                        <a:pt x="16" y="25"/>
                      </a:lnTo>
                      <a:lnTo>
                        <a:pt x="17" y="20"/>
                      </a:lnTo>
                      <a:lnTo>
                        <a:pt x="20" y="17"/>
                      </a:lnTo>
                      <a:lnTo>
                        <a:pt x="23" y="15"/>
                      </a:lnTo>
                      <a:lnTo>
                        <a:pt x="29" y="14"/>
                      </a:lnTo>
                      <a:lnTo>
                        <a:pt x="29"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1" name="Freeform 1031">
                  <a:extLst>
                    <a:ext uri="{FF2B5EF4-FFF2-40B4-BE49-F238E27FC236}">
                      <a16:creationId xmlns:a16="http://schemas.microsoft.com/office/drawing/2014/main" id="{82B1ACD5-9B70-425D-B67F-55106DAF97EC}"/>
                    </a:ext>
                  </a:extLst>
                </p:cNvPr>
                <p:cNvSpPr>
                  <a:spLocks/>
                </p:cNvSpPr>
                <p:nvPr/>
              </p:nvSpPr>
              <p:spPr bwMode="auto">
                <a:xfrm>
                  <a:off x="5139" y="382"/>
                  <a:ext cx="211" cy="219"/>
                </a:xfrm>
                <a:custGeom>
                  <a:avLst/>
                  <a:gdLst>
                    <a:gd name="T0" fmla="*/ 0 w 1266"/>
                    <a:gd name="T1" fmla="*/ 0 h 1091"/>
                    <a:gd name="T2" fmla="*/ 0 w 1266"/>
                    <a:gd name="T3" fmla="*/ 0 h 1091"/>
                    <a:gd name="T4" fmla="*/ 0 w 1266"/>
                    <a:gd name="T5" fmla="*/ 0 h 1091"/>
                    <a:gd name="T6" fmla="*/ 0 w 1266"/>
                    <a:gd name="T7" fmla="*/ 0 h 1091"/>
                    <a:gd name="T8" fmla="*/ 0 w 1266"/>
                    <a:gd name="T9" fmla="*/ 0 h 1091"/>
                    <a:gd name="T10" fmla="*/ 0 w 1266"/>
                    <a:gd name="T11" fmla="*/ 0 h 1091"/>
                    <a:gd name="T12" fmla="*/ 0 w 1266"/>
                    <a:gd name="T13" fmla="*/ 0 h 1091"/>
                    <a:gd name="T14" fmla="*/ 0 w 1266"/>
                    <a:gd name="T15" fmla="*/ 0 h 1091"/>
                    <a:gd name="T16" fmla="*/ 0 w 1266"/>
                    <a:gd name="T17" fmla="*/ 0 h 1091"/>
                    <a:gd name="T18" fmla="*/ 0 w 1266"/>
                    <a:gd name="T19" fmla="*/ 0 h 1091"/>
                    <a:gd name="T20" fmla="*/ 0 w 1266"/>
                    <a:gd name="T21" fmla="*/ 0 h 1091"/>
                    <a:gd name="T22" fmla="*/ 0 w 1266"/>
                    <a:gd name="T23" fmla="*/ 0 h 1091"/>
                    <a:gd name="T24" fmla="*/ 0 w 1266"/>
                    <a:gd name="T25" fmla="*/ 0 h 1091"/>
                    <a:gd name="T26" fmla="*/ 0 w 1266"/>
                    <a:gd name="T27" fmla="*/ 0 h 1091"/>
                    <a:gd name="T28" fmla="*/ 0 w 1266"/>
                    <a:gd name="T29" fmla="*/ 0 h 1091"/>
                    <a:gd name="T30" fmla="*/ 0 w 1266"/>
                    <a:gd name="T31" fmla="*/ 0 h 1091"/>
                    <a:gd name="T32" fmla="*/ 0 w 1266"/>
                    <a:gd name="T33" fmla="*/ 0 h 1091"/>
                    <a:gd name="T34" fmla="*/ 0 w 1266"/>
                    <a:gd name="T35" fmla="*/ 0 h 1091"/>
                    <a:gd name="T36" fmla="*/ 0 w 1266"/>
                    <a:gd name="T37" fmla="*/ 0 h 1091"/>
                    <a:gd name="T38" fmla="*/ 0 w 1266"/>
                    <a:gd name="T39" fmla="*/ 0 h 1091"/>
                    <a:gd name="T40" fmla="*/ 0 w 1266"/>
                    <a:gd name="T41" fmla="*/ 0 h 1091"/>
                    <a:gd name="T42" fmla="*/ 0 w 1266"/>
                    <a:gd name="T43" fmla="*/ 0 h 1091"/>
                    <a:gd name="T44" fmla="*/ 0 w 1266"/>
                    <a:gd name="T45" fmla="*/ 0 h 1091"/>
                    <a:gd name="T46" fmla="*/ 0 w 1266"/>
                    <a:gd name="T47" fmla="*/ 0 h 1091"/>
                    <a:gd name="T48" fmla="*/ 0 w 1266"/>
                    <a:gd name="T49" fmla="*/ 0 h 1091"/>
                    <a:gd name="T50" fmla="*/ 0 w 1266"/>
                    <a:gd name="T51" fmla="*/ 0 h 1091"/>
                    <a:gd name="T52" fmla="*/ 0 w 1266"/>
                    <a:gd name="T53" fmla="*/ 0 h 1091"/>
                    <a:gd name="T54" fmla="*/ 0 w 1266"/>
                    <a:gd name="T55" fmla="*/ 0 h 1091"/>
                    <a:gd name="T56" fmla="*/ 0 w 1266"/>
                    <a:gd name="T57" fmla="*/ 0 h 1091"/>
                    <a:gd name="T58" fmla="*/ 0 w 1266"/>
                    <a:gd name="T59" fmla="*/ 0 h 1091"/>
                    <a:gd name="T60" fmla="*/ 0 w 1266"/>
                    <a:gd name="T61" fmla="*/ 0 h 1091"/>
                    <a:gd name="T62" fmla="*/ 0 w 1266"/>
                    <a:gd name="T63" fmla="*/ 0 h 10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66"/>
                    <a:gd name="T97" fmla="*/ 0 h 1091"/>
                    <a:gd name="T98" fmla="*/ 1266 w 1266"/>
                    <a:gd name="T99" fmla="*/ 1091 h 109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66" h="1091">
                      <a:moveTo>
                        <a:pt x="633" y="0"/>
                      </a:moveTo>
                      <a:lnTo>
                        <a:pt x="698" y="3"/>
                      </a:lnTo>
                      <a:lnTo>
                        <a:pt x="761" y="11"/>
                      </a:lnTo>
                      <a:lnTo>
                        <a:pt x="822" y="24"/>
                      </a:lnTo>
                      <a:lnTo>
                        <a:pt x="879" y="43"/>
                      </a:lnTo>
                      <a:lnTo>
                        <a:pt x="935" y="66"/>
                      </a:lnTo>
                      <a:lnTo>
                        <a:pt x="987" y="93"/>
                      </a:lnTo>
                      <a:lnTo>
                        <a:pt x="1036" y="124"/>
                      </a:lnTo>
                      <a:lnTo>
                        <a:pt x="1081" y="160"/>
                      </a:lnTo>
                      <a:lnTo>
                        <a:pt x="1122" y="199"/>
                      </a:lnTo>
                      <a:lnTo>
                        <a:pt x="1159" y="240"/>
                      </a:lnTo>
                      <a:lnTo>
                        <a:pt x="1190" y="285"/>
                      </a:lnTo>
                      <a:lnTo>
                        <a:pt x="1217" y="333"/>
                      </a:lnTo>
                      <a:lnTo>
                        <a:pt x="1238" y="383"/>
                      </a:lnTo>
                      <a:lnTo>
                        <a:pt x="1253" y="435"/>
                      </a:lnTo>
                      <a:lnTo>
                        <a:pt x="1263" y="489"/>
                      </a:lnTo>
                      <a:lnTo>
                        <a:pt x="1266" y="546"/>
                      </a:lnTo>
                      <a:lnTo>
                        <a:pt x="1263" y="602"/>
                      </a:lnTo>
                      <a:lnTo>
                        <a:pt x="1253" y="656"/>
                      </a:lnTo>
                      <a:lnTo>
                        <a:pt x="1238" y="708"/>
                      </a:lnTo>
                      <a:lnTo>
                        <a:pt x="1217" y="758"/>
                      </a:lnTo>
                      <a:lnTo>
                        <a:pt x="1190" y="806"/>
                      </a:lnTo>
                      <a:lnTo>
                        <a:pt x="1159" y="851"/>
                      </a:lnTo>
                      <a:lnTo>
                        <a:pt x="1122" y="892"/>
                      </a:lnTo>
                      <a:lnTo>
                        <a:pt x="1081" y="931"/>
                      </a:lnTo>
                      <a:lnTo>
                        <a:pt x="1036" y="967"/>
                      </a:lnTo>
                      <a:lnTo>
                        <a:pt x="987" y="999"/>
                      </a:lnTo>
                      <a:lnTo>
                        <a:pt x="935" y="1025"/>
                      </a:lnTo>
                      <a:lnTo>
                        <a:pt x="879" y="1049"/>
                      </a:lnTo>
                      <a:lnTo>
                        <a:pt x="822" y="1067"/>
                      </a:lnTo>
                      <a:lnTo>
                        <a:pt x="761" y="1080"/>
                      </a:lnTo>
                      <a:lnTo>
                        <a:pt x="698" y="1088"/>
                      </a:lnTo>
                      <a:lnTo>
                        <a:pt x="633" y="1091"/>
                      </a:lnTo>
                      <a:lnTo>
                        <a:pt x="568" y="1088"/>
                      </a:lnTo>
                      <a:lnTo>
                        <a:pt x="506" y="1080"/>
                      </a:lnTo>
                      <a:lnTo>
                        <a:pt x="445" y="1067"/>
                      </a:lnTo>
                      <a:lnTo>
                        <a:pt x="387" y="1049"/>
                      </a:lnTo>
                      <a:lnTo>
                        <a:pt x="332" y="1025"/>
                      </a:lnTo>
                      <a:lnTo>
                        <a:pt x="279" y="999"/>
                      </a:lnTo>
                      <a:lnTo>
                        <a:pt x="231" y="967"/>
                      </a:lnTo>
                      <a:lnTo>
                        <a:pt x="186" y="931"/>
                      </a:lnTo>
                      <a:lnTo>
                        <a:pt x="145" y="892"/>
                      </a:lnTo>
                      <a:lnTo>
                        <a:pt x="108" y="851"/>
                      </a:lnTo>
                      <a:lnTo>
                        <a:pt x="77" y="806"/>
                      </a:lnTo>
                      <a:lnTo>
                        <a:pt x="50" y="758"/>
                      </a:lnTo>
                      <a:lnTo>
                        <a:pt x="29" y="708"/>
                      </a:lnTo>
                      <a:lnTo>
                        <a:pt x="13" y="656"/>
                      </a:lnTo>
                      <a:lnTo>
                        <a:pt x="4" y="602"/>
                      </a:lnTo>
                      <a:lnTo>
                        <a:pt x="0" y="546"/>
                      </a:lnTo>
                      <a:lnTo>
                        <a:pt x="4" y="489"/>
                      </a:lnTo>
                      <a:lnTo>
                        <a:pt x="13" y="435"/>
                      </a:lnTo>
                      <a:lnTo>
                        <a:pt x="29" y="383"/>
                      </a:lnTo>
                      <a:lnTo>
                        <a:pt x="50" y="333"/>
                      </a:lnTo>
                      <a:lnTo>
                        <a:pt x="77" y="285"/>
                      </a:lnTo>
                      <a:lnTo>
                        <a:pt x="108" y="240"/>
                      </a:lnTo>
                      <a:lnTo>
                        <a:pt x="145" y="199"/>
                      </a:lnTo>
                      <a:lnTo>
                        <a:pt x="186" y="160"/>
                      </a:lnTo>
                      <a:lnTo>
                        <a:pt x="231" y="124"/>
                      </a:lnTo>
                      <a:lnTo>
                        <a:pt x="279" y="93"/>
                      </a:lnTo>
                      <a:lnTo>
                        <a:pt x="332" y="66"/>
                      </a:lnTo>
                      <a:lnTo>
                        <a:pt x="387" y="43"/>
                      </a:lnTo>
                      <a:lnTo>
                        <a:pt x="445" y="24"/>
                      </a:lnTo>
                      <a:lnTo>
                        <a:pt x="506" y="11"/>
                      </a:lnTo>
                      <a:lnTo>
                        <a:pt x="568" y="3"/>
                      </a:lnTo>
                      <a:lnTo>
                        <a:pt x="63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2" name="Freeform 1032">
                  <a:extLst>
                    <a:ext uri="{FF2B5EF4-FFF2-40B4-BE49-F238E27FC236}">
                      <a16:creationId xmlns:a16="http://schemas.microsoft.com/office/drawing/2014/main" id="{B3CA05A8-E32E-447D-B3D2-628064100AA9}"/>
                    </a:ext>
                  </a:extLst>
                </p:cNvPr>
                <p:cNvSpPr>
                  <a:spLocks/>
                </p:cNvSpPr>
                <p:nvPr/>
              </p:nvSpPr>
              <p:spPr bwMode="auto">
                <a:xfrm>
                  <a:off x="5244" y="382"/>
                  <a:ext cx="106" cy="110"/>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635" y="547"/>
                      </a:moveTo>
                      <a:lnTo>
                        <a:pt x="635" y="547"/>
                      </a:lnTo>
                      <a:lnTo>
                        <a:pt x="631" y="490"/>
                      </a:lnTo>
                      <a:lnTo>
                        <a:pt x="622" y="436"/>
                      </a:lnTo>
                      <a:lnTo>
                        <a:pt x="606" y="384"/>
                      </a:lnTo>
                      <a:lnTo>
                        <a:pt x="585" y="333"/>
                      </a:lnTo>
                      <a:lnTo>
                        <a:pt x="558" y="285"/>
                      </a:lnTo>
                      <a:lnTo>
                        <a:pt x="527" y="240"/>
                      </a:lnTo>
                      <a:lnTo>
                        <a:pt x="490" y="199"/>
                      </a:lnTo>
                      <a:lnTo>
                        <a:pt x="449" y="160"/>
                      </a:lnTo>
                      <a:lnTo>
                        <a:pt x="404" y="124"/>
                      </a:lnTo>
                      <a:lnTo>
                        <a:pt x="355" y="93"/>
                      </a:lnTo>
                      <a:lnTo>
                        <a:pt x="303" y="66"/>
                      </a:lnTo>
                      <a:lnTo>
                        <a:pt x="248" y="43"/>
                      </a:lnTo>
                      <a:lnTo>
                        <a:pt x="189" y="24"/>
                      </a:lnTo>
                      <a:lnTo>
                        <a:pt x="128" y="11"/>
                      </a:lnTo>
                      <a:lnTo>
                        <a:pt x="65" y="3"/>
                      </a:lnTo>
                      <a:lnTo>
                        <a:pt x="0" y="0"/>
                      </a:lnTo>
                      <a:lnTo>
                        <a:pt x="0" y="2"/>
                      </a:lnTo>
                      <a:lnTo>
                        <a:pt x="65" y="5"/>
                      </a:lnTo>
                      <a:lnTo>
                        <a:pt x="128" y="13"/>
                      </a:lnTo>
                      <a:lnTo>
                        <a:pt x="189" y="26"/>
                      </a:lnTo>
                      <a:lnTo>
                        <a:pt x="245" y="45"/>
                      </a:lnTo>
                      <a:lnTo>
                        <a:pt x="301" y="68"/>
                      </a:lnTo>
                      <a:lnTo>
                        <a:pt x="353" y="95"/>
                      </a:lnTo>
                      <a:lnTo>
                        <a:pt x="402" y="126"/>
                      </a:lnTo>
                      <a:lnTo>
                        <a:pt x="446" y="162"/>
                      </a:lnTo>
                      <a:lnTo>
                        <a:pt x="488" y="201"/>
                      </a:lnTo>
                      <a:lnTo>
                        <a:pt x="525" y="242"/>
                      </a:lnTo>
                      <a:lnTo>
                        <a:pt x="555" y="287"/>
                      </a:lnTo>
                      <a:lnTo>
                        <a:pt x="583" y="335"/>
                      </a:lnTo>
                      <a:lnTo>
                        <a:pt x="604" y="384"/>
                      </a:lnTo>
                      <a:lnTo>
                        <a:pt x="619" y="436"/>
                      </a:lnTo>
                      <a:lnTo>
                        <a:pt x="629" y="490"/>
                      </a:lnTo>
                      <a:lnTo>
                        <a:pt x="632" y="547"/>
                      </a:lnTo>
                      <a:lnTo>
                        <a:pt x="635" y="5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3" name="Freeform 1033">
                  <a:extLst>
                    <a:ext uri="{FF2B5EF4-FFF2-40B4-BE49-F238E27FC236}">
                      <a16:creationId xmlns:a16="http://schemas.microsoft.com/office/drawing/2014/main" id="{19EEE8FD-9C2A-4BDE-B49D-ED7B7CE74A2E}"/>
                    </a:ext>
                  </a:extLst>
                </p:cNvPr>
                <p:cNvSpPr>
                  <a:spLocks/>
                </p:cNvSpPr>
                <p:nvPr/>
              </p:nvSpPr>
              <p:spPr bwMode="auto">
                <a:xfrm>
                  <a:off x="5244" y="492"/>
                  <a:ext cx="106" cy="109"/>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0" y="547"/>
                      </a:moveTo>
                      <a:lnTo>
                        <a:pt x="0" y="547"/>
                      </a:lnTo>
                      <a:lnTo>
                        <a:pt x="65" y="543"/>
                      </a:lnTo>
                      <a:lnTo>
                        <a:pt x="128" y="535"/>
                      </a:lnTo>
                      <a:lnTo>
                        <a:pt x="189" y="522"/>
                      </a:lnTo>
                      <a:lnTo>
                        <a:pt x="248" y="504"/>
                      </a:lnTo>
                      <a:lnTo>
                        <a:pt x="303" y="480"/>
                      </a:lnTo>
                      <a:lnTo>
                        <a:pt x="355" y="454"/>
                      </a:lnTo>
                      <a:lnTo>
                        <a:pt x="404" y="422"/>
                      </a:lnTo>
                      <a:lnTo>
                        <a:pt x="449" y="386"/>
                      </a:lnTo>
                      <a:lnTo>
                        <a:pt x="490" y="347"/>
                      </a:lnTo>
                      <a:lnTo>
                        <a:pt x="527" y="306"/>
                      </a:lnTo>
                      <a:lnTo>
                        <a:pt x="558" y="261"/>
                      </a:lnTo>
                      <a:lnTo>
                        <a:pt x="585" y="213"/>
                      </a:lnTo>
                      <a:lnTo>
                        <a:pt x="606" y="162"/>
                      </a:lnTo>
                      <a:lnTo>
                        <a:pt x="622" y="110"/>
                      </a:lnTo>
                      <a:lnTo>
                        <a:pt x="631" y="56"/>
                      </a:lnTo>
                      <a:lnTo>
                        <a:pt x="635" y="0"/>
                      </a:lnTo>
                      <a:lnTo>
                        <a:pt x="632" y="0"/>
                      </a:lnTo>
                      <a:lnTo>
                        <a:pt x="629" y="56"/>
                      </a:lnTo>
                      <a:lnTo>
                        <a:pt x="619" y="110"/>
                      </a:lnTo>
                      <a:lnTo>
                        <a:pt x="604" y="162"/>
                      </a:lnTo>
                      <a:lnTo>
                        <a:pt x="583" y="211"/>
                      </a:lnTo>
                      <a:lnTo>
                        <a:pt x="555" y="259"/>
                      </a:lnTo>
                      <a:lnTo>
                        <a:pt x="525" y="304"/>
                      </a:lnTo>
                      <a:lnTo>
                        <a:pt x="488" y="345"/>
                      </a:lnTo>
                      <a:lnTo>
                        <a:pt x="446" y="384"/>
                      </a:lnTo>
                      <a:lnTo>
                        <a:pt x="402" y="420"/>
                      </a:lnTo>
                      <a:lnTo>
                        <a:pt x="353" y="452"/>
                      </a:lnTo>
                      <a:lnTo>
                        <a:pt x="301" y="478"/>
                      </a:lnTo>
                      <a:lnTo>
                        <a:pt x="245" y="501"/>
                      </a:lnTo>
                      <a:lnTo>
                        <a:pt x="189" y="520"/>
                      </a:lnTo>
                      <a:lnTo>
                        <a:pt x="128" y="533"/>
                      </a:lnTo>
                      <a:lnTo>
                        <a:pt x="65" y="541"/>
                      </a:lnTo>
                      <a:lnTo>
                        <a:pt x="0" y="543"/>
                      </a:lnTo>
                      <a:lnTo>
                        <a:pt x="0" y="5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4" name="Freeform 1034">
                  <a:extLst>
                    <a:ext uri="{FF2B5EF4-FFF2-40B4-BE49-F238E27FC236}">
                      <a16:creationId xmlns:a16="http://schemas.microsoft.com/office/drawing/2014/main" id="{9319408D-488D-48BA-9186-C28ECF4CC757}"/>
                    </a:ext>
                  </a:extLst>
                </p:cNvPr>
                <p:cNvSpPr>
                  <a:spLocks/>
                </p:cNvSpPr>
                <p:nvPr/>
              </p:nvSpPr>
              <p:spPr bwMode="auto">
                <a:xfrm>
                  <a:off x="5138" y="492"/>
                  <a:ext cx="106" cy="109"/>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0" y="0"/>
                      </a:moveTo>
                      <a:lnTo>
                        <a:pt x="0" y="0"/>
                      </a:lnTo>
                      <a:lnTo>
                        <a:pt x="5" y="56"/>
                      </a:lnTo>
                      <a:lnTo>
                        <a:pt x="14" y="110"/>
                      </a:lnTo>
                      <a:lnTo>
                        <a:pt x="29" y="162"/>
                      </a:lnTo>
                      <a:lnTo>
                        <a:pt x="51" y="213"/>
                      </a:lnTo>
                      <a:lnTo>
                        <a:pt x="78" y="261"/>
                      </a:lnTo>
                      <a:lnTo>
                        <a:pt x="109" y="306"/>
                      </a:lnTo>
                      <a:lnTo>
                        <a:pt x="145" y="347"/>
                      </a:lnTo>
                      <a:lnTo>
                        <a:pt x="187" y="386"/>
                      </a:lnTo>
                      <a:lnTo>
                        <a:pt x="232" y="422"/>
                      </a:lnTo>
                      <a:lnTo>
                        <a:pt x="280" y="454"/>
                      </a:lnTo>
                      <a:lnTo>
                        <a:pt x="332" y="480"/>
                      </a:lnTo>
                      <a:lnTo>
                        <a:pt x="388" y="504"/>
                      </a:lnTo>
                      <a:lnTo>
                        <a:pt x="447" y="522"/>
                      </a:lnTo>
                      <a:lnTo>
                        <a:pt x="508" y="535"/>
                      </a:lnTo>
                      <a:lnTo>
                        <a:pt x="570" y="543"/>
                      </a:lnTo>
                      <a:lnTo>
                        <a:pt x="635" y="547"/>
                      </a:lnTo>
                      <a:lnTo>
                        <a:pt x="635" y="543"/>
                      </a:lnTo>
                      <a:lnTo>
                        <a:pt x="570" y="541"/>
                      </a:lnTo>
                      <a:lnTo>
                        <a:pt x="508" y="533"/>
                      </a:lnTo>
                      <a:lnTo>
                        <a:pt x="447" y="520"/>
                      </a:lnTo>
                      <a:lnTo>
                        <a:pt x="390" y="501"/>
                      </a:lnTo>
                      <a:lnTo>
                        <a:pt x="335" y="478"/>
                      </a:lnTo>
                      <a:lnTo>
                        <a:pt x="283" y="452"/>
                      </a:lnTo>
                      <a:lnTo>
                        <a:pt x="234" y="420"/>
                      </a:lnTo>
                      <a:lnTo>
                        <a:pt x="189" y="384"/>
                      </a:lnTo>
                      <a:lnTo>
                        <a:pt x="148" y="345"/>
                      </a:lnTo>
                      <a:lnTo>
                        <a:pt x="111" y="304"/>
                      </a:lnTo>
                      <a:lnTo>
                        <a:pt x="80" y="259"/>
                      </a:lnTo>
                      <a:lnTo>
                        <a:pt x="53" y="211"/>
                      </a:lnTo>
                      <a:lnTo>
                        <a:pt x="32" y="162"/>
                      </a:lnTo>
                      <a:lnTo>
                        <a:pt x="16" y="110"/>
                      </a:lnTo>
                      <a:lnTo>
                        <a:pt x="7" y="56"/>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5" name="Freeform 1035">
                  <a:extLst>
                    <a:ext uri="{FF2B5EF4-FFF2-40B4-BE49-F238E27FC236}">
                      <a16:creationId xmlns:a16="http://schemas.microsoft.com/office/drawing/2014/main" id="{70E54823-10AB-4BB8-A501-DAB8280FDBE0}"/>
                    </a:ext>
                  </a:extLst>
                </p:cNvPr>
                <p:cNvSpPr>
                  <a:spLocks/>
                </p:cNvSpPr>
                <p:nvPr/>
              </p:nvSpPr>
              <p:spPr bwMode="auto">
                <a:xfrm>
                  <a:off x="5138" y="382"/>
                  <a:ext cx="106" cy="110"/>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635" y="0"/>
                      </a:moveTo>
                      <a:lnTo>
                        <a:pt x="635" y="0"/>
                      </a:lnTo>
                      <a:lnTo>
                        <a:pt x="570" y="3"/>
                      </a:lnTo>
                      <a:lnTo>
                        <a:pt x="508" y="11"/>
                      </a:lnTo>
                      <a:lnTo>
                        <a:pt x="447" y="24"/>
                      </a:lnTo>
                      <a:lnTo>
                        <a:pt x="388" y="43"/>
                      </a:lnTo>
                      <a:lnTo>
                        <a:pt x="332" y="66"/>
                      </a:lnTo>
                      <a:lnTo>
                        <a:pt x="280" y="93"/>
                      </a:lnTo>
                      <a:lnTo>
                        <a:pt x="232" y="124"/>
                      </a:lnTo>
                      <a:lnTo>
                        <a:pt x="187" y="160"/>
                      </a:lnTo>
                      <a:lnTo>
                        <a:pt x="145" y="199"/>
                      </a:lnTo>
                      <a:lnTo>
                        <a:pt x="109" y="240"/>
                      </a:lnTo>
                      <a:lnTo>
                        <a:pt x="78" y="285"/>
                      </a:lnTo>
                      <a:lnTo>
                        <a:pt x="51" y="333"/>
                      </a:lnTo>
                      <a:lnTo>
                        <a:pt x="29" y="384"/>
                      </a:lnTo>
                      <a:lnTo>
                        <a:pt x="14" y="436"/>
                      </a:lnTo>
                      <a:lnTo>
                        <a:pt x="5" y="490"/>
                      </a:lnTo>
                      <a:lnTo>
                        <a:pt x="0" y="547"/>
                      </a:lnTo>
                      <a:lnTo>
                        <a:pt x="5" y="547"/>
                      </a:lnTo>
                      <a:lnTo>
                        <a:pt x="7" y="490"/>
                      </a:lnTo>
                      <a:lnTo>
                        <a:pt x="16" y="436"/>
                      </a:lnTo>
                      <a:lnTo>
                        <a:pt x="32" y="384"/>
                      </a:lnTo>
                      <a:lnTo>
                        <a:pt x="53" y="335"/>
                      </a:lnTo>
                      <a:lnTo>
                        <a:pt x="80" y="287"/>
                      </a:lnTo>
                      <a:lnTo>
                        <a:pt x="111" y="242"/>
                      </a:lnTo>
                      <a:lnTo>
                        <a:pt x="148" y="201"/>
                      </a:lnTo>
                      <a:lnTo>
                        <a:pt x="189" y="162"/>
                      </a:lnTo>
                      <a:lnTo>
                        <a:pt x="234" y="126"/>
                      </a:lnTo>
                      <a:lnTo>
                        <a:pt x="283" y="95"/>
                      </a:lnTo>
                      <a:lnTo>
                        <a:pt x="335" y="68"/>
                      </a:lnTo>
                      <a:lnTo>
                        <a:pt x="390" y="45"/>
                      </a:lnTo>
                      <a:lnTo>
                        <a:pt x="447" y="26"/>
                      </a:lnTo>
                      <a:lnTo>
                        <a:pt x="508" y="13"/>
                      </a:lnTo>
                      <a:lnTo>
                        <a:pt x="570" y="5"/>
                      </a:lnTo>
                      <a:lnTo>
                        <a:pt x="635" y="2"/>
                      </a:lnTo>
                      <a:lnTo>
                        <a:pt x="63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6" name="Freeform 1036">
                  <a:extLst>
                    <a:ext uri="{FF2B5EF4-FFF2-40B4-BE49-F238E27FC236}">
                      <a16:creationId xmlns:a16="http://schemas.microsoft.com/office/drawing/2014/main" id="{83B55B5C-3F0E-47E8-8B7F-6E2F4832D5E4}"/>
                    </a:ext>
                  </a:extLst>
                </p:cNvPr>
                <p:cNvSpPr>
                  <a:spLocks/>
                </p:cNvSpPr>
                <p:nvPr/>
              </p:nvSpPr>
              <p:spPr bwMode="auto">
                <a:xfrm>
                  <a:off x="5212" y="562"/>
                  <a:ext cx="65" cy="8"/>
                </a:xfrm>
                <a:custGeom>
                  <a:avLst/>
                  <a:gdLst>
                    <a:gd name="T0" fmla="*/ 0 w 391"/>
                    <a:gd name="T1" fmla="*/ 0 h 38"/>
                    <a:gd name="T2" fmla="*/ 0 w 391"/>
                    <a:gd name="T3" fmla="*/ 0 h 38"/>
                    <a:gd name="T4" fmla="*/ 0 w 391"/>
                    <a:gd name="T5" fmla="*/ 0 h 38"/>
                    <a:gd name="T6" fmla="*/ 0 w 391"/>
                    <a:gd name="T7" fmla="*/ 0 h 38"/>
                    <a:gd name="T8" fmla="*/ 0 w 391"/>
                    <a:gd name="T9" fmla="*/ 0 h 38"/>
                    <a:gd name="T10" fmla="*/ 0 w 391"/>
                    <a:gd name="T11" fmla="*/ 0 h 38"/>
                    <a:gd name="T12" fmla="*/ 0 w 391"/>
                    <a:gd name="T13" fmla="*/ 0 h 38"/>
                    <a:gd name="T14" fmla="*/ 0 w 391"/>
                    <a:gd name="T15" fmla="*/ 0 h 38"/>
                    <a:gd name="T16" fmla="*/ 0 w 391"/>
                    <a:gd name="T17" fmla="*/ 0 h 38"/>
                    <a:gd name="T18" fmla="*/ 0 w 391"/>
                    <a:gd name="T19" fmla="*/ 0 h 38"/>
                    <a:gd name="T20" fmla="*/ 0 w 391"/>
                    <a:gd name="T21" fmla="*/ 0 h 38"/>
                    <a:gd name="T22" fmla="*/ 0 w 391"/>
                    <a:gd name="T23" fmla="*/ 0 h 38"/>
                    <a:gd name="T24" fmla="*/ 0 w 391"/>
                    <a:gd name="T25" fmla="*/ 0 h 38"/>
                    <a:gd name="T26" fmla="*/ 0 w 391"/>
                    <a:gd name="T27" fmla="*/ 0 h 38"/>
                    <a:gd name="T28" fmla="*/ 0 w 391"/>
                    <a:gd name="T29" fmla="*/ 0 h 38"/>
                    <a:gd name="T30" fmla="*/ 0 w 391"/>
                    <a:gd name="T31" fmla="*/ 0 h 38"/>
                    <a:gd name="T32" fmla="*/ 0 w 391"/>
                    <a:gd name="T33" fmla="*/ 0 h 38"/>
                    <a:gd name="T34" fmla="*/ 0 w 391"/>
                    <a:gd name="T35" fmla="*/ 0 h 38"/>
                    <a:gd name="T36" fmla="*/ 0 w 391"/>
                    <a:gd name="T37" fmla="*/ 0 h 38"/>
                    <a:gd name="T38" fmla="*/ 0 w 391"/>
                    <a:gd name="T39" fmla="*/ 0 h 38"/>
                    <a:gd name="T40" fmla="*/ 0 w 391"/>
                    <a:gd name="T41" fmla="*/ 0 h 38"/>
                    <a:gd name="T42" fmla="*/ 0 w 391"/>
                    <a:gd name="T43" fmla="*/ 0 h 38"/>
                    <a:gd name="T44" fmla="*/ 0 w 391"/>
                    <a:gd name="T45" fmla="*/ 0 h 38"/>
                    <a:gd name="T46" fmla="*/ 0 w 391"/>
                    <a:gd name="T47" fmla="*/ 0 h 38"/>
                    <a:gd name="T48" fmla="*/ 0 w 391"/>
                    <a:gd name="T49" fmla="*/ 0 h 38"/>
                    <a:gd name="T50" fmla="*/ 0 w 391"/>
                    <a:gd name="T51" fmla="*/ 0 h 38"/>
                    <a:gd name="T52" fmla="*/ 0 w 391"/>
                    <a:gd name="T53" fmla="*/ 0 h 38"/>
                    <a:gd name="T54" fmla="*/ 0 w 391"/>
                    <a:gd name="T55" fmla="*/ 0 h 38"/>
                    <a:gd name="T56" fmla="*/ 0 w 391"/>
                    <a:gd name="T57" fmla="*/ 0 h 38"/>
                    <a:gd name="T58" fmla="*/ 0 w 391"/>
                    <a:gd name="T59" fmla="*/ 0 h 38"/>
                    <a:gd name="T60" fmla="*/ 0 w 391"/>
                    <a:gd name="T61" fmla="*/ 0 h 38"/>
                    <a:gd name="T62" fmla="*/ 0 w 391"/>
                    <a:gd name="T63" fmla="*/ 0 h 38"/>
                    <a:gd name="T64" fmla="*/ 0 w 391"/>
                    <a:gd name="T65" fmla="*/ 0 h 38"/>
                    <a:gd name="T66" fmla="*/ 0 w 391"/>
                    <a:gd name="T67" fmla="*/ 0 h 3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91"/>
                    <a:gd name="T103" fmla="*/ 0 h 38"/>
                    <a:gd name="T104" fmla="*/ 391 w 391"/>
                    <a:gd name="T105" fmla="*/ 38 h 3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91" h="38">
                      <a:moveTo>
                        <a:pt x="0" y="0"/>
                      </a:moveTo>
                      <a:lnTo>
                        <a:pt x="11" y="4"/>
                      </a:lnTo>
                      <a:lnTo>
                        <a:pt x="23" y="9"/>
                      </a:lnTo>
                      <a:lnTo>
                        <a:pt x="34" y="12"/>
                      </a:lnTo>
                      <a:lnTo>
                        <a:pt x="46" y="16"/>
                      </a:lnTo>
                      <a:lnTo>
                        <a:pt x="58" y="19"/>
                      </a:lnTo>
                      <a:lnTo>
                        <a:pt x="70" y="23"/>
                      </a:lnTo>
                      <a:lnTo>
                        <a:pt x="82" y="25"/>
                      </a:lnTo>
                      <a:lnTo>
                        <a:pt x="94" y="28"/>
                      </a:lnTo>
                      <a:lnTo>
                        <a:pt x="107" y="30"/>
                      </a:lnTo>
                      <a:lnTo>
                        <a:pt x="118" y="32"/>
                      </a:lnTo>
                      <a:lnTo>
                        <a:pt x="131" y="34"/>
                      </a:lnTo>
                      <a:lnTo>
                        <a:pt x="143" y="35"/>
                      </a:lnTo>
                      <a:lnTo>
                        <a:pt x="156" y="37"/>
                      </a:lnTo>
                      <a:lnTo>
                        <a:pt x="169" y="37"/>
                      </a:lnTo>
                      <a:lnTo>
                        <a:pt x="182" y="38"/>
                      </a:lnTo>
                      <a:lnTo>
                        <a:pt x="195" y="38"/>
                      </a:lnTo>
                      <a:lnTo>
                        <a:pt x="208" y="38"/>
                      </a:lnTo>
                      <a:lnTo>
                        <a:pt x="221" y="37"/>
                      </a:lnTo>
                      <a:lnTo>
                        <a:pt x="234" y="37"/>
                      </a:lnTo>
                      <a:lnTo>
                        <a:pt x="247" y="35"/>
                      </a:lnTo>
                      <a:lnTo>
                        <a:pt x="259" y="34"/>
                      </a:lnTo>
                      <a:lnTo>
                        <a:pt x="272" y="32"/>
                      </a:lnTo>
                      <a:lnTo>
                        <a:pt x="284" y="30"/>
                      </a:lnTo>
                      <a:lnTo>
                        <a:pt x="297" y="28"/>
                      </a:lnTo>
                      <a:lnTo>
                        <a:pt x="309" y="25"/>
                      </a:lnTo>
                      <a:lnTo>
                        <a:pt x="321" y="23"/>
                      </a:lnTo>
                      <a:lnTo>
                        <a:pt x="333" y="19"/>
                      </a:lnTo>
                      <a:lnTo>
                        <a:pt x="344" y="16"/>
                      </a:lnTo>
                      <a:lnTo>
                        <a:pt x="356" y="12"/>
                      </a:lnTo>
                      <a:lnTo>
                        <a:pt x="368" y="9"/>
                      </a:lnTo>
                      <a:lnTo>
                        <a:pt x="380" y="4"/>
                      </a:lnTo>
                      <a:lnTo>
                        <a:pt x="39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7" name="Freeform 1037">
                  <a:extLst>
                    <a:ext uri="{FF2B5EF4-FFF2-40B4-BE49-F238E27FC236}">
                      <a16:creationId xmlns:a16="http://schemas.microsoft.com/office/drawing/2014/main" id="{3AFE9718-A170-4F3C-9962-8CF5DE43F378}"/>
                    </a:ext>
                  </a:extLst>
                </p:cNvPr>
                <p:cNvSpPr>
                  <a:spLocks/>
                </p:cNvSpPr>
                <p:nvPr/>
              </p:nvSpPr>
              <p:spPr bwMode="auto">
                <a:xfrm>
                  <a:off x="5199" y="554"/>
                  <a:ext cx="90" cy="8"/>
                </a:xfrm>
                <a:custGeom>
                  <a:avLst/>
                  <a:gdLst>
                    <a:gd name="T0" fmla="*/ 0 w 539"/>
                    <a:gd name="T1" fmla="*/ 0 h 39"/>
                    <a:gd name="T2" fmla="*/ 0 w 539"/>
                    <a:gd name="T3" fmla="*/ 0 h 39"/>
                    <a:gd name="T4" fmla="*/ 0 w 539"/>
                    <a:gd name="T5" fmla="*/ 0 h 39"/>
                    <a:gd name="T6" fmla="*/ 0 w 539"/>
                    <a:gd name="T7" fmla="*/ 0 h 39"/>
                    <a:gd name="T8" fmla="*/ 0 w 539"/>
                    <a:gd name="T9" fmla="*/ 0 h 39"/>
                    <a:gd name="T10" fmla="*/ 0 w 539"/>
                    <a:gd name="T11" fmla="*/ 0 h 39"/>
                    <a:gd name="T12" fmla="*/ 0 w 539"/>
                    <a:gd name="T13" fmla="*/ 0 h 39"/>
                    <a:gd name="T14" fmla="*/ 0 w 539"/>
                    <a:gd name="T15" fmla="*/ 0 h 39"/>
                    <a:gd name="T16" fmla="*/ 0 w 539"/>
                    <a:gd name="T17" fmla="*/ 0 h 39"/>
                    <a:gd name="T18" fmla="*/ 0 w 539"/>
                    <a:gd name="T19" fmla="*/ 0 h 39"/>
                    <a:gd name="T20" fmla="*/ 0 w 539"/>
                    <a:gd name="T21" fmla="*/ 0 h 39"/>
                    <a:gd name="T22" fmla="*/ 0 w 539"/>
                    <a:gd name="T23" fmla="*/ 0 h 39"/>
                    <a:gd name="T24" fmla="*/ 0 w 539"/>
                    <a:gd name="T25" fmla="*/ 0 h 39"/>
                    <a:gd name="T26" fmla="*/ 0 w 539"/>
                    <a:gd name="T27" fmla="*/ 0 h 39"/>
                    <a:gd name="T28" fmla="*/ 0 w 539"/>
                    <a:gd name="T29" fmla="*/ 0 h 39"/>
                    <a:gd name="T30" fmla="*/ 0 w 539"/>
                    <a:gd name="T31" fmla="*/ 0 h 39"/>
                    <a:gd name="T32" fmla="*/ 0 w 539"/>
                    <a:gd name="T33" fmla="*/ 0 h 39"/>
                    <a:gd name="T34" fmla="*/ 0 w 539"/>
                    <a:gd name="T35" fmla="*/ 0 h 39"/>
                    <a:gd name="T36" fmla="*/ 0 w 539"/>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9"/>
                    <a:gd name="T58" fmla="*/ 0 h 39"/>
                    <a:gd name="T59" fmla="*/ 539 w 539"/>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9" h="39">
                      <a:moveTo>
                        <a:pt x="74" y="39"/>
                      </a:moveTo>
                      <a:lnTo>
                        <a:pt x="65" y="34"/>
                      </a:lnTo>
                      <a:lnTo>
                        <a:pt x="55" y="30"/>
                      </a:lnTo>
                      <a:lnTo>
                        <a:pt x="46" y="26"/>
                      </a:lnTo>
                      <a:lnTo>
                        <a:pt x="36" y="21"/>
                      </a:lnTo>
                      <a:lnTo>
                        <a:pt x="27" y="16"/>
                      </a:lnTo>
                      <a:lnTo>
                        <a:pt x="17" y="11"/>
                      </a:lnTo>
                      <a:lnTo>
                        <a:pt x="9" y="6"/>
                      </a:lnTo>
                      <a:lnTo>
                        <a:pt x="0" y="0"/>
                      </a:lnTo>
                      <a:lnTo>
                        <a:pt x="539" y="0"/>
                      </a:lnTo>
                      <a:lnTo>
                        <a:pt x="530" y="6"/>
                      </a:lnTo>
                      <a:lnTo>
                        <a:pt x="521" y="11"/>
                      </a:lnTo>
                      <a:lnTo>
                        <a:pt x="512" y="16"/>
                      </a:lnTo>
                      <a:lnTo>
                        <a:pt x="502" y="21"/>
                      </a:lnTo>
                      <a:lnTo>
                        <a:pt x="493" y="26"/>
                      </a:lnTo>
                      <a:lnTo>
                        <a:pt x="484" y="30"/>
                      </a:lnTo>
                      <a:lnTo>
                        <a:pt x="474" y="34"/>
                      </a:lnTo>
                      <a:lnTo>
                        <a:pt x="465" y="39"/>
                      </a:lnTo>
                      <a:lnTo>
                        <a:pt x="74" y="39"/>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8" name="Freeform 1038">
                  <a:extLst>
                    <a:ext uri="{FF2B5EF4-FFF2-40B4-BE49-F238E27FC236}">
                      <a16:creationId xmlns:a16="http://schemas.microsoft.com/office/drawing/2014/main" id="{B8526956-A657-4D09-81C2-2F1BA5E945C8}"/>
                    </a:ext>
                  </a:extLst>
                </p:cNvPr>
                <p:cNvSpPr>
                  <a:spLocks/>
                </p:cNvSpPr>
                <p:nvPr/>
              </p:nvSpPr>
              <p:spPr bwMode="auto">
                <a:xfrm>
                  <a:off x="5191" y="547"/>
                  <a:ext cx="107" cy="7"/>
                </a:xfrm>
                <a:custGeom>
                  <a:avLst/>
                  <a:gdLst>
                    <a:gd name="T0" fmla="*/ 0 w 644"/>
                    <a:gd name="T1" fmla="*/ 0 h 39"/>
                    <a:gd name="T2" fmla="*/ 0 w 644"/>
                    <a:gd name="T3" fmla="*/ 0 h 39"/>
                    <a:gd name="T4" fmla="*/ 0 w 644"/>
                    <a:gd name="T5" fmla="*/ 0 h 39"/>
                    <a:gd name="T6" fmla="*/ 0 w 644"/>
                    <a:gd name="T7" fmla="*/ 0 h 39"/>
                    <a:gd name="T8" fmla="*/ 0 w 644"/>
                    <a:gd name="T9" fmla="*/ 0 h 39"/>
                    <a:gd name="T10" fmla="*/ 0 w 644"/>
                    <a:gd name="T11" fmla="*/ 0 h 39"/>
                    <a:gd name="T12" fmla="*/ 0 w 644"/>
                    <a:gd name="T13" fmla="*/ 0 h 39"/>
                    <a:gd name="T14" fmla="*/ 0 w 644"/>
                    <a:gd name="T15" fmla="*/ 0 h 39"/>
                    <a:gd name="T16" fmla="*/ 0 w 644"/>
                    <a:gd name="T17" fmla="*/ 0 h 39"/>
                    <a:gd name="T18" fmla="*/ 0 w 644"/>
                    <a:gd name="T19" fmla="*/ 0 h 39"/>
                    <a:gd name="T20" fmla="*/ 0 w 644"/>
                    <a:gd name="T21" fmla="*/ 0 h 39"/>
                    <a:gd name="T22" fmla="*/ 0 w 644"/>
                    <a:gd name="T23" fmla="*/ 0 h 39"/>
                    <a:gd name="T24" fmla="*/ 0 w 644"/>
                    <a:gd name="T25" fmla="*/ 0 h 39"/>
                    <a:gd name="T26" fmla="*/ 0 w 644"/>
                    <a:gd name="T27" fmla="*/ 0 h 39"/>
                    <a:gd name="T28" fmla="*/ 0 w 644"/>
                    <a:gd name="T29" fmla="*/ 0 h 39"/>
                    <a:gd name="T30" fmla="*/ 0 w 644"/>
                    <a:gd name="T31" fmla="*/ 0 h 39"/>
                    <a:gd name="T32" fmla="*/ 0 w 644"/>
                    <a:gd name="T33" fmla="*/ 0 h 39"/>
                    <a:gd name="T34" fmla="*/ 0 w 644"/>
                    <a:gd name="T35" fmla="*/ 0 h 39"/>
                    <a:gd name="T36" fmla="*/ 0 w 644"/>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4"/>
                    <a:gd name="T58" fmla="*/ 0 h 39"/>
                    <a:gd name="T59" fmla="*/ 644 w 644"/>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4" h="39">
                      <a:moveTo>
                        <a:pt x="53" y="39"/>
                      </a:moveTo>
                      <a:lnTo>
                        <a:pt x="45" y="35"/>
                      </a:lnTo>
                      <a:lnTo>
                        <a:pt x="38" y="30"/>
                      </a:lnTo>
                      <a:lnTo>
                        <a:pt x="32" y="26"/>
                      </a:lnTo>
                      <a:lnTo>
                        <a:pt x="25" y="20"/>
                      </a:lnTo>
                      <a:lnTo>
                        <a:pt x="19" y="15"/>
                      </a:lnTo>
                      <a:lnTo>
                        <a:pt x="13" y="10"/>
                      </a:lnTo>
                      <a:lnTo>
                        <a:pt x="6" y="5"/>
                      </a:lnTo>
                      <a:lnTo>
                        <a:pt x="0" y="0"/>
                      </a:lnTo>
                      <a:lnTo>
                        <a:pt x="644" y="0"/>
                      </a:lnTo>
                      <a:lnTo>
                        <a:pt x="638" y="5"/>
                      </a:lnTo>
                      <a:lnTo>
                        <a:pt x="631" y="10"/>
                      </a:lnTo>
                      <a:lnTo>
                        <a:pt x="625" y="15"/>
                      </a:lnTo>
                      <a:lnTo>
                        <a:pt x="619" y="20"/>
                      </a:lnTo>
                      <a:lnTo>
                        <a:pt x="612" y="26"/>
                      </a:lnTo>
                      <a:lnTo>
                        <a:pt x="606" y="30"/>
                      </a:lnTo>
                      <a:lnTo>
                        <a:pt x="599" y="35"/>
                      </a:lnTo>
                      <a:lnTo>
                        <a:pt x="592" y="39"/>
                      </a:lnTo>
                      <a:lnTo>
                        <a:pt x="53" y="39"/>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9" name="Freeform 1039">
                  <a:extLst>
                    <a:ext uri="{FF2B5EF4-FFF2-40B4-BE49-F238E27FC236}">
                      <a16:creationId xmlns:a16="http://schemas.microsoft.com/office/drawing/2014/main" id="{67425E85-8674-4C75-A0C7-58D34E7BE413}"/>
                    </a:ext>
                  </a:extLst>
                </p:cNvPr>
                <p:cNvSpPr>
                  <a:spLocks/>
                </p:cNvSpPr>
                <p:nvPr/>
              </p:nvSpPr>
              <p:spPr bwMode="auto">
                <a:xfrm>
                  <a:off x="5184" y="539"/>
                  <a:ext cx="121" cy="8"/>
                </a:xfrm>
                <a:custGeom>
                  <a:avLst/>
                  <a:gdLst>
                    <a:gd name="T0" fmla="*/ 0 w 724"/>
                    <a:gd name="T1" fmla="*/ 0 h 40"/>
                    <a:gd name="T2" fmla="*/ 0 w 724"/>
                    <a:gd name="T3" fmla="*/ 0 h 40"/>
                    <a:gd name="T4" fmla="*/ 0 w 724"/>
                    <a:gd name="T5" fmla="*/ 0 h 40"/>
                    <a:gd name="T6" fmla="*/ 0 w 724"/>
                    <a:gd name="T7" fmla="*/ 0 h 40"/>
                    <a:gd name="T8" fmla="*/ 0 w 724"/>
                    <a:gd name="T9" fmla="*/ 0 h 40"/>
                    <a:gd name="T10" fmla="*/ 0 w 724"/>
                    <a:gd name="T11" fmla="*/ 0 h 40"/>
                    <a:gd name="T12" fmla="*/ 0 w 724"/>
                    <a:gd name="T13" fmla="*/ 0 h 40"/>
                    <a:gd name="T14" fmla="*/ 0 w 724"/>
                    <a:gd name="T15" fmla="*/ 0 h 40"/>
                    <a:gd name="T16" fmla="*/ 0 w 724"/>
                    <a:gd name="T17" fmla="*/ 0 h 40"/>
                    <a:gd name="T18" fmla="*/ 0 w 724"/>
                    <a:gd name="T19" fmla="*/ 0 h 40"/>
                    <a:gd name="T20" fmla="*/ 0 w 724"/>
                    <a:gd name="T21" fmla="*/ 0 h 40"/>
                    <a:gd name="T22" fmla="*/ 0 w 724"/>
                    <a:gd name="T23" fmla="*/ 0 h 40"/>
                    <a:gd name="T24" fmla="*/ 0 w 724"/>
                    <a:gd name="T25" fmla="*/ 0 h 40"/>
                    <a:gd name="T26" fmla="*/ 0 w 724"/>
                    <a:gd name="T27" fmla="*/ 0 h 40"/>
                    <a:gd name="T28" fmla="*/ 0 w 724"/>
                    <a:gd name="T29" fmla="*/ 0 h 40"/>
                    <a:gd name="T30" fmla="*/ 0 w 724"/>
                    <a:gd name="T31" fmla="*/ 0 h 40"/>
                    <a:gd name="T32" fmla="*/ 0 w 724"/>
                    <a:gd name="T33" fmla="*/ 0 h 40"/>
                    <a:gd name="T34" fmla="*/ 0 w 724"/>
                    <a:gd name="T35" fmla="*/ 0 h 40"/>
                    <a:gd name="T36" fmla="*/ 0 w 724"/>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4"/>
                    <a:gd name="T58" fmla="*/ 0 h 40"/>
                    <a:gd name="T59" fmla="*/ 724 w 724"/>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4" h="40">
                      <a:moveTo>
                        <a:pt x="40" y="40"/>
                      </a:moveTo>
                      <a:lnTo>
                        <a:pt x="36" y="35"/>
                      </a:lnTo>
                      <a:lnTo>
                        <a:pt x="30" y="31"/>
                      </a:lnTo>
                      <a:lnTo>
                        <a:pt x="25" y="26"/>
                      </a:lnTo>
                      <a:lnTo>
                        <a:pt x="19" y="21"/>
                      </a:lnTo>
                      <a:lnTo>
                        <a:pt x="14" y="16"/>
                      </a:lnTo>
                      <a:lnTo>
                        <a:pt x="10" y="10"/>
                      </a:lnTo>
                      <a:lnTo>
                        <a:pt x="5" y="5"/>
                      </a:lnTo>
                      <a:lnTo>
                        <a:pt x="0" y="0"/>
                      </a:lnTo>
                      <a:lnTo>
                        <a:pt x="724" y="0"/>
                      </a:lnTo>
                      <a:lnTo>
                        <a:pt x="720" y="5"/>
                      </a:lnTo>
                      <a:lnTo>
                        <a:pt x="715" y="10"/>
                      </a:lnTo>
                      <a:lnTo>
                        <a:pt x="710" y="16"/>
                      </a:lnTo>
                      <a:lnTo>
                        <a:pt x="706" y="21"/>
                      </a:lnTo>
                      <a:lnTo>
                        <a:pt x="700" y="26"/>
                      </a:lnTo>
                      <a:lnTo>
                        <a:pt x="695" y="31"/>
                      </a:lnTo>
                      <a:lnTo>
                        <a:pt x="689" y="35"/>
                      </a:lnTo>
                      <a:lnTo>
                        <a:pt x="684" y="40"/>
                      </a:lnTo>
                      <a:lnTo>
                        <a:pt x="40" y="40"/>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0" name="Freeform 1040">
                  <a:extLst>
                    <a:ext uri="{FF2B5EF4-FFF2-40B4-BE49-F238E27FC236}">
                      <a16:creationId xmlns:a16="http://schemas.microsoft.com/office/drawing/2014/main" id="{C7331717-BC43-4C8C-8C40-37A5044D16AF}"/>
                    </a:ext>
                  </a:extLst>
                </p:cNvPr>
                <p:cNvSpPr>
                  <a:spLocks/>
                </p:cNvSpPr>
                <p:nvPr/>
              </p:nvSpPr>
              <p:spPr bwMode="auto">
                <a:xfrm>
                  <a:off x="5179" y="531"/>
                  <a:ext cx="131" cy="8"/>
                </a:xfrm>
                <a:custGeom>
                  <a:avLst/>
                  <a:gdLst>
                    <a:gd name="T0" fmla="*/ 0 w 786"/>
                    <a:gd name="T1" fmla="*/ 0 h 39"/>
                    <a:gd name="T2" fmla="*/ 0 w 786"/>
                    <a:gd name="T3" fmla="*/ 0 h 39"/>
                    <a:gd name="T4" fmla="*/ 0 w 786"/>
                    <a:gd name="T5" fmla="*/ 0 h 39"/>
                    <a:gd name="T6" fmla="*/ 0 w 786"/>
                    <a:gd name="T7" fmla="*/ 0 h 39"/>
                    <a:gd name="T8" fmla="*/ 0 w 786"/>
                    <a:gd name="T9" fmla="*/ 0 h 39"/>
                    <a:gd name="T10" fmla="*/ 0 w 786"/>
                    <a:gd name="T11" fmla="*/ 0 h 39"/>
                    <a:gd name="T12" fmla="*/ 0 w 786"/>
                    <a:gd name="T13" fmla="*/ 0 h 39"/>
                    <a:gd name="T14" fmla="*/ 0 w 786"/>
                    <a:gd name="T15" fmla="*/ 0 h 39"/>
                    <a:gd name="T16" fmla="*/ 0 w 786"/>
                    <a:gd name="T17" fmla="*/ 0 h 39"/>
                    <a:gd name="T18" fmla="*/ 0 w 786"/>
                    <a:gd name="T19" fmla="*/ 0 h 39"/>
                    <a:gd name="T20" fmla="*/ 0 w 786"/>
                    <a:gd name="T21" fmla="*/ 0 h 39"/>
                    <a:gd name="T22" fmla="*/ 0 w 786"/>
                    <a:gd name="T23" fmla="*/ 0 h 39"/>
                    <a:gd name="T24" fmla="*/ 0 w 786"/>
                    <a:gd name="T25" fmla="*/ 0 h 39"/>
                    <a:gd name="T26" fmla="*/ 0 w 786"/>
                    <a:gd name="T27" fmla="*/ 0 h 39"/>
                    <a:gd name="T28" fmla="*/ 0 w 786"/>
                    <a:gd name="T29" fmla="*/ 0 h 39"/>
                    <a:gd name="T30" fmla="*/ 0 w 786"/>
                    <a:gd name="T31" fmla="*/ 0 h 39"/>
                    <a:gd name="T32" fmla="*/ 0 w 786"/>
                    <a:gd name="T33" fmla="*/ 0 h 39"/>
                    <a:gd name="T34" fmla="*/ 0 w 786"/>
                    <a:gd name="T35" fmla="*/ 0 h 39"/>
                    <a:gd name="T36" fmla="*/ 0 w 78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6"/>
                    <a:gd name="T58" fmla="*/ 0 h 39"/>
                    <a:gd name="T59" fmla="*/ 786 w 78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6" h="39">
                      <a:moveTo>
                        <a:pt x="31" y="39"/>
                      </a:moveTo>
                      <a:lnTo>
                        <a:pt x="28" y="34"/>
                      </a:lnTo>
                      <a:lnTo>
                        <a:pt x="23" y="30"/>
                      </a:lnTo>
                      <a:lnTo>
                        <a:pt x="19" y="25"/>
                      </a:lnTo>
                      <a:lnTo>
                        <a:pt x="16" y="20"/>
                      </a:lnTo>
                      <a:lnTo>
                        <a:pt x="11" y="16"/>
                      </a:lnTo>
                      <a:lnTo>
                        <a:pt x="8" y="11"/>
                      </a:lnTo>
                      <a:lnTo>
                        <a:pt x="4" y="6"/>
                      </a:lnTo>
                      <a:lnTo>
                        <a:pt x="0" y="0"/>
                      </a:lnTo>
                      <a:lnTo>
                        <a:pt x="786" y="0"/>
                      </a:lnTo>
                      <a:lnTo>
                        <a:pt x="783" y="6"/>
                      </a:lnTo>
                      <a:lnTo>
                        <a:pt x="779" y="11"/>
                      </a:lnTo>
                      <a:lnTo>
                        <a:pt x="776" y="16"/>
                      </a:lnTo>
                      <a:lnTo>
                        <a:pt x="771" y="20"/>
                      </a:lnTo>
                      <a:lnTo>
                        <a:pt x="767" y="25"/>
                      </a:lnTo>
                      <a:lnTo>
                        <a:pt x="764" y="30"/>
                      </a:lnTo>
                      <a:lnTo>
                        <a:pt x="759" y="34"/>
                      </a:lnTo>
                      <a:lnTo>
                        <a:pt x="755" y="39"/>
                      </a:lnTo>
                      <a:lnTo>
                        <a:pt x="31" y="3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1" name="Freeform 1041">
                  <a:extLst>
                    <a:ext uri="{FF2B5EF4-FFF2-40B4-BE49-F238E27FC236}">
                      <a16:creationId xmlns:a16="http://schemas.microsoft.com/office/drawing/2014/main" id="{EA01E028-23D0-446D-8BFF-E961E11D942B}"/>
                    </a:ext>
                  </a:extLst>
                </p:cNvPr>
                <p:cNvSpPr>
                  <a:spLocks/>
                </p:cNvSpPr>
                <p:nvPr/>
              </p:nvSpPr>
              <p:spPr bwMode="auto">
                <a:xfrm>
                  <a:off x="5175" y="523"/>
                  <a:ext cx="139" cy="8"/>
                </a:xfrm>
                <a:custGeom>
                  <a:avLst/>
                  <a:gdLst>
                    <a:gd name="T0" fmla="*/ 0 w 831"/>
                    <a:gd name="T1" fmla="*/ 0 h 39"/>
                    <a:gd name="T2" fmla="*/ 0 w 831"/>
                    <a:gd name="T3" fmla="*/ 0 h 39"/>
                    <a:gd name="T4" fmla="*/ 0 w 831"/>
                    <a:gd name="T5" fmla="*/ 0 h 39"/>
                    <a:gd name="T6" fmla="*/ 0 w 831"/>
                    <a:gd name="T7" fmla="*/ 0 h 39"/>
                    <a:gd name="T8" fmla="*/ 0 w 831"/>
                    <a:gd name="T9" fmla="*/ 0 h 39"/>
                    <a:gd name="T10" fmla="*/ 0 w 831"/>
                    <a:gd name="T11" fmla="*/ 0 h 39"/>
                    <a:gd name="T12" fmla="*/ 0 w 831"/>
                    <a:gd name="T13" fmla="*/ 0 h 39"/>
                    <a:gd name="T14" fmla="*/ 0 w 831"/>
                    <a:gd name="T15" fmla="*/ 0 h 39"/>
                    <a:gd name="T16" fmla="*/ 0 w 831"/>
                    <a:gd name="T17" fmla="*/ 0 h 39"/>
                    <a:gd name="T18" fmla="*/ 0 w 831"/>
                    <a:gd name="T19" fmla="*/ 0 h 39"/>
                    <a:gd name="T20" fmla="*/ 0 w 831"/>
                    <a:gd name="T21" fmla="*/ 0 h 39"/>
                    <a:gd name="T22" fmla="*/ 0 w 831"/>
                    <a:gd name="T23" fmla="*/ 0 h 39"/>
                    <a:gd name="T24" fmla="*/ 0 w 831"/>
                    <a:gd name="T25" fmla="*/ 0 h 39"/>
                    <a:gd name="T26" fmla="*/ 0 w 831"/>
                    <a:gd name="T27" fmla="*/ 0 h 39"/>
                    <a:gd name="T28" fmla="*/ 0 w 831"/>
                    <a:gd name="T29" fmla="*/ 0 h 39"/>
                    <a:gd name="T30" fmla="*/ 0 w 831"/>
                    <a:gd name="T31" fmla="*/ 0 h 39"/>
                    <a:gd name="T32" fmla="*/ 0 w 831"/>
                    <a:gd name="T33" fmla="*/ 0 h 39"/>
                    <a:gd name="T34" fmla="*/ 0 w 831"/>
                    <a:gd name="T35" fmla="*/ 0 h 39"/>
                    <a:gd name="T36" fmla="*/ 0 w 831"/>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1"/>
                    <a:gd name="T58" fmla="*/ 0 h 39"/>
                    <a:gd name="T59" fmla="*/ 831 w 831"/>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1" h="39">
                      <a:moveTo>
                        <a:pt x="22" y="39"/>
                      </a:moveTo>
                      <a:lnTo>
                        <a:pt x="19" y="34"/>
                      </a:lnTo>
                      <a:lnTo>
                        <a:pt x="17" y="29"/>
                      </a:lnTo>
                      <a:lnTo>
                        <a:pt x="13" y="24"/>
                      </a:lnTo>
                      <a:lnTo>
                        <a:pt x="11" y="19"/>
                      </a:lnTo>
                      <a:lnTo>
                        <a:pt x="7" y="15"/>
                      </a:lnTo>
                      <a:lnTo>
                        <a:pt x="5" y="10"/>
                      </a:lnTo>
                      <a:lnTo>
                        <a:pt x="2" y="5"/>
                      </a:lnTo>
                      <a:lnTo>
                        <a:pt x="0" y="0"/>
                      </a:lnTo>
                      <a:lnTo>
                        <a:pt x="831" y="0"/>
                      </a:lnTo>
                      <a:lnTo>
                        <a:pt x="828" y="5"/>
                      </a:lnTo>
                      <a:lnTo>
                        <a:pt x="826" y="10"/>
                      </a:lnTo>
                      <a:lnTo>
                        <a:pt x="824" y="15"/>
                      </a:lnTo>
                      <a:lnTo>
                        <a:pt x="820" y="19"/>
                      </a:lnTo>
                      <a:lnTo>
                        <a:pt x="818" y="24"/>
                      </a:lnTo>
                      <a:lnTo>
                        <a:pt x="814" y="29"/>
                      </a:lnTo>
                      <a:lnTo>
                        <a:pt x="812" y="34"/>
                      </a:lnTo>
                      <a:lnTo>
                        <a:pt x="808" y="39"/>
                      </a:lnTo>
                      <a:lnTo>
                        <a:pt x="22" y="39"/>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2" name="Freeform 1042">
                  <a:extLst>
                    <a:ext uri="{FF2B5EF4-FFF2-40B4-BE49-F238E27FC236}">
                      <a16:creationId xmlns:a16="http://schemas.microsoft.com/office/drawing/2014/main" id="{A363E649-BD27-4BE3-91EC-D89F94E90CBB}"/>
                    </a:ext>
                  </a:extLst>
                </p:cNvPr>
                <p:cNvSpPr>
                  <a:spLocks/>
                </p:cNvSpPr>
                <p:nvPr/>
              </p:nvSpPr>
              <p:spPr bwMode="auto">
                <a:xfrm>
                  <a:off x="5172" y="515"/>
                  <a:ext cx="145" cy="8"/>
                </a:xfrm>
                <a:custGeom>
                  <a:avLst/>
                  <a:gdLst>
                    <a:gd name="T0" fmla="*/ 0 w 866"/>
                    <a:gd name="T1" fmla="*/ 0 h 39"/>
                    <a:gd name="T2" fmla="*/ 0 w 866"/>
                    <a:gd name="T3" fmla="*/ 0 h 39"/>
                    <a:gd name="T4" fmla="*/ 0 w 866"/>
                    <a:gd name="T5" fmla="*/ 0 h 39"/>
                    <a:gd name="T6" fmla="*/ 0 w 866"/>
                    <a:gd name="T7" fmla="*/ 0 h 39"/>
                    <a:gd name="T8" fmla="*/ 0 w 866"/>
                    <a:gd name="T9" fmla="*/ 0 h 39"/>
                    <a:gd name="T10" fmla="*/ 0 w 866"/>
                    <a:gd name="T11" fmla="*/ 0 h 39"/>
                    <a:gd name="T12" fmla="*/ 0 w 866"/>
                    <a:gd name="T13" fmla="*/ 0 h 39"/>
                    <a:gd name="T14" fmla="*/ 0 w 866"/>
                    <a:gd name="T15" fmla="*/ 0 h 39"/>
                    <a:gd name="T16" fmla="*/ 0 w 866"/>
                    <a:gd name="T17" fmla="*/ 0 h 39"/>
                    <a:gd name="T18" fmla="*/ 0 w 866"/>
                    <a:gd name="T19" fmla="*/ 0 h 39"/>
                    <a:gd name="T20" fmla="*/ 0 w 866"/>
                    <a:gd name="T21" fmla="*/ 0 h 39"/>
                    <a:gd name="T22" fmla="*/ 0 w 866"/>
                    <a:gd name="T23" fmla="*/ 0 h 39"/>
                    <a:gd name="T24" fmla="*/ 0 w 866"/>
                    <a:gd name="T25" fmla="*/ 0 h 39"/>
                    <a:gd name="T26" fmla="*/ 0 w 866"/>
                    <a:gd name="T27" fmla="*/ 0 h 39"/>
                    <a:gd name="T28" fmla="*/ 0 w 866"/>
                    <a:gd name="T29" fmla="*/ 0 h 39"/>
                    <a:gd name="T30" fmla="*/ 0 w 866"/>
                    <a:gd name="T31" fmla="*/ 0 h 39"/>
                    <a:gd name="T32" fmla="*/ 0 w 866"/>
                    <a:gd name="T33" fmla="*/ 0 h 39"/>
                    <a:gd name="T34" fmla="*/ 0 w 866"/>
                    <a:gd name="T35" fmla="*/ 0 h 39"/>
                    <a:gd name="T36" fmla="*/ 0 w 86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66"/>
                    <a:gd name="T58" fmla="*/ 0 h 39"/>
                    <a:gd name="T59" fmla="*/ 866 w 86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66" h="39">
                      <a:moveTo>
                        <a:pt x="18" y="39"/>
                      </a:moveTo>
                      <a:lnTo>
                        <a:pt x="16" y="34"/>
                      </a:lnTo>
                      <a:lnTo>
                        <a:pt x="13" y="29"/>
                      </a:lnTo>
                      <a:lnTo>
                        <a:pt x="11" y="24"/>
                      </a:lnTo>
                      <a:lnTo>
                        <a:pt x="8" y="19"/>
                      </a:lnTo>
                      <a:lnTo>
                        <a:pt x="6" y="15"/>
                      </a:lnTo>
                      <a:lnTo>
                        <a:pt x="4" y="10"/>
                      </a:lnTo>
                      <a:lnTo>
                        <a:pt x="3" y="5"/>
                      </a:lnTo>
                      <a:lnTo>
                        <a:pt x="0" y="0"/>
                      </a:lnTo>
                      <a:lnTo>
                        <a:pt x="866" y="0"/>
                      </a:lnTo>
                      <a:lnTo>
                        <a:pt x="864" y="5"/>
                      </a:lnTo>
                      <a:lnTo>
                        <a:pt x="863" y="10"/>
                      </a:lnTo>
                      <a:lnTo>
                        <a:pt x="861" y="15"/>
                      </a:lnTo>
                      <a:lnTo>
                        <a:pt x="858" y="19"/>
                      </a:lnTo>
                      <a:lnTo>
                        <a:pt x="856" y="24"/>
                      </a:lnTo>
                      <a:lnTo>
                        <a:pt x="853" y="29"/>
                      </a:lnTo>
                      <a:lnTo>
                        <a:pt x="851" y="34"/>
                      </a:lnTo>
                      <a:lnTo>
                        <a:pt x="849" y="39"/>
                      </a:lnTo>
                      <a:lnTo>
                        <a:pt x="18" y="39"/>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3" name="Freeform 1043">
                  <a:extLst>
                    <a:ext uri="{FF2B5EF4-FFF2-40B4-BE49-F238E27FC236}">
                      <a16:creationId xmlns:a16="http://schemas.microsoft.com/office/drawing/2014/main" id="{81B295A2-866E-47ED-8040-F282C9F1B3CA}"/>
                    </a:ext>
                  </a:extLst>
                </p:cNvPr>
                <p:cNvSpPr>
                  <a:spLocks/>
                </p:cNvSpPr>
                <p:nvPr/>
              </p:nvSpPr>
              <p:spPr bwMode="auto">
                <a:xfrm>
                  <a:off x="5170" y="507"/>
                  <a:ext cx="149" cy="8"/>
                </a:xfrm>
                <a:custGeom>
                  <a:avLst/>
                  <a:gdLst>
                    <a:gd name="T0" fmla="*/ 0 w 890"/>
                    <a:gd name="T1" fmla="*/ 0 h 40"/>
                    <a:gd name="T2" fmla="*/ 0 w 890"/>
                    <a:gd name="T3" fmla="*/ 0 h 40"/>
                    <a:gd name="T4" fmla="*/ 0 w 890"/>
                    <a:gd name="T5" fmla="*/ 0 h 40"/>
                    <a:gd name="T6" fmla="*/ 0 w 890"/>
                    <a:gd name="T7" fmla="*/ 0 h 40"/>
                    <a:gd name="T8" fmla="*/ 0 w 890"/>
                    <a:gd name="T9" fmla="*/ 0 h 40"/>
                    <a:gd name="T10" fmla="*/ 0 w 890"/>
                    <a:gd name="T11" fmla="*/ 0 h 40"/>
                    <a:gd name="T12" fmla="*/ 0 w 890"/>
                    <a:gd name="T13" fmla="*/ 0 h 40"/>
                    <a:gd name="T14" fmla="*/ 0 w 890"/>
                    <a:gd name="T15" fmla="*/ 0 h 40"/>
                    <a:gd name="T16" fmla="*/ 0 w 890"/>
                    <a:gd name="T17" fmla="*/ 0 h 40"/>
                    <a:gd name="T18" fmla="*/ 0 w 890"/>
                    <a:gd name="T19" fmla="*/ 0 h 40"/>
                    <a:gd name="T20" fmla="*/ 0 w 890"/>
                    <a:gd name="T21" fmla="*/ 0 h 40"/>
                    <a:gd name="T22" fmla="*/ 0 w 890"/>
                    <a:gd name="T23" fmla="*/ 0 h 40"/>
                    <a:gd name="T24" fmla="*/ 0 w 890"/>
                    <a:gd name="T25" fmla="*/ 0 h 40"/>
                    <a:gd name="T26" fmla="*/ 0 w 890"/>
                    <a:gd name="T27" fmla="*/ 0 h 40"/>
                    <a:gd name="T28" fmla="*/ 0 w 890"/>
                    <a:gd name="T29" fmla="*/ 0 h 40"/>
                    <a:gd name="T30" fmla="*/ 0 w 890"/>
                    <a:gd name="T31" fmla="*/ 0 h 40"/>
                    <a:gd name="T32" fmla="*/ 0 w 890"/>
                    <a:gd name="T33" fmla="*/ 0 h 40"/>
                    <a:gd name="T34" fmla="*/ 0 w 890"/>
                    <a:gd name="T35" fmla="*/ 0 h 40"/>
                    <a:gd name="T36" fmla="*/ 0 w 89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90"/>
                    <a:gd name="T58" fmla="*/ 0 h 40"/>
                    <a:gd name="T59" fmla="*/ 890 w 89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90" h="40">
                      <a:moveTo>
                        <a:pt x="12" y="40"/>
                      </a:moveTo>
                      <a:lnTo>
                        <a:pt x="11" y="35"/>
                      </a:lnTo>
                      <a:lnTo>
                        <a:pt x="9" y="30"/>
                      </a:lnTo>
                      <a:lnTo>
                        <a:pt x="7" y="25"/>
                      </a:lnTo>
                      <a:lnTo>
                        <a:pt x="6" y="19"/>
                      </a:lnTo>
                      <a:lnTo>
                        <a:pt x="4" y="15"/>
                      </a:lnTo>
                      <a:lnTo>
                        <a:pt x="3" y="10"/>
                      </a:lnTo>
                      <a:lnTo>
                        <a:pt x="2" y="5"/>
                      </a:lnTo>
                      <a:lnTo>
                        <a:pt x="0" y="0"/>
                      </a:lnTo>
                      <a:lnTo>
                        <a:pt x="890" y="0"/>
                      </a:lnTo>
                      <a:lnTo>
                        <a:pt x="889" y="5"/>
                      </a:lnTo>
                      <a:lnTo>
                        <a:pt x="888" y="10"/>
                      </a:lnTo>
                      <a:lnTo>
                        <a:pt x="887" y="15"/>
                      </a:lnTo>
                      <a:lnTo>
                        <a:pt x="884" y="19"/>
                      </a:lnTo>
                      <a:lnTo>
                        <a:pt x="883" y="25"/>
                      </a:lnTo>
                      <a:lnTo>
                        <a:pt x="882" y="30"/>
                      </a:lnTo>
                      <a:lnTo>
                        <a:pt x="880" y="35"/>
                      </a:lnTo>
                      <a:lnTo>
                        <a:pt x="878" y="40"/>
                      </a:lnTo>
                      <a:lnTo>
                        <a:pt x="12" y="40"/>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4" name="Freeform 1044">
                  <a:extLst>
                    <a:ext uri="{FF2B5EF4-FFF2-40B4-BE49-F238E27FC236}">
                      <a16:creationId xmlns:a16="http://schemas.microsoft.com/office/drawing/2014/main" id="{06A5F21C-B41D-41DA-ADE9-E8638F04C9A3}"/>
                    </a:ext>
                  </a:extLst>
                </p:cNvPr>
                <p:cNvSpPr>
                  <a:spLocks/>
                </p:cNvSpPr>
                <p:nvPr/>
              </p:nvSpPr>
              <p:spPr bwMode="auto">
                <a:xfrm>
                  <a:off x="5169" y="499"/>
                  <a:ext cx="151" cy="8"/>
                </a:xfrm>
                <a:custGeom>
                  <a:avLst/>
                  <a:gdLst>
                    <a:gd name="T0" fmla="*/ 0 w 904"/>
                    <a:gd name="T1" fmla="*/ 0 h 39"/>
                    <a:gd name="T2" fmla="*/ 0 w 904"/>
                    <a:gd name="T3" fmla="*/ 0 h 39"/>
                    <a:gd name="T4" fmla="*/ 0 w 904"/>
                    <a:gd name="T5" fmla="*/ 0 h 39"/>
                    <a:gd name="T6" fmla="*/ 0 w 904"/>
                    <a:gd name="T7" fmla="*/ 0 h 39"/>
                    <a:gd name="T8" fmla="*/ 0 w 904"/>
                    <a:gd name="T9" fmla="*/ 0 h 39"/>
                    <a:gd name="T10" fmla="*/ 0 w 904"/>
                    <a:gd name="T11" fmla="*/ 0 h 39"/>
                    <a:gd name="T12" fmla="*/ 0 w 904"/>
                    <a:gd name="T13" fmla="*/ 0 h 39"/>
                    <a:gd name="T14" fmla="*/ 0 w 904"/>
                    <a:gd name="T15" fmla="*/ 0 h 39"/>
                    <a:gd name="T16" fmla="*/ 0 w 904"/>
                    <a:gd name="T17" fmla="*/ 0 h 39"/>
                    <a:gd name="T18" fmla="*/ 0 w 904"/>
                    <a:gd name="T19" fmla="*/ 0 h 39"/>
                    <a:gd name="T20" fmla="*/ 0 w 904"/>
                    <a:gd name="T21" fmla="*/ 0 h 39"/>
                    <a:gd name="T22" fmla="*/ 0 w 904"/>
                    <a:gd name="T23" fmla="*/ 0 h 39"/>
                    <a:gd name="T24" fmla="*/ 0 w 904"/>
                    <a:gd name="T25" fmla="*/ 0 h 39"/>
                    <a:gd name="T26" fmla="*/ 0 w 904"/>
                    <a:gd name="T27" fmla="*/ 0 h 39"/>
                    <a:gd name="T28" fmla="*/ 0 w 904"/>
                    <a:gd name="T29" fmla="*/ 0 h 39"/>
                    <a:gd name="T30" fmla="*/ 0 w 904"/>
                    <a:gd name="T31" fmla="*/ 0 h 39"/>
                    <a:gd name="T32" fmla="*/ 0 w 904"/>
                    <a:gd name="T33" fmla="*/ 0 h 39"/>
                    <a:gd name="T34" fmla="*/ 0 w 904"/>
                    <a:gd name="T35" fmla="*/ 0 h 39"/>
                    <a:gd name="T36" fmla="*/ 0 w 904"/>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4"/>
                    <a:gd name="T58" fmla="*/ 0 h 39"/>
                    <a:gd name="T59" fmla="*/ 904 w 904"/>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4" h="39">
                      <a:moveTo>
                        <a:pt x="7" y="39"/>
                      </a:moveTo>
                      <a:lnTo>
                        <a:pt x="6" y="34"/>
                      </a:lnTo>
                      <a:lnTo>
                        <a:pt x="5" y="30"/>
                      </a:lnTo>
                      <a:lnTo>
                        <a:pt x="4" y="25"/>
                      </a:lnTo>
                      <a:lnTo>
                        <a:pt x="3" y="20"/>
                      </a:lnTo>
                      <a:lnTo>
                        <a:pt x="3" y="16"/>
                      </a:lnTo>
                      <a:lnTo>
                        <a:pt x="1" y="11"/>
                      </a:lnTo>
                      <a:lnTo>
                        <a:pt x="0" y="5"/>
                      </a:lnTo>
                      <a:lnTo>
                        <a:pt x="0" y="0"/>
                      </a:lnTo>
                      <a:lnTo>
                        <a:pt x="904" y="0"/>
                      </a:lnTo>
                      <a:lnTo>
                        <a:pt x="904" y="5"/>
                      </a:lnTo>
                      <a:lnTo>
                        <a:pt x="903" y="11"/>
                      </a:lnTo>
                      <a:lnTo>
                        <a:pt x="902" y="16"/>
                      </a:lnTo>
                      <a:lnTo>
                        <a:pt x="902" y="20"/>
                      </a:lnTo>
                      <a:lnTo>
                        <a:pt x="901" y="25"/>
                      </a:lnTo>
                      <a:lnTo>
                        <a:pt x="900" y="30"/>
                      </a:lnTo>
                      <a:lnTo>
                        <a:pt x="898" y="34"/>
                      </a:lnTo>
                      <a:lnTo>
                        <a:pt x="897" y="39"/>
                      </a:lnTo>
                      <a:lnTo>
                        <a:pt x="7" y="39"/>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5" name="Freeform 1045">
                  <a:extLst>
                    <a:ext uri="{FF2B5EF4-FFF2-40B4-BE49-F238E27FC236}">
                      <a16:creationId xmlns:a16="http://schemas.microsoft.com/office/drawing/2014/main" id="{FAB4AC3D-F448-4BAA-9E6D-76492742F780}"/>
                    </a:ext>
                  </a:extLst>
                </p:cNvPr>
                <p:cNvSpPr>
                  <a:spLocks/>
                </p:cNvSpPr>
                <p:nvPr/>
              </p:nvSpPr>
              <p:spPr bwMode="auto">
                <a:xfrm>
                  <a:off x="5169" y="492"/>
                  <a:ext cx="151" cy="7"/>
                </a:xfrm>
                <a:custGeom>
                  <a:avLst/>
                  <a:gdLst>
                    <a:gd name="T0" fmla="*/ 0 w 909"/>
                    <a:gd name="T1" fmla="*/ 0 h 39"/>
                    <a:gd name="T2" fmla="*/ 0 w 909"/>
                    <a:gd name="T3" fmla="*/ 0 h 39"/>
                    <a:gd name="T4" fmla="*/ 0 w 909"/>
                    <a:gd name="T5" fmla="*/ 0 h 39"/>
                    <a:gd name="T6" fmla="*/ 0 w 909"/>
                    <a:gd name="T7" fmla="*/ 0 h 39"/>
                    <a:gd name="T8" fmla="*/ 0 w 909"/>
                    <a:gd name="T9" fmla="*/ 0 h 39"/>
                    <a:gd name="T10" fmla="*/ 0 w 909"/>
                    <a:gd name="T11" fmla="*/ 0 h 39"/>
                    <a:gd name="T12" fmla="*/ 0 w 909"/>
                    <a:gd name="T13" fmla="*/ 0 h 39"/>
                    <a:gd name="T14" fmla="*/ 0 w 909"/>
                    <a:gd name="T15" fmla="*/ 0 h 39"/>
                    <a:gd name="T16" fmla="*/ 0 w 909"/>
                    <a:gd name="T17" fmla="*/ 0 h 39"/>
                    <a:gd name="T18" fmla="*/ 0 w 909"/>
                    <a:gd name="T19" fmla="*/ 0 h 39"/>
                    <a:gd name="T20" fmla="*/ 0 w 909"/>
                    <a:gd name="T21" fmla="*/ 0 h 39"/>
                    <a:gd name="T22" fmla="*/ 0 w 909"/>
                    <a:gd name="T23" fmla="*/ 0 h 39"/>
                    <a:gd name="T24" fmla="*/ 0 w 909"/>
                    <a:gd name="T25" fmla="*/ 0 h 39"/>
                    <a:gd name="T26" fmla="*/ 0 w 909"/>
                    <a:gd name="T27" fmla="*/ 0 h 39"/>
                    <a:gd name="T28" fmla="*/ 0 w 909"/>
                    <a:gd name="T29" fmla="*/ 0 h 39"/>
                    <a:gd name="T30" fmla="*/ 0 w 909"/>
                    <a:gd name="T31" fmla="*/ 0 h 39"/>
                    <a:gd name="T32" fmla="*/ 0 w 909"/>
                    <a:gd name="T33" fmla="*/ 0 h 39"/>
                    <a:gd name="T34" fmla="*/ 0 w 909"/>
                    <a:gd name="T35" fmla="*/ 0 h 39"/>
                    <a:gd name="T36" fmla="*/ 0 w 909"/>
                    <a:gd name="T37" fmla="*/ 0 h 39"/>
                    <a:gd name="T38" fmla="*/ 0 w 909"/>
                    <a:gd name="T39" fmla="*/ 0 h 39"/>
                    <a:gd name="T40" fmla="*/ 0 w 909"/>
                    <a:gd name="T41" fmla="*/ 0 h 39"/>
                    <a:gd name="T42" fmla="*/ 0 w 909"/>
                    <a:gd name="T43" fmla="*/ 0 h 39"/>
                    <a:gd name="T44" fmla="*/ 0 w 909"/>
                    <a:gd name="T45" fmla="*/ 0 h 3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09"/>
                    <a:gd name="T70" fmla="*/ 0 h 39"/>
                    <a:gd name="T71" fmla="*/ 909 w 909"/>
                    <a:gd name="T72" fmla="*/ 39 h 3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09" h="39">
                      <a:moveTo>
                        <a:pt x="2" y="39"/>
                      </a:moveTo>
                      <a:lnTo>
                        <a:pt x="2" y="34"/>
                      </a:lnTo>
                      <a:lnTo>
                        <a:pt x="1" y="29"/>
                      </a:lnTo>
                      <a:lnTo>
                        <a:pt x="1" y="24"/>
                      </a:lnTo>
                      <a:lnTo>
                        <a:pt x="1" y="19"/>
                      </a:lnTo>
                      <a:lnTo>
                        <a:pt x="0" y="15"/>
                      </a:lnTo>
                      <a:lnTo>
                        <a:pt x="0" y="10"/>
                      </a:lnTo>
                      <a:lnTo>
                        <a:pt x="0" y="5"/>
                      </a:lnTo>
                      <a:lnTo>
                        <a:pt x="0" y="0"/>
                      </a:lnTo>
                      <a:lnTo>
                        <a:pt x="909" y="0"/>
                      </a:lnTo>
                      <a:lnTo>
                        <a:pt x="909" y="5"/>
                      </a:lnTo>
                      <a:lnTo>
                        <a:pt x="909" y="10"/>
                      </a:lnTo>
                      <a:lnTo>
                        <a:pt x="909" y="15"/>
                      </a:lnTo>
                      <a:lnTo>
                        <a:pt x="908" y="19"/>
                      </a:lnTo>
                      <a:lnTo>
                        <a:pt x="908" y="24"/>
                      </a:lnTo>
                      <a:lnTo>
                        <a:pt x="908" y="29"/>
                      </a:lnTo>
                      <a:lnTo>
                        <a:pt x="906" y="34"/>
                      </a:lnTo>
                      <a:lnTo>
                        <a:pt x="906" y="39"/>
                      </a:lnTo>
                      <a:lnTo>
                        <a:pt x="2" y="39"/>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6" name="Freeform 1046">
                  <a:extLst>
                    <a:ext uri="{FF2B5EF4-FFF2-40B4-BE49-F238E27FC236}">
                      <a16:creationId xmlns:a16="http://schemas.microsoft.com/office/drawing/2014/main" id="{A43EFF20-7E92-471B-BCAC-F4B18654D161}"/>
                    </a:ext>
                  </a:extLst>
                </p:cNvPr>
                <p:cNvSpPr>
                  <a:spLocks/>
                </p:cNvSpPr>
                <p:nvPr/>
              </p:nvSpPr>
              <p:spPr bwMode="auto">
                <a:xfrm>
                  <a:off x="5169" y="484"/>
                  <a:ext cx="151" cy="8"/>
                </a:xfrm>
                <a:custGeom>
                  <a:avLst/>
                  <a:gdLst>
                    <a:gd name="T0" fmla="*/ 0 w 909"/>
                    <a:gd name="T1" fmla="*/ 0 h 39"/>
                    <a:gd name="T2" fmla="*/ 0 w 909"/>
                    <a:gd name="T3" fmla="*/ 0 h 39"/>
                    <a:gd name="T4" fmla="*/ 0 w 909"/>
                    <a:gd name="T5" fmla="*/ 0 h 39"/>
                    <a:gd name="T6" fmla="*/ 0 w 909"/>
                    <a:gd name="T7" fmla="*/ 0 h 39"/>
                    <a:gd name="T8" fmla="*/ 0 w 909"/>
                    <a:gd name="T9" fmla="*/ 0 h 39"/>
                    <a:gd name="T10" fmla="*/ 0 w 909"/>
                    <a:gd name="T11" fmla="*/ 0 h 39"/>
                    <a:gd name="T12" fmla="*/ 0 w 909"/>
                    <a:gd name="T13" fmla="*/ 0 h 39"/>
                    <a:gd name="T14" fmla="*/ 0 w 909"/>
                    <a:gd name="T15" fmla="*/ 0 h 39"/>
                    <a:gd name="T16" fmla="*/ 0 w 909"/>
                    <a:gd name="T17" fmla="*/ 0 h 39"/>
                    <a:gd name="T18" fmla="*/ 0 w 909"/>
                    <a:gd name="T19" fmla="*/ 0 h 39"/>
                    <a:gd name="T20" fmla="*/ 0 w 909"/>
                    <a:gd name="T21" fmla="*/ 0 h 39"/>
                    <a:gd name="T22" fmla="*/ 0 w 909"/>
                    <a:gd name="T23" fmla="*/ 0 h 39"/>
                    <a:gd name="T24" fmla="*/ 0 w 909"/>
                    <a:gd name="T25" fmla="*/ 0 h 39"/>
                    <a:gd name="T26" fmla="*/ 0 w 909"/>
                    <a:gd name="T27" fmla="*/ 0 h 39"/>
                    <a:gd name="T28" fmla="*/ 0 w 909"/>
                    <a:gd name="T29" fmla="*/ 0 h 39"/>
                    <a:gd name="T30" fmla="*/ 0 w 909"/>
                    <a:gd name="T31" fmla="*/ 0 h 39"/>
                    <a:gd name="T32" fmla="*/ 0 w 909"/>
                    <a:gd name="T33" fmla="*/ 0 h 39"/>
                    <a:gd name="T34" fmla="*/ 0 w 909"/>
                    <a:gd name="T35" fmla="*/ 0 h 39"/>
                    <a:gd name="T36" fmla="*/ 0 w 909"/>
                    <a:gd name="T37" fmla="*/ 0 h 39"/>
                    <a:gd name="T38" fmla="*/ 0 w 909"/>
                    <a:gd name="T39" fmla="*/ 0 h 39"/>
                    <a:gd name="T40" fmla="*/ 0 w 909"/>
                    <a:gd name="T41" fmla="*/ 0 h 39"/>
                    <a:gd name="T42" fmla="*/ 0 w 909"/>
                    <a:gd name="T43" fmla="*/ 0 h 39"/>
                    <a:gd name="T44" fmla="*/ 0 w 909"/>
                    <a:gd name="T45" fmla="*/ 0 h 3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09"/>
                    <a:gd name="T70" fmla="*/ 0 h 39"/>
                    <a:gd name="T71" fmla="*/ 909 w 909"/>
                    <a:gd name="T72" fmla="*/ 39 h 3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09" h="39">
                      <a:moveTo>
                        <a:pt x="0" y="39"/>
                      </a:moveTo>
                      <a:lnTo>
                        <a:pt x="0" y="39"/>
                      </a:lnTo>
                      <a:lnTo>
                        <a:pt x="0" y="33"/>
                      </a:lnTo>
                      <a:lnTo>
                        <a:pt x="0" y="28"/>
                      </a:lnTo>
                      <a:lnTo>
                        <a:pt x="0" y="23"/>
                      </a:lnTo>
                      <a:lnTo>
                        <a:pt x="1" y="19"/>
                      </a:lnTo>
                      <a:lnTo>
                        <a:pt x="1" y="14"/>
                      </a:lnTo>
                      <a:lnTo>
                        <a:pt x="1" y="9"/>
                      </a:lnTo>
                      <a:lnTo>
                        <a:pt x="2" y="5"/>
                      </a:lnTo>
                      <a:lnTo>
                        <a:pt x="2" y="0"/>
                      </a:lnTo>
                      <a:lnTo>
                        <a:pt x="906" y="0"/>
                      </a:lnTo>
                      <a:lnTo>
                        <a:pt x="906" y="5"/>
                      </a:lnTo>
                      <a:lnTo>
                        <a:pt x="908" y="9"/>
                      </a:lnTo>
                      <a:lnTo>
                        <a:pt x="908" y="14"/>
                      </a:lnTo>
                      <a:lnTo>
                        <a:pt x="908" y="19"/>
                      </a:lnTo>
                      <a:lnTo>
                        <a:pt x="909" y="23"/>
                      </a:lnTo>
                      <a:lnTo>
                        <a:pt x="909" y="28"/>
                      </a:lnTo>
                      <a:lnTo>
                        <a:pt x="909" y="33"/>
                      </a:lnTo>
                      <a:lnTo>
                        <a:pt x="909" y="39"/>
                      </a:lnTo>
                      <a:lnTo>
                        <a:pt x="0" y="39"/>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7" name="Freeform 1047">
                  <a:extLst>
                    <a:ext uri="{FF2B5EF4-FFF2-40B4-BE49-F238E27FC236}">
                      <a16:creationId xmlns:a16="http://schemas.microsoft.com/office/drawing/2014/main" id="{B76604FB-2263-4848-8211-130E1018DAE5}"/>
                    </a:ext>
                  </a:extLst>
                </p:cNvPr>
                <p:cNvSpPr>
                  <a:spLocks/>
                </p:cNvSpPr>
                <p:nvPr/>
              </p:nvSpPr>
              <p:spPr bwMode="auto">
                <a:xfrm>
                  <a:off x="5169" y="476"/>
                  <a:ext cx="151" cy="8"/>
                </a:xfrm>
                <a:custGeom>
                  <a:avLst/>
                  <a:gdLst>
                    <a:gd name="T0" fmla="*/ 0 w 904"/>
                    <a:gd name="T1" fmla="*/ 0 h 39"/>
                    <a:gd name="T2" fmla="*/ 0 w 904"/>
                    <a:gd name="T3" fmla="*/ 0 h 39"/>
                    <a:gd name="T4" fmla="*/ 0 w 904"/>
                    <a:gd name="T5" fmla="*/ 0 h 39"/>
                    <a:gd name="T6" fmla="*/ 0 w 904"/>
                    <a:gd name="T7" fmla="*/ 0 h 39"/>
                    <a:gd name="T8" fmla="*/ 0 w 904"/>
                    <a:gd name="T9" fmla="*/ 0 h 39"/>
                    <a:gd name="T10" fmla="*/ 0 w 904"/>
                    <a:gd name="T11" fmla="*/ 0 h 39"/>
                    <a:gd name="T12" fmla="*/ 0 w 904"/>
                    <a:gd name="T13" fmla="*/ 0 h 39"/>
                    <a:gd name="T14" fmla="*/ 0 w 904"/>
                    <a:gd name="T15" fmla="*/ 0 h 39"/>
                    <a:gd name="T16" fmla="*/ 0 w 904"/>
                    <a:gd name="T17" fmla="*/ 0 h 39"/>
                    <a:gd name="T18" fmla="*/ 0 w 904"/>
                    <a:gd name="T19" fmla="*/ 0 h 39"/>
                    <a:gd name="T20" fmla="*/ 0 w 904"/>
                    <a:gd name="T21" fmla="*/ 0 h 39"/>
                    <a:gd name="T22" fmla="*/ 0 w 904"/>
                    <a:gd name="T23" fmla="*/ 0 h 39"/>
                    <a:gd name="T24" fmla="*/ 0 w 904"/>
                    <a:gd name="T25" fmla="*/ 0 h 39"/>
                    <a:gd name="T26" fmla="*/ 0 w 904"/>
                    <a:gd name="T27" fmla="*/ 0 h 39"/>
                    <a:gd name="T28" fmla="*/ 0 w 904"/>
                    <a:gd name="T29" fmla="*/ 0 h 39"/>
                    <a:gd name="T30" fmla="*/ 0 w 904"/>
                    <a:gd name="T31" fmla="*/ 0 h 39"/>
                    <a:gd name="T32" fmla="*/ 0 w 904"/>
                    <a:gd name="T33" fmla="*/ 0 h 39"/>
                    <a:gd name="T34" fmla="*/ 0 w 904"/>
                    <a:gd name="T35" fmla="*/ 0 h 39"/>
                    <a:gd name="T36" fmla="*/ 0 w 904"/>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4"/>
                    <a:gd name="T58" fmla="*/ 0 h 39"/>
                    <a:gd name="T59" fmla="*/ 904 w 904"/>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4" h="39">
                      <a:moveTo>
                        <a:pt x="0" y="39"/>
                      </a:moveTo>
                      <a:lnTo>
                        <a:pt x="0" y="34"/>
                      </a:lnTo>
                      <a:lnTo>
                        <a:pt x="1" y="29"/>
                      </a:lnTo>
                      <a:lnTo>
                        <a:pt x="3" y="23"/>
                      </a:lnTo>
                      <a:lnTo>
                        <a:pt x="3" y="19"/>
                      </a:lnTo>
                      <a:lnTo>
                        <a:pt x="4" y="14"/>
                      </a:lnTo>
                      <a:lnTo>
                        <a:pt x="5" y="9"/>
                      </a:lnTo>
                      <a:lnTo>
                        <a:pt x="6" y="5"/>
                      </a:lnTo>
                      <a:lnTo>
                        <a:pt x="7" y="0"/>
                      </a:lnTo>
                      <a:lnTo>
                        <a:pt x="897" y="0"/>
                      </a:lnTo>
                      <a:lnTo>
                        <a:pt x="898" y="5"/>
                      </a:lnTo>
                      <a:lnTo>
                        <a:pt x="900" y="9"/>
                      </a:lnTo>
                      <a:lnTo>
                        <a:pt x="901" y="14"/>
                      </a:lnTo>
                      <a:lnTo>
                        <a:pt x="902" y="19"/>
                      </a:lnTo>
                      <a:lnTo>
                        <a:pt x="902" y="23"/>
                      </a:lnTo>
                      <a:lnTo>
                        <a:pt x="903" y="29"/>
                      </a:lnTo>
                      <a:lnTo>
                        <a:pt x="904" y="34"/>
                      </a:lnTo>
                      <a:lnTo>
                        <a:pt x="904" y="39"/>
                      </a:lnTo>
                      <a:lnTo>
                        <a:pt x="0" y="39"/>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8" name="Freeform 1048">
                  <a:extLst>
                    <a:ext uri="{FF2B5EF4-FFF2-40B4-BE49-F238E27FC236}">
                      <a16:creationId xmlns:a16="http://schemas.microsoft.com/office/drawing/2014/main" id="{99364BCF-BE39-4FF4-B243-B5F788912575}"/>
                    </a:ext>
                  </a:extLst>
                </p:cNvPr>
                <p:cNvSpPr>
                  <a:spLocks/>
                </p:cNvSpPr>
                <p:nvPr/>
              </p:nvSpPr>
              <p:spPr bwMode="auto">
                <a:xfrm>
                  <a:off x="5170" y="468"/>
                  <a:ext cx="149" cy="8"/>
                </a:xfrm>
                <a:custGeom>
                  <a:avLst/>
                  <a:gdLst>
                    <a:gd name="T0" fmla="*/ 0 w 890"/>
                    <a:gd name="T1" fmla="*/ 0 h 40"/>
                    <a:gd name="T2" fmla="*/ 0 w 890"/>
                    <a:gd name="T3" fmla="*/ 0 h 40"/>
                    <a:gd name="T4" fmla="*/ 0 w 890"/>
                    <a:gd name="T5" fmla="*/ 0 h 40"/>
                    <a:gd name="T6" fmla="*/ 0 w 890"/>
                    <a:gd name="T7" fmla="*/ 0 h 40"/>
                    <a:gd name="T8" fmla="*/ 0 w 890"/>
                    <a:gd name="T9" fmla="*/ 0 h 40"/>
                    <a:gd name="T10" fmla="*/ 0 w 890"/>
                    <a:gd name="T11" fmla="*/ 0 h 40"/>
                    <a:gd name="T12" fmla="*/ 0 w 890"/>
                    <a:gd name="T13" fmla="*/ 0 h 40"/>
                    <a:gd name="T14" fmla="*/ 0 w 890"/>
                    <a:gd name="T15" fmla="*/ 0 h 40"/>
                    <a:gd name="T16" fmla="*/ 0 w 890"/>
                    <a:gd name="T17" fmla="*/ 0 h 40"/>
                    <a:gd name="T18" fmla="*/ 0 w 890"/>
                    <a:gd name="T19" fmla="*/ 0 h 40"/>
                    <a:gd name="T20" fmla="*/ 0 w 890"/>
                    <a:gd name="T21" fmla="*/ 0 h 40"/>
                    <a:gd name="T22" fmla="*/ 0 w 890"/>
                    <a:gd name="T23" fmla="*/ 0 h 40"/>
                    <a:gd name="T24" fmla="*/ 0 w 890"/>
                    <a:gd name="T25" fmla="*/ 0 h 40"/>
                    <a:gd name="T26" fmla="*/ 0 w 890"/>
                    <a:gd name="T27" fmla="*/ 0 h 40"/>
                    <a:gd name="T28" fmla="*/ 0 w 890"/>
                    <a:gd name="T29" fmla="*/ 0 h 40"/>
                    <a:gd name="T30" fmla="*/ 0 w 890"/>
                    <a:gd name="T31" fmla="*/ 0 h 40"/>
                    <a:gd name="T32" fmla="*/ 0 w 890"/>
                    <a:gd name="T33" fmla="*/ 0 h 40"/>
                    <a:gd name="T34" fmla="*/ 0 w 890"/>
                    <a:gd name="T35" fmla="*/ 0 h 40"/>
                    <a:gd name="T36" fmla="*/ 0 w 89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90"/>
                    <a:gd name="T58" fmla="*/ 0 h 40"/>
                    <a:gd name="T59" fmla="*/ 890 w 89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90" h="40">
                      <a:moveTo>
                        <a:pt x="0" y="40"/>
                      </a:moveTo>
                      <a:lnTo>
                        <a:pt x="2" y="35"/>
                      </a:lnTo>
                      <a:lnTo>
                        <a:pt x="3" y="30"/>
                      </a:lnTo>
                      <a:lnTo>
                        <a:pt x="4" y="25"/>
                      </a:lnTo>
                      <a:lnTo>
                        <a:pt x="5" y="20"/>
                      </a:lnTo>
                      <a:lnTo>
                        <a:pt x="7" y="15"/>
                      </a:lnTo>
                      <a:lnTo>
                        <a:pt x="9" y="10"/>
                      </a:lnTo>
                      <a:lnTo>
                        <a:pt x="11" y="5"/>
                      </a:lnTo>
                      <a:lnTo>
                        <a:pt x="12" y="0"/>
                      </a:lnTo>
                      <a:lnTo>
                        <a:pt x="878" y="0"/>
                      </a:lnTo>
                      <a:lnTo>
                        <a:pt x="880" y="5"/>
                      </a:lnTo>
                      <a:lnTo>
                        <a:pt x="882" y="10"/>
                      </a:lnTo>
                      <a:lnTo>
                        <a:pt x="883" y="15"/>
                      </a:lnTo>
                      <a:lnTo>
                        <a:pt x="886" y="20"/>
                      </a:lnTo>
                      <a:lnTo>
                        <a:pt x="887" y="25"/>
                      </a:lnTo>
                      <a:lnTo>
                        <a:pt x="888" y="30"/>
                      </a:lnTo>
                      <a:lnTo>
                        <a:pt x="889" y="35"/>
                      </a:lnTo>
                      <a:lnTo>
                        <a:pt x="890" y="40"/>
                      </a:lnTo>
                      <a:lnTo>
                        <a:pt x="0" y="4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9" name="Freeform 1049">
                  <a:extLst>
                    <a:ext uri="{FF2B5EF4-FFF2-40B4-BE49-F238E27FC236}">
                      <a16:creationId xmlns:a16="http://schemas.microsoft.com/office/drawing/2014/main" id="{1CFA2444-6F54-4C43-BFE9-06E98849B38C}"/>
                    </a:ext>
                  </a:extLst>
                </p:cNvPr>
                <p:cNvSpPr>
                  <a:spLocks/>
                </p:cNvSpPr>
                <p:nvPr/>
              </p:nvSpPr>
              <p:spPr bwMode="auto">
                <a:xfrm>
                  <a:off x="5172" y="460"/>
                  <a:ext cx="145" cy="8"/>
                </a:xfrm>
                <a:custGeom>
                  <a:avLst/>
                  <a:gdLst>
                    <a:gd name="T0" fmla="*/ 0 w 866"/>
                    <a:gd name="T1" fmla="*/ 0 h 39"/>
                    <a:gd name="T2" fmla="*/ 0 w 866"/>
                    <a:gd name="T3" fmla="*/ 0 h 39"/>
                    <a:gd name="T4" fmla="*/ 0 w 866"/>
                    <a:gd name="T5" fmla="*/ 0 h 39"/>
                    <a:gd name="T6" fmla="*/ 0 w 866"/>
                    <a:gd name="T7" fmla="*/ 0 h 39"/>
                    <a:gd name="T8" fmla="*/ 0 w 866"/>
                    <a:gd name="T9" fmla="*/ 0 h 39"/>
                    <a:gd name="T10" fmla="*/ 0 w 866"/>
                    <a:gd name="T11" fmla="*/ 0 h 39"/>
                    <a:gd name="T12" fmla="*/ 0 w 866"/>
                    <a:gd name="T13" fmla="*/ 0 h 39"/>
                    <a:gd name="T14" fmla="*/ 0 w 866"/>
                    <a:gd name="T15" fmla="*/ 0 h 39"/>
                    <a:gd name="T16" fmla="*/ 0 w 866"/>
                    <a:gd name="T17" fmla="*/ 0 h 39"/>
                    <a:gd name="T18" fmla="*/ 0 w 866"/>
                    <a:gd name="T19" fmla="*/ 0 h 39"/>
                    <a:gd name="T20" fmla="*/ 0 w 866"/>
                    <a:gd name="T21" fmla="*/ 0 h 39"/>
                    <a:gd name="T22" fmla="*/ 0 w 866"/>
                    <a:gd name="T23" fmla="*/ 0 h 39"/>
                    <a:gd name="T24" fmla="*/ 0 w 866"/>
                    <a:gd name="T25" fmla="*/ 0 h 39"/>
                    <a:gd name="T26" fmla="*/ 0 w 866"/>
                    <a:gd name="T27" fmla="*/ 0 h 39"/>
                    <a:gd name="T28" fmla="*/ 0 w 866"/>
                    <a:gd name="T29" fmla="*/ 0 h 39"/>
                    <a:gd name="T30" fmla="*/ 0 w 866"/>
                    <a:gd name="T31" fmla="*/ 0 h 39"/>
                    <a:gd name="T32" fmla="*/ 0 w 866"/>
                    <a:gd name="T33" fmla="*/ 0 h 39"/>
                    <a:gd name="T34" fmla="*/ 0 w 866"/>
                    <a:gd name="T35" fmla="*/ 0 h 39"/>
                    <a:gd name="T36" fmla="*/ 0 w 86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66"/>
                    <a:gd name="T58" fmla="*/ 0 h 39"/>
                    <a:gd name="T59" fmla="*/ 866 w 86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66" h="39">
                      <a:moveTo>
                        <a:pt x="0" y="39"/>
                      </a:moveTo>
                      <a:lnTo>
                        <a:pt x="3" y="34"/>
                      </a:lnTo>
                      <a:lnTo>
                        <a:pt x="4" y="29"/>
                      </a:lnTo>
                      <a:lnTo>
                        <a:pt x="6" y="24"/>
                      </a:lnTo>
                      <a:lnTo>
                        <a:pt x="8" y="20"/>
                      </a:lnTo>
                      <a:lnTo>
                        <a:pt x="10" y="15"/>
                      </a:lnTo>
                      <a:lnTo>
                        <a:pt x="12" y="10"/>
                      </a:lnTo>
                      <a:lnTo>
                        <a:pt x="14" y="6"/>
                      </a:lnTo>
                      <a:lnTo>
                        <a:pt x="17" y="0"/>
                      </a:lnTo>
                      <a:lnTo>
                        <a:pt x="850" y="0"/>
                      </a:lnTo>
                      <a:lnTo>
                        <a:pt x="852" y="6"/>
                      </a:lnTo>
                      <a:lnTo>
                        <a:pt x="855" y="10"/>
                      </a:lnTo>
                      <a:lnTo>
                        <a:pt x="857" y="15"/>
                      </a:lnTo>
                      <a:lnTo>
                        <a:pt x="858" y="20"/>
                      </a:lnTo>
                      <a:lnTo>
                        <a:pt x="861" y="24"/>
                      </a:lnTo>
                      <a:lnTo>
                        <a:pt x="863" y="29"/>
                      </a:lnTo>
                      <a:lnTo>
                        <a:pt x="864" y="34"/>
                      </a:lnTo>
                      <a:lnTo>
                        <a:pt x="866" y="39"/>
                      </a:lnTo>
                      <a:lnTo>
                        <a:pt x="0" y="39"/>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0" name="Freeform 1050">
                  <a:extLst>
                    <a:ext uri="{FF2B5EF4-FFF2-40B4-BE49-F238E27FC236}">
                      <a16:creationId xmlns:a16="http://schemas.microsoft.com/office/drawing/2014/main" id="{FF6151F2-FF71-4805-AFD5-3A8EB9264070}"/>
                    </a:ext>
                  </a:extLst>
                </p:cNvPr>
                <p:cNvSpPr>
                  <a:spLocks/>
                </p:cNvSpPr>
                <p:nvPr/>
              </p:nvSpPr>
              <p:spPr bwMode="auto">
                <a:xfrm>
                  <a:off x="5175" y="452"/>
                  <a:ext cx="139" cy="8"/>
                </a:xfrm>
                <a:custGeom>
                  <a:avLst/>
                  <a:gdLst>
                    <a:gd name="T0" fmla="*/ 0 w 833"/>
                    <a:gd name="T1" fmla="*/ 0 h 39"/>
                    <a:gd name="T2" fmla="*/ 0 w 833"/>
                    <a:gd name="T3" fmla="*/ 0 h 39"/>
                    <a:gd name="T4" fmla="*/ 0 w 833"/>
                    <a:gd name="T5" fmla="*/ 0 h 39"/>
                    <a:gd name="T6" fmla="*/ 0 w 833"/>
                    <a:gd name="T7" fmla="*/ 0 h 39"/>
                    <a:gd name="T8" fmla="*/ 0 w 833"/>
                    <a:gd name="T9" fmla="*/ 0 h 39"/>
                    <a:gd name="T10" fmla="*/ 0 w 833"/>
                    <a:gd name="T11" fmla="*/ 0 h 39"/>
                    <a:gd name="T12" fmla="*/ 0 w 833"/>
                    <a:gd name="T13" fmla="*/ 0 h 39"/>
                    <a:gd name="T14" fmla="*/ 0 w 833"/>
                    <a:gd name="T15" fmla="*/ 0 h 39"/>
                    <a:gd name="T16" fmla="*/ 0 w 833"/>
                    <a:gd name="T17" fmla="*/ 0 h 39"/>
                    <a:gd name="T18" fmla="*/ 0 w 833"/>
                    <a:gd name="T19" fmla="*/ 0 h 39"/>
                    <a:gd name="T20" fmla="*/ 0 w 833"/>
                    <a:gd name="T21" fmla="*/ 0 h 39"/>
                    <a:gd name="T22" fmla="*/ 0 w 833"/>
                    <a:gd name="T23" fmla="*/ 0 h 39"/>
                    <a:gd name="T24" fmla="*/ 0 w 833"/>
                    <a:gd name="T25" fmla="*/ 0 h 39"/>
                    <a:gd name="T26" fmla="*/ 0 w 833"/>
                    <a:gd name="T27" fmla="*/ 0 h 39"/>
                    <a:gd name="T28" fmla="*/ 0 w 833"/>
                    <a:gd name="T29" fmla="*/ 0 h 39"/>
                    <a:gd name="T30" fmla="*/ 0 w 833"/>
                    <a:gd name="T31" fmla="*/ 0 h 39"/>
                    <a:gd name="T32" fmla="*/ 0 w 833"/>
                    <a:gd name="T33" fmla="*/ 0 h 39"/>
                    <a:gd name="T34" fmla="*/ 0 w 833"/>
                    <a:gd name="T35" fmla="*/ 0 h 39"/>
                    <a:gd name="T36" fmla="*/ 0 w 833"/>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3"/>
                    <a:gd name="T58" fmla="*/ 0 h 39"/>
                    <a:gd name="T59" fmla="*/ 833 w 833"/>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3" h="39">
                      <a:moveTo>
                        <a:pt x="0" y="39"/>
                      </a:moveTo>
                      <a:lnTo>
                        <a:pt x="2" y="34"/>
                      </a:lnTo>
                      <a:lnTo>
                        <a:pt x="6" y="29"/>
                      </a:lnTo>
                      <a:lnTo>
                        <a:pt x="8" y="24"/>
                      </a:lnTo>
                      <a:lnTo>
                        <a:pt x="12" y="19"/>
                      </a:lnTo>
                      <a:lnTo>
                        <a:pt x="14" y="15"/>
                      </a:lnTo>
                      <a:lnTo>
                        <a:pt x="18" y="10"/>
                      </a:lnTo>
                      <a:lnTo>
                        <a:pt x="20" y="5"/>
                      </a:lnTo>
                      <a:lnTo>
                        <a:pt x="23" y="0"/>
                      </a:lnTo>
                      <a:lnTo>
                        <a:pt x="809" y="0"/>
                      </a:lnTo>
                      <a:lnTo>
                        <a:pt x="813" y="5"/>
                      </a:lnTo>
                      <a:lnTo>
                        <a:pt x="815" y="10"/>
                      </a:lnTo>
                      <a:lnTo>
                        <a:pt x="819" y="15"/>
                      </a:lnTo>
                      <a:lnTo>
                        <a:pt x="821" y="19"/>
                      </a:lnTo>
                      <a:lnTo>
                        <a:pt x="825" y="24"/>
                      </a:lnTo>
                      <a:lnTo>
                        <a:pt x="827" y="29"/>
                      </a:lnTo>
                      <a:lnTo>
                        <a:pt x="831" y="34"/>
                      </a:lnTo>
                      <a:lnTo>
                        <a:pt x="833" y="39"/>
                      </a:lnTo>
                      <a:lnTo>
                        <a:pt x="0" y="39"/>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1" name="Freeform 1051">
                  <a:extLst>
                    <a:ext uri="{FF2B5EF4-FFF2-40B4-BE49-F238E27FC236}">
                      <a16:creationId xmlns:a16="http://schemas.microsoft.com/office/drawing/2014/main" id="{4B42400E-DE95-48CC-800C-B8A036B25286}"/>
                    </a:ext>
                  </a:extLst>
                </p:cNvPr>
                <p:cNvSpPr>
                  <a:spLocks/>
                </p:cNvSpPr>
                <p:nvPr/>
              </p:nvSpPr>
              <p:spPr bwMode="auto">
                <a:xfrm>
                  <a:off x="5179" y="445"/>
                  <a:ext cx="131" cy="7"/>
                </a:xfrm>
                <a:custGeom>
                  <a:avLst/>
                  <a:gdLst>
                    <a:gd name="T0" fmla="*/ 0 w 786"/>
                    <a:gd name="T1" fmla="*/ 0 h 39"/>
                    <a:gd name="T2" fmla="*/ 0 w 786"/>
                    <a:gd name="T3" fmla="*/ 0 h 39"/>
                    <a:gd name="T4" fmla="*/ 0 w 786"/>
                    <a:gd name="T5" fmla="*/ 0 h 39"/>
                    <a:gd name="T6" fmla="*/ 0 w 786"/>
                    <a:gd name="T7" fmla="*/ 0 h 39"/>
                    <a:gd name="T8" fmla="*/ 0 w 786"/>
                    <a:gd name="T9" fmla="*/ 0 h 39"/>
                    <a:gd name="T10" fmla="*/ 0 w 786"/>
                    <a:gd name="T11" fmla="*/ 0 h 39"/>
                    <a:gd name="T12" fmla="*/ 0 w 786"/>
                    <a:gd name="T13" fmla="*/ 0 h 39"/>
                    <a:gd name="T14" fmla="*/ 0 w 786"/>
                    <a:gd name="T15" fmla="*/ 0 h 39"/>
                    <a:gd name="T16" fmla="*/ 0 w 786"/>
                    <a:gd name="T17" fmla="*/ 0 h 39"/>
                    <a:gd name="T18" fmla="*/ 0 w 786"/>
                    <a:gd name="T19" fmla="*/ 0 h 39"/>
                    <a:gd name="T20" fmla="*/ 0 w 786"/>
                    <a:gd name="T21" fmla="*/ 0 h 39"/>
                    <a:gd name="T22" fmla="*/ 0 w 786"/>
                    <a:gd name="T23" fmla="*/ 0 h 39"/>
                    <a:gd name="T24" fmla="*/ 0 w 786"/>
                    <a:gd name="T25" fmla="*/ 0 h 39"/>
                    <a:gd name="T26" fmla="*/ 0 w 786"/>
                    <a:gd name="T27" fmla="*/ 0 h 39"/>
                    <a:gd name="T28" fmla="*/ 0 w 786"/>
                    <a:gd name="T29" fmla="*/ 0 h 39"/>
                    <a:gd name="T30" fmla="*/ 0 w 786"/>
                    <a:gd name="T31" fmla="*/ 0 h 39"/>
                    <a:gd name="T32" fmla="*/ 0 w 786"/>
                    <a:gd name="T33" fmla="*/ 0 h 39"/>
                    <a:gd name="T34" fmla="*/ 0 w 786"/>
                    <a:gd name="T35" fmla="*/ 0 h 39"/>
                    <a:gd name="T36" fmla="*/ 0 w 78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6"/>
                    <a:gd name="T58" fmla="*/ 0 h 39"/>
                    <a:gd name="T59" fmla="*/ 786 w 78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6" h="39">
                      <a:moveTo>
                        <a:pt x="0" y="39"/>
                      </a:moveTo>
                      <a:lnTo>
                        <a:pt x="4" y="34"/>
                      </a:lnTo>
                      <a:lnTo>
                        <a:pt x="8" y="28"/>
                      </a:lnTo>
                      <a:lnTo>
                        <a:pt x="11" y="23"/>
                      </a:lnTo>
                      <a:lnTo>
                        <a:pt x="15" y="19"/>
                      </a:lnTo>
                      <a:lnTo>
                        <a:pt x="18" y="14"/>
                      </a:lnTo>
                      <a:lnTo>
                        <a:pt x="22" y="9"/>
                      </a:lnTo>
                      <a:lnTo>
                        <a:pt x="26" y="5"/>
                      </a:lnTo>
                      <a:lnTo>
                        <a:pt x="30" y="0"/>
                      </a:lnTo>
                      <a:lnTo>
                        <a:pt x="757" y="0"/>
                      </a:lnTo>
                      <a:lnTo>
                        <a:pt x="760" y="5"/>
                      </a:lnTo>
                      <a:lnTo>
                        <a:pt x="765" y="9"/>
                      </a:lnTo>
                      <a:lnTo>
                        <a:pt x="768" y="14"/>
                      </a:lnTo>
                      <a:lnTo>
                        <a:pt x="772" y="19"/>
                      </a:lnTo>
                      <a:lnTo>
                        <a:pt x="776" y="23"/>
                      </a:lnTo>
                      <a:lnTo>
                        <a:pt x="779" y="28"/>
                      </a:lnTo>
                      <a:lnTo>
                        <a:pt x="783" y="34"/>
                      </a:lnTo>
                      <a:lnTo>
                        <a:pt x="786" y="39"/>
                      </a:lnTo>
                      <a:lnTo>
                        <a:pt x="0" y="39"/>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2" name="Freeform 1052">
                  <a:extLst>
                    <a:ext uri="{FF2B5EF4-FFF2-40B4-BE49-F238E27FC236}">
                      <a16:creationId xmlns:a16="http://schemas.microsoft.com/office/drawing/2014/main" id="{D4DF7312-2A63-4048-95A2-EA07F4B6CB1C}"/>
                    </a:ext>
                  </a:extLst>
                </p:cNvPr>
                <p:cNvSpPr>
                  <a:spLocks/>
                </p:cNvSpPr>
                <p:nvPr/>
              </p:nvSpPr>
              <p:spPr bwMode="auto">
                <a:xfrm>
                  <a:off x="5184" y="437"/>
                  <a:ext cx="121" cy="8"/>
                </a:xfrm>
                <a:custGeom>
                  <a:avLst/>
                  <a:gdLst>
                    <a:gd name="T0" fmla="*/ 0 w 727"/>
                    <a:gd name="T1" fmla="*/ 0 h 40"/>
                    <a:gd name="T2" fmla="*/ 0 w 727"/>
                    <a:gd name="T3" fmla="*/ 0 h 40"/>
                    <a:gd name="T4" fmla="*/ 0 w 727"/>
                    <a:gd name="T5" fmla="*/ 0 h 40"/>
                    <a:gd name="T6" fmla="*/ 0 w 727"/>
                    <a:gd name="T7" fmla="*/ 0 h 40"/>
                    <a:gd name="T8" fmla="*/ 0 w 727"/>
                    <a:gd name="T9" fmla="*/ 0 h 40"/>
                    <a:gd name="T10" fmla="*/ 0 w 727"/>
                    <a:gd name="T11" fmla="*/ 0 h 40"/>
                    <a:gd name="T12" fmla="*/ 0 w 727"/>
                    <a:gd name="T13" fmla="*/ 0 h 40"/>
                    <a:gd name="T14" fmla="*/ 0 w 727"/>
                    <a:gd name="T15" fmla="*/ 0 h 40"/>
                    <a:gd name="T16" fmla="*/ 0 w 727"/>
                    <a:gd name="T17" fmla="*/ 0 h 40"/>
                    <a:gd name="T18" fmla="*/ 0 w 727"/>
                    <a:gd name="T19" fmla="*/ 0 h 40"/>
                    <a:gd name="T20" fmla="*/ 0 w 727"/>
                    <a:gd name="T21" fmla="*/ 0 h 40"/>
                    <a:gd name="T22" fmla="*/ 0 w 727"/>
                    <a:gd name="T23" fmla="*/ 0 h 40"/>
                    <a:gd name="T24" fmla="*/ 0 w 727"/>
                    <a:gd name="T25" fmla="*/ 0 h 40"/>
                    <a:gd name="T26" fmla="*/ 0 w 727"/>
                    <a:gd name="T27" fmla="*/ 0 h 40"/>
                    <a:gd name="T28" fmla="*/ 0 w 727"/>
                    <a:gd name="T29" fmla="*/ 0 h 40"/>
                    <a:gd name="T30" fmla="*/ 0 w 727"/>
                    <a:gd name="T31" fmla="*/ 0 h 40"/>
                    <a:gd name="T32" fmla="*/ 0 w 727"/>
                    <a:gd name="T33" fmla="*/ 0 h 40"/>
                    <a:gd name="T34" fmla="*/ 0 w 727"/>
                    <a:gd name="T35" fmla="*/ 0 h 40"/>
                    <a:gd name="T36" fmla="*/ 0 w 727"/>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7"/>
                    <a:gd name="T58" fmla="*/ 0 h 40"/>
                    <a:gd name="T59" fmla="*/ 727 w 727"/>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7" h="40">
                      <a:moveTo>
                        <a:pt x="0" y="40"/>
                      </a:moveTo>
                      <a:lnTo>
                        <a:pt x="5" y="35"/>
                      </a:lnTo>
                      <a:lnTo>
                        <a:pt x="9" y="30"/>
                      </a:lnTo>
                      <a:lnTo>
                        <a:pt x="14" y="25"/>
                      </a:lnTo>
                      <a:lnTo>
                        <a:pt x="20" y="19"/>
                      </a:lnTo>
                      <a:lnTo>
                        <a:pt x="25" y="14"/>
                      </a:lnTo>
                      <a:lnTo>
                        <a:pt x="30" y="9"/>
                      </a:lnTo>
                      <a:lnTo>
                        <a:pt x="36" y="5"/>
                      </a:lnTo>
                      <a:lnTo>
                        <a:pt x="40" y="0"/>
                      </a:lnTo>
                      <a:lnTo>
                        <a:pt x="686" y="0"/>
                      </a:lnTo>
                      <a:lnTo>
                        <a:pt x="691" y="5"/>
                      </a:lnTo>
                      <a:lnTo>
                        <a:pt x="697" y="9"/>
                      </a:lnTo>
                      <a:lnTo>
                        <a:pt x="702" y="14"/>
                      </a:lnTo>
                      <a:lnTo>
                        <a:pt x="707" y="19"/>
                      </a:lnTo>
                      <a:lnTo>
                        <a:pt x="712" y="25"/>
                      </a:lnTo>
                      <a:lnTo>
                        <a:pt x="717" y="30"/>
                      </a:lnTo>
                      <a:lnTo>
                        <a:pt x="722" y="35"/>
                      </a:lnTo>
                      <a:lnTo>
                        <a:pt x="727" y="40"/>
                      </a:lnTo>
                      <a:lnTo>
                        <a:pt x="0" y="40"/>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3" name="Freeform 1053">
                  <a:extLst>
                    <a:ext uri="{FF2B5EF4-FFF2-40B4-BE49-F238E27FC236}">
                      <a16:creationId xmlns:a16="http://schemas.microsoft.com/office/drawing/2014/main" id="{F4A4CB87-4F3A-412F-A73A-74F541FAB3D9}"/>
                    </a:ext>
                  </a:extLst>
                </p:cNvPr>
                <p:cNvSpPr>
                  <a:spLocks/>
                </p:cNvSpPr>
                <p:nvPr/>
              </p:nvSpPr>
              <p:spPr bwMode="auto">
                <a:xfrm>
                  <a:off x="5191" y="429"/>
                  <a:ext cx="107" cy="8"/>
                </a:xfrm>
                <a:custGeom>
                  <a:avLst/>
                  <a:gdLst>
                    <a:gd name="T0" fmla="*/ 0 w 646"/>
                    <a:gd name="T1" fmla="*/ 0 h 39"/>
                    <a:gd name="T2" fmla="*/ 0 w 646"/>
                    <a:gd name="T3" fmla="*/ 0 h 39"/>
                    <a:gd name="T4" fmla="*/ 0 w 646"/>
                    <a:gd name="T5" fmla="*/ 0 h 39"/>
                    <a:gd name="T6" fmla="*/ 0 w 646"/>
                    <a:gd name="T7" fmla="*/ 0 h 39"/>
                    <a:gd name="T8" fmla="*/ 0 w 646"/>
                    <a:gd name="T9" fmla="*/ 0 h 39"/>
                    <a:gd name="T10" fmla="*/ 0 w 646"/>
                    <a:gd name="T11" fmla="*/ 0 h 39"/>
                    <a:gd name="T12" fmla="*/ 0 w 646"/>
                    <a:gd name="T13" fmla="*/ 0 h 39"/>
                    <a:gd name="T14" fmla="*/ 0 w 646"/>
                    <a:gd name="T15" fmla="*/ 0 h 39"/>
                    <a:gd name="T16" fmla="*/ 0 w 646"/>
                    <a:gd name="T17" fmla="*/ 0 h 39"/>
                    <a:gd name="T18" fmla="*/ 0 w 646"/>
                    <a:gd name="T19" fmla="*/ 0 h 39"/>
                    <a:gd name="T20" fmla="*/ 0 w 646"/>
                    <a:gd name="T21" fmla="*/ 0 h 39"/>
                    <a:gd name="T22" fmla="*/ 0 w 646"/>
                    <a:gd name="T23" fmla="*/ 0 h 39"/>
                    <a:gd name="T24" fmla="*/ 0 w 646"/>
                    <a:gd name="T25" fmla="*/ 0 h 39"/>
                    <a:gd name="T26" fmla="*/ 0 w 646"/>
                    <a:gd name="T27" fmla="*/ 0 h 39"/>
                    <a:gd name="T28" fmla="*/ 0 w 646"/>
                    <a:gd name="T29" fmla="*/ 0 h 39"/>
                    <a:gd name="T30" fmla="*/ 0 w 646"/>
                    <a:gd name="T31" fmla="*/ 0 h 39"/>
                    <a:gd name="T32" fmla="*/ 0 w 646"/>
                    <a:gd name="T33" fmla="*/ 0 h 39"/>
                    <a:gd name="T34" fmla="*/ 0 w 646"/>
                    <a:gd name="T35" fmla="*/ 0 h 39"/>
                    <a:gd name="T36" fmla="*/ 0 w 64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6"/>
                    <a:gd name="T58" fmla="*/ 0 h 39"/>
                    <a:gd name="T59" fmla="*/ 646 w 64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6" h="39">
                      <a:moveTo>
                        <a:pt x="0" y="39"/>
                      </a:moveTo>
                      <a:lnTo>
                        <a:pt x="6" y="34"/>
                      </a:lnTo>
                      <a:lnTo>
                        <a:pt x="13" y="29"/>
                      </a:lnTo>
                      <a:lnTo>
                        <a:pt x="19" y="24"/>
                      </a:lnTo>
                      <a:lnTo>
                        <a:pt x="25" y="19"/>
                      </a:lnTo>
                      <a:lnTo>
                        <a:pt x="32" y="14"/>
                      </a:lnTo>
                      <a:lnTo>
                        <a:pt x="38" y="9"/>
                      </a:lnTo>
                      <a:lnTo>
                        <a:pt x="45" y="4"/>
                      </a:lnTo>
                      <a:lnTo>
                        <a:pt x="52" y="0"/>
                      </a:lnTo>
                      <a:lnTo>
                        <a:pt x="594" y="0"/>
                      </a:lnTo>
                      <a:lnTo>
                        <a:pt x="601" y="4"/>
                      </a:lnTo>
                      <a:lnTo>
                        <a:pt x="609" y="9"/>
                      </a:lnTo>
                      <a:lnTo>
                        <a:pt x="614" y="14"/>
                      </a:lnTo>
                      <a:lnTo>
                        <a:pt x="622" y="19"/>
                      </a:lnTo>
                      <a:lnTo>
                        <a:pt x="627" y="24"/>
                      </a:lnTo>
                      <a:lnTo>
                        <a:pt x="633" y="29"/>
                      </a:lnTo>
                      <a:lnTo>
                        <a:pt x="640" y="34"/>
                      </a:lnTo>
                      <a:lnTo>
                        <a:pt x="646" y="39"/>
                      </a:lnTo>
                      <a:lnTo>
                        <a:pt x="0" y="39"/>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4" name="Freeform 1054">
                  <a:extLst>
                    <a:ext uri="{FF2B5EF4-FFF2-40B4-BE49-F238E27FC236}">
                      <a16:creationId xmlns:a16="http://schemas.microsoft.com/office/drawing/2014/main" id="{772EF9FA-E10A-44E0-B04E-858B89E61C80}"/>
                    </a:ext>
                  </a:extLst>
                </p:cNvPr>
                <p:cNvSpPr>
                  <a:spLocks/>
                </p:cNvSpPr>
                <p:nvPr/>
              </p:nvSpPr>
              <p:spPr bwMode="auto">
                <a:xfrm>
                  <a:off x="5199" y="421"/>
                  <a:ext cx="91" cy="8"/>
                </a:xfrm>
                <a:custGeom>
                  <a:avLst/>
                  <a:gdLst>
                    <a:gd name="T0" fmla="*/ 0 w 542"/>
                    <a:gd name="T1" fmla="*/ 0 h 39"/>
                    <a:gd name="T2" fmla="*/ 0 w 542"/>
                    <a:gd name="T3" fmla="*/ 0 h 39"/>
                    <a:gd name="T4" fmla="*/ 0 w 542"/>
                    <a:gd name="T5" fmla="*/ 0 h 39"/>
                    <a:gd name="T6" fmla="*/ 0 w 542"/>
                    <a:gd name="T7" fmla="*/ 0 h 39"/>
                    <a:gd name="T8" fmla="*/ 0 w 542"/>
                    <a:gd name="T9" fmla="*/ 0 h 39"/>
                    <a:gd name="T10" fmla="*/ 0 w 542"/>
                    <a:gd name="T11" fmla="*/ 0 h 39"/>
                    <a:gd name="T12" fmla="*/ 0 w 542"/>
                    <a:gd name="T13" fmla="*/ 0 h 39"/>
                    <a:gd name="T14" fmla="*/ 0 w 542"/>
                    <a:gd name="T15" fmla="*/ 0 h 39"/>
                    <a:gd name="T16" fmla="*/ 0 w 542"/>
                    <a:gd name="T17" fmla="*/ 0 h 39"/>
                    <a:gd name="T18" fmla="*/ 0 w 542"/>
                    <a:gd name="T19" fmla="*/ 0 h 39"/>
                    <a:gd name="T20" fmla="*/ 0 w 542"/>
                    <a:gd name="T21" fmla="*/ 0 h 39"/>
                    <a:gd name="T22" fmla="*/ 0 w 542"/>
                    <a:gd name="T23" fmla="*/ 0 h 39"/>
                    <a:gd name="T24" fmla="*/ 0 w 542"/>
                    <a:gd name="T25" fmla="*/ 0 h 39"/>
                    <a:gd name="T26" fmla="*/ 0 w 542"/>
                    <a:gd name="T27" fmla="*/ 0 h 39"/>
                    <a:gd name="T28" fmla="*/ 0 w 542"/>
                    <a:gd name="T29" fmla="*/ 0 h 39"/>
                    <a:gd name="T30" fmla="*/ 0 w 542"/>
                    <a:gd name="T31" fmla="*/ 0 h 39"/>
                    <a:gd name="T32" fmla="*/ 0 w 542"/>
                    <a:gd name="T33" fmla="*/ 0 h 39"/>
                    <a:gd name="T34" fmla="*/ 0 w 542"/>
                    <a:gd name="T35" fmla="*/ 0 h 39"/>
                    <a:gd name="T36" fmla="*/ 0 w 542"/>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2"/>
                    <a:gd name="T58" fmla="*/ 0 h 39"/>
                    <a:gd name="T59" fmla="*/ 542 w 542"/>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2" h="39">
                      <a:moveTo>
                        <a:pt x="0" y="39"/>
                      </a:moveTo>
                      <a:lnTo>
                        <a:pt x="10" y="33"/>
                      </a:lnTo>
                      <a:lnTo>
                        <a:pt x="18" y="28"/>
                      </a:lnTo>
                      <a:lnTo>
                        <a:pt x="28" y="23"/>
                      </a:lnTo>
                      <a:lnTo>
                        <a:pt x="37" y="18"/>
                      </a:lnTo>
                      <a:lnTo>
                        <a:pt x="46" y="13"/>
                      </a:lnTo>
                      <a:lnTo>
                        <a:pt x="56" y="8"/>
                      </a:lnTo>
                      <a:lnTo>
                        <a:pt x="65" y="4"/>
                      </a:lnTo>
                      <a:lnTo>
                        <a:pt x="76" y="0"/>
                      </a:lnTo>
                      <a:lnTo>
                        <a:pt x="467" y="0"/>
                      </a:lnTo>
                      <a:lnTo>
                        <a:pt x="477" y="4"/>
                      </a:lnTo>
                      <a:lnTo>
                        <a:pt x="487" y="8"/>
                      </a:lnTo>
                      <a:lnTo>
                        <a:pt x="496" y="13"/>
                      </a:lnTo>
                      <a:lnTo>
                        <a:pt x="506" y="18"/>
                      </a:lnTo>
                      <a:lnTo>
                        <a:pt x="515" y="23"/>
                      </a:lnTo>
                      <a:lnTo>
                        <a:pt x="525" y="28"/>
                      </a:lnTo>
                      <a:lnTo>
                        <a:pt x="533" y="33"/>
                      </a:lnTo>
                      <a:lnTo>
                        <a:pt x="542" y="39"/>
                      </a:lnTo>
                      <a:lnTo>
                        <a:pt x="0" y="39"/>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5" name="Freeform 1055">
                  <a:extLst>
                    <a:ext uri="{FF2B5EF4-FFF2-40B4-BE49-F238E27FC236}">
                      <a16:creationId xmlns:a16="http://schemas.microsoft.com/office/drawing/2014/main" id="{FB0F4F57-9C10-4E17-AF7F-8E457B1D3D2F}"/>
                    </a:ext>
                  </a:extLst>
                </p:cNvPr>
                <p:cNvSpPr>
                  <a:spLocks/>
                </p:cNvSpPr>
                <p:nvPr/>
              </p:nvSpPr>
              <p:spPr bwMode="auto">
                <a:xfrm>
                  <a:off x="5212" y="413"/>
                  <a:ext cx="65" cy="8"/>
                </a:xfrm>
                <a:custGeom>
                  <a:avLst/>
                  <a:gdLst>
                    <a:gd name="T0" fmla="*/ 0 w 391"/>
                    <a:gd name="T1" fmla="*/ 0 h 39"/>
                    <a:gd name="T2" fmla="*/ 0 w 391"/>
                    <a:gd name="T3" fmla="*/ 0 h 39"/>
                    <a:gd name="T4" fmla="*/ 0 w 391"/>
                    <a:gd name="T5" fmla="*/ 0 h 39"/>
                    <a:gd name="T6" fmla="*/ 0 w 391"/>
                    <a:gd name="T7" fmla="*/ 0 h 39"/>
                    <a:gd name="T8" fmla="*/ 0 w 391"/>
                    <a:gd name="T9" fmla="*/ 0 h 39"/>
                    <a:gd name="T10" fmla="*/ 0 w 391"/>
                    <a:gd name="T11" fmla="*/ 0 h 39"/>
                    <a:gd name="T12" fmla="*/ 0 w 391"/>
                    <a:gd name="T13" fmla="*/ 0 h 39"/>
                    <a:gd name="T14" fmla="*/ 0 w 391"/>
                    <a:gd name="T15" fmla="*/ 0 h 39"/>
                    <a:gd name="T16" fmla="*/ 0 w 391"/>
                    <a:gd name="T17" fmla="*/ 0 h 39"/>
                    <a:gd name="T18" fmla="*/ 0 w 391"/>
                    <a:gd name="T19" fmla="*/ 0 h 39"/>
                    <a:gd name="T20" fmla="*/ 0 w 391"/>
                    <a:gd name="T21" fmla="*/ 0 h 39"/>
                    <a:gd name="T22" fmla="*/ 0 w 391"/>
                    <a:gd name="T23" fmla="*/ 0 h 39"/>
                    <a:gd name="T24" fmla="*/ 0 w 391"/>
                    <a:gd name="T25" fmla="*/ 0 h 39"/>
                    <a:gd name="T26" fmla="*/ 0 w 391"/>
                    <a:gd name="T27" fmla="*/ 0 h 39"/>
                    <a:gd name="T28" fmla="*/ 0 w 391"/>
                    <a:gd name="T29" fmla="*/ 0 h 39"/>
                    <a:gd name="T30" fmla="*/ 0 w 391"/>
                    <a:gd name="T31" fmla="*/ 0 h 39"/>
                    <a:gd name="T32" fmla="*/ 0 w 391"/>
                    <a:gd name="T33" fmla="*/ 0 h 39"/>
                    <a:gd name="T34" fmla="*/ 0 w 391"/>
                    <a:gd name="T35" fmla="*/ 0 h 39"/>
                    <a:gd name="T36" fmla="*/ 0 w 391"/>
                    <a:gd name="T37" fmla="*/ 0 h 39"/>
                    <a:gd name="T38" fmla="*/ 0 w 391"/>
                    <a:gd name="T39" fmla="*/ 0 h 39"/>
                    <a:gd name="T40" fmla="*/ 0 w 391"/>
                    <a:gd name="T41" fmla="*/ 0 h 39"/>
                    <a:gd name="T42" fmla="*/ 0 w 391"/>
                    <a:gd name="T43" fmla="*/ 0 h 39"/>
                    <a:gd name="T44" fmla="*/ 0 w 391"/>
                    <a:gd name="T45" fmla="*/ 0 h 39"/>
                    <a:gd name="T46" fmla="*/ 0 w 391"/>
                    <a:gd name="T47" fmla="*/ 0 h 39"/>
                    <a:gd name="T48" fmla="*/ 0 w 391"/>
                    <a:gd name="T49" fmla="*/ 0 h 39"/>
                    <a:gd name="T50" fmla="*/ 0 w 391"/>
                    <a:gd name="T51" fmla="*/ 0 h 39"/>
                    <a:gd name="T52" fmla="*/ 0 w 391"/>
                    <a:gd name="T53" fmla="*/ 0 h 39"/>
                    <a:gd name="T54" fmla="*/ 0 w 391"/>
                    <a:gd name="T55" fmla="*/ 0 h 39"/>
                    <a:gd name="T56" fmla="*/ 0 w 391"/>
                    <a:gd name="T57" fmla="*/ 0 h 39"/>
                    <a:gd name="T58" fmla="*/ 0 w 391"/>
                    <a:gd name="T59" fmla="*/ 0 h 39"/>
                    <a:gd name="T60" fmla="*/ 0 w 391"/>
                    <a:gd name="T61" fmla="*/ 0 h 39"/>
                    <a:gd name="T62" fmla="*/ 0 w 391"/>
                    <a:gd name="T63" fmla="*/ 0 h 39"/>
                    <a:gd name="T64" fmla="*/ 0 w 391"/>
                    <a:gd name="T65" fmla="*/ 0 h 39"/>
                    <a:gd name="T66" fmla="*/ 0 w 391"/>
                    <a:gd name="T67" fmla="*/ 0 h 3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91"/>
                    <a:gd name="T103" fmla="*/ 0 h 39"/>
                    <a:gd name="T104" fmla="*/ 391 w 391"/>
                    <a:gd name="T105" fmla="*/ 39 h 3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91" h="39">
                      <a:moveTo>
                        <a:pt x="0" y="39"/>
                      </a:moveTo>
                      <a:lnTo>
                        <a:pt x="11" y="34"/>
                      </a:lnTo>
                      <a:lnTo>
                        <a:pt x="23" y="29"/>
                      </a:lnTo>
                      <a:lnTo>
                        <a:pt x="34" y="26"/>
                      </a:lnTo>
                      <a:lnTo>
                        <a:pt x="46" y="22"/>
                      </a:lnTo>
                      <a:lnTo>
                        <a:pt x="58" y="19"/>
                      </a:lnTo>
                      <a:lnTo>
                        <a:pt x="70" y="15"/>
                      </a:lnTo>
                      <a:lnTo>
                        <a:pt x="82" y="13"/>
                      </a:lnTo>
                      <a:lnTo>
                        <a:pt x="94" y="10"/>
                      </a:lnTo>
                      <a:lnTo>
                        <a:pt x="107" y="8"/>
                      </a:lnTo>
                      <a:lnTo>
                        <a:pt x="118" y="6"/>
                      </a:lnTo>
                      <a:lnTo>
                        <a:pt x="131" y="4"/>
                      </a:lnTo>
                      <a:lnTo>
                        <a:pt x="143" y="3"/>
                      </a:lnTo>
                      <a:lnTo>
                        <a:pt x="156" y="1"/>
                      </a:lnTo>
                      <a:lnTo>
                        <a:pt x="169" y="1"/>
                      </a:lnTo>
                      <a:lnTo>
                        <a:pt x="182" y="0"/>
                      </a:lnTo>
                      <a:lnTo>
                        <a:pt x="195" y="0"/>
                      </a:lnTo>
                      <a:lnTo>
                        <a:pt x="208" y="0"/>
                      </a:lnTo>
                      <a:lnTo>
                        <a:pt x="221" y="1"/>
                      </a:lnTo>
                      <a:lnTo>
                        <a:pt x="234" y="1"/>
                      </a:lnTo>
                      <a:lnTo>
                        <a:pt x="247" y="3"/>
                      </a:lnTo>
                      <a:lnTo>
                        <a:pt x="259" y="4"/>
                      </a:lnTo>
                      <a:lnTo>
                        <a:pt x="272" y="6"/>
                      </a:lnTo>
                      <a:lnTo>
                        <a:pt x="284" y="8"/>
                      </a:lnTo>
                      <a:lnTo>
                        <a:pt x="297" y="10"/>
                      </a:lnTo>
                      <a:lnTo>
                        <a:pt x="309" y="13"/>
                      </a:lnTo>
                      <a:lnTo>
                        <a:pt x="321" y="15"/>
                      </a:lnTo>
                      <a:lnTo>
                        <a:pt x="333" y="19"/>
                      </a:lnTo>
                      <a:lnTo>
                        <a:pt x="344" y="22"/>
                      </a:lnTo>
                      <a:lnTo>
                        <a:pt x="356" y="26"/>
                      </a:lnTo>
                      <a:lnTo>
                        <a:pt x="368" y="29"/>
                      </a:lnTo>
                      <a:lnTo>
                        <a:pt x="380" y="34"/>
                      </a:lnTo>
                      <a:lnTo>
                        <a:pt x="391" y="39"/>
                      </a:lnTo>
                      <a:lnTo>
                        <a:pt x="0"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6" name="Freeform 1056">
                  <a:extLst>
                    <a:ext uri="{FF2B5EF4-FFF2-40B4-BE49-F238E27FC236}">
                      <a16:creationId xmlns:a16="http://schemas.microsoft.com/office/drawing/2014/main" id="{EDC6F2FA-1989-4F62-98F3-840D1A3B097A}"/>
                    </a:ext>
                  </a:extLst>
                </p:cNvPr>
                <p:cNvSpPr>
                  <a:spLocks/>
                </p:cNvSpPr>
                <p:nvPr/>
              </p:nvSpPr>
              <p:spPr bwMode="auto">
                <a:xfrm>
                  <a:off x="5244" y="413"/>
                  <a:ext cx="76" cy="79"/>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456" y="393"/>
                      </a:moveTo>
                      <a:lnTo>
                        <a:pt x="456" y="393"/>
                      </a:lnTo>
                      <a:lnTo>
                        <a:pt x="454" y="353"/>
                      </a:lnTo>
                      <a:lnTo>
                        <a:pt x="446" y="314"/>
                      </a:lnTo>
                      <a:lnTo>
                        <a:pt x="436" y="276"/>
                      </a:lnTo>
                      <a:lnTo>
                        <a:pt x="420" y="239"/>
                      </a:lnTo>
                      <a:lnTo>
                        <a:pt x="400" y="205"/>
                      </a:lnTo>
                      <a:lnTo>
                        <a:pt x="378" y="173"/>
                      </a:lnTo>
                      <a:lnTo>
                        <a:pt x="352" y="143"/>
                      </a:lnTo>
                      <a:lnTo>
                        <a:pt x="322" y="115"/>
                      </a:lnTo>
                      <a:lnTo>
                        <a:pt x="290" y="90"/>
                      </a:lnTo>
                      <a:lnTo>
                        <a:pt x="255" y="67"/>
                      </a:lnTo>
                      <a:lnTo>
                        <a:pt x="218" y="48"/>
                      </a:lnTo>
                      <a:lnTo>
                        <a:pt x="178" y="30"/>
                      </a:lnTo>
                      <a:lnTo>
                        <a:pt x="135" y="17"/>
                      </a:lnTo>
                      <a:lnTo>
                        <a:pt x="91" y="8"/>
                      </a:lnTo>
                      <a:lnTo>
                        <a:pt x="46" y="2"/>
                      </a:lnTo>
                      <a:lnTo>
                        <a:pt x="0" y="0"/>
                      </a:lnTo>
                      <a:lnTo>
                        <a:pt x="0" y="2"/>
                      </a:lnTo>
                      <a:lnTo>
                        <a:pt x="46" y="4"/>
                      </a:lnTo>
                      <a:lnTo>
                        <a:pt x="91" y="10"/>
                      </a:lnTo>
                      <a:lnTo>
                        <a:pt x="135" y="19"/>
                      </a:lnTo>
                      <a:lnTo>
                        <a:pt x="175" y="32"/>
                      </a:lnTo>
                      <a:lnTo>
                        <a:pt x="216" y="50"/>
                      </a:lnTo>
                      <a:lnTo>
                        <a:pt x="252" y="69"/>
                      </a:lnTo>
                      <a:lnTo>
                        <a:pt x="288" y="92"/>
                      </a:lnTo>
                      <a:lnTo>
                        <a:pt x="320" y="117"/>
                      </a:lnTo>
                      <a:lnTo>
                        <a:pt x="349" y="145"/>
                      </a:lnTo>
                      <a:lnTo>
                        <a:pt x="375" y="175"/>
                      </a:lnTo>
                      <a:lnTo>
                        <a:pt x="398" y="207"/>
                      </a:lnTo>
                      <a:lnTo>
                        <a:pt x="418" y="242"/>
                      </a:lnTo>
                      <a:lnTo>
                        <a:pt x="433" y="276"/>
                      </a:lnTo>
                      <a:lnTo>
                        <a:pt x="444" y="314"/>
                      </a:lnTo>
                      <a:lnTo>
                        <a:pt x="451" y="353"/>
                      </a:lnTo>
                      <a:lnTo>
                        <a:pt x="454" y="393"/>
                      </a:lnTo>
                      <a:lnTo>
                        <a:pt x="456" y="3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7" name="Freeform 1057">
                  <a:extLst>
                    <a:ext uri="{FF2B5EF4-FFF2-40B4-BE49-F238E27FC236}">
                      <a16:creationId xmlns:a16="http://schemas.microsoft.com/office/drawing/2014/main" id="{84D6ABE5-E354-46AD-B45D-86AF1E7848C4}"/>
                    </a:ext>
                  </a:extLst>
                </p:cNvPr>
                <p:cNvSpPr>
                  <a:spLocks/>
                </p:cNvSpPr>
                <p:nvPr/>
              </p:nvSpPr>
              <p:spPr bwMode="auto">
                <a:xfrm>
                  <a:off x="5244" y="492"/>
                  <a:ext cx="76" cy="78"/>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0" y="393"/>
                      </a:moveTo>
                      <a:lnTo>
                        <a:pt x="0" y="393"/>
                      </a:lnTo>
                      <a:lnTo>
                        <a:pt x="46" y="390"/>
                      </a:lnTo>
                      <a:lnTo>
                        <a:pt x="91" y="384"/>
                      </a:lnTo>
                      <a:lnTo>
                        <a:pt x="135" y="375"/>
                      </a:lnTo>
                      <a:lnTo>
                        <a:pt x="178" y="362"/>
                      </a:lnTo>
                      <a:lnTo>
                        <a:pt x="218" y="344"/>
                      </a:lnTo>
                      <a:lnTo>
                        <a:pt x="255" y="325"/>
                      </a:lnTo>
                      <a:lnTo>
                        <a:pt x="290" y="303"/>
                      </a:lnTo>
                      <a:lnTo>
                        <a:pt x="322" y="277"/>
                      </a:lnTo>
                      <a:lnTo>
                        <a:pt x="352" y="249"/>
                      </a:lnTo>
                      <a:lnTo>
                        <a:pt x="378" y="219"/>
                      </a:lnTo>
                      <a:lnTo>
                        <a:pt x="400" y="187"/>
                      </a:lnTo>
                      <a:lnTo>
                        <a:pt x="420" y="153"/>
                      </a:lnTo>
                      <a:lnTo>
                        <a:pt x="436" y="116"/>
                      </a:lnTo>
                      <a:lnTo>
                        <a:pt x="446" y="78"/>
                      </a:lnTo>
                      <a:lnTo>
                        <a:pt x="454" y="39"/>
                      </a:lnTo>
                      <a:lnTo>
                        <a:pt x="456" y="0"/>
                      </a:lnTo>
                      <a:lnTo>
                        <a:pt x="454" y="0"/>
                      </a:lnTo>
                      <a:lnTo>
                        <a:pt x="451" y="39"/>
                      </a:lnTo>
                      <a:lnTo>
                        <a:pt x="444" y="78"/>
                      </a:lnTo>
                      <a:lnTo>
                        <a:pt x="433" y="116"/>
                      </a:lnTo>
                      <a:lnTo>
                        <a:pt x="418" y="151"/>
                      </a:lnTo>
                      <a:lnTo>
                        <a:pt x="398" y="185"/>
                      </a:lnTo>
                      <a:lnTo>
                        <a:pt x="375" y="217"/>
                      </a:lnTo>
                      <a:lnTo>
                        <a:pt x="349" y="247"/>
                      </a:lnTo>
                      <a:lnTo>
                        <a:pt x="320" y="275"/>
                      </a:lnTo>
                      <a:lnTo>
                        <a:pt x="288" y="301"/>
                      </a:lnTo>
                      <a:lnTo>
                        <a:pt x="252" y="323"/>
                      </a:lnTo>
                      <a:lnTo>
                        <a:pt x="216" y="342"/>
                      </a:lnTo>
                      <a:lnTo>
                        <a:pt x="175" y="360"/>
                      </a:lnTo>
                      <a:lnTo>
                        <a:pt x="135" y="373"/>
                      </a:lnTo>
                      <a:lnTo>
                        <a:pt x="91" y="382"/>
                      </a:lnTo>
                      <a:lnTo>
                        <a:pt x="46" y="388"/>
                      </a:lnTo>
                      <a:lnTo>
                        <a:pt x="0" y="389"/>
                      </a:lnTo>
                      <a:lnTo>
                        <a:pt x="0" y="3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8" name="Freeform 1058">
                  <a:extLst>
                    <a:ext uri="{FF2B5EF4-FFF2-40B4-BE49-F238E27FC236}">
                      <a16:creationId xmlns:a16="http://schemas.microsoft.com/office/drawing/2014/main" id="{37760323-814D-4362-8E6E-C353C0C042AC}"/>
                    </a:ext>
                  </a:extLst>
                </p:cNvPr>
                <p:cNvSpPr>
                  <a:spLocks/>
                </p:cNvSpPr>
                <p:nvPr/>
              </p:nvSpPr>
              <p:spPr bwMode="auto">
                <a:xfrm>
                  <a:off x="5168" y="492"/>
                  <a:ext cx="76" cy="78"/>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0" y="0"/>
                      </a:moveTo>
                      <a:lnTo>
                        <a:pt x="0" y="0"/>
                      </a:lnTo>
                      <a:lnTo>
                        <a:pt x="3" y="39"/>
                      </a:lnTo>
                      <a:lnTo>
                        <a:pt x="10" y="78"/>
                      </a:lnTo>
                      <a:lnTo>
                        <a:pt x="21" y="116"/>
                      </a:lnTo>
                      <a:lnTo>
                        <a:pt x="36" y="153"/>
                      </a:lnTo>
                      <a:lnTo>
                        <a:pt x="56" y="187"/>
                      </a:lnTo>
                      <a:lnTo>
                        <a:pt x="79" y="219"/>
                      </a:lnTo>
                      <a:lnTo>
                        <a:pt x="105" y="249"/>
                      </a:lnTo>
                      <a:lnTo>
                        <a:pt x="134" y="277"/>
                      </a:lnTo>
                      <a:lnTo>
                        <a:pt x="166" y="303"/>
                      </a:lnTo>
                      <a:lnTo>
                        <a:pt x="202" y="325"/>
                      </a:lnTo>
                      <a:lnTo>
                        <a:pt x="239" y="344"/>
                      </a:lnTo>
                      <a:lnTo>
                        <a:pt x="279" y="362"/>
                      </a:lnTo>
                      <a:lnTo>
                        <a:pt x="321" y="375"/>
                      </a:lnTo>
                      <a:lnTo>
                        <a:pt x="365" y="384"/>
                      </a:lnTo>
                      <a:lnTo>
                        <a:pt x="410" y="390"/>
                      </a:lnTo>
                      <a:lnTo>
                        <a:pt x="456" y="393"/>
                      </a:lnTo>
                      <a:lnTo>
                        <a:pt x="456" y="389"/>
                      </a:lnTo>
                      <a:lnTo>
                        <a:pt x="410" y="388"/>
                      </a:lnTo>
                      <a:lnTo>
                        <a:pt x="365" y="382"/>
                      </a:lnTo>
                      <a:lnTo>
                        <a:pt x="321" y="373"/>
                      </a:lnTo>
                      <a:lnTo>
                        <a:pt x="281" y="360"/>
                      </a:lnTo>
                      <a:lnTo>
                        <a:pt x="241" y="342"/>
                      </a:lnTo>
                      <a:lnTo>
                        <a:pt x="204" y="323"/>
                      </a:lnTo>
                      <a:lnTo>
                        <a:pt x="169" y="301"/>
                      </a:lnTo>
                      <a:lnTo>
                        <a:pt x="137" y="275"/>
                      </a:lnTo>
                      <a:lnTo>
                        <a:pt x="107" y="247"/>
                      </a:lnTo>
                      <a:lnTo>
                        <a:pt x="81" y="217"/>
                      </a:lnTo>
                      <a:lnTo>
                        <a:pt x="59" y="185"/>
                      </a:lnTo>
                      <a:lnTo>
                        <a:pt x="39" y="151"/>
                      </a:lnTo>
                      <a:lnTo>
                        <a:pt x="23" y="116"/>
                      </a:lnTo>
                      <a:lnTo>
                        <a:pt x="13" y="78"/>
                      </a:lnTo>
                      <a:lnTo>
                        <a:pt x="5" y="39"/>
                      </a:lnTo>
                      <a:lnTo>
                        <a:pt x="4"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9" name="Freeform 1059">
                  <a:extLst>
                    <a:ext uri="{FF2B5EF4-FFF2-40B4-BE49-F238E27FC236}">
                      <a16:creationId xmlns:a16="http://schemas.microsoft.com/office/drawing/2014/main" id="{FCA78C94-59D6-4871-AED4-EF6C00C6D432}"/>
                    </a:ext>
                  </a:extLst>
                </p:cNvPr>
                <p:cNvSpPr>
                  <a:spLocks/>
                </p:cNvSpPr>
                <p:nvPr/>
              </p:nvSpPr>
              <p:spPr bwMode="auto">
                <a:xfrm>
                  <a:off x="5168" y="413"/>
                  <a:ext cx="76" cy="79"/>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456" y="0"/>
                      </a:moveTo>
                      <a:lnTo>
                        <a:pt x="456" y="0"/>
                      </a:lnTo>
                      <a:lnTo>
                        <a:pt x="410" y="2"/>
                      </a:lnTo>
                      <a:lnTo>
                        <a:pt x="365" y="8"/>
                      </a:lnTo>
                      <a:lnTo>
                        <a:pt x="321" y="17"/>
                      </a:lnTo>
                      <a:lnTo>
                        <a:pt x="279" y="30"/>
                      </a:lnTo>
                      <a:lnTo>
                        <a:pt x="239" y="48"/>
                      </a:lnTo>
                      <a:lnTo>
                        <a:pt x="202" y="67"/>
                      </a:lnTo>
                      <a:lnTo>
                        <a:pt x="166" y="90"/>
                      </a:lnTo>
                      <a:lnTo>
                        <a:pt x="134" y="115"/>
                      </a:lnTo>
                      <a:lnTo>
                        <a:pt x="105" y="143"/>
                      </a:lnTo>
                      <a:lnTo>
                        <a:pt x="79" y="173"/>
                      </a:lnTo>
                      <a:lnTo>
                        <a:pt x="56" y="205"/>
                      </a:lnTo>
                      <a:lnTo>
                        <a:pt x="36" y="239"/>
                      </a:lnTo>
                      <a:lnTo>
                        <a:pt x="21" y="276"/>
                      </a:lnTo>
                      <a:lnTo>
                        <a:pt x="10" y="314"/>
                      </a:lnTo>
                      <a:lnTo>
                        <a:pt x="3" y="353"/>
                      </a:lnTo>
                      <a:lnTo>
                        <a:pt x="0" y="393"/>
                      </a:lnTo>
                      <a:lnTo>
                        <a:pt x="4" y="393"/>
                      </a:lnTo>
                      <a:lnTo>
                        <a:pt x="5" y="353"/>
                      </a:lnTo>
                      <a:lnTo>
                        <a:pt x="13" y="314"/>
                      </a:lnTo>
                      <a:lnTo>
                        <a:pt x="23" y="276"/>
                      </a:lnTo>
                      <a:lnTo>
                        <a:pt x="39" y="242"/>
                      </a:lnTo>
                      <a:lnTo>
                        <a:pt x="59" y="207"/>
                      </a:lnTo>
                      <a:lnTo>
                        <a:pt x="81" y="175"/>
                      </a:lnTo>
                      <a:lnTo>
                        <a:pt x="107" y="145"/>
                      </a:lnTo>
                      <a:lnTo>
                        <a:pt x="137" y="117"/>
                      </a:lnTo>
                      <a:lnTo>
                        <a:pt x="169" y="92"/>
                      </a:lnTo>
                      <a:lnTo>
                        <a:pt x="204" y="69"/>
                      </a:lnTo>
                      <a:lnTo>
                        <a:pt x="241" y="50"/>
                      </a:lnTo>
                      <a:lnTo>
                        <a:pt x="281" y="32"/>
                      </a:lnTo>
                      <a:lnTo>
                        <a:pt x="321" y="19"/>
                      </a:lnTo>
                      <a:lnTo>
                        <a:pt x="365" y="10"/>
                      </a:lnTo>
                      <a:lnTo>
                        <a:pt x="410" y="4"/>
                      </a:lnTo>
                      <a:lnTo>
                        <a:pt x="456" y="2"/>
                      </a:lnTo>
                      <a:lnTo>
                        <a:pt x="45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0" name="Freeform 1060">
                  <a:extLst>
                    <a:ext uri="{FF2B5EF4-FFF2-40B4-BE49-F238E27FC236}">
                      <a16:creationId xmlns:a16="http://schemas.microsoft.com/office/drawing/2014/main" id="{493D405E-0AC3-4377-AB59-12B55C9CC683}"/>
                    </a:ext>
                  </a:extLst>
                </p:cNvPr>
                <p:cNvSpPr>
                  <a:spLocks/>
                </p:cNvSpPr>
                <p:nvPr/>
              </p:nvSpPr>
              <p:spPr bwMode="auto">
                <a:xfrm>
                  <a:off x="5217" y="552"/>
                  <a:ext cx="55" cy="7"/>
                </a:xfrm>
                <a:custGeom>
                  <a:avLst/>
                  <a:gdLst>
                    <a:gd name="T0" fmla="*/ 0 w 332"/>
                    <a:gd name="T1" fmla="*/ 0 h 32"/>
                    <a:gd name="T2" fmla="*/ 0 w 332"/>
                    <a:gd name="T3" fmla="*/ 0 h 32"/>
                    <a:gd name="T4" fmla="*/ 0 w 332"/>
                    <a:gd name="T5" fmla="*/ 0 h 32"/>
                    <a:gd name="T6" fmla="*/ 0 w 332"/>
                    <a:gd name="T7" fmla="*/ 0 h 32"/>
                    <a:gd name="T8" fmla="*/ 0 w 332"/>
                    <a:gd name="T9" fmla="*/ 0 h 32"/>
                    <a:gd name="T10" fmla="*/ 0 w 332"/>
                    <a:gd name="T11" fmla="*/ 0 h 32"/>
                    <a:gd name="T12" fmla="*/ 0 w 332"/>
                    <a:gd name="T13" fmla="*/ 0 h 32"/>
                    <a:gd name="T14" fmla="*/ 0 w 332"/>
                    <a:gd name="T15" fmla="*/ 0 h 32"/>
                    <a:gd name="T16" fmla="*/ 0 w 332"/>
                    <a:gd name="T17" fmla="*/ 0 h 32"/>
                    <a:gd name="T18" fmla="*/ 0 w 332"/>
                    <a:gd name="T19" fmla="*/ 0 h 32"/>
                    <a:gd name="T20" fmla="*/ 0 w 332"/>
                    <a:gd name="T21" fmla="*/ 0 h 32"/>
                    <a:gd name="T22" fmla="*/ 0 w 332"/>
                    <a:gd name="T23" fmla="*/ 0 h 32"/>
                    <a:gd name="T24" fmla="*/ 0 w 332"/>
                    <a:gd name="T25" fmla="*/ 0 h 32"/>
                    <a:gd name="T26" fmla="*/ 0 w 332"/>
                    <a:gd name="T27" fmla="*/ 0 h 32"/>
                    <a:gd name="T28" fmla="*/ 0 w 332"/>
                    <a:gd name="T29" fmla="*/ 0 h 32"/>
                    <a:gd name="T30" fmla="*/ 0 w 332"/>
                    <a:gd name="T31" fmla="*/ 0 h 32"/>
                    <a:gd name="T32" fmla="*/ 0 w 332"/>
                    <a:gd name="T33" fmla="*/ 0 h 32"/>
                    <a:gd name="T34" fmla="*/ 0 w 332"/>
                    <a:gd name="T35" fmla="*/ 0 h 3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2"/>
                    <a:gd name="T55" fmla="*/ 0 h 32"/>
                    <a:gd name="T56" fmla="*/ 332 w 332"/>
                    <a:gd name="T57" fmla="*/ 32 h 3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2" h="32">
                      <a:moveTo>
                        <a:pt x="0" y="0"/>
                      </a:moveTo>
                      <a:lnTo>
                        <a:pt x="19" y="7"/>
                      </a:lnTo>
                      <a:lnTo>
                        <a:pt x="40" y="14"/>
                      </a:lnTo>
                      <a:lnTo>
                        <a:pt x="60" y="19"/>
                      </a:lnTo>
                      <a:lnTo>
                        <a:pt x="80" y="24"/>
                      </a:lnTo>
                      <a:lnTo>
                        <a:pt x="101" y="27"/>
                      </a:lnTo>
                      <a:lnTo>
                        <a:pt x="122" y="30"/>
                      </a:lnTo>
                      <a:lnTo>
                        <a:pt x="144" y="31"/>
                      </a:lnTo>
                      <a:lnTo>
                        <a:pt x="166" y="32"/>
                      </a:lnTo>
                      <a:lnTo>
                        <a:pt x="189" y="31"/>
                      </a:lnTo>
                      <a:lnTo>
                        <a:pt x="210" y="30"/>
                      </a:lnTo>
                      <a:lnTo>
                        <a:pt x="231" y="27"/>
                      </a:lnTo>
                      <a:lnTo>
                        <a:pt x="253" y="24"/>
                      </a:lnTo>
                      <a:lnTo>
                        <a:pt x="273" y="19"/>
                      </a:lnTo>
                      <a:lnTo>
                        <a:pt x="293" y="14"/>
                      </a:lnTo>
                      <a:lnTo>
                        <a:pt x="313" y="7"/>
                      </a:lnTo>
                      <a:lnTo>
                        <a:pt x="33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1" name="Freeform 1061">
                  <a:extLst>
                    <a:ext uri="{FF2B5EF4-FFF2-40B4-BE49-F238E27FC236}">
                      <a16:creationId xmlns:a16="http://schemas.microsoft.com/office/drawing/2014/main" id="{69F4F978-CABF-40A7-AAAF-8DE618BD2AE9}"/>
                    </a:ext>
                  </a:extLst>
                </p:cNvPr>
                <p:cNvSpPr>
                  <a:spLocks/>
                </p:cNvSpPr>
                <p:nvPr/>
              </p:nvSpPr>
              <p:spPr bwMode="auto">
                <a:xfrm>
                  <a:off x="5206" y="545"/>
                  <a:ext cx="77" cy="7"/>
                </a:xfrm>
                <a:custGeom>
                  <a:avLst/>
                  <a:gdLst>
                    <a:gd name="T0" fmla="*/ 0 w 464"/>
                    <a:gd name="T1" fmla="*/ 0 h 34"/>
                    <a:gd name="T2" fmla="*/ 0 w 464"/>
                    <a:gd name="T3" fmla="*/ 0 h 34"/>
                    <a:gd name="T4" fmla="*/ 0 w 464"/>
                    <a:gd name="T5" fmla="*/ 0 h 34"/>
                    <a:gd name="T6" fmla="*/ 0 w 464"/>
                    <a:gd name="T7" fmla="*/ 0 h 34"/>
                    <a:gd name="T8" fmla="*/ 0 w 464"/>
                    <a:gd name="T9" fmla="*/ 0 h 34"/>
                    <a:gd name="T10" fmla="*/ 0 w 464"/>
                    <a:gd name="T11" fmla="*/ 0 h 34"/>
                    <a:gd name="T12" fmla="*/ 0 w 464"/>
                    <a:gd name="T13" fmla="*/ 0 h 34"/>
                    <a:gd name="T14" fmla="*/ 0 w 464"/>
                    <a:gd name="T15" fmla="*/ 0 h 34"/>
                    <a:gd name="T16" fmla="*/ 0 w 464"/>
                    <a:gd name="T17" fmla="*/ 0 h 34"/>
                    <a:gd name="T18" fmla="*/ 0 w 464"/>
                    <a:gd name="T19" fmla="*/ 0 h 34"/>
                    <a:gd name="T20" fmla="*/ 0 w 464"/>
                    <a:gd name="T21" fmla="*/ 0 h 34"/>
                    <a:gd name="T22" fmla="*/ 0 w 464"/>
                    <a:gd name="T23" fmla="*/ 0 h 34"/>
                    <a:gd name="T24" fmla="*/ 0 w 464"/>
                    <a:gd name="T25" fmla="*/ 0 h 34"/>
                    <a:gd name="T26" fmla="*/ 0 w 464"/>
                    <a:gd name="T27" fmla="*/ 0 h 34"/>
                    <a:gd name="T28" fmla="*/ 0 w 464"/>
                    <a:gd name="T29" fmla="*/ 0 h 34"/>
                    <a:gd name="T30" fmla="*/ 0 w 464"/>
                    <a:gd name="T31" fmla="*/ 0 h 34"/>
                    <a:gd name="T32" fmla="*/ 0 w 464"/>
                    <a:gd name="T33" fmla="*/ 0 h 34"/>
                    <a:gd name="T34" fmla="*/ 0 w 464"/>
                    <a:gd name="T35" fmla="*/ 0 h 34"/>
                    <a:gd name="T36" fmla="*/ 0 w 46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4"/>
                    <a:gd name="T58" fmla="*/ 0 h 34"/>
                    <a:gd name="T59" fmla="*/ 464 w 46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4" h="34">
                      <a:moveTo>
                        <a:pt x="66" y="34"/>
                      </a:moveTo>
                      <a:lnTo>
                        <a:pt x="58" y="30"/>
                      </a:lnTo>
                      <a:lnTo>
                        <a:pt x="49" y="26"/>
                      </a:lnTo>
                      <a:lnTo>
                        <a:pt x="40" y="22"/>
                      </a:lnTo>
                      <a:lnTo>
                        <a:pt x="32" y="18"/>
                      </a:lnTo>
                      <a:lnTo>
                        <a:pt x="24" y="14"/>
                      </a:lnTo>
                      <a:lnTo>
                        <a:pt x="16" y="9"/>
                      </a:lnTo>
                      <a:lnTo>
                        <a:pt x="7" y="5"/>
                      </a:lnTo>
                      <a:lnTo>
                        <a:pt x="0" y="0"/>
                      </a:lnTo>
                      <a:lnTo>
                        <a:pt x="464" y="0"/>
                      </a:lnTo>
                      <a:lnTo>
                        <a:pt x="457" y="5"/>
                      </a:lnTo>
                      <a:lnTo>
                        <a:pt x="449" y="9"/>
                      </a:lnTo>
                      <a:lnTo>
                        <a:pt x="440" y="14"/>
                      </a:lnTo>
                      <a:lnTo>
                        <a:pt x="432" y="18"/>
                      </a:lnTo>
                      <a:lnTo>
                        <a:pt x="424" y="22"/>
                      </a:lnTo>
                      <a:lnTo>
                        <a:pt x="416" y="26"/>
                      </a:lnTo>
                      <a:lnTo>
                        <a:pt x="406" y="30"/>
                      </a:lnTo>
                      <a:lnTo>
                        <a:pt x="398" y="34"/>
                      </a:lnTo>
                      <a:lnTo>
                        <a:pt x="66" y="34"/>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2" name="Freeform 1062">
                  <a:extLst>
                    <a:ext uri="{FF2B5EF4-FFF2-40B4-BE49-F238E27FC236}">
                      <a16:creationId xmlns:a16="http://schemas.microsoft.com/office/drawing/2014/main" id="{29CE2D5D-785F-458E-9403-173A8E950B21}"/>
                    </a:ext>
                  </a:extLst>
                </p:cNvPr>
                <p:cNvSpPr>
                  <a:spLocks/>
                </p:cNvSpPr>
                <p:nvPr/>
              </p:nvSpPr>
              <p:spPr bwMode="auto">
                <a:xfrm>
                  <a:off x="5198" y="539"/>
                  <a:ext cx="92" cy="6"/>
                </a:xfrm>
                <a:custGeom>
                  <a:avLst/>
                  <a:gdLst>
                    <a:gd name="T0" fmla="*/ 0 w 552"/>
                    <a:gd name="T1" fmla="*/ 0 h 34"/>
                    <a:gd name="T2" fmla="*/ 0 w 552"/>
                    <a:gd name="T3" fmla="*/ 0 h 34"/>
                    <a:gd name="T4" fmla="*/ 0 w 552"/>
                    <a:gd name="T5" fmla="*/ 0 h 34"/>
                    <a:gd name="T6" fmla="*/ 0 w 552"/>
                    <a:gd name="T7" fmla="*/ 0 h 34"/>
                    <a:gd name="T8" fmla="*/ 0 w 552"/>
                    <a:gd name="T9" fmla="*/ 0 h 34"/>
                    <a:gd name="T10" fmla="*/ 0 w 552"/>
                    <a:gd name="T11" fmla="*/ 0 h 34"/>
                    <a:gd name="T12" fmla="*/ 0 w 552"/>
                    <a:gd name="T13" fmla="*/ 0 h 34"/>
                    <a:gd name="T14" fmla="*/ 0 w 552"/>
                    <a:gd name="T15" fmla="*/ 0 h 34"/>
                    <a:gd name="T16" fmla="*/ 0 w 552"/>
                    <a:gd name="T17" fmla="*/ 0 h 34"/>
                    <a:gd name="T18" fmla="*/ 0 w 552"/>
                    <a:gd name="T19" fmla="*/ 0 h 34"/>
                    <a:gd name="T20" fmla="*/ 0 w 552"/>
                    <a:gd name="T21" fmla="*/ 0 h 34"/>
                    <a:gd name="T22" fmla="*/ 0 w 552"/>
                    <a:gd name="T23" fmla="*/ 0 h 34"/>
                    <a:gd name="T24" fmla="*/ 0 w 552"/>
                    <a:gd name="T25" fmla="*/ 0 h 34"/>
                    <a:gd name="T26" fmla="*/ 0 w 552"/>
                    <a:gd name="T27" fmla="*/ 0 h 34"/>
                    <a:gd name="T28" fmla="*/ 0 w 552"/>
                    <a:gd name="T29" fmla="*/ 0 h 34"/>
                    <a:gd name="T30" fmla="*/ 0 w 552"/>
                    <a:gd name="T31" fmla="*/ 0 h 34"/>
                    <a:gd name="T32" fmla="*/ 0 w 552"/>
                    <a:gd name="T33" fmla="*/ 0 h 34"/>
                    <a:gd name="T34" fmla="*/ 0 w 552"/>
                    <a:gd name="T35" fmla="*/ 0 h 34"/>
                    <a:gd name="T36" fmla="*/ 0 w 55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2"/>
                    <a:gd name="T58" fmla="*/ 0 h 34"/>
                    <a:gd name="T59" fmla="*/ 552 w 55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2" h="34">
                      <a:moveTo>
                        <a:pt x="44" y="34"/>
                      </a:moveTo>
                      <a:lnTo>
                        <a:pt x="38" y="30"/>
                      </a:lnTo>
                      <a:lnTo>
                        <a:pt x="32" y="26"/>
                      </a:lnTo>
                      <a:lnTo>
                        <a:pt x="26" y="22"/>
                      </a:lnTo>
                      <a:lnTo>
                        <a:pt x="22" y="18"/>
                      </a:lnTo>
                      <a:lnTo>
                        <a:pt x="16" y="13"/>
                      </a:lnTo>
                      <a:lnTo>
                        <a:pt x="11" y="9"/>
                      </a:lnTo>
                      <a:lnTo>
                        <a:pt x="5" y="4"/>
                      </a:lnTo>
                      <a:lnTo>
                        <a:pt x="0" y="0"/>
                      </a:lnTo>
                      <a:lnTo>
                        <a:pt x="552" y="0"/>
                      </a:lnTo>
                      <a:lnTo>
                        <a:pt x="547" y="4"/>
                      </a:lnTo>
                      <a:lnTo>
                        <a:pt x="541" y="9"/>
                      </a:lnTo>
                      <a:lnTo>
                        <a:pt x="537" y="13"/>
                      </a:lnTo>
                      <a:lnTo>
                        <a:pt x="531" y="18"/>
                      </a:lnTo>
                      <a:lnTo>
                        <a:pt x="526" y="22"/>
                      </a:lnTo>
                      <a:lnTo>
                        <a:pt x="520" y="26"/>
                      </a:lnTo>
                      <a:lnTo>
                        <a:pt x="514" y="30"/>
                      </a:lnTo>
                      <a:lnTo>
                        <a:pt x="508" y="34"/>
                      </a:lnTo>
                      <a:lnTo>
                        <a:pt x="44" y="3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3" name="Freeform 1063">
                  <a:extLst>
                    <a:ext uri="{FF2B5EF4-FFF2-40B4-BE49-F238E27FC236}">
                      <a16:creationId xmlns:a16="http://schemas.microsoft.com/office/drawing/2014/main" id="{C7927B75-8AD0-481B-BF63-3A9934A87844}"/>
                    </a:ext>
                  </a:extLst>
                </p:cNvPr>
                <p:cNvSpPr>
                  <a:spLocks/>
                </p:cNvSpPr>
                <p:nvPr/>
              </p:nvSpPr>
              <p:spPr bwMode="auto">
                <a:xfrm>
                  <a:off x="5193" y="532"/>
                  <a:ext cx="103" cy="7"/>
                </a:xfrm>
                <a:custGeom>
                  <a:avLst/>
                  <a:gdLst>
                    <a:gd name="T0" fmla="*/ 0 w 620"/>
                    <a:gd name="T1" fmla="*/ 0 h 33"/>
                    <a:gd name="T2" fmla="*/ 0 w 620"/>
                    <a:gd name="T3" fmla="*/ 0 h 33"/>
                    <a:gd name="T4" fmla="*/ 0 w 620"/>
                    <a:gd name="T5" fmla="*/ 0 h 33"/>
                    <a:gd name="T6" fmla="*/ 0 w 620"/>
                    <a:gd name="T7" fmla="*/ 0 h 33"/>
                    <a:gd name="T8" fmla="*/ 0 w 620"/>
                    <a:gd name="T9" fmla="*/ 0 h 33"/>
                    <a:gd name="T10" fmla="*/ 0 w 620"/>
                    <a:gd name="T11" fmla="*/ 0 h 33"/>
                    <a:gd name="T12" fmla="*/ 0 w 620"/>
                    <a:gd name="T13" fmla="*/ 0 h 33"/>
                    <a:gd name="T14" fmla="*/ 0 w 620"/>
                    <a:gd name="T15" fmla="*/ 0 h 33"/>
                    <a:gd name="T16" fmla="*/ 0 w 620"/>
                    <a:gd name="T17" fmla="*/ 0 h 33"/>
                    <a:gd name="T18" fmla="*/ 0 w 620"/>
                    <a:gd name="T19" fmla="*/ 0 h 33"/>
                    <a:gd name="T20" fmla="*/ 0 w 620"/>
                    <a:gd name="T21" fmla="*/ 0 h 33"/>
                    <a:gd name="T22" fmla="*/ 0 w 620"/>
                    <a:gd name="T23" fmla="*/ 0 h 33"/>
                    <a:gd name="T24" fmla="*/ 0 w 620"/>
                    <a:gd name="T25" fmla="*/ 0 h 33"/>
                    <a:gd name="T26" fmla="*/ 0 w 620"/>
                    <a:gd name="T27" fmla="*/ 0 h 33"/>
                    <a:gd name="T28" fmla="*/ 0 w 620"/>
                    <a:gd name="T29" fmla="*/ 0 h 33"/>
                    <a:gd name="T30" fmla="*/ 0 w 620"/>
                    <a:gd name="T31" fmla="*/ 0 h 33"/>
                    <a:gd name="T32" fmla="*/ 0 w 620"/>
                    <a:gd name="T33" fmla="*/ 0 h 33"/>
                    <a:gd name="T34" fmla="*/ 0 w 620"/>
                    <a:gd name="T35" fmla="*/ 0 h 33"/>
                    <a:gd name="T36" fmla="*/ 0 w 620"/>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20"/>
                    <a:gd name="T58" fmla="*/ 0 h 33"/>
                    <a:gd name="T59" fmla="*/ 620 w 620"/>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20" h="33">
                      <a:moveTo>
                        <a:pt x="34" y="33"/>
                      </a:moveTo>
                      <a:lnTo>
                        <a:pt x="30" y="29"/>
                      </a:lnTo>
                      <a:lnTo>
                        <a:pt x="25" y="25"/>
                      </a:lnTo>
                      <a:lnTo>
                        <a:pt x="20" y="21"/>
                      </a:lnTo>
                      <a:lnTo>
                        <a:pt x="17" y="17"/>
                      </a:lnTo>
                      <a:lnTo>
                        <a:pt x="12" y="13"/>
                      </a:lnTo>
                      <a:lnTo>
                        <a:pt x="8" y="9"/>
                      </a:lnTo>
                      <a:lnTo>
                        <a:pt x="4" y="4"/>
                      </a:lnTo>
                      <a:lnTo>
                        <a:pt x="0" y="0"/>
                      </a:lnTo>
                      <a:lnTo>
                        <a:pt x="620" y="0"/>
                      </a:lnTo>
                      <a:lnTo>
                        <a:pt x="617" y="4"/>
                      </a:lnTo>
                      <a:lnTo>
                        <a:pt x="612" y="9"/>
                      </a:lnTo>
                      <a:lnTo>
                        <a:pt x="608" y="13"/>
                      </a:lnTo>
                      <a:lnTo>
                        <a:pt x="604" y="17"/>
                      </a:lnTo>
                      <a:lnTo>
                        <a:pt x="600" y="21"/>
                      </a:lnTo>
                      <a:lnTo>
                        <a:pt x="595" y="25"/>
                      </a:lnTo>
                      <a:lnTo>
                        <a:pt x="591" y="29"/>
                      </a:lnTo>
                      <a:lnTo>
                        <a:pt x="586" y="33"/>
                      </a:lnTo>
                      <a:lnTo>
                        <a:pt x="34" y="33"/>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4" name="Freeform 1064">
                  <a:extLst>
                    <a:ext uri="{FF2B5EF4-FFF2-40B4-BE49-F238E27FC236}">
                      <a16:creationId xmlns:a16="http://schemas.microsoft.com/office/drawing/2014/main" id="{6B9C78EC-6C79-4D10-839A-826275868E31}"/>
                    </a:ext>
                  </a:extLst>
                </p:cNvPr>
                <p:cNvSpPr>
                  <a:spLocks/>
                </p:cNvSpPr>
                <p:nvPr/>
              </p:nvSpPr>
              <p:spPr bwMode="auto">
                <a:xfrm>
                  <a:off x="5188" y="525"/>
                  <a:ext cx="112" cy="7"/>
                </a:xfrm>
                <a:custGeom>
                  <a:avLst/>
                  <a:gdLst>
                    <a:gd name="T0" fmla="*/ 0 w 674"/>
                    <a:gd name="T1" fmla="*/ 0 h 34"/>
                    <a:gd name="T2" fmla="*/ 0 w 674"/>
                    <a:gd name="T3" fmla="*/ 0 h 34"/>
                    <a:gd name="T4" fmla="*/ 0 w 674"/>
                    <a:gd name="T5" fmla="*/ 0 h 34"/>
                    <a:gd name="T6" fmla="*/ 0 w 674"/>
                    <a:gd name="T7" fmla="*/ 0 h 34"/>
                    <a:gd name="T8" fmla="*/ 0 w 674"/>
                    <a:gd name="T9" fmla="*/ 0 h 34"/>
                    <a:gd name="T10" fmla="*/ 0 w 674"/>
                    <a:gd name="T11" fmla="*/ 0 h 34"/>
                    <a:gd name="T12" fmla="*/ 0 w 674"/>
                    <a:gd name="T13" fmla="*/ 0 h 34"/>
                    <a:gd name="T14" fmla="*/ 0 w 674"/>
                    <a:gd name="T15" fmla="*/ 0 h 34"/>
                    <a:gd name="T16" fmla="*/ 0 w 674"/>
                    <a:gd name="T17" fmla="*/ 0 h 34"/>
                    <a:gd name="T18" fmla="*/ 0 w 674"/>
                    <a:gd name="T19" fmla="*/ 0 h 34"/>
                    <a:gd name="T20" fmla="*/ 0 w 674"/>
                    <a:gd name="T21" fmla="*/ 0 h 34"/>
                    <a:gd name="T22" fmla="*/ 0 w 674"/>
                    <a:gd name="T23" fmla="*/ 0 h 34"/>
                    <a:gd name="T24" fmla="*/ 0 w 674"/>
                    <a:gd name="T25" fmla="*/ 0 h 34"/>
                    <a:gd name="T26" fmla="*/ 0 w 674"/>
                    <a:gd name="T27" fmla="*/ 0 h 34"/>
                    <a:gd name="T28" fmla="*/ 0 w 674"/>
                    <a:gd name="T29" fmla="*/ 0 h 34"/>
                    <a:gd name="T30" fmla="*/ 0 w 674"/>
                    <a:gd name="T31" fmla="*/ 0 h 34"/>
                    <a:gd name="T32" fmla="*/ 0 w 674"/>
                    <a:gd name="T33" fmla="*/ 0 h 34"/>
                    <a:gd name="T34" fmla="*/ 0 w 674"/>
                    <a:gd name="T35" fmla="*/ 0 h 34"/>
                    <a:gd name="T36" fmla="*/ 0 w 67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74"/>
                    <a:gd name="T58" fmla="*/ 0 h 34"/>
                    <a:gd name="T59" fmla="*/ 674 w 67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74" h="34">
                      <a:moveTo>
                        <a:pt x="27" y="34"/>
                      </a:moveTo>
                      <a:lnTo>
                        <a:pt x="24" y="29"/>
                      </a:lnTo>
                      <a:lnTo>
                        <a:pt x="20" y="25"/>
                      </a:lnTo>
                      <a:lnTo>
                        <a:pt x="16" y="21"/>
                      </a:lnTo>
                      <a:lnTo>
                        <a:pt x="13" y="16"/>
                      </a:lnTo>
                      <a:lnTo>
                        <a:pt x="9" y="12"/>
                      </a:lnTo>
                      <a:lnTo>
                        <a:pt x="6" y="8"/>
                      </a:lnTo>
                      <a:lnTo>
                        <a:pt x="3" y="4"/>
                      </a:lnTo>
                      <a:lnTo>
                        <a:pt x="0" y="0"/>
                      </a:lnTo>
                      <a:lnTo>
                        <a:pt x="674" y="0"/>
                      </a:lnTo>
                      <a:lnTo>
                        <a:pt x="671" y="4"/>
                      </a:lnTo>
                      <a:lnTo>
                        <a:pt x="669" y="8"/>
                      </a:lnTo>
                      <a:lnTo>
                        <a:pt x="665" y="12"/>
                      </a:lnTo>
                      <a:lnTo>
                        <a:pt x="661" y="16"/>
                      </a:lnTo>
                      <a:lnTo>
                        <a:pt x="658" y="21"/>
                      </a:lnTo>
                      <a:lnTo>
                        <a:pt x="654" y="25"/>
                      </a:lnTo>
                      <a:lnTo>
                        <a:pt x="651" y="29"/>
                      </a:lnTo>
                      <a:lnTo>
                        <a:pt x="647" y="34"/>
                      </a:lnTo>
                      <a:lnTo>
                        <a:pt x="27" y="34"/>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5" name="Freeform 1065">
                  <a:extLst>
                    <a:ext uri="{FF2B5EF4-FFF2-40B4-BE49-F238E27FC236}">
                      <a16:creationId xmlns:a16="http://schemas.microsoft.com/office/drawing/2014/main" id="{D9F24130-9250-45DB-A9E6-E0128E370844}"/>
                    </a:ext>
                  </a:extLst>
                </p:cNvPr>
                <p:cNvSpPr>
                  <a:spLocks/>
                </p:cNvSpPr>
                <p:nvPr/>
              </p:nvSpPr>
              <p:spPr bwMode="auto">
                <a:xfrm>
                  <a:off x="5185" y="518"/>
                  <a:ext cx="119" cy="7"/>
                </a:xfrm>
                <a:custGeom>
                  <a:avLst/>
                  <a:gdLst>
                    <a:gd name="T0" fmla="*/ 0 w 712"/>
                    <a:gd name="T1" fmla="*/ 0 h 34"/>
                    <a:gd name="T2" fmla="*/ 0 w 712"/>
                    <a:gd name="T3" fmla="*/ 0 h 34"/>
                    <a:gd name="T4" fmla="*/ 0 w 712"/>
                    <a:gd name="T5" fmla="*/ 0 h 34"/>
                    <a:gd name="T6" fmla="*/ 0 w 712"/>
                    <a:gd name="T7" fmla="*/ 0 h 34"/>
                    <a:gd name="T8" fmla="*/ 0 w 712"/>
                    <a:gd name="T9" fmla="*/ 0 h 34"/>
                    <a:gd name="T10" fmla="*/ 0 w 712"/>
                    <a:gd name="T11" fmla="*/ 0 h 34"/>
                    <a:gd name="T12" fmla="*/ 0 w 712"/>
                    <a:gd name="T13" fmla="*/ 0 h 34"/>
                    <a:gd name="T14" fmla="*/ 0 w 712"/>
                    <a:gd name="T15" fmla="*/ 0 h 34"/>
                    <a:gd name="T16" fmla="*/ 0 w 712"/>
                    <a:gd name="T17" fmla="*/ 0 h 34"/>
                    <a:gd name="T18" fmla="*/ 0 w 712"/>
                    <a:gd name="T19" fmla="*/ 0 h 34"/>
                    <a:gd name="T20" fmla="*/ 0 w 712"/>
                    <a:gd name="T21" fmla="*/ 0 h 34"/>
                    <a:gd name="T22" fmla="*/ 0 w 712"/>
                    <a:gd name="T23" fmla="*/ 0 h 34"/>
                    <a:gd name="T24" fmla="*/ 0 w 712"/>
                    <a:gd name="T25" fmla="*/ 0 h 34"/>
                    <a:gd name="T26" fmla="*/ 0 w 712"/>
                    <a:gd name="T27" fmla="*/ 0 h 34"/>
                    <a:gd name="T28" fmla="*/ 0 w 712"/>
                    <a:gd name="T29" fmla="*/ 0 h 34"/>
                    <a:gd name="T30" fmla="*/ 0 w 712"/>
                    <a:gd name="T31" fmla="*/ 0 h 34"/>
                    <a:gd name="T32" fmla="*/ 0 w 712"/>
                    <a:gd name="T33" fmla="*/ 0 h 34"/>
                    <a:gd name="T34" fmla="*/ 0 w 712"/>
                    <a:gd name="T35" fmla="*/ 0 h 34"/>
                    <a:gd name="T36" fmla="*/ 0 w 71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2"/>
                    <a:gd name="T58" fmla="*/ 0 h 34"/>
                    <a:gd name="T59" fmla="*/ 712 w 71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2" h="34">
                      <a:moveTo>
                        <a:pt x="19" y="34"/>
                      </a:moveTo>
                      <a:lnTo>
                        <a:pt x="17" y="30"/>
                      </a:lnTo>
                      <a:lnTo>
                        <a:pt x="14" y="26"/>
                      </a:lnTo>
                      <a:lnTo>
                        <a:pt x="12" y="22"/>
                      </a:lnTo>
                      <a:lnTo>
                        <a:pt x="9" y="17"/>
                      </a:lnTo>
                      <a:lnTo>
                        <a:pt x="7" y="12"/>
                      </a:lnTo>
                      <a:lnTo>
                        <a:pt x="5" y="8"/>
                      </a:lnTo>
                      <a:lnTo>
                        <a:pt x="2" y="4"/>
                      </a:lnTo>
                      <a:lnTo>
                        <a:pt x="0" y="0"/>
                      </a:lnTo>
                      <a:lnTo>
                        <a:pt x="712" y="0"/>
                      </a:lnTo>
                      <a:lnTo>
                        <a:pt x="710" y="4"/>
                      </a:lnTo>
                      <a:lnTo>
                        <a:pt x="708" y="8"/>
                      </a:lnTo>
                      <a:lnTo>
                        <a:pt x="705" y="12"/>
                      </a:lnTo>
                      <a:lnTo>
                        <a:pt x="703" y="17"/>
                      </a:lnTo>
                      <a:lnTo>
                        <a:pt x="701" y="22"/>
                      </a:lnTo>
                      <a:lnTo>
                        <a:pt x="698" y="26"/>
                      </a:lnTo>
                      <a:lnTo>
                        <a:pt x="696" y="30"/>
                      </a:lnTo>
                      <a:lnTo>
                        <a:pt x="693" y="34"/>
                      </a:lnTo>
                      <a:lnTo>
                        <a:pt x="19" y="34"/>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6" name="Freeform 1066">
                  <a:extLst>
                    <a:ext uri="{FF2B5EF4-FFF2-40B4-BE49-F238E27FC236}">
                      <a16:creationId xmlns:a16="http://schemas.microsoft.com/office/drawing/2014/main" id="{6B9D8FCA-E41B-4AEA-83CC-E4ECAE1EBFA0}"/>
                    </a:ext>
                  </a:extLst>
                </p:cNvPr>
                <p:cNvSpPr>
                  <a:spLocks/>
                </p:cNvSpPr>
                <p:nvPr/>
              </p:nvSpPr>
              <p:spPr bwMode="auto">
                <a:xfrm>
                  <a:off x="5182" y="512"/>
                  <a:ext cx="124" cy="6"/>
                </a:xfrm>
                <a:custGeom>
                  <a:avLst/>
                  <a:gdLst>
                    <a:gd name="T0" fmla="*/ 0 w 743"/>
                    <a:gd name="T1" fmla="*/ 0 h 33"/>
                    <a:gd name="T2" fmla="*/ 0 w 743"/>
                    <a:gd name="T3" fmla="*/ 0 h 33"/>
                    <a:gd name="T4" fmla="*/ 0 w 743"/>
                    <a:gd name="T5" fmla="*/ 0 h 33"/>
                    <a:gd name="T6" fmla="*/ 0 w 743"/>
                    <a:gd name="T7" fmla="*/ 0 h 33"/>
                    <a:gd name="T8" fmla="*/ 0 w 743"/>
                    <a:gd name="T9" fmla="*/ 0 h 33"/>
                    <a:gd name="T10" fmla="*/ 0 w 743"/>
                    <a:gd name="T11" fmla="*/ 0 h 33"/>
                    <a:gd name="T12" fmla="*/ 0 w 743"/>
                    <a:gd name="T13" fmla="*/ 0 h 33"/>
                    <a:gd name="T14" fmla="*/ 0 w 743"/>
                    <a:gd name="T15" fmla="*/ 0 h 33"/>
                    <a:gd name="T16" fmla="*/ 0 w 743"/>
                    <a:gd name="T17" fmla="*/ 0 h 33"/>
                    <a:gd name="T18" fmla="*/ 0 w 743"/>
                    <a:gd name="T19" fmla="*/ 0 h 33"/>
                    <a:gd name="T20" fmla="*/ 0 w 743"/>
                    <a:gd name="T21" fmla="*/ 0 h 33"/>
                    <a:gd name="T22" fmla="*/ 0 w 743"/>
                    <a:gd name="T23" fmla="*/ 0 h 33"/>
                    <a:gd name="T24" fmla="*/ 0 w 743"/>
                    <a:gd name="T25" fmla="*/ 0 h 33"/>
                    <a:gd name="T26" fmla="*/ 0 w 743"/>
                    <a:gd name="T27" fmla="*/ 0 h 33"/>
                    <a:gd name="T28" fmla="*/ 0 w 743"/>
                    <a:gd name="T29" fmla="*/ 0 h 33"/>
                    <a:gd name="T30" fmla="*/ 0 w 743"/>
                    <a:gd name="T31" fmla="*/ 0 h 33"/>
                    <a:gd name="T32" fmla="*/ 0 w 743"/>
                    <a:gd name="T33" fmla="*/ 0 h 33"/>
                    <a:gd name="T34" fmla="*/ 0 w 743"/>
                    <a:gd name="T35" fmla="*/ 0 h 33"/>
                    <a:gd name="T36" fmla="*/ 0 w 743"/>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3"/>
                    <a:gd name="T58" fmla="*/ 0 h 33"/>
                    <a:gd name="T59" fmla="*/ 743 w 743"/>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3" h="33">
                      <a:moveTo>
                        <a:pt x="15" y="33"/>
                      </a:moveTo>
                      <a:lnTo>
                        <a:pt x="13" y="29"/>
                      </a:lnTo>
                      <a:lnTo>
                        <a:pt x="10" y="25"/>
                      </a:lnTo>
                      <a:lnTo>
                        <a:pt x="9" y="21"/>
                      </a:lnTo>
                      <a:lnTo>
                        <a:pt x="7" y="16"/>
                      </a:lnTo>
                      <a:lnTo>
                        <a:pt x="5" y="12"/>
                      </a:lnTo>
                      <a:lnTo>
                        <a:pt x="3" y="8"/>
                      </a:lnTo>
                      <a:lnTo>
                        <a:pt x="2" y="4"/>
                      </a:lnTo>
                      <a:lnTo>
                        <a:pt x="0" y="0"/>
                      </a:lnTo>
                      <a:lnTo>
                        <a:pt x="743" y="0"/>
                      </a:lnTo>
                      <a:lnTo>
                        <a:pt x="740" y="4"/>
                      </a:lnTo>
                      <a:lnTo>
                        <a:pt x="739" y="8"/>
                      </a:lnTo>
                      <a:lnTo>
                        <a:pt x="737" y="12"/>
                      </a:lnTo>
                      <a:lnTo>
                        <a:pt x="736" y="16"/>
                      </a:lnTo>
                      <a:lnTo>
                        <a:pt x="733" y="21"/>
                      </a:lnTo>
                      <a:lnTo>
                        <a:pt x="732" y="25"/>
                      </a:lnTo>
                      <a:lnTo>
                        <a:pt x="730" y="29"/>
                      </a:lnTo>
                      <a:lnTo>
                        <a:pt x="727" y="33"/>
                      </a:lnTo>
                      <a:lnTo>
                        <a:pt x="15" y="33"/>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7" name="Freeform 1067">
                  <a:extLst>
                    <a:ext uri="{FF2B5EF4-FFF2-40B4-BE49-F238E27FC236}">
                      <a16:creationId xmlns:a16="http://schemas.microsoft.com/office/drawing/2014/main" id="{8E742D42-D3CE-4D57-B690-2A8E5BB5A267}"/>
                    </a:ext>
                  </a:extLst>
                </p:cNvPr>
                <p:cNvSpPr>
                  <a:spLocks/>
                </p:cNvSpPr>
                <p:nvPr/>
              </p:nvSpPr>
              <p:spPr bwMode="auto">
                <a:xfrm>
                  <a:off x="5181" y="505"/>
                  <a:ext cx="127" cy="7"/>
                </a:xfrm>
                <a:custGeom>
                  <a:avLst/>
                  <a:gdLst>
                    <a:gd name="T0" fmla="*/ 0 w 762"/>
                    <a:gd name="T1" fmla="*/ 0 h 34"/>
                    <a:gd name="T2" fmla="*/ 0 w 762"/>
                    <a:gd name="T3" fmla="*/ 0 h 34"/>
                    <a:gd name="T4" fmla="*/ 0 w 762"/>
                    <a:gd name="T5" fmla="*/ 0 h 34"/>
                    <a:gd name="T6" fmla="*/ 0 w 762"/>
                    <a:gd name="T7" fmla="*/ 0 h 34"/>
                    <a:gd name="T8" fmla="*/ 0 w 762"/>
                    <a:gd name="T9" fmla="*/ 0 h 34"/>
                    <a:gd name="T10" fmla="*/ 0 w 762"/>
                    <a:gd name="T11" fmla="*/ 0 h 34"/>
                    <a:gd name="T12" fmla="*/ 0 w 762"/>
                    <a:gd name="T13" fmla="*/ 0 h 34"/>
                    <a:gd name="T14" fmla="*/ 0 w 762"/>
                    <a:gd name="T15" fmla="*/ 0 h 34"/>
                    <a:gd name="T16" fmla="*/ 0 w 762"/>
                    <a:gd name="T17" fmla="*/ 0 h 34"/>
                    <a:gd name="T18" fmla="*/ 0 w 762"/>
                    <a:gd name="T19" fmla="*/ 0 h 34"/>
                    <a:gd name="T20" fmla="*/ 0 w 762"/>
                    <a:gd name="T21" fmla="*/ 0 h 34"/>
                    <a:gd name="T22" fmla="*/ 0 w 762"/>
                    <a:gd name="T23" fmla="*/ 0 h 34"/>
                    <a:gd name="T24" fmla="*/ 0 w 762"/>
                    <a:gd name="T25" fmla="*/ 0 h 34"/>
                    <a:gd name="T26" fmla="*/ 0 w 762"/>
                    <a:gd name="T27" fmla="*/ 0 h 34"/>
                    <a:gd name="T28" fmla="*/ 0 w 762"/>
                    <a:gd name="T29" fmla="*/ 0 h 34"/>
                    <a:gd name="T30" fmla="*/ 0 w 762"/>
                    <a:gd name="T31" fmla="*/ 0 h 34"/>
                    <a:gd name="T32" fmla="*/ 0 w 762"/>
                    <a:gd name="T33" fmla="*/ 0 h 34"/>
                    <a:gd name="T34" fmla="*/ 0 w 762"/>
                    <a:gd name="T35" fmla="*/ 0 h 34"/>
                    <a:gd name="T36" fmla="*/ 0 w 76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62"/>
                    <a:gd name="T58" fmla="*/ 0 h 34"/>
                    <a:gd name="T59" fmla="*/ 762 w 76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62" h="34">
                      <a:moveTo>
                        <a:pt x="10" y="34"/>
                      </a:moveTo>
                      <a:lnTo>
                        <a:pt x="8" y="29"/>
                      </a:lnTo>
                      <a:lnTo>
                        <a:pt x="7" y="25"/>
                      </a:lnTo>
                      <a:lnTo>
                        <a:pt x="6" y="21"/>
                      </a:lnTo>
                      <a:lnTo>
                        <a:pt x="5" y="16"/>
                      </a:lnTo>
                      <a:lnTo>
                        <a:pt x="4" y="12"/>
                      </a:lnTo>
                      <a:lnTo>
                        <a:pt x="2" y="8"/>
                      </a:lnTo>
                      <a:lnTo>
                        <a:pt x="1" y="4"/>
                      </a:lnTo>
                      <a:lnTo>
                        <a:pt x="0" y="0"/>
                      </a:lnTo>
                      <a:lnTo>
                        <a:pt x="762" y="0"/>
                      </a:lnTo>
                      <a:lnTo>
                        <a:pt x="761" y="4"/>
                      </a:lnTo>
                      <a:lnTo>
                        <a:pt x="760" y="8"/>
                      </a:lnTo>
                      <a:lnTo>
                        <a:pt x="759" y="12"/>
                      </a:lnTo>
                      <a:lnTo>
                        <a:pt x="757" y="16"/>
                      </a:lnTo>
                      <a:lnTo>
                        <a:pt x="756" y="21"/>
                      </a:lnTo>
                      <a:lnTo>
                        <a:pt x="755" y="25"/>
                      </a:lnTo>
                      <a:lnTo>
                        <a:pt x="754" y="29"/>
                      </a:lnTo>
                      <a:lnTo>
                        <a:pt x="753" y="34"/>
                      </a:lnTo>
                      <a:lnTo>
                        <a:pt x="10" y="3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8" name="Freeform 1068">
                  <a:extLst>
                    <a:ext uri="{FF2B5EF4-FFF2-40B4-BE49-F238E27FC236}">
                      <a16:creationId xmlns:a16="http://schemas.microsoft.com/office/drawing/2014/main" id="{3A4317C0-4086-450C-9AB8-2A5A43C04CA8}"/>
                    </a:ext>
                  </a:extLst>
                </p:cNvPr>
                <p:cNvSpPr>
                  <a:spLocks/>
                </p:cNvSpPr>
                <p:nvPr/>
              </p:nvSpPr>
              <p:spPr bwMode="auto">
                <a:xfrm>
                  <a:off x="5180" y="498"/>
                  <a:ext cx="129" cy="7"/>
                </a:xfrm>
                <a:custGeom>
                  <a:avLst/>
                  <a:gdLst>
                    <a:gd name="T0" fmla="*/ 0 w 774"/>
                    <a:gd name="T1" fmla="*/ 0 h 34"/>
                    <a:gd name="T2" fmla="*/ 0 w 774"/>
                    <a:gd name="T3" fmla="*/ 0 h 34"/>
                    <a:gd name="T4" fmla="*/ 0 w 774"/>
                    <a:gd name="T5" fmla="*/ 0 h 34"/>
                    <a:gd name="T6" fmla="*/ 0 w 774"/>
                    <a:gd name="T7" fmla="*/ 0 h 34"/>
                    <a:gd name="T8" fmla="*/ 0 w 774"/>
                    <a:gd name="T9" fmla="*/ 0 h 34"/>
                    <a:gd name="T10" fmla="*/ 0 w 774"/>
                    <a:gd name="T11" fmla="*/ 0 h 34"/>
                    <a:gd name="T12" fmla="*/ 0 w 774"/>
                    <a:gd name="T13" fmla="*/ 0 h 34"/>
                    <a:gd name="T14" fmla="*/ 0 w 774"/>
                    <a:gd name="T15" fmla="*/ 0 h 34"/>
                    <a:gd name="T16" fmla="*/ 0 w 774"/>
                    <a:gd name="T17" fmla="*/ 0 h 34"/>
                    <a:gd name="T18" fmla="*/ 0 w 774"/>
                    <a:gd name="T19" fmla="*/ 0 h 34"/>
                    <a:gd name="T20" fmla="*/ 0 w 774"/>
                    <a:gd name="T21" fmla="*/ 0 h 34"/>
                    <a:gd name="T22" fmla="*/ 0 w 774"/>
                    <a:gd name="T23" fmla="*/ 0 h 34"/>
                    <a:gd name="T24" fmla="*/ 0 w 774"/>
                    <a:gd name="T25" fmla="*/ 0 h 34"/>
                    <a:gd name="T26" fmla="*/ 0 w 774"/>
                    <a:gd name="T27" fmla="*/ 0 h 34"/>
                    <a:gd name="T28" fmla="*/ 0 w 774"/>
                    <a:gd name="T29" fmla="*/ 0 h 34"/>
                    <a:gd name="T30" fmla="*/ 0 w 774"/>
                    <a:gd name="T31" fmla="*/ 0 h 34"/>
                    <a:gd name="T32" fmla="*/ 0 w 774"/>
                    <a:gd name="T33" fmla="*/ 0 h 34"/>
                    <a:gd name="T34" fmla="*/ 0 w 774"/>
                    <a:gd name="T35" fmla="*/ 0 h 34"/>
                    <a:gd name="T36" fmla="*/ 0 w 77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4"/>
                    <a:gd name="T58" fmla="*/ 0 h 34"/>
                    <a:gd name="T59" fmla="*/ 774 w 77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4" h="34">
                      <a:moveTo>
                        <a:pt x="6" y="34"/>
                      </a:moveTo>
                      <a:lnTo>
                        <a:pt x="5" y="30"/>
                      </a:lnTo>
                      <a:lnTo>
                        <a:pt x="4" y="26"/>
                      </a:lnTo>
                      <a:lnTo>
                        <a:pt x="3" y="22"/>
                      </a:lnTo>
                      <a:lnTo>
                        <a:pt x="3" y="17"/>
                      </a:lnTo>
                      <a:lnTo>
                        <a:pt x="1" y="12"/>
                      </a:lnTo>
                      <a:lnTo>
                        <a:pt x="1" y="8"/>
                      </a:lnTo>
                      <a:lnTo>
                        <a:pt x="0" y="4"/>
                      </a:lnTo>
                      <a:lnTo>
                        <a:pt x="0" y="0"/>
                      </a:lnTo>
                      <a:lnTo>
                        <a:pt x="774" y="0"/>
                      </a:lnTo>
                      <a:lnTo>
                        <a:pt x="774" y="4"/>
                      </a:lnTo>
                      <a:lnTo>
                        <a:pt x="773" y="8"/>
                      </a:lnTo>
                      <a:lnTo>
                        <a:pt x="773" y="12"/>
                      </a:lnTo>
                      <a:lnTo>
                        <a:pt x="772" y="17"/>
                      </a:lnTo>
                      <a:lnTo>
                        <a:pt x="772" y="22"/>
                      </a:lnTo>
                      <a:lnTo>
                        <a:pt x="771" y="26"/>
                      </a:lnTo>
                      <a:lnTo>
                        <a:pt x="769" y="30"/>
                      </a:lnTo>
                      <a:lnTo>
                        <a:pt x="768" y="34"/>
                      </a:lnTo>
                      <a:lnTo>
                        <a:pt x="6" y="3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9" name="Freeform 1069">
                  <a:extLst>
                    <a:ext uri="{FF2B5EF4-FFF2-40B4-BE49-F238E27FC236}">
                      <a16:creationId xmlns:a16="http://schemas.microsoft.com/office/drawing/2014/main" id="{30966EF8-6FD9-4EA0-BD54-1EA30F211C61}"/>
                    </a:ext>
                  </a:extLst>
                </p:cNvPr>
                <p:cNvSpPr>
                  <a:spLocks/>
                </p:cNvSpPr>
                <p:nvPr/>
              </p:nvSpPr>
              <p:spPr bwMode="auto">
                <a:xfrm>
                  <a:off x="5179" y="492"/>
                  <a:ext cx="130" cy="6"/>
                </a:xfrm>
                <a:custGeom>
                  <a:avLst/>
                  <a:gdLst>
                    <a:gd name="T0" fmla="*/ 0 w 778"/>
                    <a:gd name="T1" fmla="*/ 0 h 33"/>
                    <a:gd name="T2" fmla="*/ 0 w 778"/>
                    <a:gd name="T3" fmla="*/ 0 h 33"/>
                    <a:gd name="T4" fmla="*/ 0 w 778"/>
                    <a:gd name="T5" fmla="*/ 0 h 33"/>
                    <a:gd name="T6" fmla="*/ 0 w 778"/>
                    <a:gd name="T7" fmla="*/ 0 h 33"/>
                    <a:gd name="T8" fmla="*/ 0 w 778"/>
                    <a:gd name="T9" fmla="*/ 0 h 33"/>
                    <a:gd name="T10" fmla="*/ 0 w 778"/>
                    <a:gd name="T11" fmla="*/ 0 h 33"/>
                    <a:gd name="T12" fmla="*/ 0 w 778"/>
                    <a:gd name="T13" fmla="*/ 0 h 33"/>
                    <a:gd name="T14" fmla="*/ 0 w 778"/>
                    <a:gd name="T15" fmla="*/ 0 h 33"/>
                    <a:gd name="T16" fmla="*/ 0 w 778"/>
                    <a:gd name="T17" fmla="*/ 0 h 33"/>
                    <a:gd name="T18" fmla="*/ 0 w 778"/>
                    <a:gd name="T19" fmla="*/ 0 h 33"/>
                    <a:gd name="T20" fmla="*/ 0 w 778"/>
                    <a:gd name="T21" fmla="*/ 0 h 33"/>
                    <a:gd name="T22" fmla="*/ 0 w 778"/>
                    <a:gd name="T23" fmla="*/ 0 h 33"/>
                    <a:gd name="T24" fmla="*/ 0 w 778"/>
                    <a:gd name="T25" fmla="*/ 0 h 33"/>
                    <a:gd name="T26" fmla="*/ 0 w 778"/>
                    <a:gd name="T27" fmla="*/ 0 h 33"/>
                    <a:gd name="T28" fmla="*/ 0 w 778"/>
                    <a:gd name="T29" fmla="*/ 0 h 33"/>
                    <a:gd name="T30" fmla="*/ 0 w 778"/>
                    <a:gd name="T31" fmla="*/ 0 h 33"/>
                    <a:gd name="T32" fmla="*/ 0 w 778"/>
                    <a:gd name="T33" fmla="*/ 0 h 33"/>
                    <a:gd name="T34" fmla="*/ 0 w 778"/>
                    <a:gd name="T35" fmla="*/ 0 h 33"/>
                    <a:gd name="T36" fmla="*/ 0 w 778"/>
                    <a:gd name="T37" fmla="*/ 0 h 33"/>
                    <a:gd name="T38" fmla="*/ 0 w 778"/>
                    <a:gd name="T39" fmla="*/ 0 h 33"/>
                    <a:gd name="T40" fmla="*/ 0 w 778"/>
                    <a:gd name="T41" fmla="*/ 0 h 33"/>
                    <a:gd name="T42" fmla="*/ 0 w 778"/>
                    <a:gd name="T43" fmla="*/ 0 h 33"/>
                    <a:gd name="T44" fmla="*/ 0 w 778"/>
                    <a:gd name="T45" fmla="*/ 0 h 3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78"/>
                    <a:gd name="T70" fmla="*/ 0 h 33"/>
                    <a:gd name="T71" fmla="*/ 778 w 778"/>
                    <a:gd name="T72" fmla="*/ 33 h 3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78" h="33">
                      <a:moveTo>
                        <a:pt x="2" y="33"/>
                      </a:moveTo>
                      <a:lnTo>
                        <a:pt x="2" y="29"/>
                      </a:lnTo>
                      <a:lnTo>
                        <a:pt x="1" y="25"/>
                      </a:lnTo>
                      <a:lnTo>
                        <a:pt x="1" y="21"/>
                      </a:lnTo>
                      <a:lnTo>
                        <a:pt x="1" y="16"/>
                      </a:lnTo>
                      <a:lnTo>
                        <a:pt x="0" y="12"/>
                      </a:lnTo>
                      <a:lnTo>
                        <a:pt x="0" y="8"/>
                      </a:lnTo>
                      <a:lnTo>
                        <a:pt x="0" y="4"/>
                      </a:lnTo>
                      <a:lnTo>
                        <a:pt x="0" y="0"/>
                      </a:lnTo>
                      <a:lnTo>
                        <a:pt x="778" y="0"/>
                      </a:lnTo>
                      <a:lnTo>
                        <a:pt x="778" y="4"/>
                      </a:lnTo>
                      <a:lnTo>
                        <a:pt x="778" y="8"/>
                      </a:lnTo>
                      <a:lnTo>
                        <a:pt x="778" y="12"/>
                      </a:lnTo>
                      <a:lnTo>
                        <a:pt x="777" y="16"/>
                      </a:lnTo>
                      <a:lnTo>
                        <a:pt x="777" y="21"/>
                      </a:lnTo>
                      <a:lnTo>
                        <a:pt x="777" y="25"/>
                      </a:lnTo>
                      <a:lnTo>
                        <a:pt x="776" y="29"/>
                      </a:lnTo>
                      <a:lnTo>
                        <a:pt x="776" y="33"/>
                      </a:lnTo>
                      <a:lnTo>
                        <a:pt x="2" y="33"/>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0" name="Freeform 1070">
                  <a:extLst>
                    <a:ext uri="{FF2B5EF4-FFF2-40B4-BE49-F238E27FC236}">
                      <a16:creationId xmlns:a16="http://schemas.microsoft.com/office/drawing/2014/main" id="{98E9DDDB-F469-459D-B832-C189253C1185}"/>
                    </a:ext>
                  </a:extLst>
                </p:cNvPr>
                <p:cNvSpPr>
                  <a:spLocks/>
                </p:cNvSpPr>
                <p:nvPr/>
              </p:nvSpPr>
              <p:spPr bwMode="auto">
                <a:xfrm>
                  <a:off x="5179" y="485"/>
                  <a:ext cx="130" cy="7"/>
                </a:xfrm>
                <a:custGeom>
                  <a:avLst/>
                  <a:gdLst>
                    <a:gd name="T0" fmla="*/ 0 w 778"/>
                    <a:gd name="T1" fmla="*/ 0 h 34"/>
                    <a:gd name="T2" fmla="*/ 0 w 778"/>
                    <a:gd name="T3" fmla="*/ 0 h 34"/>
                    <a:gd name="T4" fmla="*/ 0 w 778"/>
                    <a:gd name="T5" fmla="*/ 0 h 34"/>
                    <a:gd name="T6" fmla="*/ 0 w 778"/>
                    <a:gd name="T7" fmla="*/ 0 h 34"/>
                    <a:gd name="T8" fmla="*/ 0 w 778"/>
                    <a:gd name="T9" fmla="*/ 0 h 34"/>
                    <a:gd name="T10" fmla="*/ 0 w 778"/>
                    <a:gd name="T11" fmla="*/ 0 h 34"/>
                    <a:gd name="T12" fmla="*/ 0 w 778"/>
                    <a:gd name="T13" fmla="*/ 0 h 34"/>
                    <a:gd name="T14" fmla="*/ 0 w 778"/>
                    <a:gd name="T15" fmla="*/ 0 h 34"/>
                    <a:gd name="T16" fmla="*/ 0 w 778"/>
                    <a:gd name="T17" fmla="*/ 0 h 34"/>
                    <a:gd name="T18" fmla="*/ 0 w 778"/>
                    <a:gd name="T19" fmla="*/ 0 h 34"/>
                    <a:gd name="T20" fmla="*/ 0 w 778"/>
                    <a:gd name="T21" fmla="*/ 0 h 34"/>
                    <a:gd name="T22" fmla="*/ 0 w 778"/>
                    <a:gd name="T23" fmla="*/ 0 h 34"/>
                    <a:gd name="T24" fmla="*/ 0 w 778"/>
                    <a:gd name="T25" fmla="*/ 0 h 34"/>
                    <a:gd name="T26" fmla="*/ 0 w 778"/>
                    <a:gd name="T27" fmla="*/ 0 h 34"/>
                    <a:gd name="T28" fmla="*/ 0 w 778"/>
                    <a:gd name="T29" fmla="*/ 0 h 34"/>
                    <a:gd name="T30" fmla="*/ 0 w 778"/>
                    <a:gd name="T31" fmla="*/ 0 h 34"/>
                    <a:gd name="T32" fmla="*/ 0 w 778"/>
                    <a:gd name="T33" fmla="*/ 0 h 34"/>
                    <a:gd name="T34" fmla="*/ 0 w 778"/>
                    <a:gd name="T35" fmla="*/ 0 h 34"/>
                    <a:gd name="T36" fmla="*/ 0 w 778"/>
                    <a:gd name="T37" fmla="*/ 0 h 34"/>
                    <a:gd name="T38" fmla="*/ 0 w 778"/>
                    <a:gd name="T39" fmla="*/ 0 h 34"/>
                    <a:gd name="T40" fmla="*/ 0 w 778"/>
                    <a:gd name="T41" fmla="*/ 0 h 34"/>
                    <a:gd name="T42" fmla="*/ 0 w 778"/>
                    <a:gd name="T43" fmla="*/ 0 h 34"/>
                    <a:gd name="T44" fmla="*/ 0 w 778"/>
                    <a:gd name="T45" fmla="*/ 0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78"/>
                    <a:gd name="T70" fmla="*/ 0 h 34"/>
                    <a:gd name="T71" fmla="*/ 778 w 778"/>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78" h="34">
                      <a:moveTo>
                        <a:pt x="0" y="34"/>
                      </a:moveTo>
                      <a:lnTo>
                        <a:pt x="0" y="34"/>
                      </a:lnTo>
                      <a:lnTo>
                        <a:pt x="0" y="29"/>
                      </a:lnTo>
                      <a:lnTo>
                        <a:pt x="0" y="25"/>
                      </a:lnTo>
                      <a:lnTo>
                        <a:pt x="0" y="21"/>
                      </a:lnTo>
                      <a:lnTo>
                        <a:pt x="1" y="16"/>
                      </a:lnTo>
                      <a:lnTo>
                        <a:pt x="1" y="12"/>
                      </a:lnTo>
                      <a:lnTo>
                        <a:pt x="1" y="8"/>
                      </a:lnTo>
                      <a:lnTo>
                        <a:pt x="2" y="4"/>
                      </a:lnTo>
                      <a:lnTo>
                        <a:pt x="2" y="0"/>
                      </a:lnTo>
                      <a:lnTo>
                        <a:pt x="776" y="0"/>
                      </a:lnTo>
                      <a:lnTo>
                        <a:pt x="776" y="4"/>
                      </a:lnTo>
                      <a:lnTo>
                        <a:pt x="777" y="8"/>
                      </a:lnTo>
                      <a:lnTo>
                        <a:pt x="777" y="12"/>
                      </a:lnTo>
                      <a:lnTo>
                        <a:pt x="777" y="16"/>
                      </a:lnTo>
                      <a:lnTo>
                        <a:pt x="778" y="21"/>
                      </a:lnTo>
                      <a:lnTo>
                        <a:pt x="778" y="25"/>
                      </a:lnTo>
                      <a:lnTo>
                        <a:pt x="778" y="29"/>
                      </a:lnTo>
                      <a:lnTo>
                        <a:pt x="778" y="34"/>
                      </a:lnTo>
                      <a:lnTo>
                        <a:pt x="0" y="34"/>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1" name="Freeform 1071">
                  <a:extLst>
                    <a:ext uri="{FF2B5EF4-FFF2-40B4-BE49-F238E27FC236}">
                      <a16:creationId xmlns:a16="http://schemas.microsoft.com/office/drawing/2014/main" id="{558AF5FF-48C7-4673-A281-0FFF6521701B}"/>
                    </a:ext>
                  </a:extLst>
                </p:cNvPr>
                <p:cNvSpPr>
                  <a:spLocks/>
                </p:cNvSpPr>
                <p:nvPr/>
              </p:nvSpPr>
              <p:spPr bwMode="auto">
                <a:xfrm>
                  <a:off x="5180" y="478"/>
                  <a:ext cx="129" cy="7"/>
                </a:xfrm>
                <a:custGeom>
                  <a:avLst/>
                  <a:gdLst>
                    <a:gd name="T0" fmla="*/ 0 w 774"/>
                    <a:gd name="T1" fmla="*/ 0 h 34"/>
                    <a:gd name="T2" fmla="*/ 0 w 774"/>
                    <a:gd name="T3" fmla="*/ 0 h 34"/>
                    <a:gd name="T4" fmla="*/ 0 w 774"/>
                    <a:gd name="T5" fmla="*/ 0 h 34"/>
                    <a:gd name="T6" fmla="*/ 0 w 774"/>
                    <a:gd name="T7" fmla="*/ 0 h 34"/>
                    <a:gd name="T8" fmla="*/ 0 w 774"/>
                    <a:gd name="T9" fmla="*/ 0 h 34"/>
                    <a:gd name="T10" fmla="*/ 0 w 774"/>
                    <a:gd name="T11" fmla="*/ 0 h 34"/>
                    <a:gd name="T12" fmla="*/ 0 w 774"/>
                    <a:gd name="T13" fmla="*/ 0 h 34"/>
                    <a:gd name="T14" fmla="*/ 0 w 774"/>
                    <a:gd name="T15" fmla="*/ 0 h 34"/>
                    <a:gd name="T16" fmla="*/ 0 w 774"/>
                    <a:gd name="T17" fmla="*/ 0 h 34"/>
                    <a:gd name="T18" fmla="*/ 0 w 774"/>
                    <a:gd name="T19" fmla="*/ 0 h 34"/>
                    <a:gd name="T20" fmla="*/ 0 w 774"/>
                    <a:gd name="T21" fmla="*/ 0 h 34"/>
                    <a:gd name="T22" fmla="*/ 0 w 774"/>
                    <a:gd name="T23" fmla="*/ 0 h 34"/>
                    <a:gd name="T24" fmla="*/ 0 w 774"/>
                    <a:gd name="T25" fmla="*/ 0 h 34"/>
                    <a:gd name="T26" fmla="*/ 0 w 774"/>
                    <a:gd name="T27" fmla="*/ 0 h 34"/>
                    <a:gd name="T28" fmla="*/ 0 w 774"/>
                    <a:gd name="T29" fmla="*/ 0 h 34"/>
                    <a:gd name="T30" fmla="*/ 0 w 774"/>
                    <a:gd name="T31" fmla="*/ 0 h 34"/>
                    <a:gd name="T32" fmla="*/ 0 w 774"/>
                    <a:gd name="T33" fmla="*/ 0 h 34"/>
                    <a:gd name="T34" fmla="*/ 0 w 774"/>
                    <a:gd name="T35" fmla="*/ 0 h 34"/>
                    <a:gd name="T36" fmla="*/ 0 w 77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4"/>
                    <a:gd name="T58" fmla="*/ 0 h 34"/>
                    <a:gd name="T59" fmla="*/ 774 w 77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4" h="34">
                      <a:moveTo>
                        <a:pt x="0" y="34"/>
                      </a:moveTo>
                      <a:lnTo>
                        <a:pt x="0" y="30"/>
                      </a:lnTo>
                      <a:lnTo>
                        <a:pt x="1" y="26"/>
                      </a:lnTo>
                      <a:lnTo>
                        <a:pt x="1" y="22"/>
                      </a:lnTo>
                      <a:lnTo>
                        <a:pt x="3" y="17"/>
                      </a:lnTo>
                      <a:lnTo>
                        <a:pt x="3" y="12"/>
                      </a:lnTo>
                      <a:lnTo>
                        <a:pt x="4" y="8"/>
                      </a:lnTo>
                      <a:lnTo>
                        <a:pt x="5" y="4"/>
                      </a:lnTo>
                      <a:lnTo>
                        <a:pt x="6" y="0"/>
                      </a:lnTo>
                      <a:lnTo>
                        <a:pt x="768" y="0"/>
                      </a:lnTo>
                      <a:lnTo>
                        <a:pt x="769" y="4"/>
                      </a:lnTo>
                      <a:lnTo>
                        <a:pt x="771" y="8"/>
                      </a:lnTo>
                      <a:lnTo>
                        <a:pt x="772" y="12"/>
                      </a:lnTo>
                      <a:lnTo>
                        <a:pt x="772" y="17"/>
                      </a:lnTo>
                      <a:lnTo>
                        <a:pt x="773" y="22"/>
                      </a:lnTo>
                      <a:lnTo>
                        <a:pt x="773" y="26"/>
                      </a:lnTo>
                      <a:lnTo>
                        <a:pt x="774" y="30"/>
                      </a:lnTo>
                      <a:lnTo>
                        <a:pt x="774" y="34"/>
                      </a:lnTo>
                      <a:lnTo>
                        <a:pt x="0" y="34"/>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2" name="Freeform 1072">
                  <a:extLst>
                    <a:ext uri="{FF2B5EF4-FFF2-40B4-BE49-F238E27FC236}">
                      <a16:creationId xmlns:a16="http://schemas.microsoft.com/office/drawing/2014/main" id="{C5FEB04A-4A04-40D1-BAF8-0F8B0B2ADF45}"/>
                    </a:ext>
                  </a:extLst>
                </p:cNvPr>
                <p:cNvSpPr>
                  <a:spLocks/>
                </p:cNvSpPr>
                <p:nvPr/>
              </p:nvSpPr>
              <p:spPr bwMode="auto">
                <a:xfrm>
                  <a:off x="5181" y="471"/>
                  <a:ext cx="127" cy="7"/>
                </a:xfrm>
                <a:custGeom>
                  <a:avLst/>
                  <a:gdLst>
                    <a:gd name="T0" fmla="*/ 0 w 762"/>
                    <a:gd name="T1" fmla="*/ 0 h 33"/>
                    <a:gd name="T2" fmla="*/ 0 w 762"/>
                    <a:gd name="T3" fmla="*/ 0 h 33"/>
                    <a:gd name="T4" fmla="*/ 0 w 762"/>
                    <a:gd name="T5" fmla="*/ 0 h 33"/>
                    <a:gd name="T6" fmla="*/ 0 w 762"/>
                    <a:gd name="T7" fmla="*/ 0 h 33"/>
                    <a:gd name="T8" fmla="*/ 0 w 762"/>
                    <a:gd name="T9" fmla="*/ 0 h 33"/>
                    <a:gd name="T10" fmla="*/ 0 w 762"/>
                    <a:gd name="T11" fmla="*/ 0 h 33"/>
                    <a:gd name="T12" fmla="*/ 0 w 762"/>
                    <a:gd name="T13" fmla="*/ 0 h 33"/>
                    <a:gd name="T14" fmla="*/ 0 w 762"/>
                    <a:gd name="T15" fmla="*/ 0 h 33"/>
                    <a:gd name="T16" fmla="*/ 0 w 762"/>
                    <a:gd name="T17" fmla="*/ 0 h 33"/>
                    <a:gd name="T18" fmla="*/ 0 w 762"/>
                    <a:gd name="T19" fmla="*/ 0 h 33"/>
                    <a:gd name="T20" fmla="*/ 0 w 762"/>
                    <a:gd name="T21" fmla="*/ 0 h 33"/>
                    <a:gd name="T22" fmla="*/ 0 w 762"/>
                    <a:gd name="T23" fmla="*/ 0 h 33"/>
                    <a:gd name="T24" fmla="*/ 0 w 762"/>
                    <a:gd name="T25" fmla="*/ 0 h 33"/>
                    <a:gd name="T26" fmla="*/ 0 w 762"/>
                    <a:gd name="T27" fmla="*/ 0 h 33"/>
                    <a:gd name="T28" fmla="*/ 0 w 762"/>
                    <a:gd name="T29" fmla="*/ 0 h 33"/>
                    <a:gd name="T30" fmla="*/ 0 w 762"/>
                    <a:gd name="T31" fmla="*/ 0 h 33"/>
                    <a:gd name="T32" fmla="*/ 0 w 762"/>
                    <a:gd name="T33" fmla="*/ 0 h 33"/>
                    <a:gd name="T34" fmla="*/ 0 w 762"/>
                    <a:gd name="T35" fmla="*/ 0 h 33"/>
                    <a:gd name="T36" fmla="*/ 0 w 762"/>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62"/>
                    <a:gd name="T58" fmla="*/ 0 h 33"/>
                    <a:gd name="T59" fmla="*/ 762 w 762"/>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62" h="33">
                      <a:moveTo>
                        <a:pt x="0" y="33"/>
                      </a:moveTo>
                      <a:lnTo>
                        <a:pt x="1" y="29"/>
                      </a:lnTo>
                      <a:lnTo>
                        <a:pt x="2" y="25"/>
                      </a:lnTo>
                      <a:lnTo>
                        <a:pt x="4" y="21"/>
                      </a:lnTo>
                      <a:lnTo>
                        <a:pt x="5" y="16"/>
                      </a:lnTo>
                      <a:lnTo>
                        <a:pt x="6" y="12"/>
                      </a:lnTo>
                      <a:lnTo>
                        <a:pt x="7" y="8"/>
                      </a:lnTo>
                      <a:lnTo>
                        <a:pt x="8" y="4"/>
                      </a:lnTo>
                      <a:lnTo>
                        <a:pt x="10" y="0"/>
                      </a:lnTo>
                      <a:lnTo>
                        <a:pt x="753" y="0"/>
                      </a:lnTo>
                      <a:lnTo>
                        <a:pt x="754" y="4"/>
                      </a:lnTo>
                      <a:lnTo>
                        <a:pt x="755" y="8"/>
                      </a:lnTo>
                      <a:lnTo>
                        <a:pt x="756" y="12"/>
                      </a:lnTo>
                      <a:lnTo>
                        <a:pt x="757" y="16"/>
                      </a:lnTo>
                      <a:lnTo>
                        <a:pt x="759" y="21"/>
                      </a:lnTo>
                      <a:lnTo>
                        <a:pt x="760" y="25"/>
                      </a:lnTo>
                      <a:lnTo>
                        <a:pt x="761" y="29"/>
                      </a:lnTo>
                      <a:lnTo>
                        <a:pt x="762" y="33"/>
                      </a:lnTo>
                      <a:lnTo>
                        <a:pt x="0" y="33"/>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3" name="Freeform 1073">
                  <a:extLst>
                    <a:ext uri="{FF2B5EF4-FFF2-40B4-BE49-F238E27FC236}">
                      <a16:creationId xmlns:a16="http://schemas.microsoft.com/office/drawing/2014/main" id="{72424332-1C19-4ABA-B19D-BF1EF5EB66C3}"/>
                    </a:ext>
                  </a:extLst>
                </p:cNvPr>
                <p:cNvSpPr>
                  <a:spLocks/>
                </p:cNvSpPr>
                <p:nvPr/>
              </p:nvSpPr>
              <p:spPr bwMode="auto">
                <a:xfrm>
                  <a:off x="5182" y="465"/>
                  <a:ext cx="124" cy="6"/>
                </a:xfrm>
                <a:custGeom>
                  <a:avLst/>
                  <a:gdLst>
                    <a:gd name="T0" fmla="*/ 0 w 743"/>
                    <a:gd name="T1" fmla="*/ 0 h 34"/>
                    <a:gd name="T2" fmla="*/ 0 w 743"/>
                    <a:gd name="T3" fmla="*/ 0 h 34"/>
                    <a:gd name="T4" fmla="*/ 0 w 743"/>
                    <a:gd name="T5" fmla="*/ 0 h 34"/>
                    <a:gd name="T6" fmla="*/ 0 w 743"/>
                    <a:gd name="T7" fmla="*/ 0 h 34"/>
                    <a:gd name="T8" fmla="*/ 0 w 743"/>
                    <a:gd name="T9" fmla="*/ 0 h 34"/>
                    <a:gd name="T10" fmla="*/ 0 w 743"/>
                    <a:gd name="T11" fmla="*/ 0 h 34"/>
                    <a:gd name="T12" fmla="*/ 0 w 743"/>
                    <a:gd name="T13" fmla="*/ 0 h 34"/>
                    <a:gd name="T14" fmla="*/ 0 w 743"/>
                    <a:gd name="T15" fmla="*/ 0 h 34"/>
                    <a:gd name="T16" fmla="*/ 0 w 743"/>
                    <a:gd name="T17" fmla="*/ 0 h 34"/>
                    <a:gd name="T18" fmla="*/ 0 w 743"/>
                    <a:gd name="T19" fmla="*/ 0 h 34"/>
                    <a:gd name="T20" fmla="*/ 0 w 743"/>
                    <a:gd name="T21" fmla="*/ 0 h 34"/>
                    <a:gd name="T22" fmla="*/ 0 w 743"/>
                    <a:gd name="T23" fmla="*/ 0 h 34"/>
                    <a:gd name="T24" fmla="*/ 0 w 743"/>
                    <a:gd name="T25" fmla="*/ 0 h 34"/>
                    <a:gd name="T26" fmla="*/ 0 w 743"/>
                    <a:gd name="T27" fmla="*/ 0 h 34"/>
                    <a:gd name="T28" fmla="*/ 0 w 743"/>
                    <a:gd name="T29" fmla="*/ 0 h 34"/>
                    <a:gd name="T30" fmla="*/ 0 w 743"/>
                    <a:gd name="T31" fmla="*/ 0 h 34"/>
                    <a:gd name="T32" fmla="*/ 0 w 743"/>
                    <a:gd name="T33" fmla="*/ 0 h 34"/>
                    <a:gd name="T34" fmla="*/ 0 w 743"/>
                    <a:gd name="T35" fmla="*/ 0 h 34"/>
                    <a:gd name="T36" fmla="*/ 0 w 743"/>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3"/>
                    <a:gd name="T58" fmla="*/ 0 h 34"/>
                    <a:gd name="T59" fmla="*/ 743 w 743"/>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3" h="34">
                      <a:moveTo>
                        <a:pt x="0" y="34"/>
                      </a:moveTo>
                      <a:lnTo>
                        <a:pt x="2" y="29"/>
                      </a:lnTo>
                      <a:lnTo>
                        <a:pt x="3" y="25"/>
                      </a:lnTo>
                      <a:lnTo>
                        <a:pt x="5" y="21"/>
                      </a:lnTo>
                      <a:lnTo>
                        <a:pt x="7" y="16"/>
                      </a:lnTo>
                      <a:lnTo>
                        <a:pt x="9" y="12"/>
                      </a:lnTo>
                      <a:lnTo>
                        <a:pt x="10" y="8"/>
                      </a:lnTo>
                      <a:lnTo>
                        <a:pt x="13" y="4"/>
                      </a:lnTo>
                      <a:lnTo>
                        <a:pt x="15" y="0"/>
                      </a:lnTo>
                      <a:lnTo>
                        <a:pt x="727" y="0"/>
                      </a:lnTo>
                      <a:lnTo>
                        <a:pt x="730" y="4"/>
                      </a:lnTo>
                      <a:lnTo>
                        <a:pt x="732" y="8"/>
                      </a:lnTo>
                      <a:lnTo>
                        <a:pt x="733" y="12"/>
                      </a:lnTo>
                      <a:lnTo>
                        <a:pt x="736" y="16"/>
                      </a:lnTo>
                      <a:lnTo>
                        <a:pt x="737" y="21"/>
                      </a:lnTo>
                      <a:lnTo>
                        <a:pt x="739" y="25"/>
                      </a:lnTo>
                      <a:lnTo>
                        <a:pt x="740" y="29"/>
                      </a:lnTo>
                      <a:lnTo>
                        <a:pt x="743" y="34"/>
                      </a:lnTo>
                      <a:lnTo>
                        <a:pt x="0" y="34"/>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4" name="Freeform 1074">
                  <a:extLst>
                    <a:ext uri="{FF2B5EF4-FFF2-40B4-BE49-F238E27FC236}">
                      <a16:creationId xmlns:a16="http://schemas.microsoft.com/office/drawing/2014/main" id="{7E4261B7-DF7C-475C-BAC0-BAFB639D6C68}"/>
                    </a:ext>
                  </a:extLst>
                </p:cNvPr>
                <p:cNvSpPr>
                  <a:spLocks/>
                </p:cNvSpPr>
                <p:nvPr/>
              </p:nvSpPr>
              <p:spPr bwMode="auto">
                <a:xfrm>
                  <a:off x="5185" y="458"/>
                  <a:ext cx="119" cy="7"/>
                </a:xfrm>
                <a:custGeom>
                  <a:avLst/>
                  <a:gdLst>
                    <a:gd name="T0" fmla="*/ 0 w 712"/>
                    <a:gd name="T1" fmla="*/ 0 h 34"/>
                    <a:gd name="T2" fmla="*/ 0 w 712"/>
                    <a:gd name="T3" fmla="*/ 0 h 34"/>
                    <a:gd name="T4" fmla="*/ 0 w 712"/>
                    <a:gd name="T5" fmla="*/ 0 h 34"/>
                    <a:gd name="T6" fmla="*/ 0 w 712"/>
                    <a:gd name="T7" fmla="*/ 0 h 34"/>
                    <a:gd name="T8" fmla="*/ 0 w 712"/>
                    <a:gd name="T9" fmla="*/ 0 h 34"/>
                    <a:gd name="T10" fmla="*/ 0 w 712"/>
                    <a:gd name="T11" fmla="*/ 0 h 34"/>
                    <a:gd name="T12" fmla="*/ 0 w 712"/>
                    <a:gd name="T13" fmla="*/ 0 h 34"/>
                    <a:gd name="T14" fmla="*/ 0 w 712"/>
                    <a:gd name="T15" fmla="*/ 0 h 34"/>
                    <a:gd name="T16" fmla="*/ 0 w 712"/>
                    <a:gd name="T17" fmla="*/ 0 h 34"/>
                    <a:gd name="T18" fmla="*/ 0 w 712"/>
                    <a:gd name="T19" fmla="*/ 0 h 34"/>
                    <a:gd name="T20" fmla="*/ 0 w 712"/>
                    <a:gd name="T21" fmla="*/ 0 h 34"/>
                    <a:gd name="T22" fmla="*/ 0 w 712"/>
                    <a:gd name="T23" fmla="*/ 0 h 34"/>
                    <a:gd name="T24" fmla="*/ 0 w 712"/>
                    <a:gd name="T25" fmla="*/ 0 h 34"/>
                    <a:gd name="T26" fmla="*/ 0 w 712"/>
                    <a:gd name="T27" fmla="*/ 0 h 34"/>
                    <a:gd name="T28" fmla="*/ 0 w 712"/>
                    <a:gd name="T29" fmla="*/ 0 h 34"/>
                    <a:gd name="T30" fmla="*/ 0 w 712"/>
                    <a:gd name="T31" fmla="*/ 0 h 34"/>
                    <a:gd name="T32" fmla="*/ 0 w 712"/>
                    <a:gd name="T33" fmla="*/ 0 h 34"/>
                    <a:gd name="T34" fmla="*/ 0 w 712"/>
                    <a:gd name="T35" fmla="*/ 0 h 34"/>
                    <a:gd name="T36" fmla="*/ 0 w 71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2"/>
                    <a:gd name="T58" fmla="*/ 0 h 34"/>
                    <a:gd name="T59" fmla="*/ 712 w 71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2" h="34">
                      <a:moveTo>
                        <a:pt x="0" y="34"/>
                      </a:moveTo>
                      <a:lnTo>
                        <a:pt x="2" y="30"/>
                      </a:lnTo>
                      <a:lnTo>
                        <a:pt x="5" y="26"/>
                      </a:lnTo>
                      <a:lnTo>
                        <a:pt x="7" y="22"/>
                      </a:lnTo>
                      <a:lnTo>
                        <a:pt x="9" y="17"/>
                      </a:lnTo>
                      <a:lnTo>
                        <a:pt x="12" y="12"/>
                      </a:lnTo>
                      <a:lnTo>
                        <a:pt x="14" y="8"/>
                      </a:lnTo>
                      <a:lnTo>
                        <a:pt x="17" y="4"/>
                      </a:lnTo>
                      <a:lnTo>
                        <a:pt x="19" y="0"/>
                      </a:lnTo>
                      <a:lnTo>
                        <a:pt x="693" y="0"/>
                      </a:lnTo>
                      <a:lnTo>
                        <a:pt x="696" y="4"/>
                      </a:lnTo>
                      <a:lnTo>
                        <a:pt x="698" y="8"/>
                      </a:lnTo>
                      <a:lnTo>
                        <a:pt x="701" y="12"/>
                      </a:lnTo>
                      <a:lnTo>
                        <a:pt x="703" y="17"/>
                      </a:lnTo>
                      <a:lnTo>
                        <a:pt x="705" y="22"/>
                      </a:lnTo>
                      <a:lnTo>
                        <a:pt x="708" y="26"/>
                      </a:lnTo>
                      <a:lnTo>
                        <a:pt x="710" y="30"/>
                      </a:lnTo>
                      <a:lnTo>
                        <a:pt x="712" y="34"/>
                      </a:lnTo>
                      <a:lnTo>
                        <a:pt x="0" y="34"/>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5" name="Freeform 1075">
                  <a:extLst>
                    <a:ext uri="{FF2B5EF4-FFF2-40B4-BE49-F238E27FC236}">
                      <a16:creationId xmlns:a16="http://schemas.microsoft.com/office/drawing/2014/main" id="{39A7DE46-7D81-438F-AA35-5C60F61D7C67}"/>
                    </a:ext>
                  </a:extLst>
                </p:cNvPr>
                <p:cNvSpPr>
                  <a:spLocks/>
                </p:cNvSpPr>
                <p:nvPr/>
              </p:nvSpPr>
              <p:spPr bwMode="auto">
                <a:xfrm>
                  <a:off x="5188" y="451"/>
                  <a:ext cx="112" cy="7"/>
                </a:xfrm>
                <a:custGeom>
                  <a:avLst/>
                  <a:gdLst>
                    <a:gd name="T0" fmla="*/ 0 w 674"/>
                    <a:gd name="T1" fmla="*/ 0 h 33"/>
                    <a:gd name="T2" fmla="*/ 0 w 674"/>
                    <a:gd name="T3" fmla="*/ 0 h 33"/>
                    <a:gd name="T4" fmla="*/ 0 w 674"/>
                    <a:gd name="T5" fmla="*/ 0 h 33"/>
                    <a:gd name="T6" fmla="*/ 0 w 674"/>
                    <a:gd name="T7" fmla="*/ 0 h 33"/>
                    <a:gd name="T8" fmla="*/ 0 w 674"/>
                    <a:gd name="T9" fmla="*/ 0 h 33"/>
                    <a:gd name="T10" fmla="*/ 0 w 674"/>
                    <a:gd name="T11" fmla="*/ 0 h 33"/>
                    <a:gd name="T12" fmla="*/ 0 w 674"/>
                    <a:gd name="T13" fmla="*/ 0 h 33"/>
                    <a:gd name="T14" fmla="*/ 0 w 674"/>
                    <a:gd name="T15" fmla="*/ 0 h 33"/>
                    <a:gd name="T16" fmla="*/ 0 w 674"/>
                    <a:gd name="T17" fmla="*/ 0 h 33"/>
                    <a:gd name="T18" fmla="*/ 0 w 674"/>
                    <a:gd name="T19" fmla="*/ 0 h 33"/>
                    <a:gd name="T20" fmla="*/ 0 w 674"/>
                    <a:gd name="T21" fmla="*/ 0 h 33"/>
                    <a:gd name="T22" fmla="*/ 0 w 674"/>
                    <a:gd name="T23" fmla="*/ 0 h 33"/>
                    <a:gd name="T24" fmla="*/ 0 w 674"/>
                    <a:gd name="T25" fmla="*/ 0 h 33"/>
                    <a:gd name="T26" fmla="*/ 0 w 674"/>
                    <a:gd name="T27" fmla="*/ 0 h 33"/>
                    <a:gd name="T28" fmla="*/ 0 w 674"/>
                    <a:gd name="T29" fmla="*/ 0 h 33"/>
                    <a:gd name="T30" fmla="*/ 0 w 674"/>
                    <a:gd name="T31" fmla="*/ 0 h 33"/>
                    <a:gd name="T32" fmla="*/ 0 w 674"/>
                    <a:gd name="T33" fmla="*/ 0 h 33"/>
                    <a:gd name="T34" fmla="*/ 0 w 674"/>
                    <a:gd name="T35" fmla="*/ 0 h 33"/>
                    <a:gd name="T36" fmla="*/ 0 w 67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74"/>
                    <a:gd name="T58" fmla="*/ 0 h 33"/>
                    <a:gd name="T59" fmla="*/ 674 w 67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74" h="33">
                      <a:moveTo>
                        <a:pt x="0" y="33"/>
                      </a:moveTo>
                      <a:lnTo>
                        <a:pt x="3" y="29"/>
                      </a:lnTo>
                      <a:lnTo>
                        <a:pt x="6" y="25"/>
                      </a:lnTo>
                      <a:lnTo>
                        <a:pt x="9" y="21"/>
                      </a:lnTo>
                      <a:lnTo>
                        <a:pt x="13" y="16"/>
                      </a:lnTo>
                      <a:lnTo>
                        <a:pt x="16" y="12"/>
                      </a:lnTo>
                      <a:lnTo>
                        <a:pt x="20" y="8"/>
                      </a:lnTo>
                      <a:lnTo>
                        <a:pt x="24" y="4"/>
                      </a:lnTo>
                      <a:lnTo>
                        <a:pt x="27" y="0"/>
                      </a:lnTo>
                      <a:lnTo>
                        <a:pt x="647" y="0"/>
                      </a:lnTo>
                      <a:lnTo>
                        <a:pt x="651" y="4"/>
                      </a:lnTo>
                      <a:lnTo>
                        <a:pt x="654" y="8"/>
                      </a:lnTo>
                      <a:lnTo>
                        <a:pt x="658" y="12"/>
                      </a:lnTo>
                      <a:lnTo>
                        <a:pt x="661" y="16"/>
                      </a:lnTo>
                      <a:lnTo>
                        <a:pt x="665" y="21"/>
                      </a:lnTo>
                      <a:lnTo>
                        <a:pt x="669" y="25"/>
                      </a:lnTo>
                      <a:lnTo>
                        <a:pt x="671" y="29"/>
                      </a:lnTo>
                      <a:lnTo>
                        <a:pt x="674" y="33"/>
                      </a:lnTo>
                      <a:lnTo>
                        <a:pt x="0" y="33"/>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6" name="Freeform 1076">
                  <a:extLst>
                    <a:ext uri="{FF2B5EF4-FFF2-40B4-BE49-F238E27FC236}">
                      <a16:creationId xmlns:a16="http://schemas.microsoft.com/office/drawing/2014/main" id="{7BAD472C-C790-4D1A-8E9D-0D523037C936}"/>
                    </a:ext>
                  </a:extLst>
                </p:cNvPr>
                <p:cNvSpPr>
                  <a:spLocks/>
                </p:cNvSpPr>
                <p:nvPr/>
              </p:nvSpPr>
              <p:spPr bwMode="auto">
                <a:xfrm>
                  <a:off x="5193" y="444"/>
                  <a:ext cx="103" cy="7"/>
                </a:xfrm>
                <a:custGeom>
                  <a:avLst/>
                  <a:gdLst>
                    <a:gd name="T0" fmla="*/ 0 w 620"/>
                    <a:gd name="T1" fmla="*/ 0 h 34"/>
                    <a:gd name="T2" fmla="*/ 0 w 620"/>
                    <a:gd name="T3" fmla="*/ 0 h 34"/>
                    <a:gd name="T4" fmla="*/ 0 w 620"/>
                    <a:gd name="T5" fmla="*/ 0 h 34"/>
                    <a:gd name="T6" fmla="*/ 0 w 620"/>
                    <a:gd name="T7" fmla="*/ 0 h 34"/>
                    <a:gd name="T8" fmla="*/ 0 w 620"/>
                    <a:gd name="T9" fmla="*/ 0 h 34"/>
                    <a:gd name="T10" fmla="*/ 0 w 620"/>
                    <a:gd name="T11" fmla="*/ 0 h 34"/>
                    <a:gd name="T12" fmla="*/ 0 w 620"/>
                    <a:gd name="T13" fmla="*/ 0 h 34"/>
                    <a:gd name="T14" fmla="*/ 0 w 620"/>
                    <a:gd name="T15" fmla="*/ 0 h 34"/>
                    <a:gd name="T16" fmla="*/ 0 w 620"/>
                    <a:gd name="T17" fmla="*/ 0 h 34"/>
                    <a:gd name="T18" fmla="*/ 0 w 620"/>
                    <a:gd name="T19" fmla="*/ 0 h 34"/>
                    <a:gd name="T20" fmla="*/ 0 w 620"/>
                    <a:gd name="T21" fmla="*/ 0 h 34"/>
                    <a:gd name="T22" fmla="*/ 0 w 620"/>
                    <a:gd name="T23" fmla="*/ 0 h 34"/>
                    <a:gd name="T24" fmla="*/ 0 w 620"/>
                    <a:gd name="T25" fmla="*/ 0 h 34"/>
                    <a:gd name="T26" fmla="*/ 0 w 620"/>
                    <a:gd name="T27" fmla="*/ 0 h 34"/>
                    <a:gd name="T28" fmla="*/ 0 w 620"/>
                    <a:gd name="T29" fmla="*/ 0 h 34"/>
                    <a:gd name="T30" fmla="*/ 0 w 620"/>
                    <a:gd name="T31" fmla="*/ 0 h 34"/>
                    <a:gd name="T32" fmla="*/ 0 w 620"/>
                    <a:gd name="T33" fmla="*/ 0 h 34"/>
                    <a:gd name="T34" fmla="*/ 0 w 620"/>
                    <a:gd name="T35" fmla="*/ 0 h 34"/>
                    <a:gd name="T36" fmla="*/ 0 w 620"/>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20"/>
                    <a:gd name="T58" fmla="*/ 0 h 34"/>
                    <a:gd name="T59" fmla="*/ 620 w 620"/>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20" h="34">
                      <a:moveTo>
                        <a:pt x="0" y="34"/>
                      </a:moveTo>
                      <a:lnTo>
                        <a:pt x="4" y="29"/>
                      </a:lnTo>
                      <a:lnTo>
                        <a:pt x="8" y="24"/>
                      </a:lnTo>
                      <a:lnTo>
                        <a:pt x="12" y="20"/>
                      </a:lnTo>
                      <a:lnTo>
                        <a:pt x="17" y="16"/>
                      </a:lnTo>
                      <a:lnTo>
                        <a:pt x="20" y="12"/>
                      </a:lnTo>
                      <a:lnTo>
                        <a:pt x="25" y="8"/>
                      </a:lnTo>
                      <a:lnTo>
                        <a:pt x="30" y="4"/>
                      </a:lnTo>
                      <a:lnTo>
                        <a:pt x="34" y="0"/>
                      </a:lnTo>
                      <a:lnTo>
                        <a:pt x="586" y="0"/>
                      </a:lnTo>
                      <a:lnTo>
                        <a:pt x="591" y="4"/>
                      </a:lnTo>
                      <a:lnTo>
                        <a:pt x="595" y="8"/>
                      </a:lnTo>
                      <a:lnTo>
                        <a:pt x="600" y="12"/>
                      </a:lnTo>
                      <a:lnTo>
                        <a:pt x="604" y="16"/>
                      </a:lnTo>
                      <a:lnTo>
                        <a:pt x="608" y="20"/>
                      </a:lnTo>
                      <a:lnTo>
                        <a:pt x="612" y="24"/>
                      </a:lnTo>
                      <a:lnTo>
                        <a:pt x="617" y="29"/>
                      </a:lnTo>
                      <a:lnTo>
                        <a:pt x="620" y="34"/>
                      </a:lnTo>
                      <a:lnTo>
                        <a:pt x="0" y="3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7" name="Freeform 1077">
                  <a:extLst>
                    <a:ext uri="{FF2B5EF4-FFF2-40B4-BE49-F238E27FC236}">
                      <a16:creationId xmlns:a16="http://schemas.microsoft.com/office/drawing/2014/main" id="{EAFC0D2D-BEF3-4E30-B772-E7F154BFB252}"/>
                    </a:ext>
                  </a:extLst>
                </p:cNvPr>
                <p:cNvSpPr>
                  <a:spLocks/>
                </p:cNvSpPr>
                <p:nvPr/>
              </p:nvSpPr>
              <p:spPr bwMode="auto">
                <a:xfrm>
                  <a:off x="5198" y="438"/>
                  <a:ext cx="92" cy="6"/>
                </a:xfrm>
                <a:custGeom>
                  <a:avLst/>
                  <a:gdLst>
                    <a:gd name="T0" fmla="*/ 0 w 552"/>
                    <a:gd name="T1" fmla="*/ 0 h 34"/>
                    <a:gd name="T2" fmla="*/ 0 w 552"/>
                    <a:gd name="T3" fmla="*/ 0 h 34"/>
                    <a:gd name="T4" fmla="*/ 0 w 552"/>
                    <a:gd name="T5" fmla="*/ 0 h 34"/>
                    <a:gd name="T6" fmla="*/ 0 w 552"/>
                    <a:gd name="T7" fmla="*/ 0 h 34"/>
                    <a:gd name="T8" fmla="*/ 0 w 552"/>
                    <a:gd name="T9" fmla="*/ 0 h 34"/>
                    <a:gd name="T10" fmla="*/ 0 w 552"/>
                    <a:gd name="T11" fmla="*/ 0 h 34"/>
                    <a:gd name="T12" fmla="*/ 0 w 552"/>
                    <a:gd name="T13" fmla="*/ 0 h 34"/>
                    <a:gd name="T14" fmla="*/ 0 w 552"/>
                    <a:gd name="T15" fmla="*/ 0 h 34"/>
                    <a:gd name="T16" fmla="*/ 0 w 552"/>
                    <a:gd name="T17" fmla="*/ 0 h 34"/>
                    <a:gd name="T18" fmla="*/ 0 w 552"/>
                    <a:gd name="T19" fmla="*/ 0 h 34"/>
                    <a:gd name="T20" fmla="*/ 0 w 552"/>
                    <a:gd name="T21" fmla="*/ 0 h 34"/>
                    <a:gd name="T22" fmla="*/ 0 w 552"/>
                    <a:gd name="T23" fmla="*/ 0 h 34"/>
                    <a:gd name="T24" fmla="*/ 0 w 552"/>
                    <a:gd name="T25" fmla="*/ 0 h 34"/>
                    <a:gd name="T26" fmla="*/ 0 w 552"/>
                    <a:gd name="T27" fmla="*/ 0 h 34"/>
                    <a:gd name="T28" fmla="*/ 0 w 552"/>
                    <a:gd name="T29" fmla="*/ 0 h 34"/>
                    <a:gd name="T30" fmla="*/ 0 w 552"/>
                    <a:gd name="T31" fmla="*/ 0 h 34"/>
                    <a:gd name="T32" fmla="*/ 0 w 552"/>
                    <a:gd name="T33" fmla="*/ 0 h 34"/>
                    <a:gd name="T34" fmla="*/ 0 w 552"/>
                    <a:gd name="T35" fmla="*/ 0 h 34"/>
                    <a:gd name="T36" fmla="*/ 0 w 55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2"/>
                    <a:gd name="T58" fmla="*/ 0 h 34"/>
                    <a:gd name="T59" fmla="*/ 552 w 55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2" h="34">
                      <a:moveTo>
                        <a:pt x="0" y="34"/>
                      </a:moveTo>
                      <a:lnTo>
                        <a:pt x="5" y="30"/>
                      </a:lnTo>
                      <a:lnTo>
                        <a:pt x="11" y="25"/>
                      </a:lnTo>
                      <a:lnTo>
                        <a:pt x="16" y="21"/>
                      </a:lnTo>
                      <a:lnTo>
                        <a:pt x="22" y="16"/>
                      </a:lnTo>
                      <a:lnTo>
                        <a:pt x="26" y="12"/>
                      </a:lnTo>
                      <a:lnTo>
                        <a:pt x="32" y="8"/>
                      </a:lnTo>
                      <a:lnTo>
                        <a:pt x="38" y="4"/>
                      </a:lnTo>
                      <a:lnTo>
                        <a:pt x="44" y="0"/>
                      </a:lnTo>
                      <a:lnTo>
                        <a:pt x="508" y="0"/>
                      </a:lnTo>
                      <a:lnTo>
                        <a:pt x="514" y="4"/>
                      </a:lnTo>
                      <a:lnTo>
                        <a:pt x="520" y="8"/>
                      </a:lnTo>
                      <a:lnTo>
                        <a:pt x="526" y="12"/>
                      </a:lnTo>
                      <a:lnTo>
                        <a:pt x="531" y="16"/>
                      </a:lnTo>
                      <a:lnTo>
                        <a:pt x="537" y="21"/>
                      </a:lnTo>
                      <a:lnTo>
                        <a:pt x="541" y="25"/>
                      </a:lnTo>
                      <a:lnTo>
                        <a:pt x="547" y="30"/>
                      </a:lnTo>
                      <a:lnTo>
                        <a:pt x="552" y="34"/>
                      </a:lnTo>
                      <a:lnTo>
                        <a:pt x="0" y="34"/>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8" name="Freeform 1078">
                  <a:extLst>
                    <a:ext uri="{FF2B5EF4-FFF2-40B4-BE49-F238E27FC236}">
                      <a16:creationId xmlns:a16="http://schemas.microsoft.com/office/drawing/2014/main" id="{E8539E19-38A5-4197-9397-3AED18EE1CDB}"/>
                    </a:ext>
                  </a:extLst>
                </p:cNvPr>
                <p:cNvSpPr>
                  <a:spLocks/>
                </p:cNvSpPr>
                <p:nvPr/>
              </p:nvSpPr>
              <p:spPr bwMode="auto">
                <a:xfrm>
                  <a:off x="5206" y="431"/>
                  <a:ext cx="77" cy="7"/>
                </a:xfrm>
                <a:custGeom>
                  <a:avLst/>
                  <a:gdLst>
                    <a:gd name="T0" fmla="*/ 0 w 464"/>
                    <a:gd name="T1" fmla="*/ 0 h 33"/>
                    <a:gd name="T2" fmla="*/ 0 w 464"/>
                    <a:gd name="T3" fmla="*/ 0 h 33"/>
                    <a:gd name="T4" fmla="*/ 0 w 464"/>
                    <a:gd name="T5" fmla="*/ 0 h 33"/>
                    <a:gd name="T6" fmla="*/ 0 w 464"/>
                    <a:gd name="T7" fmla="*/ 0 h 33"/>
                    <a:gd name="T8" fmla="*/ 0 w 464"/>
                    <a:gd name="T9" fmla="*/ 0 h 33"/>
                    <a:gd name="T10" fmla="*/ 0 w 464"/>
                    <a:gd name="T11" fmla="*/ 0 h 33"/>
                    <a:gd name="T12" fmla="*/ 0 w 464"/>
                    <a:gd name="T13" fmla="*/ 0 h 33"/>
                    <a:gd name="T14" fmla="*/ 0 w 464"/>
                    <a:gd name="T15" fmla="*/ 0 h 33"/>
                    <a:gd name="T16" fmla="*/ 0 w 464"/>
                    <a:gd name="T17" fmla="*/ 0 h 33"/>
                    <a:gd name="T18" fmla="*/ 0 w 464"/>
                    <a:gd name="T19" fmla="*/ 0 h 33"/>
                    <a:gd name="T20" fmla="*/ 0 w 464"/>
                    <a:gd name="T21" fmla="*/ 0 h 33"/>
                    <a:gd name="T22" fmla="*/ 0 w 464"/>
                    <a:gd name="T23" fmla="*/ 0 h 33"/>
                    <a:gd name="T24" fmla="*/ 0 w 464"/>
                    <a:gd name="T25" fmla="*/ 0 h 33"/>
                    <a:gd name="T26" fmla="*/ 0 w 464"/>
                    <a:gd name="T27" fmla="*/ 0 h 33"/>
                    <a:gd name="T28" fmla="*/ 0 w 464"/>
                    <a:gd name="T29" fmla="*/ 0 h 33"/>
                    <a:gd name="T30" fmla="*/ 0 w 464"/>
                    <a:gd name="T31" fmla="*/ 0 h 33"/>
                    <a:gd name="T32" fmla="*/ 0 w 464"/>
                    <a:gd name="T33" fmla="*/ 0 h 33"/>
                    <a:gd name="T34" fmla="*/ 0 w 464"/>
                    <a:gd name="T35" fmla="*/ 0 h 33"/>
                    <a:gd name="T36" fmla="*/ 0 w 46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4"/>
                    <a:gd name="T58" fmla="*/ 0 h 33"/>
                    <a:gd name="T59" fmla="*/ 464 w 46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4" h="33">
                      <a:moveTo>
                        <a:pt x="0" y="33"/>
                      </a:moveTo>
                      <a:lnTo>
                        <a:pt x="7" y="28"/>
                      </a:lnTo>
                      <a:lnTo>
                        <a:pt x="16" y="24"/>
                      </a:lnTo>
                      <a:lnTo>
                        <a:pt x="24" y="19"/>
                      </a:lnTo>
                      <a:lnTo>
                        <a:pt x="32" y="15"/>
                      </a:lnTo>
                      <a:lnTo>
                        <a:pt x="40" y="11"/>
                      </a:lnTo>
                      <a:lnTo>
                        <a:pt x="49" y="7"/>
                      </a:lnTo>
                      <a:lnTo>
                        <a:pt x="58" y="3"/>
                      </a:lnTo>
                      <a:lnTo>
                        <a:pt x="66" y="0"/>
                      </a:lnTo>
                      <a:lnTo>
                        <a:pt x="398" y="0"/>
                      </a:lnTo>
                      <a:lnTo>
                        <a:pt x="406" y="3"/>
                      </a:lnTo>
                      <a:lnTo>
                        <a:pt x="416" y="7"/>
                      </a:lnTo>
                      <a:lnTo>
                        <a:pt x="424" y="11"/>
                      </a:lnTo>
                      <a:lnTo>
                        <a:pt x="432" y="15"/>
                      </a:lnTo>
                      <a:lnTo>
                        <a:pt x="440" y="19"/>
                      </a:lnTo>
                      <a:lnTo>
                        <a:pt x="449" y="24"/>
                      </a:lnTo>
                      <a:lnTo>
                        <a:pt x="457" y="28"/>
                      </a:lnTo>
                      <a:lnTo>
                        <a:pt x="464" y="33"/>
                      </a:lnTo>
                      <a:lnTo>
                        <a:pt x="0" y="33"/>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9" name="Freeform 1079">
                  <a:extLst>
                    <a:ext uri="{FF2B5EF4-FFF2-40B4-BE49-F238E27FC236}">
                      <a16:creationId xmlns:a16="http://schemas.microsoft.com/office/drawing/2014/main" id="{C9C35F21-65D3-47C2-ABF7-210365A0FFEF}"/>
                    </a:ext>
                  </a:extLst>
                </p:cNvPr>
                <p:cNvSpPr>
                  <a:spLocks/>
                </p:cNvSpPr>
                <p:nvPr/>
              </p:nvSpPr>
              <p:spPr bwMode="auto">
                <a:xfrm>
                  <a:off x="5217" y="424"/>
                  <a:ext cx="55" cy="7"/>
                </a:xfrm>
                <a:custGeom>
                  <a:avLst/>
                  <a:gdLst>
                    <a:gd name="T0" fmla="*/ 0 w 332"/>
                    <a:gd name="T1" fmla="*/ 0 h 33"/>
                    <a:gd name="T2" fmla="*/ 0 w 332"/>
                    <a:gd name="T3" fmla="*/ 0 h 33"/>
                    <a:gd name="T4" fmla="*/ 0 w 332"/>
                    <a:gd name="T5" fmla="*/ 0 h 33"/>
                    <a:gd name="T6" fmla="*/ 0 w 332"/>
                    <a:gd name="T7" fmla="*/ 0 h 33"/>
                    <a:gd name="T8" fmla="*/ 0 w 332"/>
                    <a:gd name="T9" fmla="*/ 0 h 33"/>
                    <a:gd name="T10" fmla="*/ 0 w 332"/>
                    <a:gd name="T11" fmla="*/ 0 h 33"/>
                    <a:gd name="T12" fmla="*/ 0 w 332"/>
                    <a:gd name="T13" fmla="*/ 0 h 33"/>
                    <a:gd name="T14" fmla="*/ 0 w 332"/>
                    <a:gd name="T15" fmla="*/ 0 h 33"/>
                    <a:gd name="T16" fmla="*/ 0 w 332"/>
                    <a:gd name="T17" fmla="*/ 0 h 33"/>
                    <a:gd name="T18" fmla="*/ 0 w 332"/>
                    <a:gd name="T19" fmla="*/ 0 h 33"/>
                    <a:gd name="T20" fmla="*/ 0 w 332"/>
                    <a:gd name="T21" fmla="*/ 0 h 33"/>
                    <a:gd name="T22" fmla="*/ 0 w 332"/>
                    <a:gd name="T23" fmla="*/ 0 h 33"/>
                    <a:gd name="T24" fmla="*/ 0 w 332"/>
                    <a:gd name="T25" fmla="*/ 0 h 33"/>
                    <a:gd name="T26" fmla="*/ 0 w 332"/>
                    <a:gd name="T27" fmla="*/ 0 h 33"/>
                    <a:gd name="T28" fmla="*/ 0 w 332"/>
                    <a:gd name="T29" fmla="*/ 0 h 33"/>
                    <a:gd name="T30" fmla="*/ 0 w 332"/>
                    <a:gd name="T31" fmla="*/ 0 h 33"/>
                    <a:gd name="T32" fmla="*/ 0 w 332"/>
                    <a:gd name="T33" fmla="*/ 0 h 33"/>
                    <a:gd name="T34" fmla="*/ 0 w 332"/>
                    <a:gd name="T35" fmla="*/ 0 h 3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2"/>
                    <a:gd name="T55" fmla="*/ 0 h 33"/>
                    <a:gd name="T56" fmla="*/ 332 w 332"/>
                    <a:gd name="T57" fmla="*/ 33 h 3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2" h="33">
                      <a:moveTo>
                        <a:pt x="0" y="33"/>
                      </a:moveTo>
                      <a:lnTo>
                        <a:pt x="19" y="25"/>
                      </a:lnTo>
                      <a:lnTo>
                        <a:pt x="40" y="18"/>
                      </a:lnTo>
                      <a:lnTo>
                        <a:pt x="60" y="13"/>
                      </a:lnTo>
                      <a:lnTo>
                        <a:pt x="80" y="8"/>
                      </a:lnTo>
                      <a:lnTo>
                        <a:pt x="101" y="5"/>
                      </a:lnTo>
                      <a:lnTo>
                        <a:pt x="122" y="2"/>
                      </a:lnTo>
                      <a:lnTo>
                        <a:pt x="144" y="1"/>
                      </a:lnTo>
                      <a:lnTo>
                        <a:pt x="166" y="0"/>
                      </a:lnTo>
                      <a:lnTo>
                        <a:pt x="189" y="1"/>
                      </a:lnTo>
                      <a:lnTo>
                        <a:pt x="210" y="2"/>
                      </a:lnTo>
                      <a:lnTo>
                        <a:pt x="231" y="5"/>
                      </a:lnTo>
                      <a:lnTo>
                        <a:pt x="253" y="8"/>
                      </a:lnTo>
                      <a:lnTo>
                        <a:pt x="273" y="13"/>
                      </a:lnTo>
                      <a:lnTo>
                        <a:pt x="293" y="18"/>
                      </a:lnTo>
                      <a:lnTo>
                        <a:pt x="313" y="25"/>
                      </a:lnTo>
                      <a:lnTo>
                        <a:pt x="332" y="33"/>
                      </a:lnTo>
                      <a:lnTo>
                        <a:pt x="0" y="33"/>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0" name="Freeform 1080">
                  <a:extLst>
                    <a:ext uri="{FF2B5EF4-FFF2-40B4-BE49-F238E27FC236}">
                      <a16:creationId xmlns:a16="http://schemas.microsoft.com/office/drawing/2014/main" id="{F1D7FB39-71C8-4E8F-A9E7-85B2C640DCC1}"/>
                    </a:ext>
                  </a:extLst>
                </p:cNvPr>
                <p:cNvSpPr>
                  <a:spLocks/>
                </p:cNvSpPr>
                <p:nvPr/>
              </p:nvSpPr>
              <p:spPr bwMode="auto">
                <a:xfrm>
                  <a:off x="5244" y="424"/>
                  <a:ext cx="65" cy="68"/>
                </a:xfrm>
                <a:custGeom>
                  <a:avLst/>
                  <a:gdLst>
                    <a:gd name="T0" fmla="*/ 0 w 391"/>
                    <a:gd name="T1" fmla="*/ 0 h 337"/>
                    <a:gd name="T2" fmla="*/ 0 w 391"/>
                    <a:gd name="T3" fmla="*/ 0 h 337"/>
                    <a:gd name="T4" fmla="*/ 0 w 391"/>
                    <a:gd name="T5" fmla="*/ 0 h 337"/>
                    <a:gd name="T6" fmla="*/ 0 w 391"/>
                    <a:gd name="T7" fmla="*/ 0 h 337"/>
                    <a:gd name="T8" fmla="*/ 0 w 391"/>
                    <a:gd name="T9" fmla="*/ 0 h 337"/>
                    <a:gd name="T10" fmla="*/ 0 w 391"/>
                    <a:gd name="T11" fmla="*/ 0 h 337"/>
                    <a:gd name="T12" fmla="*/ 0 w 391"/>
                    <a:gd name="T13" fmla="*/ 0 h 337"/>
                    <a:gd name="T14" fmla="*/ 0 w 391"/>
                    <a:gd name="T15" fmla="*/ 0 h 337"/>
                    <a:gd name="T16" fmla="*/ 0 w 391"/>
                    <a:gd name="T17" fmla="*/ 0 h 337"/>
                    <a:gd name="T18" fmla="*/ 0 w 391"/>
                    <a:gd name="T19" fmla="*/ 0 h 337"/>
                    <a:gd name="T20" fmla="*/ 0 w 391"/>
                    <a:gd name="T21" fmla="*/ 0 h 337"/>
                    <a:gd name="T22" fmla="*/ 0 w 391"/>
                    <a:gd name="T23" fmla="*/ 0 h 337"/>
                    <a:gd name="T24" fmla="*/ 0 w 391"/>
                    <a:gd name="T25" fmla="*/ 0 h 337"/>
                    <a:gd name="T26" fmla="*/ 0 w 391"/>
                    <a:gd name="T27" fmla="*/ 0 h 337"/>
                    <a:gd name="T28" fmla="*/ 0 w 391"/>
                    <a:gd name="T29" fmla="*/ 0 h 337"/>
                    <a:gd name="T30" fmla="*/ 0 w 391"/>
                    <a:gd name="T31" fmla="*/ 0 h 337"/>
                    <a:gd name="T32" fmla="*/ 0 w 391"/>
                    <a:gd name="T33" fmla="*/ 0 h 337"/>
                    <a:gd name="T34" fmla="*/ 0 w 391"/>
                    <a:gd name="T35" fmla="*/ 0 h 337"/>
                    <a:gd name="T36" fmla="*/ 0 w 391"/>
                    <a:gd name="T37" fmla="*/ 0 h 337"/>
                    <a:gd name="T38" fmla="*/ 0 w 391"/>
                    <a:gd name="T39" fmla="*/ 0 h 337"/>
                    <a:gd name="T40" fmla="*/ 0 w 391"/>
                    <a:gd name="T41" fmla="*/ 0 h 337"/>
                    <a:gd name="T42" fmla="*/ 0 w 391"/>
                    <a:gd name="T43" fmla="*/ 0 h 337"/>
                    <a:gd name="T44" fmla="*/ 0 w 391"/>
                    <a:gd name="T45" fmla="*/ 0 h 337"/>
                    <a:gd name="T46" fmla="*/ 0 w 391"/>
                    <a:gd name="T47" fmla="*/ 0 h 337"/>
                    <a:gd name="T48" fmla="*/ 0 w 391"/>
                    <a:gd name="T49" fmla="*/ 0 h 337"/>
                    <a:gd name="T50" fmla="*/ 0 w 391"/>
                    <a:gd name="T51" fmla="*/ 0 h 337"/>
                    <a:gd name="T52" fmla="*/ 0 w 391"/>
                    <a:gd name="T53" fmla="*/ 0 h 337"/>
                    <a:gd name="T54" fmla="*/ 0 w 391"/>
                    <a:gd name="T55" fmla="*/ 0 h 337"/>
                    <a:gd name="T56" fmla="*/ 0 w 391"/>
                    <a:gd name="T57" fmla="*/ 0 h 337"/>
                    <a:gd name="T58" fmla="*/ 0 w 391"/>
                    <a:gd name="T59" fmla="*/ 0 h 337"/>
                    <a:gd name="T60" fmla="*/ 0 w 391"/>
                    <a:gd name="T61" fmla="*/ 0 h 337"/>
                    <a:gd name="T62" fmla="*/ 0 w 391"/>
                    <a:gd name="T63" fmla="*/ 0 h 337"/>
                    <a:gd name="T64" fmla="*/ 0 w 391"/>
                    <a:gd name="T65" fmla="*/ 0 h 337"/>
                    <a:gd name="T66" fmla="*/ 0 w 391"/>
                    <a:gd name="T67" fmla="*/ 0 h 337"/>
                    <a:gd name="T68" fmla="*/ 0 w 391"/>
                    <a:gd name="T69" fmla="*/ 0 h 337"/>
                    <a:gd name="T70" fmla="*/ 0 w 391"/>
                    <a:gd name="T71" fmla="*/ 0 h 337"/>
                    <a:gd name="T72" fmla="*/ 0 w 391"/>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1"/>
                    <a:gd name="T112" fmla="*/ 0 h 337"/>
                    <a:gd name="T113" fmla="*/ 391 w 391"/>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1" h="337">
                      <a:moveTo>
                        <a:pt x="391" y="337"/>
                      </a:moveTo>
                      <a:lnTo>
                        <a:pt x="391" y="337"/>
                      </a:lnTo>
                      <a:lnTo>
                        <a:pt x="388" y="302"/>
                      </a:lnTo>
                      <a:lnTo>
                        <a:pt x="382" y="269"/>
                      </a:lnTo>
                      <a:lnTo>
                        <a:pt x="373" y="237"/>
                      </a:lnTo>
                      <a:lnTo>
                        <a:pt x="360" y="205"/>
                      </a:lnTo>
                      <a:lnTo>
                        <a:pt x="343" y="175"/>
                      </a:lnTo>
                      <a:lnTo>
                        <a:pt x="324" y="148"/>
                      </a:lnTo>
                      <a:lnTo>
                        <a:pt x="302" y="122"/>
                      </a:lnTo>
                      <a:lnTo>
                        <a:pt x="276" y="99"/>
                      </a:lnTo>
                      <a:lnTo>
                        <a:pt x="249" y="76"/>
                      </a:lnTo>
                      <a:lnTo>
                        <a:pt x="219" y="57"/>
                      </a:lnTo>
                      <a:lnTo>
                        <a:pt x="187" y="41"/>
                      </a:lnTo>
                      <a:lnTo>
                        <a:pt x="153" y="26"/>
                      </a:lnTo>
                      <a:lnTo>
                        <a:pt x="116" y="15"/>
                      </a:lnTo>
                      <a:lnTo>
                        <a:pt x="78" y="7"/>
                      </a:lnTo>
                      <a:lnTo>
                        <a:pt x="40" y="2"/>
                      </a:lnTo>
                      <a:lnTo>
                        <a:pt x="0" y="0"/>
                      </a:lnTo>
                      <a:lnTo>
                        <a:pt x="0" y="2"/>
                      </a:lnTo>
                      <a:lnTo>
                        <a:pt x="40" y="4"/>
                      </a:lnTo>
                      <a:lnTo>
                        <a:pt x="78" y="9"/>
                      </a:lnTo>
                      <a:lnTo>
                        <a:pt x="116" y="17"/>
                      </a:lnTo>
                      <a:lnTo>
                        <a:pt x="150" y="28"/>
                      </a:lnTo>
                      <a:lnTo>
                        <a:pt x="185" y="43"/>
                      </a:lnTo>
                      <a:lnTo>
                        <a:pt x="217" y="59"/>
                      </a:lnTo>
                      <a:lnTo>
                        <a:pt x="246" y="78"/>
                      </a:lnTo>
                      <a:lnTo>
                        <a:pt x="274" y="101"/>
                      </a:lnTo>
                      <a:lnTo>
                        <a:pt x="300" y="124"/>
                      </a:lnTo>
                      <a:lnTo>
                        <a:pt x="322" y="150"/>
                      </a:lnTo>
                      <a:lnTo>
                        <a:pt x="341" y="177"/>
                      </a:lnTo>
                      <a:lnTo>
                        <a:pt x="358" y="207"/>
                      </a:lnTo>
                      <a:lnTo>
                        <a:pt x="371" y="237"/>
                      </a:lnTo>
                      <a:lnTo>
                        <a:pt x="380" y="269"/>
                      </a:lnTo>
                      <a:lnTo>
                        <a:pt x="386" y="302"/>
                      </a:lnTo>
                      <a:lnTo>
                        <a:pt x="388" y="337"/>
                      </a:lnTo>
                      <a:lnTo>
                        <a:pt x="391" y="3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1" name="Freeform 1081">
                  <a:extLst>
                    <a:ext uri="{FF2B5EF4-FFF2-40B4-BE49-F238E27FC236}">
                      <a16:creationId xmlns:a16="http://schemas.microsoft.com/office/drawing/2014/main" id="{033AB64A-E803-4A81-ABA1-3E2E87B5EFEF}"/>
                    </a:ext>
                  </a:extLst>
                </p:cNvPr>
                <p:cNvSpPr>
                  <a:spLocks/>
                </p:cNvSpPr>
                <p:nvPr/>
              </p:nvSpPr>
              <p:spPr bwMode="auto">
                <a:xfrm>
                  <a:off x="5244" y="492"/>
                  <a:ext cx="65" cy="67"/>
                </a:xfrm>
                <a:custGeom>
                  <a:avLst/>
                  <a:gdLst>
                    <a:gd name="T0" fmla="*/ 0 w 391"/>
                    <a:gd name="T1" fmla="*/ 0 h 337"/>
                    <a:gd name="T2" fmla="*/ 0 w 391"/>
                    <a:gd name="T3" fmla="*/ 0 h 337"/>
                    <a:gd name="T4" fmla="*/ 0 w 391"/>
                    <a:gd name="T5" fmla="*/ 0 h 337"/>
                    <a:gd name="T6" fmla="*/ 0 w 391"/>
                    <a:gd name="T7" fmla="*/ 0 h 337"/>
                    <a:gd name="T8" fmla="*/ 0 w 391"/>
                    <a:gd name="T9" fmla="*/ 0 h 337"/>
                    <a:gd name="T10" fmla="*/ 0 w 391"/>
                    <a:gd name="T11" fmla="*/ 0 h 337"/>
                    <a:gd name="T12" fmla="*/ 0 w 391"/>
                    <a:gd name="T13" fmla="*/ 0 h 337"/>
                    <a:gd name="T14" fmla="*/ 0 w 391"/>
                    <a:gd name="T15" fmla="*/ 0 h 337"/>
                    <a:gd name="T16" fmla="*/ 0 w 391"/>
                    <a:gd name="T17" fmla="*/ 0 h 337"/>
                    <a:gd name="T18" fmla="*/ 0 w 391"/>
                    <a:gd name="T19" fmla="*/ 0 h 337"/>
                    <a:gd name="T20" fmla="*/ 0 w 391"/>
                    <a:gd name="T21" fmla="*/ 0 h 337"/>
                    <a:gd name="T22" fmla="*/ 0 w 391"/>
                    <a:gd name="T23" fmla="*/ 0 h 337"/>
                    <a:gd name="T24" fmla="*/ 0 w 391"/>
                    <a:gd name="T25" fmla="*/ 0 h 337"/>
                    <a:gd name="T26" fmla="*/ 0 w 391"/>
                    <a:gd name="T27" fmla="*/ 0 h 337"/>
                    <a:gd name="T28" fmla="*/ 0 w 391"/>
                    <a:gd name="T29" fmla="*/ 0 h 337"/>
                    <a:gd name="T30" fmla="*/ 0 w 391"/>
                    <a:gd name="T31" fmla="*/ 0 h 337"/>
                    <a:gd name="T32" fmla="*/ 0 w 391"/>
                    <a:gd name="T33" fmla="*/ 0 h 337"/>
                    <a:gd name="T34" fmla="*/ 0 w 391"/>
                    <a:gd name="T35" fmla="*/ 0 h 337"/>
                    <a:gd name="T36" fmla="*/ 0 w 391"/>
                    <a:gd name="T37" fmla="*/ 0 h 337"/>
                    <a:gd name="T38" fmla="*/ 0 w 391"/>
                    <a:gd name="T39" fmla="*/ 0 h 337"/>
                    <a:gd name="T40" fmla="*/ 0 w 391"/>
                    <a:gd name="T41" fmla="*/ 0 h 337"/>
                    <a:gd name="T42" fmla="*/ 0 w 391"/>
                    <a:gd name="T43" fmla="*/ 0 h 337"/>
                    <a:gd name="T44" fmla="*/ 0 w 391"/>
                    <a:gd name="T45" fmla="*/ 0 h 337"/>
                    <a:gd name="T46" fmla="*/ 0 w 391"/>
                    <a:gd name="T47" fmla="*/ 0 h 337"/>
                    <a:gd name="T48" fmla="*/ 0 w 391"/>
                    <a:gd name="T49" fmla="*/ 0 h 337"/>
                    <a:gd name="T50" fmla="*/ 0 w 391"/>
                    <a:gd name="T51" fmla="*/ 0 h 337"/>
                    <a:gd name="T52" fmla="*/ 0 w 391"/>
                    <a:gd name="T53" fmla="*/ 0 h 337"/>
                    <a:gd name="T54" fmla="*/ 0 w 391"/>
                    <a:gd name="T55" fmla="*/ 0 h 337"/>
                    <a:gd name="T56" fmla="*/ 0 w 391"/>
                    <a:gd name="T57" fmla="*/ 0 h 337"/>
                    <a:gd name="T58" fmla="*/ 0 w 391"/>
                    <a:gd name="T59" fmla="*/ 0 h 337"/>
                    <a:gd name="T60" fmla="*/ 0 w 391"/>
                    <a:gd name="T61" fmla="*/ 0 h 337"/>
                    <a:gd name="T62" fmla="*/ 0 w 391"/>
                    <a:gd name="T63" fmla="*/ 0 h 337"/>
                    <a:gd name="T64" fmla="*/ 0 w 391"/>
                    <a:gd name="T65" fmla="*/ 0 h 337"/>
                    <a:gd name="T66" fmla="*/ 0 w 391"/>
                    <a:gd name="T67" fmla="*/ 0 h 337"/>
                    <a:gd name="T68" fmla="*/ 0 w 391"/>
                    <a:gd name="T69" fmla="*/ 0 h 337"/>
                    <a:gd name="T70" fmla="*/ 0 w 391"/>
                    <a:gd name="T71" fmla="*/ 0 h 337"/>
                    <a:gd name="T72" fmla="*/ 0 w 391"/>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1"/>
                    <a:gd name="T112" fmla="*/ 0 h 337"/>
                    <a:gd name="T113" fmla="*/ 391 w 391"/>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1" h="337">
                      <a:moveTo>
                        <a:pt x="0" y="337"/>
                      </a:moveTo>
                      <a:lnTo>
                        <a:pt x="0" y="337"/>
                      </a:lnTo>
                      <a:lnTo>
                        <a:pt x="40" y="334"/>
                      </a:lnTo>
                      <a:lnTo>
                        <a:pt x="78" y="329"/>
                      </a:lnTo>
                      <a:lnTo>
                        <a:pt x="116" y="321"/>
                      </a:lnTo>
                      <a:lnTo>
                        <a:pt x="153" y="310"/>
                      </a:lnTo>
                      <a:lnTo>
                        <a:pt x="187" y="295"/>
                      </a:lnTo>
                      <a:lnTo>
                        <a:pt x="219" y="279"/>
                      </a:lnTo>
                      <a:lnTo>
                        <a:pt x="249" y="260"/>
                      </a:lnTo>
                      <a:lnTo>
                        <a:pt x="276" y="237"/>
                      </a:lnTo>
                      <a:lnTo>
                        <a:pt x="302" y="214"/>
                      </a:lnTo>
                      <a:lnTo>
                        <a:pt x="324" y="188"/>
                      </a:lnTo>
                      <a:lnTo>
                        <a:pt x="343" y="161"/>
                      </a:lnTo>
                      <a:lnTo>
                        <a:pt x="360" y="131"/>
                      </a:lnTo>
                      <a:lnTo>
                        <a:pt x="373" y="100"/>
                      </a:lnTo>
                      <a:lnTo>
                        <a:pt x="382" y="67"/>
                      </a:lnTo>
                      <a:lnTo>
                        <a:pt x="388" y="34"/>
                      </a:lnTo>
                      <a:lnTo>
                        <a:pt x="391" y="0"/>
                      </a:lnTo>
                      <a:lnTo>
                        <a:pt x="388" y="0"/>
                      </a:lnTo>
                      <a:lnTo>
                        <a:pt x="386" y="34"/>
                      </a:lnTo>
                      <a:lnTo>
                        <a:pt x="380" y="67"/>
                      </a:lnTo>
                      <a:lnTo>
                        <a:pt x="371" y="100"/>
                      </a:lnTo>
                      <a:lnTo>
                        <a:pt x="358" y="129"/>
                      </a:lnTo>
                      <a:lnTo>
                        <a:pt x="341" y="159"/>
                      </a:lnTo>
                      <a:lnTo>
                        <a:pt x="322" y="186"/>
                      </a:lnTo>
                      <a:lnTo>
                        <a:pt x="300" y="212"/>
                      </a:lnTo>
                      <a:lnTo>
                        <a:pt x="274" y="235"/>
                      </a:lnTo>
                      <a:lnTo>
                        <a:pt x="246" y="258"/>
                      </a:lnTo>
                      <a:lnTo>
                        <a:pt x="217" y="277"/>
                      </a:lnTo>
                      <a:lnTo>
                        <a:pt x="185" y="293"/>
                      </a:lnTo>
                      <a:lnTo>
                        <a:pt x="150" y="308"/>
                      </a:lnTo>
                      <a:lnTo>
                        <a:pt x="116" y="319"/>
                      </a:lnTo>
                      <a:lnTo>
                        <a:pt x="78" y="327"/>
                      </a:lnTo>
                      <a:lnTo>
                        <a:pt x="40" y="332"/>
                      </a:lnTo>
                      <a:lnTo>
                        <a:pt x="0" y="333"/>
                      </a:lnTo>
                      <a:lnTo>
                        <a:pt x="0" y="3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2" name="Freeform 1082">
                  <a:extLst>
                    <a:ext uri="{FF2B5EF4-FFF2-40B4-BE49-F238E27FC236}">
                      <a16:creationId xmlns:a16="http://schemas.microsoft.com/office/drawing/2014/main" id="{250C276D-D34D-4675-ABFE-60A6C3026107}"/>
                    </a:ext>
                  </a:extLst>
                </p:cNvPr>
                <p:cNvSpPr>
                  <a:spLocks/>
                </p:cNvSpPr>
                <p:nvPr/>
              </p:nvSpPr>
              <p:spPr bwMode="auto">
                <a:xfrm>
                  <a:off x="5179" y="492"/>
                  <a:ext cx="65" cy="67"/>
                </a:xfrm>
                <a:custGeom>
                  <a:avLst/>
                  <a:gdLst>
                    <a:gd name="T0" fmla="*/ 0 w 392"/>
                    <a:gd name="T1" fmla="*/ 0 h 337"/>
                    <a:gd name="T2" fmla="*/ 0 w 392"/>
                    <a:gd name="T3" fmla="*/ 0 h 337"/>
                    <a:gd name="T4" fmla="*/ 0 w 392"/>
                    <a:gd name="T5" fmla="*/ 0 h 337"/>
                    <a:gd name="T6" fmla="*/ 0 w 392"/>
                    <a:gd name="T7" fmla="*/ 0 h 337"/>
                    <a:gd name="T8" fmla="*/ 0 w 392"/>
                    <a:gd name="T9" fmla="*/ 0 h 337"/>
                    <a:gd name="T10" fmla="*/ 0 w 392"/>
                    <a:gd name="T11" fmla="*/ 0 h 337"/>
                    <a:gd name="T12" fmla="*/ 0 w 392"/>
                    <a:gd name="T13" fmla="*/ 0 h 337"/>
                    <a:gd name="T14" fmla="*/ 0 w 392"/>
                    <a:gd name="T15" fmla="*/ 0 h 337"/>
                    <a:gd name="T16" fmla="*/ 0 w 392"/>
                    <a:gd name="T17" fmla="*/ 0 h 337"/>
                    <a:gd name="T18" fmla="*/ 0 w 392"/>
                    <a:gd name="T19" fmla="*/ 0 h 337"/>
                    <a:gd name="T20" fmla="*/ 0 w 392"/>
                    <a:gd name="T21" fmla="*/ 0 h 337"/>
                    <a:gd name="T22" fmla="*/ 0 w 392"/>
                    <a:gd name="T23" fmla="*/ 0 h 337"/>
                    <a:gd name="T24" fmla="*/ 0 w 392"/>
                    <a:gd name="T25" fmla="*/ 0 h 337"/>
                    <a:gd name="T26" fmla="*/ 0 w 392"/>
                    <a:gd name="T27" fmla="*/ 0 h 337"/>
                    <a:gd name="T28" fmla="*/ 0 w 392"/>
                    <a:gd name="T29" fmla="*/ 0 h 337"/>
                    <a:gd name="T30" fmla="*/ 0 w 392"/>
                    <a:gd name="T31" fmla="*/ 0 h 337"/>
                    <a:gd name="T32" fmla="*/ 0 w 392"/>
                    <a:gd name="T33" fmla="*/ 0 h 337"/>
                    <a:gd name="T34" fmla="*/ 0 w 392"/>
                    <a:gd name="T35" fmla="*/ 0 h 337"/>
                    <a:gd name="T36" fmla="*/ 0 w 392"/>
                    <a:gd name="T37" fmla="*/ 0 h 337"/>
                    <a:gd name="T38" fmla="*/ 0 w 392"/>
                    <a:gd name="T39" fmla="*/ 0 h 337"/>
                    <a:gd name="T40" fmla="*/ 0 w 392"/>
                    <a:gd name="T41" fmla="*/ 0 h 337"/>
                    <a:gd name="T42" fmla="*/ 0 w 392"/>
                    <a:gd name="T43" fmla="*/ 0 h 337"/>
                    <a:gd name="T44" fmla="*/ 0 w 392"/>
                    <a:gd name="T45" fmla="*/ 0 h 337"/>
                    <a:gd name="T46" fmla="*/ 0 w 392"/>
                    <a:gd name="T47" fmla="*/ 0 h 337"/>
                    <a:gd name="T48" fmla="*/ 0 w 392"/>
                    <a:gd name="T49" fmla="*/ 0 h 337"/>
                    <a:gd name="T50" fmla="*/ 0 w 392"/>
                    <a:gd name="T51" fmla="*/ 0 h 337"/>
                    <a:gd name="T52" fmla="*/ 0 w 392"/>
                    <a:gd name="T53" fmla="*/ 0 h 337"/>
                    <a:gd name="T54" fmla="*/ 0 w 392"/>
                    <a:gd name="T55" fmla="*/ 0 h 337"/>
                    <a:gd name="T56" fmla="*/ 0 w 392"/>
                    <a:gd name="T57" fmla="*/ 0 h 337"/>
                    <a:gd name="T58" fmla="*/ 0 w 392"/>
                    <a:gd name="T59" fmla="*/ 0 h 337"/>
                    <a:gd name="T60" fmla="*/ 0 w 392"/>
                    <a:gd name="T61" fmla="*/ 0 h 337"/>
                    <a:gd name="T62" fmla="*/ 0 w 392"/>
                    <a:gd name="T63" fmla="*/ 0 h 337"/>
                    <a:gd name="T64" fmla="*/ 0 w 392"/>
                    <a:gd name="T65" fmla="*/ 0 h 337"/>
                    <a:gd name="T66" fmla="*/ 0 w 392"/>
                    <a:gd name="T67" fmla="*/ 0 h 337"/>
                    <a:gd name="T68" fmla="*/ 0 w 392"/>
                    <a:gd name="T69" fmla="*/ 0 h 337"/>
                    <a:gd name="T70" fmla="*/ 0 w 392"/>
                    <a:gd name="T71" fmla="*/ 0 h 337"/>
                    <a:gd name="T72" fmla="*/ 0 w 392"/>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37"/>
                    <a:gd name="T113" fmla="*/ 392 w 392"/>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37">
                      <a:moveTo>
                        <a:pt x="0" y="0"/>
                      </a:moveTo>
                      <a:lnTo>
                        <a:pt x="0" y="0"/>
                      </a:lnTo>
                      <a:lnTo>
                        <a:pt x="4" y="34"/>
                      </a:lnTo>
                      <a:lnTo>
                        <a:pt x="10" y="67"/>
                      </a:lnTo>
                      <a:lnTo>
                        <a:pt x="19" y="100"/>
                      </a:lnTo>
                      <a:lnTo>
                        <a:pt x="32" y="131"/>
                      </a:lnTo>
                      <a:lnTo>
                        <a:pt x="49" y="161"/>
                      </a:lnTo>
                      <a:lnTo>
                        <a:pt x="68" y="188"/>
                      </a:lnTo>
                      <a:lnTo>
                        <a:pt x="90" y="214"/>
                      </a:lnTo>
                      <a:lnTo>
                        <a:pt x="116" y="237"/>
                      </a:lnTo>
                      <a:lnTo>
                        <a:pt x="144" y="260"/>
                      </a:lnTo>
                      <a:lnTo>
                        <a:pt x="173" y="279"/>
                      </a:lnTo>
                      <a:lnTo>
                        <a:pt x="205" y="295"/>
                      </a:lnTo>
                      <a:lnTo>
                        <a:pt x="239" y="310"/>
                      </a:lnTo>
                      <a:lnTo>
                        <a:pt x="276" y="321"/>
                      </a:lnTo>
                      <a:lnTo>
                        <a:pt x="314" y="329"/>
                      </a:lnTo>
                      <a:lnTo>
                        <a:pt x="352" y="334"/>
                      </a:lnTo>
                      <a:lnTo>
                        <a:pt x="392" y="337"/>
                      </a:lnTo>
                      <a:lnTo>
                        <a:pt x="392" y="333"/>
                      </a:lnTo>
                      <a:lnTo>
                        <a:pt x="352" y="332"/>
                      </a:lnTo>
                      <a:lnTo>
                        <a:pt x="314" y="327"/>
                      </a:lnTo>
                      <a:lnTo>
                        <a:pt x="276" y="319"/>
                      </a:lnTo>
                      <a:lnTo>
                        <a:pt x="242" y="308"/>
                      </a:lnTo>
                      <a:lnTo>
                        <a:pt x="208" y="293"/>
                      </a:lnTo>
                      <a:lnTo>
                        <a:pt x="176" y="277"/>
                      </a:lnTo>
                      <a:lnTo>
                        <a:pt x="146" y="258"/>
                      </a:lnTo>
                      <a:lnTo>
                        <a:pt x="119" y="235"/>
                      </a:lnTo>
                      <a:lnTo>
                        <a:pt x="93" y="212"/>
                      </a:lnTo>
                      <a:lnTo>
                        <a:pt x="70" y="186"/>
                      </a:lnTo>
                      <a:lnTo>
                        <a:pt x="51" y="159"/>
                      </a:lnTo>
                      <a:lnTo>
                        <a:pt x="35" y="129"/>
                      </a:lnTo>
                      <a:lnTo>
                        <a:pt x="22" y="100"/>
                      </a:lnTo>
                      <a:lnTo>
                        <a:pt x="12" y="67"/>
                      </a:lnTo>
                      <a:lnTo>
                        <a:pt x="6" y="34"/>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3" name="Freeform 1083">
                  <a:extLst>
                    <a:ext uri="{FF2B5EF4-FFF2-40B4-BE49-F238E27FC236}">
                      <a16:creationId xmlns:a16="http://schemas.microsoft.com/office/drawing/2014/main" id="{D7C331D3-D76A-4DED-BA73-25F73AB572BE}"/>
                    </a:ext>
                  </a:extLst>
                </p:cNvPr>
                <p:cNvSpPr>
                  <a:spLocks/>
                </p:cNvSpPr>
                <p:nvPr/>
              </p:nvSpPr>
              <p:spPr bwMode="auto">
                <a:xfrm>
                  <a:off x="5179" y="424"/>
                  <a:ext cx="65" cy="68"/>
                </a:xfrm>
                <a:custGeom>
                  <a:avLst/>
                  <a:gdLst>
                    <a:gd name="T0" fmla="*/ 0 w 392"/>
                    <a:gd name="T1" fmla="*/ 0 h 337"/>
                    <a:gd name="T2" fmla="*/ 0 w 392"/>
                    <a:gd name="T3" fmla="*/ 0 h 337"/>
                    <a:gd name="T4" fmla="*/ 0 w 392"/>
                    <a:gd name="T5" fmla="*/ 0 h 337"/>
                    <a:gd name="T6" fmla="*/ 0 w 392"/>
                    <a:gd name="T7" fmla="*/ 0 h 337"/>
                    <a:gd name="T8" fmla="*/ 0 w 392"/>
                    <a:gd name="T9" fmla="*/ 0 h 337"/>
                    <a:gd name="T10" fmla="*/ 0 w 392"/>
                    <a:gd name="T11" fmla="*/ 0 h 337"/>
                    <a:gd name="T12" fmla="*/ 0 w 392"/>
                    <a:gd name="T13" fmla="*/ 0 h 337"/>
                    <a:gd name="T14" fmla="*/ 0 w 392"/>
                    <a:gd name="T15" fmla="*/ 0 h 337"/>
                    <a:gd name="T16" fmla="*/ 0 w 392"/>
                    <a:gd name="T17" fmla="*/ 0 h 337"/>
                    <a:gd name="T18" fmla="*/ 0 w 392"/>
                    <a:gd name="T19" fmla="*/ 0 h 337"/>
                    <a:gd name="T20" fmla="*/ 0 w 392"/>
                    <a:gd name="T21" fmla="*/ 0 h 337"/>
                    <a:gd name="T22" fmla="*/ 0 w 392"/>
                    <a:gd name="T23" fmla="*/ 0 h 337"/>
                    <a:gd name="T24" fmla="*/ 0 w 392"/>
                    <a:gd name="T25" fmla="*/ 0 h 337"/>
                    <a:gd name="T26" fmla="*/ 0 w 392"/>
                    <a:gd name="T27" fmla="*/ 0 h 337"/>
                    <a:gd name="T28" fmla="*/ 0 w 392"/>
                    <a:gd name="T29" fmla="*/ 0 h 337"/>
                    <a:gd name="T30" fmla="*/ 0 w 392"/>
                    <a:gd name="T31" fmla="*/ 0 h 337"/>
                    <a:gd name="T32" fmla="*/ 0 w 392"/>
                    <a:gd name="T33" fmla="*/ 0 h 337"/>
                    <a:gd name="T34" fmla="*/ 0 w 392"/>
                    <a:gd name="T35" fmla="*/ 0 h 337"/>
                    <a:gd name="T36" fmla="*/ 0 w 392"/>
                    <a:gd name="T37" fmla="*/ 0 h 337"/>
                    <a:gd name="T38" fmla="*/ 0 w 392"/>
                    <a:gd name="T39" fmla="*/ 0 h 337"/>
                    <a:gd name="T40" fmla="*/ 0 w 392"/>
                    <a:gd name="T41" fmla="*/ 0 h 337"/>
                    <a:gd name="T42" fmla="*/ 0 w 392"/>
                    <a:gd name="T43" fmla="*/ 0 h 337"/>
                    <a:gd name="T44" fmla="*/ 0 w 392"/>
                    <a:gd name="T45" fmla="*/ 0 h 337"/>
                    <a:gd name="T46" fmla="*/ 0 w 392"/>
                    <a:gd name="T47" fmla="*/ 0 h 337"/>
                    <a:gd name="T48" fmla="*/ 0 w 392"/>
                    <a:gd name="T49" fmla="*/ 0 h 337"/>
                    <a:gd name="T50" fmla="*/ 0 w 392"/>
                    <a:gd name="T51" fmla="*/ 0 h 337"/>
                    <a:gd name="T52" fmla="*/ 0 w 392"/>
                    <a:gd name="T53" fmla="*/ 0 h 337"/>
                    <a:gd name="T54" fmla="*/ 0 w 392"/>
                    <a:gd name="T55" fmla="*/ 0 h 337"/>
                    <a:gd name="T56" fmla="*/ 0 w 392"/>
                    <a:gd name="T57" fmla="*/ 0 h 337"/>
                    <a:gd name="T58" fmla="*/ 0 w 392"/>
                    <a:gd name="T59" fmla="*/ 0 h 337"/>
                    <a:gd name="T60" fmla="*/ 0 w 392"/>
                    <a:gd name="T61" fmla="*/ 0 h 337"/>
                    <a:gd name="T62" fmla="*/ 0 w 392"/>
                    <a:gd name="T63" fmla="*/ 0 h 337"/>
                    <a:gd name="T64" fmla="*/ 0 w 392"/>
                    <a:gd name="T65" fmla="*/ 0 h 337"/>
                    <a:gd name="T66" fmla="*/ 0 w 392"/>
                    <a:gd name="T67" fmla="*/ 0 h 337"/>
                    <a:gd name="T68" fmla="*/ 0 w 392"/>
                    <a:gd name="T69" fmla="*/ 0 h 337"/>
                    <a:gd name="T70" fmla="*/ 0 w 392"/>
                    <a:gd name="T71" fmla="*/ 0 h 337"/>
                    <a:gd name="T72" fmla="*/ 0 w 392"/>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37"/>
                    <a:gd name="T113" fmla="*/ 392 w 392"/>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37">
                      <a:moveTo>
                        <a:pt x="392" y="0"/>
                      </a:moveTo>
                      <a:lnTo>
                        <a:pt x="392" y="0"/>
                      </a:lnTo>
                      <a:lnTo>
                        <a:pt x="352" y="2"/>
                      </a:lnTo>
                      <a:lnTo>
                        <a:pt x="314" y="7"/>
                      </a:lnTo>
                      <a:lnTo>
                        <a:pt x="276" y="15"/>
                      </a:lnTo>
                      <a:lnTo>
                        <a:pt x="239" y="26"/>
                      </a:lnTo>
                      <a:lnTo>
                        <a:pt x="205" y="41"/>
                      </a:lnTo>
                      <a:lnTo>
                        <a:pt x="173" y="57"/>
                      </a:lnTo>
                      <a:lnTo>
                        <a:pt x="144" y="76"/>
                      </a:lnTo>
                      <a:lnTo>
                        <a:pt x="116" y="99"/>
                      </a:lnTo>
                      <a:lnTo>
                        <a:pt x="90" y="122"/>
                      </a:lnTo>
                      <a:lnTo>
                        <a:pt x="68" y="148"/>
                      </a:lnTo>
                      <a:lnTo>
                        <a:pt x="49" y="175"/>
                      </a:lnTo>
                      <a:lnTo>
                        <a:pt x="32" y="205"/>
                      </a:lnTo>
                      <a:lnTo>
                        <a:pt x="19" y="237"/>
                      </a:lnTo>
                      <a:lnTo>
                        <a:pt x="10" y="269"/>
                      </a:lnTo>
                      <a:lnTo>
                        <a:pt x="4" y="302"/>
                      </a:lnTo>
                      <a:lnTo>
                        <a:pt x="0" y="337"/>
                      </a:lnTo>
                      <a:lnTo>
                        <a:pt x="5" y="337"/>
                      </a:lnTo>
                      <a:lnTo>
                        <a:pt x="6" y="302"/>
                      </a:lnTo>
                      <a:lnTo>
                        <a:pt x="12" y="269"/>
                      </a:lnTo>
                      <a:lnTo>
                        <a:pt x="22" y="237"/>
                      </a:lnTo>
                      <a:lnTo>
                        <a:pt x="35" y="207"/>
                      </a:lnTo>
                      <a:lnTo>
                        <a:pt x="51" y="177"/>
                      </a:lnTo>
                      <a:lnTo>
                        <a:pt x="70" y="150"/>
                      </a:lnTo>
                      <a:lnTo>
                        <a:pt x="93" y="124"/>
                      </a:lnTo>
                      <a:lnTo>
                        <a:pt x="119" y="101"/>
                      </a:lnTo>
                      <a:lnTo>
                        <a:pt x="146" y="78"/>
                      </a:lnTo>
                      <a:lnTo>
                        <a:pt x="176" y="59"/>
                      </a:lnTo>
                      <a:lnTo>
                        <a:pt x="208" y="43"/>
                      </a:lnTo>
                      <a:lnTo>
                        <a:pt x="242" y="28"/>
                      </a:lnTo>
                      <a:lnTo>
                        <a:pt x="276" y="17"/>
                      </a:lnTo>
                      <a:lnTo>
                        <a:pt x="314" y="9"/>
                      </a:lnTo>
                      <a:lnTo>
                        <a:pt x="352" y="4"/>
                      </a:lnTo>
                      <a:lnTo>
                        <a:pt x="392" y="2"/>
                      </a:lnTo>
                      <a:lnTo>
                        <a:pt x="3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4" name="Freeform 1084">
                  <a:extLst>
                    <a:ext uri="{FF2B5EF4-FFF2-40B4-BE49-F238E27FC236}">
                      <a16:creationId xmlns:a16="http://schemas.microsoft.com/office/drawing/2014/main" id="{72FD2550-0124-4281-80F0-2300531FC056}"/>
                    </a:ext>
                  </a:extLst>
                </p:cNvPr>
                <p:cNvSpPr>
                  <a:spLocks noEditPoints="1"/>
                </p:cNvSpPr>
                <p:nvPr/>
              </p:nvSpPr>
              <p:spPr bwMode="auto">
                <a:xfrm>
                  <a:off x="5181" y="427"/>
                  <a:ext cx="126" cy="129"/>
                </a:xfrm>
                <a:custGeom>
                  <a:avLst/>
                  <a:gdLst>
                    <a:gd name="T0" fmla="*/ 0 w 751"/>
                    <a:gd name="T1" fmla="*/ 0 h 648"/>
                    <a:gd name="T2" fmla="*/ 0 w 751"/>
                    <a:gd name="T3" fmla="*/ 0 h 648"/>
                    <a:gd name="T4" fmla="*/ 0 w 751"/>
                    <a:gd name="T5" fmla="*/ 0 h 648"/>
                    <a:gd name="T6" fmla="*/ 0 w 751"/>
                    <a:gd name="T7" fmla="*/ 0 h 648"/>
                    <a:gd name="T8" fmla="*/ 0 w 751"/>
                    <a:gd name="T9" fmla="*/ 0 h 648"/>
                    <a:gd name="T10" fmla="*/ 0 w 751"/>
                    <a:gd name="T11" fmla="*/ 0 h 648"/>
                    <a:gd name="T12" fmla="*/ 0 w 751"/>
                    <a:gd name="T13" fmla="*/ 0 h 648"/>
                    <a:gd name="T14" fmla="*/ 0 w 751"/>
                    <a:gd name="T15" fmla="*/ 0 h 648"/>
                    <a:gd name="T16" fmla="*/ 0 w 751"/>
                    <a:gd name="T17" fmla="*/ 0 h 648"/>
                    <a:gd name="T18" fmla="*/ 0 w 751"/>
                    <a:gd name="T19" fmla="*/ 0 h 648"/>
                    <a:gd name="T20" fmla="*/ 0 w 751"/>
                    <a:gd name="T21" fmla="*/ 0 h 648"/>
                    <a:gd name="T22" fmla="*/ 0 w 751"/>
                    <a:gd name="T23" fmla="*/ 0 h 648"/>
                    <a:gd name="T24" fmla="*/ 0 w 751"/>
                    <a:gd name="T25" fmla="*/ 0 h 648"/>
                    <a:gd name="T26" fmla="*/ 0 w 751"/>
                    <a:gd name="T27" fmla="*/ 0 h 648"/>
                    <a:gd name="T28" fmla="*/ 0 w 751"/>
                    <a:gd name="T29" fmla="*/ 0 h 648"/>
                    <a:gd name="T30" fmla="*/ 0 w 751"/>
                    <a:gd name="T31" fmla="*/ 0 h 648"/>
                    <a:gd name="T32" fmla="*/ 0 w 751"/>
                    <a:gd name="T33" fmla="*/ 0 h 648"/>
                    <a:gd name="T34" fmla="*/ 0 w 751"/>
                    <a:gd name="T35" fmla="*/ 0 h 648"/>
                    <a:gd name="T36" fmla="*/ 0 w 751"/>
                    <a:gd name="T37" fmla="*/ 0 h 648"/>
                    <a:gd name="T38" fmla="*/ 0 w 751"/>
                    <a:gd name="T39" fmla="*/ 0 h 648"/>
                    <a:gd name="T40" fmla="*/ 0 w 751"/>
                    <a:gd name="T41" fmla="*/ 0 h 648"/>
                    <a:gd name="T42" fmla="*/ 0 w 751"/>
                    <a:gd name="T43" fmla="*/ 0 h 648"/>
                    <a:gd name="T44" fmla="*/ 0 w 751"/>
                    <a:gd name="T45" fmla="*/ 0 h 648"/>
                    <a:gd name="T46" fmla="*/ 0 w 751"/>
                    <a:gd name="T47" fmla="*/ 0 h 648"/>
                    <a:gd name="T48" fmla="*/ 0 w 751"/>
                    <a:gd name="T49" fmla="*/ 0 h 648"/>
                    <a:gd name="T50" fmla="*/ 0 w 751"/>
                    <a:gd name="T51" fmla="*/ 0 h 648"/>
                    <a:gd name="T52" fmla="*/ 0 w 751"/>
                    <a:gd name="T53" fmla="*/ 0 h 648"/>
                    <a:gd name="T54" fmla="*/ 0 w 751"/>
                    <a:gd name="T55" fmla="*/ 0 h 648"/>
                    <a:gd name="T56" fmla="*/ 0 w 751"/>
                    <a:gd name="T57" fmla="*/ 0 h 648"/>
                    <a:gd name="T58" fmla="*/ 0 w 751"/>
                    <a:gd name="T59" fmla="*/ 0 h 648"/>
                    <a:gd name="T60" fmla="*/ 0 w 751"/>
                    <a:gd name="T61" fmla="*/ 0 h 648"/>
                    <a:gd name="T62" fmla="*/ 0 w 751"/>
                    <a:gd name="T63" fmla="*/ 0 h 648"/>
                    <a:gd name="T64" fmla="*/ 0 w 751"/>
                    <a:gd name="T65" fmla="*/ 0 h 648"/>
                    <a:gd name="T66" fmla="*/ 0 w 751"/>
                    <a:gd name="T67" fmla="*/ 0 h 648"/>
                    <a:gd name="T68" fmla="*/ 0 w 751"/>
                    <a:gd name="T69" fmla="*/ 0 h 648"/>
                    <a:gd name="T70" fmla="*/ 0 w 751"/>
                    <a:gd name="T71" fmla="*/ 0 h 648"/>
                    <a:gd name="T72" fmla="*/ 0 w 751"/>
                    <a:gd name="T73" fmla="*/ 0 h 648"/>
                    <a:gd name="T74" fmla="*/ 0 w 751"/>
                    <a:gd name="T75" fmla="*/ 0 h 648"/>
                    <a:gd name="T76" fmla="*/ 0 w 751"/>
                    <a:gd name="T77" fmla="*/ 0 h 648"/>
                    <a:gd name="T78" fmla="*/ 0 w 751"/>
                    <a:gd name="T79" fmla="*/ 0 h 648"/>
                    <a:gd name="T80" fmla="*/ 0 w 751"/>
                    <a:gd name="T81" fmla="*/ 0 h 648"/>
                    <a:gd name="T82" fmla="*/ 0 w 751"/>
                    <a:gd name="T83" fmla="*/ 0 h 648"/>
                    <a:gd name="T84" fmla="*/ 0 w 751"/>
                    <a:gd name="T85" fmla="*/ 0 h 648"/>
                    <a:gd name="T86" fmla="*/ 0 w 751"/>
                    <a:gd name="T87" fmla="*/ 0 h 648"/>
                    <a:gd name="T88" fmla="*/ 0 w 751"/>
                    <a:gd name="T89" fmla="*/ 0 h 648"/>
                    <a:gd name="T90" fmla="*/ 0 w 751"/>
                    <a:gd name="T91" fmla="*/ 0 h 648"/>
                    <a:gd name="T92" fmla="*/ 0 w 751"/>
                    <a:gd name="T93" fmla="*/ 0 h 648"/>
                    <a:gd name="T94" fmla="*/ 0 w 751"/>
                    <a:gd name="T95" fmla="*/ 0 h 648"/>
                    <a:gd name="T96" fmla="*/ 0 w 751"/>
                    <a:gd name="T97" fmla="*/ 0 h 648"/>
                    <a:gd name="T98" fmla="*/ 0 w 751"/>
                    <a:gd name="T99" fmla="*/ 0 h 648"/>
                    <a:gd name="T100" fmla="*/ 0 w 751"/>
                    <a:gd name="T101" fmla="*/ 0 h 648"/>
                    <a:gd name="T102" fmla="*/ 0 w 751"/>
                    <a:gd name="T103" fmla="*/ 0 h 648"/>
                    <a:gd name="T104" fmla="*/ 0 w 751"/>
                    <a:gd name="T105" fmla="*/ 0 h 648"/>
                    <a:gd name="T106" fmla="*/ 0 w 751"/>
                    <a:gd name="T107" fmla="*/ 0 h 648"/>
                    <a:gd name="T108" fmla="*/ 0 w 751"/>
                    <a:gd name="T109" fmla="*/ 0 h 64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51"/>
                    <a:gd name="T166" fmla="*/ 0 h 648"/>
                    <a:gd name="T167" fmla="*/ 751 w 751"/>
                    <a:gd name="T168" fmla="*/ 648 h 64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51" h="648">
                      <a:moveTo>
                        <a:pt x="309" y="5"/>
                      </a:moveTo>
                      <a:lnTo>
                        <a:pt x="297" y="9"/>
                      </a:lnTo>
                      <a:lnTo>
                        <a:pt x="289" y="14"/>
                      </a:lnTo>
                      <a:lnTo>
                        <a:pt x="287" y="23"/>
                      </a:lnTo>
                      <a:lnTo>
                        <a:pt x="293" y="34"/>
                      </a:lnTo>
                      <a:lnTo>
                        <a:pt x="394" y="128"/>
                      </a:lnTo>
                      <a:lnTo>
                        <a:pt x="405" y="133"/>
                      </a:lnTo>
                      <a:lnTo>
                        <a:pt x="415" y="132"/>
                      </a:lnTo>
                      <a:lnTo>
                        <a:pt x="422" y="127"/>
                      </a:lnTo>
                      <a:lnTo>
                        <a:pt x="423" y="118"/>
                      </a:lnTo>
                      <a:lnTo>
                        <a:pt x="400" y="23"/>
                      </a:lnTo>
                      <a:lnTo>
                        <a:pt x="396" y="13"/>
                      </a:lnTo>
                      <a:lnTo>
                        <a:pt x="389" y="6"/>
                      </a:lnTo>
                      <a:lnTo>
                        <a:pt x="380" y="2"/>
                      </a:lnTo>
                      <a:lnTo>
                        <a:pt x="369" y="0"/>
                      </a:lnTo>
                      <a:lnTo>
                        <a:pt x="361" y="0"/>
                      </a:lnTo>
                      <a:lnTo>
                        <a:pt x="354" y="0"/>
                      </a:lnTo>
                      <a:lnTo>
                        <a:pt x="345" y="0"/>
                      </a:lnTo>
                      <a:lnTo>
                        <a:pt x="338" y="1"/>
                      </a:lnTo>
                      <a:lnTo>
                        <a:pt x="330" y="2"/>
                      </a:lnTo>
                      <a:lnTo>
                        <a:pt x="323" y="3"/>
                      </a:lnTo>
                      <a:lnTo>
                        <a:pt x="316" y="4"/>
                      </a:lnTo>
                      <a:lnTo>
                        <a:pt x="309" y="5"/>
                      </a:lnTo>
                      <a:close/>
                      <a:moveTo>
                        <a:pt x="134" y="77"/>
                      </a:moveTo>
                      <a:lnTo>
                        <a:pt x="129" y="81"/>
                      </a:lnTo>
                      <a:lnTo>
                        <a:pt x="125" y="85"/>
                      </a:lnTo>
                      <a:lnTo>
                        <a:pt x="123" y="90"/>
                      </a:lnTo>
                      <a:lnTo>
                        <a:pt x="122" y="94"/>
                      </a:lnTo>
                      <a:lnTo>
                        <a:pt x="122" y="98"/>
                      </a:lnTo>
                      <a:lnTo>
                        <a:pt x="124" y="102"/>
                      </a:lnTo>
                      <a:lnTo>
                        <a:pt x="129" y="105"/>
                      </a:lnTo>
                      <a:lnTo>
                        <a:pt x="136" y="108"/>
                      </a:lnTo>
                      <a:lnTo>
                        <a:pt x="278" y="146"/>
                      </a:lnTo>
                      <a:lnTo>
                        <a:pt x="290" y="146"/>
                      </a:lnTo>
                      <a:lnTo>
                        <a:pt x="299" y="141"/>
                      </a:lnTo>
                      <a:lnTo>
                        <a:pt x="302" y="134"/>
                      </a:lnTo>
                      <a:lnTo>
                        <a:pt x="298" y="126"/>
                      </a:lnTo>
                      <a:lnTo>
                        <a:pt x="221" y="52"/>
                      </a:lnTo>
                      <a:lnTo>
                        <a:pt x="216" y="48"/>
                      </a:lnTo>
                      <a:lnTo>
                        <a:pt x="213" y="46"/>
                      </a:lnTo>
                      <a:lnTo>
                        <a:pt x="208" y="45"/>
                      </a:lnTo>
                      <a:lnTo>
                        <a:pt x="202" y="44"/>
                      </a:lnTo>
                      <a:lnTo>
                        <a:pt x="197" y="44"/>
                      </a:lnTo>
                      <a:lnTo>
                        <a:pt x="193" y="45"/>
                      </a:lnTo>
                      <a:lnTo>
                        <a:pt x="187" y="46"/>
                      </a:lnTo>
                      <a:lnTo>
                        <a:pt x="182" y="47"/>
                      </a:lnTo>
                      <a:lnTo>
                        <a:pt x="175" y="50"/>
                      </a:lnTo>
                      <a:lnTo>
                        <a:pt x="168" y="53"/>
                      </a:lnTo>
                      <a:lnTo>
                        <a:pt x="162" y="57"/>
                      </a:lnTo>
                      <a:lnTo>
                        <a:pt x="156" y="61"/>
                      </a:lnTo>
                      <a:lnTo>
                        <a:pt x="150" y="65"/>
                      </a:lnTo>
                      <a:lnTo>
                        <a:pt x="144" y="68"/>
                      </a:lnTo>
                      <a:lnTo>
                        <a:pt x="138" y="73"/>
                      </a:lnTo>
                      <a:lnTo>
                        <a:pt x="134" y="77"/>
                      </a:lnTo>
                      <a:close/>
                      <a:moveTo>
                        <a:pt x="22" y="214"/>
                      </a:moveTo>
                      <a:lnTo>
                        <a:pt x="20" y="225"/>
                      </a:lnTo>
                      <a:lnTo>
                        <a:pt x="22" y="234"/>
                      </a:lnTo>
                      <a:lnTo>
                        <a:pt x="28" y="240"/>
                      </a:lnTo>
                      <a:lnTo>
                        <a:pt x="42" y="241"/>
                      </a:lnTo>
                      <a:lnTo>
                        <a:pt x="188" y="212"/>
                      </a:lnTo>
                      <a:lnTo>
                        <a:pt x="199" y="206"/>
                      </a:lnTo>
                      <a:lnTo>
                        <a:pt x="203" y="199"/>
                      </a:lnTo>
                      <a:lnTo>
                        <a:pt x="201" y="191"/>
                      </a:lnTo>
                      <a:lnTo>
                        <a:pt x="193" y="186"/>
                      </a:lnTo>
                      <a:lnTo>
                        <a:pt x="85" y="155"/>
                      </a:lnTo>
                      <a:lnTo>
                        <a:pt x="79" y="154"/>
                      </a:lnTo>
                      <a:lnTo>
                        <a:pt x="73" y="153"/>
                      </a:lnTo>
                      <a:lnTo>
                        <a:pt x="68" y="154"/>
                      </a:lnTo>
                      <a:lnTo>
                        <a:pt x="64" y="156"/>
                      </a:lnTo>
                      <a:lnTo>
                        <a:pt x="59" y="158"/>
                      </a:lnTo>
                      <a:lnTo>
                        <a:pt x="54" y="161"/>
                      </a:lnTo>
                      <a:lnTo>
                        <a:pt x="51" y="164"/>
                      </a:lnTo>
                      <a:lnTo>
                        <a:pt x="47" y="167"/>
                      </a:lnTo>
                      <a:lnTo>
                        <a:pt x="42" y="174"/>
                      </a:lnTo>
                      <a:lnTo>
                        <a:pt x="39" y="179"/>
                      </a:lnTo>
                      <a:lnTo>
                        <a:pt x="35" y="185"/>
                      </a:lnTo>
                      <a:lnTo>
                        <a:pt x="33" y="191"/>
                      </a:lnTo>
                      <a:lnTo>
                        <a:pt x="29" y="197"/>
                      </a:lnTo>
                      <a:lnTo>
                        <a:pt x="27" y="203"/>
                      </a:lnTo>
                      <a:lnTo>
                        <a:pt x="25" y="208"/>
                      </a:lnTo>
                      <a:lnTo>
                        <a:pt x="22" y="214"/>
                      </a:lnTo>
                      <a:close/>
                      <a:moveTo>
                        <a:pt x="6" y="382"/>
                      </a:moveTo>
                      <a:lnTo>
                        <a:pt x="10" y="392"/>
                      </a:lnTo>
                      <a:lnTo>
                        <a:pt x="18" y="399"/>
                      </a:lnTo>
                      <a:lnTo>
                        <a:pt x="26" y="401"/>
                      </a:lnTo>
                      <a:lnTo>
                        <a:pt x="39" y="396"/>
                      </a:lnTo>
                      <a:lnTo>
                        <a:pt x="148" y="309"/>
                      </a:lnTo>
                      <a:lnTo>
                        <a:pt x="154" y="299"/>
                      </a:lnTo>
                      <a:lnTo>
                        <a:pt x="154" y="290"/>
                      </a:lnTo>
                      <a:lnTo>
                        <a:pt x="147" y="284"/>
                      </a:lnTo>
                      <a:lnTo>
                        <a:pt x="137" y="283"/>
                      </a:lnTo>
                      <a:lnTo>
                        <a:pt x="26" y="304"/>
                      </a:lnTo>
                      <a:lnTo>
                        <a:pt x="15" y="307"/>
                      </a:lnTo>
                      <a:lnTo>
                        <a:pt x="8" y="313"/>
                      </a:lnTo>
                      <a:lnTo>
                        <a:pt x="3" y="321"/>
                      </a:lnTo>
                      <a:lnTo>
                        <a:pt x="1" y="330"/>
                      </a:lnTo>
                      <a:lnTo>
                        <a:pt x="0" y="337"/>
                      </a:lnTo>
                      <a:lnTo>
                        <a:pt x="0" y="343"/>
                      </a:lnTo>
                      <a:lnTo>
                        <a:pt x="1" y="350"/>
                      </a:lnTo>
                      <a:lnTo>
                        <a:pt x="1" y="357"/>
                      </a:lnTo>
                      <a:lnTo>
                        <a:pt x="2" y="363"/>
                      </a:lnTo>
                      <a:lnTo>
                        <a:pt x="3" y="369"/>
                      </a:lnTo>
                      <a:lnTo>
                        <a:pt x="5" y="376"/>
                      </a:lnTo>
                      <a:lnTo>
                        <a:pt x="6" y="382"/>
                      </a:lnTo>
                      <a:close/>
                      <a:moveTo>
                        <a:pt x="89" y="534"/>
                      </a:moveTo>
                      <a:lnTo>
                        <a:pt x="93" y="538"/>
                      </a:lnTo>
                      <a:lnTo>
                        <a:pt x="99" y="541"/>
                      </a:lnTo>
                      <a:lnTo>
                        <a:pt x="104" y="543"/>
                      </a:lnTo>
                      <a:lnTo>
                        <a:pt x="109" y="544"/>
                      </a:lnTo>
                      <a:lnTo>
                        <a:pt x="113" y="544"/>
                      </a:lnTo>
                      <a:lnTo>
                        <a:pt x="118" y="542"/>
                      </a:lnTo>
                      <a:lnTo>
                        <a:pt x="122" y="538"/>
                      </a:lnTo>
                      <a:lnTo>
                        <a:pt x="125" y="532"/>
                      </a:lnTo>
                      <a:lnTo>
                        <a:pt x="170" y="409"/>
                      </a:lnTo>
                      <a:lnTo>
                        <a:pt x="169" y="398"/>
                      </a:lnTo>
                      <a:lnTo>
                        <a:pt x="163" y="391"/>
                      </a:lnTo>
                      <a:lnTo>
                        <a:pt x="155" y="388"/>
                      </a:lnTo>
                      <a:lnTo>
                        <a:pt x="145" y="392"/>
                      </a:lnTo>
                      <a:lnTo>
                        <a:pt x="61" y="457"/>
                      </a:lnTo>
                      <a:lnTo>
                        <a:pt x="57" y="461"/>
                      </a:lnTo>
                      <a:lnTo>
                        <a:pt x="53" y="465"/>
                      </a:lnTo>
                      <a:lnTo>
                        <a:pt x="52" y="469"/>
                      </a:lnTo>
                      <a:lnTo>
                        <a:pt x="51" y="473"/>
                      </a:lnTo>
                      <a:lnTo>
                        <a:pt x="51" y="478"/>
                      </a:lnTo>
                      <a:lnTo>
                        <a:pt x="52" y="483"/>
                      </a:lnTo>
                      <a:lnTo>
                        <a:pt x="53" y="487"/>
                      </a:lnTo>
                      <a:lnTo>
                        <a:pt x="54" y="491"/>
                      </a:lnTo>
                      <a:lnTo>
                        <a:pt x="58" y="497"/>
                      </a:lnTo>
                      <a:lnTo>
                        <a:pt x="63" y="503"/>
                      </a:lnTo>
                      <a:lnTo>
                        <a:pt x="66" y="509"/>
                      </a:lnTo>
                      <a:lnTo>
                        <a:pt x="71" y="514"/>
                      </a:lnTo>
                      <a:lnTo>
                        <a:pt x="76" y="519"/>
                      </a:lnTo>
                      <a:lnTo>
                        <a:pt x="79" y="524"/>
                      </a:lnTo>
                      <a:lnTo>
                        <a:pt x="84" y="529"/>
                      </a:lnTo>
                      <a:lnTo>
                        <a:pt x="89" y="534"/>
                      </a:lnTo>
                      <a:close/>
                      <a:moveTo>
                        <a:pt x="250" y="629"/>
                      </a:moveTo>
                      <a:lnTo>
                        <a:pt x="261" y="631"/>
                      </a:lnTo>
                      <a:lnTo>
                        <a:pt x="272" y="629"/>
                      </a:lnTo>
                      <a:lnTo>
                        <a:pt x="279" y="623"/>
                      </a:lnTo>
                      <a:lnTo>
                        <a:pt x="279" y="611"/>
                      </a:lnTo>
                      <a:lnTo>
                        <a:pt x="247" y="487"/>
                      </a:lnTo>
                      <a:lnTo>
                        <a:pt x="240" y="478"/>
                      </a:lnTo>
                      <a:lnTo>
                        <a:pt x="231" y="473"/>
                      </a:lnTo>
                      <a:lnTo>
                        <a:pt x="221" y="475"/>
                      </a:lnTo>
                      <a:lnTo>
                        <a:pt x="215" y="482"/>
                      </a:lnTo>
                      <a:lnTo>
                        <a:pt x="181" y="576"/>
                      </a:lnTo>
                      <a:lnTo>
                        <a:pt x="180" y="581"/>
                      </a:lnTo>
                      <a:lnTo>
                        <a:pt x="179" y="586"/>
                      </a:lnTo>
                      <a:lnTo>
                        <a:pt x="180" y="590"/>
                      </a:lnTo>
                      <a:lnTo>
                        <a:pt x="181" y="594"/>
                      </a:lnTo>
                      <a:lnTo>
                        <a:pt x="183" y="598"/>
                      </a:lnTo>
                      <a:lnTo>
                        <a:pt x="187" y="601"/>
                      </a:lnTo>
                      <a:lnTo>
                        <a:pt x="190" y="604"/>
                      </a:lnTo>
                      <a:lnTo>
                        <a:pt x="194" y="607"/>
                      </a:lnTo>
                      <a:lnTo>
                        <a:pt x="201" y="611"/>
                      </a:lnTo>
                      <a:lnTo>
                        <a:pt x="208" y="614"/>
                      </a:lnTo>
                      <a:lnTo>
                        <a:pt x="215" y="617"/>
                      </a:lnTo>
                      <a:lnTo>
                        <a:pt x="222" y="620"/>
                      </a:lnTo>
                      <a:lnTo>
                        <a:pt x="228" y="622"/>
                      </a:lnTo>
                      <a:lnTo>
                        <a:pt x="235" y="624"/>
                      </a:lnTo>
                      <a:lnTo>
                        <a:pt x="242" y="627"/>
                      </a:lnTo>
                      <a:lnTo>
                        <a:pt x="250" y="629"/>
                      </a:lnTo>
                      <a:close/>
                      <a:moveTo>
                        <a:pt x="442" y="643"/>
                      </a:moveTo>
                      <a:lnTo>
                        <a:pt x="454" y="639"/>
                      </a:lnTo>
                      <a:lnTo>
                        <a:pt x="463" y="633"/>
                      </a:lnTo>
                      <a:lnTo>
                        <a:pt x="465" y="626"/>
                      </a:lnTo>
                      <a:lnTo>
                        <a:pt x="459" y="614"/>
                      </a:lnTo>
                      <a:lnTo>
                        <a:pt x="358" y="520"/>
                      </a:lnTo>
                      <a:lnTo>
                        <a:pt x="348" y="515"/>
                      </a:lnTo>
                      <a:lnTo>
                        <a:pt x="337" y="515"/>
                      </a:lnTo>
                      <a:lnTo>
                        <a:pt x="330" y="521"/>
                      </a:lnTo>
                      <a:lnTo>
                        <a:pt x="329" y="530"/>
                      </a:lnTo>
                      <a:lnTo>
                        <a:pt x="352" y="626"/>
                      </a:lnTo>
                      <a:lnTo>
                        <a:pt x="357" y="635"/>
                      </a:lnTo>
                      <a:lnTo>
                        <a:pt x="364" y="642"/>
                      </a:lnTo>
                      <a:lnTo>
                        <a:pt x="373" y="645"/>
                      </a:lnTo>
                      <a:lnTo>
                        <a:pt x="383" y="647"/>
                      </a:lnTo>
                      <a:lnTo>
                        <a:pt x="392" y="648"/>
                      </a:lnTo>
                      <a:lnTo>
                        <a:pt x="399" y="648"/>
                      </a:lnTo>
                      <a:lnTo>
                        <a:pt x="407" y="647"/>
                      </a:lnTo>
                      <a:lnTo>
                        <a:pt x="414" y="647"/>
                      </a:lnTo>
                      <a:lnTo>
                        <a:pt x="421" y="646"/>
                      </a:lnTo>
                      <a:lnTo>
                        <a:pt x="428" y="645"/>
                      </a:lnTo>
                      <a:lnTo>
                        <a:pt x="435" y="644"/>
                      </a:lnTo>
                      <a:lnTo>
                        <a:pt x="442" y="643"/>
                      </a:lnTo>
                      <a:close/>
                      <a:moveTo>
                        <a:pt x="619" y="571"/>
                      </a:moveTo>
                      <a:lnTo>
                        <a:pt x="623" y="567"/>
                      </a:lnTo>
                      <a:lnTo>
                        <a:pt x="627" y="562"/>
                      </a:lnTo>
                      <a:lnTo>
                        <a:pt x="629" y="558"/>
                      </a:lnTo>
                      <a:lnTo>
                        <a:pt x="631" y="554"/>
                      </a:lnTo>
                      <a:lnTo>
                        <a:pt x="631" y="550"/>
                      </a:lnTo>
                      <a:lnTo>
                        <a:pt x="628" y="546"/>
                      </a:lnTo>
                      <a:lnTo>
                        <a:pt x="623" y="543"/>
                      </a:lnTo>
                      <a:lnTo>
                        <a:pt x="616" y="540"/>
                      </a:lnTo>
                      <a:lnTo>
                        <a:pt x="474" y="502"/>
                      </a:lnTo>
                      <a:lnTo>
                        <a:pt x="463" y="502"/>
                      </a:lnTo>
                      <a:lnTo>
                        <a:pt x="454" y="507"/>
                      </a:lnTo>
                      <a:lnTo>
                        <a:pt x="451" y="514"/>
                      </a:lnTo>
                      <a:lnTo>
                        <a:pt x="454" y="522"/>
                      </a:lnTo>
                      <a:lnTo>
                        <a:pt x="530" y="595"/>
                      </a:lnTo>
                      <a:lnTo>
                        <a:pt x="535" y="599"/>
                      </a:lnTo>
                      <a:lnTo>
                        <a:pt x="539" y="602"/>
                      </a:lnTo>
                      <a:lnTo>
                        <a:pt x="544" y="603"/>
                      </a:lnTo>
                      <a:lnTo>
                        <a:pt x="549" y="604"/>
                      </a:lnTo>
                      <a:lnTo>
                        <a:pt x="555" y="604"/>
                      </a:lnTo>
                      <a:lnTo>
                        <a:pt x="560" y="603"/>
                      </a:lnTo>
                      <a:lnTo>
                        <a:pt x="566" y="602"/>
                      </a:lnTo>
                      <a:lnTo>
                        <a:pt x="570" y="601"/>
                      </a:lnTo>
                      <a:lnTo>
                        <a:pt x="577" y="598"/>
                      </a:lnTo>
                      <a:lnTo>
                        <a:pt x="583" y="594"/>
                      </a:lnTo>
                      <a:lnTo>
                        <a:pt x="590" y="591"/>
                      </a:lnTo>
                      <a:lnTo>
                        <a:pt x="596" y="587"/>
                      </a:lnTo>
                      <a:lnTo>
                        <a:pt x="602" y="583"/>
                      </a:lnTo>
                      <a:lnTo>
                        <a:pt x="608" y="580"/>
                      </a:lnTo>
                      <a:lnTo>
                        <a:pt x="613" y="576"/>
                      </a:lnTo>
                      <a:lnTo>
                        <a:pt x="619" y="571"/>
                      </a:lnTo>
                      <a:close/>
                      <a:moveTo>
                        <a:pt x="730" y="434"/>
                      </a:moveTo>
                      <a:lnTo>
                        <a:pt x="731" y="423"/>
                      </a:lnTo>
                      <a:lnTo>
                        <a:pt x="730" y="414"/>
                      </a:lnTo>
                      <a:lnTo>
                        <a:pt x="724" y="408"/>
                      </a:lnTo>
                      <a:lnTo>
                        <a:pt x="710" y="407"/>
                      </a:lnTo>
                      <a:lnTo>
                        <a:pt x="564" y="436"/>
                      </a:lnTo>
                      <a:lnTo>
                        <a:pt x="554" y="442"/>
                      </a:lnTo>
                      <a:lnTo>
                        <a:pt x="549" y="449"/>
                      </a:lnTo>
                      <a:lnTo>
                        <a:pt x="550" y="457"/>
                      </a:lnTo>
                      <a:lnTo>
                        <a:pt x="558" y="462"/>
                      </a:lnTo>
                      <a:lnTo>
                        <a:pt x="667" y="493"/>
                      </a:lnTo>
                      <a:lnTo>
                        <a:pt x="673" y="494"/>
                      </a:lnTo>
                      <a:lnTo>
                        <a:pt x="679" y="494"/>
                      </a:lnTo>
                      <a:lnTo>
                        <a:pt x="684" y="494"/>
                      </a:lnTo>
                      <a:lnTo>
                        <a:pt x="689" y="492"/>
                      </a:lnTo>
                      <a:lnTo>
                        <a:pt x="693" y="490"/>
                      </a:lnTo>
                      <a:lnTo>
                        <a:pt x="697" y="487"/>
                      </a:lnTo>
                      <a:lnTo>
                        <a:pt x="700" y="484"/>
                      </a:lnTo>
                      <a:lnTo>
                        <a:pt x="704" y="481"/>
                      </a:lnTo>
                      <a:lnTo>
                        <a:pt x="709" y="475"/>
                      </a:lnTo>
                      <a:lnTo>
                        <a:pt x="712" y="469"/>
                      </a:lnTo>
                      <a:lnTo>
                        <a:pt x="716" y="463"/>
                      </a:lnTo>
                      <a:lnTo>
                        <a:pt x="719" y="457"/>
                      </a:lnTo>
                      <a:lnTo>
                        <a:pt x="722" y="451"/>
                      </a:lnTo>
                      <a:lnTo>
                        <a:pt x="725" y="445"/>
                      </a:lnTo>
                      <a:lnTo>
                        <a:pt x="728" y="440"/>
                      </a:lnTo>
                      <a:lnTo>
                        <a:pt x="730" y="434"/>
                      </a:lnTo>
                      <a:close/>
                      <a:moveTo>
                        <a:pt x="745" y="266"/>
                      </a:moveTo>
                      <a:lnTo>
                        <a:pt x="741" y="256"/>
                      </a:lnTo>
                      <a:lnTo>
                        <a:pt x="735" y="249"/>
                      </a:lnTo>
                      <a:lnTo>
                        <a:pt x="725" y="247"/>
                      </a:lnTo>
                      <a:lnTo>
                        <a:pt x="713" y="252"/>
                      </a:lnTo>
                      <a:lnTo>
                        <a:pt x="603" y="339"/>
                      </a:lnTo>
                      <a:lnTo>
                        <a:pt x="597" y="349"/>
                      </a:lnTo>
                      <a:lnTo>
                        <a:pt x="599" y="358"/>
                      </a:lnTo>
                      <a:lnTo>
                        <a:pt x="605" y="364"/>
                      </a:lnTo>
                      <a:lnTo>
                        <a:pt x="614" y="365"/>
                      </a:lnTo>
                      <a:lnTo>
                        <a:pt x="725" y="345"/>
                      </a:lnTo>
                      <a:lnTo>
                        <a:pt x="736" y="341"/>
                      </a:lnTo>
                      <a:lnTo>
                        <a:pt x="744" y="335"/>
                      </a:lnTo>
                      <a:lnTo>
                        <a:pt x="749" y="328"/>
                      </a:lnTo>
                      <a:lnTo>
                        <a:pt x="751" y="318"/>
                      </a:lnTo>
                      <a:lnTo>
                        <a:pt x="751" y="311"/>
                      </a:lnTo>
                      <a:lnTo>
                        <a:pt x="751" y="305"/>
                      </a:lnTo>
                      <a:lnTo>
                        <a:pt x="751" y="298"/>
                      </a:lnTo>
                      <a:lnTo>
                        <a:pt x="750" y="292"/>
                      </a:lnTo>
                      <a:lnTo>
                        <a:pt x="750" y="285"/>
                      </a:lnTo>
                      <a:lnTo>
                        <a:pt x="749" y="279"/>
                      </a:lnTo>
                      <a:lnTo>
                        <a:pt x="747" y="272"/>
                      </a:lnTo>
                      <a:lnTo>
                        <a:pt x="745" y="266"/>
                      </a:lnTo>
                      <a:close/>
                      <a:moveTo>
                        <a:pt x="663" y="115"/>
                      </a:moveTo>
                      <a:lnTo>
                        <a:pt x="658" y="111"/>
                      </a:lnTo>
                      <a:lnTo>
                        <a:pt x="653" y="108"/>
                      </a:lnTo>
                      <a:lnTo>
                        <a:pt x="647" y="106"/>
                      </a:lnTo>
                      <a:lnTo>
                        <a:pt x="642" y="105"/>
                      </a:lnTo>
                      <a:lnTo>
                        <a:pt x="638" y="105"/>
                      </a:lnTo>
                      <a:lnTo>
                        <a:pt x="633" y="107"/>
                      </a:lnTo>
                      <a:lnTo>
                        <a:pt x="629" y="111"/>
                      </a:lnTo>
                      <a:lnTo>
                        <a:pt x="626" y="117"/>
                      </a:lnTo>
                      <a:lnTo>
                        <a:pt x="582" y="239"/>
                      </a:lnTo>
                      <a:lnTo>
                        <a:pt x="582" y="250"/>
                      </a:lnTo>
                      <a:lnTo>
                        <a:pt x="588" y="257"/>
                      </a:lnTo>
                      <a:lnTo>
                        <a:pt x="596" y="260"/>
                      </a:lnTo>
                      <a:lnTo>
                        <a:pt x="606" y="257"/>
                      </a:lnTo>
                      <a:lnTo>
                        <a:pt x="691" y="191"/>
                      </a:lnTo>
                      <a:lnTo>
                        <a:pt x="696" y="187"/>
                      </a:lnTo>
                      <a:lnTo>
                        <a:pt x="698" y="184"/>
                      </a:lnTo>
                      <a:lnTo>
                        <a:pt x="700" y="180"/>
                      </a:lnTo>
                      <a:lnTo>
                        <a:pt x="702" y="176"/>
                      </a:lnTo>
                      <a:lnTo>
                        <a:pt x="702" y="170"/>
                      </a:lnTo>
                      <a:lnTo>
                        <a:pt x="700" y="166"/>
                      </a:lnTo>
                      <a:lnTo>
                        <a:pt x="699" y="161"/>
                      </a:lnTo>
                      <a:lnTo>
                        <a:pt x="697" y="157"/>
                      </a:lnTo>
                      <a:lnTo>
                        <a:pt x="693" y="151"/>
                      </a:lnTo>
                      <a:lnTo>
                        <a:pt x="690" y="145"/>
                      </a:lnTo>
                      <a:lnTo>
                        <a:pt x="686" y="140"/>
                      </a:lnTo>
                      <a:lnTo>
                        <a:pt x="681" y="135"/>
                      </a:lnTo>
                      <a:lnTo>
                        <a:pt x="677" y="130"/>
                      </a:lnTo>
                      <a:lnTo>
                        <a:pt x="672" y="125"/>
                      </a:lnTo>
                      <a:lnTo>
                        <a:pt x="667" y="119"/>
                      </a:lnTo>
                      <a:lnTo>
                        <a:pt x="663" y="115"/>
                      </a:lnTo>
                      <a:close/>
                      <a:moveTo>
                        <a:pt x="503" y="19"/>
                      </a:moveTo>
                      <a:lnTo>
                        <a:pt x="491" y="18"/>
                      </a:lnTo>
                      <a:lnTo>
                        <a:pt x="480" y="19"/>
                      </a:lnTo>
                      <a:lnTo>
                        <a:pt x="473" y="25"/>
                      </a:lnTo>
                      <a:lnTo>
                        <a:pt x="472" y="37"/>
                      </a:lnTo>
                      <a:lnTo>
                        <a:pt x="505" y="162"/>
                      </a:lnTo>
                      <a:lnTo>
                        <a:pt x="512" y="171"/>
                      </a:lnTo>
                      <a:lnTo>
                        <a:pt x="521" y="176"/>
                      </a:lnTo>
                      <a:lnTo>
                        <a:pt x="530" y="175"/>
                      </a:lnTo>
                      <a:lnTo>
                        <a:pt x="536" y="167"/>
                      </a:lnTo>
                      <a:lnTo>
                        <a:pt x="571" y="74"/>
                      </a:lnTo>
                      <a:lnTo>
                        <a:pt x="573" y="68"/>
                      </a:lnTo>
                      <a:lnTo>
                        <a:pt x="574" y="63"/>
                      </a:lnTo>
                      <a:lnTo>
                        <a:pt x="573" y="59"/>
                      </a:lnTo>
                      <a:lnTo>
                        <a:pt x="571" y="55"/>
                      </a:lnTo>
                      <a:lnTo>
                        <a:pt x="569" y="51"/>
                      </a:lnTo>
                      <a:lnTo>
                        <a:pt x="566" y="48"/>
                      </a:lnTo>
                      <a:lnTo>
                        <a:pt x="562" y="45"/>
                      </a:lnTo>
                      <a:lnTo>
                        <a:pt x="557" y="42"/>
                      </a:lnTo>
                      <a:lnTo>
                        <a:pt x="551" y="38"/>
                      </a:lnTo>
                      <a:lnTo>
                        <a:pt x="544" y="35"/>
                      </a:lnTo>
                      <a:lnTo>
                        <a:pt x="537" y="32"/>
                      </a:lnTo>
                      <a:lnTo>
                        <a:pt x="530" y="29"/>
                      </a:lnTo>
                      <a:lnTo>
                        <a:pt x="523" y="26"/>
                      </a:lnTo>
                      <a:lnTo>
                        <a:pt x="517" y="24"/>
                      </a:lnTo>
                      <a:lnTo>
                        <a:pt x="510" y="22"/>
                      </a:lnTo>
                      <a:lnTo>
                        <a:pt x="503" y="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5" name="Freeform 1085">
                  <a:extLst>
                    <a:ext uri="{FF2B5EF4-FFF2-40B4-BE49-F238E27FC236}">
                      <a16:creationId xmlns:a16="http://schemas.microsoft.com/office/drawing/2014/main" id="{4144BDE6-6440-4F9F-AE7F-77ABA4D891DA}"/>
                    </a:ext>
                  </a:extLst>
                </p:cNvPr>
                <p:cNvSpPr>
                  <a:spLocks/>
                </p:cNvSpPr>
                <p:nvPr/>
              </p:nvSpPr>
              <p:spPr bwMode="auto">
                <a:xfrm>
                  <a:off x="5229" y="427"/>
                  <a:ext cx="4" cy="7"/>
                </a:xfrm>
                <a:custGeom>
                  <a:avLst/>
                  <a:gdLst>
                    <a:gd name="T0" fmla="*/ 0 w 23"/>
                    <a:gd name="T1" fmla="*/ 0 h 31"/>
                    <a:gd name="T2" fmla="*/ 0 w 23"/>
                    <a:gd name="T3" fmla="*/ 0 h 31"/>
                    <a:gd name="T4" fmla="*/ 0 w 23"/>
                    <a:gd name="T5" fmla="*/ 0 h 31"/>
                    <a:gd name="T6" fmla="*/ 0 w 23"/>
                    <a:gd name="T7" fmla="*/ 0 h 31"/>
                    <a:gd name="T8" fmla="*/ 0 w 23"/>
                    <a:gd name="T9" fmla="*/ 0 h 31"/>
                    <a:gd name="T10" fmla="*/ 0 w 23"/>
                    <a:gd name="T11" fmla="*/ 0 h 31"/>
                    <a:gd name="T12" fmla="*/ 0 w 23"/>
                    <a:gd name="T13" fmla="*/ 0 h 31"/>
                    <a:gd name="T14" fmla="*/ 0 w 23"/>
                    <a:gd name="T15" fmla="*/ 0 h 31"/>
                    <a:gd name="T16" fmla="*/ 0 w 23"/>
                    <a:gd name="T17" fmla="*/ 0 h 31"/>
                    <a:gd name="T18" fmla="*/ 0 w 23"/>
                    <a:gd name="T19" fmla="*/ 0 h 31"/>
                    <a:gd name="T20" fmla="*/ 0 w 23"/>
                    <a:gd name="T21" fmla="*/ 0 h 31"/>
                    <a:gd name="T22" fmla="*/ 0 w 23"/>
                    <a:gd name="T23" fmla="*/ 0 h 31"/>
                    <a:gd name="T24" fmla="*/ 0 w 23"/>
                    <a:gd name="T25" fmla="*/ 0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3"/>
                    <a:gd name="T40" fmla="*/ 0 h 31"/>
                    <a:gd name="T41" fmla="*/ 23 w 23"/>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3" h="31">
                      <a:moveTo>
                        <a:pt x="9" y="29"/>
                      </a:moveTo>
                      <a:lnTo>
                        <a:pt x="9" y="29"/>
                      </a:lnTo>
                      <a:lnTo>
                        <a:pt x="3" y="19"/>
                      </a:lnTo>
                      <a:lnTo>
                        <a:pt x="4" y="11"/>
                      </a:lnTo>
                      <a:lnTo>
                        <a:pt x="12" y="6"/>
                      </a:lnTo>
                      <a:lnTo>
                        <a:pt x="23" y="2"/>
                      </a:lnTo>
                      <a:lnTo>
                        <a:pt x="23" y="0"/>
                      </a:lnTo>
                      <a:lnTo>
                        <a:pt x="10" y="4"/>
                      </a:lnTo>
                      <a:lnTo>
                        <a:pt x="1" y="9"/>
                      </a:lnTo>
                      <a:lnTo>
                        <a:pt x="0" y="19"/>
                      </a:lnTo>
                      <a:lnTo>
                        <a:pt x="6" y="31"/>
                      </a:lnTo>
                      <a:lnTo>
                        <a:pt x="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6" name="Freeform 1086">
                  <a:extLst>
                    <a:ext uri="{FF2B5EF4-FFF2-40B4-BE49-F238E27FC236}">
                      <a16:creationId xmlns:a16="http://schemas.microsoft.com/office/drawing/2014/main" id="{444BEF2E-22C1-4192-B595-636E843EB6C2}"/>
                    </a:ext>
                  </a:extLst>
                </p:cNvPr>
                <p:cNvSpPr>
                  <a:spLocks/>
                </p:cNvSpPr>
                <p:nvPr/>
              </p:nvSpPr>
              <p:spPr bwMode="auto">
                <a:xfrm>
                  <a:off x="5230" y="433"/>
                  <a:ext cx="17" cy="19"/>
                </a:xfrm>
                <a:custGeom>
                  <a:avLst/>
                  <a:gdLst>
                    <a:gd name="T0" fmla="*/ 0 w 103"/>
                    <a:gd name="T1" fmla="*/ 0 h 96"/>
                    <a:gd name="T2" fmla="*/ 0 w 103"/>
                    <a:gd name="T3" fmla="*/ 0 h 96"/>
                    <a:gd name="T4" fmla="*/ 0 w 103"/>
                    <a:gd name="T5" fmla="*/ 0 h 96"/>
                    <a:gd name="T6" fmla="*/ 0 w 103"/>
                    <a:gd name="T7" fmla="*/ 0 h 96"/>
                    <a:gd name="T8" fmla="*/ 0 w 103"/>
                    <a:gd name="T9" fmla="*/ 0 h 96"/>
                    <a:gd name="T10" fmla="*/ 0 w 103"/>
                    <a:gd name="T11" fmla="*/ 0 h 96"/>
                    <a:gd name="T12" fmla="*/ 0 w 103"/>
                    <a:gd name="T13" fmla="*/ 0 h 96"/>
                    <a:gd name="T14" fmla="*/ 0 60000 65536"/>
                    <a:gd name="T15" fmla="*/ 0 60000 65536"/>
                    <a:gd name="T16" fmla="*/ 0 60000 65536"/>
                    <a:gd name="T17" fmla="*/ 0 60000 65536"/>
                    <a:gd name="T18" fmla="*/ 0 60000 65536"/>
                    <a:gd name="T19" fmla="*/ 0 60000 65536"/>
                    <a:gd name="T20" fmla="*/ 0 60000 65536"/>
                    <a:gd name="T21" fmla="*/ 0 w 103"/>
                    <a:gd name="T22" fmla="*/ 0 h 96"/>
                    <a:gd name="T23" fmla="*/ 103 w 103"/>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96">
                      <a:moveTo>
                        <a:pt x="103" y="94"/>
                      </a:moveTo>
                      <a:lnTo>
                        <a:pt x="103" y="94"/>
                      </a:lnTo>
                      <a:lnTo>
                        <a:pt x="3" y="0"/>
                      </a:lnTo>
                      <a:lnTo>
                        <a:pt x="0" y="2"/>
                      </a:lnTo>
                      <a:lnTo>
                        <a:pt x="101" y="96"/>
                      </a:lnTo>
                      <a:lnTo>
                        <a:pt x="103" y="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7" name="Freeform 1087">
                  <a:extLst>
                    <a:ext uri="{FF2B5EF4-FFF2-40B4-BE49-F238E27FC236}">
                      <a16:creationId xmlns:a16="http://schemas.microsoft.com/office/drawing/2014/main" id="{38D1EEB8-420A-4190-A277-8E239667D2D1}"/>
                    </a:ext>
                  </a:extLst>
                </p:cNvPr>
                <p:cNvSpPr>
                  <a:spLocks/>
                </p:cNvSpPr>
                <p:nvPr/>
              </p:nvSpPr>
              <p:spPr bwMode="auto">
                <a:xfrm>
                  <a:off x="5247" y="450"/>
                  <a:ext cx="5" cy="3"/>
                </a:xfrm>
                <a:custGeom>
                  <a:avLst/>
                  <a:gdLst>
                    <a:gd name="T0" fmla="*/ 0 w 32"/>
                    <a:gd name="T1" fmla="*/ 0 h 16"/>
                    <a:gd name="T2" fmla="*/ 0 w 32"/>
                    <a:gd name="T3" fmla="*/ 0 h 16"/>
                    <a:gd name="T4" fmla="*/ 0 w 32"/>
                    <a:gd name="T5" fmla="*/ 0 h 16"/>
                    <a:gd name="T6" fmla="*/ 0 w 32"/>
                    <a:gd name="T7" fmla="*/ 0 h 16"/>
                    <a:gd name="T8" fmla="*/ 0 w 32"/>
                    <a:gd name="T9" fmla="*/ 0 h 16"/>
                    <a:gd name="T10" fmla="*/ 0 w 32"/>
                    <a:gd name="T11" fmla="*/ 0 h 16"/>
                    <a:gd name="T12" fmla="*/ 0 w 32"/>
                    <a:gd name="T13" fmla="*/ 0 h 16"/>
                    <a:gd name="T14" fmla="*/ 0 w 32"/>
                    <a:gd name="T15" fmla="*/ 0 h 16"/>
                    <a:gd name="T16" fmla="*/ 0 w 32"/>
                    <a:gd name="T17" fmla="*/ 0 h 16"/>
                    <a:gd name="T18" fmla="*/ 0 w 32"/>
                    <a:gd name="T19" fmla="*/ 0 h 16"/>
                    <a:gd name="T20" fmla="*/ 0 w 32"/>
                    <a:gd name="T21" fmla="*/ 0 h 16"/>
                    <a:gd name="T22" fmla="*/ 0 w 32"/>
                    <a:gd name="T23" fmla="*/ 0 h 16"/>
                    <a:gd name="T24" fmla="*/ 0 w 32"/>
                    <a:gd name="T25" fmla="*/ 0 h 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16"/>
                    <a:gd name="T41" fmla="*/ 32 w 32"/>
                    <a:gd name="T42" fmla="*/ 16 h 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16">
                      <a:moveTo>
                        <a:pt x="29" y="0"/>
                      </a:moveTo>
                      <a:lnTo>
                        <a:pt x="29" y="0"/>
                      </a:lnTo>
                      <a:lnTo>
                        <a:pt x="28" y="8"/>
                      </a:lnTo>
                      <a:lnTo>
                        <a:pt x="21" y="13"/>
                      </a:lnTo>
                      <a:lnTo>
                        <a:pt x="12" y="14"/>
                      </a:lnTo>
                      <a:lnTo>
                        <a:pt x="2" y="9"/>
                      </a:lnTo>
                      <a:lnTo>
                        <a:pt x="0" y="11"/>
                      </a:lnTo>
                      <a:lnTo>
                        <a:pt x="12" y="16"/>
                      </a:lnTo>
                      <a:lnTo>
                        <a:pt x="23" y="15"/>
                      </a:lnTo>
                      <a:lnTo>
                        <a:pt x="30" y="10"/>
                      </a:lnTo>
                      <a:lnTo>
                        <a:pt x="32" y="0"/>
                      </a:lnTo>
                      <a:lnTo>
                        <a:pt x="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8" name="Freeform 1088">
                  <a:extLst>
                    <a:ext uri="{FF2B5EF4-FFF2-40B4-BE49-F238E27FC236}">
                      <a16:creationId xmlns:a16="http://schemas.microsoft.com/office/drawing/2014/main" id="{7DA07C18-BA03-453F-A729-E293D3A668C6}"/>
                    </a:ext>
                  </a:extLst>
                </p:cNvPr>
                <p:cNvSpPr>
                  <a:spLocks/>
                </p:cNvSpPr>
                <p:nvPr/>
              </p:nvSpPr>
              <p:spPr bwMode="auto">
                <a:xfrm>
                  <a:off x="5248" y="431"/>
                  <a:ext cx="4" cy="19"/>
                </a:xfrm>
                <a:custGeom>
                  <a:avLst/>
                  <a:gdLst>
                    <a:gd name="T0" fmla="*/ 0 w 26"/>
                    <a:gd name="T1" fmla="*/ 0 h 95"/>
                    <a:gd name="T2" fmla="*/ 0 w 26"/>
                    <a:gd name="T3" fmla="*/ 0 h 95"/>
                    <a:gd name="T4" fmla="*/ 0 w 26"/>
                    <a:gd name="T5" fmla="*/ 0 h 95"/>
                    <a:gd name="T6" fmla="*/ 0 w 26"/>
                    <a:gd name="T7" fmla="*/ 0 h 95"/>
                    <a:gd name="T8" fmla="*/ 0 w 26"/>
                    <a:gd name="T9" fmla="*/ 0 h 95"/>
                    <a:gd name="T10" fmla="*/ 0 w 26"/>
                    <a:gd name="T11" fmla="*/ 0 h 95"/>
                    <a:gd name="T12" fmla="*/ 0 w 26"/>
                    <a:gd name="T13" fmla="*/ 0 h 95"/>
                    <a:gd name="T14" fmla="*/ 0 60000 65536"/>
                    <a:gd name="T15" fmla="*/ 0 60000 65536"/>
                    <a:gd name="T16" fmla="*/ 0 60000 65536"/>
                    <a:gd name="T17" fmla="*/ 0 60000 65536"/>
                    <a:gd name="T18" fmla="*/ 0 60000 65536"/>
                    <a:gd name="T19" fmla="*/ 0 60000 65536"/>
                    <a:gd name="T20" fmla="*/ 0 60000 65536"/>
                    <a:gd name="T21" fmla="*/ 0 w 26"/>
                    <a:gd name="T22" fmla="*/ 0 h 95"/>
                    <a:gd name="T23" fmla="*/ 26 w 26"/>
                    <a:gd name="T24" fmla="*/ 95 h 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95">
                      <a:moveTo>
                        <a:pt x="0" y="0"/>
                      </a:moveTo>
                      <a:lnTo>
                        <a:pt x="0" y="0"/>
                      </a:lnTo>
                      <a:lnTo>
                        <a:pt x="23" y="95"/>
                      </a:lnTo>
                      <a:lnTo>
                        <a:pt x="26" y="95"/>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9" name="Freeform 1089">
                  <a:extLst>
                    <a:ext uri="{FF2B5EF4-FFF2-40B4-BE49-F238E27FC236}">
                      <a16:creationId xmlns:a16="http://schemas.microsoft.com/office/drawing/2014/main" id="{56D37628-80D6-48D3-AF70-B9957955C291}"/>
                    </a:ext>
                  </a:extLst>
                </p:cNvPr>
                <p:cNvSpPr>
                  <a:spLocks/>
                </p:cNvSpPr>
                <p:nvPr/>
              </p:nvSpPr>
              <p:spPr bwMode="auto">
                <a:xfrm>
                  <a:off x="5243" y="426"/>
                  <a:ext cx="5" cy="5"/>
                </a:xfrm>
                <a:custGeom>
                  <a:avLst/>
                  <a:gdLst>
                    <a:gd name="T0" fmla="*/ 0 w 32"/>
                    <a:gd name="T1" fmla="*/ 0 h 24"/>
                    <a:gd name="T2" fmla="*/ 0 w 32"/>
                    <a:gd name="T3" fmla="*/ 0 h 24"/>
                    <a:gd name="T4" fmla="*/ 0 w 32"/>
                    <a:gd name="T5" fmla="*/ 0 h 24"/>
                    <a:gd name="T6" fmla="*/ 0 w 32"/>
                    <a:gd name="T7" fmla="*/ 0 h 24"/>
                    <a:gd name="T8" fmla="*/ 0 w 32"/>
                    <a:gd name="T9" fmla="*/ 0 h 24"/>
                    <a:gd name="T10" fmla="*/ 0 w 32"/>
                    <a:gd name="T11" fmla="*/ 0 h 24"/>
                    <a:gd name="T12" fmla="*/ 0 w 32"/>
                    <a:gd name="T13" fmla="*/ 0 h 24"/>
                    <a:gd name="T14" fmla="*/ 0 w 32"/>
                    <a:gd name="T15" fmla="*/ 0 h 24"/>
                    <a:gd name="T16" fmla="*/ 0 w 32"/>
                    <a:gd name="T17" fmla="*/ 0 h 24"/>
                    <a:gd name="T18" fmla="*/ 0 w 32"/>
                    <a:gd name="T19" fmla="*/ 0 h 24"/>
                    <a:gd name="T20" fmla="*/ 0 w 32"/>
                    <a:gd name="T21" fmla="*/ 0 h 24"/>
                    <a:gd name="T22" fmla="*/ 0 w 32"/>
                    <a:gd name="T23" fmla="*/ 0 h 24"/>
                    <a:gd name="T24" fmla="*/ 0 w 32"/>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4"/>
                    <a:gd name="T41" fmla="*/ 32 w 32"/>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4">
                      <a:moveTo>
                        <a:pt x="0" y="2"/>
                      </a:moveTo>
                      <a:lnTo>
                        <a:pt x="0" y="2"/>
                      </a:lnTo>
                      <a:lnTo>
                        <a:pt x="11" y="4"/>
                      </a:lnTo>
                      <a:lnTo>
                        <a:pt x="19" y="8"/>
                      </a:lnTo>
                      <a:lnTo>
                        <a:pt x="26" y="15"/>
                      </a:lnTo>
                      <a:lnTo>
                        <a:pt x="30" y="24"/>
                      </a:lnTo>
                      <a:lnTo>
                        <a:pt x="32" y="24"/>
                      </a:lnTo>
                      <a:lnTo>
                        <a:pt x="28" y="13"/>
                      </a:lnTo>
                      <a:lnTo>
                        <a:pt x="21" y="6"/>
                      </a:lnTo>
                      <a:lnTo>
                        <a:pt x="11"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0" name="Freeform 1090">
                  <a:extLst>
                    <a:ext uri="{FF2B5EF4-FFF2-40B4-BE49-F238E27FC236}">
                      <a16:creationId xmlns:a16="http://schemas.microsoft.com/office/drawing/2014/main" id="{36AEC791-5F66-442A-BFB3-393E7249DC75}"/>
                    </a:ext>
                  </a:extLst>
                </p:cNvPr>
                <p:cNvSpPr>
                  <a:spLocks/>
                </p:cNvSpPr>
                <p:nvPr/>
              </p:nvSpPr>
              <p:spPr bwMode="auto">
                <a:xfrm>
                  <a:off x="5233" y="426"/>
                  <a:ext cx="10" cy="2"/>
                </a:xfrm>
                <a:custGeom>
                  <a:avLst/>
                  <a:gdLst>
                    <a:gd name="T0" fmla="*/ 0 w 60"/>
                    <a:gd name="T1" fmla="*/ 0 h 8"/>
                    <a:gd name="T2" fmla="*/ 0 w 60"/>
                    <a:gd name="T3" fmla="*/ 0 h 8"/>
                    <a:gd name="T4" fmla="*/ 0 w 60"/>
                    <a:gd name="T5" fmla="*/ 0 h 8"/>
                    <a:gd name="T6" fmla="*/ 0 w 60"/>
                    <a:gd name="T7" fmla="*/ 0 h 8"/>
                    <a:gd name="T8" fmla="*/ 0 w 60"/>
                    <a:gd name="T9" fmla="*/ 0 h 8"/>
                    <a:gd name="T10" fmla="*/ 0 w 60"/>
                    <a:gd name="T11" fmla="*/ 0 h 8"/>
                    <a:gd name="T12" fmla="*/ 0 w 60"/>
                    <a:gd name="T13" fmla="*/ 0 h 8"/>
                    <a:gd name="T14" fmla="*/ 0 w 60"/>
                    <a:gd name="T15" fmla="*/ 0 h 8"/>
                    <a:gd name="T16" fmla="*/ 0 w 60"/>
                    <a:gd name="T17" fmla="*/ 0 h 8"/>
                    <a:gd name="T18" fmla="*/ 0 w 60"/>
                    <a:gd name="T19" fmla="*/ 0 h 8"/>
                    <a:gd name="T20" fmla="*/ 0 w 60"/>
                    <a:gd name="T21" fmla="*/ 0 h 8"/>
                    <a:gd name="T22" fmla="*/ 0 w 60"/>
                    <a:gd name="T23" fmla="*/ 0 h 8"/>
                    <a:gd name="T24" fmla="*/ 0 w 60"/>
                    <a:gd name="T25" fmla="*/ 0 h 8"/>
                    <a:gd name="T26" fmla="*/ 0 w 60"/>
                    <a:gd name="T27" fmla="*/ 0 h 8"/>
                    <a:gd name="T28" fmla="*/ 0 w 60"/>
                    <a:gd name="T29" fmla="*/ 0 h 8"/>
                    <a:gd name="T30" fmla="*/ 0 w 60"/>
                    <a:gd name="T31" fmla="*/ 0 h 8"/>
                    <a:gd name="T32" fmla="*/ 0 w 60"/>
                    <a:gd name="T33" fmla="*/ 0 h 8"/>
                    <a:gd name="T34" fmla="*/ 0 w 60"/>
                    <a:gd name="T35" fmla="*/ 0 h 8"/>
                    <a:gd name="T36" fmla="*/ 0 w 60"/>
                    <a:gd name="T37" fmla="*/ 0 h 8"/>
                    <a:gd name="T38" fmla="*/ 0 w 60"/>
                    <a:gd name="T39" fmla="*/ 0 h 8"/>
                    <a:gd name="T40" fmla="*/ 0 w 60"/>
                    <a:gd name="T41" fmla="*/ 0 h 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0"/>
                    <a:gd name="T64" fmla="*/ 0 h 8"/>
                    <a:gd name="T65" fmla="*/ 60 w 60"/>
                    <a:gd name="T66" fmla="*/ 8 h 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0" h="8">
                      <a:moveTo>
                        <a:pt x="0" y="8"/>
                      </a:moveTo>
                      <a:lnTo>
                        <a:pt x="0" y="8"/>
                      </a:lnTo>
                      <a:lnTo>
                        <a:pt x="7" y="7"/>
                      </a:lnTo>
                      <a:lnTo>
                        <a:pt x="14" y="6"/>
                      </a:lnTo>
                      <a:lnTo>
                        <a:pt x="21" y="5"/>
                      </a:lnTo>
                      <a:lnTo>
                        <a:pt x="29" y="4"/>
                      </a:lnTo>
                      <a:lnTo>
                        <a:pt x="36" y="3"/>
                      </a:lnTo>
                      <a:lnTo>
                        <a:pt x="45" y="4"/>
                      </a:lnTo>
                      <a:lnTo>
                        <a:pt x="52" y="4"/>
                      </a:lnTo>
                      <a:lnTo>
                        <a:pt x="60" y="3"/>
                      </a:lnTo>
                      <a:lnTo>
                        <a:pt x="60" y="1"/>
                      </a:lnTo>
                      <a:lnTo>
                        <a:pt x="52" y="0"/>
                      </a:lnTo>
                      <a:lnTo>
                        <a:pt x="45" y="0"/>
                      </a:lnTo>
                      <a:lnTo>
                        <a:pt x="36" y="1"/>
                      </a:lnTo>
                      <a:lnTo>
                        <a:pt x="29" y="2"/>
                      </a:lnTo>
                      <a:lnTo>
                        <a:pt x="21" y="3"/>
                      </a:lnTo>
                      <a:lnTo>
                        <a:pt x="14" y="4"/>
                      </a:lnTo>
                      <a:lnTo>
                        <a:pt x="7" y="5"/>
                      </a:lnTo>
                      <a:lnTo>
                        <a:pt x="0" y="6"/>
                      </a:lnTo>
                      <a:lnTo>
                        <a:pt x="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1" name="Freeform 1091">
                  <a:extLst>
                    <a:ext uri="{FF2B5EF4-FFF2-40B4-BE49-F238E27FC236}">
                      <a16:creationId xmlns:a16="http://schemas.microsoft.com/office/drawing/2014/main" id="{D2F6E1C3-15EC-4499-BC8D-7493247B9997}"/>
                    </a:ext>
                  </a:extLst>
                </p:cNvPr>
                <p:cNvSpPr>
                  <a:spLocks/>
                </p:cNvSpPr>
                <p:nvPr/>
              </p:nvSpPr>
              <p:spPr bwMode="auto">
                <a:xfrm>
                  <a:off x="5233" y="427"/>
                  <a:ext cx="1" cy="1"/>
                </a:xfrm>
                <a:custGeom>
                  <a:avLst/>
                  <a:gdLst>
                    <a:gd name="T0" fmla="*/ 0 w 1"/>
                    <a:gd name="T1" fmla="*/ 1 h 2"/>
                    <a:gd name="T2" fmla="*/ 0 w 1"/>
                    <a:gd name="T3" fmla="*/ 1 h 2"/>
                    <a:gd name="T4" fmla="*/ 0 w 1"/>
                    <a:gd name="T5" fmla="*/ 1 h 2"/>
                    <a:gd name="T6" fmla="*/ 0 w 1"/>
                    <a:gd name="T7" fmla="*/ 1 h 2"/>
                    <a:gd name="T8" fmla="*/ 0 w 1"/>
                    <a:gd name="T9" fmla="*/ 1 h 2"/>
                    <a:gd name="T10" fmla="*/ 0 w 1"/>
                    <a:gd name="T11" fmla="*/ 0 h 2"/>
                    <a:gd name="T12" fmla="*/ 0 w 1"/>
                    <a:gd name="T13" fmla="*/ 1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2"/>
                      </a:moveTo>
                      <a:lnTo>
                        <a:pt x="0"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2" name="Freeform 1092">
                  <a:extLst>
                    <a:ext uri="{FF2B5EF4-FFF2-40B4-BE49-F238E27FC236}">
                      <a16:creationId xmlns:a16="http://schemas.microsoft.com/office/drawing/2014/main" id="{3C61DBD2-8915-41B9-AE0D-BD46496D0884}"/>
                    </a:ext>
                  </a:extLst>
                </p:cNvPr>
                <p:cNvSpPr>
                  <a:spLocks/>
                </p:cNvSpPr>
                <p:nvPr/>
              </p:nvSpPr>
              <p:spPr bwMode="auto">
                <a:xfrm>
                  <a:off x="5202" y="442"/>
                  <a:ext cx="2" cy="6"/>
                </a:xfrm>
                <a:custGeom>
                  <a:avLst/>
                  <a:gdLst>
                    <a:gd name="T0" fmla="*/ 0 w 16"/>
                    <a:gd name="T1" fmla="*/ 0 h 33"/>
                    <a:gd name="T2" fmla="*/ 0 w 16"/>
                    <a:gd name="T3" fmla="*/ 0 h 33"/>
                    <a:gd name="T4" fmla="*/ 0 w 16"/>
                    <a:gd name="T5" fmla="*/ 0 h 33"/>
                    <a:gd name="T6" fmla="*/ 0 w 16"/>
                    <a:gd name="T7" fmla="*/ 0 h 33"/>
                    <a:gd name="T8" fmla="*/ 0 w 16"/>
                    <a:gd name="T9" fmla="*/ 0 h 33"/>
                    <a:gd name="T10" fmla="*/ 0 w 16"/>
                    <a:gd name="T11" fmla="*/ 0 h 33"/>
                    <a:gd name="T12" fmla="*/ 0 w 16"/>
                    <a:gd name="T13" fmla="*/ 0 h 33"/>
                    <a:gd name="T14" fmla="*/ 0 w 16"/>
                    <a:gd name="T15" fmla="*/ 0 h 33"/>
                    <a:gd name="T16" fmla="*/ 0 w 16"/>
                    <a:gd name="T17" fmla="*/ 0 h 33"/>
                    <a:gd name="T18" fmla="*/ 0 w 16"/>
                    <a:gd name="T19" fmla="*/ 0 h 33"/>
                    <a:gd name="T20" fmla="*/ 0 w 16"/>
                    <a:gd name="T21" fmla="*/ 0 h 33"/>
                    <a:gd name="T22" fmla="*/ 0 w 16"/>
                    <a:gd name="T23" fmla="*/ 0 h 33"/>
                    <a:gd name="T24" fmla="*/ 0 w 16"/>
                    <a:gd name="T25" fmla="*/ 0 h 33"/>
                    <a:gd name="T26" fmla="*/ 0 w 16"/>
                    <a:gd name="T27" fmla="*/ 0 h 33"/>
                    <a:gd name="T28" fmla="*/ 0 w 16"/>
                    <a:gd name="T29" fmla="*/ 0 h 33"/>
                    <a:gd name="T30" fmla="*/ 0 w 16"/>
                    <a:gd name="T31" fmla="*/ 0 h 33"/>
                    <a:gd name="T32" fmla="*/ 0 w 16"/>
                    <a:gd name="T33" fmla="*/ 0 h 33"/>
                    <a:gd name="T34" fmla="*/ 0 w 16"/>
                    <a:gd name="T35" fmla="*/ 0 h 33"/>
                    <a:gd name="T36" fmla="*/ 0 w 16"/>
                    <a:gd name="T37" fmla="*/ 0 h 33"/>
                    <a:gd name="T38" fmla="*/ 0 w 16"/>
                    <a:gd name="T39" fmla="*/ 0 h 33"/>
                    <a:gd name="T40" fmla="*/ 0 w 1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
                    <a:gd name="T64" fmla="*/ 0 h 33"/>
                    <a:gd name="T65" fmla="*/ 16 w 16"/>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 h="33">
                      <a:moveTo>
                        <a:pt x="15" y="31"/>
                      </a:moveTo>
                      <a:lnTo>
                        <a:pt x="16" y="31"/>
                      </a:lnTo>
                      <a:lnTo>
                        <a:pt x="9" y="28"/>
                      </a:lnTo>
                      <a:lnTo>
                        <a:pt x="4" y="25"/>
                      </a:lnTo>
                      <a:lnTo>
                        <a:pt x="2" y="22"/>
                      </a:lnTo>
                      <a:lnTo>
                        <a:pt x="2" y="18"/>
                      </a:lnTo>
                      <a:lnTo>
                        <a:pt x="3" y="14"/>
                      </a:lnTo>
                      <a:lnTo>
                        <a:pt x="5" y="10"/>
                      </a:lnTo>
                      <a:lnTo>
                        <a:pt x="9" y="6"/>
                      </a:lnTo>
                      <a:lnTo>
                        <a:pt x="14" y="2"/>
                      </a:lnTo>
                      <a:lnTo>
                        <a:pt x="11" y="0"/>
                      </a:lnTo>
                      <a:lnTo>
                        <a:pt x="7" y="4"/>
                      </a:lnTo>
                      <a:lnTo>
                        <a:pt x="3" y="8"/>
                      </a:lnTo>
                      <a:lnTo>
                        <a:pt x="1" y="14"/>
                      </a:lnTo>
                      <a:lnTo>
                        <a:pt x="0" y="18"/>
                      </a:lnTo>
                      <a:lnTo>
                        <a:pt x="0" y="22"/>
                      </a:lnTo>
                      <a:lnTo>
                        <a:pt x="2" y="27"/>
                      </a:lnTo>
                      <a:lnTo>
                        <a:pt x="7" y="30"/>
                      </a:lnTo>
                      <a:lnTo>
                        <a:pt x="14" y="33"/>
                      </a:lnTo>
                      <a:lnTo>
                        <a:pt x="15" y="33"/>
                      </a:lnTo>
                      <a:lnTo>
                        <a:pt x="15"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3" name="Freeform 1093">
                  <a:extLst>
                    <a:ext uri="{FF2B5EF4-FFF2-40B4-BE49-F238E27FC236}">
                      <a16:creationId xmlns:a16="http://schemas.microsoft.com/office/drawing/2014/main" id="{6CCE2003-EDB5-437E-84AF-C71A8C10FB3F}"/>
                    </a:ext>
                  </a:extLst>
                </p:cNvPr>
                <p:cNvSpPr>
                  <a:spLocks/>
                </p:cNvSpPr>
                <p:nvPr/>
              </p:nvSpPr>
              <p:spPr bwMode="auto">
                <a:xfrm>
                  <a:off x="5204" y="448"/>
                  <a:ext cx="24" cy="8"/>
                </a:xfrm>
                <a:custGeom>
                  <a:avLst/>
                  <a:gdLst>
                    <a:gd name="T0" fmla="*/ 0 w 142"/>
                    <a:gd name="T1" fmla="*/ 0 h 40"/>
                    <a:gd name="T2" fmla="*/ 0 w 142"/>
                    <a:gd name="T3" fmla="*/ 0 h 40"/>
                    <a:gd name="T4" fmla="*/ 0 w 142"/>
                    <a:gd name="T5" fmla="*/ 0 h 40"/>
                    <a:gd name="T6" fmla="*/ 0 w 142"/>
                    <a:gd name="T7" fmla="*/ 0 h 40"/>
                    <a:gd name="T8" fmla="*/ 0 w 142"/>
                    <a:gd name="T9" fmla="*/ 0 h 40"/>
                    <a:gd name="T10" fmla="*/ 0 w 142"/>
                    <a:gd name="T11" fmla="*/ 0 h 40"/>
                    <a:gd name="T12" fmla="*/ 0 w 142"/>
                    <a:gd name="T13" fmla="*/ 0 h 40"/>
                    <a:gd name="T14" fmla="*/ 0 60000 65536"/>
                    <a:gd name="T15" fmla="*/ 0 60000 65536"/>
                    <a:gd name="T16" fmla="*/ 0 60000 65536"/>
                    <a:gd name="T17" fmla="*/ 0 60000 65536"/>
                    <a:gd name="T18" fmla="*/ 0 60000 65536"/>
                    <a:gd name="T19" fmla="*/ 0 60000 65536"/>
                    <a:gd name="T20" fmla="*/ 0 60000 65536"/>
                    <a:gd name="T21" fmla="*/ 0 w 142"/>
                    <a:gd name="T22" fmla="*/ 0 h 40"/>
                    <a:gd name="T23" fmla="*/ 142 w 142"/>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2" h="40">
                      <a:moveTo>
                        <a:pt x="142" y="38"/>
                      </a:moveTo>
                      <a:lnTo>
                        <a:pt x="142" y="38"/>
                      </a:lnTo>
                      <a:lnTo>
                        <a:pt x="0" y="0"/>
                      </a:lnTo>
                      <a:lnTo>
                        <a:pt x="0" y="2"/>
                      </a:lnTo>
                      <a:lnTo>
                        <a:pt x="142" y="40"/>
                      </a:lnTo>
                      <a:lnTo>
                        <a:pt x="142" y="3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4" name="Freeform 1094">
                  <a:extLst>
                    <a:ext uri="{FF2B5EF4-FFF2-40B4-BE49-F238E27FC236}">
                      <a16:creationId xmlns:a16="http://schemas.microsoft.com/office/drawing/2014/main" id="{8C33A3B9-F5A5-46EC-B485-773E6F2E2FB3}"/>
                    </a:ext>
                  </a:extLst>
                </p:cNvPr>
                <p:cNvSpPr>
                  <a:spLocks/>
                </p:cNvSpPr>
                <p:nvPr/>
              </p:nvSpPr>
              <p:spPr bwMode="auto">
                <a:xfrm>
                  <a:off x="5228" y="452"/>
                  <a:ext cx="4" cy="4"/>
                </a:xfrm>
                <a:custGeom>
                  <a:avLst/>
                  <a:gdLst>
                    <a:gd name="T0" fmla="*/ 0 w 25"/>
                    <a:gd name="T1" fmla="*/ 0 h 22"/>
                    <a:gd name="T2" fmla="*/ 0 w 25"/>
                    <a:gd name="T3" fmla="*/ 0 h 22"/>
                    <a:gd name="T4" fmla="*/ 0 w 25"/>
                    <a:gd name="T5" fmla="*/ 0 h 22"/>
                    <a:gd name="T6" fmla="*/ 0 w 25"/>
                    <a:gd name="T7" fmla="*/ 0 h 22"/>
                    <a:gd name="T8" fmla="*/ 0 w 25"/>
                    <a:gd name="T9" fmla="*/ 0 h 22"/>
                    <a:gd name="T10" fmla="*/ 0 w 25"/>
                    <a:gd name="T11" fmla="*/ 0 h 22"/>
                    <a:gd name="T12" fmla="*/ 0 w 25"/>
                    <a:gd name="T13" fmla="*/ 0 h 22"/>
                    <a:gd name="T14" fmla="*/ 0 w 25"/>
                    <a:gd name="T15" fmla="*/ 0 h 22"/>
                    <a:gd name="T16" fmla="*/ 0 w 25"/>
                    <a:gd name="T17" fmla="*/ 0 h 22"/>
                    <a:gd name="T18" fmla="*/ 0 w 25"/>
                    <a:gd name="T19" fmla="*/ 0 h 22"/>
                    <a:gd name="T20" fmla="*/ 0 w 25"/>
                    <a:gd name="T21" fmla="*/ 0 h 22"/>
                    <a:gd name="T22" fmla="*/ 0 w 25"/>
                    <a:gd name="T23" fmla="*/ 0 h 22"/>
                    <a:gd name="T24" fmla="*/ 0 w 25"/>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
                    <a:gd name="T40" fmla="*/ 0 h 22"/>
                    <a:gd name="T41" fmla="*/ 25 w 25"/>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 h="22">
                      <a:moveTo>
                        <a:pt x="19" y="2"/>
                      </a:moveTo>
                      <a:lnTo>
                        <a:pt x="19" y="2"/>
                      </a:lnTo>
                      <a:lnTo>
                        <a:pt x="22" y="9"/>
                      </a:lnTo>
                      <a:lnTo>
                        <a:pt x="20" y="15"/>
                      </a:lnTo>
                      <a:lnTo>
                        <a:pt x="12" y="20"/>
                      </a:lnTo>
                      <a:lnTo>
                        <a:pt x="0" y="20"/>
                      </a:lnTo>
                      <a:lnTo>
                        <a:pt x="0" y="22"/>
                      </a:lnTo>
                      <a:lnTo>
                        <a:pt x="12" y="22"/>
                      </a:lnTo>
                      <a:lnTo>
                        <a:pt x="22" y="17"/>
                      </a:lnTo>
                      <a:lnTo>
                        <a:pt x="25" y="9"/>
                      </a:lnTo>
                      <a:lnTo>
                        <a:pt x="21" y="0"/>
                      </a:lnTo>
                      <a:lnTo>
                        <a:pt x="19"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5" name="Freeform 1095">
                  <a:extLst>
                    <a:ext uri="{FF2B5EF4-FFF2-40B4-BE49-F238E27FC236}">
                      <a16:creationId xmlns:a16="http://schemas.microsoft.com/office/drawing/2014/main" id="{1A2AB0C2-5310-4B02-92A4-7EC7DBBF29E2}"/>
                    </a:ext>
                  </a:extLst>
                </p:cNvPr>
                <p:cNvSpPr>
                  <a:spLocks/>
                </p:cNvSpPr>
                <p:nvPr/>
              </p:nvSpPr>
              <p:spPr bwMode="auto">
                <a:xfrm>
                  <a:off x="5218" y="437"/>
                  <a:ext cx="13" cy="15"/>
                </a:xfrm>
                <a:custGeom>
                  <a:avLst/>
                  <a:gdLst>
                    <a:gd name="T0" fmla="*/ 0 w 79"/>
                    <a:gd name="T1" fmla="*/ 0 h 76"/>
                    <a:gd name="T2" fmla="*/ 0 w 79"/>
                    <a:gd name="T3" fmla="*/ 0 h 76"/>
                    <a:gd name="T4" fmla="*/ 0 w 79"/>
                    <a:gd name="T5" fmla="*/ 0 h 76"/>
                    <a:gd name="T6" fmla="*/ 0 w 79"/>
                    <a:gd name="T7" fmla="*/ 0 h 76"/>
                    <a:gd name="T8" fmla="*/ 0 w 79"/>
                    <a:gd name="T9" fmla="*/ 0 h 76"/>
                    <a:gd name="T10" fmla="*/ 0 w 79"/>
                    <a:gd name="T11" fmla="*/ 0 h 76"/>
                    <a:gd name="T12" fmla="*/ 0 w 79"/>
                    <a:gd name="T13" fmla="*/ 0 h 76"/>
                    <a:gd name="T14" fmla="*/ 0 60000 65536"/>
                    <a:gd name="T15" fmla="*/ 0 60000 65536"/>
                    <a:gd name="T16" fmla="*/ 0 60000 65536"/>
                    <a:gd name="T17" fmla="*/ 0 60000 65536"/>
                    <a:gd name="T18" fmla="*/ 0 60000 65536"/>
                    <a:gd name="T19" fmla="*/ 0 60000 65536"/>
                    <a:gd name="T20" fmla="*/ 0 60000 65536"/>
                    <a:gd name="T21" fmla="*/ 0 w 79"/>
                    <a:gd name="T22" fmla="*/ 0 h 76"/>
                    <a:gd name="T23" fmla="*/ 79 w 79"/>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76">
                      <a:moveTo>
                        <a:pt x="0" y="2"/>
                      </a:moveTo>
                      <a:lnTo>
                        <a:pt x="0" y="2"/>
                      </a:lnTo>
                      <a:lnTo>
                        <a:pt x="77" y="76"/>
                      </a:lnTo>
                      <a:lnTo>
                        <a:pt x="79" y="74"/>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6" name="Freeform 1096">
                  <a:extLst>
                    <a:ext uri="{FF2B5EF4-FFF2-40B4-BE49-F238E27FC236}">
                      <a16:creationId xmlns:a16="http://schemas.microsoft.com/office/drawing/2014/main" id="{5DDBD8A2-D61A-478C-8FF5-E841AA624ABB}"/>
                    </a:ext>
                  </a:extLst>
                </p:cNvPr>
                <p:cNvSpPr>
                  <a:spLocks/>
                </p:cNvSpPr>
                <p:nvPr/>
              </p:nvSpPr>
              <p:spPr bwMode="auto">
                <a:xfrm>
                  <a:off x="5212" y="435"/>
                  <a:ext cx="7" cy="2"/>
                </a:xfrm>
                <a:custGeom>
                  <a:avLst/>
                  <a:gdLst>
                    <a:gd name="T0" fmla="*/ 0 w 41"/>
                    <a:gd name="T1" fmla="*/ 0 h 10"/>
                    <a:gd name="T2" fmla="*/ 0 w 41"/>
                    <a:gd name="T3" fmla="*/ 0 h 10"/>
                    <a:gd name="T4" fmla="*/ 0 w 41"/>
                    <a:gd name="T5" fmla="*/ 0 h 10"/>
                    <a:gd name="T6" fmla="*/ 0 w 41"/>
                    <a:gd name="T7" fmla="*/ 0 h 10"/>
                    <a:gd name="T8" fmla="*/ 0 w 41"/>
                    <a:gd name="T9" fmla="*/ 0 h 10"/>
                    <a:gd name="T10" fmla="*/ 0 w 41"/>
                    <a:gd name="T11" fmla="*/ 0 h 10"/>
                    <a:gd name="T12" fmla="*/ 0 w 41"/>
                    <a:gd name="T13" fmla="*/ 0 h 10"/>
                    <a:gd name="T14" fmla="*/ 0 w 41"/>
                    <a:gd name="T15" fmla="*/ 0 h 10"/>
                    <a:gd name="T16" fmla="*/ 0 w 41"/>
                    <a:gd name="T17" fmla="*/ 0 h 10"/>
                    <a:gd name="T18" fmla="*/ 0 w 41"/>
                    <a:gd name="T19" fmla="*/ 0 h 10"/>
                    <a:gd name="T20" fmla="*/ 0 w 41"/>
                    <a:gd name="T21" fmla="*/ 0 h 10"/>
                    <a:gd name="T22" fmla="*/ 0 w 41"/>
                    <a:gd name="T23" fmla="*/ 0 h 10"/>
                    <a:gd name="T24" fmla="*/ 0 w 41"/>
                    <a:gd name="T25" fmla="*/ 0 h 10"/>
                    <a:gd name="T26" fmla="*/ 0 w 41"/>
                    <a:gd name="T27" fmla="*/ 0 h 10"/>
                    <a:gd name="T28" fmla="*/ 0 w 41"/>
                    <a:gd name="T29" fmla="*/ 0 h 10"/>
                    <a:gd name="T30" fmla="*/ 0 w 41"/>
                    <a:gd name="T31" fmla="*/ 0 h 10"/>
                    <a:gd name="T32" fmla="*/ 0 w 41"/>
                    <a:gd name="T33" fmla="*/ 0 h 10"/>
                    <a:gd name="T34" fmla="*/ 0 w 41"/>
                    <a:gd name="T35" fmla="*/ 0 h 10"/>
                    <a:gd name="T36" fmla="*/ 0 w 41"/>
                    <a:gd name="T37" fmla="*/ 0 h 10"/>
                    <a:gd name="T38" fmla="*/ 0 w 41"/>
                    <a:gd name="T39" fmla="*/ 0 h 10"/>
                    <a:gd name="T40" fmla="*/ 0 w 41"/>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10"/>
                    <a:gd name="T65" fmla="*/ 41 w 41"/>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10">
                      <a:moveTo>
                        <a:pt x="2" y="5"/>
                      </a:moveTo>
                      <a:lnTo>
                        <a:pt x="2" y="5"/>
                      </a:lnTo>
                      <a:lnTo>
                        <a:pt x="6" y="4"/>
                      </a:lnTo>
                      <a:lnTo>
                        <a:pt x="12" y="3"/>
                      </a:lnTo>
                      <a:lnTo>
                        <a:pt x="16" y="2"/>
                      </a:lnTo>
                      <a:lnTo>
                        <a:pt x="21" y="2"/>
                      </a:lnTo>
                      <a:lnTo>
                        <a:pt x="27" y="3"/>
                      </a:lnTo>
                      <a:lnTo>
                        <a:pt x="31" y="4"/>
                      </a:lnTo>
                      <a:lnTo>
                        <a:pt x="34" y="6"/>
                      </a:lnTo>
                      <a:lnTo>
                        <a:pt x="39" y="10"/>
                      </a:lnTo>
                      <a:lnTo>
                        <a:pt x="41" y="8"/>
                      </a:lnTo>
                      <a:lnTo>
                        <a:pt x="37" y="4"/>
                      </a:lnTo>
                      <a:lnTo>
                        <a:pt x="33" y="2"/>
                      </a:lnTo>
                      <a:lnTo>
                        <a:pt x="27" y="1"/>
                      </a:lnTo>
                      <a:lnTo>
                        <a:pt x="21" y="0"/>
                      </a:lnTo>
                      <a:lnTo>
                        <a:pt x="16" y="0"/>
                      </a:lnTo>
                      <a:lnTo>
                        <a:pt x="12" y="1"/>
                      </a:lnTo>
                      <a:lnTo>
                        <a:pt x="6" y="2"/>
                      </a:lnTo>
                      <a:lnTo>
                        <a:pt x="0" y="3"/>
                      </a:lnTo>
                      <a:lnTo>
                        <a:pt x="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7" name="Freeform 1097">
                  <a:extLst>
                    <a:ext uri="{FF2B5EF4-FFF2-40B4-BE49-F238E27FC236}">
                      <a16:creationId xmlns:a16="http://schemas.microsoft.com/office/drawing/2014/main" id="{53382152-4242-4DED-A38F-738CD3180C0A}"/>
                    </a:ext>
                  </a:extLst>
                </p:cNvPr>
                <p:cNvSpPr>
                  <a:spLocks/>
                </p:cNvSpPr>
                <p:nvPr/>
              </p:nvSpPr>
              <p:spPr bwMode="auto">
                <a:xfrm>
                  <a:off x="5204" y="436"/>
                  <a:ext cx="8" cy="6"/>
                </a:xfrm>
                <a:custGeom>
                  <a:avLst/>
                  <a:gdLst>
                    <a:gd name="T0" fmla="*/ 0 w 51"/>
                    <a:gd name="T1" fmla="*/ 0 h 32"/>
                    <a:gd name="T2" fmla="*/ 0 w 51"/>
                    <a:gd name="T3" fmla="*/ 0 h 32"/>
                    <a:gd name="T4" fmla="*/ 0 w 51"/>
                    <a:gd name="T5" fmla="*/ 0 h 32"/>
                    <a:gd name="T6" fmla="*/ 0 w 51"/>
                    <a:gd name="T7" fmla="*/ 0 h 32"/>
                    <a:gd name="T8" fmla="*/ 0 w 51"/>
                    <a:gd name="T9" fmla="*/ 0 h 32"/>
                    <a:gd name="T10" fmla="*/ 0 w 51"/>
                    <a:gd name="T11" fmla="*/ 0 h 32"/>
                    <a:gd name="T12" fmla="*/ 0 w 51"/>
                    <a:gd name="T13" fmla="*/ 0 h 32"/>
                    <a:gd name="T14" fmla="*/ 0 w 51"/>
                    <a:gd name="T15" fmla="*/ 0 h 32"/>
                    <a:gd name="T16" fmla="*/ 0 w 51"/>
                    <a:gd name="T17" fmla="*/ 0 h 32"/>
                    <a:gd name="T18" fmla="*/ 0 w 51"/>
                    <a:gd name="T19" fmla="*/ 0 h 32"/>
                    <a:gd name="T20" fmla="*/ 0 w 51"/>
                    <a:gd name="T21" fmla="*/ 0 h 32"/>
                    <a:gd name="T22" fmla="*/ 0 w 51"/>
                    <a:gd name="T23" fmla="*/ 0 h 32"/>
                    <a:gd name="T24" fmla="*/ 0 w 51"/>
                    <a:gd name="T25" fmla="*/ 0 h 32"/>
                    <a:gd name="T26" fmla="*/ 0 w 51"/>
                    <a:gd name="T27" fmla="*/ 0 h 32"/>
                    <a:gd name="T28" fmla="*/ 0 w 51"/>
                    <a:gd name="T29" fmla="*/ 0 h 32"/>
                    <a:gd name="T30" fmla="*/ 0 w 51"/>
                    <a:gd name="T31" fmla="*/ 0 h 32"/>
                    <a:gd name="T32" fmla="*/ 0 w 51"/>
                    <a:gd name="T33" fmla="*/ 0 h 32"/>
                    <a:gd name="T34" fmla="*/ 0 w 51"/>
                    <a:gd name="T35" fmla="*/ 0 h 32"/>
                    <a:gd name="T36" fmla="*/ 0 w 51"/>
                    <a:gd name="T37" fmla="*/ 0 h 32"/>
                    <a:gd name="T38" fmla="*/ 0 w 51"/>
                    <a:gd name="T39" fmla="*/ 0 h 32"/>
                    <a:gd name="T40" fmla="*/ 0 w 51"/>
                    <a:gd name="T41" fmla="*/ 0 h 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1"/>
                    <a:gd name="T64" fmla="*/ 0 h 32"/>
                    <a:gd name="T65" fmla="*/ 51 w 51"/>
                    <a:gd name="T66" fmla="*/ 32 h 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1" h="32">
                      <a:moveTo>
                        <a:pt x="3" y="32"/>
                      </a:moveTo>
                      <a:lnTo>
                        <a:pt x="3" y="32"/>
                      </a:lnTo>
                      <a:lnTo>
                        <a:pt x="7" y="28"/>
                      </a:lnTo>
                      <a:lnTo>
                        <a:pt x="13" y="23"/>
                      </a:lnTo>
                      <a:lnTo>
                        <a:pt x="19" y="20"/>
                      </a:lnTo>
                      <a:lnTo>
                        <a:pt x="25" y="16"/>
                      </a:lnTo>
                      <a:lnTo>
                        <a:pt x="31" y="12"/>
                      </a:lnTo>
                      <a:lnTo>
                        <a:pt x="37" y="8"/>
                      </a:lnTo>
                      <a:lnTo>
                        <a:pt x="44" y="5"/>
                      </a:lnTo>
                      <a:lnTo>
                        <a:pt x="51" y="2"/>
                      </a:lnTo>
                      <a:lnTo>
                        <a:pt x="49" y="0"/>
                      </a:lnTo>
                      <a:lnTo>
                        <a:pt x="42" y="3"/>
                      </a:lnTo>
                      <a:lnTo>
                        <a:pt x="35" y="6"/>
                      </a:lnTo>
                      <a:lnTo>
                        <a:pt x="29" y="10"/>
                      </a:lnTo>
                      <a:lnTo>
                        <a:pt x="23" y="14"/>
                      </a:lnTo>
                      <a:lnTo>
                        <a:pt x="17" y="18"/>
                      </a:lnTo>
                      <a:lnTo>
                        <a:pt x="11" y="21"/>
                      </a:lnTo>
                      <a:lnTo>
                        <a:pt x="5" y="25"/>
                      </a:lnTo>
                      <a:lnTo>
                        <a:pt x="0" y="30"/>
                      </a:lnTo>
                      <a:lnTo>
                        <a:pt x="3"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8" name="Freeform 1098">
                  <a:extLst>
                    <a:ext uri="{FF2B5EF4-FFF2-40B4-BE49-F238E27FC236}">
                      <a16:creationId xmlns:a16="http://schemas.microsoft.com/office/drawing/2014/main" id="{859D6CE5-8310-4F0A-AA4F-9C1BB76F37DC}"/>
                    </a:ext>
                  </a:extLst>
                </p:cNvPr>
                <p:cNvSpPr>
                  <a:spLocks/>
                </p:cNvSpPr>
                <p:nvPr/>
              </p:nvSpPr>
              <p:spPr bwMode="auto">
                <a:xfrm>
                  <a:off x="5204" y="442"/>
                  <a:ext cx="1" cy="1"/>
                </a:xfrm>
                <a:custGeom>
                  <a:avLst/>
                  <a:gdLst>
                    <a:gd name="T0" fmla="*/ 0 w 3"/>
                    <a:gd name="T1" fmla="*/ 1 h 2"/>
                    <a:gd name="T2" fmla="*/ 0 w 3"/>
                    <a:gd name="T3" fmla="*/ 1 h 2"/>
                    <a:gd name="T4" fmla="*/ 0 w 3"/>
                    <a:gd name="T5" fmla="*/ 1 h 2"/>
                    <a:gd name="T6" fmla="*/ 0 w 3"/>
                    <a:gd name="T7" fmla="*/ 1 h 2"/>
                    <a:gd name="T8" fmla="*/ 0 w 3"/>
                    <a:gd name="T9" fmla="*/ 1 h 2"/>
                    <a:gd name="T10" fmla="*/ 0 w 3"/>
                    <a:gd name="T11" fmla="*/ 0 h 2"/>
                    <a:gd name="T12" fmla="*/ 0 w 3"/>
                    <a:gd name="T13" fmla="*/ 1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3" y="2"/>
                      </a:moveTo>
                      <a:lnTo>
                        <a:pt x="2" y="1"/>
                      </a:lnTo>
                      <a:lnTo>
                        <a:pt x="0" y="0"/>
                      </a:lnTo>
                      <a:lnTo>
                        <a:pt x="3"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9" name="Freeform 1099">
                  <a:extLst>
                    <a:ext uri="{FF2B5EF4-FFF2-40B4-BE49-F238E27FC236}">
                      <a16:creationId xmlns:a16="http://schemas.microsoft.com/office/drawing/2014/main" id="{0F976537-FDF6-4D56-A4D7-099553E16BD9}"/>
                    </a:ext>
                  </a:extLst>
                </p:cNvPr>
                <p:cNvSpPr>
                  <a:spLocks/>
                </p:cNvSpPr>
                <p:nvPr/>
              </p:nvSpPr>
              <p:spPr bwMode="auto">
                <a:xfrm>
                  <a:off x="5185" y="469"/>
                  <a:ext cx="4" cy="6"/>
                </a:xfrm>
                <a:custGeom>
                  <a:avLst/>
                  <a:gdLst>
                    <a:gd name="T0" fmla="*/ 0 w 23"/>
                    <a:gd name="T1" fmla="*/ 0 h 28"/>
                    <a:gd name="T2" fmla="*/ 0 w 23"/>
                    <a:gd name="T3" fmla="*/ 0 h 28"/>
                    <a:gd name="T4" fmla="*/ 0 w 23"/>
                    <a:gd name="T5" fmla="*/ 0 h 28"/>
                    <a:gd name="T6" fmla="*/ 0 w 23"/>
                    <a:gd name="T7" fmla="*/ 0 h 28"/>
                    <a:gd name="T8" fmla="*/ 0 w 23"/>
                    <a:gd name="T9" fmla="*/ 0 h 28"/>
                    <a:gd name="T10" fmla="*/ 0 w 23"/>
                    <a:gd name="T11" fmla="*/ 0 h 28"/>
                    <a:gd name="T12" fmla="*/ 0 w 23"/>
                    <a:gd name="T13" fmla="*/ 0 h 28"/>
                    <a:gd name="T14" fmla="*/ 0 w 23"/>
                    <a:gd name="T15" fmla="*/ 0 h 28"/>
                    <a:gd name="T16" fmla="*/ 0 w 23"/>
                    <a:gd name="T17" fmla="*/ 0 h 28"/>
                    <a:gd name="T18" fmla="*/ 0 w 23"/>
                    <a:gd name="T19" fmla="*/ 0 h 28"/>
                    <a:gd name="T20" fmla="*/ 0 w 23"/>
                    <a:gd name="T21" fmla="*/ 0 h 28"/>
                    <a:gd name="T22" fmla="*/ 0 w 23"/>
                    <a:gd name="T23" fmla="*/ 0 h 28"/>
                    <a:gd name="T24" fmla="*/ 0 w 23"/>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3"/>
                    <a:gd name="T40" fmla="*/ 0 h 28"/>
                    <a:gd name="T41" fmla="*/ 23 w 23"/>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3" h="28">
                      <a:moveTo>
                        <a:pt x="23" y="26"/>
                      </a:moveTo>
                      <a:lnTo>
                        <a:pt x="23" y="26"/>
                      </a:lnTo>
                      <a:lnTo>
                        <a:pt x="10" y="25"/>
                      </a:lnTo>
                      <a:lnTo>
                        <a:pt x="4" y="19"/>
                      </a:lnTo>
                      <a:lnTo>
                        <a:pt x="2" y="11"/>
                      </a:lnTo>
                      <a:lnTo>
                        <a:pt x="4" y="0"/>
                      </a:lnTo>
                      <a:lnTo>
                        <a:pt x="2" y="0"/>
                      </a:lnTo>
                      <a:lnTo>
                        <a:pt x="0" y="11"/>
                      </a:lnTo>
                      <a:lnTo>
                        <a:pt x="2" y="21"/>
                      </a:lnTo>
                      <a:lnTo>
                        <a:pt x="8" y="27"/>
                      </a:lnTo>
                      <a:lnTo>
                        <a:pt x="23" y="28"/>
                      </a:lnTo>
                      <a:lnTo>
                        <a:pt x="23"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0" name="Freeform 1100">
                  <a:extLst>
                    <a:ext uri="{FF2B5EF4-FFF2-40B4-BE49-F238E27FC236}">
                      <a16:creationId xmlns:a16="http://schemas.microsoft.com/office/drawing/2014/main" id="{DB44F91B-1D65-4771-956E-ED310BE03BEE}"/>
                    </a:ext>
                  </a:extLst>
                </p:cNvPr>
                <p:cNvSpPr>
                  <a:spLocks/>
                </p:cNvSpPr>
                <p:nvPr/>
              </p:nvSpPr>
              <p:spPr bwMode="auto">
                <a:xfrm>
                  <a:off x="5189" y="469"/>
                  <a:ext cx="24" cy="6"/>
                </a:xfrm>
                <a:custGeom>
                  <a:avLst/>
                  <a:gdLst>
                    <a:gd name="T0" fmla="*/ 0 w 146"/>
                    <a:gd name="T1" fmla="*/ 0 h 31"/>
                    <a:gd name="T2" fmla="*/ 0 w 146"/>
                    <a:gd name="T3" fmla="*/ 0 h 31"/>
                    <a:gd name="T4" fmla="*/ 0 w 146"/>
                    <a:gd name="T5" fmla="*/ 0 h 31"/>
                    <a:gd name="T6" fmla="*/ 0 w 146"/>
                    <a:gd name="T7" fmla="*/ 0 h 31"/>
                    <a:gd name="T8" fmla="*/ 0 w 146"/>
                    <a:gd name="T9" fmla="*/ 0 h 31"/>
                    <a:gd name="T10" fmla="*/ 0 w 146"/>
                    <a:gd name="T11" fmla="*/ 0 h 31"/>
                    <a:gd name="T12" fmla="*/ 0 w 146"/>
                    <a:gd name="T13" fmla="*/ 0 h 31"/>
                    <a:gd name="T14" fmla="*/ 0 60000 65536"/>
                    <a:gd name="T15" fmla="*/ 0 60000 65536"/>
                    <a:gd name="T16" fmla="*/ 0 60000 65536"/>
                    <a:gd name="T17" fmla="*/ 0 60000 65536"/>
                    <a:gd name="T18" fmla="*/ 0 60000 65536"/>
                    <a:gd name="T19" fmla="*/ 0 60000 65536"/>
                    <a:gd name="T20" fmla="*/ 0 60000 65536"/>
                    <a:gd name="T21" fmla="*/ 0 w 146"/>
                    <a:gd name="T22" fmla="*/ 0 h 31"/>
                    <a:gd name="T23" fmla="*/ 146 w 146"/>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6" h="31">
                      <a:moveTo>
                        <a:pt x="146" y="0"/>
                      </a:moveTo>
                      <a:lnTo>
                        <a:pt x="146" y="0"/>
                      </a:lnTo>
                      <a:lnTo>
                        <a:pt x="0" y="29"/>
                      </a:lnTo>
                      <a:lnTo>
                        <a:pt x="0" y="31"/>
                      </a:lnTo>
                      <a:lnTo>
                        <a:pt x="146" y="2"/>
                      </a:lnTo>
                      <a:lnTo>
                        <a:pt x="14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1" name="Freeform 1101">
                  <a:extLst>
                    <a:ext uri="{FF2B5EF4-FFF2-40B4-BE49-F238E27FC236}">
                      <a16:creationId xmlns:a16="http://schemas.microsoft.com/office/drawing/2014/main" id="{24124E57-AF03-4F34-A7E8-D21A27FE4D5D}"/>
                    </a:ext>
                  </a:extLst>
                </p:cNvPr>
                <p:cNvSpPr>
                  <a:spLocks/>
                </p:cNvSpPr>
                <p:nvPr/>
              </p:nvSpPr>
              <p:spPr bwMode="auto">
                <a:xfrm>
                  <a:off x="5213" y="464"/>
                  <a:ext cx="3" cy="5"/>
                </a:xfrm>
                <a:custGeom>
                  <a:avLst/>
                  <a:gdLst>
                    <a:gd name="T0" fmla="*/ 0 w 17"/>
                    <a:gd name="T1" fmla="*/ 0 h 28"/>
                    <a:gd name="T2" fmla="*/ 0 w 17"/>
                    <a:gd name="T3" fmla="*/ 0 h 28"/>
                    <a:gd name="T4" fmla="*/ 0 w 17"/>
                    <a:gd name="T5" fmla="*/ 0 h 28"/>
                    <a:gd name="T6" fmla="*/ 0 w 17"/>
                    <a:gd name="T7" fmla="*/ 0 h 28"/>
                    <a:gd name="T8" fmla="*/ 0 w 17"/>
                    <a:gd name="T9" fmla="*/ 0 h 28"/>
                    <a:gd name="T10" fmla="*/ 0 w 17"/>
                    <a:gd name="T11" fmla="*/ 0 h 28"/>
                    <a:gd name="T12" fmla="*/ 0 w 17"/>
                    <a:gd name="T13" fmla="*/ 0 h 28"/>
                    <a:gd name="T14" fmla="*/ 0 w 17"/>
                    <a:gd name="T15" fmla="*/ 0 h 28"/>
                    <a:gd name="T16" fmla="*/ 0 w 17"/>
                    <a:gd name="T17" fmla="*/ 0 h 28"/>
                    <a:gd name="T18" fmla="*/ 0 w 17"/>
                    <a:gd name="T19" fmla="*/ 0 h 28"/>
                    <a:gd name="T20" fmla="*/ 0 w 17"/>
                    <a:gd name="T21" fmla="*/ 0 h 28"/>
                    <a:gd name="T22" fmla="*/ 0 w 17"/>
                    <a:gd name="T23" fmla="*/ 0 h 28"/>
                    <a:gd name="T24" fmla="*/ 0 w 17"/>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28"/>
                    <a:gd name="T41" fmla="*/ 17 w 17"/>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28">
                      <a:moveTo>
                        <a:pt x="5" y="2"/>
                      </a:moveTo>
                      <a:lnTo>
                        <a:pt x="5" y="2"/>
                      </a:lnTo>
                      <a:lnTo>
                        <a:pt x="12" y="7"/>
                      </a:lnTo>
                      <a:lnTo>
                        <a:pt x="14" y="14"/>
                      </a:lnTo>
                      <a:lnTo>
                        <a:pt x="9" y="20"/>
                      </a:lnTo>
                      <a:lnTo>
                        <a:pt x="0" y="26"/>
                      </a:lnTo>
                      <a:lnTo>
                        <a:pt x="0" y="28"/>
                      </a:lnTo>
                      <a:lnTo>
                        <a:pt x="12" y="22"/>
                      </a:lnTo>
                      <a:lnTo>
                        <a:pt x="17" y="14"/>
                      </a:lnTo>
                      <a:lnTo>
                        <a:pt x="14" y="5"/>
                      </a:lnTo>
                      <a:lnTo>
                        <a:pt x="5" y="0"/>
                      </a:lnTo>
                      <a:lnTo>
                        <a:pt x="5"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2" name="Freeform 1102">
                  <a:extLst>
                    <a:ext uri="{FF2B5EF4-FFF2-40B4-BE49-F238E27FC236}">
                      <a16:creationId xmlns:a16="http://schemas.microsoft.com/office/drawing/2014/main" id="{9B9C9E9F-60C5-4529-BC39-E7972FE02D07}"/>
                    </a:ext>
                  </a:extLst>
                </p:cNvPr>
                <p:cNvSpPr>
                  <a:spLocks/>
                </p:cNvSpPr>
                <p:nvPr/>
              </p:nvSpPr>
              <p:spPr bwMode="auto">
                <a:xfrm>
                  <a:off x="5195" y="457"/>
                  <a:ext cx="19" cy="7"/>
                </a:xfrm>
                <a:custGeom>
                  <a:avLst/>
                  <a:gdLst>
                    <a:gd name="T0" fmla="*/ 0 w 109"/>
                    <a:gd name="T1" fmla="*/ 0 h 33"/>
                    <a:gd name="T2" fmla="*/ 0 w 109"/>
                    <a:gd name="T3" fmla="*/ 0 h 33"/>
                    <a:gd name="T4" fmla="*/ 0 w 109"/>
                    <a:gd name="T5" fmla="*/ 0 h 33"/>
                    <a:gd name="T6" fmla="*/ 0 w 109"/>
                    <a:gd name="T7" fmla="*/ 0 h 33"/>
                    <a:gd name="T8" fmla="*/ 0 w 109"/>
                    <a:gd name="T9" fmla="*/ 0 h 33"/>
                    <a:gd name="T10" fmla="*/ 0 w 109"/>
                    <a:gd name="T11" fmla="*/ 0 h 33"/>
                    <a:gd name="T12" fmla="*/ 0 w 109"/>
                    <a:gd name="T13" fmla="*/ 0 h 33"/>
                    <a:gd name="T14" fmla="*/ 0 60000 65536"/>
                    <a:gd name="T15" fmla="*/ 0 60000 65536"/>
                    <a:gd name="T16" fmla="*/ 0 60000 65536"/>
                    <a:gd name="T17" fmla="*/ 0 60000 65536"/>
                    <a:gd name="T18" fmla="*/ 0 60000 65536"/>
                    <a:gd name="T19" fmla="*/ 0 60000 65536"/>
                    <a:gd name="T20" fmla="*/ 0 60000 65536"/>
                    <a:gd name="T21" fmla="*/ 0 w 109"/>
                    <a:gd name="T22" fmla="*/ 0 h 33"/>
                    <a:gd name="T23" fmla="*/ 109 w 109"/>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33">
                      <a:moveTo>
                        <a:pt x="0" y="2"/>
                      </a:moveTo>
                      <a:lnTo>
                        <a:pt x="1" y="2"/>
                      </a:lnTo>
                      <a:lnTo>
                        <a:pt x="109" y="33"/>
                      </a:lnTo>
                      <a:lnTo>
                        <a:pt x="109" y="31"/>
                      </a:lnTo>
                      <a:lnTo>
                        <a:pt x="1" y="0"/>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3" name="Freeform 1103">
                  <a:extLst>
                    <a:ext uri="{FF2B5EF4-FFF2-40B4-BE49-F238E27FC236}">
                      <a16:creationId xmlns:a16="http://schemas.microsoft.com/office/drawing/2014/main" id="{BB709FA1-F859-46DF-B9ED-A4E40854AF7C}"/>
                    </a:ext>
                  </a:extLst>
                </p:cNvPr>
                <p:cNvSpPr>
                  <a:spLocks/>
                </p:cNvSpPr>
                <p:nvPr/>
              </p:nvSpPr>
              <p:spPr bwMode="auto">
                <a:xfrm>
                  <a:off x="5189" y="457"/>
                  <a:ext cx="7" cy="3"/>
                </a:xfrm>
                <a:custGeom>
                  <a:avLst/>
                  <a:gdLst>
                    <a:gd name="T0" fmla="*/ 0 w 40"/>
                    <a:gd name="T1" fmla="*/ 0 h 17"/>
                    <a:gd name="T2" fmla="*/ 0 w 40"/>
                    <a:gd name="T3" fmla="*/ 0 h 17"/>
                    <a:gd name="T4" fmla="*/ 0 w 40"/>
                    <a:gd name="T5" fmla="*/ 0 h 17"/>
                    <a:gd name="T6" fmla="*/ 0 w 40"/>
                    <a:gd name="T7" fmla="*/ 0 h 17"/>
                    <a:gd name="T8" fmla="*/ 0 w 40"/>
                    <a:gd name="T9" fmla="*/ 0 h 17"/>
                    <a:gd name="T10" fmla="*/ 0 w 40"/>
                    <a:gd name="T11" fmla="*/ 0 h 17"/>
                    <a:gd name="T12" fmla="*/ 0 w 40"/>
                    <a:gd name="T13" fmla="*/ 0 h 17"/>
                    <a:gd name="T14" fmla="*/ 0 w 40"/>
                    <a:gd name="T15" fmla="*/ 0 h 17"/>
                    <a:gd name="T16" fmla="*/ 0 w 40"/>
                    <a:gd name="T17" fmla="*/ 0 h 17"/>
                    <a:gd name="T18" fmla="*/ 0 w 40"/>
                    <a:gd name="T19" fmla="*/ 0 h 17"/>
                    <a:gd name="T20" fmla="*/ 0 w 40"/>
                    <a:gd name="T21" fmla="*/ 0 h 17"/>
                    <a:gd name="T22" fmla="*/ 0 w 40"/>
                    <a:gd name="T23" fmla="*/ 0 h 17"/>
                    <a:gd name="T24" fmla="*/ 0 w 40"/>
                    <a:gd name="T25" fmla="*/ 0 h 17"/>
                    <a:gd name="T26" fmla="*/ 0 w 40"/>
                    <a:gd name="T27" fmla="*/ 0 h 17"/>
                    <a:gd name="T28" fmla="*/ 0 w 40"/>
                    <a:gd name="T29" fmla="*/ 0 h 17"/>
                    <a:gd name="T30" fmla="*/ 0 w 40"/>
                    <a:gd name="T31" fmla="*/ 0 h 17"/>
                    <a:gd name="T32" fmla="*/ 0 w 40"/>
                    <a:gd name="T33" fmla="*/ 0 h 17"/>
                    <a:gd name="T34" fmla="*/ 0 w 40"/>
                    <a:gd name="T35" fmla="*/ 0 h 17"/>
                    <a:gd name="T36" fmla="*/ 0 w 40"/>
                    <a:gd name="T37" fmla="*/ 0 h 17"/>
                    <a:gd name="T38" fmla="*/ 0 w 40"/>
                    <a:gd name="T39" fmla="*/ 0 h 17"/>
                    <a:gd name="T40" fmla="*/ 0 w 40"/>
                    <a:gd name="T41" fmla="*/ 0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7"/>
                    <a:gd name="T65" fmla="*/ 40 w 40"/>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7">
                      <a:moveTo>
                        <a:pt x="2" y="17"/>
                      </a:moveTo>
                      <a:lnTo>
                        <a:pt x="2" y="17"/>
                      </a:lnTo>
                      <a:lnTo>
                        <a:pt x="6" y="14"/>
                      </a:lnTo>
                      <a:lnTo>
                        <a:pt x="9" y="11"/>
                      </a:lnTo>
                      <a:lnTo>
                        <a:pt x="14" y="8"/>
                      </a:lnTo>
                      <a:lnTo>
                        <a:pt x="19" y="6"/>
                      </a:lnTo>
                      <a:lnTo>
                        <a:pt x="24" y="4"/>
                      </a:lnTo>
                      <a:lnTo>
                        <a:pt x="27" y="4"/>
                      </a:lnTo>
                      <a:lnTo>
                        <a:pt x="33" y="4"/>
                      </a:lnTo>
                      <a:lnTo>
                        <a:pt x="38" y="5"/>
                      </a:lnTo>
                      <a:lnTo>
                        <a:pt x="40" y="3"/>
                      </a:lnTo>
                      <a:lnTo>
                        <a:pt x="33" y="2"/>
                      </a:lnTo>
                      <a:lnTo>
                        <a:pt x="27" y="0"/>
                      </a:lnTo>
                      <a:lnTo>
                        <a:pt x="21" y="2"/>
                      </a:lnTo>
                      <a:lnTo>
                        <a:pt x="17" y="4"/>
                      </a:lnTo>
                      <a:lnTo>
                        <a:pt x="12" y="6"/>
                      </a:lnTo>
                      <a:lnTo>
                        <a:pt x="7" y="9"/>
                      </a:lnTo>
                      <a:lnTo>
                        <a:pt x="4" y="12"/>
                      </a:lnTo>
                      <a:lnTo>
                        <a:pt x="0" y="15"/>
                      </a:lnTo>
                      <a:lnTo>
                        <a:pt x="2"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4" name="Freeform 1104">
                  <a:extLst>
                    <a:ext uri="{FF2B5EF4-FFF2-40B4-BE49-F238E27FC236}">
                      <a16:creationId xmlns:a16="http://schemas.microsoft.com/office/drawing/2014/main" id="{09463DE3-94D9-4BF6-88B4-A33E9EB66A82}"/>
                    </a:ext>
                  </a:extLst>
                </p:cNvPr>
                <p:cNvSpPr>
                  <a:spLocks/>
                </p:cNvSpPr>
                <p:nvPr/>
              </p:nvSpPr>
              <p:spPr bwMode="auto">
                <a:xfrm>
                  <a:off x="5185" y="460"/>
                  <a:ext cx="5" cy="9"/>
                </a:xfrm>
                <a:custGeom>
                  <a:avLst/>
                  <a:gdLst>
                    <a:gd name="T0" fmla="*/ 0 w 27"/>
                    <a:gd name="T1" fmla="*/ 0 h 48"/>
                    <a:gd name="T2" fmla="*/ 0 w 27"/>
                    <a:gd name="T3" fmla="*/ 0 h 48"/>
                    <a:gd name="T4" fmla="*/ 0 w 27"/>
                    <a:gd name="T5" fmla="*/ 0 h 48"/>
                    <a:gd name="T6" fmla="*/ 0 w 27"/>
                    <a:gd name="T7" fmla="*/ 0 h 48"/>
                    <a:gd name="T8" fmla="*/ 0 w 27"/>
                    <a:gd name="T9" fmla="*/ 0 h 48"/>
                    <a:gd name="T10" fmla="*/ 0 w 27"/>
                    <a:gd name="T11" fmla="*/ 0 h 48"/>
                    <a:gd name="T12" fmla="*/ 0 w 27"/>
                    <a:gd name="T13" fmla="*/ 0 h 48"/>
                    <a:gd name="T14" fmla="*/ 0 w 27"/>
                    <a:gd name="T15" fmla="*/ 0 h 48"/>
                    <a:gd name="T16" fmla="*/ 0 w 27"/>
                    <a:gd name="T17" fmla="*/ 0 h 48"/>
                    <a:gd name="T18" fmla="*/ 0 w 27"/>
                    <a:gd name="T19" fmla="*/ 0 h 48"/>
                    <a:gd name="T20" fmla="*/ 0 w 27"/>
                    <a:gd name="T21" fmla="*/ 0 h 48"/>
                    <a:gd name="T22" fmla="*/ 0 w 27"/>
                    <a:gd name="T23" fmla="*/ 0 h 48"/>
                    <a:gd name="T24" fmla="*/ 0 w 27"/>
                    <a:gd name="T25" fmla="*/ 0 h 48"/>
                    <a:gd name="T26" fmla="*/ 0 w 27"/>
                    <a:gd name="T27" fmla="*/ 0 h 48"/>
                    <a:gd name="T28" fmla="*/ 0 w 27"/>
                    <a:gd name="T29" fmla="*/ 0 h 48"/>
                    <a:gd name="T30" fmla="*/ 0 w 27"/>
                    <a:gd name="T31" fmla="*/ 0 h 48"/>
                    <a:gd name="T32" fmla="*/ 0 w 27"/>
                    <a:gd name="T33" fmla="*/ 0 h 48"/>
                    <a:gd name="T34" fmla="*/ 0 w 27"/>
                    <a:gd name="T35" fmla="*/ 0 h 48"/>
                    <a:gd name="T36" fmla="*/ 0 w 27"/>
                    <a:gd name="T37" fmla="*/ 0 h 48"/>
                    <a:gd name="T38" fmla="*/ 0 w 27"/>
                    <a:gd name="T39" fmla="*/ 0 h 48"/>
                    <a:gd name="T40" fmla="*/ 0 w 27"/>
                    <a:gd name="T41" fmla="*/ 0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7"/>
                    <a:gd name="T64" fmla="*/ 0 h 48"/>
                    <a:gd name="T65" fmla="*/ 27 w 27"/>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7" h="48">
                      <a:moveTo>
                        <a:pt x="2" y="48"/>
                      </a:moveTo>
                      <a:lnTo>
                        <a:pt x="2" y="48"/>
                      </a:lnTo>
                      <a:lnTo>
                        <a:pt x="5" y="43"/>
                      </a:lnTo>
                      <a:lnTo>
                        <a:pt x="7" y="38"/>
                      </a:lnTo>
                      <a:lnTo>
                        <a:pt x="10" y="32"/>
                      </a:lnTo>
                      <a:lnTo>
                        <a:pt x="13" y="26"/>
                      </a:lnTo>
                      <a:lnTo>
                        <a:pt x="16" y="20"/>
                      </a:lnTo>
                      <a:lnTo>
                        <a:pt x="19" y="14"/>
                      </a:lnTo>
                      <a:lnTo>
                        <a:pt x="23" y="9"/>
                      </a:lnTo>
                      <a:lnTo>
                        <a:pt x="27" y="2"/>
                      </a:lnTo>
                      <a:lnTo>
                        <a:pt x="25" y="0"/>
                      </a:lnTo>
                      <a:lnTo>
                        <a:pt x="20" y="7"/>
                      </a:lnTo>
                      <a:lnTo>
                        <a:pt x="17" y="12"/>
                      </a:lnTo>
                      <a:lnTo>
                        <a:pt x="13" y="18"/>
                      </a:lnTo>
                      <a:lnTo>
                        <a:pt x="11" y="24"/>
                      </a:lnTo>
                      <a:lnTo>
                        <a:pt x="7" y="30"/>
                      </a:lnTo>
                      <a:lnTo>
                        <a:pt x="5" y="36"/>
                      </a:lnTo>
                      <a:lnTo>
                        <a:pt x="2" y="41"/>
                      </a:lnTo>
                      <a:lnTo>
                        <a:pt x="0" y="48"/>
                      </a:lnTo>
                      <a:lnTo>
                        <a:pt x="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5" name="Freeform 1105">
                  <a:extLst>
                    <a:ext uri="{FF2B5EF4-FFF2-40B4-BE49-F238E27FC236}">
                      <a16:creationId xmlns:a16="http://schemas.microsoft.com/office/drawing/2014/main" id="{925A52AF-85EF-4AB7-B653-D8CF61FE285F}"/>
                    </a:ext>
                  </a:extLst>
                </p:cNvPr>
                <p:cNvSpPr>
                  <a:spLocks/>
                </p:cNvSpPr>
                <p:nvPr/>
              </p:nvSpPr>
              <p:spPr bwMode="auto">
                <a:xfrm>
                  <a:off x="5185" y="469"/>
                  <a:ext cx="1" cy="1"/>
                </a:xfrm>
                <a:custGeom>
                  <a:avLst/>
                  <a:gdLst>
                    <a:gd name="T0" fmla="*/ 1 w 2"/>
                    <a:gd name="T1" fmla="*/ 0 h 1"/>
                    <a:gd name="T2" fmla="*/ 1 w 2"/>
                    <a:gd name="T3" fmla="*/ 0 h 1"/>
                    <a:gd name="T4" fmla="*/ 1 w 2"/>
                    <a:gd name="T5" fmla="*/ 0 h 1"/>
                    <a:gd name="T6" fmla="*/ 1 w 2"/>
                    <a:gd name="T7" fmla="*/ 0 h 1"/>
                    <a:gd name="T8" fmla="*/ 1 w 2"/>
                    <a:gd name="T9" fmla="*/ 0 h 1"/>
                    <a:gd name="T10" fmla="*/ 0 w 2"/>
                    <a:gd name="T11" fmla="*/ 0 h 1"/>
                    <a:gd name="T12" fmla="*/ 1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2" y="0"/>
                      </a:moveTo>
                      <a:lnTo>
                        <a:pt x="1" y="0"/>
                      </a:lnTo>
                      <a:lnTo>
                        <a:pt x="0"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6" name="Freeform 1106">
                  <a:extLst>
                    <a:ext uri="{FF2B5EF4-FFF2-40B4-BE49-F238E27FC236}">
                      <a16:creationId xmlns:a16="http://schemas.microsoft.com/office/drawing/2014/main" id="{1E886C31-1AAE-4E7D-93D0-85C9C7AAE26C}"/>
                    </a:ext>
                  </a:extLst>
                </p:cNvPr>
                <p:cNvSpPr>
                  <a:spLocks/>
                </p:cNvSpPr>
                <p:nvPr/>
              </p:nvSpPr>
              <p:spPr bwMode="auto">
                <a:xfrm>
                  <a:off x="5182" y="503"/>
                  <a:ext cx="6" cy="4"/>
                </a:xfrm>
                <a:custGeom>
                  <a:avLst/>
                  <a:gdLst>
                    <a:gd name="T0" fmla="*/ 0 w 35"/>
                    <a:gd name="T1" fmla="*/ 0 h 20"/>
                    <a:gd name="T2" fmla="*/ 0 w 35"/>
                    <a:gd name="T3" fmla="*/ 0 h 20"/>
                    <a:gd name="T4" fmla="*/ 0 w 35"/>
                    <a:gd name="T5" fmla="*/ 0 h 20"/>
                    <a:gd name="T6" fmla="*/ 0 w 35"/>
                    <a:gd name="T7" fmla="*/ 0 h 20"/>
                    <a:gd name="T8" fmla="*/ 0 w 35"/>
                    <a:gd name="T9" fmla="*/ 0 h 20"/>
                    <a:gd name="T10" fmla="*/ 0 w 35"/>
                    <a:gd name="T11" fmla="*/ 0 h 20"/>
                    <a:gd name="T12" fmla="*/ 0 w 35"/>
                    <a:gd name="T13" fmla="*/ 0 h 20"/>
                    <a:gd name="T14" fmla="*/ 0 w 35"/>
                    <a:gd name="T15" fmla="*/ 0 h 20"/>
                    <a:gd name="T16" fmla="*/ 0 w 35"/>
                    <a:gd name="T17" fmla="*/ 0 h 20"/>
                    <a:gd name="T18" fmla="*/ 0 w 35"/>
                    <a:gd name="T19" fmla="*/ 0 h 20"/>
                    <a:gd name="T20" fmla="*/ 0 w 35"/>
                    <a:gd name="T21" fmla="*/ 0 h 20"/>
                    <a:gd name="T22" fmla="*/ 0 w 35"/>
                    <a:gd name="T23" fmla="*/ 0 h 20"/>
                    <a:gd name="T24" fmla="*/ 0 w 35"/>
                    <a:gd name="T25" fmla="*/ 0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20"/>
                    <a:gd name="T41" fmla="*/ 35 w 35"/>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20">
                      <a:moveTo>
                        <a:pt x="33" y="13"/>
                      </a:moveTo>
                      <a:lnTo>
                        <a:pt x="33" y="13"/>
                      </a:lnTo>
                      <a:lnTo>
                        <a:pt x="21" y="18"/>
                      </a:lnTo>
                      <a:lnTo>
                        <a:pt x="14" y="16"/>
                      </a:lnTo>
                      <a:lnTo>
                        <a:pt x="7" y="9"/>
                      </a:lnTo>
                      <a:lnTo>
                        <a:pt x="2" y="0"/>
                      </a:lnTo>
                      <a:lnTo>
                        <a:pt x="0" y="0"/>
                      </a:lnTo>
                      <a:lnTo>
                        <a:pt x="4" y="11"/>
                      </a:lnTo>
                      <a:lnTo>
                        <a:pt x="11" y="18"/>
                      </a:lnTo>
                      <a:lnTo>
                        <a:pt x="21" y="20"/>
                      </a:lnTo>
                      <a:lnTo>
                        <a:pt x="35" y="15"/>
                      </a:lnTo>
                      <a:lnTo>
                        <a:pt x="33"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7" name="Freeform 1107">
                  <a:extLst>
                    <a:ext uri="{FF2B5EF4-FFF2-40B4-BE49-F238E27FC236}">
                      <a16:creationId xmlns:a16="http://schemas.microsoft.com/office/drawing/2014/main" id="{281F5648-CE18-4FA4-8B0D-9CFB391F97A1}"/>
                    </a:ext>
                  </a:extLst>
                </p:cNvPr>
                <p:cNvSpPr>
                  <a:spLocks/>
                </p:cNvSpPr>
                <p:nvPr/>
              </p:nvSpPr>
              <p:spPr bwMode="auto">
                <a:xfrm>
                  <a:off x="5188" y="488"/>
                  <a:ext cx="18" cy="18"/>
                </a:xfrm>
                <a:custGeom>
                  <a:avLst/>
                  <a:gdLst>
                    <a:gd name="T0" fmla="*/ 0 w 111"/>
                    <a:gd name="T1" fmla="*/ 0 h 89"/>
                    <a:gd name="T2" fmla="*/ 0 w 111"/>
                    <a:gd name="T3" fmla="*/ 0 h 89"/>
                    <a:gd name="T4" fmla="*/ 0 w 111"/>
                    <a:gd name="T5" fmla="*/ 0 h 89"/>
                    <a:gd name="T6" fmla="*/ 0 w 111"/>
                    <a:gd name="T7" fmla="*/ 0 h 89"/>
                    <a:gd name="T8" fmla="*/ 0 w 111"/>
                    <a:gd name="T9" fmla="*/ 0 h 89"/>
                    <a:gd name="T10" fmla="*/ 0 w 111"/>
                    <a:gd name="T11" fmla="*/ 0 h 89"/>
                    <a:gd name="T12" fmla="*/ 0 w 111"/>
                    <a:gd name="T13" fmla="*/ 0 h 89"/>
                    <a:gd name="T14" fmla="*/ 0 60000 65536"/>
                    <a:gd name="T15" fmla="*/ 0 60000 65536"/>
                    <a:gd name="T16" fmla="*/ 0 60000 65536"/>
                    <a:gd name="T17" fmla="*/ 0 60000 65536"/>
                    <a:gd name="T18" fmla="*/ 0 60000 65536"/>
                    <a:gd name="T19" fmla="*/ 0 60000 65536"/>
                    <a:gd name="T20" fmla="*/ 0 60000 65536"/>
                    <a:gd name="T21" fmla="*/ 0 w 111"/>
                    <a:gd name="T22" fmla="*/ 0 h 89"/>
                    <a:gd name="T23" fmla="*/ 111 w 111"/>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89">
                      <a:moveTo>
                        <a:pt x="109" y="0"/>
                      </a:moveTo>
                      <a:lnTo>
                        <a:pt x="109" y="0"/>
                      </a:lnTo>
                      <a:lnTo>
                        <a:pt x="0" y="87"/>
                      </a:lnTo>
                      <a:lnTo>
                        <a:pt x="2" y="89"/>
                      </a:lnTo>
                      <a:lnTo>
                        <a:pt x="111" y="2"/>
                      </a:lnTo>
                      <a:lnTo>
                        <a:pt x="10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8" name="Freeform 1108">
                  <a:extLst>
                    <a:ext uri="{FF2B5EF4-FFF2-40B4-BE49-F238E27FC236}">
                      <a16:creationId xmlns:a16="http://schemas.microsoft.com/office/drawing/2014/main" id="{A9BB6120-4249-4C2D-B664-D26784AA55A0}"/>
                    </a:ext>
                  </a:extLst>
                </p:cNvPr>
                <p:cNvSpPr>
                  <a:spLocks/>
                </p:cNvSpPr>
                <p:nvPr/>
              </p:nvSpPr>
              <p:spPr bwMode="auto">
                <a:xfrm>
                  <a:off x="5204" y="483"/>
                  <a:ext cx="3" cy="6"/>
                </a:xfrm>
                <a:custGeom>
                  <a:avLst/>
                  <a:gdLst>
                    <a:gd name="T0" fmla="*/ 0 w 18"/>
                    <a:gd name="T1" fmla="*/ 0 h 28"/>
                    <a:gd name="T2" fmla="*/ 0 w 18"/>
                    <a:gd name="T3" fmla="*/ 0 h 28"/>
                    <a:gd name="T4" fmla="*/ 0 w 18"/>
                    <a:gd name="T5" fmla="*/ 0 h 28"/>
                    <a:gd name="T6" fmla="*/ 0 w 18"/>
                    <a:gd name="T7" fmla="*/ 0 h 28"/>
                    <a:gd name="T8" fmla="*/ 0 w 18"/>
                    <a:gd name="T9" fmla="*/ 0 h 28"/>
                    <a:gd name="T10" fmla="*/ 0 w 18"/>
                    <a:gd name="T11" fmla="*/ 0 h 28"/>
                    <a:gd name="T12" fmla="*/ 0 w 18"/>
                    <a:gd name="T13" fmla="*/ 0 h 28"/>
                    <a:gd name="T14" fmla="*/ 0 w 18"/>
                    <a:gd name="T15" fmla="*/ 0 h 28"/>
                    <a:gd name="T16" fmla="*/ 0 w 18"/>
                    <a:gd name="T17" fmla="*/ 0 h 28"/>
                    <a:gd name="T18" fmla="*/ 0 w 18"/>
                    <a:gd name="T19" fmla="*/ 0 h 28"/>
                    <a:gd name="T20" fmla="*/ 0 w 18"/>
                    <a:gd name="T21" fmla="*/ 0 h 28"/>
                    <a:gd name="T22" fmla="*/ 0 w 18"/>
                    <a:gd name="T23" fmla="*/ 0 h 28"/>
                    <a:gd name="T24" fmla="*/ 0 w 1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28"/>
                    <a:gd name="T41" fmla="*/ 18 w 1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28">
                      <a:moveTo>
                        <a:pt x="0" y="2"/>
                      </a:moveTo>
                      <a:lnTo>
                        <a:pt x="0" y="2"/>
                      </a:lnTo>
                      <a:lnTo>
                        <a:pt x="8" y="3"/>
                      </a:lnTo>
                      <a:lnTo>
                        <a:pt x="15" y="9"/>
                      </a:lnTo>
                      <a:lnTo>
                        <a:pt x="15" y="17"/>
                      </a:lnTo>
                      <a:lnTo>
                        <a:pt x="10" y="26"/>
                      </a:lnTo>
                      <a:lnTo>
                        <a:pt x="12" y="28"/>
                      </a:lnTo>
                      <a:lnTo>
                        <a:pt x="18" y="17"/>
                      </a:lnTo>
                      <a:lnTo>
                        <a:pt x="18" y="7"/>
                      </a:lnTo>
                      <a:lnTo>
                        <a:pt x="11"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9" name="Freeform 1109">
                  <a:extLst>
                    <a:ext uri="{FF2B5EF4-FFF2-40B4-BE49-F238E27FC236}">
                      <a16:creationId xmlns:a16="http://schemas.microsoft.com/office/drawing/2014/main" id="{096025B2-8122-40B8-B315-772CD87BAFE5}"/>
                    </a:ext>
                  </a:extLst>
                </p:cNvPr>
                <p:cNvSpPr>
                  <a:spLocks/>
                </p:cNvSpPr>
                <p:nvPr/>
              </p:nvSpPr>
              <p:spPr bwMode="auto">
                <a:xfrm>
                  <a:off x="5186" y="483"/>
                  <a:ext cx="18" cy="5"/>
                </a:xfrm>
                <a:custGeom>
                  <a:avLst/>
                  <a:gdLst>
                    <a:gd name="T0" fmla="*/ 0 w 111"/>
                    <a:gd name="T1" fmla="*/ 0 h 23"/>
                    <a:gd name="T2" fmla="*/ 0 w 111"/>
                    <a:gd name="T3" fmla="*/ 0 h 23"/>
                    <a:gd name="T4" fmla="*/ 0 w 111"/>
                    <a:gd name="T5" fmla="*/ 0 h 23"/>
                    <a:gd name="T6" fmla="*/ 0 w 111"/>
                    <a:gd name="T7" fmla="*/ 0 h 23"/>
                    <a:gd name="T8" fmla="*/ 0 w 111"/>
                    <a:gd name="T9" fmla="*/ 0 h 23"/>
                    <a:gd name="T10" fmla="*/ 0 w 111"/>
                    <a:gd name="T11" fmla="*/ 0 h 23"/>
                    <a:gd name="T12" fmla="*/ 0 w 111"/>
                    <a:gd name="T13" fmla="*/ 0 h 23"/>
                    <a:gd name="T14" fmla="*/ 0 60000 65536"/>
                    <a:gd name="T15" fmla="*/ 0 60000 65536"/>
                    <a:gd name="T16" fmla="*/ 0 60000 65536"/>
                    <a:gd name="T17" fmla="*/ 0 60000 65536"/>
                    <a:gd name="T18" fmla="*/ 0 60000 65536"/>
                    <a:gd name="T19" fmla="*/ 0 60000 65536"/>
                    <a:gd name="T20" fmla="*/ 0 60000 65536"/>
                    <a:gd name="T21" fmla="*/ 0 w 111"/>
                    <a:gd name="T22" fmla="*/ 0 h 23"/>
                    <a:gd name="T23" fmla="*/ 111 w 111"/>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23">
                      <a:moveTo>
                        <a:pt x="0" y="23"/>
                      </a:moveTo>
                      <a:lnTo>
                        <a:pt x="0" y="23"/>
                      </a:lnTo>
                      <a:lnTo>
                        <a:pt x="111" y="2"/>
                      </a:lnTo>
                      <a:lnTo>
                        <a:pt x="111" y="0"/>
                      </a:lnTo>
                      <a:lnTo>
                        <a:pt x="0" y="21"/>
                      </a:lnTo>
                      <a:lnTo>
                        <a:pt x="0"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0" name="Freeform 1110">
                  <a:extLst>
                    <a:ext uri="{FF2B5EF4-FFF2-40B4-BE49-F238E27FC236}">
                      <a16:creationId xmlns:a16="http://schemas.microsoft.com/office/drawing/2014/main" id="{EBF616F2-B206-4349-84BC-35CB8521D9DE}"/>
                    </a:ext>
                  </a:extLst>
                </p:cNvPr>
                <p:cNvSpPr>
                  <a:spLocks/>
                </p:cNvSpPr>
                <p:nvPr/>
              </p:nvSpPr>
              <p:spPr bwMode="auto">
                <a:xfrm>
                  <a:off x="5181" y="487"/>
                  <a:ext cx="5" cy="6"/>
                </a:xfrm>
                <a:custGeom>
                  <a:avLst/>
                  <a:gdLst>
                    <a:gd name="T0" fmla="*/ 0 w 26"/>
                    <a:gd name="T1" fmla="*/ 0 h 27"/>
                    <a:gd name="T2" fmla="*/ 0 w 26"/>
                    <a:gd name="T3" fmla="*/ 0 h 27"/>
                    <a:gd name="T4" fmla="*/ 0 w 26"/>
                    <a:gd name="T5" fmla="*/ 0 h 27"/>
                    <a:gd name="T6" fmla="*/ 0 w 26"/>
                    <a:gd name="T7" fmla="*/ 0 h 27"/>
                    <a:gd name="T8" fmla="*/ 0 w 26"/>
                    <a:gd name="T9" fmla="*/ 0 h 27"/>
                    <a:gd name="T10" fmla="*/ 0 w 26"/>
                    <a:gd name="T11" fmla="*/ 0 h 27"/>
                    <a:gd name="T12" fmla="*/ 0 w 26"/>
                    <a:gd name="T13" fmla="*/ 0 h 27"/>
                    <a:gd name="T14" fmla="*/ 0 w 26"/>
                    <a:gd name="T15" fmla="*/ 0 h 27"/>
                    <a:gd name="T16" fmla="*/ 0 w 26"/>
                    <a:gd name="T17" fmla="*/ 0 h 27"/>
                    <a:gd name="T18" fmla="*/ 0 w 26"/>
                    <a:gd name="T19" fmla="*/ 0 h 27"/>
                    <a:gd name="T20" fmla="*/ 0 w 26"/>
                    <a:gd name="T21" fmla="*/ 0 h 27"/>
                    <a:gd name="T22" fmla="*/ 0 w 26"/>
                    <a:gd name="T23" fmla="*/ 0 h 27"/>
                    <a:gd name="T24" fmla="*/ 0 w 26"/>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7"/>
                    <a:gd name="T41" fmla="*/ 26 w 26"/>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7">
                      <a:moveTo>
                        <a:pt x="2" y="27"/>
                      </a:moveTo>
                      <a:lnTo>
                        <a:pt x="2" y="27"/>
                      </a:lnTo>
                      <a:lnTo>
                        <a:pt x="5" y="19"/>
                      </a:lnTo>
                      <a:lnTo>
                        <a:pt x="9" y="11"/>
                      </a:lnTo>
                      <a:lnTo>
                        <a:pt x="16" y="5"/>
                      </a:lnTo>
                      <a:lnTo>
                        <a:pt x="26" y="2"/>
                      </a:lnTo>
                      <a:lnTo>
                        <a:pt x="26" y="0"/>
                      </a:lnTo>
                      <a:lnTo>
                        <a:pt x="14" y="3"/>
                      </a:lnTo>
                      <a:lnTo>
                        <a:pt x="7" y="9"/>
                      </a:lnTo>
                      <a:lnTo>
                        <a:pt x="2" y="17"/>
                      </a:lnTo>
                      <a:lnTo>
                        <a:pt x="0" y="27"/>
                      </a:lnTo>
                      <a:lnTo>
                        <a:pt x="2"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1" name="Freeform 1111">
                  <a:extLst>
                    <a:ext uri="{FF2B5EF4-FFF2-40B4-BE49-F238E27FC236}">
                      <a16:creationId xmlns:a16="http://schemas.microsoft.com/office/drawing/2014/main" id="{41EE35C2-620D-4B87-A21C-90BD6F0691EF}"/>
                    </a:ext>
                  </a:extLst>
                </p:cNvPr>
                <p:cNvSpPr>
                  <a:spLocks/>
                </p:cNvSpPr>
                <p:nvPr/>
              </p:nvSpPr>
              <p:spPr bwMode="auto">
                <a:xfrm>
                  <a:off x="5181" y="493"/>
                  <a:ext cx="2" cy="10"/>
                </a:xfrm>
                <a:custGeom>
                  <a:avLst/>
                  <a:gdLst>
                    <a:gd name="T0" fmla="*/ 0 w 8"/>
                    <a:gd name="T1" fmla="*/ 0 h 52"/>
                    <a:gd name="T2" fmla="*/ 0 w 8"/>
                    <a:gd name="T3" fmla="*/ 0 h 52"/>
                    <a:gd name="T4" fmla="*/ 0 w 8"/>
                    <a:gd name="T5" fmla="*/ 0 h 52"/>
                    <a:gd name="T6" fmla="*/ 0 w 8"/>
                    <a:gd name="T7" fmla="*/ 0 h 52"/>
                    <a:gd name="T8" fmla="*/ 0 w 8"/>
                    <a:gd name="T9" fmla="*/ 0 h 52"/>
                    <a:gd name="T10" fmla="*/ 0 w 8"/>
                    <a:gd name="T11" fmla="*/ 0 h 52"/>
                    <a:gd name="T12" fmla="*/ 0 w 8"/>
                    <a:gd name="T13" fmla="*/ 0 h 52"/>
                    <a:gd name="T14" fmla="*/ 0 w 8"/>
                    <a:gd name="T15" fmla="*/ 0 h 52"/>
                    <a:gd name="T16" fmla="*/ 0 w 8"/>
                    <a:gd name="T17" fmla="*/ 0 h 52"/>
                    <a:gd name="T18" fmla="*/ 0 w 8"/>
                    <a:gd name="T19" fmla="*/ 0 h 52"/>
                    <a:gd name="T20" fmla="*/ 0 w 8"/>
                    <a:gd name="T21" fmla="*/ 0 h 52"/>
                    <a:gd name="T22" fmla="*/ 0 w 8"/>
                    <a:gd name="T23" fmla="*/ 0 h 52"/>
                    <a:gd name="T24" fmla="*/ 0 w 8"/>
                    <a:gd name="T25" fmla="*/ 0 h 52"/>
                    <a:gd name="T26" fmla="*/ 0 w 8"/>
                    <a:gd name="T27" fmla="*/ 0 h 52"/>
                    <a:gd name="T28" fmla="*/ 0 w 8"/>
                    <a:gd name="T29" fmla="*/ 0 h 52"/>
                    <a:gd name="T30" fmla="*/ 0 w 8"/>
                    <a:gd name="T31" fmla="*/ 0 h 52"/>
                    <a:gd name="T32" fmla="*/ 0 w 8"/>
                    <a:gd name="T33" fmla="*/ 0 h 52"/>
                    <a:gd name="T34" fmla="*/ 0 w 8"/>
                    <a:gd name="T35" fmla="*/ 0 h 52"/>
                    <a:gd name="T36" fmla="*/ 0 w 8"/>
                    <a:gd name="T37" fmla="*/ 0 h 52"/>
                    <a:gd name="T38" fmla="*/ 0 w 8"/>
                    <a:gd name="T39" fmla="*/ 0 h 52"/>
                    <a:gd name="T40" fmla="*/ 0 w 8"/>
                    <a:gd name="T41" fmla="*/ 0 h 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
                    <a:gd name="T64" fmla="*/ 0 h 52"/>
                    <a:gd name="T65" fmla="*/ 8 w 8"/>
                    <a:gd name="T66" fmla="*/ 52 h 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 h="52">
                      <a:moveTo>
                        <a:pt x="8" y="52"/>
                      </a:moveTo>
                      <a:lnTo>
                        <a:pt x="8" y="52"/>
                      </a:lnTo>
                      <a:lnTo>
                        <a:pt x="7" y="46"/>
                      </a:lnTo>
                      <a:lnTo>
                        <a:pt x="6" y="39"/>
                      </a:lnTo>
                      <a:lnTo>
                        <a:pt x="4" y="33"/>
                      </a:lnTo>
                      <a:lnTo>
                        <a:pt x="3" y="27"/>
                      </a:lnTo>
                      <a:lnTo>
                        <a:pt x="3" y="20"/>
                      </a:lnTo>
                      <a:lnTo>
                        <a:pt x="2" y="13"/>
                      </a:lnTo>
                      <a:lnTo>
                        <a:pt x="2" y="7"/>
                      </a:lnTo>
                      <a:lnTo>
                        <a:pt x="3" y="0"/>
                      </a:lnTo>
                      <a:lnTo>
                        <a:pt x="1" y="0"/>
                      </a:lnTo>
                      <a:lnTo>
                        <a:pt x="0" y="7"/>
                      </a:lnTo>
                      <a:lnTo>
                        <a:pt x="0" y="13"/>
                      </a:lnTo>
                      <a:lnTo>
                        <a:pt x="1" y="20"/>
                      </a:lnTo>
                      <a:lnTo>
                        <a:pt x="1" y="27"/>
                      </a:lnTo>
                      <a:lnTo>
                        <a:pt x="2" y="33"/>
                      </a:lnTo>
                      <a:lnTo>
                        <a:pt x="3" y="39"/>
                      </a:lnTo>
                      <a:lnTo>
                        <a:pt x="4" y="46"/>
                      </a:lnTo>
                      <a:lnTo>
                        <a:pt x="6" y="52"/>
                      </a:lnTo>
                      <a:lnTo>
                        <a:pt x="8" y="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2" name="Freeform 1112">
                  <a:extLst>
                    <a:ext uri="{FF2B5EF4-FFF2-40B4-BE49-F238E27FC236}">
                      <a16:creationId xmlns:a16="http://schemas.microsoft.com/office/drawing/2014/main" id="{DB9768DF-0A52-44E8-B857-1938AABF77C7}"/>
                    </a:ext>
                  </a:extLst>
                </p:cNvPr>
                <p:cNvSpPr>
                  <a:spLocks/>
                </p:cNvSpPr>
                <p:nvPr/>
              </p:nvSpPr>
              <p:spPr bwMode="auto">
                <a:xfrm>
                  <a:off x="5182" y="503"/>
                  <a:ext cx="1" cy="1"/>
                </a:xfrm>
                <a:custGeom>
                  <a:avLst/>
                  <a:gdLst>
                    <a:gd name="T0" fmla="*/ 1 w 2"/>
                    <a:gd name="T1" fmla="*/ 0 h 1"/>
                    <a:gd name="T2" fmla="*/ 1 w 2"/>
                    <a:gd name="T3" fmla="*/ 0 h 1"/>
                    <a:gd name="T4" fmla="*/ 1 w 2"/>
                    <a:gd name="T5" fmla="*/ 0 h 1"/>
                    <a:gd name="T6" fmla="*/ 1 w 2"/>
                    <a:gd name="T7" fmla="*/ 0 h 1"/>
                    <a:gd name="T8" fmla="*/ 1 w 2"/>
                    <a:gd name="T9" fmla="*/ 0 h 1"/>
                    <a:gd name="T10" fmla="*/ 0 w 2"/>
                    <a:gd name="T11" fmla="*/ 0 h 1"/>
                    <a:gd name="T12" fmla="*/ 1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2" y="0"/>
                      </a:moveTo>
                      <a:lnTo>
                        <a:pt x="1" y="0"/>
                      </a:lnTo>
                      <a:lnTo>
                        <a:pt x="0"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3" name="Freeform 1113">
                  <a:extLst>
                    <a:ext uri="{FF2B5EF4-FFF2-40B4-BE49-F238E27FC236}">
                      <a16:creationId xmlns:a16="http://schemas.microsoft.com/office/drawing/2014/main" id="{2B1FFE52-B59A-46A6-9A40-7660CE17E282}"/>
                    </a:ext>
                  </a:extLst>
                </p:cNvPr>
                <p:cNvSpPr>
                  <a:spLocks/>
                </p:cNvSpPr>
                <p:nvPr/>
              </p:nvSpPr>
              <p:spPr bwMode="auto">
                <a:xfrm>
                  <a:off x="5196" y="533"/>
                  <a:ext cx="7" cy="3"/>
                </a:xfrm>
                <a:custGeom>
                  <a:avLst/>
                  <a:gdLst>
                    <a:gd name="T0" fmla="*/ 0 w 39"/>
                    <a:gd name="T1" fmla="*/ 0 h 14"/>
                    <a:gd name="T2" fmla="*/ 0 w 39"/>
                    <a:gd name="T3" fmla="*/ 0 h 14"/>
                    <a:gd name="T4" fmla="*/ 0 w 39"/>
                    <a:gd name="T5" fmla="*/ 0 h 14"/>
                    <a:gd name="T6" fmla="*/ 0 w 39"/>
                    <a:gd name="T7" fmla="*/ 0 h 14"/>
                    <a:gd name="T8" fmla="*/ 0 w 39"/>
                    <a:gd name="T9" fmla="*/ 0 h 14"/>
                    <a:gd name="T10" fmla="*/ 0 w 39"/>
                    <a:gd name="T11" fmla="*/ 0 h 14"/>
                    <a:gd name="T12" fmla="*/ 0 w 39"/>
                    <a:gd name="T13" fmla="*/ 0 h 14"/>
                    <a:gd name="T14" fmla="*/ 0 w 39"/>
                    <a:gd name="T15" fmla="*/ 0 h 14"/>
                    <a:gd name="T16" fmla="*/ 0 w 39"/>
                    <a:gd name="T17" fmla="*/ 0 h 14"/>
                    <a:gd name="T18" fmla="*/ 0 w 39"/>
                    <a:gd name="T19" fmla="*/ 0 h 14"/>
                    <a:gd name="T20" fmla="*/ 0 w 39"/>
                    <a:gd name="T21" fmla="*/ 0 h 14"/>
                    <a:gd name="T22" fmla="*/ 0 w 39"/>
                    <a:gd name="T23" fmla="*/ 0 h 14"/>
                    <a:gd name="T24" fmla="*/ 0 w 39"/>
                    <a:gd name="T25" fmla="*/ 0 h 14"/>
                    <a:gd name="T26" fmla="*/ 0 w 39"/>
                    <a:gd name="T27" fmla="*/ 0 h 14"/>
                    <a:gd name="T28" fmla="*/ 0 w 39"/>
                    <a:gd name="T29" fmla="*/ 0 h 14"/>
                    <a:gd name="T30" fmla="*/ 0 w 39"/>
                    <a:gd name="T31" fmla="*/ 0 h 14"/>
                    <a:gd name="T32" fmla="*/ 0 w 39"/>
                    <a:gd name="T33" fmla="*/ 0 h 14"/>
                    <a:gd name="T34" fmla="*/ 0 w 39"/>
                    <a:gd name="T35" fmla="*/ 0 h 14"/>
                    <a:gd name="T36" fmla="*/ 0 w 39"/>
                    <a:gd name="T37" fmla="*/ 0 h 14"/>
                    <a:gd name="T38" fmla="*/ 0 w 39"/>
                    <a:gd name="T39" fmla="*/ 0 h 14"/>
                    <a:gd name="T40" fmla="*/ 0 w 39"/>
                    <a:gd name="T41" fmla="*/ 0 h 1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4"/>
                    <a:gd name="T65" fmla="*/ 39 w 39"/>
                    <a:gd name="T66" fmla="*/ 14 h 1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4">
                      <a:moveTo>
                        <a:pt x="37" y="1"/>
                      </a:moveTo>
                      <a:lnTo>
                        <a:pt x="37" y="0"/>
                      </a:lnTo>
                      <a:lnTo>
                        <a:pt x="34" y="6"/>
                      </a:lnTo>
                      <a:lnTo>
                        <a:pt x="30" y="10"/>
                      </a:lnTo>
                      <a:lnTo>
                        <a:pt x="26" y="12"/>
                      </a:lnTo>
                      <a:lnTo>
                        <a:pt x="22" y="12"/>
                      </a:lnTo>
                      <a:lnTo>
                        <a:pt x="18" y="11"/>
                      </a:lnTo>
                      <a:lnTo>
                        <a:pt x="13" y="9"/>
                      </a:lnTo>
                      <a:lnTo>
                        <a:pt x="8" y="6"/>
                      </a:lnTo>
                      <a:lnTo>
                        <a:pt x="3" y="2"/>
                      </a:lnTo>
                      <a:lnTo>
                        <a:pt x="0" y="4"/>
                      </a:lnTo>
                      <a:lnTo>
                        <a:pt x="5" y="8"/>
                      </a:lnTo>
                      <a:lnTo>
                        <a:pt x="11" y="11"/>
                      </a:lnTo>
                      <a:lnTo>
                        <a:pt x="16" y="13"/>
                      </a:lnTo>
                      <a:lnTo>
                        <a:pt x="22" y="14"/>
                      </a:lnTo>
                      <a:lnTo>
                        <a:pt x="26" y="14"/>
                      </a:lnTo>
                      <a:lnTo>
                        <a:pt x="32" y="12"/>
                      </a:lnTo>
                      <a:lnTo>
                        <a:pt x="36" y="8"/>
                      </a:lnTo>
                      <a:lnTo>
                        <a:pt x="39" y="2"/>
                      </a:lnTo>
                      <a:lnTo>
                        <a:pt x="39" y="1"/>
                      </a:lnTo>
                      <a:lnTo>
                        <a:pt x="37"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4" name="Freeform 1114">
                  <a:extLst>
                    <a:ext uri="{FF2B5EF4-FFF2-40B4-BE49-F238E27FC236}">
                      <a16:creationId xmlns:a16="http://schemas.microsoft.com/office/drawing/2014/main" id="{3B0D7F14-8A69-4095-8B4F-8571A3A0B713}"/>
                    </a:ext>
                  </a:extLst>
                </p:cNvPr>
                <p:cNvSpPr>
                  <a:spLocks/>
                </p:cNvSpPr>
                <p:nvPr/>
              </p:nvSpPr>
              <p:spPr bwMode="auto">
                <a:xfrm>
                  <a:off x="5202" y="508"/>
                  <a:ext cx="8" cy="25"/>
                </a:xfrm>
                <a:custGeom>
                  <a:avLst/>
                  <a:gdLst>
                    <a:gd name="T0" fmla="*/ 0 w 47"/>
                    <a:gd name="T1" fmla="*/ 0 h 123"/>
                    <a:gd name="T2" fmla="*/ 0 w 47"/>
                    <a:gd name="T3" fmla="*/ 0 h 123"/>
                    <a:gd name="T4" fmla="*/ 0 w 47"/>
                    <a:gd name="T5" fmla="*/ 0 h 123"/>
                    <a:gd name="T6" fmla="*/ 0 w 47"/>
                    <a:gd name="T7" fmla="*/ 0 h 123"/>
                    <a:gd name="T8" fmla="*/ 0 w 47"/>
                    <a:gd name="T9" fmla="*/ 0 h 123"/>
                    <a:gd name="T10" fmla="*/ 0 w 47"/>
                    <a:gd name="T11" fmla="*/ 0 h 123"/>
                    <a:gd name="T12" fmla="*/ 0 w 47"/>
                    <a:gd name="T13" fmla="*/ 0 h 123"/>
                    <a:gd name="T14" fmla="*/ 0 60000 65536"/>
                    <a:gd name="T15" fmla="*/ 0 60000 65536"/>
                    <a:gd name="T16" fmla="*/ 0 60000 65536"/>
                    <a:gd name="T17" fmla="*/ 0 60000 65536"/>
                    <a:gd name="T18" fmla="*/ 0 60000 65536"/>
                    <a:gd name="T19" fmla="*/ 0 60000 65536"/>
                    <a:gd name="T20" fmla="*/ 0 60000 65536"/>
                    <a:gd name="T21" fmla="*/ 0 w 47"/>
                    <a:gd name="T22" fmla="*/ 0 h 123"/>
                    <a:gd name="T23" fmla="*/ 47 w 47"/>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123">
                      <a:moveTo>
                        <a:pt x="45" y="0"/>
                      </a:moveTo>
                      <a:lnTo>
                        <a:pt x="45" y="0"/>
                      </a:lnTo>
                      <a:lnTo>
                        <a:pt x="0" y="123"/>
                      </a:lnTo>
                      <a:lnTo>
                        <a:pt x="2" y="123"/>
                      </a:lnTo>
                      <a:lnTo>
                        <a:pt x="47" y="0"/>
                      </a:lnTo>
                      <a:lnTo>
                        <a:pt x="4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5" name="Freeform 1115">
                  <a:extLst>
                    <a:ext uri="{FF2B5EF4-FFF2-40B4-BE49-F238E27FC236}">
                      <a16:creationId xmlns:a16="http://schemas.microsoft.com/office/drawing/2014/main" id="{798FC459-7E4E-44ED-805D-82E145895DF7}"/>
                    </a:ext>
                  </a:extLst>
                </p:cNvPr>
                <p:cNvSpPr>
                  <a:spLocks/>
                </p:cNvSpPr>
                <p:nvPr/>
              </p:nvSpPr>
              <p:spPr bwMode="auto">
                <a:xfrm>
                  <a:off x="5206" y="504"/>
                  <a:ext cx="4" cy="4"/>
                </a:xfrm>
                <a:custGeom>
                  <a:avLst/>
                  <a:gdLst>
                    <a:gd name="T0" fmla="*/ 0 w 27"/>
                    <a:gd name="T1" fmla="*/ 0 h 22"/>
                    <a:gd name="T2" fmla="*/ 0 w 27"/>
                    <a:gd name="T3" fmla="*/ 0 h 22"/>
                    <a:gd name="T4" fmla="*/ 0 w 27"/>
                    <a:gd name="T5" fmla="*/ 0 h 22"/>
                    <a:gd name="T6" fmla="*/ 0 w 27"/>
                    <a:gd name="T7" fmla="*/ 0 h 22"/>
                    <a:gd name="T8" fmla="*/ 0 w 27"/>
                    <a:gd name="T9" fmla="*/ 0 h 22"/>
                    <a:gd name="T10" fmla="*/ 0 w 27"/>
                    <a:gd name="T11" fmla="*/ 0 h 22"/>
                    <a:gd name="T12" fmla="*/ 0 w 27"/>
                    <a:gd name="T13" fmla="*/ 0 h 22"/>
                    <a:gd name="T14" fmla="*/ 0 w 27"/>
                    <a:gd name="T15" fmla="*/ 0 h 22"/>
                    <a:gd name="T16" fmla="*/ 0 w 27"/>
                    <a:gd name="T17" fmla="*/ 0 h 22"/>
                    <a:gd name="T18" fmla="*/ 0 w 27"/>
                    <a:gd name="T19" fmla="*/ 0 h 22"/>
                    <a:gd name="T20" fmla="*/ 0 w 27"/>
                    <a:gd name="T21" fmla="*/ 0 h 22"/>
                    <a:gd name="T22" fmla="*/ 0 w 27"/>
                    <a:gd name="T23" fmla="*/ 0 h 22"/>
                    <a:gd name="T24" fmla="*/ 0 w 27"/>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2"/>
                    <a:gd name="T41" fmla="*/ 27 w 27"/>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2">
                      <a:moveTo>
                        <a:pt x="3" y="6"/>
                      </a:moveTo>
                      <a:lnTo>
                        <a:pt x="3" y="6"/>
                      </a:lnTo>
                      <a:lnTo>
                        <a:pt x="11" y="2"/>
                      </a:lnTo>
                      <a:lnTo>
                        <a:pt x="18" y="5"/>
                      </a:lnTo>
                      <a:lnTo>
                        <a:pt x="24" y="11"/>
                      </a:lnTo>
                      <a:lnTo>
                        <a:pt x="25" y="22"/>
                      </a:lnTo>
                      <a:lnTo>
                        <a:pt x="27" y="22"/>
                      </a:lnTo>
                      <a:lnTo>
                        <a:pt x="26" y="11"/>
                      </a:lnTo>
                      <a:lnTo>
                        <a:pt x="20" y="3"/>
                      </a:lnTo>
                      <a:lnTo>
                        <a:pt x="11" y="0"/>
                      </a:lnTo>
                      <a:lnTo>
                        <a:pt x="0" y="4"/>
                      </a:lnTo>
                      <a:lnTo>
                        <a:pt x="3"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6" name="Freeform 1116">
                  <a:extLst>
                    <a:ext uri="{FF2B5EF4-FFF2-40B4-BE49-F238E27FC236}">
                      <a16:creationId xmlns:a16="http://schemas.microsoft.com/office/drawing/2014/main" id="{AD1A1967-0F83-4D6B-AAE0-19F370F9BCF7}"/>
                    </a:ext>
                  </a:extLst>
                </p:cNvPr>
                <p:cNvSpPr>
                  <a:spLocks/>
                </p:cNvSpPr>
                <p:nvPr/>
              </p:nvSpPr>
              <p:spPr bwMode="auto">
                <a:xfrm>
                  <a:off x="5192" y="505"/>
                  <a:ext cx="14" cy="13"/>
                </a:xfrm>
                <a:custGeom>
                  <a:avLst/>
                  <a:gdLst>
                    <a:gd name="T0" fmla="*/ 0 w 87"/>
                    <a:gd name="T1" fmla="*/ 0 h 67"/>
                    <a:gd name="T2" fmla="*/ 0 w 87"/>
                    <a:gd name="T3" fmla="*/ 0 h 67"/>
                    <a:gd name="T4" fmla="*/ 0 w 87"/>
                    <a:gd name="T5" fmla="*/ 0 h 67"/>
                    <a:gd name="T6" fmla="*/ 0 w 87"/>
                    <a:gd name="T7" fmla="*/ 0 h 67"/>
                    <a:gd name="T8" fmla="*/ 0 w 87"/>
                    <a:gd name="T9" fmla="*/ 0 h 67"/>
                    <a:gd name="T10" fmla="*/ 0 w 87"/>
                    <a:gd name="T11" fmla="*/ 0 h 67"/>
                    <a:gd name="T12" fmla="*/ 0 w 87"/>
                    <a:gd name="T13" fmla="*/ 0 h 67"/>
                    <a:gd name="T14" fmla="*/ 0 60000 65536"/>
                    <a:gd name="T15" fmla="*/ 0 60000 65536"/>
                    <a:gd name="T16" fmla="*/ 0 60000 65536"/>
                    <a:gd name="T17" fmla="*/ 0 60000 65536"/>
                    <a:gd name="T18" fmla="*/ 0 60000 65536"/>
                    <a:gd name="T19" fmla="*/ 0 60000 65536"/>
                    <a:gd name="T20" fmla="*/ 0 60000 65536"/>
                    <a:gd name="T21" fmla="*/ 0 w 87"/>
                    <a:gd name="T22" fmla="*/ 0 h 67"/>
                    <a:gd name="T23" fmla="*/ 87 w 87"/>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7">
                      <a:moveTo>
                        <a:pt x="3" y="67"/>
                      </a:moveTo>
                      <a:lnTo>
                        <a:pt x="3" y="67"/>
                      </a:lnTo>
                      <a:lnTo>
                        <a:pt x="87" y="2"/>
                      </a:lnTo>
                      <a:lnTo>
                        <a:pt x="84" y="0"/>
                      </a:lnTo>
                      <a:lnTo>
                        <a:pt x="0" y="65"/>
                      </a:lnTo>
                      <a:lnTo>
                        <a:pt x="3" y="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7" name="Freeform 1117">
                  <a:extLst>
                    <a:ext uri="{FF2B5EF4-FFF2-40B4-BE49-F238E27FC236}">
                      <a16:creationId xmlns:a16="http://schemas.microsoft.com/office/drawing/2014/main" id="{1ABB4A71-6C9C-42E8-B9B4-53F95789BC3B}"/>
                    </a:ext>
                  </a:extLst>
                </p:cNvPr>
                <p:cNvSpPr>
                  <a:spLocks/>
                </p:cNvSpPr>
                <p:nvPr/>
              </p:nvSpPr>
              <p:spPr bwMode="auto">
                <a:xfrm>
                  <a:off x="5190" y="518"/>
                  <a:ext cx="2" cy="7"/>
                </a:xfrm>
                <a:custGeom>
                  <a:avLst/>
                  <a:gdLst>
                    <a:gd name="T0" fmla="*/ 0 w 13"/>
                    <a:gd name="T1" fmla="*/ 0 h 36"/>
                    <a:gd name="T2" fmla="*/ 0 w 13"/>
                    <a:gd name="T3" fmla="*/ 0 h 36"/>
                    <a:gd name="T4" fmla="*/ 0 w 13"/>
                    <a:gd name="T5" fmla="*/ 0 h 36"/>
                    <a:gd name="T6" fmla="*/ 0 w 13"/>
                    <a:gd name="T7" fmla="*/ 0 h 36"/>
                    <a:gd name="T8" fmla="*/ 0 w 13"/>
                    <a:gd name="T9" fmla="*/ 0 h 36"/>
                    <a:gd name="T10" fmla="*/ 0 w 13"/>
                    <a:gd name="T11" fmla="*/ 0 h 36"/>
                    <a:gd name="T12" fmla="*/ 0 w 13"/>
                    <a:gd name="T13" fmla="*/ 0 h 36"/>
                    <a:gd name="T14" fmla="*/ 0 w 13"/>
                    <a:gd name="T15" fmla="*/ 0 h 36"/>
                    <a:gd name="T16" fmla="*/ 0 w 13"/>
                    <a:gd name="T17" fmla="*/ 0 h 36"/>
                    <a:gd name="T18" fmla="*/ 0 w 13"/>
                    <a:gd name="T19" fmla="*/ 0 h 36"/>
                    <a:gd name="T20" fmla="*/ 0 w 13"/>
                    <a:gd name="T21" fmla="*/ 0 h 36"/>
                    <a:gd name="T22" fmla="*/ 0 w 13"/>
                    <a:gd name="T23" fmla="*/ 0 h 36"/>
                    <a:gd name="T24" fmla="*/ 0 w 13"/>
                    <a:gd name="T25" fmla="*/ 0 h 36"/>
                    <a:gd name="T26" fmla="*/ 0 w 13"/>
                    <a:gd name="T27" fmla="*/ 0 h 36"/>
                    <a:gd name="T28" fmla="*/ 0 w 13"/>
                    <a:gd name="T29" fmla="*/ 0 h 36"/>
                    <a:gd name="T30" fmla="*/ 0 w 13"/>
                    <a:gd name="T31" fmla="*/ 0 h 36"/>
                    <a:gd name="T32" fmla="*/ 0 w 13"/>
                    <a:gd name="T33" fmla="*/ 0 h 36"/>
                    <a:gd name="T34" fmla="*/ 0 w 13"/>
                    <a:gd name="T35" fmla="*/ 0 h 36"/>
                    <a:gd name="T36" fmla="*/ 0 w 13"/>
                    <a:gd name="T37" fmla="*/ 0 h 36"/>
                    <a:gd name="T38" fmla="*/ 0 w 13"/>
                    <a:gd name="T39" fmla="*/ 0 h 36"/>
                    <a:gd name="T40" fmla="*/ 0 w 13"/>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6"/>
                    <a:gd name="T65" fmla="*/ 13 w 13"/>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6">
                      <a:moveTo>
                        <a:pt x="5" y="34"/>
                      </a:moveTo>
                      <a:lnTo>
                        <a:pt x="5" y="34"/>
                      </a:lnTo>
                      <a:lnTo>
                        <a:pt x="4" y="31"/>
                      </a:lnTo>
                      <a:lnTo>
                        <a:pt x="3" y="27"/>
                      </a:lnTo>
                      <a:lnTo>
                        <a:pt x="2" y="22"/>
                      </a:lnTo>
                      <a:lnTo>
                        <a:pt x="2" y="17"/>
                      </a:lnTo>
                      <a:lnTo>
                        <a:pt x="3" y="13"/>
                      </a:lnTo>
                      <a:lnTo>
                        <a:pt x="4" y="10"/>
                      </a:lnTo>
                      <a:lnTo>
                        <a:pt x="8" y="6"/>
                      </a:lnTo>
                      <a:lnTo>
                        <a:pt x="13" y="2"/>
                      </a:lnTo>
                      <a:lnTo>
                        <a:pt x="10" y="0"/>
                      </a:lnTo>
                      <a:lnTo>
                        <a:pt x="5" y="4"/>
                      </a:lnTo>
                      <a:lnTo>
                        <a:pt x="2" y="8"/>
                      </a:lnTo>
                      <a:lnTo>
                        <a:pt x="1" y="13"/>
                      </a:lnTo>
                      <a:lnTo>
                        <a:pt x="0" y="17"/>
                      </a:lnTo>
                      <a:lnTo>
                        <a:pt x="0" y="22"/>
                      </a:lnTo>
                      <a:lnTo>
                        <a:pt x="1" y="27"/>
                      </a:lnTo>
                      <a:lnTo>
                        <a:pt x="2" y="31"/>
                      </a:lnTo>
                      <a:lnTo>
                        <a:pt x="3" y="36"/>
                      </a:lnTo>
                      <a:lnTo>
                        <a:pt x="5"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8" name="Freeform 1118">
                  <a:extLst>
                    <a:ext uri="{FF2B5EF4-FFF2-40B4-BE49-F238E27FC236}">
                      <a16:creationId xmlns:a16="http://schemas.microsoft.com/office/drawing/2014/main" id="{03E764C1-5C42-47CE-80A1-6AFE14447CDB}"/>
                    </a:ext>
                  </a:extLst>
                </p:cNvPr>
                <p:cNvSpPr>
                  <a:spLocks/>
                </p:cNvSpPr>
                <p:nvPr/>
              </p:nvSpPr>
              <p:spPr bwMode="auto">
                <a:xfrm>
                  <a:off x="5190" y="525"/>
                  <a:ext cx="6" cy="9"/>
                </a:xfrm>
                <a:custGeom>
                  <a:avLst/>
                  <a:gdLst>
                    <a:gd name="T0" fmla="*/ 0 w 37"/>
                    <a:gd name="T1" fmla="*/ 0 h 45"/>
                    <a:gd name="T2" fmla="*/ 0 w 37"/>
                    <a:gd name="T3" fmla="*/ 0 h 45"/>
                    <a:gd name="T4" fmla="*/ 0 w 37"/>
                    <a:gd name="T5" fmla="*/ 0 h 45"/>
                    <a:gd name="T6" fmla="*/ 0 w 37"/>
                    <a:gd name="T7" fmla="*/ 0 h 45"/>
                    <a:gd name="T8" fmla="*/ 0 w 37"/>
                    <a:gd name="T9" fmla="*/ 0 h 45"/>
                    <a:gd name="T10" fmla="*/ 0 w 37"/>
                    <a:gd name="T11" fmla="*/ 0 h 45"/>
                    <a:gd name="T12" fmla="*/ 0 w 37"/>
                    <a:gd name="T13" fmla="*/ 0 h 45"/>
                    <a:gd name="T14" fmla="*/ 0 w 37"/>
                    <a:gd name="T15" fmla="*/ 0 h 45"/>
                    <a:gd name="T16" fmla="*/ 0 w 37"/>
                    <a:gd name="T17" fmla="*/ 0 h 45"/>
                    <a:gd name="T18" fmla="*/ 0 w 37"/>
                    <a:gd name="T19" fmla="*/ 0 h 45"/>
                    <a:gd name="T20" fmla="*/ 0 w 37"/>
                    <a:gd name="T21" fmla="*/ 0 h 45"/>
                    <a:gd name="T22" fmla="*/ 0 w 37"/>
                    <a:gd name="T23" fmla="*/ 0 h 45"/>
                    <a:gd name="T24" fmla="*/ 0 w 37"/>
                    <a:gd name="T25" fmla="*/ 0 h 45"/>
                    <a:gd name="T26" fmla="*/ 0 w 37"/>
                    <a:gd name="T27" fmla="*/ 0 h 45"/>
                    <a:gd name="T28" fmla="*/ 0 w 37"/>
                    <a:gd name="T29" fmla="*/ 0 h 45"/>
                    <a:gd name="T30" fmla="*/ 0 w 37"/>
                    <a:gd name="T31" fmla="*/ 0 h 45"/>
                    <a:gd name="T32" fmla="*/ 0 w 37"/>
                    <a:gd name="T33" fmla="*/ 0 h 45"/>
                    <a:gd name="T34" fmla="*/ 0 w 37"/>
                    <a:gd name="T35" fmla="*/ 0 h 45"/>
                    <a:gd name="T36" fmla="*/ 0 w 37"/>
                    <a:gd name="T37" fmla="*/ 0 h 45"/>
                    <a:gd name="T38" fmla="*/ 0 w 37"/>
                    <a:gd name="T39" fmla="*/ 0 h 45"/>
                    <a:gd name="T40" fmla="*/ 0 w 37"/>
                    <a:gd name="T41" fmla="*/ 0 h 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7"/>
                    <a:gd name="T64" fmla="*/ 0 h 45"/>
                    <a:gd name="T65" fmla="*/ 37 w 37"/>
                    <a:gd name="T66" fmla="*/ 45 h 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7" h="45">
                      <a:moveTo>
                        <a:pt x="37" y="43"/>
                      </a:moveTo>
                      <a:lnTo>
                        <a:pt x="37" y="43"/>
                      </a:lnTo>
                      <a:lnTo>
                        <a:pt x="32" y="38"/>
                      </a:lnTo>
                      <a:lnTo>
                        <a:pt x="27" y="33"/>
                      </a:lnTo>
                      <a:lnTo>
                        <a:pt x="24" y="28"/>
                      </a:lnTo>
                      <a:lnTo>
                        <a:pt x="19" y="23"/>
                      </a:lnTo>
                      <a:lnTo>
                        <a:pt x="14" y="18"/>
                      </a:lnTo>
                      <a:lnTo>
                        <a:pt x="11" y="12"/>
                      </a:lnTo>
                      <a:lnTo>
                        <a:pt x="6" y="6"/>
                      </a:lnTo>
                      <a:lnTo>
                        <a:pt x="2" y="0"/>
                      </a:lnTo>
                      <a:lnTo>
                        <a:pt x="0" y="2"/>
                      </a:lnTo>
                      <a:lnTo>
                        <a:pt x="4" y="8"/>
                      </a:lnTo>
                      <a:lnTo>
                        <a:pt x="8" y="14"/>
                      </a:lnTo>
                      <a:lnTo>
                        <a:pt x="12" y="20"/>
                      </a:lnTo>
                      <a:lnTo>
                        <a:pt x="17" y="25"/>
                      </a:lnTo>
                      <a:lnTo>
                        <a:pt x="21" y="30"/>
                      </a:lnTo>
                      <a:lnTo>
                        <a:pt x="25" y="36"/>
                      </a:lnTo>
                      <a:lnTo>
                        <a:pt x="30" y="40"/>
                      </a:lnTo>
                      <a:lnTo>
                        <a:pt x="34" y="45"/>
                      </a:lnTo>
                      <a:lnTo>
                        <a:pt x="37" y="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9" name="Freeform 1119">
                  <a:extLst>
                    <a:ext uri="{FF2B5EF4-FFF2-40B4-BE49-F238E27FC236}">
                      <a16:creationId xmlns:a16="http://schemas.microsoft.com/office/drawing/2014/main" id="{A28CB360-AB9B-425A-A7CA-EED4AE3D078E}"/>
                    </a:ext>
                  </a:extLst>
                </p:cNvPr>
                <p:cNvSpPr>
                  <a:spLocks/>
                </p:cNvSpPr>
                <p:nvPr/>
              </p:nvSpPr>
              <p:spPr bwMode="auto">
                <a:xfrm>
                  <a:off x="5196" y="533"/>
                  <a:ext cx="1" cy="1"/>
                </a:xfrm>
                <a:custGeom>
                  <a:avLst/>
                  <a:gdLst>
                    <a:gd name="T0" fmla="*/ 0 w 3"/>
                    <a:gd name="T1" fmla="*/ 0 h 2"/>
                    <a:gd name="T2" fmla="*/ 0 w 3"/>
                    <a:gd name="T3" fmla="*/ 1 h 2"/>
                    <a:gd name="T4" fmla="*/ 0 w 3"/>
                    <a:gd name="T5" fmla="*/ 1 h 2"/>
                    <a:gd name="T6" fmla="*/ 0 w 3"/>
                    <a:gd name="T7" fmla="*/ 1 h 2"/>
                    <a:gd name="T8" fmla="*/ 0 w 3"/>
                    <a:gd name="T9" fmla="*/ 1 h 2"/>
                    <a:gd name="T10" fmla="*/ 0 w 3"/>
                    <a:gd name="T11" fmla="*/ 1 h 2"/>
                    <a:gd name="T12" fmla="*/ 0 w 3"/>
                    <a:gd name="T13" fmla="*/ 0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3" y="0"/>
                      </a:moveTo>
                      <a:lnTo>
                        <a:pt x="2" y="1"/>
                      </a:lnTo>
                      <a:lnTo>
                        <a:pt x="0" y="2"/>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0" name="Freeform 1120">
                  <a:extLst>
                    <a:ext uri="{FF2B5EF4-FFF2-40B4-BE49-F238E27FC236}">
                      <a16:creationId xmlns:a16="http://schemas.microsoft.com/office/drawing/2014/main" id="{2309C830-145F-46BC-9BBE-095A9C52871E}"/>
                    </a:ext>
                  </a:extLst>
                </p:cNvPr>
                <p:cNvSpPr>
                  <a:spLocks/>
                </p:cNvSpPr>
                <p:nvPr/>
              </p:nvSpPr>
              <p:spPr bwMode="auto">
                <a:xfrm>
                  <a:off x="5223" y="549"/>
                  <a:ext cx="5" cy="4"/>
                </a:xfrm>
                <a:custGeom>
                  <a:avLst/>
                  <a:gdLst>
                    <a:gd name="T0" fmla="*/ 0 w 30"/>
                    <a:gd name="T1" fmla="*/ 0 h 21"/>
                    <a:gd name="T2" fmla="*/ 0 w 30"/>
                    <a:gd name="T3" fmla="*/ 0 h 21"/>
                    <a:gd name="T4" fmla="*/ 0 w 30"/>
                    <a:gd name="T5" fmla="*/ 0 h 21"/>
                    <a:gd name="T6" fmla="*/ 0 w 30"/>
                    <a:gd name="T7" fmla="*/ 0 h 21"/>
                    <a:gd name="T8" fmla="*/ 0 w 30"/>
                    <a:gd name="T9" fmla="*/ 0 h 21"/>
                    <a:gd name="T10" fmla="*/ 0 w 30"/>
                    <a:gd name="T11" fmla="*/ 0 h 21"/>
                    <a:gd name="T12" fmla="*/ 0 w 30"/>
                    <a:gd name="T13" fmla="*/ 0 h 21"/>
                    <a:gd name="T14" fmla="*/ 0 w 30"/>
                    <a:gd name="T15" fmla="*/ 0 h 21"/>
                    <a:gd name="T16" fmla="*/ 0 w 30"/>
                    <a:gd name="T17" fmla="*/ 0 h 21"/>
                    <a:gd name="T18" fmla="*/ 0 w 30"/>
                    <a:gd name="T19" fmla="*/ 0 h 21"/>
                    <a:gd name="T20" fmla="*/ 0 w 30"/>
                    <a:gd name="T21" fmla="*/ 0 h 21"/>
                    <a:gd name="T22" fmla="*/ 0 w 30"/>
                    <a:gd name="T23" fmla="*/ 0 h 21"/>
                    <a:gd name="T24" fmla="*/ 0 w 30"/>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21"/>
                    <a:gd name="T41" fmla="*/ 30 w 30"/>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21">
                      <a:moveTo>
                        <a:pt x="28" y="0"/>
                      </a:moveTo>
                      <a:lnTo>
                        <a:pt x="28" y="0"/>
                      </a:lnTo>
                      <a:lnTo>
                        <a:pt x="28" y="12"/>
                      </a:lnTo>
                      <a:lnTo>
                        <a:pt x="21" y="17"/>
                      </a:lnTo>
                      <a:lnTo>
                        <a:pt x="11" y="19"/>
                      </a:lnTo>
                      <a:lnTo>
                        <a:pt x="0" y="17"/>
                      </a:lnTo>
                      <a:lnTo>
                        <a:pt x="0" y="19"/>
                      </a:lnTo>
                      <a:lnTo>
                        <a:pt x="11" y="21"/>
                      </a:lnTo>
                      <a:lnTo>
                        <a:pt x="23" y="19"/>
                      </a:lnTo>
                      <a:lnTo>
                        <a:pt x="30" y="12"/>
                      </a:lnTo>
                      <a:lnTo>
                        <a:pt x="30" y="0"/>
                      </a:lnTo>
                      <a:lnTo>
                        <a:pt x="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1" name="Freeform 1121">
                  <a:extLst>
                    <a:ext uri="{FF2B5EF4-FFF2-40B4-BE49-F238E27FC236}">
                      <a16:creationId xmlns:a16="http://schemas.microsoft.com/office/drawing/2014/main" id="{DB4B078D-0735-4E54-81B4-CF8F4BBCD2C9}"/>
                    </a:ext>
                  </a:extLst>
                </p:cNvPr>
                <p:cNvSpPr>
                  <a:spLocks/>
                </p:cNvSpPr>
                <p:nvPr/>
              </p:nvSpPr>
              <p:spPr bwMode="auto">
                <a:xfrm>
                  <a:off x="5222" y="524"/>
                  <a:ext cx="6" cy="25"/>
                </a:xfrm>
                <a:custGeom>
                  <a:avLst/>
                  <a:gdLst>
                    <a:gd name="T0" fmla="*/ 0 w 34"/>
                    <a:gd name="T1" fmla="*/ 0 h 124"/>
                    <a:gd name="T2" fmla="*/ 0 w 34"/>
                    <a:gd name="T3" fmla="*/ 0 h 124"/>
                    <a:gd name="T4" fmla="*/ 0 w 34"/>
                    <a:gd name="T5" fmla="*/ 0 h 124"/>
                    <a:gd name="T6" fmla="*/ 0 w 34"/>
                    <a:gd name="T7" fmla="*/ 0 h 124"/>
                    <a:gd name="T8" fmla="*/ 0 w 34"/>
                    <a:gd name="T9" fmla="*/ 0 h 124"/>
                    <a:gd name="T10" fmla="*/ 0 w 34"/>
                    <a:gd name="T11" fmla="*/ 0 h 124"/>
                    <a:gd name="T12" fmla="*/ 0 w 34"/>
                    <a:gd name="T13" fmla="*/ 0 h 124"/>
                    <a:gd name="T14" fmla="*/ 0 60000 65536"/>
                    <a:gd name="T15" fmla="*/ 0 60000 65536"/>
                    <a:gd name="T16" fmla="*/ 0 60000 65536"/>
                    <a:gd name="T17" fmla="*/ 0 60000 65536"/>
                    <a:gd name="T18" fmla="*/ 0 60000 65536"/>
                    <a:gd name="T19" fmla="*/ 0 60000 65536"/>
                    <a:gd name="T20" fmla="*/ 0 60000 65536"/>
                    <a:gd name="T21" fmla="*/ 0 w 34"/>
                    <a:gd name="T22" fmla="*/ 0 h 124"/>
                    <a:gd name="T23" fmla="*/ 34 w 34"/>
                    <a:gd name="T24" fmla="*/ 124 h 1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124">
                      <a:moveTo>
                        <a:pt x="0" y="0"/>
                      </a:moveTo>
                      <a:lnTo>
                        <a:pt x="0" y="0"/>
                      </a:lnTo>
                      <a:lnTo>
                        <a:pt x="32" y="124"/>
                      </a:lnTo>
                      <a:lnTo>
                        <a:pt x="34" y="124"/>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2" name="Freeform 1122">
                  <a:extLst>
                    <a:ext uri="{FF2B5EF4-FFF2-40B4-BE49-F238E27FC236}">
                      <a16:creationId xmlns:a16="http://schemas.microsoft.com/office/drawing/2014/main" id="{DAA9374C-4BE9-4A69-B59D-B139433E3F00}"/>
                    </a:ext>
                  </a:extLst>
                </p:cNvPr>
                <p:cNvSpPr>
                  <a:spLocks/>
                </p:cNvSpPr>
                <p:nvPr/>
              </p:nvSpPr>
              <p:spPr bwMode="auto">
                <a:xfrm>
                  <a:off x="5217" y="521"/>
                  <a:ext cx="6" cy="3"/>
                </a:xfrm>
                <a:custGeom>
                  <a:avLst/>
                  <a:gdLst>
                    <a:gd name="T0" fmla="*/ 0 w 34"/>
                    <a:gd name="T1" fmla="*/ 0 h 15"/>
                    <a:gd name="T2" fmla="*/ 0 w 34"/>
                    <a:gd name="T3" fmla="*/ 0 h 15"/>
                    <a:gd name="T4" fmla="*/ 0 w 34"/>
                    <a:gd name="T5" fmla="*/ 0 h 15"/>
                    <a:gd name="T6" fmla="*/ 0 w 34"/>
                    <a:gd name="T7" fmla="*/ 0 h 15"/>
                    <a:gd name="T8" fmla="*/ 0 w 34"/>
                    <a:gd name="T9" fmla="*/ 0 h 15"/>
                    <a:gd name="T10" fmla="*/ 0 w 34"/>
                    <a:gd name="T11" fmla="*/ 0 h 15"/>
                    <a:gd name="T12" fmla="*/ 0 w 34"/>
                    <a:gd name="T13" fmla="*/ 0 h 15"/>
                    <a:gd name="T14" fmla="*/ 0 w 34"/>
                    <a:gd name="T15" fmla="*/ 0 h 15"/>
                    <a:gd name="T16" fmla="*/ 0 w 34"/>
                    <a:gd name="T17" fmla="*/ 0 h 15"/>
                    <a:gd name="T18" fmla="*/ 0 w 34"/>
                    <a:gd name="T19" fmla="*/ 0 h 15"/>
                    <a:gd name="T20" fmla="*/ 0 w 34"/>
                    <a:gd name="T21" fmla="*/ 0 h 15"/>
                    <a:gd name="T22" fmla="*/ 0 w 34"/>
                    <a:gd name="T23" fmla="*/ 0 h 15"/>
                    <a:gd name="T24" fmla="*/ 0 w 34"/>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15"/>
                    <a:gd name="T41" fmla="*/ 34 w 34"/>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15">
                      <a:moveTo>
                        <a:pt x="2" y="10"/>
                      </a:moveTo>
                      <a:lnTo>
                        <a:pt x="2" y="10"/>
                      </a:lnTo>
                      <a:lnTo>
                        <a:pt x="8" y="4"/>
                      </a:lnTo>
                      <a:lnTo>
                        <a:pt x="17" y="3"/>
                      </a:lnTo>
                      <a:lnTo>
                        <a:pt x="25" y="7"/>
                      </a:lnTo>
                      <a:lnTo>
                        <a:pt x="32" y="15"/>
                      </a:lnTo>
                      <a:lnTo>
                        <a:pt x="34" y="15"/>
                      </a:lnTo>
                      <a:lnTo>
                        <a:pt x="27" y="5"/>
                      </a:lnTo>
                      <a:lnTo>
                        <a:pt x="17" y="0"/>
                      </a:lnTo>
                      <a:lnTo>
                        <a:pt x="6" y="1"/>
                      </a:lnTo>
                      <a:lnTo>
                        <a:pt x="0" y="10"/>
                      </a:lnTo>
                      <a:lnTo>
                        <a:pt x="2"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3" name="Freeform 1123">
                  <a:extLst>
                    <a:ext uri="{FF2B5EF4-FFF2-40B4-BE49-F238E27FC236}">
                      <a16:creationId xmlns:a16="http://schemas.microsoft.com/office/drawing/2014/main" id="{397F214D-C178-4EF9-B231-E208C8308076}"/>
                    </a:ext>
                  </a:extLst>
                </p:cNvPr>
                <p:cNvSpPr>
                  <a:spLocks/>
                </p:cNvSpPr>
                <p:nvPr/>
              </p:nvSpPr>
              <p:spPr bwMode="auto">
                <a:xfrm>
                  <a:off x="5211" y="523"/>
                  <a:ext cx="7" cy="19"/>
                </a:xfrm>
                <a:custGeom>
                  <a:avLst/>
                  <a:gdLst>
                    <a:gd name="T0" fmla="*/ 0 w 36"/>
                    <a:gd name="T1" fmla="*/ 0 h 95"/>
                    <a:gd name="T2" fmla="*/ 0 w 36"/>
                    <a:gd name="T3" fmla="*/ 0 h 95"/>
                    <a:gd name="T4" fmla="*/ 0 w 36"/>
                    <a:gd name="T5" fmla="*/ 0 h 95"/>
                    <a:gd name="T6" fmla="*/ 0 w 36"/>
                    <a:gd name="T7" fmla="*/ 0 h 95"/>
                    <a:gd name="T8" fmla="*/ 0 w 36"/>
                    <a:gd name="T9" fmla="*/ 0 h 95"/>
                    <a:gd name="T10" fmla="*/ 0 w 36"/>
                    <a:gd name="T11" fmla="*/ 0 h 95"/>
                    <a:gd name="T12" fmla="*/ 0 w 36"/>
                    <a:gd name="T13" fmla="*/ 0 h 95"/>
                    <a:gd name="T14" fmla="*/ 0 60000 65536"/>
                    <a:gd name="T15" fmla="*/ 0 60000 65536"/>
                    <a:gd name="T16" fmla="*/ 0 60000 65536"/>
                    <a:gd name="T17" fmla="*/ 0 60000 65536"/>
                    <a:gd name="T18" fmla="*/ 0 60000 65536"/>
                    <a:gd name="T19" fmla="*/ 0 60000 65536"/>
                    <a:gd name="T20" fmla="*/ 0 60000 65536"/>
                    <a:gd name="T21" fmla="*/ 0 w 36"/>
                    <a:gd name="T22" fmla="*/ 0 h 95"/>
                    <a:gd name="T23" fmla="*/ 36 w 36"/>
                    <a:gd name="T24" fmla="*/ 95 h 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95">
                      <a:moveTo>
                        <a:pt x="2" y="95"/>
                      </a:moveTo>
                      <a:lnTo>
                        <a:pt x="2" y="94"/>
                      </a:lnTo>
                      <a:lnTo>
                        <a:pt x="36" y="0"/>
                      </a:lnTo>
                      <a:lnTo>
                        <a:pt x="34" y="0"/>
                      </a:lnTo>
                      <a:lnTo>
                        <a:pt x="0" y="94"/>
                      </a:lnTo>
                      <a:lnTo>
                        <a:pt x="0" y="92"/>
                      </a:lnTo>
                      <a:lnTo>
                        <a:pt x="2" y="9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4" name="Freeform 1124">
                  <a:extLst>
                    <a:ext uri="{FF2B5EF4-FFF2-40B4-BE49-F238E27FC236}">
                      <a16:creationId xmlns:a16="http://schemas.microsoft.com/office/drawing/2014/main" id="{1167332C-13E5-45A8-BCDE-51E40C1DD8BA}"/>
                    </a:ext>
                  </a:extLst>
                </p:cNvPr>
                <p:cNvSpPr>
                  <a:spLocks/>
                </p:cNvSpPr>
                <p:nvPr/>
              </p:nvSpPr>
              <p:spPr bwMode="auto">
                <a:xfrm>
                  <a:off x="5211" y="541"/>
                  <a:ext cx="3" cy="7"/>
                </a:xfrm>
                <a:custGeom>
                  <a:avLst/>
                  <a:gdLst>
                    <a:gd name="T0" fmla="*/ 0 w 18"/>
                    <a:gd name="T1" fmla="*/ 0 h 34"/>
                    <a:gd name="T2" fmla="*/ 0 w 18"/>
                    <a:gd name="T3" fmla="*/ 0 h 34"/>
                    <a:gd name="T4" fmla="*/ 0 w 18"/>
                    <a:gd name="T5" fmla="*/ 0 h 34"/>
                    <a:gd name="T6" fmla="*/ 0 w 18"/>
                    <a:gd name="T7" fmla="*/ 0 h 34"/>
                    <a:gd name="T8" fmla="*/ 0 w 18"/>
                    <a:gd name="T9" fmla="*/ 0 h 34"/>
                    <a:gd name="T10" fmla="*/ 0 w 18"/>
                    <a:gd name="T11" fmla="*/ 0 h 34"/>
                    <a:gd name="T12" fmla="*/ 0 w 18"/>
                    <a:gd name="T13" fmla="*/ 0 h 34"/>
                    <a:gd name="T14" fmla="*/ 0 w 18"/>
                    <a:gd name="T15" fmla="*/ 0 h 34"/>
                    <a:gd name="T16" fmla="*/ 0 w 18"/>
                    <a:gd name="T17" fmla="*/ 0 h 34"/>
                    <a:gd name="T18" fmla="*/ 0 w 18"/>
                    <a:gd name="T19" fmla="*/ 0 h 34"/>
                    <a:gd name="T20" fmla="*/ 0 w 18"/>
                    <a:gd name="T21" fmla="*/ 0 h 34"/>
                    <a:gd name="T22" fmla="*/ 0 w 18"/>
                    <a:gd name="T23" fmla="*/ 0 h 34"/>
                    <a:gd name="T24" fmla="*/ 0 w 18"/>
                    <a:gd name="T25" fmla="*/ 0 h 34"/>
                    <a:gd name="T26" fmla="*/ 0 w 18"/>
                    <a:gd name="T27" fmla="*/ 0 h 34"/>
                    <a:gd name="T28" fmla="*/ 0 w 18"/>
                    <a:gd name="T29" fmla="*/ 0 h 34"/>
                    <a:gd name="T30" fmla="*/ 0 w 18"/>
                    <a:gd name="T31" fmla="*/ 0 h 34"/>
                    <a:gd name="T32" fmla="*/ 0 w 18"/>
                    <a:gd name="T33" fmla="*/ 0 h 34"/>
                    <a:gd name="T34" fmla="*/ 0 w 18"/>
                    <a:gd name="T35" fmla="*/ 0 h 34"/>
                    <a:gd name="T36" fmla="*/ 0 w 18"/>
                    <a:gd name="T37" fmla="*/ 0 h 34"/>
                    <a:gd name="T38" fmla="*/ 0 w 18"/>
                    <a:gd name="T39" fmla="*/ 0 h 34"/>
                    <a:gd name="T40" fmla="*/ 0 w 18"/>
                    <a:gd name="T41" fmla="*/ 0 h 3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
                    <a:gd name="T64" fmla="*/ 0 h 34"/>
                    <a:gd name="T65" fmla="*/ 18 w 18"/>
                    <a:gd name="T66" fmla="*/ 34 h 3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 h="34">
                      <a:moveTo>
                        <a:pt x="18" y="32"/>
                      </a:moveTo>
                      <a:lnTo>
                        <a:pt x="18" y="32"/>
                      </a:lnTo>
                      <a:lnTo>
                        <a:pt x="15" y="29"/>
                      </a:lnTo>
                      <a:lnTo>
                        <a:pt x="11" y="26"/>
                      </a:lnTo>
                      <a:lnTo>
                        <a:pt x="7" y="23"/>
                      </a:lnTo>
                      <a:lnTo>
                        <a:pt x="5" y="19"/>
                      </a:lnTo>
                      <a:lnTo>
                        <a:pt x="4" y="16"/>
                      </a:lnTo>
                      <a:lnTo>
                        <a:pt x="3" y="12"/>
                      </a:lnTo>
                      <a:lnTo>
                        <a:pt x="4" y="7"/>
                      </a:lnTo>
                      <a:lnTo>
                        <a:pt x="5" y="3"/>
                      </a:lnTo>
                      <a:lnTo>
                        <a:pt x="3" y="0"/>
                      </a:lnTo>
                      <a:lnTo>
                        <a:pt x="2" y="7"/>
                      </a:lnTo>
                      <a:lnTo>
                        <a:pt x="0" y="12"/>
                      </a:lnTo>
                      <a:lnTo>
                        <a:pt x="2" y="16"/>
                      </a:lnTo>
                      <a:lnTo>
                        <a:pt x="3" y="21"/>
                      </a:lnTo>
                      <a:lnTo>
                        <a:pt x="5" y="25"/>
                      </a:lnTo>
                      <a:lnTo>
                        <a:pt x="9" y="28"/>
                      </a:lnTo>
                      <a:lnTo>
                        <a:pt x="12" y="31"/>
                      </a:lnTo>
                      <a:lnTo>
                        <a:pt x="16" y="34"/>
                      </a:lnTo>
                      <a:lnTo>
                        <a:pt x="18"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5" name="Freeform 1125">
                  <a:extLst>
                    <a:ext uri="{FF2B5EF4-FFF2-40B4-BE49-F238E27FC236}">
                      <a16:creationId xmlns:a16="http://schemas.microsoft.com/office/drawing/2014/main" id="{6EB0B3FA-1FEC-4EDE-A418-4B4DDCADED4D}"/>
                    </a:ext>
                  </a:extLst>
                </p:cNvPr>
                <p:cNvSpPr>
                  <a:spLocks/>
                </p:cNvSpPr>
                <p:nvPr/>
              </p:nvSpPr>
              <p:spPr bwMode="auto">
                <a:xfrm>
                  <a:off x="5214" y="548"/>
                  <a:ext cx="9" cy="5"/>
                </a:xfrm>
                <a:custGeom>
                  <a:avLst/>
                  <a:gdLst>
                    <a:gd name="T0" fmla="*/ 0 w 57"/>
                    <a:gd name="T1" fmla="*/ 0 h 24"/>
                    <a:gd name="T2" fmla="*/ 0 w 57"/>
                    <a:gd name="T3" fmla="*/ 0 h 24"/>
                    <a:gd name="T4" fmla="*/ 0 w 57"/>
                    <a:gd name="T5" fmla="*/ 0 h 24"/>
                    <a:gd name="T6" fmla="*/ 0 w 57"/>
                    <a:gd name="T7" fmla="*/ 0 h 24"/>
                    <a:gd name="T8" fmla="*/ 0 w 57"/>
                    <a:gd name="T9" fmla="*/ 0 h 24"/>
                    <a:gd name="T10" fmla="*/ 0 w 57"/>
                    <a:gd name="T11" fmla="*/ 0 h 24"/>
                    <a:gd name="T12" fmla="*/ 0 w 57"/>
                    <a:gd name="T13" fmla="*/ 0 h 24"/>
                    <a:gd name="T14" fmla="*/ 0 w 57"/>
                    <a:gd name="T15" fmla="*/ 0 h 24"/>
                    <a:gd name="T16" fmla="*/ 0 w 57"/>
                    <a:gd name="T17" fmla="*/ 0 h 24"/>
                    <a:gd name="T18" fmla="*/ 0 w 57"/>
                    <a:gd name="T19" fmla="*/ 0 h 24"/>
                    <a:gd name="T20" fmla="*/ 0 w 57"/>
                    <a:gd name="T21" fmla="*/ 0 h 24"/>
                    <a:gd name="T22" fmla="*/ 0 w 57"/>
                    <a:gd name="T23" fmla="*/ 0 h 24"/>
                    <a:gd name="T24" fmla="*/ 0 w 57"/>
                    <a:gd name="T25" fmla="*/ 0 h 24"/>
                    <a:gd name="T26" fmla="*/ 0 w 57"/>
                    <a:gd name="T27" fmla="*/ 0 h 24"/>
                    <a:gd name="T28" fmla="*/ 0 w 57"/>
                    <a:gd name="T29" fmla="*/ 0 h 24"/>
                    <a:gd name="T30" fmla="*/ 0 w 57"/>
                    <a:gd name="T31" fmla="*/ 0 h 24"/>
                    <a:gd name="T32" fmla="*/ 0 w 57"/>
                    <a:gd name="T33" fmla="*/ 0 h 24"/>
                    <a:gd name="T34" fmla="*/ 0 w 57"/>
                    <a:gd name="T35" fmla="*/ 0 h 24"/>
                    <a:gd name="T36" fmla="*/ 0 w 57"/>
                    <a:gd name="T37" fmla="*/ 0 h 24"/>
                    <a:gd name="T38" fmla="*/ 0 w 57"/>
                    <a:gd name="T39" fmla="*/ 0 h 24"/>
                    <a:gd name="T40" fmla="*/ 0 w 57"/>
                    <a:gd name="T41" fmla="*/ 0 h 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7"/>
                    <a:gd name="T64" fmla="*/ 0 h 24"/>
                    <a:gd name="T65" fmla="*/ 57 w 57"/>
                    <a:gd name="T66" fmla="*/ 24 h 2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7" h="24">
                      <a:moveTo>
                        <a:pt x="57" y="22"/>
                      </a:moveTo>
                      <a:lnTo>
                        <a:pt x="57" y="22"/>
                      </a:lnTo>
                      <a:lnTo>
                        <a:pt x="49" y="20"/>
                      </a:lnTo>
                      <a:lnTo>
                        <a:pt x="42" y="17"/>
                      </a:lnTo>
                      <a:lnTo>
                        <a:pt x="36" y="15"/>
                      </a:lnTo>
                      <a:lnTo>
                        <a:pt x="30" y="13"/>
                      </a:lnTo>
                      <a:lnTo>
                        <a:pt x="23" y="10"/>
                      </a:lnTo>
                      <a:lnTo>
                        <a:pt x="16" y="7"/>
                      </a:lnTo>
                      <a:lnTo>
                        <a:pt x="9" y="4"/>
                      </a:lnTo>
                      <a:lnTo>
                        <a:pt x="2" y="0"/>
                      </a:lnTo>
                      <a:lnTo>
                        <a:pt x="0" y="2"/>
                      </a:lnTo>
                      <a:lnTo>
                        <a:pt x="7" y="6"/>
                      </a:lnTo>
                      <a:lnTo>
                        <a:pt x="14" y="9"/>
                      </a:lnTo>
                      <a:lnTo>
                        <a:pt x="21" y="12"/>
                      </a:lnTo>
                      <a:lnTo>
                        <a:pt x="28" y="15"/>
                      </a:lnTo>
                      <a:lnTo>
                        <a:pt x="34" y="17"/>
                      </a:lnTo>
                      <a:lnTo>
                        <a:pt x="42" y="20"/>
                      </a:lnTo>
                      <a:lnTo>
                        <a:pt x="49" y="22"/>
                      </a:lnTo>
                      <a:lnTo>
                        <a:pt x="57" y="24"/>
                      </a:lnTo>
                      <a:lnTo>
                        <a:pt x="57"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6" name="Freeform 1126">
                  <a:extLst>
                    <a:ext uri="{FF2B5EF4-FFF2-40B4-BE49-F238E27FC236}">
                      <a16:creationId xmlns:a16="http://schemas.microsoft.com/office/drawing/2014/main" id="{7578309C-811D-4629-B6BA-1AD6D2CD0224}"/>
                    </a:ext>
                  </a:extLst>
                </p:cNvPr>
                <p:cNvSpPr>
                  <a:spLocks/>
                </p:cNvSpPr>
                <p:nvPr/>
              </p:nvSpPr>
              <p:spPr bwMode="auto">
                <a:xfrm>
                  <a:off x="5223" y="552"/>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7" name="Freeform 1127">
                  <a:extLst>
                    <a:ext uri="{FF2B5EF4-FFF2-40B4-BE49-F238E27FC236}">
                      <a16:creationId xmlns:a16="http://schemas.microsoft.com/office/drawing/2014/main" id="{3A2615F3-393E-4F79-945A-261EF46EFC41}"/>
                    </a:ext>
                  </a:extLst>
                </p:cNvPr>
                <p:cNvSpPr>
                  <a:spLocks/>
                </p:cNvSpPr>
                <p:nvPr/>
              </p:nvSpPr>
              <p:spPr bwMode="auto">
                <a:xfrm>
                  <a:off x="5255" y="549"/>
                  <a:ext cx="4" cy="6"/>
                </a:xfrm>
                <a:custGeom>
                  <a:avLst/>
                  <a:gdLst>
                    <a:gd name="T0" fmla="*/ 0 w 24"/>
                    <a:gd name="T1" fmla="*/ 0 h 31"/>
                    <a:gd name="T2" fmla="*/ 0 w 24"/>
                    <a:gd name="T3" fmla="*/ 0 h 31"/>
                    <a:gd name="T4" fmla="*/ 0 w 24"/>
                    <a:gd name="T5" fmla="*/ 0 h 31"/>
                    <a:gd name="T6" fmla="*/ 0 w 24"/>
                    <a:gd name="T7" fmla="*/ 0 h 31"/>
                    <a:gd name="T8" fmla="*/ 0 w 24"/>
                    <a:gd name="T9" fmla="*/ 0 h 31"/>
                    <a:gd name="T10" fmla="*/ 0 w 24"/>
                    <a:gd name="T11" fmla="*/ 0 h 31"/>
                    <a:gd name="T12" fmla="*/ 0 w 24"/>
                    <a:gd name="T13" fmla="*/ 0 h 31"/>
                    <a:gd name="T14" fmla="*/ 0 w 24"/>
                    <a:gd name="T15" fmla="*/ 0 h 31"/>
                    <a:gd name="T16" fmla="*/ 0 w 24"/>
                    <a:gd name="T17" fmla="*/ 0 h 31"/>
                    <a:gd name="T18" fmla="*/ 0 w 24"/>
                    <a:gd name="T19" fmla="*/ 0 h 31"/>
                    <a:gd name="T20" fmla="*/ 0 w 24"/>
                    <a:gd name="T21" fmla="*/ 0 h 31"/>
                    <a:gd name="T22" fmla="*/ 0 w 24"/>
                    <a:gd name="T23" fmla="*/ 0 h 31"/>
                    <a:gd name="T24" fmla="*/ 0 w 24"/>
                    <a:gd name="T25" fmla="*/ 0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31"/>
                    <a:gd name="T41" fmla="*/ 24 w 24"/>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31">
                      <a:moveTo>
                        <a:pt x="16" y="2"/>
                      </a:moveTo>
                      <a:lnTo>
                        <a:pt x="16" y="2"/>
                      </a:lnTo>
                      <a:lnTo>
                        <a:pt x="22" y="13"/>
                      </a:lnTo>
                      <a:lnTo>
                        <a:pt x="19" y="19"/>
                      </a:lnTo>
                      <a:lnTo>
                        <a:pt x="11" y="25"/>
                      </a:lnTo>
                      <a:lnTo>
                        <a:pt x="0" y="29"/>
                      </a:lnTo>
                      <a:lnTo>
                        <a:pt x="0" y="31"/>
                      </a:lnTo>
                      <a:lnTo>
                        <a:pt x="13" y="27"/>
                      </a:lnTo>
                      <a:lnTo>
                        <a:pt x="22" y="21"/>
                      </a:lnTo>
                      <a:lnTo>
                        <a:pt x="24" y="13"/>
                      </a:lnTo>
                      <a:lnTo>
                        <a:pt x="18" y="0"/>
                      </a:lnTo>
                      <a:lnTo>
                        <a:pt x="16"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8" name="Freeform 1128">
                  <a:extLst>
                    <a:ext uri="{FF2B5EF4-FFF2-40B4-BE49-F238E27FC236}">
                      <a16:creationId xmlns:a16="http://schemas.microsoft.com/office/drawing/2014/main" id="{A2C58EB5-CAB9-4941-96FC-009040C797C3}"/>
                    </a:ext>
                  </a:extLst>
                </p:cNvPr>
                <p:cNvSpPr>
                  <a:spLocks/>
                </p:cNvSpPr>
                <p:nvPr/>
              </p:nvSpPr>
              <p:spPr bwMode="auto">
                <a:xfrm>
                  <a:off x="5241" y="530"/>
                  <a:ext cx="17" cy="20"/>
                </a:xfrm>
                <a:custGeom>
                  <a:avLst/>
                  <a:gdLst>
                    <a:gd name="T0" fmla="*/ 0 w 103"/>
                    <a:gd name="T1" fmla="*/ 0 h 96"/>
                    <a:gd name="T2" fmla="*/ 0 w 103"/>
                    <a:gd name="T3" fmla="*/ 0 h 96"/>
                    <a:gd name="T4" fmla="*/ 0 w 103"/>
                    <a:gd name="T5" fmla="*/ 0 h 96"/>
                    <a:gd name="T6" fmla="*/ 0 w 103"/>
                    <a:gd name="T7" fmla="*/ 0 h 96"/>
                    <a:gd name="T8" fmla="*/ 0 w 103"/>
                    <a:gd name="T9" fmla="*/ 0 h 96"/>
                    <a:gd name="T10" fmla="*/ 0 w 103"/>
                    <a:gd name="T11" fmla="*/ 0 h 96"/>
                    <a:gd name="T12" fmla="*/ 0 w 103"/>
                    <a:gd name="T13" fmla="*/ 0 h 96"/>
                    <a:gd name="T14" fmla="*/ 0 60000 65536"/>
                    <a:gd name="T15" fmla="*/ 0 60000 65536"/>
                    <a:gd name="T16" fmla="*/ 0 60000 65536"/>
                    <a:gd name="T17" fmla="*/ 0 60000 65536"/>
                    <a:gd name="T18" fmla="*/ 0 60000 65536"/>
                    <a:gd name="T19" fmla="*/ 0 60000 65536"/>
                    <a:gd name="T20" fmla="*/ 0 60000 65536"/>
                    <a:gd name="T21" fmla="*/ 0 w 103"/>
                    <a:gd name="T22" fmla="*/ 0 h 96"/>
                    <a:gd name="T23" fmla="*/ 103 w 103"/>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96">
                      <a:moveTo>
                        <a:pt x="0" y="2"/>
                      </a:moveTo>
                      <a:lnTo>
                        <a:pt x="0" y="2"/>
                      </a:lnTo>
                      <a:lnTo>
                        <a:pt x="101" y="96"/>
                      </a:lnTo>
                      <a:lnTo>
                        <a:pt x="103" y="94"/>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9" name="Freeform 1129">
                  <a:extLst>
                    <a:ext uri="{FF2B5EF4-FFF2-40B4-BE49-F238E27FC236}">
                      <a16:creationId xmlns:a16="http://schemas.microsoft.com/office/drawing/2014/main" id="{1B6D2C4D-75A3-4905-8D6E-09BFFABB287D}"/>
                    </a:ext>
                  </a:extLst>
                </p:cNvPr>
                <p:cNvSpPr>
                  <a:spLocks/>
                </p:cNvSpPr>
                <p:nvPr/>
              </p:nvSpPr>
              <p:spPr bwMode="auto">
                <a:xfrm>
                  <a:off x="5236" y="529"/>
                  <a:ext cx="5" cy="4"/>
                </a:xfrm>
                <a:custGeom>
                  <a:avLst/>
                  <a:gdLst>
                    <a:gd name="T0" fmla="*/ 0 w 32"/>
                    <a:gd name="T1" fmla="*/ 0 h 16"/>
                    <a:gd name="T2" fmla="*/ 0 w 32"/>
                    <a:gd name="T3" fmla="*/ 0 h 16"/>
                    <a:gd name="T4" fmla="*/ 0 w 32"/>
                    <a:gd name="T5" fmla="*/ 0 h 16"/>
                    <a:gd name="T6" fmla="*/ 0 w 32"/>
                    <a:gd name="T7" fmla="*/ 0 h 16"/>
                    <a:gd name="T8" fmla="*/ 0 w 32"/>
                    <a:gd name="T9" fmla="*/ 0 h 16"/>
                    <a:gd name="T10" fmla="*/ 0 w 32"/>
                    <a:gd name="T11" fmla="*/ 0 h 16"/>
                    <a:gd name="T12" fmla="*/ 0 w 32"/>
                    <a:gd name="T13" fmla="*/ 0 h 16"/>
                    <a:gd name="T14" fmla="*/ 0 w 32"/>
                    <a:gd name="T15" fmla="*/ 0 h 16"/>
                    <a:gd name="T16" fmla="*/ 0 w 32"/>
                    <a:gd name="T17" fmla="*/ 0 h 16"/>
                    <a:gd name="T18" fmla="*/ 0 w 32"/>
                    <a:gd name="T19" fmla="*/ 0 h 16"/>
                    <a:gd name="T20" fmla="*/ 0 w 32"/>
                    <a:gd name="T21" fmla="*/ 0 h 16"/>
                    <a:gd name="T22" fmla="*/ 0 w 32"/>
                    <a:gd name="T23" fmla="*/ 0 h 16"/>
                    <a:gd name="T24" fmla="*/ 0 w 32"/>
                    <a:gd name="T25" fmla="*/ 0 h 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16"/>
                    <a:gd name="T41" fmla="*/ 32 w 32"/>
                    <a:gd name="T42" fmla="*/ 16 h 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16">
                      <a:moveTo>
                        <a:pt x="2" y="16"/>
                      </a:moveTo>
                      <a:lnTo>
                        <a:pt x="2" y="16"/>
                      </a:lnTo>
                      <a:lnTo>
                        <a:pt x="3" y="8"/>
                      </a:lnTo>
                      <a:lnTo>
                        <a:pt x="10" y="2"/>
                      </a:lnTo>
                      <a:lnTo>
                        <a:pt x="20" y="2"/>
                      </a:lnTo>
                      <a:lnTo>
                        <a:pt x="29" y="7"/>
                      </a:lnTo>
                      <a:lnTo>
                        <a:pt x="32" y="5"/>
                      </a:lnTo>
                      <a:lnTo>
                        <a:pt x="20" y="0"/>
                      </a:lnTo>
                      <a:lnTo>
                        <a:pt x="8" y="0"/>
                      </a:lnTo>
                      <a:lnTo>
                        <a:pt x="1" y="6"/>
                      </a:lnTo>
                      <a:lnTo>
                        <a:pt x="0" y="16"/>
                      </a:lnTo>
                      <a:lnTo>
                        <a:pt x="2"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53272" name="Group 1130">
                <a:extLst>
                  <a:ext uri="{FF2B5EF4-FFF2-40B4-BE49-F238E27FC236}">
                    <a16:creationId xmlns:a16="http://schemas.microsoft.com/office/drawing/2014/main" id="{533D41D2-A083-46D9-8C68-9AEFD6BCC3EA}"/>
                  </a:ext>
                </a:extLst>
              </p:cNvPr>
              <p:cNvGrpSpPr>
                <a:grpSpLocks/>
              </p:cNvGrpSpPr>
              <p:nvPr/>
            </p:nvGrpSpPr>
            <p:grpSpPr bwMode="auto">
              <a:xfrm>
                <a:off x="4235" y="384"/>
                <a:ext cx="1104" cy="224"/>
                <a:chOff x="4235" y="384"/>
                <a:chExt cx="1104" cy="224"/>
              </a:xfrm>
            </p:grpSpPr>
            <p:sp>
              <p:nvSpPr>
                <p:cNvPr id="53360" name="Freeform 1131">
                  <a:extLst>
                    <a:ext uri="{FF2B5EF4-FFF2-40B4-BE49-F238E27FC236}">
                      <a16:creationId xmlns:a16="http://schemas.microsoft.com/office/drawing/2014/main" id="{74577F86-F59A-4A68-B465-162F9D1B63A3}"/>
                    </a:ext>
                  </a:extLst>
                </p:cNvPr>
                <p:cNvSpPr>
                  <a:spLocks/>
                </p:cNvSpPr>
                <p:nvPr/>
              </p:nvSpPr>
              <p:spPr bwMode="auto">
                <a:xfrm>
                  <a:off x="5236" y="533"/>
                  <a:ext cx="4" cy="19"/>
                </a:xfrm>
                <a:custGeom>
                  <a:avLst/>
                  <a:gdLst>
                    <a:gd name="T0" fmla="*/ 0 w 26"/>
                    <a:gd name="T1" fmla="*/ 0 h 96"/>
                    <a:gd name="T2" fmla="*/ 0 w 26"/>
                    <a:gd name="T3" fmla="*/ 0 h 96"/>
                    <a:gd name="T4" fmla="*/ 0 w 26"/>
                    <a:gd name="T5" fmla="*/ 0 h 96"/>
                    <a:gd name="T6" fmla="*/ 0 w 26"/>
                    <a:gd name="T7" fmla="*/ 0 h 96"/>
                    <a:gd name="T8" fmla="*/ 0 w 26"/>
                    <a:gd name="T9" fmla="*/ 0 h 96"/>
                    <a:gd name="T10" fmla="*/ 0 w 26"/>
                    <a:gd name="T11" fmla="*/ 0 h 96"/>
                    <a:gd name="T12" fmla="*/ 0 w 26"/>
                    <a:gd name="T13" fmla="*/ 0 h 96"/>
                    <a:gd name="T14" fmla="*/ 0 60000 65536"/>
                    <a:gd name="T15" fmla="*/ 0 60000 65536"/>
                    <a:gd name="T16" fmla="*/ 0 60000 65536"/>
                    <a:gd name="T17" fmla="*/ 0 60000 65536"/>
                    <a:gd name="T18" fmla="*/ 0 60000 65536"/>
                    <a:gd name="T19" fmla="*/ 0 60000 65536"/>
                    <a:gd name="T20" fmla="*/ 0 60000 65536"/>
                    <a:gd name="T21" fmla="*/ 0 w 26"/>
                    <a:gd name="T22" fmla="*/ 0 h 96"/>
                    <a:gd name="T23" fmla="*/ 26 w 26"/>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96">
                      <a:moveTo>
                        <a:pt x="26" y="96"/>
                      </a:moveTo>
                      <a:lnTo>
                        <a:pt x="26" y="96"/>
                      </a:lnTo>
                      <a:lnTo>
                        <a:pt x="2" y="0"/>
                      </a:lnTo>
                      <a:lnTo>
                        <a:pt x="0" y="0"/>
                      </a:lnTo>
                      <a:lnTo>
                        <a:pt x="23" y="96"/>
                      </a:lnTo>
                      <a:lnTo>
                        <a:pt x="26" y="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1" name="Freeform 1132">
                  <a:extLst>
                    <a:ext uri="{FF2B5EF4-FFF2-40B4-BE49-F238E27FC236}">
                      <a16:creationId xmlns:a16="http://schemas.microsoft.com/office/drawing/2014/main" id="{9BDB615E-26F5-49F1-B083-14DCDCA6184B}"/>
                    </a:ext>
                  </a:extLst>
                </p:cNvPr>
                <p:cNvSpPr>
                  <a:spLocks/>
                </p:cNvSpPr>
                <p:nvPr/>
              </p:nvSpPr>
              <p:spPr bwMode="auto">
                <a:xfrm>
                  <a:off x="5240" y="552"/>
                  <a:ext cx="5" cy="4"/>
                </a:xfrm>
                <a:custGeom>
                  <a:avLst/>
                  <a:gdLst>
                    <a:gd name="T0" fmla="*/ 0 w 32"/>
                    <a:gd name="T1" fmla="*/ 0 h 22"/>
                    <a:gd name="T2" fmla="*/ 0 w 32"/>
                    <a:gd name="T3" fmla="*/ 0 h 22"/>
                    <a:gd name="T4" fmla="*/ 0 w 32"/>
                    <a:gd name="T5" fmla="*/ 0 h 22"/>
                    <a:gd name="T6" fmla="*/ 0 w 32"/>
                    <a:gd name="T7" fmla="*/ 0 h 22"/>
                    <a:gd name="T8" fmla="*/ 0 w 32"/>
                    <a:gd name="T9" fmla="*/ 0 h 22"/>
                    <a:gd name="T10" fmla="*/ 0 w 32"/>
                    <a:gd name="T11" fmla="*/ 0 h 22"/>
                    <a:gd name="T12" fmla="*/ 0 w 32"/>
                    <a:gd name="T13" fmla="*/ 0 h 22"/>
                    <a:gd name="T14" fmla="*/ 0 w 32"/>
                    <a:gd name="T15" fmla="*/ 0 h 22"/>
                    <a:gd name="T16" fmla="*/ 0 w 32"/>
                    <a:gd name="T17" fmla="*/ 0 h 22"/>
                    <a:gd name="T18" fmla="*/ 0 w 32"/>
                    <a:gd name="T19" fmla="*/ 0 h 22"/>
                    <a:gd name="T20" fmla="*/ 0 w 32"/>
                    <a:gd name="T21" fmla="*/ 0 h 22"/>
                    <a:gd name="T22" fmla="*/ 0 w 32"/>
                    <a:gd name="T23" fmla="*/ 0 h 22"/>
                    <a:gd name="T24" fmla="*/ 0 w 32"/>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2"/>
                    <a:gd name="T41" fmla="*/ 32 w 32"/>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2">
                      <a:moveTo>
                        <a:pt x="32" y="20"/>
                      </a:moveTo>
                      <a:lnTo>
                        <a:pt x="32" y="20"/>
                      </a:lnTo>
                      <a:lnTo>
                        <a:pt x="22" y="18"/>
                      </a:lnTo>
                      <a:lnTo>
                        <a:pt x="15" y="15"/>
                      </a:lnTo>
                      <a:lnTo>
                        <a:pt x="7" y="8"/>
                      </a:lnTo>
                      <a:lnTo>
                        <a:pt x="3" y="0"/>
                      </a:lnTo>
                      <a:lnTo>
                        <a:pt x="0" y="0"/>
                      </a:lnTo>
                      <a:lnTo>
                        <a:pt x="5" y="10"/>
                      </a:lnTo>
                      <a:lnTo>
                        <a:pt x="12" y="17"/>
                      </a:lnTo>
                      <a:lnTo>
                        <a:pt x="22" y="20"/>
                      </a:lnTo>
                      <a:lnTo>
                        <a:pt x="32" y="22"/>
                      </a:lnTo>
                      <a:lnTo>
                        <a:pt x="3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2" name="Freeform 1133">
                  <a:extLst>
                    <a:ext uri="{FF2B5EF4-FFF2-40B4-BE49-F238E27FC236}">
                      <a16:creationId xmlns:a16="http://schemas.microsoft.com/office/drawing/2014/main" id="{8468E074-6B1F-404A-88C5-5627D8EDE776}"/>
                    </a:ext>
                  </a:extLst>
                </p:cNvPr>
                <p:cNvSpPr>
                  <a:spLocks/>
                </p:cNvSpPr>
                <p:nvPr/>
              </p:nvSpPr>
              <p:spPr bwMode="auto">
                <a:xfrm>
                  <a:off x="5245" y="555"/>
                  <a:ext cx="10" cy="1"/>
                </a:xfrm>
                <a:custGeom>
                  <a:avLst/>
                  <a:gdLst>
                    <a:gd name="T0" fmla="*/ 0 w 59"/>
                    <a:gd name="T1" fmla="*/ 0 h 7"/>
                    <a:gd name="T2" fmla="*/ 0 w 59"/>
                    <a:gd name="T3" fmla="*/ 0 h 7"/>
                    <a:gd name="T4" fmla="*/ 0 w 59"/>
                    <a:gd name="T5" fmla="*/ 0 h 7"/>
                    <a:gd name="T6" fmla="*/ 0 w 59"/>
                    <a:gd name="T7" fmla="*/ 0 h 7"/>
                    <a:gd name="T8" fmla="*/ 0 w 59"/>
                    <a:gd name="T9" fmla="*/ 0 h 7"/>
                    <a:gd name="T10" fmla="*/ 0 w 59"/>
                    <a:gd name="T11" fmla="*/ 0 h 7"/>
                    <a:gd name="T12" fmla="*/ 0 w 59"/>
                    <a:gd name="T13" fmla="*/ 0 h 7"/>
                    <a:gd name="T14" fmla="*/ 0 w 59"/>
                    <a:gd name="T15" fmla="*/ 0 h 7"/>
                    <a:gd name="T16" fmla="*/ 0 w 59"/>
                    <a:gd name="T17" fmla="*/ 0 h 7"/>
                    <a:gd name="T18" fmla="*/ 0 w 59"/>
                    <a:gd name="T19" fmla="*/ 0 h 7"/>
                    <a:gd name="T20" fmla="*/ 0 w 59"/>
                    <a:gd name="T21" fmla="*/ 0 h 7"/>
                    <a:gd name="T22" fmla="*/ 0 w 59"/>
                    <a:gd name="T23" fmla="*/ 0 h 7"/>
                    <a:gd name="T24" fmla="*/ 0 w 59"/>
                    <a:gd name="T25" fmla="*/ 0 h 7"/>
                    <a:gd name="T26" fmla="*/ 0 w 59"/>
                    <a:gd name="T27" fmla="*/ 0 h 7"/>
                    <a:gd name="T28" fmla="*/ 0 w 59"/>
                    <a:gd name="T29" fmla="*/ 0 h 7"/>
                    <a:gd name="T30" fmla="*/ 0 w 59"/>
                    <a:gd name="T31" fmla="*/ 0 h 7"/>
                    <a:gd name="T32" fmla="*/ 0 w 59"/>
                    <a:gd name="T33" fmla="*/ 0 h 7"/>
                    <a:gd name="T34" fmla="*/ 0 w 59"/>
                    <a:gd name="T35" fmla="*/ 0 h 7"/>
                    <a:gd name="T36" fmla="*/ 0 w 59"/>
                    <a:gd name="T37" fmla="*/ 0 h 7"/>
                    <a:gd name="T38" fmla="*/ 0 w 59"/>
                    <a:gd name="T39" fmla="*/ 0 h 7"/>
                    <a:gd name="T40" fmla="*/ 0 w 59"/>
                    <a:gd name="T41" fmla="*/ 0 h 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9"/>
                    <a:gd name="T64" fmla="*/ 0 h 7"/>
                    <a:gd name="T65" fmla="*/ 59 w 59"/>
                    <a:gd name="T66" fmla="*/ 7 h 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9" h="7">
                      <a:moveTo>
                        <a:pt x="59" y="0"/>
                      </a:moveTo>
                      <a:lnTo>
                        <a:pt x="59" y="0"/>
                      </a:lnTo>
                      <a:lnTo>
                        <a:pt x="52" y="1"/>
                      </a:lnTo>
                      <a:lnTo>
                        <a:pt x="45" y="2"/>
                      </a:lnTo>
                      <a:lnTo>
                        <a:pt x="38" y="3"/>
                      </a:lnTo>
                      <a:lnTo>
                        <a:pt x="31" y="4"/>
                      </a:lnTo>
                      <a:lnTo>
                        <a:pt x="24" y="4"/>
                      </a:lnTo>
                      <a:lnTo>
                        <a:pt x="16" y="5"/>
                      </a:lnTo>
                      <a:lnTo>
                        <a:pt x="9" y="5"/>
                      </a:lnTo>
                      <a:lnTo>
                        <a:pt x="0" y="4"/>
                      </a:lnTo>
                      <a:lnTo>
                        <a:pt x="0" y="6"/>
                      </a:lnTo>
                      <a:lnTo>
                        <a:pt x="9" y="7"/>
                      </a:lnTo>
                      <a:lnTo>
                        <a:pt x="16" y="7"/>
                      </a:lnTo>
                      <a:lnTo>
                        <a:pt x="24" y="6"/>
                      </a:lnTo>
                      <a:lnTo>
                        <a:pt x="31" y="6"/>
                      </a:lnTo>
                      <a:lnTo>
                        <a:pt x="38" y="5"/>
                      </a:lnTo>
                      <a:lnTo>
                        <a:pt x="45" y="4"/>
                      </a:lnTo>
                      <a:lnTo>
                        <a:pt x="52" y="3"/>
                      </a:lnTo>
                      <a:lnTo>
                        <a:pt x="59" y="2"/>
                      </a:lnTo>
                      <a:lnTo>
                        <a:pt x="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3" name="Freeform 1134">
                  <a:extLst>
                    <a:ext uri="{FF2B5EF4-FFF2-40B4-BE49-F238E27FC236}">
                      <a16:creationId xmlns:a16="http://schemas.microsoft.com/office/drawing/2014/main" id="{C64C3EAC-E3FB-4428-90E3-DBB7DC16DB03}"/>
                    </a:ext>
                  </a:extLst>
                </p:cNvPr>
                <p:cNvSpPr>
                  <a:spLocks/>
                </p:cNvSpPr>
                <p:nvPr/>
              </p:nvSpPr>
              <p:spPr bwMode="auto">
                <a:xfrm>
                  <a:off x="5255" y="555"/>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4" name="Freeform 1135">
                  <a:extLst>
                    <a:ext uri="{FF2B5EF4-FFF2-40B4-BE49-F238E27FC236}">
                      <a16:creationId xmlns:a16="http://schemas.microsoft.com/office/drawing/2014/main" id="{3BA4A38A-A3FD-46E1-85ED-E129E9C701E1}"/>
                    </a:ext>
                  </a:extLst>
                </p:cNvPr>
                <p:cNvSpPr>
                  <a:spLocks/>
                </p:cNvSpPr>
                <p:nvPr/>
              </p:nvSpPr>
              <p:spPr bwMode="auto">
                <a:xfrm>
                  <a:off x="5284" y="534"/>
                  <a:ext cx="3" cy="7"/>
                </a:xfrm>
                <a:custGeom>
                  <a:avLst/>
                  <a:gdLst>
                    <a:gd name="T0" fmla="*/ 0 w 17"/>
                    <a:gd name="T1" fmla="*/ 0 h 33"/>
                    <a:gd name="T2" fmla="*/ 0 w 17"/>
                    <a:gd name="T3" fmla="*/ 0 h 33"/>
                    <a:gd name="T4" fmla="*/ 0 w 17"/>
                    <a:gd name="T5" fmla="*/ 0 h 33"/>
                    <a:gd name="T6" fmla="*/ 0 w 17"/>
                    <a:gd name="T7" fmla="*/ 0 h 33"/>
                    <a:gd name="T8" fmla="*/ 0 w 17"/>
                    <a:gd name="T9" fmla="*/ 0 h 33"/>
                    <a:gd name="T10" fmla="*/ 0 w 17"/>
                    <a:gd name="T11" fmla="*/ 0 h 33"/>
                    <a:gd name="T12" fmla="*/ 0 w 17"/>
                    <a:gd name="T13" fmla="*/ 0 h 33"/>
                    <a:gd name="T14" fmla="*/ 0 w 17"/>
                    <a:gd name="T15" fmla="*/ 0 h 33"/>
                    <a:gd name="T16" fmla="*/ 0 w 17"/>
                    <a:gd name="T17" fmla="*/ 0 h 33"/>
                    <a:gd name="T18" fmla="*/ 0 w 17"/>
                    <a:gd name="T19" fmla="*/ 0 h 33"/>
                    <a:gd name="T20" fmla="*/ 0 w 17"/>
                    <a:gd name="T21" fmla="*/ 0 h 33"/>
                    <a:gd name="T22" fmla="*/ 0 w 17"/>
                    <a:gd name="T23" fmla="*/ 0 h 33"/>
                    <a:gd name="T24" fmla="*/ 0 w 17"/>
                    <a:gd name="T25" fmla="*/ 0 h 33"/>
                    <a:gd name="T26" fmla="*/ 0 w 17"/>
                    <a:gd name="T27" fmla="*/ 0 h 33"/>
                    <a:gd name="T28" fmla="*/ 0 w 17"/>
                    <a:gd name="T29" fmla="*/ 0 h 33"/>
                    <a:gd name="T30" fmla="*/ 0 w 17"/>
                    <a:gd name="T31" fmla="*/ 0 h 33"/>
                    <a:gd name="T32" fmla="*/ 0 w 17"/>
                    <a:gd name="T33" fmla="*/ 0 h 33"/>
                    <a:gd name="T34" fmla="*/ 0 w 17"/>
                    <a:gd name="T35" fmla="*/ 0 h 33"/>
                    <a:gd name="T36" fmla="*/ 0 w 17"/>
                    <a:gd name="T37" fmla="*/ 0 h 33"/>
                    <a:gd name="T38" fmla="*/ 0 w 17"/>
                    <a:gd name="T39" fmla="*/ 0 h 33"/>
                    <a:gd name="T40" fmla="*/ 0 w 17"/>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33"/>
                    <a:gd name="T65" fmla="*/ 17 w 17"/>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33">
                      <a:moveTo>
                        <a:pt x="1" y="2"/>
                      </a:moveTo>
                      <a:lnTo>
                        <a:pt x="0" y="2"/>
                      </a:lnTo>
                      <a:lnTo>
                        <a:pt x="7" y="5"/>
                      </a:lnTo>
                      <a:lnTo>
                        <a:pt x="12" y="8"/>
                      </a:lnTo>
                      <a:lnTo>
                        <a:pt x="14" y="11"/>
                      </a:lnTo>
                      <a:lnTo>
                        <a:pt x="14" y="15"/>
                      </a:lnTo>
                      <a:lnTo>
                        <a:pt x="13" y="18"/>
                      </a:lnTo>
                      <a:lnTo>
                        <a:pt x="11" y="22"/>
                      </a:lnTo>
                      <a:lnTo>
                        <a:pt x="7" y="27"/>
                      </a:lnTo>
                      <a:lnTo>
                        <a:pt x="3" y="31"/>
                      </a:lnTo>
                      <a:lnTo>
                        <a:pt x="5" y="33"/>
                      </a:lnTo>
                      <a:lnTo>
                        <a:pt x="10" y="29"/>
                      </a:lnTo>
                      <a:lnTo>
                        <a:pt x="13" y="24"/>
                      </a:lnTo>
                      <a:lnTo>
                        <a:pt x="16" y="20"/>
                      </a:lnTo>
                      <a:lnTo>
                        <a:pt x="17" y="15"/>
                      </a:lnTo>
                      <a:lnTo>
                        <a:pt x="17" y="11"/>
                      </a:lnTo>
                      <a:lnTo>
                        <a:pt x="14" y="6"/>
                      </a:lnTo>
                      <a:lnTo>
                        <a:pt x="10" y="3"/>
                      </a:lnTo>
                      <a:lnTo>
                        <a:pt x="3" y="0"/>
                      </a:lnTo>
                      <a:lnTo>
                        <a:pt x="1" y="0"/>
                      </a:lnTo>
                      <a:lnTo>
                        <a:pt x="1"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5" name="Freeform 1136">
                  <a:extLst>
                    <a:ext uri="{FF2B5EF4-FFF2-40B4-BE49-F238E27FC236}">
                      <a16:creationId xmlns:a16="http://schemas.microsoft.com/office/drawing/2014/main" id="{969694BC-F2F7-42C7-B79F-1DC07ADED120}"/>
                    </a:ext>
                  </a:extLst>
                </p:cNvPr>
                <p:cNvSpPr>
                  <a:spLocks/>
                </p:cNvSpPr>
                <p:nvPr/>
              </p:nvSpPr>
              <p:spPr bwMode="auto">
                <a:xfrm>
                  <a:off x="5261" y="527"/>
                  <a:ext cx="23" cy="8"/>
                </a:xfrm>
                <a:custGeom>
                  <a:avLst/>
                  <a:gdLst>
                    <a:gd name="T0" fmla="*/ 0 w 142"/>
                    <a:gd name="T1" fmla="*/ 0 h 40"/>
                    <a:gd name="T2" fmla="*/ 0 w 142"/>
                    <a:gd name="T3" fmla="*/ 0 h 40"/>
                    <a:gd name="T4" fmla="*/ 0 w 142"/>
                    <a:gd name="T5" fmla="*/ 0 h 40"/>
                    <a:gd name="T6" fmla="*/ 0 w 142"/>
                    <a:gd name="T7" fmla="*/ 0 h 40"/>
                    <a:gd name="T8" fmla="*/ 0 w 142"/>
                    <a:gd name="T9" fmla="*/ 0 h 40"/>
                    <a:gd name="T10" fmla="*/ 0 w 142"/>
                    <a:gd name="T11" fmla="*/ 0 h 40"/>
                    <a:gd name="T12" fmla="*/ 0 w 142"/>
                    <a:gd name="T13" fmla="*/ 0 h 40"/>
                    <a:gd name="T14" fmla="*/ 0 60000 65536"/>
                    <a:gd name="T15" fmla="*/ 0 60000 65536"/>
                    <a:gd name="T16" fmla="*/ 0 60000 65536"/>
                    <a:gd name="T17" fmla="*/ 0 60000 65536"/>
                    <a:gd name="T18" fmla="*/ 0 60000 65536"/>
                    <a:gd name="T19" fmla="*/ 0 60000 65536"/>
                    <a:gd name="T20" fmla="*/ 0 60000 65536"/>
                    <a:gd name="T21" fmla="*/ 0 w 142"/>
                    <a:gd name="T22" fmla="*/ 0 h 40"/>
                    <a:gd name="T23" fmla="*/ 142 w 142"/>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2" h="40">
                      <a:moveTo>
                        <a:pt x="0" y="2"/>
                      </a:moveTo>
                      <a:lnTo>
                        <a:pt x="0" y="2"/>
                      </a:lnTo>
                      <a:lnTo>
                        <a:pt x="142" y="40"/>
                      </a:lnTo>
                      <a:lnTo>
                        <a:pt x="142" y="38"/>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6" name="Freeform 1137">
                  <a:extLst>
                    <a:ext uri="{FF2B5EF4-FFF2-40B4-BE49-F238E27FC236}">
                      <a16:creationId xmlns:a16="http://schemas.microsoft.com/office/drawing/2014/main" id="{D14B567D-A464-4D6A-A233-AB94D32DAFB4}"/>
                    </a:ext>
                  </a:extLst>
                </p:cNvPr>
                <p:cNvSpPr>
                  <a:spLocks/>
                </p:cNvSpPr>
                <p:nvPr/>
              </p:nvSpPr>
              <p:spPr bwMode="auto">
                <a:xfrm>
                  <a:off x="5256" y="527"/>
                  <a:ext cx="5" cy="4"/>
                </a:xfrm>
                <a:custGeom>
                  <a:avLst/>
                  <a:gdLst>
                    <a:gd name="T0" fmla="*/ 0 w 24"/>
                    <a:gd name="T1" fmla="*/ 0 h 22"/>
                    <a:gd name="T2" fmla="*/ 0 w 24"/>
                    <a:gd name="T3" fmla="*/ 0 h 22"/>
                    <a:gd name="T4" fmla="*/ 0 w 24"/>
                    <a:gd name="T5" fmla="*/ 0 h 22"/>
                    <a:gd name="T6" fmla="*/ 0 w 24"/>
                    <a:gd name="T7" fmla="*/ 0 h 22"/>
                    <a:gd name="T8" fmla="*/ 0 w 24"/>
                    <a:gd name="T9" fmla="*/ 0 h 22"/>
                    <a:gd name="T10" fmla="*/ 0 w 24"/>
                    <a:gd name="T11" fmla="*/ 0 h 22"/>
                    <a:gd name="T12" fmla="*/ 0 w 24"/>
                    <a:gd name="T13" fmla="*/ 0 h 22"/>
                    <a:gd name="T14" fmla="*/ 0 w 24"/>
                    <a:gd name="T15" fmla="*/ 0 h 22"/>
                    <a:gd name="T16" fmla="*/ 0 w 24"/>
                    <a:gd name="T17" fmla="*/ 0 h 22"/>
                    <a:gd name="T18" fmla="*/ 0 w 24"/>
                    <a:gd name="T19" fmla="*/ 0 h 22"/>
                    <a:gd name="T20" fmla="*/ 0 w 24"/>
                    <a:gd name="T21" fmla="*/ 0 h 22"/>
                    <a:gd name="T22" fmla="*/ 0 w 24"/>
                    <a:gd name="T23" fmla="*/ 0 h 22"/>
                    <a:gd name="T24" fmla="*/ 0 w 24"/>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22"/>
                    <a:gd name="T41" fmla="*/ 24 w 24"/>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22">
                      <a:moveTo>
                        <a:pt x="5" y="20"/>
                      </a:moveTo>
                      <a:lnTo>
                        <a:pt x="5" y="20"/>
                      </a:lnTo>
                      <a:lnTo>
                        <a:pt x="2" y="13"/>
                      </a:lnTo>
                      <a:lnTo>
                        <a:pt x="5" y="7"/>
                      </a:lnTo>
                      <a:lnTo>
                        <a:pt x="13" y="2"/>
                      </a:lnTo>
                      <a:lnTo>
                        <a:pt x="24" y="2"/>
                      </a:lnTo>
                      <a:lnTo>
                        <a:pt x="24" y="0"/>
                      </a:lnTo>
                      <a:lnTo>
                        <a:pt x="13" y="0"/>
                      </a:lnTo>
                      <a:lnTo>
                        <a:pt x="3" y="5"/>
                      </a:lnTo>
                      <a:lnTo>
                        <a:pt x="0" y="13"/>
                      </a:lnTo>
                      <a:lnTo>
                        <a:pt x="3" y="22"/>
                      </a:lnTo>
                      <a:lnTo>
                        <a:pt x="5"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7" name="Freeform 1138">
                  <a:extLst>
                    <a:ext uri="{FF2B5EF4-FFF2-40B4-BE49-F238E27FC236}">
                      <a16:creationId xmlns:a16="http://schemas.microsoft.com/office/drawing/2014/main" id="{49838508-2694-45DC-BC8C-07CA8DAA24D0}"/>
                    </a:ext>
                  </a:extLst>
                </p:cNvPr>
                <p:cNvSpPr>
                  <a:spLocks/>
                </p:cNvSpPr>
                <p:nvPr/>
              </p:nvSpPr>
              <p:spPr bwMode="auto">
                <a:xfrm>
                  <a:off x="5257" y="531"/>
                  <a:ext cx="13" cy="15"/>
                </a:xfrm>
                <a:custGeom>
                  <a:avLst/>
                  <a:gdLst>
                    <a:gd name="T0" fmla="*/ 0 w 78"/>
                    <a:gd name="T1" fmla="*/ 0 h 75"/>
                    <a:gd name="T2" fmla="*/ 0 w 78"/>
                    <a:gd name="T3" fmla="*/ 0 h 75"/>
                    <a:gd name="T4" fmla="*/ 0 w 78"/>
                    <a:gd name="T5" fmla="*/ 0 h 75"/>
                    <a:gd name="T6" fmla="*/ 0 w 78"/>
                    <a:gd name="T7" fmla="*/ 0 h 75"/>
                    <a:gd name="T8" fmla="*/ 0 w 78"/>
                    <a:gd name="T9" fmla="*/ 0 h 75"/>
                    <a:gd name="T10" fmla="*/ 0 w 78"/>
                    <a:gd name="T11" fmla="*/ 0 h 75"/>
                    <a:gd name="T12" fmla="*/ 0 w 78"/>
                    <a:gd name="T13" fmla="*/ 0 h 75"/>
                    <a:gd name="T14" fmla="*/ 0 60000 65536"/>
                    <a:gd name="T15" fmla="*/ 0 60000 65536"/>
                    <a:gd name="T16" fmla="*/ 0 60000 65536"/>
                    <a:gd name="T17" fmla="*/ 0 60000 65536"/>
                    <a:gd name="T18" fmla="*/ 0 60000 65536"/>
                    <a:gd name="T19" fmla="*/ 0 60000 65536"/>
                    <a:gd name="T20" fmla="*/ 0 60000 65536"/>
                    <a:gd name="T21" fmla="*/ 0 w 78"/>
                    <a:gd name="T22" fmla="*/ 0 h 75"/>
                    <a:gd name="T23" fmla="*/ 78 w 78"/>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8" h="75">
                      <a:moveTo>
                        <a:pt x="78" y="73"/>
                      </a:moveTo>
                      <a:lnTo>
                        <a:pt x="78" y="73"/>
                      </a:lnTo>
                      <a:lnTo>
                        <a:pt x="2" y="0"/>
                      </a:lnTo>
                      <a:lnTo>
                        <a:pt x="0" y="2"/>
                      </a:lnTo>
                      <a:lnTo>
                        <a:pt x="76" y="75"/>
                      </a:lnTo>
                      <a:lnTo>
                        <a:pt x="78"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8" name="Freeform 1139">
                  <a:extLst>
                    <a:ext uri="{FF2B5EF4-FFF2-40B4-BE49-F238E27FC236}">
                      <a16:creationId xmlns:a16="http://schemas.microsoft.com/office/drawing/2014/main" id="{FFD121C8-F8A1-4444-930D-C9F22E18CE77}"/>
                    </a:ext>
                  </a:extLst>
                </p:cNvPr>
                <p:cNvSpPr>
                  <a:spLocks/>
                </p:cNvSpPr>
                <p:nvPr/>
              </p:nvSpPr>
              <p:spPr bwMode="auto">
                <a:xfrm>
                  <a:off x="5270" y="545"/>
                  <a:ext cx="7" cy="3"/>
                </a:xfrm>
                <a:custGeom>
                  <a:avLst/>
                  <a:gdLst>
                    <a:gd name="T0" fmla="*/ 0 w 42"/>
                    <a:gd name="T1" fmla="*/ 0 h 11"/>
                    <a:gd name="T2" fmla="*/ 0 w 42"/>
                    <a:gd name="T3" fmla="*/ 0 h 11"/>
                    <a:gd name="T4" fmla="*/ 0 w 42"/>
                    <a:gd name="T5" fmla="*/ 0 h 11"/>
                    <a:gd name="T6" fmla="*/ 0 w 42"/>
                    <a:gd name="T7" fmla="*/ 0 h 11"/>
                    <a:gd name="T8" fmla="*/ 0 w 42"/>
                    <a:gd name="T9" fmla="*/ 0 h 11"/>
                    <a:gd name="T10" fmla="*/ 0 w 42"/>
                    <a:gd name="T11" fmla="*/ 0 h 11"/>
                    <a:gd name="T12" fmla="*/ 0 w 42"/>
                    <a:gd name="T13" fmla="*/ 0 h 11"/>
                    <a:gd name="T14" fmla="*/ 0 w 42"/>
                    <a:gd name="T15" fmla="*/ 0 h 11"/>
                    <a:gd name="T16" fmla="*/ 0 w 42"/>
                    <a:gd name="T17" fmla="*/ 0 h 11"/>
                    <a:gd name="T18" fmla="*/ 0 w 42"/>
                    <a:gd name="T19" fmla="*/ 0 h 11"/>
                    <a:gd name="T20" fmla="*/ 0 w 42"/>
                    <a:gd name="T21" fmla="*/ 0 h 11"/>
                    <a:gd name="T22" fmla="*/ 0 w 42"/>
                    <a:gd name="T23" fmla="*/ 0 h 11"/>
                    <a:gd name="T24" fmla="*/ 0 w 42"/>
                    <a:gd name="T25" fmla="*/ 0 h 11"/>
                    <a:gd name="T26" fmla="*/ 0 w 42"/>
                    <a:gd name="T27" fmla="*/ 0 h 11"/>
                    <a:gd name="T28" fmla="*/ 0 w 42"/>
                    <a:gd name="T29" fmla="*/ 0 h 11"/>
                    <a:gd name="T30" fmla="*/ 0 w 42"/>
                    <a:gd name="T31" fmla="*/ 0 h 11"/>
                    <a:gd name="T32" fmla="*/ 0 w 42"/>
                    <a:gd name="T33" fmla="*/ 0 h 11"/>
                    <a:gd name="T34" fmla="*/ 0 w 42"/>
                    <a:gd name="T35" fmla="*/ 0 h 11"/>
                    <a:gd name="T36" fmla="*/ 0 w 42"/>
                    <a:gd name="T37" fmla="*/ 0 h 11"/>
                    <a:gd name="T38" fmla="*/ 0 w 42"/>
                    <a:gd name="T39" fmla="*/ 0 h 11"/>
                    <a:gd name="T40" fmla="*/ 0 w 42"/>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1"/>
                    <a:gd name="T65" fmla="*/ 42 w 42"/>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1">
                      <a:moveTo>
                        <a:pt x="40" y="6"/>
                      </a:moveTo>
                      <a:lnTo>
                        <a:pt x="41" y="6"/>
                      </a:lnTo>
                      <a:lnTo>
                        <a:pt x="37" y="7"/>
                      </a:lnTo>
                      <a:lnTo>
                        <a:pt x="31" y="8"/>
                      </a:lnTo>
                      <a:lnTo>
                        <a:pt x="26" y="9"/>
                      </a:lnTo>
                      <a:lnTo>
                        <a:pt x="20" y="9"/>
                      </a:lnTo>
                      <a:lnTo>
                        <a:pt x="15" y="8"/>
                      </a:lnTo>
                      <a:lnTo>
                        <a:pt x="12" y="7"/>
                      </a:lnTo>
                      <a:lnTo>
                        <a:pt x="7" y="4"/>
                      </a:lnTo>
                      <a:lnTo>
                        <a:pt x="2" y="0"/>
                      </a:lnTo>
                      <a:lnTo>
                        <a:pt x="0" y="2"/>
                      </a:lnTo>
                      <a:lnTo>
                        <a:pt x="5" y="6"/>
                      </a:lnTo>
                      <a:lnTo>
                        <a:pt x="9" y="9"/>
                      </a:lnTo>
                      <a:lnTo>
                        <a:pt x="15" y="10"/>
                      </a:lnTo>
                      <a:lnTo>
                        <a:pt x="20" y="11"/>
                      </a:lnTo>
                      <a:lnTo>
                        <a:pt x="26" y="11"/>
                      </a:lnTo>
                      <a:lnTo>
                        <a:pt x="31" y="10"/>
                      </a:lnTo>
                      <a:lnTo>
                        <a:pt x="37" y="9"/>
                      </a:lnTo>
                      <a:lnTo>
                        <a:pt x="41" y="8"/>
                      </a:lnTo>
                      <a:lnTo>
                        <a:pt x="42" y="8"/>
                      </a:lnTo>
                      <a:lnTo>
                        <a:pt x="4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9" name="Freeform 1140">
                  <a:extLst>
                    <a:ext uri="{FF2B5EF4-FFF2-40B4-BE49-F238E27FC236}">
                      <a16:creationId xmlns:a16="http://schemas.microsoft.com/office/drawing/2014/main" id="{7F3A3153-D1FE-416E-BEE3-3E77502B355C}"/>
                    </a:ext>
                  </a:extLst>
                </p:cNvPr>
                <p:cNvSpPr>
                  <a:spLocks/>
                </p:cNvSpPr>
                <p:nvPr/>
              </p:nvSpPr>
              <p:spPr bwMode="auto">
                <a:xfrm>
                  <a:off x="5276" y="541"/>
                  <a:ext cx="9" cy="6"/>
                </a:xfrm>
                <a:custGeom>
                  <a:avLst/>
                  <a:gdLst>
                    <a:gd name="T0" fmla="*/ 0 w 51"/>
                    <a:gd name="T1" fmla="*/ 0 h 32"/>
                    <a:gd name="T2" fmla="*/ 0 w 51"/>
                    <a:gd name="T3" fmla="*/ 0 h 32"/>
                    <a:gd name="T4" fmla="*/ 0 w 51"/>
                    <a:gd name="T5" fmla="*/ 0 h 32"/>
                    <a:gd name="T6" fmla="*/ 0 w 51"/>
                    <a:gd name="T7" fmla="*/ 0 h 32"/>
                    <a:gd name="T8" fmla="*/ 0 w 51"/>
                    <a:gd name="T9" fmla="*/ 0 h 32"/>
                    <a:gd name="T10" fmla="*/ 0 w 51"/>
                    <a:gd name="T11" fmla="*/ 0 h 32"/>
                    <a:gd name="T12" fmla="*/ 0 w 51"/>
                    <a:gd name="T13" fmla="*/ 0 h 32"/>
                    <a:gd name="T14" fmla="*/ 0 w 51"/>
                    <a:gd name="T15" fmla="*/ 0 h 32"/>
                    <a:gd name="T16" fmla="*/ 0 w 51"/>
                    <a:gd name="T17" fmla="*/ 0 h 32"/>
                    <a:gd name="T18" fmla="*/ 0 w 51"/>
                    <a:gd name="T19" fmla="*/ 0 h 32"/>
                    <a:gd name="T20" fmla="*/ 0 w 51"/>
                    <a:gd name="T21" fmla="*/ 0 h 32"/>
                    <a:gd name="T22" fmla="*/ 0 w 51"/>
                    <a:gd name="T23" fmla="*/ 0 h 32"/>
                    <a:gd name="T24" fmla="*/ 0 w 51"/>
                    <a:gd name="T25" fmla="*/ 0 h 32"/>
                    <a:gd name="T26" fmla="*/ 0 w 51"/>
                    <a:gd name="T27" fmla="*/ 0 h 32"/>
                    <a:gd name="T28" fmla="*/ 0 w 51"/>
                    <a:gd name="T29" fmla="*/ 0 h 32"/>
                    <a:gd name="T30" fmla="*/ 0 w 51"/>
                    <a:gd name="T31" fmla="*/ 0 h 32"/>
                    <a:gd name="T32" fmla="*/ 0 w 51"/>
                    <a:gd name="T33" fmla="*/ 0 h 32"/>
                    <a:gd name="T34" fmla="*/ 0 w 51"/>
                    <a:gd name="T35" fmla="*/ 0 h 32"/>
                    <a:gd name="T36" fmla="*/ 0 w 51"/>
                    <a:gd name="T37" fmla="*/ 0 h 32"/>
                    <a:gd name="T38" fmla="*/ 0 w 51"/>
                    <a:gd name="T39" fmla="*/ 0 h 32"/>
                    <a:gd name="T40" fmla="*/ 0 w 51"/>
                    <a:gd name="T41" fmla="*/ 0 h 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1"/>
                    <a:gd name="T64" fmla="*/ 0 h 32"/>
                    <a:gd name="T65" fmla="*/ 51 w 51"/>
                    <a:gd name="T66" fmla="*/ 32 h 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1" h="32">
                      <a:moveTo>
                        <a:pt x="49" y="0"/>
                      </a:moveTo>
                      <a:lnTo>
                        <a:pt x="49" y="0"/>
                      </a:lnTo>
                      <a:lnTo>
                        <a:pt x="43" y="4"/>
                      </a:lnTo>
                      <a:lnTo>
                        <a:pt x="38" y="9"/>
                      </a:lnTo>
                      <a:lnTo>
                        <a:pt x="32" y="12"/>
                      </a:lnTo>
                      <a:lnTo>
                        <a:pt x="26" y="16"/>
                      </a:lnTo>
                      <a:lnTo>
                        <a:pt x="20" y="20"/>
                      </a:lnTo>
                      <a:lnTo>
                        <a:pt x="13" y="23"/>
                      </a:lnTo>
                      <a:lnTo>
                        <a:pt x="7" y="27"/>
                      </a:lnTo>
                      <a:lnTo>
                        <a:pt x="0" y="30"/>
                      </a:lnTo>
                      <a:lnTo>
                        <a:pt x="2" y="32"/>
                      </a:lnTo>
                      <a:lnTo>
                        <a:pt x="10" y="29"/>
                      </a:lnTo>
                      <a:lnTo>
                        <a:pt x="15" y="25"/>
                      </a:lnTo>
                      <a:lnTo>
                        <a:pt x="23" y="22"/>
                      </a:lnTo>
                      <a:lnTo>
                        <a:pt x="28" y="18"/>
                      </a:lnTo>
                      <a:lnTo>
                        <a:pt x="34" y="14"/>
                      </a:lnTo>
                      <a:lnTo>
                        <a:pt x="40" y="11"/>
                      </a:lnTo>
                      <a:lnTo>
                        <a:pt x="45" y="7"/>
                      </a:lnTo>
                      <a:lnTo>
                        <a:pt x="51" y="2"/>
                      </a:lnTo>
                      <a:lnTo>
                        <a:pt x="4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0" name="Freeform 1141">
                  <a:extLst>
                    <a:ext uri="{FF2B5EF4-FFF2-40B4-BE49-F238E27FC236}">
                      <a16:creationId xmlns:a16="http://schemas.microsoft.com/office/drawing/2014/main" id="{2F03573F-8B71-418B-AC2F-488D2375D926}"/>
                    </a:ext>
                  </a:extLst>
                </p:cNvPr>
                <p:cNvSpPr>
                  <a:spLocks/>
                </p:cNvSpPr>
                <p:nvPr/>
              </p:nvSpPr>
              <p:spPr bwMode="auto">
                <a:xfrm>
                  <a:off x="5284" y="541"/>
                  <a:ext cx="1" cy="1"/>
                </a:xfrm>
                <a:custGeom>
                  <a:avLst/>
                  <a:gdLst>
                    <a:gd name="T0" fmla="*/ 0 w 2"/>
                    <a:gd name="T1" fmla="*/ 0 h 2"/>
                    <a:gd name="T2" fmla="*/ 1 w 2"/>
                    <a:gd name="T3" fmla="*/ 1 h 2"/>
                    <a:gd name="T4" fmla="*/ 1 w 2"/>
                    <a:gd name="T5" fmla="*/ 1 h 2"/>
                    <a:gd name="T6" fmla="*/ 1 w 2"/>
                    <a:gd name="T7" fmla="*/ 1 h 2"/>
                    <a:gd name="T8" fmla="*/ 1 w 2"/>
                    <a:gd name="T9" fmla="*/ 1 h 2"/>
                    <a:gd name="T10" fmla="*/ 1 w 2"/>
                    <a:gd name="T11" fmla="*/ 1 h 2"/>
                    <a:gd name="T12" fmla="*/ 0 w 2"/>
                    <a:gd name="T13" fmla="*/ 0 h 2"/>
                    <a:gd name="T14" fmla="*/ 0 60000 65536"/>
                    <a:gd name="T15" fmla="*/ 0 60000 65536"/>
                    <a:gd name="T16" fmla="*/ 0 60000 65536"/>
                    <a:gd name="T17" fmla="*/ 0 60000 65536"/>
                    <a:gd name="T18" fmla="*/ 0 60000 65536"/>
                    <a:gd name="T19" fmla="*/ 0 60000 65536"/>
                    <a:gd name="T20" fmla="*/ 0 60000 65536"/>
                    <a:gd name="T21" fmla="*/ 0 w 2"/>
                    <a:gd name="T22" fmla="*/ 0 h 2"/>
                    <a:gd name="T23" fmla="*/ 2 w 2"/>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
                      <a:moveTo>
                        <a:pt x="0" y="0"/>
                      </a:moveTo>
                      <a:lnTo>
                        <a:pt x="1" y="1"/>
                      </a:lnTo>
                      <a:lnTo>
                        <a:pt x="2"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1" name="Freeform 1142">
                  <a:extLst>
                    <a:ext uri="{FF2B5EF4-FFF2-40B4-BE49-F238E27FC236}">
                      <a16:creationId xmlns:a16="http://schemas.microsoft.com/office/drawing/2014/main" id="{D735F47A-2D2A-487E-93F8-2DB56C09C6A2}"/>
                    </a:ext>
                  </a:extLst>
                </p:cNvPr>
                <p:cNvSpPr>
                  <a:spLocks/>
                </p:cNvSpPr>
                <p:nvPr/>
              </p:nvSpPr>
              <p:spPr bwMode="auto">
                <a:xfrm>
                  <a:off x="5300" y="508"/>
                  <a:ext cx="4" cy="5"/>
                </a:xfrm>
                <a:custGeom>
                  <a:avLst/>
                  <a:gdLst>
                    <a:gd name="T0" fmla="*/ 0 w 24"/>
                    <a:gd name="T1" fmla="*/ 0 h 28"/>
                    <a:gd name="T2" fmla="*/ 0 w 24"/>
                    <a:gd name="T3" fmla="*/ 0 h 28"/>
                    <a:gd name="T4" fmla="*/ 0 w 24"/>
                    <a:gd name="T5" fmla="*/ 0 h 28"/>
                    <a:gd name="T6" fmla="*/ 0 w 24"/>
                    <a:gd name="T7" fmla="*/ 0 h 28"/>
                    <a:gd name="T8" fmla="*/ 0 w 24"/>
                    <a:gd name="T9" fmla="*/ 0 h 28"/>
                    <a:gd name="T10" fmla="*/ 0 w 24"/>
                    <a:gd name="T11" fmla="*/ 0 h 28"/>
                    <a:gd name="T12" fmla="*/ 0 w 24"/>
                    <a:gd name="T13" fmla="*/ 0 h 28"/>
                    <a:gd name="T14" fmla="*/ 0 w 24"/>
                    <a:gd name="T15" fmla="*/ 0 h 28"/>
                    <a:gd name="T16" fmla="*/ 0 w 24"/>
                    <a:gd name="T17" fmla="*/ 0 h 28"/>
                    <a:gd name="T18" fmla="*/ 0 w 24"/>
                    <a:gd name="T19" fmla="*/ 0 h 28"/>
                    <a:gd name="T20" fmla="*/ 0 w 24"/>
                    <a:gd name="T21" fmla="*/ 0 h 28"/>
                    <a:gd name="T22" fmla="*/ 0 w 24"/>
                    <a:gd name="T23" fmla="*/ 0 h 28"/>
                    <a:gd name="T24" fmla="*/ 0 w 24"/>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28"/>
                    <a:gd name="T41" fmla="*/ 24 w 24"/>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28">
                      <a:moveTo>
                        <a:pt x="0" y="2"/>
                      </a:moveTo>
                      <a:lnTo>
                        <a:pt x="0" y="2"/>
                      </a:lnTo>
                      <a:lnTo>
                        <a:pt x="13" y="3"/>
                      </a:lnTo>
                      <a:lnTo>
                        <a:pt x="19" y="9"/>
                      </a:lnTo>
                      <a:lnTo>
                        <a:pt x="19" y="17"/>
                      </a:lnTo>
                      <a:lnTo>
                        <a:pt x="19" y="28"/>
                      </a:lnTo>
                      <a:lnTo>
                        <a:pt x="21" y="28"/>
                      </a:lnTo>
                      <a:lnTo>
                        <a:pt x="24" y="17"/>
                      </a:lnTo>
                      <a:lnTo>
                        <a:pt x="21" y="7"/>
                      </a:lnTo>
                      <a:lnTo>
                        <a:pt x="15"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2" name="Freeform 1143">
                  <a:extLst>
                    <a:ext uri="{FF2B5EF4-FFF2-40B4-BE49-F238E27FC236}">
                      <a16:creationId xmlns:a16="http://schemas.microsoft.com/office/drawing/2014/main" id="{2014E54C-A803-41AD-9D4B-D6B74A2DFF43}"/>
                    </a:ext>
                  </a:extLst>
                </p:cNvPr>
                <p:cNvSpPr>
                  <a:spLocks/>
                </p:cNvSpPr>
                <p:nvPr/>
              </p:nvSpPr>
              <p:spPr bwMode="auto">
                <a:xfrm>
                  <a:off x="5276" y="508"/>
                  <a:ext cx="24" cy="6"/>
                </a:xfrm>
                <a:custGeom>
                  <a:avLst/>
                  <a:gdLst>
                    <a:gd name="T0" fmla="*/ 0 w 146"/>
                    <a:gd name="T1" fmla="*/ 0 h 31"/>
                    <a:gd name="T2" fmla="*/ 0 w 146"/>
                    <a:gd name="T3" fmla="*/ 0 h 31"/>
                    <a:gd name="T4" fmla="*/ 0 w 146"/>
                    <a:gd name="T5" fmla="*/ 0 h 31"/>
                    <a:gd name="T6" fmla="*/ 0 w 146"/>
                    <a:gd name="T7" fmla="*/ 0 h 31"/>
                    <a:gd name="T8" fmla="*/ 0 w 146"/>
                    <a:gd name="T9" fmla="*/ 0 h 31"/>
                    <a:gd name="T10" fmla="*/ 0 w 146"/>
                    <a:gd name="T11" fmla="*/ 0 h 31"/>
                    <a:gd name="T12" fmla="*/ 0 w 146"/>
                    <a:gd name="T13" fmla="*/ 0 h 31"/>
                    <a:gd name="T14" fmla="*/ 0 60000 65536"/>
                    <a:gd name="T15" fmla="*/ 0 60000 65536"/>
                    <a:gd name="T16" fmla="*/ 0 60000 65536"/>
                    <a:gd name="T17" fmla="*/ 0 60000 65536"/>
                    <a:gd name="T18" fmla="*/ 0 60000 65536"/>
                    <a:gd name="T19" fmla="*/ 0 60000 65536"/>
                    <a:gd name="T20" fmla="*/ 0 60000 65536"/>
                    <a:gd name="T21" fmla="*/ 0 w 146"/>
                    <a:gd name="T22" fmla="*/ 0 h 31"/>
                    <a:gd name="T23" fmla="*/ 146 w 146"/>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6" h="31">
                      <a:moveTo>
                        <a:pt x="0" y="31"/>
                      </a:moveTo>
                      <a:lnTo>
                        <a:pt x="0" y="31"/>
                      </a:lnTo>
                      <a:lnTo>
                        <a:pt x="146" y="2"/>
                      </a:lnTo>
                      <a:lnTo>
                        <a:pt x="146" y="0"/>
                      </a:lnTo>
                      <a:lnTo>
                        <a:pt x="0" y="29"/>
                      </a:lnTo>
                      <a:lnTo>
                        <a:pt x="0"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3" name="Freeform 1144">
                  <a:extLst>
                    <a:ext uri="{FF2B5EF4-FFF2-40B4-BE49-F238E27FC236}">
                      <a16:creationId xmlns:a16="http://schemas.microsoft.com/office/drawing/2014/main" id="{DA955756-63D4-4E11-9B53-C2DBD3F0D42F}"/>
                    </a:ext>
                  </a:extLst>
                </p:cNvPr>
                <p:cNvSpPr>
                  <a:spLocks/>
                </p:cNvSpPr>
                <p:nvPr/>
              </p:nvSpPr>
              <p:spPr bwMode="auto">
                <a:xfrm>
                  <a:off x="5273" y="514"/>
                  <a:ext cx="3" cy="5"/>
                </a:xfrm>
                <a:custGeom>
                  <a:avLst/>
                  <a:gdLst>
                    <a:gd name="T0" fmla="*/ 0 w 16"/>
                    <a:gd name="T1" fmla="*/ 0 h 28"/>
                    <a:gd name="T2" fmla="*/ 0 w 16"/>
                    <a:gd name="T3" fmla="*/ 0 h 28"/>
                    <a:gd name="T4" fmla="*/ 0 w 16"/>
                    <a:gd name="T5" fmla="*/ 0 h 28"/>
                    <a:gd name="T6" fmla="*/ 0 w 16"/>
                    <a:gd name="T7" fmla="*/ 0 h 28"/>
                    <a:gd name="T8" fmla="*/ 0 w 16"/>
                    <a:gd name="T9" fmla="*/ 0 h 28"/>
                    <a:gd name="T10" fmla="*/ 0 w 16"/>
                    <a:gd name="T11" fmla="*/ 0 h 28"/>
                    <a:gd name="T12" fmla="*/ 0 w 16"/>
                    <a:gd name="T13" fmla="*/ 0 h 28"/>
                    <a:gd name="T14" fmla="*/ 0 w 16"/>
                    <a:gd name="T15" fmla="*/ 0 h 28"/>
                    <a:gd name="T16" fmla="*/ 0 w 16"/>
                    <a:gd name="T17" fmla="*/ 0 h 28"/>
                    <a:gd name="T18" fmla="*/ 0 w 16"/>
                    <a:gd name="T19" fmla="*/ 0 h 28"/>
                    <a:gd name="T20" fmla="*/ 0 w 16"/>
                    <a:gd name="T21" fmla="*/ 0 h 28"/>
                    <a:gd name="T22" fmla="*/ 0 w 16"/>
                    <a:gd name="T23" fmla="*/ 0 h 28"/>
                    <a:gd name="T24" fmla="*/ 0 w 16"/>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8"/>
                    <a:gd name="T41" fmla="*/ 16 w 16"/>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8">
                      <a:moveTo>
                        <a:pt x="10" y="26"/>
                      </a:moveTo>
                      <a:lnTo>
                        <a:pt x="10" y="26"/>
                      </a:lnTo>
                      <a:lnTo>
                        <a:pt x="3" y="21"/>
                      </a:lnTo>
                      <a:lnTo>
                        <a:pt x="2" y="14"/>
                      </a:lnTo>
                      <a:lnTo>
                        <a:pt x="7" y="8"/>
                      </a:lnTo>
                      <a:lnTo>
                        <a:pt x="16" y="2"/>
                      </a:lnTo>
                      <a:lnTo>
                        <a:pt x="16" y="0"/>
                      </a:lnTo>
                      <a:lnTo>
                        <a:pt x="4" y="6"/>
                      </a:lnTo>
                      <a:lnTo>
                        <a:pt x="0" y="14"/>
                      </a:lnTo>
                      <a:lnTo>
                        <a:pt x="1" y="23"/>
                      </a:lnTo>
                      <a:lnTo>
                        <a:pt x="10" y="28"/>
                      </a:lnTo>
                      <a:lnTo>
                        <a:pt x="10"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4" name="Freeform 1145">
                  <a:extLst>
                    <a:ext uri="{FF2B5EF4-FFF2-40B4-BE49-F238E27FC236}">
                      <a16:creationId xmlns:a16="http://schemas.microsoft.com/office/drawing/2014/main" id="{47C706D8-4AFE-4860-9BBE-5271C0F015C3}"/>
                    </a:ext>
                  </a:extLst>
                </p:cNvPr>
                <p:cNvSpPr>
                  <a:spLocks/>
                </p:cNvSpPr>
                <p:nvPr/>
              </p:nvSpPr>
              <p:spPr bwMode="auto">
                <a:xfrm>
                  <a:off x="5275" y="519"/>
                  <a:ext cx="18" cy="6"/>
                </a:xfrm>
                <a:custGeom>
                  <a:avLst/>
                  <a:gdLst>
                    <a:gd name="T0" fmla="*/ 0 w 110"/>
                    <a:gd name="T1" fmla="*/ 0 h 33"/>
                    <a:gd name="T2" fmla="*/ 0 w 110"/>
                    <a:gd name="T3" fmla="*/ 0 h 33"/>
                    <a:gd name="T4" fmla="*/ 0 w 110"/>
                    <a:gd name="T5" fmla="*/ 0 h 33"/>
                    <a:gd name="T6" fmla="*/ 0 w 110"/>
                    <a:gd name="T7" fmla="*/ 0 h 33"/>
                    <a:gd name="T8" fmla="*/ 0 w 110"/>
                    <a:gd name="T9" fmla="*/ 0 h 33"/>
                    <a:gd name="T10" fmla="*/ 0 w 110"/>
                    <a:gd name="T11" fmla="*/ 0 h 33"/>
                    <a:gd name="T12" fmla="*/ 0 w 110"/>
                    <a:gd name="T13" fmla="*/ 0 h 33"/>
                    <a:gd name="T14" fmla="*/ 0 60000 65536"/>
                    <a:gd name="T15" fmla="*/ 0 60000 65536"/>
                    <a:gd name="T16" fmla="*/ 0 60000 65536"/>
                    <a:gd name="T17" fmla="*/ 0 60000 65536"/>
                    <a:gd name="T18" fmla="*/ 0 60000 65536"/>
                    <a:gd name="T19" fmla="*/ 0 60000 65536"/>
                    <a:gd name="T20" fmla="*/ 0 60000 65536"/>
                    <a:gd name="T21" fmla="*/ 0 w 110"/>
                    <a:gd name="T22" fmla="*/ 0 h 33"/>
                    <a:gd name="T23" fmla="*/ 110 w 110"/>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0" h="33">
                      <a:moveTo>
                        <a:pt x="110" y="31"/>
                      </a:moveTo>
                      <a:lnTo>
                        <a:pt x="109" y="31"/>
                      </a:lnTo>
                      <a:lnTo>
                        <a:pt x="0" y="0"/>
                      </a:lnTo>
                      <a:lnTo>
                        <a:pt x="0" y="2"/>
                      </a:lnTo>
                      <a:lnTo>
                        <a:pt x="109" y="33"/>
                      </a:lnTo>
                      <a:lnTo>
                        <a:pt x="108" y="33"/>
                      </a:lnTo>
                      <a:lnTo>
                        <a:pt x="110"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5" name="Freeform 1146">
                  <a:extLst>
                    <a:ext uri="{FF2B5EF4-FFF2-40B4-BE49-F238E27FC236}">
                      <a16:creationId xmlns:a16="http://schemas.microsoft.com/office/drawing/2014/main" id="{EC1EB8B6-0411-433A-AA9C-CCCDA6AC375B}"/>
                    </a:ext>
                  </a:extLst>
                </p:cNvPr>
                <p:cNvSpPr>
                  <a:spLocks/>
                </p:cNvSpPr>
                <p:nvPr/>
              </p:nvSpPr>
              <p:spPr bwMode="auto">
                <a:xfrm>
                  <a:off x="5293" y="523"/>
                  <a:ext cx="6" cy="3"/>
                </a:xfrm>
                <a:custGeom>
                  <a:avLst/>
                  <a:gdLst>
                    <a:gd name="T0" fmla="*/ 0 w 39"/>
                    <a:gd name="T1" fmla="*/ 0 h 15"/>
                    <a:gd name="T2" fmla="*/ 0 w 39"/>
                    <a:gd name="T3" fmla="*/ 0 h 15"/>
                    <a:gd name="T4" fmla="*/ 0 w 39"/>
                    <a:gd name="T5" fmla="*/ 0 h 15"/>
                    <a:gd name="T6" fmla="*/ 0 w 39"/>
                    <a:gd name="T7" fmla="*/ 0 h 15"/>
                    <a:gd name="T8" fmla="*/ 0 w 39"/>
                    <a:gd name="T9" fmla="*/ 0 h 15"/>
                    <a:gd name="T10" fmla="*/ 0 w 39"/>
                    <a:gd name="T11" fmla="*/ 0 h 15"/>
                    <a:gd name="T12" fmla="*/ 0 w 39"/>
                    <a:gd name="T13" fmla="*/ 0 h 15"/>
                    <a:gd name="T14" fmla="*/ 0 w 39"/>
                    <a:gd name="T15" fmla="*/ 0 h 15"/>
                    <a:gd name="T16" fmla="*/ 0 w 39"/>
                    <a:gd name="T17" fmla="*/ 0 h 15"/>
                    <a:gd name="T18" fmla="*/ 0 w 39"/>
                    <a:gd name="T19" fmla="*/ 0 h 15"/>
                    <a:gd name="T20" fmla="*/ 0 w 39"/>
                    <a:gd name="T21" fmla="*/ 0 h 15"/>
                    <a:gd name="T22" fmla="*/ 0 w 39"/>
                    <a:gd name="T23" fmla="*/ 0 h 15"/>
                    <a:gd name="T24" fmla="*/ 0 w 39"/>
                    <a:gd name="T25" fmla="*/ 0 h 15"/>
                    <a:gd name="T26" fmla="*/ 0 w 39"/>
                    <a:gd name="T27" fmla="*/ 0 h 15"/>
                    <a:gd name="T28" fmla="*/ 0 w 39"/>
                    <a:gd name="T29" fmla="*/ 0 h 15"/>
                    <a:gd name="T30" fmla="*/ 0 w 39"/>
                    <a:gd name="T31" fmla="*/ 0 h 15"/>
                    <a:gd name="T32" fmla="*/ 0 w 39"/>
                    <a:gd name="T33" fmla="*/ 0 h 15"/>
                    <a:gd name="T34" fmla="*/ 0 w 39"/>
                    <a:gd name="T35" fmla="*/ 0 h 15"/>
                    <a:gd name="T36" fmla="*/ 0 w 39"/>
                    <a:gd name="T37" fmla="*/ 0 h 15"/>
                    <a:gd name="T38" fmla="*/ 0 w 39"/>
                    <a:gd name="T39" fmla="*/ 0 h 15"/>
                    <a:gd name="T40" fmla="*/ 0 w 39"/>
                    <a:gd name="T41" fmla="*/ 0 h 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5"/>
                    <a:gd name="T65" fmla="*/ 39 w 39"/>
                    <a:gd name="T66" fmla="*/ 15 h 1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5">
                      <a:moveTo>
                        <a:pt x="37" y="0"/>
                      </a:moveTo>
                      <a:lnTo>
                        <a:pt x="37" y="0"/>
                      </a:lnTo>
                      <a:lnTo>
                        <a:pt x="33" y="3"/>
                      </a:lnTo>
                      <a:lnTo>
                        <a:pt x="30" y="6"/>
                      </a:lnTo>
                      <a:lnTo>
                        <a:pt x="26" y="9"/>
                      </a:lnTo>
                      <a:lnTo>
                        <a:pt x="21" y="11"/>
                      </a:lnTo>
                      <a:lnTo>
                        <a:pt x="18" y="13"/>
                      </a:lnTo>
                      <a:lnTo>
                        <a:pt x="13" y="13"/>
                      </a:lnTo>
                      <a:lnTo>
                        <a:pt x="7" y="13"/>
                      </a:lnTo>
                      <a:lnTo>
                        <a:pt x="2" y="12"/>
                      </a:lnTo>
                      <a:lnTo>
                        <a:pt x="0" y="14"/>
                      </a:lnTo>
                      <a:lnTo>
                        <a:pt x="7" y="15"/>
                      </a:lnTo>
                      <a:lnTo>
                        <a:pt x="13" y="15"/>
                      </a:lnTo>
                      <a:lnTo>
                        <a:pt x="18" y="15"/>
                      </a:lnTo>
                      <a:lnTo>
                        <a:pt x="24" y="13"/>
                      </a:lnTo>
                      <a:lnTo>
                        <a:pt x="28" y="11"/>
                      </a:lnTo>
                      <a:lnTo>
                        <a:pt x="32" y="8"/>
                      </a:lnTo>
                      <a:lnTo>
                        <a:pt x="36" y="5"/>
                      </a:lnTo>
                      <a:lnTo>
                        <a:pt x="39" y="2"/>
                      </a:lnTo>
                      <a:lnTo>
                        <a:pt x="3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6" name="Freeform 1147">
                  <a:extLst>
                    <a:ext uri="{FF2B5EF4-FFF2-40B4-BE49-F238E27FC236}">
                      <a16:creationId xmlns:a16="http://schemas.microsoft.com/office/drawing/2014/main" id="{EF0D3F41-E718-4A31-99C3-1878BA1921FA}"/>
                    </a:ext>
                  </a:extLst>
                </p:cNvPr>
                <p:cNvSpPr>
                  <a:spLocks/>
                </p:cNvSpPr>
                <p:nvPr/>
              </p:nvSpPr>
              <p:spPr bwMode="auto">
                <a:xfrm>
                  <a:off x="5299" y="513"/>
                  <a:ext cx="4" cy="10"/>
                </a:xfrm>
                <a:custGeom>
                  <a:avLst/>
                  <a:gdLst>
                    <a:gd name="T0" fmla="*/ 0 w 28"/>
                    <a:gd name="T1" fmla="*/ 0 h 48"/>
                    <a:gd name="T2" fmla="*/ 0 w 28"/>
                    <a:gd name="T3" fmla="*/ 0 h 48"/>
                    <a:gd name="T4" fmla="*/ 0 w 28"/>
                    <a:gd name="T5" fmla="*/ 0 h 48"/>
                    <a:gd name="T6" fmla="*/ 0 w 28"/>
                    <a:gd name="T7" fmla="*/ 0 h 48"/>
                    <a:gd name="T8" fmla="*/ 0 w 28"/>
                    <a:gd name="T9" fmla="*/ 0 h 48"/>
                    <a:gd name="T10" fmla="*/ 0 w 28"/>
                    <a:gd name="T11" fmla="*/ 0 h 48"/>
                    <a:gd name="T12" fmla="*/ 0 w 28"/>
                    <a:gd name="T13" fmla="*/ 0 h 48"/>
                    <a:gd name="T14" fmla="*/ 0 w 28"/>
                    <a:gd name="T15" fmla="*/ 0 h 48"/>
                    <a:gd name="T16" fmla="*/ 0 w 28"/>
                    <a:gd name="T17" fmla="*/ 0 h 48"/>
                    <a:gd name="T18" fmla="*/ 0 w 28"/>
                    <a:gd name="T19" fmla="*/ 0 h 48"/>
                    <a:gd name="T20" fmla="*/ 0 w 28"/>
                    <a:gd name="T21" fmla="*/ 0 h 48"/>
                    <a:gd name="T22" fmla="*/ 0 w 28"/>
                    <a:gd name="T23" fmla="*/ 0 h 48"/>
                    <a:gd name="T24" fmla="*/ 0 w 28"/>
                    <a:gd name="T25" fmla="*/ 0 h 48"/>
                    <a:gd name="T26" fmla="*/ 0 w 28"/>
                    <a:gd name="T27" fmla="*/ 0 h 48"/>
                    <a:gd name="T28" fmla="*/ 0 w 28"/>
                    <a:gd name="T29" fmla="*/ 0 h 48"/>
                    <a:gd name="T30" fmla="*/ 0 w 28"/>
                    <a:gd name="T31" fmla="*/ 0 h 48"/>
                    <a:gd name="T32" fmla="*/ 0 w 28"/>
                    <a:gd name="T33" fmla="*/ 0 h 48"/>
                    <a:gd name="T34" fmla="*/ 0 w 28"/>
                    <a:gd name="T35" fmla="*/ 0 h 48"/>
                    <a:gd name="T36" fmla="*/ 0 w 28"/>
                    <a:gd name="T37" fmla="*/ 0 h 48"/>
                    <a:gd name="T38" fmla="*/ 0 w 28"/>
                    <a:gd name="T39" fmla="*/ 0 h 48"/>
                    <a:gd name="T40" fmla="*/ 0 w 28"/>
                    <a:gd name="T41" fmla="*/ 0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8"/>
                    <a:gd name="T64" fmla="*/ 0 h 48"/>
                    <a:gd name="T65" fmla="*/ 28 w 28"/>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8" h="48">
                      <a:moveTo>
                        <a:pt x="26" y="0"/>
                      </a:moveTo>
                      <a:lnTo>
                        <a:pt x="26" y="0"/>
                      </a:lnTo>
                      <a:lnTo>
                        <a:pt x="23" y="5"/>
                      </a:lnTo>
                      <a:lnTo>
                        <a:pt x="21" y="10"/>
                      </a:lnTo>
                      <a:lnTo>
                        <a:pt x="18" y="16"/>
                      </a:lnTo>
                      <a:lnTo>
                        <a:pt x="15" y="22"/>
                      </a:lnTo>
                      <a:lnTo>
                        <a:pt x="12" y="28"/>
                      </a:lnTo>
                      <a:lnTo>
                        <a:pt x="8" y="34"/>
                      </a:lnTo>
                      <a:lnTo>
                        <a:pt x="5" y="39"/>
                      </a:lnTo>
                      <a:lnTo>
                        <a:pt x="0" y="46"/>
                      </a:lnTo>
                      <a:lnTo>
                        <a:pt x="2" y="48"/>
                      </a:lnTo>
                      <a:lnTo>
                        <a:pt x="7" y="42"/>
                      </a:lnTo>
                      <a:lnTo>
                        <a:pt x="10" y="36"/>
                      </a:lnTo>
                      <a:lnTo>
                        <a:pt x="14" y="30"/>
                      </a:lnTo>
                      <a:lnTo>
                        <a:pt x="18" y="24"/>
                      </a:lnTo>
                      <a:lnTo>
                        <a:pt x="20" y="18"/>
                      </a:lnTo>
                      <a:lnTo>
                        <a:pt x="23" y="12"/>
                      </a:lnTo>
                      <a:lnTo>
                        <a:pt x="26" y="7"/>
                      </a:lnTo>
                      <a:lnTo>
                        <a:pt x="28" y="0"/>
                      </a:lnTo>
                      <a:lnTo>
                        <a:pt x="2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7" name="Freeform 1148">
                  <a:extLst>
                    <a:ext uri="{FF2B5EF4-FFF2-40B4-BE49-F238E27FC236}">
                      <a16:creationId xmlns:a16="http://schemas.microsoft.com/office/drawing/2014/main" id="{F30253AC-07CA-4AC3-8E7F-C8C5C4AEFBA1}"/>
                    </a:ext>
                  </a:extLst>
                </p:cNvPr>
                <p:cNvSpPr>
                  <a:spLocks/>
                </p:cNvSpPr>
                <p:nvPr/>
              </p:nvSpPr>
              <p:spPr bwMode="auto">
                <a:xfrm>
                  <a:off x="5303" y="513"/>
                  <a:ext cx="1" cy="1"/>
                </a:xfrm>
                <a:custGeom>
                  <a:avLst/>
                  <a:gdLst>
                    <a:gd name="T0" fmla="*/ 0 w 2"/>
                    <a:gd name="T1" fmla="*/ 0 h 1"/>
                    <a:gd name="T2" fmla="*/ 1 w 2"/>
                    <a:gd name="T3" fmla="*/ 0 h 1"/>
                    <a:gd name="T4" fmla="*/ 1 w 2"/>
                    <a:gd name="T5" fmla="*/ 0 h 1"/>
                    <a:gd name="T6" fmla="*/ 1 w 2"/>
                    <a:gd name="T7" fmla="*/ 0 h 1"/>
                    <a:gd name="T8" fmla="*/ 1 w 2"/>
                    <a:gd name="T9" fmla="*/ 0 h 1"/>
                    <a:gd name="T10" fmla="*/ 1 w 2"/>
                    <a:gd name="T11" fmla="*/ 0 h 1"/>
                    <a:gd name="T12" fmla="*/ 0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0"/>
                      </a:moveTo>
                      <a:lnTo>
                        <a:pt x="1" y="0"/>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8" name="Freeform 1149">
                  <a:extLst>
                    <a:ext uri="{FF2B5EF4-FFF2-40B4-BE49-F238E27FC236}">
                      <a16:creationId xmlns:a16="http://schemas.microsoft.com/office/drawing/2014/main" id="{63B30B6C-9555-45D1-860B-25AA2E95CB0D}"/>
                    </a:ext>
                  </a:extLst>
                </p:cNvPr>
                <p:cNvSpPr>
                  <a:spLocks/>
                </p:cNvSpPr>
                <p:nvPr/>
              </p:nvSpPr>
              <p:spPr bwMode="auto">
                <a:xfrm>
                  <a:off x="5300" y="476"/>
                  <a:ext cx="6" cy="4"/>
                </a:xfrm>
                <a:custGeom>
                  <a:avLst/>
                  <a:gdLst>
                    <a:gd name="T0" fmla="*/ 0 w 35"/>
                    <a:gd name="T1" fmla="*/ 0 h 20"/>
                    <a:gd name="T2" fmla="*/ 0 w 35"/>
                    <a:gd name="T3" fmla="*/ 0 h 20"/>
                    <a:gd name="T4" fmla="*/ 0 w 35"/>
                    <a:gd name="T5" fmla="*/ 0 h 20"/>
                    <a:gd name="T6" fmla="*/ 0 w 35"/>
                    <a:gd name="T7" fmla="*/ 0 h 20"/>
                    <a:gd name="T8" fmla="*/ 0 w 35"/>
                    <a:gd name="T9" fmla="*/ 0 h 20"/>
                    <a:gd name="T10" fmla="*/ 0 w 35"/>
                    <a:gd name="T11" fmla="*/ 0 h 20"/>
                    <a:gd name="T12" fmla="*/ 0 w 35"/>
                    <a:gd name="T13" fmla="*/ 0 h 20"/>
                    <a:gd name="T14" fmla="*/ 0 w 35"/>
                    <a:gd name="T15" fmla="*/ 0 h 20"/>
                    <a:gd name="T16" fmla="*/ 0 w 35"/>
                    <a:gd name="T17" fmla="*/ 0 h 20"/>
                    <a:gd name="T18" fmla="*/ 0 w 35"/>
                    <a:gd name="T19" fmla="*/ 0 h 20"/>
                    <a:gd name="T20" fmla="*/ 0 w 35"/>
                    <a:gd name="T21" fmla="*/ 0 h 20"/>
                    <a:gd name="T22" fmla="*/ 0 w 35"/>
                    <a:gd name="T23" fmla="*/ 0 h 20"/>
                    <a:gd name="T24" fmla="*/ 0 w 35"/>
                    <a:gd name="T25" fmla="*/ 0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20"/>
                    <a:gd name="T41" fmla="*/ 35 w 35"/>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20">
                      <a:moveTo>
                        <a:pt x="3" y="7"/>
                      </a:moveTo>
                      <a:lnTo>
                        <a:pt x="3" y="7"/>
                      </a:lnTo>
                      <a:lnTo>
                        <a:pt x="13" y="2"/>
                      </a:lnTo>
                      <a:lnTo>
                        <a:pt x="22" y="4"/>
                      </a:lnTo>
                      <a:lnTo>
                        <a:pt x="27" y="11"/>
                      </a:lnTo>
                      <a:lnTo>
                        <a:pt x="32" y="20"/>
                      </a:lnTo>
                      <a:lnTo>
                        <a:pt x="35" y="20"/>
                      </a:lnTo>
                      <a:lnTo>
                        <a:pt x="30" y="9"/>
                      </a:lnTo>
                      <a:lnTo>
                        <a:pt x="24" y="2"/>
                      </a:lnTo>
                      <a:lnTo>
                        <a:pt x="13" y="0"/>
                      </a:lnTo>
                      <a:lnTo>
                        <a:pt x="0" y="5"/>
                      </a:lnTo>
                      <a:lnTo>
                        <a:pt x="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9" name="Freeform 1150">
                  <a:extLst>
                    <a:ext uri="{FF2B5EF4-FFF2-40B4-BE49-F238E27FC236}">
                      <a16:creationId xmlns:a16="http://schemas.microsoft.com/office/drawing/2014/main" id="{7E56D224-BD99-4E0D-B266-B2DE11F371A4}"/>
                    </a:ext>
                  </a:extLst>
                </p:cNvPr>
                <p:cNvSpPr>
                  <a:spLocks/>
                </p:cNvSpPr>
                <p:nvPr/>
              </p:nvSpPr>
              <p:spPr bwMode="auto">
                <a:xfrm>
                  <a:off x="5282" y="477"/>
                  <a:ext cx="19" cy="18"/>
                </a:xfrm>
                <a:custGeom>
                  <a:avLst/>
                  <a:gdLst>
                    <a:gd name="T0" fmla="*/ 0 w 113"/>
                    <a:gd name="T1" fmla="*/ 0 h 89"/>
                    <a:gd name="T2" fmla="*/ 0 w 113"/>
                    <a:gd name="T3" fmla="*/ 0 h 89"/>
                    <a:gd name="T4" fmla="*/ 0 w 113"/>
                    <a:gd name="T5" fmla="*/ 0 h 89"/>
                    <a:gd name="T6" fmla="*/ 0 w 113"/>
                    <a:gd name="T7" fmla="*/ 0 h 89"/>
                    <a:gd name="T8" fmla="*/ 0 w 113"/>
                    <a:gd name="T9" fmla="*/ 0 h 89"/>
                    <a:gd name="T10" fmla="*/ 0 w 113"/>
                    <a:gd name="T11" fmla="*/ 0 h 89"/>
                    <a:gd name="T12" fmla="*/ 0 w 113"/>
                    <a:gd name="T13" fmla="*/ 0 h 89"/>
                    <a:gd name="T14" fmla="*/ 0 60000 65536"/>
                    <a:gd name="T15" fmla="*/ 0 60000 65536"/>
                    <a:gd name="T16" fmla="*/ 0 60000 65536"/>
                    <a:gd name="T17" fmla="*/ 0 60000 65536"/>
                    <a:gd name="T18" fmla="*/ 0 60000 65536"/>
                    <a:gd name="T19" fmla="*/ 0 60000 65536"/>
                    <a:gd name="T20" fmla="*/ 0 60000 65536"/>
                    <a:gd name="T21" fmla="*/ 0 w 113"/>
                    <a:gd name="T22" fmla="*/ 0 h 89"/>
                    <a:gd name="T23" fmla="*/ 113 w 113"/>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3" h="89">
                      <a:moveTo>
                        <a:pt x="3" y="89"/>
                      </a:moveTo>
                      <a:lnTo>
                        <a:pt x="3" y="89"/>
                      </a:lnTo>
                      <a:lnTo>
                        <a:pt x="113" y="2"/>
                      </a:lnTo>
                      <a:lnTo>
                        <a:pt x="110" y="0"/>
                      </a:lnTo>
                      <a:lnTo>
                        <a:pt x="0" y="87"/>
                      </a:lnTo>
                      <a:lnTo>
                        <a:pt x="3"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0" name="Freeform 1151">
                  <a:extLst>
                    <a:ext uri="{FF2B5EF4-FFF2-40B4-BE49-F238E27FC236}">
                      <a16:creationId xmlns:a16="http://schemas.microsoft.com/office/drawing/2014/main" id="{ADA9D24A-55BC-40AB-A416-5CE41A5A244E}"/>
                    </a:ext>
                  </a:extLst>
                </p:cNvPr>
                <p:cNvSpPr>
                  <a:spLocks/>
                </p:cNvSpPr>
                <p:nvPr/>
              </p:nvSpPr>
              <p:spPr bwMode="auto">
                <a:xfrm>
                  <a:off x="5281" y="494"/>
                  <a:ext cx="3" cy="6"/>
                </a:xfrm>
                <a:custGeom>
                  <a:avLst/>
                  <a:gdLst>
                    <a:gd name="T0" fmla="*/ 0 w 18"/>
                    <a:gd name="T1" fmla="*/ 0 h 28"/>
                    <a:gd name="T2" fmla="*/ 0 w 18"/>
                    <a:gd name="T3" fmla="*/ 0 h 28"/>
                    <a:gd name="T4" fmla="*/ 0 w 18"/>
                    <a:gd name="T5" fmla="*/ 0 h 28"/>
                    <a:gd name="T6" fmla="*/ 0 w 18"/>
                    <a:gd name="T7" fmla="*/ 0 h 28"/>
                    <a:gd name="T8" fmla="*/ 0 w 18"/>
                    <a:gd name="T9" fmla="*/ 0 h 28"/>
                    <a:gd name="T10" fmla="*/ 0 w 18"/>
                    <a:gd name="T11" fmla="*/ 0 h 28"/>
                    <a:gd name="T12" fmla="*/ 0 w 18"/>
                    <a:gd name="T13" fmla="*/ 0 h 28"/>
                    <a:gd name="T14" fmla="*/ 0 w 18"/>
                    <a:gd name="T15" fmla="*/ 0 h 28"/>
                    <a:gd name="T16" fmla="*/ 0 w 18"/>
                    <a:gd name="T17" fmla="*/ 0 h 28"/>
                    <a:gd name="T18" fmla="*/ 0 w 18"/>
                    <a:gd name="T19" fmla="*/ 0 h 28"/>
                    <a:gd name="T20" fmla="*/ 0 w 18"/>
                    <a:gd name="T21" fmla="*/ 0 h 28"/>
                    <a:gd name="T22" fmla="*/ 0 w 18"/>
                    <a:gd name="T23" fmla="*/ 0 h 28"/>
                    <a:gd name="T24" fmla="*/ 0 w 1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28"/>
                    <a:gd name="T41" fmla="*/ 18 w 1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28">
                      <a:moveTo>
                        <a:pt x="18" y="26"/>
                      </a:moveTo>
                      <a:lnTo>
                        <a:pt x="18" y="26"/>
                      </a:lnTo>
                      <a:lnTo>
                        <a:pt x="10" y="25"/>
                      </a:lnTo>
                      <a:lnTo>
                        <a:pt x="4" y="19"/>
                      </a:lnTo>
                      <a:lnTo>
                        <a:pt x="3" y="11"/>
                      </a:lnTo>
                      <a:lnTo>
                        <a:pt x="9" y="2"/>
                      </a:lnTo>
                      <a:lnTo>
                        <a:pt x="6" y="0"/>
                      </a:lnTo>
                      <a:lnTo>
                        <a:pt x="0" y="11"/>
                      </a:lnTo>
                      <a:lnTo>
                        <a:pt x="1" y="21"/>
                      </a:lnTo>
                      <a:lnTo>
                        <a:pt x="7" y="27"/>
                      </a:lnTo>
                      <a:lnTo>
                        <a:pt x="18" y="28"/>
                      </a:lnTo>
                      <a:lnTo>
                        <a:pt x="18"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1" name="Freeform 1152">
                  <a:extLst>
                    <a:ext uri="{FF2B5EF4-FFF2-40B4-BE49-F238E27FC236}">
                      <a16:creationId xmlns:a16="http://schemas.microsoft.com/office/drawing/2014/main" id="{32F7E23B-437B-446C-9959-6ED921E5E54E}"/>
                    </a:ext>
                  </a:extLst>
                </p:cNvPr>
                <p:cNvSpPr>
                  <a:spLocks/>
                </p:cNvSpPr>
                <p:nvPr/>
              </p:nvSpPr>
              <p:spPr bwMode="auto">
                <a:xfrm>
                  <a:off x="5284" y="495"/>
                  <a:ext cx="18" cy="5"/>
                </a:xfrm>
                <a:custGeom>
                  <a:avLst/>
                  <a:gdLst>
                    <a:gd name="T0" fmla="*/ 0 w 111"/>
                    <a:gd name="T1" fmla="*/ 0 h 22"/>
                    <a:gd name="T2" fmla="*/ 0 w 111"/>
                    <a:gd name="T3" fmla="*/ 0 h 22"/>
                    <a:gd name="T4" fmla="*/ 0 w 111"/>
                    <a:gd name="T5" fmla="*/ 0 h 22"/>
                    <a:gd name="T6" fmla="*/ 0 w 111"/>
                    <a:gd name="T7" fmla="*/ 0 h 22"/>
                    <a:gd name="T8" fmla="*/ 0 w 111"/>
                    <a:gd name="T9" fmla="*/ 0 h 22"/>
                    <a:gd name="T10" fmla="*/ 0 w 111"/>
                    <a:gd name="T11" fmla="*/ 0 h 22"/>
                    <a:gd name="T12" fmla="*/ 0 w 111"/>
                    <a:gd name="T13" fmla="*/ 0 h 22"/>
                    <a:gd name="T14" fmla="*/ 0 60000 65536"/>
                    <a:gd name="T15" fmla="*/ 0 60000 65536"/>
                    <a:gd name="T16" fmla="*/ 0 60000 65536"/>
                    <a:gd name="T17" fmla="*/ 0 60000 65536"/>
                    <a:gd name="T18" fmla="*/ 0 60000 65536"/>
                    <a:gd name="T19" fmla="*/ 0 60000 65536"/>
                    <a:gd name="T20" fmla="*/ 0 60000 65536"/>
                    <a:gd name="T21" fmla="*/ 0 w 111"/>
                    <a:gd name="T22" fmla="*/ 0 h 22"/>
                    <a:gd name="T23" fmla="*/ 111 w 111"/>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22">
                      <a:moveTo>
                        <a:pt x="111" y="0"/>
                      </a:moveTo>
                      <a:lnTo>
                        <a:pt x="111" y="0"/>
                      </a:lnTo>
                      <a:lnTo>
                        <a:pt x="0" y="20"/>
                      </a:lnTo>
                      <a:lnTo>
                        <a:pt x="0" y="22"/>
                      </a:lnTo>
                      <a:lnTo>
                        <a:pt x="111" y="2"/>
                      </a:lnTo>
                      <a:lnTo>
                        <a:pt x="11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2" name="Freeform 1153">
                  <a:extLst>
                    <a:ext uri="{FF2B5EF4-FFF2-40B4-BE49-F238E27FC236}">
                      <a16:creationId xmlns:a16="http://schemas.microsoft.com/office/drawing/2014/main" id="{37BD3E0E-BA35-43A6-9831-C63B67A9FE59}"/>
                    </a:ext>
                  </a:extLst>
                </p:cNvPr>
                <p:cNvSpPr>
                  <a:spLocks/>
                </p:cNvSpPr>
                <p:nvPr/>
              </p:nvSpPr>
              <p:spPr bwMode="auto">
                <a:xfrm>
                  <a:off x="5302" y="490"/>
                  <a:ext cx="5" cy="6"/>
                </a:xfrm>
                <a:custGeom>
                  <a:avLst/>
                  <a:gdLst>
                    <a:gd name="T0" fmla="*/ 0 w 27"/>
                    <a:gd name="T1" fmla="*/ 0 h 28"/>
                    <a:gd name="T2" fmla="*/ 0 w 27"/>
                    <a:gd name="T3" fmla="*/ 0 h 28"/>
                    <a:gd name="T4" fmla="*/ 0 w 27"/>
                    <a:gd name="T5" fmla="*/ 0 h 28"/>
                    <a:gd name="T6" fmla="*/ 0 w 27"/>
                    <a:gd name="T7" fmla="*/ 0 h 28"/>
                    <a:gd name="T8" fmla="*/ 0 w 27"/>
                    <a:gd name="T9" fmla="*/ 0 h 28"/>
                    <a:gd name="T10" fmla="*/ 0 w 27"/>
                    <a:gd name="T11" fmla="*/ 0 h 28"/>
                    <a:gd name="T12" fmla="*/ 0 w 27"/>
                    <a:gd name="T13" fmla="*/ 0 h 28"/>
                    <a:gd name="T14" fmla="*/ 0 w 27"/>
                    <a:gd name="T15" fmla="*/ 0 h 28"/>
                    <a:gd name="T16" fmla="*/ 0 w 27"/>
                    <a:gd name="T17" fmla="*/ 0 h 28"/>
                    <a:gd name="T18" fmla="*/ 0 w 27"/>
                    <a:gd name="T19" fmla="*/ 0 h 28"/>
                    <a:gd name="T20" fmla="*/ 0 w 27"/>
                    <a:gd name="T21" fmla="*/ 0 h 28"/>
                    <a:gd name="T22" fmla="*/ 0 w 27"/>
                    <a:gd name="T23" fmla="*/ 0 h 28"/>
                    <a:gd name="T24" fmla="*/ 0 w 27"/>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8"/>
                    <a:gd name="T41" fmla="*/ 27 w 27"/>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8">
                      <a:moveTo>
                        <a:pt x="25" y="0"/>
                      </a:moveTo>
                      <a:lnTo>
                        <a:pt x="25" y="0"/>
                      </a:lnTo>
                      <a:lnTo>
                        <a:pt x="23" y="9"/>
                      </a:lnTo>
                      <a:lnTo>
                        <a:pt x="18" y="16"/>
                      </a:lnTo>
                      <a:lnTo>
                        <a:pt x="10" y="22"/>
                      </a:lnTo>
                      <a:lnTo>
                        <a:pt x="0" y="26"/>
                      </a:lnTo>
                      <a:lnTo>
                        <a:pt x="0" y="28"/>
                      </a:lnTo>
                      <a:lnTo>
                        <a:pt x="12" y="24"/>
                      </a:lnTo>
                      <a:lnTo>
                        <a:pt x="20" y="18"/>
                      </a:lnTo>
                      <a:lnTo>
                        <a:pt x="25" y="11"/>
                      </a:lnTo>
                      <a:lnTo>
                        <a:pt x="27" y="0"/>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3" name="Freeform 1154">
                  <a:extLst>
                    <a:ext uri="{FF2B5EF4-FFF2-40B4-BE49-F238E27FC236}">
                      <a16:creationId xmlns:a16="http://schemas.microsoft.com/office/drawing/2014/main" id="{E728C817-3BA1-443A-A801-7610C3B41978}"/>
                    </a:ext>
                  </a:extLst>
                </p:cNvPr>
                <p:cNvSpPr>
                  <a:spLocks/>
                </p:cNvSpPr>
                <p:nvPr/>
              </p:nvSpPr>
              <p:spPr bwMode="auto">
                <a:xfrm>
                  <a:off x="5306" y="480"/>
                  <a:ext cx="1" cy="10"/>
                </a:xfrm>
                <a:custGeom>
                  <a:avLst/>
                  <a:gdLst>
                    <a:gd name="T0" fmla="*/ 0 w 10"/>
                    <a:gd name="T1" fmla="*/ 0 h 52"/>
                    <a:gd name="T2" fmla="*/ 0 w 10"/>
                    <a:gd name="T3" fmla="*/ 0 h 52"/>
                    <a:gd name="T4" fmla="*/ 0 w 10"/>
                    <a:gd name="T5" fmla="*/ 0 h 52"/>
                    <a:gd name="T6" fmla="*/ 0 w 10"/>
                    <a:gd name="T7" fmla="*/ 0 h 52"/>
                    <a:gd name="T8" fmla="*/ 0 w 10"/>
                    <a:gd name="T9" fmla="*/ 0 h 52"/>
                    <a:gd name="T10" fmla="*/ 0 w 10"/>
                    <a:gd name="T11" fmla="*/ 0 h 52"/>
                    <a:gd name="T12" fmla="*/ 0 w 10"/>
                    <a:gd name="T13" fmla="*/ 0 h 52"/>
                    <a:gd name="T14" fmla="*/ 0 w 10"/>
                    <a:gd name="T15" fmla="*/ 0 h 52"/>
                    <a:gd name="T16" fmla="*/ 0 w 10"/>
                    <a:gd name="T17" fmla="*/ 0 h 52"/>
                    <a:gd name="T18" fmla="*/ 0 w 10"/>
                    <a:gd name="T19" fmla="*/ 0 h 52"/>
                    <a:gd name="T20" fmla="*/ 0 w 10"/>
                    <a:gd name="T21" fmla="*/ 0 h 52"/>
                    <a:gd name="T22" fmla="*/ 0 w 10"/>
                    <a:gd name="T23" fmla="*/ 0 h 52"/>
                    <a:gd name="T24" fmla="*/ 0 w 10"/>
                    <a:gd name="T25" fmla="*/ 0 h 52"/>
                    <a:gd name="T26" fmla="*/ 0 w 10"/>
                    <a:gd name="T27" fmla="*/ 0 h 52"/>
                    <a:gd name="T28" fmla="*/ 0 w 10"/>
                    <a:gd name="T29" fmla="*/ 0 h 52"/>
                    <a:gd name="T30" fmla="*/ 0 w 10"/>
                    <a:gd name="T31" fmla="*/ 0 h 52"/>
                    <a:gd name="T32" fmla="*/ 0 w 10"/>
                    <a:gd name="T33" fmla="*/ 0 h 52"/>
                    <a:gd name="T34" fmla="*/ 0 w 10"/>
                    <a:gd name="T35" fmla="*/ 0 h 52"/>
                    <a:gd name="T36" fmla="*/ 0 w 10"/>
                    <a:gd name="T37" fmla="*/ 0 h 52"/>
                    <a:gd name="T38" fmla="*/ 0 w 10"/>
                    <a:gd name="T39" fmla="*/ 0 h 52"/>
                    <a:gd name="T40" fmla="*/ 0 w 10"/>
                    <a:gd name="T41" fmla="*/ 0 h 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
                    <a:gd name="T64" fmla="*/ 0 h 52"/>
                    <a:gd name="T65" fmla="*/ 10 w 10"/>
                    <a:gd name="T66" fmla="*/ 52 h 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 h="52">
                      <a:moveTo>
                        <a:pt x="0" y="0"/>
                      </a:moveTo>
                      <a:lnTo>
                        <a:pt x="0" y="0"/>
                      </a:lnTo>
                      <a:lnTo>
                        <a:pt x="1" y="6"/>
                      </a:lnTo>
                      <a:lnTo>
                        <a:pt x="4" y="13"/>
                      </a:lnTo>
                      <a:lnTo>
                        <a:pt x="5" y="19"/>
                      </a:lnTo>
                      <a:lnTo>
                        <a:pt x="5" y="26"/>
                      </a:lnTo>
                      <a:lnTo>
                        <a:pt x="6" y="32"/>
                      </a:lnTo>
                      <a:lnTo>
                        <a:pt x="5" y="39"/>
                      </a:lnTo>
                      <a:lnTo>
                        <a:pt x="5" y="45"/>
                      </a:lnTo>
                      <a:lnTo>
                        <a:pt x="6" y="52"/>
                      </a:lnTo>
                      <a:lnTo>
                        <a:pt x="8" y="52"/>
                      </a:lnTo>
                      <a:lnTo>
                        <a:pt x="10" y="45"/>
                      </a:lnTo>
                      <a:lnTo>
                        <a:pt x="10" y="39"/>
                      </a:lnTo>
                      <a:lnTo>
                        <a:pt x="8" y="32"/>
                      </a:lnTo>
                      <a:lnTo>
                        <a:pt x="7" y="26"/>
                      </a:lnTo>
                      <a:lnTo>
                        <a:pt x="7" y="19"/>
                      </a:lnTo>
                      <a:lnTo>
                        <a:pt x="6" y="13"/>
                      </a:lnTo>
                      <a:lnTo>
                        <a:pt x="4" y="6"/>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4" name="Freeform 1155">
                  <a:extLst>
                    <a:ext uri="{FF2B5EF4-FFF2-40B4-BE49-F238E27FC236}">
                      <a16:creationId xmlns:a16="http://schemas.microsoft.com/office/drawing/2014/main" id="{47CBE7AA-0BEE-4A50-93C7-19E67AA62706}"/>
                    </a:ext>
                  </a:extLst>
                </p:cNvPr>
                <p:cNvSpPr>
                  <a:spLocks/>
                </p:cNvSpPr>
                <p:nvPr/>
              </p:nvSpPr>
              <p:spPr bwMode="auto">
                <a:xfrm>
                  <a:off x="5306" y="480"/>
                  <a:ext cx="1" cy="1"/>
                </a:xfrm>
                <a:custGeom>
                  <a:avLst/>
                  <a:gdLst>
                    <a:gd name="T0" fmla="*/ 0 w 3"/>
                    <a:gd name="T1" fmla="*/ 0 h 1"/>
                    <a:gd name="T2" fmla="*/ 0 w 3"/>
                    <a:gd name="T3" fmla="*/ 0 h 1"/>
                    <a:gd name="T4" fmla="*/ 0 w 3"/>
                    <a:gd name="T5" fmla="*/ 0 h 1"/>
                    <a:gd name="T6" fmla="*/ 0 w 3"/>
                    <a:gd name="T7" fmla="*/ 0 h 1"/>
                    <a:gd name="T8" fmla="*/ 0 w 3"/>
                    <a:gd name="T9" fmla="*/ 0 h 1"/>
                    <a:gd name="T10" fmla="*/ 0 w 3"/>
                    <a:gd name="T11" fmla="*/ 0 h 1"/>
                    <a:gd name="T12" fmla="*/ 0 w 3"/>
                    <a:gd name="T13" fmla="*/ 0 h 1"/>
                    <a:gd name="T14" fmla="*/ 0 60000 65536"/>
                    <a:gd name="T15" fmla="*/ 0 60000 65536"/>
                    <a:gd name="T16" fmla="*/ 0 60000 65536"/>
                    <a:gd name="T17" fmla="*/ 0 60000 65536"/>
                    <a:gd name="T18" fmla="*/ 0 60000 65536"/>
                    <a:gd name="T19" fmla="*/ 0 60000 65536"/>
                    <a:gd name="T20" fmla="*/ 0 60000 65536"/>
                    <a:gd name="T21" fmla="*/ 0 w 3"/>
                    <a:gd name="T22" fmla="*/ 0 h 1"/>
                    <a:gd name="T23" fmla="*/ 3 w 3"/>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
                      <a:moveTo>
                        <a:pt x="0" y="0"/>
                      </a:moveTo>
                      <a:lnTo>
                        <a:pt x="1" y="0"/>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5" name="Freeform 1156">
                  <a:extLst>
                    <a:ext uri="{FF2B5EF4-FFF2-40B4-BE49-F238E27FC236}">
                      <a16:creationId xmlns:a16="http://schemas.microsoft.com/office/drawing/2014/main" id="{30C76457-9A83-4562-A641-9C4C0E39A300}"/>
                    </a:ext>
                  </a:extLst>
                </p:cNvPr>
                <p:cNvSpPr>
                  <a:spLocks/>
                </p:cNvSpPr>
                <p:nvPr/>
              </p:nvSpPr>
              <p:spPr bwMode="auto">
                <a:xfrm>
                  <a:off x="5286" y="447"/>
                  <a:ext cx="6" cy="3"/>
                </a:xfrm>
                <a:custGeom>
                  <a:avLst/>
                  <a:gdLst>
                    <a:gd name="T0" fmla="*/ 0 w 39"/>
                    <a:gd name="T1" fmla="*/ 0 h 14"/>
                    <a:gd name="T2" fmla="*/ 0 w 39"/>
                    <a:gd name="T3" fmla="*/ 0 h 14"/>
                    <a:gd name="T4" fmla="*/ 0 w 39"/>
                    <a:gd name="T5" fmla="*/ 0 h 14"/>
                    <a:gd name="T6" fmla="*/ 0 w 39"/>
                    <a:gd name="T7" fmla="*/ 0 h 14"/>
                    <a:gd name="T8" fmla="*/ 0 w 39"/>
                    <a:gd name="T9" fmla="*/ 0 h 14"/>
                    <a:gd name="T10" fmla="*/ 0 w 39"/>
                    <a:gd name="T11" fmla="*/ 0 h 14"/>
                    <a:gd name="T12" fmla="*/ 0 w 39"/>
                    <a:gd name="T13" fmla="*/ 0 h 14"/>
                    <a:gd name="T14" fmla="*/ 0 w 39"/>
                    <a:gd name="T15" fmla="*/ 0 h 14"/>
                    <a:gd name="T16" fmla="*/ 0 w 39"/>
                    <a:gd name="T17" fmla="*/ 0 h 14"/>
                    <a:gd name="T18" fmla="*/ 0 w 39"/>
                    <a:gd name="T19" fmla="*/ 0 h 14"/>
                    <a:gd name="T20" fmla="*/ 0 w 39"/>
                    <a:gd name="T21" fmla="*/ 0 h 14"/>
                    <a:gd name="T22" fmla="*/ 0 w 39"/>
                    <a:gd name="T23" fmla="*/ 0 h 14"/>
                    <a:gd name="T24" fmla="*/ 0 w 39"/>
                    <a:gd name="T25" fmla="*/ 0 h 14"/>
                    <a:gd name="T26" fmla="*/ 0 w 39"/>
                    <a:gd name="T27" fmla="*/ 0 h 14"/>
                    <a:gd name="T28" fmla="*/ 0 w 39"/>
                    <a:gd name="T29" fmla="*/ 0 h 14"/>
                    <a:gd name="T30" fmla="*/ 0 w 39"/>
                    <a:gd name="T31" fmla="*/ 0 h 14"/>
                    <a:gd name="T32" fmla="*/ 0 w 39"/>
                    <a:gd name="T33" fmla="*/ 0 h 14"/>
                    <a:gd name="T34" fmla="*/ 0 w 39"/>
                    <a:gd name="T35" fmla="*/ 0 h 14"/>
                    <a:gd name="T36" fmla="*/ 0 w 39"/>
                    <a:gd name="T37" fmla="*/ 0 h 14"/>
                    <a:gd name="T38" fmla="*/ 0 w 39"/>
                    <a:gd name="T39" fmla="*/ 0 h 14"/>
                    <a:gd name="T40" fmla="*/ 0 w 39"/>
                    <a:gd name="T41" fmla="*/ 0 h 1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4"/>
                    <a:gd name="T65" fmla="*/ 39 w 39"/>
                    <a:gd name="T66" fmla="*/ 14 h 1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4">
                      <a:moveTo>
                        <a:pt x="2" y="13"/>
                      </a:moveTo>
                      <a:lnTo>
                        <a:pt x="2" y="14"/>
                      </a:lnTo>
                      <a:lnTo>
                        <a:pt x="6" y="8"/>
                      </a:lnTo>
                      <a:lnTo>
                        <a:pt x="9" y="4"/>
                      </a:lnTo>
                      <a:lnTo>
                        <a:pt x="13" y="2"/>
                      </a:lnTo>
                      <a:lnTo>
                        <a:pt x="17" y="2"/>
                      </a:lnTo>
                      <a:lnTo>
                        <a:pt x="22" y="3"/>
                      </a:lnTo>
                      <a:lnTo>
                        <a:pt x="27" y="5"/>
                      </a:lnTo>
                      <a:lnTo>
                        <a:pt x="32" y="8"/>
                      </a:lnTo>
                      <a:lnTo>
                        <a:pt x="36" y="12"/>
                      </a:lnTo>
                      <a:lnTo>
                        <a:pt x="39" y="10"/>
                      </a:lnTo>
                      <a:lnTo>
                        <a:pt x="34" y="6"/>
                      </a:lnTo>
                      <a:lnTo>
                        <a:pt x="29" y="3"/>
                      </a:lnTo>
                      <a:lnTo>
                        <a:pt x="22" y="1"/>
                      </a:lnTo>
                      <a:lnTo>
                        <a:pt x="17" y="0"/>
                      </a:lnTo>
                      <a:lnTo>
                        <a:pt x="13" y="0"/>
                      </a:lnTo>
                      <a:lnTo>
                        <a:pt x="7" y="2"/>
                      </a:lnTo>
                      <a:lnTo>
                        <a:pt x="3" y="6"/>
                      </a:lnTo>
                      <a:lnTo>
                        <a:pt x="0" y="12"/>
                      </a:lnTo>
                      <a:lnTo>
                        <a:pt x="0" y="13"/>
                      </a:lnTo>
                      <a:lnTo>
                        <a:pt x="2"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6" name="Freeform 1157">
                  <a:extLst>
                    <a:ext uri="{FF2B5EF4-FFF2-40B4-BE49-F238E27FC236}">
                      <a16:creationId xmlns:a16="http://schemas.microsoft.com/office/drawing/2014/main" id="{C33B305B-5E2F-43A1-823C-19A2854E69E6}"/>
                    </a:ext>
                  </a:extLst>
                </p:cNvPr>
                <p:cNvSpPr>
                  <a:spLocks/>
                </p:cNvSpPr>
                <p:nvPr/>
              </p:nvSpPr>
              <p:spPr bwMode="auto">
                <a:xfrm>
                  <a:off x="5278" y="450"/>
                  <a:ext cx="8" cy="24"/>
                </a:xfrm>
                <a:custGeom>
                  <a:avLst/>
                  <a:gdLst>
                    <a:gd name="T0" fmla="*/ 0 w 46"/>
                    <a:gd name="T1" fmla="*/ 0 h 122"/>
                    <a:gd name="T2" fmla="*/ 0 w 46"/>
                    <a:gd name="T3" fmla="*/ 0 h 122"/>
                    <a:gd name="T4" fmla="*/ 0 w 46"/>
                    <a:gd name="T5" fmla="*/ 0 h 122"/>
                    <a:gd name="T6" fmla="*/ 0 w 46"/>
                    <a:gd name="T7" fmla="*/ 0 h 122"/>
                    <a:gd name="T8" fmla="*/ 0 w 46"/>
                    <a:gd name="T9" fmla="*/ 0 h 122"/>
                    <a:gd name="T10" fmla="*/ 0 w 46"/>
                    <a:gd name="T11" fmla="*/ 0 h 122"/>
                    <a:gd name="T12" fmla="*/ 0 w 46"/>
                    <a:gd name="T13" fmla="*/ 0 h 122"/>
                    <a:gd name="T14" fmla="*/ 0 60000 65536"/>
                    <a:gd name="T15" fmla="*/ 0 60000 65536"/>
                    <a:gd name="T16" fmla="*/ 0 60000 65536"/>
                    <a:gd name="T17" fmla="*/ 0 60000 65536"/>
                    <a:gd name="T18" fmla="*/ 0 60000 65536"/>
                    <a:gd name="T19" fmla="*/ 0 60000 65536"/>
                    <a:gd name="T20" fmla="*/ 0 60000 65536"/>
                    <a:gd name="T21" fmla="*/ 0 w 46"/>
                    <a:gd name="T22" fmla="*/ 0 h 122"/>
                    <a:gd name="T23" fmla="*/ 46 w 46"/>
                    <a:gd name="T24" fmla="*/ 122 h 1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122">
                      <a:moveTo>
                        <a:pt x="2" y="122"/>
                      </a:moveTo>
                      <a:lnTo>
                        <a:pt x="2" y="122"/>
                      </a:lnTo>
                      <a:lnTo>
                        <a:pt x="46" y="0"/>
                      </a:lnTo>
                      <a:lnTo>
                        <a:pt x="44" y="0"/>
                      </a:lnTo>
                      <a:lnTo>
                        <a:pt x="0" y="122"/>
                      </a:lnTo>
                      <a:lnTo>
                        <a:pt x="2" y="1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7" name="Freeform 1158">
                  <a:extLst>
                    <a:ext uri="{FF2B5EF4-FFF2-40B4-BE49-F238E27FC236}">
                      <a16:creationId xmlns:a16="http://schemas.microsoft.com/office/drawing/2014/main" id="{D8F5C141-B824-4155-A02B-055B7B285A47}"/>
                    </a:ext>
                  </a:extLst>
                </p:cNvPr>
                <p:cNvSpPr>
                  <a:spLocks/>
                </p:cNvSpPr>
                <p:nvPr/>
              </p:nvSpPr>
              <p:spPr bwMode="auto">
                <a:xfrm>
                  <a:off x="5278" y="474"/>
                  <a:ext cx="5" cy="5"/>
                </a:xfrm>
                <a:custGeom>
                  <a:avLst/>
                  <a:gdLst>
                    <a:gd name="T0" fmla="*/ 0 w 26"/>
                    <a:gd name="T1" fmla="*/ 0 h 22"/>
                    <a:gd name="T2" fmla="*/ 0 w 26"/>
                    <a:gd name="T3" fmla="*/ 0 h 22"/>
                    <a:gd name="T4" fmla="*/ 0 w 26"/>
                    <a:gd name="T5" fmla="*/ 0 h 22"/>
                    <a:gd name="T6" fmla="*/ 0 w 26"/>
                    <a:gd name="T7" fmla="*/ 0 h 22"/>
                    <a:gd name="T8" fmla="*/ 0 w 26"/>
                    <a:gd name="T9" fmla="*/ 0 h 22"/>
                    <a:gd name="T10" fmla="*/ 0 w 26"/>
                    <a:gd name="T11" fmla="*/ 0 h 22"/>
                    <a:gd name="T12" fmla="*/ 0 w 26"/>
                    <a:gd name="T13" fmla="*/ 0 h 22"/>
                    <a:gd name="T14" fmla="*/ 0 w 26"/>
                    <a:gd name="T15" fmla="*/ 0 h 22"/>
                    <a:gd name="T16" fmla="*/ 0 w 26"/>
                    <a:gd name="T17" fmla="*/ 0 h 22"/>
                    <a:gd name="T18" fmla="*/ 0 w 26"/>
                    <a:gd name="T19" fmla="*/ 0 h 22"/>
                    <a:gd name="T20" fmla="*/ 0 w 26"/>
                    <a:gd name="T21" fmla="*/ 0 h 22"/>
                    <a:gd name="T22" fmla="*/ 0 w 26"/>
                    <a:gd name="T23" fmla="*/ 0 h 22"/>
                    <a:gd name="T24" fmla="*/ 0 w 26"/>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2"/>
                    <a:gd name="T41" fmla="*/ 26 w 26"/>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2">
                      <a:moveTo>
                        <a:pt x="24" y="17"/>
                      </a:moveTo>
                      <a:lnTo>
                        <a:pt x="24" y="17"/>
                      </a:lnTo>
                      <a:lnTo>
                        <a:pt x="15" y="20"/>
                      </a:lnTo>
                      <a:lnTo>
                        <a:pt x="8" y="17"/>
                      </a:lnTo>
                      <a:lnTo>
                        <a:pt x="2" y="11"/>
                      </a:lnTo>
                      <a:lnTo>
                        <a:pt x="2" y="0"/>
                      </a:lnTo>
                      <a:lnTo>
                        <a:pt x="0" y="0"/>
                      </a:lnTo>
                      <a:lnTo>
                        <a:pt x="0" y="11"/>
                      </a:lnTo>
                      <a:lnTo>
                        <a:pt x="6" y="19"/>
                      </a:lnTo>
                      <a:lnTo>
                        <a:pt x="15" y="22"/>
                      </a:lnTo>
                      <a:lnTo>
                        <a:pt x="26" y="19"/>
                      </a:lnTo>
                      <a:lnTo>
                        <a:pt x="24"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8" name="Freeform 1159">
                  <a:extLst>
                    <a:ext uri="{FF2B5EF4-FFF2-40B4-BE49-F238E27FC236}">
                      <a16:creationId xmlns:a16="http://schemas.microsoft.com/office/drawing/2014/main" id="{2C3A0E07-5E21-4264-9D0C-549AE4BCE3A8}"/>
                    </a:ext>
                  </a:extLst>
                </p:cNvPr>
                <p:cNvSpPr>
                  <a:spLocks/>
                </p:cNvSpPr>
                <p:nvPr/>
              </p:nvSpPr>
              <p:spPr bwMode="auto">
                <a:xfrm>
                  <a:off x="5282" y="465"/>
                  <a:ext cx="15" cy="13"/>
                </a:xfrm>
                <a:custGeom>
                  <a:avLst/>
                  <a:gdLst>
                    <a:gd name="T0" fmla="*/ 0 w 87"/>
                    <a:gd name="T1" fmla="*/ 0 h 68"/>
                    <a:gd name="T2" fmla="*/ 0 w 87"/>
                    <a:gd name="T3" fmla="*/ 0 h 68"/>
                    <a:gd name="T4" fmla="*/ 0 w 87"/>
                    <a:gd name="T5" fmla="*/ 0 h 68"/>
                    <a:gd name="T6" fmla="*/ 0 w 87"/>
                    <a:gd name="T7" fmla="*/ 0 h 68"/>
                    <a:gd name="T8" fmla="*/ 0 w 87"/>
                    <a:gd name="T9" fmla="*/ 0 h 68"/>
                    <a:gd name="T10" fmla="*/ 0 w 87"/>
                    <a:gd name="T11" fmla="*/ 0 h 68"/>
                    <a:gd name="T12" fmla="*/ 0 w 87"/>
                    <a:gd name="T13" fmla="*/ 0 h 68"/>
                    <a:gd name="T14" fmla="*/ 0 60000 65536"/>
                    <a:gd name="T15" fmla="*/ 0 60000 65536"/>
                    <a:gd name="T16" fmla="*/ 0 60000 65536"/>
                    <a:gd name="T17" fmla="*/ 0 60000 65536"/>
                    <a:gd name="T18" fmla="*/ 0 60000 65536"/>
                    <a:gd name="T19" fmla="*/ 0 60000 65536"/>
                    <a:gd name="T20" fmla="*/ 0 60000 65536"/>
                    <a:gd name="T21" fmla="*/ 0 w 87"/>
                    <a:gd name="T22" fmla="*/ 0 h 68"/>
                    <a:gd name="T23" fmla="*/ 87 w 87"/>
                    <a:gd name="T24" fmla="*/ 68 h 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8">
                      <a:moveTo>
                        <a:pt x="85" y="0"/>
                      </a:moveTo>
                      <a:lnTo>
                        <a:pt x="85" y="0"/>
                      </a:lnTo>
                      <a:lnTo>
                        <a:pt x="0" y="66"/>
                      </a:lnTo>
                      <a:lnTo>
                        <a:pt x="2" y="68"/>
                      </a:lnTo>
                      <a:lnTo>
                        <a:pt x="87" y="2"/>
                      </a:lnTo>
                      <a:lnTo>
                        <a:pt x="8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9" name="Freeform 1160">
                  <a:extLst>
                    <a:ext uri="{FF2B5EF4-FFF2-40B4-BE49-F238E27FC236}">
                      <a16:creationId xmlns:a16="http://schemas.microsoft.com/office/drawing/2014/main" id="{5F3027D4-07C5-4784-A355-031A40A9BE4E}"/>
                    </a:ext>
                  </a:extLst>
                </p:cNvPr>
                <p:cNvSpPr>
                  <a:spLocks/>
                </p:cNvSpPr>
                <p:nvPr/>
              </p:nvSpPr>
              <p:spPr bwMode="auto">
                <a:xfrm>
                  <a:off x="5296" y="458"/>
                  <a:ext cx="3" cy="7"/>
                </a:xfrm>
                <a:custGeom>
                  <a:avLst/>
                  <a:gdLst>
                    <a:gd name="T0" fmla="*/ 0 w 13"/>
                    <a:gd name="T1" fmla="*/ 0 h 36"/>
                    <a:gd name="T2" fmla="*/ 0 w 13"/>
                    <a:gd name="T3" fmla="*/ 0 h 36"/>
                    <a:gd name="T4" fmla="*/ 0 w 13"/>
                    <a:gd name="T5" fmla="*/ 0 h 36"/>
                    <a:gd name="T6" fmla="*/ 0 w 13"/>
                    <a:gd name="T7" fmla="*/ 0 h 36"/>
                    <a:gd name="T8" fmla="*/ 0 w 13"/>
                    <a:gd name="T9" fmla="*/ 0 h 36"/>
                    <a:gd name="T10" fmla="*/ 0 w 13"/>
                    <a:gd name="T11" fmla="*/ 0 h 36"/>
                    <a:gd name="T12" fmla="*/ 0 w 13"/>
                    <a:gd name="T13" fmla="*/ 0 h 36"/>
                    <a:gd name="T14" fmla="*/ 0 w 13"/>
                    <a:gd name="T15" fmla="*/ 0 h 36"/>
                    <a:gd name="T16" fmla="*/ 0 w 13"/>
                    <a:gd name="T17" fmla="*/ 0 h 36"/>
                    <a:gd name="T18" fmla="*/ 0 w 13"/>
                    <a:gd name="T19" fmla="*/ 0 h 36"/>
                    <a:gd name="T20" fmla="*/ 0 w 13"/>
                    <a:gd name="T21" fmla="*/ 0 h 36"/>
                    <a:gd name="T22" fmla="*/ 0 w 13"/>
                    <a:gd name="T23" fmla="*/ 0 h 36"/>
                    <a:gd name="T24" fmla="*/ 0 w 13"/>
                    <a:gd name="T25" fmla="*/ 0 h 36"/>
                    <a:gd name="T26" fmla="*/ 0 w 13"/>
                    <a:gd name="T27" fmla="*/ 0 h 36"/>
                    <a:gd name="T28" fmla="*/ 0 w 13"/>
                    <a:gd name="T29" fmla="*/ 0 h 36"/>
                    <a:gd name="T30" fmla="*/ 0 w 13"/>
                    <a:gd name="T31" fmla="*/ 0 h 36"/>
                    <a:gd name="T32" fmla="*/ 0 w 13"/>
                    <a:gd name="T33" fmla="*/ 0 h 36"/>
                    <a:gd name="T34" fmla="*/ 0 w 13"/>
                    <a:gd name="T35" fmla="*/ 0 h 36"/>
                    <a:gd name="T36" fmla="*/ 0 w 13"/>
                    <a:gd name="T37" fmla="*/ 0 h 36"/>
                    <a:gd name="T38" fmla="*/ 0 w 13"/>
                    <a:gd name="T39" fmla="*/ 0 h 36"/>
                    <a:gd name="T40" fmla="*/ 0 w 13"/>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6"/>
                    <a:gd name="T65" fmla="*/ 13 w 13"/>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6">
                      <a:moveTo>
                        <a:pt x="6" y="2"/>
                      </a:moveTo>
                      <a:lnTo>
                        <a:pt x="6" y="2"/>
                      </a:lnTo>
                      <a:lnTo>
                        <a:pt x="8" y="5"/>
                      </a:lnTo>
                      <a:lnTo>
                        <a:pt x="9" y="10"/>
                      </a:lnTo>
                      <a:lnTo>
                        <a:pt x="10" y="14"/>
                      </a:lnTo>
                      <a:lnTo>
                        <a:pt x="10" y="20"/>
                      </a:lnTo>
                      <a:lnTo>
                        <a:pt x="9" y="23"/>
                      </a:lnTo>
                      <a:lnTo>
                        <a:pt x="7" y="27"/>
                      </a:lnTo>
                      <a:lnTo>
                        <a:pt x="4" y="30"/>
                      </a:lnTo>
                      <a:lnTo>
                        <a:pt x="0" y="34"/>
                      </a:lnTo>
                      <a:lnTo>
                        <a:pt x="2" y="36"/>
                      </a:lnTo>
                      <a:lnTo>
                        <a:pt x="7" y="32"/>
                      </a:lnTo>
                      <a:lnTo>
                        <a:pt x="9" y="29"/>
                      </a:lnTo>
                      <a:lnTo>
                        <a:pt x="12" y="25"/>
                      </a:lnTo>
                      <a:lnTo>
                        <a:pt x="13" y="20"/>
                      </a:lnTo>
                      <a:lnTo>
                        <a:pt x="13" y="14"/>
                      </a:lnTo>
                      <a:lnTo>
                        <a:pt x="12" y="10"/>
                      </a:lnTo>
                      <a:lnTo>
                        <a:pt x="10" y="5"/>
                      </a:lnTo>
                      <a:lnTo>
                        <a:pt x="8" y="0"/>
                      </a:lnTo>
                      <a:lnTo>
                        <a:pt x="6"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0" name="Freeform 1161">
                  <a:extLst>
                    <a:ext uri="{FF2B5EF4-FFF2-40B4-BE49-F238E27FC236}">
                      <a16:creationId xmlns:a16="http://schemas.microsoft.com/office/drawing/2014/main" id="{937EE312-9163-4BD1-948A-408B44578452}"/>
                    </a:ext>
                  </a:extLst>
                </p:cNvPr>
                <p:cNvSpPr>
                  <a:spLocks/>
                </p:cNvSpPr>
                <p:nvPr/>
              </p:nvSpPr>
              <p:spPr bwMode="auto">
                <a:xfrm>
                  <a:off x="5292" y="449"/>
                  <a:ext cx="6" cy="9"/>
                </a:xfrm>
                <a:custGeom>
                  <a:avLst/>
                  <a:gdLst>
                    <a:gd name="T0" fmla="*/ 0 w 37"/>
                    <a:gd name="T1" fmla="*/ 0 h 44"/>
                    <a:gd name="T2" fmla="*/ 0 w 37"/>
                    <a:gd name="T3" fmla="*/ 0 h 44"/>
                    <a:gd name="T4" fmla="*/ 0 w 37"/>
                    <a:gd name="T5" fmla="*/ 0 h 44"/>
                    <a:gd name="T6" fmla="*/ 0 w 37"/>
                    <a:gd name="T7" fmla="*/ 0 h 44"/>
                    <a:gd name="T8" fmla="*/ 0 w 37"/>
                    <a:gd name="T9" fmla="*/ 0 h 44"/>
                    <a:gd name="T10" fmla="*/ 0 w 37"/>
                    <a:gd name="T11" fmla="*/ 0 h 44"/>
                    <a:gd name="T12" fmla="*/ 0 w 37"/>
                    <a:gd name="T13" fmla="*/ 0 h 44"/>
                    <a:gd name="T14" fmla="*/ 0 w 37"/>
                    <a:gd name="T15" fmla="*/ 0 h 44"/>
                    <a:gd name="T16" fmla="*/ 0 w 37"/>
                    <a:gd name="T17" fmla="*/ 0 h 44"/>
                    <a:gd name="T18" fmla="*/ 0 w 37"/>
                    <a:gd name="T19" fmla="*/ 0 h 44"/>
                    <a:gd name="T20" fmla="*/ 0 w 37"/>
                    <a:gd name="T21" fmla="*/ 0 h 44"/>
                    <a:gd name="T22" fmla="*/ 0 w 37"/>
                    <a:gd name="T23" fmla="*/ 0 h 44"/>
                    <a:gd name="T24" fmla="*/ 0 w 37"/>
                    <a:gd name="T25" fmla="*/ 0 h 44"/>
                    <a:gd name="T26" fmla="*/ 0 w 37"/>
                    <a:gd name="T27" fmla="*/ 0 h 44"/>
                    <a:gd name="T28" fmla="*/ 0 w 37"/>
                    <a:gd name="T29" fmla="*/ 0 h 44"/>
                    <a:gd name="T30" fmla="*/ 0 w 37"/>
                    <a:gd name="T31" fmla="*/ 0 h 44"/>
                    <a:gd name="T32" fmla="*/ 0 w 37"/>
                    <a:gd name="T33" fmla="*/ 0 h 44"/>
                    <a:gd name="T34" fmla="*/ 0 w 37"/>
                    <a:gd name="T35" fmla="*/ 0 h 44"/>
                    <a:gd name="T36" fmla="*/ 0 w 37"/>
                    <a:gd name="T37" fmla="*/ 0 h 44"/>
                    <a:gd name="T38" fmla="*/ 0 w 37"/>
                    <a:gd name="T39" fmla="*/ 0 h 44"/>
                    <a:gd name="T40" fmla="*/ 0 w 37"/>
                    <a:gd name="T41" fmla="*/ 0 h 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7"/>
                    <a:gd name="T64" fmla="*/ 0 h 44"/>
                    <a:gd name="T65" fmla="*/ 37 w 37"/>
                    <a:gd name="T66" fmla="*/ 44 h 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7" h="44">
                      <a:moveTo>
                        <a:pt x="0" y="2"/>
                      </a:moveTo>
                      <a:lnTo>
                        <a:pt x="0" y="2"/>
                      </a:lnTo>
                      <a:lnTo>
                        <a:pt x="5" y="6"/>
                      </a:lnTo>
                      <a:lnTo>
                        <a:pt x="10" y="12"/>
                      </a:lnTo>
                      <a:lnTo>
                        <a:pt x="15" y="17"/>
                      </a:lnTo>
                      <a:lnTo>
                        <a:pt x="19" y="22"/>
                      </a:lnTo>
                      <a:lnTo>
                        <a:pt x="24" y="27"/>
                      </a:lnTo>
                      <a:lnTo>
                        <a:pt x="28" y="32"/>
                      </a:lnTo>
                      <a:lnTo>
                        <a:pt x="31" y="38"/>
                      </a:lnTo>
                      <a:lnTo>
                        <a:pt x="35" y="44"/>
                      </a:lnTo>
                      <a:lnTo>
                        <a:pt x="37" y="42"/>
                      </a:lnTo>
                      <a:lnTo>
                        <a:pt x="33" y="36"/>
                      </a:lnTo>
                      <a:lnTo>
                        <a:pt x="30" y="30"/>
                      </a:lnTo>
                      <a:lnTo>
                        <a:pt x="26" y="25"/>
                      </a:lnTo>
                      <a:lnTo>
                        <a:pt x="22" y="20"/>
                      </a:lnTo>
                      <a:lnTo>
                        <a:pt x="17" y="15"/>
                      </a:lnTo>
                      <a:lnTo>
                        <a:pt x="12" y="10"/>
                      </a:lnTo>
                      <a:lnTo>
                        <a:pt x="7" y="4"/>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1" name="Freeform 1162">
                  <a:extLst>
                    <a:ext uri="{FF2B5EF4-FFF2-40B4-BE49-F238E27FC236}">
                      <a16:creationId xmlns:a16="http://schemas.microsoft.com/office/drawing/2014/main" id="{28411830-D593-48C2-B5A8-BD4FEC33A8EA}"/>
                    </a:ext>
                  </a:extLst>
                </p:cNvPr>
                <p:cNvSpPr>
                  <a:spLocks/>
                </p:cNvSpPr>
                <p:nvPr/>
              </p:nvSpPr>
              <p:spPr bwMode="auto">
                <a:xfrm>
                  <a:off x="5292" y="449"/>
                  <a:ext cx="1" cy="1"/>
                </a:xfrm>
                <a:custGeom>
                  <a:avLst/>
                  <a:gdLst>
                    <a:gd name="T0" fmla="*/ 0 w 3"/>
                    <a:gd name="T1" fmla="*/ 1 h 2"/>
                    <a:gd name="T2" fmla="*/ 0 w 3"/>
                    <a:gd name="T3" fmla="*/ 1 h 2"/>
                    <a:gd name="T4" fmla="*/ 0 w 3"/>
                    <a:gd name="T5" fmla="*/ 1 h 2"/>
                    <a:gd name="T6" fmla="*/ 0 w 3"/>
                    <a:gd name="T7" fmla="*/ 1 h 2"/>
                    <a:gd name="T8" fmla="*/ 0 w 3"/>
                    <a:gd name="T9" fmla="*/ 1 h 2"/>
                    <a:gd name="T10" fmla="*/ 0 w 3"/>
                    <a:gd name="T11" fmla="*/ 0 h 2"/>
                    <a:gd name="T12" fmla="*/ 0 w 3"/>
                    <a:gd name="T13" fmla="*/ 1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0" y="2"/>
                      </a:moveTo>
                      <a:lnTo>
                        <a:pt x="2" y="1"/>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2" name="Freeform 1163">
                  <a:extLst>
                    <a:ext uri="{FF2B5EF4-FFF2-40B4-BE49-F238E27FC236}">
                      <a16:creationId xmlns:a16="http://schemas.microsoft.com/office/drawing/2014/main" id="{C4C902D1-A9E3-4B61-A461-DD5FDD3C9A8F}"/>
                    </a:ext>
                  </a:extLst>
                </p:cNvPr>
                <p:cNvSpPr>
                  <a:spLocks/>
                </p:cNvSpPr>
                <p:nvPr/>
              </p:nvSpPr>
              <p:spPr bwMode="auto">
                <a:xfrm>
                  <a:off x="5260" y="430"/>
                  <a:ext cx="5" cy="4"/>
                </a:xfrm>
                <a:custGeom>
                  <a:avLst/>
                  <a:gdLst>
                    <a:gd name="T0" fmla="*/ 0 w 32"/>
                    <a:gd name="T1" fmla="*/ 0 h 21"/>
                    <a:gd name="T2" fmla="*/ 0 w 32"/>
                    <a:gd name="T3" fmla="*/ 0 h 21"/>
                    <a:gd name="T4" fmla="*/ 0 w 32"/>
                    <a:gd name="T5" fmla="*/ 0 h 21"/>
                    <a:gd name="T6" fmla="*/ 0 w 32"/>
                    <a:gd name="T7" fmla="*/ 0 h 21"/>
                    <a:gd name="T8" fmla="*/ 0 w 32"/>
                    <a:gd name="T9" fmla="*/ 0 h 21"/>
                    <a:gd name="T10" fmla="*/ 0 w 32"/>
                    <a:gd name="T11" fmla="*/ 0 h 21"/>
                    <a:gd name="T12" fmla="*/ 0 w 32"/>
                    <a:gd name="T13" fmla="*/ 0 h 21"/>
                    <a:gd name="T14" fmla="*/ 0 w 32"/>
                    <a:gd name="T15" fmla="*/ 0 h 21"/>
                    <a:gd name="T16" fmla="*/ 0 w 32"/>
                    <a:gd name="T17" fmla="*/ 0 h 21"/>
                    <a:gd name="T18" fmla="*/ 0 w 32"/>
                    <a:gd name="T19" fmla="*/ 0 h 21"/>
                    <a:gd name="T20" fmla="*/ 0 w 32"/>
                    <a:gd name="T21" fmla="*/ 0 h 21"/>
                    <a:gd name="T22" fmla="*/ 0 w 32"/>
                    <a:gd name="T23" fmla="*/ 0 h 21"/>
                    <a:gd name="T24" fmla="*/ 0 w 32"/>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1"/>
                    <a:gd name="T41" fmla="*/ 32 w 32"/>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1">
                      <a:moveTo>
                        <a:pt x="2" y="21"/>
                      </a:moveTo>
                      <a:lnTo>
                        <a:pt x="2" y="21"/>
                      </a:lnTo>
                      <a:lnTo>
                        <a:pt x="3" y="10"/>
                      </a:lnTo>
                      <a:lnTo>
                        <a:pt x="10" y="4"/>
                      </a:lnTo>
                      <a:lnTo>
                        <a:pt x="20" y="4"/>
                      </a:lnTo>
                      <a:lnTo>
                        <a:pt x="32" y="4"/>
                      </a:lnTo>
                      <a:lnTo>
                        <a:pt x="32" y="2"/>
                      </a:lnTo>
                      <a:lnTo>
                        <a:pt x="20" y="0"/>
                      </a:lnTo>
                      <a:lnTo>
                        <a:pt x="8" y="2"/>
                      </a:lnTo>
                      <a:lnTo>
                        <a:pt x="1" y="8"/>
                      </a:lnTo>
                      <a:lnTo>
                        <a:pt x="0" y="21"/>
                      </a:lnTo>
                      <a:lnTo>
                        <a:pt x="2"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3" name="Freeform 1164">
                  <a:extLst>
                    <a:ext uri="{FF2B5EF4-FFF2-40B4-BE49-F238E27FC236}">
                      <a16:creationId xmlns:a16="http://schemas.microsoft.com/office/drawing/2014/main" id="{96A85E89-EC3E-4C59-B243-5F73CEAE7DB9}"/>
                    </a:ext>
                  </a:extLst>
                </p:cNvPr>
                <p:cNvSpPr>
                  <a:spLocks/>
                </p:cNvSpPr>
                <p:nvPr/>
              </p:nvSpPr>
              <p:spPr bwMode="auto">
                <a:xfrm>
                  <a:off x="5260" y="434"/>
                  <a:ext cx="6" cy="25"/>
                </a:xfrm>
                <a:custGeom>
                  <a:avLst/>
                  <a:gdLst>
                    <a:gd name="T0" fmla="*/ 0 w 35"/>
                    <a:gd name="T1" fmla="*/ 0 h 125"/>
                    <a:gd name="T2" fmla="*/ 0 w 35"/>
                    <a:gd name="T3" fmla="*/ 0 h 125"/>
                    <a:gd name="T4" fmla="*/ 0 w 35"/>
                    <a:gd name="T5" fmla="*/ 0 h 125"/>
                    <a:gd name="T6" fmla="*/ 0 w 35"/>
                    <a:gd name="T7" fmla="*/ 0 h 125"/>
                    <a:gd name="T8" fmla="*/ 0 w 35"/>
                    <a:gd name="T9" fmla="*/ 0 h 125"/>
                    <a:gd name="T10" fmla="*/ 0 w 35"/>
                    <a:gd name="T11" fmla="*/ 0 h 125"/>
                    <a:gd name="T12" fmla="*/ 0 w 35"/>
                    <a:gd name="T13" fmla="*/ 0 h 125"/>
                    <a:gd name="T14" fmla="*/ 0 60000 65536"/>
                    <a:gd name="T15" fmla="*/ 0 60000 65536"/>
                    <a:gd name="T16" fmla="*/ 0 60000 65536"/>
                    <a:gd name="T17" fmla="*/ 0 60000 65536"/>
                    <a:gd name="T18" fmla="*/ 0 60000 65536"/>
                    <a:gd name="T19" fmla="*/ 0 60000 65536"/>
                    <a:gd name="T20" fmla="*/ 0 60000 65536"/>
                    <a:gd name="T21" fmla="*/ 0 w 35"/>
                    <a:gd name="T22" fmla="*/ 0 h 125"/>
                    <a:gd name="T23" fmla="*/ 35 w 35"/>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125">
                      <a:moveTo>
                        <a:pt x="35" y="125"/>
                      </a:moveTo>
                      <a:lnTo>
                        <a:pt x="35" y="125"/>
                      </a:lnTo>
                      <a:lnTo>
                        <a:pt x="2" y="0"/>
                      </a:lnTo>
                      <a:lnTo>
                        <a:pt x="0" y="0"/>
                      </a:lnTo>
                      <a:lnTo>
                        <a:pt x="33" y="125"/>
                      </a:lnTo>
                      <a:lnTo>
                        <a:pt x="35" y="1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4" name="Freeform 1165">
                  <a:extLst>
                    <a:ext uri="{FF2B5EF4-FFF2-40B4-BE49-F238E27FC236}">
                      <a16:creationId xmlns:a16="http://schemas.microsoft.com/office/drawing/2014/main" id="{000F0EE1-455B-49E4-BF4D-C731B82CAEB0}"/>
                    </a:ext>
                  </a:extLst>
                </p:cNvPr>
                <p:cNvSpPr>
                  <a:spLocks/>
                </p:cNvSpPr>
                <p:nvPr/>
              </p:nvSpPr>
              <p:spPr bwMode="auto">
                <a:xfrm>
                  <a:off x="5265" y="459"/>
                  <a:ext cx="6" cy="3"/>
                </a:xfrm>
                <a:custGeom>
                  <a:avLst/>
                  <a:gdLst>
                    <a:gd name="T0" fmla="*/ 0 w 33"/>
                    <a:gd name="T1" fmla="*/ 0 h 15"/>
                    <a:gd name="T2" fmla="*/ 0 w 33"/>
                    <a:gd name="T3" fmla="*/ 0 h 15"/>
                    <a:gd name="T4" fmla="*/ 0 w 33"/>
                    <a:gd name="T5" fmla="*/ 0 h 15"/>
                    <a:gd name="T6" fmla="*/ 0 w 33"/>
                    <a:gd name="T7" fmla="*/ 0 h 15"/>
                    <a:gd name="T8" fmla="*/ 0 w 33"/>
                    <a:gd name="T9" fmla="*/ 0 h 15"/>
                    <a:gd name="T10" fmla="*/ 0 w 33"/>
                    <a:gd name="T11" fmla="*/ 0 h 15"/>
                    <a:gd name="T12" fmla="*/ 0 w 33"/>
                    <a:gd name="T13" fmla="*/ 0 h 15"/>
                    <a:gd name="T14" fmla="*/ 0 w 33"/>
                    <a:gd name="T15" fmla="*/ 0 h 15"/>
                    <a:gd name="T16" fmla="*/ 0 w 33"/>
                    <a:gd name="T17" fmla="*/ 0 h 15"/>
                    <a:gd name="T18" fmla="*/ 0 w 33"/>
                    <a:gd name="T19" fmla="*/ 0 h 15"/>
                    <a:gd name="T20" fmla="*/ 0 w 33"/>
                    <a:gd name="T21" fmla="*/ 0 h 15"/>
                    <a:gd name="T22" fmla="*/ 0 w 33"/>
                    <a:gd name="T23" fmla="*/ 0 h 15"/>
                    <a:gd name="T24" fmla="*/ 0 w 33"/>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15"/>
                    <a:gd name="T41" fmla="*/ 33 w 33"/>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15">
                      <a:moveTo>
                        <a:pt x="31" y="5"/>
                      </a:moveTo>
                      <a:lnTo>
                        <a:pt x="31" y="5"/>
                      </a:lnTo>
                      <a:lnTo>
                        <a:pt x="25" y="12"/>
                      </a:lnTo>
                      <a:lnTo>
                        <a:pt x="17" y="13"/>
                      </a:lnTo>
                      <a:lnTo>
                        <a:pt x="9" y="8"/>
                      </a:lnTo>
                      <a:lnTo>
                        <a:pt x="2" y="0"/>
                      </a:lnTo>
                      <a:lnTo>
                        <a:pt x="0" y="0"/>
                      </a:lnTo>
                      <a:lnTo>
                        <a:pt x="7" y="11"/>
                      </a:lnTo>
                      <a:lnTo>
                        <a:pt x="17" y="15"/>
                      </a:lnTo>
                      <a:lnTo>
                        <a:pt x="27" y="14"/>
                      </a:lnTo>
                      <a:lnTo>
                        <a:pt x="33" y="5"/>
                      </a:lnTo>
                      <a:lnTo>
                        <a:pt x="31"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5" name="Freeform 1166">
                  <a:extLst>
                    <a:ext uri="{FF2B5EF4-FFF2-40B4-BE49-F238E27FC236}">
                      <a16:creationId xmlns:a16="http://schemas.microsoft.com/office/drawing/2014/main" id="{987C7C53-1C9F-4C5C-BA57-1037B759D370}"/>
                    </a:ext>
                  </a:extLst>
                </p:cNvPr>
                <p:cNvSpPr>
                  <a:spLocks/>
                </p:cNvSpPr>
                <p:nvPr/>
              </p:nvSpPr>
              <p:spPr bwMode="auto">
                <a:xfrm>
                  <a:off x="5271" y="441"/>
                  <a:ext cx="6" cy="19"/>
                </a:xfrm>
                <a:custGeom>
                  <a:avLst/>
                  <a:gdLst>
                    <a:gd name="T0" fmla="*/ 0 w 38"/>
                    <a:gd name="T1" fmla="*/ 0 h 94"/>
                    <a:gd name="T2" fmla="*/ 0 w 38"/>
                    <a:gd name="T3" fmla="*/ 0 h 94"/>
                    <a:gd name="T4" fmla="*/ 0 w 38"/>
                    <a:gd name="T5" fmla="*/ 0 h 94"/>
                    <a:gd name="T6" fmla="*/ 0 w 38"/>
                    <a:gd name="T7" fmla="*/ 0 h 94"/>
                    <a:gd name="T8" fmla="*/ 0 w 38"/>
                    <a:gd name="T9" fmla="*/ 0 h 94"/>
                    <a:gd name="T10" fmla="*/ 0 w 38"/>
                    <a:gd name="T11" fmla="*/ 0 h 94"/>
                    <a:gd name="T12" fmla="*/ 0 w 38"/>
                    <a:gd name="T13" fmla="*/ 0 h 94"/>
                    <a:gd name="T14" fmla="*/ 0 60000 65536"/>
                    <a:gd name="T15" fmla="*/ 0 60000 65536"/>
                    <a:gd name="T16" fmla="*/ 0 60000 65536"/>
                    <a:gd name="T17" fmla="*/ 0 60000 65536"/>
                    <a:gd name="T18" fmla="*/ 0 60000 65536"/>
                    <a:gd name="T19" fmla="*/ 0 60000 65536"/>
                    <a:gd name="T20" fmla="*/ 0 60000 65536"/>
                    <a:gd name="T21" fmla="*/ 0 w 38"/>
                    <a:gd name="T22" fmla="*/ 0 h 94"/>
                    <a:gd name="T23" fmla="*/ 38 w 38"/>
                    <a:gd name="T24" fmla="*/ 94 h 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94">
                      <a:moveTo>
                        <a:pt x="35" y="0"/>
                      </a:moveTo>
                      <a:lnTo>
                        <a:pt x="35" y="1"/>
                      </a:lnTo>
                      <a:lnTo>
                        <a:pt x="0" y="94"/>
                      </a:lnTo>
                      <a:lnTo>
                        <a:pt x="2" y="94"/>
                      </a:lnTo>
                      <a:lnTo>
                        <a:pt x="38" y="1"/>
                      </a:lnTo>
                      <a:lnTo>
                        <a:pt x="38" y="2"/>
                      </a:lnTo>
                      <a:lnTo>
                        <a:pt x="3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6" name="Freeform 1167">
                  <a:extLst>
                    <a:ext uri="{FF2B5EF4-FFF2-40B4-BE49-F238E27FC236}">
                      <a16:creationId xmlns:a16="http://schemas.microsoft.com/office/drawing/2014/main" id="{F3C9B144-BFA6-4132-959B-362DC4780D8D}"/>
                    </a:ext>
                  </a:extLst>
                </p:cNvPr>
                <p:cNvSpPr>
                  <a:spLocks/>
                </p:cNvSpPr>
                <p:nvPr/>
              </p:nvSpPr>
              <p:spPr bwMode="auto">
                <a:xfrm>
                  <a:off x="5274" y="435"/>
                  <a:ext cx="4" cy="7"/>
                </a:xfrm>
                <a:custGeom>
                  <a:avLst/>
                  <a:gdLst>
                    <a:gd name="T0" fmla="*/ 0 w 20"/>
                    <a:gd name="T1" fmla="*/ 0 h 34"/>
                    <a:gd name="T2" fmla="*/ 0 w 20"/>
                    <a:gd name="T3" fmla="*/ 0 h 34"/>
                    <a:gd name="T4" fmla="*/ 0 w 20"/>
                    <a:gd name="T5" fmla="*/ 0 h 34"/>
                    <a:gd name="T6" fmla="*/ 0 w 20"/>
                    <a:gd name="T7" fmla="*/ 0 h 34"/>
                    <a:gd name="T8" fmla="*/ 0 w 20"/>
                    <a:gd name="T9" fmla="*/ 0 h 34"/>
                    <a:gd name="T10" fmla="*/ 0 w 20"/>
                    <a:gd name="T11" fmla="*/ 0 h 34"/>
                    <a:gd name="T12" fmla="*/ 0 w 20"/>
                    <a:gd name="T13" fmla="*/ 0 h 34"/>
                    <a:gd name="T14" fmla="*/ 0 w 20"/>
                    <a:gd name="T15" fmla="*/ 0 h 34"/>
                    <a:gd name="T16" fmla="*/ 0 w 20"/>
                    <a:gd name="T17" fmla="*/ 0 h 34"/>
                    <a:gd name="T18" fmla="*/ 0 w 20"/>
                    <a:gd name="T19" fmla="*/ 0 h 34"/>
                    <a:gd name="T20" fmla="*/ 0 w 20"/>
                    <a:gd name="T21" fmla="*/ 0 h 34"/>
                    <a:gd name="T22" fmla="*/ 0 w 20"/>
                    <a:gd name="T23" fmla="*/ 0 h 34"/>
                    <a:gd name="T24" fmla="*/ 0 w 20"/>
                    <a:gd name="T25" fmla="*/ 0 h 34"/>
                    <a:gd name="T26" fmla="*/ 0 w 20"/>
                    <a:gd name="T27" fmla="*/ 0 h 34"/>
                    <a:gd name="T28" fmla="*/ 0 w 20"/>
                    <a:gd name="T29" fmla="*/ 0 h 34"/>
                    <a:gd name="T30" fmla="*/ 0 w 20"/>
                    <a:gd name="T31" fmla="*/ 0 h 34"/>
                    <a:gd name="T32" fmla="*/ 0 w 20"/>
                    <a:gd name="T33" fmla="*/ 0 h 34"/>
                    <a:gd name="T34" fmla="*/ 0 w 20"/>
                    <a:gd name="T35" fmla="*/ 0 h 34"/>
                    <a:gd name="T36" fmla="*/ 0 w 20"/>
                    <a:gd name="T37" fmla="*/ 0 h 34"/>
                    <a:gd name="T38" fmla="*/ 0 w 20"/>
                    <a:gd name="T39" fmla="*/ 0 h 34"/>
                    <a:gd name="T40" fmla="*/ 0 w 20"/>
                    <a:gd name="T41" fmla="*/ 0 h 3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
                    <a:gd name="T64" fmla="*/ 0 h 34"/>
                    <a:gd name="T65" fmla="*/ 20 w 20"/>
                    <a:gd name="T66" fmla="*/ 34 h 3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 h="34">
                      <a:moveTo>
                        <a:pt x="0" y="2"/>
                      </a:moveTo>
                      <a:lnTo>
                        <a:pt x="0" y="2"/>
                      </a:lnTo>
                      <a:lnTo>
                        <a:pt x="5" y="5"/>
                      </a:lnTo>
                      <a:lnTo>
                        <a:pt x="8" y="8"/>
                      </a:lnTo>
                      <a:lnTo>
                        <a:pt x="12" y="11"/>
                      </a:lnTo>
                      <a:lnTo>
                        <a:pt x="14" y="15"/>
                      </a:lnTo>
                      <a:lnTo>
                        <a:pt x="15" y="18"/>
                      </a:lnTo>
                      <a:lnTo>
                        <a:pt x="15" y="22"/>
                      </a:lnTo>
                      <a:lnTo>
                        <a:pt x="15" y="27"/>
                      </a:lnTo>
                      <a:lnTo>
                        <a:pt x="14" y="32"/>
                      </a:lnTo>
                      <a:lnTo>
                        <a:pt x="17" y="34"/>
                      </a:lnTo>
                      <a:lnTo>
                        <a:pt x="18" y="27"/>
                      </a:lnTo>
                      <a:lnTo>
                        <a:pt x="20" y="22"/>
                      </a:lnTo>
                      <a:lnTo>
                        <a:pt x="18" y="18"/>
                      </a:lnTo>
                      <a:lnTo>
                        <a:pt x="17" y="13"/>
                      </a:lnTo>
                      <a:lnTo>
                        <a:pt x="14" y="9"/>
                      </a:lnTo>
                      <a:lnTo>
                        <a:pt x="11" y="6"/>
                      </a:lnTo>
                      <a:lnTo>
                        <a:pt x="7" y="3"/>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7" name="Freeform 1168">
                  <a:extLst>
                    <a:ext uri="{FF2B5EF4-FFF2-40B4-BE49-F238E27FC236}">
                      <a16:creationId xmlns:a16="http://schemas.microsoft.com/office/drawing/2014/main" id="{C6BB3D52-6A66-43E5-BFA4-A8E3F683B053}"/>
                    </a:ext>
                  </a:extLst>
                </p:cNvPr>
                <p:cNvSpPr>
                  <a:spLocks/>
                </p:cNvSpPr>
                <p:nvPr/>
              </p:nvSpPr>
              <p:spPr bwMode="auto">
                <a:xfrm>
                  <a:off x="5265" y="430"/>
                  <a:ext cx="10" cy="5"/>
                </a:xfrm>
                <a:custGeom>
                  <a:avLst/>
                  <a:gdLst>
                    <a:gd name="T0" fmla="*/ 0 w 55"/>
                    <a:gd name="T1" fmla="*/ 0 h 25"/>
                    <a:gd name="T2" fmla="*/ 0 w 55"/>
                    <a:gd name="T3" fmla="*/ 0 h 25"/>
                    <a:gd name="T4" fmla="*/ 0 w 55"/>
                    <a:gd name="T5" fmla="*/ 0 h 25"/>
                    <a:gd name="T6" fmla="*/ 0 w 55"/>
                    <a:gd name="T7" fmla="*/ 0 h 25"/>
                    <a:gd name="T8" fmla="*/ 0 w 55"/>
                    <a:gd name="T9" fmla="*/ 0 h 25"/>
                    <a:gd name="T10" fmla="*/ 0 w 55"/>
                    <a:gd name="T11" fmla="*/ 0 h 25"/>
                    <a:gd name="T12" fmla="*/ 0 w 55"/>
                    <a:gd name="T13" fmla="*/ 0 h 25"/>
                    <a:gd name="T14" fmla="*/ 0 w 55"/>
                    <a:gd name="T15" fmla="*/ 0 h 25"/>
                    <a:gd name="T16" fmla="*/ 0 w 55"/>
                    <a:gd name="T17" fmla="*/ 0 h 25"/>
                    <a:gd name="T18" fmla="*/ 0 w 55"/>
                    <a:gd name="T19" fmla="*/ 0 h 25"/>
                    <a:gd name="T20" fmla="*/ 0 w 55"/>
                    <a:gd name="T21" fmla="*/ 0 h 25"/>
                    <a:gd name="T22" fmla="*/ 0 w 55"/>
                    <a:gd name="T23" fmla="*/ 0 h 25"/>
                    <a:gd name="T24" fmla="*/ 0 w 55"/>
                    <a:gd name="T25" fmla="*/ 0 h 25"/>
                    <a:gd name="T26" fmla="*/ 0 w 55"/>
                    <a:gd name="T27" fmla="*/ 0 h 25"/>
                    <a:gd name="T28" fmla="*/ 0 w 55"/>
                    <a:gd name="T29" fmla="*/ 0 h 25"/>
                    <a:gd name="T30" fmla="*/ 0 w 55"/>
                    <a:gd name="T31" fmla="*/ 0 h 25"/>
                    <a:gd name="T32" fmla="*/ 0 w 55"/>
                    <a:gd name="T33" fmla="*/ 0 h 25"/>
                    <a:gd name="T34" fmla="*/ 0 w 55"/>
                    <a:gd name="T35" fmla="*/ 0 h 25"/>
                    <a:gd name="T36" fmla="*/ 0 w 55"/>
                    <a:gd name="T37" fmla="*/ 0 h 25"/>
                    <a:gd name="T38" fmla="*/ 0 w 55"/>
                    <a:gd name="T39" fmla="*/ 0 h 25"/>
                    <a:gd name="T40" fmla="*/ 0 w 55"/>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5"/>
                    <a:gd name="T64" fmla="*/ 0 h 25"/>
                    <a:gd name="T65" fmla="*/ 55 w 55"/>
                    <a:gd name="T66" fmla="*/ 25 h 2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5" h="25">
                      <a:moveTo>
                        <a:pt x="0" y="2"/>
                      </a:moveTo>
                      <a:lnTo>
                        <a:pt x="0" y="2"/>
                      </a:lnTo>
                      <a:lnTo>
                        <a:pt x="7" y="5"/>
                      </a:lnTo>
                      <a:lnTo>
                        <a:pt x="13" y="7"/>
                      </a:lnTo>
                      <a:lnTo>
                        <a:pt x="19" y="9"/>
                      </a:lnTo>
                      <a:lnTo>
                        <a:pt x="26" y="12"/>
                      </a:lnTo>
                      <a:lnTo>
                        <a:pt x="33" y="15"/>
                      </a:lnTo>
                      <a:lnTo>
                        <a:pt x="40" y="18"/>
                      </a:lnTo>
                      <a:lnTo>
                        <a:pt x="47" y="21"/>
                      </a:lnTo>
                      <a:lnTo>
                        <a:pt x="53" y="25"/>
                      </a:lnTo>
                      <a:lnTo>
                        <a:pt x="55" y="23"/>
                      </a:lnTo>
                      <a:lnTo>
                        <a:pt x="49" y="19"/>
                      </a:lnTo>
                      <a:lnTo>
                        <a:pt x="42" y="16"/>
                      </a:lnTo>
                      <a:lnTo>
                        <a:pt x="35" y="13"/>
                      </a:lnTo>
                      <a:lnTo>
                        <a:pt x="28" y="10"/>
                      </a:lnTo>
                      <a:lnTo>
                        <a:pt x="21" y="7"/>
                      </a:lnTo>
                      <a:lnTo>
                        <a:pt x="15" y="5"/>
                      </a:lnTo>
                      <a:lnTo>
                        <a:pt x="7"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8" name="Freeform 1169">
                  <a:extLst>
                    <a:ext uri="{FF2B5EF4-FFF2-40B4-BE49-F238E27FC236}">
                      <a16:creationId xmlns:a16="http://schemas.microsoft.com/office/drawing/2014/main" id="{A5B6113D-9E51-47C7-A41F-BEE5AEB1151C}"/>
                    </a:ext>
                  </a:extLst>
                </p:cNvPr>
                <p:cNvSpPr>
                  <a:spLocks/>
                </p:cNvSpPr>
                <p:nvPr/>
              </p:nvSpPr>
              <p:spPr bwMode="auto">
                <a:xfrm>
                  <a:off x="5229" y="524"/>
                  <a:ext cx="30" cy="3"/>
                </a:xfrm>
                <a:custGeom>
                  <a:avLst/>
                  <a:gdLst>
                    <a:gd name="T0" fmla="*/ 0 w 178"/>
                    <a:gd name="T1" fmla="*/ 0 h 17"/>
                    <a:gd name="T2" fmla="*/ 0 w 178"/>
                    <a:gd name="T3" fmla="*/ 0 h 17"/>
                    <a:gd name="T4" fmla="*/ 0 w 178"/>
                    <a:gd name="T5" fmla="*/ 0 h 17"/>
                    <a:gd name="T6" fmla="*/ 0 w 178"/>
                    <a:gd name="T7" fmla="*/ 0 h 17"/>
                    <a:gd name="T8" fmla="*/ 0 w 178"/>
                    <a:gd name="T9" fmla="*/ 0 h 17"/>
                    <a:gd name="T10" fmla="*/ 0 w 178"/>
                    <a:gd name="T11" fmla="*/ 0 h 17"/>
                    <a:gd name="T12" fmla="*/ 0 w 178"/>
                    <a:gd name="T13" fmla="*/ 0 h 17"/>
                    <a:gd name="T14" fmla="*/ 0 w 178"/>
                    <a:gd name="T15" fmla="*/ 0 h 17"/>
                    <a:gd name="T16" fmla="*/ 0 w 178"/>
                    <a:gd name="T17" fmla="*/ 0 h 17"/>
                    <a:gd name="T18" fmla="*/ 0 w 178"/>
                    <a:gd name="T19" fmla="*/ 0 h 17"/>
                    <a:gd name="T20" fmla="*/ 0 w 178"/>
                    <a:gd name="T21" fmla="*/ 0 h 17"/>
                    <a:gd name="T22" fmla="*/ 0 w 178"/>
                    <a:gd name="T23" fmla="*/ 0 h 17"/>
                    <a:gd name="T24" fmla="*/ 0 w 178"/>
                    <a:gd name="T25" fmla="*/ 0 h 17"/>
                    <a:gd name="T26" fmla="*/ 0 w 178"/>
                    <a:gd name="T27" fmla="*/ 0 h 17"/>
                    <a:gd name="T28" fmla="*/ 0 w 178"/>
                    <a:gd name="T29" fmla="*/ 0 h 17"/>
                    <a:gd name="T30" fmla="*/ 0 w 178"/>
                    <a:gd name="T31" fmla="*/ 0 h 17"/>
                    <a:gd name="T32" fmla="*/ 0 w 178"/>
                    <a:gd name="T33" fmla="*/ 0 h 17"/>
                    <a:gd name="T34" fmla="*/ 0 w 178"/>
                    <a:gd name="T35" fmla="*/ 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8"/>
                    <a:gd name="T55" fmla="*/ 0 h 17"/>
                    <a:gd name="T56" fmla="*/ 178 w 178"/>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8" h="17">
                      <a:moveTo>
                        <a:pt x="0" y="0"/>
                      </a:moveTo>
                      <a:lnTo>
                        <a:pt x="11" y="4"/>
                      </a:lnTo>
                      <a:lnTo>
                        <a:pt x="22" y="7"/>
                      </a:lnTo>
                      <a:lnTo>
                        <a:pt x="32" y="10"/>
                      </a:lnTo>
                      <a:lnTo>
                        <a:pt x="43" y="13"/>
                      </a:lnTo>
                      <a:lnTo>
                        <a:pt x="54" y="15"/>
                      </a:lnTo>
                      <a:lnTo>
                        <a:pt x="65" y="16"/>
                      </a:lnTo>
                      <a:lnTo>
                        <a:pt x="77" y="17"/>
                      </a:lnTo>
                      <a:lnTo>
                        <a:pt x="89" y="17"/>
                      </a:lnTo>
                      <a:lnTo>
                        <a:pt x="101" y="17"/>
                      </a:lnTo>
                      <a:lnTo>
                        <a:pt x="113" y="16"/>
                      </a:lnTo>
                      <a:lnTo>
                        <a:pt x="125" y="15"/>
                      </a:lnTo>
                      <a:lnTo>
                        <a:pt x="135" y="13"/>
                      </a:lnTo>
                      <a:lnTo>
                        <a:pt x="146" y="10"/>
                      </a:lnTo>
                      <a:lnTo>
                        <a:pt x="157" y="7"/>
                      </a:lnTo>
                      <a:lnTo>
                        <a:pt x="167" y="4"/>
                      </a:lnTo>
                      <a:lnTo>
                        <a:pt x="178" y="0"/>
                      </a:lnTo>
                      <a:lnTo>
                        <a:pt x="0"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9" name="Freeform 1170">
                  <a:extLst>
                    <a:ext uri="{FF2B5EF4-FFF2-40B4-BE49-F238E27FC236}">
                      <a16:creationId xmlns:a16="http://schemas.microsoft.com/office/drawing/2014/main" id="{DA3D692D-C202-42B6-8923-3F96C8324D67}"/>
                    </a:ext>
                  </a:extLst>
                </p:cNvPr>
                <p:cNvSpPr>
                  <a:spLocks/>
                </p:cNvSpPr>
                <p:nvPr/>
              </p:nvSpPr>
              <p:spPr bwMode="auto">
                <a:xfrm>
                  <a:off x="5224" y="520"/>
                  <a:ext cx="41" cy="4"/>
                </a:xfrm>
                <a:custGeom>
                  <a:avLst/>
                  <a:gdLst>
                    <a:gd name="T0" fmla="*/ 0 w 246"/>
                    <a:gd name="T1" fmla="*/ 0 h 18"/>
                    <a:gd name="T2" fmla="*/ 0 w 246"/>
                    <a:gd name="T3" fmla="*/ 0 h 18"/>
                    <a:gd name="T4" fmla="*/ 0 w 246"/>
                    <a:gd name="T5" fmla="*/ 0 h 18"/>
                    <a:gd name="T6" fmla="*/ 0 w 246"/>
                    <a:gd name="T7" fmla="*/ 0 h 18"/>
                    <a:gd name="T8" fmla="*/ 0 w 246"/>
                    <a:gd name="T9" fmla="*/ 0 h 18"/>
                    <a:gd name="T10" fmla="*/ 0 w 246"/>
                    <a:gd name="T11" fmla="*/ 0 h 18"/>
                    <a:gd name="T12" fmla="*/ 0 w 246"/>
                    <a:gd name="T13" fmla="*/ 0 h 18"/>
                    <a:gd name="T14" fmla="*/ 0 w 246"/>
                    <a:gd name="T15" fmla="*/ 0 h 18"/>
                    <a:gd name="T16" fmla="*/ 0 w 246"/>
                    <a:gd name="T17" fmla="*/ 0 h 18"/>
                    <a:gd name="T18" fmla="*/ 0 w 246"/>
                    <a:gd name="T19" fmla="*/ 0 h 18"/>
                    <a:gd name="T20" fmla="*/ 0 w 246"/>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6"/>
                    <a:gd name="T34" fmla="*/ 0 h 18"/>
                    <a:gd name="T35" fmla="*/ 246 w 246"/>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6" h="18">
                      <a:moveTo>
                        <a:pt x="34" y="18"/>
                      </a:moveTo>
                      <a:lnTo>
                        <a:pt x="26" y="14"/>
                      </a:lnTo>
                      <a:lnTo>
                        <a:pt x="17" y="10"/>
                      </a:lnTo>
                      <a:lnTo>
                        <a:pt x="8" y="5"/>
                      </a:lnTo>
                      <a:lnTo>
                        <a:pt x="0" y="0"/>
                      </a:lnTo>
                      <a:lnTo>
                        <a:pt x="246" y="0"/>
                      </a:lnTo>
                      <a:lnTo>
                        <a:pt x="238" y="5"/>
                      </a:lnTo>
                      <a:lnTo>
                        <a:pt x="230" y="10"/>
                      </a:lnTo>
                      <a:lnTo>
                        <a:pt x="220" y="14"/>
                      </a:lnTo>
                      <a:lnTo>
                        <a:pt x="212" y="18"/>
                      </a:lnTo>
                      <a:lnTo>
                        <a:pt x="34" y="18"/>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0" name="Freeform 1171">
                  <a:extLst>
                    <a:ext uri="{FF2B5EF4-FFF2-40B4-BE49-F238E27FC236}">
                      <a16:creationId xmlns:a16="http://schemas.microsoft.com/office/drawing/2014/main" id="{C6A6D60B-867D-4857-ADAD-F35D7363C9BD}"/>
                    </a:ext>
                  </a:extLst>
                </p:cNvPr>
                <p:cNvSpPr>
                  <a:spLocks/>
                </p:cNvSpPr>
                <p:nvPr/>
              </p:nvSpPr>
              <p:spPr bwMode="auto">
                <a:xfrm>
                  <a:off x="5220" y="517"/>
                  <a:ext cx="49" cy="3"/>
                </a:xfrm>
                <a:custGeom>
                  <a:avLst/>
                  <a:gdLst>
                    <a:gd name="T0" fmla="*/ 0 w 294"/>
                    <a:gd name="T1" fmla="*/ 0 h 18"/>
                    <a:gd name="T2" fmla="*/ 0 w 294"/>
                    <a:gd name="T3" fmla="*/ 0 h 18"/>
                    <a:gd name="T4" fmla="*/ 0 w 294"/>
                    <a:gd name="T5" fmla="*/ 0 h 18"/>
                    <a:gd name="T6" fmla="*/ 0 w 294"/>
                    <a:gd name="T7" fmla="*/ 0 h 18"/>
                    <a:gd name="T8" fmla="*/ 0 w 294"/>
                    <a:gd name="T9" fmla="*/ 0 h 18"/>
                    <a:gd name="T10" fmla="*/ 0 w 294"/>
                    <a:gd name="T11" fmla="*/ 0 h 18"/>
                    <a:gd name="T12" fmla="*/ 0 w 294"/>
                    <a:gd name="T13" fmla="*/ 0 h 18"/>
                    <a:gd name="T14" fmla="*/ 0 w 294"/>
                    <a:gd name="T15" fmla="*/ 0 h 18"/>
                    <a:gd name="T16" fmla="*/ 0 w 294"/>
                    <a:gd name="T17" fmla="*/ 0 h 18"/>
                    <a:gd name="T18" fmla="*/ 0 w 294"/>
                    <a:gd name="T19" fmla="*/ 0 h 18"/>
                    <a:gd name="T20" fmla="*/ 0 w 294"/>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4"/>
                    <a:gd name="T34" fmla="*/ 0 h 18"/>
                    <a:gd name="T35" fmla="*/ 294 w 29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4" h="18">
                      <a:moveTo>
                        <a:pt x="24" y="18"/>
                      </a:moveTo>
                      <a:lnTo>
                        <a:pt x="18" y="14"/>
                      </a:lnTo>
                      <a:lnTo>
                        <a:pt x="12" y="10"/>
                      </a:lnTo>
                      <a:lnTo>
                        <a:pt x="6" y="5"/>
                      </a:lnTo>
                      <a:lnTo>
                        <a:pt x="0" y="0"/>
                      </a:lnTo>
                      <a:lnTo>
                        <a:pt x="294" y="0"/>
                      </a:lnTo>
                      <a:lnTo>
                        <a:pt x="288" y="5"/>
                      </a:lnTo>
                      <a:lnTo>
                        <a:pt x="282" y="10"/>
                      </a:lnTo>
                      <a:lnTo>
                        <a:pt x="276" y="14"/>
                      </a:lnTo>
                      <a:lnTo>
                        <a:pt x="270" y="18"/>
                      </a:lnTo>
                      <a:lnTo>
                        <a:pt x="24" y="18"/>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1" name="Freeform 1172">
                  <a:extLst>
                    <a:ext uri="{FF2B5EF4-FFF2-40B4-BE49-F238E27FC236}">
                      <a16:creationId xmlns:a16="http://schemas.microsoft.com/office/drawing/2014/main" id="{48D41492-80E7-4B6D-8402-48D093AFF254}"/>
                    </a:ext>
                  </a:extLst>
                </p:cNvPr>
                <p:cNvSpPr>
                  <a:spLocks/>
                </p:cNvSpPr>
                <p:nvPr/>
              </p:nvSpPr>
              <p:spPr bwMode="auto">
                <a:xfrm>
                  <a:off x="5217" y="513"/>
                  <a:ext cx="55" cy="4"/>
                </a:xfrm>
                <a:custGeom>
                  <a:avLst/>
                  <a:gdLst>
                    <a:gd name="T0" fmla="*/ 0 w 332"/>
                    <a:gd name="T1" fmla="*/ 0 h 18"/>
                    <a:gd name="T2" fmla="*/ 0 w 332"/>
                    <a:gd name="T3" fmla="*/ 0 h 18"/>
                    <a:gd name="T4" fmla="*/ 0 w 332"/>
                    <a:gd name="T5" fmla="*/ 0 h 18"/>
                    <a:gd name="T6" fmla="*/ 0 w 332"/>
                    <a:gd name="T7" fmla="*/ 0 h 18"/>
                    <a:gd name="T8" fmla="*/ 0 w 332"/>
                    <a:gd name="T9" fmla="*/ 0 h 18"/>
                    <a:gd name="T10" fmla="*/ 0 w 332"/>
                    <a:gd name="T11" fmla="*/ 0 h 18"/>
                    <a:gd name="T12" fmla="*/ 0 w 332"/>
                    <a:gd name="T13" fmla="*/ 0 h 18"/>
                    <a:gd name="T14" fmla="*/ 0 w 332"/>
                    <a:gd name="T15" fmla="*/ 0 h 18"/>
                    <a:gd name="T16" fmla="*/ 0 w 332"/>
                    <a:gd name="T17" fmla="*/ 0 h 18"/>
                    <a:gd name="T18" fmla="*/ 0 w 332"/>
                    <a:gd name="T19" fmla="*/ 0 h 18"/>
                    <a:gd name="T20" fmla="*/ 0 w 332"/>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8"/>
                    <a:gd name="T35" fmla="*/ 332 w 332"/>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8">
                      <a:moveTo>
                        <a:pt x="19" y="18"/>
                      </a:moveTo>
                      <a:lnTo>
                        <a:pt x="15" y="14"/>
                      </a:lnTo>
                      <a:lnTo>
                        <a:pt x="10" y="10"/>
                      </a:lnTo>
                      <a:lnTo>
                        <a:pt x="5" y="5"/>
                      </a:lnTo>
                      <a:lnTo>
                        <a:pt x="0" y="0"/>
                      </a:lnTo>
                      <a:lnTo>
                        <a:pt x="332" y="0"/>
                      </a:lnTo>
                      <a:lnTo>
                        <a:pt x="327" y="5"/>
                      </a:lnTo>
                      <a:lnTo>
                        <a:pt x="322" y="10"/>
                      </a:lnTo>
                      <a:lnTo>
                        <a:pt x="318" y="14"/>
                      </a:lnTo>
                      <a:lnTo>
                        <a:pt x="313" y="18"/>
                      </a:lnTo>
                      <a:lnTo>
                        <a:pt x="19" y="18"/>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2" name="Freeform 1173">
                  <a:extLst>
                    <a:ext uri="{FF2B5EF4-FFF2-40B4-BE49-F238E27FC236}">
                      <a16:creationId xmlns:a16="http://schemas.microsoft.com/office/drawing/2014/main" id="{45E850C1-90E4-42E3-BB10-0B9026A1A47F}"/>
                    </a:ext>
                  </a:extLst>
                </p:cNvPr>
                <p:cNvSpPr>
                  <a:spLocks/>
                </p:cNvSpPr>
                <p:nvPr/>
              </p:nvSpPr>
              <p:spPr bwMode="auto">
                <a:xfrm>
                  <a:off x="5214" y="509"/>
                  <a:ext cx="60" cy="4"/>
                </a:xfrm>
                <a:custGeom>
                  <a:avLst/>
                  <a:gdLst>
                    <a:gd name="T0" fmla="*/ 0 w 360"/>
                    <a:gd name="T1" fmla="*/ 0 h 18"/>
                    <a:gd name="T2" fmla="*/ 0 w 360"/>
                    <a:gd name="T3" fmla="*/ 0 h 18"/>
                    <a:gd name="T4" fmla="*/ 0 w 360"/>
                    <a:gd name="T5" fmla="*/ 0 h 18"/>
                    <a:gd name="T6" fmla="*/ 0 w 360"/>
                    <a:gd name="T7" fmla="*/ 0 h 18"/>
                    <a:gd name="T8" fmla="*/ 0 w 360"/>
                    <a:gd name="T9" fmla="*/ 0 h 18"/>
                    <a:gd name="T10" fmla="*/ 0 w 360"/>
                    <a:gd name="T11" fmla="*/ 0 h 18"/>
                    <a:gd name="T12" fmla="*/ 0 w 360"/>
                    <a:gd name="T13" fmla="*/ 0 h 18"/>
                    <a:gd name="T14" fmla="*/ 0 w 360"/>
                    <a:gd name="T15" fmla="*/ 0 h 18"/>
                    <a:gd name="T16" fmla="*/ 0 w 360"/>
                    <a:gd name="T17" fmla="*/ 0 h 18"/>
                    <a:gd name="T18" fmla="*/ 0 w 360"/>
                    <a:gd name="T19" fmla="*/ 0 h 18"/>
                    <a:gd name="T20" fmla="*/ 0 w 360"/>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0"/>
                    <a:gd name="T34" fmla="*/ 0 h 18"/>
                    <a:gd name="T35" fmla="*/ 360 w 360"/>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0" h="18">
                      <a:moveTo>
                        <a:pt x="14" y="18"/>
                      </a:moveTo>
                      <a:lnTo>
                        <a:pt x="11" y="14"/>
                      </a:lnTo>
                      <a:lnTo>
                        <a:pt x="7" y="9"/>
                      </a:lnTo>
                      <a:lnTo>
                        <a:pt x="4" y="4"/>
                      </a:lnTo>
                      <a:lnTo>
                        <a:pt x="0" y="0"/>
                      </a:lnTo>
                      <a:lnTo>
                        <a:pt x="360" y="0"/>
                      </a:lnTo>
                      <a:lnTo>
                        <a:pt x="356" y="4"/>
                      </a:lnTo>
                      <a:lnTo>
                        <a:pt x="353" y="9"/>
                      </a:lnTo>
                      <a:lnTo>
                        <a:pt x="349" y="14"/>
                      </a:lnTo>
                      <a:lnTo>
                        <a:pt x="346" y="18"/>
                      </a:lnTo>
                      <a:lnTo>
                        <a:pt x="14" y="18"/>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3" name="Freeform 1174">
                  <a:extLst>
                    <a:ext uri="{FF2B5EF4-FFF2-40B4-BE49-F238E27FC236}">
                      <a16:creationId xmlns:a16="http://schemas.microsoft.com/office/drawing/2014/main" id="{8DFC215C-4B59-4AEE-BE13-BCC47AD4EC56}"/>
                    </a:ext>
                  </a:extLst>
                </p:cNvPr>
                <p:cNvSpPr>
                  <a:spLocks/>
                </p:cNvSpPr>
                <p:nvPr/>
              </p:nvSpPr>
              <p:spPr bwMode="auto">
                <a:xfrm>
                  <a:off x="5212" y="506"/>
                  <a:ext cx="64" cy="3"/>
                </a:xfrm>
                <a:custGeom>
                  <a:avLst/>
                  <a:gdLst>
                    <a:gd name="T0" fmla="*/ 0 w 381"/>
                    <a:gd name="T1" fmla="*/ 0 h 18"/>
                    <a:gd name="T2" fmla="*/ 0 w 381"/>
                    <a:gd name="T3" fmla="*/ 0 h 18"/>
                    <a:gd name="T4" fmla="*/ 0 w 381"/>
                    <a:gd name="T5" fmla="*/ 0 h 18"/>
                    <a:gd name="T6" fmla="*/ 0 w 381"/>
                    <a:gd name="T7" fmla="*/ 0 h 18"/>
                    <a:gd name="T8" fmla="*/ 0 w 381"/>
                    <a:gd name="T9" fmla="*/ 0 h 18"/>
                    <a:gd name="T10" fmla="*/ 0 w 381"/>
                    <a:gd name="T11" fmla="*/ 0 h 18"/>
                    <a:gd name="T12" fmla="*/ 0 w 381"/>
                    <a:gd name="T13" fmla="*/ 0 h 18"/>
                    <a:gd name="T14" fmla="*/ 0 w 381"/>
                    <a:gd name="T15" fmla="*/ 0 h 18"/>
                    <a:gd name="T16" fmla="*/ 0 w 381"/>
                    <a:gd name="T17" fmla="*/ 0 h 18"/>
                    <a:gd name="T18" fmla="*/ 0 w 381"/>
                    <a:gd name="T19" fmla="*/ 0 h 18"/>
                    <a:gd name="T20" fmla="*/ 0 w 381"/>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1"/>
                    <a:gd name="T34" fmla="*/ 0 h 18"/>
                    <a:gd name="T35" fmla="*/ 381 w 381"/>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1" h="18">
                      <a:moveTo>
                        <a:pt x="10" y="18"/>
                      </a:moveTo>
                      <a:lnTo>
                        <a:pt x="8" y="13"/>
                      </a:lnTo>
                      <a:lnTo>
                        <a:pt x="6" y="9"/>
                      </a:lnTo>
                      <a:lnTo>
                        <a:pt x="2" y="4"/>
                      </a:lnTo>
                      <a:lnTo>
                        <a:pt x="0" y="0"/>
                      </a:lnTo>
                      <a:lnTo>
                        <a:pt x="381" y="0"/>
                      </a:lnTo>
                      <a:lnTo>
                        <a:pt x="378" y="4"/>
                      </a:lnTo>
                      <a:lnTo>
                        <a:pt x="376" y="9"/>
                      </a:lnTo>
                      <a:lnTo>
                        <a:pt x="372" y="13"/>
                      </a:lnTo>
                      <a:lnTo>
                        <a:pt x="370" y="18"/>
                      </a:lnTo>
                      <a:lnTo>
                        <a:pt x="10" y="18"/>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4" name="Freeform 1175">
                  <a:extLst>
                    <a:ext uri="{FF2B5EF4-FFF2-40B4-BE49-F238E27FC236}">
                      <a16:creationId xmlns:a16="http://schemas.microsoft.com/office/drawing/2014/main" id="{4556DB84-E6A5-4018-A617-CB5283E3EA06}"/>
                    </a:ext>
                  </a:extLst>
                </p:cNvPr>
                <p:cNvSpPr>
                  <a:spLocks/>
                </p:cNvSpPr>
                <p:nvPr/>
              </p:nvSpPr>
              <p:spPr bwMode="auto">
                <a:xfrm>
                  <a:off x="5211" y="502"/>
                  <a:ext cx="66" cy="4"/>
                </a:xfrm>
                <a:custGeom>
                  <a:avLst/>
                  <a:gdLst>
                    <a:gd name="T0" fmla="*/ 0 w 398"/>
                    <a:gd name="T1" fmla="*/ 0 h 18"/>
                    <a:gd name="T2" fmla="*/ 0 w 398"/>
                    <a:gd name="T3" fmla="*/ 0 h 18"/>
                    <a:gd name="T4" fmla="*/ 0 w 398"/>
                    <a:gd name="T5" fmla="*/ 0 h 18"/>
                    <a:gd name="T6" fmla="*/ 0 w 398"/>
                    <a:gd name="T7" fmla="*/ 0 h 18"/>
                    <a:gd name="T8" fmla="*/ 0 w 398"/>
                    <a:gd name="T9" fmla="*/ 0 h 18"/>
                    <a:gd name="T10" fmla="*/ 0 w 398"/>
                    <a:gd name="T11" fmla="*/ 0 h 18"/>
                    <a:gd name="T12" fmla="*/ 0 w 398"/>
                    <a:gd name="T13" fmla="*/ 0 h 18"/>
                    <a:gd name="T14" fmla="*/ 0 w 398"/>
                    <a:gd name="T15" fmla="*/ 0 h 18"/>
                    <a:gd name="T16" fmla="*/ 0 w 398"/>
                    <a:gd name="T17" fmla="*/ 0 h 18"/>
                    <a:gd name="T18" fmla="*/ 0 w 398"/>
                    <a:gd name="T19" fmla="*/ 0 h 18"/>
                    <a:gd name="T20" fmla="*/ 0 w 398"/>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8"/>
                    <a:gd name="T34" fmla="*/ 0 h 18"/>
                    <a:gd name="T35" fmla="*/ 398 w 398"/>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8" h="18">
                      <a:moveTo>
                        <a:pt x="9" y="18"/>
                      </a:moveTo>
                      <a:lnTo>
                        <a:pt x="6" y="14"/>
                      </a:lnTo>
                      <a:lnTo>
                        <a:pt x="5" y="9"/>
                      </a:lnTo>
                      <a:lnTo>
                        <a:pt x="3" y="5"/>
                      </a:lnTo>
                      <a:lnTo>
                        <a:pt x="0" y="0"/>
                      </a:lnTo>
                      <a:lnTo>
                        <a:pt x="398" y="0"/>
                      </a:lnTo>
                      <a:lnTo>
                        <a:pt x="396" y="5"/>
                      </a:lnTo>
                      <a:lnTo>
                        <a:pt x="394" y="9"/>
                      </a:lnTo>
                      <a:lnTo>
                        <a:pt x="392" y="14"/>
                      </a:lnTo>
                      <a:lnTo>
                        <a:pt x="390" y="18"/>
                      </a:lnTo>
                      <a:lnTo>
                        <a:pt x="9" y="18"/>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5" name="Freeform 1176">
                  <a:extLst>
                    <a:ext uri="{FF2B5EF4-FFF2-40B4-BE49-F238E27FC236}">
                      <a16:creationId xmlns:a16="http://schemas.microsoft.com/office/drawing/2014/main" id="{A406C407-38F5-4937-9AC8-3326D9710C48}"/>
                    </a:ext>
                  </a:extLst>
                </p:cNvPr>
                <p:cNvSpPr>
                  <a:spLocks/>
                </p:cNvSpPr>
                <p:nvPr/>
              </p:nvSpPr>
              <p:spPr bwMode="auto">
                <a:xfrm>
                  <a:off x="5210" y="499"/>
                  <a:ext cx="68" cy="3"/>
                </a:xfrm>
                <a:custGeom>
                  <a:avLst/>
                  <a:gdLst>
                    <a:gd name="T0" fmla="*/ 0 w 407"/>
                    <a:gd name="T1" fmla="*/ 0 h 18"/>
                    <a:gd name="T2" fmla="*/ 0 w 407"/>
                    <a:gd name="T3" fmla="*/ 0 h 18"/>
                    <a:gd name="T4" fmla="*/ 0 w 407"/>
                    <a:gd name="T5" fmla="*/ 0 h 18"/>
                    <a:gd name="T6" fmla="*/ 0 w 407"/>
                    <a:gd name="T7" fmla="*/ 0 h 18"/>
                    <a:gd name="T8" fmla="*/ 0 w 407"/>
                    <a:gd name="T9" fmla="*/ 0 h 18"/>
                    <a:gd name="T10" fmla="*/ 0 w 407"/>
                    <a:gd name="T11" fmla="*/ 0 h 18"/>
                    <a:gd name="T12" fmla="*/ 0 w 407"/>
                    <a:gd name="T13" fmla="*/ 0 h 18"/>
                    <a:gd name="T14" fmla="*/ 0 w 407"/>
                    <a:gd name="T15" fmla="*/ 0 h 18"/>
                    <a:gd name="T16" fmla="*/ 0 w 407"/>
                    <a:gd name="T17" fmla="*/ 0 h 18"/>
                    <a:gd name="T18" fmla="*/ 0 w 407"/>
                    <a:gd name="T19" fmla="*/ 0 h 18"/>
                    <a:gd name="T20" fmla="*/ 0 w 40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8"/>
                    <a:gd name="T35" fmla="*/ 407 w 40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8">
                      <a:moveTo>
                        <a:pt x="4" y="18"/>
                      </a:moveTo>
                      <a:lnTo>
                        <a:pt x="3" y="13"/>
                      </a:lnTo>
                      <a:lnTo>
                        <a:pt x="2" y="9"/>
                      </a:lnTo>
                      <a:lnTo>
                        <a:pt x="1" y="4"/>
                      </a:lnTo>
                      <a:lnTo>
                        <a:pt x="0" y="0"/>
                      </a:lnTo>
                      <a:lnTo>
                        <a:pt x="407" y="0"/>
                      </a:lnTo>
                      <a:lnTo>
                        <a:pt x="406" y="4"/>
                      </a:lnTo>
                      <a:lnTo>
                        <a:pt x="404" y="9"/>
                      </a:lnTo>
                      <a:lnTo>
                        <a:pt x="403" y="13"/>
                      </a:lnTo>
                      <a:lnTo>
                        <a:pt x="402" y="18"/>
                      </a:lnTo>
                      <a:lnTo>
                        <a:pt x="4" y="18"/>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6" name="Freeform 1177">
                  <a:extLst>
                    <a:ext uri="{FF2B5EF4-FFF2-40B4-BE49-F238E27FC236}">
                      <a16:creationId xmlns:a16="http://schemas.microsoft.com/office/drawing/2014/main" id="{E8441149-4477-4D0B-987C-B5060A721BA5}"/>
                    </a:ext>
                  </a:extLst>
                </p:cNvPr>
                <p:cNvSpPr>
                  <a:spLocks/>
                </p:cNvSpPr>
                <p:nvPr/>
              </p:nvSpPr>
              <p:spPr bwMode="auto">
                <a:xfrm>
                  <a:off x="5210" y="495"/>
                  <a:ext cx="69" cy="4"/>
                </a:xfrm>
                <a:custGeom>
                  <a:avLst/>
                  <a:gdLst>
                    <a:gd name="T0" fmla="*/ 0 w 414"/>
                    <a:gd name="T1" fmla="*/ 0 h 18"/>
                    <a:gd name="T2" fmla="*/ 0 w 414"/>
                    <a:gd name="T3" fmla="*/ 0 h 18"/>
                    <a:gd name="T4" fmla="*/ 0 w 414"/>
                    <a:gd name="T5" fmla="*/ 0 h 18"/>
                    <a:gd name="T6" fmla="*/ 0 w 414"/>
                    <a:gd name="T7" fmla="*/ 0 h 18"/>
                    <a:gd name="T8" fmla="*/ 0 w 414"/>
                    <a:gd name="T9" fmla="*/ 0 h 18"/>
                    <a:gd name="T10" fmla="*/ 0 w 414"/>
                    <a:gd name="T11" fmla="*/ 0 h 18"/>
                    <a:gd name="T12" fmla="*/ 0 w 414"/>
                    <a:gd name="T13" fmla="*/ 0 h 18"/>
                    <a:gd name="T14" fmla="*/ 0 w 414"/>
                    <a:gd name="T15" fmla="*/ 0 h 18"/>
                    <a:gd name="T16" fmla="*/ 0 w 414"/>
                    <a:gd name="T17" fmla="*/ 0 h 18"/>
                    <a:gd name="T18" fmla="*/ 0 w 414"/>
                    <a:gd name="T19" fmla="*/ 0 h 18"/>
                    <a:gd name="T20" fmla="*/ 0 w 414"/>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4"/>
                    <a:gd name="T34" fmla="*/ 0 h 18"/>
                    <a:gd name="T35" fmla="*/ 414 w 4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4" h="18">
                      <a:moveTo>
                        <a:pt x="4" y="18"/>
                      </a:moveTo>
                      <a:lnTo>
                        <a:pt x="2" y="13"/>
                      </a:lnTo>
                      <a:lnTo>
                        <a:pt x="2" y="9"/>
                      </a:lnTo>
                      <a:lnTo>
                        <a:pt x="1" y="4"/>
                      </a:lnTo>
                      <a:lnTo>
                        <a:pt x="0" y="0"/>
                      </a:lnTo>
                      <a:lnTo>
                        <a:pt x="414" y="0"/>
                      </a:lnTo>
                      <a:lnTo>
                        <a:pt x="413" y="4"/>
                      </a:lnTo>
                      <a:lnTo>
                        <a:pt x="413" y="9"/>
                      </a:lnTo>
                      <a:lnTo>
                        <a:pt x="412" y="13"/>
                      </a:lnTo>
                      <a:lnTo>
                        <a:pt x="411" y="18"/>
                      </a:lnTo>
                      <a:lnTo>
                        <a:pt x="4" y="18"/>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7" name="Freeform 1178">
                  <a:extLst>
                    <a:ext uri="{FF2B5EF4-FFF2-40B4-BE49-F238E27FC236}">
                      <a16:creationId xmlns:a16="http://schemas.microsoft.com/office/drawing/2014/main" id="{4C190E16-2986-4F94-9E06-6C5159E95B1A}"/>
                    </a:ext>
                  </a:extLst>
                </p:cNvPr>
                <p:cNvSpPr>
                  <a:spLocks/>
                </p:cNvSpPr>
                <p:nvPr/>
              </p:nvSpPr>
              <p:spPr bwMode="auto">
                <a:xfrm>
                  <a:off x="5209" y="491"/>
                  <a:ext cx="70" cy="4"/>
                </a:xfrm>
                <a:custGeom>
                  <a:avLst/>
                  <a:gdLst>
                    <a:gd name="T0" fmla="*/ 0 w 416"/>
                    <a:gd name="T1" fmla="*/ 0 h 18"/>
                    <a:gd name="T2" fmla="*/ 0 w 416"/>
                    <a:gd name="T3" fmla="*/ 0 h 18"/>
                    <a:gd name="T4" fmla="*/ 0 w 416"/>
                    <a:gd name="T5" fmla="*/ 0 h 18"/>
                    <a:gd name="T6" fmla="*/ 0 w 416"/>
                    <a:gd name="T7" fmla="*/ 0 h 18"/>
                    <a:gd name="T8" fmla="*/ 0 w 416"/>
                    <a:gd name="T9" fmla="*/ 0 h 18"/>
                    <a:gd name="T10" fmla="*/ 0 w 416"/>
                    <a:gd name="T11" fmla="*/ 0 h 18"/>
                    <a:gd name="T12" fmla="*/ 0 w 416"/>
                    <a:gd name="T13" fmla="*/ 0 h 18"/>
                    <a:gd name="T14" fmla="*/ 0 w 416"/>
                    <a:gd name="T15" fmla="*/ 0 h 18"/>
                    <a:gd name="T16" fmla="*/ 0 w 416"/>
                    <a:gd name="T17" fmla="*/ 0 h 18"/>
                    <a:gd name="T18" fmla="*/ 0 w 416"/>
                    <a:gd name="T19" fmla="*/ 0 h 18"/>
                    <a:gd name="T20" fmla="*/ 0 w 416"/>
                    <a:gd name="T21" fmla="*/ 0 h 18"/>
                    <a:gd name="T22" fmla="*/ 0 w 416"/>
                    <a:gd name="T23" fmla="*/ 0 h 18"/>
                    <a:gd name="T24" fmla="*/ 0 w 416"/>
                    <a:gd name="T25" fmla="*/ 0 h 18"/>
                    <a:gd name="T26" fmla="*/ 0 w 416"/>
                    <a:gd name="T27" fmla="*/ 0 h 18"/>
                    <a:gd name="T28" fmla="*/ 0 w 41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6"/>
                    <a:gd name="T46" fmla="*/ 0 h 18"/>
                    <a:gd name="T47" fmla="*/ 416 w 41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6" h="18">
                      <a:moveTo>
                        <a:pt x="1" y="18"/>
                      </a:moveTo>
                      <a:lnTo>
                        <a:pt x="0" y="13"/>
                      </a:lnTo>
                      <a:lnTo>
                        <a:pt x="0" y="9"/>
                      </a:lnTo>
                      <a:lnTo>
                        <a:pt x="0" y="4"/>
                      </a:lnTo>
                      <a:lnTo>
                        <a:pt x="0" y="0"/>
                      </a:lnTo>
                      <a:lnTo>
                        <a:pt x="416" y="0"/>
                      </a:lnTo>
                      <a:lnTo>
                        <a:pt x="416" y="4"/>
                      </a:lnTo>
                      <a:lnTo>
                        <a:pt x="416" y="9"/>
                      </a:lnTo>
                      <a:lnTo>
                        <a:pt x="416" y="13"/>
                      </a:lnTo>
                      <a:lnTo>
                        <a:pt x="415" y="18"/>
                      </a:lnTo>
                      <a:lnTo>
                        <a:pt x="1" y="18"/>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8" name="Freeform 1179">
                  <a:extLst>
                    <a:ext uri="{FF2B5EF4-FFF2-40B4-BE49-F238E27FC236}">
                      <a16:creationId xmlns:a16="http://schemas.microsoft.com/office/drawing/2014/main" id="{29A73453-FFD4-4999-9086-1AD0CA3A1A97}"/>
                    </a:ext>
                  </a:extLst>
                </p:cNvPr>
                <p:cNvSpPr>
                  <a:spLocks/>
                </p:cNvSpPr>
                <p:nvPr/>
              </p:nvSpPr>
              <p:spPr bwMode="auto">
                <a:xfrm>
                  <a:off x="5209" y="488"/>
                  <a:ext cx="70" cy="3"/>
                </a:xfrm>
                <a:custGeom>
                  <a:avLst/>
                  <a:gdLst>
                    <a:gd name="T0" fmla="*/ 0 w 416"/>
                    <a:gd name="T1" fmla="*/ 0 h 18"/>
                    <a:gd name="T2" fmla="*/ 0 w 416"/>
                    <a:gd name="T3" fmla="*/ 0 h 18"/>
                    <a:gd name="T4" fmla="*/ 0 w 416"/>
                    <a:gd name="T5" fmla="*/ 0 h 18"/>
                    <a:gd name="T6" fmla="*/ 0 w 416"/>
                    <a:gd name="T7" fmla="*/ 0 h 18"/>
                    <a:gd name="T8" fmla="*/ 0 w 416"/>
                    <a:gd name="T9" fmla="*/ 0 h 18"/>
                    <a:gd name="T10" fmla="*/ 0 w 416"/>
                    <a:gd name="T11" fmla="*/ 0 h 18"/>
                    <a:gd name="T12" fmla="*/ 0 w 416"/>
                    <a:gd name="T13" fmla="*/ 0 h 18"/>
                    <a:gd name="T14" fmla="*/ 0 w 416"/>
                    <a:gd name="T15" fmla="*/ 0 h 18"/>
                    <a:gd name="T16" fmla="*/ 0 w 416"/>
                    <a:gd name="T17" fmla="*/ 0 h 18"/>
                    <a:gd name="T18" fmla="*/ 0 w 416"/>
                    <a:gd name="T19" fmla="*/ 0 h 18"/>
                    <a:gd name="T20" fmla="*/ 0 w 416"/>
                    <a:gd name="T21" fmla="*/ 0 h 18"/>
                    <a:gd name="T22" fmla="*/ 0 w 416"/>
                    <a:gd name="T23" fmla="*/ 0 h 18"/>
                    <a:gd name="T24" fmla="*/ 0 w 416"/>
                    <a:gd name="T25" fmla="*/ 0 h 18"/>
                    <a:gd name="T26" fmla="*/ 0 w 416"/>
                    <a:gd name="T27" fmla="*/ 0 h 18"/>
                    <a:gd name="T28" fmla="*/ 0 w 41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6"/>
                    <a:gd name="T46" fmla="*/ 0 h 18"/>
                    <a:gd name="T47" fmla="*/ 416 w 41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6" h="18">
                      <a:moveTo>
                        <a:pt x="0" y="18"/>
                      </a:moveTo>
                      <a:lnTo>
                        <a:pt x="0" y="18"/>
                      </a:lnTo>
                      <a:lnTo>
                        <a:pt x="0" y="13"/>
                      </a:lnTo>
                      <a:lnTo>
                        <a:pt x="0" y="8"/>
                      </a:lnTo>
                      <a:lnTo>
                        <a:pt x="0" y="4"/>
                      </a:lnTo>
                      <a:lnTo>
                        <a:pt x="1" y="0"/>
                      </a:lnTo>
                      <a:lnTo>
                        <a:pt x="415" y="0"/>
                      </a:lnTo>
                      <a:lnTo>
                        <a:pt x="416" y="4"/>
                      </a:lnTo>
                      <a:lnTo>
                        <a:pt x="416" y="8"/>
                      </a:lnTo>
                      <a:lnTo>
                        <a:pt x="416" y="13"/>
                      </a:lnTo>
                      <a:lnTo>
                        <a:pt x="416" y="18"/>
                      </a:lnTo>
                      <a:lnTo>
                        <a:pt x="0" y="18"/>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9" name="Freeform 1180">
                  <a:extLst>
                    <a:ext uri="{FF2B5EF4-FFF2-40B4-BE49-F238E27FC236}">
                      <a16:creationId xmlns:a16="http://schemas.microsoft.com/office/drawing/2014/main" id="{1072C096-750D-4500-87DC-8DFD5B877A83}"/>
                    </a:ext>
                  </a:extLst>
                </p:cNvPr>
                <p:cNvSpPr>
                  <a:spLocks/>
                </p:cNvSpPr>
                <p:nvPr/>
              </p:nvSpPr>
              <p:spPr bwMode="auto">
                <a:xfrm>
                  <a:off x="5210" y="484"/>
                  <a:ext cx="69" cy="4"/>
                </a:xfrm>
                <a:custGeom>
                  <a:avLst/>
                  <a:gdLst>
                    <a:gd name="T0" fmla="*/ 0 w 414"/>
                    <a:gd name="T1" fmla="*/ 0 h 18"/>
                    <a:gd name="T2" fmla="*/ 0 w 414"/>
                    <a:gd name="T3" fmla="*/ 0 h 18"/>
                    <a:gd name="T4" fmla="*/ 0 w 414"/>
                    <a:gd name="T5" fmla="*/ 0 h 18"/>
                    <a:gd name="T6" fmla="*/ 0 w 414"/>
                    <a:gd name="T7" fmla="*/ 0 h 18"/>
                    <a:gd name="T8" fmla="*/ 0 w 414"/>
                    <a:gd name="T9" fmla="*/ 0 h 18"/>
                    <a:gd name="T10" fmla="*/ 0 w 414"/>
                    <a:gd name="T11" fmla="*/ 0 h 18"/>
                    <a:gd name="T12" fmla="*/ 0 w 414"/>
                    <a:gd name="T13" fmla="*/ 0 h 18"/>
                    <a:gd name="T14" fmla="*/ 0 w 414"/>
                    <a:gd name="T15" fmla="*/ 0 h 18"/>
                    <a:gd name="T16" fmla="*/ 0 w 414"/>
                    <a:gd name="T17" fmla="*/ 0 h 18"/>
                    <a:gd name="T18" fmla="*/ 0 w 414"/>
                    <a:gd name="T19" fmla="*/ 0 h 18"/>
                    <a:gd name="T20" fmla="*/ 0 w 414"/>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4"/>
                    <a:gd name="T34" fmla="*/ 0 h 18"/>
                    <a:gd name="T35" fmla="*/ 414 w 4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4" h="18">
                      <a:moveTo>
                        <a:pt x="0" y="18"/>
                      </a:moveTo>
                      <a:lnTo>
                        <a:pt x="0" y="13"/>
                      </a:lnTo>
                      <a:lnTo>
                        <a:pt x="1" y="9"/>
                      </a:lnTo>
                      <a:lnTo>
                        <a:pt x="2" y="4"/>
                      </a:lnTo>
                      <a:lnTo>
                        <a:pt x="4" y="0"/>
                      </a:lnTo>
                      <a:lnTo>
                        <a:pt x="411" y="0"/>
                      </a:lnTo>
                      <a:lnTo>
                        <a:pt x="412" y="4"/>
                      </a:lnTo>
                      <a:lnTo>
                        <a:pt x="413" y="9"/>
                      </a:lnTo>
                      <a:lnTo>
                        <a:pt x="414" y="13"/>
                      </a:lnTo>
                      <a:lnTo>
                        <a:pt x="414" y="18"/>
                      </a:lnTo>
                      <a:lnTo>
                        <a:pt x="0" y="18"/>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0" name="Freeform 1181">
                  <a:extLst>
                    <a:ext uri="{FF2B5EF4-FFF2-40B4-BE49-F238E27FC236}">
                      <a16:creationId xmlns:a16="http://schemas.microsoft.com/office/drawing/2014/main" id="{C3778EF9-F1EA-4E95-8EB3-4D978F0F5D00}"/>
                    </a:ext>
                  </a:extLst>
                </p:cNvPr>
                <p:cNvSpPr>
                  <a:spLocks/>
                </p:cNvSpPr>
                <p:nvPr/>
              </p:nvSpPr>
              <p:spPr bwMode="auto">
                <a:xfrm>
                  <a:off x="5210" y="480"/>
                  <a:ext cx="68" cy="4"/>
                </a:xfrm>
                <a:custGeom>
                  <a:avLst/>
                  <a:gdLst>
                    <a:gd name="T0" fmla="*/ 0 w 407"/>
                    <a:gd name="T1" fmla="*/ 0 h 19"/>
                    <a:gd name="T2" fmla="*/ 0 w 407"/>
                    <a:gd name="T3" fmla="*/ 0 h 19"/>
                    <a:gd name="T4" fmla="*/ 0 w 407"/>
                    <a:gd name="T5" fmla="*/ 0 h 19"/>
                    <a:gd name="T6" fmla="*/ 0 w 407"/>
                    <a:gd name="T7" fmla="*/ 0 h 19"/>
                    <a:gd name="T8" fmla="*/ 0 w 407"/>
                    <a:gd name="T9" fmla="*/ 0 h 19"/>
                    <a:gd name="T10" fmla="*/ 0 w 407"/>
                    <a:gd name="T11" fmla="*/ 0 h 19"/>
                    <a:gd name="T12" fmla="*/ 0 w 407"/>
                    <a:gd name="T13" fmla="*/ 0 h 19"/>
                    <a:gd name="T14" fmla="*/ 0 w 407"/>
                    <a:gd name="T15" fmla="*/ 0 h 19"/>
                    <a:gd name="T16" fmla="*/ 0 w 407"/>
                    <a:gd name="T17" fmla="*/ 0 h 19"/>
                    <a:gd name="T18" fmla="*/ 0 w 407"/>
                    <a:gd name="T19" fmla="*/ 0 h 19"/>
                    <a:gd name="T20" fmla="*/ 0 w 407"/>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9"/>
                    <a:gd name="T35" fmla="*/ 407 w 407"/>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9">
                      <a:moveTo>
                        <a:pt x="0" y="19"/>
                      </a:moveTo>
                      <a:lnTo>
                        <a:pt x="1" y="14"/>
                      </a:lnTo>
                      <a:lnTo>
                        <a:pt x="2" y="10"/>
                      </a:lnTo>
                      <a:lnTo>
                        <a:pt x="3" y="5"/>
                      </a:lnTo>
                      <a:lnTo>
                        <a:pt x="4" y="0"/>
                      </a:lnTo>
                      <a:lnTo>
                        <a:pt x="402" y="0"/>
                      </a:lnTo>
                      <a:lnTo>
                        <a:pt x="403" y="5"/>
                      </a:lnTo>
                      <a:lnTo>
                        <a:pt x="404" y="10"/>
                      </a:lnTo>
                      <a:lnTo>
                        <a:pt x="406" y="14"/>
                      </a:lnTo>
                      <a:lnTo>
                        <a:pt x="407" y="19"/>
                      </a:lnTo>
                      <a:lnTo>
                        <a:pt x="0" y="19"/>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1" name="Freeform 1182">
                  <a:extLst>
                    <a:ext uri="{FF2B5EF4-FFF2-40B4-BE49-F238E27FC236}">
                      <a16:creationId xmlns:a16="http://schemas.microsoft.com/office/drawing/2014/main" id="{1394791F-75D1-41A7-B3DB-E2F1B18C733A}"/>
                    </a:ext>
                  </a:extLst>
                </p:cNvPr>
                <p:cNvSpPr>
                  <a:spLocks/>
                </p:cNvSpPr>
                <p:nvPr/>
              </p:nvSpPr>
              <p:spPr bwMode="auto">
                <a:xfrm>
                  <a:off x="5211" y="477"/>
                  <a:ext cx="66" cy="3"/>
                </a:xfrm>
                <a:custGeom>
                  <a:avLst/>
                  <a:gdLst>
                    <a:gd name="T0" fmla="*/ 0 w 398"/>
                    <a:gd name="T1" fmla="*/ 0 h 17"/>
                    <a:gd name="T2" fmla="*/ 0 w 398"/>
                    <a:gd name="T3" fmla="*/ 0 h 17"/>
                    <a:gd name="T4" fmla="*/ 0 w 398"/>
                    <a:gd name="T5" fmla="*/ 0 h 17"/>
                    <a:gd name="T6" fmla="*/ 0 w 398"/>
                    <a:gd name="T7" fmla="*/ 0 h 17"/>
                    <a:gd name="T8" fmla="*/ 0 w 398"/>
                    <a:gd name="T9" fmla="*/ 0 h 17"/>
                    <a:gd name="T10" fmla="*/ 0 w 398"/>
                    <a:gd name="T11" fmla="*/ 0 h 17"/>
                    <a:gd name="T12" fmla="*/ 0 w 398"/>
                    <a:gd name="T13" fmla="*/ 0 h 17"/>
                    <a:gd name="T14" fmla="*/ 0 w 398"/>
                    <a:gd name="T15" fmla="*/ 0 h 17"/>
                    <a:gd name="T16" fmla="*/ 0 w 398"/>
                    <a:gd name="T17" fmla="*/ 0 h 17"/>
                    <a:gd name="T18" fmla="*/ 0 w 398"/>
                    <a:gd name="T19" fmla="*/ 0 h 17"/>
                    <a:gd name="T20" fmla="*/ 0 w 39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8"/>
                    <a:gd name="T34" fmla="*/ 0 h 17"/>
                    <a:gd name="T35" fmla="*/ 398 w 39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8" h="17">
                      <a:moveTo>
                        <a:pt x="0" y="17"/>
                      </a:moveTo>
                      <a:lnTo>
                        <a:pt x="3" y="13"/>
                      </a:lnTo>
                      <a:lnTo>
                        <a:pt x="4" y="8"/>
                      </a:lnTo>
                      <a:lnTo>
                        <a:pt x="6" y="4"/>
                      </a:lnTo>
                      <a:lnTo>
                        <a:pt x="9" y="0"/>
                      </a:lnTo>
                      <a:lnTo>
                        <a:pt x="390" y="0"/>
                      </a:lnTo>
                      <a:lnTo>
                        <a:pt x="392" y="4"/>
                      </a:lnTo>
                      <a:lnTo>
                        <a:pt x="394" y="8"/>
                      </a:lnTo>
                      <a:lnTo>
                        <a:pt x="396" y="13"/>
                      </a:lnTo>
                      <a:lnTo>
                        <a:pt x="398" y="17"/>
                      </a:lnTo>
                      <a:lnTo>
                        <a:pt x="0" y="17"/>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2" name="Freeform 1183">
                  <a:extLst>
                    <a:ext uri="{FF2B5EF4-FFF2-40B4-BE49-F238E27FC236}">
                      <a16:creationId xmlns:a16="http://schemas.microsoft.com/office/drawing/2014/main" id="{68A119E6-FDEB-4C98-A6F8-527604D543F7}"/>
                    </a:ext>
                  </a:extLst>
                </p:cNvPr>
                <p:cNvSpPr>
                  <a:spLocks/>
                </p:cNvSpPr>
                <p:nvPr/>
              </p:nvSpPr>
              <p:spPr bwMode="auto">
                <a:xfrm>
                  <a:off x="5212" y="473"/>
                  <a:ext cx="64" cy="4"/>
                </a:xfrm>
                <a:custGeom>
                  <a:avLst/>
                  <a:gdLst>
                    <a:gd name="T0" fmla="*/ 0 w 381"/>
                    <a:gd name="T1" fmla="*/ 0 h 18"/>
                    <a:gd name="T2" fmla="*/ 0 w 381"/>
                    <a:gd name="T3" fmla="*/ 0 h 18"/>
                    <a:gd name="T4" fmla="*/ 0 w 381"/>
                    <a:gd name="T5" fmla="*/ 0 h 18"/>
                    <a:gd name="T6" fmla="*/ 0 w 381"/>
                    <a:gd name="T7" fmla="*/ 0 h 18"/>
                    <a:gd name="T8" fmla="*/ 0 w 381"/>
                    <a:gd name="T9" fmla="*/ 0 h 18"/>
                    <a:gd name="T10" fmla="*/ 0 w 381"/>
                    <a:gd name="T11" fmla="*/ 0 h 18"/>
                    <a:gd name="T12" fmla="*/ 0 w 381"/>
                    <a:gd name="T13" fmla="*/ 0 h 18"/>
                    <a:gd name="T14" fmla="*/ 0 w 381"/>
                    <a:gd name="T15" fmla="*/ 0 h 18"/>
                    <a:gd name="T16" fmla="*/ 0 w 381"/>
                    <a:gd name="T17" fmla="*/ 0 h 18"/>
                    <a:gd name="T18" fmla="*/ 0 w 381"/>
                    <a:gd name="T19" fmla="*/ 0 h 18"/>
                    <a:gd name="T20" fmla="*/ 0 w 381"/>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1"/>
                    <a:gd name="T34" fmla="*/ 0 h 18"/>
                    <a:gd name="T35" fmla="*/ 381 w 381"/>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1" h="18">
                      <a:moveTo>
                        <a:pt x="0" y="18"/>
                      </a:moveTo>
                      <a:lnTo>
                        <a:pt x="2" y="13"/>
                      </a:lnTo>
                      <a:lnTo>
                        <a:pt x="4" y="9"/>
                      </a:lnTo>
                      <a:lnTo>
                        <a:pt x="7" y="4"/>
                      </a:lnTo>
                      <a:lnTo>
                        <a:pt x="10" y="0"/>
                      </a:lnTo>
                      <a:lnTo>
                        <a:pt x="370" y="0"/>
                      </a:lnTo>
                      <a:lnTo>
                        <a:pt x="374" y="4"/>
                      </a:lnTo>
                      <a:lnTo>
                        <a:pt x="376" y="9"/>
                      </a:lnTo>
                      <a:lnTo>
                        <a:pt x="378" y="13"/>
                      </a:lnTo>
                      <a:lnTo>
                        <a:pt x="381" y="18"/>
                      </a:lnTo>
                      <a:lnTo>
                        <a:pt x="0" y="18"/>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3" name="Freeform 1184">
                  <a:extLst>
                    <a:ext uri="{FF2B5EF4-FFF2-40B4-BE49-F238E27FC236}">
                      <a16:creationId xmlns:a16="http://schemas.microsoft.com/office/drawing/2014/main" id="{1EE15486-6F91-4E15-82E7-03DC5DDCE8CC}"/>
                    </a:ext>
                  </a:extLst>
                </p:cNvPr>
                <p:cNvSpPr>
                  <a:spLocks/>
                </p:cNvSpPr>
                <p:nvPr/>
              </p:nvSpPr>
              <p:spPr bwMode="auto">
                <a:xfrm>
                  <a:off x="5214" y="470"/>
                  <a:ext cx="60" cy="3"/>
                </a:xfrm>
                <a:custGeom>
                  <a:avLst/>
                  <a:gdLst>
                    <a:gd name="T0" fmla="*/ 0 w 360"/>
                    <a:gd name="T1" fmla="*/ 0 h 19"/>
                    <a:gd name="T2" fmla="*/ 0 w 360"/>
                    <a:gd name="T3" fmla="*/ 0 h 19"/>
                    <a:gd name="T4" fmla="*/ 0 w 360"/>
                    <a:gd name="T5" fmla="*/ 0 h 19"/>
                    <a:gd name="T6" fmla="*/ 0 w 360"/>
                    <a:gd name="T7" fmla="*/ 0 h 19"/>
                    <a:gd name="T8" fmla="*/ 0 w 360"/>
                    <a:gd name="T9" fmla="*/ 0 h 19"/>
                    <a:gd name="T10" fmla="*/ 0 w 360"/>
                    <a:gd name="T11" fmla="*/ 0 h 19"/>
                    <a:gd name="T12" fmla="*/ 0 w 360"/>
                    <a:gd name="T13" fmla="*/ 0 h 19"/>
                    <a:gd name="T14" fmla="*/ 0 w 360"/>
                    <a:gd name="T15" fmla="*/ 0 h 19"/>
                    <a:gd name="T16" fmla="*/ 0 w 360"/>
                    <a:gd name="T17" fmla="*/ 0 h 19"/>
                    <a:gd name="T18" fmla="*/ 0 w 360"/>
                    <a:gd name="T19" fmla="*/ 0 h 19"/>
                    <a:gd name="T20" fmla="*/ 0 w 360"/>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0"/>
                    <a:gd name="T34" fmla="*/ 0 h 19"/>
                    <a:gd name="T35" fmla="*/ 360 w 360"/>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0" h="19">
                      <a:moveTo>
                        <a:pt x="0" y="19"/>
                      </a:moveTo>
                      <a:lnTo>
                        <a:pt x="3" y="14"/>
                      </a:lnTo>
                      <a:lnTo>
                        <a:pt x="6" y="10"/>
                      </a:lnTo>
                      <a:lnTo>
                        <a:pt x="10" y="4"/>
                      </a:lnTo>
                      <a:lnTo>
                        <a:pt x="14" y="0"/>
                      </a:lnTo>
                      <a:lnTo>
                        <a:pt x="346" y="0"/>
                      </a:lnTo>
                      <a:lnTo>
                        <a:pt x="351" y="4"/>
                      </a:lnTo>
                      <a:lnTo>
                        <a:pt x="354" y="10"/>
                      </a:lnTo>
                      <a:lnTo>
                        <a:pt x="358" y="14"/>
                      </a:lnTo>
                      <a:lnTo>
                        <a:pt x="360" y="19"/>
                      </a:lnTo>
                      <a:lnTo>
                        <a:pt x="0" y="19"/>
                      </a:lnTo>
                      <a:close/>
                    </a:path>
                  </a:pathLst>
                </a:custGeom>
                <a:solidFill>
                  <a:srgbClr val="D8D8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4" name="Freeform 1185">
                  <a:extLst>
                    <a:ext uri="{FF2B5EF4-FFF2-40B4-BE49-F238E27FC236}">
                      <a16:creationId xmlns:a16="http://schemas.microsoft.com/office/drawing/2014/main" id="{F018DF8F-910A-4D31-A4E3-93C7D8337D79}"/>
                    </a:ext>
                  </a:extLst>
                </p:cNvPr>
                <p:cNvSpPr>
                  <a:spLocks/>
                </p:cNvSpPr>
                <p:nvPr/>
              </p:nvSpPr>
              <p:spPr bwMode="auto">
                <a:xfrm>
                  <a:off x="5217" y="466"/>
                  <a:ext cx="55" cy="4"/>
                </a:xfrm>
                <a:custGeom>
                  <a:avLst/>
                  <a:gdLst>
                    <a:gd name="T0" fmla="*/ 0 w 332"/>
                    <a:gd name="T1" fmla="*/ 0 h 17"/>
                    <a:gd name="T2" fmla="*/ 0 w 332"/>
                    <a:gd name="T3" fmla="*/ 0 h 17"/>
                    <a:gd name="T4" fmla="*/ 0 w 332"/>
                    <a:gd name="T5" fmla="*/ 0 h 17"/>
                    <a:gd name="T6" fmla="*/ 0 w 332"/>
                    <a:gd name="T7" fmla="*/ 0 h 17"/>
                    <a:gd name="T8" fmla="*/ 0 w 332"/>
                    <a:gd name="T9" fmla="*/ 0 h 17"/>
                    <a:gd name="T10" fmla="*/ 0 w 332"/>
                    <a:gd name="T11" fmla="*/ 0 h 17"/>
                    <a:gd name="T12" fmla="*/ 0 w 332"/>
                    <a:gd name="T13" fmla="*/ 0 h 17"/>
                    <a:gd name="T14" fmla="*/ 0 w 332"/>
                    <a:gd name="T15" fmla="*/ 0 h 17"/>
                    <a:gd name="T16" fmla="*/ 0 w 332"/>
                    <a:gd name="T17" fmla="*/ 0 h 17"/>
                    <a:gd name="T18" fmla="*/ 0 w 332"/>
                    <a:gd name="T19" fmla="*/ 0 h 17"/>
                    <a:gd name="T20" fmla="*/ 0 w 332"/>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7"/>
                    <a:gd name="T35" fmla="*/ 332 w 332"/>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7">
                      <a:moveTo>
                        <a:pt x="0" y="17"/>
                      </a:moveTo>
                      <a:lnTo>
                        <a:pt x="4" y="13"/>
                      </a:lnTo>
                      <a:lnTo>
                        <a:pt x="9" y="8"/>
                      </a:lnTo>
                      <a:lnTo>
                        <a:pt x="13" y="4"/>
                      </a:lnTo>
                      <a:lnTo>
                        <a:pt x="18" y="0"/>
                      </a:lnTo>
                      <a:lnTo>
                        <a:pt x="314" y="0"/>
                      </a:lnTo>
                      <a:lnTo>
                        <a:pt x="319" y="4"/>
                      </a:lnTo>
                      <a:lnTo>
                        <a:pt x="324" y="8"/>
                      </a:lnTo>
                      <a:lnTo>
                        <a:pt x="328" y="13"/>
                      </a:lnTo>
                      <a:lnTo>
                        <a:pt x="332" y="17"/>
                      </a:lnTo>
                      <a:lnTo>
                        <a:pt x="0" y="17"/>
                      </a:lnTo>
                      <a:close/>
                    </a:path>
                  </a:pathLst>
                </a:custGeom>
                <a:solidFill>
                  <a:srgbClr val="E2E2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5" name="Freeform 1186">
                  <a:extLst>
                    <a:ext uri="{FF2B5EF4-FFF2-40B4-BE49-F238E27FC236}">
                      <a16:creationId xmlns:a16="http://schemas.microsoft.com/office/drawing/2014/main" id="{BBCD164E-FAFF-4419-AA83-889EB2BB2F8C}"/>
                    </a:ext>
                  </a:extLst>
                </p:cNvPr>
                <p:cNvSpPr>
                  <a:spLocks/>
                </p:cNvSpPr>
                <p:nvPr/>
              </p:nvSpPr>
              <p:spPr bwMode="auto">
                <a:xfrm>
                  <a:off x="5220" y="463"/>
                  <a:ext cx="49" cy="3"/>
                </a:xfrm>
                <a:custGeom>
                  <a:avLst/>
                  <a:gdLst>
                    <a:gd name="T0" fmla="*/ 0 w 296"/>
                    <a:gd name="T1" fmla="*/ 0 h 18"/>
                    <a:gd name="T2" fmla="*/ 0 w 296"/>
                    <a:gd name="T3" fmla="*/ 0 h 18"/>
                    <a:gd name="T4" fmla="*/ 0 w 296"/>
                    <a:gd name="T5" fmla="*/ 0 h 18"/>
                    <a:gd name="T6" fmla="*/ 0 w 296"/>
                    <a:gd name="T7" fmla="*/ 0 h 18"/>
                    <a:gd name="T8" fmla="*/ 0 w 296"/>
                    <a:gd name="T9" fmla="*/ 0 h 18"/>
                    <a:gd name="T10" fmla="*/ 0 w 296"/>
                    <a:gd name="T11" fmla="*/ 0 h 18"/>
                    <a:gd name="T12" fmla="*/ 0 w 296"/>
                    <a:gd name="T13" fmla="*/ 0 h 18"/>
                    <a:gd name="T14" fmla="*/ 0 w 296"/>
                    <a:gd name="T15" fmla="*/ 0 h 18"/>
                    <a:gd name="T16" fmla="*/ 0 w 296"/>
                    <a:gd name="T17" fmla="*/ 0 h 18"/>
                    <a:gd name="T18" fmla="*/ 0 w 296"/>
                    <a:gd name="T19" fmla="*/ 0 h 18"/>
                    <a:gd name="T20" fmla="*/ 0 w 296"/>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6"/>
                    <a:gd name="T34" fmla="*/ 0 h 18"/>
                    <a:gd name="T35" fmla="*/ 296 w 296"/>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6" h="18">
                      <a:moveTo>
                        <a:pt x="0" y="18"/>
                      </a:moveTo>
                      <a:lnTo>
                        <a:pt x="6" y="13"/>
                      </a:lnTo>
                      <a:lnTo>
                        <a:pt x="12" y="8"/>
                      </a:lnTo>
                      <a:lnTo>
                        <a:pt x="18" y="4"/>
                      </a:lnTo>
                      <a:lnTo>
                        <a:pt x="24" y="0"/>
                      </a:lnTo>
                      <a:lnTo>
                        <a:pt x="272" y="0"/>
                      </a:lnTo>
                      <a:lnTo>
                        <a:pt x="278" y="4"/>
                      </a:lnTo>
                      <a:lnTo>
                        <a:pt x="284" y="8"/>
                      </a:lnTo>
                      <a:lnTo>
                        <a:pt x="290" y="13"/>
                      </a:lnTo>
                      <a:lnTo>
                        <a:pt x="296" y="18"/>
                      </a:lnTo>
                      <a:lnTo>
                        <a:pt x="0" y="18"/>
                      </a:lnTo>
                      <a:close/>
                    </a:path>
                  </a:pathLst>
                </a:custGeom>
                <a:solidFill>
                  <a:srgbClr val="EDED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6" name="Freeform 1187">
                  <a:extLst>
                    <a:ext uri="{FF2B5EF4-FFF2-40B4-BE49-F238E27FC236}">
                      <a16:creationId xmlns:a16="http://schemas.microsoft.com/office/drawing/2014/main" id="{811C7895-3151-4961-908A-9DBA1773173F}"/>
                    </a:ext>
                  </a:extLst>
                </p:cNvPr>
                <p:cNvSpPr>
                  <a:spLocks/>
                </p:cNvSpPr>
                <p:nvPr/>
              </p:nvSpPr>
              <p:spPr bwMode="auto">
                <a:xfrm>
                  <a:off x="5223" y="459"/>
                  <a:ext cx="42" cy="4"/>
                </a:xfrm>
                <a:custGeom>
                  <a:avLst/>
                  <a:gdLst>
                    <a:gd name="T0" fmla="*/ 0 w 248"/>
                    <a:gd name="T1" fmla="*/ 0 h 19"/>
                    <a:gd name="T2" fmla="*/ 0 w 248"/>
                    <a:gd name="T3" fmla="*/ 0 h 19"/>
                    <a:gd name="T4" fmla="*/ 0 w 248"/>
                    <a:gd name="T5" fmla="*/ 0 h 19"/>
                    <a:gd name="T6" fmla="*/ 0 w 248"/>
                    <a:gd name="T7" fmla="*/ 0 h 19"/>
                    <a:gd name="T8" fmla="*/ 0 w 248"/>
                    <a:gd name="T9" fmla="*/ 0 h 19"/>
                    <a:gd name="T10" fmla="*/ 0 w 248"/>
                    <a:gd name="T11" fmla="*/ 0 h 19"/>
                    <a:gd name="T12" fmla="*/ 0 w 248"/>
                    <a:gd name="T13" fmla="*/ 0 h 19"/>
                    <a:gd name="T14" fmla="*/ 0 w 248"/>
                    <a:gd name="T15" fmla="*/ 0 h 19"/>
                    <a:gd name="T16" fmla="*/ 0 w 248"/>
                    <a:gd name="T17" fmla="*/ 0 h 19"/>
                    <a:gd name="T18" fmla="*/ 0 w 248"/>
                    <a:gd name="T19" fmla="*/ 0 h 19"/>
                    <a:gd name="T20" fmla="*/ 0 w 248"/>
                    <a:gd name="T21" fmla="*/ 0 h 19"/>
                    <a:gd name="T22" fmla="*/ 0 w 248"/>
                    <a:gd name="T23" fmla="*/ 0 h 19"/>
                    <a:gd name="T24" fmla="*/ 0 w 248"/>
                    <a:gd name="T25" fmla="*/ 0 h 19"/>
                    <a:gd name="T26" fmla="*/ 0 w 248"/>
                    <a:gd name="T27" fmla="*/ 0 h 19"/>
                    <a:gd name="T28" fmla="*/ 0 w 248"/>
                    <a:gd name="T29" fmla="*/ 0 h 19"/>
                    <a:gd name="T30" fmla="*/ 0 w 248"/>
                    <a:gd name="T31" fmla="*/ 0 h 19"/>
                    <a:gd name="T32" fmla="*/ 0 w 248"/>
                    <a:gd name="T33" fmla="*/ 0 h 19"/>
                    <a:gd name="T34" fmla="*/ 0 w 248"/>
                    <a:gd name="T35" fmla="*/ 0 h 19"/>
                    <a:gd name="T36" fmla="*/ 0 w 248"/>
                    <a:gd name="T37" fmla="*/ 0 h 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8"/>
                    <a:gd name="T58" fmla="*/ 0 h 19"/>
                    <a:gd name="T59" fmla="*/ 248 w 248"/>
                    <a:gd name="T60" fmla="*/ 19 h 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8" h="19">
                      <a:moveTo>
                        <a:pt x="0" y="19"/>
                      </a:moveTo>
                      <a:lnTo>
                        <a:pt x="3" y="16"/>
                      </a:lnTo>
                      <a:lnTo>
                        <a:pt x="8" y="14"/>
                      </a:lnTo>
                      <a:lnTo>
                        <a:pt x="13" y="12"/>
                      </a:lnTo>
                      <a:lnTo>
                        <a:pt x="16" y="8"/>
                      </a:lnTo>
                      <a:lnTo>
                        <a:pt x="21" y="6"/>
                      </a:lnTo>
                      <a:lnTo>
                        <a:pt x="26" y="4"/>
                      </a:lnTo>
                      <a:lnTo>
                        <a:pt x="31" y="2"/>
                      </a:lnTo>
                      <a:lnTo>
                        <a:pt x="35" y="0"/>
                      </a:lnTo>
                      <a:lnTo>
                        <a:pt x="213" y="0"/>
                      </a:lnTo>
                      <a:lnTo>
                        <a:pt x="218" y="2"/>
                      </a:lnTo>
                      <a:lnTo>
                        <a:pt x="222" y="4"/>
                      </a:lnTo>
                      <a:lnTo>
                        <a:pt x="227" y="6"/>
                      </a:lnTo>
                      <a:lnTo>
                        <a:pt x="232" y="8"/>
                      </a:lnTo>
                      <a:lnTo>
                        <a:pt x="235" y="12"/>
                      </a:lnTo>
                      <a:lnTo>
                        <a:pt x="240" y="14"/>
                      </a:lnTo>
                      <a:lnTo>
                        <a:pt x="245" y="16"/>
                      </a:lnTo>
                      <a:lnTo>
                        <a:pt x="248" y="19"/>
                      </a:lnTo>
                      <a:lnTo>
                        <a:pt x="0" y="19"/>
                      </a:lnTo>
                      <a:close/>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7" name="Freeform 1188">
                  <a:extLst>
                    <a:ext uri="{FF2B5EF4-FFF2-40B4-BE49-F238E27FC236}">
                      <a16:creationId xmlns:a16="http://schemas.microsoft.com/office/drawing/2014/main" id="{BEC65F32-8073-45BE-B11E-75B370E9849F}"/>
                    </a:ext>
                  </a:extLst>
                </p:cNvPr>
                <p:cNvSpPr>
                  <a:spLocks/>
                </p:cNvSpPr>
                <p:nvPr/>
              </p:nvSpPr>
              <p:spPr bwMode="auto">
                <a:xfrm>
                  <a:off x="5229" y="455"/>
                  <a:ext cx="30" cy="4"/>
                </a:xfrm>
                <a:custGeom>
                  <a:avLst/>
                  <a:gdLst>
                    <a:gd name="T0" fmla="*/ 0 w 178"/>
                    <a:gd name="T1" fmla="*/ 0 h 17"/>
                    <a:gd name="T2" fmla="*/ 0 w 178"/>
                    <a:gd name="T3" fmla="*/ 0 h 17"/>
                    <a:gd name="T4" fmla="*/ 0 w 178"/>
                    <a:gd name="T5" fmla="*/ 0 h 17"/>
                    <a:gd name="T6" fmla="*/ 0 w 178"/>
                    <a:gd name="T7" fmla="*/ 0 h 17"/>
                    <a:gd name="T8" fmla="*/ 0 w 178"/>
                    <a:gd name="T9" fmla="*/ 0 h 17"/>
                    <a:gd name="T10" fmla="*/ 0 w 178"/>
                    <a:gd name="T11" fmla="*/ 0 h 17"/>
                    <a:gd name="T12" fmla="*/ 0 w 178"/>
                    <a:gd name="T13" fmla="*/ 0 h 17"/>
                    <a:gd name="T14" fmla="*/ 0 w 178"/>
                    <a:gd name="T15" fmla="*/ 0 h 17"/>
                    <a:gd name="T16" fmla="*/ 0 w 178"/>
                    <a:gd name="T17" fmla="*/ 0 h 17"/>
                    <a:gd name="T18" fmla="*/ 0 w 178"/>
                    <a:gd name="T19" fmla="*/ 0 h 17"/>
                    <a:gd name="T20" fmla="*/ 0 w 178"/>
                    <a:gd name="T21" fmla="*/ 0 h 17"/>
                    <a:gd name="T22" fmla="*/ 0 w 178"/>
                    <a:gd name="T23" fmla="*/ 0 h 17"/>
                    <a:gd name="T24" fmla="*/ 0 w 178"/>
                    <a:gd name="T25" fmla="*/ 0 h 17"/>
                    <a:gd name="T26" fmla="*/ 0 w 178"/>
                    <a:gd name="T27" fmla="*/ 0 h 17"/>
                    <a:gd name="T28" fmla="*/ 0 w 178"/>
                    <a:gd name="T29" fmla="*/ 0 h 17"/>
                    <a:gd name="T30" fmla="*/ 0 w 178"/>
                    <a:gd name="T31" fmla="*/ 0 h 17"/>
                    <a:gd name="T32" fmla="*/ 0 w 178"/>
                    <a:gd name="T33" fmla="*/ 0 h 17"/>
                    <a:gd name="T34" fmla="*/ 0 w 178"/>
                    <a:gd name="T35" fmla="*/ 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8"/>
                    <a:gd name="T55" fmla="*/ 0 h 17"/>
                    <a:gd name="T56" fmla="*/ 178 w 178"/>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8" h="17">
                      <a:moveTo>
                        <a:pt x="0" y="17"/>
                      </a:moveTo>
                      <a:lnTo>
                        <a:pt x="11" y="13"/>
                      </a:lnTo>
                      <a:lnTo>
                        <a:pt x="22" y="10"/>
                      </a:lnTo>
                      <a:lnTo>
                        <a:pt x="32" y="7"/>
                      </a:lnTo>
                      <a:lnTo>
                        <a:pt x="43" y="4"/>
                      </a:lnTo>
                      <a:lnTo>
                        <a:pt x="54" y="2"/>
                      </a:lnTo>
                      <a:lnTo>
                        <a:pt x="65" y="1"/>
                      </a:lnTo>
                      <a:lnTo>
                        <a:pt x="77" y="0"/>
                      </a:lnTo>
                      <a:lnTo>
                        <a:pt x="89" y="0"/>
                      </a:lnTo>
                      <a:lnTo>
                        <a:pt x="101" y="0"/>
                      </a:lnTo>
                      <a:lnTo>
                        <a:pt x="113" y="1"/>
                      </a:lnTo>
                      <a:lnTo>
                        <a:pt x="125" y="2"/>
                      </a:lnTo>
                      <a:lnTo>
                        <a:pt x="135" y="4"/>
                      </a:lnTo>
                      <a:lnTo>
                        <a:pt x="146" y="7"/>
                      </a:lnTo>
                      <a:lnTo>
                        <a:pt x="157" y="10"/>
                      </a:lnTo>
                      <a:lnTo>
                        <a:pt x="167" y="13"/>
                      </a:lnTo>
                      <a:lnTo>
                        <a:pt x="178" y="17"/>
                      </a:lnTo>
                      <a:lnTo>
                        <a:pt x="0" y="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8" name="Freeform 1189">
                  <a:extLst>
                    <a:ext uri="{FF2B5EF4-FFF2-40B4-BE49-F238E27FC236}">
                      <a16:creationId xmlns:a16="http://schemas.microsoft.com/office/drawing/2014/main" id="{9040040B-E86E-4BDB-9DE0-19913562AEBE}"/>
                    </a:ext>
                  </a:extLst>
                </p:cNvPr>
                <p:cNvSpPr>
                  <a:spLocks/>
                </p:cNvSpPr>
                <p:nvPr/>
              </p:nvSpPr>
              <p:spPr bwMode="auto">
                <a:xfrm>
                  <a:off x="5244" y="455"/>
                  <a:ext cx="35" cy="36"/>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210" y="181"/>
                      </a:moveTo>
                      <a:lnTo>
                        <a:pt x="210" y="181"/>
                      </a:lnTo>
                      <a:lnTo>
                        <a:pt x="208" y="162"/>
                      </a:lnTo>
                      <a:lnTo>
                        <a:pt x="205" y="145"/>
                      </a:lnTo>
                      <a:lnTo>
                        <a:pt x="200" y="127"/>
                      </a:lnTo>
                      <a:lnTo>
                        <a:pt x="193" y="110"/>
                      </a:lnTo>
                      <a:lnTo>
                        <a:pt x="185" y="94"/>
                      </a:lnTo>
                      <a:lnTo>
                        <a:pt x="174" y="79"/>
                      </a:lnTo>
                      <a:lnTo>
                        <a:pt x="162" y="65"/>
                      </a:lnTo>
                      <a:lnTo>
                        <a:pt x="148" y="53"/>
                      </a:lnTo>
                      <a:lnTo>
                        <a:pt x="134" y="41"/>
                      </a:lnTo>
                      <a:lnTo>
                        <a:pt x="117" y="31"/>
                      </a:lnTo>
                      <a:lnTo>
                        <a:pt x="101" y="21"/>
                      </a:lnTo>
                      <a:lnTo>
                        <a:pt x="82" y="14"/>
                      </a:lnTo>
                      <a:lnTo>
                        <a:pt x="62" y="8"/>
                      </a:lnTo>
                      <a:lnTo>
                        <a:pt x="42" y="4"/>
                      </a:lnTo>
                      <a:lnTo>
                        <a:pt x="21" y="1"/>
                      </a:lnTo>
                      <a:lnTo>
                        <a:pt x="0" y="0"/>
                      </a:lnTo>
                      <a:lnTo>
                        <a:pt x="0" y="2"/>
                      </a:lnTo>
                      <a:lnTo>
                        <a:pt x="21" y="3"/>
                      </a:lnTo>
                      <a:lnTo>
                        <a:pt x="42" y="6"/>
                      </a:lnTo>
                      <a:lnTo>
                        <a:pt x="62" y="10"/>
                      </a:lnTo>
                      <a:lnTo>
                        <a:pt x="79" y="16"/>
                      </a:lnTo>
                      <a:lnTo>
                        <a:pt x="98" y="23"/>
                      </a:lnTo>
                      <a:lnTo>
                        <a:pt x="115" y="33"/>
                      </a:lnTo>
                      <a:lnTo>
                        <a:pt x="132" y="43"/>
                      </a:lnTo>
                      <a:lnTo>
                        <a:pt x="146" y="55"/>
                      </a:lnTo>
                      <a:lnTo>
                        <a:pt x="160" y="67"/>
                      </a:lnTo>
                      <a:lnTo>
                        <a:pt x="172" y="82"/>
                      </a:lnTo>
                      <a:lnTo>
                        <a:pt x="182" y="96"/>
                      </a:lnTo>
                      <a:lnTo>
                        <a:pt x="191" y="112"/>
                      </a:lnTo>
                      <a:lnTo>
                        <a:pt x="198" y="127"/>
                      </a:lnTo>
                      <a:lnTo>
                        <a:pt x="203" y="145"/>
                      </a:lnTo>
                      <a:lnTo>
                        <a:pt x="206" y="162"/>
                      </a:lnTo>
                      <a:lnTo>
                        <a:pt x="207" y="181"/>
                      </a:lnTo>
                      <a:lnTo>
                        <a:pt x="21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9" name="Freeform 1190">
                  <a:extLst>
                    <a:ext uri="{FF2B5EF4-FFF2-40B4-BE49-F238E27FC236}">
                      <a16:creationId xmlns:a16="http://schemas.microsoft.com/office/drawing/2014/main" id="{7C59377B-318D-4012-8094-666627926756}"/>
                    </a:ext>
                  </a:extLst>
                </p:cNvPr>
                <p:cNvSpPr>
                  <a:spLocks/>
                </p:cNvSpPr>
                <p:nvPr/>
              </p:nvSpPr>
              <p:spPr bwMode="auto">
                <a:xfrm>
                  <a:off x="5244" y="491"/>
                  <a:ext cx="35" cy="37"/>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0" y="181"/>
                      </a:moveTo>
                      <a:lnTo>
                        <a:pt x="0" y="181"/>
                      </a:lnTo>
                      <a:lnTo>
                        <a:pt x="21" y="179"/>
                      </a:lnTo>
                      <a:lnTo>
                        <a:pt x="42" y="176"/>
                      </a:lnTo>
                      <a:lnTo>
                        <a:pt x="62" y="172"/>
                      </a:lnTo>
                      <a:lnTo>
                        <a:pt x="82" y="166"/>
                      </a:lnTo>
                      <a:lnTo>
                        <a:pt x="101" y="159"/>
                      </a:lnTo>
                      <a:lnTo>
                        <a:pt x="117" y="149"/>
                      </a:lnTo>
                      <a:lnTo>
                        <a:pt x="134" y="139"/>
                      </a:lnTo>
                      <a:lnTo>
                        <a:pt x="148" y="127"/>
                      </a:lnTo>
                      <a:lnTo>
                        <a:pt x="162" y="115"/>
                      </a:lnTo>
                      <a:lnTo>
                        <a:pt x="174" y="101"/>
                      </a:lnTo>
                      <a:lnTo>
                        <a:pt x="185" y="86"/>
                      </a:lnTo>
                      <a:lnTo>
                        <a:pt x="193" y="70"/>
                      </a:lnTo>
                      <a:lnTo>
                        <a:pt x="200" y="53"/>
                      </a:lnTo>
                      <a:lnTo>
                        <a:pt x="205" y="35"/>
                      </a:lnTo>
                      <a:lnTo>
                        <a:pt x="208" y="18"/>
                      </a:lnTo>
                      <a:lnTo>
                        <a:pt x="210" y="0"/>
                      </a:lnTo>
                      <a:lnTo>
                        <a:pt x="207" y="0"/>
                      </a:lnTo>
                      <a:lnTo>
                        <a:pt x="206" y="18"/>
                      </a:lnTo>
                      <a:lnTo>
                        <a:pt x="203" y="35"/>
                      </a:lnTo>
                      <a:lnTo>
                        <a:pt x="198" y="53"/>
                      </a:lnTo>
                      <a:lnTo>
                        <a:pt x="191" y="68"/>
                      </a:lnTo>
                      <a:lnTo>
                        <a:pt x="182" y="84"/>
                      </a:lnTo>
                      <a:lnTo>
                        <a:pt x="172" y="98"/>
                      </a:lnTo>
                      <a:lnTo>
                        <a:pt x="160" y="113"/>
                      </a:lnTo>
                      <a:lnTo>
                        <a:pt x="146" y="125"/>
                      </a:lnTo>
                      <a:lnTo>
                        <a:pt x="132" y="137"/>
                      </a:lnTo>
                      <a:lnTo>
                        <a:pt x="115" y="147"/>
                      </a:lnTo>
                      <a:lnTo>
                        <a:pt x="98" y="157"/>
                      </a:lnTo>
                      <a:lnTo>
                        <a:pt x="79" y="164"/>
                      </a:lnTo>
                      <a:lnTo>
                        <a:pt x="62" y="170"/>
                      </a:lnTo>
                      <a:lnTo>
                        <a:pt x="42" y="174"/>
                      </a:lnTo>
                      <a:lnTo>
                        <a:pt x="21" y="177"/>
                      </a:lnTo>
                      <a:lnTo>
                        <a:pt x="0" y="177"/>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0" name="Freeform 1191">
                  <a:extLst>
                    <a:ext uri="{FF2B5EF4-FFF2-40B4-BE49-F238E27FC236}">
                      <a16:creationId xmlns:a16="http://schemas.microsoft.com/office/drawing/2014/main" id="{20D50552-C81C-44F3-B506-64F4537C6D3F}"/>
                    </a:ext>
                  </a:extLst>
                </p:cNvPr>
                <p:cNvSpPr>
                  <a:spLocks/>
                </p:cNvSpPr>
                <p:nvPr/>
              </p:nvSpPr>
              <p:spPr bwMode="auto">
                <a:xfrm>
                  <a:off x="5209" y="491"/>
                  <a:ext cx="35" cy="37"/>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0" y="0"/>
                      </a:moveTo>
                      <a:lnTo>
                        <a:pt x="0" y="0"/>
                      </a:lnTo>
                      <a:lnTo>
                        <a:pt x="2" y="18"/>
                      </a:lnTo>
                      <a:lnTo>
                        <a:pt x="5" y="35"/>
                      </a:lnTo>
                      <a:lnTo>
                        <a:pt x="10" y="53"/>
                      </a:lnTo>
                      <a:lnTo>
                        <a:pt x="17" y="70"/>
                      </a:lnTo>
                      <a:lnTo>
                        <a:pt x="26" y="86"/>
                      </a:lnTo>
                      <a:lnTo>
                        <a:pt x="36" y="101"/>
                      </a:lnTo>
                      <a:lnTo>
                        <a:pt x="48" y="115"/>
                      </a:lnTo>
                      <a:lnTo>
                        <a:pt x="62" y="127"/>
                      </a:lnTo>
                      <a:lnTo>
                        <a:pt x="76" y="139"/>
                      </a:lnTo>
                      <a:lnTo>
                        <a:pt x="93" y="149"/>
                      </a:lnTo>
                      <a:lnTo>
                        <a:pt x="110" y="159"/>
                      </a:lnTo>
                      <a:lnTo>
                        <a:pt x="129" y="166"/>
                      </a:lnTo>
                      <a:lnTo>
                        <a:pt x="149" y="172"/>
                      </a:lnTo>
                      <a:lnTo>
                        <a:pt x="169" y="176"/>
                      </a:lnTo>
                      <a:lnTo>
                        <a:pt x="189" y="179"/>
                      </a:lnTo>
                      <a:lnTo>
                        <a:pt x="210" y="181"/>
                      </a:lnTo>
                      <a:lnTo>
                        <a:pt x="210" y="177"/>
                      </a:lnTo>
                      <a:lnTo>
                        <a:pt x="189" y="177"/>
                      </a:lnTo>
                      <a:lnTo>
                        <a:pt x="169" y="174"/>
                      </a:lnTo>
                      <a:lnTo>
                        <a:pt x="149" y="170"/>
                      </a:lnTo>
                      <a:lnTo>
                        <a:pt x="131" y="164"/>
                      </a:lnTo>
                      <a:lnTo>
                        <a:pt x="112" y="157"/>
                      </a:lnTo>
                      <a:lnTo>
                        <a:pt x="95" y="147"/>
                      </a:lnTo>
                      <a:lnTo>
                        <a:pt x="79" y="137"/>
                      </a:lnTo>
                      <a:lnTo>
                        <a:pt x="65" y="125"/>
                      </a:lnTo>
                      <a:lnTo>
                        <a:pt x="50" y="113"/>
                      </a:lnTo>
                      <a:lnTo>
                        <a:pt x="39" y="98"/>
                      </a:lnTo>
                      <a:lnTo>
                        <a:pt x="28" y="84"/>
                      </a:lnTo>
                      <a:lnTo>
                        <a:pt x="20" y="68"/>
                      </a:lnTo>
                      <a:lnTo>
                        <a:pt x="13" y="53"/>
                      </a:lnTo>
                      <a:lnTo>
                        <a:pt x="8" y="35"/>
                      </a:lnTo>
                      <a:lnTo>
                        <a:pt x="4" y="18"/>
                      </a:lnTo>
                      <a:lnTo>
                        <a:pt x="4"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1" name="Freeform 1192">
                  <a:extLst>
                    <a:ext uri="{FF2B5EF4-FFF2-40B4-BE49-F238E27FC236}">
                      <a16:creationId xmlns:a16="http://schemas.microsoft.com/office/drawing/2014/main" id="{EA2F9605-21FA-4C12-93EF-754E02AD80A3}"/>
                    </a:ext>
                  </a:extLst>
                </p:cNvPr>
                <p:cNvSpPr>
                  <a:spLocks/>
                </p:cNvSpPr>
                <p:nvPr/>
              </p:nvSpPr>
              <p:spPr bwMode="auto">
                <a:xfrm>
                  <a:off x="5209" y="455"/>
                  <a:ext cx="35" cy="36"/>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210" y="0"/>
                      </a:moveTo>
                      <a:lnTo>
                        <a:pt x="210" y="0"/>
                      </a:lnTo>
                      <a:lnTo>
                        <a:pt x="189" y="1"/>
                      </a:lnTo>
                      <a:lnTo>
                        <a:pt x="169" y="4"/>
                      </a:lnTo>
                      <a:lnTo>
                        <a:pt x="149" y="8"/>
                      </a:lnTo>
                      <a:lnTo>
                        <a:pt x="129" y="14"/>
                      </a:lnTo>
                      <a:lnTo>
                        <a:pt x="110" y="21"/>
                      </a:lnTo>
                      <a:lnTo>
                        <a:pt x="93" y="31"/>
                      </a:lnTo>
                      <a:lnTo>
                        <a:pt x="76" y="41"/>
                      </a:lnTo>
                      <a:lnTo>
                        <a:pt x="62" y="53"/>
                      </a:lnTo>
                      <a:lnTo>
                        <a:pt x="48" y="65"/>
                      </a:lnTo>
                      <a:lnTo>
                        <a:pt x="36" y="79"/>
                      </a:lnTo>
                      <a:lnTo>
                        <a:pt x="26" y="94"/>
                      </a:lnTo>
                      <a:lnTo>
                        <a:pt x="17" y="110"/>
                      </a:lnTo>
                      <a:lnTo>
                        <a:pt x="10" y="127"/>
                      </a:lnTo>
                      <a:lnTo>
                        <a:pt x="5" y="145"/>
                      </a:lnTo>
                      <a:lnTo>
                        <a:pt x="2" y="162"/>
                      </a:lnTo>
                      <a:lnTo>
                        <a:pt x="0" y="181"/>
                      </a:lnTo>
                      <a:lnTo>
                        <a:pt x="4" y="181"/>
                      </a:lnTo>
                      <a:lnTo>
                        <a:pt x="4" y="162"/>
                      </a:lnTo>
                      <a:lnTo>
                        <a:pt x="8" y="145"/>
                      </a:lnTo>
                      <a:lnTo>
                        <a:pt x="13" y="127"/>
                      </a:lnTo>
                      <a:lnTo>
                        <a:pt x="20" y="112"/>
                      </a:lnTo>
                      <a:lnTo>
                        <a:pt x="28" y="96"/>
                      </a:lnTo>
                      <a:lnTo>
                        <a:pt x="39" y="82"/>
                      </a:lnTo>
                      <a:lnTo>
                        <a:pt x="50" y="67"/>
                      </a:lnTo>
                      <a:lnTo>
                        <a:pt x="65" y="55"/>
                      </a:lnTo>
                      <a:lnTo>
                        <a:pt x="79" y="43"/>
                      </a:lnTo>
                      <a:lnTo>
                        <a:pt x="95" y="33"/>
                      </a:lnTo>
                      <a:lnTo>
                        <a:pt x="112" y="23"/>
                      </a:lnTo>
                      <a:lnTo>
                        <a:pt x="131" y="16"/>
                      </a:lnTo>
                      <a:lnTo>
                        <a:pt x="149" y="10"/>
                      </a:lnTo>
                      <a:lnTo>
                        <a:pt x="169" y="6"/>
                      </a:lnTo>
                      <a:lnTo>
                        <a:pt x="189" y="3"/>
                      </a:lnTo>
                      <a:lnTo>
                        <a:pt x="210" y="2"/>
                      </a:lnTo>
                      <a:lnTo>
                        <a:pt x="21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2" name="Freeform 1193">
                  <a:extLst>
                    <a:ext uri="{FF2B5EF4-FFF2-40B4-BE49-F238E27FC236}">
                      <a16:creationId xmlns:a16="http://schemas.microsoft.com/office/drawing/2014/main" id="{0F6B2504-2760-4DF7-9064-E7DAE47067FA}"/>
                    </a:ext>
                  </a:extLst>
                </p:cNvPr>
                <p:cNvSpPr>
                  <a:spLocks/>
                </p:cNvSpPr>
                <p:nvPr/>
              </p:nvSpPr>
              <p:spPr bwMode="auto">
                <a:xfrm>
                  <a:off x="5232" y="517"/>
                  <a:ext cx="24" cy="3"/>
                </a:xfrm>
                <a:custGeom>
                  <a:avLst/>
                  <a:gdLst>
                    <a:gd name="T0" fmla="*/ 0 w 142"/>
                    <a:gd name="T1" fmla="*/ 0 h 14"/>
                    <a:gd name="T2" fmla="*/ 0 w 142"/>
                    <a:gd name="T3" fmla="*/ 0 h 14"/>
                    <a:gd name="T4" fmla="*/ 0 w 142"/>
                    <a:gd name="T5" fmla="*/ 0 h 14"/>
                    <a:gd name="T6" fmla="*/ 0 w 142"/>
                    <a:gd name="T7" fmla="*/ 0 h 14"/>
                    <a:gd name="T8" fmla="*/ 0 w 142"/>
                    <a:gd name="T9" fmla="*/ 0 h 14"/>
                    <a:gd name="T10" fmla="*/ 0 w 142"/>
                    <a:gd name="T11" fmla="*/ 0 h 14"/>
                    <a:gd name="T12" fmla="*/ 0 w 142"/>
                    <a:gd name="T13" fmla="*/ 0 h 14"/>
                    <a:gd name="T14" fmla="*/ 0 w 142"/>
                    <a:gd name="T15" fmla="*/ 0 h 14"/>
                    <a:gd name="T16" fmla="*/ 0 w 142"/>
                    <a:gd name="T17" fmla="*/ 0 h 14"/>
                    <a:gd name="T18" fmla="*/ 0 w 142"/>
                    <a:gd name="T19" fmla="*/ 0 h 14"/>
                    <a:gd name="T20" fmla="*/ 0 w 142"/>
                    <a:gd name="T21" fmla="*/ 0 h 14"/>
                    <a:gd name="T22" fmla="*/ 0 w 142"/>
                    <a:gd name="T23" fmla="*/ 0 h 14"/>
                    <a:gd name="T24" fmla="*/ 0 w 142"/>
                    <a:gd name="T25" fmla="*/ 0 h 14"/>
                    <a:gd name="T26" fmla="*/ 0 w 142"/>
                    <a:gd name="T27" fmla="*/ 0 h 14"/>
                    <a:gd name="T28" fmla="*/ 0 w 142"/>
                    <a:gd name="T29" fmla="*/ 0 h 14"/>
                    <a:gd name="T30" fmla="*/ 0 w 142"/>
                    <a:gd name="T31" fmla="*/ 0 h 14"/>
                    <a:gd name="T32" fmla="*/ 0 w 142"/>
                    <a:gd name="T33" fmla="*/ 0 h 14"/>
                    <a:gd name="T34" fmla="*/ 0 w 142"/>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4"/>
                    <a:gd name="T56" fmla="*/ 142 w 142"/>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4">
                      <a:moveTo>
                        <a:pt x="0" y="0"/>
                      </a:moveTo>
                      <a:lnTo>
                        <a:pt x="8" y="3"/>
                      </a:lnTo>
                      <a:lnTo>
                        <a:pt x="17" y="6"/>
                      </a:lnTo>
                      <a:lnTo>
                        <a:pt x="25" y="8"/>
                      </a:lnTo>
                      <a:lnTo>
                        <a:pt x="34" y="10"/>
                      </a:lnTo>
                      <a:lnTo>
                        <a:pt x="44" y="12"/>
                      </a:lnTo>
                      <a:lnTo>
                        <a:pt x="52" y="13"/>
                      </a:lnTo>
                      <a:lnTo>
                        <a:pt x="62" y="14"/>
                      </a:lnTo>
                      <a:lnTo>
                        <a:pt x="71" y="14"/>
                      </a:lnTo>
                      <a:lnTo>
                        <a:pt x="81" y="14"/>
                      </a:lnTo>
                      <a:lnTo>
                        <a:pt x="90" y="13"/>
                      </a:lnTo>
                      <a:lnTo>
                        <a:pt x="98" y="12"/>
                      </a:lnTo>
                      <a:lnTo>
                        <a:pt x="108" y="10"/>
                      </a:lnTo>
                      <a:lnTo>
                        <a:pt x="117" y="8"/>
                      </a:lnTo>
                      <a:lnTo>
                        <a:pt x="126" y="6"/>
                      </a:lnTo>
                      <a:lnTo>
                        <a:pt x="134" y="3"/>
                      </a:lnTo>
                      <a:lnTo>
                        <a:pt x="14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3" name="Freeform 1194">
                  <a:extLst>
                    <a:ext uri="{FF2B5EF4-FFF2-40B4-BE49-F238E27FC236}">
                      <a16:creationId xmlns:a16="http://schemas.microsoft.com/office/drawing/2014/main" id="{81A59C13-69C6-40F0-A606-6D0EA1BEE8B5}"/>
                    </a:ext>
                  </a:extLst>
                </p:cNvPr>
                <p:cNvSpPr>
                  <a:spLocks/>
                </p:cNvSpPr>
                <p:nvPr/>
              </p:nvSpPr>
              <p:spPr bwMode="auto">
                <a:xfrm>
                  <a:off x="5228" y="515"/>
                  <a:ext cx="33" cy="2"/>
                </a:xfrm>
                <a:custGeom>
                  <a:avLst/>
                  <a:gdLst>
                    <a:gd name="T0" fmla="*/ 0 w 196"/>
                    <a:gd name="T1" fmla="*/ 0 h 14"/>
                    <a:gd name="T2" fmla="*/ 0 w 196"/>
                    <a:gd name="T3" fmla="*/ 0 h 14"/>
                    <a:gd name="T4" fmla="*/ 0 w 196"/>
                    <a:gd name="T5" fmla="*/ 0 h 14"/>
                    <a:gd name="T6" fmla="*/ 0 w 196"/>
                    <a:gd name="T7" fmla="*/ 0 h 14"/>
                    <a:gd name="T8" fmla="*/ 0 w 196"/>
                    <a:gd name="T9" fmla="*/ 0 h 14"/>
                    <a:gd name="T10" fmla="*/ 0 w 196"/>
                    <a:gd name="T11" fmla="*/ 0 h 14"/>
                    <a:gd name="T12" fmla="*/ 0 w 196"/>
                    <a:gd name="T13" fmla="*/ 0 h 14"/>
                    <a:gd name="T14" fmla="*/ 0 w 196"/>
                    <a:gd name="T15" fmla="*/ 0 h 14"/>
                    <a:gd name="T16" fmla="*/ 0 w 196"/>
                    <a:gd name="T17" fmla="*/ 0 h 14"/>
                    <a:gd name="T18" fmla="*/ 0 w 196"/>
                    <a:gd name="T19" fmla="*/ 0 h 14"/>
                    <a:gd name="T20" fmla="*/ 0 w 19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96"/>
                    <a:gd name="T34" fmla="*/ 0 h 14"/>
                    <a:gd name="T35" fmla="*/ 196 w 19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96" h="14">
                      <a:moveTo>
                        <a:pt x="27" y="14"/>
                      </a:moveTo>
                      <a:lnTo>
                        <a:pt x="20" y="11"/>
                      </a:lnTo>
                      <a:lnTo>
                        <a:pt x="13" y="8"/>
                      </a:lnTo>
                      <a:lnTo>
                        <a:pt x="6" y="4"/>
                      </a:lnTo>
                      <a:lnTo>
                        <a:pt x="0" y="0"/>
                      </a:lnTo>
                      <a:lnTo>
                        <a:pt x="196" y="0"/>
                      </a:lnTo>
                      <a:lnTo>
                        <a:pt x="190" y="4"/>
                      </a:lnTo>
                      <a:lnTo>
                        <a:pt x="183" y="8"/>
                      </a:lnTo>
                      <a:lnTo>
                        <a:pt x="176" y="11"/>
                      </a:lnTo>
                      <a:lnTo>
                        <a:pt x="169" y="14"/>
                      </a:lnTo>
                      <a:lnTo>
                        <a:pt x="27" y="14"/>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4" name="Freeform 1195">
                  <a:extLst>
                    <a:ext uri="{FF2B5EF4-FFF2-40B4-BE49-F238E27FC236}">
                      <a16:creationId xmlns:a16="http://schemas.microsoft.com/office/drawing/2014/main" id="{783D94E4-6B54-4ECE-8F55-19A24AB913B9}"/>
                    </a:ext>
                  </a:extLst>
                </p:cNvPr>
                <p:cNvSpPr>
                  <a:spLocks/>
                </p:cNvSpPr>
                <p:nvPr/>
              </p:nvSpPr>
              <p:spPr bwMode="auto">
                <a:xfrm>
                  <a:off x="5225" y="512"/>
                  <a:ext cx="39" cy="3"/>
                </a:xfrm>
                <a:custGeom>
                  <a:avLst/>
                  <a:gdLst>
                    <a:gd name="T0" fmla="*/ 0 w 234"/>
                    <a:gd name="T1" fmla="*/ 0 h 14"/>
                    <a:gd name="T2" fmla="*/ 0 w 234"/>
                    <a:gd name="T3" fmla="*/ 0 h 14"/>
                    <a:gd name="T4" fmla="*/ 0 w 234"/>
                    <a:gd name="T5" fmla="*/ 0 h 14"/>
                    <a:gd name="T6" fmla="*/ 0 w 234"/>
                    <a:gd name="T7" fmla="*/ 0 h 14"/>
                    <a:gd name="T8" fmla="*/ 0 w 234"/>
                    <a:gd name="T9" fmla="*/ 0 h 14"/>
                    <a:gd name="T10" fmla="*/ 0 w 234"/>
                    <a:gd name="T11" fmla="*/ 0 h 14"/>
                    <a:gd name="T12" fmla="*/ 0 w 234"/>
                    <a:gd name="T13" fmla="*/ 0 h 14"/>
                    <a:gd name="T14" fmla="*/ 0 w 234"/>
                    <a:gd name="T15" fmla="*/ 0 h 14"/>
                    <a:gd name="T16" fmla="*/ 0 w 234"/>
                    <a:gd name="T17" fmla="*/ 0 h 14"/>
                    <a:gd name="T18" fmla="*/ 0 w 234"/>
                    <a:gd name="T19" fmla="*/ 0 h 14"/>
                    <a:gd name="T20" fmla="*/ 0 w 234"/>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4"/>
                    <a:gd name="T34" fmla="*/ 0 h 14"/>
                    <a:gd name="T35" fmla="*/ 234 w 234"/>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4" h="14">
                      <a:moveTo>
                        <a:pt x="19" y="14"/>
                      </a:moveTo>
                      <a:lnTo>
                        <a:pt x="14" y="11"/>
                      </a:lnTo>
                      <a:lnTo>
                        <a:pt x="9" y="7"/>
                      </a:lnTo>
                      <a:lnTo>
                        <a:pt x="5" y="4"/>
                      </a:lnTo>
                      <a:lnTo>
                        <a:pt x="0" y="0"/>
                      </a:lnTo>
                      <a:lnTo>
                        <a:pt x="234" y="0"/>
                      </a:lnTo>
                      <a:lnTo>
                        <a:pt x="230" y="4"/>
                      </a:lnTo>
                      <a:lnTo>
                        <a:pt x="225" y="7"/>
                      </a:lnTo>
                      <a:lnTo>
                        <a:pt x="220" y="11"/>
                      </a:lnTo>
                      <a:lnTo>
                        <a:pt x="215" y="14"/>
                      </a:lnTo>
                      <a:lnTo>
                        <a:pt x="19" y="1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5" name="Freeform 1196">
                  <a:extLst>
                    <a:ext uri="{FF2B5EF4-FFF2-40B4-BE49-F238E27FC236}">
                      <a16:creationId xmlns:a16="http://schemas.microsoft.com/office/drawing/2014/main" id="{22028C15-73E1-4B5D-A219-BF7C9D6A13AF}"/>
                    </a:ext>
                  </a:extLst>
                </p:cNvPr>
                <p:cNvSpPr>
                  <a:spLocks/>
                </p:cNvSpPr>
                <p:nvPr/>
              </p:nvSpPr>
              <p:spPr bwMode="auto">
                <a:xfrm>
                  <a:off x="5222" y="509"/>
                  <a:ext cx="44" cy="3"/>
                </a:xfrm>
                <a:custGeom>
                  <a:avLst/>
                  <a:gdLst>
                    <a:gd name="T0" fmla="*/ 0 w 263"/>
                    <a:gd name="T1" fmla="*/ 0 h 14"/>
                    <a:gd name="T2" fmla="*/ 0 w 263"/>
                    <a:gd name="T3" fmla="*/ 0 h 14"/>
                    <a:gd name="T4" fmla="*/ 0 w 263"/>
                    <a:gd name="T5" fmla="*/ 0 h 14"/>
                    <a:gd name="T6" fmla="*/ 0 w 263"/>
                    <a:gd name="T7" fmla="*/ 0 h 14"/>
                    <a:gd name="T8" fmla="*/ 0 w 263"/>
                    <a:gd name="T9" fmla="*/ 0 h 14"/>
                    <a:gd name="T10" fmla="*/ 0 w 263"/>
                    <a:gd name="T11" fmla="*/ 0 h 14"/>
                    <a:gd name="T12" fmla="*/ 0 w 263"/>
                    <a:gd name="T13" fmla="*/ 0 h 14"/>
                    <a:gd name="T14" fmla="*/ 0 w 263"/>
                    <a:gd name="T15" fmla="*/ 0 h 14"/>
                    <a:gd name="T16" fmla="*/ 0 w 263"/>
                    <a:gd name="T17" fmla="*/ 0 h 14"/>
                    <a:gd name="T18" fmla="*/ 0 w 263"/>
                    <a:gd name="T19" fmla="*/ 0 h 14"/>
                    <a:gd name="T20" fmla="*/ 0 w 263"/>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3"/>
                    <a:gd name="T34" fmla="*/ 0 h 14"/>
                    <a:gd name="T35" fmla="*/ 263 w 263"/>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3" h="14">
                      <a:moveTo>
                        <a:pt x="14" y="14"/>
                      </a:moveTo>
                      <a:lnTo>
                        <a:pt x="9" y="10"/>
                      </a:lnTo>
                      <a:lnTo>
                        <a:pt x="6" y="7"/>
                      </a:lnTo>
                      <a:lnTo>
                        <a:pt x="2" y="4"/>
                      </a:lnTo>
                      <a:lnTo>
                        <a:pt x="0" y="0"/>
                      </a:lnTo>
                      <a:lnTo>
                        <a:pt x="263" y="0"/>
                      </a:lnTo>
                      <a:lnTo>
                        <a:pt x="260" y="4"/>
                      </a:lnTo>
                      <a:lnTo>
                        <a:pt x="257" y="7"/>
                      </a:lnTo>
                      <a:lnTo>
                        <a:pt x="253" y="10"/>
                      </a:lnTo>
                      <a:lnTo>
                        <a:pt x="248" y="14"/>
                      </a:lnTo>
                      <a:lnTo>
                        <a:pt x="14" y="14"/>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6" name="Freeform 1197">
                  <a:extLst>
                    <a:ext uri="{FF2B5EF4-FFF2-40B4-BE49-F238E27FC236}">
                      <a16:creationId xmlns:a16="http://schemas.microsoft.com/office/drawing/2014/main" id="{8866A26E-A39A-4421-A51A-D4A8E07A399C}"/>
                    </a:ext>
                  </a:extLst>
                </p:cNvPr>
                <p:cNvSpPr>
                  <a:spLocks/>
                </p:cNvSpPr>
                <p:nvPr/>
              </p:nvSpPr>
              <p:spPr bwMode="auto">
                <a:xfrm>
                  <a:off x="5220" y="506"/>
                  <a:ext cx="48" cy="3"/>
                </a:xfrm>
                <a:custGeom>
                  <a:avLst/>
                  <a:gdLst>
                    <a:gd name="T0" fmla="*/ 0 w 286"/>
                    <a:gd name="T1" fmla="*/ 0 h 15"/>
                    <a:gd name="T2" fmla="*/ 0 w 286"/>
                    <a:gd name="T3" fmla="*/ 0 h 15"/>
                    <a:gd name="T4" fmla="*/ 0 w 286"/>
                    <a:gd name="T5" fmla="*/ 0 h 15"/>
                    <a:gd name="T6" fmla="*/ 0 w 286"/>
                    <a:gd name="T7" fmla="*/ 0 h 15"/>
                    <a:gd name="T8" fmla="*/ 0 w 286"/>
                    <a:gd name="T9" fmla="*/ 0 h 15"/>
                    <a:gd name="T10" fmla="*/ 0 w 286"/>
                    <a:gd name="T11" fmla="*/ 0 h 15"/>
                    <a:gd name="T12" fmla="*/ 0 w 286"/>
                    <a:gd name="T13" fmla="*/ 0 h 15"/>
                    <a:gd name="T14" fmla="*/ 0 w 286"/>
                    <a:gd name="T15" fmla="*/ 0 h 15"/>
                    <a:gd name="T16" fmla="*/ 0 w 286"/>
                    <a:gd name="T17" fmla="*/ 0 h 15"/>
                    <a:gd name="T18" fmla="*/ 0 w 286"/>
                    <a:gd name="T19" fmla="*/ 0 h 15"/>
                    <a:gd name="T20" fmla="*/ 0 w 28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6"/>
                    <a:gd name="T34" fmla="*/ 0 h 15"/>
                    <a:gd name="T35" fmla="*/ 286 w 28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6" h="15">
                      <a:moveTo>
                        <a:pt x="12" y="15"/>
                      </a:moveTo>
                      <a:lnTo>
                        <a:pt x="8" y="11"/>
                      </a:lnTo>
                      <a:lnTo>
                        <a:pt x="6" y="7"/>
                      </a:lnTo>
                      <a:lnTo>
                        <a:pt x="2" y="4"/>
                      </a:lnTo>
                      <a:lnTo>
                        <a:pt x="0" y="0"/>
                      </a:lnTo>
                      <a:lnTo>
                        <a:pt x="286" y="0"/>
                      </a:lnTo>
                      <a:lnTo>
                        <a:pt x="284" y="4"/>
                      </a:lnTo>
                      <a:lnTo>
                        <a:pt x="280" y="7"/>
                      </a:lnTo>
                      <a:lnTo>
                        <a:pt x="278" y="11"/>
                      </a:lnTo>
                      <a:lnTo>
                        <a:pt x="275" y="15"/>
                      </a:lnTo>
                      <a:lnTo>
                        <a:pt x="12" y="15"/>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7" name="Freeform 1198">
                  <a:extLst>
                    <a:ext uri="{FF2B5EF4-FFF2-40B4-BE49-F238E27FC236}">
                      <a16:creationId xmlns:a16="http://schemas.microsoft.com/office/drawing/2014/main" id="{49A1506F-E4CB-4957-92C4-D801F95762F1}"/>
                    </a:ext>
                  </a:extLst>
                </p:cNvPr>
                <p:cNvSpPr>
                  <a:spLocks/>
                </p:cNvSpPr>
                <p:nvPr/>
              </p:nvSpPr>
              <p:spPr bwMode="auto">
                <a:xfrm>
                  <a:off x="5219" y="503"/>
                  <a:ext cx="51" cy="3"/>
                </a:xfrm>
                <a:custGeom>
                  <a:avLst/>
                  <a:gdLst>
                    <a:gd name="T0" fmla="*/ 0 w 306"/>
                    <a:gd name="T1" fmla="*/ 0 h 14"/>
                    <a:gd name="T2" fmla="*/ 0 w 306"/>
                    <a:gd name="T3" fmla="*/ 0 h 14"/>
                    <a:gd name="T4" fmla="*/ 0 w 306"/>
                    <a:gd name="T5" fmla="*/ 0 h 14"/>
                    <a:gd name="T6" fmla="*/ 0 w 306"/>
                    <a:gd name="T7" fmla="*/ 0 h 14"/>
                    <a:gd name="T8" fmla="*/ 0 w 306"/>
                    <a:gd name="T9" fmla="*/ 0 h 14"/>
                    <a:gd name="T10" fmla="*/ 0 w 306"/>
                    <a:gd name="T11" fmla="*/ 0 h 14"/>
                    <a:gd name="T12" fmla="*/ 0 w 306"/>
                    <a:gd name="T13" fmla="*/ 0 h 14"/>
                    <a:gd name="T14" fmla="*/ 0 w 306"/>
                    <a:gd name="T15" fmla="*/ 0 h 14"/>
                    <a:gd name="T16" fmla="*/ 0 w 306"/>
                    <a:gd name="T17" fmla="*/ 0 h 14"/>
                    <a:gd name="T18" fmla="*/ 0 w 306"/>
                    <a:gd name="T19" fmla="*/ 0 h 14"/>
                    <a:gd name="T20" fmla="*/ 0 w 30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6"/>
                    <a:gd name="T34" fmla="*/ 0 h 14"/>
                    <a:gd name="T35" fmla="*/ 306 w 30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6" h="14">
                      <a:moveTo>
                        <a:pt x="10" y="14"/>
                      </a:moveTo>
                      <a:lnTo>
                        <a:pt x="8" y="11"/>
                      </a:lnTo>
                      <a:lnTo>
                        <a:pt x="5" y="7"/>
                      </a:lnTo>
                      <a:lnTo>
                        <a:pt x="3" y="4"/>
                      </a:lnTo>
                      <a:lnTo>
                        <a:pt x="0" y="0"/>
                      </a:lnTo>
                      <a:lnTo>
                        <a:pt x="306" y="0"/>
                      </a:lnTo>
                      <a:lnTo>
                        <a:pt x="303" y="4"/>
                      </a:lnTo>
                      <a:lnTo>
                        <a:pt x="301" y="7"/>
                      </a:lnTo>
                      <a:lnTo>
                        <a:pt x="299" y="11"/>
                      </a:lnTo>
                      <a:lnTo>
                        <a:pt x="296" y="14"/>
                      </a:lnTo>
                      <a:lnTo>
                        <a:pt x="10" y="14"/>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8" name="Freeform 1199">
                  <a:extLst>
                    <a:ext uri="{FF2B5EF4-FFF2-40B4-BE49-F238E27FC236}">
                      <a16:creationId xmlns:a16="http://schemas.microsoft.com/office/drawing/2014/main" id="{307345D4-98D5-4975-ACBF-105BC831B6CA}"/>
                    </a:ext>
                  </a:extLst>
                </p:cNvPr>
                <p:cNvSpPr>
                  <a:spLocks/>
                </p:cNvSpPr>
                <p:nvPr/>
              </p:nvSpPr>
              <p:spPr bwMode="auto">
                <a:xfrm>
                  <a:off x="5218" y="500"/>
                  <a:ext cx="53" cy="3"/>
                </a:xfrm>
                <a:custGeom>
                  <a:avLst/>
                  <a:gdLst>
                    <a:gd name="T0" fmla="*/ 0 w 317"/>
                    <a:gd name="T1" fmla="*/ 0 h 15"/>
                    <a:gd name="T2" fmla="*/ 0 w 317"/>
                    <a:gd name="T3" fmla="*/ 0 h 15"/>
                    <a:gd name="T4" fmla="*/ 0 w 317"/>
                    <a:gd name="T5" fmla="*/ 0 h 15"/>
                    <a:gd name="T6" fmla="*/ 0 w 317"/>
                    <a:gd name="T7" fmla="*/ 0 h 15"/>
                    <a:gd name="T8" fmla="*/ 0 w 317"/>
                    <a:gd name="T9" fmla="*/ 0 h 15"/>
                    <a:gd name="T10" fmla="*/ 0 w 317"/>
                    <a:gd name="T11" fmla="*/ 0 h 15"/>
                    <a:gd name="T12" fmla="*/ 0 w 317"/>
                    <a:gd name="T13" fmla="*/ 0 h 15"/>
                    <a:gd name="T14" fmla="*/ 0 w 317"/>
                    <a:gd name="T15" fmla="*/ 0 h 15"/>
                    <a:gd name="T16" fmla="*/ 0 w 317"/>
                    <a:gd name="T17" fmla="*/ 0 h 15"/>
                    <a:gd name="T18" fmla="*/ 0 w 317"/>
                    <a:gd name="T19" fmla="*/ 0 h 15"/>
                    <a:gd name="T20" fmla="*/ 0 w 317"/>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7"/>
                    <a:gd name="T34" fmla="*/ 0 h 15"/>
                    <a:gd name="T35" fmla="*/ 317 w 317"/>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7" h="15">
                      <a:moveTo>
                        <a:pt x="5" y="15"/>
                      </a:moveTo>
                      <a:lnTo>
                        <a:pt x="4" y="11"/>
                      </a:lnTo>
                      <a:lnTo>
                        <a:pt x="2" y="8"/>
                      </a:lnTo>
                      <a:lnTo>
                        <a:pt x="1" y="4"/>
                      </a:lnTo>
                      <a:lnTo>
                        <a:pt x="0" y="0"/>
                      </a:lnTo>
                      <a:lnTo>
                        <a:pt x="317" y="0"/>
                      </a:lnTo>
                      <a:lnTo>
                        <a:pt x="316" y="4"/>
                      </a:lnTo>
                      <a:lnTo>
                        <a:pt x="314" y="8"/>
                      </a:lnTo>
                      <a:lnTo>
                        <a:pt x="312" y="11"/>
                      </a:lnTo>
                      <a:lnTo>
                        <a:pt x="311" y="15"/>
                      </a:lnTo>
                      <a:lnTo>
                        <a:pt x="5" y="15"/>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9" name="Freeform 1200">
                  <a:extLst>
                    <a:ext uri="{FF2B5EF4-FFF2-40B4-BE49-F238E27FC236}">
                      <a16:creationId xmlns:a16="http://schemas.microsoft.com/office/drawing/2014/main" id="{05C1F654-BE1E-4FD3-A173-EC168C4D4D41}"/>
                    </a:ext>
                  </a:extLst>
                </p:cNvPr>
                <p:cNvSpPr>
                  <a:spLocks/>
                </p:cNvSpPr>
                <p:nvPr/>
              </p:nvSpPr>
              <p:spPr bwMode="auto">
                <a:xfrm>
                  <a:off x="5217" y="497"/>
                  <a:ext cx="54" cy="3"/>
                </a:xfrm>
                <a:custGeom>
                  <a:avLst/>
                  <a:gdLst>
                    <a:gd name="T0" fmla="*/ 0 w 326"/>
                    <a:gd name="T1" fmla="*/ 0 h 14"/>
                    <a:gd name="T2" fmla="*/ 0 w 326"/>
                    <a:gd name="T3" fmla="*/ 0 h 14"/>
                    <a:gd name="T4" fmla="*/ 0 w 326"/>
                    <a:gd name="T5" fmla="*/ 0 h 14"/>
                    <a:gd name="T6" fmla="*/ 0 w 326"/>
                    <a:gd name="T7" fmla="*/ 0 h 14"/>
                    <a:gd name="T8" fmla="*/ 0 w 326"/>
                    <a:gd name="T9" fmla="*/ 0 h 14"/>
                    <a:gd name="T10" fmla="*/ 0 w 326"/>
                    <a:gd name="T11" fmla="*/ 0 h 14"/>
                    <a:gd name="T12" fmla="*/ 0 w 326"/>
                    <a:gd name="T13" fmla="*/ 0 h 14"/>
                    <a:gd name="T14" fmla="*/ 0 w 326"/>
                    <a:gd name="T15" fmla="*/ 0 h 14"/>
                    <a:gd name="T16" fmla="*/ 0 w 326"/>
                    <a:gd name="T17" fmla="*/ 0 h 14"/>
                    <a:gd name="T18" fmla="*/ 0 w 326"/>
                    <a:gd name="T19" fmla="*/ 0 h 14"/>
                    <a:gd name="T20" fmla="*/ 0 w 32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6"/>
                    <a:gd name="T34" fmla="*/ 0 h 14"/>
                    <a:gd name="T35" fmla="*/ 326 w 32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6" h="14">
                      <a:moveTo>
                        <a:pt x="5" y="14"/>
                      </a:moveTo>
                      <a:lnTo>
                        <a:pt x="3" y="11"/>
                      </a:lnTo>
                      <a:lnTo>
                        <a:pt x="2" y="7"/>
                      </a:lnTo>
                      <a:lnTo>
                        <a:pt x="1" y="4"/>
                      </a:lnTo>
                      <a:lnTo>
                        <a:pt x="0" y="0"/>
                      </a:lnTo>
                      <a:lnTo>
                        <a:pt x="326" y="0"/>
                      </a:lnTo>
                      <a:lnTo>
                        <a:pt x="325" y="4"/>
                      </a:lnTo>
                      <a:lnTo>
                        <a:pt x="324" y="7"/>
                      </a:lnTo>
                      <a:lnTo>
                        <a:pt x="323" y="11"/>
                      </a:lnTo>
                      <a:lnTo>
                        <a:pt x="322" y="14"/>
                      </a:lnTo>
                      <a:lnTo>
                        <a:pt x="5" y="1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0" name="Freeform 1201">
                  <a:extLst>
                    <a:ext uri="{FF2B5EF4-FFF2-40B4-BE49-F238E27FC236}">
                      <a16:creationId xmlns:a16="http://schemas.microsoft.com/office/drawing/2014/main" id="{452197A5-AD97-464B-BDC4-911F5857F60F}"/>
                    </a:ext>
                  </a:extLst>
                </p:cNvPr>
                <p:cNvSpPr>
                  <a:spLocks/>
                </p:cNvSpPr>
                <p:nvPr/>
              </p:nvSpPr>
              <p:spPr bwMode="auto">
                <a:xfrm>
                  <a:off x="5217" y="495"/>
                  <a:ext cx="55" cy="2"/>
                </a:xfrm>
                <a:custGeom>
                  <a:avLst/>
                  <a:gdLst>
                    <a:gd name="T0" fmla="*/ 0 w 332"/>
                    <a:gd name="T1" fmla="*/ 0 h 14"/>
                    <a:gd name="T2" fmla="*/ 0 w 332"/>
                    <a:gd name="T3" fmla="*/ 0 h 14"/>
                    <a:gd name="T4" fmla="*/ 0 w 332"/>
                    <a:gd name="T5" fmla="*/ 0 h 14"/>
                    <a:gd name="T6" fmla="*/ 0 w 332"/>
                    <a:gd name="T7" fmla="*/ 0 h 14"/>
                    <a:gd name="T8" fmla="*/ 0 w 332"/>
                    <a:gd name="T9" fmla="*/ 0 h 14"/>
                    <a:gd name="T10" fmla="*/ 0 w 332"/>
                    <a:gd name="T11" fmla="*/ 0 h 14"/>
                    <a:gd name="T12" fmla="*/ 0 w 332"/>
                    <a:gd name="T13" fmla="*/ 0 h 14"/>
                    <a:gd name="T14" fmla="*/ 0 w 332"/>
                    <a:gd name="T15" fmla="*/ 0 h 14"/>
                    <a:gd name="T16" fmla="*/ 0 w 332"/>
                    <a:gd name="T17" fmla="*/ 0 h 14"/>
                    <a:gd name="T18" fmla="*/ 0 w 332"/>
                    <a:gd name="T19" fmla="*/ 0 h 14"/>
                    <a:gd name="T20" fmla="*/ 0 w 33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4"/>
                    <a:gd name="T35" fmla="*/ 332 w 33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4">
                      <a:moveTo>
                        <a:pt x="3" y="14"/>
                      </a:moveTo>
                      <a:lnTo>
                        <a:pt x="2" y="11"/>
                      </a:lnTo>
                      <a:lnTo>
                        <a:pt x="2" y="7"/>
                      </a:lnTo>
                      <a:lnTo>
                        <a:pt x="0" y="4"/>
                      </a:lnTo>
                      <a:lnTo>
                        <a:pt x="0" y="0"/>
                      </a:lnTo>
                      <a:lnTo>
                        <a:pt x="332" y="0"/>
                      </a:lnTo>
                      <a:lnTo>
                        <a:pt x="332" y="4"/>
                      </a:lnTo>
                      <a:lnTo>
                        <a:pt x="331" y="7"/>
                      </a:lnTo>
                      <a:lnTo>
                        <a:pt x="331" y="11"/>
                      </a:lnTo>
                      <a:lnTo>
                        <a:pt x="329" y="14"/>
                      </a:lnTo>
                      <a:lnTo>
                        <a:pt x="3" y="1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1" name="Freeform 1202">
                  <a:extLst>
                    <a:ext uri="{FF2B5EF4-FFF2-40B4-BE49-F238E27FC236}">
                      <a16:creationId xmlns:a16="http://schemas.microsoft.com/office/drawing/2014/main" id="{78198F26-BD37-459C-8F61-0C9336B74937}"/>
                    </a:ext>
                  </a:extLst>
                </p:cNvPr>
                <p:cNvSpPr>
                  <a:spLocks/>
                </p:cNvSpPr>
                <p:nvPr/>
              </p:nvSpPr>
              <p:spPr bwMode="auto">
                <a:xfrm>
                  <a:off x="5216" y="492"/>
                  <a:ext cx="56" cy="3"/>
                </a:xfrm>
                <a:custGeom>
                  <a:avLst/>
                  <a:gdLst>
                    <a:gd name="T0" fmla="*/ 0 w 334"/>
                    <a:gd name="T1" fmla="*/ 0 h 15"/>
                    <a:gd name="T2" fmla="*/ 0 w 334"/>
                    <a:gd name="T3" fmla="*/ 0 h 15"/>
                    <a:gd name="T4" fmla="*/ 0 w 334"/>
                    <a:gd name="T5" fmla="*/ 0 h 15"/>
                    <a:gd name="T6" fmla="*/ 0 w 334"/>
                    <a:gd name="T7" fmla="*/ 0 h 15"/>
                    <a:gd name="T8" fmla="*/ 0 w 334"/>
                    <a:gd name="T9" fmla="*/ 0 h 15"/>
                    <a:gd name="T10" fmla="*/ 0 w 334"/>
                    <a:gd name="T11" fmla="*/ 0 h 15"/>
                    <a:gd name="T12" fmla="*/ 0 w 334"/>
                    <a:gd name="T13" fmla="*/ 0 h 15"/>
                    <a:gd name="T14" fmla="*/ 0 w 334"/>
                    <a:gd name="T15" fmla="*/ 0 h 15"/>
                    <a:gd name="T16" fmla="*/ 0 w 334"/>
                    <a:gd name="T17" fmla="*/ 0 h 15"/>
                    <a:gd name="T18" fmla="*/ 0 w 334"/>
                    <a:gd name="T19" fmla="*/ 0 h 15"/>
                    <a:gd name="T20" fmla="*/ 0 w 334"/>
                    <a:gd name="T21" fmla="*/ 0 h 15"/>
                    <a:gd name="T22" fmla="*/ 0 w 334"/>
                    <a:gd name="T23" fmla="*/ 0 h 15"/>
                    <a:gd name="T24" fmla="*/ 0 w 334"/>
                    <a:gd name="T25" fmla="*/ 0 h 15"/>
                    <a:gd name="T26" fmla="*/ 0 w 334"/>
                    <a:gd name="T27" fmla="*/ 0 h 15"/>
                    <a:gd name="T28" fmla="*/ 0 w 334"/>
                    <a:gd name="T29" fmla="*/ 0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4"/>
                    <a:gd name="T46" fmla="*/ 0 h 15"/>
                    <a:gd name="T47" fmla="*/ 334 w 334"/>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4" h="15">
                      <a:moveTo>
                        <a:pt x="1" y="15"/>
                      </a:moveTo>
                      <a:lnTo>
                        <a:pt x="0" y="11"/>
                      </a:lnTo>
                      <a:lnTo>
                        <a:pt x="0" y="7"/>
                      </a:lnTo>
                      <a:lnTo>
                        <a:pt x="0" y="4"/>
                      </a:lnTo>
                      <a:lnTo>
                        <a:pt x="0" y="0"/>
                      </a:lnTo>
                      <a:lnTo>
                        <a:pt x="334" y="0"/>
                      </a:lnTo>
                      <a:lnTo>
                        <a:pt x="334" y="4"/>
                      </a:lnTo>
                      <a:lnTo>
                        <a:pt x="334" y="7"/>
                      </a:lnTo>
                      <a:lnTo>
                        <a:pt x="334" y="11"/>
                      </a:lnTo>
                      <a:lnTo>
                        <a:pt x="333" y="15"/>
                      </a:lnTo>
                      <a:lnTo>
                        <a:pt x="1" y="15"/>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2" name="Freeform 1203">
                  <a:extLst>
                    <a:ext uri="{FF2B5EF4-FFF2-40B4-BE49-F238E27FC236}">
                      <a16:creationId xmlns:a16="http://schemas.microsoft.com/office/drawing/2014/main" id="{6735EF1E-DE43-403D-8759-F05A4FD563CE}"/>
                    </a:ext>
                  </a:extLst>
                </p:cNvPr>
                <p:cNvSpPr>
                  <a:spLocks/>
                </p:cNvSpPr>
                <p:nvPr/>
              </p:nvSpPr>
              <p:spPr bwMode="auto">
                <a:xfrm>
                  <a:off x="5216" y="489"/>
                  <a:ext cx="56" cy="3"/>
                </a:xfrm>
                <a:custGeom>
                  <a:avLst/>
                  <a:gdLst>
                    <a:gd name="T0" fmla="*/ 0 w 334"/>
                    <a:gd name="T1" fmla="*/ 0 h 15"/>
                    <a:gd name="T2" fmla="*/ 0 w 334"/>
                    <a:gd name="T3" fmla="*/ 0 h 15"/>
                    <a:gd name="T4" fmla="*/ 0 w 334"/>
                    <a:gd name="T5" fmla="*/ 0 h 15"/>
                    <a:gd name="T6" fmla="*/ 0 w 334"/>
                    <a:gd name="T7" fmla="*/ 0 h 15"/>
                    <a:gd name="T8" fmla="*/ 0 w 334"/>
                    <a:gd name="T9" fmla="*/ 0 h 15"/>
                    <a:gd name="T10" fmla="*/ 0 w 334"/>
                    <a:gd name="T11" fmla="*/ 0 h 15"/>
                    <a:gd name="T12" fmla="*/ 0 w 334"/>
                    <a:gd name="T13" fmla="*/ 0 h 15"/>
                    <a:gd name="T14" fmla="*/ 0 w 334"/>
                    <a:gd name="T15" fmla="*/ 0 h 15"/>
                    <a:gd name="T16" fmla="*/ 0 w 334"/>
                    <a:gd name="T17" fmla="*/ 0 h 15"/>
                    <a:gd name="T18" fmla="*/ 0 w 334"/>
                    <a:gd name="T19" fmla="*/ 0 h 15"/>
                    <a:gd name="T20" fmla="*/ 0 w 334"/>
                    <a:gd name="T21" fmla="*/ 0 h 15"/>
                    <a:gd name="T22" fmla="*/ 0 w 334"/>
                    <a:gd name="T23" fmla="*/ 0 h 15"/>
                    <a:gd name="T24" fmla="*/ 0 w 334"/>
                    <a:gd name="T25" fmla="*/ 0 h 15"/>
                    <a:gd name="T26" fmla="*/ 0 w 334"/>
                    <a:gd name="T27" fmla="*/ 0 h 15"/>
                    <a:gd name="T28" fmla="*/ 0 w 334"/>
                    <a:gd name="T29" fmla="*/ 0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4"/>
                    <a:gd name="T46" fmla="*/ 0 h 15"/>
                    <a:gd name="T47" fmla="*/ 334 w 334"/>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4" h="15">
                      <a:moveTo>
                        <a:pt x="0" y="15"/>
                      </a:moveTo>
                      <a:lnTo>
                        <a:pt x="0" y="15"/>
                      </a:lnTo>
                      <a:lnTo>
                        <a:pt x="0" y="10"/>
                      </a:lnTo>
                      <a:lnTo>
                        <a:pt x="0" y="7"/>
                      </a:lnTo>
                      <a:lnTo>
                        <a:pt x="0" y="3"/>
                      </a:lnTo>
                      <a:lnTo>
                        <a:pt x="1" y="0"/>
                      </a:lnTo>
                      <a:lnTo>
                        <a:pt x="333" y="0"/>
                      </a:lnTo>
                      <a:lnTo>
                        <a:pt x="334" y="3"/>
                      </a:lnTo>
                      <a:lnTo>
                        <a:pt x="334" y="7"/>
                      </a:lnTo>
                      <a:lnTo>
                        <a:pt x="334" y="10"/>
                      </a:lnTo>
                      <a:lnTo>
                        <a:pt x="334" y="15"/>
                      </a:lnTo>
                      <a:lnTo>
                        <a:pt x="0" y="15"/>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3" name="Freeform 1204">
                  <a:extLst>
                    <a:ext uri="{FF2B5EF4-FFF2-40B4-BE49-F238E27FC236}">
                      <a16:creationId xmlns:a16="http://schemas.microsoft.com/office/drawing/2014/main" id="{2B0624C8-A257-4BBE-B2F7-CB7589067A13}"/>
                    </a:ext>
                  </a:extLst>
                </p:cNvPr>
                <p:cNvSpPr>
                  <a:spLocks/>
                </p:cNvSpPr>
                <p:nvPr/>
              </p:nvSpPr>
              <p:spPr bwMode="auto">
                <a:xfrm>
                  <a:off x="5217" y="486"/>
                  <a:ext cx="55" cy="3"/>
                </a:xfrm>
                <a:custGeom>
                  <a:avLst/>
                  <a:gdLst>
                    <a:gd name="T0" fmla="*/ 0 w 332"/>
                    <a:gd name="T1" fmla="*/ 0 h 14"/>
                    <a:gd name="T2" fmla="*/ 0 w 332"/>
                    <a:gd name="T3" fmla="*/ 0 h 14"/>
                    <a:gd name="T4" fmla="*/ 0 w 332"/>
                    <a:gd name="T5" fmla="*/ 0 h 14"/>
                    <a:gd name="T6" fmla="*/ 0 w 332"/>
                    <a:gd name="T7" fmla="*/ 0 h 14"/>
                    <a:gd name="T8" fmla="*/ 0 w 332"/>
                    <a:gd name="T9" fmla="*/ 0 h 14"/>
                    <a:gd name="T10" fmla="*/ 0 w 332"/>
                    <a:gd name="T11" fmla="*/ 0 h 14"/>
                    <a:gd name="T12" fmla="*/ 0 w 332"/>
                    <a:gd name="T13" fmla="*/ 0 h 14"/>
                    <a:gd name="T14" fmla="*/ 0 w 332"/>
                    <a:gd name="T15" fmla="*/ 0 h 14"/>
                    <a:gd name="T16" fmla="*/ 0 w 332"/>
                    <a:gd name="T17" fmla="*/ 0 h 14"/>
                    <a:gd name="T18" fmla="*/ 0 w 332"/>
                    <a:gd name="T19" fmla="*/ 0 h 14"/>
                    <a:gd name="T20" fmla="*/ 0 w 33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4"/>
                    <a:gd name="T35" fmla="*/ 332 w 33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4">
                      <a:moveTo>
                        <a:pt x="0" y="14"/>
                      </a:moveTo>
                      <a:lnTo>
                        <a:pt x="0" y="10"/>
                      </a:lnTo>
                      <a:lnTo>
                        <a:pt x="2" y="7"/>
                      </a:lnTo>
                      <a:lnTo>
                        <a:pt x="2" y="3"/>
                      </a:lnTo>
                      <a:lnTo>
                        <a:pt x="3" y="0"/>
                      </a:lnTo>
                      <a:lnTo>
                        <a:pt x="329" y="0"/>
                      </a:lnTo>
                      <a:lnTo>
                        <a:pt x="331" y="3"/>
                      </a:lnTo>
                      <a:lnTo>
                        <a:pt x="331" y="7"/>
                      </a:lnTo>
                      <a:lnTo>
                        <a:pt x="332" y="10"/>
                      </a:lnTo>
                      <a:lnTo>
                        <a:pt x="332" y="14"/>
                      </a:lnTo>
                      <a:lnTo>
                        <a:pt x="0" y="14"/>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4" name="Freeform 1205">
                  <a:extLst>
                    <a:ext uri="{FF2B5EF4-FFF2-40B4-BE49-F238E27FC236}">
                      <a16:creationId xmlns:a16="http://schemas.microsoft.com/office/drawing/2014/main" id="{6EE30264-F163-406E-9872-8C0D7AAE1841}"/>
                    </a:ext>
                  </a:extLst>
                </p:cNvPr>
                <p:cNvSpPr>
                  <a:spLocks/>
                </p:cNvSpPr>
                <p:nvPr/>
              </p:nvSpPr>
              <p:spPr bwMode="auto">
                <a:xfrm>
                  <a:off x="5217" y="483"/>
                  <a:ext cx="54" cy="3"/>
                </a:xfrm>
                <a:custGeom>
                  <a:avLst/>
                  <a:gdLst>
                    <a:gd name="T0" fmla="*/ 0 w 326"/>
                    <a:gd name="T1" fmla="*/ 0 h 14"/>
                    <a:gd name="T2" fmla="*/ 0 w 326"/>
                    <a:gd name="T3" fmla="*/ 0 h 14"/>
                    <a:gd name="T4" fmla="*/ 0 w 326"/>
                    <a:gd name="T5" fmla="*/ 0 h 14"/>
                    <a:gd name="T6" fmla="*/ 0 w 326"/>
                    <a:gd name="T7" fmla="*/ 0 h 14"/>
                    <a:gd name="T8" fmla="*/ 0 w 326"/>
                    <a:gd name="T9" fmla="*/ 0 h 14"/>
                    <a:gd name="T10" fmla="*/ 0 w 326"/>
                    <a:gd name="T11" fmla="*/ 0 h 14"/>
                    <a:gd name="T12" fmla="*/ 0 w 326"/>
                    <a:gd name="T13" fmla="*/ 0 h 14"/>
                    <a:gd name="T14" fmla="*/ 0 w 326"/>
                    <a:gd name="T15" fmla="*/ 0 h 14"/>
                    <a:gd name="T16" fmla="*/ 0 w 326"/>
                    <a:gd name="T17" fmla="*/ 0 h 14"/>
                    <a:gd name="T18" fmla="*/ 0 w 326"/>
                    <a:gd name="T19" fmla="*/ 0 h 14"/>
                    <a:gd name="T20" fmla="*/ 0 w 32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6"/>
                    <a:gd name="T34" fmla="*/ 0 h 14"/>
                    <a:gd name="T35" fmla="*/ 326 w 32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6" h="14">
                      <a:moveTo>
                        <a:pt x="0" y="14"/>
                      </a:moveTo>
                      <a:lnTo>
                        <a:pt x="1" y="10"/>
                      </a:lnTo>
                      <a:lnTo>
                        <a:pt x="2" y="7"/>
                      </a:lnTo>
                      <a:lnTo>
                        <a:pt x="3" y="3"/>
                      </a:lnTo>
                      <a:lnTo>
                        <a:pt x="5" y="0"/>
                      </a:lnTo>
                      <a:lnTo>
                        <a:pt x="322" y="0"/>
                      </a:lnTo>
                      <a:lnTo>
                        <a:pt x="323" y="3"/>
                      </a:lnTo>
                      <a:lnTo>
                        <a:pt x="324" y="7"/>
                      </a:lnTo>
                      <a:lnTo>
                        <a:pt x="325" y="10"/>
                      </a:lnTo>
                      <a:lnTo>
                        <a:pt x="326" y="14"/>
                      </a:lnTo>
                      <a:lnTo>
                        <a:pt x="0" y="14"/>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5" name="Freeform 1206">
                  <a:extLst>
                    <a:ext uri="{FF2B5EF4-FFF2-40B4-BE49-F238E27FC236}">
                      <a16:creationId xmlns:a16="http://schemas.microsoft.com/office/drawing/2014/main" id="{A7128C5F-3A83-419E-9E1E-0E66BD84466C}"/>
                    </a:ext>
                  </a:extLst>
                </p:cNvPr>
                <p:cNvSpPr>
                  <a:spLocks/>
                </p:cNvSpPr>
                <p:nvPr/>
              </p:nvSpPr>
              <p:spPr bwMode="auto">
                <a:xfrm>
                  <a:off x="5218" y="480"/>
                  <a:ext cx="53" cy="3"/>
                </a:xfrm>
                <a:custGeom>
                  <a:avLst/>
                  <a:gdLst>
                    <a:gd name="T0" fmla="*/ 0 w 317"/>
                    <a:gd name="T1" fmla="*/ 0 h 15"/>
                    <a:gd name="T2" fmla="*/ 0 w 317"/>
                    <a:gd name="T3" fmla="*/ 0 h 15"/>
                    <a:gd name="T4" fmla="*/ 0 w 317"/>
                    <a:gd name="T5" fmla="*/ 0 h 15"/>
                    <a:gd name="T6" fmla="*/ 0 w 317"/>
                    <a:gd name="T7" fmla="*/ 0 h 15"/>
                    <a:gd name="T8" fmla="*/ 0 w 317"/>
                    <a:gd name="T9" fmla="*/ 0 h 15"/>
                    <a:gd name="T10" fmla="*/ 0 w 317"/>
                    <a:gd name="T11" fmla="*/ 0 h 15"/>
                    <a:gd name="T12" fmla="*/ 0 w 317"/>
                    <a:gd name="T13" fmla="*/ 0 h 15"/>
                    <a:gd name="T14" fmla="*/ 0 w 317"/>
                    <a:gd name="T15" fmla="*/ 0 h 15"/>
                    <a:gd name="T16" fmla="*/ 0 w 317"/>
                    <a:gd name="T17" fmla="*/ 0 h 15"/>
                    <a:gd name="T18" fmla="*/ 0 w 317"/>
                    <a:gd name="T19" fmla="*/ 0 h 15"/>
                    <a:gd name="T20" fmla="*/ 0 w 317"/>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7"/>
                    <a:gd name="T34" fmla="*/ 0 h 15"/>
                    <a:gd name="T35" fmla="*/ 317 w 317"/>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7" h="15">
                      <a:moveTo>
                        <a:pt x="0" y="15"/>
                      </a:moveTo>
                      <a:lnTo>
                        <a:pt x="1" y="11"/>
                      </a:lnTo>
                      <a:lnTo>
                        <a:pt x="2" y="8"/>
                      </a:lnTo>
                      <a:lnTo>
                        <a:pt x="4" y="4"/>
                      </a:lnTo>
                      <a:lnTo>
                        <a:pt x="5" y="0"/>
                      </a:lnTo>
                      <a:lnTo>
                        <a:pt x="311" y="0"/>
                      </a:lnTo>
                      <a:lnTo>
                        <a:pt x="312" y="4"/>
                      </a:lnTo>
                      <a:lnTo>
                        <a:pt x="314" y="8"/>
                      </a:lnTo>
                      <a:lnTo>
                        <a:pt x="316" y="11"/>
                      </a:lnTo>
                      <a:lnTo>
                        <a:pt x="317" y="15"/>
                      </a:lnTo>
                      <a:lnTo>
                        <a:pt x="0" y="15"/>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6" name="Freeform 1207">
                  <a:extLst>
                    <a:ext uri="{FF2B5EF4-FFF2-40B4-BE49-F238E27FC236}">
                      <a16:creationId xmlns:a16="http://schemas.microsoft.com/office/drawing/2014/main" id="{0C444FCB-A150-4CEA-952A-0A706B5340E8}"/>
                    </a:ext>
                  </a:extLst>
                </p:cNvPr>
                <p:cNvSpPr>
                  <a:spLocks/>
                </p:cNvSpPr>
                <p:nvPr/>
              </p:nvSpPr>
              <p:spPr bwMode="auto">
                <a:xfrm>
                  <a:off x="5219" y="477"/>
                  <a:ext cx="51" cy="3"/>
                </a:xfrm>
                <a:custGeom>
                  <a:avLst/>
                  <a:gdLst>
                    <a:gd name="T0" fmla="*/ 0 w 306"/>
                    <a:gd name="T1" fmla="*/ 0 h 14"/>
                    <a:gd name="T2" fmla="*/ 0 w 306"/>
                    <a:gd name="T3" fmla="*/ 0 h 14"/>
                    <a:gd name="T4" fmla="*/ 0 w 306"/>
                    <a:gd name="T5" fmla="*/ 0 h 14"/>
                    <a:gd name="T6" fmla="*/ 0 w 306"/>
                    <a:gd name="T7" fmla="*/ 0 h 14"/>
                    <a:gd name="T8" fmla="*/ 0 w 306"/>
                    <a:gd name="T9" fmla="*/ 0 h 14"/>
                    <a:gd name="T10" fmla="*/ 0 w 306"/>
                    <a:gd name="T11" fmla="*/ 0 h 14"/>
                    <a:gd name="T12" fmla="*/ 0 w 306"/>
                    <a:gd name="T13" fmla="*/ 0 h 14"/>
                    <a:gd name="T14" fmla="*/ 0 w 306"/>
                    <a:gd name="T15" fmla="*/ 0 h 14"/>
                    <a:gd name="T16" fmla="*/ 0 w 306"/>
                    <a:gd name="T17" fmla="*/ 0 h 14"/>
                    <a:gd name="T18" fmla="*/ 0 w 306"/>
                    <a:gd name="T19" fmla="*/ 0 h 14"/>
                    <a:gd name="T20" fmla="*/ 0 w 30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6"/>
                    <a:gd name="T34" fmla="*/ 0 h 14"/>
                    <a:gd name="T35" fmla="*/ 306 w 30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6" h="14">
                      <a:moveTo>
                        <a:pt x="0" y="14"/>
                      </a:moveTo>
                      <a:lnTo>
                        <a:pt x="3" y="10"/>
                      </a:lnTo>
                      <a:lnTo>
                        <a:pt x="4" y="7"/>
                      </a:lnTo>
                      <a:lnTo>
                        <a:pt x="6" y="3"/>
                      </a:lnTo>
                      <a:lnTo>
                        <a:pt x="9" y="0"/>
                      </a:lnTo>
                      <a:lnTo>
                        <a:pt x="298" y="0"/>
                      </a:lnTo>
                      <a:lnTo>
                        <a:pt x="300" y="3"/>
                      </a:lnTo>
                      <a:lnTo>
                        <a:pt x="302" y="7"/>
                      </a:lnTo>
                      <a:lnTo>
                        <a:pt x="303" y="10"/>
                      </a:lnTo>
                      <a:lnTo>
                        <a:pt x="306" y="14"/>
                      </a:lnTo>
                      <a:lnTo>
                        <a:pt x="0" y="14"/>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7" name="Freeform 1208">
                  <a:extLst>
                    <a:ext uri="{FF2B5EF4-FFF2-40B4-BE49-F238E27FC236}">
                      <a16:creationId xmlns:a16="http://schemas.microsoft.com/office/drawing/2014/main" id="{C76666A0-7505-4C64-9982-DAC106202BC1}"/>
                    </a:ext>
                  </a:extLst>
                </p:cNvPr>
                <p:cNvSpPr>
                  <a:spLocks/>
                </p:cNvSpPr>
                <p:nvPr/>
              </p:nvSpPr>
              <p:spPr bwMode="auto">
                <a:xfrm>
                  <a:off x="5220" y="474"/>
                  <a:ext cx="48" cy="3"/>
                </a:xfrm>
                <a:custGeom>
                  <a:avLst/>
                  <a:gdLst>
                    <a:gd name="T0" fmla="*/ 0 w 289"/>
                    <a:gd name="T1" fmla="*/ 0 h 15"/>
                    <a:gd name="T2" fmla="*/ 0 w 289"/>
                    <a:gd name="T3" fmla="*/ 0 h 15"/>
                    <a:gd name="T4" fmla="*/ 0 w 289"/>
                    <a:gd name="T5" fmla="*/ 0 h 15"/>
                    <a:gd name="T6" fmla="*/ 0 w 289"/>
                    <a:gd name="T7" fmla="*/ 0 h 15"/>
                    <a:gd name="T8" fmla="*/ 0 w 289"/>
                    <a:gd name="T9" fmla="*/ 0 h 15"/>
                    <a:gd name="T10" fmla="*/ 0 w 289"/>
                    <a:gd name="T11" fmla="*/ 0 h 15"/>
                    <a:gd name="T12" fmla="*/ 0 w 289"/>
                    <a:gd name="T13" fmla="*/ 0 h 15"/>
                    <a:gd name="T14" fmla="*/ 0 w 289"/>
                    <a:gd name="T15" fmla="*/ 0 h 15"/>
                    <a:gd name="T16" fmla="*/ 0 w 289"/>
                    <a:gd name="T17" fmla="*/ 0 h 15"/>
                    <a:gd name="T18" fmla="*/ 0 w 289"/>
                    <a:gd name="T19" fmla="*/ 0 h 15"/>
                    <a:gd name="T20" fmla="*/ 0 w 289"/>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9"/>
                    <a:gd name="T34" fmla="*/ 0 h 15"/>
                    <a:gd name="T35" fmla="*/ 289 w 289"/>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9" h="15">
                      <a:moveTo>
                        <a:pt x="0" y="15"/>
                      </a:moveTo>
                      <a:lnTo>
                        <a:pt x="2" y="11"/>
                      </a:lnTo>
                      <a:lnTo>
                        <a:pt x="6" y="7"/>
                      </a:lnTo>
                      <a:lnTo>
                        <a:pt x="8" y="4"/>
                      </a:lnTo>
                      <a:lnTo>
                        <a:pt x="12" y="0"/>
                      </a:lnTo>
                      <a:lnTo>
                        <a:pt x="277" y="0"/>
                      </a:lnTo>
                      <a:lnTo>
                        <a:pt x="280" y="4"/>
                      </a:lnTo>
                      <a:lnTo>
                        <a:pt x="283" y="7"/>
                      </a:lnTo>
                      <a:lnTo>
                        <a:pt x="286" y="11"/>
                      </a:lnTo>
                      <a:lnTo>
                        <a:pt x="289" y="15"/>
                      </a:lnTo>
                      <a:lnTo>
                        <a:pt x="0" y="15"/>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8" name="Freeform 1209">
                  <a:extLst>
                    <a:ext uri="{FF2B5EF4-FFF2-40B4-BE49-F238E27FC236}">
                      <a16:creationId xmlns:a16="http://schemas.microsoft.com/office/drawing/2014/main" id="{E36904E0-32C0-42A7-8475-E143AE578D8A}"/>
                    </a:ext>
                  </a:extLst>
                </p:cNvPr>
                <p:cNvSpPr>
                  <a:spLocks/>
                </p:cNvSpPr>
                <p:nvPr/>
              </p:nvSpPr>
              <p:spPr bwMode="auto">
                <a:xfrm>
                  <a:off x="5222" y="472"/>
                  <a:ext cx="44" cy="2"/>
                </a:xfrm>
                <a:custGeom>
                  <a:avLst/>
                  <a:gdLst>
                    <a:gd name="T0" fmla="*/ 0 w 265"/>
                    <a:gd name="T1" fmla="*/ 0 h 13"/>
                    <a:gd name="T2" fmla="*/ 0 w 265"/>
                    <a:gd name="T3" fmla="*/ 0 h 13"/>
                    <a:gd name="T4" fmla="*/ 0 w 265"/>
                    <a:gd name="T5" fmla="*/ 0 h 13"/>
                    <a:gd name="T6" fmla="*/ 0 w 265"/>
                    <a:gd name="T7" fmla="*/ 0 h 13"/>
                    <a:gd name="T8" fmla="*/ 0 w 265"/>
                    <a:gd name="T9" fmla="*/ 0 h 13"/>
                    <a:gd name="T10" fmla="*/ 0 w 265"/>
                    <a:gd name="T11" fmla="*/ 0 h 13"/>
                    <a:gd name="T12" fmla="*/ 0 w 265"/>
                    <a:gd name="T13" fmla="*/ 0 h 13"/>
                    <a:gd name="T14" fmla="*/ 0 w 265"/>
                    <a:gd name="T15" fmla="*/ 0 h 13"/>
                    <a:gd name="T16" fmla="*/ 0 w 265"/>
                    <a:gd name="T17" fmla="*/ 0 h 13"/>
                    <a:gd name="T18" fmla="*/ 0 w 265"/>
                    <a:gd name="T19" fmla="*/ 0 h 13"/>
                    <a:gd name="T20" fmla="*/ 0 w 265"/>
                    <a:gd name="T21" fmla="*/ 0 h 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5"/>
                    <a:gd name="T34" fmla="*/ 0 h 13"/>
                    <a:gd name="T35" fmla="*/ 265 w 265"/>
                    <a:gd name="T36" fmla="*/ 13 h 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5" h="13">
                      <a:moveTo>
                        <a:pt x="0" y="13"/>
                      </a:moveTo>
                      <a:lnTo>
                        <a:pt x="3" y="9"/>
                      </a:lnTo>
                      <a:lnTo>
                        <a:pt x="7" y="6"/>
                      </a:lnTo>
                      <a:lnTo>
                        <a:pt x="10" y="3"/>
                      </a:lnTo>
                      <a:lnTo>
                        <a:pt x="14" y="0"/>
                      </a:lnTo>
                      <a:lnTo>
                        <a:pt x="250" y="0"/>
                      </a:lnTo>
                      <a:lnTo>
                        <a:pt x="254" y="3"/>
                      </a:lnTo>
                      <a:lnTo>
                        <a:pt x="258" y="6"/>
                      </a:lnTo>
                      <a:lnTo>
                        <a:pt x="261" y="9"/>
                      </a:lnTo>
                      <a:lnTo>
                        <a:pt x="265" y="13"/>
                      </a:lnTo>
                      <a:lnTo>
                        <a:pt x="0" y="13"/>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9" name="Freeform 1210">
                  <a:extLst>
                    <a:ext uri="{FF2B5EF4-FFF2-40B4-BE49-F238E27FC236}">
                      <a16:creationId xmlns:a16="http://schemas.microsoft.com/office/drawing/2014/main" id="{2638C522-026E-4EE0-B47B-95646130AC03}"/>
                    </a:ext>
                  </a:extLst>
                </p:cNvPr>
                <p:cNvSpPr>
                  <a:spLocks/>
                </p:cNvSpPr>
                <p:nvPr/>
              </p:nvSpPr>
              <p:spPr bwMode="auto">
                <a:xfrm>
                  <a:off x="5224" y="469"/>
                  <a:ext cx="40" cy="3"/>
                </a:xfrm>
                <a:custGeom>
                  <a:avLst/>
                  <a:gdLst>
                    <a:gd name="T0" fmla="*/ 0 w 236"/>
                    <a:gd name="T1" fmla="*/ 0 h 15"/>
                    <a:gd name="T2" fmla="*/ 0 w 236"/>
                    <a:gd name="T3" fmla="*/ 0 h 15"/>
                    <a:gd name="T4" fmla="*/ 0 w 236"/>
                    <a:gd name="T5" fmla="*/ 0 h 15"/>
                    <a:gd name="T6" fmla="*/ 0 w 236"/>
                    <a:gd name="T7" fmla="*/ 0 h 15"/>
                    <a:gd name="T8" fmla="*/ 0 w 236"/>
                    <a:gd name="T9" fmla="*/ 0 h 15"/>
                    <a:gd name="T10" fmla="*/ 0 w 236"/>
                    <a:gd name="T11" fmla="*/ 0 h 15"/>
                    <a:gd name="T12" fmla="*/ 0 w 236"/>
                    <a:gd name="T13" fmla="*/ 0 h 15"/>
                    <a:gd name="T14" fmla="*/ 0 w 236"/>
                    <a:gd name="T15" fmla="*/ 0 h 15"/>
                    <a:gd name="T16" fmla="*/ 0 w 236"/>
                    <a:gd name="T17" fmla="*/ 0 h 15"/>
                    <a:gd name="T18" fmla="*/ 0 w 236"/>
                    <a:gd name="T19" fmla="*/ 0 h 15"/>
                    <a:gd name="T20" fmla="*/ 0 w 23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6"/>
                    <a:gd name="T34" fmla="*/ 0 h 15"/>
                    <a:gd name="T35" fmla="*/ 236 w 23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6" h="15">
                      <a:moveTo>
                        <a:pt x="0" y="15"/>
                      </a:moveTo>
                      <a:lnTo>
                        <a:pt x="5" y="10"/>
                      </a:lnTo>
                      <a:lnTo>
                        <a:pt x="9" y="7"/>
                      </a:lnTo>
                      <a:lnTo>
                        <a:pt x="13" y="3"/>
                      </a:lnTo>
                      <a:lnTo>
                        <a:pt x="18" y="0"/>
                      </a:lnTo>
                      <a:lnTo>
                        <a:pt x="219" y="0"/>
                      </a:lnTo>
                      <a:lnTo>
                        <a:pt x="223" y="3"/>
                      </a:lnTo>
                      <a:lnTo>
                        <a:pt x="228" y="7"/>
                      </a:lnTo>
                      <a:lnTo>
                        <a:pt x="232" y="10"/>
                      </a:lnTo>
                      <a:lnTo>
                        <a:pt x="236" y="15"/>
                      </a:lnTo>
                      <a:lnTo>
                        <a:pt x="0" y="15"/>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0" name="Freeform 1211">
                  <a:extLst>
                    <a:ext uri="{FF2B5EF4-FFF2-40B4-BE49-F238E27FC236}">
                      <a16:creationId xmlns:a16="http://schemas.microsoft.com/office/drawing/2014/main" id="{1FA90A49-64C4-49B1-934F-5D8D5C69A1F9}"/>
                    </a:ext>
                  </a:extLst>
                </p:cNvPr>
                <p:cNvSpPr>
                  <a:spLocks/>
                </p:cNvSpPr>
                <p:nvPr/>
              </p:nvSpPr>
              <p:spPr bwMode="auto">
                <a:xfrm>
                  <a:off x="5227" y="466"/>
                  <a:ext cx="34" cy="3"/>
                </a:xfrm>
                <a:custGeom>
                  <a:avLst/>
                  <a:gdLst>
                    <a:gd name="T0" fmla="*/ 0 w 201"/>
                    <a:gd name="T1" fmla="*/ 0 h 15"/>
                    <a:gd name="T2" fmla="*/ 0 w 201"/>
                    <a:gd name="T3" fmla="*/ 0 h 15"/>
                    <a:gd name="T4" fmla="*/ 0 w 201"/>
                    <a:gd name="T5" fmla="*/ 0 h 15"/>
                    <a:gd name="T6" fmla="*/ 0 w 201"/>
                    <a:gd name="T7" fmla="*/ 0 h 15"/>
                    <a:gd name="T8" fmla="*/ 0 w 201"/>
                    <a:gd name="T9" fmla="*/ 0 h 15"/>
                    <a:gd name="T10" fmla="*/ 0 w 201"/>
                    <a:gd name="T11" fmla="*/ 0 h 15"/>
                    <a:gd name="T12" fmla="*/ 0 w 201"/>
                    <a:gd name="T13" fmla="*/ 0 h 15"/>
                    <a:gd name="T14" fmla="*/ 0 w 201"/>
                    <a:gd name="T15" fmla="*/ 0 h 15"/>
                    <a:gd name="T16" fmla="*/ 0 w 201"/>
                    <a:gd name="T17" fmla="*/ 0 h 15"/>
                    <a:gd name="T18" fmla="*/ 0 w 201"/>
                    <a:gd name="T19" fmla="*/ 0 h 15"/>
                    <a:gd name="T20" fmla="*/ 0 w 201"/>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1"/>
                    <a:gd name="T34" fmla="*/ 0 h 15"/>
                    <a:gd name="T35" fmla="*/ 201 w 201"/>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1" h="15">
                      <a:moveTo>
                        <a:pt x="0" y="15"/>
                      </a:moveTo>
                      <a:lnTo>
                        <a:pt x="7" y="11"/>
                      </a:lnTo>
                      <a:lnTo>
                        <a:pt x="14" y="7"/>
                      </a:lnTo>
                      <a:lnTo>
                        <a:pt x="21" y="3"/>
                      </a:lnTo>
                      <a:lnTo>
                        <a:pt x="29" y="0"/>
                      </a:lnTo>
                      <a:lnTo>
                        <a:pt x="171" y="0"/>
                      </a:lnTo>
                      <a:lnTo>
                        <a:pt x="179" y="3"/>
                      </a:lnTo>
                      <a:lnTo>
                        <a:pt x="187" y="7"/>
                      </a:lnTo>
                      <a:lnTo>
                        <a:pt x="194" y="11"/>
                      </a:lnTo>
                      <a:lnTo>
                        <a:pt x="201" y="15"/>
                      </a:lnTo>
                      <a:lnTo>
                        <a:pt x="0" y="15"/>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1" name="Freeform 1212">
                  <a:extLst>
                    <a:ext uri="{FF2B5EF4-FFF2-40B4-BE49-F238E27FC236}">
                      <a16:creationId xmlns:a16="http://schemas.microsoft.com/office/drawing/2014/main" id="{088F45D6-26B7-475A-A396-0DE85E99CF0F}"/>
                    </a:ext>
                  </a:extLst>
                </p:cNvPr>
                <p:cNvSpPr>
                  <a:spLocks/>
                </p:cNvSpPr>
                <p:nvPr/>
              </p:nvSpPr>
              <p:spPr bwMode="auto">
                <a:xfrm>
                  <a:off x="5232" y="463"/>
                  <a:ext cx="24" cy="3"/>
                </a:xfrm>
                <a:custGeom>
                  <a:avLst/>
                  <a:gdLst>
                    <a:gd name="T0" fmla="*/ 0 w 142"/>
                    <a:gd name="T1" fmla="*/ 0 h 14"/>
                    <a:gd name="T2" fmla="*/ 0 w 142"/>
                    <a:gd name="T3" fmla="*/ 0 h 14"/>
                    <a:gd name="T4" fmla="*/ 0 w 142"/>
                    <a:gd name="T5" fmla="*/ 0 h 14"/>
                    <a:gd name="T6" fmla="*/ 0 w 142"/>
                    <a:gd name="T7" fmla="*/ 0 h 14"/>
                    <a:gd name="T8" fmla="*/ 0 w 142"/>
                    <a:gd name="T9" fmla="*/ 0 h 14"/>
                    <a:gd name="T10" fmla="*/ 0 w 142"/>
                    <a:gd name="T11" fmla="*/ 0 h 14"/>
                    <a:gd name="T12" fmla="*/ 0 w 142"/>
                    <a:gd name="T13" fmla="*/ 0 h 14"/>
                    <a:gd name="T14" fmla="*/ 0 w 142"/>
                    <a:gd name="T15" fmla="*/ 0 h 14"/>
                    <a:gd name="T16" fmla="*/ 0 w 142"/>
                    <a:gd name="T17" fmla="*/ 0 h 14"/>
                    <a:gd name="T18" fmla="*/ 0 w 142"/>
                    <a:gd name="T19" fmla="*/ 0 h 14"/>
                    <a:gd name="T20" fmla="*/ 0 w 142"/>
                    <a:gd name="T21" fmla="*/ 0 h 14"/>
                    <a:gd name="T22" fmla="*/ 0 w 142"/>
                    <a:gd name="T23" fmla="*/ 0 h 14"/>
                    <a:gd name="T24" fmla="*/ 0 w 142"/>
                    <a:gd name="T25" fmla="*/ 0 h 14"/>
                    <a:gd name="T26" fmla="*/ 0 w 142"/>
                    <a:gd name="T27" fmla="*/ 0 h 14"/>
                    <a:gd name="T28" fmla="*/ 0 w 142"/>
                    <a:gd name="T29" fmla="*/ 0 h 14"/>
                    <a:gd name="T30" fmla="*/ 0 w 142"/>
                    <a:gd name="T31" fmla="*/ 0 h 14"/>
                    <a:gd name="T32" fmla="*/ 0 w 142"/>
                    <a:gd name="T33" fmla="*/ 0 h 14"/>
                    <a:gd name="T34" fmla="*/ 0 w 142"/>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4"/>
                    <a:gd name="T56" fmla="*/ 142 w 142"/>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4">
                      <a:moveTo>
                        <a:pt x="0" y="14"/>
                      </a:moveTo>
                      <a:lnTo>
                        <a:pt x="8" y="11"/>
                      </a:lnTo>
                      <a:lnTo>
                        <a:pt x="17" y="8"/>
                      </a:lnTo>
                      <a:lnTo>
                        <a:pt x="25" y="6"/>
                      </a:lnTo>
                      <a:lnTo>
                        <a:pt x="34" y="4"/>
                      </a:lnTo>
                      <a:lnTo>
                        <a:pt x="44" y="2"/>
                      </a:lnTo>
                      <a:lnTo>
                        <a:pt x="52" y="1"/>
                      </a:lnTo>
                      <a:lnTo>
                        <a:pt x="62" y="0"/>
                      </a:lnTo>
                      <a:lnTo>
                        <a:pt x="71" y="0"/>
                      </a:lnTo>
                      <a:lnTo>
                        <a:pt x="81" y="0"/>
                      </a:lnTo>
                      <a:lnTo>
                        <a:pt x="90" y="1"/>
                      </a:lnTo>
                      <a:lnTo>
                        <a:pt x="98" y="2"/>
                      </a:lnTo>
                      <a:lnTo>
                        <a:pt x="108" y="4"/>
                      </a:lnTo>
                      <a:lnTo>
                        <a:pt x="117" y="6"/>
                      </a:lnTo>
                      <a:lnTo>
                        <a:pt x="126" y="8"/>
                      </a:lnTo>
                      <a:lnTo>
                        <a:pt x="134" y="11"/>
                      </a:lnTo>
                      <a:lnTo>
                        <a:pt x="142" y="14"/>
                      </a:lnTo>
                      <a:lnTo>
                        <a:pt x="0" y="1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2" name="Freeform 1213">
                  <a:extLst>
                    <a:ext uri="{FF2B5EF4-FFF2-40B4-BE49-F238E27FC236}">
                      <a16:creationId xmlns:a16="http://schemas.microsoft.com/office/drawing/2014/main" id="{DC4A8DCC-2DA4-4AD0-A38B-6B343B1E1E92}"/>
                    </a:ext>
                  </a:extLst>
                </p:cNvPr>
                <p:cNvSpPr>
                  <a:spLocks/>
                </p:cNvSpPr>
                <p:nvPr/>
              </p:nvSpPr>
              <p:spPr bwMode="auto">
                <a:xfrm>
                  <a:off x="5244" y="463"/>
                  <a:ext cx="28" cy="29"/>
                </a:xfrm>
                <a:custGeom>
                  <a:avLst/>
                  <a:gdLst>
                    <a:gd name="T0" fmla="*/ 0 w 168"/>
                    <a:gd name="T1" fmla="*/ 0 h 145"/>
                    <a:gd name="T2" fmla="*/ 0 w 168"/>
                    <a:gd name="T3" fmla="*/ 0 h 145"/>
                    <a:gd name="T4" fmla="*/ 0 w 168"/>
                    <a:gd name="T5" fmla="*/ 0 h 145"/>
                    <a:gd name="T6" fmla="*/ 0 w 168"/>
                    <a:gd name="T7" fmla="*/ 0 h 145"/>
                    <a:gd name="T8" fmla="*/ 0 w 168"/>
                    <a:gd name="T9" fmla="*/ 0 h 145"/>
                    <a:gd name="T10" fmla="*/ 0 w 168"/>
                    <a:gd name="T11" fmla="*/ 0 h 145"/>
                    <a:gd name="T12" fmla="*/ 0 w 168"/>
                    <a:gd name="T13" fmla="*/ 0 h 145"/>
                    <a:gd name="T14" fmla="*/ 0 w 168"/>
                    <a:gd name="T15" fmla="*/ 0 h 145"/>
                    <a:gd name="T16" fmla="*/ 0 w 168"/>
                    <a:gd name="T17" fmla="*/ 0 h 145"/>
                    <a:gd name="T18" fmla="*/ 0 w 168"/>
                    <a:gd name="T19" fmla="*/ 0 h 145"/>
                    <a:gd name="T20" fmla="*/ 0 w 168"/>
                    <a:gd name="T21" fmla="*/ 0 h 145"/>
                    <a:gd name="T22" fmla="*/ 0 w 168"/>
                    <a:gd name="T23" fmla="*/ 0 h 145"/>
                    <a:gd name="T24" fmla="*/ 0 w 168"/>
                    <a:gd name="T25" fmla="*/ 0 h 145"/>
                    <a:gd name="T26" fmla="*/ 0 w 168"/>
                    <a:gd name="T27" fmla="*/ 0 h 145"/>
                    <a:gd name="T28" fmla="*/ 0 w 168"/>
                    <a:gd name="T29" fmla="*/ 0 h 145"/>
                    <a:gd name="T30" fmla="*/ 0 w 168"/>
                    <a:gd name="T31" fmla="*/ 0 h 145"/>
                    <a:gd name="T32" fmla="*/ 0 w 168"/>
                    <a:gd name="T33" fmla="*/ 0 h 145"/>
                    <a:gd name="T34" fmla="*/ 0 w 168"/>
                    <a:gd name="T35" fmla="*/ 0 h 145"/>
                    <a:gd name="T36" fmla="*/ 0 w 168"/>
                    <a:gd name="T37" fmla="*/ 0 h 145"/>
                    <a:gd name="T38" fmla="*/ 0 w 168"/>
                    <a:gd name="T39" fmla="*/ 0 h 145"/>
                    <a:gd name="T40" fmla="*/ 0 w 168"/>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8"/>
                    <a:gd name="T64" fmla="*/ 0 h 145"/>
                    <a:gd name="T65" fmla="*/ 168 w 168"/>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8" h="145">
                      <a:moveTo>
                        <a:pt x="168" y="145"/>
                      </a:moveTo>
                      <a:lnTo>
                        <a:pt x="168" y="145"/>
                      </a:lnTo>
                      <a:lnTo>
                        <a:pt x="165" y="116"/>
                      </a:lnTo>
                      <a:lnTo>
                        <a:pt x="155" y="87"/>
                      </a:lnTo>
                      <a:lnTo>
                        <a:pt x="140" y="64"/>
                      </a:lnTo>
                      <a:lnTo>
                        <a:pt x="118" y="42"/>
                      </a:lnTo>
                      <a:lnTo>
                        <a:pt x="94" y="24"/>
                      </a:lnTo>
                      <a:lnTo>
                        <a:pt x="66" y="11"/>
                      </a:lnTo>
                      <a:lnTo>
                        <a:pt x="33" y="3"/>
                      </a:lnTo>
                      <a:lnTo>
                        <a:pt x="0" y="0"/>
                      </a:lnTo>
                      <a:lnTo>
                        <a:pt x="0" y="2"/>
                      </a:lnTo>
                      <a:lnTo>
                        <a:pt x="33" y="5"/>
                      </a:lnTo>
                      <a:lnTo>
                        <a:pt x="64" y="13"/>
                      </a:lnTo>
                      <a:lnTo>
                        <a:pt x="91" y="26"/>
                      </a:lnTo>
                      <a:lnTo>
                        <a:pt x="116" y="45"/>
                      </a:lnTo>
                      <a:lnTo>
                        <a:pt x="137" y="66"/>
                      </a:lnTo>
                      <a:lnTo>
                        <a:pt x="153" y="89"/>
                      </a:lnTo>
                      <a:lnTo>
                        <a:pt x="162" y="116"/>
                      </a:lnTo>
                      <a:lnTo>
                        <a:pt x="166" y="145"/>
                      </a:lnTo>
                      <a:lnTo>
                        <a:pt x="168" y="1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3" name="Freeform 1214">
                  <a:extLst>
                    <a:ext uri="{FF2B5EF4-FFF2-40B4-BE49-F238E27FC236}">
                      <a16:creationId xmlns:a16="http://schemas.microsoft.com/office/drawing/2014/main" id="{573D5820-BFDD-4A82-8329-32409F648ED2}"/>
                    </a:ext>
                  </a:extLst>
                </p:cNvPr>
                <p:cNvSpPr>
                  <a:spLocks/>
                </p:cNvSpPr>
                <p:nvPr/>
              </p:nvSpPr>
              <p:spPr bwMode="auto">
                <a:xfrm>
                  <a:off x="5244" y="492"/>
                  <a:ext cx="28" cy="29"/>
                </a:xfrm>
                <a:custGeom>
                  <a:avLst/>
                  <a:gdLst>
                    <a:gd name="T0" fmla="*/ 0 w 168"/>
                    <a:gd name="T1" fmla="*/ 0 h 145"/>
                    <a:gd name="T2" fmla="*/ 0 w 168"/>
                    <a:gd name="T3" fmla="*/ 0 h 145"/>
                    <a:gd name="T4" fmla="*/ 0 w 168"/>
                    <a:gd name="T5" fmla="*/ 0 h 145"/>
                    <a:gd name="T6" fmla="*/ 0 w 168"/>
                    <a:gd name="T7" fmla="*/ 0 h 145"/>
                    <a:gd name="T8" fmla="*/ 0 w 168"/>
                    <a:gd name="T9" fmla="*/ 0 h 145"/>
                    <a:gd name="T10" fmla="*/ 0 w 168"/>
                    <a:gd name="T11" fmla="*/ 0 h 145"/>
                    <a:gd name="T12" fmla="*/ 0 w 168"/>
                    <a:gd name="T13" fmla="*/ 0 h 145"/>
                    <a:gd name="T14" fmla="*/ 0 w 168"/>
                    <a:gd name="T15" fmla="*/ 0 h 145"/>
                    <a:gd name="T16" fmla="*/ 0 w 168"/>
                    <a:gd name="T17" fmla="*/ 0 h 145"/>
                    <a:gd name="T18" fmla="*/ 0 w 168"/>
                    <a:gd name="T19" fmla="*/ 0 h 145"/>
                    <a:gd name="T20" fmla="*/ 0 w 168"/>
                    <a:gd name="T21" fmla="*/ 0 h 145"/>
                    <a:gd name="T22" fmla="*/ 0 w 168"/>
                    <a:gd name="T23" fmla="*/ 0 h 145"/>
                    <a:gd name="T24" fmla="*/ 0 w 168"/>
                    <a:gd name="T25" fmla="*/ 0 h 145"/>
                    <a:gd name="T26" fmla="*/ 0 w 168"/>
                    <a:gd name="T27" fmla="*/ 0 h 145"/>
                    <a:gd name="T28" fmla="*/ 0 w 168"/>
                    <a:gd name="T29" fmla="*/ 0 h 145"/>
                    <a:gd name="T30" fmla="*/ 0 w 168"/>
                    <a:gd name="T31" fmla="*/ 0 h 145"/>
                    <a:gd name="T32" fmla="*/ 0 w 168"/>
                    <a:gd name="T33" fmla="*/ 0 h 145"/>
                    <a:gd name="T34" fmla="*/ 0 w 168"/>
                    <a:gd name="T35" fmla="*/ 0 h 145"/>
                    <a:gd name="T36" fmla="*/ 0 w 168"/>
                    <a:gd name="T37" fmla="*/ 0 h 145"/>
                    <a:gd name="T38" fmla="*/ 0 w 168"/>
                    <a:gd name="T39" fmla="*/ 0 h 145"/>
                    <a:gd name="T40" fmla="*/ 0 w 168"/>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8"/>
                    <a:gd name="T64" fmla="*/ 0 h 145"/>
                    <a:gd name="T65" fmla="*/ 168 w 168"/>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8" h="145">
                      <a:moveTo>
                        <a:pt x="0" y="145"/>
                      </a:moveTo>
                      <a:lnTo>
                        <a:pt x="0" y="145"/>
                      </a:lnTo>
                      <a:lnTo>
                        <a:pt x="33" y="141"/>
                      </a:lnTo>
                      <a:lnTo>
                        <a:pt x="66" y="133"/>
                      </a:lnTo>
                      <a:lnTo>
                        <a:pt x="94" y="120"/>
                      </a:lnTo>
                      <a:lnTo>
                        <a:pt x="118" y="102"/>
                      </a:lnTo>
                      <a:lnTo>
                        <a:pt x="140" y="80"/>
                      </a:lnTo>
                      <a:lnTo>
                        <a:pt x="155" y="57"/>
                      </a:lnTo>
                      <a:lnTo>
                        <a:pt x="165" y="28"/>
                      </a:lnTo>
                      <a:lnTo>
                        <a:pt x="168" y="0"/>
                      </a:lnTo>
                      <a:lnTo>
                        <a:pt x="166" y="0"/>
                      </a:lnTo>
                      <a:lnTo>
                        <a:pt x="162" y="28"/>
                      </a:lnTo>
                      <a:lnTo>
                        <a:pt x="153" y="55"/>
                      </a:lnTo>
                      <a:lnTo>
                        <a:pt x="137" y="78"/>
                      </a:lnTo>
                      <a:lnTo>
                        <a:pt x="116" y="100"/>
                      </a:lnTo>
                      <a:lnTo>
                        <a:pt x="91" y="118"/>
                      </a:lnTo>
                      <a:lnTo>
                        <a:pt x="64" y="131"/>
                      </a:lnTo>
                      <a:lnTo>
                        <a:pt x="33" y="139"/>
                      </a:lnTo>
                      <a:lnTo>
                        <a:pt x="0" y="141"/>
                      </a:lnTo>
                      <a:lnTo>
                        <a:pt x="0" y="1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4" name="Freeform 1215">
                  <a:extLst>
                    <a:ext uri="{FF2B5EF4-FFF2-40B4-BE49-F238E27FC236}">
                      <a16:creationId xmlns:a16="http://schemas.microsoft.com/office/drawing/2014/main" id="{390C2E14-6563-4418-B9EB-DFF90538A012}"/>
                    </a:ext>
                  </a:extLst>
                </p:cNvPr>
                <p:cNvSpPr>
                  <a:spLocks/>
                </p:cNvSpPr>
                <p:nvPr/>
              </p:nvSpPr>
              <p:spPr bwMode="auto">
                <a:xfrm>
                  <a:off x="5216" y="492"/>
                  <a:ext cx="28" cy="29"/>
                </a:xfrm>
                <a:custGeom>
                  <a:avLst/>
                  <a:gdLst>
                    <a:gd name="T0" fmla="*/ 0 w 169"/>
                    <a:gd name="T1" fmla="*/ 0 h 145"/>
                    <a:gd name="T2" fmla="*/ 0 w 169"/>
                    <a:gd name="T3" fmla="*/ 0 h 145"/>
                    <a:gd name="T4" fmla="*/ 0 w 169"/>
                    <a:gd name="T5" fmla="*/ 0 h 145"/>
                    <a:gd name="T6" fmla="*/ 0 w 169"/>
                    <a:gd name="T7" fmla="*/ 0 h 145"/>
                    <a:gd name="T8" fmla="*/ 0 w 169"/>
                    <a:gd name="T9" fmla="*/ 0 h 145"/>
                    <a:gd name="T10" fmla="*/ 0 w 169"/>
                    <a:gd name="T11" fmla="*/ 0 h 145"/>
                    <a:gd name="T12" fmla="*/ 0 w 169"/>
                    <a:gd name="T13" fmla="*/ 0 h 145"/>
                    <a:gd name="T14" fmla="*/ 0 w 169"/>
                    <a:gd name="T15" fmla="*/ 0 h 145"/>
                    <a:gd name="T16" fmla="*/ 0 w 169"/>
                    <a:gd name="T17" fmla="*/ 0 h 145"/>
                    <a:gd name="T18" fmla="*/ 0 w 169"/>
                    <a:gd name="T19" fmla="*/ 0 h 145"/>
                    <a:gd name="T20" fmla="*/ 0 w 169"/>
                    <a:gd name="T21" fmla="*/ 0 h 145"/>
                    <a:gd name="T22" fmla="*/ 0 w 169"/>
                    <a:gd name="T23" fmla="*/ 0 h 145"/>
                    <a:gd name="T24" fmla="*/ 0 w 169"/>
                    <a:gd name="T25" fmla="*/ 0 h 145"/>
                    <a:gd name="T26" fmla="*/ 0 w 169"/>
                    <a:gd name="T27" fmla="*/ 0 h 145"/>
                    <a:gd name="T28" fmla="*/ 0 w 169"/>
                    <a:gd name="T29" fmla="*/ 0 h 145"/>
                    <a:gd name="T30" fmla="*/ 0 w 169"/>
                    <a:gd name="T31" fmla="*/ 0 h 145"/>
                    <a:gd name="T32" fmla="*/ 0 w 169"/>
                    <a:gd name="T33" fmla="*/ 0 h 145"/>
                    <a:gd name="T34" fmla="*/ 0 w 169"/>
                    <a:gd name="T35" fmla="*/ 0 h 145"/>
                    <a:gd name="T36" fmla="*/ 0 w 169"/>
                    <a:gd name="T37" fmla="*/ 0 h 145"/>
                    <a:gd name="T38" fmla="*/ 0 w 169"/>
                    <a:gd name="T39" fmla="*/ 0 h 145"/>
                    <a:gd name="T40" fmla="*/ 0 w 169"/>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9"/>
                    <a:gd name="T64" fmla="*/ 0 h 145"/>
                    <a:gd name="T65" fmla="*/ 169 w 169"/>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9" h="145">
                      <a:moveTo>
                        <a:pt x="0" y="0"/>
                      </a:moveTo>
                      <a:lnTo>
                        <a:pt x="0" y="0"/>
                      </a:lnTo>
                      <a:lnTo>
                        <a:pt x="5" y="28"/>
                      </a:lnTo>
                      <a:lnTo>
                        <a:pt x="14" y="57"/>
                      </a:lnTo>
                      <a:lnTo>
                        <a:pt x="30" y="80"/>
                      </a:lnTo>
                      <a:lnTo>
                        <a:pt x="51" y="102"/>
                      </a:lnTo>
                      <a:lnTo>
                        <a:pt x="76" y="120"/>
                      </a:lnTo>
                      <a:lnTo>
                        <a:pt x="103" y="133"/>
                      </a:lnTo>
                      <a:lnTo>
                        <a:pt x="136" y="141"/>
                      </a:lnTo>
                      <a:lnTo>
                        <a:pt x="169" y="145"/>
                      </a:lnTo>
                      <a:lnTo>
                        <a:pt x="169" y="141"/>
                      </a:lnTo>
                      <a:lnTo>
                        <a:pt x="136" y="139"/>
                      </a:lnTo>
                      <a:lnTo>
                        <a:pt x="105" y="131"/>
                      </a:lnTo>
                      <a:lnTo>
                        <a:pt x="78" y="118"/>
                      </a:lnTo>
                      <a:lnTo>
                        <a:pt x="53" y="100"/>
                      </a:lnTo>
                      <a:lnTo>
                        <a:pt x="32" y="78"/>
                      </a:lnTo>
                      <a:lnTo>
                        <a:pt x="16" y="55"/>
                      </a:lnTo>
                      <a:lnTo>
                        <a:pt x="7" y="28"/>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5" name="Freeform 1216">
                  <a:extLst>
                    <a:ext uri="{FF2B5EF4-FFF2-40B4-BE49-F238E27FC236}">
                      <a16:creationId xmlns:a16="http://schemas.microsoft.com/office/drawing/2014/main" id="{CA474F67-0A8E-42F2-82F7-4C38106070A0}"/>
                    </a:ext>
                  </a:extLst>
                </p:cNvPr>
                <p:cNvSpPr>
                  <a:spLocks/>
                </p:cNvSpPr>
                <p:nvPr/>
              </p:nvSpPr>
              <p:spPr bwMode="auto">
                <a:xfrm>
                  <a:off x="5216" y="463"/>
                  <a:ext cx="28" cy="29"/>
                </a:xfrm>
                <a:custGeom>
                  <a:avLst/>
                  <a:gdLst>
                    <a:gd name="T0" fmla="*/ 0 w 169"/>
                    <a:gd name="T1" fmla="*/ 0 h 145"/>
                    <a:gd name="T2" fmla="*/ 0 w 169"/>
                    <a:gd name="T3" fmla="*/ 0 h 145"/>
                    <a:gd name="T4" fmla="*/ 0 w 169"/>
                    <a:gd name="T5" fmla="*/ 0 h 145"/>
                    <a:gd name="T6" fmla="*/ 0 w 169"/>
                    <a:gd name="T7" fmla="*/ 0 h 145"/>
                    <a:gd name="T8" fmla="*/ 0 w 169"/>
                    <a:gd name="T9" fmla="*/ 0 h 145"/>
                    <a:gd name="T10" fmla="*/ 0 w 169"/>
                    <a:gd name="T11" fmla="*/ 0 h 145"/>
                    <a:gd name="T12" fmla="*/ 0 w 169"/>
                    <a:gd name="T13" fmla="*/ 0 h 145"/>
                    <a:gd name="T14" fmla="*/ 0 w 169"/>
                    <a:gd name="T15" fmla="*/ 0 h 145"/>
                    <a:gd name="T16" fmla="*/ 0 w 169"/>
                    <a:gd name="T17" fmla="*/ 0 h 145"/>
                    <a:gd name="T18" fmla="*/ 0 w 169"/>
                    <a:gd name="T19" fmla="*/ 0 h 145"/>
                    <a:gd name="T20" fmla="*/ 0 w 169"/>
                    <a:gd name="T21" fmla="*/ 0 h 145"/>
                    <a:gd name="T22" fmla="*/ 0 w 169"/>
                    <a:gd name="T23" fmla="*/ 0 h 145"/>
                    <a:gd name="T24" fmla="*/ 0 w 169"/>
                    <a:gd name="T25" fmla="*/ 0 h 145"/>
                    <a:gd name="T26" fmla="*/ 0 w 169"/>
                    <a:gd name="T27" fmla="*/ 0 h 145"/>
                    <a:gd name="T28" fmla="*/ 0 w 169"/>
                    <a:gd name="T29" fmla="*/ 0 h 145"/>
                    <a:gd name="T30" fmla="*/ 0 w 169"/>
                    <a:gd name="T31" fmla="*/ 0 h 145"/>
                    <a:gd name="T32" fmla="*/ 0 w 169"/>
                    <a:gd name="T33" fmla="*/ 0 h 145"/>
                    <a:gd name="T34" fmla="*/ 0 w 169"/>
                    <a:gd name="T35" fmla="*/ 0 h 145"/>
                    <a:gd name="T36" fmla="*/ 0 w 169"/>
                    <a:gd name="T37" fmla="*/ 0 h 145"/>
                    <a:gd name="T38" fmla="*/ 0 w 169"/>
                    <a:gd name="T39" fmla="*/ 0 h 145"/>
                    <a:gd name="T40" fmla="*/ 0 w 169"/>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9"/>
                    <a:gd name="T64" fmla="*/ 0 h 145"/>
                    <a:gd name="T65" fmla="*/ 169 w 169"/>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9" h="145">
                      <a:moveTo>
                        <a:pt x="169" y="0"/>
                      </a:moveTo>
                      <a:lnTo>
                        <a:pt x="169" y="0"/>
                      </a:lnTo>
                      <a:lnTo>
                        <a:pt x="136" y="3"/>
                      </a:lnTo>
                      <a:lnTo>
                        <a:pt x="103" y="11"/>
                      </a:lnTo>
                      <a:lnTo>
                        <a:pt x="76" y="24"/>
                      </a:lnTo>
                      <a:lnTo>
                        <a:pt x="51" y="42"/>
                      </a:lnTo>
                      <a:lnTo>
                        <a:pt x="30" y="64"/>
                      </a:lnTo>
                      <a:lnTo>
                        <a:pt x="14" y="87"/>
                      </a:lnTo>
                      <a:lnTo>
                        <a:pt x="5" y="116"/>
                      </a:lnTo>
                      <a:lnTo>
                        <a:pt x="0" y="145"/>
                      </a:lnTo>
                      <a:lnTo>
                        <a:pt x="5" y="145"/>
                      </a:lnTo>
                      <a:lnTo>
                        <a:pt x="7" y="116"/>
                      </a:lnTo>
                      <a:lnTo>
                        <a:pt x="16" y="89"/>
                      </a:lnTo>
                      <a:lnTo>
                        <a:pt x="32" y="66"/>
                      </a:lnTo>
                      <a:lnTo>
                        <a:pt x="53" y="45"/>
                      </a:lnTo>
                      <a:lnTo>
                        <a:pt x="78" y="26"/>
                      </a:lnTo>
                      <a:lnTo>
                        <a:pt x="105" y="13"/>
                      </a:lnTo>
                      <a:lnTo>
                        <a:pt x="136" y="5"/>
                      </a:lnTo>
                      <a:lnTo>
                        <a:pt x="169" y="2"/>
                      </a:lnTo>
                      <a:lnTo>
                        <a:pt x="16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6" name="Freeform 1217">
                  <a:extLst>
                    <a:ext uri="{FF2B5EF4-FFF2-40B4-BE49-F238E27FC236}">
                      <a16:creationId xmlns:a16="http://schemas.microsoft.com/office/drawing/2014/main" id="{0C9AAE5F-4CF3-4D81-A3AC-DB7481072620}"/>
                    </a:ext>
                  </a:extLst>
                </p:cNvPr>
                <p:cNvSpPr>
                  <a:spLocks/>
                </p:cNvSpPr>
                <p:nvPr/>
              </p:nvSpPr>
              <p:spPr bwMode="auto">
                <a:xfrm>
                  <a:off x="5150" y="384"/>
                  <a:ext cx="188" cy="62"/>
                </a:xfrm>
                <a:custGeom>
                  <a:avLst/>
                  <a:gdLst>
                    <a:gd name="T0" fmla="*/ 0 w 1129"/>
                    <a:gd name="T1" fmla="*/ 0 h 311"/>
                    <a:gd name="T2" fmla="*/ 0 w 1129"/>
                    <a:gd name="T3" fmla="*/ 0 h 311"/>
                    <a:gd name="T4" fmla="*/ 0 w 1129"/>
                    <a:gd name="T5" fmla="*/ 0 h 311"/>
                    <a:gd name="T6" fmla="*/ 0 w 1129"/>
                    <a:gd name="T7" fmla="*/ 0 h 311"/>
                    <a:gd name="T8" fmla="*/ 0 w 1129"/>
                    <a:gd name="T9" fmla="*/ 0 h 311"/>
                    <a:gd name="T10" fmla="*/ 0 w 1129"/>
                    <a:gd name="T11" fmla="*/ 0 h 311"/>
                    <a:gd name="T12" fmla="*/ 0 w 1129"/>
                    <a:gd name="T13" fmla="*/ 0 h 311"/>
                    <a:gd name="T14" fmla="*/ 0 w 1129"/>
                    <a:gd name="T15" fmla="*/ 0 h 311"/>
                    <a:gd name="T16" fmla="*/ 0 w 1129"/>
                    <a:gd name="T17" fmla="*/ 0 h 311"/>
                    <a:gd name="T18" fmla="*/ 0 w 1129"/>
                    <a:gd name="T19" fmla="*/ 0 h 311"/>
                    <a:gd name="T20" fmla="*/ 0 w 1129"/>
                    <a:gd name="T21" fmla="*/ 0 h 311"/>
                    <a:gd name="T22" fmla="*/ 0 w 1129"/>
                    <a:gd name="T23" fmla="*/ 0 h 311"/>
                    <a:gd name="T24" fmla="*/ 0 w 1129"/>
                    <a:gd name="T25" fmla="*/ 0 h 311"/>
                    <a:gd name="T26" fmla="*/ 0 w 1129"/>
                    <a:gd name="T27" fmla="*/ 0 h 311"/>
                    <a:gd name="T28" fmla="*/ 0 w 1129"/>
                    <a:gd name="T29" fmla="*/ 0 h 311"/>
                    <a:gd name="T30" fmla="*/ 0 w 1129"/>
                    <a:gd name="T31" fmla="*/ 0 h 311"/>
                    <a:gd name="T32" fmla="*/ 0 w 1129"/>
                    <a:gd name="T33" fmla="*/ 0 h 311"/>
                    <a:gd name="T34" fmla="*/ 0 w 1129"/>
                    <a:gd name="T35" fmla="*/ 0 h 311"/>
                    <a:gd name="T36" fmla="*/ 0 w 1129"/>
                    <a:gd name="T37" fmla="*/ 0 h 311"/>
                    <a:gd name="T38" fmla="*/ 0 w 1129"/>
                    <a:gd name="T39" fmla="*/ 0 h 311"/>
                    <a:gd name="T40" fmla="*/ 0 w 1129"/>
                    <a:gd name="T41" fmla="*/ 0 h 311"/>
                    <a:gd name="T42" fmla="*/ 0 w 1129"/>
                    <a:gd name="T43" fmla="*/ 0 h 311"/>
                    <a:gd name="T44" fmla="*/ 0 w 1129"/>
                    <a:gd name="T45" fmla="*/ 0 h 311"/>
                    <a:gd name="T46" fmla="*/ 0 w 1129"/>
                    <a:gd name="T47" fmla="*/ 0 h 311"/>
                    <a:gd name="T48" fmla="*/ 0 w 1129"/>
                    <a:gd name="T49" fmla="*/ 0 h 311"/>
                    <a:gd name="T50" fmla="*/ 0 w 1129"/>
                    <a:gd name="T51" fmla="*/ 0 h 311"/>
                    <a:gd name="T52" fmla="*/ 0 w 1129"/>
                    <a:gd name="T53" fmla="*/ 0 h 311"/>
                    <a:gd name="T54" fmla="*/ 0 w 1129"/>
                    <a:gd name="T55" fmla="*/ 0 h 311"/>
                    <a:gd name="T56" fmla="*/ 0 w 1129"/>
                    <a:gd name="T57" fmla="*/ 0 h 311"/>
                    <a:gd name="T58" fmla="*/ 0 w 1129"/>
                    <a:gd name="T59" fmla="*/ 0 h 311"/>
                    <a:gd name="T60" fmla="*/ 0 w 1129"/>
                    <a:gd name="T61" fmla="*/ 0 h 311"/>
                    <a:gd name="T62" fmla="*/ 0 w 1129"/>
                    <a:gd name="T63" fmla="*/ 0 h 31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29"/>
                    <a:gd name="T97" fmla="*/ 0 h 311"/>
                    <a:gd name="T98" fmla="*/ 1129 w 1129"/>
                    <a:gd name="T99" fmla="*/ 311 h 31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29" h="311">
                      <a:moveTo>
                        <a:pt x="0" y="311"/>
                      </a:moveTo>
                      <a:lnTo>
                        <a:pt x="24" y="277"/>
                      </a:lnTo>
                      <a:lnTo>
                        <a:pt x="50" y="247"/>
                      </a:lnTo>
                      <a:lnTo>
                        <a:pt x="77" y="217"/>
                      </a:lnTo>
                      <a:lnTo>
                        <a:pt x="106" y="190"/>
                      </a:lnTo>
                      <a:lnTo>
                        <a:pt x="137" y="164"/>
                      </a:lnTo>
                      <a:lnTo>
                        <a:pt x="169" y="141"/>
                      </a:lnTo>
                      <a:lnTo>
                        <a:pt x="203" y="118"/>
                      </a:lnTo>
                      <a:lnTo>
                        <a:pt x="238" y="99"/>
                      </a:lnTo>
                      <a:lnTo>
                        <a:pt x="274" y="81"/>
                      </a:lnTo>
                      <a:lnTo>
                        <a:pt x="311" y="66"/>
                      </a:lnTo>
                      <a:lnTo>
                        <a:pt x="349" y="53"/>
                      </a:lnTo>
                      <a:lnTo>
                        <a:pt x="387" y="42"/>
                      </a:lnTo>
                      <a:lnTo>
                        <a:pt x="426" y="34"/>
                      </a:lnTo>
                      <a:lnTo>
                        <a:pt x="466" y="26"/>
                      </a:lnTo>
                      <a:lnTo>
                        <a:pt x="506" y="22"/>
                      </a:lnTo>
                      <a:lnTo>
                        <a:pt x="547" y="20"/>
                      </a:lnTo>
                      <a:lnTo>
                        <a:pt x="587" y="20"/>
                      </a:lnTo>
                      <a:lnTo>
                        <a:pt x="627" y="22"/>
                      </a:lnTo>
                      <a:lnTo>
                        <a:pt x="667" y="27"/>
                      </a:lnTo>
                      <a:lnTo>
                        <a:pt x="708" y="35"/>
                      </a:lnTo>
                      <a:lnTo>
                        <a:pt x="748" y="44"/>
                      </a:lnTo>
                      <a:lnTo>
                        <a:pt x="787" y="55"/>
                      </a:lnTo>
                      <a:lnTo>
                        <a:pt x="826" y="69"/>
                      </a:lnTo>
                      <a:lnTo>
                        <a:pt x="864" y="87"/>
                      </a:lnTo>
                      <a:lnTo>
                        <a:pt x="900" y="105"/>
                      </a:lnTo>
                      <a:lnTo>
                        <a:pt x="937" y="127"/>
                      </a:lnTo>
                      <a:lnTo>
                        <a:pt x="973" y="151"/>
                      </a:lnTo>
                      <a:lnTo>
                        <a:pt x="1007" y="178"/>
                      </a:lnTo>
                      <a:lnTo>
                        <a:pt x="1039" y="207"/>
                      </a:lnTo>
                      <a:lnTo>
                        <a:pt x="1071" y="240"/>
                      </a:lnTo>
                      <a:lnTo>
                        <a:pt x="1100" y="274"/>
                      </a:lnTo>
                      <a:lnTo>
                        <a:pt x="1129" y="311"/>
                      </a:lnTo>
                      <a:lnTo>
                        <a:pt x="1105" y="273"/>
                      </a:lnTo>
                      <a:lnTo>
                        <a:pt x="1078" y="239"/>
                      </a:lnTo>
                      <a:lnTo>
                        <a:pt x="1050" y="206"/>
                      </a:lnTo>
                      <a:lnTo>
                        <a:pt x="1020" y="176"/>
                      </a:lnTo>
                      <a:lnTo>
                        <a:pt x="988" y="148"/>
                      </a:lnTo>
                      <a:lnTo>
                        <a:pt x="955" y="122"/>
                      </a:lnTo>
                      <a:lnTo>
                        <a:pt x="919" y="99"/>
                      </a:lnTo>
                      <a:lnTo>
                        <a:pt x="884" y="78"/>
                      </a:lnTo>
                      <a:lnTo>
                        <a:pt x="846" y="60"/>
                      </a:lnTo>
                      <a:lnTo>
                        <a:pt x="808" y="45"/>
                      </a:lnTo>
                      <a:lnTo>
                        <a:pt x="769" y="30"/>
                      </a:lnTo>
                      <a:lnTo>
                        <a:pt x="730" y="19"/>
                      </a:lnTo>
                      <a:lnTo>
                        <a:pt x="690" y="11"/>
                      </a:lnTo>
                      <a:lnTo>
                        <a:pt x="648" y="5"/>
                      </a:lnTo>
                      <a:lnTo>
                        <a:pt x="608" y="1"/>
                      </a:lnTo>
                      <a:lnTo>
                        <a:pt x="567" y="0"/>
                      </a:lnTo>
                      <a:lnTo>
                        <a:pt x="521" y="1"/>
                      </a:lnTo>
                      <a:lnTo>
                        <a:pt x="476" y="6"/>
                      </a:lnTo>
                      <a:lnTo>
                        <a:pt x="432" y="13"/>
                      </a:lnTo>
                      <a:lnTo>
                        <a:pt x="388" y="22"/>
                      </a:lnTo>
                      <a:lnTo>
                        <a:pt x="347" y="35"/>
                      </a:lnTo>
                      <a:lnTo>
                        <a:pt x="306" y="50"/>
                      </a:lnTo>
                      <a:lnTo>
                        <a:pt x="266" y="67"/>
                      </a:lnTo>
                      <a:lnTo>
                        <a:pt x="229" y="87"/>
                      </a:lnTo>
                      <a:lnTo>
                        <a:pt x="193" y="108"/>
                      </a:lnTo>
                      <a:lnTo>
                        <a:pt x="160" y="131"/>
                      </a:lnTo>
                      <a:lnTo>
                        <a:pt x="128" y="157"/>
                      </a:lnTo>
                      <a:lnTo>
                        <a:pt x="97" y="185"/>
                      </a:lnTo>
                      <a:lnTo>
                        <a:pt x="70" y="214"/>
                      </a:lnTo>
                      <a:lnTo>
                        <a:pt x="44" y="245"/>
                      </a:lnTo>
                      <a:lnTo>
                        <a:pt x="20" y="277"/>
                      </a:lnTo>
                      <a:lnTo>
                        <a:pt x="0" y="311"/>
                      </a:lnTo>
                      <a:close/>
                    </a:path>
                  </a:pathLst>
                </a:custGeom>
                <a:solidFill>
                  <a:srgbClr val="8282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7" name="Freeform 1218">
                  <a:extLst>
                    <a:ext uri="{FF2B5EF4-FFF2-40B4-BE49-F238E27FC236}">
                      <a16:creationId xmlns:a16="http://schemas.microsoft.com/office/drawing/2014/main" id="{0F4E3688-FA7D-4E6B-89F1-146C3AEE4AD5}"/>
                    </a:ext>
                  </a:extLst>
                </p:cNvPr>
                <p:cNvSpPr>
                  <a:spLocks/>
                </p:cNvSpPr>
                <p:nvPr/>
              </p:nvSpPr>
              <p:spPr bwMode="auto">
                <a:xfrm>
                  <a:off x="5150" y="388"/>
                  <a:ext cx="189" cy="58"/>
                </a:xfrm>
                <a:custGeom>
                  <a:avLst/>
                  <a:gdLst>
                    <a:gd name="T0" fmla="*/ 0 w 1131"/>
                    <a:gd name="T1" fmla="*/ 0 h 293"/>
                    <a:gd name="T2" fmla="*/ 0 w 1131"/>
                    <a:gd name="T3" fmla="*/ 0 h 293"/>
                    <a:gd name="T4" fmla="*/ 0 w 1131"/>
                    <a:gd name="T5" fmla="*/ 0 h 293"/>
                    <a:gd name="T6" fmla="*/ 0 w 1131"/>
                    <a:gd name="T7" fmla="*/ 0 h 293"/>
                    <a:gd name="T8" fmla="*/ 0 w 1131"/>
                    <a:gd name="T9" fmla="*/ 0 h 293"/>
                    <a:gd name="T10" fmla="*/ 0 w 1131"/>
                    <a:gd name="T11" fmla="*/ 0 h 293"/>
                    <a:gd name="T12" fmla="*/ 0 w 1131"/>
                    <a:gd name="T13" fmla="*/ 0 h 293"/>
                    <a:gd name="T14" fmla="*/ 0 w 1131"/>
                    <a:gd name="T15" fmla="*/ 0 h 293"/>
                    <a:gd name="T16" fmla="*/ 0 w 1131"/>
                    <a:gd name="T17" fmla="*/ 0 h 293"/>
                    <a:gd name="T18" fmla="*/ 0 w 1131"/>
                    <a:gd name="T19" fmla="*/ 0 h 293"/>
                    <a:gd name="T20" fmla="*/ 0 w 1131"/>
                    <a:gd name="T21" fmla="*/ 0 h 293"/>
                    <a:gd name="T22" fmla="*/ 0 w 1131"/>
                    <a:gd name="T23" fmla="*/ 0 h 293"/>
                    <a:gd name="T24" fmla="*/ 0 w 1131"/>
                    <a:gd name="T25" fmla="*/ 0 h 293"/>
                    <a:gd name="T26" fmla="*/ 0 w 1131"/>
                    <a:gd name="T27" fmla="*/ 0 h 293"/>
                    <a:gd name="T28" fmla="*/ 0 w 1131"/>
                    <a:gd name="T29" fmla="*/ 0 h 293"/>
                    <a:gd name="T30" fmla="*/ 0 w 1131"/>
                    <a:gd name="T31" fmla="*/ 0 h 293"/>
                    <a:gd name="T32" fmla="*/ 0 w 1131"/>
                    <a:gd name="T33" fmla="*/ 0 h 293"/>
                    <a:gd name="T34" fmla="*/ 0 w 1131"/>
                    <a:gd name="T35" fmla="*/ 0 h 293"/>
                    <a:gd name="T36" fmla="*/ 0 w 1131"/>
                    <a:gd name="T37" fmla="*/ 0 h 293"/>
                    <a:gd name="T38" fmla="*/ 0 w 1131"/>
                    <a:gd name="T39" fmla="*/ 0 h 293"/>
                    <a:gd name="T40" fmla="*/ 0 w 1131"/>
                    <a:gd name="T41" fmla="*/ 0 h 293"/>
                    <a:gd name="T42" fmla="*/ 0 w 1131"/>
                    <a:gd name="T43" fmla="*/ 0 h 293"/>
                    <a:gd name="T44" fmla="*/ 0 w 1131"/>
                    <a:gd name="T45" fmla="*/ 0 h 293"/>
                    <a:gd name="T46" fmla="*/ 0 w 1131"/>
                    <a:gd name="T47" fmla="*/ 0 h 293"/>
                    <a:gd name="T48" fmla="*/ 0 w 1131"/>
                    <a:gd name="T49" fmla="*/ 0 h 293"/>
                    <a:gd name="T50" fmla="*/ 0 w 1131"/>
                    <a:gd name="T51" fmla="*/ 0 h 293"/>
                    <a:gd name="T52" fmla="*/ 0 w 1131"/>
                    <a:gd name="T53" fmla="*/ 0 h 293"/>
                    <a:gd name="T54" fmla="*/ 0 w 1131"/>
                    <a:gd name="T55" fmla="*/ 0 h 293"/>
                    <a:gd name="T56" fmla="*/ 0 w 1131"/>
                    <a:gd name="T57" fmla="*/ 0 h 293"/>
                    <a:gd name="T58" fmla="*/ 0 w 1131"/>
                    <a:gd name="T59" fmla="*/ 0 h 293"/>
                    <a:gd name="T60" fmla="*/ 0 w 1131"/>
                    <a:gd name="T61" fmla="*/ 0 h 293"/>
                    <a:gd name="T62" fmla="*/ 0 w 1131"/>
                    <a:gd name="T63" fmla="*/ 0 h 293"/>
                    <a:gd name="T64" fmla="*/ 0 w 1131"/>
                    <a:gd name="T65" fmla="*/ 0 h 293"/>
                    <a:gd name="T66" fmla="*/ 0 w 1131"/>
                    <a:gd name="T67" fmla="*/ 0 h 29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31"/>
                    <a:gd name="T103" fmla="*/ 0 h 293"/>
                    <a:gd name="T104" fmla="*/ 1131 w 1131"/>
                    <a:gd name="T105" fmla="*/ 293 h 29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31" h="293">
                      <a:moveTo>
                        <a:pt x="1129" y="293"/>
                      </a:moveTo>
                      <a:lnTo>
                        <a:pt x="1131" y="291"/>
                      </a:lnTo>
                      <a:lnTo>
                        <a:pt x="1103" y="254"/>
                      </a:lnTo>
                      <a:lnTo>
                        <a:pt x="1073" y="220"/>
                      </a:lnTo>
                      <a:lnTo>
                        <a:pt x="1041" y="187"/>
                      </a:lnTo>
                      <a:lnTo>
                        <a:pt x="1009" y="158"/>
                      </a:lnTo>
                      <a:lnTo>
                        <a:pt x="975" y="131"/>
                      </a:lnTo>
                      <a:lnTo>
                        <a:pt x="939" y="107"/>
                      </a:lnTo>
                      <a:lnTo>
                        <a:pt x="903" y="85"/>
                      </a:lnTo>
                      <a:lnTo>
                        <a:pt x="866" y="67"/>
                      </a:lnTo>
                      <a:lnTo>
                        <a:pt x="828" y="49"/>
                      </a:lnTo>
                      <a:lnTo>
                        <a:pt x="789" y="35"/>
                      </a:lnTo>
                      <a:lnTo>
                        <a:pt x="749" y="24"/>
                      </a:lnTo>
                      <a:lnTo>
                        <a:pt x="709" y="15"/>
                      </a:lnTo>
                      <a:lnTo>
                        <a:pt x="668" y="7"/>
                      </a:lnTo>
                      <a:lnTo>
                        <a:pt x="628" y="2"/>
                      </a:lnTo>
                      <a:lnTo>
                        <a:pt x="588" y="0"/>
                      </a:lnTo>
                      <a:lnTo>
                        <a:pt x="548" y="0"/>
                      </a:lnTo>
                      <a:lnTo>
                        <a:pt x="507" y="2"/>
                      </a:lnTo>
                      <a:lnTo>
                        <a:pt x="467" y="6"/>
                      </a:lnTo>
                      <a:lnTo>
                        <a:pt x="427" y="13"/>
                      </a:lnTo>
                      <a:lnTo>
                        <a:pt x="388" y="22"/>
                      </a:lnTo>
                      <a:lnTo>
                        <a:pt x="349" y="33"/>
                      </a:lnTo>
                      <a:lnTo>
                        <a:pt x="311" y="46"/>
                      </a:lnTo>
                      <a:lnTo>
                        <a:pt x="274" y="61"/>
                      </a:lnTo>
                      <a:lnTo>
                        <a:pt x="238" y="79"/>
                      </a:lnTo>
                      <a:lnTo>
                        <a:pt x="203" y="98"/>
                      </a:lnTo>
                      <a:lnTo>
                        <a:pt x="169" y="121"/>
                      </a:lnTo>
                      <a:lnTo>
                        <a:pt x="137" y="144"/>
                      </a:lnTo>
                      <a:lnTo>
                        <a:pt x="106" y="170"/>
                      </a:lnTo>
                      <a:lnTo>
                        <a:pt x="77" y="197"/>
                      </a:lnTo>
                      <a:lnTo>
                        <a:pt x="49" y="227"/>
                      </a:lnTo>
                      <a:lnTo>
                        <a:pt x="23" y="257"/>
                      </a:lnTo>
                      <a:lnTo>
                        <a:pt x="0" y="291"/>
                      </a:lnTo>
                      <a:lnTo>
                        <a:pt x="2" y="293"/>
                      </a:lnTo>
                      <a:lnTo>
                        <a:pt x="26" y="259"/>
                      </a:lnTo>
                      <a:lnTo>
                        <a:pt x="52" y="229"/>
                      </a:lnTo>
                      <a:lnTo>
                        <a:pt x="79" y="199"/>
                      </a:lnTo>
                      <a:lnTo>
                        <a:pt x="109" y="172"/>
                      </a:lnTo>
                      <a:lnTo>
                        <a:pt x="139" y="146"/>
                      </a:lnTo>
                      <a:lnTo>
                        <a:pt x="171" y="123"/>
                      </a:lnTo>
                      <a:lnTo>
                        <a:pt x="206" y="100"/>
                      </a:lnTo>
                      <a:lnTo>
                        <a:pt x="240" y="81"/>
                      </a:lnTo>
                      <a:lnTo>
                        <a:pt x="277" y="63"/>
                      </a:lnTo>
                      <a:lnTo>
                        <a:pt x="313" y="48"/>
                      </a:lnTo>
                      <a:lnTo>
                        <a:pt x="351" y="35"/>
                      </a:lnTo>
                      <a:lnTo>
                        <a:pt x="388" y="24"/>
                      </a:lnTo>
                      <a:lnTo>
                        <a:pt x="427" y="16"/>
                      </a:lnTo>
                      <a:lnTo>
                        <a:pt x="467" y="8"/>
                      </a:lnTo>
                      <a:lnTo>
                        <a:pt x="507" y="4"/>
                      </a:lnTo>
                      <a:lnTo>
                        <a:pt x="548" y="2"/>
                      </a:lnTo>
                      <a:lnTo>
                        <a:pt x="588" y="2"/>
                      </a:lnTo>
                      <a:lnTo>
                        <a:pt x="628" y="4"/>
                      </a:lnTo>
                      <a:lnTo>
                        <a:pt x="668" y="9"/>
                      </a:lnTo>
                      <a:lnTo>
                        <a:pt x="709" y="17"/>
                      </a:lnTo>
                      <a:lnTo>
                        <a:pt x="749" y="26"/>
                      </a:lnTo>
                      <a:lnTo>
                        <a:pt x="787" y="37"/>
                      </a:lnTo>
                      <a:lnTo>
                        <a:pt x="826" y="51"/>
                      </a:lnTo>
                      <a:lnTo>
                        <a:pt x="864" y="69"/>
                      </a:lnTo>
                      <a:lnTo>
                        <a:pt x="900" y="87"/>
                      </a:lnTo>
                      <a:lnTo>
                        <a:pt x="937" y="109"/>
                      </a:lnTo>
                      <a:lnTo>
                        <a:pt x="972" y="133"/>
                      </a:lnTo>
                      <a:lnTo>
                        <a:pt x="1007" y="160"/>
                      </a:lnTo>
                      <a:lnTo>
                        <a:pt x="1039" y="189"/>
                      </a:lnTo>
                      <a:lnTo>
                        <a:pt x="1071" y="222"/>
                      </a:lnTo>
                      <a:lnTo>
                        <a:pt x="1100" y="256"/>
                      </a:lnTo>
                      <a:lnTo>
                        <a:pt x="1129" y="293"/>
                      </a:lnTo>
                      <a:lnTo>
                        <a:pt x="1131" y="291"/>
                      </a:lnTo>
                      <a:lnTo>
                        <a:pt x="1129" y="2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8" name="Freeform 1219">
                  <a:extLst>
                    <a:ext uri="{FF2B5EF4-FFF2-40B4-BE49-F238E27FC236}">
                      <a16:creationId xmlns:a16="http://schemas.microsoft.com/office/drawing/2014/main" id="{36B160F3-89D7-4352-A221-3FDEF78D9412}"/>
                    </a:ext>
                  </a:extLst>
                </p:cNvPr>
                <p:cNvSpPr>
                  <a:spLocks/>
                </p:cNvSpPr>
                <p:nvPr/>
              </p:nvSpPr>
              <p:spPr bwMode="auto">
                <a:xfrm>
                  <a:off x="5245" y="384"/>
                  <a:ext cx="94" cy="62"/>
                </a:xfrm>
                <a:custGeom>
                  <a:avLst/>
                  <a:gdLst>
                    <a:gd name="T0" fmla="*/ 0 w 563"/>
                    <a:gd name="T1" fmla="*/ 0 h 314"/>
                    <a:gd name="T2" fmla="*/ 0 w 563"/>
                    <a:gd name="T3" fmla="*/ 0 h 314"/>
                    <a:gd name="T4" fmla="*/ 0 w 563"/>
                    <a:gd name="T5" fmla="*/ 0 h 314"/>
                    <a:gd name="T6" fmla="*/ 0 w 563"/>
                    <a:gd name="T7" fmla="*/ 0 h 314"/>
                    <a:gd name="T8" fmla="*/ 0 w 563"/>
                    <a:gd name="T9" fmla="*/ 0 h 314"/>
                    <a:gd name="T10" fmla="*/ 0 w 563"/>
                    <a:gd name="T11" fmla="*/ 0 h 314"/>
                    <a:gd name="T12" fmla="*/ 0 w 563"/>
                    <a:gd name="T13" fmla="*/ 0 h 314"/>
                    <a:gd name="T14" fmla="*/ 0 w 563"/>
                    <a:gd name="T15" fmla="*/ 0 h 314"/>
                    <a:gd name="T16" fmla="*/ 0 w 563"/>
                    <a:gd name="T17" fmla="*/ 0 h 314"/>
                    <a:gd name="T18" fmla="*/ 0 w 563"/>
                    <a:gd name="T19" fmla="*/ 0 h 314"/>
                    <a:gd name="T20" fmla="*/ 0 w 563"/>
                    <a:gd name="T21" fmla="*/ 0 h 314"/>
                    <a:gd name="T22" fmla="*/ 0 w 563"/>
                    <a:gd name="T23" fmla="*/ 0 h 314"/>
                    <a:gd name="T24" fmla="*/ 0 w 563"/>
                    <a:gd name="T25" fmla="*/ 0 h 314"/>
                    <a:gd name="T26" fmla="*/ 0 w 563"/>
                    <a:gd name="T27" fmla="*/ 0 h 314"/>
                    <a:gd name="T28" fmla="*/ 0 w 563"/>
                    <a:gd name="T29" fmla="*/ 0 h 314"/>
                    <a:gd name="T30" fmla="*/ 0 w 563"/>
                    <a:gd name="T31" fmla="*/ 0 h 314"/>
                    <a:gd name="T32" fmla="*/ 0 w 563"/>
                    <a:gd name="T33" fmla="*/ 0 h 314"/>
                    <a:gd name="T34" fmla="*/ 0 w 563"/>
                    <a:gd name="T35" fmla="*/ 0 h 314"/>
                    <a:gd name="T36" fmla="*/ 0 w 563"/>
                    <a:gd name="T37" fmla="*/ 0 h 314"/>
                    <a:gd name="T38" fmla="*/ 0 w 563"/>
                    <a:gd name="T39" fmla="*/ 0 h 314"/>
                    <a:gd name="T40" fmla="*/ 0 w 563"/>
                    <a:gd name="T41" fmla="*/ 0 h 314"/>
                    <a:gd name="T42" fmla="*/ 0 w 563"/>
                    <a:gd name="T43" fmla="*/ 0 h 314"/>
                    <a:gd name="T44" fmla="*/ 0 w 563"/>
                    <a:gd name="T45" fmla="*/ 0 h 314"/>
                    <a:gd name="T46" fmla="*/ 0 w 563"/>
                    <a:gd name="T47" fmla="*/ 0 h 314"/>
                    <a:gd name="T48" fmla="*/ 0 w 563"/>
                    <a:gd name="T49" fmla="*/ 0 h 314"/>
                    <a:gd name="T50" fmla="*/ 0 w 563"/>
                    <a:gd name="T51" fmla="*/ 0 h 314"/>
                    <a:gd name="T52" fmla="*/ 0 w 563"/>
                    <a:gd name="T53" fmla="*/ 0 h 314"/>
                    <a:gd name="T54" fmla="*/ 0 w 563"/>
                    <a:gd name="T55" fmla="*/ 0 h 314"/>
                    <a:gd name="T56" fmla="*/ 0 w 563"/>
                    <a:gd name="T57" fmla="*/ 0 h 314"/>
                    <a:gd name="T58" fmla="*/ 0 w 563"/>
                    <a:gd name="T59" fmla="*/ 0 h 314"/>
                    <a:gd name="T60" fmla="*/ 0 w 563"/>
                    <a:gd name="T61" fmla="*/ 0 h 314"/>
                    <a:gd name="T62" fmla="*/ 0 w 563"/>
                    <a:gd name="T63" fmla="*/ 0 h 314"/>
                    <a:gd name="T64" fmla="*/ 0 w 563"/>
                    <a:gd name="T65" fmla="*/ 0 h 314"/>
                    <a:gd name="T66" fmla="*/ 0 w 563"/>
                    <a:gd name="T67" fmla="*/ 0 h 314"/>
                    <a:gd name="T68" fmla="*/ 0 w 563"/>
                    <a:gd name="T69" fmla="*/ 0 h 314"/>
                    <a:gd name="T70" fmla="*/ 0 w 563"/>
                    <a:gd name="T71" fmla="*/ 0 h 314"/>
                    <a:gd name="T72" fmla="*/ 0 w 563"/>
                    <a:gd name="T73" fmla="*/ 0 h 31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63"/>
                    <a:gd name="T112" fmla="*/ 0 h 314"/>
                    <a:gd name="T113" fmla="*/ 563 w 563"/>
                    <a:gd name="T114" fmla="*/ 314 h 31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63" h="314">
                      <a:moveTo>
                        <a:pt x="0" y="4"/>
                      </a:moveTo>
                      <a:lnTo>
                        <a:pt x="0" y="4"/>
                      </a:lnTo>
                      <a:lnTo>
                        <a:pt x="41" y="4"/>
                      </a:lnTo>
                      <a:lnTo>
                        <a:pt x="81" y="8"/>
                      </a:lnTo>
                      <a:lnTo>
                        <a:pt x="123" y="14"/>
                      </a:lnTo>
                      <a:lnTo>
                        <a:pt x="163" y="22"/>
                      </a:lnTo>
                      <a:lnTo>
                        <a:pt x="201" y="33"/>
                      </a:lnTo>
                      <a:lnTo>
                        <a:pt x="240" y="48"/>
                      </a:lnTo>
                      <a:lnTo>
                        <a:pt x="278" y="63"/>
                      </a:lnTo>
                      <a:lnTo>
                        <a:pt x="316" y="81"/>
                      </a:lnTo>
                      <a:lnTo>
                        <a:pt x="351" y="102"/>
                      </a:lnTo>
                      <a:lnTo>
                        <a:pt x="387" y="125"/>
                      </a:lnTo>
                      <a:lnTo>
                        <a:pt x="420" y="151"/>
                      </a:lnTo>
                      <a:lnTo>
                        <a:pt x="452" y="179"/>
                      </a:lnTo>
                      <a:lnTo>
                        <a:pt x="481" y="209"/>
                      </a:lnTo>
                      <a:lnTo>
                        <a:pt x="510" y="242"/>
                      </a:lnTo>
                      <a:lnTo>
                        <a:pt x="537" y="276"/>
                      </a:lnTo>
                      <a:lnTo>
                        <a:pt x="561" y="314"/>
                      </a:lnTo>
                      <a:lnTo>
                        <a:pt x="563" y="312"/>
                      </a:lnTo>
                      <a:lnTo>
                        <a:pt x="539" y="274"/>
                      </a:lnTo>
                      <a:lnTo>
                        <a:pt x="512" y="240"/>
                      </a:lnTo>
                      <a:lnTo>
                        <a:pt x="484" y="207"/>
                      </a:lnTo>
                      <a:lnTo>
                        <a:pt x="454" y="177"/>
                      </a:lnTo>
                      <a:lnTo>
                        <a:pt x="422" y="149"/>
                      </a:lnTo>
                      <a:lnTo>
                        <a:pt x="389" y="123"/>
                      </a:lnTo>
                      <a:lnTo>
                        <a:pt x="354" y="100"/>
                      </a:lnTo>
                      <a:lnTo>
                        <a:pt x="318" y="79"/>
                      </a:lnTo>
                      <a:lnTo>
                        <a:pt x="280" y="61"/>
                      </a:lnTo>
                      <a:lnTo>
                        <a:pt x="242" y="46"/>
                      </a:lnTo>
                      <a:lnTo>
                        <a:pt x="203" y="31"/>
                      </a:lnTo>
                      <a:lnTo>
                        <a:pt x="163" y="20"/>
                      </a:lnTo>
                      <a:lnTo>
                        <a:pt x="123" y="12"/>
                      </a:lnTo>
                      <a:lnTo>
                        <a:pt x="81" y="6"/>
                      </a:lnTo>
                      <a:lnTo>
                        <a:pt x="41" y="2"/>
                      </a:lnTo>
                      <a:lnTo>
                        <a:pt x="0" y="0"/>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9" name="Freeform 1220">
                  <a:extLst>
                    <a:ext uri="{FF2B5EF4-FFF2-40B4-BE49-F238E27FC236}">
                      <a16:creationId xmlns:a16="http://schemas.microsoft.com/office/drawing/2014/main" id="{6638C4A3-3913-4EAF-A5E9-4A2ED491C8B7}"/>
                    </a:ext>
                  </a:extLst>
                </p:cNvPr>
                <p:cNvSpPr>
                  <a:spLocks/>
                </p:cNvSpPr>
                <p:nvPr/>
              </p:nvSpPr>
              <p:spPr bwMode="auto">
                <a:xfrm>
                  <a:off x="5150" y="384"/>
                  <a:ext cx="95" cy="62"/>
                </a:xfrm>
                <a:custGeom>
                  <a:avLst/>
                  <a:gdLst>
                    <a:gd name="T0" fmla="*/ 0 w 568"/>
                    <a:gd name="T1" fmla="*/ 0 h 314"/>
                    <a:gd name="T2" fmla="*/ 0 w 568"/>
                    <a:gd name="T3" fmla="*/ 0 h 314"/>
                    <a:gd name="T4" fmla="*/ 0 w 568"/>
                    <a:gd name="T5" fmla="*/ 0 h 314"/>
                    <a:gd name="T6" fmla="*/ 0 w 568"/>
                    <a:gd name="T7" fmla="*/ 0 h 314"/>
                    <a:gd name="T8" fmla="*/ 0 w 568"/>
                    <a:gd name="T9" fmla="*/ 0 h 314"/>
                    <a:gd name="T10" fmla="*/ 0 w 568"/>
                    <a:gd name="T11" fmla="*/ 0 h 314"/>
                    <a:gd name="T12" fmla="*/ 0 w 568"/>
                    <a:gd name="T13" fmla="*/ 0 h 314"/>
                    <a:gd name="T14" fmla="*/ 0 w 568"/>
                    <a:gd name="T15" fmla="*/ 0 h 314"/>
                    <a:gd name="T16" fmla="*/ 0 w 568"/>
                    <a:gd name="T17" fmla="*/ 0 h 314"/>
                    <a:gd name="T18" fmla="*/ 0 w 568"/>
                    <a:gd name="T19" fmla="*/ 0 h 314"/>
                    <a:gd name="T20" fmla="*/ 0 w 568"/>
                    <a:gd name="T21" fmla="*/ 0 h 314"/>
                    <a:gd name="T22" fmla="*/ 0 w 568"/>
                    <a:gd name="T23" fmla="*/ 0 h 314"/>
                    <a:gd name="T24" fmla="*/ 0 w 568"/>
                    <a:gd name="T25" fmla="*/ 0 h 314"/>
                    <a:gd name="T26" fmla="*/ 0 w 568"/>
                    <a:gd name="T27" fmla="*/ 0 h 314"/>
                    <a:gd name="T28" fmla="*/ 0 w 568"/>
                    <a:gd name="T29" fmla="*/ 0 h 314"/>
                    <a:gd name="T30" fmla="*/ 0 w 568"/>
                    <a:gd name="T31" fmla="*/ 0 h 314"/>
                    <a:gd name="T32" fmla="*/ 0 w 568"/>
                    <a:gd name="T33" fmla="*/ 0 h 314"/>
                    <a:gd name="T34" fmla="*/ 0 w 568"/>
                    <a:gd name="T35" fmla="*/ 0 h 314"/>
                    <a:gd name="T36" fmla="*/ 0 w 568"/>
                    <a:gd name="T37" fmla="*/ 0 h 314"/>
                    <a:gd name="T38" fmla="*/ 0 w 568"/>
                    <a:gd name="T39" fmla="*/ 0 h 314"/>
                    <a:gd name="T40" fmla="*/ 0 w 568"/>
                    <a:gd name="T41" fmla="*/ 0 h 314"/>
                    <a:gd name="T42" fmla="*/ 0 w 568"/>
                    <a:gd name="T43" fmla="*/ 0 h 314"/>
                    <a:gd name="T44" fmla="*/ 0 w 568"/>
                    <a:gd name="T45" fmla="*/ 0 h 314"/>
                    <a:gd name="T46" fmla="*/ 0 w 568"/>
                    <a:gd name="T47" fmla="*/ 0 h 314"/>
                    <a:gd name="T48" fmla="*/ 0 w 568"/>
                    <a:gd name="T49" fmla="*/ 0 h 314"/>
                    <a:gd name="T50" fmla="*/ 0 w 568"/>
                    <a:gd name="T51" fmla="*/ 0 h 314"/>
                    <a:gd name="T52" fmla="*/ 0 w 568"/>
                    <a:gd name="T53" fmla="*/ 0 h 314"/>
                    <a:gd name="T54" fmla="*/ 0 w 568"/>
                    <a:gd name="T55" fmla="*/ 0 h 314"/>
                    <a:gd name="T56" fmla="*/ 0 w 568"/>
                    <a:gd name="T57" fmla="*/ 0 h 314"/>
                    <a:gd name="T58" fmla="*/ 0 w 568"/>
                    <a:gd name="T59" fmla="*/ 0 h 314"/>
                    <a:gd name="T60" fmla="*/ 0 w 568"/>
                    <a:gd name="T61" fmla="*/ 0 h 314"/>
                    <a:gd name="T62" fmla="*/ 0 w 568"/>
                    <a:gd name="T63" fmla="*/ 0 h 314"/>
                    <a:gd name="T64" fmla="*/ 0 w 568"/>
                    <a:gd name="T65" fmla="*/ 0 h 314"/>
                    <a:gd name="T66" fmla="*/ 0 w 568"/>
                    <a:gd name="T67" fmla="*/ 0 h 314"/>
                    <a:gd name="T68" fmla="*/ 0 w 568"/>
                    <a:gd name="T69" fmla="*/ 0 h 314"/>
                    <a:gd name="T70" fmla="*/ 0 w 568"/>
                    <a:gd name="T71" fmla="*/ 0 h 314"/>
                    <a:gd name="T72" fmla="*/ 0 w 568"/>
                    <a:gd name="T73" fmla="*/ 0 h 31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68"/>
                    <a:gd name="T112" fmla="*/ 0 h 314"/>
                    <a:gd name="T113" fmla="*/ 568 w 568"/>
                    <a:gd name="T114" fmla="*/ 314 h 31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68" h="314">
                      <a:moveTo>
                        <a:pt x="0" y="312"/>
                      </a:moveTo>
                      <a:lnTo>
                        <a:pt x="2" y="314"/>
                      </a:lnTo>
                      <a:lnTo>
                        <a:pt x="22" y="280"/>
                      </a:lnTo>
                      <a:lnTo>
                        <a:pt x="46" y="248"/>
                      </a:lnTo>
                      <a:lnTo>
                        <a:pt x="72" y="217"/>
                      </a:lnTo>
                      <a:lnTo>
                        <a:pt x="99" y="188"/>
                      </a:lnTo>
                      <a:lnTo>
                        <a:pt x="130" y="160"/>
                      </a:lnTo>
                      <a:lnTo>
                        <a:pt x="162" y="134"/>
                      </a:lnTo>
                      <a:lnTo>
                        <a:pt x="195" y="111"/>
                      </a:lnTo>
                      <a:lnTo>
                        <a:pt x="232" y="90"/>
                      </a:lnTo>
                      <a:lnTo>
                        <a:pt x="268" y="70"/>
                      </a:lnTo>
                      <a:lnTo>
                        <a:pt x="309" y="53"/>
                      </a:lnTo>
                      <a:lnTo>
                        <a:pt x="349" y="38"/>
                      </a:lnTo>
                      <a:lnTo>
                        <a:pt x="389" y="25"/>
                      </a:lnTo>
                      <a:lnTo>
                        <a:pt x="433" y="16"/>
                      </a:lnTo>
                      <a:lnTo>
                        <a:pt x="477" y="9"/>
                      </a:lnTo>
                      <a:lnTo>
                        <a:pt x="522" y="4"/>
                      </a:lnTo>
                      <a:lnTo>
                        <a:pt x="568" y="4"/>
                      </a:lnTo>
                      <a:lnTo>
                        <a:pt x="568" y="0"/>
                      </a:lnTo>
                      <a:lnTo>
                        <a:pt x="522" y="2"/>
                      </a:lnTo>
                      <a:lnTo>
                        <a:pt x="477" y="7"/>
                      </a:lnTo>
                      <a:lnTo>
                        <a:pt x="433" y="14"/>
                      </a:lnTo>
                      <a:lnTo>
                        <a:pt x="389" y="23"/>
                      </a:lnTo>
                      <a:lnTo>
                        <a:pt x="346" y="36"/>
                      </a:lnTo>
                      <a:lnTo>
                        <a:pt x="306" y="51"/>
                      </a:lnTo>
                      <a:lnTo>
                        <a:pt x="266" y="68"/>
                      </a:lnTo>
                      <a:lnTo>
                        <a:pt x="229" y="88"/>
                      </a:lnTo>
                      <a:lnTo>
                        <a:pt x="193" y="109"/>
                      </a:lnTo>
                      <a:lnTo>
                        <a:pt x="159" y="132"/>
                      </a:lnTo>
                      <a:lnTo>
                        <a:pt x="127" y="158"/>
                      </a:lnTo>
                      <a:lnTo>
                        <a:pt x="97" y="185"/>
                      </a:lnTo>
                      <a:lnTo>
                        <a:pt x="69" y="215"/>
                      </a:lnTo>
                      <a:lnTo>
                        <a:pt x="43" y="246"/>
                      </a:lnTo>
                      <a:lnTo>
                        <a:pt x="20" y="278"/>
                      </a:lnTo>
                      <a:lnTo>
                        <a:pt x="0" y="312"/>
                      </a:lnTo>
                      <a:lnTo>
                        <a:pt x="2" y="314"/>
                      </a:lnTo>
                      <a:lnTo>
                        <a:pt x="0" y="3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0" name="Freeform 1221">
                  <a:extLst>
                    <a:ext uri="{FF2B5EF4-FFF2-40B4-BE49-F238E27FC236}">
                      <a16:creationId xmlns:a16="http://schemas.microsoft.com/office/drawing/2014/main" id="{A83BC55E-D713-4EE5-9BEA-15A9A6C584F4}"/>
                    </a:ext>
                  </a:extLst>
                </p:cNvPr>
                <p:cNvSpPr>
                  <a:spLocks/>
                </p:cNvSpPr>
                <p:nvPr/>
              </p:nvSpPr>
              <p:spPr bwMode="auto">
                <a:xfrm>
                  <a:off x="4236" y="385"/>
                  <a:ext cx="215" cy="222"/>
                </a:xfrm>
                <a:custGeom>
                  <a:avLst/>
                  <a:gdLst>
                    <a:gd name="T0" fmla="*/ 0 w 1290"/>
                    <a:gd name="T1" fmla="*/ 0 h 1112"/>
                    <a:gd name="T2" fmla="*/ 0 w 1290"/>
                    <a:gd name="T3" fmla="*/ 0 h 1112"/>
                    <a:gd name="T4" fmla="*/ 0 w 1290"/>
                    <a:gd name="T5" fmla="*/ 0 h 1112"/>
                    <a:gd name="T6" fmla="*/ 0 w 1290"/>
                    <a:gd name="T7" fmla="*/ 0 h 1112"/>
                    <a:gd name="T8" fmla="*/ 0 w 1290"/>
                    <a:gd name="T9" fmla="*/ 0 h 1112"/>
                    <a:gd name="T10" fmla="*/ 0 w 1290"/>
                    <a:gd name="T11" fmla="*/ 0 h 1112"/>
                    <a:gd name="T12" fmla="*/ 0 w 1290"/>
                    <a:gd name="T13" fmla="*/ 0 h 1112"/>
                    <a:gd name="T14" fmla="*/ 0 w 1290"/>
                    <a:gd name="T15" fmla="*/ 0 h 1112"/>
                    <a:gd name="T16" fmla="*/ 0 w 1290"/>
                    <a:gd name="T17" fmla="*/ 0 h 1112"/>
                    <a:gd name="T18" fmla="*/ 0 w 1290"/>
                    <a:gd name="T19" fmla="*/ 0 h 1112"/>
                    <a:gd name="T20" fmla="*/ 0 w 1290"/>
                    <a:gd name="T21" fmla="*/ 0 h 1112"/>
                    <a:gd name="T22" fmla="*/ 0 w 1290"/>
                    <a:gd name="T23" fmla="*/ 0 h 1112"/>
                    <a:gd name="T24" fmla="*/ 0 w 1290"/>
                    <a:gd name="T25" fmla="*/ 0 h 1112"/>
                    <a:gd name="T26" fmla="*/ 0 w 1290"/>
                    <a:gd name="T27" fmla="*/ 0 h 1112"/>
                    <a:gd name="T28" fmla="*/ 0 w 1290"/>
                    <a:gd name="T29" fmla="*/ 0 h 1112"/>
                    <a:gd name="T30" fmla="*/ 0 w 1290"/>
                    <a:gd name="T31" fmla="*/ 0 h 1112"/>
                    <a:gd name="T32" fmla="*/ 0 w 1290"/>
                    <a:gd name="T33" fmla="*/ 0 h 1112"/>
                    <a:gd name="T34" fmla="*/ 0 w 1290"/>
                    <a:gd name="T35" fmla="*/ 0 h 1112"/>
                    <a:gd name="T36" fmla="*/ 0 w 1290"/>
                    <a:gd name="T37" fmla="*/ 0 h 1112"/>
                    <a:gd name="T38" fmla="*/ 0 w 1290"/>
                    <a:gd name="T39" fmla="*/ 0 h 1112"/>
                    <a:gd name="T40" fmla="*/ 0 w 1290"/>
                    <a:gd name="T41" fmla="*/ 0 h 1112"/>
                    <a:gd name="T42" fmla="*/ 0 w 1290"/>
                    <a:gd name="T43" fmla="*/ 0 h 1112"/>
                    <a:gd name="T44" fmla="*/ 0 w 1290"/>
                    <a:gd name="T45" fmla="*/ 0 h 1112"/>
                    <a:gd name="T46" fmla="*/ 0 w 1290"/>
                    <a:gd name="T47" fmla="*/ 0 h 1112"/>
                    <a:gd name="T48" fmla="*/ 0 w 1290"/>
                    <a:gd name="T49" fmla="*/ 0 h 1112"/>
                    <a:gd name="T50" fmla="*/ 0 w 1290"/>
                    <a:gd name="T51" fmla="*/ 0 h 1112"/>
                    <a:gd name="T52" fmla="*/ 0 w 1290"/>
                    <a:gd name="T53" fmla="*/ 0 h 1112"/>
                    <a:gd name="T54" fmla="*/ 0 w 1290"/>
                    <a:gd name="T55" fmla="*/ 0 h 1112"/>
                    <a:gd name="T56" fmla="*/ 0 w 1290"/>
                    <a:gd name="T57" fmla="*/ 0 h 1112"/>
                    <a:gd name="T58" fmla="*/ 0 w 1290"/>
                    <a:gd name="T59" fmla="*/ 0 h 1112"/>
                    <a:gd name="T60" fmla="*/ 0 w 1290"/>
                    <a:gd name="T61" fmla="*/ 0 h 1112"/>
                    <a:gd name="T62" fmla="*/ 0 w 1290"/>
                    <a:gd name="T63" fmla="*/ 0 h 11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90"/>
                    <a:gd name="T97" fmla="*/ 0 h 1112"/>
                    <a:gd name="T98" fmla="*/ 1290 w 1290"/>
                    <a:gd name="T99" fmla="*/ 1112 h 11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90" h="1112">
                      <a:moveTo>
                        <a:pt x="645" y="0"/>
                      </a:moveTo>
                      <a:lnTo>
                        <a:pt x="712" y="3"/>
                      </a:lnTo>
                      <a:lnTo>
                        <a:pt x="775" y="11"/>
                      </a:lnTo>
                      <a:lnTo>
                        <a:pt x="837" y="25"/>
                      </a:lnTo>
                      <a:lnTo>
                        <a:pt x="896" y="44"/>
                      </a:lnTo>
                      <a:lnTo>
                        <a:pt x="952" y="67"/>
                      </a:lnTo>
                      <a:lnTo>
                        <a:pt x="1005" y="95"/>
                      </a:lnTo>
                      <a:lnTo>
                        <a:pt x="1055" y="127"/>
                      </a:lnTo>
                      <a:lnTo>
                        <a:pt x="1101" y="163"/>
                      </a:lnTo>
                      <a:lnTo>
                        <a:pt x="1142" y="203"/>
                      </a:lnTo>
                      <a:lnTo>
                        <a:pt x="1180" y="246"/>
                      </a:lnTo>
                      <a:lnTo>
                        <a:pt x="1212" y="292"/>
                      </a:lnTo>
                      <a:lnTo>
                        <a:pt x="1239" y="340"/>
                      </a:lnTo>
                      <a:lnTo>
                        <a:pt x="1261" y="391"/>
                      </a:lnTo>
                      <a:lnTo>
                        <a:pt x="1277" y="444"/>
                      </a:lnTo>
                      <a:lnTo>
                        <a:pt x="1287" y="499"/>
                      </a:lnTo>
                      <a:lnTo>
                        <a:pt x="1290" y="556"/>
                      </a:lnTo>
                      <a:lnTo>
                        <a:pt x="1287" y="613"/>
                      </a:lnTo>
                      <a:lnTo>
                        <a:pt x="1277" y="668"/>
                      </a:lnTo>
                      <a:lnTo>
                        <a:pt x="1261" y="721"/>
                      </a:lnTo>
                      <a:lnTo>
                        <a:pt x="1239" y="772"/>
                      </a:lnTo>
                      <a:lnTo>
                        <a:pt x="1212" y="820"/>
                      </a:lnTo>
                      <a:lnTo>
                        <a:pt x="1180" y="866"/>
                      </a:lnTo>
                      <a:lnTo>
                        <a:pt x="1142" y="909"/>
                      </a:lnTo>
                      <a:lnTo>
                        <a:pt x="1101" y="949"/>
                      </a:lnTo>
                      <a:lnTo>
                        <a:pt x="1055" y="984"/>
                      </a:lnTo>
                      <a:lnTo>
                        <a:pt x="1005" y="1017"/>
                      </a:lnTo>
                      <a:lnTo>
                        <a:pt x="952" y="1045"/>
                      </a:lnTo>
                      <a:lnTo>
                        <a:pt x="896" y="1068"/>
                      </a:lnTo>
                      <a:lnTo>
                        <a:pt x="837" y="1087"/>
                      </a:lnTo>
                      <a:lnTo>
                        <a:pt x="775" y="1101"/>
                      </a:lnTo>
                      <a:lnTo>
                        <a:pt x="712" y="1109"/>
                      </a:lnTo>
                      <a:lnTo>
                        <a:pt x="645" y="1112"/>
                      </a:lnTo>
                      <a:lnTo>
                        <a:pt x="579" y="1109"/>
                      </a:lnTo>
                      <a:lnTo>
                        <a:pt x="515" y="1101"/>
                      </a:lnTo>
                      <a:lnTo>
                        <a:pt x="454" y="1087"/>
                      </a:lnTo>
                      <a:lnTo>
                        <a:pt x="394" y="1068"/>
                      </a:lnTo>
                      <a:lnTo>
                        <a:pt x="339" y="1045"/>
                      </a:lnTo>
                      <a:lnTo>
                        <a:pt x="286" y="1017"/>
                      </a:lnTo>
                      <a:lnTo>
                        <a:pt x="236" y="984"/>
                      </a:lnTo>
                      <a:lnTo>
                        <a:pt x="190" y="949"/>
                      </a:lnTo>
                      <a:lnTo>
                        <a:pt x="148" y="909"/>
                      </a:lnTo>
                      <a:lnTo>
                        <a:pt x="110" y="866"/>
                      </a:lnTo>
                      <a:lnTo>
                        <a:pt x="78" y="820"/>
                      </a:lnTo>
                      <a:lnTo>
                        <a:pt x="51" y="772"/>
                      </a:lnTo>
                      <a:lnTo>
                        <a:pt x="30" y="721"/>
                      </a:lnTo>
                      <a:lnTo>
                        <a:pt x="13" y="668"/>
                      </a:lnTo>
                      <a:lnTo>
                        <a:pt x="4" y="613"/>
                      </a:lnTo>
                      <a:lnTo>
                        <a:pt x="0" y="556"/>
                      </a:lnTo>
                      <a:lnTo>
                        <a:pt x="4" y="499"/>
                      </a:lnTo>
                      <a:lnTo>
                        <a:pt x="13" y="444"/>
                      </a:lnTo>
                      <a:lnTo>
                        <a:pt x="30" y="391"/>
                      </a:lnTo>
                      <a:lnTo>
                        <a:pt x="51" y="340"/>
                      </a:lnTo>
                      <a:lnTo>
                        <a:pt x="78" y="292"/>
                      </a:lnTo>
                      <a:lnTo>
                        <a:pt x="110" y="246"/>
                      </a:lnTo>
                      <a:lnTo>
                        <a:pt x="148" y="203"/>
                      </a:lnTo>
                      <a:lnTo>
                        <a:pt x="190" y="163"/>
                      </a:lnTo>
                      <a:lnTo>
                        <a:pt x="236" y="127"/>
                      </a:lnTo>
                      <a:lnTo>
                        <a:pt x="286" y="95"/>
                      </a:lnTo>
                      <a:lnTo>
                        <a:pt x="339" y="67"/>
                      </a:lnTo>
                      <a:lnTo>
                        <a:pt x="394" y="44"/>
                      </a:lnTo>
                      <a:lnTo>
                        <a:pt x="454" y="25"/>
                      </a:lnTo>
                      <a:lnTo>
                        <a:pt x="515" y="11"/>
                      </a:lnTo>
                      <a:lnTo>
                        <a:pt x="579" y="3"/>
                      </a:lnTo>
                      <a:lnTo>
                        <a:pt x="64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1" name="Freeform 1222">
                  <a:extLst>
                    <a:ext uri="{FF2B5EF4-FFF2-40B4-BE49-F238E27FC236}">
                      <a16:creationId xmlns:a16="http://schemas.microsoft.com/office/drawing/2014/main" id="{29E0519A-9D37-4910-B713-E9E7F578597F}"/>
                    </a:ext>
                  </a:extLst>
                </p:cNvPr>
                <p:cNvSpPr>
                  <a:spLocks/>
                </p:cNvSpPr>
                <p:nvPr/>
              </p:nvSpPr>
              <p:spPr bwMode="auto">
                <a:xfrm>
                  <a:off x="4343" y="385"/>
                  <a:ext cx="108" cy="111"/>
                </a:xfrm>
                <a:custGeom>
                  <a:avLst/>
                  <a:gdLst>
                    <a:gd name="T0" fmla="*/ 0 w 646"/>
                    <a:gd name="T1" fmla="*/ 0 h 557"/>
                    <a:gd name="T2" fmla="*/ 0 w 646"/>
                    <a:gd name="T3" fmla="*/ 0 h 557"/>
                    <a:gd name="T4" fmla="*/ 0 w 646"/>
                    <a:gd name="T5" fmla="*/ 0 h 557"/>
                    <a:gd name="T6" fmla="*/ 0 w 646"/>
                    <a:gd name="T7" fmla="*/ 0 h 557"/>
                    <a:gd name="T8" fmla="*/ 0 w 646"/>
                    <a:gd name="T9" fmla="*/ 0 h 557"/>
                    <a:gd name="T10" fmla="*/ 0 w 646"/>
                    <a:gd name="T11" fmla="*/ 0 h 557"/>
                    <a:gd name="T12" fmla="*/ 0 w 646"/>
                    <a:gd name="T13" fmla="*/ 0 h 557"/>
                    <a:gd name="T14" fmla="*/ 0 w 646"/>
                    <a:gd name="T15" fmla="*/ 0 h 557"/>
                    <a:gd name="T16" fmla="*/ 0 w 646"/>
                    <a:gd name="T17" fmla="*/ 0 h 557"/>
                    <a:gd name="T18" fmla="*/ 0 w 646"/>
                    <a:gd name="T19" fmla="*/ 0 h 557"/>
                    <a:gd name="T20" fmla="*/ 0 w 646"/>
                    <a:gd name="T21" fmla="*/ 0 h 557"/>
                    <a:gd name="T22" fmla="*/ 0 w 646"/>
                    <a:gd name="T23" fmla="*/ 0 h 557"/>
                    <a:gd name="T24" fmla="*/ 0 w 646"/>
                    <a:gd name="T25" fmla="*/ 0 h 557"/>
                    <a:gd name="T26" fmla="*/ 0 w 646"/>
                    <a:gd name="T27" fmla="*/ 0 h 557"/>
                    <a:gd name="T28" fmla="*/ 0 w 646"/>
                    <a:gd name="T29" fmla="*/ 0 h 557"/>
                    <a:gd name="T30" fmla="*/ 0 w 646"/>
                    <a:gd name="T31" fmla="*/ 0 h 557"/>
                    <a:gd name="T32" fmla="*/ 0 w 646"/>
                    <a:gd name="T33" fmla="*/ 0 h 557"/>
                    <a:gd name="T34" fmla="*/ 0 w 646"/>
                    <a:gd name="T35" fmla="*/ 0 h 557"/>
                    <a:gd name="T36" fmla="*/ 0 w 646"/>
                    <a:gd name="T37" fmla="*/ 0 h 557"/>
                    <a:gd name="T38" fmla="*/ 0 w 646"/>
                    <a:gd name="T39" fmla="*/ 0 h 557"/>
                    <a:gd name="T40" fmla="*/ 0 w 646"/>
                    <a:gd name="T41" fmla="*/ 0 h 557"/>
                    <a:gd name="T42" fmla="*/ 0 w 646"/>
                    <a:gd name="T43" fmla="*/ 0 h 557"/>
                    <a:gd name="T44" fmla="*/ 0 w 646"/>
                    <a:gd name="T45" fmla="*/ 0 h 557"/>
                    <a:gd name="T46" fmla="*/ 0 w 646"/>
                    <a:gd name="T47" fmla="*/ 0 h 557"/>
                    <a:gd name="T48" fmla="*/ 0 w 646"/>
                    <a:gd name="T49" fmla="*/ 0 h 557"/>
                    <a:gd name="T50" fmla="*/ 0 w 646"/>
                    <a:gd name="T51" fmla="*/ 0 h 557"/>
                    <a:gd name="T52" fmla="*/ 0 w 646"/>
                    <a:gd name="T53" fmla="*/ 0 h 557"/>
                    <a:gd name="T54" fmla="*/ 0 w 646"/>
                    <a:gd name="T55" fmla="*/ 0 h 557"/>
                    <a:gd name="T56" fmla="*/ 0 w 646"/>
                    <a:gd name="T57" fmla="*/ 0 h 557"/>
                    <a:gd name="T58" fmla="*/ 0 w 646"/>
                    <a:gd name="T59" fmla="*/ 0 h 557"/>
                    <a:gd name="T60" fmla="*/ 0 w 646"/>
                    <a:gd name="T61" fmla="*/ 0 h 557"/>
                    <a:gd name="T62" fmla="*/ 0 w 646"/>
                    <a:gd name="T63" fmla="*/ 0 h 557"/>
                    <a:gd name="T64" fmla="*/ 0 w 646"/>
                    <a:gd name="T65" fmla="*/ 0 h 557"/>
                    <a:gd name="T66" fmla="*/ 0 w 646"/>
                    <a:gd name="T67" fmla="*/ 0 h 557"/>
                    <a:gd name="T68" fmla="*/ 0 w 646"/>
                    <a:gd name="T69" fmla="*/ 0 h 557"/>
                    <a:gd name="T70" fmla="*/ 0 w 646"/>
                    <a:gd name="T71" fmla="*/ 0 h 557"/>
                    <a:gd name="T72" fmla="*/ 0 w 646"/>
                    <a:gd name="T73" fmla="*/ 0 h 5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6"/>
                    <a:gd name="T112" fmla="*/ 0 h 557"/>
                    <a:gd name="T113" fmla="*/ 646 w 646"/>
                    <a:gd name="T114" fmla="*/ 557 h 5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6" h="557">
                      <a:moveTo>
                        <a:pt x="646" y="557"/>
                      </a:moveTo>
                      <a:lnTo>
                        <a:pt x="646" y="557"/>
                      </a:lnTo>
                      <a:lnTo>
                        <a:pt x="643" y="500"/>
                      </a:lnTo>
                      <a:lnTo>
                        <a:pt x="633" y="445"/>
                      </a:lnTo>
                      <a:lnTo>
                        <a:pt x="617" y="392"/>
                      </a:lnTo>
                      <a:lnTo>
                        <a:pt x="596" y="340"/>
                      </a:lnTo>
                      <a:lnTo>
                        <a:pt x="568" y="292"/>
                      </a:lnTo>
                      <a:lnTo>
                        <a:pt x="536" y="246"/>
                      </a:lnTo>
                      <a:lnTo>
                        <a:pt x="499" y="203"/>
                      </a:lnTo>
                      <a:lnTo>
                        <a:pt x="457" y="163"/>
                      </a:lnTo>
                      <a:lnTo>
                        <a:pt x="411" y="127"/>
                      </a:lnTo>
                      <a:lnTo>
                        <a:pt x="361" y="95"/>
                      </a:lnTo>
                      <a:lnTo>
                        <a:pt x="308" y="67"/>
                      </a:lnTo>
                      <a:lnTo>
                        <a:pt x="252" y="44"/>
                      </a:lnTo>
                      <a:lnTo>
                        <a:pt x="192" y="25"/>
                      </a:lnTo>
                      <a:lnTo>
                        <a:pt x="130" y="11"/>
                      </a:lnTo>
                      <a:lnTo>
                        <a:pt x="67" y="3"/>
                      </a:lnTo>
                      <a:lnTo>
                        <a:pt x="0" y="0"/>
                      </a:lnTo>
                      <a:lnTo>
                        <a:pt x="0" y="2"/>
                      </a:lnTo>
                      <a:lnTo>
                        <a:pt x="67" y="5"/>
                      </a:lnTo>
                      <a:lnTo>
                        <a:pt x="130" y="13"/>
                      </a:lnTo>
                      <a:lnTo>
                        <a:pt x="192" y="27"/>
                      </a:lnTo>
                      <a:lnTo>
                        <a:pt x="250" y="46"/>
                      </a:lnTo>
                      <a:lnTo>
                        <a:pt x="306" y="69"/>
                      </a:lnTo>
                      <a:lnTo>
                        <a:pt x="359" y="97"/>
                      </a:lnTo>
                      <a:lnTo>
                        <a:pt x="409" y="129"/>
                      </a:lnTo>
                      <a:lnTo>
                        <a:pt x="455" y="165"/>
                      </a:lnTo>
                      <a:lnTo>
                        <a:pt x="496" y="205"/>
                      </a:lnTo>
                      <a:lnTo>
                        <a:pt x="534" y="248"/>
                      </a:lnTo>
                      <a:lnTo>
                        <a:pt x="566" y="294"/>
                      </a:lnTo>
                      <a:lnTo>
                        <a:pt x="593" y="342"/>
                      </a:lnTo>
                      <a:lnTo>
                        <a:pt x="615" y="392"/>
                      </a:lnTo>
                      <a:lnTo>
                        <a:pt x="631" y="445"/>
                      </a:lnTo>
                      <a:lnTo>
                        <a:pt x="641" y="500"/>
                      </a:lnTo>
                      <a:lnTo>
                        <a:pt x="644" y="557"/>
                      </a:lnTo>
                      <a:lnTo>
                        <a:pt x="646" y="5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2" name="Freeform 1223">
                  <a:extLst>
                    <a:ext uri="{FF2B5EF4-FFF2-40B4-BE49-F238E27FC236}">
                      <a16:creationId xmlns:a16="http://schemas.microsoft.com/office/drawing/2014/main" id="{E80577C0-8707-4415-9DC6-6C4EEBB745F8}"/>
                    </a:ext>
                  </a:extLst>
                </p:cNvPr>
                <p:cNvSpPr>
                  <a:spLocks/>
                </p:cNvSpPr>
                <p:nvPr/>
              </p:nvSpPr>
              <p:spPr bwMode="auto">
                <a:xfrm>
                  <a:off x="4343" y="496"/>
                  <a:ext cx="108" cy="112"/>
                </a:xfrm>
                <a:custGeom>
                  <a:avLst/>
                  <a:gdLst>
                    <a:gd name="T0" fmla="*/ 0 w 646"/>
                    <a:gd name="T1" fmla="*/ 0 h 558"/>
                    <a:gd name="T2" fmla="*/ 0 w 646"/>
                    <a:gd name="T3" fmla="*/ 0 h 558"/>
                    <a:gd name="T4" fmla="*/ 0 w 646"/>
                    <a:gd name="T5" fmla="*/ 0 h 558"/>
                    <a:gd name="T6" fmla="*/ 0 w 646"/>
                    <a:gd name="T7" fmla="*/ 0 h 558"/>
                    <a:gd name="T8" fmla="*/ 0 w 646"/>
                    <a:gd name="T9" fmla="*/ 0 h 558"/>
                    <a:gd name="T10" fmla="*/ 0 w 646"/>
                    <a:gd name="T11" fmla="*/ 0 h 558"/>
                    <a:gd name="T12" fmla="*/ 0 w 646"/>
                    <a:gd name="T13" fmla="*/ 0 h 558"/>
                    <a:gd name="T14" fmla="*/ 0 w 646"/>
                    <a:gd name="T15" fmla="*/ 0 h 558"/>
                    <a:gd name="T16" fmla="*/ 0 w 646"/>
                    <a:gd name="T17" fmla="*/ 0 h 558"/>
                    <a:gd name="T18" fmla="*/ 0 w 646"/>
                    <a:gd name="T19" fmla="*/ 0 h 558"/>
                    <a:gd name="T20" fmla="*/ 0 w 646"/>
                    <a:gd name="T21" fmla="*/ 0 h 558"/>
                    <a:gd name="T22" fmla="*/ 0 w 646"/>
                    <a:gd name="T23" fmla="*/ 0 h 558"/>
                    <a:gd name="T24" fmla="*/ 0 w 646"/>
                    <a:gd name="T25" fmla="*/ 0 h 558"/>
                    <a:gd name="T26" fmla="*/ 0 w 646"/>
                    <a:gd name="T27" fmla="*/ 0 h 558"/>
                    <a:gd name="T28" fmla="*/ 0 w 646"/>
                    <a:gd name="T29" fmla="*/ 0 h 558"/>
                    <a:gd name="T30" fmla="*/ 0 w 646"/>
                    <a:gd name="T31" fmla="*/ 0 h 558"/>
                    <a:gd name="T32" fmla="*/ 0 w 646"/>
                    <a:gd name="T33" fmla="*/ 0 h 558"/>
                    <a:gd name="T34" fmla="*/ 0 w 646"/>
                    <a:gd name="T35" fmla="*/ 0 h 558"/>
                    <a:gd name="T36" fmla="*/ 0 w 646"/>
                    <a:gd name="T37" fmla="*/ 0 h 558"/>
                    <a:gd name="T38" fmla="*/ 0 w 646"/>
                    <a:gd name="T39" fmla="*/ 0 h 558"/>
                    <a:gd name="T40" fmla="*/ 0 w 646"/>
                    <a:gd name="T41" fmla="*/ 0 h 558"/>
                    <a:gd name="T42" fmla="*/ 0 w 646"/>
                    <a:gd name="T43" fmla="*/ 0 h 558"/>
                    <a:gd name="T44" fmla="*/ 0 w 646"/>
                    <a:gd name="T45" fmla="*/ 0 h 558"/>
                    <a:gd name="T46" fmla="*/ 0 w 646"/>
                    <a:gd name="T47" fmla="*/ 0 h 558"/>
                    <a:gd name="T48" fmla="*/ 0 w 646"/>
                    <a:gd name="T49" fmla="*/ 0 h 558"/>
                    <a:gd name="T50" fmla="*/ 0 w 646"/>
                    <a:gd name="T51" fmla="*/ 0 h 558"/>
                    <a:gd name="T52" fmla="*/ 0 w 646"/>
                    <a:gd name="T53" fmla="*/ 0 h 558"/>
                    <a:gd name="T54" fmla="*/ 0 w 646"/>
                    <a:gd name="T55" fmla="*/ 0 h 558"/>
                    <a:gd name="T56" fmla="*/ 0 w 646"/>
                    <a:gd name="T57" fmla="*/ 0 h 558"/>
                    <a:gd name="T58" fmla="*/ 0 w 646"/>
                    <a:gd name="T59" fmla="*/ 0 h 558"/>
                    <a:gd name="T60" fmla="*/ 0 w 646"/>
                    <a:gd name="T61" fmla="*/ 0 h 558"/>
                    <a:gd name="T62" fmla="*/ 0 w 646"/>
                    <a:gd name="T63" fmla="*/ 0 h 558"/>
                    <a:gd name="T64" fmla="*/ 0 w 646"/>
                    <a:gd name="T65" fmla="*/ 0 h 558"/>
                    <a:gd name="T66" fmla="*/ 0 w 646"/>
                    <a:gd name="T67" fmla="*/ 0 h 558"/>
                    <a:gd name="T68" fmla="*/ 0 w 646"/>
                    <a:gd name="T69" fmla="*/ 0 h 558"/>
                    <a:gd name="T70" fmla="*/ 0 w 646"/>
                    <a:gd name="T71" fmla="*/ 0 h 558"/>
                    <a:gd name="T72" fmla="*/ 0 w 646"/>
                    <a:gd name="T73" fmla="*/ 0 h 5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6"/>
                    <a:gd name="T112" fmla="*/ 0 h 558"/>
                    <a:gd name="T113" fmla="*/ 646 w 646"/>
                    <a:gd name="T114" fmla="*/ 558 h 5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6" h="558">
                      <a:moveTo>
                        <a:pt x="0" y="558"/>
                      </a:moveTo>
                      <a:lnTo>
                        <a:pt x="0" y="558"/>
                      </a:lnTo>
                      <a:lnTo>
                        <a:pt x="67" y="554"/>
                      </a:lnTo>
                      <a:lnTo>
                        <a:pt x="130" y="546"/>
                      </a:lnTo>
                      <a:lnTo>
                        <a:pt x="192" y="532"/>
                      </a:lnTo>
                      <a:lnTo>
                        <a:pt x="252" y="513"/>
                      </a:lnTo>
                      <a:lnTo>
                        <a:pt x="308" y="490"/>
                      </a:lnTo>
                      <a:lnTo>
                        <a:pt x="361" y="462"/>
                      </a:lnTo>
                      <a:lnTo>
                        <a:pt x="411" y="430"/>
                      </a:lnTo>
                      <a:lnTo>
                        <a:pt x="457" y="394"/>
                      </a:lnTo>
                      <a:lnTo>
                        <a:pt x="499" y="354"/>
                      </a:lnTo>
                      <a:lnTo>
                        <a:pt x="536" y="311"/>
                      </a:lnTo>
                      <a:lnTo>
                        <a:pt x="568" y="265"/>
                      </a:lnTo>
                      <a:lnTo>
                        <a:pt x="596" y="217"/>
                      </a:lnTo>
                      <a:lnTo>
                        <a:pt x="617" y="165"/>
                      </a:lnTo>
                      <a:lnTo>
                        <a:pt x="633" y="112"/>
                      </a:lnTo>
                      <a:lnTo>
                        <a:pt x="643" y="57"/>
                      </a:lnTo>
                      <a:lnTo>
                        <a:pt x="646" y="0"/>
                      </a:lnTo>
                      <a:lnTo>
                        <a:pt x="644" y="0"/>
                      </a:lnTo>
                      <a:lnTo>
                        <a:pt x="641" y="57"/>
                      </a:lnTo>
                      <a:lnTo>
                        <a:pt x="631" y="112"/>
                      </a:lnTo>
                      <a:lnTo>
                        <a:pt x="615" y="165"/>
                      </a:lnTo>
                      <a:lnTo>
                        <a:pt x="593" y="215"/>
                      </a:lnTo>
                      <a:lnTo>
                        <a:pt x="566" y="263"/>
                      </a:lnTo>
                      <a:lnTo>
                        <a:pt x="534" y="309"/>
                      </a:lnTo>
                      <a:lnTo>
                        <a:pt x="496" y="352"/>
                      </a:lnTo>
                      <a:lnTo>
                        <a:pt x="455" y="392"/>
                      </a:lnTo>
                      <a:lnTo>
                        <a:pt x="409" y="427"/>
                      </a:lnTo>
                      <a:lnTo>
                        <a:pt x="359" y="460"/>
                      </a:lnTo>
                      <a:lnTo>
                        <a:pt x="306" y="488"/>
                      </a:lnTo>
                      <a:lnTo>
                        <a:pt x="250" y="511"/>
                      </a:lnTo>
                      <a:lnTo>
                        <a:pt x="192" y="529"/>
                      </a:lnTo>
                      <a:lnTo>
                        <a:pt x="130" y="544"/>
                      </a:lnTo>
                      <a:lnTo>
                        <a:pt x="67" y="552"/>
                      </a:lnTo>
                      <a:lnTo>
                        <a:pt x="0" y="554"/>
                      </a:lnTo>
                      <a:lnTo>
                        <a:pt x="0" y="5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3" name="Freeform 1224">
                  <a:extLst>
                    <a:ext uri="{FF2B5EF4-FFF2-40B4-BE49-F238E27FC236}">
                      <a16:creationId xmlns:a16="http://schemas.microsoft.com/office/drawing/2014/main" id="{21703F8D-4612-4A99-9E0A-03FE029FB8B4}"/>
                    </a:ext>
                  </a:extLst>
                </p:cNvPr>
                <p:cNvSpPr>
                  <a:spLocks/>
                </p:cNvSpPr>
                <p:nvPr/>
              </p:nvSpPr>
              <p:spPr bwMode="auto">
                <a:xfrm>
                  <a:off x="4235" y="496"/>
                  <a:ext cx="108" cy="112"/>
                </a:xfrm>
                <a:custGeom>
                  <a:avLst/>
                  <a:gdLst>
                    <a:gd name="T0" fmla="*/ 0 w 647"/>
                    <a:gd name="T1" fmla="*/ 0 h 558"/>
                    <a:gd name="T2" fmla="*/ 0 w 647"/>
                    <a:gd name="T3" fmla="*/ 0 h 558"/>
                    <a:gd name="T4" fmla="*/ 0 w 647"/>
                    <a:gd name="T5" fmla="*/ 0 h 558"/>
                    <a:gd name="T6" fmla="*/ 0 w 647"/>
                    <a:gd name="T7" fmla="*/ 0 h 558"/>
                    <a:gd name="T8" fmla="*/ 0 w 647"/>
                    <a:gd name="T9" fmla="*/ 0 h 558"/>
                    <a:gd name="T10" fmla="*/ 0 w 647"/>
                    <a:gd name="T11" fmla="*/ 0 h 558"/>
                    <a:gd name="T12" fmla="*/ 0 w 647"/>
                    <a:gd name="T13" fmla="*/ 0 h 558"/>
                    <a:gd name="T14" fmla="*/ 0 w 647"/>
                    <a:gd name="T15" fmla="*/ 0 h 558"/>
                    <a:gd name="T16" fmla="*/ 0 w 647"/>
                    <a:gd name="T17" fmla="*/ 0 h 558"/>
                    <a:gd name="T18" fmla="*/ 0 w 647"/>
                    <a:gd name="T19" fmla="*/ 0 h 558"/>
                    <a:gd name="T20" fmla="*/ 0 w 647"/>
                    <a:gd name="T21" fmla="*/ 0 h 558"/>
                    <a:gd name="T22" fmla="*/ 0 w 647"/>
                    <a:gd name="T23" fmla="*/ 0 h 558"/>
                    <a:gd name="T24" fmla="*/ 0 w 647"/>
                    <a:gd name="T25" fmla="*/ 0 h 558"/>
                    <a:gd name="T26" fmla="*/ 0 w 647"/>
                    <a:gd name="T27" fmla="*/ 0 h 558"/>
                    <a:gd name="T28" fmla="*/ 0 w 647"/>
                    <a:gd name="T29" fmla="*/ 0 h 558"/>
                    <a:gd name="T30" fmla="*/ 0 w 647"/>
                    <a:gd name="T31" fmla="*/ 0 h 558"/>
                    <a:gd name="T32" fmla="*/ 0 w 647"/>
                    <a:gd name="T33" fmla="*/ 0 h 558"/>
                    <a:gd name="T34" fmla="*/ 0 w 647"/>
                    <a:gd name="T35" fmla="*/ 0 h 558"/>
                    <a:gd name="T36" fmla="*/ 0 w 647"/>
                    <a:gd name="T37" fmla="*/ 0 h 558"/>
                    <a:gd name="T38" fmla="*/ 0 w 647"/>
                    <a:gd name="T39" fmla="*/ 0 h 558"/>
                    <a:gd name="T40" fmla="*/ 0 w 647"/>
                    <a:gd name="T41" fmla="*/ 0 h 558"/>
                    <a:gd name="T42" fmla="*/ 0 w 647"/>
                    <a:gd name="T43" fmla="*/ 0 h 558"/>
                    <a:gd name="T44" fmla="*/ 0 w 647"/>
                    <a:gd name="T45" fmla="*/ 0 h 558"/>
                    <a:gd name="T46" fmla="*/ 0 w 647"/>
                    <a:gd name="T47" fmla="*/ 0 h 558"/>
                    <a:gd name="T48" fmla="*/ 0 w 647"/>
                    <a:gd name="T49" fmla="*/ 0 h 558"/>
                    <a:gd name="T50" fmla="*/ 0 w 647"/>
                    <a:gd name="T51" fmla="*/ 0 h 558"/>
                    <a:gd name="T52" fmla="*/ 0 w 647"/>
                    <a:gd name="T53" fmla="*/ 0 h 558"/>
                    <a:gd name="T54" fmla="*/ 0 w 647"/>
                    <a:gd name="T55" fmla="*/ 0 h 558"/>
                    <a:gd name="T56" fmla="*/ 0 w 647"/>
                    <a:gd name="T57" fmla="*/ 0 h 558"/>
                    <a:gd name="T58" fmla="*/ 0 w 647"/>
                    <a:gd name="T59" fmla="*/ 0 h 558"/>
                    <a:gd name="T60" fmla="*/ 0 w 647"/>
                    <a:gd name="T61" fmla="*/ 0 h 558"/>
                    <a:gd name="T62" fmla="*/ 0 w 647"/>
                    <a:gd name="T63" fmla="*/ 0 h 558"/>
                    <a:gd name="T64" fmla="*/ 0 w 647"/>
                    <a:gd name="T65" fmla="*/ 0 h 558"/>
                    <a:gd name="T66" fmla="*/ 0 w 647"/>
                    <a:gd name="T67" fmla="*/ 0 h 558"/>
                    <a:gd name="T68" fmla="*/ 0 w 647"/>
                    <a:gd name="T69" fmla="*/ 0 h 558"/>
                    <a:gd name="T70" fmla="*/ 0 w 647"/>
                    <a:gd name="T71" fmla="*/ 0 h 558"/>
                    <a:gd name="T72" fmla="*/ 0 w 647"/>
                    <a:gd name="T73" fmla="*/ 0 h 5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7"/>
                    <a:gd name="T112" fmla="*/ 0 h 558"/>
                    <a:gd name="T113" fmla="*/ 647 w 647"/>
                    <a:gd name="T114" fmla="*/ 558 h 5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7" h="558">
                      <a:moveTo>
                        <a:pt x="0" y="0"/>
                      </a:moveTo>
                      <a:lnTo>
                        <a:pt x="0" y="0"/>
                      </a:lnTo>
                      <a:lnTo>
                        <a:pt x="5" y="57"/>
                      </a:lnTo>
                      <a:lnTo>
                        <a:pt x="14" y="112"/>
                      </a:lnTo>
                      <a:lnTo>
                        <a:pt x="31" y="165"/>
                      </a:lnTo>
                      <a:lnTo>
                        <a:pt x="52" y="217"/>
                      </a:lnTo>
                      <a:lnTo>
                        <a:pt x="79" y="265"/>
                      </a:lnTo>
                      <a:lnTo>
                        <a:pt x="111" y="311"/>
                      </a:lnTo>
                      <a:lnTo>
                        <a:pt x="149" y="354"/>
                      </a:lnTo>
                      <a:lnTo>
                        <a:pt x="191" y="394"/>
                      </a:lnTo>
                      <a:lnTo>
                        <a:pt x="237" y="430"/>
                      </a:lnTo>
                      <a:lnTo>
                        <a:pt x="286" y="462"/>
                      </a:lnTo>
                      <a:lnTo>
                        <a:pt x="340" y="490"/>
                      </a:lnTo>
                      <a:lnTo>
                        <a:pt x="395" y="513"/>
                      </a:lnTo>
                      <a:lnTo>
                        <a:pt x="456" y="532"/>
                      </a:lnTo>
                      <a:lnTo>
                        <a:pt x="517" y="546"/>
                      </a:lnTo>
                      <a:lnTo>
                        <a:pt x="581" y="554"/>
                      </a:lnTo>
                      <a:lnTo>
                        <a:pt x="647" y="558"/>
                      </a:lnTo>
                      <a:lnTo>
                        <a:pt x="647" y="554"/>
                      </a:lnTo>
                      <a:lnTo>
                        <a:pt x="581" y="552"/>
                      </a:lnTo>
                      <a:lnTo>
                        <a:pt x="517" y="544"/>
                      </a:lnTo>
                      <a:lnTo>
                        <a:pt x="456" y="529"/>
                      </a:lnTo>
                      <a:lnTo>
                        <a:pt x="398" y="511"/>
                      </a:lnTo>
                      <a:lnTo>
                        <a:pt x="342" y="488"/>
                      </a:lnTo>
                      <a:lnTo>
                        <a:pt x="289" y="460"/>
                      </a:lnTo>
                      <a:lnTo>
                        <a:pt x="239" y="427"/>
                      </a:lnTo>
                      <a:lnTo>
                        <a:pt x="193" y="392"/>
                      </a:lnTo>
                      <a:lnTo>
                        <a:pt x="151" y="352"/>
                      </a:lnTo>
                      <a:lnTo>
                        <a:pt x="114" y="309"/>
                      </a:lnTo>
                      <a:lnTo>
                        <a:pt x="82" y="263"/>
                      </a:lnTo>
                      <a:lnTo>
                        <a:pt x="54" y="215"/>
                      </a:lnTo>
                      <a:lnTo>
                        <a:pt x="33" y="165"/>
                      </a:lnTo>
                      <a:lnTo>
                        <a:pt x="17" y="112"/>
                      </a:lnTo>
                      <a:lnTo>
                        <a:pt x="7" y="57"/>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4" name="Freeform 1225">
                  <a:extLst>
                    <a:ext uri="{FF2B5EF4-FFF2-40B4-BE49-F238E27FC236}">
                      <a16:creationId xmlns:a16="http://schemas.microsoft.com/office/drawing/2014/main" id="{80178605-BE2E-4D4A-8EDB-605F292CBFCC}"/>
                    </a:ext>
                  </a:extLst>
                </p:cNvPr>
                <p:cNvSpPr>
                  <a:spLocks/>
                </p:cNvSpPr>
                <p:nvPr/>
              </p:nvSpPr>
              <p:spPr bwMode="auto">
                <a:xfrm>
                  <a:off x="4235" y="385"/>
                  <a:ext cx="108" cy="111"/>
                </a:xfrm>
                <a:custGeom>
                  <a:avLst/>
                  <a:gdLst>
                    <a:gd name="T0" fmla="*/ 0 w 647"/>
                    <a:gd name="T1" fmla="*/ 0 h 557"/>
                    <a:gd name="T2" fmla="*/ 0 w 647"/>
                    <a:gd name="T3" fmla="*/ 0 h 557"/>
                    <a:gd name="T4" fmla="*/ 0 w 647"/>
                    <a:gd name="T5" fmla="*/ 0 h 557"/>
                    <a:gd name="T6" fmla="*/ 0 w 647"/>
                    <a:gd name="T7" fmla="*/ 0 h 557"/>
                    <a:gd name="T8" fmla="*/ 0 w 647"/>
                    <a:gd name="T9" fmla="*/ 0 h 557"/>
                    <a:gd name="T10" fmla="*/ 0 w 647"/>
                    <a:gd name="T11" fmla="*/ 0 h 557"/>
                    <a:gd name="T12" fmla="*/ 0 w 647"/>
                    <a:gd name="T13" fmla="*/ 0 h 557"/>
                    <a:gd name="T14" fmla="*/ 0 w 647"/>
                    <a:gd name="T15" fmla="*/ 0 h 557"/>
                    <a:gd name="T16" fmla="*/ 0 w 647"/>
                    <a:gd name="T17" fmla="*/ 0 h 557"/>
                    <a:gd name="T18" fmla="*/ 0 w 647"/>
                    <a:gd name="T19" fmla="*/ 0 h 557"/>
                    <a:gd name="T20" fmla="*/ 0 w 647"/>
                    <a:gd name="T21" fmla="*/ 0 h 557"/>
                    <a:gd name="T22" fmla="*/ 0 w 647"/>
                    <a:gd name="T23" fmla="*/ 0 h 557"/>
                    <a:gd name="T24" fmla="*/ 0 w 647"/>
                    <a:gd name="T25" fmla="*/ 0 h 557"/>
                    <a:gd name="T26" fmla="*/ 0 w 647"/>
                    <a:gd name="T27" fmla="*/ 0 h 557"/>
                    <a:gd name="T28" fmla="*/ 0 w 647"/>
                    <a:gd name="T29" fmla="*/ 0 h 557"/>
                    <a:gd name="T30" fmla="*/ 0 w 647"/>
                    <a:gd name="T31" fmla="*/ 0 h 557"/>
                    <a:gd name="T32" fmla="*/ 0 w 647"/>
                    <a:gd name="T33" fmla="*/ 0 h 557"/>
                    <a:gd name="T34" fmla="*/ 0 w 647"/>
                    <a:gd name="T35" fmla="*/ 0 h 557"/>
                    <a:gd name="T36" fmla="*/ 0 w 647"/>
                    <a:gd name="T37" fmla="*/ 0 h 557"/>
                    <a:gd name="T38" fmla="*/ 0 w 647"/>
                    <a:gd name="T39" fmla="*/ 0 h 557"/>
                    <a:gd name="T40" fmla="*/ 0 w 647"/>
                    <a:gd name="T41" fmla="*/ 0 h 557"/>
                    <a:gd name="T42" fmla="*/ 0 w 647"/>
                    <a:gd name="T43" fmla="*/ 0 h 557"/>
                    <a:gd name="T44" fmla="*/ 0 w 647"/>
                    <a:gd name="T45" fmla="*/ 0 h 557"/>
                    <a:gd name="T46" fmla="*/ 0 w 647"/>
                    <a:gd name="T47" fmla="*/ 0 h 557"/>
                    <a:gd name="T48" fmla="*/ 0 w 647"/>
                    <a:gd name="T49" fmla="*/ 0 h 557"/>
                    <a:gd name="T50" fmla="*/ 0 w 647"/>
                    <a:gd name="T51" fmla="*/ 0 h 557"/>
                    <a:gd name="T52" fmla="*/ 0 w 647"/>
                    <a:gd name="T53" fmla="*/ 0 h 557"/>
                    <a:gd name="T54" fmla="*/ 0 w 647"/>
                    <a:gd name="T55" fmla="*/ 0 h 557"/>
                    <a:gd name="T56" fmla="*/ 0 w 647"/>
                    <a:gd name="T57" fmla="*/ 0 h 557"/>
                    <a:gd name="T58" fmla="*/ 0 w 647"/>
                    <a:gd name="T59" fmla="*/ 0 h 557"/>
                    <a:gd name="T60" fmla="*/ 0 w 647"/>
                    <a:gd name="T61" fmla="*/ 0 h 557"/>
                    <a:gd name="T62" fmla="*/ 0 w 647"/>
                    <a:gd name="T63" fmla="*/ 0 h 557"/>
                    <a:gd name="T64" fmla="*/ 0 w 647"/>
                    <a:gd name="T65" fmla="*/ 0 h 557"/>
                    <a:gd name="T66" fmla="*/ 0 w 647"/>
                    <a:gd name="T67" fmla="*/ 0 h 557"/>
                    <a:gd name="T68" fmla="*/ 0 w 647"/>
                    <a:gd name="T69" fmla="*/ 0 h 557"/>
                    <a:gd name="T70" fmla="*/ 0 w 647"/>
                    <a:gd name="T71" fmla="*/ 0 h 557"/>
                    <a:gd name="T72" fmla="*/ 0 w 647"/>
                    <a:gd name="T73" fmla="*/ 0 h 5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7"/>
                    <a:gd name="T112" fmla="*/ 0 h 557"/>
                    <a:gd name="T113" fmla="*/ 647 w 647"/>
                    <a:gd name="T114" fmla="*/ 557 h 5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7" h="557">
                      <a:moveTo>
                        <a:pt x="647" y="0"/>
                      </a:moveTo>
                      <a:lnTo>
                        <a:pt x="647" y="0"/>
                      </a:lnTo>
                      <a:lnTo>
                        <a:pt x="581" y="3"/>
                      </a:lnTo>
                      <a:lnTo>
                        <a:pt x="517" y="11"/>
                      </a:lnTo>
                      <a:lnTo>
                        <a:pt x="456" y="25"/>
                      </a:lnTo>
                      <a:lnTo>
                        <a:pt x="395" y="44"/>
                      </a:lnTo>
                      <a:lnTo>
                        <a:pt x="340" y="67"/>
                      </a:lnTo>
                      <a:lnTo>
                        <a:pt x="286" y="95"/>
                      </a:lnTo>
                      <a:lnTo>
                        <a:pt x="237" y="127"/>
                      </a:lnTo>
                      <a:lnTo>
                        <a:pt x="191" y="163"/>
                      </a:lnTo>
                      <a:lnTo>
                        <a:pt x="149" y="203"/>
                      </a:lnTo>
                      <a:lnTo>
                        <a:pt x="111" y="246"/>
                      </a:lnTo>
                      <a:lnTo>
                        <a:pt x="79" y="292"/>
                      </a:lnTo>
                      <a:lnTo>
                        <a:pt x="52" y="340"/>
                      </a:lnTo>
                      <a:lnTo>
                        <a:pt x="31" y="392"/>
                      </a:lnTo>
                      <a:lnTo>
                        <a:pt x="14" y="445"/>
                      </a:lnTo>
                      <a:lnTo>
                        <a:pt x="5" y="500"/>
                      </a:lnTo>
                      <a:lnTo>
                        <a:pt x="0" y="557"/>
                      </a:lnTo>
                      <a:lnTo>
                        <a:pt x="5" y="557"/>
                      </a:lnTo>
                      <a:lnTo>
                        <a:pt x="7" y="500"/>
                      </a:lnTo>
                      <a:lnTo>
                        <a:pt x="17" y="445"/>
                      </a:lnTo>
                      <a:lnTo>
                        <a:pt x="33" y="392"/>
                      </a:lnTo>
                      <a:lnTo>
                        <a:pt x="54" y="342"/>
                      </a:lnTo>
                      <a:lnTo>
                        <a:pt x="82" y="294"/>
                      </a:lnTo>
                      <a:lnTo>
                        <a:pt x="114" y="248"/>
                      </a:lnTo>
                      <a:lnTo>
                        <a:pt x="151" y="205"/>
                      </a:lnTo>
                      <a:lnTo>
                        <a:pt x="193" y="165"/>
                      </a:lnTo>
                      <a:lnTo>
                        <a:pt x="239" y="129"/>
                      </a:lnTo>
                      <a:lnTo>
                        <a:pt x="289" y="97"/>
                      </a:lnTo>
                      <a:lnTo>
                        <a:pt x="342" y="69"/>
                      </a:lnTo>
                      <a:lnTo>
                        <a:pt x="398" y="46"/>
                      </a:lnTo>
                      <a:lnTo>
                        <a:pt x="456" y="27"/>
                      </a:lnTo>
                      <a:lnTo>
                        <a:pt x="517" y="13"/>
                      </a:lnTo>
                      <a:lnTo>
                        <a:pt x="581" y="5"/>
                      </a:lnTo>
                      <a:lnTo>
                        <a:pt x="647" y="2"/>
                      </a:lnTo>
                      <a:lnTo>
                        <a:pt x="64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5" name="Freeform 1226">
                  <a:extLst>
                    <a:ext uri="{FF2B5EF4-FFF2-40B4-BE49-F238E27FC236}">
                      <a16:creationId xmlns:a16="http://schemas.microsoft.com/office/drawing/2014/main" id="{493AB161-3F1D-477F-9E2B-B5510FD631A7}"/>
                    </a:ext>
                  </a:extLst>
                </p:cNvPr>
                <p:cNvSpPr>
                  <a:spLocks/>
                </p:cNvSpPr>
                <p:nvPr/>
              </p:nvSpPr>
              <p:spPr bwMode="auto">
                <a:xfrm>
                  <a:off x="4309" y="568"/>
                  <a:ext cx="68" cy="8"/>
                </a:xfrm>
                <a:custGeom>
                  <a:avLst/>
                  <a:gdLst>
                    <a:gd name="T0" fmla="*/ 0 w 402"/>
                    <a:gd name="T1" fmla="*/ 0 h 40"/>
                    <a:gd name="T2" fmla="*/ 0 w 402"/>
                    <a:gd name="T3" fmla="*/ 0 h 40"/>
                    <a:gd name="T4" fmla="*/ 0 w 402"/>
                    <a:gd name="T5" fmla="*/ 0 h 40"/>
                    <a:gd name="T6" fmla="*/ 0 w 402"/>
                    <a:gd name="T7" fmla="*/ 0 h 40"/>
                    <a:gd name="T8" fmla="*/ 0 w 402"/>
                    <a:gd name="T9" fmla="*/ 0 h 40"/>
                    <a:gd name="T10" fmla="*/ 0 w 402"/>
                    <a:gd name="T11" fmla="*/ 0 h 40"/>
                    <a:gd name="T12" fmla="*/ 0 w 402"/>
                    <a:gd name="T13" fmla="*/ 0 h 40"/>
                    <a:gd name="T14" fmla="*/ 0 w 402"/>
                    <a:gd name="T15" fmla="*/ 0 h 40"/>
                    <a:gd name="T16" fmla="*/ 0 w 402"/>
                    <a:gd name="T17" fmla="*/ 0 h 40"/>
                    <a:gd name="T18" fmla="*/ 0 w 402"/>
                    <a:gd name="T19" fmla="*/ 0 h 40"/>
                    <a:gd name="T20" fmla="*/ 0 w 402"/>
                    <a:gd name="T21" fmla="*/ 0 h 40"/>
                    <a:gd name="T22" fmla="*/ 0 w 402"/>
                    <a:gd name="T23" fmla="*/ 0 h 40"/>
                    <a:gd name="T24" fmla="*/ 0 w 402"/>
                    <a:gd name="T25" fmla="*/ 0 h 40"/>
                    <a:gd name="T26" fmla="*/ 0 w 402"/>
                    <a:gd name="T27" fmla="*/ 0 h 40"/>
                    <a:gd name="T28" fmla="*/ 0 w 402"/>
                    <a:gd name="T29" fmla="*/ 0 h 40"/>
                    <a:gd name="T30" fmla="*/ 0 w 402"/>
                    <a:gd name="T31" fmla="*/ 0 h 40"/>
                    <a:gd name="T32" fmla="*/ 0 w 402"/>
                    <a:gd name="T33" fmla="*/ 0 h 40"/>
                    <a:gd name="T34" fmla="*/ 0 w 402"/>
                    <a:gd name="T35" fmla="*/ 0 h 40"/>
                    <a:gd name="T36" fmla="*/ 0 w 402"/>
                    <a:gd name="T37" fmla="*/ 0 h 40"/>
                    <a:gd name="T38" fmla="*/ 0 w 402"/>
                    <a:gd name="T39" fmla="*/ 0 h 40"/>
                    <a:gd name="T40" fmla="*/ 0 w 402"/>
                    <a:gd name="T41" fmla="*/ 0 h 40"/>
                    <a:gd name="T42" fmla="*/ 0 w 402"/>
                    <a:gd name="T43" fmla="*/ 0 h 40"/>
                    <a:gd name="T44" fmla="*/ 0 w 402"/>
                    <a:gd name="T45" fmla="*/ 0 h 40"/>
                    <a:gd name="T46" fmla="*/ 0 w 402"/>
                    <a:gd name="T47" fmla="*/ 0 h 40"/>
                    <a:gd name="T48" fmla="*/ 0 w 402"/>
                    <a:gd name="T49" fmla="*/ 0 h 40"/>
                    <a:gd name="T50" fmla="*/ 0 w 402"/>
                    <a:gd name="T51" fmla="*/ 0 h 40"/>
                    <a:gd name="T52" fmla="*/ 0 w 402"/>
                    <a:gd name="T53" fmla="*/ 0 h 40"/>
                    <a:gd name="T54" fmla="*/ 0 w 402"/>
                    <a:gd name="T55" fmla="*/ 0 h 40"/>
                    <a:gd name="T56" fmla="*/ 0 w 402"/>
                    <a:gd name="T57" fmla="*/ 0 h 40"/>
                    <a:gd name="T58" fmla="*/ 0 w 402"/>
                    <a:gd name="T59" fmla="*/ 0 h 40"/>
                    <a:gd name="T60" fmla="*/ 0 w 402"/>
                    <a:gd name="T61" fmla="*/ 0 h 40"/>
                    <a:gd name="T62" fmla="*/ 0 w 402"/>
                    <a:gd name="T63" fmla="*/ 0 h 40"/>
                    <a:gd name="T64" fmla="*/ 0 w 402"/>
                    <a:gd name="T65" fmla="*/ 0 h 40"/>
                    <a:gd name="T66" fmla="*/ 0 w 402"/>
                    <a:gd name="T67" fmla="*/ 0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2"/>
                    <a:gd name="T103" fmla="*/ 0 h 40"/>
                    <a:gd name="T104" fmla="*/ 402 w 402"/>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2" h="40">
                      <a:moveTo>
                        <a:pt x="0" y="0"/>
                      </a:moveTo>
                      <a:lnTo>
                        <a:pt x="12" y="5"/>
                      </a:lnTo>
                      <a:lnTo>
                        <a:pt x="24" y="9"/>
                      </a:lnTo>
                      <a:lnTo>
                        <a:pt x="35" y="13"/>
                      </a:lnTo>
                      <a:lnTo>
                        <a:pt x="47" y="17"/>
                      </a:lnTo>
                      <a:lnTo>
                        <a:pt x="59" y="20"/>
                      </a:lnTo>
                      <a:lnTo>
                        <a:pt x="72" y="24"/>
                      </a:lnTo>
                      <a:lnTo>
                        <a:pt x="84" y="27"/>
                      </a:lnTo>
                      <a:lnTo>
                        <a:pt x="97" y="30"/>
                      </a:lnTo>
                      <a:lnTo>
                        <a:pt x="109" y="32"/>
                      </a:lnTo>
                      <a:lnTo>
                        <a:pt x="122" y="34"/>
                      </a:lnTo>
                      <a:lnTo>
                        <a:pt x="135" y="36"/>
                      </a:lnTo>
                      <a:lnTo>
                        <a:pt x="148" y="37"/>
                      </a:lnTo>
                      <a:lnTo>
                        <a:pt x="161" y="39"/>
                      </a:lnTo>
                      <a:lnTo>
                        <a:pt x="174" y="39"/>
                      </a:lnTo>
                      <a:lnTo>
                        <a:pt x="188" y="40"/>
                      </a:lnTo>
                      <a:lnTo>
                        <a:pt x="201" y="40"/>
                      </a:lnTo>
                      <a:lnTo>
                        <a:pt x="214" y="40"/>
                      </a:lnTo>
                      <a:lnTo>
                        <a:pt x="228" y="39"/>
                      </a:lnTo>
                      <a:lnTo>
                        <a:pt x="241" y="39"/>
                      </a:lnTo>
                      <a:lnTo>
                        <a:pt x="254" y="37"/>
                      </a:lnTo>
                      <a:lnTo>
                        <a:pt x="267" y="36"/>
                      </a:lnTo>
                      <a:lnTo>
                        <a:pt x="280" y="34"/>
                      </a:lnTo>
                      <a:lnTo>
                        <a:pt x="293" y="32"/>
                      </a:lnTo>
                      <a:lnTo>
                        <a:pt x="305" y="30"/>
                      </a:lnTo>
                      <a:lnTo>
                        <a:pt x="318" y="27"/>
                      </a:lnTo>
                      <a:lnTo>
                        <a:pt x="330" y="24"/>
                      </a:lnTo>
                      <a:lnTo>
                        <a:pt x="343" y="20"/>
                      </a:lnTo>
                      <a:lnTo>
                        <a:pt x="355" y="17"/>
                      </a:lnTo>
                      <a:lnTo>
                        <a:pt x="367" y="13"/>
                      </a:lnTo>
                      <a:lnTo>
                        <a:pt x="379" y="9"/>
                      </a:lnTo>
                      <a:lnTo>
                        <a:pt x="390" y="5"/>
                      </a:lnTo>
                      <a:lnTo>
                        <a:pt x="40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6" name="Freeform 1227">
                  <a:extLst>
                    <a:ext uri="{FF2B5EF4-FFF2-40B4-BE49-F238E27FC236}">
                      <a16:creationId xmlns:a16="http://schemas.microsoft.com/office/drawing/2014/main" id="{4C4A8343-1BCB-4911-BB98-368F48B7EDFF}"/>
                    </a:ext>
                  </a:extLst>
                </p:cNvPr>
                <p:cNvSpPr>
                  <a:spLocks/>
                </p:cNvSpPr>
                <p:nvPr/>
              </p:nvSpPr>
              <p:spPr bwMode="auto">
                <a:xfrm>
                  <a:off x="4297" y="560"/>
                  <a:ext cx="92" cy="8"/>
                </a:xfrm>
                <a:custGeom>
                  <a:avLst/>
                  <a:gdLst>
                    <a:gd name="T0" fmla="*/ 0 w 554"/>
                    <a:gd name="T1" fmla="*/ 0 h 40"/>
                    <a:gd name="T2" fmla="*/ 0 w 554"/>
                    <a:gd name="T3" fmla="*/ 0 h 40"/>
                    <a:gd name="T4" fmla="*/ 0 w 554"/>
                    <a:gd name="T5" fmla="*/ 0 h 40"/>
                    <a:gd name="T6" fmla="*/ 0 w 554"/>
                    <a:gd name="T7" fmla="*/ 0 h 40"/>
                    <a:gd name="T8" fmla="*/ 0 w 554"/>
                    <a:gd name="T9" fmla="*/ 0 h 40"/>
                    <a:gd name="T10" fmla="*/ 0 w 554"/>
                    <a:gd name="T11" fmla="*/ 0 h 40"/>
                    <a:gd name="T12" fmla="*/ 0 w 554"/>
                    <a:gd name="T13" fmla="*/ 0 h 40"/>
                    <a:gd name="T14" fmla="*/ 0 w 554"/>
                    <a:gd name="T15" fmla="*/ 0 h 40"/>
                    <a:gd name="T16" fmla="*/ 0 w 554"/>
                    <a:gd name="T17" fmla="*/ 0 h 40"/>
                    <a:gd name="T18" fmla="*/ 0 w 554"/>
                    <a:gd name="T19" fmla="*/ 0 h 40"/>
                    <a:gd name="T20" fmla="*/ 0 w 554"/>
                    <a:gd name="T21" fmla="*/ 0 h 40"/>
                    <a:gd name="T22" fmla="*/ 0 w 554"/>
                    <a:gd name="T23" fmla="*/ 0 h 40"/>
                    <a:gd name="T24" fmla="*/ 0 w 554"/>
                    <a:gd name="T25" fmla="*/ 0 h 40"/>
                    <a:gd name="T26" fmla="*/ 0 w 554"/>
                    <a:gd name="T27" fmla="*/ 0 h 40"/>
                    <a:gd name="T28" fmla="*/ 0 w 554"/>
                    <a:gd name="T29" fmla="*/ 0 h 40"/>
                    <a:gd name="T30" fmla="*/ 0 w 554"/>
                    <a:gd name="T31" fmla="*/ 0 h 40"/>
                    <a:gd name="T32" fmla="*/ 0 w 554"/>
                    <a:gd name="T33" fmla="*/ 0 h 40"/>
                    <a:gd name="T34" fmla="*/ 0 w 554"/>
                    <a:gd name="T35" fmla="*/ 0 h 40"/>
                    <a:gd name="T36" fmla="*/ 0 w 554"/>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4"/>
                    <a:gd name="T58" fmla="*/ 0 h 40"/>
                    <a:gd name="T59" fmla="*/ 554 w 554"/>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4" h="40">
                      <a:moveTo>
                        <a:pt x="76" y="40"/>
                      </a:moveTo>
                      <a:lnTo>
                        <a:pt x="66" y="36"/>
                      </a:lnTo>
                      <a:lnTo>
                        <a:pt x="57" y="31"/>
                      </a:lnTo>
                      <a:lnTo>
                        <a:pt x="46" y="27"/>
                      </a:lnTo>
                      <a:lnTo>
                        <a:pt x="37" y="22"/>
                      </a:lnTo>
                      <a:lnTo>
                        <a:pt x="27" y="17"/>
                      </a:lnTo>
                      <a:lnTo>
                        <a:pt x="18" y="12"/>
                      </a:lnTo>
                      <a:lnTo>
                        <a:pt x="10" y="6"/>
                      </a:lnTo>
                      <a:lnTo>
                        <a:pt x="0" y="0"/>
                      </a:lnTo>
                      <a:lnTo>
                        <a:pt x="554" y="0"/>
                      </a:lnTo>
                      <a:lnTo>
                        <a:pt x="545" y="6"/>
                      </a:lnTo>
                      <a:lnTo>
                        <a:pt x="536" y="12"/>
                      </a:lnTo>
                      <a:lnTo>
                        <a:pt x="527" y="17"/>
                      </a:lnTo>
                      <a:lnTo>
                        <a:pt x="517" y="22"/>
                      </a:lnTo>
                      <a:lnTo>
                        <a:pt x="508" y="27"/>
                      </a:lnTo>
                      <a:lnTo>
                        <a:pt x="497" y="31"/>
                      </a:lnTo>
                      <a:lnTo>
                        <a:pt x="488" y="36"/>
                      </a:lnTo>
                      <a:lnTo>
                        <a:pt x="478" y="40"/>
                      </a:lnTo>
                      <a:lnTo>
                        <a:pt x="76" y="40"/>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7" name="Freeform 1228">
                  <a:extLst>
                    <a:ext uri="{FF2B5EF4-FFF2-40B4-BE49-F238E27FC236}">
                      <a16:creationId xmlns:a16="http://schemas.microsoft.com/office/drawing/2014/main" id="{7E62ECBE-E332-49A5-8890-79469486520F}"/>
                    </a:ext>
                  </a:extLst>
                </p:cNvPr>
                <p:cNvSpPr>
                  <a:spLocks/>
                </p:cNvSpPr>
                <p:nvPr/>
              </p:nvSpPr>
              <p:spPr bwMode="auto">
                <a:xfrm>
                  <a:off x="4288" y="552"/>
                  <a:ext cx="110" cy="8"/>
                </a:xfrm>
                <a:custGeom>
                  <a:avLst/>
                  <a:gdLst>
                    <a:gd name="T0" fmla="*/ 0 w 658"/>
                    <a:gd name="T1" fmla="*/ 0 h 38"/>
                    <a:gd name="T2" fmla="*/ 0 w 658"/>
                    <a:gd name="T3" fmla="*/ 0 h 38"/>
                    <a:gd name="T4" fmla="*/ 0 w 658"/>
                    <a:gd name="T5" fmla="*/ 0 h 38"/>
                    <a:gd name="T6" fmla="*/ 0 w 658"/>
                    <a:gd name="T7" fmla="*/ 0 h 38"/>
                    <a:gd name="T8" fmla="*/ 0 w 658"/>
                    <a:gd name="T9" fmla="*/ 0 h 38"/>
                    <a:gd name="T10" fmla="*/ 0 w 658"/>
                    <a:gd name="T11" fmla="*/ 0 h 38"/>
                    <a:gd name="T12" fmla="*/ 0 w 658"/>
                    <a:gd name="T13" fmla="*/ 0 h 38"/>
                    <a:gd name="T14" fmla="*/ 0 w 658"/>
                    <a:gd name="T15" fmla="*/ 0 h 38"/>
                    <a:gd name="T16" fmla="*/ 0 w 658"/>
                    <a:gd name="T17" fmla="*/ 0 h 38"/>
                    <a:gd name="T18" fmla="*/ 0 w 658"/>
                    <a:gd name="T19" fmla="*/ 0 h 38"/>
                    <a:gd name="T20" fmla="*/ 0 w 658"/>
                    <a:gd name="T21" fmla="*/ 0 h 38"/>
                    <a:gd name="T22" fmla="*/ 0 w 658"/>
                    <a:gd name="T23" fmla="*/ 0 h 38"/>
                    <a:gd name="T24" fmla="*/ 0 w 658"/>
                    <a:gd name="T25" fmla="*/ 0 h 38"/>
                    <a:gd name="T26" fmla="*/ 0 w 658"/>
                    <a:gd name="T27" fmla="*/ 0 h 38"/>
                    <a:gd name="T28" fmla="*/ 0 w 658"/>
                    <a:gd name="T29" fmla="*/ 0 h 38"/>
                    <a:gd name="T30" fmla="*/ 0 w 658"/>
                    <a:gd name="T31" fmla="*/ 0 h 38"/>
                    <a:gd name="T32" fmla="*/ 0 w 658"/>
                    <a:gd name="T33" fmla="*/ 0 h 38"/>
                    <a:gd name="T34" fmla="*/ 0 w 658"/>
                    <a:gd name="T35" fmla="*/ 0 h 38"/>
                    <a:gd name="T36" fmla="*/ 0 w 658"/>
                    <a:gd name="T37" fmla="*/ 0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58"/>
                    <a:gd name="T58" fmla="*/ 0 h 38"/>
                    <a:gd name="T59" fmla="*/ 658 w 658"/>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58" h="38">
                      <a:moveTo>
                        <a:pt x="52" y="38"/>
                      </a:moveTo>
                      <a:lnTo>
                        <a:pt x="45" y="34"/>
                      </a:lnTo>
                      <a:lnTo>
                        <a:pt x="38" y="29"/>
                      </a:lnTo>
                      <a:lnTo>
                        <a:pt x="31" y="25"/>
                      </a:lnTo>
                      <a:lnTo>
                        <a:pt x="25" y="20"/>
                      </a:lnTo>
                      <a:lnTo>
                        <a:pt x="18" y="15"/>
                      </a:lnTo>
                      <a:lnTo>
                        <a:pt x="12" y="10"/>
                      </a:lnTo>
                      <a:lnTo>
                        <a:pt x="6" y="5"/>
                      </a:lnTo>
                      <a:lnTo>
                        <a:pt x="0" y="0"/>
                      </a:lnTo>
                      <a:lnTo>
                        <a:pt x="658" y="0"/>
                      </a:lnTo>
                      <a:lnTo>
                        <a:pt x="652" y="5"/>
                      </a:lnTo>
                      <a:lnTo>
                        <a:pt x="646" y="10"/>
                      </a:lnTo>
                      <a:lnTo>
                        <a:pt x="640" y="15"/>
                      </a:lnTo>
                      <a:lnTo>
                        <a:pt x="633" y="20"/>
                      </a:lnTo>
                      <a:lnTo>
                        <a:pt x="627" y="25"/>
                      </a:lnTo>
                      <a:lnTo>
                        <a:pt x="620" y="29"/>
                      </a:lnTo>
                      <a:lnTo>
                        <a:pt x="613" y="34"/>
                      </a:lnTo>
                      <a:lnTo>
                        <a:pt x="606" y="38"/>
                      </a:lnTo>
                      <a:lnTo>
                        <a:pt x="52" y="3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8" name="Freeform 1229">
                  <a:extLst>
                    <a:ext uri="{FF2B5EF4-FFF2-40B4-BE49-F238E27FC236}">
                      <a16:creationId xmlns:a16="http://schemas.microsoft.com/office/drawing/2014/main" id="{4BE913D9-F7BB-40D7-9E0B-D5C295AB9B11}"/>
                    </a:ext>
                  </a:extLst>
                </p:cNvPr>
                <p:cNvSpPr>
                  <a:spLocks/>
                </p:cNvSpPr>
                <p:nvPr/>
              </p:nvSpPr>
              <p:spPr bwMode="auto">
                <a:xfrm>
                  <a:off x="4281" y="544"/>
                  <a:ext cx="124" cy="8"/>
                </a:xfrm>
                <a:custGeom>
                  <a:avLst/>
                  <a:gdLst>
                    <a:gd name="T0" fmla="*/ 0 w 741"/>
                    <a:gd name="T1" fmla="*/ 0 h 41"/>
                    <a:gd name="T2" fmla="*/ 0 w 741"/>
                    <a:gd name="T3" fmla="*/ 0 h 41"/>
                    <a:gd name="T4" fmla="*/ 0 w 741"/>
                    <a:gd name="T5" fmla="*/ 0 h 41"/>
                    <a:gd name="T6" fmla="*/ 0 w 741"/>
                    <a:gd name="T7" fmla="*/ 0 h 41"/>
                    <a:gd name="T8" fmla="*/ 0 w 741"/>
                    <a:gd name="T9" fmla="*/ 0 h 41"/>
                    <a:gd name="T10" fmla="*/ 0 w 741"/>
                    <a:gd name="T11" fmla="*/ 0 h 41"/>
                    <a:gd name="T12" fmla="*/ 0 w 741"/>
                    <a:gd name="T13" fmla="*/ 0 h 41"/>
                    <a:gd name="T14" fmla="*/ 0 w 741"/>
                    <a:gd name="T15" fmla="*/ 0 h 41"/>
                    <a:gd name="T16" fmla="*/ 0 w 741"/>
                    <a:gd name="T17" fmla="*/ 0 h 41"/>
                    <a:gd name="T18" fmla="*/ 0 w 741"/>
                    <a:gd name="T19" fmla="*/ 0 h 41"/>
                    <a:gd name="T20" fmla="*/ 0 w 741"/>
                    <a:gd name="T21" fmla="*/ 0 h 41"/>
                    <a:gd name="T22" fmla="*/ 0 w 741"/>
                    <a:gd name="T23" fmla="*/ 0 h 41"/>
                    <a:gd name="T24" fmla="*/ 0 w 741"/>
                    <a:gd name="T25" fmla="*/ 0 h 41"/>
                    <a:gd name="T26" fmla="*/ 0 w 741"/>
                    <a:gd name="T27" fmla="*/ 0 h 41"/>
                    <a:gd name="T28" fmla="*/ 0 w 741"/>
                    <a:gd name="T29" fmla="*/ 0 h 41"/>
                    <a:gd name="T30" fmla="*/ 0 w 741"/>
                    <a:gd name="T31" fmla="*/ 0 h 41"/>
                    <a:gd name="T32" fmla="*/ 0 w 741"/>
                    <a:gd name="T33" fmla="*/ 0 h 41"/>
                    <a:gd name="T34" fmla="*/ 0 w 741"/>
                    <a:gd name="T35" fmla="*/ 0 h 41"/>
                    <a:gd name="T36" fmla="*/ 0 w 741"/>
                    <a:gd name="T37" fmla="*/ 0 h 4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1"/>
                    <a:gd name="T58" fmla="*/ 0 h 41"/>
                    <a:gd name="T59" fmla="*/ 741 w 741"/>
                    <a:gd name="T60" fmla="*/ 41 h 4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1" h="41">
                      <a:moveTo>
                        <a:pt x="41" y="41"/>
                      </a:moveTo>
                      <a:lnTo>
                        <a:pt x="35" y="35"/>
                      </a:lnTo>
                      <a:lnTo>
                        <a:pt x="30" y="30"/>
                      </a:lnTo>
                      <a:lnTo>
                        <a:pt x="25" y="25"/>
                      </a:lnTo>
                      <a:lnTo>
                        <a:pt x="20" y="20"/>
                      </a:lnTo>
                      <a:lnTo>
                        <a:pt x="14" y="15"/>
                      </a:lnTo>
                      <a:lnTo>
                        <a:pt x="9" y="10"/>
                      </a:lnTo>
                      <a:lnTo>
                        <a:pt x="4" y="5"/>
                      </a:lnTo>
                      <a:lnTo>
                        <a:pt x="0" y="0"/>
                      </a:lnTo>
                      <a:lnTo>
                        <a:pt x="741" y="0"/>
                      </a:lnTo>
                      <a:lnTo>
                        <a:pt x="736" y="5"/>
                      </a:lnTo>
                      <a:lnTo>
                        <a:pt x="731" y="10"/>
                      </a:lnTo>
                      <a:lnTo>
                        <a:pt x="726" y="15"/>
                      </a:lnTo>
                      <a:lnTo>
                        <a:pt x="720" y="20"/>
                      </a:lnTo>
                      <a:lnTo>
                        <a:pt x="716" y="25"/>
                      </a:lnTo>
                      <a:lnTo>
                        <a:pt x="710" y="30"/>
                      </a:lnTo>
                      <a:lnTo>
                        <a:pt x="705" y="35"/>
                      </a:lnTo>
                      <a:lnTo>
                        <a:pt x="699" y="41"/>
                      </a:lnTo>
                      <a:lnTo>
                        <a:pt x="41" y="41"/>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9" name="Freeform 1230">
                  <a:extLst>
                    <a:ext uri="{FF2B5EF4-FFF2-40B4-BE49-F238E27FC236}">
                      <a16:creationId xmlns:a16="http://schemas.microsoft.com/office/drawing/2014/main" id="{13F5756F-0F29-40B0-A4C8-524974454CC2}"/>
                    </a:ext>
                  </a:extLst>
                </p:cNvPr>
                <p:cNvSpPr>
                  <a:spLocks/>
                </p:cNvSpPr>
                <p:nvPr/>
              </p:nvSpPr>
              <p:spPr bwMode="auto">
                <a:xfrm>
                  <a:off x="4276" y="536"/>
                  <a:ext cx="134" cy="8"/>
                </a:xfrm>
                <a:custGeom>
                  <a:avLst/>
                  <a:gdLst>
                    <a:gd name="T0" fmla="*/ 0 w 800"/>
                    <a:gd name="T1" fmla="*/ 0 h 40"/>
                    <a:gd name="T2" fmla="*/ 0 w 800"/>
                    <a:gd name="T3" fmla="*/ 0 h 40"/>
                    <a:gd name="T4" fmla="*/ 0 w 800"/>
                    <a:gd name="T5" fmla="*/ 0 h 40"/>
                    <a:gd name="T6" fmla="*/ 0 w 800"/>
                    <a:gd name="T7" fmla="*/ 0 h 40"/>
                    <a:gd name="T8" fmla="*/ 0 w 800"/>
                    <a:gd name="T9" fmla="*/ 0 h 40"/>
                    <a:gd name="T10" fmla="*/ 0 w 800"/>
                    <a:gd name="T11" fmla="*/ 0 h 40"/>
                    <a:gd name="T12" fmla="*/ 0 w 800"/>
                    <a:gd name="T13" fmla="*/ 0 h 40"/>
                    <a:gd name="T14" fmla="*/ 0 w 800"/>
                    <a:gd name="T15" fmla="*/ 0 h 40"/>
                    <a:gd name="T16" fmla="*/ 0 w 800"/>
                    <a:gd name="T17" fmla="*/ 0 h 40"/>
                    <a:gd name="T18" fmla="*/ 0 w 800"/>
                    <a:gd name="T19" fmla="*/ 0 h 40"/>
                    <a:gd name="T20" fmla="*/ 0 w 800"/>
                    <a:gd name="T21" fmla="*/ 0 h 40"/>
                    <a:gd name="T22" fmla="*/ 0 w 800"/>
                    <a:gd name="T23" fmla="*/ 0 h 40"/>
                    <a:gd name="T24" fmla="*/ 0 w 800"/>
                    <a:gd name="T25" fmla="*/ 0 h 40"/>
                    <a:gd name="T26" fmla="*/ 0 w 800"/>
                    <a:gd name="T27" fmla="*/ 0 h 40"/>
                    <a:gd name="T28" fmla="*/ 0 w 800"/>
                    <a:gd name="T29" fmla="*/ 0 h 40"/>
                    <a:gd name="T30" fmla="*/ 0 w 800"/>
                    <a:gd name="T31" fmla="*/ 0 h 40"/>
                    <a:gd name="T32" fmla="*/ 0 w 800"/>
                    <a:gd name="T33" fmla="*/ 0 h 40"/>
                    <a:gd name="T34" fmla="*/ 0 w 800"/>
                    <a:gd name="T35" fmla="*/ 0 h 40"/>
                    <a:gd name="T36" fmla="*/ 0 w 80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0"/>
                    <a:gd name="T58" fmla="*/ 0 h 40"/>
                    <a:gd name="T59" fmla="*/ 800 w 80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0" h="40">
                      <a:moveTo>
                        <a:pt x="30" y="40"/>
                      </a:moveTo>
                      <a:lnTo>
                        <a:pt x="26" y="35"/>
                      </a:lnTo>
                      <a:lnTo>
                        <a:pt x="21" y="31"/>
                      </a:lnTo>
                      <a:lnTo>
                        <a:pt x="18" y="25"/>
                      </a:lnTo>
                      <a:lnTo>
                        <a:pt x="14" y="20"/>
                      </a:lnTo>
                      <a:lnTo>
                        <a:pt x="11" y="15"/>
                      </a:lnTo>
                      <a:lnTo>
                        <a:pt x="7" y="10"/>
                      </a:lnTo>
                      <a:lnTo>
                        <a:pt x="4" y="5"/>
                      </a:lnTo>
                      <a:lnTo>
                        <a:pt x="0" y="0"/>
                      </a:lnTo>
                      <a:lnTo>
                        <a:pt x="800" y="0"/>
                      </a:lnTo>
                      <a:lnTo>
                        <a:pt x="797" y="5"/>
                      </a:lnTo>
                      <a:lnTo>
                        <a:pt x="793" y="10"/>
                      </a:lnTo>
                      <a:lnTo>
                        <a:pt x="789" y="15"/>
                      </a:lnTo>
                      <a:lnTo>
                        <a:pt x="786" y="20"/>
                      </a:lnTo>
                      <a:lnTo>
                        <a:pt x="782" y="25"/>
                      </a:lnTo>
                      <a:lnTo>
                        <a:pt x="779" y="31"/>
                      </a:lnTo>
                      <a:lnTo>
                        <a:pt x="774" y="35"/>
                      </a:lnTo>
                      <a:lnTo>
                        <a:pt x="771" y="40"/>
                      </a:lnTo>
                      <a:lnTo>
                        <a:pt x="30" y="4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0" name="Freeform 1231">
                  <a:extLst>
                    <a:ext uri="{FF2B5EF4-FFF2-40B4-BE49-F238E27FC236}">
                      <a16:creationId xmlns:a16="http://schemas.microsoft.com/office/drawing/2014/main" id="{E02C3A78-B66C-4D00-9DBD-40B9639FA550}"/>
                    </a:ext>
                  </a:extLst>
                </p:cNvPr>
                <p:cNvSpPr>
                  <a:spLocks/>
                </p:cNvSpPr>
                <p:nvPr/>
              </p:nvSpPr>
              <p:spPr bwMode="auto">
                <a:xfrm>
                  <a:off x="4272" y="528"/>
                  <a:ext cx="142" cy="8"/>
                </a:xfrm>
                <a:custGeom>
                  <a:avLst/>
                  <a:gdLst>
                    <a:gd name="T0" fmla="*/ 0 w 848"/>
                    <a:gd name="T1" fmla="*/ 0 h 40"/>
                    <a:gd name="T2" fmla="*/ 0 w 848"/>
                    <a:gd name="T3" fmla="*/ 0 h 40"/>
                    <a:gd name="T4" fmla="*/ 0 w 848"/>
                    <a:gd name="T5" fmla="*/ 0 h 40"/>
                    <a:gd name="T6" fmla="*/ 0 w 848"/>
                    <a:gd name="T7" fmla="*/ 0 h 40"/>
                    <a:gd name="T8" fmla="*/ 0 w 848"/>
                    <a:gd name="T9" fmla="*/ 0 h 40"/>
                    <a:gd name="T10" fmla="*/ 0 w 848"/>
                    <a:gd name="T11" fmla="*/ 0 h 40"/>
                    <a:gd name="T12" fmla="*/ 0 w 848"/>
                    <a:gd name="T13" fmla="*/ 0 h 40"/>
                    <a:gd name="T14" fmla="*/ 0 w 848"/>
                    <a:gd name="T15" fmla="*/ 0 h 40"/>
                    <a:gd name="T16" fmla="*/ 0 w 848"/>
                    <a:gd name="T17" fmla="*/ 0 h 40"/>
                    <a:gd name="T18" fmla="*/ 0 w 848"/>
                    <a:gd name="T19" fmla="*/ 0 h 40"/>
                    <a:gd name="T20" fmla="*/ 0 w 848"/>
                    <a:gd name="T21" fmla="*/ 0 h 40"/>
                    <a:gd name="T22" fmla="*/ 0 w 848"/>
                    <a:gd name="T23" fmla="*/ 0 h 40"/>
                    <a:gd name="T24" fmla="*/ 0 w 848"/>
                    <a:gd name="T25" fmla="*/ 0 h 40"/>
                    <a:gd name="T26" fmla="*/ 0 w 848"/>
                    <a:gd name="T27" fmla="*/ 0 h 40"/>
                    <a:gd name="T28" fmla="*/ 0 w 848"/>
                    <a:gd name="T29" fmla="*/ 0 h 40"/>
                    <a:gd name="T30" fmla="*/ 0 w 848"/>
                    <a:gd name="T31" fmla="*/ 0 h 40"/>
                    <a:gd name="T32" fmla="*/ 0 w 848"/>
                    <a:gd name="T33" fmla="*/ 0 h 40"/>
                    <a:gd name="T34" fmla="*/ 0 w 848"/>
                    <a:gd name="T35" fmla="*/ 0 h 40"/>
                    <a:gd name="T36" fmla="*/ 0 w 848"/>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8"/>
                    <a:gd name="T58" fmla="*/ 0 h 40"/>
                    <a:gd name="T59" fmla="*/ 848 w 848"/>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8" h="40">
                      <a:moveTo>
                        <a:pt x="24" y="40"/>
                      </a:moveTo>
                      <a:lnTo>
                        <a:pt x="21" y="35"/>
                      </a:lnTo>
                      <a:lnTo>
                        <a:pt x="17" y="31"/>
                      </a:lnTo>
                      <a:lnTo>
                        <a:pt x="15" y="26"/>
                      </a:lnTo>
                      <a:lnTo>
                        <a:pt x="11" y="21"/>
                      </a:lnTo>
                      <a:lnTo>
                        <a:pt x="9" y="15"/>
                      </a:lnTo>
                      <a:lnTo>
                        <a:pt x="6" y="10"/>
                      </a:lnTo>
                      <a:lnTo>
                        <a:pt x="3" y="5"/>
                      </a:lnTo>
                      <a:lnTo>
                        <a:pt x="0" y="0"/>
                      </a:lnTo>
                      <a:lnTo>
                        <a:pt x="848" y="0"/>
                      </a:lnTo>
                      <a:lnTo>
                        <a:pt x="845" y="5"/>
                      </a:lnTo>
                      <a:lnTo>
                        <a:pt x="842" y="10"/>
                      </a:lnTo>
                      <a:lnTo>
                        <a:pt x="840" y="15"/>
                      </a:lnTo>
                      <a:lnTo>
                        <a:pt x="837" y="21"/>
                      </a:lnTo>
                      <a:lnTo>
                        <a:pt x="834" y="26"/>
                      </a:lnTo>
                      <a:lnTo>
                        <a:pt x="831" y="31"/>
                      </a:lnTo>
                      <a:lnTo>
                        <a:pt x="828" y="35"/>
                      </a:lnTo>
                      <a:lnTo>
                        <a:pt x="824" y="40"/>
                      </a:lnTo>
                      <a:lnTo>
                        <a:pt x="24" y="40"/>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1" name="Freeform 1232">
                  <a:extLst>
                    <a:ext uri="{FF2B5EF4-FFF2-40B4-BE49-F238E27FC236}">
                      <a16:creationId xmlns:a16="http://schemas.microsoft.com/office/drawing/2014/main" id="{D6369F6F-0071-44FD-9E1B-9831965EDEFC}"/>
                    </a:ext>
                  </a:extLst>
                </p:cNvPr>
                <p:cNvSpPr>
                  <a:spLocks/>
                </p:cNvSpPr>
                <p:nvPr/>
              </p:nvSpPr>
              <p:spPr bwMode="auto">
                <a:xfrm>
                  <a:off x="4269" y="520"/>
                  <a:ext cx="148" cy="8"/>
                </a:xfrm>
                <a:custGeom>
                  <a:avLst/>
                  <a:gdLst>
                    <a:gd name="T0" fmla="*/ 0 w 883"/>
                    <a:gd name="T1" fmla="*/ 0 h 40"/>
                    <a:gd name="T2" fmla="*/ 0 w 883"/>
                    <a:gd name="T3" fmla="*/ 0 h 40"/>
                    <a:gd name="T4" fmla="*/ 0 w 883"/>
                    <a:gd name="T5" fmla="*/ 0 h 40"/>
                    <a:gd name="T6" fmla="*/ 0 w 883"/>
                    <a:gd name="T7" fmla="*/ 0 h 40"/>
                    <a:gd name="T8" fmla="*/ 0 w 883"/>
                    <a:gd name="T9" fmla="*/ 0 h 40"/>
                    <a:gd name="T10" fmla="*/ 0 w 883"/>
                    <a:gd name="T11" fmla="*/ 0 h 40"/>
                    <a:gd name="T12" fmla="*/ 0 w 883"/>
                    <a:gd name="T13" fmla="*/ 0 h 40"/>
                    <a:gd name="T14" fmla="*/ 0 w 883"/>
                    <a:gd name="T15" fmla="*/ 0 h 40"/>
                    <a:gd name="T16" fmla="*/ 0 w 883"/>
                    <a:gd name="T17" fmla="*/ 0 h 40"/>
                    <a:gd name="T18" fmla="*/ 0 w 883"/>
                    <a:gd name="T19" fmla="*/ 0 h 40"/>
                    <a:gd name="T20" fmla="*/ 0 w 883"/>
                    <a:gd name="T21" fmla="*/ 0 h 40"/>
                    <a:gd name="T22" fmla="*/ 0 w 883"/>
                    <a:gd name="T23" fmla="*/ 0 h 40"/>
                    <a:gd name="T24" fmla="*/ 0 w 883"/>
                    <a:gd name="T25" fmla="*/ 0 h 40"/>
                    <a:gd name="T26" fmla="*/ 0 w 883"/>
                    <a:gd name="T27" fmla="*/ 0 h 40"/>
                    <a:gd name="T28" fmla="*/ 0 w 883"/>
                    <a:gd name="T29" fmla="*/ 0 h 40"/>
                    <a:gd name="T30" fmla="*/ 0 w 883"/>
                    <a:gd name="T31" fmla="*/ 0 h 40"/>
                    <a:gd name="T32" fmla="*/ 0 w 883"/>
                    <a:gd name="T33" fmla="*/ 0 h 40"/>
                    <a:gd name="T34" fmla="*/ 0 w 883"/>
                    <a:gd name="T35" fmla="*/ 0 h 40"/>
                    <a:gd name="T36" fmla="*/ 0 w 883"/>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3"/>
                    <a:gd name="T58" fmla="*/ 0 h 40"/>
                    <a:gd name="T59" fmla="*/ 883 w 883"/>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3" h="40">
                      <a:moveTo>
                        <a:pt x="17" y="40"/>
                      </a:moveTo>
                      <a:lnTo>
                        <a:pt x="15" y="35"/>
                      </a:lnTo>
                      <a:lnTo>
                        <a:pt x="13" y="31"/>
                      </a:lnTo>
                      <a:lnTo>
                        <a:pt x="10" y="26"/>
                      </a:lnTo>
                      <a:lnTo>
                        <a:pt x="8" y="21"/>
                      </a:lnTo>
                      <a:lnTo>
                        <a:pt x="6" y="16"/>
                      </a:lnTo>
                      <a:lnTo>
                        <a:pt x="3" y="11"/>
                      </a:lnTo>
                      <a:lnTo>
                        <a:pt x="2" y="5"/>
                      </a:lnTo>
                      <a:lnTo>
                        <a:pt x="0" y="0"/>
                      </a:lnTo>
                      <a:lnTo>
                        <a:pt x="883" y="0"/>
                      </a:lnTo>
                      <a:lnTo>
                        <a:pt x="880" y="5"/>
                      </a:lnTo>
                      <a:lnTo>
                        <a:pt x="879" y="11"/>
                      </a:lnTo>
                      <a:lnTo>
                        <a:pt x="877" y="16"/>
                      </a:lnTo>
                      <a:lnTo>
                        <a:pt x="874" y="21"/>
                      </a:lnTo>
                      <a:lnTo>
                        <a:pt x="872" y="26"/>
                      </a:lnTo>
                      <a:lnTo>
                        <a:pt x="870" y="31"/>
                      </a:lnTo>
                      <a:lnTo>
                        <a:pt x="867" y="35"/>
                      </a:lnTo>
                      <a:lnTo>
                        <a:pt x="865" y="40"/>
                      </a:lnTo>
                      <a:lnTo>
                        <a:pt x="17" y="4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2" name="Freeform 1233">
                  <a:extLst>
                    <a:ext uri="{FF2B5EF4-FFF2-40B4-BE49-F238E27FC236}">
                      <a16:creationId xmlns:a16="http://schemas.microsoft.com/office/drawing/2014/main" id="{745C62C6-5AE2-48BB-850F-093612C28FDE}"/>
                    </a:ext>
                  </a:extLst>
                </p:cNvPr>
                <p:cNvSpPr>
                  <a:spLocks/>
                </p:cNvSpPr>
                <p:nvPr/>
              </p:nvSpPr>
              <p:spPr bwMode="auto">
                <a:xfrm>
                  <a:off x="4267" y="512"/>
                  <a:ext cx="152" cy="8"/>
                </a:xfrm>
                <a:custGeom>
                  <a:avLst/>
                  <a:gdLst>
                    <a:gd name="T0" fmla="*/ 0 w 906"/>
                    <a:gd name="T1" fmla="*/ 0 h 39"/>
                    <a:gd name="T2" fmla="*/ 0 w 906"/>
                    <a:gd name="T3" fmla="*/ 0 h 39"/>
                    <a:gd name="T4" fmla="*/ 0 w 906"/>
                    <a:gd name="T5" fmla="*/ 0 h 39"/>
                    <a:gd name="T6" fmla="*/ 0 w 906"/>
                    <a:gd name="T7" fmla="*/ 0 h 39"/>
                    <a:gd name="T8" fmla="*/ 0 w 906"/>
                    <a:gd name="T9" fmla="*/ 0 h 39"/>
                    <a:gd name="T10" fmla="*/ 0 w 906"/>
                    <a:gd name="T11" fmla="*/ 0 h 39"/>
                    <a:gd name="T12" fmla="*/ 0 w 906"/>
                    <a:gd name="T13" fmla="*/ 0 h 39"/>
                    <a:gd name="T14" fmla="*/ 0 w 906"/>
                    <a:gd name="T15" fmla="*/ 0 h 39"/>
                    <a:gd name="T16" fmla="*/ 0 w 906"/>
                    <a:gd name="T17" fmla="*/ 0 h 39"/>
                    <a:gd name="T18" fmla="*/ 0 w 906"/>
                    <a:gd name="T19" fmla="*/ 0 h 39"/>
                    <a:gd name="T20" fmla="*/ 0 w 906"/>
                    <a:gd name="T21" fmla="*/ 0 h 39"/>
                    <a:gd name="T22" fmla="*/ 0 w 906"/>
                    <a:gd name="T23" fmla="*/ 0 h 39"/>
                    <a:gd name="T24" fmla="*/ 0 w 906"/>
                    <a:gd name="T25" fmla="*/ 0 h 39"/>
                    <a:gd name="T26" fmla="*/ 0 w 906"/>
                    <a:gd name="T27" fmla="*/ 0 h 39"/>
                    <a:gd name="T28" fmla="*/ 0 w 906"/>
                    <a:gd name="T29" fmla="*/ 0 h 39"/>
                    <a:gd name="T30" fmla="*/ 0 w 906"/>
                    <a:gd name="T31" fmla="*/ 0 h 39"/>
                    <a:gd name="T32" fmla="*/ 0 w 906"/>
                    <a:gd name="T33" fmla="*/ 0 h 39"/>
                    <a:gd name="T34" fmla="*/ 0 w 906"/>
                    <a:gd name="T35" fmla="*/ 0 h 39"/>
                    <a:gd name="T36" fmla="*/ 0 w 90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6"/>
                    <a:gd name="T58" fmla="*/ 0 h 39"/>
                    <a:gd name="T59" fmla="*/ 906 w 90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6" h="39">
                      <a:moveTo>
                        <a:pt x="12" y="39"/>
                      </a:moveTo>
                      <a:lnTo>
                        <a:pt x="11" y="34"/>
                      </a:lnTo>
                      <a:lnTo>
                        <a:pt x="8" y="29"/>
                      </a:lnTo>
                      <a:lnTo>
                        <a:pt x="7" y="24"/>
                      </a:lnTo>
                      <a:lnTo>
                        <a:pt x="6" y="19"/>
                      </a:lnTo>
                      <a:lnTo>
                        <a:pt x="3" y="15"/>
                      </a:lnTo>
                      <a:lnTo>
                        <a:pt x="2" y="10"/>
                      </a:lnTo>
                      <a:lnTo>
                        <a:pt x="1" y="5"/>
                      </a:lnTo>
                      <a:lnTo>
                        <a:pt x="0" y="0"/>
                      </a:lnTo>
                      <a:lnTo>
                        <a:pt x="906" y="0"/>
                      </a:lnTo>
                      <a:lnTo>
                        <a:pt x="905" y="5"/>
                      </a:lnTo>
                      <a:lnTo>
                        <a:pt x="904" y="10"/>
                      </a:lnTo>
                      <a:lnTo>
                        <a:pt x="903" y="15"/>
                      </a:lnTo>
                      <a:lnTo>
                        <a:pt x="900" y="19"/>
                      </a:lnTo>
                      <a:lnTo>
                        <a:pt x="899" y="24"/>
                      </a:lnTo>
                      <a:lnTo>
                        <a:pt x="898" y="29"/>
                      </a:lnTo>
                      <a:lnTo>
                        <a:pt x="896" y="34"/>
                      </a:lnTo>
                      <a:lnTo>
                        <a:pt x="895" y="39"/>
                      </a:lnTo>
                      <a:lnTo>
                        <a:pt x="12" y="39"/>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3" name="Freeform 1234">
                  <a:extLst>
                    <a:ext uri="{FF2B5EF4-FFF2-40B4-BE49-F238E27FC236}">
                      <a16:creationId xmlns:a16="http://schemas.microsoft.com/office/drawing/2014/main" id="{9761C2BF-BD50-4DCE-9A30-60E58CE55957}"/>
                    </a:ext>
                  </a:extLst>
                </p:cNvPr>
                <p:cNvSpPr>
                  <a:spLocks/>
                </p:cNvSpPr>
                <p:nvPr/>
              </p:nvSpPr>
              <p:spPr bwMode="auto">
                <a:xfrm>
                  <a:off x="4266" y="504"/>
                  <a:ext cx="154" cy="8"/>
                </a:xfrm>
                <a:custGeom>
                  <a:avLst/>
                  <a:gdLst>
                    <a:gd name="T0" fmla="*/ 0 w 920"/>
                    <a:gd name="T1" fmla="*/ 0 h 40"/>
                    <a:gd name="T2" fmla="*/ 0 w 920"/>
                    <a:gd name="T3" fmla="*/ 0 h 40"/>
                    <a:gd name="T4" fmla="*/ 0 w 920"/>
                    <a:gd name="T5" fmla="*/ 0 h 40"/>
                    <a:gd name="T6" fmla="*/ 0 w 920"/>
                    <a:gd name="T7" fmla="*/ 0 h 40"/>
                    <a:gd name="T8" fmla="*/ 0 w 920"/>
                    <a:gd name="T9" fmla="*/ 0 h 40"/>
                    <a:gd name="T10" fmla="*/ 0 w 920"/>
                    <a:gd name="T11" fmla="*/ 0 h 40"/>
                    <a:gd name="T12" fmla="*/ 0 w 920"/>
                    <a:gd name="T13" fmla="*/ 0 h 40"/>
                    <a:gd name="T14" fmla="*/ 0 w 920"/>
                    <a:gd name="T15" fmla="*/ 0 h 40"/>
                    <a:gd name="T16" fmla="*/ 0 w 920"/>
                    <a:gd name="T17" fmla="*/ 0 h 40"/>
                    <a:gd name="T18" fmla="*/ 0 w 920"/>
                    <a:gd name="T19" fmla="*/ 0 h 40"/>
                    <a:gd name="T20" fmla="*/ 0 w 920"/>
                    <a:gd name="T21" fmla="*/ 0 h 40"/>
                    <a:gd name="T22" fmla="*/ 0 w 920"/>
                    <a:gd name="T23" fmla="*/ 0 h 40"/>
                    <a:gd name="T24" fmla="*/ 0 w 920"/>
                    <a:gd name="T25" fmla="*/ 0 h 40"/>
                    <a:gd name="T26" fmla="*/ 0 w 920"/>
                    <a:gd name="T27" fmla="*/ 0 h 40"/>
                    <a:gd name="T28" fmla="*/ 0 w 920"/>
                    <a:gd name="T29" fmla="*/ 0 h 40"/>
                    <a:gd name="T30" fmla="*/ 0 w 920"/>
                    <a:gd name="T31" fmla="*/ 0 h 40"/>
                    <a:gd name="T32" fmla="*/ 0 w 920"/>
                    <a:gd name="T33" fmla="*/ 0 h 40"/>
                    <a:gd name="T34" fmla="*/ 0 w 920"/>
                    <a:gd name="T35" fmla="*/ 0 h 40"/>
                    <a:gd name="T36" fmla="*/ 0 w 92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20"/>
                    <a:gd name="T58" fmla="*/ 0 h 40"/>
                    <a:gd name="T59" fmla="*/ 920 w 92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20" h="40">
                      <a:moveTo>
                        <a:pt x="7" y="40"/>
                      </a:moveTo>
                      <a:lnTo>
                        <a:pt x="6" y="34"/>
                      </a:lnTo>
                      <a:lnTo>
                        <a:pt x="5" y="29"/>
                      </a:lnTo>
                      <a:lnTo>
                        <a:pt x="3" y="24"/>
                      </a:lnTo>
                      <a:lnTo>
                        <a:pt x="2" y="19"/>
                      </a:lnTo>
                      <a:lnTo>
                        <a:pt x="2" y="15"/>
                      </a:lnTo>
                      <a:lnTo>
                        <a:pt x="1" y="10"/>
                      </a:lnTo>
                      <a:lnTo>
                        <a:pt x="0" y="5"/>
                      </a:lnTo>
                      <a:lnTo>
                        <a:pt x="0" y="0"/>
                      </a:lnTo>
                      <a:lnTo>
                        <a:pt x="920" y="0"/>
                      </a:lnTo>
                      <a:lnTo>
                        <a:pt x="920" y="5"/>
                      </a:lnTo>
                      <a:lnTo>
                        <a:pt x="919" y="10"/>
                      </a:lnTo>
                      <a:lnTo>
                        <a:pt x="918" y="15"/>
                      </a:lnTo>
                      <a:lnTo>
                        <a:pt x="918" y="19"/>
                      </a:lnTo>
                      <a:lnTo>
                        <a:pt x="917" y="24"/>
                      </a:lnTo>
                      <a:lnTo>
                        <a:pt x="916" y="29"/>
                      </a:lnTo>
                      <a:lnTo>
                        <a:pt x="915" y="34"/>
                      </a:lnTo>
                      <a:lnTo>
                        <a:pt x="913" y="40"/>
                      </a:lnTo>
                      <a:lnTo>
                        <a:pt x="7" y="4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4" name="Freeform 1235">
                  <a:extLst>
                    <a:ext uri="{FF2B5EF4-FFF2-40B4-BE49-F238E27FC236}">
                      <a16:creationId xmlns:a16="http://schemas.microsoft.com/office/drawing/2014/main" id="{73FF8A7E-620C-41C9-B420-C0EE6A6A068C}"/>
                    </a:ext>
                  </a:extLst>
                </p:cNvPr>
                <p:cNvSpPr>
                  <a:spLocks/>
                </p:cNvSpPr>
                <p:nvPr/>
              </p:nvSpPr>
              <p:spPr bwMode="auto">
                <a:xfrm>
                  <a:off x="4266" y="496"/>
                  <a:ext cx="154" cy="8"/>
                </a:xfrm>
                <a:custGeom>
                  <a:avLst/>
                  <a:gdLst>
                    <a:gd name="T0" fmla="*/ 0 w 926"/>
                    <a:gd name="T1" fmla="*/ 0 h 41"/>
                    <a:gd name="T2" fmla="*/ 0 w 926"/>
                    <a:gd name="T3" fmla="*/ 0 h 41"/>
                    <a:gd name="T4" fmla="*/ 0 w 926"/>
                    <a:gd name="T5" fmla="*/ 0 h 41"/>
                    <a:gd name="T6" fmla="*/ 0 w 926"/>
                    <a:gd name="T7" fmla="*/ 0 h 41"/>
                    <a:gd name="T8" fmla="*/ 0 w 926"/>
                    <a:gd name="T9" fmla="*/ 0 h 41"/>
                    <a:gd name="T10" fmla="*/ 0 w 926"/>
                    <a:gd name="T11" fmla="*/ 0 h 41"/>
                    <a:gd name="T12" fmla="*/ 0 w 926"/>
                    <a:gd name="T13" fmla="*/ 0 h 41"/>
                    <a:gd name="T14" fmla="*/ 0 w 926"/>
                    <a:gd name="T15" fmla="*/ 0 h 41"/>
                    <a:gd name="T16" fmla="*/ 0 w 926"/>
                    <a:gd name="T17" fmla="*/ 0 h 41"/>
                    <a:gd name="T18" fmla="*/ 0 w 926"/>
                    <a:gd name="T19" fmla="*/ 0 h 41"/>
                    <a:gd name="T20" fmla="*/ 0 w 926"/>
                    <a:gd name="T21" fmla="*/ 0 h 41"/>
                    <a:gd name="T22" fmla="*/ 0 w 926"/>
                    <a:gd name="T23" fmla="*/ 0 h 41"/>
                    <a:gd name="T24" fmla="*/ 0 w 926"/>
                    <a:gd name="T25" fmla="*/ 0 h 41"/>
                    <a:gd name="T26" fmla="*/ 0 w 926"/>
                    <a:gd name="T27" fmla="*/ 0 h 41"/>
                    <a:gd name="T28" fmla="*/ 0 w 926"/>
                    <a:gd name="T29" fmla="*/ 0 h 41"/>
                    <a:gd name="T30" fmla="*/ 0 w 926"/>
                    <a:gd name="T31" fmla="*/ 0 h 41"/>
                    <a:gd name="T32" fmla="*/ 0 w 926"/>
                    <a:gd name="T33" fmla="*/ 0 h 41"/>
                    <a:gd name="T34" fmla="*/ 0 w 926"/>
                    <a:gd name="T35" fmla="*/ 0 h 41"/>
                    <a:gd name="T36" fmla="*/ 0 w 926"/>
                    <a:gd name="T37" fmla="*/ 0 h 41"/>
                    <a:gd name="T38" fmla="*/ 0 w 926"/>
                    <a:gd name="T39" fmla="*/ 0 h 41"/>
                    <a:gd name="T40" fmla="*/ 0 w 926"/>
                    <a:gd name="T41" fmla="*/ 0 h 41"/>
                    <a:gd name="T42" fmla="*/ 0 w 926"/>
                    <a:gd name="T43" fmla="*/ 0 h 41"/>
                    <a:gd name="T44" fmla="*/ 0 w 926"/>
                    <a:gd name="T45" fmla="*/ 0 h 4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26"/>
                    <a:gd name="T70" fmla="*/ 0 h 41"/>
                    <a:gd name="T71" fmla="*/ 926 w 926"/>
                    <a:gd name="T72" fmla="*/ 41 h 4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26" h="41">
                      <a:moveTo>
                        <a:pt x="3" y="41"/>
                      </a:moveTo>
                      <a:lnTo>
                        <a:pt x="3" y="36"/>
                      </a:lnTo>
                      <a:lnTo>
                        <a:pt x="2" y="31"/>
                      </a:lnTo>
                      <a:lnTo>
                        <a:pt x="2" y="25"/>
                      </a:lnTo>
                      <a:lnTo>
                        <a:pt x="2" y="20"/>
                      </a:lnTo>
                      <a:lnTo>
                        <a:pt x="0" y="15"/>
                      </a:lnTo>
                      <a:lnTo>
                        <a:pt x="0" y="10"/>
                      </a:lnTo>
                      <a:lnTo>
                        <a:pt x="0" y="5"/>
                      </a:lnTo>
                      <a:lnTo>
                        <a:pt x="0" y="0"/>
                      </a:lnTo>
                      <a:lnTo>
                        <a:pt x="926" y="0"/>
                      </a:lnTo>
                      <a:lnTo>
                        <a:pt x="926" y="5"/>
                      </a:lnTo>
                      <a:lnTo>
                        <a:pt x="926" y="10"/>
                      </a:lnTo>
                      <a:lnTo>
                        <a:pt x="926" y="15"/>
                      </a:lnTo>
                      <a:lnTo>
                        <a:pt x="925" y="20"/>
                      </a:lnTo>
                      <a:lnTo>
                        <a:pt x="925" y="25"/>
                      </a:lnTo>
                      <a:lnTo>
                        <a:pt x="925" y="31"/>
                      </a:lnTo>
                      <a:lnTo>
                        <a:pt x="923" y="36"/>
                      </a:lnTo>
                      <a:lnTo>
                        <a:pt x="923" y="41"/>
                      </a:lnTo>
                      <a:lnTo>
                        <a:pt x="3" y="41"/>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5" name="Freeform 1236">
                  <a:extLst>
                    <a:ext uri="{FF2B5EF4-FFF2-40B4-BE49-F238E27FC236}">
                      <a16:creationId xmlns:a16="http://schemas.microsoft.com/office/drawing/2014/main" id="{8D4D2E20-AA0E-4299-90E4-34C67A401E79}"/>
                    </a:ext>
                  </a:extLst>
                </p:cNvPr>
                <p:cNvSpPr>
                  <a:spLocks/>
                </p:cNvSpPr>
                <p:nvPr/>
              </p:nvSpPr>
              <p:spPr bwMode="auto">
                <a:xfrm>
                  <a:off x="4266" y="488"/>
                  <a:ext cx="154" cy="8"/>
                </a:xfrm>
                <a:custGeom>
                  <a:avLst/>
                  <a:gdLst>
                    <a:gd name="T0" fmla="*/ 0 w 926"/>
                    <a:gd name="T1" fmla="*/ 0 h 40"/>
                    <a:gd name="T2" fmla="*/ 0 w 926"/>
                    <a:gd name="T3" fmla="*/ 0 h 40"/>
                    <a:gd name="T4" fmla="*/ 0 w 926"/>
                    <a:gd name="T5" fmla="*/ 0 h 40"/>
                    <a:gd name="T6" fmla="*/ 0 w 926"/>
                    <a:gd name="T7" fmla="*/ 0 h 40"/>
                    <a:gd name="T8" fmla="*/ 0 w 926"/>
                    <a:gd name="T9" fmla="*/ 0 h 40"/>
                    <a:gd name="T10" fmla="*/ 0 w 926"/>
                    <a:gd name="T11" fmla="*/ 0 h 40"/>
                    <a:gd name="T12" fmla="*/ 0 w 926"/>
                    <a:gd name="T13" fmla="*/ 0 h 40"/>
                    <a:gd name="T14" fmla="*/ 0 w 926"/>
                    <a:gd name="T15" fmla="*/ 0 h 40"/>
                    <a:gd name="T16" fmla="*/ 0 w 926"/>
                    <a:gd name="T17" fmla="*/ 0 h 40"/>
                    <a:gd name="T18" fmla="*/ 0 w 926"/>
                    <a:gd name="T19" fmla="*/ 0 h 40"/>
                    <a:gd name="T20" fmla="*/ 0 w 926"/>
                    <a:gd name="T21" fmla="*/ 0 h 40"/>
                    <a:gd name="T22" fmla="*/ 0 w 926"/>
                    <a:gd name="T23" fmla="*/ 0 h 40"/>
                    <a:gd name="T24" fmla="*/ 0 w 926"/>
                    <a:gd name="T25" fmla="*/ 0 h 40"/>
                    <a:gd name="T26" fmla="*/ 0 w 926"/>
                    <a:gd name="T27" fmla="*/ 0 h 40"/>
                    <a:gd name="T28" fmla="*/ 0 w 926"/>
                    <a:gd name="T29" fmla="*/ 0 h 40"/>
                    <a:gd name="T30" fmla="*/ 0 w 926"/>
                    <a:gd name="T31" fmla="*/ 0 h 40"/>
                    <a:gd name="T32" fmla="*/ 0 w 926"/>
                    <a:gd name="T33" fmla="*/ 0 h 40"/>
                    <a:gd name="T34" fmla="*/ 0 w 926"/>
                    <a:gd name="T35" fmla="*/ 0 h 40"/>
                    <a:gd name="T36" fmla="*/ 0 w 926"/>
                    <a:gd name="T37" fmla="*/ 0 h 40"/>
                    <a:gd name="T38" fmla="*/ 0 w 926"/>
                    <a:gd name="T39" fmla="*/ 0 h 40"/>
                    <a:gd name="T40" fmla="*/ 0 w 926"/>
                    <a:gd name="T41" fmla="*/ 0 h 40"/>
                    <a:gd name="T42" fmla="*/ 0 w 926"/>
                    <a:gd name="T43" fmla="*/ 0 h 40"/>
                    <a:gd name="T44" fmla="*/ 0 w 926"/>
                    <a:gd name="T45" fmla="*/ 0 h 4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26"/>
                    <a:gd name="T70" fmla="*/ 0 h 40"/>
                    <a:gd name="T71" fmla="*/ 926 w 926"/>
                    <a:gd name="T72" fmla="*/ 40 h 4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26" h="40">
                      <a:moveTo>
                        <a:pt x="0" y="40"/>
                      </a:moveTo>
                      <a:lnTo>
                        <a:pt x="0" y="40"/>
                      </a:lnTo>
                      <a:lnTo>
                        <a:pt x="0" y="35"/>
                      </a:lnTo>
                      <a:lnTo>
                        <a:pt x="0" y="30"/>
                      </a:lnTo>
                      <a:lnTo>
                        <a:pt x="0" y="25"/>
                      </a:lnTo>
                      <a:lnTo>
                        <a:pt x="2" y="20"/>
                      </a:lnTo>
                      <a:lnTo>
                        <a:pt x="2" y="15"/>
                      </a:lnTo>
                      <a:lnTo>
                        <a:pt x="2" y="10"/>
                      </a:lnTo>
                      <a:lnTo>
                        <a:pt x="3" y="5"/>
                      </a:lnTo>
                      <a:lnTo>
                        <a:pt x="3" y="0"/>
                      </a:lnTo>
                      <a:lnTo>
                        <a:pt x="923" y="0"/>
                      </a:lnTo>
                      <a:lnTo>
                        <a:pt x="923" y="5"/>
                      </a:lnTo>
                      <a:lnTo>
                        <a:pt x="925" y="10"/>
                      </a:lnTo>
                      <a:lnTo>
                        <a:pt x="925" y="15"/>
                      </a:lnTo>
                      <a:lnTo>
                        <a:pt x="925" y="20"/>
                      </a:lnTo>
                      <a:lnTo>
                        <a:pt x="926" y="25"/>
                      </a:lnTo>
                      <a:lnTo>
                        <a:pt x="926" y="30"/>
                      </a:lnTo>
                      <a:lnTo>
                        <a:pt x="926" y="35"/>
                      </a:lnTo>
                      <a:lnTo>
                        <a:pt x="926" y="40"/>
                      </a:lnTo>
                      <a:lnTo>
                        <a:pt x="0" y="40"/>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6" name="Freeform 1237">
                  <a:extLst>
                    <a:ext uri="{FF2B5EF4-FFF2-40B4-BE49-F238E27FC236}">
                      <a16:creationId xmlns:a16="http://schemas.microsoft.com/office/drawing/2014/main" id="{4AB444E2-914D-4CD4-B628-DDE24DF1AB51}"/>
                    </a:ext>
                  </a:extLst>
                </p:cNvPr>
                <p:cNvSpPr>
                  <a:spLocks/>
                </p:cNvSpPr>
                <p:nvPr/>
              </p:nvSpPr>
              <p:spPr bwMode="auto">
                <a:xfrm>
                  <a:off x="4266" y="480"/>
                  <a:ext cx="154" cy="8"/>
                </a:xfrm>
                <a:custGeom>
                  <a:avLst/>
                  <a:gdLst>
                    <a:gd name="T0" fmla="*/ 0 w 920"/>
                    <a:gd name="T1" fmla="*/ 0 h 40"/>
                    <a:gd name="T2" fmla="*/ 0 w 920"/>
                    <a:gd name="T3" fmla="*/ 0 h 40"/>
                    <a:gd name="T4" fmla="*/ 0 w 920"/>
                    <a:gd name="T5" fmla="*/ 0 h 40"/>
                    <a:gd name="T6" fmla="*/ 0 w 920"/>
                    <a:gd name="T7" fmla="*/ 0 h 40"/>
                    <a:gd name="T8" fmla="*/ 0 w 920"/>
                    <a:gd name="T9" fmla="*/ 0 h 40"/>
                    <a:gd name="T10" fmla="*/ 0 w 920"/>
                    <a:gd name="T11" fmla="*/ 0 h 40"/>
                    <a:gd name="T12" fmla="*/ 0 w 920"/>
                    <a:gd name="T13" fmla="*/ 0 h 40"/>
                    <a:gd name="T14" fmla="*/ 0 w 920"/>
                    <a:gd name="T15" fmla="*/ 0 h 40"/>
                    <a:gd name="T16" fmla="*/ 0 w 920"/>
                    <a:gd name="T17" fmla="*/ 0 h 40"/>
                    <a:gd name="T18" fmla="*/ 0 w 920"/>
                    <a:gd name="T19" fmla="*/ 0 h 40"/>
                    <a:gd name="T20" fmla="*/ 0 w 920"/>
                    <a:gd name="T21" fmla="*/ 0 h 40"/>
                    <a:gd name="T22" fmla="*/ 0 w 920"/>
                    <a:gd name="T23" fmla="*/ 0 h 40"/>
                    <a:gd name="T24" fmla="*/ 0 w 920"/>
                    <a:gd name="T25" fmla="*/ 0 h 40"/>
                    <a:gd name="T26" fmla="*/ 0 w 920"/>
                    <a:gd name="T27" fmla="*/ 0 h 40"/>
                    <a:gd name="T28" fmla="*/ 0 w 920"/>
                    <a:gd name="T29" fmla="*/ 0 h 40"/>
                    <a:gd name="T30" fmla="*/ 0 w 920"/>
                    <a:gd name="T31" fmla="*/ 0 h 40"/>
                    <a:gd name="T32" fmla="*/ 0 w 920"/>
                    <a:gd name="T33" fmla="*/ 0 h 40"/>
                    <a:gd name="T34" fmla="*/ 0 w 920"/>
                    <a:gd name="T35" fmla="*/ 0 h 40"/>
                    <a:gd name="T36" fmla="*/ 0 w 92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20"/>
                    <a:gd name="T58" fmla="*/ 0 h 40"/>
                    <a:gd name="T59" fmla="*/ 920 w 92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20" h="40">
                      <a:moveTo>
                        <a:pt x="0" y="40"/>
                      </a:moveTo>
                      <a:lnTo>
                        <a:pt x="0" y="35"/>
                      </a:lnTo>
                      <a:lnTo>
                        <a:pt x="1" y="30"/>
                      </a:lnTo>
                      <a:lnTo>
                        <a:pt x="2" y="25"/>
                      </a:lnTo>
                      <a:lnTo>
                        <a:pt x="2" y="20"/>
                      </a:lnTo>
                      <a:lnTo>
                        <a:pt x="3" y="16"/>
                      </a:lnTo>
                      <a:lnTo>
                        <a:pt x="5" y="11"/>
                      </a:lnTo>
                      <a:lnTo>
                        <a:pt x="6" y="5"/>
                      </a:lnTo>
                      <a:lnTo>
                        <a:pt x="7" y="0"/>
                      </a:lnTo>
                      <a:lnTo>
                        <a:pt x="913" y="0"/>
                      </a:lnTo>
                      <a:lnTo>
                        <a:pt x="915" y="5"/>
                      </a:lnTo>
                      <a:lnTo>
                        <a:pt x="916" y="11"/>
                      </a:lnTo>
                      <a:lnTo>
                        <a:pt x="917" y="16"/>
                      </a:lnTo>
                      <a:lnTo>
                        <a:pt x="918" y="20"/>
                      </a:lnTo>
                      <a:lnTo>
                        <a:pt x="918" y="25"/>
                      </a:lnTo>
                      <a:lnTo>
                        <a:pt x="919" y="30"/>
                      </a:lnTo>
                      <a:lnTo>
                        <a:pt x="920" y="35"/>
                      </a:lnTo>
                      <a:lnTo>
                        <a:pt x="920" y="40"/>
                      </a:lnTo>
                      <a:lnTo>
                        <a:pt x="0" y="40"/>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7" name="Freeform 1238">
                  <a:extLst>
                    <a:ext uri="{FF2B5EF4-FFF2-40B4-BE49-F238E27FC236}">
                      <a16:creationId xmlns:a16="http://schemas.microsoft.com/office/drawing/2014/main" id="{B5E1C40C-7F40-48FC-9D88-7DEC3762E068}"/>
                    </a:ext>
                  </a:extLst>
                </p:cNvPr>
                <p:cNvSpPr>
                  <a:spLocks/>
                </p:cNvSpPr>
                <p:nvPr/>
              </p:nvSpPr>
              <p:spPr bwMode="auto">
                <a:xfrm>
                  <a:off x="4267" y="472"/>
                  <a:ext cx="152" cy="8"/>
                </a:xfrm>
                <a:custGeom>
                  <a:avLst/>
                  <a:gdLst>
                    <a:gd name="T0" fmla="*/ 0 w 906"/>
                    <a:gd name="T1" fmla="*/ 0 h 39"/>
                    <a:gd name="T2" fmla="*/ 0 w 906"/>
                    <a:gd name="T3" fmla="*/ 0 h 39"/>
                    <a:gd name="T4" fmla="*/ 0 w 906"/>
                    <a:gd name="T5" fmla="*/ 0 h 39"/>
                    <a:gd name="T6" fmla="*/ 0 w 906"/>
                    <a:gd name="T7" fmla="*/ 0 h 39"/>
                    <a:gd name="T8" fmla="*/ 0 w 906"/>
                    <a:gd name="T9" fmla="*/ 0 h 39"/>
                    <a:gd name="T10" fmla="*/ 0 w 906"/>
                    <a:gd name="T11" fmla="*/ 0 h 39"/>
                    <a:gd name="T12" fmla="*/ 0 w 906"/>
                    <a:gd name="T13" fmla="*/ 0 h 39"/>
                    <a:gd name="T14" fmla="*/ 0 w 906"/>
                    <a:gd name="T15" fmla="*/ 0 h 39"/>
                    <a:gd name="T16" fmla="*/ 0 w 906"/>
                    <a:gd name="T17" fmla="*/ 0 h 39"/>
                    <a:gd name="T18" fmla="*/ 0 w 906"/>
                    <a:gd name="T19" fmla="*/ 0 h 39"/>
                    <a:gd name="T20" fmla="*/ 0 w 906"/>
                    <a:gd name="T21" fmla="*/ 0 h 39"/>
                    <a:gd name="T22" fmla="*/ 0 w 906"/>
                    <a:gd name="T23" fmla="*/ 0 h 39"/>
                    <a:gd name="T24" fmla="*/ 0 w 906"/>
                    <a:gd name="T25" fmla="*/ 0 h 39"/>
                    <a:gd name="T26" fmla="*/ 0 w 906"/>
                    <a:gd name="T27" fmla="*/ 0 h 39"/>
                    <a:gd name="T28" fmla="*/ 0 w 906"/>
                    <a:gd name="T29" fmla="*/ 0 h 39"/>
                    <a:gd name="T30" fmla="*/ 0 w 906"/>
                    <a:gd name="T31" fmla="*/ 0 h 39"/>
                    <a:gd name="T32" fmla="*/ 0 w 906"/>
                    <a:gd name="T33" fmla="*/ 0 h 39"/>
                    <a:gd name="T34" fmla="*/ 0 w 906"/>
                    <a:gd name="T35" fmla="*/ 0 h 39"/>
                    <a:gd name="T36" fmla="*/ 0 w 90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6"/>
                    <a:gd name="T58" fmla="*/ 0 h 39"/>
                    <a:gd name="T59" fmla="*/ 906 w 90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6" h="39">
                      <a:moveTo>
                        <a:pt x="0" y="39"/>
                      </a:moveTo>
                      <a:lnTo>
                        <a:pt x="1" y="34"/>
                      </a:lnTo>
                      <a:lnTo>
                        <a:pt x="2" y="29"/>
                      </a:lnTo>
                      <a:lnTo>
                        <a:pt x="3" y="24"/>
                      </a:lnTo>
                      <a:lnTo>
                        <a:pt x="5" y="19"/>
                      </a:lnTo>
                      <a:lnTo>
                        <a:pt x="7" y="15"/>
                      </a:lnTo>
                      <a:lnTo>
                        <a:pt x="8" y="10"/>
                      </a:lnTo>
                      <a:lnTo>
                        <a:pt x="11" y="5"/>
                      </a:lnTo>
                      <a:lnTo>
                        <a:pt x="12" y="0"/>
                      </a:lnTo>
                      <a:lnTo>
                        <a:pt x="895" y="0"/>
                      </a:lnTo>
                      <a:lnTo>
                        <a:pt x="896" y="5"/>
                      </a:lnTo>
                      <a:lnTo>
                        <a:pt x="898" y="10"/>
                      </a:lnTo>
                      <a:lnTo>
                        <a:pt x="899" y="15"/>
                      </a:lnTo>
                      <a:lnTo>
                        <a:pt x="902" y="19"/>
                      </a:lnTo>
                      <a:lnTo>
                        <a:pt x="903" y="24"/>
                      </a:lnTo>
                      <a:lnTo>
                        <a:pt x="904" y="29"/>
                      </a:lnTo>
                      <a:lnTo>
                        <a:pt x="905" y="34"/>
                      </a:lnTo>
                      <a:lnTo>
                        <a:pt x="906" y="39"/>
                      </a:lnTo>
                      <a:lnTo>
                        <a:pt x="0" y="39"/>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8" name="Freeform 1239">
                  <a:extLst>
                    <a:ext uri="{FF2B5EF4-FFF2-40B4-BE49-F238E27FC236}">
                      <a16:creationId xmlns:a16="http://schemas.microsoft.com/office/drawing/2014/main" id="{B032DD99-16CC-4619-BE87-221DF29E097E}"/>
                    </a:ext>
                  </a:extLst>
                </p:cNvPr>
                <p:cNvSpPr>
                  <a:spLocks/>
                </p:cNvSpPr>
                <p:nvPr/>
              </p:nvSpPr>
              <p:spPr bwMode="auto">
                <a:xfrm>
                  <a:off x="4269" y="464"/>
                  <a:ext cx="148" cy="8"/>
                </a:xfrm>
                <a:custGeom>
                  <a:avLst/>
                  <a:gdLst>
                    <a:gd name="T0" fmla="*/ 0 w 883"/>
                    <a:gd name="T1" fmla="*/ 0 h 40"/>
                    <a:gd name="T2" fmla="*/ 0 w 883"/>
                    <a:gd name="T3" fmla="*/ 0 h 40"/>
                    <a:gd name="T4" fmla="*/ 0 w 883"/>
                    <a:gd name="T5" fmla="*/ 0 h 40"/>
                    <a:gd name="T6" fmla="*/ 0 w 883"/>
                    <a:gd name="T7" fmla="*/ 0 h 40"/>
                    <a:gd name="T8" fmla="*/ 0 w 883"/>
                    <a:gd name="T9" fmla="*/ 0 h 40"/>
                    <a:gd name="T10" fmla="*/ 0 w 883"/>
                    <a:gd name="T11" fmla="*/ 0 h 40"/>
                    <a:gd name="T12" fmla="*/ 0 w 883"/>
                    <a:gd name="T13" fmla="*/ 0 h 40"/>
                    <a:gd name="T14" fmla="*/ 0 w 883"/>
                    <a:gd name="T15" fmla="*/ 0 h 40"/>
                    <a:gd name="T16" fmla="*/ 0 w 883"/>
                    <a:gd name="T17" fmla="*/ 0 h 40"/>
                    <a:gd name="T18" fmla="*/ 0 w 883"/>
                    <a:gd name="T19" fmla="*/ 0 h 40"/>
                    <a:gd name="T20" fmla="*/ 0 w 883"/>
                    <a:gd name="T21" fmla="*/ 0 h 40"/>
                    <a:gd name="T22" fmla="*/ 0 w 883"/>
                    <a:gd name="T23" fmla="*/ 0 h 40"/>
                    <a:gd name="T24" fmla="*/ 0 w 883"/>
                    <a:gd name="T25" fmla="*/ 0 h 40"/>
                    <a:gd name="T26" fmla="*/ 0 w 883"/>
                    <a:gd name="T27" fmla="*/ 0 h 40"/>
                    <a:gd name="T28" fmla="*/ 0 w 883"/>
                    <a:gd name="T29" fmla="*/ 0 h 40"/>
                    <a:gd name="T30" fmla="*/ 0 w 883"/>
                    <a:gd name="T31" fmla="*/ 0 h 40"/>
                    <a:gd name="T32" fmla="*/ 0 w 883"/>
                    <a:gd name="T33" fmla="*/ 0 h 40"/>
                    <a:gd name="T34" fmla="*/ 0 w 883"/>
                    <a:gd name="T35" fmla="*/ 0 h 40"/>
                    <a:gd name="T36" fmla="*/ 0 w 883"/>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3"/>
                    <a:gd name="T58" fmla="*/ 0 h 40"/>
                    <a:gd name="T59" fmla="*/ 883 w 883"/>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3" h="40">
                      <a:moveTo>
                        <a:pt x="0" y="40"/>
                      </a:moveTo>
                      <a:lnTo>
                        <a:pt x="2" y="34"/>
                      </a:lnTo>
                      <a:lnTo>
                        <a:pt x="3" y="29"/>
                      </a:lnTo>
                      <a:lnTo>
                        <a:pt x="6" y="24"/>
                      </a:lnTo>
                      <a:lnTo>
                        <a:pt x="8" y="19"/>
                      </a:lnTo>
                      <a:lnTo>
                        <a:pt x="9" y="14"/>
                      </a:lnTo>
                      <a:lnTo>
                        <a:pt x="12" y="9"/>
                      </a:lnTo>
                      <a:lnTo>
                        <a:pt x="14" y="5"/>
                      </a:lnTo>
                      <a:lnTo>
                        <a:pt x="16" y="0"/>
                      </a:lnTo>
                      <a:lnTo>
                        <a:pt x="866" y="0"/>
                      </a:lnTo>
                      <a:lnTo>
                        <a:pt x="868" y="5"/>
                      </a:lnTo>
                      <a:lnTo>
                        <a:pt x="871" y="9"/>
                      </a:lnTo>
                      <a:lnTo>
                        <a:pt x="873" y="14"/>
                      </a:lnTo>
                      <a:lnTo>
                        <a:pt x="874" y="19"/>
                      </a:lnTo>
                      <a:lnTo>
                        <a:pt x="877" y="24"/>
                      </a:lnTo>
                      <a:lnTo>
                        <a:pt x="879" y="29"/>
                      </a:lnTo>
                      <a:lnTo>
                        <a:pt x="880" y="34"/>
                      </a:lnTo>
                      <a:lnTo>
                        <a:pt x="883" y="40"/>
                      </a:lnTo>
                      <a:lnTo>
                        <a:pt x="0" y="40"/>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9" name="Freeform 1240">
                  <a:extLst>
                    <a:ext uri="{FF2B5EF4-FFF2-40B4-BE49-F238E27FC236}">
                      <a16:creationId xmlns:a16="http://schemas.microsoft.com/office/drawing/2014/main" id="{A9404084-4026-4B7B-8EA7-62611D08214B}"/>
                    </a:ext>
                  </a:extLst>
                </p:cNvPr>
                <p:cNvSpPr>
                  <a:spLocks/>
                </p:cNvSpPr>
                <p:nvPr/>
              </p:nvSpPr>
              <p:spPr bwMode="auto">
                <a:xfrm>
                  <a:off x="4272" y="456"/>
                  <a:ext cx="142" cy="8"/>
                </a:xfrm>
                <a:custGeom>
                  <a:avLst/>
                  <a:gdLst>
                    <a:gd name="T0" fmla="*/ 0 w 850"/>
                    <a:gd name="T1" fmla="*/ 0 h 40"/>
                    <a:gd name="T2" fmla="*/ 0 w 850"/>
                    <a:gd name="T3" fmla="*/ 0 h 40"/>
                    <a:gd name="T4" fmla="*/ 0 w 850"/>
                    <a:gd name="T5" fmla="*/ 0 h 40"/>
                    <a:gd name="T6" fmla="*/ 0 w 850"/>
                    <a:gd name="T7" fmla="*/ 0 h 40"/>
                    <a:gd name="T8" fmla="*/ 0 w 850"/>
                    <a:gd name="T9" fmla="*/ 0 h 40"/>
                    <a:gd name="T10" fmla="*/ 0 w 850"/>
                    <a:gd name="T11" fmla="*/ 0 h 40"/>
                    <a:gd name="T12" fmla="*/ 0 w 850"/>
                    <a:gd name="T13" fmla="*/ 0 h 40"/>
                    <a:gd name="T14" fmla="*/ 0 w 850"/>
                    <a:gd name="T15" fmla="*/ 0 h 40"/>
                    <a:gd name="T16" fmla="*/ 0 w 850"/>
                    <a:gd name="T17" fmla="*/ 0 h 40"/>
                    <a:gd name="T18" fmla="*/ 0 w 850"/>
                    <a:gd name="T19" fmla="*/ 0 h 40"/>
                    <a:gd name="T20" fmla="*/ 0 w 850"/>
                    <a:gd name="T21" fmla="*/ 0 h 40"/>
                    <a:gd name="T22" fmla="*/ 0 w 850"/>
                    <a:gd name="T23" fmla="*/ 0 h 40"/>
                    <a:gd name="T24" fmla="*/ 0 w 850"/>
                    <a:gd name="T25" fmla="*/ 0 h 40"/>
                    <a:gd name="T26" fmla="*/ 0 w 850"/>
                    <a:gd name="T27" fmla="*/ 0 h 40"/>
                    <a:gd name="T28" fmla="*/ 0 w 850"/>
                    <a:gd name="T29" fmla="*/ 0 h 40"/>
                    <a:gd name="T30" fmla="*/ 0 w 850"/>
                    <a:gd name="T31" fmla="*/ 0 h 40"/>
                    <a:gd name="T32" fmla="*/ 0 w 850"/>
                    <a:gd name="T33" fmla="*/ 0 h 40"/>
                    <a:gd name="T34" fmla="*/ 0 w 850"/>
                    <a:gd name="T35" fmla="*/ 0 h 40"/>
                    <a:gd name="T36" fmla="*/ 0 w 85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0"/>
                    <a:gd name="T58" fmla="*/ 0 h 40"/>
                    <a:gd name="T59" fmla="*/ 850 w 85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0" h="40">
                      <a:moveTo>
                        <a:pt x="0" y="40"/>
                      </a:moveTo>
                      <a:lnTo>
                        <a:pt x="3" y="35"/>
                      </a:lnTo>
                      <a:lnTo>
                        <a:pt x="6" y="30"/>
                      </a:lnTo>
                      <a:lnTo>
                        <a:pt x="9" y="24"/>
                      </a:lnTo>
                      <a:lnTo>
                        <a:pt x="12" y="19"/>
                      </a:lnTo>
                      <a:lnTo>
                        <a:pt x="14" y="14"/>
                      </a:lnTo>
                      <a:lnTo>
                        <a:pt x="18" y="9"/>
                      </a:lnTo>
                      <a:lnTo>
                        <a:pt x="20" y="5"/>
                      </a:lnTo>
                      <a:lnTo>
                        <a:pt x="24" y="0"/>
                      </a:lnTo>
                      <a:lnTo>
                        <a:pt x="826" y="0"/>
                      </a:lnTo>
                      <a:lnTo>
                        <a:pt x="830" y="5"/>
                      </a:lnTo>
                      <a:lnTo>
                        <a:pt x="832" y="9"/>
                      </a:lnTo>
                      <a:lnTo>
                        <a:pt x="836" y="14"/>
                      </a:lnTo>
                      <a:lnTo>
                        <a:pt x="838" y="19"/>
                      </a:lnTo>
                      <a:lnTo>
                        <a:pt x="842" y="24"/>
                      </a:lnTo>
                      <a:lnTo>
                        <a:pt x="844" y="30"/>
                      </a:lnTo>
                      <a:lnTo>
                        <a:pt x="848" y="35"/>
                      </a:lnTo>
                      <a:lnTo>
                        <a:pt x="850" y="40"/>
                      </a:lnTo>
                      <a:lnTo>
                        <a:pt x="0" y="40"/>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0" name="Freeform 1241">
                  <a:extLst>
                    <a:ext uri="{FF2B5EF4-FFF2-40B4-BE49-F238E27FC236}">
                      <a16:creationId xmlns:a16="http://schemas.microsoft.com/office/drawing/2014/main" id="{33BAF194-D7A8-4A4A-BF1F-CDBD005BA80D}"/>
                    </a:ext>
                  </a:extLst>
                </p:cNvPr>
                <p:cNvSpPr>
                  <a:spLocks/>
                </p:cNvSpPr>
                <p:nvPr/>
              </p:nvSpPr>
              <p:spPr bwMode="auto">
                <a:xfrm>
                  <a:off x="4276" y="448"/>
                  <a:ext cx="134" cy="8"/>
                </a:xfrm>
                <a:custGeom>
                  <a:avLst/>
                  <a:gdLst>
                    <a:gd name="T0" fmla="*/ 0 w 802"/>
                    <a:gd name="T1" fmla="*/ 0 h 40"/>
                    <a:gd name="T2" fmla="*/ 0 w 802"/>
                    <a:gd name="T3" fmla="*/ 0 h 40"/>
                    <a:gd name="T4" fmla="*/ 0 w 802"/>
                    <a:gd name="T5" fmla="*/ 0 h 40"/>
                    <a:gd name="T6" fmla="*/ 0 w 802"/>
                    <a:gd name="T7" fmla="*/ 0 h 40"/>
                    <a:gd name="T8" fmla="*/ 0 w 802"/>
                    <a:gd name="T9" fmla="*/ 0 h 40"/>
                    <a:gd name="T10" fmla="*/ 0 w 802"/>
                    <a:gd name="T11" fmla="*/ 0 h 40"/>
                    <a:gd name="T12" fmla="*/ 0 w 802"/>
                    <a:gd name="T13" fmla="*/ 0 h 40"/>
                    <a:gd name="T14" fmla="*/ 0 w 802"/>
                    <a:gd name="T15" fmla="*/ 0 h 40"/>
                    <a:gd name="T16" fmla="*/ 0 w 802"/>
                    <a:gd name="T17" fmla="*/ 0 h 40"/>
                    <a:gd name="T18" fmla="*/ 0 w 802"/>
                    <a:gd name="T19" fmla="*/ 0 h 40"/>
                    <a:gd name="T20" fmla="*/ 0 w 802"/>
                    <a:gd name="T21" fmla="*/ 0 h 40"/>
                    <a:gd name="T22" fmla="*/ 0 w 802"/>
                    <a:gd name="T23" fmla="*/ 0 h 40"/>
                    <a:gd name="T24" fmla="*/ 0 w 802"/>
                    <a:gd name="T25" fmla="*/ 0 h 40"/>
                    <a:gd name="T26" fmla="*/ 0 w 802"/>
                    <a:gd name="T27" fmla="*/ 0 h 40"/>
                    <a:gd name="T28" fmla="*/ 0 w 802"/>
                    <a:gd name="T29" fmla="*/ 0 h 40"/>
                    <a:gd name="T30" fmla="*/ 0 w 802"/>
                    <a:gd name="T31" fmla="*/ 0 h 40"/>
                    <a:gd name="T32" fmla="*/ 0 w 802"/>
                    <a:gd name="T33" fmla="*/ 0 h 40"/>
                    <a:gd name="T34" fmla="*/ 0 w 802"/>
                    <a:gd name="T35" fmla="*/ 0 h 40"/>
                    <a:gd name="T36" fmla="*/ 0 w 802"/>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2"/>
                    <a:gd name="T58" fmla="*/ 0 h 40"/>
                    <a:gd name="T59" fmla="*/ 802 w 802"/>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2" h="40">
                      <a:moveTo>
                        <a:pt x="0" y="40"/>
                      </a:moveTo>
                      <a:lnTo>
                        <a:pt x="4" y="35"/>
                      </a:lnTo>
                      <a:lnTo>
                        <a:pt x="7" y="30"/>
                      </a:lnTo>
                      <a:lnTo>
                        <a:pt x="11" y="25"/>
                      </a:lnTo>
                      <a:lnTo>
                        <a:pt x="14" y="20"/>
                      </a:lnTo>
                      <a:lnTo>
                        <a:pt x="18" y="14"/>
                      </a:lnTo>
                      <a:lnTo>
                        <a:pt x="22" y="9"/>
                      </a:lnTo>
                      <a:lnTo>
                        <a:pt x="26" y="5"/>
                      </a:lnTo>
                      <a:lnTo>
                        <a:pt x="31" y="0"/>
                      </a:lnTo>
                      <a:lnTo>
                        <a:pt x="772" y="0"/>
                      </a:lnTo>
                      <a:lnTo>
                        <a:pt x="776" y="5"/>
                      </a:lnTo>
                      <a:lnTo>
                        <a:pt x="780" y="9"/>
                      </a:lnTo>
                      <a:lnTo>
                        <a:pt x="785" y="14"/>
                      </a:lnTo>
                      <a:lnTo>
                        <a:pt x="788" y="20"/>
                      </a:lnTo>
                      <a:lnTo>
                        <a:pt x="792" y="25"/>
                      </a:lnTo>
                      <a:lnTo>
                        <a:pt x="795" y="30"/>
                      </a:lnTo>
                      <a:lnTo>
                        <a:pt x="799" y="35"/>
                      </a:lnTo>
                      <a:lnTo>
                        <a:pt x="802" y="40"/>
                      </a:lnTo>
                      <a:lnTo>
                        <a:pt x="0" y="40"/>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1" name="Freeform 1242">
                  <a:extLst>
                    <a:ext uri="{FF2B5EF4-FFF2-40B4-BE49-F238E27FC236}">
                      <a16:creationId xmlns:a16="http://schemas.microsoft.com/office/drawing/2014/main" id="{D966080E-78FC-4A2E-9D51-953E846C9C97}"/>
                    </a:ext>
                  </a:extLst>
                </p:cNvPr>
                <p:cNvSpPr>
                  <a:spLocks/>
                </p:cNvSpPr>
                <p:nvPr/>
              </p:nvSpPr>
              <p:spPr bwMode="auto">
                <a:xfrm>
                  <a:off x="4281" y="440"/>
                  <a:ext cx="124" cy="8"/>
                </a:xfrm>
                <a:custGeom>
                  <a:avLst/>
                  <a:gdLst>
                    <a:gd name="T0" fmla="*/ 0 w 741"/>
                    <a:gd name="T1" fmla="*/ 0 h 40"/>
                    <a:gd name="T2" fmla="*/ 0 w 741"/>
                    <a:gd name="T3" fmla="*/ 0 h 40"/>
                    <a:gd name="T4" fmla="*/ 0 w 741"/>
                    <a:gd name="T5" fmla="*/ 0 h 40"/>
                    <a:gd name="T6" fmla="*/ 0 w 741"/>
                    <a:gd name="T7" fmla="*/ 0 h 40"/>
                    <a:gd name="T8" fmla="*/ 0 w 741"/>
                    <a:gd name="T9" fmla="*/ 0 h 40"/>
                    <a:gd name="T10" fmla="*/ 0 w 741"/>
                    <a:gd name="T11" fmla="*/ 0 h 40"/>
                    <a:gd name="T12" fmla="*/ 0 w 741"/>
                    <a:gd name="T13" fmla="*/ 0 h 40"/>
                    <a:gd name="T14" fmla="*/ 0 w 741"/>
                    <a:gd name="T15" fmla="*/ 0 h 40"/>
                    <a:gd name="T16" fmla="*/ 0 w 741"/>
                    <a:gd name="T17" fmla="*/ 0 h 40"/>
                    <a:gd name="T18" fmla="*/ 0 w 741"/>
                    <a:gd name="T19" fmla="*/ 0 h 40"/>
                    <a:gd name="T20" fmla="*/ 0 w 741"/>
                    <a:gd name="T21" fmla="*/ 0 h 40"/>
                    <a:gd name="T22" fmla="*/ 0 w 741"/>
                    <a:gd name="T23" fmla="*/ 0 h 40"/>
                    <a:gd name="T24" fmla="*/ 0 w 741"/>
                    <a:gd name="T25" fmla="*/ 0 h 40"/>
                    <a:gd name="T26" fmla="*/ 0 w 741"/>
                    <a:gd name="T27" fmla="*/ 0 h 40"/>
                    <a:gd name="T28" fmla="*/ 0 w 741"/>
                    <a:gd name="T29" fmla="*/ 0 h 40"/>
                    <a:gd name="T30" fmla="*/ 0 w 741"/>
                    <a:gd name="T31" fmla="*/ 0 h 40"/>
                    <a:gd name="T32" fmla="*/ 0 w 741"/>
                    <a:gd name="T33" fmla="*/ 0 h 40"/>
                    <a:gd name="T34" fmla="*/ 0 w 741"/>
                    <a:gd name="T35" fmla="*/ 0 h 40"/>
                    <a:gd name="T36" fmla="*/ 0 w 741"/>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1"/>
                    <a:gd name="T58" fmla="*/ 0 h 40"/>
                    <a:gd name="T59" fmla="*/ 741 w 741"/>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1" h="40">
                      <a:moveTo>
                        <a:pt x="0" y="40"/>
                      </a:moveTo>
                      <a:lnTo>
                        <a:pt x="4" y="35"/>
                      </a:lnTo>
                      <a:lnTo>
                        <a:pt x="9" y="30"/>
                      </a:lnTo>
                      <a:lnTo>
                        <a:pt x="14" y="25"/>
                      </a:lnTo>
                      <a:lnTo>
                        <a:pt x="19" y="20"/>
                      </a:lnTo>
                      <a:lnTo>
                        <a:pt x="23" y="15"/>
                      </a:lnTo>
                      <a:lnTo>
                        <a:pt x="28" y="10"/>
                      </a:lnTo>
                      <a:lnTo>
                        <a:pt x="34" y="6"/>
                      </a:lnTo>
                      <a:lnTo>
                        <a:pt x="39" y="0"/>
                      </a:lnTo>
                      <a:lnTo>
                        <a:pt x="701" y="0"/>
                      </a:lnTo>
                      <a:lnTo>
                        <a:pt x="706" y="6"/>
                      </a:lnTo>
                      <a:lnTo>
                        <a:pt x="712" y="10"/>
                      </a:lnTo>
                      <a:lnTo>
                        <a:pt x="717" y="15"/>
                      </a:lnTo>
                      <a:lnTo>
                        <a:pt x="722" y="20"/>
                      </a:lnTo>
                      <a:lnTo>
                        <a:pt x="726" y="25"/>
                      </a:lnTo>
                      <a:lnTo>
                        <a:pt x="731" y="30"/>
                      </a:lnTo>
                      <a:lnTo>
                        <a:pt x="736" y="35"/>
                      </a:lnTo>
                      <a:lnTo>
                        <a:pt x="741" y="40"/>
                      </a:lnTo>
                      <a:lnTo>
                        <a:pt x="0" y="40"/>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2" name="Freeform 1243">
                  <a:extLst>
                    <a:ext uri="{FF2B5EF4-FFF2-40B4-BE49-F238E27FC236}">
                      <a16:creationId xmlns:a16="http://schemas.microsoft.com/office/drawing/2014/main" id="{771244F4-4E35-400D-996B-80089EAF20F6}"/>
                    </a:ext>
                  </a:extLst>
                </p:cNvPr>
                <p:cNvSpPr>
                  <a:spLocks/>
                </p:cNvSpPr>
                <p:nvPr/>
              </p:nvSpPr>
              <p:spPr bwMode="auto">
                <a:xfrm>
                  <a:off x="4288" y="432"/>
                  <a:ext cx="110" cy="8"/>
                </a:xfrm>
                <a:custGeom>
                  <a:avLst/>
                  <a:gdLst>
                    <a:gd name="T0" fmla="*/ 0 w 662"/>
                    <a:gd name="T1" fmla="*/ 0 h 39"/>
                    <a:gd name="T2" fmla="*/ 0 w 662"/>
                    <a:gd name="T3" fmla="*/ 0 h 39"/>
                    <a:gd name="T4" fmla="*/ 0 w 662"/>
                    <a:gd name="T5" fmla="*/ 0 h 39"/>
                    <a:gd name="T6" fmla="*/ 0 w 662"/>
                    <a:gd name="T7" fmla="*/ 0 h 39"/>
                    <a:gd name="T8" fmla="*/ 0 w 662"/>
                    <a:gd name="T9" fmla="*/ 0 h 39"/>
                    <a:gd name="T10" fmla="*/ 0 w 662"/>
                    <a:gd name="T11" fmla="*/ 0 h 39"/>
                    <a:gd name="T12" fmla="*/ 0 w 662"/>
                    <a:gd name="T13" fmla="*/ 0 h 39"/>
                    <a:gd name="T14" fmla="*/ 0 w 662"/>
                    <a:gd name="T15" fmla="*/ 0 h 39"/>
                    <a:gd name="T16" fmla="*/ 0 w 662"/>
                    <a:gd name="T17" fmla="*/ 0 h 39"/>
                    <a:gd name="T18" fmla="*/ 0 w 662"/>
                    <a:gd name="T19" fmla="*/ 0 h 39"/>
                    <a:gd name="T20" fmla="*/ 0 w 662"/>
                    <a:gd name="T21" fmla="*/ 0 h 39"/>
                    <a:gd name="T22" fmla="*/ 0 w 662"/>
                    <a:gd name="T23" fmla="*/ 0 h 39"/>
                    <a:gd name="T24" fmla="*/ 0 w 662"/>
                    <a:gd name="T25" fmla="*/ 0 h 39"/>
                    <a:gd name="T26" fmla="*/ 0 w 662"/>
                    <a:gd name="T27" fmla="*/ 0 h 39"/>
                    <a:gd name="T28" fmla="*/ 0 w 662"/>
                    <a:gd name="T29" fmla="*/ 0 h 39"/>
                    <a:gd name="T30" fmla="*/ 0 w 662"/>
                    <a:gd name="T31" fmla="*/ 0 h 39"/>
                    <a:gd name="T32" fmla="*/ 0 w 662"/>
                    <a:gd name="T33" fmla="*/ 0 h 39"/>
                    <a:gd name="T34" fmla="*/ 0 w 662"/>
                    <a:gd name="T35" fmla="*/ 0 h 39"/>
                    <a:gd name="T36" fmla="*/ 0 w 662"/>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62"/>
                    <a:gd name="T58" fmla="*/ 0 h 39"/>
                    <a:gd name="T59" fmla="*/ 662 w 662"/>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62" h="39">
                      <a:moveTo>
                        <a:pt x="0" y="39"/>
                      </a:moveTo>
                      <a:lnTo>
                        <a:pt x="6" y="34"/>
                      </a:lnTo>
                      <a:lnTo>
                        <a:pt x="13" y="29"/>
                      </a:lnTo>
                      <a:lnTo>
                        <a:pt x="19" y="24"/>
                      </a:lnTo>
                      <a:lnTo>
                        <a:pt x="26" y="19"/>
                      </a:lnTo>
                      <a:lnTo>
                        <a:pt x="32" y="14"/>
                      </a:lnTo>
                      <a:lnTo>
                        <a:pt x="39" y="9"/>
                      </a:lnTo>
                      <a:lnTo>
                        <a:pt x="46" y="5"/>
                      </a:lnTo>
                      <a:lnTo>
                        <a:pt x="53" y="0"/>
                      </a:lnTo>
                      <a:lnTo>
                        <a:pt x="609" y="0"/>
                      </a:lnTo>
                      <a:lnTo>
                        <a:pt x="616" y="5"/>
                      </a:lnTo>
                      <a:lnTo>
                        <a:pt x="623" y="9"/>
                      </a:lnTo>
                      <a:lnTo>
                        <a:pt x="631" y="14"/>
                      </a:lnTo>
                      <a:lnTo>
                        <a:pt x="636" y="19"/>
                      </a:lnTo>
                      <a:lnTo>
                        <a:pt x="644" y="24"/>
                      </a:lnTo>
                      <a:lnTo>
                        <a:pt x="649" y="29"/>
                      </a:lnTo>
                      <a:lnTo>
                        <a:pt x="657" y="34"/>
                      </a:lnTo>
                      <a:lnTo>
                        <a:pt x="662" y="39"/>
                      </a:lnTo>
                      <a:lnTo>
                        <a:pt x="0" y="39"/>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3" name="Freeform 1244">
                  <a:extLst>
                    <a:ext uri="{FF2B5EF4-FFF2-40B4-BE49-F238E27FC236}">
                      <a16:creationId xmlns:a16="http://schemas.microsoft.com/office/drawing/2014/main" id="{E5810A66-63A5-4514-AF7D-5C3880B1D8C6}"/>
                    </a:ext>
                  </a:extLst>
                </p:cNvPr>
                <p:cNvSpPr>
                  <a:spLocks/>
                </p:cNvSpPr>
                <p:nvPr/>
              </p:nvSpPr>
              <p:spPr bwMode="auto">
                <a:xfrm>
                  <a:off x="4297" y="424"/>
                  <a:ext cx="92" cy="8"/>
                </a:xfrm>
                <a:custGeom>
                  <a:avLst/>
                  <a:gdLst>
                    <a:gd name="T0" fmla="*/ 0 w 556"/>
                    <a:gd name="T1" fmla="*/ 0 h 41"/>
                    <a:gd name="T2" fmla="*/ 0 w 556"/>
                    <a:gd name="T3" fmla="*/ 0 h 41"/>
                    <a:gd name="T4" fmla="*/ 0 w 556"/>
                    <a:gd name="T5" fmla="*/ 0 h 41"/>
                    <a:gd name="T6" fmla="*/ 0 w 556"/>
                    <a:gd name="T7" fmla="*/ 0 h 41"/>
                    <a:gd name="T8" fmla="*/ 0 w 556"/>
                    <a:gd name="T9" fmla="*/ 0 h 41"/>
                    <a:gd name="T10" fmla="*/ 0 w 556"/>
                    <a:gd name="T11" fmla="*/ 0 h 41"/>
                    <a:gd name="T12" fmla="*/ 0 w 556"/>
                    <a:gd name="T13" fmla="*/ 0 h 41"/>
                    <a:gd name="T14" fmla="*/ 0 w 556"/>
                    <a:gd name="T15" fmla="*/ 0 h 41"/>
                    <a:gd name="T16" fmla="*/ 0 w 556"/>
                    <a:gd name="T17" fmla="*/ 0 h 41"/>
                    <a:gd name="T18" fmla="*/ 0 w 556"/>
                    <a:gd name="T19" fmla="*/ 0 h 41"/>
                    <a:gd name="T20" fmla="*/ 0 w 556"/>
                    <a:gd name="T21" fmla="*/ 0 h 41"/>
                    <a:gd name="T22" fmla="*/ 0 w 556"/>
                    <a:gd name="T23" fmla="*/ 0 h 41"/>
                    <a:gd name="T24" fmla="*/ 0 w 556"/>
                    <a:gd name="T25" fmla="*/ 0 h 41"/>
                    <a:gd name="T26" fmla="*/ 0 w 556"/>
                    <a:gd name="T27" fmla="*/ 0 h 41"/>
                    <a:gd name="T28" fmla="*/ 0 w 556"/>
                    <a:gd name="T29" fmla="*/ 0 h 41"/>
                    <a:gd name="T30" fmla="*/ 0 w 556"/>
                    <a:gd name="T31" fmla="*/ 0 h 41"/>
                    <a:gd name="T32" fmla="*/ 0 w 556"/>
                    <a:gd name="T33" fmla="*/ 0 h 41"/>
                    <a:gd name="T34" fmla="*/ 0 w 556"/>
                    <a:gd name="T35" fmla="*/ 0 h 41"/>
                    <a:gd name="T36" fmla="*/ 0 w 556"/>
                    <a:gd name="T37" fmla="*/ 0 h 4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6"/>
                    <a:gd name="T58" fmla="*/ 0 h 41"/>
                    <a:gd name="T59" fmla="*/ 556 w 556"/>
                    <a:gd name="T60" fmla="*/ 41 h 4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6" h="41">
                      <a:moveTo>
                        <a:pt x="0" y="41"/>
                      </a:moveTo>
                      <a:lnTo>
                        <a:pt x="10" y="35"/>
                      </a:lnTo>
                      <a:lnTo>
                        <a:pt x="18" y="29"/>
                      </a:lnTo>
                      <a:lnTo>
                        <a:pt x="27" y="23"/>
                      </a:lnTo>
                      <a:lnTo>
                        <a:pt x="37" y="18"/>
                      </a:lnTo>
                      <a:lnTo>
                        <a:pt x="47" y="13"/>
                      </a:lnTo>
                      <a:lnTo>
                        <a:pt x="57" y="9"/>
                      </a:lnTo>
                      <a:lnTo>
                        <a:pt x="66" y="4"/>
                      </a:lnTo>
                      <a:lnTo>
                        <a:pt x="77" y="0"/>
                      </a:lnTo>
                      <a:lnTo>
                        <a:pt x="479" y="0"/>
                      </a:lnTo>
                      <a:lnTo>
                        <a:pt x="490" y="4"/>
                      </a:lnTo>
                      <a:lnTo>
                        <a:pt x="499" y="9"/>
                      </a:lnTo>
                      <a:lnTo>
                        <a:pt x="509" y="13"/>
                      </a:lnTo>
                      <a:lnTo>
                        <a:pt x="520" y="18"/>
                      </a:lnTo>
                      <a:lnTo>
                        <a:pt x="529" y="23"/>
                      </a:lnTo>
                      <a:lnTo>
                        <a:pt x="538" y="29"/>
                      </a:lnTo>
                      <a:lnTo>
                        <a:pt x="547" y="35"/>
                      </a:lnTo>
                      <a:lnTo>
                        <a:pt x="556" y="41"/>
                      </a:lnTo>
                      <a:lnTo>
                        <a:pt x="0" y="41"/>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4" name="Freeform 1245">
                  <a:extLst>
                    <a:ext uri="{FF2B5EF4-FFF2-40B4-BE49-F238E27FC236}">
                      <a16:creationId xmlns:a16="http://schemas.microsoft.com/office/drawing/2014/main" id="{058DE97F-E364-4D42-8DEC-E8A38C000A0F}"/>
                    </a:ext>
                  </a:extLst>
                </p:cNvPr>
                <p:cNvSpPr>
                  <a:spLocks/>
                </p:cNvSpPr>
                <p:nvPr/>
              </p:nvSpPr>
              <p:spPr bwMode="auto">
                <a:xfrm>
                  <a:off x="4309" y="416"/>
                  <a:ext cx="68" cy="8"/>
                </a:xfrm>
                <a:custGeom>
                  <a:avLst/>
                  <a:gdLst>
                    <a:gd name="T0" fmla="*/ 0 w 402"/>
                    <a:gd name="T1" fmla="*/ 0 h 40"/>
                    <a:gd name="T2" fmla="*/ 0 w 402"/>
                    <a:gd name="T3" fmla="*/ 0 h 40"/>
                    <a:gd name="T4" fmla="*/ 0 w 402"/>
                    <a:gd name="T5" fmla="*/ 0 h 40"/>
                    <a:gd name="T6" fmla="*/ 0 w 402"/>
                    <a:gd name="T7" fmla="*/ 0 h 40"/>
                    <a:gd name="T8" fmla="*/ 0 w 402"/>
                    <a:gd name="T9" fmla="*/ 0 h 40"/>
                    <a:gd name="T10" fmla="*/ 0 w 402"/>
                    <a:gd name="T11" fmla="*/ 0 h 40"/>
                    <a:gd name="T12" fmla="*/ 0 w 402"/>
                    <a:gd name="T13" fmla="*/ 0 h 40"/>
                    <a:gd name="T14" fmla="*/ 0 w 402"/>
                    <a:gd name="T15" fmla="*/ 0 h 40"/>
                    <a:gd name="T16" fmla="*/ 0 w 402"/>
                    <a:gd name="T17" fmla="*/ 0 h 40"/>
                    <a:gd name="T18" fmla="*/ 0 w 402"/>
                    <a:gd name="T19" fmla="*/ 0 h 40"/>
                    <a:gd name="T20" fmla="*/ 0 w 402"/>
                    <a:gd name="T21" fmla="*/ 0 h 40"/>
                    <a:gd name="T22" fmla="*/ 0 w 402"/>
                    <a:gd name="T23" fmla="*/ 0 h 40"/>
                    <a:gd name="T24" fmla="*/ 0 w 402"/>
                    <a:gd name="T25" fmla="*/ 0 h 40"/>
                    <a:gd name="T26" fmla="*/ 0 w 402"/>
                    <a:gd name="T27" fmla="*/ 0 h 40"/>
                    <a:gd name="T28" fmla="*/ 0 w 402"/>
                    <a:gd name="T29" fmla="*/ 0 h 40"/>
                    <a:gd name="T30" fmla="*/ 0 w 402"/>
                    <a:gd name="T31" fmla="*/ 0 h 40"/>
                    <a:gd name="T32" fmla="*/ 0 w 402"/>
                    <a:gd name="T33" fmla="*/ 0 h 40"/>
                    <a:gd name="T34" fmla="*/ 0 w 402"/>
                    <a:gd name="T35" fmla="*/ 0 h 40"/>
                    <a:gd name="T36" fmla="*/ 0 w 402"/>
                    <a:gd name="T37" fmla="*/ 0 h 40"/>
                    <a:gd name="T38" fmla="*/ 0 w 402"/>
                    <a:gd name="T39" fmla="*/ 0 h 40"/>
                    <a:gd name="T40" fmla="*/ 0 w 402"/>
                    <a:gd name="T41" fmla="*/ 0 h 40"/>
                    <a:gd name="T42" fmla="*/ 0 w 402"/>
                    <a:gd name="T43" fmla="*/ 0 h 40"/>
                    <a:gd name="T44" fmla="*/ 0 w 402"/>
                    <a:gd name="T45" fmla="*/ 0 h 40"/>
                    <a:gd name="T46" fmla="*/ 0 w 402"/>
                    <a:gd name="T47" fmla="*/ 0 h 40"/>
                    <a:gd name="T48" fmla="*/ 0 w 402"/>
                    <a:gd name="T49" fmla="*/ 0 h 40"/>
                    <a:gd name="T50" fmla="*/ 0 w 402"/>
                    <a:gd name="T51" fmla="*/ 0 h 40"/>
                    <a:gd name="T52" fmla="*/ 0 w 402"/>
                    <a:gd name="T53" fmla="*/ 0 h 40"/>
                    <a:gd name="T54" fmla="*/ 0 w 402"/>
                    <a:gd name="T55" fmla="*/ 0 h 40"/>
                    <a:gd name="T56" fmla="*/ 0 w 402"/>
                    <a:gd name="T57" fmla="*/ 0 h 40"/>
                    <a:gd name="T58" fmla="*/ 0 w 402"/>
                    <a:gd name="T59" fmla="*/ 0 h 40"/>
                    <a:gd name="T60" fmla="*/ 0 w 402"/>
                    <a:gd name="T61" fmla="*/ 0 h 40"/>
                    <a:gd name="T62" fmla="*/ 0 w 402"/>
                    <a:gd name="T63" fmla="*/ 0 h 40"/>
                    <a:gd name="T64" fmla="*/ 0 w 402"/>
                    <a:gd name="T65" fmla="*/ 0 h 40"/>
                    <a:gd name="T66" fmla="*/ 0 w 402"/>
                    <a:gd name="T67" fmla="*/ 0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2"/>
                    <a:gd name="T103" fmla="*/ 0 h 40"/>
                    <a:gd name="T104" fmla="*/ 402 w 402"/>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2" h="40">
                      <a:moveTo>
                        <a:pt x="0" y="40"/>
                      </a:moveTo>
                      <a:lnTo>
                        <a:pt x="12" y="35"/>
                      </a:lnTo>
                      <a:lnTo>
                        <a:pt x="24" y="31"/>
                      </a:lnTo>
                      <a:lnTo>
                        <a:pt x="35" y="27"/>
                      </a:lnTo>
                      <a:lnTo>
                        <a:pt x="47" y="22"/>
                      </a:lnTo>
                      <a:lnTo>
                        <a:pt x="59" y="19"/>
                      </a:lnTo>
                      <a:lnTo>
                        <a:pt x="72" y="16"/>
                      </a:lnTo>
                      <a:lnTo>
                        <a:pt x="84" y="13"/>
                      </a:lnTo>
                      <a:lnTo>
                        <a:pt x="97" y="10"/>
                      </a:lnTo>
                      <a:lnTo>
                        <a:pt x="109" y="8"/>
                      </a:lnTo>
                      <a:lnTo>
                        <a:pt x="122" y="6"/>
                      </a:lnTo>
                      <a:lnTo>
                        <a:pt x="135" y="4"/>
                      </a:lnTo>
                      <a:lnTo>
                        <a:pt x="148" y="3"/>
                      </a:lnTo>
                      <a:lnTo>
                        <a:pt x="161" y="1"/>
                      </a:lnTo>
                      <a:lnTo>
                        <a:pt x="174" y="1"/>
                      </a:lnTo>
                      <a:lnTo>
                        <a:pt x="188" y="0"/>
                      </a:lnTo>
                      <a:lnTo>
                        <a:pt x="201" y="0"/>
                      </a:lnTo>
                      <a:lnTo>
                        <a:pt x="214" y="0"/>
                      </a:lnTo>
                      <a:lnTo>
                        <a:pt x="228" y="1"/>
                      </a:lnTo>
                      <a:lnTo>
                        <a:pt x="241" y="1"/>
                      </a:lnTo>
                      <a:lnTo>
                        <a:pt x="254" y="3"/>
                      </a:lnTo>
                      <a:lnTo>
                        <a:pt x="267" y="4"/>
                      </a:lnTo>
                      <a:lnTo>
                        <a:pt x="280" y="6"/>
                      </a:lnTo>
                      <a:lnTo>
                        <a:pt x="293" y="8"/>
                      </a:lnTo>
                      <a:lnTo>
                        <a:pt x="305" y="10"/>
                      </a:lnTo>
                      <a:lnTo>
                        <a:pt x="318" y="13"/>
                      </a:lnTo>
                      <a:lnTo>
                        <a:pt x="330" y="16"/>
                      </a:lnTo>
                      <a:lnTo>
                        <a:pt x="343" y="19"/>
                      </a:lnTo>
                      <a:lnTo>
                        <a:pt x="355" y="22"/>
                      </a:lnTo>
                      <a:lnTo>
                        <a:pt x="367" y="27"/>
                      </a:lnTo>
                      <a:lnTo>
                        <a:pt x="379" y="31"/>
                      </a:lnTo>
                      <a:lnTo>
                        <a:pt x="390" y="35"/>
                      </a:lnTo>
                      <a:lnTo>
                        <a:pt x="402" y="40"/>
                      </a:lnTo>
                      <a:lnTo>
                        <a:pt x="0"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5" name="Freeform 1246">
                  <a:extLst>
                    <a:ext uri="{FF2B5EF4-FFF2-40B4-BE49-F238E27FC236}">
                      <a16:creationId xmlns:a16="http://schemas.microsoft.com/office/drawing/2014/main" id="{F87D55F4-233E-4EA7-9906-7D91BB110022}"/>
                    </a:ext>
                  </a:extLst>
                </p:cNvPr>
                <p:cNvSpPr>
                  <a:spLocks/>
                </p:cNvSpPr>
                <p:nvPr/>
              </p:nvSpPr>
              <p:spPr bwMode="auto">
                <a:xfrm>
                  <a:off x="4343" y="416"/>
                  <a:ext cx="77" cy="80"/>
                </a:xfrm>
                <a:custGeom>
                  <a:avLst/>
                  <a:gdLst>
                    <a:gd name="T0" fmla="*/ 0 w 464"/>
                    <a:gd name="T1" fmla="*/ 0 h 400"/>
                    <a:gd name="T2" fmla="*/ 0 w 464"/>
                    <a:gd name="T3" fmla="*/ 0 h 400"/>
                    <a:gd name="T4" fmla="*/ 0 w 464"/>
                    <a:gd name="T5" fmla="*/ 0 h 400"/>
                    <a:gd name="T6" fmla="*/ 0 w 464"/>
                    <a:gd name="T7" fmla="*/ 0 h 400"/>
                    <a:gd name="T8" fmla="*/ 0 w 464"/>
                    <a:gd name="T9" fmla="*/ 0 h 400"/>
                    <a:gd name="T10" fmla="*/ 0 w 464"/>
                    <a:gd name="T11" fmla="*/ 0 h 400"/>
                    <a:gd name="T12" fmla="*/ 0 w 464"/>
                    <a:gd name="T13" fmla="*/ 0 h 400"/>
                    <a:gd name="T14" fmla="*/ 0 w 464"/>
                    <a:gd name="T15" fmla="*/ 0 h 400"/>
                    <a:gd name="T16" fmla="*/ 0 w 464"/>
                    <a:gd name="T17" fmla="*/ 0 h 400"/>
                    <a:gd name="T18" fmla="*/ 0 w 464"/>
                    <a:gd name="T19" fmla="*/ 0 h 400"/>
                    <a:gd name="T20" fmla="*/ 0 w 464"/>
                    <a:gd name="T21" fmla="*/ 0 h 400"/>
                    <a:gd name="T22" fmla="*/ 0 w 464"/>
                    <a:gd name="T23" fmla="*/ 0 h 400"/>
                    <a:gd name="T24" fmla="*/ 0 w 464"/>
                    <a:gd name="T25" fmla="*/ 0 h 400"/>
                    <a:gd name="T26" fmla="*/ 0 w 464"/>
                    <a:gd name="T27" fmla="*/ 0 h 400"/>
                    <a:gd name="T28" fmla="*/ 0 w 464"/>
                    <a:gd name="T29" fmla="*/ 0 h 400"/>
                    <a:gd name="T30" fmla="*/ 0 w 464"/>
                    <a:gd name="T31" fmla="*/ 0 h 400"/>
                    <a:gd name="T32" fmla="*/ 0 w 464"/>
                    <a:gd name="T33" fmla="*/ 0 h 400"/>
                    <a:gd name="T34" fmla="*/ 0 w 464"/>
                    <a:gd name="T35" fmla="*/ 0 h 400"/>
                    <a:gd name="T36" fmla="*/ 0 w 464"/>
                    <a:gd name="T37" fmla="*/ 0 h 400"/>
                    <a:gd name="T38" fmla="*/ 0 w 464"/>
                    <a:gd name="T39" fmla="*/ 0 h 400"/>
                    <a:gd name="T40" fmla="*/ 0 w 464"/>
                    <a:gd name="T41" fmla="*/ 0 h 400"/>
                    <a:gd name="T42" fmla="*/ 0 w 464"/>
                    <a:gd name="T43" fmla="*/ 0 h 400"/>
                    <a:gd name="T44" fmla="*/ 0 w 464"/>
                    <a:gd name="T45" fmla="*/ 0 h 400"/>
                    <a:gd name="T46" fmla="*/ 0 w 464"/>
                    <a:gd name="T47" fmla="*/ 0 h 400"/>
                    <a:gd name="T48" fmla="*/ 0 w 464"/>
                    <a:gd name="T49" fmla="*/ 0 h 400"/>
                    <a:gd name="T50" fmla="*/ 0 w 464"/>
                    <a:gd name="T51" fmla="*/ 0 h 400"/>
                    <a:gd name="T52" fmla="*/ 0 w 464"/>
                    <a:gd name="T53" fmla="*/ 0 h 400"/>
                    <a:gd name="T54" fmla="*/ 0 w 464"/>
                    <a:gd name="T55" fmla="*/ 0 h 400"/>
                    <a:gd name="T56" fmla="*/ 0 w 464"/>
                    <a:gd name="T57" fmla="*/ 0 h 400"/>
                    <a:gd name="T58" fmla="*/ 0 w 464"/>
                    <a:gd name="T59" fmla="*/ 0 h 400"/>
                    <a:gd name="T60" fmla="*/ 0 w 464"/>
                    <a:gd name="T61" fmla="*/ 0 h 400"/>
                    <a:gd name="T62" fmla="*/ 0 w 464"/>
                    <a:gd name="T63" fmla="*/ 0 h 400"/>
                    <a:gd name="T64" fmla="*/ 0 w 464"/>
                    <a:gd name="T65" fmla="*/ 0 h 400"/>
                    <a:gd name="T66" fmla="*/ 0 w 464"/>
                    <a:gd name="T67" fmla="*/ 0 h 400"/>
                    <a:gd name="T68" fmla="*/ 0 w 464"/>
                    <a:gd name="T69" fmla="*/ 0 h 400"/>
                    <a:gd name="T70" fmla="*/ 0 w 464"/>
                    <a:gd name="T71" fmla="*/ 0 h 400"/>
                    <a:gd name="T72" fmla="*/ 0 w 464"/>
                    <a:gd name="T73" fmla="*/ 0 h 4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4"/>
                    <a:gd name="T112" fmla="*/ 0 h 400"/>
                    <a:gd name="T113" fmla="*/ 464 w 464"/>
                    <a:gd name="T114" fmla="*/ 400 h 40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4" h="400">
                      <a:moveTo>
                        <a:pt x="464" y="400"/>
                      </a:moveTo>
                      <a:lnTo>
                        <a:pt x="464" y="400"/>
                      </a:lnTo>
                      <a:lnTo>
                        <a:pt x="462" y="359"/>
                      </a:lnTo>
                      <a:lnTo>
                        <a:pt x="455" y="319"/>
                      </a:lnTo>
                      <a:lnTo>
                        <a:pt x="443" y="282"/>
                      </a:lnTo>
                      <a:lnTo>
                        <a:pt x="427" y="244"/>
                      </a:lnTo>
                      <a:lnTo>
                        <a:pt x="408" y="209"/>
                      </a:lnTo>
                      <a:lnTo>
                        <a:pt x="385" y="175"/>
                      </a:lnTo>
                      <a:lnTo>
                        <a:pt x="359" y="145"/>
                      </a:lnTo>
                      <a:lnTo>
                        <a:pt x="329" y="116"/>
                      </a:lnTo>
                      <a:lnTo>
                        <a:pt x="296" y="91"/>
                      </a:lnTo>
                      <a:lnTo>
                        <a:pt x="260" y="68"/>
                      </a:lnTo>
                      <a:lnTo>
                        <a:pt x="221" y="48"/>
                      </a:lnTo>
                      <a:lnTo>
                        <a:pt x="181" y="32"/>
                      </a:lnTo>
                      <a:lnTo>
                        <a:pt x="137" y="18"/>
                      </a:lnTo>
                      <a:lnTo>
                        <a:pt x="94" y="8"/>
                      </a:lnTo>
                      <a:lnTo>
                        <a:pt x="47" y="2"/>
                      </a:lnTo>
                      <a:lnTo>
                        <a:pt x="0" y="0"/>
                      </a:lnTo>
                      <a:lnTo>
                        <a:pt x="0" y="2"/>
                      </a:lnTo>
                      <a:lnTo>
                        <a:pt x="47" y="4"/>
                      </a:lnTo>
                      <a:lnTo>
                        <a:pt x="94" y="10"/>
                      </a:lnTo>
                      <a:lnTo>
                        <a:pt x="137" y="20"/>
                      </a:lnTo>
                      <a:lnTo>
                        <a:pt x="179" y="34"/>
                      </a:lnTo>
                      <a:lnTo>
                        <a:pt x="219" y="50"/>
                      </a:lnTo>
                      <a:lnTo>
                        <a:pt x="258" y="70"/>
                      </a:lnTo>
                      <a:lnTo>
                        <a:pt x="294" y="93"/>
                      </a:lnTo>
                      <a:lnTo>
                        <a:pt x="327" y="118"/>
                      </a:lnTo>
                      <a:lnTo>
                        <a:pt x="356" y="147"/>
                      </a:lnTo>
                      <a:lnTo>
                        <a:pt x="382" y="178"/>
                      </a:lnTo>
                      <a:lnTo>
                        <a:pt x="406" y="211"/>
                      </a:lnTo>
                      <a:lnTo>
                        <a:pt x="425" y="246"/>
                      </a:lnTo>
                      <a:lnTo>
                        <a:pt x="440" y="282"/>
                      </a:lnTo>
                      <a:lnTo>
                        <a:pt x="452" y="319"/>
                      </a:lnTo>
                      <a:lnTo>
                        <a:pt x="459" y="359"/>
                      </a:lnTo>
                      <a:lnTo>
                        <a:pt x="462" y="400"/>
                      </a:lnTo>
                      <a:lnTo>
                        <a:pt x="464" y="4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6" name="Freeform 1247">
                  <a:extLst>
                    <a:ext uri="{FF2B5EF4-FFF2-40B4-BE49-F238E27FC236}">
                      <a16:creationId xmlns:a16="http://schemas.microsoft.com/office/drawing/2014/main" id="{BF7815C1-E681-4BB1-8171-8E4385E75368}"/>
                    </a:ext>
                  </a:extLst>
                </p:cNvPr>
                <p:cNvSpPr>
                  <a:spLocks/>
                </p:cNvSpPr>
                <p:nvPr/>
              </p:nvSpPr>
              <p:spPr bwMode="auto">
                <a:xfrm>
                  <a:off x="4343" y="496"/>
                  <a:ext cx="77" cy="80"/>
                </a:xfrm>
                <a:custGeom>
                  <a:avLst/>
                  <a:gdLst>
                    <a:gd name="T0" fmla="*/ 0 w 464"/>
                    <a:gd name="T1" fmla="*/ 0 h 401"/>
                    <a:gd name="T2" fmla="*/ 0 w 464"/>
                    <a:gd name="T3" fmla="*/ 0 h 401"/>
                    <a:gd name="T4" fmla="*/ 0 w 464"/>
                    <a:gd name="T5" fmla="*/ 0 h 401"/>
                    <a:gd name="T6" fmla="*/ 0 w 464"/>
                    <a:gd name="T7" fmla="*/ 0 h 401"/>
                    <a:gd name="T8" fmla="*/ 0 w 464"/>
                    <a:gd name="T9" fmla="*/ 0 h 401"/>
                    <a:gd name="T10" fmla="*/ 0 w 464"/>
                    <a:gd name="T11" fmla="*/ 0 h 401"/>
                    <a:gd name="T12" fmla="*/ 0 w 464"/>
                    <a:gd name="T13" fmla="*/ 0 h 401"/>
                    <a:gd name="T14" fmla="*/ 0 w 464"/>
                    <a:gd name="T15" fmla="*/ 0 h 401"/>
                    <a:gd name="T16" fmla="*/ 0 w 464"/>
                    <a:gd name="T17" fmla="*/ 0 h 401"/>
                    <a:gd name="T18" fmla="*/ 0 w 464"/>
                    <a:gd name="T19" fmla="*/ 0 h 401"/>
                    <a:gd name="T20" fmla="*/ 0 w 464"/>
                    <a:gd name="T21" fmla="*/ 0 h 401"/>
                    <a:gd name="T22" fmla="*/ 0 w 464"/>
                    <a:gd name="T23" fmla="*/ 0 h 401"/>
                    <a:gd name="T24" fmla="*/ 0 w 464"/>
                    <a:gd name="T25" fmla="*/ 0 h 401"/>
                    <a:gd name="T26" fmla="*/ 0 w 464"/>
                    <a:gd name="T27" fmla="*/ 0 h 401"/>
                    <a:gd name="T28" fmla="*/ 0 w 464"/>
                    <a:gd name="T29" fmla="*/ 0 h 401"/>
                    <a:gd name="T30" fmla="*/ 0 w 464"/>
                    <a:gd name="T31" fmla="*/ 0 h 401"/>
                    <a:gd name="T32" fmla="*/ 0 w 464"/>
                    <a:gd name="T33" fmla="*/ 0 h 401"/>
                    <a:gd name="T34" fmla="*/ 0 w 464"/>
                    <a:gd name="T35" fmla="*/ 0 h 401"/>
                    <a:gd name="T36" fmla="*/ 0 w 464"/>
                    <a:gd name="T37" fmla="*/ 0 h 401"/>
                    <a:gd name="T38" fmla="*/ 0 w 464"/>
                    <a:gd name="T39" fmla="*/ 0 h 401"/>
                    <a:gd name="T40" fmla="*/ 0 w 464"/>
                    <a:gd name="T41" fmla="*/ 0 h 401"/>
                    <a:gd name="T42" fmla="*/ 0 w 464"/>
                    <a:gd name="T43" fmla="*/ 0 h 401"/>
                    <a:gd name="T44" fmla="*/ 0 w 464"/>
                    <a:gd name="T45" fmla="*/ 0 h 401"/>
                    <a:gd name="T46" fmla="*/ 0 w 464"/>
                    <a:gd name="T47" fmla="*/ 0 h 401"/>
                    <a:gd name="T48" fmla="*/ 0 w 464"/>
                    <a:gd name="T49" fmla="*/ 0 h 401"/>
                    <a:gd name="T50" fmla="*/ 0 w 464"/>
                    <a:gd name="T51" fmla="*/ 0 h 401"/>
                    <a:gd name="T52" fmla="*/ 0 w 464"/>
                    <a:gd name="T53" fmla="*/ 0 h 401"/>
                    <a:gd name="T54" fmla="*/ 0 w 464"/>
                    <a:gd name="T55" fmla="*/ 0 h 401"/>
                    <a:gd name="T56" fmla="*/ 0 w 464"/>
                    <a:gd name="T57" fmla="*/ 0 h 401"/>
                    <a:gd name="T58" fmla="*/ 0 w 464"/>
                    <a:gd name="T59" fmla="*/ 0 h 401"/>
                    <a:gd name="T60" fmla="*/ 0 w 464"/>
                    <a:gd name="T61" fmla="*/ 0 h 401"/>
                    <a:gd name="T62" fmla="*/ 0 w 464"/>
                    <a:gd name="T63" fmla="*/ 0 h 401"/>
                    <a:gd name="T64" fmla="*/ 0 w 464"/>
                    <a:gd name="T65" fmla="*/ 0 h 401"/>
                    <a:gd name="T66" fmla="*/ 0 w 464"/>
                    <a:gd name="T67" fmla="*/ 0 h 401"/>
                    <a:gd name="T68" fmla="*/ 0 w 464"/>
                    <a:gd name="T69" fmla="*/ 0 h 401"/>
                    <a:gd name="T70" fmla="*/ 0 w 464"/>
                    <a:gd name="T71" fmla="*/ 0 h 401"/>
                    <a:gd name="T72" fmla="*/ 0 w 464"/>
                    <a:gd name="T73" fmla="*/ 0 h 40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4"/>
                    <a:gd name="T112" fmla="*/ 0 h 401"/>
                    <a:gd name="T113" fmla="*/ 464 w 464"/>
                    <a:gd name="T114" fmla="*/ 401 h 40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4" h="401">
                      <a:moveTo>
                        <a:pt x="0" y="401"/>
                      </a:moveTo>
                      <a:lnTo>
                        <a:pt x="0" y="401"/>
                      </a:lnTo>
                      <a:lnTo>
                        <a:pt x="47" y="398"/>
                      </a:lnTo>
                      <a:lnTo>
                        <a:pt x="94" y="392"/>
                      </a:lnTo>
                      <a:lnTo>
                        <a:pt x="137" y="382"/>
                      </a:lnTo>
                      <a:lnTo>
                        <a:pt x="181" y="368"/>
                      </a:lnTo>
                      <a:lnTo>
                        <a:pt x="221" y="352"/>
                      </a:lnTo>
                      <a:lnTo>
                        <a:pt x="260" y="332"/>
                      </a:lnTo>
                      <a:lnTo>
                        <a:pt x="296" y="309"/>
                      </a:lnTo>
                      <a:lnTo>
                        <a:pt x="329" y="283"/>
                      </a:lnTo>
                      <a:lnTo>
                        <a:pt x="359" y="255"/>
                      </a:lnTo>
                      <a:lnTo>
                        <a:pt x="385" y="224"/>
                      </a:lnTo>
                      <a:lnTo>
                        <a:pt x="408" y="191"/>
                      </a:lnTo>
                      <a:lnTo>
                        <a:pt x="427" y="156"/>
                      </a:lnTo>
                      <a:lnTo>
                        <a:pt x="443" y="118"/>
                      </a:lnTo>
                      <a:lnTo>
                        <a:pt x="455" y="81"/>
                      </a:lnTo>
                      <a:lnTo>
                        <a:pt x="462" y="41"/>
                      </a:lnTo>
                      <a:lnTo>
                        <a:pt x="464" y="0"/>
                      </a:lnTo>
                      <a:lnTo>
                        <a:pt x="462" y="0"/>
                      </a:lnTo>
                      <a:lnTo>
                        <a:pt x="459" y="41"/>
                      </a:lnTo>
                      <a:lnTo>
                        <a:pt x="452" y="81"/>
                      </a:lnTo>
                      <a:lnTo>
                        <a:pt x="440" y="118"/>
                      </a:lnTo>
                      <a:lnTo>
                        <a:pt x="425" y="154"/>
                      </a:lnTo>
                      <a:lnTo>
                        <a:pt x="406" y="189"/>
                      </a:lnTo>
                      <a:lnTo>
                        <a:pt x="382" y="222"/>
                      </a:lnTo>
                      <a:lnTo>
                        <a:pt x="356" y="253"/>
                      </a:lnTo>
                      <a:lnTo>
                        <a:pt x="327" y="281"/>
                      </a:lnTo>
                      <a:lnTo>
                        <a:pt x="294" y="307"/>
                      </a:lnTo>
                      <a:lnTo>
                        <a:pt x="258" y="329"/>
                      </a:lnTo>
                      <a:lnTo>
                        <a:pt x="219" y="350"/>
                      </a:lnTo>
                      <a:lnTo>
                        <a:pt x="179" y="366"/>
                      </a:lnTo>
                      <a:lnTo>
                        <a:pt x="137" y="379"/>
                      </a:lnTo>
                      <a:lnTo>
                        <a:pt x="94" y="390"/>
                      </a:lnTo>
                      <a:lnTo>
                        <a:pt x="47" y="396"/>
                      </a:lnTo>
                      <a:lnTo>
                        <a:pt x="0" y="397"/>
                      </a:lnTo>
                      <a:lnTo>
                        <a:pt x="0" y="40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7" name="Freeform 1248">
                  <a:extLst>
                    <a:ext uri="{FF2B5EF4-FFF2-40B4-BE49-F238E27FC236}">
                      <a16:creationId xmlns:a16="http://schemas.microsoft.com/office/drawing/2014/main" id="{3A85A398-2D6E-48B7-B0C1-357CA585B044}"/>
                    </a:ext>
                  </a:extLst>
                </p:cNvPr>
                <p:cNvSpPr>
                  <a:spLocks/>
                </p:cNvSpPr>
                <p:nvPr/>
              </p:nvSpPr>
              <p:spPr bwMode="auto">
                <a:xfrm>
                  <a:off x="4266" y="496"/>
                  <a:ext cx="77" cy="80"/>
                </a:xfrm>
                <a:custGeom>
                  <a:avLst/>
                  <a:gdLst>
                    <a:gd name="T0" fmla="*/ 0 w 465"/>
                    <a:gd name="T1" fmla="*/ 0 h 401"/>
                    <a:gd name="T2" fmla="*/ 0 w 465"/>
                    <a:gd name="T3" fmla="*/ 0 h 401"/>
                    <a:gd name="T4" fmla="*/ 0 w 465"/>
                    <a:gd name="T5" fmla="*/ 0 h 401"/>
                    <a:gd name="T6" fmla="*/ 0 w 465"/>
                    <a:gd name="T7" fmla="*/ 0 h 401"/>
                    <a:gd name="T8" fmla="*/ 0 w 465"/>
                    <a:gd name="T9" fmla="*/ 0 h 401"/>
                    <a:gd name="T10" fmla="*/ 0 w 465"/>
                    <a:gd name="T11" fmla="*/ 0 h 401"/>
                    <a:gd name="T12" fmla="*/ 0 w 465"/>
                    <a:gd name="T13" fmla="*/ 0 h 401"/>
                    <a:gd name="T14" fmla="*/ 0 w 465"/>
                    <a:gd name="T15" fmla="*/ 0 h 401"/>
                    <a:gd name="T16" fmla="*/ 0 w 465"/>
                    <a:gd name="T17" fmla="*/ 0 h 401"/>
                    <a:gd name="T18" fmla="*/ 0 w 465"/>
                    <a:gd name="T19" fmla="*/ 0 h 401"/>
                    <a:gd name="T20" fmla="*/ 0 w 465"/>
                    <a:gd name="T21" fmla="*/ 0 h 401"/>
                    <a:gd name="T22" fmla="*/ 0 w 465"/>
                    <a:gd name="T23" fmla="*/ 0 h 401"/>
                    <a:gd name="T24" fmla="*/ 0 w 465"/>
                    <a:gd name="T25" fmla="*/ 0 h 401"/>
                    <a:gd name="T26" fmla="*/ 0 w 465"/>
                    <a:gd name="T27" fmla="*/ 0 h 401"/>
                    <a:gd name="T28" fmla="*/ 0 w 465"/>
                    <a:gd name="T29" fmla="*/ 0 h 401"/>
                    <a:gd name="T30" fmla="*/ 0 w 465"/>
                    <a:gd name="T31" fmla="*/ 0 h 401"/>
                    <a:gd name="T32" fmla="*/ 0 w 465"/>
                    <a:gd name="T33" fmla="*/ 0 h 401"/>
                    <a:gd name="T34" fmla="*/ 0 w 465"/>
                    <a:gd name="T35" fmla="*/ 0 h 401"/>
                    <a:gd name="T36" fmla="*/ 0 w 465"/>
                    <a:gd name="T37" fmla="*/ 0 h 401"/>
                    <a:gd name="T38" fmla="*/ 0 w 465"/>
                    <a:gd name="T39" fmla="*/ 0 h 401"/>
                    <a:gd name="T40" fmla="*/ 0 w 465"/>
                    <a:gd name="T41" fmla="*/ 0 h 401"/>
                    <a:gd name="T42" fmla="*/ 0 w 465"/>
                    <a:gd name="T43" fmla="*/ 0 h 401"/>
                    <a:gd name="T44" fmla="*/ 0 w 465"/>
                    <a:gd name="T45" fmla="*/ 0 h 401"/>
                    <a:gd name="T46" fmla="*/ 0 w 465"/>
                    <a:gd name="T47" fmla="*/ 0 h 401"/>
                    <a:gd name="T48" fmla="*/ 0 w 465"/>
                    <a:gd name="T49" fmla="*/ 0 h 401"/>
                    <a:gd name="T50" fmla="*/ 0 w 465"/>
                    <a:gd name="T51" fmla="*/ 0 h 401"/>
                    <a:gd name="T52" fmla="*/ 0 w 465"/>
                    <a:gd name="T53" fmla="*/ 0 h 401"/>
                    <a:gd name="T54" fmla="*/ 0 w 465"/>
                    <a:gd name="T55" fmla="*/ 0 h 401"/>
                    <a:gd name="T56" fmla="*/ 0 w 465"/>
                    <a:gd name="T57" fmla="*/ 0 h 401"/>
                    <a:gd name="T58" fmla="*/ 0 w 465"/>
                    <a:gd name="T59" fmla="*/ 0 h 401"/>
                    <a:gd name="T60" fmla="*/ 0 w 465"/>
                    <a:gd name="T61" fmla="*/ 0 h 401"/>
                    <a:gd name="T62" fmla="*/ 0 w 465"/>
                    <a:gd name="T63" fmla="*/ 0 h 401"/>
                    <a:gd name="T64" fmla="*/ 0 w 465"/>
                    <a:gd name="T65" fmla="*/ 0 h 401"/>
                    <a:gd name="T66" fmla="*/ 0 w 465"/>
                    <a:gd name="T67" fmla="*/ 0 h 401"/>
                    <a:gd name="T68" fmla="*/ 0 w 465"/>
                    <a:gd name="T69" fmla="*/ 0 h 401"/>
                    <a:gd name="T70" fmla="*/ 0 w 465"/>
                    <a:gd name="T71" fmla="*/ 0 h 401"/>
                    <a:gd name="T72" fmla="*/ 0 w 465"/>
                    <a:gd name="T73" fmla="*/ 0 h 40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5"/>
                    <a:gd name="T112" fmla="*/ 0 h 401"/>
                    <a:gd name="T113" fmla="*/ 465 w 465"/>
                    <a:gd name="T114" fmla="*/ 401 h 40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5" h="401">
                      <a:moveTo>
                        <a:pt x="0" y="0"/>
                      </a:moveTo>
                      <a:lnTo>
                        <a:pt x="0" y="0"/>
                      </a:lnTo>
                      <a:lnTo>
                        <a:pt x="4" y="41"/>
                      </a:lnTo>
                      <a:lnTo>
                        <a:pt x="11" y="81"/>
                      </a:lnTo>
                      <a:lnTo>
                        <a:pt x="23" y="118"/>
                      </a:lnTo>
                      <a:lnTo>
                        <a:pt x="38" y="156"/>
                      </a:lnTo>
                      <a:lnTo>
                        <a:pt x="57" y="191"/>
                      </a:lnTo>
                      <a:lnTo>
                        <a:pt x="81" y="224"/>
                      </a:lnTo>
                      <a:lnTo>
                        <a:pt x="107" y="255"/>
                      </a:lnTo>
                      <a:lnTo>
                        <a:pt x="137" y="283"/>
                      </a:lnTo>
                      <a:lnTo>
                        <a:pt x="169" y="309"/>
                      </a:lnTo>
                      <a:lnTo>
                        <a:pt x="205" y="332"/>
                      </a:lnTo>
                      <a:lnTo>
                        <a:pt x="244" y="352"/>
                      </a:lnTo>
                      <a:lnTo>
                        <a:pt x="284" y="368"/>
                      </a:lnTo>
                      <a:lnTo>
                        <a:pt x="328" y="382"/>
                      </a:lnTo>
                      <a:lnTo>
                        <a:pt x="372" y="392"/>
                      </a:lnTo>
                      <a:lnTo>
                        <a:pt x="418" y="398"/>
                      </a:lnTo>
                      <a:lnTo>
                        <a:pt x="465" y="401"/>
                      </a:lnTo>
                      <a:lnTo>
                        <a:pt x="465" y="397"/>
                      </a:lnTo>
                      <a:lnTo>
                        <a:pt x="418" y="396"/>
                      </a:lnTo>
                      <a:lnTo>
                        <a:pt x="372" y="390"/>
                      </a:lnTo>
                      <a:lnTo>
                        <a:pt x="328" y="379"/>
                      </a:lnTo>
                      <a:lnTo>
                        <a:pt x="286" y="366"/>
                      </a:lnTo>
                      <a:lnTo>
                        <a:pt x="246" y="350"/>
                      </a:lnTo>
                      <a:lnTo>
                        <a:pt x="207" y="329"/>
                      </a:lnTo>
                      <a:lnTo>
                        <a:pt x="172" y="307"/>
                      </a:lnTo>
                      <a:lnTo>
                        <a:pt x="140" y="281"/>
                      </a:lnTo>
                      <a:lnTo>
                        <a:pt x="109" y="253"/>
                      </a:lnTo>
                      <a:lnTo>
                        <a:pt x="83" y="222"/>
                      </a:lnTo>
                      <a:lnTo>
                        <a:pt x="59" y="189"/>
                      </a:lnTo>
                      <a:lnTo>
                        <a:pt x="40" y="154"/>
                      </a:lnTo>
                      <a:lnTo>
                        <a:pt x="25" y="118"/>
                      </a:lnTo>
                      <a:lnTo>
                        <a:pt x="13" y="81"/>
                      </a:lnTo>
                      <a:lnTo>
                        <a:pt x="6" y="41"/>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8" name="Freeform 1249">
                  <a:extLst>
                    <a:ext uri="{FF2B5EF4-FFF2-40B4-BE49-F238E27FC236}">
                      <a16:creationId xmlns:a16="http://schemas.microsoft.com/office/drawing/2014/main" id="{8D16C287-905A-4A6D-B6AF-F4D603526B7A}"/>
                    </a:ext>
                  </a:extLst>
                </p:cNvPr>
                <p:cNvSpPr>
                  <a:spLocks/>
                </p:cNvSpPr>
                <p:nvPr/>
              </p:nvSpPr>
              <p:spPr bwMode="auto">
                <a:xfrm>
                  <a:off x="4266" y="416"/>
                  <a:ext cx="77" cy="80"/>
                </a:xfrm>
                <a:custGeom>
                  <a:avLst/>
                  <a:gdLst>
                    <a:gd name="T0" fmla="*/ 0 w 465"/>
                    <a:gd name="T1" fmla="*/ 0 h 400"/>
                    <a:gd name="T2" fmla="*/ 0 w 465"/>
                    <a:gd name="T3" fmla="*/ 0 h 400"/>
                    <a:gd name="T4" fmla="*/ 0 w 465"/>
                    <a:gd name="T5" fmla="*/ 0 h 400"/>
                    <a:gd name="T6" fmla="*/ 0 w 465"/>
                    <a:gd name="T7" fmla="*/ 0 h 400"/>
                    <a:gd name="T8" fmla="*/ 0 w 465"/>
                    <a:gd name="T9" fmla="*/ 0 h 400"/>
                    <a:gd name="T10" fmla="*/ 0 w 465"/>
                    <a:gd name="T11" fmla="*/ 0 h 400"/>
                    <a:gd name="T12" fmla="*/ 0 w 465"/>
                    <a:gd name="T13" fmla="*/ 0 h 400"/>
                    <a:gd name="T14" fmla="*/ 0 w 465"/>
                    <a:gd name="T15" fmla="*/ 0 h 400"/>
                    <a:gd name="T16" fmla="*/ 0 w 465"/>
                    <a:gd name="T17" fmla="*/ 0 h 400"/>
                    <a:gd name="T18" fmla="*/ 0 w 465"/>
                    <a:gd name="T19" fmla="*/ 0 h 400"/>
                    <a:gd name="T20" fmla="*/ 0 w 465"/>
                    <a:gd name="T21" fmla="*/ 0 h 400"/>
                    <a:gd name="T22" fmla="*/ 0 w 465"/>
                    <a:gd name="T23" fmla="*/ 0 h 400"/>
                    <a:gd name="T24" fmla="*/ 0 w 465"/>
                    <a:gd name="T25" fmla="*/ 0 h 400"/>
                    <a:gd name="T26" fmla="*/ 0 w 465"/>
                    <a:gd name="T27" fmla="*/ 0 h 400"/>
                    <a:gd name="T28" fmla="*/ 0 w 465"/>
                    <a:gd name="T29" fmla="*/ 0 h 400"/>
                    <a:gd name="T30" fmla="*/ 0 w 465"/>
                    <a:gd name="T31" fmla="*/ 0 h 400"/>
                    <a:gd name="T32" fmla="*/ 0 w 465"/>
                    <a:gd name="T33" fmla="*/ 0 h 400"/>
                    <a:gd name="T34" fmla="*/ 0 w 465"/>
                    <a:gd name="T35" fmla="*/ 0 h 400"/>
                    <a:gd name="T36" fmla="*/ 0 w 465"/>
                    <a:gd name="T37" fmla="*/ 0 h 400"/>
                    <a:gd name="T38" fmla="*/ 0 w 465"/>
                    <a:gd name="T39" fmla="*/ 0 h 400"/>
                    <a:gd name="T40" fmla="*/ 0 w 465"/>
                    <a:gd name="T41" fmla="*/ 0 h 400"/>
                    <a:gd name="T42" fmla="*/ 0 w 465"/>
                    <a:gd name="T43" fmla="*/ 0 h 400"/>
                    <a:gd name="T44" fmla="*/ 0 w 465"/>
                    <a:gd name="T45" fmla="*/ 0 h 400"/>
                    <a:gd name="T46" fmla="*/ 0 w 465"/>
                    <a:gd name="T47" fmla="*/ 0 h 400"/>
                    <a:gd name="T48" fmla="*/ 0 w 465"/>
                    <a:gd name="T49" fmla="*/ 0 h 400"/>
                    <a:gd name="T50" fmla="*/ 0 w 465"/>
                    <a:gd name="T51" fmla="*/ 0 h 400"/>
                    <a:gd name="T52" fmla="*/ 0 w 465"/>
                    <a:gd name="T53" fmla="*/ 0 h 400"/>
                    <a:gd name="T54" fmla="*/ 0 w 465"/>
                    <a:gd name="T55" fmla="*/ 0 h 400"/>
                    <a:gd name="T56" fmla="*/ 0 w 465"/>
                    <a:gd name="T57" fmla="*/ 0 h 400"/>
                    <a:gd name="T58" fmla="*/ 0 w 465"/>
                    <a:gd name="T59" fmla="*/ 0 h 400"/>
                    <a:gd name="T60" fmla="*/ 0 w 465"/>
                    <a:gd name="T61" fmla="*/ 0 h 400"/>
                    <a:gd name="T62" fmla="*/ 0 w 465"/>
                    <a:gd name="T63" fmla="*/ 0 h 400"/>
                    <a:gd name="T64" fmla="*/ 0 w 465"/>
                    <a:gd name="T65" fmla="*/ 0 h 400"/>
                    <a:gd name="T66" fmla="*/ 0 w 465"/>
                    <a:gd name="T67" fmla="*/ 0 h 400"/>
                    <a:gd name="T68" fmla="*/ 0 w 465"/>
                    <a:gd name="T69" fmla="*/ 0 h 400"/>
                    <a:gd name="T70" fmla="*/ 0 w 465"/>
                    <a:gd name="T71" fmla="*/ 0 h 400"/>
                    <a:gd name="T72" fmla="*/ 0 w 465"/>
                    <a:gd name="T73" fmla="*/ 0 h 4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5"/>
                    <a:gd name="T112" fmla="*/ 0 h 400"/>
                    <a:gd name="T113" fmla="*/ 465 w 465"/>
                    <a:gd name="T114" fmla="*/ 400 h 40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5" h="400">
                      <a:moveTo>
                        <a:pt x="465" y="0"/>
                      </a:moveTo>
                      <a:lnTo>
                        <a:pt x="465" y="0"/>
                      </a:lnTo>
                      <a:lnTo>
                        <a:pt x="418" y="2"/>
                      </a:lnTo>
                      <a:lnTo>
                        <a:pt x="372" y="8"/>
                      </a:lnTo>
                      <a:lnTo>
                        <a:pt x="328" y="18"/>
                      </a:lnTo>
                      <a:lnTo>
                        <a:pt x="284" y="32"/>
                      </a:lnTo>
                      <a:lnTo>
                        <a:pt x="244" y="48"/>
                      </a:lnTo>
                      <a:lnTo>
                        <a:pt x="205" y="68"/>
                      </a:lnTo>
                      <a:lnTo>
                        <a:pt x="169" y="91"/>
                      </a:lnTo>
                      <a:lnTo>
                        <a:pt x="137" y="116"/>
                      </a:lnTo>
                      <a:lnTo>
                        <a:pt x="107" y="145"/>
                      </a:lnTo>
                      <a:lnTo>
                        <a:pt x="81" y="175"/>
                      </a:lnTo>
                      <a:lnTo>
                        <a:pt x="57" y="209"/>
                      </a:lnTo>
                      <a:lnTo>
                        <a:pt x="38" y="244"/>
                      </a:lnTo>
                      <a:lnTo>
                        <a:pt x="23" y="282"/>
                      </a:lnTo>
                      <a:lnTo>
                        <a:pt x="11" y="319"/>
                      </a:lnTo>
                      <a:lnTo>
                        <a:pt x="4" y="359"/>
                      </a:lnTo>
                      <a:lnTo>
                        <a:pt x="0" y="400"/>
                      </a:lnTo>
                      <a:lnTo>
                        <a:pt x="5" y="400"/>
                      </a:lnTo>
                      <a:lnTo>
                        <a:pt x="6" y="359"/>
                      </a:lnTo>
                      <a:lnTo>
                        <a:pt x="13" y="319"/>
                      </a:lnTo>
                      <a:lnTo>
                        <a:pt x="25" y="282"/>
                      </a:lnTo>
                      <a:lnTo>
                        <a:pt x="40" y="246"/>
                      </a:lnTo>
                      <a:lnTo>
                        <a:pt x="59" y="211"/>
                      </a:lnTo>
                      <a:lnTo>
                        <a:pt x="83" y="178"/>
                      </a:lnTo>
                      <a:lnTo>
                        <a:pt x="109" y="147"/>
                      </a:lnTo>
                      <a:lnTo>
                        <a:pt x="140" y="118"/>
                      </a:lnTo>
                      <a:lnTo>
                        <a:pt x="172" y="93"/>
                      </a:lnTo>
                      <a:lnTo>
                        <a:pt x="207" y="70"/>
                      </a:lnTo>
                      <a:lnTo>
                        <a:pt x="246" y="50"/>
                      </a:lnTo>
                      <a:lnTo>
                        <a:pt x="286" y="34"/>
                      </a:lnTo>
                      <a:lnTo>
                        <a:pt x="328" y="20"/>
                      </a:lnTo>
                      <a:lnTo>
                        <a:pt x="372" y="10"/>
                      </a:lnTo>
                      <a:lnTo>
                        <a:pt x="418" y="4"/>
                      </a:lnTo>
                      <a:lnTo>
                        <a:pt x="465" y="2"/>
                      </a:lnTo>
                      <a:lnTo>
                        <a:pt x="46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9" name="Freeform 1250">
                  <a:extLst>
                    <a:ext uri="{FF2B5EF4-FFF2-40B4-BE49-F238E27FC236}">
                      <a16:creationId xmlns:a16="http://schemas.microsoft.com/office/drawing/2014/main" id="{230A008A-A8F9-4550-814A-456048FBD8EC}"/>
                    </a:ext>
                  </a:extLst>
                </p:cNvPr>
                <p:cNvSpPr>
                  <a:spLocks/>
                </p:cNvSpPr>
                <p:nvPr/>
              </p:nvSpPr>
              <p:spPr bwMode="auto">
                <a:xfrm>
                  <a:off x="4314" y="558"/>
                  <a:ext cx="58" cy="6"/>
                </a:xfrm>
                <a:custGeom>
                  <a:avLst/>
                  <a:gdLst>
                    <a:gd name="T0" fmla="*/ 0 w 343"/>
                    <a:gd name="T1" fmla="*/ 0 h 34"/>
                    <a:gd name="T2" fmla="*/ 0 w 343"/>
                    <a:gd name="T3" fmla="*/ 0 h 34"/>
                    <a:gd name="T4" fmla="*/ 0 w 343"/>
                    <a:gd name="T5" fmla="*/ 0 h 34"/>
                    <a:gd name="T6" fmla="*/ 0 w 343"/>
                    <a:gd name="T7" fmla="*/ 0 h 34"/>
                    <a:gd name="T8" fmla="*/ 0 w 343"/>
                    <a:gd name="T9" fmla="*/ 0 h 34"/>
                    <a:gd name="T10" fmla="*/ 0 w 343"/>
                    <a:gd name="T11" fmla="*/ 0 h 34"/>
                    <a:gd name="T12" fmla="*/ 0 w 343"/>
                    <a:gd name="T13" fmla="*/ 0 h 34"/>
                    <a:gd name="T14" fmla="*/ 0 w 343"/>
                    <a:gd name="T15" fmla="*/ 0 h 34"/>
                    <a:gd name="T16" fmla="*/ 0 w 343"/>
                    <a:gd name="T17" fmla="*/ 0 h 34"/>
                    <a:gd name="T18" fmla="*/ 0 w 343"/>
                    <a:gd name="T19" fmla="*/ 0 h 34"/>
                    <a:gd name="T20" fmla="*/ 0 w 343"/>
                    <a:gd name="T21" fmla="*/ 0 h 34"/>
                    <a:gd name="T22" fmla="*/ 0 w 343"/>
                    <a:gd name="T23" fmla="*/ 0 h 34"/>
                    <a:gd name="T24" fmla="*/ 0 w 343"/>
                    <a:gd name="T25" fmla="*/ 0 h 34"/>
                    <a:gd name="T26" fmla="*/ 0 w 343"/>
                    <a:gd name="T27" fmla="*/ 0 h 34"/>
                    <a:gd name="T28" fmla="*/ 0 w 343"/>
                    <a:gd name="T29" fmla="*/ 0 h 34"/>
                    <a:gd name="T30" fmla="*/ 0 w 343"/>
                    <a:gd name="T31" fmla="*/ 0 h 34"/>
                    <a:gd name="T32" fmla="*/ 0 w 343"/>
                    <a:gd name="T33" fmla="*/ 0 h 34"/>
                    <a:gd name="T34" fmla="*/ 0 w 343"/>
                    <a:gd name="T35" fmla="*/ 0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3"/>
                    <a:gd name="T55" fmla="*/ 0 h 34"/>
                    <a:gd name="T56" fmla="*/ 343 w 343"/>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3" h="34">
                      <a:moveTo>
                        <a:pt x="0" y="0"/>
                      </a:moveTo>
                      <a:lnTo>
                        <a:pt x="20" y="7"/>
                      </a:lnTo>
                      <a:lnTo>
                        <a:pt x="40" y="14"/>
                      </a:lnTo>
                      <a:lnTo>
                        <a:pt x="61" y="20"/>
                      </a:lnTo>
                      <a:lnTo>
                        <a:pt x="82" y="25"/>
                      </a:lnTo>
                      <a:lnTo>
                        <a:pt x="104" y="29"/>
                      </a:lnTo>
                      <a:lnTo>
                        <a:pt x="126" y="32"/>
                      </a:lnTo>
                      <a:lnTo>
                        <a:pt x="149" y="33"/>
                      </a:lnTo>
                      <a:lnTo>
                        <a:pt x="171" y="34"/>
                      </a:lnTo>
                      <a:lnTo>
                        <a:pt x="194" y="33"/>
                      </a:lnTo>
                      <a:lnTo>
                        <a:pt x="216" y="32"/>
                      </a:lnTo>
                      <a:lnTo>
                        <a:pt x="239" y="29"/>
                      </a:lnTo>
                      <a:lnTo>
                        <a:pt x="261" y="25"/>
                      </a:lnTo>
                      <a:lnTo>
                        <a:pt x="281" y="20"/>
                      </a:lnTo>
                      <a:lnTo>
                        <a:pt x="302" y="14"/>
                      </a:lnTo>
                      <a:lnTo>
                        <a:pt x="323" y="7"/>
                      </a:lnTo>
                      <a:lnTo>
                        <a:pt x="343"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0" name="Freeform 1251">
                  <a:extLst>
                    <a:ext uri="{FF2B5EF4-FFF2-40B4-BE49-F238E27FC236}">
                      <a16:creationId xmlns:a16="http://schemas.microsoft.com/office/drawing/2014/main" id="{7546E730-F778-4ACA-B034-8E36D153669C}"/>
                    </a:ext>
                  </a:extLst>
                </p:cNvPr>
                <p:cNvSpPr>
                  <a:spLocks/>
                </p:cNvSpPr>
                <p:nvPr/>
              </p:nvSpPr>
              <p:spPr bwMode="auto">
                <a:xfrm>
                  <a:off x="4304" y="551"/>
                  <a:ext cx="78" cy="7"/>
                </a:xfrm>
                <a:custGeom>
                  <a:avLst/>
                  <a:gdLst>
                    <a:gd name="T0" fmla="*/ 0 w 471"/>
                    <a:gd name="T1" fmla="*/ 0 h 34"/>
                    <a:gd name="T2" fmla="*/ 0 w 471"/>
                    <a:gd name="T3" fmla="*/ 0 h 34"/>
                    <a:gd name="T4" fmla="*/ 0 w 471"/>
                    <a:gd name="T5" fmla="*/ 0 h 34"/>
                    <a:gd name="T6" fmla="*/ 0 w 471"/>
                    <a:gd name="T7" fmla="*/ 0 h 34"/>
                    <a:gd name="T8" fmla="*/ 0 w 471"/>
                    <a:gd name="T9" fmla="*/ 0 h 34"/>
                    <a:gd name="T10" fmla="*/ 0 w 471"/>
                    <a:gd name="T11" fmla="*/ 0 h 34"/>
                    <a:gd name="T12" fmla="*/ 0 w 471"/>
                    <a:gd name="T13" fmla="*/ 0 h 34"/>
                    <a:gd name="T14" fmla="*/ 0 w 471"/>
                    <a:gd name="T15" fmla="*/ 0 h 34"/>
                    <a:gd name="T16" fmla="*/ 0 w 471"/>
                    <a:gd name="T17" fmla="*/ 0 h 34"/>
                    <a:gd name="T18" fmla="*/ 0 w 471"/>
                    <a:gd name="T19" fmla="*/ 0 h 34"/>
                    <a:gd name="T20" fmla="*/ 0 w 471"/>
                    <a:gd name="T21" fmla="*/ 0 h 34"/>
                    <a:gd name="T22" fmla="*/ 0 w 471"/>
                    <a:gd name="T23" fmla="*/ 0 h 34"/>
                    <a:gd name="T24" fmla="*/ 0 w 471"/>
                    <a:gd name="T25" fmla="*/ 0 h 34"/>
                    <a:gd name="T26" fmla="*/ 0 w 471"/>
                    <a:gd name="T27" fmla="*/ 0 h 34"/>
                    <a:gd name="T28" fmla="*/ 0 w 471"/>
                    <a:gd name="T29" fmla="*/ 0 h 34"/>
                    <a:gd name="T30" fmla="*/ 0 w 471"/>
                    <a:gd name="T31" fmla="*/ 0 h 34"/>
                    <a:gd name="T32" fmla="*/ 0 w 471"/>
                    <a:gd name="T33" fmla="*/ 0 h 34"/>
                    <a:gd name="T34" fmla="*/ 0 w 471"/>
                    <a:gd name="T35" fmla="*/ 0 h 34"/>
                    <a:gd name="T36" fmla="*/ 0 w 471"/>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71"/>
                    <a:gd name="T58" fmla="*/ 0 h 34"/>
                    <a:gd name="T59" fmla="*/ 471 w 471"/>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71" h="34">
                      <a:moveTo>
                        <a:pt x="64" y="34"/>
                      </a:moveTo>
                      <a:lnTo>
                        <a:pt x="55" y="31"/>
                      </a:lnTo>
                      <a:lnTo>
                        <a:pt x="47" y="27"/>
                      </a:lnTo>
                      <a:lnTo>
                        <a:pt x="39" y="23"/>
                      </a:lnTo>
                      <a:lnTo>
                        <a:pt x="30" y="19"/>
                      </a:lnTo>
                      <a:lnTo>
                        <a:pt x="23" y="15"/>
                      </a:lnTo>
                      <a:lnTo>
                        <a:pt x="15" y="10"/>
                      </a:lnTo>
                      <a:lnTo>
                        <a:pt x="7" y="6"/>
                      </a:lnTo>
                      <a:lnTo>
                        <a:pt x="0" y="0"/>
                      </a:lnTo>
                      <a:lnTo>
                        <a:pt x="471" y="0"/>
                      </a:lnTo>
                      <a:lnTo>
                        <a:pt x="464" y="6"/>
                      </a:lnTo>
                      <a:lnTo>
                        <a:pt x="455" y="10"/>
                      </a:lnTo>
                      <a:lnTo>
                        <a:pt x="447" y="15"/>
                      </a:lnTo>
                      <a:lnTo>
                        <a:pt x="440" y="19"/>
                      </a:lnTo>
                      <a:lnTo>
                        <a:pt x="432" y="23"/>
                      </a:lnTo>
                      <a:lnTo>
                        <a:pt x="423" y="27"/>
                      </a:lnTo>
                      <a:lnTo>
                        <a:pt x="415" y="31"/>
                      </a:lnTo>
                      <a:lnTo>
                        <a:pt x="407" y="34"/>
                      </a:lnTo>
                      <a:lnTo>
                        <a:pt x="64" y="34"/>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1" name="Freeform 1252">
                  <a:extLst>
                    <a:ext uri="{FF2B5EF4-FFF2-40B4-BE49-F238E27FC236}">
                      <a16:creationId xmlns:a16="http://schemas.microsoft.com/office/drawing/2014/main" id="{81DA863F-2288-47BF-85FC-8E2FDF89F93E}"/>
                    </a:ext>
                  </a:extLst>
                </p:cNvPr>
                <p:cNvSpPr>
                  <a:spLocks/>
                </p:cNvSpPr>
                <p:nvPr/>
              </p:nvSpPr>
              <p:spPr bwMode="auto">
                <a:xfrm>
                  <a:off x="4296" y="544"/>
                  <a:ext cx="94" cy="7"/>
                </a:xfrm>
                <a:custGeom>
                  <a:avLst/>
                  <a:gdLst>
                    <a:gd name="T0" fmla="*/ 0 w 566"/>
                    <a:gd name="T1" fmla="*/ 0 h 34"/>
                    <a:gd name="T2" fmla="*/ 0 w 566"/>
                    <a:gd name="T3" fmla="*/ 0 h 34"/>
                    <a:gd name="T4" fmla="*/ 0 w 566"/>
                    <a:gd name="T5" fmla="*/ 0 h 34"/>
                    <a:gd name="T6" fmla="*/ 0 w 566"/>
                    <a:gd name="T7" fmla="*/ 0 h 34"/>
                    <a:gd name="T8" fmla="*/ 0 w 566"/>
                    <a:gd name="T9" fmla="*/ 0 h 34"/>
                    <a:gd name="T10" fmla="*/ 0 w 566"/>
                    <a:gd name="T11" fmla="*/ 0 h 34"/>
                    <a:gd name="T12" fmla="*/ 0 w 566"/>
                    <a:gd name="T13" fmla="*/ 0 h 34"/>
                    <a:gd name="T14" fmla="*/ 0 w 566"/>
                    <a:gd name="T15" fmla="*/ 0 h 34"/>
                    <a:gd name="T16" fmla="*/ 0 w 566"/>
                    <a:gd name="T17" fmla="*/ 0 h 34"/>
                    <a:gd name="T18" fmla="*/ 0 w 566"/>
                    <a:gd name="T19" fmla="*/ 0 h 34"/>
                    <a:gd name="T20" fmla="*/ 0 w 566"/>
                    <a:gd name="T21" fmla="*/ 0 h 34"/>
                    <a:gd name="T22" fmla="*/ 0 w 566"/>
                    <a:gd name="T23" fmla="*/ 0 h 34"/>
                    <a:gd name="T24" fmla="*/ 0 w 566"/>
                    <a:gd name="T25" fmla="*/ 0 h 34"/>
                    <a:gd name="T26" fmla="*/ 0 w 566"/>
                    <a:gd name="T27" fmla="*/ 0 h 34"/>
                    <a:gd name="T28" fmla="*/ 0 w 566"/>
                    <a:gd name="T29" fmla="*/ 0 h 34"/>
                    <a:gd name="T30" fmla="*/ 0 w 566"/>
                    <a:gd name="T31" fmla="*/ 0 h 34"/>
                    <a:gd name="T32" fmla="*/ 0 w 566"/>
                    <a:gd name="T33" fmla="*/ 0 h 34"/>
                    <a:gd name="T34" fmla="*/ 0 w 566"/>
                    <a:gd name="T35" fmla="*/ 0 h 34"/>
                    <a:gd name="T36" fmla="*/ 0 w 566"/>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66"/>
                    <a:gd name="T58" fmla="*/ 0 h 34"/>
                    <a:gd name="T59" fmla="*/ 566 w 566"/>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66" h="34">
                      <a:moveTo>
                        <a:pt x="48" y="34"/>
                      </a:moveTo>
                      <a:lnTo>
                        <a:pt x="42" y="30"/>
                      </a:lnTo>
                      <a:lnTo>
                        <a:pt x="36" y="26"/>
                      </a:lnTo>
                      <a:lnTo>
                        <a:pt x="30" y="22"/>
                      </a:lnTo>
                      <a:lnTo>
                        <a:pt x="24" y="18"/>
                      </a:lnTo>
                      <a:lnTo>
                        <a:pt x="18" y="13"/>
                      </a:lnTo>
                      <a:lnTo>
                        <a:pt x="12" y="9"/>
                      </a:lnTo>
                      <a:lnTo>
                        <a:pt x="6" y="4"/>
                      </a:lnTo>
                      <a:lnTo>
                        <a:pt x="0" y="0"/>
                      </a:lnTo>
                      <a:lnTo>
                        <a:pt x="566" y="0"/>
                      </a:lnTo>
                      <a:lnTo>
                        <a:pt x="560" y="4"/>
                      </a:lnTo>
                      <a:lnTo>
                        <a:pt x="554" y="9"/>
                      </a:lnTo>
                      <a:lnTo>
                        <a:pt x="548" y="13"/>
                      </a:lnTo>
                      <a:lnTo>
                        <a:pt x="542" y="18"/>
                      </a:lnTo>
                      <a:lnTo>
                        <a:pt x="536" y="22"/>
                      </a:lnTo>
                      <a:lnTo>
                        <a:pt x="530" y="26"/>
                      </a:lnTo>
                      <a:lnTo>
                        <a:pt x="525" y="30"/>
                      </a:lnTo>
                      <a:lnTo>
                        <a:pt x="519" y="34"/>
                      </a:lnTo>
                      <a:lnTo>
                        <a:pt x="48" y="3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2" name="Freeform 1253">
                  <a:extLst>
                    <a:ext uri="{FF2B5EF4-FFF2-40B4-BE49-F238E27FC236}">
                      <a16:creationId xmlns:a16="http://schemas.microsoft.com/office/drawing/2014/main" id="{91C2660A-C9DD-40F5-9D8D-D8D8594EC626}"/>
                    </a:ext>
                  </a:extLst>
                </p:cNvPr>
                <p:cNvSpPr>
                  <a:spLocks/>
                </p:cNvSpPr>
                <p:nvPr/>
              </p:nvSpPr>
              <p:spPr bwMode="auto">
                <a:xfrm>
                  <a:off x="4290" y="537"/>
                  <a:ext cx="106" cy="7"/>
                </a:xfrm>
                <a:custGeom>
                  <a:avLst/>
                  <a:gdLst>
                    <a:gd name="T0" fmla="*/ 0 w 632"/>
                    <a:gd name="T1" fmla="*/ 0 h 34"/>
                    <a:gd name="T2" fmla="*/ 0 w 632"/>
                    <a:gd name="T3" fmla="*/ 0 h 34"/>
                    <a:gd name="T4" fmla="*/ 0 w 632"/>
                    <a:gd name="T5" fmla="*/ 0 h 34"/>
                    <a:gd name="T6" fmla="*/ 0 w 632"/>
                    <a:gd name="T7" fmla="*/ 0 h 34"/>
                    <a:gd name="T8" fmla="*/ 0 w 632"/>
                    <a:gd name="T9" fmla="*/ 0 h 34"/>
                    <a:gd name="T10" fmla="*/ 0 w 632"/>
                    <a:gd name="T11" fmla="*/ 0 h 34"/>
                    <a:gd name="T12" fmla="*/ 0 w 632"/>
                    <a:gd name="T13" fmla="*/ 0 h 34"/>
                    <a:gd name="T14" fmla="*/ 0 w 632"/>
                    <a:gd name="T15" fmla="*/ 0 h 34"/>
                    <a:gd name="T16" fmla="*/ 0 w 632"/>
                    <a:gd name="T17" fmla="*/ 0 h 34"/>
                    <a:gd name="T18" fmla="*/ 0 w 632"/>
                    <a:gd name="T19" fmla="*/ 0 h 34"/>
                    <a:gd name="T20" fmla="*/ 0 w 632"/>
                    <a:gd name="T21" fmla="*/ 0 h 34"/>
                    <a:gd name="T22" fmla="*/ 0 w 632"/>
                    <a:gd name="T23" fmla="*/ 0 h 34"/>
                    <a:gd name="T24" fmla="*/ 0 w 632"/>
                    <a:gd name="T25" fmla="*/ 0 h 34"/>
                    <a:gd name="T26" fmla="*/ 0 w 632"/>
                    <a:gd name="T27" fmla="*/ 0 h 34"/>
                    <a:gd name="T28" fmla="*/ 0 w 632"/>
                    <a:gd name="T29" fmla="*/ 0 h 34"/>
                    <a:gd name="T30" fmla="*/ 0 w 632"/>
                    <a:gd name="T31" fmla="*/ 0 h 34"/>
                    <a:gd name="T32" fmla="*/ 0 w 632"/>
                    <a:gd name="T33" fmla="*/ 0 h 34"/>
                    <a:gd name="T34" fmla="*/ 0 w 632"/>
                    <a:gd name="T35" fmla="*/ 0 h 34"/>
                    <a:gd name="T36" fmla="*/ 0 w 63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32"/>
                    <a:gd name="T58" fmla="*/ 0 h 34"/>
                    <a:gd name="T59" fmla="*/ 632 w 63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32" h="34">
                      <a:moveTo>
                        <a:pt x="33" y="34"/>
                      </a:moveTo>
                      <a:lnTo>
                        <a:pt x="29" y="30"/>
                      </a:lnTo>
                      <a:lnTo>
                        <a:pt x="25" y="26"/>
                      </a:lnTo>
                      <a:lnTo>
                        <a:pt x="20" y="21"/>
                      </a:lnTo>
                      <a:lnTo>
                        <a:pt x="17" y="17"/>
                      </a:lnTo>
                      <a:lnTo>
                        <a:pt x="12" y="13"/>
                      </a:lnTo>
                      <a:lnTo>
                        <a:pt x="8" y="9"/>
                      </a:lnTo>
                      <a:lnTo>
                        <a:pt x="4" y="4"/>
                      </a:lnTo>
                      <a:lnTo>
                        <a:pt x="0" y="0"/>
                      </a:lnTo>
                      <a:lnTo>
                        <a:pt x="632" y="0"/>
                      </a:lnTo>
                      <a:lnTo>
                        <a:pt x="629" y="4"/>
                      </a:lnTo>
                      <a:lnTo>
                        <a:pt x="624" y="9"/>
                      </a:lnTo>
                      <a:lnTo>
                        <a:pt x="620" y="13"/>
                      </a:lnTo>
                      <a:lnTo>
                        <a:pt x="616" y="17"/>
                      </a:lnTo>
                      <a:lnTo>
                        <a:pt x="612" y="21"/>
                      </a:lnTo>
                      <a:lnTo>
                        <a:pt x="607" y="26"/>
                      </a:lnTo>
                      <a:lnTo>
                        <a:pt x="604" y="30"/>
                      </a:lnTo>
                      <a:lnTo>
                        <a:pt x="599" y="34"/>
                      </a:lnTo>
                      <a:lnTo>
                        <a:pt x="33" y="34"/>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3" name="Freeform 1254">
                  <a:extLst>
                    <a:ext uri="{FF2B5EF4-FFF2-40B4-BE49-F238E27FC236}">
                      <a16:creationId xmlns:a16="http://schemas.microsoft.com/office/drawing/2014/main" id="{FC9884CC-D8F6-4CCB-8F94-64A814EF4FB1}"/>
                    </a:ext>
                  </a:extLst>
                </p:cNvPr>
                <p:cNvSpPr>
                  <a:spLocks/>
                </p:cNvSpPr>
                <p:nvPr/>
              </p:nvSpPr>
              <p:spPr bwMode="auto">
                <a:xfrm>
                  <a:off x="4286" y="530"/>
                  <a:ext cx="114" cy="7"/>
                </a:xfrm>
                <a:custGeom>
                  <a:avLst/>
                  <a:gdLst>
                    <a:gd name="T0" fmla="*/ 0 w 686"/>
                    <a:gd name="T1" fmla="*/ 0 h 35"/>
                    <a:gd name="T2" fmla="*/ 0 w 686"/>
                    <a:gd name="T3" fmla="*/ 0 h 35"/>
                    <a:gd name="T4" fmla="*/ 0 w 686"/>
                    <a:gd name="T5" fmla="*/ 0 h 35"/>
                    <a:gd name="T6" fmla="*/ 0 w 686"/>
                    <a:gd name="T7" fmla="*/ 0 h 35"/>
                    <a:gd name="T8" fmla="*/ 0 w 686"/>
                    <a:gd name="T9" fmla="*/ 0 h 35"/>
                    <a:gd name="T10" fmla="*/ 0 w 686"/>
                    <a:gd name="T11" fmla="*/ 0 h 35"/>
                    <a:gd name="T12" fmla="*/ 0 w 686"/>
                    <a:gd name="T13" fmla="*/ 0 h 35"/>
                    <a:gd name="T14" fmla="*/ 0 w 686"/>
                    <a:gd name="T15" fmla="*/ 0 h 35"/>
                    <a:gd name="T16" fmla="*/ 0 w 686"/>
                    <a:gd name="T17" fmla="*/ 0 h 35"/>
                    <a:gd name="T18" fmla="*/ 0 w 686"/>
                    <a:gd name="T19" fmla="*/ 0 h 35"/>
                    <a:gd name="T20" fmla="*/ 0 w 686"/>
                    <a:gd name="T21" fmla="*/ 0 h 35"/>
                    <a:gd name="T22" fmla="*/ 0 w 686"/>
                    <a:gd name="T23" fmla="*/ 0 h 35"/>
                    <a:gd name="T24" fmla="*/ 0 w 686"/>
                    <a:gd name="T25" fmla="*/ 0 h 35"/>
                    <a:gd name="T26" fmla="*/ 0 w 686"/>
                    <a:gd name="T27" fmla="*/ 0 h 35"/>
                    <a:gd name="T28" fmla="*/ 0 w 686"/>
                    <a:gd name="T29" fmla="*/ 0 h 35"/>
                    <a:gd name="T30" fmla="*/ 0 w 686"/>
                    <a:gd name="T31" fmla="*/ 0 h 35"/>
                    <a:gd name="T32" fmla="*/ 0 w 686"/>
                    <a:gd name="T33" fmla="*/ 0 h 35"/>
                    <a:gd name="T34" fmla="*/ 0 w 686"/>
                    <a:gd name="T35" fmla="*/ 0 h 35"/>
                    <a:gd name="T36" fmla="*/ 0 w 686"/>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86"/>
                    <a:gd name="T58" fmla="*/ 0 h 35"/>
                    <a:gd name="T59" fmla="*/ 686 w 686"/>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86" h="35">
                      <a:moveTo>
                        <a:pt x="27" y="35"/>
                      </a:moveTo>
                      <a:lnTo>
                        <a:pt x="24" y="31"/>
                      </a:lnTo>
                      <a:lnTo>
                        <a:pt x="20" y="27"/>
                      </a:lnTo>
                      <a:lnTo>
                        <a:pt x="17" y="23"/>
                      </a:lnTo>
                      <a:lnTo>
                        <a:pt x="13" y="18"/>
                      </a:lnTo>
                      <a:lnTo>
                        <a:pt x="9" y="14"/>
                      </a:lnTo>
                      <a:lnTo>
                        <a:pt x="6" y="10"/>
                      </a:lnTo>
                      <a:lnTo>
                        <a:pt x="3" y="4"/>
                      </a:lnTo>
                      <a:lnTo>
                        <a:pt x="0" y="0"/>
                      </a:lnTo>
                      <a:lnTo>
                        <a:pt x="686" y="0"/>
                      </a:lnTo>
                      <a:lnTo>
                        <a:pt x="683" y="4"/>
                      </a:lnTo>
                      <a:lnTo>
                        <a:pt x="680" y="10"/>
                      </a:lnTo>
                      <a:lnTo>
                        <a:pt x="677" y="14"/>
                      </a:lnTo>
                      <a:lnTo>
                        <a:pt x="673" y="18"/>
                      </a:lnTo>
                      <a:lnTo>
                        <a:pt x="670" y="23"/>
                      </a:lnTo>
                      <a:lnTo>
                        <a:pt x="666" y="27"/>
                      </a:lnTo>
                      <a:lnTo>
                        <a:pt x="663" y="31"/>
                      </a:lnTo>
                      <a:lnTo>
                        <a:pt x="659" y="35"/>
                      </a:lnTo>
                      <a:lnTo>
                        <a:pt x="27" y="35"/>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4" name="Freeform 1255">
                  <a:extLst>
                    <a:ext uri="{FF2B5EF4-FFF2-40B4-BE49-F238E27FC236}">
                      <a16:creationId xmlns:a16="http://schemas.microsoft.com/office/drawing/2014/main" id="{33F88AA9-4967-4A82-ADF4-CF85ED9C8E0D}"/>
                    </a:ext>
                  </a:extLst>
                </p:cNvPr>
                <p:cNvSpPr>
                  <a:spLocks/>
                </p:cNvSpPr>
                <p:nvPr/>
              </p:nvSpPr>
              <p:spPr bwMode="auto">
                <a:xfrm>
                  <a:off x="4282" y="524"/>
                  <a:ext cx="122" cy="6"/>
                </a:xfrm>
                <a:custGeom>
                  <a:avLst/>
                  <a:gdLst>
                    <a:gd name="T0" fmla="*/ 0 w 726"/>
                    <a:gd name="T1" fmla="*/ 0 h 33"/>
                    <a:gd name="T2" fmla="*/ 0 w 726"/>
                    <a:gd name="T3" fmla="*/ 0 h 33"/>
                    <a:gd name="T4" fmla="*/ 0 w 726"/>
                    <a:gd name="T5" fmla="*/ 0 h 33"/>
                    <a:gd name="T6" fmla="*/ 0 w 726"/>
                    <a:gd name="T7" fmla="*/ 0 h 33"/>
                    <a:gd name="T8" fmla="*/ 0 w 726"/>
                    <a:gd name="T9" fmla="*/ 0 h 33"/>
                    <a:gd name="T10" fmla="*/ 0 w 726"/>
                    <a:gd name="T11" fmla="*/ 0 h 33"/>
                    <a:gd name="T12" fmla="*/ 0 w 726"/>
                    <a:gd name="T13" fmla="*/ 0 h 33"/>
                    <a:gd name="T14" fmla="*/ 0 w 726"/>
                    <a:gd name="T15" fmla="*/ 0 h 33"/>
                    <a:gd name="T16" fmla="*/ 0 w 726"/>
                    <a:gd name="T17" fmla="*/ 0 h 33"/>
                    <a:gd name="T18" fmla="*/ 0 w 726"/>
                    <a:gd name="T19" fmla="*/ 0 h 33"/>
                    <a:gd name="T20" fmla="*/ 0 w 726"/>
                    <a:gd name="T21" fmla="*/ 0 h 33"/>
                    <a:gd name="T22" fmla="*/ 0 w 726"/>
                    <a:gd name="T23" fmla="*/ 0 h 33"/>
                    <a:gd name="T24" fmla="*/ 0 w 726"/>
                    <a:gd name="T25" fmla="*/ 0 h 33"/>
                    <a:gd name="T26" fmla="*/ 0 w 726"/>
                    <a:gd name="T27" fmla="*/ 0 h 33"/>
                    <a:gd name="T28" fmla="*/ 0 w 726"/>
                    <a:gd name="T29" fmla="*/ 0 h 33"/>
                    <a:gd name="T30" fmla="*/ 0 w 726"/>
                    <a:gd name="T31" fmla="*/ 0 h 33"/>
                    <a:gd name="T32" fmla="*/ 0 w 726"/>
                    <a:gd name="T33" fmla="*/ 0 h 33"/>
                    <a:gd name="T34" fmla="*/ 0 w 726"/>
                    <a:gd name="T35" fmla="*/ 0 h 33"/>
                    <a:gd name="T36" fmla="*/ 0 w 726"/>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6"/>
                    <a:gd name="T58" fmla="*/ 0 h 33"/>
                    <a:gd name="T59" fmla="*/ 726 w 726"/>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6" h="33">
                      <a:moveTo>
                        <a:pt x="20" y="33"/>
                      </a:moveTo>
                      <a:lnTo>
                        <a:pt x="18" y="29"/>
                      </a:lnTo>
                      <a:lnTo>
                        <a:pt x="15" y="25"/>
                      </a:lnTo>
                      <a:lnTo>
                        <a:pt x="12" y="21"/>
                      </a:lnTo>
                      <a:lnTo>
                        <a:pt x="9" y="17"/>
                      </a:lnTo>
                      <a:lnTo>
                        <a:pt x="7" y="13"/>
                      </a:lnTo>
                      <a:lnTo>
                        <a:pt x="5" y="9"/>
                      </a:lnTo>
                      <a:lnTo>
                        <a:pt x="2" y="4"/>
                      </a:lnTo>
                      <a:lnTo>
                        <a:pt x="0" y="0"/>
                      </a:lnTo>
                      <a:lnTo>
                        <a:pt x="726" y="0"/>
                      </a:lnTo>
                      <a:lnTo>
                        <a:pt x="724" y="4"/>
                      </a:lnTo>
                      <a:lnTo>
                        <a:pt x="722" y="9"/>
                      </a:lnTo>
                      <a:lnTo>
                        <a:pt x="719" y="13"/>
                      </a:lnTo>
                      <a:lnTo>
                        <a:pt x="717" y="17"/>
                      </a:lnTo>
                      <a:lnTo>
                        <a:pt x="715" y="21"/>
                      </a:lnTo>
                      <a:lnTo>
                        <a:pt x="711" y="25"/>
                      </a:lnTo>
                      <a:lnTo>
                        <a:pt x="709" y="29"/>
                      </a:lnTo>
                      <a:lnTo>
                        <a:pt x="706" y="33"/>
                      </a:lnTo>
                      <a:lnTo>
                        <a:pt x="20" y="33"/>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5" name="Freeform 1256">
                  <a:extLst>
                    <a:ext uri="{FF2B5EF4-FFF2-40B4-BE49-F238E27FC236}">
                      <a16:creationId xmlns:a16="http://schemas.microsoft.com/office/drawing/2014/main" id="{193EFD5E-5076-4C85-AABA-94E95C520A81}"/>
                    </a:ext>
                  </a:extLst>
                </p:cNvPr>
                <p:cNvSpPr>
                  <a:spLocks/>
                </p:cNvSpPr>
                <p:nvPr/>
              </p:nvSpPr>
              <p:spPr bwMode="auto">
                <a:xfrm>
                  <a:off x="4280" y="517"/>
                  <a:ext cx="126" cy="7"/>
                </a:xfrm>
                <a:custGeom>
                  <a:avLst/>
                  <a:gdLst>
                    <a:gd name="T0" fmla="*/ 0 w 758"/>
                    <a:gd name="T1" fmla="*/ 0 h 35"/>
                    <a:gd name="T2" fmla="*/ 0 w 758"/>
                    <a:gd name="T3" fmla="*/ 0 h 35"/>
                    <a:gd name="T4" fmla="*/ 0 w 758"/>
                    <a:gd name="T5" fmla="*/ 0 h 35"/>
                    <a:gd name="T6" fmla="*/ 0 w 758"/>
                    <a:gd name="T7" fmla="*/ 0 h 35"/>
                    <a:gd name="T8" fmla="*/ 0 w 758"/>
                    <a:gd name="T9" fmla="*/ 0 h 35"/>
                    <a:gd name="T10" fmla="*/ 0 w 758"/>
                    <a:gd name="T11" fmla="*/ 0 h 35"/>
                    <a:gd name="T12" fmla="*/ 0 w 758"/>
                    <a:gd name="T13" fmla="*/ 0 h 35"/>
                    <a:gd name="T14" fmla="*/ 0 w 758"/>
                    <a:gd name="T15" fmla="*/ 0 h 35"/>
                    <a:gd name="T16" fmla="*/ 0 w 758"/>
                    <a:gd name="T17" fmla="*/ 0 h 35"/>
                    <a:gd name="T18" fmla="*/ 0 w 758"/>
                    <a:gd name="T19" fmla="*/ 0 h 35"/>
                    <a:gd name="T20" fmla="*/ 0 w 758"/>
                    <a:gd name="T21" fmla="*/ 0 h 35"/>
                    <a:gd name="T22" fmla="*/ 0 w 758"/>
                    <a:gd name="T23" fmla="*/ 0 h 35"/>
                    <a:gd name="T24" fmla="*/ 0 w 758"/>
                    <a:gd name="T25" fmla="*/ 0 h 35"/>
                    <a:gd name="T26" fmla="*/ 0 w 758"/>
                    <a:gd name="T27" fmla="*/ 0 h 35"/>
                    <a:gd name="T28" fmla="*/ 0 w 758"/>
                    <a:gd name="T29" fmla="*/ 0 h 35"/>
                    <a:gd name="T30" fmla="*/ 0 w 758"/>
                    <a:gd name="T31" fmla="*/ 0 h 35"/>
                    <a:gd name="T32" fmla="*/ 0 w 758"/>
                    <a:gd name="T33" fmla="*/ 0 h 35"/>
                    <a:gd name="T34" fmla="*/ 0 w 758"/>
                    <a:gd name="T35" fmla="*/ 0 h 35"/>
                    <a:gd name="T36" fmla="*/ 0 w 758"/>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8"/>
                    <a:gd name="T58" fmla="*/ 0 h 35"/>
                    <a:gd name="T59" fmla="*/ 758 w 758"/>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8" h="35">
                      <a:moveTo>
                        <a:pt x="16" y="35"/>
                      </a:moveTo>
                      <a:lnTo>
                        <a:pt x="13" y="31"/>
                      </a:lnTo>
                      <a:lnTo>
                        <a:pt x="12" y="27"/>
                      </a:lnTo>
                      <a:lnTo>
                        <a:pt x="10" y="22"/>
                      </a:lnTo>
                      <a:lnTo>
                        <a:pt x="9" y="17"/>
                      </a:lnTo>
                      <a:lnTo>
                        <a:pt x="6" y="13"/>
                      </a:lnTo>
                      <a:lnTo>
                        <a:pt x="4" y="9"/>
                      </a:lnTo>
                      <a:lnTo>
                        <a:pt x="3" y="4"/>
                      </a:lnTo>
                      <a:lnTo>
                        <a:pt x="0" y="0"/>
                      </a:lnTo>
                      <a:lnTo>
                        <a:pt x="758" y="0"/>
                      </a:lnTo>
                      <a:lnTo>
                        <a:pt x="755" y="4"/>
                      </a:lnTo>
                      <a:lnTo>
                        <a:pt x="754" y="9"/>
                      </a:lnTo>
                      <a:lnTo>
                        <a:pt x="752" y="13"/>
                      </a:lnTo>
                      <a:lnTo>
                        <a:pt x="751" y="17"/>
                      </a:lnTo>
                      <a:lnTo>
                        <a:pt x="748" y="22"/>
                      </a:lnTo>
                      <a:lnTo>
                        <a:pt x="746" y="27"/>
                      </a:lnTo>
                      <a:lnTo>
                        <a:pt x="745" y="31"/>
                      </a:lnTo>
                      <a:lnTo>
                        <a:pt x="742" y="35"/>
                      </a:lnTo>
                      <a:lnTo>
                        <a:pt x="16" y="35"/>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6" name="Freeform 1257">
                  <a:extLst>
                    <a:ext uri="{FF2B5EF4-FFF2-40B4-BE49-F238E27FC236}">
                      <a16:creationId xmlns:a16="http://schemas.microsoft.com/office/drawing/2014/main" id="{4735A89A-CB6D-437C-8DDC-F304949A3BCA}"/>
                    </a:ext>
                  </a:extLst>
                </p:cNvPr>
                <p:cNvSpPr>
                  <a:spLocks/>
                </p:cNvSpPr>
                <p:nvPr/>
              </p:nvSpPr>
              <p:spPr bwMode="auto">
                <a:xfrm>
                  <a:off x="4278" y="510"/>
                  <a:ext cx="130" cy="7"/>
                </a:xfrm>
                <a:custGeom>
                  <a:avLst/>
                  <a:gdLst>
                    <a:gd name="T0" fmla="*/ 0 w 776"/>
                    <a:gd name="T1" fmla="*/ 0 h 34"/>
                    <a:gd name="T2" fmla="*/ 0 w 776"/>
                    <a:gd name="T3" fmla="*/ 0 h 34"/>
                    <a:gd name="T4" fmla="*/ 0 w 776"/>
                    <a:gd name="T5" fmla="*/ 0 h 34"/>
                    <a:gd name="T6" fmla="*/ 0 w 776"/>
                    <a:gd name="T7" fmla="*/ 0 h 34"/>
                    <a:gd name="T8" fmla="*/ 0 w 776"/>
                    <a:gd name="T9" fmla="*/ 0 h 34"/>
                    <a:gd name="T10" fmla="*/ 0 w 776"/>
                    <a:gd name="T11" fmla="*/ 0 h 34"/>
                    <a:gd name="T12" fmla="*/ 0 w 776"/>
                    <a:gd name="T13" fmla="*/ 0 h 34"/>
                    <a:gd name="T14" fmla="*/ 0 w 776"/>
                    <a:gd name="T15" fmla="*/ 0 h 34"/>
                    <a:gd name="T16" fmla="*/ 0 w 776"/>
                    <a:gd name="T17" fmla="*/ 0 h 34"/>
                    <a:gd name="T18" fmla="*/ 0 w 776"/>
                    <a:gd name="T19" fmla="*/ 0 h 34"/>
                    <a:gd name="T20" fmla="*/ 0 w 776"/>
                    <a:gd name="T21" fmla="*/ 0 h 34"/>
                    <a:gd name="T22" fmla="*/ 0 w 776"/>
                    <a:gd name="T23" fmla="*/ 0 h 34"/>
                    <a:gd name="T24" fmla="*/ 0 w 776"/>
                    <a:gd name="T25" fmla="*/ 0 h 34"/>
                    <a:gd name="T26" fmla="*/ 0 w 776"/>
                    <a:gd name="T27" fmla="*/ 0 h 34"/>
                    <a:gd name="T28" fmla="*/ 0 w 776"/>
                    <a:gd name="T29" fmla="*/ 0 h 34"/>
                    <a:gd name="T30" fmla="*/ 0 w 776"/>
                    <a:gd name="T31" fmla="*/ 0 h 34"/>
                    <a:gd name="T32" fmla="*/ 0 w 776"/>
                    <a:gd name="T33" fmla="*/ 0 h 34"/>
                    <a:gd name="T34" fmla="*/ 0 w 776"/>
                    <a:gd name="T35" fmla="*/ 0 h 34"/>
                    <a:gd name="T36" fmla="*/ 0 w 776"/>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6"/>
                    <a:gd name="T58" fmla="*/ 0 h 34"/>
                    <a:gd name="T59" fmla="*/ 776 w 776"/>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6" h="34">
                      <a:moveTo>
                        <a:pt x="9" y="34"/>
                      </a:moveTo>
                      <a:lnTo>
                        <a:pt x="8" y="30"/>
                      </a:lnTo>
                      <a:lnTo>
                        <a:pt x="7" y="26"/>
                      </a:lnTo>
                      <a:lnTo>
                        <a:pt x="6" y="22"/>
                      </a:lnTo>
                      <a:lnTo>
                        <a:pt x="5" y="17"/>
                      </a:lnTo>
                      <a:lnTo>
                        <a:pt x="4" y="13"/>
                      </a:lnTo>
                      <a:lnTo>
                        <a:pt x="2" y="9"/>
                      </a:lnTo>
                      <a:lnTo>
                        <a:pt x="1" y="4"/>
                      </a:lnTo>
                      <a:lnTo>
                        <a:pt x="0" y="0"/>
                      </a:lnTo>
                      <a:lnTo>
                        <a:pt x="776" y="0"/>
                      </a:lnTo>
                      <a:lnTo>
                        <a:pt x="775" y="4"/>
                      </a:lnTo>
                      <a:lnTo>
                        <a:pt x="774" y="9"/>
                      </a:lnTo>
                      <a:lnTo>
                        <a:pt x="773" y="13"/>
                      </a:lnTo>
                      <a:lnTo>
                        <a:pt x="772" y="17"/>
                      </a:lnTo>
                      <a:lnTo>
                        <a:pt x="770" y="22"/>
                      </a:lnTo>
                      <a:lnTo>
                        <a:pt x="769" y="26"/>
                      </a:lnTo>
                      <a:lnTo>
                        <a:pt x="768" y="30"/>
                      </a:lnTo>
                      <a:lnTo>
                        <a:pt x="767" y="34"/>
                      </a:lnTo>
                      <a:lnTo>
                        <a:pt x="9" y="3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7" name="Freeform 1258">
                  <a:extLst>
                    <a:ext uri="{FF2B5EF4-FFF2-40B4-BE49-F238E27FC236}">
                      <a16:creationId xmlns:a16="http://schemas.microsoft.com/office/drawing/2014/main" id="{55A8682A-97C0-4123-932D-89EEA78ED803}"/>
                    </a:ext>
                  </a:extLst>
                </p:cNvPr>
                <p:cNvSpPr>
                  <a:spLocks/>
                </p:cNvSpPr>
                <p:nvPr/>
              </p:nvSpPr>
              <p:spPr bwMode="auto">
                <a:xfrm>
                  <a:off x="4277" y="503"/>
                  <a:ext cx="132" cy="7"/>
                </a:xfrm>
                <a:custGeom>
                  <a:avLst/>
                  <a:gdLst>
                    <a:gd name="T0" fmla="*/ 0 w 788"/>
                    <a:gd name="T1" fmla="*/ 0 h 34"/>
                    <a:gd name="T2" fmla="*/ 0 w 788"/>
                    <a:gd name="T3" fmla="*/ 0 h 34"/>
                    <a:gd name="T4" fmla="*/ 0 w 788"/>
                    <a:gd name="T5" fmla="*/ 0 h 34"/>
                    <a:gd name="T6" fmla="*/ 0 w 788"/>
                    <a:gd name="T7" fmla="*/ 0 h 34"/>
                    <a:gd name="T8" fmla="*/ 0 w 788"/>
                    <a:gd name="T9" fmla="*/ 0 h 34"/>
                    <a:gd name="T10" fmla="*/ 0 w 788"/>
                    <a:gd name="T11" fmla="*/ 0 h 34"/>
                    <a:gd name="T12" fmla="*/ 0 w 788"/>
                    <a:gd name="T13" fmla="*/ 0 h 34"/>
                    <a:gd name="T14" fmla="*/ 0 w 788"/>
                    <a:gd name="T15" fmla="*/ 0 h 34"/>
                    <a:gd name="T16" fmla="*/ 0 w 788"/>
                    <a:gd name="T17" fmla="*/ 0 h 34"/>
                    <a:gd name="T18" fmla="*/ 0 w 788"/>
                    <a:gd name="T19" fmla="*/ 0 h 34"/>
                    <a:gd name="T20" fmla="*/ 0 w 788"/>
                    <a:gd name="T21" fmla="*/ 0 h 34"/>
                    <a:gd name="T22" fmla="*/ 0 w 788"/>
                    <a:gd name="T23" fmla="*/ 0 h 34"/>
                    <a:gd name="T24" fmla="*/ 0 w 788"/>
                    <a:gd name="T25" fmla="*/ 0 h 34"/>
                    <a:gd name="T26" fmla="*/ 0 w 788"/>
                    <a:gd name="T27" fmla="*/ 0 h 34"/>
                    <a:gd name="T28" fmla="*/ 0 w 788"/>
                    <a:gd name="T29" fmla="*/ 0 h 34"/>
                    <a:gd name="T30" fmla="*/ 0 w 788"/>
                    <a:gd name="T31" fmla="*/ 0 h 34"/>
                    <a:gd name="T32" fmla="*/ 0 w 788"/>
                    <a:gd name="T33" fmla="*/ 0 h 34"/>
                    <a:gd name="T34" fmla="*/ 0 w 788"/>
                    <a:gd name="T35" fmla="*/ 0 h 34"/>
                    <a:gd name="T36" fmla="*/ 0 w 788"/>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8"/>
                    <a:gd name="T58" fmla="*/ 0 h 34"/>
                    <a:gd name="T59" fmla="*/ 788 w 788"/>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8" h="34">
                      <a:moveTo>
                        <a:pt x="6" y="34"/>
                      </a:moveTo>
                      <a:lnTo>
                        <a:pt x="5" y="30"/>
                      </a:lnTo>
                      <a:lnTo>
                        <a:pt x="5" y="26"/>
                      </a:lnTo>
                      <a:lnTo>
                        <a:pt x="4" y="22"/>
                      </a:lnTo>
                      <a:lnTo>
                        <a:pt x="2" y="17"/>
                      </a:lnTo>
                      <a:lnTo>
                        <a:pt x="1" y="13"/>
                      </a:lnTo>
                      <a:lnTo>
                        <a:pt x="1" y="9"/>
                      </a:lnTo>
                      <a:lnTo>
                        <a:pt x="0" y="4"/>
                      </a:lnTo>
                      <a:lnTo>
                        <a:pt x="0" y="0"/>
                      </a:lnTo>
                      <a:lnTo>
                        <a:pt x="788" y="0"/>
                      </a:lnTo>
                      <a:lnTo>
                        <a:pt x="788" y="4"/>
                      </a:lnTo>
                      <a:lnTo>
                        <a:pt x="787" y="9"/>
                      </a:lnTo>
                      <a:lnTo>
                        <a:pt x="787" y="13"/>
                      </a:lnTo>
                      <a:lnTo>
                        <a:pt x="786" y="17"/>
                      </a:lnTo>
                      <a:lnTo>
                        <a:pt x="785" y="22"/>
                      </a:lnTo>
                      <a:lnTo>
                        <a:pt x="783" y="26"/>
                      </a:lnTo>
                      <a:lnTo>
                        <a:pt x="783" y="30"/>
                      </a:lnTo>
                      <a:lnTo>
                        <a:pt x="782" y="34"/>
                      </a:lnTo>
                      <a:lnTo>
                        <a:pt x="6" y="3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8" name="Freeform 1259">
                  <a:extLst>
                    <a:ext uri="{FF2B5EF4-FFF2-40B4-BE49-F238E27FC236}">
                      <a16:creationId xmlns:a16="http://schemas.microsoft.com/office/drawing/2014/main" id="{89CB612E-1BF2-4A5A-9E4A-A76048FCF0C4}"/>
                    </a:ext>
                  </a:extLst>
                </p:cNvPr>
                <p:cNvSpPr>
                  <a:spLocks/>
                </p:cNvSpPr>
                <p:nvPr/>
              </p:nvSpPr>
              <p:spPr bwMode="auto">
                <a:xfrm>
                  <a:off x="4277" y="496"/>
                  <a:ext cx="132" cy="7"/>
                </a:xfrm>
                <a:custGeom>
                  <a:avLst/>
                  <a:gdLst>
                    <a:gd name="T0" fmla="*/ 0 w 793"/>
                    <a:gd name="T1" fmla="*/ 0 h 35"/>
                    <a:gd name="T2" fmla="*/ 0 w 793"/>
                    <a:gd name="T3" fmla="*/ 0 h 35"/>
                    <a:gd name="T4" fmla="*/ 0 w 793"/>
                    <a:gd name="T5" fmla="*/ 0 h 35"/>
                    <a:gd name="T6" fmla="*/ 0 w 793"/>
                    <a:gd name="T7" fmla="*/ 0 h 35"/>
                    <a:gd name="T8" fmla="*/ 0 w 793"/>
                    <a:gd name="T9" fmla="*/ 0 h 35"/>
                    <a:gd name="T10" fmla="*/ 0 w 793"/>
                    <a:gd name="T11" fmla="*/ 0 h 35"/>
                    <a:gd name="T12" fmla="*/ 0 w 793"/>
                    <a:gd name="T13" fmla="*/ 0 h 35"/>
                    <a:gd name="T14" fmla="*/ 0 w 793"/>
                    <a:gd name="T15" fmla="*/ 0 h 35"/>
                    <a:gd name="T16" fmla="*/ 0 w 793"/>
                    <a:gd name="T17" fmla="*/ 0 h 35"/>
                    <a:gd name="T18" fmla="*/ 0 w 793"/>
                    <a:gd name="T19" fmla="*/ 0 h 35"/>
                    <a:gd name="T20" fmla="*/ 0 w 793"/>
                    <a:gd name="T21" fmla="*/ 0 h 35"/>
                    <a:gd name="T22" fmla="*/ 0 w 793"/>
                    <a:gd name="T23" fmla="*/ 0 h 35"/>
                    <a:gd name="T24" fmla="*/ 0 w 793"/>
                    <a:gd name="T25" fmla="*/ 0 h 35"/>
                    <a:gd name="T26" fmla="*/ 0 w 793"/>
                    <a:gd name="T27" fmla="*/ 0 h 35"/>
                    <a:gd name="T28" fmla="*/ 0 w 793"/>
                    <a:gd name="T29" fmla="*/ 0 h 35"/>
                    <a:gd name="T30" fmla="*/ 0 w 793"/>
                    <a:gd name="T31" fmla="*/ 0 h 35"/>
                    <a:gd name="T32" fmla="*/ 0 w 793"/>
                    <a:gd name="T33" fmla="*/ 0 h 35"/>
                    <a:gd name="T34" fmla="*/ 0 w 793"/>
                    <a:gd name="T35" fmla="*/ 0 h 35"/>
                    <a:gd name="T36" fmla="*/ 0 w 793"/>
                    <a:gd name="T37" fmla="*/ 0 h 35"/>
                    <a:gd name="T38" fmla="*/ 0 w 793"/>
                    <a:gd name="T39" fmla="*/ 0 h 35"/>
                    <a:gd name="T40" fmla="*/ 0 w 793"/>
                    <a:gd name="T41" fmla="*/ 0 h 35"/>
                    <a:gd name="T42" fmla="*/ 0 w 793"/>
                    <a:gd name="T43" fmla="*/ 0 h 35"/>
                    <a:gd name="T44" fmla="*/ 0 w 793"/>
                    <a:gd name="T45" fmla="*/ 0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93"/>
                    <a:gd name="T70" fmla="*/ 0 h 35"/>
                    <a:gd name="T71" fmla="*/ 793 w 793"/>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93" h="35">
                      <a:moveTo>
                        <a:pt x="2" y="35"/>
                      </a:moveTo>
                      <a:lnTo>
                        <a:pt x="2" y="31"/>
                      </a:lnTo>
                      <a:lnTo>
                        <a:pt x="1" y="26"/>
                      </a:lnTo>
                      <a:lnTo>
                        <a:pt x="1" y="22"/>
                      </a:lnTo>
                      <a:lnTo>
                        <a:pt x="1" y="17"/>
                      </a:lnTo>
                      <a:lnTo>
                        <a:pt x="0" y="13"/>
                      </a:lnTo>
                      <a:lnTo>
                        <a:pt x="0" y="9"/>
                      </a:lnTo>
                      <a:lnTo>
                        <a:pt x="0" y="4"/>
                      </a:lnTo>
                      <a:lnTo>
                        <a:pt x="0" y="0"/>
                      </a:lnTo>
                      <a:lnTo>
                        <a:pt x="793" y="0"/>
                      </a:lnTo>
                      <a:lnTo>
                        <a:pt x="793" y="4"/>
                      </a:lnTo>
                      <a:lnTo>
                        <a:pt x="793" y="9"/>
                      </a:lnTo>
                      <a:lnTo>
                        <a:pt x="793" y="13"/>
                      </a:lnTo>
                      <a:lnTo>
                        <a:pt x="791" y="17"/>
                      </a:lnTo>
                      <a:lnTo>
                        <a:pt x="791" y="22"/>
                      </a:lnTo>
                      <a:lnTo>
                        <a:pt x="791" y="26"/>
                      </a:lnTo>
                      <a:lnTo>
                        <a:pt x="790" y="31"/>
                      </a:lnTo>
                      <a:lnTo>
                        <a:pt x="790" y="35"/>
                      </a:lnTo>
                      <a:lnTo>
                        <a:pt x="2" y="35"/>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9" name="Freeform 1260">
                  <a:extLst>
                    <a:ext uri="{FF2B5EF4-FFF2-40B4-BE49-F238E27FC236}">
                      <a16:creationId xmlns:a16="http://schemas.microsoft.com/office/drawing/2014/main" id="{FB230145-F2A8-4E38-8865-045566B427D0}"/>
                    </a:ext>
                  </a:extLst>
                </p:cNvPr>
                <p:cNvSpPr>
                  <a:spLocks/>
                </p:cNvSpPr>
                <p:nvPr/>
              </p:nvSpPr>
              <p:spPr bwMode="auto">
                <a:xfrm>
                  <a:off x="4277" y="489"/>
                  <a:ext cx="132" cy="7"/>
                </a:xfrm>
                <a:custGeom>
                  <a:avLst/>
                  <a:gdLst>
                    <a:gd name="T0" fmla="*/ 0 w 793"/>
                    <a:gd name="T1" fmla="*/ 0 h 34"/>
                    <a:gd name="T2" fmla="*/ 0 w 793"/>
                    <a:gd name="T3" fmla="*/ 0 h 34"/>
                    <a:gd name="T4" fmla="*/ 0 w 793"/>
                    <a:gd name="T5" fmla="*/ 0 h 34"/>
                    <a:gd name="T6" fmla="*/ 0 w 793"/>
                    <a:gd name="T7" fmla="*/ 0 h 34"/>
                    <a:gd name="T8" fmla="*/ 0 w 793"/>
                    <a:gd name="T9" fmla="*/ 0 h 34"/>
                    <a:gd name="T10" fmla="*/ 0 w 793"/>
                    <a:gd name="T11" fmla="*/ 0 h 34"/>
                    <a:gd name="T12" fmla="*/ 0 w 793"/>
                    <a:gd name="T13" fmla="*/ 0 h 34"/>
                    <a:gd name="T14" fmla="*/ 0 w 793"/>
                    <a:gd name="T15" fmla="*/ 0 h 34"/>
                    <a:gd name="T16" fmla="*/ 0 w 793"/>
                    <a:gd name="T17" fmla="*/ 0 h 34"/>
                    <a:gd name="T18" fmla="*/ 0 w 793"/>
                    <a:gd name="T19" fmla="*/ 0 h 34"/>
                    <a:gd name="T20" fmla="*/ 0 w 793"/>
                    <a:gd name="T21" fmla="*/ 0 h 34"/>
                    <a:gd name="T22" fmla="*/ 0 w 793"/>
                    <a:gd name="T23" fmla="*/ 0 h 34"/>
                    <a:gd name="T24" fmla="*/ 0 w 793"/>
                    <a:gd name="T25" fmla="*/ 0 h 34"/>
                    <a:gd name="T26" fmla="*/ 0 w 793"/>
                    <a:gd name="T27" fmla="*/ 0 h 34"/>
                    <a:gd name="T28" fmla="*/ 0 w 793"/>
                    <a:gd name="T29" fmla="*/ 0 h 34"/>
                    <a:gd name="T30" fmla="*/ 0 w 793"/>
                    <a:gd name="T31" fmla="*/ 0 h 34"/>
                    <a:gd name="T32" fmla="*/ 0 w 793"/>
                    <a:gd name="T33" fmla="*/ 0 h 34"/>
                    <a:gd name="T34" fmla="*/ 0 w 793"/>
                    <a:gd name="T35" fmla="*/ 0 h 34"/>
                    <a:gd name="T36" fmla="*/ 0 w 793"/>
                    <a:gd name="T37" fmla="*/ 0 h 34"/>
                    <a:gd name="T38" fmla="*/ 0 w 793"/>
                    <a:gd name="T39" fmla="*/ 0 h 34"/>
                    <a:gd name="T40" fmla="*/ 0 w 793"/>
                    <a:gd name="T41" fmla="*/ 0 h 34"/>
                    <a:gd name="T42" fmla="*/ 0 w 793"/>
                    <a:gd name="T43" fmla="*/ 0 h 34"/>
                    <a:gd name="T44" fmla="*/ 0 w 793"/>
                    <a:gd name="T45" fmla="*/ 0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93"/>
                    <a:gd name="T70" fmla="*/ 0 h 34"/>
                    <a:gd name="T71" fmla="*/ 793 w 793"/>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93" h="34">
                      <a:moveTo>
                        <a:pt x="0" y="34"/>
                      </a:moveTo>
                      <a:lnTo>
                        <a:pt x="0" y="34"/>
                      </a:lnTo>
                      <a:lnTo>
                        <a:pt x="0" y="30"/>
                      </a:lnTo>
                      <a:lnTo>
                        <a:pt x="0" y="26"/>
                      </a:lnTo>
                      <a:lnTo>
                        <a:pt x="0" y="22"/>
                      </a:lnTo>
                      <a:lnTo>
                        <a:pt x="1" y="17"/>
                      </a:lnTo>
                      <a:lnTo>
                        <a:pt x="1" y="13"/>
                      </a:lnTo>
                      <a:lnTo>
                        <a:pt x="1" y="8"/>
                      </a:lnTo>
                      <a:lnTo>
                        <a:pt x="2" y="4"/>
                      </a:lnTo>
                      <a:lnTo>
                        <a:pt x="2" y="0"/>
                      </a:lnTo>
                      <a:lnTo>
                        <a:pt x="790" y="0"/>
                      </a:lnTo>
                      <a:lnTo>
                        <a:pt x="790" y="4"/>
                      </a:lnTo>
                      <a:lnTo>
                        <a:pt x="791" y="8"/>
                      </a:lnTo>
                      <a:lnTo>
                        <a:pt x="791" y="13"/>
                      </a:lnTo>
                      <a:lnTo>
                        <a:pt x="791" y="17"/>
                      </a:lnTo>
                      <a:lnTo>
                        <a:pt x="793" y="22"/>
                      </a:lnTo>
                      <a:lnTo>
                        <a:pt x="793" y="26"/>
                      </a:lnTo>
                      <a:lnTo>
                        <a:pt x="793" y="30"/>
                      </a:lnTo>
                      <a:lnTo>
                        <a:pt x="793" y="34"/>
                      </a:lnTo>
                      <a:lnTo>
                        <a:pt x="0" y="34"/>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0" name="Freeform 1261">
                  <a:extLst>
                    <a:ext uri="{FF2B5EF4-FFF2-40B4-BE49-F238E27FC236}">
                      <a16:creationId xmlns:a16="http://schemas.microsoft.com/office/drawing/2014/main" id="{49A39538-716D-4C3E-9B64-42717D6EFCA1}"/>
                    </a:ext>
                  </a:extLst>
                </p:cNvPr>
                <p:cNvSpPr>
                  <a:spLocks/>
                </p:cNvSpPr>
                <p:nvPr/>
              </p:nvSpPr>
              <p:spPr bwMode="auto">
                <a:xfrm>
                  <a:off x="4277" y="482"/>
                  <a:ext cx="132" cy="7"/>
                </a:xfrm>
                <a:custGeom>
                  <a:avLst/>
                  <a:gdLst>
                    <a:gd name="T0" fmla="*/ 0 w 788"/>
                    <a:gd name="T1" fmla="*/ 0 h 34"/>
                    <a:gd name="T2" fmla="*/ 0 w 788"/>
                    <a:gd name="T3" fmla="*/ 0 h 34"/>
                    <a:gd name="T4" fmla="*/ 0 w 788"/>
                    <a:gd name="T5" fmla="*/ 0 h 34"/>
                    <a:gd name="T6" fmla="*/ 0 w 788"/>
                    <a:gd name="T7" fmla="*/ 0 h 34"/>
                    <a:gd name="T8" fmla="*/ 0 w 788"/>
                    <a:gd name="T9" fmla="*/ 0 h 34"/>
                    <a:gd name="T10" fmla="*/ 0 w 788"/>
                    <a:gd name="T11" fmla="*/ 0 h 34"/>
                    <a:gd name="T12" fmla="*/ 0 w 788"/>
                    <a:gd name="T13" fmla="*/ 0 h 34"/>
                    <a:gd name="T14" fmla="*/ 0 w 788"/>
                    <a:gd name="T15" fmla="*/ 0 h 34"/>
                    <a:gd name="T16" fmla="*/ 0 w 788"/>
                    <a:gd name="T17" fmla="*/ 0 h 34"/>
                    <a:gd name="T18" fmla="*/ 0 w 788"/>
                    <a:gd name="T19" fmla="*/ 0 h 34"/>
                    <a:gd name="T20" fmla="*/ 0 w 788"/>
                    <a:gd name="T21" fmla="*/ 0 h 34"/>
                    <a:gd name="T22" fmla="*/ 0 w 788"/>
                    <a:gd name="T23" fmla="*/ 0 h 34"/>
                    <a:gd name="T24" fmla="*/ 0 w 788"/>
                    <a:gd name="T25" fmla="*/ 0 h 34"/>
                    <a:gd name="T26" fmla="*/ 0 w 788"/>
                    <a:gd name="T27" fmla="*/ 0 h 34"/>
                    <a:gd name="T28" fmla="*/ 0 w 788"/>
                    <a:gd name="T29" fmla="*/ 0 h 34"/>
                    <a:gd name="T30" fmla="*/ 0 w 788"/>
                    <a:gd name="T31" fmla="*/ 0 h 34"/>
                    <a:gd name="T32" fmla="*/ 0 w 788"/>
                    <a:gd name="T33" fmla="*/ 0 h 34"/>
                    <a:gd name="T34" fmla="*/ 0 w 788"/>
                    <a:gd name="T35" fmla="*/ 0 h 34"/>
                    <a:gd name="T36" fmla="*/ 0 w 788"/>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8"/>
                    <a:gd name="T58" fmla="*/ 0 h 34"/>
                    <a:gd name="T59" fmla="*/ 788 w 788"/>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8" h="34">
                      <a:moveTo>
                        <a:pt x="0" y="34"/>
                      </a:moveTo>
                      <a:lnTo>
                        <a:pt x="0" y="30"/>
                      </a:lnTo>
                      <a:lnTo>
                        <a:pt x="1" y="25"/>
                      </a:lnTo>
                      <a:lnTo>
                        <a:pt x="1" y="21"/>
                      </a:lnTo>
                      <a:lnTo>
                        <a:pt x="2" y="17"/>
                      </a:lnTo>
                      <a:lnTo>
                        <a:pt x="2" y="12"/>
                      </a:lnTo>
                      <a:lnTo>
                        <a:pt x="4" y="8"/>
                      </a:lnTo>
                      <a:lnTo>
                        <a:pt x="5" y="4"/>
                      </a:lnTo>
                      <a:lnTo>
                        <a:pt x="6" y="0"/>
                      </a:lnTo>
                      <a:lnTo>
                        <a:pt x="782" y="0"/>
                      </a:lnTo>
                      <a:lnTo>
                        <a:pt x="783" y="4"/>
                      </a:lnTo>
                      <a:lnTo>
                        <a:pt x="785" y="8"/>
                      </a:lnTo>
                      <a:lnTo>
                        <a:pt x="786" y="12"/>
                      </a:lnTo>
                      <a:lnTo>
                        <a:pt x="786" y="17"/>
                      </a:lnTo>
                      <a:lnTo>
                        <a:pt x="787" y="21"/>
                      </a:lnTo>
                      <a:lnTo>
                        <a:pt x="787" y="25"/>
                      </a:lnTo>
                      <a:lnTo>
                        <a:pt x="788" y="30"/>
                      </a:lnTo>
                      <a:lnTo>
                        <a:pt x="788" y="34"/>
                      </a:lnTo>
                      <a:lnTo>
                        <a:pt x="0" y="34"/>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1" name="Freeform 1262">
                  <a:extLst>
                    <a:ext uri="{FF2B5EF4-FFF2-40B4-BE49-F238E27FC236}">
                      <a16:creationId xmlns:a16="http://schemas.microsoft.com/office/drawing/2014/main" id="{BDD5293A-7A2A-4BA3-A449-C4C26334D62E}"/>
                    </a:ext>
                  </a:extLst>
                </p:cNvPr>
                <p:cNvSpPr>
                  <a:spLocks/>
                </p:cNvSpPr>
                <p:nvPr/>
              </p:nvSpPr>
              <p:spPr bwMode="auto">
                <a:xfrm>
                  <a:off x="4278" y="476"/>
                  <a:ext cx="130" cy="6"/>
                </a:xfrm>
                <a:custGeom>
                  <a:avLst/>
                  <a:gdLst>
                    <a:gd name="T0" fmla="*/ 0 w 776"/>
                    <a:gd name="T1" fmla="*/ 0 h 34"/>
                    <a:gd name="T2" fmla="*/ 0 w 776"/>
                    <a:gd name="T3" fmla="*/ 0 h 34"/>
                    <a:gd name="T4" fmla="*/ 0 w 776"/>
                    <a:gd name="T5" fmla="*/ 0 h 34"/>
                    <a:gd name="T6" fmla="*/ 0 w 776"/>
                    <a:gd name="T7" fmla="*/ 0 h 34"/>
                    <a:gd name="T8" fmla="*/ 0 w 776"/>
                    <a:gd name="T9" fmla="*/ 0 h 34"/>
                    <a:gd name="T10" fmla="*/ 0 w 776"/>
                    <a:gd name="T11" fmla="*/ 0 h 34"/>
                    <a:gd name="T12" fmla="*/ 0 w 776"/>
                    <a:gd name="T13" fmla="*/ 0 h 34"/>
                    <a:gd name="T14" fmla="*/ 0 w 776"/>
                    <a:gd name="T15" fmla="*/ 0 h 34"/>
                    <a:gd name="T16" fmla="*/ 0 w 776"/>
                    <a:gd name="T17" fmla="*/ 0 h 34"/>
                    <a:gd name="T18" fmla="*/ 0 w 776"/>
                    <a:gd name="T19" fmla="*/ 0 h 34"/>
                    <a:gd name="T20" fmla="*/ 0 w 776"/>
                    <a:gd name="T21" fmla="*/ 0 h 34"/>
                    <a:gd name="T22" fmla="*/ 0 w 776"/>
                    <a:gd name="T23" fmla="*/ 0 h 34"/>
                    <a:gd name="T24" fmla="*/ 0 w 776"/>
                    <a:gd name="T25" fmla="*/ 0 h 34"/>
                    <a:gd name="T26" fmla="*/ 0 w 776"/>
                    <a:gd name="T27" fmla="*/ 0 h 34"/>
                    <a:gd name="T28" fmla="*/ 0 w 776"/>
                    <a:gd name="T29" fmla="*/ 0 h 34"/>
                    <a:gd name="T30" fmla="*/ 0 w 776"/>
                    <a:gd name="T31" fmla="*/ 0 h 34"/>
                    <a:gd name="T32" fmla="*/ 0 w 776"/>
                    <a:gd name="T33" fmla="*/ 0 h 34"/>
                    <a:gd name="T34" fmla="*/ 0 w 776"/>
                    <a:gd name="T35" fmla="*/ 0 h 34"/>
                    <a:gd name="T36" fmla="*/ 0 w 776"/>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6"/>
                    <a:gd name="T58" fmla="*/ 0 h 34"/>
                    <a:gd name="T59" fmla="*/ 776 w 776"/>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6" h="34">
                      <a:moveTo>
                        <a:pt x="0" y="34"/>
                      </a:moveTo>
                      <a:lnTo>
                        <a:pt x="1" y="30"/>
                      </a:lnTo>
                      <a:lnTo>
                        <a:pt x="2" y="25"/>
                      </a:lnTo>
                      <a:lnTo>
                        <a:pt x="4" y="21"/>
                      </a:lnTo>
                      <a:lnTo>
                        <a:pt x="5" y="16"/>
                      </a:lnTo>
                      <a:lnTo>
                        <a:pt x="6" y="12"/>
                      </a:lnTo>
                      <a:lnTo>
                        <a:pt x="7" y="8"/>
                      </a:lnTo>
                      <a:lnTo>
                        <a:pt x="8" y="4"/>
                      </a:lnTo>
                      <a:lnTo>
                        <a:pt x="9" y="0"/>
                      </a:lnTo>
                      <a:lnTo>
                        <a:pt x="767" y="0"/>
                      </a:lnTo>
                      <a:lnTo>
                        <a:pt x="768" y="4"/>
                      </a:lnTo>
                      <a:lnTo>
                        <a:pt x="769" y="8"/>
                      </a:lnTo>
                      <a:lnTo>
                        <a:pt x="770" y="12"/>
                      </a:lnTo>
                      <a:lnTo>
                        <a:pt x="772" y="16"/>
                      </a:lnTo>
                      <a:lnTo>
                        <a:pt x="773" y="21"/>
                      </a:lnTo>
                      <a:lnTo>
                        <a:pt x="774" y="25"/>
                      </a:lnTo>
                      <a:lnTo>
                        <a:pt x="775" y="30"/>
                      </a:lnTo>
                      <a:lnTo>
                        <a:pt x="776" y="34"/>
                      </a:lnTo>
                      <a:lnTo>
                        <a:pt x="0" y="34"/>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2" name="Freeform 1263">
                  <a:extLst>
                    <a:ext uri="{FF2B5EF4-FFF2-40B4-BE49-F238E27FC236}">
                      <a16:creationId xmlns:a16="http://schemas.microsoft.com/office/drawing/2014/main" id="{CC8C186A-C565-4B6D-A1AB-0950041C331A}"/>
                    </a:ext>
                  </a:extLst>
                </p:cNvPr>
                <p:cNvSpPr>
                  <a:spLocks/>
                </p:cNvSpPr>
                <p:nvPr/>
              </p:nvSpPr>
              <p:spPr bwMode="auto">
                <a:xfrm>
                  <a:off x="4280" y="469"/>
                  <a:ext cx="126" cy="7"/>
                </a:xfrm>
                <a:custGeom>
                  <a:avLst/>
                  <a:gdLst>
                    <a:gd name="T0" fmla="*/ 0 w 758"/>
                    <a:gd name="T1" fmla="*/ 0 h 35"/>
                    <a:gd name="T2" fmla="*/ 0 w 758"/>
                    <a:gd name="T3" fmla="*/ 0 h 35"/>
                    <a:gd name="T4" fmla="*/ 0 w 758"/>
                    <a:gd name="T5" fmla="*/ 0 h 35"/>
                    <a:gd name="T6" fmla="*/ 0 w 758"/>
                    <a:gd name="T7" fmla="*/ 0 h 35"/>
                    <a:gd name="T8" fmla="*/ 0 w 758"/>
                    <a:gd name="T9" fmla="*/ 0 h 35"/>
                    <a:gd name="T10" fmla="*/ 0 w 758"/>
                    <a:gd name="T11" fmla="*/ 0 h 35"/>
                    <a:gd name="T12" fmla="*/ 0 w 758"/>
                    <a:gd name="T13" fmla="*/ 0 h 35"/>
                    <a:gd name="T14" fmla="*/ 0 w 758"/>
                    <a:gd name="T15" fmla="*/ 0 h 35"/>
                    <a:gd name="T16" fmla="*/ 0 w 758"/>
                    <a:gd name="T17" fmla="*/ 0 h 35"/>
                    <a:gd name="T18" fmla="*/ 0 w 758"/>
                    <a:gd name="T19" fmla="*/ 0 h 35"/>
                    <a:gd name="T20" fmla="*/ 0 w 758"/>
                    <a:gd name="T21" fmla="*/ 0 h 35"/>
                    <a:gd name="T22" fmla="*/ 0 w 758"/>
                    <a:gd name="T23" fmla="*/ 0 h 35"/>
                    <a:gd name="T24" fmla="*/ 0 w 758"/>
                    <a:gd name="T25" fmla="*/ 0 h 35"/>
                    <a:gd name="T26" fmla="*/ 0 w 758"/>
                    <a:gd name="T27" fmla="*/ 0 h 35"/>
                    <a:gd name="T28" fmla="*/ 0 w 758"/>
                    <a:gd name="T29" fmla="*/ 0 h 35"/>
                    <a:gd name="T30" fmla="*/ 0 w 758"/>
                    <a:gd name="T31" fmla="*/ 0 h 35"/>
                    <a:gd name="T32" fmla="*/ 0 w 758"/>
                    <a:gd name="T33" fmla="*/ 0 h 35"/>
                    <a:gd name="T34" fmla="*/ 0 w 758"/>
                    <a:gd name="T35" fmla="*/ 0 h 35"/>
                    <a:gd name="T36" fmla="*/ 0 w 758"/>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8"/>
                    <a:gd name="T58" fmla="*/ 0 h 35"/>
                    <a:gd name="T59" fmla="*/ 758 w 758"/>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8" h="35">
                      <a:moveTo>
                        <a:pt x="0" y="35"/>
                      </a:moveTo>
                      <a:lnTo>
                        <a:pt x="3" y="31"/>
                      </a:lnTo>
                      <a:lnTo>
                        <a:pt x="4" y="26"/>
                      </a:lnTo>
                      <a:lnTo>
                        <a:pt x="6" y="22"/>
                      </a:lnTo>
                      <a:lnTo>
                        <a:pt x="8" y="18"/>
                      </a:lnTo>
                      <a:lnTo>
                        <a:pt x="10" y="12"/>
                      </a:lnTo>
                      <a:lnTo>
                        <a:pt x="11" y="8"/>
                      </a:lnTo>
                      <a:lnTo>
                        <a:pt x="13" y="4"/>
                      </a:lnTo>
                      <a:lnTo>
                        <a:pt x="16" y="0"/>
                      </a:lnTo>
                      <a:lnTo>
                        <a:pt x="742" y="0"/>
                      </a:lnTo>
                      <a:lnTo>
                        <a:pt x="745" y="4"/>
                      </a:lnTo>
                      <a:lnTo>
                        <a:pt x="747" y="8"/>
                      </a:lnTo>
                      <a:lnTo>
                        <a:pt x="748" y="12"/>
                      </a:lnTo>
                      <a:lnTo>
                        <a:pt x="751" y="18"/>
                      </a:lnTo>
                      <a:lnTo>
                        <a:pt x="752" y="22"/>
                      </a:lnTo>
                      <a:lnTo>
                        <a:pt x="754" y="26"/>
                      </a:lnTo>
                      <a:lnTo>
                        <a:pt x="755" y="31"/>
                      </a:lnTo>
                      <a:lnTo>
                        <a:pt x="758" y="35"/>
                      </a:lnTo>
                      <a:lnTo>
                        <a:pt x="0" y="35"/>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3" name="Freeform 1264">
                  <a:extLst>
                    <a:ext uri="{FF2B5EF4-FFF2-40B4-BE49-F238E27FC236}">
                      <a16:creationId xmlns:a16="http://schemas.microsoft.com/office/drawing/2014/main" id="{FF470B9C-0B0A-4F99-BE64-1C37DC069F8D}"/>
                    </a:ext>
                  </a:extLst>
                </p:cNvPr>
                <p:cNvSpPr>
                  <a:spLocks/>
                </p:cNvSpPr>
                <p:nvPr/>
              </p:nvSpPr>
              <p:spPr bwMode="auto">
                <a:xfrm>
                  <a:off x="4282" y="462"/>
                  <a:ext cx="122" cy="7"/>
                </a:xfrm>
                <a:custGeom>
                  <a:avLst/>
                  <a:gdLst>
                    <a:gd name="T0" fmla="*/ 0 w 726"/>
                    <a:gd name="T1" fmla="*/ 0 h 33"/>
                    <a:gd name="T2" fmla="*/ 0 w 726"/>
                    <a:gd name="T3" fmla="*/ 0 h 33"/>
                    <a:gd name="T4" fmla="*/ 0 w 726"/>
                    <a:gd name="T5" fmla="*/ 0 h 33"/>
                    <a:gd name="T6" fmla="*/ 0 w 726"/>
                    <a:gd name="T7" fmla="*/ 0 h 33"/>
                    <a:gd name="T8" fmla="*/ 0 w 726"/>
                    <a:gd name="T9" fmla="*/ 0 h 33"/>
                    <a:gd name="T10" fmla="*/ 0 w 726"/>
                    <a:gd name="T11" fmla="*/ 0 h 33"/>
                    <a:gd name="T12" fmla="*/ 0 w 726"/>
                    <a:gd name="T13" fmla="*/ 0 h 33"/>
                    <a:gd name="T14" fmla="*/ 0 w 726"/>
                    <a:gd name="T15" fmla="*/ 0 h 33"/>
                    <a:gd name="T16" fmla="*/ 0 w 726"/>
                    <a:gd name="T17" fmla="*/ 0 h 33"/>
                    <a:gd name="T18" fmla="*/ 0 w 726"/>
                    <a:gd name="T19" fmla="*/ 0 h 33"/>
                    <a:gd name="T20" fmla="*/ 0 w 726"/>
                    <a:gd name="T21" fmla="*/ 0 h 33"/>
                    <a:gd name="T22" fmla="*/ 0 w 726"/>
                    <a:gd name="T23" fmla="*/ 0 h 33"/>
                    <a:gd name="T24" fmla="*/ 0 w 726"/>
                    <a:gd name="T25" fmla="*/ 0 h 33"/>
                    <a:gd name="T26" fmla="*/ 0 w 726"/>
                    <a:gd name="T27" fmla="*/ 0 h 33"/>
                    <a:gd name="T28" fmla="*/ 0 w 726"/>
                    <a:gd name="T29" fmla="*/ 0 h 33"/>
                    <a:gd name="T30" fmla="*/ 0 w 726"/>
                    <a:gd name="T31" fmla="*/ 0 h 33"/>
                    <a:gd name="T32" fmla="*/ 0 w 726"/>
                    <a:gd name="T33" fmla="*/ 0 h 33"/>
                    <a:gd name="T34" fmla="*/ 0 w 726"/>
                    <a:gd name="T35" fmla="*/ 0 h 33"/>
                    <a:gd name="T36" fmla="*/ 0 w 726"/>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6"/>
                    <a:gd name="T58" fmla="*/ 0 h 33"/>
                    <a:gd name="T59" fmla="*/ 726 w 726"/>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6" h="33">
                      <a:moveTo>
                        <a:pt x="0" y="33"/>
                      </a:moveTo>
                      <a:lnTo>
                        <a:pt x="2" y="29"/>
                      </a:lnTo>
                      <a:lnTo>
                        <a:pt x="5" y="24"/>
                      </a:lnTo>
                      <a:lnTo>
                        <a:pt x="7" y="20"/>
                      </a:lnTo>
                      <a:lnTo>
                        <a:pt x="9" y="16"/>
                      </a:lnTo>
                      <a:lnTo>
                        <a:pt x="12" y="12"/>
                      </a:lnTo>
                      <a:lnTo>
                        <a:pt x="14" y="8"/>
                      </a:lnTo>
                      <a:lnTo>
                        <a:pt x="16" y="4"/>
                      </a:lnTo>
                      <a:lnTo>
                        <a:pt x="20" y="0"/>
                      </a:lnTo>
                      <a:lnTo>
                        <a:pt x="706" y="0"/>
                      </a:lnTo>
                      <a:lnTo>
                        <a:pt x="710" y="4"/>
                      </a:lnTo>
                      <a:lnTo>
                        <a:pt x="712" y="8"/>
                      </a:lnTo>
                      <a:lnTo>
                        <a:pt x="715" y="12"/>
                      </a:lnTo>
                      <a:lnTo>
                        <a:pt x="717" y="16"/>
                      </a:lnTo>
                      <a:lnTo>
                        <a:pt x="719" y="20"/>
                      </a:lnTo>
                      <a:lnTo>
                        <a:pt x="722" y="24"/>
                      </a:lnTo>
                      <a:lnTo>
                        <a:pt x="724" y="29"/>
                      </a:lnTo>
                      <a:lnTo>
                        <a:pt x="726" y="33"/>
                      </a:lnTo>
                      <a:lnTo>
                        <a:pt x="0" y="33"/>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4" name="Freeform 1265">
                  <a:extLst>
                    <a:ext uri="{FF2B5EF4-FFF2-40B4-BE49-F238E27FC236}">
                      <a16:creationId xmlns:a16="http://schemas.microsoft.com/office/drawing/2014/main" id="{50F8EC10-AD63-4E3A-AF10-3A56A55EB8D8}"/>
                    </a:ext>
                  </a:extLst>
                </p:cNvPr>
                <p:cNvSpPr>
                  <a:spLocks/>
                </p:cNvSpPr>
                <p:nvPr/>
              </p:nvSpPr>
              <p:spPr bwMode="auto">
                <a:xfrm>
                  <a:off x="4286" y="455"/>
                  <a:ext cx="114" cy="7"/>
                </a:xfrm>
                <a:custGeom>
                  <a:avLst/>
                  <a:gdLst>
                    <a:gd name="T0" fmla="*/ 0 w 686"/>
                    <a:gd name="T1" fmla="*/ 0 h 35"/>
                    <a:gd name="T2" fmla="*/ 0 w 686"/>
                    <a:gd name="T3" fmla="*/ 0 h 35"/>
                    <a:gd name="T4" fmla="*/ 0 w 686"/>
                    <a:gd name="T5" fmla="*/ 0 h 35"/>
                    <a:gd name="T6" fmla="*/ 0 w 686"/>
                    <a:gd name="T7" fmla="*/ 0 h 35"/>
                    <a:gd name="T8" fmla="*/ 0 w 686"/>
                    <a:gd name="T9" fmla="*/ 0 h 35"/>
                    <a:gd name="T10" fmla="*/ 0 w 686"/>
                    <a:gd name="T11" fmla="*/ 0 h 35"/>
                    <a:gd name="T12" fmla="*/ 0 w 686"/>
                    <a:gd name="T13" fmla="*/ 0 h 35"/>
                    <a:gd name="T14" fmla="*/ 0 w 686"/>
                    <a:gd name="T15" fmla="*/ 0 h 35"/>
                    <a:gd name="T16" fmla="*/ 0 w 686"/>
                    <a:gd name="T17" fmla="*/ 0 h 35"/>
                    <a:gd name="T18" fmla="*/ 0 w 686"/>
                    <a:gd name="T19" fmla="*/ 0 h 35"/>
                    <a:gd name="T20" fmla="*/ 0 w 686"/>
                    <a:gd name="T21" fmla="*/ 0 h 35"/>
                    <a:gd name="T22" fmla="*/ 0 w 686"/>
                    <a:gd name="T23" fmla="*/ 0 h 35"/>
                    <a:gd name="T24" fmla="*/ 0 w 686"/>
                    <a:gd name="T25" fmla="*/ 0 h 35"/>
                    <a:gd name="T26" fmla="*/ 0 w 686"/>
                    <a:gd name="T27" fmla="*/ 0 h 35"/>
                    <a:gd name="T28" fmla="*/ 0 w 686"/>
                    <a:gd name="T29" fmla="*/ 0 h 35"/>
                    <a:gd name="T30" fmla="*/ 0 w 686"/>
                    <a:gd name="T31" fmla="*/ 0 h 35"/>
                    <a:gd name="T32" fmla="*/ 0 w 686"/>
                    <a:gd name="T33" fmla="*/ 0 h 35"/>
                    <a:gd name="T34" fmla="*/ 0 w 686"/>
                    <a:gd name="T35" fmla="*/ 0 h 35"/>
                    <a:gd name="T36" fmla="*/ 0 w 686"/>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86"/>
                    <a:gd name="T58" fmla="*/ 0 h 35"/>
                    <a:gd name="T59" fmla="*/ 686 w 686"/>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86" h="35">
                      <a:moveTo>
                        <a:pt x="0" y="35"/>
                      </a:moveTo>
                      <a:lnTo>
                        <a:pt x="2" y="31"/>
                      </a:lnTo>
                      <a:lnTo>
                        <a:pt x="6" y="25"/>
                      </a:lnTo>
                      <a:lnTo>
                        <a:pt x="8" y="21"/>
                      </a:lnTo>
                      <a:lnTo>
                        <a:pt x="12" y="17"/>
                      </a:lnTo>
                      <a:lnTo>
                        <a:pt x="15" y="12"/>
                      </a:lnTo>
                      <a:lnTo>
                        <a:pt x="19" y="8"/>
                      </a:lnTo>
                      <a:lnTo>
                        <a:pt x="22" y="4"/>
                      </a:lnTo>
                      <a:lnTo>
                        <a:pt x="26" y="0"/>
                      </a:lnTo>
                      <a:lnTo>
                        <a:pt x="660" y="0"/>
                      </a:lnTo>
                      <a:lnTo>
                        <a:pt x="664" y="4"/>
                      </a:lnTo>
                      <a:lnTo>
                        <a:pt x="667" y="8"/>
                      </a:lnTo>
                      <a:lnTo>
                        <a:pt x="671" y="12"/>
                      </a:lnTo>
                      <a:lnTo>
                        <a:pt x="674" y="17"/>
                      </a:lnTo>
                      <a:lnTo>
                        <a:pt x="678" y="21"/>
                      </a:lnTo>
                      <a:lnTo>
                        <a:pt x="680" y="25"/>
                      </a:lnTo>
                      <a:lnTo>
                        <a:pt x="684" y="31"/>
                      </a:lnTo>
                      <a:lnTo>
                        <a:pt x="686" y="35"/>
                      </a:lnTo>
                      <a:lnTo>
                        <a:pt x="0" y="35"/>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5" name="Freeform 1266">
                  <a:extLst>
                    <a:ext uri="{FF2B5EF4-FFF2-40B4-BE49-F238E27FC236}">
                      <a16:creationId xmlns:a16="http://schemas.microsoft.com/office/drawing/2014/main" id="{29E8D804-612D-4455-A71E-656AAE2A4BBF}"/>
                    </a:ext>
                  </a:extLst>
                </p:cNvPr>
                <p:cNvSpPr>
                  <a:spLocks/>
                </p:cNvSpPr>
                <p:nvPr/>
              </p:nvSpPr>
              <p:spPr bwMode="auto">
                <a:xfrm>
                  <a:off x="4290" y="448"/>
                  <a:ext cx="106" cy="7"/>
                </a:xfrm>
                <a:custGeom>
                  <a:avLst/>
                  <a:gdLst>
                    <a:gd name="T0" fmla="*/ 0 w 634"/>
                    <a:gd name="T1" fmla="*/ 0 h 34"/>
                    <a:gd name="T2" fmla="*/ 0 w 634"/>
                    <a:gd name="T3" fmla="*/ 0 h 34"/>
                    <a:gd name="T4" fmla="*/ 0 w 634"/>
                    <a:gd name="T5" fmla="*/ 0 h 34"/>
                    <a:gd name="T6" fmla="*/ 0 w 634"/>
                    <a:gd name="T7" fmla="*/ 0 h 34"/>
                    <a:gd name="T8" fmla="*/ 0 w 634"/>
                    <a:gd name="T9" fmla="*/ 0 h 34"/>
                    <a:gd name="T10" fmla="*/ 0 w 634"/>
                    <a:gd name="T11" fmla="*/ 0 h 34"/>
                    <a:gd name="T12" fmla="*/ 0 w 634"/>
                    <a:gd name="T13" fmla="*/ 0 h 34"/>
                    <a:gd name="T14" fmla="*/ 0 w 634"/>
                    <a:gd name="T15" fmla="*/ 0 h 34"/>
                    <a:gd name="T16" fmla="*/ 0 w 634"/>
                    <a:gd name="T17" fmla="*/ 0 h 34"/>
                    <a:gd name="T18" fmla="*/ 0 w 634"/>
                    <a:gd name="T19" fmla="*/ 0 h 34"/>
                    <a:gd name="T20" fmla="*/ 0 w 634"/>
                    <a:gd name="T21" fmla="*/ 0 h 34"/>
                    <a:gd name="T22" fmla="*/ 0 w 634"/>
                    <a:gd name="T23" fmla="*/ 0 h 34"/>
                    <a:gd name="T24" fmla="*/ 0 w 634"/>
                    <a:gd name="T25" fmla="*/ 0 h 34"/>
                    <a:gd name="T26" fmla="*/ 0 w 634"/>
                    <a:gd name="T27" fmla="*/ 0 h 34"/>
                    <a:gd name="T28" fmla="*/ 0 w 634"/>
                    <a:gd name="T29" fmla="*/ 0 h 34"/>
                    <a:gd name="T30" fmla="*/ 0 w 634"/>
                    <a:gd name="T31" fmla="*/ 0 h 34"/>
                    <a:gd name="T32" fmla="*/ 0 w 634"/>
                    <a:gd name="T33" fmla="*/ 0 h 34"/>
                    <a:gd name="T34" fmla="*/ 0 w 634"/>
                    <a:gd name="T35" fmla="*/ 0 h 34"/>
                    <a:gd name="T36" fmla="*/ 0 w 63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34"/>
                    <a:gd name="T58" fmla="*/ 0 h 34"/>
                    <a:gd name="T59" fmla="*/ 634 w 63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34" h="34">
                      <a:moveTo>
                        <a:pt x="0" y="34"/>
                      </a:moveTo>
                      <a:lnTo>
                        <a:pt x="4" y="30"/>
                      </a:lnTo>
                      <a:lnTo>
                        <a:pt x="8" y="25"/>
                      </a:lnTo>
                      <a:lnTo>
                        <a:pt x="12" y="21"/>
                      </a:lnTo>
                      <a:lnTo>
                        <a:pt x="17" y="17"/>
                      </a:lnTo>
                      <a:lnTo>
                        <a:pt x="20" y="12"/>
                      </a:lnTo>
                      <a:lnTo>
                        <a:pt x="25" y="8"/>
                      </a:lnTo>
                      <a:lnTo>
                        <a:pt x="28" y="4"/>
                      </a:lnTo>
                      <a:lnTo>
                        <a:pt x="33" y="0"/>
                      </a:lnTo>
                      <a:lnTo>
                        <a:pt x="601" y="0"/>
                      </a:lnTo>
                      <a:lnTo>
                        <a:pt x="606" y="4"/>
                      </a:lnTo>
                      <a:lnTo>
                        <a:pt x="609" y="8"/>
                      </a:lnTo>
                      <a:lnTo>
                        <a:pt x="614" y="12"/>
                      </a:lnTo>
                      <a:lnTo>
                        <a:pt x="618" y="17"/>
                      </a:lnTo>
                      <a:lnTo>
                        <a:pt x="622" y="21"/>
                      </a:lnTo>
                      <a:lnTo>
                        <a:pt x="626" y="25"/>
                      </a:lnTo>
                      <a:lnTo>
                        <a:pt x="631" y="30"/>
                      </a:lnTo>
                      <a:lnTo>
                        <a:pt x="634" y="34"/>
                      </a:lnTo>
                      <a:lnTo>
                        <a:pt x="0" y="3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6" name="Freeform 1267">
                  <a:extLst>
                    <a:ext uri="{FF2B5EF4-FFF2-40B4-BE49-F238E27FC236}">
                      <a16:creationId xmlns:a16="http://schemas.microsoft.com/office/drawing/2014/main" id="{35E1D1E3-82DA-4BE7-8785-2B5B4678CBD3}"/>
                    </a:ext>
                  </a:extLst>
                </p:cNvPr>
                <p:cNvSpPr>
                  <a:spLocks/>
                </p:cNvSpPr>
                <p:nvPr/>
              </p:nvSpPr>
              <p:spPr bwMode="auto">
                <a:xfrm>
                  <a:off x="4296" y="441"/>
                  <a:ext cx="94" cy="7"/>
                </a:xfrm>
                <a:custGeom>
                  <a:avLst/>
                  <a:gdLst>
                    <a:gd name="T0" fmla="*/ 0 w 568"/>
                    <a:gd name="T1" fmla="*/ 0 h 34"/>
                    <a:gd name="T2" fmla="*/ 0 w 568"/>
                    <a:gd name="T3" fmla="*/ 0 h 34"/>
                    <a:gd name="T4" fmla="*/ 0 w 568"/>
                    <a:gd name="T5" fmla="*/ 0 h 34"/>
                    <a:gd name="T6" fmla="*/ 0 w 568"/>
                    <a:gd name="T7" fmla="*/ 0 h 34"/>
                    <a:gd name="T8" fmla="*/ 0 w 568"/>
                    <a:gd name="T9" fmla="*/ 0 h 34"/>
                    <a:gd name="T10" fmla="*/ 0 w 568"/>
                    <a:gd name="T11" fmla="*/ 0 h 34"/>
                    <a:gd name="T12" fmla="*/ 0 w 568"/>
                    <a:gd name="T13" fmla="*/ 0 h 34"/>
                    <a:gd name="T14" fmla="*/ 0 w 568"/>
                    <a:gd name="T15" fmla="*/ 0 h 34"/>
                    <a:gd name="T16" fmla="*/ 0 w 568"/>
                    <a:gd name="T17" fmla="*/ 0 h 34"/>
                    <a:gd name="T18" fmla="*/ 0 w 568"/>
                    <a:gd name="T19" fmla="*/ 0 h 34"/>
                    <a:gd name="T20" fmla="*/ 0 w 568"/>
                    <a:gd name="T21" fmla="*/ 0 h 34"/>
                    <a:gd name="T22" fmla="*/ 0 w 568"/>
                    <a:gd name="T23" fmla="*/ 0 h 34"/>
                    <a:gd name="T24" fmla="*/ 0 w 568"/>
                    <a:gd name="T25" fmla="*/ 0 h 34"/>
                    <a:gd name="T26" fmla="*/ 0 w 568"/>
                    <a:gd name="T27" fmla="*/ 0 h 34"/>
                    <a:gd name="T28" fmla="*/ 0 w 568"/>
                    <a:gd name="T29" fmla="*/ 0 h 34"/>
                    <a:gd name="T30" fmla="*/ 0 w 568"/>
                    <a:gd name="T31" fmla="*/ 0 h 34"/>
                    <a:gd name="T32" fmla="*/ 0 w 568"/>
                    <a:gd name="T33" fmla="*/ 0 h 34"/>
                    <a:gd name="T34" fmla="*/ 0 w 568"/>
                    <a:gd name="T35" fmla="*/ 0 h 34"/>
                    <a:gd name="T36" fmla="*/ 0 w 568"/>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68"/>
                    <a:gd name="T58" fmla="*/ 0 h 34"/>
                    <a:gd name="T59" fmla="*/ 568 w 568"/>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68" h="34">
                      <a:moveTo>
                        <a:pt x="0" y="34"/>
                      </a:moveTo>
                      <a:lnTo>
                        <a:pt x="6" y="30"/>
                      </a:lnTo>
                      <a:lnTo>
                        <a:pt x="11" y="25"/>
                      </a:lnTo>
                      <a:lnTo>
                        <a:pt x="17" y="21"/>
                      </a:lnTo>
                      <a:lnTo>
                        <a:pt x="23" y="16"/>
                      </a:lnTo>
                      <a:lnTo>
                        <a:pt x="29" y="12"/>
                      </a:lnTo>
                      <a:lnTo>
                        <a:pt x="36" y="8"/>
                      </a:lnTo>
                      <a:lnTo>
                        <a:pt x="42" y="4"/>
                      </a:lnTo>
                      <a:lnTo>
                        <a:pt x="47" y="0"/>
                      </a:lnTo>
                      <a:lnTo>
                        <a:pt x="521" y="0"/>
                      </a:lnTo>
                      <a:lnTo>
                        <a:pt x="527" y="4"/>
                      </a:lnTo>
                      <a:lnTo>
                        <a:pt x="533" y="8"/>
                      </a:lnTo>
                      <a:lnTo>
                        <a:pt x="540" y="12"/>
                      </a:lnTo>
                      <a:lnTo>
                        <a:pt x="546" y="16"/>
                      </a:lnTo>
                      <a:lnTo>
                        <a:pt x="552" y="21"/>
                      </a:lnTo>
                      <a:lnTo>
                        <a:pt x="558" y="25"/>
                      </a:lnTo>
                      <a:lnTo>
                        <a:pt x="562" y="30"/>
                      </a:lnTo>
                      <a:lnTo>
                        <a:pt x="568" y="34"/>
                      </a:lnTo>
                      <a:lnTo>
                        <a:pt x="0" y="34"/>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7" name="Freeform 1268">
                  <a:extLst>
                    <a:ext uri="{FF2B5EF4-FFF2-40B4-BE49-F238E27FC236}">
                      <a16:creationId xmlns:a16="http://schemas.microsoft.com/office/drawing/2014/main" id="{08E136C2-DABB-466D-8B2A-419A0773C71A}"/>
                    </a:ext>
                  </a:extLst>
                </p:cNvPr>
                <p:cNvSpPr>
                  <a:spLocks/>
                </p:cNvSpPr>
                <p:nvPr/>
              </p:nvSpPr>
              <p:spPr bwMode="auto">
                <a:xfrm>
                  <a:off x="4304" y="434"/>
                  <a:ext cx="78" cy="7"/>
                </a:xfrm>
                <a:custGeom>
                  <a:avLst/>
                  <a:gdLst>
                    <a:gd name="T0" fmla="*/ 0 w 474"/>
                    <a:gd name="T1" fmla="*/ 0 h 35"/>
                    <a:gd name="T2" fmla="*/ 0 w 474"/>
                    <a:gd name="T3" fmla="*/ 0 h 35"/>
                    <a:gd name="T4" fmla="*/ 0 w 474"/>
                    <a:gd name="T5" fmla="*/ 0 h 35"/>
                    <a:gd name="T6" fmla="*/ 0 w 474"/>
                    <a:gd name="T7" fmla="*/ 0 h 35"/>
                    <a:gd name="T8" fmla="*/ 0 w 474"/>
                    <a:gd name="T9" fmla="*/ 0 h 35"/>
                    <a:gd name="T10" fmla="*/ 0 w 474"/>
                    <a:gd name="T11" fmla="*/ 0 h 35"/>
                    <a:gd name="T12" fmla="*/ 0 w 474"/>
                    <a:gd name="T13" fmla="*/ 0 h 35"/>
                    <a:gd name="T14" fmla="*/ 0 w 474"/>
                    <a:gd name="T15" fmla="*/ 0 h 35"/>
                    <a:gd name="T16" fmla="*/ 0 w 474"/>
                    <a:gd name="T17" fmla="*/ 0 h 35"/>
                    <a:gd name="T18" fmla="*/ 0 w 474"/>
                    <a:gd name="T19" fmla="*/ 0 h 35"/>
                    <a:gd name="T20" fmla="*/ 0 w 474"/>
                    <a:gd name="T21" fmla="*/ 0 h 35"/>
                    <a:gd name="T22" fmla="*/ 0 w 474"/>
                    <a:gd name="T23" fmla="*/ 0 h 35"/>
                    <a:gd name="T24" fmla="*/ 0 w 474"/>
                    <a:gd name="T25" fmla="*/ 0 h 35"/>
                    <a:gd name="T26" fmla="*/ 0 w 474"/>
                    <a:gd name="T27" fmla="*/ 0 h 35"/>
                    <a:gd name="T28" fmla="*/ 0 w 474"/>
                    <a:gd name="T29" fmla="*/ 0 h 35"/>
                    <a:gd name="T30" fmla="*/ 0 w 474"/>
                    <a:gd name="T31" fmla="*/ 0 h 35"/>
                    <a:gd name="T32" fmla="*/ 0 w 474"/>
                    <a:gd name="T33" fmla="*/ 0 h 35"/>
                    <a:gd name="T34" fmla="*/ 0 w 474"/>
                    <a:gd name="T35" fmla="*/ 0 h 35"/>
                    <a:gd name="T36" fmla="*/ 0 w 474"/>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74"/>
                    <a:gd name="T58" fmla="*/ 0 h 35"/>
                    <a:gd name="T59" fmla="*/ 474 w 474"/>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74" h="35">
                      <a:moveTo>
                        <a:pt x="0" y="35"/>
                      </a:moveTo>
                      <a:lnTo>
                        <a:pt x="8" y="29"/>
                      </a:lnTo>
                      <a:lnTo>
                        <a:pt x="16" y="24"/>
                      </a:lnTo>
                      <a:lnTo>
                        <a:pt x="24" y="20"/>
                      </a:lnTo>
                      <a:lnTo>
                        <a:pt x="31" y="15"/>
                      </a:lnTo>
                      <a:lnTo>
                        <a:pt x="40" y="11"/>
                      </a:lnTo>
                      <a:lnTo>
                        <a:pt x="48" y="7"/>
                      </a:lnTo>
                      <a:lnTo>
                        <a:pt x="57" y="4"/>
                      </a:lnTo>
                      <a:lnTo>
                        <a:pt x="66" y="0"/>
                      </a:lnTo>
                      <a:lnTo>
                        <a:pt x="409" y="0"/>
                      </a:lnTo>
                      <a:lnTo>
                        <a:pt x="417" y="4"/>
                      </a:lnTo>
                      <a:lnTo>
                        <a:pt x="426" y="7"/>
                      </a:lnTo>
                      <a:lnTo>
                        <a:pt x="435" y="11"/>
                      </a:lnTo>
                      <a:lnTo>
                        <a:pt x="443" y="15"/>
                      </a:lnTo>
                      <a:lnTo>
                        <a:pt x="450" y="20"/>
                      </a:lnTo>
                      <a:lnTo>
                        <a:pt x="458" y="24"/>
                      </a:lnTo>
                      <a:lnTo>
                        <a:pt x="467" y="29"/>
                      </a:lnTo>
                      <a:lnTo>
                        <a:pt x="474" y="35"/>
                      </a:lnTo>
                      <a:lnTo>
                        <a:pt x="0" y="35"/>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8" name="Freeform 1269">
                  <a:extLst>
                    <a:ext uri="{FF2B5EF4-FFF2-40B4-BE49-F238E27FC236}">
                      <a16:creationId xmlns:a16="http://schemas.microsoft.com/office/drawing/2014/main" id="{EA7D1C34-42DE-4FDD-B10D-256DABB3B644}"/>
                    </a:ext>
                  </a:extLst>
                </p:cNvPr>
                <p:cNvSpPr>
                  <a:spLocks/>
                </p:cNvSpPr>
                <p:nvPr/>
              </p:nvSpPr>
              <p:spPr bwMode="auto">
                <a:xfrm>
                  <a:off x="4314" y="428"/>
                  <a:ext cx="58" cy="6"/>
                </a:xfrm>
                <a:custGeom>
                  <a:avLst/>
                  <a:gdLst>
                    <a:gd name="T0" fmla="*/ 0 w 343"/>
                    <a:gd name="T1" fmla="*/ 0 h 34"/>
                    <a:gd name="T2" fmla="*/ 0 w 343"/>
                    <a:gd name="T3" fmla="*/ 0 h 34"/>
                    <a:gd name="T4" fmla="*/ 0 w 343"/>
                    <a:gd name="T5" fmla="*/ 0 h 34"/>
                    <a:gd name="T6" fmla="*/ 0 w 343"/>
                    <a:gd name="T7" fmla="*/ 0 h 34"/>
                    <a:gd name="T8" fmla="*/ 0 w 343"/>
                    <a:gd name="T9" fmla="*/ 0 h 34"/>
                    <a:gd name="T10" fmla="*/ 0 w 343"/>
                    <a:gd name="T11" fmla="*/ 0 h 34"/>
                    <a:gd name="T12" fmla="*/ 0 w 343"/>
                    <a:gd name="T13" fmla="*/ 0 h 34"/>
                    <a:gd name="T14" fmla="*/ 0 w 343"/>
                    <a:gd name="T15" fmla="*/ 0 h 34"/>
                    <a:gd name="T16" fmla="*/ 0 w 343"/>
                    <a:gd name="T17" fmla="*/ 0 h 34"/>
                    <a:gd name="T18" fmla="*/ 0 w 343"/>
                    <a:gd name="T19" fmla="*/ 0 h 34"/>
                    <a:gd name="T20" fmla="*/ 0 w 343"/>
                    <a:gd name="T21" fmla="*/ 0 h 34"/>
                    <a:gd name="T22" fmla="*/ 0 w 343"/>
                    <a:gd name="T23" fmla="*/ 0 h 34"/>
                    <a:gd name="T24" fmla="*/ 0 w 343"/>
                    <a:gd name="T25" fmla="*/ 0 h 34"/>
                    <a:gd name="T26" fmla="*/ 0 w 343"/>
                    <a:gd name="T27" fmla="*/ 0 h 34"/>
                    <a:gd name="T28" fmla="*/ 0 w 343"/>
                    <a:gd name="T29" fmla="*/ 0 h 34"/>
                    <a:gd name="T30" fmla="*/ 0 w 343"/>
                    <a:gd name="T31" fmla="*/ 0 h 34"/>
                    <a:gd name="T32" fmla="*/ 0 w 343"/>
                    <a:gd name="T33" fmla="*/ 0 h 34"/>
                    <a:gd name="T34" fmla="*/ 0 w 343"/>
                    <a:gd name="T35" fmla="*/ 0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3"/>
                    <a:gd name="T55" fmla="*/ 0 h 34"/>
                    <a:gd name="T56" fmla="*/ 343 w 343"/>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3" h="34">
                      <a:moveTo>
                        <a:pt x="0" y="34"/>
                      </a:moveTo>
                      <a:lnTo>
                        <a:pt x="20" y="27"/>
                      </a:lnTo>
                      <a:lnTo>
                        <a:pt x="40" y="20"/>
                      </a:lnTo>
                      <a:lnTo>
                        <a:pt x="61" y="13"/>
                      </a:lnTo>
                      <a:lnTo>
                        <a:pt x="82" y="9"/>
                      </a:lnTo>
                      <a:lnTo>
                        <a:pt x="104" y="5"/>
                      </a:lnTo>
                      <a:lnTo>
                        <a:pt x="126" y="2"/>
                      </a:lnTo>
                      <a:lnTo>
                        <a:pt x="149" y="1"/>
                      </a:lnTo>
                      <a:lnTo>
                        <a:pt x="171" y="0"/>
                      </a:lnTo>
                      <a:lnTo>
                        <a:pt x="194" y="1"/>
                      </a:lnTo>
                      <a:lnTo>
                        <a:pt x="216" y="2"/>
                      </a:lnTo>
                      <a:lnTo>
                        <a:pt x="239" y="5"/>
                      </a:lnTo>
                      <a:lnTo>
                        <a:pt x="261" y="9"/>
                      </a:lnTo>
                      <a:lnTo>
                        <a:pt x="281" y="13"/>
                      </a:lnTo>
                      <a:lnTo>
                        <a:pt x="302" y="20"/>
                      </a:lnTo>
                      <a:lnTo>
                        <a:pt x="323" y="27"/>
                      </a:lnTo>
                      <a:lnTo>
                        <a:pt x="343" y="34"/>
                      </a:lnTo>
                      <a:lnTo>
                        <a:pt x="0" y="3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9" name="Freeform 1270">
                  <a:extLst>
                    <a:ext uri="{FF2B5EF4-FFF2-40B4-BE49-F238E27FC236}">
                      <a16:creationId xmlns:a16="http://schemas.microsoft.com/office/drawing/2014/main" id="{92FABD09-72F4-477C-94D8-5F14F6B7F893}"/>
                    </a:ext>
                  </a:extLst>
                </p:cNvPr>
                <p:cNvSpPr>
                  <a:spLocks/>
                </p:cNvSpPr>
                <p:nvPr/>
              </p:nvSpPr>
              <p:spPr bwMode="auto">
                <a:xfrm>
                  <a:off x="4343" y="427"/>
                  <a:ext cx="66" cy="69"/>
                </a:xfrm>
                <a:custGeom>
                  <a:avLst/>
                  <a:gdLst>
                    <a:gd name="T0" fmla="*/ 0 w 398"/>
                    <a:gd name="T1" fmla="*/ 0 h 343"/>
                    <a:gd name="T2" fmla="*/ 0 w 398"/>
                    <a:gd name="T3" fmla="*/ 0 h 343"/>
                    <a:gd name="T4" fmla="*/ 0 w 398"/>
                    <a:gd name="T5" fmla="*/ 0 h 343"/>
                    <a:gd name="T6" fmla="*/ 0 w 398"/>
                    <a:gd name="T7" fmla="*/ 0 h 343"/>
                    <a:gd name="T8" fmla="*/ 0 w 398"/>
                    <a:gd name="T9" fmla="*/ 0 h 343"/>
                    <a:gd name="T10" fmla="*/ 0 w 398"/>
                    <a:gd name="T11" fmla="*/ 0 h 343"/>
                    <a:gd name="T12" fmla="*/ 0 w 398"/>
                    <a:gd name="T13" fmla="*/ 0 h 343"/>
                    <a:gd name="T14" fmla="*/ 0 w 398"/>
                    <a:gd name="T15" fmla="*/ 0 h 343"/>
                    <a:gd name="T16" fmla="*/ 0 w 398"/>
                    <a:gd name="T17" fmla="*/ 0 h 343"/>
                    <a:gd name="T18" fmla="*/ 0 w 398"/>
                    <a:gd name="T19" fmla="*/ 0 h 343"/>
                    <a:gd name="T20" fmla="*/ 0 w 398"/>
                    <a:gd name="T21" fmla="*/ 0 h 343"/>
                    <a:gd name="T22" fmla="*/ 0 w 398"/>
                    <a:gd name="T23" fmla="*/ 0 h 343"/>
                    <a:gd name="T24" fmla="*/ 0 w 398"/>
                    <a:gd name="T25" fmla="*/ 0 h 343"/>
                    <a:gd name="T26" fmla="*/ 0 w 398"/>
                    <a:gd name="T27" fmla="*/ 0 h 343"/>
                    <a:gd name="T28" fmla="*/ 0 w 398"/>
                    <a:gd name="T29" fmla="*/ 0 h 343"/>
                    <a:gd name="T30" fmla="*/ 0 w 398"/>
                    <a:gd name="T31" fmla="*/ 0 h 343"/>
                    <a:gd name="T32" fmla="*/ 0 w 398"/>
                    <a:gd name="T33" fmla="*/ 0 h 343"/>
                    <a:gd name="T34" fmla="*/ 0 w 398"/>
                    <a:gd name="T35" fmla="*/ 0 h 343"/>
                    <a:gd name="T36" fmla="*/ 0 w 398"/>
                    <a:gd name="T37" fmla="*/ 0 h 343"/>
                    <a:gd name="T38" fmla="*/ 0 w 398"/>
                    <a:gd name="T39" fmla="*/ 0 h 343"/>
                    <a:gd name="T40" fmla="*/ 0 w 398"/>
                    <a:gd name="T41" fmla="*/ 0 h 343"/>
                    <a:gd name="T42" fmla="*/ 0 w 398"/>
                    <a:gd name="T43" fmla="*/ 0 h 343"/>
                    <a:gd name="T44" fmla="*/ 0 w 398"/>
                    <a:gd name="T45" fmla="*/ 0 h 343"/>
                    <a:gd name="T46" fmla="*/ 0 w 398"/>
                    <a:gd name="T47" fmla="*/ 0 h 343"/>
                    <a:gd name="T48" fmla="*/ 0 w 398"/>
                    <a:gd name="T49" fmla="*/ 0 h 343"/>
                    <a:gd name="T50" fmla="*/ 0 w 398"/>
                    <a:gd name="T51" fmla="*/ 0 h 343"/>
                    <a:gd name="T52" fmla="*/ 0 w 398"/>
                    <a:gd name="T53" fmla="*/ 0 h 343"/>
                    <a:gd name="T54" fmla="*/ 0 w 398"/>
                    <a:gd name="T55" fmla="*/ 0 h 343"/>
                    <a:gd name="T56" fmla="*/ 0 w 398"/>
                    <a:gd name="T57" fmla="*/ 0 h 343"/>
                    <a:gd name="T58" fmla="*/ 0 w 398"/>
                    <a:gd name="T59" fmla="*/ 0 h 343"/>
                    <a:gd name="T60" fmla="*/ 0 w 398"/>
                    <a:gd name="T61" fmla="*/ 0 h 343"/>
                    <a:gd name="T62" fmla="*/ 0 w 398"/>
                    <a:gd name="T63" fmla="*/ 0 h 343"/>
                    <a:gd name="T64" fmla="*/ 0 w 398"/>
                    <a:gd name="T65" fmla="*/ 0 h 343"/>
                    <a:gd name="T66" fmla="*/ 0 w 398"/>
                    <a:gd name="T67" fmla="*/ 0 h 343"/>
                    <a:gd name="T68" fmla="*/ 0 w 398"/>
                    <a:gd name="T69" fmla="*/ 0 h 343"/>
                    <a:gd name="T70" fmla="*/ 0 w 398"/>
                    <a:gd name="T71" fmla="*/ 0 h 343"/>
                    <a:gd name="T72" fmla="*/ 0 w 398"/>
                    <a:gd name="T73" fmla="*/ 0 h 34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8"/>
                    <a:gd name="T112" fmla="*/ 0 h 343"/>
                    <a:gd name="T113" fmla="*/ 398 w 398"/>
                    <a:gd name="T114" fmla="*/ 343 h 34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8" h="343">
                      <a:moveTo>
                        <a:pt x="398" y="343"/>
                      </a:moveTo>
                      <a:lnTo>
                        <a:pt x="398" y="343"/>
                      </a:lnTo>
                      <a:lnTo>
                        <a:pt x="395" y="308"/>
                      </a:lnTo>
                      <a:lnTo>
                        <a:pt x="389" y="274"/>
                      </a:lnTo>
                      <a:lnTo>
                        <a:pt x="380" y="241"/>
                      </a:lnTo>
                      <a:lnTo>
                        <a:pt x="367" y="209"/>
                      </a:lnTo>
                      <a:lnTo>
                        <a:pt x="350" y="179"/>
                      </a:lnTo>
                      <a:lnTo>
                        <a:pt x="330" y="151"/>
                      </a:lnTo>
                      <a:lnTo>
                        <a:pt x="307" y="125"/>
                      </a:lnTo>
                      <a:lnTo>
                        <a:pt x="282" y="100"/>
                      </a:lnTo>
                      <a:lnTo>
                        <a:pt x="253" y="79"/>
                      </a:lnTo>
                      <a:lnTo>
                        <a:pt x="223" y="58"/>
                      </a:lnTo>
                      <a:lnTo>
                        <a:pt x="191" y="41"/>
                      </a:lnTo>
                      <a:lnTo>
                        <a:pt x="155" y="27"/>
                      </a:lnTo>
                      <a:lnTo>
                        <a:pt x="118" y="15"/>
                      </a:lnTo>
                      <a:lnTo>
                        <a:pt x="81" y="7"/>
                      </a:lnTo>
                      <a:lnTo>
                        <a:pt x="40" y="2"/>
                      </a:lnTo>
                      <a:lnTo>
                        <a:pt x="0" y="0"/>
                      </a:lnTo>
                      <a:lnTo>
                        <a:pt x="0" y="2"/>
                      </a:lnTo>
                      <a:lnTo>
                        <a:pt x="40" y="4"/>
                      </a:lnTo>
                      <a:lnTo>
                        <a:pt x="81" y="9"/>
                      </a:lnTo>
                      <a:lnTo>
                        <a:pt x="118" y="18"/>
                      </a:lnTo>
                      <a:lnTo>
                        <a:pt x="153" y="29"/>
                      </a:lnTo>
                      <a:lnTo>
                        <a:pt x="188" y="43"/>
                      </a:lnTo>
                      <a:lnTo>
                        <a:pt x="220" y="60"/>
                      </a:lnTo>
                      <a:lnTo>
                        <a:pt x="251" y="81"/>
                      </a:lnTo>
                      <a:lnTo>
                        <a:pt x="279" y="102"/>
                      </a:lnTo>
                      <a:lnTo>
                        <a:pt x="304" y="127"/>
                      </a:lnTo>
                      <a:lnTo>
                        <a:pt x="328" y="153"/>
                      </a:lnTo>
                      <a:lnTo>
                        <a:pt x="348" y="181"/>
                      </a:lnTo>
                      <a:lnTo>
                        <a:pt x="365" y="211"/>
                      </a:lnTo>
                      <a:lnTo>
                        <a:pt x="378" y="241"/>
                      </a:lnTo>
                      <a:lnTo>
                        <a:pt x="387" y="274"/>
                      </a:lnTo>
                      <a:lnTo>
                        <a:pt x="393" y="308"/>
                      </a:lnTo>
                      <a:lnTo>
                        <a:pt x="395" y="343"/>
                      </a:lnTo>
                      <a:lnTo>
                        <a:pt x="398" y="3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0" name="Freeform 1271">
                  <a:extLst>
                    <a:ext uri="{FF2B5EF4-FFF2-40B4-BE49-F238E27FC236}">
                      <a16:creationId xmlns:a16="http://schemas.microsoft.com/office/drawing/2014/main" id="{2D2AFEED-5020-44A6-AC6C-EF211D0E4198}"/>
                    </a:ext>
                  </a:extLst>
                </p:cNvPr>
                <p:cNvSpPr>
                  <a:spLocks/>
                </p:cNvSpPr>
                <p:nvPr/>
              </p:nvSpPr>
              <p:spPr bwMode="auto">
                <a:xfrm>
                  <a:off x="4343" y="496"/>
                  <a:ext cx="66" cy="69"/>
                </a:xfrm>
                <a:custGeom>
                  <a:avLst/>
                  <a:gdLst>
                    <a:gd name="T0" fmla="*/ 0 w 398"/>
                    <a:gd name="T1" fmla="*/ 0 h 344"/>
                    <a:gd name="T2" fmla="*/ 0 w 398"/>
                    <a:gd name="T3" fmla="*/ 0 h 344"/>
                    <a:gd name="T4" fmla="*/ 0 w 398"/>
                    <a:gd name="T5" fmla="*/ 0 h 344"/>
                    <a:gd name="T6" fmla="*/ 0 w 398"/>
                    <a:gd name="T7" fmla="*/ 0 h 344"/>
                    <a:gd name="T8" fmla="*/ 0 w 398"/>
                    <a:gd name="T9" fmla="*/ 0 h 344"/>
                    <a:gd name="T10" fmla="*/ 0 w 398"/>
                    <a:gd name="T11" fmla="*/ 0 h 344"/>
                    <a:gd name="T12" fmla="*/ 0 w 398"/>
                    <a:gd name="T13" fmla="*/ 0 h 344"/>
                    <a:gd name="T14" fmla="*/ 0 w 398"/>
                    <a:gd name="T15" fmla="*/ 0 h 344"/>
                    <a:gd name="T16" fmla="*/ 0 w 398"/>
                    <a:gd name="T17" fmla="*/ 0 h 344"/>
                    <a:gd name="T18" fmla="*/ 0 w 398"/>
                    <a:gd name="T19" fmla="*/ 0 h 344"/>
                    <a:gd name="T20" fmla="*/ 0 w 398"/>
                    <a:gd name="T21" fmla="*/ 0 h 344"/>
                    <a:gd name="T22" fmla="*/ 0 w 398"/>
                    <a:gd name="T23" fmla="*/ 0 h 344"/>
                    <a:gd name="T24" fmla="*/ 0 w 398"/>
                    <a:gd name="T25" fmla="*/ 0 h 344"/>
                    <a:gd name="T26" fmla="*/ 0 w 398"/>
                    <a:gd name="T27" fmla="*/ 0 h 344"/>
                    <a:gd name="T28" fmla="*/ 0 w 398"/>
                    <a:gd name="T29" fmla="*/ 0 h 344"/>
                    <a:gd name="T30" fmla="*/ 0 w 398"/>
                    <a:gd name="T31" fmla="*/ 0 h 344"/>
                    <a:gd name="T32" fmla="*/ 0 w 398"/>
                    <a:gd name="T33" fmla="*/ 0 h 344"/>
                    <a:gd name="T34" fmla="*/ 0 w 398"/>
                    <a:gd name="T35" fmla="*/ 0 h 344"/>
                    <a:gd name="T36" fmla="*/ 0 w 398"/>
                    <a:gd name="T37" fmla="*/ 0 h 344"/>
                    <a:gd name="T38" fmla="*/ 0 w 398"/>
                    <a:gd name="T39" fmla="*/ 0 h 344"/>
                    <a:gd name="T40" fmla="*/ 0 w 398"/>
                    <a:gd name="T41" fmla="*/ 0 h 344"/>
                    <a:gd name="T42" fmla="*/ 0 w 398"/>
                    <a:gd name="T43" fmla="*/ 0 h 344"/>
                    <a:gd name="T44" fmla="*/ 0 w 398"/>
                    <a:gd name="T45" fmla="*/ 0 h 344"/>
                    <a:gd name="T46" fmla="*/ 0 w 398"/>
                    <a:gd name="T47" fmla="*/ 0 h 344"/>
                    <a:gd name="T48" fmla="*/ 0 w 398"/>
                    <a:gd name="T49" fmla="*/ 0 h 344"/>
                    <a:gd name="T50" fmla="*/ 0 w 398"/>
                    <a:gd name="T51" fmla="*/ 0 h 344"/>
                    <a:gd name="T52" fmla="*/ 0 w 398"/>
                    <a:gd name="T53" fmla="*/ 0 h 344"/>
                    <a:gd name="T54" fmla="*/ 0 w 398"/>
                    <a:gd name="T55" fmla="*/ 0 h 344"/>
                    <a:gd name="T56" fmla="*/ 0 w 398"/>
                    <a:gd name="T57" fmla="*/ 0 h 344"/>
                    <a:gd name="T58" fmla="*/ 0 w 398"/>
                    <a:gd name="T59" fmla="*/ 0 h 344"/>
                    <a:gd name="T60" fmla="*/ 0 w 398"/>
                    <a:gd name="T61" fmla="*/ 0 h 344"/>
                    <a:gd name="T62" fmla="*/ 0 w 398"/>
                    <a:gd name="T63" fmla="*/ 0 h 344"/>
                    <a:gd name="T64" fmla="*/ 0 w 398"/>
                    <a:gd name="T65" fmla="*/ 0 h 344"/>
                    <a:gd name="T66" fmla="*/ 0 w 398"/>
                    <a:gd name="T67" fmla="*/ 0 h 344"/>
                    <a:gd name="T68" fmla="*/ 0 w 398"/>
                    <a:gd name="T69" fmla="*/ 0 h 344"/>
                    <a:gd name="T70" fmla="*/ 0 w 398"/>
                    <a:gd name="T71" fmla="*/ 0 h 344"/>
                    <a:gd name="T72" fmla="*/ 0 w 398"/>
                    <a:gd name="T73" fmla="*/ 0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8"/>
                    <a:gd name="T112" fmla="*/ 0 h 344"/>
                    <a:gd name="T113" fmla="*/ 398 w 398"/>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8" h="344">
                      <a:moveTo>
                        <a:pt x="0" y="344"/>
                      </a:moveTo>
                      <a:lnTo>
                        <a:pt x="0" y="344"/>
                      </a:lnTo>
                      <a:lnTo>
                        <a:pt x="40" y="341"/>
                      </a:lnTo>
                      <a:lnTo>
                        <a:pt x="81" y="336"/>
                      </a:lnTo>
                      <a:lnTo>
                        <a:pt x="118" y="327"/>
                      </a:lnTo>
                      <a:lnTo>
                        <a:pt x="155" y="316"/>
                      </a:lnTo>
                      <a:lnTo>
                        <a:pt x="191" y="302"/>
                      </a:lnTo>
                      <a:lnTo>
                        <a:pt x="223" y="285"/>
                      </a:lnTo>
                      <a:lnTo>
                        <a:pt x="253" y="264"/>
                      </a:lnTo>
                      <a:lnTo>
                        <a:pt x="282" y="243"/>
                      </a:lnTo>
                      <a:lnTo>
                        <a:pt x="307" y="218"/>
                      </a:lnTo>
                      <a:lnTo>
                        <a:pt x="330" y="192"/>
                      </a:lnTo>
                      <a:lnTo>
                        <a:pt x="350" y="164"/>
                      </a:lnTo>
                      <a:lnTo>
                        <a:pt x="367" y="134"/>
                      </a:lnTo>
                      <a:lnTo>
                        <a:pt x="380" y="102"/>
                      </a:lnTo>
                      <a:lnTo>
                        <a:pt x="389" y="69"/>
                      </a:lnTo>
                      <a:lnTo>
                        <a:pt x="395" y="35"/>
                      </a:lnTo>
                      <a:lnTo>
                        <a:pt x="398" y="0"/>
                      </a:lnTo>
                      <a:lnTo>
                        <a:pt x="395" y="0"/>
                      </a:lnTo>
                      <a:lnTo>
                        <a:pt x="393" y="35"/>
                      </a:lnTo>
                      <a:lnTo>
                        <a:pt x="387" y="69"/>
                      </a:lnTo>
                      <a:lnTo>
                        <a:pt x="378" y="102"/>
                      </a:lnTo>
                      <a:lnTo>
                        <a:pt x="365" y="132"/>
                      </a:lnTo>
                      <a:lnTo>
                        <a:pt x="348" y="162"/>
                      </a:lnTo>
                      <a:lnTo>
                        <a:pt x="328" y="190"/>
                      </a:lnTo>
                      <a:lnTo>
                        <a:pt x="304" y="216"/>
                      </a:lnTo>
                      <a:lnTo>
                        <a:pt x="279" y="241"/>
                      </a:lnTo>
                      <a:lnTo>
                        <a:pt x="251" y="262"/>
                      </a:lnTo>
                      <a:lnTo>
                        <a:pt x="220" y="283"/>
                      </a:lnTo>
                      <a:lnTo>
                        <a:pt x="188" y="300"/>
                      </a:lnTo>
                      <a:lnTo>
                        <a:pt x="153" y="314"/>
                      </a:lnTo>
                      <a:lnTo>
                        <a:pt x="118" y="325"/>
                      </a:lnTo>
                      <a:lnTo>
                        <a:pt x="81" y="334"/>
                      </a:lnTo>
                      <a:lnTo>
                        <a:pt x="40" y="339"/>
                      </a:lnTo>
                      <a:lnTo>
                        <a:pt x="0" y="340"/>
                      </a:lnTo>
                      <a:lnTo>
                        <a:pt x="0" y="3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1" name="Freeform 1272">
                  <a:extLst>
                    <a:ext uri="{FF2B5EF4-FFF2-40B4-BE49-F238E27FC236}">
                      <a16:creationId xmlns:a16="http://schemas.microsoft.com/office/drawing/2014/main" id="{403812A6-CF94-4D5A-B87D-758AD3A06514}"/>
                    </a:ext>
                  </a:extLst>
                </p:cNvPr>
                <p:cNvSpPr>
                  <a:spLocks/>
                </p:cNvSpPr>
                <p:nvPr/>
              </p:nvSpPr>
              <p:spPr bwMode="auto">
                <a:xfrm>
                  <a:off x="4277" y="496"/>
                  <a:ext cx="66" cy="69"/>
                </a:xfrm>
                <a:custGeom>
                  <a:avLst/>
                  <a:gdLst>
                    <a:gd name="T0" fmla="*/ 0 w 399"/>
                    <a:gd name="T1" fmla="*/ 0 h 344"/>
                    <a:gd name="T2" fmla="*/ 0 w 399"/>
                    <a:gd name="T3" fmla="*/ 0 h 344"/>
                    <a:gd name="T4" fmla="*/ 0 w 399"/>
                    <a:gd name="T5" fmla="*/ 0 h 344"/>
                    <a:gd name="T6" fmla="*/ 0 w 399"/>
                    <a:gd name="T7" fmla="*/ 0 h 344"/>
                    <a:gd name="T8" fmla="*/ 0 w 399"/>
                    <a:gd name="T9" fmla="*/ 0 h 344"/>
                    <a:gd name="T10" fmla="*/ 0 w 399"/>
                    <a:gd name="T11" fmla="*/ 0 h 344"/>
                    <a:gd name="T12" fmla="*/ 0 w 399"/>
                    <a:gd name="T13" fmla="*/ 0 h 344"/>
                    <a:gd name="T14" fmla="*/ 0 w 399"/>
                    <a:gd name="T15" fmla="*/ 0 h 344"/>
                    <a:gd name="T16" fmla="*/ 0 w 399"/>
                    <a:gd name="T17" fmla="*/ 0 h 344"/>
                    <a:gd name="T18" fmla="*/ 0 w 399"/>
                    <a:gd name="T19" fmla="*/ 0 h 344"/>
                    <a:gd name="T20" fmla="*/ 0 w 399"/>
                    <a:gd name="T21" fmla="*/ 0 h 344"/>
                    <a:gd name="T22" fmla="*/ 0 w 399"/>
                    <a:gd name="T23" fmla="*/ 0 h 344"/>
                    <a:gd name="T24" fmla="*/ 0 w 399"/>
                    <a:gd name="T25" fmla="*/ 0 h 344"/>
                    <a:gd name="T26" fmla="*/ 0 w 399"/>
                    <a:gd name="T27" fmla="*/ 0 h 344"/>
                    <a:gd name="T28" fmla="*/ 0 w 399"/>
                    <a:gd name="T29" fmla="*/ 0 h 344"/>
                    <a:gd name="T30" fmla="*/ 0 w 399"/>
                    <a:gd name="T31" fmla="*/ 0 h 344"/>
                    <a:gd name="T32" fmla="*/ 0 w 399"/>
                    <a:gd name="T33" fmla="*/ 0 h 344"/>
                    <a:gd name="T34" fmla="*/ 0 w 399"/>
                    <a:gd name="T35" fmla="*/ 0 h 344"/>
                    <a:gd name="T36" fmla="*/ 0 w 399"/>
                    <a:gd name="T37" fmla="*/ 0 h 344"/>
                    <a:gd name="T38" fmla="*/ 0 w 399"/>
                    <a:gd name="T39" fmla="*/ 0 h 344"/>
                    <a:gd name="T40" fmla="*/ 0 w 399"/>
                    <a:gd name="T41" fmla="*/ 0 h 344"/>
                    <a:gd name="T42" fmla="*/ 0 w 399"/>
                    <a:gd name="T43" fmla="*/ 0 h 344"/>
                    <a:gd name="T44" fmla="*/ 0 w 399"/>
                    <a:gd name="T45" fmla="*/ 0 h 344"/>
                    <a:gd name="T46" fmla="*/ 0 w 399"/>
                    <a:gd name="T47" fmla="*/ 0 h 344"/>
                    <a:gd name="T48" fmla="*/ 0 w 399"/>
                    <a:gd name="T49" fmla="*/ 0 h 344"/>
                    <a:gd name="T50" fmla="*/ 0 w 399"/>
                    <a:gd name="T51" fmla="*/ 0 h 344"/>
                    <a:gd name="T52" fmla="*/ 0 w 399"/>
                    <a:gd name="T53" fmla="*/ 0 h 344"/>
                    <a:gd name="T54" fmla="*/ 0 w 399"/>
                    <a:gd name="T55" fmla="*/ 0 h 344"/>
                    <a:gd name="T56" fmla="*/ 0 w 399"/>
                    <a:gd name="T57" fmla="*/ 0 h 344"/>
                    <a:gd name="T58" fmla="*/ 0 w 399"/>
                    <a:gd name="T59" fmla="*/ 0 h 344"/>
                    <a:gd name="T60" fmla="*/ 0 w 399"/>
                    <a:gd name="T61" fmla="*/ 0 h 344"/>
                    <a:gd name="T62" fmla="*/ 0 w 399"/>
                    <a:gd name="T63" fmla="*/ 0 h 344"/>
                    <a:gd name="T64" fmla="*/ 0 w 399"/>
                    <a:gd name="T65" fmla="*/ 0 h 344"/>
                    <a:gd name="T66" fmla="*/ 0 w 399"/>
                    <a:gd name="T67" fmla="*/ 0 h 344"/>
                    <a:gd name="T68" fmla="*/ 0 w 399"/>
                    <a:gd name="T69" fmla="*/ 0 h 344"/>
                    <a:gd name="T70" fmla="*/ 0 w 399"/>
                    <a:gd name="T71" fmla="*/ 0 h 344"/>
                    <a:gd name="T72" fmla="*/ 0 w 399"/>
                    <a:gd name="T73" fmla="*/ 0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9"/>
                    <a:gd name="T112" fmla="*/ 0 h 344"/>
                    <a:gd name="T113" fmla="*/ 399 w 399"/>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9" h="344">
                      <a:moveTo>
                        <a:pt x="0" y="0"/>
                      </a:moveTo>
                      <a:lnTo>
                        <a:pt x="0" y="0"/>
                      </a:lnTo>
                      <a:lnTo>
                        <a:pt x="4" y="35"/>
                      </a:lnTo>
                      <a:lnTo>
                        <a:pt x="10" y="69"/>
                      </a:lnTo>
                      <a:lnTo>
                        <a:pt x="19" y="102"/>
                      </a:lnTo>
                      <a:lnTo>
                        <a:pt x="32" y="134"/>
                      </a:lnTo>
                      <a:lnTo>
                        <a:pt x="49" y="164"/>
                      </a:lnTo>
                      <a:lnTo>
                        <a:pt x="69" y="192"/>
                      </a:lnTo>
                      <a:lnTo>
                        <a:pt x="93" y="218"/>
                      </a:lnTo>
                      <a:lnTo>
                        <a:pt x="117" y="243"/>
                      </a:lnTo>
                      <a:lnTo>
                        <a:pt x="146" y="264"/>
                      </a:lnTo>
                      <a:lnTo>
                        <a:pt x="177" y="285"/>
                      </a:lnTo>
                      <a:lnTo>
                        <a:pt x="209" y="302"/>
                      </a:lnTo>
                      <a:lnTo>
                        <a:pt x="244" y="316"/>
                      </a:lnTo>
                      <a:lnTo>
                        <a:pt x="281" y="327"/>
                      </a:lnTo>
                      <a:lnTo>
                        <a:pt x="319" y="336"/>
                      </a:lnTo>
                      <a:lnTo>
                        <a:pt x="359" y="341"/>
                      </a:lnTo>
                      <a:lnTo>
                        <a:pt x="399" y="344"/>
                      </a:lnTo>
                      <a:lnTo>
                        <a:pt x="399" y="340"/>
                      </a:lnTo>
                      <a:lnTo>
                        <a:pt x="359" y="339"/>
                      </a:lnTo>
                      <a:lnTo>
                        <a:pt x="319" y="334"/>
                      </a:lnTo>
                      <a:lnTo>
                        <a:pt x="281" y="325"/>
                      </a:lnTo>
                      <a:lnTo>
                        <a:pt x="246" y="314"/>
                      </a:lnTo>
                      <a:lnTo>
                        <a:pt x="211" y="300"/>
                      </a:lnTo>
                      <a:lnTo>
                        <a:pt x="179" y="283"/>
                      </a:lnTo>
                      <a:lnTo>
                        <a:pt x="148" y="262"/>
                      </a:lnTo>
                      <a:lnTo>
                        <a:pt x="120" y="241"/>
                      </a:lnTo>
                      <a:lnTo>
                        <a:pt x="95" y="216"/>
                      </a:lnTo>
                      <a:lnTo>
                        <a:pt x="71" y="190"/>
                      </a:lnTo>
                      <a:lnTo>
                        <a:pt x="51" y="162"/>
                      </a:lnTo>
                      <a:lnTo>
                        <a:pt x="35" y="132"/>
                      </a:lnTo>
                      <a:lnTo>
                        <a:pt x="22" y="102"/>
                      </a:lnTo>
                      <a:lnTo>
                        <a:pt x="12" y="69"/>
                      </a:lnTo>
                      <a:lnTo>
                        <a:pt x="6" y="35"/>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2" name="Freeform 1273">
                  <a:extLst>
                    <a:ext uri="{FF2B5EF4-FFF2-40B4-BE49-F238E27FC236}">
                      <a16:creationId xmlns:a16="http://schemas.microsoft.com/office/drawing/2014/main" id="{C4612E46-6DDA-4ED4-A3E0-80B2DA19EF8C}"/>
                    </a:ext>
                  </a:extLst>
                </p:cNvPr>
                <p:cNvSpPr>
                  <a:spLocks/>
                </p:cNvSpPr>
                <p:nvPr/>
              </p:nvSpPr>
              <p:spPr bwMode="auto">
                <a:xfrm>
                  <a:off x="4277" y="427"/>
                  <a:ext cx="66" cy="69"/>
                </a:xfrm>
                <a:custGeom>
                  <a:avLst/>
                  <a:gdLst>
                    <a:gd name="T0" fmla="*/ 0 w 399"/>
                    <a:gd name="T1" fmla="*/ 0 h 343"/>
                    <a:gd name="T2" fmla="*/ 0 w 399"/>
                    <a:gd name="T3" fmla="*/ 0 h 343"/>
                    <a:gd name="T4" fmla="*/ 0 w 399"/>
                    <a:gd name="T5" fmla="*/ 0 h 343"/>
                    <a:gd name="T6" fmla="*/ 0 w 399"/>
                    <a:gd name="T7" fmla="*/ 0 h 343"/>
                    <a:gd name="T8" fmla="*/ 0 w 399"/>
                    <a:gd name="T9" fmla="*/ 0 h 343"/>
                    <a:gd name="T10" fmla="*/ 0 w 399"/>
                    <a:gd name="T11" fmla="*/ 0 h 343"/>
                    <a:gd name="T12" fmla="*/ 0 w 399"/>
                    <a:gd name="T13" fmla="*/ 0 h 343"/>
                    <a:gd name="T14" fmla="*/ 0 w 399"/>
                    <a:gd name="T15" fmla="*/ 0 h 343"/>
                    <a:gd name="T16" fmla="*/ 0 w 399"/>
                    <a:gd name="T17" fmla="*/ 0 h 343"/>
                    <a:gd name="T18" fmla="*/ 0 w 399"/>
                    <a:gd name="T19" fmla="*/ 0 h 343"/>
                    <a:gd name="T20" fmla="*/ 0 w 399"/>
                    <a:gd name="T21" fmla="*/ 0 h 343"/>
                    <a:gd name="T22" fmla="*/ 0 w 399"/>
                    <a:gd name="T23" fmla="*/ 0 h 343"/>
                    <a:gd name="T24" fmla="*/ 0 w 399"/>
                    <a:gd name="T25" fmla="*/ 0 h 343"/>
                    <a:gd name="T26" fmla="*/ 0 w 399"/>
                    <a:gd name="T27" fmla="*/ 0 h 343"/>
                    <a:gd name="T28" fmla="*/ 0 w 399"/>
                    <a:gd name="T29" fmla="*/ 0 h 343"/>
                    <a:gd name="T30" fmla="*/ 0 w 399"/>
                    <a:gd name="T31" fmla="*/ 0 h 343"/>
                    <a:gd name="T32" fmla="*/ 0 w 399"/>
                    <a:gd name="T33" fmla="*/ 0 h 343"/>
                    <a:gd name="T34" fmla="*/ 0 w 399"/>
                    <a:gd name="T35" fmla="*/ 0 h 343"/>
                    <a:gd name="T36" fmla="*/ 0 w 399"/>
                    <a:gd name="T37" fmla="*/ 0 h 343"/>
                    <a:gd name="T38" fmla="*/ 0 w 399"/>
                    <a:gd name="T39" fmla="*/ 0 h 343"/>
                    <a:gd name="T40" fmla="*/ 0 w 399"/>
                    <a:gd name="T41" fmla="*/ 0 h 343"/>
                    <a:gd name="T42" fmla="*/ 0 w 399"/>
                    <a:gd name="T43" fmla="*/ 0 h 343"/>
                    <a:gd name="T44" fmla="*/ 0 w 399"/>
                    <a:gd name="T45" fmla="*/ 0 h 343"/>
                    <a:gd name="T46" fmla="*/ 0 w 399"/>
                    <a:gd name="T47" fmla="*/ 0 h 343"/>
                    <a:gd name="T48" fmla="*/ 0 w 399"/>
                    <a:gd name="T49" fmla="*/ 0 h 343"/>
                    <a:gd name="T50" fmla="*/ 0 w 399"/>
                    <a:gd name="T51" fmla="*/ 0 h 343"/>
                    <a:gd name="T52" fmla="*/ 0 w 399"/>
                    <a:gd name="T53" fmla="*/ 0 h 343"/>
                    <a:gd name="T54" fmla="*/ 0 w 399"/>
                    <a:gd name="T55" fmla="*/ 0 h 343"/>
                    <a:gd name="T56" fmla="*/ 0 w 399"/>
                    <a:gd name="T57" fmla="*/ 0 h 343"/>
                    <a:gd name="T58" fmla="*/ 0 w 399"/>
                    <a:gd name="T59" fmla="*/ 0 h 343"/>
                    <a:gd name="T60" fmla="*/ 0 w 399"/>
                    <a:gd name="T61" fmla="*/ 0 h 343"/>
                    <a:gd name="T62" fmla="*/ 0 w 399"/>
                    <a:gd name="T63" fmla="*/ 0 h 343"/>
                    <a:gd name="T64" fmla="*/ 0 w 399"/>
                    <a:gd name="T65" fmla="*/ 0 h 343"/>
                    <a:gd name="T66" fmla="*/ 0 w 399"/>
                    <a:gd name="T67" fmla="*/ 0 h 343"/>
                    <a:gd name="T68" fmla="*/ 0 w 399"/>
                    <a:gd name="T69" fmla="*/ 0 h 343"/>
                    <a:gd name="T70" fmla="*/ 0 w 399"/>
                    <a:gd name="T71" fmla="*/ 0 h 343"/>
                    <a:gd name="T72" fmla="*/ 0 w 399"/>
                    <a:gd name="T73" fmla="*/ 0 h 34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9"/>
                    <a:gd name="T112" fmla="*/ 0 h 343"/>
                    <a:gd name="T113" fmla="*/ 399 w 399"/>
                    <a:gd name="T114" fmla="*/ 343 h 34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9" h="343">
                      <a:moveTo>
                        <a:pt x="399" y="0"/>
                      </a:moveTo>
                      <a:lnTo>
                        <a:pt x="399" y="0"/>
                      </a:lnTo>
                      <a:lnTo>
                        <a:pt x="359" y="2"/>
                      </a:lnTo>
                      <a:lnTo>
                        <a:pt x="319" y="7"/>
                      </a:lnTo>
                      <a:lnTo>
                        <a:pt x="281" y="15"/>
                      </a:lnTo>
                      <a:lnTo>
                        <a:pt x="244" y="27"/>
                      </a:lnTo>
                      <a:lnTo>
                        <a:pt x="209" y="41"/>
                      </a:lnTo>
                      <a:lnTo>
                        <a:pt x="177" y="58"/>
                      </a:lnTo>
                      <a:lnTo>
                        <a:pt x="146" y="79"/>
                      </a:lnTo>
                      <a:lnTo>
                        <a:pt x="117" y="100"/>
                      </a:lnTo>
                      <a:lnTo>
                        <a:pt x="93" y="125"/>
                      </a:lnTo>
                      <a:lnTo>
                        <a:pt x="69" y="151"/>
                      </a:lnTo>
                      <a:lnTo>
                        <a:pt x="49" y="179"/>
                      </a:lnTo>
                      <a:lnTo>
                        <a:pt x="32" y="209"/>
                      </a:lnTo>
                      <a:lnTo>
                        <a:pt x="19" y="241"/>
                      </a:lnTo>
                      <a:lnTo>
                        <a:pt x="10" y="274"/>
                      </a:lnTo>
                      <a:lnTo>
                        <a:pt x="4" y="308"/>
                      </a:lnTo>
                      <a:lnTo>
                        <a:pt x="0" y="343"/>
                      </a:lnTo>
                      <a:lnTo>
                        <a:pt x="5" y="343"/>
                      </a:lnTo>
                      <a:lnTo>
                        <a:pt x="6" y="308"/>
                      </a:lnTo>
                      <a:lnTo>
                        <a:pt x="12" y="274"/>
                      </a:lnTo>
                      <a:lnTo>
                        <a:pt x="22" y="241"/>
                      </a:lnTo>
                      <a:lnTo>
                        <a:pt x="35" y="211"/>
                      </a:lnTo>
                      <a:lnTo>
                        <a:pt x="51" y="181"/>
                      </a:lnTo>
                      <a:lnTo>
                        <a:pt x="71" y="153"/>
                      </a:lnTo>
                      <a:lnTo>
                        <a:pt x="95" y="127"/>
                      </a:lnTo>
                      <a:lnTo>
                        <a:pt x="120" y="102"/>
                      </a:lnTo>
                      <a:lnTo>
                        <a:pt x="148" y="81"/>
                      </a:lnTo>
                      <a:lnTo>
                        <a:pt x="179" y="60"/>
                      </a:lnTo>
                      <a:lnTo>
                        <a:pt x="211" y="43"/>
                      </a:lnTo>
                      <a:lnTo>
                        <a:pt x="246" y="29"/>
                      </a:lnTo>
                      <a:lnTo>
                        <a:pt x="281" y="18"/>
                      </a:lnTo>
                      <a:lnTo>
                        <a:pt x="319" y="9"/>
                      </a:lnTo>
                      <a:lnTo>
                        <a:pt x="359" y="4"/>
                      </a:lnTo>
                      <a:lnTo>
                        <a:pt x="399" y="2"/>
                      </a:lnTo>
                      <a:lnTo>
                        <a:pt x="39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3" name="Freeform 1274">
                  <a:extLst>
                    <a:ext uri="{FF2B5EF4-FFF2-40B4-BE49-F238E27FC236}">
                      <a16:creationId xmlns:a16="http://schemas.microsoft.com/office/drawing/2014/main" id="{67FC9EA4-CD6F-4870-B581-9471F9939994}"/>
                    </a:ext>
                  </a:extLst>
                </p:cNvPr>
                <p:cNvSpPr>
                  <a:spLocks noEditPoints="1"/>
                </p:cNvSpPr>
                <p:nvPr/>
              </p:nvSpPr>
              <p:spPr bwMode="auto">
                <a:xfrm>
                  <a:off x="4279" y="430"/>
                  <a:ext cx="128" cy="132"/>
                </a:xfrm>
                <a:custGeom>
                  <a:avLst/>
                  <a:gdLst>
                    <a:gd name="T0" fmla="*/ 0 w 767"/>
                    <a:gd name="T1" fmla="*/ 0 h 661"/>
                    <a:gd name="T2" fmla="*/ 0 w 767"/>
                    <a:gd name="T3" fmla="*/ 0 h 661"/>
                    <a:gd name="T4" fmla="*/ 0 w 767"/>
                    <a:gd name="T5" fmla="*/ 0 h 661"/>
                    <a:gd name="T6" fmla="*/ 0 w 767"/>
                    <a:gd name="T7" fmla="*/ 0 h 661"/>
                    <a:gd name="T8" fmla="*/ 0 w 767"/>
                    <a:gd name="T9" fmla="*/ 0 h 661"/>
                    <a:gd name="T10" fmla="*/ 0 w 767"/>
                    <a:gd name="T11" fmla="*/ 0 h 661"/>
                    <a:gd name="T12" fmla="*/ 0 w 767"/>
                    <a:gd name="T13" fmla="*/ 0 h 661"/>
                    <a:gd name="T14" fmla="*/ 0 w 767"/>
                    <a:gd name="T15" fmla="*/ 0 h 661"/>
                    <a:gd name="T16" fmla="*/ 0 w 767"/>
                    <a:gd name="T17" fmla="*/ 0 h 661"/>
                    <a:gd name="T18" fmla="*/ 0 w 767"/>
                    <a:gd name="T19" fmla="*/ 0 h 661"/>
                    <a:gd name="T20" fmla="*/ 0 w 767"/>
                    <a:gd name="T21" fmla="*/ 0 h 661"/>
                    <a:gd name="T22" fmla="*/ 0 w 767"/>
                    <a:gd name="T23" fmla="*/ 0 h 661"/>
                    <a:gd name="T24" fmla="*/ 0 w 767"/>
                    <a:gd name="T25" fmla="*/ 0 h 661"/>
                    <a:gd name="T26" fmla="*/ 0 w 767"/>
                    <a:gd name="T27" fmla="*/ 0 h 661"/>
                    <a:gd name="T28" fmla="*/ 0 w 767"/>
                    <a:gd name="T29" fmla="*/ 0 h 661"/>
                    <a:gd name="T30" fmla="*/ 0 w 767"/>
                    <a:gd name="T31" fmla="*/ 0 h 661"/>
                    <a:gd name="T32" fmla="*/ 0 w 767"/>
                    <a:gd name="T33" fmla="*/ 0 h 661"/>
                    <a:gd name="T34" fmla="*/ 0 w 767"/>
                    <a:gd name="T35" fmla="*/ 0 h 661"/>
                    <a:gd name="T36" fmla="*/ 0 w 767"/>
                    <a:gd name="T37" fmla="*/ 0 h 661"/>
                    <a:gd name="T38" fmla="*/ 0 w 767"/>
                    <a:gd name="T39" fmla="*/ 0 h 661"/>
                    <a:gd name="T40" fmla="*/ 0 w 767"/>
                    <a:gd name="T41" fmla="*/ 0 h 661"/>
                    <a:gd name="T42" fmla="*/ 0 w 767"/>
                    <a:gd name="T43" fmla="*/ 0 h 661"/>
                    <a:gd name="T44" fmla="*/ 0 w 767"/>
                    <a:gd name="T45" fmla="*/ 0 h 661"/>
                    <a:gd name="T46" fmla="*/ 0 w 767"/>
                    <a:gd name="T47" fmla="*/ 0 h 661"/>
                    <a:gd name="T48" fmla="*/ 0 w 767"/>
                    <a:gd name="T49" fmla="*/ 0 h 661"/>
                    <a:gd name="T50" fmla="*/ 0 w 767"/>
                    <a:gd name="T51" fmla="*/ 0 h 661"/>
                    <a:gd name="T52" fmla="*/ 0 w 767"/>
                    <a:gd name="T53" fmla="*/ 0 h 661"/>
                    <a:gd name="T54" fmla="*/ 0 w 767"/>
                    <a:gd name="T55" fmla="*/ 0 h 661"/>
                    <a:gd name="T56" fmla="*/ 0 w 767"/>
                    <a:gd name="T57" fmla="*/ 0 h 661"/>
                    <a:gd name="T58" fmla="*/ 0 w 767"/>
                    <a:gd name="T59" fmla="*/ 0 h 661"/>
                    <a:gd name="T60" fmla="*/ 0 w 767"/>
                    <a:gd name="T61" fmla="*/ 0 h 661"/>
                    <a:gd name="T62" fmla="*/ 0 w 767"/>
                    <a:gd name="T63" fmla="*/ 0 h 661"/>
                    <a:gd name="T64" fmla="*/ 0 w 767"/>
                    <a:gd name="T65" fmla="*/ 0 h 661"/>
                    <a:gd name="T66" fmla="*/ 0 w 767"/>
                    <a:gd name="T67" fmla="*/ 0 h 661"/>
                    <a:gd name="T68" fmla="*/ 0 w 767"/>
                    <a:gd name="T69" fmla="*/ 0 h 661"/>
                    <a:gd name="T70" fmla="*/ 0 w 767"/>
                    <a:gd name="T71" fmla="*/ 0 h 661"/>
                    <a:gd name="T72" fmla="*/ 0 w 767"/>
                    <a:gd name="T73" fmla="*/ 0 h 661"/>
                    <a:gd name="T74" fmla="*/ 0 w 767"/>
                    <a:gd name="T75" fmla="*/ 0 h 661"/>
                    <a:gd name="T76" fmla="*/ 0 w 767"/>
                    <a:gd name="T77" fmla="*/ 0 h 661"/>
                    <a:gd name="T78" fmla="*/ 0 w 767"/>
                    <a:gd name="T79" fmla="*/ 0 h 661"/>
                    <a:gd name="T80" fmla="*/ 0 w 767"/>
                    <a:gd name="T81" fmla="*/ 0 h 661"/>
                    <a:gd name="T82" fmla="*/ 0 w 767"/>
                    <a:gd name="T83" fmla="*/ 0 h 661"/>
                    <a:gd name="T84" fmla="*/ 0 w 767"/>
                    <a:gd name="T85" fmla="*/ 0 h 661"/>
                    <a:gd name="T86" fmla="*/ 0 w 767"/>
                    <a:gd name="T87" fmla="*/ 0 h 661"/>
                    <a:gd name="T88" fmla="*/ 0 w 767"/>
                    <a:gd name="T89" fmla="*/ 0 h 661"/>
                    <a:gd name="T90" fmla="*/ 0 w 767"/>
                    <a:gd name="T91" fmla="*/ 0 h 661"/>
                    <a:gd name="T92" fmla="*/ 0 w 767"/>
                    <a:gd name="T93" fmla="*/ 0 h 661"/>
                    <a:gd name="T94" fmla="*/ 0 w 767"/>
                    <a:gd name="T95" fmla="*/ 0 h 661"/>
                    <a:gd name="T96" fmla="*/ 0 w 767"/>
                    <a:gd name="T97" fmla="*/ 0 h 661"/>
                    <a:gd name="T98" fmla="*/ 0 w 767"/>
                    <a:gd name="T99" fmla="*/ 0 h 661"/>
                    <a:gd name="T100" fmla="*/ 0 w 767"/>
                    <a:gd name="T101" fmla="*/ 0 h 661"/>
                    <a:gd name="T102" fmla="*/ 0 w 767"/>
                    <a:gd name="T103" fmla="*/ 0 h 661"/>
                    <a:gd name="T104" fmla="*/ 0 w 767"/>
                    <a:gd name="T105" fmla="*/ 0 h 661"/>
                    <a:gd name="T106" fmla="*/ 0 w 767"/>
                    <a:gd name="T107" fmla="*/ 0 h 661"/>
                    <a:gd name="T108" fmla="*/ 0 w 767"/>
                    <a:gd name="T109" fmla="*/ 0 h 661"/>
                    <a:gd name="T110" fmla="*/ 0 w 767"/>
                    <a:gd name="T111" fmla="*/ 0 h 661"/>
                    <a:gd name="T112" fmla="*/ 0 w 767"/>
                    <a:gd name="T113" fmla="*/ 0 h 66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67"/>
                    <a:gd name="T172" fmla="*/ 0 h 661"/>
                    <a:gd name="T173" fmla="*/ 767 w 767"/>
                    <a:gd name="T174" fmla="*/ 661 h 66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67" h="661">
                      <a:moveTo>
                        <a:pt x="315" y="6"/>
                      </a:moveTo>
                      <a:lnTo>
                        <a:pt x="303" y="10"/>
                      </a:lnTo>
                      <a:lnTo>
                        <a:pt x="295" y="15"/>
                      </a:lnTo>
                      <a:lnTo>
                        <a:pt x="292" y="23"/>
                      </a:lnTo>
                      <a:lnTo>
                        <a:pt x="298" y="34"/>
                      </a:lnTo>
                      <a:lnTo>
                        <a:pt x="401" y="130"/>
                      </a:lnTo>
                      <a:lnTo>
                        <a:pt x="413" y="135"/>
                      </a:lnTo>
                      <a:lnTo>
                        <a:pt x="424" y="134"/>
                      </a:lnTo>
                      <a:lnTo>
                        <a:pt x="431" y="129"/>
                      </a:lnTo>
                      <a:lnTo>
                        <a:pt x="432" y="121"/>
                      </a:lnTo>
                      <a:lnTo>
                        <a:pt x="408" y="23"/>
                      </a:lnTo>
                      <a:lnTo>
                        <a:pt x="403" y="14"/>
                      </a:lnTo>
                      <a:lnTo>
                        <a:pt x="396" y="7"/>
                      </a:lnTo>
                      <a:lnTo>
                        <a:pt x="387" y="2"/>
                      </a:lnTo>
                      <a:lnTo>
                        <a:pt x="376" y="0"/>
                      </a:lnTo>
                      <a:lnTo>
                        <a:pt x="368" y="0"/>
                      </a:lnTo>
                      <a:lnTo>
                        <a:pt x="361" y="0"/>
                      </a:lnTo>
                      <a:lnTo>
                        <a:pt x="353" y="0"/>
                      </a:lnTo>
                      <a:lnTo>
                        <a:pt x="344" y="1"/>
                      </a:lnTo>
                      <a:lnTo>
                        <a:pt x="337" y="1"/>
                      </a:lnTo>
                      <a:lnTo>
                        <a:pt x="329" y="2"/>
                      </a:lnTo>
                      <a:lnTo>
                        <a:pt x="322" y="4"/>
                      </a:lnTo>
                      <a:lnTo>
                        <a:pt x="315" y="6"/>
                      </a:lnTo>
                      <a:close/>
                      <a:moveTo>
                        <a:pt x="136" y="78"/>
                      </a:moveTo>
                      <a:lnTo>
                        <a:pt x="131" y="82"/>
                      </a:lnTo>
                      <a:lnTo>
                        <a:pt x="128" y="87"/>
                      </a:lnTo>
                      <a:lnTo>
                        <a:pt x="125" y="91"/>
                      </a:lnTo>
                      <a:lnTo>
                        <a:pt x="123" y="95"/>
                      </a:lnTo>
                      <a:lnTo>
                        <a:pt x="124" y="99"/>
                      </a:lnTo>
                      <a:lnTo>
                        <a:pt x="127" y="103"/>
                      </a:lnTo>
                      <a:lnTo>
                        <a:pt x="131" y="108"/>
                      </a:lnTo>
                      <a:lnTo>
                        <a:pt x="138" y="111"/>
                      </a:lnTo>
                      <a:lnTo>
                        <a:pt x="283" y="149"/>
                      </a:lnTo>
                      <a:lnTo>
                        <a:pt x="296" y="148"/>
                      </a:lnTo>
                      <a:lnTo>
                        <a:pt x="304" y="143"/>
                      </a:lnTo>
                      <a:lnTo>
                        <a:pt x="308" y="136"/>
                      </a:lnTo>
                      <a:lnTo>
                        <a:pt x="304" y="128"/>
                      </a:lnTo>
                      <a:lnTo>
                        <a:pt x="226" y="53"/>
                      </a:lnTo>
                      <a:lnTo>
                        <a:pt x="221" y="49"/>
                      </a:lnTo>
                      <a:lnTo>
                        <a:pt x="216" y="46"/>
                      </a:lnTo>
                      <a:lnTo>
                        <a:pt x="212" y="45"/>
                      </a:lnTo>
                      <a:lnTo>
                        <a:pt x="206" y="44"/>
                      </a:lnTo>
                      <a:lnTo>
                        <a:pt x="201" y="44"/>
                      </a:lnTo>
                      <a:lnTo>
                        <a:pt x="196" y="45"/>
                      </a:lnTo>
                      <a:lnTo>
                        <a:pt x="190" y="46"/>
                      </a:lnTo>
                      <a:lnTo>
                        <a:pt x="186" y="47"/>
                      </a:lnTo>
                      <a:lnTo>
                        <a:pt x="179" y="50"/>
                      </a:lnTo>
                      <a:lnTo>
                        <a:pt x="171" y="54"/>
                      </a:lnTo>
                      <a:lnTo>
                        <a:pt x="166" y="58"/>
                      </a:lnTo>
                      <a:lnTo>
                        <a:pt x="160" y="62"/>
                      </a:lnTo>
                      <a:lnTo>
                        <a:pt x="153" y="66"/>
                      </a:lnTo>
                      <a:lnTo>
                        <a:pt x="147" y="70"/>
                      </a:lnTo>
                      <a:lnTo>
                        <a:pt x="142" y="74"/>
                      </a:lnTo>
                      <a:lnTo>
                        <a:pt x="136" y="78"/>
                      </a:lnTo>
                      <a:close/>
                      <a:moveTo>
                        <a:pt x="22" y="219"/>
                      </a:moveTo>
                      <a:lnTo>
                        <a:pt x="21" y="224"/>
                      </a:lnTo>
                      <a:lnTo>
                        <a:pt x="21" y="230"/>
                      </a:lnTo>
                      <a:lnTo>
                        <a:pt x="21" y="234"/>
                      </a:lnTo>
                      <a:lnTo>
                        <a:pt x="22" y="239"/>
                      </a:lnTo>
                      <a:lnTo>
                        <a:pt x="25" y="242"/>
                      </a:lnTo>
                      <a:lnTo>
                        <a:pt x="28" y="245"/>
                      </a:lnTo>
                      <a:lnTo>
                        <a:pt x="34" y="246"/>
                      </a:lnTo>
                      <a:lnTo>
                        <a:pt x="42" y="245"/>
                      </a:lnTo>
                      <a:lnTo>
                        <a:pt x="192" y="217"/>
                      </a:lnTo>
                      <a:lnTo>
                        <a:pt x="202" y="211"/>
                      </a:lnTo>
                      <a:lnTo>
                        <a:pt x="207" y="202"/>
                      </a:lnTo>
                      <a:lnTo>
                        <a:pt x="205" y="194"/>
                      </a:lnTo>
                      <a:lnTo>
                        <a:pt x="196" y="189"/>
                      </a:lnTo>
                      <a:lnTo>
                        <a:pt x="86" y="159"/>
                      </a:lnTo>
                      <a:lnTo>
                        <a:pt x="80" y="158"/>
                      </a:lnTo>
                      <a:lnTo>
                        <a:pt x="74" y="157"/>
                      </a:lnTo>
                      <a:lnTo>
                        <a:pt x="70" y="158"/>
                      </a:lnTo>
                      <a:lnTo>
                        <a:pt x="65" y="160"/>
                      </a:lnTo>
                      <a:lnTo>
                        <a:pt x="60" y="162"/>
                      </a:lnTo>
                      <a:lnTo>
                        <a:pt x="56" y="165"/>
                      </a:lnTo>
                      <a:lnTo>
                        <a:pt x="52" y="168"/>
                      </a:lnTo>
                      <a:lnTo>
                        <a:pt x="48" y="171"/>
                      </a:lnTo>
                      <a:lnTo>
                        <a:pt x="44" y="177"/>
                      </a:lnTo>
                      <a:lnTo>
                        <a:pt x="40" y="183"/>
                      </a:lnTo>
                      <a:lnTo>
                        <a:pt x="37" y="189"/>
                      </a:lnTo>
                      <a:lnTo>
                        <a:pt x="33" y="194"/>
                      </a:lnTo>
                      <a:lnTo>
                        <a:pt x="29" y="200"/>
                      </a:lnTo>
                      <a:lnTo>
                        <a:pt x="27" y="206"/>
                      </a:lnTo>
                      <a:lnTo>
                        <a:pt x="25" y="213"/>
                      </a:lnTo>
                      <a:lnTo>
                        <a:pt x="22" y="219"/>
                      </a:lnTo>
                      <a:close/>
                      <a:moveTo>
                        <a:pt x="6" y="389"/>
                      </a:moveTo>
                      <a:lnTo>
                        <a:pt x="11" y="399"/>
                      </a:lnTo>
                      <a:lnTo>
                        <a:pt x="18" y="406"/>
                      </a:lnTo>
                      <a:lnTo>
                        <a:pt x="26" y="409"/>
                      </a:lnTo>
                      <a:lnTo>
                        <a:pt x="39" y="403"/>
                      </a:lnTo>
                      <a:lnTo>
                        <a:pt x="151" y="315"/>
                      </a:lnTo>
                      <a:lnTo>
                        <a:pt x="157" y="305"/>
                      </a:lnTo>
                      <a:lnTo>
                        <a:pt x="156" y="296"/>
                      </a:lnTo>
                      <a:lnTo>
                        <a:pt x="150" y="290"/>
                      </a:lnTo>
                      <a:lnTo>
                        <a:pt x="140" y="289"/>
                      </a:lnTo>
                      <a:lnTo>
                        <a:pt x="26" y="310"/>
                      </a:lnTo>
                      <a:lnTo>
                        <a:pt x="15" y="314"/>
                      </a:lnTo>
                      <a:lnTo>
                        <a:pt x="7" y="320"/>
                      </a:lnTo>
                      <a:lnTo>
                        <a:pt x="3" y="328"/>
                      </a:lnTo>
                      <a:lnTo>
                        <a:pt x="1" y="337"/>
                      </a:lnTo>
                      <a:lnTo>
                        <a:pt x="0" y="344"/>
                      </a:lnTo>
                      <a:lnTo>
                        <a:pt x="0" y="350"/>
                      </a:lnTo>
                      <a:lnTo>
                        <a:pt x="1" y="357"/>
                      </a:lnTo>
                      <a:lnTo>
                        <a:pt x="1" y="365"/>
                      </a:lnTo>
                      <a:lnTo>
                        <a:pt x="2" y="371"/>
                      </a:lnTo>
                      <a:lnTo>
                        <a:pt x="3" y="377"/>
                      </a:lnTo>
                      <a:lnTo>
                        <a:pt x="5" y="383"/>
                      </a:lnTo>
                      <a:lnTo>
                        <a:pt x="6" y="389"/>
                      </a:lnTo>
                      <a:close/>
                      <a:moveTo>
                        <a:pt x="91" y="544"/>
                      </a:moveTo>
                      <a:lnTo>
                        <a:pt x="96" y="548"/>
                      </a:lnTo>
                      <a:lnTo>
                        <a:pt x="102" y="551"/>
                      </a:lnTo>
                      <a:lnTo>
                        <a:pt x="106" y="553"/>
                      </a:lnTo>
                      <a:lnTo>
                        <a:pt x="111" y="554"/>
                      </a:lnTo>
                      <a:lnTo>
                        <a:pt x="116" y="554"/>
                      </a:lnTo>
                      <a:lnTo>
                        <a:pt x="121" y="552"/>
                      </a:lnTo>
                      <a:lnTo>
                        <a:pt x="124" y="548"/>
                      </a:lnTo>
                      <a:lnTo>
                        <a:pt x="128" y="542"/>
                      </a:lnTo>
                      <a:lnTo>
                        <a:pt x="173" y="418"/>
                      </a:lnTo>
                      <a:lnTo>
                        <a:pt x="173" y="406"/>
                      </a:lnTo>
                      <a:lnTo>
                        <a:pt x="167" y="399"/>
                      </a:lnTo>
                      <a:lnTo>
                        <a:pt x="157" y="396"/>
                      </a:lnTo>
                      <a:lnTo>
                        <a:pt x="148" y="399"/>
                      </a:lnTo>
                      <a:lnTo>
                        <a:pt x="63" y="467"/>
                      </a:lnTo>
                      <a:lnTo>
                        <a:pt x="58" y="471"/>
                      </a:lnTo>
                      <a:lnTo>
                        <a:pt x="54" y="475"/>
                      </a:lnTo>
                      <a:lnTo>
                        <a:pt x="53" y="479"/>
                      </a:lnTo>
                      <a:lnTo>
                        <a:pt x="52" y="483"/>
                      </a:lnTo>
                      <a:lnTo>
                        <a:pt x="52" y="487"/>
                      </a:lnTo>
                      <a:lnTo>
                        <a:pt x="53" y="492"/>
                      </a:lnTo>
                      <a:lnTo>
                        <a:pt x="54" y="496"/>
                      </a:lnTo>
                      <a:lnTo>
                        <a:pt x="56" y="500"/>
                      </a:lnTo>
                      <a:lnTo>
                        <a:pt x="59" y="506"/>
                      </a:lnTo>
                      <a:lnTo>
                        <a:pt x="64" y="513"/>
                      </a:lnTo>
                      <a:lnTo>
                        <a:pt x="67" y="519"/>
                      </a:lnTo>
                      <a:lnTo>
                        <a:pt x="72" y="524"/>
                      </a:lnTo>
                      <a:lnTo>
                        <a:pt x="77" y="530"/>
                      </a:lnTo>
                      <a:lnTo>
                        <a:pt x="82" y="535"/>
                      </a:lnTo>
                      <a:lnTo>
                        <a:pt x="86" y="539"/>
                      </a:lnTo>
                      <a:lnTo>
                        <a:pt x="91" y="544"/>
                      </a:lnTo>
                      <a:close/>
                      <a:moveTo>
                        <a:pt x="254" y="641"/>
                      </a:moveTo>
                      <a:lnTo>
                        <a:pt x="266" y="643"/>
                      </a:lnTo>
                      <a:lnTo>
                        <a:pt x="277" y="641"/>
                      </a:lnTo>
                      <a:lnTo>
                        <a:pt x="284" y="636"/>
                      </a:lnTo>
                      <a:lnTo>
                        <a:pt x="285" y="624"/>
                      </a:lnTo>
                      <a:lnTo>
                        <a:pt x="252" y="496"/>
                      </a:lnTo>
                      <a:lnTo>
                        <a:pt x="245" y="487"/>
                      </a:lnTo>
                      <a:lnTo>
                        <a:pt x="235" y="483"/>
                      </a:lnTo>
                      <a:lnTo>
                        <a:pt x="226" y="484"/>
                      </a:lnTo>
                      <a:lnTo>
                        <a:pt x="220" y="491"/>
                      </a:lnTo>
                      <a:lnTo>
                        <a:pt x="185" y="586"/>
                      </a:lnTo>
                      <a:lnTo>
                        <a:pt x="182" y="591"/>
                      </a:lnTo>
                      <a:lnTo>
                        <a:pt x="182" y="596"/>
                      </a:lnTo>
                      <a:lnTo>
                        <a:pt x="183" y="601"/>
                      </a:lnTo>
                      <a:lnTo>
                        <a:pt x="185" y="605"/>
                      </a:lnTo>
                      <a:lnTo>
                        <a:pt x="187" y="610"/>
                      </a:lnTo>
                      <a:lnTo>
                        <a:pt x="190" y="614"/>
                      </a:lnTo>
                      <a:lnTo>
                        <a:pt x="194" y="617"/>
                      </a:lnTo>
                      <a:lnTo>
                        <a:pt x="199" y="620"/>
                      </a:lnTo>
                      <a:lnTo>
                        <a:pt x="206" y="624"/>
                      </a:lnTo>
                      <a:lnTo>
                        <a:pt x="212" y="627"/>
                      </a:lnTo>
                      <a:lnTo>
                        <a:pt x="219" y="630"/>
                      </a:lnTo>
                      <a:lnTo>
                        <a:pt x="226" y="632"/>
                      </a:lnTo>
                      <a:lnTo>
                        <a:pt x="233" y="635"/>
                      </a:lnTo>
                      <a:lnTo>
                        <a:pt x="240" y="637"/>
                      </a:lnTo>
                      <a:lnTo>
                        <a:pt x="247" y="639"/>
                      </a:lnTo>
                      <a:lnTo>
                        <a:pt x="254" y="641"/>
                      </a:lnTo>
                      <a:close/>
                      <a:moveTo>
                        <a:pt x="452" y="655"/>
                      </a:moveTo>
                      <a:lnTo>
                        <a:pt x="464" y="651"/>
                      </a:lnTo>
                      <a:lnTo>
                        <a:pt x="472" y="645"/>
                      </a:lnTo>
                      <a:lnTo>
                        <a:pt x="474" y="638"/>
                      </a:lnTo>
                      <a:lnTo>
                        <a:pt x="469" y="627"/>
                      </a:lnTo>
                      <a:lnTo>
                        <a:pt x="366" y="531"/>
                      </a:lnTo>
                      <a:lnTo>
                        <a:pt x="354" y="526"/>
                      </a:lnTo>
                      <a:lnTo>
                        <a:pt x="343" y="526"/>
                      </a:lnTo>
                      <a:lnTo>
                        <a:pt x="336" y="532"/>
                      </a:lnTo>
                      <a:lnTo>
                        <a:pt x="335" y="540"/>
                      </a:lnTo>
                      <a:lnTo>
                        <a:pt x="360" y="638"/>
                      </a:lnTo>
                      <a:lnTo>
                        <a:pt x="363" y="647"/>
                      </a:lnTo>
                      <a:lnTo>
                        <a:pt x="370" y="654"/>
                      </a:lnTo>
                      <a:lnTo>
                        <a:pt x="380" y="658"/>
                      </a:lnTo>
                      <a:lnTo>
                        <a:pt x="390" y="661"/>
                      </a:lnTo>
                      <a:lnTo>
                        <a:pt x="399" y="661"/>
                      </a:lnTo>
                      <a:lnTo>
                        <a:pt x="406" y="661"/>
                      </a:lnTo>
                      <a:lnTo>
                        <a:pt x="414" y="661"/>
                      </a:lnTo>
                      <a:lnTo>
                        <a:pt x="422" y="659"/>
                      </a:lnTo>
                      <a:lnTo>
                        <a:pt x="429" y="659"/>
                      </a:lnTo>
                      <a:lnTo>
                        <a:pt x="438" y="658"/>
                      </a:lnTo>
                      <a:lnTo>
                        <a:pt x="445" y="656"/>
                      </a:lnTo>
                      <a:lnTo>
                        <a:pt x="452" y="655"/>
                      </a:lnTo>
                      <a:close/>
                      <a:moveTo>
                        <a:pt x="631" y="583"/>
                      </a:moveTo>
                      <a:lnTo>
                        <a:pt x="635" y="579"/>
                      </a:lnTo>
                      <a:lnTo>
                        <a:pt x="639" y="574"/>
                      </a:lnTo>
                      <a:lnTo>
                        <a:pt x="641" y="570"/>
                      </a:lnTo>
                      <a:lnTo>
                        <a:pt x="642" y="566"/>
                      </a:lnTo>
                      <a:lnTo>
                        <a:pt x="642" y="562"/>
                      </a:lnTo>
                      <a:lnTo>
                        <a:pt x="640" y="557"/>
                      </a:lnTo>
                      <a:lnTo>
                        <a:pt x="635" y="553"/>
                      </a:lnTo>
                      <a:lnTo>
                        <a:pt x="628" y="550"/>
                      </a:lnTo>
                      <a:lnTo>
                        <a:pt x="484" y="512"/>
                      </a:lnTo>
                      <a:lnTo>
                        <a:pt x="471" y="513"/>
                      </a:lnTo>
                      <a:lnTo>
                        <a:pt x="463" y="518"/>
                      </a:lnTo>
                      <a:lnTo>
                        <a:pt x="459" y="525"/>
                      </a:lnTo>
                      <a:lnTo>
                        <a:pt x="463" y="533"/>
                      </a:lnTo>
                      <a:lnTo>
                        <a:pt x="541" y="607"/>
                      </a:lnTo>
                      <a:lnTo>
                        <a:pt x="545" y="612"/>
                      </a:lnTo>
                      <a:lnTo>
                        <a:pt x="550" y="615"/>
                      </a:lnTo>
                      <a:lnTo>
                        <a:pt x="555" y="616"/>
                      </a:lnTo>
                      <a:lnTo>
                        <a:pt x="560" y="617"/>
                      </a:lnTo>
                      <a:lnTo>
                        <a:pt x="566" y="617"/>
                      </a:lnTo>
                      <a:lnTo>
                        <a:pt x="570" y="616"/>
                      </a:lnTo>
                      <a:lnTo>
                        <a:pt x="576" y="615"/>
                      </a:lnTo>
                      <a:lnTo>
                        <a:pt x="581" y="614"/>
                      </a:lnTo>
                      <a:lnTo>
                        <a:pt x="588" y="611"/>
                      </a:lnTo>
                      <a:lnTo>
                        <a:pt x="595" y="606"/>
                      </a:lnTo>
                      <a:lnTo>
                        <a:pt x="601" y="603"/>
                      </a:lnTo>
                      <a:lnTo>
                        <a:pt x="608" y="599"/>
                      </a:lnTo>
                      <a:lnTo>
                        <a:pt x="614" y="595"/>
                      </a:lnTo>
                      <a:lnTo>
                        <a:pt x="620" y="591"/>
                      </a:lnTo>
                      <a:lnTo>
                        <a:pt x="625" y="587"/>
                      </a:lnTo>
                      <a:lnTo>
                        <a:pt x="631" y="583"/>
                      </a:lnTo>
                      <a:close/>
                      <a:moveTo>
                        <a:pt x="744" y="442"/>
                      </a:moveTo>
                      <a:lnTo>
                        <a:pt x="745" y="437"/>
                      </a:lnTo>
                      <a:lnTo>
                        <a:pt x="745" y="431"/>
                      </a:lnTo>
                      <a:lnTo>
                        <a:pt x="745" y="427"/>
                      </a:lnTo>
                      <a:lnTo>
                        <a:pt x="744" y="422"/>
                      </a:lnTo>
                      <a:lnTo>
                        <a:pt x="742" y="419"/>
                      </a:lnTo>
                      <a:lnTo>
                        <a:pt x="737" y="416"/>
                      </a:lnTo>
                      <a:lnTo>
                        <a:pt x="731" y="415"/>
                      </a:lnTo>
                      <a:lnTo>
                        <a:pt x="723" y="416"/>
                      </a:lnTo>
                      <a:lnTo>
                        <a:pt x="575" y="444"/>
                      </a:lnTo>
                      <a:lnTo>
                        <a:pt x="564" y="450"/>
                      </a:lnTo>
                      <a:lnTo>
                        <a:pt x="560" y="459"/>
                      </a:lnTo>
                      <a:lnTo>
                        <a:pt x="562" y="467"/>
                      </a:lnTo>
                      <a:lnTo>
                        <a:pt x="570" y="472"/>
                      </a:lnTo>
                      <a:lnTo>
                        <a:pt x="680" y="502"/>
                      </a:lnTo>
                      <a:lnTo>
                        <a:pt x="686" y="503"/>
                      </a:lnTo>
                      <a:lnTo>
                        <a:pt x="692" y="504"/>
                      </a:lnTo>
                      <a:lnTo>
                        <a:pt x="697" y="503"/>
                      </a:lnTo>
                      <a:lnTo>
                        <a:pt x="702" y="502"/>
                      </a:lnTo>
                      <a:lnTo>
                        <a:pt x="706" y="500"/>
                      </a:lnTo>
                      <a:lnTo>
                        <a:pt x="711" y="497"/>
                      </a:lnTo>
                      <a:lnTo>
                        <a:pt x="715" y="494"/>
                      </a:lnTo>
                      <a:lnTo>
                        <a:pt x="718" y="490"/>
                      </a:lnTo>
                      <a:lnTo>
                        <a:pt x="723" y="484"/>
                      </a:lnTo>
                      <a:lnTo>
                        <a:pt x="727" y="478"/>
                      </a:lnTo>
                      <a:lnTo>
                        <a:pt x="730" y="472"/>
                      </a:lnTo>
                      <a:lnTo>
                        <a:pt x="734" y="466"/>
                      </a:lnTo>
                      <a:lnTo>
                        <a:pt x="736" y="461"/>
                      </a:lnTo>
                      <a:lnTo>
                        <a:pt x="740" y="454"/>
                      </a:lnTo>
                      <a:lnTo>
                        <a:pt x="742" y="448"/>
                      </a:lnTo>
                      <a:lnTo>
                        <a:pt x="744" y="442"/>
                      </a:lnTo>
                      <a:close/>
                      <a:moveTo>
                        <a:pt x="760" y="272"/>
                      </a:moveTo>
                      <a:lnTo>
                        <a:pt x="755" y="262"/>
                      </a:lnTo>
                      <a:lnTo>
                        <a:pt x="749" y="254"/>
                      </a:lnTo>
                      <a:lnTo>
                        <a:pt x="740" y="252"/>
                      </a:lnTo>
                      <a:lnTo>
                        <a:pt x="727" y="258"/>
                      </a:lnTo>
                      <a:lnTo>
                        <a:pt x="615" y="346"/>
                      </a:lnTo>
                      <a:lnTo>
                        <a:pt x="609" y="356"/>
                      </a:lnTo>
                      <a:lnTo>
                        <a:pt x="611" y="366"/>
                      </a:lnTo>
                      <a:lnTo>
                        <a:pt x="616" y="372"/>
                      </a:lnTo>
                      <a:lnTo>
                        <a:pt x="627" y="373"/>
                      </a:lnTo>
                      <a:lnTo>
                        <a:pt x="740" y="351"/>
                      </a:lnTo>
                      <a:lnTo>
                        <a:pt x="751" y="347"/>
                      </a:lnTo>
                      <a:lnTo>
                        <a:pt x="758" y="341"/>
                      </a:lnTo>
                      <a:lnTo>
                        <a:pt x="763" y="334"/>
                      </a:lnTo>
                      <a:lnTo>
                        <a:pt x="766" y="325"/>
                      </a:lnTo>
                      <a:lnTo>
                        <a:pt x="767" y="318"/>
                      </a:lnTo>
                      <a:lnTo>
                        <a:pt x="767" y="311"/>
                      </a:lnTo>
                      <a:lnTo>
                        <a:pt x="766" y="303"/>
                      </a:lnTo>
                      <a:lnTo>
                        <a:pt x="766" y="297"/>
                      </a:lnTo>
                      <a:lnTo>
                        <a:pt x="764" y="290"/>
                      </a:lnTo>
                      <a:lnTo>
                        <a:pt x="763" y="284"/>
                      </a:lnTo>
                      <a:lnTo>
                        <a:pt x="761" y="278"/>
                      </a:lnTo>
                      <a:lnTo>
                        <a:pt x="760" y="272"/>
                      </a:lnTo>
                      <a:close/>
                      <a:moveTo>
                        <a:pt x="676" y="118"/>
                      </a:moveTo>
                      <a:lnTo>
                        <a:pt x="671" y="114"/>
                      </a:lnTo>
                      <a:lnTo>
                        <a:pt x="666" y="111"/>
                      </a:lnTo>
                      <a:lnTo>
                        <a:pt x="660" y="109"/>
                      </a:lnTo>
                      <a:lnTo>
                        <a:pt x="656" y="108"/>
                      </a:lnTo>
                      <a:lnTo>
                        <a:pt x="651" y="108"/>
                      </a:lnTo>
                      <a:lnTo>
                        <a:pt x="646" y="110"/>
                      </a:lnTo>
                      <a:lnTo>
                        <a:pt x="642" y="114"/>
                      </a:lnTo>
                      <a:lnTo>
                        <a:pt x="639" y="120"/>
                      </a:lnTo>
                      <a:lnTo>
                        <a:pt x="593" y="244"/>
                      </a:lnTo>
                      <a:lnTo>
                        <a:pt x="594" y="255"/>
                      </a:lnTo>
                      <a:lnTo>
                        <a:pt x="600" y="263"/>
                      </a:lnTo>
                      <a:lnTo>
                        <a:pt x="609" y="266"/>
                      </a:lnTo>
                      <a:lnTo>
                        <a:pt x="619" y="263"/>
                      </a:lnTo>
                      <a:lnTo>
                        <a:pt x="704" y="195"/>
                      </a:lnTo>
                      <a:lnTo>
                        <a:pt x="709" y="191"/>
                      </a:lnTo>
                      <a:lnTo>
                        <a:pt x="712" y="187"/>
                      </a:lnTo>
                      <a:lnTo>
                        <a:pt x="713" y="183"/>
                      </a:lnTo>
                      <a:lnTo>
                        <a:pt x="715" y="178"/>
                      </a:lnTo>
                      <a:lnTo>
                        <a:pt x="715" y="174"/>
                      </a:lnTo>
                      <a:lnTo>
                        <a:pt x="713" y="170"/>
                      </a:lnTo>
                      <a:lnTo>
                        <a:pt x="712" y="165"/>
                      </a:lnTo>
                      <a:lnTo>
                        <a:pt x="711" y="161"/>
                      </a:lnTo>
                      <a:lnTo>
                        <a:pt x="708" y="154"/>
                      </a:lnTo>
                      <a:lnTo>
                        <a:pt x="703" y="148"/>
                      </a:lnTo>
                      <a:lnTo>
                        <a:pt x="699" y="143"/>
                      </a:lnTo>
                      <a:lnTo>
                        <a:pt x="695" y="137"/>
                      </a:lnTo>
                      <a:lnTo>
                        <a:pt x="690" y="132"/>
                      </a:lnTo>
                      <a:lnTo>
                        <a:pt x="685" y="127"/>
                      </a:lnTo>
                      <a:lnTo>
                        <a:pt x="680" y="123"/>
                      </a:lnTo>
                      <a:lnTo>
                        <a:pt x="676" y="118"/>
                      </a:lnTo>
                      <a:close/>
                      <a:moveTo>
                        <a:pt x="512" y="21"/>
                      </a:moveTo>
                      <a:lnTo>
                        <a:pt x="500" y="19"/>
                      </a:lnTo>
                      <a:lnTo>
                        <a:pt x="490" y="20"/>
                      </a:lnTo>
                      <a:lnTo>
                        <a:pt x="483" y="26"/>
                      </a:lnTo>
                      <a:lnTo>
                        <a:pt x="482" y="38"/>
                      </a:lnTo>
                      <a:lnTo>
                        <a:pt x="515" y="166"/>
                      </a:lnTo>
                      <a:lnTo>
                        <a:pt x="522" y="175"/>
                      </a:lnTo>
                      <a:lnTo>
                        <a:pt x="531" y="179"/>
                      </a:lnTo>
                      <a:lnTo>
                        <a:pt x="541" y="177"/>
                      </a:lnTo>
                      <a:lnTo>
                        <a:pt x="547" y="170"/>
                      </a:lnTo>
                      <a:lnTo>
                        <a:pt x="582" y="75"/>
                      </a:lnTo>
                      <a:lnTo>
                        <a:pt x="585" y="70"/>
                      </a:lnTo>
                      <a:lnTo>
                        <a:pt x="585" y="65"/>
                      </a:lnTo>
                      <a:lnTo>
                        <a:pt x="583" y="61"/>
                      </a:lnTo>
                      <a:lnTo>
                        <a:pt x="582" y="57"/>
                      </a:lnTo>
                      <a:lnTo>
                        <a:pt x="580" y="52"/>
                      </a:lnTo>
                      <a:lnTo>
                        <a:pt x="576" y="48"/>
                      </a:lnTo>
                      <a:lnTo>
                        <a:pt x="573" y="45"/>
                      </a:lnTo>
                      <a:lnTo>
                        <a:pt x="568" y="42"/>
                      </a:lnTo>
                      <a:lnTo>
                        <a:pt x="561" y="38"/>
                      </a:lnTo>
                      <a:lnTo>
                        <a:pt x="555" y="35"/>
                      </a:lnTo>
                      <a:lnTo>
                        <a:pt x="548" y="32"/>
                      </a:lnTo>
                      <a:lnTo>
                        <a:pt x="541" y="29"/>
                      </a:lnTo>
                      <a:lnTo>
                        <a:pt x="534" y="27"/>
                      </a:lnTo>
                      <a:lnTo>
                        <a:pt x="527" y="25"/>
                      </a:lnTo>
                      <a:lnTo>
                        <a:pt x="519" y="23"/>
                      </a:lnTo>
                      <a:lnTo>
                        <a:pt x="512"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4" name="Freeform 1275">
                  <a:extLst>
                    <a:ext uri="{FF2B5EF4-FFF2-40B4-BE49-F238E27FC236}">
                      <a16:creationId xmlns:a16="http://schemas.microsoft.com/office/drawing/2014/main" id="{73179567-50B5-4809-AE5C-4237FCFDC99C}"/>
                    </a:ext>
                  </a:extLst>
                </p:cNvPr>
                <p:cNvSpPr>
                  <a:spLocks/>
                </p:cNvSpPr>
                <p:nvPr/>
              </p:nvSpPr>
              <p:spPr bwMode="auto">
                <a:xfrm>
                  <a:off x="4328" y="431"/>
                  <a:ext cx="4" cy="6"/>
                </a:xfrm>
                <a:custGeom>
                  <a:avLst/>
                  <a:gdLst>
                    <a:gd name="T0" fmla="*/ 0 w 24"/>
                    <a:gd name="T1" fmla="*/ 0 h 31"/>
                    <a:gd name="T2" fmla="*/ 0 w 24"/>
                    <a:gd name="T3" fmla="*/ 0 h 31"/>
                    <a:gd name="T4" fmla="*/ 0 w 24"/>
                    <a:gd name="T5" fmla="*/ 0 h 31"/>
                    <a:gd name="T6" fmla="*/ 0 w 24"/>
                    <a:gd name="T7" fmla="*/ 0 h 31"/>
                    <a:gd name="T8" fmla="*/ 0 w 24"/>
                    <a:gd name="T9" fmla="*/ 0 h 31"/>
                    <a:gd name="T10" fmla="*/ 0 w 24"/>
                    <a:gd name="T11" fmla="*/ 0 h 31"/>
                    <a:gd name="T12" fmla="*/ 0 w 24"/>
                    <a:gd name="T13" fmla="*/ 0 h 31"/>
                    <a:gd name="T14" fmla="*/ 0 w 24"/>
                    <a:gd name="T15" fmla="*/ 0 h 31"/>
                    <a:gd name="T16" fmla="*/ 0 w 24"/>
                    <a:gd name="T17" fmla="*/ 0 h 31"/>
                    <a:gd name="T18" fmla="*/ 0 w 24"/>
                    <a:gd name="T19" fmla="*/ 0 h 31"/>
                    <a:gd name="T20" fmla="*/ 0 w 24"/>
                    <a:gd name="T21" fmla="*/ 0 h 31"/>
                    <a:gd name="T22" fmla="*/ 0 w 24"/>
                    <a:gd name="T23" fmla="*/ 0 h 31"/>
                    <a:gd name="T24" fmla="*/ 0 w 24"/>
                    <a:gd name="T25" fmla="*/ 0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31"/>
                    <a:gd name="T41" fmla="*/ 24 w 24"/>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31">
                      <a:moveTo>
                        <a:pt x="8" y="29"/>
                      </a:moveTo>
                      <a:lnTo>
                        <a:pt x="8" y="29"/>
                      </a:lnTo>
                      <a:lnTo>
                        <a:pt x="2" y="19"/>
                      </a:lnTo>
                      <a:lnTo>
                        <a:pt x="5" y="12"/>
                      </a:lnTo>
                      <a:lnTo>
                        <a:pt x="13" y="7"/>
                      </a:lnTo>
                      <a:lnTo>
                        <a:pt x="24" y="3"/>
                      </a:lnTo>
                      <a:lnTo>
                        <a:pt x="24" y="0"/>
                      </a:lnTo>
                      <a:lnTo>
                        <a:pt x="11" y="5"/>
                      </a:lnTo>
                      <a:lnTo>
                        <a:pt x="2" y="10"/>
                      </a:lnTo>
                      <a:lnTo>
                        <a:pt x="0" y="19"/>
                      </a:lnTo>
                      <a:lnTo>
                        <a:pt x="6" y="31"/>
                      </a:lnTo>
                      <a:lnTo>
                        <a:pt x="8"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5" name="Freeform 1276">
                  <a:extLst>
                    <a:ext uri="{FF2B5EF4-FFF2-40B4-BE49-F238E27FC236}">
                      <a16:creationId xmlns:a16="http://schemas.microsoft.com/office/drawing/2014/main" id="{B0C13824-8A5D-41AD-B755-5350799E12EA}"/>
                    </a:ext>
                  </a:extLst>
                </p:cNvPr>
                <p:cNvSpPr>
                  <a:spLocks/>
                </p:cNvSpPr>
                <p:nvPr/>
              </p:nvSpPr>
              <p:spPr bwMode="auto">
                <a:xfrm>
                  <a:off x="4329" y="436"/>
                  <a:ext cx="17" cy="20"/>
                </a:xfrm>
                <a:custGeom>
                  <a:avLst/>
                  <a:gdLst>
                    <a:gd name="T0" fmla="*/ 0 w 105"/>
                    <a:gd name="T1" fmla="*/ 0 h 98"/>
                    <a:gd name="T2" fmla="*/ 0 w 105"/>
                    <a:gd name="T3" fmla="*/ 0 h 98"/>
                    <a:gd name="T4" fmla="*/ 0 w 105"/>
                    <a:gd name="T5" fmla="*/ 0 h 98"/>
                    <a:gd name="T6" fmla="*/ 0 w 105"/>
                    <a:gd name="T7" fmla="*/ 0 h 98"/>
                    <a:gd name="T8" fmla="*/ 0 w 105"/>
                    <a:gd name="T9" fmla="*/ 0 h 98"/>
                    <a:gd name="T10" fmla="*/ 0 w 105"/>
                    <a:gd name="T11" fmla="*/ 0 h 98"/>
                    <a:gd name="T12" fmla="*/ 0 w 105"/>
                    <a:gd name="T13" fmla="*/ 0 h 98"/>
                    <a:gd name="T14" fmla="*/ 0 60000 65536"/>
                    <a:gd name="T15" fmla="*/ 0 60000 65536"/>
                    <a:gd name="T16" fmla="*/ 0 60000 65536"/>
                    <a:gd name="T17" fmla="*/ 0 60000 65536"/>
                    <a:gd name="T18" fmla="*/ 0 60000 65536"/>
                    <a:gd name="T19" fmla="*/ 0 60000 65536"/>
                    <a:gd name="T20" fmla="*/ 0 60000 65536"/>
                    <a:gd name="T21" fmla="*/ 0 w 105"/>
                    <a:gd name="T22" fmla="*/ 0 h 98"/>
                    <a:gd name="T23" fmla="*/ 105 w 105"/>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98">
                      <a:moveTo>
                        <a:pt x="105" y="96"/>
                      </a:moveTo>
                      <a:lnTo>
                        <a:pt x="105" y="96"/>
                      </a:lnTo>
                      <a:lnTo>
                        <a:pt x="2" y="0"/>
                      </a:lnTo>
                      <a:lnTo>
                        <a:pt x="0" y="2"/>
                      </a:lnTo>
                      <a:lnTo>
                        <a:pt x="103" y="98"/>
                      </a:lnTo>
                      <a:lnTo>
                        <a:pt x="105" y="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6" name="Freeform 1277">
                  <a:extLst>
                    <a:ext uri="{FF2B5EF4-FFF2-40B4-BE49-F238E27FC236}">
                      <a16:creationId xmlns:a16="http://schemas.microsoft.com/office/drawing/2014/main" id="{A1DF7520-D3F5-466B-9F8D-1ED9DBCDAD5A}"/>
                    </a:ext>
                  </a:extLst>
                </p:cNvPr>
                <p:cNvSpPr>
                  <a:spLocks/>
                </p:cNvSpPr>
                <p:nvPr/>
              </p:nvSpPr>
              <p:spPr bwMode="auto">
                <a:xfrm>
                  <a:off x="4346" y="454"/>
                  <a:ext cx="6" cy="3"/>
                </a:xfrm>
                <a:custGeom>
                  <a:avLst/>
                  <a:gdLst>
                    <a:gd name="T0" fmla="*/ 0 w 33"/>
                    <a:gd name="T1" fmla="*/ 0 h 15"/>
                    <a:gd name="T2" fmla="*/ 0 w 33"/>
                    <a:gd name="T3" fmla="*/ 0 h 15"/>
                    <a:gd name="T4" fmla="*/ 0 w 33"/>
                    <a:gd name="T5" fmla="*/ 0 h 15"/>
                    <a:gd name="T6" fmla="*/ 0 w 33"/>
                    <a:gd name="T7" fmla="*/ 0 h 15"/>
                    <a:gd name="T8" fmla="*/ 0 w 33"/>
                    <a:gd name="T9" fmla="*/ 0 h 15"/>
                    <a:gd name="T10" fmla="*/ 0 w 33"/>
                    <a:gd name="T11" fmla="*/ 0 h 15"/>
                    <a:gd name="T12" fmla="*/ 0 w 33"/>
                    <a:gd name="T13" fmla="*/ 0 h 15"/>
                    <a:gd name="T14" fmla="*/ 0 w 33"/>
                    <a:gd name="T15" fmla="*/ 0 h 15"/>
                    <a:gd name="T16" fmla="*/ 0 w 33"/>
                    <a:gd name="T17" fmla="*/ 0 h 15"/>
                    <a:gd name="T18" fmla="*/ 0 w 33"/>
                    <a:gd name="T19" fmla="*/ 0 h 15"/>
                    <a:gd name="T20" fmla="*/ 0 w 33"/>
                    <a:gd name="T21" fmla="*/ 0 h 15"/>
                    <a:gd name="T22" fmla="*/ 0 w 33"/>
                    <a:gd name="T23" fmla="*/ 0 h 15"/>
                    <a:gd name="T24" fmla="*/ 0 w 33"/>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15"/>
                    <a:gd name="T41" fmla="*/ 33 w 33"/>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15">
                      <a:moveTo>
                        <a:pt x="31" y="0"/>
                      </a:moveTo>
                      <a:lnTo>
                        <a:pt x="31" y="0"/>
                      </a:lnTo>
                      <a:lnTo>
                        <a:pt x="29" y="7"/>
                      </a:lnTo>
                      <a:lnTo>
                        <a:pt x="22" y="12"/>
                      </a:lnTo>
                      <a:lnTo>
                        <a:pt x="13" y="13"/>
                      </a:lnTo>
                      <a:lnTo>
                        <a:pt x="2" y="8"/>
                      </a:lnTo>
                      <a:lnTo>
                        <a:pt x="0" y="10"/>
                      </a:lnTo>
                      <a:lnTo>
                        <a:pt x="13" y="15"/>
                      </a:lnTo>
                      <a:lnTo>
                        <a:pt x="25" y="14"/>
                      </a:lnTo>
                      <a:lnTo>
                        <a:pt x="32" y="9"/>
                      </a:lnTo>
                      <a:lnTo>
                        <a:pt x="33"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7" name="Freeform 1278">
                  <a:extLst>
                    <a:ext uri="{FF2B5EF4-FFF2-40B4-BE49-F238E27FC236}">
                      <a16:creationId xmlns:a16="http://schemas.microsoft.com/office/drawing/2014/main" id="{F2C330C6-7800-4D24-B1DE-DC8ECF6EAA91}"/>
                    </a:ext>
                  </a:extLst>
                </p:cNvPr>
                <p:cNvSpPr>
                  <a:spLocks/>
                </p:cNvSpPr>
                <p:nvPr/>
              </p:nvSpPr>
              <p:spPr bwMode="auto">
                <a:xfrm>
                  <a:off x="4347" y="434"/>
                  <a:ext cx="5" cy="20"/>
                </a:xfrm>
                <a:custGeom>
                  <a:avLst/>
                  <a:gdLst>
                    <a:gd name="T0" fmla="*/ 0 w 26"/>
                    <a:gd name="T1" fmla="*/ 0 h 98"/>
                    <a:gd name="T2" fmla="*/ 0 w 26"/>
                    <a:gd name="T3" fmla="*/ 0 h 98"/>
                    <a:gd name="T4" fmla="*/ 0 w 26"/>
                    <a:gd name="T5" fmla="*/ 0 h 98"/>
                    <a:gd name="T6" fmla="*/ 0 w 26"/>
                    <a:gd name="T7" fmla="*/ 0 h 98"/>
                    <a:gd name="T8" fmla="*/ 0 w 26"/>
                    <a:gd name="T9" fmla="*/ 0 h 98"/>
                    <a:gd name="T10" fmla="*/ 0 w 26"/>
                    <a:gd name="T11" fmla="*/ 0 h 98"/>
                    <a:gd name="T12" fmla="*/ 0 w 26"/>
                    <a:gd name="T13" fmla="*/ 0 h 98"/>
                    <a:gd name="T14" fmla="*/ 0 60000 65536"/>
                    <a:gd name="T15" fmla="*/ 0 60000 65536"/>
                    <a:gd name="T16" fmla="*/ 0 60000 65536"/>
                    <a:gd name="T17" fmla="*/ 0 60000 65536"/>
                    <a:gd name="T18" fmla="*/ 0 60000 65536"/>
                    <a:gd name="T19" fmla="*/ 0 60000 65536"/>
                    <a:gd name="T20" fmla="*/ 0 60000 65536"/>
                    <a:gd name="T21" fmla="*/ 0 w 26"/>
                    <a:gd name="T22" fmla="*/ 0 h 98"/>
                    <a:gd name="T23" fmla="*/ 26 w 26"/>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98">
                      <a:moveTo>
                        <a:pt x="0" y="0"/>
                      </a:moveTo>
                      <a:lnTo>
                        <a:pt x="0" y="0"/>
                      </a:lnTo>
                      <a:lnTo>
                        <a:pt x="24" y="98"/>
                      </a:lnTo>
                      <a:lnTo>
                        <a:pt x="26" y="98"/>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8" name="Freeform 1279">
                  <a:extLst>
                    <a:ext uri="{FF2B5EF4-FFF2-40B4-BE49-F238E27FC236}">
                      <a16:creationId xmlns:a16="http://schemas.microsoft.com/office/drawing/2014/main" id="{CEA5343E-E5C4-4B4B-AA3A-168F48D28139}"/>
                    </a:ext>
                  </a:extLst>
                </p:cNvPr>
                <p:cNvSpPr>
                  <a:spLocks/>
                </p:cNvSpPr>
                <p:nvPr/>
              </p:nvSpPr>
              <p:spPr bwMode="auto">
                <a:xfrm>
                  <a:off x="4342" y="430"/>
                  <a:ext cx="6" cy="4"/>
                </a:xfrm>
                <a:custGeom>
                  <a:avLst/>
                  <a:gdLst>
                    <a:gd name="T0" fmla="*/ 0 w 33"/>
                    <a:gd name="T1" fmla="*/ 0 h 24"/>
                    <a:gd name="T2" fmla="*/ 0 w 33"/>
                    <a:gd name="T3" fmla="*/ 0 h 24"/>
                    <a:gd name="T4" fmla="*/ 0 w 33"/>
                    <a:gd name="T5" fmla="*/ 0 h 24"/>
                    <a:gd name="T6" fmla="*/ 0 w 33"/>
                    <a:gd name="T7" fmla="*/ 0 h 24"/>
                    <a:gd name="T8" fmla="*/ 0 w 33"/>
                    <a:gd name="T9" fmla="*/ 0 h 24"/>
                    <a:gd name="T10" fmla="*/ 0 w 33"/>
                    <a:gd name="T11" fmla="*/ 0 h 24"/>
                    <a:gd name="T12" fmla="*/ 0 w 33"/>
                    <a:gd name="T13" fmla="*/ 0 h 24"/>
                    <a:gd name="T14" fmla="*/ 0 w 33"/>
                    <a:gd name="T15" fmla="*/ 0 h 24"/>
                    <a:gd name="T16" fmla="*/ 0 w 33"/>
                    <a:gd name="T17" fmla="*/ 0 h 24"/>
                    <a:gd name="T18" fmla="*/ 0 w 33"/>
                    <a:gd name="T19" fmla="*/ 0 h 24"/>
                    <a:gd name="T20" fmla="*/ 0 w 33"/>
                    <a:gd name="T21" fmla="*/ 0 h 24"/>
                    <a:gd name="T22" fmla="*/ 0 w 33"/>
                    <a:gd name="T23" fmla="*/ 0 h 24"/>
                    <a:gd name="T24" fmla="*/ 0 w 33"/>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24"/>
                    <a:gd name="T41" fmla="*/ 33 w 33"/>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24">
                      <a:moveTo>
                        <a:pt x="0" y="2"/>
                      </a:moveTo>
                      <a:lnTo>
                        <a:pt x="0" y="2"/>
                      </a:lnTo>
                      <a:lnTo>
                        <a:pt x="11" y="4"/>
                      </a:lnTo>
                      <a:lnTo>
                        <a:pt x="19" y="9"/>
                      </a:lnTo>
                      <a:lnTo>
                        <a:pt x="26" y="16"/>
                      </a:lnTo>
                      <a:lnTo>
                        <a:pt x="31" y="24"/>
                      </a:lnTo>
                      <a:lnTo>
                        <a:pt x="33" y="24"/>
                      </a:lnTo>
                      <a:lnTo>
                        <a:pt x="29" y="14"/>
                      </a:lnTo>
                      <a:lnTo>
                        <a:pt x="22" y="7"/>
                      </a:lnTo>
                      <a:lnTo>
                        <a:pt x="11"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9" name="Freeform 1280">
                  <a:extLst>
                    <a:ext uri="{FF2B5EF4-FFF2-40B4-BE49-F238E27FC236}">
                      <a16:creationId xmlns:a16="http://schemas.microsoft.com/office/drawing/2014/main" id="{ADEA3EF1-DC24-4BF1-B1CD-6B8D55D30EC0}"/>
                    </a:ext>
                  </a:extLst>
                </p:cNvPr>
                <p:cNvSpPr>
                  <a:spLocks/>
                </p:cNvSpPr>
                <p:nvPr/>
              </p:nvSpPr>
              <p:spPr bwMode="auto">
                <a:xfrm>
                  <a:off x="4332" y="429"/>
                  <a:ext cx="10" cy="2"/>
                </a:xfrm>
                <a:custGeom>
                  <a:avLst/>
                  <a:gdLst>
                    <a:gd name="T0" fmla="*/ 0 w 61"/>
                    <a:gd name="T1" fmla="*/ 0 h 9"/>
                    <a:gd name="T2" fmla="*/ 0 w 61"/>
                    <a:gd name="T3" fmla="*/ 0 h 9"/>
                    <a:gd name="T4" fmla="*/ 0 w 61"/>
                    <a:gd name="T5" fmla="*/ 0 h 9"/>
                    <a:gd name="T6" fmla="*/ 0 w 61"/>
                    <a:gd name="T7" fmla="*/ 0 h 9"/>
                    <a:gd name="T8" fmla="*/ 0 w 61"/>
                    <a:gd name="T9" fmla="*/ 0 h 9"/>
                    <a:gd name="T10" fmla="*/ 0 w 61"/>
                    <a:gd name="T11" fmla="*/ 0 h 9"/>
                    <a:gd name="T12" fmla="*/ 0 w 61"/>
                    <a:gd name="T13" fmla="*/ 0 h 9"/>
                    <a:gd name="T14" fmla="*/ 0 w 61"/>
                    <a:gd name="T15" fmla="*/ 0 h 9"/>
                    <a:gd name="T16" fmla="*/ 0 w 61"/>
                    <a:gd name="T17" fmla="*/ 0 h 9"/>
                    <a:gd name="T18" fmla="*/ 0 w 61"/>
                    <a:gd name="T19" fmla="*/ 0 h 9"/>
                    <a:gd name="T20" fmla="*/ 0 w 61"/>
                    <a:gd name="T21" fmla="*/ 0 h 9"/>
                    <a:gd name="T22" fmla="*/ 0 w 61"/>
                    <a:gd name="T23" fmla="*/ 0 h 9"/>
                    <a:gd name="T24" fmla="*/ 0 w 61"/>
                    <a:gd name="T25" fmla="*/ 0 h 9"/>
                    <a:gd name="T26" fmla="*/ 0 w 61"/>
                    <a:gd name="T27" fmla="*/ 0 h 9"/>
                    <a:gd name="T28" fmla="*/ 0 w 61"/>
                    <a:gd name="T29" fmla="*/ 0 h 9"/>
                    <a:gd name="T30" fmla="*/ 0 w 61"/>
                    <a:gd name="T31" fmla="*/ 0 h 9"/>
                    <a:gd name="T32" fmla="*/ 0 w 61"/>
                    <a:gd name="T33" fmla="*/ 0 h 9"/>
                    <a:gd name="T34" fmla="*/ 0 w 61"/>
                    <a:gd name="T35" fmla="*/ 0 h 9"/>
                    <a:gd name="T36" fmla="*/ 0 w 61"/>
                    <a:gd name="T37" fmla="*/ 0 h 9"/>
                    <a:gd name="T38" fmla="*/ 0 w 61"/>
                    <a:gd name="T39" fmla="*/ 0 h 9"/>
                    <a:gd name="T40" fmla="*/ 0 w 61"/>
                    <a:gd name="T41" fmla="*/ 0 h 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1"/>
                    <a:gd name="T64" fmla="*/ 0 h 9"/>
                    <a:gd name="T65" fmla="*/ 61 w 61"/>
                    <a:gd name="T66" fmla="*/ 9 h 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1" h="9">
                      <a:moveTo>
                        <a:pt x="0" y="9"/>
                      </a:moveTo>
                      <a:lnTo>
                        <a:pt x="0" y="9"/>
                      </a:lnTo>
                      <a:lnTo>
                        <a:pt x="7" y="8"/>
                      </a:lnTo>
                      <a:lnTo>
                        <a:pt x="14" y="5"/>
                      </a:lnTo>
                      <a:lnTo>
                        <a:pt x="22" y="4"/>
                      </a:lnTo>
                      <a:lnTo>
                        <a:pt x="29" y="4"/>
                      </a:lnTo>
                      <a:lnTo>
                        <a:pt x="38" y="3"/>
                      </a:lnTo>
                      <a:lnTo>
                        <a:pt x="46" y="4"/>
                      </a:lnTo>
                      <a:lnTo>
                        <a:pt x="53" y="4"/>
                      </a:lnTo>
                      <a:lnTo>
                        <a:pt x="61" y="3"/>
                      </a:lnTo>
                      <a:lnTo>
                        <a:pt x="61" y="1"/>
                      </a:lnTo>
                      <a:lnTo>
                        <a:pt x="53" y="0"/>
                      </a:lnTo>
                      <a:lnTo>
                        <a:pt x="46" y="0"/>
                      </a:lnTo>
                      <a:lnTo>
                        <a:pt x="38" y="1"/>
                      </a:lnTo>
                      <a:lnTo>
                        <a:pt x="29" y="2"/>
                      </a:lnTo>
                      <a:lnTo>
                        <a:pt x="22" y="2"/>
                      </a:lnTo>
                      <a:lnTo>
                        <a:pt x="14" y="3"/>
                      </a:lnTo>
                      <a:lnTo>
                        <a:pt x="7" y="5"/>
                      </a:lnTo>
                      <a:lnTo>
                        <a:pt x="0" y="6"/>
                      </a:lnTo>
                      <a:lnTo>
                        <a:pt x="0"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0" name="Freeform 1281">
                  <a:extLst>
                    <a:ext uri="{FF2B5EF4-FFF2-40B4-BE49-F238E27FC236}">
                      <a16:creationId xmlns:a16="http://schemas.microsoft.com/office/drawing/2014/main" id="{3014D653-8AEF-4B98-A450-2A29B9952953}"/>
                    </a:ext>
                  </a:extLst>
                </p:cNvPr>
                <p:cNvSpPr>
                  <a:spLocks/>
                </p:cNvSpPr>
                <p:nvPr/>
              </p:nvSpPr>
              <p:spPr bwMode="auto">
                <a:xfrm>
                  <a:off x="4332" y="431"/>
                  <a:ext cx="1" cy="1"/>
                </a:xfrm>
                <a:custGeom>
                  <a:avLst/>
                  <a:gdLst>
                    <a:gd name="T0" fmla="*/ 0 w 1"/>
                    <a:gd name="T1" fmla="*/ 0 h 3"/>
                    <a:gd name="T2" fmla="*/ 0 w 1"/>
                    <a:gd name="T3" fmla="*/ 0 h 3"/>
                    <a:gd name="T4" fmla="*/ 0 w 1"/>
                    <a:gd name="T5" fmla="*/ 0 h 3"/>
                    <a:gd name="T6" fmla="*/ 0 w 1"/>
                    <a:gd name="T7" fmla="*/ 0 h 3"/>
                    <a:gd name="T8" fmla="*/ 0 w 1"/>
                    <a:gd name="T9" fmla="*/ 0 h 3"/>
                    <a:gd name="T10" fmla="*/ 0 w 1"/>
                    <a:gd name="T11" fmla="*/ 0 h 3"/>
                    <a:gd name="T12" fmla="*/ 0 w 1"/>
                    <a:gd name="T13" fmla="*/ 0 h 3"/>
                    <a:gd name="T14" fmla="*/ 0 60000 65536"/>
                    <a:gd name="T15" fmla="*/ 0 60000 65536"/>
                    <a:gd name="T16" fmla="*/ 0 60000 65536"/>
                    <a:gd name="T17" fmla="*/ 0 60000 65536"/>
                    <a:gd name="T18" fmla="*/ 0 60000 65536"/>
                    <a:gd name="T19" fmla="*/ 0 60000 65536"/>
                    <a:gd name="T20" fmla="*/ 0 60000 65536"/>
                    <a:gd name="T21" fmla="*/ 0 w 1"/>
                    <a:gd name="T22" fmla="*/ 0 h 3"/>
                    <a:gd name="T23" fmla="*/ 1 w 1"/>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3">
                      <a:moveTo>
                        <a:pt x="0" y="3"/>
                      </a:moveTo>
                      <a:lnTo>
                        <a:pt x="0" y="2"/>
                      </a:lnTo>
                      <a:lnTo>
                        <a:pt x="0" y="0"/>
                      </a:lnTo>
                      <a:lnTo>
                        <a:pt x="0"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1" name="Freeform 1282">
                  <a:extLst>
                    <a:ext uri="{FF2B5EF4-FFF2-40B4-BE49-F238E27FC236}">
                      <a16:creationId xmlns:a16="http://schemas.microsoft.com/office/drawing/2014/main" id="{5545CB24-2360-499A-BDCF-11ADDF314114}"/>
                    </a:ext>
                  </a:extLst>
                </p:cNvPr>
                <p:cNvSpPr>
                  <a:spLocks/>
                </p:cNvSpPr>
                <p:nvPr/>
              </p:nvSpPr>
              <p:spPr bwMode="auto">
                <a:xfrm>
                  <a:off x="4300" y="445"/>
                  <a:ext cx="3" cy="7"/>
                </a:xfrm>
                <a:custGeom>
                  <a:avLst/>
                  <a:gdLst>
                    <a:gd name="T0" fmla="*/ 0 w 18"/>
                    <a:gd name="T1" fmla="*/ 0 h 35"/>
                    <a:gd name="T2" fmla="*/ 0 w 18"/>
                    <a:gd name="T3" fmla="*/ 0 h 35"/>
                    <a:gd name="T4" fmla="*/ 0 w 18"/>
                    <a:gd name="T5" fmla="*/ 0 h 35"/>
                    <a:gd name="T6" fmla="*/ 0 w 18"/>
                    <a:gd name="T7" fmla="*/ 0 h 35"/>
                    <a:gd name="T8" fmla="*/ 0 w 18"/>
                    <a:gd name="T9" fmla="*/ 0 h 35"/>
                    <a:gd name="T10" fmla="*/ 0 w 18"/>
                    <a:gd name="T11" fmla="*/ 0 h 35"/>
                    <a:gd name="T12" fmla="*/ 0 w 18"/>
                    <a:gd name="T13" fmla="*/ 0 h 35"/>
                    <a:gd name="T14" fmla="*/ 0 w 18"/>
                    <a:gd name="T15" fmla="*/ 0 h 35"/>
                    <a:gd name="T16" fmla="*/ 0 w 18"/>
                    <a:gd name="T17" fmla="*/ 0 h 35"/>
                    <a:gd name="T18" fmla="*/ 0 w 18"/>
                    <a:gd name="T19" fmla="*/ 0 h 35"/>
                    <a:gd name="T20" fmla="*/ 0 w 18"/>
                    <a:gd name="T21" fmla="*/ 0 h 35"/>
                    <a:gd name="T22" fmla="*/ 0 w 18"/>
                    <a:gd name="T23" fmla="*/ 0 h 35"/>
                    <a:gd name="T24" fmla="*/ 0 w 18"/>
                    <a:gd name="T25" fmla="*/ 0 h 35"/>
                    <a:gd name="T26" fmla="*/ 0 w 18"/>
                    <a:gd name="T27" fmla="*/ 0 h 35"/>
                    <a:gd name="T28" fmla="*/ 0 w 18"/>
                    <a:gd name="T29" fmla="*/ 0 h 35"/>
                    <a:gd name="T30" fmla="*/ 0 w 18"/>
                    <a:gd name="T31" fmla="*/ 0 h 35"/>
                    <a:gd name="T32" fmla="*/ 0 w 18"/>
                    <a:gd name="T33" fmla="*/ 0 h 35"/>
                    <a:gd name="T34" fmla="*/ 0 w 18"/>
                    <a:gd name="T35" fmla="*/ 0 h 35"/>
                    <a:gd name="T36" fmla="*/ 0 w 18"/>
                    <a:gd name="T37" fmla="*/ 0 h 35"/>
                    <a:gd name="T38" fmla="*/ 0 w 18"/>
                    <a:gd name="T39" fmla="*/ 0 h 35"/>
                    <a:gd name="T40" fmla="*/ 0 w 18"/>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
                    <a:gd name="T64" fmla="*/ 0 h 35"/>
                    <a:gd name="T65" fmla="*/ 18 w 18"/>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 h="35">
                      <a:moveTo>
                        <a:pt x="16" y="33"/>
                      </a:moveTo>
                      <a:lnTo>
                        <a:pt x="18" y="33"/>
                      </a:lnTo>
                      <a:lnTo>
                        <a:pt x="10" y="30"/>
                      </a:lnTo>
                      <a:lnTo>
                        <a:pt x="6" y="25"/>
                      </a:lnTo>
                      <a:lnTo>
                        <a:pt x="3" y="21"/>
                      </a:lnTo>
                      <a:lnTo>
                        <a:pt x="2" y="18"/>
                      </a:lnTo>
                      <a:lnTo>
                        <a:pt x="5" y="15"/>
                      </a:lnTo>
                      <a:lnTo>
                        <a:pt x="7" y="11"/>
                      </a:lnTo>
                      <a:lnTo>
                        <a:pt x="10" y="6"/>
                      </a:lnTo>
                      <a:lnTo>
                        <a:pt x="15" y="2"/>
                      </a:lnTo>
                      <a:lnTo>
                        <a:pt x="13" y="0"/>
                      </a:lnTo>
                      <a:lnTo>
                        <a:pt x="8" y="4"/>
                      </a:lnTo>
                      <a:lnTo>
                        <a:pt x="5" y="9"/>
                      </a:lnTo>
                      <a:lnTo>
                        <a:pt x="2" y="13"/>
                      </a:lnTo>
                      <a:lnTo>
                        <a:pt x="0" y="18"/>
                      </a:lnTo>
                      <a:lnTo>
                        <a:pt x="1" y="23"/>
                      </a:lnTo>
                      <a:lnTo>
                        <a:pt x="3" y="27"/>
                      </a:lnTo>
                      <a:lnTo>
                        <a:pt x="8" y="32"/>
                      </a:lnTo>
                      <a:lnTo>
                        <a:pt x="15" y="35"/>
                      </a:lnTo>
                      <a:lnTo>
                        <a:pt x="16" y="35"/>
                      </a:lnTo>
                      <a:lnTo>
                        <a:pt x="16"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2" name="Freeform 1283">
                  <a:extLst>
                    <a:ext uri="{FF2B5EF4-FFF2-40B4-BE49-F238E27FC236}">
                      <a16:creationId xmlns:a16="http://schemas.microsoft.com/office/drawing/2014/main" id="{915EDA97-D7C0-4595-8576-36354ED5BF3B}"/>
                    </a:ext>
                  </a:extLst>
                </p:cNvPr>
                <p:cNvSpPr>
                  <a:spLocks/>
                </p:cNvSpPr>
                <p:nvPr/>
              </p:nvSpPr>
              <p:spPr bwMode="auto">
                <a:xfrm>
                  <a:off x="4302" y="452"/>
                  <a:ext cx="24" cy="8"/>
                </a:xfrm>
                <a:custGeom>
                  <a:avLst/>
                  <a:gdLst>
                    <a:gd name="T0" fmla="*/ 0 w 145"/>
                    <a:gd name="T1" fmla="*/ 0 h 40"/>
                    <a:gd name="T2" fmla="*/ 0 w 145"/>
                    <a:gd name="T3" fmla="*/ 0 h 40"/>
                    <a:gd name="T4" fmla="*/ 0 w 145"/>
                    <a:gd name="T5" fmla="*/ 0 h 40"/>
                    <a:gd name="T6" fmla="*/ 0 w 145"/>
                    <a:gd name="T7" fmla="*/ 0 h 40"/>
                    <a:gd name="T8" fmla="*/ 0 w 145"/>
                    <a:gd name="T9" fmla="*/ 0 h 40"/>
                    <a:gd name="T10" fmla="*/ 0 w 145"/>
                    <a:gd name="T11" fmla="*/ 0 h 40"/>
                    <a:gd name="T12" fmla="*/ 0 w 145"/>
                    <a:gd name="T13" fmla="*/ 0 h 40"/>
                    <a:gd name="T14" fmla="*/ 0 60000 65536"/>
                    <a:gd name="T15" fmla="*/ 0 60000 65536"/>
                    <a:gd name="T16" fmla="*/ 0 60000 65536"/>
                    <a:gd name="T17" fmla="*/ 0 60000 65536"/>
                    <a:gd name="T18" fmla="*/ 0 60000 65536"/>
                    <a:gd name="T19" fmla="*/ 0 60000 65536"/>
                    <a:gd name="T20" fmla="*/ 0 60000 65536"/>
                    <a:gd name="T21" fmla="*/ 0 w 145"/>
                    <a:gd name="T22" fmla="*/ 0 h 40"/>
                    <a:gd name="T23" fmla="*/ 145 w 145"/>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40">
                      <a:moveTo>
                        <a:pt x="145" y="38"/>
                      </a:moveTo>
                      <a:lnTo>
                        <a:pt x="145" y="38"/>
                      </a:lnTo>
                      <a:lnTo>
                        <a:pt x="0" y="0"/>
                      </a:lnTo>
                      <a:lnTo>
                        <a:pt x="0" y="2"/>
                      </a:lnTo>
                      <a:lnTo>
                        <a:pt x="145" y="40"/>
                      </a:lnTo>
                      <a:lnTo>
                        <a:pt x="145" y="3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3" name="Freeform 1284">
                  <a:extLst>
                    <a:ext uri="{FF2B5EF4-FFF2-40B4-BE49-F238E27FC236}">
                      <a16:creationId xmlns:a16="http://schemas.microsoft.com/office/drawing/2014/main" id="{3B6B7C77-3932-4BFC-A9AE-FCC4D5CE04B3}"/>
                    </a:ext>
                  </a:extLst>
                </p:cNvPr>
                <p:cNvSpPr>
                  <a:spLocks/>
                </p:cNvSpPr>
                <p:nvPr/>
              </p:nvSpPr>
              <p:spPr bwMode="auto">
                <a:xfrm>
                  <a:off x="4326" y="455"/>
                  <a:ext cx="5" cy="5"/>
                </a:xfrm>
                <a:custGeom>
                  <a:avLst/>
                  <a:gdLst>
                    <a:gd name="T0" fmla="*/ 0 w 27"/>
                    <a:gd name="T1" fmla="*/ 0 h 23"/>
                    <a:gd name="T2" fmla="*/ 0 w 27"/>
                    <a:gd name="T3" fmla="*/ 0 h 23"/>
                    <a:gd name="T4" fmla="*/ 0 w 27"/>
                    <a:gd name="T5" fmla="*/ 0 h 23"/>
                    <a:gd name="T6" fmla="*/ 0 w 27"/>
                    <a:gd name="T7" fmla="*/ 0 h 23"/>
                    <a:gd name="T8" fmla="*/ 0 w 27"/>
                    <a:gd name="T9" fmla="*/ 0 h 23"/>
                    <a:gd name="T10" fmla="*/ 0 w 27"/>
                    <a:gd name="T11" fmla="*/ 0 h 23"/>
                    <a:gd name="T12" fmla="*/ 0 w 27"/>
                    <a:gd name="T13" fmla="*/ 0 h 23"/>
                    <a:gd name="T14" fmla="*/ 0 w 27"/>
                    <a:gd name="T15" fmla="*/ 0 h 23"/>
                    <a:gd name="T16" fmla="*/ 0 w 27"/>
                    <a:gd name="T17" fmla="*/ 0 h 23"/>
                    <a:gd name="T18" fmla="*/ 0 w 27"/>
                    <a:gd name="T19" fmla="*/ 0 h 23"/>
                    <a:gd name="T20" fmla="*/ 0 w 27"/>
                    <a:gd name="T21" fmla="*/ 0 h 23"/>
                    <a:gd name="T22" fmla="*/ 0 w 27"/>
                    <a:gd name="T23" fmla="*/ 0 h 23"/>
                    <a:gd name="T24" fmla="*/ 0 w 27"/>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3"/>
                    <a:gd name="T41" fmla="*/ 27 w 27"/>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3">
                      <a:moveTo>
                        <a:pt x="20" y="2"/>
                      </a:moveTo>
                      <a:lnTo>
                        <a:pt x="20" y="2"/>
                      </a:lnTo>
                      <a:lnTo>
                        <a:pt x="22" y="9"/>
                      </a:lnTo>
                      <a:lnTo>
                        <a:pt x="20" y="15"/>
                      </a:lnTo>
                      <a:lnTo>
                        <a:pt x="13" y="20"/>
                      </a:lnTo>
                      <a:lnTo>
                        <a:pt x="0" y="21"/>
                      </a:lnTo>
                      <a:lnTo>
                        <a:pt x="0" y="23"/>
                      </a:lnTo>
                      <a:lnTo>
                        <a:pt x="13" y="22"/>
                      </a:lnTo>
                      <a:lnTo>
                        <a:pt x="22" y="17"/>
                      </a:lnTo>
                      <a:lnTo>
                        <a:pt x="27" y="9"/>
                      </a:lnTo>
                      <a:lnTo>
                        <a:pt x="22" y="0"/>
                      </a:lnTo>
                      <a:lnTo>
                        <a:pt x="2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4" name="Freeform 1285">
                  <a:extLst>
                    <a:ext uri="{FF2B5EF4-FFF2-40B4-BE49-F238E27FC236}">
                      <a16:creationId xmlns:a16="http://schemas.microsoft.com/office/drawing/2014/main" id="{7F171D55-7D57-454C-958C-185BDA359976}"/>
                    </a:ext>
                  </a:extLst>
                </p:cNvPr>
                <p:cNvSpPr>
                  <a:spLocks/>
                </p:cNvSpPr>
                <p:nvPr/>
              </p:nvSpPr>
              <p:spPr bwMode="auto">
                <a:xfrm>
                  <a:off x="4317" y="440"/>
                  <a:ext cx="13" cy="16"/>
                </a:xfrm>
                <a:custGeom>
                  <a:avLst/>
                  <a:gdLst>
                    <a:gd name="T0" fmla="*/ 0 w 80"/>
                    <a:gd name="T1" fmla="*/ 0 h 77"/>
                    <a:gd name="T2" fmla="*/ 0 w 80"/>
                    <a:gd name="T3" fmla="*/ 0 h 77"/>
                    <a:gd name="T4" fmla="*/ 0 w 80"/>
                    <a:gd name="T5" fmla="*/ 0 h 77"/>
                    <a:gd name="T6" fmla="*/ 0 w 80"/>
                    <a:gd name="T7" fmla="*/ 0 h 77"/>
                    <a:gd name="T8" fmla="*/ 0 w 80"/>
                    <a:gd name="T9" fmla="*/ 0 h 77"/>
                    <a:gd name="T10" fmla="*/ 0 w 80"/>
                    <a:gd name="T11" fmla="*/ 0 h 77"/>
                    <a:gd name="T12" fmla="*/ 0 w 80"/>
                    <a:gd name="T13" fmla="*/ 0 h 77"/>
                    <a:gd name="T14" fmla="*/ 0 60000 65536"/>
                    <a:gd name="T15" fmla="*/ 0 60000 65536"/>
                    <a:gd name="T16" fmla="*/ 0 60000 65536"/>
                    <a:gd name="T17" fmla="*/ 0 60000 65536"/>
                    <a:gd name="T18" fmla="*/ 0 60000 65536"/>
                    <a:gd name="T19" fmla="*/ 0 60000 65536"/>
                    <a:gd name="T20" fmla="*/ 0 60000 65536"/>
                    <a:gd name="T21" fmla="*/ 0 w 80"/>
                    <a:gd name="T22" fmla="*/ 0 h 77"/>
                    <a:gd name="T23" fmla="*/ 80 w 80"/>
                    <a:gd name="T24" fmla="*/ 77 h 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77">
                      <a:moveTo>
                        <a:pt x="0" y="2"/>
                      </a:moveTo>
                      <a:lnTo>
                        <a:pt x="0" y="2"/>
                      </a:lnTo>
                      <a:lnTo>
                        <a:pt x="78" y="77"/>
                      </a:lnTo>
                      <a:lnTo>
                        <a:pt x="80" y="75"/>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5" name="Freeform 1286">
                  <a:extLst>
                    <a:ext uri="{FF2B5EF4-FFF2-40B4-BE49-F238E27FC236}">
                      <a16:creationId xmlns:a16="http://schemas.microsoft.com/office/drawing/2014/main" id="{ACC831DE-201B-4D0E-BFA8-C7925961636A}"/>
                    </a:ext>
                  </a:extLst>
                </p:cNvPr>
                <p:cNvSpPr>
                  <a:spLocks/>
                </p:cNvSpPr>
                <p:nvPr/>
              </p:nvSpPr>
              <p:spPr bwMode="auto">
                <a:xfrm>
                  <a:off x="4310" y="438"/>
                  <a:ext cx="7" cy="3"/>
                </a:xfrm>
                <a:custGeom>
                  <a:avLst/>
                  <a:gdLst>
                    <a:gd name="T0" fmla="*/ 0 w 42"/>
                    <a:gd name="T1" fmla="*/ 0 h 11"/>
                    <a:gd name="T2" fmla="*/ 0 w 42"/>
                    <a:gd name="T3" fmla="*/ 0 h 11"/>
                    <a:gd name="T4" fmla="*/ 0 w 42"/>
                    <a:gd name="T5" fmla="*/ 0 h 11"/>
                    <a:gd name="T6" fmla="*/ 0 w 42"/>
                    <a:gd name="T7" fmla="*/ 0 h 11"/>
                    <a:gd name="T8" fmla="*/ 0 w 42"/>
                    <a:gd name="T9" fmla="*/ 0 h 11"/>
                    <a:gd name="T10" fmla="*/ 0 w 42"/>
                    <a:gd name="T11" fmla="*/ 0 h 11"/>
                    <a:gd name="T12" fmla="*/ 0 w 42"/>
                    <a:gd name="T13" fmla="*/ 0 h 11"/>
                    <a:gd name="T14" fmla="*/ 0 w 42"/>
                    <a:gd name="T15" fmla="*/ 0 h 11"/>
                    <a:gd name="T16" fmla="*/ 0 w 42"/>
                    <a:gd name="T17" fmla="*/ 0 h 11"/>
                    <a:gd name="T18" fmla="*/ 0 w 42"/>
                    <a:gd name="T19" fmla="*/ 0 h 11"/>
                    <a:gd name="T20" fmla="*/ 0 w 42"/>
                    <a:gd name="T21" fmla="*/ 0 h 11"/>
                    <a:gd name="T22" fmla="*/ 0 w 42"/>
                    <a:gd name="T23" fmla="*/ 0 h 11"/>
                    <a:gd name="T24" fmla="*/ 0 w 42"/>
                    <a:gd name="T25" fmla="*/ 0 h 11"/>
                    <a:gd name="T26" fmla="*/ 0 w 42"/>
                    <a:gd name="T27" fmla="*/ 0 h 11"/>
                    <a:gd name="T28" fmla="*/ 0 w 42"/>
                    <a:gd name="T29" fmla="*/ 0 h 11"/>
                    <a:gd name="T30" fmla="*/ 0 w 42"/>
                    <a:gd name="T31" fmla="*/ 0 h 11"/>
                    <a:gd name="T32" fmla="*/ 0 w 42"/>
                    <a:gd name="T33" fmla="*/ 0 h 11"/>
                    <a:gd name="T34" fmla="*/ 0 w 42"/>
                    <a:gd name="T35" fmla="*/ 0 h 11"/>
                    <a:gd name="T36" fmla="*/ 0 w 42"/>
                    <a:gd name="T37" fmla="*/ 0 h 11"/>
                    <a:gd name="T38" fmla="*/ 0 w 42"/>
                    <a:gd name="T39" fmla="*/ 0 h 11"/>
                    <a:gd name="T40" fmla="*/ 0 w 42"/>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1"/>
                    <a:gd name="T65" fmla="*/ 42 w 42"/>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1">
                      <a:moveTo>
                        <a:pt x="2" y="5"/>
                      </a:moveTo>
                      <a:lnTo>
                        <a:pt x="2" y="5"/>
                      </a:lnTo>
                      <a:lnTo>
                        <a:pt x="5" y="4"/>
                      </a:lnTo>
                      <a:lnTo>
                        <a:pt x="11" y="3"/>
                      </a:lnTo>
                      <a:lnTo>
                        <a:pt x="16" y="2"/>
                      </a:lnTo>
                      <a:lnTo>
                        <a:pt x="21" y="2"/>
                      </a:lnTo>
                      <a:lnTo>
                        <a:pt x="27" y="3"/>
                      </a:lnTo>
                      <a:lnTo>
                        <a:pt x="30" y="4"/>
                      </a:lnTo>
                      <a:lnTo>
                        <a:pt x="35" y="7"/>
                      </a:lnTo>
                      <a:lnTo>
                        <a:pt x="40" y="11"/>
                      </a:lnTo>
                      <a:lnTo>
                        <a:pt x="42" y="9"/>
                      </a:lnTo>
                      <a:lnTo>
                        <a:pt x="37" y="5"/>
                      </a:lnTo>
                      <a:lnTo>
                        <a:pt x="33" y="2"/>
                      </a:lnTo>
                      <a:lnTo>
                        <a:pt x="27" y="1"/>
                      </a:lnTo>
                      <a:lnTo>
                        <a:pt x="21" y="0"/>
                      </a:lnTo>
                      <a:lnTo>
                        <a:pt x="16" y="0"/>
                      </a:lnTo>
                      <a:lnTo>
                        <a:pt x="11" y="1"/>
                      </a:lnTo>
                      <a:lnTo>
                        <a:pt x="5" y="2"/>
                      </a:lnTo>
                      <a:lnTo>
                        <a:pt x="0" y="3"/>
                      </a:lnTo>
                      <a:lnTo>
                        <a:pt x="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6" name="Freeform 1287">
                  <a:extLst>
                    <a:ext uri="{FF2B5EF4-FFF2-40B4-BE49-F238E27FC236}">
                      <a16:creationId xmlns:a16="http://schemas.microsoft.com/office/drawing/2014/main" id="{A99A1A89-9892-472B-8373-85FDE3F28EAF}"/>
                    </a:ext>
                  </a:extLst>
                </p:cNvPr>
                <p:cNvSpPr>
                  <a:spLocks/>
                </p:cNvSpPr>
                <p:nvPr/>
              </p:nvSpPr>
              <p:spPr bwMode="auto">
                <a:xfrm>
                  <a:off x="4302" y="439"/>
                  <a:ext cx="8" cy="7"/>
                </a:xfrm>
                <a:custGeom>
                  <a:avLst/>
                  <a:gdLst>
                    <a:gd name="T0" fmla="*/ 0 w 52"/>
                    <a:gd name="T1" fmla="*/ 0 h 33"/>
                    <a:gd name="T2" fmla="*/ 0 w 52"/>
                    <a:gd name="T3" fmla="*/ 0 h 33"/>
                    <a:gd name="T4" fmla="*/ 0 w 52"/>
                    <a:gd name="T5" fmla="*/ 0 h 33"/>
                    <a:gd name="T6" fmla="*/ 0 w 52"/>
                    <a:gd name="T7" fmla="*/ 0 h 33"/>
                    <a:gd name="T8" fmla="*/ 0 w 52"/>
                    <a:gd name="T9" fmla="*/ 0 h 33"/>
                    <a:gd name="T10" fmla="*/ 0 w 52"/>
                    <a:gd name="T11" fmla="*/ 0 h 33"/>
                    <a:gd name="T12" fmla="*/ 0 w 52"/>
                    <a:gd name="T13" fmla="*/ 0 h 33"/>
                    <a:gd name="T14" fmla="*/ 0 w 52"/>
                    <a:gd name="T15" fmla="*/ 0 h 33"/>
                    <a:gd name="T16" fmla="*/ 0 w 52"/>
                    <a:gd name="T17" fmla="*/ 0 h 33"/>
                    <a:gd name="T18" fmla="*/ 0 w 52"/>
                    <a:gd name="T19" fmla="*/ 0 h 33"/>
                    <a:gd name="T20" fmla="*/ 0 w 52"/>
                    <a:gd name="T21" fmla="*/ 0 h 33"/>
                    <a:gd name="T22" fmla="*/ 0 w 52"/>
                    <a:gd name="T23" fmla="*/ 0 h 33"/>
                    <a:gd name="T24" fmla="*/ 0 w 52"/>
                    <a:gd name="T25" fmla="*/ 0 h 33"/>
                    <a:gd name="T26" fmla="*/ 0 w 52"/>
                    <a:gd name="T27" fmla="*/ 0 h 33"/>
                    <a:gd name="T28" fmla="*/ 0 w 52"/>
                    <a:gd name="T29" fmla="*/ 0 h 33"/>
                    <a:gd name="T30" fmla="*/ 0 w 52"/>
                    <a:gd name="T31" fmla="*/ 0 h 33"/>
                    <a:gd name="T32" fmla="*/ 0 w 52"/>
                    <a:gd name="T33" fmla="*/ 0 h 33"/>
                    <a:gd name="T34" fmla="*/ 0 w 52"/>
                    <a:gd name="T35" fmla="*/ 0 h 33"/>
                    <a:gd name="T36" fmla="*/ 0 w 52"/>
                    <a:gd name="T37" fmla="*/ 0 h 33"/>
                    <a:gd name="T38" fmla="*/ 0 w 52"/>
                    <a:gd name="T39" fmla="*/ 0 h 33"/>
                    <a:gd name="T40" fmla="*/ 0 w 52"/>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33"/>
                    <a:gd name="T65" fmla="*/ 52 w 52"/>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33">
                      <a:moveTo>
                        <a:pt x="2" y="33"/>
                      </a:moveTo>
                      <a:lnTo>
                        <a:pt x="2" y="33"/>
                      </a:lnTo>
                      <a:lnTo>
                        <a:pt x="8" y="29"/>
                      </a:lnTo>
                      <a:lnTo>
                        <a:pt x="13" y="25"/>
                      </a:lnTo>
                      <a:lnTo>
                        <a:pt x="19" y="21"/>
                      </a:lnTo>
                      <a:lnTo>
                        <a:pt x="26" y="17"/>
                      </a:lnTo>
                      <a:lnTo>
                        <a:pt x="32" y="13"/>
                      </a:lnTo>
                      <a:lnTo>
                        <a:pt x="38" y="9"/>
                      </a:lnTo>
                      <a:lnTo>
                        <a:pt x="45" y="5"/>
                      </a:lnTo>
                      <a:lnTo>
                        <a:pt x="52" y="2"/>
                      </a:lnTo>
                      <a:lnTo>
                        <a:pt x="50" y="0"/>
                      </a:lnTo>
                      <a:lnTo>
                        <a:pt x="42" y="3"/>
                      </a:lnTo>
                      <a:lnTo>
                        <a:pt x="35" y="7"/>
                      </a:lnTo>
                      <a:lnTo>
                        <a:pt x="29" y="11"/>
                      </a:lnTo>
                      <a:lnTo>
                        <a:pt x="23" y="15"/>
                      </a:lnTo>
                      <a:lnTo>
                        <a:pt x="16" y="19"/>
                      </a:lnTo>
                      <a:lnTo>
                        <a:pt x="10" y="23"/>
                      </a:lnTo>
                      <a:lnTo>
                        <a:pt x="6" y="27"/>
                      </a:lnTo>
                      <a:lnTo>
                        <a:pt x="0" y="31"/>
                      </a:lnTo>
                      <a:lnTo>
                        <a:pt x="2"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7" name="Freeform 1288">
                  <a:extLst>
                    <a:ext uri="{FF2B5EF4-FFF2-40B4-BE49-F238E27FC236}">
                      <a16:creationId xmlns:a16="http://schemas.microsoft.com/office/drawing/2014/main" id="{DBEB457D-31EF-4D21-9C7D-0F5EBD5B38A7}"/>
                    </a:ext>
                  </a:extLst>
                </p:cNvPr>
                <p:cNvSpPr>
                  <a:spLocks/>
                </p:cNvSpPr>
                <p:nvPr/>
              </p:nvSpPr>
              <p:spPr bwMode="auto">
                <a:xfrm>
                  <a:off x="4302" y="445"/>
                  <a:ext cx="1" cy="1"/>
                </a:xfrm>
                <a:custGeom>
                  <a:avLst/>
                  <a:gdLst>
                    <a:gd name="T0" fmla="*/ 1 w 2"/>
                    <a:gd name="T1" fmla="*/ 1 h 2"/>
                    <a:gd name="T2" fmla="*/ 1 w 2"/>
                    <a:gd name="T3" fmla="*/ 1 h 2"/>
                    <a:gd name="T4" fmla="*/ 1 w 2"/>
                    <a:gd name="T5" fmla="*/ 1 h 2"/>
                    <a:gd name="T6" fmla="*/ 1 w 2"/>
                    <a:gd name="T7" fmla="*/ 1 h 2"/>
                    <a:gd name="T8" fmla="*/ 1 w 2"/>
                    <a:gd name="T9" fmla="*/ 1 h 2"/>
                    <a:gd name="T10" fmla="*/ 0 w 2"/>
                    <a:gd name="T11" fmla="*/ 0 h 2"/>
                    <a:gd name="T12" fmla="*/ 1 w 2"/>
                    <a:gd name="T13" fmla="*/ 1 h 2"/>
                    <a:gd name="T14" fmla="*/ 0 60000 65536"/>
                    <a:gd name="T15" fmla="*/ 0 60000 65536"/>
                    <a:gd name="T16" fmla="*/ 0 60000 65536"/>
                    <a:gd name="T17" fmla="*/ 0 60000 65536"/>
                    <a:gd name="T18" fmla="*/ 0 60000 65536"/>
                    <a:gd name="T19" fmla="*/ 0 60000 65536"/>
                    <a:gd name="T20" fmla="*/ 0 60000 65536"/>
                    <a:gd name="T21" fmla="*/ 0 w 2"/>
                    <a:gd name="T22" fmla="*/ 0 h 2"/>
                    <a:gd name="T23" fmla="*/ 2 w 2"/>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
                      <a:moveTo>
                        <a:pt x="2" y="2"/>
                      </a:moveTo>
                      <a:lnTo>
                        <a:pt x="1" y="1"/>
                      </a:lnTo>
                      <a:lnTo>
                        <a:pt x="0" y="0"/>
                      </a:lnTo>
                      <a:lnTo>
                        <a:pt x="2"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8" name="Freeform 1289">
                  <a:extLst>
                    <a:ext uri="{FF2B5EF4-FFF2-40B4-BE49-F238E27FC236}">
                      <a16:creationId xmlns:a16="http://schemas.microsoft.com/office/drawing/2014/main" id="{DAF537F3-99A1-4339-8B9F-23C9A5699A23}"/>
                    </a:ext>
                  </a:extLst>
                </p:cNvPr>
                <p:cNvSpPr>
                  <a:spLocks/>
                </p:cNvSpPr>
                <p:nvPr/>
              </p:nvSpPr>
              <p:spPr bwMode="auto">
                <a:xfrm>
                  <a:off x="4283" y="474"/>
                  <a:ext cx="3" cy="5"/>
                </a:xfrm>
                <a:custGeom>
                  <a:avLst/>
                  <a:gdLst>
                    <a:gd name="T0" fmla="*/ 0 w 22"/>
                    <a:gd name="T1" fmla="*/ 0 h 28"/>
                    <a:gd name="T2" fmla="*/ 0 w 22"/>
                    <a:gd name="T3" fmla="*/ 0 h 28"/>
                    <a:gd name="T4" fmla="*/ 0 w 22"/>
                    <a:gd name="T5" fmla="*/ 0 h 28"/>
                    <a:gd name="T6" fmla="*/ 0 w 22"/>
                    <a:gd name="T7" fmla="*/ 0 h 28"/>
                    <a:gd name="T8" fmla="*/ 0 w 22"/>
                    <a:gd name="T9" fmla="*/ 0 h 28"/>
                    <a:gd name="T10" fmla="*/ 0 w 22"/>
                    <a:gd name="T11" fmla="*/ 0 h 28"/>
                    <a:gd name="T12" fmla="*/ 0 w 22"/>
                    <a:gd name="T13" fmla="*/ 0 h 28"/>
                    <a:gd name="T14" fmla="*/ 0 w 22"/>
                    <a:gd name="T15" fmla="*/ 0 h 28"/>
                    <a:gd name="T16" fmla="*/ 0 w 22"/>
                    <a:gd name="T17" fmla="*/ 0 h 28"/>
                    <a:gd name="T18" fmla="*/ 0 w 22"/>
                    <a:gd name="T19" fmla="*/ 0 h 28"/>
                    <a:gd name="T20" fmla="*/ 0 w 22"/>
                    <a:gd name="T21" fmla="*/ 0 h 28"/>
                    <a:gd name="T22" fmla="*/ 0 w 22"/>
                    <a:gd name="T23" fmla="*/ 0 h 28"/>
                    <a:gd name="T24" fmla="*/ 0 w 22"/>
                    <a:gd name="T25" fmla="*/ 0 h 28"/>
                    <a:gd name="T26" fmla="*/ 0 w 22"/>
                    <a:gd name="T27" fmla="*/ 0 h 28"/>
                    <a:gd name="T28" fmla="*/ 0 w 22"/>
                    <a:gd name="T29" fmla="*/ 0 h 28"/>
                    <a:gd name="T30" fmla="*/ 0 w 22"/>
                    <a:gd name="T31" fmla="*/ 0 h 28"/>
                    <a:gd name="T32" fmla="*/ 0 w 22"/>
                    <a:gd name="T33" fmla="*/ 0 h 28"/>
                    <a:gd name="T34" fmla="*/ 0 w 22"/>
                    <a:gd name="T35" fmla="*/ 0 h 28"/>
                    <a:gd name="T36" fmla="*/ 0 w 22"/>
                    <a:gd name="T37" fmla="*/ 0 h 28"/>
                    <a:gd name="T38" fmla="*/ 0 w 22"/>
                    <a:gd name="T39" fmla="*/ 0 h 28"/>
                    <a:gd name="T40" fmla="*/ 0 w 22"/>
                    <a:gd name="T41" fmla="*/ 0 h 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2"/>
                    <a:gd name="T64" fmla="*/ 0 h 28"/>
                    <a:gd name="T65" fmla="*/ 22 w 22"/>
                    <a:gd name="T66" fmla="*/ 28 h 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2" h="28">
                      <a:moveTo>
                        <a:pt x="22" y="25"/>
                      </a:moveTo>
                      <a:lnTo>
                        <a:pt x="22" y="25"/>
                      </a:lnTo>
                      <a:lnTo>
                        <a:pt x="14" y="26"/>
                      </a:lnTo>
                      <a:lnTo>
                        <a:pt x="9" y="25"/>
                      </a:lnTo>
                      <a:lnTo>
                        <a:pt x="6" y="22"/>
                      </a:lnTo>
                      <a:lnTo>
                        <a:pt x="4" y="19"/>
                      </a:lnTo>
                      <a:lnTo>
                        <a:pt x="2" y="15"/>
                      </a:lnTo>
                      <a:lnTo>
                        <a:pt x="2" y="11"/>
                      </a:lnTo>
                      <a:lnTo>
                        <a:pt x="2" y="5"/>
                      </a:lnTo>
                      <a:lnTo>
                        <a:pt x="4" y="0"/>
                      </a:lnTo>
                      <a:lnTo>
                        <a:pt x="1" y="0"/>
                      </a:lnTo>
                      <a:lnTo>
                        <a:pt x="0" y="5"/>
                      </a:lnTo>
                      <a:lnTo>
                        <a:pt x="0" y="11"/>
                      </a:lnTo>
                      <a:lnTo>
                        <a:pt x="0" y="15"/>
                      </a:lnTo>
                      <a:lnTo>
                        <a:pt x="1" y="21"/>
                      </a:lnTo>
                      <a:lnTo>
                        <a:pt x="4" y="24"/>
                      </a:lnTo>
                      <a:lnTo>
                        <a:pt x="7" y="27"/>
                      </a:lnTo>
                      <a:lnTo>
                        <a:pt x="14" y="28"/>
                      </a:lnTo>
                      <a:lnTo>
                        <a:pt x="22" y="27"/>
                      </a:lnTo>
                      <a:lnTo>
                        <a:pt x="22"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9" name="Freeform 1290">
                  <a:extLst>
                    <a:ext uri="{FF2B5EF4-FFF2-40B4-BE49-F238E27FC236}">
                      <a16:creationId xmlns:a16="http://schemas.microsoft.com/office/drawing/2014/main" id="{E05E3D3E-72CB-418B-A622-ED1B8B6544A2}"/>
                    </a:ext>
                  </a:extLst>
                </p:cNvPr>
                <p:cNvSpPr>
                  <a:spLocks/>
                </p:cNvSpPr>
                <p:nvPr/>
              </p:nvSpPr>
              <p:spPr bwMode="auto">
                <a:xfrm>
                  <a:off x="4286" y="473"/>
                  <a:ext cx="25" cy="6"/>
                </a:xfrm>
                <a:custGeom>
                  <a:avLst/>
                  <a:gdLst>
                    <a:gd name="T0" fmla="*/ 0 w 150"/>
                    <a:gd name="T1" fmla="*/ 0 h 30"/>
                    <a:gd name="T2" fmla="*/ 0 w 150"/>
                    <a:gd name="T3" fmla="*/ 0 h 30"/>
                    <a:gd name="T4" fmla="*/ 0 w 150"/>
                    <a:gd name="T5" fmla="*/ 0 h 30"/>
                    <a:gd name="T6" fmla="*/ 0 w 150"/>
                    <a:gd name="T7" fmla="*/ 0 h 30"/>
                    <a:gd name="T8" fmla="*/ 0 w 150"/>
                    <a:gd name="T9" fmla="*/ 0 h 30"/>
                    <a:gd name="T10" fmla="*/ 0 w 150"/>
                    <a:gd name="T11" fmla="*/ 0 h 30"/>
                    <a:gd name="T12" fmla="*/ 0 w 150"/>
                    <a:gd name="T13" fmla="*/ 0 h 30"/>
                    <a:gd name="T14" fmla="*/ 0 60000 65536"/>
                    <a:gd name="T15" fmla="*/ 0 60000 65536"/>
                    <a:gd name="T16" fmla="*/ 0 60000 65536"/>
                    <a:gd name="T17" fmla="*/ 0 60000 65536"/>
                    <a:gd name="T18" fmla="*/ 0 60000 65536"/>
                    <a:gd name="T19" fmla="*/ 0 60000 65536"/>
                    <a:gd name="T20" fmla="*/ 0 60000 65536"/>
                    <a:gd name="T21" fmla="*/ 0 w 150"/>
                    <a:gd name="T22" fmla="*/ 0 h 30"/>
                    <a:gd name="T23" fmla="*/ 150 w 150"/>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0" h="30">
                      <a:moveTo>
                        <a:pt x="150" y="0"/>
                      </a:moveTo>
                      <a:lnTo>
                        <a:pt x="150" y="0"/>
                      </a:lnTo>
                      <a:lnTo>
                        <a:pt x="0" y="28"/>
                      </a:lnTo>
                      <a:lnTo>
                        <a:pt x="0" y="30"/>
                      </a:lnTo>
                      <a:lnTo>
                        <a:pt x="150" y="2"/>
                      </a:lnTo>
                      <a:lnTo>
                        <a:pt x="15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0" name="Freeform 1291">
                  <a:extLst>
                    <a:ext uri="{FF2B5EF4-FFF2-40B4-BE49-F238E27FC236}">
                      <a16:creationId xmlns:a16="http://schemas.microsoft.com/office/drawing/2014/main" id="{1F300369-F672-4031-BBF5-A0D195E1BDC8}"/>
                    </a:ext>
                  </a:extLst>
                </p:cNvPr>
                <p:cNvSpPr>
                  <a:spLocks/>
                </p:cNvSpPr>
                <p:nvPr/>
              </p:nvSpPr>
              <p:spPr bwMode="auto">
                <a:xfrm>
                  <a:off x="4311" y="467"/>
                  <a:ext cx="3" cy="6"/>
                </a:xfrm>
                <a:custGeom>
                  <a:avLst/>
                  <a:gdLst>
                    <a:gd name="T0" fmla="*/ 0 w 16"/>
                    <a:gd name="T1" fmla="*/ 0 h 30"/>
                    <a:gd name="T2" fmla="*/ 0 w 16"/>
                    <a:gd name="T3" fmla="*/ 0 h 30"/>
                    <a:gd name="T4" fmla="*/ 0 w 16"/>
                    <a:gd name="T5" fmla="*/ 0 h 30"/>
                    <a:gd name="T6" fmla="*/ 0 w 16"/>
                    <a:gd name="T7" fmla="*/ 0 h 30"/>
                    <a:gd name="T8" fmla="*/ 0 w 16"/>
                    <a:gd name="T9" fmla="*/ 0 h 30"/>
                    <a:gd name="T10" fmla="*/ 0 w 16"/>
                    <a:gd name="T11" fmla="*/ 0 h 30"/>
                    <a:gd name="T12" fmla="*/ 0 w 16"/>
                    <a:gd name="T13" fmla="*/ 0 h 30"/>
                    <a:gd name="T14" fmla="*/ 0 w 16"/>
                    <a:gd name="T15" fmla="*/ 0 h 30"/>
                    <a:gd name="T16" fmla="*/ 0 w 16"/>
                    <a:gd name="T17" fmla="*/ 0 h 30"/>
                    <a:gd name="T18" fmla="*/ 0 w 16"/>
                    <a:gd name="T19" fmla="*/ 0 h 30"/>
                    <a:gd name="T20" fmla="*/ 0 w 16"/>
                    <a:gd name="T21" fmla="*/ 0 h 30"/>
                    <a:gd name="T22" fmla="*/ 0 w 16"/>
                    <a:gd name="T23" fmla="*/ 0 h 30"/>
                    <a:gd name="T24" fmla="*/ 0 w 16"/>
                    <a:gd name="T25" fmla="*/ 0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30"/>
                    <a:gd name="T41" fmla="*/ 16 w 16"/>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30">
                      <a:moveTo>
                        <a:pt x="4" y="2"/>
                      </a:moveTo>
                      <a:lnTo>
                        <a:pt x="4" y="2"/>
                      </a:lnTo>
                      <a:lnTo>
                        <a:pt x="11" y="7"/>
                      </a:lnTo>
                      <a:lnTo>
                        <a:pt x="14" y="14"/>
                      </a:lnTo>
                      <a:lnTo>
                        <a:pt x="9" y="22"/>
                      </a:lnTo>
                      <a:lnTo>
                        <a:pt x="0" y="28"/>
                      </a:lnTo>
                      <a:lnTo>
                        <a:pt x="0" y="30"/>
                      </a:lnTo>
                      <a:lnTo>
                        <a:pt x="11" y="24"/>
                      </a:lnTo>
                      <a:lnTo>
                        <a:pt x="16" y="14"/>
                      </a:lnTo>
                      <a:lnTo>
                        <a:pt x="14" y="5"/>
                      </a:lnTo>
                      <a:lnTo>
                        <a:pt x="4" y="0"/>
                      </a:lnTo>
                      <a:lnTo>
                        <a:pt x="4"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1" name="Freeform 1292">
                  <a:extLst>
                    <a:ext uri="{FF2B5EF4-FFF2-40B4-BE49-F238E27FC236}">
                      <a16:creationId xmlns:a16="http://schemas.microsoft.com/office/drawing/2014/main" id="{2F3635C8-CB6E-4B74-97FC-4597489D0C43}"/>
                    </a:ext>
                  </a:extLst>
                </p:cNvPr>
                <p:cNvSpPr>
                  <a:spLocks/>
                </p:cNvSpPr>
                <p:nvPr/>
              </p:nvSpPr>
              <p:spPr bwMode="auto">
                <a:xfrm>
                  <a:off x="4294" y="461"/>
                  <a:ext cx="18" cy="7"/>
                </a:xfrm>
                <a:custGeom>
                  <a:avLst/>
                  <a:gdLst>
                    <a:gd name="T0" fmla="*/ 0 w 111"/>
                    <a:gd name="T1" fmla="*/ 0 h 32"/>
                    <a:gd name="T2" fmla="*/ 0 w 111"/>
                    <a:gd name="T3" fmla="*/ 0 h 32"/>
                    <a:gd name="T4" fmla="*/ 0 w 111"/>
                    <a:gd name="T5" fmla="*/ 0 h 32"/>
                    <a:gd name="T6" fmla="*/ 0 w 111"/>
                    <a:gd name="T7" fmla="*/ 0 h 32"/>
                    <a:gd name="T8" fmla="*/ 0 w 111"/>
                    <a:gd name="T9" fmla="*/ 0 h 32"/>
                    <a:gd name="T10" fmla="*/ 0 w 111"/>
                    <a:gd name="T11" fmla="*/ 0 h 32"/>
                    <a:gd name="T12" fmla="*/ 0 w 111"/>
                    <a:gd name="T13" fmla="*/ 0 h 32"/>
                    <a:gd name="T14" fmla="*/ 0 60000 65536"/>
                    <a:gd name="T15" fmla="*/ 0 60000 65536"/>
                    <a:gd name="T16" fmla="*/ 0 60000 65536"/>
                    <a:gd name="T17" fmla="*/ 0 60000 65536"/>
                    <a:gd name="T18" fmla="*/ 0 60000 65536"/>
                    <a:gd name="T19" fmla="*/ 0 60000 65536"/>
                    <a:gd name="T20" fmla="*/ 0 60000 65536"/>
                    <a:gd name="T21" fmla="*/ 0 w 111"/>
                    <a:gd name="T22" fmla="*/ 0 h 32"/>
                    <a:gd name="T23" fmla="*/ 111 w 111"/>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32">
                      <a:moveTo>
                        <a:pt x="0" y="2"/>
                      </a:moveTo>
                      <a:lnTo>
                        <a:pt x="1" y="2"/>
                      </a:lnTo>
                      <a:lnTo>
                        <a:pt x="111" y="32"/>
                      </a:lnTo>
                      <a:lnTo>
                        <a:pt x="111" y="30"/>
                      </a:lnTo>
                      <a:lnTo>
                        <a:pt x="1" y="0"/>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2" name="Freeform 1293">
                  <a:extLst>
                    <a:ext uri="{FF2B5EF4-FFF2-40B4-BE49-F238E27FC236}">
                      <a16:creationId xmlns:a16="http://schemas.microsoft.com/office/drawing/2014/main" id="{EFB5F984-3E0E-47AB-ABE7-14644DD70501}"/>
                    </a:ext>
                  </a:extLst>
                </p:cNvPr>
                <p:cNvSpPr>
                  <a:spLocks/>
                </p:cNvSpPr>
                <p:nvPr/>
              </p:nvSpPr>
              <p:spPr bwMode="auto">
                <a:xfrm>
                  <a:off x="4287" y="461"/>
                  <a:ext cx="7" cy="3"/>
                </a:xfrm>
                <a:custGeom>
                  <a:avLst/>
                  <a:gdLst>
                    <a:gd name="T0" fmla="*/ 0 w 40"/>
                    <a:gd name="T1" fmla="*/ 0 h 18"/>
                    <a:gd name="T2" fmla="*/ 0 w 40"/>
                    <a:gd name="T3" fmla="*/ 0 h 18"/>
                    <a:gd name="T4" fmla="*/ 0 w 40"/>
                    <a:gd name="T5" fmla="*/ 0 h 18"/>
                    <a:gd name="T6" fmla="*/ 0 w 40"/>
                    <a:gd name="T7" fmla="*/ 0 h 18"/>
                    <a:gd name="T8" fmla="*/ 0 w 40"/>
                    <a:gd name="T9" fmla="*/ 0 h 18"/>
                    <a:gd name="T10" fmla="*/ 0 w 40"/>
                    <a:gd name="T11" fmla="*/ 0 h 18"/>
                    <a:gd name="T12" fmla="*/ 0 w 40"/>
                    <a:gd name="T13" fmla="*/ 0 h 18"/>
                    <a:gd name="T14" fmla="*/ 0 w 40"/>
                    <a:gd name="T15" fmla="*/ 0 h 18"/>
                    <a:gd name="T16" fmla="*/ 0 w 40"/>
                    <a:gd name="T17" fmla="*/ 0 h 18"/>
                    <a:gd name="T18" fmla="*/ 0 w 40"/>
                    <a:gd name="T19" fmla="*/ 0 h 18"/>
                    <a:gd name="T20" fmla="*/ 0 w 40"/>
                    <a:gd name="T21" fmla="*/ 0 h 18"/>
                    <a:gd name="T22" fmla="*/ 0 w 40"/>
                    <a:gd name="T23" fmla="*/ 0 h 18"/>
                    <a:gd name="T24" fmla="*/ 0 w 40"/>
                    <a:gd name="T25" fmla="*/ 0 h 18"/>
                    <a:gd name="T26" fmla="*/ 0 w 40"/>
                    <a:gd name="T27" fmla="*/ 0 h 18"/>
                    <a:gd name="T28" fmla="*/ 0 w 40"/>
                    <a:gd name="T29" fmla="*/ 0 h 18"/>
                    <a:gd name="T30" fmla="*/ 0 w 40"/>
                    <a:gd name="T31" fmla="*/ 0 h 18"/>
                    <a:gd name="T32" fmla="*/ 0 w 40"/>
                    <a:gd name="T33" fmla="*/ 0 h 18"/>
                    <a:gd name="T34" fmla="*/ 0 w 40"/>
                    <a:gd name="T35" fmla="*/ 0 h 18"/>
                    <a:gd name="T36" fmla="*/ 0 w 40"/>
                    <a:gd name="T37" fmla="*/ 0 h 18"/>
                    <a:gd name="T38" fmla="*/ 0 w 40"/>
                    <a:gd name="T39" fmla="*/ 0 h 18"/>
                    <a:gd name="T40" fmla="*/ 0 w 40"/>
                    <a:gd name="T41" fmla="*/ 0 h 1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8"/>
                    <a:gd name="T65" fmla="*/ 40 w 40"/>
                    <a:gd name="T66" fmla="*/ 18 h 1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8">
                      <a:moveTo>
                        <a:pt x="3" y="18"/>
                      </a:moveTo>
                      <a:lnTo>
                        <a:pt x="3" y="18"/>
                      </a:lnTo>
                      <a:lnTo>
                        <a:pt x="6" y="15"/>
                      </a:lnTo>
                      <a:lnTo>
                        <a:pt x="10" y="12"/>
                      </a:lnTo>
                      <a:lnTo>
                        <a:pt x="14" y="9"/>
                      </a:lnTo>
                      <a:lnTo>
                        <a:pt x="19" y="7"/>
                      </a:lnTo>
                      <a:lnTo>
                        <a:pt x="24" y="5"/>
                      </a:lnTo>
                      <a:lnTo>
                        <a:pt x="27" y="5"/>
                      </a:lnTo>
                      <a:lnTo>
                        <a:pt x="33" y="5"/>
                      </a:lnTo>
                      <a:lnTo>
                        <a:pt x="38" y="6"/>
                      </a:lnTo>
                      <a:lnTo>
                        <a:pt x="40" y="4"/>
                      </a:lnTo>
                      <a:lnTo>
                        <a:pt x="33" y="3"/>
                      </a:lnTo>
                      <a:lnTo>
                        <a:pt x="27" y="0"/>
                      </a:lnTo>
                      <a:lnTo>
                        <a:pt x="22" y="3"/>
                      </a:lnTo>
                      <a:lnTo>
                        <a:pt x="17" y="5"/>
                      </a:lnTo>
                      <a:lnTo>
                        <a:pt x="12" y="7"/>
                      </a:lnTo>
                      <a:lnTo>
                        <a:pt x="7" y="10"/>
                      </a:lnTo>
                      <a:lnTo>
                        <a:pt x="4" y="13"/>
                      </a:lnTo>
                      <a:lnTo>
                        <a:pt x="0" y="16"/>
                      </a:lnTo>
                      <a:lnTo>
                        <a:pt x="3"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3" name="Freeform 1294">
                  <a:extLst>
                    <a:ext uri="{FF2B5EF4-FFF2-40B4-BE49-F238E27FC236}">
                      <a16:creationId xmlns:a16="http://schemas.microsoft.com/office/drawing/2014/main" id="{DD809F3A-F7C7-4120-893A-CD87EAC60228}"/>
                    </a:ext>
                  </a:extLst>
                </p:cNvPr>
                <p:cNvSpPr>
                  <a:spLocks/>
                </p:cNvSpPr>
                <p:nvPr/>
              </p:nvSpPr>
              <p:spPr bwMode="auto">
                <a:xfrm>
                  <a:off x="4283" y="464"/>
                  <a:ext cx="5" cy="10"/>
                </a:xfrm>
                <a:custGeom>
                  <a:avLst/>
                  <a:gdLst>
                    <a:gd name="T0" fmla="*/ 0 w 29"/>
                    <a:gd name="T1" fmla="*/ 0 h 49"/>
                    <a:gd name="T2" fmla="*/ 0 w 29"/>
                    <a:gd name="T3" fmla="*/ 0 h 49"/>
                    <a:gd name="T4" fmla="*/ 0 w 29"/>
                    <a:gd name="T5" fmla="*/ 0 h 49"/>
                    <a:gd name="T6" fmla="*/ 0 w 29"/>
                    <a:gd name="T7" fmla="*/ 0 h 49"/>
                    <a:gd name="T8" fmla="*/ 0 w 29"/>
                    <a:gd name="T9" fmla="*/ 0 h 49"/>
                    <a:gd name="T10" fmla="*/ 0 w 29"/>
                    <a:gd name="T11" fmla="*/ 0 h 49"/>
                    <a:gd name="T12" fmla="*/ 0 w 29"/>
                    <a:gd name="T13" fmla="*/ 0 h 49"/>
                    <a:gd name="T14" fmla="*/ 0 w 29"/>
                    <a:gd name="T15" fmla="*/ 0 h 49"/>
                    <a:gd name="T16" fmla="*/ 0 w 29"/>
                    <a:gd name="T17" fmla="*/ 0 h 49"/>
                    <a:gd name="T18" fmla="*/ 0 w 29"/>
                    <a:gd name="T19" fmla="*/ 0 h 49"/>
                    <a:gd name="T20" fmla="*/ 0 w 29"/>
                    <a:gd name="T21" fmla="*/ 0 h 49"/>
                    <a:gd name="T22" fmla="*/ 0 w 29"/>
                    <a:gd name="T23" fmla="*/ 0 h 49"/>
                    <a:gd name="T24" fmla="*/ 0 w 29"/>
                    <a:gd name="T25" fmla="*/ 0 h 49"/>
                    <a:gd name="T26" fmla="*/ 0 w 29"/>
                    <a:gd name="T27" fmla="*/ 0 h 49"/>
                    <a:gd name="T28" fmla="*/ 0 w 29"/>
                    <a:gd name="T29" fmla="*/ 0 h 49"/>
                    <a:gd name="T30" fmla="*/ 0 w 29"/>
                    <a:gd name="T31" fmla="*/ 0 h 49"/>
                    <a:gd name="T32" fmla="*/ 0 w 29"/>
                    <a:gd name="T33" fmla="*/ 0 h 49"/>
                    <a:gd name="T34" fmla="*/ 0 w 29"/>
                    <a:gd name="T35" fmla="*/ 0 h 49"/>
                    <a:gd name="T36" fmla="*/ 0 w 29"/>
                    <a:gd name="T37" fmla="*/ 0 h 49"/>
                    <a:gd name="T38" fmla="*/ 0 w 29"/>
                    <a:gd name="T39" fmla="*/ 0 h 49"/>
                    <a:gd name="T40" fmla="*/ 0 w 29"/>
                    <a:gd name="T41" fmla="*/ 0 h 4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9"/>
                    <a:gd name="T64" fmla="*/ 0 h 49"/>
                    <a:gd name="T65" fmla="*/ 29 w 29"/>
                    <a:gd name="T66" fmla="*/ 49 h 4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9" h="49">
                      <a:moveTo>
                        <a:pt x="3" y="49"/>
                      </a:moveTo>
                      <a:lnTo>
                        <a:pt x="3" y="49"/>
                      </a:lnTo>
                      <a:lnTo>
                        <a:pt x="5" y="43"/>
                      </a:lnTo>
                      <a:lnTo>
                        <a:pt x="7" y="36"/>
                      </a:lnTo>
                      <a:lnTo>
                        <a:pt x="10" y="31"/>
                      </a:lnTo>
                      <a:lnTo>
                        <a:pt x="13" y="25"/>
                      </a:lnTo>
                      <a:lnTo>
                        <a:pt x="17" y="20"/>
                      </a:lnTo>
                      <a:lnTo>
                        <a:pt x="20" y="14"/>
                      </a:lnTo>
                      <a:lnTo>
                        <a:pt x="24" y="8"/>
                      </a:lnTo>
                      <a:lnTo>
                        <a:pt x="29" y="2"/>
                      </a:lnTo>
                      <a:lnTo>
                        <a:pt x="26" y="0"/>
                      </a:lnTo>
                      <a:lnTo>
                        <a:pt x="21" y="6"/>
                      </a:lnTo>
                      <a:lnTo>
                        <a:pt x="18" y="12"/>
                      </a:lnTo>
                      <a:lnTo>
                        <a:pt x="14" y="18"/>
                      </a:lnTo>
                      <a:lnTo>
                        <a:pt x="11" y="23"/>
                      </a:lnTo>
                      <a:lnTo>
                        <a:pt x="7" y="29"/>
                      </a:lnTo>
                      <a:lnTo>
                        <a:pt x="5" y="36"/>
                      </a:lnTo>
                      <a:lnTo>
                        <a:pt x="3" y="43"/>
                      </a:lnTo>
                      <a:lnTo>
                        <a:pt x="0" y="49"/>
                      </a:lnTo>
                      <a:lnTo>
                        <a:pt x="3"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4" name="Freeform 1295">
                  <a:extLst>
                    <a:ext uri="{FF2B5EF4-FFF2-40B4-BE49-F238E27FC236}">
                      <a16:creationId xmlns:a16="http://schemas.microsoft.com/office/drawing/2014/main" id="{9280F01B-E0A0-4F28-A289-40E0F28F7D4A}"/>
                    </a:ext>
                  </a:extLst>
                </p:cNvPr>
                <p:cNvSpPr>
                  <a:spLocks/>
                </p:cNvSpPr>
                <p:nvPr/>
              </p:nvSpPr>
              <p:spPr bwMode="auto">
                <a:xfrm>
                  <a:off x="4283" y="474"/>
                  <a:ext cx="1" cy="1"/>
                </a:xfrm>
                <a:custGeom>
                  <a:avLst/>
                  <a:gdLst>
                    <a:gd name="T0" fmla="*/ 0 w 3"/>
                    <a:gd name="T1" fmla="*/ 0 h 1"/>
                    <a:gd name="T2" fmla="*/ 0 w 3"/>
                    <a:gd name="T3" fmla="*/ 0 h 1"/>
                    <a:gd name="T4" fmla="*/ 0 w 3"/>
                    <a:gd name="T5" fmla="*/ 0 h 1"/>
                    <a:gd name="T6" fmla="*/ 0 w 3"/>
                    <a:gd name="T7" fmla="*/ 0 h 1"/>
                    <a:gd name="T8" fmla="*/ 0 w 3"/>
                    <a:gd name="T9" fmla="*/ 0 h 1"/>
                    <a:gd name="T10" fmla="*/ 0 w 3"/>
                    <a:gd name="T11" fmla="*/ 0 h 1"/>
                    <a:gd name="T12" fmla="*/ 0 w 3"/>
                    <a:gd name="T13" fmla="*/ 0 h 1"/>
                    <a:gd name="T14" fmla="*/ 0 60000 65536"/>
                    <a:gd name="T15" fmla="*/ 0 60000 65536"/>
                    <a:gd name="T16" fmla="*/ 0 60000 65536"/>
                    <a:gd name="T17" fmla="*/ 0 60000 65536"/>
                    <a:gd name="T18" fmla="*/ 0 60000 65536"/>
                    <a:gd name="T19" fmla="*/ 0 60000 65536"/>
                    <a:gd name="T20" fmla="*/ 0 60000 65536"/>
                    <a:gd name="T21" fmla="*/ 0 w 3"/>
                    <a:gd name="T22" fmla="*/ 0 h 1"/>
                    <a:gd name="T23" fmla="*/ 3 w 3"/>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
                      <a:moveTo>
                        <a:pt x="3" y="0"/>
                      </a:moveTo>
                      <a:lnTo>
                        <a:pt x="1" y="0"/>
                      </a:lnTo>
                      <a:lnTo>
                        <a:pt x="0" y="0"/>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5" name="Freeform 1296">
                  <a:extLst>
                    <a:ext uri="{FF2B5EF4-FFF2-40B4-BE49-F238E27FC236}">
                      <a16:creationId xmlns:a16="http://schemas.microsoft.com/office/drawing/2014/main" id="{7EDA7579-9908-4676-90EF-36A4E77D50C3}"/>
                    </a:ext>
                  </a:extLst>
                </p:cNvPr>
                <p:cNvSpPr>
                  <a:spLocks/>
                </p:cNvSpPr>
                <p:nvPr/>
              </p:nvSpPr>
              <p:spPr bwMode="auto">
                <a:xfrm>
                  <a:off x="4280" y="508"/>
                  <a:ext cx="6" cy="4"/>
                </a:xfrm>
                <a:custGeom>
                  <a:avLst/>
                  <a:gdLst>
                    <a:gd name="T0" fmla="*/ 0 w 35"/>
                    <a:gd name="T1" fmla="*/ 0 h 21"/>
                    <a:gd name="T2" fmla="*/ 0 w 35"/>
                    <a:gd name="T3" fmla="*/ 0 h 21"/>
                    <a:gd name="T4" fmla="*/ 0 w 35"/>
                    <a:gd name="T5" fmla="*/ 0 h 21"/>
                    <a:gd name="T6" fmla="*/ 0 w 35"/>
                    <a:gd name="T7" fmla="*/ 0 h 21"/>
                    <a:gd name="T8" fmla="*/ 0 w 35"/>
                    <a:gd name="T9" fmla="*/ 0 h 21"/>
                    <a:gd name="T10" fmla="*/ 0 w 35"/>
                    <a:gd name="T11" fmla="*/ 0 h 21"/>
                    <a:gd name="T12" fmla="*/ 0 w 35"/>
                    <a:gd name="T13" fmla="*/ 0 h 21"/>
                    <a:gd name="T14" fmla="*/ 0 w 35"/>
                    <a:gd name="T15" fmla="*/ 0 h 21"/>
                    <a:gd name="T16" fmla="*/ 0 w 35"/>
                    <a:gd name="T17" fmla="*/ 0 h 21"/>
                    <a:gd name="T18" fmla="*/ 0 w 35"/>
                    <a:gd name="T19" fmla="*/ 0 h 21"/>
                    <a:gd name="T20" fmla="*/ 0 w 35"/>
                    <a:gd name="T21" fmla="*/ 0 h 21"/>
                    <a:gd name="T22" fmla="*/ 0 w 35"/>
                    <a:gd name="T23" fmla="*/ 0 h 21"/>
                    <a:gd name="T24" fmla="*/ 0 w 35"/>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21"/>
                    <a:gd name="T41" fmla="*/ 35 w 35"/>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21">
                      <a:moveTo>
                        <a:pt x="33" y="13"/>
                      </a:moveTo>
                      <a:lnTo>
                        <a:pt x="33" y="13"/>
                      </a:lnTo>
                      <a:lnTo>
                        <a:pt x="21" y="18"/>
                      </a:lnTo>
                      <a:lnTo>
                        <a:pt x="14" y="16"/>
                      </a:lnTo>
                      <a:lnTo>
                        <a:pt x="7" y="9"/>
                      </a:lnTo>
                      <a:lnTo>
                        <a:pt x="2" y="0"/>
                      </a:lnTo>
                      <a:lnTo>
                        <a:pt x="0" y="0"/>
                      </a:lnTo>
                      <a:lnTo>
                        <a:pt x="4" y="11"/>
                      </a:lnTo>
                      <a:lnTo>
                        <a:pt x="11" y="18"/>
                      </a:lnTo>
                      <a:lnTo>
                        <a:pt x="21" y="21"/>
                      </a:lnTo>
                      <a:lnTo>
                        <a:pt x="35" y="15"/>
                      </a:lnTo>
                      <a:lnTo>
                        <a:pt x="33"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6" name="Freeform 1297">
                  <a:extLst>
                    <a:ext uri="{FF2B5EF4-FFF2-40B4-BE49-F238E27FC236}">
                      <a16:creationId xmlns:a16="http://schemas.microsoft.com/office/drawing/2014/main" id="{52DC99F5-47C3-4557-9310-BE7599B73669}"/>
                    </a:ext>
                  </a:extLst>
                </p:cNvPr>
                <p:cNvSpPr>
                  <a:spLocks/>
                </p:cNvSpPr>
                <p:nvPr/>
              </p:nvSpPr>
              <p:spPr bwMode="auto">
                <a:xfrm>
                  <a:off x="4286" y="493"/>
                  <a:ext cx="19" cy="18"/>
                </a:xfrm>
                <a:custGeom>
                  <a:avLst/>
                  <a:gdLst>
                    <a:gd name="T0" fmla="*/ 0 w 115"/>
                    <a:gd name="T1" fmla="*/ 0 h 90"/>
                    <a:gd name="T2" fmla="*/ 0 w 115"/>
                    <a:gd name="T3" fmla="*/ 0 h 90"/>
                    <a:gd name="T4" fmla="*/ 0 w 115"/>
                    <a:gd name="T5" fmla="*/ 0 h 90"/>
                    <a:gd name="T6" fmla="*/ 0 w 115"/>
                    <a:gd name="T7" fmla="*/ 0 h 90"/>
                    <a:gd name="T8" fmla="*/ 0 w 115"/>
                    <a:gd name="T9" fmla="*/ 0 h 90"/>
                    <a:gd name="T10" fmla="*/ 0 w 115"/>
                    <a:gd name="T11" fmla="*/ 0 h 90"/>
                    <a:gd name="T12" fmla="*/ 0 w 115"/>
                    <a:gd name="T13" fmla="*/ 0 h 90"/>
                    <a:gd name="T14" fmla="*/ 0 60000 65536"/>
                    <a:gd name="T15" fmla="*/ 0 60000 65536"/>
                    <a:gd name="T16" fmla="*/ 0 60000 65536"/>
                    <a:gd name="T17" fmla="*/ 0 60000 65536"/>
                    <a:gd name="T18" fmla="*/ 0 60000 65536"/>
                    <a:gd name="T19" fmla="*/ 0 60000 65536"/>
                    <a:gd name="T20" fmla="*/ 0 60000 65536"/>
                    <a:gd name="T21" fmla="*/ 0 w 115"/>
                    <a:gd name="T22" fmla="*/ 0 h 90"/>
                    <a:gd name="T23" fmla="*/ 115 w 11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90">
                      <a:moveTo>
                        <a:pt x="112" y="0"/>
                      </a:moveTo>
                      <a:lnTo>
                        <a:pt x="112" y="0"/>
                      </a:lnTo>
                      <a:lnTo>
                        <a:pt x="0" y="88"/>
                      </a:lnTo>
                      <a:lnTo>
                        <a:pt x="2" y="90"/>
                      </a:lnTo>
                      <a:lnTo>
                        <a:pt x="115" y="2"/>
                      </a:lnTo>
                      <a:lnTo>
                        <a:pt x="11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7" name="Freeform 1298">
                  <a:extLst>
                    <a:ext uri="{FF2B5EF4-FFF2-40B4-BE49-F238E27FC236}">
                      <a16:creationId xmlns:a16="http://schemas.microsoft.com/office/drawing/2014/main" id="{3E805D40-A9B9-4102-B12D-40E5C5FD5D69}"/>
                    </a:ext>
                  </a:extLst>
                </p:cNvPr>
                <p:cNvSpPr>
                  <a:spLocks/>
                </p:cNvSpPr>
                <p:nvPr/>
              </p:nvSpPr>
              <p:spPr bwMode="auto">
                <a:xfrm>
                  <a:off x="4303" y="487"/>
                  <a:ext cx="3" cy="6"/>
                </a:xfrm>
                <a:custGeom>
                  <a:avLst/>
                  <a:gdLst>
                    <a:gd name="T0" fmla="*/ 0 w 18"/>
                    <a:gd name="T1" fmla="*/ 0 h 28"/>
                    <a:gd name="T2" fmla="*/ 0 w 18"/>
                    <a:gd name="T3" fmla="*/ 0 h 28"/>
                    <a:gd name="T4" fmla="*/ 0 w 18"/>
                    <a:gd name="T5" fmla="*/ 0 h 28"/>
                    <a:gd name="T6" fmla="*/ 0 w 18"/>
                    <a:gd name="T7" fmla="*/ 0 h 28"/>
                    <a:gd name="T8" fmla="*/ 0 w 18"/>
                    <a:gd name="T9" fmla="*/ 0 h 28"/>
                    <a:gd name="T10" fmla="*/ 0 w 18"/>
                    <a:gd name="T11" fmla="*/ 0 h 28"/>
                    <a:gd name="T12" fmla="*/ 0 w 18"/>
                    <a:gd name="T13" fmla="*/ 0 h 28"/>
                    <a:gd name="T14" fmla="*/ 0 w 18"/>
                    <a:gd name="T15" fmla="*/ 0 h 28"/>
                    <a:gd name="T16" fmla="*/ 0 w 18"/>
                    <a:gd name="T17" fmla="*/ 0 h 28"/>
                    <a:gd name="T18" fmla="*/ 0 w 18"/>
                    <a:gd name="T19" fmla="*/ 0 h 28"/>
                    <a:gd name="T20" fmla="*/ 0 w 18"/>
                    <a:gd name="T21" fmla="*/ 0 h 28"/>
                    <a:gd name="T22" fmla="*/ 0 w 18"/>
                    <a:gd name="T23" fmla="*/ 0 h 28"/>
                    <a:gd name="T24" fmla="*/ 0 w 1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28"/>
                    <a:gd name="T41" fmla="*/ 18 w 1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28">
                      <a:moveTo>
                        <a:pt x="0" y="2"/>
                      </a:moveTo>
                      <a:lnTo>
                        <a:pt x="0" y="2"/>
                      </a:lnTo>
                      <a:lnTo>
                        <a:pt x="9" y="3"/>
                      </a:lnTo>
                      <a:lnTo>
                        <a:pt x="15" y="9"/>
                      </a:lnTo>
                      <a:lnTo>
                        <a:pt x="16" y="17"/>
                      </a:lnTo>
                      <a:lnTo>
                        <a:pt x="10" y="26"/>
                      </a:lnTo>
                      <a:lnTo>
                        <a:pt x="13" y="28"/>
                      </a:lnTo>
                      <a:lnTo>
                        <a:pt x="18" y="17"/>
                      </a:lnTo>
                      <a:lnTo>
                        <a:pt x="17" y="7"/>
                      </a:lnTo>
                      <a:lnTo>
                        <a:pt x="11"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8" name="Freeform 1299">
                  <a:extLst>
                    <a:ext uri="{FF2B5EF4-FFF2-40B4-BE49-F238E27FC236}">
                      <a16:creationId xmlns:a16="http://schemas.microsoft.com/office/drawing/2014/main" id="{18BEE87F-695C-4DBC-9CF7-F9A20CB71BEB}"/>
                    </a:ext>
                  </a:extLst>
                </p:cNvPr>
                <p:cNvSpPr>
                  <a:spLocks/>
                </p:cNvSpPr>
                <p:nvPr/>
              </p:nvSpPr>
              <p:spPr bwMode="auto">
                <a:xfrm>
                  <a:off x="4284" y="487"/>
                  <a:ext cx="19" cy="5"/>
                </a:xfrm>
                <a:custGeom>
                  <a:avLst/>
                  <a:gdLst>
                    <a:gd name="T0" fmla="*/ 0 w 114"/>
                    <a:gd name="T1" fmla="*/ 0 h 23"/>
                    <a:gd name="T2" fmla="*/ 0 w 114"/>
                    <a:gd name="T3" fmla="*/ 0 h 23"/>
                    <a:gd name="T4" fmla="*/ 0 w 114"/>
                    <a:gd name="T5" fmla="*/ 0 h 23"/>
                    <a:gd name="T6" fmla="*/ 0 w 114"/>
                    <a:gd name="T7" fmla="*/ 0 h 23"/>
                    <a:gd name="T8" fmla="*/ 0 w 114"/>
                    <a:gd name="T9" fmla="*/ 0 h 23"/>
                    <a:gd name="T10" fmla="*/ 0 w 114"/>
                    <a:gd name="T11" fmla="*/ 0 h 23"/>
                    <a:gd name="T12" fmla="*/ 0 w 114"/>
                    <a:gd name="T13" fmla="*/ 0 h 23"/>
                    <a:gd name="T14" fmla="*/ 0 60000 65536"/>
                    <a:gd name="T15" fmla="*/ 0 60000 65536"/>
                    <a:gd name="T16" fmla="*/ 0 60000 65536"/>
                    <a:gd name="T17" fmla="*/ 0 60000 65536"/>
                    <a:gd name="T18" fmla="*/ 0 60000 65536"/>
                    <a:gd name="T19" fmla="*/ 0 60000 65536"/>
                    <a:gd name="T20" fmla="*/ 0 60000 65536"/>
                    <a:gd name="T21" fmla="*/ 0 w 114"/>
                    <a:gd name="T22" fmla="*/ 0 h 23"/>
                    <a:gd name="T23" fmla="*/ 114 w 114"/>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4" h="23">
                      <a:moveTo>
                        <a:pt x="0" y="23"/>
                      </a:moveTo>
                      <a:lnTo>
                        <a:pt x="0" y="23"/>
                      </a:lnTo>
                      <a:lnTo>
                        <a:pt x="114" y="2"/>
                      </a:lnTo>
                      <a:lnTo>
                        <a:pt x="114" y="0"/>
                      </a:lnTo>
                      <a:lnTo>
                        <a:pt x="0" y="21"/>
                      </a:lnTo>
                      <a:lnTo>
                        <a:pt x="0"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9" name="Freeform 1300">
                  <a:extLst>
                    <a:ext uri="{FF2B5EF4-FFF2-40B4-BE49-F238E27FC236}">
                      <a16:creationId xmlns:a16="http://schemas.microsoft.com/office/drawing/2014/main" id="{927B8B74-299F-4A77-AE32-CBC3DD8AB02A}"/>
                    </a:ext>
                  </a:extLst>
                </p:cNvPr>
                <p:cNvSpPr>
                  <a:spLocks/>
                </p:cNvSpPr>
                <p:nvPr/>
              </p:nvSpPr>
              <p:spPr bwMode="auto">
                <a:xfrm>
                  <a:off x="4279" y="492"/>
                  <a:ext cx="5" cy="5"/>
                </a:xfrm>
                <a:custGeom>
                  <a:avLst/>
                  <a:gdLst>
                    <a:gd name="T0" fmla="*/ 0 w 26"/>
                    <a:gd name="T1" fmla="*/ 0 h 28"/>
                    <a:gd name="T2" fmla="*/ 0 w 26"/>
                    <a:gd name="T3" fmla="*/ 0 h 28"/>
                    <a:gd name="T4" fmla="*/ 0 w 26"/>
                    <a:gd name="T5" fmla="*/ 0 h 28"/>
                    <a:gd name="T6" fmla="*/ 0 w 26"/>
                    <a:gd name="T7" fmla="*/ 0 h 28"/>
                    <a:gd name="T8" fmla="*/ 0 w 26"/>
                    <a:gd name="T9" fmla="*/ 0 h 28"/>
                    <a:gd name="T10" fmla="*/ 0 w 26"/>
                    <a:gd name="T11" fmla="*/ 0 h 28"/>
                    <a:gd name="T12" fmla="*/ 0 w 26"/>
                    <a:gd name="T13" fmla="*/ 0 h 28"/>
                    <a:gd name="T14" fmla="*/ 0 w 26"/>
                    <a:gd name="T15" fmla="*/ 0 h 28"/>
                    <a:gd name="T16" fmla="*/ 0 w 26"/>
                    <a:gd name="T17" fmla="*/ 0 h 28"/>
                    <a:gd name="T18" fmla="*/ 0 w 26"/>
                    <a:gd name="T19" fmla="*/ 0 h 28"/>
                    <a:gd name="T20" fmla="*/ 0 w 26"/>
                    <a:gd name="T21" fmla="*/ 0 h 28"/>
                    <a:gd name="T22" fmla="*/ 0 w 26"/>
                    <a:gd name="T23" fmla="*/ 0 h 28"/>
                    <a:gd name="T24" fmla="*/ 0 w 26"/>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8"/>
                    <a:gd name="T41" fmla="*/ 26 w 26"/>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8">
                      <a:moveTo>
                        <a:pt x="2" y="28"/>
                      </a:moveTo>
                      <a:lnTo>
                        <a:pt x="2" y="28"/>
                      </a:lnTo>
                      <a:lnTo>
                        <a:pt x="5" y="19"/>
                      </a:lnTo>
                      <a:lnTo>
                        <a:pt x="8" y="12"/>
                      </a:lnTo>
                      <a:lnTo>
                        <a:pt x="16" y="6"/>
                      </a:lnTo>
                      <a:lnTo>
                        <a:pt x="26" y="2"/>
                      </a:lnTo>
                      <a:lnTo>
                        <a:pt x="26" y="0"/>
                      </a:lnTo>
                      <a:lnTo>
                        <a:pt x="14" y="4"/>
                      </a:lnTo>
                      <a:lnTo>
                        <a:pt x="6" y="10"/>
                      </a:lnTo>
                      <a:lnTo>
                        <a:pt x="2" y="19"/>
                      </a:lnTo>
                      <a:lnTo>
                        <a:pt x="0" y="28"/>
                      </a:lnTo>
                      <a:lnTo>
                        <a:pt x="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0" name="Freeform 1301">
                  <a:extLst>
                    <a:ext uri="{FF2B5EF4-FFF2-40B4-BE49-F238E27FC236}">
                      <a16:creationId xmlns:a16="http://schemas.microsoft.com/office/drawing/2014/main" id="{BDF8EAFB-C4C0-4833-9262-4B06EF0589BF}"/>
                    </a:ext>
                  </a:extLst>
                </p:cNvPr>
                <p:cNvSpPr>
                  <a:spLocks/>
                </p:cNvSpPr>
                <p:nvPr/>
              </p:nvSpPr>
              <p:spPr bwMode="auto">
                <a:xfrm>
                  <a:off x="4279" y="497"/>
                  <a:ext cx="1" cy="11"/>
                </a:xfrm>
                <a:custGeom>
                  <a:avLst/>
                  <a:gdLst>
                    <a:gd name="T0" fmla="*/ 0 w 8"/>
                    <a:gd name="T1" fmla="*/ 0 h 52"/>
                    <a:gd name="T2" fmla="*/ 0 w 8"/>
                    <a:gd name="T3" fmla="*/ 0 h 52"/>
                    <a:gd name="T4" fmla="*/ 0 w 8"/>
                    <a:gd name="T5" fmla="*/ 0 h 52"/>
                    <a:gd name="T6" fmla="*/ 0 w 8"/>
                    <a:gd name="T7" fmla="*/ 0 h 52"/>
                    <a:gd name="T8" fmla="*/ 0 w 8"/>
                    <a:gd name="T9" fmla="*/ 0 h 52"/>
                    <a:gd name="T10" fmla="*/ 0 w 8"/>
                    <a:gd name="T11" fmla="*/ 0 h 52"/>
                    <a:gd name="T12" fmla="*/ 0 w 8"/>
                    <a:gd name="T13" fmla="*/ 0 h 52"/>
                    <a:gd name="T14" fmla="*/ 0 w 8"/>
                    <a:gd name="T15" fmla="*/ 0 h 52"/>
                    <a:gd name="T16" fmla="*/ 0 w 8"/>
                    <a:gd name="T17" fmla="*/ 0 h 52"/>
                    <a:gd name="T18" fmla="*/ 0 w 8"/>
                    <a:gd name="T19" fmla="*/ 0 h 52"/>
                    <a:gd name="T20" fmla="*/ 0 w 8"/>
                    <a:gd name="T21" fmla="*/ 0 h 52"/>
                    <a:gd name="T22" fmla="*/ 0 w 8"/>
                    <a:gd name="T23" fmla="*/ 0 h 52"/>
                    <a:gd name="T24" fmla="*/ 0 w 8"/>
                    <a:gd name="T25" fmla="*/ 0 h 52"/>
                    <a:gd name="T26" fmla="*/ 0 w 8"/>
                    <a:gd name="T27" fmla="*/ 0 h 52"/>
                    <a:gd name="T28" fmla="*/ 0 w 8"/>
                    <a:gd name="T29" fmla="*/ 0 h 52"/>
                    <a:gd name="T30" fmla="*/ 0 w 8"/>
                    <a:gd name="T31" fmla="*/ 0 h 52"/>
                    <a:gd name="T32" fmla="*/ 0 w 8"/>
                    <a:gd name="T33" fmla="*/ 0 h 52"/>
                    <a:gd name="T34" fmla="*/ 0 w 8"/>
                    <a:gd name="T35" fmla="*/ 0 h 52"/>
                    <a:gd name="T36" fmla="*/ 0 w 8"/>
                    <a:gd name="T37" fmla="*/ 0 h 52"/>
                    <a:gd name="T38" fmla="*/ 0 w 8"/>
                    <a:gd name="T39" fmla="*/ 0 h 52"/>
                    <a:gd name="T40" fmla="*/ 0 w 8"/>
                    <a:gd name="T41" fmla="*/ 0 h 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
                    <a:gd name="T64" fmla="*/ 0 h 52"/>
                    <a:gd name="T65" fmla="*/ 8 w 8"/>
                    <a:gd name="T66" fmla="*/ 52 h 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 h="52">
                      <a:moveTo>
                        <a:pt x="8" y="52"/>
                      </a:moveTo>
                      <a:lnTo>
                        <a:pt x="8" y="52"/>
                      </a:lnTo>
                      <a:lnTo>
                        <a:pt x="7" y="46"/>
                      </a:lnTo>
                      <a:lnTo>
                        <a:pt x="6" y="40"/>
                      </a:lnTo>
                      <a:lnTo>
                        <a:pt x="4" y="34"/>
                      </a:lnTo>
                      <a:lnTo>
                        <a:pt x="3" y="28"/>
                      </a:lnTo>
                      <a:lnTo>
                        <a:pt x="3" y="20"/>
                      </a:lnTo>
                      <a:lnTo>
                        <a:pt x="2" y="13"/>
                      </a:lnTo>
                      <a:lnTo>
                        <a:pt x="2" y="7"/>
                      </a:lnTo>
                      <a:lnTo>
                        <a:pt x="3" y="0"/>
                      </a:lnTo>
                      <a:lnTo>
                        <a:pt x="1" y="0"/>
                      </a:lnTo>
                      <a:lnTo>
                        <a:pt x="0" y="7"/>
                      </a:lnTo>
                      <a:lnTo>
                        <a:pt x="0" y="13"/>
                      </a:lnTo>
                      <a:lnTo>
                        <a:pt x="1" y="20"/>
                      </a:lnTo>
                      <a:lnTo>
                        <a:pt x="1" y="28"/>
                      </a:lnTo>
                      <a:lnTo>
                        <a:pt x="2" y="34"/>
                      </a:lnTo>
                      <a:lnTo>
                        <a:pt x="3" y="40"/>
                      </a:lnTo>
                      <a:lnTo>
                        <a:pt x="4" y="46"/>
                      </a:lnTo>
                      <a:lnTo>
                        <a:pt x="6" y="52"/>
                      </a:lnTo>
                      <a:lnTo>
                        <a:pt x="8" y="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1" name="Freeform 1302">
                  <a:extLst>
                    <a:ext uri="{FF2B5EF4-FFF2-40B4-BE49-F238E27FC236}">
                      <a16:creationId xmlns:a16="http://schemas.microsoft.com/office/drawing/2014/main" id="{6504D93A-F3AA-46D2-96D2-B8DA2111D95C}"/>
                    </a:ext>
                  </a:extLst>
                </p:cNvPr>
                <p:cNvSpPr>
                  <a:spLocks/>
                </p:cNvSpPr>
                <p:nvPr/>
              </p:nvSpPr>
              <p:spPr bwMode="auto">
                <a:xfrm>
                  <a:off x="4280" y="508"/>
                  <a:ext cx="1" cy="1"/>
                </a:xfrm>
                <a:custGeom>
                  <a:avLst/>
                  <a:gdLst>
                    <a:gd name="T0" fmla="*/ 1 w 2"/>
                    <a:gd name="T1" fmla="*/ 0 h 1"/>
                    <a:gd name="T2" fmla="*/ 1 w 2"/>
                    <a:gd name="T3" fmla="*/ 0 h 1"/>
                    <a:gd name="T4" fmla="*/ 1 w 2"/>
                    <a:gd name="T5" fmla="*/ 0 h 1"/>
                    <a:gd name="T6" fmla="*/ 1 w 2"/>
                    <a:gd name="T7" fmla="*/ 0 h 1"/>
                    <a:gd name="T8" fmla="*/ 1 w 2"/>
                    <a:gd name="T9" fmla="*/ 0 h 1"/>
                    <a:gd name="T10" fmla="*/ 0 w 2"/>
                    <a:gd name="T11" fmla="*/ 0 h 1"/>
                    <a:gd name="T12" fmla="*/ 1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2" y="0"/>
                      </a:moveTo>
                      <a:lnTo>
                        <a:pt x="1" y="0"/>
                      </a:lnTo>
                      <a:lnTo>
                        <a:pt x="0"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2" name="Freeform 1303">
                  <a:extLst>
                    <a:ext uri="{FF2B5EF4-FFF2-40B4-BE49-F238E27FC236}">
                      <a16:creationId xmlns:a16="http://schemas.microsoft.com/office/drawing/2014/main" id="{6579D1B5-A518-438D-9212-A462B9E56EAA}"/>
                    </a:ext>
                  </a:extLst>
                </p:cNvPr>
                <p:cNvSpPr>
                  <a:spLocks/>
                </p:cNvSpPr>
                <p:nvPr/>
              </p:nvSpPr>
              <p:spPr bwMode="auto">
                <a:xfrm>
                  <a:off x="4294" y="538"/>
                  <a:ext cx="7" cy="3"/>
                </a:xfrm>
                <a:custGeom>
                  <a:avLst/>
                  <a:gdLst>
                    <a:gd name="T0" fmla="*/ 0 w 39"/>
                    <a:gd name="T1" fmla="*/ 0 h 14"/>
                    <a:gd name="T2" fmla="*/ 0 w 39"/>
                    <a:gd name="T3" fmla="*/ 0 h 14"/>
                    <a:gd name="T4" fmla="*/ 0 w 39"/>
                    <a:gd name="T5" fmla="*/ 0 h 14"/>
                    <a:gd name="T6" fmla="*/ 0 w 39"/>
                    <a:gd name="T7" fmla="*/ 0 h 14"/>
                    <a:gd name="T8" fmla="*/ 0 w 39"/>
                    <a:gd name="T9" fmla="*/ 0 h 14"/>
                    <a:gd name="T10" fmla="*/ 0 w 39"/>
                    <a:gd name="T11" fmla="*/ 0 h 14"/>
                    <a:gd name="T12" fmla="*/ 0 w 39"/>
                    <a:gd name="T13" fmla="*/ 0 h 14"/>
                    <a:gd name="T14" fmla="*/ 0 w 39"/>
                    <a:gd name="T15" fmla="*/ 0 h 14"/>
                    <a:gd name="T16" fmla="*/ 0 w 39"/>
                    <a:gd name="T17" fmla="*/ 0 h 14"/>
                    <a:gd name="T18" fmla="*/ 0 w 39"/>
                    <a:gd name="T19" fmla="*/ 0 h 14"/>
                    <a:gd name="T20" fmla="*/ 0 w 39"/>
                    <a:gd name="T21" fmla="*/ 0 h 14"/>
                    <a:gd name="T22" fmla="*/ 0 w 39"/>
                    <a:gd name="T23" fmla="*/ 0 h 14"/>
                    <a:gd name="T24" fmla="*/ 0 w 39"/>
                    <a:gd name="T25" fmla="*/ 0 h 14"/>
                    <a:gd name="T26" fmla="*/ 0 w 39"/>
                    <a:gd name="T27" fmla="*/ 0 h 14"/>
                    <a:gd name="T28" fmla="*/ 0 w 39"/>
                    <a:gd name="T29" fmla="*/ 0 h 14"/>
                    <a:gd name="T30" fmla="*/ 0 w 39"/>
                    <a:gd name="T31" fmla="*/ 0 h 14"/>
                    <a:gd name="T32" fmla="*/ 0 w 39"/>
                    <a:gd name="T33" fmla="*/ 0 h 14"/>
                    <a:gd name="T34" fmla="*/ 0 w 39"/>
                    <a:gd name="T35" fmla="*/ 0 h 14"/>
                    <a:gd name="T36" fmla="*/ 0 w 39"/>
                    <a:gd name="T37" fmla="*/ 0 h 14"/>
                    <a:gd name="T38" fmla="*/ 0 w 39"/>
                    <a:gd name="T39" fmla="*/ 0 h 14"/>
                    <a:gd name="T40" fmla="*/ 0 w 39"/>
                    <a:gd name="T41" fmla="*/ 0 h 1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4"/>
                    <a:gd name="T65" fmla="*/ 39 w 39"/>
                    <a:gd name="T66" fmla="*/ 14 h 1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4">
                      <a:moveTo>
                        <a:pt x="37" y="1"/>
                      </a:moveTo>
                      <a:lnTo>
                        <a:pt x="37" y="0"/>
                      </a:lnTo>
                      <a:lnTo>
                        <a:pt x="33" y="6"/>
                      </a:lnTo>
                      <a:lnTo>
                        <a:pt x="29" y="10"/>
                      </a:lnTo>
                      <a:lnTo>
                        <a:pt x="26" y="12"/>
                      </a:lnTo>
                      <a:lnTo>
                        <a:pt x="21" y="12"/>
                      </a:lnTo>
                      <a:lnTo>
                        <a:pt x="18" y="11"/>
                      </a:lnTo>
                      <a:lnTo>
                        <a:pt x="13" y="9"/>
                      </a:lnTo>
                      <a:lnTo>
                        <a:pt x="7" y="6"/>
                      </a:lnTo>
                      <a:lnTo>
                        <a:pt x="2" y="2"/>
                      </a:lnTo>
                      <a:lnTo>
                        <a:pt x="0" y="4"/>
                      </a:lnTo>
                      <a:lnTo>
                        <a:pt x="5" y="8"/>
                      </a:lnTo>
                      <a:lnTo>
                        <a:pt x="10" y="11"/>
                      </a:lnTo>
                      <a:lnTo>
                        <a:pt x="15" y="13"/>
                      </a:lnTo>
                      <a:lnTo>
                        <a:pt x="21" y="14"/>
                      </a:lnTo>
                      <a:lnTo>
                        <a:pt x="26" y="14"/>
                      </a:lnTo>
                      <a:lnTo>
                        <a:pt x="32" y="12"/>
                      </a:lnTo>
                      <a:lnTo>
                        <a:pt x="35" y="8"/>
                      </a:lnTo>
                      <a:lnTo>
                        <a:pt x="39" y="2"/>
                      </a:lnTo>
                      <a:lnTo>
                        <a:pt x="39" y="1"/>
                      </a:lnTo>
                      <a:lnTo>
                        <a:pt x="37"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3" name="Freeform 1304">
                  <a:extLst>
                    <a:ext uri="{FF2B5EF4-FFF2-40B4-BE49-F238E27FC236}">
                      <a16:creationId xmlns:a16="http://schemas.microsoft.com/office/drawing/2014/main" id="{8CB03D07-8651-44DA-A1F7-A07AD671778C}"/>
                    </a:ext>
                  </a:extLst>
                </p:cNvPr>
                <p:cNvSpPr>
                  <a:spLocks/>
                </p:cNvSpPr>
                <p:nvPr/>
              </p:nvSpPr>
              <p:spPr bwMode="auto">
                <a:xfrm>
                  <a:off x="4300" y="513"/>
                  <a:ext cx="8" cy="25"/>
                </a:xfrm>
                <a:custGeom>
                  <a:avLst/>
                  <a:gdLst>
                    <a:gd name="T0" fmla="*/ 0 w 47"/>
                    <a:gd name="T1" fmla="*/ 0 h 124"/>
                    <a:gd name="T2" fmla="*/ 0 w 47"/>
                    <a:gd name="T3" fmla="*/ 0 h 124"/>
                    <a:gd name="T4" fmla="*/ 0 w 47"/>
                    <a:gd name="T5" fmla="*/ 0 h 124"/>
                    <a:gd name="T6" fmla="*/ 0 w 47"/>
                    <a:gd name="T7" fmla="*/ 0 h 124"/>
                    <a:gd name="T8" fmla="*/ 0 w 47"/>
                    <a:gd name="T9" fmla="*/ 0 h 124"/>
                    <a:gd name="T10" fmla="*/ 0 w 47"/>
                    <a:gd name="T11" fmla="*/ 0 h 124"/>
                    <a:gd name="T12" fmla="*/ 0 w 47"/>
                    <a:gd name="T13" fmla="*/ 0 h 124"/>
                    <a:gd name="T14" fmla="*/ 0 60000 65536"/>
                    <a:gd name="T15" fmla="*/ 0 60000 65536"/>
                    <a:gd name="T16" fmla="*/ 0 60000 65536"/>
                    <a:gd name="T17" fmla="*/ 0 60000 65536"/>
                    <a:gd name="T18" fmla="*/ 0 60000 65536"/>
                    <a:gd name="T19" fmla="*/ 0 60000 65536"/>
                    <a:gd name="T20" fmla="*/ 0 60000 65536"/>
                    <a:gd name="T21" fmla="*/ 0 w 47"/>
                    <a:gd name="T22" fmla="*/ 0 h 124"/>
                    <a:gd name="T23" fmla="*/ 47 w 47"/>
                    <a:gd name="T24" fmla="*/ 124 h 1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124">
                      <a:moveTo>
                        <a:pt x="44" y="0"/>
                      </a:moveTo>
                      <a:lnTo>
                        <a:pt x="44" y="0"/>
                      </a:lnTo>
                      <a:lnTo>
                        <a:pt x="0" y="124"/>
                      </a:lnTo>
                      <a:lnTo>
                        <a:pt x="2" y="124"/>
                      </a:lnTo>
                      <a:lnTo>
                        <a:pt x="47" y="0"/>
                      </a:lnTo>
                      <a:lnTo>
                        <a:pt x="4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4" name="Freeform 1305">
                  <a:extLst>
                    <a:ext uri="{FF2B5EF4-FFF2-40B4-BE49-F238E27FC236}">
                      <a16:creationId xmlns:a16="http://schemas.microsoft.com/office/drawing/2014/main" id="{F19CAF77-BD28-4100-B256-CA0716AC1C75}"/>
                    </a:ext>
                  </a:extLst>
                </p:cNvPr>
                <p:cNvSpPr>
                  <a:spLocks/>
                </p:cNvSpPr>
                <p:nvPr/>
              </p:nvSpPr>
              <p:spPr bwMode="auto">
                <a:xfrm>
                  <a:off x="4304" y="509"/>
                  <a:ext cx="4" cy="4"/>
                </a:xfrm>
                <a:custGeom>
                  <a:avLst/>
                  <a:gdLst>
                    <a:gd name="T0" fmla="*/ 0 w 27"/>
                    <a:gd name="T1" fmla="*/ 0 h 24"/>
                    <a:gd name="T2" fmla="*/ 0 w 27"/>
                    <a:gd name="T3" fmla="*/ 0 h 24"/>
                    <a:gd name="T4" fmla="*/ 0 w 27"/>
                    <a:gd name="T5" fmla="*/ 0 h 24"/>
                    <a:gd name="T6" fmla="*/ 0 w 27"/>
                    <a:gd name="T7" fmla="*/ 0 h 24"/>
                    <a:gd name="T8" fmla="*/ 0 w 27"/>
                    <a:gd name="T9" fmla="*/ 0 h 24"/>
                    <a:gd name="T10" fmla="*/ 0 w 27"/>
                    <a:gd name="T11" fmla="*/ 0 h 24"/>
                    <a:gd name="T12" fmla="*/ 0 w 27"/>
                    <a:gd name="T13" fmla="*/ 0 h 24"/>
                    <a:gd name="T14" fmla="*/ 0 w 27"/>
                    <a:gd name="T15" fmla="*/ 0 h 24"/>
                    <a:gd name="T16" fmla="*/ 0 w 27"/>
                    <a:gd name="T17" fmla="*/ 0 h 24"/>
                    <a:gd name="T18" fmla="*/ 0 w 27"/>
                    <a:gd name="T19" fmla="*/ 0 h 24"/>
                    <a:gd name="T20" fmla="*/ 0 w 27"/>
                    <a:gd name="T21" fmla="*/ 0 h 24"/>
                    <a:gd name="T22" fmla="*/ 0 w 27"/>
                    <a:gd name="T23" fmla="*/ 0 h 24"/>
                    <a:gd name="T24" fmla="*/ 0 w 27"/>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4"/>
                    <a:gd name="T41" fmla="*/ 27 w 27"/>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4">
                      <a:moveTo>
                        <a:pt x="2" y="6"/>
                      </a:moveTo>
                      <a:lnTo>
                        <a:pt x="2" y="6"/>
                      </a:lnTo>
                      <a:lnTo>
                        <a:pt x="10" y="4"/>
                      </a:lnTo>
                      <a:lnTo>
                        <a:pt x="19" y="6"/>
                      </a:lnTo>
                      <a:lnTo>
                        <a:pt x="24" y="12"/>
                      </a:lnTo>
                      <a:lnTo>
                        <a:pt x="24" y="24"/>
                      </a:lnTo>
                      <a:lnTo>
                        <a:pt x="27" y="24"/>
                      </a:lnTo>
                      <a:lnTo>
                        <a:pt x="27" y="12"/>
                      </a:lnTo>
                      <a:lnTo>
                        <a:pt x="21" y="4"/>
                      </a:lnTo>
                      <a:lnTo>
                        <a:pt x="10" y="0"/>
                      </a:lnTo>
                      <a:lnTo>
                        <a:pt x="0" y="4"/>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5" name="Freeform 1306">
                  <a:extLst>
                    <a:ext uri="{FF2B5EF4-FFF2-40B4-BE49-F238E27FC236}">
                      <a16:creationId xmlns:a16="http://schemas.microsoft.com/office/drawing/2014/main" id="{DF81AC85-34D2-4014-A18F-85505D26544E}"/>
                    </a:ext>
                  </a:extLst>
                </p:cNvPr>
                <p:cNvSpPr>
                  <a:spLocks/>
                </p:cNvSpPr>
                <p:nvPr/>
              </p:nvSpPr>
              <p:spPr bwMode="auto">
                <a:xfrm>
                  <a:off x="4290" y="509"/>
                  <a:ext cx="14" cy="14"/>
                </a:xfrm>
                <a:custGeom>
                  <a:avLst/>
                  <a:gdLst>
                    <a:gd name="T0" fmla="*/ 0 w 88"/>
                    <a:gd name="T1" fmla="*/ 0 h 70"/>
                    <a:gd name="T2" fmla="*/ 0 w 88"/>
                    <a:gd name="T3" fmla="*/ 0 h 70"/>
                    <a:gd name="T4" fmla="*/ 0 w 88"/>
                    <a:gd name="T5" fmla="*/ 0 h 70"/>
                    <a:gd name="T6" fmla="*/ 0 w 88"/>
                    <a:gd name="T7" fmla="*/ 0 h 70"/>
                    <a:gd name="T8" fmla="*/ 0 w 88"/>
                    <a:gd name="T9" fmla="*/ 0 h 70"/>
                    <a:gd name="T10" fmla="*/ 0 w 88"/>
                    <a:gd name="T11" fmla="*/ 0 h 70"/>
                    <a:gd name="T12" fmla="*/ 0 w 88"/>
                    <a:gd name="T13" fmla="*/ 0 h 70"/>
                    <a:gd name="T14" fmla="*/ 0 60000 65536"/>
                    <a:gd name="T15" fmla="*/ 0 60000 65536"/>
                    <a:gd name="T16" fmla="*/ 0 60000 65536"/>
                    <a:gd name="T17" fmla="*/ 0 60000 65536"/>
                    <a:gd name="T18" fmla="*/ 0 60000 65536"/>
                    <a:gd name="T19" fmla="*/ 0 60000 65536"/>
                    <a:gd name="T20" fmla="*/ 0 60000 65536"/>
                    <a:gd name="T21" fmla="*/ 0 w 88"/>
                    <a:gd name="T22" fmla="*/ 0 h 70"/>
                    <a:gd name="T23" fmla="*/ 88 w 88"/>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8" h="70">
                      <a:moveTo>
                        <a:pt x="3" y="70"/>
                      </a:moveTo>
                      <a:lnTo>
                        <a:pt x="3" y="70"/>
                      </a:lnTo>
                      <a:lnTo>
                        <a:pt x="88" y="2"/>
                      </a:lnTo>
                      <a:lnTo>
                        <a:pt x="86" y="0"/>
                      </a:lnTo>
                      <a:lnTo>
                        <a:pt x="0" y="68"/>
                      </a:lnTo>
                      <a:lnTo>
                        <a:pt x="3"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6" name="Freeform 1307">
                  <a:extLst>
                    <a:ext uri="{FF2B5EF4-FFF2-40B4-BE49-F238E27FC236}">
                      <a16:creationId xmlns:a16="http://schemas.microsoft.com/office/drawing/2014/main" id="{8F906272-DBFF-4B52-BB96-6636C7BE2034}"/>
                    </a:ext>
                  </a:extLst>
                </p:cNvPr>
                <p:cNvSpPr>
                  <a:spLocks/>
                </p:cNvSpPr>
                <p:nvPr/>
              </p:nvSpPr>
              <p:spPr bwMode="auto">
                <a:xfrm>
                  <a:off x="4288" y="523"/>
                  <a:ext cx="2" cy="7"/>
                </a:xfrm>
                <a:custGeom>
                  <a:avLst/>
                  <a:gdLst>
                    <a:gd name="T0" fmla="*/ 0 w 13"/>
                    <a:gd name="T1" fmla="*/ 0 h 35"/>
                    <a:gd name="T2" fmla="*/ 0 w 13"/>
                    <a:gd name="T3" fmla="*/ 0 h 35"/>
                    <a:gd name="T4" fmla="*/ 0 w 13"/>
                    <a:gd name="T5" fmla="*/ 0 h 35"/>
                    <a:gd name="T6" fmla="*/ 0 w 13"/>
                    <a:gd name="T7" fmla="*/ 0 h 35"/>
                    <a:gd name="T8" fmla="*/ 0 w 13"/>
                    <a:gd name="T9" fmla="*/ 0 h 35"/>
                    <a:gd name="T10" fmla="*/ 0 w 13"/>
                    <a:gd name="T11" fmla="*/ 0 h 35"/>
                    <a:gd name="T12" fmla="*/ 0 w 13"/>
                    <a:gd name="T13" fmla="*/ 0 h 35"/>
                    <a:gd name="T14" fmla="*/ 0 w 13"/>
                    <a:gd name="T15" fmla="*/ 0 h 35"/>
                    <a:gd name="T16" fmla="*/ 0 w 13"/>
                    <a:gd name="T17" fmla="*/ 0 h 35"/>
                    <a:gd name="T18" fmla="*/ 0 w 13"/>
                    <a:gd name="T19" fmla="*/ 0 h 35"/>
                    <a:gd name="T20" fmla="*/ 0 w 13"/>
                    <a:gd name="T21" fmla="*/ 0 h 35"/>
                    <a:gd name="T22" fmla="*/ 0 w 13"/>
                    <a:gd name="T23" fmla="*/ 0 h 35"/>
                    <a:gd name="T24" fmla="*/ 0 w 13"/>
                    <a:gd name="T25" fmla="*/ 0 h 35"/>
                    <a:gd name="T26" fmla="*/ 0 w 13"/>
                    <a:gd name="T27" fmla="*/ 0 h 35"/>
                    <a:gd name="T28" fmla="*/ 0 w 13"/>
                    <a:gd name="T29" fmla="*/ 0 h 35"/>
                    <a:gd name="T30" fmla="*/ 0 w 13"/>
                    <a:gd name="T31" fmla="*/ 0 h 35"/>
                    <a:gd name="T32" fmla="*/ 0 w 13"/>
                    <a:gd name="T33" fmla="*/ 0 h 35"/>
                    <a:gd name="T34" fmla="*/ 0 w 13"/>
                    <a:gd name="T35" fmla="*/ 0 h 35"/>
                    <a:gd name="T36" fmla="*/ 0 w 13"/>
                    <a:gd name="T37" fmla="*/ 0 h 35"/>
                    <a:gd name="T38" fmla="*/ 0 w 13"/>
                    <a:gd name="T39" fmla="*/ 0 h 35"/>
                    <a:gd name="T40" fmla="*/ 0 w 13"/>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5"/>
                    <a:gd name="T65" fmla="*/ 13 w 13"/>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5">
                      <a:moveTo>
                        <a:pt x="6" y="33"/>
                      </a:moveTo>
                      <a:lnTo>
                        <a:pt x="6" y="33"/>
                      </a:lnTo>
                      <a:lnTo>
                        <a:pt x="5" y="30"/>
                      </a:lnTo>
                      <a:lnTo>
                        <a:pt x="3" y="26"/>
                      </a:lnTo>
                      <a:lnTo>
                        <a:pt x="2" y="21"/>
                      </a:lnTo>
                      <a:lnTo>
                        <a:pt x="2" y="17"/>
                      </a:lnTo>
                      <a:lnTo>
                        <a:pt x="3" y="13"/>
                      </a:lnTo>
                      <a:lnTo>
                        <a:pt x="5" y="10"/>
                      </a:lnTo>
                      <a:lnTo>
                        <a:pt x="8" y="6"/>
                      </a:lnTo>
                      <a:lnTo>
                        <a:pt x="13" y="2"/>
                      </a:lnTo>
                      <a:lnTo>
                        <a:pt x="10" y="0"/>
                      </a:lnTo>
                      <a:lnTo>
                        <a:pt x="6" y="4"/>
                      </a:lnTo>
                      <a:lnTo>
                        <a:pt x="2" y="8"/>
                      </a:lnTo>
                      <a:lnTo>
                        <a:pt x="1" y="13"/>
                      </a:lnTo>
                      <a:lnTo>
                        <a:pt x="0" y="17"/>
                      </a:lnTo>
                      <a:lnTo>
                        <a:pt x="0" y="21"/>
                      </a:lnTo>
                      <a:lnTo>
                        <a:pt x="1" y="26"/>
                      </a:lnTo>
                      <a:lnTo>
                        <a:pt x="2" y="30"/>
                      </a:lnTo>
                      <a:lnTo>
                        <a:pt x="3" y="35"/>
                      </a:lnTo>
                      <a:lnTo>
                        <a:pt x="6"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7" name="Freeform 1308">
                  <a:extLst>
                    <a:ext uri="{FF2B5EF4-FFF2-40B4-BE49-F238E27FC236}">
                      <a16:creationId xmlns:a16="http://schemas.microsoft.com/office/drawing/2014/main" id="{63C32DED-04CC-4769-943F-3A35A77D7865}"/>
                    </a:ext>
                  </a:extLst>
                </p:cNvPr>
                <p:cNvSpPr>
                  <a:spLocks/>
                </p:cNvSpPr>
                <p:nvPr/>
              </p:nvSpPr>
              <p:spPr bwMode="auto">
                <a:xfrm>
                  <a:off x="4288" y="530"/>
                  <a:ext cx="7" cy="9"/>
                </a:xfrm>
                <a:custGeom>
                  <a:avLst/>
                  <a:gdLst>
                    <a:gd name="T0" fmla="*/ 0 w 38"/>
                    <a:gd name="T1" fmla="*/ 0 h 46"/>
                    <a:gd name="T2" fmla="*/ 0 w 38"/>
                    <a:gd name="T3" fmla="*/ 0 h 46"/>
                    <a:gd name="T4" fmla="*/ 0 w 38"/>
                    <a:gd name="T5" fmla="*/ 0 h 46"/>
                    <a:gd name="T6" fmla="*/ 0 w 38"/>
                    <a:gd name="T7" fmla="*/ 0 h 46"/>
                    <a:gd name="T8" fmla="*/ 0 w 38"/>
                    <a:gd name="T9" fmla="*/ 0 h 46"/>
                    <a:gd name="T10" fmla="*/ 0 w 38"/>
                    <a:gd name="T11" fmla="*/ 0 h 46"/>
                    <a:gd name="T12" fmla="*/ 0 w 38"/>
                    <a:gd name="T13" fmla="*/ 0 h 46"/>
                    <a:gd name="T14" fmla="*/ 0 w 38"/>
                    <a:gd name="T15" fmla="*/ 0 h 46"/>
                    <a:gd name="T16" fmla="*/ 0 w 38"/>
                    <a:gd name="T17" fmla="*/ 0 h 46"/>
                    <a:gd name="T18" fmla="*/ 0 w 38"/>
                    <a:gd name="T19" fmla="*/ 0 h 46"/>
                    <a:gd name="T20" fmla="*/ 0 w 38"/>
                    <a:gd name="T21" fmla="*/ 0 h 46"/>
                    <a:gd name="T22" fmla="*/ 0 w 38"/>
                    <a:gd name="T23" fmla="*/ 0 h 46"/>
                    <a:gd name="T24" fmla="*/ 0 w 38"/>
                    <a:gd name="T25" fmla="*/ 0 h 46"/>
                    <a:gd name="T26" fmla="*/ 0 w 38"/>
                    <a:gd name="T27" fmla="*/ 0 h 46"/>
                    <a:gd name="T28" fmla="*/ 0 w 38"/>
                    <a:gd name="T29" fmla="*/ 0 h 46"/>
                    <a:gd name="T30" fmla="*/ 0 w 38"/>
                    <a:gd name="T31" fmla="*/ 0 h 46"/>
                    <a:gd name="T32" fmla="*/ 0 w 38"/>
                    <a:gd name="T33" fmla="*/ 0 h 46"/>
                    <a:gd name="T34" fmla="*/ 0 w 38"/>
                    <a:gd name="T35" fmla="*/ 0 h 46"/>
                    <a:gd name="T36" fmla="*/ 0 w 38"/>
                    <a:gd name="T37" fmla="*/ 0 h 46"/>
                    <a:gd name="T38" fmla="*/ 0 w 38"/>
                    <a:gd name="T39" fmla="*/ 0 h 46"/>
                    <a:gd name="T40" fmla="*/ 0 w 38"/>
                    <a:gd name="T41" fmla="*/ 0 h 4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6"/>
                    <a:gd name="T65" fmla="*/ 38 w 38"/>
                    <a:gd name="T66" fmla="*/ 46 h 4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6">
                      <a:moveTo>
                        <a:pt x="38" y="44"/>
                      </a:moveTo>
                      <a:lnTo>
                        <a:pt x="38" y="44"/>
                      </a:lnTo>
                      <a:lnTo>
                        <a:pt x="33" y="39"/>
                      </a:lnTo>
                      <a:lnTo>
                        <a:pt x="29" y="35"/>
                      </a:lnTo>
                      <a:lnTo>
                        <a:pt x="24" y="30"/>
                      </a:lnTo>
                      <a:lnTo>
                        <a:pt x="19" y="24"/>
                      </a:lnTo>
                      <a:lnTo>
                        <a:pt x="15" y="19"/>
                      </a:lnTo>
                      <a:lnTo>
                        <a:pt x="11" y="13"/>
                      </a:lnTo>
                      <a:lnTo>
                        <a:pt x="6" y="6"/>
                      </a:lnTo>
                      <a:lnTo>
                        <a:pt x="3" y="0"/>
                      </a:lnTo>
                      <a:lnTo>
                        <a:pt x="0" y="2"/>
                      </a:lnTo>
                      <a:lnTo>
                        <a:pt x="4" y="8"/>
                      </a:lnTo>
                      <a:lnTo>
                        <a:pt x="9" y="15"/>
                      </a:lnTo>
                      <a:lnTo>
                        <a:pt x="12" y="21"/>
                      </a:lnTo>
                      <a:lnTo>
                        <a:pt x="17" y="26"/>
                      </a:lnTo>
                      <a:lnTo>
                        <a:pt x="22" y="32"/>
                      </a:lnTo>
                      <a:lnTo>
                        <a:pt x="26" y="37"/>
                      </a:lnTo>
                      <a:lnTo>
                        <a:pt x="31" y="41"/>
                      </a:lnTo>
                      <a:lnTo>
                        <a:pt x="36" y="46"/>
                      </a:lnTo>
                      <a:lnTo>
                        <a:pt x="38" y="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8" name="Freeform 1309">
                  <a:extLst>
                    <a:ext uri="{FF2B5EF4-FFF2-40B4-BE49-F238E27FC236}">
                      <a16:creationId xmlns:a16="http://schemas.microsoft.com/office/drawing/2014/main" id="{93C087C5-A5B4-4266-8C6D-741B52EAC814}"/>
                    </a:ext>
                  </a:extLst>
                </p:cNvPr>
                <p:cNvSpPr>
                  <a:spLocks/>
                </p:cNvSpPr>
                <p:nvPr/>
              </p:nvSpPr>
              <p:spPr bwMode="auto">
                <a:xfrm>
                  <a:off x="4294" y="538"/>
                  <a:ext cx="1" cy="1"/>
                </a:xfrm>
                <a:custGeom>
                  <a:avLst/>
                  <a:gdLst>
                    <a:gd name="T0" fmla="*/ 1 w 2"/>
                    <a:gd name="T1" fmla="*/ 0 h 2"/>
                    <a:gd name="T2" fmla="*/ 1 w 2"/>
                    <a:gd name="T3" fmla="*/ 1 h 2"/>
                    <a:gd name="T4" fmla="*/ 1 w 2"/>
                    <a:gd name="T5" fmla="*/ 1 h 2"/>
                    <a:gd name="T6" fmla="*/ 1 w 2"/>
                    <a:gd name="T7" fmla="*/ 1 h 2"/>
                    <a:gd name="T8" fmla="*/ 1 w 2"/>
                    <a:gd name="T9" fmla="*/ 1 h 2"/>
                    <a:gd name="T10" fmla="*/ 0 w 2"/>
                    <a:gd name="T11" fmla="*/ 1 h 2"/>
                    <a:gd name="T12" fmla="*/ 1 w 2"/>
                    <a:gd name="T13" fmla="*/ 0 h 2"/>
                    <a:gd name="T14" fmla="*/ 0 60000 65536"/>
                    <a:gd name="T15" fmla="*/ 0 60000 65536"/>
                    <a:gd name="T16" fmla="*/ 0 60000 65536"/>
                    <a:gd name="T17" fmla="*/ 0 60000 65536"/>
                    <a:gd name="T18" fmla="*/ 0 60000 65536"/>
                    <a:gd name="T19" fmla="*/ 0 60000 65536"/>
                    <a:gd name="T20" fmla="*/ 0 60000 65536"/>
                    <a:gd name="T21" fmla="*/ 0 w 2"/>
                    <a:gd name="T22" fmla="*/ 0 h 2"/>
                    <a:gd name="T23" fmla="*/ 2 w 2"/>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
                      <a:moveTo>
                        <a:pt x="2" y="0"/>
                      </a:moveTo>
                      <a:lnTo>
                        <a:pt x="1" y="1"/>
                      </a:lnTo>
                      <a:lnTo>
                        <a:pt x="0" y="2"/>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9" name="Freeform 1310">
                  <a:extLst>
                    <a:ext uri="{FF2B5EF4-FFF2-40B4-BE49-F238E27FC236}">
                      <a16:creationId xmlns:a16="http://schemas.microsoft.com/office/drawing/2014/main" id="{91398361-62EF-464B-B291-7504BC311BC5}"/>
                    </a:ext>
                  </a:extLst>
                </p:cNvPr>
                <p:cNvSpPr>
                  <a:spLocks/>
                </p:cNvSpPr>
                <p:nvPr/>
              </p:nvSpPr>
              <p:spPr bwMode="auto">
                <a:xfrm>
                  <a:off x="4322" y="555"/>
                  <a:ext cx="5" cy="4"/>
                </a:xfrm>
                <a:custGeom>
                  <a:avLst/>
                  <a:gdLst>
                    <a:gd name="T0" fmla="*/ 0 w 32"/>
                    <a:gd name="T1" fmla="*/ 0 h 20"/>
                    <a:gd name="T2" fmla="*/ 0 w 32"/>
                    <a:gd name="T3" fmla="*/ 0 h 20"/>
                    <a:gd name="T4" fmla="*/ 0 w 32"/>
                    <a:gd name="T5" fmla="*/ 0 h 20"/>
                    <a:gd name="T6" fmla="*/ 0 w 32"/>
                    <a:gd name="T7" fmla="*/ 0 h 20"/>
                    <a:gd name="T8" fmla="*/ 0 w 32"/>
                    <a:gd name="T9" fmla="*/ 0 h 20"/>
                    <a:gd name="T10" fmla="*/ 0 w 32"/>
                    <a:gd name="T11" fmla="*/ 0 h 20"/>
                    <a:gd name="T12" fmla="*/ 0 w 32"/>
                    <a:gd name="T13" fmla="*/ 0 h 20"/>
                    <a:gd name="T14" fmla="*/ 0 w 32"/>
                    <a:gd name="T15" fmla="*/ 0 h 20"/>
                    <a:gd name="T16" fmla="*/ 0 w 32"/>
                    <a:gd name="T17" fmla="*/ 0 h 20"/>
                    <a:gd name="T18" fmla="*/ 0 w 32"/>
                    <a:gd name="T19" fmla="*/ 0 h 20"/>
                    <a:gd name="T20" fmla="*/ 0 w 32"/>
                    <a:gd name="T21" fmla="*/ 0 h 20"/>
                    <a:gd name="T22" fmla="*/ 0 w 32"/>
                    <a:gd name="T23" fmla="*/ 0 h 20"/>
                    <a:gd name="T24" fmla="*/ 0 w 32"/>
                    <a:gd name="T25" fmla="*/ 0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0"/>
                    <a:gd name="T41" fmla="*/ 32 w 32"/>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0">
                      <a:moveTo>
                        <a:pt x="30" y="0"/>
                      </a:moveTo>
                      <a:lnTo>
                        <a:pt x="30" y="0"/>
                      </a:lnTo>
                      <a:lnTo>
                        <a:pt x="29" y="11"/>
                      </a:lnTo>
                      <a:lnTo>
                        <a:pt x="22" y="16"/>
                      </a:lnTo>
                      <a:lnTo>
                        <a:pt x="12" y="18"/>
                      </a:lnTo>
                      <a:lnTo>
                        <a:pt x="0" y="16"/>
                      </a:lnTo>
                      <a:lnTo>
                        <a:pt x="0" y="18"/>
                      </a:lnTo>
                      <a:lnTo>
                        <a:pt x="12" y="20"/>
                      </a:lnTo>
                      <a:lnTo>
                        <a:pt x="24" y="18"/>
                      </a:lnTo>
                      <a:lnTo>
                        <a:pt x="31" y="13"/>
                      </a:lnTo>
                      <a:lnTo>
                        <a:pt x="32" y="0"/>
                      </a:lnTo>
                      <a:lnTo>
                        <a:pt x="3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0" name="Freeform 1311">
                  <a:extLst>
                    <a:ext uri="{FF2B5EF4-FFF2-40B4-BE49-F238E27FC236}">
                      <a16:creationId xmlns:a16="http://schemas.microsoft.com/office/drawing/2014/main" id="{8865A6ED-0F8A-4F2A-A3FE-688D5725AAFE}"/>
                    </a:ext>
                  </a:extLst>
                </p:cNvPr>
                <p:cNvSpPr>
                  <a:spLocks/>
                </p:cNvSpPr>
                <p:nvPr/>
              </p:nvSpPr>
              <p:spPr bwMode="auto">
                <a:xfrm>
                  <a:off x="4321" y="529"/>
                  <a:ext cx="6" cy="26"/>
                </a:xfrm>
                <a:custGeom>
                  <a:avLst/>
                  <a:gdLst>
                    <a:gd name="T0" fmla="*/ 0 w 35"/>
                    <a:gd name="T1" fmla="*/ 0 h 128"/>
                    <a:gd name="T2" fmla="*/ 0 w 35"/>
                    <a:gd name="T3" fmla="*/ 0 h 128"/>
                    <a:gd name="T4" fmla="*/ 0 w 35"/>
                    <a:gd name="T5" fmla="*/ 0 h 128"/>
                    <a:gd name="T6" fmla="*/ 0 w 35"/>
                    <a:gd name="T7" fmla="*/ 0 h 128"/>
                    <a:gd name="T8" fmla="*/ 0 w 35"/>
                    <a:gd name="T9" fmla="*/ 0 h 128"/>
                    <a:gd name="T10" fmla="*/ 0 w 35"/>
                    <a:gd name="T11" fmla="*/ 0 h 128"/>
                    <a:gd name="T12" fmla="*/ 0 w 35"/>
                    <a:gd name="T13" fmla="*/ 0 h 128"/>
                    <a:gd name="T14" fmla="*/ 0 60000 65536"/>
                    <a:gd name="T15" fmla="*/ 0 60000 65536"/>
                    <a:gd name="T16" fmla="*/ 0 60000 65536"/>
                    <a:gd name="T17" fmla="*/ 0 60000 65536"/>
                    <a:gd name="T18" fmla="*/ 0 60000 65536"/>
                    <a:gd name="T19" fmla="*/ 0 60000 65536"/>
                    <a:gd name="T20" fmla="*/ 0 60000 65536"/>
                    <a:gd name="T21" fmla="*/ 0 w 35"/>
                    <a:gd name="T22" fmla="*/ 0 h 128"/>
                    <a:gd name="T23" fmla="*/ 35 w 35"/>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128">
                      <a:moveTo>
                        <a:pt x="0" y="0"/>
                      </a:moveTo>
                      <a:lnTo>
                        <a:pt x="0" y="0"/>
                      </a:lnTo>
                      <a:lnTo>
                        <a:pt x="33" y="128"/>
                      </a:lnTo>
                      <a:lnTo>
                        <a:pt x="35" y="128"/>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1" name="Freeform 1312">
                  <a:extLst>
                    <a:ext uri="{FF2B5EF4-FFF2-40B4-BE49-F238E27FC236}">
                      <a16:creationId xmlns:a16="http://schemas.microsoft.com/office/drawing/2014/main" id="{721D6D06-364C-42E6-B445-1AAE4548D3C5}"/>
                    </a:ext>
                  </a:extLst>
                </p:cNvPr>
                <p:cNvSpPr>
                  <a:spLocks/>
                </p:cNvSpPr>
                <p:nvPr/>
              </p:nvSpPr>
              <p:spPr bwMode="auto">
                <a:xfrm>
                  <a:off x="4316" y="526"/>
                  <a:ext cx="6" cy="3"/>
                </a:xfrm>
                <a:custGeom>
                  <a:avLst/>
                  <a:gdLst>
                    <a:gd name="T0" fmla="*/ 0 w 34"/>
                    <a:gd name="T1" fmla="*/ 0 h 14"/>
                    <a:gd name="T2" fmla="*/ 0 w 34"/>
                    <a:gd name="T3" fmla="*/ 0 h 14"/>
                    <a:gd name="T4" fmla="*/ 0 w 34"/>
                    <a:gd name="T5" fmla="*/ 0 h 14"/>
                    <a:gd name="T6" fmla="*/ 0 w 34"/>
                    <a:gd name="T7" fmla="*/ 0 h 14"/>
                    <a:gd name="T8" fmla="*/ 0 w 34"/>
                    <a:gd name="T9" fmla="*/ 0 h 14"/>
                    <a:gd name="T10" fmla="*/ 0 w 34"/>
                    <a:gd name="T11" fmla="*/ 0 h 14"/>
                    <a:gd name="T12" fmla="*/ 0 w 34"/>
                    <a:gd name="T13" fmla="*/ 0 h 14"/>
                    <a:gd name="T14" fmla="*/ 0 w 34"/>
                    <a:gd name="T15" fmla="*/ 0 h 14"/>
                    <a:gd name="T16" fmla="*/ 0 w 34"/>
                    <a:gd name="T17" fmla="*/ 0 h 14"/>
                    <a:gd name="T18" fmla="*/ 0 w 34"/>
                    <a:gd name="T19" fmla="*/ 0 h 14"/>
                    <a:gd name="T20" fmla="*/ 0 w 34"/>
                    <a:gd name="T21" fmla="*/ 0 h 14"/>
                    <a:gd name="T22" fmla="*/ 0 w 34"/>
                    <a:gd name="T23" fmla="*/ 0 h 14"/>
                    <a:gd name="T24" fmla="*/ 0 w 34"/>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14"/>
                    <a:gd name="T41" fmla="*/ 34 w 34"/>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14">
                      <a:moveTo>
                        <a:pt x="2" y="9"/>
                      </a:moveTo>
                      <a:lnTo>
                        <a:pt x="2" y="9"/>
                      </a:lnTo>
                      <a:lnTo>
                        <a:pt x="8" y="3"/>
                      </a:lnTo>
                      <a:lnTo>
                        <a:pt x="16" y="2"/>
                      </a:lnTo>
                      <a:lnTo>
                        <a:pt x="25" y="6"/>
                      </a:lnTo>
                      <a:lnTo>
                        <a:pt x="32" y="14"/>
                      </a:lnTo>
                      <a:lnTo>
                        <a:pt x="34" y="14"/>
                      </a:lnTo>
                      <a:lnTo>
                        <a:pt x="27" y="4"/>
                      </a:lnTo>
                      <a:lnTo>
                        <a:pt x="16" y="0"/>
                      </a:lnTo>
                      <a:lnTo>
                        <a:pt x="6" y="1"/>
                      </a:lnTo>
                      <a:lnTo>
                        <a:pt x="0" y="9"/>
                      </a:lnTo>
                      <a:lnTo>
                        <a:pt x="2"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2" name="Freeform 1313">
                  <a:extLst>
                    <a:ext uri="{FF2B5EF4-FFF2-40B4-BE49-F238E27FC236}">
                      <a16:creationId xmlns:a16="http://schemas.microsoft.com/office/drawing/2014/main" id="{81040C2B-0A95-4741-AB3A-976078AFBFFE}"/>
                    </a:ext>
                  </a:extLst>
                </p:cNvPr>
                <p:cNvSpPr>
                  <a:spLocks/>
                </p:cNvSpPr>
                <p:nvPr/>
              </p:nvSpPr>
              <p:spPr bwMode="auto">
                <a:xfrm>
                  <a:off x="4310" y="528"/>
                  <a:ext cx="6" cy="19"/>
                </a:xfrm>
                <a:custGeom>
                  <a:avLst/>
                  <a:gdLst>
                    <a:gd name="T0" fmla="*/ 0 w 38"/>
                    <a:gd name="T1" fmla="*/ 0 h 96"/>
                    <a:gd name="T2" fmla="*/ 0 w 38"/>
                    <a:gd name="T3" fmla="*/ 0 h 96"/>
                    <a:gd name="T4" fmla="*/ 0 w 38"/>
                    <a:gd name="T5" fmla="*/ 0 h 96"/>
                    <a:gd name="T6" fmla="*/ 0 w 38"/>
                    <a:gd name="T7" fmla="*/ 0 h 96"/>
                    <a:gd name="T8" fmla="*/ 0 w 38"/>
                    <a:gd name="T9" fmla="*/ 0 h 96"/>
                    <a:gd name="T10" fmla="*/ 0 w 38"/>
                    <a:gd name="T11" fmla="*/ 0 h 96"/>
                    <a:gd name="T12" fmla="*/ 0 w 38"/>
                    <a:gd name="T13" fmla="*/ 0 h 96"/>
                    <a:gd name="T14" fmla="*/ 0 60000 65536"/>
                    <a:gd name="T15" fmla="*/ 0 60000 65536"/>
                    <a:gd name="T16" fmla="*/ 0 60000 65536"/>
                    <a:gd name="T17" fmla="*/ 0 60000 65536"/>
                    <a:gd name="T18" fmla="*/ 0 60000 65536"/>
                    <a:gd name="T19" fmla="*/ 0 60000 65536"/>
                    <a:gd name="T20" fmla="*/ 0 60000 65536"/>
                    <a:gd name="T21" fmla="*/ 0 w 38"/>
                    <a:gd name="T22" fmla="*/ 0 h 96"/>
                    <a:gd name="T23" fmla="*/ 38 w 38"/>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96">
                      <a:moveTo>
                        <a:pt x="3" y="96"/>
                      </a:moveTo>
                      <a:lnTo>
                        <a:pt x="3" y="95"/>
                      </a:lnTo>
                      <a:lnTo>
                        <a:pt x="38" y="0"/>
                      </a:lnTo>
                      <a:lnTo>
                        <a:pt x="36" y="0"/>
                      </a:lnTo>
                      <a:lnTo>
                        <a:pt x="0" y="95"/>
                      </a:lnTo>
                      <a:lnTo>
                        <a:pt x="0" y="94"/>
                      </a:lnTo>
                      <a:lnTo>
                        <a:pt x="3" y="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3" name="Freeform 1314">
                  <a:extLst>
                    <a:ext uri="{FF2B5EF4-FFF2-40B4-BE49-F238E27FC236}">
                      <a16:creationId xmlns:a16="http://schemas.microsoft.com/office/drawing/2014/main" id="{1A29AE66-FFCE-4C97-A81F-7BD529EE8ECE}"/>
                    </a:ext>
                  </a:extLst>
                </p:cNvPr>
                <p:cNvSpPr>
                  <a:spLocks/>
                </p:cNvSpPr>
                <p:nvPr/>
              </p:nvSpPr>
              <p:spPr bwMode="auto">
                <a:xfrm>
                  <a:off x="4309" y="547"/>
                  <a:ext cx="4" cy="7"/>
                </a:xfrm>
                <a:custGeom>
                  <a:avLst/>
                  <a:gdLst>
                    <a:gd name="T0" fmla="*/ 0 w 19"/>
                    <a:gd name="T1" fmla="*/ 0 h 36"/>
                    <a:gd name="T2" fmla="*/ 0 w 19"/>
                    <a:gd name="T3" fmla="*/ 0 h 36"/>
                    <a:gd name="T4" fmla="*/ 0 w 19"/>
                    <a:gd name="T5" fmla="*/ 0 h 36"/>
                    <a:gd name="T6" fmla="*/ 0 w 19"/>
                    <a:gd name="T7" fmla="*/ 0 h 36"/>
                    <a:gd name="T8" fmla="*/ 0 w 19"/>
                    <a:gd name="T9" fmla="*/ 0 h 36"/>
                    <a:gd name="T10" fmla="*/ 0 w 19"/>
                    <a:gd name="T11" fmla="*/ 0 h 36"/>
                    <a:gd name="T12" fmla="*/ 0 w 19"/>
                    <a:gd name="T13" fmla="*/ 0 h 36"/>
                    <a:gd name="T14" fmla="*/ 0 w 19"/>
                    <a:gd name="T15" fmla="*/ 0 h 36"/>
                    <a:gd name="T16" fmla="*/ 0 w 19"/>
                    <a:gd name="T17" fmla="*/ 0 h 36"/>
                    <a:gd name="T18" fmla="*/ 0 w 19"/>
                    <a:gd name="T19" fmla="*/ 0 h 36"/>
                    <a:gd name="T20" fmla="*/ 0 w 19"/>
                    <a:gd name="T21" fmla="*/ 0 h 36"/>
                    <a:gd name="T22" fmla="*/ 0 w 19"/>
                    <a:gd name="T23" fmla="*/ 0 h 36"/>
                    <a:gd name="T24" fmla="*/ 0 w 19"/>
                    <a:gd name="T25" fmla="*/ 0 h 36"/>
                    <a:gd name="T26" fmla="*/ 0 w 19"/>
                    <a:gd name="T27" fmla="*/ 0 h 36"/>
                    <a:gd name="T28" fmla="*/ 0 w 19"/>
                    <a:gd name="T29" fmla="*/ 0 h 36"/>
                    <a:gd name="T30" fmla="*/ 0 w 19"/>
                    <a:gd name="T31" fmla="*/ 0 h 36"/>
                    <a:gd name="T32" fmla="*/ 0 w 19"/>
                    <a:gd name="T33" fmla="*/ 0 h 36"/>
                    <a:gd name="T34" fmla="*/ 0 w 19"/>
                    <a:gd name="T35" fmla="*/ 0 h 36"/>
                    <a:gd name="T36" fmla="*/ 0 w 19"/>
                    <a:gd name="T37" fmla="*/ 0 h 36"/>
                    <a:gd name="T38" fmla="*/ 0 w 19"/>
                    <a:gd name="T39" fmla="*/ 0 h 36"/>
                    <a:gd name="T40" fmla="*/ 0 w 19"/>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36"/>
                    <a:gd name="T65" fmla="*/ 19 w 19"/>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36">
                      <a:moveTo>
                        <a:pt x="19" y="34"/>
                      </a:moveTo>
                      <a:lnTo>
                        <a:pt x="19" y="34"/>
                      </a:lnTo>
                      <a:lnTo>
                        <a:pt x="14" y="31"/>
                      </a:lnTo>
                      <a:lnTo>
                        <a:pt x="11" y="28"/>
                      </a:lnTo>
                      <a:lnTo>
                        <a:pt x="7" y="23"/>
                      </a:lnTo>
                      <a:lnTo>
                        <a:pt x="5" y="19"/>
                      </a:lnTo>
                      <a:lnTo>
                        <a:pt x="4" y="16"/>
                      </a:lnTo>
                      <a:lnTo>
                        <a:pt x="2" y="11"/>
                      </a:lnTo>
                      <a:lnTo>
                        <a:pt x="2" y="6"/>
                      </a:lnTo>
                      <a:lnTo>
                        <a:pt x="5" y="2"/>
                      </a:lnTo>
                      <a:lnTo>
                        <a:pt x="2" y="0"/>
                      </a:lnTo>
                      <a:lnTo>
                        <a:pt x="0" y="6"/>
                      </a:lnTo>
                      <a:lnTo>
                        <a:pt x="0" y="11"/>
                      </a:lnTo>
                      <a:lnTo>
                        <a:pt x="1" y="16"/>
                      </a:lnTo>
                      <a:lnTo>
                        <a:pt x="2" y="21"/>
                      </a:lnTo>
                      <a:lnTo>
                        <a:pt x="5" y="26"/>
                      </a:lnTo>
                      <a:lnTo>
                        <a:pt x="8" y="30"/>
                      </a:lnTo>
                      <a:lnTo>
                        <a:pt x="12" y="33"/>
                      </a:lnTo>
                      <a:lnTo>
                        <a:pt x="17" y="36"/>
                      </a:lnTo>
                      <a:lnTo>
                        <a:pt x="19"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4" name="Freeform 1315">
                  <a:extLst>
                    <a:ext uri="{FF2B5EF4-FFF2-40B4-BE49-F238E27FC236}">
                      <a16:creationId xmlns:a16="http://schemas.microsoft.com/office/drawing/2014/main" id="{799DFEEF-0E76-4A3A-95C1-537CE70C49F0}"/>
                    </a:ext>
                  </a:extLst>
                </p:cNvPr>
                <p:cNvSpPr>
                  <a:spLocks/>
                </p:cNvSpPr>
                <p:nvPr/>
              </p:nvSpPr>
              <p:spPr bwMode="auto">
                <a:xfrm>
                  <a:off x="4312" y="554"/>
                  <a:ext cx="10" cy="4"/>
                </a:xfrm>
                <a:custGeom>
                  <a:avLst/>
                  <a:gdLst>
                    <a:gd name="T0" fmla="*/ 0 w 56"/>
                    <a:gd name="T1" fmla="*/ 0 h 23"/>
                    <a:gd name="T2" fmla="*/ 0 w 56"/>
                    <a:gd name="T3" fmla="*/ 0 h 23"/>
                    <a:gd name="T4" fmla="*/ 0 w 56"/>
                    <a:gd name="T5" fmla="*/ 0 h 23"/>
                    <a:gd name="T6" fmla="*/ 0 w 56"/>
                    <a:gd name="T7" fmla="*/ 0 h 23"/>
                    <a:gd name="T8" fmla="*/ 0 w 56"/>
                    <a:gd name="T9" fmla="*/ 0 h 23"/>
                    <a:gd name="T10" fmla="*/ 0 w 56"/>
                    <a:gd name="T11" fmla="*/ 0 h 23"/>
                    <a:gd name="T12" fmla="*/ 0 w 56"/>
                    <a:gd name="T13" fmla="*/ 0 h 23"/>
                    <a:gd name="T14" fmla="*/ 0 w 56"/>
                    <a:gd name="T15" fmla="*/ 0 h 23"/>
                    <a:gd name="T16" fmla="*/ 0 w 56"/>
                    <a:gd name="T17" fmla="*/ 0 h 23"/>
                    <a:gd name="T18" fmla="*/ 0 w 56"/>
                    <a:gd name="T19" fmla="*/ 0 h 23"/>
                    <a:gd name="T20" fmla="*/ 0 w 56"/>
                    <a:gd name="T21" fmla="*/ 0 h 23"/>
                    <a:gd name="T22" fmla="*/ 0 w 56"/>
                    <a:gd name="T23" fmla="*/ 0 h 23"/>
                    <a:gd name="T24" fmla="*/ 0 w 56"/>
                    <a:gd name="T25" fmla="*/ 0 h 23"/>
                    <a:gd name="T26" fmla="*/ 0 w 56"/>
                    <a:gd name="T27" fmla="*/ 0 h 23"/>
                    <a:gd name="T28" fmla="*/ 0 w 56"/>
                    <a:gd name="T29" fmla="*/ 0 h 23"/>
                    <a:gd name="T30" fmla="*/ 0 w 56"/>
                    <a:gd name="T31" fmla="*/ 0 h 23"/>
                    <a:gd name="T32" fmla="*/ 0 w 56"/>
                    <a:gd name="T33" fmla="*/ 0 h 23"/>
                    <a:gd name="T34" fmla="*/ 0 w 56"/>
                    <a:gd name="T35" fmla="*/ 0 h 23"/>
                    <a:gd name="T36" fmla="*/ 0 w 56"/>
                    <a:gd name="T37" fmla="*/ 0 h 23"/>
                    <a:gd name="T38" fmla="*/ 0 w 56"/>
                    <a:gd name="T39" fmla="*/ 0 h 23"/>
                    <a:gd name="T40" fmla="*/ 0 w 56"/>
                    <a:gd name="T41" fmla="*/ 0 h 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23"/>
                    <a:gd name="T65" fmla="*/ 56 w 56"/>
                    <a:gd name="T66" fmla="*/ 23 h 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23">
                      <a:moveTo>
                        <a:pt x="56" y="21"/>
                      </a:moveTo>
                      <a:lnTo>
                        <a:pt x="56" y="21"/>
                      </a:lnTo>
                      <a:lnTo>
                        <a:pt x="49" y="19"/>
                      </a:lnTo>
                      <a:lnTo>
                        <a:pt x="42" y="17"/>
                      </a:lnTo>
                      <a:lnTo>
                        <a:pt x="36" y="15"/>
                      </a:lnTo>
                      <a:lnTo>
                        <a:pt x="29" y="12"/>
                      </a:lnTo>
                      <a:lnTo>
                        <a:pt x="22" y="10"/>
                      </a:lnTo>
                      <a:lnTo>
                        <a:pt x="15" y="7"/>
                      </a:lnTo>
                      <a:lnTo>
                        <a:pt x="9" y="4"/>
                      </a:lnTo>
                      <a:lnTo>
                        <a:pt x="2" y="0"/>
                      </a:lnTo>
                      <a:lnTo>
                        <a:pt x="0" y="2"/>
                      </a:lnTo>
                      <a:lnTo>
                        <a:pt x="7" y="6"/>
                      </a:lnTo>
                      <a:lnTo>
                        <a:pt x="13" y="9"/>
                      </a:lnTo>
                      <a:lnTo>
                        <a:pt x="20" y="12"/>
                      </a:lnTo>
                      <a:lnTo>
                        <a:pt x="27" y="14"/>
                      </a:lnTo>
                      <a:lnTo>
                        <a:pt x="34" y="17"/>
                      </a:lnTo>
                      <a:lnTo>
                        <a:pt x="42" y="19"/>
                      </a:lnTo>
                      <a:lnTo>
                        <a:pt x="49" y="21"/>
                      </a:lnTo>
                      <a:lnTo>
                        <a:pt x="56" y="23"/>
                      </a:lnTo>
                      <a:lnTo>
                        <a:pt x="56"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5" name="Freeform 1316">
                  <a:extLst>
                    <a:ext uri="{FF2B5EF4-FFF2-40B4-BE49-F238E27FC236}">
                      <a16:creationId xmlns:a16="http://schemas.microsoft.com/office/drawing/2014/main" id="{9DEF5205-9965-4298-9D8C-4018CA4DE143}"/>
                    </a:ext>
                  </a:extLst>
                </p:cNvPr>
                <p:cNvSpPr>
                  <a:spLocks/>
                </p:cNvSpPr>
                <p:nvPr/>
              </p:nvSpPr>
              <p:spPr bwMode="auto">
                <a:xfrm>
                  <a:off x="4322" y="558"/>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6" name="Freeform 1317">
                  <a:extLst>
                    <a:ext uri="{FF2B5EF4-FFF2-40B4-BE49-F238E27FC236}">
                      <a16:creationId xmlns:a16="http://schemas.microsoft.com/office/drawing/2014/main" id="{E3FEB8EE-E7DD-4A78-AB54-2C9511179618}"/>
                    </a:ext>
                  </a:extLst>
                </p:cNvPr>
                <p:cNvSpPr>
                  <a:spLocks/>
                </p:cNvSpPr>
                <p:nvPr/>
              </p:nvSpPr>
              <p:spPr bwMode="auto">
                <a:xfrm>
                  <a:off x="4355" y="555"/>
                  <a:ext cx="4" cy="6"/>
                </a:xfrm>
                <a:custGeom>
                  <a:avLst/>
                  <a:gdLst>
                    <a:gd name="T0" fmla="*/ 0 w 24"/>
                    <a:gd name="T1" fmla="*/ 0 h 30"/>
                    <a:gd name="T2" fmla="*/ 0 w 24"/>
                    <a:gd name="T3" fmla="*/ 0 h 30"/>
                    <a:gd name="T4" fmla="*/ 0 w 24"/>
                    <a:gd name="T5" fmla="*/ 0 h 30"/>
                    <a:gd name="T6" fmla="*/ 0 w 24"/>
                    <a:gd name="T7" fmla="*/ 0 h 30"/>
                    <a:gd name="T8" fmla="*/ 0 w 24"/>
                    <a:gd name="T9" fmla="*/ 0 h 30"/>
                    <a:gd name="T10" fmla="*/ 0 w 24"/>
                    <a:gd name="T11" fmla="*/ 0 h 30"/>
                    <a:gd name="T12" fmla="*/ 0 w 24"/>
                    <a:gd name="T13" fmla="*/ 0 h 30"/>
                    <a:gd name="T14" fmla="*/ 0 w 24"/>
                    <a:gd name="T15" fmla="*/ 0 h 30"/>
                    <a:gd name="T16" fmla="*/ 0 w 24"/>
                    <a:gd name="T17" fmla="*/ 0 h 30"/>
                    <a:gd name="T18" fmla="*/ 0 w 24"/>
                    <a:gd name="T19" fmla="*/ 0 h 30"/>
                    <a:gd name="T20" fmla="*/ 0 w 24"/>
                    <a:gd name="T21" fmla="*/ 0 h 30"/>
                    <a:gd name="T22" fmla="*/ 0 w 24"/>
                    <a:gd name="T23" fmla="*/ 0 h 30"/>
                    <a:gd name="T24" fmla="*/ 0 w 24"/>
                    <a:gd name="T25" fmla="*/ 0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30"/>
                    <a:gd name="T41" fmla="*/ 24 w 24"/>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30">
                      <a:moveTo>
                        <a:pt x="15" y="2"/>
                      </a:moveTo>
                      <a:lnTo>
                        <a:pt x="15" y="2"/>
                      </a:lnTo>
                      <a:lnTo>
                        <a:pt x="21" y="12"/>
                      </a:lnTo>
                      <a:lnTo>
                        <a:pt x="19" y="18"/>
                      </a:lnTo>
                      <a:lnTo>
                        <a:pt x="11" y="24"/>
                      </a:lnTo>
                      <a:lnTo>
                        <a:pt x="0" y="28"/>
                      </a:lnTo>
                      <a:lnTo>
                        <a:pt x="0" y="30"/>
                      </a:lnTo>
                      <a:lnTo>
                        <a:pt x="13" y="26"/>
                      </a:lnTo>
                      <a:lnTo>
                        <a:pt x="21" y="20"/>
                      </a:lnTo>
                      <a:lnTo>
                        <a:pt x="24" y="12"/>
                      </a:lnTo>
                      <a:lnTo>
                        <a:pt x="18" y="0"/>
                      </a:lnTo>
                      <a:lnTo>
                        <a:pt x="15"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7" name="Freeform 1318">
                  <a:extLst>
                    <a:ext uri="{FF2B5EF4-FFF2-40B4-BE49-F238E27FC236}">
                      <a16:creationId xmlns:a16="http://schemas.microsoft.com/office/drawing/2014/main" id="{73EB9E1C-95D6-49CA-A5CD-8303A4081CB2}"/>
                    </a:ext>
                  </a:extLst>
                </p:cNvPr>
                <p:cNvSpPr>
                  <a:spLocks/>
                </p:cNvSpPr>
                <p:nvPr/>
              </p:nvSpPr>
              <p:spPr bwMode="auto">
                <a:xfrm>
                  <a:off x="4340" y="536"/>
                  <a:ext cx="18" cy="19"/>
                </a:xfrm>
                <a:custGeom>
                  <a:avLst/>
                  <a:gdLst>
                    <a:gd name="T0" fmla="*/ 0 w 106"/>
                    <a:gd name="T1" fmla="*/ 0 h 98"/>
                    <a:gd name="T2" fmla="*/ 0 w 106"/>
                    <a:gd name="T3" fmla="*/ 0 h 98"/>
                    <a:gd name="T4" fmla="*/ 0 w 106"/>
                    <a:gd name="T5" fmla="*/ 0 h 98"/>
                    <a:gd name="T6" fmla="*/ 0 w 106"/>
                    <a:gd name="T7" fmla="*/ 0 h 98"/>
                    <a:gd name="T8" fmla="*/ 0 w 106"/>
                    <a:gd name="T9" fmla="*/ 0 h 98"/>
                    <a:gd name="T10" fmla="*/ 0 w 106"/>
                    <a:gd name="T11" fmla="*/ 0 h 98"/>
                    <a:gd name="T12" fmla="*/ 0 w 106"/>
                    <a:gd name="T13" fmla="*/ 0 h 98"/>
                    <a:gd name="T14" fmla="*/ 0 60000 65536"/>
                    <a:gd name="T15" fmla="*/ 0 60000 65536"/>
                    <a:gd name="T16" fmla="*/ 0 60000 65536"/>
                    <a:gd name="T17" fmla="*/ 0 60000 65536"/>
                    <a:gd name="T18" fmla="*/ 0 60000 65536"/>
                    <a:gd name="T19" fmla="*/ 0 60000 65536"/>
                    <a:gd name="T20" fmla="*/ 0 60000 65536"/>
                    <a:gd name="T21" fmla="*/ 0 w 106"/>
                    <a:gd name="T22" fmla="*/ 0 h 98"/>
                    <a:gd name="T23" fmla="*/ 106 w 106"/>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98">
                      <a:moveTo>
                        <a:pt x="0" y="2"/>
                      </a:moveTo>
                      <a:lnTo>
                        <a:pt x="0" y="2"/>
                      </a:lnTo>
                      <a:lnTo>
                        <a:pt x="103" y="98"/>
                      </a:lnTo>
                      <a:lnTo>
                        <a:pt x="106" y="96"/>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8" name="Freeform 1319">
                  <a:extLst>
                    <a:ext uri="{FF2B5EF4-FFF2-40B4-BE49-F238E27FC236}">
                      <a16:creationId xmlns:a16="http://schemas.microsoft.com/office/drawing/2014/main" id="{DD078293-890F-41D1-8EA2-057836739E2D}"/>
                    </a:ext>
                  </a:extLst>
                </p:cNvPr>
                <p:cNvSpPr>
                  <a:spLocks/>
                </p:cNvSpPr>
                <p:nvPr/>
              </p:nvSpPr>
              <p:spPr bwMode="auto">
                <a:xfrm>
                  <a:off x="4335" y="535"/>
                  <a:ext cx="5" cy="3"/>
                </a:xfrm>
                <a:custGeom>
                  <a:avLst/>
                  <a:gdLst>
                    <a:gd name="T0" fmla="*/ 0 w 33"/>
                    <a:gd name="T1" fmla="*/ 0 h 15"/>
                    <a:gd name="T2" fmla="*/ 0 w 33"/>
                    <a:gd name="T3" fmla="*/ 0 h 15"/>
                    <a:gd name="T4" fmla="*/ 0 w 33"/>
                    <a:gd name="T5" fmla="*/ 0 h 15"/>
                    <a:gd name="T6" fmla="*/ 0 w 33"/>
                    <a:gd name="T7" fmla="*/ 0 h 15"/>
                    <a:gd name="T8" fmla="*/ 0 w 33"/>
                    <a:gd name="T9" fmla="*/ 0 h 15"/>
                    <a:gd name="T10" fmla="*/ 0 w 33"/>
                    <a:gd name="T11" fmla="*/ 0 h 15"/>
                    <a:gd name="T12" fmla="*/ 0 w 33"/>
                    <a:gd name="T13" fmla="*/ 0 h 15"/>
                    <a:gd name="T14" fmla="*/ 0 w 33"/>
                    <a:gd name="T15" fmla="*/ 0 h 15"/>
                    <a:gd name="T16" fmla="*/ 0 w 33"/>
                    <a:gd name="T17" fmla="*/ 0 h 15"/>
                    <a:gd name="T18" fmla="*/ 0 w 33"/>
                    <a:gd name="T19" fmla="*/ 0 h 15"/>
                    <a:gd name="T20" fmla="*/ 0 w 33"/>
                    <a:gd name="T21" fmla="*/ 0 h 15"/>
                    <a:gd name="T22" fmla="*/ 0 w 33"/>
                    <a:gd name="T23" fmla="*/ 0 h 15"/>
                    <a:gd name="T24" fmla="*/ 0 w 33"/>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15"/>
                    <a:gd name="T41" fmla="*/ 33 w 33"/>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15">
                      <a:moveTo>
                        <a:pt x="2" y="15"/>
                      </a:moveTo>
                      <a:lnTo>
                        <a:pt x="2" y="15"/>
                      </a:lnTo>
                      <a:lnTo>
                        <a:pt x="3" y="8"/>
                      </a:lnTo>
                      <a:lnTo>
                        <a:pt x="10" y="2"/>
                      </a:lnTo>
                      <a:lnTo>
                        <a:pt x="20" y="2"/>
                      </a:lnTo>
                      <a:lnTo>
                        <a:pt x="30" y="7"/>
                      </a:lnTo>
                      <a:lnTo>
                        <a:pt x="33" y="5"/>
                      </a:lnTo>
                      <a:lnTo>
                        <a:pt x="20" y="0"/>
                      </a:lnTo>
                      <a:lnTo>
                        <a:pt x="8" y="0"/>
                      </a:lnTo>
                      <a:lnTo>
                        <a:pt x="1" y="6"/>
                      </a:lnTo>
                      <a:lnTo>
                        <a:pt x="0" y="15"/>
                      </a:lnTo>
                      <a:lnTo>
                        <a:pt x="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9" name="Freeform 1320">
                  <a:extLst>
                    <a:ext uri="{FF2B5EF4-FFF2-40B4-BE49-F238E27FC236}">
                      <a16:creationId xmlns:a16="http://schemas.microsoft.com/office/drawing/2014/main" id="{693122EA-AF31-4DD9-82A4-1E531BEE2AD0}"/>
                    </a:ext>
                  </a:extLst>
                </p:cNvPr>
                <p:cNvSpPr>
                  <a:spLocks/>
                </p:cNvSpPr>
                <p:nvPr/>
              </p:nvSpPr>
              <p:spPr bwMode="auto">
                <a:xfrm>
                  <a:off x="4335" y="538"/>
                  <a:ext cx="4" cy="19"/>
                </a:xfrm>
                <a:custGeom>
                  <a:avLst/>
                  <a:gdLst>
                    <a:gd name="T0" fmla="*/ 0 w 27"/>
                    <a:gd name="T1" fmla="*/ 0 h 98"/>
                    <a:gd name="T2" fmla="*/ 0 w 27"/>
                    <a:gd name="T3" fmla="*/ 0 h 98"/>
                    <a:gd name="T4" fmla="*/ 0 w 27"/>
                    <a:gd name="T5" fmla="*/ 0 h 98"/>
                    <a:gd name="T6" fmla="*/ 0 w 27"/>
                    <a:gd name="T7" fmla="*/ 0 h 98"/>
                    <a:gd name="T8" fmla="*/ 0 w 27"/>
                    <a:gd name="T9" fmla="*/ 0 h 98"/>
                    <a:gd name="T10" fmla="*/ 0 w 27"/>
                    <a:gd name="T11" fmla="*/ 0 h 98"/>
                    <a:gd name="T12" fmla="*/ 0 w 27"/>
                    <a:gd name="T13" fmla="*/ 0 h 98"/>
                    <a:gd name="T14" fmla="*/ 0 60000 65536"/>
                    <a:gd name="T15" fmla="*/ 0 60000 65536"/>
                    <a:gd name="T16" fmla="*/ 0 60000 65536"/>
                    <a:gd name="T17" fmla="*/ 0 60000 65536"/>
                    <a:gd name="T18" fmla="*/ 0 60000 65536"/>
                    <a:gd name="T19" fmla="*/ 0 60000 65536"/>
                    <a:gd name="T20" fmla="*/ 0 60000 65536"/>
                    <a:gd name="T21" fmla="*/ 0 w 27"/>
                    <a:gd name="T22" fmla="*/ 0 h 98"/>
                    <a:gd name="T23" fmla="*/ 27 w 27"/>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 h="98">
                      <a:moveTo>
                        <a:pt x="27" y="98"/>
                      </a:moveTo>
                      <a:lnTo>
                        <a:pt x="27" y="98"/>
                      </a:lnTo>
                      <a:lnTo>
                        <a:pt x="2" y="0"/>
                      </a:lnTo>
                      <a:lnTo>
                        <a:pt x="0" y="0"/>
                      </a:lnTo>
                      <a:lnTo>
                        <a:pt x="24" y="98"/>
                      </a:lnTo>
                      <a:lnTo>
                        <a:pt x="2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0" name="Freeform 1321">
                  <a:extLst>
                    <a:ext uri="{FF2B5EF4-FFF2-40B4-BE49-F238E27FC236}">
                      <a16:creationId xmlns:a16="http://schemas.microsoft.com/office/drawing/2014/main" id="{741B33A9-E3F8-4C45-B896-84FDCD30D55D}"/>
                    </a:ext>
                  </a:extLst>
                </p:cNvPr>
                <p:cNvSpPr>
                  <a:spLocks/>
                </p:cNvSpPr>
                <p:nvPr/>
              </p:nvSpPr>
              <p:spPr bwMode="auto">
                <a:xfrm>
                  <a:off x="4339" y="557"/>
                  <a:ext cx="5" cy="5"/>
                </a:xfrm>
                <a:custGeom>
                  <a:avLst/>
                  <a:gdLst>
                    <a:gd name="T0" fmla="*/ 0 w 32"/>
                    <a:gd name="T1" fmla="*/ 0 h 24"/>
                    <a:gd name="T2" fmla="*/ 0 w 32"/>
                    <a:gd name="T3" fmla="*/ 0 h 24"/>
                    <a:gd name="T4" fmla="*/ 0 w 32"/>
                    <a:gd name="T5" fmla="*/ 0 h 24"/>
                    <a:gd name="T6" fmla="*/ 0 w 32"/>
                    <a:gd name="T7" fmla="*/ 0 h 24"/>
                    <a:gd name="T8" fmla="*/ 0 w 32"/>
                    <a:gd name="T9" fmla="*/ 0 h 24"/>
                    <a:gd name="T10" fmla="*/ 0 w 32"/>
                    <a:gd name="T11" fmla="*/ 0 h 24"/>
                    <a:gd name="T12" fmla="*/ 0 w 32"/>
                    <a:gd name="T13" fmla="*/ 0 h 24"/>
                    <a:gd name="T14" fmla="*/ 0 w 32"/>
                    <a:gd name="T15" fmla="*/ 0 h 24"/>
                    <a:gd name="T16" fmla="*/ 0 w 32"/>
                    <a:gd name="T17" fmla="*/ 0 h 24"/>
                    <a:gd name="T18" fmla="*/ 0 w 32"/>
                    <a:gd name="T19" fmla="*/ 0 h 24"/>
                    <a:gd name="T20" fmla="*/ 0 w 32"/>
                    <a:gd name="T21" fmla="*/ 0 h 24"/>
                    <a:gd name="T22" fmla="*/ 0 w 32"/>
                    <a:gd name="T23" fmla="*/ 0 h 24"/>
                    <a:gd name="T24" fmla="*/ 0 w 32"/>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4"/>
                    <a:gd name="T41" fmla="*/ 32 w 32"/>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4">
                      <a:moveTo>
                        <a:pt x="32" y="21"/>
                      </a:moveTo>
                      <a:lnTo>
                        <a:pt x="32" y="21"/>
                      </a:lnTo>
                      <a:lnTo>
                        <a:pt x="22" y="19"/>
                      </a:lnTo>
                      <a:lnTo>
                        <a:pt x="13" y="15"/>
                      </a:lnTo>
                      <a:lnTo>
                        <a:pt x="6" y="8"/>
                      </a:lnTo>
                      <a:lnTo>
                        <a:pt x="3" y="0"/>
                      </a:lnTo>
                      <a:lnTo>
                        <a:pt x="0" y="0"/>
                      </a:lnTo>
                      <a:lnTo>
                        <a:pt x="4" y="10"/>
                      </a:lnTo>
                      <a:lnTo>
                        <a:pt x="11" y="17"/>
                      </a:lnTo>
                      <a:lnTo>
                        <a:pt x="22" y="21"/>
                      </a:lnTo>
                      <a:lnTo>
                        <a:pt x="32" y="24"/>
                      </a:lnTo>
                      <a:lnTo>
                        <a:pt x="32"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1" name="Freeform 1322">
                  <a:extLst>
                    <a:ext uri="{FF2B5EF4-FFF2-40B4-BE49-F238E27FC236}">
                      <a16:creationId xmlns:a16="http://schemas.microsoft.com/office/drawing/2014/main" id="{14C18A10-84F1-4DCA-9539-9CD1C6C13C0D}"/>
                    </a:ext>
                  </a:extLst>
                </p:cNvPr>
                <p:cNvSpPr>
                  <a:spLocks/>
                </p:cNvSpPr>
                <p:nvPr/>
              </p:nvSpPr>
              <p:spPr bwMode="auto">
                <a:xfrm>
                  <a:off x="4344" y="561"/>
                  <a:ext cx="11" cy="1"/>
                </a:xfrm>
                <a:custGeom>
                  <a:avLst/>
                  <a:gdLst>
                    <a:gd name="T0" fmla="*/ 0 w 62"/>
                    <a:gd name="T1" fmla="*/ 0 h 8"/>
                    <a:gd name="T2" fmla="*/ 0 w 62"/>
                    <a:gd name="T3" fmla="*/ 0 h 8"/>
                    <a:gd name="T4" fmla="*/ 0 w 62"/>
                    <a:gd name="T5" fmla="*/ 0 h 8"/>
                    <a:gd name="T6" fmla="*/ 0 w 62"/>
                    <a:gd name="T7" fmla="*/ 0 h 8"/>
                    <a:gd name="T8" fmla="*/ 0 w 62"/>
                    <a:gd name="T9" fmla="*/ 0 h 8"/>
                    <a:gd name="T10" fmla="*/ 0 w 62"/>
                    <a:gd name="T11" fmla="*/ 0 h 8"/>
                    <a:gd name="T12" fmla="*/ 0 w 62"/>
                    <a:gd name="T13" fmla="*/ 0 h 8"/>
                    <a:gd name="T14" fmla="*/ 0 w 62"/>
                    <a:gd name="T15" fmla="*/ 0 h 8"/>
                    <a:gd name="T16" fmla="*/ 0 w 62"/>
                    <a:gd name="T17" fmla="*/ 0 h 8"/>
                    <a:gd name="T18" fmla="*/ 0 w 62"/>
                    <a:gd name="T19" fmla="*/ 0 h 8"/>
                    <a:gd name="T20" fmla="*/ 0 w 62"/>
                    <a:gd name="T21" fmla="*/ 0 h 8"/>
                    <a:gd name="T22" fmla="*/ 0 w 62"/>
                    <a:gd name="T23" fmla="*/ 0 h 8"/>
                    <a:gd name="T24" fmla="*/ 0 w 62"/>
                    <a:gd name="T25" fmla="*/ 0 h 8"/>
                    <a:gd name="T26" fmla="*/ 0 w 62"/>
                    <a:gd name="T27" fmla="*/ 0 h 8"/>
                    <a:gd name="T28" fmla="*/ 0 w 62"/>
                    <a:gd name="T29" fmla="*/ 0 h 8"/>
                    <a:gd name="T30" fmla="*/ 0 w 62"/>
                    <a:gd name="T31" fmla="*/ 0 h 8"/>
                    <a:gd name="T32" fmla="*/ 0 w 62"/>
                    <a:gd name="T33" fmla="*/ 0 h 8"/>
                    <a:gd name="T34" fmla="*/ 0 w 62"/>
                    <a:gd name="T35" fmla="*/ 0 h 8"/>
                    <a:gd name="T36" fmla="*/ 0 w 62"/>
                    <a:gd name="T37" fmla="*/ 0 h 8"/>
                    <a:gd name="T38" fmla="*/ 0 w 62"/>
                    <a:gd name="T39" fmla="*/ 0 h 8"/>
                    <a:gd name="T40" fmla="*/ 0 w 62"/>
                    <a:gd name="T41" fmla="*/ 0 h 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2"/>
                    <a:gd name="T64" fmla="*/ 0 h 8"/>
                    <a:gd name="T65" fmla="*/ 62 w 62"/>
                    <a:gd name="T66" fmla="*/ 8 h 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2" h="8">
                      <a:moveTo>
                        <a:pt x="62" y="0"/>
                      </a:moveTo>
                      <a:lnTo>
                        <a:pt x="62" y="0"/>
                      </a:lnTo>
                      <a:lnTo>
                        <a:pt x="55" y="1"/>
                      </a:lnTo>
                      <a:lnTo>
                        <a:pt x="48" y="3"/>
                      </a:lnTo>
                      <a:lnTo>
                        <a:pt x="39" y="4"/>
                      </a:lnTo>
                      <a:lnTo>
                        <a:pt x="32" y="4"/>
                      </a:lnTo>
                      <a:lnTo>
                        <a:pt x="24" y="5"/>
                      </a:lnTo>
                      <a:lnTo>
                        <a:pt x="16" y="5"/>
                      </a:lnTo>
                      <a:lnTo>
                        <a:pt x="9" y="5"/>
                      </a:lnTo>
                      <a:lnTo>
                        <a:pt x="0" y="5"/>
                      </a:lnTo>
                      <a:lnTo>
                        <a:pt x="0" y="8"/>
                      </a:lnTo>
                      <a:lnTo>
                        <a:pt x="9" y="8"/>
                      </a:lnTo>
                      <a:lnTo>
                        <a:pt x="16" y="8"/>
                      </a:lnTo>
                      <a:lnTo>
                        <a:pt x="24" y="8"/>
                      </a:lnTo>
                      <a:lnTo>
                        <a:pt x="32" y="7"/>
                      </a:lnTo>
                      <a:lnTo>
                        <a:pt x="39" y="7"/>
                      </a:lnTo>
                      <a:lnTo>
                        <a:pt x="48" y="5"/>
                      </a:lnTo>
                      <a:lnTo>
                        <a:pt x="55" y="3"/>
                      </a:lnTo>
                      <a:lnTo>
                        <a:pt x="62" y="2"/>
                      </a:lnTo>
                      <a:lnTo>
                        <a:pt x="6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2" name="Freeform 1323">
                  <a:extLst>
                    <a:ext uri="{FF2B5EF4-FFF2-40B4-BE49-F238E27FC236}">
                      <a16:creationId xmlns:a16="http://schemas.microsoft.com/office/drawing/2014/main" id="{F47FAB44-6584-46AA-896F-84153B383F16}"/>
                    </a:ext>
                  </a:extLst>
                </p:cNvPr>
                <p:cNvSpPr>
                  <a:spLocks/>
                </p:cNvSpPr>
                <p:nvPr/>
              </p:nvSpPr>
              <p:spPr bwMode="auto">
                <a:xfrm>
                  <a:off x="4355" y="561"/>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3" name="Freeform 1324">
                  <a:extLst>
                    <a:ext uri="{FF2B5EF4-FFF2-40B4-BE49-F238E27FC236}">
                      <a16:creationId xmlns:a16="http://schemas.microsoft.com/office/drawing/2014/main" id="{42C5DCE9-C20C-4DC9-AAE9-72F344FD2110}"/>
                    </a:ext>
                  </a:extLst>
                </p:cNvPr>
                <p:cNvSpPr>
                  <a:spLocks/>
                </p:cNvSpPr>
                <p:nvPr/>
              </p:nvSpPr>
              <p:spPr bwMode="auto">
                <a:xfrm>
                  <a:off x="4384" y="540"/>
                  <a:ext cx="3" cy="7"/>
                </a:xfrm>
                <a:custGeom>
                  <a:avLst/>
                  <a:gdLst>
                    <a:gd name="T0" fmla="*/ 0 w 17"/>
                    <a:gd name="T1" fmla="*/ 0 h 35"/>
                    <a:gd name="T2" fmla="*/ 0 w 17"/>
                    <a:gd name="T3" fmla="*/ 0 h 35"/>
                    <a:gd name="T4" fmla="*/ 0 w 17"/>
                    <a:gd name="T5" fmla="*/ 0 h 35"/>
                    <a:gd name="T6" fmla="*/ 0 w 17"/>
                    <a:gd name="T7" fmla="*/ 0 h 35"/>
                    <a:gd name="T8" fmla="*/ 0 w 17"/>
                    <a:gd name="T9" fmla="*/ 0 h 35"/>
                    <a:gd name="T10" fmla="*/ 0 w 17"/>
                    <a:gd name="T11" fmla="*/ 0 h 35"/>
                    <a:gd name="T12" fmla="*/ 0 w 17"/>
                    <a:gd name="T13" fmla="*/ 0 h 35"/>
                    <a:gd name="T14" fmla="*/ 0 w 17"/>
                    <a:gd name="T15" fmla="*/ 0 h 35"/>
                    <a:gd name="T16" fmla="*/ 0 w 17"/>
                    <a:gd name="T17" fmla="*/ 0 h 35"/>
                    <a:gd name="T18" fmla="*/ 0 w 17"/>
                    <a:gd name="T19" fmla="*/ 0 h 35"/>
                    <a:gd name="T20" fmla="*/ 0 w 17"/>
                    <a:gd name="T21" fmla="*/ 0 h 35"/>
                    <a:gd name="T22" fmla="*/ 0 w 17"/>
                    <a:gd name="T23" fmla="*/ 0 h 35"/>
                    <a:gd name="T24" fmla="*/ 0 w 17"/>
                    <a:gd name="T25" fmla="*/ 0 h 35"/>
                    <a:gd name="T26" fmla="*/ 0 w 17"/>
                    <a:gd name="T27" fmla="*/ 0 h 35"/>
                    <a:gd name="T28" fmla="*/ 0 w 17"/>
                    <a:gd name="T29" fmla="*/ 0 h 35"/>
                    <a:gd name="T30" fmla="*/ 0 w 17"/>
                    <a:gd name="T31" fmla="*/ 0 h 35"/>
                    <a:gd name="T32" fmla="*/ 0 w 17"/>
                    <a:gd name="T33" fmla="*/ 0 h 35"/>
                    <a:gd name="T34" fmla="*/ 0 w 17"/>
                    <a:gd name="T35" fmla="*/ 0 h 35"/>
                    <a:gd name="T36" fmla="*/ 0 w 17"/>
                    <a:gd name="T37" fmla="*/ 0 h 35"/>
                    <a:gd name="T38" fmla="*/ 0 w 17"/>
                    <a:gd name="T39" fmla="*/ 0 h 35"/>
                    <a:gd name="T40" fmla="*/ 0 w 17"/>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35"/>
                    <a:gd name="T65" fmla="*/ 17 w 17"/>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35">
                      <a:moveTo>
                        <a:pt x="1" y="2"/>
                      </a:moveTo>
                      <a:lnTo>
                        <a:pt x="0" y="2"/>
                      </a:lnTo>
                      <a:lnTo>
                        <a:pt x="7" y="5"/>
                      </a:lnTo>
                      <a:lnTo>
                        <a:pt x="12" y="9"/>
                      </a:lnTo>
                      <a:lnTo>
                        <a:pt x="14" y="13"/>
                      </a:lnTo>
                      <a:lnTo>
                        <a:pt x="14" y="17"/>
                      </a:lnTo>
                      <a:lnTo>
                        <a:pt x="13" y="20"/>
                      </a:lnTo>
                      <a:lnTo>
                        <a:pt x="11" y="24"/>
                      </a:lnTo>
                      <a:lnTo>
                        <a:pt x="7" y="29"/>
                      </a:lnTo>
                      <a:lnTo>
                        <a:pt x="2" y="33"/>
                      </a:lnTo>
                      <a:lnTo>
                        <a:pt x="5" y="35"/>
                      </a:lnTo>
                      <a:lnTo>
                        <a:pt x="10" y="31"/>
                      </a:lnTo>
                      <a:lnTo>
                        <a:pt x="13" y="26"/>
                      </a:lnTo>
                      <a:lnTo>
                        <a:pt x="15" y="22"/>
                      </a:lnTo>
                      <a:lnTo>
                        <a:pt x="17" y="17"/>
                      </a:lnTo>
                      <a:lnTo>
                        <a:pt x="17" y="13"/>
                      </a:lnTo>
                      <a:lnTo>
                        <a:pt x="14" y="7"/>
                      </a:lnTo>
                      <a:lnTo>
                        <a:pt x="10" y="3"/>
                      </a:lnTo>
                      <a:lnTo>
                        <a:pt x="2" y="0"/>
                      </a:lnTo>
                      <a:lnTo>
                        <a:pt x="1" y="0"/>
                      </a:lnTo>
                      <a:lnTo>
                        <a:pt x="1"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4" name="Freeform 1325">
                  <a:extLst>
                    <a:ext uri="{FF2B5EF4-FFF2-40B4-BE49-F238E27FC236}">
                      <a16:creationId xmlns:a16="http://schemas.microsoft.com/office/drawing/2014/main" id="{FBECF9F0-11D7-4E6D-9A2A-872C9C1F57D8}"/>
                    </a:ext>
                  </a:extLst>
                </p:cNvPr>
                <p:cNvSpPr>
                  <a:spLocks/>
                </p:cNvSpPr>
                <p:nvPr/>
              </p:nvSpPr>
              <p:spPr bwMode="auto">
                <a:xfrm>
                  <a:off x="4360" y="532"/>
                  <a:ext cx="24" cy="8"/>
                </a:xfrm>
                <a:custGeom>
                  <a:avLst/>
                  <a:gdLst>
                    <a:gd name="T0" fmla="*/ 0 w 144"/>
                    <a:gd name="T1" fmla="*/ 0 h 40"/>
                    <a:gd name="T2" fmla="*/ 0 w 144"/>
                    <a:gd name="T3" fmla="*/ 0 h 40"/>
                    <a:gd name="T4" fmla="*/ 0 w 144"/>
                    <a:gd name="T5" fmla="*/ 0 h 40"/>
                    <a:gd name="T6" fmla="*/ 0 w 144"/>
                    <a:gd name="T7" fmla="*/ 0 h 40"/>
                    <a:gd name="T8" fmla="*/ 0 w 144"/>
                    <a:gd name="T9" fmla="*/ 0 h 40"/>
                    <a:gd name="T10" fmla="*/ 0 w 144"/>
                    <a:gd name="T11" fmla="*/ 0 h 40"/>
                    <a:gd name="T12" fmla="*/ 0 w 144"/>
                    <a:gd name="T13" fmla="*/ 0 h 40"/>
                    <a:gd name="T14" fmla="*/ 0 60000 65536"/>
                    <a:gd name="T15" fmla="*/ 0 60000 65536"/>
                    <a:gd name="T16" fmla="*/ 0 60000 65536"/>
                    <a:gd name="T17" fmla="*/ 0 60000 65536"/>
                    <a:gd name="T18" fmla="*/ 0 60000 65536"/>
                    <a:gd name="T19" fmla="*/ 0 60000 65536"/>
                    <a:gd name="T20" fmla="*/ 0 60000 65536"/>
                    <a:gd name="T21" fmla="*/ 0 w 144"/>
                    <a:gd name="T22" fmla="*/ 0 h 40"/>
                    <a:gd name="T23" fmla="*/ 144 w 144"/>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40">
                      <a:moveTo>
                        <a:pt x="0" y="2"/>
                      </a:moveTo>
                      <a:lnTo>
                        <a:pt x="0" y="2"/>
                      </a:lnTo>
                      <a:lnTo>
                        <a:pt x="144" y="40"/>
                      </a:lnTo>
                      <a:lnTo>
                        <a:pt x="144" y="38"/>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5" name="Freeform 1326">
                  <a:extLst>
                    <a:ext uri="{FF2B5EF4-FFF2-40B4-BE49-F238E27FC236}">
                      <a16:creationId xmlns:a16="http://schemas.microsoft.com/office/drawing/2014/main" id="{1B0FB229-DE5E-4855-AF86-01978749921E}"/>
                    </a:ext>
                  </a:extLst>
                </p:cNvPr>
                <p:cNvSpPr>
                  <a:spLocks/>
                </p:cNvSpPr>
                <p:nvPr/>
              </p:nvSpPr>
              <p:spPr bwMode="auto">
                <a:xfrm>
                  <a:off x="4356" y="532"/>
                  <a:ext cx="4" cy="5"/>
                </a:xfrm>
                <a:custGeom>
                  <a:avLst/>
                  <a:gdLst>
                    <a:gd name="T0" fmla="*/ 0 w 26"/>
                    <a:gd name="T1" fmla="*/ 0 h 23"/>
                    <a:gd name="T2" fmla="*/ 0 w 26"/>
                    <a:gd name="T3" fmla="*/ 0 h 23"/>
                    <a:gd name="T4" fmla="*/ 0 w 26"/>
                    <a:gd name="T5" fmla="*/ 0 h 23"/>
                    <a:gd name="T6" fmla="*/ 0 w 26"/>
                    <a:gd name="T7" fmla="*/ 0 h 23"/>
                    <a:gd name="T8" fmla="*/ 0 w 26"/>
                    <a:gd name="T9" fmla="*/ 0 h 23"/>
                    <a:gd name="T10" fmla="*/ 0 w 26"/>
                    <a:gd name="T11" fmla="*/ 0 h 23"/>
                    <a:gd name="T12" fmla="*/ 0 w 26"/>
                    <a:gd name="T13" fmla="*/ 0 h 23"/>
                    <a:gd name="T14" fmla="*/ 0 w 26"/>
                    <a:gd name="T15" fmla="*/ 0 h 23"/>
                    <a:gd name="T16" fmla="*/ 0 w 26"/>
                    <a:gd name="T17" fmla="*/ 0 h 23"/>
                    <a:gd name="T18" fmla="*/ 0 w 26"/>
                    <a:gd name="T19" fmla="*/ 0 h 23"/>
                    <a:gd name="T20" fmla="*/ 0 w 26"/>
                    <a:gd name="T21" fmla="*/ 0 h 23"/>
                    <a:gd name="T22" fmla="*/ 0 w 26"/>
                    <a:gd name="T23" fmla="*/ 0 h 23"/>
                    <a:gd name="T24" fmla="*/ 0 w 26"/>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3"/>
                    <a:gd name="T41" fmla="*/ 26 w 26"/>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3">
                      <a:moveTo>
                        <a:pt x="6" y="21"/>
                      </a:moveTo>
                      <a:lnTo>
                        <a:pt x="6" y="21"/>
                      </a:lnTo>
                      <a:lnTo>
                        <a:pt x="2" y="14"/>
                      </a:lnTo>
                      <a:lnTo>
                        <a:pt x="6" y="8"/>
                      </a:lnTo>
                      <a:lnTo>
                        <a:pt x="13" y="3"/>
                      </a:lnTo>
                      <a:lnTo>
                        <a:pt x="26" y="2"/>
                      </a:lnTo>
                      <a:lnTo>
                        <a:pt x="26" y="0"/>
                      </a:lnTo>
                      <a:lnTo>
                        <a:pt x="13" y="1"/>
                      </a:lnTo>
                      <a:lnTo>
                        <a:pt x="3" y="6"/>
                      </a:lnTo>
                      <a:lnTo>
                        <a:pt x="0" y="14"/>
                      </a:lnTo>
                      <a:lnTo>
                        <a:pt x="3" y="23"/>
                      </a:lnTo>
                      <a:lnTo>
                        <a:pt x="6"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6" name="Freeform 1327">
                  <a:extLst>
                    <a:ext uri="{FF2B5EF4-FFF2-40B4-BE49-F238E27FC236}">
                      <a16:creationId xmlns:a16="http://schemas.microsoft.com/office/drawing/2014/main" id="{3A797024-13DA-4ED6-8000-D5E843C64123}"/>
                    </a:ext>
                  </a:extLst>
                </p:cNvPr>
                <p:cNvSpPr>
                  <a:spLocks/>
                </p:cNvSpPr>
                <p:nvPr/>
              </p:nvSpPr>
              <p:spPr bwMode="auto">
                <a:xfrm>
                  <a:off x="4356" y="536"/>
                  <a:ext cx="14" cy="15"/>
                </a:xfrm>
                <a:custGeom>
                  <a:avLst/>
                  <a:gdLst>
                    <a:gd name="T0" fmla="*/ 0 w 81"/>
                    <a:gd name="T1" fmla="*/ 0 h 76"/>
                    <a:gd name="T2" fmla="*/ 0 w 81"/>
                    <a:gd name="T3" fmla="*/ 0 h 76"/>
                    <a:gd name="T4" fmla="*/ 0 w 81"/>
                    <a:gd name="T5" fmla="*/ 0 h 76"/>
                    <a:gd name="T6" fmla="*/ 0 w 81"/>
                    <a:gd name="T7" fmla="*/ 0 h 76"/>
                    <a:gd name="T8" fmla="*/ 0 w 81"/>
                    <a:gd name="T9" fmla="*/ 0 h 76"/>
                    <a:gd name="T10" fmla="*/ 0 w 81"/>
                    <a:gd name="T11" fmla="*/ 0 h 76"/>
                    <a:gd name="T12" fmla="*/ 0 w 81"/>
                    <a:gd name="T13" fmla="*/ 0 h 76"/>
                    <a:gd name="T14" fmla="*/ 0 60000 65536"/>
                    <a:gd name="T15" fmla="*/ 0 60000 65536"/>
                    <a:gd name="T16" fmla="*/ 0 60000 65536"/>
                    <a:gd name="T17" fmla="*/ 0 60000 65536"/>
                    <a:gd name="T18" fmla="*/ 0 60000 65536"/>
                    <a:gd name="T19" fmla="*/ 0 60000 65536"/>
                    <a:gd name="T20" fmla="*/ 0 60000 65536"/>
                    <a:gd name="T21" fmla="*/ 0 w 81"/>
                    <a:gd name="T22" fmla="*/ 0 h 76"/>
                    <a:gd name="T23" fmla="*/ 81 w 81"/>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76">
                      <a:moveTo>
                        <a:pt x="81" y="74"/>
                      </a:moveTo>
                      <a:lnTo>
                        <a:pt x="81" y="74"/>
                      </a:lnTo>
                      <a:lnTo>
                        <a:pt x="3" y="0"/>
                      </a:lnTo>
                      <a:lnTo>
                        <a:pt x="0" y="2"/>
                      </a:lnTo>
                      <a:lnTo>
                        <a:pt x="79" y="76"/>
                      </a:lnTo>
                      <a:lnTo>
                        <a:pt x="81" y="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7" name="Freeform 1328">
                  <a:extLst>
                    <a:ext uri="{FF2B5EF4-FFF2-40B4-BE49-F238E27FC236}">
                      <a16:creationId xmlns:a16="http://schemas.microsoft.com/office/drawing/2014/main" id="{765E50E3-566C-4C59-9F55-78F97968012E}"/>
                    </a:ext>
                  </a:extLst>
                </p:cNvPr>
                <p:cNvSpPr>
                  <a:spLocks/>
                </p:cNvSpPr>
                <p:nvPr/>
              </p:nvSpPr>
              <p:spPr bwMode="auto">
                <a:xfrm>
                  <a:off x="4369" y="551"/>
                  <a:ext cx="7" cy="2"/>
                </a:xfrm>
                <a:custGeom>
                  <a:avLst/>
                  <a:gdLst>
                    <a:gd name="T0" fmla="*/ 0 w 42"/>
                    <a:gd name="T1" fmla="*/ 0 h 12"/>
                    <a:gd name="T2" fmla="*/ 0 w 42"/>
                    <a:gd name="T3" fmla="*/ 0 h 12"/>
                    <a:gd name="T4" fmla="*/ 0 w 42"/>
                    <a:gd name="T5" fmla="*/ 0 h 12"/>
                    <a:gd name="T6" fmla="*/ 0 w 42"/>
                    <a:gd name="T7" fmla="*/ 0 h 12"/>
                    <a:gd name="T8" fmla="*/ 0 w 42"/>
                    <a:gd name="T9" fmla="*/ 0 h 12"/>
                    <a:gd name="T10" fmla="*/ 0 w 42"/>
                    <a:gd name="T11" fmla="*/ 0 h 12"/>
                    <a:gd name="T12" fmla="*/ 0 w 42"/>
                    <a:gd name="T13" fmla="*/ 0 h 12"/>
                    <a:gd name="T14" fmla="*/ 0 w 42"/>
                    <a:gd name="T15" fmla="*/ 0 h 12"/>
                    <a:gd name="T16" fmla="*/ 0 w 42"/>
                    <a:gd name="T17" fmla="*/ 0 h 12"/>
                    <a:gd name="T18" fmla="*/ 0 w 42"/>
                    <a:gd name="T19" fmla="*/ 0 h 12"/>
                    <a:gd name="T20" fmla="*/ 0 w 42"/>
                    <a:gd name="T21" fmla="*/ 0 h 12"/>
                    <a:gd name="T22" fmla="*/ 0 w 42"/>
                    <a:gd name="T23" fmla="*/ 0 h 12"/>
                    <a:gd name="T24" fmla="*/ 0 w 42"/>
                    <a:gd name="T25" fmla="*/ 0 h 12"/>
                    <a:gd name="T26" fmla="*/ 0 w 42"/>
                    <a:gd name="T27" fmla="*/ 0 h 12"/>
                    <a:gd name="T28" fmla="*/ 0 w 42"/>
                    <a:gd name="T29" fmla="*/ 0 h 12"/>
                    <a:gd name="T30" fmla="*/ 0 w 42"/>
                    <a:gd name="T31" fmla="*/ 0 h 12"/>
                    <a:gd name="T32" fmla="*/ 0 w 42"/>
                    <a:gd name="T33" fmla="*/ 0 h 12"/>
                    <a:gd name="T34" fmla="*/ 0 w 42"/>
                    <a:gd name="T35" fmla="*/ 0 h 12"/>
                    <a:gd name="T36" fmla="*/ 0 w 42"/>
                    <a:gd name="T37" fmla="*/ 0 h 12"/>
                    <a:gd name="T38" fmla="*/ 0 w 42"/>
                    <a:gd name="T39" fmla="*/ 0 h 12"/>
                    <a:gd name="T40" fmla="*/ 0 w 42"/>
                    <a:gd name="T41" fmla="*/ 0 h 1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2"/>
                    <a:gd name="T65" fmla="*/ 42 w 42"/>
                    <a:gd name="T66" fmla="*/ 12 h 1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2">
                      <a:moveTo>
                        <a:pt x="40" y="7"/>
                      </a:moveTo>
                      <a:lnTo>
                        <a:pt x="41" y="7"/>
                      </a:lnTo>
                      <a:lnTo>
                        <a:pt x="36" y="8"/>
                      </a:lnTo>
                      <a:lnTo>
                        <a:pt x="30" y="9"/>
                      </a:lnTo>
                      <a:lnTo>
                        <a:pt x="26" y="10"/>
                      </a:lnTo>
                      <a:lnTo>
                        <a:pt x="20" y="10"/>
                      </a:lnTo>
                      <a:lnTo>
                        <a:pt x="15" y="9"/>
                      </a:lnTo>
                      <a:lnTo>
                        <a:pt x="11" y="8"/>
                      </a:lnTo>
                      <a:lnTo>
                        <a:pt x="7" y="5"/>
                      </a:lnTo>
                      <a:lnTo>
                        <a:pt x="2" y="0"/>
                      </a:lnTo>
                      <a:lnTo>
                        <a:pt x="0" y="2"/>
                      </a:lnTo>
                      <a:lnTo>
                        <a:pt x="4" y="7"/>
                      </a:lnTo>
                      <a:lnTo>
                        <a:pt x="9" y="10"/>
                      </a:lnTo>
                      <a:lnTo>
                        <a:pt x="15" y="11"/>
                      </a:lnTo>
                      <a:lnTo>
                        <a:pt x="20" y="12"/>
                      </a:lnTo>
                      <a:lnTo>
                        <a:pt x="26" y="12"/>
                      </a:lnTo>
                      <a:lnTo>
                        <a:pt x="30" y="11"/>
                      </a:lnTo>
                      <a:lnTo>
                        <a:pt x="36" y="10"/>
                      </a:lnTo>
                      <a:lnTo>
                        <a:pt x="41" y="9"/>
                      </a:lnTo>
                      <a:lnTo>
                        <a:pt x="42" y="9"/>
                      </a:lnTo>
                      <a:lnTo>
                        <a:pt x="4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8" name="Freeform 1329">
                  <a:extLst>
                    <a:ext uri="{FF2B5EF4-FFF2-40B4-BE49-F238E27FC236}">
                      <a16:creationId xmlns:a16="http://schemas.microsoft.com/office/drawing/2014/main" id="{3C0D320B-6090-48FF-AE17-4F76622157A1}"/>
                    </a:ext>
                  </a:extLst>
                </p:cNvPr>
                <p:cNvSpPr>
                  <a:spLocks/>
                </p:cNvSpPr>
                <p:nvPr/>
              </p:nvSpPr>
              <p:spPr bwMode="auto">
                <a:xfrm>
                  <a:off x="4376" y="546"/>
                  <a:ext cx="9" cy="7"/>
                </a:xfrm>
                <a:custGeom>
                  <a:avLst/>
                  <a:gdLst>
                    <a:gd name="T0" fmla="*/ 0 w 52"/>
                    <a:gd name="T1" fmla="*/ 0 h 33"/>
                    <a:gd name="T2" fmla="*/ 0 w 52"/>
                    <a:gd name="T3" fmla="*/ 0 h 33"/>
                    <a:gd name="T4" fmla="*/ 0 w 52"/>
                    <a:gd name="T5" fmla="*/ 0 h 33"/>
                    <a:gd name="T6" fmla="*/ 0 w 52"/>
                    <a:gd name="T7" fmla="*/ 0 h 33"/>
                    <a:gd name="T8" fmla="*/ 0 w 52"/>
                    <a:gd name="T9" fmla="*/ 0 h 33"/>
                    <a:gd name="T10" fmla="*/ 0 w 52"/>
                    <a:gd name="T11" fmla="*/ 0 h 33"/>
                    <a:gd name="T12" fmla="*/ 0 w 52"/>
                    <a:gd name="T13" fmla="*/ 0 h 33"/>
                    <a:gd name="T14" fmla="*/ 0 w 52"/>
                    <a:gd name="T15" fmla="*/ 0 h 33"/>
                    <a:gd name="T16" fmla="*/ 0 w 52"/>
                    <a:gd name="T17" fmla="*/ 0 h 33"/>
                    <a:gd name="T18" fmla="*/ 0 w 52"/>
                    <a:gd name="T19" fmla="*/ 0 h 33"/>
                    <a:gd name="T20" fmla="*/ 0 w 52"/>
                    <a:gd name="T21" fmla="*/ 0 h 33"/>
                    <a:gd name="T22" fmla="*/ 0 w 52"/>
                    <a:gd name="T23" fmla="*/ 0 h 33"/>
                    <a:gd name="T24" fmla="*/ 0 w 52"/>
                    <a:gd name="T25" fmla="*/ 0 h 33"/>
                    <a:gd name="T26" fmla="*/ 0 w 52"/>
                    <a:gd name="T27" fmla="*/ 0 h 33"/>
                    <a:gd name="T28" fmla="*/ 0 w 52"/>
                    <a:gd name="T29" fmla="*/ 0 h 33"/>
                    <a:gd name="T30" fmla="*/ 0 w 52"/>
                    <a:gd name="T31" fmla="*/ 0 h 33"/>
                    <a:gd name="T32" fmla="*/ 0 w 52"/>
                    <a:gd name="T33" fmla="*/ 0 h 33"/>
                    <a:gd name="T34" fmla="*/ 0 w 52"/>
                    <a:gd name="T35" fmla="*/ 0 h 33"/>
                    <a:gd name="T36" fmla="*/ 0 w 52"/>
                    <a:gd name="T37" fmla="*/ 0 h 33"/>
                    <a:gd name="T38" fmla="*/ 0 w 52"/>
                    <a:gd name="T39" fmla="*/ 0 h 33"/>
                    <a:gd name="T40" fmla="*/ 0 w 52"/>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33"/>
                    <a:gd name="T65" fmla="*/ 52 w 52"/>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33">
                      <a:moveTo>
                        <a:pt x="49" y="0"/>
                      </a:moveTo>
                      <a:lnTo>
                        <a:pt x="49" y="0"/>
                      </a:lnTo>
                      <a:lnTo>
                        <a:pt x="44" y="4"/>
                      </a:lnTo>
                      <a:lnTo>
                        <a:pt x="39" y="8"/>
                      </a:lnTo>
                      <a:lnTo>
                        <a:pt x="33" y="12"/>
                      </a:lnTo>
                      <a:lnTo>
                        <a:pt x="27" y="16"/>
                      </a:lnTo>
                      <a:lnTo>
                        <a:pt x="20" y="20"/>
                      </a:lnTo>
                      <a:lnTo>
                        <a:pt x="14" y="23"/>
                      </a:lnTo>
                      <a:lnTo>
                        <a:pt x="7" y="28"/>
                      </a:lnTo>
                      <a:lnTo>
                        <a:pt x="0" y="31"/>
                      </a:lnTo>
                      <a:lnTo>
                        <a:pt x="2" y="33"/>
                      </a:lnTo>
                      <a:lnTo>
                        <a:pt x="9" y="30"/>
                      </a:lnTo>
                      <a:lnTo>
                        <a:pt x="16" y="25"/>
                      </a:lnTo>
                      <a:lnTo>
                        <a:pt x="22" y="22"/>
                      </a:lnTo>
                      <a:lnTo>
                        <a:pt x="29" y="18"/>
                      </a:lnTo>
                      <a:lnTo>
                        <a:pt x="35" y="14"/>
                      </a:lnTo>
                      <a:lnTo>
                        <a:pt x="41" y="10"/>
                      </a:lnTo>
                      <a:lnTo>
                        <a:pt x="46" y="6"/>
                      </a:lnTo>
                      <a:lnTo>
                        <a:pt x="52" y="2"/>
                      </a:lnTo>
                      <a:lnTo>
                        <a:pt x="4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9" name="Freeform 1330">
                  <a:extLst>
                    <a:ext uri="{FF2B5EF4-FFF2-40B4-BE49-F238E27FC236}">
                      <a16:creationId xmlns:a16="http://schemas.microsoft.com/office/drawing/2014/main" id="{F0512AFD-D7B3-4B03-8EE9-D457428D3E69}"/>
                    </a:ext>
                  </a:extLst>
                </p:cNvPr>
                <p:cNvSpPr>
                  <a:spLocks/>
                </p:cNvSpPr>
                <p:nvPr/>
              </p:nvSpPr>
              <p:spPr bwMode="auto">
                <a:xfrm>
                  <a:off x="4384" y="546"/>
                  <a:ext cx="1" cy="1"/>
                </a:xfrm>
                <a:custGeom>
                  <a:avLst/>
                  <a:gdLst>
                    <a:gd name="T0" fmla="*/ 0 w 3"/>
                    <a:gd name="T1" fmla="*/ 0 h 2"/>
                    <a:gd name="T2" fmla="*/ 0 w 3"/>
                    <a:gd name="T3" fmla="*/ 1 h 2"/>
                    <a:gd name="T4" fmla="*/ 0 w 3"/>
                    <a:gd name="T5" fmla="*/ 1 h 2"/>
                    <a:gd name="T6" fmla="*/ 0 w 3"/>
                    <a:gd name="T7" fmla="*/ 1 h 2"/>
                    <a:gd name="T8" fmla="*/ 0 w 3"/>
                    <a:gd name="T9" fmla="*/ 1 h 2"/>
                    <a:gd name="T10" fmla="*/ 0 w 3"/>
                    <a:gd name="T11" fmla="*/ 1 h 2"/>
                    <a:gd name="T12" fmla="*/ 0 w 3"/>
                    <a:gd name="T13" fmla="*/ 0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0" y="0"/>
                      </a:moveTo>
                      <a:lnTo>
                        <a:pt x="2" y="1"/>
                      </a:lnTo>
                      <a:lnTo>
                        <a:pt x="3"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sp>
            <p:nvSpPr>
              <p:cNvPr id="53273" name="Freeform 1331">
                <a:extLst>
                  <a:ext uri="{FF2B5EF4-FFF2-40B4-BE49-F238E27FC236}">
                    <a16:creationId xmlns:a16="http://schemas.microsoft.com/office/drawing/2014/main" id="{64476796-326F-4BBF-89D9-F62BCEADE6A7}"/>
                  </a:ext>
                </a:extLst>
              </p:cNvPr>
              <p:cNvSpPr>
                <a:spLocks/>
              </p:cNvSpPr>
              <p:nvPr/>
            </p:nvSpPr>
            <p:spPr bwMode="auto">
              <a:xfrm>
                <a:off x="4400" y="512"/>
                <a:ext cx="4" cy="6"/>
              </a:xfrm>
              <a:custGeom>
                <a:avLst/>
                <a:gdLst>
                  <a:gd name="T0" fmla="*/ 0 w 25"/>
                  <a:gd name="T1" fmla="*/ 0 h 29"/>
                  <a:gd name="T2" fmla="*/ 0 w 25"/>
                  <a:gd name="T3" fmla="*/ 0 h 29"/>
                  <a:gd name="T4" fmla="*/ 0 w 25"/>
                  <a:gd name="T5" fmla="*/ 0 h 29"/>
                  <a:gd name="T6" fmla="*/ 0 w 25"/>
                  <a:gd name="T7" fmla="*/ 0 h 29"/>
                  <a:gd name="T8" fmla="*/ 0 w 25"/>
                  <a:gd name="T9" fmla="*/ 0 h 29"/>
                  <a:gd name="T10" fmla="*/ 0 w 25"/>
                  <a:gd name="T11" fmla="*/ 0 h 29"/>
                  <a:gd name="T12" fmla="*/ 0 w 25"/>
                  <a:gd name="T13" fmla="*/ 0 h 29"/>
                  <a:gd name="T14" fmla="*/ 0 w 25"/>
                  <a:gd name="T15" fmla="*/ 0 h 29"/>
                  <a:gd name="T16" fmla="*/ 0 w 25"/>
                  <a:gd name="T17" fmla="*/ 0 h 29"/>
                  <a:gd name="T18" fmla="*/ 0 w 25"/>
                  <a:gd name="T19" fmla="*/ 0 h 29"/>
                  <a:gd name="T20" fmla="*/ 0 w 25"/>
                  <a:gd name="T21" fmla="*/ 0 h 29"/>
                  <a:gd name="T22" fmla="*/ 0 w 25"/>
                  <a:gd name="T23" fmla="*/ 0 h 29"/>
                  <a:gd name="T24" fmla="*/ 0 w 25"/>
                  <a:gd name="T25" fmla="*/ 0 h 29"/>
                  <a:gd name="T26" fmla="*/ 0 w 25"/>
                  <a:gd name="T27" fmla="*/ 0 h 29"/>
                  <a:gd name="T28" fmla="*/ 0 w 25"/>
                  <a:gd name="T29" fmla="*/ 0 h 29"/>
                  <a:gd name="T30" fmla="*/ 0 w 25"/>
                  <a:gd name="T31" fmla="*/ 0 h 29"/>
                  <a:gd name="T32" fmla="*/ 0 w 25"/>
                  <a:gd name="T33" fmla="*/ 0 h 29"/>
                  <a:gd name="T34" fmla="*/ 0 w 25"/>
                  <a:gd name="T35" fmla="*/ 0 h 29"/>
                  <a:gd name="T36" fmla="*/ 0 w 25"/>
                  <a:gd name="T37" fmla="*/ 0 h 29"/>
                  <a:gd name="T38" fmla="*/ 0 w 25"/>
                  <a:gd name="T39" fmla="*/ 0 h 29"/>
                  <a:gd name="T40" fmla="*/ 0 w 25"/>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5"/>
                  <a:gd name="T64" fmla="*/ 0 h 29"/>
                  <a:gd name="T65" fmla="*/ 25 w 25"/>
                  <a:gd name="T66" fmla="*/ 29 h 2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5" h="29">
                    <a:moveTo>
                      <a:pt x="0" y="4"/>
                    </a:moveTo>
                    <a:lnTo>
                      <a:pt x="0" y="4"/>
                    </a:lnTo>
                    <a:lnTo>
                      <a:pt x="8" y="4"/>
                    </a:lnTo>
                    <a:lnTo>
                      <a:pt x="13" y="4"/>
                    </a:lnTo>
                    <a:lnTo>
                      <a:pt x="18" y="7"/>
                    </a:lnTo>
                    <a:lnTo>
                      <a:pt x="20" y="10"/>
                    </a:lnTo>
                    <a:lnTo>
                      <a:pt x="21" y="14"/>
                    </a:lnTo>
                    <a:lnTo>
                      <a:pt x="20" y="18"/>
                    </a:lnTo>
                    <a:lnTo>
                      <a:pt x="21" y="24"/>
                    </a:lnTo>
                    <a:lnTo>
                      <a:pt x="20" y="29"/>
                    </a:lnTo>
                    <a:lnTo>
                      <a:pt x="22" y="29"/>
                    </a:lnTo>
                    <a:lnTo>
                      <a:pt x="24" y="24"/>
                    </a:lnTo>
                    <a:lnTo>
                      <a:pt x="25" y="18"/>
                    </a:lnTo>
                    <a:lnTo>
                      <a:pt x="24" y="14"/>
                    </a:lnTo>
                    <a:lnTo>
                      <a:pt x="22" y="8"/>
                    </a:lnTo>
                    <a:lnTo>
                      <a:pt x="20" y="5"/>
                    </a:lnTo>
                    <a:lnTo>
                      <a:pt x="15" y="2"/>
                    </a:lnTo>
                    <a:lnTo>
                      <a:pt x="8" y="0"/>
                    </a:lnTo>
                    <a:lnTo>
                      <a:pt x="0" y="2"/>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4" name="Freeform 1332">
                <a:extLst>
                  <a:ext uri="{FF2B5EF4-FFF2-40B4-BE49-F238E27FC236}">
                    <a16:creationId xmlns:a16="http://schemas.microsoft.com/office/drawing/2014/main" id="{CD9AF34C-4D95-45D4-A68A-3699E1ABF47B}"/>
                  </a:ext>
                </a:extLst>
              </p:cNvPr>
              <p:cNvSpPr>
                <a:spLocks/>
              </p:cNvSpPr>
              <p:nvPr/>
            </p:nvSpPr>
            <p:spPr bwMode="auto">
              <a:xfrm>
                <a:off x="4375" y="513"/>
                <a:ext cx="25" cy="6"/>
              </a:xfrm>
              <a:custGeom>
                <a:avLst/>
                <a:gdLst>
                  <a:gd name="T0" fmla="*/ 0 w 148"/>
                  <a:gd name="T1" fmla="*/ 0 h 30"/>
                  <a:gd name="T2" fmla="*/ 0 w 148"/>
                  <a:gd name="T3" fmla="*/ 0 h 30"/>
                  <a:gd name="T4" fmla="*/ 0 w 148"/>
                  <a:gd name="T5" fmla="*/ 0 h 30"/>
                  <a:gd name="T6" fmla="*/ 0 w 148"/>
                  <a:gd name="T7" fmla="*/ 0 h 30"/>
                  <a:gd name="T8" fmla="*/ 0 w 148"/>
                  <a:gd name="T9" fmla="*/ 0 h 30"/>
                  <a:gd name="T10" fmla="*/ 0 w 148"/>
                  <a:gd name="T11" fmla="*/ 0 h 30"/>
                  <a:gd name="T12" fmla="*/ 0 w 148"/>
                  <a:gd name="T13" fmla="*/ 0 h 30"/>
                  <a:gd name="T14" fmla="*/ 0 60000 65536"/>
                  <a:gd name="T15" fmla="*/ 0 60000 65536"/>
                  <a:gd name="T16" fmla="*/ 0 60000 65536"/>
                  <a:gd name="T17" fmla="*/ 0 60000 65536"/>
                  <a:gd name="T18" fmla="*/ 0 60000 65536"/>
                  <a:gd name="T19" fmla="*/ 0 60000 65536"/>
                  <a:gd name="T20" fmla="*/ 0 60000 65536"/>
                  <a:gd name="T21" fmla="*/ 0 w 148"/>
                  <a:gd name="T22" fmla="*/ 0 h 30"/>
                  <a:gd name="T23" fmla="*/ 148 w 14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30">
                    <a:moveTo>
                      <a:pt x="0" y="30"/>
                    </a:moveTo>
                    <a:lnTo>
                      <a:pt x="0" y="30"/>
                    </a:lnTo>
                    <a:lnTo>
                      <a:pt x="148" y="2"/>
                    </a:lnTo>
                    <a:lnTo>
                      <a:pt x="148" y="0"/>
                    </a:lnTo>
                    <a:lnTo>
                      <a:pt x="0" y="28"/>
                    </a:lnTo>
                    <a:lnTo>
                      <a:pt x="0"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5" name="Freeform 1333">
                <a:extLst>
                  <a:ext uri="{FF2B5EF4-FFF2-40B4-BE49-F238E27FC236}">
                    <a16:creationId xmlns:a16="http://schemas.microsoft.com/office/drawing/2014/main" id="{65A9604C-1515-4D19-883C-CFA2C97EE327}"/>
                  </a:ext>
                </a:extLst>
              </p:cNvPr>
              <p:cNvSpPr>
                <a:spLocks/>
              </p:cNvSpPr>
              <p:nvPr/>
            </p:nvSpPr>
            <p:spPr bwMode="auto">
              <a:xfrm>
                <a:off x="4372" y="518"/>
                <a:ext cx="3" cy="6"/>
              </a:xfrm>
              <a:custGeom>
                <a:avLst/>
                <a:gdLst>
                  <a:gd name="T0" fmla="*/ 0 w 17"/>
                  <a:gd name="T1" fmla="*/ 0 h 30"/>
                  <a:gd name="T2" fmla="*/ 0 w 17"/>
                  <a:gd name="T3" fmla="*/ 0 h 30"/>
                  <a:gd name="T4" fmla="*/ 0 w 17"/>
                  <a:gd name="T5" fmla="*/ 0 h 30"/>
                  <a:gd name="T6" fmla="*/ 0 w 17"/>
                  <a:gd name="T7" fmla="*/ 0 h 30"/>
                  <a:gd name="T8" fmla="*/ 0 w 17"/>
                  <a:gd name="T9" fmla="*/ 0 h 30"/>
                  <a:gd name="T10" fmla="*/ 0 w 17"/>
                  <a:gd name="T11" fmla="*/ 0 h 30"/>
                  <a:gd name="T12" fmla="*/ 0 w 17"/>
                  <a:gd name="T13" fmla="*/ 0 h 30"/>
                  <a:gd name="T14" fmla="*/ 0 w 17"/>
                  <a:gd name="T15" fmla="*/ 0 h 30"/>
                  <a:gd name="T16" fmla="*/ 0 w 17"/>
                  <a:gd name="T17" fmla="*/ 0 h 30"/>
                  <a:gd name="T18" fmla="*/ 0 w 17"/>
                  <a:gd name="T19" fmla="*/ 0 h 30"/>
                  <a:gd name="T20" fmla="*/ 0 w 17"/>
                  <a:gd name="T21" fmla="*/ 0 h 30"/>
                  <a:gd name="T22" fmla="*/ 0 w 17"/>
                  <a:gd name="T23" fmla="*/ 0 h 30"/>
                  <a:gd name="T24" fmla="*/ 0 w 17"/>
                  <a:gd name="T25" fmla="*/ 0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30"/>
                  <a:gd name="T41" fmla="*/ 17 w 17"/>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30">
                    <a:moveTo>
                      <a:pt x="12" y="28"/>
                    </a:moveTo>
                    <a:lnTo>
                      <a:pt x="12" y="28"/>
                    </a:lnTo>
                    <a:lnTo>
                      <a:pt x="5" y="23"/>
                    </a:lnTo>
                    <a:lnTo>
                      <a:pt x="3" y="16"/>
                    </a:lnTo>
                    <a:lnTo>
                      <a:pt x="8" y="8"/>
                    </a:lnTo>
                    <a:lnTo>
                      <a:pt x="17" y="2"/>
                    </a:lnTo>
                    <a:lnTo>
                      <a:pt x="17" y="0"/>
                    </a:lnTo>
                    <a:lnTo>
                      <a:pt x="5" y="6"/>
                    </a:lnTo>
                    <a:lnTo>
                      <a:pt x="0" y="16"/>
                    </a:lnTo>
                    <a:lnTo>
                      <a:pt x="3" y="25"/>
                    </a:lnTo>
                    <a:lnTo>
                      <a:pt x="12" y="30"/>
                    </a:lnTo>
                    <a:lnTo>
                      <a:pt x="1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6" name="Freeform 1334">
                <a:extLst>
                  <a:ext uri="{FF2B5EF4-FFF2-40B4-BE49-F238E27FC236}">
                    <a16:creationId xmlns:a16="http://schemas.microsoft.com/office/drawing/2014/main" id="{01CDE094-277A-4BC0-8670-B03D72CA7570}"/>
                  </a:ext>
                </a:extLst>
              </p:cNvPr>
              <p:cNvSpPr>
                <a:spLocks/>
              </p:cNvSpPr>
              <p:nvPr/>
            </p:nvSpPr>
            <p:spPr bwMode="auto">
              <a:xfrm>
                <a:off x="4374" y="524"/>
                <a:ext cx="19" cy="6"/>
              </a:xfrm>
              <a:custGeom>
                <a:avLst/>
                <a:gdLst>
                  <a:gd name="T0" fmla="*/ 0 w 112"/>
                  <a:gd name="T1" fmla="*/ 0 h 32"/>
                  <a:gd name="T2" fmla="*/ 0 w 112"/>
                  <a:gd name="T3" fmla="*/ 0 h 32"/>
                  <a:gd name="T4" fmla="*/ 0 w 112"/>
                  <a:gd name="T5" fmla="*/ 0 h 32"/>
                  <a:gd name="T6" fmla="*/ 0 w 112"/>
                  <a:gd name="T7" fmla="*/ 0 h 32"/>
                  <a:gd name="T8" fmla="*/ 0 w 112"/>
                  <a:gd name="T9" fmla="*/ 0 h 32"/>
                  <a:gd name="T10" fmla="*/ 0 w 112"/>
                  <a:gd name="T11" fmla="*/ 0 h 32"/>
                  <a:gd name="T12" fmla="*/ 0 w 112"/>
                  <a:gd name="T13" fmla="*/ 0 h 32"/>
                  <a:gd name="T14" fmla="*/ 0 60000 65536"/>
                  <a:gd name="T15" fmla="*/ 0 60000 65536"/>
                  <a:gd name="T16" fmla="*/ 0 60000 65536"/>
                  <a:gd name="T17" fmla="*/ 0 60000 65536"/>
                  <a:gd name="T18" fmla="*/ 0 60000 65536"/>
                  <a:gd name="T19" fmla="*/ 0 60000 65536"/>
                  <a:gd name="T20" fmla="*/ 0 60000 65536"/>
                  <a:gd name="T21" fmla="*/ 0 w 112"/>
                  <a:gd name="T22" fmla="*/ 0 h 32"/>
                  <a:gd name="T23" fmla="*/ 112 w 112"/>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32">
                    <a:moveTo>
                      <a:pt x="112" y="30"/>
                    </a:moveTo>
                    <a:lnTo>
                      <a:pt x="110" y="30"/>
                    </a:lnTo>
                    <a:lnTo>
                      <a:pt x="0" y="0"/>
                    </a:lnTo>
                    <a:lnTo>
                      <a:pt x="0" y="2"/>
                    </a:lnTo>
                    <a:lnTo>
                      <a:pt x="110" y="32"/>
                    </a:lnTo>
                    <a:lnTo>
                      <a:pt x="109" y="32"/>
                    </a:lnTo>
                    <a:lnTo>
                      <a:pt x="112"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7" name="Freeform 1335">
                <a:extLst>
                  <a:ext uri="{FF2B5EF4-FFF2-40B4-BE49-F238E27FC236}">
                    <a16:creationId xmlns:a16="http://schemas.microsoft.com/office/drawing/2014/main" id="{2BE32509-6C30-4C51-96D3-ABD87FD2FC90}"/>
                  </a:ext>
                </a:extLst>
              </p:cNvPr>
              <p:cNvSpPr>
                <a:spLocks/>
              </p:cNvSpPr>
              <p:nvPr/>
            </p:nvSpPr>
            <p:spPr bwMode="auto">
              <a:xfrm>
                <a:off x="4393" y="528"/>
                <a:ext cx="6" cy="3"/>
              </a:xfrm>
              <a:custGeom>
                <a:avLst/>
                <a:gdLst>
                  <a:gd name="T0" fmla="*/ 0 w 40"/>
                  <a:gd name="T1" fmla="*/ 0 h 16"/>
                  <a:gd name="T2" fmla="*/ 0 w 40"/>
                  <a:gd name="T3" fmla="*/ 0 h 16"/>
                  <a:gd name="T4" fmla="*/ 0 w 40"/>
                  <a:gd name="T5" fmla="*/ 0 h 16"/>
                  <a:gd name="T6" fmla="*/ 0 w 40"/>
                  <a:gd name="T7" fmla="*/ 0 h 16"/>
                  <a:gd name="T8" fmla="*/ 0 w 40"/>
                  <a:gd name="T9" fmla="*/ 0 h 16"/>
                  <a:gd name="T10" fmla="*/ 0 w 40"/>
                  <a:gd name="T11" fmla="*/ 0 h 16"/>
                  <a:gd name="T12" fmla="*/ 0 w 40"/>
                  <a:gd name="T13" fmla="*/ 0 h 16"/>
                  <a:gd name="T14" fmla="*/ 0 w 40"/>
                  <a:gd name="T15" fmla="*/ 0 h 16"/>
                  <a:gd name="T16" fmla="*/ 0 w 40"/>
                  <a:gd name="T17" fmla="*/ 0 h 16"/>
                  <a:gd name="T18" fmla="*/ 0 w 40"/>
                  <a:gd name="T19" fmla="*/ 0 h 16"/>
                  <a:gd name="T20" fmla="*/ 0 w 40"/>
                  <a:gd name="T21" fmla="*/ 0 h 16"/>
                  <a:gd name="T22" fmla="*/ 0 w 40"/>
                  <a:gd name="T23" fmla="*/ 0 h 16"/>
                  <a:gd name="T24" fmla="*/ 0 w 40"/>
                  <a:gd name="T25" fmla="*/ 0 h 16"/>
                  <a:gd name="T26" fmla="*/ 0 w 40"/>
                  <a:gd name="T27" fmla="*/ 0 h 16"/>
                  <a:gd name="T28" fmla="*/ 0 w 40"/>
                  <a:gd name="T29" fmla="*/ 0 h 16"/>
                  <a:gd name="T30" fmla="*/ 0 w 40"/>
                  <a:gd name="T31" fmla="*/ 0 h 16"/>
                  <a:gd name="T32" fmla="*/ 0 w 40"/>
                  <a:gd name="T33" fmla="*/ 0 h 16"/>
                  <a:gd name="T34" fmla="*/ 0 w 40"/>
                  <a:gd name="T35" fmla="*/ 0 h 16"/>
                  <a:gd name="T36" fmla="*/ 0 w 40"/>
                  <a:gd name="T37" fmla="*/ 0 h 16"/>
                  <a:gd name="T38" fmla="*/ 0 w 40"/>
                  <a:gd name="T39" fmla="*/ 0 h 16"/>
                  <a:gd name="T40" fmla="*/ 0 w 40"/>
                  <a:gd name="T41" fmla="*/ 0 h 1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6"/>
                  <a:gd name="T65" fmla="*/ 40 w 40"/>
                  <a:gd name="T66" fmla="*/ 16 h 1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6">
                    <a:moveTo>
                      <a:pt x="38" y="0"/>
                    </a:moveTo>
                    <a:lnTo>
                      <a:pt x="38" y="0"/>
                    </a:lnTo>
                    <a:lnTo>
                      <a:pt x="34" y="4"/>
                    </a:lnTo>
                    <a:lnTo>
                      <a:pt x="31" y="7"/>
                    </a:lnTo>
                    <a:lnTo>
                      <a:pt x="26" y="10"/>
                    </a:lnTo>
                    <a:lnTo>
                      <a:pt x="21" y="12"/>
                    </a:lnTo>
                    <a:lnTo>
                      <a:pt x="18" y="13"/>
                    </a:lnTo>
                    <a:lnTo>
                      <a:pt x="13" y="14"/>
                    </a:lnTo>
                    <a:lnTo>
                      <a:pt x="7" y="13"/>
                    </a:lnTo>
                    <a:lnTo>
                      <a:pt x="3" y="12"/>
                    </a:lnTo>
                    <a:lnTo>
                      <a:pt x="0" y="14"/>
                    </a:lnTo>
                    <a:lnTo>
                      <a:pt x="7" y="15"/>
                    </a:lnTo>
                    <a:lnTo>
                      <a:pt x="13" y="16"/>
                    </a:lnTo>
                    <a:lnTo>
                      <a:pt x="18" y="15"/>
                    </a:lnTo>
                    <a:lnTo>
                      <a:pt x="24" y="14"/>
                    </a:lnTo>
                    <a:lnTo>
                      <a:pt x="29" y="12"/>
                    </a:lnTo>
                    <a:lnTo>
                      <a:pt x="33" y="9"/>
                    </a:lnTo>
                    <a:lnTo>
                      <a:pt x="37" y="6"/>
                    </a:lnTo>
                    <a:lnTo>
                      <a:pt x="40" y="2"/>
                    </a:lnTo>
                    <a:lnTo>
                      <a:pt x="3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8" name="Freeform 1336">
                <a:extLst>
                  <a:ext uri="{FF2B5EF4-FFF2-40B4-BE49-F238E27FC236}">
                    <a16:creationId xmlns:a16="http://schemas.microsoft.com/office/drawing/2014/main" id="{0EC7C6D8-4175-4D46-99FB-73CB1538BF3E}"/>
                  </a:ext>
                </a:extLst>
              </p:cNvPr>
              <p:cNvSpPr>
                <a:spLocks/>
              </p:cNvSpPr>
              <p:nvPr/>
            </p:nvSpPr>
            <p:spPr bwMode="auto">
              <a:xfrm>
                <a:off x="4399" y="518"/>
                <a:ext cx="5" cy="10"/>
              </a:xfrm>
              <a:custGeom>
                <a:avLst/>
                <a:gdLst>
                  <a:gd name="T0" fmla="*/ 0 w 28"/>
                  <a:gd name="T1" fmla="*/ 0 h 49"/>
                  <a:gd name="T2" fmla="*/ 0 w 28"/>
                  <a:gd name="T3" fmla="*/ 0 h 49"/>
                  <a:gd name="T4" fmla="*/ 0 w 28"/>
                  <a:gd name="T5" fmla="*/ 0 h 49"/>
                  <a:gd name="T6" fmla="*/ 0 w 28"/>
                  <a:gd name="T7" fmla="*/ 0 h 49"/>
                  <a:gd name="T8" fmla="*/ 0 w 28"/>
                  <a:gd name="T9" fmla="*/ 0 h 49"/>
                  <a:gd name="T10" fmla="*/ 0 w 28"/>
                  <a:gd name="T11" fmla="*/ 0 h 49"/>
                  <a:gd name="T12" fmla="*/ 0 w 28"/>
                  <a:gd name="T13" fmla="*/ 0 h 49"/>
                  <a:gd name="T14" fmla="*/ 0 w 28"/>
                  <a:gd name="T15" fmla="*/ 0 h 49"/>
                  <a:gd name="T16" fmla="*/ 0 w 28"/>
                  <a:gd name="T17" fmla="*/ 0 h 49"/>
                  <a:gd name="T18" fmla="*/ 0 w 28"/>
                  <a:gd name="T19" fmla="*/ 0 h 49"/>
                  <a:gd name="T20" fmla="*/ 0 w 28"/>
                  <a:gd name="T21" fmla="*/ 0 h 49"/>
                  <a:gd name="T22" fmla="*/ 0 w 28"/>
                  <a:gd name="T23" fmla="*/ 0 h 49"/>
                  <a:gd name="T24" fmla="*/ 0 w 28"/>
                  <a:gd name="T25" fmla="*/ 0 h 49"/>
                  <a:gd name="T26" fmla="*/ 0 w 28"/>
                  <a:gd name="T27" fmla="*/ 0 h 49"/>
                  <a:gd name="T28" fmla="*/ 0 w 28"/>
                  <a:gd name="T29" fmla="*/ 0 h 49"/>
                  <a:gd name="T30" fmla="*/ 0 w 28"/>
                  <a:gd name="T31" fmla="*/ 0 h 49"/>
                  <a:gd name="T32" fmla="*/ 0 w 28"/>
                  <a:gd name="T33" fmla="*/ 0 h 49"/>
                  <a:gd name="T34" fmla="*/ 0 w 28"/>
                  <a:gd name="T35" fmla="*/ 0 h 49"/>
                  <a:gd name="T36" fmla="*/ 0 w 28"/>
                  <a:gd name="T37" fmla="*/ 0 h 49"/>
                  <a:gd name="T38" fmla="*/ 0 w 28"/>
                  <a:gd name="T39" fmla="*/ 0 h 49"/>
                  <a:gd name="T40" fmla="*/ 0 w 28"/>
                  <a:gd name="T41" fmla="*/ 0 h 4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8"/>
                  <a:gd name="T64" fmla="*/ 0 h 49"/>
                  <a:gd name="T65" fmla="*/ 28 w 28"/>
                  <a:gd name="T66" fmla="*/ 49 h 4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8" h="49">
                    <a:moveTo>
                      <a:pt x="26" y="0"/>
                    </a:moveTo>
                    <a:lnTo>
                      <a:pt x="26" y="0"/>
                    </a:lnTo>
                    <a:lnTo>
                      <a:pt x="24" y="6"/>
                    </a:lnTo>
                    <a:lnTo>
                      <a:pt x="21" y="11"/>
                    </a:lnTo>
                    <a:lnTo>
                      <a:pt x="18" y="18"/>
                    </a:lnTo>
                    <a:lnTo>
                      <a:pt x="15" y="23"/>
                    </a:lnTo>
                    <a:lnTo>
                      <a:pt x="12" y="29"/>
                    </a:lnTo>
                    <a:lnTo>
                      <a:pt x="8" y="35"/>
                    </a:lnTo>
                    <a:lnTo>
                      <a:pt x="5" y="41"/>
                    </a:lnTo>
                    <a:lnTo>
                      <a:pt x="0" y="47"/>
                    </a:lnTo>
                    <a:lnTo>
                      <a:pt x="2" y="49"/>
                    </a:lnTo>
                    <a:lnTo>
                      <a:pt x="7" y="43"/>
                    </a:lnTo>
                    <a:lnTo>
                      <a:pt x="11" y="37"/>
                    </a:lnTo>
                    <a:lnTo>
                      <a:pt x="14" y="31"/>
                    </a:lnTo>
                    <a:lnTo>
                      <a:pt x="18" y="25"/>
                    </a:lnTo>
                    <a:lnTo>
                      <a:pt x="20" y="20"/>
                    </a:lnTo>
                    <a:lnTo>
                      <a:pt x="24" y="13"/>
                    </a:lnTo>
                    <a:lnTo>
                      <a:pt x="26" y="6"/>
                    </a:lnTo>
                    <a:lnTo>
                      <a:pt x="28" y="0"/>
                    </a:lnTo>
                    <a:lnTo>
                      <a:pt x="2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9" name="Freeform 1337">
                <a:extLst>
                  <a:ext uri="{FF2B5EF4-FFF2-40B4-BE49-F238E27FC236}">
                    <a16:creationId xmlns:a16="http://schemas.microsoft.com/office/drawing/2014/main" id="{053D9711-AD37-4F15-AA3D-B851BA0F6E10}"/>
                  </a:ext>
                </a:extLst>
              </p:cNvPr>
              <p:cNvSpPr>
                <a:spLocks/>
              </p:cNvSpPr>
              <p:nvPr/>
            </p:nvSpPr>
            <p:spPr bwMode="auto">
              <a:xfrm>
                <a:off x="4403" y="518"/>
                <a:ext cx="1" cy="1"/>
              </a:xfrm>
              <a:custGeom>
                <a:avLst/>
                <a:gdLst>
                  <a:gd name="T0" fmla="*/ 0 w 2"/>
                  <a:gd name="T1" fmla="*/ 0 h 1"/>
                  <a:gd name="T2" fmla="*/ 1 w 2"/>
                  <a:gd name="T3" fmla="*/ 0 h 1"/>
                  <a:gd name="T4" fmla="*/ 1 w 2"/>
                  <a:gd name="T5" fmla="*/ 0 h 1"/>
                  <a:gd name="T6" fmla="*/ 1 w 2"/>
                  <a:gd name="T7" fmla="*/ 0 h 1"/>
                  <a:gd name="T8" fmla="*/ 1 w 2"/>
                  <a:gd name="T9" fmla="*/ 0 h 1"/>
                  <a:gd name="T10" fmla="*/ 1 w 2"/>
                  <a:gd name="T11" fmla="*/ 0 h 1"/>
                  <a:gd name="T12" fmla="*/ 0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0"/>
                    </a:moveTo>
                    <a:lnTo>
                      <a:pt x="1" y="0"/>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0" name="Freeform 1338">
                <a:extLst>
                  <a:ext uri="{FF2B5EF4-FFF2-40B4-BE49-F238E27FC236}">
                    <a16:creationId xmlns:a16="http://schemas.microsoft.com/office/drawing/2014/main" id="{9BDD66B7-9024-40C2-9CF8-8C02F290ADAC}"/>
                  </a:ext>
                </a:extLst>
              </p:cNvPr>
              <p:cNvSpPr>
                <a:spLocks/>
              </p:cNvSpPr>
              <p:nvPr/>
            </p:nvSpPr>
            <p:spPr bwMode="auto">
              <a:xfrm>
                <a:off x="4400" y="480"/>
                <a:ext cx="6" cy="4"/>
              </a:xfrm>
              <a:custGeom>
                <a:avLst/>
                <a:gdLst>
                  <a:gd name="T0" fmla="*/ 0 w 36"/>
                  <a:gd name="T1" fmla="*/ 0 h 21"/>
                  <a:gd name="T2" fmla="*/ 0 w 36"/>
                  <a:gd name="T3" fmla="*/ 0 h 21"/>
                  <a:gd name="T4" fmla="*/ 0 w 36"/>
                  <a:gd name="T5" fmla="*/ 0 h 21"/>
                  <a:gd name="T6" fmla="*/ 0 w 36"/>
                  <a:gd name="T7" fmla="*/ 0 h 21"/>
                  <a:gd name="T8" fmla="*/ 0 w 36"/>
                  <a:gd name="T9" fmla="*/ 0 h 21"/>
                  <a:gd name="T10" fmla="*/ 0 w 36"/>
                  <a:gd name="T11" fmla="*/ 0 h 21"/>
                  <a:gd name="T12" fmla="*/ 0 w 36"/>
                  <a:gd name="T13" fmla="*/ 0 h 21"/>
                  <a:gd name="T14" fmla="*/ 0 w 36"/>
                  <a:gd name="T15" fmla="*/ 0 h 21"/>
                  <a:gd name="T16" fmla="*/ 0 w 36"/>
                  <a:gd name="T17" fmla="*/ 0 h 21"/>
                  <a:gd name="T18" fmla="*/ 0 w 36"/>
                  <a:gd name="T19" fmla="*/ 0 h 21"/>
                  <a:gd name="T20" fmla="*/ 0 w 36"/>
                  <a:gd name="T21" fmla="*/ 0 h 21"/>
                  <a:gd name="T22" fmla="*/ 0 w 36"/>
                  <a:gd name="T23" fmla="*/ 0 h 21"/>
                  <a:gd name="T24" fmla="*/ 0 w 36"/>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
                  <a:gd name="T40" fmla="*/ 0 h 21"/>
                  <a:gd name="T41" fmla="*/ 36 w 36"/>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 h="21">
                    <a:moveTo>
                      <a:pt x="3" y="8"/>
                    </a:moveTo>
                    <a:lnTo>
                      <a:pt x="3" y="8"/>
                    </a:lnTo>
                    <a:lnTo>
                      <a:pt x="15" y="2"/>
                    </a:lnTo>
                    <a:lnTo>
                      <a:pt x="23" y="4"/>
                    </a:lnTo>
                    <a:lnTo>
                      <a:pt x="29" y="12"/>
                    </a:lnTo>
                    <a:lnTo>
                      <a:pt x="33" y="21"/>
                    </a:lnTo>
                    <a:lnTo>
                      <a:pt x="36" y="21"/>
                    </a:lnTo>
                    <a:lnTo>
                      <a:pt x="31" y="10"/>
                    </a:lnTo>
                    <a:lnTo>
                      <a:pt x="25" y="2"/>
                    </a:lnTo>
                    <a:lnTo>
                      <a:pt x="15" y="0"/>
                    </a:lnTo>
                    <a:lnTo>
                      <a:pt x="0" y="5"/>
                    </a:ln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1" name="Freeform 1339">
                <a:extLst>
                  <a:ext uri="{FF2B5EF4-FFF2-40B4-BE49-F238E27FC236}">
                    <a16:creationId xmlns:a16="http://schemas.microsoft.com/office/drawing/2014/main" id="{247B13AC-91CF-4AEE-8B91-1E9609ACDA62}"/>
                  </a:ext>
                </a:extLst>
              </p:cNvPr>
              <p:cNvSpPr>
                <a:spLocks/>
              </p:cNvSpPr>
              <p:nvPr/>
            </p:nvSpPr>
            <p:spPr bwMode="auto">
              <a:xfrm>
                <a:off x="4382" y="481"/>
                <a:ext cx="19" cy="18"/>
              </a:xfrm>
              <a:custGeom>
                <a:avLst/>
                <a:gdLst>
                  <a:gd name="T0" fmla="*/ 0 w 114"/>
                  <a:gd name="T1" fmla="*/ 0 h 91"/>
                  <a:gd name="T2" fmla="*/ 0 w 114"/>
                  <a:gd name="T3" fmla="*/ 0 h 91"/>
                  <a:gd name="T4" fmla="*/ 0 w 114"/>
                  <a:gd name="T5" fmla="*/ 0 h 91"/>
                  <a:gd name="T6" fmla="*/ 0 w 114"/>
                  <a:gd name="T7" fmla="*/ 0 h 91"/>
                  <a:gd name="T8" fmla="*/ 0 w 114"/>
                  <a:gd name="T9" fmla="*/ 0 h 91"/>
                  <a:gd name="T10" fmla="*/ 0 w 114"/>
                  <a:gd name="T11" fmla="*/ 0 h 91"/>
                  <a:gd name="T12" fmla="*/ 0 w 114"/>
                  <a:gd name="T13" fmla="*/ 0 h 91"/>
                  <a:gd name="T14" fmla="*/ 0 60000 65536"/>
                  <a:gd name="T15" fmla="*/ 0 60000 65536"/>
                  <a:gd name="T16" fmla="*/ 0 60000 65536"/>
                  <a:gd name="T17" fmla="*/ 0 60000 65536"/>
                  <a:gd name="T18" fmla="*/ 0 60000 65536"/>
                  <a:gd name="T19" fmla="*/ 0 60000 65536"/>
                  <a:gd name="T20" fmla="*/ 0 60000 65536"/>
                  <a:gd name="T21" fmla="*/ 0 w 114"/>
                  <a:gd name="T22" fmla="*/ 0 h 91"/>
                  <a:gd name="T23" fmla="*/ 114 w 114"/>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4" h="91">
                    <a:moveTo>
                      <a:pt x="2" y="91"/>
                    </a:moveTo>
                    <a:lnTo>
                      <a:pt x="2" y="91"/>
                    </a:lnTo>
                    <a:lnTo>
                      <a:pt x="114" y="3"/>
                    </a:lnTo>
                    <a:lnTo>
                      <a:pt x="111" y="0"/>
                    </a:lnTo>
                    <a:lnTo>
                      <a:pt x="0" y="89"/>
                    </a:lnTo>
                    <a:lnTo>
                      <a:pt x="2" y="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2" name="Freeform 1340">
                <a:extLst>
                  <a:ext uri="{FF2B5EF4-FFF2-40B4-BE49-F238E27FC236}">
                    <a16:creationId xmlns:a16="http://schemas.microsoft.com/office/drawing/2014/main" id="{510A97B0-8B54-4B8F-B2E6-66FE8036A79A}"/>
                  </a:ext>
                </a:extLst>
              </p:cNvPr>
              <p:cNvSpPr>
                <a:spLocks/>
              </p:cNvSpPr>
              <p:nvPr/>
            </p:nvSpPr>
            <p:spPr bwMode="auto">
              <a:xfrm>
                <a:off x="4381" y="499"/>
                <a:ext cx="3" cy="6"/>
              </a:xfrm>
              <a:custGeom>
                <a:avLst/>
                <a:gdLst>
                  <a:gd name="T0" fmla="*/ 0 w 19"/>
                  <a:gd name="T1" fmla="*/ 0 h 29"/>
                  <a:gd name="T2" fmla="*/ 0 w 19"/>
                  <a:gd name="T3" fmla="*/ 0 h 29"/>
                  <a:gd name="T4" fmla="*/ 0 w 19"/>
                  <a:gd name="T5" fmla="*/ 0 h 29"/>
                  <a:gd name="T6" fmla="*/ 0 w 19"/>
                  <a:gd name="T7" fmla="*/ 0 h 29"/>
                  <a:gd name="T8" fmla="*/ 0 w 19"/>
                  <a:gd name="T9" fmla="*/ 0 h 29"/>
                  <a:gd name="T10" fmla="*/ 0 w 19"/>
                  <a:gd name="T11" fmla="*/ 0 h 29"/>
                  <a:gd name="T12" fmla="*/ 0 w 19"/>
                  <a:gd name="T13" fmla="*/ 0 h 29"/>
                  <a:gd name="T14" fmla="*/ 0 w 19"/>
                  <a:gd name="T15" fmla="*/ 0 h 29"/>
                  <a:gd name="T16" fmla="*/ 0 w 19"/>
                  <a:gd name="T17" fmla="*/ 0 h 29"/>
                  <a:gd name="T18" fmla="*/ 0 w 19"/>
                  <a:gd name="T19" fmla="*/ 0 h 29"/>
                  <a:gd name="T20" fmla="*/ 0 w 19"/>
                  <a:gd name="T21" fmla="*/ 0 h 29"/>
                  <a:gd name="T22" fmla="*/ 0 w 19"/>
                  <a:gd name="T23" fmla="*/ 0 h 29"/>
                  <a:gd name="T24" fmla="*/ 0 w 19"/>
                  <a:gd name="T25" fmla="*/ 0 h 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29"/>
                  <a:gd name="T41" fmla="*/ 19 w 19"/>
                  <a:gd name="T42" fmla="*/ 29 h 2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29">
                    <a:moveTo>
                      <a:pt x="19" y="27"/>
                    </a:moveTo>
                    <a:lnTo>
                      <a:pt x="19" y="27"/>
                    </a:lnTo>
                    <a:lnTo>
                      <a:pt x="10" y="26"/>
                    </a:lnTo>
                    <a:lnTo>
                      <a:pt x="4" y="20"/>
                    </a:lnTo>
                    <a:lnTo>
                      <a:pt x="3" y="11"/>
                    </a:lnTo>
                    <a:lnTo>
                      <a:pt x="8" y="2"/>
                    </a:lnTo>
                    <a:lnTo>
                      <a:pt x="6" y="0"/>
                    </a:lnTo>
                    <a:lnTo>
                      <a:pt x="0" y="11"/>
                    </a:lnTo>
                    <a:lnTo>
                      <a:pt x="1" y="22"/>
                    </a:lnTo>
                    <a:lnTo>
                      <a:pt x="7" y="28"/>
                    </a:lnTo>
                    <a:lnTo>
                      <a:pt x="19" y="29"/>
                    </a:lnTo>
                    <a:lnTo>
                      <a:pt x="1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3" name="Freeform 1341">
                <a:extLst>
                  <a:ext uri="{FF2B5EF4-FFF2-40B4-BE49-F238E27FC236}">
                    <a16:creationId xmlns:a16="http://schemas.microsoft.com/office/drawing/2014/main" id="{93C864A1-8ED2-4D2D-BFC2-2812691D1CC2}"/>
                  </a:ext>
                </a:extLst>
              </p:cNvPr>
              <p:cNvSpPr>
                <a:spLocks/>
              </p:cNvSpPr>
              <p:nvPr/>
            </p:nvSpPr>
            <p:spPr bwMode="auto">
              <a:xfrm>
                <a:off x="4384" y="500"/>
                <a:ext cx="19" cy="5"/>
              </a:xfrm>
              <a:custGeom>
                <a:avLst/>
                <a:gdLst>
                  <a:gd name="T0" fmla="*/ 0 w 113"/>
                  <a:gd name="T1" fmla="*/ 0 h 24"/>
                  <a:gd name="T2" fmla="*/ 0 w 113"/>
                  <a:gd name="T3" fmla="*/ 0 h 24"/>
                  <a:gd name="T4" fmla="*/ 0 w 113"/>
                  <a:gd name="T5" fmla="*/ 0 h 24"/>
                  <a:gd name="T6" fmla="*/ 0 w 113"/>
                  <a:gd name="T7" fmla="*/ 0 h 24"/>
                  <a:gd name="T8" fmla="*/ 0 w 113"/>
                  <a:gd name="T9" fmla="*/ 0 h 24"/>
                  <a:gd name="T10" fmla="*/ 0 w 113"/>
                  <a:gd name="T11" fmla="*/ 0 h 24"/>
                  <a:gd name="T12" fmla="*/ 0 w 113"/>
                  <a:gd name="T13" fmla="*/ 0 h 24"/>
                  <a:gd name="T14" fmla="*/ 0 60000 65536"/>
                  <a:gd name="T15" fmla="*/ 0 60000 65536"/>
                  <a:gd name="T16" fmla="*/ 0 60000 65536"/>
                  <a:gd name="T17" fmla="*/ 0 60000 65536"/>
                  <a:gd name="T18" fmla="*/ 0 60000 65536"/>
                  <a:gd name="T19" fmla="*/ 0 60000 65536"/>
                  <a:gd name="T20" fmla="*/ 0 60000 65536"/>
                  <a:gd name="T21" fmla="*/ 0 w 113"/>
                  <a:gd name="T22" fmla="*/ 0 h 24"/>
                  <a:gd name="T23" fmla="*/ 113 w 113"/>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3" h="24">
                    <a:moveTo>
                      <a:pt x="113" y="0"/>
                    </a:moveTo>
                    <a:lnTo>
                      <a:pt x="113" y="0"/>
                    </a:lnTo>
                    <a:lnTo>
                      <a:pt x="0" y="22"/>
                    </a:lnTo>
                    <a:lnTo>
                      <a:pt x="0" y="24"/>
                    </a:lnTo>
                    <a:lnTo>
                      <a:pt x="113" y="2"/>
                    </a:lnTo>
                    <a:lnTo>
                      <a:pt x="1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4" name="Freeform 1342">
                <a:extLst>
                  <a:ext uri="{FF2B5EF4-FFF2-40B4-BE49-F238E27FC236}">
                    <a16:creationId xmlns:a16="http://schemas.microsoft.com/office/drawing/2014/main" id="{ABB2500B-C6B8-41E6-8603-4A5114162B4C}"/>
                  </a:ext>
                </a:extLst>
              </p:cNvPr>
              <p:cNvSpPr>
                <a:spLocks/>
              </p:cNvSpPr>
              <p:nvPr/>
            </p:nvSpPr>
            <p:spPr bwMode="auto">
              <a:xfrm>
                <a:off x="4403" y="495"/>
                <a:ext cx="4" cy="5"/>
              </a:xfrm>
              <a:custGeom>
                <a:avLst/>
                <a:gdLst>
                  <a:gd name="T0" fmla="*/ 0 w 27"/>
                  <a:gd name="T1" fmla="*/ 0 h 27"/>
                  <a:gd name="T2" fmla="*/ 0 w 27"/>
                  <a:gd name="T3" fmla="*/ 0 h 27"/>
                  <a:gd name="T4" fmla="*/ 0 w 27"/>
                  <a:gd name="T5" fmla="*/ 0 h 27"/>
                  <a:gd name="T6" fmla="*/ 0 w 27"/>
                  <a:gd name="T7" fmla="*/ 0 h 27"/>
                  <a:gd name="T8" fmla="*/ 0 w 27"/>
                  <a:gd name="T9" fmla="*/ 0 h 27"/>
                  <a:gd name="T10" fmla="*/ 0 w 27"/>
                  <a:gd name="T11" fmla="*/ 0 h 27"/>
                  <a:gd name="T12" fmla="*/ 0 w 27"/>
                  <a:gd name="T13" fmla="*/ 0 h 27"/>
                  <a:gd name="T14" fmla="*/ 0 w 27"/>
                  <a:gd name="T15" fmla="*/ 0 h 27"/>
                  <a:gd name="T16" fmla="*/ 0 w 27"/>
                  <a:gd name="T17" fmla="*/ 0 h 27"/>
                  <a:gd name="T18" fmla="*/ 0 w 27"/>
                  <a:gd name="T19" fmla="*/ 0 h 27"/>
                  <a:gd name="T20" fmla="*/ 0 w 27"/>
                  <a:gd name="T21" fmla="*/ 0 h 27"/>
                  <a:gd name="T22" fmla="*/ 0 w 27"/>
                  <a:gd name="T23" fmla="*/ 0 h 27"/>
                  <a:gd name="T24" fmla="*/ 0 w 27"/>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7"/>
                  <a:gd name="T41" fmla="*/ 27 w 27"/>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7">
                    <a:moveTo>
                      <a:pt x="24" y="0"/>
                    </a:moveTo>
                    <a:lnTo>
                      <a:pt x="24" y="0"/>
                    </a:lnTo>
                    <a:lnTo>
                      <a:pt x="22" y="8"/>
                    </a:lnTo>
                    <a:lnTo>
                      <a:pt x="17" y="15"/>
                    </a:lnTo>
                    <a:lnTo>
                      <a:pt x="10" y="21"/>
                    </a:lnTo>
                    <a:lnTo>
                      <a:pt x="0" y="25"/>
                    </a:lnTo>
                    <a:lnTo>
                      <a:pt x="0" y="27"/>
                    </a:lnTo>
                    <a:lnTo>
                      <a:pt x="13" y="23"/>
                    </a:lnTo>
                    <a:lnTo>
                      <a:pt x="20" y="17"/>
                    </a:lnTo>
                    <a:lnTo>
                      <a:pt x="24" y="10"/>
                    </a:lnTo>
                    <a:lnTo>
                      <a:pt x="27" y="0"/>
                    </a:lnTo>
                    <a:lnTo>
                      <a:pt x="2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5" name="Freeform 1343">
                <a:extLst>
                  <a:ext uri="{FF2B5EF4-FFF2-40B4-BE49-F238E27FC236}">
                    <a16:creationId xmlns:a16="http://schemas.microsoft.com/office/drawing/2014/main" id="{2578123F-FBC2-4F1E-BD81-E9B528521889}"/>
                  </a:ext>
                </a:extLst>
              </p:cNvPr>
              <p:cNvSpPr>
                <a:spLocks/>
              </p:cNvSpPr>
              <p:nvPr/>
            </p:nvSpPr>
            <p:spPr bwMode="auto">
              <a:xfrm>
                <a:off x="4406" y="484"/>
                <a:ext cx="1" cy="11"/>
              </a:xfrm>
              <a:custGeom>
                <a:avLst/>
                <a:gdLst>
                  <a:gd name="T0" fmla="*/ 0 w 10"/>
                  <a:gd name="T1" fmla="*/ 0 h 53"/>
                  <a:gd name="T2" fmla="*/ 0 w 10"/>
                  <a:gd name="T3" fmla="*/ 0 h 53"/>
                  <a:gd name="T4" fmla="*/ 0 w 10"/>
                  <a:gd name="T5" fmla="*/ 0 h 53"/>
                  <a:gd name="T6" fmla="*/ 0 w 10"/>
                  <a:gd name="T7" fmla="*/ 0 h 53"/>
                  <a:gd name="T8" fmla="*/ 0 w 10"/>
                  <a:gd name="T9" fmla="*/ 0 h 53"/>
                  <a:gd name="T10" fmla="*/ 0 w 10"/>
                  <a:gd name="T11" fmla="*/ 0 h 53"/>
                  <a:gd name="T12" fmla="*/ 0 w 10"/>
                  <a:gd name="T13" fmla="*/ 0 h 53"/>
                  <a:gd name="T14" fmla="*/ 0 w 10"/>
                  <a:gd name="T15" fmla="*/ 0 h 53"/>
                  <a:gd name="T16" fmla="*/ 0 w 10"/>
                  <a:gd name="T17" fmla="*/ 0 h 53"/>
                  <a:gd name="T18" fmla="*/ 0 w 10"/>
                  <a:gd name="T19" fmla="*/ 0 h 53"/>
                  <a:gd name="T20" fmla="*/ 0 w 10"/>
                  <a:gd name="T21" fmla="*/ 0 h 53"/>
                  <a:gd name="T22" fmla="*/ 0 w 10"/>
                  <a:gd name="T23" fmla="*/ 0 h 53"/>
                  <a:gd name="T24" fmla="*/ 0 w 10"/>
                  <a:gd name="T25" fmla="*/ 0 h 53"/>
                  <a:gd name="T26" fmla="*/ 0 w 10"/>
                  <a:gd name="T27" fmla="*/ 0 h 53"/>
                  <a:gd name="T28" fmla="*/ 0 w 10"/>
                  <a:gd name="T29" fmla="*/ 0 h 53"/>
                  <a:gd name="T30" fmla="*/ 0 w 10"/>
                  <a:gd name="T31" fmla="*/ 0 h 53"/>
                  <a:gd name="T32" fmla="*/ 0 w 10"/>
                  <a:gd name="T33" fmla="*/ 0 h 53"/>
                  <a:gd name="T34" fmla="*/ 0 w 10"/>
                  <a:gd name="T35" fmla="*/ 0 h 53"/>
                  <a:gd name="T36" fmla="*/ 0 w 10"/>
                  <a:gd name="T37" fmla="*/ 0 h 53"/>
                  <a:gd name="T38" fmla="*/ 0 w 10"/>
                  <a:gd name="T39" fmla="*/ 0 h 53"/>
                  <a:gd name="T40" fmla="*/ 0 w 10"/>
                  <a:gd name="T41" fmla="*/ 0 h 5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
                  <a:gd name="T64" fmla="*/ 0 h 53"/>
                  <a:gd name="T65" fmla="*/ 10 w 10"/>
                  <a:gd name="T66" fmla="*/ 53 h 5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 h="53">
                    <a:moveTo>
                      <a:pt x="0" y="0"/>
                    </a:moveTo>
                    <a:lnTo>
                      <a:pt x="0" y="0"/>
                    </a:lnTo>
                    <a:lnTo>
                      <a:pt x="2" y="6"/>
                    </a:lnTo>
                    <a:lnTo>
                      <a:pt x="4" y="12"/>
                    </a:lnTo>
                    <a:lnTo>
                      <a:pt x="5" y="18"/>
                    </a:lnTo>
                    <a:lnTo>
                      <a:pt x="6" y="25"/>
                    </a:lnTo>
                    <a:lnTo>
                      <a:pt x="6" y="31"/>
                    </a:lnTo>
                    <a:lnTo>
                      <a:pt x="8" y="39"/>
                    </a:lnTo>
                    <a:lnTo>
                      <a:pt x="8" y="46"/>
                    </a:lnTo>
                    <a:lnTo>
                      <a:pt x="6" y="53"/>
                    </a:lnTo>
                    <a:lnTo>
                      <a:pt x="9" y="53"/>
                    </a:lnTo>
                    <a:lnTo>
                      <a:pt x="10" y="46"/>
                    </a:lnTo>
                    <a:lnTo>
                      <a:pt x="10" y="39"/>
                    </a:lnTo>
                    <a:lnTo>
                      <a:pt x="9" y="31"/>
                    </a:lnTo>
                    <a:lnTo>
                      <a:pt x="9" y="25"/>
                    </a:lnTo>
                    <a:lnTo>
                      <a:pt x="8" y="18"/>
                    </a:lnTo>
                    <a:lnTo>
                      <a:pt x="6" y="12"/>
                    </a:lnTo>
                    <a:lnTo>
                      <a:pt x="4" y="6"/>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6" name="Freeform 1344">
                <a:extLst>
                  <a:ext uri="{FF2B5EF4-FFF2-40B4-BE49-F238E27FC236}">
                    <a16:creationId xmlns:a16="http://schemas.microsoft.com/office/drawing/2014/main" id="{6EA80840-4357-4DEE-9D28-447EB6D36EAA}"/>
                  </a:ext>
                </a:extLst>
              </p:cNvPr>
              <p:cNvSpPr>
                <a:spLocks/>
              </p:cNvSpPr>
              <p:nvPr/>
            </p:nvSpPr>
            <p:spPr bwMode="auto">
              <a:xfrm>
                <a:off x="4406" y="484"/>
                <a:ext cx="1" cy="1"/>
              </a:xfrm>
              <a:custGeom>
                <a:avLst/>
                <a:gdLst>
                  <a:gd name="T0" fmla="*/ 0 w 3"/>
                  <a:gd name="T1" fmla="*/ 0 h 1"/>
                  <a:gd name="T2" fmla="*/ 0 w 3"/>
                  <a:gd name="T3" fmla="*/ 0 h 1"/>
                  <a:gd name="T4" fmla="*/ 0 w 3"/>
                  <a:gd name="T5" fmla="*/ 0 h 1"/>
                  <a:gd name="T6" fmla="*/ 0 w 3"/>
                  <a:gd name="T7" fmla="*/ 0 h 1"/>
                  <a:gd name="T8" fmla="*/ 0 w 3"/>
                  <a:gd name="T9" fmla="*/ 0 h 1"/>
                  <a:gd name="T10" fmla="*/ 0 w 3"/>
                  <a:gd name="T11" fmla="*/ 0 h 1"/>
                  <a:gd name="T12" fmla="*/ 0 w 3"/>
                  <a:gd name="T13" fmla="*/ 0 h 1"/>
                  <a:gd name="T14" fmla="*/ 0 60000 65536"/>
                  <a:gd name="T15" fmla="*/ 0 60000 65536"/>
                  <a:gd name="T16" fmla="*/ 0 60000 65536"/>
                  <a:gd name="T17" fmla="*/ 0 60000 65536"/>
                  <a:gd name="T18" fmla="*/ 0 60000 65536"/>
                  <a:gd name="T19" fmla="*/ 0 60000 65536"/>
                  <a:gd name="T20" fmla="*/ 0 60000 65536"/>
                  <a:gd name="T21" fmla="*/ 0 w 3"/>
                  <a:gd name="T22" fmla="*/ 0 h 1"/>
                  <a:gd name="T23" fmla="*/ 3 w 3"/>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
                    <a:moveTo>
                      <a:pt x="0" y="0"/>
                    </a:moveTo>
                    <a:lnTo>
                      <a:pt x="2" y="0"/>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7" name="Freeform 1345">
                <a:extLst>
                  <a:ext uri="{FF2B5EF4-FFF2-40B4-BE49-F238E27FC236}">
                    <a16:creationId xmlns:a16="http://schemas.microsoft.com/office/drawing/2014/main" id="{191552EB-64C3-4ECC-88FE-10B751CD8445}"/>
                  </a:ext>
                </a:extLst>
              </p:cNvPr>
              <p:cNvSpPr>
                <a:spLocks/>
              </p:cNvSpPr>
              <p:nvPr/>
            </p:nvSpPr>
            <p:spPr bwMode="auto">
              <a:xfrm>
                <a:off x="4386" y="451"/>
                <a:ext cx="6" cy="3"/>
              </a:xfrm>
              <a:custGeom>
                <a:avLst/>
                <a:gdLst>
                  <a:gd name="T0" fmla="*/ 0 w 39"/>
                  <a:gd name="T1" fmla="*/ 0 h 13"/>
                  <a:gd name="T2" fmla="*/ 0 w 39"/>
                  <a:gd name="T3" fmla="*/ 0 h 13"/>
                  <a:gd name="T4" fmla="*/ 0 w 39"/>
                  <a:gd name="T5" fmla="*/ 0 h 13"/>
                  <a:gd name="T6" fmla="*/ 0 w 39"/>
                  <a:gd name="T7" fmla="*/ 0 h 13"/>
                  <a:gd name="T8" fmla="*/ 0 w 39"/>
                  <a:gd name="T9" fmla="*/ 0 h 13"/>
                  <a:gd name="T10" fmla="*/ 0 w 39"/>
                  <a:gd name="T11" fmla="*/ 0 h 13"/>
                  <a:gd name="T12" fmla="*/ 0 w 39"/>
                  <a:gd name="T13" fmla="*/ 0 h 13"/>
                  <a:gd name="T14" fmla="*/ 0 w 39"/>
                  <a:gd name="T15" fmla="*/ 0 h 13"/>
                  <a:gd name="T16" fmla="*/ 0 w 39"/>
                  <a:gd name="T17" fmla="*/ 0 h 13"/>
                  <a:gd name="T18" fmla="*/ 0 w 39"/>
                  <a:gd name="T19" fmla="*/ 0 h 13"/>
                  <a:gd name="T20" fmla="*/ 0 w 39"/>
                  <a:gd name="T21" fmla="*/ 0 h 13"/>
                  <a:gd name="T22" fmla="*/ 0 w 39"/>
                  <a:gd name="T23" fmla="*/ 0 h 13"/>
                  <a:gd name="T24" fmla="*/ 0 w 39"/>
                  <a:gd name="T25" fmla="*/ 0 h 13"/>
                  <a:gd name="T26" fmla="*/ 0 w 39"/>
                  <a:gd name="T27" fmla="*/ 0 h 13"/>
                  <a:gd name="T28" fmla="*/ 0 w 39"/>
                  <a:gd name="T29" fmla="*/ 0 h 13"/>
                  <a:gd name="T30" fmla="*/ 0 w 39"/>
                  <a:gd name="T31" fmla="*/ 0 h 13"/>
                  <a:gd name="T32" fmla="*/ 0 w 39"/>
                  <a:gd name="T33" fmla="*/ 0 h 13"/>
                  <a:gd name="T34" fmla="*/ 0 w 39"/>
                  <a:gd name="T35" fmla="*/ 0 h 13"/>
                  <a:gd name="T36" fmla="*/ 0 w 39"/>
                  <a:gd name="T37" fmla="*/ 0 h 13"/>
                  <a:gd name="T38" fmla="*/ 0 w 39"/>
                  <a:gd name="T39" fmla="*/ 0 h 13"/>
                  <a:gd name="T40" fmla="*/ 0 w 39"/>
                  <a:gd name="T41" fmla="*/ 0 h 1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3"/>
                  <a:gd name="T65" fmla="*/ 39 w 39"/>
                  <a:gd name="T66" fmla="*/ 13 h 1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3">
                    <a:moveTo>
                      <a:pt x="2" y="13"/>
                    </a:moveTo>
                    <a:lnTo>
                      <a:pt x="2" y="13"/>
                    </a:lnTo>
                    <a:lnTo>
                      <a:pt x="6" y="8"/>
                    </a:lnTo>
                    <a:lnTo>
                      <a:pt x="9" y="4"/>
                    </a:lnTo>
                    <a:lnTo>
                      <a:pt x="13" y="2"/>
                    </a:lnTo>
                    <a:lnTo>
                      <a:pt x="18" y="2"/>
                    </a:lnTo>
                    <a:lnTo>
                      <a:pt x="22" y="3"/>
                    </a:lnTo>
                    <a:lnTo>
                      <a:pt x="27" y="5"/>
                    </a:lnTo>
                    <a:lnTo>
                      <a:pt x="32" y="8"/>
                    </a:lnTo>
                    <a:lnTo>
                      <a:pt x="36" y="12"/>
                    </a:lnTo>
                    <a:lnTo>
                      <a:pt x="39" y="10"/>
                    </a:lnTo>
                    <a:lnTo>
                      <a:pt x="34" y="6"/>
                    </a:lnTo>
                    <a:lnTo>
                      <a:pt x="29" y="3"/>
                    </a:lnTo>
                    <a:lnTo>
                      <a:pt x="22" y="1"/>
                    </a:lnTo>
                    <a:lnTo>
                      <a:pt x="18" y="0"/>
                    </a:lnTo>
                    <a:lnTo>
                      <a:pt x="13" y="0"/>
                    </a:lnTo>
                    <a:lnTo>
                      <a:pt x="7" y="2"/>
                    </a:lnTo>
                    <a:lnTo>
                      <a:pt x="3" y="6"/>
                    </a:lnTo>
                    <a:lnTo>
                      <a:pt x="0" y="13"/>
                    </a:lnTo>
                    <a:lnTo>
                      <a:pt x="2"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8" name="Freeform 1346">
                <a:extLst>
                  <a:ext uri="{FF2B5EF4-FFF2-40B4-BE49-F238E27FC236}">
                    <a16:creationId xmlns:a16="http://schemas.microsoft.com/office/drawing/2014/main" id="{77AE80A2-6AF5-4023-94CB-162BF566F312}"/>
                  </a:ext>
                </a:extLst>
              </p:cNvPr>
              <p:cNvSpPr>
                <a:spLocks/>
              </p:cNvSpPr>
              <p:nvPr/>
            </p:nvSpPr>
            <p:spPr bwMode="auto">
              <a:xfrm>
                <a:off x="4378" y="454"/>
                <a:ext cx="8" cy="25"/>
              </a:xfrm>
              <a:custGeom>
                <a:avLst/>
                <a:gdLst>
                  <a:gd name="T0" fmla="*/ 0 w 48"/>
                  <a:gd name="T1" fmla="*/ 0 h 124"/>
                  <a:gd name="T2" fmla="*/ 0 w 48"/>
                  <a:gd name="T3" fmla="*/ 0 h 124"/>
                  <a:gd name="T4" fmla="*/ 0 w 48"/>
                  <a:gd name="T5" fmla="*/ 0 h 124"/>
                  <a:gd name="T6" fmla="*/ 0 w 48"/>
                  <a:gd name="T7" fmla="*/ 0 h 124"/>
                  <a:gd name="T8" fmla="*/ 0 w 48"/>
                  <a:gd name="T9" fmla="*/ 0 h 124"/>
                  <a:gd name="T10" fmla="*/ 0 w 48"/>
                  <a:gd name="T11" fmla="*/ 0 h 124"/>
                  <a:gd name="T12" fmla="*/ 0 w 48"/>
                  <a:gd name="T13" fmla="*/ 0 h 124"/>
                  <a:gd name="T14" fmla="*/ 0 60000 65536"/>
                  <a:gd name="T15" fmla="*/ 0 60000 65536"/>
                  <a:gd name="T16" fmla="*/ 0 60000 65536"/>
                  <a:gd name="T17" fmla="*/ 0 60000 65536"/>
                  <a:gd name="T18" fmla="*/ 0 60000 65536"/>
                  <a:gd name="T19" fmla="*/ 0 60000 65536"/>
                  <a:gd name="T20" fmla="*/ 0 60000 65536"/>
                  <a:gd name="T21" fmla="*/ 0 w 48"/>
                  <a:gd name="T22" fmla="*/ 0 h 124"/>
                  <a:gd name="T23" fmla="*/ 48 w 48"/>
                  <a:gd name="T24" fmla="*/ 124 h 1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 h="124">
                    <a:moveTo>
                      <a:pt x="2" y="124"/>
                    </a:moveTo>
                    <a:lnTo>
                      <a:pt x="2" y="124"/>
                    </a:lnTo>
                    <a:lnTo>
                      <a:pt x="48" y="0"/>
                    </a:lnTo>
                    <a:lnTo>
                      <a:pt x="46" y="0"/>
                    </a:lnTo>
                    <a:lnTo>
                      <a:pt x="0" y="124"/>
                    </a:lnTo>
                    <a:lnTo>
                      <a:pt x="2"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9" name="Freeform 1347">
                <a:extLst>
                  <a:ext uri="{FF2B5EF4-FFF2-40B4-BE49-F238E27FC236}">
                    <a16:creationId xmlns:a16="http://schemas.microsoft.com/office/drawing/2014/main" id="{0E79C5D1-42E7-4415-8F3C-608B4925039C}"/>
                  </a:ext>
                </a:extLst>
              </p:cNvPr>
              <p:cNvSpPr>
                <a:spLocks/>
              </p:cNvSpPr>
              <p:nvPr/>
            </p:nvSpPr>
            <p:spPr bwMode="auto">
              <a:xfrm>
                <a:off x="4378" y="479"/>
                <a:ext cx="5" cy="4"/>
              </a:xfrm>
              <a:custGeom>
                <a:avLst/>
                <a:gdLst>
                  <a:gd name="T0" fmla="*/ 0 w 28"/>
                  <a:gd name="T1" fmla="*/ 0 h 23"/>
                  <a:gd name="T2" fmla="*/ 0 w 28"/>
                  <a:gd name="T3" fmla="*/ 0 h 23"/>
                  <a:gd name="T4" fmla="*/ 0 w 28"/>
                  <a:gd name="T5" fmla="*/ 0 h 23"/>
                  <a:gd name="T6" fmla="*/ 0 w 28"/>
                  <a:gd name="T7" fmla="*/ 0 h 23"/>
                  <a:gd name="T8" fmla="*/ 0 w 28"/>
                  <a:gd name="T9" fmla="*/ 0 h 23"/>
                  <a:gd name="T10" fmla="*/ 0 w 28"/>
                  <a:gd name="T11" fmla="*/ 0 h 23"/>
                  <a:gd name="T12" fmla="*/ 0 w 28"/>
                  <a:gd name="T13" fmla="*/ 0 h 23"/>
                  <a:gd name="T14" fmla="*/ 0 w 28"/>
                  <a:gd name="T15" fmla="*/ 0 h 23"/>
                  <a:gd name="T16" fmla="*/ 0 w 28"/>
                  <a:gd name="T17" fmla="*/ 0 h 23"/>
                  <a:gd name="T18" fmla="*/ 0 w 28"/>
                  <a:gd name="T19" fmla="*/ 0 h 23"/>
                  <a:gd name="T20" fmla="*/ 0 w 28"/>
                  <a:gd name="T21" fmla="*/ 0 h 23"/>
                  <a:gd name="T22" fmla="*/ 0 w 28"/>
                  <a:gd name="T23" fmla="*/ 0 h 23"/>
                  <a:gd name="T24" fmla="*/ 0 w 28"/>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
                  <a:gd name="T40" fmla="*/ 0 h 23"/>
                  <a:gd name="T41" fmla="*/ 28 w 28"/>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 h="23">
                    <a:moveTo>
                      <a:pt x="26" y="18"/>
                    </a:moveTo>
                    <a:lnTo>
                      <a:pt x="26" y="18"/>
                    </a:lnTo>
                    <a:lnTo>
                      <a:pt x="17" y="21"/>
                    </a:lnTo>
                    <a:lnTo>
                      <a:pt x="9" y="18"/>
                    </a:lnTo>
                    <a:lnTo>
                      <a:pt x="3" y="11"/>
                    </a:lnTo>
                    <a:lnTo>
                      <a:pt x="2" y="0"/>
                    </a:lnTo>
                    <a:lnTo>
                      <a:pt x="0" y="0"/>
                    </a:lnTo>
                    <a:lnTo>
                      <a:pt x="1" y="11"/>
                    </a:lnTo>
                    <a:lnTo>
                      <a:pt x="7" y="20"/>
                    </a:lnTo>
                    <a:lnTo>
                      <a:pt x="17" y="23"/>
                    </a:lnTo>
                    <a:lnTo>
                      <a:pt x="28" y="20"/>
                    </a:lnTo>
                    <a:lnTo>
                      <a:pt x="26"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0" name="Freeform 1348">
                <a:extLst>
                  <a:ext uri="{FF2B5EF4-FFF2-40B4-BE49-F238E27FC236}">
                    <a16:creationId xmlns:a16="http://schemas.microsoft.com/office/drawing/2014/main" id="{6AC832C5-D8B4-47D5-BC1B-65584E875FC3}"/>
                  </a:ext>
                </a:extLst>
              </p:cNvPr>
              <p:cNvSpPr>
                <a:spLocks/>
              </p:cNvSpPr>
              <p:nvPr/>
            </p:nvSpPr>
            <p:spPr bwMode="auto">
              <a:xfrm>
                <a:off x="4382" y="469"/>
                <a:ext cx="15" cy="14"/>
              </a:xfrm>
              <a:custGeom>
                <a:avLst/>
                <a:gdLst>
                  <a:gd name="T0" fmla="*/ 0 w 87"/>
                  <a:gd name="T1" fmla="*/ 0 h 70"/>
                  <a:gd name="T2" fmla="*/ 0 w 87"/>
                  <a:gd name="T3" fmla="*/ 0 h 70"/>
                  <a:gd name="T4" fmla="*/ 0 w 87"/>
                  <a:gd name="T5" fmla="*/ 0 h 70"/>
                  <a:gd name="T6" fmla="*/ 0 w 87"/>
                  <a:gd name="T7" fmla="*/ 0 h 70"/>
                  <a:gd name="T8" fmla="*/ 0 w 87"/>
                  <a:gd name="T9" fmla="*/ 0 h 70"/>
                  <a:gd name="T10" fmla="*/ 0 w 87"/>
                  <a:gd name="T11" fmla="*/ 0 h 70"/>
                  <a:gd name="T12" fmla="*/ 0 w 87"/>
                  <a:gd name="T13" fmla="*/ 0 h 70"/>
                  <a:gd name="T14" fmla="*/ 0 60000 65536"/>
                  <a:gd name="T15" fmla="*/ 0 60000 65536"/>
                  <a:gd name="T16" fmla="*/ 0 60000 65536"/>
                  <a:gd name="T17" fmla="*/ 0 60000 65536"/>
                  <a:gd name="T18" fmla="*/ 0 60000 65536"/>
                  <a:gd name="T19" fmla="*/ 0 60000 65536"/>
                  <a:gd name="T20" fmla="*/ 0 60000 65536"/>
                  <a:gd name="T21" fmla="*/ 0 w 87"/>
                  <a:gd name="T22" fmla="*/ 0 h 70"/>
                  <a:gd name="T23" fmla="*/ 87 w 87"/>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70">
                    <a:moveTo>
                      <a:pt x="85" y="0"/>
                    </a:moveTo>
                    <a:lnTo>
                      <a:pt x="85" y="0"/>
                    </a:lnTo>
                    <a:lnTo>
                      <a:pt x="0" y="68"/>
                    </a:lnTo>
                    <a:lnTo>
                      <a:pt x="2" y="70"/>
                    </a:lnTo>
                    <a:lnTo>
                      <a:pt x="87" y="2"/>
                    </a:lnTo>
                    <a:lnTo>
                      <a:pt x="8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1" name="Freeform 1349">
                <a:extLst>
                  <a:ext uri="{FF2B5EF4-FFF2-40B4-BE49-F238E27FC236}">
                    <a16:creationId xmlns:a16="http://schemas.microsoft.com/office/drawing/2014/main" id="{03A3666D-D7AD-4AE7-BC14-8F2557BF86B3}"/>
                  </a:ext>
                </a:extLst>
              </p:cNvPr>
              <p:cNvSpPr>
                <a:spLocks/>
              </p:cNvSpPr>
              <p:nvPr/>
            </p:nvSpPr>
            <p:spPr bwMode="auto">
              <a:xfrm>
                <a:off x="4396" y="462"/>
                <a:ext cx="3" cy="7"/>
              </a:xfrm>
              <a:custGeom>
                <a:avLst/>
                <a:gdLst>
                  <a:gd name="T0" fmla="*/ 0 w 13"/>
                  <a:gd name="T1" fmla="*/ 0 h 36"/>
                  <a:gd name="T2" fmla="*/ 0 w 13"/>
                  <a:gd name="T3" fmla="*/ 0 h 36"/>
                  <a:gd name="T4" fmla="*/ 0 w 13"/>
                  <a:gd name="T5" fmla="*/ 0 h 36"/>
                  <a:gd name="T6" fmla="*/ 0 w 13"/>
                  <a:gd name="T7" fmla="*/ 0 h 36"/>
                  <a:gd name="T8" fmla="*/ 0 w 13"/>
                  <a:gd name="T9" fmla="*/ 0 h 36"/>
                  <a:gd name="T10" fmla="*/ 0 w 13"/>
                  <a:gd name="T11" fmla="*/ 0 h 36"/>
                  <a:gd name="T12" fmla="*/ 0 w 13"/>
                  <a:gd name="T13" fmla="*/ 0 h 36"/>
                  <a:gd name="T14" fmla="*/ 0 w 13"/>
                  <a:gd name="T15" fmla="*/ 0 h 36"/>
                  <a:gd name="T16" fmla="*/ 0 w 13"/>
                  <a:gd name="T17" fmla="*/ 0 h 36"/>
                  <a:gd name="T18" fmla="*/ 0 w 13"/>
                  <a:gd name="T19" fmla="*/ 0 h 36"/>
                  <a:gd name="T20" fmla="*/ 0 w 13"/>
                  <a:gd name="T21" fmla="*/ 0 h 36"/>
                  <a:gd name="T22" fmla="*/ 0 w 13"/>
                  <a:gd name="T23" fmla="*/ 0 h 36"/>
                  <a:gd name="T24" fmla="*/ 0 w 13"/>
                  <a:gd name="T25" fmla="*/ 0 h 36"/>
                  <a:gd name="T26" fmla="*/ 0 w 13"/>
                  <a:gd name="T27" fmla="*/ 0 h 36"/>
                  <a:gd name="T28" fmla="*/ 0 w 13"/>
                  <a:gd name="T29" fmla="*/ 0 h 36"/>
                  <a:gd name="T30" fmla="*/ 0 w 13"/>
                  <a:gd name="T31" fmla="*/ 0 h 36"/>
                  <a:gd name="T32" fmla="*/ 0 w 13"/>
                  <a:gd name="T33" fmla="*/ 0 h 36"/>
                  <a:gd name="T34" fmla="*/ 0 w 13"/>
                  <a:gd name="T35" fmla="*/ 0 h 36"/>
                  <a:gd name="T36" fmla="*/ 0 w 13"/>
                  <a:gd name="T37" fmla="*/ 0 h 36"/>
                  <a:gd name="T38" fmla="*/ 0 w 13"/>
                  <a:gd name="T39" fmla="*/ 0 h 36"/>
                  <a:gd name="T40" fmla="*/ 0 w 13"/>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6"/>
                  <a:gd name="T65" fmla="*/ 13 w 13"/>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6">
                    <a:moveTo>
                      <a:pt x="7" y="2"/>
                    </a:moveTo>
                    <a:lnTo>
                      <a:pt x="7" y="2"/>
                    </a:lnTo>
                    <a:lnTo>
                      <a:pt x="8" y="5"/>
                    </a:lnTo>
                    <a:lnTo>
                      <a:pt x="9" y="10"/>
                    </a:lnTo>
                    <a:lnTo>
                      <a:pt x="10" y="14"/>
                    </a:lnTo>
                    <a:lnTo>
                      <a:pt x="10" y="18"/>
                    </a:lnTo>
                    <a:lnTo>
                      <a:pt x="9" y="23"/>
                    </a:lnTo>
                    <a:lnTo>
                      <a:pt x="8" y="26"/>
                    </a:lnTo>
                    <a:lnTo>
                      <a:pt x="5" y="30"/>
                    </a:lnTo>
                    <a:lnTo>
                      <a:pt x="0" y="34"/>
                    </a:lnTo>
                    <a:lnTo>
                      <a:pt x="2" y="36"/>
                    </a:lnTo>
                    <a:lnTo>
                      <a:pt x="7" y="32"/>
                    </a:lnTo>
                    <a:lnTo>
                      <a:pt x="10" y="28"/>
                    </a:lnTo>
                    <a:lnTo>
                      <a:pt x="12" y="23"/>
                    </a:lnTo>
                    <a:lnTo>
                      <a:pt x="13" y="18"/>
                    </a:lnTo>
                    <a:lnTo>
                      <a:pt x="13" y="14"/>
                    </a:lnTo>
                    <a:lnTo>
                      <a:pt x="12" y="10"/>
                    </a:lnTo>
                    <a:lnTo>
                      <a:pt x="10" y="5"/>
                    </a:lnTo>
                    <a:lnTo>
                      <a:pt x="9" y="0"/>
                    </a:lnTo>
                    <a:lnTo>
                      <a:pt x="7"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2" name="Freeform 1350">
                <a:extLst>
                  <a:ext uri="{FF2B5EF4-FFF2-40B4-BE49-F238E27FC236}">
                    <a16:creationId xmlns:a16="http://schemas.microsoft.com/office/drawing/2014/main" id="{B2CD9293-61F8-4B1D-96F5-FD77A0A2854B}"/>
                  </a:ext>
                </a:extLst>
              </p:cNvPr>
              <p:cNvSpPr>
                <a:spLocks/>
              </p:cNvSpPr>
              <p:nvPr/>
            </p:nvSpPr>
            <p:spPr bwMode="auto">
              <a:xfrm>
                <a:off x="4392" y="453"/>
                <a:ext cx="6" cy="9"/>
              </a:xfrm>
              <a:custGeom>
                <a:avLst/>
                <a:gdLst>
                  <a:gd name="T0" fmla="*/ 0 w 38"/>
                  <a:gd name="T1" fmla="*/ 0 h 45"/>
                  <a:gd name="T2" fmla="*/ 0 w 38"/>
                  <a:gd name="T3" fmla="*/ 0 h 45"/>
                  <a:gd name="T4" fmla="*/ 0 w 38"/>
                  <a:gd name="T5" fmla="*/ 0 h 45"/>
                  <a:gd name="T6" fmla="*/ 0 w 38"/>
                  <a:gd name="T7" fmla="*/ 0 h 45"/>
                  <a:gd name="T8" fmla="*/ 0 w 38"/>
                  <a:gd name="T9" fmla="*/ 0 h 45"/>
                  <a:gd name="T10" fmla="*/ 0 w 38"/>
                  <a:gd name="T11" fmla="*/ 0 h 45"/>
                  <a:gd name="T12" fmla="*/ 0 w 38"/>
                  <a:gd name="T13" fmla="*/ 0 h 45"/>
                  <a:gd name="T14" fmla="*/ 0 w 38"/>
                  <a:gd name="T15" fmla="*/ 0 h 45"/>
                  <a:gd name="T16" fmla="*/ 0 w 38"/>
                  <a:gd name="T17" fmla="*/ 0 h 45"/>
                  <a:gd name="T18" fmla="*/ 0 w 38"/>
                  <a:gd name="T19" fmla="*/ 0 h 45"/>
                  <a:gd name="T20" fmla="*/ 0 w 38"/>
                  <a:gd name="T21" fmla="*/ 0 h 45"/>
                  <a:gd name="T22" fmla="*/ 0 w 38"/>
                  <a:gd name="T23" fmla="*/ 0 h 45"/>
                  <a:gd name="T24" fmla="*/ 0 w 38"/>
                  <a:gd name="T25" fmla="*/ 0 h 45"/>
                  <a:gd name="T26" fmla="*/ 0 w 38"/>
                  <a:gd name="T27" fmla="*/ 0 h 45"/>
                  <a:gd name="T28" fmla="*/ 0 w 38"/>
                  <a:gd name="T29" fmla="*/ 0 h 45"/>
                  <a:gd name="T30" fmla="*/ 0 w 38"/>
                  <a:gd name="T31" fmla="*/ 0 h 45"/>
                  <a:gd name="T32" fmla="*/ 0 w 38"/>
                  <a:gd name="T33" fmla="*/ 0 h 45"/>
                  <a:gd name="T34" fmla="*/ 0 w 38"/>
                  <a:gd name="T35" fmla="*/ 0 h 45"/>
                  <a:gd name="T36" fmla="*/ 0 w 38"/>
                  <a:gd name="T37" fmla="*/ 0 h 45"/>
                  <a:gd name="T38" fmla="*/ 0 w 38"/>
                  <a:gd name="T39" fmla="*/ 0 h 45"/>
                  <a:gd name="T40" fmla="*/ 0 w 38"/>
                  <a:gd name="T41" fmla="*/ 0 h 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5"/>
                  <a:gd name="T65" fmla="*/ 38 w 38"/>
                  <a:gd name="T66" fmla="*/ 45 h 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5">
                    <a:moveTo>
                      <a:pt x="0" y="2"/>
                    </a:moveTo>
                    <a:lnTo>
                      <a:pt x="0" y="2"/>
                    </a:lnTo>
                    <a:lnTo>
                      <a:pt x="5" y="7"/>
                    </a:lnTo>
                    <a:lnTo>
                      <a:pt x="10" y="11"/>
                    </a:lnTo>
                    <a:lnTo>
                      <a:pt x="15" y="16"/>
                    </a:lnTo>
                    <a:lnTo>
                      <a:pt x="19" y="21"/>
                    </a:lnTo>
                    <a:lnTo>
                      <a:pt x="24" y="27"/>
                    </a:lnTo>
                    <a:lnTo>
                      <a:pt x="28" y="32"/>
                    </a:lnTo>
                    <a:lnTo>
                      <a:pt x="32" y="38"/>
                    </a:lnTo>
                    <a:lnTo>
                      <a:pt x="36" y="45"/>
                    </a:lnTo>
                    <a:lnTo>
                      <a:pt x="38" y="43"/>
                    </a:lnTo>
                    <a:lnTo>
                      <a:pt x="35" y="36"/>
                    </a:lnTo>
                    <a:lnTo>
                      <a:pt x="30" y="30"/>
                    </a:lnTo>
                    <a:lnTo>
                      <a:pt x="26" y="25"/>
                    </a:lnTo>
                    <a:lnTo>
                      <a:pt x="22" y="19"/>
                    </a:lnTo>
                    <a:lnTo>
                      <a:pt x="17" y="14"/>
                    </a:lnTo>
                    <a:lnTo>
                      <a:pt x="12" y="9"/>
                    </a:lnTo>
                    <a:lnTo>
                      <a:pt x="8" y="5"/>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3" name="Freeform 1351">
                <a:extLst>
                  <a:ext uri="{FF2B5EF4-FFF2-40B4-BE49-F238E27FC236}">
                    <a16:creationId xmlns:a16="http://schemas.microsoft.com/office/drawing/2014/main" id="{40A2E88D-42AD-4048-BF00-6A565FEF4EAD}"/>
                  </a:ext>
                </a:extLst>
              </p:cNvPr>
              <p:cNvSpPr>
                <a:spLocks/>
              </p:cNvSpPr>
              <p:nvPr/>
            </p:nvSpPr>
            <p:spPr bwMode="auto">
              <a:xfrm>
                <a:off x="4392" y="453"/>
                <a:ext cx="1" cy="1"/>
              </a:xfrm>
              <a:custGeom>
                <a:avLst/>
                <a:gdLst>
                  <a:gd name="T0" fmla="*/ 0 w 3"/>
                  <a:gd name="T1" fmla="*/ 1 h 2"/>
                  <a:gd name="T2" fmla="*/ 0 w 3"/>
                  <a:gd name="T3" fmla="*/ 1 h 2"/>
                  <a:gd name="T4" fmla="*/ 0 w 3"/>
                  <a:gd name="T5" fmla="*/ 1 h 2"/>
                  <a:gd name="T6" fmla="*/ 0 w 3"/>
                  <a:gd name="T7" fmla="*/ 1 h 2"/>
                  <a:gd name="T8" fmla="*/ 0 w 3"/>
                  <a:gd name="T9" fmla="*/ 1 h 2"/>
                  <a:gd name="T10" fmla="*/ 0 w 3"/>
                  <a:gd name="T11" fmla="*/ 0 h 2"/>
                  <a:gd name="T12" fmla="*/ 0 w 3"/>
                  <a:gd name="T13" fmla="*/ 1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0" y="2"/>
                    </a:moveTo>
                    <a:lnTo>
                      <a:pt x="2" y="1"/>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4" name="Freeform 1352">
                <a:extLst>
                  <a:ext uri="{FF2B5EF4-FFF2-40B4-BE49-F238E27FC236}">
                    <a16:creationId xmlns:a16="http://schemas.microsoft.com/office/drawing/2014/main" id="{6599BF08-17FA-41C0-A12C-86342BE81D6C}"/>
                  </a:ext>
                </a:extLst>
              </p:cNvPr>
              <p:cNvSpPr>
                <a:spLocks/>
              </p:cNvSpPr>
              <p:nvPr/>
            </p:nvSpPr>
            <p:spPr bwMode="auto">
              <a:xfrm>
                <a:off x="4359" y="433"/>
                <a:ext cx="6" cy="4"/>
              </a:xfrm>
              <a:custGeom>
                <a:avLst/>
                <a:gdLst>
                  <a:gd name="T0" fmla="*/ 0 w 32"/>
                  <a:gd name="T1" fmla="*/ 0 h 21"/>
                  <a:gd name="T2" fmla="*/ 0 w 32"/>
                  <a:gd name="T3" fmla="*/ 0 h 21"/>
                  <a:gd name="T4" fmla="*/ 0 w 32"/>
                  <a:gd name="T5" fmla="*/ 0 h 21"/>
                  <a:gd name="T6" fmla="*/ 0 w 32"/>
                  <a:gd name="T7" fmla="*/ 0 h 21"/>
                  <a:gd name="T8" fmla="*/ 0 w 32"/>
                  <a:gd name="T9" fmla="*/ 0 h 21"/>
                  <a:gd name="T10" fmla="*/ 0 w 32"/>
                  <a:gd name="T11" fmla="*/ 0 h 21"/>
                  <a:gd name="T12" fmla="*/ 0 w 32"/>
                  <a:gd name="T13" fmla="*/ 0 h 21"/>
                  <a:gd name="T14" fmla="*/ 0 w 32"/>
                  <a:gd name="T15" fmla="*/ 0 h 21"/>
                  <a:gd name="T16" fmla="*/ 0 w 32"/>
                  <a:gd name="T17" fmla="*/ 0 h 21"/>
                  <a:gd name="T18" fmla="*/ 0 w 32"/>
                  <a:gd name="T19" fmla="*/ 0 h 21"/>
                  <a:gd name="T20" fmla="*/ 0 w 32"/>
                  <a:gd name="T21" fmla="*/ 0 h 21"/>
                  <a:gd name="T22" fmla="*/ 0 w 32"/>
                  <a:gd name="T23" fmla="*/ 0 h 21"/>
                  <a:gd name="T24" fmla="*/ 0 w 32"/>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1"/>
                  <a:gd name="T41" fmla="*/ 32 w 32"/>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1">
                    <a:moveTo>
                      <a:pt x="3" y="21"/>
                    </a:moveTo>
                    <a:lnTo>
                      <a:pt x="3" y="21"/>
                    </a:lnTo>
                    <a:lnTo>
                      <a:pt x="4" y="10"/>
                    </a:lnTo>
                    <a:lnTo>
                      <a:pt x="11" y="4"/>
                    </a:lnTo>
                    <a:lnTo>
                      <a:pt x="20" y="4"/>
                    </a:lnTo>
                    <a:lnTo>
                      <a:pt x="32" y="5"/>
                    </a:lnTo>
                    <a:lnTo>
                      <a:pt x="32" y="3"/>
                    </a:lnTo>
                    <a:lnTo>
                      <a:pt x="20" y="0"/>
                    </a:lnTo>
                    <a:lnTo>
                      <a:pt x="9" y="2"/>
                    </a:lnTo>
                    <a:lnTo>
                      <a:pt x="2" y="8"/>
                    </a:lnTo>
                    <a:lnTo>
                      <a:pt x="0" y="21"/>
                    </a:lnTo>
                    <a:lnTo>
                      <a:pt x="3"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5" name="Freeform 1353">
                <a:extLst>
                  <a:ext uri="{FF2B5EF4-FFF2-40B4-BE49-F238E27FC236}">
                    <a16:creationId xmlns:a16="http://schemas.microsoft.com/office/drawing/2014/main" id="{42DF7A0B-08B6-4971-957E-1F345E0E0BB9}"/>
                  </a:ext>
                </a:extLst>
              </p:cNvPr>
              <p:cNvSpPr>
                <a:spLocks/>
              </p:cNvSpPr>
              <p:nvPr/>
            </p:nvSpPr>
            <p:spPr bwMode="auto">
              <a:xfrm>
                <a:off x="4359" y="437"/>
                <a:ext cx="6" cy="26"/>
              </a:xfrm>
              <a:custGeom>
                <a:avLst/>
                <a:gdLst>
                  <a:gd name="T0" fmla="*/ 0 w 36"/>
                  <a:gd name="T1" fmla="*/ 0 h 128"/>
                  <a:gd name="T2" fmla="*/ 0 w 36"/>
                  <a:gd name="T3" fmla="*/ 0 h 128"/>
                  <a:gd name="T4" fmla="*/ 0 w 36"/>
                  <a:gd name="T5" fmla="*/ 0 h 128"/>
                  <a:gd name="T6" fmla="*/ 0 w 36"/>
                  <a:gd name="T7" fmla="*/ 0 h 128"/>
                  <a:gd name="T8" fmla="*/ 0 w 36"/>
                  <a:gd name="T9" fmla="*/ 0 h 128"/>
                  <a:gd name="T10" fmla="*/ 0 w 36"/>
                  <a:gd name="T11" fmla="*/ 0 h 128"/>
                  <a:gd name="T12" fmla="*/ 0 w 36"/>
                  <a:gd name="T13" fmla="*/ 0 h 128"/>
                  <a:gd name="T14" fmla="*/ 0 60000 65536"/>
                  <a:gd name="T15" fmla="*/ 0 60000 65536"/>
                  <a:gd name="T16" fmla="*/ 0 60000 65536"/>
                  <a:gd name="T17" fmla="*/ 0 60000 65536"/>
                  <a:gd name="T18" fmla="*/ 0 60000 65536"/>
                  <a:gd name="T19" fmla="*/ 0 60000 65536"/>
                  <a:gd name="T20" fmla="*/ 0 60000 65536"/>
                  <a:gd name="T21" fmla="*/ 0 w 36"/>
                  <a:gd name="T22" fmla="*/ 0 h 128"/>
                  <a:gd name="T23" fmla="*/ 36 w 36"/>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128">
                    <a:moveTo>
                      <a:pt x="36" y="128"/>
                    </a:moveTo>
                    <a:lnTo>
                      <a:pt x="36" y="128"/>
                    </a:lnTo>
                    <a:lnTo>
                      <a:pt x="3" y="0"/>
                    </a:lnTo>
                    <a:lnTo>
                      <a:pt x="0" y="0"/>
                    </a:lnTo>
                    <a:lnTo>
                      <a:pt x="33" y="128"/>
                    </a:lnTo>
                    <a:lnTo>
                      <a:pt x="36" y="1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6" name="Freeform 1354">
                <a:extLst>
                  <a:ext uri="{FF2B5EF4-FFF2-40B4-BE49-F238E27FC236}">
                    <a16:creationId xmlns:a16="http://schemas.microsoft.com/office/drawing/2014/main" id="{F1B375DC-253D-49AC-9960-A6777F761E8B}"/>
                  </a:ext>
                </a:extLst>
              </p:cNvPr>
              <p:cNvSpPr>
                <a:spLocks/>
              </p:cNvSpPr>
              <p:nvPr/>
            </p:nvSpPr>
            <p:spPr bwMode="auto">
              <a:xfrm>
                <a:off x="4365" y="463"/>
                <a:ext cx="6" cy="3"/>
              </a:xfrm>
              <a:custGeom>
                <a:avLst/>
                <a:gdLst>
                  <a:gd name="T0" fmla="*/ 0 w 35"/>
                  <a:gd name="T1" fmla="*/ 0 h 14"/>
                  <a:gd name="T2" fmla="*/ 0 w 35"/>
                  <a:gd name="T3" fmla="*/ 0 h 14"/>
                  <a:gd name="T4" fmla="*/ 0 w 35"/>
                  <a:gd name="T5" fmla="*/ 0 h 14"/>
                  <a:gd name="T6" fmla="*/ 0 w 35"/>
                  <a:gd name="T7" fmla="*/ 0 h 14"/>
                  <a:gd name="T8" fmla="*/ 0 w 35"/>
                  <a:gd name="T9" fmla="*/ 0 h 14"/>
                  <a:gd name="T10" fmla="*/ 0 w 35"/>
                  <a:gd name="T11" fmla="*/ 0 h 14"/>
                  <a:gd name="T12" fmla="*/ 0 w 35"/>
                  <a:gd name="T13" fmla="*/ 0 h 14"/>
                  <a:gd name="T14" fmla="*/ 0 w 35"/>
                  <a:gd name="T15" fmla="*/ 0 h 14"/>
                  <a:gd name="T16" fmla="*/ 0 w 35"/>
                  <a:gd name="T17" fmla="*/ 0 h 14"/>
                  <a:gd name="T18" fmla="*/ 0 w 35"/>
                  <a:gd name="T19" fmla="*/ 0 h 14"/>
                  <a:gd name="T20" fmla="*/ 0 w 35"/>
                  <a:gd name="T21" fmla="*/ 0 h 14"/>
                  <a:gd name="T22" fmla="*/ 0 w 35"/>
                  <a:gd name="T23" fmla="*/ 0 h 14"/>
                  <a:gd name="T24" fmla="*/ 0 w 35"/>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14"/>
                  <a:gd name="T41" fmla="*/ 35 w 35"/>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14">
                    <a:moveTo>
                      <a:pt x="32" y="4"/>
                    </a:moveTo>
                    <a:lnTo>
                      <a:pt x="32" y="4"/>
                    </a:lnTo>
                    <a:lnTo>
                      <a:pt x="27" y="10"/>
                    </a:lnTo>
                    <a:lnTo>
                      <a:pt x="18" y="12"/>
                    </a:lnTo>
                    <a:lnTo>
                      <a:pt x="10" y="8"/>
                    </a:lnTo>
                    <a:lnTo>
                      <a:pt x="3" y="0"/>
                    </a:lnTo>
                    <a:lnTo>
                      <a:pt x="0" y="0"/>
                    </a:lnTo>
                    <a:lnTo>
                      <a:pt x="8" y="10"/>
                    </a:lnTo>
                    <a:lnTo>
                      <a:pt x="18" y="14"/>
                    </a:lnTo>
                    <a:lnTo>
                      <a:pt x="29" y="12"/>
                    </a:lnTo>
                    <a:lnTo>
                      <a:pt x="35" y="4"/>
                    </a:lnTo>
                    <a:lnTo>
                      <a:pt x="32"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7" name="Freeform 1355">
                <a:extLst>
                  <a:ext uri="{FF2B5EF4-FFF2-40B4-BE49-F238E27FC236}">
                    <a16:creationId xmlns:a16="http://schemas.microsoft.com/office/drawing/2014/main" id="{9FF8D6A1-6913-43B6-989E-7C1D98CED66B}"/>
                  </a:ext>
                </a:extLst>
              </p:cNvPr>
              <p:cNvSpPr>
                <a:spLocks/>
              </p:cNvSpPr>
              <p:nvPr/>
            </p:nvSpPr>
            <p:spPr bwMode="auto">
              <a:xfrm>
                <a:off x="4370" y="445"/>
                <a:ext cx="7" cy="19"/>
              </a:xfrm>
              <a:custGeom>
                <a:avLst/>
                <a:gdLst>
                  <a:gd name="T0" fmla="*/ 0 w 38"/>
                  <a:gd name="T1" fmla="*/ 0 h 96"/>
                  <a:gd name="T2" fmla="*/ 0 w 38"/>
                  <a:gd name="T3" fmla="*/ 0 h 96"/>
                  <a:gd name="T4" fmla="*/ 0 w 38"/>
                  <a:gd name="T5" fmla="*/ 0 h 96"/>
                  <a:gd name="T6" fmla="*/ 0 w 38"/>
                  <a:gd name="T7" fmla="*/ 0 h 96"/>
                  <a:gd name="T8" fmla="*/ 0 w 38"/>
                  <a:gd name="T9" fmla="*/ 0 h 96"/>
                  <a:gd name="T10" fmla="*/ 0 w 38"/>
                  <a:gd name="T11" fmla="*/ 0 h 96"/>
                  <a:gd name="T12" fmla="*/ 0 w 38"/>
                  <a:gd name="T13" fmla="*/ 0 h 96"/>
                  <a:gd name="T14" fmla="*/ 0 60000 65536"/>
                  <a:gd name="T15" fmla="*/ 0 60000 65536"/>
                  <a:gd name="T16" fmla="*/ 0 60000 65536"/>
                  <a:gd name="T17" fmla="*/ 0 60000 65536"/>
                  <a:gd name="T18" fmla="*/ 0 60000 65536"/>
                  <a:gd name="T19" fmla="*/ 0 60000 65536"/>
                  <a:gd name="T20" fmla="*/ 0 60000 65536"/>
                  <a:gd name="T21" fmla="*/ 0 w 38"/>
                  <a:gd name="T22" fmla="*/ 0 h 96"/>
                  <a:gd name="T23" fmla="*/ 38 w 38"/>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96">
                    <a:moveTo>
                      <a:pt x="36" y="0"/>
                    </a:moveTo>
                    <a:lnTo>
                      <a:pt x="36" y="1"/>
                    </a:lnTo>
                    <a:lnTo>
                      <a:pt x="0" y="96"/>
                    </a:lnTo>
                    <a:lnTo>
                      <a:pt x="3" y="96"/>
                    </a:lnTo>
                    <a:lnTo>
                      <a:pt x="38" y="1"/>
                    </a:lnTo>
                    <a:lnTo>
                      <a:pt x="38" y="2"/>
                    </a:lnTo>
                    <a:lnTo>
                      <a:pt x="3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8" name="Freeform 1356">
                <a:extLst>
                  <a:ext uri="{FF2B5EF4-FFF2-40B4-BE49-F238E27FC236}">
                    <a16:creationId xmlns:a16="http://schemas.microsoft.com/office/drawing/2014/main" id="{E83646F8-E734-4CB5-A82E-FBE820DB00D6}"/>
                  </a:ext>
                </a:extLst>
              </p:cNvPr>
              <p:cNvSpPr>
                <a:spLocks/>
              </p:cNvSpPr>
              <p:nvPr/>
            </p:nvSpPr>
            <p:spPr bwMode="auto">
              <a:xfrm>
                <a:off x="4374" y="438"/>
                <a:ext cx="3" cy="7"/>
              </a:xfrm>
              <a:custGeom>
                <a:avLst/>
                <a:gdLst>
                  <a:gd name="T0" fmla="*/ 0 w 19"/>
                  <a:gd name="T1" fmla="*/ 0 h 35"/>
                  <a:gd name="T2" fmla="*/ 0 w 19"/>
                  <a:gd name="T3" fmla="*/ 0 h 35"/>
                  <a:gd name="T4" fmla="*/ 0 w 19"/>
                  <a:gd name="T5" fmla="*/ 0 h 35"/>
                  <a:gd name="T6" fmla="*/ 0 w 19"/>
                  <a:gd name="T7" fmla="*/ 0 h 35"/>
                  <a:gd name="T8" fmla="*/ 0 w 19"/>
                  <a:gd name="T9" fmla="*/ 0 h 35"/>
                  <a:gd name="T10" fmla="*/ 0 w 19"/>
                  <a:gd name="T11" fmla="*/ 0 h 35"/>
                  <a:gd name="T12" fmla="*/ 0 w 19"/>
                  <a:gd name="T13" fmla="*/ 0 h 35"/>
                  <a:gd name="T14" fmla="*/ 0 w 19"/>
                  <a:gd name="T15" fmla="*/ 0 h 35"/>
                  <a:gd name="T16" fmla="*/ 0 w 19"/>
                  <a:gd name="T17" fmla="*/ 0 h 35"/>
                  <a:gd name="T18" fmla="*/ 0 w 19"/>
                  <a:gd name="T19" fmla="*/ 0 h 35"/>
                  <a:gd name="T20" fmla="*/ 0 w 19"/>
                  <a:gd name="T21" fmla="*/ 0 h 35"/>
                  <a:gd name="T22" fmla="*/ 0 w 19"/>
                  <a:gd name="T23" fmla="*/ 0 h 35"/>
                  <a:gd name="T24" fmla="*/ 0 w 19"/>
                  <a:gd name="T25" fmla="*/ 0 h 35"/>
                  <a:gd name="T26" fmla="*/ 0 w 19"/>
                  <a:gd name="T27" fmla="*/ 0 h 35"/>
                  <a:gd name="T28" fmla="*/ 0 w 19"/>
                  <a:gd name="T29" fmla="*/ 0 h 35"/>
                  <a:gd name="T30" fmla="*/ 0 w 19"/>
                  <a:gd name="T31" fmla="*/ 0 h 35"/>
                  <a:gd name="T32" fmla="*/ 0 w 19"/>
                  <a:gd name="T33" fmla="*/ 0 h 35"/>
                  <a:gd name="T34" fmla="*/ 0 w 19"/>
                  <a:gd name="T35" fmla="*/ 0 h 35"/>
                  <a:gd name="T36" fmla="*/ 0 w 19"/>
                  <a:gd name="T37" fmla="*/ 0 h 35"/>
                  <a:gd name="T38" fmla="*/ 0 w 19"/>
                  <a:gd name="T39" fmla="*/ 0 h 35"/>
                  <a:gd name="T40" fmla="*/ 0 w 19"/>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35"/>
                  <a:gd name="T65" fmla="*/ 19 w 19"/>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35">
                    <a:moveTo>
                      <a:pt x="0" y="2"/>
                    </a:moveTo>
                    <a:lnTo>
                      <a:pt x="0" y="2"/>
                    </a:lnTo>
                    <a:lnTo>
                      <a:pt x="4" y="5"/>
                    </a:lnTo>
                    <a:lnTo>
                      <a:pt x="8" y="8"/>
                    </a:lnTo>
                    <a:lnTo>
                      <a:pt x="12" y="12"/>
                    </a:lnTo>
                    <a:lnTo>
                      <a:pt x="14" y="17"/>
                    </a:lnTo>
                    <a:lnTo>
                      <a:pt x="15" y="20"/>
                    </a:lnTo>
                    <a:lnTo>
                      <a:pt x="16" y="24"/>
                    </a:lnTo>
                    <a:lnTo>
                      <a:pt x="16" y="29"/>
                    </a:lnTo>
                    <a:lnTo>
                      <a:pt x="14" y="33"/>
                    </a:lnTo>
                    <a:lnTo>
                      <a:pt x="16" y="35"/>
                    </a:lnTo>
                    <a:lnTo>
                      <a:pt x="19" y="29"/>
                    </a:lnTo>
                    <a:lnTo>
                      <a:pt x="19" y="24"/>
                    </a:lnTo>
                    <a:lnTo>
                      <a:pt x="18" y="20"/>
                    </a:lnTo>
                    <a:lnTo>
                      <a:pt x="16" y="14"/>
                    </a:lnTo>
                    <a:lnTo>
                      <a:pt x="14" y="10"/>
                    </a:lnTo>
                    <a:lnTo>
                      <a:pt x="10" y="6"/>
                    </a:lnTo>
                    <a:lnTo>
                      <a:pt x="7" y="3"/>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9" name="Freeform 1357">
                <a:extLst>
                  <a:ext uri="{FF2B5EF4-FFF2-40B4-BE49-F238E27FC236}">
                    <a16:creationId xmlns:a16="http://schemas.microsoft.com/office/drawing/2014/main" id="{209E0433-DDFB-4334-BFD5-FB25B1CF72AE}"/>
                  </a:ext>
                </a:extLst>
              </p:cNvPr>
              <p:cNvSpPr>
                <a:spLocks/>
              </p:cNvSpPr>
              <p:nvPr/>
            </p:nvSpPr>
            <p:spPr bwMode="auto">
              <a:xfrm>
                <a:off x="4365" y="434"/>
                <a:ext cx="9" cy="4"/>
              </a:xfrm>
              <a:custGeom>
                <a:avLst/>
                <a:gdLst>
                  <a:gd name="T0" fmla="*/ 0 w 57"/>
                  <a:gd name="T1" fmla="*/ 0 h 23"/>
                  <a:gd name="T2" fmla="*/ 0 w 57"/>
                  <a:gd name="T3" fmla="*/ 0 h 23"/>
                  <a:gd name="T4" fmla="*/ 0 w 57"/>
                  <a:gd name="T5" fmla="*/ 0 h 23"/>
                  <a:gd name="T6" fmla="*/ 0 w 57"/>
                  <a:gd name="T7" fmla="*/ 0 h 23"/>
                  <a:gd name="T8" fmla="*/ 0 w 57"/>
                  <a:gd name="T9" fmla="*/ 0 h 23"/>
                  <a:gd name="T10" fmla="*/ 0 w 57"/>
                  <a:gd name="T11" fmla="*/ 0 h 23"/>
                  <a:gd name="T12" fmla="*/ 0 w 57"/>
                  <a:gd name="T13" fmla="*/ 0 h 23"/>
                  <a:gd name="T14" fmla="*/ 0 w 57"/>
                  <a:gd name="T15" fmla="*/ 0 h 23"/>
                  <a:gd name="T16" fmla="*/ 0 w 57"/>
                  <a:gd name="T17" fmla="*/ 0 h 23"/>
                  <a:gd name="T18" fmla="*/ 0 w 57"/>
                  <a:gd name="T19" fmla="*/ 0 h 23"/>
                  <a:gd name="T20" fmla="*/ 0 w 57"/>
                  <a:gd name="T21" fmla="*/ 0 h 23"/>
                  <a:gd name="T22" fmla="*/ 0 w 57"/>
                  <a:gd name="T23" fmla="*/ 0 h 23"/>
                  <a:gd name="T24" fmla="*/ 0 w 57"/>
                  <a:gd name="T25" fmla="*/ 0 h 23"/>
                  <a:gd name="T26" fmla="*/ 0 w 57"/>
                  <a:gd name="T27" fmla="*/ 0 h 23"/>
                  <a:gd name="T28" fmla="*/ 0 w 57"/>
                  <a:gd name="T29" fmla="*/ 0 h 23"/>
                  <a:gd name="T30" fmla="*/ 0 w 57"/>
                  <a:gd name="T31" fmla="*/ 0 h 23"/>
                  <a:gd name="T32" fmla="*/ 0 w 57"/>
                  <a:gd name="T33" fmla="*/ 0 h 23"/>
                  <a:gd name="T34" fmla="*/ 0 w 57"/>
                  <a:gd name="T35" fmla="*/ 0 h 23"/>
                  <a:gd name="T36" fmla="*/ 0 w 57"/>
                  <a:gd name="T37" fmla="*/ 0 h 23"/>
                  <a:gd name="T38" fmla="*/ 0 w 57"/>
                  <a:gd name="T39" fmla="*/ 0 h 23"/>
                  <a:gd name="T40" fmla="*/ 0 w 57"/>
                  <a:gd name="T41" fmla="*/ 0 h 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7"/>
                  <a:gd name="T64" fmla="*/ 0 h 23"/>
                  <a:gd name="T65" fmla="*/ 57 w 57"/>
                  <a:gd name="T66" fmla="*/ 23 h 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7" h="23">
                    <a:moveTo>
                      <a:pt x="0" y="2"/>
                    </a:moveTo>
                    <a:lnTo>
                      <a:pt x="0" y="2"/>
                    </a:lnTo>
                    <a:lnTo>
                      <a:pt x="7" y="4"/>
                    </a:lnTo>
                    <a:lnTo>
                      <a:pt x="15" y="6"/>
                    </a:lnTo>
                    <a:lnTo>
                      <a:pt x="22" y="8"/>
                    </a:lnTo>
                    <a:lnTo>
                      <a:pt x="28" y="10"/>
                    </a:lnTo>
                    <a:lnTo>
                      <a:pt x="35" y="13"/>
                    </a:lnTo>
                    <a:lnTo>
                      <a:pt x="42" y="16"/>
                    </a:lnTo>
                    <a:lnTo>
                      <a:pt x="48" y="19"/>
                    </a:lnTo>
                    <a:lnTo>
                      <a:pt x="55" y="23"/>
                    </a:lnTo>
                    <a:lnTo>
                      <a:pt x="57" y="21"/>
                    </a:lnTo>
                    <a:lnTo>
                      <a:pt x="50" y="17"/>
                    </a:lnTo>
                    <a:lnTo>
                      <a:pt x="44" y="14"/>
                    </a:lnTo>
                    <a:lnTo>
                      <a:pt x="37" y="11"/>
                    </a:lnTo>
                    <a:lnTo>
                      <a:pt x="30" y="8"/>
                    </a:lnTo>
                    <a:lnTo>
                      <a:pt x="22" y="6"/>
                    </a:lnTo>
                    <a:lnTo>
                      <a:pt x="15" y="4"/>
                    </a:lnTo>
                    <a:lnTo>
                      <a:pt x="7"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0" name="Freeform 1358">
                <a:extLst>
                  <a:ext uri="{FF2B5EF4-FFF2-40B4-BE49-F238E27FC236}">
                    <a16:creationId xmlns:a16="http://schemas.microsoft.com/office/drawing/2014/main" id="{58C890C0-49D3-4BA7-90A1-A199DD3543BA}"/>
                  </a:ext>
                </a:extLst>
              </p:cNvPr>
              <p:cNvSpPr>
                <a:spLocks/>
              </p:cNvSpPr>
              <p:nvPr/>
            </p:nvSpPr>
            <p:spPr bwMode="auto">
              <a:xfrm>
                <a:off x="4328" y="529"/>
                <a:ext cx="31" cy="4"/>
              </a:xfrm>
              <a:custGeom>
                <a:avLst/>
                <a:gdLst>
                  <a:gd name="T0" fmla="*/ 0 w 185"/>
                  <a:gd name="T1" fmla="*/ 0 h 19"/>
                  <a:gd name="T2" fmla="*/ 0 w 185"/>
                  <a:gd name="T3" fmla="*/ 0 h 19"/>
                  <a:gd name="T4" fmla="*/ 0 w 185"/>
                  <a:gd name="T5" fmla="*/ 0 h 19"/>
                  <a:gd name="T6" fmla="*/ 0 w 185"/>
                  <a:gd name="T7" fmla="*/ 0 h 19"/>
                  <a:gd name="T8" fmla="*/ 0 w 185"/>
                  <a:gd name="T9" fmla="*/ 0 h 19"/>
                  <a:gd name="T10" fmla="*/ 0 w 185"/>
                  <a:gd name="T11" fmla="*/ 0 h 19"/>
                  <a:gd name="T12" fmla="*/ 0 w 185"/>
                  <a:gd name="T13" fmla="*/ 0 h 19"/>
                  <a:gd name="T14" fmla="*/ 0 w 185"/>
                  <a:gd name="T15" fmla="*/ 0 h 19"/>
                  <a:gd name="T16" fmla="*/ 0 w 185"/>
                  <a:gd name="T17" fmla="*/ 0 h 19"/>
                  <a:gd name="T18" fmla="*/ 0 w 185"/>
                  <a:gd name="T19" fmla="*/ 0 h 19"/>
                  <a:gd name="T20" fmla="*/ 0 w 185"/>
                  <a:gd name="T21" fmla="*/ 0 h 19"/>
                  <a:gd name="T22" fmla="*/ 0 w 185"/>
                  <a:gd name="T23" fmla="*/ 0 h 19"/>
                  <a:gd name="T24" fmla="*/ 0 w 185"/>
                  <a:gd name="T25" fmla="*/ 0 h 19"/>
                  <a:gd name="T26" fmla="*/ 0 w 185"/>
                  <a:gd name="T27" fmla="*/ 0 h 19"/>
                  <a:gd name="T28" fmla="*/ 0 w 185"/>
                  <a:gd name="T29" fmla="*/ 0 h 19"/>
                  <a:gd name="T30" fmla="*/ 0 w 185"/>
                  <a:gd name="T31" fmla="*/ 0 h 19"/>
                  <a:gd name="T32" fmla="*/ 0 w 185"/>
                  <a:gd name="T33" fmla="*/ 0 h 19"/>
                  <a:gd name="T34" fmla="*/ 0 w 185"/>
                  <a:gd name="T35" fmla="*/ 0 h 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5"/>
                  <a:gd name="T55" fmla="*/ 0 h 19"/>
                  <a:gd name="T56" fmla="*/ 185 w 185"/>
                  <a:gd name="T57" fmla="*/ 19 h 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5" h="19">
                    <a:moveTo>
                      <a:pt x="0" y="0"/>
                    </a:moveTo>
                    <a:lnTo>
                      <a:pt x="11" y="4"/>
                    </a:lnTo>
                    <a:lnTo>
                      <a:pt x="21" y="8"/>
                    </a:lnTo>
                    <a:lnTo>
                      <a:pt x="33" y="11"/>
                    </a:lnTo>
                    <a:lnTo>
                      <a:pt x="45" y="14"/>
                    </a:lnTo>
                    <a:lnTo>
                      <a:pt x="56" y="16"/>
                    </a:lnTo>
                    <a:lnTo>
                      <a:pt x="67" y="18"/>
                    </a:lnTo>
                    <a:lnTo>
                      <a:pt x="80" y="19"/>
                    </a:lnTo>
                    <a:lnTo>
                      <a:pt x="92" y="19"/>
                    </a:lnTo>
                    <a:lnTo>
                      <a:pt x="104" y="19"/>
                    </a:lnTo>
                    <a:lnTo>
                      <a:pt x="117" y="18"/>
                    </a:lnTo>
                    <a:lnTo>
                      <a:pt x="129" y="16"/>
                    </a:lnTo>
                    <a:lnTo>
                      <a:pt x="141" y="14"/>
                    </a:lnTo>
                    <a:lnTo>
                      <a:pt x="151" y="11"/>
                    </a:lnTo>
                    <a:lnTo>
                      <a:pt x="163" y="8"/>
                    </a:lnTo>
                    <a:lnTo>
                      <a:pt x="174" y="4"/>
                    </a:lnTo>
                    <a:lnTo>
                      <a:pt x="185" y="0"/>
                    </a:lnTo>
                    <a:lnTo>
                      <a:pt x="0"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1" name="Freeform 1359">
                <a:extLst>
                  <a:ext uri="{FF2B5EF4-FFF2-40B4-BE49-F238E27FC236}">
                    <a16:creationId xmlns:a16="http://schemas.microsoft.com/office/drawing/2014/main" id="{1D22E231-5DD6-49C2-9F98-7950CB2AC12C}"/>
                  </a:ext>
                </a:extLst>
              </p:cNvPr>
              <p:cNvSpPr>
                <a:spLocks/>
              </p:cNvSpPr>
              <p:nvPr/>
            </p:nvSpPr>
            <p:spPr bwMode="auto">
              <a:xfrm>
                <a:off x="4322" y="525"/>
                <a:ext cx="43" cy="4"/>
              </a:xfrm>
              <a:custGeom>
                <a:avLst/>
                <a:gdLst>
                  <a:gd name="T0" fmla="*/ 0 w 255"/>
                  <a:gd name="T1" fmla="*/ 0 h 18"/>
                  <a:gd name="T2" fmla="*/ 0 w 255"/>
                  <a:gd name="T3" fmla="*/ 0 h 18"/>
                  <a:gd name="T4" fmla="*/ 0 w 255"/>
                  <a:gd name="T5" fmla="*/ 0 h 18"/>
                  <a:gd name="T6" fmla="*/ 0 w 255"/>
                  <a:gd name="T7" fmla="*/ 0 h 18"/>
                  <a:gd name="T8" fmla="*/ 0 w 255"/>
                  <a:gd name="T9" fmla="*/ 0 h 18"/>
                  <a:gd name="T10" fmla="*/ 0 w 255"/>
                  <a:gd name="T11" fmla="*/ 0 h 18"/>
                  <a:gd name="T12" fmla="*/ 0 w 255"/>
                  <a:gd name="T13" fmla="*/ 0 h 18"/>
                  <a:gd name="T14" fmla="*/ 0 w 255"/>
                  <a:gd name="T15" fmla="*/ 0 h 18"/>
                  <a:gd name="T16" fmla="*/ 0 w 255"/>
                  <a:gd name="T17" fmla="*/ 0 h 18"/>
                  <a:gd name="T18" fmla="*/ 0 w 255"/>
                  <a:gd name="T19" fmla="*/ 0 h 18"/>
                  <a:gd name="T20" fmla="*/ 0 w 255"/>
                  <a:gd name="T21" fmla="*/ 0 h 18"/>
                  <a:gd name="T22" fmla="*/ 0 w 255"/>
                  <a:gd name="T23" fmla="*/ 0 h 18"/>
                  <a:gd name="T24" fmla="*/ 0 w 255"/>
                  <a:gd name="T25" fmla="*/ 0 h 18"/>
                  <a:gd name="T26" fmla="*/ 0 w 255"/>
                  <a:gd name="T27" fmla="*/ 0 h 18"/>
                  <a:gd name="T28" fmla="*/ 0 w 255"/>
                  <a:gd name="T29" fmla="*/ 0 h 18"/>
                  <a:gd name="T30" fmla="*/ 0 w 255"/>
                  <a:gd name="T31" fmla="*/ 0 h 18"/>
                  <a:gd name="T32" fmla="*/ 0 w 255"/>
                  <a:gd name="T33" fmla="*/ 0 h 18"/>
                  <a:gd name="T34" fmla="*/ 0 w 255"/>
                  <a:gd name="T35" fmla="*/ 0 h 18"/>
                  <a:gd name="T36" fmla="*/ 0 w 255"/>
                  <a:gd name="T37" fmla="*/ 0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55"/>
                  <a:gd name="T58" fmla="*/ 0 h 18"/>
                  <a:gd name="T59" fmla="*/ 255 w 25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55" h="18">
                    <a:moveTo>
                      <a:pt x="35" y="18"/>
                    </a:moveTo>
                    <a:lnTo>
                      <a:pt x="30" y="16"/>
                    </a:lnTo>
                    <a:lnTo>
                      <a:pt x="27" y="14"/>
                    </a:lnTo>
                    <a:lnTo>
                      <a:pt x="22" y="12"/>
                    </a:lnTo>
                    <a:lnTo>
                      <a:pt x="17" y="10"/>
                    </a:lnTo>
                    <a:lnTo>
                      <a:pt x="13" y="7"/>
                    </a:lnTo>
                    <a:lnTo>
                      <a:pt x="9" y="5"/>
                    </a:lnTo>
                    <a:lnTo>
                      <a:pt x="4" y="3"/>
                    </a:lnTo>
                    <a:lnTo>
                      <a:pt x="0" y="0"/>
                    </a:lnTo>
                    <a:lnTo>
                      <a:pt x="255" y="0"/>
                    </a:lnTo>
                    <a:lnTo>
                      <a:pt x="250" y="3"/>
                    </a:lnTo>
                    <a:lnTo>
                      <a:pt x="247" y="5"/>
                    </a:lnTo>
                    <a:lnTo>
                      <a:pt x="242" y="7"/>
                    </a:lnTo>
                    <a:lnTo>
                      <a:pt x="237" y="10"/>
                    </a:lnTo>
                    <a:lnTo>
                      <a:pt x="233" y="12"/>
                    </a:lnTo>
                    <a:lnTo>
                      <a:pt x="229" y="14"/>
                    </a:lnTo>
                    <a:lnTo>
                      <a:pt x="224" y="16"/>
                    </a:lnTo>
                    <a:lnTo>
                      <a:pt x="220" y="18"/>
                    </a:lnTo>
                    <a:lnTo>
                      <a:pt x="35" y="18"/>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2" name="Freeform 1360">
                <a:extLst>
                  <a:ext uri="{FF2B5EF4-FFF2-40B4-BE49-F238E27FC236}">
                    <a16:creationId xmlns:a16="http://schemas.microsoft.com/office/drawing/2014/main" id="{20939B92-FE7B-4FC7-85C7-BFC218950F09}"/>
                  </a:ext>
                </a:extLst>
              </p:cNvPr>
              <p:cNvSpPr>
                <a:spLocks/>
              </p:cNvSpPr>
              <p:nvPr/>
            </p:nvSpPr>
            <p:spPr bwMode="auto">
              <a:xfrm>
                <a:off x="4318" y="522"/>
                <a:ext cx="50" cy="3"/>
              </a:xfrm>
              <a:custGeom>
                <a:avLst/>
                <a:gdLst>
                  <a:gd name="T0" fmla="*/ 0 w 303"/>
                  <a:gd name="T1" fmla="*/ 0 h 18"/>
                  <a:gd name="T2" fmla="*/ 0 w 303"/>
                  <a:gd name="T3" fmla="*/ 0 h 18"/>
                  <a:gd name="T4" fmla="*/ 0 w 303"/>
                  <a:gd name="T5" fmla="*/ 0 h 18"/>
                  <a:gd name="T6" fmla="*/ 0 w 303"/>
                  <a:gd name="T7" fmla="*/ 0 h 18"/>
                  <a:gd name="T8" fmla="*/ 0 w 303"/>
                  <a:gd name="T9" fmla="*/ 0 h 18"/>
                  <a:gd name="T10" fmla="*/ 0 w 303"/>
                  <a:gd name="T11" fmla="*/ 0 h 18"/>
                  <a:gd name="T12" fmla="*/ 0 w 303"/>
                  <a:gd name="T13" fmla="*/ 0 h 18"/>
                  <a:gd name="T14" fmla="*/ 0 w 303"/>
                  <a:gd name="T15" fmla="*/ 0 h 18"/>
                  <a:gd name="T16" fmla="*/ 0 w 303"/>
                  <a:gd name="T17" fmla="*/ 0 h 18"/>
                  <a:gd name="T18" fmla="*/ 0 w 303"/>
                  <a:gd name="T19" fmla="*/ 0 h 18"/>
                  <a:gd name="T20" fmla="*/ 0 w 303"/>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3"/>
                  <a:gd name="T34" fmla="*/ 0 h 18"/>
                  <a:gd name="T35" fmla="*/ 303 w 303"/>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3" h="18">
                    <a:moveTo>
                      <a:pt x="24" y="18"/>
                    </a:moveTo>
                    <a:lnTo>
                      <a:pt x="18" y="14"/>
                    </a:lnTo>
                    <a:lnTo>
                      <a:pt x="12" y="10"/>
                    </a:lnTo>
                    <a:lnTo>
                      <a:pt x="6" y="5"/>
                    </a:lnTo>
                    <a:lnTo>
                      <a:pt x="0" y="0"/>
                    </a:lnTo>
                    <a:lnTo>
                      <a:pt x="303" y="0"/>
                    </a:lnTo>
                    <a:lnTo>
                      <a:pt x="297" y="5"/>
                    </a:lnTo>
                    <a:lnTo>
                      <a:pt x="291" y="10"/>
                    </a:lnTo>
                    <a:lnTo>
                      <a:pt x="285" y="14"/>
                    </a:lnTo>
                    <a:lnTo>
                      <a:pt x="279" y="18"/>
                    </a:lnTo>
                    <a:lnTo>
                      <a:pt x="24" y="18"/>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3" name="Freeform 1361">
                <a:extLst>
                  <a:ext uri="{FF2B5EF4-FFF2-40B4-BE49-F238E27FC236}">
                    <a16:creationId xmlns:a16="http://schemas.microsoft.com/office/drawing/2014/main" id="{38078122-0A38-41A5-B53C-0318A98908A9}"/>
                  </a:ext>
                </a:extLst>
              </p:cNvPr>
              <p:cNvSpPr>
                <a:spLocks/>
              </p:cNvSpPr>
              <p:nvPr/>
            </p:nvSpPr>
            <p:spPr bwMode="auto">
              <a:xfrm>
                <a:off x="4315" y="518"/>
                <a:ext cx="56" cy="4"/>
              </a:xfrm>
              <a:custGeom>
                <a:avLst/>
                <a:gdLst>
                  <a:gd name="T0" fmla="*/ 0 w 339"/>
                  <a:gd name="T1" fmla="*/ 0 h 18"/>
                  <a:gd name="T2" fmla="*/ 0 w 339"/>
                  <a:gd name="T3" fmla="*/ 0 h 18"/>
                  <a:gd name="T4" fmla="*/ 0 w 339"/>
                  <a:gd name="T5" fmla="*/ 0 h 18"/>
                  <a:gd name="T6" fmla="*/ 0 w 339"/>
                  <a:gd name="T7" fmla="*/ 0 h 18"/>
                  <a:gd name="T8" fmla="*/ 0 w 339"/>
                  <a:gd name="T9" fmla="*/ 0 h 18"/>
                  <a:gd name="T10" fmla="*/ 0 w 339"/>
                  <a:gd name="T11" fmla="*/ 0 h 18"/>
                  <a:gd name="T12" fmla="*/ 0 w 339"/>
                  <a:gd name="T13" fmla="*/ 0 h 18"/>
                  <a:gd name="T14" fmla="*/ 0 w 339"/>
                  <a:gd name="T15" fmla="*/ 0 h 18"/>
                  <a:gd name="T16" fmla="*/ 0 w 339"/>
                  <a:gd name="T17" fmla="*/ 0 h 18"/>
                  <a:gd name="T18" fmla="*/ 0 w 339"/>
                  <a:gd name="T19" fmla="*/ 0 h 18"/>
                  <a:gd name="T20" fmla="*/ 0 w 339"/>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9"/>
                  <a:gd name="T34" fmla="*/ 0 h 18"/>
                  <a:gd name="T35" fmla="*/ 339 w 339"/>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9" h="18">
                    <a:moveTo>
                      <a:pt x="18" y="18"/>
                    </a:moveTo>
                    <a:lnTo>
                      <a:pt x="13" y="13"/>
                    </a:lnTo>
                    <a:lnTo>
                      <a:pt x="8" y="9"/>
                    </a:lnTo>
                    <a:lnTo>
                      <a:pt x="4" y="4"/>
                    </a:lnTo>
                    <a:lnTo>
                      <a:pt x="0" y="0"/>
                    </a:lnTo>
                    <a:lnTo>
                      <a:pt x="339" y="0"/>
                    </a:lnTo>
                    <a:lnTo>
                      <a:pt x="335" y="4"/>
                    </a:lnTo>
                    <a:lnTo>
                      <a:pt x="330" y="9"/>
                    </a:lnTo>
                    <a:lnTo>
                      <a:pt x="326" y="13"/>
                    </a:lnTo>
                    <a:lnTo>
                      <a:pt x="321" y="18"/>
                    </a:lnTo>
                    <a:lnTo>
                      <a:pt x="18" y="18"/>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4" name="Freeform 1362">
                <a:extLst>
                  <a:ext uri="{FF2B5EF4-FFF2-40B4-BE49-F238E27FC236}">
                    <a16:creationId xmlns:a16="http://schemas.microsoft.com/office/drawing/2014/main" id="{10E2A883-CE86-492D-9865-D05364875AA9}"/>
                  </a:ext>
                </a:extLst>
              </p:cNvPr>
              <p:cNvSpPr>
                <a:spLocks/>
              </p:cNvSpPr>
              <p:nvPr/>
            </p:nvSpPr>
            <p:spPr bwMode="auto">
              <a:xfrm>
                <a:off x="4312" y="514"/>
                <a:ext cx="62" cy="4"/>
              </a:xfrm>
              <a:custGeom>
                <a:avLst/>
                <a:gdLst>
                  <a:gd name="T0" fmla="*/ 0 w 369"/>
                  <a:gd name="T1" fmla="*/ 0 h 19"/>
                  <a:gd name="T2" fmla="*/ 0 w 369"/>
                  <a:gd name="T3" fmla="*/ 0 h 19"/>
                  <a:gd name="T4" fmla="*/ 0 w 369"/>
                  <a:gd name="T5" fmla="*/ 0 h 19"/>
                  <a:gd name="T6" fmla="*/ 0 w 369"/>
                  <a:gd name="T7" fmla="*/ 0 h 19"/>
                  <a:gd name="T8" fmla="*/ 0 w 369"/>
                  <a:gd name="T9" fmla="*/ 0 h 19"/>
                  <a:gd name="T10" fmla="*/ 0 w 369"/>
                  <a:gd name="T11" fmla="*/ 0 h 19"/>
                  <a:gd name="T12" fmla="*/ 0 w 369"/>
                  <a:gd name="T13" fmla="*/ 0 h 19"/>
                  <a:gd name="T14" fmla="*/ 0 w 369"/>
                  <a:gd name="T15" fmla="*/ 0 h 19"/>
                  <a:gd name="T16" fmla="*/ 0 w 369"/>
                  <a:gd name="T17" fmla="*/ 0 h 19"/>
                  <a:gd name="T18" fmla="*/ 0 w 369"/>
                  <a:gd name="T19" fmla="*/ 0 h 19"/>
                  <a:gd name="T20" fmla="*/ 0 w 369"/>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9"/>
                  <a:gd name="T34" fmla="*/ 0 h 19"/>
                  <a:gd name="T35" fmla="*/ 369 w 369"/>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9" h="19">
                    <a:moveTo>
                      <a:pt x="15" y="19"/>
                    </a:moveTo>
                    <a:lnTo>
                      <a:pt x="10" y="14"/>
                    </a:lnTo>
                    <a:lnTo>
                      <a:pt x="7" y="9"/>
                    </a:lnTo>
                    <a:lnTo>
                      <a:pt x="3" y="5"/>
                    </a:lnTo>
                    <a:lnTo>
                      <a:pt x="0" y="0"/>
                    </a:lnTo>
                    <a:lnTo>
                      <a:pt x="369" y="0"/>
                    </a:lnTo>
                    <a:lnTo>
                      <a:pt x="365" y="5"/>
                    </a:lnTo>
                    <a:lnTo>
                      <a:pt x="362" y="9"/>
                    </a:lnTo>
                    <a:lnTo>
                      <a:pt x="358" y="14"/>
                    </a:lnTo>
                    <a:lnTo>
                      <a:pt x="354" y="19"/>
                    </a:lnTo>
                    <a:lnTo>
                      <a:pt x="15" y="19"/>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5" name="Freeform 1363">
                <a:extLst>
                  <a:ext uri="{FF2B5EF4-FFF2-40B4-BE49-F238E27FC236}">
                    <a16:creationId xmlns:a16="http://schemas.microsoft.com/office/drawing/2014/main" id="{922E015A-E852-45E8-921F-0AB275B16C47}"/>
                  </a:ext>
                </a:extLst>
              </p:cNvPr>
              <p:cNvSpPr>
                <a:spLocks/>
              </p:cNvSpPr>
              <p:nvPr/>
            </p:nvSpPr>
            <p:spPr bwMode="auto">
              <a:xfrm>
                <a:off x="4311" y="511"/>
                <a:ext cx="65" cy="3"/>
              </a:xfrm>
              <a:custGeom>
                <a:avLst/>
                <a:gdLst>
                  <a:gd name="T0" fmla="*/ 0 w 391"/>
                  <a:gd name="T1" fmla="*/ 0 h 19"/>
                  <a:gd name="T2" fmla="*/ 0 w 391"/>
                  <a:gd name="T3" fmla="*/ 0 h 19"/>
                  <a:gd name="T4" fmla="*/ 0 w 391"/>
                  <a:gd name="T5" fmla="*/ 0 h 19"/>
                  <a:gd name="T6" fmla="*/ 0 w 391"/>
                  <a:gd name="T7" fmla="*/ 0 h 19"/>
                  <a:gd name="T8" fmla="*/ 0 w 391"/>
                  <a:gd name="T9" fmla="*/ 0 h 19"/>
                  <a:gd name="T10" fmla="*/ 0 w 391"/>
                  <a:gd name="T11" fmla="*/ 0 h 19"/>
                  <a:gd name="T12" fmla="*/ 0 w 391"/>
                  <a:gd name="T13" fmla="*/ 0 h 19"/>
                  <a:gd name="T14" fmla="*/ 0 w 391"/>
                  <a:gd name="T15" fmla="*/ 0 h 19"/>
                  <a:gd name="T16" fmla="*/ 0 w 391"/>
                  <a:gd name="T17" fmla="*/ 0 h 19"/>
                  <a:gd name="T18" fmla="*/ 0 w 391"/>
                  <a:gd name="T19" fmla="*/ 0 h 19"/>
                  <a:gd name="T20" fmla="*/ 0 w 391"/>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1"/>
                  <a:gd name="T34" fmla="*/ 0 h 19"/>
                  <a:gd name="T35" fmla="*/ 391 w 391"/>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1" h="19">
                    <a:moveTo>
                      <a:pt x="11" y="19"/>
                    </a:moveTo>
                    <a:lnTo>
                      <a:pt x="8" y="14"/>
                    </a:lnTo>
                    <a:lnTo>
                      <a:pt x="6" y="10"/>
                    </a:lnTo>
                    <a:lnTo>
                      <a:pt x="2" y="5"/>
                    </a:lnTo>
                    <a:lnTo>
                      <a:pt x="0" y="0"/>
                    </a:lnTo>
                    <a:lnTo>
                      <a:pt x="391" y="0"/>
                    </a:lnTo>
                    <a:lnTo>
                      <a:pt x="388" y="5"/>
                    </a:lnTo>
                    <a:lnTo>
                      <a:pt x="386" y="10"/>
                    </a:lnTo>
                    <a:lnTo>
                      <a:pt x="382" y="14"/>
                    </a:lnTo>
                    <a:lnTo>
                      <a:pt x="380" y="19"/>
                    </a:lnTo>
                    <a:lnTo>
                      <a:pt x="11" y="19"/>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6" name="Freeform 1364">
                <a:extLst>
                  <a:ext uri="{FF2B5EF4-FFF2-40B4-BE49-F238E27FC236}">
                    <a16:creationId xmlns:a16="http://schemas.microsoft.com/office/drawing/2014/main" id="{B99EA35F-AF64-4242-B073-FE0FE21F932B}"/>
                  </a:ext>
                </a:extLst>
              </p:cNvPr>
              <p:cNvSpPr>
                <a:spLocks/>
              </p:cNvSpPr>
              <p:nvPr/>
            </p:nvSpPr>
            <p:spPr bwMode="auto">
              <a:xfrm>
                <a:off x="4309" y="507"/>
                <a:ext cx="68" cy="4"/>
              </a:xfrm>
              <a:custGeom>
                <a:avLst/>
                <a:gdLst>
                  <a:gd name="T0" fmla="*/ 0 w 407"/>
                  <a:gd name="T1" fmla="*/ 0 h 18"/>
                  <a:gd name="T2" fmla="*/ 0 w 407"/>
                  <a:gd name="T3" fmla="*/ 0 h 18"/>
                  <a:gd name="T4" fmla="*/ 0 w 407"/>
                  <a:gd name="T5" fmla="*/ 0 h 18"/>
                  <a:gd name="T6" fmla="*/ 0 w 407"/>
                  <a:gd name="T7" fmla="*/ 0 h 18"/>
                  <a:gd name="T8" fmla="*/ 0 w 407"/>
                  <a:gd name="T9" fmla="*/ 0 h 18"/>
                  <a:gd name="T10" fmla="*/ 0 w 407"/>
                  <a:gd name="T11" fmla="*/ 0 h 18"/>
                  <a:gd name="T12" fmla="*/ 0 w 407"/>
                  <a:gd name="T13" fmla="*/ 0 h 18"/>
                  <a:gd name="T14" fmla="*/ 0 w 407"/>
                  <a:gd name="T15" fmla="*/ 0 h 18"/>
                  <a:gd name="T16" fmla="*/ 0 w 407"/>
                  <a:gd name="T17" fmla="*/ 0 h 18"/>
                  <a:gd name="T18" fmla="*/ 0 w 407"/>
                  <a:gd name="T19" fmla="*/ 0 h 18"/>
                  <a:gd name="T20" fmla="*/ 0 w 40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8"/>
                  <a:gd name="T35" fmla="*/ 407 w 40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8">
                    <a:moveTo>
                      <a:pt x="8" y="18"/>
                    </a:moveTo>
                    <a:lnTo>
                      <a:pt x="6" y="13"/>
                    </a:lnTo>
                    <a:lnTo>
                      <a:pt x="5" y="9"/>
                    </a:lnTo>
                    <a:lnTo>
                      <a:pt x="2" y="4"/>
                    </a:lnTo>
                    <a:lnTo>
                      <a:pt x="0" y="0"/>
                    </a:lnTo>
                    <a:lnTo>
                      <a:pt x="407" y="0"/>
                    </a:lnTo>
                    <a:lnTo>
                      <a:pt x="405" y="4"/>
                    </a:lnTo>
                    <a:lnTo>
                      <a:pt x="403" y="9"/>
                    </a:lnTo>
                    <a:lnTo>
                      <a:pt x="401" y="13"/>
                    </a:lnTo>
                    <a:lnTo>
                      <a:pt x="399" y="18"/>
                    </a:lnTo>
                    <a:lnTo>
                      <a:pt x="8" y="18"/>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7" name="Freeform 1365">
                <a:extLst>
                  <a:ext uri="{FF2B5EF4-FFF2-40B4-BE49-F238E27FC236}">
                    <a16:creationId xmlns:a16="http://schemas.microsoft.com/office/drawing/2014/main" id="{2D58DAED-DA6E-4353-83D8-FA5E493CC972}"/>
                  </a:ext>
                </a:extLst>
              </p:cNvPr>
              <p:cNvSpPr>
                <a:spLocks/>
              </p:cNvSpPr>
              <p:nvPr/>
            </p:nvSpPr>
            <p:spPr bwMode="auto">
              <a:xfrm>
                <a:off x="4309" y="503"/>
                <a:ext cx="69" cy="4"/>
              </a:xfrm>
              <a:custGeom>
                <a:avLst/>
                <a:gdLst>
                  <a:gd name="T0" fmla="*/ 0 w 417"/>
                  <a:gd name="T1" fmla="*/ 0 h 18"/>
                  <a:gd name="T2" fmla="*/ 0 w 417"/>
                  <a:gd name="T3" fmla="*/ 0 h 18"/>
                  <a:gd name="T4" fmla="*/ 0 w 417"/>
                  <a:gd name="T5" fmla="*/ 0 h 18"/>
                  <a:gd name="T6" fmla="*/ 0 w 417"/>
                  <a:gd name="T7" fmla="*/ 0 h 18"/>
                  <a:gd name="T8" fmla="*/ 0 w 417"/>
                  <a:gd name="T9" fmla="*/ 0 h 18"/>
                  <a:gd name="T10" fmla="*/ 0 w 417"/>
                  <a:gd name="T11" fmla="*/ 0 h 18"/>
                  <a:gd name="T12" fmla="*/ 0 w 417"/>
                  <a:gd name="T13" fmla="*/ 0 h 18"/>
                  <a:gd name="T14" fmla="*/ 0 w 417"/>
                  <a:gd name="T15" fmla="*/ 0 h 18"/>
                  <a:gd name="T16" fmla="*/ 0 w 417"/>
                  <a:gd name="T17" fmla="*/ 0 h 18"/>
                  <a:gd name="T18" fmla="*/ 0 w 417"/>
                  <a:gd name="T19" fmla="*/ 0 h 18"/>
                  <a:gd name="T20" fmla="*/ 0 w 41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7"/>
                  <a:gd name="T34" fmla="*/ 0 h 18"/>
                  <a:gd name="T35" fmla="*/ 417 w 41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7" h="18">
                    <a:moveTo>
                      <a:pt x="5" y="18"/>
                    </a:moveTo>
                    <a:lnTo>
                      <a:pt x="4" y="13"/>
                    </a:lnTo>
                    <a:lnTo>
                      <a:pt x="2" y="9"/>
                    </a:lnTo>
                    <a:lnTo>
                      <a:pt x="1" y="4"/>
                    </a:lnTo>
                    <a:lnTo>
                      <a:pt x="0" y="0"/>
                    </a:lnTo>
                    <a:lnTo>
                      <a:pt x="417" y="0"/>
                    </a:lnTo>
                    <a:lnTo>
                      <a:pt x="415" y="4"/>
                    </a:lnTo>
                    <a:lnTo>
                      <a:pt x="414" y="9"/>
                    </a:lnTo>
                    <a:lnTo>
                      <a:pt x="413" y="13"/>
                    </a:lnTo>
                    <a:lnTo>
                      <a:pt x="412" y="18"/>
                    </a:lnTo>
                    <a:lnTo>
                      <a:pt x="5" y="18"/>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8" name="Freeform 1366">
                <a:extLst>
                  <a:ext uri="{FF2B5EF4-FFF2-40B4-BE49-F238E27FC236}">
                    <a16:creationId xmlns:a16="http://schemas.microsoft.com/office/drawing/2014/main" id="{6DD6BCBE-7F58-4799-BAD5-068C8DB5D0BF}"/>
                  </a:ext>
                </a:extLst>
              </p:cNvPr>
              <p:cNvSpPr>
                <a:spLocks/>
              </p:cNvSpPr>
              <p:nvPr/>
            </p:nvSpPr>
            <p:spPr bwMode="auto">
              <a:xfrm>
                <a:off x="4308" y="500"/>
                <a:ext cx="71" cy="3"/>
              </a:xfrm>
              <a:custGeom>
                <a:avLst/>
                <a:gdLst>
                  <a:gd name="T0" fmla="*/ 0 w 424"/>
                  <a:gd name="T1" fmla="*/ 0 h 19"/>
                  <a:gd name="T2" fmla="*/ 0 w 424"/>
                  <a:gd name="T3" fmla="*/ 0 h 19"/>
                  <a:gd name="T4" fmla="*/ 0 w 424"/>
                  <a:gd name="T5" fmla="*/ 0 h 19"/>
                  <a:gd name="T6" fmla="*/ 0 w 424"/>
                  <a:gd name="T7" fmla="*/ 0 h 19"/>
                  <a:gd name="T8" fmla="*/ 0 w 424"/>
                  <a:gd name="T9" fmla="*/ 0 h 19"/>
                  <a:gd name="T10" fmla="*/ 0 w 424"/>
                  <a:gd name="T11" fmla="*/ 0 h 19"/>
                  <a:gd name="T12" fmla="*/ 0 w 424"/>
                  <a:gd name="T13" fmla="*/ 0 h 19"/>
                  <a:gd name="T14" fmla="*/ 0 w 424"/>
                  <a:gd name="T15" fmla="*/ 0 h 19"/>
                  <a:gd name="T16" fmla="*/ 0 w 424"/>
                  <a:gd name="T17" fmla="*/ 0 h 19"/>
                  <a:gd name="T18" fmla="*/ 0 w 424"/>
                  <a:gd name="T19" fmla="*/ 0 h 19"/>
                  <a:gd name="T20" fmla="*/ 0 w 424"/>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4"/>
                  <a:gd name="T34" fmla="*/ 0 h 19"/>
                  <a:gd name="T35" fmla="*/ 424 w 424"/>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4" h="19">
                    <a:moveTo>
                      <a:pt x="4" y="19"/>
                    </a:moveTo>
                    <a:lnTo>
                      <a:pt x="3" y="14"/>
                    </a:lnTo>
                    <a:lnTo>
                      <a:pt x="2" y="10"/>
                    </a:lnTo>
                    <a:lnTo>
                      <a:pt x="2" y="4"/>
                    </a:lnTo>
                    <a:lnTo>
                      <a:pt x="0" y="0"/>
                    </a:lnTo>
                    <a:lnTo>
                      <a:pt x="424" y="0"/>
                    </a:lnTo>
                    <a:lnTo>
                      <a:pt x="423" y="4"/>
                    </a:lnTo>
                    <a:lnTo>
                      <a:pt x="423" y="10"/>
                    </a:lnTo>
                    <a:lnTo>
                      <a:pt x="422" y="14"/>
                    </a:lnTo>
                    <a:lnTo>
                      <a:pt x="421" y="19"/>
                    </a:lnTo>
                    <a:lnTo>
                      <a:pt x="4" y="19"/>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9" name="Freeform 1367">
                <a:extLst>
                  <a:ext uri="{FF2B5EF4-FFF2-40B4-BE49-F238E27FC236}">
                    <a16:creationId xmlns:a16="http://schemas.microsoft.com/office/drawing/2014/main" id="{C3745F17-E4EE-454D-A0D5-8E04D389DAD9}"/>
                  </a:ext>
                </a:extLst>
              </p:cNvPr>
              <p:cNvSpPr>
                <a:spLocks/>
              </p:cNvSpPr>
              <p:nvPr/>
            </p:nvSpPr>
            <p:spPr bwMode="auto">
              <a:xfrm>
                <a:off x="4308" y="496"/>
                <a:ext cx="71" cy="4"/>
              </a:xfrm>
              <a:custGeom>
                <a:avLst/>
                <a:gdLst>
                  <a:gd name="T0" fmla="*/ 0 w 426"/>
                  <a:gd name="T1" fmla="*/ 0 h 18"/>
                  <a:gd name="T2" fmla="*/ 0 w 426"/>
                  <a:gd name="T3" fmla="*/ 0 h 18"/>
                  <a:gd name="T4" fmla="*/ 0 w 426"/>
                  <a:gd name="T5" fmla="*/ 0 h 18"/>
                  <a:gd name="T6" fmla="*/ 0 w 426"/>
                  <a:gd name="T7" fmla="*/ 0 h 18"/>
                  <a:gd name="T8" fmla="*/ 0 w 426"/>
                  <a:gd name="T9" fmla="*/ 0 h 18"/>
                  <a:gd name="T10" fmla="*/ 0 w 426"/>
                  <a:gd name="T11" fmla="*/ 0 h 18"/>
                  <a:gd name="T12" fmla="*/ 0 w 426"/>
                  <a:gd name="T13" fmla="*/ 0 h 18"/>
                  <a:gd name="T14" fmla="*/ 0 w 426"/>
                  <a:gd name="T15" fmla="*/ 0 h 18"/>
                  <a:gd name="T16" fmla="*/ 0 w 426"/>
                  <a:gd name="T17" fmla="*/ 0 h 18"/>
                  <a:gd name="T18" fmla="*/ 0 w 426"/>
                  <a:gd name="T19" fmla="*/ 0 h 18"/>
                  <a:gd name="T20" fmla="*/ 0 w 426"/>
                  <a:gd name="T21" fmla="*/ 0 h 18"/>
                  <a:gd name="T22" fmla="*/ 0 w 426"/>
                  <a:gd name="T23" fmla="*/ 0 h 18"/>
                  <a:gd name="T24" fmla="*/ 0 w 426"/>
                  <a:gd name="T25" fmla="*/ 0 h 18"/>
                  <a:gd name="T26" fmla="*/ 0 w 426"/>
                  <a:gd name="T27" fmla="*/ 0 h 18"/>
                  <a:gd name="T28" fmla="*/ 0 w 42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6"/>
                  <a:gd name="T46" fmla="*/ 0 h 18"/>
                  <a:gd name="T47" fmla="*/ 426 w 42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6" h="18">
                    <a:moveTo>
                      <a:pt x="1" y="18"/>
                    </a:moveTo>
                    <a:lnTo>
                      <a:pt x="0" y="13"/>
                    </a:lnTo>
                    <a:lnTo>
                      <a:pt x="0" y="9"/>
                    </a:lnTo>
                    <a:lnTo>
                      <a:pt x="0" y="4"/>
                    </a:lnTo>
                    <a:lnTo>
                      <a:pt x="0" y="0"/>
                    </a:lnTo>
                    <a:lnTo>
                      <a:pt x="426" y="0"/>
                    </a:lnTo>
                    <a:lnTo>
                      <a:pt x="426" y="4"/>
                    </a:lnTo>
                    <a:lnTo>
                      <a:pt x="426" y="9"/>
                    </a:lnTo>
                    <a:lnTo>
                      <a:pt x="426" y="13"/>
                    </a:lnTo>
                    <a:lnTo>
                      <a:pt x="425" y="18"/>
                    </a:lnTo>
                    <a:lnTo>
                      <a:pt x="1" y="18"/>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0" name="Freeform 1368">
                <a:extLst>
                  <a:ext uri="{FF2B5EF4-FFF2-40B4-BE49-F238E27FC236}">
                    <a16:creationId xmlns:a16="http://schemas.microsoft.com/office/drawing/2014/main" id="{00E9DA69-033B-4AB7-9FF4-086785BE8AF2}"/>
                  </a:ext>
                </a:extLst>
              </p:cNvPr>
              <p:cNvSpPr>
                <a:spLocks/>
              </p:cNvSpPr>
              <p:nvPr/>
            </p:nvSpPr>
            <p:spPr bwMode="auto">
              <a:xfrm>
                <a:off x="4308" y="492"/>
                <a:ext cx="71" cy="4"/>
              </a:xfrm>
              <a:custGeom>
                <a:avLst/>
                <a:gdLst>
                  <a:gd name="T0" fmla="*/ 0 w 426"/>
                  <a:gd name="T1" fmla="*/ 0 h 18"/>
                  <a:gd name="T2" fmla="*/ 0 w 426"/>
                  <a:gd name="T3" fmla="*/ 0 h 18"/>
                  <a:gd name="T4" fmla="*/ 0 w 426"/>
                  <a:gd name="T5" fmla="*/ 0 h 18"/>
                  <a:gd name="T6" fmla="*/ 0 w 426"/>
                  <a:gd name="T7" fmla="*/ 0 h 18"/>
                  <a:gd name="T8" fmla="*/ 0 w 426"/>
                  <a:gd name="T9" fmla="*/ 0 h 18"/>
                  <a:gd name="T10" fmla="*/ 0 w 426"/>
                  <a:gd name="T11" fmla="*/ 0 h 18"/>
                  <a:gd name="T12" fmla="*/ 0 w 426"/>
                  <a:gd name="T13" fmla="*/ 0 h 18"/>
                  <a:gd name="T14" fmla="*/ 0 w 426"/>
                  <a:gd name="T15" fmla="*/ 0 h 18"/>
                  <a:gd name="T16" fmla="*/ 0 w 426"/>
                  <a:gd name="T17" fmla="*/ 0 h 18"/>
                  <a:gd name="T18" fmla="*/ 0 w 426"/>
                  <a:gd name="T19" fmla="*/ 0 h 18"/>
                  <a:gd name="T20" fmla="*/ 0 w 426"/>
                  <a:gd name="T21" fmla="*/ 0 h 18"/>
                  <a:gd name="T22" fmla="*/ 0 w 426"/>
                  <a:gd name="T23" fmla="*/ 0 h 18"/>
                  <a:gd name="T24" fmla="*/ 0 w 426"/>
                  <a:gd name="T25" fmla="*/ 0 h 18"/>
                  <a:gd name="T26" fmla="*/ 0 w 426"/>
                  <a:gd name="T27" fmla="*/ 0 h 18"/>
                  <a:gd name="T28" fmla="*/ 0 w 42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6"/>
                  <a:gd name="T46" fmla="*/ 0 h 18"/>
                  <a:gd name="T47" fmla="*/ 426 w 42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6" h="18">
                    <a:moveTo>
                      <a:pt x="0" y="18"/>
                    </a:moveTo>
                    <a:lnTo>
                      <a:pt x="0" y="18"/>
                    </a:lnTo>
                    <a:lnTo>
                      <a:pt x="0" y="13"/>
                    </a:lnTo>
                    <a:lnTo>
                      <a:pt x="0" y="9"/>
                    </a:lnTo>
                    <a:lnTo>
                      <a:pt x="0" y="4"/>
                    </a:lnTo>
                    <a:lnTo>
                      <a:pt x="1" y="0"/>
                    </a:lnTo>
                    <a:lnTo>
                      <a:pt x="425" y="0"/>
                    </a:lnTo>
                    <a:lnTo>
                      <a:pt x="426" y="4"/>
                    </a:lnTo>
                    <a:lnTo>
                      <a:pt x="426" y="9"/>
                    </a:lnTo>
                    <a:lnTo>
                      <a:pt x="426" y="13"/>
                    </a:lnTo>
                    <a:lnTo>
                      <a:pt x="426" y="18"/>
                    </a:lnTo>
                    <a:lnTo>
                      <a:pt x="0" y="18"/>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1" name="Freeform 1369">
                <a:extLst>
                  <a:ext uri="{FF2B5EF4-FFF2-40B4-BE49-F238E27FC236}">
                    <a16:creationId xmlns:a16="http://schemas.microsoft.com/office/drawing/2014/main" id="{B208124E-CF0D-42DB-B6E2-80A28248B44A}"/>
                  </a:ext>
                </a:extLst>
              </p:cNvPr>
              <p:cNvSpPr>
                <a:spLocks/>
              </p:cNvSpPr>
              <p:nvPr/>
            </p:nvSpPr>
            <p:spPr bwMode="auto">
              <a:xfrm>
                <a:off x="4308" y="489"/>
                <a:ext cx="71" cy="3"/>
              </a:xfrm>
              <a:custGeom>
                <a:avLst/>
                <a:gdLst>
                  <a:gd name="T0" fmla="*/ 0 w 424"/>
                  <a:gd name="T1" fmla="*/ 0 h 19"/>
                  <a:gd name="T2" fmla="*/ 0 w 424"/>
                  <a:gd name="T3" fmla="*/ 0 h 19"/>
                  <a:gd name="T4" fmla="*/ 0 w 424"/>
                  <a:gd name="T5" fmla="*/ 0 h 19"/>
                  <a:gd name="T6" fmla="*/ 0 w 424"/>
                  <a:gd name="T7" fmla="*/ 0 h 19"/>
                  <a:gd name="T8" fmla="*/ 0 w 424"/>
                  <a:gd name="T9" fmla="*/ 0 h 19"/>
                  <a:gd name="T10" fmla="*/ 0 w 424"/>
                  <a:gd name="T11" fmla="*/ 0 h 19"/>
                  <a:gd name="T12" fmla="*/ 0 w 424"/>
                  <a:gd name="T13" fmla="*/ 0 h 19"/>
                  <a:gd name="T14" fmla="*/ 0 w 424"/>
                  <a:gd name="T15" fmla="*/ 0 h 19"/>
                  <a:gd name="T16" fmla="*/ 0 w 424"/>
                  <a:gd name="T17" fmla="*/ 0 h 19"/>
                  <a:gd name="T18" fmla="*/ 0 w 424"/>
                  <a:gd name="T19" fmla="*/ 0 h 19"/>
                  <a:gd name="T20" fmla="*/ 0 w 424"/>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4"/>
                  <a:gd name="T34" fmla="*/ 0 h 19"/>
                  <a:gd name="T35" fmla="*/ 424 w 424"/>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4" h="19">
                    <a:moveTo>
                      <a:pt x="0" y="19"/>
                    </a:moveTo>
                    <a:lnTo>
                      <a:pt x="2" y="14"/>
                    </a:lnTo>
                    <a:lnTo>
                      <a:pt x="2" y="9"/>
                    </a:lnTo>
                    <a:lnTo>
                      <a:pt x="3" y="4"/>
                    </a:lnTo>
                    <a:lnTo>
                      <a:pt x="4" y="0"/>
                    </a:lnTo>
                    <a:lnTo>
                      <a:pt x="421" y="0"/>
                    </a:lnTo>
                    <a:lnTo>
                      <a:pt x="422" y="4"/>
                    </a:lnTo>
                    <a:lnTo>
                      <a:pt x="423" y="9"/>
                    </a:lnTo>
                    <a:lnTo>
                      <a:pt x="423" y="14"/>
                    </a:lnTo>
                    <a:lnTo>
                      <a:pt x="424" y="19"/>
                    </a:lnTo>
                    <a:lnTo>
                      <a:pt x="0" y="19"/>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2" name="Freeform 1370">
                <a:extLst>
                  <a:ext uri="{FF2B5EF4-FFF2-40B4-BE49-F238E27FC236}">
                    <a16:creationId xmlns:a16="http://schemas.microsoft.com/office/drawing/2014/main" id="{1F78E4CC-222E-4221-AFB3-EA4081D5618C}"/>
                  </a:ext>
                </a:extLst>
              </p:cNvPr>
              <p:cNvSpPr>
                <a:spLocks/>
              </p:cNvSpPr>
              <p:nvPr/>
            </p:nvSpPr>
            <p:spPr bwMode="auto">
              <a:xfrm>
                <a:off x="4309" y="485"/>
                <a:ext cx="69" cy="4"/>
              </a:xfrm>
              <a:custGeom>
                <a:avLst/>
                <a:gdLst>
                  <a:gd name="T0" fmla="*/ 0 w 417"/>
                  <a:gd name="T1" fmla="*/ 0 h 18"/>
                  <a:gd name="T2" fmla="*/ 0 w 417"/>
                  <a:gd name="T3" fmla="*/ 0 h 18"/>
                  <a:gd name="T4" fmla="*/ 0 w 417"/>
                  <a:gd name="T5" fmla="*/ 0 h 18"/>
                  <a:gd name="T6" fmla="*/ 0 w 417"/>
                  <a:gd name="T7" fmla="*/ 0 h 18"/>
                  <a:gd name="T8" fmla="*/ 0 w 417"/>
                  <a:gd name="T9" fmla="*/ 0 h 18"/>
                  <a:gd name="T10" fmla="*/ 0 w 417"/>
                  <a:gd name="T11" fmla="*/ 0 h 18"/>
                  <a:gd name="T12" fmla="*/ 0 w 417"/>
                  <a:gd name="T13" fmla="*/ 0 h 18"/>
                  <a:gd name="T14" fmla="*/ 0 w 417"/>
                  <a:gd name="T15" fmla="*/ 0 h 18"/>
                  <a:gd name="T16" fmla="*/ 0 w 417"/>
                  <a:gd name="T17" fmla="*/ 0 h 18"/>
                  <a:gd name="T18" fmla="*/ 0 w 417"/>
                  <a:gd name="T19" fmla="*/ 0 h 18"/>
                  <a:gd name="T20" fmla="*/ 0 w 41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7"/>
                  <a:gd name="T34" fmla="*/ 0 h 18"/>
                  <a:gd name="T35" fmla="*/ 417 w 41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7" h="18">
                    <a:moveTo>
                      <a:pt x="0" y="18"/>
                    </a:moveTo>
                    <a:lnTo>
                      <a:pt x="1" y="13"/>
                    </a:lnTo>
                    <a:lnTo>
                      <a:pt x="2" y="9"/>
                    </a:lnTo>
                    <a:lnTo>
                      <a:pt x="4" y="4"/>
                    </a:lnTo>
                    <a:lnTo>
                      <a:pt x="5" y="0"/>
                    </a:lnTo>
                    <a:lnTo>
                      <a:pt x="412" y="0"/>
                    </a:lnTo>
                    <a:lnTo>
                      <a:pt x="413" y="4"/>
                    </a:lnTo>
                    <a:lnTo>
                      <a:pt x="414" y="9"/>
                    </a:lnTo>
                    <a:lnTo>
                      <a:pt x="415" y="13"/>
                    </a:lnTo>
                    <a:lnTo>
                      <a:pt x="417" y="18"/>
                    </a:lnTo>
                    <a:lnTo>
                      <a:pt x="0" y="18"/>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3" name="Freeform 1371">
                <a:extLst>
                  <a:ext uri="{FF2B5EF4-FFF2-40B4-BE49-F238E27FC236}">
                    <a16:creationId xmlns:a16="http://schemas.microsoft.com/office/drawing/2014/main" id="{2F9BAA25-89F0-450E-8E85-97AB0141BAC1}"/>
                  </a:ext>
                </a:extLst>
              </p:cNvPr>
              <p:cNvSpPr>
                <a:spLocks/>
              </p:cNvSpPr>
              <p:nvPr/>
            </p:nvSpPr>
            <p:spPr bwMode="auto">
              <a:xfrm>
                <a:off x="4309" y="481"/>
                <a:ext cx="68" cy="4"/>
              </a:xfrm>
              <a:custGeom>
                <a:avLst/>
                <a:gdLst>
                  <a:gd name="T0" fmla="*/ 0 w 407"/>
                  <a:gd name="T1" fmla="*/ 0 h 18"/>
                  <a:gd name="T2" fmla="*/ 0 w 407"/>
                  <a:gd name="T3" fmla="*/ 0 h 18"/>
                  <a:gd name="T4" fmla="*/ 0 w 407"/>
                  <a:gd name="T5" fmla="*/ 0 h 18"/>
                  <a:gd name="T6" fmla="*/ 0 w 407"/>
                  <a:gd name="T7" fmla="*/ 0 h 18"/>
                  <a:gd name="T8" fmla="*/ 0 w 407"/>
                  <a:gd name="T9" fmla="*/ 0 h 18"/>
                  <a:gd name="T10" fmla="*/ 0 w 407"/>
                  <a:gd name="T11" fmla="*/ 0 h 18"/>
                  <a:gd name="T12" fmla="*/ 0 w 407"/>
                  <a:gd name="T13" fmla="*/ 0 h 18"/>
                  <a:gd name="T14" fmla="*/ 0 w 407"/>
                  <a:gd name="T15" fmla="*/ 0 h 18"/>
                  <a:gd name="T16" fmla="*/ 0 w 407"/>
                  <a:gd name="T17" fmla="*/ 0 h 18"/>
                  <a:gd name="T18" fmla="*/ 0 w 407"/>
                  <a:gd name="T19" fmla="*/ 0 h 18"/>
                  <a:gd name="T20" fmla="*/ 0 w 40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8"/>
                  <a:gd name="T35" fmla="*/ 407 w 40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8">
                    <a:moveTo>
                      <a:pt x="0" y="18"/>
                    </a:moveTo>
                    <a:lnTo>
                      <a:pt x="2" y="13"/>
                    </a:lnTo>
                    <a:lnTo>
                      <a:pt x="5" y="9"/>
                    </a:lnTo>
                    <a:lnTo>
                      <a:pt x="6" y="4"/>
                    </a:lnTo>
                    <a:lnTo>
                      <a:pt x="8" y="0"/>
                    </a:lnTo>
                    <a:lnTo>
                      <a:pt x="399" y="0"/>
                    </a:lnTo>
                    <a:lnTo>
                      <a:pt x="401" y="4"/>
                    </a:lnTo>
                    <a:lnTo>
                      <a:pt x="403" y="9"/>
                    </a:lnTo>
                    <a:lnTo>
                      <a:pt x="405" y="13"/>
                    </a:lnTo>
                    <a:lnTo>
                      <a:pt x="407" y="18"/>
                    </a:lnTo>
                    <a:lnTo>
                      <a:pt x="0" y="18"/>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4" name="Freeform 1372">
                <a:extLst>
                  <a:ext uri="{FF2B5EF4-FFF2-40B4-BE49-F238E27FC236}">
                    <a16:creationId xmlns:a16="http://schemas.microsoft.com/office/drawing/2014/main" id="{9257D8F7-395B-47EC-BFEF-02641D3E4C48}"/>
                  </a:ext>
                </a:extLst>
              </p:cNvPr>
              <p:cNvSpPr>
                <a:spLocks/>
              </p:cNvSpPr>
              <p:nvPr/>
            </p:nvSpPr>
            <p:spPr bwMode="auto">
              <a:xfrm>
                <a:off x="4311" y="478"/>
                <a:ext cx="65" cy="3"/>
              </a:xfrm>
              <a:custGeom>
                <a:avLst/>
                <a:gdLst>
                  <a:gd name="T0" fmla="*/ 0 w 391"/>
                  <a:gd name="T1" fmla="*/ 0 h 19"/>
                  <a:gd name="T2" fmla="*/ 0 w 391"/>
                  <a:gd name="T3" fmla="*/ 0 h 19"/>
                  <a:gd name="T4" fmla="*/ 0 w 391"/>
                  <a:gd name="T5" fmla="*/ 0 h 19"/>
                  <a:gd name="T6" fmla="*/ 0 w 391"/>
                  <a:gd name="T7" fmla="*/ 0 h 19"/>
                  <a:gd name="T8" fmla="*/ 0 w 391"/>
                  <a:gd name="T9" fmla="*/ 0 h 19"/>
                  <a:gd name="T10" fmla="*/ 0 w 391"/>
                  <a:gd name="T11" fmla="*/ 0 h 19"/>
                  <a:gd name="T12" fmla="*/ 0 w 391"/>
                  <a:gd name="T13" fmla="*/ 0 h 19"/>
                  <a:gd name="T14" fmla="*/ 0 w 391"/>
                  <a:gd name="T15" fmla="*/ 0 h 19"/>
                  <a:gd name="T16" fmla="*/ 0 w 391"/>
                  <a:gd name="T17" fmla="*/ 0 h 19"/>
                  <a:gd name="T18" fmla="*/ 0 w 391"/>
                  <a:gd name="T19" fmla="*/ 0 h 19"/>
                  <a:gd name="T20" fmla="*/ 0 w 391"/>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1"/>
                  <a:gd name="T34" fmla="*/ 0 h 19"/>
                  <a:gd name="T35" fmla="*/ 391 w 391"/>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1" h="19">
                    <a:moveTo>
                      <a:pt x="0" y="19"/>
                    </a:moveTo>
                    <a:lnTo>
                      <a:pt x="2" y="13"/>
                    </a:lnTo>
                    <a:lnTo>
                      <a:pt x="6" y="9"/>
                    </a:lnTo>
                    <a:lnTo>
                      <a:pt x="8" y="4"/>
                    </a:lnTo>
                    <a:lnTo>
                      <a:pt x="11" y="0"/>
                    </a:lnTo>
                    <a:lnTo>
                      <a:pt x="380" y="0"/>
                    </a:lnTo>
                    <a:lnTo>
                      <a:pt x="382" y="4"/>
                    </a:lnTo>
                    <a:lnTo>
                      <a:pt x="386" y="9"/>
                    </a:lnTo>
                    <a:lnTo>
                      <a:pt x="388" y="13"/>
                    </a:lnTo>
                    <a:lnTo>
                      <a:pt x="391" y="19"/>
                    </a:lnTo>
                    <a:lnTo>
                      <a:pt x="0" y="1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5" name="Freeform 1373">
                <a:extLst>
                  <a:ext uri="{FF2B5EF4-FFF2-40B4-BE49-F238E27FC236}">
                    <a16:creationId xmlns:a16="http://schemas.microsoft.com/office/drawing/2014/main" id="{81BC80DB-4BB9-4C65-B991-EDB2B63FFD11}"/>
                  </a:ext>
                </a:extLst>
              </p:cNvPr>
              <p:cNvSpPr>
                <a:spLocks/>
              </p:cNvSpPr>
              <p:nvPr/>
            </p:nvSpPr>
            <p:spPr bwMode="auto">
              <a:xfrm>
                <a:off x="4312" y="474"/>
                <a:ext cx="62" cy="4"/>
              </a:xfrm>
              <a:custGeom>
                <a:avLst/>
                <a:gdLst>
                  <a:gd name="T0" fmla="*/ 0 w 369"/>
                  <a:gd name="T1" fmla="*/ 0 h 19"/>
                  <a:gd name="T2" fmla="*/ 0 w 369"/>
                  <a:gd name="T3" fmla="*/ 0 h 19"/>
                  <a:gd name="T4" fmla="*/ 0 w 369"/>
                  <a:gd name="T5" fmla="*/ 0 h 19"/>
                  <a:gd name="T6" fmla="*/ 0 w 369"/>
                  <a:gd name="T7" fmla="*/ 0 h 19"/>
                  <a:gd name="T8" fmla="*/ 0 w 369"/>
                  <a:gd name="T9" fmla="*/ 0 h 19"/>
                  <a:gd name="T10" fmla="*/ 0 w 369"/>
                  <a:gd name="T11" fmla="*/ 0 h 19"/>
                  <a:gd name="T12" fmla="*/ 0 w 369"/>
                  <a:gd name="T13" fmla="*/ 0 h 19"/>
                  <a:gd name="T14" fmla="*/ 0 w 369"/>
                  <a:gd name="T15" fmla="*/ 0 h 19"/>
                  <a:gd name="T16" fmla="*/ 0 w 369"/>
                  <a:gd name="T17" fmla="*/ 0 h 19"/>
                  <a:gd name="T18" fmla="*/ 0 w 369"/>
                  <a:gd name="T19" fmla="*/ 0 h 19"/>
                  <a:gd name="T20" fmla="*/ 0 w 369"/>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9"/>
                  <a:gd name="T34" fmla="*/ 0 h 19"/>
                  <a:gd name="T35" fmla="*/ 369 w 369"/>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9" h="19">
                    <a:moveTo>
                      <a:pt x="0" y="19"/>
                    </a:moveTo>
                    <a:lnTo>
                      <a:pt x="3" y="14"/>
                    </a:lnTo>
                    <a:lnTo>
                      <a:pt x="7" y="9"/>
                    </a:lnTo>
                    <a:lnTo>
                      <a:pt x="10" y="5"/>
                    </a:lnTo>
                    <a:lnTo>
                      <a:pt x="15" y="0"/>
                    </a:lnTo>
                    <a:lnTo>
                      <a:pt x="354" y="0"/>
                    </a:lnTo>
                    <a:lnTo>
                      <a:pt x="358" y="5"/>
                    </a:lnTo>
                    <a:lnTo>
                      <a:pt x="362" y="9"/>
                    </a:lnTo>
                    <a:lnTo>
                      <a:pt x="365" y="14"/>
                    </a:lnTo>
                    <a:lnTo>
                      <a:pt x="369" y="19"/>
                    </a:lnTo>
                    <a:lnTo>
                      <a:pt x="0" y="19"/>
                    </a:lnTo>
                    <a:close/>
                  </a:path>
                </a:pathLst>
              </a:custGeom>
              <a:solidFill>
                <a:srgbClr val="D8D8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6" name="Freeform 1374">
                <a:extLst>
                  <a:ext uri="{FF2B5EF4-FFF2-40B4-BE49-F238E27FC236}">
                    <a16:creationId xmlns:a16="http://schemas.microsoft.com/office/drawing/2014/main" id="{C4D38913-D8FB-471D-99A4-A239FAFF16BB}"/>
                  </a:ext>
                </a:extLst>
              </p:cNvPr>
              <p:cNvSpPr>
                <a:spLocks/>
              </p:cNvSpPr>
              <p:nvPr/>
            </p:nvSpPr>
            <p:spPr bwMode="auto">
              <a:xfrm>
                <a:off x="4315" y="470"/>
                <a:ext cx="56" cy="4"/>
              </a:xfrm>
              <a:custGeom>
                <a:avLst/>
                <a:gdLst>
                  <a:gd name="T0" fmla="*/ 0 w 339"/>
                  <a:gd name="T1" fmla="*/ 0 h 18"/>
                  <a:gd name="T2" fmla="*/ 0 w 339"/>
                  <a:gd name="T3" fmla="*/ 0 h 18"/>
                  <a:gd name="T4" fmla="*/ 0 w 339"/>
                  <a:gd name="T5" fmla="*/ 0 h 18"/>
                  <a:gd name="T6" fmla="*/ 0 w 339"/>
                  <a:gd name="T7" fmla="*/ 0 h 18"/>
                  <a:gd name="T8" fmla="*/ 0 w 339"/>
                  <a:gd name="T9" fmla="*/ 0 h 18"/>
                  <a:gd name="T10" fmla="*/ 0 w 339"/>
                  <a:gd name="T11" fmla="*/ 0 h 18"/>
                  <a:gd name="T12" fmla="*/ 0 w 339"/>
                  <a:gd name="T13" fmla="*/ 0 h 18"/>
                  <a:gd name="T14" fmla="*/ 0 w 339"/>
                  <a:gd name="T15" fmla="*/ 0 h 18"/>
                  <a:gd name="T16" fmla="*/ 0 w 339"/>
                  <a:gd name="T17" fmla="*/ 0 h 18"/>
                  <a:gd name="T18" fmla="*/ 0 w 339"/>
                  <a:gd name="T19" fmla="*/ 0 h 18"/>
                  <a:gd name="T20" fmla="*/ 0 w 339"/>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9"/>
                  <a:gd name="T34" fmla="*/ 0 h 18"/>
                  <a:gd name="T35" fmla="*/ 339 w 339"/>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9" h="18">
                    <a:moveTo>
                      <a:pt x="0" y="18"/>
                    </a:moveTo>
                    <a:lnTo>
                      <a:pt x="4" y="14"/>
                    </a:lnTo>
                    <a:lnTo>
                      <a:pt x="8" y="9"/>
                    </a:lnTo>
                    <a:lnTo>
                      <a:pt x="13" y="4"/>
                    </a:lnTo>
                    <a:lnTo>
                      <a:pt x="18" y="0"/>
                    </a:lnTo>
                    <a:lnTo>
                      <a:pt x="321" y="0"/>
                    </a:lnTo>
                    <a:lnTo>
                      <a:pt x="326" y="4"/>
                    </a:lnTo>
                    <a:lnTo>
                      <a:pt x="330" y="9"/>
                    </a:lnTo>
                    <a:lnTo>
                      <a:pt x="335" y="14"/>
                    </a:lnTo>
                    <a:lnTo>
                      <a:pt x="339" y="18"/>
                    </a:lnTo>
                    <a:lnTo>
                      <a:pt x="0" y="18"/>
                    </a:lnTo>
                    <a:close/>
                  </a:path>
                </a:pathLst>
              </a:custGeom>
              <a:solidFill>
                <a:srgbClr val="E2E2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7" name="Freeform 1375">
                <a:extLst>
                  <a:ext uri="{FF2B5EF4-FFF2-40B4-BE49-F238E27FC236}">
                    <a16:creationId xmlns:a16="http://schemas.microsoft.com/office/drawing/2014/main" id="{09D22341-A1E1-416D-AF17-503349A5A189}"/>
                  </a:ext>
                </a:extLst>
              </p:cNvPr>
              <p:cNvSpPr>
                <a:spLocks/>
              </p:cNvSpPr>
              <p:nvPr/>
            </p:nvSpPr>
            <p:spPr bwMode="auto">
              <a:xfrm>
                <a:off x="4318" y="467"/>
                <a:ext cx="50" cy="3"/>
              </a:xfrm>
              <a:custGeom>
                <a:avLst/>
                <a:gdLst>
                  <a:gd name="T0" fmla="*/ 0 w 303"/>
                  <a:gd name="T1" fmla="*/ 0 h 18"/>
                  <a:gd name="T2" fmla="*/ 0 w 303"/>
                  <a:gd name="T3" fmla="*/ 0 h 18"/>
                  <a:gd name="T4" fmla="*/ 0 w 303"/>
                  <a:gd name="T5" fmla="*/ 0 h 18"/>
                  <a:gd name="T6" fmla="*/ 0 w 303"/>
                  <a:gd name="T7" fmla="*/ 0 h 18"/>
                  <a:gd name="T8" fmla="*/ 0 w 303"/>
                  <a:gd name="T9" fmla="*/ 0 h 18"/>
                  <a:gd name="T10" fmla="*/ 0 w 303"/>
                  <a:gd name="T11" fmla="*/ 0 h 18"/>
                  <a:gd name="T12" fmla="*/ 0 w 303"/>
                  <a:gd name="T13" fmla="*/ 0 h 18"/>
                  <a:gd name="T14" fmla="*/ 0 w 303"/>
                  <a:gd name="T15" fmla="*/ 0 h 18"/>
                  <a:gd name="T16" fmla="*/ 0 w 303"/>
                  <a:gd name="T17" fmla="*/ 0 h 18"/>
                  <a:gd name="T18" fmla="*/ 0 w 303"/>
                  <a:gd name="T19" fmla="*/ 0 h 18"/>
                  <a:gd name="T20" fmla="*/ 0 w 303"/>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3"/>
                  <a:gd name="T34" fmla="*/ 0 h 18"/>
                  <a:gd name="T35" fmla="*/ 303 w 303"/>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3" h="18">
                    <a:moveTo>
                      <a:pt x="0" y="18"/>
                    </a:moveTo>
                    <a:lnTo>
                      <a:pt x="6" y="13"/>
                    </a:lnTo>
                    <a:lnTo>
                      <a:pt x="12" y="8"/>
                    </a:lnTo>
                    <a:lnTo>
                      <a:pt x="18" y="4"/>
                    </a:lnTo>
                    <a:lnTo>
                      <a:pt x="24" y="0"/>
                    </a:lnTo>
                    <a:lnTo>
                      <a:pt x="279" y="0"/>
                    </a:lnTo>
                    <a:lnTo>
                      <a:pt x="285" y="4"/>
                    </a:lnTo>
                    <a:lnTo>
                      <a:pt x="291" y="8"/>
                    </a:lnTo>
                    <a:lnTo>
                      <a:pt x="297" y="13"/>
                    </a:lnTo>
                    <a:lnTo>
                      <a:pt x="303" y="18"/>
                    </a:lnTo>
                    <a:lnTo>
                      <a:pt x="0" y="18"/>
                    </a:lnTo>
                    <a:close/>
                  </a:path>
                </a:pathLst>
              </a:custGeom>
              <a:solidFill>
                <a:srgbClr val="EDED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8" name="Freeform 1376">
                <a:extLst>
                  <a:ext uri="{FF2B5EF4-FFF2-40B4-BE49-F238E27FC236}">
                    <a16:creationId xmlns:a16="http://schemas.microsoft.com/office/drawing/2014/main" id="{FD0B1C20-82B9-4791-84D0-DFFA3600367F}"/>
                  </a:ext>
                </a:extLst>
              </p:cNvPr>
              <p:cNvSpPr>
                <a:spLocks/>
              </p:cNvSpPr>
              <p:nvPr/>
            </p:nvSpPr>
            <p:spPr bwMode="auto">
              <a:xfrm>
                <a:off x="4322" y="463"/>
                <a:ext cx="43" cy="4"/>
              </a:xfrm>
              <a:custGeom>
                <a:avLst/>
                <a:gdLst>
                  <a:gd name="T0" fmla="*/ 0 w 255"/>
                  <a:gd name="T1" fmla="*/ 0 h 18"/>
                  <a:gd name="T2" fmla="*/ 0 w 255"/>
                  <a:gd name="T3" fmla="*/ 0 h 18"/>
                  <a:gd name="T4" fmla="*/ 0 w 255"/>
                  <a:gd name="T5" fmla="*/ 0 h 18"/>
                  <a:gd name="T6" fmla="*/ 0 w 255"/>
                  <a:gd name="T7" fmla="*/ 0 h 18"/>
                  <a:gd name="T8" fmla="*/ 0 w 255"/>
                  <a:gd name="T9" fmla="*/ 0 h 18"/>
                  <a:gd name="T10" fmla="*/ 0 w 255"/>
                  <a:gd name="T11" fmla="*/ 0 h 18"/>
                  <a:gd name="T12" fmla="*/ 0 w 255"/>
                  <a:gd name="T13" fmla="*/ 0 h 18"/>
                  <a:gd name="T14" fmla="*/ 0 w 255"/>
                  <a:gd name="T15" fmla="*/ 0 h 18"/>
                  <a:gd name="T16" fmla="*/ 0 w 255"/>
                  <a:gd name="T17" fmla="*/ 0 h 18"/>
                  <a:gd name="T18" fmla="*/ 0 w 255"/>
                  <a:gd name="T19" fmla="*/ 0 h 18"/>
                  <a:gd name="T20" fmla="*/ 0 w 255"/>
                  <a:gd name="T21" fmla="*/ 0 h 18"/>
                  <a:gd name="T22" fmla="*/ 0 w 255"/>
                  <a:gd name="T23" fmla="*/ 0 h 18"/>
                  <a:gd name="T24" fmla="*/ 0 w 255"/>
                  <a:gd name="T25" fmla="*/ 0 h 18"/>
                  <a:gd name="T26" fmla="*/ 0 w 255"/>
                  <a:gd name="T27" fmla="*/ 0 h 18"/>
                  <a:gd name="T28" fmla="*/ 0 w 255"/>
                  <a:gd name="T29" fmla="*/ 0 h 18"/>
                  <a:gd name="T30" fmla="*/ 0 w 255"/>
                  <a:gd name="T31" fmla="*/ 0 h 18"/>
                  <a:gd name="T32" fmla="*/ 0 w 255"/>
                  <a:gd name="T33" fmla="*/ 0 h 18"/>
                  <a:gd name="T34" fmla="*/ 0 w 255"/>
                  <a:gd name="T35" fmla="*/ 0 h 18"/>
                  <a:gd name="T36" fmla="*/ 0 w 255"/>
                  <a:gd name="T37" fmla="*/ 0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55"/>
                  <a:gd name="T58" fmla="*/ 0 h 18"/>
                  <a:gd name="T59" fmla="*/ 255 w 25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55" h="18">
                    <a:moveTo>
                      <a:pt x="0" y="18"/>
                    </a:moveTo>
                    <a:lnTo>
                      <a:pt x="4" y="15"/>
                    </a:lnTo>
                    <a:lnTo>
                      <a:pt x="9" y="13"/>
                    </a:lnTo>
                    <a:lnTo>
                      <a:pt x="13" y="11"/>
                    </a:lnTo>
                    <a:lnTo>
                      <a:pt x="17" y="8"/>
                    </a:lnTo>
                    <a:lnTo>
                      <a:pt x="22" y="6"/>
                    </a:lnTo>
                    <a:lnTo>
                      <a:pt x="27" y="4"/>
                    </a:lnTo>
                    <a:lnTo>
                      <a:pt x="30" y="2"/>
                    </a:lnTo>
                    <a:lnTo>
                      <a:pt x="35" y="0"/>
                    </a:lnTo>
                    <a:lnTo>
                      <a:pt x="220" y="0"/>
                    </a:lnTo>
                    <a:lnTo>
                      <a:pt x="224" y="2"/>
                    </a:lnTo>
                    <a:lnTo>
                      <a:pt x="229" y="4"/>
                    </a:lnTo>
                    <a:lnTo>
                      <a:pt x="233" y="6"/>
                    </a:lnTo>
                    <a:lnTo>
                      <a:pt x="237" y="8"/>
                    </a:lnTo>
                    <a:lnTo>
                      <a:pt x="242" y="11"/>
                    </a:lnTo>
                    <a:lnTo>
                      <a:pt x="247" y="13"/>
                    </a:lnTo>
                    <a:lnTo>
                      <a:pt x="250" y="15"/>
                    </a:lnTo>
                    <a:lnTo>
                      <a:pt x="255" y="18"/>
                    </a:lnTo>
                    <a:lnTo>
                      <a:pt x="0" y="18"/>
                    </a:lnTo>
                    <a:close/>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9" name="Freeform 1377">
                <a:extLst>
                  <a:ext uri="{FF2B5EF4-FFF2-40B4-BE49-F238E27FC236}">
                    <a16:creationId xmlns:a16="http://schemas.microsoft.com/office/drawing/2014/main" id="{A8D81636-5893-49DF-81D0-8F37C3F00A21}"/>
                  </a:ext>
                </a:extLst>
              </p:cNvPr>
              <p:cNvSpPr>
                <a:spLocks/>
              </p:cNvSpPr>
              <p:nvPr/>
            </p:nvSpPr>
            <p:spPr bwMode="auto">
              <a:xfrm>
                <a:off x="4328" y="459"/>
                <a:ext cx="31" cy="4"/>
              </a:xfrm>
              <a:custGeom>
                <a:avLst/>
                <a:gdLst>
                  <a:gd name="T0" fmla="*/ 0 w 185"/>
                  <a:gd name="T1" fmla="*/ 0 h 19"/>
                  <a:gd name="T2" fmla="*/ 0 w 185"/>
                  <a:gd name="T3" fmla="*/ 0 h 19"/>
                  <a:gd name="T4" fmla="*/ 0 w 185"/>
                  <a:gd name="T5" fmla="*/ 0 h 19"/>
                  <a:gd name="T6" fmla="*/ 0 w 185"/>
                  <a:gd name="T7" fmla="*/ 0 h 19"/>
                  <a:gd name="T8" fmla="*/ 0 w 185"/>
                  <a:gd name="T9" fmla="*/ 0 h 19"/>
                  <a:gd name="T10" fmla="*/ 0 w 185"/>
                  <a:gd name="T11" fmla="*/ 0 h 19"/>
                  <a:gd name="T12" fmla="*/ 0 w 185"/>
                  <a:gd name="T13" fmla="*/ 0 h 19"/>
                  <a:gd name="T14" fmla="*/ 0 w 185"/>
                  <a:gd name="T15" fmla="*/ 0 h 19"/>
                  <a:gd name="T16" fmla="*/ 0 w 185"/>
                  <a:gd name="T17" fmla="*/ 0 h 19"/>
                  <a:gd name="T18" fmla="*/ 0 w 185"/>
                  <a:gd name="T19" fmla="*/ 0 h 19"/>
                  <a:gd name="T20" fmla="*/ 0 w 185"/>
                  <a:gd name="T21" fmla="*/ 0 h 19"/>
                  <a:gd name="T22" fmla="*/ 0 w 185"/>
                  <a:gd name="T23" fmla="*/ 0 h 19"/>
                  <a:gd name="T24" fmla="*/ 0 w 185"/>
                  <a:gd name="T25" fmla="*/ 0 h 19"/>
                  <a:gd name="T26" fmla="*/ 0 w 185"/>
                  <a:gd name="T27" fmla="*/ 0 h 19"/>
                  <a:gd name="T28" fmla="*/ 0 w 185"/>
                  <a:gd name="T29" fmla="*/ 0 h 19"/>
                  <a:gd name="T30" fmla="*/ 0 w 185"/>
                  <a:gd name="T31" fmla="*/ 0 h 19"/>
                  <a:gd name="T32" fmla="*/ 0 w 185"/>
                  <a:gd name="T33" fmla="*/ 0 h 19"/>
                  <a:gd name="T34" fmla="*/ 0 w 185"/>
                  <a:gd name="T35" fmla="*/ 0 h 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5"/>
                  <a:gd name="T55" fmla="*/ 0 h 19"/>
                  <a:gd name="T56" fmla="*/ 185 w 185"/>
                  <a:gd name="T57" fmla="*/ 19 h 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5" h="19">
                    <a:moveTo>
                      <a:pt x="0" y="19"/>
                    </a:moveTo>
                    <a:lnTo>
                      <a:pt x="11" y="15"/>
                    </a:lnTo>
                    <a:lnTo>
                      <a:pt x="21" y="11"/>
                    </a:lnTo>
                    <a:lnTo>
                      <a:pt x="33" y="7"/>
                    </a:lnTo>
                    <a:lnTo>
                      <a:pt x="45" y="4"/>
                    </a:lnTo>
                    <a:lnTo>
                      <a:pt x="56" y="3"/>
                    </a:lnTo>
                    <a:lnTo>
                      <a:pt x="67" y="1"/>
                    </a:lnTo>
                    <a:lnTo>
                      <a:pt x="80" y="0"/>
                    </a:lnTo>
                    <a:lnTo>
                      <a:pt x="92" y="0"/>
                    </a:lnTo>
                    <a:lnTo>
                      <a:pt x="104" y="0"/>
                    </a:lnTo>
                    <a:lnTo>
                      <a:pt x="117" y="1"/>
                    </a:lnTo>
                    <a:lnTo>
                      <a:pt x="129" y="3"/>
                    </a:lnTo>
                    <a:lnTo>
                      <a:pt x="141" y="4"/>
                    </a:lnTo>
                    <a:lnTo>
                      <a:pt x="151" y="7"/>
                    </a:lnTo>
                    <a:lnTo>
                      <a:pt x="163" y="11"/>
                    </a:lnTo>
                    <a:lnTo>
                      <a:pt x="174" y="15"/>
                    </a:lnTo>
                    <a:lnTo>
                      <a:pt x="185"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0" name="Freeform 1378">
                <a:extLst>
                  <a:ext uri="{FF2B5EF4-FFF2-40B4-BE49-F238E27FC236}">
                    <a16:creationId xmlns:a16="http://schemas.microsoft.com/office/drawing/2014/main" id="{AEDEAD32-2830-47A5-864B-F1781AE2B0C6}"/>
                  </a:ext>
                </a:extLst>
              </p:cNvPr>
              <p:cNvSpPr>
                <a:spLocks/>
              </p:cNvSpPr>
              <p:nvPr/>
            </p:nvSpPr>
            <p:spPr bwMode="auto">
              <a:xfrm>
                <a:off x="4343" y="459"/>
                <a:ext cx="36" cy="37"/>
              </a:xfrm>
              <a:custGeom>
                <a:avLst/>
                <a:gdLst>
                  <a:gd name="T0" fmla="*/ 0 w 215"/>
                  <a:gd name="T1" fmla="*/ 0 h 185"/>
                  <a:gd name="T2" fmla="*/ 0 w 215"/>
                  <a:gd name="T3" fmla="*/ 0 h 185"/>
                  <a:gd name="T4" fmla="*/ 0 w 215"/>
                  <a:gd name="T5" fmla="*/ 0 h 185"/>
                  <a:gd name="T6" fmla="*/ 0 w 215"/>
                  <a:gd name="T7" fmla="*/ 0 h 185"/>
                  <a:gd name="T8" fmla="*/ 0 w 215"/>
                  <a:gd name="T9" fmla="*/ 0 h 185"/>
                  <a:gd name="T10" fmla="*/ 0 w 215"/>
                  <a:gd name="T11" fmla="*/ 0 h 185"/>
                  <a:gd name="T12" fmla="*/ 0 w 215"/>
                  <a:gd name="T13" fmla="*/ 0 h 185"/>
                  <a:gd name="T14" fmla="*/ 0 w 215"/>
                  <a:gd name="T15" fmla="*/ 0 h 185"/>
                  <a:gd name="T16" fmla="*/ 0 w 215"/>
                  <a:gd name="T17" fmla="*/ 0 h 185"/>
                  <a:gd name="T18" fmla="*/ 0 w 215"/>
                  <a:gd name="T19" fmla="*/ 0 h 185"/>
                  <a:gd name="T20" fmla="*/ 0 w 215"/>
                  <a:gd name="T21" fmla="*/ 0 h 185"/>
                  <a:gd name="T22" fmla="*/ 0 w 215"/>
                  <a:gd name="T23" fmla="*/ 0 h 185"/>
                  <a:gd name="T24" fmla="*/ 0 w 215"/>
                  <a:gd name="T25" fmla="*/ 0 h 185"/>
                  <a:gd name="T26" fmla="*/ 0 w 215"/>
                  <a:gd name="T27" fmla="*/ 0 h 185"/>
                  <a:gd name="T28" fmla="*/ 0 w 215"/>
                  <a:gd name="T29" fmla="*/ 0 h 185"/>
                  <a:gd name="T30" fmla="*/ 0 w 215"/>
                  <a:gd name="T31" fmla="*/ 0 h 185"/>
                  <a:gd name="T32" fmla="*/ 0 w 215"/>
                  <a:gd name="T33" fmla="*/ 0 h 185"/>
                  <a:gd name="T34" fmla="*/ 0 w 215"/>
                  <a:gd name="T35" fmla="*/ 0 h 185"/>
                  <a:gd name="T36" fmla="*/ 0 w 215"/>
                  <a:gd name="T37" fmla="*/ 0 h 185"/>
                  <a:gd name="T38" fmla="*/ 0 w 215"/>
                  <a:gd name="T39" fmla="*/ 0 h 185"/>
                  <a:gd name="T40" fmla="*/ 0 w 215"/>
                  <a:gd name="T41" fmla="*/ 0 h 185"/>
                  <a:gd name="T42" fmla="*/ 0 w 215"/>
                  <a:gd name="T43" fmla="*/ 0 h 185"/>
                  <a:gd name="T44" fmla="*/ 0 w 215"/>
                  <a:gd name="T45" fmla="*/ 0 h 185"/>
                  <a:gd name="T46" fmla="*/ 0 w 215"/>
                  <a:gd name="T47" fmla="*/ 0 h 185"/>
                  <a:gd name="T48" fmla="*/ 0 w 215"/>
                  <a:gd name="T49" fmla="*/ 0 h 185"/>
                  <a:gd name="T50" fmla="*/ 0 w 215"/>
                  <a:gd name="T51" fmla="*/ 0 h 185"/>
                  <a:gd name="T52" fmla="*/ 0 w 215"/>
                  <a:gd name="T53" fmla="*/ 0 h 185"/>
                  <a:gd name="T54" fmla="*/ 0 w 215"/>
                  <a:gd name="T55" fmla="*/ 0 h 185"/>
                  <a:gd name="T56" fmla="*/ 0 w 215"/>
                  <a:gd name="T57" fmla="*/ 0 h 185"/>
                  <a:gd name="T58" fmla="*/ 0 w 215"/>
                  <a:gd name="T59" fmla="*/ 0 h 185"/>
                  <a:gd name="T60" fmla="*/ 0 w 215"/>
                  <a:gd name="T61" fmla="*/ 0 h 185"/>
                  <a:gd name="T62" fmla="*/ 0 w 215"/>
                  <a:gd name="T63" fmla="*/ 0 h 185"/>
                  <a:gd name="T64" fmla="*/ 0 w 215"/>
                  <a:gd name="T65" fmla="*/ 0 h 185"/>
                  <a:gd name="T66" fmla="*/ 0 w 215"/>
                  <a:gd name="T67" fmla="*/ 0 h 185"/>
                  <a:gd name="T68" fmla="*/ 0 w 215"/>
                  <a:gd name="T69" fmla="*/ 0 h 185"/>
                  <a:gd name="T70" fmla="*/ 0 w 215"/>
                  <a:gd name="T71" fmla="*/ 0 h 185"/>
                  <a:gd name="T72" fmla="*/ 0 w 215"/>
                  <a:gd name="T73" fmla="*/ 0 h 18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5"/>
                  <a:gd name="T113" fmla="*/ 215 w 215"/>
                  <a:gd name="T114" fmla="*/ 185 h 18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5">
                    <a:moveTo>
                      <a:pt x="215" y="185"/>
                    </a:moveTo>
                    <a:lnTo>
                      <a:pt x="215" y="185"/>
                    </a:lnTo>
                    <a:lnTo>
                      <a:pt x="213" y="167"/>
                    </a:lnTo>
                    <a:lnTo>
                      <a:pt x="210" y="148"/>
                    </a:lnTo>
                    <a:lnTo>
                      <a:pt x="205" y="131"/>
                    </a:lnTo>
                    <a:lnTo>
                      <a:pt x="198" y="113"/>
                    </a:lnTo>
                    <a:lnTo>
                      <a:pt x="188" y="96"/>
                    </a:lnTo>
                    <a:lnTo>
                      <a:pt x="178" y="82"/>
                    </a:lnTo>
                    <a:lnTo>
                      <a:pt x="166" y="68"/>
                    </a:lnTo>
                    <a:lnTo>
                      <a:pt x="152" y="54"/>
                    </a:lnTo>
                    <a:lnTo>
                      <a:pt x="136" y="42"/>
                    </a:lnTo>
                    <a:lnTo>
                      <a:pt x="120" y="32"/>
                    </a:lnTo>
                    <a:lnTo>
                      <a:pt x="103" y="23"/>
                    </a:lnTo>
                    <a:lnTo>
                      <a:pt x="84" y="15"/>
                    </a:lnTo>
                    <a:lnTo>
                      <a:pt x="63" y="8"/>
                    </a:lnTo>
                    <a:lnTo>
                      <a:pt x="43" y="4"/>
                    </a:lnTo>
                    <a:lnTo>
                      <a:pt x="22" y="1"/>
                    </a:lnTo>
                    <a:lnTo>
                      <a:pt x="0" y="0"/>
                    </a:lnTo>
                    <a:lnTo>
                      <a:pt x="0" y="2"/>
                    </a:lnTo>
                    <a:lnTo>
                      <a:pt x="22" y="3"/>
                    </a:lnTo>
                    <a:lnTo>
                      <a:pt x="43" y="6"/>
                    </a:lnTo>
                    <a:lnTo>
                      <a:pt x="63" y="11"/>
                    </a:lnTo>
                    <a:lnTo>
                      <a:pt x="82" y="17"/>
                    </a:lnTo>
                    <a:lnTo>
                      <a:pt x="101" y="25"/>
                    </a:lnTo>
                    <a:lnTo>
                      <a:pt x="117" y="34"/>
                    </a:lnTo>
                    <a:lnTo>
                      <a:pt x="134" y="44"/>
                    </a:lnTo>
                    <a:lnTo>
                      <a:pt x="149" y="56"/>
                    </a:lnTo>
                    <a:lnTo>
                      <a:pt x="164" y="70"/>
                    </a:lnTo>
                    <a:lnTo>
                      <a:pt x="175" y="84"/>
                    </a:lnTo>
                    <a:lnTo>
                      <a:pt x="186" y="98"/>
                    </a:lnTo>
                    <a:lnTo>
                      <a:pt x="196" y="115"/>
                    </a:lnTo>
                    <a:lnTo>
                      <a:pt x="203" y="131"/>
                    </a:lnTo>
                    <a:lnTo>
                      <a:pt x="207" y="148"/>
                    </a:lnTo>
                    <a:lnTo>
                      <a:pt x="211" y="167"/>
                    </a:lnTo>
                    <a:lnTo>
                      <a:pt x="212" y="185"/>
                    </a:lnTo>
                    <a:lnTo>
                      <a:pt x="215" y="18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1" name="Freeform 1379">
                <a:extLst>
                  <a:ext uri="{FF2B5EF4-FFF2-40B4-BE49-F238E27FC236}">
                    <a16:creationId xmlns:a16="http://schemas.microsoft.com/office/drawing/2014/main" id="{CEDB13E7-012E-456F-A14F-AEDFD066CB5D}"/>
                  </a:ext>
                </a:extLst>
              </p:cNvPr>
              <p:cNvSpPr>
                <a:spLocks/>
              </p:cNvSpPr>
              <p:nvPr/>
            </p:nvSpPr>
            <p:spPr bwMode="auto">
              <a:xfrm>
                <a:off x="4343" y="496"/>
                <a:ext cx="36" cy="37"/>
              </a:xfrm>
              <a:custGeom>
                <a:avLst/>
                <a:gdLst>
                  <a:gd name="T0" fmla="*/ 0 w 215"/>
                  <a:gd name="T1" fmla="*/ 0 h 186"/>
                  <a:gd name="T2" fmla="*/ 0 w 215"/>
                  <a:gd name="T3" fmla="*/ 0 h 186"/>
                  <a:gd name="T4" fmla="*/ 0 w 215"/>
                  <a:gd name="T5" fmla="*/ 0 h 186"/>
                  <a:gd name="T6" fmla="*/ 0 w 215"/>
                  <a:gd name="T7" fmla="*/ 0 h 186"/>
                  <a:gd name="T8" fmla="*/ 0 w 215"/>
                  <a:gd name="T9" fmla="*/ 0 h 186"/>
                  <a:gd name="T10" fmla="*/ 0 w 215"/>
                  <a:gd name="T11" fmla="*/ 0 h 186"/>
                  <a:gd name="T12" fmla="*/ 0 w 215"/>
                  <a:gd name="T13" fmla="*/ 0 h 186"/>
                  <a:gd name="T14" fmla="*/ 0 w 215"/>
                  <a:gd name="T15" fmla="*/ 0 h 186"/>
                  <a:gd name="T16" fmla="*/ 0 w 215"/>
                  <a:gd name="T17" fmla="*/ 0 h 186"/>
                  <a:gd name="T18" fmla="*/ 0 w 215"/>
                  <a:gd name="T19" fmla="*/ 0 h 186"/>
                  <a:gd name="T20" fmla="*/ 0 w 215"/>
                  <a:gd name="T21" fmla="*/ 0 h 186"/>
                  <a:gd name="T22" fmla="*/ 0 w 215"/>
                  <a:gd name="T23" fmla="*/ 0 h 186"/>
                  <a:gd name="T24" fmla="*/ 0 w 215"/>
                  <a:gd name="T25" fmla="*/ 0 h 186"/>
                  <a:gd name="T26" fmla="*/ 0 w 215"/>
                  <a:gd name="T27" fmla="*/ 0 h 186"/>
                  <a:gd name="T28" fmla="*/ 0 w 215"/>
                  <a:gd name="T29" fmla="*/ 0 h 186"/>
                  <a:gd name="T30" fmla="*/ 0 w 215"/>
                  <a:gd name="T31" fmla="*/ 0 h 186"/>
                  <a:gd name="T32" fmla="*/ 0 w 215"/>
                  <a:gd name="T33" fmla="*/ 0 h 186"/>
                  <a:gd name="T34" fmla="*/ 0 w 215"/>
                  <a:gd name="T35" fmla="*/ 0 h 186"/>
                  <a:gd name="T36" fmla="*/ 0 w 215"/>
                  <a:gd name="T37" fmla="*/ 0 h 186"/>
                  <a:gd name="T38" fmla="*/ 0 w 215"/>
                  <a:gd name="T39" fmla="*/ 0 h 186"/>
                  <a:gd name="T40" fmla="*/ 0 w 215"/>
                  <a:gd name="T41" fmla="*/ 0 h 186"/>
                  <a:gd name="T42" fmla="*/ 0 w 215"/>
                  <a:gd name="T43" fmla="*/ 0 h 186"/>
                  <a:gd name="T44" fmla="*/ 0 w 215"/>
                  <a:gd name="T45" fmla="*/ 0 h 186"/>
                  <a:gd name="T46" fmla="*/ 0 w 215"/>
                  <a:gd name="T47" fmla="*/ 0 h 186"/>
                  <a:gd name="T48" fmla="*/ 0 w 215"/>
                  <a:gd name="T49" fmla="*/ 0 h 186"/>
                  <a:gd name="T50" fmla="*/ 0 w 215"/>
                  <a:gd name="T51" fmla="*/ 0 h 186"/>
                  <a:gd name="T52" fmla="*/ 0 w 215"/>
                  <a:gd name="T53" fmla="*/ 0 h 186"/>
                  <a:gd name="T54" fmla="*/ 0 w 215"/>
                  <a:gd name="T55" fmla="*/ 0 h 186"/>
                  <a:gd name="T56" fmla="*/ 0 w 215"/>
                  <a:gd name="T57" fmla="*/ 0 h 186"/>
                  <a:gd name="T58" fmla="*/ 0 w 215"/>
                  <a:gd name="T59" fmla="*/ 0 h 186"/>
                  <a:gd name="T60" fmla="*/ 0 w 215"/>
                  <a:gd name="T61" fmla="*/ 0 h 186"/>
                  <a:gd name="T62" fmla="*/ 0 w 215"/>
                  <a:gd name="T63" fmla="*/ 0 h 186"/>
                  <a:gd name="T64" fmla="*/ 0 w 215"/>
                  <a:gd name="T65" fmla="*/ 0 h 186"/>
                  <a:gd name="T66" fmla="*/ 0 w 215"/>
                  <a:gd name="T67" fmla="*/ 0 h 186"/>
                  <a:gd name="T68" fmla="*/ 0 w 215"/>
                  <a:gd name="T69" fmla="*/ 0 h 186"/>
                  <a:gd name="T70" fmla="*/ 0 w 215"/>
                  <a:gd name="T71" fmla="*/ 0 h 186"/>
                  <a:gd name="T72" fmla="*/ 0 w 215"/>
                  <a:gd name="T73" fmla="*/ 0 h 18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6"/>
                  <a:gd name="T113" fmla="*/ 215 w 215"/>
                  <a:gd name="T114" fmla="*/ 186 h 18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6">
                    <a:moveTo>
                      <a:pt x="0" y="186"/>
                    </a:moveTo>
                    <a:lnTo>
                      <a:pt x="0" y="186"/>
                    </a:lnTo>
                    <a:lnTo>
                      <a:pt x="22" y="184"/>
                    </a:lnTo>
                    <a:lnTo>
                      <a:pt x="43" y="181"/>
                    </a:lnTo>
                    <a:lnTo>
                      <a:pt x="63" y="176"/>
                    </a:lnTo>
                    <a:lnTo>
                      <a:pt x="84" y="170"/>
                    </a:lnTo>
                    <a:lnTo>
                      <a:pt x="103" y="162"/>
                    </a:lnTo>
                    <a:lnTo>
                      <a:pt x="120" y="153"/>
                    </a:lnTo>
                    <a:lnTo>
                      <a:pt x="136" y="143"/>
                    </a:lnTo>
                    <a:lnTo>
                      <a:pt x="152" y="131"/>
                    </a:lnTo>
                    <a:lnTo>
                      <a:pt x="166" y="117"/>
                    </a:lnTo>
                    <a:lnTo>
                      <a:pt x="178" y="103"/>
                    </a:lnTo>
                    <a:lnTo>
                      <a:pt x="188" y="89"/>
                    </a:lnTo>
                    <a:lnTo>
                      <a:pt x="198" y="72"/>
                    </a:lnTo>
                    <a:lnTo>
                      <a:pt x="205" y="54"/>
                    </a:lnTo>
                    <a:lnTo>
                      <a:pt x="210" y="37"/>
                    </a:lnTo>
                    <a:lnTo>
                      <a:pt x="213" y="18"/>
                    </a:lnTo>
                    <a:lnTo>
                      <a:pt x="215" y="0"/>
                    </a:lnTo>
                    <a:lnTo>
                      <a:pt x="212" y="0"/>
                    </a:lnTo>
                    <a:lnTo>
                      <a:pt x="211" y="18"/>
                    </a:lnTo>
                    <a:lnTo>
                      <a:pt x="207" y="37"/>
                    </a:lnTo>
                    <a:lnTo>
                      <a:pt x="203" y="54"/>
                    </a:lnTo>
                    <a:lnTo>
                      <a:pt x="196" y="70"/>
                    </a:lnTo>
                    <a:lnTo>
                      <a:pt x="186" y="87"/>
                    </a:lnTo>
                    <a:lnTo>
                      <a:pt x="175" y="101"/>
                    </a:lnTo>
                    <a:lnTo>
                      <a:pt x="164" y="115"/>
                    </a:lnTo>
                    <a:lnTo>
                      <a:pt x="149" y="129"/>
                    </a:lnTo>
                    <a:lnTo>
                      <a:pt x="134" y="141"/>
                    </a:lnTo>
                    <a:lnTo>
                      <a:pt x="117" y="151"/>
                    </a:lnTo>
                    <a:lnTo>
                      <a:pt x="101" y="160"/>
                    </a:lnTo>
                    <a:lnTo>
                      <a:pt x="82" y="168"/>
                    </a:lnTo>
                    <a:lnTo>
                      <a:pt x="63" y="174"/>
                    </a:lnTo>
                    <a:lnTo>
                      <a:pt x="43" y="179"/>
                    </a:lnTo>
                    <a:lnTo>
                      <a:pt x="22" y="182"/>
                    </a:lnTo>
                    <a:lnTo>
                      <a:pt x="0" y="182"/>
                    </a:lnTo>
                    <a:lnTo>
                      <a:pt x="0"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2" name="Freeform 1380">
                <a:extLst>
                  <a:ext uri="{FF2B5EF4-FFF2-40B4-BE49-F238E27FC236}">
                    <a16:creationId xmlns:a16="http://schemas.microsoft.com/office/drawing/2014/main" id="{6266DDC4-96D1-436A-AC50-2E05CDFFAD26}"/>
                  </a:ext>
                </a:extLst>
              </p:cNvPr>
              <p:cNvSpPr>
                <a:spLocks/>
              </p:cNvSpPr>
              <p:nvPr/>
            </p:nvSpPr>
            <p:spPr bwMode="auto">
              <a:xfrm>
                <a:off x="4307" y="496"/>
                <a:ext cx="36" cy="37"/>
              </a:xfrm>
              <a:custGeom>
                <a:avLst/>
                <a:gdLst>
                  <a:gd name="T0" fmla="*/ 0 w 215"/>
                  <a:gd name="T1" fmla="*/ 0 h 186"/>
                  <a:gd name="T2" fmla="*/ 0 w 215"/>
                  <a:gd name="T3" fmla="*/ 0 h 186"/>
                  <a:gd name="T4" fmla="*/ 0 w 215"/>
                  <a:gd name="T5" fmla="*/ 0 h 186"/>
                  <a:gd name="T6" fmla="*/ 0 w 215"/>
                  <a:gd name="T7" fmla="*/ 0 h 186"/>
                  <a:gd name="T8" fmla="*/ 0 w 215"/>
                  <a:gd name="T9" fmla="*/ 0 h 186"/>
                  <a:gd name="T10" fmla="*/ 0 w 215"/>
                  <a:gd name="T11" fmla="*/ 0 h 186"/>
                  <a:gd name="T12" fmla="*/ 0 w 215"/>
                  <a:gd name="T13" fmla="*/ 0 h 186"/>
                  <a:gd name="T14" fmla="*/ 0 w 215"/>
                  <a:gd name="T15" fmla="*/ 0 h 186"/>
                  <a:gd name="T16" fmla="*/ 0 w 215"/>
                  <a:gd name="T17" fmla="*/ 0 h 186"/>
                  <a:gd name="T18" fmla="*/ 0 w 215"/>
                  <a:gd name="T19" fmla="*/ 0 h 186"/>
                  <a:gd name="T20" fmla="*/ 0 w 215"/>
                  <a:gd name="T21" fmla="*/ 0 h 186"/>
                  <a:gd name="T22" fmla="*/ 0 w 215"/>
                  <a:gd name="T23" fmla="*/ 0 h 186"/>
                  <a:gd name="T24" fmla="*/ 0 w 215"/>
                  <a:gd name="T25" fmla="*/ 0 h 186"/>
                  <a:gd name="T26" fmla="*/ 0 w 215"/>
                  <a:gd name="T27" fmla="*/ 0 h 186"/>
                  <a:gd name="T28" fmla="*/ 0 w 215"/>
                  <a:gd name="T29" fmla="*/ 0 h 186"/>
                  <a:gd name="T30" fmla="*/ 0 w 215"/>
                  <a:gd name="T31" fmla="*/ 0 h 186"/>
                  <a:gd name="T32" fmla="*/ 0 w 215"/>
                  <a:gd name="T33" fmla="*/ 0 h 186"/>
                  <a:gd name="T34" fmla="*/ 0 w 215"/>
                  <a:gd name="T35" fmla="*/ 0 h 186"/>
                  <a:gd name="T36" fmla="*/ 0 w 215"/>
                  <a:gd name="T37" fmla="*/ 0 h 186"/>
                  <a:gd name="T38" fmla="*/ 0 w 215"/>
                  <a:gd name="T39" fmla="*/ 0 h 186"/>
                  <a:gd name="T40" fmla="*/ 0 w 215"/>
                  <a:gd name="T41" fmla="*/ 0 h 186"/>
                  <a:gd name="T42" fmla="*/ 0 w 215"/>
                  <a:gd name="T43" fmla="*/ 0 h 186"/>
                  <a:gd name="T44" fmla="*/ 0 w 215"/>
                  <a:gd name="T45" fmla="*/ 0 h 186"/>
                  <a:gd name="T46" fmla="*/ 0 w 215"/>
                  <a:gd name="T47" fmla="*/ 0 h 186"/>
                  <a:gd name="T48" fmla="*/ 0 w 215"/>
                  <a:gd name="T49" fmla="*/ 0 h 186"/>
                  <a:gd name="T50" fmla="*/ 0 w 215"/>
                  <a:gd name="T51" fmla="*/ 0 h 186"/>
                  <a:gd name="T52" fmla="*/ 0 w 215"/>
                  <a:gd name="T53" fmla="*/ 0 h 186"/>
                  <a:gd name="T54" fmla="*/ 0 w 215"/>
                  <a:gd name="T55" fmla="*/ 0 h 186"/>
                  <a:gd name="T56" fmla="*/ 0 w 215"/>
                  <a:gd name="T57" fmla="*/ 0 h 186"/>
                  <a:gd name="T58" fmla="*/ 0 w 215"/>
                  <a:gd name="T59" fmla="*/ 0 h 186"/>
                  <a:gd name="T60" fmla="*/ 0 w 215"/>
                  <a:gd name="T61" fmla="*/ 0 h 186"/>
                  <a:gd name="T62" fmla="*/ 0 w 215"/>
                  <a:gd name="T63" fmla="*/ 0 h 186"/>
                  <a:gd name="T64" fmla="*/ 0 w 215"/>
                  <a:gd name="T65" fmla="*/ 0 h 186"/>
                  <a:gd name="T66" fmla="*/ 0 w 215"/>
                  <a:gd name="T67" fmla="*/ 0 h 186"/>
                  <a:gd name="T68" fmla="*/ 0 w 215"/>
                  <a:gd name="T69" fmla="*/ 0 h 186"/>
                  <a:gd name="T70" fmla="*/ 0 w 215"/>
                  <a:gd name="T71" fmla="*/ 0 h 186"/>
                  <a:gd name="T72" fmla="*/ 0 w 215"/>
                  <a:gd name="T73" fmla="*/ 0 h 18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6"/>
                  <a:gd name="T113" fmla="*/ 215 w 215"/>
                  <a:gd name="T114" fmla="*/ 186 h 18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6">
                    <a:moveTo>
                      <a:pt x="0" y="0"/>
                    </a:moveTo>
                    <a:lnTo>
                      <a:pt x="0" y="0"/>
                    </a:lnTo>
                    <a:lnTo>
                      <a:pt x="2" y="18"/>
                    </a:lnTo>
                    <a:lnTo>
                      <a:pt x="6" y="37"/>
                    </a:lnTo>
                    <a:lnTo>
                      <a:pt x="11" y="54"/>
                    </a:lnTo>
                    <a:lnTo>
                      <a:pt x="18" y="72"/>
                    </a:lnTo>
                    <a:lnTo>
                      <a:pt x="27" y="89"/>
                    </a:lnTo>
                    <a:lnTo>
                      <a:pt x="38" y="103"/>
                    </a:lnTo>
                    <a:lnTo>
                      <a:pt x="50" y="117"/>
                    </a:lnTo>
                    <a:lnTo>
                      <a:pt x="64" y="131"/>
                    </a:lnTo>
                    <a:lnTo>
                      <a:pt x="79" y="143"/>
                    </a:lnTo>
                    <a:lnTo>
                      <a:pt x="96" y="153"/>
                    </a:lnTo>
                    <a:lnTo>
                      <a:pt x="112" y="162"/>
                    </a:lnTo>
                    <a:lnTo>
                      <a:pt x="131" y="170"/>
                    </a:lnTo>
                    <a:lnTo>
                      <a:pt x="153" y="176"/>
                    </a:lnTo>
                    <a:lnTo>
                      <a:pt x="173" y="181"/>
                    </a:lnTo>
                    <a:lnTo>
                      <a:pt x="194" y="184"/>
                    </a:lnTo>
                    <a:lnTo>
                      <a:pt x="215" y="186"/>
                    </a:lnTo>
                    <a:lnTo>
                      <a:pt x="215" y="182"/>
                    </a:lnTo>
                    <a:lnTo>
                      <a:pt x="194" y="182"/>
                    </a:lnTo>
                    <a:lnTo>
                      <a:pt x="173" y="179"/>
                    </a:lnTo>
                    <a:lnTo>
                      <a:pt x="153" y="174"/>
                    </a:lnTo>
                    <a:lnTo>
                      <a:pt x="134" y="168"/>
                    </a:lnTo>
                    <a:lnTo>
                      <a:pt x="115" y="160"/>
                    </a:lnTo>
                    <a:lnTo>
                      <a:pt x="98" y="151"/>
                    </a:lnTo>
                    <a:lnTo>
                      <a:pt x="82" y="141"/>
                    </a:lnTo>
                    <a:lnTo>
                      <a:pt x="66" y="129"/>
                    </a:lnTo>
                    <a:lnTo>
                      <a:pt x="52" y="115"/>
                    </a:lnTo>
                    <a:lnTo>
                      <a:pt x="40" y="101"/>
                    </a:lnTo>
                    <a:lnTo>
                      <a:pt x="30" y="87"/>
                    </a:lnTo>
                    <a:lnTo>
                      <a:pt x="20" y="70"/>
                    </a:lnTo>
                    <a:lnTo>
                      <a:pt x="13" y="54"/>
                    </a:lnTo>
                    <a:lnTo>
                      <a:pt x="8" y="37"/>
                    </a:lnTo>
                    <a:lnTo>
                      <a:pt x="5" y="18"/>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3" name="Freeform 1381">
                <a:extLst>
                  <a:ext uri="{FF2B5EF4-FFF2-40B4-BE49-F238E27FC236}">
                    <a16:creationId xmlns:a16="http://schemas.microsoft.com/office/drawing/2014/main" id="{D5A0A4F1-837B-4343-A798-6FB66A65AD28}"/>
                  </a:ext>
                </a:extLst>
              </p:cNvPr>
              <p:cNvSpPr>
                <a:spLocks/>
              </p:cNvSpPr>
              <p:nvPr/>
            </p:nvSpPr>
            <p:spPr bwMode="auto">
              <a:xfrm>
                <a:off x="4307" y="459"/>
                <a:ext cx="36" cy="37"/>
              </a:xfrm>
              <a:custGeom>
                <a:avLst/>
                <a:gdLst>
                  <a:gd name="T0" fmla="*/ 0 w 215"/>
                  <a:gd name="T1" fmla="*/ 0 h 185"/>
                  <a:gd name="T2" fmla="*/ 0 w 215"/>
                  <a:gd name="T3" fmla="*/ 0 h 185"/>
                  <a:gd name="T4" fmla="*/ 0 w 215"/>
                  <a:gd name="T5" fmla="*/ 0 h 185"/>
                  <a:gd name="T6" fmla="*/ 0 w 215"/>
                  <a:gd name="T7" fmla="*/ 0 h 185"/>
                  <a:gd name="T8" fmla="*/ 0 w 215"/>
                  <a:gd name="T9" fmla="*/ 0 h 185"/>
                  <a:gd name="T10" fmla="*/ 0 w 215"/>
                  <a:gd name="T11" fmla="*/ 0 h 185"/>
                  <a:gd name="T12" fmla="*/ 0 w 215"/>
                  <a:gd name="T13" fmla="*/ 0 h 185"/>
                  <a:gd name="T14" fmla="*/ 0 w 215"/>
                  <a:gd name="T15" fmla="*/ 0 h 185"/>
                  <a:gd name="T16" fmla="*/ 0 w 215"/>
                  <a:gd name="T17" fmla="*/ 0 h 185"/>
                  <a:gd name="T18" fmla="*/ 0 w 215"/>
                  <a:gd name="T19" fmla="*/ 0 h 185"/>
                  <a:gd name="T20" fmla="*/ 0 w 215"/>
                  <a:gd name="T21" fmla="*/ 0 h 185"/>
                  <a:gd name="T22" fmla="*/ 0 w 215"/>
                  <a:gd name="T23" fmla="*/ 0 h 185"/>
                  <a:gd name="T24" fmla="*/ 0 w 215"/>
                  <a:gd name="T25" fmla="*/ 0 h 185"/>
                  <a:gd name="T26" fmla="*/ 0 w 215"/>
                  <a:gd name="T27" fmla="*/ 0 h 185"/>
                  <a:gd name="T28" fmla="*/ 0 w 215"/>
                  <a:gd name="T29" fmla="*/ 0 h 185"/>
                  <a:gd name="T30" fmla="*/ 0 w 215"/>
                  <a:gd name="T31" fmla="*/ 0 h 185"/>
                  <a:gd name="T32" fmla="*/ 0 w 215"/>
                  <a:gd name="T33" fmla="*/ 0 h 185"/>
                  <a:gd name="T34" fmla="*/ 0 w 215"/>
                  <a:gd name="T35" fmla="*/ 0 h 185"/>
                  <a:gd name="T36" fmla="*/ 0 w 215"/>
                  <a:gd name="T37" fmla="*/ 0 h 185"/>
                  <a:gd name="T38" fmla="*/ 0 w 215"/>
                  <a:gd name="T39" fmla="*/ 0 h 185"/>
                  <a:gd name="T40" fmla="*/ 0 w 215"/>
                  <a:gd name="T41" fmla="*/ 0 h 185"/>
                  <a:gd name="T42" fmla="*/ 0 w 215"/>
                  <a:gd name="T43" fmla="*/ 0 h 185"/>
                  <a:gd name="T44" fmla="*/ 0 w 215"/>
                  <a:gd name="T45" fmla="*/ 0 h 185"/>
                  <a:gd name="T46" fmla="*/ 0 w 215"/>
                  <a:gd name="T47" fmla="*/ 0 h 185"/>
                  <a:gd name="T48" fmla="*/ 0 w 215"/>
                  <a:gd name="T49" fmla="*/ 0 h 185"/>
                  <a:gd name="T50" fmla="*/ 0 w 215"/>
                  <a:gd name="T51" fmla="*/ 0 h 185"/>
                  <a:gd name="T52" fmla="*/ 0 w 215"/>
                  <a:gd name="T53" fmla="*/ 0 h 185"/>
                  <a:gd name="T54" fmla="*/ 0 w 215"/>
                  <a:gd name="T55" fmla="*/ 0 h 185"/>
                  <a:gd name="T56" fmla="*/ 0 w 215"/>
                  <a:gd name="T57" fmla="*/ 0 h 185"/>
                  <a:gd name="T58" fmla="*/ 0 w 215"/>
                  <a:gd name="T59" fmla="*/ 0 h 185"/>
                  <a:gd name="T60" fmla="*/ 0 w 215"/>
                  <a:gd name="T61" fmla="*/ 0 h 185"/>
                  <a:gd name="T62" fmla="*/ 0 w 215"/>
                  <a:gd name="T63" fmla="*/ 0 h 185"/>
                  <a:gd name="T64" fmla="*/ 0 w 215"/>
                  <a:gd name="T65" fmla="*/ 0 h 185"/>
                  <a:gd name="T66" fmla="*/ 0 w 215"/>
                  <a:gd name="T67" fmla="*/ 0 h 185"/>
                  <a:gd name="T68" fmla="*/ 0 w 215"/>
                  <a:gd name="T69" fmla="*/ 0 h 185"/>
                  <a:gd name="T70" fmla="*/ 0 w 215"/>
                  <a:gd name="T71" fmla="*/ 0 h 185"/>
                  <a:gd name="T72" fmla="*/ 0 w 215"/>
                  <a:gd name="T73" fmla="*/ 0 h 18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5"/>
                  <a:gd name="T113" fmla="*/ 215 w 215"/>
                  <a:gd name="T114" fmla="*/ 185 h 18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5">
                    <a:moveTo>
                      <a:pt x="215" y="0"/>
                    </a:moveTo>
                    <a:lnTo>
                      <a:pt x="215" y="0"/>
                    </a:lnTo>
                    <a:lnTo>
                      <a:pt x="194" y="1"/>
                    </a:lnTo>
                    <a:lnTo>
                      <a:pt x="173" y="4"/>
                    </a:lnTo>
                    <a:lnTo>
                      <a:pt x="153" y="8"/>
                    </a:lnTo>
                    <a:lnTo>
                      <a:pt x="131" y="15"/>
                    </a:lnTo>
                    <a:lnTo>
                      <a:pt x="112" y="23"/>
                    </a:lnTo>
                    <a:lnTo>
                      <a:pt x="96" y="32"/>
                    </a:lnTo>
                    <a:lnTo>
                      <a:pt x="79" y="42"/>
                    </a:lnTo>
                    <a:lnTo>
                      <a:pt x="64" y="54"/>
                    </a:lnTo>
                    <a:lnTo>
                      <a:pt x="50" y="68"/>
                    </a:lnTo>
                    <a:lnTo>
                      <a:pt x="38" y="82"/>
                    </a:lnTo>
                    <a:lnTo>
                      <a:pt x="27" y="96"/>
                    </a:lnTo>
                    <a:lnTo>
                      <a:pt x="18" y="113"/>
                    </a:lnTo>
                    <a:lnTo>
                      <a:pt x="11" y="131"/>
                    </a:lnTo>
                    <a:lnTo>
                      <a:pt x="6" y="148"/>
                    </a:lnTo>
                    <a:lnTo>
                      <a:pt x="2" y="167"/>
                    </a:lnTo>
                    <a:lnTo>
                      <a:pt x="0" y="185"/>
                    </a:lnTo>
                    <a:lnTo>
                      <a:pt x="5" y="185"/>
                    </a:lnTo>
                    <a:lnTo>
                      <a:pt x="5" y="167"/>
                    </a:lnTo>
                    <a:lnTo>
                      <a:pt x="8" y="148"/>
                    </a:lnTo>
                    <a:lnTo>
                      <a:pt x="13" y="131"/>
                    </a:lnTo>
                    <a:lnTo>
                      <a:pt x="20" y="115"/>
                    </a:lnTo>
                    <a:lnTo>
                      <a:pt x="30" y="98"/>
                    </a:lnTo>
                    <a:lnTo>
                      <a:pt x="40" y="84"/>
                    </a:lnTo>
                    <a:lnTo>
                      <a:pt x="52" y="70"/>
                    </a:lnTo>
                    <a:lnTo>
                      <a:pt x="66" y="56"/>
                    </a:lnTo>
                    <a:lnTo>
                      <a:pt x="82" y="44"/>
                    </a:lnTo>
                    <a:lnTo>
                      <a:pt x="98" y="34"/>
                    </a:lnTo>
                    <a:lnTo>
                      <a:pt x="115" y="25"/>
                    </a:lnTo>
                    <a:lnTo>
                      <a:pt x="134" y="17"/>
                    </a:lnTo>
                    <a:lnTo>
                      <a:pt x="153" y="11"/>
                    </a:lnTo>
                    <a:lnTo>
                      <a:pt x="173" y="6"/>
                    </a:lnTo>
                    <a:lnTo>
                      <a:pt x="194" y="3"/>
                    </a:lnTo>
                    <a:lnTo>
                      <a:pt x="215" y="2"/>
                    </a:lnTo>
                    <a:lnTo>
                      <a:pt x="21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4" name="Freeform 1382">
                <a:extLst>
                  <a:ext uri="{FF2B5EF4-FFF2-40B4-BE49-F238E27FC236}">
                    <a16:creationId xmlns:a16="http://schemas.microsoft.com/office/drawing/2014/main" id="{F8467378-ADE1-4FED-801C-E1FA97329249}"/>
                  </a:ext>
                </a:extLst>
              </p:cNvPr>
              <p:cNvSpPr>
                <a:spLocks/>
              </p:cNvSpPr>
              <p:nvPr/>
            </p:nvSpPr>
            <p:spPr bwMode="auto">
              <a:xfrm>
                <a:off x="4331" y="522"/>
                <a:ext cx="24" cy="3"/>
              </a:xfrm>
              <a:custGeom>
                <a:avLst/>
                <a:gdLst>
                  <a:gd name="T0" fmla="*/ 0 w 147"/>
                  <a:gd name="T1" fmla="*/ 0 h 14"/>
                  <a:gd name="T2" fmla="*/ 0 w 147"/>
                  <a:gd name="T3" fmla="*/ 0 h 14"/>
                  <a:gd name="T4" fmla="*/ 0 w 147"/>
                  <a:gd name="T5" fmla="*/ 0 h 14"/>
                  <a:gd name="T6" fmla="*/ 0 w 147"/>
                  <a:gd name="T7" fmla="*/ 0 h 14"/>
                  <a:gd name="T8" fmla="*/ 0 w 147"/>
                  <a:gd name="T9" fmla="*/ 0 h 14"/>
                  <a:gd name="T10" fmla="*/ 0 w 147"/>
                  <a:gd name="T11" fmla="*/ 0 h 14"/>
                  <a:gd name="T12" fmla="*/ 0 w 147"/>
                  <a:gd name="T13" fmla="*/ 0 h 14"/>
                  <a:gd name="T14" fmla="*/ 0 w 147"/>
                  <a:gd name="T15" fmla="*/ 0 h 14"/>
                  <a:gd name="T16" fmla="*/ 0 w 147"/>
                  <a:gd name="T17" fmla="*/ 0 h 14"/>
                  <a:gd name="T18" fmla="*/ 0 w 147"/>
                  <a:gd name="T19" fmla="*/ 0 h 14"/>
                  <a:gd name="T20" fmla="*/ 0 w 147"/>
                  <a:gd name="T21" fmla="*/ 0 h 14"/>
                  <a:gd name="T22" fmla="*/ 0 w 147"/>
                  <a:gd name="T23" fmla="*/ 0 h 14"/>
                  <a:gd name="T24" fmla="*/ 0 w 147"/>
                  <a:gd name="T25" fmla="*/ 0 h 14"/>
                  <a:gd name="T26" fmla="*/ 0 w 147"/>
                  <a:gd name="T27" fmla="*/ 0 h 14"/>
                  <a:gd name="T28" fmla="*/ 0 w 147"/>
                  <a:gd name="T29" fmla="*/ 0 h 14"/>
                  <a:gd name="T30" fmla="*/ 0 w 147"/>
                  <a:gd name="T31" fmla="*/ 0 h 14"/>
                  <a:gd name="T32" fmla="*/ 0 w 147"/>
                  <a:gd name="T33" fmla="*/ 0 h 14"/>
                  <a:gd name="T34" fmla="*/ 0 w 147"/>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7"/>
                  <a:gd name="T55" fmla="*/ 0 h 14"/>
                  <a:gd name="T56" fmla="*/ 147 w 147"/>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7" h="14">
                    <a:moveTo>
                      <a:pt x="0" y="0"/>
                    </a:moveTo>
                    <a:lnTo>
                      <a:pt x="8" y="3"/>
                    </a:lnTo>
                    <a:lnTo>
                      <a:pt x="18" y="6"/>
                    </a:lnTo>
                    <a:lnTo>
                      <a:pt x="26" y="8"/>
                    </a:lnTo>
                    <a:lnTo>
                      <a:pt x="35" y="10"/>
                    </a:lnTo>
                    <a:lnTo>
                      <a:pt x="45" y="12"/>
                    </a:lnTo>
                    <a:lnTo>
                      <a:pt x="54" y="13"/>
                    </a:lnTo>
                    <a:lnTo>
                      <a:pt x="64" y="14"/>
                    </a:lnTo>
                    <a:lnTo>
                      <a:pt x="73" y="14"/>
                    </a:lnTo>
                    <a:lnTo>
                      <a:pt x="83" y="14"/>
                    </a:lnTo>
                    <a:lnTo>
                      <a:pt x="92" y="13"/>
                    </a:lnTo>
                    <a:lnTo>
                      <a:pt x="102" y="12"/>
                    </a:lnTo>
                    <a:lnTo>
                      <a:pt x="111" y="10"/>
                    </a:lnTo>
                    <a:lnTo>
                      <a:pt x="120" y="8"/>
                    </a:lnTo>
                    <a:lnTo>
                      <a:pt x="129" y="6"/>
                    </a:lnTo>
                    <a:lnTo>
                      <a:pt x="138" y="3"/>
                    </a:lnTo>
                    <a:lnTo>
                      <a:pt x="147"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5" name="Freeform 1383">
                <a:extLst>
                  <a:ext uri="{FF2B5EF4-FFF2-40B4-BE49-F238E27FC236}">
                    <a16:creationId xmlns:a16="http://schemas.microsoft.com/office/drawing/2014/main" id="{DFEB7FCE-CB2D-4EBC-B620-79BA656B4DA4}"/>
                  </a:ext>
                </a:extLst>
              </p:cNvPr>
              <p:cNvSpPr>
                <a:spLocks/>
              </p:cNvSpPr>
              <p:nvPr/>
            </p:nvSpPr>
            <p:spPr bwMode="auto">
              <a:xfrm>
                <a:off x="4326" y="519"/>
                <a:ext cx="34" cy="3"/>
              </a:xfrm>
              <a:custGeom>
                <a:avLst/>
                <a:gdLst>
                  <a:gd name="T0" fmla="*/ 0 w 201"/>
                  <a:gd name="T1" fmla="*/ 0 h 15"/>
                  <a:gd name="T2" fmla="*/ 0 w 201"/>
                  <a:gd name="T3" fmla="*/ 0 h 15"/>
                  <a:gd name="T4" fmla="*/ 0 w 201"/>
                  <a:gd name="T5" fmla="*/ 0 h 15"/>
                  <a:gd name="T6" fmla="*/ 0 w 201"/>
                  <a:gd name="T7" fmla="*/ 0 h 15"/>
                  <a:gd name="T8" fmla="*/ 0 w 201"/>
                  <a:gd name="T9" fmla="*/ 0 h 15"/>
                  <a:gd name="T10" fmla="*/ 0 w 201"/>
                  <a:gd name="T11" fmla="*/ 0 h 15"/>
                  <a:gd name="T12" fmla="*/ 0 w 201"/>
                  <a:gd name="T13" fmla="*/ 0 h 15"/>
                  <a:gd name="T14" fmla="*/ 0 w 201"/>
                  <a:gd name="T15" fmla="*/ 0 h 15"/>
                  <a:gd name="T16" fmla="*/ 0 w 201"/>
                  <a:gd name="T17" fmla="*/ 0 h 15"/>
                  <a:gd name="T18" fmla="*/ 0 w 201"/>
                  <a:gd name="T19" fmla="*/ 0 h 15"/>
                  <a:gd name="T20" fmla="*/ 0 w 201"/>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1"/>
                  <a:gd name="T34" fmla="*/ 0 h 15"/>
                  <a:gd name="T35" fmla="*/ 201 w 201"/>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1" h="15">
                    <a:moveTo>
                      <a:pt x="27" y="15"/>
                    </a:moveTo>
                    <a:lnTo>
                      <a:pt x="20" y="12"/>
                    </a:lnTo>
                    <a:lnTo>
                      <a:pt x="13" y="7"/>
                    </a:lnTo>
                    <a:lnTo>
                      <a:pt x="5" y="4"/>
                    </a:lnTo>
                    <a:lnTo>
                      <a:pt x="0" y="0"/>
                    </a:lnTo>
                    <a:lnTo>
                      <a:pt x="201" y="0"/>
                    </a:lnTo>
                    <a:lnTo>
                      <a:pt x="195" y="4"/>
                    </a:lnTo>
                    <a:lnTo>
                      <a:pt x="188" y="7"/>
                    </a:lnTo>
                    <a:lnTo>
                      <a:pt x="181" y="12"/>
                    </a:lnTo>
                    <a:lnTo>
                      <a:pt x="174" y="15"/>
                    </a:lnTo>
                    <a:lnTo>
                      <a:pt x="27" y="15"/>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6" name="Freeform 1384">
                <a:extLst>
                  <a:ext uri="{FF2B5EF4-FFF2-40B4-BE49-F238E27FC236}">
                    <a16:creationId xmlns:a16="http://schemas.microsoft.com/office/drawing/2014/main" id="{5346E16D-13F8-4219-AFCE-3DD640FA697C}"/>
                  </a:ext>
                </a:extLst>
              </p:cNvPr>
              <p:cNvSpPr>
                <a:spLocks/>
              </p:cNvSpPr>
              <p:nvPr/>
            </p:nvSpPr>
            <p:spPr bwMode="auto">
              <a:xfrm>
                <a:off x="4323" y="516"/>
                <a:ext cx="40" cy="3"/>
              </a:xfrm>
              <a:custGeom>
                <a:avLst/>
                <a:gdLst>
                  <a:gd name="T0" fmla="*/ 0 w 239"/>
                  <a:gd name="T1" fmla="*/ 0 h 14"/>
                  <a:gd name="T2" fmla="*/ 0 w 239"/>
                  <a:gd name="T3" fmla="*/ 0 h 14"/>
                  <a:gd name="T4" fmla="*/ 0 w 239"/>
                  <a:gd name="T5" fmla="*/ 0 h 14"/>
                  <a:gd name="T6" fmla="*/ 0 w 239"/>
                  <a:gd name="T7" fmla="*/ 0 h 14"/>
                  <a:gd name="T8" fmla="*/ 0 w 239"/>
                  <a:gd name="T9" fmla="*/ 0 h 14"/>
                  <a:gd name="T10" fmla="*/ 0 w 239"/>
                  <a:gd name="T11" fmla="*/ 0 h 14"/>
                  <a:gd name="T12" fmla="*/ 0 w 239"/>
                  <a:gd name="T13" fmla="*/ 0 h 14"/>
                  <a:gd name="T14" fmla="*/ 0 w 239"/>
                  <a:gd name="T15" fmla="*/ 0 h 14"/>
                  <a:gd name="T16" fmla="*/ 0 w 239"/>
                  <a:gd name="T17" fmla="*/ 0 h 14"/>
                  <a:gd name="T18" fmla="*/ 0 w 239"/>
                  <a:gd name="T19" fmla="*/ 0 h 14"/>
                  <a:gd name="T20" fmla="*/ 0 w 239"/>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9"/>
                  <a:gd name="T34" fmla="*/ 0 h 14"/>
                  <a:gd name="T35" fmla="*/ 239 w 239"/>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9" h="14">
                    <a:moveTo>
                      <a:pt x="19" y="14"/>
                    </a:moveTo>
                    <a:lnTo>
                      <a:pt x="14" y="11"/>
                    </a:lnTo>
                    <a:lnTo>
                      <a:pt x="9" y="7"/>
                    </a:lnTo>
                    <a:lnTo>
                      <a:pt x="4" y="4"/>
                    </a:lnTo>
                    <a:lnTo>
                      <a:pt x="0" y="0"/>
                    </a:lnTo>
                    <a:lnTo>
                      <a:pt x="239" y="0"/>
                    </a:lnTo>
                    <a:lnTo>
                      <a:pt x="234" y="4"/>
                    </a:lnTo>
                    <a:lnTo>
                      <a:pt x="229" y="7"/>
                    </a:lnTo>
                    <a:lnTo>
                      <a:pt x="224" y="11"/>
                    </a:lnTo>
                    <a:lnTo>
                      <a:pt x="220" y="14"/>
                    </a:lnTo>
                    <a:lnTo>
                      <a:pt x="19" y="1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7" name="Freeform 1385">
                <a:extLst>
                  <a:ext uri="{FF2B5EF4-FFF2-40B4-BE49-F238E27FC236}">
                    <a16:creationId xmlns:a16="http://schemas.microsoft.com/office/drawing/2014/main" id="{164CCC5E-90CF-4161-A71D-AF6B2ED3F7A5}"/>
                  </a:ext>
                </a:extLst>
              </p:cNvPr>
              <p:cNvSpPr>
                <a:spLocks/>
              </p:cNvSpPr>
              <p:nvPr/>
            </p:nvSpPr>
            <p:spPr bwMode="auto">
              <a:xfrm>
                <a:off x="4321" y="513"/>
                <a:ext cx="45" cy="3"/>
              </a:xfrm>
              <a:custGeom>
                <a:avLst/>
                <a:gdLst>
                  <a:gd name="T0" fmla="*/ 0 w 270"/>
                  <a:gd name="T1" fmla="*/ 0 h 15"/>
                  <a:gd name="T2" fmla="*/ 0 w 270"/>
                  <a:gd name="T3" fmla="*/ 0 h 15"/>
                  <a:gd name="T4" fmla="*/ 0 w 270"/>
                  <a:gd name="T5" fmla="*/ 0 h 15"/>
                  <a:gd name="T6" fmla="*/ 0 w 270"/>
                  <a:gd name="T7" fmla="*/ 0 h 15"/>
                  <a:gd name="T8" fmla="*/ 0 w 270"/>
                  <a:gd name="T9" fmla="*/ 0 h 15"/>
                  <a:gd name="T10" fmla="*/ 0 w 270"/>
                  <a:gd name="T11" fmla="*/ 0 h 15"/>
                  <a:gd name="T12" fmla="*/ 0 w 270"/>
                  <a:gd name="T13" fmla="*/ 0 h 15"/>
                  <a:gd name="T14" fmla="*/ 0 w 270"/>
                  <a:gd name="T15" fmla="*/ 0 h 15"/>
                  <a:gd name="T16" fmla="*/ 0 w 270"/>
                  <a:gd name="T17" fmla="*/ 0 h 15"/>
                  <a:gd name="T18" fmla="*/ 0 w 270"/>
                  <a:gd name="T19" fmla="*/ 0 h 15"/>
                  <a:gd name="T20" fmla="*/ 0 w 270"/>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15"/>
                  <a:gd name="T35" fmla="*/ 270 w 270"/>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15">
                    <a:moveTo>
                      <a:pt x="16" y="15"/>
                    </a:moveTo>
                    <a:lnTo>
                      <a:pt x="11" y="12"/>
                    </a:lnTo>
                    <a:lnTo>
                      <a:pt x="7" y="8"/>
                    </a:lnTo>
                    <a:lnTo>
                      <a:pt x="4" y="4"/>
                    </a:lnTo>
                    <a:lnTo>
                      <a:pt x="0" y="0"/>
                    </a:lnTo>
                    <a:lnTo>
                      <a:pt x="270" y="0"/>
                    </a:lnTo>
                    <a:lnTo>
                      <a:pt x="266" y="4"/>
                    </a:lnTo>
                    <a:lnTo>
                      <a:pt x="263" y="8"/>
                    </a:lnTo>
                    <a:lnTo>
                      <a:pt x="259" y="12"/>
                    </a:lnTo>
                    <a:lnTo>
                      <a:pt x="255" y="15"/>
                    </a:lnTo>
                    <a:lnTo>
                      <a:pt x="16" y="15"/>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8" name="Freeform 1386">
                <a:extLst>
                  <a:ext uri="{FF2B5EF4-FFF2-40B4-BE49-F238E27FC236}">
                    <a16:creationId xmlns:a16="http://schemas.microsoft.com/office/drawing/2014/main" id="{CF34563B-9CA5-496C-B632-0F10DDD086DF}"/>
                  </a:ext>
                </a:extLst>
              </p:cNvPr>
              <p:cNvSpPr>
                <a:spLocks/>
              </p:cNvSpPr>
              <p:nvPr/>
            </p:nvSpPr>
            <p:spPr bwMode="auto">
              <a:xfrm>
                <a:off x="4319" y="510"/>
                <a:ext cx="48" cy="3"/>
              </a:xfrm>
              <a:custGeom>
                <a:avLst/>
                <a:gdLst>
                  <a:gd name="T0" fmla="*/ 0 w 291"/>
                  <a:gd name="T1" fmla="*/ 0 h 15"/>
                  <a:gd name="T2" fmla="*/ 0 w 291"/>
                  <a:gd name="T3" fmla="*/ 0 h 15"/>
                  <a:gd name="T4" fmla="*/ 0 w 291"/>
                  <a:gd name="T5" fmla="*/ 0 h 15"/>
                  <a:gd name="T6" fmla="*/ 0 w 291"/>
                  <a:gd name="T7" fmla="*/ 0 h 15"/>
                  <a:gd name="T8" fmla="*/ 0 w 291"/>
                  <a:gd name="T9" fmla="*/ 0 h 15"/>
                  <a:gd name="T10" fmla="*/ 0 w 291"/>
                  <a:gd name="T11" fmla="*/ 0 h 15"/>
                  <a:gd name="T12" fmla="*/ 0 w 291"/>
                  <a:gd name="T13" fmla="*/ 0 h 15"/>
                  <a:gd name="T14" fmla="*/ 0 w 291"/>
                  <a:gd name="T15" fmla="*/ 0 h 15"/>
                  <a:gd name="T16" fmla="*/ 0 w 291"/>
                  <a:gd name="T17" fmla="*/ 0 h 15"/>
                  <a:gd name="T18" fmla="*/ 0 w 291"/>
                  <a:gd name="T19" fmla="*/ 0 h 15"/>
                  <a:gd name="T20" fmla="*/ 0 w 291"/>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1"/>
                  <a:gd name="T34" fmla="*/ 0 h 15"/>
                  <a:gd name="T35" fmla="*/ 291 w 291"/>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1" h="15">
                    <a:moveTo>
                      <a:pt x="10" y="15"/>
                    </a:moveTo>
                    <a:lnTo>
                      <a:pt x="8" y="12"/>
                    </a:lnTo>
                    <a:lnTo>
                      <a:pt x="4" y="8"/>
                    </a:lnTo>
                    <a:lnTo>
                      <a:pt x="2" y="4"/>
                    </a:lnTo>
                    <a:lnTo>
                      <a:pt x="0" y="0"/>
                    </a:lnTo>
                    <a:lnTo>
                      <a:pt x="291" y="0"/>
                    </a:lnTo>
                    <a:lnTo>
                      <a:pt x="288" y="4"/>
                    </a:lnTo>
                    <a:lnTo>
                      <a:pt x="286" y="8"/>
                    </a:lnTo>
                    <a:lnTo>
                      <a:pt x="282" y="12"/>
                    </a:lnTo>
                    <a:lnTo>
                      <a:pt x="280" y="15"/>
                    </a:lnTo>
                    <a:lnTo>
                      <a:pt x="10" y="15"/>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9" name="Freeform 1387">
                <a:extLst>
                  <a:ext uri="{FF2B5EF4-FFF2-40B4-BE49-F238E27FC236}">
                    <a16:creationId xmlns:a16="http://schemas.microsoft.com/office/drawing/2014/main" id="{2522D7D6-85EB-4E71-AF86-47B30A01C67D}"/>
                  </a:ext>
                </a:extLst>
              </p:cNvPr>
              <p:cNvSpPr>
                <a:spLocks/>
              </p:cNvSpPr>
              <p:nvPr/>
            </p:nvSpPr>
            <p:spPr bwMode="auto">
              <a:xfrm>
                <a:off x="4317" y="508"/>
                <a:ext cx="52" cy="2"/>
              </a:xfrm>
              <a:custGeom>
                <a:avLst/>
                <a:gdLst>
                  <a:gd name="T0" fmla="*/ 0 w 310"/>
                  <a:gd name="T1" fmla="*/ 0 h 14"/>
                  <a:gd name="T2" fmla="*/ 0 w 310"/>
                  <a:gd name="T3" fmla="*/ 0 h 14"/>
                  <a:gd name="T4" fmla="*/ 0 w 310"/>
                  <a:gd name="T5" fmla="*/ 0 h 14"/>
                  <a:gd name="T6" fmla="*/ 0 w 310"/>
                  <a:gd name="T7" fmla="*/ 0 h 14"/>
                  <a:gd name="T8" fmla="*/ 0 w 310"/>
                  <a:gd name="T9" fmla="*/ 0 h 14"/>
                  <a:gd name="T10" fmla="*/ 0 w 310"/>
                  <a:gd name="T11" fmla="*/ 0 h 14"/>
                  <a:gd name="T12" fmla="*/ 0 w 310"/>
                  <a:gd name="T13" fmla="*/ 0 h 14"/>
                  <a:gd name="T14" fmla="*/ 0 w 310"/>
                  <a:gd name="T15" fmla="*/ 0 h 14"/>
                  <a:gd name="T16" fmla="*/ 0 w 310"/>
                  <a:gd name="T17" fmla="*/ 0 h 14"/>
                  <a:gd name="T18" fmla="*/ 0 w 310"/>
                  <a:gd name="T19" fmla="*/ 0 h 14"/>
                  <a:gd name="T20" fmla="*/ 0 w 31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0"/>
                  <a:gd name="T34" fmla="*/ 0 h 14"/>
                  <a:gd name="T35" fmla="*/ 310 w 31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0" h="14">
                    <a:moveTo>
                      <a:pt x="10" y="14"/>
                    </a:moveTo>
                    <a:lnTo>
                      <a:pt x="7" y="11"/>
                    </a:lnTo>
                    <a:lnTo>
                      <a:pt x="5" y="7"/>
                    </a:lnTo>
                    <a:lnTo>
                      <a:pt x="2" y="4"/>
                    </a:lnTo>
                    <a:lnTo>
                      <a:pt x="0" y="0"/>
                    </a:lnTo>
                    <a:lnTo>
                      <a:pt x="310" y="0"/>
                    </a:lnTo>
                    <a:lnTo>
                      <a:pt x="308" y="4"/>
                    </a:lnTo>
                    <a:lnTo>
                      <a:pt x="305" y="7"/>
                    </a:lnTo>
                    <a:lnTo>
                      <a:pt x="303" y="11"/>
                    </a:lnTo>
                    <a:lnTo>
                      <a:pt x="301" y="14"/>
                    </a:lnTo>
                    <a:lnTo>
                      <a:pt x="10" y="14"/>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0" name="Freeform 1388">
                <a:extLst>
                  <a:ext uri="{FF2B5EF4-FFF2-40B4-BE49-F238E27FC236}">
                    <a16:creationId xmlns:a16="http://schemas.microsoft.com/office/drawing/2014/main" id="{E772B7DA-FC4D-4D5F-AE12-D3F22F09D68B}"/>
                  </a:ext>
                </a:extLst>
              </p:cNvPr>
              <p:cNvSpPr>
                <a:spLocks/>
              </p:cNvSpPr>
              <p:nvPr/>
            </p:nvSpPr>
            <p:spPr bwMode="auto">
              <a:xfrm>
                <a:off x="4316" y="505"/>
                <a:ext cx="54" cy="3"/>
              </a:xfrm>
              <a:custGeom>
                <a:avLst/>
                <a:gdLst>
                  <a:gd name="T0" fmla="*/ 0 w 322"/>
                  <a:gd name="T1" fmla="*/ 0 h 15"/>
                  <a:gd name="T2" fmla="*/ 0 w 322"/>
                  <a:gd name="T3" fmla="*/ 0 h 15"/>
                  <a:gd name="T4" fmla="*/ 0 w 322"/>
                  <a:gd name="T5" fmla="*/ 0 h 15"/>
                  <a:gd name="T6" fmla="*/ 0 w 322"/>
                  <a:gd name="T7" fmla="*/ 0 h 15"/>
                  <a:gd name="T8" fmla="*/ 0 w 322"/>
                  <a:gd name="T9" fmla="*/ 0 h 15"/>
                  <a:gd name="T10" fmla="*/ 0 w 322"/>
                  <a:gd name="T11" fmla="*/ 0 h 15"/>
                  <a:gd name="T12" fmla="*/ 0 w 322"/>
                  <a:gd name="T13" fmla="*/ 0 h 15"/>
                  <a:gd name="T14" fmla="*/ 0 w 322"/>
                  <a:gd name="T15" fmla="*/ 0 h 15"/>
                  <a:gd name="T16" fmla="*/ 0 w 322"/>
                  <a:gd name="T17" fmla="*/ 0 h 15"/>
                  <a:gd name="T18" fmla="*/ 0 w 322"/>
                  <a:gd name="T19" fmla="*/ 0 h 15"/>
                  <a:gd name="T20" fmla="*/ 0 w 322"/>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2"/>
                  <a:gd name="T34" fmla="*/ 0 h 15"/>
                  <a:gd name="T35" fmla="*/ 322 w 322"/>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2" h="15">
                    <a:moveTo>
                      <a:pt x="6" y="15"/>
                    </a:moveTo>
                    <a:lnTo>
                      <a:pt x="5" y="11"/>
                    </a:lnTo>
                    <a:lnTo>
                      <a:pt x="3" y="7"/>
                    </a:lnTo>
                    <a:lnTo>
                      <a:pt x="1" y="4"/>
                    </a:lnTo>
                    <a:lnTo>
                      <a:pt x="0" y="0"/>
                    </a:lnTo>
                    <a:lnTo>
                      <a:pt x="322" y="0"/>
                    </a:lnTo>
                    <a:lnTo>
                      <a:pt x="321" y="4"/>
                    </a:lnTo>
                    <a:lnTo>
                      <a:pt x="320" y="7"/>
                    </a:lnTo>
                    <a:lnTo>
                      <a:pt x="317" y="11"/>
                    </a:lnTo>
                    <a:lnTo>
                      <a:pt x="316" y="15"/>
                    </a:lnTo>
                    <a:lnTo>
                      <a:pt x="6" y="15"/>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1" name="Freeform 1389">
                <a:extLst>
                  <a:ext uri="{FF2B5EF4-FFF2-40B4-BE49-F238E27FC236}">
                    <a16:creationId xmlns:a16="http://schemas.microsoft.com/office/drawing/2014/main" id="{26401FE2-001E-4A8A-9834-0181E978AA0E}"/>
                  </a:ext>
                </a:extLst>
              </p:cNvPr>
              <p:cNvSpPr>
                <a:spLocks/>
              </p:cNvSpPr>
              <p:nvPr/>
            </p:nvSpPr>
            <p:spPr bwMode="auto">
              <a:xfrm>
                <a:off x="4315" y="502"/>
                <a:ext cx="56" cy="3"/>
              </a:xfrm>
              <a:custGeom>
                <a:avLst/>
                <a:gdLst>
                  <a:gd name="T0" fmla="*/ 0 w 332"/>
                  <a:gd name="T1" fmla="*/ 0 h 14"/>
                  <a:gd name="T2" fmla="*/ 0 w 332"/>
                  <a:gd name="T3" fmla="*/ 0 h 14"/>
                  <a:gd name="T4" fmla="*/ 0 w 332"/>
                  <a:gd name="T5" fmla="*/ 0 h 14"/>
                  <a:gd name="T6" fmla="*/ 0 w 332"/>
                  <a:gd name="T7" fmla="*/ 0 h 14"/>
                  <a:gd name="T8" fmla="*/ 0 w 332"/>
                  <a:gd name="T9" fmla="*/ 0 h 14"/>
                  <a:gd name="T10" fmla="*/ 0 w 332"/>
                  <a:gd name="T11" fmla="*/ 0 h 14"/>
                  <a:gd name="T12" fmla="*/ 0 w 332"/>
                  <a:gd name="T13" fmla="*/ 0 h 14"/>
                  <a:gd name="T14" fmla="*/ 0 w 332"/>
                  <a:gd name="T15" fmla="*/ 0 h 14"/>
                  <a:gd name="T16" fmla="*/ 0 w 332"/>
                  <a:gd name="T17" fmla="*/ 0 h 14"/>
                  <a:gd name="T18" fmla="*/ 0 w 332"/>
                  <a:gd name="T19" fmla="*/ 0 h 14"/>
                  <a:gd name="T20" fmla="*/ 0 w 33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4"/>
                  <a:gd name="T35" fmla="*/ 332 w 33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4">
                    <a:moveTo>
                      <a:pt x="5" y="14"/>
                    </a:moveTo>
                    <a:lnTo>
                      <a:pt x="4" y="10"/>
                    </a:lnTo>
                    <a:lnTo>
                      <a:pt x="3" y="7"/>
                    </a:lnTo>
                    <a:lnTo>
                      <a:pt x="2" y="4"/>
                    </a:lnTo>
                    <a:lnTo>
                      <a:pt x="0" y="0"/>
                    </a:lnTo>
                    <a:lnTo>
                      <a:pt x="332" y="0"/>
                    </a:lnTo>
                    <a:lnTo>
                      <a:pt x="331" y="4"/>
                    </a:lnTo>
                    <a:lnTo>
                      <a:pt x="329" y="7"/>
                    </a:lnTo>
                    <a:lnTo>
                      <a:pt x="328" y="10"/>
                    </a:lnTo>
                    <a:lnTo>
                      <a:pt x="327" y="14"/>
                    </a:lnTo>
                    <a:lnTo>
                      <a:pt x="5" y="1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2" name="Freeform 1390">
                <a:extLst>
                  <a:ext uri="{FF2B5EF4-FFF2-40B4-BE49-F238E27FC236}">
                    <a16:creationId xmlns:a16="http://schemas.microsoft.com/office/drawing/2014/main" id="{CA2D1F4E-D44A-477A-A595-E5FE1814D352}"/>
                  </a:ext>
                </a:extLst>
              </p:cNvPr>
              <p:cNvSpPr>
                <a:spLocks/>
              </p:cNvSpPr>
              <p:nvPr/>
            </p:nvSpPr>
            <p:spPr bwMode="auto">
              <a:xfrm>
                <a:off x="4315" y="499"/>
                <a:ext cx="56" cy="3"/>
              </a:xfrm>
              <a:custGeom>
                <a:avLst/>
                <a:gdLst>
                  <a:gd name="T0" fmla="*/ 0 w 336"/>
                  <a:gd name="T1" fmla="*/ 0 h 15"/>
                  <a:gd name="T2" fmla="*/ 0 w 336"/>
                  <a:gd name="T3" fmla="*/ 0 h 15"/>
                  <a:gd name="T4" fmla="*/ 0 w 336"/>
                  <a:gd name="T5" fmla="*/ 0 h 15"/>
                  <a:gd name="T6" fmla="*/ 0 w 336"/>
                  <a:gd name="T7" fmla="*/ 0 h 15"/>
                  <a:gd name="T8" fmla="*/ 0 w 336"/>
                  <a:gd name="T9" fmla="*/ 0 h 15"/>
                  <a:gd name="T10" fmla="*/ 0 w 336"/>
                  <a:gd name="T11" fmla="*/ 0 h 15"/>
                  <a:gd name="T12" fmla="*/ 0 w 336"/>
                  <a:gd name="T13" fmla="*/ 0 h 15"/>
                  <a:gd name="T14" fmla="*/ 0 w 336"/>
                  <a:gd name="T15" fmla="*/ 0 h 15"/>
                  <a:gd name="T16" fmla="*/ 0 w 336"/>
                  <a:gd name="T17" fmla="*/ 0 h 15"/>
                  <a:gd name="T18" fmla="*/ 0 w 336"/>
                  <a:gd name="T19" fmla="*/ 0 h 15"/>
                  <a:gd name="T20" fmla="*/ 0 w 33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6"/>
                  <a:gd name="T34" fmla="*/ 0 h 15"/>
                  <a:gd name="T35" fmla="*/ 336 w 33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6" h="15">
                    <a:moveTo>
                      <a:pt x="2" y="15"/>
                    </a:moveTo>
                    <a:lnTo>
                      <a:pt x="1" y="10"/>
                    </a:lnTo>
                    <a:lnTo>
                      <a:pt x="1" y="7"/>
                    </a:lnTo>
                    <a:lnTo>
                      <a:pt x="0" y="4"/>
                    </a:lnTo>
                    <a:lnTo>
                      <a:pt x="0" y="0"/>
                    </a:lnTo>
                    <a:lnTo>
                      <a:pt x="336" y="0"/>
                    </a:lnTo>
                    <a:lnTo>
                      <a:pt x="336" y="4"/>
                    </a:lnTo>
                    <a:lnTo>
                      <a:pt x="335" y="7"/>
                    </a:lnTo>
                    <a:lnTo>
                      <a:pt x="335" y="10"/>
                    </a:lnTo>
                    <a:lnTo>
                      <a:pt x="334" y="15"/>
                    </a:lnTo>
                    <a:lnTo>
                      <a:pt x="2" y="15"/>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3" name="Freeform 1391">
                <a:extLst>
                  <a:ext uri="{FF2B5EF4-FFF2-40B4-BE49-F238E27FC236}">
                    <a16:creationId xmlns:a16="http://schemas.microsoft.com/office/drawing/2014/main" id="{E274462B-B8B3-4B06-80C2-472D68CCB571}"/>
                  </a:ext>
                </a:extLst>
              </p:cNvPr>
              <p:cNvSpPr>
                <a:spLocks/>
              </p:cNvSpPr>
              <p:nvPr/>
            </p:nvSpPr>
            <p:spPr bwMode="auto">
              <a:xfrm>
                <a:off x="4315" y="496"/>
                <a:ext cx="56" cy="3"/>
              </a:xfrm>
              <a:custGeom>
                <a:avLst/>
                <a:gdLst>
                  <a:gd name="T0" fmla="*/ 0 w 338"/>
                  <a:gd name="T1" fmla="*/ 0 h 15"/>
                  <a:gd name="T2" fmla="*/ 0 w 338"/>
                  <a:gd name="T3" fmla="*/ 0 h 15"/>
                  <a:gd name="T4" fmla="*/ 0 w 338"/>
                  <a:gd name="T5" fmla="*/ 0 h 15"/>
                  <a:gd name="T6" fmla="*/ 0 w 338"/>
                  <a:gd name="T7" fmla="*/ 0 h 15"/>
                  <a:gd name="T8" fmla="*/ 0 w 338"/>
                  <a:gd name="T9" fmla="*/ 0 h 15"/>
                  <a:gd name="T10" fmla="*/ 0 w 338"/>
                  <a:gd name="T11" fmla="*/ 0 h 15"/>
                  <a:gd name="T12" fmla="*/ 0 w 338"/>
                  <a:gd name="T13" fmla="*/ 0 h 15"/>
                  <a:gd name="T14" fmla="*/ 0 w 338"/>
                  <a:gd name="T15" fmla="*/ 0 h 15"/>
                  <a:gd name="T16" fmla="*/ 0 w 338"/>
                  <a:gd name="T17" fmla="*/ 0 h 15"/>
                  <a:gd name="T18" fmla="*/ 0 w 338"/>
                  <a:gd name="T19" fmla="*/ 0 h 15"/>
                  <a:gd name="T20" fmla="*/ 0 w 338"/>
                  <a:gd name="T21" fmla="*/ 0 h 15"/>
                  <a:gd name="T22" fmla="*/ 0 w 338"/>
                  <a:gd name="T23" fmla="*/ 0 h 15"/>
                  <a:gd name="T24" fmla="*/ 0 w 338"/>
                  <a:gd name="T25" fmla="*/ 0 h 15"/>
                  <a:gd name="T26" fmla="*/ 0 w 338"/>
                  <a:gd name="T27" fmla="*/ 0 h 15"/>
                  <a:gd name="T28" fmla="*/ 0 w 338"/>
                  <a:gd name="T29" fmla="*/ 0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8"/>
                  <a:gd name="T46" fmla="*/ 0 h 15"/>
                  <a:gd name="T47" fmla="*/ 338 w 338"/>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8" h="15">
                    <a:moveTo>
                      <a:pt x="1" y="15"/>
                    </a:moveTo>
                    <a:lnTo>
                      <a:pt x="0" y="11"/>
                    </a:lnTo>
                    <a:lnTo>
                      <a:pt x="0" y="7"/>
                    </a:lnTo>
                    <a:lnTo>
                      <a:pt x="0" y="4"/>
                    </a:lnTo>
                    <a:lnTo>
                      <a:pt x="0" y="0"/>
                    </a:lnTo>
                    <a:lnTo>
                      <a:pt x="338" y="0"/>
                    </a:lnTo>
                    <a:lnTo>
                      <a:pt x="338" y="4"/>
                    </a:lnTo>
                    <a:lnTo>
                      <a:pt x="338" y="7"/>
                    </a:lnTo>
                    <a:lnTo>
                      <a:pt x="338" y="11"/>
                    </a:lnTo>
                    <a:lnTo>
                      <a:pt x="337" y="15"/>
                    </a:lnTo>
                    <a:lnTo>
                      <a:pt x="1" y="15"/>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4" name="Freeform 1392">
                <a:extLst>
                  <a:ext uri="{FF2B5EF4-FFF2-40B4-BE49-F238E27FC236}">
                    <a16:creationId xmlns:a16="http://schemas.microsoft.com/office/drawing/2014/main" id="{1A013702-7DFF-4EF8-8831-2058BAA5913D}"/>
                  </a:ext>
                </a:extLst>
              </p:cNvPr>
              <p:cNvSpPr>
                <a:spLocks/>
              </p:cNvSpPr>
              <p:nvPr/>
            </p:nvSpPr>
            <p:spPr bwMode="auto">
              <a:xfrm>
                <a:off x="4315" y="493"/>
                <a:ext cx="56" cy="3"/>
              </a:xfrm>
              <a:custGeom>
                <a:avLst/>
                <a:gdLst>
                  <a:gd name="T0" fmla="*/ 0 w 338"/>
                  <a:gd name="T1" fmla="*/ 0 h 14"/>
                  <a:gd name="T2" fmla="*/ 0 w 338"/>
                  <a:gd name="T3" fmla="*/ 0 h 14"/>
                  <a:gd name="T4" fmla="*/ 0 w 338"/>
                  <a:gd name="T5" fmla="*/ 0 h 14"/>
                  <a:gd name="T6" fmla="*/ 0 w 338"/>
                  <a:gd name="T7" fmla="*/ 0 h 14"/>
                  <a:gd name="T8" fmla="*/ 0 w 338"/>
                  <a:gd name="T9" fmla="*/ 0 h 14"/>
                  <a:gd name="T10" fmla="*/ 0 w 338"/>
                  <a:gd name="T11" fmla="*/ 0 h 14"/>
                  <a:gd name="T12" fmla="*/ 0 w 338"/>
                  <a:gd name="T13" fmla="*/ 0 h 14"/>
                  <a:gd name="T14" fmla="*/ 0 w 338"/>
                  <a:gd name="T15" fmla="*/ 0 h 14"/>
                  <a:gd name="T16" fmla="*/ 0 w 338"/>
                  <a:gd name="T17" fmla="*/ 0 h 14"/>
                  <a:gd name="T18" fmla="*/ 0 w 338"/>
                  <a:gd name="T19" fmla="*/ 0 h 14"/>
                  <a:gd name="T20" fmla="*/ 0 w 338"/>
                  <a:gd name="T21" fmla="*/ 0 h 14"/>
                  <a:gd name="T22" fmla="*/ 0 w 338"/>
                  <a:gd name="T23" fmla="*/ 0 h 14"/>
                  <a:gd name="T24" fmla="*/ 0 w 338"/>
                  <a:gd name="T25" fmla="*/ 0 h 14"/>
                  <a:gd name="T26" fmla="*/ 0 w 338"/>
                  <a:gd name="T27" fmla="*/ 0 h 14"/>
                  <a:gd name="T28" fmla="*/ 0 w 338"/>
                  <a:gd name="T29" fmla="*/ 0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8"/>
                  <a:gd name="T46" fmla="*/ 0 h 14"/>
                  <a:gd name="T47" fmla="*/ 338 w 33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8" h="14">
                    <a:moveTo>
                      <a:pt x="0" y="14"/>
                    </a:moveTo>
                    <a:lnTo>
                      <a:pt x="0" y="14"/>
                    </a:lnTo>
                    <a:lnTo>
                      <a:pt x="0" y="10"/>
                    </a:lnTo>
                    <a:lnTo>
                      <a:pt x="0" y="7"/>
                    </a:lnTo>
                    <a:lnTo>
                      <a:pt x="0" y="4"/>
                    </a:lnTo>
                    <a:lnTo>
                      <a:pt x="1" y="0"/>
                    </a:lnTo>
                    <a:lnTo>
                      <a:pt x="337" y="0"/>
                    </a:lnTo>
                    <a:lnTo>
                      <a:pt x="338" y="4"/>
                    </a:lnTo>
                    <a:lnTo>
                      <a:pt x="338" y="7"/>
                    </a:lnTo>
                    <a:lnTo>
                      <a:pt x="338" y="10"/>
                    </a:lnTo>
                    <a:lnTo>
                      <a:pt x="338" y="14"/>
                    </a:lnTo>
                    <a:lnTo>
                      <a:pt x="0" y="14"/>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5" name="Freeform 1393">
                <a:extLst>
                  <a:ext uri="{FF2B5EF4-FFF2-40B4-BE49-F238E27FC236}">
                    <a16:creationId xmlns:a16="http://schemas.microsoft.com/office/drawing/2014/main" id="{86681842-69DC-423F-ADB2-0BFA3B8B16DD}"/>
                  </a:ext>
                </a:extLst>
              </p:cNvPr>
              <p:cNvSpPr>
                <a:spLocks/>
              </p:cNvSpPr>
              <p:nvPr/>
            </p:nvSpPr>
            <p:spPr bwMode="auto">
              <a:xfrm>
                <a:off x="4315" y="490"/>
                <a:ext cx="56" cy="3"/>
              </a:xfrm>
              <a:custGeom>
                <a:avLst/>
                <a:gdLst>
                  <a:gd name="T0" fmla="*/ 0 w 336"/>
                  <a:gd name="T1" fmla="*/ 0 h 15"/>
                  <a:gd name="T2" fmla="*/ 0 w 336"/>
                  <a:gd name="T3" fmla="*/ 0 h 15"/>
                  <a:gd name="T4" fmla="*/ 0 w 336"/>
                  <a:gd name="T5" fmla="*/ 0 h 15"/>
                  <a:gd name="T6" fmla="*/ 0 w 336"/>
                  <a:gd name="T7" fmla="*/ 0 h 15"/>
                  <a:gd name="T8" fmla="*/ 0 w 336"/>
                  <a:gd name="T9" fmla="*/ 0 h 15"/>
                  <a:gd name="T10" fmla="*/ 0 w 336"/>
                  <a:gd name="T11" fmla="*/ 0 h 15"/>
                  <a:gd name="T12" fmla="*/ 0 w 336"/>
                  <a:gd name="T13" fmla="*/ 0 h 15"/>
                  <a:gd name="T14" fmla="*/ 0 w 336"/>
                  <a:gd name="T15" fmla="*/ 0 h 15"/>
                  <a:gd name="T16" fmla="*/ 0 w 336"/>
                  <a:gd name="T17" fmla="*/ 0 h 15"/>
                  <a:gd name="T18" fmla="*/ 0 w 336"/>
                  <a:gd name="T19" fmla="*/ 0 h 15"/>
                  <a:gd name="T20" fmla="*/ 0 w 33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6"/>
                  <a:gd name="T34" fmla="*/ 0 h 15"/>
                  <a:gd name="T35" fmla="*/ 336 w 33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6" h="15">
                    <a:moveTo>
                      <a:pt x="0" y="15"/>
                    </a:moveTo>
                    <a:lnTo>
                      <a:pt x="0" y="11"/>
                    </a:lnTo>
                    <a:lnTo>
                      <a:pt x="1" y="8"/>
                    </a:lnTo>
                    <a:lnTo>
                      <a:pt x="1" y="4"/>
                    </a:lnTo>
                    <a:lnTo>
                      <a:pt x="2" y="0"/>
                    </a:lnTo>
                    <a:lnTo>
                      <a:pt x="334" y="0"/>
                    </a:lnTo>
                    <a:lnTo>
                      <a:pt x="335" y="4"/>
                    </a:lnTo>
                    <a:lnTo>
                      <a:pt x="335" y="8"/>
                    </a:lnTo>
                    <a:lnTo>
                      <a:pt x="336" y="11"/>
                    </a:lnTo>
                    <a:lnTo>
                      <a:pt x="336" y="15"/>
                    </a:lnTo>
                    <a:lnTo>
                      <a:pt x="0" y="15"/>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6" name="Freeform 1394">
                <a:extLst>
                  <a:ext uri="{FF2B5EF4-FFF2-40B4-BE49-F238E27FC236}">
                    <a16:creationId xmlns:a16="http://schemas.microsoft.com/office/drawing/2014/main" id="{53A7CBC8-E0F6-43D7-910C-A4606D072556}"/>
                  </a:ext>
                </a:extLst>
              </p:cNvPr>
              <p:cNvSpPr>
                <a:spLocks/>
              </p:cNvSpPr>
              <p:nvPr/>
            </p:nvSpPr>
            <p:spPr bwMode="auto">
              <a:xfrm>
                <a:off x="4315" y="487"/>
                <a:ext cx="56" cy="3"/>
              </a:xfrm>
              <a:custGeom>
                <a:avLst/>
                <a:gdLst>
                  <a:gd name="T0" fmla="*/ 0 w 332"/>
                  <a:gd name="T1" fmla="*/ 0 h 15"/>
                  <a:gd name="T2" fmla="*/ 0 w 332"/>
                  <a:gd name="T3" fmla="*/ 0 h 15"/>
                  <a:gd name="T4" fmla="*/ 0 w 332"/>
                  <a:gd name="T5" fmla="*/ 0 h 15"/>
                  <a:gd name="T6" fmla="*/ 0 w 332"/>
                  <a:gd name="T7" fmla="*/ 0 h 15"/>
                  <a:gd name="T8" fmla="*/ 0 w 332"/>
                  <a:gd name="T9" fmla="*/ 0 h 15"/>
                  <a:gd name="T10" fmla="*/ 0 w 332"/>
                  <a:gd name="T11" fmla="*/ 0 h 15"/>
                  <a:gd name="T12" fmla="*/ 0 w 332"/>
                  <a:gd name="T13" fmla="*/ 0 h 15"/>
                  <a:gd name="T14" fmla="*/ 0 w 332"/>
                  <a:gd name="T15" fmla="*/ 0 h 15"/>
                  <a:gd name="T16" fmla="*/ 0 w 332"/>
                  <a:gd name="T17" fmla="*/ 0 h 15"/>
                  <a:gd name="T18" fmla="*/ 0 w 332"/>
                  <a:gd name="T19" fmla="*/ 0 h 15"/>
                  <a:gd name="T20" fmla="*/ 0 w 332"/>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5"/>
                  <a:gd name="T35" fmla="*/ 332 w 332"/>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5">
                    <a:moveTo>
                      <a:pt x="0" y="15"/>
                    </a:moveTo>
                    <a:lnTo>
                      <a:pt x="2" y="11"/>
                    </a:lnTo>
                    <a:lnTo>
                      <a:pt x="3" y="7"/>
                    </a:lnTo>
                    <a:lnTo>
                      <a:pt x="4" y="4"/>
                    </a:lnTo>
                    <a:lnTo>
                      <a:pt x="5" y="0"/>
                    </a:lnTo>
                    <a:lnTo>
                      <a:pt x="327" y="0"/>
                    </a:lnTo>
                    <a:lnTo>
                      <a:pt x="328" y="4"/>
                    </a:lnTo>
                    <a:lnTo>
                      <a:pt x="329" y="7"/>
                    </a:lnTo>
                    <a:lnTo>
                      <a:pt x="331" y="11"/>
                    </a:lnTo>
                    <a:lnTo>
                      <a:pt x="332" y="15"/>
                    </a:lnTo>
                    <a:lnTo>
                      <a:pt x="0" y="15"/>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7" name="Freeform 1395">
                <a:extLst>
                  <a:ext uri="{FF2B5EF4-FFF2-40B4-BE49-F238E27FC236}">
                    <a16:creationId xmlns:a16="http://schemas.microsoft.com/office/drawing/2014/main" id="{2F9A2720-333E-471C-9BFA-23DCEA52AB80}"/>
                  </a:ext>
                </a:extLst>
              </p:cNvPr>
              <p:cNvSpPr>
                <a:spLocks/>
              </p:cNvSpPr>
              <p:nvPr/>
            </p:nvSpPr>
            <p:spPr bwMode="auto">
              <a:xfrm>
                <a:off x="4316" y="484"/>
                <a:ext cx="54" cy="3"/>
              </a:xfrm>
              <a:custGeom>
                <a:avLst/>
                <a:gdLst>
                  <a:gd name="T0" fmla="*/ 0 w 322"/>
                  <a:gd name="T1" fmla="*/ 0 h 14"/>
                  <a:gd name="T2" fmla="*/ 0 w 322"/>
                  <a:gd name="T3" fmla="*/ 0 h 14"/>
                  <a:gd name="T4" fmla="*/ 0 w 322"/>
                  <a:gd name="T5" fmla="*/ 0 h 14"/>
                  <a:gd name="T6" fmla="*/ 0 w 322"/>
                  <a:gd name="T7" fmla="*/ 0 h 14"/>
                  <a:gd name="T8" fmla="*/ 0 w 322"/>
                  <a:gd name="T9" fmla="*/ 0 h 14"/>
                  <a:gd name="T10" fmla="*/ 0 w 322"/>
                  <a:gd name="T11" fmla="*/ 0 h 14"/>
                  <a:gd name="T12" fmla="*/ 0 w 322"/>
                  <a:gd name="T13" fmla="*/ 0 h 14"/>
                  <a:gd name="T14" fmla="*/ 0 w 322"/>
                  <a:gd name="T15" fmla="*/ 0 h 14"/>
                  <a:gd name="T16" fmla="*/ 0 w 322"/>
                  <a:gd name="T17" fmla="*/ 0 h 14"/>
                  <a:gd name="T18" fmla="*/ 0 w 322"/>
                  <a:gd name="T19" fmla="*/ 0 h 14"/>
                  <a:gd name="T20" fmla="*/ 0 w 32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2"/>
                  <a:gd name="T34" fmla="*/ 0 h 14"/>
                  <a:gd name="T35" fmla="*/ 322 w 32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2" h="14">
                    <a:moveTo>
                      <a:pt x="0" y="14"/>
                    </a:moveTo>
                    <a:lnTo>
                      <a:pt x="1" y="10"/>
                    </a:lnTo>
                    <a:lnTo>
                      <a:pt x="3" y="7"/>
                    </a:lnTo>
                    <a:lnTo>
                      <a:pt x="5" y="4"/>
                    </a:lnTo>
                    <a:lnTo>
                      <a:pt x="6" y="0"/>
                    </a:lnTo>
                    <a:lnTo>
                      <a:pt x="316" y="0"/>
                    </a:lnTo>
                    <a:lnTo>
                      <a:pt x="317" y="4"/>
                    </a:lnTo>
                    <a:lnTo>
                      <a:pt x="320" y="7"/>
                    </a:lnTo>
                    <a:lnTo>
                      <a:pt x="321" y="10"/>
                    </a:lnTo>
                    <a:lnTo>
                      <a:pt x="322" y="14"/>
                    </a:lnTo>
                    <a:lnTo>
                      <a:pt x="0" y="14"/>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8" name="Freeform 1396">
                <a:extLst>
                  <a:ext uri="{FF2B5EF4-FFF2-40B4-BE49-F238E27FC236}">
                    <a16:creationId xmlns:a16="http://schemas.microsoft.com/office/drawing/2014/main" id="{81464A5A-F345-4F32-8537-A186F76CDB50}"/>
                  </a:ext>
                </a:extLst>
              </p:cNvPr>
              <p:cNvSpPr>
                <a:spLocks/>
              </p:cNvSpPr>
              <p:nvPr/>
            </p:nvSpPr>
            <p:spPr bwMode="auto">
              <a:xfrm>
                <a:off x="4317" y="481"/>
                <a:ext cx="52" cy="3"/>
              </a:xfrm>
              <a:custGeom>
                <a:avLst/>
                <a:gdLst>
                  <a:gd name="T0" fmla="*/ 0 w 310"/>
                  <a:gd name="T1" fmla="*/ 0 h 14"/>
                  <a:gd name="T2" fmla="*/ 0 w 310"/>
                  <a:gd name="T3" fmla="*/ 0 h 14"/>
                  <a:gd name="T4" fmla="*/ 0 w 310"/>
                  <a:gd name="T5" fmla="*/ 0 h 14"/>
                  <a:gd name="T6" fmla="*/ 0 w 310"/>
                  <a:gd name="T7" fmla="*/ 0 h 14"/>
                  <a:gd name="T8" fmla="*/ 0 w 310"/>
                  <a:gd name="T9" fmla="*/ 0 h 14"/>
                  <a:gd name="T10" fmla="*/ 0 w 310"/>
                  <a:gd name="T11" fmla="*/ 0 h 14"/>
                  <a:gd name="T12" fmla="*/ 0 w 310"/>
                  <a:gd name="T13" fmla="*/ 0 h 14"/>
                  <a:gd name="T14" fmla="*/ 0 w 310"/>
                  <a:gd name="T15" fmla="*/ 0 h 14"/>
                  <a:gd name="T16" fmla="*/ 0 w 310"/>
                  <a:gd name="T17" fmla="*/ 0 h 14"/>
                  <a:gd name="T18" fmla="*/ 0 w 310"/>
                  <a:gd name="T19" fmla="*/ 0 h 14"/>
                  <a:gd name="T20" fmla="*/ 0 w 31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0"/>
                  <a:gd name="T34" fmla="*/ 0 h 14"/>
                  <a:gd name="T35" fmla="*/ 310 w 31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0" h="14">
                    <a:moveTo>
                      <a:pt x="0" y="14"/>
                    </a:moveTo>
                    <a:lnTo>
                      <a:pt x="2" y="10"/>
                    </a:lnTo>
                    <a:lnTo>
                      <a:pt x="4" y="7"/>
                    </a:lnTo>
                    <a:lnTo>
                      <a:pt x="6" y="3"/>
                    </a:lnTo>
                    <a:lnTo>
                      <a:pt x="8" y="0"/>
                    </a:lnTo>
                    <a:lnTo>
                      <a:pt x="302" y="0"/>
                    </a:lnTo>
                    <a:lnTo>
                      <a:pt x="304" y="3"/>
                    </a:lnTo>
                    <a:lnTo>
                      <a:pt x="307" y="7"/>
                    </a:lnTo>
                    <a:lnTo>
                      <a:pt x="308" y="10"/>
                    </a:lnTo>
                    <a:lnTo>
                      <a:pt x="310" y="14"/>
                    </a:lnTo>
                    <a:lnTo>
                      <a:pt x="0" y="14"/>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9" name="Freeform 1397">
                <a:extLst>
                  <a:ext uri="{FF2B5EF4-FFF2-40B4-BE49-F238E27FC236}">
                    <a16:creationId xmlns:a16="http://schemas.microsoft.com/office/drawing/2014/main" id="{792379BA-483C-44BA-870D-9A98713AE475}"/>
                  </a:ext>
                </a:extLst>
              </p:cNvPr>
              <p:cNvSpPr>
                <a:spLocks/>
              </p:cNvSpPr>
              <p:nvPr/>
            </p:nvSpPr>
            <p:spPr bwMode="auto">
              <a:xfrm>
                <a:off x="4319" y="478"/>
                <a:ext cx="48" cy="3"/>
              </a:xfrm>
              <a:custGeom>
                <a:avLst/>
                <a:gdLst>
                  <a:gd name="T0" fmla="*/ 0 w 294"/>
                  <a:gd name="T1" fmla="*/ 0 h 16"/>
                  <a:gd name="T2" fmla="*/ 0 w 294"/>
                  <a:gd name="T3" fmla="*/ 0 h 16"/>
                  <a:gd name="T4" fmla="*/ 0 w 294"/>
                  <a:gd name="T5" fmla="*/ 0 h 16"/>
                  <a:gd name="T6" fmla="*/ 0 w 294"/>
                  <a:gd name="T7" fmla="*/ 0 h 16"/>
                  <a:gd name="T8" fmla="*/ 0 w 294"/>
                  <a:gd name="T9" fmla="*/ 0 h 16"/>
                  <a:gd name="T10" fmla="*/ 0 w 294"/>
                  <a:gd name="T11" fmla="*/ 0 h 16"/>
                  <a:gd name="T12" fmla="*/ 0 w 294"/>
                  <a:gd name="T13" fmla="*/ 0 h 16"/>
                  <a:gd name="T14" fmla="*/ 0 w 294"/>
                  <a:gd name="T15" fmla="*/ 0 h 16"/>
                  <a:gd name="T16" fmla="*/ 0 w 294"/>
                  <a:gd name="T17" fmla="*/ 0 h 16"/>
                  <a:gd name="T18" fmla="*/ 0 w 294"/>
                  <a:gd name="T19" fmla="*/ 0 h 16"/>
                  <a:gd name="T20" fmla="*/ 0 w 294"/>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4"/>
                  <a:gd name="T34" fmla="*/ 0 h 16"/>
                  <a:gd name="T35" fmla="*/ 294 w 29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4" h="16">
                    <a:moveTo>
                      <a:pt x="0" y="16"/>
                    </a:moveTo>
                    <a:lnTo>
                      <a:pt x="3" y="11"/>
                    </a:lnTo>
                    <a:lnTo>
                      <a:pt x="6" y="7"/>
                    </a:lnTo>
                    <a:lnTo>
                      <a:pt x="9" y="3"/>
                    </a:lnTo>
                    <a:lnTo>
                      <a:pt x="12" y="0"/>
                    </a:lnTo>
                    <a:lnTo>
                      <a:pt x="282" y="0"/>
                    </a:lnTo>
                    <a:lnTo>
                      <a:pt x="286" y="3"/>
                    </a:lnTo>
                    <a:lnTo>
                      <a:pt x="288" y="7"/>
                    </a:lnTo>
                    <a:lnTo>
                      <a:pt x="292" y="11"/>
                    </a:lnTo>
                    <a:lnTo>
                      <a:pt x="294" y="16"/>
                    </a:lnTo>
                    <a:lnTo>
                      <a:pt x="0" y="16"/>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0" name="Freeform 1398">
                <a:extLst>
                  <a:ext uri="{FF2B5EF4-FFF2-40B4-BE49-F238E27FC236}">
                    <a16:creationId xmlns:a16="http://schemas.microsoft.com/office/drawing/2014/main" id="{AECD44D7-9A55-4F88-A11E-1C8E47FB921B}"/>
                  </a:ext>
                </a:extLst>
              </p:cNvPr>
              <p:cNvSpPr>
                <a:spLocks/>
              </p:cNvSpPr>
              <p:nvPr/>
            </p:nvSpPr>
            <p:spPr bwMode="auto">
              <a:xfrm>
                <a:off x="4321" y="475"/>
                <a:ext cx="45" cy="3"/>
              </a:xfrm>
              <a:custGeom>
                <a:avLst/>
                <a:gdLst>
                  <a:gd name="T0" fmla="*/ 0 w 270"/>
                  <a:gd name="T1" fmla="*/ 0 h 14"/>
                  <a:gd name="T2" fmla="*/ 0 w 270"/>
                  <a:gd name="T3" fmla="*/ 0 h 14"/>
                  <a:gd name="T4" fmla="*/ 0 w 270"/>
                  <a:gd name="T5" fmla="*/ 0 h 14"/>
                  <a:gd name="T6" fmla="*/ 0 w 270"/>
                  <a:gd name="T7" fmla="*/ 0 h 14"/>
                  <a:gd name="T8" fmla="*/ 0 w 270"/>
                  <a:gd name="T9" fmla="*/ 0 h 14"/>
                  <a:gd name="T10" fmla="*/ 0 w 270"/>
                  <a:gd name="T11" fmla="*/ 0 h 14"/>
                  <a:gd name="T12" fmla="*/ 0 w 270"/>
                  <a:gd name="T13" fmla="*/ 0 h 14"/>
                  <a:gd name="T14" fmla="*/ 0 w 270"/>
                  <a:gd name="T15" fmla="*/ 0 h 14"/>
                  <a:gd name="T16" fmla="*/ 0 w 270"/>
                  <a:gd name="T17" fmla="*/ 0 h 14"/>
                  <a:gd name="T18" fmla="*/ 0 w 270"/>
                  <a:gd name="T19" fmla="*/ 0 h 14"/>
                  <a:gd name="T20" fmla="*/ 0 w 27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14"/>
                  <a:gd name="T35" fmla="*/ 270 w 27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14">
                    <a:moveTo>
                      <a:pt x="0" y="14"/>
                    </a:moveTo>
                    <a:lnTo>
                      <a:pt x="4" y="10"/>
                    </a:lnTo>
                    <a:lnTo>
                      <a:pt x="7" y="7"/>
                    </a:lnTo>
                    <a:lnTo>
                      <a:pt x="11" y="3"/>
                    </a:lnTo>
                    <a:lnTo>
                      <a:pt x="14" y="0"/>
                    </a:lnTo>
                    <a:lnTo>
                      <a:pt x="256" y="0"/>
                    </a:lnTo>
                    <a:lnTo>
                      <a:pt x="259" y="3"/>
                    </a:lnTo>
                    <a:lnTo>
                      <a:pt x="263" y="7"/>
                    </a:lnTo>
                    <a:lnTo>
                      <a:pt x="266" y="10"/>
                    </a:lnTo>
                    <a:lnTo>
                      <a:pt x="270" y="14"/>
                    </a:lnTo>
                    <a:lnTo>
                      <a:pt x="0" y="1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1" name="Freeform 1399">
                <a:extLst>
                  <a:ext uri="{FF2B5EF4-FFF2-40B4-BE49-F238E27FC236}">
                    <a16:creationId xmlns:a16="http://schemas.microsoft.com/office/drawing/2014/main" id="{777B806C-846F-4C6B-A2F8-2090E10B2589}"/>
                  </a:ext>
                </a:extLst>
              </p:cNvPr>
              <p:cNvSpPr>
                <a:spLocks/>
              </p:cNvSpPr>
              <p:nvPr/>
            </p:nvSpPr>
            <p:spPr bwMode="auto">
              <a:xfrm>
                <a:off x="4323" y="473"/>
                <a:ext cx="40" cy="2"/>
              </a:xfrm>
              <a:custGeom>
                <a:avLst/>
                <a:gdLst>
                  <a:gd name="T0" fmla="*/ 0 w 242"/>
                  <a:gd name="T1" fmla="*/ 0 h 14"/>
                  <a:gd name="T2" fmla="*/ 0 w 242"/>
                  <a:gd name="T3" fmla="*/ 0 h 14"/>
                  <a:gd name="T4" fmla="*/ 0 w 242"/>
                  <a:gd name="T5" fmla="*/ 0 h 14"/>
                  <a:gd name="T6" fmla="*/ 0 w 242"/>
                  <a:gd name="T7" fmla="*/ 0 h 14"/>
                  <a:gd name="T8" fmla="*/ 0 w 242"/>
                  <a:gd name="T9" fmla="*/ 0 h 14"/>
                  <a:gd name="T10" fmla="*/ 0 w 242"/>
                  <a:gd name="T11" fmla="*/ 0 h 14"/>
                  <a:gd name="T12" fmla="*/ 0 w 242"/>
                  <a:gd name="T13" fmla="*/ 0 h 14"/>
                  <a:gd name="T14" fmla="*/ 0 w 242"/>
                  <a:gd name="T15" fmla="*/ 0 h 14"/>
                  <a:gd name="T16" fmla="*/ 0 w 242"/>
                  <a:gd name="T17" fmla="*/ 0 h 14"/>
                  <a:gd name="T18" fmla="*/ 0 w 242"/>
                  <a:gd name="T19" fmla="*/ 0 h 14"/>
                  <a:gd name="T20" fmla="*/ 0 w 24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2"/>
                  <a:gd name="T34" fmla="*/ 0 h 14"/>
                  <a:gd name="T35" fmla="*/ 242 w 24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2" h="14">
                    <a:moveTo>
                      <a:pt x="0" y="14"/>
                    </a:moveTo>
                    <a:lnTo>
                      <a:pt x="5" y="10"/>
                    </a:lnTo>
                    <a:lnTo>
                      <a:pt x="10" y="7"/>
                    </a:lnTo>
                    <a:lnTo>
                      <a:pt x="15" y="3"/>
                    </a:lnTo>
                    <a:lnTo>
                      <a:pt x="19" y="0"/>
                    </a:lnTo>
                    <a:lnTo>
                      <a:pt x="223" y="0"/>
                    </a:lnTo>
                    <a:lnTo>
                      <a:pt x="228" y="3"/>
                    </a:lnTo>
                    <a:lnTo>
                      <a:pt x="232" y="7"/>
                    </a:lnTo>
                    <a:lnTo>
                      <a:pt x="237" y="10"/>
                    </a:lnTo>
                    <a:lnTo>
                      <a:pt x="242" y="14"/>
                    </a:lnTo>
                    <a:lnTo>
                      <a:pt x="0" y="14"/>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2" name="Freeform 1400">
                <a:extLst>
                  <a:ext uri="{FF2B5EF4-FFF2-40B4-BE49-F238E27FC236}">
                    <a16:creationId xmlns:a16="http://schemas.microsoft.com/office/drawing/2014/main" id="{7E4053F1-6091-47EC-A8B5-9D37E49C99A7}"/>
                  </a:ext>
                </a:extLst>
              </p:cNvPr>
              <p:cNvSpPr>
                <a:spLocks/>
              </p:cNvSpPr>
              <p:nvPr/>
            </p:nvSpPr>
            <p:spPr bwMode="auto">
              <a:xfrm>
                <a:off x="4326" y="469"/>
                <a:ext cx="34" cy="4"/>
              </a:xfrm>
              <a:custGeom>
                <a:avLst/>
                <a:gdLst>
                  <a:gd name="T0" fmla="*/ 0 w 204"/>
                  <a:gd name="T1" fmla="*/ 0 h 16"/>
                  <a:gd name="T2" fmla="*/ 0 w 204"/>
                  <a:gd name="T3" fmla="*/ 0 h 16"/>
                  <a:gd name="T4" fmla="*/ 0 w 204"/>
                  <a:gd name="T5" fmla="*/ 0 h 16"/>
                  <a:gd name="T6" fmla="*/ 0 w 204"/>
                  <a:gd name="T7" fmla="*/ 0 h 16"/>
                  <a:gd name="T8" fmla="*/ 0 w 204"/>
                  <a:gd name="T9" fmla="*/ 0 h 16"/>
                  <a:gd name="T10" fmla="*/ 0 w 204"/>
                  <a:gd name="T11" fmla="*/ 0 h 16"/>
                  <a:gd name="T12" fmla="*/ 0 w 204"/>
                  <a:gd name="T13" fmla="*/ 0 h 16"/>
                  <a:gd name="T14" fmla="*/ 0 w 204"/>
                  <a:gd name="T15" fmla="*/ 0 h 16"/>
                  <a:gd name="T16" fmla="*/ 0 w 204"/>
                  <a:gd name="T17" fmla="*/ 0 h 16"/>
                  <a:gd name="T18" fmla="*/ 0 w 204"/>
                  <a:gd name="T19" fmla="*/ 0 h 16"/>
                  <a:gd name="T20" fmla="*/ 0 w 204"/>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4"/>
                  <a:gd name="T34" fmla="*/ 0 h 16"/>
                  <a:gd name="T35" fmla="*/ 204 w 20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4" h="16">
                    <a:moveTo>
                      <a:pt x="0" y="16"/>
                    </a:moveTo>
                    <a:lnTo>
                      <a:pt x="7" y="12"/>
                    </a:lnTo>
                    <a:lnTo>
                      <a:pt x="15" y="7"/>
                    </a:lnTo>
                    <a:lnTo>
                      <a:pt x="22" y="3"/>
                    </a:lnTo>
                    <a:lnTo>
                      <a:pt x="29" y="0"/>
                    </a:lnTo>
                    <a:lnTo>
                      <a:pt x="176" y="0"/>
                    </a:lnTo>
                    <a:lnTo>
                      <a:pt x="183" y="3"/>
                    </a:lnTo>
                    <a:lnTo>
                      <a:pt x="190" y="7"/>
                    </a:lnTo>
                    <a:lnTo>
                      <a:pt x="197" y="12"/>
                    </a:lnTo>
                    <a:lnTo>
                      <a:pt x="204" y="16"/>
                    </a:lnTo>
                    <a:lnTo>
                      <a:pt x="0" y="16"/>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3" name="Freeform 1401">
                <a:extLst>
                  <a:ext uri="{FF2B5EF4-FFF2-40B4-BE49-F238E27FC236}">
                    <a16:creationId xmlns:a16="http://schemas.microsoft.com/office/drawing/2014/main" id="{74E25598-1FDA-44A9-825E-5DBA1176F6E2}"/>
                  </a:ext>
                </a:extLst>
              </p:cNvPr>
              <p:cNvSpPr>
                <a:spLocks/>
              </p:cNvSpPr>
              <p:nvPr/>
            </p:nvSpPr>
            <p:spPr bwMode="auto">
              <a:xfrm>
                <a:off x="4331" y="467"/>
                <a:ext cx="24" cy="2"/>
              </a:xfrm>
              <a:custGeom>
                <a:avLst/>
                <a:gdLst>
                  <a:gd name="T0" fmla="*/ 0 w 147"/>
                  <a:gd name="T1" fmla="*/ 0 h 14"/>
                  <a:gd name="T2" fmla="*/ 0 w 147"/>
                  <a:gd name="T3" fmla="*/ 0 h 14"/>
                  <a:gd name="T4" fmla="*/ 0 w 147"/>
                  <a:gd name="T5" fmla="*/ 0 h 14"/>
                  <a:gd name="T6" fmla="*/ 0 w 147"/>
                  <a:gd name="T7" fmla="*/ 0 h 14"/>
                  <a:gd name="T8" fmla="*/ 0 w 147"/>
                  <a:gd name="T9" fmla="*/ 0 h 14"/>
                  <a:gd name="T10" fmla="*/ 0 w 147"/>
                  <a:gd name="T11" fmla="*/ 0 h 14"/>
                  <a:gd name="T12" fmla="*/ 0 w 147"/>
                  <a:gd name="T13" fmla="*/ 0 h 14"/>
                  <a:gd name="T14" fmla="*/ 0 w 147"/>
                  <a:gd name="T15" fmla="*/ 0 h 14"/>
                  <a:gd name="T16" fmla="*/ 0 w 147"/>
                  <a:gd name="T17" fmla="*/ 0 h 14"/>
                  <a:gd name="T18" fmla="*/ 0 w 147"/>
                  <a:gd name="T19" fmla="*/ 0 h 14"/>
                  <a:gd name="T20" fmla="*/ 0 w 147"/>
                  <a:gd name="T21" fmla="*/ 0 h 14"/>
                  <a:gd name="T22" fmla="*/ 0 w 147"/>
                  <a:gd name="T23" fmla="*/ 0 h 14"/>
                  <a:gd name="T24" fmla="*/ 0 w 147"/>
                  <a:gd name="T25" fmla="*/ 0 h 14"/>
                  <a:gd name="T26" fmla="*/ 0 w 147"/>
                  <a:gd name="T27" fmla="*/ 0 h 14"/>
                  <a:gd name="T28" fmla="*/ 0 w 147"/>
                  <a:gd name="T29" fmla="*/ 0 h 14"/>
                  <a:gd name="T30" fmla="*/ 0 w 147"/>
                  <a:gd name="T31" fmla="*/ 0 h 14"/>
                  <a:gd name="T32" fmla="*/ 0 w 147"/>
                  <a:gd name="T33" fmla="*/ 0 h 14"/>
                  <a:gd name="T34" fmla="*/ 0 w 147"/>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7"/>
                  <a:gd name="T55" fmla="*/ 0 h 14"/>
                  <a:gd name="T56" fmla="*/ 147 w 147"/>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7" h="14">
                    <a:moveTo>
                      <a:pt x="0" y="14"/>
                    </a:moveTo>
                    <a:lnTo>
                      <a:pt x="8" y="11"/>
                    </a:lnTo>
                    <a:lnTo>
                      <a:pt x="18" y="8"/>
                    </a:lnTo>
                    <a:lnTo>
                      <a:pt x="26" y="6"/>
                    </a:lnTo>
                    <a:lnTo>
                      <a:pt x="35" y="4"/>
                    </a:lnTo>
                    <a:lnTo>
                      <a:pt x="45" y="2"/>
                    </a:lnTo>
                    <a:lnTo>
                      <a:pt x="54" y="1"/>
                    </a:lnTo>
                    <a:lnTo>
                      <a:pt x="64" y="0"/>
                    </a:lnTo>
                    <a:lnTo>
                      <a:pt x="73" y="0"/>
                    </a:lnTo>
                    <a:lnTo>
                      <a:pt x="83" y="0"/>
                    </a:lnTo>
                    <a:lnTo>
                      <a:pt x="92" y="1"/>
                    </a:lnTo>
                    <a:lnTo>
                      <a:pt x="102" y="2"/>
                    </a:lnTo>
                    <a:lnTo>
                      <a:pt x="111" y="4"/>
                    </a:lnTo>
                    <a:lnTo>
                      <a:pt x="120" y="6"/>
                    </a:lnTo>
                    <a:lnTo>
                      <a:pt x="129" y="8"/>
                    </a:lnTo>
                    <a:lnTo>
                      <a:pt x="138" y="11"/>
                    </a:lnTo>
                    <a:lnTo>
                      <a:pt x="147" y="14"/>
                    </a:lnTo>
                    <a:lnTo>
                      <a:pt x="0" y="1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4" name="Freeform 1402">
                <a:extLst>
                  <a:ext uri="{FF2B5EF4-FFF2-40B4-BE49-F238E27FC236}">
                    <a16:creationId xmlns:a16="http://schemas.microsoft.com/office/drawing/2014/main" id="{0F9F0959-17CC-484D-A3CD-2477CC3E5211}"/>
                  </a:ext>
                </a:extLst>
              </p:cNvPr>
              <p:cNvSpPr>
                <a:spLocks/>
              </p:cNvSpPr>
              <p:nvPr/>
            </p:nvSpPr>
            <p:spPr bwMode="auto">
              <a:xfrm>
                <a:off x="4343" y="466"/>
                <a:ext cx="28" cy="30"/>
              </a:xfrm>
              <a:custGeom>
                <a:avLst/>
                <a:gdLst>
                  <a:gd name="T0" fmla="*/ 0 w 171"/>
                  <a:gd name="T1" fmla="*/ 0 h 147"/>
                  <a:gd name="T2" fmla="*/ 0 w 171"/>
                  <a:gd name="T3" fmla="*/ 0 h 147"/>
                  <a:gd name="T4" fmla="*/ 0 w 171"/>
                  <a:gd name="T5" fmla="*/ 0 h 147"/>
                  <a:gd name="T6" fmla="*/ 0 w 171"/>
                  <a:gd name="T7" fmla="*/ 0 h 147"/>
                  <a:gd name="T8" fmla="*/ 0 w 171"/>
                  <a:gd name="T9" fmla="*/ 0 h 147"/>
                  <a:gd name="T10" fmla="*/ 0 w 171"/>
                  <a:gd name="T11" fmla="*/ 0 h 147"/>
                  <a:gd name="T12" fmla="*/ 0 w 171"/>
                  <a:gd name="T13" fmla="*/ 0 h 147"/>
                  <a:gd name="T14" fmla="*/ 0 w 171"/>
                  <a:gd name="T15" fmla="*/ 0 h 147"/>
                  <a:gd name="T16" fmla="*/ 0 w 171"/>
                  <a:gd name="T17" fmla="*/ 0 h 147"/>
                  <a:gd name="T18" fmla="*/ 0 w 171"/>
                  <a:gd name="T19" fmla="*/ 0 h 147"/>
                  <a:gd name="T20" fmla="*/ 0 w 171"/>
                  <a:gd name="T21" fmla="*/ 0 h 147"/>
                  <a:gd name="T22" fmla="*/ 0 w 171"/>
                  <a:gd name="T23" fmla="*/ 0 h 147"/>
                  <a:gd name="T24" fmla="*/ 0 w 171"/>
                  <a:gd name="T25" fmla="*/ 0 h 147"/>
                  <a:gd name="T26" fmla="*/ 0 w 171"/>
                  <a:gd name="T27" fmla="*/ 0 h 147"/>
                  <a:gd name="T28" fmla="*/ 0 w 171"/>
                  <a:gd name="T29" fmla="*/ 0 h 147"/>
                  <a:gd name="T30" fmla="*/ 0 w 171"/>
                  <a:gd name="T31" fmla="*/ 0 h 147"/>
                  <a:gd name="T32" fmla="*/ 0 w 171"/>
                  <a:gd name="T33" fmla="*/ 0 h 147"/>
                  <a:gd name="T34" fmla="*/ 0 w 171"/>
                  <a:gd name="T35" fmla="*/ 0 h 147"/>
                  <a:gd name="T36" fmla="*/ 0 w 171"/>
                  <a:gd name="T37" fmla="*/ 0 h 147"/>
                  <a:gd name="T38" fmla="*/ 0 w 171"/>
                  <a:gd name="T39" fmla="*/ 0 h 147"/>
                  <a:gd name="T40" fmla="*/ 0 w 171"/>
                  <a:gd name="T41" fmla="*/ 0 h 1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7"/>
                  <a:gd name="T65" fmla="*/ 171 w 171"/>
                  <a:gd name="T66" fmla="*/ 147 h 1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7">
                    <a:moveTo>
                      <a:pt x="171" y="147"/>
                    </a:moveTo>
                    <a:lnTo>
                      <a:pt x="171" y="147"/>
                    </a:lnTo>
                    <a:lnTo>
                      <a:pt x="167" y="117"/>
                    </a:lnTo>
                    <a:lnTo>
                      <a:pt x="158" y="89"/>
                    </a:lnTo>
                    <a:lnTo>
                      <a:pt x="142" y="64"/>
                    </a:lnTo>
                    <a:lnTo>
                      <a:pt x="121" y="43"/>
                    </a:lnTo>
                    <a:lnTo>
                      <a:pt x="96" y="25"/>
                    </a:lnTo>
                    <a:lnTo>
                      <a:pt x="68" y="11"/>
                    </a:lnTo>
                    <a:lnTo>
                      <a:pt x="34" y="3"/>
                    </a:lnTo>
                    <a:lnTo>
                      <a:pt x="0" y="0"/>
                    </a:lnTo>
                    <a:lnTo>
                      <a:pt x="0" y="2"/>
                    </a:lnTo>
                    <a:lnTo>
                      <a:pt x="34" y="5"/>
                    </a:lnTo>
                    <a:lnTo>
                      <a:pt x="65" y="13"/>
                    </a:lnTo>
                    <a:lnTo>
                      <a:pt x="94" y="27"/>
                    </a:lnTo>
                    <a:lnTo>
                      <a:pt x="118" y="45"/>
                    </a:lnTo>
                    <a:lnTo>
                      <a:pt x="140" y="66"/>
                    </a:lnTo>
                    <a:lnTo>
                      <a:pt x="155" y="91"/>
                    </a:lnTo>
                    <a:lnTo>
                      <a:pt x="165" y="117"/>
                    </a:lnTo>
                    <a:lnTo>
                      <a:pt x="168" y="147"/>
                    </a:lnTo>
                    <a:lnTo>
                      <a:pt x="171" y="1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5" name="Freeform 1403">
                <a:extLst>
                  <a:ext uri="{FF2B5EF4-FFF2-40B4-BE49-F238E27FC236}">
                    <a16:creationId xmlns:a16="http://schemas.microsoft.com/office/drawing/2014/main" id="{DB854F75-7446-408F-929C-2FD736AAA1F9}"/>
                  </a:ext>
                </a:extLst>
              </p:cNvPr>
              <p:cNvSpPr>
                <a:spLocks/>
              </p:cNvSpPr>
              <p:nvPr/>
            </p:nvSpPr>
            <p:spPr bwMode="auto">
              <a:xfrm>
                <a:off x="4343" y="496"/>
                <a:ext cx="28" cy="29"/>
              </a:xfrm>
              <a:custGeom>
                <a:avLst/>
                <a:gdLst>
                  <a:gd name="T0" fmla="*/ 0 w 171"/>
                  <a:gd name="T1" fmla="*/ 0 h 148"/>
                  <a:gd name="T2" fmla="*/ 0 w 171"/>
                  <a:gd name="T3" fmla="*/ 0 h 148"/>
                  <a:gd name="T4" fmla="*/ 0 w 171"/>
                  <a:gd name="T5" fmla="*/ 0 h 148"/>
                  <a:gd name="T6" fmla="*/ 0 w 171"/>
                  <a:gd name="T7" fmla="*/ 0 h 148"/>
                  <a:gd name="T8" fmla="*/ 0 w 171"/>
                  <a:gd name="T9" fmla="*/ 0 h 148"/>
                  <a:gd name="T10" fmla="*/ 0 w 171"/>
                  <a:gd name="T11" fmla="*/ 0 h 148"/>
                  <a:gd name="T12" fmla="*/ 0 w 171"/>
                  <a:gd name="T13" fmla="*/ 0 h 148"/>
                  <a:gd name="T14" fmla="*/ 0 w 171"/>
                  <a:gd name="T15" fmla="*/ 0 h 148"/>
                  <a:gd name="T16" fmla="*/ 0 w 171"/>
                  <a:gd name="T17" fmla="*/ 0 h 148"/>
                  <a:gd name="T18" fmla="*/ 0 w 171"/>
                  <a:gd name="T19" fmla="*/ 0 h 148"/>
                  <a:gd name="T20" fmla="*/ 0 w 171"/>
                  <a:gd name="T21" fmla="*/ 0 h 148"/>
                  <a:gd name="T22" fmla="*/ 0 w 171"/>
                  <a:gd name="T23" fmla="*/ 0 h 148"/>
                  <a:gd name="T24" fmla="*/ 0 w 171"/>
                  <a:gd name="T25" fmla="*/ 0 h 148"/>
                  <a:gd name="T26" fmla="*/ 0 w 171"/>
                  <a:gd name="T27" fmla="*/ 0 h 148"/>
                  <a:gd name="T28" fmla="*/ 0 w 171"/>
                  <a:gd name="T29" fmla="*/ 0 h 148"/>
                  <a:gd name="T30" fmla="*/ 0 w 171"/>
                  <a:gd name="T31" fmla="*/ 0 h 148"/>
                  <a:gd name="T32" fmla="*/ 0 w 171"/>
                  <a:gd name="T33" fmla="*/ 0 h 148"/>
                  <a:gd name="T34" fmla="*/ 0 w 171"/>
                  <a:gd name="T35" fmla="*/ 0 h 148"/>
                  <a:gd name="T36" fmla="*/ 0 w 171"/>
                  <a:gd name="T37" fmla="*/ 0 h 148"/>
                  <a:gd name="T38" fmla="*/ 0 w 171"/>
                  <a:gd name="T39" fmla="*/ 0 h 148"/>
                  <a:gd name="T40" fmla="*/ 0 w 171"/>
                  <a:gd name="T41" fmla="*/ 0 h 1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8"/>
                  <a:gd name="T65" fmla="*/ 171 w 171"/>
                  <a:gd name="T66" fmla="*/ 148 h 1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8">
                    <a:moveTo>
                      <a:pt x="0" y="148"/>
                    </a:moveTo>
                    <a:lnTo>
                      <a:pt x="0" y="148"/>
                    </a:lnTo>
                    <a:lnTo>
                      <a:pt x="34" y="144"/>
                    </a:lnTo>
                    <a:lnTo>
                      <a:pt x="68" y="136"/>
                    </a:lnTo>
                    <a:lnTo>
                      <a:pt x="96" y="122"/>
                    </a:lnTo>
                    <a:lnTo>
                      <a:pt x="121" y="104"/>
                    </a:lnTo>
                    <a:lnTo>
                      <a:pt x="142" y="83"/>
                    </a:lnTo>
                    <a:lnTo>
                      <a:pt x="158" y="58"/>
                    </a:lnTo>
                    <a:lnTo>
                      <a:pt x="167" y="30"/>
                    </a:lnTo>
                    <a:lnTo>
                      <a:pt x="171" y="0"/>
                    </a:lnTo>
                    <a:lnTo>
                      <a:pt x="168" y="0"/>
                    </a:lnTo>
                    <a:lnTo>
                      <a:pt x="165" y="30"/>
                    </a:lnTo>
                    <a:lnTo>
                      <a:pt x="155" y="56"/>
                    </a:lnTo>
                    <a:lnTo>
                      <a:pt x="140" y="81"/>
                    </a:lnTo>
                    <a:lnTo>
                      <a:pt x="118" y="102"/>
                    </a:lnTo>
                    <a:lnTo>
                      <a:pt x="94" y="120"/>
                    </a:lnTo>
                    <a:lnTo>
                      <a:pt x="65" y="134"/>
                    </a:lnTo>
                    <a:lnTo>
                      <a:pt x="34" y="142"/>
                    </a:lnTo>
                    <a:lnTo>
                      <a:pt x="0" y="144"/>
                    </a:lnTo>
                    <a:lnTo>
                      <a:pt x="0" y="1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6" name="Freeform 1404">
                <a:extLst>
                  <a:ext uri="{FF2B5EF4-FFF2-40B4-BE49-F238E27FC236}">
                    <a16:creationId xmlns:a16="http://schemas.microsoft.com/office/drawing/2014/main" id="{C6BC0C1B-E03C-4A4E-ABB0-FA84CA95C6B0}"/>
                  </a:ext>
                </a:extLst>
              </p:cNvPr>
              <p:cNvSpPr>
                <a:spLocks/>
              </p:cNvSpPr>
              <p:nvPr/>
            </p:nvSpPr>
            <p:spPr bwMode="auto">
              <a:xfrm>
                <a:off x="4314" y="496"/>
                <a:ext cx="29" cy="29"/>
              </a:xfrm>
              <a:custGeom>
                <a:avLst/>
                <a:gdLst>
                  <a:gd name="T0" fmla="*/ 0 w 171"/>
                  <a:gd name="T1" fmla="*/ 0 h 148"/>
                  <a:gd name="T2" fmla="*/ 0 w 171"/>
                  <a:gd name="T3" fmla="*/ 0 h 148"/>
                  <a:gd name="T4" fmla="*/ 0 w 171"/>
                  <a:gd name="T5" fmla="*/ 0 h 148"/>
                  <a:gd name="T6" fmla="*/ 0 w 171"/>
                  <a:gd name="T7" fmla="*/ 0 h 148"/>
                  <a:gd name="T8" fmla="*/ 0 w 171"/>
                  <a:gd name="T9" fmla="*/ 0 h 148"/>
                  <a:gd name="T10" fmla="*/ 0 w 171"/>
                  <a:gd name="T11" fmla="*/ 0 h 148"/>
                  <a:gd name="T12" fmla="*/ 0 w 171"/>
                  <a:gd name="T13" fmla="*/ 0 h 148"/>
                  <a:gd name="T14" fmla="*/ 0 w 171"/>
                  <a:gd name="T15" fmla="*/ 0 h 148"/>
                  <a:gd name="T16" fmla="*/ 0 w 171"/>
                  <a:gd name="T17" fmla="*/ 0 h 148"/>
                  <a:gd name="T18" fmla="*/ 0 w 171"/>
                  <a:gd name="T19" fmla="*/ 0 h 148"/>
                  <a:gd name="T20" fmla="*/ 0 w 171"/>
                  <a:gd name="T21" fmla="*/ 0 h 148"/>
                  <a:gd name="T22" fmla="*/ 0 w 171"/>
                  <a:gd name="T23" fmla="*/ 0 h 148"/>
                  <a:gd name="T24" fmla="*/ 0 w 171"/>
                  <a:gd name="T25" fmla="*/ 0 h 148"/>
                  <a:gd name="T26" fmla="*/ 0 w 171"/>
                  <a:gd name="T27" fmla="*/ 0 h 148"/>
                  <a:gd name="T28" fmla="*/ 0 w 171"/>
                  <a:gd name="T29" fmla="*/ 0 h 148"/>
                  <a:gd name="T30" fmla="*/ 0 w 171"/>
                  <a:gd name="T31" fmla="*/ 0 h 148"/>
                  <a:gd name="T32" fmla="*/ 0 w 171"/>
                  <a:gd name="T33" fmla="*/ 0 h 148"/>
                  <a:gd name="T34" fmla="*/ 0 w 171"/>
                  <a:gd name="T35" fmla="*/ 0 h 148"/>
                  <a:gd name="T36" fmla="*/ 0 w 171"/>
                  <a:gd name="T37" fmla="*/ 0 h 148"/>
                  <a:gd name="T38" fmla="*/ 0 w 171"/>
                  <a:gd name="T39" fmla="*/ 0 h 148"/>
                  <a:gd name="T40" fmla="*/ 0 w 171"/>
                  <a:gd name="T41" fmla="*/ 0 h 1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8"/>
                  <a:gd name="T65" fmla="*/ 171 w 171"/>
                  <a:gd name="T66" fmla="*/ 148 h 1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8">
                    <a:moveTo>
                      <a:pt x="0" y="0"/>
                    </a:moveTo>
                    <a:lnTo>
                      <a:pt x="0" y="0"/>
                    </a:lnTo>
                    <a:lnTo>
                      <a:pt x="4" y="30"/>
                    </a:lnTo>
                    <a:lnTo>
                      <a:pt x="14" y="58"/>
                    </a:lnTo>
                    <a:lnTo>
                      <a:pt x="29" y="83"/>
                    </a:lnTo>
                    <a:lnTo>
                      <a:pt x="50" y="104"/>
                    </a:lnTo>
                    <a:lnTo>
                      <a:pt x="75" y="122"/>
                    </a:lnTo>
                    <a:lnTo>
                      <a:pt x="104" y="136"/>
                    </a:lnTo>
                    <a:lnTo>
                      <a:pt x="137" y="144"/>
                    </a:lnTo>
                    <a:lnTo>
                      <a:pt x="171" y="148"/>
                    </a:lnTo>
                    <a:lnTo>
                      <a:pt x="171" y="144"/>
                    </a:lnTo>
                    <a:lnTo>
                      <a:pt x="137" y="142"/>
                    </a:lnTo>
                    <a:lnTo>
                      <a:pt x="106" y="134"/>
                    </a:lnTo>
                    <a:lnTo>
                      <a:pt x="78" y="120"/>
                    </a:lnTo>
                    <a:lnTo>
                      <a:pt x="53" y="102"/>
                    </a:lnTo>
                    <a:lnTo>
                      <a:pt x="31" y="81"/>
                    </a:lnTo>
                    <a:lnTo>
                      <a:pt x="16" y="56"/>
                    </a:lnTo>
                    <a:lnTo>
                      <a:pt x="7" y="30"/>
                    </a:lnTo>
                    <a:lnTo>
                      <a:pt x="4"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7" name="Freeform 1405">
                <a:extLst>
                  <a:ext uri="{FF2B5EF4-FFF2-40B4-BE49-F238E27FC236}">
                    <a16:creationId xmlns:a16="http://schemas.microsoft.com/office/drawing/2014/main" id="{611BEBDE-D37D-406D-870C-0417A73D33A4}"/>
                  </a:ext>
                </a:extLst>
              </p:cNvPr>
              <p:cNvSpPr>
                <a:spLocks/>
              </p:cNvSpPr>
              <p:nvPr/>
            </p:nvSpPr>
            <p:spPr bwMode="auto">
              <a:xfrm>
                <a:off x="4314" y="466"/>
                <a:ext cx="29" cy="30"/>
              </a:xfrm>
              <a:custGeom>
                <a:avLst/>
                <a:gdLst>
                  <a:gd name="T0" fmla="*/ 0 w 171"/>
                  <a:gd name="T1" fmla="*/ 0 h 147"/>
                  <a:gd name="T2" fmla="*/ 0 w 171"/>
                  <a:gd name="T3" fmla="*/ 0 h 147"/>
                  <a:gd name="T4" fmla="*/ 0 w 171"/>
                  <a:gd name="T5" fmla="*/ 0 h 147"/>
                  <a:gd name="T6" fmla="*/ 0 w 171"/>
                  <a:gd name="T7" fmla="*/ 0 h 147"/>
                  <a:gd name="T8" fmla="*/ 0 w 171"/>
                  <a:gd name="T9" fmla="*/ 0 h 147"/>
                  <a:gd name="T10" fmla="*/ 0 w 171"/>
                  <a:gd name="T11" fmla="*/ 0 h 147"/>
                  <a:gd name="T12" fmla="*/ 0 w 171"/>
                  <a:gd name="T13" fmla="*/ 0 h 147"/>
                  <a:gd name="T14" fmla="*/ 0 w 171"/>
                  <a:gd name="T15" fmla="*/ 0 h 147"/>
                  <a:gd name="T16" fmla="*/ 0 w 171"/>
                  <a:gd name="T17" fmla="*/ 0 h 147"/>
                  <a:gd name="T18" fmla="*/ 0 w 171"/>
                  <a:gd name="T19" fmla="*/ 0 h 147"/>
                  <a:gd name="T20" fmla="*/ 0 w 171"/>
                  <a:gd name="T21" fmla="*/ 0 h 147"/>
                  <a:gd name="T22" fmla="*/ 0 w 171"/>
                  <a:gd name="T23" fmla="*/ 0 h 147"/>
                  <a:gd name="T24" fmla="*/ 0 w 171"/>
                  <a:gd name="T25" fmla="*/ 0 h 147"/>
                  <a:gd name="T26" fmla="*/ 0 w 171"/>
                  <a:gd name="T27" fmla="*/ 0 h 147"/>
                  <a:gd name="T28" fmla="*/ 0 w 171"/>
                  <a:gd name="T29" fmla="*/ 0 h 147"/>
                  <a:gd name="T30" fmla="*/ 0 w 171"/>
                  <a:gd name="T31" fmla="*/ 0 h 147"/>
                  <a:gd name="T32" fmla="*/ 0 w 171"/>
                  <a:gd name="T33" fmla="*/ 0 h 147"/>
                  <a:gd name="T34" fmla="*/ 0 w 171"/>
                  <a:gd name="T35" fmla="*/ 0 h 147"/>
                  <a:gd name="T36" fmla="*/ 0 w 171"/>
                  <a:gd name="T37" fmla="*/ 0 h 147"/>
                  <a:gd name="T38" fmla="*/ 0 w 171"/>
                  <a:gd name="T39" fmla="*/ 0 h 147"/>
                  <a:gd name="T40" fmla="*/ 0 w 171"/>
                  <a:gd name="T41" fmla="*/ 0 h 1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7"/>
                  <a:gd name="T65" fmla="*/ 171 w 171"/>
                  <a:gd name="T66" fmla="*/ 147 h 1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7">
                    <a:moveTo>
                      <a:pt x="171" y="0"/>
                    </a:moveTo>
                    <a:lnTo>
                      <a:pt x="171" y="0"/>
                    </a:lnTo>
                    <a:lnTo>
                      <a:pt x="137" y="3"/>
                    </a:lnTo>
                    <a:lnTo>
                      <a:pt x="104" y="11"/>
                    </a:lnTo>
                    <a:lnTo>
                      <a:pt x="75" y="25"/>
                    </a:lnTo>
                    <a:lnTo>
                      <a:pt x="50" y="43"/>
                    </a:lnTo>
                    <a:lnTo>
                      <a:pt x="29" y="64"/>
                    </a:lnTo>
                    <a:lnTo>
                      <a:pt x="14" y="89"/>
                    </a:lnTo>
                    <a:lnTo>
                      <a:pt x="4" y="117"/>
                    </a:lnTo>
                    <a:lnTo>
                      <a:pt x="0" y="147"/>
                    </a:lnTo>
                    <a:lnTo>
                      <a:pt x="4" y="147"/>
                    </a:lnTo>
                    <a:lnTo>
                      <a:pt x="7" y="117"/>
                    </a:lnTo>
                    <a:lnTo>
                      <a:pt x="16" y="91"/>
                    </a:lnTo>
                    <a:lnTo>
                      <a:pt x="31" y="66"/>
                    </a:lnTo>
                    <a:lnTo>
                      <a:pt x="53" y="45"/>
                    </a:lnTo>
                    <a:lnTo>
                      <a:pt x="78" y="27"/>
                    </a:lnTo>
                    <a:lnTo>
                      <a:pt x="106" y="13"/>
                    </a:lnTo>
                    <a:lnTo>
                      <a:pt x="137" y="5"/>
                    </a:lnTo>
                    <a:lnTo>
                      <a:pt x="171" y="2"/>
                    </a:lnTo>
                    <a:lnTo>
                      <a:pt x="17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8" name="Freeform 1406">
                <a:extLst>
                  <a:ext uri="{FF2B5EF4-FFF2-40B4-BE49-F238E27FC236}">
                    <a16:creationId xmlns:a16="http://schemas.microsoft.com/office/drawing/2014/main" id="{B21BD536-19AA-4FCE-9EEF-208BC6FAA965}"/>
                  </a:ext>
                </a:extLst>
              </p:cNvPr>
              <p:cNvSpPr>
                <a:spLocks/>
              </p:cNvSpPr>
              <p:nvPr/>
            </p:nvSpPr>
            <p:spPr bwMode="auto">
              <a:xfrm>
                <a:off x="4247" y="386"/>
                <a:ext cx="192" cy="64"/>
              </a:xfrm>
              <a:custGeom>
                <a:avLst/>
                <a:gdLst>
                  <a:gd name="T0" fmla="*/ 0 w 1153"/>
                  <a:gd name="T1" fmla="*/ 0 h 318"/>
                  <a:gd name="T2" fmla="*/ 0 w 1153"/>
                  <a:gd name="T3" fmla="*/ 0 h 318"/>
                  <a:gd name="T4" fmla="*/ 0 w 1153"/>
                  <a:gd name="T5" fmla="*/ 0 h 318"/>
                  <a:gd name="T6" fmla="*/ 0 w 1153"/>
                  <a:gd name="T7" fmla="*/ 0 h 318"/>
                  <a:gd name="T8" fmla="*/ 0 w 1153"/>
                  <a:gd name="T9" fmla="*/ 0 h 318"/>
                  <a:gd name="T10" fmla="*/ 0 w 1153"/>
                  <a:gd name="T11" fmla="*/ 0 h 318"/>
                  <a:gd name="T12" fmla="*/ 0 w 1153"/>
                  <a:gd name="T13" fmla="*/ 0 h 318"/>
                  <a:gd name="T14" fmla="*/ 0 w 1153"/>
                  <a:gd name="T15" fmla="*/ 0 h 318"/>
                  <a:gd name="T16" fmla="*/ 0 w 1153"/>
                  <a:gd name="T17" fmla="*/ 0 h 318"/>
                  <a:gd name="T18" fmla="*/ 0 w 1153"/>
                  <a:gd name="T19" fmla="*/ 0 h 318"/>
                  <a:gd name="T20" fmla="*/ 0 w 1153"/>
                  <a:gd name="T21" fmla="*/ 0 h 318"/>
                  <a:gd name="T22" fmla="*/ 0 w 1153"/>
                  <a:gd name="T23" fmla="*/ 0 h 318"/>
                  <a:gd name="T24" fmla="*/ 0 w 1153"/>
                  <a:gd name="T25" fmla="*/ 0 h 318"/>
                  <a:gd name="T26" fmla="*/ 0 w 1153"/>
                  <a:gd name="T27" fmla="*/ 0 h 318"/>
                  <a:gd name="T28" fmla="*/ 0 w 1153"/>
                  <a:gd name="T29" fmla="*/ 0 h 318"/>
                  <a:gd name="T30" fmla="*/ 0 w 1153"/>
                  <a:gd name="T31" fmla="*/ 0 h 318"/>
                  <a:gd name="T32" fmla="*/ 0 w 1153"/>
                  <a:gd name="T33" fmla="*/ 0 h 318"/>
                  <a:gd name="T34" fmla="*/ 0 w 1153"/>
                  <a:gd name="T35" fmla="*/ 0 h 318"/>
                  <a:gd name="T36" fmla="*/ 0 w 1153"/>
                  <a:gd name="T37" fmla="*/ 0 h 318"/>
                  <a:gd name="T38" fmla="*/ 0 w 1153"/>
                  <a:gd name="T39" fmla="*/ 0 h 318"/>
                  <a:gd name="T40" fmla="*/ 0 w 1153"/>
                  <a:gd name="T41" fmla="*/ 0 h 318"/>
                  <a:gd name="T42" fmla="*/ 0 w 1153"/>
                  <a:gd name="T43" fmla="*/ 0 h 318"/>
                  <a:gd name="T44" fmla="*/ 0 w 1153"/>
                  <a:gd name="T45" fmla="*/ 0 h 318"/>
                  <a:gd name="T46" fmla="*/ 0 w 1153"/>
                  <a:gd name="T47" fmla="*/ 0 h 318"/>
                  <a:gd name="T48" fmla="*/ 0 w 1153"/>
                  <a:gd name="T49" fmla="*/ 0 h 318"/>
                  <a:gd name="T50" fmla="*/ 0 w 1153"/>
                  <a:gd name="T51" fmla="*/ 0 h 318"/>
                  <a:gd name="T52" fmla="*/ 0 w 1153"/>
                  <a:gd name="T53" fmla="*/ 0 h 318"/>
                  <a:gd name="T54" fmla="*/ 0 w 1153"/>
                  <a:gd name="T55" fmla="*/ 0 h 318"/>
                  <a:gd name="T56" fmla="*/ 0 w 1153"/>
                  <a:gd name="T57" fmla="*/ 0 h 318"/>
                  <a:gd name="T58" fmla="*/ 0 w 1153"/>
                  <a:gd name="T59" fmla="*/ 0 h 318"/>
                  <a:gd name="T60" fmla="*/ 0 w 1153"/>
                  <a:gd name="T61" fmla="*/ 0 h 318"/>
                  <a:gd name="T62" fmla="*/ 0 w 1153"/>
                  <a:gd name="T63" fmla="*/ 0 h 3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53"/>
                  <a:gd name="T97" fmla="*/ 0 h 318"/>
                  <a:gd name="T98" fmla="*/ 1153 w 1153"/>
                  <a:gd name="T99" fmla="*/ 318 h 3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53" h="318">
                    <a:moveTo>
                      <a:pt x="0" y="318"/>
                    </a:moveTo>
                    <a:lnTo>
                      <a:pt x="25" y="285"/>
                    </a:lnTo>
                    <a:lnTo>
                      <a:pt x="51" y="252"/>
                    </a:lnTo>
                    <a:lnTo>
                      <a:pt x="79" y="222"/>
                    </a:lnTo>
                    <a:lnTo>
                      <a:pt x="109" y="194"/>
                    </a:lnTo>
                    <a:lnTo>
                      <a:pt x="140" y="168"/>
                    </a:lnTo>
                    <a:lnTo>
                      <a:pt x="173" y="144"/>
                    </a:lnTo>
                    <a:lnTo>
                      <a:pt x="207" y="122"/>
                    </a:lnTo>
                    <a:lnTo>
                      <a:pt x="243" y="102"/>
                    </a:lnTo>
                    <a:lnTo>
                      <a:pt x="279" y="85"/>
                    </a:lnTo>
                    <a:lnTo>
                      <a:pt x="317" y="68"/>
                    </a:lnTo>
                    <a:lnTo>
                      <a:pt x="356" y="55"/>
                    </a:lnTo>
                    <a:lnTo>
                      <a:pt x="395" y="44"/>
                    </a:lnTo>
                    <a:lnTo>
                      <a:pt x="434" y="35"/>
                    </a:lnTo>
                    <a:lnTo>
                      <a:pt x="476" y="29"/>
                    </a:lnTo>
                    <a:lnTo>
                      <a:pt x="516" y="24"/>
                    </a:lnTo>
                    <a:lnTo>
                      <a:pt x="558" y="21"/>
                    </a:lnTo>
                    <a:lnTo>
                      <a:pt x="599" y="21"/>
                    </a:lnTo>
                    <a:lnTo>
                      <a:pt x="640" y="24"/>
                    </a:lnTo>
                    <a:lnTo>
                      <a:pt x="681" y="29"/>
                    </a:lnTo>
                    <a:lnTo>
                      <a:pt x="722" y="36"/>
                    </a:lnTo>
                    <a:lnTo>
                      <a:pt x="762" y="46"/>
                    </a:lnTo>
                    <a:lnTo>
                      <a:pt x="803" y="57"/>
                    </a:lnTo>
                    <a:lnTo>
                      <a:pt x="843" y="72"/>
                    </a:lnTo>
                    <a:lnTo>
                      <a:pt x="882" y="89"/>
                    </a:lnTo>
                    <a:lnTo>
                      <a:pt x="920" y="108"/>
                    </a:lnTo>
                    <a:lnTo>
                      <a:pt x="956" y="131"/>
                    </a:lnTo>
                    <a:lnTo>
                      <a:pt x="993" y="155"/>
                    </a:lnTo>
                    <a:lnTo>
                      <a:pt x="1027" y="183"/>
                    </a:lnTo>
                    <a:lnTo>
                      <a:pt x="1062" y="212"/>
                    </a:lnTo>
                    <a:lnTo>
                      <a:pt x="1094" y="245"/>
                    </a:lnTo>
                    <a:lnTo>
                      <a:pt x="1124" y="281"/>
                    </a:lnTo>
                    <a:lnTo>
                      <a:pt x="1153" y="318"/>
                    </a:lnTo>
                    <a:lnTo>
                      <a:pt x="1128" y="281"/>
                    </a:lnTo>
                    <a:lnTo>
                      <a:pt x="1101" y="245"/>
                    </a:lnTo>
                    <a:lnTo>
                      <a:pt x="1072" y="211"/>
                    </a:lnTo>
                    <a:lnTo>
                      <a:pt x="1042" y="181"/>
                    </a:lnTo>
                    <a:lnTo>
                      <a:pt x="1008" y="152"/>
                    </a:lnTo>
                    <a:lnTo>
                      <a:pt x="974" y="126"/>
                    </a:lnTo>
                    <a:lnTo>
                      <a:pt x="939" y="102"/>
                    </a:lnTo>
                    <a:lnTo>
                      <a:pt x="902" y="81"/>
                    </a:lnTo>
                    <a:lnTo>
                      <a:pt x="864" y="62"/>
                    </a:lnTo>
                    <a:lnTo>
                      <a:pt x="825" y="46"/>
                    </a:lnTo>
                    <a:lnTo>
                      <a:pt x="785" y="33"/>
                    </a:lnTo>
                    <a:lnTo>
                      <a:pt x="745" y="20"/>
                    </a:lnTo>
                    <a:lnTo>
                      <a:pt x="703" y="12"/>
                    </a:lnTo>
                    <a:lnTo>
                      <a:pt x="662" y="5"/>
                    </a:lnTo>
                    <a:lnTo>
                      <a:pt x="620" y="1"/>
                    </a:lnTo>
                    <a:lnTo>
                      <a:pt x="579" y="0"/>
                    </a:lnTo>
                    <a:lnTo>
                      <a:pt x="532" y="1"/>
                    </a:lnTo>
                    <a:lnTo>
                      <a:pt x="485" y="6"/>
                    </a:lnTo>
                    <a:lnTo>
                      <a:pt x="440" y="13"/>
                    </a:lnTo>
                    <a:lnTo>
                      <a:pt x="397" y="24"/>
                    </a:lnTo>
                    <a:lnTo>
                      <a:pt x="354" y="37"/>
                    </a:lnTo>
                    <a:lnTo>
                      <a:pt x="313" y="51"/>
                    </a:lnTo>
                    <a:lnTo>
                      <a:pt x="272" y="69"/>
                    </a:lnTo>
                    <a:lnTo>
                      <a:pt x="234" y="89"/>
                    </a:lnTo>
                    <a:lnTo>
                      <a:pt x="198" y="111"/>
                    </a:lnTo>
                    <a:lnTo>
                      <a:pt x="163" y="136"/>
                    </a:lnTo>
                    <a:lnTo>
                      <a:pt x="130" y="162"/>
                    </a:lnTo>
                    <a:lnTo>
                      <a:pt x="100" y="190"/>
                    </a:lnTo>
                    <a:lnTo>
                      <a:pt x="71" y="219"/>
                    </a:lnTo>
                    <a:lnTo>
                      <a:pt x="45" y="251"/>
                    </a:lnTo>
                    <a:lnTo>
                      <a:pt x="21" y="284"/>
                    </a:lnTo>
                    <a:lnTo>
                      <a:pt x="0" y="318"/>
                    </a:lnTo>
                    <a:close/>
                  </a:path>
                </a:pathLst>
              </a:custGeom>
              <a:solidFill>
                <a:srgbClr val="8282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9" name="Freeform 1407">
                <a:extLst>
                  <a:ext uri="{FF2B5EF4-FFF2-40B4-BE49-F238E27FC236}">
                    <a16:creationId xmlns:a16="http://schemas.microsoft.com/office/drawing/2014/main" id="{46C9EEB6-4540-4598-B995-8690FBE4D641}"/>
                  </a:ext>
                </a:extLst>
              </p:cNvPr>
              <p:cNvSpPr>
                <a:spLocks/>
              </p:cNvSpPr>
              <p:nvPr/>
            </p:nvSpPr>
            <p:spPr bwMode="auto">
              <a:xfrm>
                <a:off x="4247" y="390"/>
                <a:ext cx="193" cy="60"/>
              </a:xfrm>
              <a:custGeom>
                <a:avLst/>
                <a:gdLst>
                  <a:gd name="T0" fmla="*/ 0 w 1155"/>
                  <a:gd name="T1" fmla="*/ 0 h 299"/>
                  <a:gd name="T2" fmla="*/ 0 w 1155"/>
                  <a:gd name="T3" fmla="*/ 0 h 299"/>
                  <a:gd name="T4" fmla="*/ 0 w 1155"/>
                  <a:gd name="T5" fmla="*/ 0 h 299"/>
                  <a:gd name="T6" fmla="*/ 0 w 1155"/>
                  <a:gd name="T7" fmla="*/ 0 h 299"/>
                  <a:gd name="T8" fmla="*/ 0 w 1155"/>
                  <a:gd name="T9" fmla="*/ 0 h 299"/>
                  <a:gd name="T10" fmla="*/ 0 w 1155"/>
                  <a:gd name="T11" fmla="*/ 0 h 299"/>
                  <a:gd name="T12" fmla="*/ 0 w 1155"/>
                  <a:gd name="T13" fmla="*/ 0 h 299"/>
                  <a:gd name="T14" fmla="*/ 0 w 1155"/>
                  <a:gd name="T15" fmla="*/ 0 h 299"/>
                  <a:gd name="T16" fmla="*/ 0 w 1155"/>
                  <a:gd name="T17" fmla="*/ 0 h 299"/>
                  <a:gd name="T18" fmla="*/ 0 w 1155"/>
                  <a:gd name="T19" fmla="*/ 0 h 299"/>
                  <a:gd name="T20" fmla="*/ 0 w 1155"/>
                  <a:gd name="T21" fmla="*/ 0 h 299"/>
                  <a:gd name="T22" fmla="*/ 0 w 1155"/>
                  <a:gd name="T23" fmla="*/ 0 h 299"/>
                  <a:gd name="T24" fmla="*/ 0 w 1155"/>
                  <a:gd name="T25" fmla="*/ 0 h 299"/>
                  <a:gd name="T26" fmla="*/ 0 w 1155"/>
                  <a:gd name="T27" fmla="*/ 0 h 299"/>
                  <a:gd name="T28" fmla="*/ 0 w 1155"/>
                  <a:gd name="T29" fmla="*/ 0 h 299"/>
                  <a:gd name="T30" fmla="*/ 0 w 1155"/>
                  <a:gd name="T31" fmla="*/ 0 h 299"/>
                  <a:gd name="T32" fmla="*/ 0 w 1155"/>
                  <a:gd name="T33" fmla="*/ 0 h 299"/>
                  <a:gd name="T34" fmla="*/ 0 w 1155"/>
                  <a:gd name="T35" fmla="*/ 0 h 299"/>
                  <a:gd name="T36" fmla="*/ 0 w 1155"/>
                  <a:gd name="T37" fmla="*/ 0 h 299"/>
                  <a:gd name="T38" fmla="*/ 0 w 1155"/>
                  <a:gd name="T39" fmla="*/ 0 h 299"/>
                  <a:gd name="T40" fmla="*/ 0 w 1155"/>
                  <a:gd name="T41" fmla="*/ 0 h 299"/>
                  <a:gd name="T42" fmla="*/ 0 w 1155"/>
                  <a:gd name="T43" fmla="*/ 0 h 299"/>
                  <a:gd name="T44" fmla="*/ 0 w 1155"/>
                  <a:gd name="T45" fmla="*/ 0 h 299"/>
                  <a:gd name="T46" fmla="*/ 0 w 1155"/>
                  <a:gd name="T47" fmla="*/ 0 h 299"/>
                  <a:gd name="T48" fmla="*/ 0 w 1155"/>
                  <a:gd name="T49" fmla="*/ 0 h 299"/>
                  <a:gd name="T50" fmla="*/ 0 w 1155"/>
                  <a:gd name="T51" fmla="*/ 0 h 299"/>
                  <a:gd name="T52" fmla="*/ 0 w 1155"/>
                  <a:gd name="T53" fmla="*/ 0 h 299"/>
                  <a:gd name="T54" fmla="*/ 0 w 1155"/>
                  <a:gd name="T55" fmla="*/ 0 h 299"/>
                  <a:gd name="T56" fmla="*/ 0 w 1155"/>
                  <a:gd name="T57" fmla="*/ 0 h 299"/>
                  <a:gd name="T58" fmla="*/ 0 w 1155"/>
                  <a:gd name="T59" fmla="*/ 0 h 299"/>
                  <a:gd name="T60" fmla="*/ 0 w 1155"/>
                  <a:gd name="T61" fmla="*/ 0 h 299"/>
                  <a:gd name="T62" fmla="*/ 0 w 1155"/>
                  <a:gd name="T63" fmla="*/ 0 h 299"/>
                  <a:gd name="T64" fmla="*/ 0 w 1155"/>
                  <a:gd name="T65" fmla="*/ 0 h 299"/>
                  <a:gd name="T66" fmla="*/ 0 w 1155"/>
                  <a:gd name="T67" fmla="*/ 0 h 29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55"/>
                  <a:gd name="T103" fmla="*/ 0 h 299"/>
                  <a:gd name="T104" fmla="*/ 1155 w 1155"/>
                  <a:gd name="T105" fmla="*/ 299 h 29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55" h="299">
                    <a:moveTo>
                      <a:pt x="1153" y="299"/>
                    </a:moveTo>
                    <a:lnTo>
                      <a:pt x="1155" y="297"/>
                    </a:lnTo>
                    <a:lnTo>
                      <a:pt x="1127" y="260"/>
                    </a:lnTo>
                    <a:lnTo>
                      <a:pt x="1096" y="224"/>
                    </a:lnTo>
                    <a:lnTo>
                      <a:pt x="1064" y="191"/>
                    </a:lnTo>
                    <a:lnTo>
                      <a:pt x="1030" y="162"/>
                    </a:lnTo>
                    <a:lnTo>
                      <a:pt x="995" y="134"/>
                    </a:lnTo>
                    <a:lnTo>
                      <a:pt x="959" y="110"/>
                    </a:lnTo>
                    <a:lnTo>
                      <a:pt x="922" y="87"/>
                    </a:lnTo>
                    <a:lnTo>
                      <a:pt x="884" y="68"/>
                    </a:lnTo>
                    <a:lnTo>
                      <a:pt x="845" y="51"/>
                    </a:lnTo>
                    <a:lnTo>
                      <a:pt x="805" y="36"/>
                    </a:lnTo>
                    <a:lnTo>
                      <a:pt x="763" y="25"/>
                    </a:lnTo>
                    <a:lnTo>
                      <a:pt x="723" y="15"/>
                    </a:lnTo>
                    <a:lnTo>
                      <a:pt x="682" y="8"/>
                    </a:lnTo>
                    <a:lnTo>
                      <a:pt x="641" y="2"/>
                    </a:lnTo>
                    <a:lnTo>
                      <a:pt x="600" y="0"/>
                    </a:lnTo>
                    <a:lnTo>
                      <a:pt x="559" y="0"/>
                    </a:lnTo>
                    <a:lnTo>
                      <a:pt x="517" y="2"/>
                    </a:lnTo>
                    <a:lnTo>
                      <a:pt x="477" y="8"/>
                    </a:lnTo>
                    <a:lnTo>
                      <a:pt x="435" y="14"/>
                    </a:lnTo>
                    <a:lnTo>
                      <a:pt x="396" y="23"/>
                    </a:lnTo>
                    <a:lnTo>
                      <a:pt x="356" y="34"/>
                    </a:lnTo>
                    <a:lnTo>
                      <a:pt x="317" y="47"/>
                    </a:lnTo>
                    <a:lnTo>
                      <a:pt x="279" y="64"/>
                    </a:lnTo>
                    <a:lnTo>
                      <a:pt x="243" y="81"/>
                    </a:lnTo>
                    <a:lnTo>
                      <a:pt x="207" y="101"/>
                    </a:lnTo>
                    <a:lnTo>
                      <a:pt x="173" y="123"/>
                    </a:lnTo>
                    <a:lnTo>
                      <a:pt x="140" y="147"/>
                    </a:lnTo>
                    <a:lnTo>
                      <a:pt x="109" y="173"/>
                    </a:lnTo>
                    <a:lnTo>
                      <a:pt x="79" y="201"/>
                    </a:lnTo>
                    <a:lnTo>
                      <a:pt x="51" y="231"/>
                    </a:lnTo>
                    <a:lnTo>
                      <a:pt x="25" y="264"/>
                    </a:lnTo>
                    <a:lnTo>
                      <a:pt x="0" y="297"/>
                    </a:lnTo>
                    <a:lnTo>
                      <a:pt x="2" y="299"/>
                    </a:lnTo>
                    <a:lnTo>
                      <a:pt x="27" y="266"/>
                    </a:lnTo>
                    <a:lnTo>
                      <a:pt x="53" y="233"/>
                    </a:lnTo>
                    <a:lnTo>
                      <a:pt x="82" y="203"/>
                    </a:lnTo>
                    <a:lnTo>
                      <a:pt x="111" y="175"/>
                    </a:lnTo>
                    <a:lnTo>
                      <a:pt x="142" y="149"/>
                    </a:lnTo>
                    <a:lnTo>
                      <a:pt x="175" y="125"/>
                    </a:lnTo>
                    <a:lnTo>
                      <a:pt x="209" y="103"/>
                    </a:lnTo>
                    <a:lnTo>
                      <a:pt x="245" y="83"/>
                    </a:lnTo>
                    <a:lnTo>
                      <a:pt x="282" y="66"/>
                    </a:lnTo>
                    <a:lnTo>
                      <a:pt x="320" y="49"/>
                    </a:lnTo>
                    <a:lnTo>
                      <a:pt x="359" y="36"/>
                    </a:lnTo>
                    <a:lnTo>
                      <a:pt x="396" y="25"/>
                    </a:lnTo>
                    <a:lnTo>
                      <a:pt x="435" y="16"/>
                    </a:lnTo>
                    <a:lnTo>
                      <a:pt x="477" y="10"/>
                    </a:lnTo>
                    <a:lnTo>
                      <a:pt x="517" y="5"/>
                    </a:lnTo>
                    <a:lnTo>
                      <a:pt x="559" y="2"/>
                    </a:lnTo>
                    <a:lnTo>
                      <a:pt x="600" y="2"/>
                    </a:lnTo>
                    <a:lnTo>
                      <a:pt x="641" y="5"/>
                    </a:lnTo>
                    <a:lnTo>
                      <a:pt x="682" y="10"/>
                    </a:lnTo>
                    <a:lnTo>
                      <a:pt x="723" y="17"/>
                    </a:lnTo>
                    <a:lnTo>
                      <a:pt x="763" y="27"/>
                    </a:lnTo>
                    <a:lnTo>
                      <a:pt x="802" y="38"/>
                    </a:lnTo>
                    <a:lnTo>
                      <a:pt x="843" y="54"/>
                    </a:lnTo>
                    <a:lnTo>
                      <a:pt x="882" y="70"/>
                    </a:lnTo>
                    <a:lnTo>
                      <a:pt x="920" y="89"/>
                    </a:lnTo>
                    <a:lnTo>
                      <a:pt x="956" y="112"/>
                    </a:lnTo>
                    <a:lnTo>
                      <a:pt x="993" y="136"/>
                    </a:lnTo>
                    <a:lnTo>
                      <a:pt x="1027" y="164"/>
                    </a:lnTo>
                    <a:lnTo>
                      <a:pt x="1062" y="193"/>
                    </a:lnTo>
                    <a:lnTo>
                      <a:pt x="1093" y="226"/>
                    </a:lnTo>
                    <a:lnTo>
                      <a:pt x="1124" y="262"/>
                    </a:lnTo>
                    <a:lnTo>
                      <a:pt x="1153" y="299"/>
                    </a:lnTo>
                    <a:lnTo>
                      <a:pt x="1155" y="297"/>
                    </a:lnTo>
                    <a:lnTo>
                      <a:pt x="1153" y="29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0" name="Freeform 1408">
                <a:extLst>
                  <a:ext uri="{FF2B5EF4-FFF2-40B4-BE49-F238E27FC236}">
                    <a16:creationId xmlns:a16="http://schemas.microsoft.com/office/drawing/2014/main" id="{7D46B9D2-36C8-4769-A697-14C9646B85AE}"/>
                  </a:ext>
                </a:extLst>
              </p:cNvPr>
              <p:cNvSpPr>
                <a:spLocks/>
              </p:cNvSpPr>
              <p:nvPr/>
            </p:nvSpPr>
            <p:spPr bwMode="auto">
              <a:xfrm>
                <a:off x="4344" y="386"/>
                <a:ext cx="96" cy="64"/>
              </a:xfrm>
              <a:custGeom>
                <a:avLst/>
                <a:gdLst>
                  <a:gd name="T0" fmla="*/ 0 w 575"/>
                  <a:gd name="T1" fmla="*/ 0 h 321"/>
                  <a:gd name="T2" fmla="*/ 0 w 575"/>
                  <a:gd name="T3" fmla="*/ 0 h 321"/>
                  <a:gd name="T4" fmla="*/ 0 w 575"/>
                  <a:gd name="T5" fmla="*/ 0 h 321"/>
                  <a:gd name="T6" fmla="*/ 0 w 575"/>
                  <a:gd name="T7" fmla="*/ 0 h 321"/>
                  <a:gd name="T8" fmla="*/ 0 w 575"/>
                  <a:gd name="T9" fmla="*/ 0 h 321"/>
                  <a:gd name="T10" fmla="*/ 0 w 575"/>
                  <a:gd name="T11" fmla="*/ 0 h 321"/>
                  <a:gd name="T12" fmla="*/ 0 w 575"/>
                  <a:gd name="T13" fmla="*/ 0 h 321"/>
                  <a:gd name="T14" fmla="*/ 0 w 575"/>
                  <a:gd name="T15" fmla="*/ 0 h 321"/>
                  <a:gd name="T16" fmla="*/ 0 w 575"/>
                  <a:gd name="T17" fmla="*/ 0 h 321"/>
                  <a:gd name="T18" fmla="*/ 0 w 575"/>
                  <a:gd name="T19" fmla="*/ 0 h 321"/>
                  <a:gd name="T20" fmla="*/ 0 w 575"/>
                  <a:gd name="T21" fmla="*/ 0 h 321"/>
                  <a:gd name="T22" fmla="*/ 0 w 575"/>
                  <a:gd name="T23" fmla="*/ 0 h 321"/>
                  <a:gd name="T24" fmla="*/ 0 w 575"/>
                  <a:gd name="T25" fmla="*/ 0 h 321"/>
                  <a:gd name="T26" fmla="*/ 0 w 575"/>
                  <a:gd name="T27" fmla="*/ 0 h 321"/>
                  <a:gd name="T28" fmla="*/ 0 w 575"/>
                  <a:gd name="T29" fmla="*/ 0 h 321"/>
                  <a:gd name="T30" fmla="*/ 0 w 575"/>
                  <a:gd name="T31" fmla="*/ 0 h 321"/>
                  <a:gd name="T32" fmla="*/ 0 w 575"/>
                  <a:gd name="T33" fmla="*/ 0 h 321"/>
                  <a:gd name="T34" fmla="*/ 0 w 575"/>
                  <a:gd name="T35" fmla="*/ 0 h 321"/>
                  <a:gd name="T36" fmla="*/ 0 w 575"/>
                  <a:gd name="T37" fmla="*/ 0 h 321"/>
                  <a:gd name="T38" fmla="*/ 0 w 575"/>
                  <a:gd name="T39" fmla="*/ 0 h 321"/>
                  <a:gd name="T40" fmla="*/ 0 w 575"/>
                  <a:gd name="T41" fmla="*/ 0 h 321"/>
                  <a:gd name="T42" fmla="*/ 0 w 575"/>
                  <a:gd name="T43" fmla="*/ 0 h 321"/>
                  <a:gd name="T44" fmla="*/ 0 w 575"/>
                  <a:gd name="T45" fmla="*/ 0 h 321"/>
                  <a:gd name="T46" fmla="*/ 0 w 575"/>
                  <a:gd name="T47" fmla="*/ 0 h 321"/>
                  <a:gd name="T48" fmla="*/ 0 w 575"/>
                  <a:gd name="T49" fmla="*/ 0 h 321"/>
                  <a:gd name="T50" fmla="*/ 0 w 575"/>
                  <a:gd name="T51" fmla="*/ 0 h 321"/>
                  <a:gd name="T52" fmla="*/ 0 w 575"/>
                  <a:gd name="T53" fmla="*/ 0 h 321"/>
                  <a:gd name="T54" fmla="*/ 0 w 575"/>
                  <a:gd name="T55" fmla="*/ 0 h 321"/>
                  <a:gd name="T56" fmla="*/ 0 w 575"/>
                  <a:gd name="T57" fmla="*/ 0 h 321"/>
                  <a:gd name="T58" fmla="*/ 0 w 575"/>
                  <a:gd name="T59" fmla="*/ 0 h 321"/>
                  <a:gd name="T60" fmla="*/ 0 w 575"/>
                  <a:gd name="T61" fmla="*/ 0 h 321"/>
                  <a:gd name="T62" fmla="*/ 0 w 575"/>
                  <a:gd name="T63" fmla="*/ 0 h 321"/>
                  <a:gd name="T64" fmla="*/ 0 w 575"/>
                  <a:gd name="T65" fmla="*/ 0 h 321"/>
                  <a:gd name="T66" fmla="*/ 0 w 575"/>
                  <a:gd name="T67" fmla="*/ 0 h 321"/>
                  <a:gd name="T68" fmla="*/ 0 w 575"/>
                  <a:gd name="T69" fmla="*/ 0 h 321"/>
                  <a:gd name="T70" fmla="*/ 0 w 575"/>
                  <a:gd name="T71" fmla="*/ 0 h 321"/>
                  <a:gd name="T72" fmla="*/ 0 w 575"/>
                  <a:gd name="T73" fmla="*/ 0 h 3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75"/>
                  <a:gd name="T112" fmla="*/ 0 h 321"/>
                  <a:gd name="T113" fmla="*/ 575 w 575"/>
                  <a:gd name="T114" fmla="*/ 321 h 32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75" h="321">
                    <a:moveTo>
                      <a:pt x="0" y="4"/>
                    </a:moveTo>
                    <a:lnTo>
                      <a:pt x="0" y="4"/>
                    </a:lnTo>
                    <a:lnTo>
                      <a:pt x="41" y="4"/>
                    </a:lnTo>
                    <a:lnTo>
                      <a:pt x="83" y="8"/>
                    </a:lnTo>
                    <a:lnTo>
                      <a:pt x="124" y="15"/>
                    </a:lnTo>
                    <a:lnTo>
                      <a:pt x="166" y="23"/>
                    </a:lnTo>
                    <a:lnTo>
                      <a:pt x="205" y="36"/>
                    </a:lnTo>
                    <a:lnTo>
                      <a:pt x="245" y="49"/>
                    </a:lnTo>
                    <a:lnTo>
                      <a:pt x="284" y="65"/>
                    </a:lnTo>
                    <a:lnTo>
                      <a:pt x="322" y="84"/>
                    </a:lnTo>
                    <a:lnTo>
                      <a:pt x="358" y="105"/>
                    </a:lnTo>
                    <a:lnTo>
                      <a:pt x="394" y="129"/>
                    </a:lnTo>
                    <a:lnTo>
                      <a:pt x="428" y="155"/>
                    </a:lnTo>
                    <a:lnTo>
                      <a:pt x="461" y="184"/>
                    </a:lnTo>
                    <a:lnTo>
                      <a:pt x="492" y="214"/>
                    </a:lnTo>
                    <a:lnTo>
                      <a:pt x="521" y="248"/>
                    </a:lnTo>
                    <a:lnTo>
                      <a:pt x="548" y="284"/>
                    </a:lnTo>
                    <a:lnTo>
                      <a:pt x="573" y="321"/>
                    </a:lnTo>
                    <a:lnTo>
                      <a:pt x="575" y="319"/>
                    </a:lnTo>
                    <a:lnTo>
                      <a:pt x="550" y="282"/>
                    </a:lnTo>
                    <a:lnTo>
                      <a:pt x="523" y="246"/>
                    </a:lnTo>
                    <a:lnTo>
                      <a:pt x="495" y="212"/>
                    </a:lnTo>
                    <a:lnTo>
                      <a:pt x="464" y="182"/>
                    </a:lnTo>
                    <a:lnTo>
                      <a:pt x="431" y="153"/>
                    </a:lnTo>
                    <a:lnTo>
                      <a:pt x="396" y="127"/>
                    </a:lnTo>
                    <a:lnTo>
                      <a:pt x="361" y="103"/>
                    </a:lnTo>
                    <a:lnTo>
                      <a:pt x="324" y="82"/>
                    </a:lnTo>
                    <a:lnTo>
                      <a:pt x="286" y="63"/>
                    </a:lnTo>
                    <a:lnTo>
                      <a:pt x="247" y="47"/>
                    </a:lnTo>
                    <a:lnTo>
                      <a:pt x="207" y="34"/>
                    </a:lnTo>
                    <a:lnTo>
                      <a:pt x="166" y="21"/>
                    </a:lnTo>
                    <a:lnTo>
                      <a:pt x="124" y="13"/>
                    </a:lnTo>
                    <a:lnTo>
                      <a:pt x="83" y="6"/>
                    </a:lnTo>
                    <a:lnTo>
                      <a:pt x="41" y="2"/>
                    </a:lnTo>
                    <a:lnTo>
                      <a:pt x="0" y="0"/>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1" name="Freeform 1409">
                <a:extLst>
                  <a:ext uri="{FF2B5EF4-FFF2-40B4-BE49-F238E27FC236}">
                    <a16:creationId xmlns:a16="http://schemas.microsoft.com/office/drawing/2014/main" id="{FB744CF4-FBFD-41C9-AE97-1E9AEFF7E250}"/>
                  </a:ext>
                </a:extLst>
              </p:cNvPr>
              <p:cNvSpPr>
                <a:spLocks/>
              </p:cNvSpPr>
              <p:nvPr/>
            </p:nvSpPr>
            <p:spPr bwMode="auto">
              <a:xfrm>
                <a:off x="4247" y="386"/>
                <a:ext cx="97" cy="64"/>
              </a:xfrm>
              <a:custGeom>
                <a:avLst/>
                <a:gdLst>
                  <a:gd name="T0" fmla="*/ 0 w 580"/>
                  <a:gd name="T1" fmla="*/ 0 h 321"/>
                  <a:gd name="T2" fmla="*/ 0 w 580"/>
                  <a:gd name="T3" fmla="*/ 0 h 321"/>
                  <a:gd name="T4" fmla="*/ 0 w 580"/>
                  <a:gd name="T5" fmla="*/ 0 h 321"/>
                  <a:gd name="T6" fmla="*/ 0 w 580"/>
                  <a:gd name="T7" fmla="*/ 0 h 321"/>
                  <a:gd name="T8" fmla="*/ 0 w 580"/>
                  <a:gd name="T9" fmla="*/ 0 h 321"/>
                  <a:gd name="T10" fmla="*/ 0 w 580"/>
                  <a:gd name="T11" fmla="*/ 0 h 321"/>
                  <a:gd name="T12" fmla="*/ 0 w 580"/>
                  <a:gd name="T13" fmla="*/ 0 h 321"/>
                  <a:gd name="T14" fmla="*/ 0 w 580"/>
                  <a:gd name="T15" fmla="*/ 0 h 321"/>
                  <a:gd name="T16" fmla="*/ 0 w 580"/>
                  <a:gd name="T17" fmla="*/ 0 h 321"/>
                  <a:gd name="T18" fmla="*/ 0 w 580"/>
                  <a:gd name="T19" fmla="*/ 0 h 321"/>
                  <a:gd name="T20" fmla="*/ 0 w 580"/>
                  <a:gd name="T21" fmla="*/ 0 h 321"/>
                  <a:gd name="T22" fmla="*/ 0 w 580"/>
                  <a:gd name="T23" fmla="*/ 0 h 321"/>
                  <a:gd name="T24" fmla="*/ 0 w 580"/>
                  <a:gd name="T25" fmla="*/ 0 h 321"/>
                  <a:gd name="T26" fmla="*/ 0 w 580"/>
                  <a:gd name="T27" fmla="*/ 0 h 321"/>
                  <a:gd name="T28" fmla="*/ 0 w 580"/>
                  <a:gd name="T29" fmla="*/ 0 h 321"/>
                  <a:gd name="T30" fmla="*/ 0 w 580"/>
                  <a:gd name="T31" fmla="*/ 0 h 321"/>
                  <a:gd name="T32" fmla="*/ 0 w 580"/>
                  <a:gd name="T33" fmla="*/ 0 h 321"/>
                  <a:gd name="T34" fmla="*/ 0 w 580"/>
                  <a:gd name="T35" fmla="*/ 0 h 321"/>
                  <a:gd name="T36" fmla="*/ 0 w 580"/>
                  <a:gd name="T37" fmla="*/ 0 h 321"/>
                  <a:gd name="T38" fmla="*/ 0 w 580"/>
                  <a:gd name="T39" fmla="*/ 0 h 321"/>
                  <a:gd name="T40" fmla="*/ 0 w 580"/>
                  <a:gd name="T41" fmla="*/ 0 h 321"/>
                  <a:gd name="T42" fmla="*/ 0 w 580"/>
                  <a:gd name="T43" fmla="*/ 0 h 321"/>
                  <a:gd name="T44" fmla="*/ 0 w 580"/>
                  <a:gd name="T45" fmla="*/ 0 h 321"/>
                  <a:gd name="T46" fmla="*/ 0 w 580"/>
                  <a:gd name="T47" fmla="*/ 0 h 321"/>
                  <a:gd name="T48" fmla="*/ 0 w 580"/>
                  <a:gd name="T49" fmla="*/ 0 h 321"/>
                  <a:gd name="T50" fmla="*/ 0 w 580"/>
                  <a:gd name="T51" fmla="*/ 0 h 321"/>
                  <a:gd name="T52" fmla="*/ 0 w 580"/>
                  <a:gd name="T53" fmla="*/ 0 h 321"/>
                  <a:gd name="T54" fmla="*/ 0 w 580"/>
                  <a:gd name="T55" fmla="*/ 0 h 321"/>
                  <a:gd name="T56" fmla="*/ 0 w 580"/>
                  <a:gd name="T57" fmla="*/ 0 h 321"/>
                  <a:gd name="T58" fmla="*/ 0 w 580"/>
                  <a:gd name="T59" fmla="*/ 0 h 321"/>
                  <a:gd name="T60" fmla="*/ 0 w 580"/>
                  <a:gd name="T61" fmla="*/ 0 h 321"/>
                  <a:gd name="T62" fmla="*/ 0 w 580"/>
                  <a:gd name="T63" fmla="*/ 0 h 321"/>
                  <a:gd name="T64" fmla="*/ 0 w 580"/>
                  <a:gd name="T65" fmla="*/ 0 h 321"/>
                  <a:gd name="T66" fmla="*/ 0 w 580"/>
                  <a:gd name="T67" fmla="*/ 0 h 321"/>
                  <a:gd name="T68" fmla="*/ 0 w 580"/>
                  <a:gd name="T69" fmla="*/ 0 h 321"/>
                  <a:gd name="T70" fmla="*/ 0 w 580"/>
                  <a:gd name="T71" fmla="*/ 0 h 321"/>
                  <a:gd name="T72" fmla="*/ 0 w 580"/>
                  <a:gd name="T73" fmla="*/ 0 h 3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80"/>
                  <a:gd name="T112" fmla="*/ 0 h 321"/>
                  <a:gd name="T113" fmla="*/ 580 w 580"/>
                  <a:gd name="T114" fmla="*/ 321 h 32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80" h="321">
                    <a:moveTo>
                      <a:pt x="0" y="319"/>
                    </a:moveTo>
                    <a:lnTo>
                      <a:pt x="2" y="321"/>
                    </a:lnTo>
                    <a:lnTo>
                      <a:pt x="24" y="287"/>
                    </a:lnTo>
                    <a:lnTo>
                      <a:pt x="47" y="254"/>
                    </a:lnTo>
                    <a:lnTo>
                      <a:pt x="73" y="222"/>
                    </a:lnTo>
                    <a:lnTo>
                      <a:pt x="102" y="193"/>
                    </a:lnTo>
                    <a:lnTo>
                      <a:pt x="133" y="165"/>
                    </a:lnTo>
                    <a:lnTo>
                      <a:pt x="166" y="139"/>
                    </a:lnTo>
                    <a:lnTo>
                      <a:pt x="200" y="114"/>
                    </a:lnTo>
                    <a:lnTo>
                      <a:pt x="237" y="92"/>
                    </a:lnTo>
                    <a:lnTo>
                      <a:pt x="275" y="72"/>
                    </a:lnTo>
                    <a:lnTo>
                      <a:pt x="315" y="54"/>
                    </a:lnTo>
                    <a:lnTo>
                      <a:pt x="356" y="40"/>
                    </a:lnTo>
                    <a:lnTo>
                      <a:pt x="398" y="27"/>
                    </a:lnTo>
                    <a:lnTo>
                      <a:pt x="441" y="16"/>
                    </a:lnTo>
                    <a:lnTo>
                      <a:pt x="486" y="9"/>
                    </a:lnTo>
                    <a:lnTo>
                      <a:pt x="533" y="4"/>
                    </a:lnTo>
                    <a:lnTo>
                      <a:pt x="580" y="4"/>
                    </a:lnTo>
                    <a:lnTo>
                      <a:pt x="580" y="0"/>
                    </a:lnTo>
                    <a:lnTo>
                      <a:pt x="533" y="2"/>
                    </a:lnTo>
                    <a:lnTo>
                      <a:pt x="486" y="7"/>
                    </a:lnTo>
                    <a:lnTo>
                      <a:pt x="441" y="14"/>
                    </a:lnTo>
                    <a:lnTo>
                      <a:pt x="398" y="24"/>
                    </a:lnTo>
                    <a:lnTo>
                      <a:pt x="354" y="38"/>
                    </a:lnTo>
                    <a:lnTo>
                      <a:pt x="312" y="52"/>
                    </a:lnTo>
                    <a:lnTo>
                      <a:pt x="272" y="70"/>
                    </a:lnTo>
                    <a:lnTo>
                      <a:pt x="234" y="90"/>
                    </a:lnTo>
                    <a:lnTo>
                      <a:pt x="198" y="112"/>
                    </a:lnTo>
                    <a:lnTo>
                      <a:pt x="163" y="137"/>
                    </a:lnTo>
                    <a:lnTo>
                      <a:pt x="130" y="163"/>
                    </a:lnTo>
                    <a:lnTo>
                      <a:pt x="99" y="191"/>
                    </a:lnTo>
                    <a:lnTo>
                      <a:pt x="71" y="220"/>
                    </a:lnTo>
                    <a:lnTo>
                      <a:pt x="45" y="252"/>
                    </a:lnTo>
                    <a:lnTo>
                      <a:pt x="21" y="285"/>
                    </a:lnTo>
                    <a:lnTo>
                      <a:pt x="0" y="319"/>
                    </a:lnTo>
                    <a:lnTo>
                      <a:pt x="2" y="321"/>
                    </a:lnTo>
                    <a:lnTo>
                      <a:pt x="0" y="3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2" name="Freeform 1410">
                <a:extLst>
                  <a:ext uri="{FF2B5EF4-FFF2-40B4-BE49-F238E27FC236}">
                    <a16:creationId xmlns:a16="http://schemas.microsoft.com/office/drawing/2014/main" id="{865DB339-BC42-42CF-975C-99616B29CB3E}"/>
                  </a:ext>
                </a:extLst>
              </p:cNvPr>
              <p:cNvSpPr>
                <a:spLocks/>
              </p:cNvSpPr>
              <p:nvPr/>
            </p:nvSpPr>
            <p:spPr bwMode="auto">
              <a:xfrm>
                <a:off x="5047" y="305"/>
                <a:ext cx="2" cy="2"/>
              </a:xfrm>
              <a:custGeom>
                <a:avLst/>
                <a:gdLst>
                  <a:gd name="T0" fmla="*/ 0 w 10"/>
                  <a:gd name="T1" fmla="*/ 0 h 9"/>
                  <a:gd name="T2" fmla="*/ 0 w 10"/>
                  <a:gd name="T3" fmla="*/ 0 h 9"/>
                  <a:gd name="T4" fmla="*/ 0 w 10"/>
                  <a:gd name="T5" fmla="*/ 0 h 9"/>
                  <a:gd name="T6" fmla="*/ 0 w 10"/>
                  <a:gd name="T7" fmla="*/ 0 h 9"/>
                  <a:gd name="T8" fmla="*/ 0 w 10"/>
                  <a:gd name="T9" fmla="*/ 0 h 9"/>
                  <a:gd name="T10" fmla="*/ 0 w 10"/>
                  <a:gd name="T11" fmla="*/ 0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10" y="1"/>
                    </a:moveTo>
                    <a:lnTo>
                      <a:pt x="5" y="0"/>
                    </a:lnTo>
                    <a:lnTo>
                      <a:pt x="1" y="2"/>
                    </a:lnTo>
                    <a:lnTo>
                      <a:pt x="0" y="5"/>
                    </a:lnTo>
                    <a:lnTo>
                      <a:pt x="2" y="9"/>
                    </a:lnTo>
                    <a:lnTo>
                      <a:pt x="1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3" name="Freeform 1411">
                <a:extLst>
                  <a:ext uri="{FF2B5EF4-FFF2-40B4-BE49-F238E27FC236}">
                    <a16:creationId xmlns:a16="http://schemas.microsoft.com/office/drawing/2014/main" id="{92A097D4-9099-4FA5-B45F-A9F12AAB1A44}"/>
                  </a:ext>
                </a:extLst>
              </p:cNvPr>
              <p:cNvSpPr>
                <a:spLocks/>
              </p:cNvSpPr>
              <p:nvPr/>
            </p:nvSpPr>
            <p:spPr bwMode="auto">
              <a:xfrm>
                <a:off x="5048" y="306"/>
                <a:ext cx="32" cy="230"/>
              </a:xfrm>
              <a:custGeom>
                <a:avLst/>
                <a:gdLst>
                  <a:gd name="T0" fmla="*/ 0 w 197"/>
                  <a:gd name="T1" fmla="*/ 0 h 1152"/>
                  <a:gd name="T2" fmla="*/ 0 w 197"/>
                  <a:gd name="T3" fmla="*/ 0 h 1152"/>
                  <a:gd name="T4" fmla="*/ 0 w 197"/>
                  <a:gd name="T5" fmla="*/ 0 h 1152"/>
                  <a:gd name="T6" fmla="*/ 0 w 197"/>
                  <a:gd name="T7" fmla="*/ 0 h 1152"/>
                  <a:gd name="T8" fmla="*/ 0 w 197"/>
                  <a:gd name="T9" fmla="*/ 0 h 1152"/>
                  <a:gd name="T10" fmla="*/ 0 w 197"/>
                  <a:gd name="T11" fmla="*/ 0 h 1152"/>
                  <a:gd name="T12" fmla="*/ 0 w 197"/>
                  <a:gd name="T13" fmla="*/ 0 h 1152"/>
                  <a:gd name="T14" fmla="*/ 0 w 197"/>
                  <a:gd name="T15" fmla="*/ 0 h 1152"/>
                  <a:gd name="T16" fmla="*/ 0 w 197"/>
                  <a:gd name="T17" fmla="*/ 0 h 1152"/>
                  <a:gd name="T18" fmla="*/ 0 w 197"/>
                  <a:gd name="T19" fmla="*/ 0 h 1152"/>
                  <a:gd name="T20" fmla="*/ 0 w 197"/>
                  <a:gd name="T21" fmla="*/ 0 h 1152"/>
                  <a:gd name="T22" fmla="*/ 0 w 197"/>
                  <a:gd name="T23" fmla="*/ 0 h 1152"/>
                  <a:gd name="T24" fmla="*/ 0 w 197"/>
                  <a:gd name="T25" fmla="*/ 0 h 1152"/>
                  <a:gd name="T26" fmla="*/ 0 w 197"/>
                  <a:gd name="T27" fmla="*/ 0 h 1152"/>
                  <a:gd name="T28" fmla="*/ 0 w 197"/>
                  <a:gd name="T29" fmla="*/ 0 h 1152"/>
                  <a:gd name="T30" fmla="*/ 0 w 197"/>
                  <a:gd name="T31" fmla="*/ 0 h 1152"/>
                  <a:gd name="T32" fmla="*/ 0 w 197"/>
                  <a:gd name="T33" fmla="*/ 0 h 1152"/>
                  <a:gd name="T34" fmla="*/ 0 w 197"/>
                  <a:gd name="T35" fmla="*/ 0 h 1152"/>
                  <a:gd name="T36" fmla="*/ 0 w 197"/>
                  <a:gd name="T37" fmla="*/ 0 h 1152"/>
                  <a:gd name="T38" fmla="*/ 0 w 197"/>
                  <a:gd name="T39" fmla="*/ 0 h 1152"/>
                  <a:gd name="T40" fmla="*/ 0 w 197"/>
                  <a:gd name="T41" fmla="*/ 0 h 1152"/>
                  <a:gd name="T42" fmla="*/ 0 w 197"/>
                  <a:gd name="T43" fmla="*/ 0 h 1152"/>
                  <a:gd name="T44" fmla="*/ 0 w 197"/>
                  <a:gd name="T45" fmla="*/ 0 h 1152"/>
                  <a:gd name="T46" fmla="*/ 0 w 197"/>
                  <a:gd name="T47" fmla="*/ 0 h 1152"/>
                  <a:gd name="T48" fmla="*/ 0 w 197"/>
                  <a:gd name="T49" fmla="*/ 0 h 1152"/>
                  <a:gd name="T50" fmla="*/ 0 w 197"/>
                  <a:gd name="T51" fmla="*/ 0 h 1152"/>
                  <a:gd name="T52" fmla="*/ 0 w 197"/>
                  <a:gd name="T53" fmla="*/ 0 h 1152"/>
                  <a:gd name="T54" fmla="*/ 0 w 197"/>
                  <a:gd name="T55" fmla="*/ 0 h 1152"/>
                  <a:gd name="T56" fmla="*/ 0 w 197"/>
                  <a:gd name="T57" fmla="*/ 0 h 1152"/>
                  <a:gd name="T58" fmla="*/ 0 w 197"/>
                  <a:gd name="T59" fmla="*/ 0 h 1152"/>
                  <a:gd name="T60" fmla="*/ 0 w 197"/>
                  <a:gd name="T61" fmla="*/ 0 h 1152"/>
                  <a:gd name="T62" fmla="*/ 0 w 197"/>
                  <a:gd name="T63" fmla="*/ 0 h 1152"/>
                  <a:gd name="T64" fmla="*/ 0 w 197"/>
                  <a:gd name="T65" fmla="*/ 0 h 115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97"/>
                  <a:gd name="T100" fmla="*/ 0 h 1152"/>
                  <a:gd name="T101" fmla="*/ 197 w 197"/>
                  <a:gd name="T102" fmla="*/ 1152 h 115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97" h="1152">
                    <a:moveTo>
                      <a:pt x="68" y="1152"/>
                    </a:moveTo>
                    <a:lnTo>
                      <a:pt x="68" y="1136"/>
                    </a:lnTo>
                    <a:lnTo>
                      <a:pt x="70" y="1116"/>
                    </a:lnTo>
                    <a:lnTo>
                      <a:pt x="74" y="1094"/>
                    </a:lnTo>
                    <a:lnTo>
                      <a:pt x="80" y="1068"/>
                    </a:lnTo>
                    <a:lnTo>
                      <a:pt x="86" y="1040"/>
                    </a:lnTo>
                    <a:lnTo>
                      <a:pt x="94" y="1009"/>
                    </a:lnTo>
                    <a:lnTo>
                      <a:pt x="102" y="975"/>
                    </a:lnTo>
                    <a:lnTo>
                      <a:pt x="111" y="941"/>
                    </a:lnTo>
                    <a:lnTo>
                      <a:pt x="120" y="904"/>
                    </a:lnTo>
                    <a:lnTo>
                      <a:pt x="128" y="865"/>
                    </a:lnTo>
                    <a:lnTo>
                      <a:pt x="140" y="825"/>
                    </a:lnTo>
                    <a:lnTo>
                      <a:pt x="150" y="784"/>
                    </a:lnTo>
                    <a:lnTo>
                      <a:pt x="159" y="742"/>
                    </a:lnTo>
                    <a:lnTo>
                      <a:pt x="167" y="698"/>
                    </a:lnTo>
                    <a:lnTo>
                      <a:pt x="176" y="654"/>
                    </a:lnTo>
                    <a:lnTo>
                      <a:pt x="183" y="610"/>
                    </a:lnTo>
                    <a:lnTo>
                      <a:pt x="189" y="564"/>
                    </a:lnTo>
                    <a:lnTo>
                      <a:pt x="193" y="520"/>
                    </a:lnTo>
                    <a:lnTo>
                      <a:pt x="196" y="476"/>
                    </a:lnTo>
                    <a:lnTo>
                      <a:pt x="197" y="432"/>
                    </a:lnTo>
                    <a:lnTo>
                      <a:pt x="197" y="388"/>
                    </a:lnTo>
                    <a:lnTo>
                      <a:pt x="195" y="345"/>
                    </a:lnTo>
                    <a:lnTo>
                      <a:pt x="190" y="302"/>
                    </a:lnTo>
                    <a:lnTo>
                      <a:pt x="182" y="262"/>
                    </a:lnTo>
                    <a:lnTo>
                      <a:pt x="171" y="222"/>
                    </a:lnTo>
                    <a:lnTo>
                      <a:pt x="158" y="184"/>
                    </a:lnTo>
                    <a:lnTo>
                      <a:pt x="141" y="148"/>
                    </a:lnTo>
                    <a:lnTo>
                      <a:pt x="122" y="114"/>
                    </a:lnTo>
                    <a:lnTo>
                      <a:pt x="100" y="82"/>
                    </a:lnTo>
                    <a:lnTo>
                      <a:pt x="73" y="52"/>
                    </a:lnTo>
                    <a:lnTo>
                      <a:pt x="42" y="26"/>
                    </a:lnTo>
                    <a:lnTo>
                      <a:pt x="8" y="0"/>
                    </a:lnTo>
                    <a:lnTo>
                      <a:pt x="0" y="8"/>
                    </a:lnTo>
                    <a:lnTo>
                      <a:pt x="35" y="32"/>
                    </a:lnTo>
                    <a:lnTo>
                      <a:pt x="66" y="58"/>
                    </a:lnTo>
                    <a:lnTo>
                      <a:pt x="90" y="88"/>
                    </a:lnTo>
                    <a:lnTo>
                      <a:pt x="113" y="118"/>
                    </a:lnTo>
                    <a:lnTo>
                      <a:pt x="132" y="152"/>
                    </a:lnTo>
                    <a:lnTo>
                      <a:pt x="148" y="188"/>
                    </a:lnTo>
                    <a:lnTo>
                      <a:pt x="161" y="225"/>
                    </a:lnTo>
                    <a:lnTo>
                      <a:pt x="170" y="264"/>
                    </a:lnTo>
                    <a:lnTo>
                      <a:pt x="178" y="304"/>
                    </a:lnTo>
                    <a:lnTo>
                      <a:pt x="183" y="345"/>
                    </a:lnTo>
                    <a:lnTo>
                      <a:pt x="185" y="388"/>
                    </a:lnTo>
                    <a:lnTo>
                      <a:pt x="185" y="432"/>
                    </a:lnTo>
                    <a:lnTo>
                      <a:pt x="184" y="476"/>
                    </a:lnTo>
                    <a:lnTo>
                      <a:pt x="182" y="520"/>
                    </a:lnTo>
                    <a:lnTo>
                      <a:pt x="177" y="564"/>
                    </a:lnTo>
                    <a:lnTo>
                      <a:pt x="171" y="608"/>
                    </a:lnTo>
                    <a:lnTo>
                      <a:pt x="164" y="652"/>
                    </a:lnTo>
                    <a:lnTo>
                      <a:pt x="156" y="696"/>
                    </a:lnTo>
                    <a:lnTo>
                      <a:pt x="147" y="740"/>
                    </a:lnTo>
                    <a:lnTo>
                      <a:pt x="138" y="782"/>
                    </a:lnTo>
                    <a:lnTo>
                      <a:pt x="128" y="823"/>
                    </a:lnTo>
                    <a:lnTo>
                      <a:pt x="119" y="863"/>
                    </a:lnTo>
                    <a:lnTo>
                      <a:pt x="108" y="902"/>
                    </a:lnTo>
                    <a:lnTo>
                      <a:pt x="99" y="939"/>
                    </a:lnTo>
                    <a:lnTo>
                      <a:pt x="90" y="973"/>
                    </a:lnTo>
                    <a:lnTo>
                      <a:pt x="82" y="1007"/>
                    </a:lnTo>
                    <a:lnTo>
                      <a:pt x="74" y="1038"/>
                    </a:lnTo>
                    <a:lnTo>
                      <a:pt x="68" y="1066"/>
                    </a:lnTo>
                    <a:lnTo>
                      <a:pt x="62" y="1092"/>
                    </a:lnTo>
                    <a:lnTo>
                      <a:pt x="58" y="1114"/>
                    </a:lnTo>
                    <a:lnTo>
                      <a:pt x="56" y="1136"/>
                    </a:lnTo>
                    <a:lnTo>
                      <a:pt x="56" y="1152"/>
                    </a:lnTo>
                    <a:lnTo>
                      <a:pt x="68" y="11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4" name="Freeform 1412">
                <a:extLst>
                  <a:ext uri="{FF2B5EF4-FFF2-40B4-BE49-F238E27FC236}">
                    <a16:creationId xmlns:a16="http://schemas.microsoft.com/office/drawing/2014/main" id="{DA1CE953-73A3-4481-9DD4-EB8F585E235D}"/>
                  </a:ext>
                </a:extLst>
              </p:cNvPr>
              <p:cNvSpPr>
                <a:spLocks/>
              </p:cNvSpPr>
              <p:nvPr/>
            </p:nvSpPr>
            <p:spPr bwMode="auto">
              <a:xfrm>
                <a:off x="5047" y="306"/>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2" y="3"/>
                    </a:lnTo>
                    <a:lnTo>
                      <a:pt x="6" y="4"/>
                    </a:lnTo>
                    <a:lnTo>
                      <a:pt x="10" y="3"/>
                    </a:lnTo>
                    <a:lnTo>
                      <a:pt x="1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5" name="Freeform 1413">
                <a:extLst>
                  <a:ext uri="{FF2B5EF4-FFF2-40B4-BE49-F238E27FC236}">
                    <a16:creationId xmlns:a16="http://schemas.microsoft.com/office/drawing/2014/main" id="{AC0447B0-C7CB-4CC9-981E-7C5BCBC3F71D}"/>
                  </a:ext>
                </a:extLst>
              </p:cNvPr>
              <p:cNvSpPr>
                <a:spLocks/>
              </p:cNvSpPr>
              <p:nvPr/>
            </p:nvSpPr>
            <p:spPr bwMode="auto">
              <a:xfrm>
                <a:off x="4625" y="292"/>
                <a:ext cx="2" cy="2"/>
              </a:xfrm>
              <a:custGeom>
                <a:avLst/>
                <a:gdLst>
                  <a:gd name="T0" fmla="*/ 0 w 10"/>
                  <a:gd name="T1" fmla="*/ 0 h 6"/>
                  <a:gd name="T2" fmla="*/ 0 w 10"/>
                  <a:gd name="T3" fmla="*/ 0 h 6"/>
                  <a:gd name="T4" fmla="*/ 0 w 10"/>
                  <a:gd name="T5" fmla="*/ 0 h 6"/>
                  <a:gd name="T6" fmla="*/ 0 w 10"/>
                  <a:gd name="T7" fmla="*/ 0 h 6"/>
                  <a:gd name="T8" fmla="*/ 0 w 10"/>
                  <a:gd name="T9" fmla="*/ 0 h 6"/>
                  <a:gd name="T10" fmla="*/ 0 w 10"/>
                  <a:gd name="T11" fmla="*/ 0 h 6"/>
                  <a:gd name="T12" fmla="*/ 0 60000 65536"/>
                  <a:gd name="T13" fmla="*/ 0 60000 65536"/>
                  <a:gd name="T14" fmla="*/ 0 60000 65536"/>
                  <a:gd name="T15" fmla="*/ 0 60000 65536"/>
                  <a:gd name="T16" fmla="*/ 0 60000 65536"/>
                  <a:gd name="T17" fmla="*/ 0 60000 65536"/>
                  <a:gd name="T18" fmla="*/ 0 w 10"/>
                  <a:gd name="T19" fmla="*/ 0 h 6"/>
                  <a:gd name="T20" fmla="*/ 10 w 10"/>
                  <a:gd name="T21" fmla="*/ 6 h 6"/>
                </a:gdLst>
                <a:ahLst/>
                <a:cxnLst>
                  <a:cxn ang="T12">
                    <a:pos x="T0" y="T1"/>
                  </a:cxn>
                  <a:cxn ang="T13">
                    <a:pos x="T2" y="T3"/>
                  </a:cxn>
                  <a:cxn ang="T14">
                    <a:pos x="T4" y="T5"/>
                  </a:cxn>
                  <a:cxn ang="T15">
                    <a:pos x="T6" y="T7"/>
                  </a:cxn>
                  <a:cxn ang="T16">
                    <a:pos x="T8" y="T9"/>
                  </a:cxn>
                  <a:cxn ang="T17">
                    <a:pos x="T10" y="T11"/>
                  </a:cxn>
                </a:cxnLst>
                <a:rect l="T18" t="T19" r="T20" b="T21"/>
                <a:pathLst>
                  <a:path w="10" h="6">
                    <a:moveTo>
                      <a:pt x="10" y="6"/>
                    </a:moveTo>
                    <a:lnTo>
                      <a:pt x="10" y="3"/>
                    </a:lnTo>
                    <a:lnTo>
                      <a:pt x="8" y="0"/>
                    </a:lnTo>
                    <a:lnTo>
                      <a:pt x="3" y="0"/>
                    </a:lnTo>
                    <a:lnTo>
                      <a:pt x="0" y="2"/>
                    </a:lnTo>
                    <a:lnTo>
                      <a:pt x="1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6" name="Freeform 1414">
                <a:extLst>
                  <a:ext uri="{FF2B5EF4-FFF2-40B4-BE49-F238E27FC236}">
                    <a16:creationId xmlns:a16="http://schemas.microsoft.com/office/drawing/2014/main" id="{87C06E15-D941-47A2-ABBE-A35495CA0FCD}"/>
                  </a:ext>
                </a:extLst>
              </p:cNvPr>
              <p:cNvSpPr>
                <a:spLocks/>
              </p:cNvSpPr>
              <p:nvPr/>
            </p:nvSpPr>
            <p:spPr bwMode="auto">
              <a:xfrm>
                <a:off x="4609" y="293"/>
                <a:ext cx="25" cy="205"/>
              </a:xfrm>
              <a:custGeom>
                <a:avLst/>
                <a:gdLst>
                  <a:gd name="T0" fmla="*/ 0 w 153"/>
                  <a:gd name="T1" fmla="*/ 0 h 1024"/>
                  <a:gd name="T2" fmla="*/ 0 w 153"/>
                  <a:gd name="T3" fmla="*/ 0 h 1024"/>
                  <a:gd name="T4" fmla="*/ 0 w 153"/>
                  <a:gd name="T5" fmla="*/ 0 h 1024"/>
                  <a:gd name="T6" fmla="*/ 0 w 153"/>
                  <a:gd name="T7" fmla="*/ 0 h 1024"/>
                  <a:gd name="T8" fmla="*/ 0 w 153"/>
                  <a:gd name="T9" fmla="*/ 0 h 1024"/>
                  <a:gd name="T10" fmla="*/ 0 w 153"/>
                  <a:gd name="T11" fmla="*/ 0 h 1024"/>
                  <a:gd name="T12" fmla="*/ 0 w 153"/>
                  <a:gd name="T13" fmla="*/ 0 h 1024"/>
                  <a:gd name="T14" fmla="*/ 0 w 153"/>
                  <a:gd name="T15" fmla="*/ 0 h 1024"/>
                  <a:gd name="T16" fmla="*/ 0 w 153"/>
                  <a:gd name="T17" fmla="*/ 0 h 1024"/>
                  <a:gd name="T18" fmla="*/ 0 w 153"/>
                  <a:gd name="T19" fmla="*/ 0 h 1024"/>
                  <a:gd name="T20" fmla="*/ 0 w 153"/>
                  <a:gd name="T21" fmla="*/ 0 h 1024"/>
                  <a:gd name="T22" fmla="*/ 0 w 153"/>
                  <a:gd name="T23" fmla="*/ 0 h 1024"/>
                  <a:gd name="T24" fmla="*/ 0 w 153"/>
                  <a:gd name="T25" fmla="*/ 0 h 1024"/>
                  <a:gd name="T26" fmla="*/ 0 w 153"/>
                  <a:gd name="T27" fmla="*/ 0 h 1024"/>
                  <a:gd name="T28" fmla="*/ 0 w 153"/>
                  <a:gd name="T29" fmla="*/ 0 h 1024"/>
                  <a:gd name="T30" fmla="*/ 0 w 153"/>
                  <a:gd name="T31" fmla="*/ 0 h 1024"/>
                  <a:gd name="T32" fmla="*/ 0 w 153"/>
                  <a:gd name="T33" fmla="*/ 0 h 1024"/>
                  <a:gd name="T34" fmla="*/ 0 w 153"/>
                  <a:gd name="T35" fmla="*/ 0 h 1024"/>
                  <a:gd name="T36" fmla="*/ 0 w 153"/>
                  <a:gd name="T37" fmla="*/ 0 h 1024"/>
                  <a:gd name="T38" fmla="*/ 0 w 153"/>
                  <a:gd name="T39" fmla="*/ 0 h 1024"/>
                  <a:gd name="T40" fmla="*/ 0 w 153"/>
                  <a:gd name="T41" fmla="*/ 0 h 1024"/>
                  <a:gd name="T42" fmla="*/ 0 w 153"/>
                  <a:gd name="T43" fmla="*/ 0 h 1024"/>
                  <a:gd name="T44" fmla="*/ 0 w 153"/>
                  <a:gd name="T45" fmla="*/ 0 h 1024"/>
                  <a:gd name="T46" fmla="*/ 0 w 153"/>
                  <a:gd name="T47" fmla="*/ 0 h 1024"/>
                  <a:gd name="T48" fmla="*/ 0 w 153"/>
                  <a:gd name="T49" fmla="*/ 0 h 1024"/>
                  <a:gd name="T50" fmla="*/ 0 w 153"/>
                  <a:gd name="T51" fmla="*/ 0 h 1024"/>
                  <a:gd name="T52" fmla="*/ 0 w 153"/>
                  <a:gd name="T53" fmla="*/ 0 h 1024"/>
                  <a:gd name="T54" fmla="*/ 0 w 153"/>
                  <a:gd name="T55" fmla="*/ 0 h 1024"/>
                  <a:gd name="T56" fmla="*/ 0 w 153"/>
                  <a:gd name="T57" fmla="*/ 0 h 1024"/>
                  <a:gd name="T58" fmla="*/ 0 w 153"/>
                  <a:gd name="T59" fmla="*/ 0 h 1024"/>
                  <a:gd name="T60" fmla="*/ 0 w 153"/>
                  <a:gd name="T61" fmla="*/ 0 h 1024"/>
                  <a:gd name="T62" fmla="*/ 0 w 153"/>
                  <a:gd name="T63" fmla="*/ 0 h 1024"/>
                  <a:gd name="T64" fmla="*/ 0 w 153"/>
                  <a:gd name="T65" fmla="*/ 0 h 1024"/>
                  <a:gd name="T66" fmla="*/ 0 w 153"/>
                  <a:gd name="T67" fmla="*/ 0 h 1024"/>
                  <a:gd name="T68" fmla="*/ 0 w 153"/>
                  <a:gd name="T69" fmla="*/ 0 h 1024"/>
                  <a:gd name="T70" fmla="*/ 0 w 153"/>
                  <a:gd name="T71" fmla="*/ 0 h 1024"/>
                  <a:gd name="T72" fmla="*/ 0 w 153"/>
                  <a:gd name="T73" fmla="*/ 0 h 102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3"/>
                  <a:gd name="T112" fmla="*/ 0 h 1024"/>
                  <a:gd name="T113" fmla="*/ 153 w 153"/>
                  <a:gd name="T114" fmla="*/ 1024 h 102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3" h="1024">
                    <a:moveTo>
                      <a:pt x="153" y="1017"/>
                    </a:moveTo>
                    <a:lnTo>
                      <a:pt x="153" y="1018"/>
                    </a:lnTo>
                    <a:lnTo>
                      <a:pt x="141" y="994"/>
                    </a:lnTo>
                    <a:lnTo>
                      <a:pt x="129" y="968"/>
                    </a:lnTo>
                    <a:lnTo>
                      <a:pt x="117" y="941"/>
                    </a:lnTo>
                    <a:lnTo>
                      <a:pt x="106" y="914"/>
                    </a:lnTo>
                    <a:lnTo>
                      <a:pt x="95" y="887"/>
                    </a:lnTo>
                    <a:lnTo>
                      <a:pt x="85" y="858"/>
                    </a:lnTo>
                    <a:lnTo>
                      <a:pt x="75" y="828"/>
                    </a:lnTo>
                    <a:lnTo>
                      <a:pt x="66" y="798"/>
                    </a:lnTo>
                    <a:lnTo>
                      <a:pt x="57" y="767"/>
                    </a:lnTo>
                    <a:lnTo>
                      <a:pt x="50" y="735"/>
                    </a:lnTo>
                    <a:lnTo>
                      <a:pt x="43" y="703"/>
                    </a:lnTo>
                    <a:lnTo>
                      <a:pt x="36" y="670"/>
                    </a:lnTo>
                    <a:lnTo>
                      <a:pt x="30" y="636"/>
                    </a:lnTo>
                    <a:lnTo>
                      <a:pt x="25" y="604"/>
                    </a:lnTo>
                    <a:lnTo>
                      <a:pt x="20" y="571"/>
                    </a:lnTo>
                    <a:lnTo>
                      <a:pt x="17" y="536"/>
                    </a:lnTo>
                    <a:lnTo>
                      <a:pt x="14" y="503"/>
                    </a:lnTo>
                    <a:lnTo>
                      <a:pt x="13" y="468"/>
                    </a:lnTo>
                    <a:lnTo>
                      <a:pt x="12" y="433"/>
                    </a:lnTo>
                    <a:lnTo>
                      <a:pt x="12" y="399"/>
                    </a:lnTo>
                    <a:lnTo>
                      <a:pt x="13" y="364"/>
                    </a:lnTo>
                    <a:lnTo>
                      <a:pt x="16" y="330"/>
                    </a:lnTo>
                    <a:lnTo>
                      <a:pt x="19" y="296"/>
                    </a:lnTo>
                    <a:lnTo>
                      <a:pt x="24" y="263"/>
                    </a:lnTo>
                    <a:lnTo>
                      <a:pt x="30" y="228"/>
                    </a:lnTo>
                    <a:lnTo>
                      <a:pt x="37" y="195"/>
                    </a:lnTo>
                    <a:lnTo>
                      <a:pt x="45" y="162"/>
                    </a:lnTo>
                    <a:lnTo>
                      <a:pt x="55" y="129"/>
                    </a:lnTo>
                    <a:lnTo>
                      <a:pt x="65" y="97"/>
                    </a:lnTo>
                    <a:lnTo>
                      <a:pt x="78" y="66"/>
                    </a:lnTo>
                    <a:lnTo>
                      <a:pt x="93" y="34"/>
                    </a:lnTo>
                    <a:lnTo>
                      <a:pt x="108" y="4"/>
                    </a:lnTo>
                    <a:lnTo>
                      <a:pt x="98" y="0"/>
                    </a:lnTo>
                    <a:lnTo>
                      <a:pt x="83" y="30"/>
                    </a:lnTo>
                    <a:lnTo>
                      <a:pt x="69" y="62"/>
                    </a:lnTo>
                    <a:lnTo>
                      <a:pt x="56" y="95"/>
                    </a:lnTo>
                    <a:lnTo>
                      <a:pt x="45" y="127"/>
                    </a:lnTo>
                    <a:lnTo>
                      <a:pt x="36" y="160"/>
                    </a:lnTo>
                    <a:lnTo>
                      <a:pt x="25" y="193"/>
                    </a:lnTo>
                    <a:lnTo>
                      <a:pt x="18" y="226"/>
                    </a:lnTo>
                    <a:lnTo>
                      <a:pt x="12" y="261"/>
                    </a:lnTo>
                    <a:lnTo>
                      <a:pt x="7" y="296"/>
                    </a:lnTo>
                    <a:lnTo>
                      <a:pt x="4" y="330"/>
                    </a:lnTo>
                    <a:lnTo>
                      <a:pt x="1" y="364"/>
                    </a:lnTo>
                    <a:lnTo>
                      <a:pt x="0" y="399"/>
                    </a:lnTo>
                    <a:lnTo>
                      <a:pt x="0" y="433"/>
                    </a:lnTo>
                    <a:lnTo>
                      <a:pt x="1" y="468"/>
                    </a:lnTo>
                    <a:lnTo>
                      <a:pt x="3" y="503"/>
                    </a:lnTo>
                    <a:lnTo>
                      <a:pt x="5" y="536"/>
                    </a:lnTo>
                    <a:lnTo>
                      <a:pt x="8" y="571"/>
                    </a:lnTo>
                    <a:lnTo>
                      <a:pt x="13" y="606"/>
                    </a:lnTo>
                    <a:lnTo>
                      <a:pt x="18" y="638"/>
                    </a:lnTo>
                    <a:lnTo>
                      <a:pt x="24" y="672"/>
                    </a:lnTo>
                    <a:lnTo>
                      <a:pt x="31" y="705"/>
                    </a:lnTo>
                    <a:lnTo>
                      <a:pt x="38" y="737"/>
                    </a:lnTo>
                    <a:lnTo>
                      <a:pt x="48" y="769"/>
                    </a:lnTo>
                    <a:lnTo>
                      <a:pt x="57" y="800"/>
                    </a:lnTo>
                    <a:lnTo>
                      <a:pt x="65" y="830"/>
                    </a:lnTo>
                    <a:lnTo>
                      <a:pt x="76" y="860"/>
                    </a:lnTo>
                    <a:lnTo>
                      <a:pt x="85" y="889"/>
                    </a:lnTo>
                    <a:lnTo>
                      <a:pt x="96" y="918"/>
                    </a:lnTo>
                    <a:lnTo>
                      <a:pt x="108" y="946"/>
                    </a:lnTo>
                    <a:lnTo>
                      <a:pt x="120" y="972"/>
                    </a:lnTo>
                    <a:lnTo>
                      <a:pt x="132" y="998"/>
                    </a:lnTo>
                    <a:lnTo>
                      <a:pt x="143" y="1022"/>
                    </a:lnTo>
                    <a:lnTo>
                      <a:pt x="143" y="1023"/>
                    </a:lnTo>
                    <a:lnTo>
                      <a:pt x="143" y="1022"/>
                    </a:lnTo>
                    <a:lnTo>
                      <a:pt x="146" y="1024"/>
                    </a:lnTo>
                    <a:lnTo>
                      <a:pt x="150" y="1024"/>
                    </a:lnTo>
                    <a:lnTo>
                      <a:pt x="153" y="1021"/>
                    </a:lnTo>
                    <a:lnTo>
                      <a:pt x="153" y="1018"/>
                    </a:lnTo>
                    <a:lnTo>
                      <a:pt x="153" y="10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7" name="Freeform 1415">
                <a:extLst>
                  <a:ext uri="{FF2B5EF4-FFF2-40B4-BE49-F238E27FC236}">
                    <a16:creationId xmlns:a16="http://schemas.microsoft.com/office/drawing/2014/main" id="{0168D14C-29A6-47E2-BC01-2EDAA94BE272}"/>
                  </a:ext>
                </a:extLst>
              </p:cNvPr>
              <p:cNvSpPr>
                <a:spLocks/>
              </p:cNvSpPr>
              <p:nvPr/>
            </p:nvSpPr>
            <p:spPr bwMode="auto">
              <a:xfrm>
                <a:off x="4633" y="496"/>
                <a:ext cx="13" cy="7"/>
              </a:xfrm>
              <a:custGeom>
                <a:avLst/>
                <a:gdLst>
                  <a:gd name="T0" fmla="*/ 0 w 81"/>
                  <a:gd name="T1" fmla="*/ 0 h 32"/>
                  <a:gd name="T2" fmla="*/ 0 w 81"/>
                  <a:gd name="T3" fmla="*/ 0 h 32"/>
                  <a:gd name="T4" fmla="*/ 0 w 81"/>
                  <a:gd name="T5" fmla="*/ 0 h 32"/>
                  <a:gd name="T6" fmla="*/ 0 w 81"/>
                  <a:gd name="T7" fmla="*/ 0 h 32"/>
                  <a:gd name="T8" fmla="*/ 0 w 81"/>
                  <a:gd name="T9" fmla="*/ 0 h 32"/>
                  <a:gd name="T10" fmla="*/ 0 w 81"/>
                  <a:gd name="T11" fmla="*/ 0 h 32"/>
                  <a:gd name="T12" fmla="*/ 0 w 81"/>
                  <a:gd name="T13" fmla="*/ 0 h 32"/>
                  <a:gd name="T14" fmla="*/ 0 w 81"/>
                  <a:gd name="T15" fmla="*/ 0 h 32"/>
                  <a:gd name="T16" fmla="*/ 0 w 81"/>
                  <a:gd name="T17" fmla="*/ 0 h 32"/>
                  <a:gd name="T18" fmla="*/ 0 w 81"/>
                  <a:gd name="T19" fmla="*/ 0 h 32"/>
                  <a:gd name="T20" fmla="*/ 0 w 81"/>
                  <a:gd name="T21" fmla="*/ 0 h 32"/>
                  <a:gd name="T22" fmla="*/ 0 w 81"/>
                  <a:gd name="T23" fmla="*/ 0 h 32"/>
                  <a:gd name="T24" fmla="*/ 0 w 81"/>
                  <a:gd name="T25" fmla="*/ 0 h 32"/>
                  <a:gd name="T26" fmla="*/ 0 w 81"/>
                  <a:gd name="T27" fmla="*/ 0 h 32"/>
                  <a:gd name="T28" fmla="*/ 0 w 81"/>
                  <a:gd name="T29" fmla="*/ 0 h 32"/>
                  <a:gd name="T30" fmla="*/ 0 w 81"/>
                  <a:gd name="T31" fmla="*/ 0 h 32"/>
                  <a:gd name="T32" fmla="*/ 0 w 81"/>
                  <a:gd name="T33" fmla="*/ 0 h 32"/>
                  <a:gd name="T34" fmla="*/ 0 w 81"/>
                  <a:gd name="T35" fmla="*/ 0 h 32"/>
                  <a:gd name="T36" fmla="*/ 0 w 81"/>
                  <a:gd name="T37" fmla="*/ 0 h 32"/>
                  <a:gd name="T38" fmla="*/ 0 w 81"/>
                  <a:gd name="T39" fmla="*/ 0 h 32"/>
                  <a:gd name="T40" fmla="*/ 0 w 81"/>
                  <a:gd name="T41" fmla="*/ 0 h 32"/>
                  <a:gd name="T42" fmla="*/ 0 w 81"/>
                  <a:gd name="T43" fmla="*/ 0 h 32"/>
                  <a:gd name="T44" fmla="*/ 0 w 81"/>
                  <a:gd name="T45" fmla="*/ 0 h 32"/>
                  <a:gd name="T46" fmla="*/ 0 w 81"/>
                  <a:gd name="T47" fmla="*/ 0 h 32"/>
                  <a:gd name="T48" fmla="*/ 0 w 81"/>
                  <a:gd name="T49" fmla="*/ 0 h 3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1"/>
                  <a:gd name="T76" fmla="*/ 0 h 32"/>
                  <a:gd name="T77" fmla="*/ 81 w 81"/>
                  <a:gd name="T78" fmla="*/ 32 h 3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1" h="32">
                    <a:moveTo>
                      <a:pt x="75" y="21"/>
                    </a:moveTo>
                    <a:lnTo>
                      <a:pt x="75" y="21"/>
                    </a:lnTo>
                    <a:lnTo>
                      <a:pt x="64" y="21"/>
                    </a:lnTo>
                    <a:lnTo>
                      <a:pt x="55" y="20"/>
                    </a:lnTo>
                    <a:lnTo>
                      <a:pt x="45" y="19"/>
                    </a:lnTo>
                    <a:lnTo>
                      <a:pt x="37" y="16"/>
                    </a:lnTo>
                    <a:lnTo>
                      <a:pt x="28" y="13"/>
                    </a:lnTo>
                    <a:lnTo>
                      <a:pt x="21" y="9"/>
                    </a:lnTo>
                    <a:lnTo>
                      <a:pt x="15" y="6"/>
                    </a:lnTo>
                    <a:lnTo>
                      <a:pt x="10" y="0"/>
                    </a:lnTo>
                    <a:lnTo>
                      <a:pt x="0" y="6"/>
                    </a:lnTo>
                    <a:lnTo>
                      <a:pt x="7" y="12"/>
                    </a:lnTo>
                    <a:lnTo>
                      <a:pt x="13" y="17"/>
                    </a:lnTo>
                    <a:lnTo>
                      <a:pt x="23" y="21"/>
                    </a:lnTo>
                    <a:lnTo>
                      <a:pt x="32" y="24"/>
                    </a:lnTo>
                    <a:lnTo>
                      <a:pt x="43" y="28"/>
                    </a:lnTo>
                    <a:lnTo>
                      <a:pt x="52" y="31"/>
                    </a:lnTo>
                    <a:lnTo>
                      <a:pt x="64" y="32"/>
                    </a:lnTo>
                    <a:lnTo>
                      <a:pt x="75" y="32"/>
                    </a:lnTo>
                    <a:lnTo>
                      <a:pt x="78" y="30"/>
                    </a:lnTo>
                    <a:lnTo>
                      <a:pt x="81" y="27"/>
                    </a:lnTo>
                    <a:lnTo>
                      <a:pt x="78" y="23"/>
                    </a:lnTo>
                    <a:lnTo>
                      <a:pt x="75"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8" name="Freeform 1416">
                <a:extLst>
                  <a:ext uri="{FF2B5EF4-FFF2-40B4-BE49-F238E27FC236}">
                    <a16:creationId xmlns:a16="http://schemas.microsoft.com/office/drawing/2014/main" id="{DEB4E2F6-FB6F-4A2E-9DEA-8F6BB89BC7B1}"/>
                  </a:ext>
                </a:extLst>
              </p:cNvPr>
              <p:cNvSpPr>
                <a:spLocks/>
              </p:cNvSpPr>
              <p:nvPr/>
            </p:nvSpPr>
            <p:spPr bwMode="auto">
              <a:xfrm>
                <a:off x="4645" y="500"/>
                <a:ext cx="419" cy="3"/>
              </a:xfrm>
              <a:custGeom>
                <a:avLst/>
                <a:gdLst>
                  <a:gd name="T0" fmla="*/ 0 w 2511"/>
                  <a:gd name="T1" fmla="*/ 0 h 11"/>
                  <a:gd name="T2" fmla="*/ 0 w 2511"/>
                  <a:gd name="T3" fmla="*/ 0 h 11"/>
                  <a:gd name="T4" fmla="*/ 0 w 2511"/>
                  <a:gd name="T5" fmla="*/ 0 h 11"/>
                  <a:gd name="T6" fmla="*/ 0 w 2511"/>
                  <a:gd name="T7" fmla="*/ 0 h 11"/>
                  <a:gd name="T8" fmla="*/ 0 w 2511"/>
                  <a:gd name="T9" fmla="*/ 0 h 11"/>
                  <a:gd name="T10" fmla="*/ 0 w 2511"/>
                  <a:gd name="T11" fmla="*/ 0 h 11"/>
                  <a:gd name="T12" fmla="*/ 0 60000 65536"/>
                  <a:gd name="T13" fmla="*/ 0 60000 65536"/>
                  <a:gd name="T14" fmla="*/ 0 60000 65536"/>
                  <a:gd name="T15" fmla="*/ 0 60000 65536"/>
                  <a:gd name="T16" fmla="*/ 0 60000 65536"/>
                  <a:gd name="T17" fmla="*/ 0 60000 65536"/>
                  <a:gd name="T18" fmla="*/ 0 w 2511"/>
                  <a:gd name="T19" fmla="*/ 0 h 11"/>
                  <a:gd name="T20" fmla="*/ 2511 w 2511"/>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2511" h="11">
                    <a:moveTo>
                      <a:pt x="2511" y="6"/>
                    </a:moveTo>
                    <a:lnTo>
                      <a:pt x="2511" y="0"/>
                    </a:lnTo>
                    <a:lnTo>
                      <a:pt x="0" y="0"/>
                    </a:lnTo>
                    <a:lnTo>
                      <a:pt x="0" y="11"/>
                    </a:lnTo>
                    <a:lnTo>
                      <a:pt x="2511" y="11"/>
                    </a:lnTo>
                    <a:lnTo>
                      <a:pt x="2511"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9" name="Freeform 1417">
                <a:extLst>
                  <a:ext uri="{FF2B5EF4-FFF2-40B4-BE49-F238E27FC236}">
                    <a16:creationId xmlns:a16="http://schemas.microsoft.com/office/drawing/2014/main" id="{DD395483-EBE2-44DE-B757-9758BA8A773A}"/>
                  </a:ext>
                </a:extLst>
              </p:cNvPr>
              <p:cNvSpPr>
                <a:spLocks/>
              </p:cNvSpPr>
              <p:nvPr/>
            </p:nvSpPr>
            <p:spPr bwMode="auto">
              <a:xfrm>
                <a:off x="5064" y="500"/>
                <a:ext cx="1" cy="3"/>
              </a:xfrm>
              <a:custGeom>
                <a:avLst/>
                <a:gdLst>
                  <a:gd name="T0" fmla="*/ 0 w 6"/>
                  <a:gd name="T1" fmla="*/ 0 h 11"/>
                  <a:gd name="T2" fmla="*/ 0 w 6"/>
                  <a:gd name="T3" fmla="*/ 0 h 11"/>
                  <a:gd name="T4" fmla="*/ 0 w 6"/>
                  <a:gd name="T5" fmla="*/ 0 h 11"/>
                  <a:gd name="T6" fmla="*/ 0 w 6"/>
                  <a:gd name="T7" fmla="*/ 0 h 11"/>
                  <a:gd name="T8" fmla="*/ 0 w 6"/>
                  <a:gd name="T9" fmla="*/ 0 h 11"/>
                  <a:gd name="T10" fmla="*/ 0 w 6"/>
                  <a:gd name="T11" fmla="*/ 0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11"/>
                    </a:moveTo>
                    <a:lnTo>
                      <a:pt x="4" y="9"/>
                    </a:lnTo>
                    <a:lnTo>
                      <a:pt x="6" y="6"/>
                    </a:lnTo>
                    <a:lnTo>
                      <a:pt x="4" y="2"/>
                    </a:lnTo>
                    <a:lnTo>
                      <a:pt x="0"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53264" name="Group 1418">
              <a:extLst>
                <a:ext uri="{FF2B5EF4-FFF2-40B4-BE49-F238E27FC236}">
                  <a16:creationId xmlns:a16="http://schemas.microsoft.com/office/drawing/2014/main" id="{46899DF4-2988-4222-BD53-0DC36D6224F3}"/>
                </a:ext>
              </a:extLst>
            </p:cNvPr>
            <p:cNvGrpSpPr>
              <a:grpSpLocks/>
            </p:cNvGrpSpPr>
            <p:nvPr/>
          </p:nvGrpSpPr>
          <p:grpSpPr bwMode="auto">
            <a:xfrm>
              <a:off x="276" y="2640"/>
              <a:ext cx="466" cy="528"/>
              <a:chOff x="423" y="2640"/>
              <a:chExt cx="466" cy="528"/>
            </a:xfrm>
          </p:grpSpPr>
          <p:graphicFrame>
            <p:nvGraphicFramePr>
              <p:cNvPr id="53268" name="Object 1419">
                <a:extLst>
                  <a:ext uri="{FF2B5EF4-FFF2-40B4-BE49-F238E27FC236}">
                    <a16:creationId xmlns:a16="http://schemas.microsoft.com/office/drawing/2014/main" id="{D4A727D1-3A98-4995-AFAE-D883A1B00A03}"/>
                  </a:ext>
                </a:extLst>
              </p:cNvPr>
              <p:cNvGraphicFramePr>
                <a:graphicFrameLocks noChangeAspect="1"/>
              </p:cNvGraphicFramePr>
              <p:nvPr/>
            </p:nvGraphicFramePr>
            <p:xfrm>
              <a:off x="423" y="2640"/>
              <a:ext cx="466" cy="528"/>
            </p:xfrm>
            <a:graphic>
              <a:graphicData uri="http://schemas.openxmlformats.org/presentationml/2006/ole">
                <mc:AlternateContent xmlns:mc="http://schemas.openxmlformats.org/markup-compatibility/2006">
                  <mc:Choice xmlns:v="urn:schemas-microsoft-com:vml" Requires="v">
                    <p:oleObj spid="_x0000_s18503" name="Фотография Photo Editor" r:id="rId16" imgW="866896" imgH="1152381" progId="MSPhotoEd.3">
                      <p:embed/>
                    </p:oleObj>
                  </mc:Choice>
                  <mc:Fallback>
                    <p:oleObj name="Фотография Photo Editor" r:id="rId16" imgW="866896" imgH="1152381" progId="MSPhotoEd.3">
                      <p:embed/>
                      <p:pic>
                        <p:nvPicPr>
                          <p:cNvPr id="53268" name="Object 1419">
                            <a:extLst>
                              <a:ext uri="{FF2B5EF4-FFF2-40B4-BE49-F238E27FC236}">
                                <a16:creationId xmlns:a16="http://schemas.microsoft.com/office/drawing/2014/main" id="{D4A727D1-3A98-4995-AFAE-D883A1B00A03}"/>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23" y="2640"/>
                            <a:ext cx="466" cy="52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9964" name="Text Box 1420">
                <a:extLst>
                  <a:ext uri="{FF2B5EF4-FFF2-40B4-BE49-F238E27FC236}">
                    <a16:creationId xmlns:a16="http://schemas.microsoft.com/office/drawing/2014/main" id="{57333C3A-85BB-4839-A79E-A097D3126536}"/>
                  </a:ext>
                </a:extLst>
              </p:cNvPr>
              <p:cNvSpPr txBox="1">
                <a:spLocks noChangeArrowheads="1"/>
              </p:cNvSpPr>
              <p:nvPr/>
            </p:nvSpPr>
            <p:spPr bwMode="auto">
              <a:xfrm>
                <a:off x="492" y="2832"/>
                <a:ext cx="354" cy="173"/>
              </a:xfrm>
              <a:prstGeom prst="rect">
                <a:avLst/>
              </a:prstGeom>
              <a:noFill/>
              <a:ln w="9525">
                <a:noFill/>
                <a:miter lim="800000"/>
                <a:headEnd/>
                <a:tailEnd/>
              </a:ln>
              <a:effectLst/>
            </p:spPr>
            <p:txBody>
              <a:bodyPr>
                <a:spAutoFit/>
              </a:bodyPr>
              <a:lstStyle/>
              <a:p>
                <a:pPr>
                  <a:spcBef>
                    <a:spcPct val="50000"/>
                  </a:spcBef>
                  <a:defRPr/>
                </a:pPr>
                <a:r>
                  <a:rPr lang="en-US" sz="1200" b="1">
                    <a:solidFill>
                      <a:srgbClr val="FFFF66"/>
                    </a:solidFill>
                    <a:effectLst>
                      <a:outerShdw blurRad="38100" dist="38100" dir="2700000" algn="tl">
                        <a:srgbClr val="C0C0C0"/>
                      </a:outerShdw>
                    </a:effectLst>
                    <a:latin typeface="Times New Roman" charset="0"/>
                  </a:rPr>
                  <a:t>O I L</a:t>
                </a:r>
                <a:endParaRPr lang="ru-RU" sz="1200" b="1">
                  <a:solidFill>
                    <a:srgbClr val="FFFF66"/>
                  </a:solidFill>
                  <a:effectLst>
                    <a:outerShdw blurRad="38100" dist="38100" dir="2700000" algn="tl">
                      <a:srgbClr val="C0C0C0"/>
                    </a:outerShdw>
                  </a:effectLst>
                  <a:latin typeface="Times New Roman" charset="0"/>
                </a:endParaRPr>
              </a:p>
            </p:txBody>
          </p:sp>
        </p:grpSp>
        <p:graphicFrame>
          <p:nvGraphicFramePr>
            <p:cNvPr id="53265" name="Object 1421">
              <a:extLst>
                <a:ext uri="{FF2B5EF4-FFF2-40B4-BE49-F238E27FC236}">
                  <a16:creationId xmlns:a16="http://schemas.microsoft.com/office/drawing/2014/main" id="{C2EEE90D-E252-4205-8E5D-77D35120260D}"/>
                </a:ext>
              </a:extLst>
            </p:cNvPr>
            <p:cNvGraphicFramePr>
              <a:graphicFrameLocks noChangeAspect="1"/>
            </p:cNvGraphicFramePr>
            <p:nvPr/>
          </p:nvGraphicFramePr>
          <p:xfrm>
            <a:off x="1572" y="2640"/>
            <a:ext cx="480" cy="389"/>
          </p:xfrm>
          <a:graphic>
            <a:graphicData uri="http://schemas.openxmlformats.org/presentationml/2006/ole">
              <mc:AlternateContent xmlns:mc="http://schemas.openxmlformats.org/markup-compatibility/2006">
                <mc:Choice xmlns:v="urn:schemas-microsoft-com:vml" Requires="v">
                  <p:oleObj spid="_x0000_s18504" name="Фотография Photo Editor" r:id="rId18" imgW="1209524" imgH="980952" progId="MSPhotoEd.3">
                    <p:embed/>
                  </p:oleObj>
                </mc:Choice>
                <mc:Fallback>
                  <p:oleObj name="Фотография Photo Editor" r:id="rId18" imgW="1209524" imgH="980952" progId="MSPhotoEd.3">
                    <p:embed/>
                    <p:pic>
                      <p:nvPicPr>
                        <p:cNvPr id="53265" name="Object 1421">
                          <a:extLst>
                            <a:ext uri="{FF2B5EF4-FFF2-40B4-BE49-F238E27FC236}">
                              <a16:creationId xmlns:a16="http://schemas.microsoft.com/office/drawing/2014/main" id="{C2EEE90D-E252-4205-8E5D-77D35120260D}"/>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572" y="2640"/>
                          <a:ext cx="480" cy="38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3266" name="Object 1422">
              <a:extLst>
                <a:ext uri="{FF2B5EF4-FFF2-40B4-BE49-F238E27FC236}">
                  <a16:creationId xmlns:a16="http://schemas.microsoft.com/office/drawing/2014/main" id="{80C7B7E9-57B0-48CF-B3D3-85C477F63C63}"/>
                </a:ext>
              </a:extLst>
            </p:cNvPr>
            <p:cNvGraphicFramePr>
              <a:graphicFrameLocks noChangeAspect="1"/>
            </p:cNvGraphicFramePr>
            <p:nvPr/>
          </p:nvGraphicFramePr>
          <p:xfrm>
            <a:off x="852" y="2928"/>
            <a:ext cx="318" cy="384"/>
          </p:xfrm>
          <a:graphic>
            <a:graphicData uri="http://schemas.openxmlformats.org/presentationml/2006/ole">
              <mc:AlternateContent xmlns:mc="http://schemas.openxmlformats.org/markup-compatibility/2006">
                <mc:Choice xmlns:v="urn:schemas-microsoft-com:vml" Requires="v">
                  <p:oleObj spid="_x0000_s18505" name="Фотография Photo Editor" r:id="rId20" imgW="876190" imgH="1057423" progId="MSPhotoEd.3">
                    <p:embed/>
                  </p:oleObj>
                </mc:Choice>
                <mc:Fallback>
                  <p:oleObj name="Фотография Photo Editor" r:id="rId20" imgW="876190" imgH="1057423" progId="MSPhotoEd.3">
                    <p:embed/>
                    <p:pic>
                      <p:nvPicPr>
                        <p:cNvPr id="53266" name="Object 1422">
                          <a:extLst>
                            <a:ext uri="{FF2B5EF4-FFF2-40B4-BE49-F238E27FC236}">
                              <a16:creationId xmlns:a16="http://schemas.microsoft.com/office/drawing/2014/main" id="{80C7B7E9-57B0-48CF-B3D3-85C477F63C63}"/>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852" y="2928"/>
                          <a:ext cx="318" cy="384"/>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53261" name="Номер слайда 5">
            <a:extLst>
              <a:ext uri="{FF2B5EF4-FFF2-40B4-BE49-F238E27FC236}">
                <a16:creationId xmlns:a16="http://schemas.microsoft.com/office/drawing/2014/main" id="{73C663C8-BC16-4E8D-A354-8F027E96560C}"/>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44E2EF8A-9EFC-4A1B-B504-7FE6CD221FF4}" type="slidenum">
              <a:rPr lang="ru-RU" altLang="ru-RU" sz="1400"/>
              <a:pPr algn="r" eaLnBrk="1" hangingPunct="1">
                <a:spcBef>
                  <a:spcPct val="0"/>
                </a:spcBef>
                <a:buFontTx/>
                <a:buNone/>
              </a:pPr>
              <a:t>26</a:t>
            </a:fld>
            <a:endParaRPr lang="ru-RU" altLang="ru-RU" sz="1400"/>
          </a:p>
        </p:txBody>
      </p:sp>
    </p:spTree>
    <p:extLst>
      <p:ext uri="{BB962C8B-B14F-4D97-AF65-F5344CB8AC3E}">
        <p14:creationId xmlns:p14="http://schemas.microsoft.com/office/powerpoint/2010/main" val="16340624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afterEffect">
                                  <p:stCondLst>
                                    <p:cond delay="1000"/>
                                  </p:stCondLst>
                                  <p:childTnLst>
                                    <p:set>
                                      <p:cBhvr>
                                        <p:cTn id="6" dur="1" fill="hold">
                                          <p:stCondLst>
                                            <p:cond delay="0"/>
                                          </p:stCondLst>
                                        </p:cTn>
                                        <p:tgtEl>
                                          <p:spTgt spid="94212"/>
                                        </p:tgtEl>
                                        <p:attrNameLst>
                                          <p:attrName>style.visibility</p:attrName>
                                        </p:attrNameLst>
                                      </p:cBhvr>
                                      <p:to>
                                        <p:strVal val="visible"/>
                                      </p:to>
                                    </p:set>
                                    <p:anim calcmode="lin" valueType="num">
                                      <p:cBhvr>
                                        <p:cTn id="7" dur="500" fill="hold"/>
                                        <p:tgtEl>
                                          <p:spTgt spid="94212"/>
                                        </p:tgtEl>
                                        <p:attrNameLst>
                                          <p:attrName>ppt_w</p:attrName>
                                        </p:attrNameLst>
                                      </p:cBhvr>
                                      <p:tavLst>
                                        <p:tav tm="0">
                                          <p:val>
                                            <p:strVal val="4/3*#ppt_w"/>
                                          </p:val>
                                        </p:tav>
                                        <p:tav tm="100000">
                                          <p:val>
                                            <p:strVal val="#ppt_w"/>
                                          </p:val>
                                        </p:tav>
                                      </p:tavLst>
                                    </p:anim>
                                    <p:anim calcmode="lin" valueType="num">
                                      <p:cBhvr>
                                        <p:cTn id="8" dur="500" fill="hold"/>
                                        <p:tgtEl>
                                          <p:spTgt spid="94212"/>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1500"/>
                            </p:stCondLst>
                            <p:childTnLst>
                              <p:par>
                                <p:cTn id="10" presetID="22" presetClass="entr" presetSubtype="8" fill="hold" grpId="0" nodeType="afterEffect">
                                  <p:stCondLst>
                                    <p:cond delay="1000"/>
                                  </p:stCondLst>
                                  <p:childTnLst>
                                    <p:set>
                                      <p:cBhvr>
                                        <p:cTn id="11" dur="1" fill="hold">
                                          <p:stCondLst>
                                            <p:cond delay="0"/>
                                          </p:stCondLst>
                                        </p:cTn>
                                        <p:tgtEl>
                                          <p:spTgt spid="94211">
                                            <p:txEl>
                                              <p:pRg st="0" end="0"/>
                                            </p:txEl>
                                          </p:spTgt>
                                        </p:tgtEl>
                                        <p:attrNameLst>
                                          <p:attrName>style.visibility</p:attrName>
                                        </p:attrNameLst>
                                      </p:cBhvr>
                                      <p:to>
                                        <p:strVal val="visible"/>
                                      </p:to>
                                    </p:set>
                                    <p:animEffect transition="in" filter="wipe(left)">
                                      <p:cBhvr>
                                        <p:cTn id="12" dur="500"/>
                                        <p:tgtEl>
                                          <p:spTgt spid="94211">
                                            <p:txEl>
                                              <p:pRg st="0" end="0"/>
                                            </p:txEl>
                                          </p:spTgt>
                                        </p:tgtEl>
                                      </p:cBhvr>
                                    </p:animEffect>
                                  </p:childTnLst>
                                </p:cTn>
                              </p:par>
                            </p:childTnLst>
                          </p:cTn>
                        </p:par>
                        <p:par>
                          <p:cTn id="13" fill="hold" nodeType="afterGroup">
                            <p:stCondLst>
                              <p:cond delay="3000"/>
                            </p:stCondLst>
                            <p:childTnLst>
                              <p:par>
                                <p:cTn id="14" presetID="22" presetClass="entr" presetSubtype="8" fill="hold" grpId="0" nodeType="afterEffect">
                                  <p:stCondLst>
                                    <p:cond delay="1000"/>
                                  </p:stCondLst>
                                  <p:childTnLst>
                                    <p:set>
                                      <p:cBhvr>
                                        <p:cTn id="15" dur="1" fill="hold">
                                          <p:stCondLst>
                                            <p:cond delay="0"/>
                                          </p:stCondLst>
                                        </p:cTn>
                                        <p:tgtEl>
                                          <p:spTgt spid="94211">
                                            <p:txEl>
                                              <p:pRg st="1" end="1"/>
                                            </p:txEl>
                                          </p:spTgt>
                                        </p:tgtEl>
                                        <p:attrNameLst>
                                          <p:attrName>style.visibility</p:attrName>
                                        </p:attrNameLst>
                                      </p:cBhvr>
                                      <p:to>
                                        <p:strVal val="visible"/>
                                      </p:to>
                                    </p:set>
                                    <p:animEffect transition="in" filter="wipe(left)">
                                      <p:cBhvr>
                                        <p:cTn id="16" dur="500"/>
                                        <p:tgtEl>
                                          <p:spTgt spid="94211">
                                            <p:txEl>
                                              <p:pRg st="1" end="1"/>
                                            </p:txEl>
                                          </p:spTgt>
                                        </p:tgtEl>
                                      </p:cBhvr>
                                    </p:animEffect>
                                  </p:childTnLst>
                                </p:cTn>
                              </p:par>
                            </p:childTnLst>
                          </p:cTn>
                        </p:par>
                        <p:par>
                          <p:cTn id="17" fill="hold" nodeType="afterGroup">
                            <p:stCondLst>
                              <p:cond delay="4500"/>
                            </p:stCondLst>
                            <p:childTnLst>
                              <p:par>
                                <p:cTn id="18" presetID="22" presetClass="entr" presetSubtype="8" fill="hold" grpId="0" nodeType="afterEffect">
                                  <p:stCondLst>
                                    <p:cond delay="1000"/>
                                  </p:stCondLst>
                                  <p:childTnLst>
                                    <p:set>
                                      <p:cBhvr>
                                        <p:cTn id="19" dur="1" fill="hold">
                                          <p:stCondLst>
                                            <p:cond delay="0"/>
                                          </p:stCondLst>
                                        </p:cTn>
                                        <p:tgtEl>
                                          <p:spTgt spid="94211">
                                            <p:txEl>
                                              <p:pRg st="3" end="3"/>
                                            </p:txEl>
                                          </p:spTgt>
                                        </p:tgtEl>
                                        <p:attrNameLst>
                                          <p:attrName>style.visibility</p:attrName>
                                        </p:attrNameLst>
                                      </p:cBhvr>
                                      <p:to>
                                        <p:strVal val="visible"/>
                                      </p:to>
                                    </p:set>
                                    <p:animEffect transition="in" filter="wipe(left)">
                                      <p:cBhvr>
                                        <p:cTn id="20" dur="500"/>
                                        <p:tgtEl>
                                          <p:spTgt spid="94211">
                                            <p:txEl>
                                              <p:pRg st="3" end="3"/>
                                            </p:txEl>
                                          </p:spTgt>
                                        </p:tgtEl>
                                      </p:cBhvr>
                                    </p:animEffect>
                                  </p:childTnLst>
                                </p:cTn>
                              </p:par>
                            </p:childTnLst>
                          </p:cTn>
                        </p:par>
                        <p:par>
                          <p:cTn id="21" fill="hold" nodeType="afterGroup">
                            <p:stCondLst>
                              <p:cond delay="6000"/>
                            </p:stCondLst>
                            <p:childTnLst>
                              <p:par>
                                <p:cTn id="22" presetID="22" presetClass="entr" presetSubtype="1" fill="hold" nodeType="afterEffect">
                                  <p:stCondLst>
                                    <p:cond delay="2000"/>
                                  </p:stCondLst>
                                  <p:childTnLst>
                                    <p:set>
                                      <p:cBhvr>
                                        <p:cTn id="23" dur="1" fill="hold">
                                          <p:stCondLst>
                                            <p:cond delay="0"/>
                                          </p:stCondLst>
                                        </p:cTn>
                                        <p:tgtEl>
                                          <p:spTgt spid="94216"/>
                                        </p:tgtEl>
                                        <p:attrNameLst>
                                          <p:attrName>style.visibility</p:attrName>
                                        </p:attrNameLst>
                                      </p:cBhvr>
                                      <p:to>
                                        <p:strVal val="visible"/>
                                      </p:to>
                                    </p:set>
                                    <p:animEffect transition="in" filter="wipe(up)">
                                      <p:cBhvr>
                                        <p:cTn id="24" dur="500"/>
                                        <p:tgtEl>
                                          <p:spTgt spid="94216"/>
                                        </p:tgtEl>
                                      </p:cBhvr>
                                    </p:animEffect>
                                  </p:childTnLst>
                                </p:cTn>
                              </p:par>
                            </p:childTnLst>
                          </p:cTn>
                        </p:par>
                        <p:par>
                          <p:cTn id="25" fill="hold" nodeType="afterGroup">
                            <p:stCondLst>
                              <p:cond delay="8500"/>
                            </p:stCondLst>
                            <p:childTnLst>
                              <p:par>
                                <p:cTn id="26" presetID="9" presetClass="entr" presetSubtype="0" fill="hold" grpId="0" nodeType="afterEffect">
                                  <p:stCondLst>
                                    <p:cond delay="0"/>
                                  </p:stCondLst>
                                  <p:childTnLst>
                                    <p:set>
                                      <p:cBhvr>
                                        <p:cTn id="27" dur="1" fill="hold">
                                          <p:stCondLst>
                                            <p:cond delay="0"/>
                                          </p:stCondLst>
                                        </p:cTn>
                                        <p:tgtEl>
                                          <p:spTgt spid="94213"/>
                                        </p:tgtEl>
                                        <p:attrNameLst>
                                          <p:attrName>style.visibility</p:attrName>
                                        </p:attrNameLst>
                                      </p:cBhvr>
                                      <p:to>
                                        <p:strVal val="visible"/>
                                      </p:to>
                                    </p:set>
                                    <p:animEffect transition="in" filter="dissolve">
                                      <p:cBhvr>
                                        <p:cTn id="28" dur="500"/>
                                        <p:tgtEl>
                                          <p:spTgt spid="94213"/>
                                        </p:tgtEl>
                                      </p:cBhvr>
                                    </p:animEffect>
                                  </p:childTnLst>
                                </p:cTn>
                              </p:par>
                            </p:childTnLst>
                          </p:cTn>
                        </p:par>
                        <p:par>
                          <p:cTn id="29" fill="hold" nodeType="afterGroup">
                            <p:stCondLst>
                              <p:cond delay="9000"/>
                            </p:stCondLst>
                            <p:childTnLst>
                              <p:par>
                                <p:cTn id="30" presetID="23" presetClass="entr" presetSubtype="272" fill="hold" nodeType="afterEffect">
                                  <p:stCondLst>
                                    <p:cond delay="100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strVal val="2/3*#ppt_w"/>
                                          </p:val>
                                        </p:tav>
                                        <p:tav tm="100000">
                                          <p:val>
                                            <p:strVal val="#ppt_w"/>
                                          </p:val>
                                        </p:tav>
                                      </p:tavLst>
                                    </p:anim>
                                    <p:anim calcmode="lin" valueType="num">
                                      <p:cBhvr>
                                        <p:cTn id="33" dur="500" fill="hold"/>
                                        <p:tgtEl>
                                          <p:spTgt spid="3"/>
                                        </p:tgtEl>
                                        <p:attrNameLst>
                                          <p:attrName>ppt_h</p:attrName>
                                        </p:attrNameLst>
                                      </p:cBhvr>
                                      <p:tavLst>
                                        <p:tav tm="0">
                                          <p:val>
                                            <p:strVal val="2/3*#ppt_h"/>
                                          </p:val>
                                        </p:tav>
                                        <p:tav tm="100000">
                                          <p:val>
                                            <p:strVal val="#ppt_h"/>
                                          </p:val>
                                        </p:tav>
                                      </p:tavLst>
                                    </p:anim>
                                  </p:childTnLst>
                                </p:cTn>
                              </p:par>
                            </p:childTnLst>
                          </p:cTn>
                        </p:par>
                        <p:par>
                          <p:cTn id="34" fill="hold" nodeType="afterGroup">
                            <p:stCondLst>
                              <p:cond delay="10500"/>
                            </p:stCondLst>
                            <p:childTnLst>
                              <p:par>
                                <p:cTn id="35" presetID="22" presetClass="entr" presetSubtype="1" fill="hold" nodeType="afterEffect">
                                  <p:stCondLst>
                                    <p:cond delay="1000"/>
                                  </p:stCondLst>
                                  <p:childTnLst>
                                    <p:set>
                                      <p:cBhvr>
                                        <p:cTn id="36" dur="1" fill="hold">
                                          <p:stCondLst>
                                            <p:cond delay="0"/>
                                          </p:stCondLst>
                                        </p:cTn>
                                        <p:tgtEl>
                                          <p:spTgt spid="94217"/>
                                        </p:tgtEl>
                                        <p:attrNameLst>
                                          <p:attrName>style.visibility</p:attrName>
                                        </p:attrNameLst>
                                      </p:cBhvr>
                                      <p:to>
                                        <p:strVal val="visible"/>
                                      </p:to>
                                    </p:set>
                                    <p:animEffect transition="in" filter="wipe(up)">
                                      <p:cBhvr>
                                        <p:cTn id="37" dur="500"/>
                                        <p:tgtEl>
                                          <p:spTgt spid="94217"/>
                                        </p:tgtEl>
                                      </p:cBhvr>
                                    </p:animEffect>
                                  </p:childTnLst>
                                </p:cTn>
                              </p:par>
                            </p:childTnLst>
                          </p:cTn>
                        </p:par>
                        <p:par>
                          <p:cTn id="38" fill="hold" nodeType="afterGroup">
                            <p:stCondLst>
                              <p:cond delay="12000"/>
                            </p:stCondLst>
                            <p:childTnLst>
                              <p:par>
                                <p:cTn id="39" presetID="9" presetClass="entr" presetSubtype="0" fill="hold" grpId="0" nodeType="afterEffect">
                                  <p:stCondLst>
                                    <p:cond delay="0"/>
                                  </p:stCondLst>
                                  <p:childTnLst>
                                    <p:set>
                                      <p:cBhvr>
                                        <p:cTn id="40" dur="1" fill="hold">
                                          <p:stCondLst>
                                            <p:cond delay="0"/>
                                          </p:stCondLst>
                                        </p:cTn>
                                        <p:tgtEl>
                                          <p:spTgt spid="94214"/>
                                        </p:tgtEl>
                                        <p:attrNameLst>
                                          <p:attrName>style.visibility</p:attrName>
                                        </p:attrNameLst>
                                      </p:cBhvr>
                                      <p:to>
                                        <p:strVal val="visible"/>
                                      </p:to>
                                    </p:set>
                                    <p:animEffect transition="in" filter="dissolve">
                                      <p:cBhvr>
                                        <p:cTn id="41" dur="500"/>
                                        <p:tgtEl>
                                          <p:spTgt spid="94214"/>
                                        </p:tgtEl>
                                      </p:cBhvr>
                                    </p:animEffect>
                                  </p:childTnLst>
                                </p:cTn>
                              </p:par>
                            </p:childTnLst>
                          </p:cTn>
                        </p:par>
                        <p:par>
                          <p:cTn id="42" fill="hold" nodeType="afterGroup">
                            <p:stCondLst>
                              <p:cond delay="12500"/>
                            </p:stCondLst>
                            <p:childTnLst>
                              <p:par>
                                <p:cTn id="43" presetID="23" presetClass="entr" presetSubtype="272" fill="hold" nodeType="afterEffect">
                                  <p:stCondLst>
                                    <p:cond delay="100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ppt_w</p:attrName>
                                        </p:attrNameLst>
                                      </p:cBhvr>
                                      <p:tavLst>
                                        <p:tav tm="0">
                                          <p:val>
                                            <p:strVal val="2/3*#ppt_w"/>
                                          </p:val>
                                        </p:tav>
                                        <p:tav tm="100000">
                                          <p:val>
                                            <p:strVal val="#ppt_w"/>
                                          </p:val>
                                        </p:tav>
                                      </p:tavLst>
                                    </p:anim>
                                    <p:anim calcmode="lin" valueType="num">
                                      <p:cBhvr>
                                        <p:cTn id="46" dur="500" fill="hold"/>
                                        <p:tgtEl>
                                          <p:spTgt spid="2"/>
                                        </p:tgtEl>
                                        <p:attrNameLst>
                                          <p:attrName>ppt_h</p:attrName>
                                        </p:attrNameLst>
                                      </p:cBhvr>
                                      <p:tavLst>
                                        <p:tav tm="0">
                                          <p:val>
                                            <p:strVal val="2/3*#ppt_h"/>
                                          </p:val>
                                        </p:tav>
                                        <p:tav tm="100000">
                                          <p:val>
                                            <p:strVal val="#ppt_h"/>
                                          </p:val>
                                        </p:tav>
                                      </p:tavLst>
                                    </p:anim>
                                  </p:childTnLst>
                                </p:cTn>
                              </p:par>
                            </p:childTnLst>
                          </p:cTn>
                        </p:par>
                        <p:par>
                          <p:cTn id="47" fill="hold" nodeType="afterGroup">
                            <p:stCondLst>
                              <p:cond delay="14000"/>
                            </p:stCondLst>
                            <p:childTnLst>
                              <p:par>
                                <p:cTn id="48" presetID="17" presetClass="entr" presetSubtype="10" fill="hold" grpId="0" nodeType="afterEffect">
                                  <p:stCondLst>
                                    <p:cond delay="1000"/>
                                  </p:stCondLst>
                                  <p:childTnLst>
                                    <p:set>
                                      <p:cBhvr>
                                        <p:cTn id="49" dur="1" fill="hold">
                                          <p:stCondLst>
                                            <p:cond delay="0"/>
                                          </p:stCondLst>
                                        </p:cTn>
                                        <p:tgtEl>
                                          <p:spTgt spid="94215"/>
                                        </p:tgtEl>
                                        <p:attrNameLst>
                                          <p:attrName>style.visibility</p:attrName>
                                        </p:attrNameLst>
                                      </p:cBhvr>
                                      <p:to>
                                        <p:strVal val="visible"/>
                                      </p:to>
                                    </p:set>
                                    <p:anim calcmode="lin" valueType="num">
                                      <p:cBhvr>
                                        <p:cTn id="50" dur="500" fill="hold"/>
                                        <p:tgtEl>
                                          <p:spTgt spid="94215"/>
                                        </p:tgtEl>
                                        <p:attrNameLst>
                                          <p:attrName>ppt_w</p:attrName>
                                        </p:attrNameLst>
                                      </p:cBhvr>
                                      <p:tavLst>
                                        <p:tav tm="0">
                                          <p:val>
                                            <p:fltVal val="0"/>
                                          </p:val>
                                        </p:tav>
                                        <p:tav tm="100000">
                                          <p:val>
                                            <p:strVal val="#ppt_w"/>
                                          </p:val>
                                        </p:tav>
                                      </p:tavLst>
                                    </p:anim>
                                    <p:anim calcmode="lin" valueType="num">
                                      <p:cBhvr>
                                        <p:cTn id="51" dur="500" fill="hold"/>
                                        <p:tgtEl>
                                          <p:spTgt spid="942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build="p" autoUpdateAnimBg="0" advAuto="1000"/>
      <p:bldP spid="94213" grpId="0" animBg="1" autoUpdateAnimBg="0"/>
      <p:bldP spid="94214" grpId="0" animBg="1" autoUpdateAnimBg="0"/>
      <p:bldP spid="94215"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4C8C00E8-0251-458C-9B46-A7F0FE8AA135}"/>
              </a:ext>
            </a:extLst>
          </p:cNvPr>
          <p:cNvSpPr>
            <a:spLocks noGrp="1" noChangeArrowheads="1"/>
          </p:cNvSpPr>
          <p:nvPr>
            <p:ph type="title"/>
          </p:nvPr>
        </p:nvSpPr>
        <p:spPr>
          <a:xfrm>
            <a:off x="1981200" y="252413"/>
            <a:ext cx="7467600" cy="152400"/>
          </a:xfrm>
        </p:spPr>
        <p:txBody>
          <a:bodyPr>
            <a:noAutofit/>
          </a:bodyPr>
          <a:lstStyle/>
          <a:p>
            <a:pPr algn="ctr" eaLnBrk="1" hangingPunct="1">
              <a:defRPr/>
            </a:pPr>
            <a:br>
              <a:rPr lang="en-US" sz="4000" b="1" dirty="0">
                <a:solidFill>
                  <a:schemeClr val="bg1"/>
                </a:solidFill>
                <a:effectLst>
                  <a:outerShdw blurRad="38100" dist="38100" dir="2700000" algn="tl">
                    <a:srgbClr val="C0C0C0"/>
                  </a:outerShdw>
                </a:effectLst>
                <a:latin typeface="+mn-lt"/>
              </a:rPr>
            </a:br>
            <a:br>
              <a:rPr lang="en-US" sz="4000" b="1" dirty="0">
                <a:solidFill>
                  <a:schemeClr val="bg1"/>
                </a:solidFill>
                <a:effectLst>
                  <a:outerShdw blurRad="38100" dist="38100" dir="2700000" algn="tl">
                    <a:srgbClr val="C0C0C0"/>
                  </a:outerShdw>
                </a:effectLst>
                <a:latin typeface="+mn-lt"/>
              </a:rPr>
            </a:br>
            <a:r>
              <a:rPr lang="en-US" sz="4000" b="1" dirty="0">
                <a:solidFill>
                  <a:schemeClr val="bg1"/>
                </a:solidFill>
                <a:effectLst>
                  <a:outerShdw blurRad="38100" dist="38100" dir="2700000" algn="tl">
                    <a:srgbClr val="C0C0C0"/>
                  </a:outerShdw>
                </a:effectLst>
                <a:latin typeface="+mn-lt"/>
              </a:rPr>
              <a:t>III-</a:t>
            </a:r>
            <a:r>
              <a:rPr lang="en-US" sz="4000" b="1" dirty="0">
                <a:solidFill>
                  <a:schemeClr val="bg1"/>
                </a:solidFill>
                <a:latin typeface="+mn-lt"/>
              </a:rPr>
              <a:t>Principles of Macroeconomic Analysis</a:t>
            </a:r>
            <a:endParaRPr lang="ru-RU" sz="4000" b="1" dirty="0">
              <a:solidFill>
                <a:schemeClr val="bg1"/>
              </a:solidFill>
              <a:latin typeface="+mn-lt"/>
            </a:endParaRPr>
          </a:p>
        </p:txBody>
      </p:sp>
      <p:graphicFrame>
        <p:nvGraphicFramePr>
          <p:cNvPr id="49156" name="Object 4">
            <a:extLst>
              <a:ext uri="{FF2B5EF4-FFF2-40B4-BE49-F238E27FC236}">
                <a16:creationId xmlns:a16="http://schemas.microsoft.com/office/drawing/2014/main" id="{1C5E26A4-7B88-4506-9E96-3BA9C25601BD}"/>
              </a:ext>
            </a:extLst>
          </p:cNvPr>
          <p:cNvGraphicFramePr>
            <a:graphicFrameLocks noChangeAspect="1"/>
          </p:cNvGraphicFramePr>
          <p:nvPr/>
        </p:nvGraphicFramePr>
        <p:xfrm>
          <a:off x="9448800" y="0"/>
          <a:ext cx="1219200" cy="1676400"/>
        </p:xfrm>
        <a:graphic>
          <a:graphicData uri="http://schemas.openxmlformats.org/presentationml/2006/ole">
            <mc:AlternateContent xmlns:mc="http://schemas.openxmlformats.org/markup-compatibility/2006">
              <mc:Choice xmlns:v="urn:schemas-microsoft-com:vml" Requires="v">
                <p:oleObj spid="_x0000_s7182" name="Clip" r:id="rId3" imgW="2309813" imgH="3176588" progId="MS_ClipArt_Gallery.5">
                  <p:embed/>
                </p:oleObj>
              </mc:Choice>
              <mc:Fallback>
                <p:oleObj name="Clip" r:id="rId3" imgW="2309813" imgH="3176588" progId="MS_ClipArt_Gallery.5">
                  <p:embed/>
                  <p:pic>
                    <p:nvPicPr>
                      <p:cNvPr id="49156" name="Object 4">
                        <a:extLst>
                          <a:ext uri="{FF2B5EF4-FFF2-40B4-BE49-F238E27FC236}">
                            <a16:creationId xmlns:a16="http://schemas.microsoft.com/office/drawing/2014/main" id="{1C5E26A4-7B88-4506-9E96-3BA9C25601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800" y="0"/>
                        <a:ext cx="1219200" cy="167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55" name="Rectangle 3">
            <a:extLst>
              <a:ext uri="{FF2B5EF4-FFF2-40B4-BE49-F238E27FC236}">
                <a16:creationId xmlns:a16="http://schemas.microsoft.com/office/drawing/2014/main" id="{A260090C-17D3-46AD-9A75-331DA82F1B1F}"/>
              </a:ext>
            </a:extLst>
          </p:cNvPr>
          <p:cNvSpPr>
            <a:spLocks noGrp="1" noChangeArrowheads="1"/>
          </p:cNvSpPr>
          <p:nvPr>
            <p:ph type="body" idx="1"/>
          </p:nvPr>
        </p:nvSpPr>
        <p:spPr>
          <a:xfrm>
            <a:off x="-1" y="1676400"/>
            <a:ext cx="10417175" cy="5181600"/>
          </a:xfrm>
        </p:spPr>
        <p:txBody>
          <a:bodyPr/>
          <a:lstStyle/>
          <a:p>
            <a:pPr algn="just">
              <a:spcBef>
                <a:spcPts val="600"/>
              </a:spcBef>
              <a:buNone/>
              <a:defRPr/>
            </a:pPr>
            <a:r>
              <a:rPr lang="en-US" sz="2400" dirty="0"/>
              <a:t>Macroeconomics is the social science and the controlled experiment is impossible. Besides, economic phenomena are very complex. That’s why economists use models.  </a:t>
            </a:r>
          </a:p>
          <a:p>
            <a:pPr algn="just">
              <a:spcBef>
                <a:spcPts val="600"/>
              </a:spcBef>
              <a:buNone/>
              <a:defRPr/>
            </a:pPr>
            <a:r>
              <a:rPr lang="en-US" sz="2400" b="1" i="1" dirty="0">
                <a:solidFill>
                  <a:srgbClr val="FF0000"/>
                </a:solidFill>
                <a:effectLst>
                  <a:outerShdw blurRad="38100" dist="38100" dir="2700000" algn="tl">
                    <a:srgbClr val="C0C0C0"/>
                  </a:outerShdw>
                </a:effectLst>
              </a:rPr>
              <a:t>Economic model</a:t>
            </a:r>
            <a:r>
              <a:rPr lang="en-US" sz="2400" dirty="0">
                <a:solidFill>
                  <a:srgbClr val="FF0000"/>
                </a:solidFill>
              </a:rPr>
              <a:t> </a:t>
            </a:r>
            <a:r>
              <a:rPr lang="en-US" sz="2400" dirty="0"/>
              <a:t>is a stylized representation of the economy, a generalization and abstraction of reality that seeks to isolate a few of the most important determinants (causes) of an economic event in order to provide a better understanding of that event. </a:t>
            </a:r>
          </a:p>
          <a:p>
            <a:pPr algn="just">
              <a:spcBef>
                <a:spcPts val="600"/>
              </a:spcBef>
              <a:buNone/>
              <a:defRPr/>
            </a:pPr>
            <a:r>
              <a:rPr lang="en-US" sz="2400" dirty="0"/>
              <a:t>Economic models are constructed and used</a:t>
            </a:r>
          </a:p>
          <a:p>
            <a:pPr algn="just">
              <a:spcBef>
                <a:spcPts val="0"/>
              </a:spcBef>
              <a:buClr>
                <a:srgbClr val="009900"/>
              </a:buClr>
              <a:buFont typeface="Wingdings" panose="05000000000000000000" pitchFamily="2" charset="2"/>
              <a:buChar char="§"/>
              <a:defRPr/>
            </a:pPr>
            <a:r>
              <a:rPr lang="en-US" sz="2400" dirty="0"/>
              <a:t>to </a:t>
            </a:r>
            <a:r>
              <a:rPr lang="en-US" sz="2400" b="1" i="1" dirty="0">
                <a:solidFill>
                  <a:srgbClr val="009900"/>
                </a:solidFill>
                <a:effectLst>
                  <a:outerShdw blurRad="38100" dist="38100" dir="2700000" algn="tl">
                    <a:srgbClr val="C0C0C0"/>
                  </a:outerShdw>
                </a:effectLst>
              </a:rPr>
              <a:t>simplify</a:t>
            </a:r>
            <a:r>
              <a:rPr lang="en-US" sz="2400" dirty="0"/>
              <a:t> the analysis of complex economic reality;</a:t>
            </a:r>
            <a:endParaRPr lang="ru-RU" sz="2400" dirty="0"/>
          </a:p>
          <a:p>
            <a:pPr algn="just">
              <a:spcBef>
                <a:spcPts val="0"/>
              </a:spcBef>
              <a:buClr>
                <a:srgbClr val="009900"/>
              </a:buClr>
              <a:buFont typeface="Wingdings" panose="05000000000000000000" pitchFamily="2" charset="2"/>
              <a:buChar char="§"/>
              <a:defRPr/>
            </a:pPr>
            <a:r>
              <a:rPr lang="en-US" sz="2400" dirty="0"/>
              <a:t>to </a:t>
            </a:r>
            <a:r>
              <a:rPr lang="en-US" sz="2400" b="1" i="1" dirty="0">
                <a:solidFill>
                  <a:srgbClr val="009900"/>
                </a:solidFill>
                <a:effectLst>
                  <a:outerShdw blurRad="38100" dist="38100" dir="2700000" algn="tl">
                    <a:srgbClr val="000000">
                      <a:alpha val="43137"/>
                    </a:srgbClr>
                  </a:outerShdw>
                </a:effectLst>
              </a:rPr>
              <a:t>examine</a:t>
            </a:r>
            <a:r>
              <a:rPr lang="en-US" sz="2400" dirty="0"/>
              <a:t> the relationship between economic phenomena and the regularity of their development;</a:t>
            </a:r>
            <a:endParaRPr lang="ru-RU" sz="2400" dirty="0"/>
          </a:p>
          <a:p>
            <a:pPr algn="just">
              <a:spcBef>
                <a:spcPts val="0"/>
              </a:spcBef>
              <a:buClr>
                <a:srgbClr val="009900"/>
              </a:buClr>
              <a:buFont typeface="Wingdings" panose="05000000000000000000" pitchFamily="2" charset="2"/>
              <a:buChar char="§"/>
              <a:defRPr/>
            </a:pPr>
            <a:r>
              <a:rPr lang="en-US" sz="2400" dirty="0"/>
              <a:t>to </a:t>
            </a:r>
            <a:r>
              <a:rPr lang="en-US" sz="2400" b="1" i="1" dirty="0">
                <a:solidFill>
                  <a:srgbClr val="009900"/>
                </a:solidFill>
                <a:effectLst>
                  <a:outerShdw blurRad="38100" dist="38100" dir="2700000" algn="tl">
                    <a:srgbClr val="C0C0C0"/>
                  </a:outerShdw>
                </a:effectLst>
              </a:rPr>
              <a:t>understand</a:t>
            </a:r>
            <a:r>
              <a:rPr lang="en-US" sz="2400" dirty="0"/>
              <a:t> what goes on in the economy and how the economy works;</a:t>
            </a:r>
            <a:endParaRPr lang="ru-RU" sz="2400" dirty="0"/>
          </a:p>
          <a:p>
            <a:pPr algn="just">
              <a:spcBef>
                <a:spcPts val="0"/>
              </a:spcBef>
              <a:buClr>
                <a:srgbClr val="009900"/>
              </a:buClr>
              <a:buFont typeface="Wingdings" panose="05000000000000000000" pitchFamily="2" charset="2"/>
              <a:buChar char="§"/>
              <a:defRPr/>
            </a:pPr>
            <a:r>
              <a:rPr lang="en-US" sz="2400" dirty="0"/>
              <a:t>to </a:t>
            </a:r>
            <a:r>
              <a:rPr lang="en-US" sz="2400" b="1" i="1" dirty="0">
                <a:solidFill>
                  <a:srgbClr val="009900"/>
                </a:solidFill>
                <a:effectLst>
                  <a:outerShdw blurRad="38100" dist="38100" dir="2700000" algn="tl">
                    <a:srgbClr val="C0C0C0"/>
                  </a:outerShdw>
                </a:effectLst>
              </a:rPr>
              <a:t>develop</a:t>
            </a:r>
            <a:r>
              <a:rPr lang="en-US" sz="2400" b="1" i="1" dirty="0">
                <a:solidFill>
                  <a:srgbClr val="33CC33"/>
                </a:solidFill>
                <a:effectLst>
                  <a:outerShdw blurRad="38100" dist="38100" dir="2700000" algn="tl">
                    <a:srgbClr val="C0C0C0"/>
                  </a:outerShdw>
                </a:effectLst>
              </a:rPr>
              <a:t> </a:t>
            </a:r>
            <a:r>
              <a:rPr lang="en-US" sz="2400" b="1" i="1" dirty="0">
                <a:solidFill>
                  <a:srgbClr val="009900"/>
                </a:solidFill>
                <a:effectLst>
                  <a:outerShdw blurRad="38100" dist="38100" dir="2700000" algn="tl">
                    <a:srgbClr val="C0C0C0"/>
                  </a:outerShdw>
                </a:effectLst>
              </a:rPr>
              <a:t>policies</a:t>
            </a:r>
            <a:r>
              <a:rPr lang="en-US" sz="2400" dirty="0"/>
              <a:t> that might prevent, correct, or alleviate economic problems and improve the situation in the economy;</a:t>
            </a:r>
            <a:endParaRPr lang="ru-RU" sz="2400" dirty="0"/>
          </a:p>
          <a:p>
            <a:pPr algn="just">
              <a:spcBef>
                <a:spcPts val="0"/>
              </a:spcBef>
              <a:buClr>
                <a:srgbClr val="009900"/>
              </a:buClr>
              <a:buFont typeface="Wingdings" panose="05000000000000000000" pitchFamily="2" charset="2"/>
              <a:buChar char="§"/>
              <a:defRPr/>
            </a:pPr>
            <a:r>
              <a:rPr lang="en-US" sz="2400" dirty="0"/>
              <a:t>to </a:t>
            </a:r>
            <a:r>
              <a:rPr lang="en-US" sz="2400" b="1" i="1" dirty="0">
                <a:solidFill>
                  <a:srgbClr val="009900"/>
                </a:solidFill>
                <a:effectLst>
                  <a:outerShdw blurRad="38100" dist="38100" dir="2700000" algn="tl">
                    <a:srgbClr val="C0C0C0"/>
                  </a:outerShdw>
                </a:effectLst>
              </a:rPr>
              <a:t>forecast</a:t>
            </a:r>
            <a:r>
              <a:rPr lang="en-US" sz="2400" dirty="0"/>
              <a:t> future development of economic process.</a:t>
            </a:r>
            <a:endParaRPr lang="en-US" sz="2000" dirty="0"/>
          </a:p>
          <a:p>
            <a:pPr algn="just">
              <a:spcBef>
                <a:spcPts val="600"/>
              </a:spcBef>
              <a:buNone/>
              <a:defRPr/>
            </a:pPr>
            <a:endParaRPr lang="en-US" sz="2400" dirty="0"/>
          </a:p>
        </p:txBody>
      </p:sp>
      <p:sp>
        <p:nvSpPr>
          <p:cNvPr id="30726" name="Номер слайда 1">
            <a:extLst>
              <a:ext uri="{FF2B5EF4-FFF2-40B4-BE49-F238E27FC236}">
                <a16:creationId xmlns:a16="http://schemas.microsoft.com/office/drawing/2014/main" id="{5494EFEB-0033-4581-BB27-A9B8523C9254}"/>
              </a:ext>
            </a:extLst>
          </p:cNvPr>
          <p:cNvSpPr>
            <a:spLocks noGrp="1"/>
          </p:cNvSpPr>
          <p:nvPr>
            <p:ph type="sldNum" sz="quarter" idx="12"/>
          </p:nvPr>
        </p:nvSpPr>
        <p:spPr>
          <a:xfrm>
            <a:off x="8512175"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A1FF44F-D920-46F8-9115-2B40994ECE81}" type="slidenum">
              <a:rPr lang="ru-RU" altLang="ru-RU" sz="1400"/>
              <a:pPr eaLnBrk="1" hangingPunct="1">
                <a:spcBef>
                  <a:spcPct val="0"/>
                </a:spcBef>
                <a:buFontTx/>
                <a:buNone/>
              </a:pPr>
              <a:t>27</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Effect transition="in" filter="dissolve">
                                      <p:cBhvr>
                                        <p:cTn id="7" dur="500"/>
                                        <p:tgtEl>
                                          <p:spTgt spid="491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9155">
                                            <p:txEl>
                                              <p:pRg st="1" end="1"/>
                                            </p:txEl>
                                          </p:spTgt>
                                        </p:tgtEl>
                                        <p:attrNameLst>
                                          <p:attrName>style.visibility</p:attrName>
                                        </p:attrNameLst>
                                      </p:cBhvr>
                                      <p:to>
                                        <p:strVal val="visible"/>
                                      </p:to>
                                    </p:set>
                                    <p:animEffect transition="in" filter="dissolve">
                                      <p:cBhvr>
                                        <p:cTn id="12" dur="500"/>
                                        <p:tgtEl>
                                          <p:spTgt spid="491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9155">
                                            <p:txEl>
                                              <p:pRg st="2" end="2"/>
                                            </p:txEl>
                                          </p:spTgt>
                                        </p:tgtEl>
                                        <p:attrNameLst>
                                          <p:attrName>style.visibility</p:attrName>
                                        </p:attrNameLst>
                                      </p:cBhvr>
                                      <p:to>
                                        <p:strVal val="visible"/>
                                      </p:to>
                                    </p:set>
                                    <p:animEffect transition="in" filter="dissolve">
                                      <p:cBhvr>
                                        <p:cTn id="17" dur="500"/>
                                        <p:tgtEl>
                                          <p:spTgt spid="491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9155">
                                            <p:txEl>
                                              <p:pRg st="3" end="3"/>
                                            </p:txEl>
                                          </p:spTgt>
                                        </p:tgtEl>
                                        <p:attrNameLst>
                                          <p:attrName>style.visibility</p:attrName>
                                        </p:attrNameLst>
                                      </p:cBhvr>
                                      <p:to>
                                        <p:strVal val="visible"/>
                                      </p:to>
                                    </p:set>
                                    <p:animEffect transition="in" filter="dissolve">
                                      <p:cBhvr>
                                        <p:cTn id="22" dur="500"/>
                                        <p:tgtEl>
                                          <p:spTgt spid="4915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9155">
                                            <p:txEl>
                                              <p:pRg st="4" end="4"/>
                                            </p:txEl>
                                          </p:spTgt>
                                        </p:tgtEl>
                                        <p:attrNameLst>
                                          <p:attrName>style.visibility</p:attrName>
                                        </p:attrNameLst>
                                      </p:cBhvr>
                                      <p:to>
                                        <p:strVal val="visible"/>
                                      </p:to>
                                    </p:set>
                                    <p:animEffect transition="in" filter="dissolve">
                                      <p:cBhvr>
                                        <p:cTn id="27" dur="500"/>
                                        <p:tgtEl>
                                          <p:spTgt spid="4915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9155">
                                            <p:txEl>
                                              <p:pRg st="5" end="5"/>
                                            </p:txEl>
                                          </p:spTgt>
                                        </p:tgtEl>
                                        <p:attrNameLst>
                                          <p:attrName>style.visibility</p:attrName>
                                        </p:attrNameLst>
                                      </p:cBhvr>
                                      <p:to>
                                        <p:strVal val="visible"/>
                                      </p:to>
                                    </p:set>
                                    <p:animEffect transition="in" filter="dissolve">
                                      <p:cBhvr>
                                        <p:cTn id="32" dur="500"/>
                                        <p:tgtEl>
                                          <p:spTgt spid="4915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49155">
                                            <p:txEl>
                                              <p:pRg st="6" end="6"/>
                                            </p:txEl>
                                          </p:spTgt>
                                        </p:tgtEl>
                                        <p:attrNameLst>
                                          <p:attrName>style.visibility</p:attrName>
                                        </p:attrNameLst>
                                      </p:cBhvr>
                                      <p:to>
                                        <p:strVal val="visible"/>
                                      </p:to>
                                    </p:set>
                                    <p:animEffect transition="in" filter="dissolve">
                                      <p:cBhvr>
                                        <p:cTn id="37" dur="500"/>
                                        <p:tgtEl>
                                          <p:spTgt spid="49155">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49155">
                                            <p:txEl>
                                              <p:pRg st="7" end="7"/>
                                            </p:txEl>
                                          </p:spTgt>
                                        </p:tgtEl>
                                        <p:attrNameLst>
                                          <p:attrName>style.visibility</p:attrName>
                                        </p:attrNameLst>
                                      </p:cBhvr>
                                      <p:to>
                                        <p:strVal val="visible"/>
                                      </p:to>
                                    </p:set>
                                    <p:animEffect transition="in" filter="dissolve">
                                      <p:cBhvr>
                                        <p:cTn id="42" dur="500"/>
                                        <p:tgtEl>
                                          <p:spTgt spid="49155">
                                            <p:txEl>
                                              <p:pRg st="7" end="7"/>
                                            </p:txEl>
                                          </p:spTgt>
                                        </p:tgtEl>
                                      </p:cBhvr>
                                    </p:animEffect>
                                  </p:childTnLst>
                                </p:cTn>
                              </p:par>
                            </p:childTnLst>
                          </p:cTn>
                        </p:par>
                        <p:par>
                          <p:cTn id="43" fill="hold" nodeType="afterGroup">
                            <p:stCondLst>
                              <p:cond delay="500"/>
                            </p:stCondLst>
                            <p:childTnLst>
                              <p:par>
                                <p:cTn id="44" presetID="2" presetClass="entr" presetSubtype="3" fill="hold" nodeType="afterEffect">
                                  <p:stCondLst>
                                    <p:cond delay="0"/>
                                  </p:stCondLst>
                                  <p:childTnLst>
                                    <p:set>
                                      <p:cBhvr>
                                        <p:cTn id="45" dur="1" fill="hold">
                                          <p:stCondLst>
                                            <p:cond delay="0"/>
                                          </p:stCondLst>
                                        </p:cTn>
                                        <p:tgtEl>
                                          <p:spTgt spid="49156"/>
                                        </p:tgtEl>
                                        <p:attrNameLst>
                                          <p:attrName>style.visibility</p:attrName>
                                        </p:attrNameLst>
                                      </p:cBhvr>
                                      <p:to>
                                        <p:strVal val="visible"/>
                                      </p:to>
                                    </p:set>
                                    <p:anim calcmode="lin" valueType="num">
                                      <p:cBhvr additive="base">
                                        <p:cTn id="46" dur="500" fill="hold"/>
                                        <p:tgtEl>
                                          <p:spTgt spid="49156"/>
                                        </p:tgtEl>
                                        <p:attrNameLst>
                                          <p:attrName>ppt_x</p:attrName>
                                        </p:attrNameLst>
                                      </p:cBhvr>
                                      <p:tavLst>
                                        <p:tav tm="0">
                                          <p:val>
                                            <p:strVal val="1+#ppt_w/2"/>
                                          </p:val>
                                        </p:tav>
                                        <p:tav tm="100000">
                                          <p:val>
                                            <p:strVal val="#ppt_x"/>
                                          </p:val>
                                        </p:tav>
                                      </p:tavLst>
                                    </p:anim>
                                    <p:anim calcmode="lin" valueType="num">
                                      <p:cBhvr additive="base">
                                        <p:cTn id="47" dur="500" fill="hold"/>
                                        <p:tgtEl>
                                          <p:spTgt spid="4915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84" name="Text Box 8">
            <a:extLst>
              <a:ext uri="{FF2B5EF4-FFF2-40B4-BE49-F238E27FC236}">
                <a16:creationId xmlns:a16="http://schemas.microsoft.com/office/drawing/2014/main" id="{19E461BD-3A17-48BD-BB02-EDAA374971BF}"/>
              </a:ext>
            </a:extLst>
          </p:cNvPr>
          <p:cNvSpPr txBox="1">
            <a:spLocks noChangeArrowheads="1"/>
          </p:cNvSpPr>
          <p:nvPr/>
        </p:nvSpPr>
        <p:spPr bwMode="auto">
          <a:xfrm>
            <a:off x="3276600" y="5786438"/>
            <a:ext cx="1828800" cy="457200"/>
          </a:xfrm>
          <a:prstGeom prst="rect">
            <a:avLst/>
          </a:prstGeom>
          <a:noFill/>
          <a:ln w="9525">
            <a:noFill/>
            <a:miter lim="800000"/>
            <a:headEnd/>
            <a:tailEnd/>
          </a:ln>
          <a:effectLst/>
        </p:spPr>
        <p:txBody>
          <a:bodyPr>
            <a:spAutoFit/>
          </a:bodyPr>
          <a:lstStyle/>
          <a:p>
            <a:pPr>
              <a:spcBef>
                <a:spcPct val="50000"/>
              </a:spcBef>
              <a:defRPr/>
            </a:pPr>
            <a:r>
              <a:rPr lang="en-US" sz="2400">
                <a:solidFill>
                  <a:schemeClr val="accent1"/>
                </a:solidFill>
                <a:latin typeface="Times New Roman" charset="0"/>
              </a:rPr>
              <a:t>  </a:t>
            </a:r>
            <a:r>
              <a:rPr lang="en-US" sz="2400" b="1">
                <a:solidFill>
                  <a:srgbClr val="009900"/>
                </a:solidFill>
                <a:effectLst>
                  <a:outerShdw blurRad="38100" dist="38100" dir="2700000" algn="tl">
                    <a:srgbClr val="C0C0C0"/>
                  </a:outerShdw>
                </a:effectLst>
                <a:latin typeface="Times New Roman" charset="0"/>
              </a:rPr>
              <a:t>Exogenous</a:t>
            </a:r>
            <a:endParaRPr lang="ru-RU" sz="2400" b="1">
              <a:solidFill>
                <a:srgbClr val="009900"/>
              </a:solidFill>
              <a:effectLst>
                <a:outerShdw blurRad="38100" dist="38100" dir="2700000" algn="tl">
                  <a:srgbClr val="C0C0C0"/>
                </a:outerShdw>
              </a:effectLst>
              <a:latin typeface="Times New Roman" charset="0"/>
            </a:endParaRPr>
          </a:p>
        </p:txBody>
      </p:sp>
      <p:sp>
        <p:nvSpPr>
          <p:cNvPr id="50187" name="Text Box 11">
            <a:extLst>
              <a:ext uri="{FF2B5EF4-FFF2-40B4-BE49-F238E27FC236}">
                <a16:creationId xmlns:a16="http://schemas.microsoft.com/office/drawing/2014/main" id="{F8C1B54B-05E2-4FFC-B3F5-C44F884D802A}"/>
              </a:ext>
            </a:extLst>
          </p:cNvPr>
          <p:cNvSpPr txBox="1">
            <a:spLocks noChangeArrowheads="1"/>
          </p:cNvSpPr>
          <p:nvPr/>
        </p:nvSpPr>
        <p:spPr bwMode="auto">
          <a:xfrm>
            <a:off x="1905000" y="4894264"/>
            <a:ext cx="83058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ru-RU" sz="2400"/>
              <a:t>The value of endogenous variable depends and is determined by the value of exogenous variables. </a:t>
            </a:r>
          </a:p>
          <a:p>
            <a:pPr eaLnBrk="1" hangingPunct="1">
              <a:spcBef>
                <a:spcPct val="50000"/>
              </a:spcBef>
              <a:buFontTx/>
              <a:buNone/>
            </a:pPr>
            <a:endParaRPr lang="ru-RU" altLang="ru-RU" sz="2800"/>
          </a:p>
        </p:txBody>
      </p:sp>
      <p:sp>
        <p:nvSpPr>
          <p:cNvPr id="50178" name="Rectangle 2">
            <a:extLst>
              <a:ext uri="{FF2B5EF4-FFF2-40B4-BE49-F238E27FC236}">
                <a16:creationId xmlns:a16="http://schemas.microsoft.com/office/drawing/2014/main" id="{5FE1FE43-4D91-49B4-B50B-AF1312C404BF}"/>
              </a:ext>
            </a:extLst>
          </p:cNvPr>
          <p:cNvSpPr>
            <a:spLocks noChangeArrowheads="1"/>
          </p:cNvSpPr>
          <p:nvPr/>
        </p:nvSpPr>
        <p:spPr bwMode="auto">
          <a:xfrm>
            <a:off x="6934200" y="5857875"/>
            <a:ext cx="1828800" cy="381000"/>
          </a:xfrm>
          <a:prstGeom prst="rect">
            <a:avLst/>
          </a:prstGeom>
          <a:solidFill>
            <a:schemeClr val="bg1"/>
          </a:solidFill>
          <a:ln w="9525">
            <a:noFill/>
            <a:miter lim="800000"/>
            <a:headEnd/>
            <a:tailEnd/>
          </a:ln>
          <a:effectLst/>
        </p:spPr>
        <p:txBody>
          <a:bodyPr wrap="none" anchor="ctr"/>
          <a:lstStyle/>
          <a:p>
            <a:pPr algn="ctr">
              <a:defRPr/>
            </a:pPr>
            <a:r>
              <a:rPr lang="en-US" sz="2400" b="1" dirty="0">
                <a:solidFill>
                  <a:srgbClr val="009900"/>
                </a:solidFill>
                <a:effectLst>
                  <a:outerShdw blurRad="38100" dist="38100" dir="2700000" algn="tl">
                    <a:srgbClr val="C0C0C0"/>
                  </a:outerShdw>
                </a:effectLst>
                <a:latin typeface="Times New Roman" charset="0"/>
              </a:rPr>
              <a:t>Endogenous</a:t>
            </a:r>
            <a:endParaRPr lang="ru-RU" sz="2400" b="1" dirty="0">
              <a:solidFill>
                <a:srgbClr val="009900"/>
              </a:solidFill>
              <a:effectLst>
                <a:outerShdw blurRad="38100" dist="38100" dir="2700000" algn="tl">
                  <a:srgbClr val="C0C0C0"/>
                </a:outerShdw>
              </a:effectLst>
              <a:latin typeface="Times New Roman" charset="0"/>
            </a:endParaRPr>
          </a:p>
        </p:txBody>
      </p:sp>
      <p:sp>
        <p:nvSpPr>
          <p:cNvPr id="50179" name="Rectangle 3">
            <a:extLst>
              <a:ext uri="{FF2B5EF4-FFF2-40B4-BE49-F238E27FC236}">
                <a16:creationId xmlns:a16="http://schemas.microsoft.com/office/drawing/2014/main" id="{60D1F29F-55D1-4383-8240-0600583A2108}"/>
              </a:ext>
            </a:extLst>
          </p:cNvPr>
          <p:cNvSpPr>
            <a:spLocks noGrp="1" noChangeArrowheads="1"/>
          </p:cNvSpPr>
          <p:nvPr>
            <p:ph type="ctrTitle"/>
          </p:nvPr>
        </p:nvSpPr>
        <p:spPr>
          <a:xfrm>
            <a:off x="2445774" y="523080"/>
            <a:ext cx="7010400" cy="533400"/>
          </a:xfrm>
        </p:spPr>
        <p:txBody>
          <a:bodyPr>
            <a:noAutofit/>
          </a:bodyPr>
          <a:lstStyle/>
          <a:p>
            <a:pPr eaLnBrk="1" hangingPunct="1">
              <a:defRPr/>
            </a:pPr>
            <a:r>
              <a:rPr lang="en-US" sz="4000" b="1" dirty="0">
                <a:solidFill>
                  <a:schemeClr val="bg1"/>
                </a:solidFill>
                <a:latin typeface="+mn-lt"/>
              </a:rPr>
              <a:t>Macroeconomic Models</a:t>
            </a:r>
            <a:endParaRPr lang="ru-RU" sz="4000" b="1" dirty="0">
              <a:solidFill>
                <a:schemeClr val="bg1"/>
              </a:solidFill>
              <a:latin typeface="+mn-lt"/>
            </a:endParaRPr>
          </a:p>
        </p:txBody>
      </p:sp>
      <p:sp>
        <p:nvSpPr>
          <p:cNvPr id="50180" name="Rectangle 4">
            <a:extLst>
              <a:ext uri="{FF2B5EF4-FFF2-40B4-BE49-F238E27FC236}">
                <a16:creationId xmlns:a16="http://schemas.microsoft.com/office/drawing/2014/main" id="{DA3DC589-70D5-4F82-839D-8FAEE4C7011E}"/>
              </a:ext>
            </a:extLst>
          </p:cNvPr>
          <p:cNvSpPr>
            <a:spLocks noGrp="1" noChangeArrowheads="1"/>
          </p:cNvSpPr>
          <p:nvPr>
            <p:ph type="subTitle" idx="1"/>
          </p:nvPr>
        </p:nvSpPr>
        <p:spPr>
          <a:xfrm>
            <a:off x="95250" y="1538285"/>
            <a:ext cx="10420350" cy="1901827"/>
          </a:xfrm>
        </p:spPr>
        <p:txBody>
          <a:bodyPr>
            <a:normAutofit lnSpcReduction="10000"/>
          </a:bodyPr>
          <a:lstStyle/>
          <a:p>
            <a:pPr algn="just" defTabSz="252000">
              <a:spcBef>
                <a:spcPct val="0"/>
              </a:spcBef>
              <a:defRPr/>
            </a:pPr>
            <a:r>
              <a:rPr lang="en-US" dirty="0"/>
              <a:t>	To study the most important elements that explain how the whole economy works, economic models are based on </a:t>
            </a:r>
            <a:r>
              <a:rPr lang="en-US" b="1" i="1" dirty="0">
                <a:solidFill>
                  <a:srgbClr val="009900"/>
                </a:solidFill>
                <a:effectLst>
                  <a:outerShdw blurRad="38100" dist="38100" dir="2700000" algn="tl">
                    <a:srgbClr val="000000">
                      <a:alpha val="43137"/>
                    </a:srgbClr>
                  </a:outerShdw>
                </a:effectLst>
              </a:rPr>
              <a:t>assumptions</a:t>
            </a:r>
            <a:r>
              <a:rPr lang="en-US" dirty="0"/>
              <a:t>,  which cut off details unimportant for the analysis of a certain economic process or phenomenon and reduce the complexity of economic behavior.</a:t>
            </a:r>
            <a:endParaRPr lang="ru-RU" dirty="0"/>
          </a:p>
          <a:p>
            <a:pPr algn="just">
              <a:spcBef>
                <a:spcPct val="0"/>
              </a:spcBef>
              <a:tabLst>
                <a:tab pos="252000" algn="l"/>
              </a:tabLst>
              <a:defRPr/>
            </a:pPr>
            <a:r>
              <a:rPr lang="en-US" dirty="0"/>
              <a:t>	Once modeled, economic behavior may be presented as a relationship between a dependent (endogenous) variable and a few independent (exogenous) variables.</a:t>
            </a:r>
          </a:p>
          <a:p>
            <a:pPr algn="l" eaLnBrk="1" hangingPunct="1">
              <a:spcBef>
                <a:spcPct val="0"/>
              </a:spcBef>
              <a:defRPr/>
            </a:pPr>
            <a:endParaRPr lang="en-US" dirty="0"/>
          </a:p>
          <a:p>
            <a:pPr algn="l" eaLnBrk="1" hangingPunct="1">
              <a:spcBef>
                <a:spcPct val="0"/>
              </a:spcBef>
              <a:defRPr/>
            </a:pPr>
            <a:endParaRPr lang="en-US" dirty="0"/>
          </a:p>
          <a:p>
            <a:pPr algn="l" eaLnBrk="1" hangingPunct="1">
              <a:spcBef>
                <a:spcPct val="0"/>
              </a:spcBef>
              <a:defRPr/>
            </a:pPr>
            <a:endParaRPr lang="en-US" dirty="0"/>
          </a:p>
          <a:p>
            <a:pPr algn="l" eaLnBrk="1" hangingPunct="1">
              <a:spcBef>
                <a:spcPct val="0"/>
              </a:spcBef>
              <a:defRPr/>
            </a:pPr>
            <a:endParaRPr lang="en-US" dirty="0"/>
          </a:p>
        </p:txBody>
      </p:sp>
      <p:sp>
        <p:nvSpPr>
          <p:cNvPr id="50181" name="Rectangle 5">
            <a:extLst>
              <a:ext uri="{FF2B5EF4-FFF2-40B4-BE49-F238E27FC236}">
                <a16:creationId xmlns:a16="http://schemas.microsoft.com/office/drawing/2014/main" id="{74C71DF7-FB8A-46B4-A92F-6141E0184563}"/>
              </a:ext>
            </a:extLst>
          </p:cNvPr>
          <p:cNvSpPr>
            <a:spLocks noChangeArrowheads="1"/>
          </p:cNvSpPr>
          <p:nvPr/>
        </p:nvSpPr>
        <p:spPr bwMode="auto">
          <a:xfrm>
            <a:off x="5181600" y="5938838"/>
            <a:ext cx="1752600" cy="609600"/>
          </a:xfrm>
          <a:prstGeom prst="rect">
            <a:avLst/>
          </a:prstGeom>
          <a:solidFill>
            <a:srgbClr val="009900"/>
          </a:solidFill>
          <a:ln w="9525">
            <a:solidFill>
              <a:schemeClr val="tx1"/>
            </a:solidFill>
            <a:miter lim="800000"/>
            <a:headEnd/>
            <a:tailEnd/>
          </a:ln>
          <a:effectLst>
            <a:outerShdw dist="35921" dir="2700000" algn="ctr" rotWithShape="0">
              <a:schemeClr val="bg2"/>
            </a:outerShdw>
          </a:effectLst>
        </p:spPr>
        <p:txBody>
          <a:bodyPr wrap="none" anchor="ctr"/>
          <a:lstStyle/>
          <a:p>
            <a:pPr algn="ctr">
              <a:defRPr/>
            </a:pPr>
            <a:r>
              <a:rPr lang="en-US" sz="2400" b="1">
                <a:solidFill>
                  <a:schemeClr val="bg1"/>
                </a:solidFill>
                <a:effectLst>
                  <a:outerShdw blurRad="38100" dist="38100" dir="2700000" algn="tl">
                    <a:srgbClr val="000000"/>
                  </a:outerShdw>
                </a:effectLst>
                <a:latin typeface="Times New Roman" charset="0"/>
              </a:rPr>
              <a:t>MODEL</a:t>
            </a:r>
            <a:endParaRPr lang="ru-RU" sz="2400" b="1">
              <a:solidFill>
                <a:schemeClr val="bg1"/>
              </a:solidFill>
              <a:effectLst>
                <a:outerShdw blurRad="38100" dist="38100" dir="2700000" algn="tl">
                  <a:srgbClr val="000000"/>
                </a:outerShdw>
              </a:effectLst>
              <a:latin typeface="Times New Roman" charset="0"/>
            </a:endParaRPr>
          </a:p>
        </p:txBody>
      </p:sp>
      <p:sp>
        <p:nvSpPr>
          <p:cNvPr id="50182" name="Line 6">
            <a:extLst>
              <a:ext uri="{FF2B5EF4-FFF2-40B4-BE49-F238E27FC236}">
                <a16:creationId xmlns:a16="http://schemas.microsoft.com/office/drawing/2014/main" id="{2905CEC7-5F72-474D-A30F-07650B47309F}"/>
              </a:ext>
            </a:extLst>
          </p:cNvPr>
          <p:cNvSpPr>
            <a:spLocks noChangeShapeType="1"/>
          </p:cNvSpPr>
          <p:nvPr/>
        </p:nvSpPr>
        <p:spPr bwMode="auto">
          <a:xfrm>
            <a:off x="3429000" y="6286500"/>
            <a:ext cx="1752600" cy="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50183" name="Line 7">
            <a:extLst>
              <a:ext uri="{FF2B5EF4-FFF2-40B4-BE49-F238E27FC236}">
                <a16:creationId xmlns:a16="http://schemas.microsoft.com/office/drawing/2014/main" id="{4FC4921C-92C4-4EC9-8887-81B4E3632228}"/>
              </a:ext>
            </a:extLst>
          </p:cNvPr>
          <p:cNvSpPr>
            <a:spLocks noChangeShapeType="1"/>
          </p:cNvSpPr>
          <p:nvPr/>
        </p:nvSpPr>
        <p:spPr bwMode="auto">
          <a:xfrm>
            <a:off x="6934200" y="6286500"/>
            <a:ext cx="1752600" cy="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50185" name="Text Box 9">
            <a:extLst>
              <a:ext uri="{FF2B5EF4-FFF2-40B4-BE49-F238E27FC236}">
                <a16:creationId xmlns:a16="http://schemas.microsoft.com/office/drawing/2014/main" id="{017F8776-1A70-4BB3-982A-C1E642A032CE}"/>
              </a:ext>
            </a:extLst>
          </p:cNvPr>
          <p:cNvSpPr txBox="1">
            <a:spLocks noChangeArrowheads="1"/>
          </p:cNvSpPr>
          <p:nvPr/>
        </p:nvSpPr>
        <p:spPr bwMode="auto">
          <a:xfrm>
            <a:off x="1676400" y="3660776"/>
            <a:ext cx="4724400" cy="1216025"/>
          </a:xfrm>
          <a:prstGeom prst="rect">
            <a:avLst/>
          </a:prstGeom>
          <a:noFill/>
          <a:ln w="28575">
            <a:solidFill>
              <a:srgbClr val="009900"/>
            </a:solidFill>
            <a:miter lim="800000"/>
            <a:headEnd/>
            <a:tailEnd/>
          </a:ln>
          <a:effectLst/>
        </p:spPr>
        <p:txBody>
          <a:bodyPr>
            <a:spAutoFit/>
          </a:bodyPr>
          <a:lstStyle/>
          <a:p>
            <a:pPr algn="ctr">
              <a:defRPr/>
            </a:pPr>
            <a:r>
              <a:rPr lang="en-US" sz="2400" b="1" i="1">
                <a:solidFill>
                  <a:srgbClr val="009900"/>
                </a:solidFill>
                <a:effectLst>
                  <a:outerShdw blurRad="38100" dist="38100" dir="2700000" algn="tl">
                    <a:srgbClr val="C0C0C0"/>
                  </a:outerShdw>
                </a:effectLst>
                <a:latin typeface="Times New Roman" charset="0"/>
              </a:rPr>
              <a:t>Exogenous</a:t>
            </a:r>
            <a:r>
              <a:rPr lang="en-US" sz="2400">
                <a:latin typeface="Times New Roman" charset="0"/>
              </a:rPr>
              <a:t> (independent) variable </a:t>
            </a:r>
          </a:p>
          <a:p>
            <a:pPr algn="ctr">
              <a:defRPr/>
            </a:pPr>
            <a:r>
              <a:rPr lang="en-US" sz="2400">
                <a:latin typeface="Times New Roman" charset="0"/>
              </a:rPr>
              <a:t>is the one whose value is determined by forces </a:t>
            </a:r>
            <a:r>
              <a:rPr lang="en-US" sz="2400" b="1">
                <a:solidFill>
                  <a:srgbClr val="009900"/>
                </a:solidFill>
                <a:effectLst>
                  <a:outerShdw blurRad="38100" dist="38100" dir="2700000" algn="tl">
                    <a:srgbClr val="C0C0C0"/>
                  </a:outerShdw>
                </a:effectLst>
                <a:latin typeface="Times New Roman" charset="0"/>
              </a:rPr>
              <a:t>outside</a:t>
            </a:r>
            <a:r>
              <a:rPr lang="en-US" sz="2400">
                <a:latin typeface="Times New Roman" charset="0"/>
              </a:rPr>
              <a:t> the model.</a:t>
            </a:r>
            <a:endParaRPr lang="ru-RU">
              <a:latin typeface="Times New Roman" charset="0"/>
            </a:endParaRPr>
          </a:p>
        </p:txBody>
      </p:sp>
      <p:sp>
        <p:nvSpPr>
          <p:cNvPr id="50186" name="Text Box 10">
            <a:extLst>
              <a:ext uri="{FF2B5EF4-FFF2-40B4-BE49-F238E27FC236}">
                <a16:creationId xmlns:a16="http://schemas.microsoft.com/office/drawing/2014/main" id="{4BFA5071-5EFA-43D9-B95F-C945D01B4485}"/>
              </a:ext>
            </a:extLst>
          </p:cNvPr>
          <p:cNvSpPr txBox="1">
            <a:spLocks noChangeArrowheads="1"/>
          </p:cNvSpPr>
          <p:nvPr/>
        </p:nvSpPr>
        <p:spPr bwMode="auto">
          <a:xfrm>
            <a:off x="6477000" y="3660776"/>
            <a:ext cx="4114800" cy="1216025"/>
          </a:xfrm>
          <a:prstGeom prst="rect">
            <a:avLst/>
          </a:prstGeom>
          <a:noFill/>
          <a:ln w="28575">
            <a:solidFill>
              <a:srgbClr val="009900"/>
            </a:solidFill>
            <a:miter lim="800000"/>
            <a:headEnd/>
            <a:tailEnd/>
          </a:ln>
          <a:effectLst/>
        </p:spPr>
        <p:txBody>
          <a:bodyPr>
            <a:spAutoFit/>
          </a:bodyPr>
          <a:lstStyle/>
          <a:p>
            <a:pPr algn="ctr">
              <a:spcBef>
                <a:spcPct val="20000"/>
              </a:spcBef>
              <a:defRPr/>
            </a:pPr>
            <a:r>
              <a:rPr lang="en-US" sz="2400" b="1" i="1" dirty="0">
                <a:solidFill>
                  <a:srgbClr val="009900"/>
                </a:solidFill>
                <a:effectLst>
                  <a:outerShdw blurRad="38100" dist="38100" dir="2700000" algn="tl">
                    <a:srgbClr val="C0C0C0"/>
                  </a:outerShdw>
                </a:effectLst>
                <a:latin typeface="Times New Roman" charset="0"/>
              </a:rPr>
              <a:t>Endogenous</a:t>
            </a:r>
            <a:r>
              <a:rPr lang="en-US" sz="2400" b="1" i="1" dirty="0">
                <a:solidFill>
                  <a:srgbClr val="00CC66"/>
                </a:solidFill>
                <a:effectLst>
                  <a:outerShdw blurRad="38100" dist="38100" dir="2700000" algn="tl">
                    <a:srgbClr val="C0C0C0"/>
                  </a:outerShdw>
                </a:effectLst>
                <a:latin typeface="Times New Roman" charset="0"/>
              </a:rPr>
              <a:t> </a:t>
            </a:r>
            <a:r>
              <a:rPr lang="en-US" sz="2400" dirty="0">
                <a:latin typeface="Times New Roman" charset="0"/>
              </a:rPr>
              <a:t>(dependent) variable is those whose value is determined </a:t>
            </a:r>
            <a:r>
              <a:rPr lang="en-US" sz="2400" b="1" dirty="0">
                <a:solidFill>
                  <a:srgbClr val="009900"/>
                </a:solidFill>
                <a:effectLst>
                  <a:outerShdw blurRad="38100" dist="38100" dir="2700000" algn="tl">
                    <a:srgbClr val="C0C0C0"/>
                  </a:outerShdw>
                </a:effectLst>
                <a:latin typeface="Times New Roman" charset="0"/>
              </a:rPr>
              <a:t>within</a:t>
            </a:r>
            <a:r>
              <a:rPr lang="en-US" sz="2400" dirty="0">
                <a:latin typeface="Times New Roman" charset="0"/>
              </a:rPr>
              <a:t> the model.</a:t>
            </a:r>
            <a:endParaRPr lang="ru-RU" dirty="0">
              <a:latin typeface="Times New Roman" charset="0"/>
            </a:endParaRPr>
          </a:p>
        </p:txBody>
      </p:sp>
      <p:sp>
        <p:nvSpPr>
          <p:cNvPr id="31757" name="Номер слайда 5">
            <a:extLst>
              <a:ext uri="{FF2B5EF4-FFF2-40B4-BE49-F238E27FC236}">
                <a16:creationId xmlns:a16="http://schemas.microsoft.com/office/drawing/2014/main" id="{7E32AF7F-6662-429A-BF53-C047F5381447}"/>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A0EBD14-70B1-49CA-A5C8-FD583C83DC32}" type="slidenum">
              <a:rPr lang="ru-RU" altLang="ru-RU" sz="1400"/>
              <a:pPr eaLnBrk="1" hangingPunct="1">
                <a:spcBef>
                  <a:spcPct val="0"/>
                </a:spcBef>
                <a:buFontTx/>
                <a:buNone/>
              </a:pPr>
              <a:t>28</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8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8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50185"/>
                                        </p:tgtEl>
                                        <p:attrNameLst>
                                          <p:attrName>style.visibility</p:attrName>
                                        </p:attrNameLst>
                                      </p:cBhvr>
                                      <p:to>
                                        <p:strVal val="visible"/>
                                      </p:to>
                                    </p:set>
                                    <p:animEffect transition="in" filter="dissolve">
                                      <p:cBhvr>
                                        <p:cTn id="15" dur="500"/>
                                        <p:tgtEl>
                                          <p:spTgt spid="5018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50186"/>
                                        </p:tgtEl>
                                        <p:attrNameLst>
                                          <p:attrName>style.visibility</p:attrName>
                                        </p:attrNameLst>
                                      </p:cBhvr>
                                      <p:to>
                                        <p:strVal val="visible"/>
                                      </p:to>
                                    </p:set>
                                    <p:animEffect transition="in" filter="dissolve">
                                      <p:cBhvr>
                                        <p:cTn id="20" dur="500"/>
                                        <p:tgtEl>
                                          <p:spTgt spid="5018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5018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50181"/>
                                        </p:tgtEl>
                                        <p:attrNameLst>
                                          <p:attrName>style.visibility</p:attrName>
                                        </p:attrNameLst>
                                      </p:cBhvr>
                                      <p:to>
                                        <p:strVal val="visible"/>
                                      </p:to>
                                    </p:set>
                                  </p:childTnLst>
                                </p:cTn>
                              </p:par>
                            </p:childTnLst>
                          </p:cTn>
                        </p:par>
                        <p:par>
                          <p:cTn id="29" fill="hold" nodeType="afterGroup">
                            <p:stCondLst>
                              <p:cond delay="500"/>
                            </p:stCondLst>
                            <p:childTnLst>
                              <p:par>
                                <p:cTn id="30" presetID="22" presetClass="entr" presetSubtype="8" fill="hold" nodeType="afterEffect">
                                  <p:stCondLst>
                                    <p:cond delay="1000"/>
                                  </p:stCondLst>
                                  <p:childTnLst>
                                    <p:set>
                                      <p:cBhvr>
                                        <p:cTn id="31" dur="1" fill="hold">
                                          <p:stCondLst>
                                            <p:cond delay="0"/>
                                          </p:stCondLst>
                                        </p:cTn>
                                        <p:tgtEl>
                                          <p:spTgt spid="50182"/>
                                        </p:tgtEl>
                                        <p:attrNameLst>
                                          <p:attrName>style.visibility</p:attrName>
                                        </p:attrNameLst>
                                      </p:cBhvr>
                                      <p:to>
                                        <p:strVal val="visible"/>
                                      </p:to>
                                    </p:set>
                                    <p:animEffect transition="in" filter="wipe(left)">
                                      <p:cBhvr>
                                        <p:cTn id="32" dur="500"/>
                                        <p:tgtEl>
                                          <p:spTgt spid="50182"/>
                                        </p:tgtEl>
                                      </p:cBhvr>
                                    </p:animEffect>
                                  </p:childTnLst>
                                </p:cTn>
                              </p:par>
                            </p:childTnLst>
                          </p:cTn>
                        </p:par>
                        <p:par>
                          <p:cTn id="33" fill="hold" nodeType="afterGroup">
                            <p:stCondLst>
                              <p:cond delay="2000"/>
                            </p:stCondLst>
                            <p:childTnLst>
                              <p:par>
                                <p:cTn id="34" presetID="1" presetClass="entr" presetSubtype="0" fill="hold" grpId="0" nodeType="afterEffect">
                                  <p:stCondLst>
                                    <p:cond delay="0"/>
                                  </p:stCondLst>
                                  <p:childTnLst>
                                    <p:set>
                                      <p:cBhvr>
                                        <p:cTn id="35" dur="1" fill="hold">
                                          <p:stCondLst>
                                            <p:cond delay="499"/>
                                          </p:stCondLst>
                                        </p:cTn>
                                        <p:tgtEl>
                                          <p:spTgt spid="50184"/>
                                        </p:tgtEl>
                                        <p:attrNameLst>
                                          <p:attrName>style.visibility</p:attrName>
                                        </p:attrNameLst>
                                      </p:cBhvr>
                                      <p:to>
                                        <p:strVal val="visible"/>
                                      </p:to>
                                    </p:set>
                                  </p:childTnLst>
                                </p:cTn>
                              </p:par>
                            </p:childTnLst>
                          </p:cTn>
                        </p:par>
                        <p:par>
                          <p:cTn id="36" fill="hold" nodeType="afterGroup">
                            <p:stCondLst>
                              <p:cond delay="2500"/>
                            </p:stCondLst>
                            <p:childTnLst>
                              <p:par>
                                <p:cTn id="37" presetID="22" presetClass="entr" presetSubtype="8" fill="hold" nodeType="afterEffect">
                                  <p:stCondLst>
                                    <p:cond delay="0"/>
                                  </p:stCondLst>
                                  <p:childTnLst>
                                    <p:set>
                                      <p:cBhvr>
                                        <p:cTn id="38" dur="1" fill="hold">
                                          <p:stCondLst>
                                            <p:cond delay="0"/>
                                          </p:stCondLst>
                                        </p:cTn>
                                        <p:tgtEl>
                                          <p:spTgt spid="50183"/>
                                        </p:tgtEl>
                                        <p:attrNameLst>
                                          <p:attrName>style.visibility</p:attrName>
                                        </p:attrNameLst>
                                      </p:cBhvr>
                                      <p:to>
                                        <p:strVal val="visible"/>
                                      </p:to>
                                    </p:set>
                                    <p:animEffect transition="in" filter="wipe(left)">
                                      <p:cBhvr>
                                        <p:cTn id="39" dur="500"/>
                                        <p:tgtEl>
                                          <p:spTgt spid="50183"/>
                                        </p:tgtEl>
                                      </p:cBhvr>
                                    </p:animEffect>
                                  </p:childTnLst>
                                </p:cTn>
                              </p:par>
                            </p:childTnLst>
                          </p:cTn>
                        </p:par>
                        <p:par>
                          <p:cTn id="40" fill="hold" nodeType="afterGroup">
                            <p:stCondLst>
                              <p:cond delay="3000"/>
                            </p:stCondLst>
                            <p:childTnLst>
                              <p:par>
                                <p:cTn id="41" presetID="1" presetClass="entr" presetSubtype="0" fill="hold" grpId="0" nodeType="afterEffect">
                                  <p:stCondLst>
                                    <p:cond delay="0"/>
                                  </p:stCondLst>
                                  <p:childTnLst>
                                    <p:set>
                                      <p:cBhvr>
                                        <p:cTn id="42" dur="1" fill="hold">
                                          <p:stCondLst>
                                            <p:cond delay="499"/>
                                          </p:stCondLst>
                                        </p:cTn>
                                        <p:tgtEl>
                                          <p:spTgt spid="50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4" grpId="0" autoUpdateAnimBg="0"/>
      <p:bldP spid="50187" grpId="0" autoUpdateAnimBg="0"/>
      <p:bldP spid="50178" grpId="0" animBg="1" autoUpdateAnimBg="0"/>
      <p:bldP spid="50180" grpId="0" build="p" autoUpdateAnimBg="0"/>
      <p:bldP spid="50181" grpId="0" animBg="1" autoUpdateAnimBg="0"/>
      <p:bldP spid="50185" grpId="0" animBg="1" autoUpdateAnimBg="0"/>
      <p:bldP spid="50186"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84" name="Text Box 8">
            <a:extLst>
              <a:ext uri="{FF2B5EF4-FFF2-40B4-BE49-F238E27FC236}">
                <a16:creationId xmlns:a16="http://schemas.microsoft.com/office/drawing/2014/main" id="{19E461BD-3A17-48BD-BB02-EDAA374971BF}"/>
              </a:ext>
            </a:extLst>
          </p:cNvPr>
          <p:cNvSpPr txBox="1">
            <a:spLocks noChangeArrowheads="1"/>
          </p:cNvSpPr>
          <p:nvPr/>
        </p:nvSpPr>
        <p:spPr bwMode="auto">
          <a:xfrm>
            <a:off x="2800350" y="4953002"/>
            <a:ext cx="2305050" cy="461665"/>
          </a:xfrm>
          <a:prstGeom prst="rect">
            <a:avLst/>
          </a:prstGeom>
          <a:noFill/>
          <a:ln w="9525">
            <a:noFill/>
            <a:miter lim="800000"/>
            <a:headEnd/>
            <a:tailEnd/>
          </a:ln>
          <a:effectLst/>
        </p:spPr>
        <p:txBody>
          <a:bodyPr wrap="square">
            <a:spAutoFit/>
          </a:bodyPr>
          <a:lstStyle/>
          <a:p>
            <a:pPr>
              <a:spcBef>
                <a:spcPct val="50000"/>
              </a:spcBef>
              <a:defRPr/>
            </a:pPr>
            <a:r>
              <a:rPr lang="en-US" sz="2400" dirty="0">
                <a:solidFill>
                  <a:schemeClr val="accent1"/>
                </a:solidFill>
                <a:latin typeface="Times New Roman" charset="0"/>
              </a:rPr>
              <a:t>  </a:t>
            </a:r>
            <a:r>
              <a:rPr lang="en-US" sz="2400" b="1" dirty="0">
                <a:solidFill>
                  <a:srgbClr val="009900"/>
                </a:solidFill>
                <a:effectLst>
                  <a:outerShdw blurRad="38100" dist="38100" dir="2700000" algn="tl">
                    <a:srgbClr val="C0C0C0"/>
                  </a:outerShdw>
                </a:effectLst>
                <a:latin typeface="Times New Roman" charset="0"/>
              </a:rPr>
              <a:t>Exogenous</a:t>
            </a:r>
            <a:endParaRPr lang="ru-RU" sz="2400" b="1" dirty="0">
              <a:solidFill>
                <a:srgbClr val="009900"/>
              </a:solidFill>
              <a:effectLst>
                <a:outerShdw blurRad="38100" dist="38100" dir="2700000" algn="tl">
                  <a:srgbClr val="C0C0C0"/>
                </a:outerShdw>
              </a:effectLst>
              <a:latin typeface="Times New Roman" charset="0"/>
            </a:endParaRPr>
          </a:p>
        </p:txBody>
      </p:sp>
      <p:sp>
        <p:nvSpPr>
          <p:cNvPr id="50187" name="Text Box 11">
            <a:extLst>
              <a:ext uri="{FF2B5EF4-FFF2-40B4-BE49-F238E27FC236}">
                <a16:creationId xmlns:a16="http://schemas.microsoft.com/office/drawing/2014/main" id="{F8C1B54B-05E2-4FFC-B3F5-C44F884D802A}"/>
              </a:ext>
            </a:extLst>
          </p:cNvPr>
          <p:cNvSpPr txBox="1">
            <a:spLocks noChangeArrowheads="1"/>
          </p:cNvSpPr>
          <p:nvPr/>
        </p:nvSpPr>
        <p:spPr bwMode="auto">
          <a:xfrm>
            <a:off x="1409700" y="3751262"/>
            <a:ext cx="83058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ru-RU" sz="2400"/>
              <a:t>The value of endogenous variable depends and is determined by the value of exogenous variables. </a:t>
            </a:r>
          </a:p>
          <a:p>
            <a:pPr eaLnBrk="1" hangingPunct="1">
              <a:spcBef>
                <a:spcPct val="50000"/>
              </a:spcBef>
              <a:buFontTx/>
              <a:buNone/>
            </a:pPr>
            <a:endParaRPr lang="ru-RU" altLang="ru-RU" sz="2800"/>
          </a:p>
        </p:txBody>
      </p:sp>
      <p:sp>
        <p:nvSpPr>
          <p:cNvPr id="50178" name="Rectangle 2">
            <a:extLst>
              <a:ext uri="{FF2B5EF4-FFF2-40B4-BE49-F238E27FC236}">
                <a16:creationId xmlns:a16="http://schemas.microsoft.com/office/drawing/2014/main" id="{5FE1FE43-4D91-49B4-B50B-AF1312C404BF}"/>
              </a:ext>
            </a:extLst>
          </p:cNvPr>
          <p:cNvSpPr>
            <a:spLocks noChangeArrowheads="1"/>
          </p:cNvSpPr>
          <p:nvPr/>
        </p:nvSpPr>
        <p:spPr bwMode="auto">
          <a:xfrm>
            <a:off x="7200900" y="4262439"/>
            <a:ext cx="1752600" cy="1976436"/>
          </a:xfrm>
          <a:prstGeom prst="rect">
            <a:avLst/>
          </a:prstGeom>
          <a:solidFill>
            <a:schemeClr val="bg1"/>
          </a:solidFill>
          <a:ln w="9525">
            <a:noFill/>
            <a:miter lim="800000"/>
            <a:headEnd/>
            <a:tailEnd/>
          </a:ln>
          <a:effectLst/>
        </p:spPr>
        <p:txBody>
          <a:bodyPr wrap="none" anchor="ctr"/>
          <a:lstStyle/>
          <a:p>
            <a:pPr algn="ctr">
              <a:defRPr/>
            </a:pPr>
            <a:r>
              <a:rPr lang="en-US" sz="2400" b="1" dirty="0">
                <a:solidFill>
                  <a:srgbClr val="009900"/>
                </a:solidFill>
                <a:effectLst>
                  <a:outerShdw blurRad="38100" dist="38100" dir="2700000" algn="tl">
                    <a:srgbClr val="C0C0C0"/>
                  </a:outerShdw>
                </a:effectLst>
                <a:latin typeface="Times New Roman" charset="0"/>
              </a:rPr>
              <a:t>Endogenous</a:t>
            </a:r>
            <a:endParaRPr lang="ru-RU" sz="2400" b="1" dirty="0">
              <a:solidFill>
                <a:srgbClr val="009900"/>
              </a:solidFill>
              <a:effectLst>
                <a:outerShdw blurRad="38100" dist="38100" dir="2700000" algn="tl">
                  <a:srgbClr val="C0C0C0"/>
                </a:outerShdw>
              </a:effectLst>
              <a:latin typeface="Times New Roman" charset="0"/>
            </a:endParaRPr>
          </a:p>
        </p:txBody>
      </p:sp>
      <p:sp>
        <p:nvSpPr>
          <p:cNvPr id="50179" name="Rectangle 3">
            <a:extLst>
              <a:ext uri="{FF2B5EF4-FFF2-40B4-BE49-F238E27FC236}">
                <a16:creationId xmlns:a16="http://schemas.microsoft.com/office/drawing/2014/main" id="{60D1F29F-55D1-4383-8240-0600583A2108}"/>
              </a:ext>
            </a:extLst>
          </p:cNvPr>
          <p:cNvSpPr>
            <a:spLocks noGrp="1" noChangeArrowheads="1"/>
          </p:cNvSpPr>
          <p:nvPr>
            <p:ph type="ctrTitle"/>
          </p:nvPr>
        </p:nvSpPr>
        <p:spPr>
          <a:xfrm>
            <a:off x="2386781" y="480614"/>
            <a:ext cx="7010400" cy="650480"/>
          </a:xfrm>
        </p:spPr>
        <p:txBody>
          <a:bodyPr>
            <a:normAutofit/>
          </a:bodyPr>
          <a:lstStyle/>
          <a:p>
            <a:pPr eaLnBrk="1" hangingPunct="1">
              <a:defRPr/>
            </a:pPr>
            <a:r>
              <a:rPr lang="en-US" sz="4000" b="1" dirty="0">
                <a:solidFill>
                  <a:schemeClr val="bg1"/>
                </a:solidFill>
                <a:effectLst>
                  <a:outerShdw blurRad="38100" dist="38100" dir="2700000" algn="tl">
                    <a:srgbClr val="C0C0C0"/>
                  </a:outerShdw>
                </a:effectLst>
                <a:latin typeface="+mn-lt"/>
              </a:rPr>
              <a:t>Macroeconomic Models</a:t>
            </a:r>
            <a:endParaRPr lang="ru-RU" sz="4000" b="1" dirty="0">
              <a:solidFill>
                <a:schemeClr val="bg1"/>
              </a:solidFill>
              <a:effectLst>
                <a:outerShdw blurRad="38100" dist="38100" dir="2700000" algn="tl">
                  <a:srgbClr val="C0C0C0"/>
                </a:outerShdw>
              </a:effectLst>
              <a:latin typeface="+mn-lt"/>
            </a:endParaRPr>
          </a:p>
        </p:txBody>
      </p:sp>
      <p:sp>
        <p:nvSpPr>
          <p:cNvPr id="50181" name="Rectangle 5">
            <a:extLst>
              <a:ext uri="{FF2B5EF4-FFF2-40B4-BE49-F238E27FC236}">
                <a16:creationId xmlns:a16="http://schemas.microsoft.com/office/drawing/2014/main" id="{74C71DF7-FB8A-46B4-A92F-6141E0184563}"/>
              </a:ext>
            </a:extLst>
          </p:cNvPr>
          <p:cNvSpPr>
            <a:spLocks noChangeArrowheads="1"/>
          </p:cNvSpPr>
          <p:nvPr/>
        </p:nvSpPr>
        <p:spPr bwMode="auto">
          <a:xfrm>
            <a:off x="5105400" y="5117306"/>
            <a:ext cx="1752600" cy="609600"/>
          </a:xfrm>
          <a:prstGeom prst="rect">
            <a:avLst/>
          </a:prstGeom>
          <a:solidFill>
            <a:srgbClr val="009900"/>
          </a:solidFill>
          <a:ln w="9525">
            <a:solidFill>
              <a:schemeClr val="tx1"/>
            </a:solidFill>
            <a:miter lim="800000"/>
            <a:headEnd/>
            <a:tailEnd/>
          </a:ln>
          <a:effectLst>
            <a:outerShdw dist="35921" dir="2700000" algn="ctr" rotWithShape="0">
              <a:schemeClr val="bg2"/>
            </a:outerShdw>
          </a:effectLst>
        </p:spPr>
        <p:txBody>
          <a:bodyPr wrap="none" anchor="ctr"/>
          <a:lstStyle/>
          <a:p>
            <a:pPr algn="ctr">
              <a:defRPr/>
            </a:pPr>
            <a:r>
              <a:rPr lang="en-US" sz="2400" b="1">
                <a:solidFill>
                  <a:schemeClr val="bg1"/>
                </a:solidFill>
                <a:effectLst>
                  <a:outerShdw blurRad="38100" dist="38100" dir="2700000" algn="tl">
                    <a:srgbClr val="000000"/>
                  </a:outerShdw>
                </a:effectLst>
                <a:latin typeface="Times New Roman" charset="0"/>
              </a:rPr>
              <a:t>MODEL</a:t>
            </a:r>
            <a:endParaRPr lang="ru-RU" sz="2400" b="1">
              <a:solidFill>
                <a:schemeClr val="bg1"/>
              </a:solidFill>
              <a:effectLst>
                <a:outerShdw blurRad="38100" dist="38100" dir="2700000" algn="tl">
                  <a:srgbClr val="000000"/>
                </a:outerShdw>
              </a:effectLst>
              <a:latin typeface="Times New Roman" charset="0"/>
            </a:endParaRPr>
          </a:p>
        </p:txBody>
      </p:sp>
      <p:sp>
        <p:nvSpPr>
          <p:cNvPr id="50182" name="Line 6">
            <a:extLst>
              <a:ext uri="{FF2B5EF4-FFF2-40B4-BE49-F238E27FC236}">
                <a16:creationId xmlns:a16="http://schemas.microsoft.com/office/drawing/2014/main" id="{2905CEC7-5F72-474D-A30F-07650B47309F}"/>
              </a:ext>
            </a:extLst>
          </p:cNvPr>
          <p:cNvSpPr>
            <a:spLocks noChangeShapeType="1"/>
          </p:cNvSpPr>
          <p:nvPr/>
        </p:nvSpPr>
        <p:spPr bwMode="auto">
          <a:xfrm>
            <a:off x="2914650" y="5629275"/>
            <a:ext cx="1752600" cy="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50183" name="Line 7">
            <a:extLst>
              <a:ext uri="{FF2B5EF4-FFF2-40B4-BE49-F238E27FC236}">
                <a16:creationId xmlns:a16="http://schemas.microsoft.com/office/drawing/2014/main" id="{4FC4921C-92C4-4EC9-8887-81B4E3632228}"/>
              </a:ext>
            </a:extLst>
          </p:cNvPr>
          <p:cNvSpPr>
            <a:spLocks noChangeShapeType="1"/>
          </p:cNvSpPr>
          <p:nvPr/>
        </p:nvSpPr>
        <p:spPr bwMode="auto">
          <a:xfrm>
            <a:off x="7115175" y="5629275"/>
            <a:ext cx="1752600" cy="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50185" name="Text Box 9">
            <a:extLst>
              <a:ext uri="{FF2B5EF4-FFF2-40B4-BE49-F238E27FC236}">
                <a16:creationId xmlns:a16="http://schemas.microsoft.com/office/drawing/2014/main" id="{017F8776-1A70-4BB3-982A-C1E642A032CE}"/>
              </a:ext>
            </a:extLst>
          </p:cNvPr>
          <p:cNvSpPr txBox="1">
            <a:spLocks noChangeArrowheads="1"/>
          </p:cNvSpPr>
          <p:nvPr/>
        </p:nvSpPr>
        <p:spPr bwMode="auto">
          <a:xfrm>
            <a:off x="276225" y="1963736"/>
            <a:ext cx="4724400" cy="1216025"/>
          </a:xfrm>
          <a:prstGeom prst="rect">
            <a:avLst/>
          </a:prstGeom>
          <a:noFill/>
          <a:ln w="28575">
            <a:solidFill>
              <a:srgbClr val="009900"/>
            </a:solidFill>
            <a:miter lim="800000"/>
            <a:headEnd/>
            <a:tailEnd/>
          </a:ln>
          <a:effectLst/>
        </p:spPr>
        <p:txBody>
          <a:bodyPr>
            <a:spAutoFit/>
          </a:bodyPr>
          <a:lstStyle/>
          <a:p>
            <a:pPr algn="ctr">
              <a:defRPr/>
            </a:pPr>
            <a:r>
              <a:rPr lang="en-US" sz="2400" b="1" i="1" dirty="0">
                <a:solidFill>
                  <a:srgbClr val="009900"/>
                </a:solidFill>
                <a:effectLst>
                  <a:outerShdw blurRad="38100" dist="38100" dir="2700000" algn="tl">
                    <a:srgbClr val="C0C0C0"/>
                  </a:outerShdw>
                </a:effectLst>
                <a:latin typeface="Times New Roman" charset="0"/>
              </a:rPr>
              <a:t>Exogenous</a:t>
            </a:r>
            <a:r>
              <a:rPr lang="en-US" sz="2400" dirty="0">
                <a:latin typeface="Times New Roman" charset="0"/>
              </a:rPr>
              <a:t> (independent) variable </a:t>
            </a:r>
          </a:p>
          <a:p>
            <a:pPr algn="ctr">
              <a:defRPr/>
            </a:pPr>
            <a:r>
              <a:rPr lang="en-US" sz="2400" dirty="0">
                <a:latin typeface="Times New Roman" charset="0"/>
              </a:rPr>
              <a:t>is the one whose value is determined by forces </a:t>
            </a:r>
            <a:r>
              <a:rPr lang="en-US" sz="2400" b="1" dirty="0">
                <a:solidFill>
                  <a:srgbClr val="009900"/>
                </a:solidFill>
                <a:effectLst>
                  <a:outerShdw blurRad="38100" dist="38100" dir="2700000" algn="tl">
                    <a:srgbClr val="C0C0C0"/>
                  </a:outerShdw>
                </a:effectLst>
                <a:latin typeface="Times New Roman" charset="0"/>
              </a:rPr>
              <a:t>outside</a:t>
            </a:r>
            <a:r>
              <a:rPr lang="en-US" sz="2400" dirty="0">
                <a:latin typeface="Times New Roman" charset="0"/>
              </a:rPr>
              <a:t> the model.</a:t>
            </a:r>
            <a:endParaRPr lang="ru-RU" dirty="0">
              <a:latin typeface="Times New Roman" charset="0"/>
            </a:endParaRPr>
          </a:p>
        </p:txBody>
      </p:sp>
      <p:sp>
        <p:nvSpPr>
          <p:cNvPr id="50186" name="Text Box 10">
            <a:extLst>
              <a:ext uri="{FF2B5EF4-FFF2-40B4-BE49-F238E27FC236}">
                <a16:creationId xmlns:a16="http://schemas.microsoft.com/office/drawing/2014/main" id="{4BFA5071-5EFA-43D9-B95F-C945D01B4485}"/>
              </a:ext>
            </a:extLst>
          </p:cNvPr>
          <p:cNvSpPr txBox="1">
            <a:spLocks noChangeArrowheads="1"/>
          </p:cNvSpPr>
          <p:nvPr/>
        </p:nvSpPr>
        <p:spPr bwMode="auto">
          <a:xfrm>
            <a:off x="6153150" y="1974851"/>
            <a:ext cx="4114800" cy="1216025"/>
          </a:xfrm>
          <a:prstGeom prst="rect">
            <a:avLst/>
          </a:prstGeom>
          <a:noFill/>
          <a:ln w="28575">
            <a:solidFill>
              <a:srgbClr val="009900"/>
            </a:solidFill>
            <a:miter lim="800000"/>
            <a:headEnd/>
            <a:tailEnd/>
          </a:ln>
          <a:effectLst/>
        </p:spPr>
        <p:txBody>
          <a:bodyPr>
            <a:spAutoFit/>
          </a:bodyPr>
          <a:lstStyle/>
          <a:p>
            <a:pPr algn="ctr">
              <a:spcBef>
                <a:spcPct val="20000"/>
              </a:spcBef>
              <a:defRPr/>
            </a:pPr>
            <a:r>
              <a:rPr lang="en-US" sz="2400" b="1" i="1" dirty="0">
                <a:solidFill>
                  <a:srgbClr val="009900"/>
                </a:solidFill>
                <a:effectLst>
                  <a:outerShdw blurRad="38100" dist="38100" dir="2700000" algn="tl">
                    <a:srgbClr val="C0C0C0"/>
                  </a:outerShdw>
                </a:effectLst>
                <a:latin typeface="Times New Roman" charset="0"/>
              </a:rPr>
              <a:t>Endogenous</a:t>
            </a:r>
            <a:r>
              <a:rPr lang="en-US" sz="2400" b="1" i="1" dirty="0">
                <a:solidFill>
                  <a:srgbClr val="00CC66"/>
                </a:solidFill>
                <a:effectLst>
                  <a:outerShdw blurRad="38100" dist="38100" dir="2700000" algn="tl">
                    <a:srgbClr val="C0C0C0"/>
                  </a:outerShdw>
                </a:effectLst>
                <a:latin typeface="Times New Roman" charset="0"/>
              </a:rPr>
              <a:t> </a:t>
            </a:r>
            <a:r>
              <a:rPr lang="en-US" sz="2400" dirty="0">
                <a:latin typeface="Times New Roman" charset="0"/>
              </a:rPr>
              <a:t>(dependent) variable is those whose value is determined </a:t>
            </a:r>
            <a:r>
              <a:rPr lang="en-US" sz="2400" b="1" dirty="0">
                <a:solidFill>
                  <a:srgbClr val="009900"/>
                </a:solidFill>
                <a:effectLst>
                  <a:outerShdw blurRad="38100" dist="38100" dir="2700000" algn="tl">
                    <a:srgbClr val="C0C0C0"/>
                  </a:outerShdw>
                </a:effectLst>
                <a:latin typeface="Times New Roman" charset="0"/>
              </a:rPr>
              <a:t>within</a:t>
            </a:r>
            <a:r>
              <a:rPr lang="en-US" sz="2400" dirty="0">
                <a:latin typeface="Times New Roman" charset="0"/>
              </a:rPr>
              <a:t> the model.</a:t>
            </a:r>
            <a:endParaRPr lang="ru-RU" dirty="0">
              <a:latin typeface="Times New Roman" charset="0"/>
            </a:endParaRPr>
          </a:p>
        </p:txBody>
      </p:sp>
      <p:sp>
        <p:nvSpPr>
          <p:cNvPr id="31757" name="Номер слайда 5">
            <a:extLst>
              <a:ext uri="{FF2B5EF4-FFF2-40B4-BE49-F238E27FC236}">
                <a16:creationId xmlns:a16="http://schemas.microsoft.com/office/drawing/2014/main" id="{7E32AF7F-6662-429A-BF53-C047F5381447}"/>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A0EBD14-70B1-49CA-A5C8-FD583C83DC32}" type="slidenum">
              <a:rPr lang="ru-RU" altLang="ru-RU" sz="1400"/>
              <a:pPr eaLnBrk="1" hangingPunct="1">
                <a:spcBef>
                  <a:spcPct val="0"/>
                </a:spcBef>
                <a:buFontTx/>
                <a:buNone/>
              </a:pPr>
              <a:t>29</a:t>
            </a:fld>
            <a:endParaRPr lang="ru-RU" altLang="ru-RU" sz="1400"/>
          </a:p>
        </p:txBody>
      </p:sp>
    </p:spTree>
    <p:extLst>
      <p:ext uri="{BB962C8B-B14F-4D97-AF65-F5344CB8AC3E}">
        <p14:creationId xmlns:p14="http://schemas.microsoft.com/office/powerpoint/2010/main" val="27862588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0185"/>
                                        </p:tgtEl>
                                        <p:attrNameLst>
                                          <p:attrName>style.visibility</p:attrName>
                                        </p:attrNameLst>
                                      </p:cBhvr>
                                      <p:to>
                                        <p:strVal val="visible"/>
                                      </p:to>
                                    </p:set>
                                    <p:animEffect transition="in" filter="dissolve">
                                      <p:cBhvr>
                                        <p:cTn id="7" dur="500"/>
                                        <p:tgtEl>
                                          <p:spTgt spid="5018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0186"/>
                                        </p:tgtEl>
                                        <p:attrNameLst>
                                          <p:attrName>style.visibility</p:attrName>
                                        </p:attrNameLst>
                                      </p:cBhvr>
                                      <p:to>
                                        <p:strVal val="visible"/>
                                      </p:to>
                                    </p:set>
                                    <p:animEffect transition="in" filter="dissolve">
                                      <p:cBhvr>
                                        <p:cTn id="12" dur="500"/>
                                        <p:tgtEl>
                                          <p:spTgt spid="5018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5018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50181"/>
                                        </p:tgtEl>
                                        <p:attrNameLst>
                                          <p:attrName>style.visibility</p:attrName>
                                        </p:attrNameLst>
                                      </p:cBhvr>
                                      <p:to>
                                        <p:strVal val="visible"/>
                                      </p:to>
                                    </p:set>
                                  </p:childTnLst>
                                </p:cTn>
                              </p:par>
                            </p:childTnLst>
                          </p:cTn>
                        </p:par>
                        <p:par>
                          <p:cTn id="21" fill="hold" nodeType="afterGroup">
                            <p:stCondLst>
                              <p:cond delay="500"/>
                            </p:stCondLst>
                            <p:childTnLst>
                              <p:par>
                                <p:cTn id="22" presetID="22" presetClass="entr" presetSubtype="8" fill="hold" nodeType="afterEffect">
                                  <p:stCondLst>
                                    <p:cond delay="1000"/>
                                  </p:stCondLst>
                                  <p:childTnLst>
                                    <p:set>
                                      <p:cBhvr>
                                        <p:cTn id="23" dur="1" fill="hold">
                                          <p:stCondLst>
                                            <p:cond delay="0"/>
                                          </p:stCondLst>
                                        </p:cTn>
                                        <p:tgtEl>
                                          <p:spTgt spid="50182"/>
                                        </p:tgtEl>
                                        <p:attrNameLst>
                                          <p:attrName>style.visibility</p:attrName>
                                        </p:attrNameLst>
                                      </p:cBhvr>
                                      <p:to>
                                        <p:strVal val="visible"/>
                                      </p:to>
                                    </p:set>
                                    <p:animEffect transition="in" filter="wipe(left)">
                                      <p:cBhvr>
                                        <p:cTn id="24" dur="500"/>
                                        <p:tgtEl>
                                          <p:spTgt spid="50182"/>
                                        </p:tgtEl>
                                      </p:cBhvr>
                                    </p:animEffect>
                                  </p:childTnLst>
                                </p:cTn>
                              </p:par>
                            </p:childTnLst>
                          </p:cTn>
                        </p:par>
                        <p:par>
                          <p:cTn id="25" fill="hold" nodeType="afterGroup">
                            <p:stCondLst>
                              <p:cond delay="2000"/>
                            </p:stCondLst>
                            <p:childTnLst>
                              <p:par>
                                <p:cTn id="26" presetID="1" presetClass="entr" presetSubtype="0" fill="hold" grpId="0" nodeType="afterEffect">
                                  <p:stCondLst>
                                    <p:cond delay="0"/>
                                  </p:stCondLst>
                                  <p:childTnLst>
                                    <p:set>
                                      <p:cBhvr>
                                        <p:cTn id="27" dur="1" fill="hold">
                                          <p:stCondLst>
                                            <p:cond delay="499"/>
                                          </p:stCondLst>
                                        </p:cTn>
                                        <p:tgtEl>
                                          <p:spTgt spid="50184"/>
                                        </p:tgtEl>
                                        <p:attrNameLst>
                                          <p:attrName>style.visibility</p:attrName>
                                        </p:attrNameLst>
                                      </p:cBhvr>
                                      <p:to>
                                        <p:strVal val="visible"/>
                                      </p:to>
                                    </p:set>
                                  </p:childTnLst>
                                </p:cTn>
                              </p:par>
                            </p:childTnLst>
                          </p:cTn>
                        </p:par>
                        <p:par>
                          <p:cTn id="28" fill="hold" nodeType="afterGroup">
                            <p:stCondLst>
                              <p:cond delay="2500"/>
                            </p:stCondLst>
                            <p:childTnLst>
                              <p:par>
                                <p:cTn id="29" presetID="22" presetClass="entr" presetSubtype="8" fill="hold" nodeType="afterEffect">
                                  <p:stCondLst>
                                    <p:cond delay="0"/>
                                  </p:stCondLst>
                                  <p:childTnLst>
                                    <p:set>
                                      <p:cBhvr>
                                        <p:cTn id="30" dur="1" fill="hold">
                                          <p:stCondLst>
                                            <p:cond delay="0"/>
                                          </p:stCondLst>
                                        </p:cTn>
                                        <p:tgtEl>
                                          <p:spTgt spid="50183"/>
                                        </p:tgtEl>
                                        <p:attrNameLst>
                                          <p:attrName>style.visibility</p:attrName>
                                        </p:attrNameLst>
                                      </p:cBhvr>
                                      <p:to>
                                        <p:strVal val="visible"/>
                                      </p:to>
                                    </p:set>
                                    <p:animEffect transition="in" filter="wipe(left)">
                                      <p:cBhvr>
                                        <p:cTn id="31" dur="500"/>
                                        <p:tgtEl>
                                          <p:spTgt spid="50183"/>
                                        </p:tgtEl>
                                      </p:cBhvr>
                                    </p:animEffect>
                                  </p:childTnLst>
                                </p:cTn>
                              </p:par>
                            </p:childTnLst>
                          </p:cTn>
                        </p:par>
                        <p:par>
                          <p:cTn id="32" fill="hold" nodeType="afterGroup">
                            <p:stCondLst>
                              <p:cond delay="3000"/>
                            </p:stCondLst>
                            <p:childTnLst>
                              <p:par>
                                <p:cTn id="33" presetID="1" presetClass="entr" presetSubtype="0" fill="hold" grpId="0" nodeType="afterEffect">
                                  <p:stCondLst>
                                    <p:cond delay="0"/>
                                  </p:stCondLst>
                                  <p:childTnLst>
                                    <p:set>
                                      <p:cBhvr>
                                        <p:cTn id="34" dur="1" fill="hold">
                                          <p:stCondLst>
                                            <p:cond delay="499"/>
                                          </p:stCondLst>
                                        </p:cTn>
                                        <p:tgtEl>
                                          <p:spTgt spid="50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4" grpId="0" autoUpdateAnimBg="0"/>
      <p:bldP spid="50187" grpId="0" autoUpdateAnimBg="0"/>
      <p:bldP spid="50178" grpId="0" animBg="1" autoUpdateAnimBg="0"/>
      <p:bldP spid="50181" grpId="0" animBg="1" autoUpdateAnimBg="0"/>
      <p:bldP spid="50185" grpId="0" animBg="1" autoUpdateAnimBg="0"/>
      <p:bldP spid="50186"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3" name="Rectangle 3">
            <a:extLst>
              <a:ext uri="{FF2B5EF4-FFF2-40B4-BE49-F238E27FC236}">
                <a16:creationId xmlns:a16="http://schemas.microsoft.com/office/drawing/2014/main" id="{6871561B-05E1-4017-86C3-DD4D262AA0A8}"/>
              </a:ext>
            </a:extLst>
          </p:cNvPr>
          <p:cNvSpPr>
            <a:spLocks noGrp="1" noChangeArrowheads="1"/>
          </p:cNvSpPr>
          <p:nvPr>
            <p:ph type="body" idx="1"/>
          </p:nvPr>
        </p:nvSpPr>
        <p:spPr>
          <a:xfrm>
            <a:off x="0" y="1771652"/>
            <a:ext cx="10272715" cy="4656135"/>
          </a:xfrm>
        </p:spPr>
        <p:txBody>
          <a:bodyPr>
            <a:normAutofit lnSpcReduction="10000"/>
          </a:bodyPr>
          <a:lstStyle/>
          <a:p>
            <a:pPr algn="just" eaLnBrk="1" hangingPunct="1">
              <a:spcBef>
                <a:spcPct val="30000"/>
              </a:spcBef>
              <a:buClr>
                <a:srgbClr val="009900"/>
              </a:buClr>
              <a:buFont typeface="Wingdings" pitchFamily="2" charset="2"/>
              <a:buChar char="§"/>
              <a:defRPr/>
            </a:pPr>
            <a:r>
              <a:rPr lang="en-US" sz="2400" dirty="0"/>
              <a:t>Frequently, the endogenous variable is presented as depending upon only one exogenous variable, with the assumption that all the other exogenous variables are held constant. This principle is called by the Latin term </a:t>
            </a:r>
            <a:r>
              <a:rPr lang="en-US" sz="2400" b="1" i="1" dirty="0">
                <a:solidFill>
                  <a:srgbClr val="009900"/>
                </a:solidFill>
                <a:effectLst>
                  <a:outerShdw blurRad="38100" dist="38100" dir="2700000" algn="tl">
                    <a:srgbClr val="C0C0C0"/>
                  </a:outerShdw>
                </a:effectLst>
              </a:rPr>
              <a:t>ceteris paribus</a:t>
            </a:r>
            <a:r>
              <a:rPr lang="en-US" sz="2400" dirty="0"/>
              <a:t>, meaning </a:t>
            </a:r>
            <a:r>
              <a:rPr lang="ru-RU" sz="2400" dirty="0"/>
              <a:t>«</a:t>
            </a:r>
            <a:r>
              <a:rPr lang="en-US" sz="2400" dirty="0"/>
              <a:t>other things being equal</a:t>
            </a:r>
            <a:r>
              <a:rPr lang="ru-RU" sz="2400" dirty="0"/>
              <a:t>»</a:t>
            </a:r>
            <a:r>
              <a:rPr lang="en-US" sz="2400" dirty="0"/>
              <a:t>.</a:t>
            </a:r>
            <a:endParaRPr lang="ru-RU" sz="2400" dirty="0"/>
          </a:p>
          <a:p>
            <a:pPr algn="just" eaLnBrk="1" hangingPunct="1">
              <a:spcBef>
                <a:spcPct val="30000"/>
              </a:spcBef>
              <a:buClr>
                <a:srgbClr val="009900"/>
              </a:buClr>
              <a:buFont typeface="Wingdings" pitchFamily="2" charset="2"/>
              <a:buChar char="§"/>
              <a:defRPr/>
            </a:pPr>
            <a:r>
              <a:rPr lang="en-US" sz="2400" dirty="0"/>
              <a:t>Models should be </a:t>
            </a:r>
            <a:r>
              <a:rPr lang="en-US" sz="2400" b="1" i="1" dirty="0">
                <a:solidFill>
                  <a:srgbClr val="009900"/>
                </a:solidFill>
                <a:effectLst>
                  <a:outerShdw blurRad="38100" dist="38100" dir="2700000" algn="tl">
                    <a:srgbClr val="000000">
                      <a:alpha val="43137"/>
                    </a:srgbClr>
                  </a:outerShdw>
                </a:effectLst>
              </a:rPr>
              <a:t>simple</a:t>
            </a:r>
            <a:r>
              <a:rPr lang="en-US" sz="2400" dirty="0"/>
              <a:t> and focused on the examination of the phenomenon or process under study. They do not need to be </a:t>
            </a:r>
            <a:r>
              <a:rPr lang="ru-RU" sz="2400" dirty="0">
                <a:cs typeface="Times New Roman" pitchFamily="18" charset="0"/>
              </a:rPr>
              <a:t>«</a:t>
            </a:r>
            <a:r>
              <a:rPr lang="en-US" sz="2400" dirty="0">
                <a:cs typeface="Times New Roman" pitchFamily="18" charset="0"/>
              </a:rPr>
              <a:t>realistic</a:t>
            </a:r>
            <a:r>
              <a:rPr lang="ru-RU" sz="2400" dirty="0">
                <a:cs typeface="Times New Roman" pitchFamily="18" charset="0"/>
              </a:rPr>
              <a:t>»</a:t>
            </a:r>
            <a:r>
              <a:rPr lang="en-US" sz="2400" dirty="0">
                <a:cs typeface="Times New Roman" pitchFamily="18" charset="0"/>
              </a:rPr>
              <a:t>, but should be </a:t>
            </a:r>
            <a:r>
              <a:rPr lang="en-US" sz="2400" b="1" i="1" dirty="0">
                <a:solidFill>
                  <a:srgbClr val="009900"/>
                </a:solidFill>
                <a:effectLst>
                  <a:outerShdw blurRad="38100" dist="38100" dir="2700000" algn="tl">
                    <a:srgbClr val="000000">
                      <a:alpha val="43137"/>
                    </a:srgbClr>
                  </a:outerShdw>
                </a:effectLst>
                <a:cs typeface="Times New Roman" pitchFamily="18" charset="0"/>
              </a:rPr>
              <a:t>consistent with the facts</a:t>
            </a:r>
            <a:r>
              <a:rPr lang="en-US" sz="2400" dirty="0"/>
              <a:t>.</a:t>
            </a:r>
            <a:endParaRPr lang="ru-RU" sz="2400" dirty="0"/>
          </a:p>
          <a:p>
            <a:pPr algn="just" eaLnBrk="1" hangingPunct="1">
              <a:spcBef>
                <a:spcPct val="30000"/>
              </a:spcBef>
              <a:buClr>
                <a:srgbClr val="009900"/>
              </a:buClr>
              <a:buFont typeface="Wingdings" pitchFamily="2" charset="2"/>
              <a:buChar char="§"/>
              <a:defRPr/>
            </a:pPr>
            <a:r>
              <a:rPr lang="en-US" sz="2400" dirty="0"/>
              <a:t>There must be the possibility of the </a:t>
            </a:r>
            <a:r>
              <a:rPr lang="en-US" sz="2400" b="1" i="1" dirty="0">
                <a:solidFill>
                  <a:srgbClr val="009900"/>
                </a:solidFill>
                <a:effectLst>
                  <a:outerShdw blurRad="38100" dist="38100" dir="2700000" algn="tl">
                    <a:srgbClr val="000000">
                      <a:alpha val="43137"/>
                    </a:srgbClr>
                  </a:outerShdw>
                </a:effectLst>
              </a:rPr>
              <a:t>transition</a:t>
            </a:r>
            <a:r>
              <a:rPr lang="en-US" sz="2400" dirty="0"/>
              <a:t> from one model to the other depending on the context. </a:t>
            </a:r>
            <a:endParaRPr lang="ru-RU" sz="2400" dirty="0"/>
          </a:p>
          <a:p>
            <a:pPr algn="just">
              <a:spcBef>
                <a:spcPts val="1200"/>
              </a:spcBef>
              <a:buClr>
                <a:srgbClr val="009900"/>
              </a:buClr>
              <a:buFont typeface="Wingdings" pitchFamily="2" charset="2"/>
              <a:buChar char="§"/>
              <a:defRPr/>
            </a:pPr>
            <a:r>
              <a:rPr lang="en-US" sz="2400" dirty="0"/>
              <a:t>There can be </a:t>
            </a:r>
            <a:r>
              <a:rPr lang="en-US" sz="2400" b="1" i="1" dirty="0">
                <a:solidFill>
                  <a:srgbClr val="009900"/>
                </a:solidFill>
                <a:effectLst>
                  <a:outerShdw blurRad="38100" dist="38100" dir="2700000" algn="tl">
                    <a:srgbClr val="C0C0C0"/>
                  </a:outerShdw>
                </a:effectLst>
              </a:rPr>
              <a:t>no one grand </a:t>
            </a:r>
            <a:r>
              <a:rPr lang="ru-RU" sz="2400" b="1" i="1" dirty="0">
                <a:solidFill>
                  <a:srgbClr val="009900"/>
                </a:solidFill>
                <a:effectLst>
                  <a:outerShdw blurRad="38100" dist="38100" dir="2700000" algn="tl">
                    <a:srgbClr val="C0C0C0"/>
                  </a:outerShdw>
                </a:effectLst>
              </a:rPr>
              <a:t>«</a:t>
            </a:r>
            <a:r>
              <a:rPr lang="en-US" sz="2400" b="1" i="1" dirty="0">
                <a:solidFill>
                  <a:srgbClr val="009900"/>
                </a:solidFill>
                <a:effectLst>
                  <a:outerShdw blurRad="38100" dist="38100" dir="2700000" algn="tl">
                    <a:srgbClr val="C0C0C0"/>
                  </a:outerShdw>
                </a:effectLst>
              </a:rPr>
              <a:t>true</a:t>
            </a:r>
            <a:r>
              <a:rPr lang="ru-RU" sz="2400" b="1" i="1" dirty="0">
                <a:solidFill>
                  <a:srgbClr val="009900"/>
                </a:solidFill>
                <a:effectLst>
                  <a:outerShdw blurRad="38100" dist="38100" dir="2700000" algn="tl">
                    <a:srgbClr val="C0C0C0"/>
                  </a:outerShdw>
                </a:effectLst>
              </a:rPr>
              <a:t>»</a:t>
            </a:r>
            <a:r>
              <a:rPr lang="en-US" sz="2400" b="1" i="1" dirty="0">
                <a:solidFill>
                  <a:srgbClr val="009900"/>
                </a:solidFill>
                <a:effectLst>
                  <a:outerShdw blurRad="38100" dist="38100" dir="2700000" algn="tl">
                    <a:srgbClr val="C0C0C0"/>
                  </a:outerShdw>
                </a:effectLst>
              </a:rPr>
              <a:t> model</a:t>
            </a:r>
            <a:r>
              <a:rPr lang="en-US" sz="2400" dirty="0"/>
              <a:t> that exactly and completely describes the economic reality.</a:t>
            </a:r>
          </a:p>
          <a:p>
            <a:pPr algn="just" eaLnBrk="1" hangingPunct="1">
              <a:spcBef>
                <a:spcPct val="30000"/>
              </a:spcBef>
              <a:buFontTx/>
              <a:buNone/>
              <a:defRPr/>
            </a:pPr>
            <a:endParaRPr lang="en-US" sz="2400" dirty="0"/>
          </a:p>
          <a:p>
            <a:pPr algn="just" eaLnBrk="1" hangingPunct="1">
              <a:buFontTx/>
              <a:buNone/>
              <a:defRPr/>
            </a:pPr>
            <a:r>
              <a:rPr lang="en-US" sz="2400" dirty="0"/>
              <a:t>		</a:t>
            </a:r>
            <a:endParaRPr lang="ru-RU" dirty="0">
              <a:solidFill>
                <a:srgbClr val="00CC66"/>
              </a:solidFill>
            </a:endParaRPr>
          </a:p>
        </p:txBody>
      </p:sp>
      <p:sp>
        <p:nvSpPr>
          <p:cNvPr id="51215" name="Rectangle 15">
            <a:extLst>
              <a:ext uri="{FF2B5EF4-FFF2-40B4-BE49-F238E27FC236}">
                <a16:creationId xmlns:a16="http://schemas.microsoft.com/office/drawing/2014/main" id="{EDE2C03D-E2A8-4EE2-A54C-08E0E4E544A7}"/>
              </a:ext>
            </a:extLst>
          </p:cNvPr>
          <p:cNvSpPr>
            <a:spLocks noChangeArrowheads="1"/>
          </p:cNvSpPr>
          <p:nvPr/>
        </p:nvSpPr>
        <p:spPr bwMode="auto">
          <a:xfrm>
            <a:off x="2209800" y="257175"/>
            <a:ext cx="7772400" cy="1143000"/>
          </a:xfrm>
          <a:prstGeom prst="rect">
            <a:avLst/>
          </a:prstGeom>
          <a:noFill/>
          <a:ln w="9525">
            <a:noFill/>
            <a:miter lim="800000"/>
            <a:headEnd/>
            <a:tailEnd/>
          </a:ln>
          <a:effectLst/>
        </p:spPr>
        <p:txBody>
          <a:bodyPr anchor="ctr"/>
          <a:lstStyle/>
          <a:p>
            <a:pPr algn="ctr">
              <a:defRPr/>
            </a:pPr>
            <a:r>
              <a:rPr lang="en-US" sz="4000" b="1" dirty="0">
                <a:solidFill>
                  <a:schemeClr val="bg1"/>
                </a:solidFill>
              </a:rPr>
              <a:t>The</a:t>
            </a:r>
            <a:r>
              <a:rPr lang="en-US" sz="4000" b="1" i="1" dirty="0">
                <a:solidFill>
                  <a:schemeClr val="bg1"/>
                </a:solidFill>
              </a:rPr>
              <a:t> </a:t>
            </a:r>
            <a:r>
              <a:rPr lang="en-US" sz="4000" b="1" dirty="0">
                <a:solidFill>
                  <a:schemeClr val="bg1"/>
                </a:solidFill>
              </a:rPr>
              <a:t>Rules of Model Construction</a:t>
            </a:r>
            <a:endParaRPr lang="ru-RU" sz="4000" b="1" dirty="0">
              <a:solidFill>
                <a:schemeClr val="bg1"/>
              </a:solidFill>
            </a:endParaRPr>
          </a:p>
        </p:txBody>
      </p:sp>
      <p:sp>
        <p:nvSpPr>
          <p:cNvPr id="32773" name="Номер слайда 5">
            <a:extLst>
              <a:ext uri="{FF2B5EF4-FFF2-40B4-BE49-F238E27FC236}">
                <a16:creationId xmlns:a16="http://schemas.microsoft.com/office/drawing/2014/main" id="{EF7B0C1E-2636-463E-8873-B66BE5BBCCEB}"/>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7BAF2D0E-9BD9-44FF-B906-143C8573AC8A}" type="slidenum">
              <a:rPr lang="ru-RU" altLang="ru-RU" sz="1400"/>
              <a:pPr eaLnBrk="1" hangingPunct="1">
                <a:spcBef>
                  <a:spcPct val="0"/>
                </a:spcBef>
                <a:buFontTx/>
                <a:buNone/>
              </a:pPr>
              <a:t>30</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wipe(left)">
                                      <p:cBhvr>
                                        <p:cTn id="7" dur="500"/>
                                        <p:tgtEl>
                                          <p:spTgt spid="512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03">
                                            <p:txEl>
                                              <p:pRg st="1" end="1"/>
                                            </p:txEl>
                                          </p:spTgt>
                                        </p:tgtEl>
                                        <p:attrNameLst>
                                          <p:attrName>style.visibility</p:attrName>
                                        </p:attrNameLst>
                                      </p:cBhvr>
                                      <p:to>
                                        <p:strVal val="visible"/>
                                      </p:to>
                                    </p:set>
                                    <p:animEffect transition="in" filter="wipe(left)">
                                      <p:cBhvr>
                                        <p:cTn id="12" dur="500"/>
                                        <p:tgtEl>
                                          <p:spTgt spid="512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203">
                                            <p:txEl>
                                              <p:pRg st="2" end="2"/>
                                            </p:txEl>
                                          </p:spTgt>
                                        </p:tgtEl>
                                        <p:attrNameLst>
                                          <p:attrName>style.visibility</p:attrName>
                                        </p:attrNameLst>
                                      </p:cBhvr>
                                      <p:to>
                                        <p:strVal val="visible"/>
                                      </p:to>
                                    </p:set>
                                    <p:animEffect transition="in" filter="wipe(left)">
                                      <p:cBhvr>
                                        <p:cTn id="17" dur="500"/>
                                        <p:tgtEl>
                                          <p:spTgt spid="5120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1203">
                                            <p:txEl>
                                              <p:pRg st="3" end="3"/>
                                            </p:txEl>
                                          </p:spTgt>
                                        </p:tgtEl>
                                        <p:attrNameLst>
                                          <p:attrName>style.visibility</p:attrName>
                                        </p:attrNameLst>
                                      </p:cBhvr>
                                      <p:to>
                                        <p:strVal val="visible"/>
                                      </p:to>
                                    </p:set>
                                    <p:animEffect transition="in" filter="wipe(left)">
                                      <p:cBhvr>
                                        <p:cTn id="22" dur="500"/>
                                        <p:tgtEl>
                                          <p:spTgt spid="5120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1203">
                                            <p:txEl>
                                              <p:pRg st="5" end="5"/>
                                            </p:txEl>
                                          </p:spTgt>
                                        </p:tgtEl>
                                        <p:attrNameLst>
                                          <p:attrName>style.visibility</p:attrName>
                                        </p:attrNameLst>
                                      </p:cBhvr>
                                      <p:to>
                                        <p:strVal val="visible"/>
                                      </p:to>
                                    </p:set>
                                    <p:animEffect transition="in" filter="wipe(left)">
                                      <p:cBhvr>
                                        <p:cTn id="27" dur="500"/>
                                        <p:tgtEl>
                                          <p:spTgt spid="5120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88B3A0E-0197-425C-80C8-AFDBAE0FBBCA}"/>
              </a:ext>
            </a:extLst>
          </p:cNvPr>
          <p:cNvSpPr>
            <a:spLocks noGrp="1"/>
          </p:cNvSpPr>
          <p:nvPr>
            <p:ph type="title"/>
          </p:nvPr>
        </p:nvSpPr>
        <p:spPr>
          <a:xfrm>
            <a:off x="2329962" y="624254"/>
            <a:ext cx="7652237" cy="347296"/>
          </a:xfrm>
        </p:spPr>
        <p:txBody>
          <a:bodyPr>
            <a:normAutofit fontScale="90000"/>
          </a:bodyPr>
          <a:lstStyle/>
          <a:p>
            <a:pPr>
              <a:defRPr/>
            </a:pPr>
            <a:r>
              <a:rPr lang="en-US" sz="3800" b="1" dirty="0">
                <a:solidFill>
                  <a:schemeClr val="bg1"/>
                </a:solidFill>
                <a:effectLst>
                  <a:outerShdw blurRad="38100" dist="38100" dir="2700000" algn="tl">
                    <a:srgbClr val="000000">
                      <a:alpha val="43137"/>
                    </a:srgbClr>
                  </a:outerShdw>
                </a:effectLst>
                <a:latin typeface="+mn-lt"/>
              </a:rPr>
              <a:t>Types of Relationship between Variables</a:t>
            </a:r>
            <a:endParaRPr lang="ru-RU" sz="3800" b="1" dirty="0">
              <a:solidFill>
                <a:schemeClr val="bg1"/>
              </a:solidFill>
              <a:effectLst>
                <a:outerShdw blurRad="38100" dist="38100" dir="2700000" algn="tl">
                  <a:srgbClr val="000000">
                    <a:alpha val="43137"/>
                  </a:srgbClr>
                </a:outerShdw>
              </a:effectLst>
              <a:latin typeface="+mn-lt"/>
            </a:endParaRPr>
          </a:p>
        </p:txBody>
      </p:sp>
      <p:sp>
        <p:nvSpPr>
          <p:cNvPr id="3" name="Содержимое 2">
            <a:extLst>
              <a:ext uri="{FF2B5EF4-FFF2-40B4-BE49-F238E27FC236}">
                <a16:creationId xmlns:a16="http://schemas.microsoft.com/office/drawing/2014/main" id="{FB4454A2-EF63-4B3E-938F-33940EE1A1E4}"/>
              </a:ext>
            </a:extLst>
          </p:cNvPr>
          <p:cNvSpPr>
            <a:spLocks noGrp="1"/>
          </p:cNvSpPr>
          <p:nvPr>
            <p:ph idx="1"/>
          </p:nvPr>
        </p:nvSpPr>
        <p:spPr>
          <a:xfrm>
            <a:off x="-66675" y="1447800"/>
            <a:ext cx="10048875" cy="3575050"/>
          </a:xfrm>
        </p:spPr>
        <p:txBody>
          <a:bodyPr/>
          <a:lstStyle/>
          <a:p>
            <a:pPr marL="0" indent="361950">
              <a:buNone/>
              <a:defRPr/>
            </a:pPr>
            <a:r>
              <a:rPr lang="en-US" sz="2400" dirty="0"/>
              <a:t>An economic model specifies whether the dependent and independent variables are positively or negatively related. </a:t>
            </a:r>
          </a:p>
          <a:p>
            <a:pPr>
              <a:buFontTx/>
              <a:buNone/>
              <a:defRPr/>
            </a:pPr>
            <a:endParaRPr lang="ru-RU" sz="2400" dirty="0"/>
          </a:p>
        </p:txBody>
      </p:sp>
      <p:sp>
        <p:nvSpPr>
          <p:cNvPr id="5" name="TextBox 4">
            <a:extLst>
              <a:ext uri="{FF2B5EF4-FFF2-40B4-BE49-F238E27FC236}">
                <a16:creationId xmlns:a16="http://schemas.microsoft.com/office/drawing/2014/main" id="{FFB7E04D-89A6-4767-AD4F-065B80A10745}"/>
              </a:ext>
            </a:extLst>
          </p:cNvPr>
          <p:cNvSpPr txBox="1"/>
          <p:nvPr/>
        </p:nvSpPr>
        <p:spPr>
          <a:xfrm>
            <a:off x="400050" y="2466975"/>
            <a:ext cx="5010150" cy="1569660"/>
          </a:xfrm>
          <a:prstGeom prst="rect">
            <a:avLst/>
          </a:prstGeom>
          <a:noFill/>
          <a:ln>
            <a:solidFill>
              <a:srgbClr val="CC0066"/>
            </a:solidFill>
          </a:ln>
        </p:spPr>
        <p:txBody>
          <a:bodyPr wrap="square">
            <a:spAutoFit/>
          </a:bodyPr>
          <a:lstStyle/>
          <a:p>
            <a:pPr algn="ctr">
              <a:defRPr/>
            </a:pPr>
            <a:r>
              <a:rPr lang="en-US" sz="2400" dirty="0"/>
              <a:t>The relationship between variables is </a:t>
            </a:r>
            <a:r>
              <a:rPr lang="en-US" sz="2400" i="1" dirty="0">
                <a:solidFill>
                  <a:srgbClr val="CC0066"/>
                </a:solidFill>
                <a:effectLst>
                  <a:outerShdw blurRad="38100" dist="38100" dir="2700000" algn="tl">
                    <a:srgbClr val="000000">
                      <a:alpha val="43137"/>
                    </a:srgbClr>
                  </a:outerShdw>
                </a:effectLst>
              </a:rPr>
              <a:t>positive</a:t>
            </a:r>
            <a:r>
              <a:rPr lang="en-US" sz="2400" dirty="0"/>
              <a:t> when the dependent variable moves in the </a:t>
            </a:r>
            <a:r>
              <a:rPr lang="en-US" sz="2400" i="1" dirty="0">
                <a:solidFill>
                  <a:srgbClr val="CC0066"/>
                </a:solidFill>
                <a:effectLst>
                  <a:outerShdw blurRad="38100" dist="38100" dir="2700000" algn="tl">
                    <a:srgbClr val="000000">
                      <a:alpha val="43137"/>
                    </a:srgbClr>
                  </a:outerShdw>
                </a:effectLst>
              </a:rPr>
              <a:t>same direction </a:t>
            </a:r>
            <a:r>
              <a:rPr lang="en-US" sz="2400" dirty="0"/>
              <a:t>as the independent variable.</a:t>
            </a:r>
            <a:endParaRPr lang="ru-RU" sz="2400" dirty="0"/>
          </a:p>
        </p:txBody>
      </p:sp>
      <p:sp>
        <p:nvSpPr>
          <p:cNvPr id="6" name="TextBox 5">
            <a:extLst>
              <a:ext uri="{FF2B5EF4-FFF2-40B4-BE49-F238E27FC236}">
                <a16:creationId xmlns:a16="http://schemas.microsoft.com/office/drawing/2014/main" id="{9E40471B-CAA4-47F0-BDC4-D3F3DB9514CC}"/>
              </a:ext>
            </a:extLst>
          </p:cNvPr>
          <p:cNvSpPr txBox="1"/>
          <p:nvPr/>
        </p:nvSpPr>
        <p:spPr>
          <a:xfrm>
            <a:off x="5543551" y="2351087"/>
            <a:ext cx="4910138" cy="1938992"/>
          </a:xfrm>
          <a:prstGeom prst="rect">
            <a:avLst/>
          </a:prstGeom>
          <a:noFill/>
          <a:ln>
            <a:solidFill>
              <a:srgbClr val="CC0066"/>
            </a:solidFill>
          </a:ln>
        </p:spPr>
        <p:txBody>
          <a:bodyPr wrap="square">
            <a:spAutoFit/>
          </a:bodyPr>
          <a:lstStyle/>
          <a:p>
            <a:pPr algn="ctr">
              <a:defRPr/>
            </a:pPr>
            <a:r>
              <a:rPr lang="en-US" sz="2400" dirty="0"/>
              <a:t>The relationship is </a:t>
            </a:r>
            <a:r>
              <a:rPr lang="en-US" sz="2400" i="1" dirty="0">
                <a:solidFill>
                  <a:srgbClr val="CC0066"/>
                </a:solidFill>
                <a:effectLst>
                  <a:outerShdw blurRad="38100" dist="38100" dir="2700000" algn="tl">
                    <a:srgbClr val="000000">
                      <a:alpha val="43137"/>
                    </a:srgbClr>
                  </a:outerShdw>
                </a:effectLst>
              </a:rPr>
              <a:t>negative</a:t>
            </a:r>
            <a:r>
              <a:rPr lang="en-US" sz="2400" dirty="0"/>
              <a:t> when the value of the dependent variable </a:t>
            </a:r>
            <a:r>
              <a:rPr lang="en-US" sz="2400" i="1" dirty="0">
                <a:solidFill>
                  <a:srgbClr val="CC0066"/>
                </a:solidFill>
                <a:effectLst>
                  <a:outerShdw blurRad="38100" dist="38100" dir="2700000" algn="tl">
                    <a:srgbClr val="000000">
                      <a:alpha val="43137"/>
                    </a:srgbClr>
                  </a:outerShdw>
                </a:effectLst>
              </a:rPr>
              <a:t>increases</a:t>
            </a:r>
            <a:r>
              <a:rPr lang="en-US" sz="2400" dirty="0"/>
              <a:t> (decreases) when the value of the  independent variable </a:t>
            </a:r>
            <a:r>
              <a:rPr lang="en-US" sz="2400" i="1" dirty="0">
                <a:solidFill>
                  <a:srgbClr val="CC0066"/>
                </a:solidFill>
                <a:effectLst>
                  <a:outerShdw blurRad="38100" dist="38100" dir="2700000" algn="tl">
                    <a:srgbClr val="000000">
                      <a:alpha val="43137"/>
                    </a:srgbClr>
                  </a:outerShdw>
                </a:effectLst>
              </a:rPr>
              <a:t>decreases</a:t>
            </a:r>
            <a:r>
              <a:rPr lang="en-US" sz="2400" dirty="0"/>
              <a:t> (increases).</a:t>
            </a:r>
            <a:endParaRPr lang="ru-RU" sz="2400" dirty="0"/>
          </a:p>
        </p:txBody>
      </p:sp>
      <p:sp>
        <p:nvSpPr>
          <p:cNvPr id="24583" name="Line 8">
            <a:extLst>
              <a:ext uri="{FF2B5EF4-FFF2-40B4-BE49-F238E27FC236}">
                <a16:creationId xmlns:a16="http://schemas.microsoft.com/office/drawing/2014/main" id="{51A26BB9-37C3-4812-BAD2-A8FA8BAE2055}"/>
              </a:ext>
            </a:extLst>
          </p:cNvPr>
          <p:cNvSpPr>
            <a:spLocks noChangeShapeType="1"/>
          </p:cNvSpPr>
          <p:nvPr/>
        </p:nvSpPr>
        <p:spPr bwMode="auto">
          <a:xfrm flipH="1">
            <a:off x="3771901" y="2070655"/>
            <a:ext cx="504825" cy="319088"/>
          </a:xfrm>
          <a:prstGeom prst="line">
            <a:avLst/>
          </a:prstGeom>
          <a:noFill/>
          <a:ln w="28575">
            <a:solidFill>
              <a:srgbClr val="CC0066"/>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24584" name="Line 9">
            <a:extLst>
              <a:ext uri="{FF2B5EF4-FFF2-40B4-BE49-F238E27FC236}">
                <a16:creationId xmlns:a16="http://schemas.microsoft.com/office/drawing/2014/main" id="{6BE91288-45D3-47E2-8C26-F42405BF7A01}"/>
              </a:ext>
            </a:extLst>
          </p:cNvPr>
          <p:cNvSpPr>
            <a:spLocks noChangeShapeType="1"/>
          </p:cNvSpPr>
          <p:nvPr/>
        </p:nvSpPr>
        <p:spPr bwMode="auto">
          <a:xfrm>
            <a:off x="6934201" y="1739900"/>
            <a:ext cx="447675" cy="319088"/>
          </a:xfrm>
          <a:prstGeom prst="line">
            <a:avLst/>
          </a:prstGeom>
          <a:noFill/>
          <a:ln w="28575">
            <a:solidFill>
              <a:srgbClr val="CC0066"/>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11" name="TextBox 10">
            <a:extLst>
              <a:ext uri="{FF2B5EF4-FFF2-40B4-BE49-F238E27FC236}">
                <a16:creationId xmlns:a16="http://schemas.microsoft.com/office/drawing/2014/main" id="{E44A5D53-AF86-4A55-8680-CB53A3F598DF}"/>
              </a:ext>
            </a:extLst>
          </p:cNvPr>
          <p:cNvSpPr txBox="1"/>
          <p:nvPr/>
        </p:nvSpPr>
        <p:spPr>
          <a:xfrm>
            <a:off x="400050" y="4451449"/>
            <a:ext cx="5410201" cy="830997"/>
          </a:xfrm>
          <a:prstGeom prst="rect">
            <a:avLst/>
          </a:prstGeom>
          <a:noFill/>
          <a:ln>
            <a:solidFill>
              <a:srgbClr val="CC0066"/>
            </a:solidFill>
          </a:ln>
        </p:spPr>
        <p:txBody>
          <a:bodyPr wrap="square">
            <a:spAutoFit/>
          </a:bodyPr>
          <a:lstStyle/>
          <a:p>
            <a:pPr algn="just">
              <a:defRPr/>
            </a:pPr>
            <a:r>
              <a:rPr lang="en-US" sz="2400" dirty="0"/>
              <a:t>Example: </a:t>
            </a:r>
            <a:r>
              <a:rPr lang="en-US" sz="2400" i="1" dirty="0">
                <a:solidFill>
                  <a:srgbClr val="CC0066"/>
                </a:solidFill>
                <a:effectLst>
                  <a:outerShdw blurRad="38100" dist="38100" dir="2700000" algn="tl">
                    <a:srgbClr val="000000">
                      <a:alpha val="43137"/>
                    </a:srgbClr>
                  </a:outerShdw>
                </a:effectLst>
              </a:rPr>
              <a:t>positive</a:t>
            </a:r>
            <a:r>
              <a:rPr lang="en-US" sz="2400" dirty="0"/>
              <a:t> relation  of consumption spending   from income.</a:t>
            </a:r>
          </a:p>
        </p:txBody>
      </p:sp>
      <p:sp>
        <p:nvSpPr>
          <p:cNvPr id="12" name="TextBox 11">
            <a:extLst>
              <a:ext uri="{FF2B5EF4-FFF2-40B4-BE49-F238E27FC236}">
                <a16:creationId xmlns:a16="http://schemas.microsoft.com/office/drawing/2014/main" id="{7C170671-6692-4FB4-80D3-88E35435634A}"/>
              </a:ext>
            </a:extLst>
          </p:cNvPr>
          <p:cNvSpPr txBox="1"/>
          <p:nvPr/>
        </p:nvSpPr>
        <p:spPr>
          <a:xfrm>
            <a:off x="5881688" y="4276725"/>
            <a:ext cx="4572000" cy="1200150"/>
          </a:xfrm>
          <a:prstGeom prst="rect">
            <a:avLst/>
          </a:prstGeom>
          <a:noFill/>
          <a:ln>
            <a:solidFill>
              <a:srgbClr val="CC0066"/>
            </a:solidFill>
          </a:ln>
        </p:spPr>
        <p:txBody>
          <a:bodyPr wrap="square">
            <a:spAutoFit/>
          </a:bodyPr>
          <a:lstStyle/>
          <a:p>
            <a:pPr algn="just">
              <a:defRPr/>
            </a:pPr>
            <a:r>
              <a:rPr lang="en-US" sz="2400" dirty="0"/>
              <a:t>Example: </a:t>
            </a:r>
            <a:r>
              <a:rPr lang="en-US" sz="2400" i="1" dirty="0">
                <a:solidFill>
                  <a:srgbClr val="CC0066"/>
                </a:solidFill>
                <a:effectLst>
                  <a:outerShdw blurRad="38100" dist="38100" dir="2700000" algn="tl">
                    <a:srgbClr val="000000">
                      <a:alpha val="43137"/>
                    </a:srgbClr>
                  </a:outerShdw>
                </a:effectLst>
              </a:rPr>
              <a:t>negative </a:t>
            </a:r>
            <a:r>
              <a:rPr lang="en-US" sz="2400" dirty="0"/>
              <a:t>relation                 of investment spending                          from the interest rate.</a:t>
            </a:r>
            <a:endParaRPr lang="ru-RU" sz="2400" dirty="0"/>
          </a:p>
        </p:txBody>
      </p:sp>
      <p:sp>
        <p:nvSpPr>
          <p:cNvPr id="24587" name="TextBox 12">
            <a:extLst>
              <a:ext uri="{FF2B5EF4-FFF2-40B4-BE49-F238E27FC236}">
                <a16:creationId xmlns:a16="http://schemas.microsoft.com/office/drawing/2014/main" id="{87DB190D-A55B-476E-A370-1001A310EE7C}"/>
              </a:ext>
            </a:extLst>
          </p:cNvPr>
          <p:cNvSpPr txBox="1">
            <a:spLocks noChangeArrowheads="1"/>
          </p:cNvSpPr>
          <p:nvPr/>
        </p:nvSpPr>
        <p:spPr bwMode="auto">
          <a:xfrm>
            <a:off x="0" y="5500688"/>
            <a:ext cx="1038224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spcBef>
                <a:spcPct val="0"/>
              </a:spcBef>
              <a:buFontTx/>
              <a:buNone/>
            </a:pPr>
            <a:r>
              <a:rPr lang="en-US" altLang="ru-RU" sz="2400" dirty="0"/>
              <a:t>Models which specify economic reality provide the framework for organizing data, empirically testing economic hypotheses,     and forecasting economic behavior.</a:t>
            </a:r>
          </a:p>
        </p:txBody>
      </p:sp>
      <p:sp>
        <p:nvSpPr>
          <p:cNvPr id="33804" name="Номер слайда 5">
            <a:extLst>
              <a:ext uri="{FF2B5EF4-FFF2-40B4-BE49-F238E27FC236}">
                <a16:creationId xmlns:a16="http://schemas.microsoft.com/office/drawing/2014/main" id="{30C7E3D0-F326-48BF-9782-516A73A1F00E}"/>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106DB5F6-9091-48A9-8AE1-21D23B9B84AA}" type="slidenum">
              <a:rPr lang="ru-RU" altLang="ru-RU" sz="1400"/>
              <a:pPr eaLnBrk="1" hangingPunct="1">
                <a:spcBef>
                  <a:spcPct val="0"/>
                </a:spcBef>
                <a:buFontTx/>
                <a:buNone/>
              </a:pPr>
              <a:t>31</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childTnLst>
                          </p:cTn>
                        </p:par>
                        <p:par>
                          <p:cTn id="8" fill="hold" nodeType="afterGroup">
                            <p:stCondLst>
                              <p:cond delay="1000"/>
                            </p:stCondLst>
                            <p:childTnLst>
                              <p:par>
                                <p:cTn id="9" presetID="22" presetClass="entr" presetSubtype="1" fill="hold" nodeType="afterEffect">
                                  <p:stCondLst>
                                    <p:cond delay="0"/>
                                  </p:stCondLst>
                                  <p:childTnLst>
                                    <p:set>
                                      <p:cBhvr>
                                        <p:cTn id="10" dur="1" fill="hold">
                                          <p:stCondLst>
                                            <p:cond delay="0"/>
                                          </p:stCondLst>
                                        </p:cTn>
                                        <p:tgtEl>
                                          <p:spTgt spid="24583"/>
                                        </p:tgtEl>
                                        <p:attrNameLst>
                                          <p:attrName>style.visibility</p:attrName>
                                        </p:attrNameLst>
                                      </p:cBhvr>
                                      <p:to>
                                        <p:strVal val="visible"/>
                                      </p:to>
                                    </p:set>
                                    <p:animEffect transition="in" filter="wipe(up)">
                                      <p:cBhvr>
                                        <p:cTn id="11" dur="1000"/>
                                        <p:tgtEl>
                                          <p:spTgt spid="24583"/>
                                        </p:tgtEl>
                                      </p:cBhvr>
                                    </p:animEffect>
                                  </p:childTnLst>
                                </p:cTn>
                              </p:par>
                            </p:childTnLst>
                          </p:cTn>
                        </p:par>
                        <p:par>
                          <p:cTn id="12" fill="hold" nodeType="afterGroup">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1000"/>
                                        <p:tgtEl>
                                          <p:spTgt spid="5"/>
                                        </p:tgtEl>
                                      </p:cBhvr>
                                    </p:animEffect>
                                  </p:childTnLst>
                                </p:cTn>
                              </p:par>
                            </p:childTnLst>
                          </p:cTn>
                        </p:par>
                        <p:par>
                          <p:cTn id="16" fill="hold" nodeType="afterGroup">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1000"/>
                                        <p:tgtEl>
                                          <p:spTgt spid="1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nodeType="clickEffect">
                                  <p:stCondLst>
                                    <p:cond delay="0"/>
                                  </p:stCondLst>
                                  <p:childTnLst>
                                    <p:set>
                                      <p:cBhvr>
                                        <p:cTn id="23" dur="1" fill="hold">
                                          <p:stCondLst>
                                            <p:cond delay="0"/>
                                          </p:stCondLst>
                                        </p:cTn>
                                        <p:tgtEl>
                                          <p:spTgt spid="24584"/>
                                        </p:tgtEl>
                                        <p:attrNameLst>
                                          <p:attrName>style.visibility</p:attrName>
                                        </p:attrNameLst>
                                      </p:cBhvr>
                                      <p:to>
                                        <p:strVal val="visible"/>
                                      </p:to>
                                    </p:set>
                                    <p:animEffect transition="in" filter="wipe(up)">
                                      <p:cBhvr>
                                        <p:cTn id="24" dur="1000"/>
                                        <p:tgtEl>
                                          <p:spTgt spid="24584"/>
                                        </p:tgtEl>
                                      </p:cBhvr>
                                    </p:animEffect>
                                  </p:childTnLst>
                                </p:cTn>
                              </p:par>
                            </p:childTnLst>
                          </p:cTn>
                        </p:par>
                        <p:par>
                          <p:cTn id="25" fill="hold" nodeType="afterGroup">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up)">
                                      <p:cBhvr>
                                        <p:cTn id="28" dur="1000"/>
                                        <p:tgtEl>
                                          <p:spTgt spid="6"/>
                                        </p:tgtEl>
                                      </p:cBhvr>
                                    </p:animEffect>
                                  </p:childTnLst>
                                </p:cTn>
                              </p:par>
                            </p:childTnLst>
                          </p:cTn>
                        </p:par>
                        <p:par>
                          <p:cTn id="29" fill="hold" nodeType="afterGroup">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1000"/>
                                        <p:tgtEl>
                                          <p:spTgt spid="1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4587"/>
                                        </p:tgtEl>
                                        <p:attrNameLst>
                                          <p:attrName>style.visibility</p:attrName>
                                        </p:attrNameLst>
                                      </p:cBhvr>
                                      <p:to>
                                        <p:strVal val="visible"/>
                                      </p:to>
                                    </p:set>
                                    <p:animEffect transition="in" filter="wipe(left)">
                                      <p:cBhvr>
                                        <p:cTn id="37" dur="1000"/>
                                        <p:tgtEl>
                                          <p:spTgt spid="245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P spid="11" grpId="0" animBg="1"/>
      <p:bldP spid="12" grpId="0" animBg="1"/>
      <p:bldP spid="2458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155617BD-A435-494D-924F-8389D5398236}"/>
              </a:ext>
            </a:extLst>
          </p:cNvPr>
          <p:cNvSpPr>
            <a:spLocks noGrp="1" noChangeArrowheads="1"/>
          </p:cNvSpPr>
          <p:nvPr/>
        </p:nvSpPr>
        <p:spPr bwMode="auto">
          <a:xfrm>
            <a:off x="180976" y="1714501"/>
            <a:ext cx="10267950" cy="114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90000"/>
              </a:lnSpc>
              <a:spcBef>
                <a:spcPct val="0"/>
              </a:spcBef>
              <a:buClr>
                <a:schemeClr val="tx1"/>
              </a:buClr>
              <a:buSzPts val="3200"/>
              <a:buFontTx/>
              <a:buNone/>
            </a:pPr>
            <a:r>
              <a:rPr lang="en-US" altLang="ru-RU" sz="2400" dirty="0"/>
              <a:t>Modeled behavior can be presented by a </a:t>
            </a:r>
            <a:r>
              <a:rPr lang="en-US" altLang="ru-RU" sz="2400" b="1" i="1" dirty="0">
                <a:solidFill>
                  <a:srgbClr val="990099"/>
                </a:solidFill>
              </a:rPr>
              <a:t>function</a:t>
            </a:r>
            <a:r>
              <a:rPr lang="en-US" altLang="ru-RU" sz="2400" dirty="0">
                <a:solidFill>
                  <a:srgbClr val="990099"/>
                </a:solidFill>
              </a:rPr>
              <a:t>, </a:t>
            </a:r>
            <a:r>
              <a:rPr lang="en-US" altLang="ru-RU" sz="2400" dirty="0"/>
              <a:t>an</a:t>
            </a:r>
            <a:r>
              <a:rPr lang="en-US" altLang="ru-RU" sz="2400" dirty="0">
                <a:solidFill>
                  <a:srgbClr val="990099"/>
                </a:solidFill>
              </a:rPr>
              <a:t> </a:t>
            </a:r>
            <a:r>
              <a:rPr lang="en-US" altLang="ru-RU" sz="2400" b="1" i="1" dirty="0">
                <a:solidFill>
                  <a:srgbClr val="990099"/>
                </a:solidFill>
              </a:rPr>
              <a:t>equation</a:t>
            </a:r>
            <a:r>
              <a:rPr lang="en-US" altLang="ru-RU" sz="2400" dirty="0">
                <a:solidFill>
                  <a:srgbClr val="990099"/>
                </a:solidFill>
              </a:rPr>
              <a:t>, </a:t>
            </a:r>
            <a:r>
              <a:rPr lang="en-US" altLang="ru-RU" sz="2400" dirty="0"/>
              <a:t>a</a:t>
            </a:r>
            <a:r>
              <a:rPr lang="en-US" altLang="ru-RU" sz="2400" dirty="0">
                <a:solidFill>
                  <a:srgbClr val="990099"/>
                </a:solidFill>
              </a:rPr>
              <a:t> </a:t>
            </a:r>
            <a:r>
              <a:rPr lang="en-US" altLang="ru-RU" sz="2400" b="1" i="1" dirty="0">
                <a:solidFill>
                  <a:srgbClr val="990099"/>
                </a:solidFill>
              </a:rPr>
              <a:t>table</a:t>
            </a:r>
            <a:r>
              <a:rPr lang="en-US" altLang="ru-RU" sz="2400" dirty="0">
                <a:solidFill>
                  <a:srgbClr val="990099"/>
                </a:solidFill>
              </a:rPr>
              <a:t> </a:t>
            </a:r>
            <a:r>
              <a:rPr lang="en-US" altLang="ru-RU" sz="2400" dirty="0"/>
              <a:t>and/or a</a:t>
            </a:r>
            <a:r>
              <a:rPr lang="en-US" altLang="ru-RU" sz="2400" dirty="0">
                <a:solidFill>
                  <a:srgbClr val="990099"/>
                </a:solidFill>
              </a:rPr>
              <a:t> </a:t>
            </a:r>
            <a:r>
              <a:rPr lang="en-US" altLang="ru-RU" sz="2400" b="1" i="1" dirty="0">
                <a:solidFill>
                  <a:srgbClr val="990099"/>
                </a:solidFill>
              </a:rPr>
              <a:t>graph</a:t>
            </a:r>
            <a:r>
              <a:rPr lang="en-US" altLang="ru-RU" sz="2400" dirty="0">
                <a:solidFill>
                  <a:srgbClr val="990099"/>
                </a:solidFill>
              </a:rPr>
              <a:t>. </a:t>
            </a:r>
          </a:p>
          <a:p>
            <a:pPr algn="just">
              <a:lnSpc>
                <a:spcPct val="90000"/>
              </a:lnSpc>
              <a:spcBef>
                <a:spcPct val="0"/>
              </a:spcBef>
              <a:buClr>
                <a:schemeClr val="tx1"/>
              </a:buClr>
              <a:buSzPts val="3200"/>
              <a:buFontTx/>
              <a:buNone/>
            </a:pPr>
            <a:endParaRPr lang="en-US" altLang="ru-RU" sz="2400" dirty="0">
              <a:solidFill>
                <a:srgbClr val="990099"/>
              </a:solidFill>
            </a:endParaRPr>
          </a:p>
          <a:p>
            <a:pPr algn="just">
              <a:lnSpc>
                <a:spcPct val="90000"/>
              </a:lnSpc>
              <a:spcBef>
                <a:spcPct val="0"/>
              </a:spcBef>
              <a:buClr>
                <a:schemeClr val="tx1"/>
              </a:buClr>
              <a:buSzPts val="3200"/>
              <a:buFontTx/>
              <a:buNone/>
            </a:pPr>
            <a:r>
              <a:rPr lang="en-US" altLang="ru-RU" sz="2400" b="1" dirty="0">
                <a:solidFill>
                  <a:srgbClr val="7030A0"/>
                </a:solidFill>
              </a:rPr>
              <a:t>Graphs</a:t>
            </a:r>
            <a:r>
              <a:rPr lang="en-US" altLang="ru-RU" sz="2400" dirty="0"/>
              <a:t> are useful in that they provide visualization of the relationship between two variables.</a:t>
            </a:r>
          </a:p>
          <a:p>
            <a:pPr algn="just">
              <a:lnSpc>
                <a:spcPct val="90000"/>
              </a:lnSpc>
              <a:spcBef>
                <a:spcPct val="0"/>
              </a:spcBef>
              <a:buClr>
                <a:schemeClr val="tx1"/>
              </a:buClr>
              <a:buSzPts val="3200"/>
              <a:buFontTx/>
              <a:buNone/>
            </a:pPr>
            <a:endParaRPr lang="en-US" altLang="ru-RU" sz="2400" dirty="0"/>
          </a:p>
          <a:p>
            <a:pPr algn="just">
              <a:lnSpc>
                <a:spcPct val="90000"/>
              </a:lnSpc>
              <a:spcBef>
                <a:spcPct val="0"/>
              </a:spcBef>
              <a:buClr>
                <a:schemeClr val="tx1"/>
              </a:buClr>
              <a:buSzPts val="3200"/>
              <a:buFontTx/>
              <a:buNone/>
            </a:pPr>
            <a:r>
              <a:rPr lang="en-US" altLang="ru-RU" sz="2400" dirty="0"/>
              <a:t> An </a:t>
            </a:r>
            <a:r>
              <a:rPr lang="en-US" altLang="ru-RU" sz="2400" b="1" dirty="0">
                <a:solidFill>
                  <a:srgbClr val="7030A0"/>
                </a:solidFill>
              </a:rPr>
              <a:t>equation</a:t>
            </a:r>
            <a:r>
              <a:rPr lang="en-US" altLang="ru-RU" sz="2400" dirty="0"/>
              <a:t> is a more concise presentation of a relationship and is essential for the forecasting of economic behavior. </a:t>
            </a:r>
          </a:p>
          <a:p>
            <a:pPr algn="just">
              <a:lnSpc>
                <a:spcPct val="90000"/>
              </a:lnSpc>
              <a:spcBef>
                <a:spcPct val="0"/>
              </a:spcBef>
              <a:buClr>
                <a:schemeClr val="tx1"/>
              </a:buClr>
              <a:buSzPts val="3200"/>
              <a:buFontTx/>
              <a:buNone/>
            </a:pPr>
            <a:endParaRPr lang="en-US" altLang="ru-RU" sz="2400" dirty="0"/>
          </a:p>
          <a:p>
            <a:pPr algn="just">
              <a:lnSpc>
                <a:spcPct val="90000"/>
              </a:lnSpc>
              <a:spcBef>
                <a:spcPct val="0"/>
              </a:spcBef>
              <a:buClr>
                <a:schemeClr val="tx1"/>
              </a:buClr>
              <a:buSzPts val="3200"/>
              <a:buFontTx/>
              <a:buNone/>
            </a:pPr>
            <a:endParaRPr lang="en-US" altLang="ru-RU" sz="2400" dirty="0"/>
          </a:p>
          <a:p>
            <a:pPr algn="just">
              <a:lnSpc>
                <a:spcPct val="90000"/>
              </a:lnSpc>
              <a:spcBef>
                <a:spcPct val="0"/>
              </a:spcBef>
              <a:buClr>
                <a:schemeClr val="tx1"/>
              </a:buClr>
              <a:buSzPts val="3200"/>
              <a:buFontTx/>
              <a:buNone/>
            </a:pPr>
            <a:r>
              <a:rPr lang="en-US" altLang="ru-RU" sz="2400" dirty="0"/>
              <a:t>For example, a relationship of consumption spending </a:t>
            </a:r>
            <a:r>
              <a:rPr lang="ru-RU" altLang="ru-RU" sz="2400" dirty="0"/>
              <a:t>(</a:t>
            </a:r>
            <a:r>
              <a:rPr lang="ru-RU" altLang="ru-RU" sz="2400" i="1" dirty="0"/>
              <a:t>С</a:t>
            </a:r>
            <a:r>
              <a:rPr lang="ru-RU" altLang="ru-RU" sz="2400" dirty="0"/>
              <a:t>) </a:t>
            </a:r>
            <a:r>
              <a:rPr lang="en-US" altLang="ru-RU" sz="2400" dirty="0"/>
              <a:t>from the disposable (after-tax) income </a:t>
            </a:r>
            <a:r>
              <a:rPr lang="ru-RU" altLang="ru-RU" sz="2400" dirty="0"/>
              <a:t>(</a:t>
            </a:r>
            <a:r>
              <a:rPr lang="en-US" altLang="ru-RU" sz="2400" i="1" dirty="0"/>
              <a:t>Y</a:t>
            </a:r>
            <a:r>
              <a:rPr lang="en-US" altLang="ru-RU" sz="2400" i="1" baseline="-25000" dirty="0"/>
              <a:t>D</a:t>
            </a:r>
            <a:r>
              <a:rPr lang="en-US" altLang="ru-RU" sz="2400" dirty="0"/>
              <a:t>)</a:t>
            </a:r>
            <a:r>
              <a:rPr lang="ru-RU" altLang="ru-RU" sz="2400" dirty="0"/>
              <a:t> </a:t>
            </a:r>
            <a:r>
              <a:rPr lang="en-US" altLang="ru-RU" sz="2400" dirty="0"/>
              <a:t>can be shown as</a:t>
            </a:r>
            <a:r>
              <a:rPr lang="ru-RU" altLang="ru-RU" sz="2400" dirty="0"/>
              <a:t>: </a:t>
            </a:r>
          </a:p>
          <a:p>
            <a:pPr algn="just">
              <a:lnSpc>
                <a:spcPct val="90000"/>
              </a:lnSpc>
              <a:buClr>
                <a:srgbClr val="990099"/>
              </a:buClr>
              <a:buSzPct val="133000"/>
              <a:buFont typeface="Wingdings" panose="05000000000000000000" pitchFamily="2" charset="2"/>
              <a:buNone/>
            </a:pPr>
            <a:endParaRPr lang="ru-RU" altLang="ru-RU" sz="2400" dirty="0"/>
          </a:p>
          <a:p>
            <a:pPr algn="just">
              <a:lnSpc>
                <a:spcPct val="90000"/>
              </a:lnSpc>
              <a:buClr>
                <a:srgbClr val="990099"/>
              </a:buClr>
              <a:buSzPct val="133000"/>
              <a:buFont typeface="Wingdings" panose="05000000000000000000" pitchFamily="2" charset="2"/>
              <a:buNone/>
            </a:pPr>
            <a:endParaRPr lang="en-US" altLang="ru-RU" sz="2400" dirty="0"/>
          </a:p>
          <a:p>
            <a:pPr algn="just">
              <a:lnSpc>
                <a:spcPct val="90000"/>
              </a:lnSpc>
              <a:buClr>
                <a:schemeClr val="tx1"/>
              </a:buClr>
              <a:buSzPts val="3200"/>
              <a:buFontTx/>
              <a:buNone/>
            </a:pPr>
            <a:endParaRPr lang="ru-RU" altLang="ru-RU" dirty="0">
              <a:solidFill>
                <a:srgbClr val="00CC66"/>
              </a:solidFill>
            </a:endParaRPr>
          </a:p>
          <a:p>
            <a:pPr>
              <a:lnSpc>
                <a:spcPct val="90000"/>
              </a:lnSpc>
              <a:spcBef>
                <a:spcPct val="0"/>
              </a:spcBef>
              <a:buClr>
                <a:schemeClr val="tx1"/>
              </a:buClr>
              <a:buSzPts val="3200"/>
              <a:buFontTx/>
              <a:buNone/>
            </a:pPr>
            <a:endParaRPr lang="ru-RU" altLang="ru-RU" dirty="0"/>
          </a:p>
        </p:txBody>
      </p:sp>
      <p:sp>
        <p:nvSpPr>
          <p:cNvPr id="98307" name="Rectangle 3">
            <a:extLst>
              <a:ext uri="{FF2B5EF4-FFF2-40B4-BE49-F238E27FC236}">
                <a16:creationId xmlns:a16="http://schemas.microsoft.com/office/drawing/2014/main" id="{74DC45E1-1CE8-432C-A3F3-E7C7EFFCF71C}"/>
              </a:ext>
            </a:extLst>
          </p:cNvPr>
          <p:cNvSpPr>
            <a:spLocks noGrp="1" noChangeArrowheads="1"/>
          </p:cNvSpPr>
          <p:nvPr/>
        </p:nvSpPr>
        <p:spPr bwMode="auto">
          <a:xfrm>
            <a:off x="2209800" y="328612"/>
            <a:ext cx="7772400" cy="1143001"/>
          </a:xfrm>
          <a:prstGeom prst="rect">
            <a:avLst/>
          </a:prstGeom>
          <a:noFill/>
          <a:ln w="9525">
            <a:noFill/>
            <a:miter lim="800000"/>
            <a:headEnd/>
            <a:tailEnd/>
          </a:ln>
          <a:effectLst/>
        </p:spPr>
        <p:txBody>
          <a:bodyPr anchor="ctr"/>
          <a:lstStyle/>
          <a:p>
            <a:pPr algn="ctr" eaLnBrk="0" hangingPunct="0">
              <a:defRPr/>
            </a:pPr>
            <a:r>
              <a:rPr lang="en-US" sz="3800" b="1" dirty="0">
                <a:solidFill>
                  <a:schemeClr val="bg1"/>
                </a:solidFill>
                <a:effectLst>
                  <a:outerShdw blurRad="38100" dist="38100" dir="2700000" algn="tl">
                    <a:srgbClr val="C0C0C0"/>
                  </a:outerShdw>
                </a:effectLst>
              </a:rPr>
              <a:t>Model Presentations</a:t>
            </a:r>
            <a:r>
              <a:rPr lang="ru-RU" sz="3800" dirty="0">
                <a:solidFill>
                  <a:schemeClr val="bg1"/>
                </a:solidFill>
              </a:rPr>
              <a:t> </a:t>
            </a:r>
          </a:p>
        </p:txBody>
      </p:sp>
      <p:sp>
        <p:nvSpPr>
          <p:cNvPr id="34844" name="Line 41">
            <a:extLst>
              <a:ext uri="{FF2B5EF4-FFF2-40B4-BE49-F238E27FC236}">
                <a16:creationId xmlns:a16="http://schemas.microsoft.com/office/drawing/2014/main" id="{41C5456B-42C8-4616-9D90-94B98962A1E8}"/>
              </a:ext>
            </a:extLst>
          </p:cNvPr>
          <p:cNvSpPr>
            <a:spLocks noChangeShapeType="1"/>
          </p:cNvSpPr>
          <p:nvPr/>
        </p:nvSpPr>
        <p:spPr bwMode="auto">
          <a:xfrm>
            <a:off x="2133600" y="571500"/>
            <a:ext cx="8077200" cy="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a:lstStyle/>
          <a:p>
            <a:endParaRPr lang="fr-FR"/>
          </a:p>
        </p:txBody>
      </p:sp>
      <p:sp>
        <p:nvSpPr>
          <p:cNvPr id="34845" name="Номер слайда 5">
            <a:extLst>
              <a:ext uri="{FF2B5EF4-FFF2-40B4-BE49-F238E27FC236}">
                <a16:creationId xmlns:a16="http://schemas.microsoft.com/office/drawing/2014/main" id="{263CCBFE-30AA-4BCF-80E1-FCCCC9612759}"/>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29F622F-5E18-478A-B994-6BA1B825B883}" type="slidenum">
              <a:rPr lang="ru-RU" altLang="ru-RU" sz="1400"/>
              <a:pPr eaLnBrk="1" hangingPunct="1">
                <a:spcBef>
                  <a:spcPct val="0"/>
                </a:spcBef>
                <a:buFontTx/>
                <a:buNone/>
              </a:pPr>
              <a:t>32</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98306"/>
                                        </p:tgtEl>
                                        <p:attrNameLst>
                                          <p:attrName>style.visibility</p:attrName>
                                        </p:attrNameLst>
                                      </p:cBhvr>
                                      <p:to>
                                        <p:strVal val="visible"/>
                                      </p:to>
                                    </p:set>
                                    <p:anim calcmode="lin" valueType="num">
                                      <p:cBhvr>
                                        <p:cTn id="7" dur="500" fill="hold"/>
                                        <p:tgtEl>
                                          <p:spTgt spid="98306"/>
                                        </p:tgtEl>
                                        <p:attrNameLst>
                                          <p:attrName>ppt_w</p:attrName>
                                        </p:attrNameLst>
                                      </p:cBhvr>
                                      <p:tavLst>
                                        <p:tav tm="0">
                                          <p:val>
                                            <p:fltVal val="0"/>
                                          </p:val>
                                        </p:tav>
                                        <p:tav tm="100000">
                                          <p:val>
                                            <p:strVal val="#ppt_w"/>
                                          </p:val>
                                        </p:tav>
                                      </p:tavLst>
                                    </p:anim>
                                    <p:anim calcmode="lin" valueType="num">
                                      <p:cBhvr>
                                        <p:cTn id="8" dur="500" fill="hold"/>
                                        <p:tgtEl>
                                          <p:spTgt spid="9830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a:extLst>
              <a:ext uri="{FF2B5EF4-FFF2-40B4-BE49-F238E27FC236}">
                <a16:creationId xmlns:a16="http://schemas.microsoft.com/office/drawing/2014/main" id="{74DC45E1-1CE8-432C-A3F3-E7C7EFFCF71C}"/>
              </a:ext>
            </a:extLst>
          </p:cNvPr>
          <p:cNvSpPr>
            <a:spLocks noGrp="1" noChangeArrowheads="1"/>
          </p:cNvSpPr>
          <p:nvPr/>
        </p:nvSpPr>
        <p:spPr bwMode="auto">
          <a:xfrm>
            <a:off x="2452688" y="628653"/>
            <a:ext cx="7681911" cy="157160"/>
          </a:xfrm>
          <a:prstGeom prst="rect">
            <a:avLst/>
          </a:prstGeom>
          <a:noFill/>
          <a:ln w="9525">
            <a:noFill/>
            <a:miter lim="800000"/>
            <a:headEnd/>
            <a:tailEnd/>
          </a:ln>
          <a:effectLst/>
        </p:spPr>
        <p:txBody>
          <a:bodyPr anchor="ctr"/>
          <a:lstStyle/>
          <a:p>
            <a:pPr algn="ctr" eaLnBrk="0" hangingPunct="0">
              <a:defRPr/>
            </a:pPr>
            <a:r>
              <a:rPr lang="en-US" sz="4000" b="1" dirty="0">
                <a:solidFill>
                  <a:schemeClr val="bg1"/>
                </a:solidFill>
              </a:rPr>
              <a:t>Model Presentations</a:t>
            </a:r>
            <a:r>
              <a:rPr lang="ru-RU" sz="4000" dirty="0">
                <a:solidFill>
                  <a:schemeClr val="bg1"/>
                </a:solidFill>
              </a:rPr>
              <a:t> </a:t>
            </a:r>
          </a:p>
        </p:txBody>
      </p:sp>
      <p:grpSp>
        <p:nvGrpSpPr>
          <p:cNvPr id="2" name="Group 4">
            <a:extLst>
              <a:ext uri="{FF2B5EF4-FFF2-40B4-BE49-F238E27FC236}">
                <a16:creationId xmlns:a16="http://schemas.microsoft.com/office/drawing/2014/main" id="{012C6323-05DE-43AE-BAC6-C6030A356689}"/>
              </a:ext>
            </a:extLst>
          </p:cNvPr>
          <p:cNvGrpSpPr>
            <a:grpSpLocks/>
          </p:cNvGrpSpPr>
          <p:nvPr/>
        </p:nvGrpSpPr>
        <p:grpSpPr bwMode="auto">
          <a:xfrm>
            <a:off x="4321176" y="1905002"/>
            <a:ext cx="5929313" cy="1774825"/>
            <a:chOff x="2294" y="1753"/>
            <a:chExt cx="3279" cy="1118"/>
          </a:xfrm>
        </p:grpSpPr>
        <p:sp>
          <p:nvSpPr>
            <p:cNvPr id="34855" name="Text Box 5">
              <a:extLst>
                <a:ext uri="{FF2B5EF4-FFF2-40B4-BE49-F238E27FC236}">
                  <a16:creationId xmlns:a16="http://schemas.microsoft.com/office/drawing/2014/main" id="{24796B1C-D3F9-42D2-B08B-1050C0923A26}"/>
                </a:ext>
              </a:extLst>
            </p:cNvPr>
            <p:cNvSpPr txBox="1">
              <a:spLocks noChangeArrowheads="1"/>
            </p:cNvSpPr>
            <p:nvPr/>
          </p:nvSpPr>
          <p:spPr bwMode="auto">
            <a:xfrm>
              <a:off x="2294" y="1753"/>
              <a:ext cx="3279" cy="1115"/>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lnSpc>
                  <a:spcPct val="85000"/>
                </a:lnSpc>
                <a:spcBef>
                  <a:spcPct val="0"/>
                </a:spcBef>
                <a:buClr>
                  <a:srgbClr val="990099"/>
                </a:buClr>
                <a:buFont typeface="Wingdings" panose="05000000000000000000" pitchFamily="2" charset="2"/>
                <a:buChar char="Ø"/>
              </a:pPr>
              <a:r>
                <a:rPr lang="en-US" altLang="ru-RU" sz="2800"/>
                <a:t>   </a:t>
              </a:r>
              <a:r>
                <a:rPr lang="en-US" altLang="ru-RU" sz="2400"/>
                <a:t>an </a:t>
              </a:r>
              <a:r>
                <a:rPr lang="en-US" altLang="ru-RU" sz="2400" b="1" i="1">
                  <a:solidFill>
                    <a:srgbClr val="990099"/>
                  </a:solidFill>
                </a:rPr>
                <a:t>equation</a:t>
              </a:r>
              <a:r>
                <a:rPr lang="ru-RU" altLang="ru-RU" sz="2400"/>
                <a:t>, </a:t>
              </a:r>
              <a:r>
                <a:rPr lang="en-US" altLang="ru-RU" sz="2400"/>
                <a:t>which shows that </a:t>
              </a:r>
              <a:r>
                <a:rPr lang="ru-RU" altLang="ru-RU" sz="2400" i="1"/>
                <a:t>С</a:t>
              </a:r>
              <a:r>
                <a:rPr lang="ru-RU" altLang="ru-RU" sz="2400"/>
                <a:t> </a:t>
              </a:r>
              <a:r>
                <a:rPr lang="en-US" altLang="ru-RU" sz="2400"/>
                <a:t>positively depends from </a:t>
              </a:r>
              <a:r>
                <a:rPr lang="en-US" altLang="ru-RU" sz="2400" i="1"/>
                <a:t>Y</a:t>
              </a:r>
              <a:r>
                <a:rPr lang="en-US" altLang="ru-RU" sz="2400" i="1" baseline="-25000"/>
                <a:t>D</a:t>
              </a:r>
              <a:r>
                <a:rPr lang="ru-RU" altLang="ru-RU" sz="2400"/>
                <a:t>, </a:t>
              </a:r>
              <a:r>
                <a:rPr lang="en-US" altLang="ru-RU" sz="2400"/>
                <a:t>but there are other determinants of consumption, i.e. part of consumption is autonomous from income</a:t>
              </a:r>
              <a:r>
                <a:rPr lang="ru-RU" altLang="ru-RU" sz="2400"/>
                <a:t>     :</a:t>
              </a:r>
            </a:p>
            <a:p>
              <a:pPr eaLnBrk="1" hangingPunct="1">
                <a:spcBef>
                  <a:spcPct val="0"/>
                </a:spcBef>
                <a:buClr>
                  <a:srgbClr val="990099"/>
                </a:buClr>
                <a:buFont typeface="Wingdings" panose="05000000000000000000" pitchFamily="2" charset="2"/>
                <a:buNone/>
              </a:pPr>
              <a:endParaRPr lang="ru-RU" altLang="ru-RU" sz="2400"/>
            </a:p>
          </p:txBody>
        </p:sp>
        <p:graphicFrame>
          <p:nvGraphicFramePr>
            <p:cNvPr id="34856" name="Object 6">
              <a:extLst>
                <a:ext uri="{FF2B5EF4-FFF2-40B4-BE49-F238E27FC236}">
                  <a16:creationId xmlns:a16="http://schemas.microsoft.com/office/drawing/2014/main" id="{5C9AA3A2-7705-4643-93F9-10460971D3EF}"/>
                </a:ext>
              </a:extLst>
            </p:cNvPr>
            <p:cNvGraphicFramePr>
              <a:graphicFrameLocks noChangeAspect="1"/>
            </p:cNvGraphicFramePr>
            <p:nvPr/>
          </p:nvGraphicFramePr>
          <p:xfrm>
            <a:off x="3163" y="2573"/>
            <a:ext cx="1256" cy="298"/>
          </p:xfrm>
          <a:graphic>
            <a:graphicData uri="http://schemas.openxmlformats.org/presentationml/2006/ole">
              <mc:AlternateContent xmlns:mc="http://schemas.openxmlformats.org/markup-compatibility/2006">
                <mc:Choice xmlns:v="urn:schemas-microsoft-com:vml" Requires="v">
                  <p:oleObj spid="_x0000_s14374" name="Формула" r:id="rId3" imgW="1104900" imgH="254000" progId="Equation.3">
                    <p:embed/>
                  </p:oleObj>
                </mc:Choice>
                <mc:Fallback>
                  <p:oleObj name="Формула" r:id="rId3" imgW="1104900" imgH="254000" progId="Equation.3">
                    <p:embed/>
                    <p:pic>
                      <p:nvPicPr>
                        <p:cNvPr id="34856" name="Object 6">
                          <a:extLst>
                            <a:ext uri="{FF2B5EF4-FFF2-40B4-BE49-F238E27FC236}">
                              <a16:creationId xmlns:a16="http://schemas.microsoft.com/office/drawing/2014/main" id="{5C9AA3A2-7705-4643-93F9-10460971D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3" y="2573"/>
                          <a:ext cx="1256" cy="2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4857" name="Object 7">
              <a:extLst>
                <a:ext uri="{FF2B5EF4-FFF2-40B4-BE49-F238E27FC236}">
                  <a16:creationId xmlns:a16="http://schemas.microsoft.com/office/drawing/2014/main" id="{FC109D3F-7190-4654-AE79-B9BE089B39B0}"/>
                </a:ext>
              </a:extLst>
            </p:cNvPr>
            <p:cNvGraphicFramePr>
              <a:graphicFrameLocks noChangeAspect="1"/>
            </p:cNvGraphicFramePr>
            <p:nvPr/>
          </p:nvGraphicFramePr>
          <p:xfrm>
            <a:off x="5165" y="2358"/>
            <a:ext cx="215" cy="244"/>
          </p:xfrm>
          <a:graphic>
            <a:graphicData uri="http://schemas.openxmlformats.org/presentationml/2006/ole">
              <mc:AlternateContent xmlns:mc="http://schemas.openxmlformats.org/markup-compatibility/2006">
                <mc:Choice xmlns:v="urn:schemas-microsoft-com:vml" Requires="v">
                  <p:oleObj spid="_x0000_s14375" name="Формула" r:id="rId5" imgW="190335" imgH="215713" progId="Equation.3">
                    <p:embed/>
                  </p:oleObj>
                </mc:Choice>
                <mc:Fallback>
                  <p:oleObj name="Формула" r:id="rId5" imgW="190335" imgH="215713" progId="Equation.3">
                    <p:embed/>
                    <p:pic>
                      <p:nvPicPr>
                        <p:cNvPr id="34857" name="Object 7">
                          <a:extLst>
                            <a:ext uri="{FF2B5EF4-FFF2-40B4-BE49-F238E27FC236}">
                              <a16:creationId xmlns:a16="http://schemas.microsoft.com/office/drawing/2014/main" id="{FC109D3F-7190-4654-AE79-B9BE089B39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65" y="2358"/>
                          <a:ext cx="215" cy="2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aphicFrame>
        <p:nvGraphicFramePr>
          <p:cNvPr id="98312" name="Group 8">
            <a:extLst>
              <a:ext uri="{FF2B5EF4-FFF2-40B4-BE49-F238E27FC236}">
                <a16:creationId xmlns:a16="http://schemas.microsoft.com/office/drawing/2014/main" id="{D904CAFB-09CD-438F-847C-C41448771BF7}"/>
              </a:ext>
            </a:extLst>
          </p:cNvPr>
          <p:cNvGraphicFramePr>
            <a:graphicFrameLocks noGrp="1"/>
          </p:cNvGraphicFramePr>
          <p:nvPr>
            <p:extLst>
              <p:ext uri="{D42A27DB-BD31-4B8C-83A1-F6EECF244321}">
                <p14:modId xmlns:p14="http://schemas.microsoft.com/office/powerpoint/2010/main" val="3193987819"/>
              </p:ext>
            </p:extLst>
          </p:nvPr>
        </p:nvGraphicFramePr>
        <p:xfrm>
          <a:off x="645320" y="5229226"/>
          <a:ext cx="3549649" cy="914400"/>
        </p:xfrm>
        <a:graphic>
          <a:graphicData uri="http://schemas.openxmlformats.org/drawingml/2006/table">
            <a:tbl>
              <a:tblPr/>
              <a:tblGrid>
                <a:gridCol w="708670">
                  <a:extLst>
                    <a:ext uri="{9D8B030D-6E8A-4147-A177-3AD203B41FA5}">
                      <a16:colId xmlns:a16="http://schemas.microsoft.com/office/drawing/2014/main" val="20000"/>
                    </a:ext>
                  </a:extLst>
                </a:gridCol>
                <a:gridCol w="710245">
                  <a:extLst>
                    <a:ext uri="{9D8B030D-6E8A-4147-A177-3AD203B41FA5}">
                      <a16:colId xmlns:a16="http://schemas.microsoft.com/office/drawing/2014/main" val="20001"/>
                    </a:ext>
                  </a:extLst>
                </a:gridCol>
                <a:gridCol w="711820">
                  <a:extLst>
                    <a:ext uri="{9D8B030D-6E8A-4147-A177-3AD203B41FA5}">
                      <a16:colId xmlns:a16="http://schemas.microsoft.com/office/drawing/2014/main" val="20002"/>
                    </a:ext>
                  </a:extLst>
                </a:gridCol>
                <a:gridCol w="710244">
                  <a:extLst>
                    <a:ext uri="{9D8B030D-6E8A-4147-A177-3AD203B41FA5}">
                      <a16:colId xmlns:a16="http://schemas.microsoft.com/office/drawing/2014/main" val="20003"/>
                    </a:ext>
                  </a:extLst>
                </a:gridCol>
                <a:gridCol w="708670">
                  <a:extLst>
                    <a:ext uri="{9D8B030D-6E8A-4147-A177-3AD203B41FA5}">
                      <a16:colId xmlns:a16="http://schemas.microsoft.com/office/drawing/2014/main" val="20004"/>
                    </a:ext>
                  </a:extLst>
                </a:gridCol>
              </a:tblGrid>
              <a:tr h="4302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1" u="none" strike="noStrike" cap="none" normalizeH="0" baseline="0">
                          <a:ln>
                            <a:noFill/>
                          </a:ln>
                          <a:solidFill>
                            <a:schemeClr val="tx1"/>
                          </a:solidFill>
                          <a:effectLst/>
                          <a:latin typeface="Times New Roman" charset="0"/>
                        </a:rPr>
                        <a:t>Y</a:t>
                      </a:r>
                      <a:r>
                        <a:rPr kumimoji="0" lang="en-US" sz="2400" b="0" i="1" u="none" strike="noStrike" cap="none" normalizeH="0" baseline="-25000">
                          <a:ln>
                            <a:noFill/>
                          </a:ln>
                          <a:solidFill>
                            <a:schemeClr val="tx1"/>
                          </a:solidFill>
                          <a:effectLst/>
                          <a:latin typeface="Times New Roman" charset="0"/>
                        </a:rPr>
                        <a:t>D</a:t>
                      </a:r>
                      <a:endParaRPr kumimoji="0" lang="ru-RU" sz="2400" b="0" i="1" u="none" strike="noStrike" cap="none" normalizeH="0" baseline="-25000">
                        <a:ln>
                          <a:noFill/>
                        </a:ln>
                        <a:solidFill>
                          <a:schemeClr val="tx1"/>
                        </a:solidFill>
                        <a:effectLst/>
                        <a:latin typeface="Times New Roman"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a:ln>
                            <a:noFill/>
                          </a:ln>
                          <a:solidFill>
                            <a:schemeClr val="tx1"/>
                          </a:solidFill>
                          <a:effectLst/>
                          <a:latin typeface="Times New Roman" charset="0"/>
                        </a:rPr>
                        <a:t>400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a:ln>
                            <a:noFill/>
                          </a:ln>
                          <a:solidFill>
                            <a:schemeClr val="tx1"/>
                          </a:solidFill>
                          <a:effectLst/>
                          <a:latin typeface="Times New Roman" charset="0"/>
                        </a:rPr>
                        <a:t>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a:ln>
                            <a:noFill/>
                          </a:ln>
                          <a:solidFill>
                            <a:schemeClr val="tx1"/>
                          </a:solidFill>
                          <a:effectLst/>
                          <a:latin typeface="Times New Roman" charset="0"/>
                        </a:rPr>
                        <a:t>600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a:ln>
                            <a:noFill/>
                          </a:ln>
                          <a:solidFill>
                            <a:schemeClr val="tx1"/>
                          </a:solidFill>
                          <a:effectLst/>
                          <a:latin typeface="Times New Roman" charset="0"/>
                        </a:rPr>
                        <a:t>700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02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1" u="none" strike="noStrike" cap="none" normalizeH="0" baseline="0">
                          <a:ln>
                            <a:noFill/>
                          </a:ln>
                          <a:solidFill>
                            <a:schemeClr val="tx1"/>
                          </a:solidFill>
                          <a:effectLst/>
                          <a:latin typeface="Times New Roman" charset="0"/>
                        </a:rPr>
                        <a:t>C</a:t>
                      </a:r>
                      <a:endParaRPr kumimoji="0" lang="ru-RU" sz="2400" b="0" i="1" u="none" strike="noStrike" cap="none" normalizeH="0" baseline="0">
                        <a:ln>
                          <a:noFill/>
                        </a:ln>
                        <a:solidFill>
                          <a:schemeClr val="tx1"/>
                        </a:solidFill>
                        <a:effectLst/>
                        <a:latin typeface="Times New Roman"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a:ln>
                            <a:noFill/>
                          </a:ln>
                          <a:solidFill>
                            <a:schemeClr val="tx1"/>
                          </a:solidFill>
                          <a:effectLst/>
                          <a:latin typeface="Times New Roman" charset="0"/>
                        </a:rPr>
                        <a:t>360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a:ln>
                            <a:noFill/>
                          </a:ln>
                          <a:solidFill>
                            <a:schemeClr val="tx1"/>
                          </a:solidFill>
                          <a:effectLst/>
                          <a:latin typeface="Times New Roman" charset="0"/>
                        </a:rPr>
                        <a:t>440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a:ln>
                            <a:noFill/>
                          </a:ln>
                          <a:solidFill>
                            <a:schemeClr val="tx1"/>
                          </a:solidFill>
                          <a:effectLst/>
                          <a:latin typeface="Times New Roman" charset="0"/>
                        </a:rPr>
                        <a:t>520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400" b="0" i="0" u="none" strike="noStrike" cap="none" normalizeH="0" baseline="0" dirty="0">
                          <a:ln>
                            <a:noFill/>
                          </a:ln>
                          <a:solidFill>
                            <a:schemeClr val="tx1"/>
                          </a:solidFill>
                          <a:effectLst/>
                          <a:latin typeface="Times New Roman" charset="0"/>
                        </a:rPr>
                        <a:t>600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grpSp>
        <p:nvGrpSpPr>
          <p:cNvPr id="3" name="Group 28">
            <a:extLst>
              <a:ext uri="{FF2B5EF4-FFF2-40B4-BE49-F238E27FC236}">
                <a16:creationId xmlns:a16="http://schemas.microsoft.com/office/drawing/2014/main" id="{1D1DA79C-5328-4B28-A22A-98478A0F953A}"/>
              </a:ext>
            </a:extLst>
          </p:cNvPr>
          <p:cNvGrpSpPr>
            <a:grpSpLocks/>
          </p:cNvGrpSpPr>
          <p:nvPr/>
        </p:nvGrpSpPr>
        <p:grpSpPr bwMode="auto">
          <a:xfrm>
            <a:off x="202223" y="1801365"/>
            <a:ext cx="3560153" cy="1996081"/>
            <a:chOff x="-657" y="1130"/>
            <a:chExt cx="2049" cy="1150"/>
          </a:xfrm>
        </p:grpSpPr>
        <p:sp>
          <p:nvSpPr>
            <p:cNvPr id="34853" name="Text Box 29">
              <a:extLst>
                <a:ext uri="{FF2B5EF4-FFF2-40B4-BE49-F238E27FC236}">
                  <a16:creationId xmlns:a16="http://schemas.microsoft.com/office/drawing/2014/main" id="{62F5E965-DD08-46C9-AD79-1B035D78C21E}"/>
                </a:ext>
              </a:extLst>
            </p:cNvPr>
            <p:cNvSpPr txBox="1">
              <a:spLocks noChangeArrowheads="1"/>
            </p:cNvSpPr>
            <p:nvPr/>
          </p:nvSpPr>
          <p:spPr bwMode="auto">
            <a:xfrm>
              <a:off x="-657" y="1130"/>
              <a:ext cx="2049" cy="1023"/>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95000"/>
                </a:lnSpc>
                <a:spcBef>
                  <a:spcPct val="0"/>
                </a:spcBef>
                <a:spcAft>
                  <a:spcPts val="600"/>
                </a:spcAft>
                <a:buClr>
                  <a:srgbClr val="990099"/>
                </a:buClr>
                <a:buSzPct val="133000"/>
                <a:buFont typeface="Wingdings" panose="05000000000000000000" pitchFamily="2" charset="2"/>
                <a:buChar char="Ø"/>
              </a:pPr>
              <a:r>
                <a:rPr lang="en-US" altLang="ru-RU" sz="2400" dirty="0"/>
                <a:t>    a </a:t>
              </a:r>
              <a:r>
                <a:rPr lang="en-US" altLang="ru-RU" sz="2400" b="1" i="1" dirty="0">
                  <a:solidFill>
                    <a:srgbClr val="990099"/>
                  </a:solidFill>
                </a:rPr>
                <a:t>function</a:t>
              </a:r>
              <a:r>
                <a:rPr lang="en-US" altLang="ru-RU" sz="2400" dirty="0"/>
                <a:t> that reflects a positive relation of </a:t>
              </a:r>
              <a:r>
                <a:rPr lang="ru-RU" altLang="ru-RU" sz="2400" i="1" dirty="0"/>
                <a:t>С</a:t>
              </a:r>
              <a:r>
                <a:rPr lang="ru-RU" altLang="ru-RU" sz="2400" dirty="0"/>
                <a:t> </a:t>
              </a:r>
              <a:r>
                <a:rPr lang="en-US" altLang="ru-RU" sz="2400" dirty="0"/>
                <a:t>from</a:t>
              </a:r>
              <a:r>
                <a:rPr lang="ru-RU" altLang="ru-RU" sz="2400" dirty="0"/>
                <a:t> </a:t>
              </a:r>
              <a:r>
                <a:rPr lang="en-US" altLang="ru-RU" sz="2400" i="1" dirty="0"/>
                <a:t>Y</a:t>
              </a:r>
              <a:r>
                <a:rPr lang="en-US" altLang="ru-RU" sz="2400" i="1" baseline="-25000" dirty="0"/>
                <a:t>D</a:t>
              </a:r>
              <a:r>
                <a:rPr lang="ru-RU" altLang="ru-RU" sz="2400" dirty="0"/>
                <a:t> :</a:t>
              </a:r>
            </a:p>
            <a:p>
              <a:pPr eaLnBrk="1" hangingPunct="1">
                <a:spcBef>
                  <a:spcPct val="50000"/>
                </a:spcBef>
                <a:buFontTx/>
                <a:buNone/>
              </a:pPr>
              <a:endParaRPr lang="ru-RU" altLang="ru-RU" sz="2400" dirty="0"/>
            </a:p>
          </p:txBody>
        </p:sp>
        <p:graphicFrame>
          <p:nvGraphicFramePr>
            <p:cNvPr id="34854" name="Object 30">
              <a:extLst>
                <a:ext uri="{FF2B5EF4-FFF2-40B4-BE49-F238E27FC236}">
                  <a16:creationId xmlns:a16="http://schemas.microsoft.com/office/drawing/2014/main" id="{EA4FD9F0-4A9A-4C80-A34B-1D0D483766C4}"/>
                </a:ext>
              </a:extLst>
            </p:cNvPr>
            <p:cNvGraphicFramePr>
              <a:graphicFrameLocks noChangeAspect="1"/>
            </p:cNvGraphicFramePr>
            <p:nvPr>
              <p:extLst>
                <p:ext uri="{D42A27DB-BD31-4B8C-83A1-F6EECF244321}">
                  <p14:modId xmlns:p14="http://schemas.microsoft.com/office/powerpoint/2010/main" val="1297215085"/>
                </p:ext>
              </p:extLst>
            </p:nvPr>
          </p:nvGraphicFramePr>
          <p:xfrm>
            <a:off x="-213" y="1752"/>
            <a:ext cx="900" cy="528"/>
          </p:xfrm>
          <a:graphic>
            <a:graphicData uri="http://schemas.openxmlformats.org/presentationml/2006/ole">
              <mc:AlternateContent xmlns:mc="http://schemas.openxmlformats.org/markup-compatibility/2006">
                <mc:Choice xmlns:v="urn:schemas-microsoft-com:vml" Requires="v">
                  <p:oleObj spid="_x0000_s14376" name="Формула" r:id="rId7" imgW="710891" imgH="418918" progId="Equation.3">
                    <p:embed/>
                  </p:oleObj>
                </mc:Choice>
                <mc:Fallback>
                  <p:oleObj name="Формула" r:id="rId7" imgW="710891" imgH="418918" progId="Equation.3">
                    <p:embed/>
                    <p:pic>
                      <p:nvPicPr>
                        <p:cNvPr id="34854" name="Object 30">
                          <a:extLst>
                            <a:ext uri="{FF2B5EF4-FFF2-40B4-BE49-F238E27FC236}">
                              <a16:creationId xmlns:a16="http://schemas.microsoft.com/office/drawing/2014/main" id="{EA4FD9F0-4A9A-4C80-A34B-1D0D483766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3" y="1752"/>
                          <a:ext cx="900" cy="5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98335" name="Text Box 31">
            <a:extLst>
              <a:ext uri="{FF2B5EF4-FFF2-40B4-BE49-F238E27FC236}">
                <a16:creationId xmlns:a16="http://schemas.microsoft.com/office/drawing/2014/main" id="{51D3F729-30A5-4C6C-86D1-A6F4D8CC4752}"/>
              </a:ext>
            </a:extLst>
          </p:cNvPr>
          <p:cNvSpPr txBox="1">
            <a:spLocks noChangeArrowheads="1"/>
          </p:cNvSpPr>
          <p:nvPr/>
        </p:nvSpPr>
        <p:spPr bwMode="auto">
          <a:xfrm>
            <a:off x="477045" y="4229101"/>
            <a:ext cx="3886200" cy="2111375"/>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lnSpc>
                <a:spcPct val="95000"/>
              </a:lnSpc>
              <a:spcBef>
                <a:spcPct val="0"/>
              </a:spcBef>
              <a:buClr>
                <a:srgbClr val="990099"/>
              </a:buClr>
              <a:buSzPct val="133000"/>
              <a:buFont typeface="Wingdings" panose="05000000000000000000" pitchFamily="2" charset="2"/>
              <a:buChar char="Ø"/>
            </a:pPr>
            <a:r>
              <a:rPr lang="ru-RU" altLang="ru-RU" sz="2400" dirty="0"/>
              <a:t> </a:t>
            </a:r>
            <a:r>
              <a:rPr lang="en-US" altLang="ru-RU" sz="2400" dirty="0"/>
              <a:t> a  </a:t>
            </a:r>
            <a:r>
              <a:rPr lang="en-US" altLang="ru-RU" sz="2400" b="1" i="1" dirty="0">
                <a:solidFill>
                  <a:srgbClr val="990099"/>
                </a:solidFill>
              </a:rPr>
              <a:t>table</a:t>
            </a:r>
            <a:endParaRPr lang="ru-RU" altLang="ru-RU" sz="2400" dirty="0"/>
          </a:p>
          <a:p>
            <a:pPr algn="just">
              <a:spcBef>
                <a:spcPct val="0"/>
              </a:spcBef>
              <a:buClr>
                <a:srgbClr val="990099"/>
              </a:buClr>
              <a:buSzPct val="133000"/>
              <a:buFont typeface="Wingdings" panose="05000000000000000000" pitchFamily="2" charset="2"/>
              <a:buNone/>
            </a:pPr>
            <a:endParaRPr lang="ru-RU" altLang="ru-RU" sz="2400" dirty="0"/>
          </a:p>
          <a:p>
            <a:pPr algn="just">
              <a:spcBef>
                <a:spcPct val="0"/>
              </a:spcBef>
              <a:buClr>
                <a:srgbClr val="990099"/>
              </a:buClr>
              <a:buSzPct val="133000"/>
              <a:buFont typeface="Wingdings" panose="05000000000000000000" pitchFamily="2" charset="2"/>
              <a:buChar char="Ø"/>
            </a:pPr>
            <a:endParaRPr lang="ru-RU" altLang="ru-RU" sz="2400" dirty="0"/>
          </a:p>
          <a:p>
            <a:pPr algn="just">
              <a:spcBef>
                <a:spcPct val="0"/>
              </a:spcBef>
              <a:buClr>
                <a:srgbClr val="990099"/>
              </a:buClr>
              <a:buSzPct val="133000"/>
              <a:buFont typeface="Wingdings" panose="05000000000000000000" pitchFamily="2" charset="2"/>
              <a:buNone/>
            </a:pPr>
            <a:endParaRPr lang="ru-RU" altLang="ru-RU" sz="2400" dirty="0"/>
          </a:p>
          <a:p>
            <a:pPr eaLnBrk="1" hangingPunct="1">
              <a:spcBef>
                <a:spcPct val="50000"/>
              </a:spcBef>
              <a:buFontTx/>
              <a:buNone/>
            </a:pPr>
            <a:endParaRPr lang="ru-RU" altLang="ru-RU" sz="2400" dirty="0"/>
          </a:p>
        </p:txBody>
      </p:sp>
      <p:grpSp>
        <p:nvGrpSpPr>
          <p:cNvPr id="4" name="Group 32">
            <a:extLst>
              <a:ext uri="{FF2B5EF4-FFF2-40B4-BE49-F238E27FC236}">
                <a16:creationId xmlns:a16="http://schemas.microsoft.com/office/drawing/2014/main" id="{2EB2C2BE-425A-47D3-BE23-AAB629E59236}"/>
              </a:ext>
            </a:extLst>
          </p:cNvPr>
          <p:cNvGrpSpPr>
            <a:grpSpLocks/>
          </p:cNvGrpSpPr>
          <p:nvPr/>
        </p:nvGrpSpPr>
        <p:grpSpPr bwMode="auto">
          <a:xfrm>
            <a:off x="5345907" y="4159253"/>
            <a:ext cx="3879850" cy="2128837"/>
            <a:chOff x="3020" y="2943"/>
            <a:chExt cx="2444" cy="1341"/>
          </a:xfrm>
        </p:grpSpPr>
        <p:sp>
          <p:nvSpPr>
            <p:cNvPr id="34846" name="Text Box 33">
              <a:extLst>
                <a:ext uri="{FF2B5EF4-FFF2-40B4-BE49-F238E27FC236}">
                  <a16:creationId xmlns:a16="http://schemas.microsoft.com/office/drawing/2014/main" id="{1BC67F2E-A132-475B-B758-AA114B44B4E0}"/>
                </a:ext>
              </a:extLst>
            </p:cNvPr>
            <p:cNvSpPr txBox="1">
              <a:spLocks noChangeArrowheads="1"/>
            </p:cNvSpPr>
            <p:nvPr/>
          </p:nvSpPr>
          <p:spPr bwMode="auto">
            <a:xfrm>
              <a:off x="3020" y="2943"/>
              <a:ext cx="2444" cy="1341"/>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a:spcBef>
                  <a:spcPct val="0"/>
                </a:spcBef>
                <a:buClr>
                  <a:srgbClr val="990099"/>
                </a:buClr>
                <a:buSzPct val="133000"/>
                <a:buFont typeface="Wingdings" panose="05000000000000000000" pitchFamily="2" charset="2"/>
                <a:buChar char="Ø"/>
              </a:pPr>
              <a:r>
                <a:rPr lang="ru-RU" altLang="ru-RU" sz="2400" dirty="0"/>
                <a:t> </a:t>
              </a:r>
              <a:r>
                <a:rPr lang="en-US" altLang="ru-RU" sz="2400" dirty="0"/>
                <a:t> a</a:t>
              </a:r>
              <a:r>
                <a:rPr lang="ru-RU" altLang="ru-RU" sz="2400" dirty="0"/>
                <a:t> </a:t>
              </a:r>
              <a:r>
                <a:rPr lang="en-US" altLang="ru-RU" sz="2400" b="1" i="1" dirty="0">
                  <a:solidFill>
                    <a:srgbClr val="990099"/>
                  </a:solidFill>
                </a:rPr>
                <a:t>graph</a:t>
              </a:r>
              <a:endParaRPr lang="ru-RU" altLang="ru-RU" sz="2400" b="1" i="1" dirty="0">
                <a:solidFill>
                  <a:srgbClr val="990099"/>
                </a:solidFill>
              </a:endParaRPr>
            </a:p>
            <a:p>
              <a:pPr algn="just">
                <a:spcBef>
                  <a:spcPct val="0"/>
                </a:spcBef>
                <a:buClr>
                  <a:srgbClr val="990099"/>
                </a:buClr>
                <a:buSzPct val="133000"/>
                <a:buFont typeface="Wingdings" panose="05000000000000000000" pitchFamily="2" charset="2"/>
                <a:buChar char="Ø"/>
              </a:pPr>
              <a:endParaRPr lang="ru-RU" altLang="ru-RU" sz="2400" dirty="0"/>
            </a:p>
            <a:p>
              <a:pPr algn="just">
                <a:spcBef>
                  <a:spcPct val="0"/>
                </a:spcBef>
                <a:buClr>
                  <a:srgbClr val="990099"/>
                </a:buClr>
                <a:buSzPct val="133000"/>
                <a:buFont typeface="Wingdings" panose="05000000000000000000" pitchFamily="2" charset="2"/>
                <a:buChar char="Ø"/>
              </a:pPr>
              <a:endParaRPr lang="ru-RU" altLang="ru-RU" sz="2400" dirty="0"/>
            </a:p>
            <a:p>
              <a:pPr algn="just">
                <a:spcBef>
                  <a:spcPct val="0"/>
                </a:spcBef>
                <a:buClr>
                  <a:srgbClr val="990099"/>
                </a:buClr>
                <a:buSzPct val="133000"/>
                <a:buFont typeface="Wingdings" panose="05000000000000000000" pitchFamily="2" charset="2"/>
                <a:buNone/>
              </a:pPr>
              <a:endParaRPr lang="ru-RU" altLang="ru-RU" sz="2400" dirty="0"/>
            </a:p>
            <a:p>
              <a:pPr eaLnBrk="1" hangingPunct="1">
                <a:spcBef>
                  <a:spcPct val="50000"/>
                </a:spcBef>
                <a:buFontTx/>
                <a:buNone/>
              </a:pPr>
              <a:endParaRPr lang="ru-RU" altLang="ru-RU" sz="2400" dirty="0"/>
            </a:p>
          </p:txBody>
        </p:sp>
        <p:sp>
          <p:nvSpPr>
            <p:cNvPr id="34847" name="Line 34">
              <a:extLst>
                <a:ext uri="{FF2B5EF4-FFF2-40B4-BE49-F238E27FC236}">
                  <a16:creationId xmlns:a16="http://schemas.microsoft.com/office/drawing/2014/main" id="{949E7292-BA57-4405-A697-B89C8130EB75}"/>
                </a:ext>
              </a:extLst>
            </p:cNvPr>
            <p:cNvSpPr>
              <a:spLocks noChangeShapeType="1"/>
            </p:cNvSpPr>
            <p:nvPr/>
          </p:nvSpPr>
          <p:spPr bwMode="auto">
            <a:xfrm flipV="1">
              <a:off x="3345" y="3262"/>
              <a:ext cx="0" cy="90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34848" name="Line 35">
              <a:extLst>
                <a:ext uri="{FF2B5EF4-FFF2-40B4-BE49-F238E27FC236}">
                  <a16:creationId xmlns:a16="http://schemas.microsoft.com/office/drawing/2014/main" id="{1FA6C4EE-8C13-47A6-AAC9-ADD1FF080104}"/>
                </a:ext>
              </a:extLst>
            </p:cNvPr>
            <p:cNvSpPr>
              <a:spLocks noChangeShapeType="1"/>
            </p:cNvSpPr>
            <p:nvPr/>
          </p:nvSpPr>
          <p:spPr bwMode="auto">
            <a:xfrm>
              <a:off x="3354" y="4176"/>
              <a:ext cx="157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34849" name="Text Box 36">
              <a:extLst>
                <a:ext uri="{FF2B5EF4-FFF2-40B4-BE49-F238E27FC236}">
                  <a16:creationId xmlns:a16="http://schemas.microsoft.com/office/drawing/2014/main" id="{104C3248-5078-4B26-993E-037E1DF57F1C}"/>
                </a:ext>
              </a:extLst>
            </p:cNvPr>
            <p:cNvSpPr txBox="1">
              <a:spLocks noChangeArrowheads="1"/>
            </p:cNvSpPr>
            <p:nvPr/>
          </p:nvSpPr>
          <p:spPr bwMode="auto">
            <a:xfrm>
              <a:off x="3080" y="3157"/>
              <a:ext cx="34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ru-RU" altLang="ru-RU" sz="2400" i="1"/>
                <a:t>С</a:t>
              </a:r>
            </a:p>
          </p:txBody>
        </p:sp>
        <p:sp>
          <p:nvSpPr>
            <p:cNvPr id="34850" name="Text Box 37">
              <a:extLst>
                <a:ext uri="{FF2B5EF4-FFF2-40B4-BE49-F238E27FC236}">
                  <a16:creationId xmlns:a16="http://schemas.microsoft.com/office/drawing/2014/main" id="{FFCEA0D3-0BD0-40E8-9B5F-1EE54887FD4E}"/>
                </a:ext>
              </a:extLst>
            </p:cNvPr>
            <p:cNvSpPr txBox="1">
              <a:spLocks noChangeArrowheads="1"/>
            </p:cNvSpPr>
            <p:nvPr/>
          </p:nvSpPr>
          <p:spPr bwMode="auto">
            <a:xfrm>
              <a:off x="4907" y="3996"/>
              <a:ext cx="45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ru-RU" sz="2400" i="1"/>
                <a:t>Y</a:t>
              </a:r>
              <a:r>
                <a:rPr lang="en-US" altLang="ru-RU" sz="2400" i="1" baseline="-25000"/>
                <a:t>D</a:t>
              </a:r>
              <a:endParaRPr lang="ru-RU" altLang="ru-RU" sz="2400" i="1" baseline="-25000"/>
            </a:p>
          </p:txBody>
        </p:sp>
        <p:sp>
          <p:nvSpPr>
            <p:cNvPr id="34851" name="Line 38">
              <a:extLst>
                <a:ext uri="{FF2B5EF4-FFF2-40B4-BE49-F238E27FC236}">
                  <a16:creationId xmlns:a16="http://schemas.microsoft.com/office/drawing/2014/main" id="{935BA419-C390-4BBD-96D3-586AB7A2EF39}"/>
                </a:ext>
              </a:extLst>
            </p:cNvPr>
            <p:cNvSpPr>
              <a:spLocks noChangeShapeType="1"/>
            </p:cNvSpPr>
            <p:nvPr/>
          </p:nvSpPr>
          <p:spPr bwMode="auto">
            <a:xfrm flipV="1">
              <a:off x="3335" y="3512"/>
              <a:ext cx="1384" cy="418"/>
            </a:xfrm>
            <a:prstGeom prst="line">
              <a:avLst/>
            </a:prstGeom>
            <a:noFill/>
            <a:ln w="38100">
              <a:solidFill>
                <a:srgbClr val="990099"/>
              </a:solidFill>
              <a:round/>
              <a:headEnd/>
              <a:tailEnd/>
            </a:ln>
            <a:extLst>
              <a:ext uri="{909E8E84-426E-40DD-AFC4-6F175D3DCCD1}">
                <a14:hiddenFill xmlns:a14="http://schemas.microsoft.com/office/drawing/2010/main">
                  <a:noFill/>
                </a14:hiddenFill>
              </a:ext>
            </a:extLst>
          </p:spPr>
          <p:txBody>
            <a:bodyPr/>
            <a:lstStyle/>
            <a:p>
              <a:endParaRPr lang="fr-FR"/>
            </a:p>
          </p:txBody>
        </p:sp>
        <p:sp>
          <p:nvSpPr>
            <p:cNvPr id="34852" name="Text Box 39">
              <a:extLst>
                <a:ext uri="{FF2B5EF4-FFF2-40B4-BE49-F238E27FC236}">
                  <a16:creationId xmlns:a16="http://schemas.microsoft.com/office/drawing/2014/main" id="{FC0D3795-3FF4-4E13-94C4-1E613A53D9E9}"/>
                </a:ext>
              </a:extLst>
            </p:cNvPr>
            <p:cNvSpPr txBox="1">
              <a:spLocks noChangeArrowheads="1"/>
            </p:cNvSpPr>
            <p:nvPr/>
          </p:nvSpPr>
          <p:spPr bwMode="auto">
            <a:xfrm>
              <a:off x="4442" y="3245"/>
              <a:ext cx="73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ru-RU" altLang="ru-RU" sz="2400" i="1"/>
                <a:t>С</a:t>
              </a:r>
              <a:r>
                <a:rPr lang="ru-RU" altLang="ru-RU" sz="2400"/>
                <a:t>(</a:t>
              </a:r>
              <a:r>
                <a:rPr lang="en-US" altLang="ru-RU" sz="2400" i="1"/>
                <a:t>Y</a:t>
              </a:r>
              <a:r>
                <a:rPr lang="en-US" altLang="ru-RU" sz="2400" i="1" baseline="-25000"/>
                <a:t>D</a:t>
              </a:r>
              <a:r>
                <a:rPr lang="ru-RU" altLang="ru-RU" sz="2400"/>
                <a:t>)</a:t>
              </a:r>
              <a:endParaRPr lang="ru-RU" altLang="ru-RU" sz="2400" i="1" baseline="-25000"/>
            </a:p>
          </p:txBody>
        </p:sp>
      </p:grpSp>
      <p:sp>
        <p:nvSpPr>
          <p:cNvPr id="34845" name="Номер слайда 5">
            <a:extLst>
              <a:ext uri="{FF2B5EF4-FFF2-40B4-BE49-F238E27FC236}">
                <a16:creationId xmlns:a16="http://schemas.microsoft.com/office/drawing/2014/main" id="{263CCBFE-30AA-4BCF-80E1-FCCCC9612759}"/>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29F622F-5E18-478A-B994-6BA1B825B883}" type="slidenum">
              <a:rPr lang="ru-RU" altLang="ru-RU" sz="1400"/>
              <a:pPr eaLnBrk="1" hangingPunct="1">
                <a:spcBef>
                  <a:spcPct val="0"/>
                </a:spcBef>
                <a:buFontTx/>
                <a:buNone/>
              </a:pPr>
              <a:t>33</a:t>
            </a:fld>
            <a:endParaRPr lang="ru-RU" altLang="ru-RU" sz="1400"/>
          </a:p>
        </p:txBody>
      </p:sp>
    </p:spTree>
    <p:extLst>
      <p:ext uri="{BB962C8B-B14F-4D97-AF65-F5344CB8AC3E}">
        <p14:creationId xmlns:p14="http://schemas.microsoft.com/office/powerpoint/2010/main" val="502967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8335"/>
                                        </p:tgtEl>
                                        <p:attrNameLst>
                                          <p:attrName>style.visibility</p:attrName>
                                        </p:attrNameLst>
                                      </p:cBhvr>
                                      <p:to>
                                        <p:strVal val="visible"/>
                                      </p:to>
                                    </p:set>
                                  </p:childTnLst>
                                </p:cTn>
                              </p:par>
                            </p:childTnLst>
                          </p:cTn>
                        </p:par>
                        <p:par>
                          <p:cTn id="15" fill="hold" nodeType="afterGroup">
                            <p:stCondLst>
                              <p:cond delay="500"/>
                            </p:stCondLst>
                            <p:childTnLst>
                              <p:par>
                                <p:cTn id="16" presetID="1" presetClass="entr" presetSubtype="0" fill="hold" nodeType="afterEffect">
                                  <p:stCondLst>
                                    <p:cond delay="0"/>
                                  </p:stCondLst>
                                  <p:childTnLst>
                                    <p:set>
                                      <p:cBhvr>
                                        <p:cTn id="17" dur="1" fill="hold">
                                          <p:stCondLst>
                                            <p:cond delay="499"/>
                                          </p:stCondLst>
                                        </p:cTn>
                                        <p:tgtEl>
                                          <p:spTgt spid="9831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35"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132B95-4E62-4AD2-812D-C61C64D58546}"/>
              </a:ext>
            </a:extLst>
          </p:cNvPr>
          <p:cNvSpPr>
            <a:spLocks noGrp="1"/>
          </p:cNvSpPr>
          <p:nvPr>
            <p:ph type="title"/>
          </p:nvPr>
        </p:nvSpPr>
        <p:spPr>
          <a:xfrm>
            <a:off x="2162908" y="527538"/>
            <a:ext cx="7819292" cy="401150"/>
          </a:xfrm>
        </p:spPr>
        <p:txBody>
          <a:bodyPr>
            <a:normAutofit fontScale="90000"/>
          </a:bodyPr>
          <a:lstStyle/>
          <a:p>
            <a:pPr algn="ctr">
              <a:defRPr/>
            </a:pPr>
            <a:r>
              <a:rPr lang="en-US" sz="4000" b="1" dirty="0">
                <a:solidFill>
                  <a:schemeClr val="bg1"/>
                </a:solidFill>
                <a:latin typeface="+mn-lt"/>
              </a:rPr>
              <a:t>Importance of Using Graphs</a:t>
            </a:r>
            <a:endParaRPr lang="ru-RU" sz="4000" b="1" dirty="0">
              <a:solidFill>
                <a:schemeClr val="bg1"/>
              </a:solidFill>
              <a:latin typeface="+mn-lt"/>
            </a:endParaRPr>
          </a:p>
        </p:txBody>
      </p:sp>
      <p:sp>
        <p:nvSpPr>
          <p:cNvPr id="3" name="Содержимое 2">
            <a:extLst>
              <a:ext uri="{FF2B5EF4-FFF2-40B4-BE49-F238E27FC236}">
                <a16:creationId xmlns:a16="http://schemas.microsoft.com/office/drawing/2014/main" id="{489FC28A-4545-46A0-860E-16779D474866}"/>
              </a:ext>
            </a:extLst>
          </p:cNvPr>
          <p:cNvSpPr>
            <a:spLocks noGrp="1"/>
          </p:cNvSpPr>
          <p:nvPr>
            <p:ph idx="1"/>
          </p:nvPr>
        </p:nvSpPr>
        <p:spPr>
          <a:xfrm>
            <a:off x="114301" y="1600200"/>
            <a:ext cx="10339388" cy="4657725"/>
          </a:xfrm>
        </p:spPr>
        <p:txBody>
          <a:bodyPr/>
          <a:lstStyle/>
          <a:p>
            <a:pPr algn="just" eaLnBrk="1" hangingPunct="1">
              <a:spcBef>
                <a:spcPct val="50000"/>
              </a:spcBef>
              <a:buFontTx/>
              <a:buNone/>
              <a:defRPr/>
            </a:pPr>
            <a:r>
              <a:rPr lang="en-US" sz="2400" dirty="0"/>
              <a:t>A graph is a way of</a:t>
            </a:r>
            <a:r>
              <a:rPr lang="ru-RU" sz="2400" dirty="0"/>
              <a:t>: </a:t>
            </a:r>
          </a:p>
          <a:p>
            <a:pPr algn="just" eaLnBrk="1" hangingPunct="1">
              <a:spcBef>
                <a:spcPct val="50000"/>
              </a:spcBef>
              <a:buFont typeface="Wingdings" pitchFamily="2" charset="2"/>
              <a:buChar char="Ø"/>
              <a:defRPr/>
            </a:pPr>
            <a:r>
              <a:rPr lang="en-US" sz="2400" b="1" i="1" dirty="0">
                <a:solidFill>
                  <a:srgbClr val="009900"/>
                </a:solidFill>
                <a:effectLst>
                  <a:outerShdw blurRad="38100" dist="38100" dir="2700000" algn="tl">
                    <a:srgbClr val="000000">
                      <a:alpha val="43137"/>
                    </a:srgbClr>
                  </a:outerShdw>
                </a:effectLst>
              </a:rPr>
              <a:t>visual presentation of the</a:t>
            </a:r>
            <a:r>
              <a:rPr lang="ru-RU" sz="2400" b="1" i="1" dirty="0">
                <a:solidFill>
                  <a:srgbClr val="009900"/>
                </a:solidFill>
                <a:effectLst>
                  <a:outerShdw blurRad="38100" dist="38100" dir="2700000" algn="tl">
                    <a:srgbClr val="000000">
                      <a:alpha val="43137"/>
                    </a:srgbClr>
                  </a:outerShdw>
                </a:effectLst>
              </a:rPr>
              <a:t> </a:t>
            </a:r>
            <a:r>
              <a:rPr lang="en-US" sz="2400" b="1" i="1" dirty="0">
                <a:solidFill>
                  <a:srgbClr val="009900"/>
                </a:solidFill>
                <a:effectLst>
                  <a:outerShdw blurRad="38100" dist="38100" dir="2700000" algn="tl">
                    <a:srgbClr val="000000">
                      <a:alpha val="43137"/>
                    </a:srgbClr>
                  </a:outerShdw>
                </a:effectLst>
              </a:rPr>
              <a:t>relationship </a:t>
            </a:r>
            <a:r>
              <a:rPr lang="en-US" sz="2400" dirty="0"/>
              <a:t>and links between economic variables or of the behavior of a variable over time</a:t>
            </a:r>
            <a:r>
              <a:rPr lang="ru-RU" sz="2400" dirty="0"/>
              <a:t>;</a:t>
            </a:r>
            <a:r>
              <a:rPr lang="en-US" sz="2400" dirty="0"/>
              <a:t> </a:t>
            </a:r>
            <a:endParaRPr lang="ru-RU" sz="2400" dirty="0"/>
          </a:p>
          <a:p>
            <a:pPr algn="just" eaLnBrk="1" hangingPunct="1">
              <a:spcBef>
                <a:spcPct val="50000"/>
              </a:spcBef>
              <a:buFont typeface="Wingdings" pitchFamily="2" charset="2"/>
              <a:buChar char="Ø"/>
              <a:defRPr/>
            </a:pPr>
            <a:r>
              <a:rPr lang="en-US" sz="2400" b="1" i="1" dirty="0">
                <a:solidFill>
                  <a:srgbClr val="008000"/>
                </a:solidFill>
                <a:effectLst>
                  <a:outerShdw blurRad="38100" dist="38100" dir="2700000" algn="tl">
                    <a:srgbClr val="C0C0C0"/>
                  </a:outerShdw>
                </a:effectLst>
              </a:rPr>
              <a:t>visual demonstration of ideas and theories</a:t>
            </a:r>
            <a:r>
              <a:rPr lang="ru-RU" sz="2400" dirty="0"/>
              <a:t>, </a:t>
            </a:r>
            <a:r>
              <a:rPr lang="en-US" sz="2400" dirty="0"/>
              <a:t>which are less clear and even may be misinterpreted or misunderstood, when are only verbally explained</a:t>
            </a:r>
            <a:r>
              <a:rPr lang="ru-RU" sz="2400" dirty="0"/>
              <a:t>;</a:t>
            </a:r>
          </a:p>
          <a:p>
            <a:pPr algn="just" eaLnBrk="1" hangingPunct="1">
              <a:spcBef>
                <a:spcPct val="50000"/>
              </a:spcBef>
              <a:buFont typeface="Wingdings" pitchFamily="2" charset="2"/>
              <a:buChar char="Ø"/>
              <a:defRPr/>
            </a:pPr>
            <a:r>
              <a:rPr lang="en-US" sz="2400" b="1" i="1" dirty="0">
                <a:solidFill>
                  <a:srgbClr val="008000"/>
                </a:solidFill>
                <a:effectLst>
                  <a:outerShdw blurRad="38100" dist="38100" dir="2700000" algn="tl">
                    <a:srgbClr val="C0C0C0"/>
                  </a:outerShdw>
                </a:effectLst>
              </a:rPr>
              <a:t>visual illustration </a:t>
            </a:r>
            <a:r>
              <a:rPr lang="en-US" sz="2400" b="1" i="1" dirty="0">
                <a:solidFill>
                  <a:srgbClr val="009900"/>
                </a:solidFill>
                <a:effectLst>
                  <a:outerShdw blurRad="38100" dist="38100" dir="2700000" algn="tl">
                    <a:srgbClr val="000000">
                      <a:alpha val="43137"/>
                    </a:srgbClr>
                  </a:outerShdw>
                </a:effectLst>
              </a:rPr>
              <a:t>of models </a:t>
            </a:r>
            <a:r>
              <a:rPr lang="en-US" sz="2400" dirty="0"/>
              <a:t>proposed by economists</a:t>
            </a:r>
            <a:r>
              <a:rPr lang="ru-RU" sz="2400" dirty="0"/>
              <a:t>.</a:t>
            </a:r>
            <a:endParaRPr lang="fr-FR" sz="2400" dirty="0"/>
          </a:p>
          <a:p>
            <a:pPr marL="0" indent="0" algn="just" eaLnBrk="1" hangingPunct="1">
              <a:spcBef>
                <a:spcPct val="50000"/>
              </a:spcBef>
              <a:buNone/>
              <a:defRPr/>
            </a:pPr>
            <a:endParaRPr lang="ru-RU" sz="2400" dirty="0"/>
          </a:p>
          <a:p>
            <a:pPr algn="ctr" eaLnBrk="1" hangingPunct="1">
              <a:spcBef>
                <a:spcPct val="50000"/>
              </a:spcBef>
              <a:buFontTx/>
              <a:buNone/>
              <a:defRPr/>
            </a:pPr>
            <a:r>
              <a:rPr lang="en-US" sz="2400" dirty="0"/>
              <a:t>In the course of economics graphs are used for the </a:t>
            </a:r>
          </a:p>
          <a:p>
            <a:pPr algn="ctr">
              <a:spcBef>
                <a:spcPts val="0"/>
              </a:spcBef>
              <a:buNone/>
              <a:defRPr/>
            </a:pPr>
            <a:r>
              <a:rPr lang="en-US" sz="2400" b="1" dirty="0">
                <a:solidFill>
                  <a:srgbClr val="008000"/>
                </a:solidFill>
                <a:effectLst>
                  <a:outerShdw blurRad="38100" dist="38100" dir="2700000" algn="tl">
                    <a:srgbClr val="C0C0C0"/>
                  </a:outerShdw>
                </a:effectLst>
              </a:rPr>
              <a:t>better perception of theoretical propositions</a:t>
            </a:r>
            <a:r>
              <a:rPr lang="en-US" sz="2400" dirty="0"/>
              <a:t> by students.</a:t>
            </a:r>
            <a:endParaRPr lang="ru-RU" sz="2400" dirty="0"/>
          </a:p>
          <a:p>
            <a:pPr marL="0" indent="268288">
              <a:buNone/>
              <a:defRPr/>
            </a:pPr>
            <a:endParaRPr lang="ru-RU" sz="2400" dirty="0"/>
          </a:p>
        </p:txBody>
      </p:sp>
      <p:sp>
        <p:nvSpPr>
          <p:cNvPr id="35846" name="Номер слайда 5">
            <a:extLst>
              <a:ext uri="{FF2B5EF4-FFF2-40B4-BE49-F238E27FC236}">
                <a16:creationId xmlns:a16="http://schemas.microsoft.com/office/drawing/2014/main" id="{5EA3745B-486A-4B75-8E8C-A28A0F5A0170}"/>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095B22F6-6318-4A6E-A1DE-AA8B343B2BB9}" type="slidenum">
              <a:rPr lang="ru-RU" altLang="ru-RU" sz="1400"/>
              <a:pPr eaLnBrk="1" hangingPunct="1">
                <a:spcBef>
                  <a:spcPct val="0"/>
                </a:spcBef>
                <a:buFontTx/>
                <a:buNone/>
              </a:pPr>
              <a:t>34</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left)">
                                      <p:cBhvr>
                                        <p:cTn id="11" dur="1000"/>
                                        <p:tgtEl>
                                          <p:spTgt spid="3">
                                            <p:txEl>
                                              <p:pRg st="1" end="1"/>
                                            </p:txEl>
                                          </p:spTgt>
                                        </p:tgtEl>
                                      </p:cBhvr>
                                    </p:animEffect>
                                  </p:childTnLst>
                                </p:cTn>
                              </p:par>
                            </p:childTnLst>
                          </p:cTn>
                        </p:par>
                        <p:par>
                          <p:cTn id="12" fill="hold" nodeType="afterGroup">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1000"/>
                                        <p:tgtEl>
                                          <p:spTgt spid="3">
                                            <p:txEl>
                                              <p:pRg st="2" end="2"/>
                                            </p:txEl>
                                          </p:spTgt>
                                        </p:tgtEl>
                                      </p:cBhvr>
                                    </p:animEffect>
                                  </p:childTnLst>
                                </p:cTn>
                              </p:par>
                            </p:childTnLst>
                          </p:cTn>
                        </p:par>
                        <p:par>
                          <p:cTn id="16" fill="hold" nodeType="afterGroup">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left)">
                                      <p:cBhvr>
                                        <p:cTn id="19" dur="1000"/>
                                        <p:tgtEl>
                                          <p:spTgt spid="3">
                                            <p:txEl>
                                              <p:pRg st="3" end="3"/>
                                            </p:txEl>
                                          </p:spTgt>
                                        </p:tgtEl>
                                      </p:cBhvr>
                                    </p:animEffect>
                                  </p:childTnLst>
                                </p:cTn>
                              </p:par>
                            </p:childTnLst>
                          </p:cTn>
                        </p:par>
                        <p:par>
                          <p:cTn id="20" fill="hold" nodeType="afterGroup">
                            <p:stCondLst>
                              <p:cond delay="4000"/>
                            </p:stCondLst>
                            <p:childTnLst>
                              <p:par>
                                <p:cTn id="21" presetID="22" presetClass="entr" presetSubtype="8" fill="hold" grpId="0"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left)">
                                      <p:cBhvr>
                                        <p:cTn id="23" dur="1000"/>
                                        <p:tgtEl>
                                          <p:spTgt spid="3">
                                            <p:txEl>
                                              <p:pRg st="5" end="5"/>
                                            </p:txEl>
                                          </p:spTgt>
                                        </p:tgtEl>
                                      </p:cBhvr>
                                    </p:animEffect>
                                  </p:childTnLst>
                                </p:cTn>
                              </p:par>
                            </p:childTnLst>
                          </p:cTn>
                        </p:par>
                        <p:par>
                          <p:cTn id="24" fill="hold" nodeType="afterGroup">
                            <p:stCondLst>
                              <p:cond delay="5000"/>
                            </p:stCondLst>
                            <p:childTnLst>
                              <p:par>
                                <p:cTn id="25" presetID="22" presetClass="entr" presetSubtype="8" fill="hold" grpId="0" nodeType="after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left)">
                                      <p:cBhvr>
                                        <p:cTn id="27"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Номер слайда 5">
            <a:extLst>
              <a:ext uri="{FF2B5EF4-FFF2-40B4-BE49-F238E27FC236}">
                <a16:creationId xmlns:a16="http://schemas.microsoft.com/office/drawing/2014/main" id="{DDA5E7D5-AEF1-43B8-9000-9B9BA178950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C64AE6C8-1869-4B3C-AE08-FFE7E98F6277}" type="slidenum">
              <a:rPr lang="ru-RU" altLang="ru-RU" sz="1400"/>
              <a:pPr eaLnBrk="1" hangingPunct="1">
                <a:spcBef>
                  <a:spcPct val="0"/>
                </a:spcBef>
                <a:buFontTx/>
                <a:buNone/>
              </a:pPr>
              <a:t>35</a:t>
            </a:fld>
            <a:endParaRPr lang="ru-RU" altLang="ru-RU" sz="1400"/>
          </a:p>
        </p:txBody>
      </p:sp>
      <p:sp>
        <p:nvSpPr>
          <p:cNvPr id="250882" name="Rectangle 2">
            <a:extLst>
              <a:ext uri="{FF2B5EF4-FFF2-40B4-BE49-F238E27FC236}">
                <a16:creationId xmlns:a16="http://schemas.microsoft.com/office/drawing/2014/main" id="{0631C1F8-FCBB-4F7A-B133-D46DFED680A2}"/>
              </a:ext>
            </a:extLst>
          </p:cNvPr>
          <p:cNvSpPr>
            <a:spLocks noGrp="1" noChangeArrowheads="1"/>
          </p:cNvSpPr>
          <p:nvPr>
            <p:ph type="title"/>
          </p:nvPr>
        </p:nvSpPr>
        <p:spPr>
          <a:xfrm>
            <a:off x="2324100" y="226774"/>
            <a:ext cx="8235950" cy="1143001"/>
          </a:xfrm>
        </p:spPr>
        <p:txBody>
          <a:bodyPr>
            <a:normAutofit/>
          </a:bodyPr>
          <a:lstStyle/>
          <a:p>
            <a:pPr eaLnBrk="1" hangingPunct="1">
              <a:defRPr/>
            </a:pPr>
            <a:r>
              <a:rPr lang="en-US" sz="4000" b="1" dirty="0">
                <a:solidFill>
                  <a:schemeClr val="bg1"/>
                </a:solidFill>
                <a:effectLst>
                  <a:outerShdw blurRad="38100" dist="38100" dir="2700000" algn="tl">
                    <a:srgbClr val="C0C0C0"/>
                  </a:outerShdw>
                </a:effectLst>
                <a:latin typeface="+mn-lt"/>
              </a:rPr>
              <a:t>Types of Visual Data Presentation</a:t>
            </a:r>
            <a:endParaRPr lang="ru-RU" sz="4000" b="1" dirty="0">
              <a:solidFill>
                <a:schemeClr val="bg1"/>
              </a:solidFill>
              <a:effectLst>
                <a:outerShdw blurRad="38100" dist="38100" dir="2700000" algn="tl">
                  <a:srgbClr val="C0C0C0"/>
                </a:outerShdw>
              </a:effectLst>
              <a:latin typeface="+mn-lt"/>
            </a:endParaRPr>
          </a:p>
        </p:txBody>
      </p:sp>
      <p:sp>
        <p:nvSpPr>
          <p:cNvPr id="250883" name="Text Box 3">
            <a:extLst>
              <a:ext uri="{FF2B5EF4-FFF2-40B4-BE49-F238E27FC236}">
                <a16:creationId xmlns:a16="http://schemas.microsoft.com/office/drawing/2014/main" id="{E978F5E9-B4F0-42A7-8AD3-238943DC091A}"/>
              </a:ext>
            </a:extLst>
          </p:cNvPr>
          <p:cNvSpPr txBox="1">
            <a:spLocks noChangeArrowheads="1"/>
          </p:cNvSpPr>
          <p:nvPr/>
        </p:nvSpPr>
        <p:spPr bwMode="auto">
          <a:xfrm>
            <a:off x="-740569" y="1847613"/>
            <a:ext cx="3490913" cy="369332"/>
          </a:xfrm>
          <a:prstGeom prst="rect">
            <a:avLst/>
          </a:prstGeom>
          <a:noFill/>
          <a:ln w="9525">
            <a:noFill/>
            <a:miter lim="800000"/>
            <a:headEnd/>
            <a:tailEnd/>
          </a:ln>
          <a:effectLst/>
        </p:spPr>
        <p:txBody>
          <a:bodyPr wrap="square">
            <a:spAutoFit/>
          </a:bodyPr>
          <a:lstStyle/>
          <a:p>
            <a:pPr algn="ctr">
              <a:spcBef>
                <a:spcPct val="20000"/>
              </a:spcBef>
              <a:buFont typeface="Wingdings" pitchFamily="2" charset="2"/>
              <a:buNone/>
              <a:defRPr/>
            </a:pPr>
            <a:r>
              <a:rPr lang="en-US" b="1" i="1" dirty="0">
                <a:solidFill>
                  <a:srgbClr val="008000"/>
                </a:solidFill>
                <a:effectLst>
                  <a:outerShdw blurRad="38100" dist="38100" dir="2700000" algn="tl">
                    <a:srgbClr val="C0C0C0"/>
                  </a:outerShdw>
                </a:effectLst>
              </a:rPr>
              <a:t>Pie Diagram</a:t>
            </a:r>
            <a:endParaRPr lang="ru-RU" dirty="0"/>
          </a:p>
        </p:txBody>
      </p:sp>
      <p:sp>
        <p:nvSpPr>
          <p:cNvPr id="250884" name="Text Box 4">
            <a:extLst>
              <a:ext uri="{FF2B5EF4-FFF2-40B4-BE49-F238E27FC236}">
                <a16:creationId xmlns:a16="http://schemas.microsoft.com/office/drawing/2014/main" id="{550B6747-977E-48C1-AAE3-101805767E3F}"/>
              </a:ext>
            </a:extLst>
          </p:cNvPr>
          <p:cNvSpPr txBox="1">
            <a:spLocks noChangeArrowheads="1"/>
          </p:cNvSpPr>
          <p:nvPr/>
        </p:nvSpPr>
        <p:spPr bwMode="auto">
          <a:xfrm>
            <a:off x="2647951" y="5108577"/>
            <a:ext cx="3979863" cy="369332"/>
          </a:xfrm>
          <a:prstGeom prst="rect">
            <a:avLst/>
          </a:prstGeom>
          <a:noFill/>
          <a:ln w="9525">
            <a:noFill/>
            <a:miter lim="800000"/>
            <a:headEnd/>
            <a:tailEnd/>
          </a:ln>
          <a:effectLst/>
        </p:spPr>
        <p:txBody>
          <a:bodyPr>
            <a:spAutoFit/>
          </a:bodyPr>
          <a:lstStyle/>
          <a:p>
            <a:pPr algn="ctr">
              <a:spcBef>
                <a:spcPct val="50000"/>
              </a:spcBef>
              <a:defRPr/>
            </a:pPr>
            <a:r>
              <a:rPr lang="en-US" b="1" i="1" dirty="0">
                <a:solidFill>
                  <a:srgbClr val="008000"/>
                </a:solidFill>
                <a:effectLst>
                  <a:outerShdw blurRad="38100" dist="38100" dir="2700000" algn="tl">
                    <a:srgbClr val="C0C0C0"/>
                  </a:outerShdw>
                </a:effectLst>
              </a:rPr>
              <a:t>Bar Diagram</a:t>
            </a:r>
            <a:r>
              <a:rPr lang="ru-RU" dirty="0"/>
              <a:t> </a:t>
            </a:r>
          </a:p>
        </p:txBody>
      </p:sp>
      <p:sp>
        <p:nvSpPr>
          <p:cNvPr id="250885" name="Text Box 5">
            <a:extLst>
              <a:ext uri="{FF2B5EF4-FFF2-40B4-BE49-F238E27FC236}">
                <a16:creationId xmlns:a16="http://schemas.microsoft.com/office/drawing/2014/main" id="{7160A2A4-F583-4C40-A11D-3B2FC0AAF1F5}"/>
              </a:ext>
            </a:extLst>
          </p:cNvPr>
          <p:cNvSpPr txBox="1">
            <a:spLocks noChangeArrowheads="1"/>
          </p:cNvSpPr>
          <p:nvPr/>
        </p:nvSpPr>
        <p:spPr bwMode="auto">
          <a:xfrm>
            <a:off x="9607550" y="2334894"/>
            <a:ext cx="3127375" cy="341632"/>
          </a:xfrm>
          <a:prstGeom prst="rect">
            <a:avLst/>
          </a:prstGeom>
          <a:noFill/>
          <a:ln w="9525">
            <a:noFill/>
            <a:miter lim="800000"/>
            <a:headEnd/>
            <a:tailEnd/>
          </a:ln>
          <a:effectLst/>
        </p:spPr>
        <p:txBody>
          <a:bodyPr>
            <a:spAutoFit/>
          </a:bodyPr>
          <a:lstStyle/>
          <a:p>
            <a:pPr algn="ctr">
              <a:lnSpc>
                <a:spcPct val="90000"/>
              </a:lnSpc>
              <a:spcBef>
                <a:spcPct val="20000"/>
              </a:spcBef>
              <a:buFont typeface="Wingdings" pitchFamily="2" charset="2"/>
              <a:buNone/>
              <a:defRPr/>
            </a:pPr>
            <a:r>
              <a:rPr lang="en-US" b="1" i="1" dirty="0">
                <a:solidFill>
                  <a:srgbClr val="008000"/>
                </a:solidFill>
                <a:effectLst>
                  <a:outerShdw blurRad="38100" dist="38100" dir="2700000" algn="tl">
                    <a:srgbClr val="C0C0C0"/>
                  </a:outerShdw>
                </a:effectLst>
              </a:rPr>
              <a:t>Time Series Graph</a:t>
            </a:r>
            <a:endParaRPr lang="ru-RU" dirty="0"/>
          </a:p>
        </p:txBody>
      </p:sp>
      <p:sp>
        <p:nvSpPr>
          <p:cNvPr id="250886" name="Text Box 6">
            <a:extLst>
              <a:ext uri="{FF2B5EF4-FFF2-40B4-BE49-F238E27FC236}">
                <a16:creationId xmlns:a16="http://schemas.microsoft.com/office/drawing/2014/main" id="{CD72C510-C277-4556-940E-B42F0C555538}"/>
              </a:ext>
            </a:extLst>
          </p:cNvPr>
          <p:cNvSpPr txBox="1">
            <a:spLocks noChangeArrowheads="1"/>
          </p:cNvSpPr>
          <p:nvPr/>
        </p:nvSpPr>
        <p:spPr bwMode="auto">
          <a:xfrm>
            <a:off x="9328150" y="5195373"/>
            <a:ext cx="3805238" cy="369332"/>
          </a:xfrm>
          <a:prstGeom prst="rect">
            <a:avLst/>
          </a:prstGeom>
          <a:noFill/>
          <a:ln w="9525">
            <a:noFill/>
            <a:miter lim="800000"/>
            <a:headEnd/>
            <a:tailEnd/>
          </a:ln>
          <a:effectLst/>
        </p:spPr>
        <p:txBody>
          <a:bodyPr>
            <a:spAutoFit/>
          </a:bodyPr>
          <a:lstStyle/>
          <a:p>
            <a:pPr algn="ctr">
              <a:spcBef>
                <a:spcPct val="20000"/>
              </a:spcBef>
              <a:buFont typeface="Wingdings" pitchFamily="2" charset="2"/>
              <a:buNone/>
              <a:defRPr/>
            </a:pPr>
            <a:r>
              <a:rPr lang="en-US" b="1" i="1" dirty="0">
                <a:solidFill>
                  <a:srgbClr val="008000"/>
                </a:solidFill>
                <a:effectLst>
                  <a:outerShdw blurRad="38100" dist="38100" dir="2700000" algn="tl">
                    <a:srgbClr val="C0C0C0"/>
                  </a:outerShdw>
                </a:effectLst>
              </a:rPr>
              <a:t>Scatter Graph</a:t>
            </a:r>
            <a:endParaRPr lang="ru-RU" dirty="0"/>
          </a:p>
        </p:txBody>
      </p:sp>
      <p:sp>
        <p:nvSpPr>
          <p:cNvPr id="36872" name="Freeform 8">
            <a:extLst>
              <a:ext uri="{FF2B5EF4-FFF2-40B4-BE49-F238E27FC236}">
                <a16:creationId xmlns:a16="http://schemas.microsoft.com/office/drawing/2014/main" id="{0F8E5CC1-FA00-43D8-9BE1-8D1CD7E3C058}"/>
              </a:ext>
            </a:extLst>
          </p:cNvPr>
          <p:cNvSpPr>
            <a:spLocks/>
          </p:cNvSpPr>
          <p:nvPr/>
        </p:nvSpPr>
        <p:spPr bwMode="auto">
          <a:xfrm>
            <a:off x="1968501" y="2505075"/>
            <a:ext cx="1001713" cy="285750"/>
          </a:xfrm>
          <a:custGeom>
            <a:avLst/>
            <a:gdLst>
              <a:gd name="T0" fmla="*/ 0 w 631"/>
              <a:gd name="T1" fmla="*/ 2147483647 h 180"/>
              <a:gd name="T2" fmla="*/ 2147483647 w 631"/>
              <a:gd name="T3" fmla="*/ 2147483647 h 180"/>
              <a:gd name="T4" fmla="*/ 2147483647 w 631"/>
              <a:gd name="T5" fmla="*/ 2147483647 h 180"/>
              <a:gd name="T6" fmla="*/ 2147483647 w 631"/>
              <a:gd name="T7" fmla="*/ 2147483647 h 180"/>
              <a:gd name="T8" fmla="*/ 2147483647 w 631"/>
              <a:gd name="T9" fmla="*/ 2147483647 h 180"/>
              <a:gd name="T10" fmla="*/ 2147483647 w 631"/>
              <a:gd name="T11" fmla="*/ 2147483647 h 180"/>
              <a:gd name="T12" fmla="*/ 2147483647 w 631"/>
              <a:gd name="T13" fmla="*/ 2147483647 h 180"/>
              <a:gd name="T14" fmla="*/ 2147483647 w 631"/>
              <a:gd name="T15" fmla="*/ 2147483647 h 180"/>
              <a:gd name="T16" fmla="*/ 2147483647 w 631"/>
              <a:gd name="T17" fmla="*/ 2147483647 h 180"/>
              <a:gd name="T18" fmla="*/ 2147483647 w 631"/>
              <a:gd name="T19" fmla="*/ 2147483647 h 180"/>
              <a:gd name="T20" fmla="*/ 2147483647 w 631"/>
              <a:gd name="T21" fmla="*/ 2147483647 h 180"/>
              <a:gd name="T22" fmla="*/ 2147483647 w 631"/>
              <a:gd name="T23" fmla="*/ 2147483647 h 180"/>
              <a:gd name="T24" fmla="*/ 2147483647 w 631"/>
              <a:gd name="T25" fmla="*/ 2147483647 h 180"/>
              <a:gd name="T26" fmla="*/ 2147483647 w 631"/>
              <a:gd name="T27" fmla="*/ 2147483647 h 180"/>
              <a:gd name="T28" fmla="*/ 2147483647 w 631"/>
              <a:gd name="T29" fmla="*/ 2147483647 h 180"/>
              <a:gd name="T30" fmla="*/ 2147483647 w 631"/>
              <a:gd name="T31" fmla="*/ 2147483647 h 180"/>
              <a:gd name="T32" fmla="*/ 2147483647 w 631"/>
              <a:gd name="T33" fmla="*/ 2147483647 h 180"/>
              <a:gd name="T34" fmla="*/ 2147483647 w 631"/>
              <a:gd name="T35" fmla="*/ 2147483647 h 180"/>
              <a:gd name="T36" fmla="*/ 2147483647 w 631"/>
              <a:gd name="T37" fmla="*/ 2147483647 h 180"/>
              <a:gd name="T38" fmla="*/ 2147483647 w 631"/>
              <a:gd name="T39" fmla="*/ 2147483647 h 180"/>
              <a:gd name="T40" fmla="*/ 2147483647 w 631"/>
              <a:gd name="T41" fmla="*/ 2147483647 h 180"/>
              <a:gd name="T42" fmla="*/ 2147483647 w 631"/>
              <a:gd name="T43" fmla="*/ 2147483647 h 180"/>
              <a:gd name="T44" fmla="*/ 2147483647 w 631"/>
              <a:gd name="T45" fmla="*/ 2147483647 h 180"/>
              <a:gd name="T46" fmla="*/ 2147483647 w 631"/>
              <a:gd name="T47" fmla="*/ 2147483647 h 180"/>
              <a:gd name="T48" fmla="*/ 2147483647 w 631"/>
              <a:gd name="T49" fmla="*/ 2147483647 h 180"/>
              <a:gd name="T50" fmla="*/ 2147483647 w 631"/>
              <a:gd name="T51" fmla="*/ 2147483647 h 180"/>
              <a:gd name="T52" fmla="*/ 2147483647 w 631"/>
              <a:gd name="T53" fmla="*/ 2147483647 h 180"/>
              <a:gd name="T54" fmla="*/ 2147483647 w 631"/>
              <a:gd name="T55" fmla="*/ 2147483647 h 180"/>
              <a:gd name="T56" fmla="*/ 2147483647 w 631"/>
              <a:gd name="T57" fmla="*/ 2147483647 h 180"/>
              <a:gd name="T58" fmla="*/ 2147483647 w 631"/>
              <a:gd name="T59" fmla="*/ 2147483647 h 180"/>
              <a:gd name="T60" fmla="*/ 2147483647 w 631"/>
              <a:gd name="T61" fmla="*/ 2147483647 h 180"/>
              <a:gd name="T62" fmla="*/ 2147483647 w 631"/>
              <a:gd name="T63" fmla="*/ 2147483647 h 180"/>
              <a:gd name="T64" fmla="*/ 2147483647 w 631"/>
              <a:gd name="T65" fmla="*/ 2147483647 h 180"/>
              <a:gd name="T66" fmla="*/ 2147483647 w 631"/>
              <a:gd name="T67" fmla="*/ 2147483647 h 180"/>
              <a:gd name="T68" fmla="*/ 2147483647 w 631"/>
              <a:gd name="T69" fmla="*/ 2147483647 h 180"/>
              <a:gd name="T70" fmla="*/ 2147483647 w 631"/>
              <a:gd name="T71" fmla="*/ 2147483647 h 180"/>
              <a:gd name="T72" fmla="*/ 2147483647 w 631"/>
              <a:gd name="T73" fmla="*/ 0 h 180"/>
              <a:gd name="T74" fmla="*/ 2147483647 w 631"/>
              <a:gd name="T75" fmla="*/ 0 h 180"/>
              <a:gd name="T76" fmla="*/ 2147483647 w 631"/>
              <a:gd name="T77" fmla="*/ 0 h 180"/>
              <a:gd name="T78" fmla="*/ 2147483647 w 631"/>
              <a:gd name="T79" fmla="*/ 0 h 180"/>
              <a:gd name="T80" fmla="*/ 2147483647 w 631"/>
              <a:gd name="T81" fmla="*/ 0 h 180"/>
              <a:gd name="T82" fmla="*/ 2147483647 w 631"/>
              <a:gd name="T83" fmla="*/ 0 h 180"/>
              <a:gd name="T84" fmla="*/ 2147483647 w 631"/>
              <a:gd name="T85" fmla="*/ 0 h 180"/>
              <a:gd name="T86" fmla="*/ 2147483647 w 631"/>
              <a:gd name="T87" fmla="*/ 2147483647 h 180"/>
              <a:gd name="T88" fmla="*/ 0 w 631"/>
              <a:gd name="T89" fmla="*/ 2147483647 h 1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631"/>
              <a:gd name="T136" fmla="*/ 0 h 180"/>
              <a:gd name="T137" fmla="*/ 631 w 631"/>
              <a:gd name="T138" fmla="*/ 180 h 1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631" h="180">
                <a:moveTo>
                  <a:pt x="0" y="159"/>
                </a:moveTo>
                <a:lnTo>
                  <a:pt x="5" y="154"/>
                </a:lnTo>
                <a:lnTo>
                  <a:pt x="10" y="148"/>
                </a:lnTo>
                <a:lnTo>
                  <a:pt x="14" y="143"/>
                </a:lnTo>
                <a:lnTo>
                  <a:pt x="19" y="138"/>
                </a:lnTo>
                <a:lnTo>
                  <a:pt x="24" y="127"/>
                </a:lnTo>
                <a:lnTo>
                  <a:pt x="29" y="122"/>
                </a:lnTo>
                <a:lnTo>
                  <a:pt x="38" y="116"/>
                </a:lnTo>
                <a:lnTo>
                  <a:pt x="43" y="111"/>
                </a:lnTo>
                <a:lnTo>
                  <a:pt x="53" y="106"/>
                </a:lnTo>
                <a:lnTo>
                  <a:pt x="63" y="101"/>
                </a:lnTo>
                <a:lnTo>
                  <a:pt x="72" y="95"/>
                </a:lnTo>
                <a:lnTo>
                  <a:pt x="82" y="90"/>
                </a:lnTo>
                <a:lnTo>
                  <a:pt x="96" y="85"/>
                </a:lnTo>
                <a:lnTo>
                  <a:pt x="106" y="79"/>
                </a:lnTo>
                <a:lnTo>
                  <a:pt x="120" y="74"/>
                </a:lnTo>
                <a:lnTo>
                  <a:pt x="135" y="69"/>
                </a:lnTo>
                <a:lnTo>
                  <a:pt x="144" y="63"/>
                </a:lnTo>
                <a:lnTo>
                  <a:pt x="159" y="58"/>
                </a:lnTo>
                <a:lnTo>
                  <a:pt x="178" y="53"/>
                </a:lnTo>
                <a:lnTo>
                  <a:pt x="193" y="47"/>
                </a:lnTo>
                <a:lnTo>
                  <a:pt x="207" y="42"/>
                </a:lnTo>
                <a:lnTo>
                  <a:pt x="226" y="42"/>
                </a:lnTo>
                <a:lnTo>
                  <a:pt x="241" y="37"/>
                </a:lnTo>
                <a:lnTo>
                  <a:pt x="260" y="31"/>
                </a:lnTo>
                <a:lnTo>
                  <a:pt x="274" y="31"/>
                </a:lnTo>
                <a:lnTo>
                  <a:pt x="294" y="26"/>
                </a:lnTo>
                <a:lnTo>
                  <a:pt x="313" y="21"/>
                </a:lnTo>
                <a:lnTo>
                  <a:pt x="332" y="21"/>
                </a:lnTo>
                <a:lnTo>
                  <a:pt x="351" y="16"/>
                </a:lnTo>
                <a:lnTo>
                  <a:pt x="371" y="16"/>
                </a:lnTo>
                <a:lnTo>
                  <a:pt x="395" y="10"/>
                </a:lnTo>
                <a:lnTo>
                  <a:pt x="414" y="10"/>
                </a:lnTo>
                <a:lnTo>
                  <a:pt x="433" y="5"/>
                </a:lnTo>
                <a:lnTo>
                  <a:pt x="457" y="5"/>
                </a:lnTo>
                <a:lnTo>
                  <a:pt x="477" y="5"/>
                </a:lnTo>
                <a:lnTo>
                  <a:pt x="501" y="0"/>
                </a:lnTo>
                <a:lnTo>
                  <a:pt x="520" y="0"/>
                </a:lnTo>
                <a:lnTo>
                  <a:pt x="544" y="0"/>
                </a:lnTo>
                <a:lnTo>
                  <a:pt x="563" y="0"/>
                </a:lnTo>
                <a:lnTo>
                  <a:pt x="587" y="0"/>
                </a:lnTo>
                <a:lnTo>
                  <a:pt x="607" y="0"/>
                </a:lnTo>
                <a:lnTo>
                  <a:pt x="631" y="0"/>
                </a:lnTo>
                <a:lnTo>
                  <a:pt x="631" y="180"/>
                </a:lnTo>
                <a:lnTo>
                  <a:pt x="0" y="159"/>
                </a:lnTo>
                <a:close/>
              </a:path>
            </a:pathLst>
          </a:custGeom>
          <a:solidFill>
            <a:srgbClr val="FFFFCC"/>
          </a:solidFill>
          <a:ln w="7938">
            <a:solidFill>
              <a:srgbClr val="000000"/>
            </a:solidFill>
            <a:round/>
            <a:headEnd/>
            <a:tailEnd/>
          </a:ln>
        </p:spPr>
        <p:txBody>
          <a:bodyPr/>
          <a:lstStyle/>
          <a:p>
            <a:endParaRPr lang="fr-FR"/>
          </a:p>
        </p:txBody>
      </p:sp>
      <p:sp>
        <p:nvSpPr>
          <p:cNvPr id="36873" name="Freeform 9">
            <a:extLst>
              <a:ext uri="{FF2B5EF4-FFF2-40B4-BE49-F238E27FC236}">
                <a16:creationId xmlns:a16="http://schemas.microsoft.com/office/drawing/2014/main" id="{AC5BE68D-E00F-4F85-A148-2D2875CE0692}"/>
              </a:ext>
            </a:extLst>
          </p:cNvPr>
          <p:cNvSpPr>
            <a:spLocks/>
          </p:cNvSpPr>
          <p:nvPr/>
        </p:nvSpPr>
        <p:spPr bwMode="auto">
          <a:xfrm>
            <a:off x="3689351" y="2790826"/>
            <a:ext cx="282575" cy="506413"/>
          </a:xfrm>
          <a:custGeom>
            <a:avLst/>
            <a:gdLst>
              <a:gd name="T0" fmla="*/ 2147483647 w 178"/>
              <a:gd name="T1" fmla="*/ 0 h 319"/>
              <a:gd name="T2" fmla="*/ 2147483647 w 178"/>
              <a:gd name="T3" fmla="*/ 2147483647 h 319"/>
              <a:gd name="T4" fmla="*/ 2147483647 w 178"/>
              <a:gd name="T5" fmla="*/ 2147483647 h 319"/>
              <a:gd name="T6" fmla="*/ 2147483647 w 178"/>
              <a:gd name="T7" fmla="*/ 2147483647 h 319"/>
              <a:gd name="T8" fmla="*/ 2147483647 w 178"/>
              <a:gd name="T9" fmla="*/ 2147483647 h 319"/>
              <a:gd name="T10" fmla="*/ 2147483647 w 178"/>
              <a:gd name="T11" fmla="*/ 2147483647 h 319"/>
              <a:gd name="T12" fmla="*/ 2147483647 w 178"/>
              <a:gd name="T13" fmla="*/ 2147483647 h 319"/>
              <a:gd name="T14" fmla="*/ 2147483647 w 178"/>
              <a:gd name="T15" fmla="*/ 2147483647 h 319"/>
              <a:gd name="T16" fmla="*/ 2147483647 w 178"/>
              <a:gd name="T17" fmla="*/ 2147483647 h 319"/>
              <a:gd name="T18" fmla="*/ 2147483647 w 178"/>
              <a:gd name="T19" fmla="*/ 2147483647 h 319"/>
              <a:gd name="T20" fmla="*/ 2147483647 w 178"/>
              <a:gd name="T21" fmla="*/ 2147483647 h 319"/>
              <a:gd name="T22" fmla="*/ 2147483647 w 178"/>
              <a:gd name="T23" fmla="*/ 2147483647 h 319"/>
              <a:gd name="T24" fmla="*/ 2147483647 w 178"/>
              <a:gd name="T25" fmla="*/ 2147483647 h 319"/>
              <a:gd name="T26" fmla="*/ 2147483647 w 178"/>
              <a:gd name="T27" fmla="*/ 2147483647 h 319"/>
              <a:gd name="T28" fmla="*/ 2147483647 w 178"/>
              <a:gd name="T29" fmla="*/ 2147483647 h 319"/>
              <a:gd name="T30" fmla="*/ 2147483647 w 178"/>
              <a:gd name="T31" fmla="*/ 2147483647 h 319"/>
              <a:gd name="T32" fmla="*/ 2147483647 w 178"/>
              <a:gd name="T33" fmla="*/ 2147483647 h 319"/>
              <a:gd name="T34" fmla="*/ 2147483647 w 178"/>
              <a:gd name="T35" fmla="*/ 2147483647 h 319"/>
              <a:gd name="T36" fmla="*/ 2147483647 w 178"/>
              <a:gd name="T37" fmla="*/ 2147483647 h 319"/>
              <a:gd name="T38" fmla="*/ 2147483647 w 178"/>
              <a:gd name="T39" fmla="*/ 2147483647 h 319"/>
              <a:gd name="T40" fmla="*/ 2147483647 w 178"/>
              <a:gd name="T41" fmla="*/ 2147483647 h 319"/>
              <a:gd name="T42" fmla="*/ 2147483647 w 178"/>
              <a:gd name="T43" fmla="*/ 2147483647 h 319"/>
              <a:gd name="T44" fmla="*/ 2147483647 w 178"/>
              <a:gd name="T45" fmla="*/ 2147483647 h 319"/>
              <a:gd name="T46" fmla="*/ 2147483647 w 178"/>
              <a:gd name="T47" fmla="*/ 2147483647 h 319"/>
              <a:gd name="T48" fmla="*/ 0 w 178"/>
              <a:gd name="T49" fmla="*/ 2147483647 h 319"/>
              <a:gd name="T50" fmla="*/ 0 w 178"/>
              <a:gd name="T51" fmla="*/ 2147483647 h 319"/>
              <a:gd name="T52" fmla="*/ 2147483647 w 178"/>
              <a:gd name="T53" fmla="*/ 2147483647 h 319"/>
              <a:gd name="T54" fmla="*/ 2147483647 w 178"/>
              <a:gd name="T55" fmla="*/ 2147483647 h 319"/>
              <a:gd name="T56" fmla="*/ 2147483647 w 178"/>
              <a:gd name="T57" fmla="*/ 2147483647 h 319"/>
              <a:gd name="T58" fmla="*/ 2147483647 w 178"/>
              <a:gd name="T59" fmla="*/ 2147483647 h 319"/>
              <a:gd name="T60" fmla="*/ 2147483647 w 178"/>
              <a:gd name="T61" fmla="*/ 2147483647 h 319"/>
              <a:gd name="T62" fmla="*/ 2147483647 w 178"/>
              <a:gd name="T63" fmla="*/ 2147483647 h 319"/>
              <a:gd name="T64" fmla="*/ 2147483647 w 178"/>
              <a:gd name="T65" fmla="*/ 2147483647 h 319"/>
              <a:gd name="T66" fmla="*/ 2147483647 w 178"/>
              <a:gd name="T67" fmla="*/ 2147483647 h 319"/>
              <a:gd name="T68" fmla="*/ 2147483647 w 178"/>
              <a:gd name="T69" fmla="*/ 2147483647 h 319"/>
              <a:gd name="T70" fmla="*/ 2147483647 w 178"/>
              <a:gd name="T71" fmla="*/ 2147483647 h 319"/>
              <a:gd name="T72" fmla="*/ 2147483647 w 178"/>
              <a:gd name="T73" fmla="*/ 2147483647 h 319"/>
              <a:gd name="T74" fmla="*/ 2147483647 w 178"/>
              <a:gd name="T75" fmla="*/ 2147483647 h 319"/>
              <a:gd name="T76" fmla="*/ 2147483647 w 178"/>
              <a:gd name="T77" fmla="*/ 2147483647 h 319"/>
              <a:gd name="T78" fmla="*/ 2147483647 w 178"/>
              <a:gd name="T79" fmla="*/ 2147483647 h 319"/>
              <a:gd name="T80" fmla="*/ 2147483647 w 178"/>
              <a:gd name="T81" fmla="*/ 2147483647 h 319"/>
              <a:gd name="T82" fmla="*/ 2147483647 w 178"/>
              <a:gd name="T83" fmla="*/ 2147483647 h 319"/>
              <a:gd name="T84" fmla="*/ 2147483647 w 178"/>
              <a:gd name="T85" fmla="*/ 2147483647 h 319"/>
              <a:gd name="T86" fmla="*/ 2147483647 w 178"/>
              <a:gd name="T87" fmla="*/ 2147483647 h 319"/>
              <a:gd name="T88" fmla="*/ 2147483647 w 178"/>
              <a:gd name="T89" fmla="*/ 2147483647 h 319"/>
              <a:gd name="T90" fmla="*/ 2147483647 w 178"/>
              <a:gd name="T91" fmla="*/ 2147483647 h 319"/>
              <a:gd name="T92" fmla="*/ 2147483647 w 178"/>
              <a:gd name="T93" fmla="*/ 2147483647 h 319"/>
              <a:gd name="T94" fmla="*/ 2147483647 w 178"/>
              <a:gd name="T95" fmla="*/ 2147483647 h 319"/>
              <a:gd name="T96" fmla="*/ 2147483647 w 178"/>
              <a:gd name="T97" fmla="*/ 2147483647 h 319"/>
              <a:gd name="T98" fmla="*/ 2147483647 w 178"/>
              <a:gd name="T99" fmla="*/ 2147483647 h 319"/>
              <a:gd name="T100" fmla="*/ 2147483647 w 178"/>
              <a:gd name="T101" fmla="*/ 0 h 31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8"/>
              <a:gd name="T154" fmla="*/ 0 h 319"/>
              <a:gd name="T155" fmla="*/ 178 w 178"/>
              <a:gd name="T156" fmla="*/ 319 h 31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8" h="319">
                <a:moveTo>
                  <a:pt x="178" y="0"/>
                </a:moveTo>
                <a:lnTo>
                  <a:pt x="178" y="6"/>
                </a:lnTo>
                <a:lnTo>
                  <a:pt x="173" y="11"/>
                </a:lnTo>
                <a:lnTo>
                  <a:pt x="173" y="16"/>
                </a:lnTo>
                <a:lnTo>
                  <a:pt x="173" y="21"/>
                </a:lnTo>
                <a:lnTo>
                  <a:pt x="168" y="27"/>
                </a:lnTo>
                <a:lnTo>
                  <a:pt x="163" y="32"/>
                </a:lnTo>
                <a:lnTo>
                  <a:pt x="158" y="37"/>
                </a:lnTo>
                <a:lnTo>
                  <a:pt x="154" y="48"/>
                </a:lnTo>
                <a:lnTo>
                  <a:pt x="149" y="53"/>
                </a:lnTo>
                <a:lnTo>
                  <a:pt x="144" y="53"/>
                </a:lnTo>
                <a:lnTo>
                  <a:pt x="139" y="59"/>
                </a:lnTo>
                <a:lnTo>
                  <a:pt x="130" y="64"/>
                </a:lnTo>
                <a:lnTo>
                  <a:pt x="120" y="75"/>
                </a:lnTo>
                <a:lnTo>
                  <a:pt x="110" y="80"/>
                </a:lnTo>
                <a:lnTo>
                  <a:pt x="101" y="85"/>
                </a:lnTo>
                <a:lnTo>
                  <a:pt x="96" y="85"/>
                </a:lnTo>
                <a:lnTo>
                  <a:pt x="86" y="91"/>
                </a:lnTo>
                <a:lnTo>
                  <a:pt x="77" y="96"/>
                </a:lnTo>
                <a:lnTo>
                  <a:pt x="62" y="101"/>
                </a:lnTo>
                <a:lnTo>
                  <a:pt x="48" y="106"/>
                </a:lnTo>
                <a:lnTo>
                  <a:pt x="38" y="112"/>
                </a:lnTo>
                <a:lnTo>
                  <a:pt x="28" y="117"/>
                </a:lnTo>
                <a:lnTo>
                  <a:pt x="14" y="122"/>
                </a:lnTo>
                <a:lnTo>
                  <a:pt x="0" y="122"/>
                </a:lnTo>
                <a:lnTo>
                  <a:pt x="0" y="319"/>
                </a:lnTo>
                <a:lnTo>
                  <a:pt x="14" y="319"/>
                </a:lnTo>
                <a:lnTo>
                  <a:pt x="28" y="314"/>
                </a:lnTo>
                <a:lnTo>
                  <a:pt x="38" y="308"/>
                </a:lnTo>
                <a:lnTo>
                  <a:pt x="48" y="303"/>
                </a:lnTo>
                <a:lnTo>
                  <a:pt x="62" y="298"/>
                </a:lnTo>
                <a:lnTo>
                  <a:pt x="77" y="292"/>
                </a:lnTo>
                <a:lnTo>
                  <a:pt x="86" y="287"/>
                </a:lnTo>
                <a:lnTo>
                  <a:pt x="96" y="282"/>
                </a:lnTo>
                <a:lnTo>
                  <a:pt x="101" y="282"/>
                </a:lnTo>
                <a:lnTo>
                  <a:pt x="110" y="276"/>
                </a:lnTo>
                <a:lnTo>
                  <a:pt x="120" y="271"/>
                </a:lnTo>
                <a:lnTo>
                  <a:pt x="130" y="261"/>
                </a:lnTo>
                <a:lnTo>
                  <a:pt x="139" y="255"/>
                </a:lnTo>
                <a:lnTo>
                  <a:pt x="144" y="250"/>
                </a:lnTo>
                <a:lnTo>
                  <a:pt x="149" y="250"/>
                </a:lnTo>
                <a:lnTo>
                  <a:pt x="154" y="245"/>
                </a:lnTo>
                <a:lnTo>
                  <a:pt x="158" y="234"/>
                </a:lnTo>
                <a:lnTo>
                  <a:pt x="163" y="229"/>
                </a:lnTo>
                <a:lnTo>
                  <a:pt x="168" y="223"/>
                </a:lnTo>
                <a:lnTo>
                  <a:pt x="173" y="218"/>
                </a:lnTo>
                <a:lnTo>
                  <a:pt x="173" y="213"/>
                </a:lnTo>
                <a:lnTo>
                  <a:pt x="173" y="207"/>
                </a:lnTo>
                <a:lnTo>
                  <a:pt x="178" y="202"/>
                </a:lnTo>
                <a:lnTo>
                  <a:pt x="178" y="197"/>
                </a:lnTo>
                <a:lnTo>
                  <a:pt x="178" y="0"/>
                </a:lnTo>
                <a:close/>
              </a:path>
            </a:pathLst>
          </a:custGeom>
          <a:solidFill>
            <a:srgbClr val="4D4D80"/>
          </a:solidFill>
          <a:ln w="7938">
            <a:solidFill>
              <a:srgbClr val="000000"/>
            </a:solidFill>
            <a:round/>
            <a:headEnd/>
            <a:tailEnd/>
          </a:ln>
        </p:spPr>
        <p:txBody>
          <a:bodyPr/>
          <a:lstStyle/>
          <a:p>
            <a:endParaRPr lang="fr-FR"/>
          </a:p>
        </p:txBody>
      </p:sp>
      <p:sp>
        <p:nvSpPr>
          <p:cNvPr id="36874" name="Freeform 10">
            <a:extLst>
              <a:ext uri="{FF2B5EF4-FFF2-40B4-BE49-F238E27FC236}">
                <a16:creationId xmlns:a16="http://schemas.microsoft.com/office/drawing/2014/main" id="{E57C80F1-397E-4970-AB18-FADD6042B5E5}"/>
              </a:ext>
            </a:extLst>
          </p:cNvPr>
          <p:cNvSpPr>
            <a:spLocks/>
          </p:cNvSpPr>
          <p:nvPr/>
        </p:nvSpPr>
        <p:spPr bwMode="auto">
          <a:xfrm>
            <a:off x="2970213" y="2505076"/>
            <a:ext cx="1001712" cy="479425"/>
          </a:xfrm>
          <a:custGeom>
            <a:avLst/>
            <a:gdLst>
              <a:gd name="T0" fmla="*/ 2147483647 w 631"/>
              <a:gd name="T1" fmla="*/ 0 h 302"/>
              <a:gd name="T2" fmla="*/ 2147483647 w 631"/>
              <a:gd name="T3" fmla="*/ 0 h 302"/>
              <a:gd name="T4" fmla="*/ 2147483647 w 631"/>
              <a:gd name="T5" fmla="*/ 0 h 302"/>
              <a:gd name="T6" fmla="*/ 2147483647 w 631"/>
              <a:gd name="T7" fmla="*/ 2147483647 h 302"/>
              <a:gd name="T8" fmla="*/ 2147483647 w 631"/>
              <a:gd name="T9" fmla="*/ 2147483647 h 302"/>
              <a:gd name="T10" fmla="*/ 2147483647 w 631"/>
              <a:gd name="T11" fmla="*/ 2147483647 h 302"/>
              <a:gd name="T12" fmla="*/ 2147483647 w 631"/>
              <a:gd name="T13" fmla="*/ 2147483647 h 302"/>
              <a:gd name="T14" fmla="*/ 2147483647 w 631"/>
              <a:gd name="T15" fmla="*/ 2147483647 h 302"/>
              <a:gd name="T16" fmla="*/ 2147483647 w 631"/>
              <a:gd name="T17" fmla="*/ 2147483647 h 302"/>
              <a:gd name="T18" fmla="*/ 2147483647 w 631"/>
              <a:gd name="T19" fmla="*/ 2147483647 h 302"/>
              <a:gd name="T20" fmla="*/ 2147483647 w 631"/>
              <a:gd name="T21" fmla="*/ 2147483647 h 302"/>
              <a:gd name="T22" fmla="*/ 2147483647 w 631"/>
              <a:gd name="T23" fmla="*/ 2147483647 h 302"/>
              <a:gd name="T24" fmla="*/ 2147483647 w 631"/>
              <a:gd name="T25" fmla="*/ 2147483647 h 302"/>
              <a:gd name="T26" fmla="*/ 2147483647 w 631"/>
              <a:gd name="T27" fmla="*/ 2147483647 h 302"/>
              <a:gd name="T28" fmla="*/ 2147483647 w 631"/>
              <a:gd name="T29" fmla="*/ 2147483647 h 302"/>
              <a:gd name="T30" fmla="*/ 2147483647 w 631"/>
              <a:gd name="T31" fmla="*/ 2147483647 h 302"/>
              <a:gd name="T32" fmla="*/ 2147483647 w 631"/>
              <a:gd name="T33" fmla="*/ 2147483647 h 302"/>
              <a:gd name="T34" fmla="*/ 2147483647 w 631"/>
              <a:gd name="T35" fmla="*/ 2147483647 h 302"/>
              <a:gd name="T36" fmla="*/ 2147483647 w 631"/>
              <a:gd name="T37" fmla="*/ 2147483647 h 302"/>
              <a:gd name="T38" fmla="*/ 2147483647 w 631"/>
              <a:gd name="T39" fmla="*/ 2147483647 h 302"/>
              <a:gd name="T40" fmla="*/ 2147483647 w 631"/>
              <a:gd name="T41" fmla="*/ 2147483647 h 302"/>
              <a:gd name="T42" fmla="*/ 2147483647 w 631"/>
              <a:gd name="T43" fmla="*/ 2147483647 h 302"/>
              <a:gd name="T44" fmla="*/ 2147483647 w 631"/>
              <a:gd name="T45" fmla="*/ 2147483647 h 302"/>
              <a:gd name="T46" fmla="*/ 2147483647 w 631"/>
              <a:gd name="T47" fmla="*/ 2147483647 h 302"/>
              <a:gd name="T48" fmla="*/ 2147483647 w 631"/>
              <a:gd name="T49" fmla="*/ 2147483647 h 302"/>
              <a:gd name="T50" fmla="*/ 2147483647 w 631"/>
              <a:gd name="T51" fmla="*/ 2147483647 h 302"/>
              <a:gd name="T52" fmla="*/ 2147483647 w 631"/>
              <a:gd name="T53" fmla="*/ 2147483647 h 302"/>
              <a:gd name="T54" fmla="*/ 2147483647 w 631"/>
              <a:gd name="T55" fmla="*/ 2147483647 h 302"/>
              <a:gd name="T56" fmla="*/ 2147483647 w 631"/>
              <a:gd name="T57" fmla="*/ 2147483647 h 302"/>
              <a:gd name="T58" fmla="*/ 2147483647 w 631"/>
              <a:gd name="T59" fmla="*/ 2147483647 h 302"/>
              <a:gd name="T60" fmla="*/ 2147483647 w 631"/>
              <a:gd name="T61" fmla="*/ 2147483647 h 302"/>
              <a:gd name="T62" fmla="*/ 2147483647 w 631"/>
              <a:gd name="T63" fmla="*/ 2147483647 h 302"/>
              <a:gd name="T64" fmla="*/ 2147483647 w 631"/>
              <a:gd name="T65" fmla="*/ 2147483647 h 302"/>
              <a:gd name="T66" fmla="*/ 2147483647 w 631"/>
              <a:gd name="T67" fmla="*/ 2147483647 h 302"/>
              <a:gd name="T68" fmla="*/ 2147483647 w 631"/>
              <a:gd name="T69" fmla="*/ 2147483647 h 302"/>
              <a:gd name="T70" fmla="*/ 0 w 631"/>
              <a:gd name="T71" fmla="*/ 0 h 3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31"/>
              <a:gd name="T109" fmla="*/ 0 h 302"/>
              <a:gd name="T110" fmla="*/ 631 w 631"/>
              <a:gd name="T111" fmla="*/ 302 h 30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31" h="302">
                <a:moveTo>
                  <a:pt x="0" y="0"/>
                </a:moveTo>
                <a:lnTo>
                  <a:pt x="19" y="0"/>
                </a:lnTo>
                <a:lnTo>
                  <a:pt x="43" y="0"/>
                </a:lnTo>
                <a:lnTo>
                  <a:pt x="62" y="0"/>
                </a:lnTo>
                <a:lnTo>
                  <a:pt x="87" y="0"/>
                </a:lnTo>
                <a:lnTo>
                  <a:pt x="106" y="0"/>
                </a:lnTo>
                <a:lnTo>
                  <a:pt x="130" y="0"/>
                </a:lnTo>
                <a:lnTo>
                  <a:pt x="149" y="5"/>
                </a:lnTo>
                <a:lnTo>
                  <a:pt x="173" y="5"/>
                </a:lnTo>
                <a:lnTo>
                  <a:pt x="183" y="5"/>
                </a:lnTo>
                <a:lnTo>
                  <a:pt x="202" y="10"/>
                </a:lnTo>
                <a:lnTo>
                  <a:pt x="226" y="10"/>
                </a:lnTo>
                <a:lnTo>
                  <a:pt x="245" y="10"/>
                </a:lnTo>
                <a:lnTo>
                  <a:pt x="265" y="16"/>
                </a:lnTo>
                <a:lnTo>
                  <a:pt x="284" y="16"/>
                </a:lnTo>
                <a:lnTo>
                  <a:pt x="303" y="21"/>
                </a:lnTo>
                <a:lnTo>
                  <a:pt x="322" y="26"/>
                </a:lnTo>
                <a:lnTo>
                  <a:pt x="342" y="26"/>
                </a:lnTo>
                <a:lnTo>
                  <a:pt x="361" y="31"/>
                </a:lnTo>
                <a:lnTo>
                  <a:pt x="380" y="37"/>
                </a:lnTo>
                <a:lnTo>
                  <a:pt x="395" y="37"/>
                </a:lnTo>
                <a:lnTo>
                  <a:pt x="414" y="42"/>
                </a:lnTo>
                <a:lnTo>
                  <a:pt x="428" y="47"/>
                </a:lnTo>
                <a:lnTo>
                  <a:pt x="443" y="53"/>
                </a:lnTo>
                <a:lnTo>
                  <a:pt x="462" y="58"/>
                </a:lnTo>
                <a:lnTo>
                  <a:pt x="477" y="58"/>
                </a:lnTo>
                <a:lnTo>
                  <a:pt x="481" y="63"/>
                </a:lnTo>
                <a:lnTo>
                  <a:pt x="496" y="69"/>
                </a:lnTo>
                <a:lnTo>
                  <a:pt x="510" y="74"/>
                </a:lnTo>
                <a:lnTo>
                  <a:pt x="520" y="79"/>
                </a:lnTo>
                <a:lnTo>
                  <a:pt x="534" y="85"/>
                </a:lnTo>
                <a:lnTo>
                  <a:pt x="544" y="90"/>
                </a:lnTo>
                <a:lnTo>
                  <a:pt x="554" y="95"/>
                </a:lnTo>
                <a:lnTo>
                  <a:pt x="563" y="101"/>
                </a:lnTo>
                <a:lnTo>
                  <a:pt x="573" y="106"/>
                </a:lnTo>
                <a:lnTo>
                  <a:pt x="583" y="111"/>
                </a:lnTo>
                <a:lnTo>
                  <a:pt x="592" y="116"/>
                </a:lnTo>
                <a:lnTo>
                  <a:pt x="597" y="122"/>
                </a:lnTo>
                <a:lnTo>
                  <a:pt x="607" y="127"/>
                </a:lnTo>
                <a:lnTo>
                  <a:pt x="611" y="138"/>
                </a:lnTo>
                <a:lnTo>
                  <a:pt x="616" y="143"/>
                </a:lnTo>
                <a:lnTo>
                  <a:pt x="621" y="148"/>
                </a:lnTo>
                <a:lnTo>
                  <a:pt x="621" y="154"/>
                </a:lnTo>
                <a:lnTo>
                  <a:pt x="626" y="159"/>
                </a:lnTo>
                <a:lnTo>
                  <a:pt x="626" y="164"/>
                </a:lnTo>
                <a:lnTo>
                  <a:pt x="631" y="170"/>
                </a:lnTo>
                <a:lnTo>
                  <a:pt x="631" y="175"/>
                </a:lnTo>
                <a:lnTo>
                  <a:pt x="631" y="180"/>
                </a:lnTo>
                <a:lnTo>
                  <a:pt x="631" y="191"/>
                </a:lnTo>
                <a:lnTo>
                  <a:pt x="626" y="196"/>
                </a:lnTo>
                <a:lnTo>
                  <a:pt x="626" y="201"/>
                </a:lnTo>
                <a:lnTo>
                  <a:pt x="621" y="207"/>
                </a:lnTo>
                <a:lnTo>
                  <a:pt x="616" y="212"/>
                </a:lnTo>
                <a:lnTo>
                  <a:pt x="611" y="217"/>
                </a:lnTo>
                <a:lnTo>
                  <a:pt x="607" y="228"/>
                </a:lnTo>
                <a:lnTo>
                  <a:pt x="602" y="233"/>
                </a:lnTo>
                <a:lnTo>
                  <a:pt x="597" y="239"/>
                </a:lnTo>
                <a:lnTo>
                  <a:pt x="587" y="244"/>
                </a:lnTo>
                <a:lnTo>
                  <a:pt x="578" y="249"/>
                </a:lnTo>
                <a:lnTo>
                  <a:pt x="568" y="255"/>
                </a:lnTo>
                <a:lnTo>
                  <a:pt x="558" y="260"/>
                </a:lnTo>
                <a:lnTo>
                  <a:pt x="554" y="265"/>
                </a:lnTo>
                <a:lnTo>
                  <a:pt x="544" y="271"/>
                </a:lnTo>
                <a:lnTo>
                  <a:pt x="534" y="276"/>
                </a:lnTo>
                <a:lnTo>
                  <a:pt x="520" y="281"/>
                </a:lnTo>
                <a:lnTo>
                  <a:pt x="510" y="286"/>
                </a:lnTo>
                <a:lnTo>
                  <a:pt x="496" y="292"/>
                </a:lnTo>
                <a:lnTo>
                  <a:pt x="481" y="297"/>
                </a:lnTo>
                <a:lnTo>
                  <a:pt x="467" y="302"/>
                </a:lnTo>
                <a:lnTo>
                  <a:pt x="453" y="302"/>
                </a:lnTo>
                <a:lnTo>
                  <a:pt x="0" y="180"/>
                </a:lnTo>
                <a:lnTo>
                  <a:pt x="0" y="0"/>
                </a:lnTo>
                <a:close/>
              </a:path>
            </a:pathLst>
          </a:custGeom>
          <a:solidFill>
            <a:srgbClr val="9999FF"/>
          </a:solidFill>
          <a:ln w="7938">
            <a:solidFill>
              <a:srgbClr val="000000"/>
            </a:solidFill>
            <a:round/>
            <a:headEnd/>
            <a:tailEnd/>
          </a:ln>
        </p:spPr>
        <p:txBody>
          <a:bodyPr/>
          <a:lstStyle/>
          <a:p>
            <a:endParaRPr lang="fr-FR"/>
          </a:p>
        </p:txBody>
      </p:sp>
      <p:sp>
        <p:nvSpPr>
          <p:cNvPr id="36875" name="Freeform 11">
            <a:extLst>
              <a:ext uri="{FF2B5EF4-FFF2-40B4-BE49-F238E27FC236}">
                <a16:creationId xmlns:a16="http://schemas.microsoft.com/office/drawing/2014/main" id="{255DB08D-A6F6-41F6-AF1E-D75CFB314C5A}"/>
              </a:ext>
            </a:extLst>
          </p:cNvPr>
          <p:cNvSpPr>
            <a:spLocks/>
          </p:cNvSpPr>
          <p:nvPr/>
        </p:nvSpPr>
        <p:spPr bwMode="auto">
          <a:xfrm>
            <a:off x="1968500" y="2790825"/>
            <a:ext cx="1720850" cy="598488"/>
          </a:xfrm>
          <a:custGeom>
            <a:avLst/>
            <a:gdLst>
              <a:gd name="T0" fmla="*/ 2147483647 w 1084"/>
              <a:gd name="T1" fmla="*/ 2147483647 h 377"/>
              <a:gd name="T2" fmla="*/ 2147483647 w 1084"/>
              <a:gd name="T3" fmla="*/ 2147483647 h 377"/>
              <a:gd name="T4" fmla="*/ 2147483647 w 1084"/>
              <a:gd name="T5" fmla="*/ 2147483647 h 377"/>
              <a:gd name="T6" fmla="*/ 2147483647 w 1084"/>
              <a:gd name="T7" fmla="*/ 2147483647 h 377"/>
              <a:gd name="T8" fmla="*/ 2147483647 w 1084"/>
              <a:gd name="T9" fmla="*/ 2147483647 h 377"/>
              <a:gd name="T10" fmla="*/ 2147483647 w 1084"/>
              <a:gd name="T11" fmla="*/ 2147483647 h 377"/>
              <a:gd name="T12" fmla="*/ 2147483647 w 1084"/>
              <a:gd name="T13" fmla="*/ 2147483647 h 377"/>
              <a:gd name="T14" fmla="*/ 2147483647 w 1084"/>
              <a:gd name="T15" fmla="*/ 2147483647 h 377"/>
              <a:gd name="T16" fmla="*/ 2147483647 w 1084"/>
              <a:gd name="T17" fmla="*/ 2147483647 h 377"/>
              <a:gd name="T18" fmla="*/ 2147483647 w 1084"/>
              <a:gd name="T19" fmla="*/ 2147483647 h 377"/>
              <a:gd name="T20" fmla="*/ 2147483647 w 1084"/>
              <a:gd name="T21" fmla="*/ 2147483647 h 377"/>
              <a:gd name="T22" fmla="*/ 2147483647 w 1084"/>
              <a:gd name="T23" fmla="*/ 2147483647 h 377"/>
              <a:gd name="T24" fmla="*/ 2147483647 w 1084"/>
              <a:gd name="T25" fmla="*/ 2147483647 h 377"/>
              <a:gd name="T26" fmla="*/ 2147483647 w 1084"/>
              <a:gd name="T27" fmla="*/ 2147483647 h 377"/>
              <a:gd name="T28" fmla="*/ 2147483647 w 1084"/>
              <a:gd name="T29" fmla="*/ 2147483647 h 377"/>
              <a:gd name="T30" fmla="*/ 2147483647 w 1084"/>
              <a:gd name="T31" fmla="*/ 2147483647 h 377"/>
              <a:gd name="T32" fmla="*/ 2147483647 w 1084"/>
              <a:gd name="T33" fmla="*/ 2147483647 h 377"/>
              <a:gd name="T34" fmla="*/ 2147483647 w 1084"/>
              <a:gd name="T35" fmla="*/ 2147483647 h 377"/>
              <a:gd name="T36" fmla="*/ 2147483647 w 1084"/>
              <a:gd name="T37" fmla="*/ 2147483647 h 377"/>
              <a:gd name="T38" fmla="*/ 2147483647 w 1084"/>
              <a:gd name="T39" fmla="*/ 2147483647 h 377"/>
              <a:gd name="T40" fmla="*/ 2147483647 w 1084"/>
              <a:gd name="T41" fmla="*/ 2147483647 h 377"/>
              <a:gd name="T42" fmla="*/ 2147483647 w 1084"/>
              <a:gd name="T43" fmla="*/ 2147483647 h 377"/>
              <a:gd name="T44" fmla="*/ 0 w 1084"/>
              <a:gd name="T45" fmla="*/ 2147483647 h 377"/>
              <a:gd name="T46" fmla="*/ 0 w 1084"/>
              <a:gd name="T47" fmla="*/ 2147483647 h 377"/>
              <a:gd name="T48" fmla="*/ 2147483647 w 1084"/>
              <a:gd name="T49" fmla="*/ 2147483647 h 377"/>
              <a:gd name="T50" fmla="*/ 2147483647 w 1084"/>
              <a:gd name="T51" fmla="*/ 2147483647 h 377"/>
              <a:gd name="T52" fmla="*/ 2147483647 w 1084"/>
              <a:gd name="T53" fmla="*/ 2147483647 h 377"/>
              <a:gd name="T54" fmla="*/ 2147483647 w 1084"/>
              <a:gd name="T55" fmla="*/ 2147483647 h 377"/>
              <a:gd name="T56" fmla="*/ 2147483647 w 1084"/>
              <a:gd name="T57" fmla="*/ 2147483647 h 377"/>
              <a:gd name="T58" fmla="*/ 2147483647 w 1084"/>
              <a:gd name="T59" fmla="*/ 2147483647 h 377"/>
              <a:gd name="T60" fmla="*/ 2147483647 w 1084"/>
              <a:gd name="T61" fmla="*/ 2147483647 h 377"/>
              <a:gd name="T62" fmla="*/ 2147483647 w 1084"/>
              <a:gd name="T63" fmla="*/ 2147483647 h 377"/>
              <a:gd name="T64" fmla="*/ 2147483647 w 1084"/>
              <a:gd name="T65" fmla="*/ 2147483647 h 377"/>
              <a:gd name="T66" fmla="*/ 2147483647 w 1084"/>
              <a:gd name="T67" fmla="*/ 2147483647 h 377"/>
              <a:gd name="T68" fmla="*/ 2147483647 w 1084"/>
              <a:gd name="T69" fmla="*/ 2147483647 h 377"/>
              <a:gd name="T70" fmla="*/ 2147483647 w 1084"/>
              <a:gd name="T71" fmla="*/ 2147483647 h 377"/>
              <a:gd name="T72" fmla="*/ 2147483647 w 1084"/>
              <a:gd name="T73" fmla="*/ 2147483647 h 377"/>
              <a:gd name="T74" fmla="*/ 2147483647 w 1084"/>
              <a:gd name="T75" fmla="*/ 2147483647 h 377"/>
              <a:gd name="T76" fmla="*/ 2147483647 w 1084"/>
              <a:gd name="T77" fmla="*/ 2147483647 h 377"/>
              <a:gd name="T78" fmla="*/ 2147483647 w 1084"/>
              <a:gd name="T79" fmla="*/ 2147483647 h 377"/>
              <a:gd name="T80" fmla="*/ 2147483647 w 1084"/>
              <a:gd name="T81" fmla="*/ 2147483647 h 377"/>
              <a:gd name="T82" fmla="*/ 2147483647 w 1084"/>
              <a:gd name="T83" fmla="*/ 2147483647 h 377"/>
              <a:gd name="T84" fmla="*/ 2147483647 w 1084"/>
              <a:gd name="T85" fmla="*/ 2147483647 h 377"/>
              <a:gd name="T86" fmla="*/ 2147483647 w 1084"/>
              <a:gd name="T87" fmla="*/ 2147483647 h 377"/>
              <a:gd name="T88" fmla="*/ 2147483647 w 1084"/>
              <a:gd name="T89" fmla="*/ 2147483647 h 377"/>
              <a:gd name="T90" fmla="*/ 2147483647 w 1084"/>
              <a:gd name="T91" fmla="*/ 2147483647 h 377"/>
              <a:gd name="T92" fmla="*/ 2147483647 w 1084"/>
              <a:gd name="T93" fmla="*/ 2147483647 h 37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84"/>
              <a:gd name="T142" fmla="*/ 0 h 377"/>
              <a:gd name="T143" fmla="*/ 1084 w 1084"/>
              <a:gd name="T144" fmla="*/ 377 h 37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84" h="377">
                <a:moveTo>
                  <a:pt x="1084" y="122"/>
                </a:moveTo>
                <a:lnTo>
                  <a:pt x="1069" y="128"/>
                </a:lnTo>
                <a:lnTo>
                  <a:pt x="1050" y="133"/>
                </a:lnTo>
                <a:lnTo>
                  <a:pt x="1035" y="138"/>
                </a:lnTo>
                <a:lnTo>
                  <a:pt x="1016" y="144"/>
                </a:lnTo>
                <a:lnTo>
                  <a:pt x="1002" y="144"/>
                </a:lnTo>
                <a:lnTo>
                  <a:pt x="982" y="149"/>
                </a:lnTo>
                <a:lnTo>
                  <a:pt x="963" y="154"/>
                </a:lnTo>
                <a:lnTo>
                  <a:pt x="944" y="154"/>
                </a:lnTo>
                <a:lnTo>
                  <a:pt x="925" y="160"/>
                </a:lnTo>
                <a:lnTo>
                  <a:pt x="905" y="160"/>
                </a:lnTo>
                <a:lnTo>
                  <a:pt x="886" y="165"/>
                </a:lnTo>
                <a:lnTo>
                  <a:pt x="867" y="165"/>
                </a:lnTo>
                <a:lnTo>
                  <a:pt x="848" y="170"/>
                </a:lnTo>
                <a:lnTo>
                  <a:pt x="823" y="170"/>
                </a:lnTo>
                <a:lnTo>
                  <a:pt x="804" y="170"/>
                </a:lnTo>
                <a:lnTo>
                  <a:pt x="780" y="176"/>
                </a:lnTo>
                <a:lnTo>
                  <a:pt x="761" y="176"/>
                </a:lnTo>
                <a:lnTo>
                  <a:pt x="751" y="176"/>
                </a:lnTo>
                <a:lnTo>
                  <a:pt x="727" y="176"/>
                </a:lnTo>
                <a:lnTo>
                  <a:pt x="708" y="176"/>
                </a:lnTo>
                <a:lnTo>
                  <a:pt x="684" y="181"/>
                </a:lnTo>
                <a:lnTo>
                  <a:pt x="665" y="181"/>
                </a:lnTo>
                <a:lnTo>
                  <a:pt x="640" y="181"/>
                </a:lnTo>
                <a:lnTo>
                  <a:pt x="616" y="181"/>
                </a:lnTo>
                <a:lnTo>
                  <a:pt x="597" y="181"/>
                </a:lnTo>
                <a:lnTo>
                  <a:pt x="573" y="181"/>
                </a:lnTo>
                <a:lnTo>
                  <a:pt x="554" y="176"/>
                </a:lnTo>
                <a:lnTo>
                  <a:pt x="530" y="176"/>
                </a:lnTo>
                <a:lnTo>
                  <a:pt x="510" y="176"/>
                </a:lnTo>
                <a:lnTo>
                  <a:pt x="486" y="176"/>
                </a:lnTo>
                <a:lnTo>
                  <a:pt x="467" y="176"/>
                </a:lnTo>
                <a:lnTo>
                  <a:pt x="443" y="170"/>
                </a:lnTo>
                <a:lnTo>
                  <a:pt x="424" y="170"/>
                </a:lnTo>
                <a:lnTo>
                  <a:pt x="404" y="165"/>
                </a:lnTo>
                <a:lnTo>
                  <a:pt x="385" y="165"/>
                </a:lnTo>
                <a:lnTo>
                  <a:pt x="361" y="165"/>
                </a:lnTo>
                <a:lnTo>
                  <a:pt x="342" y="160"/>
                </a:lnTo>
                <a:lnTo>
                  <a:pt x="323" y="154"/>
                </a:lnTo>
                <a:lnTo>
                  <a:pt x="303" y="154"/>
                </a:lnTo>
                <a:lnTo>
                  <a:pt x="284" y="149"/>
                </a:lnTo>
                <a:lnTo>
                  <a:pt x="270" y="149"/>
                </a:lnTo>
                <a:lnTo>
                  <a:pt x="250" y="144"/>
                </a:lnTo>
                <a:lnTo>
                  <a:pt x="231" y="138"/>
                </a:lnTo>
                <a:lnTo>
                  <a:pt x="217" y="133"/>
                </a:lnTo>
                <a:lnTo>
                  <a:pt x="197" y="133"/>
                </a:lnTo>
                <a:lnTo>
                  <a:pt x="183" y="128"/>
                </a:lnTo>
                <a:lnTo>
                  <a:pt x="168" y="122"/>
                </a:lnTo>
                <a:lnTo>
                  <a:pt x="154" y="117"/>
                </a:lnTo>
                <a:lnTo>
                  <a:pt x="140" y="112"/>
                </a:lnTo>
                <a:lnTo>
                  <a:pt x="125" y="106"/>
                </a:lnTo>
                <a:lnTo>
                  <a:pt x="111" y="101"/>
                </a:lnTo>
                <a:lnTo>
                  <a:pt x="106" y="101"/>
                </a:lnTo>
                <a:lnTo>
                  <a:pt x="96" y="96"/>
                </a:lnTo>
                <a:lnTo>
                  <a:pt x="82" y="91"/>
                </a:lnTo>
                <a:lnTo>
                  <a:pt x="72" y="85"/>
                </a:lnTo>
                <a:lnTo>
                  <a:pt x="63" y="80"/>
                </a:lnTo>
                <a:lnTo>
                  <a:pt x="53" y="75"/>
                </a:lnTo>
                <a:lnTo>
                  <a:pt x="43" y="64"/>
                </a:lnTo>
                <a:lnTo>
                  <a:pt x="38" y="59"/>
                </a:lnTo>
                <a:lnTo>
                  <a:pt x="29" y="53"/>
                </a:lnTo>
                <a:lnTo>
                  <a:pt x="24" y="48"/>
                </a:lnTo>
                <a:lnTo>
                  <a:pt x="19" y="43"/>
                </a:lnTo>
                <a:lnTo>
                  <a:pt x="14" y="37"/>
                </a:lnTo>
                <a:lnTo>
                  <a:pt x="10" y="32"/>
                </a:lnTo>
                <a:lnTo>
                  <a:pt x="5" y="21"/>
                </a:lnTo>
                <a:lnTo>
                  <a:pt x="0" y="16"/>
                </a:lnTo>
                <a:lnTo>
                  <a:pt x="0" y="11"/>
                </a:lnTo>
                <a:lnTo>
                  <a:pt x="0" y="6"/>
                </a:lnTo>
                <a:lnTo>
                  <a:pt x="0" y="0"/>
                </a:lnTo>
                <a:lnTo>
                  <a:pt x="0" y="197"/>
                </a:lnTo>
                <a:lnTo>
                  <a:pt x="0" y="202"/>
                </a:lnTo>
                <a:lnTo>
                  <a:pt x="0" y="207"/>
                </a:lnTo>
                <a:lnTo>
                  <a:pt x="0" y="213"/>
                </a:lnTo>
                <a:lnTo>
                  <a:pt x="5" y="218"/>
                </a:lnTo>
                <a:lnTo>
                  <a:pt x="10" y="229"/>
                </a:lnTo>
                <a:lnTo>
                  <a:pt x="14" y="234"/>
                </a:lnTo>
                <a:lnTo>
                  <a:pt x="19" y="239"/>
                </a:lnTo>
                <a:lnTo>
                  <a:pt x="24" y="245"/>
                </a:lnTo>
                <a:lnTo>
                  <a:pt x="29" y="250"/>
                </a:lnTo>
                <a:lnTo>
                  <a:pt x="38" y="255"/>
                </a:lnTo>
                <a:lnTo>
                  <a:pt x="43" y="261"/>
                </a:lnTo>
                <a:lnTo>
                  <a:pt x="53" y="271"/>
                </a:lnTo>
                <a:lnTo>
                  <a:pt x="63" y="276"/>
                </a:lnTo>
                <a:lnTo>
                  <a:pt x="72" y="282"/>
                </a:lnTo>
                <a:lnTo>
                  <a:pt x="82" y="287"/>
                </a:lnTo>
                <a:lnTo>
                  <a:pt x="96" y="292"/>
                </a:lnTo>
                <a:lnTo>
                  <a:pt x="106" y="298"/>
                </a:lnTo>
                <a:lnTo>
                  <a:pt x="111" y="298"/>
                </a:lnTo>
                <a:lnTo>
                  <a:pt x="125" y="303"/>
                </a:lnTo>
                <a:lnTo>
                  <a:pt x="140" y="308"/>
                </a:lnTo>
                <a:lnTo>
                  <a:pt x="154" y="314"/>
                </a:lnTo>
                <a:lnTo>
                  <a:pt x="168" y="319"/>
                </a:lnTo>
                <a:lnTo>
                  <a:pt x="183" y="324"/>
                </a:lnTo>
                <a:lnTo>
                  <a:pt x="197" y="330"/>
                </a:lnTo>
                <a:lnTo>
                  <a:pt x="217" y="330"/>
                </a:lnTo>
                <a:lnTo>
                  <a:pt x="231" y="335"/>
                </a:lnTo>
                <a:lnTo>
                  <a:pt x="250" y="340"/>
                </a:lnTo>
                <a:lnTo>
                  <a:pt x="270" y="346"/>
                </a:lnTo>
                <a:lnTo>
                  <a:pt x="284" y="346"/>
                </a:lnTo>
                <a:lnTo>
                  <a:pt x="303" y="351"/>
                </a:lnTo>
                <a:lnTo>
                  <a:pt x="323" y="351"/>
                </a:lnTo>
                <a:lnTo>
                  <a:pt x="342" y="356"/>
                </a:lnTo>
                <a:lnTo>
                  <a:pt x="361" y="361"/>
                </a:lnTo>
                <a:lnTo>
                  <a:pt x="385" y="361"/>
                </a:lnTo>
                <a:lnTo>
                  <a:pt x="404" y="361"/>
                </a:lnTo>
                <a:lnTo>
                  <a:pt x="424" y="367"/>
                </a:lnTo>
                <a:lnTo>
                  <a:pt x="443" y="367"/>
                </a:lnTo>
                <a:lnTo>
                  <a:pt x="467" y="372"/>
                </a:lnTo>
                <a:lnTo>
                  <a:pt x="486" y="372"/>
                </a:lnTo>
                <a:lnTo>
                  <a:pt x="510" y="372"/>
                </a:lnTo>
                <a:lnTo>
                  <a:pt x="530" y="372"/>
                </a:lnTo>
                <a:lnTo>
                  <a:pt x="554" y="372"/>
                </a:lnTo>
                <a:lnTo>
                  <a:pt x="573" y="377"/>
                </a:lnTo>
                <a:lnTo>
                  <a:pt x="597" y="377"/>
                </a:lnTo>
                <a:lnTo>
                  <a:pt x="616" y="377"/>
                </a:lnTo>
                <a:lnTo>
                  <a:pt x="640" y="377"/>
                </a:lnTo>
                <a:lnTo>
                  <a:pt x="665" y="377"/>
                </a:lnTo>
                <a:lnTo>
                  <a:pt x="684" y="377"/>
                </a:lnTo>
                <a:lnTo>
                  <a:pt x="708" y="372"/>
                </a:lnTo>
                <a:lnTo>
                  <a:pt x="727" y="372"/>
                </a:lnTo>
                <a:lnTo>
                  <a:pt x="751" y="372"/>
                </a:lnTo>
                <a:lnTo>
                  <a:pt x="761" y="372"/>
                </a:lnTo>
                <a:lnTo>
                  <a:pt x="780" y="372"/>
                </a:lnTo>
                <a:lnTo>
                  <a:pt x="804" y="367"/>
                </a:lnTo>
                <a:lnTo>
                  <a:pt x="823" y="367"/>
                </a:lnTo>
                <a:lnTo>
                  <a:pt x="848" y="367"/>
                </a:lnTo>
                <a:lnTo>
                  <a:pt x="867" y="361"/>
                </a:lnTo>
                <a:lnTo>
                  <a:pt x="886" y="361"/>
                </a:lnTo>
                <a:lnTo>
                  <a:pt x="905" y="356"/>
                </a:lnTo>
                <a:lnTo>
                  <a:pt x="925" y="356"/>
                </a:lnTo>
                <a:lnTo>
                  <a:pt x="944" y="351"/>
                </a:lnTo>
                <a:lnTo>
                  <a:pt x="963" y="351"/>
                </a:lnTo>
                <a:lnTo>
                  <a:pt x="982" y="346"/>
                </a:lnTo>
                <a:lnTo>
                  <a:pt x="1002" y="340"/>
                </a:lnTo>
                <a:lnTo>
                  <a:pt x="1016" y="340"/>
                </a:lnTo>
                <a:lnTo>
                  <a:pt x="1035" y="335"/>
                </a:lnTo>
                <a:lnTo>
                  <a:pt x="1050" y="330"/>
                </a:lnTo>
                <a:lnTo>
                  <a:pt x="1069" y="324"/>
                </a:lnTo>
                <a:lnTo>
                  <a:pt x="1084" y="319"/>
                </a:lnTo>
                <a:lnTo>
                  <a:pt x="1084" y="122"/>
                </a:lnTo>
                <a:close/>
              </a:path>
            </a:pathLst>
          </a:custGeom>
          <a:solidFill>
            <a:srgbClr val="4D1A33"/>
          </a:solidFill>
          <a:ln w="7938">
            <a:solidFill>
              <a:srgbClr val="000000"/>
            </a:solidFill>
            <a:round/>
            <a:headEnd/>
            <a:tailEnd/>
          </a:ln>
        </p:spPr>
        <p:txBody>
          <a:bodyPr/>
          <a:lstStyle/>
          <a:p>
            <a:endParaRPr lang="fr-FR"/>
          </a:p>
        </p:txBody>
      </p:sp>
      <p:sp>
        <p:nvSpPr>
          <p:cNvPr id="36876" name="Freeform 12">
            <a:extLst>
              <a:ext uri="{FF2B5EF4-FFF2-40B4-BE49-F238E27FC236}">
                <a16:creationId xmlns:a16="http://schemas.microsoft.com/office/drawing/2014/main" id="{7E835930-7224-44E5-8462-F5C88DFF18F7}"/>
              </a:ext>
            </a:extLst>
          </p:cNvPr>
          <p:cNvSpPr>
            <a:spLocks/>
          </p:cNvSpPr>
          <p:nvPr/>
        </p:nvSpPr>
        <p:spPr bwMode="auto">
          <a:xfrm>
            <a:off x="1978820" y="2756933"/>
            <a:ext cx="1720850" cy="320675"/>
          </a:xfrm>
          <a:custGeom>
            <a:avLst/>
            <a:gdLst>
              <a:gd name="T0" fmla="*/ 2147483647 w 1084"/>
              <a:gd name="T1" fmla="*/ 2147483647 h 202"/>
              <a:gd name="T2" fmla="*/ 2147483647 w 1084"/>
              <a:gd name="T3" fmla="*/ 2147483647 h 202"/>
              <a:gd name="T4" fmla="*/ 2147483647 w 1084"/>
              <a:gd name="T5" fmla="*/ 2147483647 h 202"/>
              <a:gd name="T6" fmla="*/ 2147483647 w 1084"/>
              <a:gd name="T7" fmla="*/ 2147483647 h 202"/>
              <a:gd name="T8" fmla="*/ 2147483647 w 1084"/>
              <a:gd name="T9" fmla="*/ 2147483647 h 202"/>
              <a:gd name="T10" fmla="*/ 2147483647 w 1084"/>
              <a:gd name="T11" fmla="*/ 2147483647 h 202"/>
              <a:gd name="T12" fmla="*/ 2147483647 w 1084"/>
              <a:gd name="T13" fmla="*/ 2147483647 h 202"/>
              <a:gd name="T14" fmla="*/ 2147483647 w 1084"/>
              <a:gd name="T15" fmla="*/ 2147483647 h 202"/>
              <a:gd name="T16" fmla="*/ 2147483647 w 1084"/>
              <a:gd name="T17" fmla="*/ 2147483647 h 202"/>
              <a:gd name="T18" fmla="*/ 2147483647 w 1084"/>
              <a:gd name="T19" fmla="*/ 2147483647 h 202"/>
              <a:gd name="T20" fmla="*/ 2147483647 w 1084"/>
              <a:gd name="T21" fmla="*/ 2147483647 h 202"/>
              <a:gd name="T22" fmla="*/ 2147483647 w 1084"/>
              <a:gd name="T23" fmla="*/ 2147483647 h 202"/>
              <a:gd name="T24" fmla="*/ 2147483647 w 1084"/>
              <a:gd name="T25" fmla="*/ 2147483647 h 202"/>
              <a:gd name="T26" fmla="*/ 2147483647 w 1084"/>
              <a:gd name="T27" fmla="*/ 2147483647 h 202"/>
              <a:gd name="T28" fmla="*/ 2147483647 w 1084"/>
              <a:gd name="T29" fmla="*/ 2147483647 h 202"/>
              <a:gd name="T30" fmla="*/ 2147483647 w 1084"/>
              <a:gd name="T31" fmla="*/ 2147483647 h 202"/>
              <a:gd name="T32" fmla="*/ 2147483647 w 1084"/>
              <a:gd name="T33" fmla="*/ 2147483647 h 202"/>
              <a:gd name="T34" fmla="*/ 2147483647 w 1084"/>
              <a:gd name="T35" fmla="*/ 2147483647 h 202"/>
              <a:gd name="T36" fmla="*/ 2147483647 w 1084"/>
              <a:gd name="T37" fmla="*/ 2147483647 h 202"/>
              <a:gd name="T38" fmla="*/ 2147483647 w 1084"/>
              <a:gd name="T39" fmla="*/ 2147483647 h 202"/>
              <a:gd name="T40" fmla="*/ 2147483647 w 1084"/>
              <a:gd name="T41" fmla="*/ 2147483647 h 202"/>
              <a:gd name="T42" fmla="*/ 2147483647 w 1084"/>
              <a:gd name="T43" fmla="*/ 2147483647 h 202"/>
              <a:gd name="T44" fmla="*/ 2147483647 w 1084"/>
              <a:gd name="T45" fmla="*/ 2147483647 h 202"/>
              <a:gd name="T46" fmla="*/ 2147483647 w 1084"/>
              <a:gd name="T47" fmla="*/ 2147483647 h 202"/>
              <a:gd name="T48" fmla="*/ 2147483647 w 1084"/>
              <a:gd name="T49" fmla="*/ 2147483647 h 202"/>
              <a:gd name="T50" fmla="*/ 2147483647 w 1084"/>
              <a:gd name="T51" fmla="*/ 2147483647 h 202"/>
              <a:gd name="T52" fmla="*/ 2147483647 w 1084"/>
              <a:gd name="T53" fmla="*/ 2147483647 h 202"/>
              <a:gd name="T54" fmla="*/ 2147483647 w 1084"/>
              <a:gd name="T55" fmla="*/ 2147483647 h 202"/>
              <a:gd name="T56" fmla="*/ 2147483647 w 1084"/>
              <a:gd name="T57" fmla="*/ 2147483647 h 202"/>
              <a:gd name="T58" fmla="*/ 2147483647 w 1084"/>
              <a:gd name="T59" fmla="*/ 2147483647 h 202"/>
              <a:gd name="T60" fmla="*/ 2147483647 w 1084"/>
              <a:gd name="T61" fmla="*/ 2147483647 h 202"/>
              <a:gd name="T62" fmla="*/ 2147483647 w 1084"/>
              <a:gd name="T63" fmla="*/ 2147483647 h 202"/>
              <a:gd name="T64" fmla="*/ 2147483647 w 1084"/>
              <a:gd name="T65" fmla="*/ 2147483647 h 202"/>
              <a:gd name="T66" fmla="*/ 0 w 1084"/>
              <a:gd name="T67" fmla="*/ 2147483647 h 202"/>
              <a:gd name="T68" fmla="*/ 0 w 1084"/>
              <a:gd name="T69" fmla="*/ 2147483647 h 202"/>
              <a:gd name="T70" fmla="*/ 0 w 1084"/>
              <a:gd name="T71" fmla="*/ 2147483647 h 202"/>
              <a:gd name="T72" fmla="*/ 2147483647 w 1084"/>
              <a:gd name="T73" fmla="*/ 2147483647 h 20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84"/>
              <a:gd name="T112" fmla="*/ 0 h 202"/>
              <a:gd name="T113" fmla="*/ 1084 w 1084"/>
              <a:gd name="T114" fmla="*/ 202 h 20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84" h="202">
                <a:moveTo>
                  <a:pt x="1084" y="143"/>
                </a:moveTo>
                <a:lnTo>
                  <a:pt x="1069" y="149"/>
                </a:lnTo>
                <a:lnTo>
                  <a:pt x="1050" y="154"/>
                </a:lnTo>
                <a:lnTo>
                  <a:pt x="1035" y="159"/>
                </a:lnTo>
                <a:lnTo>
                  <a:pt x="1016" y="165"/>
                </a:lnTo>
                <a:lnTo>
                  <a:pt x="1002" y="165"/>
                </a:lnTo>
                <a:lnTo>
                  <a:pt x="982" y="170"/>
                </a:lnTo>
                <a:lnTo>
                  <a:pt x="963" y="175"/>
                </a:lnTo>
                <a:lnTo>
                  <a:pt x="944" y="175"/>
                </a:lnTo>
                <a:lnTo>
                  <a:pt x="925" y="181"/>
                </a:lnTo>
                <a:lnTo>
                  <a:pt x="905" y="181"/>
                </a:lnTo>
                <a:lnTo>
                  <a:pt x="886" y="186"/>
                </a:lnTo>
                <a:lnTo>
                  <a:pt x="867" y="186"/>
                </a:lnTo>
                <a:lnTo>
                  <a:pt x="848" y="191"/>
                </a:lnTo>
                <a:lnTo>
                  <a:pt x="823" y="191"/>
                </a:lnTo>
                <a:lnTo>
                  <a:pt x="804" y="191"/>
                </a:lnTo>
                <a:lnTo>
                  <a:pt x="780" y="197"/>
                </a:lnTo>
                <a:lnTo>
                  <a:pt x="761" y="197"/>
                </a:lnTo>
                <a:lnTo>
                  <a:pt x="737" y="197"/>
                </a:lnTo>
                <a:lnTo>
                  <a:pt x="727" y="197"/>
                </a:lnTo>
                <a:lnTo>
                  <a:pt x="708" y="197"/>
                </a:lnTo>
                <a:lnTo>
                  <a:pt x="684" y="202"/>
                </a:lnTo>
                <a:lnTo>
                  <a:pt x="665" y="202"/>
                </a:lnTo>
                <a:lnTo>
                  <a:pt x="640" y="202"/>
                </a:lnTo>
                <a:lnTo>
                  <a:pt x="616" y="202"/>
                </a:lnTo>
                <a:lnTo>
                  <a:pt x="597" y="202"/>
                </a:lnTo>
                <a:lnTo>
                  <a:pt x="573" y="202"/>
                </a:lnTo>
                <a:lnTo>
                  <a:pt x="554" y="197"/>
                </a:lnTo>
                <a:lnTo>
                  <a:pt x="530" y="197"/>
                </a:lnTo>
                <a:lnTo>
                  <a:pt x="510" y="197"/>
                </a:lnTo>
                <a:lnTo>
                  <a:pt x="486" y="197"/>
                </a:lnTo>
                <a:lnTo>
                  <a:pt x="467" y="197"/>
                </a:lnTo>
                <a:lnTo>
                  <a:pt x="443" y="191"/>
                </a:lnTo>
                <a:lnTo>
                  <a:pt x="424" y="191"/>
                </a:lnTo>
                <a:lnTo>
                  <a:pt x="404" y="186"/>
                </a:lnTo>
                <a:lnTo>
                  <a:pt x="385" y="186"/>
                </a:lnTo>
                <a:lnTo>
                  <a:pt x="361" y="186"/>
                </a:lnTo>
                <a:lnTo>
                  <a:pt x="342" y="181"/>
                </a:lnTo>
                <a:lnTo>
                  <a:pt x="323" y="175"/>
                </a:lnTo>
                <a:lnTo>
                  <a:pt x="303" y="175"/>
                </a:lnTo>
                <a:lnTo>
                  <a:pt x="284" y="170"/>
                </a:lnTo>
                <a:lnTo>
                  <a:pt x="270" y="170"/>
                </a:lnTo>
                <a:lnTo>
                  <a:pt x="250" y="165"/>
                </a:lnTo>
                <a:lnTo>
                  <a:pt x="231" y="159"/>
                </a:lnTo>
                <a:lnTo>
                  <a:pt x="217" y="154"/>
                </a:lnTo>
                <a:lnTo>
                  <a:pt x="197" y="154"/>
                </a:lnTo>
                <a:lnTo>
                  <a:pt x="183" y="149"/>
                </a:lnTo>
                <a:lnTo>
                  <a:pt x="168" y="143"/>
                </a:lnTo>
                <a:lnTo>
                  <a:pt x="154" y="138"/>
                </a:lnTo>
                <a:lnTo>
                  <a:pt x="140" y="133"/>
                </a:lnTo>
                <a:lnTo>
                  <a:pt x="125" y="127"/>
                </a:lnTo>
                <a:lnTo>
                  <a:pt x="111" y="122"/>
                </a:lnTo>
                <a:lnTo>
                  <a:pt x="101" y="117"/>
                </a:lnTo>
                <a:lnTo>
                  <a:pt x="87" y="112"/>
                </a:lnTo>
                <a:lnTo>
                  <a:pt x="77" y="106"/>
                </a:lnTo>
                <a:lnTo>
                  <a:pt x="72" y="106"/>
                </a:lnTo>
                <a:lnTo>
                  <a:pt x="63" y="101"/>
                </a:lnTo>
                <a:lnTo>
                  <a:pt x="53" y="96"/>
                </a:lnTo>
                <a:lnTo>
                  <a:pt x="43" y="85"/>
                </a:lnTo>
                <a:lnTo>
                  <a:pt x="38" y="80"/>
                </a:lnTo>
                <a:lnTo>
                  <a:pt x="29" y="74"/>
                </a:lnTo>
                <a:lnTo>
                  <a:pt x="24" y="69"/>
                </a:lnTo>
                <a:lnTo>
                  <a:pt x="19" y="64"/>
                </a:lnTo>
                <a:lnTo>
                  <a:pt x="14" y="58"/>
                </a:lnTo>
                <a:lnTo>
                  <a:pt x="10" y="53"/>
                </a:lnTo>
                <a:lnTo>
                  <a:pt x="5" y="42"/>
                </a:lnTo>
                <a:lnTo>
                  <a:pt x="0" y="37"/>
                </a:lnTo>
                <a:lnTo>
                  <a:pt x="0" y="32"/>
                </a:lnTo>
                <a:lnTo>
                  <a:pt x="0" y="27"/>
                </a:lnTo>
                <a:lnTo>
                  <a:pt x="0" y="21"/>
                </a:lnTo>
                <a:lnTo>
                  <a:pt x="0" y="16"/>
                </a:lnTo>
                <a:lnTo>
                  <a:pt x="0" y="5"/>
                </a:lnTo>
                <a:lnTo>
                  <a:pt x="0" y="0"/>
                </a:lnTo>
                <a:lnTo>
                  <a:pt x="631" y="21"/>
                </a:lnTo>
                <a:lnTo>
                  <a:pt x="1084" y="143"/>
                </a:lnTo>
                <a:close/>
              </a:path>
            </a:pathLst>
          </a:custGeom>
          <a:solidFill>
            <a:srgbClr val="993366"/>
          </a:solidFill>
          <a:ln w="7938">
            <a:solidFill>
              <a:srgbClr val="000000"/>
            </a:solidFill>
            <a:round/>
            <a:headEnd/>
            <a:tailEnd/>
          </a:ln>
        </p:spPr>
        <p:txBody>
          <a:bodyPr/>
          <a:lstStyle/>
          <a:p>
            <a:endParaRPr lang="fr-FR"/>
          </a:p>
        </p:txBody>
      </p:sp>
      <p:sp>
        <p:nvSpPr>
          <p:cNvPr id="36877" name="Rectangle 14">
            <a:extLst>
              <a:ext uri="{FF2B5EF4-FFF2-40B4-BE49-F238E27FC236}">
                <a16:creationId xmlns:a16="http://schemas.microsoft.com/office/drawing/2014/main" id="{F56B944A-C11B-40E7-88BB-DDB5EC853069}"/>
              </a:ext>
            </a:extLst>
          </p:cNvPr>
          <p:cNvSpPr>
            <a:spLocks noChangeArrowheads="1"/>
          </p:cNvSpPr>
          <p:nvPr/>
        </p:nvSpPr>
        <p:spPr bwMode="auto">
          <a:xfrm>
            <a:off x="4108451" y="1754189"/>
            <a:ext cx="1439863" cy="1754187"/>
          </a:xfrm>
          <a:prstGeom prst="rect">
            <a:avLst/>
          </a:prstGeom>
          <a:solidFill>
            <a:srgbClr val="FFFFFF"/>
          </a:solidFill>
          <a:ln w="0">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78" name="Rectangle 15">
            <a:extLst>
              <a:ext uri="{FF2B5EF4-FFF2-40B4-BE49-F238E27FC236}">
                <a16:creationId xmlns:a16="http://schemas.microsoft.com/office/drawing/2014/main" id="{752BDB52-5288-4ADA-859E-2CB4FC3F37E9}"/>
              </a:ext>
            </a:extLst>
          </p:cNvPr>
          <p:cNvSpPr>
            <a:spLocks noChangeArrowheads="1"/>
          </p:cNvSpPr>
          <p:nvPr/>
        </p:nvSpPr>
        <p:spPr bwMode="auto">
          <a:xfrm>
            <a:off x="4224338" y="1874838"/>
            <a:ext cx="61912" cy="68262"/>
          </a:xfrm>
          <a:prstGeom prst="rect">
            <a:avLst/>
          </a:prstGeom>
          <a:solidFill>
            <a:srgbClr val="9999FF"/>
          </a:solidFill>
          <a:ln w="7938">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79" name="Rectangle 16">
            <a:extLst>
              <a:ext uri="{FF2B5EF4-FFF2-40B4-BE49-F238E27FC236}">
                <a16:creationId xmlns:a16="http://schemas.microsoft.com/office/drawing/2014/main" id="{D265CAC6-7894-42E8-B6CC-CAB6A9418BA3}"/>
              </a:ext>
            </a:extLst>
          </p:cNvPr>
          <p:cNvSpPr>
            <a:spLocks noChangeArrowheads="1"/>
          </p:cNvSpPr>
          <p:nvPr/>
        </p:nvSpPr>
        <p:spPr bwMode="auto">
          <a:xfrm>
            <a:off x="4322763" y="1843088"/>
            <a:ext cx="71120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dirty="0">
                <a:solidFill>
                  <a:srgbClr val="000000"/>
                </a:solidFill>
                <a:latin typeface="Arial" panose="020B0604020202020204" pitchFamily="34" charset="0"/>
              </a:rPr>
              <a:t>Consumption </a:t>
            </a:r>
            <a:endParaRPr lang="ru-RU" altLang="ru-RU" sz="2800" dirty="0"/>
          </a:p>
        </p:txBody>
      </p:sp>
      <p:sp>
        <p:nvSpPr>
          <p:cNvPr id="36880" name="Rectangle 17">
            <a:extLst>
              <a:ext uri="{FF2B5EF4-FFF2-40B4-BE49-F238E27FC236}">
                <a16:creationId xmlns:a16="http://schemas.microsoft.com/office/drawing/2014/main" id="{8A933C9A-496C-432B-9A6D-2DBB940A471B}"/>
              </a:ext>
            </a:extLst>
          </p:cNvPr>
          <p:cNvSpPr>
            <a:spLocks noChangeArrowheads="1"/>
          </p:cNvSpPr>
          <p:nvPr/>
        </p:nvSpPr>
        <p:spPr bwMode="auto">
          <a:xfrm>
            <a:off x="4322763" y="1978026"/>
            <a:ext cx="628650"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dirty="0">
                <a:solidFill>
                  <a:srgbClr val="000000"/>
                </a:solidFill>
                <a:latin typeface="Arial" panose="020B0604020202020204" pitchFamily="34" charset="0"/>
              </a:rPr>
              <a:t>spending on</a:t>
            </a:r>
            <a:endParaRPr lang="ru-RU" altLang="ru-RU" sz="2800" dirty="0"/>
          </a:p>
        </p:txBody>
      </p:sp>
      <p:sp>
        <p:nvSpPr>
          <p:cNvPr id="36881" name="Rectangle 18">
            <a:extLst>
              <a:ext uri="{FF2B5EF4-FFF2-40B4-BE49-F238E27FC236}">
                <a16:creationId xmlns:a16="http://schemas.microsoft.com/office/drawing/2014/main" id="{8A44D4FC-0A6B-488D-9E52-77D34C7A125B}"/>
              </a:ext>
            </a:extLst>
          </p:cNvPr>
          <p:cNvSpPr>
            <a:spLocks noChangeArrowheads="1"/>
          </p:cNvSpPr>
          <p:nvPr/>
        </p:nvSpPr>
        <p:spPr bwMode="auto">
          <a:xfrm>
            <a:off x="4318001" y="2112963"/>
            <a:ext cx="1057275"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a:solidFill>
                  <a:srgbClr val="000000"/>
                </a:solidFill>
                <a:latin typeface="Arial" panose="020B0604020202020204" pitchFamily="34" charset="0"/>
              </a:rPr>
              <a:t>food</a:t>
            </a:r>
            <a:r>
              <a:rPr lang="ru-RU" altLang="ru-RU" sz="900">
                <a:solidFill>
                  <a:srgbClr val="000000"/>
                </a:solidFill>
                <a:latin typeface="Arial" panose="020B0604020202020204" pitchFamily="34" charset="0"/>
              </a:rPr>
              <a:t> </a:t>
            </a:r>
            <a:r>
              <a:rPr lang="en-US" altLang="ru-RU" sz="900">
                <a:solidFill>
                  <a:srgbClr val="000000"/>
                </a:solidFill>
                <a:latin typeface="Arial" panose="020B0604020202020204" pitchFamily="34" charset="0"/>
              </a:rPr>
              <a:t>goods – 33,8%</a:t>
            </a:r>
            <a:endParaRPr lang="ru-RU" altLang="ru-RU" sz="2800"/>
          </a:p>
        </p:txBody>
      </p:sp>
      <p:sp>
        <p:nvSpPr>
          <p:cNvPr id="36882" name="Rectangle 20">
            <a:extLst>
              <a:ext uri="{FF2B5EF4-FFF2-40B4-BE49-F238E27FC236}">
                <a16:creationId xmlns:a16="http://schemas.microsoft.com/office/drawing/2014/main" id="{3BF59E00-043E-4380-8094-D0128B35EBB3}"/>
              </a:ext>
            </a:extLst>
          </p:cNvPr>
          <p:cNvSpPr>
            <a:spLocks noChangeArrowheads="1"/>
          </p:cNvSpPr>
          <p:nvPr/>
        </p:nvSpPr>
        <p:spPr bwMode="auto">
          <a:xfrm>
            <a:off x="4224338" y="2459039"/>
            <a:ext cx="61912" cy="66675"/>
          </a:xfrm>
          <a:prstGeom prst="rect">
            <a:avLst/>
          </a:prstGeom>
          <a:solidFill>
            <a:srgbClr val="993366"/>
          </a:solidFill>
          <a:ln w="7938">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83" name="Rectangle 21">
            <a:extLst>
              <a:ext uri="{FF2B5EF4-FFF2-40B4-BE49-F238E27FC236}">
                <a16:creationId xmlns:a16="http://schemas.microsoft.com/office/drawing/2014/main" id="{6D9D9A68-F5E1-4B2D-B1CC-D35104385B50}"/>
              </a:ext>
            </a:extLst>
          </p:cNvPr>
          <p:cNvSpPr>
            <a:spLocks noChangeArrowheads="1"/>
          </p:cNvSpPr>
          <p:nvPr/>
        </p:nvSpPr>
        <p:spPr bwMode="auto">
          <a:xfrm>
            <a:off x="4322763" y="2424113"/>
            <a:ext cx="67945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a:solidFill>
                  <a:srgbClr val="000000"/>
                </a:solidFill>
                <a:latin typeface="Arial" panose="020B0604020202020204" pitchFamily="34" charset="0"/>
              </a:rPr>
              <a:t>Consumption</a:t>
            </a:r>
            <a:endParaRPr lang="ru-RU" altLang="ru-RU" sz="2800"/>
          </a:p>
        </p:txBody>
      </p:sp>
      <p:sp>
        <p:nvSpPr>
          <p:cNvPr id="36884" name="Rectangle 22">
            <a:extLst>
              <a:ext uri="{FF2B5EF4-FFF2-40B4-BE49-F238E27FC236}">
                <a16:creationId xmlns:a16="http://schemas.microsoft.com/office/drawing/2014/main" id="{AC335396-2DBB-4266-A2F1-9C53E25BD96B}"/>
              </a:ext>
            </a:extLst>
          </p:cNvPr>
          <p:cNvSpPr>
            <a:spLocks noChangeArrowheads="1"/>
          </p:cNvSpPr>
          <p:nvPr/>
        </p:nvSpPr>
        <p:spPr bwMode="auto">
          <a:xfrm>
            <a:off x="4322763" y="2555876"/>
            <a:ext cx="628650"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a:solidFill>
                  <a:srgbClr val="000000"/>
                </a:solidFill>
                <a:latin typeface="Arial" panose="020B0604020202020204" pitchFamily="34" charset="0"/>
              </a:rPr>
              <a:t>spending on</a:t>
            </a:r>
            <a:endParaRPr lang="ru-RU" altLang="ru-RU" sz="2800"/>
          </a:p>
        </p:txBody>
      </p:sp>
      <p:sp>
        <p:nvSpPr>
          <p:cNvPr id="36885" name="Rectangle 23">
            <a:extLst>
              <a:ext uri="{FF2B5EF4-FFF2-40B4-BE49-F238E27FC236}">
                <a16:creationId xmlns:a16="http://schemas.microsoft.com/office/drawing/2014/main" id="{9BB8B9A3-47DF-44EC-8A4C-B96FF9766A2A}"/>
              </a:ext>
            </a:extLst>
          </p:cNvPr>
          <p:cNvSpPr>
            <a:spLocks noChangeArrowheads="1"/>
          </p:cNvSpPr>
          <p:nvPr/>
        </p:nvSpPr>
        <p:spPr bwMode="auto">
          <a:xfrm>
            <a:off x="4310063" y="2676526"/>
            <a:ext cx="1217612"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a:solidFill>
                  <a:srgbClr val="000000"/>
                </a:solidFill>
                <a:latin typeface="Arial" panose="020B0604020202020204" pitchFamily="34" charset="0"/>
              </a:rPr>
              <a:t>nonfood goods – 38,6%</a:t>
            </a:r>
            <a:endParaRPr lang="ru-RU" altLang="ru-RU" sz="2800"/>
          </a:p>
        </p:txBody>
      </p:sp>
      <p:sp>
        <p:nvSpPr>
          <p:cNvPr id="36886" name="Rectangle 24">
            <a:extLst>
              <a:ext uri="{FF2B5EF4-FFF2-40B4-BE49-F238E27FC236}">
                <a16:creationId xmlns:a16="http://schemas.microsoft.com/office/drawing/2014/main" id="{77A4D820-7D34-4F36-8B58-45D642215ACB}"/>
              </a:ext>
            </a:extLst>
          </p:cNvPr>
          <p:cNvSpPr>
            <a:spLocks noChangeArrowheads="1"/>
          </p:cNvSpPr>
          <p:nvPr/>
        </p:nvSpPr>
        <p:spPr bwMode="auto">
          <a:xfrm>
            <a:off x="4224338" y="3030538"/>
            <a:ext cx="61912" cy="68262"/>
          </a:xfrm>
          <a:prstGeom prst="rect">
            <a:avLst/>
          </a:prstGeom>
          <a:solidFill>
            <a:srgbClr val="FFFFCC"/>
          </a:solidFill>
          <a:ln w="7938">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87" name="Rectangle 25">
            <a:extLst>
              <a:ext uri="{FF2B5EF4-FFF2-40B4-BE49-F238E27FC236}">
                <a16:creationId xmlns:a16="http://schemas.microsoft.com/office/drawing/2014/main" id="{F14BBE3E-838E-49A6-AF8B-9B4279D2070A}"/>
              </a:ext>
            </a:extLst>
          </p:cNvPr>
          <p:cNvSpPr>
            <a:spLocks noChangeArrowheads="1"/>
          </p:cNvSpPr>
          <p:nvPr/>
        </p:nvSpPr>
        <p:spPr bwMode="auto">
          <a:xfrm>
            <a:off x="4322763" y="3006726"/>
            <a:ext cx="711200"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a:solidFill>
                  <a:srgbClr val="000000"/>
                </a:solidFill>
                <a:latin typeface="Arial" panose="020B0604020202020204" pitchFamily="34" charset="0"/>
              </a:rPr>
              <a:t>Consumption </a:t>
            </a:r>
            <a:endParaRPr lang="ru-RU" altLang="ru-RU" sz="2800"/>
          </a:p>
        </p:txBody>
      </p:sp>
      <p:sp>
        <p:nvSpPr>
          <p:cNvPr id="36888" name="Rectangle 26">
            <a:extLst>
              <a:ext uri="{FF2B5EF4-FFF2-40B4-BE49-F238E27FC236}">
                <a16:creationId xmlns:a16="http://schemas.microsoft.com/office/drawing/2014/main" id="{8AE73A47-68A7-4FA8-B318-38AE3F0DEE55}"/>
              </a:ext>
            </a:extLst>
          </p:cNvPr>
          <p:cNvSpPr>
            <a:spLocks noChangeArrowheads="1"/>
          </p:cNvSpPr>
          <p:nvPr/>
        </p:nvSpPr>
        <p:spPr bwMode="auto">
          <a:xfrm>
            <a:off x="4322764" y="3141664"/>
            <a:ext cx="8778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a:solidFill>
                  <a:srgbClr val="000000"/>
                </a:solidFill>
                <a:latin typeface="Arial" panose="020B0604020202020204" pitchFamily="34" charset="0"/>
              </a:rPr>
              <a:t>spending on</a:t>
            </a:r>
            <a:r>
              <a:rPr lang="ru-RU" altLang="ru-RU" sz="900">
                <a:solidFill>
                  <a:srgbClr val="000000"/>
                </a:solidFill>
                <a:latin typeface="Arial" panose="020B0604020202020204" pitchFamily="34" charset="0"/>
              </a:rPr>
              <a:t> </a:t>
            </a:r>
          </a:p>
          <a:p>
            <a:pPr eaLnBrk="1" hangingPunct="1">
              <a:spcBef>
                <a:spcPct val="0"/>
              </a:spcBef>
              <a:buFontTx/>
              <a:buNone/>
            </a:pPr>
            <a:r>
              <a:rPr lang="en-US" altLang="ru-RU" sz="900">
                <a:solidFill>
                  <a:srgbClr val="000000"/>
                </a:solidFill>
                <a:latin typeface="Arial" panose="020B0604020202020204" pitchFamily="34" charset="0"/>
              </a:rPr>
              <a:t>services </a:t>
            </a:r>
            <a:r>
              <a:rPr lang="ru-RU" altLang="ru-RU" sz="900">
                <a:solidFill>
                  <a:srgbClr val="000000"/>
                </a:solidFill>
                <a:latin typeface="Arial" panose="020B0604020202020204" pitchFamily="34" charset="0"/>
              </a:rPr>
              <a:t>– 2</a:t>
            </a:r>
            <a:r>
              <a:rPr lang="en-US" altLang="ru-RU" sz="900">
                <a:solidFill>
                  <a:srgbClr val="000000"/>
                </a:solidFill>
                <a:latin typeface="Arial" panose="020B0604020202020204" pitchFamily="34" charset="0"/>
              </a:rPr>
              <a:t>7,6</a:t>
            </a:r>
            <a:r>
              <a:rPr lang="ru-RU" altLang="ru-RU" sz="900">
                <a:solidFill>
                  <a:srgbClr val="000000"/>
                </a:solidFill>
                <a:latin typeface="Arial" panose="020B0604020202020204" pitchFamily="34" charset="0"/>
              </a:rPr>
              <a:t>%</a:t>
            </a:r>
            <a:endParaRPr lang="ru-RU" altLang="ru-RU" sz="2800"/>
          </a:p>
        </p:txBody>
      </p:sp>
      <p:sp>
        <p:nvSpPr>
          <p:cNvPr id="36889" name="Rectangle 27">
            <a:extLst>
              <a:ext uri="{FF2B5EF4-FFF2-40B4-BE49-F238E27FC236}">
                <a16:creationId xmlns:a16="http://schemas.microsoft.com/office/drawing/2014/main" id="{037A2D14-6575-4185-8EFD-5ED7E3804280}"/>
              </a:ext>
            </a:extLst>
          </p:cNvPr>
          <p:cNvSpPr>
            <a:spLocks noChangeArrowheads="1"/>
          </p:cNvSpPr>
          <p:nvPr/>
        </p:nvSpPr>
        <p:spPr bwMode="auto">
          <a:xfrm>
            <a:off x="1795463" y="1357313"/>
            <a:ext cx="3795712" cy="2305050"/>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90" name="Text Box 137">
            <a:extLst>
              <a:ext uri="{FF2B5EF4-FFF2-40B4-BE49-F238E27FC236}">
                <a16:creationId xmlns:a16="http://schemas.microsoft.com/office/drawing/2014/main" id="{60ECC479-7FA3-4D6C-B573-7E36AE3B5A67}"/>
              </a:ext>
            </a:extLst>
          </p:cNvPr>
          <p:cNvSpPr txBox="1">
            <a:spLocks noChangeArrowheads="1"/>
          </p:cNvSpPr>
          <p:nvPr/>
        </p:nvSpPr>
        <p:spPr bwMode="auto">
          <a:xfrm>
            <a:off x="1981201" y="4764088"/>
            <a:ext cx="22717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endParaRPr lang="ru-RU" altLang="ru-RU" sz="2800"/>
          </a:p>
        </p:txBody>
      </p:sp>
      <p:sp>
        <p:nvSpPr>
          <p:cNvPr id="36891" name="Rectangle 138">
            <a:extLst>
              <a:ext uri="{FF2B5EF4-FFF2-40B4-BE49-F238E27FC236}">
                <a16:creationId xmlns:a16="http://schemas.microsoft.com/office/drawing/2014/main" id="{60ABA4EA-858A-4D74-8AB4-A252ED9765DC}"/>
              </a:ext>
            </a:extLst>
          </p:cNvPr>
          <p:cNvSpPr>
            <a:spLocks noGrp="1" noChangeArrowheads="1"/>
          </p:cNvSpPr>
          <p:nvPr/>
        </p:nvSpPr>
        <p:spPr bwMode="auto">
          <a:xfrm>
            <a:off x="2209800" y="0"/>
            <a:ext cx="8077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endParaRPr lang="ru-RU" altLang="ru-RU" sz="1800" b="1">
              <a:solidFill>
                <a:schemeClr val="accent2"/>
              </a:solidFill>
            </a:endParaRPr>
          </a:p>
        </p:txBody>
      </p:sp>
      <p:sp>
        <p:nvSpPr>
          <p:cNvPr id="36892" name="Rectangle 140">
            <a:extLst>
              <a:ext uri="{FF2B5EF4-FFF2-40B4-BE49-F238E27FC236}">
                <a16:creationId xmlns:a16="http://schemas.microsoft.com/office/drawing/2014/main" id="{CB9BCC77-3CE5-493F-B403-7610C4B3D88D}"/>
              </a:ext>
            </a:extLst>
          </p:cNvPr>
          <p:cNvSpPr>
            <a:spLocks noChangeArrowheads="1"/>
          </p:cNvSpPr>
          <p:nvPr/>
        </p:nvSpPr>
        <p:spPr bwMode="auto">
          <a:xfrm>
            <a:off x="6381750" y="4133850"/>
            <a:ext cx="3832226" cy="2289175"/>
          </a:xfrm>
          <a:prstGeom prst="rect">
            <a:avLst/>
          </a:prstGeom>
          <a:solidFill>
            <a:schemeClr val="bg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93" name="Line 141">
            <a:extLst>
              <a:ext uri="{FF2B5EF4-FFF2-40B4-BE49-F238E27FC236}">
                <a16:creationId xmlns:a16="http://schemas.microsoft.com/office/drawing/2014/main" id="{9FF30A57-9204-45FF-A179-CB63F9FC74CC}"/>
              </a:ext>
            </a:extLst>
          </p:cNvPr>
          <p:cNvSpPr>
            <a:spLocks noChangeShapeType="1"/>
          </p:cNvSpPr>
          <p:nvPr/>
        </p:nvSpPr>
        <p:spPr bwMode="auto">
          <a:xfrm flipV="1">
            <a:off x="6973888" y="4733926"/>
            <a:ext cx="0" cy="1431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36894" name="Line 142">
            <a:extLst>
              <a:ext uri="{FF2B5EF4-FFF2-40B4-BE49-F238E27FC236}">
                <a16:creationId xmlns:a16="http://schemas.microsoft.com/office/drawing/2014/main" id="{47C7630C-A9FE-4085-9E67-55F8FF512A50}"/>
              </a:ext>
            </a:extLst>
          </p:cNvPr>
          <p:cNvSpPr>
            <a:spLocks noChangeShapeType="1"/>
          </p:cNvSpPr>
          <p:nvPr/>
        </p:nvSpPr>
        <p:spPr bwMode="auto">
          <a:xfrm>
            <a:off x="6988176" y="6184900"/>
            <a:ext cx="249237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36895" name="Text Box 143">
            <a:extLst>
              <a:ext uri="{FF2B5EF4-FFF2-40B4-BE49-F238E27FC236}">
                <a16:creationId xmlns:a16="http://schemas.microsoft.com/office/drawing/2014/main" id="{7E14FAD5-6DBF-4335-A2E6-2EF0B42CF853}"/>
              </a:ext>
            </a:extLst>
          </p:cNvPr>
          <p:cNvSpPr txBox="1">
            <a:spLocks noChangeArrowheads="1"/>
          </p:cNvSpPr>
          <p:nvPr/>
        </p:nvSpPr>
        <p:spPr bwMode="auto">
          <a:xfrm>
            <a:off x="6311901" y="4598988"/>
            <a:ext cx="7858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ru-RU" sz="1000" i="1">
                <a:latin typeface="Arial" panose="020B0604020202020204" pitchFamily="34" charset="0"/>
                <a:cs typeface="Arial" panose="020B0604020202020204" pitchFamily="34" charset="0"/>
              </a:rPr>
              <a:t>Interest rate </a:t>
            </a:r>
            <a:r>
              <a:rPr lang="en-US" altLang="ru-RU" sz="1000">
                <a:latin typeface="Arial" panose="020B0604020202020204" pitchFamily="34" charset="0"/>
                <a:cs typeface="Arial" panose="020B0604020202020204" pitchFamily="34" charset="0"/>
              </a:rPr>
              <a:t>(</a:t>
            </a:r>
            <a:r>
              <a:rPr lang="en-US" altLang="ru-RU" sz="1000" i="1">
                <a:latin typeface="Arial" panose="020B0604020202020204" pitchFamily="34" charset="0"/>
                <a:cs typeface="Arial" panose="020B0604020202020204" pitchFamily="34" charset="0"/>
              </a:rPr>
              <a:t>r</a:t>
            </a:r>
            <a:r>
              <a:rPr lang="en-US" altLang="ru-RU" sz="1000">
                <a:latin typeface="Arial" panose="020B0604020202020204" pitchFamily="34" charset="0"/>
                <a:cs typeface="Arial" panose="020B0604020202020204" pitchFamily="34" charset="0"/>
              </a:rPr>
              <a:t>)</a:t>
            </a:r>
            <a:endParaRPr lang="ru-RU" altLang="ru-RU" sz="1000">
              <a:latin typeface="Arial" panose="020B0604020202020204" pitchFamily="34" charset="0"/>
              <a:cs typeface="Arial" panose="020B0604020202020204" pitchFamily="34" charset="0"/>
            </a:endParaRPr>
          </a:p>
        </p:txBody>
      </p:sp>
      <p:sp>
        <p:nvSpPr>
          <p:cNvPr id="36896" name="Text Box 144">
            <a:extLst>
              <a:ext uri="{FF2B5EF4-FFF2-40B4-BE49-F238E27FC236}">
                <a16:creationId xmlns:a16="http://schemas.microsoft.com/office/drawing/2014/main" id="{287FD466-64B9-4985-BAD3-74605AB79AB9}"/>
              </a:ext>
            </a:extLst>
          </p:cNvPr>
          <p:cNvSpPr txBox="1">
            <a:spLocks noChangeArrowheads="1"/>
          </p:cNvSpPr>
          <p:nvPr/>
        </p:nvSpPr>
        <p:spPr bwMode="auto">
          <a:xfrm>
            <a:off x="9048750" y="6194426"/>
            <a:ext cx="10096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ru-RU" sz="1000" i="1">
                <a:latin typeface="Arial" panose="020B0604020202020204" pitchFamily="34" charset="0"/>
                <a:cs typeface="Arial" panose="020B0604020202020204" pitchFamily="34" charset="0"/>
              </a:rPr>
              <a:t>Investment</a:t>
            </a:r>
            <a:r>
              <a:rPr lang="en-US" altLang="ru-RU" sz="1200" i="1"/>
              <a:t> </a:t>
            </a:r>
            <a:r>
              <a:rPr lang="en-US" altLang="ru-RU" sz="1200"/>
              <a:t>(</a:t>
            </a:r>
            <a:r>
              <a:rPr lang="en-US" altLang="ru-RU" sz="1200" i="1"/>
              <a:t>I</a:t>
            </a:r>
            <a:r>
              <a:rPr lang="en-US" altLang="ru-RU" sz="1200"/>
              <a:t>)</a:t>
            </a:r>
            <a:endParaRPr lang="ru-RU" altLang="ru-RU" sz="1200" baseline="-25000"/>
          </a:p>
        </p:txBody>
      </p:sp>
      <p:sp>
        <p:nvSpPr>
          <p:cNvPr id="36897" name="Line 145">
            <a:extLst>
              <a:ext uri="{FF2B5EF4-FFF2-40B4-BE49-F238E27FC236}">
                <a16:creationId xmlns:a16="http://schemas.microsoft.com/office/drawing/2014/main" id="{0F233600-425D-419C-B55B-5F1F021FD66E}"/>
              </a:ext>
            </a:extLst>
          </p:cNvPr>
          <p:cNvSpPr>
            <a:spLocks noChangeShapeType="1"/>
          </p:cNvSpPr>
          <p:nvPr/>
        </p:nvSpPr>
        <p:spPr bwMode="auto">
          <a:xfrm>
            <a:off x="7239001" y="4810126"/>
            <a:ext cx="1662113" cy="1160463"/>
          </a:xfrm>
          <a:prstGeom prst="line">
            <a:avLst/>
          </a:prstGeom>
          <a:noFill/>
          <a:ln w="38100">
            <a:solidFill>
              <a:srgbClr val="990099"/>
            </a:solidFill>
            <a:round/>
            <a:headEnd/>
            <a:tailEnd/>
          </a:ln>
          <a:extLst>
            <a:ext uri="{909E8E84-426E-40DD-AFC4-6F175D3DCCD1}">
              <a14:hiddenFill xmlns:a14="http://schemas.microsoft.com/office/drawing/2010/main">
                <a:noFill/>
              </a14:hiddenFill>
            </a:ext>
          </a:extLst>
        </p:spPr>
        <p:txBody>
          <a:bodyPr/>
          <a:lstStyle/>
          <a:p>
            <a:endParaRPr lang="fr-FR"/>
          </a:p>
        </p:txBody>
      </p:sp>
      <p:sp>
        <p:nvSpPr>
          <p:cNvPr id="36898" name="Text Box 146">
            <a:extLst>
              <a:ext uri="{FF2B5EF4-FFF2-40B4-BE49-F238E27FC236}">
                <a16:creationId xmlns:a16="http://schemas.microsoft.com/office/drawing/2014/main" id="{3BA97175-82B8-418B-A2FE-CFBD77D3E537}"/>
              </a:ext>
            </a:extLst>
          </p:cNvPr>
          <p:cNvSpPr txBox="1">
            <a:spLocks noChangeArrowheads="1"/>
          </p:cNvSpPr>
          <p:nvPr/>
        </p:nvSpPr>
        <p:spPr bwMode="auto">
          <a:xfrm>
            <a:off x="8732838" y="5470526"/>
            <a:ext cx="7921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ru-RU" sz="2000" i="1"/>
              <a:t>I</a:t>
            </a:r>
            <a:r>
              <a:rPr lang="ru-RU" altLang="ru-RU" sz="2000"/>
              <a:t>(</a:t>
            </a:r>
            <a:r>
              <a:rPr lang="en-US" altLang="ru-RU" sz="2000" i="1"/>
              <a:t>r</a:t>
            </a:r>
            <a:r>
              <a:rPr lang="ru-RU" altLang="ru-RU" sz="2000"/>
              <a:t>)</a:t>
            </a:r>
            <a:endParaRPr lang="ru-RU" altLang="ru-RU" sz="2000" i="1" baseline="-25000"/>
          </a:p>
        </p:txBody>
      </p:sp>
      <p:sp>
        <p:nvSpPr>
          <p:cNvPr id="36899" name="Text Box 147">
            <a:extLst>
              <a:ext uri="{FF2B5EF4-FFF2-40B4-BE49-F238E27FC236}">
                <a16:creationId xmlns:a16="http://schemas.microsoft.com/office/drawing/2014/main" id="{C003D58C-DBA8-42C8-8EE8-04D71D3DFB0A}"/>
              </a:ext>
            </a:extLst>
          </p:cNvPr>
          <p:cNvSpPr txBox="1">
            <a:spLocks noChangeArrowheads="1"/>
          </p:cNvSpPr>
          <p:nvPr/>
        </p:nvSpPr>
        <p:spPr bwMode="auto">
          <a:xfrm>
            <a:off x="7307263" y="4286250"/>
            <a:ext cx="2373312"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ru-RU" sz="900" b="1">
                <a:latin typeface="Arial" panose="020B0604020202020204" pitchFamily="34" charset="0"/>
              </a:rPr>
              <a:t>Investment Demand Curve</a:t>
            </a:r>
            <a:endParaRPr lang="ru-RU" altLang="ru-RU" sz="900" b="1">
              <a:latin typeface="Arial" panose="020B0604020202020204" pitchFamily="34" charset="0"/>
            </a:endParaRPr>
          </a:p>
        </p:txBody>
      </p:sp>
      <p:sp>
        <p:nvSpPr>
          <p:cNvPr id="36901" name="Rectangle 13">
            <a:extLst>
              <a:ext uri="{FF2B5EF4-FFF2-40B4-BE49-F238E27FC236}">
                <a16:creationId xmlns:a16="http://schemas.microsoft.com/office/drawing/2014/main" id="{0FC96B6E-F5BD-4E34-9973-D9ADAC81EC8F}"/>
              </a:ext>
            </a:extLst>
          </p:cNvPr>
          <p:cNvSpPr>
            <a:spLocks noChangeArrowheads="1"/>
          </p:cNvSpPr>
          <p:nvPr/>
        </p:nvSpPr>
        <p:spPr bwMode="auto">
          <a:xfrm>
            <a:off x="2078039" y="1504951"/>
            <a:ext cx="2782887"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ru-RU" sz="900" b="1" dirty="0">
                <a:solidFill>
                  <a:srgbClr val="000000"/>
                </a:solidFill>
                <a:latin typeface="Arial" panose="020B0604020202020204" pitchFamily="34" charset="0"/>
              </a:rPr>
              <a:t>Structure of Consumption Spending, Russia</a:t>
            </a:r>
            <a:r>
              <a:rPr lang="ru-RU" altLang="ru-RU" sz="900" b="1" dirty="0">
                <a:solidFill>
                  <a:srgbClr val="000000"/>
                </a:solidFill>
                <a:latin typeface="Arial" panose="020B0604020202020204" pitchFamily="34" charset="0"/>
              </a:rPr>
              <a:t>, 20</a:t>
            </a:r>
            <a:r>
              <a:rPr lang="en-US" altLang="ru-RU" sz="900" b="1" dirty="0">
                <a:solidFill>
                  <a:srgbClr val="000000"/>
                </a:solidFill>
                <a:latin typeface="Arial" panose="020B0604020202020204" pitchFamily="34" charset="0"/>
              </a:rPr>
              <a:t>12</a:t>
            </a:r>
            <a:endParaRPr lang="ru-RU" altLang="ru-RU" sz="2800" dirty="0"/>
          </a:p>
        </p:txBody>
      </p:sp>
      <p:pic>
        <p:nvPicPr>
          <p:cNvPr id="36902" name="Picture 4" descr="deL28487_0105">
            <a:extLst>
              <a:ext uri="{FF2B5EF4-FFF2-40B4-BE49-F238E27FC236}">
                <a16:creationId xmlns:a16="http://schemas.microsoft.com/office/drawing/2014/main" id="{38338E54-4507-415E-B5D7-E3075F9983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750" y="1343025"/>
            <a:ext cx="3786188" cy="23574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36903" name="Object 136">
            <a:extLst>
              <a:ext uri="{FF2B5EF4-FFF2-40B4-BE49-F238E27FC236}">
                <a16:creationId xmlns:a16="http://schemas.microsoft.com/office/drawing/2014/main" id="{D9E75041-50DC-4B96-BA00-721C58D1C289}"/>
              </a:ext>
            </a:extLst>
          </p:cNvPr>
          <p:cNvGraphicFramePr>
            <a:graphicFrameLocks noChangeAspect="1"/>
          </p:cNvGraphicFramePr>
          <p:nvPr>
            <p:extLst>
              <p:ext uri="{D42A27DB-BD31-4B8C-83A1-F6EECF244321}">
                <p14:modId xmlns:p14="http://schemas.microsoft.com/office/powerpoint/2010/main" val="2127413817"/>
              </p:ext>
            </p:extLst>
          </p:nvPr>
        </p:nvGraphicFramePr>
        <p:xfrm>
          <a:off x="152401" y="4100514"/>
          <a:ext cx="3760787" cy="2370137"/>
        </p:xfrm>
        <a:graphic>
          <a:graphicData uri="http://schemas.openxmlformats.org/presentationml/2006/ole">
            <mc:AlternateContent xmlns:mc="http://schemas.openxmlformats.org/markup-compatibility/2006">
              <mc:Choice xmlns:v="urn:schemas-microsoft-com:vml" Requires="v">
                <p:oleObj spid="_x0000_s9230" name="Диаграмма" r:id="rId4" imgW="6515206" imgH="4754927" progId="Excel.Chart.8">
                  <p:embed followColorScheme="full"/>
                </p:oleObj>
              </mc:Choice>
              <mc:Fallback>
                <p:oleObj name="Диаграмма" r:id="rId4" imgW="6515206" imgH="4754927" progId="Excel.Chart.8">
                  <p:embed followColorScheme="full"/>
                  <p:pic>
                    <p:nvPicPr>
                      <p:cNvPr id="36903" name="Object 136">
                        <a:extLst>
                          <a:ext uri="{FF2B5EF4-FFF2-40B4-BE49-F238E27FC236}">
                            <a16:creationId xmlns:a16="http://schemas.microsoft.com/office/drawing/2014/main" id="{D9E75041-50DC-4B96-BA00-721C58D1C289}"/>
                          </a:ext>
                        </a:extLst>
                      </p:cNvPr>
                      <p:cNvPicPr>
                        <a:picLocks noChangeAspect="1" noChangeArrowheads="1"/>
                      </p:cNvPicPr>
                      <p:nvPr/>
                    </p:nvPicPr>
                    <p:blipFill>
                      <a:blip r:embed="rId5"/>
                      <a:srcRect/>
                      <a:stretch>
                        <a:fillRect/>
                      </a:stretch>
                    </p:blipFill>
                    <p:spPr bwMode="auto">
                      <a:xfrm>
                        <a:off x="152401" y="4100514"/>
                        <a:ext cx="3760787" cy="23701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904" name="Text Box 139">
            <a:extLst>
              <a:ext uri="{FF2B5EF4-FFF2-40B4-BE49-F238E27FC236}">
                <a16:creationId xmlns:a16="http://schemas.microsoft.com/office/drawing/2014/main" id="{1E60BC3D-E8FD-4D04-99F4-8E062855D76C}"/>
              </a:ext>
            </a:extLst>
          </p:cNvPr>
          <p:cNvSpPr txBox="1">
            <a:spLocks noChangeArrowheads="1"/>
          </p:cNvSpPr>
          <p:nvPr/>
        </p:nvSpPr>
        <p:spPr bwMode="auto">
          <a:xfrm>
            <a:off x="772318" y="4185206"/>
            <a:ext cx="287496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ru-RU" sz="900" b="1" dirty="0">
                <a:latin typeface="Arial" panose="020B0604020202020204" pitchFamily="34" charset="0"/>
              </a:rPr>
              <a:t>GDP Growth Rate in Selected Countries</a:t>
            </a:r>
            <a:endParaRPr lang="ru-RU" altLang="ru-RU" sz="900" b="1" dirty="0">
              <a:latin typeface="Arial" panose="020B0604020202020204" pitchFamily="34" charset="0"/>
            </a:endParaRPr>
          </a:p>
        </p:txBody>
      </p:sp>
      <p:sp>
        <p:nvSpPr>
          <p:cNvPr id="36905" name="Номер слайда 5">
            <a:extLst>
              <a:ext uri="{FF2B5EF4-FFF2-40B4-BE49-F238E27FC236}">
                <a16:creationId xmlns:a16="http://schemas.microsoft.com/office/drawing/2014/main" id="{0DE3EC7E-BE07-464B-A39F-968A3E9356D3}"/>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17263B4B-DC4C-4360-8F82-006737A3F3D0}" type="slidenum">
              <a:rPr lang="ru-RU" altLang="ru-RU" sz="1400"/>
              <a:pPr algn="r" eaLnBrk="1" hangingPunct="1">
                <a:spcBef>
                  <a:spcPct val="0"/>
                </a:spcBef>
                <a:buFontTx/>
                <a:buNone/>
              </a:pPr>
              <a:t>35</a:t>
            </a:fld>
            <a:endParaRPr lang="ru-RU" altLang="ru-RU" sz="1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6795" name="Text Box 11">
            <a:extLst>
              <a:ext uri="{FF2B5EF4-FFF2-40B4-BE49-F238E27FC236}">
                <a16:creationId xmlns:a16="http://schemas.microsoft.com/office/drawing/2014/main" id="{82FDA829-9604-4B9C-B44E-DFF6CBA31608}"/>
              </a:ext>
            </a:extLst>
          </p:cNvPr>
          <p:cNvSpPr txBox="1">
            <a:spLocks noChangeArrowheads="1"/>
          </p:cNvSpPr>
          <p:nvPr/>
        </p:nvSpPr>
        <p:spPr bwMode="auto">
          <a:xfrm>
            <a:off x="3765550" y="4105275"/>
            <a:ext cx="6688138" cy="3093154"/>
          </a:xfrm>
          <a:prstGeom prst="rect">
            <a:avLst/>
          </a:prstGeom>
          <a:noFill/>
          <a:ln w="9525">
            <a:noFill/>
            <a:miter lim="800000"/>
            <a:headEnd/>
            <a:tailEnd/>
          </a:ln>
          <a:effectLst/>
        </p:spPr>
        <p:txBody>
          <a:bodyPr>
            <a:spAutoFit/>
          </a:bodyPr>
          <a:lstStyle/>
          <a:p>
            <a:pPr algn="just">
              <a:spcBef>
                <a:spcPct val="20000"/>
              </a:spcBef>
              <a:buClr>
                <a:srgbClr val="990099"/>
              </a:buClr>
              <a:buFont typeface="Wingdings" pitchFamily="2" charset="2"/>
              <a:buNone/>
              <a:defRPr/>
            </a:pPr>
            <a:r>
              <a:rPr lang="en-US" sz="2400" dirty="0"/>
              <a:t>Intuitive analysis assumes the study and the</a:t>
            </a:r>
            <a:r>
              <a:rPr lang="ru-RU" sz="2400" dirty="0"/>
              <a:t> </a:t>
            </a:r>
            <a:r>
              <a:rPr lang="en-US" sz="2400" b="1" i="1" dirty="0">
                <a:solidFill>
                  <a:srgbClr val="990099"/>
                </a:solidFill>
                <a:effectLst>
                  <a:outerShdw blurRad="38100" dist="38100" dir="2700000" algn="tl">
                    <a:srgbClr val="C0C0C0"/>
                  </a:outerShdw>
                </a:effectLst>
              </a:rPr>
              <a:t>explanation of the mechanism</a:t>
            </a:r>
            <a:r>
              <a:rPr lang="ru-RU" sz="2400" dirty="0"/>
              <a:t> </a:t>
            </a:r>
            <a:r>
              <a:rPr lang="en-US" sz="2400" dirty="0"/>
              <a:t>of macroeconomic phenomena, the </a:t>
            </a:r>
            <a:r>
              <a:rPr lang="en-US" sz="2400" b="1" i="1" dirty="0">
                <a:solidFill>
                  <a:srgbClr val="990099"/>
                </a:solidFill>
                <a:effectLst>
                  <a:outerShdw blurRad="38100" dist="38100" dir="2700000" algn="tl">
                    <a:srgbClr val="C0C0C0"/>
                  </a:outerShdw>
                </a:effectLst>
              </a:rPr>
              <a:t>construction of logical chains</a:t>
            </a:r>
            <a:r>
              <a:rPr lang="ru-RU" sz="2400" dirty="0"/>
              <a:t> </a:t>
            </a:r>
            <a:r>
              <a:rPr lang="en-US" sz="2400" dirty="0"/>
              <a:t>of the sequence of macroeconomic events</a:t>
            </a:r>
            <a:r>
              <a:rPr lang="ru-RU" sz="2400" dirty="0"/>
              <a:t>, </a:t>
            </a:r>
            <a:r>
              <a:rPr lang="en-US" sz="2400" dirty="0"/>
              <a:t>i</a:t>
            </a:r>
            <a:r>
              <a:rPr lang="ru-RU" sz="2400" dirty="0"/>
              <a:t>.е. </a:t>
            </a:r>
            <a:r>
              <a:rPr lang="en-US" sz="2400" dirty="0"/>
              <a:t>examination and </a:t>
            </a:r>
            <a:r>
              <a:rPr lang="en-US" sz="2400" b="1" i="1" dirty="0">
                <a:solidFill>
                  <a:srgbClr val="990099"/>
                </a:solidFill>
                <a:effectLst>
                  <a:outerShdw blurRad="38100" dist="38100" dir="2700000" algn="tl">
                    <a:srgbClr val="000000">
                      <a:alpha val="43137"/>
                    </a:srgbClr>
                  </a:outerShdw>
                </a:effectLst>
              </a:rPr>
              <a:t>substantiation of the effect of one event </a:t>
            </a:r>
            <a:r>
              <a:rPr lang="en-US" sz="2400" dirty="0"/>
              <a:t>(or the change in one variable)</a:t>
            </a:r>
            <a:r>
              <a:rPr lang="en-US" sz="2400" b="1" i="1" dirty="0">
                <a:solidFill>
                  <a:srgbClr val="990099"/>
                </a:solidFill>
                <a:effectLst>
                  <a:outerShdw blurRad="38100" dist="38100" dir="2700000" algn="tl">
                    <a:srgbClr val="000000">
                      <a:alpha val="43137"/>
                    </a:srgbClr>
                  </a:outerShdw>
                </a:effectLst>
              </a:rPr>
              <a:t> on the other</a:t>
            </a:r>
            <a:r>
              <a:rPr lang="ru-RU" sz="2400" dirty="0"/>
              <a:t>, </a:t>
            </a:r>
            <a:r>
              <a:rPr lang="en-US" sz="2400" dirty="0"/>
              <a:t>which in turn leads to further changes</a:t>
            </a:r>
            <a:r>
              <a:rPr lang="ru-RU" sz="2400" dirty="0"/>
              <a:t>. </a:t>
            </a:r>
          </a:p>
          <a:p>
            <a:pPr>
              <a:spcBef>
                <a:spcPct val="50000"/>
              </a:spcBef>
              <a:defRPr/>
            </a:pPr>
            <a:endParaRPr lang="ru-RU" dirty="0"/>
          </a:p>
        </p:txBody>
      </p:sp>
      <p:grpSp>
        <p:nvGrpSpPr>
          <p:cNvPr id="2" name="Group 2">
            <a:extLst>
              <a:ext uri="{FF2B5EF4-FFF2-40B4-BE49-F238E27FC236}">
                <a16:creationId xmlns:a16="http://schemas.microsoft.com/office/drawing/2014/main" id="{F56A0EA2-AE39-4AAB-876D-615C3D32A875}"/>
              </a:ext>
            </a:extLst>
          </p:cNvPr>
          <p:cNvGrpSpPr>
            <a:grpSpLocks/>
          </p:cNvGrpSpPr>
          <p:nvPr/>
        </p:nvGrpSpPr>
        <p:grpSpPr bwMode="auto">
          <a:xfrm>
            <a:off x="1524001" y="3910014"/>
            <a:ext cx="2333625" cy="2947987"/>
            <a:chOff x="0" y="0"/>
            <a:chExt cx="1707" cy="1707"/>
          </a:xfrm>
        </p:grpSpPr>
        <p:pic>
          <p:nvPicPr>
            <p:cNvPr id="37896" name="Picture 3" descr="ani_links">
              <a:extLst>
                <a:ext uri="{FF2B5EF4-FFF2-40B4-BE49-F238E27FC236}">
                  <a16:creationId xmlns:a16="http://schemas.microsoft.com/office/drawing/2014/main" id="{264A9588-EEA5-4547-9E6C-C0578C118B7C}"/>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208" y="1208"/>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7" name="Picture 4" descr="ani_links">
              <a:extLst>
                <a:ext uri="{FF2B5EF4-FFF2-40B4-BE49-F238E27FC236}">
                  <a16:creationId xmlns:a16="http://schemas.microsoft.com/office/drawing/2014/main" id="{59DFFF5A-D715-401E-8D6F-BD9A19EFD33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76" y="976"/>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8" name="Picture 5" descr="ani_links">
              <a:extLst>
                <a:ext uri="{FF2B5EF4-FFF2-40B4-BE49-F238E27FC236}">
                  <a16:creationId xmlns:a16="http://schemas.microsoft.com/office/drawing/2014/main" id="{9519873E-AC26-46A7-B40F-52392D7B67F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28" y="728"/>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9" name="Picture 6" descr="ani_links">
              <a:extLst>
                <a:ext uri="{FF2B5EF4-FFF2-40B4-BE49-F238E27FC236}">
                  <a16:creationId xmlns:a16="http://schemas.microsoft.com/office/drawing/2014/main" id="{FB4421E5-DF6C-43B9-A1AD-1FCEF7C7A0A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96" y="496"/>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0" name="Picture 7" descr="ani_links">
              <a:extLst>
                <a:ext uri="{FF2B5EF4-FFF2-40B4-BE49-F238E27FC236}">
                  <a16:creationId xmlns:a16="http://schemas.microsoft.com/office/drawing/2014/main" id="{DA46E5A8-7571-4DBC-A869-2A22AEAA12C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6" y="256"/>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1" name="Picture 8" descr="ani_links">
              <a:extLst>
                <a:ext uri="{FF2B5EF4-FFF2-40B4-BE49-F238E27FC236}">
                  <a16:creationId xmlns:a16="http://schemas.microsoft.com/office/drawing/2014/main" id="{01D1A0AA-CCBB-425C-BC5E-83A06D3C362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46793" name="Rectangle 9">
            <a:extLst>
              <a:ext uri="{FF2B5EF4-FFF2-40B4-BE49-F238E27FC236}">
                <a16:creationId xmlns:a16="http://schemas.microsoft.com/office/drawing/2014/main" id="{CB7A288A-0EB5-498B-9963-6590508C9F9F}"/>
              </a:ext>
            </a:extLst>
          </p:cNvPr>
          <p:cNvSpPr>
            <a:spLocks noGrp="1" noChangeArrowheads="1"/>
          </p:cNvSpPr>
          <p:nvPr>
            <p:ph type="title"/>
          </p:nvPr>
        </p:nvSpPr>
        <p:spPr>
          <a:xfrm>
            <a:off x="2787650" y="400663"/>
            <a:ext cx="7772400" cy="1143001"/>
          </a:xfrm>
        </p:spPr>
        <p:txBody>
          <a:bodyPr/>
          <a:lstStyle/>
          <a:p>
            <a:pPr eaLnBrk="1" hangingPunct="1">
              <a:defRPr/>
            </a:pPr>
            <a:r>
              <a:rPr lang="en-US" sz="4000" b="1" dirty="0">
                <a:solidFill>
                  <a:schemeClr val="bg1"/>
                </a:solidFill>
                <a:effectLst>
                  <a:outerShdw blurRad="38100" dist="38100" dir="2700000" algn="tl">
                    <a:srgbClr val="C0C0C0"/>
                  </a:outerShdw>
                </a:effectLst>
                <a:latin typeface="+mn-lt"/>
              </a:rPr>
              <a:t>Types of Analysis</a:t>
            </a:r>
            <a:br>
              <a:rPr lang="ru-RU" sz="3200" b="1" dirty="0">
                <a:solidFill>
                  <a:srgbClr val="990099"/>
                </a:solidFill>
              </a:rPr>
            </a:br>
            <a:endParaRPr lang="ru-RU" sz="3200" b="1" dirty="0">
              <a:solidFill>
                <a:srgbClr val="990099"/>
              </a:solidFill>
            </a:endParaRPr>
          </a:p>
        </p:txBody>
      </p:sp>
      <p:sp>
        <p:nvSpPr>
          <p:cNvPr id="246794" name="Rectangle 10">
            <a:extLst>
              <a:ext uri="{FF2B5EF4-FFF2-40B4-BE49-F238E27FC236}">
                <a16:creationId xmlns:a16="http://schemas.microsoft.com/office/drawing/2014/main" id="{1D8C1FB6-B1B4-43CA-B8D5-2BC775CF3900}"/>
              </a:ext>
            </a:extLst>
          </p:cNvPr>
          <p:cNvSpPr>
            <a:spLocks noGrp="1" noChangeArrowheads="1"/>
          </p:cNvSpPr>
          <p:nvPr>
            <p:ph type="body" idx="1"/>
          </p:nvPr>
        </p:nvSpPr>
        <p:spPr>
          <a:xfrm>
            <a:off x="0" y="1345223"/>
            <a:ext cx="10363203" cy="5079389"/>
          </a:xfrm>
        </p:spPr>
        <p:txBody>
          <a:bodyPr/>
          <a:lstStyle/>
          <a:p>
            <a:pPr indent="-57150">
              <a:spcBef>
                <a:spcPct val="10000"/>
              </a:spcBef>
              <a:buClr>
                <a:srgbClr val="990099"/>
              </a:buClr>
              <a:buNone/>
              <a:defRPr/>
            </a:pPr>
            <a:r>
              <a:rPr lang="ru-RU" sz="2400" dirty="0"/>
              <a:t>	</a:t>
            </a:r>
            <a:r>
              <a:rPr lang="en-US" sz="2400" dirty="0"/>
              <a:t>Economic analysis is the </a:t>
            </a:r>
            <a:r>
              <a:rPr lang="en-US" sz="2400" b="1" i="1" dirty="0">
                <a:solidFill>
                  <a:srgbClr val="990099"/>
                </a:solidFill>
                <a:effectLst>
                  <a:outerShdw blurRad="38100" dist="38100" dir="2700000" algn="tl">
                    <a:srgbClr val="000000">
                      <a:alpha val="43137"/>
                    </a:srgbClr>
                  </a:outerShdw>
                </a:effectLst>
              </a:rPr>
              <a:t>combination</a:t>
            </a:r>
            <a:r>
              <a:rPr lang="en-US" sz="2400" dirty="0"/>
              <a:t> of</a:t>
            </a:r>
            <a:r>
              <a:rPr lang="ru-RU" sz="2400" dirty="0"/>
              <a:t>:</a:t>
            </a:r>
          </a:p>
          <a:p>
            <a:pPr indent="-57150">
              <a:spcBef>
                <a:spcPct val="10000"/>
              </a:spcBef>
              <a:buClr>
                <a:srgbClr val="990099"/>
              </a:buClr>
              <a:buFont typeface="Wingdings" pitchFamily="2" charset="2"/>
              <a:buChar char="q"/>
              <a:defRPr/>
            </a:pPr>
            <a:r>
              <a:rPr lang="ru-RU" sz="2400" b="1" i="1" dirty="0">
                <a:solidFill>
                  <a:srgbClr val="990099"/>
                </a:solidFill>
                <a:effectLst>
                  <a:outerShdw blurRad="38100" dist="38100" dir="2700000" algn="tl">
                    <a:srgbClr val="C0C0C0"/>
                  </a:outerShdw>
                </a:effectLst>
              </a:rPr>
              <a:t>  </a:t>
            </a:r>
            <a:r>
              <a:rPr lang="en-US" sz="2400" b="1" i="1" dirty="0">
                <a:solidFill>
                  <a:srgbClr val="990099"/>
                </a:solidFill>
                <a:effectLst>
                  <a:outerShdw blurRad="38100" dist="38100" dir="2700000" algn="tl">
                    <a:srgbClr val="C0C0C0"/>
                  </a:outerShdw>
                </a:effectLst>
              </a:rPr>
              <a:t>functional</a:t>
            </a:r>
            <a:r>
              <a:rPr lang="ru-RU" sz="2400" dirty="0"/>
              <a:t> (</a:t>
            </a:r>
            <a:r>
              <a:rPr lang="en-US" sz="2400" dirty="0"/>
              <a:t>algebraic</a:t>
            </a:r>
            <a:r>
              <a:rPr lang="ru-RU" sz="2400" dirty="0"/>
              <a:t>)</a:t>
            </a:r>
            <a:r>
              <a:rPr lang="en-US" sz="2400" b="1" i="1" dirty="0">
                <a:solidFill>
                  <a:srgbClr val="990099"/>
                </a:solidFill>
                <a:effectLst>
                  <a:outerShdw blurRad="38100" dist="38100" dir="2700000" algn="tl">
                    <a:srgbClr val="C0C0C0"/>
                  </a:outerShdw>
                </a:effectLst>
              </a:rPr>
              <a:t> analysis</a:t>
            </a:r>
            <a:r>
              <a:rPr lang="ru-RU" sz="2400" dirty="0"/>
              <a:t>;</a:t>
            </a:r>
          </a:p>
          <a:p>
            <a:pPr indent="-57150">
              <a:spcBef>
                <a:spcPct val="10000"/>
              </a:spcBef>
              <a:buClr>
                <a:srgbClr val="990099"/>
              </a:buClr>
              <a:buFont typeface="Wingdings" pitchFamily="2" charset="2"/>
              <a:buChar char="q"/>
              <a:defRPr/>
            </a:pPr>
            <a:r>
              <a:rPr lang="ru-RU" sz="2400" b="1" i="1" dirty="0">
                <a:solidFill>
                  <a:srgbClr val="990099"/>
                </a:solidFill>
                <a:effectLst>
                  <a:outerShdw blurRad="38100" dist="38100" dir="2700000" algn="tl">
                    <a:srgbClr val="C0C0C0"/>
                  </a:outerShdw>
                </a:effectLst>
              </a:rPr>
              <a:t>  </a:t>
            </a:r>
            <a:r>
              <a:rPr lang="en-US" sz="2400" b="1" i="1" dirty="0">
                <a:solidFill>
                  <a:srgbClr val="990099"/>
                </a:solidFill>
                <a:effectLst>
                  <a:outerShdw blurRad="38100" dist="38100" dir="2700000" algn="tl">
                    <a:srgbClr val="C0C0C0"/>
                  </a:outerShdw>
                </a:effectLst>
              </a:rPr>
              <a:t>graphical </a:t>
            </a:r>
            <a:r>
              <a:rPr lang="ru-RU" sz="2400" dirty="0"/>
              <a:t>(</a:t>
            </a:r>
            <a:r>
              <a:rPr lang="en-US" sz="2400" dirty="0"/>
              <a:t>visual</a:t>
            </a:r>
            <a:r>
              <a:rPr lang="ru-RU" sz="2400" dirty="0"/>
              <a:t>)</a:t>
            </a:r>
            <a:r>
              <a:rPr lang="en-US" sz="2400" dirty="0"/>
              <a:t> </a:t>
            </a:r>
            <a:r>
              <a:rPr lang="en-US" sz="2400" b="1" i="1" dirty="0">
                <a:solidFill>
                  <a:srgbClr val="990099"/>
                </a:solidFill>
                <a:effectLst>
                  <a:outerShdw blurRad="38100" dist="38100" dir="2700000" algn="tl">
                    <a:srgbClr val="C0C0C0"/>
                  </a:outerShdw>
                </a:effectLst>
              </a:rPr>
              <a:t>analysis</a:t>
            </a:r>
            <a:r>
              <a:rPr lang="ru-RU" sz="2400" dirty="0"/>
              <a:t>;</a:t>
            </a:r>
          </a:p>
          <a:p>
            <a:pPr indent="-57150">
              <a:spcBef>
                <a:spcPct val="10000"/>
              </a:spcBef>
              <a:buClr>
                <a:srgbClr val="990099"/>
              </a:buClr>
              <a:buFont typeface="Wingdings" pitchFamily="2" charset="2"/>
              <a:buChar char="q"/>
              <a:defRPr/>
            </a:pPr>
            <a:r>
              <a:rPr lang="ru-RU" sz="2400" b="1" i="1" dirty="0">
                <a:solidFill>
                  <a:srgbClr val="990099"/>
                </a:solidFill>
                <a:effectLst>
                  <a:outerShdw blurRad="38100" dist="38100" dir="2700000" algn="tl">
                    <a:srgbClr val="C0C0C0"/>
                  </a:outerShdw>
                </a:effectLst>
              </a:rPr>
              <a:t>  </a:t>
            </a:r>
            <a:r>
              <a:rPr lang="en-US" sz="2400" b="1" i="1" dirty="0">
                <a:solidFill>
                  <a:srgbClr val="990099"/>
                </a:solidFill>
                <a:effectLst>
                  <a:outerShdw blurRad="38100" dist="38100" dir="2700000" algn="tl">
                    <a:srgbClr val="C0C0C0"/>
                  </a:outerShdw>
                </a:effectLst>
              </a:rPr>
              <a:t>intuitive</a:t>
            </a:r>
            <a:r>
              <a:rPr lang="ru-RU" sz="2400" dirty="0"/>
              <a:t> (</a:t>
            </a:r>
            <a:r>
              <a:rPr lang="en-US" sz="2400" dirty="0"/>
              <a:t>substantial verbal</a:t>
            </a:r>
            <a:r>
              <a:rPr lang="ru-RU" sz="2400" dirty="0"/>
              <a:t>)</a:t>
            </a:r>
            <a:r>
              <a:rPr lang="en-US" sz="2400" b="1" i="1" dirty="0">
                <a:solidFill>
                  <a:srgbClr val="990099"/>
                </a:solidFill>
                <a:effectLst>
                  <a:outerShdw blurRad="38100" dist="38100" dir="2700000" algn="tl">
                    <a:srgbClr val="C0C0C0"/>
                  </a:outerShdw>
                </a:effectLst>
              </a:rPr>
              <a:t> analysis</a:t>
            </a:r>
            <a:r>
              <a:rPr lang="ru-RU" sz="2400" dirty="0"/>
              <a:t>.</a:t>
            </a:r>
          </a:p>
          <a:p>
            <a:pPr indent="-57150" algn="just">
              <a:spcBef>
                <a:spcPct val="10000"/>
              </a:spcBef>
              <a:buClr>
                <a:srgbClr val="990099"/>
              </a:buClr>
              <a:buNone/>
              <a:defRPr/>
            </a:pPr>
            <a:r>
              <a:rPr lang="ru-RU" sz="2400" dirty="0"/>
              <a:t>	</a:t>
            </a:r>
            <a:r>
              <a:rPr lang="en-US" sz="2400" dirty="0"/>
              <a:t>In our course of macroeconomics the intuitive analysis (intuition) will be of primary importance, because the main goal of the economist is not simply to declare relations between macroeconomic phenomena, but first of all and what is more </a:t>
            </a:r>
            <a:r>
              <a:rPr lang="ru-RU" sz="2400" dirty="0"/>
              <a:t>– </a:t>
            </a:r>
            <a:r>
              <a:rPr lang="en-US" sz="2400" dirty="0"/>
              <a:t>to </a:t>
            </a:r>
            <a:r>
              <a:rPr lang="en-US" sz="2400" b="1" i="1" dirty="0">
                <a:solidFill>
                  <a:srgbClr val="990099"/>
                </a:solidFill>
                <a:effectLst>
                  <a:outerShdw blurRad="38100" dist="38100" dir="2700000" algn="tl">
                    <a:srgbClr val="C0C0C0"/>
                  </a:outerShdw>
                </a:effectLst>
              </a:rPr>
              <a:t>explain</a:t>
            </a:r>
            <a:r>
              <a:rPr lang="ru-RU" sz="2400" dirty="0"/>
              <a:t> </a:t>
            </a:r>
            <a:r>
              <a:rPr lang="en-US" sz="2400" dirty="0"/>
              <a:t>its </a:t>
            </a:r>
            <a:r>
              <a:rPr lang="en-US" sz="2400" b="1" i="1" dirty="0">
                <a:solidFill>
                  <a:srgbClr val="990099"/>
                </a:solidFill>
                <a:effectLst>
                  <a:outerShdw blurRad="38100" dist="38100" dir="2700000" algn="tl">
                    <a:srgbClr val="C0C0C0"/>
                  </a:outerShdw>
                </a:effectLst>
              </a:rPr>
              <a:t>economic sense</a:t>
            </a:r>
            <a:r>
              <a:rPr lang="ru-RU" sz="2400" dirty="0"/>
              <a:t>. </a:t>
            </a:r>
          </a:p>
          <a:p>
            <a:pPr indent="-57150">
              <a:buNone/>
              <a:defRPr/>
            </a:pPr>
            <a:endParaRPr lang="ru-RU" sz="2400" dirty="0"/>
          </a:p>
        </p:txBody>
      </p:sp>
      <p:sp>
        <p:nvSpPr>
          <p:cNvPr id="37895" name="Номер слайда 5">
            <a:extLst>
              <a:ext uri="{FF2B5EF4-FFF2-40B4-BE49-F238E27FC236}">
                <a16:creationId xmlns:a16="http://schemas.microsoft.com/office/drawing/2014/main" id="{258FD8FC-12D9-4C4B-90BA-961E83704B49}"/>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000E5213-8A63-4133-9BE1-FE852075CE17}" type="slidenum">
              <a:rPr lang="ru-RU" altLang="ru-RU" sz="1400"/>
              <a:pPr algn="r" eaLnBrk="1" hangingPunct="1">
                <a:spcBef>
                  <a:spcPct val="0"/>
                </a:spcBef>
                <a:buFontTx/>
                <a:buNone/>
              </a:pPr>
              <a:t>36</a:t>
            </a:fld>
            <a:endParaRPr lang="ru-RU" altLang="ru-RU" sz="1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246794">
                                            <p:txEl>
                                              <p:pRg st="0" end="0"/>
                                            </p:txEl>
                                          </p:spTgt>
                                        </p:tgtEl>
                                        <p:attrNameLst>
                                          <p:attrName>style.visibility</p:attrName>
                                        </p:attrNameLst>
                                      </p:cBhvr>
                                      <p:to>
                                        <p:strVal val="visible"/>
                                      </p:to>
                                    </p:set>
                                    <p:animEffect transition="in" filter="wipe(left)">
                                      <p:cBhvr>
                                        <p:cTn id="7" dur="1000"/>
                                        <p:tgtEl>
                                          <p:spTgt spid="246794">
                                            <p:txEl>
                                              <p:pRg st="0" end="0"/>
                                            </p:txEl>
                                          </p:spTgt>
                                        </p:tgtEl>
                                      </p:cBhvr>
                                    </p:animEffect>
                                  </p:childTnLst>
                                </p:cTn>
                              </p:par>
                            </p:childTnLst>
                          </p:cTn>
                        </p:par>
                        <p:par>
                          <p:cTn id="8" fill="hold" nodeType="afterGroup">
                            <p:stCondLst>
                              <p:cond delay="2000"/>
                            </p:stCondLst>
                            <p:childTnLst>
                              <p:par>
                                <p:cTn id="9" presetID="22" presetClass="entr" presetSubtype="8" fill="hold" grpId="0" nodeType="afterEffect">
                                  <p:stCondLst>
                                    <p:cond delay="1000"/>
                                  </p:stCondLst>
                                  <p:childTnLst>
                                    <p:set>
                                      <p:cBhvr>
                                        <p:cTn id="10" dur="1" fill="hold">
                                          <p:stCondLst>
                                            <p:cond delay="0"/>
                                          </p:stCondLst>
                                        </p:cTn>
                                        <p:tgtEl>
                                          <p:spTgt spid="246794">
                                            <p:txEl>
                                              <p:pRg st="1" end="1"/>
                                            </p:txEl>
                                          </p:spTgt>
                                        </p:tgtEl>
                                        <p:attrNameLst>
                                          <p:attrName>style.visibility</p:attrName>
                                        </p:attrNameLst>
                                      </p:cBhvr>
                                      <p:to>
                                        <p:strVal val="visible"/>
                                      </p:to>
                                    </p:set>
                                    <p:animEffect transition="in" filter="wipe(left)">
                                      <p:cBhvr>
                                        <p:cTn id="11" dur="1000"/>
                                        <p:tgtEl>
                                          <p:spTgt spid="246794">
                                            <p:txEl>
                                              <p:pRg st="1" end="1"/>
                                            </p:txEl>
                                          </p:spTgt>
                                        </p:tgtEl>
                                      </p:cBhvr>
                                    </p:animEffect>
                                  </p:childTnLst>
                                </p:cTn>
                              </p:par>
                            </p:childTnLst>
                          </p:cTn>
                        </p:par>
                        <p:par>
                          <p:cTn id="12" fill="hold" nodeType="afterGroup">
                            <p:stCondLst>
                              <p:cond delay="4000"/>
                            </p:stCondLst>
                            <p:childTnLst>
                              <p:par>
                                <p:cTn id="13" presetID="22" presetClass="entr" presetSubtype="8" fill="hold" grpId="0" nodeType="afterEffect">
                                  <p:stCondLst>
                                    <p:cond delay="1000"/>
                                  </p:stCondLst>
                                  <p:childTnLst>
                                    <p:set>
                                      <p:cBhvr>
                                        <p:cTn id="14" dur="1" fill="hold">
                                          <p:stCondLst>
                                            <p:cond delay="0"/>
                                          </p:stCondLst>
                                        </p:cTn>
                                        <p:tgtEl>
                                          <p:spTgt spid="246794">
                                            <p:txEl>
                                              <p:pRg st="2" end="2"/>
                                            </p:txEl>
                                          </p:spTgt>
                                        </p:tgtEl>
                                        <p:attrNameLst>
                                          <p:attrName>style.visibility</p:attrName>
                                        </p:attrNameLst>
                                      </p:cBhvr>
                                      <p:to>
                                        <p:strVal val="visible"/>
                                      </p:to>
                                    </p:set>
                                    <p:animEffect transition="in" filter="wipe(left)">
                                      <p:cBhvr>
                                        <p:cTn id="15" dur="1000"/>
                                        <p:tgtEl>
                                          <p:spTgt spid="246794">
                                            <p:txEl>
                                              <p:pRg st="2" end="2"/>
                                            </p:txEl>
                                          </p:spTgt>
                                        </p:tgtEl>
                                      </p:cBhvr>
                                    </p:animEffect>
                                  </p:childTnLst>
                                </p:cTn>
                              </p:par>
                            </p:childTnLst>
                          </p:cTn>
                        </p:par>
                        <p:par>
                          <p:cTn id="16" fill="hold" nodeType="afterGroup">
                            <p:stCondLst>
                              <p:cond delay="6000"/>
                            </p:stCondLst>
                            <p:childTnLst>
                              <p:par>
                                <p:cTn id="17" presetID="22" presetClass="entr" presetSubtype="8" fill="hold" grpId="0" nodeType="afterEffect">
                                  <p:stCondLst>
                                    <p:cond delay="1000"/>
                                  </p:stCondLst>
                                  <p:childTnLst>
                                    <p:set>
                                      <p:cBhvr>
                                        <p:cTn id="18" dur="1" fill="hold">
                                          <p:stCondLst>
                                            <p:cond delay="0"/>
                                          </p:stCondLst>
                                        </p:cTn>
                                        <p:tgtEl>
                                          <p:spTgt spid="246794">
                                            <p:txEl>
                                              <p:pRg st="3" end="3"/>
                                            </p:txEl>
                                          </p:spTgt>
                                        </p:tgtEl>
                                        <p:attrNameLst>
                                          <p:attrName>style.visibility</p:attrName>
                                        </p:attrNameLst>
                                      </p:cBhvr>
                                      <p:to>
                                        <p:strVal val="visible"/>
                                      </p:to>
                                    </p:set>
                                    <p:animEffect transition="in" filter="wipe(left)">
                                      <p:cBhvr>
                                        <p:cTn id="19" dur="1000"/>
                                        <p:tgtEl>
                                          <p:spTgt spid="246794">
                                            <p:txEl>
                                              <p:pRg st="3" end="3"/>
                                            </p:txEl>
                                          </p:spTgt>
                                        </p:tgtEl>
                                      </p:cBhvr>
                                    </p:animEffect>
                                  </p:childTnLst>
                                </p:cTn>
                              </p:par>
                            </p:childTnLst>
                          </p:cTn>
                        </p:par>
                        <p:par>
                          <p:cTn id="20" fill="hold" nodeType="afterGroup">
                            <p:stCondLst>
                              <p:cond delay="8000"/>
                            </p:stCondLst>
                            <p:childTnLst>
                              <p:par>
                                <p:cTn id="21" presetID="22" presetClass="entr" presetSubtype="8" fill="hold" grpId="0" nodeType="afterEffect">
                                  <p:stCondLst>
                                    <p:cond delay="1000"/>
                                  </p:stCondLst>
                                  <p:childTnLst>
                                    <p:set>
                                      <p:cBhvr>
                                        <p:cTn id="22" dur="1" fill="hold">
                                          <p:stCondLst>
                                            <p:cond delay="0"/>
                                          </p:stCondLst>
                                        </p:cTn>
                                        <p:tgtEl>
                                          <p:spTgt spid="246794">
                                            <p:txEl>
                                              <p:pRg st="4" end="4"/>
                                            </p:txEl>
                                          </p:spTgt>
                                        </p:tgtEl>
                                        <p:attrNameLst>
                                          <p:attrName>style.visibility</p:attrName>
                                        </p:attrNameLst>
                                      </p:cBhvr>
                                      <p:to>
                                        <p:strVal val="visible"/>
                                      </p:to>
                                    </p:set>
                                    <p:animEffect transition="in" filter="wipe(left)">
                                      <p:cBhvr>
                                        <p:cTn id="23" dur="1000"/>
                                        <p:tgtEl>
                                          <p:spTgt spid="246794">
                                            <p:txEl>
                                              <p:pRg st="4" end="4"/>
                                            </p:txEl>
                                          </p:spTgt>
                                        </p:tgtEl>
                                      </p:cBhvr>
                                    </p:animEffect>
                                  </p:childTnLst>
                                </p:cTn>
                              </p:par>
                            </p:childTnLst>
                          </p:cTn>
                        </p:par>
                        <p:par>
                          <p:cTn id="24" fill="hold" nodeType="afterGroup">
                            <p:stCondLst>
                              <p:cond delay="10000"/>
                            </p:stCondLst>
                            <p:childTnLst>
                              <p:par>
                                <p:cTn id="25" presetID="22" presetClass="entr" presetSubtype="8" fill="hold" grpId="0" nodeType="afterEffect">
                                  <p:stCondLst>
                                    <p:cond delay="1000"/>
                                  </p:stCondLst>
                                  <p:childTnLst>
                                    <p:set>
                                      <p:cBhvr>
                                        <p:cTn id="26" dur="1" fill="hold">
                                          <p:stCondLst>
                                            <p:cond delay="0"/>
                                          </p:stCondLst>
                                        </p:cTn>
                                        <p:tgtEl>
                                          <p:spTgt spid="246795"/>
                                        </p:tgtEl>
                                        <p:attrNameLst>
                                          <p:attrName>style.visibility</p:attrName>
                                        </p:attrNameLst>
                                      </p:cBhvr>
                                      <p:to>
                                        <p:strVal val="visible"/>
                                      </p:to>
                                    </p:set>
                                    <p:animEffect transition="in" filter="wipe(left)">
                                      <p:cBhvr>
                                        <p:cTn id="27" dur="500"/>
                                        <p:tgtEl>
                                          <p:spTgt spid="246795"/>
                                        </p:tgtEl>
                                      </p:cBhvr>
                                    </p:animEffect>
                                  </p:childTnLst>
                                </p:cTn>
                              </p:par>
                            </p:childTnLst>
                          </p:cTn>
                        </p:par>
                        <p:par>
                          <p:cTn id="28" fill="hold" nodeType="afterGroup">
                            <p:stCondLst>
                              <p:cond delay="11500"/>
                            </p:stCondLst>
                            <p:childTnLst>
                              <p:par>
                                <p:cTn id="29" presetID="22" presetClass="entr" presetSubtype="1"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up)">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95" grpId="0" autoUpdateAnimBg="0"/>
      <p:bldP spid="246794" grpId="0" build="p" autoUpdateAnimBg="0" advAuto="100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6470D6D-36D3-4A11-B189-C17C6CBD1762}"/>
              </a:ext>
            </a:extLst>
          </p:cNvPr>
          <p:cNvSpPr txBox="1"/>
          <p:nvPr/>
        </p:nvSpPr>
        <p:spPr>
          <a:xfrm>
            <a:off x="1738312" y="2666336"/>
            <a:ext cx="8715375" cy="4016375"/>
          </a:xfrm>
          <a:prstGeom prst="rect">
            <a:avLst/>
          </a:prstGeom>
          <a:noFill/>
        </p:spPr>
        <p:txBody>
          <a:bodyPr>
            <a:spAutoFit/>
          </a:bodyPr>
          <a:lstStyle/>
          <a:p>
            <a:pPr algn="just">
              <a:spcBef>
                <a:spcPts val="600"/>
              </a:spcBef>
              <a:defRPr/>
            </a:pPr>
            <a:r>
              <a:rPr lang="en-US" sz="2400" dirty="0"/>
              <a:t>where</a:t>
            </a:r>
          </a:p>
          <a:p>
            <a:pPr algn="just">
              <a:spcBef>
                <a:spcPts val="600"/>
              </a:spcBef>
              <a:buClr>
                <a:srgbClr val="CC0066"/>
              </a:buClr>
              <a:buFont typeface="Wingdings" pitchFamily="2" charset="2"/>
              <a:buChar char="§"/>
              <a:defRPr/>
            </a:pPr>
            <a:r>
              <a:rPr lang="ru-RU" sz="2400" b="1" i="1" dirty="0">
                <a:solidFill>
                  <a:srgbClr val="CC0066"/>
                </a:solidFill>
                <a:effectLst>
                  <a:outerShdw blurRad="38100" dist="38100" dir="2700000" algn="tl">
                    <a:srgbClr val="C0C0C0"/>
                  </a:outerShdw>
                </a:effectLst>
              </a:rPr>
              <a:t> </a:t>
            </a:r>
            <a:r>
              <a:rPr lang="en-US" sz="2400" b="1" i="1" dirty="0">
                <a:solidFill>
                  <a:srgbClr val="CC0066"/>
                </a:solidFill>
                <a:effectLst>
                  <a:outerShdw blurRad="38100" dist="38100" dir="2700000" algn="tl">
                    <a:srgbClr val="C0C0C0"/>
                  </a:outerShdw>
                </a:effectLst>
              </a:rPr>
              <a:t>y</a:t>
            </a:r>
            <a:r>
              <a:rPr lang="en-US" sz="2400" dirty="0"/>
              <a:t> </a:t>
            </a:r>
            <a:r>
              <a:rPr lang="ru-RU" sz="2400" dirty="0"/>
              <a:t>– </a:t>
            </a:r>
            <a:r>
              <a:rPr lang="en-US" sz="2400" dirty="0"/>
              <a:t>an </a:t>
            </a:r>
            <a:r>
              <a:rPr lang="en-US" sz="2400" b="1" i="1" u="sng" dirty="0">
                <a:solidFill>
                  <a:srgbClr val="CC0066"/>
                </a:solidFill>
                <a:effectLst>
                  <a:outerShdw blurRad="38100" dist="38100" dir="2700000" algn="tl">
                    <a:srgbClr val="C0C0C0"/>
                  </a:outerShdw>
                </a:effectLst>
              </a:rPr>
              <a:t>endogenous</a:t>
            </a:r>
            <a:r>
              <a:rPr lang="ru-RU" sz="2400" dirty="0"/>
              <a:t> (</a:t>
            </a:r>
            <a:r>
              <a:rPr lang="en-US" sz="2400" dirty="0"/>
              <a:t>dependent</a:t>
            </a:r>
            <a:r>
              <a:rPr lang="ru-RU" sz="2400" dirty="0"/>
              <a:t>) </a:t>
            </a:r>
            <a:r>
              <a:rPr lang="en-US" sz="2400" b="1" i="1" dirty="0">
                <a:solidFill>
                  <a:srgbClr val="CC0066"/>
                </a:solidFill>
                <a:effectLst>
                  <a:outerShdw blurRad="38100" dist="38100" dir="2700000" algn="tl">
                    <a:srgbClr val="C0C0C0"/>
                  </a:outerShdw>
                </a:effectLst>
              </a:rPr>
              <a:t>variable</a:t>
            </a:r>
            <a:r>
              <a:rPr lang="ru-RU" sz="2400" dirty="0"/>
              <a:t>, </a:t>
            </a:r>
            <a:r>
              <a:rPr lang="en-US" sz="2400" dirty="0"/>
              <a:t>which is plotted on one of the axes of the scatter graph, i.e. it is a consequence</a:t>
            </a:r>
            <a:r>
              <a:rPr lang="ru-RU" sz="2400" dirty="0"/>
              <a:t>; </a:t>
            </a:r>
          </a:p>
          <a:p>
            <a:pPr algn="just">
              <a:spcBef>
                <a:spcPts val="600"/>
              </a:spcBef>
              <a:buClr>
                <a:srgbClr val="CC0066"/>
              </a:buClr>
              <a:buFont typeface="Wingdings" pitchFamily="2" charset="2"/>
              <a:buChar char="§"/>
              <a:defRPr/>
            </a:pPr>
            <a:r>
              <a:rPr lang="ru-RU" sz="2400" dirty="0"/>
              <a:t> </a:t>
            </a:r>
            <a:r>
              <a:rPr lang="en-US" sz="2400" b="1" i="1" dirty="0">
                <a:solidFill>
                  <a:srgbClr val="CC0066"/>
                </a:solidFill>
                <a:effectLst>
                  <a:outerShdw blurRad="38100" dist="38100" dir="2700000" algn="tl">
                    <a:srgbClr val="C0C0C0"/>
                  </a:outerShdw>
                </a:effectLst>
              </a:rPr>
              <a:t>x</a:t>
            </a:r>
            <a:r>
              <a:rPr lang="en-US" sz="2400" dirty="0"/>
              <a:t> </a:t>
            </a:r>
            <a:r>
              <a:rPr lang="ru-RU" sz="2400" i="1" dirty="0"/>
              <a:t>–</a:t>
            </a:r>
            <a:r>
              <a:rPr lang="ru-RU" sz="2400" dirty="0"/>
              <a:t> </a:t>
            </a:r>
            <a:r>
              <a:rPr lang="en-US" sz="2400" dirty="0"/>
              <a:t>an </a:t>
            </a:r>
            <a:r>
              <a:rPr lang="en-US" sz="2400" b="1" i="1" u="sng" dirty="0">
                <a:solidFill>
                  <a:srgbClr val="CC0066"/>
                </a:solidFill>
                <a:effectLst>
                  <a:outerShdw blurRad="38100" dist="38100" dir="2700000" algn="tl">
                    <a:srgbClr val="C0C0C0"/>
                  </a:outerShdw>
                </a:effectLst>
              </a:rPr>
              <a:t>exogenous</a:t>
            </a:r>
            <a:r>
              <a:rPr lang="ru-RU" sz="2400" dirty="0"/>
              <a:t> (</a:t>
            </a:r>
            <a:r>
              <a:rPr lang="en-US" sz="2400" dirty="0"/>
              <a:t>independent</a:t>
            </a:r>
            <a:r>
              <a:rPr lang="ru-RU" sz="2400" dirty="0"/>
              <a:t>) </a:t>
            </a:r>
            <a:r>
              <a:rPr lang="en-US" sz="2400" b="1" i="1" dirty="0">
                <a:solidFill>
                  <a:srgbClr val="CC0066"/>
                </a:solidFill>
                <a:effectLst>
                  <a:outerShdw blurRad="38100" dist="38100" dir="2700000" algn="tl">
                    <a:srgbClr val="C0C0C0"/>
                  </a:outerShdw>
                </a:effectLst>
              </a:rPr>
              <a:t>variable</a:t>
            </a:r>
            <a:r>
              <a:rPr lang="ru-RU" sz="2400" dirty="0"/>
              <a:t>, </a:t>
            </a:r>
            <a:r>
              <a:rPr lang="en-US" sz="2400" dirty="0"/>
              <a:t>which is plotted on the other axis of the scatter graph, i.e. it is a cause or a determinant</a:t>
            </a:r>
            <a:r>
              <a:rPr lang="ru-RU" sz="2400" dirty="0"/>
              <a:t>; </a:t>
            </a:r>
            <a:r>
              <a:rPr lang="en-US" sz="2400" dirty="0"/>
              <a:t>its change leads to the movement </a:t>
            </a:r>
            <a:r>
              <a:rPr lang="en-US" sz="2400" i="1" dirty="0"/>
              <a:t>along</a:t>
            </a:r>
            <a:r>
              <a:rPr lang="en-US" sz="2400" dirty="0"/>
              <a:t> the line;</a:t>
            </a:r>
            <a:endParaRPr lang="ru-RU" sz="2400" dirty="0"/>
          </a:p>
          <a:p>
            <a:pPr algn="just">
              <a:spcBef>
                <a:spcPts val="600"/>
              </a:spcBef>
              <a:buClr>
                <a:srgbClr val="CC0066"/>
              </a:buClr>
              <a:buFont typeface="Wingdings" pitchFamily="2" charset="2"/>
              <a:buChar char="§"/>
              <a:defRPr/>
            </a:pPr>
            <a:r>
              <a:rPr lang="ru-RU" sz="2400" b="1" i="1" dirty="0">
                <a:solidFill>
                  <a:srgbClr val="CC0066"/>
                </a:solidFill>
                <a:effectLst>
                  <a:outerShdw blurRad="38100" dist="38100" dir="2700000" algn="tl">
                    <a:srgbClr val="C0C0C0"/>
                  </a:outerShdw>
                </a:effectLst>
              </a:rPr>
              <a:t> </a:t>
            </a:r>
            <a:r>
              <a:rPr lang="en-US" sz="2400" b="1" i="1" dirty="0">
                <a:solidFill>
                  <a:srgbClr val="CC0066"/>
                </a:solidFill>
                <a:effectLst>
                  <a:outerShdw blurRad="38100" dist="38100" dir="2700000" algn="tl">
                    <a:srgbClr val="C0C0C0"/>
                  </a:outerShdw>
                </a:effectLst>
              </a:rPr>
              <a:t>a</a:t>
            </a:r>
            <a:r>
              <a:rPr lang="en-US" sz="2400" dirty="0"/>
              <a:t> </a:t>
            </a:r>
            <a:r>
              <a:rPr lang="ru-RU" sz="2400" dirty="0"/>
              <a:t>– </a:t>
            </a:r>
            <a:r>
              <a:rPr lang="en-US" sz="2400" dirty="0"/>
              <a:t>an </a:t>
            </a:r>
            <a:r>
              <a:rPr lang="en-US" sz="2400" b="1" i="1" u="sng" dirty="0">
                <a:solidFill>
                  <a:srgbClr val="CC0066"/>
                </a:solidFill>
                <a:effectLst>
                  <a:outerShdw blurRad="38100" dist="38100" dir="2700000" algn="tl">
                    <a:srgbClr val="C0C0C0"/>
                  </a:outerShdw>
                </a:effectLst>
              </a:rPr>
              <a:t>autonomous</a:t>
            </a:r>
            <a:r>
              <a:rPr lang="ru-RU" sz="2400" b="1" i="1" dirty="0">
                <a:solidFill>
                  <a:srgbClr val="CC0066"/>
                </a:solidFill>
                <a:effectLst>
                  <a:outerShdw blurRad="38100" dist="38100" dir="2700000" algn="tl">
                    <a:srgbClr val="C0C0C0"/>
                  </a:outerShdw>
                </a:effectLst>
              </a:rPr>
              <a:t> </a:t>
            </a:r>
            <a:r>
              <a:rPr lang="en-US" sz="2400" b="1" i="1" dirty="0">
                <a:solidFill>
                  <a:srgbClr val="CC0066"/>
                </a:solidFill>
                <a:effectLst>
                  <a:outerShdw blurRad="38100" dist="38100" dir="2700000" algn="tl">
                    <a:srgbClr val="C0C0C0"/>
                  </a:outerShdw>
                </a:effectLst>
              </a:rPr>
              <a:t>variable</a:t>
            </a:r>
            <a:r>
              <a:rPr lang="en-US" sz="2400" dirty="0"/>
              <a:t>, which incorporates </a:t>
            </a:r>
            <a:r>
              <a:rPr lang="en-US" sz="2400" i="1" dirty="0"/>
              <a:t>all the other variables</a:t>
            </a:r>
            <a:r>
              <a:rPr lang="en-US" sz="2400" dirty="0"/>
              <a:t> that affect an endogenous variable, and which </a:t>
            </a:r>
            <a:r>
              <a:rPr lang="ru-RU" sz="2400" dirty="0"/>
              <a:t> </a:t>
            </a:r>
            <a:r>
              <a:rPr lang="en-US" sz="2400" dirty="0"/>
              <a:t>can be represented as a point of intersection of the line with the axis</a:t>
            </a:r>
            <a:r>
              <a:rPr lang="ru-RU" sz="2400" dirty="0"/>
              <a:t>; </a:t>
            </a:r>
            <a:r>
              <a:rPr lang="en-US" sz="2400" dirty="0"/>
              <a:t>its change results in the </a:t>
            </a:r>
            <a:r>
              <a:rPr lang="en-US" sz="2400" i="1" dirty="0"/>
              <a:t>parallel shift </a:t>
            </a:r>
            <a:r>
              <a:rPr lang="en-US" sz="2400" dirty="0"/>
              <a:t>of the line</a:t>
            </a:r>
            <a:r>
              <a:rPr lang="ru-RU" sz="2400" dirty="0"/>
              <a:t>;</a:t>
            </a:r>
          </a:p>
        </p:txBody>
      </p:sp>
      <p:sp>
        <p:nvSpPr>
          <p:cNvPr id="38915" name="Rectangle 3">
            <a:extLst>
              <a:ext uri="{FF2B5EF4-FFF2-40B4-BE49-F238E27FC236}">
                <a16:creationId xmlns:a16="http://schemas.microsoft.com/office/drawing/2014/main" id="{3C794FB4-0508-42BE-96E8-57B3C17EB068}"/>
              </a:ext>
            </a:extLst>
          </p:cNvPr>
          <p:cNvSpPr>
            <a:spLocks noChangeArrowheads="1"/>
          </p:cNvSpPr>
          <p:nvPr/>
        </p:nvSpPr>
        <p:spPr bwMode="auto">
          <a:xfrm>
            <a:off x="6445250" y="2246313"/>
            <a:ext cx="2171700" cy="419100"/>
          </a:xfrm>
          <a:prstGeom prst="rect">
            <a:avLst/>
          </a:prstGeom>
          <a:solidFill>
            <a:schemeClr val="bg1"/>
          </a:solidFill>
          <a:ln w="28575">
            <a:solidFill>
              <a:srgbClr val="D60093"/>
            </a:solidFill>
            <a:miter lim="800000"/>
            <a:headEnd/>
            <a:tailEnd/>
          </a:ln>
          <a:effectLst>
            <a:outerShdw dist="107763"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sz="2400"/>
              <a:t> </a:t>
            </a:r>
            <a:r>
              <a:rPr lang="en-US" sz="2800" b="1" i="1">
                <a:solidFill>
                  <a:srgbClr val="D60093"/>
                </a:solidFill>
                <a:effectLst>
                  <a:outerShdw blurRad="38100" dist="38100" dir="2700000" algn="tl">
                    <a:srgbClr val="C0C0C0"/>
                  </a:outerShdw>
                </a:effectLst>
              </a:rPr>
              <a:t>y = a </a:t>
            </a:r>
            <a:r>
              <a:rPr lang="ru-RU" sz="2800" b="1" i="1">
                <a:solidFill>
                  <a:srgbClr val="D60093"/>
                </a:solidFill>
                <a:effectLst>
                  <a:outerShdw blurRad="38100" dist="38100" dir="2700000" algn="tl">
                    <a:srgbClr val="C0C0C0"/>
                  </a:outerShdw>
                </a:effectLst>
                <a:cs typeface="Times New Roman" pitchFamily="18" charset="0"/>
              </a:rPr>
              <a:t>–</a:t>
            </a:r>
            <a:r>
              <a:rPr lang="en-US" sz="2800" b="1" i="1">
                <a:solidFill>
                  <a:srgbClr val="D60093"/>
                </a:solidFill>
                <a:effectLst>
                  <a:outerShdw blurRad="38100" dist="38100" dir="2700000" algn="tl">
                    <a:srgbClr val="C0C0C0"/>
                  </a:outerShdw>
                </a:effectLst>
              </a:rPr>
              <a:t> bx</a:t>
            </a:r>
            <a:endParaRPr lang="ru-RU" altLang="ru-RU" sz="2800"/>
          </a:p>
        </p:txBody>
      </p:sp>
      <p:sp>
        <p:nvSpPr>
          <p:cNvPr id="38916" name="Rectangle 2">
            <a:extLst>
              <a:ext uri="{FF2B5EF4-FFF2-40B4-BE49-F238E27FC236}">
                <a16:creationId xmlns:a16="http://schemas.microsoft.com/office/drawing/2014/main" id="{1E209D42-276A-4394-B963-7988C4492DD5}"/>
              </a:ext>
            </a:extLst>
          </p:cNvPr>
          <p:cNvSpPr>
            <a:spLocks noChangeArrowheads="1"/>
          </p:cNvSpPr>
          <p:nvPr/>
        </p:nvSpPr>
        <p:spPr bwMode="auto">
          <a:xfrm>
            <a:off x="3352800" y="2227263"/>
            <a:ext cx="2152650" cy="438150"/>
          </a:xfrm>
          <a:prstGeom prst="rect">
            <a:avLst/>
          </a:prstGeom>
          <a:solidFill>
            <a:schemeClr val="bg1"/>
          </a:solidFill>
          <a:ln w="28575">
            <a:solidFill>
              <a:srgbClr val="D60093"/>
            </a:solidFill>
            <a:miter lim="800000"/>
            <a:headEnd/>
            <a:tailEnd/>
          </a:ln>
          <a:effectLst>
            <a:outerShdw dist="107763"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sz="2800" b="1" i="1">
                <a:solidFill>
                  <a:srgbClr val="D60093"/>
                </a:solidFill>
                <a:effectLst>
                  <a:outerShdw blurRad="38100" dist="38100" dir="2700000" algn="tl">
                    <a:srgbClr val="C0C0C0"/>
                  </a:outerShdw>
                </a:effectLst>
              </a:rPr>
              <a:t>y = a + bx</a:t>
            </a:r>
            <a:r>
              <a:rPr lang="ru-RU" sz="2400" b="1" i="1">
                <a:solidFill>
                  <a:srgbClr val="D60093"/>
                </a:solidFill>
                <a:effectLst>
                  <a:outerShdw blurRad="38100" dist="38100" dir="2700000" algn="tl">
                    <a:srgbClr val="C0C0C0"/>
                  </a:outerShdw>
                </a:effectLst>
              </a:rPr>
              <a:t> </a:t>
            </a:r>
            <a:r>
              <a:rPr lang="ru-RU" sz="2400" b="1" i="1">
                <a:solidFill>
                  <a:srgbClr val="CC0066"/>
                </a:solidFill>
                <a:effectLst>
                  <a:outerShdw blurRad="38100" dist="38100" dir="2700000" algn="tl">
                    <a:srgbClr val="C0C0C0"/>
                  </a:outerShdw>
                </a:effectLst>
              </a:rPr>
              <a:t>	</a:t>
            </a:r>
            <a:endParaRPr lang="ru-RU" altLang="ru-RU" sz="2800"/>
          </a:p>
        </p:txBody>
      </p:sp>
      <p:sp>
        <p:nvSpPr>
          <p:cNvPr id="260101" name="Rectangle 5">
            <a:extLst>
              <a:ext uri="{FF2B5EF4-FFF2-40B4-BE49-F238E27FC236}">
                <a16:creationId xmlns:a16="http://schemas.microsoft.com/office/drawing/2014/main" id="{47D145A5-2363-4D4B-8885-54EBE3088B72}"/>
              </a:ext>
            </a:extLst>
          </p:cNvPr>
          <p:cNvSpPr>
            <a:spLocks noGrp="1" noChangeArrowheads="1"/>
          </p:cNvSpPr>
          <p:nvPr>
            <p:ph type="body" idx="1"/>
          </p:nvPr>
        </p:nvSpPr>
        <p:spPr>
          <a:xfrm>
            <a:off x="216310" y="1071563"/>
            <a:ext cx="10165940" cy="6072188"/>
          </a:xfrm>
        </p:spPr>
        <p:txBody>
          <a:bodyPr/>
          <a:lstStyle/>
          <a:p>
            <a:pPr algn="just" eaLnBrk="1" hangingPunct="1">
              <a:buFontTx/>
              <a:buNone/>
              <a:defRPr/>
            </a:pPr>
            <a:r>
              <a:rPr lang="ru-RU" sz="2400" dirty="0"/>
              <a:t>	</a:t>
            </a:r>
            <a:endParaRPr lang="ru-RU" sz="2400" dirty="0">
              <a:solidFill>
                <a:srgbClr val="D60093"/>
              </a:solidFill>
            </a:endParaRPr>
          </a:p>
        </p:txBody>
      </p:sp>
      <p:sp>
        <p:nvSpPr>
          <p:cNvPr id="260100" name="Rectangle 4">
            <a:extLst>
              <a:ext uri="{FF2B5EF4-FFF2-40B4-BE49-F238E27FC236}">
                <a16:creationId xmlns:a16="http://schemas.microsoft.com/office/drawing/2014/main" id="{95993EEE-53AA-44C4-B8F0-C8BB2EAC97F5}"/>
              </a:ext>
            </a:extLst>
          </p:cNvPr>
          <p:cNvSpPr>
            <a:spLocks noGrp="1" noChangeArrowheads="1"/>
          </p:cNvSpPr>
          <p:nvPr>
            <p:ph type="title"/>
          </p:nvPr>
        </p:nvSpPr>
        <p:spPr>
          <a:xfrm>
            <a:off x="2329962" y="614363"/>
            <a:ext cx="8338038" cy="457200"/>
          </a:xfrm>
        </p:spPr>
        <p:txBody>
          <a:bodyPr>
            <a:normAutofit fontScale="90000"/>
          </a:bodyPr>
          <a:lstStyle/>
          <a:p>
            <a:pPr eaLnBrk="1" hangingPunct="1">
              <a:lnSpc>
                <a:spcPct val="85000"/>
              </a:lnSpc>
              <a:defRPr/>
            </a:pPr>
            <a:r>
              <a:rPr lang="en-US" sz="4000" b="1" dirty="0">
                <a:solidFill>
                  <a:schemeClr val="bg1"/>
                </a:solidFill>
                <a:effectLst>
                  <a:outerShdw blurRad="38100" dist="38100" dir="2700000" algn="tl">
                    <a:srgbClr val="C0C0C0"/>
                  </a:outerShdw>
                </a:effectLst>
                <a:latin typeface="+mn-lt"/>
              </a:rPr>
              <a:t>Algebraic</a:t>
            </a:r>
            <a:r>
              <a:rPr lang="en-US" sz="3200" b="1" dirty="0">
                <a:solidFill>
                  <a:schemeClr val="bg1"/>
                </a:solidFill>
                <a:effectLst>
                  <a:outerShdw blurRad="38100" dist="38100" dir="2700000" algn="tl">
                    <a:srgbClr val="C0C0C0"/>
                  </a:outerShdw>
                </a:effectLst>
                <a:latin typeface="+mn-lt"/>
              </a:rPr>
              <a:t> and Graphical Analysis</a:t>
            </a:r>
            <a:r>
              <a:rPr lang="ru-RU" sz="3200" b="1" dirty="0">
                <a:solidFill>
                  <a:schemeClr val="bg1"/>
                </a:solidFill>
                <a:effectLst>
                  <a:outerShdw blurRad="38100" dist="38100" dir="2700000" algn="tl">
                    <a:srgbClr val="C0C0C0"/>
                  </a:outerShdw>
                </a:effectLst>
                <a:latin typeface="+mn-lt"/>
              </a:rPr>
              <a:t>: </a:t>
            </a:r>
            <a:r>
              <a:rPr lang="en-US" sz="3200" b="1" dirty="0">
                <a:solidFill>
                  <a:schemeClr val="bg1"/>
                </a:solidFill>
                <a:effectLst>
                  <a:outerShdw blurRad="38100" dist="38100" dir="2700000" algn="tl">
                    <a:srgbClr val="C0C0C0"/>
                  </a:outerShdw>
                </a:effectLst>
                <a:latin typeface="+mn-lt"/>
              </a:rPr>
              <a:t>Correlation</a:t>
            </a:r>
            <a:endParaRPr lang="ru-RU" sz="3200" b="1" dirty="0">
              <a:solidFill>
                <a:schemeClr val="bg1"/>
              </a:solidFill>
              <a:effectLst>
                <a:outerShdw blurRad="38100" dist="38100" dir="2700000" algn="tl">
                  <a:srgbClr val="C0C0C0"/>
                </a:outerShdw>
              </a:effectLst>
              <a:latin typeface="+mn-lt"/>
            </a:endParaRPr>
          </a:p>
        </p:txBody>
      </p:sp>
      <p:sp>
        <p:nvSpPr>
          <p:cNvPr id="27656" name="AutoShape 7">
            <a:extLst>
              <a:ext uri="{FF2B5EF4-FFF2-40B4-BE49-F238E27FC236}">
                <a16:creationId xmlns:a16="http://schemas.microsoft.com/office/drawing/2014/main" id="{0739D9FA-AE7A-4F92-8C7C-B0A5E018C784}"/>
              </a:ext>
            </a:extLst>
          </p:cNvPr>
          <p:cNvSpPr>
            <a:spLocks noChangeArrowheads="1"/>
          </p:cNvSpPr>
          <p:nvPr/>
        </p:nvSpPr>
        <p:spPr bwMode="auto">
          <a:xfrm>
            <a:off x="8616950" y="6381750"/>
            <a:ext cx="685800" cy="209550"/>
          </a:xfrm>
          <a:prstGeom prst="rightArrow">
            <a:avLst>
              <a:gd name="adj1" fmla="val 50000"/>
              <a:gd name="adj2" fmla="val 81818"/>
            </a:avLst>
          </a:prstGeom>
          <a:solidFill>
            <a:srgbClr val="CC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8921" name="Номер слайда 5">
            <a:extLst>
              <a:ext uri="{FF2B5EF4-FFF2-40B4-BE49-F238E27FC236}">
                <a16:creationId xmlns:a16="http://schemas.microsoft.com/office/drawing/2014/main" id="{485845E5-30F6-4FBF-A631-865A6215C1ED}"/>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F50DEF39-F883-4EC0-B9DA-2FCA58E4E45D}" type="slidenum">
              <a:rPr lang="ru-RU" altLang="ru-RU" sz="1400"/>
              <a:pPr algn="r" eaLnBrk="1" hangingPunct="1">
                <a:spcBef>
                  <a:spcPct val="0"/>
                </a:spcBef>
                <a:buFontTx/>
                <a:buNone/>
              </a:pPr>
              <a:t>37</a:t>
            </a:fld>
            <a:endParaRPr lang="ru-RU" altLang="ru-RU" sz="1400"/>
          </a:p>
        </p:txBody>
      </p:sp>
      <p:sp>
        <p:nvSpPr>
          <p:cNvPr id="11" name="ZoneTexte 10">
            <a:extLst>
              <a:ext uri="{FF2B5EF4-FFF2-40B4-BE49-F238E27FC236}">
                <a16:creationId xmlns:a16="http://schemas.microsoft.com/office/drawing/2014/main" id="{5A03388D-C415-4084-BF07-D52BE3494EE1}"/>
              </a:ext>
            </a:extLst>
          </p:cNvPr>
          <p:cNvSpPr txBox="1"/>
          <p:nvPr/>
        </p:nvSpPr>
        <p:spPr>
          <a:xfrm>
            <a:off x="5746751" y="2271197"/>
            <a:ext cx="6097464" cy="369332"/>
          </a:xfrm>
          <a:prstGeom prst="rect">
            <a:avLst/>
          </a:prstGeom>
          <a:noFill/>
        </p:spPr>
        <p:txBody>
          <a:bodyPr wrap="square">
            <a:spAutoFit/>
          </a:bodyPr>
          <a:lstStyle/>
          <a:p>
            <a:r>
              <a:rPr lang="en-US" sz="1800" dirty="0"/>
              <a:t>or</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7656"/>
                                        </p:tgtEl>
                                        <p:attrNameLst>
                                          <p:attrName>style.visibility</p:attrName>
                                        </p:attrNameLst>
                                      </p:cBhvr>
                                      <p:to>
                                        <p:strVal val="visible"/>
                                      </p:to>
                                    </p:set>
                                    <p:animEffect transition="in" filter="wipe(left)">
                                      <p:cBhvr>
                                        <p:cTn id="7" dur="1000"/>
                                        <p:tgtEl>
                                          <p:spTgt spid="27656"/>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CCFFF1-98AA-4574-8AA2-5FE1C4A1B0D5}"/>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D0EEFDC7-773F-42D8-821D-CEA3A298E89C}"/>
              </a:ext>
            </a:extLst>
          </p:cNvPr>
          <p:cNvSpPr>
            <a:spLocks noGrp="1"/>
          </p:cNvSpPr>
          <p:nvPr>
            <p:ph idx="1"/>
          </p:nvPr>
        </p:nvSpPr>
        <p:spPr>
          <a:xfrm>
            <a:off x="157316" y="1569985"/>
            <a:ext cx="10284542" cy="4702995"/>
          </a:xfrm>
        </p:spPr>
        <p:txBody>
          <a:bodyPr/>
          <a:lstStyle/>
          <a:p>
            <a:pPr algn="just" eaLnBrk="1" hangingPunct="1">
              <a:buFontTx/>
              <a:buNone/>
              <a:defRPr/>
            </a:pPr>
            <a:r>
              <a:rPr lang="en-US" sz="2800" dirty="0"/>
              <a:t>For simplicity sake in our analysis we will use the assumption about linear relationship between variables that can be represented by the following equations</a:t>
            </a:r>
            <a:r>
              <a:rPr lang="ru-RU" sz="2800" dirty="0"/>
              <a:t>: </a:t>
            </a:r>
            <a:endParaRPr lang="fr-FR" sz="2800" dirty="0"/>
          </a:p>
          <a:p>
            <a:pPr algn="just" eaLnBrk="1" hangingPunct="1">
              <a:buFontTx/>
              <a:buNone/>
              <a:defRPr/>
            </a:pPr>
            <a:r>
              <a:rPr lang="fr-FR" sz="2800" dirty="0"/>
              <a:t>                                                      	or </a:t>
            </a:r>
            <a:endParaRPr lang="ru-RU" sz="2800" dirty="0"/>
          </a:p>
          <a:p>
            <a:pPr algn="just" eaLnBrk="1" hangingPunct="1">
              <a:buFontTx/>
              <a:buNone/>
              <a:defRPr/>
            </a:pPr>
            <a:r>
              <a:rPr lang="ru-RU" sz="2800" dirty="0"/>
              <a:t>			</a:t>
            </a:r>
            <a:endParaRPr lang="fr-FR" dirty="0"/>
          </a:p>
        </p:txBody>
      </p:sp>
      <p:sp>
        <p:nvSpPr>
          <p:cNvPr id="4" name="Rectangle 2">
            <a:extLst>
              <a:ext uri="{FF2B5EF4-FFF2-40B4-BE49-F238E27FC236}">
                <a16:creationId xmlns:a16="http://schemas.microsoft.com/office/drawing/2014/main" id="{AABFD81A-4CF2-41C8-B746-47F61DFFC872}"/>
              </a:ext>
            </a:extLst>
          </p:cNvPr>
          <p:cNvSpPr>
            <a:spLocks noChangeArrowheads="1"/>
          </p:cNvSpPr>
          <p:nvPr/>
        </p:nvSpPr>
        <p:spPr bwMode="auto">
          <a:xfrm>
            <a:off x="1229032" y="3115341"/>
            <a:ext cx="2152650" cy="438150"/>
          </a:xfrm>
          <a:prstGeom prst="rect">
            <a:avLst/>
          </a:prstGeom>
          <a:solidFill>
            <a:schemeClr val="bg1"/>
          </a:solidFill>
          <a:ln w="28575">
            <a:solidFill>
              <a:srgbClr val="D60093"/>
            </a:solidFill>
            <a:miter lim="800000"/>
            <a:headEnd/>
            <a:tailEnd/>
          </a:ln>
          <a:effectLst>
            <a:outerShdw dist="107763"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sz="2400" b="1" i="1">
                <a:solidFill>
                  <a:srgbClr val="D60093"/>
                </a:solidFill>
                <a:effectLst>
                  <a:outerShdw blurRad="38100" dist="38100" dir="2700000" algn="tl">
                    <a:srgbClr val="C0C0C0"/>
                  </a:outerShdw>
                </a:effectLst>
              </a:rPr>
              <a:t>y = a + bx</a:t>
            </a:r>
            <a:endParaRPr lang="ru-RU" altLang="ru-RU" sz="2800"/>
          </a:p>
        </p:txBody>
      </p:sp>
      <p:sp>
        <p:nvSpPr>
          <p:cNvPr id="5" name="Rectangle 2">
            <a:extLst>
              <a:ext uri="{FF2B5EF4-FFF2-40B4-BE49-F238E27FC236}">
                <a16:creationId xmlns:a16="http://schemas.microsoft.com/office/drawing/2014/main" id="{5EA320F6-0741-444E-8874-DEB82BA4F313}"/>
              </a:ext>
            </a:extLst>
          </p:cNvPr>
          <p:cNvSpPr>
            <a:spLocks noChangeArrowheads="1"/>
          </p:cNvSpPr>
          <p:nvPr/>
        </p:nvSpPr>
        <p:spPr bwMode="auto">
          <a:xfrm>
            <a:off x="6007510" y="3069100"/>
            <a:ext cx="2152650" cy="438150"/>
          </a:xfrm>
          <a:prstGeom prst="rect">
            <a:avLst/>
          </a:prstGeom>
          <a:solidFill>
            <a:schemeClr val="bg1"/>
          </a:solidFill>
          <a:ln w="28575">
            <a:solidFill>
              <a:srgbClr val="D60093"/>
            </a:solidFill>
            <a:miter lim="800000"/>
            <a:headEnd/>
            <a:tailEnd/>
          </a:ln>
          <a:effectLst>
            <a:outerShdw dist="107763"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sz="2400"/>
              <a:t> </a:t>
            </a:r>
            <a:r>
              <a:rPr lang="en-US" sz="2400" b="1" i="1">
                <a:solidFill>
                  <a:srgbClr val="D60093"/>
                </a:solidFill>
                <a:effectLst>
                  <a:outerShdw blurRad="38100" dist="38100" dir="2700000" algn="tl">
                    <a:srgbClr val="C0C0C0"/>
                  </a:outerShdw>
                </a:effectLst>
              </a:rPr>
              <a:t>y = a </a:t>
            </a:r>
            <a:r>
              <a:rPr lang="ru-RU" sz="2400" b="1" i="1">
                <a:solidFill>
                  <a:srgbClr val="D60093"/>
                </a:solidFill>
                <a:effectLst>
                  <a:outerShdw blurRad="38100" dist="38100" dir="2700000" algn="tl">
                    <a:srgbClr val="C0C0C0"/>
                  </a:outerShdw>
                </a:effectLst>
                <a:cs typeface="Times New Roman" pitchFamily="18" charset="0"/>
              </a:rPr>
              <a:t>–</a:t>
            </a:r>
            <a:r>
              <a:rPr lang="en-US" sz="2400" b="1" i="1">
                <a:solidFill>
                  <a:srgbClr val="D60093"/>
                </a:solidFill>
                <a:effectLst>
                  <a:outerShdw blurRad="38100" dist="38100" dir="2700000" algn="tl">
                    <a:srgbClr val="C0C0C0"/>
                  </a:outerShdw>
                </a:effectLst>
              </a:rPr>
              <a:t> bx</a:t>
            </a:r>
            <a:endParaRPr lang="ru-RU" altLang="ru-RU" sz="2800"/>
          </a:p>
        </p:txBody>
      </p:sp>
      <p:graphicFrame>
        <p:nvGraphicFramePr>
          <p:cNvPr id="8" name="Tableau 8">
            <a:extLst>
              <a:ext uri="{FF2B5EF4-FFF2-40B4-BE49-F238E27FC236}">
                <a16:creationId xmlns:a16="http://schemas.microsoft.com/office/drawing/2014/main" id="{7A99A58B-E042-4982-8D69-37042468C3B8}"/>
              </a:ext>
            </a:extLst>
          </p:cNvPr>
          <p:cNvGraphicFramePr>
            <a:graphicFrameLocks noGrp="1"/>
          </p:cNvGraphicFramePr>
          <p:nvPr>
            <p:extLst>
              <p:ext uri="{D42A27DB-BD31-4B8C-83A1-F6EECF244321}">
                <p14:modId xmlns:p14="http://schemas.microsoft.com/office/powerpoint/2010/main" val="972740132"/>
              </p:ext>
            </p:extLst>
          </p:nvPr>
        </p:nvGraphicFramePr>
        <p:xfrm>
          <a:off x="157316" y="3677265"/>
          <a:ext cx="10284542" cy="3337560"/>
        </p:xfrm>
        <a:graphic>
          <a:graphicData uri="http://schemas.openxmlformats.org/drawingml/2006/table">
            <a:tbl>
              <a:tblPr firstRow="1" bandRow="1">
                <a:tableStyleId>{C4B1156A-380E-4F78-BDF5-A606A8083BF9}</a:tableStyleId>
              </a:tblPr>
              <a:tblGrid>
                <a:gridCol w="5142271">
                  <a:extLst>
                    <a:ext uri="{9D8B030D-6E8A-4147-A177-3AD203B41FA5}">
                      <a16:colId xmlns:a16="http://schemas.microsoft.com/office/drawing/2014/main" val="1811020076"/>
                    </a:ext>
                  </a:extLst>
                </a:gridCol>
                <a:gridCol w="5142271">
                  <a:extLst>
                    <a:ext uri="{9D8B030D-6E8A-4147-A177-3AD203B41FA5}">
                      <a16:colId xmlns:a16="http://schemas.microsoft.com/office/drawing/2014/main" val="2652299781"/>
                    </a:ext>
                  </a:extLst>
                </a:gridCol>
              </a:tblGrid>
              <a:tr h="3224529">
                <a:tc>
                  <a:txBody>
                    <a:bodyPr/>
                    <a:lstStyle/>
                    <a:p>
                      <a:pPr algn="just">
                        <a:spcBef>
                          <a:spcPts val="600"/>
                        </a:spcBef>
                        <a:defRPr/>
                      </a:pPr>
                      <a:r>
                        <a:rPr lang="en-US" sz="1800" dirty="0"/>
                        <a:t>Where</a:t>
                      </a:r>
                    </a:p>
                    <a:p>
                      <a:pPr algn="just">
                        <a:spcBef>
                          <a:spcPts val="600"/>
                        </a:spcBef>
                        <a:defRPr/>
                      </a:pPr>
                      <a:endParaRPr lang="en-US" sz="1800" dirty="0"/>
                    </a:p>
                    <a:p>
                      <a:pPr algn="just">
                        <a:spcBef>
                          <a:spcPts val="600"/>
                        </a:spcBef>
                        <a:buClr>
                          <a:srgbClr val="CC0066"/>
                        </a:buClr>
                        <a:buFont typeface="Wingdings" pitchFamily="2" charset="2"/>
                        <a:buChar char="§"/>
                        <a:defRPr/>
                      </a:pPr>
                      <a:r>
                        <a:rPr lang="ru-RU" sz="1800" b="1" i="1" dirty="0">
                          <a:solidFill>
                            <a:srgbClr val="CC0066"/>
                          </a:solidFill>
                          <a:effectLst>
                            <a:outerShdw blurRad="38100" dist="38100" dir="2700000" algn="tl">
                              <a:srgbClr val="C0C0C0"/>
                            </a:outerShdw>
                          </a:effectLst>
                        </a:rPr>
                        <a:t> </a:t>
                      </a:r>
                      <a:r>
                        <a:rPr lang="en-US" sz="1800" b="1" i="1" dirty="0">
                          <a:solidFill>
                            <a:srgbClr val="CC0066"/>
                          </a:solidFill>
                          <a:effectLst>
                            <a:outerShdw blurRad="38100" dist="38100" dir="2700000" algn="tl">
                              <a:srgbClr val="C0C0C0"/>
                            </a:outerShdw>
                          </a:effectLst>
                        </a:rPr>
                        <a:t>y</a:t>
                      </a:r>
                      <a:r>
                        <a:rPr lang="en-US" sz="1800" dirty="0"/>
                        <a:t> </a:t>
                      </a:r>
                      <a:r>
                        <a:rPr lang="ru-RU" sz="1800" dirty="0"/>
                        <a:t>– </a:t>
                      </a:r>
                      <a:r>
                        <a:rPr lang="en-US" sz="1800" dirty="0"/>
                        <a:t>an </a:t>
                      </a:r>
                      <a:r>
                        <a:rPr lang="en-US" sz="1800" b="1" i="1" u="sng" dirty="0">
                          <a:solidFill>
                            <a:srgbClr val="CC0066"/>
                          </a:solidFill>
                          <a:effectLst>
                            <a:outerShdw blurRad="38100" dist="38100" dir="2700000" algn="tl">
                              <a:srgbClr val="C0C0C0"/>
                            </a:outerShdw>
                          </a:effectLst>
                        </a:rPr>
                        <a:t>endogenous</a:t>
                      </a:r>
                      <a:r>
                        <a:rPr lang="ru-RU" sz="1800" dirty="0"/>
                        <a:t> (</a:t>
                      </a:r>
                      <a:r>
                        <a:rPr lang="en-US" sz="1800" dirty="0"/>
                        <a:t>dependent</a:t>
                      </a:r>
                      <a:r>
                        <a:rPr lang="ru-RU" sz="1800" dirty="0"/>
                        <a:t>) </a:t>
                      </a:r>
                      <a:r>
                        <a:rPr lang="en-US" sz="1800" b="1" i="1" dirty="0">
                          <a:solidFill>
                            <a:srgbClr val="CC0066"/>
                          </a:solidFill>
                          <a:effectLst>
                            <a:outerShdw blurRad="38100" dist="38100" dir="2700000" algn="tl">
                              <a:srgbClr val="C0C0C0"/>
                            </a:outerShdw>
                          </a:effectLst>
                        </a:rPr>
                        <a:t>variable</a:t>
                      </a:r>
                      <a:r>
                        <a:rPr lang="ru-RU" sz="1800" dirty="0"/>
                        <a:t>, </a:t>
                      </a:r>
                      <a:r>
                        <a:rPr lang="en-US" sz="1800" dirty="0"/>
                        <a:t>which is plotted on one of the axes of the scatter graph, i.e. it is a consequence</a:t>
                      </a:r>
                      <a:r>
                        <a:rPr lang="ru-RU" sz="1800" dirty="0"/>
                        <a:t>; </a:t>
                      </a:r>
                      <a:endParaRPr lang="fr-FR" sz="1800" dirty="0"/>
                    </a:p>
                    <a:p>
                      <a:pPr algn="just">
                        <a:spcBef>
                          <a:spcPts val="600"/>
                        </a:spcBef>
                        <a:buClr>
                          <a:srgbClr val="CC0066"/>
                        </a:buClr>
                        <a:buFont typeface="Wingdings" pitchFamily="2" charset="2"/>
                        <a:buNone/>
                        <a:defRPr/>
                      </a:pPr>
                      <a:endParaRPr lang="ru-RU" sz="1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1" dirty="0">
                          <a:solidFill>
                            <a:srgbClr val="CC0066"/>
                          </a:solidFill>
                          <a:effectLst>
                            <a:outerShdw blurRad="38100" dist="38100" dir="2700000" algn="tl">
                              <a:srgbClr val="C0C0C0"/>
                            </a:outerShdw>
                          </a:effectLst>
                        </a:rPr>
                        <a:t>x</a:t>
                      </a:r>
                      <a:r>
                        <a:rPr lang="en-US" sz="1800" dirty="0"/>
                        <a:t> </a:t>
                      </a:r>
                      <a:r>
                        <a:rPr lang="ru-RU" sz="1800" i="1" dirty="0"/>
                        <a:t>–</a:t>
                      </a:r>
                      <a:r>
                        <a:rPr lang="ru-RU" sz="1800" dirty="0"/>
                        <a:t> </a:t>
                      </a:r>
                      <a:r>
                        <a:rPr lang="en-US" sz="1800" dirty="0"/>
                        <a:t>an </a:t>
                      </a:r>
                      <a:r>
                        <a:rPr lang="en-US" sz="1800" b="1" i="1" u="sng" dirty="0">
                          <a:solidFill>
                            <a:srgbClr val="CC0066"/>
                          </a:solidFill>
                          <a:effectLst>
                            <a:outerShdw blurRad="38100" dist="38100" dir="2700000" algn="tl">
                              <a:srgbClr val="C0C0C0"/>
                            </a:outerShdw>
                          </a:effectLst>
                        </a:rPr>
                        <a:t>exogenous</a:t>
                      </a:r>
                      <a:r>
                        <a:rPr lang="ru-RU" sz="1800" dirty="0"/>
                        <a:t> (</a:t>
                      </a:r>
                      <a:r>
                        <a:rPr lang="en-US" sz="1800" dirty="0"/>
                        <a:t>independent</a:t>
                      </a:r>
                      <a:r>
                        <a:rPr lang="ru-RU" sz="1800" dirty="0"/>
                        <a:t>) </a:t>
                      </a:r>
                      <a:r>
                        <a:rPr lang="en-US" sz="1800" b="1" i="1" dirty="0">
                          <a:solidFill>
                            <a:srgbClr val="CC0066"/>
                          </a:solidFill>
                          <a:effectLst>
                            <a:outerShdw blurRad="38100" dist="38100" dir="2700000" algn="tl">
                              <a:srgbClr val="C0C0C0"/>
                            </a:outerShdw>
                          </a:effectLst>
                        </a:rPr>
                        <a:t>variable</a:t>
                      </a:r>
                      <a:r>
                        <a:rPr lang="ru-RU" sz="1800" dirty="0"/>
                        <a:t>, </a:t>
                      </a:r>
                      <a:r>
                        <a:rPr lang="en-US" sz="1800" dirty="0"/>
                        <a:t>which is plotted on the other axis of the scatter graph, i.e. it is a cause or a determinant</a:t>
                      </a:r>
                      <a:r>
                        <a:rPr lang="ru-RU" sz="1800" dirty="0"/>
                        <a:t>; </a:t>
                      </a:r>
                      <a:r>
                        <a:rPr lang="en-US" sz="1800" dirty="0"/>
                        <a:t>its change leads to the movement </a:t>
                      </a:r>
                      <a:r>
                        <a:rPr lang="en-US" sz="1800" i="1" dirty="0"/>
                        <a:t>along</a:t>
                      </a:r>
                      <a:r>
                        <a:rPr lang="en-US" sz="1800" dirty="0"/>
                        <a:t> the line;</a:t>
                      </a:r>
                      <a:endParaRPr lang="ru-RU" sz="1800" dirty="0"/>
                    </a:p>
                    <a:p>
                      <a:endParaRPr lang="fr-FR" dirty="0"/>
                    </a:p>
                  </a:txBody>
                  <a:tcPr/>
                </a:tc>
                <a:tc>
                  <a:txBody>
                    <a:bodyPr/>
                    <a:lstStyle/>
                    <a:p>
                      <a:pPr algn="just">
                        <a:spcBef>
                          <a:spcPts val="600"/>
                        </a:spcBef>
                        <a:buClr>
                          <a:srgbClr val="CC0066"/>
                        </a:buClr>
                        <a:buFont typeface="Wingdings" pitchFamily="2" charset="2"/>
                        <a:buChar char="§"/>
                        <a:defRPr/>
                      </a:pPr>
                      <a:endParaRPr lang="ru-RU" sz="1800" dirty="0"/>
                    </a:p>
                    <a:p>
                      <a:pPr algn="just">
                        <a:spcBef>
                          <a:spcPts val="600"/>
                        </a:spcBef>
                        <a:buClr>
                          <a:srgbClr val="CC0066"/>
                        </a:buClr>
                        <a:buFont typeface="Wingdings" pitchFamily="2" charset="2"/>
                        <a:buChar char="§"/>
                        <a:defRPr/>
                      </a:pPr>
                      <a:r>
                        <a:rPr lang="en-US" sz="1800" b="1" i="1" dirty="0">
                          <a:solidFill>
                            <a:srgbClr val="CC0066"/>
                          </a:solidFill>
                          <a:effectLst>
                            <a:outerShdw blurRad="38100" dist="38100" dir="2700000" algn="tl">
                              <a:srgbClr val="C0C0C0"/>
                            </a:outerShdw>
                          </a:effectLst>
                        </a:rPr>
                        <a:t>a</a:t>
                      </a:r>
                      <a:r>
                        <a:rPr lang="en-US" sz="1800" dirty="0"/>
                        <a:t> </a:t>
                      </a:r>
                      <a:r>
                        <a:rPr lang="ru-RU" sz="1800" dirty="0"/>
                        <a:t>– </a:t>
                      </a:r>
                      <a:r>
                        <a:rPr lang="en-US" sz="1800" dirty="0"/>
                        <a:t>an </a:t>
                      </a:r>
                      <a:r>
                        <a:rPr lang="en-US" sz="1800" b="1" i="1" u="sng" dirty="0">
                          <a:solidFill>
                            <a:srgbClr val="CC0066"/>
                          </a:solidFill>
                          <a:effectLst>
                            <a:outerShdw blurRad="38100" dist="38100" dir="2700000" algn="tl">
                              <a:srgbClr val="C0C0C0"/>
                            </a:outerShdw>
                          </a:effectLst>
                        </a:rPr>
                        <a:t>autonomous</a:t>
                      </a:r>
                      <a:r>
                        <a:rPr lang="ru-RU" sz="1800" b="1" i="1" dirty="0">
                          <a:solidFill>
                            <a:srgbClr val="CC0066"/>
                          </a:solidFill>
                          <a:effectLst>
                            <a:outerShdw blurRad="38100" dist="38100" dir="2700000" algn="tl">
                              <a:srgbClr val="C0C0C0"/>
                            </a:outerShdw>
                          </a:effectLst>
                        </a:rPr>
                        <a:t> </a:t>
                      </a:r>
                      <a:r>
                        <a:rPr lang="en-US" sz="1800" b="1" i="1" dirty="0">
                          <a:solidFill>
                            <a:srgbClr val="CC0066"/>
                          </a:solidFill>
                          <a:effectLst>
                            <a:outerShdw blurRad="38100" dist="38100" dir="2700000" algn="tl">
                              <a:srgbClr val="C0C0C0"/>
                            </a:outerShdw>
                          </a:effectLst>
                        </a:rPr>
                        <a:t>variable</a:t>
                      </a:r>
                      <a:r>
                        <a:rPr lang="en-US" sz="1800" dirty="0"/>
                        <a:t>, which incorporates </a:t>
                      </a:r>
                      <a:r>
                        <a:rPr lang="en-US" sz="1800" i="1" dirty="0"/>
                        <a:t>all the other variables</a:t>
                      </a:r>
                      <a:r>
                        <a:rPr lang="en-US" sz="1800" dirty="0"/>
                        <a:t> that affect an endogenous variable, and which </a:t>
                      </a:r>
                      <a:r>
                        <a:rPr lang="ru-RU" sz="1800" dirty="0"/>
                        <a:t> </a:t>
                      </a:r>
                      <a:r>
                        <a:rPr lang="en-US" sz="1800" dirty="0"/>
                        <a:t>can be represented as a point of intersection of the line with the axis</a:t>
                      </a:r>
                      <a:r>
                        <a:rPr lang="ru-RU" sz="1800" dirty="0"/>
                        <a:t>; </a:t>
                      </a:r>
                      <a:r>
                        <a:rPr lang="en-US" sz="1800" dirty="0"/>
                        <a:t>its change results in the </a:t>
                      </a:r>
                      <a:r>
                        <a:rPr lang="en-US" sz="1800" i="1" dirty="0"/>
                        <a:t>parallel shift </a:t>
                      </a:r>
                      <a:r>
                        <a:rPr lang="en-US" sz="1800" dirty="0"/>
                        <a:t>of the line</a:t>
                      </a:r>
                      <a:r>
                        <a:rPr lang="ru-RU" sz="1800" dirty="0"/>
                        <a:t>;</a:t>
                      </a:r>
                    </a:p>
                    <a:p>
                      <a:endParaRPr lang="fr-FR" dirty="0"/>
                    </a:p>
                  </a:txBody>
                  <a:tcPr/>
                </a:tc>
                <a:extLst>
                  <a:ext uri="{0D108BD9-81ED-4DB2-BD59-A6C34878D82A}">
                    <a16:rowId xmlns:a16="http://schemas.microsoft.com/office/drawing/2014/main" val="3529320768"/>
                  </a:ext>
                </a:extLst>
              </a:tr>
            </a:tbl>
          </a:graphicData>
        </a:graphic>
      </p:graphicFrame>
    </p:spTree>
    <p:extLst>
      <p:ext uri="{BB962C8B-B14F-4D97-AF65-F5344CB8AC3E}">
        <p14:creationId xmlns:p14="http://schemas.microsoft.com/office/powerpoint/2010/main" val="13291728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0598600E-E823-4112-8ED2-726170447282}"/>
              </a:ext>
            </a:extLst>
          </p:cNvPr>
          <p:cNvSpPr>
            <a:spLocks noGrp="1" noChangeArrowheads="1"/>
          </p:cNvSpPr>
          <p:nvPr>
            <p:ph type="title"/>
          </p:nvPr>
        </p:nvSpPr>
        <p:spPr>
          <a:xfrm>
            <a:off x="2595716" y="658760"/>
            <a:ext cx="7386484" cy="331839"/>
          </a:xfrm>
        </p:spPr>
        <p:txBody>
          <a:bodyPr>
            <a:normAutofit fontScale="90000"/>
          </a:bodyPr>
          <a:lstStyle/>
          <a:p>
            <a:pPr eaLnBrk="1" hangingPunct="1">
              <a:defRPr/>
            </a:pPr>
            <a:r>
              <a:rPr lang="en-US" sz="4000" b="1" dirty="0">
                <a:solidFill>
                  <a:schemeClr val="bg1"/>
                </a:solidFill>
                <a:effectLst>
                  <a:outerShdw blurRad="38100" dist="38100" dir="2700000" algn="tl">
                    <a:srgbClr val="C0C0C0"/>
                  </a:outerShdw>
                </a:effectLst>
                <a:latin typeface="+mn-lt"/>
              </a:rPr>
              <a:t>Positive and Normative</a:t>
            </a:r>
            <a:r>
              <a:rPr lang="ru-RU" sz="4000" b="1" dirty="0">
                <a:solidFill>
                  <a:schemeClr val="bg1"/>
                </a:solidFill>
                <a:effectLst>
                  <a:outerShdw blurRad="38100" dist="38100" dir="2700000" algn="tl">
                    <a:srgbClr val="C0C0C0"/>
                  </a:outerShdw>
                </a:effectLst>
                <a:latin typeface="+mn-lt"/>
              </a:rPr>
              <a:t> </a:t>
            </a:r>
            <a:r>
              <a:rPr lang="en-US" sz="4000" b="1" dirty="0">
                <a:solidFill>
                  <a:schemeClr val="bg1"/>
                </a:solidFill>
                <a:effectLst>
                  <a:outerShdw blurRad="38100" dist="38100" dir="2700000" algn="tl">
                    <a:srgbClr val="C0C0C0"/>
                  </a:outerShdw>
                </a:effectLst>
                <a:latin typeface="+mn-lt"/>
              </a:rPr>
              <a:t>Economics</a:t>
            </a:r>
            <a:endParaRPr lang="ru-RU" sz="4000" b="1" dirty="0">
              <a:solidFill>
                <a:schemeClr val="bg1"/>
              </a:solidFill>
              <a:effectLst>
                <a:outerShdw blurRad="38100" dist="38100" dir="2700000" algn="tl">
                  <a:srgbClr val="C0C0C0"/>
                </a:outerShdw>
              </a:effectLst>
              <a:latin typeface="+mn-lt"/>
            </a:endParaRPr>
          </a:p>
        </p:txBody>
      </p:sp>
      <p:sp>
        <p:nvSpPr>
          <p:cNvPr id="40965" name="Номер слайда 5">
            <a:extLst>
              <a:ext uri="{FF2B5EF4-FFF2-40B4-BE49-F238E27FC236}">
                <a16:creationId xmlns:a16="http://schemas.microsoft.com/office/drawing/2014/main" id="{B78D5D3C-D2BB-41B5-9F55-33ACC755EF01}"/>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3DE5480B-6FD2-49E3-98C9-7322418EE7BB}" type="slidenum">
              <a:rPr lang="ru-RU" altLang="ru-RU" sz="1400"/>
              <a:pPr algn="r" eaLnBrk="1" hangingPunct="1">
                <a:spcBef>
                  <a:spcPct val="0"/>
                </a:spcBef>
                <a:buFontTx/>
                <a:buNone/>
              </a:pPr>
              <a:t>39</a:t>
            </a:fld>
            <a:endParaRPr lang="ru-RU" altLang="ru-RU" sz="1400"/>
          </a:p>
        </p:txBody>
      </p:sp>
      <p:pic>
        <p:nvPicPr>
          <p:cNvPr id="3" name="Image 2">
            <a:extLst>
              <a:ext uri="{FF2B5EF4-FFF2-40B4-BE49-F238E27FC236}">
                <a16:creationId xmlns:a16="http://schemas.microsoft.com/office/drawing/2014/main" id="{7BA514E3-F6B7-481F-A9AE-6F7E2019317C}"/>
              </a:ext>
            </a:extLst>
          </p:cNvPr>
          <p:cNvPicPr>
            <a:picLocks noChangeAspect="1"/>
          </p:cNvPicPr>
          <p:nvPr/>
        </p:nvPicPr>
        <p:blipFill>
          <a:blip r:embed="rId2"/>
          <a:stretch>
            <a:fillRect/>
          </a:stretch>
        </p:blipFill>
        <p:spPr>
          <a:xfrm>
            <a:off x="167148" y="1317523"/>
            <a:ext cx="10235381" cy="5540477"/>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OW TO WRITE A GOOD SUMMARY In 10 easy steps, check it out ! — Taylor  Learning I Melbourne Tutoring I Free VCE notes I Exams revision,  Preparation Online">
            <a:extLst>
              <a:ext uri="{FF2B5EF4-FFF2-40B4-BE49-F238E27FC236}">
                <a16:creationId xmlns:a16="http://schemas.microsoft.com/office/drawing/2014/main" id="{1F3EE21B-B79F-4EB5-991A-DAE0A0019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3780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Macroeconomics vs Microeconomics - Top 5 Differences [Infographics]">
            <a:extLst>
              <a:ext uri="{FF2B5EF4-FFF2-40B4-BE49-F238E27FC236}">
                <a16:creationId xmlns:a16="http://schemas.microsoft.com/office/drawing/2014/main" id="{A8226CDC-75D6-401D-B7F4-FF0891E7AE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4264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Keynesian Theory - definition and meaning - Market Business News">
            <a:extLst>
              <a:ext uri="{FF2B5EF4-FFF2-40B4-BE49-F238E27FC236}">
                <a16:creationId xmlns:a16="http://schemas.microsoft.com/office/drawing/2014/main" id="{62872AB7-2D09-45B3-B8C6-9A1BDBF5AF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46" y="1"/>
            <a:ext cx="12130454" cy="6770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1119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5DC1B3B-69CA-4F73-B0D7-2D9308CCBF50}"/>
              </a:ext>
            </a:extLst>
          </p:cNvPr>
          <p:cNvPicPr>
            <a:picLocks noChangeAspect="1"/>
          </p:cNvPicPr>
          <p:nvPr/>
        </p:nvPicPr>
        <p:blipFill>
          <a:blip r:embed="rId2"/>
          <a:stretch>
            <a:fillRect/>
          </a:stretch>
        </p:blipFill>
        <p:spPr>
          <a:xfrm>
            <a:off x="61546" y="0"/>
            <a:ext cx="12130454" cy="6858000"/>
          </a:xfrm>
          <a:prstGeom prst="rect">
            <a:avLst/>
          </a:prstGeom>
        </p:spPr>
      </p:pic>
    </p:spTree>
    <p:extLst>
      <p:ext uri="{BB962C8B-B14F-4D97-AF65-F5344CB8AC3E}">
        <p14:creationId xmlns:p14="http://schemas.microsoft.com/office/powerpoint/2010/main" val="38953765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What is positive economics? Definition and meaning - Market Business News">
            <a:extLst>
              <a:ext uri="{FF2B5EF4-FFF2-40B4-BE49-F238E27FC236}">
                <a16:creationId xmlns:a16="http://schemas.microsoft.com/office/drawing/2014/main" id="{671D7C69-999B-459F-B76D-0AE3C9FB6D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603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725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54 Thank You And Bye Bye Stock Photos, Pictures &amp;amp; Royalty-Free Images -  iStock">
            <a:extLst>
              <a:ext uri="{FF2B5EF4-FFF2-40B4-BE49-F238E27FC236}">
                <a16:creationId xmlns:a16="http://schemas.microsoft.com/office/drawing/2014/main" id="{67FCE77E-E48E-48AC-9F2F-9F48801873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963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55043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5"/>
</p:tagLst>
</file>

<file path=ppt/tags/tag2.xml><?xml version="1.0" encoding="utf-8"?>
<p:tagLst xmlns:a="http://schemas.openxmlformats.org/drawingml/2006/main" xmlns:r="http://schemas.openxmlformats.org/officeDocument/2006/relationships" xmlns:p="http://schemas.openxmlformats.org/presentationml/2006/main">
  <p:tag name="TIMING" val="|0.5"/>
</p:tagLst>
</file>

<file path=ppt/tags/tag3.xml><?xml version="1.0" encoding="utf-8"?>
<p:tagLst xmlns:a="http://schemas.openxmlformats.org/drawingml/2006/main" xmlns:r="http://schemas.openxmlformats.org/officeDocument/2006/relationships" xmlns:p="http://schemas.openxmlformats.org/presentationml/2006/main">
  <p:tag name="TIMING" val="|0.5|1.1|1|1.3"/>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0.9|1|1.4|1|1|0.7|0.9"/>
</p:tagLst>
</file>

<file path=ppt/tags/tag6.xml><?xml version="1.0" encoding="utf-8"?>
<p:tagLst xmlns:a="http://schemas.openxmlformats.org/drawingml/2006/main" xmlns:r="http://schemas.openxmlformats.org/officeDocument/2006/relationships" xmlns:p="http://schemas.openxmlformats.org/presentationml/2006/main">
  <p:tag name="TIMING" val="|0.6"/>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2577</TotalTime>
  <Words>3612</Words>
  <Application>Microsoft Office PowerPoint</Application>
  <PresentationFormat>Grand écran</PresentationFormat>
  <Paragraphs>402</Paragraphs>
  <Slides>45</Slides>
  <Notes>0</Notes>
  <HiddenSlides>0</HiddenSlides>
  <MMClips>1</MMClips>
  <ScaleCrop>false</ScaleCrop>
  <HeadingPairs>
    <vt:vector size="8" baseType="variant">
      <vt:variant>
        <vt:lpstr>Polices utilisées</vt:lpstr>
      </vt:variant>
      <vt:variant>
        <vt:i4>9</vt:i4>
      </vt:variant>
      <vt:variant>
        <vt:lpstr>Thème</vt:lpstr>
      </vt:variant>
      <vt:variant>
        <vt:i4>1</vt:i4>
      </vt:variant>
      <vt:variant>
        <vt:lpstr>Serveurs OLE incorporés</vt:lpstr>
      </vt:variant>
      <vt:variant>
        <vt:i4>4</vt:i4>
      </vt:variant>
      <vt:variant>
        <vt:lpstr>Titres des diapositives</vt:lpstr>
      </vt:variant>
      <vt:variant>
        <vt:i4>45</vt:i4>
      </vt:variant>
    </vt:vector>
  </HeadingPairs>
  <TitlesOfParts>
    <vt:vector size="59" baseType="lpstr">
      <vt:lpstr>Arial</vt:lpstr>
      <vt:lpstr>Calibri</vt:lpstr>
      <vt:lpstr>Calibri Light</vt:lpstr>
      <vt:lpstr>Impact</vt:lpstr>
      <vt:lpstr>Swis721 BlkCn BT</vt:lpstr>
      <vt:lpstr>Tajawal Medium</vt:lpstr>
      <vt:lpstr>Times New Roman</vt:lpstr>
      <vt:lpstr>Webdings</vt:lpstr>
      <vt:lpstr>Wingdings</vt:lpstr>
      <vt:lpstr>Thème Office</vt:lpstr>
      <vt:lpstr>Фотография Photo Editor</vt:lpstr>
      <vt:lpstr>Clip</vt:lpstr>
      <vt:lpstr>Формула</vt:lpstr>
      <vt:lpstr>Диаграмма</vt:lpstr>
      <vt:lpstr>Présentation PowerPoint</vt:lpstr>
      <vt:lpstr>MacroEcomics</vt:lpstr>
      <vt:lpstr>Objectives</vt:lpstr>
      <vt:lpstr>   Syllabus</vt:lpstr>
      <vt:lpstr>   </vt:lpstr>
      <vt:lpstr>Présentation PowerPoint</vt:lpstr>
      <vt:lpstr>Macroeconomics versus Microeconomics</vt:lpstr>
      <vt:lpstr>Présentation PowerPoint</vt:lpstr>
      <vt:lpstr> Using Microeconomics in              Macroeconomics</vt:lpstr>
      <vt:lpstr>Macroeconomics as a Special Discipline</vt:lpstr>
      <vt:lpstr>Présentation PowerPoint</vt:lpstr>
      <vt:lpstr>The Importance of Macroeconomics</vt:lpstr>
      <vt:lpstr>Key Questions Macroeconomists Try to Answer</vt:lpstr>
      <vt:lpstr>Key Questions Macroeconomists Try to Answer</vt:lpstr>
      <vt:lpstr>Key Macroeconomic Issues</vt:lpstr>
      <vt:lpstr>The History of Macroeconomics </vt:lpstr>
      <vt:lpstr>   The founder of macroeconomics as a special part  of economics was a prominent British economist, lord John Maynard Keynes, who in 1936 published his famous book  «General Theory of Employment, Interest and Money».   </vt:lpstr>
      <vt:lpstr>Classical School: Basic Propositions</vt:lpstr>
      <vt:lpstr>Classical School: Basic Propositions</vt:lpstr>
      <vt:lpstr>Présentation PowerPoint</vt:lpstr>
      <vt:lpstr>Keynes’ Approach: Basic Propositions</vt:lpstr>
      <vt:lpstr>Development of Macroeconomics </vt:lpstr>
      <vt:lpstr> Diversity of Macroeconomic    Theories</vt:lpstr>
      <vt:lpstr>II-Macroeconomic Agents</vt:lpstr>
      <vt:lpstr>    Macroeconomic Agents</vt:lpstr>
      <vt:lpstr>Présentation PowerPoint</vt:lpstr>
      <vt:lpstr>  III-Principles of Macroeconomic Analysis</vt:lpstr>
      <vt:lpstr>Macroeconomic Models</vt:lpstr>
      <vt:lpstr>Macroeconomic Models</vt:lpstr>
      <vt:lpstr>Présentation PowerPoint</vt:lpstr>
      <vt:lpstr>Types of Relationship between Variables</vt:lpstr>
      <vt:lpstr>Présentation PowerPoint</vt:lpstr>
      <vt:lpstr>Présentation PowerPoint</vt:lpstr>
      <vt:lpstr>Importance of Using Graphs</vt:lpstr>
      <vt:lpstr>Types of Visual Data Presentation</vt:lpstr>
      <vt:lpstr>Types of Analysis </vt:lpstr>
      <vt:lpstr>Algebraic and Graphical Analysis: Correlation</vt:lpstr>
      <vt:lpstr>Présentation PowerPoint</vt:lpstr>
      <vt:lpstr>Positive and Normative Economics</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11</cp:revision>
  <dcterms:created xsi:type="dcterms:W3CDTF">2021-11-10T06:14:02Z</dcterms:created>
  <dcterms:modified xsi:type="dcterms:W3CDTF">2021-11-12T18:03:52Z</dcterms:modified>
</cp:coreProperties>
</file>