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271" r:id="rId6"/>
    <p:sldId id="528" r:id="rId7"/>
    <p:sldId id="527" r:id="rId8"/>
    <p:sldId id="526" r:id="rId9"/>
    <p:sldId id="525" r:id="rId10"/>
    <p:sldId id="524" r:id="rId11"/>
    <p:sldId id="522" r:id="rId12"/>
    <p:sldId id="523" r:id="rId13"/>
    <p:sldId id="520" r:id="rId14"/>
    <p:sldId id="521" r:id="rId15"/>
    <p:sldId id="519" r:id="rId16"/>
    <p:sldId id="518" r:id="rId17"/>
    <p:sldId id="517" r:id="rId18"/>
    <p:sldId id="516" r:id="rId19"/>
    <p:sldId id="515" r:id="rId20"/>
    <p:sldId id="514" r:id="rId21"/>
    <p:sldId id="513" r:id="rId22"/>
    <p:sldId id="512" r:id="rId23"/>
    <p:sldId id="511" r:id="rId24"/>
    <p:sldId id="510" r:id="rId25"/>
    <p:sldId id="509" r:id="rId26"/>
    <p:sldId id="508" r:id="rId27"/>
    <p:sldId id="507" r:id="rId28"/>
    <p:sldId id="506" r:id="rId29"/>
    <p:sldId id="505" r:id="rId30"/>
    <p:sldId id="504" r:id="rId31"/>
    <p:sldId id="503" r:id="rId32"/>
    <p:sldId id="502" r:id="rId33"/>
    <p:sldId id="501" r:id="rId34"/>
    <p:sldId id="500" r:id="rId35"/>
    <p:sldId id="499" r:id="rId36"/>
    <p:sldId id="498" r:id="rId37"/>
    <p:sldId id="497" r:id="rId38"/>
    <p:sldId id="496" r:id="rId39"/>
    <p:sldId id="495" r:id="rId40"/>
    <p:sldId id="493" r:id="rId41"/>
    <p:sldId id="49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28"/>
            <p14:sldId id="527"/>
            <p14:sldId id="526"/>
            <p14:sldId id="525"/>
            <p14:sldId id="524"/>
            <p14:sldId id="522"/>
            <p14:sldId id="523"/>
            <p14:sldId id="520"/>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500"/>
            <p14:sldId id="499"/>
            <p14:sldId id="498"/>
            <p14:sldId id="497"/>
            <p14:sldId id="496"/>
            <p14:sldId id="495"/>
            <p14:sldId id="493"/>
            <p14:sldId id="494"/>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9</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7"/>
            <a:ext cx="4373818"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480930" y="4055165"/>
            <a:ext cx="84557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Total Quality Cost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Management and Lean</a:t>
            </a: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Metwally</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8E45151-EAE2-FBD0-8A4B-15B8337DE160}"/>
              </a:ext>
            </a:extLst>
          </p:cNvPr>
          <p:cNvSpPr txBox="1"/>
          <p:nvPr/>
        </p:nvSpPr>
        <p:spPr>
          <a:xfrm>
            <a:off x="1212574" y="1113183"/>
            <a:ext cx="7933910" cy="5324535"/>
          </a:xfrm>
          <a:prstGeom prst="rect">
            <a:avLst/>
          </a:prstGeom>
          <a:noFill/>
        </p:spPr>
        <p:txBody>
          <a:bodyPr wrap="square">
            <a:spAutoFit/>
          </a:bodyPr>
          <a:lstStyle/>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3600" b="0" i="0" u="none" strike="noStrike" kern="0" cap="none" spc="0" normalizeH="0" baseline="0" noProof="0" dirty="0">
                <a:ln>
                  <a:noFill/>
                </a:ln>
                <a:solidFill>
                  <a:srgbClr val="292929"/>
                </a:solidFill>
                <a:effectLst/>
                <a:uLnTx/>
                <a:uFillTx/>
                <a:latin typeface="Arial"/>
                <a:ea typeface="+mn-ea"/>
                <a:cs typeface="Arial"/>
              </a:rPr>
              <a:t>What is Quality Costing?</a:t>
            </a:r>
          </a:p>
          <a:p>
            <a:pPr marL="0" marR="0" lvl="0" indent="0" algn="l" defTabSz="914400" rtl="0" eaLnBrk="1" fontAlgn="base" latinLnBrk="0" hangingPunct="1">
              <a:lnSpc>
                <a:spcPct val="100000"/>
              </a:lnSpc>
              <a:spcBef>
                <a:spcPct val="20000"/>
              </a:spcBef>
              <a:spcAft>
                <a:spcPct val="0"/>
              </a:spcAft>
              <a:buClr>
                <a:srgbClr val="CC9900"/>
              </a:buClr>
              <a:buSzPct val="70000"/>
              <a:buFontTx/>
              <a:buNone/>
              <a:tabLst/>
              <a:defRPr/>
            </a:pPr>
            <a:endParaRPr kumimoji="0" lang="en-GB" altLang="en-US" sz="2400" b="0" i="0" u="none" strike="noStrike" kern="0" cap="none" spc="0" normalizeH="0" baseline="0" noProof="0" dirty="0">
              <a:ln>
                <a:noFill/>
              </a:ln>
              <a:solidFill>
                <a:srgbClr val="292929"/>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2400" b="0" i="0" u="none" strike="noStrike" kern="0" cap="none" spc="0" normalizeH="0" baseline="0" noProof="0" dirty="0">
                <a:ln>
                  <a:noFill/>
                </a:ln>
                <a:solidFill>
                  <a:srgbClr val="292929"/>
                </a:solidFill>
                <a:effectLst/>
                <a:uLnTx/>
                <a:uFillTx/>
                <a:latin typeface="Arial"/>
                <a:ea typeface="+mn-ea"/>
                <a:cs typeface="Arial"/>
              </a:rPr>
              <a:t>A means of helping companies to reduce manufacturing costs by identifying </a:t>
            </a:r>
            <a:r>
              <a:rPr kumimoji="0" lang="en-GB" altLang="en-US" sz="2400" b="0" i="0" u="none" strike="noStrike" kern="0" cap="none" spc="0" normalizeH="0" baseline="0" noProof="0" dirty="0">
                <a:ln>
                  <a:noFill/>
                </a:ln>
                <a:solidFill>
                  <a:srgbClr val="FF0000"/>
                </a:solidFill>
                <a:effectLst/>
                <a:uLnTx/>
                <a:uFillTx/>
                <a:latin typeface="Arial"/>
                <a:ea typeface="+mn-ea"/>
                <a:cs typeface="Arial"/>
              </a:rPr>
              <a:t>excessive costs </a:t>
            </a:r>
            <a:r>
              <a:rPr kumimoji="0" lang="en-GB" altLang="en-US" sz="2400" b="0" i="0" u="none" strike="noStrike" kern="0" cap="none" spc="0" normalizeH="0" baseline="0" noProof="0" dirty="0">
                <a:ln>
                  <a:noFill/>
                </a:ln>
                <a:solidFill>
                  <a:srgbClr val="292929"/>
                </a:solidFill>
                <a:effectLst/>
                <a:uLnTx/>
                <a:uFillTx/>
                <a:latin typeface="Arial"/>
                <a:ea typeface="+mn-ea"/>
                <a:cs typeface="Arial"/>
              </a:rPr>
              <a:t>and </a:t>
            </a:r>
            <a:r>
              <a:rPr kumimoji="0" lang="en-GB" altLang="en-US" sz="3200" b="0" i="0" u="none" strike="noStrike" kern="0" cap="none" spc="0" normalizeH="0" baseline="0" noProof="0" dirty="0">
                <a:ln>
                  <a:noFill/>
                </a:ln>
                <a:solidFill>
                  <a:srgbClr val="FF0000"/>
                </a:solidFill>
                <a:effectLst/>
                <a:uLnTx/>
                <a:uFillTx/>
                <a:latin typeface="Arial"/>
                <a:ea typeface="+mn-ea"/>
                <a:cs typeface="Arial"/>
              </a:rPr>
              <a:t>NON-VALUE-ADDING ACTIVITIES</a:t>
            </a:r>
            <a:r>
              <a:rPr kumimoji="0" lang="en-US" altLang="en-US" sz="3200" b="0" i="0" u="none" strike="noStrike" kern="0" cap="none" spc="0" normalizeH="0" baseline="0" noProof="0" dirty="0">
                <a:ln>
                  <a:noFill/>
                </a:ln>
                <a:solidFill>
                  <a:srgbClr val="FF0000"/>
                </a:solidFill>
                <a:effectLst/>
                <a:uLnTx/>
                <a:uFillTx/>
                <a:latin typeface="Arial"/>
                <a:ea typeface="+mn-ea"/>
                <a:cs typeface="Arial"/>
              </a:rPr>
              <a:t> </a:t>
            </a:r>
            <a:endParaRPr kumimoji="0" lang="en-US" altLang="en-US" sz="2400" b="0" i="0" u="none" strike="noStrike" kern="0" cap="none" spc="0" normalizeH="0" baseline="0" noProof="0" dirty="0">
              <a:ln>
                <a:noFill/>
              </a:ln>
              <a:solidFill>
                <a:srgbClr val="FF0000"/>
              </a:solidFill>
              <a:effectLst/>
              <a:uLnTx/>
              <a:uFillTx/>
              <a:latin typeface="Arial"/>
              <a:ea typeface="+mn-ea"/>
              <a:cs typeface="Arial"/>
            </a:endParaRP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GB" altLang="en-US" sz="2800" b="1" i="1" u="sng" strike="noStrike" kern="0" cap="none" spc="0" normalizeH="0" baseline="0" noProof="0" dirty="0">
                <a:ln>
                  <a:noFill/>
                </a:ln>
                <a:solidFill>
                  <a:srgbClr val="292929"/>
                </a:solidFill>
                <a:effectLst/>
                <a:uLnTx/>
                <a:uFillTx/>
                <a:latin typeface="Arial"/>
                <a:ea typeface="+mn-ea"/>
                <a:cs typeface="Arial"/>
              </a:rPr>
              <a:t>The total of the cost incurred by:</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r>
              <a:rPr kumimoji="0" lang="en-GB" altLang="en-US" sz="2800" b="0" i="1" u="none" strike="noStrike" kern="0" cap="none" spc="0" normalizeH="0" baseline="0" noProof="0" dirty="0">
                <a:ln>
                  <a:noFill/>
                </a:ln>
                <a:solidFill>
                  <a:srgbClr val="292929"/>
                </a:solidFill>
                <a:effectLst/>
                <a:uLnTx/>
                <a:uFillTx/>
                <a:latin typeface="Arial"/>
                <a:ea typeface="+mn-ea"/>
                <a:cs typeface="Arial"/>
              </a:rPr>
              <a:t> (a) investing in the prevention of non-conformances to requirement,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r>
              <a:rPr kumimoji="0" lang="en-GB" altLang="en-US" sz="2800" b="0" i="1" u="none" strike="noStrike" kern="0" cap="none" spc="0" normalizeH="0" baseline="0" noProof="0" dirty="0">
                <a:ln>
                  <a:noFill/>
                </a:ln>
                <a:solidFill>
                  <a:srgbClr val="292929"/>
                </a:solidFill>
                <a:effectLst/>
                <a:uLnTx/>
                <a:uFillTx/>
                <a:latin typeface="Arial"/>
                <a:ea typeface="+mn-ea"/>
                <a:cs typeface="Arial"/>
              </a:rPr>
              <a:t>(b) appraising a product or service for conformance to requirement, and </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None/>
              <a:tabLst/>
              <a:defRPr/>
            </a:pPr>
            <a:r>
              <a:rPr kumimoji="0" lang="en-GB" altLang="en-US" sz="2800" b="0" i="1" u="none" strike="noStrike" kern="0" cap="none" spc="0" normalizeH="0" baseline="0" noProof="0" dirty="0">
                <a:ln>
                  <a:noFill/>
                </a:ln>
                <a:solidFill>
                  <a:srgbClr val="292929"/>
                </a:solidFill>
                <a:effectLst/>
                <a:uLnTx/>
                <a:uFillTx/>
                <a:latin typeface="Arial"/>
                <a:ea typeface="+mn-ea"/>
                <a:cs typeface="Arial"/>
              </a:rPr>
              <a:t>(c) failing to meet requirements</a:t>
            </a:r>
            <a:r>
              <a:rPr kumimoji="0" lang="en-US" altLang="en-US" sz="2800" b="0" i="0" u="none" strike="noStrike" kern="0" cap="none" spc="0" normalizeH="0" baseline="0" noProof="0" dirty="0">
                <a:ln>
                  <a:noFill/>
                </a:ln>
                <a:solidFill>
                  <a:srgbClr val="292929"/>
                </a:solidFill>
                <a:effectLst/>
                <a:uLnTx/>
                <a:uFillTx/>
                <a:latin typeface="Arial"/>
                <a:ea typeface="+mn-ea"/>
                <a:cs typeface="Arial"/>
              </a:rPr>
              <a:t> </a:t>
            </a:r>
          </a:p>
        </p:txBody>
      </p:sp>
    </p:spTree>
    <p:extLst>
      <p:ext uri="{BB962C8B-B14F-4D97-AF65-F5344CB8AC3E}">
        <p14:creationId xmlns:p14="http://schemas.microsoft.com/office/powerpoint/2010/main" val="24031866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BC7915AE-88FC-F718-CC59-45C24B415898}"/>
              </a:ext>
            </a:extLst>
          </p:cNvPr>
          <p:cNvPicPr>
            <a:picLocks noChangeAspect="1"/>
          </p:cNvPicPr>
          <p:nvPr/>
        </p:nvPicPr>
        <p:blipFill>
          <a:blip r:embed="rId4"/>
          <a:stretch>
            <a:fillRect/>
          </a:stretch>
        </p:blipFill>
        <p:spPr>
          <a:xfrm>
            <a:off x="794597" y="1075996"/>
            <a:ext cx="10602805" cy="4706007"/>
          </a:xfrm>
          <a:prstGeom prst="rect">
            <a:avLst/>
          </a:prstGeom>
        </p:spPr>
      </p:pic>
    </p:spTree>
    <p:extLst>
      <p:ext uri="{BB962C8B-B14F-4D97-AF65-F5344CB8AC3E}">
        <p14:creationId xmlns:p14="http://schemas.microsoft.com/office/powerpoint/2010/main" val="2372368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AF37A9B7-72AB-84C7-378C-D9B0C41F4AD4}"/>
              </a:ext>
            </a:extLst>
          </p:cNvPr>
          <p:cNvPicPr>
            <a:picLocks noChangeAspect="1"/>
          </p:cNvPicPr>
          <p:nvPr/>
        </p:nvPicPr>
        <p:blipFill>
          <a:blip r:embed="rId4"/>
          <a:stretch>
            <a:fillRect/>
          </a:stretch>
        </p:blipFill>
        <p:spPr>
          <a:xfrm>
            <a:off x="642176" y="961680"/>
            <a:ext cx="10907647" cy="4934639"/>
          </a:xfrm>
          <a:prstGeom prst="rect">
            <a:avLst/>
          </a:prstGeom>
        </p:spPr>
      </p:pic>
    </p:spTree>
    <p:extLst>
      <p:ext uri="{BB962C8B-B14F-4D97-AF65-F5344CB8AC3E}">
        <p14:creationId xmlns:p14="http://schemas.microsoft.com/office/powerpoint/2010/main" val="3172053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349A142-A96E-B561-5E3B-33DF7E78670D}"/>
              </a:ext>
            </a:extLst>
          </p:cNvPr>
          <p:cNvSpPr txBox="1"/>
          <p:nvPr/>
        </p:nvSpPr>
        <p:spPr>
          <a:xfrm>
            <a:off x="3048828" y="1357664"/>
            <a:ext cx="6097656" cy="4142673"/>
          </a:xfrm>
          <a:prstGeom prst="rect">
            <a:avLst/>
          </a:prstGeom>
          <a:noFill/>
        </p:spPr>
        <p:txBody>
          <a:bodyPr wrap="square">
            <a:spAutoFit/>
          </a:bodyPr>
          <a:lstStyle/>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2800" b="1"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Internal failure</a:t>
            </a:r>
            <a:r>
              <a:rPr kumimoji="0" lang="en-US" sz="2800" b="0" i="0"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 – </a:t>
            </a:r>
            <a:r>
              <a:rPr kumimoji="0" lang="en-US" sz="2800" b="0" i="1" u="none" strike="noStrike" kern="0" cap="none" spc="0" normalizeH="0" baseline="0" noProof="0" dirty="0">
                <a:ln>
                  <a:noFill/>
                </a:ln>
                <a:solidFill>
                  <a:srgbClr val="FF0000"/>
                </a:solidFill>
                <a:effectLst>
                  <a:outerShdw blurRad="38100" dist="38100" dir="2700000" algn="tl">
                    <a:srgbClr val="C0C0C0"/>
                  </a:outerShdw>
                </a:effectLst>
                <a:uLnTx/>
                <a:uFillTx/>
                <a:latin typeface="Arial"/>
                <a:ea typeface="+mn-ea"/>
                <a:cs typeface="Arial"/>
              </a:rPr>
              <a:t>costs that results from production of defect part or service before delivery </a:t>
            </a:r>
            <a:r>
              <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(e.g. scrap, rework)</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r>
              <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rPr>
              <a:t>External costs – costs that occur after delivery of defective parts or service (e.g. loss of customer, warranty, rework of return goods).</a:t>
            </a:r>
          </a:p>
          <a:p>
            <a:pPr marL="447675" marR="0" lvl="0" indent="-447675" algn="l" defTabSz="914400" rtl="0" eaLnBrk="1" fontAlgn="base" latinLnBrk="0" hangingPunct="1">
              <a:lnSpc>
                <a:spcPct val="100000"/>
              </a:lnSpc>
              <a:spcBef>
                <a:spcPct val="20000"/>
              </a:spcBef>
              <a:spcAft>
                <a:spcPct val="0"/>
              </a:spcAft>
              <a:buClr>
                <a:srgbClr val="CC9900"/>
              </a:buClr>
              <a:buSzPct val="70000"/>
              <a:buFont typeface="Wingdings" panose="05000000000000000000" pitchFamily="2" charset="2"/>
              <a:buChar char="n"/>
              <a:tabLst/>
              <a:defRPr/>
            </a:pPr>
            <a:endParaRPr kumimoji="0" lang="en-US" sz="2800" b="0" i="1" u="none" strike="noStrike" kern="0" cap="none" spc="0" normalizeH="0" baseline="0" noProof="0" dirty="0">
              <a:ln>
                <a:noFill/>
              </a:ln>
              <a:solidFill>
                <a:srgbClr val="292929"/>
              </a:solidFill>
              <a:effectLst>
                <a:outerShdw blurRad="38100" dist="38100" dir="2700000" algn="tl">
                  <a:srgbClr val="C0C0C0"/>
                </a:outerShdw>
              </a:effectLst>
              <a:uLnTx/>
              <a:uFillTx/>
              <a:latin typeface="Arial"/>
              <a:ea typeface="+mn-ea"/>
              <a:cs typeface="Arial"/>
            </a:endParaRPr>
          </a:p>
        </p:txBody>
      </p:sp>
    </p:spTree>
    <p:extLst>
      <p:ext uri="{BB962C8B-B14F-4D97-AF65-F5344CB8AC3E}">
        <p14:creationId xmlns:p14="http://schemas.microsoft.com/office/powerpoint/2010/main" val="1698992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7C1B3B7B-D509-BE7F-1531-2D5590560619}"/>
              </a:ext>
            </a:extLst>
          </p:cNvPr>
          <p:cNvPicPr>
            <a:picLocks noChangeAspect="1"/>
          </p:cNvPicPr>
          <p:nvPr/>
        </p:nvPicPr>
        <p:blipFill>
          <a:blip r:embed="rId4"/>
          <a:stretch>
            <a:fillRect/>
          </a:stretch>
        </p:blipFill>
        <p:spPr>
          <a:xfrm>
            <a:off x="2614126" y="914049"/>
            <a:ext cx="6963747" cy="5029902"/>
          </a:xfrm>
          <a:prstGeom prst="rect">
            <a:avLst/>
          </a:prstGeom>
        </p:spPr>
      </p:pic>
    </p:spTree>
    <p:extLst>
      <p:ext uri="{BB962C8B-B14F-4D97-AF65-F5344CB8AC3E}">
        <p14:creationId xmlns:p14="http://schemas.microsoft.com/office/powerpoint/2010/main" val="3428847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8D115650-59AF-4E0C-3653-2138EDFFAA77}"/>
              </a:ext>
            </a:extLst>
          </p:cNvPr>
          <p:cNvPicPr>
            <a:picLocks noChangeAspect="1"/>
          </p:cNvPicPr>
          <p:nvPr/>
        </p:nvPicPr>
        <p:blipFill>
          <a:blip r:embed="rId4"/>
          <a:stretch>
            <a:fillRect/>
          </a:stretch>
        </p:blipFill>
        <p:spPr>
          <a:xfrm>
            <a:off x="704097" y="1857155"/>
            <a:ext cx="10783805" cy="3143689"/>
          </a:xfrm>
          <a:prstGeom prst="rect">
            <a:avLst/>
          </a:prstGeom>
        </p:spPr>
      </p:pic>
    </p:spTree>
    <p:extLst>
      <p:ext uri="{BB962C8B-B14F-4D97-AF65-F5344CB8AC3E}">
        <p14:creationId xmlns:p14="http://schemas.microsoft.com/office/powerpoint/2010/main" val="2383524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4" name="Picture 3">
            <a:extLst>
              <a:ext uri="{FF2B5EF4-FFF2-40B4-BE49-F238E27FC236}">
                <a16:creationId xmlns:a16="http://schemas.microsoft.com/office/drawing/2014/main" id="{AFC6F8A6-AEB7-82C3-3D8C-ECDB4A1855E9}"/>
              </a:ext>
            </a:extLst>
          </p:cNvPr>
          <p:cNvPicPr>
            <a:picLocks noChangeAspect="1"/>
          </p:cNvPicPr>
          <p:nvPr/>
        </p:nvPicPr>
        <p:blipFill>
          <a:blip r:embed="rId4"/>
          <a:stretch>
            <a:fillRect/>
          </a:stretch>
        </p:blipFill>
        <p:spPr>
          <a:xfrm>
            <a:off x="713624" y="1280812"/>
            <a:ext cx="10764752" cy="4296375"/>
          </a:xfrm>
          <a:prstGeom prst="rect">
            <a:avLst/>
          </a:prstGeom>
        </p:spPr>
      </p:pic>
    </p:spTree>
    <p:extLst>
      <p:ext uri="{BB962C8B-B14F-4D97-AF65-F5344CB8AC3E}">
        <p14:creationId xmlns:p14="http://schemas.microsoft.com/office/powerpoint/2010/main" val="975355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AC72200A-D161-947E-98D8-0FE3D1A884CE}"/>
              </a:ext>
            </a:extLst>
          </p:cNvPr>
          <p:cNvPicPr>
            <a:picLocks noChangeAspect="1"/>
          </p:cNvPicPr>
          <p:nvPr/>
        </p:nvPicPr>
        <p:blipFill>
          <a:blip r:embed="rId4"/>
          <a:stretch>
            <a:fillRect/>
          </a:stretch>
        </p:blipFill>
        <p:spPr>
          <a:xfrm>
            <a:off x="714375" y="2007747"/>
            <a:ext cx="9317696" cy="2842506"/>
          </a:xfrm>
          <a:prstGeom prst="rect">
            <a:avLst/>
          </a:prstGeom>
        </p:spPr>
      </p:pic>
    </p:spTree>
    <p:extLst>
      <p:ext uri="{BB962C8B-B14F-4D97-AF65-F5344CB8AC3E}">
        <p14:creationId xmlns:p14="http://schemas.microsoft.com/office/powerpoint/2010/main" val="1423095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2EE8D1DD-5C01-1851-1235-FB7D3E216150}"/>
              </a:ext>
            </a:extLst>
          </p:cNvPr>
          <p:cNvPicPr>
            <a:picLocks noChangeAspect="1"/>
          </p:cNvPicPr>
          <p:nvPr/>
        </p:nvPicPr>
        <p:blipFill>
          <a:blip r:embed="rId4"/>
          <a:stretch>
            <a:fillRect/>
          </a:stretch>
        </p:blipFill>
        <p:spPr>
          <a:xfrm>
            <a:off x="1843671" y="1874385"/>
            <a:ext cx="8504657" cy="3109229"/>
          </a:xfrm>
          <a:prstGeom prst="rect">
            <a:avLst/>
          </a:prstGeom>
        </p:spPr>
      </p:pic>
    </p:spTree>
    <p:extLst>
      <p:ext uri="{BB962C8B-B14F-4D97-AF65-F5344CB8AC3E}">
        <p14:creationId xmlns:p14="http://schemas.microsoft.com/office/powerpoint/2010/main" val="204404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062DC7AE-E76F-B377-5F88-1EE7EF0B5423}"/>
              </a:ext>
            </a:extLst>
          </p:cNvPr>
          <p:cNvPicPr>
            <a:picLocks noChangeAspect="1"/>
          </p:cNvPicPr>
          <p:nvPr/>
        </p:nvPicPr>
        <p:blipFill>
          <a:blip r:embed="rId4"/>
          <a:stretch>
            <a:fillRect/>
          </a:stretch>
        </p:blipFill>
        <p:spPr>
          <a:xfrm>
            <a:off x="1865009" y="1798178"/>
            <a:ext cx="8461981" cy="3261643"/>
          </a:xfrm>
          <a:prstGeom prst="rect">
            <a:avLst/>
          </a:prstGeom>
        </p:spPr>
      </p:pic>
    </p:spTree>
    <p:extLst>
      <p:ext uri="{BB962C8B-B14F-4D97-AF65-F5344CB8AC3E}">
        <p14:creationId xmlns:p14="http://schemas.microsoft.com/office/powerpoint/2010/main" val="122623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DACF7982-B96C-C06C-211B-B55ED196D0BA}"/>
              </a:ext>
            </a:extLst>
          </p:cNvPr>
          <p:cNvPicPr>
            <a:picLocks noChangeAspect="1"/>
          </p:cNvPicPr>
          <p:nvPr/>
        </p:nvPicPr>
        <p:blipFill>
          <a:blip r:embed="rId4"/>
          <a:stretch>
            <a:fillRect/>
          </a:stretch>
        </p:blipFill>
        <p:spPr>
          <a:xfrm>
            <a:off x="1358997" y="1408001"/>
            <a:ext cx="9474005" cy="4041998"/>
          </a:xfrm>
          <a:prstGeom prst="rect">
            <a:avLst/>
          </a:prstGeom>
        </p:spPr>
      </p:pic>
    </p:spTree>
    <p:extLst>
      <p:ext uri="{BB962C8B-B14F-4D97-AF65-F5344CB8AC3E}">
        <p14:creationId xmlns:p14="http://schemas.microsoft.com/office/powerpoint/2010/main" val="2444290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9FD295B3-6A88-6D19-7B29-77FDF3E4246B}"/>
              </a:ext>
            </a:extLst>
          </p:cNvPr>
          <p:cNvPicPr>
            <a:picLocks noChangeAspect="1"/>
          </p:cNvPicPr>
          <p:nvPr/>
        </p:nvPicPr>
        <p:blipFill>
          <a:blip r:embed="rId4"/>
          <a:stretch>
            <a:fillRect/>
          </a:stretch>
        </p:blipFill>
        <p:spPr>
          <a:xfrm>
            <a:off x="1938930" y="1782937"/>
            <a:ext cx="8314140" cy="3292125"/>
          </a:xfrm>
          <a:prstGeom prst="rect">
            <a:avLst/>
          </a:prstGeom>
        </p:spPr>
      </p:pic>
    </p:spTree>
    <p:extLst>
      <p:ext uri="{BB962C8B-B14F-4D97-AF65-F5344CB8AC3E}">
        <p14:creationId xmlns:p14="http://schemas.microsoft.com/office/powerpoint/2010/main" val="3406556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3A49D03E-1615-1165-F4B7-ED2E5D32B8C4}"/>
              </a:ext>
            </a:extLst>
          </p:cNvPr>
          <p:cNvPicPr>
            <a:picLocks noChangeAspect="1"/>
          </p:cNvPicPr>
          <p:nvPr/>
        </p:nvPicPr>
        <p:blipFill>
          <a:blip r:embed="rId4"/>
          <a:stretch>
            <a:fillRect/>
          </a:stretch>
        </p:blipFill>
        <p:spPr>
          <a:xfrm>
            <a:off x="1276350" y="1169474"/>
            <a:ext cx="6781970" cy="4519052"/>
          </a:xfrm>
          <a:prstGeom prst="rect">
            <a:avLst/>
          </a:prstGeom>
        </p:spPr>
      </p:pic>
    </p:spTree>
    <p:extLst>
      <p:ext uri="{BB962C8B-B14F-4D97-AF65-F5344CB8AC3E}">
        <p14:creationId xmlns:p14="http://schemas.microsoft.com/office/powerpoint/2010/main" val="40035233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E348223A-10D9-F2A3-0840-CDC1803928FF}"/>
              </a:ext>
            </a:extLst>
          </p:cNvPr>
          <p:cNvPicPr>
            <a:picLocks noChangeAspect="1"/>
          </p:cNvPicPr>
          <p:nvPr/>
        </p:nvPicPr>
        <p:blipFill>
          <a:blip r:embed="rId4"/>
          <a:stretch>
            <a:fillRect/>
          </a:stretch>
        </p:blipFill>
        <p:spPr>
          <a:xfrm>
            <a:off x="3081130" y="741833"/>
            <a:ext cx="4942897" cy="4405626"/>
          </a:xfrm>
          <a:prstGeom prst="rect">
            <a:avLst/>
          </a:prstGeom>
        </p:spPr>
      </p:pic>
    </p:spTree>
    <p:extLst>
      <p:ext uri="{BB962C8B-B14F-4D97-AF65-F5344CB8AC3E}">
        <p14:creationId xmlns:p14="http://schemas.microsoft.com/office/powerpoint/2010/main" val="2147942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72DC2A2D-6462-7A22-0F3E-9843971F08A1}"/>
              </a:ext>
            </a:extLst>
          </p:cNvPr>
          <p:cNvPicPr>
            <a:picLocks noChangeAspect="1"/>
          </p:cNvPicPr>
          <p:nvPr/>
        </p:nvPicPr>
        <p:blipFill>
          <a:blip r:embed="rId4"/>
          <a:stretch>
            <a:fillRect/>
          </a:stretch>
        </p:blipFill>
        <p:spPr>
          <a:xfrm>
            <a:off x="2262808" y="1420956"/>
            <a:ext cx="7666384" cy="4016088"/>
          </a:xfrm>
          <a:prstGeom prst="rect">
            <a:avLst/>
          </a:prstGeom>
        </p:spPr>
      </p:pic>
    </p:spTree>
    <p:extLst>
      <p:ext uri="{BB962C8B-B14F-4D97-AF65-F5344CB8AC3E}">
        <p14:creationId xmlns:p14="http://schemas.microsoft.com/office/powerpoint/2010/main" val="1221499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81F78E41-DCA2-9A39-822F-E7DE7E2A8C72}"/>
              </a:ext>
            </a:extLst>
          </p:cNvPr>
          <p:cNvPicPr>
            <a:picLocks noChangeAspect="1"/>
          </p:cNvPicPr>
          <p:nvPr/>
        </p:nvPicPr>
        <p:blipFill>
          <a:blip r:embed="rId4"/>
          <a:stretch>
            <a:fillRect/>
          </a:stretch>
        </p:blipFill>
        <p:spPr>
          <a:xfrm>
            <a:off x="2087532" y="1302836"/>
            <a:ext cx="8016935" cy="4252328"/>
          </a:xfrm>
          <a:prstGeom prst="rect">
            <a:avLst/>
          </a:prstGeom>
        </p:spPr>
      </p:pic>
    </p:spTree>
    <p:extLst>
      <p:ext uri="{BB962C8B-B14F-4D97-AF65-F5344CB8AC3E}">
        <p14:creationId xmlns:p14="http://schemas.microsoft.com/office/powerpoint/2010/main" val="3903714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F38AF1C2-03CA-21E2-E636-B6A30B8C223D}"/>
              </a:ext>
            </a:extLst>
          </p:cNvPr>
          <p:cNvPicPr>
            <a:picLocks noChangeAspect="1"/>
          </p:cNvPicPr>
          <p:nvPr/>
        </p:nvPicPr>
        <p:blipFill>
          <a:blip r:embed="rId4"/>
          <a:stretch>
            <a:fillRect/>
          </a:stretch>
        </p:blipFill>
        <p:spPr>
          <a:xfrm>
            <a:off x="1919878" y="1626714"/>
            <a:ext cx="8352244" cy="3604572"/>
          </a:xfrm>
          <a:prstGeom prst="rect">
            <a:avLst/>
          </a:prstGeom>
        </p:spPr>
      </p:pic>
    </p:spTree>
    <p:extLst>
      <p:ext uri="{BB962C8B-B14F-4D97-AF65-F5344CB8AC3E}">
        <p14:creationId xmlns:p14="http://schemas.microsoft.com/office/powerpoint/2010/main" val="1307107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41F5BF8A-2D96-F977-41CB-D386E8AAB731}"/>
              </a:ext>
            </a:extLst>
          </p:cNvPr>
          <p:cNvPicPr>
            <a:picLocks noChangeAspect="1"/>
          </p:cNvPicPr>
          <p:nvPr/>
        </p:nvPicPr>
        <p:blipFill>
          <a:blip r:embed="rId4"/>
          <a:stretch>
            <a:fillRect/>
          </a:stretch>
        </p:blipFill>
        <p:spPr>
          <a:xfrm>
            <a:off x="2156118" y="1298044"/>
            <a:ext cx="7879763" cy="4900085"/>
          </a:xfrm>
          <a:prstGeom prst="rect">
            <a:avLst/>
          </a:prstGeom>
        </p:spPr>
      </p:pic>
    </p:spTree>
    <p:extLst>
      <p:ext uri="{BB962C8B-B14F-4D97-AF65-F5344CB8AC3E}">
        <p14:creationId xmlns:p14="http://schemas.microsoft.com/office/powerpoint/2010/main" val="1362043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3" name="Picture 2">
            <a:extLst>
              <a:ext uri="{FF2B5EF4-FFF2-40B4-BE49-F238E27FC236}">
                <a16:creationId xmlns:a16="http://schemas.microsoft.com/office/drawing/2014/main" id="{94FEE9EC-3D17-5ECB-CA8F-0F9B25300183}"/>
              </a:ext>
            </a:extLst>
          </p:cNvPr>
          <p:cNvPicPr>
            <a:picLocks noChangeAspect="1"/>
          </p:cNvPicPr>
          <p:nvPr/>
        </p:nvPicPr>
        <p:blipFill>
          <a:blip r:embed="rId4"/>
          <a:stretch>
            <a:fillRect/>
          </a:stretch>
        </p:blipFill>
        <p:spPr>
          <a:xfrm>
            <a:off x="1954171" y="2045850"/>
            <a:ext cx="8283658" cy="2766300"/>
          </a:xfrm>
          <a:prstGeom prst="rect">
            <a:avLst/>
          </a:prstGeom>
        </p:spPr>
      </p:pic>
    </p:spTree>
    <p:extLst>
      <p:ext uri="{BB962C8B-B14F-4D97-AF65-F5344CB8AC3E}">
        <p14:creationId xmlns:p14="http://schemas.microsoft.com/office/powerpoint/2010/main" val="4644009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AA13D732-C892-8884-D8EC-83BA54D9194F}"/>
              </a:ext>
            </a:extLst>
          </p:cNvPr>
          <p:cNvPicPr>
            <a:picLocks noChangeAspect="1"/>
          </p:cNvPicPr>
          <p:nvPr/>
        </p:nvPicPr>
        <p:blipFill>
          <a:blip r:embed="rId4"/>
          <a:stretch>
            <a:fillRect/>
          </a:stretch>
        </p:blipFill>
        <p:spPr>
          <a:xfrm>
            <a:off x="4078049" y="1322649"/>
            <a:ext cx="4035902" cy="4212701"/>
          </a:xfrm>
          <a:prstGeom prst="rect">
            <a:avLst/>
          </a:prstGeom>
        </p:spPr>
      </p:pic>
    </p:spTree>
    <p:extLst>
      <p:ext uri="{BB962C8B-B14F-4D97-AF65-F5344CB8AC3E}">
        <p14:creationId xmlns:p14="http://schemas.microsoft.com/office/powerpoint/2010/main" val="2551278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CF1C54BA-5EE6-3971-CE22-10BFACFD1A3D}"/>
              </a:ext>
            </a:extLst>
          </p:cNvPr>
          <p:cNvPicPr>
            <a:picLocks noChangeAspect="1"/>
          </p:cNvPicPr>
          <p:nvPr/>
        </p:nvPicPr>
        <p:blipFill>
          <a:blip r:embed="rId4"/>
          <a:stretch>
            <a:fillRect/>
          </a:stretch>
        </p:blipFill>
        <p:spPr>
          <a:xfrm>
            <a:off x="1514151" y="1181098"/>
            <a:ext cx="7468247" cy="5151566"/>
          </a:xfrm>
          <a:prstGeom prst="rect">
            <a:avLst/>
          </a:prstGeom>
        </p:spPr>
      </p:pic>
    </p:spTree>
    <p:extLst>
      <p:ext uri="{BB962C8B-B14F-4D97-AF65-F5344CB8AC3E}">
        <p14:creationId xmlns:p14="http://schemas.microsoft.com/office/powerpoint/2010/main" val="2670767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6A7C5B70-EDE7-C264-540B-91DEA224F97B}"/>
              </a:ext>
            </a:extLst>
          </p:cNvPr>
          <p:cNvPicPr>
            <a:picLocks noChangeAspect="1"/>
          </p:cNvPicPr>
          <p:nvPr/>
        </p:nvPicPr>
        <p:blipFill>
          <a:blip r:embed="rId4"/>
          <a:stretch>
            <a:fillRect/>
          </a:stretch>
        </p:blipFill>
        <p:spPr>
          <a:xfrm>
            <a:off x="2106584" y="1359990"/>
            <a:ext cx="7978831" cy="4138019"/>
          </a:xfrm>
          <a:prstGeom prst="rect">
            <a:avLst/>
          </a:prstGeom>
        </p:spPr>
      </p:pic>
    </p:spTree>
    <p:extLst>
      <p:ext uri="{BB962C8B-B14F-4D97-AF65-F5344CB8AC3E}">
        <p14:creationId xmlns:p14="http://schemas.microsoft.com/office/powerpoint/2010/main" val="29930552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A8EEF3B0-B22D-D050-B545-CE7C378C3421}"/>
              </a:ext>
            </a:extLst>
          </p:cNvPr>
          <p:cNvPicPr>
            <a:picLocks noChangeAspect="1"/>
          </p:cNvPicPr>
          <p:nvPr/>
        </p:nvPicPr>
        <p:blipFill>
          <a:blip r:embed="rId4"/>
          <a:stretch>
            <a:fillRect/>
          </a:stretch>
        </p:blipFill>
        <p:spPr>
          <a:xfrm>
            <a:off x="2431986" y="1438483"/>
            <a:ext cx="7328027" cy="3981033"/>
          </a:xfrm>
          <a:prstGeom prst="rect">
            <a:avLst/>
          </a:prstGeom>
        </p:spPr>
      </p:pic>
    </p:spTree>
    <p:extLst>
      <p:ext uri="{BB962C8B-B14F-4D97-AF65-F5344CB8AC3E}">
        <p14:creationId xmlns:p14="http://schemas.microsoft.com/office/powerpoint/2010/main" val="592192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66932DEB-36F5-3B52-4CE2-2F2FEC525ADE}"/>
              </a:ext>
            </a:extLst>
          </p:cNvPr>
          <p:cNvPicPr>
            <a:picLocks noChangeAspect="1"/>
          </p:cNvPicPr>
          <p:nvPr/>
        </p:nvPicPr>
        <p:blipFill>
          <a:blip r:embed="rId4"/>
          <a:stretch>
            <a:fillRect/>
          </a:stretch>
        </p:blipFill>
        <p:spPr>
          <a:xfrm>
            <a:off x="2139353" y="1901819"/>
            <a:ext cx="7913294" cy="3054361"/>
          </a:xfrm>
          <a:prstGeom prst="rect">
            <a:avLst/>
          </a:prstGeom>
        </p:spPr>
      </p:pic>
    </p:spTree>
    <p:extLst>
      <p:ext uri="{BB962C8B-B14F-4D97-AF65-F5344CB8AC3E}">
        <p14:creationId xmlns:p14="http://schemas.microsoft.com/office/powerpoint/2010/main" val="9402697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9D103E8F-C263-5C36-0619-66942FA1D843}"/>
              </a:ext>
            </a:extLst>
          </p:cNvPr>
          <p:cNvPicPr>
            <a:picLocks noChangeAspect="1"/>
          </p:cNvPicPr>
          <p:nvPr/>
        </p:nvPicPr>
        <p:blipFill>
          <a:blip r:embed="rId4"/>
          <a:stretch>
            <a:fillRect/>
          </a:stretch>
        </p:blipFill>
        <p:spPr>
          <a:xfrm>
            <a:off x="2303959" y="1731117"/>
            <a:ext cx="7584081" cy="3395766"/>
          </a:xfrm>
          <a:prstGeom prst="rect">
            <a:avLst/>
          </a:prstGeom>
        </p:spPr>
      </p:pic>
    </p:spTree>
    <p:extLst>
      <p:ext uri="{BB962C8B-B14F-4D97-AF65-F5344CB8AC3E}">
        <p14:creationId xmlns:p14="http://schemas.microsoft.com/office/powerpoint/2010/main" val="24147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EEC09E6E-A398-FFDD-5DE9-42CC4CD5E999}"/>
              </a:ext>
            </a:extLst>
          </p:cNvPr>
          <p:cNvPicPr>
            <a:picLocks noChangeAspect="1"/>
          </p:cNvPicPr>
          <p:nvPr/>
        </p:nvPicPr>
        <p:blipFill>
          <a:blip r:embed="rId4"/>
          <a:stretch>
            <a:fillRect/>
          </a:stretch>
        </p:blipFill>
        <p:spPr>
          <a:xfrm>
            <a:off x="1822333" y="1121464"/>
            <a:ext cx="8547333" cy="4615072"/>
          </a:xfrm>
          <a:prstGeom prst="rect">
            <a:avLst/>
          </a:prstGeom>
        </p:spPr>
      </p:pic>
    </p:spTree>
    <p:extLst>
      <p:ext uri="{BB962C8B-B14F-4D97-AF65-F5344CB8AC3E}">
        <p14:creationId xmlns:p14="http://schemas.microsoft.com/office/powerpoint/2010/main" val="34460646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221C3DC9-86EE-1F84-93D8-DFA446A1AF86}"/>
              </a:ext>
            </a:extLst>
          </p:cNvPr>
          <p:cNvPicPr>
            <a:picLocks noChangeAspect="1"/>
          </p:cNvPicPr>
          <p:nvPr/>
        </p:nvPicPr>
        <p:blipFill>
          <a:blip r:embed="rId4"/>
          <a:stretch>
            <a:fillRect/>
          </a:stretch>
        </p:blipFill>
        <p:spPr>
          <a:xfrm>
            <a:off x="2005229" y="1158043"/>
            <a:ext cx="8181541" cy="4541914"/>
          </a:xfrm>
          <a:prstGeom prst="rect">
            <a:avLst/>
          </a:prstGeom>
        </p:spPr>
      </p:pic>
    </p:spTree>
    <p:extLst>
      <p:ext uri="{BB962C8B-B14F-4D97-AF65-F5344CB8AC3E}">
        <p14:creationId xmlns:p14="http://schemas.microsoft.com/office/powerpoint/2010/main" val="3732243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3" name="Picture 2">
            <a:extLst>
              <a:ext uri="{FF2B5EF4-FFF2-40B4-BE49-F238E27FC236}">
                <a16:creationId xmlns:a16="http://schemas.microsoft.com/office/drawing/2014/main" id="{60AAC3BC-8D89-3A96-FF21-26FBBFB7B12A}"/>
              </a:ext>
            </a:extLst>
          </p:cNvPr>
          <p:cNvPicPr>
            <a:picLocks noChangeAspect="1"/>
          </p:cNvPicPr>
          <p:nvPr/>
        </p:nvPicPr>
        <p:blipFill>
          <a:blip r:embed="rId4"/>
          <a:stretch>
            <a:fillRect/>
          </a:stretch>
        </p:blipFill>
        <p:spPr>
          <a:xfrm>
            <a:off x="1749175" y="1706730"/>
            <a:ext cx="8693649" cy="3444539"/>
          </a:xfrm>
          <a:prstGeom prst="rect">
            <a:avLst/>
          </a:prstGeom>
        </p:spPr>
      </p:pic>
    </p:spTree>
    <p:extLst>
      <p:ext uri="{BB962C8B-B14F-4D97-AF65-F5344CB8AC3E}">
        <p14:creationId xmlns:p14="http://schemas.microsoft.com/office/powerpoint/2010/main" val="2093533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EF7700A-4D4C-BA5E-A604-D21114763C56}"/>
              </a:ext>
            </a:extLst>
          </p:cNvPr>
          <p:cNvSpPr txBox="1"/>
          <p:nvPr/>
        </p:nvSpPr>
        <p:spPr>
          <a:xfrm>
            <a:off x="3048828" y="313949"/>
            <a:ext cx="6097656" cy="6230103"/>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3600" b="1"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Summary:</a:t>
            </a:r>
          </a:p>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US" sz="3600" b="1"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Lean </a:t>
            </a:r>
            <a:endParaRPr kumimoji="0" lang="en-US" sz="3600" b="0"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Lean</a:t>
            </a: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:A philosophy based on Toyota Production System that aimed at reducing the time from order to delivery by eliminating waste &amp; non value adding activities, A culture of continuous improvement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sng"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Lean Principles:</a:t>
            </a:r>
            <a:endParaRPr kumimoji="0" lang="en-US" sz="2400" b="0"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1-Provide customers with required value, quality and quantity on time</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2-identify value from the customer view, map current activities</a:t>
            </a:r>
          </a:p>
        </p:txBody>
      </p:sp>
    </p:spTree>
    <p:extLst>
      <p:ext uri="{BB962C8B-B14F-4D97-AF65-F5344CB8AC3E}">
        <p14:creationId xmlns:p14="http://schemas.microsoft.com/office/powerpoint/2010/main" val="663601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2BE1A95D-0317-D91E-785A-94E56A686466}"/>
              </a:ext>
            </a:extLst>
          </p:cNvPr>
          <p:cNvSpPr txBox="1"/>
          <p:nvPr/>
        </p:nvSpPr>
        <p:spPr>
          <a:xfrm>
            <a:off x="3048828" y="738680"/>
            <a:ext cx="6097656" cy="5380640"/>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3-make the value flow (Value stream map)</a:t>
            </a:r>
            <a:r>
              <a:rPr kumimoji="0" lang="en-US" sz="24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Pull</a:t>
            </a: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from the supplier and perfect continuously</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4-Sets up a waste elimination culture trying to be perfect.</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It Focuses on: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-Waste elimination &amp; non value adding activities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improving the speed of production &amp; its efficiency</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It  considers INVENTORY  as a kind of waste so it  adopts JIT. </a:t>
            </a:r>
          </a:p>
        </p:txBody>
      </p:sp>
    </p:spTree>
    <p:extLst>
      <p:ext uri="{BB962C8B-B14F-4D97-AF65-F5344CB8AC3E}">
        <p14:creationId xmlns:p14="http://schemas.microsoft.com/office/powerpoint/2010/main" val="2335889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EA6BC645-8FCE-4D55-43C4-91EA6DCDD368}"/>
              </a:ext>
            </a:extLst>
          </p:cNvPr>
          <p:cNvSpPr txBox="1"/>
          <p:nvPr/>
        </p:nvSpPr>
        <p:spPr>
          <a:xfrm>
            <a:off x="3048828" y="575847"/>
            <a:ext cx="6097656" cy="5706306"/>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Seven types of waste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over-production, waiting, transportation, inappropriate processing, inventory, unnecessary motions and defects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so, </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The five key principles of the lean organization are:</a:t>
            </a:r>
            <a:endParaRPr kumimoji="0" lang="en-US" sz="32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(1) Identify value (from the point of the customer).</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(2) Measure the value stream.</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(3) Pull on customer demand.</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(4) Create flow.</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(5) Achieve perfection</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The lean production principles (3) and   (4) are embedded or included in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Total Quality Management</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theories, principles and tools .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847692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A5C215D8-E2C5-6947-DE3B-7E3898A328D6}"/>
              </a:ext>
            </a:extLst>
          </p:cNvPr>
          <p:cNvSpPr txBox="1"/>
          <p:nvPr/>
        </p:nvSpPr>
        <p:spPr>
          <a:xfrm>
            <a:off x="3048828" y="1228398"/>
            <a:ext cx="6097656"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Brieﬂy, lean is about controlling the resources in accordance with the customers’ needs and to reduce unnecessary waste (including the waste of time).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Lean concept : “A systematic approach to identify and eliminate waste through continuous improvement, ﬂowing the product at the pull of the customer in pursuit of perfection” </a:t>
            </a:r>
          </a:p>
        </p:txBody>
      </p:sp>
    </p:spTree>
    <p:extLst>
      <p:ext uri="{BB962C8B-B14F-4D97-AF65-F5344CB8AC3E}">
        <p14:creationId xmlns:p14="http://schemas.microsoft.com/office/powerpoint/2010/main" val="19509104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89C2536-E0D6-3B72-EA2D-F67912E03E04}"/>
              </a:ext>
            </a:extLst>
          </p:cNvPr>
          <p:cNvSpPr txBox="1"/>
          <p:nvPr/>
        </p:nvSpPr>
        <p:spPr>
          <a:xfrm>
            <a:off x="795130" y="58847"/>
            <a:ext cx="10287000" cy="563231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u="sng" dirty="0">
              <a:solidFill>
                <a:prstClr val="black"/>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rPr>
              <a:t>Methodologies and tools: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Lean principles are fundamentally customer value driven,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which makes them appropriate for many manufacturing and distribution situations.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Five basic principles of lean manufacturing are generally acknowledged: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Understanding customer value. Only what the customers perceive as value 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important.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Value stream analysis. Having understood the value for the customers, the next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step is to analyze the business processes to determine which ones actually add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value. If an action does not add value, it should be modiﬁed or eliminated from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process.</a:t>
            </a:r>
          </a:p>
        </p:txBody>
      </p:sp>
    </p:spTree>
    <p:extLst>
      <p:ext uri="{BB962C8B-B14F-4D97-AF65-F5344CB8AC3E}">
        <p14:creationId xmlns:p14="http://schemas.microsoft.com/office/powerpoint/2010/main" val="9005197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591A725-86CB-19E0-B479-31E5437888A9}"/>
              </a:ext>
            </a:extLst>
          </p:cNvPr>
          <p:cNvSpPr txBox="1"/>
          <p:nvPr/>
        </p:nvSpPr>
        <p:spPr>
          <a:xfrm>
            <a:off x="874643" y="775252"/>
            <a:ext cx="9988827"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Flow. Focus on organizing a continuous ﬂow through the production or supply chain rather than moving commodities in large batches.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Pull. Demand chain management prevents from producing commodities 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stock, i.e. customer demand pulls ﬁnished products through the system. No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work is carried out unless the result of it is required downstream.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Perfection. The elimination of non-value-adding elements (waste) is a process of continuous improvement. “There is no end to reducing time, cost, space , mistakes, and effort”</a:t>
            </a:r>
          </a:p>
        </p:txBody>
      </p:sp>
    </p:spTree>
    <p:extLst>
      <p:ext uri="{BB962C8B-B14F-4D97-AF65-F5344CB8AC3E}">
        <p14:creationId xmlns:p14="http://schemas.microsoft.com/office/powerpoint/2010/main" val="36474118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A08F04-1D96-34B2-77F6-795F48BB99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76FF2C01-F480-B53C-E058-5BB576D80619}"/>
              </a:ext>
            </a:extLst>
          </p:cNvPr>
          <p:cNvSpPr txBox="1"/>
          <p:nvPr/>
        </p:nvSpPr>
        <p:spPr>
          <a:xfrm>
            <a:off x="1331843" y="612845"/>
            <a:ext cx="7814641"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main elements contributing to the elimination of non-value-added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activities are the following: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excess production, excess processing, delays, transport,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inventory, defects and movement.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 variety of approaches are available for reducing or eliminating waste. These approaches include value stream analysis, total productive maintenance, Kaizen costing and cost analysis, engineering and change management, and document management. Tools used include Kanban cards for pull through the supply chain and the closely related JIT system for inventory reduction.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211E6CB0-E900-5CEA-D543-7857245CF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03984CFC-C9B4-0CE1-501F-09778DABEB84}"/>
              </a:ext>
            </a:extLst>
          </p:cNvPr>
          <p:cNvSpPr txBox="1"/>
          <p:nvPr/>
        </p:nvSpPr>
        <p:spPr>
          <a:xfrm>
            <a:off x="854765" y="506896"/>
            <a:ext cx="10277061" cy="61247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Effects: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many reasons to introduce lean techniques in an organization , as it may contribute substantially to cutting costs and providing competitive advantages.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Lean beneﬁts include reduced work-in-process, increased inventory turns, increased capacity, cycle-time reduction and improved customer satisfaction. These improvement areas include: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operational improvements (reduction of lead time, increase in productivity, reduction in work-in-process inventory, etc.),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administrative improvements (reduction in order processing errors, streamlining of customer service functions so that customers are no longer placed on hold, etc.) and strategic improvements (reduced costs, etc.).</a:t>
            </a:r>
          </a:p>
        </p:txBody>
      </p:sp>
    </p:spTree>
    <p:extLst>
      <p:ext uri="{BB962C8B-B14F-4D97-AF65-F5344CB8AC3E}">
        <p14:creationId xmlns:p14="http://schemas.microsoft.com/office/powerpoint/2010/main" val="20230182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0025359D-C31C-4073-8CFE-80ECF1846E20}"/>
</file>

<file path=docProps/app.xml><?xml version="1.0" encoding="utf-8"?>
<Properties xmlns="http://schemas.openxmlformats.org/officeDocument/2006/extended-properties" xmlns:vt="http://schemas.openxmlformats.org/officeDocument/2006/docPropsVTypes">
  <TotalTime>368</TotalTime>
  <Words>837</Words>
  <Application>Microsoft Office PowerPoint</Application>
  <PresentationFormat>Widescreen</PresentationFormat>
  <Paragraphs>80</Paragraphs>
  <Slides>39</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42</cp:revision>
  <dcterms:created xsi:type="dcterms:W3CDTF">2023-04-29T09:08:00Z</dcterms:created>
  <dcterms:modified xsi:type="dcterms:W3CDTF">2024-08-09T00:48:32Z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