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0" r:id="rId4"/>
    <p:sldId id="261" r:id="rId5"/>
    <p:sldId id="262" r:id="rId6"/>
    <p:sldId id="263" r:id="rId7"/>
    <p:sldId id="264" r:id="rId8"/>
    <p:sldId id="265" r:id="rId9"/>
    <p:sldId id="266" r:id="rId10"/>
    <p:sldId id="267" r:id="rId11"/>
    <p:sldId id="269" r:id="rId12"/>
    <p:sldId id="268" r:id="rId13"/>
    <p:sldId id="270" r:id="rId14"/>
    <p:sldId id="274" r:id="rId15"/>
    <p:sldId id="271" r:id="rId16"/>
    <p:sldId id="272" r:id="rId17"/>
    <p:sldId id="273" r:id="rId18"/>
    <p:sldId id="315" r:id="rId19"/>
    <p:sldId id="275" r:id="rId20"/>
    <p:sldId id="276" r:id="rId21"/>
    <p:sldId id="278" r:id="rId22"/>
    <p:sldId id="279" r:id="rId23"/>
    <p:sldId id="280" r:id="rId24"/>
    <p:sldId id="281" r:id="rId25"/>
    <p:sldId id="316" r:id="rId26"/>
    <p:sldId id="317" r:id="rId27"/>
    <p:sldId id="318" r:id="rId28"/>
    <p:sldId id="319" r:id="rId29"/>
    <p:sldId id="320" r:id="rId30"/>
    <p:sldId id="321" r:id="rId31"/>
    <p:sldId id="314"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9" d="100"/>
          <a:sy n="89" d="100"/>
        </p:scale>
        <p:origin x="46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7/17/2022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7/17/2022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7/17/2022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7/17/2022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7/17/2022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7" Type="http://schemas.openxmlformats.org/officeDocument/2006/relationships/image" Target="../media/image6.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emf"/><Relationship Id="rId4" Type="http://schemas.openxmlformats.org/officeDocument/2006/relationships/image" Target="../media/image3.emf"/></Relationships>
</file>

<file path=ppt/slides/_rels/slide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4.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12.wmf"/><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oleObject" Target="../embeddings/oleObject1.bin"/><Relationship Id="rId5" Type="http://schemas.openxmlformats.org/officeDocument/2006/relationships/image" Target="../media/image10.emf"/><Relationship Id="rId4" Type="http://schemas.openxmlformats.org/officeDocument/2006/relationships/image" Target="../media/image9.emf"/></Relationships>
</file>

<file path=ppt/slides/_rels/slide5.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13.wmf"/><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oleObject" Target="../embeddings/oleObject2.bin"/><Relationship Id="rId5" Type="http://schemas.openxmlformats.org/officeDocument/2006/relationships/image" Target="../media/image10.emf"/><Relationship Id="rId4" Type="http://schemas.openxmlformats.org/officeDocument/2006/relationships/image" Target="../media/image9.emf"/></Relationships>
</file>

<file path=ppt/slides/_rels/slide6.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14.wmf"/><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oleObject" Target="../embeddings/oleObject3.bin"/><Relationship Id="rId5" Type="http://schemas.openxmlformats.org/officeDocument/2006/relationships/image" Target="../media/image10.emf"/><Relationship Id="rId4" Type="http://schemas.openxmlformats.org/officeDocument/2006/relationships/image" Target="../media/image9.emf"/></Relationships>
</file>

<file path=ppt/slides/_rels/slide7.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15.wmf"/><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oleObject" Target="../embeddings/oleObject4.bin"/><Relationship Id="rId5" Type="http://schemas.openxmlformats.org/officeDocument/2006/relationships/image" Target="../media/image10.emf"/><Relationship Id="rId4" Type="http://schemas.openxmlformats.org/officeDocument/2006/relationships/image" Target="../media/image9.emf"/></Relationships>
</file>

<file path=ppt/slides/_rels/slide8.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16.wmf"/><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oleObject" Target="../embeddings/oleObject5.bin"/><Relationship Id="rId5" Type="http://schemas.openxmlformats.org/officeDocument/2006/relationships/image" Target="../media/image10.emf"/><Relationship Id="rId4" Type="http://schemas.openxmlformats.org/officeDocument/2006/relationships/image" Target="../media/image9.emf"/></Relationships>
</file>

<file path=ppt/slides/_rels/slide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10.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17.wmf"/><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oleObject" Target="../embeddings/oleObject6.bin"/><Relationship Id="rId5" Type="http://schemas.openxmlformats.org/officeDocument/2006/relationships/image" Target="../media/image10.emf"/><Relationship Id="rId4" Type="http://schemas.openxmlformats.org/officeDocument/2006/relationships/image" Target="../media/image9.emf"/></Relationships>
</file>

<file path=ppt/slides/_rels/slide1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12.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18.wmf"/><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oleObject" Target="../embeddings/oleObject7.bin"/><Relationship Id="rId5" Type="http://schemas.openxmlformats.org/officeDocument/2006/relationships/image" Target="../media/image10.emf"/><Relationship Id="rId4" Type="http://schemas.openxmlformats.org/officeDocument/2006/relationships/image" Target="../media/image9.emf"/></Relationships>
</file>

<file path=ppt/slides/_rels/slide13.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19.wmf"/><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oleObject" Target="../embeddings/oleObject8.bin"/><Relationship Id="rId5" Type="http://schemas.openxmlformats.org/officeDocument/2006/relationships/image" Target="../media/image10.emf"/><Relationship Id="rId4" Type="http://schemas.openxmlformats.org/officeDocument/2006/relationships/image" Target="../media/image9.emf"/></Relationships>
</file>

<file path=ppt/slides/_rels/slide1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15.xml.rels><?xml version="1.0" encoding="UTF-8" standalone="yes"?>
<Relationships xmlns="http://schemas.openxmlformats.org/package/2006/relationships"><Relationship Id="rId3" Type="http://schemas.openxmlformats.org/officeDocument/2006/relationships/image" Target="../media/image20.wmf"/><Relationship Id="rId7" Type="http://schemas.openxmlformats.org/officeDocument/2006/relationships/image" Target="../media/image10.emf"/><Relationship Id="rId2" Type="http://schemas.openxmlformats.org/officeDocument/2006/relationships/oleObject" Target="../embeddings/oleObject9.bin"/><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17.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21.wmf"/><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oleObject" Target="../embeddings/oleObject10.bin"/><Relationship Id="rId5" Type="http://schemas.openxmlformats.org/officeDocument/2006/relationships/image" Target="../media/image10.emf"/><Relationship Id="rId4" Type="http://schemas.openxmlformats.org/officeDocument/2006/relationships/image" Target="../media/image9.emf"/></Relationships>
</file>

<file path=ppt/slides/_rels/slide18.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22.wmf"/><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oleObject" Target="../embeddings/oleObject11.bin"/><Relationship Id="rId5" Type="http://schemas.openxmlformats.org/officeDocument/2006/relationships/image" Target="../media/image10.emf"/><Relationship Id="rId4" Type="http://schemas.openxmlformats.org/officeDocument/2006/relationships/image" Target="../media/image9.emf"/></Relationships>
</file>

<file path=ppt/slides/_rels/slide19.xml.rels><?xml version="1.0" encoding="UTF-8" standalone="yes"?>
<Relationships xmlns="http://schemas.openxmlformats.org/package/2006/relationships"><Relationship Id="rId3" Type="http://schemas.openxmlformats.org/officeDocument/2006/relationships/image" Target="../media/image23.wmf"/><Relationship Id="rId7" Type="http://schemas.openxmlformats.org/officeDocument/2006/relationships/image" Target="../media/image10.emf"/><Relationship Id="rId2" Type="http://schemas.openxmlformats.org/officeDocument/2006/relationships/oleObject" Target="../embeddings/oleObject12.bin"/><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24.wmf"/><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oleObject" Target="../embeddings/oleObject13.bin"/><Relationship Id="rId5" Type="http://schemas.openxmlformats.org/officeDocument/2006/relationships/image" Target="../media/image10.emf"/><Relationship Id="rId4" Type="http://schemas.openxmlformats.org/officeDocument/2006/relationships/image" Target="../media/image9.emf"/></Relationships>
</file>

<file path=ppt/slides/_rels/slide21.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25.wmf"/><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oleObject" Target="../embeddings/oleObject14.bin"/><Relationship Id="rId5" Type="http://schemas.openxmlformats.org/officeDocument/2006/relationships/image" Target="../media/image10.emf"/><Relationship Id="rId4" Type="http://schemas.openxmlformats.org/officeDocument/2006/relationships/image" Target="../media/image9.emf"/></Relationships>
</file>

<file path=ppt/slides/_rels/slide2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2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24.xml.rels><?xml version="1.0" encoding="UTF-8" standalone="yes"?>
<Relationships xmlns="http://schemas.openxmlformats.org/package/2006/relationships"><Relationship Id="rId3" Type="http://schemas.openxmlformats.org/officeDocument/2006/relationships/image" Target="../media/image26.wmf"/><Relationship Id="rId7" Type="http://schemas.openxmlformats.org/officeDocument/2006/relationships/image" Target="../media/image10.emf"/><Relationship Id="rId2" Type="http://schemas.openxmlformats.org/officeDocument/2006/relationships/oleObject" Target="../embeddings/oleObject15.bin"/><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11.png"/></Relationships>
</file>

<file path=ppt/slides/_rels/slide25.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27.w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oleObject" Target="../embeddings/oleObject16.bin"/><Relationship Id="rId5" Type="http://schemas.openxmlformats.org/officeDocument/2006/relationships/image" Target="../media/image10.emf"/><Relationship Id="rId4" Type="http://schemas.openxmlformats.org/officeDocument/2006/relationships/image" Target="../media/image9.emf"/></Relationships>
</file>

<file path=ppt/slides/_rels/slide26.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28.w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oleObject" Target="../embeddings/oleObject17.bin"/><Relationship Id="rId5" Type="http://schemas.openxmlformats.org/officeDocument/2006/relationships/image" Target="../media/image10.emf"/><Relationship Id="rId4" Type="http://schemas.openxmlformats.org/officeDocument/2006/relationships/image" Target="../media/image9.emf"/></Relationships>
</file>

<file path=ppt/slides/_rels/slide27.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29.wmf"/><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oleObject" Target="../embeddings/oleObject18.bin"/><Relationship Id="rId5" Type="http://schemas.openxmlformats.org/officeDocument/2006/relationships/image" Target="../media/image10.emf"/><Relationship Id="rId4" Type="http://schemas.openxmlformats.org/officeDocument/2006/relationships/image" Target="../media/image9.emf"/></Relationships>
</file>

<file path=ppt/slides/_rels/slide28.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30.wmf"/><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oleObject" Target="../embeddings/oleObject19.bin"/><Relationship Id="rId5" Type="http://schemas.openxmlformats.org/officeDocument/2006/relationships/image" Target="../media/image10.emf"/><Relationship Id="rId4" Type="http://schemas.openxmlformats.org/officeDocument/2006/relationships/image" Target="../media/image9.emf"/></Relationships>
</file>

<file path=ppt/slides/_rels/slide29.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31.wmf"/><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oleObject" Target="../embeddings/oleObject20.bin"/><Relationship Id="rId5" Type="http://schemas.openxmlformats.org/officeDocument/2006/relationships/image" Target="../media/image10.emf"/><Relationship Id="rId4" Type="http://schemas.openxmlformats.org/officeDocument/2006/relationships/image" Target="../media/image9.emf"/></Relationships>
</file>

<file path=ppt/slides/_rels/slide30.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32.wmf"/><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oleObject" Target="../embeddings/oleObject21.bin"/><Relationship Id="rId5" Type="http://schemas.openxmlformats.org/officeDocument/2006/relationships/image" Target="../media/image10.emf"/><Relationship Id="rId4" Type="http://schemas.openxmlformats.org/officeDocument/2006/relationships/image" Target="../media/image9.emf"/></Relationships>
</file>

<file path=ppt/slides/_rels/slide3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33.gif"/><Relationship Id="rId5" Type="http://schemas.openxmlformats.org/officeDocument/2006/relationships/image" Target="../media/image10.emf"/><Relationship Id="rId4" Type="http://schemas.openxmlformats.org/officeDocument/2006/relationships/image" Target="../media/image9.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3"/>
          <a:stretch>
            <a:fillRect/>
          </a:stretch>
        </p:blipFill>
        <p:spPr>
          <a:xfrm>
            <a:off x="4872252" y="-394410"/>
            <a:ext cx="5721151" cy="6563668"/>
          </a:xfrm>
          <a:prstGeom prst="rect">
            <a:avLst/>
          </a:prstGeom>
        </p:spPr>
      </p:pic>
      <p:pic>
        <p:nvPicPr>
          <p:cNvPr id="12" name="Picture 11"/>
          <p:cNvPicPr>
            <a:picLocks noChangeAspect="1"/>
          </p:cNvPicPr>
          <p:nvPr/>
        </p:nvPicPr>
        <p:blipFill>
          <a:blip r:embed="rId4"/>
          <a:stretch>
            <a:fillRect/>
          </a:stretch>
        </p:blipFill>
        <p:spPr>
          <a:xfrm>
            <a:off x="2235200" y="915090"/>
            <a:ext cx="6714451" cy="1972334"/>
          </a:xfrm>
          <a:prstGeom prst="rect">
            <a:avLst/>
          </a:prstGeom>
        </p:spPr>
      </p:pic>
      <p:pic>
        <p:nvPicPr>
          <p:cNvPr id="2" name="Picture 1"/>
          <p:cNvPicPr>
            <a:picLocks noChangeAspect="1"/>
          </p:cNvPicPr>
          <p:nvPr/>
        </p:nvPicPr>
        <p:blipFill>
          <a:blip r:embed="rId5"/>
          <a:stretch>
            <a:fillRect/>
          </a:stretch>
        </p:blipFill>
        <p:spPr>
          <a:xfrm>
            <a:off x="-139261" y="-101602"/>
            <a:ext cx="4169394" cy="7137043"/>
          </a:xfrm>
          <a:prstGeom prst="rect">
            <a:avLst/>
          </a:prstGeom>
        </p:spPr>
      </p:pic>
      <p:sp>
        <p:nvSpPr>
          <p:cNvPr id="14" name="TextBox 13"/>
          <p:cNvSpPr txBox="1"/>
          <p:nvPr/>
        </p:nvSpPr>
        <p:spPr>
          <a:xfrm>
            <a:off x="2822222" y="1208759"/>
            <a:ext cx="5944128"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HCIA Security</a:t>
            </a:r>
          </a:p>
          <a:p>
            <a:r>
              <a:rPr lang="en-US" sz="2800" dirty="0">
                <a:solidFill>
                  <a:srgbClr val="24A9E1"/>
                </a:solidFill>
                <a:latin typeface="Tajawal Medium" panose="00000600000000000000" pitchFamily="2" charset="-78"/>
                <a:cs typeface="Tajawal Medium" panose="00000600000000000000" pitchFamily="2" charset="-78"/>
              </a:rPr>
              <a:t>Prepared by Dr. Abdelrhman Ahmed</a:t>
            </a:r>
          </a:p>
          <a:p>
            <a:r>
              <a:rPr lang="en-US" sz="2800" dirty="0">
                <a:solidFill>
                  <a:srgbClr val="FF9518"/>
                </a:solidFill>
                <a:latin typeface="Tajawal Medium" panose="00000600000000000000" pitchFamily="2" charset="-78"/>
                <a:cs typeface="Tajawal Medium" panose="00000600000000000000" pitchFamily="2" charset="-78"/>
              </a:rPr>
              <a:t>Lecture 4</a:t>
            </a:r>
          </a:p>
        </p:txBody>
      </p:sp>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7"/>
          <a:stretch>
            <a:fillRect/>
          </a:stretch>
        </p:blipFill>
        <p:spPr>
          <a:xfrm rot="10800000">
            <a:off x="3612444" y="5284188"/>
            <a:ext cx="5882401" cy="1034667"/>
          </a:xfrm>
          <a:prstGeom prst="rect">
            <a:avLst/>
          </a:prstGeom>
        </p:spPr>
      </p:pic>
      <p:sp>
        <p:nvSpPr>
          <p:cNvPr id="16" name="TextBox 15"/>
          <p:cNvSpPr txBox="1"/>
          <p:nvPr/>
        </p:nvSpPr>
        <p:spPr>
          <a:xfrm>
            <a:off x="3735681" y="5324468"/>
            <a:ext cx="5635925" cy="954107"/>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Common Information </a:t>
            </a:r>
          </a:p>
          <a:p>
            <a:r>
              <a:rPr lang="en-US" sz="2800" dirty="0">
                <a:solidFill>
                  <a:schemeClr val="bg1"/>
                </a:solidFill>
                <a:latin typeface="Tajawal Medium" panose="00000600000000000000" pitchFamily="2" charset="-78"/>
                <a:cs typeface="Tajawal Medium" panose="00000600000000000000" pitchFamily="2" charset="-78"/>
              </a:rPr>
              <a:t>Security Threats</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134563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170591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Foreword</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4" y="236724"/>
            <a:ext cx="385041"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id="{55ACBC4A-8644-072A-EDD5-2A935821CA02}"/>
              </a:ext>
            </a:extLst>
          </p:cNvPr>
          <p:cNvSpPr txBox="1"/>
          <p:nvPr/>
        </p:nvSpPr>
        <p:spPr>
          <a:xfrm>
            <a:off x="250165" y="2272270"/>
            <a:ext cx="10627744" cy="1938992"/>
          </a:xfrm>
          <a:prstGeom prst="rect">
            <a:avLst/>
          </a:prstGeom>
          <a:noFill/>
        </p:spPr>
        <p:txBody>
          <a:bodyPr wrap="square">
            <a:spAutoFit/>
          </a:bodyPr>
          <a:lstStyle/>
          <a:p>
            <a:r>
              <a:rPr lang="en-US" sz="2000" b="1" dirty="0"/>
              <a:t>• Information systems are often vulnerable and have sensitive, confidential information that needs to be communicated. Therefore, they are under threat in various scenarios and through various means.</a:t>
            </a:r>
          </a:p>
          <a:p>
            <a:endParaRPr lang="en-US" sz="2000" b="1" dirty="0"/>
          </a:p>
          <a:p>
            <a:r>
              <a:rPr lang="en-US" sz="2000" b="1" dirty="0"/>
              <a:t>•    This   class   uses   some   case   studies   about   common   attacks   to   introduce possible threats to the information system.</a:t>
            </a:r>
          </a:p>
        </p:txBody>
      </p:sp>
    </p:spTree>
    <p:extLst>
      <p:ext uri="{BB962C8B-B14F-4D97-AF65-F5344CB8AC3E}">
        <p14:creationId xmlns:p14="http://schemas.microsoft.com/office/powerpoint/2010/main" val="1057141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598886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1863011"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Objectives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7" name="TextBox 16">
            <a:extLst>
              <a:ext uri="{FF2B5EF4-FFF2-40B4-BE49-F238E27FC236}">
                <a16:creationId xmlns:a16="http://schemas.microsoft.com/office/drawing/2014/main" id="{B622DA58-D24A-D679-0639-2B31A3D74143}"/>
              </a:ext>
            </a:extLst>
          </p:cNvPr>
          <p:cNvSpPr txBox="1"/>
          <p:nvPr/>
        </p:nvSpPr>
        <p:spPr>
          <a:xfrm>
            <a:off x="1014364" y="2229872"/>
            <a:ext cx="9294451" cy="1569660"/>
          </a:xfrm>
          <a:prstGeom prst="rect">
            <a:avLst/>
          </a:prstGeom>
          <a:noFill/>
        </p:spPr>
        <p:txBody>
          <a:bodyPr wrap="square">
            <a:spAutoFit/>
          </a:bodyPr>
          <a:lstStyle/>
          <a:p>
            <a:r>
              <a:rPr lang="en-US" sz="2400" b="1" dirty="0"/>
              <a:t>• Upon completion of this course, you will be able to: </a:t>
            </a:r>
          </a:p>
          <a:p>
            <a:endParaRPr lang="en-US" sz="2400" b="1" dirty="0"/>
          </a:p>
          <a:p>
            <a:r>
              <a:rPr lang="en-US" sz="2400" b="1" dirty="0"/>
              <a:t>□ Categorize information security threats.</a:t>
            </a:r>
          </a:p>
          <a:p>
            <a:r>
              <a:rPr lang="en-US" sz="2400" b="1" dirty="0"/>
              <a:t>□ Describe common information security threat means.</a:t>
            </a:r>
          </a:p>
        </p:txBody>
      </p:sp>
    </p:spTree>
    <p:extLst>
      <p:ext uri="{BB962C8B-B14F-4D97-AF65-F5344CB8AC3E}">
        <p14:creationId xmlns:p14="http://schemas.microsoft.com/office/powerpoint/2010/main" val="2416921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4400564"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Endless Security Incidents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graphicFrame>
        <p:nvGraphicFramePr>
          <p:cNvPr id="9" name="Object 8">
            <a:extLst>
              <a:ext uri="{FF2B5EF4-FFF2-40B4-BE49-F238E27FC236}">
                <a16:creationId xmlns:a16="http://schemas.microsoft.com/office/drawing/2014/main" id="{6DE64B46-AA5F-B4EF-D72F-3B5643E7EA3F}"/>
              </a:ext>
            </a:extLst>
          </p:cNvPr>
          <p:cNvGraphicFramePr>
            <a:graphicFrameLocks noChangeAspect="1"/>
          </p:cNvGraphicFramePr>
          <p:nvPr>
            <p:extLst>
              <p:ext uri="{D42A27DB-BD31-4B8C-83A1-F6EECF244321}">
                <p14:modId xmlns:p14="http://schemas.microsoft.com/office/powerpoint/2010/main" val="3085361795"/>
              </p:ext>
            </p:extLst>
          </p:nvPr>
        </p:nvGraphicFramePr>
        <p:xfrm>
          <a:off x="2075103" y="1160474"/>
          <a:ext cx="9440862" cy="5295900"/>
        </p:xfrm>
        <a:graphic>
          <a:graphicData uri="http://schemas.openxmlformats.org/presentationml/2006/ole">
            <mc:AlternateContent xmlns:mc="http://schemas.openxmlformats.org/markup-compatibility/2006">
              <mc:Choice xmlns:v="urn:schemas-microsoft-com:vml" Requires="v">
                <p:oleObj name="Bitmap Image" r:id="rId6" imgW="9441360" imgH="5295960" progId="PBrush">
                  <p:embed/>
                </p:oleObj>
              </mc:Choice>
              <mc:Fallback>
                <p:oleObj name="Bitmap Image" r:id="rId6" imgW="9441360" imgH="5295960" progId="PBrush">
                  <p:embed/>
                  <p:pic>
                    <p:nvPicPr>
                      <p:cNvPr id="0" name=""/>
                      <p:cNvPicPr/>
                      <p:nvPr/>
                    </p:nvPicPr>
                    <p:blipFill>
                      <a:blip r:embed="rId7"/>
                      <a:stretch>
                        <a:fillRect/>
                      </a:stretch>
                    </p:blipFill>
                    <p:spPr>
                      <a:xfrm>
                        <a:off x="2075103" y="1160474"/>
                        <a:ext cx="9440862" cy="5295900"/>
                      </a:xfrm>
                      <a:prstGeom prst="rect">
                        <a:avLst/>
                      </a:prstGeom>
                    </p:spPr>
                  </p:pic>
                </p:oleObj>
              </mc:Fallback>
            </mc:AlternateContent>
          </a:graphicData>
        </a:graphic>
      </p:graphicFrame>
    </p:spTree>
    <p:extLst>
      <p:ext uri="{BB962C8B-B14F-4D97-AF65-F5344CB8AC3E}">
        <p14:creationId xmlns:p14="http://schemas.microsoft.com/office/powerpoint/2010/main" val="3581738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596188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Beginning of the Cyberwar - Stuxnet</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9FC5B41F-2140-1A2D-DB95-03C3C906F672}"/>
              </a:ext>
            </a:extLst>
          </p:cNvPr>
          <p:cNvSpPr txBox="1"/>
          <p:nvPr/>
        </p:nvSpPr>
        <p:spPr>
          <a:xfrm>
            <a:off x="1206885" y="1389214"/>
            <a:ext cx="10041146" cy="1631216"/>
          </a:xfrm>
          <a:prstGeom prst="rect">
            <a:avLst/>
          </a:prstGeom>
          <a:noFill/>
        </p:spPr>
        <p:txBody>
          <a:bodyPr wrap="square">
            <a:spAutoFit/>
          </a:bodyPr>
          <a:lstStyle/>
          <a:p>
            <a:pPr marL="342900" indent="-342900">
              <a:buFont typeface="Wingdings" panose="05000000000000000000" pitchFamily="2" charset="2"/>
              <a:buChar char="Ø"/>
            </a:pPr>
            <a:r>
              <a:rPr lang="en-US" sz="2000" b="1" dirty="0"/>
              <a:t> In February 2011, Iran suddenly announced it was to unload fuel from its first nuclear power station. Previously, the industry said Iran needed only one year to be capable of quickly creating nuclear weapons. However, the Stuxnet attack ruined one fifth of the centrifuges of Iran, postponing the research for at least two years, during which time the global landscape changed.</a:t>
            </a:r>
          </a:p>
        </p:txBody>
      </p:sp>
      <p:graphicFrame>
        <p:nvGraphicFramePr>
          <p:cNvPr id="12" name="Object 11">
            <a:extLst>
              <a:ext uri="{FF2B5EF4-FFF2-40B4-BE49-F238E27FC236}">
                <a16:creationId xmlns:a16="http://schemas.microsoft.com/office/drawing/2014/main" id="{6651F0FE-A2AD-39A4-02AA-ABD03B8B0EFA}"/>
              </a:ext>
            </a:extLst>
          </p:cNvPr>
          <p:cNvGraphicFramePr>
            <a:graphicFrameLocks noChangeAspect="1"/>
          </p:cNvGraphicFramePr>
          <p:nvPr>
            <p:extLst>
              <p:ext uri="{D42A27DB-BD31-4B8C-83A1-F6EECF244321}">
                <p14:modId xmlns:p14="http://schemas.microsoft.com/office/powerpoint/2010/main" val="438687467"/>
              </p:ext>
            </p:extLst>
          </p:nvPr>
        </p:nvGraphicFramePr>
        <p:xfrm>
          <a:off x="1740549" y="3137767"/>
          <a:ext cx="9151938" cy="3208337"/>
        </p:xfrm>
        <a:graphic>
          <a:graphicData uri="http://schemas.openxmlformats.org/presentationml/2006/ole">
            <mc:AlternateContent xmlns:mc="http://schemas.openxmlformats.org/markup-compatibility/2006">
              <mc:Choice xmlns:v="urn:schemas-microsoft-com:vml" Requires="v">
                <p:oleObj name="Bitmap Image" r:id="rId6" imgW="9151560" imgH="3207960" progId="PBrush">
                  <p:embed/>
                </p:oleObj>
              </mc:Choice>
              <mc:Fallback>
                <p:oleObj name="Bitmap Image" r:id="rId6" imgW="9151560" imgH="3207960" progId="PBrush">
                  <p:embed/>
                  <p:pic>
                    <p:nvPicPr>
                      <p:cNvPr id="0" name=""/>
                      <p:cNvPicPr/>
                      <p:nvPr/>
                    </p:nvPicPr>
                    <p:blipFill>
                      <a:blip r:embed="rId7"/>
                      <a:stretch>
                        <a:fillRect/>
                      </a:stretch>
                    </p:blipFill>
                    <p:spPr>
                      <a:xfrm>
                        <a:off x="1740549" y="3137767"/>
                        <a:ext cx="9151938" cy="3208337"/>
                      </a:xfrm>
                      <a:prstGeom prst="rect">
                        <a:avLst/>
                      </a:prstGeom>
                    </p:spPr>
                  </p:pic>
                </p:oleObj>
              </mc:Fallback>
            </mc:AlternateContent>
          </a:graphicData>
        </a:graphic>
      </p:graphicFrame>
    </p:spTree>
    <p:extLst>
      <p:ext uri="{BB962C8B-B14F-4D97-AF65-F5344CB8AC3E}">
        <p14:creationId xmlns:p14="http://schemas.microsoft.com/office/powerpoint/2010/main" val="1165559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661694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Evolution of Information Security Attacks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graphicFrame>
        <p:nvGraphicFramePr>
          <p:cNvPr id="9" name="Object 8">
            <a:extLst>
              <a:ext uri="{FF2B5EF4-FFF2-40B4-BE49-F238E27FC236}">
                <a16:creationId xmlns:a16="http://schemas.microsoft.com/office/drawing/2014/main" id="{A01456DD-DADB-CF6B-1751-3327FBD1088F}"/>
              </a:ext>
            </a:extLst>
          </p:cNvPr>
          <p:cNvGraphicFramePr>
            <a:graphicFrameLocks noChangeAspect="1"/>
          </p:cNvGraphicFramePr>
          <p:nvPr>
            <p:extLst>
              <p:ext uri="{D42A27DB-BD31-4B8C-83A1-F6EECF244321}">
                <p14:modId xmlns:p14="http://schemas.microsoft.com/office/powerpoint/2010/main" val="3303713617"/>
              </p:ext>
            </p:extLst>
          </p:nvPr>
        </p:nvGraphicFramePr>
        <p:xfrm>
          <a:off x="1777042" y="1363811"/>
          <a:ext cx="9718046" cy="4643289"/>
        </p:xfrm>
        <a:graphic>
          <a:graphicData uri="http://schemas.openxmlformats.org/presentationml/2006/ole">
            <mc:AlternateContent xmlns:mc="http://schemas.openxmlformats.org/markup-compatibility/2006">
              <mc:Choice xmlns:v="urn:schemas-microsoft-com:vml" Requires="v">
                <p:oleObj name="Bitmap Image" r:id="rId6" imgW="10797480" imgH="5158800" progId="PBrush">
                  <p:embed/>
                </p:oleObj>
              </mc:Choice>
              <mc:Fallback>
                <p:oleObj name="Bitmap Image" r:id="rId6" imgW="10797480" imgH="5158800" progId="PBrush">
                  <p:embed/>
                  <p:pic>
                    <p:nvPicPr>
                      <p:cNvPr id="0" name=""/>
                      <p:cNvPicPr/>
                      <p:nvPr/>
                    </p:nvPicPr>
                    <p:blipFill>
                      <a:blip r:embed="rId7"/>
                      <a:stretch>
                        <a:fillRect/>
                      </a:stretch>
                    </p:blipFill>
                    <p:spPr>
                      <a:xfrm>
                        <a:off x="1777042" y="1363811"/>
                        <a:ext cx="9718046" cy="4643289"/>
                      </a:xfrm>
                      <a:prstGeom prst="rect">
                        <a:avLst/>
                      </a:prstGeom>
                    </p:spPr>
                  </p:pic>
                </p:oleObj>
              </mc:Fallback>
            </mc:AlternateContent>
          </a:graphicData>
        </a:graphic>
      </p:graphicFrame>
    </p:spTree>
    <p:extLst>
      <p:ext uri="{BB962C8B-B14F-4D97-AF65-F5344CB8AC3E}">
        <p14:creationId xmlns:p14="http://schemas.microsoft.com/office/powerpoint/2010/main" val="578428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445660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Security Threat Categories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graphicFrame>
        <p:nvGraphicFramePr>
          <p:cNvPr id="9" name="Object 8">
            <a:extLst>
              <a:ext uri="{FF2B5EF4-FFF2-40B4-BE49-F238E27FC236}">
                <a16:creationId xmlns:a16="http://schemas.microsoft.com/office/drawing/2014/main" id="{97E7E76F-8581-1A80-7345-4FB506434901}"/>
              </a:ext>
            </a:extLst>
          </p:cNvPr>
          <p:cNvGraphicFramePr>
            <a:graphicFrameLocks noChangeAspect="1"/>
          </p:cNvGraphicFramePr>
          <p:nvPr>
            <p:extLst>
              <p:ext uri="{D42A27DB-BD31-4B8C-83A1-F6EECF244321}">
                <p14:modId xmlns:p14="http://schemas.microsoft.com/office/powerpoint/2010/main" val="3453026354"/>
              </p:ext>
            </p:extLst>
          </p:nvPr>
        </p:nvGraphicFramePr>
        <p:xfrm>
          <a:off x="1302639" y="1451388"/>
          <a:ext cx="9761128" cy="4732755"/>
        </p:xfrm>
        <a:graphic>
          <a:graphicData uri="http://schemas.openxmlformats.org/presentationml/2006/ole">
            <mc:AlternateContent xmlns:mc="http://schemas.openxmlformats.org/markup-compatibility/2006">
              <mc:Choice xmlns:v="urn:schemas-microsoft-com:vml" Requires="v">
                <p:oleObj name="Bitmap Image" r:id="rId6" imgW="10797480" imgH="5235120" progId="PBrush">
                  <p:embed/>
                </p:oleObj>
              </mc:Choice>
              <mc:Fallback>
                <p:oleObj name="Bitmap Image" r:id="rId6" imgW="10797480" imgH="5235120" progId="PBrush">
                  <p:embed/>
                  <p:pic>
                    <p:nvPicPr>
                      <p:cNvPr id="0" name=""/>
                      <p:cNvPicPr/>
                      <p:nvPr/>
                    </p:nvPicPr>
                    <p:blipFill>
                      <a:blip r:embed="rId7"/>
                      <a:stretch>
                        <a:fillRect/>
                      </a:stretch>
                    </p:blipFill>
                    <p:spPr>
                      <a:xfrm>
                        <a:off x="1302639" y="1451388"/>
                        <a:ext cx="9761128" cy="4732755"/>
                      </a:xfrm>
                      <a:prstGeom prst="rect">
                        <a:avLst/>
                      </a:prstGeom>
                    </p:spPr>
                  </p:pic>
                </p:oleObj>
              </mc:Fallback>
            </mc:AlternateContent>
          </a:graphicData>
        </a:graphic>
      </p:graphicFrame>
    </p:spTree>
    <p:extLst>
      <p:ext uri="{BB962C8B-B14F-4D97-AF65-F5344CB8AC3E}">
        <p14:creationId xmlns:p14="http://schemas.microsoft.com/office/powerpoint/2010/main" val="62093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587312" y="146713"/>
            <a:ext cx="6583534" cy="830997"/>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DDoS Attacks Against </a:t>
            </a:r>
            <a:r>
              <a:rPr lang="en-US" sz="2400" dirty="0" err="1">
                <a:solidFill>
                  <a:schemeClr val="bg1"/>
                </a:solidFill>
                <a:latin typeface="Tajawal Medium" panose="00000600000000000000" pitchFamily="2" charset="-78"/>
                <a:cs typeface="Tajawal Medium" panose="00000600000000000000" pitchFamily="2" charset="-78"/>
              </a:rPr>
              <a:t>Dyn</a:t>
            </a:r>
            <a:r>
              <a:rPr lang="en-US" sz="2400" dirty="0">
                <a:solidFill>
                  <a:schemeClr val="bg1"/>
                </a:solidFill>
                <a:latin typeface="Tajawal Medium" panose="00000600000000000000" pitchFamily="2" charset="-78"/>
                <a:cs typeface="Tajawal Medium" panose="00000600000000000000" pitchFamily="2" charset="-78"/>
              </a:rPr>
              <a:t> DNS Service in the </a:t>
            </a:r>
          </a:p>
          <a:p>
            <a:r>
              <a:rPr lang="en-US" sz="2400" dirty="0">
                <a:solidFill>
                  <a:schemeClr val="bg1"/>
                </a:solidFill>
                <a:latin typeface="Tajawal Medium" panose="00000600000000000000" pitchFamily="2" charset="-78"/>
                <a:cs typeface="Tajawal Medium" panose="00000600000000000000" pitchFamily="2" charset="-78"/>
              </a:rPr>
              <a:t>United States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968A78FE-3DCE-750A-F865-3FFC23555C78}"/>
              </a:ext>
            </a:extLst>
          </p:cNvPr>
          <p:cNvSpPr txBox="1"/>
          <p:nvPr/>
        </p:nvSpPr>
        <p:spPr>
          <a:xfrm>
            <a:off x="267420" y="1520496"/>
            <a:ext cx="11645660" cy="1477328"/>
          </a:xfrm>
          <a:prstGeom prst="rect">
            <a:avLst/>
          </a:prstGeom>
          <a:noFill/>
        </p:spPr>
        <p:txBody>
          <a:bodyPr wrap="square">
            <a:spAutoFit/>
          </a:bodyPr>
          <a:lstStyle/>
          <a:p>
            <a:r>
              <a:rPr lang="en-US" b="1" dirty="0"/>
              <a:t>• On October 21, 2016, the DNS service from </a:t>
            </a:r>
            <a:r>
              <a:rPr lang="en-US" b="1" dirty="0" err="1"/>
              <a:t>Dyn</a:t>
            </a:r>
            <a:r>
              <a:rPr lang="en-US" b="1" dirty="0"/>
              <a:t> in the U.S. was hit by DDoS attacks from about 11:00 a.m. to 5:00 p.m. UTC. The attacks paralyzed nearly half the networks in the United States.</a:t>
            </a:r>
          </a:p>
          <a:p>
            <a:endParaRPr lang="en-US" b="1" dirty="0"/>
          </a:p>
          <a:p>
            <a:r>
              <a:rPr lang="en-US" b="1" dirty="0"/>
              <a:t>• These large-scale DDoS attacks were launched from botnets formed by </a:t>
            </a:r>
            <a:r>
              <a:rPr lang="en-US" b="1" dirty="0" err="1"/>
              <a:t>loT</a:t>
            </a:r>
            <a:r>
              <a:rPr lang="en-US" b="1" dirty="0"/>
              <a:t> devices, which were infected with </a:t>
            </a:r>
            <a:r>
              <a:rPr lang="en-US" b="1" dirty="0" err="1"/>
              <a:t>mirai</a:t>
            </a:r>
            <a:r>
              <a:rPr lang="en-US" b="1" dirty="0"/>
              <a:t> </a:t>
            </a:r>
            <a:r>
              <a:rPr lang="en-US" b="1" dirty="0" err="1"/>
              <a:t>malwar</a:t>
            </a:r>
            <a:endParaRPr lang="en-US" b="1" dirty="0"/>
          </a:p>
        </p:txBody>
      </p:sp>
      <p:graphicFrame>
        <p:nvGraphicFramePr>
          <p:cNvPr id="9" name="Object 8">
            <a:extLst>
              <a:ext uri="{FF2B5EF4-FFF2-40B4-BE49-F238E27FC236}">
                <a16:creationId xmlns:a16="http://schemas.microsoft.com/office/drawing/2014/main" id="{043084AD-C3AA-87AA-6EE6-CF33B836DE93}"/>
              </a:ext>
            </a:extLst>
          </p:cNvPr>
          <p:cNvGraphicFramePr>
            <a:graphicFrameLocks noChangeAspect="1"/>
          </p:cNvGraphicFramePr>
          <p:nvPr>
            <p:extLst>
              <p:ext uri="{D42A27DB-BD31-4B8C-83A1-F6EECF244321}">
                <p14:modId xmlns:p14="http://schemas.microsoft.com/office/powerpoint/2010/main" val="432384807"/>
              </p:ext>
            </p:extLst>
          </p:nvPr>
        </p:nvGraphicFramePr>
        <p:xfrm>
          <a:off x="1551737" y="2767866"/>
          <a:ext cx="9228138" cy="3436937"/>
        </p:xfrm>
        <a:graphic>
          <a:graphicData uri="http://schemas.openxmlformats.org/presentationml/2006/ole">
            <mc:AlternateContent xmlns:mc="http://schemas.openxmlformats.org/markup-compatibility/2006">
              <mc:Choice xmlns:v="urn:schemas-microsoft-com:vml" Requires="v">
                <p:oleObj name="Bitmap Image" r:id="rId6" imgW="9227880" imgH="3436560" progId="PBrush">
                  <p:embed/>
                </p:oleObj>
              </mc:Choice>
              <mc:Fallback>
                <p:oleObj name="Bitmap Image" r:id="rId6" imgW="9227880" imgH="3436560" progId="PBrush">
                  <p:embed/>
                  <p:pic>
                    <p:nvPicPr>
                      <p:cNvPr id="0" name=""/>
                      <p:cNvPicPr/>
                      <p:nvPr/>
                    </p:nvPicPr>
                    <p:blipFill>
                      <a:blip r:embed="rId7"/>
                      <a:stretch>
                        <a:fillRect/>
                      </a:stretch>
                    </p:blipFill>
                    <p:spPr>
                      <a:xfrm>
                        <a:off x="1551737" y="2767866"/>
                        <a:ext cx="9228138" cy="3436937"/>
                      </a:xfrm>
                      <a:prstGeom prst="rect">
                        <a:avLst/>
                      </a:prstGeom>
                    </p:spPr>
                  </p:pic>
                </p:oleObj>
              </mc:Fallback>
            </mc:AlternateContent>
          </a:graphicData>
        </a:graphic>
      </p:graphicFrame>
    </p:spTree>
    <p:extLst>
      <p:ext uri="{BB962C8B-B14F-4D97-AF65-F5344CB8AC3E}">
        <p14:creationId xmlns:p14="http://schemas.microsoft.com/office/powerpoint/2010/main" val="19746700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5951165"/>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564113" y="169709"/>
            <a:ext cx="6583534" cy="830997"/>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DDoS Attacks Against </a:t>
            </a:r>
            <a:r>
              <a:rPr lang="en-US" sz="2400" dirty="0" err="1">
                <a:solidFill>
                  <a:schemeClr val="bg1"/>
                </a:solidFill>
                <a:latin typeface="Tajawal Medium" panose="00000600000000000000" pitchFamily="2" charset="-78"/>
                <a:cs typeface="Tajawal Medium" panose="00000600000000000000" pitchFamily="2" charset="-78"/>
              </a:rPr>
              <a:t>Dyn</a:t>
            </a:r>
            <a:r>
              <a:rPr lang="en-US" sz="2400" dirty="0">
                <a:solidFill>
                  <a:schemeClr val="bg1"/>
                </a:solidFill>
                <a:latin typeface="Tajawal Medium" panose="00000600000000000000" pitchFamily="2" charset="-78"/>
                <a:cs typeface="Tajawal Medium" panose="00000600000000000000" pitchFamily="2" charset="-78"/>
              </a:rPr>
              <a:t> DNS Service in the </a:t>
            </a:r>
          </a:p>
          <a:p>
            <a:r>
              <a:rPr lang="en-US" sz="2400" dirty="0">
                <a:solidFill>
                  <a:schemeClr val="bg1"/>
                </a:solidFill>
                <a:latin typeface="Tajawal Medium" panose="00000600000000000000" pitchFamily="2" charset="-78"/>
                <a:cs typeface="Tajawal Medium" panose="00000600000000000000" pitchFamily="2" charset="-78"/>
              </a:rPr>
              <a:t>United States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A4AC085D-3C0D-BD6E-EBA9-107B364A4C91}"/>
              </a:ext>
            </a:extLst>
          </p:cNvPr>
          <p:cNvSpPr txBox="1"/>
          <p:nvPr/>
        </p:nvSpPr>
        <p:spPr>
          <a:xfrm>
            <a:off x="233894" y="1796753"/>
            <a:ext cx="11724212" cy="2862322"/>
          </a:xfrm>
          <a:prstGeom prst="rect">
            <a:avLst/>
          </a:prstGeom>
          <a:noFill/>
        </p:spPr>
        <p:txBody>
          <a:bodyPr wrap="square">
            <a:spAutoFit/>
          </a:bodyPr>
          <a:lstStyle/>
          <a:p>
            <a:r>
              <a:rPr lang="en-US" b="1" dirty="0"/>
              <a:t>• </a:t>
            </a:r>
            <a:r>
              <a:rPr lang="en-US" b="1" dirty="0" err="1"/>
              <a:t>Dyn</a:t>
            </a:r>
            <a:r>
              <a:rPr lang="en-US" b="1" dirty="0"/>
              <a:t> is a DNS SaaS provider whose core service is providing managed DNS for its users. The DDoS attacks severely affected DNS services, preventing </a:t>
            </a:r>
            <a:r>
              <a:rPr lang="en-US" b="1" dirty="0" err="1"/>
              <a:t>Dyn</a:t>
            </a:r>
            <a:r>
              <a:rPr lang="en-US" b="1" dirty="0"/>
              <a:t> users from accessing their websites. Because </a:t>
            </a:r>
            <a:r>
              <a:rPr lang="en-US" b="1" dirty="0" err="1"/>
              <a:t>Dyn</a:t>
            </a:r>
            <a:r>
              <a:rPr lang="en-US" b="1" dirty="0"/>
              <a:t> serves many companies, the damage caused spread quickly, causing serious harm. More than 100 websites became inaccessible due to these attacks for as long as three hours. Amazon alone suffered a loss of tens of millions of dollars.</a:t>
            </a:r>
          </a:p>
          <a:p>
            <a:endParaRPr lang="en-US" b="1" dirty="0"/>
          </a:p>
          <a:p>
            <a:r>
              <a:rPr lang="en-US" b="1" dirty="0"/>
              <a:t>• The "zombies" launching the attacks mainly consisted of network cameras, digital hard disk recorders, and smart routers. The </a:t>
            </a:r>
            <a:r>
              <a:rPr lang="en-US" b="1" dirty="0" err="1"/>
              <a:t>Mirai</a:t>
            </a:r>
            <a:r>
              <a:rPr lang="en-US" b="1" dirty="0"/>
              <a:t> botnet infected millions of devices, of which only one tenth were involved in this attack.</a:t>
            </a:r>
          </a:p>
          <a:p>
            <a:endParaRPr lang="en-US" b="1" dirty="0"/>
          </a:p>
          <a:p>
            <a:r>
              <a:rPr lang="en-US" b="1" dirty="0"/>
              <a:t>•    Currently,  the  Internet  has  many  zombie  hosts  and  botnets.  Driven  by  the  desire  for profit, DDoS attacks have become a major security threat to the Internet.</a:t>
            </a:r>
          </a:p>
        </p:txBody>
      </p:sp>
    </p:spTree>
    <p:extLst>
      <p:ext uri="{BB962C8B-B14F-4D97-AF65-F5344CB8AC3E}">
        <p14:creationId xmlns:p14="http://schemas.microsoft.com/office/powerpoint/2010/main" val="258461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413869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Process of a </a:t>
            </a:r>
            <a:r>
              <a:rPr lang="en-US" sz="2800" dirty="0" err="1">
                <a:solidFill>
                  <a:schemeClr val="bg1"/>
                </a:solidFill>
                <a:latin typeface="Tajawal Medium" panose="00000600000000000000" pitchFamily="2" charset="-78"/>
                <a:cs typeface="Tajawal Medium" panose="00000600000000000000" pitchFamily="2" charset="-78"/>
              </a:rPr>
              <a:t>Mirai</a:t>
            </a:r>
            <a:r>
              <a:rPr lang="en-US" sz="2800" dirty="0">
                <a:solidFill>
                  <a:schemeClr val="bg1"/>
                </a:solidFill>
                <a:latin typeface="Tajawal Medium" panose="00000600000000000000" pitchFamily="2" charset="-78"/>
                <a:cs typeface="Tajawal Medium" panose="00000600000000000000" pitchFamily="2" charset="-78"/>
              </a:rPr>
              <a:t> Attack</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graphicFrame>
        <p:nvGraphicFramePr>
          <p:cNvPr id="9" name="Object 8">
            <a:extLst>
              <a:ext uri="{FF2B5EF4-FFF2-40B4-BE49-F238E27FC236}">
                <a16:creationId xmlns:a16="http://schemas.microsoft.com/office/drawing/2014/main" id="{9055D4AD-3D15-3C77-2B0F-A607890D27D3}"/>
              </a:ext>
            </a:extLst>
          </p:cNvPr>
          <p:cNvGraphicFramePr>
            <a:graphicFrameLocks noChangeAspect="1"/>
          </p:cNvGraphicFramePr>
          <p:nvPr>
            <p:extLst>
              <p:ext uri="{D42A27DB-BD31-4B8C-83A1-F6EECF244321}">
                <p14:modId xmlns:p14="http://schemas.microsoft.com/office/powerpoint/2010/main" val="2467839801"/>
              </p:ext>
            </p:extLst>
          </p:nvPr>
        </p:nvGraphicFramePr>
        <p:xfrm>
          <a:off x="1500996" y="1467354"/>
          <a:ext cx="9808593" cy="4660516"/>
        </p:xfrm>
        <a:graphic>
          <a:graphicData uri="http://schemas.openxmlformats.org/presentationml/2006/ole">
            <mc:AlternateContent xmlns:mc="http://schemas.openxmlformats.org/markup-compatibility/2006">
              <mc:Choice xmlns:v="urn:schemas-microsoft-com:vml" Requires="v">
                <p:oleObj name="Bitmap Image" r:id="rId6" imgW="10858680" imgH="5158800" progId="PBrush">
                  <p:embed/>
                </p:oleObj>
              </mc:Choice>
              <mc:Fallback>
                <p:oleObj name="Bitmap Image" r:id="rId6" imgW="10858680" imgH="5158800" progId="PBrush">
                  <p:embed/>
                  <p:pic>
                    <p:nvPicPr>
                      <p:cNvPr id="0" name=""/>
                      <p:cNvPicPr/>
                      <p:nvPr/>
                    </p:nvPicPr>
                    <p:blipFill>
                      <a:blip r:embed="rId7"/>
                      <a:stretch>
                        <a:fillRect/>
                      </a:stretch>
                    </p:blipFill>
                    <p:spPr>
                      <a:xfrm>
                        <a:off x="1500996" y="1467354"/>
                        <a:ext cx="9808593" cy="4660516"/>
                      </a:xfrm>
                      <a:prstGeom prst="rect">
                        <a:avLst/>
                      </a:prstGeom>
                    </p:spPr>
                  </p:pic>
                </p:oleObj>
              </mc:Fallback>
            </mc:AlternateContent>
          </a:graphicData>
        </a:graphic>
      </p:graphicFrame>
    </p:spTree>
    <p:extLst>
      <p:ext uri="{BB962C8B-B14F-4D97-AF65-F5344CB8AC3E}">
        <p14:creationId xmlns:p14="http://schemas.microsoft.com/office/powerpoint/2010/main" val="2750901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413869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Process of a </a:t>
            </a:r>
            <a:r>
              <a:rPr lang="en-US" sz="2800" dirty="0" err="1">
                <a:solidFill>
                  <a:schemeClr val="bg1"/>
                </a:solidFill>
                <a:latin typeface="Tajawal Medium" panose="00000600000000000000" pitchFamily="2" charset="-78"/>
                <a:cs typeface="Tajawal Medium" panose="00000600000000000000" pitchFamily="2" charset="-78"/>
              </a:rPr>
              <a:t>Mirai</a:t>
            </a:r>
            <a:r>
              <a:rPr lang="en-US" sz="2800" dirty="0">
                <a:solidFill>
                  <a:schemeClr val="bg1"/>
                </a:solidFill>
                <a:latin typeface="Tajawal Medium" panose="00000600000000000000" pitchFamily="2" charset="-78"/>
                <a:cs typeface="Tajawal Medium" panose="00000600000000000000" pitchFamily="2" charset="-78"/>
              </a:rPr>
              <a:t> Attack</a:t>
            </a: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C27C76BD-ED89-7121-6FC6-6F4C1BC6A7EE}"/>
              </a:ext>
            </a:extLst>
          </p:cNvPr>
          <p:cNvSpPr txBox="1"/>
          <p:nvPr/>
        </p:nvSpPr>
        <p:spPr>
          <a:xfrm>
            <a:off x="160920" y="1735078"/>
            <a:ext cx="11881449" cy="4031873"/>
          </a:xfrm>
          <a:prstGeom prst="rect">
            <a:avLst/>
          </a:prstGeom>
          <a:noFill/>
        </p:spPr>
        <p:txBody>
          <a:bodyPr wrap="square">
            <a:spAutoFit/>
          </a:bodyPr>
          <a:lstStyle/>
          <a:p>
            <a:r>
              <a:rPr lang="en-US" sz="1600" b="1" dirty="0"/>
              <a:t>• Look for zombies: By default, the remote login function is enabled for </a:t>
            </a:r>
            <a:r>
              <a:rPr lang="en-US" sz="1600" b="1" dirty="0" err="1"/>
              <a:t>loT</a:t>
            </a:r>
            <a:r>
              <a:rPr lang="en-US" sz="1600" b="1" dirty="0"/>
              <a:t> devices to facilitate remote management of the administrators. An attacker can scan IP addresses to discover live </a:t>
            </a:r>
            <a:r>
              <a:rPr lang="en-US" sz="1600" b="1" dirty="0" err="1"/>
              <a:t>loT</a:t>
            </a:r>
            <a:r>
              <a:rPr lang="en-US" sz="1600" b="1" dirty="0"/>
              <a:t> devices, which are then scanned for open Telnet ports.</a:t>
            </a:r>
          </a:p>
          <a:p>
            <a:endParaRPr lang="en-US" sz="1600" b="1" dirty="0"/>
          </a:p>
          <a:p>
            <a:r>
              <a:rPr lang="en-US" sz="1600" b="1" dirty="0"/>
              <a:t>• Build a botnet: Some </a:t>
            </a:r>
            <a:r>
              <a:rPr lang="en-US" sz="1600" b="1" dirty="0" err="1"/>
              <a:t>loT</a:t>
            </a:r>
            <a:r>
              <a:rPr lang="en-US" sz="1600" b="1" dirty="0"/>
              <a:t> device users use the default password directly or set a simple password (a simple combination of username/digits, such as "admin/123456") for their devices. These passwords are easily cracked by an attacker through brute force. After successfully cracking the password to a </a:t>
            </a:r>
            <a:r>
              <a:rPr lang="en-US" sz="1600" b="1" dirty="0" err="1"/>
              <a:t>loT</a:t>
            </a:r>
            <a:r>
              <a:rPr lang="en-US" sz="1600" b="1" dirty="0"/>
              <a:t> device and logging in to it through Telnet, the attacker remotely implants the </a:t>
            </a:r>
            <a:r>
              <a:rPr lang="en-US" sz="1600" b="1" dirty="0" err="1"/>
              <a:t>Mirai</a:t>
            </a:r>
            <a:r>
              <a:rPr lang="en-US" sz="1600" b="1" dirty="0"/>
              <a:t> malware into the </a:t>
            </a:r>
            <a:r>
              <a:rPr lang="en-US" sz="1600" b="1" dirty="0" err="1"/>
              <a:t>loT</a:t>
            </a:r>
            <a:r>
              <a:rPr lang="en-US" sz="1600" b="1" dirty="0"/>
              <a:t> device to obtain absolute control over the device.</a:t>
            </a:r>
          </a:p>
          <a:p>
            <a:endParaRPr lang="en-US" sz="1600" b="1" dirty="0"/>
          </a:p>
          <a:p>
            <a:r>
              <a:rPr lang="en-US" sz="1600" b="1" dirty="0"/>
              <a:t>□ After obtaining absolute control over the infected devices, in addition to using the devices to launch DDoS attacks, the malware can also cause serious damage to the systems, services, and data of the devices. For example, the malware can tamper with data, steal privacy, modify configurations, and delete files, and may further attack core service systems.</a:t>
            </a:r>
          </a:p>
          <a:p>
            <a:endParaRPr lang="en-US" sz="1600" b="1" dirty="0"/>
          </a:p>
          <a:p>
            <a:r>
              <a:rPr lang="en-US" sz="1600" b="1" dirty="0"/>
              <a:t>• Load  the  attack  module:  The  attacker  loads  the  DNS  DDoS  attack  module  on  the  </a:t>
            </a:r>
            <a:r>
              <a:rPr lang="en-US" sz="1600" b="1" dirty="0" err="1"/>
              <a:t>loT</a:t>
            </a:r>
            <a:r>
              <a:rPr lang="en-US" sz="1600" b="1" dirty="0"/>
              <a:t> device.</a:t>
            </a:r>
          </a:p>
          <a:p>
            <a:endParaRPr lang="en-US" sz="1600" b="1" dirty="0"/>
          </a:p>
          <a:p>
            <a:r>
              <a:rPr lang="en-US" sz="1600" b="1" dirty="0"/>
              <a:t>• Launch an attack: The attacker launches a DDoS attack against DNS service from </a:t>
            </a:r>
            <a:r>
              <a:rPr lang="en-US" sz="1600" b="1" dirty="0" err="1"/>
              <a:t>Dyn</a:t>
            </a:r>
            <a:r>
              <a:rPr lang="en-US" sz="1600" b="1" dirty="0"/>
              <a:t> in the United States through the botnet, bringing down hundreds of customer websites.</a:t>
            </a:r>
          </a:p>
        </p:txBody>
      </p:sp>
    </p:spTree>
    <p:extLst>
      <p:ext uri="{BB962C8B-B14F-4D97-AF65-F5344CB8AC3E}">
        <p14:creationId xmlns:p14="http://schemas.microsoft.com/office/powerpoint/2010/main" val="2747507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168507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Scanning</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8B418893-E5CB-9717-A152-CAF68FAFD604}"/>
              </a:ext>
            </a:extLst>
          </p:cNvPr>
          <p:cNvSpPr txBox="1"/>
          <p:nvPr/>
        </p:nvSpPr>
        <p:spPr>
          <a:xfrm>
            <a:off x="821843" y="1475117"/>
            <a:ext cx="11142995" cy="646331"/>
          </a:xfrm>
          <a:prstGeom prst="rect">
            <a:avLst/>
          </a:prstGeom>
          <a:noFill/>
        </p:spPr>
        <p:txBody>
          <a:bodyPr wrap="square">
            <a:spAutoFit/>
          </a:bodyPr>
          <a:lstStyle/>
          <a:p>
            <a:r>
              <a:rPr lang="en-US" b="1" dirty="0"/>
              <a:t>• Scanning is a potential attack action. It does not directly interrupt network devices. However, it gathers relevant network information before an attack.</a:t>
            </a:r>
          </a:p>
        </p:txBody>
      </p:sp>
      <p:graphicFrame>
        <p:nvGraphicFramePr>
          <p:cNvPr id="12" name="Object 11">
            <a:extLst>
              <a:ext uri="{FF2B5EF4-FFF2-40B4-BE49-F238E27FC236}">
                <a16:creationId xmlns:a16="http://schemas.microsoft.com/office/drawing/2014/main" id="{888D97B2-F3A8-1A43-5F86-0754F3E869C9}"/>
              </a:ext>
            </a:extLst>
          </p:cNvPr>
          <p:cNvGraphicFramePr>
            <a:graphicFrameLocks noChangeAspect="1"/>
          </p:cNvGraphicFramePr>
          <p:nvPr>
            <p:extLst>
              <p:ext uri="{D42A27DB-BD31-4B8C-83A1-F6EECF244321}">
                <p14:modId xmlns:p14="http://schemas.microsoft.com/office/powerpoint/2010/main" val="1978152228"/>
              </p:ext>
            </p:extLst>
          </p:nvPr>
        </p:nvGraphicFramePr>
        <p:xfrm>
          <a:off x="2358231" y="2260517"/>
          <a:ext cx="7475537" cy="4106863"/>
        </p:xfrm>
        <a:graphic>
          <a:graphicData uri="http://schemas.openxmlformats.org/presentationml/2006/ole">
            <mc:AlternateContent xmlns:mc="http://schemas.openxmlformats.org/markup-compatibility/2006">
              <mc:Choice xmlns:v="urn:schemas-microsoft-com:vml" Requires="v">
                <p:oleObj name="Bitmap Image" r:id="rId6" imgW="7475400" imgH="4107240" progId="PBrush">
                  <p:embed/>
                </p:oleObj>
              </mc:Choice>
              <mc:Fallback>
                <p:oleObj name="Bitmap Image" r:id="rId6" imgW="7475400" imgH="4107240" progId="PBrush">
                  <p:embed/>
                  <p:pic>
                    <p:nvPicPr>
                      <p:cNvPr id="0" name=""/>
                      <p:cNvPicPr/>
                      <p:nvPr/>
                    </p:nvPicPr>
                    <p:blipFill>
                      <a:blip r:embed="rId7"/>
                      <a:stretch>
                        <a:fillRect/>
                      </a:stretch>
                    </p:blipFill>
                    <p:spPr>
                      <a:xfrm>
                        <a:off x="2358231" y="2260517"/>
                        <a:ext cx="7475537" cy="4106863"/>
                      </a:xfrm>
                      <a:prstGeom prst="rect">
                        <a:avLst/>
                      </a:prstGeom>
                    </p:spPr>
                  </p:pic>
                </p:oleObj>
              </mc:Fallback>
            </mc:AlternateContent>
          </a:graphicData>
        </a:graphic>
      </p:graphicFrame>
    </p:spTree>
    <p:extLst>
      <p:ext uri="{BB962C8B-B14F-4D97-AF65-F5344CB8AC3E}">
        <p14:creationId xmlns:p14="http://schemas.microsoft.com/office/powerpoint/2010/main" val="3445185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308373" y="267501"/>
            <a:ext cx="711669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Spoofing Attack - Obtaining the Control Permission</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3" name="TextBox 12">
            <a:extLst>
              <a:ext uri="{FF2B5EF4-FFF2-40B4-BE49-F238E27FC236}">
                <a16:creationId xmlns:a16="http://schemas.microsoft.com/office/drawing/2014/main" id="{EDC94E17-3656-1815-6A16-1532E6FCE723}"/>
              </a:ext>
            </a:extLst>
          </p:cNvPr>
          <p:cNvSpPr txBox="1"/>
          <p:nvPr/>
        </p:nvSpPr>
        <p:spPr>
          <a:xfrm>
            <a:off x="343512" y="1369588"/>
            <a:ext cx="11516264" cy="1631216"/>
          </a:xfrm>
          <a:prstGeom prst="rect">
            <a:avLst/>
          </a:prstGeom>
          <a:noFill/>
        </p:spPr>
        <p:txBody>
          <a:bodyPr wrap="square">
            <a:spAutoFit/>
          </a:bodyPr>
          <a:lstStyle/>
          <a:p>
            <a:r>
              <a:rPr lang="en-US" sz="2000" b="1" dirty="0"/>
              <a:t>• Attackers can obtain the control permission by brute force cracking of passwords. Also, attackers can launch spoofing attacks such as IP spoofing to obtain access and control permissions.</a:t>
            </a:r>
          </a:p>
          <a:p>
            <a:endParaRPr lang="en-US" sz="2000" b="1" dirty="0"/>
          </a:p>
          <a:p>
            <a:r>
              <a:rPr lang="en-US" sz="2000" b="1" dirty="0"/>
              <a:t>•  IP  spoofing:  An  attacker  may  send  packets  with  forged  source  IP  addresses to target hosts to obtain superior access and control permissions.</a:t>
            </a:r>
          </a:p>
        </p:txBody>
      </p:sp>
      <p:graphicFrame>
        <p:nvGraphicFramePr>
          <p:cNvPr id="10" name="Object 9">
            <a:extLst>
              <a:ext uri="{FF2B5EF4-FFF2-40B4-BE49-F238E27FC236}">
                <a16:creationId xmlns:a16="http://schemas.microsoft.com/office/drawing/2014/main" id="{1D035CC2-3BB5-20CE-EC19-92F1B4A87542}"/>
              </a:ext>
            </a:extLst>
          </p:cNvPr>
          <p:cNvGraphicFramePr>
            <a:graphicFrameLocks noChangeAspect="1"/>
          </p:cNvGraphicFramePr>
          <p:nvPr>
            <p:extLst>
              <p:ext uri="{D42A27DB-BD31-4B8C-83A1-F6EECF244321}">
                <p14:modId xmlns:p14="http://schemas.microsoft.com/office/powerpoint/2010/main" val="2102497885"/>
              </p:ext>
            </p:extLst>
          </p:nvPr>
        </p:nvGraphicFramePr>
        <p:xfrm>
          <a:off x="2179998" y="3141827"/>
          <a:ext cx="7642225" cy="2568575"/>
        </p:xfrm>
        <a:graphic>
          <a:graphicData uri="http://schemas.openxmlformats.org/presentationml/2006/ole">
            <mc:AlternateContent xmlns:mc="http://schemas.openxmlformats.org/markup-compatibility/2006">
              <mc:Choice xmlns:v="urn:schemas-microsoft-com:vml" Requires="v">
                <p:oleObj name="Bitmap Image" r:id="rId6" imgW="7642800" imgH="2567880" progId="PBrush">
                  <p:embed/>
                </p:oleObj>
              </mc:Choice>
              <mc:Fallback>
                <p:oleObj name="Bitmap Image" r:id="rId6" imgW="7642800" imgH="2567880" progId="PBrush">
                  <p:embed/>
                  <p:pic>
                    <p:nvPicPr>
                      <p:cNvPr id="0" name=""/>
                      <p:cNvPicPr/>
                      <p:nvPr/>
                    </p:nvPicPr>
                    <p:blipFill>
                      <a:blip r:embed="rId7"/>
                      <a:stretch>
                        <a:fillRect/>
                      </a:stretch>
                    </p:blipFill>
                    <p:spPr>
                      <a:xfrm>
                        <a:off x="2179998" y="3141827"/>
                        <a:ext cx="7642225" cy="2568575"/>
                      </a:xfrm>
                      <a:prstGeom prst="rect">
                        <a:avLst/>
                      </a:prstGeom>
                    </p:spPr>
                  </p:pic>
                </p:oleObj>
              </mc:Fallback>
            </mc:AlternateContent>
          </a:graphicData>
        </a:graphic>
      </p:graphicFrame>
    </p:spTree>
    <p:extLst>
      <p:ext uri="{BB962C8B-B14F-4D97-AF65-F5344CB8AC3E}">
        <p14:creationId xmlns:p14="http://schemas.microsoft.com/office/powerpoint/2010/main" val="4063353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653867"/>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68321"/>
            <a:ext cx="9533101" cy="1610200"/>
          </a:xfrm>
          <a:prstGeom prst="rect">
            <a:avLst/>
          </a:prstGeom>
        </p:spPr>
      </p:pic>
      <p:sp>
        <p:nvSpPr>
          <p:cNvPr id="7" name="TextBox 6"/>
          <p:cNvSpPr txBox="1"/>
          <p:nvPr/>
        </p:nvSpPr>
        <p:spPr>
          <a:xfrm>
            <a:off x="2650377" y="236724"/>
            <a:ext cx="5954130" cy="400110"/>
          </a:xfrm>
          <a:prstGeom prst="rect">
            <a:avLst/>
          </a:prstGeom>
          <a:noFill/>
        </p:spPr>
        <p:txBody>
          <a:bodyPr wrap="none" rtlCol="0">
            <a:spAutoFit/>
          </a:bodyPr>
          <a:lstStyle/>
          <a:p>
            <a:r>
              <a:rPr lang="en-US" sz="2000" dirty="0">
                <a:solidFill>
                  <a:schemeClr val="bg1"/>
                </a:solidFill>
                <a:latin typeface="Tajawal Medium" panose="00000600000000000000" pitchFamily="2" charset="-78"/>
                <a:cs typeface="Tajawal Medium" panose="00000600000000000000" pitchFamily="2" charset="-78"/>
              </a:rPr>
              <a:t>Spoofing Attack - Obtaining the Control Permission</a:t>
            </a:r>
            <a:endParaRPr lang="en-US" sz="20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3" name="TextBox 12">
            <a:extLst>
              <a:ext uri="{FF2B5EF4-FFF2-40B4-BE49-F238E27FC236}">
                <a16:creationId xmlns:a16="http://schemas.microsoft.com/office/drawing/2014/main" id="{979B7305-41EA-A500-94FD-398B9F85CFF9}"/>
              </a:ext>
            </a:extLst>
          </p:cNvPr>
          <p:cNvSpPr txBox="1"/>
          <p:nvPr/>
        </p:nvSpPr>
        <p:spPr>
          <a:xfrm>
            <a:off x="258791" y="1430962"/>
            <a:ext cx="11813883" cy="3970318"/>
          </a:xfrm>
          <a:prstGeom prst="rect">
            <a:avLst/>
          </a:prstGeom>
          <a:noFill/>
        </p:spPr>
        <p:txBody>
          <a:bodyPr wrap="square">
            <a:spAutoFit/>
          </a:bodyPr>
          <a:lstStyle/>
          <a:p>
            <a:r>
              <a:rPr lang="en-US" b="1" dirty="0"/>
              <a:t>• IP spoofing is launched by exploiting the normal trust relationships between hosts. Hosts with IP address-based trust relationships use IP address-based authentication to determine whether to allow or reject the access of another host. Between two hosts with a trust relationship, users can log in to one host from another without password verification.</a:t>
            </a:r>
          </a:p>
          <a:p>
            <a:endParaRPr lang="en-US" b="1" dirty="0"/>
          </a:p>
          <a:p>
            <a:r>
              <a:rPr lang="en-US" b="1" dirty="0"/>
              <a:t>•   The process of an IP spoofing attack is as follows:</a:t>
            </a:r>
          </a:p>
          <a:p>
            <a:endParaRPr lang="en-US" b="1" dirty="0"/>
          </a:p>
          <a:p>
            <a:r>
              <a:rPr lang="en-US" b="1" dirty="0"/>
              <a:t>□    Crash  the  network  where  a  trusted  host  resides  to  launch  the  attack  without resistance.</a:t>
            </a:r>
          </a:p>
          <a:p>
            <a:r>
              <a:rPr lang="en-US" b="1" dirty="0"/>
              <a:t>□    Connect  to  a  port  of  the  target  host  to  guess  the  sequence  and  sequence increment value.</a:t>
            </a:r>
          </a:p>
          <a:p>
            <a:r>
              <a:rPr lang="en-US" b="1" dirty="0"/>
              <a:t>□   Masquerade the source address as the address of a trusted host and send a data segment with the SYN flag set to initiate a connection.</a:t>
            </a:r>
          </a:p>
          <a:p>
            <a:r>
              <a:rPr lang="en-US" b="1" dirty="0"/>
              <a:t>□  Wait for the target host to send a SYN-ACK packet to the compromised host.</a:t>
            </a:r>
          </a:p>
          <a:p>
            <a:r>
              <a:rPr lang="en-US" b="1" dirty="0"/>
              <a:t>□ Send the target host an ACK packet, with the source address masqueraded as the address of a trusted host and sequence number as that expected by the target host, plus 1.</a:t>
            </a:r>
          </a:p>
          <a:p>
            <a:r>
              <a:rPr lang="en-US" b="1" dirty="0"/>
              <a:t>□    After  the  connection  is  established,  send  commands  and  requests  to  the  target host.</a:t>
            </a:r>
          </a:p>
        </p:txBody>
      </p:sp>
    </p:spTree>
    <p:extLst>
      <p:ext uri="{BB962C8B-B14F-4D97-AF65-F5344CB8AC3E}">
        <p14:creationId xmlns:p14="http://schemas.microsoft.com/office/powerpoint/2010/main" val="2310807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Object 9">
            <a:extLst>
              <a:ext uri="{FF2B5EF4-FFF2-40B4-BE49-F238E27FC236}">
                <a16:creationId xmlns:a16="http://schemas.microsoft.com/office/drawing/2014/main" id="{A6FDD59E-772E-0221-B2DB-24983480BE51}"/>
              </a:ext>
            </a:extLst>
          </p:cNvPr>
          <p:cNvGraphicFramePr>
            <a:graphicFrameLocks noChangeAspect="1"/>
          </p:cNvGraphicFramePr>
          <p:nvPr>
            <p:extLst>
              <p:ext uri="{D42A27DB-BD31-4B8C-83A1-F6EECF244321}">
                <p14:modId xmlns:p14="http://schemas.microsoft.com/office/powerpoint/2010/main" val="1770532303"/>
              </p:ext>
            </p:extLst>
          </p:nvPr>
        </p:nvGraphicFramePr>
        <p:xfrm>
          <a:off x="821843" y="1986076"/>
          <a:ext cx="10629900" cy="4016375"/>
        </p:xfrm>
        <a:graphic>
          <a:graphicData uri="http://schemas.openxmlformats.org/presentationml/2006/ole">
            <mc:AlternateContent xmlns:mc="http://schemas.openxmlformats.org/markup-compatibility/2006">
              <mc:Choice xmlns:v="urn:schemas-microsoft-com:vml" Requires="v">
                <p:oleObj name="Bitmap Image" r:id="rId2" imgW="10630080" imgH="4015800" progId="PBrush">
                  <p:embed/>
                </p:oleObj>
              </mc:Choice>
              <mc:Fallback>
                <p:oleObj name="Bitmap Image" r:id="rId2" imgW="10630080" imgH="4015800" progId="PBrush">
                  <p:embed/>
                  <p:pic>
                    <p:nvPicPr>
                      <p:cNvPr id="0" name=""/>
                      <p:cNvPicPr/>
                      <p:nvPr/>
                    </p:nvPicPr>
                    <p:blipFill>
                      <a:blip r:embed="rId3"/>
                      <a:stretch>
                        <a:fillRect/>
                      </a:stretch>
                    </p:blipFill>
                    <p:spPr>
                      <a:xfrm>
                        <a:off x="821843" y="1986076"/>
                        <a:ext cx="10629900" cy="4016375"/>
                      </a:xfrm>
                      <a:prstGeom prst="rect">
                        <a:avLst/>
                      </a:prstGeom>
                    </p:spPr>
                  </p:pic>
                </p:oleObj>
              </mc:Fallback>
            </mc:AlternateContent>
          </a:graphicData>
        </a:graphic>
      </p:graphicFrame>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5"/>
          <a:stretch>
            <a:fillRect/>
          </a:stretch>
        </p:blipFill>
        <p:spPr>
          <a:xfrm>
            <a:off x="2289771" y="6506449"/>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306766"/>
            <a:ext cx="9533101" cy="1610200"/>
          </a:xfrm>
          <a:prstGeom prst="rect">
            <a:avLst/>
          </a:prstGeom>
        </p:spPr>
      </p:pic>
      <p:sp>
        <p:nvSpPr>
          <p:cNvPr id="7" name="TextBox 6"/>
          <p:cNvSpPr txBox="1"/>
          <p:nvPr/>
        </p:nvSpPr>
        <p:spPr>
          <a:xfrm>
            <a:off x="2650377" y="236724"/>
            <a:ext cx="428136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Launching a DDoS Attack</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C27C76BD-ED89-7121-6FC6-6F4C1BC6A7EE}"/>
              </a:ext>
            </a:extLst>
          </p:cNvPr>
          <p:cNvSpPr txBox="1"/>
          <p:nvPr/>
        </p:nvSpPr>
        <p:spPr>
          <a:xfrm>
            <a:off x="160920" y="1530433"/>
            <a:ext cx="11881449" cy="1323439"/>
          </a:xfrm>
          <a:prstGeom prst="rect">
            <a:avLst/>
          </a:prstGeom>
          <a:noFill/>
        </p:spPr>
        <p:txBody>
          <a:bodyPr wrap="square">
            <a:spAutoFit/>
          </a:bodyPr>
          <a:lstStyle/>
          <a:p>
            <a:r>
              <a:rPr lang="en-US" sz="2000" b="1" dirty="0"/>
              <a:t>• DDoS attacks:</a:t>
            </a:r>
          </a:p>
          <a:p>
            <a:endParaRPr lang="en-US" sz="2000" b="1" dirty="0"/>
          </a:p>
          <a:p>
            <a:r>
              <a:rPr lang="en-US" sz="2000" b="1" dirty="0"/>
              <a:t>□  Exhaust network bandwidth </a:t>
            </a:r>
          </a:p>
          <a:p>
            <a:r>
              <a:rPr lang="en-US" sz="2000" b="1" dirty="0"/>
              <a:t>□  Exhaust server resources</a:t>
            </a:r>
          </a:p>
        </p:txBody>
      </p:sp>
    </p:spTree>
    <p:extLst>
      <p:ext uri="{BB962C8B-B14F-4D97-AF65-F5344CB8AC3E}">
        <p14:creationId xmlns:p14="http://schemas.microsoft.com/office/powerpoint/2010/main" val="33011416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428136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Launching a DDoS Attack</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C27C76BD-ED89-7121-6FC6-6F4C1BC6A7EE}"/>
              </a:ext>
            </a:extLst>
          </p:cNvPr>
          <p:cNvSpPr txBox="1"/>
          <p:nvPr/>
        </p:nvSpPr>
        <p:spPr>
          <a:xfrm>
            <a:off x="191226" y="1821916"/>
            <a:ext cx="11881449" cy="3477875"/>
          </a:xfrm>
          <a:prstGeom prst="rect">
            <a:avLst/>
          </a:prstGeom>
          <a:noFill/>
        </p:spPr>
        <p:txBody>
          <a:bodyPr wrap="square">
            <a:spAutoFit/>
          </a:bodyPr>
          <a:lstStyle/>
          <a:p>
            <a:r>
              <a:rPr lang="en-US" sz="2000" b="1" dirty="0"/>
              <a:t>•   A Distributed Denial of Service (DDoS) attack is a typical kind of traffic attack.</a:t>
            </a:r>
          </a:p>
          <a:p>
            <a:endParaRPr lang="en-US" sz="2000" b="1" dirty="0"/>
          </a:p>
          <a:p>
            <a:r>
              <a:rPr lang="en-US" sz="2000" b="1" dirty="0"/>
              <a:t>• Ina DDoS attack, the attacker resorts to every possible means to control a large number of online hosts. These controlled hosts are called zombie hosts, and the network consisting of the attacker and zombie hosts is called a botnet. An attacker launches DDoS attacks by controlling many zombie hosts to send a large number of elaborately constructed attack packets to the attack target. As a result, links are congested, and system resources are exhausted on the attacked network. This prevents the attack target from providing services for legitimate users.</a:t>
            </a:r>
          </a:p>
          <a:p>
            <a:endParaRPr lang="en-US" sz="2000" b="1" dirty="0"/>
          </a:p>
          <a:p>
            <a:r>
              <a:rPr lang="en-US" sz="2000" b="1" dirty="0"/>
              <a:t>• DDoS attacks are divided into different types based on the types of exploited attack packets. Currently, popular DDoS attacks include SYN flood, UDP flood, ICMP flood, HTTP flood, HTTPS flood, and DNS flood.</a:t>
            </a:r>
            <a:endParaRPr lang="en-US" b="1" dirty="0"/>
          </a:p>
        </p:txBody>
      </p:sp>
    </p:spTree>
    <p:extLst>
      <p:ext uri="{BB962C8B-B14F-4D97-AF65-F5344CB8AC3E}">
        <p14:creationId xmlns:p14="http://schemas.microsoft.com/office/powerpoint/2010/main" val="14480919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603985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Defense Measures for Cyber Attacks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C27C76BD-ED89-7121-6FC6-6F4C1BC6A7EE}"/>
              </a:ext>
            </a:extLst>
          </p:cNvPr>
          <p:cNvSpPr txBox="1"/>
          <p:nvPr/>
        </p:nvSpPr>
        <p:spPr>
          <a:xfrm>
            <a:off x="130614" y="1536429"/>
            <a:ext cx="11881449" cy="1631216"/>
          </a:xfrm>
          <a:prstGeom prst="rect">
            <a:avLst/>
          </a:prstGeom>
          <a:noFill/>
        </p:spPr>
        <p:txBody>
          <a:bodyPr wrap="square">
            <a:spAutoFit/>
          </a:bodyPr>
          <a:lstStyle/>
          <a:p>
            <a:r>
              <a:rPr lang="en-US" sz="2000" b="1" dirty="0"/>
              <a:t>• Firewalls: Deploying firewalls at the intranet egresses of medium- and large-sized enterprises and data centers can efficiently defend against common DDoS attacks and traditional single-packet attacks.</a:t>
            </a:r>
          </a:p>
          <a:p>
            <a:endParaRPr lang="en-US" sz="2000" b="1" dirty="0"/>
          </a:p>
          <a:p>
            <a:r>
              <a:rPr lang="en-US" sz="2000" b="1" dirty="0"/>
              <a:t>• Anti-DDoS devices: Anti-DDoS solutions provide professional anti-DDoS services for carriers, enterprises, data centers, portal websites, online games, online videos, and DNS services.</a:t>
            </a:r>
          </a:p>
        </p:txBody>
      </p:sp>
      <p:graphicFrame>
        <p:nvGraphicFramePr>
          <p:cNvPr id="9" name="Object 8">
            <a:extLst>
              <a:ext uri="{FF2B5EF4-FFF2-40B4-BE49-F238E27FC236}">
                <a16:creationId xmlns:a16="http://schemas.microsoft.com/office/drawing/2014/main" id="{6D5B1395-98BE-3888-FE3B-91DF766C8B53}"/>
              </a:ext>
            </a:extLst>
          </p:cNvPr>
          <p:cNvGraphicFramePr>
            <a:graphicFrameLocks noChangeAspect="1"/>
          </p:cNvGraphicFramePr>
          <p:nvPr>
            <p:extLst>
              <p:ext uri="{D42A27DB-BD31-4B8C-83A1-F6EECF244321}">
                <p14:modId xmlns:p14="http://schemas.microsoft.com/office/powerpoint/2010/main" val="4176566275"/>
              </p:ext>
            </p:extLst>
          </p:nvPr>
        </p:nvGraphicFramePr>
        <p:xfrm>
          <a:off x="821843" y="3426680"/>
          <a:ext cx="10645775" cy="1684337"/>
        </p:xfrm>
        <a:graphic>
          <a:graphicData uri="http://schemas.openxmlformats.org/presentationml/2006/ole">
            <mc:AlternateContent xmlns:mc="http://schemas.openxmlformats.org/markup-compatibility/2006">
              <mc:Choice xmlns:v="urn:schemas-microsoft-com:vml" Requires="v">
                <p:oleObj name="Bitmap Image" r:id="rId6" imgW="10645200" imgH="1684080" progId="PBrush">
                  <p:embed/>
                </p:oleObj>
              </mc:Choice>
              <mc:Fallback>
                <p:oleObj name="Bitmap Image" r:id="rId6" imgW="10645200" imgH="1684080" progId="PBrush">
                  <p:embed/>
                  <p:pic>
                    <p:nvPicPr>
                      <p:cNvPr id="0" name=""/>
                      <p:cNvPicPr/>
                      <p:nvPr/>
                    </p:nvPicPr>
                    <p:blipFill>
                      <a:blip r:embed="rId7"/>
                      <a:stretch>
                        <a:fillRect/>
                      </a:stretch>
                    </p:blipFill>
                    <p:spPr>
                      <a:xfrm>
                        <a:off x="821843" y="3426680"/>
                        <a:ext cx="10645775" cy="1684337"/>
                      </a:xfrm>
                      <a:prstGeom prst="rect">
                        <a:avLst/>
                      </a:prstGeom>
                    </p:spPr>
                  </p:pic>
                </p:oleObj>
              </mc:Fallback>
            </mc:AlternateContent>
          </a:graphicData>
        </a:graphic>
      </p:graphicFrame>
    </p:spTree>
    <p:extLst>
      <p:ext uri="{BB962C8B-B14F-4D97-AF65-F5344CB8AC3E}">
        <p14:creationId xmlns:p14="http://schemas.microsoft.com/office/powerpoint/2010/main" val="10098450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460446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Worm Attack Against Weibo</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C27C76BD-ED89-7121-6FC6-6F4C1BC6A7EE}"/>
              </a:ext>
            </a:extLst>
          </p:cNvPr>
          <p:cNvSpPr txBox="1"/>
          <p:nvPr/>
        </p:nvSpPr>
        <p:spPr>
          <a:xfrm>
            <a:off x="175814" y="1373825"/>
            <a:ext cx="11881449" cy="830997"/>
          </a:xfrm>
          <a:prstGeom prst="rect">
            <a:avLst/>
          </a:prstGeom>
          <a:noFill/>
        </p:spPr>
        <p:txBody>
          <a:bodyPr wrap="square">
            <a:spAutoFit/>
          </a:bodyPr>
          <a:lstStyle/>
          <a:p>
            <a:r>
              <a:rPr lang="en-US" sz="2400" b="1" dirty="0"/>
              <a:t>• </a:t>
            </a:r>
            <a:r>
              <a:rPr lang="en-US" sz="2400" b="1" dirty="0" err="1"/>
              <a:t>Sina</a:t>
            </a:r>
            <a:r>
              <a:rPr lang="en-US" sz="2400" b="1" dirty="0"/>
              <a:t> Weibo (the Chinese Twitter) was once hit by a worm that affected over 30,000 users in less than an hour. The attack process was as follows:</a:t>
            </a:r>
            <a:endParaRPr lang="en-US" sz="2000" b="1" dirty="0"/>
          </a:p>
        </p:txBody>
      </p:sp>
      <p:graphicFrame>
        <p:nvGraphicFramePr>
          <p:cNvPr id="9" name="Object 8">
            <a:extLst>
              <a:ext uri="{FF2B5EF4-FFF2-40B4-BE49-F238E27FC236}">
                <a16:creationId xmlns:a16="http://schemas.microsoft.com/office/drawing/2014/main" id="{1230BC48-955D-2A80-8214-E02A046E6081}"/>
              </a:ext>
            </a:extLst>
          </p:cNvPr>
          <p:cNvGraphicFramePr>
            <a:graphicFrameLocks noChangeAspect="1"/>
          </p:cNvGraphicFramePr>
          <p:nvPr>
            <p:extLst>
              <p:ext uri="{D42A27DB-BD31-4B8C-83A1-F6EECF244321}">
                <p14:modId xmlns:p14="http://schemas.microsoft.com/office/powerpoint/2010/main" val="3607772976"/>
              </p:ext>
            </p:extLst>
          </p:nvPr>
        </p:nvGraphicFramePr>
        <p:xfrm>
          <a:off x="1284947" y="2352037"/>
          <a:ext cx="10036175" cy="4000500"/>
        </p:xfrm>
        <a:graphic>
          <a:graphicData uri="http://schemas.openxmlformats.org/presentationml/2006/ole">
            <mc:AlternateContent xmlns:mc="http://schemas.openxmlformats.org/markup-compatibility/2006">
              <mc:Choice xmlns:v="urn:schemas-microsoft-com:vml" Requires="v">
                <p:oleObj name="Bitmap Image" r:id="rId6" imgW="10035720" imgH="4000680" progId="PBrush">
                  <p:embed/>
                </p:oleObj>
              </mc:Choice>
              <mc:Fallback>
                <p:oleObj name="Bitmap Image" r:id="rId6" imgW="10035720" imgH="4000680" progId="PBrush">
                  <p:embed/>
                  <p:pic>
                    <p:nvPicPr>
                      <p:cNvPr id="0" name=""/>
                      <p:cNvPicPr/>
                      <p:nvPr/>
                    </p:nvPicPr>
                    <p:blipFill>
                      <a:blip r:embed="rId7"/>
                      <a:stretch>
                        <a:fillRect/>
                      </a:stretch>
                    </p:blipFill>
                    <p:spPr>
                      <a:xfrm>
                        <a:off x="1284947" y="2352037"/>
                        <a:ext cx="10036175" cy="4000500"/>
                      </a:xfrm>
                      <a:prstGeom prst="rect">
                        <a:avLst/>
                      </a:prstGeom>
                    </p:spPr>
                  </p:pic>
                </p:oleObj>
              </mc:Fallback>
            </mc:AlternateContent>
          </a:graphicData>
        </a:graphic>
      </p:graphicFrame>
    </p:spTree>
    <p:extLst>
      <p:ext uri="{BB962C8B-B14F-4D97-AF65-F5344CB8AC3E}">
        <p14:creationId xmlns:p14="http://schemas.microsoft.com/office/powerpoint/2010/main" val="9486192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Object 9">
            <a:extLst>
              <a:ext uri="{FF2B5EF4-FFF2-40B4-BE49-F238E27FC236}">
                <a16:creationId xmlns:a16="http://schemas.microsoft.com/office/drawing/2014/main" id="{34324EB6-E459-B5B6-1DC6-0DDA1EBA60A7}"/>
              </a:ext>
            </a:extLst>
          </p:cNvPr>
          <p:cNvGraphicFramePr>
            <a:graphicFrameLocks noChangeAspect="1"/>
          </p:cNvGraphicFramePr>
          <p:nvPr>
            <p:extLst>
              <p:ext uri="{D42A27DB-BD31-4B8C-83A1-F6EECF244321}">
                <p14:modId xmlns:p14="http://schemas.microsoft.com/office/powerpoint/2010/main" val="934827723"/>
              </p:ext>
            </p:extLst>
          </p:nvPr>
        </p:nvGraphicFramePr>
        <p:xfrm>
          <a:off x="1014364" y="2327502"/>
          <a:ext cx="9841485" cy="2138696"/>
        </p:xfrm>
        <a:graphic>
          <a:graphicData uri="http://schemas.openxmlformats.org/presentationml/2006/ole">
            <mc:AlternateContent xmlns:mc="http://schemas.openxmlformats.org/markup-compatibility/2006">
              <mc:Choice xmlns:v="urn:schemas-microsoft-com:vml" Requires="v">
                <p:oleObj name="Bitmap Image" r:id="rId2" imgW="9639360" imgH="2903400" progId="PBrush">
                  <p:embed/>
                </p:oleObj>
              </mc:Choice>
              <mc:Fallback>
                <p:oleObj name="Bitmap Image" r:id="rId2" imgW="9639360" imgH="2903400" progId="PBrush">
                  <p:embed/>
                  <p:pic>
                    <p:nvPicPr>
                      <p:cNvPr id="0" name=""/>
                      <p:cNvPicPr/>
                      <p:nvPr/>
                    </p:nvPicPr>
                    <p:blipFill>
                      <a:blip r:embed="rId3"/>
                      <a:stretch>
                        <a:fillRect/>
                      </a:stretch>
                    </p:blipFill>
                    <p:spPr>
                      <a:xfrm>
                        <a:off x="1014364" y="2327502"/>
                        <a:ext cx="9841485" cy="2138696"/>
                      </a:xfrm>
                      <a:prstGeom prst="rect">
                        <a:avLst/>
                      </a:prstGeom>
                    </p:spPr>
                  </p:pic>
                </p:oleObj>
              </mc:Fallback>
            </mc:AlternateContent>
          </a:graphicData>
        </a:graphic>
      </p:graphicFrame>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289" y="6104823"/>
            <a:ext cx="895740" cy="803252"/>
          </a:xfrm>
          <a:prstGeom prst="rect">
            <a:avLst/>
          </a:prstGeom>
        </p:spPr>
      </p:pic>
      <p:pic>
        <p:nvPicPr>
          <p:cNvPr id="3" name="Picture 2"/>
          <p:cNvPicPr>
            <a:picLocks noChangeAspect="1"/>
          </p:cNvPicPr>
          <p:nvPr/>
        </p:nvPicPr>
        <p:blipFill>
          <a:blip r:embed="rId5"/>
          <a:stretch>
            <a:fillRect/>
          </a:stretch>
        </p:blipFill>
        <p:spPr>
          <a:xfrm>
            <a:off x="2289771" y="6506449"/>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306766"/>
            <a:ext cx="9533101" cy="1610200"/>
          </a:xfrm>
          <a:prstGeom prst="rect">
            <a:avLst/>
          </a:prstGeom>
        </p:spPr>
      </p:pic>
      <p:sp>
        <p:nvSpPr>
          <p:cNvPr id="7" name="TextBox 6"/>
          <p:cNvSpPr txBox="1"/>
          <p:nvPr/>
        </p:nvSpPr>
        <p:spPr>
          <a:xfrm>
            <a:off x="2650377" y="236724"/>
            <a:ext cx="557024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Threats Brought by Vulnerabilities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C27C76BD-ED89-7121-6FC6-6F4C1BC6A7EE}"/>
              </a:ext>
            </a:extLst>
          </p:cNvPr>
          <p:cNvSpPr txBox="1"/>
          <p:nvPr/>
        </p:nvSpPr>
        <p:spPr>
          <a:xfrm>
            <a:off x="258792" y="1314585"/>
            <a:ext cx="11881449" cy="1077218"/>
          </a:xfrm>
          <a:prstGeom prst="rect">
            <a:avLst/>
          </a:prstGeom>
          <a:noFill/>
        </p:spPr>
        <p:txBody>
          <a:bodyPr wrap="square">
            <a:spAutoFit/>
          </a:bodyPr>
          <a:lstStyle/>
          <a:p>
            <a:r>
              <a:rPr lang="en-US" sz="1600" b="1" dirty="0"/>
              <a:t>• Vulnerabilities are defects in the implementation of hardware, software, or protocols or in system security policies. They allow attackers to access or damage systems without authorization.</a:t>
            </a:r>
          </a:p>
          <a:p>
            <a:endParaRPr lang="en-US" sz="1600" b="1" dirty="0"/>
          </a:p>
          <a:p>
            <a:r>
              <a:rPr lang="en-US" sz="1600" b="1" dirty="0"/>
              <a:t>• If system vulnerabilities are not fixed in time, the following attacks may occur:</a:t>
            </a:r>
          </a:p>
        </p:txBody>
      </p:sp>
      <p:sp>
        <p:nvSpPr>
          <p:cNvPr id="12" name="TextBox 11">
            <a:extLst>
              <a:ext uri="{FF2B5EF4-FFF2-40B4-BE49-F238E27FC236}">
                <a16:creationId xmlns:a16="http://schemas.microsoft.com/office/drawing/2014/main" id="{D38F9248-18A5-108E-0286-A1892C245CA7}"/>
              </a:ext>
            </a:extLst>
          </p:cNvPr>
          <p:cNvSpPr txBox="1"/>
          <p:nvPr/>
        </p:nvSpPr>
        <p:spPr>
          <a:xfrm>
            <a:off x="258792" y="4167391"/>
            <a:ext cx="12052533" cy="2062103"/>
          </a:xfrm>
          <a:prstGeom prst="rect">
            <a:avLst/>
          </a:prstGeom>
          <a:noFill/>
        </p:spPr>
        <p:txBody>
          <a:bodyPr wrap="square">
            <a:spAutoFit/>
          </a:bodyPr>
          <a:lstStyle/>
          <a:p>
            <a:endParaRPr lang="en-US" sz="1600" b="1" dirty="0"/>
          </a:p>
          <a:p>
            <a:r>
              <a:rPr lang="en-US" sz="1600" b="1" dirty="0"/>
              <a:t>• The most common means of launching an SQL injection attack is to construct elaborate SQL statements and inject them into the content submitted on web pages. Popular techniques include using comment characters, identical relations (such as 1 =1), JOIN query using UNION statements, and inserting or tampering with data using INSERT or UPDATE statements.</a:t>
            </a:r>
          </a:p>
          <a:p>
            <a:endParaRPr lang="en-US" sz="1600" b="1" dirty="0"/>
          </a:p>
          <a:p>
            <a:r>
              <a:rPr lang="en-US" sz="1600" b="1" dirty="0"/>
              <a:t>• Cross-site scripting (XSS) is a type of code injection attack launched by exploiting security vulnerabilities of website applications. It allows malicious users to inject code into web pages to compromise users who view the pages. This type of attacks often involves HTML and client-side scripting language.</a:t>
            </a:r>
          </a:p>
        </p:txBody>
      </p:sp>
    </p:spTree>
    <p:extLst>
      <p:ext uri="{BB962C8B-B14F-4D97-AF65-F5344CB8AC3E}">
        <p14:creationId xmlns:p14="http://schemas.microsoft.com/office/powerpoint/2010/main" val="39057113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156485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Phishing</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C27C76BD-ED89-7121-6FC6-6F4C1BC6A7EE}"/>
              </a:ext>
            </a:extLst>
          </p:cNvPr>
          <p:cNvSpPr txBox="1"/>
          <p:nvPr/>
        </p:nvSpPr>
        <p:spPr>
          <a:xfrm>
            <a:off x="155275" y="1303434"/>
            <a:ext cx="11881449" cy="2800767"/>
          </a:xfrm>
          <a:prstGeom prst="rect">
            <a:avLst/>
          </a:prstGeom>
          <a:noFill/>
        </p:spPr>
        <p:txBody>
          <a:bodyPr wrap="square">
            <a:spAutoFit/>
          </a:bodyPr>
          <a:lstStyle/>
          <a:p>
            <a:r>
              <a:rPr lang="en-US" sz="1600" b="1" dirty="0"/>
              <a:t>• "Phishing" is cyber fraud. It is the fraudulent attempt to obtain users' private information such as bank or credit card account and password, often for malicious reasons, by using the URL or web page content of an authentic website as disguise or exploiting vulnerabilities of authentic website server programs to insert dangerous HTML code into some web pages of the website.</a:t>
            </a:r>
          </a:p>
          <a:p>
            <a:endParaRPr lang="en-US" sz="1600" b="1" dirty="0"/>
          </a:p>
          <a:p>
            <a:r>
              <a:rPr lang="en-US" sz="1600" b="1" dirty="0"/>
              <a:t>• Phishing websites are generally divided into two types: The first type uses the idea of "winning a prize" as the bait to trick the user into providing sensitive information such as ID card number and bank card details; the second type uses a fake website masquerading as a genuine online bank or electronic transaction website to steal users' information such as bank card details or payment passwords to online accounts. The whole process is like fishing, giving these malicious websites the name "phishing websites". The phishing techniques are simple. They take advantage of people's desire for cheap prices or weak anti-fraud awareness. Once a user gets duped, his/her personal privacy information will be leaked and sold; or the attacker may use the bank card details provided by the user on the fake website to immediately steal the user's online assets.</a:t>
            </a:r>
          </a:p>
        </p:txBody>
      </p:sp>
      <p:graphicFrame>
        <p:nvGraphicFramePr>
          <p:cNvPr id="10" name="Object 9">
            <a:extLst>
              <a:ext uri="{FF2B5EF4-FFF2-40B4-BE49-F238E27FC236}">
                <a16:creationId xmlns:a16="http://schemas.microsoft.com/office/drawing/2014/main" id="{2FEC7914-4065-D8AB-3225-BBC8F9A23647}"/>
              </a:ext>
            </a:extLst>
          </p:cNvPr>
          <p:cNvGraphicFramePr>
            <a:graphicFrameLocks noChangeAspect="1"/>
          </p:cNvGraphicFramePr>
          <p:nvPr>
            <p:extLst>
              <p:ext uri="{D42A27DB-BD31-4B8C-83A1-F6EECF244321}">
                <p14:modId xmlns:p14="http://schemas.microsoft.com/office/powerpoint/2010/main" val="3823214842"/>
              </p:ext>
            </p:extLst>
          </p:nvPr>
        </p:nvGraphicFramePr>
        <p:xfrm>
          <a:off x="5262113" y="3771319"/>
          <a:ext cx="6038491" cy="2688572"/>
        </p:xfrm>
        <a:graphic>
          <a:graphicData uri="http://schemas.openxmlformats.org/presentationml/2006/ole">
            <mc:AlternateContent xmlns:mc="http://schemas.openxmlformats.org/markup-compatibility/2006">
              <mc:Choice xmlns:v="urn:schemas-microsoft-com:vml" Requires="v">
                <p:oleObj name="Bitmap Image" r:id="rId6" imgW="8435520" imgH="3756600" progId="PBrush">
                  <p:embed/>
                </p:oleObj>
              </mc:Choice>
              <mc:Fallback>
                <p:oleObj name="Bitmap Image" r:id="rId6" imgW="8435520" imgH="3756600" progId="PBrush">
                  <p:embed/>
                  <p:pic>
                    <p:nvPicPr>
                      <p:cNvPr id="0" name=""/>
                      <p:cNvPicPr/>
                      <p:nvPr/>
                    </p:nvPicPr>
                    <p:blipFill>
                      <a:blip r:embed="rId7"/>
                      <a:stretch>
                        <a:fillRect/>
                      </a:stretch>
                    </p:blipFill>
                    <p:spPr>
                      <a:xfrm>
                        <a:off x="5262113" y="3771319"/>
                        <a:ext cx="6038491" cy="2688572"/>
                      </a:xfrm>
                      <a:prstGeom prst="rect">
                        <a:avLst/>
                      </a:prstGeom>
                    </p:spPr>
                  </p:pic>
                </p:oleObj>
              </mc:Fallback>
            </mc:AlternateContent>
          </a:graphicData>
        </a:graphic>
      </p:graphicFrame>
    </p:spTree>
    <p:extLst>
      <p:ext uri="{BB962C8B-B14F-4D97-AF65-F5344CB8AC3E}">
        <p14:creationId xmlns:p14="http://schemas.microsoft.com/office/powerpoint/2010/main" val="33660366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264527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Malicious Code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C27C76BD-ED89-7121-6FC6-6F4C1BC6A7EE}"/>
              </a:ext>
            </a:extLst>
          </p:cNvPr>
          <p:cNvSpPr txBox="1"/>
          <p:nvPr/>
        </p:nvSpPr>
        <p:spPr>
          <a:xfrm>
            <a:off x="130614" y="1408592"/>
            <a:ext cx="11881449" cy="2246769"/>
          </a:xfrm>
          <a:prstGeom prst="rect">
            <a:avLst/>
          </a:prstGeom>
          <a:noFill/>
        </p:spPr>
        <p:txBody>
          <a:bodyPr wrap="square">
            <a:spAutoFit/>
          </a:bodyPr>
          <a:lstStyle/>
          <a:p>
            <a:r>
              <a:rPr lang="en-US" sz="2000" b="1" dirty="0"/>
              <a:t>• Malicious code is computer code that is deliberately developed or constructed to cause threats or potential threats to a network or system. The most common malicious code includes viruses, Trojan horses, worms, and backdoors.</a:t>
            </a:r>
          </a:p>
          <a:p>
            <a:endParaRPr lang="en-US" sz="2000" b="1" dirty="0"/>
          </a:p>
          <a:p>
            <a:r>
              <a:rPr lang="en-US" sz="2000" b="1" dirty="0"/>
              <a:t>• Malicious code is also called malware, which includes adware, spyware, and malicious shareware. Malware refers to software that is installed and run on a user's computer or other devices without explicitly notifying the user or obtaining the user's consent.</a:t>
            </a:r>
          </a:p>
        </p:txBody>
      </p:sp>
      <p:graphicFrame>
        <p:nvGraphicFramePr>
          <p:cNvPr id="10" name="Object 9">
            <a:extLst>
              <a:ext uri="{FF2B5EF4-FFF2-40B4-BE49-F238E27FC236}">
                <a16:creationId xmlns:a16="http://schemas.microsoft.com/office/drawing/2014/main" id="{3EAB052F-6501-3AA3-5D63-05D8E432BF33}"/>
              </a:ext>
            </a:extLst>
          </p:cNvPr>
          <p:cNvGraphicFramePr>
            <a:graphicFrameLocks noChangeAspect="1"/>
          </p:cNvGraphicFramePr>
          <p:nvPr>
            <p:extLst>
              <p:ext uri="{D42A27DB-BD31-4B8C-83A1-F6EECF244321}">
                <p14:modId xmlns:p14="http://schemas.microsoft.com/office/powerpoint/2010/main" val="2092617577"/>
              </p:ext>
            </p:extLst>
          </p:nvPr>
        </p:nvGraphicFramePr>
        <p:xfrm>
          <a:off x="1272127" y="3741027"/>
          <a:ext cx="9821862" cy="2582863"/>
        </p:xfrm>
        <a:graphic>
          <a:graphicData uri="http://schemas.openxmlformats.org/presentationml/2006/ole">
            <mc:AlternateContent xmlns:mc="http://schemas.openxmlformats.org/markup-compatibility/2006">
              <mc:Choice xmlns:v="urn:schemas-microsoft-com:vml" Requires="v">
                <p:oleObj name="Bitmap Image" r:id="rId6" imgW="9822240" imgH="2583360" progId="PBrush">
                  <p:embed/>
                </p:oleObj>
              </mc:Choice>
              <mc:Fallback>
                <p:oleObj name="Bitmap Image" r:id="rId6" imgW="9822240" imgH="2583360" progId="PBrush">
                  <p:embed/>
                  <p:pic>
                    <p:nvPicPr>
                      <p:cNvPr id="0" name=""/>
                      <p:cNvPicPr/>
                      <p:nvPr/>
                    </p:nvPicPr>
                    <p:blipFill>
                      <a:blip r:embed="rId7"/>
                      <a:stretch>
                        <a:fillRect/>
                      </a:stretch>
                    </p:blipFill>
                    <p:spPr>
                      <a:xfrm>
                        <a:off x="1272127" y="3741027"/>
                        <a:ext cx="9821862" cy="2582863"/>
                      </a:xfrm>
                      <a:prstGeom prst="rect">
                        <a:avLst/>
                      </a:prstGeom>
                    </p:spPr>
                  </p:pic>
                </p:oleObj>
              </mc:Fallback>
            </mc:AlternateContent>
          </a:graphicData>
        </a:graphic>
      </p:graphicFrame>
    </p:spTree>
    <p:extLst>
      <p:ext uri="{BB962C8B-B14F-4D97-AF65-F5344CB8AC3E}">
        <p14:creationId xmlns:p14="http://schemas.microsoft.com/office/powerpoint/2010/main" val="31005875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264527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Malicious Code</a:t>
            </a: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C27C76BD-ED89-7121-6FC6-6F4C1BC6A7EE}"/>
              </a:ext>
            </a:extLst>
          </p:cNvPr>
          <p:cNvSpPr txBox="1"/>
          <p:nvPr/>
        </p:nvSpPr>
        <p:spPr>
          <a:xfrm>
            <a:off x="130614" y="1478488"/>
            <a:ext cx="11881449" cy="4401205"/>
          </a:xfrm>
          <a:prstGeom prst="rect">
            <a:avLst/>
          </a:prstGeom>
          <a:noFill/>
        </p:spPr>
        <p:txBody>
          <a:bodyPr wrap="square">
            <a:spAutoFit/>
          </a:bodyPr>
          <a:lstStyle/>
          <a:p>
            <a:r>
              <a:rPr lang="en-US" sz="2000" b="1" dirty="0"/>
              <a:t>•    Web browsing and email transmission are the main ways for viruses, Trojan horses, and spyware to access intranets.</a:t>
            </a:r>
          </a:p>
          <a:p>
            <a:endParaRPr lang="en-US" sz="2000" b="1" dirty="0"/>
          </a:p>
          <a:p>
            <a:r>
              <a:rPr lang="en-US" sz="2000" b="1" dirty="0"/>
              <a:t>• Virus: a set of instructions or program code compiled by an attacker by exploiting inherent vulnerabilities of computer software and hardware. A computer virus, when executed, replicates itself by modifying other computer programs and inserting its exact copies or possible evolutions to infect other programs, thereby damaging the computer systems and tampering with and compromising service data.</a:t>
            </a:r>
          </a:p>
          <a:p>
            <a:endParaRPr lang="en-US" sz="2000" b="1" dirty="0"/>
          </a:p>
          <a:p>
            <a:r>
              <a:rPr lang="en-US" sz="2000" b="1" dirty="0"/>
              <a:t>• Trojan horse: a malicious computer program exploited to control another computer. A Trojan horse usually has two executable programs: One is the client (the controller) and the other is the server (the controlled part). The "server" is implanted into a target computer, and the "hacker" refers to a computer that uses the "controller" to enter the computer that runs the "server". After the infected computer starts running, a Trojan horse "server" will open one or several ports, allowing hackers to not only steal important information on the computer but also damage internal computers.</a:t>
            </a:r>
          </a:p>
        </p:txBody>
      </p:sp>
    </p:spTree>
    <p:extLst>
      <p:ext uri="{BB962C8B-B14F-4D97-AF65-F5344CB8AC3E}">
        <p14:creationId xmlns:p14="http://schemas.microsoft.com/office/powerpoint/2010/main" val="39870085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67629" y="302703"/>
            <a:ext cx="2292615"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Malicious Code</a:t>
            </a: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C27C76BD-ED89-7121-6FC6-6F4C1BC6A7EE}"/>
              </a:ext>
            </a:extLst>
          </p:cNvPr>
          <p:cNvSpPr txBox="1"/>
          <p:nvPr/>
        </p:nvSpPr>
        <p:spPr>
          <a:xfrm>
            <a:off x="155275" y="1560415"/>
            <a:ext cx="11881449" cy="3785652"/>
          </a:xfrm>
          <a:prstGeom prst="rect">
            <a:avLst/>
          </a:prstGeom>
          <a:noFill/>
        </p:spPr>
        <p:txBody>
          <a:bodyPr wrap="square">
            <a:spAutoFit/>
          </a:bodyPr>
          <a:lstStyle/>
          <a:p>
            <a:r>
              <a:rPr lang="en-US" sz="2000" b="1" dirty="0"/>
              <a:t>• Worm: a malicious program that can exploit the system vulnerabilities to propagate itself throughout the network. It uses the network to replicate and propagate itself through networks and emails. Major damage caused: A worm can consume host resources and even damage the host system, which may lead to DoS. Also, worm propagation causes network congestion. It may even cause the entire network to break down and become out of control.</a:t>
            </a:r>
          </a:p>
          <a:p>
            <a:endParaRPr lang="en-US" sz="2000" b="1" dirty="0"/>
          </a:p>
          <a:p>
            <a:r>
              <a:rPr lang="en-US" sz="2000" b="1" dirty="0"/>
              <a:t>•    Backdoor: a covert function hidden in the program. It is usually designed by the programmer for convenient access to the system in the future.</a:t>
            </a:r>
          </a:p>
          <a:p>
            <a:endParaRPr lang="en-US" sz="2000" b="1" dirty="0"/>
          </a:p>
          <a:p>
            <a:r>
              <a:rPr lang="en-US" sz="2000" b="1" dirty="0"/>
              <a:t>• Spyware: a software program that allows attackers to install backdoors on users' computers without users' knowledge to collect user information. It collects, uses, and disseminates sensitive information of enterprise employees, severely affecting the normal business of enterprises.</a:t>
            </a:r>
          </a:p>
        </p:txBody>
      </p:sp>
    </p:spTree>
    <p:extLst>
      <p:ext uri="{BB962C8B-B14F-4D97-AF65-F5344CB8AC3E}">
        <p14:creationId xmlns:p14="http://schemas.microsoft.com/office/powerpoint/2010/main" val="19420541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Object 8">
            <a:extLst>
              <a:ext uri="{FF2B5EF4-FFF2-40B4-BE49-F238E27FC236}">
                <a16:creationId xmlns:a16="http://schemas.microsoft.com/office/drawing/2014/main" id="{EBAD09C7-89DA-D18C-588B-56D3A371217F}"/>
              </a:ext>
            </a:extLst>
          </p:cNvPr>
          <p:cNvGraphicFramePr>
            <a:graphicFrameLocks noChangeAspect="1"/>
          </p:cNvGraphicFramePr>
          <p:nvPr>
            <p:extLst>
              <p:ext uri="{D42A27DB-BD31-4B8C-83A1-F6EECF244321}">
                <p14:modId xmlns:p14="http://schemas.microsoft.com/office/powerpoint/2010/main" val="614841997"/>
              </p:ext>
            </p:extLst>
          </p:nvPr>
        </p:nvGraphicFramePr>
        <p:xfrm>
          <a:off x="2171963" y="2878445"/>
          <a:ext cx="7342972" cy="3743040"/>
        </p:xfrm>
        <a:graphic>
          <a:graphicData uri="http://schemas.openxmlformats.org/presentationml/2006/ole">
            <mc:AlternateContent xmlns:mc="http://schemas.openxmlformats.org/markup-compatibility/2006">
              <mc:Choice xmlns:v="urn:schemas-microsoft-com:vml" Requires="v">
                <p:oleObj name="Bitmap Image" r:id="rId2" imgW="10508040" imgH="5356800" progId="PBrush">
                  <p:embed/>
                </p:oleObj>
              </mc:Choice>
              <mc:Fallback>
                <p:oleObj name="Bitmap Image" r:id="rId2" imgW="10508040" imgH="5356800" progId="PBrush">
                  <p:embed/>
                  <p:pic>
                    <p:nvPicPr>
                      <p:cNvPr id="0" name=""/>
                      <p:cNvPicPr/>
                      <p:nvPr/>
                    </p:nvPicPr>
                    <p:blipFill>
                      <a:blip r:embed="rId3"/>
                      <a:stretch>
                        <a:fillRect/>
                      </a:stretch>
                    </p:blipFill>
                    <p:spPr>
                      <a:xfrm>
                        <a:off x="2171963" y="2878445"/>
                        <a:ext cx="7342972" cy="3743040"/>
                      </a:xfrm>
                      <a:prstGeom prst="rect">
                        <a:avLst/>
                      </a:prstGeom>
                    </p:spPr>
                  </p:pic>
                </p:oleObj>
              </mc:Fallback>
            </mc:AlternateContent>
          </a:graphicData>
        </a:graphic>
      </p:graphicFrame>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5"/>
          <a:stretch>
            <a:fillRect/>
          </a:stretch>
        </p:blipFill>
        <p:spPr>
          <a:xfrm>
            <a:off x="2278482" y="6653162"/>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444789"/>
            <a:ext cx="9533101" cy="1610200"/>
          </a:xfrm>
          <a:prstGeom prst="rect">
            <a:avLst/>
          </a:prstGeom>
        </p:spPr>
      </p:pic>
      <p:sp>
        <p:nvSpPr>
          <p:cNvPr id="7" name="TextBox 6"/>
          <p:cNvSpPr txBox="1"/>
          <p:nvPr/>
        </p:nvSpPr>
        <p:spPr>
          <a:xfrm>
            <a:off x="2667630" y="267501"/>
            <a:ext cx="5866991"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Defense Measures for Application Attacks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C27C76BD-ED89-7121-6FC6-6F4C1BC6A7EE}"/>
              </a:ext>
            </a:extLst>
          </p:cNvPr>
          <p:cNvSpPr txBox="1"/>
          <p:nvPr/>
        </p:nvSpPr>
        <p:spPr>
          <a:xfrm>
            <a:off x="155275" y="1142993"/>
            <a:ext cx="11881449" cy="2123658"/>
          </a:xfrm>
          <a:prstGeom prst="rect">
            <a:avLst/>
          </a:prstGeom>
          <a:noFill/>
        </p:spPr>
        <p:txBody>
          <a:bodyPr wrap="square">
            <a:spAutoFit/>
          </a:bodyPr>
          <a:lstStyle/>
          <a:p>
            <a:r>
              <a:rPr lang="en-US" sz="1600" b="1" dirty="0"/>
              <a:t>•   Using professional tools for vulnerability scanning and restoration on systems or personal computers can prevent virus intrusion and infection to a certain extent.</a:t>
            </a:r>
          </a:p>
          <a:p>
            <a:endParaRPr lang="en-US" sz="1600" b="1" dirty="0"/>
          </a:p>
          <a:p>
            <a:r>
              <a:rPr lang="en-US" sz="1600" b="1" dirty="0"/>
              <a:t>•   As a border device, the firewall can block unauthorized network access, web page and email viruses, illegitimate applications, etc., to protect the intranet.</a:t>
            </a:r>
          </a:p>
          <a:p>
            <a:endParaRPr lang="en-US" sz="1600" b="1" dirty="0"/>
          </a:p>
          <a:p>
            <a:r>
              <a:rPr lang="en-US" sz="1600" b="1" dirty="0"/>
              <a:t>•   WAF is short for Web Application Firewall. It is a protection device that protects web applications by executing a series of HTTP/HTTPS security policies.</a:t>
            </a:r>
          </a:p>
        </p:txBody>
      </p:sp>
    </p:spTree>
    <p:extLst>
      <p:ext uri="{BB962C8B-B14F-4D97-AF65-F5344CB8AC3E}">
        <p14:creationId xmlns:p14="http://schemas.microsoft.com/office/powerpoint/2010/main" val="31921949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10295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Interception of User Communications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4" y="236724"/>
            <a:ext cx="385041"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505091" y="1846924"/>
            <a:ext cx="10780684" cy="1323439"/>
          </a:xfrm>
          <a:prstGeom prst="rect">
            <a:avLst/>
          </a:prstGeom>
          <a:noFill/>
        </p:spPr>
        <p:txBody>
          <a:bodyPr wrap="square" rtlCol="0">
            <a:spAutoFit/>
          </a:bodyPr>
          <a:lstStyle/>
          <a:p>
            <a:r>
              <a:rPr lang="en-US" sz="1600" b="1" dirty="0">
                <a:latin typeface="Tajawal ExtraBold" panose="00000800000000000000" pitchFamily="2" charset="-78"/>
                <a:cs typeface="Tajawal ExtraBold" panose="00000800000000000000" pitchFamily="2" charset="-78"/>
              </a:rPr>
              <a:t>•  The National Security Agency (NSA) U.S. listened to encrypted communication between Google (including Gmail) and Yahoo users on the cloud.</a:t>
            </a:r>
          </a:p>
          <a:p>
            <a:endParaRPr lang="en-US" sz="1600" b="1" dirty="0">
              <a:latin typeface="Tajawal ExtraBold" panose="00000800000000000000" pitchFamily="2" charset="-78"/>
              <a:cs typeface="Tajawal ExtraBold" panose="00000800000000000000" pitchFamily="2" charset="-78"/>
            </a:endParaRPr>
          </a:p>
          <a:p>
            <a:r>
              <a:rPr lang="en-US" sz="1600" b="1" dirty="0">
                <a:latin typeface="Tajawal ExtraBold" panose="00000800000000000000" pitchFamily="2" charset="-78"/>
                <a:cs typeface="Tajawal ExtraBold" panose="00000800000000000000" pitchFamily="2" charset="-78"/>
              </a:rPr>
              <a:t>•  The NSA exploited the encryption/decryption flaw of Google's front-end server to circumvent the server and directly listen to backend plaintext data.</a:t>
            </a:r>
          </a:p>
        </p:txBody>
      </p:sp>
      <p:graphicFrame>
        <p:nvGraphicFramePr>
          <p:cNvPr id="10" name="Object 9">
            <a:extLst>
              <a:ext uri="{FF2B5EF4-FFF2-40B4-BE49-F238E27FC236}">
                <a16:creationId xmlns:a16="http://schemas.microsoft.com/office/drawing/2014/main" id="{59AC7586-691B-4168-6C95-2DAE7EEAD8B0}"/>
              </a:ext>
            </a:extLst>
          </p:cNvPr>
          <p:cNvGraphicFramePr>
            <a:graphicFrameLocks noChangeAspect="1"/>
          </p:cNvGraphicFramePr>
          <p:nvPr/>
        </p:nvGraphicFramePr>
        <p:xfrm>
          <a:off x="2856089" y="3238019"/>
          <a:ext cx="7917852" cy="2584095"/>
        </p:xfrm>
        <a:graphic>
          <a:graphicData uri="http://schemas.openxmlformats.org/presentationml/2006/ole">
            <mc:AlternateContent xmlns:mc="http://schemas.openxmlformats.org/markup-compatibility/2006">
              <mc:Choice xmlns:v="urn:schemas-microsoft-com:vml" Requires="v">
                <p:oleObj name="Bitmap Image" r:id="rId6" imgW="10248840" imgH="3345120" progId="PBrush">
                  <p:embed/>
                </p:oleObj>
              </mc:Choice>
              <mc:Fallback>
                <p:oleObj name="Bitmap Image" r:id="rId6" imgW="10248840" imgH="3345120" progId="PBrush">
                  <p:embed/>
                  <p:pic>
                    <p:nvPicPr>
                      <p:cNvPr id="10" name="Object 9">
                        <a:extLst>
                          <a:ext uri="{FF2B5EF4-FFF2-40B4-BE49-F238E27FC236}">
                            <a16:creationId xmlns:a16="http://schemas.microsoft.com/office/drawing/2014/main" id="{59AC7586-691B-4168-6C95-2DAE7EEAD8B0}"/>
                          </a:ext>
                        </a:extLst>
                      </p:cNvPr>
                      <p:cNvPicPr/>
                      <p:nvPr/>
                    </p:nvPicPr>
                    <p:blipFill>
                      <a:blip r:embed="rId7"/>
                      <a:stretch>
                        <a:fillRect/>
                      </a:stretch>
                    </p:blipFill>
                    <p:spPr>
                      <a:xfrm>
                        <a:off x="2856089" y="3238019"/>
                        <a:ext cx="7917852" cy="2584095"/>
                      </a:xfrm>
                      <a:prstGeom prst="rect">
                        <a:avLst/>
                      </a:prstGeom>
                    </p:spPr>
                  </p:pic>
                </p:oleObj>
              </mc:Fallback>
            </mc:AlternateContent>
          </a:graphicData>
        </a:graphic>
      </p:graphicFrame>
    </p:spTree>
    <p:extLst>
      <p:ext uri="{BB962C8B-B14F-4D97-AF65-F5344CB8AC3E}">
        <p14:creationId xmlns:p14="http://schemas.microsoft.com/office/powerpoint/2010/main" val="12953821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598886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66962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Tumblr User Information Breaches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7" name="TextBox 16">
            <a:extLst>
              <a:ext uri="{FF2B5EF4-FFF2-40B4-BE49-F238E27FC236}">
                <a16:creationId xmlns:a16="http://schemas.microsoft.com/office/drawing/2014/main" id="{B622DA58-D24A-D679-0639-2B31A3D74143}"/>
              </a:ext>
            </a:extLst>
          </p:cNvPr>
          <p:cNvSpPr txBox="1"/>
          <p:nvPr/>
        </p:nvSpPr>
        <p:spPr>
          <a:xfrm>
            <a:off x="354901" y="1834452"/>
            <a:ext cx="11717774" cy="2246769"/>
          </a:xfrm>
          <a:prstGeom prst="rect">
            <a:avLst/>
          </a:prstGeom>
          <a:noFill/>
        </p:spPr>
        <p:txBody>
          <a:bodyPr wrap="square">
            <a:spAutoFit/>
          </a:bodyPr>
          <a:lstStyle/>
          <a:p>
            <a:r>
              <a:rPr lang="en-US" sz="2000" b="1" dirty="0"/>
              <a:t>•    More  than  half  of  the  accounts  and  passwords  of  the  microblogging  website Tumblr were stolen by hackers.</a:t>
            </a:r>
          </a:p>
          <a:p>
            <a:endParaRPr lang="en-US" sz="2000" b="1" dirty="0"/>
          </a:p>
          <a:p>
            <a:r>
              <a:rPr lang="en-US" sz="2000" b="1" dirty="0"/>
              <a:t>• Hackers invaded the Tumblr server in a certain way and stole information of Tumblr users. Tumblr stated that the breach would not cause damage to users because the database information was encrypted. However, the facts showed that the user information was encrypted using weak algorithms. After obtaining the encrypted user information, the hackers were able to quickly crack a large amount of user information.</a:t>
            </a:r>
          </a:p>
        </p:txBody>
      </p:sp>
      <p:graphicFrame>
        <p:nvGraphicFramePr>
          <p:cNvPr id="9" name="Object 8">
            <a:extLst>
              <a:ext uri="{FF2B5EF4-FFF2-40B4-BE49-F238E27FC236}">
                <a16:creationId xmlns:a16="http://schemas.microsoft.com/office/drawing/2014/main" id="{2911434F-6814-4F2A-A4C5-9AE9C4D6211D}"/>
              </a:ext>
            </a:extLst>
          </p:cNvPr>
          <p:cNvGraphicFramePr>
            <a:graphicFrameLocks noChangeAspect="1"/>
          </p:cNvGraphicFramePr>
          <p:nvPr/>
        </p:nvGraphicFramePr>
        <p:xfrm>
          <a:off x="3338782" y="4087268"/>
          <a:ext cx="6515100" cy="1654175"/>
        </p:xfrm>
        <a:graphic>
          <a:graphicData uri="http://schemas.openxmlformats.org/presentationml/2006/ole">
            <mc:AlternateContent xmlns:mc="http://schemas.openxmlformats.org/markup-compatibility/2006">
              <mc:Choice xmlns:v="urn:schemas-microsoft-com:vml" Requires="v">
                <p:oleObj name="Bitmap Image" r:id="rId6" imgW="6515280" imgH="1653480" progId="PBrush">
                  <p:embed/>
                </p:oleObj>
              </mc:Choice>
              <mc:Fallback>
                <p:oleObj name="Bitmap Image" r:id="rId6" imgW="6515280" imgH="1653480" progId="PBrush">
                  <p:embed/>
                  <p:pic>
                    <p:nvPicPr>
                      <p:cNvPr id="9" name="Object 8">
                        <a:extLst>
                          <a:ext uri="{FF2B5EF4-FFF2-40B4-BE49-F238E27FC236}">
                            <a16:creationId xmlns:a16="http://schemas.microsoft.com/office/drawing/2014/main" id="{2911434F-6814-4F2A-A4C5-9AE9C4D6211D}"/>
                          </a:ext>
                        </a:extLst>
                      </p:cNvPr>
                      <p:cNvPicPr/>
                      <p:nvPr/>
                    </p:nvPicPr>
                    <p:blipFill>
                      <a:blip r:embed="rId7"/>
                      <a:stretch>
                        <a:fillRect/>
                      </a:stretch>
                    </p:blipFill>
                    <p:spPr>
                      <a:xfrm>
                        <a:off x="3338782" y="4087268"/>
                        <a:ext cx="6515100" cy="1654175"/>
                      </a:xfrm>
                      <a:prstGeom prst="rect">
                        <a:avLst/>
                      </a:prstGeom>
                    </p:spPr>
                  </p:pic>
                </p:oleObj>
              </mc:Fallback>
            </mc:AlternateContent>
          </a:graphicData>
        </a:graphic>
      </p:graphicFrame>
    </p:spTree>
    <p:extLst>
      <p:ext uri="{BB962C8B-B14F-4D97-AF65-F5344CB8AC3E}">
        <p14:creationId xmlns:p14="http://schemas.microsoft.com/office/powerpoint/2010/main" val="5159406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10845"/>
            <a:ext cx="9533101" cy="1610200"/>
          </a:xfrm>
          <a:prstGeom prst="rect">
            <a:avLst/>
          </a:prstGeom>
        </p:spPr>
      </p:pic>
      <p:sp>
        <p:nvSpPr>
          <p:cNvPr id="7" name="TextBox 6"/>
          <p:cNvSpPr txBox="1"/>
          <p:nvPr/>
        </p:nvSpPr>
        <p:spPr>
          <a:xfrm>
            <a:off x="2289771" y="298279"/>
            <a:ext cx="4977645"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Threats in Communication Process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graphicFrame>
        <p:nvGraphicFramePr>
          <p:cNvPr id="10" name="Object 9">
            <a:extLst>
              <a:ext uri="{FF2B5EF4-FFF2-40B4-BE49-F238E27FC236}">
                <a16:creationId xmlns:a16="http://schemas.microsoft.com/office/drawing/2014/main" id="{41D0F754-F607-C875-8053-83766D43B753}"/>
              </a:ext>
            </a:extLst>
          </p:cNvPr>
          <p:cNvGraphicFramePr>
            <a:graphicFrameLocks noChangeAspect="1"/>
          </p:cNvGraphicFramePr>
          <p:nvPr/>
        </p:nvGraphicFramePr>
        <p:xfrm>
          <a:off x="1502335" y="1313634"/>
          <a:ext cx="10255859" cy="4880574"/>
        </p:xfrm>
        <a:graphic>
          <a:graphicData uri="http://schemas.openxmlformats.org/presentationml/2006/ole">
            <mc:AlternateContent xmlns:mc="http://schemas.openxmlformats.org/markup-compatibility/2006">
              <mc:Choice xmlns:v="urn:schemas-microsoft-com:vml" Requires="v">
                <p:oleObj name="Bitmap Image" r:id="rId6" imgW="11254680" imgH="5356800" progId="PBrush">
                  <p:embed/>
                </p:oleObj>
              </mc:Choice>
              <mc:Fallback>
                <p:oleObj name="Bitmap Image" r:id="rId6" imgW="11254680" imgH="5356800" progId="PBrush">
                  <p:embed/>
                  <p:pic>
                    <p:nvPicPr>
                      <p:cNvPr id="10" name="Object 9">
                        <a:extLst>
                          <a:ext uri="{FF2B5EF4-FFF2-40B4-BE49-F238E27FC236}">
                            <a16:creationId xmlns:a16="http://schemas.microsoft.com/office/drawing/2014/main" id="{41D0F754-F607-C875-8053-83766D43B753}"/>
                          </a:ext>
                        </a:extLst>
                      </p:cNvPr>
                      <p:cNvPicPr/>
                      <p:nvPr/>
                    </p:nvPicPr>
                    <p:blipFill>
                      <a:blip r:embed="rId7"/>
                      <a:stretch>
                        <a:fillRect/>
                      </a:stretch>
                    </p:blipFill>
                    <p:spPr>
                      <a:xfrm>
                        <a:off x="1502335" y="1313634"/>
                        <a:ext cx="10255859" cy="4880574"/>
                      </a:xfrm>
                      <a:prstGeom prst="rect">
                        <a:avLst/>
                      </a:prstGeom>
                    </p:spPr>
                  </p:pic>
                </p:oleObj>
              </mc:Fallback>
            </mc:AlternateContent>
          </a:graphicData>
        </a:graphic>
      </p:graphicFrame>
    </p:spTree>
    <p:extLst>
      <p:ext uri="{BB962C8B-B14F-4D97-AF65-F5344CB8AC3E}">
        <p14:creationId xmlns:p14="http://schemas.microsoft.com/office/powerpoint/2010/main" val="39483103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947647" y="267501"/>
            <a:ext cx="1892506"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MITM Attack</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26E1AD92-2AF0-0909-E71C-1C6F9431C41A}"/>
              </a:ext>
            </a:extLst>
          </p:cNvPr>
          <p:cNvSpPr txBox="1"/>
          <p:nvPr/>
        </p:nvSpPr>
        <p:spPr>
          <a:xfrm>
            <a:off x="459159" y="1679217"/>
            <a:ext cx="11522932" cy="2062103"/>
          </a:xfrm>
          <a:prstGeom prst="rect">
            <a:avLst/>
          </a:prstGeom>
          <a:noFill/>
        </p:spPr>
        <p:txBody>
          <a:bodyPr wrap="square">
            <a:spAutoFit/>
          </a:bodyPr>
          <a:lstStyle/>
          <a:p>
            <a:r>
              <a:rPr lang="en-US" sz="1600" b="1" dirty="0"/>
              <a:t>• Man-in-the-middle (MITM) attack: A type of indirect intrusion attacks. In MITM attacks, an attacker uses a variety of technical means to virtually place a controlled computer between two computers in the network. This controlled computer is called a man in the middle.</a:t>
            </a:r>
          </a:p>
          <a:p>
            <a:endParaRPr lang="en-US" sz="1600" b="1" dirty="0"/>
          </a:p>
          <a:p>
            <a:r>
              <a:rPr lang="en-US" sz="1600" b="1" dirty="0"/>
              <a:t>• Consequences of MITM attacks</a:t>
            </a:r>
          </a:p>
          <a:p>
            <a:endParaRPr lang="en-US" sz="1600" b="1" dirty="0"/>
          </a:p>
          <a:p>
            <a:r>
              <a:rPr lang="en-US" sz="1600" b="1" dirty="0"/>
              <a:t>□ Information tampering </a:t>
            </a:r>
          </a:p>
          <a:p>
            <a:r>
              <a:rPr lang="en-US" sz="1600" b="1" dirty="0"/>
              <a:t>□ Information theft</a:t>
            </a:r>
          </a:p>
        </p:txBody>
      </p:sp>
      <p:graphicFrame>
        <p:nvGraphicFramePr>
          <p:cNvPr id="9" name="Object 8">
            <a:extLst>
              <a:ext uri="{FF2B5EF4-FFF2-40B4-BE49-F238E27FC236}">
                <a16:creationId xmlns:a16="http://schemas.microsoft.com/office/drawing/2014/main" id="{B4B8E9CE-8F80-5021-A438-C360BAE3682D}"/>
              </a:ext>
            </a:extLst>
          </p:cNvPr>
          <p:cNvGraphicFramePr>
            <a:graphicFrameLocks noChangeAspect="1"/>
          </p:cNvGraphicFramePr>
          <p:nvPr/>
        </p:nvGraphicFramePr>
        <p:xfrm>
          <a:off x="4349481" y="2910236"/>
          <a:ext cx="6149975" cy="2903537"/>
        </p:xfrm>
        <a:graphic>
          <a:graphicData uri="http://schemas.openxmlformats.org/presentationml/2006/ole">
            <mc:AlternateContent xmlns:mc="http://schemas.openxmlformats.org/markup-compatibility/2006">
              <mc:Choice xmlns:v="urn:schemas-microsoft-com:vml" Requires="v">
                <p:oleObj name="Bitmap Image" r:id="rId6" imgW="6149520" imgH="2903400" progId="PBrush">
                  <p:embed/>
                </p:oleObj>
              </mc:Choice>
              <mc:Fallback>
                <p:oleObj name="Bitmap Image" r:id="rId6" imgW="6149520" imgH="2903400" progId="PBrush">
                  <p:embed/>
                  <p:pic>
                    <p:nvPicPr>
                      <p:cNvPr id="9" name="Object 8">
                        <a:extLst>
                          <a:ext uri="{FF2B5EF4-FFF2-40B4-BE49-F238E27FC236}">
                            <a16:creationId xmlns:a16="http://schemas.microsoft.com/office/drawing/2014/main" id="{B4B8E9CE-8F80-5021-A438-C360BAE3682D}"/>
                          </a:ext>
                        </a:extLst>
                      </p:cNvPr>
                      <p:cNvPicPr/>
                      <p:nvPr/>
                    </p:nvPicPr>
                    <p:blipFill>
                      <a:blip r:embed="rId7"/>
                      <a:stretch>
                        <a:fillRect/>
                      </a:stretch>
                    </p:blipFill>
                    <p:spPr>
                      <a:xfrm>
                        <a:off x="4349481" y="2910236"/>
                        <a:ext cx="6149975" cy="2903537"/>
                      </a:xfrm>
                      <a:prstGeom prst="rect">
                        <a:avLst/>
                      </a:prstGeom>
                    </p:spPr>
                  </p:pic>
                </p:oleObj>
              </mc:Fallback>
            </mc:AlternateContent>
          </a:graphicData>
        </a:graphic>
      </p:graphicFrame>
    </p:spTree>
    <p:extLst>
      <p:ext uri="{BB962C8B-B14F-4D97-AF65-F5344CB8AC3E}">
        <p14:creationId xmlns:p14="http://schemas.microsoft.com/office/powerpoint/2010/main" val="9870381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01424"/>
            <a:ext cx="9533101" cy="1610200"/>
          </a:xfrm>
          <a:prstGeom prst="rect">
            <a:avLst/>
          </a:prstGeom>
        </p:spPr>
      </p:pic>
      <p:sp>
        <p:nvSpPr>
          <p:cNvPr id="7" name="TextBox 6"/>
          <p:cNvSpPr txBox="1"/>
          <p:nvPr/>
        </p:nvSpPr>
        <p:spPr>
          <a:xfrm>
            <a:off x="2650377" y="236724"/>
            <a:ext cx="6054863" cy="830997"/>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Information Not Encrypted or Inadequately </a:t>
            </a:r>
          </a:p>
          <a:p>
            <a:r>
              <a:rPr lang="en-US" sz="2400" dirty="0">
                <a:solidFill>
                  <a:schemeClr val="bg1"/>
                </a:solidFill>
                <a:latin typeface="Tajawal Medium" panose="00000600000000000000" pitchFamily="2" charset="-78"/>
                <a:cs typeface="Tajawal Medium" panose="00000600000000000000" pitchFamily="2" charset="-78"/>
              </a:rPr>
              <a:t>Encrypted</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2CE7A62A-BC2D-8FFE-25B9-4853B4A224C2}"/>
              </a:ext>
            </a:extLst>
          </p:cNvPr>
          <p:cNvSpPr txBox="1"/>
          <p:nvPr/>
        </p:nvSpPr>
        <p:spPr>
          <a:xfrm>
            <a:off x="390235" y="1446814"/>
            <a:ext cx="11411529" cy="707886"/>
          </a:xfrm>
          <a:prstGeom prst="rect">
            <a:avLst/>
          </a:prstGeom>
          <a:noFill/>
        </p:spPr>
        <p:txBody>
          <a:bodyPr wrap="square">
            <a:spAutoFit/>
          </a:bodyPr>
          <a:lstStyle/>
          <a:p>
            <a:r>
              <a:rPr lang="en-US" sz="2000" b="1" dirty="0"/>
              <a:t>• If information is not encrypted, information security may be compromised. However, even if data is encrypted, information may also be stolen and cracked</a:t>
            </a:r>
            <a:endParaRPr lang="en-US" b="1" dirty="0"/>
          </a:p>
        </p:txBody>
      </p:sp>
      <p:graphicFrame>
        <p:nvGraphicFramePr>
          <p:cNvPr id="10" name="Object 9">
            <a:extLst>
              <a:ext uri="{FF2B5EF4-FFF2-40B4-BE49-F238E27FC236}">
                <a16:creationId xmlns:a16="http://schemas.microsoft.com/office/drawing/2014/main" id="{410FB5FA-DD25-5FBF-1BAC-14E414FC6844}"/>
              </a:ext>
            </a:extLst>
          </p:cNvPr>
          <p:cNvGraphicFramePr>
            <a:graphicFrameLocks noChangeAspect="1"/>
          </p:cNvGraphicFramePr>
          <p:nvPr/>
        </p:nvGraphicFramePr>
        <p:xfrm>
          <a:off x="3036886" y="2179456"/>
          <a:ext cx="6118225" cy="4016375"/>
        </p:xfrm>
        <a:graphic>
          <a:graphicData uri="http://schemas.openxmlformats.org/presentationml/2006/ole">
            <mc:AlternateContent xmlns:mc="http://schemas.openxmlformats.org/markup-compatibility/2006">
              <mc:Choice xmlns:v="urn:schemas-microsoft-com:vml" Requires="v">
                <p:oleObj name="Bitmap Image" r:id="rId6" imgW="6118920" imgH="4015800" progId="PBrush">
                  <p:embed/>
                </p:oleObj>
              </mc:Choice>
              <mc:Fallback>
                <p:oleObj name="Bitmap Image" r:id="rId6" imgW="6118920" imgH="4015800" progId="PBrush">
                  <p:embed/>
                  <p:pic>
                    <p:nvPicPr>
                      <p:cNvPr id="10" name="Object 9">
                        <a:extLst>
                          <a:ext uri="{FF2B5EF4-FFF2-40B4-BE49-F238E27FC236}">
                            <a16:creationId xmlns:a16="http://schemas.microsoft.com/office/drawing/2014/main" id="{410FB5FA-DD25-5FBF-1BAC-14E414FC6844}"/>
                          </a:ext>
                        </a:extLst>
                      </p:cNvPr>
                      <p:cNvPicPr/>
                      <p:nvPr/>
                    </p:nvPicPr>
                    <p:blipFill>
                      <a:blip r:embed="rId7"/>
                      <a:stretch>
                        <a:fillRect/>
                      </a:stretch>
                    </p:blipFill>
                    <p:spPr>
                      <a:xfrm>
                        <a:off x="3036886" y="2179456"/>
                        <a:ext cx="6118225" cy="4016375"/>
                      </a:xfrm>
                      <a:prstGeom prst="rect">
                        <a:avLst/>
                      </a:prstGeom>
                    </p:spPr>
                  </p:pic>
                </p:oleObj>
              </mc:Fallback>
            </mc:AlternateContent>
          </a:graphicData>
        </a:graphic>
      </p:graphicFrame>
    </p:spTree>
    <p:extLst>
      <p:ext uri="{BB962C8B-B14F-4D97-AF65-F5344CB8AC3E}">
        <p14:creationId xmlns:p14="http://schemas.microsoft.com/office/powerpoint/2010/main" val="5599504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354077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Authentication Attack</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3BA9A504-12C7-C3F3-EE94-3790BCE93A72}"/>
              </a:ext>
            </a:extLst>
          </p:cNvPr>
          <p:cNvSpPr txBox="1"/>
          <p:nvPr/>
        </p:nvSpPr>
        <p:spPr>
          <a:xfrm>
            <a:off x="389751" y="1514249"/>
            <a:ext cx="11412497" cy="3416320"/>
          </a:xfrm>
          <a:prstGeom prst="rect">
            <a:avLst/>
          </a:prstGeom>
          <a:noFill/>
        </p:spPr>
        <p:txBody>
          <a:bodyPr wrap="square">
            <a:spAutoFit/>
          </a:bodyPr>
          <a:lstStyle/>
          <a:p>
            <a:r>
              <a:rPr lang="en-US" sz="2400" b="1" dirty="0"/>
              <a:t>• An attacker obtains a user's identity authentication information by certain means, and uses the identity information to steal sensitive information or carry out illegal acts. It is a common form of attack.</a:t>
            </a:r>
          </a:p>
          <a:p>
            <a:endParaRPr lang="en-US" sz="2400" b="1" dirty="0"/>
          </a:p>
          <a:p>
            <a:r>
              <a:rPr lang="en-US" sz="2400" b="1" dirty="0"/>
              <a:t>•   Prevention suggestions:</a:t>
            </a:r>
          </a:p>
          <a:p>
            <a:endParaRPr lang="en-US" sz="2400" b="1" dirty="0"/>
          </a:p>
          <a:p>
            <a:r>
              <a:rPr lang="en-US" sz="2400" b="1" dirty="0"/>
              <a:t>□ Install genuine antivirus software. </a:t>
            </a:r>
          </a:p>
          <a:p>
            <a:r>
              <a:rPr lang="en-US" sz="2400" b="1" dirty="0"/>
              <a:t>□ Use strong passwords.</a:t>
            </a:r>
          </a:p>
          <a:p>
            <a:r>
              <a:rPr lang="en-US" sz="2400" b="1" dirty="0"/>
              <a:t>□ Reduce the relevance between different passwords.</a:t>
            </a:r>
          </a:p>
        </p:txBody>
      </p:sp>
      <p:graphicFrame>
        <p:nvGraphicFramePr>
          <p:cNvPr id="9" name="Object 8">
            <a:extLst>
              <a:ext uri="{FF2B5EF4-FFF2-40B4-BE49-F238E27FC236}">
                <a16:creationId xmlns:a16="http://schemas.microsoft.com/office/drawing/2014/main" id="{9B538300-E012-E895-E77E-A6AEBC9538C9}"/>
              </a:ext>
            </a:extLst>
          </p:cNvPr>
          <p:cNvGraphicFramePr>
            <a:graphicFrameLocks noChangeAspect="1"/>
          </p:cNvGraphicFramePr>
          <p:nvPr/>
        </p:nvGraphicFramePr>
        <p:xfrm>
          <a:off x="8058150" y="3951081"/>
          <a:ext cx="3390900" cy="1958975"/>
        </p:xfrm>
        <a:graphic>
          <a:graphicData uri="http://schemas.openxmlformats.org/presentationml/2006/ole">
            <mc:AlternateContent xmlns:mc="http://schemas.openxmlformats.org/markup-compatibility/2006">
              <mc:Choice xmlns:v="urn:schemas-microsoft-com:vml" Requires="v">
                <p:oleObj name="Bitmap Image" r:id="rId6" imgW="3390840" imgH="1958400" progId="PBrush">
                  <p:embed/>
                </p:oleObj>
              </mc:Choice>
              <mc:Fallback>
                <p:oleObj name="Bitmap Image" r:id="rId6" imgW="3390840" imgH="1958400" progId="PBrush">
                  <p:embed/>
                  <p:pic>
                    <p:nvPicPr>
                      <p:cNvPr id="9" name="Object 8">
                        <a:extLst>
                          <a:ext uri="{FF2B5EF4-FFF2-40B4-BE49-F238E27FC236}">
                            <a16:creationId xmlns:a16="http://schemas.microsoft.com/office/drawing/2014/main" id="{9B538300-E012-E895-E77E-A6AEBC9538C9}"/>
                          </a:ext>
                        </a:extLst>
                      </p:cNvPr>
                      <p:cNvPicPr/>
                      <p:nvPr/>
                    </p:nvPicPr>
                    <p:blipFill>
                      <a:blip r:embed="rId7"/>
                      <a:stretch>
                        <a:fillRect/>
                      </a:stretch>
                    </p:blipFill>
                    <p:spPr>
                      <a:xfrm>
                        <a:off x="8058150" y="3951081"/>
                        <a:ext cx="3390900" cy="1958975"/>
                      </a:xfrm>
                      <a:prstGeom prst="rect">
                        <a:avLst/>
                      </a:prstGeom>
                    </p:spPr>
                  </p:pic>
                </p:oleObj>
              </mc:Fallback>
            </mc:AlternateContent>
          </a:graphicData>
        </a:graphic>
      </p:graphicFrame>
    </p:spTree>
    <p:extLst>
      <p:ext uri="{BB962C8B-B14F-4D97-AF65-F5344CB8AC3E}">
        <p14:creationId xmlns:p14="http://schemas.microsoft.com/office/powerpoint/2010/main" val="14291555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2464" y="5605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40788" y="543490"/>
            <a:ext cx="1443024" cy="523220"/>
          </a:xfrm>
          <a:prstGeom prst="rect">
            <a:avLst/>
          </a:prstGeom>
          <a:noFill/>
        </p:spPr>
        <p:txBody>
          <a:bodyPr wrap="none" rtlCol="0">
            <a:spAutoFit/>
          </a:bodyPr>
          <a:lstStyle/>
          <a:p>
            <a:r>
              <a:rPr lang="en-US" sz="2800" dirty="0">
                <a:solidFill>
                  <a:schemeClr val="bg1"/>
                </a:solidFill>
              </a:rPr>
              <a:t>The End </a:t>
            </a:r>
          </a:p>
        </p:txBody>
      </p:sp>
      <p:pic>
        <p:nvPicPr>
          <p:cNvPr id="12" name="Picture 11" descr="Text, letter&#10;&#10;Description automatically generated">
            <a:extLst>
              <a:ext uri="{FF2B5EF4-FFF2-40B4-BE49-F238E27FC236}">
                <a16:creationId xmlns:a16="http://schemas.microsoft.com/office/drawing/2014/main" id="{6ED87671-1887-94AE-A677-762C930B048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62506" y="1825697"/>
            <a:ext cx="6717030" cy="3780282"/>
          </a:xfrm>
          <a:prstGeom prst="rect">
            <a:avLst/>
          </a:prstGeom>
        </p:spPr>
      </p:pic>
      <p:sp>
        <p:nvSpPr>
          <p:cNvPr id="8" name="TextBox 7">
            <a:extLst>
              <a:ext uri="{FF2B5EF4-FFF2-40B4-BE49-F238E27FC236}">
                <a16:creationId xmlns:a16="http://schemas.microsoft.com/office/drawing/2014/main" id="{713A5277-444B-2989-3D80-849F67C93864}"/>
              </a:ext>
            </a:extLst>
          </p:cNvPr>
          <p:cNvSpPr txBox="1"/>
          <p:nvPr/>
        </p:nvSpPr>
        <p:spPr>
          <a:xfrm>
            <a:off x="217418" y="1825697"/>
            <a:ext cx="4446739" cy="1384995"/>
          </a:xfrm>
          <a:prstGeom prst="rect">
            <a:avLst/>
          </a:prstGeom>
          <a:noFill/>
        </p:spPr>
        <p:txBody>
          <a:bodyPr wrap="square" rtlCol="0">
            <a:spAutoFit/>
          </a:bodyPr>
          <a:lstStyle/>
          <a:p>
            <a:r>
              <a:rPr lang="en-US" sz="2800" b="1" dirty="0">
                <a:solidFill>
                  <a:srgbClr val="FF9518"/>
                </a:solidFill>
              </a:rPr>
              <a:t>Please feel free to contact me anytime if you have any questions …….</a:t>
            </a:r>
          </a:p>
        </p:txBody>
      </p:sp>
      <p:sp>
        <p:nvSpPr>
          <p:cNvPr id="9" name="TextBox 8">
            <a:extLst>
              <a:ext uri="{FF2B5EF4-FFF2-40B4-BE49-F238E27FC236}">
                <a16:creationId xmlns:a16="http://schemas.microsoft.com/office/drawing/2014/main" id="{8C496BC7-2A46-B0B7-C41C-80E24E98A799}"/>
              </a:ext>
            </a:extLst>
          </p:cNvPr>
          <p:cNvSpPr txBox="1"/>
          <p:nvPr/>
        </p:nvSpPr>
        <p:spPr>
          <a:xfrm>
            <a:off x="193017" y="3757393"/>
            <a:ext cx="4569367" cy="707886"/>
          </a:xfrm>
          <a:prstGeom prst="rect">
            <a:avLst/>
          </a:prstGeom>
          <a:noFill/>
        </p:spPr>
        <p:txBody>
          <a:bodyPr wrap="square" rtlCol="0">
            <a:spAutoFit/>
          </a:bodyPr>
          <a:lstStyle/>
          <a:p>
            <a:r>
              <a:rPr lang="en-US" sz="2000" b="1" dirty="0">
                <a:solidFill>
                  <a:srgbClr val="0A1F61"/>
                </a:solidFill>
              </a:rPr>
              <a:t>Abdelrhman Ahmed </a:t>
            </a:r>
            <a:r>
              <a:rPr lang="en-US" sz="2000" b="1" dirty="0" err="1">
                <a:solidFill>
                  <a:srgbClr val="0A1F61"/>
                </a:solidFill>
              </a:rPr>
              <a:t>Refaat</a:t>
            </a:r>
            <a:r>
              <a:rPr lang="en-US" sz="2000" b="1" dirty="0">
                <a:solidFill>
                  <a:srgbClr val="0A1F61"/>
                </a:solidFill>
              </a:rPr>
              <a:t>:</a:t>
            </a:r>
          </a:p>
          <a:p>
            <a:r>
              <a:rPr lang="en-US" sz="2000" b="1" dirty="0">
                <a:solidFill>
                  <a:srgbClr val="0A1F61"/>
                </a:solidFill>
              </a:rPr>
              <a:t>abdelrhmanahmedrefaat@gmail.com</a:t>
            </a:r>
          </a:p>
        </p:txBody>
      </p:sp>
    </p:spTree>
    <p:extLst>
      <p:ext uri="{BB962C8B-B14F-4D97-AF65-F5344CB8AC3E}">
        <p14:creationId xmlns:p14="http://schemas.microsoft.com/office/powerpoint/2010/main" val="14543760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298</TotalTime>
  <Words>2555</Words>
  <Application>Microsoft Office PowerPoint</Application>
  <PresentationFormat>Widescreen</PresentationFormat>
  <Paragraphs>170</Paragraphs>
  <Slides>31</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31</vt:i4>
      </vt:variant>
    </vt:vector>
  </HeadingPairs>
  <TitlesOfParts>
    <vt:vector size="39" baseType="lpstr">
      <vt:lpstr>Arial</vt:lpstr>
      <vt:lpstr>Calibri</vt:lpstr>
      <vt:lpstr>Calibri Light</vt:lpstr>
      <vt:lpstr>Tajawal ExtraBold</vt:lpstr>
      <vt:lpstr>Tajawal Medium</vt:lpstr>
      <vt:lpstr>Wingdings</vt:lpstr>
      <vt:lpstr>Office Theme</vt:lpstr>
      <vt:lpstr>Bitmap Image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Abdelrhman Ahmed</cp:lastModifiedBy>
  <cp:revision>60</cp:revision>
  <dcterms:created xsi:type="dcterms:W3CDTF">2021-08-03T13:03:26Z</dcterms:created>
  <dcterms:modified xsi:type="dcterms:W3CDTF">2022-07-16T23:11:42Z</dcterms:modified>
</cp:coreProperties>
</file>