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480" r:id="rId5"/>
    <p:sldId id="303" r:id="rId6"/>
    <p:sldId id="271" r:id="rId7"/>
    <p:sldId id="520" r:id="rId8"/>
    <p:sldId id="313" r:id="rId9"/>
    <p:sldId id="518" r:id="rId10"/>
    <p:sldId id="517" r:id="rId11"/>
    <p:sldId id="482" r:id="rId12"/>
    <p:sldId id="256" r:id="rId13"/>
    <p:sldId id="486" r:id="rId14"/>
    <p:sldId id="488" r:id="rId15"/>
    <p:sldId id="306" r:id="rId16"/>
    <p:sldId id="487" r:id="rId17"/>
    <p:sldId id="490" r:id="rId18"/>
    <p:sldId id="481" r:id="rId19"/>
    <p:sldId id="492" r:id="rId20"/>
    <p:sldId id="493" r:id="rId21"/>
    <p:sldId id="494" r:id="rId22"/>
    <p:sldId id="495" r:id="rId23"/>
    <p:sldId id="496" r:id="rId24"/>
    <p:sldId id="497" r:id="rId25"/>
    <p:sldId id="525" r:id="rId26"/>
    <p:sldId id="498" r:id="rId27"/>
    <p:sldId id="499" r:id="rId28"/>
    <p:sldId id="501" r:id="rId29"/>
    <p:sldId id="491" r:id="rId30"/>
    <p:sldId id="502" r:id="rId31"/>
    <p:sldId id="504" r:id="rId32"/>
    <p:sldId id="506" r:id="rId33"/>
    <p:sldId id="509" r:id="rId34"/>
    <p:sldId id="510" r:id="rId35"/>
    <p:sldId id="511" r:id="rId36"/>
    <p:sldId id="512" r:id="rId37"/>
    <p:sldId id="513" r:id="rId38"/>
    <p:sldId id="514" r:id="rId39"/>
    <p:sldId id="516" r:id="rId40"/>
    <p:sldId id="526" r:id="rId41"/>
    <p:sldId id="528" r:id="rId42"/>
    <p:sldId id="529"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520"/>
            <p14:sldId id="313"/>
            <p14:sldId id="518"/>
            <p14:sldId id="517"/>
            <p14:sldId id="482"/>
            <p14:sldId id="256"/>
            <p14:sldId id="486"/>
            <p14:sldId id="488"/>
            <p14:sldId id="306"/>
            <p14:sldId id="487"/>
            <p14:sldId id="490"/>
            <p14:sldId id="481"/>
            <p14:sldId id="492"/>
            <p14:sldId id="493"/>
            <p14:sldId id="494"/>
            <p14:sldId id="495"/>
            <p14:sldId id="496"/>
            <p14:sldId id="497"/>
            <p14:sldId id="525"/>
            <p14:sldId id="498"/>
            <p14:sldId id="499"/>
            <p14:sldId id="501"/>
            <p14:sldId id="491"/>
            <p14:sldId id="502"/>
            <p14:sldId id="504"/>
            <p14:sldId id="506"/>
            <p14:sldId id="509"/>
            <p14:sldId id="510"/>
            <p14:sldId id="511"/>
            <p14:sldId id="512"/>
            <p14:sldId id="513"/>
            <p14:sldId id="514"/>
            <p14:sldId id="516"/>
            <p14:sldId id="526"/>
            <p14:sldId id="528"/>
            <p14:sldId id="529"/>
          </p14:sldIdLst>
        </p14:section>
        <p14:section name="Untitled Section" id="{2F6AD2C2-46A9-4BC4-94FF-3A698A8E8EFB}">
          <p14:sldIdLst>
            <p14:sldId id="349"/>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58221"/>
    <a:srgbClr val="669BBC"/>
    <a:srgbClr val="FFD200"/>
    <a:srgbClr val="203E5F"/>
    <a:srgbClr val="000000"/>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74" d="100"/>
          <a:sy n="74" d="100"/>
        </p:scale>
        <p:origin x="336" y="-19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082011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916137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4386818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4073425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003036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3697045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6/26/2024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5" r:id="rId16"/>
    <p:sldLayoutId id="214748366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6.xml"/><Relationship Id="rId5" Type="http://schemas.openxmlformats.org/officeDocument/2006/relationships/image" Target="../media/image12.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611911" y="4922347"/>
            <a:ext cx="5216525" cy="400110"/>
          </a:xfrm>
          <a:prstGeom prst="rect">
            <a:avLst/>
          </a:prstGeom>
          <a:noFill/>
        </p:spPr>
        <p:txBody>
          <a:bodyPr wrap="square" rtlCol="0">
            <a:spAutoFit/>
          </a:bodyPr>
          <a:lstStyle/>
          <a:p>
            <a:r>
              <a:rPr lang="ar-EG" sz="2000" dirty="0" smtClean="0">
                <a:latin typeface="Alexandria" charset="0"/>
                <a:cs typeface="Alexandria" charset="0"/>
              </a:rPr>
              <a:t>إعداد د/ مرفت محمد  </a:t>
            </a:r>
            <a:endParaRPr lang="ar-EG" sz="2000" dirty="0">
              <a:latin typeface="Alexandria" charset="0"/>
              <a:cs typeface="Alexandria" charset="0"/>
            </a:endParaRPr>
          </a:p>
        </p:txBody>
      </p:sp>
      <p:sp>
        <p:nvSpPr>
          <p:cNvPr id="31" name="TextBox 30"/>
          <p:cNvSpPr txBox="1"/>
          <p:nvPr/>
        </p:nvSpPr>
        <p:spPr>
          <a:xfrm>
            <a:off x="537277" y="2424037"/>
            <a:ext cx="3972378" cy="2123658"/>
          </a:xfrm>
          <a:prstGeom prst="rect">
            <a:avLst/>
          </a:prstGeom>
          <a:noFill/>
        </p:spPr>
        <p:txBody>
          <a:bodyPr wrap="square" rtlCol="0">
            <a:spAutoFit/>
          </a:bodyPr>
          <a:lstStyle/>
          <a:p>
            <a:pPr algn="ctr"/>
            <a:r>
              <a:rPr lang="ar-EG" sz="4400" b="1" dirty="0" smtClean="0">
                <a:solidFill>
                  <a:srgbClr val="00B0F0"/>
                </a:solidFill>
                <a:latin typeface="Alexandria" charset="0"/>
                <a:cs typeface="Alexandria" charset="0"/>
              </a:rPr>
              <a:t>محاضرة 4 </a:t>
            </a:r>
          </a:p>
          <a:p>
            <a:pPr algn="ctr"/>
            <a:r>
              <a:rPr lang="ar-EG" sz="4400" b="1" dirty="0" smtClean="0">
                <a:solidFill>
                  <a:srgbClr val="00B0F0"/>
                </a:solidFill>
                <a:latin typeface="Alexandria" charset="0"/>
                <a:cs typeface="Alexandria" charset="0"/>
              </a:rPr>
              <a:t>لمقرر</a:t>
            </a:r>
          </a:p>
          <a:p>
            <a:pPr algn="ctr"/>
            <a:r>
              <a:rPr lang="ar-EG" sz="4400" b="1" dirty="0" smtClean="0">
                <a:solidFill>
                  <a:srgbClr val="00B0F0"/>
                </a:solidFill>
                <a:latin typeface="Alexandria" charset="0"/>
                <a:cs typeface="Alexandria" charset="0"/>
              </a:rPr>
              <a:t>مهارات بحثية 3</a:t>
            </a: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smtClean="0">
                <a:solidFill>
                  <a:schemeClr val="bg1"/>
                </a:solidFill>
                <a:latin typeface="Alexandria" charset="0"/>
                <a:cs typeface="Alexandria" charset="0"/>
              </a:rPr>
              <a:t>محاضرة 4</a:t>
            </a:r>
            <a:endParaRPr lang="en-US" sz="2800" b="1" dirty="0">
              <a:solidFill>
                <a:schemeClr val="bg1"/>
              </a:solidFill>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986"/>
    </mc:Choice>
    <mc:Fallback xmlns="">
      <p:transition spd="slow" advTm="5986"/>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3161443" cy="769441"/>
          </a:xfrm>
          <a:prstGeom prst="rect">
            <a:avLst/>
          </a:prstGeom>
          <a:noFill/>
        </p:spPr>
        <p:txBody>
          <a:bodyPr wrap="none" rtlCol="0">
            <a:spAutoFit/>
          </a:bodyPr>
          <a:lstStyle/>
          <a:p>
            <a:r>
              <a:rPr lang="ar-EG" sz="4400" b="1" dirty="0" smtClean="0">
                <a:solidFill>
                  <a:srgbClr val="00B0F0"/>
                </a:solidFill>
                <a:latin typeface="Alexandria" charset="0"/>
                <a:cs typeface="Alexandria" charset="0"/>
              </a:rPr>
              <a:t>مهارات بحثية 3</a:t>
            </a:r>
            <a:endParaRPr lang="en-US" sz="4400" b="1" dirty="0">
              <a:solidFill>
                <a:srgbClr val="00B0F0"/>
              </a:solidFill>
              <a:latin typeface="Alexandria" charset="0"/>
              <a:cs typeface="Alexandria" charset="0"/>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smtClean="0">
                <a:solidFill>
                  <a:schemeClr val="tx1"/>
                </a:solidFill>
                <a:latin typeface="Alexandria" charset="0"/>
                <a:cs typeface="Alexandria" charset="0"/>
              </a:rPr>
              <a:t>محاضرة 4</a:t>
            </a:r>
            <a:endParaRPr lang="en-US" sz="2800" b="1" dirty="0">
              <a:solidFill>
                <a:schemeClr val="tx1"/>
              </a:solidFill>
              <a:latin typeface="Alexandria" charset="0"/>
              <a:cs typeface="Alexandria" charset="0"/>
            </a:endParaRPr>
          </a:p>
        </p:txBody>
      </p:sp>
      <p:sp>
        <p:nvSpPr>
          <p:cNvPr id="12" name="TextBox 11"/>
          <p:cNvSpPr txBox="1"/>
          <p:nvPr/>
        </p:nvSpPr>
        <p:spPr>
          <a:xfrm>
            <a:off x="459185" y="6187539"/>
            <a:ext cx="4886463" cy="521970"/>
          </a:xfrm>
          <a:prstGeom prst="rect">
            <a:avLst/>
          </a:prstGeom>
          <a:noFill/>
        </p:spPr>
        <p:txBody>
          <a:bodyPr wrap="square" rtlCol="0">
            <a:spAutoFit/>
          </a:bodyPr>
          <a:lstStyle/>
          <a:p>
            <a:r>
              <a:rPr lang="ar-EG" sz="2800" b="1" dirty="0" smtClean="0">
                <a:solidFill>
                  <a:srgbClr val="00B0F0"/>
                </a:solidFill>
                <a:latin typeface="Alexandria" charset="0"/>
                <a:cs typeface="Alexandria" charset="0"/>
              </a:rPr>
              <a:t>د/ مرفت محمد</a:t>
            </a:r>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ar-EG" sz="2400" dirty="0" smtClean="0">
                <a:solidFill>
                  <a:srgbClr val="00B0F0"/>
                </a:solidFill>
                <a:latin typeface="Alexandria" charset="0"/>
                <a:cs typeface="Alexandria" charset="0"/>
              </a:rPr>
              <a:t>إعداد </a:t>
            </a:r>
            <a:endParaRPr lang="en-US" sz="2400" dirty="0">
              <a:solidFill>
                <a:srgbClr val="00B0F0"/>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296"/>
    </mc:Choice>
    <mc:Fallback xmlns="">
      <p:transition spd="slow" advTm="4296"/>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492624" y="4884389"/>
            <a:ext cx="4382459" cy="1021883"/>
          </a:xfrm>
          <a:prstGeom prst="rect">
            <a:avLst/>
          </a:prstGeom>
          <a:noFill/>
        </p:spPr>
        <p:txBody>
          <a:bodyPr wrap="square">
            <a:spAutoFit/>
          </a:bodyPr>
          <a:lstStyle/>
          <a:p>
            <a:pPr algn="r" rtl="1">
              <a:lnSpc>
                <a:spcPct val="150000"/>
              </a:lnSpc>
            </a:pPr>
            <a:r>
              <a:rPr lang="ar-EG" sz="1400" dirty="0" smtClean="0">
                <a:latin typeface="Alexandria" charset="0"/>
                <a:cs typeface="Alexandria" charset="0"/>
              </a:rPr>
              <a:t>تهدف المحاضرة الى مساعدة الباحثين على كيفية صياغة فروض البحث ومصادر اشتقاق الفرضيات وفوائد الفرضيات ومكونات الفرضيات وشروطها وخصائصها. </a:t>
            </a:r>
            <a:endParaRPr lang="en-US" sz="1400" dirty="0">
              <a:latin typeface="Alexandria" charset="0"/>
              <a:cs typeface="Alexandria" charset="0"/>
            </a:endParaRPr>
          </a:p>
        </p:txBody>
      </p:sp>
      <p:sp>
        <p:nvSpPr>
          <p:cNvPr id="41" name="TextBox 40"/>
          <p:cNvSpPr txBox="1"/>
          <p:nvPr/>
        </p:nvSpPr>
        <p:spPr>
          <a:xfrm>
            <a:off x="6301339" y="1259391"/>
            <a:ext cx="2146742" cy="523220"/>
          </a:xfrm>
          <a:prstGeom prst="rect">
            <a:avLst/>
          </a:prstGeom>
          <a:noFill/>
        </p:spPr>
        <p:txBody>
          <a:bodyPr wrap="none" rtlCol="0">
            <a:spAutoFit/>
          </a:bodyPr>
          <a:lstStyle/>
          <a:p>
            <a:r>
              <a:rPr lang="ar-EG" sz="2800" b="1" dirty="0" smtClean="0">
                <a:solidFill>
                  <a:srgbClr val="00B0F0"/>
                </a:solidFill>
                <a:latin typeface="Alexandria" charset="0"/>
                <a:cs typeface="Alexandria" charset="0"/>
              </a:rPr>
              <a:t>أهداف المحاضرة</a:t>
            </a:r>
            <a:endParaRPr lang="en-US" sz="2800" b="1" dirty="0">
              <a:solidFill>
                <a:srgbClr val="00B0F0"/>
              </a:solidFill>
              <a:latin typeface="Alexandria" charset="0"/>
              <a:cs typeface="Alexandria" charset="0"/>
            </a:endParaRP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ar-EG" sz="1400" dirty="0" smtClean="0">
                <a:solidFill>
                  <a:schemeClr val="bg1"/>
                </a:solidFill>
                <a:latin typeface="Alexandria" charset="0"/>
                <a:cs typeface="Alexandria" charset="0"/>
              </a:rPr>
              <a:t>محاضرة</a:t>
            </a:r>
            <a:endParaRPr lang="en-US" sz="1400" dirty="0">
              <a:solidFill>
                <a:schemeClr val="bg1"/>
              </a:solidFill>
              <a:latin typeface="Alexandria" charset="0"/>
              <a:cs typeface="Alexandria" charset="0"/>
            </a:endParaRP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04</a:t>
            </a:r>
            <a:endParaRPr lang="en-US" sz="4000"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4350"/>
    </mc:Choice>
    <mc:Fallback xmlns="">
      <p:transition spd="slow" advTm="24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448050"/>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099648" y="1105201"/>
            <a:ext cx="99364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430306" y="4884389"/>
            <a:ext cx="5444777" cy="698717"/>
          </a:xfrm>
          <a:prstGeom prst="rect">
            <a:avLst/>
          </a:prstGeom>
          <a:noFill/>
        </p:spPr>
        <p:txBody>
          <a:bodyPr wrap="square">
            <a:spAutoFit/>
          </a:bodyPr>
          <a:lstStyle/>
          <a:p>
            <a:pPr algn="r" rtl="1">
              <a:lnSpc>
                <a:spcPct val="150000"/>
              </a:lnSpc>
            </a:pPr>
            <a:r>
              <a:rPr lang="ar-EG" sz="1400" dirty="0" smtClean="0">
                <a:latin typeface="Alexandria" charset="0"/>
                <a:cs typeface="Alexandria" charset="0"/>
              </a:rPr>
              <a:t>في المحاضرة السابقة استعرضنا كيفية صياغة أهداف الدراسة وكتابتها والقواعد الرئيسية لصياغتها.</a:t>
            </a:r>
            <a:endParaRPr lang="en-US" sz="1400" dirty="0">
              <a:latin typeface="Alexandria" charset="0"/>
              <a:cs typeface="Alexandria" charset="0"/>
            </a:endParaRPr>
          </a:p>
        </p:txBody>
      </p:sp>
      <p:sp>
        <p:nvSpPr>
          <p:cNvPr id="41" name="TextBox 40"/>
          <p:cNvSpPr txBox="1"/>
          <p:nvPr/>
        </p:nvSpPr>
        <p:spPr>
          <a:xfrm>
            <a:off x="6301339" y="1259391"/>
            <a:ext cx="2324675" cy="523220"/>
          </a:xfrm>
          <a:prstGeom prst="rect">
            <a:avLst/>
          </a:prstGeom>
          <a:noFill/>
        </p:spPr>
        <p:txBody>
          <a:bodyPr wrap="none" rtlCol="0">
            <a:spAutoFit/>
          </a:bodyPr>
          <a:lstStyle/>
          <a:p>
            <a:r>
              <a:rPr lang="ar-EG" sz="2800" b="1" dirty="0" smtClean="0">
                <a:solidFill>
                  <a:srgbClr val="00B0F0"/>
                </a:solidFill>
                <a:latin typeface="Alexandria" charset="0"/>
                <a:cs typeface="Alexandria" charset="0"/>
              </a:rPr>
              <a:t>التمهيد للمحاضرة </a:t>
            </a:r>
            <a:endParaRPr lang="en-US" sz="2800" b="1" dirty="0">
              <a:solidFill>
                <a:srgbClr val="00B0F0"/>
              </a:solidFill>
              <a:latin typeface="Alexandria" charset="0"/>
              <a:cs typeface="Alexandria" charset="0"/>
            </a:endParaRP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ar-EG" sz="1400" dirty="0" smtClean="0">
                <a:solidFill>
                  <a:schemeClr val="bg1"/>
                </a:solidFill>
                <a:latin typeface="Alexandria" charset="0"/>
                <a:cs typeface="Alexandria" charset="0"/>
              </a:rPr>
              <a:t>محاضرة</a:t>
            </a:r>
            <a:endParaRPr lang="en-US" sz="1400" dirty="0">
              <a:solidFill>
                <a:schemeClr val="bg1"/>
              </a:solidFill>
              <a:latin typeface="Alexandria" charset="0"/>
              <a:cs typeface="Alexandria" charset="0"/>
            </a:endParaRP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02</a:t>
            </a:r>
            <a:endParaRPr lang="en-US" sz="4000"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700794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460375"/>
          </a:xfrm>
          <a:prstGeom prst="rect">
            <a:avLst/>
          </a:prstGeom>
          <a:noFill/>
        </p:spPr>
        <p:txBody>
          <a:bodyPr wrap="square" rtlCol="0">
            <a:spAutoFit/>
          </a:bodyPr>
          <a:lstStyle/>
          <a:p>
            <a:pPr algn="ctr"/>
            <a:r>
              <a:rPr lang="ar-EG" sz="2400" b="1" dirty="0" smtClean="0">
                <a:solidFill>
                  <a:srgbClr val="00B0F0"/>
                </a:solidFill>
                <a:latin typeface="Alexandria" charset="0"/>
                <a:cs typeface="Alexandria" charset="0"/>
              </a:rPr>
              <a:t>أهداف المحاضرة</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800767"/>
          </a:xfrm>
          <a:prstGeom prst="rect">
            <a:avLst/>
          </a:prstGeom>
          <a:noFill/>
        </p:spPr>
        <p:txBody>
          <a:bodyPr wrap="square" rtlCol="0">
            <a:spAutoFit/>
          </a:bodyPr>
          <a:lstStyle/>
          <a:p>
            <a:endParaRPr lang="en-US" sz="2000" dirty="0">
              <a:latin typeface="Alexandria" charset="0"/>
              <a:cs typeface="Alexandria" charset="0"/>
            </a:endParaRPr>
          </a:p>
          <a:p>
            <a:pPr algn="justLow" rtl="1">
              <a:lnSpc>
                <a:spcPct val="150000"/>
              </a:lnSpc>
            </a:pPr>
            <a:r>
              <a:rPr lang="ar-EG" sz="2000" dirty="0" smtClean="0">
                <a:latin typeface="Alexandria" charset="0"/>
                <a:cs typeface="Alexandria" charset="0"/>
              </a:rPr>
              <a:t>تهدف المحاضرة الى استعراض النقاط التالية:-</a:t>
            </a:r>
          </a:p>
          <a:p>
            <a:pPr marL="342900" indent="-342900" algn="justLow" rtl="1">
              <a:lnSpc>
                <a:spcPct val="150000"/>
              </a:lnSpc>
              <a:buFontTx/>
              <a:buChar char="-"/>
            </a:pPr>
            <a:r>
              <a:rPr lang="ar-EG" sz="1400" dirty="0" smtClean="0">
                <a:latin typeface="Alexandria" charset="0"/>
                <a:cs typeface="Alexandria" charset="0"/>
              </a:rPr>
              <a:t>مساعدة  الباحثين على كيفية صياغة فروض البحث</a:t>
            </a:r>
          </a:p>
          <a:p>
            <a:pPr marL="342900" indent="-342900" algn="justLow" rtl="1">
              <a:lnSpc>
                <a:spcPct val="150000"/>
              </a:lnSpc>
              <a:buFontTx/>
              <a:buChar char="-"/>
            </a:pPr>
            <a:r>
              <a:rPr lang="ar-EG" sz="1400" dirty="0" smtClean="0">
                <a:latin typeface="Alexandria" charset="0"/>
                <a:cs typeface="Alexandria" charset="0"/>
              </a:rPr>
              <a:t>التعريف بمصادر اشتقاق الفرضيات</a:t>
            </a:r>
          </a:p>
          <a:p>
            <a:pPr marL="342900" indent="-342900" algn="justLow" rtl="1">
              <a:lnSpc>
                <a:spcPct val="150000"/>
              </a:lnSpc>
              <a:buFontTx/>
              <a:buChar char="-"/>
            </a:pPr>
            <a:r>
              <a:rPr lang="ar-EG" sz="1400" dirty="0" smtClean="0">
                <a:latin typeface="Alexandria" charset="0"/>
                <a:cs typeface="Alexandria" charset="0"/>
              </a:rPr>
              <a:t>التعريف بفوائد الفرضيات</a:t>
            </a:r>
          </a:p>
          <a:p>
            <a:pPr marL="342900" indent="-342900" algn="justLow" rtl="1">
              <a:lnSpc>
                <a:spcPct val="150000"/>
              </a:lnSpc>
              <a:buFontTx/>
              <a:buChar char="-"/>
            </a:pPr>
            <a:r>
              <a:rPr lang="ar-EG" sz="1400" dirty="0" smtClean="0">
                <a:latin typeface="Alexandria" charset="0"/>
                <a:cs typeface="Alexandria" charset="0"/>
              </a:rPr>
              <a:t>التعريف بمكونات الفرضيات</a:t>
            </a:r>
          </a:p>
          <a:p>
            <a:pPr marL="342900" indent="-342900" algn="justLow" rtl="1">
              <a:lnSpc>
                <a:spcPct val="150000"/>
              </a:lnSpc>
              <a:buFontTx/>
              <a:buChar char="-"/>
            </a:pPr>
            <a:r>
              <a:rPr lang="ar-EG" sz="1400" dirty="0" smtClean="0">
                <a:latin typeface="Alexandria" charset="0"/>
                <a:cs typeface="Alexandria" charset="0"/>
              </a:rPr>
              <a:t>التعريف بشروط الفرضيات</a:t>
            </a:r>
          </a:p>
          <a:p>
            <a:pPr marL="342900" indent="-342900" algn="justLow" rtl="1">
              <a:lnSpc>
                <a:spcPct val="150000"/>
              </a:lnSpc>
              <a:buFontTx/>
              <a:buChar char="-"/>
            </a:pPr>
            <a:r>
              <a:rPr lang="ar-EG" sz="1400" dirty="0" smtClean="0">
                <a:latin typeface="Alexandria" charset="0"/>
                <a:cs typeface="Alexandria" charset="0"/>
              </a:rPr>
              <a:t>التعريف بخصائص الفرضيات</a:t>
            </a:r>
            <a:endParaRPr lang="en-US" sz="1400" dirty="0">
              <a:latin typeface="Alexandria" charset="0"/>
              <a:cs typeface="Alexandria"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 </a:t>
            </a:r>
            <a:endParaRPr lang="en-US" sz="1600" dirty="0">
              <a:solidFill>
                <a:schemeClr val="bg1"/>
              </a:solidFill>
              <a:latin typeface="Alexandria" charset="0"/>
              <a:cs typeface="Alexandria" charset="0"/>
            </a:endParaRP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04</a:t>
            </a:r>
            <a:endParaRPr lang="en-US" sz="40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6461"/>
    </mc:Choice>
    <mc:Fallback xmlns="">
      <p:transition spd="slow" advTm="26461"/>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460375"/>
          </a:xfrm>
          <a:prstGeom prst="rect">
            <a:avLst/>
          </a:prstGeom>
          <a:noFill/>
        </p:spPr>
        <p:txBody>
          <a:bodyPr wrap="square" rtlCol="0">
            <a:spAutoFit/>
          </a:bodyPr>
          <a:lstStyle/>
          <a:p>
            <a:pPr algn="ctr"/>
            <a:r>
              <a:rPr lang="ar-EG" sz="2400" b="1" dirty="0" smtClean="0">
                <a:solidFill>
                  <a:srgbClr val="00B0F0"/>
                </a:solidFill>
                <a:latin typeface="Alexandria" charset="0"/>
                <a:cs typeface="Alexandria" charset="0"/>
              </a:rPr>
              <a:t>المحاور الرئيسية للمحاضرة</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4829576" y="2495028"/>
            <a:ext cx="7185993" cy="2492990"/>
          </a:xfrm>
          <a:prstGeom prst="rect">
            <a:avLst/>
          </a:prstGeom>
          <a:noFill/>
        </p:spPr>
        <p:txBody>
          <a:bodyPr wrap="square" rtlCol="0">
            <a:spAutoFit/>
          </a:bodyPr>
          <a:lstStyle/>
          <a:p>
            <a:pPr marL="342900" lvl="0" indent="-342900" algn="justLow" rtl="1">
              <a:lnSpc>
                <a:spcPct val="150000"/>
              </a:lnSpc>
              <a:buFontTx/>
              <a:buChar char="-"/>
            </a:pPr>
            <a:r>
              <a:rPr lang="ar-EG" sz="1400" dirty="0">
                <a:solidFill>
                  <a:prstClr val="black"/>
                </a:solidFill>
                <a:latin typeface="Alexandria" charset="0"/>
                <a:cs typeface="Alexandria" charset="0"/>
              </a:rPr>
              <a:t>مساعدة  الطلاب على كيفية صياغة فروض البحث</a:t>
            </a:r>
          </a:p>
          <a:p>
            <a:pPr marL="342900" lvl="0" indent="-342900" algn="justLow" rtl="1">
              <a:lnSpc>
                <a:spcPct val="150000"/>
              </a:lnSpc>
              <a:buFontTx/>
              <a:buChar char="-"/>
            </a:pPr>
            <a:r>
              <a:rPr lang="ar-EG" sz="1400" dirty="0">
                <a:solidFill>
                  <a:prstClr val="black"/>
                </a:solidFill>
                <a:latin typeface="Alexandria" charset="0"/>
                <a:cs typeface="Alexandria" charset="0"/>
              </a:rPr>
              <a:t>التعريف بمصادر اشتقاق الفرضيات</a:t>
            </a:r>
          </a:p>
          <a:p>
            <a:pPr marL="342900" lvl="0" indent="-342900" algn="justLow" rtl="1">
              <a:lnSpc>
                <a:spcPct val="150000"/>
              </a:lnSpc>
              <a:buFontTx/>
              <a:buChar char="-"/>
            </a:pPr>
            <a:r>
              <a:rPr lang="ar-EG" sz="1400" dirty="0">
                <a:solidFill>
                  <a:prstClr val="black"/>
                </a:solidFill>
                <a:latin typeface="Alexandria" charset="0"/>
                <a:cs typeface="Alexandria" charset="0"/>
              </a:rPr>
              <a:t>التعريف بفوائد الفرضيات</a:t>
            </a:r>
          </a:p>
          <a:p>
            <a:pPr marL="342900" lvl="0" indent="-342900" algn="justLow" rtl="1">
              <a:lnSpc>
                <a:spcPct val="150000"/>
              </a:lnSpc>
              <a:buFontTx/>
              <a:buChar char="-"/>
            </a:pPr>
            <a:r>
              <a:rPr lang="ar-EG" sz="1400" dirty="0">
                <a:solidFill>
                  <a:prstClr val="black"/>
                </a:solidFill>
                <a:latin typeface="Alexandria" charset="0"/>
                <a:cs typeface="Alexandria" charset="0"/>
              </a:rPr>
              <a:t>التعريف بمكونات الفرضيات</a:t>
            </a:r>
          </a:p>
          <a:p>
            <a:pPr marL="342900" lvl="0" indent="-342900" algn="justLow" rtl="1">
              <a:lnSpc>
                <a:spcPct val="150000"/>
              </a:lnSpc>
              <a:buFontTx/>
              <a:buChar char="-"/>
            </a:pPr>
            <a:r>
              <a:rPr lang="ar-EG" sz="1400" dirty="0">
                <a:solidFill>
                  <a:prstClr val="black"/>
                </a:solidFill>
                <a:latin typeface="Alexandria" charset="0"/>
                <a:cs typeface="Alexandria" charset="0"/>
              </a:rPr>
              <a:t>التعريف بشروط الفرضيات</a:t>
            </a:r>
          </a:p>
          <a:p>
            <a:pPr marL="342900" lvl="0" indent="-342900" algn="justLow" rtl="1">
              <a:lnSpc>
                <a:spcPct val="150000"/>
              </a:lnSpc>
              <a:buFontTx/>
              <a:buChar char="-"/>
            </a:pPr>
            <a:r>
              <a:rPr lang="ar-EG" sz="1400" dirty="0">
                <a:solidFill>
                  <a:prstClr val="black"/>
                </a:solidFill>
                <a:latin typeface="Alexandria" charset="0"/>
                <a:cs typeface="Alexandria" charset="0"/>
              </a:rPr>
              <a:t>التعريف بخصائص الفرضيات</a:t>
            </a:r>
          </a:p>
          <a:p>
            <a:pPr marL="342900" lvl="0" indent="-342900" algn="justLow" rtl="1">
              <a:lnSpc>
                <a:spcPct val="150000"/>
              </a:lnSpc>
              <a:buFontTx/>
              <a:buChar char="-"/>
            </a:pPr>
            <a:endParaRPr lang="en-US" sz="2000" dirty="0">
              <a:solidFill>
                <a:prstClr val="black"/>
              </a:solidFill>
              <a:latin typeface="Alexandria" charset="0"/>
              <a:cs typeface="Alexandria"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 </a:t>
            </a:r>
            <a:endParaRPr lang="en-US" sz="1600" dirty="0">
              <a:solidFill>
                <a:schemeClr val="bg1"/>
              </a:solidFill>
              <a:latin typeface="Alexandria" charset="0"/>
              <a:cs typeface="Alexandria" charset="0"/>
            </a:endParaRP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04</a:t>
            </a:r>
            <a:endParaRPr lang="en-US" sz="40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03861132"/>
      </p:ext>
    </p:extLst>
  </p:cSld>
  <p:clrMapOvr>
    <a:masterClrMapping/>
  </p:clrMapOvr>
  <mc:AlternateContent xmlns:mc="http://schemas.openxmlformats.org/markup-compatibility/2006" xmlns:p14="http://schemas.microsoft.com/office/powerpoint/2010/main">
    <mc:Choice Requires="p14">
      <p:transition spd="slow" p14:dur="2000" advTm="28511"/>
    </mc:Choice>
    <mc:Fallback xmlns="">
      <p:transition spd="slow" advTm="28511"/>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550493" y="1569115"/>
            <a:ext cx="4113898" cy="460375"/>
          </a:xfrm>
          <a:prstGeom prst="rect">
            <a:avLst/>
          </a:prstGeom>
          <a:noFill/>
        </p:spPr>
        <p:txBody>
          <a:bodyPr wrap="square" rtlCol="0">
            <a:spAutoFit/>
          </a:bodyPr>
          <a:lstStyle/>
          <a:p>
            <a:pPr algn="ctr"/>
            <a:r>
              <a:rPr lang="ar-EG" sz="2400" b="1" dirty="0" smtClean="0">
                <a:solidFill>
                  <a:srgbClr val="00B0F0"/>
                </a:solidFill>
                <a:latin typeface="Alexandria" charset="0"/>
                <a:cs typeface="Alexandria" charset="0"/>
              </a:rPr>
              <a:t>فروض البحث</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4524315"/>
          </a:xfrm>
          <a:prstGeom prst="rect">
            <a:avLst/>
          </a:prstGeom>
          <a:noFill/>
        </p:spPr>
        <p:txBody>
          <a:bodyPr wrap="square" rtlCol="0">
            <a:spAutoFit/>
          </a:bodyPr>
          <a:lstStyle/>
          <a:p>
            <a:pPr algn="justLow" rtl="1">
              <a:lnSpc>
                <a:spcPct val="150000"/>
              </a:lnSpc>
            </a:pPr>
            <a:r>
              <a:rPr lang="ar-EG" sz="1600" dirty="0" smtClean="0">
                <a:latin typeface="Alexandria" charset="0"/>
                <a:cs typeface="Alexandria" charset="0"/>
              </a:rPr>
              <a:t>تعبر فرضية البحث عن جملة تعد بمثابة تخمين او استنتاج ذكي، يتوصل اليه الباحث ويتمسك به بشكل مؤقت، قبل تنفيذ البحث، أي  أن الفروض هي أشبه برأي الباحث المبدئي في حل المشكلة ( التل، 2005).</a:t>
            </a:r>
          </a:p>
          <a:p>
            <a:pPr algn="justLow" rtl="1">
              <a:lnSpc>
                <a:spcPct val="150000"/>
              </a:lnSpc>
            </a:pPr>
            <a:r>
              <a:rPr lang="ar-EG" sz="1600" dirty="0" smtClean="0">
                <a:latin typeface="Alexandria" charset="0"/>
                <a:cs typeface="Alexandria" charset="0"/>
              </a:rPr>
              <a:t>وبعد تحديد مشكلة البحث او  الظاهرة المراد دراستها، والاطلاع على الدراسات السابقة ذات العلاقة، فانه ينبغي على الباحث أن يقوم بإيجاد فرضيات معينة تكون بمثابة حلول مؤقتة او أولية يجري اختبارها بأساليب ووسائل مختلفة للتأكد من صحتها أو نفي ذلك ( عليان وغنيم، 2000).</a:t>
            </a:r>
          </a:p>
          <a:p>
            <a:pPr algn="justLow" rtl="1">
              <a:lnSpc>
                <a:spcPct val="150000"/>
              </a:lnSpc>
            </a:pPr>
            <a:r>
              <a:rPr lang="ar-EG" sz="1600" dirty="0" smtClean="0">
                <a:latin typeface="Alexandria" charset="0"/>
                <a:cs typeface="Alexandria" charset="0"/>
              </a:rPr>
              <a:t>وتعبر الفرضية بشكل عام عن تخمين ذكي وتفسير محتمل يتم بواسطته ربط الأسباب بالمسببات كتفسير مؤقت للمشكلة او الظاهرة المدروسة، وبالتالي فان الفرضية عبارة عن حدس او تخمين او تكهن يضعه الباحث كحل ممكن ومحتمل لمشكلة الدراسة والفروض غالبا ما تأخذ صيغة التعميمات او المقترحات التي تصاغ بأسلوب منسق ومنظم، يظهر العلاقات التي يحاول الباحث من خلالها حل المشكلة. وتشتمل الفرضيات عادة على بعض العلاقات المعروفة كحقائق علمية، والتي يقوم الباحثون بربطها ببعض الأفكار، ليضع بذلك تفسيرات للمشاكل ( </a:t>
            </a:r>
            <a:r>
              <a:rPr lang="ar-EG" sz="1600" dirty="0" err="1" smtClean="0">
                <a:latin typeface="Alexandria" charset="0"/>
                <a:cs typeface="Alexandria" charset="0"/>
              </a:rPr>
              <a:t>ديوبولد،1985</a:t>
            </a:r>
            <a:r>
              <a:rPr lang="ar-EG" sz="1600" dirty="0" smtClean="0">
                <a:latin typeface="Alexandria" charset="0"/>
                <a:cs typeface="Alexandria" charset="0"/>
              </a:rPr>
              <a:t>).</a:t>
            </a:r>
          </a:p>
          <a:p>
            <a:pPr algn="justLow" rtl="1">
              <a:lnSpc>
                <a:spcPct val="150000"/>
              </a:lnSpc>
            </a:pPr>
            <a:endParaRPr lang="ar-EG" sz="1600" dirty="0" smtClean="0">
              <a:latin typeface="Alexandria" charset="0"/>
              <a:cs typeface="Alexandria" charset="0"/>
            </a:endParaRPr>
          </a:p>
          <a:p>
            <a:pPr algn="justLow" rtl="1">
              <a:lnSpc>
                <a:spcPct val="150000"/>
              </a:lnSpc>
            </a:pPr>
            <a:endParaRPr lang="en-US" sz="1600" dirty="0">
              <a:latin typeface="Alexandria" charset="0"/>
              <a:cs typeface="Alexandria"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 </a:t>
            </a:r>
            <a:endParaRPr lang="en-US" sz="1600" dirty="0">
              <a:solidFill>
                <a:schemeClr val="bg1"/>
              </a:solidFill>
              <a:latin typeface="Alexandria" charset="0"/>
              <a:cs typeface="Alexandria" charset="0"/>
            </a:endParaRP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04</a:t>
            </a:r>
            <a:endParaRPr lang="en-US" sz="40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999266346"/>
      </p:ext>
    </p:extLst>
  </p:cSld>
  <p:clrMapOvr>
    <a:masterClrMapping/>
  </p:clrMapOvr>
  <mc:AlternateContent xmlns:mc="http://schemas.openxmlformats.org/markup-compatibility/2006" xmlns:p14="http://schemas.microsoft.com/office/powerpoint/2010/main">
    <mc:Choice Requires="p14">
      <p:transition spd="slow" p14:dur="2000" advTm="110318"/>
    </mc:Choice>
    <mc:Fallback xmlns="">
      <p:transition spd="slow" advTm="110318"/>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550493" y="1498209"/>
            <a:ext cx="5385076" cy="2031325"/>
          </a:xfrm>
          <a:prstGeom prst="rect">
            <a:avLst/>
          </a:prstGeom>
          <a:noFill/>
        </p:spPr>
        <p:txBody>
          <a:bodyPr wrap="square" rtlCol="0">
            <a:spAutoFit/>
          </a:bodyPr>
          <a:lstStyle/>
          <a:p>
            <a:pPr algn="justLow" rtl="1"/>
            <a:r>
              <a:rPr lang="ar-EG" sz="1400" dirty="0" smtClean="0">
                <a:latin typeface="Alexandria" charset="0"/>
                <a:cs typeface="Alexandria" charset="0"/>
              </a:rPr>
              <a:t>وعلى الرغم من أن الفروض تعد بمثابة تكهنات أولية  </a:t>
            </a:r>
            <a:r>
              <a:rPr lang="ar-EG" sz="1400" smtClean="0">
                <a:latin typeface="Alexandria" charset="0"/>
                <a:cs typeface="Alexandria" charset="0"/>
              </a:rPr>
              <a:t>يصيغها الباحث لتفسير </a:t>
            </a:r>
            <a:r>
              <a:rPr lang="ar-EG" sz="1400" dirty="0" smtClean="0">
                <a:latin typeface="Alexandria" charset="0"/>
                <a:cs typeface="Alexandria" charset="0"/>
              </a:rPr>
              <a:t>الظاهرة، الا انها لا تأتي بمحض الصدفة، اذ تحتاج عملية وضع الفروض بأنواعها وصيغها المختلفة لمعرفة  واسعة بالمشكلة او الظاهرة المدروسة وبجميع الظروف المحيطة بها، وكذلك توافر قدرة كبيرة لدى الباحث على تنظيم الأفكار وترتيبها وربطها بالمشكلة، وبالتالي يمكن القول أن عملية وضع وصياغة الفرضيات هي عملية إبداعية، وتشكل احدى الركائز الرئيسية لعملية البحث العلمي ( </a:t>
            </a:r>
            <a:r>
              <a:rPr lang="ar-EG" sz="1400" dirty="0" err="1" smtClean="0">
                <a:latin typeface="Alexandria" charset="0"/>
                <a:cs typeface="Alexandria" charset="0"/>
              </a:rPr>
              <a:t>ديوبولد</a:t>
            </a:r>
            <a:r>
              <a:rPr lang="ar-EG" sz="1400" dirty="0" smtClean="0">
                <a:latin typeface="Alexandria" charset="0"/>
                <a:cs typeface="Alexandria" charset="0"/>
              </a:rPr>
              <a:t>، 1985).</a:t>
            </a:r>
          </a:p>
          <a:p>
            <a:pPr algn="justLow" rtl="1"/>
            <a:r>
              <a:rPr lang="ar-EG" sz="1400" dirty="0" smtClean="0">
                <a:ln w="0"/>
                <a:latin typeface="Alexandria" charset="0"/>
                <a:cs typeface="Simplified Arabic" panose="02020603050405020304" pitchFamily="18" charset="-78"/>
              </a:rPr>
              <a:t>وتعبر فرضية البحث عن جملة تعبر عن تخمين او استنتاج ذكي يتوصل اليه الباحث ويتمسك به بشكل مؤقت و قبل تنفيذ البحث، فهي أشبه برأي الباحث المبدئي في حل المشكلة ( التل، 2005).</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 </a:t>
            </a:r>
            <a:endParaRPr lang="en-US" sz="1600" dirty="0">
              <a:solidFill>
                <a:schemeClr val="bg1"/>
              </a:solidFill>
              <a:latin typeface="Alexandria" charset="0"/>
              <a:cs typeface="Alexandria" charset="0"/>
            </a:endParaRP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04</a:t>
            </a:r>
            <a:endParaRPr lang="en-US" sz="40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79998709"/>
      </p:ext>
    </p:extLst>
  </p:cSld>
  <p:clrMapOvr>
    <a:masterClrMapping/>
  </p:clrMapOvr>
  <mc:AlternateContent xmlns:mc="http://schemas.openxmlformats.org/markup-compatibility/2006" xmlns:p14="http://schemas.microsoft.com/office/powerpoint/2010/main">
    <mc:Choice Requires="p14">
      <p:transition spd="slow" p14:dur="2000" advTm="73777"/>
    </mc:Choice>
    <mc:Fallback xmlns="">
      <p:transition spd="slow" advTm="73777"/>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9" y="500900"/>
            <a:ext cx="9441326" cy="915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3" name="Rectangle: Rounded Corners 22"/>
          <p:cNvSpPr/>
          <p:nvPr/>
        </p:nvSpPr>
        <p:spPr>
          <a:xfrm>
            <a:off x="7587279" y="115586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449457" y="1488215"/>
            <a:ext cx="7137822"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429555" y="1765119"/>
            <a:ext cx="5975798" cy="2308324"/>
          </a:xfrm>
          <a:prstGeom prst="rect">
            <a:avLst/>
          </a:prstGeom>
          <a:noFill/>
        </p:spPr>
        <p:txBody>
          <a:bodyPr wrap="square" rtlCol="0">
            <a:spAutoFit/>
          </a:bodyPr>
          <a:lstStyle/>
          <a:p>
            <a:pPr algn="justLow" rtl="1">
              <a:lnSpc>
                <a:spcPct val="150000"/>
              </a:lnSpc>
            </a:pPr>
            <a:r>
              <a:rPr lang="ar-EG" sz="1600" dirty="0" smtClean="0">
                <a:solidFill>
                  <a:srgbClr val="2D3956"/>
                </a:solidFill>
                <a:latin typeface="Alexandria" charset="0"/>
                <a:cs typeface="Alexandria" charset="0"/>
              </a:rPr>
              <a:t>ومن هذا المنطلق، فقد عرفت الفرضية بأكثر من شكل منها ( التل، 2005):</a:t>
            </a:r>
          </a:p>
          <a:p>
            <a:pPr marL="285750" indent="-285750" algn="justLow" rtl="1">
              <a:lnSpc>
                <a:spcPct val="150000"/>
              </a:lnSpc>
              <a:buFontTx/>
              <a:buChar char="-"/>
            </a:pPr>
            <a:r>
              <a:rPr lang="ar-EG" sz="1600" dirty="0" smtClean="0">
                <a:solidFill>
                  <a:srgbClr val="2D3956"/>
                </a:solidFill>
                <a:latin typeface="Alexandria" charset="0"/>
                <a:cs typeface="Alexandria" charset="0"/>
              </a:rPr>
              <a:t>حل محتمل لمشكلة البحث</a:t>
            </a:r>
          </a:p>
          <a:p>
            <a:pPr marL="285750" indent="-285750" algn="justLow" rtl="1">
              <a:lnSpc>
                <a:spcPct val="150000"/>
              </a:lnSpc>
              <a:buFontTx/>
              <a:buChar char="-"/>
            </a:pPr>
            <a:r>
              <a:rPr lang="ar-EG" sz="1600" dirty="0" smtClean="0">
                <a:solidFill>
                  <a:srgbClr val="2D3956"/>
                </a:solidFill>
                <a:latin typeface="Alexandria" charset="0"/>
                <a:cs typeface="Alexandria" charset="0"/>
              </a:rPr>
              <a:t>تخمين ذكي لسبب أو أسباب المشكلة</a:t>
            </a:r>
          </a:p>
          <a:p>
            <a:pPr marL="285750" indent="-285750" algn="justLow" rtl="1">
              <a:lnSpc>
                <a:spcPct val="150000"/>
              </a:lnSpc>
              <a:buFontTx/>
              <a:buChar char="-"/>
            </a:pPr>
            <a:r>
              <a:rPr lang="ar-EG" sz="1600" dirty="0" smtClean="0">
                <a:solidFill>
                  <a:srgbClr val="2D3956"/>
                </a:solidFill>
                <a:latin typeface="Alexandria" charset="0"/>
                <a:cs typeface="Alexandria" charset="0"/>
              </a:rPr>
              <a:t>رأي مبدئي لحل المشكلة</a:t>
            </a:r>
          </a:p>
          <a:p>
            <a:pPr marL="285750" indent="-285750" algn="justLow" rtl="1">
              <a:lnSpc>
                <a:spcPct val="150000"/>
              </a:lnSpc>
              <a:buFontTx/>
              <a:buChar char="-"/>
            </a:pPr>
            <a:r>
              <a:rPr lang="ar-EG" sz="1600" dirty="0" smtClean="0">
                <a:solidFill>
                  <a:srgbClr val="2D3956"/>
                </a:solidFill>
                <a:latin typeface="Alexandria" charset="0"/>
                <a:cs typeface="Alexandria" charset="0"/>
              </a:rPr>
              <a:t>تفسير مؤقت للمشكلة</a:t>
            </a:r>
          </a:p>
          <a:p>
            <a:pPr marL="285750" indent="-285750" algn="justLow" rtl="1">
              <a:lnSpc>
                <a:spcPct val="150000"/>
              </a:lnSpc>
              <a:buFontTx/>
              <a:buChar char="-"/>
            </a:pPr>
            <a:r>
              <a:rPr lang="ar-EG" sz="1600" dirty="0" smtClean="0">
                <a:solidFill>
                  <a:srgbClr val="2D3956"/>
                </a:solidFill>
                <a:latin typeface="Alexandria" charset="0"/>
                <a:cs typeface="Alexandria" charset="0"/>
              </a:rPr>
              <a:t>إجابة محتملة عن السؤال الذي تمثله المشكلة.</a:t>
            </a:r>
            <a:endParaRPr lang="en-US" sz="1600" dirty="0">
              <a:solidFill>
                <a:srgbClr val="2D3956"/>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285192"/>
            <a:ext cx="7426852"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2781837" y="1468531"/>
            <a:ext cx="5094472" cy="2246769"/>
          </a:xfrm>
          <a:prstGeom prst="rect">
            <a:avLst/>
          </a:prstGeom>
          <a:noFill/>
        </p:spPr>
        <p:txBody>
          <a:bodyPr wrap="square" rtlCol="0">
            <a:spAutoFit/>
          </a:bodyPr>
          <a:lstStyle/>
          <a:p>
            <a:pPr algn="r" rtl="1"/>
            <a:r>
              <a:rPr lang="ar-EG" sz="1400" dirty="0" smtClean="0">
                <a:solidFill>
                  <a:srgbClr val="2D3956"/>
                </a:solidFill>
                <a:latin typeface="Alexandria" charset="0"/>
                <a:cs typeface="Alexandria" charset="0"/>
              </a:rPr>
              <a:t>كما عرفت الفرضية أيضا بأنها عبارة عن</a:t>
            </a:r>
          </a:p>
          <a:p>
            <a:pPr algn="r" rtl="1"/>
            <a:r>
              <a:rPr lang="ar-EG" sz="1400" dirty="0" smtClean="0">
                <a:solidFill>
                  <a:srgbClr val="2D3956"/>
                </a:solidFill>
                <a:latin typeface="Alexandria" charset="0"/>
                <a:cs typeface="Alexandria" charset="0"/>
              </a:rPr>
              <a:t>تخمين او استنتاج ذكي يتوصل اليه الباحث ويتمسك به بشكل مؤقت ( المحمودي، 2019).</a:t>
            </a:r>
          </a:p>
          <a:p>
            <a:pPr algn="r" rtl="1"/>
            <a:r>
              <a:rPr lang="ar-EG" sz="1400" dirty="0" smtClean="0">
                <a:solidFill>
                  <a:srgbClr val="2D3956"/>
                </a:solidFill>
                <a:latin typeface="Alexandria" charset="0"/>
                <a:cs typeface="Alexandria" charset="0"/>
              </a:rPr>
              <a:t>ومن التعريف السابق يتضح أن الفرضية عبارة عن:-</a:t>
            </a:r>
          </a:p>
          <a:p>
            <a:pPr marL="285750" indent="-285750" algn="r" rtl="1">
              <a:buFontTx/>
              <a:buChar char="-"/>
            </a:pPr>
            <a:r>
              <a:rPr lang="ar-EG" sz="1400" dirty="0" smtClean="0">
                <a:solidFill>
                  <a:srgbClr val="2D3956"/>
                </a:solidFill>
                <a:latin typeface="Alexandria" charset="0"/>
                <a:cs typeface="Alexandria" charset="0"/>
              </a:rPr>
              <a:t>تفسير مؤقت أو محتمل يوضح العوامل او الاحداث او الظروف التي يحاول الباحث أن يفهمها.</a:t>
            </a:r>
          </a:p>
          <a:p>
            <a:pPr marL="285750" indent="-285750" algn="r" rtl="1">
              <a:buFontTx/>
              <a:buChar char="-"/>
            </a:pPr>
            <a:r>
              <a:rPr lang="ar-EG" sz="1400" dirty="0" smtClean="0">
                <a:solidFill>
                  <a:srgbClr val="2D3956"/>
                </a:solidFill>
                <a:latin typeface="Alexandria" charset="0"/>
                <a:cs typeface="Alexandria" charset="0"/>
              </a:rPr>
              <a:t>تفسير مقترح للمشكلة موضوع الدراسة.</a:t>
            </a:r>
          </a:p>
          <a:p>
            <a:pPr marL="285750" indent="-285750" algn="r" rtl="1">
              <a:buFontTx/>
              <a:buChar char="-"/>
            </a:pPr>
            <a:r>
              <a:rPr lang="ar-EG" sz="1400" dirty="0" smtClean="0">
                <a:solidFill>
                  <a:srgbClr val="2D3956"/>
                </a:solidFill>
                <a:latin typeface="Alexandria" charset="0"/>
                <a:cs typeface="Alexandria" charset="0"/>
              </a:rPr>
              <a:t>تخمين او استنتاج ذكي </a:t>
            </a:r>
            <a:r>
              <a:rPr lang="ar-EG" sz="1400" dirty="0" err="1" smtClean="0">
                <a:solidFill>
                  <a:srgbClr val="2D3956"/>
                </a:solidFill>
                <a:latin typeface="Alexandria" charset="0"/>
                <a:cs typeface="Alexandria" charset="0"/>
              </a:rPr>
              <a:t>يصوغه</a:t>
            </a:r>
            <a:r>
              <a:rPr lang="ar-EG" sz="1400" dirty="0" smtClean="0">
                <a:solidFill>
                  <a:srgbClr val="2D3956"/>
                </a:solidFill>
                <a:latin typeface="Alexandria" charset="0"/>
                <a:cs typeface="Alexandria" charset="0"/>
              </a:rPr>
              <a:t> ويتبناه الباحث مؤقتا لشرح بعض الملاحظات حيال الحقائق والظواهر، ولتكون هذه الفرضية بمثابة مرشد له في الدراسة التي يقوم بها.</a:t>
            </a:r>
          </a:p>
          <a:p>
            <a:pPr marL="285750" indent="-285750" algn="r" rtl="1">
              <a:buFontTx/>
              <a:buChar char="-"/>
            </a:pPr>
            <a:r>
              <a:rPr lang="ar-EG" sz="1400" dirty="0" smtClean="0">
                <a:solidFill>
                  <a:srgbClr val="2D3956"/>
                </a:solidFill>
                <a:latin typeface="Alexandria" charset="0"/>
                <a:cs typeface="Alexandria" charset="0"/>
              </a:rPr>
              <a:t>إجابة محتملة لأحد أسئلة الدراسة يتم وضعها موضع الاختبار.</a:t>
            </a:r>
            <a:endParaRPr lang="en-US" sz="1400" dirty="0">
              <a:solidFill>
                <a:srgbClr val="2D3956"/>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975523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315200" y="1468531"/>
            <a:ext cx="4400501" cy="410427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285192"/>
            <a:ext cx="6134138"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738649" y="1468531"/>
            <a:ext cx="5228822" cy="954107"/>
          </a:xfrm>
          <a:prstGeom prst="rect">
            <a:avLst/>
          </a:prstGeom>
          <a:noFill/>
        </p:spPr>
        <p:txBody>
          <a:bodyPr wrap="square" rtlCol="0">
            <a:spAutoFit/>
          </a:bodyPr>
          <a:lstStyle/>
          <a:p>
            <a:pPr algn="justLow" rtl="1"/>
            <a:r>
              <a:rPr lang="ar-EG" sz="1400" dirty="0" smtClean="0">
                <a:solidFill>
                  <a:srgbClr val="2D3956"/>
                </a:solidFill>
                <a:latin typeface="Alexandria" charset="0"/>
                <a:cs typeface="Alexandria" charset="0"/>
              </a:rPr>
              <a:t>ومع ذلك ، فان أي شكل من أشكال فرضية البحث، لابد وأن يكون مبنيا على معلومات، فهي ليست استنتاج او تفسر عشوائي، وانما تستند الى بعض المعلومات والخبرة والخلفيات، وقد تكون الفرضية مبنية على أساس استخدام الباحث نتائج دراسات سابقة ( </a:t>
            </a:r>
            <a:r>
              <a:rPr lang="ar-EG" sz="1400" dirty="0" err="1" smtClean="0">
                <a:solidFill>
                  <a:srgbClr val="2D3956"/>
                </a:solidFill>
                <a:latin typeface="Alexandria" charset="0"/>
                <a:cs typeface="Alexandria" charset="0"/>
              </a:rPr>
              <a:t>المحمودى</a:t>
            </a:r>
            <a:r>
              <a:rPr lang="ar-EG" sz="1400" dirty="0" smtClean="0">
                <a:solidFill>
                  <a:srgbClr val="2D3956"/>
                </a:solidFill>
                <a:latin typeface="Alexandria" charset="0"/>
                <a:cs typeface="Alexandria" charset="0"/>
              </a:rPr>
              <a:t>، 2019).</a:t>
            </a:r>
            <a:endParaRPr lang="en-US" sz="1400" dirty="0">
              <a:solidFill>
                <a:srgbClr val="2D3956"/>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637636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1308298" y="1549486"/>
            <a:ext cx="4222539" cy="2354491"/>
          </a:xfrm>
          <a:prstGeom prst="rect">
            <a:avLst/>
          </a:prstGeom>
        </p:spPr>
        <p:txBody>
          <a:bodyPr wrap="square">
            <a:spAutoFit/>
          </a:bodyPr>
          <a:lstStyle/>
          <a:p>
            <a:pPr algn="justLow" rtl="1">
              <a:lnSpc>
                <a:spcPct val="150000"/>
              </a:lnSpc>
            </a:pPr>
            <a:r>
              <a:rPr lang="ar-EG" sz="1400" dirty="0" smtClean="0">
                <a:latin typeface="Simplified Arabic" panose="02020603050405020304" pitchFamily="18" charset="-78"/>
                <a:cs typeface="Simplified Arabic" panose="02020603050405020304" pitchFamily="18" charset="-78"/>
              </a:rPr>
              <a:t>يستطيع الباحث اشتقاق وصياغة فرضيات بحثه من مصادر عديدة، أهمها ( العواملة، 1995):-</a:t>
            </a:r>
          </a:p>
          <a:p>
            <a:pPr marL="285750" indent="-285750" algn="justLow" rtl="1">
              <a:lnSpc>
                <a:spcPct val="150000"/>
              </a:lnSpc>
              <a:buFontTx/>
              <a:buChar char="-"/>
            </a:pPr>
            <a:r>
              <a:rPr lang="ar-EG" sz="1400" dirty="0" smtClean="0">
                <a:latin typeface="Simplified Arabic" panose="02020603050405020304" pitchFamily="18" charset="-78"/>
                <a:cs typeface="Simplified Arabic" panose="02020603050405020304" pitchFamily="18" charset="-78"/>
              </a:rPr>
              <a:t>المعرفة الشخصية الواسعة للباحث ومدى قدرته على التخيل، وتجميع وربط الأفكار مع بعضها البعض في أنماط تفسيرية معقولة.</a:t>
            </a:r>
          </a:p>
          <a:p>
            <a:pPr marL="285750" indent="-285750" algn="justLow" rtl="1">
              <a:lnSpc>
                <a:spcPct val="150000"/>
              </a:lnSpc>
              <a:buFontTx/>
              <a:buChar char="-"/>
            </a:pPr>
            <a:r>
              <a:rPr lang="ar-EG" sz="1400" dirty="0" smtClean="0">
                <a:latin typeface="Simplified Arabic" panose="02020603050405020304" pitchFamily="18" charset="-78"/>
                <a:cs typeface="Simplified Arabic" panose="02020603050405020304" pitchFamily="18" charset="-78"/>
              </a:rPr>
              <a:t>الملاحظة والتجربة والخبرة العملية خصوصا فيما يتعلق بالمشكلة او الظاهرة المدروسة.</a:t>
            </a:r>
          </a:p>
          <a:p>
            <a:pPr marL="285750" indent="-285750" algn="justLow" rtl="1">
              <a:lnSpc>
                <a:spcPct val="150000"/>
              </a:lnSpc>
              <a:buFontTx/>
              <a:buChar char="-"/>
            </a:pPr>
            <a:r>
              <a:rPr lang="ar-EG" sz="1400" dirty="0" smtClean="0">
                <a:latin typeface="Simplified Arabic" panose="02020603050405020304" pitchFamily="18" charset="-78"/>
                <a:cs typeface="Simplified Arabic" panose="02020603050405020304" pitchFamily="18" charset="-78"/>
              </a:rPr>
              <a:t>الدراسات السابقة حول المشكلة او الظاهرة قيد الدراسة.</a:t>
            </a:r>
          </a:p>
        </p:txBody>
      </p:sp>
      <p:sp>
        <p:nvSpPr>
          <p:cNvPr id="7" name="Rectangle 6"/>
          <p:cNvSpPr/>
          <p:nvPr/>
        </p:nvSpPr>
        <p:spPr>
          <a:xfrm>
            <a:off x="6310823" y="4804209"/>
            <a:ext cx="4747323" cy="327077"/>
          </a:xfrm>
          <a:prstGeom prst="rect">
            <a:avLst/>
          </a:prstGeom>
        </p:spPr>
        <p:txBody>
          <a:bodyPr wrap="square">
            <a:spAutoFit/>
          </a:bodyPr>
          <a:lstStyle/>
          <a:p>
            <a:pPr marL="285750" indent="-285750" algn="justLow" rtl="1">
              <a:lnSpc>
                <a:spcPct val="120000"/>
              </a:lnSpc>
              <a:buFontTx/>
              <a:buChar char="-"/>
            </a:pPr>
            <a:endParaRPr lang="en-US" sz="1400" dirty="0">
              <a:latin typeface="Alexandria" charset="0"/>
              <a:cs typeface="Alexandria" charset="0"/>
            </a:endParaRPr>
          </a:p>
        </p:txBody>
      </p:sp>
      <p:sp>
        <p:nvSpPr>
          <p:cNvPr id="17" name="TextBox 16"/>
          <p:cNvSpPr txBox="1"/>
          <p:nvPr/>
        </p:nvSpPr>
        <p:spPr>
          <a:xfrm>
            <a:off x="6944248" y="3996751"/>
            <a:ext cx="4113898" cy="461665"/>
          </a:xfrm>
          <a:prstGeom prst="rect">
            <a:avLst/>
          </a:prstGeom>
          <a:noFill/>
        </p:spPr>
        <p:txBody>
          <a:bodyPr wrap="square" rtlCol="0">
            <a:spAutoFit/>
          </a:bodyPr>
          <a:lstStyle/>
          <a:p>
            <a:pPr algn="r"/>
            <a:r>
              <a:rPr lang="ar-EG" sz="2400" b="1" dirty="0" smtClean="0">
                <a:solidFill>
                  <a:srgbClr val="00B0F0"/>
                </a:solidFill>
                <a:latin typeface="Alexandria" charset="0"/>
                <a:cs typeface="Alexandria" charset="0"/>
              </a:rPr>
              <a:t>مصادر اشتقاق الفرضيات</a:t>
            </a:r>
            <a:endParaRPr lang="en-US" sz="2400" b="1" dirty="0">
              <a:solidFill>
                <a:srgbClr val="00B0F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04</a:t>
            </a:r>
            <a:endParaRPr lang="en-US" sz="3600"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1704379" y="1959999"/>
            <a:ext cx="3825025" cy="2677656"/>
          </a:xfrm>
          <a:prstGeom prst="rect">
            <a:avLst/>
          </a:prstGeom>
        </p:spPr>
        <p:txBody>
          <a:bodyPr wrap="square">
            <a:spAutoFit/>
          </a:bodyPr>
          <a:lstStyle/>
          <a:p>
            <a:pPr algn="justLow" rtl="1">
              <a:lnSpc>
                <a:spcPct val="150000"/>
              </a:lnSpc>
            </a:pPr>
            <a:r>
              <a:rPr lang="ar-EG" sz="1400" dirty="0" smtClean="0">
                <a:latin typeface="Alexandria"/>
                <a:cs typeface="Simplified Arabic" panose="02020603050405020304" pitchFamily="18" charset="-78"/>
              </a:rPr>
              <a:t>لاشتقاق الفرضيات بشكل سليم فوائد كثيرة، نجملها بالاتي:-</a:t>
            </a:r>
          </a:p>
          <a:p>
            <a:pPr algn="justLow" rtl="1">
              <a:lnSpc>
                <a:spcPct val="150000"/>
              </a:lnSpc>
            </a:pPr>
            <a:r>
              <a:rPr lang="ar-EG" sz="1400" dirty="0" smtClean="0">
                <a:latin typeface="Alexandria"/>
                <a:cs typeface="Simplified Arabic" panose="02020603050405020304" pitchFamily="18" charset="-78"/>
              </a:rPr>
              <a:t>- تساعد الفرضيات في تحديد أبعاد المشكلة تحديدا دقيقا يمكن من دراستها وتناولها بعمق. وكذلك تحليل مشكلة البحث الى عناصرها، وتحديد علاقتها ببعضها، وعزل وربط كل المعلومات التي لها علاقة بموضوع البحث ومشكلته، وبعبارة أخرى، فان الفرضية تساعد على إعطاء صورة تعكس قدرة الباحث على بلورة المشكلة وتناولها بشكل دقيق.</a:t>
            </a:r>
          </a:p>
          <a:p>
            <a:pPr algn="justLow" rtl="1">
              <a:lnSpc>
                <a:spcPct val="150000"/>
              </a:lnSpc>
            </a:pPr>
            <a:r>
              <a:rPr lang="ar-EG" sz="1400" dirty="0" smtClean="0">
                <a:latin typeface="Simplified Arabic" panose="02020603050405020304" pitchFamily="18" charset="-78"/>
                <a:cs typeface="Simplified Arabic" panose="02020603050405020304" pitchFamily="18" charset="-78"/>
              </a:rPr>
              <a:t>  </a:t>
            </a:r>
            <a:endParaRPr lang="en-US" sz="1400" dirty="0">
              <a:latin typeface="Simplified Arabic" panose="02020603050405020304" pitchFamily="18" charset="-78"/>
              <a:cs typeface="Simplified Arabic" panose="02020603050405020304" pitchFamily="18" charset="-78"/>
            </a:endParaRPr>
          </a:p>
        </p:txBody>
      </p:sp>
      <p:sp>
        <p:nvSpPr>
          <p:cNvPr id="17" name="TextBox 16"/>
          <p:cNvSpPr txBox="1"/>
          <p:nvPr/>
        </p:nvSpPr>
        <p:spPr>
          <a:xfrm>
            <a:off x="6944248" y="3996751"/>
            <a:ext cx="4113898" cy="461665"/>
          </a:xfrm>
          <a:prstGeom prst="rect">
            <a:avLst/>
          </a:prstGeom>
          <a:noFill/>
        </p:spPr>
        <p:txBody>
          <a:bodyPr wrap="square" rtlCol="0">
            <a:spAutoFit/>
          </a:bodyPr>
          <a:lstStyle/>
          <a:p>
            <a:pPr algn="justLow" rtl="1"/>
            <a:r>
              <a:rPr lang="ar-EG" sz="2400" b="1" dirty="0" smtClean="0">
                <a:solidFill>
                  <a:srgbClr val="0070C0"/>
                </a:solidFill>
                <a:latin typeface="Alexandria" charset="0"/>
                <a:cs typeface="Alexandria" charset="0"/>
              </a:rPr>
              <a:t>فوائد الفرضيات</a:t>
            </a:r>
            <a:endParaRPr lang="en-US" sz="2400" b="1" dirty="0">
              <a:solidFill>
                <a:srgbClr val="0070C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04</a:t>
            </a:r>
            <a:endParaRPr lang="en-US" sz="3600"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324935033"/>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944248" y="1397680"/>
            <a:ext cx="4113898" cy="3659919"/>
          </a:xfrm>
        </p:spPr>
      </p:pic>
      <p:sp>
        <p:nvSpPr>
          <p:cNvPr id="6" name="Rectangle 5"/>
          <p:cNvSpPr/>
          <p:nvPr/>
        </p:nvSpPr>
        <p:spPr>
          <a:xfrm>
            <a:off x="1841679" y="1549486"/>
            <a:ext cx="3578469" cy="1681229"/>
          </a:xfrm>
          <a:prstGeom prst="rect">
            <a:avLst/>
          </a:prstGeom>
        </p:spPr>
        <p:txBody>
          <a:bodyPr wrap="square">
            <a:spAutoFit/>
          </a:bodyPr>
          <a:lstStyle/>
          <a:p>
            <a:pPr marL="285750" indent="-285750" algn="justLow" rtl="1">
              <a:lnSpc>
                <a:spcPct val="150000"/>
              </a:lnSpc>
              <a:buFontTx/>
              <a:buChar char="-"/>
            </a:pPr>
            <a:r>
              <a:rPr lang="ar-EG" sz="1400" dirty="0" smtClean="0">
                <a:latin typeface="Alexandria"/>
                <a:cs typeface="Simplified Arabic" panose="02020603050405020304" pitchFamily="18" charset="-78"/>
              </a:rPr>
              <a:t>تمثل الفرضيات القاعدة الأساسية لموضوع البحث، والتي تجعل من السهل اختيار الحلول المهمة للمشكلة، وعدم التخبط والمتاهة، وجمع كميات من المعلومات التي لا حاجة لها، وليست لها علاقة بموضوع البحث.</a:t>
            </a:r>
          </a:p>
          <a:p>
            <a:pPr marL="285750" indent="-285750" algn="justLow" rtl="1">
              <a:lnSpc>
                <a:spcPct val="150000"/>
              </a:lnSpc>
              <a:buFontTx/>
              <a:buChar char="-"/>
            </a:pPr>
            <a:r>
              <a:rPr lang="ar-EG" sz="1400" dirty="0" smtClean="0">
                <a:latin typeface="Alexandria"/>
                <a:cs typeface="Simplified Arabic" panose="02020603050405020304" pitchFamily="18" charset="-78"/>
              </a:rPr>
              <a:t> </a:t>
            </a:r>
            <a:endParaRPr lang="en-US" sz="1400" dirty="0">
              <a:latin typeface="Alexandria"/>
              <a:cs typeface="Simplified Arabic" panose="02020603050405020304" pitchFamily="18" charset="-78"/>
            </a:endParaRPr>
          </a:p>
        </p:txBody>
      </p:sp>
      <p:sp>
        <p:nvSpPr>
          <p:cNvPr id="17" name="TextBox 16"/>
          <p:cNvSpPr txBox="1"/>
          <p:nvPr/>
        </p:nvSpPr>
        <p:spPr>
          <a:xfrm>
            <a:off x="6944248" y="3996751"/>
            <a:ext cx="4113898" cy="460375"/>
          </a:xfrm>
          <a:prstGeom prst="rect">
            <a:avLst/>
          </a:prstGeom>
          <a:noFill/>
        </p:spPr>
        <p:txBody>
          <a:bodyPr wrap="square" rtlCol="0">
            <a:spAutoFit/>
          </a:bodyPr>
          <a:lstStyle/>
          <a:p>
            <a:r>
              <a:rPr lang="ar-EG" sz="2400" b="1" dirty="0" smtClean="0">
                <a:solidFill>
                  <a:srgbClr val="00B0F0"/>
                </a:solidFill>
                <a:latin typeface="Alexandria" charset="0"/>
                <a:cs typeface="Alexandria" charset="0"/>
              </a:rPr>
              <a:t> </a:t>
            </a:r>
            <a:endParaRPr lang="en-US" sz="2400" b="1" dirty="0">
              <a:solidFill>
                <a:srgbClr val="00B0F0"/>
              </a:solidFill>
              <a:latin typeface="Alexandria" charset="0"/>
              <a:cs typeface="Alexandria" charset="0"/>
            </a:endParaRPr>
          </a:p>
        </p:txBody>
      </p:sp>
      <p:sp>
        <p:nvSpPr>
          <p:cNvPr id="18" name="Rectangle 17"/>
          <p:cNvSpPr/>
          <p:nvPr/>
        </p:nvSpPr>
        <p:spPr>
          <a:xfrm>
            <a:off x="5816212" y="35025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04</a:t>
            </a:r>
            <a:endParaRPr lang="en-US" sz="3600"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925781656"/>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1918952" y="1621296"/>
            <a:ext cx="3636588" cy="2031325"/>
          </a:xfrm>
          <a:prstGeom prst="rect">
            <a:avLst/>
          </a:prstGeom>
        </p:spPr>
        <p:txBody>
          <a:bodyPr wrap="square">
            <a:spAutoFit/>
          </a:bodyPr>
          <a:lstStyle/>
          <a:p>
            <a:pPr marL="285750" indent="-285750" algn="justLow" rtl="1">
              <a:lnSpc>
                <a:spcPct val="150000"/>
              </a:lnSpc>
              <a:buFontTx/>
              <a:buChar char="-"/>
            </a:pPr>
            <a:r>
              <a:rPr lang="ar-EG" sz="1400" dirty="0" smtClean="0">
                <a:latin typeface="Alexandria"/>
                <a:cs typeface="Simplified Arabic" panose="02020603050405020304" pitchFamily="18" charset="-78"/>
              </a:rPr>
              <a:t>تعد الفرضيات دليلا للباحث توجه خطاه وتحدد له نوع الملاحظات والإجراءات التي يفترض القيام بها لتنفيذ البحث.</a:t>
            </a:r>
          </a:p>
          <a:p>
            <a:pPr marL="285750" indent="-285750" algn="justLow" rtl="1">
              <a:lnSpc>
                <a:spcPct val="150000"/>
              </a:lnSpc>
              <a:buFontTx/>
              <a:buChar char="-"/>
            </a:pPr>
            <a:r>
              <a:rPr lang="ar-EG" sz="1400" dirty="0" smtClean="0">
                <a:latin typeface="Alexandria"/>
                <a:cs typeface="Simplified Arabic" panose="02020603050405020304" pitchFamily="18" charset="-78"/>
              </a:rPr>
              <a:t>توجه الفرضيات عمليات تحليل وتفسير النتائج بشكل علمي وعلى أساس العلاقات المفترضة بين المتغيرات المستقلة والتابعة.</a:t>
            </a:r>
            <a:endParaRPr lang="en-US" sz="1400" dirty="0">
              <a:latin typeface="Alexandria"/>
              <a:cs typeface="Simplified Arabic" panose="02020603050405020304" pitchFamily="18" charset="-78"/>
            </a:endParaRPr>
          </a:p>
        </p:txBody>
      </p:sp>
      <p:sp>
        <p:nvSpPr>
          <p:cNvPr id="17" name="TextBox 16"/>
          <p:cNvSpPr txBox="1"/>
          <p:nvPr/>
        </p:nvSpPr>
        <p:spPr>
          <a:xfrm>
            <a:off x="6944248" y="3996751"/>
            <a:ext cx="4113898" cy="460375"/>
          </a:xfrm>
          <a:prstGeom prst="rect">
            <a:avLst/>
          </a:prstGeom>
          <a:noFill/>
        </p:spPr>
        <p:txBody>
          <a:bodyPr wrap="square" rtlCol="0">
            <a:spAutoFit/>
          </a:bodyPr>
          <a:lstStyle/>
          <a:p>
            <a:pPr algn="r" rtl="1"/>
            <a:r>
              <a:rPr lang="ar-EG" sz="2400" b="1" dirty="0" smtClean="0">
                <a:solidFill>
                  <a:srgbClr val="00B0F0"/>
                </a:solidFill>
                <a:latin typeface="Alexandria" charset="0"/>
                <a:cs typeface="Alexandria" charset="0"/>
              </a:rPr>
              <a:t>تابع فوائد الفرضيات</a:t>
            </a:r>
            <a:endParaRPr lang="en-US" sz="2400" b="1" dirty="0">
              <a:solidFill>
                <a:srgbClr val="00B0F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02</a:t>
            </a:r>
            <a:endParaRPr lang="en-US" sz="3600"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043909239"/>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6944248" y="3996751"/>
            <a:ext cx="4113898" cy="460375"/>
          </a:xfrm>
          <a:prstGeom prst="rect">
            <a:avLst/>
          </a:prstGeom>
          <a:noFill/>
        </p:spPr>
        <p:txBody>
          <a:bodyPr wrap="square" rtlCol="0">
            <a:spAutoFit/>
          </a:bodyPr>
          <a:lstStyle/>
          <a:p>
            <a:pPr algn="r" rtl="1"/>
            <a:r>
              <a:rPr lang="ar-EG" sz="2400" b="1" dirty="0" smtClean="0">
                <a:solidFill>
                  <a:srgbClr val="00B0F0"/>
                </a:solidFill>
                <a:latin typeface="Alexandria" charset="0"/>
                <a:cs typeface="Alexandria" charset="0"/>
              </a:rPr>
              <a:t>تابع فوائد الفرضيات</a:t>
            </a:r>
            <a:endParaRPr lang="en-US" sz="2400" b="1" dirty="0">
              <a:solidFill>
                <a:srgbClr val="00B0F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04</a:t>
            </a:r>
            <a:endParaRPr lang="en-US" sz="3600"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p:cNvSpPr txBox="1"/>
          <p:nvPr/>
        </p:nvSpPr>
        <p:spPr>
          <a:xfrm>
            <a:off x="1558344" y="1854557"/>
            <a:ext cx="3945419" cy="1938992"/>
          </a:xfrm>
          <a:prstGeom prst="rect">
            <a:avLst/>
          </a:prstGeom>
          <a:noFill/>
        </p:spPr>
        <p:txBody>
          <a:bodyPr wrap="square" rtlCol="1">
            <a:spAutoFit/>
          </a:bodyPr>
          <a:lstStyle/>
          <a:p>
            <a:pPr lvl="0" algn="justLow" rtl="1">
              <a:lnSpc>
                <a:spcPct val="150000"/>
              </a:lnSpc>
            </a:pPr>
            <a:r>
              <a:rPr lang="ar-EG" dirty="0" smtClean="0">
                <a:solidFill>
                  <a:prstClr val="black"/>
                </a:solidFill>
              </a:rPr>
              <a:t>- </a:t>
            </a:r>
            <a:r>
              <a:rPr lang="ar-EG" sz="1400" dirty="0" smtClean="0">
                <a:solidFill>
                  <a:prstClr val="black"/>
                </a:solidFill>
              </a:rPr>
              <a:t>تؤدي الفرضية الى توسيع نطاق المعرفة، باعتبارها أداة  فكرية يستطيع الباحث عن طريقها الوصول الى حقائق تحفز باحثين اخرين الى اجراء المزيد من البحوث الجديدة.</a:t>
            </a:r>
          </a:p>
          <a:p>
            <a:pPr lvl="0" algn="justLow" rtl="1">
              <a:lnSpc>
                <a:spcPct val="150000"/>
              </a:lnSpc>
            </a:pPr>
            <a:endParaRPr lang="ar-EG" sz="1400" dirty="0" smtClean="0">
              <a:latin typeface="Alexandria"/>
            </a:endParaRPr>
          </a:p>
          <a:p>
            <a:pPr algn="justLow" rtl="1">
              <a:lnSpc>
                <a:spcPct val="150000"/>
              </a:lnSpc>
            </a:pPr>
            <a:endParaRPr lang="ar-EG" sz="2000" dirty="0">
              <a:latin typeface="Alexandria"/>
            </a:endParaRPr>
          </a:p>
        </p:txBody>
      </p:sp>
      <p:sp>
        <p:nvSpPr>
          <p:cNvPr id="9" name="TextBox 8"/>
          <p:cNvSpPr txBox="1"/>
          <p:nvPr/>
        </p:nvSpPr>
        <p:spPr>
          <a:xfrm>
            <a:off x="7212168" y="4597757"/>
            <a:ext cx="3940935" cy="1754326"/>
          </a:xfrm>
          <a:prstGeom prst="rect">
            <a:avLst/>
          </a:prstGeom>
          <a:noFill/>
        </p:spPr>
        <p:txBody>
          <a:bodyPr wrap="square" rtlCol="1">
            <a:spAutoFit/>
          </a:bodyPr>
          <a:lstStyle/>
          <a:p>
            <a:pPr algn="justLow" rtl="1">
              <a:lnSpc>
                <a:spcPct val="150000"/>
              </a:lnSpc>
            </a:pPr>
            <a:r>
              <a:rPr lang="ar-EG" sz="1400" dirty="0" smtClean="0">
                <a:latin typeface="Alexandria"/>
              </a:rPr>
              <a:t>- </a:t>
            </a:r>
            <a:r>
              <a:rPr lang="ar-EG" dirty="0" smtClean="0">
                <a:latin typeface="Alexandria"/>
              </a:rPr>
              <a:t>تربط الفرضيات ما بين التساؤلات والمبادئ والنظريات التي هي غاية البحث العلمي. لذا، فإنها – أي الفرضيات – تؤدي الى تجسيد النظرية العلمية او جزء منها في صيغة قابلة للقياس.</a:t>
            </a:r>
            <a:endParaRPr lang="ar-EG" b="1" dirty="0" smtClean="0">
              <a:solidFill>
                <a:srgbClr val="00AEEF"/>
              </a:solidFill>
              <a:latin typeface="Alexandria"/>
            </a:endParaRPr>
          </a:p>
        </p:txBody>
      </p:sp>
    </p:spTree>
    <p:extLst>
      <p:ext uri="{BB962C8B-B14F-4D97-AF65-F5344CB8AC3E}">
        <p14:creationId xmlns:p14="http://schemas.microsoft.com/office/powerpoint/2010/main" val="2585290677"/>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6888187" y="3893230"/>
            <a:ext cx="4113898" cy="460375"/>
          </a:xfrm>
          <a:prstGeom prst="rect">
            <a:avLst/>
          </a:prstGeom>
          <a:noFill/>
        </p:spPr>
        <p:txBody>
          <a:bodyPr wrap="square" rtlCol="0">
            <a:spAutoFit/>
          </a:bodyPr>
          <a:lstStyle/>
          <a:p>
            <a:pPr algn="justLow" rtl="1"/>
            <a:r>
              <a:rPr lang="ar-EG" sz="2400" b="1" dirty="0" smtClean="0">
                <a:solidFill>
                  <a:srgbClr val="00B0F0"/>
                </a:solidFill>
                <a:latin typeface="Alexandria" charset="0"/>
                <a:cs typeface="Alexandria" charset="0"/>
              </a:rPr>
              <a:t>تابع فوائد الفرضيات</a:t>
            </a:r>
            <a:endParaRPr lang="en-US" sz="2400" b="1" dirty="0">
              <a:solidFill>
                <a:srgbClr val="00B0F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04</a:t>
            </a:r>
            <a:endParaRPr lang="en-US" sz="3600"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p:cNvSpPr txBox="1"/>
          <p:nvPr/>
        </p:nvSpPr>
        <p:spPr>
          <a:xfrm>
            <a:off x="501446" y="1854557"/>
            <a:ext cx="5002318" cy="1021883"/>
          </a:xfrm>
          <a:prstGeom prst="rect">
            <a:avLst/>
          </a:prstGeom>
          <a:noFill/>
        </p:spPr>
        <p:txBody>
          <a:bodyPr wrap="square" rtlCol="1">
            <a:spAutoFit/>
          </a:bodyPr>
          <a:lstStyle/>
          <a:p>
            <a:pPr algn="justLow" rtl="1">
              <a:lnSpc>
                <a:spcPct val="150000"/>
              </a:lnSpc>
            </a:pPr>
            <a:r>
              <a:rPr lang="ar-EG" sz="1400" dirty="0" smtClean="0">
                <a:latin typeface="Alexandria"/>
              </a:rPr>
              <a:t>- تساعد الفرضيات على تحديد الأساليب المناسبة لاختبار العلاقات المحتملة بين متغيرات البحث، وذلك من خلال تقديمها تفسيرات وتصورات نظرية للعلاقة بين المتغيرات المستقلة والتابعة ( التل، 2005).</a:t>
            </a:r>
            <a:endParaRPr lang="ar-EG" sz="1400" dirty="0" smtClean="0">
              <a:solidFill>
                <a:srgbClr val="FF0000"/>
              </a:solidFill>
              <a:latin typeface="Alexandria"/>
            </a:endParaRPr>
          </a:p>
        </p:txBody>
      </p:sp>
    </p:spTree>
    <p:extLst>
      <p:ext uri="{BB962C8B-B14F-4D97-AF65-F5344CB8AC3E}">
        <p14:creationId xmlns:p14="http://schemas.microsoft.com/office/powerpoint/2010/main" val="1960232574"/>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6944248" y="3996751"/>
            <a:ext cx="4113898" cy="460375"/>
          </a:xfrm>
          <a:prstGeom prst="rect">
            <a:avLst/>
          </a:prstGeom>
          <a:noFill/>
        </p:spPr>
        <p:txBody>
          <a:bodyPr wrap="square" rtlCol="0">
            <a:spAutoFit/>
          </a:bodyPr>
          <a:lstStyle/>
          <a:p>
            <a:pPr algn="r" rtl="1"/>
            <a:r>
              <a:rPr lang="ar-EG" sz="2400" b="1" dirty="0" smtClean="0">
                <a:solidFill>
                  <a:srgbClr val="00B0F0"/>
                </a:solidFill>
                <a:latin typeface="Alexandria" charset="0"/>
                <a:cs typeface="Alexandria" charset="0"/>
              </a:rPr>
              <a:t>صياغة الفرضيات</a:t>
            </a:r>
            <a:endParaRPr lang="en-US" sz="2400" b="1" dirty="0">
              <a:solidFill>
                <a:srgbClr val="00B0F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04</a:t>
            </a:r>
            <a:endParaRPr lang="en-US" sz="3600"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p:cNvSpPr txBox="1"/>
          <p:nvPr/>
        </p:nvSpPr>
        <p:spPr>
          <a:xfrm>
            <a:off x="1333001" y="1835317"/>
            <a:ext cx="3945419" cy="1384995"/>
          </a:xfrm>
          <a:prstGeom prst="rect">
            <a:avLst/>
          </a:prstGeom>
          <a:noFill/>
        </p:spPr>
        <p:txBody>
          <a:bodyPr wrap="square" rtlCol="1">
            <a:spAutoFit/>
          </a:bodyPr>
          <a:lstStyle/>
          <a:p>
            <a:pPr marL="285750" indent="-285750" algn="justLow" rtl="1">
              <a:lnSpc>
                <a:spcPct val="150000"/>
              </a:lnSpc>
              <a:buFontTx/>
              <a:buChar char="-"/>
            </a:pPr>
            <a:r>
              <a:rPr lang="ar-EG" sz="1400" dirty="0" smtClean="0">
                <a:latin typeface="Alexandria"/>
              </a:rPr>
              <a:t>توخي الدقة والوضوح عند صياغة الفرضيات واختصارها بأسلوب لغوي بسيط ما امكن ذلك.</a:t>
            </a:r>
          </a:p>
          <a:p>
            <a:pPr marL="285750" indent="-285750" algn="justLow" rtl="1">
              <a:lnSpc>
                <a:spcPct val="150000"/>
              </a:lnSpc>
              <a:buFontTx/>
              <a:buChar char="-"/>
            </a:pPr>
            <a:r>
              <a:rPr lang="ar-EG" sz="1400" dirty="0" smtClean="0">
                <a:latin typeface="Alexandria"/>
              </a:rPr>
              <a:t>يفضل صياغة الفرضيات على شكل علاقات بين المتغيرات، وبشكل يجعلها قابلة للقياس والاختبار.</a:t>
            </a:r>
          </a:p>
        </p:txBody>
      </p:sp>
      <p:sp>
        <p:nvSpPr>
          <p:cNvPr id="9" name="TextBox 8"/>
          <p:cNvSpPr txBox="1"/>
          <p:nvPr/>
        </p:nvSpPr>
        <p:spPr>
          <a:xfrm>
            <a:off x="7212168" y="4597757"/>
            <a:ext cx="3940935" cy="1021883"/>
          </a:xfrm>
          <a:prstGeom prst="rect">
            <a:avLst/>
          </a:prstGeom>
          <a:noFill/>
        </p:spPr>
        <p:txBody>
          <a:bodyPr wrap="square" rtlCol="1">
            <a:spAutoFit/>
          </a:bodyPr>
          <a:lstStyle/>
          <a:p>
            <a:pPr algn="justLow" rtl="1">
              <a:lnSpc>
                <a:spcPct val="150000"/>
              </a:lnSpc>
            </a:pPr>
            <a:r>
              <a:rPr lang="ar-EG" sz="1400" dirty="0" smtClean="0">
                <a:latin typeface="Alexandria"/>
              </a:rPr>
              <a:t>لكي يتمكن الباحث من اختبار الفرضيات بأسلوب علمي ودقيق، فانه يتوجب عليه صياغة فرضيات الدراسة وفق أسس وقواعد تساعد على ذلك، ومن أهم هذه الأسس والقواعد( عودة، 1992):</a:t>
            </a:r>
            <a:endParaRPr lang="ar-EG" sz="1400" dirty="0">
              <a:latin typeface="Alexandria"/>
            </a:endParaRPr>
          </a:p>
        </p:txBody>
      </p:sp>
    </p:spTree>
    <p:extLst>
      <p:ext uri="{BB962C8B-B14F-4D97-AF65-F5344CB8AC3E}">
        <p14:creationId xmlns:p14="http://schemas.microsoft.com/office/powerpoint/2010/main" val="3774102064"/>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6944248" y="3996751"/>
            <a:ext cx="3984307" cy="830997"/>
          </a:xfrm>
          <a:prstGeom prst="rect">
            <a:avLst/>
          </a:prstGeom>
          <a:noFill/>
        </p:spPr>
        <p:txBody>
          <a:bodyPr wrap="square" rtlCol="0">
            <a:spAutoFit/>
          </a:bodyPr>
          <a:lstStyle/>
          <a:p>
            <a:pPr algn="r" rtl="1"/>
            <a:r>
              <a:rPr lang="ar-EG" sz="2400" b="1" dirty="0" smtClean="0">
                <a:solidFill>
                  <a:srgbClr val="00B0F0"/>
                </a:solidFill>
                <a:latin typeface="Alexandria" charset="0"/>
                <a:cs typeface="Alexandria" charset="0"/>
              </a:rPr>
              <a:t>تابع صياغة الفرضيات</a:t>
            </a:r>
          </a:p>
          <a:p>
            <a:pPr algn="r" rtl="1"/>
            <a:endParaRPr lang="en-US" sz="2400" b="1" dirty="0">
              <a:solidFill>
                <a:srgbClr val="00B0F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6331"/>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04</a:t>
            </a:r>
            <a:endParaRPr lang="en-US" sz="3600"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p:cNvSpPr txBox="1"/>
          <p:nvPr/>
        </p:nvSpPr>
        <p:spPr>
          <a:xfrm>
            <a:off x="7212168" y="4597757"/>
            <a:ext cx="3940935" cy="1021883"/>
          </a:xfrm>
          <a:prstGeom prst="rect">
            <a:avLst/>
          </a:prstGeom>
          <a:noFill/>
        </p:spPr>
        <p:txBody>
          <a:bodyPr wrap="square" rtlCol="1">
            <a:spAutoFit/>
          </a:bodyPr>
          <a:lstStyle/>
          <a:p>
            <a:pPr algn="justLow" rtl="1">
              <a:lnSpc>
                <a:spcPct val="150000"/>
              </a:lnSpc>
            </a:pPr>
            <a:r>
              <a:rPr lang="ar-EG" sz="1400" dirty="0" smtClean="0">
                <a:latin typeface="Alexandria"/>
              </a:rPr>
              <a:t>- ضرورة أن تصاغ الفرضيات بما يتلاءم مع طبيعة ومحتوى الظاهرة قيد الدراسة، وبشكل يعمل على تفسيرها بناء على هذه الأسس.</a:t>
            </a:r>
            <a:endParaRPr lang="ar-EG" sz="1400" dirty="0">
              <a:latin typeface="Alexandria"/>
            </a:endParaRPr>
          </a:p>
        </p:txBody>
      </p:sp>
    </p:spTree>
    <p:extLst>
      <p:ext uri="{BB962C8B-B14F-4D97-AF65-F5344CB8AC3E}">
        <p14:creationId xmlns:p14="http://schemas.microsoft.com/office/powerpoint/2010/main" val="2284065067"/>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7317735" y="4015306"/>
            <a:ext cx="4113898" cy="461665"/>
          </a:xfrm>
          <a:prstGeom prst="rect">
            <a:avLst/>
          </a:prstGeom>
          <a:noFill/>
        </p:spPr>
        <p:txBody>
          <a:bodyPr wrap="square" rtlCol="0">
            <a:spAutoFit/>
          </a:bodyPr>
          <a:lstStyle/>
          <a:p>
            <a:pPr algn="r" rtl="1"/>
            <a:r>
              <a:rPr lang="ar-EG" sz="2400" b="1" dirty="0" smtClean="0">
                <a:solidFill>
                  <a:srgbClr val="00B0F0"/>
                </a:solidFill>
                <a:latin typeface="Alexandria" charset="0"/>
                <a:cs typeface="Alexandria" charset="0"/>
              </a:rPr>
              <a:t>طرق صياغة الفرضيات</a:t>
            </a:r>
            <a:endParaRPr lang="en-US" sz="2400" b="1" dirty="0">
              <a:solidFill>
                <a:srgbClr val="00B0F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04</a:t>
            </a:r>
            <a:endParaRPr lang="en-US" sz="3600"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p:cNvSpPr txBox="1"/>
          <p:nvPr/>
        </p:nvSpPr>
        <p:spPr>
          <a:xfrm>
            <a:off x="1558344" y="1854557"/>
            <a:ext cx="3945419" cy="2031325"/>
          </a:xfrm>
          <a:prstGeom prst="rect">
            <a:avLst/>
          </a:prstGeom>
          <a:noFill/>
        </p:spPr>
        <p:txBody>
          <a:bodyPr wrap="square" rtlCol="1">
            <a:spAutoFit/>
          </a:bodyPr>
          <a:lstStyle/>
          <a:p>
            <a:pPr algn="justLow" rtl="1">
              <a:lnSpc>
                <a:spcPct val="150000"/>
              </a:lnSpc>
            </a:pPr>
            <a:r>
              <a:rPr lang="ar-EG" sz="1400" b="1" dirty="0" smtClean="0">
                <a:solidFill>
                  <a:srgbClr val="FF0000"/>
                </a:solidFill>
                <a:latin typeface="Alexandria"/>
              </a:rPr>
              <a:t>على سبيل المثال:-</a:t>
            </a:r>
          </a:p>
          <a:p>
            <a:pPr algn="justLow" rtl="1">
              <a:lnSpc>
                <a:spcPct val="150000"/>
              </a:lnSpc>
            </a:pPr>
            <a:r>
              <a:rPr lang="ar-EG" sz="1400" dirty="0" smtClean="0">
                <a:latin typeface="Alexandria"/>
              </a:rPr>
              <a:t>1-  توجد علاقة ارتباط إيجابية ومعنوية بين المناخ الأخلاقي والالتزام التنظيمي.</a:t>
            </a:r>
          </a:p>
          <a:p>
            <a:pPr algn="justLow" rtl="1">
              <a:lnSpc>
                <a:spcPct val="150000"/>
              </a:lnSpc>
            </a:pPr>
            <a:r>
              <a:rPr lang="ar-EG" sz="1400" dirty="0" smtClean="0">
                <a:latin typeface="Alexandria"/>
              </a:rPr>
              <a:t>يوجد تأثير ذو دلالة معنوية للقيادة النرجسية على الانحراف في بيئة العمل.</a:t>
            </a:r>
          </a:p>
          <a:p>
            <a:pPr algn="justLow" rtl="1">
              <a:lnSpc>
                <a:spcPct val="150000"/>
              </a:lnSpc>
            </a:pPr>
            <a:endParaRPr lang="ar-EG" sz="1400" dirty="0">
              <a:latin typeface="Alexandria"/>
            </a:endParaRPr>
          </a:p>
        </p:txBody>
      </p:sp>
      <p:sp>
        <p:nvSpPr>
          <p:cNvPr id="9" name="TextBox 8"/>
          <p:cNvSpPr txBox="1"/>
          <p:nvPr/>
        </p:nvSpPr>
        <p:spPr>
          <a:xfrm>
            <a:off x="7117211" y="4846303"/>
            <a:ext cx="3940935" cy="1384995"/>
          </a:xfrm>
          <a:prstGeom prst="rect">
            <a:avLst/>
          </a:prstGeom>
          <a:noFill/>
        </p:spPr>
        <p:txBody>
          <a:bodyPr wrap="square" rtlCol="1">
            <a:spAutoFit/>
          </a:bodyPr>
          <a:lstStyle/>
          <a:p>
            <a:pPr marL="342900" indent="-342900" algn="justLow" rtl="1">
              <a:lnSpc>
                <a:spcPct val="150000"/>
              </a:lnSpc>
              <a:buAutoNum type="arabic1Minus"/>
            </a:pPr>
            <a:r>
              <a:rPr lang="ar-EG" sz="1400" b="1" dirty="0" smtClean="0">
                <a:solidFill>
                  <a:srgbClr val="C00000"/>
                </a:solidFill>
                <a:latin typeface="Alexandria"/>
              </a:rPr>
              <a:t>طريقة الاثبات ( الفرض البديل):</a:t>
            </a:r>
          </a:p>
          <a:p>
            <a:pPr algn="justLow" rtl="1">
              <a:lnSpc>
                <a:spcPct val="150000"/>
              </a:lnSpc>
            </a:pPr>
            <a:r>
              <a:rPr lang="ar-EG" sz="1400" dirty="0" smtClean="0">
                <a:latin typeface="Alexandria"/>
              </a:rPr>
              <a:t>وتعرف الفرضيات في مثل هذه الحالة بالفرضيات المباشرة، وتصاغ في شكل يؤكد وجود علاقة سالبة او موجبة بين متغيرين أو أكثر.</a:t>
            </a:r>
            <a:endParaRPr lang="ar-EG" sz="1400" dirty="0">
              <a:latin typeface="Alexandria"/>
            </a:endParaRPr>
          </a:p>
        </p:txBody>
      </p:sp>
    </p:spTree>
    <p:extLst>
      <p:ext uri="{BB962C8B-B14F-4D97-AF65-F5344CB8AC3E}">
        <p14:creationId xmlns:p14="http://schemas.microsoft.com/office/powerpoint/2010/main" val="4219323202"/>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7317735" y="4015306"/>
            <a:ext cx="4113898" cy="460375"/>
          </a:xfrm>
          <a:prstGeom prst="rect">
            <a:avLst/>
          </a:prstGeom>
          <a:noFill/>
        </p:spPr>
        <p:txBody>
          <a:bodyPr wrap="square" rtlCol="0">
            <a:spAutoFit/>
          </a:bodyPr>
          <a:lstStyle/>
          <a:p>
            <a:pPr algn="r" rtl="1"/>
            <a:r>
              <a:rPr lang="ar-EG" sz="2400" b="1" dirty="0" smtClean="0">
                <a:solidFill>
                  <a:srgbClr val="00B0F0"/>
                </a:solidFill>
                <a:latin typeface="Alexandria" charset="0"/>
                <a:cs typeface="Alexandria" charset="0"/>
              </a:rPr>
              <a:t>طرق صياغة الفرضيات</a:t>
            </a:r>
            <a:endParaRPr lang="en-US" sz="2400" b="1" dirty="0">
              <a:solidFill>
                <a:srgbClr val="00B0F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04</a:t>
            </a:r>
            <a:endParaRPr lang="en-US" sz="3600"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p:cNvSpPr txBox="1"/>
          <p:nvPr/>
        </p:nvSpPr>
        <p:spPr>
          <a:xfrm>
            <a:off x="353962" y="1854557"/>
            <a:ext cx="5149802" cy="1154162"/>
          </a:xfrm>
          <a:prstGeom prst="rect">
            <a:avLst/>
          </a:prstGeom>
          <a:noFill/>
        </p:spPr>
        <p:txBody>
          <a:bodyPr wrap="square" rtlCol="1">
            <a:spAutoFit/>
          </a:bodyPr>
          <a:lstStyle/>
          <a:p>
            <a:pPr algn="justLow" rtl="1">
              <a:lnSpc>
                <a:spcPct val="150000"/>
              </a:lnSpc>
            </a:pPr>
            <a:r>
              <a:rPr lang="ar-EG" sz="1400" b="1" dirty="0" smtClean="0">
                <a:latin typeface="Alexandria"/>
              </a:rPr>
              <a:t>فعلي سبيل المثال:</a:t>
            </a:r>
          </a:p>
          <a:p>
            <a:pPr algn="justLow" rtl="1">
              <a:lnSpc>
                <a:spcPct val="150000"/>
              </a:lnSpc>
            </a:pPr>
            <a:r>
              <a:rPr lang="ar-EG" sz="1400" dirty="0" smtClean="0">
                <a:latin typeface="Alexandria"/>
              </a:rPr>
              <a:t>لا توجد علاقة ارتباط إيجابية ومعنوية بين الثقافة التنظيمية والالتزام التنظيمي.</a:t>
            </a:r>
            <a:endParaRPr lang="ar-EG" dirty="0">
              <a:latin typeface="Alexandria"/>
            </a:endParaRPr>
          </a:p>
          <a:p>
            <a:pPr algn="justLow" rtl="1">
              <a:lnSpc>
                <a:spcPct val="150000"/>
              </a:lnSpc>
            </a:pPr>
            <a:r>
              <a:rPr lang="ar-EG" dirty="0">
                <a:latin typeface="Alexandria"/>
              </a:rPr>
              <a:t> </a:t>
            </a:r>
          </a:p>
        </p:txBody>
      </p:sp>
      <p:sp>
        <p:nvSpPr>
          <p:cNvPr id="9" name="TextBox 8"/>
          <p:cNvSpPr txBox="1"/>
          <p:nvPr/>
        </p:nvSpPr>
        <p:spPr>
          <a:xfrm>
            <a:off x="6236119" y="4744291"/>
            <a:ext cx="5769734" cy="1061829"/>
          </a:xfrm>
          <a:prstGeom prst="rect">
            <a:avLst/>
          </a:prstGeom>
          <a:noFill/>
        </p:spPr>
        <p:txBody>
          <a:bodyPr wrap="square" rtlCol="1">
            <a:spAutoFit/>
          </a:bodyPr>
          <a:lstStyle/>
          <a:p>
            <a:pPr algn="justLow" rtl="1">
              <a:lnSpc>
                <a:spcPct val="150000"/>
              </a:lnSpc>
            </a:pPr>
            <a:r>
              <a:rPr lang="ar-EG" sz="1400" b="1" dirty="0" smtClean="0">
                <a:solidFill>
                  <a:srgbClr val="00AEEF"/>
                </a:solidFill>
                <a:latin typeface="Alexandria"/>
              </a:rPr>
              <a:t>ب- طريقة النفي:-</a:t>
            </a:r>
          </a:p>
          <a:p>
            <a:pPr algn="justLow" rtl="1">
              <a:lnSpc>
                <a:spcPct val="150000"/>
              </a:lnSpc>
            </a:pPr>
            <a:r>
              <a:rPr lang="ar-EG" sz="1400" dirty="0" smtClean="0">
                <a:latin typeface="Alexandria"/>
              </a:rPr>
              <a:t>تعرف الفرضيات في هذه الحالة بالفرضيات الصفرية، وتصاغ بأسلوب ينفي وجود علاقة أو أكثر ما بين متغيرين. أو أكثر. </a:t>
            </a:r>
            <a:endParaRPr lang="ar-EG" sz="1400" dirty="0">
              <a:latin typeface="Alexandria"/>
            </a:endParaRPr>
          </a:p>
        </p:txBody>
      </p:sp>
    </p:spTree>
    <p:extLst>
      <p:ext uri="{BB962C8B-B14F-4D97-AF65-F5344CB8AC3E}">
        <p14:creationId xmlns:p14="http://schemas.microsoft.com/office/powerpoint/2010/main" val="1624335510"/>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7317735" y="4015306"/>
            <a:ext cx="4113898" cy="460375"/>
          </a:xfrm>
          <a:prstGeom prst="rect">
            <a:avLst/>
          </a:prstGeom>
          <a:noFill/>
        </p:spPr>
        <p:txBody>
          <a:bodyPr wrap="square" rtlCol="0">
            <a:spAutoFit/>
          </a:bodyPr>
          <a:lstStyle/>
          <a:p>
            <a:pPr algn="r" rtl="1"/>
            <a:r>
              <a:rPr lang="ar-EG" sz="2400" b="1" dirty="0" smtClean="0">
                <a:solidFill>
                  <a:srgbClr val="00B0F0"/>
                </a:solidFill>
                <a:latin typeface="Alexandria" charset="0"/>
                <a:cs typeface="Alexandria" charset="0"/>
              </a:rPr>
              <a:t>أمثلة لفرضيات الدراسة</a:t>
            </a:r>
            <a:endParaRPr lang="en-US" sz="2400" b="1" dirty="0">
              <a:solidFill>
                <a:srgbClr val="00B0F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04</a:t>
            </a:r>
            <a:endParaRPr lang="en-US" sz="3600"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p:cNvSpPr txBox="1"/>
          <p:nvPr/>
        </p:nvSpPr>
        <p:spPr>
          <a:xfrm>
            <a:off x="1558345" y="1801049"/>
            <a:ext cx="3945419" cy="2314544"/>
          </a:xfrm>
          <a:prstGeom prst="rect">
            <a:avLst/>
          </a:prstGeom>
          <a:noFill/>
        </p:spPr>
        <p:txBody>
          <a:bodyPr wrap="square" rtlCol="1">
            <a:spAutoFit/>
          </a:bodyPr>
          <a:lstStyle/>
          <a:p>
            <a:pPr algn="justLow" rtl="1">
              <a:lnSpc>
                <a:spcPct val="150000"/>
              </a:lnSpc>
            </a:pPr>
            <a:r>
              <a:rPr lang="ar-EG" sz="1400" dirty="0">
                <a:latin typeface="Alexandria"/>
              </a:rPr>
              <a:t>هناك تأثير من التلوث البيئي على نمو النباتات.</a:t>
            </a:r>
          </a:p>
          <a:p>
            <a:pPr algn="justLow" rtl="1">
              <a:lnSpc>
                <a:spcPct val="150000"/>
              </a:lnSpc>
            </a:pPr>
            <a:r>
              <a:rPr lang="ar-EG" sz="1400" dirty="0">
                <a:latin typeface="Alexandria"/>
              </a:rPr>
              <a:t>هناك علاقة تربط بين حب الموظف لعمله وانتظامه بالدوام وبإنتاجية العمل.</a:t>
            </a:r>
          </a:p>
          <a:p>
            <a:pPr algn="justLow" rtl="1">
              <a:lnSpc>
                <a:spcPct val="150000"/>
              </a:lnSpc>
            </a:pPr>
            <a:r>
              <a:rPr lang="ar-EG" sz="1400" dirty="0">
                <a:latin typeface="Alexandria"/>
              </a:rPr>
              <a:t>هناك علاقة بين تسرب أعضاء الهيئة التدريسية مع شخصية القيادة الموجودة</a:t>
            </a:r>
          </a:p>
          <a:p>
            <a:pPr algn="justLow" rtl="1">
              <a:lnSpc>
                <a:spcPct val="150000"/>
              </a:lnSpc>
            </a:pPr>
            <a:endParaRPr lang="ar-EG" sz="1400" dirty="0">
              <a:latin typeface="Alexandria"/>
            </a:endParaRPr>
          </a:p>
          <a:p>
            <a:pPr algn="justLow" rtl="1">
              <a:lnSpc>
                <a:spcPct val="150000"/>
              </a:lnSpc>
            </a:pPr>
            <a:r>
              <a:rPr lang="ar-EG" sz="1400" dirty="0">
                <a:latin typeface="Alexandria"/>
              </a:rPr>
              <a:t> </a:t>
            </a:r>
          </a:p>
        </p:txBody>
      </p:sp>
      <p:sp>
        <p:nvSpPr>
          <p:cNvPr id="9" name="TextBox 8"/>
          <p:cNvSpPr txBox="1"/>
          <p:nvPr/>
        </p:nvSpPr>
        <p:spPr>
          <a:xfrm>
            <a:off x="5641526" y="4597757"/>
            <a:ext cx="5511578" cy="1021883"/>
          </a:xfrm>
          <a:prstGeom prst="rect">
            <a:avLst/>
          </a:prstGeom>
          <a:noFill/>
        </p:spPr>
        <p:txBody>
          <a:bodyPr wrap="square" rtlCol="1">
            <a:spAutoFit/>
          </a:bodyPr>
          <a:lstStyle/>
          <a:p>
            <a:pPr algn="justLow" rtl="1">
              <a:lnSpc>
                <a:spcPct val="150000"/>
              </a:lnSpc>
            </a:pPr>
            <a:r>
              <a:rPr lang="ar-EG" sz="1400" dirty="0">
                <a:latin typeface="Alexandria"/>
              </a:rPr>
              <a:t>     هناك علاقة بين انتظام الطلاب بالدوام المدرسي وبين تحصيلهم العلمي (الباحث لم يحدد إن كانت العلاقة إيجابية أو سلبية بين التحصيل العلمي وانتظام الطلاب بالدوام المدرسي).</a:t>
            </a:r>
          </a:p>
          <a:p>
            <a:pPr algn="justLow" rtl="1">
              <a:lnSpc>
                <a:spcPct val="150000"/>
              </a:lnSpc>
            </a:pPr>
            <a:r>
              <a:rPr lang="ar-EG" sz="1400" dirty="0">
                <a:latin typeface="Alexandria"/>
              </a:rPr>
              <a:t>توجد علاقة بين انخفاض درجات الحرارة وعدم خروج الناس من منازلهم</a:t>
            </a:r>
            <a:r>
              <a:rPr lang="ar-EG" sz="1400" dirty="0" smtClean="0">
                <a:latin typeface="Alexandria"/>
              </a:rPr>
              <a:t>.</a:t>
            </a:r>
            <a:endParaRPr lang="ar-EG" sz="1400" dirty="0">
              <a:latin typeface="Alexandria"/>
            </a:endParaRPr>
          </a:p>
        </p:txBody>
      </p:sp>
    </p:spTree>
    <p:extLst>
      <p:ext uri="{BB962C8B-B14F-4D97-AF65-F5344CB8AC3E}">
        <p14:creationId xmlns:p14="http://schemas.microsoft.com/office/powerpoint/2010/main" val="2615363621"/>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7317735" y="4015306"/>
            <a:ext cx="4113898" cy="460375"/>
          </a:xfrm>
          <a:prstGeom prst="rect">
            <a:avLst/>
          </a:prstGeom>
          <a:noFill/>
        </p:spPr>
        <p:txBody>
          <a:bodyPr wrap="square" rtlCol="0">
            <a:spAutoFit/>
          </a:bodyPr>
          <a:lstStyle/>
          <a:p>
            <a:pPr algn="r" rtl="1"/>
            <a:r>
              <a:rPr lang="ar-EG" sz="2400" b="1" dirty="0" smtClean="0">
                <a:solidFill>
                  <a:srgbClr val="00B0F0"/>
                </a:solidFill>
                <a:latin typeface="Alexandria" charset="0"/>
                <a:cs typeface="Alexandria" charset="0"/>
              </a:rPr>
              <a:t>أمثلة على فرضيات البحث</a:t>
            </a:r>
            <a:endParaRPr lang="en-US" sz="2400" b="1" dirty="0">
              <a:solidFill>
                <a:srgbClr val="00B0F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01</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p:cNvSpPr txBox="1"/>
          <p:nvPr/>
        </p:nvSpPr>
        <p:spPr>
          <a:xfrm>
            <a:off x="1333001" y="1835317"/>
            <a:ext cx="3945419" cy="1991379"/>
          </a:xfrm>
          <a:prstGeom prst="rect">
            <a:avLst/>
          </a:prstGeom>
          <a:noFill/>
        </p:spPr>
        <p:txBody>
          <a:bodyPr wrap="square" rtlCol="1">
            <a:spAutoFit/>
          </a:bodyPr>
          <a:lstStyle/>
          <a:p>
            <a:pPr lvl="0" algn="justLow" rtl="1">
              <a:lnSpc>
                <a:spcPct val="150000"/>
              </a:lnSpc>
            </a:pPr>
            <a:r>
              <a:rPr lang="ar-EG" sz="1400" dirty="0">
                <a:solidFill>
                  <a:prstClr val="black"/>
                </a:solidFill>
                <a:latin typeface="Alexandria"/>
              </a:rPr>
              <a:t>كلما ازدادت عدد ساعات مشاهدة التلفاز من الطالب، كلما قلّ تحصيله العلمي</a:t>
            </a:r>
            <a:r>
              <a:rPr lang="ar-EG" sz="1400" dirty="0" smtClean="0">
                <a:solidFill>
                  <a:prstClr val="black"/>
                </a:solidFill>
                <a:latin typeface="Alexandria"/>
              </a:rPr>
              <a:t>.</a:t>
            </a:r>
            <a:endParaRPr lang="ar-EG" sz="1400" dirty="0">
              <a:solidFill>
                <a:prstClr val="black"/>
              </a:solidFill>
              <a:latin typeface="Alexandria"/>
            </a:endParaRPr>
          </a:p>
          <a:p>
            <a:pPr lvl="0" algn="justLow" rtl="1">
              <a:lnSpc>
                <a:spcPct val="150000"/>
              </a:lnSpc>
            </a:pPr>
            <a:r>
              <a:rPr lang="ar-EG" sz="1400" dirty="0">
                <a:solidFill>
                  <a:prstClr val="black"/>
                </a:solidFill>
                <a:latin typeface="Alexandria"/>
              </a:rPr>
              <a:t>كلما حصل الموظف على ترقيات في وظيفته، كلما زاد نشاطه وطموحه الوظيفي</a:t>
            </a:r>
            <a:r>
              <a:rPr lang="ar-EG" sz="1400" dirty="0" smtClean="0">
                <a:solidFill>
                  <a:prstClr val="black"/>
                </a:solidFill>
                <a:latin typeface="Alexandria"/>
              </a:rPr>
              <a:t>.</a:t>
            </a:r>
            <a:endParaRPr lang="ar-EG" sz="1400" dirty="0">
              <a:solidFill>
                <a:prstClr val="black"/>
              </a:solidFill>
              <a:latin typeface="Alexandria"/>
            </a:endParaRPr>
          </a:p>
          <a:p>
            <a:pPr lvl="0" algn="justLow" rtl="1">
              <a:lnSpc>
                <a:spcPct val="150000"/>
              </a:lnSpc>
            </a:pPr>
            <a:r>
              <a:rPr lang="ar-EG" sz="1400" dirty="0">
                <a:solidFill>
                  <a:prstClr val="black"/>
                </a:solidFill>
                <a:latin typeface="Alexandria"/>
              </a:rPr>
              <a:t>عندما تزداد الرقابة المباشرة على الموظف، تنخفض معنوياته ويقل انتاجه.</a:t>
            </a:r>
          </a:p>
        </p:txBody>
      </p:sp>
      <p:sp>
        <p:nvSpPr>
          <p:cNvPr id="9" name="TextBox 8"/>
          <p:cNvSpPr txBox="1"/>
          <p:nvPr/>
        </p:nvSpPr>
        <p:spPr>
          <a:xfrm>
            <a:off x="7212168" y="4597757"/>
            <a:ext cx="3940935" cy="1708160"/>
          </a:xfrm>
          <a:prstGeom prst="rect">
            <a:avLst/>
          </a:prstGeom>
          <a:noFill/>
        </p:spPr>
        <p:txBody>
          <a:bodyPr wrap="square" rtlCol="1">
            <a:spAutoFit/>
          </a:bodyPr>
          <a:lstStyle/>
          <a:p>
            <a:pPr algn="justLow" rtl="1">
              <a:lnSpc>
                <a:spcPct val="150000"/>
              </a:lnSpc>
            </a:pPr>
            <a:r>
              <a:rPr lang="ar-EG" sz="1400" dirty="0">
                <a:latin typeface="Alexandria"/>
              </a:rPr>
              <a:t>كلما </a:t>
            </a:r>
            <a:r>
              <a:rPr lang="ar-EG" sz="1400" dirty="0" smtClean="0">
                <a:latin typeface="Alexandria"/>
              </a:rPr>
              <a:t>ازداد </a:t>
            </a:r>
            <a:r>
              <a:rPr lang="ar-EG" sz="1400" dirty="0">
                <a:latin typeface="Alexandria"/>
              </a:rPr>
              <a:t>عدد ساعات دراسة </a:t>
            </a:r>
            <a:r>
              <a:rPr lang="ar-EG" sz="1400" dirty="0" smtClean="0">
                <a:latin typeface="Alexandria"/>
              </a:rPr>
              <a:t>الطالب، </a:t>
            </a:r>
            <a:r>
              <a:rPr lang="ar-EG" sz="1400" dirty="0">
                <a:latin typeface="Alexandria"/>
              </a:rPr>
              <a:t>كلما حصل على علامات وتقييمات أعلى (العلاقة الموجبة).</a:t>
            </a:r>
          </a:p>
          <a:p>
            <a:pPr algn="justLow" rtl="1">
              <a:lnSpc>
                <a:spcPct val="150000"/>
              </a:lnSpc>
            </a:pPr>
            <a:r>
              <a:rPr lang="ar-EG" sz="1400" dirty="0" smtClean="0">
                <a:latin typeface="Alexandria"/>
              </a:rPr>
              <a:t>كلما زادت  نسبة الامية، </a:t>
            </a:r>
            <a:r>
              <a:rPr lang="ar-EG" sz="1400" dirty="0">
                <a:latin typeface="Alexandria"/>
              </a:rPr>
              <a:t>كلما نقص تطور المجتمع (العلاقة السلبية).</a:t>
            </a:r>
          </a:p>
          <a:p>
            <a:pPr algn="justLow" rtl="1">
              <a:lnSpc>
                <a:spcPct val="150000"/>
              </a:lnSpc>
            </a:pPr>
            <a:endParaRPr lang="ar-EG" sz="1400" dirty="0">
              <a:latin typeface="Alexandria"/>
            </a:endParaRPr>
          </a:p>
        </p:txBody>
      </p:sp>
    </p:spTree>
    <p:extLst>
      <p:ext uri="{BB962C8B-B14F-4D97-AF65-F5344CB8AC3E}">
        <p14:creationId xmlns:p14="http://schemas.microsoft.com/office/powerpoint/2010/main" val="4284327934"/>
      </p:ext>
    </p:extLst>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7406225" y="4009363"/>
            <a:ext cx="4113898" cy="460375"/>
          </a:xfrm>
          <a:prstGeom prst="rect">
            <a:avLst/>
          </a:prstGeom>
          <a:noFill/>
        </p:spPr>
        <p:txBody>
          <a:bodyPr wrap="square" rtlCol="0">
            <a:spAutoFit/>
          </a:bodyPr>
          <a:lstStyle/>
          <a:p>
            <a:pPr algn="r" rtl="1"/>
            <a:r>
              <a:rPr lang="ar-EG" sz="2400" b="1" dirty="0" smtClean="0">
                <a:solidFill>
                  <a:srgbClr val="00B0F0"/>
                </a:solidFill>
                <a:latin typeface="Alexandria" charset="0"/>
                <a:cs typeface="Alexandria" charset="0"/>
              </a:rPr>
              <a:t>ضوابط فروض البحث</a:t>
            </a:r>
            <a:endParaRPr lang="en-US" sz="2400" b="1" dirty="0">
              <a:solidFill>
                <a:srgbClr val="00B0F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01</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p:cNvSpPr txBox="1"/>
          <p:nvPr/>
        </p:nvSpPr>
        <p:spPr>
          <a:xfrm>
            <a:off x="1558344" y="1854557"/>
            <a:ext cx="3996316" cy="2031325"/>
          </a:xfrm>
          <a:prstGeom prst="rect">
            <a:avLst/>
          </a:prstGeom>
          <a:noFill/>
        </p:spPr>
        <p:txBody>
          <a:bodyPr wrap="square" rtlCol="1">
            <a:spAutoFit/>
          </a:bodyPr>
          <a:lstStyle/>
          <a:p>
            <a:pPr algn="justLow" rtl="1">
              <a:lnSpc>
                <a:spcPct val="150000"/>
              </a:lnSpc>
            </a:pPr>
            <a:r>
              <a:rPr lang="ar-EG" sz="1400" dirty="0" smtClean="0">
                <a:latin typeface="Alexandria"/>
              </a:rPr>
              <a:t>- على </a:t>
            </a:r>
            <a:r>
              <a:rPr lang="ar-EG" sz="1400" dirty="0">
                <a:latin typeface="Alexandria"/>
              </a:rPr>
              <a:t>الباحث أن يعتقد بأن فروض بحثه تشكّل حلول واقعية وفعلية لمشكلة أو ظاهرة البحث العلمي</a:t>
            </a:r>
            <a:r>
              <a:rPr lang="ar-EG" sz="1400" dirty="0" smtClean="0">
                <a:latin typeface="Alexandria"/>
              </a:rPr>
              <a:t>.</a:t>
            </a:r>
            <a:endParaRPr lang="ar-EG" sz="1400" dirty="0">
              <a:latin typeface="Alexandria"/>
            </a:endParaRPr>
          </a:p>
          <a:p>
            <a:pPr algn="justLow" rtl="1">
              <a:lnSpc>
                <a:spcPct val="150000"/>
              </a:lnSpc>
            </a:pPr>
            <a:r>
              <a:rPr lang="ar-EG" sz="1400" dirty="0" smtClean="0">
                <a:latin typeface="Alexandria"/>
              </a:rPr>
              <a:t>- إمكانية </a:t>
            </a:r>
            <a:r>
              <a:rPr lang="ar-EG" sz="1400" dirty="0">
                <a:latin typeface="Alexandria"/>
              </a:rPr>
              <a:t>تفسير ظاهرة أو مشكلة البحث بالاستناد على فروض الدراسة</a:t>
            </a:r>
            <a:r>
              <a:rPr lang="ar-EG" sz="1400" dirty="0" smtClean="0">
                <a:latin typeface="Alexandria"/>
              </a:rPr>
              <a:t>.</a:t>
            </a:r>
            <a:endParaRPr lang="ar-EG" sz="1400" dirty="0">
              <a:latin typeface="Alexandria"/>
            </a:endParaRPr>
          </a:p>
          <a:p>
            <a:pPr algn="justLow" rtl="1">
              <a:lnSpc>
                <a:spcPct val="150000"/>
              </a:lnSpc>
            </a:pPr>
            <a:r>
              <a:rPr lang="ar-EG" sz="1400" dirty="0" smtClean="0">
                <a:latin typeface="Alexandria"/>
              </a:rPr>
              <a:t>- يجب </a:t>
            </a:r>
            <a:r>
              <a:rPr lang="ar-EG" sz="1400" dirty="0">
                <a:latin typeface="Alexandria"/>
              </a:rPr>
              <a:t>ان تتسم هذه الفروض بالإيجاز والوضوح، وذلك عبر صياغتها بجمل مختصرة وكلمات واضحة ومفهومة.</a:t>
            </a:r>
          </a:p>
        </p:txBody>
      </p:sp>
      <p:sp>
        <p:nvSpPr>
          <p:cNvPr id="9" name="TextBox 8"/>
          <p:cNvSpPr txBox="1"/>
          <p:nvPr/>
        </p:nvSpPr>
        <p:spPr>
          <a:xfrm>
            <a:off x="7117211" y="4611400"/>
            <a:ext cx="3940935" cy="698717"/>
          </a:xfrm>
          <a:prstGeom prst="rect">
            <a:avLst/>
          </a:prstGeom>
          <a:noFill/>
        </p:spPr>
        <p:txBody>
          <a:bodyPr wrap="square" rtlCol="1">
            <a:spAutoFit/>
          </a:bodyPr>
          <a:lstStyle/>
          <a:p>
            <a:pPr algn="justLow" rtl="1">
              <a:lnSpc>
                <a:spcPct val="150000"/>
              </a:lnSpc>
            </a:pPr>
            <a:r>
              <a:rPr lang="ar-EG" sz="1400" dirty="0" smtClean="0">
                <a:solidFill>
                  <a:srgbClr val="C00000"/>
                </a:solidFill>
                <a:latin typeface="Alexandria"/>
              </a:rPr>
              <a:t>وهناك مجموعة من الضوابط  لصياغة فروض جيدة، لعل من بينها:-</a:t>
            </a:r>
            <a:endParaRPr lang="ar-EG" sz="1400" dirty="0">
              <a:latin typeface="Alexandria"/>
            </a:endParaRPr>
          </a:p>
        </p:txBody>
      </p:sp>
    </p:spTree>
    <p:extLst>
      <p:ext uri="{BB962C8B-B14F-4D97-AF65-F5344CB8AC3E}">
        <p14:creationId xmlns:p14="http://schemas.microsoft.com/office/powerpoint/2010/main" val="2641180975"/>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Rectangle: Rounded Corners 22"/>
          <p:cNvSpPr/>
          <p:nvPr/>
        </p:nvSpPr>
        <p:spPr>
          <a:xfrm>
            <a:off x="7315200" y="1285193"/>
            <a:ext cx="4400501" cy="428761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5" name="Rectangle: Rounded Corners 24"/>
          <p:cNvSpPr/>
          <p:nvPr/>
        </p:nvSpPr>
        <p:spPr>
          <a:xfrm>
            <a:off x="1181062" y="1285192"/>
            <a:ext cx="6134138"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1841680" y="1738988"/>
            <a:ext cx="5228822" cy="1477328"/>
          </a:xfrm>
          <a:prstGeom prst="rect">
            <a:avLst/>
          </a:prstGeom>
          <a:noFill/>
        </p:spPr>
        <p:txBody>
          <a:bodyPr wrap="square" rtlCol="0">
            <a:spAutoFit/>
          </a:bodyPr>
          <a:lstStyle/>
          <a:p>
            <a:pPr algn="justLow" rtl="1"/>
            <a:r>
              <a:rPr lang="ar-EG" sz="2000" b="1" dirty="0" smtClean="0">
                <a:solidFill>
                  <a:srgbClr val="669BBC"/>
                </a:solidFill>
                <a:latin typeface="Alexandria" charset="0"/>
                <a:cs typeface="Alexandria" charset="0"/>
              </a:rPr>
              <a:t>تابع ضوابط فروض الدراسة:-</a:t>
            </a:r>
          </a:p>
          <a:p>
            <a:pPr marL="285750" indent="-285750" algn="justLow" rtl="1">
              <a:buFont typeface="Arial" panose="020B0604020202020204" pitchFamily="34" charset="0"/>
              <a:buChar char="•"/>
            </a:pPr>
            <a:r>
              <a:rPr lang="ar-EG" sz="1400" dirty="0" smtClean="0">
                <a:latin typeface="Alexandria" charset="0"/>
                <a:cs typeface="Alexandria" charset="0"/>
              </a:rPr>
              <a:t>إن </a:t>
            </a:r>
            <a:r>
              <a:rPr lang="ar-EG" sz="1400" dirty="0">
                <a:latin typeface="Alexandria" charset="0"/>
                <a:cs typeface="Alexandria" charset="0"/>
              </a:rPr>
              <a:t>فروض البحث يجب أن تكون قابلة للاختبار، وأن لا تكون عامة لدرجة يصعب معها أن يتم اختبارها والتحقق من صحتها.</a:t>
            </a:r>
          </a:p>
          <a:p>
            <a:pPr marL="285750" indent="-285750" algn="justLow" rtl="1">
              <a:buFont typeface="Arial" panose="020B0604020202020204" pitchFamily="34" charset="0"/>
              <a:buChar char="•"/>
            </a:pPr>
            <a:endParaRPr lang="ar-EG" sz="1400" dirty="0">
              <a:latin typeface="Alexandria" charset="0"/>
              <a:cs typeface="Alexandria" charset="0"/>
            </a:endParaRPr>
          </a:p>
          <a:p>
            <a:pPr marL="285750" indent="-285750" algn="justLow" rtl="1">
              <a:buFont typeface="Arial" panose="020B0604020202020204" pitchFamily="34" charset="0"/>
              <a:buChar char="•"/>
            </a:pPr>
            <a:r>
              <a:rPr lang="ar-EG" sz="1400" dirty="0">
                <a:latin typeface="Alexandria" charset="0"/>
                <a:cs typeface="Alexandria" charset="0"/>
              </a:rPr>
              <a:t>تعريف المصطلحات التي تشملها الفروض اجرائياً، باستخدام كلمات تجعلها تقبل القياس</a:t>
            </a:r>
            <a:r>
              <a:rPr lang="ar-EG" sz="1400" dirty="0" smtClean="0">
                <a:latin typeface="Alexandria" charset="0"/>
                <a:cs typeface="Alexandria" charset="0"/>
              </a:rPr>
              <a:t>.</a:t>
            </a:r>
            <a:endParaRPr lang="ar-EG" sz="1400" dirty="0">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solidFill>
                  <a:prstClr val="black"/>
                </a:solidFill>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987418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1308298" y="1549486"/>
            <a:ext cx="4222539" cy="523220"/>
          </a:xfrm>
          <a:prstGeom prst="rect">
            <a:avLst/>
          </a:prstGeom>
        </p:spPr>
        <p:txBody>
          <a:bodyPr wrap="square">
            <a:spAutoFit/>
          </a:bodyPr>
          <a:lstStyle/>
          <a:p>
            <a:pPr lvl="0" algn="r" rtl="1"/>
            <a:r>
              <a:rPr lang="ar-EG" sz="1400" dirty="0" smtClean="0">
                <a:solidFill>
                  <a:prstClr val="black"/>
                </a:solidFill>
                <a:latin typeface="Alexandria"/>
              </a:rPr>
              <a:t>- يجب </a:t>
            </a:r>
            <a:r>
              <a:rPr lang="ar-EG" sz="1400" dirty="0">
                <a:solidFill>
                  <a:prstClr val="black"/>
                </a:solidFill>
                <a:latin typeface="Alexandria"/>
              </a:rPr>
              <a:t>ان لا تتناول الفروض الأحكام المرتبطة بالقيم أو بالعقائد، لأن العقائد غير خاضعة للتحقق منها.</a:t>
            </a:r>
          </a:p>
        </p:txBody>
      </p:sp>
      <p:sp>
        <p:nvSpPr>
          <p:cNvPr id="7" name="Rectangle 6"/>
          <p:cNvSpPr/>
          <p:nvPr/>
        </p:nvSpPr>
        <p:spPr>
          <a:xfrm>
            <a:off x="6310823" y="4804209"/>
            <a:ext cx="4747323" cy="375552"/>
          </a:xfrm>
          <a:prstGeom prst="rect">
            <a:avLst/>
          </a:prstGeom>
        </p:spPr>
        <p:txBody>
          <a:bodyPr wrap="square">
            <a:spAutoFit/>
          </a:bodyPr>
          <a:lstStyle/>
          <a:p>
            <a:pPr algn="justLow" rtl="1">
              <a:lnSpc>
                <a:spcPct val="150000"/>
              </a:lnSpc>
            </a:pPr>
            <a:r>
              <a:rPr lang="ar-EG" sz="1400" dirty="0" smtClean="0">
                <a:latin typeface="Alexandria" charset="0"/>
                <a:cs typeface="Alexandria" charset="0"/>
              </a:rPr>
              <a:t>.</a:t>
            </a:r>
            <a:endParaRPr lang="en-US" sz="1400" dirty="0">
              <a:latin typeface="Alexandria" charset="0"/>
              <a:cs typeface="Alexandria" charset="0"/>
            </a:endParaRPr>
          </a:p>
        </p:txBody>
      </p:sp>
      <p:sp>
        <p:nvSpPr>
          <p:cNvPr id="17" name="TextBox 16"/>
          <p:cNvSpPr txBox="1"/>
          <p:nvPr/>
        </p:nvSpPr>
        <p:spPr>
          <a:xfrm>
            <a:off x="6944248" y="3996751"/>
            <a:ext cx="4113898" cy="461665"/>
          </a:xfrm>
          <a:prstGeom prst="rect">
            <a:avLst/>
          </a:prstGeom>
          <a:noFill/>
        </p:spPr>
        <p:txBody>
          <a:bodyPr wrap="square" rtlCol="0">
            <a:spAutoFit/>
          </a:bodyPr>
          <a:lstStyle/>
          <a:p>
            <a:pPr algn="ctr"/>
            <a:r>
              <a:rPr lang="ar-EG" sz="2400" b="1" dirty="0" smtClean="0">
                <a:solidFill>
                  <a:srgbClr val="00B0F0"/>
                </a:solidFill>
                <a:latin typeface="Alexandria" charset="0"/>
                <a:cs typeface="Alexandria" charset="0"/>
              </a:rPr>
              <a:t>تابع ضوابط فروض الدراسة</a:t>
            </a:r>
            <a:endParaRPr lang="en-US" sz="2400" b="1" dirty="0">
              <a:solidFill>
                <a:srgbClr val="00B0F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04</a:t>
            </a:r>
            <a:endParaRPr lang="en-US" sz="3600"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Rectangle 3"/>
          <p:cNvSpPr/>
          <p:nvPr/>
        </p:nvSpPr>
        <p:spPr>
          <a:xfrm>
            <a:off x="6508392" y="4758349"/>
            <a:ext cx="4649094" cy="1169551"/>
          </a:xfrm>
          <a:prstGeom prst="rect">
            <a:avLst/>
          </a:prstGeom>
        </p:spPr>
        <p:txBody>
          <a:bodyPr wrap="square">
            <a:spAutoFit/>
          </a:bodyPr>
          <a:lstStyle/>
          <a:p>
            <a:pPr algn="r" rtl="1"/>
            <a:r>
              <a:rPr lang="ar-EG" sz="1400" dirty="0" smtClean="0">
                <a:latin typeface="Alexandria"/>
              </a:rPr>
              <a:t>- على </a:t>
            </a:r>
            <a:r>
              <a:rPr lang="ar-EG" sz="1400" dirty="0">
                <a:latin typeface="Alexandria"/>
              </a:rPr>
              <a:t>الباحث العلمي أن يصوغ فروض بحثه بشكل خالي من التناقض، وأن تكون هذه الفروض متوافقة مع الوقائع العلمية والنظريات المتفق عليها وغير متناقضة معها، كما يفترض أن تكون مترابطة مع الابحاث السابقة المنتمية لذات التخصص والتي ناقشت نفس المجال المرتبط به موضوع البحث.</a:t>
            </a:r>
          </a:p>
          <a:p>
            <a:pPr algn="r" rtl="1"/>
            <a:endParaRPr lang="ar-EG" sz="1400" dirty="0">
              <a:latin typeface="Alexandria"/>
            </a:endParaRPr>
          </a:p>
        </p:txBody>
      </p:sp>
    </p:spTree>
    <p:extLst>
      <p:ext uri="{BB962C8B-B14F-4D97-AF65-F5344CB8AC3E}">
        <p14:creationId xmlns:p14="http://schemas.microsoft.com/office/powerpoint/2010/main" val="21790997"/>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1308298" y="1549486"/>
            <a:ext cx="4222539" cy="1384995"/>
          </a:xfrm>
          <a:prstGeom prst="rect">
            <a:avLst/>
          </a:prstGeom>
        </p:spPr>
        <p:txBody>
          <a:bodyPr wrap="square">
            <a:spAutoFit/>
          </a:bodyPr>
          <a:lstStyle/>
          <a:p>
            <a:pPr marL="342900" lvl="0" indent="-342900" algn="justLow" rtl="1">
              <a:lnSpc>
                <a:spcPct val="150000"/>
              </a:lnSpc>
              <a:buAutoNum type="arabic1Minus"/>
            </a:pPr>
            <a:r>
              <a:rPr lang="ar-EG" sz="1400" b="1" dirty="0" smtClean="0">
                <a:solidFill>
                  <a:srgbClr val="00AEEF"/>
                </a:solidFill>
                <a:latin typeface="Alexandria" charset="0"/>
                <a:cs typeface="Alexandria" charset="0"/>
              </a:rPr>
              <a:t>المتغير المستقل</a:t>
            </a:r>
            <a:r>
              <a:rPr lang="ar-EG" sz="1400" b="1" dirty="0" smtClean="0">
                <a:solidFill>
                  <a:prstClr val="black"/>
                </a:solidFill>
                <a:latin typeface="Alexandria" charset="0"/>
                <a:cs typeface="Alexandria" charset="0"/>
              </a:rPr>
              <a:t>:-</a:t>
            </a:r>
          </a:p>
          <a:p>
            <a:pPr lvl="0" algn="justLow" rtl="1">
              <a:lnSpc>
                <a:spcPct val="150000"/>
              </a:lnSpc>
            </a:pPr>
            <a:r>
              <a:rPr lang="ar-EG" sz="1400" dirty="0" smtClean="0">
                <a:solidFill>
                  <a:prstClr val="black"/>
                </a:solidFill>
                <a:latin typeface="Alexandria" charset="0"/>
                <a:cs typeface="Alexandria" charset="0"/>
              </a:rPr>
              <a:t>هو ذلك المتغير الذي يرغب الباحث في التعرف على تأثيره على متغير آخر.</a:t>
            </a:r>
          </a:p>
          <a:p>
            <a:pPr lvl="0" algn="justLow" rtl="1">
              <a:lnSpc>
                <a:spcPct val="150000"/>
              </a:lnSpc>
            </a:pPr>
            <a:r>
              <a:rPr lang="ar-EG" sz="1400" dirty="0" smtClean="0">
                <a:solidFill>
                  <a:prstClr val="black"/>
                </a:solidFill>
                <a:latin typeface="Alexandria" charset="0"/>
                <a:cs typeface="Alexandria" charset="0"/>
              </a:rPr>
              <a:t>وبمعنى آخر، هو بمثابة السبب الحقيقي الذي أدى الى حدوث المشكلة.</a:t>
            </a:r>
            <a:endParaRPr lang="en-US" sz="1400" dirty="0">
              <a:solidFill>
                <a:prstClr val="black"/>
              </a:solidFill>
              <a:latin typeface="Alexandria" charset="0"/>
              <a:cs typeface="Alexandria" charset="0"/>
            </a:endParaRPr>
          </a:p>
        </p:txBody>
      </p:sp>
      <p:sp>
        <p:nvSpPr>
          <p:cNvPr id="7" name="Rectangle 6"/>
          <p:cNvSpPr/>
          <p:nvPr/>
        </p:nvSpPr>
        <p:spPr>
          <a:xfrm>
            <a:off x="6396169" y="4415056"/>
            <a:ext cx="4747323" cy="867930"/>
          </a:xfrm>
          <a:prstGeom prst="rect">
            <a:avLst/>
          </a:prstGeom>
        </p:spPr>
        <p:txBody>
          <a:bodyPr wrap="square">
            <a:spAutoFit/>
          </a:bodyPr>
          <a:lstStyle/>
          <a:p>
            <a:pPr algn="justLow" rtl="1">
              <a:lnSpc>
                <a:spcPct val="120000"/>
              </a:lnSpc>
            </a:pPr>
            <a:r>
              <a:rPr lang="ar-EG" sz="1400" dirty="0" smtClean="0">
                <a:latin typeface="Alexandria" charset="0"/>
                <a:cs typeface="Alexandria" charset="0"/>
              </a:rPr>
              <a:t>تمثل الفروض علاقة بين متغيرين أحدهما مستقل والأخر تابع.</a:t>
            </a:r>
          </a:p>
          <a:p>
            <a:pPr algn="justLow" rtl="1">
              <a:lnSpc>
                <a:spcPct val="120000"/>
              </a:lnSpc>
            </a:pPr>
            <a:r>
              <a:rPr lang="ar-EG" sz="1400" dirty="0" smtClean="0">
                <a:latin typeface="Alexandria" charset="0"/>
                <a:cs typeface="Alexandria" charset="0"/>
              </a:rPr>
              <a:t>والمتغير التابع هو ذلك الذي يتأثر بالمتغير المستقل ويحدث كنتيجة له. وفيما يلي نعرض لكل منهما:-</a:t>
            </a:r>
            <a:endParaRPr lang="en-US" sz="1400" dirty="0">
              <a:latin typeface="Alexandria" charset="0"/>
              <a:cs typeface="Alexandria" charset="0"/>
            </a:endParaRPr>
          </a:p>
        </p:txBody>
      </p:sp>
      <p:sp>
        <p:nvSpPr>
          <p:cNvPr id="17" name="TextBox 16"/>
          <p:cNvSpPr txBox="1"/>
          <p:nvPr/>
        </p:nvSpPr>
        <p:spPr>
          <a:xfrm>
            <a:off x="6944248" y="3996751"/>
            <a:ext cx="4113898" cy="461665"/>
          </a:xfrm>
          <a:prstGeom prst="rect">
            <a:avLst/>
          </a:prstGeom>
          <a:noFill/>
        </p:spPr>
        <p:txBody>
          <a:bodyPr wrap="square" rtlCol="0">
            <a:spAutoFit/>
          </a:bodyPr>
          <a:lstStyle/>
          <a:p>
            <a:pPr algn="ctr"/>
            <a:r>
              <a:rPr lang="ar-EG" sz="2400" b="1" dirty="0" smtClean="0">
                <a:solidFill>
                  <a:srgbClr val="00B0F0"/>
                </a:solidFill>
                <a:latin typeface="Alexandria" charset="0"/>
                <a:cs typeface="Alexandria" charset="0"/>
              </a:rPr>
              <a:t>مكونات الفرضية</a:t>
            </a:r>
            <a:endParaRPr lang="en-US" sz="2400" b="1" dirty="0">
              <a:solidFill>
                <a:srgbClr val="00B0F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01</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544371588"/>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85528" y="1049951"/>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1308298" y="1549486"/>
            <a:ext cx="4222539" cy="1384995"/>
          </a:xfrm>
          <a:prstGeom prst="rect">
            <a:avLst/>
          </a:prstGeom>
        </p:spPr>
        <p:txBody>
          <a:bodyPr wrap="square">
            <a:spAutoFit/>
          </a:bodyPr>
          <a:lstStyle/>
          <a:p>
            <a:pPr algn="justLow" rtl="1">
              <a:lnSpc>
                <a:spcPct val="150000"/>
              </a:lnSpc>
            </a:pPr>
            <a:r>
              <a:rPr lang="ar-EG" sz="1400" dirty="0" smtClean="0">
                <a:latin typeface="Simplified Arabic" panose="02020603050405020304" pitchFamily="18" charset="-78"/>
                <a:cs typeface="Simplified Arabic" panose="02020603050405020304" pitchFamily="18" charset="-78"/>
              </a:rPr>
              <a:t>ويأخذنا هذا الى التساؤل عن طرق معرفة هذه الأسباب ( الصيرفي، 2005):-</a:t>
            </a:r>
          </a:p>
          <a:p>
            <a:pPr algn="justLow" rtl="1">
              <a:lnSpc>
                <a:spcPct val="150000"/>
              </a:lnSpc>
            </a:pPr>
            <a:r>
              <a:rPr lang="ar-EG" sz="1400" dirty="0" smtClean="0">
                <a:latin typeface="Simplified Arabic" panose="02020603050405020304" pitchFamily="18" charset="-78"/>
                <a:cs typeface="Simplified Arabic" panose="02020603050405020304" pitchFamily="18" charset="-78"/>
              </a:rPr>
              <a:t>1- القراءة المتأنية  والتحليلية للدراسات السابقة المتعلقة بمشكلة الدراسة.</a:t>
            </a:r>
          </a:p>
          <a:p>
            <a:pPr algn="justLow" rtl="1">
              <a:lnSpc>
                <a:spcPct val="150000"/>
              </a:lnSpc>
            </a:pPr>
            <a:r>
              <a:rPr lang="ar-EG" sz="1400" dirty="0" smtClean="0">
                <a:latin typeface="Simplified Arabic" panose="02020603050405020304" pitchFamily="18" charset="-78"/>
                <a:cs typeface="Simplified Arabic" panose="02020603050405020304" pitchFamily="18" charset="-78"/>
              </a:rPr>
              <a:t>2- طرح المشكلة للنقاش مع الباحثين والمتخصصين في موضوع البحث. </a:t>
            </a:r>
            <a:endParaRPr lang="en-US" sz="1400" dirty="0">
              <a:latin typeface="Simplified Arabic" panose="02020603050405020304" pitchFamily="18" charset="-78"/>
              <a:cs typeface="Simplified Arabic" panose="02020603050405020304" pitchFamily="18" charset="-78"/>
            </a:endParaRPr>
          </a:p>
        </p:txBody>
      </p:sp>
      <p:sp>
        <p:nvSpPr>
          <p:cNvPr id="17" name="TextBox 16"/>
          <p:cNvSpPr txBox="1"/>
          <p:nvPr/>
        </p:nvSpPr>
        <p:spPr>
          <a:xfrm>
            <a:off x="6944248" y="3996751"/>
            <a:ext cx="4113898" cy="461665"/>
          </a:xfrm>
          <a:prstGeom prst="rect">
            <a:avLst/>
          </a:prstGeom>
          <a:noFill/>
        </p:spPr>
        <p:txBody>
          <a:bodyPr wrap="square" rtlCol="0">
            <a:spAutoFit/>
          </a:bodyPr>
          <a:lstStyle/>
          <a:p>
            <a:pPr algn="ctr"/>
            <a:r>
              <a:rPr lang="ar-EG" sz="2400" b="1" dirty="0" smtClean="0">
                <a:solidFill>
                  <a:srgbClr val="00B0F0"/>
                </a:solidFill>
                <a:latin typeface="Alexandria" charset="0"/>
                <a:cs typeface="Alexandria" charset="0"/>
              </a:rPr>
              <a:t>تابع مكونات الفرضية</a:t>
            </a:r>
            <a:endParaRPr lang="en-US" sz="2400" b="1" dirty="0">
              <a:solidFill>
                <a:srgbClr val="00B0F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ar-EG" sz="1600" dirty="0" smtClean="0">
                <a:solidFill>
                  <a:schemeClr val="bg1"/>
                </a:solidFill>
                <a:latin typeface="Alexandria" charset="0"/>
                <a:cs typeface="Alexandria" charset="0"/>
              </a:rPr>
              <a:t>محاضرة</a:t>
            </a:r>
            <a:endParaRPr lang="en-US" sz="1600" dirty="0">
              <a:solidFill>
                <a:schemeClr val="bg1"/>
              </a:solidFill>
              <a:latin typeface="Alexandria" charset="0"/>
              <a:cs typeface="Alexandria" charset="0"/>
            </a:endParaRP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04</a:t>
            </a:r>
            <a:endParaRPr lang="en-US" sz="3600"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616181308"/>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Rectangle: Rounded Corners 22"/>
          <p:cNvSpPr/>
          <p:nvPr/>
        </p:nvSpPr>
        <p:spPr>
          <a:xfrm>
            <a:off x="7315200" y="1285193"/>
            <a:ext cx="4400501" cy="47421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5" name="Rectangle: Rounded Corners 24"/>
          <p:cNvSpPr/>
          <p:nvPr/>
        </p:nvSpPr>
        <p:spPr>
          <a:xfrm>
            <a:off x="1181062" y="1285191"/>
            <a:ext cx="6134138" cy="48580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1803043" y="2563236"/>
            <a:ext cx="5228822" cy="1061829"/>
          </a:xfrm>
          <a:prstGeom prst="rect">
            <a:avLst/>
          </a:prstGeom>
          <a:noFill/>
        </p:spPr>
        <p:txBody>
          <a:bodyPr wrap="square" rtlCol="0">
            <a:spAutoFit/>
          </a:bodyPr>
          <a:lstStyle/>
          <a:p>
            <a:pPr lvl="0" algn="justLow" rtl="1">
              <a:lnSpc>
                <a:spcPct val="150000"/>
              </a:lnSpc>
            </a:pPr>
            <a:r>
              <a:rPr lang="ar-EG" sz="1400" b="1" dirty="0" smtClean="0">
                <a:solidFill>
                  <a:srgbClr val="00AEEF"/>
                </a:solidFill>
                <a:latin typeface="Alexandria" charset="0"/>
                <a:cs typeface="Alexandria" charset="0"/>
              </a:rPr>
              <a:t>ب- المتغير التابع</a:t>
            </a:r>
            <a:r>
              <a:rPr lang="ar-EG" sz="1400" dirty="0" smtClean="0">
                <a:solidFill>
                  <a:srgbClr val="2D3956"/>
                </a:solidFill>
                <a:latin typeface="Alexandria" charset="0"/>
                <a:cs typeface="Alexandria" charset="0"/>
              </a:rPr>
              <a:t>:-</a:t>
            </a:r>
          </a:p>
          <a:p>
            <a:pPr lvl="0" algn="justLow" rtl="1">
              <a:lnSpc>
                <a:spcPct val="150000"/>
              </a:lnSpc>
            </a:pPr>
            <a:r>
              <a:rPr lang="ar-EG" sz="1400" dirty="0" smtClean="0">
                <a:solidFill>
                  <a:srgbClr val="2D3956"/>
                </a:solidFill>
                <a:latin typeface="Alexandria" charset="0"/>
                <a:cs typeface="Alexandria" charset="0"/>
              </a:rPr>
              <a:t>وهو النتيجة التي تنشأ نتيجة تأثير المتغير المستقل. وهو ذلك المتغير الذي يشكل جزءا واضحا من عنوان الدراسة.</a:t>
            </a:r>
            <a:endParaRPr lang="en-US" sz="1400" dirty="0">
              <a:solidFill>
                <a:srgbClr val="2D3956"/>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solidFill>
                  <a:prstClr val="black"/>
                </a:solidFill>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3612141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Rectangle: Rounded Corners 22"/>
          <p:cNvSpPr/>
          <p:nvPr/>
        </p:nvSpPr>
        <p:spPr>
          <a:xfrm>
            <a:off x="7315200" y="1285193"/>
            <a:ext cx="4400501" cy="47421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5" name="Rectangle: Rounded Corners 24"/>
          <p:cNvSpPr/>
          <p:nvPr/>
        </p:nvSpPr>
        <p:spPr>
          <a:xfrm>
            <a:off x="1181062" y="1285191"/>
            <a:ext cx="6134138" cy="48580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1738649" y="1468531"/>
            <a:ext cx="5228822" cy="2169825"/>
          </a:xfrm>
          <a:prstGeom prst="rect">
            <a:avLst/>
          </a:prstGeom>
          <a:noFill/>
        </p:spPr>
        <p:txBody>
          <a:bodyPr wrap="square" rtlCol="0">
            <a:spAutoFit/>
          </a:bodyPr>
          <a:lstStyle/>
          <a:p>
            <a:pPr algn="justLow" rtl="1">
              <a:lnSpc>
                <a:spcPct val="150000"/>
              </a:lnSpc>
            </a:pPr>
            <a:r>
              <a:rPr lang="ar-EG" sz="2000" b="1" dirty="0" smtClean="0">
                <a:solidFill>
                  <a:srgbClr val="00AEEF"/>
                </a:solidFill>
                <a:latin typeface="Alexandria" charset="0"/>
                <a:cs typeface="Alexandria" charset="0"/>
              </a:rPr>
              <a:t>شروط الفرضيات</a:t>
            </a:r>
          </a:p>
          <a:p>
            <a:pPr algn="justLow" rtl="1">
              <a:lnSpc>
                <a:spcPct val="150000"/>
              </a:lnSpc>
            </a:pPr>
            <a:r>
              <a:rPr lang="ar-EG" sz="1400" dirty="0" smtClean="0">
                <a:latin typeface="Alexandria" charset="0"/>
                <a:cs typeface="Alexandria" charset="0"/>
              </a:rPr>
              <a:t>لعل من أهم  شروط الفرضيات والارشادات اللازمة لصياغتها، هي الشروط والارشادات التالية:-</a:t>
            </a:r>
          </a:p>
          <a:p>
            <a:pPr algn="justLow" rtl="1">
              <a:lnSpc>
                <a:spcPct val="150000"/>
              </a:lnSpc>
            </a:pPr>
            <a:r>
              <a:rPr lang="ar-EG" sz="1400" dirty="0" smtClean="0">
                <a:latin typeface="Alexandria" charset="0"/>
                <a:cs typeface="Alexandria" charset="0"/>
              </a:rPr>
              <a:t>1- </a:t>
            </a:r>
            <a:r>
              <a:rPr lang="ar-EG" sz="1400" b="1" dirty="0" smtClean="0">
                <a:solidFill>
                  <a:srgbClr val="00AEEF"/>
                </a:solidFill>
                <a:latin typeface="Alexandria" charset="0"/>
                <a:cs typeface="Alexandria" charset="0"/>
              </a:rPr>
              <a:t>الايجاز والوضوح:</a:t>
            </a:r>
          </a:p>
          <a:p>
            <a:pPr algn="justLow" rtl="1">
              <a:lnSpc>
                <a:spcPct val="150000"/>
              </a:lnSpc>
            </a:pPr>
            <a:r>
              <a:rPr lang="ar-EG" sz="1400" dirty="0" smtClean="0">
                <a:latin typeface="Alexandria" charset="0"/>
                <a:cs typeface="Alexandria" charset="0"/>
              </a:rPr>
              <a:t>وذلك بتحديد المفاهيم والمصطلحات التي تتضمنها فرضيات الدراسة، والتعرف على المقاييس والوسائل التي يستخدمها الباحث للتحقق من صحتها.</a:t>
            </a: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solidFill>
                  <a:prstClr val="black"/>
                </a:solidFill>
              </a:rPr>
              <a:t>www.midocean.ae</a:t>
            </a:r>
          </a:p>
        </p:txBody>
      </p:sp>
    </p:spTree>
    <p:extLst>
      <p:ext uri="{BB962C8B-B14F-4D97-AF65-F5344CB8AC3E}">
        <p14:creationId xmlns:p14="http://schemas.microsoft.com/office/powerpoint/2010/main" val="27300091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Rectangle: Rounded Corners 22"/>
          <p:cNvSpPr/>
          <p:nvPr/>
        </p:nvSpPr>
        <p:spPr>
          <a:xfrm>
            <a:off x="7315200" y="1285193"/>
            <a:ext cx="4400501" cy="47421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5" name="Rectangle: Rounded Corners 24"/>
          <p:cNvSpPr/>
          <p:nvPr/>
        </p:nvSpPr>
        <p:spPr>
          <a:xfrm>
            <a:off x="1181062" y="1285191"/>
            <a:ext cx="6134138" cy="48580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1738649" y="1468531"/>
            <a:ext cx="5228822" cy="1938992"/>
          </a:xfrm>
          <a:prstGeom prst="rect">
            <a:avLst/>
          </a:prstGeom>
          <a:noFill/>
        </p:spPr>
        <p:txBody>
          <a:bodyPr wrap="square" rtlCol="0">
            <a:spAutoFit/>
          </a:bodyPr>
          <a:lstStyle/>
          <a:p>
            <a:pPr algn="justLow" rtl="1">
              <a:lnSpc>
                <a:spcPct val="150000"/>
              </a:lnSpc>
            </a:pPr>
            <a:r>
              <a:rPr lang="ar-EG" sz="2000" b="1" dirty="0" smtClean="0">
                <a:solidFill>
                  <a:srgbClr val="00AEEF"/>
                </a:solidFill>
                <a:latin typeface="Alexandria" charset="0"/>
                <a:cs typeface="Alexandria" charset="0"/>
              </a:rPr>
              <a:t>2- الشمول والارتباط:-</a:t>
            </a:r>
          </a:p>
          <a:p>
            <a:pPr algn="justLow" rtl="1">
              <a:lnSpc>
                <a:spcPct val="150000"/>
              </a:lnSpc>
            </a:pPr>
            <a:r>
              <a:rPr lang="ar-EG" sz="1400" dirty="0" smtClean="0">
                <a:latin typeface="Alexandria" charset="0"/>
                <a:cs typeface="Alexandria" charset="0"/>
              </a:rPr>
              <a:t>أي اعتماد الفرضيات على جمع الحقائق الجزئية المتوفرة، وان يكون هناك ارتباط بينها وبين النظريات التي سبق الوصول اليها.</a:t>
            </a:r>
          </a:p>
          <a:p>
            <a:pPr algn="justLow" rtl="1">
              <a:lnSpc>
                <a:spcPct val="150000"/>
              </a:lnSpc>
            </a:pPr>
            <a:r>
              <a:rPr lang="ar-EG" b="1" dirty="0" smtClean="0">
                <a:solidFill>
                  <a:srgbClr val="00AEEF"/>
                </a:solidFill>
                <a:latin typeface="Alexandria" charset="0"/>
                <a:cs typeface="Alexandria" charset="0"/>
              </a:rPr>
              <a:t>3- القابلية للاختبار:-</a:t>
            </a:r>
          </a:p>
          <a:p>
            <a:pPr algn="justLow" rtl="1">
              <a:lnSpc>
                <a:spcPct val="150000"/>
              </a:lnSpc>
            </a:pPr>
            <a:r>
              <a:rPr lang="ar-EG" sz="1400" dirty="0" smtClean="0">
                <a:latin typeface="Alexandria" charset="0"/>
                <a:cs typeface="Alexandria" charset="0"/>
              </a:rPr>
              <a:t>فبعض الموضوعات يصعب بل يستحيل اختبارها في بعض الأحيان.</a:t>
            </a:r>
            <a:endParaRPr lang="en-US" sz="1400" dirty="0">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solidFill>
                  <a:prstClr val="black"/>
                </a:solidFill>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3835400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Rectangle: Rounded Corners 22"/>
          <p:cNvSpPr/>
          <p:nvPr/>
        </p:nvSpPr>
        <p:spPr>
          <a:xfrm>
            <a:off x="7315200" y="1285193"/>
            <a:ext cx="4400501" cy="47421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5" name="Rectangle: Rounded Corners 24"/>
          <p:cNvSpPr/>
          <p:nvPr/>
        </p:nvSpPr>
        <p:spPr>
          <a:xfrm>
            <a:off x="1181062" y="1285191"/>
            <a:ext cx="6134138" cy="48580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1738649" y="1468531"/>
            <a:ext cx="5228822" cy="1154162"/>
          </a:xfrm>
          <a:prstGeom prst="rect">
            <a:avLst/>
          </a:prstGeom>
          <a:noFill/>
        </p:spPr>
        <p:txBody>
          <a:bodyPr wrap="square" rtlCol="0">
            <a:spAutoFit/>
          </a:bodyPr>
          <a:lstStyle/>
          <a:p>
            <a:pPr algn="justLow" rtl="1">
              <a:lnSpc>
                <a:spcPct val="150000"/>
              </a:lnSpc>
            </a:pPr>
            <a:r>
              <a:rPr lang="ar-EG" dirty="0" smtClean="0">
                <a:solidFill>
                  <a:srgbClr val="0070C0"/>
                </a:solidFill>
                <a:latin typeface="Alexandria" charset="0"/>
                <a:cs typeface="Alexandria" charset="0"/>
              </a:rPr>
              <a:t>4- الخلو من التناقض:-</a:t>
            </a:r>
          </a:p>
          <a:p>
            <a:pPr algn="justLow" rtl="1">
              <a:lnSpc>
                <a:spcPct val="150000"/>
              </a:lnSpc>
            </a:pPr>
            <a:r>
              <a:rPr lang="ar-EG" sz="1400" dirty="0" smtClean="0">
                <a:latin typeface="Alexandria" charset="0"/>
                <a:cs typeface="Alexandria" charset="0"/>
              </a:rPr>
              <a:t>وهذا الأمر  يصدق على ما استقر عليه الباحث عند صياغته لفرضياته التي سيختبرها بدراسته، وليس على محاولاته الأولى للتفكير في حل مشكلة دراسته.</a:t>
            </a: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solidFill>
                  <a:prstClr val="black"/>
                </a:solidFill>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0326540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Rectangle: Rounded Corners 22"/>
          <p:cNvSpPr/>
          <p:nvPr/>
        </p:nvSpPr>
        <p:spPr>
          <a:xfrm>
            <a:off x="7315200" y="1285193"/>
            <a:ext cx="4400501" cy="47421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5" name="Rectangle: Rounded Corners 24"/>
          <p:cNvSpPr/>
          <p:nvPr/>
        </p:nvSpPr>
        <p:spPr>
          <a:xfrm>
            <a:off x="1181062" y="1285191"/>
            <a:ext cx="6134138" cy="48580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1738649" y="1468531"/>
            <a:ext cx="5228822" cy="1708160"/>
          </a:xfrm>
          <a:prstGeom prst="rect">
            <a:avLst/>
          </a:prstGeom>
          <a:noFill/>
        </p:spPr>
        <p:txBody>
          <a:bodyPr wrap="square" rtlCol="0">
            <a:spAutoFit/>
          </a:bodyPr>
          <a:lstStyle/>
          <a:p>
            <a:pPr algn="justLow" rtl="1">
              <a:lnSpc>
                <a:spcPct val="150000"/>
              </a:lnSpc>
            </a:pPr>
            <a:r>
              <a:rPr lang="ar-EG" sz="1400" b="1" dirty="0" smtClean="0">
                <a:solidFill>
                  <a:srgbClr val="00AEEF"/>
                </a:solidFill>
                <a:latin typeface="Alexandria" charset="0"/>
                <a:cs typeface="Alexandria" charset="0"/>
              </a:rPr>
              <a:t>5- التعدد:-</a:t>
            </a:r>
          </a:p>
          <a:p>
            <a:pPr algn="justLow" rtl="1">
              <a:lnSpc>
                <a:spcPct val="150000"/>
              </a:lnSpc>
            </a:pPr>
            <a:r>
              <a:rPr lang="ar-EG" sz="1400" dirty="0" smtClean="0">
                <a:latin typeface="Alexandria" charset="0"/>
                <a:cs typeface="Alexandria" charset="0"/>
              </a:rPr>
              <a:t>اعتماد الباحث على مبدأ الفرضيات المتعددة، يجعله يصل عند اختبارها الى الحل الأنسب من بينها.</a:t>
            </a:r>
          </a:p>
          <a:p>
            <a:pPr algn="justLow" rtl="1">
              <a:lnSpc>
                <a:spcPct val="150000"/>
              </a:lnSpc>
            </a:pPr>
            <a:r>
              <a:rPr lang="ar-EG" sz="1400" b="1" dirty="0" smtClean="0">
                <a:solidFill>
                  <a:srgbClr val="00AEEF"/>
                </a:solidFill>
                <a:latin typeface="Alexandria" charset="0"/>
                <a:cs typeface="Alexandria" charset="0"/>
              </a:rPr>
              <a:t>6– عدم التحيز:-</a:t>
            </a:r>
          </a:p>
          <a:p>
            <a:pPr algn="justLow" rtl="1">
              <a:lnSpc>
                <a:spcPct val="150000"/>
              </a:lnSpc>
            </a:pPr>
            <a:r>
              <a:rPr lang="ar-EG" sz="1400" dirty="0" smtClean="0">
                <a:latin typeface="Alexandria" charset="0"/>
                <a:cs typeface="Alexandria" charset="0"/>
              </a:rPr>
              <a:t>يكون ذلك بصياغتها قبل البدء بجمع البيانات لضمان عدم التحيز في إجراءات البحث.</a:t>
            </a:r>
            <a:endParaRPr lang="en-US" sz="1400" dirty="0">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solidFill>
                  <a:prstClr val="black"/>
                </a:solidFill>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1583842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Rectangle: Rounded Corners 22"/>
          <p:cNvSpPr/>
          <p:nvPr/>
        </p:nvSpPr>
        <p:spPr>
          <a:xfrm>
            <a:off x="7315200" y="1285193"/>
            <a:ext cx="4400501" cy="47421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5" name="Rectangle: Rounded Corners 24"/>
          <p:cNvSpPr/>
          <p:nvPr/>
        </p:nvSpPr>
        <p:spPr>
          <a:xfrm>
            <a:off x="1181062" y="1285191"/>
            <a:ext cx="6134138" cy="48580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1738649" y="1468531"/>
            <a:ext cx="5228822" cy="1800493"/>
          </a:xfrm>
          <a:prstGeom prst="rect">
            <a:avLst/>
          </a:prstGeom>
          <a:noFill/>
        </p:spPr>
        <p:txBody>
          <a:bodyPr wrap="square" rtlCol="0">
            <a:spAutoFit/>
          </a:bodyPr>
          <a:lstStyle/>
          <a:p>
            <a:pPr algn="justLow" rtl="1">
              <a:lnSpc>
                <a:spcPct val="150000"/>
              </a:lnSpc>
            </a:pPr>
            <a:r>
              <a:rPr lang="ar-EG" b="1" dirty="0" smtClean="0">
                <a:solidFill>
                  <a:srgbClr val="00AEEF"/>
                </a:solidFill>
                <a:latin typeface="Alexandria" charset="0"/>
                <a:cs typeface="Alexandria" charset="0"/>
              </a:rPr>
              <a:t>خصائص الفرضيات الجيدة:-</a:t>
            </a:r>
          </a:p>
          <a:p>
            <a:pPr algn="justLow" rtl="1">
              <a:lnSpc>
                <a:spcPct val="150000"/>
              </a:lnSpc>
            </a:pPr>
            <a:r>
              <a:rPr lang="ar-EG" sz="1400" dirty="0" smtClean="0">
                <a:solidFill>
                  <a:srgbClr val="2D3956"/>
                </a:solidFill>
                <a:latin typeface="Alexandria" charset="0"/>
                <a:cs typeface="Alexandria" charset="0"/>
              </a:rPr>
              <a:t>توجد عددا من الخصائص التي ينبغي أن تتصف بها الفرضيات الجيدة، والتي يمكن تلخيصها فيما يأتي:-</a:t>
            </a:r>
          </a:p>
          <a:p>
            <a:pPr algn="justLow" rtl="1">
              <a:lnSpc>
                <a:spcPct val="150000"/>
              </a:lnSpc>
            </a:pPr>
            <a:r>
              <a:rPr lang="ar-EG" sz="1400" dirty="0" smtClean="0">
                <a:solidFill>
                  <a:srgbClr val="2D3956"/>
                </a:solidFill>
                <a:latin typeface="Alexandria" charset="0"/>
                <a:cs typeface="Alexandria" charset="0"/>
              </a:rPr>
              <a:t>1- انسجام الفرضيات مع الحقائق العلمية المعروفة، وألا تكون خيالية او مستحيلة او متناقضة معها.</a:t>
            </a: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solidFill>
                  <a:prstClr val="black"/>
                </a:solidFill>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4676316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Rectangle: Rounded Corners 22"/>
          <p:cNvSpPr/>
          <p:nvPr/>
        </p:nvSpPr>
        <p:spPr>
          <a:xfrm>
            <a:off x="7315200" y="1285193"/>
            <a:ext cx="4400501" cy="47421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5" name="Rectangle: Rounded Corners 24"/>
          <p:cNvSpPr/>
          <p:nvPr/>
        </p:nvSpPr>
        <p:spPr>
          <a:xfrm>
            <a:off x="1181062" y="1285191"/>
            <a:ext cx="6134138" cy="48580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1738649" y="1468531"/>
            <a:ext cx="5228822" cy="1800493"/>
          </a:xfrm>
          <a:prstGeom prst="rect">
            <a:avLst/>
          </a:prstGeom>
          <a:noFill/>
        </p:spPr>
        <p:txBody>
          <a:bodyPr wrap="square" rtlCol="0">
            <a:spAutoFit/>
          </a:bodyPr>
          <a:lstStyle/>
          <a:p>
            <a:pPr algn="justLow" rtl="1">
              <a:lnSpc>
                <a:spcPct val="150000"/>
              </a:lnSpc>
            </a:pPr>
            <a:r>
              <a:rPr lang="ar-EG" b="1" dirty="0" smtClean="0">
                <a:solidFill>
                  <a:srgbClr val="00AEEF"/>
                </a:solidFill>
                <a:latin typeface="Alexandria" charset="0"/>
                <a:cs typeface="Alexandria" charset="0"/>
              </a:rPr>
              <a:t>2</a:t>
            </a:r>
            <a:r>
              <a:rPr lang="ar-EG" sz="1400" b="1" dirty="0" smtClean="0">
                <a:solidFill>
                  <a:srgbClr val="00AEEF"/>
                </a:solidFill>
                <a:latin typeface="Alexandria" charset="0"/>
                <a:cs typeface="Alexandria" charset="0"/>
              </a:rPr>
              <a:t>- إمكانية التحقق منها:</a:t>
            </a:r>
          </a:p>
          <a:p>
            <a:pPr algn="justLow" rtl="1">
              <a:lnSpc>
                <a:spcPct val="150000"/>
              </a:lnSpc>
            </a:pPr>
            <a:r>
              <a:rPr lang="ar-EG" sz="1400" dirty="0" smtClean="0">
                <a:solidFill>
                  <a:srgbClr val="2D3956"/>
                </a:solidFill>
                <a:latin typeface="Alexandria" charset="0"/>
                <a:cs typeface="Alexandria" charset="0"/>
              </a:rPr>
              <a:t>ونعنى بذلك صياغة الفرضية بشكل محدد وقابل للقياس، ذلك أن بعض الفرضيات لا يمكن اختبارها.</a:t>
            </a:r>
          </a:p>
          <a:p>
            <a:pPr algn="justLow" rtl="1">
              <a:lnSpc>
                <a:spcPct val="150000"/>
              </a:lnSpc>
            </a:pPr>
            <a:r>
              <a:rPr lang="ar-EG" sz="1400" b="1" dirty="0" smtClean="0">
                <a:solidFill>
                  <a:srgbClr val="00AEEF"/>
                </a:solidFill>
                <a:latin typeface="Alexandria" charset="0"/>
                <a:cs typeface="Alexandria" charset="0"/>
              </a:rPr>
              <a:t>3- قدرة الفرضية او الفرضيات على تفسير الظاهرة المدروسة</a:t>
            </a:r>
            <a:r>
              <a:rPr lang="ar-EG" sz="1400" dirty="0" smtClean="0">
                <a:solidFill>
                  <a:srgbClr val="2D3956"/>
                </a:solidFill>
                <a:latin typeface="Alexandria" charset="0"/>
                <a:cs typeface="Alexandria" charset="0"/>
              </a:rPr>
              <a:t>، أي أن تستطيع تقديم تفسير شامل للموقف.</a:t>
            </a:r>
            <a:endParaRPr lang="en-US" sz="1400" dirty="0">
              <a:solidFill>
                <a:srgbClr val="2D3956"/>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solidFill>
                  <a:prstClr val="black"/>
                </a:solidFill>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0065245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Rectangle: Rounded Corners 22"/>
          <p:cNvSpPr/>
          <p:nvPr/>
        </p:nvSpPr>
        <p:spPr>
          <a:xfrm>
            <a:off x="7315200" y="1285193"/>
            <a:ext cx="4400501" cy="47421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5" name="Rectangle: Rounded Corners 24"/>
          <p:cNvSpPr/>
          <p:nvPr/>
        </p:nvSpPr>
        <p:spPr>
          <a:xfrm>
            <a:off x="1181062" y="1285191"/>
            <a:ext cx="6134138" cy="48580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1738649" y="1468531"/>
            <a:ext cx="5228822" cy="2123658"/>
          </a:xfrm>
          <a:prstGeom prst="rect">
            <a:avLst/>
          </a:prstGeom>
          <a:noFill/>
        </p:spPr>
        <p:txBody>
          <a:bodyPr wrap="square" rtlCol="0">
            <a:spAutoFit/>
          </a:bodyPr>
          <a:lstStyle/>
          <a:p>
            <a:pPr algn="justLow" rtl="1">
              <a:lnSpc>
                <a:spcPct val="150000"/>
              </a:lnSpc>
            </a:pPr>
            <a:r>
              <a:rPr lang="ar-EG" b="1" dirty="0" smtClean="0">
                <a:solidFill>
                  <a:srgbClr val="00AEEF"/>
                </a:solidFill>
                <a:latin typeface="Alexandria" charset="0"/>
                <a:cs typeface="Alexandria" charset="0"/>
              </a:rPr>
              <a:t>4- الواقعية:-</a:t>
            </a:r>
          </a:p>
          <a:p>
            <a:pPr algn="justLow" rtl="1">
              <a:lnSpc>
                <a:spcPct val="150000"/>
              </a:lnSpc>
            </a:pPr>
            <a:r>
              <a:rPr lang="ar-EG" sz="1400" dirty="0" smtClean="0">
                <a:solidFill>
                  <a:srgbClr val="2D3956"/>
                </a:solidFill>
                <a:latin typeface="Alexandria" charset="0"/>
                <a:cs typeface="Alexandria" charset="0"/>
              </a:rPr>
              <a:t>من حيث إمكانية التطبيق والتنفيذ. أي أن تكون الفرضية منسجمة مع الحقائق والنتائج السابقة للبحوث.</a:t>
            </a:r>
          </a:p>
          <a:p>
            <a:pPr algn="justLow" rtl="1">
              <a:lnSpc>
                <a:spcPct val="150000"/>
              </a:lnSpc>
            </a:pPr>
            <a:r>
              <a:rPr lang="ar-EG" sz="1400" dirty="0" smtClean="0">
                <a:solidFill>
                  <a:srgbClr val="2D3956"/>
                </a:solidFill>
                <a:latin typeface="Alexandria" charset="0"/>
                <a:cs typeface="Alexandria" charset="0"/>
              </a:rPr>
              <a:t>5</a:t>
            </a:r>
            <a:r>
              <a:rPr lang="ar-EG" sz="1400" b="1" dirty="0" smtClean="0">
                <a:solidFill>
                  <a:srgbClr val="00AEEF"/>
                </a:solidFill>
                <a:latin typeface="Alexandria" charset="0"/>
                <a:cs typeface="Alexandria" charset="0"/>
              </a:rPr>
              <a:t>- تتسم الفرضيات بالبساطة</a:t>
            </a:r>
            <a:r>
              <a:rPr lang="ar-EG" sz="1400" dirty="0" smtClean="0">
                <a:solidFill>
                  <a:srgbClr val="2D3956"/>
                </a:solidFill>
                <a:latin typeface="Alexandria" charset="0"/>
                <a:cs typeface="Alexandria" charset="0"/>
              </a:rPr>
              <a:t>، ومعنى ذلك الوضوح والابتعاد عن التعقيدات في صياغة الفروض، واستخدام ألفاظ محددة، فالفرضية المعقدة تقود الى تصميم معقد يجعل استخلاص الاستنتاجات أمرا  عسيرا.</a:t>
            </a:r>
            <a:endParaRPr lang="en-US" sz="1400" dirty="0">
              <a:solidFill>
                <a:srgbClr val="2D3956"/>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solidFill>
                  <a:prstClr val="black"/>
                </a:solidFill>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4570090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Rectangle: Rounded Corners 22"/>
          <p:cNvSpPr/>
          <p:nvPr/>
        </p:nvSpPr>
        <p:spPr>
          <a:xfrm>
            <a:off x="7315200" y="1285193"/>
            <a:ext cx="4400501" cy="47421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5" name="Rectangle: Rounded Corners 24"/>
          <p:cNvSpPr/>
          <p:nvPr/>
        </p:nvSpPr>
        <p:spPr>
          <a:xfrm>
            <a:off x="1181062" y="1285191"/>
            <a:ext cx="6134138" cy="48580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2210597" y="1666568"/>
            <a:ext cx="4883377" cy="3600986"/>
          </a:xfrm>
          <a:prstGeom prst="rect">
            <a:avLst/>
          </a:prstGeom>
          <a:noFill/>
        </p:spPr>
        <p:txBody>
          <a:bodyPr wrap="square" rtlCol="0">
            <a:spAutoFit/>
          </a:bodyPr>
          <a:lstStyle/>
          <a:p>
            <a:pPr algn="justLow" rtl="1">
              <a:lnSpc>
                <a:spcPct val="150000"/>
              </a:lnSpc>
            </a:pPr>
            <a:r>
              <a:rPr lang="ar-EG" dirty="0" smtClean="0">
                <a:latin typeface="Alexandria" charset="0"/>
                <a:cs typeface="Alexandria" charset="0"/>
              </a:rPr>
              <a:t>6</a:t>
            </a:r>
            <a:r>
              <a:rPr lang="ar-EG" sz="1400" dirty="0" smtClean="0">
                <a:latin typeface="Alexandria" charset="0"/>
                <a:cs typeface="Alexandria" charset="0"/>
              </a:rPr>
              <a:t>- أن تحدد وبشكل واضح العلاقة بين متغيرات البحث المستقلة والتابعة</a:t>
            </a:r>
            <a:r>
              <a:rPr lang="ar-EG" dirty="0" smtClean="0">
                <a:latin typeface="Alexandria" charset="0"/>
                <a:cs typeface="Alexandria" charset="0"/>
              </a:rPr>
              <a:t>.</a:t>
            </a:r>
          </a:p>
          <a:p>
            <a:pPr algn="justLow" rtl="1">
              <a:lnSpc>
                <a:spcPct val="150000"/>
              </a:lnSpc>
            </a:pPr>
            <a:r>
              <a:rPr lang="ar-EG" sz="1400" dirty="0">
                <a:latin typeface="Alexandria" charset="0"/>
                <a:cs typeface="Alexandria" charset="0"/>
              </a:rPr>
              <a:t>7- </a:t>
            </a:r>
            <a:r>
              <a:rPr lang="ar-EG" sz="1400" dirty="0" smtClean="0">
                <a:latin typeface="Alexandria" charset="0"/>
                <a:cs typeface="Alexandria" charset="0"/>
              </a:rPr>
              <a:t>يجب </a:t>
            </a:r>
            <a:r>
              <a:rPr lang="ar-EG" sz="1400" dirty="0">
                <a:latin typeface="Alexandria" charset="0"/>
                <a:cs typeface="Alexandria" charset="0"/>
              </a:rPr>
              <a:t>صياغة </a:t>
            </a:r>
            <a:r>
              <a:rPr lang="ar-EG" sz="1400" dirty="0" smtClean="0">
                <a:latin typeface="Alexandria" charset="0"/>
                <a:cs typeface="Alexandria" charset="0"/>
              </a:rPr>
              <a:t>الفرض </a:t>
            </a:r>
            <a:r>
              <a:rPr lang="ar-EG" sz="1400" dirty="0">
                <a:latin typeface="Alexandria" charset="0"/>
                <a:cs typeface="Alexandria" charset="0"/>
              </a:rPr>
              <a:t>في ألفاظ سهلة، والبعد عن استخدام العبارات الغامضة أو غير المحددة أو المعقدة</a:t>
            </a:r>
            <a:r>
              <a:rPr lang="ar-EG" sz="1400" dirty="0" smtClean="0">
                <a:latin typeface="Alexandria" charset="0"/>
                <a:cs typeface="Alexandria" charset="0"/>
              </a:rPr>
              <a:t>.</a:t>
            </a:r>
          </a:p>
          <a:p>
            <a:pPr algn="justLow" rtl="1">
              <a:lnSpc>
                <a:spcPct val="150000"/>
              </a:lnSpc>
            </a:pPr>
            <a:r>
              <a:rPr lang="ar-EG" sz="1400" dirty="0">
                <a:latin typeface="Alexandria" charset="0"/>
                <a:cs typeface="Alexandria" charset="0"/>
              </a:rPr>
              <a:t>8- </a:t>
            </a:r>
            <a:r>
              <a:rPr lang="ar-EG" sz="1400" dirty="0" smtClean="0">
                <a:latin typeface="Alexandria" charset="0"/>
                <a:cs typeface="Alexandria" charset="0"/>
              </a:rPr>
              <a:t>تكون </a:t>
            </a:r>
            <a:r>
              <a:rPr lang="ar-EG" sz="1400" dirty="0">
                <a:latin typeface="Alexandria" charset="0"/>
                <a:cs typeface="Alexandria" charset="0"/>
              </a:rPr>
              <a:t>قائمة على معرفة سابقة أو أدلة: يجب أن تستند الفرضية إلى معرفة سابقة وأدلة موجودة في الأدب العلمي أو المراجع السابقة.</a:t>
            </a:r>
          </a:p>
          <a:p>
            <a:pPr algn="justLow" rtl="1">
              <a:lnSpc>
                <a:spcPct val="150000"/>
              </a:lnSpc>
            </a:pPr>
            <a:endParaRPr lang="ar-EG" sz="1400" dirty="0">
              <a:latin typeface="Alexandria" charset="0"/>
              <a:cs typeface="Alexandria" charset="0"/>
            </a:endParaRPr>
          </a:p>
          <a:p>
            <a:pPr algn="justLow" rtl="1">
              <a:lnSpc>
                <a:spcPct val="150000"/>
              </a:lnSpc>
            </a:pPr>
            <a:r>
              <a:rPr lang="ar-EG" sz="1400" dirty="0" smtClean="0">
                <a:latin typeface="Alexandria" charset="0"/>
                <a:cs typeface="Alexandria" charset="0"/>
              </a:rPr>
              <a:t>9- </a:t>
            </a:r>
            <a:r>
              <a:rPr lang="ar-EG" sz="1400" dirty="0">
                <a:latin typeface="Alexandria" charset="0"/>
                <a:cs typeface="Alexandria" charset="0"/>
              </a:rPr>
              <a:t>تكون قابلة للتعديل والتطوير: يجب أن تكون الفرضية قابلة للتعديل والتطوير في ضوء البيانات والنتائج الجديدة التي يتم جمعها أثناء البحث.</a:t>
            </a:r>
          </a:p>
          <a:p>
            <a:pPr algn="justLow" rtl="1">
              <a:lnSpc>
                <a:spcPct val="150000"/>
              </a:lnSpc>
            </a:pPr>
            <a:endParaRPr lang="ar-EG" dirty="0">
              <a:latin typeface="Alexandria" charset="0"/>
              <a:cs typeface="Alexandria" charset="0"/>
            </a:endParaRPr>
          </a:p>
          <a:p>
            <a:pPr algn="justLow" rtl="1">
              <a:lnSpc>
                <a:spcPct val="150000"/>
              </a:lnSpc>
            </a:pPr>
            <a:endParaRPr lang="en-US" dirty="0">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solidFill>
                  <a:prstClr val="black"/>
                </a:solidFill>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559749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Rectangle: Rounded Corners 22"/>
          <p:cNvSpPr/>
          <p:nvPr/>
        </p:nvSpPr>
        <p:spPr>
          <a:xfrm>
            <a:off x="7315200" y="1285193"/>
            <a:ext cx="4400501" cy="47421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5" name="Rectangle: Rounded Corners 24"/>
          <p:cNvSpPr/>
          <p:nvPr/>
        </p:nvSpPr>
        <p:spPr>
          <a:xfrm>
            <a:off x="1181062" y="1285191"/>
            <a:ext cx="6134138" cy="48580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1595568" y="1718083"/>
            <a:ext cx="5279922" cy="1154162"/>
          </a:xfrm>
          <a:prstGeom prst="rect">
            <a:avLst/>
          </a:prstGeom>
          <a:noFill/>
        </p:spPr>
        <p:txBody>
          <a:bodyPr wrap="square" rtlCol="0">
            <a:spAutoFit/>
          </a:bodyPr>
          <a:lstStyle/>
          <a:p>
            <a:pPr algn="justLow" rtl="1">
              <a:lnSpc>
                <a:spcPct val="150000"/>
              </a:lnSpc>
            </a:pPr>
            <a:r>
              <a:rPr lang="ar-EG" b="1" dirty="0" smtClean="0">
                <a:solidFill>
                  <a:srgbClr val="0070C0"/>
                </a:solidFill>
                <a:latin typeface="Alexandria" charset="0"/>
                <a:cs typeface="Alexandria" charset="0"/>
              </a:rPr>
              <a:t>خاتمة المحاضرة</a:t>
            </a:r>
            <a:r>
              <a:rPr lang="ar-EG" dirty="0" smtClean="0">
                <a:solidFill>
                  <a:srgbClr val="2D3956"/>
                </a:solidFill>
                <a:latin typeface="Alexandria" charset="0"/>
                <a:cs typeface="Alexandria" charset="0"/>
              </a:rPr>
              <a:t>:</a:t>
            </a:r>
          </a:p>
          <a:p>
            <a:pPr algn="justLow" rtl="1">
              <a:lnSpc>
                <a:spcPct val="150000"/>
              </a:lnSpc>
            </a:pPr>
            <a:r>
              <a:rPr lang="ar-EG" sz="1400" dirty="0" smtClean="0">
                <a:solidFill>
                  <a:srgbClr val="2D3956"/>
                </a:solidFill>
                <a:latin typeface="Alexandria" charset="0"/>
                <a:cs typeface="Alexandria" charset="0"/>
              </a:rPr>
              <a:t>تم خلال هذ المحاضرة استعراض مفهوم فرضية البحث ومصادر اشتقاقها، وفوائدها وصياغتها، ومكوناتها، وشروطها، وخصائص الفرضيات الجيدة.</a:t>
            </a:r>
            <a:endParaRPr lang="en-US" sz="1400" dirty="0">
              <a:solidFill>
                <a:srgbClr val="2D3956"/>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solidFill>
                  <a:prstClr val="black"/>
                </a:solidFill>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8704902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Rectangle: Rounded Corners 22"/>
          <p:cNvSpPr/>
          <p:nvPr/>
        </p:nvSpPr>
        <p:spPr>
          <a:xfrm>
            <a:off x="7315200" y="1285193"/>
            <a:ext cx="4400501" cy="47421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5" name="Rectangle: Rounded Corners 24"/>
          <p:cNvSpPr/>
          <p:nvPr/>
        </p:nvSpPr>
        <p:spPr>
          <a:xfrm>
            <a:off x="1181062" y="1285191"/>
            <a:ext cx="6134138" cy="48580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1814053" y="1666568"/>
            <a:ext cx="5279922" cy="2631490"/>
          </a:xfrm>
          <a:prstGeom prst="rect">
            <a:avLst/>
          </a:prstGeom>
          <a:noFill/>
        </p:spPr>
        <p:txBody>
          <a:bodyPr wrap="square" rtlCol="0">
            <a:spAutoFit/>
          </a:bodyPr>
          <a:lstStyle/>
          <a:p>
            <a:pPr algn="justLow" rtl="1">
              <a:lnSpc>
                <a:spcPct val="150000"/>
              </a:lnSpc>
            </a:pPr>
            <a:r>
              <a:rPr lang="ar-EG" b="1" smtClean="0">
                <a:solidFill>
                  <a:srgbClr val="00AEEF"/>
                </a:solidFill>
                <a:latin typeface="Alexandria" charset="0"/>
                <a:cs typeface="Alexandria" charset="0"/>
              </a:rPr>
              <a:t>المهمة المطلوبة (1</a:t>
            </a:r>
            <a:r>
              <a:rPr lang="ar-EG" smtClean="0">
                <a:solidFill>
                  <a:srgbClr val="2D3956"/>
                </a:solidFill>
                <a:latin typeface="Alexandria" charset="0"/>
                <a:cs typeface="Alexandria" charset="0"/>
              </a:rPr>
              <a:t>) :</a:t>
            </a:r>
            <a:endParaRPr lang="ar-EG" dirty="0" smtClean="0">
              <a:solidFill>
                <a:srgbClr val="2D3956"/>
              </a:solidFill>
              <a:latin typeface="Alexandria" charset="0"/>
              <a:cs typeface="Alexandria" charset="0"/>
            </a:endParaRPr>
          </a:p>
          <a:p>
            <a:pPr algn="justLow" rtl="1">
              <a:lnSpc>
                <a:spcPct val="150000"/>
              </a:lnSpc>
            </a:pPr>
            <a:r>
              <a:rPr lang="ar-EG" sz="1400" dirty="0" smtClean="0">
                <a:solidFill>
                  <a:srgbClr val="2D3956"/>
                </a:solidFill>
                <a:latin typeface="Alexandria" charset="0"/>
                <a:cs typeface="Alexandria" charset="0"/>
              </a:rPr>
              <a:t>في ضوء دراستك لإرشادات اختيار العنوان وكذا العنوان ومناهج البحث العلمي، يرجى عرض عدد من عناوين البحوث والرسائل العلمية، موضحا مدى توافقها واختلافها مع تلك الارشادات، وهل اقترنت بأحد مناهج البحث العلمي ام لا، على أن يتم عرض الإجابة في شكل فيديو قصير تتراوح مدته ما بين الخمس دقائق والعشر دقائق، ومرفقا به ملف </a:t>
            </a:r>
            <a:r>
              <a:rPr lang="en-US" sz="1400" dirty="0" smtClean="0">
                <a:solidFill>
                  <a:srgbClr val="2D3956"/>
                </a:solidFill>
                <a:latin typeface="Alexandria" charset="0"/>
                <a:cs typeface="Alexandria" charset="0"/>
              </a:rPr>
              <a:t>PDF</a:t>
            </a:r>
            <a:r>
              <a:rPr lang="ar-EG" sz="1400" dirty="0" smtClean="0">
                <a:solidFill>
                  <a:srgbClr val="2D3956"/>
                </a:solidFill>
                <a:latin typeface="Alexandria" charset="0"/>
                <a:cs typeface="Alexandria" charset="0"/>
              </a:rPr>
              <a:t> للإجابة المطلوبة</a:t>
            </a:r>
            <a:r>
              <a:rPr lang="ar-EG" dirty="0" smtClean="0">
                <a:solidFill>
                  <a:srgbClr val="2D3956"/>
                </a:solidFill>
                <a:latin typeface="Alexandria" charset="0"/>
                <a:cs typeface="Alexandria" charset="0"/>
              </a:rPr>
              <a:t>.</a:t>
            </a:r>
          </a:p>
          <a:p>
            <a:pPr algn="justLow" rtl="1">
              <a:lnSpc>
                <a:spcPct val="150000"/>
              </a:lnSpc>
            </a:pPr>
            <a:r>
              <a:rPr lang="ar-EG" dirty="0">
                <a:solidFill>
                  <a:srgbClr val="00AEEF"/>
                </a:solidFill>
                <a:latin typeface="Alexandria" charset="0"/>
                <a:cs typeface="Alexandria" charset="0"/>
              </a:rPr>
              <a:t> </a:t>
            </a:r>
            <a:r>
              <a:rPr lang="ar-EG" dirty="0" smtClean="0">
                <a:solidFill>
                  <a:srgbClr val="00AEEF"/>
                </a:solidFill>
                <a:latin typeface="Alexandria" charset="0"/>
                <a:cs typeface="Alexandria" charset="0"/>
              </a:rPr>
              <a:t> تمنياتي لكم بالتوفيق،،</a:t>
            </a:r>
            <a:endParaRPr lang="en-US" dirty="0">
              <a:solidFill>
                <a:srgbClr val="00AEEF"/>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solidFill>
                  <a:prstClr val="black"/>
                </a:solidFill>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1089518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A691DE7-F0F3-4A6A-818F-F17442BF4A16}"/>
</file>

<file path=customXml/itemProps2.xml><?xml version="1.0" encoding="utf-8"?>
<ds:datastoreItem xmlns:ds="http://schemas.openxmlformats.org/officeDocument/2006/customXml" ds:itemID="{ACC9A911-23AF-4D6B-960B-1A780C58D828}">
  <ds:schemaRefs>
    <ds:schemaRef ds:uri="http://purl.org/dc/dcmitype/"/>
    <ds:schemaRef ds:uri="http://schemas.microsoft.com/office/2006/metadata/properties"/>
    <ds:schemaRef ds:uri="http://purl.org/dc/terms/"/>
    <ds:schemaRef ds:uri="aca13214-df29-4e3c-a050-857c0bf7bd8e"/>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688354b5-287c-4cda-825e-1d7935aea40e"/>
    <ds:schemaRef ds:uri="http://www.w3.org/XML/1998/namespace"/>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6247</TotalTime>
  <Words>2084</Words>
  <Application>Microsoft Office PowerPoint</Application>
  <PresentationFormat>Widescreen</PresentationFormat>
  <Paragraphs>248</Paragraphs>
  <Slides>40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Alexandria</vt:lpstr>
      <vt:lpstr>Arial</vt:lpstr>
      <vt:lpstr>Calibri</vt:lpstr>
      <vt:lpstr>Calibri Light</vt:lpstr>
      <vt:lpstr>Roboto Light</vt:lpstr>
      <vt:lpstr>Simplified Arabic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4B</cp:lastModifiedBy>
  <cp:revision>252</cp:revision>
  <dcterms:created xsi:type="dcterms:W3CDTF">2023-04-29T09:08:00Z</dcterms:created>
  <dcterms:modified xsi:type="dcterms:W3CDTF">2024-06-26T21:23:03Z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