
<file path=[Content_Types].xml><?xml version="1.0" encoding="utf-8"?>
<Types xmlns="http://schemas.openxmlformats.org/package/2006/content-types">
  <Default Extension="png" ContentType="image/png"/>
  <Default Extension="svg" ContentType="image/svg+xml"/>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480" r:id="rId2"/>
    <p:sldId id="313" r:id="rId3"/>
    <p:sldId id="276" r:id="rId4"/>
    <p:sldId id="306" r:id="rId5"/>
    <p:sldId id="482" r:id="rId6"/>
    <p:sldId id="483" r:id="rId7"/>
    <p:sldId id="484" r:id="rId8"/>
    <p:sldId id="486" r:id="rId9"/>
    <p:sldId id="487" r:id="rId10"/>
    <p:sldId id="488" r:id="rId11"/>
    <p:sldId id="34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76"/>
            <p14:sldId id="306"/>
            <p14:sldId id="482"/>
            <p14:sldId id="483"/>
            <p14:sldId id="484"/>
            <p14:sldId id="486"/>
            <p14:sldId id="487"/>
            <p14:sldId id="48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108" d="100"/>
          <a:sy n="108" d="100"/>
        </p:scale>
        <p:origin x="15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2.xml"/><Relationship Id="rId7" Type="http://schemas.openxmlformats.org/officeDocument/2006/relationships/image" Target="../media/image3.jp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4.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4.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audio" Target="../media/media5.m4a"/><Relationship Id="rId7" Type="http://schemas.openxmlformats.org/officeDocument/2006/relationships/image" Target="../media/image9.png"/><Relationship Id="rId2" Type="http://schemas.microsoft.com/office/2007/relationships/media" Target="../media/media5.m4a"/><Relationship Id="rId1" Type="http://schemas.openxmlformats.org/officeDocument/2006/relationships/tags" Target="../tags/tag1.xml"/><Relationship Id="rId6" Type="http://schemas.openxmlformats.org/officeDocument/2006/relationships/image" Target="../media/image6.png"/><Relationship Id="rId5" Type="http://schemas.openxmlformats.org/officeDocument/2006/relationships/image" Target="../media/image7.jpg"/><Relationship Id="rId4"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4.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4.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1.png"/><Relationship Id="rId5" Type="http://schemas.openxmlformats.org/officeDocument/2006/relationships/image" Target="../media/image6.png"/><Relationship Id="rId4" Type="http://schemas.openxmlformats.org/officeDocument/2006/relationships/image" Target="../media/image7.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4.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2.png"/><Relationship Id="rId5" Type="http://schemas.openxmlformats.org/officeDocument/2006/relationships/image" Target="../media/image6.png"/><Relationship Id="rId4" Type="http://schemas.openxmlformats.org/officeDocument/2006/relationships/image" Target="../media/image7.jp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6.xml"/><Relationship Id="rId7" Type="http://schemas.openxmlformats.org/officeDocument/2006/relationships/image" Target="../media/image14.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3.png"/><Relationship Id="rId5" Type="http://schemas.openxmlformats.org/officeDocument/2006/relationships/image" Target="../media/image6.png"/><Relationship Id="rId4" Type="http://schemas.openxmlformats.org/officeDocument/2006/relationships/image" Target="../media/image7.jp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4.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5.png"/><Relationship Id="rId5" Type="http://schemas.openxmlformats.org/officeDocument/2006/relationships/image" Target="../media/image6.png"/><Relationship Id="rId4" Type="http://schemas.openxmlformats.org/officeDocument/2006/relationships/image" Target="../media/image7.jpg"/></Relationships>
</file>

<file path=ppt/slides/_rels/slide11.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slideLayout" Target="../slideLayouts/slideLayout15.xml"/><Relationship Id="rId7" Type="http://schemas.openxmlformats.org/officeDocument/2006/relationships/image" Target="../media/image17.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2.svg"/><Relationship Id="rId11" Type="http://schemas.openxmlformats.org/officeDocument/2006/relationships/image" Target="../media/image4.png"/><Relationship Id="rId5" Type="http://schemas.openxmlformats.org/officeDocument/2006/relationships/image" Target="../media/image16.png"/><Relationship Id="rId10" Type="http://schemas.openxmlformats.org/officeDocument/2006/relationships/image" Target="../media/image18.jpg"/><Relationship Id="rId4" Type="http://schemas.openxmlformats.org/officeDocument/2006/relationships/notesSlide" Target="../notesSlides/notesSlide3.xml"/><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603"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62007" y="3208049"/>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Yasser </a:t>
            </a:r>
            <a:r>
              <a:rPr lang="en-US" sz="2400" dirty="0" err="1" smtClean="0">
                <a:solidFill>
                  <a:schemeClr val="bg1"/>
                </a:solidFill>
                <a:latin typeface="Times New Roman" panose="02020603050405020304" pitchFamily="18" charset="0"/>
                <a:cs typeface="Times New Roman" panose="02020603050405020304" pitchFamily="18" charset="0"/>
              </a:rPr>
              <a:t>Abdelhamid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404131" y="2399562"/>
            <a:ext cx="5424305"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Software Engineering</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90967" y="5783670"/>
            <a:ext cx="2335794"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0 </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425664" cy="707886"/>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IT 382</a:t>
            </a:r>
            <a:endParaRPr lang="en-US" sz="2000" dirty="0">
              <a:solidFill>
                <a:schemeClr val="bg1"/>
              </a:solidFill>
              <a:latin typeface="Times New Roman" panose="02020603050405020304" pitchFamily="18" charset="0"/>
              <a:cs typeface="Times New Roman" panose="02020603050405020304" pitchFamily="18" charset="0"/>
            </a:endParaRPr>
          </a:p>
          <a:p>
            <a:r>
              <a:rPr lang="en-US" sz="2000" dirty="0" smtClean="0">
                <a:solidFill>
                  <a:schemeClr val="bg1"/>
                </a:solidFill>
                <a:latin typeface="Times New Roman" panose="02020603050405020304" pitchFamily="18" charset="0"/>
                <a:cs typeface="Times New Roman" panose="02020603050405020304" pitchFamily="18" charset="0"/>
              </a:rPr>
              <a:t>Software Engineering</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7"/>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Audio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mc:Choice xmlns:p14="http://schemas.microsoft.com/office/powerpoint/2010/main" Requires="p14">
      <p:transition spd="slow" p14:dur="2000" advTm="37027"/>
    </mc:Choice>
    <mc:Fallback>
      <p:transition spd="slow" advTm="370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5"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a:t>
            </a:r>
            <a:r>
              <a:rPr lang="en-US" sz="2800" b="1" dirty="0" smtClean="0">
                <a:solidFill>
                  <a:srgbClr val="00B0F0"/>
                </a:solidFill>
                <a:latin typeface="Times New Roman" panose="02020603050405020304" pitchFamily="18" charset="0"/>
                <a:cs typeface="Times New Roman" panose="02020603050405020304" pitchFamily="18" charset="0"/>
              </a:rPr>
              <a:t>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585323"/>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Software engineering as an academic discipline that is responsible for educating the IT practitioners the skills required to develop, operate, and maintain software in a systematic, orderly and successful manner. </a:t>
            </a:r>
          </a:p>
          <a:p>
            <a:pPr marL="28575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This course covers the fundamentals of software engineering, including understanding system requirements, finding appropriate engineering compromises, effective methods of design, coding, and testing, team software development, and the application of engineering tools. </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2" name="Audio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mc:Choice xmlns:p14="http://schemas.microsoft.com/office/powerpoint/2010/main" Requires="p14">
      <p:transition spd="slow" p14:dur="2000" advTm="221532"/>
    </mc:Choice>
    <mc:Fallback>
      <p:transition spd="slow" advTm="2215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Learning </a:t>
            </a:r>
            <a:r>
              <a:rPr lang="en-US" sz="2800" b="1" dirty="0" smtClean="0">
                <a:solidFill>
                  <a:schemeClr val="bg1"/>
                </a:solidFill>
                <a:latin typeface="Times New Roman" panose="02020603050405020304" pitchFamily="18" charset="0"/>
                <a:cs typeface="Times New Roman" panose="02020603050405020304" pitchFamily="18" charset="0"/>
              </a:rPr>
              <a:t>Outcomes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970318"/>
          </a:xfrm>
          <a:prstGeom prst="rect">
            <a:avLst/>
          </a:prstGeom>
          <a:noFill/>
        </p:spPr>
        <p:txBody>
          <a:bodyPr wrap="square" rtlCol="0">
            <a:spAutoFit/>
          </a:bodyPr>
          <a:lstStyle/>
          <a:p>
            <a:r>
              <a:rPr lang="en-US" sz="2400" b="1" dirty="0">
                <a:solidFill>
                  <a:srgbClr val="2D3956"/>
                </a:solidFill>
                <a:latin typeface="Times New Roman" panose="02020603050405020304" pitchFamily="18" charset="0"/>
                <a:cs typeface="Times New Roman" panose="02020603050405020304" pitchFamily="18" charset="0"/>
              </a:rPr>
              <a:t>Upon completion of this course, the student will be able to:</a:t>
            </a:r>
          </a:p>
          <a:p>
            <a:pPr marL="800100" lvl="1" indent="-342900">
              <a:buFont typeface="Arial" panose="020B0604020202020204" pitchFamily="34" charset="0"/>
              <a:buChar char="•"/>
            </a:pPr>
            <a:r>
              <a:rPr lang="en-US" sz="2000" dirty="0" smtClean="0">
                <a:solidFill>
                  <a:srgbClr val="2D3956"/>
                </a:solidFill>
                <a:latin typeface="Times New Roman" panose="02020603050405020304" pitchFamily="18" charset="0"/>
                <a:cs typeface="Times New Roman" panose="02020603050405020304" pitchFamily="18" charset="0"/>
              </a:rPr>
              <a:t>Explain </a:t>
            </a:r>
            <a:r>
              <a:rPr lang="en-US" sz="2000" dirty="0">
                <a:solidFill>
                  <a:srgbClr val="2D3956"/>
                </a:solidFill>
                <a:latin typeface="Times New Roman" panose="02020603050405020304" pitchFamily="18" charset="0"/>
                <a:cs typeface="Times New Roman" panose="02020603050405020304" pitchFamily="18" charset="0"/>
              </a:rPr>
              <a:t>different software processes and how to choose between them. </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Design in the large, including principled choice of a software architecture, the use of modules and interfaces to enable separate development, and design patterns. </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Elicit requirements from a client and specify them. </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Demonstrate various quality assurance techniques, including unit testing, functional testing, and automated analysis tools. </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Apply good coding practices, including documentation, contracts, regression tests and daily builds.</a:t>
            </a:r>
          </a:p>
          <a:p>
            <a:pPr marL="800100" lvl="1" indent="-342900">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endParaRPr lang="en-US" sz="1600" dirty="0">
              <a:solidFill>
                <a:srgbClr val="2D3956"/>
              </a:solidFill>
              <a:latin typeface="Times New Roman" panose="02020603050405020304" pitchFamily="18" charset="0"/>
              <a:cs typeface="Times New Roman" panose="02020603050405020304" pitchFamily="18" charset="0"/>
            </a:endParaRPr>
          </a:p>
          <a:p>
            <a:endParaRPr lang="en-US" sz="1600" dirty="0">
              <a:solidFill>
                <a:srgbClr val="2D3956"/>
              </a:solidFill>
              <a:latin typeface="Times New Roman" panose="02020603050405020304" pitchFamily="18" charset="0"/>
              <a:cs typeface="Times New Roman" panose="02020603050405020304" pitchFamily="18" charset="0"/>
            </a:endParaRPr>
          </a:p>
          <a:p>
            <a:endParaRPr lang="en-US" sz="16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advTm="95049"/>
    </mc:Choice>
    <mc:Fallback>
      <p:transition advTm="950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Course Plan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p:cNvPicPr>
            <a:picLocks noChangeAspect="1"/>
          </p:cNvPicPr>
          <p:nvPr/>
        </p:nvPicPr>
        <p:blipFill>
          <a:blip r:embed="rId6"/>
          <a:stretch>
            <a:fillRect/>
          </a:stretch>
        </p:blipFill>
        <p:spPr>
          <a:xfrm>
            <a:off x="406886" y="1397680"/>
            <a:ext cx="5391646" cy="3998185"/>
          </a:xfrm>
          <a:prstGeom prst="rect">
            <a:avLst/>
          </a:prstGeom>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520784841"/>
      </p:ext>
    </p:extLst>
  </p:cSld>
  <p:clrMapOvr>
    <a:masterClrMapping/>
  </p:clrMapOvr>
  <p:transition spd="slow" advTm="85433">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Reference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10">
            <a:extLst>
              <a:ext uri="{FF2B5EF4-FFF2-40B4-BE49-F238E27FC236}">
                <a16:creationId xmlns:a16="http://schemas.microsoft.com/office/drawing/2014/main" id="{FFBC9732-D32E-DCF9-3982-D4B68F971747}"/>
              </a:ext>
            </a:extLst>
          </p:cNvPr>
          <p:cNvSpPr/>
          <p:nvPr/>
        </p:nvSpPr>
        <p:spPr>
          <a:xfrm>
            <a:off x="6552017" y="4547797"/>
            <a:ext cx="4747323" cy="952953"/>
          </a:xfrm>
          <a:prstGeom prst="rect">
            <a:avLst/>
          </a:prstGeom>
          <a:noFill/>
        </p:spPr>
        <p:txBody>
          <a:bodyPr wrap="square">
            <a:spAutoFit/>
          </a:bodyPr>
          <a:lstStyle/>
          <a:p>
            <a:pPr lvl="1">
              <a:lnSpc>
                <a:spcPct val="120000"/>
              </a:lnSpc>
            </a:pPr>
            <a:r>
              <a:rPr lang="en-US" sz="1600" dirty="0">
                <a:solidFill>
                  <a:schemeClr val="bg1"/>
                </a:solidFill>
                <a:latin typeface="Times New Roman" panose="02020603050405020304" pitchFamily="18" charset="0"/>
                <a:cs typeface="Times New Roman" panose="02020603050405020304" pitchFamily="18" charset="0"/>
              </a:rPr>
              <a:t>SOFTWARE ENGINEERING Ninth Edition, Ian </a:t>
            </a:r>
            <a:r>
              <a:rPr lang="en-US" sz="1600" dirty="0" err="1">
                <a:solidFill>
                  <a:schemeClr val="bg1"/>
                </a:solidFill>
                <a:latin typeface="Times New Roman" panose="02020603050405020304" pitchFamily="18" charset="0"/>
                <a:cs typeface="Times New Roman" panose="02020603050405020304" pitchFamily="18" charset="0"/>
              </a:rPr>
              <a:t>Sommerville</a:t>
            </a:r>
            <a:r>
              <a:rPr lang="en-US" sz="1600" dirty="0">
                <a:solidFill>
                  <a:schemeClr val="bg1"/>
                </a:solidFill>
                <a:latin typeface="Times New Roman" panose="02020603050405020304" pitchFamily="18" charset="0"/>
                <a:cs typeface="Times New Roman" panose="02020603050405020304" pitchFamily="18" charset="0"/>
              </a:rPr>
              <a:t>.</a:t>
            </a: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7"/>
          <a:stretch>
            <a:fillRect/>
          </a:stretch>
        </p:blipFill>
        <p:spPr>
          <a:xfrm>
            <a:off x="2001699" y="1637773"/>
            <a:ext cx="3219899" cy="3934374"/>
          </a:xfrm>
          <a:prstGeom prst="rect">
            <a:avLst/>
          </a:prstGeom>
        </p:spPr>
      </p:pic>
      <p:pic>
        <p:nvPicPr>
          <p:cNvPr id="7" name="Audio 6">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318273994"/>
      </p:ext>
    </p:extLst>
  </p:cSld>
  <p:clrMapOvr>
    <a:masterClrMapping/>
  </p:clrMapOvr>
  <p:transition spd="slow" advTm="49366">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barn(inVertical)">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41456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Academic calendar</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p:cNvPicPr>
            <a:picLocks noChangeAspect="1"/>
          </p:cNvPicPr>
          <p:nvPr/>
        </p:nvPicPr>
        <p:blipFill>
          <a:blip r:embed="rId6"/>
          <a:stretch>
            <a:fillRect/>
          </a:stretch>
        </p:blipFill>
        <p:spPr>
          <a:xfrm>
            <a:off x="1133854" y="1397679"/>
            <a:ext cx="4414561" cy="4414561"/>
          </a:xfrm>
          <a:prstGeom prst="rect">
            <a:avLst/>
          </a:prstGeom>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676932560"/>
      </p:ext>
    </p:extLst>
  </p:cSld>
  <p:clrMapOvr>
    <a:masterClrMapping/>
  </p:clrMapOvr>
  <p:transition spd="slow" advTm="31941">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41456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Weekly calendar</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p:cNvPicPr>
            <a:picLocks noChangeAspect="1"/>
          </p:cNvPicPr>
          <p:nvPr/>
        </p:nvPicPr>
        <p:blipFill>
          <a:blip r:embed="rId6"/>
          <a:stretch>
            <a:fillRect/>
          </a:stretch>
        </p:blipFill>
        <p:spPr>
          <a:xfrm>
            <a:off x="1082713" y="1346539"/>
            <a:ext cx="4516841" cy="4516841"/>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285201575"/>
      </p:ext>
    </p:extLst>
  </p:cSld>
  <p:clrMapOvr>
    <a:masterClrMapping/>
  </p:clrMapOvr>
  <p:transition spd="slow" advTm="44949">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204875" y="1397680"/>
            <a:ext cx="441456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Office Hours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Content Placeholder 2"/>
          <p:cNvSpPr txBox="1">
            <a:spLocks/>
          </p:cNvSpPr>
          <p:nvPr/>
        </p:nvSpPr>
        <p:spPr>
          <a:xfrm>
            <a:off x="1204875" y="1486185"/>
            <a:ext cx="4267200" cy="5024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dirty="0" smtClean="0">
                <a:solidFill>
                  <a:schemeClr val="accent1">
                    <a:lumMod val="75000"/>
                  </a:schemeClr>
                </a:solidFill>
              </a:rPr>
              <a:t>Sunday, </a:t>
            </a:r>
            <a:r>
              <a:rPr lang="en-US" dirty="0" smtClean="0">
                <a:solidFill>
                  <a:schemeClr val="accent1">
                    <a:lumMod val="75000"/>
                  </a:schemeClr>
                </a:solidFill>
              </a:rPr>
              <a:t>9:00pm – 10:30pm</a:t>
            </a:r>
          </a:p>
          <a:p>
            <a:endParaRPr lang="en-US" sz="2000" dirty="0"/>
          </a:p>
        </p:txBody>
      </p:sp>
      <p:pic>
        <p:nvPicPr>
          <p:cNvPr id="11" name="Picture 10"/>
          <p:cNvPicPr>
            <a:picLocks noChangeAspect="1"/>
          </p:cNvPicPr>
          <p:nvPr/>
        </p:nvPicPr>
        <p:blipFill>
          <a:blip r:embed="rId6">
            <a:clrChange>
              <a:clrFrom>
                <a:srgbClr val="FDFDFD"/>
              </a:clrFrom>
              <a:clrTo>
                <a:srgbClr val="FDFDFD">
                  <a:alpha val="0"/>
                </a:srgbClr>
              </a:clrTo>
            </a:clrChange>
          </a:blip>
          <a:stretch>
            <a:fillRect/>
          </a:stretch>
        </p:blipFill>
        <p:spPr>
          <a:xfrm>
            <a:off x="1516438" y="2467374"/>
            <a:ext cx="3756898" cy="2052597"/>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791090182"/>
      </p:ext>
    </p:extLst>
  </p:cSld>
  <p:clrMapOvr>
    <a:masterClrMapping/>
  </p:clrMapOvr>
  <p:transition spd="slow" advTm="40442">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204875" y="1397680"/>
            <a:ext cx="441456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Assessment</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6"/>
          <a:stretch>
            <a:fillRect/>
          </a:stretch>
        </p:blipFill>
        <p:spPr>
          <a:xfrm>
            <a:off x="1627283" y="1397680"/>
            <a:ext cx="3901778" cy="2487384"/>
          </a:xfrm>
          <a:prstGeom prst="rect">
            <a:avLst/>
          </a:prstGeom>
        </p:spPr>
      </p:pic>
      <p:pic>
        <p:nvPicPr>
          <p:cNvPr id="6" name="Picture 5"/>
          <p:cNvPicPr>
            <a:picLocks noChangeAspect="1"/>
          </p:cNvPicPr>
          <p:nvPr/>
        </p:nvPicPr>
        <p:blipFill>
          <a:blip r:embed="rId7"/>
          <a:stretch>
            <a:fillRect/>
          </a:stretch>
        </p:blipFill>
        <p:spPr>
          <a:xfrm>
            <a:off x="4001151" y="4077907"/>
            <a:ext cx="1527910" cy="1541491"/>
          </a:xfrm>
          <a:prstGeom prst="rect">
            <a:avLst/>
          </a:prstGeom>
        </p:spPr>
      </p:pic>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5194277"/>
      </p:ext>
    </p:extLst>
  </p:cSld>
  <p:clrMapOvr>
    <a:masterClrMapping/>
  </p:clrMapOvr>
  <p:transition spd="slow" advTm="53953">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204875" y="1397680"/>
            <a:ext cx="441456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work</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6"/>
          <a:stretch>
            <a:fillRect/>
          </a:stretch>
        </p:blipFill>
        <p:spPr>
          <a:xfrm>
            <a:off x="1204875" y="1318762"/>
            <a:ext cx="4572396" cy="4572396"/>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662320168"/>
      </p:ext>
    </p:extLst>
  </p:cSld>
  <p:clrMapOvr>
    <a:masterClrMapping/>
  </p:clrMapOvr>
  <p:transition spd="slow" advTm="71463">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9"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10"/>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spd="slow" p14:dur="2000" advTm="21530"/>
    </mc:Choice>
    <mc:Fallback>
      <p:transition spd="slow" advTm="21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3.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771</TotalTime>
  <Words>226</Words>
  <Application>Microsoft Office PowerPoint</Application>
  <PresentationFormat>Widescreen</PresentationFormat>
  <Paragraphs>39</Paragraphs>
  <Slides>11</Slides>
  <Notes>3</Notes>
  <HiddenSlides>0</HiddenSlides>
  <MMClips>11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EELU</cp:lastModifiedBy>
  <cp:revision>33</cp:revision>
  <dcterms:created xsi:type="dcterms:W3CDTF">2023-04-29T09:08:23Z</dcterms:created>
  <dcterms:modified xsi:type="dcterms:W3CDTF">2023-09-27T15:11:54Z</dcterms:modified>
</cp:coreProperties>
</file>