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5"/>
  </p:notesMasterIdLst>
  <p:handoutMasterIdLst>
    <p:handoutMasterId r:id="rId26"/>
  </p:handoutMasterIdLst>
  <p:sldIdLst>
    <p:sldId id="303" r:id="rId5"/>
    <p:sldId id="313" r:id="rId6"/>
    <p:sldId id="666" r:id="rId7"/>
    <p:sldId id="622" r:id="rId8"/>
    <p:sldId id="499" r:id="rId9"/>
    <p:sldId id="667" r:id="rId10"/>
    <p:sldId id="668" r:id="rId11"/>
    <p:sldId id="669" r:id="rId12"/>
    <p:sldId id="670" r:id="rId13"/>
    <p:sldId id="671" r:id="rId14"/>
    <p:sldId id="672" r:id="rId15"/>
    <p:sldId id="673" r:id="rId16"/>
    <p:sldId id="674" r:id="rId17"/>
    <p:sldId id="675" r:id="rId18"/>
    <p:sldId id="676" r:id="rId19"/>
    <p:sldId id="677" r:id="rId20"/>
    <p:sldId id="505" r:id="rId21"/>
    <p:sldId id="678" r:id="rId22"/>
    <p:sldId id="679" r:id="rId23"/>
    <p:sldId id="349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666"/>
            <p14:sldId id="622"/>
            <p14:sldId id="499"/>
            <p14:sldId id="667"/>
            <p14:sldId id="668"/>
            <p14:sldId id="669"/>
            <p14:sldId id="670"/>
            <p14:sldId id="671"/>
            <p14:sldId id="672"/>
            <p14:sldId id="673"/>
            <p14:sldId id="674"/>
            <p14:sldId id="675"/>
            <p14:sldId id="676"/>
            <p14:sldId id="677"/>
            <p14:sldId id="505"/>
            <p14:sldId id="678"/>
            <p14:sldId id="67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C928007-04AE-0A47-A8F4-B57496D0868A}" v="14" dt="2025-05-22T19:15:13.6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45"/>
    <p:restoredTop sz="94631"/>
  </p:normalViewPr>
  <p:slideViewPr>
    <p:cSldViewPr snapToGrid="0">
      <p:cViewPr varScale="1">
        <p:scale>
          <a:sx n="66" d="100"/>
          <a:sy n="66" d="100"/>
        </p:scale>
        <p:origin x="63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hmed Hassan" userId="47750a22-629f-416f-a96d-609d36c2ca96" providerId="ADAL" clId="{EC928007-04AE-0A47-A8F4-B57496D0868A}"/>
    <pc:docChg chg="undo custSel addSld modSld sldOrd">
      <pc:chgData name="Ahmed Hassan" userId="47750a22-629f-416f-a96d-609d36c2ca96" providerId="ADAL" clId="{EC928007-04AE-0A47-A8F4-B57496D0868A}" dt="2025-05-22T19:16:29.732" v="16" actId="1076"/>
      <pc:docMkLst>
        <pc:docMk/>
      </pc:docMkLst>
      <pc:sldChg chg="addSp delSp modSp add mod ord delAnim">
        <pc:chgData name="Ahmed Hassan" userId="47750a22-629f-416f-a96d-609d36c2ca96" providerId="ADAL" clId="{EC928007-04AE-0A47-A8F4-B57496D0868A}" dt="2025-05-22T19:16:29.732" v="16" actId="1076"/>
        <pc:sldMkLst>
          <pc:docMk/>
          <pc:sldMk cId="3744983141" sldId="505"/>
        </pc:sldMkLst>
        <pc:spChg chg="mod">
          <ac:chgData name="Ahmed Hassan" userId="47750a22-629f-416f-a96d-609d36c2ca96" providerId="ADAL" clId="{EC928007-04AE-0A47-A8F4-B57496D0868A}" dt="2025-05-22T19:13:21.395" v="4" actId="404"/>
          <ac:spMkLst>
            <pc:docMk/>
            <pc:sldMk cId="3744983141" sldId="505"/>
            <ac:spMk id="2" creationId="{A5D91A35-7DBA-529F-F4C9-DB8E6A950948}"/>
          </ac:spMkLst>
        </pc:spChg>
        <pc:spChg chg="add mod">
          <ac:chgData name="Ahmed Hassan" userId="47750a22-629f-416f-a96d-609d36c2ca96" providerId="ADAL" clId="{EC928007-04AE-0A47-A8F4-B57496D0868A}" dt="2025-05-22T19:13:32.700" v="5"/>
          <ac:spMkLst>
            <pc:docMk/>
            <pc:sldMk cId="3744983141" sldId="505"/>
            <ac:spMk id="4" creationId="{3A1E62EF-9766-8D2B-5F82-21127A38A6AA}"/>
          </ac:spMkLst>
        </pc:spChg>
        <pc:spChg chg="add mod">
          <ac:chgData name="Ahmed Hassan" userId="47750a22-629f-416f-a96d-609d36c2ca96" providerId="ADAL" clId="{EC928007-04AE-0A47-A8F4-B57496D0868A}" dt="2025-05-22T19:14:27.680" v="6"/>
          <ac:spMkLst>
            <pc:docMk/>
            <pc:sldMk cId="3744983141" sldId="505"/>
            <ac:spMk id="6" creationId="{4B150623-ADB6-72E1-52C5-D4CA60BE8C20}"/>
          </ac:spMkLst>
        </pc:spChg>
        <pc:spChg chg="add mod">
          <ac:chgData name="Ahmed Hassan" userId="47750a22-629f-416f-a96d-609d36c2ca96" providerId="ADAL" clId="{EC928007-04AE-0A47-A8F4-B57496D0868A}" dt="2025-05-22T19:14:37.585" v="8"/>
          <ac:spMkLst>
            <pc:docMk/>
            <pc:sldMk cId="3744983141" sldId="505"/>
            <ac:spMk id="14" creationId="{8CF225B2-AE5E-6F10-A7B7-42FF89D8FC4D}"/>
          </ac:spMkLst>
        </pc:spChg>
        <pc:spChg chg="add mod">
          <ac:chgData name="Ahmed Hassan" userId="47750a22-629f-416f-a96d-609d36c2ca96" providerId="ADAL" clId="{EC928007-04AE-0A47-A8F4-B57496D0868A}" dt="2025-05-22T19:14:41.602" v="9"/>
          <ac:spMkLst>
            <pc:docMk/>
            <pc:sldMk cId="3744983141" sldId="505"/>
            <ac:spMk id="16" creationId="{8A796CE7-60CF-4234-C652-F1449AF0F8CA}"/>
          </ac:spMkLst>
        </pc:spChg>
        <pc:spChg chg="add mod">
          <ac:chgData name="Ahmed Hassan" userId="47750a22-629f-416f-a96d-609d36c2ca96" providerId="ADAL" clId="{EC928007-04AE-0A47-A8F4-B57496D0868A}" dt="2025-05-22T19:16:29.732" v="16" actId="1076"/>
          <ac:spMkLst>
            <pc:docMk/>
            <pc:sldMk cId="3744983141" sldId="505"/>
            <ac:spMk id="18" creationId="{19931B82-5AB2-D136-41D1-D9A840681C88}"/>
          </ac:spMkLst>
        </pc:spChg>
        <pc:picChg chg="add mod">
          <ac:chgData name="Ahmed Hassan" userId="47750a22-629f-416f-a96d-609d36c2ca96" providerId="ADAL" clId="{EC928007-04AE-0A47-A8F4-B57496D0868A}" dt="2025-05-22T19:13:14.963" v="3"/>
          <ac:picMkLst>
            <pc:docMk/>
            <pc:sldMk cId="3744983141" sldId="505"/>
            <ac:picMk id="3" creationId="{6A826623-BB27-FFC9-8E71-A13DCD77D371}"/>
          </ac:picMkLst>
        </pc:picChg>
        <pc:picChg chg="add">
          <ac:chgData name="Ahmed Hassan" userId="47750a22-629f-416f-a96d-609d36c2ca96" providerId="ADAL" clId="{EC928007-04AE-0A47-A8F4-B57496D0868A}" dt="2025-05-22T19:14:33.417" v="7"/>
          <ac:picMkLst>
            <pc:docMk/>
            <pc:sldMk cId="3744983141" sldId="505"/>
            <ac:picMk id="13" creationId="{97A7ECAD-9618-814A-AA58-06BFBBD94A2B}"/>
          </ac:picMkLst>
        </pc:picChg>
        <pc:picChg chg="del">
          <ac:chgData name="Ahmed Hassan" userId="47750a22-629f-416f-a96d-609d36c2ca96" providerId="ADAL" clId="{EC928007-04AE-0A47-A8F4-B57496D0868A}" dt="2025-05-22T19:13:05.119" v="2" actId="478"/>
          <ac:picMkLst>
            <pc:docMk/>
            <pc:sldMk cId="3744983141" sldId="505"/>
            <ac:picMk id="15" creationId="{A904258A-65AE-B696-987A-B08F92968B0E}"/>
          </ac:picMkLst>
        </pc:picChg>
        <pc:picChg chg="add del">
          <ac:chgData name="Ahmed Hassan" userId="47750a22-629f-416f-a96d-609d36c2ca96" providerId="ADAL" clId="{EC928007-04AE-0A47-A8F4-B57496D0868A}" dt="2025-05-22T19:15:01.328" v="11" actId="478"/>
          <ac:picMkLst>
            <pc:docMk/>
            <pc:sldMk cId="3744983141" sldId="505"/>
            <ac:picMk id="17" creationId="{F77CACEF-1F2C-08EB-807D-5E005F8E9E8F}"/>
          </ac:picMkLst>
        </pc:picChg>
      </pc:sldChg>
    </pc:docChg>
  </pc:docChgLst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</pc:sldChg>
    </pc:docChg>
  </pc:docChgLst>
  <pc:docChgLst>
    <pc:chgData name="AbdullahHalawany" userId="93acd4f6-3999-43c0-a02f-17f31116eace" providerId="ADAL" clId="{1789CC17-4EBB-4F87-81FB-ACC80DF0C480}"/>
    <pc:docChg chg="undo custSel modSld">
      <pc:chgData name="AbdullahHalawany" userId="93acd4f6-3999-43c0-a02f-17f31116eace" providerId="ADAL" clId="{1789CC17-4EBB-4F87-81FB-ACC80DF0C480}" dt="2024-10-31T07:13:08.917" v="132"/>
      <pc:docMkLst>
        <pc:docMk/>
      </pc:docMkLst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0" sldId="303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0" sldId="313"/>
        </pc:sldMkLst>
      </pc:sldChg>
      <pc:sldChg chg="modTransition">
        <pc:chgData name="AbdullahHalawany" userId="93acd4f6-3999-43c0-a02f-17f31116eace" providerId="ADAL" clId="{1789CC17-4EBB-4F87-81FB-ACC80DF0C480}" dt="2024-10-31T07:13:08.917" v="132"/>
        <pc:sldMkLst>
          <pc:docMk/>
          <pc:sldMk cId="0" sldId="349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91888453" sldId="49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756635027" sldId="583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978668602" sldId="584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37751685" sldId="585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738274113" sldId="586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51338143" sldId="587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566672731" sldId="588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996977730" sldId="58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550464049" sldId="590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453189734" sldId="591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802161393" sldId="592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005999317" sldId="593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252703164" sldId="594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810551693" sldId="595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93643038" sldId="596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480457842" sldId="597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259167427" sldId="598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416101726" sldId="59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85687449" sldId="600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424704833" sldId="601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080601033" sldId="602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8447749" sldId="603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68796619" sldId="604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56862498" sldId="605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194002760" sldId="606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603648323" sldId="607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812012337" sldId="608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45906042" sldId="609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060884563" sldId="610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047384485" sldId="611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797504033" sldId="612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419197737" sldId="613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575439986" sldId="614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647067282" sldId="615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46246117" sldId="617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39560993" sldId="618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50453666" sldId="61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717722845" sldId="620"/>
        </pc:sldMkLst>
      </pc:sldChg>
      <pc:sldChg chg="modTransition">
        <pc:chgData name="AbdullahHalawany" userId="93acd4f6-3999-43c0-a02f-17f31116eace" providerId="ADAL" clId="{1789CC17-4EBB-4F87-81FB-ACC80DF0C480}" dt="2024-10-31T07:13:08.917" v="132"/>
        <pc:sldMkLst>
          <pc:docMk/>
          <pc:sldMk cId="3838883664" sldId="621"/>
        </pc:sldMkLst>
      </pc:sldChg>
    </pc:docChg>
  </pc:docChgLst>
  <pc:docChgLst>
    <pc:chgData name="AbdullahHalawany" userId="93acd4f6-3999-43c0-a02f-17f31116eace" providerId="ADAL" clId="{4A8E278C-A496-4187-987B-48A7DF0A7BC4}"/>
    <pc:docChg chg="undo custSel modSld">
      <pc:chgData name="AbdullahHalawany" userId="93acd4f6-3999-43c0-a02f-17f31116eace" providerId="ADAL" clId="{4A8E278C-A496-4187-987B-48A7DF0A7BC4}" dt="2024-11-04T04:48:04.442" v="64" actId="20577"/>
      <pc:docMkLst>
        <pc:docMk/>
      </pc:docMkLst>
      <pc:sldChg chg="modSp mod">
        <pc:chgData name="AbdullahHalawany" userId="93acd4f6-3999-43c0-a02f-17f31116eace" providerId="ADAL" clId="{4A8E278C-A496-4187-987B-48A7DF0A7BC4}" dt="2024-11-04T04:18:02.356" v="2" actId="1076"/>
        <pc:sldMkLst>
          <pc:docMk/>
          <pc:sldMk cId="0" sldId="303"/>
        </pc:sldMkLst>
      </pc:sldChg>
      <pc:sldChg chg="modSp mod">
        <pc:chgData name="AbdullahHalawany" userId="93acd4f6-3999-43c0-a02f-17f31116eace" providerId="ADAL" clId="{4A8E278C-A496-4187-987B-48A7DF0A7BC4}" dt="2024-11-04T04:20:43.038" v="37" actId="1076"/>
        <pc:sldMkLst>
          <pc:docMk/>
          <pc:sldMk cId="191888453" sldId="499"/>
        </pc:sldMkLst>
      </pc:sldChg>
      <pc:sldChg chg="modSp mod">
        <pc:chgData name="AbdullahHalawany" userId="93acd4f6-3999-43c0-a02f-17f31116eace" providerId="ADAL" clId="{4A8E278C-A496-4187-987B-48A7DF0A7BC4}" dt="2024-11-04T04:21:16.763" v="39" actId="2710"/>
        <pc:sldMkLst>
          <pc:docMk/>
          <pc:sldMk cId="2982646360" sldId="593"/>
        </pc:sldMkLst>
      </pc:sldChg>
      <pc:sldChg chg="modSp mod">
        <pc:chgData name="AbdullahHalawany" userId="93acd4f6-3999-43c0-a02f-17f31116eace" providerId="ADAL" clId="{4A8E278C-A496-4187-987B-48A7DF0A7BC4}" dt="2024-11-04T04:18:26.226" v="5" actId="1076"/>
        <pc:sldMkLst>
          <pc:docMk/>
          <pc:sldMk cId="3192421304" sldId="594"/>
        </pc:sldMkLst>
      </pc:sldChg>
      <pc:sldChg chg="modSp mod">
        <pc:chgData name="AbdullahHalawany" userId="93acd4f6-3999-43c0-a02f-17f31116eace" providerId="ADAL" clId="{4A8E278C-A496-4187-987B-48A7DF0A7BC4}" dt="2024-11-04T04:18:34.513" v="7" actId="1076"/>
        <pc:sldMkLst>
          <pc:docMk/>
          <pc:sldMk cId="3878200801" sldId="596"/>
        </pc:sldMkLst>
      </pc:sldChg>
      <pc:sldChg chg="modSp mod">
        <pc:chgData name="AbdullahHalawany" userId="93acd4f6-3999-43c0-a02f-17f31116eace" providerId="ADAL" clId="{4A8E278C-A496-4187-987B-48A7DF0A7BC4}" dt="2024-11-04T04:18:38.854" v="9" actId="1076"/>
        <pc:sldMkLst>
          <pc:docMk/>
          <pc:sldMk cId="2097266470" sldId="597"/>
        </pc:sldMkLst>
      </pc:sldChg>
      <pc:sldChg chg="modSp mod">
        <pc:chgData name="AbdullahHalawany" userId="93acd4f6-3999-43c0-a02f-17f31116eace" providerId="ADAL" clId="{4A8E278C-A496-4187-987B-48A7DF0A7BC4}" dt="2024-11-04T04:18:44.959" v="11" actId="1076"/>
        <pc:sldMkLst>
          <pc:docMk/>
          <pc:sldMk cId="4168783259" sldId="598"/>
        </pc:sldMkLst>
      </pc:sldChg>
      <pc:sldChg chg="modSp mod">
        <pc:chgData name="AbdullahHalawany" userId="93acd4f6-3999-43c0-a02f-17f31116eace" providerId="ADAL" clId="{4A8E278C-A496-4187-987B-48A7DF0A7BC4}" dt="2024-11-04T04:18:49.969" v="13" actId="1076"/>
        <pc:sldMkLst>
          <pc:docMk/>
          <pc:sldMk cId="3052828514" sldId="599"/>
        </pc:sldMkLst>
      </pc:sldChg>
      <pc:sldChg chg="modSp mod">
        <pc:chgData name="AbdullahHalawany" userId="93acd4f6-3999-43c0-a02f-17f31116eace" providerId="ADAL" clId="{4A8E278C-A496-4187-987B-48A7DF0A7BC4}" dt="2024-11-04T04:18:54.217" v="15" actId="1076"/>
        <pc:sldMkLst>
          <pc:docMk/>
          <pc:sldMk cId="2319709672" sldId="600"/>
        </pc:sldMkLst>
      </pc:sldChg>
      <pc:sldChg chg="modSp mod">
        <pc:chgData name="AbdullahHalawany" userId="93acd4f6-3999-43c0-a02f-17f31116eace" providerId="ADAL" clId="{4A8E278C-A496-4187-987B-48A7DF0A7BC4}" dt="2024-11-04T04:18:58.773" v="17" actId="1076"/>
        <pc:sldMkLst>
          <pc:docMk/>
          <pc:sldMk cId="3028319447" sldId="601"/>
        </pc:sldMkLst>
      </pc:sldChg>
      <pc:sldChg chg="modSp mod">
        <pc:chgData name="AbdullahHalawany" userId="93acd4f6-3999-43c0-a02f-17f31116eace" providerId="ADAL" clId="{4A8E278C-A496-4187-987B-48A7DF0A7BC4}" dt="2024-11-04T04:22:54.077" v="60" actId="20577"/>
        <pc:sldMkLst>
          <pc:docMk/>
          <pc:sldMk cId="953084867" sldId="602"/>
        </pc:sldMkLst>
      </pc:sldChg>
      <pc:sldChg chg="modSp mod">
        <pc:chgData name="AbdullahHalawany" userId="93acd4f6-3999-43c0-a02f-17f31116eace" providerId="ADAL" clId="{4A8E278C-A496-4187-987B-48A7DF0A7BC4}" dt="2024-11-04T04:19:28.428" v="24" actId="1076"/>
        <pc:sldMkLst>
          <pc:docMk/>
          <pc:sldMk cId="3445815507" sldId="605"/>
        </pc:sldMkLst>
      </pc:sldChg>
      <pc:sldChg chg="modSp mod">
        <pc:chgData name="AbdullahHalawany" userId="93acd4f6-3999-43c0-a02f-17f31116eace" providerId="ADAL" clId="{4A8E278C-A496-4187-987B-48A7DF0A7BC4}" dt="2024-11-04T04:19:33.397" v="26" actId="1076"/>
        <pc:sldMkLst>
          <pc:docMk/>
          <pc:sldMk cId="4118667722" sldId="606"/>
        </pc:sldMkLst>
      </pc:sldChg>
      <pc:sldChg chg="modSp mod">
        <pc:chgData name="AbdullahHalawany" userId="93acd4f6-3999-43c0-a02f-17f31116eace" providerId="ADAL" clId="{4A8E278C-A496-4187-987B-48A7DF0A7BC4}" dt="2024-11-04T04:19:42.283" v="28" actId="1076"/>
        <pc:sldMkLst>
          <pc:docMk/>
          <pc:sldMk cId="4144050016" sldId="607"/>
        </pc:sldMkLst>
      </pc:sldChg>
      <pc:sldChg chg="modSp mod">
        <pc:chgData name="AbdullahHalawany" userId="93acd4f6-3999-43c0-a02f-17f31116eace" providerId="ADAL" clId="{4A8E278C-A496-4187-987B-48A7DF0A7BC4}" dt="2024-11-04T04:19:47.593" v="30" actId="1076"/>
        <pc:sldMkLst>
          <pc:docMk/>
          <pc:sldMk cId="347890785" sldId="608"/>
        </pc:sldMkLst>
      </pc:sldChg>
      <pc:sldChg chg="modSp mod">
        <pc:chgData name="AbdullahHalawany" userId="93acd4f6-3999-43c0-a02f-17f31116eace" providerId="ADAL" clId="{4A8E278C-A496-4187-987B-48A7DF0A7BC4}" dt="2024-11-04T04:19:52.861" v="32" actId="1076"/>
        <pc:sldMkLst>
          <pc:docMk/>
          <pc:sldMk cId="2941116839" sldId="609"/>
        </pc:sldMkLst>
      </pc:sldChg>
      <pc:sldChg chg="modSp mod">
        <pc:chgData name="AbdullahHalawany" userId="93acd4f6-3999-43c0-a02f-17f31116eace" providerId="ADAL" clId="{4A8E278C-A496-4187-987B-48A7DF0A7BC4}" dt="2024-11-04T04:19:57.829" v="34" actId="1076"/>
        <pc:sldMkLst>
          <pc:docMk/>
          <pc:sldMk cId="1355294374" sldId="610"/>
        </pc:sldMkLst>
      </pc:sldChg>
      <pc:sldChg chg="modSp mod">
        <pc:chgData name="AbdullahHalawany" userId="93acd4f6-3999-43c0-a02f-17f31116eace" providerId="ADAL" clId="{4A8E278C-A496-4187-987B-48A7DF0A7BC4}" dt="2024-11-04T04:48:04.442" v="64" actId="20577"/>
        <pc:sldMkLst>
          <pc:docMk/>
          <pc:sldMk cId="810213647" sldId="615"/>
        </pc:sldMkLst>
      </pc:sldChg>
      <pc:sldChg chg="modSp mod">
        <pc:chgData name="AbdullahHalawany" userId="93acd4f6-3999-43c0-a02f-17f31116eace" providerId="ADAL" clId="{4A8E278C-A496-4187-987B-48A7DF0A7BC4}" dt="2024-11-04T04:20:11.788" v="35" actId="14100"/>
        <pc:sldMkLst>
          <pc:docMk/>
          <pc:sldMk cId="2344963462" sldId="617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Performance Across Key Organizational</a:t>
            </a:r>
            <a:r>
              <a:rPr lang="en-US" baseline="0" dirty="0"/>
              <a:t> Success Metrics</a:t>
            </a:r>
            <a:endParaRPr lang="en-US" dirty="0"/>
          </a:p>
        </c:rich>
      </c:tx>
      <c:layout>
        <c:manualLayout>
          <c:xMode val="edge"/>
          <c:yMode val="edge"/>
          <c:x val="0.2106106262912163"/>
          <c:y val="0.115593011871493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EG"/>
        </a:p>
      </c:txPr>
    </c:title>
    <c:autoTitleDeleted val="0"/>
    <c:plotArea>
      <c:layout>
        <c:manualLayout>
          <c:layoutTarget val="inner"/>
          <c:xMode val="edge"/>
          <c:yMode val="edge"/>
          <c:x val="0.13686397929202188"/>
          <c:y val="0.17623419237598101"/>
          <c:w val="0.8413036933229403"/>
          <c:h val="0.6371198066229026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Low BA Maturity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ar-E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Management of Individual Projects</c:v>
                </c:pt>
                <c:pt idx="1">
                  <c:v>Organizational Agility</c:v>
                </c:pt>
                <c:pt idx="2">
                  <c:v>Strategy Implementation</c:v>
                </c:pt>
                <c:pt idx="3">
                  <c:v>Financial Performance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0.28999999999999998</c:v>
                </c:pt>
                <c:pt idx="1">
                  <c:v>0.14000000000000001</c:v>
                </c:pt>
                <c:pt idx="2">
                  <c:v>0.21</c:v>
                </c:pt>
                <c:pt idx="3">
                  <c:v>0.45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55A-426E-B4CD-A55AC3736FD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High BA Maturity</c:v>
                </c:pt>
              </c:strCache>
            </c:strRef>
          </c:tx>
          <c:spPr>
            <a:solidFill>
              <a:srgbClr val="4472C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ar-E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Management of Individual Projects</c:v>
                </c:pt>
                <c:pt idx="1">
                  <c:v>Organizational Agility</c:v>
                </c:pt>
                <c:pt idx="2">
                  <c:v>Strategy Implementation</c:v>
                </c:pt>
                <c:pt idx="3">
                  <c:v>Financial Performance</c:v>
                </c:pt>
              </c:strCache>
            </c:strRef>
          </c:cat>
          <c:val>
            <c:numRef>
              <c:f>Sheet1!$C$2:$C$5</c:f>
              <c:numCache>
                <c:formatCode>0%</c:formatCode>
                <c:ptCount val="4"/>
                <c:pt idx="0">
                  <c:v>0.62</c:v>
                </c:pt>
                <c:pt idx="1">
                  <c:v>0.4</c:v>
                </c:pt>
                <c:pt idx="2">
                  <c:v>0.66</c:v>
                </c:pt>
                <c:pt idx="3">
                  <c:v>0.69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55A-426E-B4CD-A55AC3736FD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3780864"/>
        <c:axId val="33782400"/>
      </c:barChart>
      <c:catAx>
        <c:axId val="337808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EG"/>
          </a:p>
        </c:txPr>
        <c:crossAx val="33782400"/>
        <c:crosses val="autoZero"/>
        <c:auto val="1"/>
        <c:lblAlgn val="ctr"/>
        <c:lblOffset val="100"/>
        <c:noMultiLvlLbl val="0"/>
      </c:catAx>
      <c:valAx>
        <c:axId val="337824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EG"/>
          </a:p>
        </c:txPr>
        <c:crossAx val="33780864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layout>
        <c:manualLayout>
          <c:xMode val="edge"/>
          <c:yMode val="edge"/>
          <c:x val="0.36210028448913717"/>
          <c:y val="0.90300528394351431"/>
          <c:w val="0.29287078012645051"/>
          <c:h val="4.839761189670625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EG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ar-EG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101C1A-98E3-1847-9D55-3554B19CF85C}" type="doc">
      <dgm:prSet loTypeId="urn:microsoft.com/office/officeart/2005/8/layout/pyramid4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2CD55C6-E51E-0948-828E-32C8B924AB30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B2D4DF84-B463-A34F-ADAA-A6F78AE3F09E}" type="parTrans" cxnId="{9BD6678B-83CC-9449-876C-0D09AD3B5EE3}">
      <dgm:prSet/>
      <dgm:spPr/>
      <dgm:t>
        <a:bodyPr/>
        <a:lstStyle/>
        <a:p>
          <a:endParaRPr lang="en-US"/>
        </a:p>
      </dgm:t>
    </dgm:pt>
    <dgm:pt modelId="{E037310B-75F5-4942-94CF-2A4FE2314BDB}" type="sibTrans" cxnId="{9BD6678B-83CC-9449-876C-0D09AD3B5EE3}">
      <dgm:prSet/>
      <dgm:spPr/>
      <dgm:t>
        <a:bodyPr/>
        <a:lstStyle/>
        <a:p>
          <a:endParaRPr lang="en-US"/>
        </a:p>
      </dgm:t>
    </dgm:pt>
    <dgm:pt modelId="{B2CD6BD8-C3D9-B64B-A54C-B19484EB376A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A8B72024-C53E-A04D-9CB3-0CEB075F2728}" type="parTrans" cxnId="{5E3101E8-90BF-734A-A678-4BCF3796EEA8}">
      <dgm:prSet/>
      <dgm:spPr/>
      <dgm:t>
        <a:bodyPr/>
        <a:lstStyle/>
        <a:p>
          <a:endParaRPr lang="en-US"/>
        </a:p>
      </dgm:t>
    </dgm:pt>
    <dgm:pt modelId="{44051A4C-5E49-C34D-ACAD-F3F7519C5A62}" type="sibTrans" cxnId="{5E3101E8-90BF-734A-A678-4BCF3796EEA8}">
      <dgm:prSet/>
      <dgm:spPr/>
      <dgm:t>
        <a:bodyPr/>
        <a:lstStyle/>
        <a:p>
          <a:endParaRPr lang="en-US"/>
        </a:p>
      </dgm:t>
    </dgm:pt>
    <dgm:pt modelId="{AD2061B5-ACDD-3143-AA66-3B061BE12A67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29448467-A95F-9240-B74B-1EFF9630445D}" type="parTrans" cxnId="{AE834DB5-337E-1343-951D-AA3EA084736E}">
      <dgm:prSet/>
      <dgm:spPr/>
      <dgm:t>
        <a:bodyPr/>
        <a:lstStyle/>
        <a:p>
          <a:endParaRPr lang="en-US"/>
        </a:p>
      </dgm:t>
    </dgm:pt>
    <dgm:pt modelId="{127983D7-4B15-0048-8D97-AB618E638483}" type="sibTrans" cxnId="{AE834DB5-337E-1343-951D-AA3EA084736E}">
      <dgm:prSet/>
      <dgm:spPr/>
      <dgm:t>
        <a:bodyPr/>
        <a:lstStyle/>
        <a:p>
          <a:endParaRPr lang="en-US"/>
        </a:p>
      </dgm:t>
    </dgm:pt>
    <dgm:pt modelId="{3250D8B2-5AB5-A243-90BB-ED1F7394DD50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EE937041-5A5B-2D45-801C-3583BF46721C}" type="parTrans" cxnId="{5FB5F7D3-2D6D-EC41-AE71-CD1CEBF9FD65}">
      <dgm:prSet/>
      <dgm:spPr/>
      <dgm:t>
        <a:bodyPr/>
        <a:lstStyle/>
        <a:p>
          <a:endParaRPr lang="en-US"/>
        </a:p>
      </dgm:t>
    </dgm:pt>
    <dgm:pt modelId="{C84D389C-E060-5A48-BD75-9167BC9BCF73}" type="sibTrans" cxnId="{5FB5F7D3-2D6D-EC41-AE71-CD1CEBF9FD65}">
      <dgm:prSet/>
      <dgm:spPr/>
      <dgm:t>
        <a:bodyPr/>
        <a:lstStyle/>
        <a:p>
          <a:endParaRPr lang="en-US"/>
        </a:p>
      </dgm:t>
    </dgm:pt>
    <dgm:pt modelId="{BFB06138-8EE9-EF44-A9AE-5061AACE0A0A}" type="pres">
      <dgm:prSet presAssocID="{33101C1A-98E3-1847-9D55-3554B19CF85C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47DA205-F7D0-DB48-92DF-0936465BB796}" type="pres">
      <dgm:prSet presAssocID="{33101C1A-98E3-1847-9D55-3554B19CF85C}" presName="triangle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10103A-8712-1B4A-A66F-7D6965FC826B}" type="pres">
      <dgm:prSet presAssocID="{33101C1A-98E3-1847-9D55-3554B19CF85C}" presName="triangle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DD6F5F-AE60-E249-A54F-7BEFB45A8A85}" type="pres">
      <dgm:prSet presAssocID="{33101C1A-98E3-1847-9D55-3554B19CF85C}" presName="triangle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0F72C5-B19C-F14D-A8F6-C9AA4034FC87}" type="pres">
      <dgm:prSet presAssocID="{33101C1A-98E3-1847-9D55-3554B19CF85C}" presName="triangle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FB5F7D3-2D6D-EC41-AE71-CD1CEBF9FD65}" srcId="{33101C1A-98E3-1847-9D55-3554B19CF85C}" destId="{3250D8B2-5AB5-A243-90BB-ED1F7394DD50}" srcOrd="3" destOrd="0" parTransId="{EE937041-5A5B-2D45-801C-3583BF46721C}" sibTransId="{C84D389C-E060-5A48-BD75-9167BC9BCF73}"/>
    <dgm:cxn modelId="{F07D6CDE-3930-F749-81C0-9EAAAFF54A76}" type="presOf" srcId="{32CD55C6-E51E-0948-828E-32C8B924AB30}" destId="{C47DA205-F7D0-DB48-92DF-0936465BB796}" srcOrd="0" destOrd="0" presId="urn:microsoft.com/office/officeart/2005/8/layout/pyramid4"/>
    <dgm:cxn modelId="{91359836-64D4-3846-B2E2-190B10D54905}" type="presOf" srcId="{33101C1A-98E3-1847-9D55-3554B19CF85C}" destId="{BFB06138-8EE9-EF44-A9AE-5061AACE0A0A}" srcOrd="0" destOrd="0" presId="urn:microsoft.com/office/officeart/2005/8/layout/pyramid4"/>
    <dgm:cxn modelId="{9BD6678B-83CC-9449-876C-0D09AD3B5EE3}" srcId="{33101C1A-98E3-1847-9D55-3554B19CF85C}" destId="{32CD55C6-E51E-0948-828E-32C8B924AB30}" srcOrd="0" destOrd="0" parTransId="{B2D4DF84-B463-A34F-ADAA-A6F78AE3F09E}" sibTransId="{E037310B-75F5-4942-94CF-2A4FE2314BDB}"/>
    <dgm:cxn modelId="{339ECB75-9170-C948-818A-35F819EF8D77}" type="presOf" srcId="{3250D8B2-5AB5-A243-90BB-ED1F7394DD50}" destId="{050F72C5-B19C-F14D-A8F6-C9AA4034FC87}" srcOrd="0" destOrd="0" presId="urn:microsoft.com/office/officeart/2005/8/layout/pyramid4"/>
    <dgm:cxn modelId="{F226E0E2-A3C0-1941-AE44-AF998057A431}" type="presOf" srcId="{AD2061B5-ACDD-3143-AA66-3B061BE12A67}" destId="{FBDD6F5F-AE60-E249-A54F-7BEFB45A8A85}" srcOrd="0" destOrd="0" presId="urn:microsoft.com/office/officeart/2005/8/layout/pyramid4"/>
    <dgm:cxn modelId="{AE834DB5-337E-1343-951D-AA3EA084736E}" srcId="{33101C1A-98E3-1847-9D55-3554B19CF85C}" destId="{AD2061B5-ACDD-3143-AA66-3B061BE12A67}" srcOrd="2" destOrd="0" parTransId="{29448467-A95F-9240-B74B-1EFF9630445D}" sibTransId="{127983D7-4B15-0048-8D97-AB618E638483}"/>
    <dgm:cxn modelId="{5E3101E8-90BF-734A-A678-4BCF3796EEA8}" srcId="{33101C1A-98E3-1847-9D55-3554B19CF85C}" destId="{B2CD6BD8-C3D9-B64B-A54C-B19484EB376A}" srcOrd="1" destOrd="0" parTransId="{A8B72024-C53E-A04D-9CB3-0CEB075F2728}" sibTransId="{44051A4C-5E49-C34D-ACAD-F3F7519C5A62}"/>
    <dgm:cxn modelId="{0681E24A-1724-D743-BA3E-86D9F08C8191}" type="presOf" srcId="{B2CD6BD8-C3D9-B64B-A54C-B19484EB376A}" destId="{FE10103A-8712-1B4A-A66F-7D6965FC826B}" srcOrd="0" destOrd="0" presId="urn:microsoft.com/office/officeart/2005/8/layout/pyramid4"/>
    <dgm:cxn modelId="{20C0197E-644F-BA49-A4DA-E15097F69B1D}" type="presParOf" srcId="{BFB06138-8EE9-EF44-A9AE-5061AACE0A0A}" destId="{C47DA205-F7D0-DB48-92DF-0936465BB796}" srcOrd="0" destOrd="0" presId="urn:microsoft.com/office/officeart/2005/8/layout/pyramid4"/>
    <dgm:cxn modelId="{694077E8-BC8D-674B-8BE2-C3A20D41CCE1}" type="presParOf" srcId="{BFB06138-8EE9-EF44-A9AE-5061AACE0A0A}" destId="{FE10103A-8712-1B4A-A66F-7D6965FC826B}" srcOrd="1" destOrd="0" presId="urn:microsoft.com/office/officeart/2005/8/layout/pyramid4"/>
    <dgm:cxn modelId="{3519B6A6-258E-F440-8C95-80F63B7C4BE3}" type="presParOf" srcId="{BFB06138-8EE9-EF44-A9AE-5061AACE0A0A}" destId="{FBDD6F5F-AE60-E249-A54F-7BEFB45A8A85}" srcOrd="2" destOrd="0" presId="urn:microsoft.com/office/officeart/2005/8/layout/pyramid4"/>
    <dgm:cxn modelId="{0529BBE0-AF8D-4F48-A2E2-6EF8E30869C8}" type="presParOf" srcId="{BFB06138-8EE9-EF44-A9AE-5061AACE0A0A}" destId="{050F72C5-B19C-F14D-A8F6-C9AA4034FC87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 custT="1"/>
      <dgm:spPr>
        <a:solidFill>
          <a:srgbClr val="4472C4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rPr>
            <a:t>Business Analysis adds values to organizations through ensuring that implemented business change solutions are aligned with business needs</a:t>
          </a:r>
          <a:endParaRPr lang="en-US" sz="2000" dirty="0">
            <a:latin typeface="+mn-lt"/>
          </a:endParaRPr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 sz="2000">
            <a:latin typeface="+mn-lt"/>
          </a:endParaRPr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 sz="2000">
            <a:latin typeface="+mn-lt"/>
          </a:endParaRPr>
        </a:p>
      </dgm:t>
    </dgm:pt>
    <dgm:pt modelId="{2C825ABE-DE0F-3C4F-864C-33773D1AC65F}">
      <dgm:prSet custT="1"/>
      <dgm:spPr>
        <a:solidFill>
          <a:srgbClr val="4472C4"/>
        </a:solidFill>
      </dgm:spPr>
      <dgm:t>
        <a:bodyPr/>
        <a:lstStyle/>
        <a:p>
          <a:r>
            <a:rPr lang="en-US" sz="20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rPr>
            <a:t>Business analysis is the application of knowledge, skills, tools and techniques to Determine problems, identify viable solutions, gather, analyze, document and implement requirements to achieve benefits</a:t>
          </a:r>
        </a:p>
      </dgm:t>
    </dgm:pt>
    <dgm:pt modelId="{63DCD196-D9EE-BE45-943C-558545086905}" type="parTrans" cxnId="{F3F17945-E863-DE49-BC42-35E1C487BE97}">
      <dgm:prSet/>
      <dgm:spPr/>
      <dgm:t>
        <a:bodyPr/>
        <a:lstStyle/>
        <a:p>
          <a:endParaRPr lang="en-US" sz="2000">
            <a:latin typeface="+mn-lt"/>
          </a:endParaRPr>
        </a:p>
      </dgm:t>
    </dgm:pt>
    <dgm:pt modelId="{8835A38D-BEEA-8545-8678-AF03C9446722}" type="sibTrans" cxnId="{F3F17945-E863-DE49-BC42-35E1C487BE97}">
      <dgm:prSet/>
      <dgm:spPr/>
      <dgm:t>
        <a:bodyPr/>
        <a:lstStyle/>
        <a:p>
          <a:endParaRPr lang="en-US" sz="2000">
            <a:latin typeface="+mn-lt"/>
          </a:endParaRPr>
        </a:p>
      </dgm:t>
    </dgm:pt>
    <dgm:pt modelId="{83F9A072-BF21-3B4F-AF6A-3C82E3BF4D9A}">
      <dgm:prSet custT="1"/>
      <dgm:spPr>
        <a:solidFill>
          <a:srgbClr val="4472C4"/>
        </a:solidFill>
      </dgm:spPr>
      <dgm:t>
        <a:bodyPr/>
        <a:lstStyle/>
        <a:p>
          <a:r>
            <a:rPr lang="en-US" sz="2000" dirty="0">
              <a:latin typeface="+mn-lt"/>
              <a:ea typeface="Calibri" panose="020F0502020204030204" pitchFamily="34" charset="0"/>
              <a:cs typeface="Arial" panose="020B0604020202020204" pitchFamily="34" charset="0"/>
            </a:rPr>
            <a:t>Analyzing a Business System means Studying: People, Processes, Technology, and organizational context</a:t>
          </a:r>
        </a:p>
      </dgm:t>
    </dgm:pt>
    <dgm:pt modelId="{32457702-B86E-454D-85CD-FFBCAA4C478A}" type="parTrans" cxnId="{D7E16C52-41A0-EB46-9F71-88B39FEE54F2}">
      <dgm:prSet/>
      <dgm:spPr/>
      <dgm:t>
        <a:bodyPr/>
        <a:lstStyle/>
        <a:p>
          <a:endParaRPr lang="en-US" sz="2000">
            <a:latin typeface="+mn-lt"/>
          </a:endParaRPr>
        </a:p>
      </dgm:t>
    </dgm:pt>
    <dgm:pt modelId="{E56CEDF3-BE27-6A41-9776-3B0ABD225E8A}" type="sibTrans" cxnId="{D7E16C52-41A0-EB46-9F71-88B39FEE54F2}">
      <dgm:prSet/>
      <dgm:spPr/>
      <dgm:t>
        <a:bodyPr/>
        <a:lstStyle/>
        <a:p>
          <a:endParaRPr lang="en-US" sz="2000">
            <a:latin typeface="+mn-lt"/>
          </a:endParaRPr>
        </a:p>
      </dgm:t>
    </dgm:pt>
    <dgm:pt modelId="{D038035D-5996-2444-BC35-BDF1C0707200}">
      <dgm:prSet custT="1"/>
      <dgm:spPr>
        <a:solidFill>
          <a:srgbClr val="4472C4"/>
        </a:solidFill>
      </dgm:spPr>
      <dgm:t>
        <a:bodyPr/>
        <a:lstStyle/>
        <a:p>
          <a:r>
            <a:rPr lang="en-US" sz="2000" dirty="0">
              <a:latin typeface="+mn-lt"/>
              <a:ea typeface="Calibri" panose="020F0502020204030204" pitchFamily="34" charset="0"/>
              <a:cs typeface="Arial" panose="020B0604020202020204" pitchFamily="34" charset="0"/>
            </a:rPr>
            <a:t>Business analysis is a set of processes guided by principles</a:t>
          </a:r>
          <a:endParaRPr lang="en-US" sz="2000" dirty="0">
            <a:effectLst/>
            <a:latin typeface="+mn-lt"/>
            <a:ea typeface="Calibri" panose="020F0502020204030204" pitchFamily="34" charset="0"/>
            <a:cs typeface="Arial" panose="020B0604020202020204" pitchFamily="34" charset="0"/>
          </a:endParaRPr>
        </a:p>
      </dgm:t>
    </dgm:pt>
    <dgm:pt modelId="{2812E816-F50D-F845-9D25-AD29E6F33A86}" type="parTrans" cxnId="{73937830-E1A8-EB44-AE14-AC73E412463D}">
      <dgm:prSet/>
      <dgm:spPr/>
      <dgm:t>
        <a:bodyPr/>
        <a:lstStyle/>
        <a:p>
          <a:endParaRPr lang="en-US" sz="2000">
            <a:latin typeface="+mn-lt"/>
          </a:endParaRPr>
        </a:p>
      </dgm:t>
    </dgm:pt>
    <dgm:pt modelId="{9E56571F-999C-1645-9AD7-F1D38077E84D}" type="sibTrans" cxnId="{73937830-E1A8-EB44-AE14-AC73E412463D}">
      <dgm:prSet/>
      <dgm:spPr/>
      <dgm:t>
        <a:bodyPr/>
        <a:lstStyle/>
        <a:p>
          <a:endParaRPr lang="en-US" sz="2000">
            <a:latin typeface="+mn-lt"/>
          </a:endParaRPr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E2E74E5-16AB-A84F-8AF0-27AF8F6D8599}" type="pres">
      <dgm:prSet presAssocID="{654E1FAB-E659-0644-A4E3-1F16F3B0BCF7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D8C1BC-233A-3040-B795-DCE97ACF459B}" type="pres">
      <dgm:prSet presAssocID="{D079DF24-8556-B346-90C4-B243A89C4F04}" presName="spacer" presStyleCnt="0"/>
      <dgm:spPr/>
    </dgm:pt>
    <dgm:pt modelId="{B14C813E-4D77-0749-AD3F-A45BCDC02E46}" type="pres">
      <dgm:prSet presAssocID="{2C825ABE-DE0F-3C4F-864C-33773D1AC65F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D50C98-EDBD-854D-8744-07122B1D2524}" type="pres">
      <dgm:prSet presAssocID="{8835A38D-BEEA-8545-8678-AF03C9446722}" presName="spacer" presStyleCnt="0"/>
      <dgm:spPr/>
    </dgm:pt>
    <dgm:pt modelId="{E8F4ECC8-54C9-2B48-BD19-38CEA2E2AA21}" type="pres">
      <dgm:prSet presAssocID="{83F9A072-BF21-3B4F-AF6A-3C82E3BF4D9A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CB68AC-3113-384F-B655-E378A830080B}" type="pres">
      <dgm:prSet presAssocID="{E56CEDF3-BE27-6A41-9776-3B0ABD225E8A}" presName="spacer" presStyleCnt="0"/>
      <dgm:spPr/>
    </dgm:pt>
    <dgm:pt modelId="{A83473DE-CF61-184E-8649-90BE423A33E4}" type="pres">
      <dgm:prSet presAssocID="{D038035D-5996-2444-BC35-BDF1C0707200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3937830-E1A8-EB44-AE14-AC73E412463D}" srcId="{86B1F3D8-D957-B14D-87E1-B0D1D6D72F90}" destId="{D038035D-5996-2444-BC35-BDF1C0707200}" srcOrd="3" destOrd="0" parTransId="{2812E816-F50D-F845-9D25-AD29E6F33A86}" sibTransId="{9E56571F-999C-1645-9AD7-F1D38077E84D}"/>
    <dgm:cxn modelId="{F23FEE02-5539-3447-8A68-966349ADEA01}" type="presOf" srcId="{D038035D-5996-2444-BC35-BDF1C0707200}" destId="{A83473DE-CF61-184E-8649-90BE423A33E4}" srcOrd="0" destOrd="0" presId="urn:microsoft.com/office/officeart/2005/8/layout/vList2"/>
    <dgm:cxn modelId="{7359ABE1-D176-5E40-A683-582D78EE354E}" type="presOf" srcId="{2C825ABE-DE0F-3C4F-864C-33773D1AC65F}" destId="{B14C813E-4D77-0749-AD3F-A45BCDC02E46}" srcOrd="0" destOrd="0" presId="urn:microsoft.com/office/officeart/2005/8/layout/vList2"/>
    <dgm:cxn modelId="{D7E16C52-41A0-EB46-9F71-88B39FEE54F2}" srcId="{86B1F3D8-D957-B14D-87E1-B0D1D6D72F90}" destId="{83F9A072-BF21-3B4F-AF6A-3C82E3BF4D9A}" srcOrd="2" destOrd="0" parTransId="{32457702-B86E-454D-85CD-FFBCAA4C478A}" sibTransId="{E56CEDF3-BE27-6A41-9776-3B0ABD225E8A}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88F1B710-0A38-D449-BA82-6ED7038BA087}" srcId="{86B1F3D8-D957-B14D-87E1-B0D1D6D72F90}" destId="{654E1FAB-E659-0644-A4E3-1F16F3B0BCF7}" srcOrd="0" destOrd="0" parTransId="{DB8A1B93-6ECA-6A42-BEC2-6583C323B8C8}" sibTransId="{D079DF24-8556-B346-90C4-B243A89C4F04}"/>
    <dgm:cxn modelId="{DE9DD29C-EF36-924A-AD14-5D221DBE0311}" type="presOf" srcId="{83F9A072-BF21-3B4F-AF6A-3C82E3BF4D9A}" destId="{E8F4ECC8-54C9-2B48-BD19-38CEA2E2AA21}" srcOrd="0" destOrd="0" presId="urn:microsoft.com/office/officeart/2005/8/layout/vList2"/>
    <dgm:cxn modelId="{F3F17945-E863-DE49-BC42-35E1C487BE97}" srcId="{86B1F3D8-D957-B14D-87E1-B0D1D6D72F90}" destId="{2C825ABE-DE0F-3C4F-864C-33773D1AC65F}" srcOrd="1" destOrd="0" parTransId="{63DCD196-D9EE-BE45-943C-558545086905}" sibTransId="{8835A38D-BEEA-8545-8678-AF03C9446722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674ABEC2-538C-9E47-AE56-6BD18B8D256B}" type="presParOf" srcId="{D80DA091-FED0-1B4D-827F-FFA5C4DA7BE3}" destId="{9E2E74E5-16AB-A84F-8AF0-27AF8F6D8599}" srcOrd="0" destOrd="0" presId="urn:microsoft.com/office/officeart/2005/8/layout/vList2"/>
    <dgm:cxn modelId="{9651CF83-84C7-C444-9E30-CD7E08C07732}" type="presParOf" srcId="{D80DA091-FED0-1B4D-827F-FFA5C4DA7BE3}" destId="{26D8C1BC-233A-3040-B795-DCE97ACF459B}" srcOrd="1" destOrd="0" presId="urn:microsoft.com/office/officeart/2005/8/layout/vList2"/>
    <dgm:cxn modelId="{40AFAC0E-1251-1F4A-BA5C-D2BF5B425C83}" type="presParOf" srcId="{D80DA091-FED0-1B4D-827F-FFA5C4DA7BE3}" destId="{B14C813E-4D77-0749-AD3F-A45BCDC02E46}" srcOrd="2" destOrd="0" presId="urn:microsoft.com/office/officeart/2005/8/layout/vList2"/>
    <dgm:cxn modelId="{B961035C-4010-AC4D-A4C4-449E622ADF2C}" type="presParOf" srcId="{D80DA091-FED0-1B4D-827F-FFA5C4DA7BE3}" destId="{2CD50C98-EDBD-854D-8744-07122B1D2524}" srcOrd="3" destOrd="0" presId="urn:microsoft.com/office/officeart/2005/8/layout/vList2"/>
    <dgm:cxn modelId="{E9B33067-24D7-474D-8B0D-39DD4986E321}" type="presParOf" srcId="{D80DA091-FED0-1B4D-827F-FFA5C4DA7BE3}" destId="{E8F4ECC8-54C9-2B48-BD19-38CEA2E2AA21}" srcOrd="4" destOrd="0" presId="urn:microsoft.com/office/officeart/2005/8/layout/vList2"/>
    <dgm:cxn modelId="{253DC0B7-6087-094F-9FBB-79ACA36B8BFB}" type="presParOf" srcId="{D80DA091-FED0-1B4D-827F-FFA5C4DA7BE3}" destId="{02CB68AC-3113-384F-B655-E378A830080B}" srcOrd="5" destOrd="0" presId="urn:microsoft.com/office/officeart/2005/8/layout/vList2"/>
    <dgm:cxn modelId="{750AA3A1-7716-ED4D-94C8-BA2C9828B361}" type="presParOf" srcId="{D80DA091-FED0-1B4D-827F-FFA5C4DA7BE3}" destId="{A83473DE-CF61-184E-8649-90BE423A33E4}" srcOrd="6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7DA205-F7D0-DB48-92DF-0936465BB796}">
      <dsp:nvSpPr>
        <dsp:cNvPr id="0" name=""/>
        <dsp:cNvSpPr/>
      </dsp:nvSpPr>
      <dsp:spPr>
        <a:xfrm>
          <a:off x="1253389" y="0"/>
          <a:ext cx="1891050" cy="189105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1726152" y="945525"/>
        <a:ext cx="945525" cy="945525"/>
      </dsp:txXfrm>
    </dsp:sp>
    <dsp:sp modelId="{FE10103A-8712-1B4A-A66F-7D6965FC826B}">
      <dsp:nvSpPr>
        <dsp:cNvPr id="0" name=""/>
        <dsp:cNvSpPr/>
      </dsp:nvSpPr>
      <dsp:spPr>
        <a:xfrm>
          <a:off x="307864" y="1891050"/>
          <a:ext cx="1891050" cy="189105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780627" y="2836575"/>
        <a:ext cx="945525" cy="945525"/>
      </dsp:txXfrm>
    </dsp:sp>
    <dsp:sp modelId="{FBDD6F5F-AE60-E249-A54F-7BEFB45A8A85}">
      <dsp:nvSpPr>
        <dsp:cNvPr id="0" name=""/>
        <dsp:cNvSpPr/>
      </dsp:nvSpPr>
      <dsp:spPr>
        <a:xfrm rot="10800000">
          <a:off x="1253389" y="1891050"/>
          <a:ext cx="1891050" cy="189105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 rot="10800000">
        <a:off x="1726151" y="1891050"/>
        <a:ext cx="945525" cy="945525"/>
      </dsp:txXfrm>
    </dsp:sp>
    <dsp:sp modelId="{050F72C5-B19C-F14D-A8F6-C9AA4034FC87}">
      <dsp:nvSpPr>
        <dsp:cNvPr id="0" name=""/>
        <dsp:cNvSpPr/>
      </dsp:nvSpPr>
      <dsp:spPr>
        <a:xfrm>
          <a:off x="2198914" y="1891050"/>
          <a:ext cx="1891050" cy="189105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2671677" y="2836575"/>
        <a:ext cx="945525" cy="9455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2E74E5-16AB-A84F-8AF0-27AF8F6D8599}">
      <dsp:nvSpPr>
        <dsp:cNvPr id="0" name=""/>
        <dsp:cNvSpPr/>
      </dsp:nvSpPr>
      <dsp:spPr>
        <a:xfrm>
          <a:off x="0" y="1840"/>
          <a:ext cx="10063672" cy="959294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kern="12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rPr>
            <a:t>Business Analysis adds values to organizations through ensuring that implemented business change solutions are aligned with business needs</a:t>
          </a:r>
          <a:endParaRPr lang="en-US" sz="2000" kern="1200" dirty="0">
            <a:latin typeface="+mn-lt"/>
          </a:endParaRPr>
        </a:p>
      </dsp:txBody>
      <dsp:txXfrm>
        <a:off x="46829" y="48669"/>
        <a:ext cx="9970014" cy="865636"/>
      </dsp:txXfrm>
    </dsp:sp>
    <dsp:sp modelId="{B14C813E-4D77-0749-AD3F-A45BCDC02E46}">
      <dsp:nvSpPr>
        <dsp:cNvPr id="0" name=""/>
        <dsp:cNvSpPr/>
      </dsp:nvSpPr>
      <dsp:spPr>
        <a:xfrm>
          <a:off x="0" y="973481"/>
          <a:ext cx="10063672" cy="959294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rPr>
            <a:t>Business analysis is the application of knowledge, skills, tools and techniques to Determine problems, identify viable solutions, gather, analyze, document and implement requirements to achieve benefits</a:t>
          </a:r>
        </a:p>
      </dsp:txBody>
      <dsp:txXfrm>
        <a:off x="46829" y="1020310"/>
        <a:ext cx="9970014" cy="865636"/>
      </dsp:txXfrm>
    </dsp:sp>
    <dsp:sp modelId="{E8F4ECC8-54C9-2B48-BD19-38CEA2E2AA21}">
      <dsp:nvSpPr>
        <dsp:cNvPr id="0" name=""/>
        <dsp:cNvSpPr/>
      </dsp:nvSpPr>
      <dsp:spPr>
        <a:xfrm>
          <a:off x="0" y="1945122"/>
          <a:ext cx="10063672" cy="959294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+mn-lt"/>
              <a:ea typeface="Calibri" panose="020F0502020204030204" pitchFamily="34" charset="0"/>
              <a:cs typeface="Arial" panose="020B0604020202020204" pitchFamily="34" charset="0"/>
            </a:rPr>
            <a:t>Analyzing a Business System means Studying: People, Processes, Technology, and organizational context</a:t>
          </a:r>
        </a:p>
      </dsp:txBody>
      <dsp:txXfrm>
        <a:off x="46829" y="1991951"/>
        <a:ext cx="9970014" cy="865636"/>
      </dsp:txXfrm>
    </dsp:sp>
    <dsp:sp modelId="{A83473DE-CF61-184E-8649-90BE423A33E4}">
      <dsp:nvSpPr>
        <dsp:cNvPr id="0" name=""/>
        <dsp:cNvSpPr/>
      </dsp:nvSpPr>
      <dsp:spPr>
        <a:xfrm>
          <a:off x="0" y="2916764"/>
          <a:ext cx="10063672" cy="959294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+mn-lt"/>
              <a:ea typeface="Calibri" panose="020F0502020204030204" pitchFamily="34" charset="0"/>
              <a:cs typeface="Arial" panose="020B0604020202020204" pitchFamily="34" charset="0"/>
            </a:rPr>
            <a:t>Business analysis is a set of processes guided by principles</a:t>
          </a:r>
          <a:endParaRPr lang="en-US" sz="2000" kern="1200" dirty="0">
            <a:effectLst/>
            <a:latin typeface="+mn-lt"/>
            <a:ea typeface="Calibri" panose="020F0502020204030204" pitchFamily="34" charset="0"/>
            <a:cs typeface="Arial" panose="020B0604020202020204" pitchFamily="34" charset="0"/>
          </a:endParaRPr>
        </a:p>
      </dsp:txBody>
      <dsp:txXfrm>
        <a:off x="46829" y="2963593"/>
        <a:ext cx="9970014" cy="8656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04/12/1446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36359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915984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hyperlink" Target="https://www.pmi.org/-/media/pmi/documents/public/pdf/white-papers/business-analysis-outcomes.pdf?rev=702d20b862484f6bb49ebfc3ec82f560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.png"/><Relationship Id="rId4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16122" y="2218811"/>
            <a:ext cx="53364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Business </a:t>
            </a:r>
            <a:b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Analysis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51825" y="3910284"/>
            <a:ext cx="4325312" cy="693281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6122" y="3310545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</a:t>
            </a:r>
            <a:r>
              <a:rPr lang="en-US" sz="2000" dirty="0" smtClean="0">
                <a:latin typeface="Alexandria" charset="0"/>
                <a:cs typeface="Alexandria" charset="0"/>
              </a:rPr>
              <a:t>461 – MGM461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24492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Eng. Ahmed Hussein, MBA, </a:t>
            </a:r>
            <a:r>
              <a:rPr lang="en-US" sz="23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PfMP</a:t>
            </a:r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©, PMP©, CMP APMG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98250" y="2495028"/>
            <a:ext cx="8417320" cy="25463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about Course Objectives and Schedule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Brief Introduction to Project Business Analysis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08815" y="1449932"/>
            <a:ext cx="1351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85474" y="1792450"/>
            <a:ext cx="1191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A person in a suit and tie&#10;&#10;Description automatically generated">
            <a:extLst>
              <a:ext uri="{FF2B5EF4-FFF2-40B4-BE49-F238E27FC236}">
                <a16:creationId xmlns:a16="http://schemas.microsoft.com/office/drawing/2014/main" id="{1BCF96DA-2E7A-BCEB-FA92-7E3E3899F9B5}"/>
              </a:ext>
            </a:extLst>
          </p:cNvPr>
          <p:cNvPicPr>
            <a:picLocks noGrp="1" noChangeAspect="1"/>
          </p:cNvPicPr>
          <p:nvPr>
            <p:ph type="pic" idx="2"/>
          </p:nvPr>
        </p:nvPicPr>
        <p:blipFill>
          <a:blip r:embed="rId3"/>
          <a:srcRect l="14288" r="14288"/>
          <a:stretch/>
        </p:blipFill>
        <p:spPr>
          <a:xfrm>
            <a:off x="8208842" y="1717475"/>
            <a:ext cx="3251002" cy="4552695"/>
          </a:xfr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B6CEED4B-33E4-F194-1465-0F72064630F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59224" y="117275"/>
            <a:ext cx="7580089" cy="1600200"/>
          </a:xfrm>
        </p:spPr>
        <p:txBody>
          <a:bodyPr>
            <a:noAutofit/>
          </a:bodyPr>
          <a:lstStyle/>
          <a:p>
            <a:r>
              <a:rPr lang="en-US" sz="2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Eng. Ahmed Hussein, MBA, PfMP©, PMP© and APMG-Change Management Practitioner</a:t>
            </a:r>
            <a:endParaRPr lang="ar-S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924C701-1736-5D9C-CC8B-145D379F064A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359224" y="1420898"/>
            <a:ext cx="6889067" cy="4694289"/>
          </a:xfrm>
        </p:spPr>
        <p:txBody>
          <a:bodyPr>
            <a:noAutofit/>
          </a:bodyPr>
          <a:lstStyle/>
          <a:p>
            <a:pPr marL="514350" marR="31877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</a:t>
            </a: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ecturer and management consultant with &gt;30 years of executive management experience</a:t>
            </a:r>
          </a:p>
          <a:p>
            <a:pPr marL="514350" marR="31877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Lecturing experience over 15 years </a:t>
            </a: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on:</a:t>
            </a:r>
          </a:p>
          <a:p>
            <a:pPr marL="971550" marR="318770" lvl="1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Portfolio/ Program / Project Management, </a:t>
            </a:r>
          </a:p>
          <a:p>
            <a:pPr marL="971550" marR="318770" lvl="1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Strategic Management</a:t>
            </a:r>
            <a:r>
              <a:rPr lang="en-US" sz="16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and </a:t>
            </a:r>
            <a:r>
              <a:rPr lang="en-US" sz="16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Organizational Change Management and Business Transformation, </a:t>
            </a:r>
          </a:p>
          <a:p>
            <a:pPr marL="514350" marR="31877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Led programs and projects worth over 1 B USD</a:t>
            </a:r>
          </a:p>
          <a:p>
            <a:pPr marL="514350" marR="31877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Established and led several PMOs, and developed </a:t>
            </a: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</a:t>
            </a: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ybrid PM methodologies to deployed at various organizations and government entities</a:t>
            </a:r>
          </a:p>
          <a:p>
            <a:pPr marL="514350" indent="-285750" algn="just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Contributed to development and review of several standards and certifications with Project Management Institute (PMI)</a:t>
            </a:r>
            <a:endParaRPr lang="en-US" sz="1800" dirty="0">
              <a:effectLst/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514350" indent="-285750" algn="just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Held voluntary leadership roles in Project Management Institute (PMI) as a founding board member and Vice President of PMI Egypt Chapter </a:t>
            </a:r>
          </a:p>
          <a:p>
            <a:pPr marL="514350" indent="-285750" algn="just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Broad international exposure spanning across diverse cultural groups within MENA, Europe &amp; USA and different industries</a:t>
            </a:r>
          </a:p>
          <a:p>
            <a:pPr marL="514350" indent="-285750" algn="just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Member of Project Management Institute and The Association of Change Management Professionals (ACMP)</a:t>
            </a:r>
            <a:endParaRPr lang="x-none" sz="1800" dirty="0">
              <a:effectLst/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0237331A-3AE9-40C5-B5D2-AC0641251505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79947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221094" y="969300"/>
            <a:ext cx="46814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Objectives and Schedule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4818743" y="1182872"/>
            <a:ext cx="1364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31880" y="1470307"/>
            <a:ext cx="11496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D2C50EC3-1A28-4BA4-9628-2BAAC7E388A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5615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Course Objectives and Learning Outcomes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645BF98D-CDCC-0361-B115-284891A65B1C}"/>
              </a:ext>
            </a:extLst>
          </p:cNvPr>
          <p:cNvSpPr/>
          <p:nvPr/>
        </p:nvSpPr>
        <p:spPr>
          <a:xfrm>
            <a:off x="1979080" y="2381384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Learn the foundations of business analysis.</a:t>
            </a:r>
            <a:endParaRPr lang="x-none" sz="1800" kern="1200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DCD6F21D-1F1D-34FD-98AF-BA1FEF0B622B}"/>
              </a:ext>
            </a:extLst>
          </p:cNvPr>
          <p:cNvSpPr/>
          <p:nvPr/>
        </p:nvSpPr>
        <p:spPr>
          <a:xfrm>
            <a:off x="1087904" y="2323055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1</a:t>
            </a:r>
            <a:endParaRPr lang="x-none" sz="2900" kern="1200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B0F7B468-1C93-ED42-ABBB-FE536D07D1DB}"/>
              </a:ext>
            </a:extLst>
          </p:cNvPr>
          <p:cNvSpPr/>
          <p:nvPr/>
        </p:nvSpPr>
        <p:spPr>
          <a:xfrm>
            <a:off x="1979080" y="2993828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Learn how to gather requirements from stakeholders and documentary sources.</a:t>
            </a:r>
            <a:endParaRPr lang="x-none" sz="1800" kern="1200" dirty="0"/>
          </a:p>
        </p:txBody>
      </p:sp>
      <p:sp>
        <p:nvSpPr>
          <p:cNvPr id="23" name="Freeform 22">
            <a:extLst>
              <a:ext uri="{FF2B5EF4-FFF2-40B4-BE49-F238E27FC236}">
                <a16:creationId xmlns:a16="http://schemas.microsoft.com/office/drawing/2014/main" id="{8BB41D9D-71BE-23BB-0217-91636E69BCA0}"/>
              </a:ext>
            </a:extLst>
          </p:cNvPr>
          <p:cNvSpPr/>
          <p:nvPr/>
        </p:nvSpPr>
        <p:spPr>
          <a:xfrm>
            <a:off x="1087904" y="2935499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2</a:t>
            </a:r>
            <a:endParaRPr lang="x-none" sz="2900" kern="1200" dirty="0"/>
          </a:p>
        </p:txBody>
      </p:sp>
      <p:sp>
        <p:nvSpPr>
          <p:cNvPr id="24" name="Freeform 23">
            <a:extLst>
              <a:ext uri="{FF2B5EF4-FFF2-40B4-BE49-F238E27FC236}">
                <a16:creationId xmlns:a16="http://schemas.microsoft.com/office/drawing/2014/main" id="{2B444064-ED9A-719D-1E32-E6FF70C8E25A}"/>
              </a:ext>
            </a:extLst>
          </p:cNvPr>
          <p:cNvSpPr/>
          <p:nvPr/>
        </p:nvSpPr>
        <p:spPr>
          <a:xfrm>
            <a:off x="1979080" y="3606272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Learn how to analyze, diagram and model requirements.</a:t>
            </a:r>
            <a:endParaRPr lang="x-none" sz="1800" kern="1200" dirty="0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76E415F3-1F08-16F2-4BA7-D1F469CB0AB1}"/>
              </a:ext>
            </a:extLst>
          </p:cNvPr>
          <p:cNvSpPr/>
          <p:nvPr/>
        </p:nvSpPr>
        <p:spPr>
          <a:xfrm>
            <a:off x="1087904" y="3547943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3</a:t>
            </a:r>
            <a:endParaRPr lang="x-none" sz="2900" kern="1200" dirty="0"/>
          </a:p>
        </p:txBody>
      </p:sp>
      <p:sp>
        <p:nvSpPr>
          <p:cNvPr id="26" name="Freeform 25">
            <a:extLst>
              <a:ext uri="{FF2B5EF4-FFF2-40B4-BE49-F238E27FC236}">
                <a16:creationId xmlns:a16="http://schemas.microsoft.com/office/drawing/2014/main" id="{6530A735-7A1F-DE59-E4D5-0BE6EC052793}"/>
              </a:ext>
            </a:extLst>
          </p:cNvPr>
          <p:cNvSpPr/>
          <p:nvPr/>
        </p:nvSpPr>
        <p:spPr>
          <a:xfrm>
            <a:off x="1979080" y="4218716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Learn how to present requirements effectively and gain acceptance.</a:t>
            </a:r>
            <a:endParaRPr lang="x-none" sz="1800" kern="1200" dirty="0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8DB0E9CF-E4FD-3E2B-2FE4-2B8C44E6ED4B}"/>
              </a:ext>
            </a:extLst>
          </p:cNvPr>
          <p:cNvSpPr/>
          <p:nvPr/>
        </p:nvSpPr>
        <p:spPr>
          <a:xfrm>
            <a:off x="1087904" y="4160387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4</a:t>
            </a:r>
            <a:endParaRPr lang="x-none" sz="2900" kern="1200" dirty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4230C654-F3D6-AEE9-6265-70E85540E03E}"/>
              </a:ext>
            </a:extLst>
          </p:cNvPr>
          <p:cNvSpPr/>
          <p:nvPr/>
        </p:nvSpPr>
        <p:spPr>
          <a:xfrm>
            <a:off x="1979080" y="4831159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Learn how to manage requirements assets after the project is complete</a:t>
            </a:r>
            <a:endParaRPr lang="x-none" sz="1800" kern="1200" dirty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400DB774-32EA-B990-E1CD-57C7BD6312B7}"/>
              </a:ext>
            </a:extLst>
          </p:cNvPr>
          <p:cNvSpPr/>
          <p:nvPr/>
        </p:nvSpPr>
        <p:spPr>
          <a:xfrm>
            <a:off x="1087904" y="4772831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5</a:t>
            </a:r>
            <a:endParaRPr lang="x-none" sz="2900" kern="1200" dirty="0"/>
          </a:p>
        </p:txBody>
      </p:sp>
      <p:sp>
        <p:nvSpPr>
          <p:cNvPr id="30" name="Freeform 29">
            <a:extLst>
              <a:ext uri="{FF2B5EF4-FFF2-40B4-BE49-F238E27FC236}">
                <a16:creationId xmlns:a16="http://schemas.microsoft.com/office/drawing/2014/main" id="{03FF0E95-5A93-99CE-8CF0-CF918B03E904}"/>
              </a:ext>
            </a:extLst>
          </p:cNvPr>
          <p:cNvSpPr/>
          <p:nvPr/>
        </p:nvSpPr>
        <p:spPr>
          <a:xfrm>
            <a:off x="1979080" y="5443603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Apply best practices in business analysis, requirements elicitation, and requirements</a:t>
            </a:r>
            <a:endParaRPr lang="x-none" sz="1800" kern="1200" dirty="0"/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management in projects.</a:t>
            </a:r>
            <a:endParaRPr lang="x-none" sz="1800" kern="1200" dirty="0"/>
          </a:p>
        </p:txBody>
      </p:sp>
      <p:sp>
        <p:nvSpPr>
          <p:cNvPr id="31" name="Freeform 30">
            <a:extLst>
              <a:ext uri="{FF2B5EF4-FFF2-40B4-BE49-F238E27FC236}">
                <a16:creationId xmlns:a16="http://schemas.microsoft.com/office/drawing/2014/main" id="{C0F931F4-316B-9C63-279B-BA91E226AD4E}"/>
              </a:ext>
            </a:extLst>
          </p:cNvPr>
          <p:cNvSpPr/>
          <p:nvPr/>
        </p:nvSpPr>
        <p:spPr>
          <a:xfrm>
            <a:off x="1087904" y="5385275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6</a:t>
            </a:r>
            <a:endParaRPr lang="x-none" sz="2900" kern="1200" dirty="0"/>
          </a:p>
        </p:txBody>
      </p:sp>
    </p:spTree>
    <p:extLst>
      <p:ext uri="{BB962C8B-B14F-4D97-AF65-F5344CB8AC3E}">
        <p14:creationId xmlns:p14="http://schemas.microsoft.com/office/powerpoint/2010/main" val="191888453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Course Schedule and Topics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23698C1E-B7CF-E70B-8BA1-AE18E01C07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9625119"/>
              </p:ext>
            </p:extLst>
          </p:nvPr>
        </p:nvGraphicFramePr>
        <p:xfrm>
          <a:off x="968565" y="1894561"/>
          <a:ext cx="10069552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834454">
                  <a:extLst>
                    <a:ext uri="{9D8B030D-6E8A-4147-A177-3AD203B41FA5}">
                      <a16:colId xmlns:a16="http://schemas.microsoft.com/office/drawing/2014/main" val="4068877806"/>
                    </a:ext>
                  </a:extLst>
                </a:gridCol>
                <a:gridCol w="1593326">
                  <a:extLst>
                    <a:ext uri="{9D8B030D-6E8A-4147-A177-3AD203B41FA5}">
                      <a16:colId xmlns:a16="http://schemas.microsoft.com/office/drawing/2014/main" val="1091306522"/>
                    </a:ext>
                  </a:extLst>
                </a:gridCol>
                <a:gridCol w="5551714">
                  <a:extLst>
                    <a:ext uri="{9D8B030D-6E8A-4147-A177-3AD203B41FA5}">
                      <a16:colId xmlns:a16="http://schemas.microsoft.com/office/drawing/2014/main" val="496007089"/>
                    </a:ext>
                  </a:extLst>
                </a:gridCol>
                <a:gridCol w="1153886">
                  <a:extLst>
                    <a:ext uri="{9D8B030D-6E8A-4147-A177-3AD203B41FA5}">
                      <a16:colId xmlns:a16="http://schemas.microsoft.com/office/drawing/2014/main" val="1897327822"/>
                    </a:ext>
                  </a:extLst>
                </a:gridCol>
                <a:gridCol w="936172">
                  <a:extLst>
                    <a:ext uri="{9D8B030D-6E8A-4147-A177-3AD203B41FA5}">
                      <a16:colId xmlns:a16="http://schemas.microsoft.com/office/drawing/2014/main" val="1005742954"/>
                    </a:ext>
                  </a:extLst>
                </a:gridCol>
              </a:tblGrid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Topic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Discussion Panel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Quiz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905638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Orientation Lecture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x-none" sz="1400" b="0" i="0" u="none" strike="noStrike" cap="none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Orientation Lecture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59573393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2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1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Introduction to Business Analysis and role of the Business Analyst</a:t>
                      </a:r>
                      <a:endParaRPr lang="x-none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4825662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3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2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i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Tools and elicitation techniques for capturing requirements</a:t>
                      </a:r>
                      <a:endParaRPr lang="x-none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41387214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4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3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Eliciting requirements from stakeholders</a:t>
                      </a:r>
                      <a:endParaRPr lang="x-none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84019538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5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4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Characteristics of project management information systems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9825221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6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5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i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Gathering information and requirements</a:t>
                      </a:r>
                      <a:endParaRPr lang="x-none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68898770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7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6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Business Analysis planning and monitoring</a:t>
                      </a:r>
                      <a:endParaRPr lang="x-none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34503956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8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7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Modeling the business</a:t>
                      </a:r>
                      <a:endParaRPr lang="x-none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7247073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9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8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Preparing business requirements specifications</a:t>
                      </a:r>
                      <a:endParaRPr lang="x-none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23437615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10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9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Tools and technologies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08727668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11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10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Change management and integrated change control processes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8589336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12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80324852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13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Beginning of Final Exams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1187928"/>
                  </a:ext>
                </a:extLst>
              </a:tr>
            </a:tbl>
          </a:graphicData>
        </a:graphic>
      </p:graphicFrame>
      <p:pic>
        <p:nvPicPr>
          <p:cNvPr id="33" name="Graphic 30" descr="Badge Tick1 with solid fill">
            <a:extLst>
              <a:ext uri="{FF2B5EF4-FFF2-40B4-BE49-F238E27FC236}">
                <a16:creationId xmlns:a16="http://schemas.microsoft.com/office/drawing/2014/main" id="{51705B4A-3DC4-E7BA-E4FF-239D5424A5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2718545"/>
            <a:ext cx="310972" cy="310972"/>
          </a:xfrm>
          <a:prstGeom prst="rect">
            <a:avLst/>
          </a:prstGeom>
        </p:spPr>
      </p:pic>
      <p:pic>
        <p:nvPicPr>
          <p:cNvPr id="34" name="Graphic 33" descr="Badge Tick1 with solid fill">
            <a:extLst>
              <a:ext uri="{FF2B5EF4-FFF2-40B4-BE49-F238E27FC236}">
                <a16:creationId xmlns:a16="http://schemas.microsoft.com/office/drawing/2014/main" id="{79051BB2-F2D9-6CF1-70A9-A86708D0B2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3925598"/>
            <a:ext cx="310972" cy="310972"/>
          </a:xfrm>
          <a:prstGeom prst="rect">
            <a:avLst/>
          </a:prstGeom>
        </p:spPr>
      </p:pic>
      <p:pic>
        <p:nvPicPr>
          <p:cNvPr id="35" name="Graphic 39" descr="Badge Tick1 with solid fill">
            <a:extLst>
              <a:ext uri="{FF2B5EF4-FFF2-40B4-BE49-F238E27FC236}">
                <a16:creationId xmlns:a16="http://schemas.microsoft.com/office/drawing/2014/main" id="{38042348-8099-C9D9-91FA-ADFB42CC56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5770961"/>
            <a:ext cx="310972" cy="310972"/>
          </a:xfrm>
          <a:prstGeom prst="rect">
            <a:avLst/>
          </a:prstGeom>
        </p:spPr>
      </p:pic>
      <p:pic>
        <p:nvPicPr>
          <p:cNvPr id="36" name="Graphic 42" descr="Badge Tick1 with solid fill">
            <a:extLst>
              <a:ext uri="{FF2B5EF4-FFF2-40B4-BE49-F238E27FC236}">
                <a16:creationId xmlns:a16="http://schemas.microsoft.com/office/drawing/2014/main" id="{8199D444-120C-B163-E71C-6071F6C974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2398953"/>
            <a:ext cx="310972" cy="310972"/>
          </a:xfrm>
          <a:prstGeom prst="rect">
            <a:avLst/>
          </a:prstGeom>
        </p:spPr>
      </p:pic>
      <p:pic>
        <p:nvPicPr>
          <p:cNvPr id="37" name="Graphic 43" descr="Badge Tick1 with solid fill">
            <a:extLst>
              <a:ext uri="{FF2B5EF4-FFF2-40B4-BE49-F238E27FC236}">
                <a16:creationId xmlns:a16="http://schemas.microsoft.com/office/drawing/2014/main" id="{3F46133E-43A1-27F1-7EB4-BB4A338CC0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2718545"/>
            <a:ext cx="310972" cy="310972"/>
          </a:xfrm>
          <a:prstGeom prst="rect">
            <a:avLst/>
          </a:prstGeom>
        </p:spPr>
      </p:pic>
      <p:pic>
        <p:nvPicPr>
          <p:cNvPr id="38" name="Graphic 44" descr="Badge Tick1 with solid fill">
            <a:extLst>
              <a:ext uri="{FF2B5EF4-FFF2-40B4-BE49-F238E27FC236}">
                <a16:creationId xmlns:a16="http://schemas.microsoft.com/office/drawing/2014/main" id="{62EAA43C-01D0-2C14-F3E5-9ABC965F91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3009758"/>
            <a:ext cx="310972" cy="310972"/>
          </a:xfrm>
          <a:prstGeom prst="rect">
            <a:avLst/>
          </a:prstGeom>
        </p:spPr>
      </p:pic>
      <p:pic>
        <p:nvPicPr>
          <p:cNvPr id="39" name="Graphic 45" descr="Badge Tick1 with solid fill">
            <a:extLst>
              <a:ext uri="{FF2B5EF4-FFF2-40B4-BE49-F238E27FC236}">
                <a16:creationId xmlns:a16="http://schemas.microsoft.com/office/drawing/2014/main" id="{924FDD3C-9558-44E5-E76E-FF9D81DCDF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3303907"/>
            <a:ext cx="310972" cy="310972"/>
          </a:xfrm>
          <a:prstGeom prst="rect">
            <a:avLst/>
          </a:prstGeom>
        </p:spPr>
      </p:pic>
      <p:pic>
        <p:nvPicPr>
          <p:cNvPr id="40" name="Graphic 46" descr="Badge Tick1 with solid fill">
            <a:extLst>
              <a:ext uri="{FF2B5EF4-FFF2-40B4-BE49-F238E27FC236}">
                <a16:creationId xmlns:a16="http://schemas.microsoft.com/office/drawing/2014/main" id="{A55BD7F1-7A11-6B73-0F3C-DE1F351D0D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3617381"/>
            <a:ext cx="310972" cy="310972"/>
          </a:xfrm>
          <a:prstGeom prst="rect">
            <a:avLst/>
          </a:prstGeom>
        </p:spPr>
      </p:pic>
      <p:pic>
        <p:nvPicPr>
          <p:cNvPr id="41" name="Graphic 47" descr="Badge Tick1 with solid fill">
            <a:extLst>
              <a:ext uri="{FF2B5EF4-FFF2-40B4-BE49-F238E27FC236}">
                <a16:creationId xmlns:a16="http://schemas.microsoft.com/office/drawing/2014/main" id="{E32692CD-9D30-A293-35E9-81D255725E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3932078"/>
            <a:ext cx="310972" cy="310972"/>
          </a:xfrm>
          <a:prstGeom prst="rect">
            <a:avLst/>
          </a:prstGeom>
        </p:spPr>
      </p:pic>
      <p:pic>
        <p:nvPicPr>
          <p:cNvPr id="42" name="Graphic 48" descr="Badge Tick1 with solid fill">
            <a:extLst>
              <a:ext uri="{FF2B5EF4-FFF2-40B4-BE49-F238E27FC236}">
                <a16:creationId xmlns:a16="http://schemas.microsoft.com/office/drawing/2014/main" id="{805B5811-6349-6DFB-2897-DC87AF1177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4257044"/>
            <a:ext cx="310972" cy="310972"/>
          </a:xfrm>
          <a:prstGeom prst="rect">
            <a:avLst/>
          </a:prstGeom>
        </p:spPr>
      </p:pic>
      <p:pic>
        <p:nvPicPr>
          <p:cNvPr id="43" name="Graphic 49" descr="Badge Tick1 with solid fill">
            <a:extLst>
              <a:ext uri="{FF2B5EF4-FFF2-40B4-BE49-F238E27FC236}">
                <a16:creationId xmlns:a16="http://schemas.microsoft.com/office/drawing/2014/main" id="{26AF7406-007B-61FA-7C21-45F4522A71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4566363"/>
            <a:ext cx="310972" cy="310972"/>
          </a:xfrm>
          <a:prstGeom prst="rect">
            <a:avLst/>
          </a:prstGeom>
        </p:spPr>
      </p:pic>
      <p:pic>
        <p:nvPicPr>
          <p:cNvPr id="44" name="Graphic 50" descr="Badge Tick1 with solid fill">
            <a:extLst>
              <a:ext uri="{FF2B5EF4-FFF2-40B4-BE49-F238E27FC236}">
                <a16:creationId xmlns:a16="http://schemas.microsoft.com/office/drawing/2014/main" id="{59E07A6C-A471-EDDA-CC6C-08143DF28F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4844856"/>
            <a:ext cx="310972" cy="310972"/>
          </a:xfrm>
          <a:prstGeom prst="rect">
            <a:avLst/>
          </a:prstGeom>
        </p:spPr>
      </p:pic>
      <p:pic>
        <p:nvPicPr>
          <p:cNvPr id="45" name="Graphic 51" descr="Badge Tick1 with solid fill">
            <a:extLst>
              <a:ext uri="{FF2B5EF4-FFF2-40B4-BE49-F238E27FC236}">
                <a16:creationId xmlns:a16="http://schemas.microsoft.com/office/drawing/2014/main" id="{D59C026E-0D47-02C5-1803-70169EB80B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5148056"/>
            <a:ext cx="310972" cy="310972"/>
          </a:xfrm>
          <a:prstGeom prst="rect">
            <a:avLst/>
          </a:prstGeom>
        </p:spPr>
      </p:pic>
      <p:pic>
        <p:nvPicPr>
          <p:cNvPr id="46" name="Graphic 52" descr="Badge Tick1 with solid fill">
            <a:extLst>
              <a:ext uri="{FF2B5EF4-FFF2-40B4-BE49-F238E27FC236}">
                <a16:creationId xmlns:a16="http://schemas.microsoft.com/office/drawing/2014/main" id="{9A916B71-A5F1-BEEA-3B06-69E680F490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5462744"/>
            <a:ext cx="310972" cy="310972"/>
          </a:xfrm>
          <a:prstGeom prst="rect">
            <a:avLst/>
          </a:prstGeom>
        </p:spPr>
      </p:pic>
      <p:pic>
        <p:nvPicPr>
          <p:cNvPr id="47" name="Graphic 54" descr="Badge Tick1 with solid fill">
            <a:extLst>
              <a:ext uri="{FF2B5EF4-FFF2-40B4-BE49-F238E27FC236}">
                <a16:creationId xmlns:a16="http://schemas.microsoft.com/office/drawing/2014/main" id="{51085193-A0AF-F7BB-BEEA-FC308FD469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2398953"/>
            <a:ext cx="310972" cy="310972"/>
          </a:xfrm>
          <a:prstGeom prst="rect">
            <a:avLst/>
          </a:prstGeom>
        </p:spPr>
      </p:pic>
      <p:pic>
        <p:nvPicPr>
          <p:cNvPr id="48" name="Graphic 56" descr="Badge Tick1 with solid fill">
            <a:extLst>
              <a:ext uri="{FF2B5EF4-FFF2-40B4-BE49-F238E27FC236}">
                <a16:creationId xmlns:a16="http://schemas.microsoft.com/office/drawing/2014/main" id="{E19A7824-01AA-E46D-77F1-DA5F599483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3009755"/>
            <a:ext cx="310972" cy="310972"/>
          </a:xfrm>
          <a:prstGeom prst="rect">
            <a:avLst/>
          </a:prstGeom>
        </p:spPr>
      </p:pic>
      <p:pic>
        <p:nvPicPr>
          <p:cNvPr id="49" name="Graphic 57" descr="Badge Tick1 with solid fill">
            <a:extLst>
              <a:ext uri="{FF2B5EF4-FFF2-40B4-BE49-F238E27FC236}">
                <a16:creationId xmlns:a16="http://schemas.microsoft.com/office/drawing/2014/main" id="{ADF6AB4A-7BA5-3E98-7BD0-3FBE10AE1D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3303904"/>
            <a:ext cx="310972" cy="310972"/>
          </a:xfrm>
          <a:prstGeom prst="rect">
            <a:avLst/>
          </a:prstGeom>
        </p:spPr>
      </p:pic>
      <p:pic>
        <p:nvPicPr>
          <p:cNvPr id="50" name="Graphic 58" descr="Badge Tick1 with solid fill">
            <a:extLst>
              <a:ext uri="{FF2B5EF4-FFF2-40B4-BE49-F238E27FC236}">
                <a16:creationId xmlns:a16="http://schemas.microsoft.com/office/drawing/2014/main" id="{E4ED35A0-8D0F-161A-6AEE-1979D199B8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3617378"/>
            <a:ext cx="310972" cy="310972"/>
          </a:xfrm>
          <a:prstGeom prst="rect">
            <a:avLst/>
          </a:prstGeom>
        </p:spPr>
      </p:pic>
      <p:pic>
        <p:nvPicPr>
          <p:cNvPr id="51" name="Graphic 60" descr="Badge Tick1 with solid fill">
            <a:extLst>
              <a:ext uri="{FF2B5EF4-FFF2-40B4-BE49-F238E27FC236}">
                <a16:creationId xmlns:a16="http://schemas.microsoft.com/office/drawing/2014/main" id="{FCA92CF4-4E5F-45F2-DD18-7B4C3AF33C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4257041"/>
            <a:ext cx="310972" cy="310972"/>
          </a:xfrm>
          <a:prstGeom prst="rect">
            <a:avLst/>
          </a:prstGeom>
        </p:spPr>
      </p:pic>
      <p:pic>
        <p:nvPicPr>
          <p:cNvPr id="52" name="Graphic 61" descr="Badge Tick1 with solid fill">
            <a:extLst>
              <a:ext uri="{FF2B5EF4-FFF2-40B4-BE49-F238E27FC236}">
                <a16:creationId xmlns:a16="http://schemas.microsoft.com/office/drawing/2014/main" id="{1C1E3AA1-29FE-A293-FFAB-7759218DDE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4566360"/>
            <a:ext cx="310972" cy="310972"/>
          </a:xfrm>
          <a:prstGeom prst="rect">
            <a:avLst/>
          </a:prstGeom>
        </p:spPr>
      </p:pic>
      <p:pic>
        <p:nvPicPr>
          <p:cNvPr id="53" name="Graphic 62" descr="Badge Tick1 with solid fill">
            <a:extLst>
              <a:ext uri="{FF2B5EF4-FFF2-40B4-BE49-F238E27FC236}">
                <a16:creationId xmlns:a16="http://schemas.microsoft.com/office/drawing/2014/main" id="{DC539EFD-70B7-BA46-5861-21C6880CE3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4844853"/>
            <a:ext cx="310972" cy="310972"/>
          </a:xfrm>
          <a:prstGeom prst="rect">
            <a:avLst/>
          </a:prstGeom>
        </p:spPr>
      </p:pic>
      <p:pic>
        <p:nvPicPr>
          <p:cNvPr id="54" name="Graphic 63" descr="Badge Tick1 with solid fill">
            <a:extLst>
              <a:ext uri="{FF2B5EF4-FFF2-40B4-BE49-F238E27FC236}">
                <a16:creationId xmlns:a16="http://schemas.microsoft.com/office/drawing/2014/main" id="{46496823-877D-5E8E-65FC-00059D74A4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5148053"/>
            <a:ext cx="310972" cy="310972"/>
          </a:xfrm>
          <a:prstGeom prst="rect">
            <a:avLst/>
          </a:prstGeom>
        </p:spPr>
      </p:pic>
      <p:pic>
        <p:nvPicPr>
          <p:cNvPr id="55" name="Graphic 64" descr="Badge Tick1 with solid fill">
            <a:extLst>
              <a:ext uri="{FF2B5EF4-FFF2-40B4-BE49-F238E27FC236}">
                <a16:creationId xmlns:a16="http://schemas.microsoft.com/office/drawing/2014/main" id="{168DE6E1-25A6-0B3A-988D-12CC6DFD6F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5462741"/>
            <a:ext cx="310972" cy="310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762451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21" name="Picture 20" descr="A book cover of a scientific analysis&#10;&#10;Description automatically generated">
            <a:extLst>
              <a:ext uri="{FF2B5EF4-FFF2-40B4-BE49-F238E27FC236}">
                <a16:creationId xmlns:a16="http://schemas.microsoft.com/office/drawing/2014/main" id="{1EB1A06B-C519-83A2-4524-C2823E79D3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4329" y="1945639"/>
            <a:ext cx="3393282" cy="4310017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957939" y="2424041"/>
            <a:ext cx="6226629" cy="3296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Required Textbook: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4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“Business Analysis” by James </a:t>
            </a:r>
            <a:r>
              <a:rPr lang="en-US" sz="24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Cadle</a:t>
            </a:r>
            <a:r>
              <a:rPr lang="en-US" sz="24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, Malcolm Eva, Keith </a:t>
            </a:r>
            <a:r>
              <a:rPr lang="en-US" sz="24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Hindle</a:t>
            </a:r>
            <a:r>
              <a:rPr lang="en-US" sz="24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, Debra Paul, 2nd edition</a:t>
            </a:r>
            <a:endParaRPr lang="en-US" sz="24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The main material and reference for the course will be the textbook, lecture notes and slides. and any additional resources that are prepared by the professor.</a:t>
            </a:r>
            <a:endParaRPr lang="x-none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135164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221094" y="969300"/>
            <a:ext cx="46814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Project Business Analysis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4818743" y="1182872"/>
            <a:ext cx="1364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31880" y="1470307"/>
            <a:ext cx="11496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D2C50EC3-1A28-4BA4-9628-2BAAC7E388A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1671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Promise of Business Analysis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5840" y="4781988"/>
            <a:ext cx="1051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Business change is delivered through projects.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Business analysis is much more than gathering and documenting requirements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3E62E755-795C-2ECF-E26A-F1EEA0ACFFFB}"/>
              </a:ext>
            </a:extLst>
          </p:cNvPr>
          <p:cNvSpPr/>
          <p:nvPr/>
        </p:nvSpPr>
        <p:spPr>
          <a:xfrm>
            <a:off x="765840" y="2357211"/>
            <a:ext cx="10515600" cy="208458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Business analysis adds value to organizations by ensuring that implemented business change solutions are aligned with business needs.</a:t>
            </a:r>
          </a:p>
        </p:txBody>
      </p:sp>
    </p:spTree>
    <p:extLst>
      <p:ext uri="{BB962C8B-B14F-4D97-AF65-F5344CB8AC3E}">
        <p14:creationId xmlns:p14="http://schemas.microsoft.com/office/powerpoint/2010/main" val="2026086399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3148" y="685240"/>
            <a:ext cx="76323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Analysis Impact on Organizational Performance</a:t>
            </a:r>
          </a:p>
        </p:txBody>
      </p:sp>
      <p:graphicFrame>
        <p:nvGraphicFramePr>
          <p:cNvPr id="18" name="Chart 17">
            <a:extLst>
              <a:ext uri="{FF2B5EF4-FFF2-40B4-BE49-F238E27FC236}">
                <a16:creationId xmlns:a16="http://schemas.microsoft.com/office/drawing/2014/main" id="{9902AC5E-4F89-9C92-7087-4BEFF18C632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98657580"/>
              </p:ext>
            </p:extLst>
          </p:nvPr>
        </p:nvGraphicFramePr>
        <p:xfrm>
          <a:off x="1047780" y="2056459"/>
          <a:ext cx="9951720" cy="40121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A4A57A31-F31A-A438-E469-A338EED899D9}"/>
              </a:ext>
            </a:extLst>
          </p:cNvPr>
          <p:cNvSpPr txBox="1"/>
          <p:nvPr/>
        </p:nvSpPr>
        <p:spPr>
          <a:xfrm>
            <a:off x="1001257" y="6153389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“Business Analysis: Leading Organizations to Better Outcomes”, Project Management Institute, 2017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882526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Analysis Definition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3E62E755-795C-2ECF-E26A-F1EEA0ACFFFB}"/>
              </a:ext>
            </a:extLst>
          </p:cNvPr>
          <p:cNvSpPr/>
          <p:nvPr/>
        </p:nvSpPr>
        <p:spPr>
          <a:xfrm>
            <a:off x="780354" y="2287114"/>
            <a:ext cx="10515600" cy="32690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/>
              <a:t>Business analysis is the application of knowledge, skills, tool, and techniques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Determine problems and opportunities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Identify business needs and viable solutions to meet those needs and support strategic decision making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Illicit, analyze, specify, communicate, and manage requirements and other product information, 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Define benefits and approaches for measuring and realizing value, and analyzing those results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1D7463F-A62B-4AEF-DE8A-793E79AD26B8}"/>
              </a:ext>
            </a:extLst>
          </p:cNvPr>
          <p:cNvSpPr txBox="1"/>
          <p:nvPr/>
        </p:nvSpPr>
        <p:spPr>
          <a:xfrm>
            <a:off x="942308" y="6015299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The PMI Guide to Business Analysis. Project Management Institute</a:t>
            </a:r>
            <a:r>
              <a:rPr lang="en-US" sz="1400" i="1" dirty="0">
                <a:latin typeface="Arial"/>
                <a:cs typeface="Arial"/>
              </a:rPr>
              <a:t>, </a:t>
            </a:r>
            <a:r>
              <a:rPr lang="en-US" sz="1400" dirty="0">
                <a:latin typeface="Arial"/>
                <a:cs typeface="Arial"/>
              </a:rPr>
              <a:t>Project Management Institute Inc., 2017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674145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Business Analysis?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1D7463F-A62B-4AEF-DE8A-793E79AD26B8}"/>
              </a:ext>
            </a:extLst>
          </p:cNvPr>
          <p:cNvSpPr txBox="1"/>
          <p:nvPr/>
        </p:nvSpPr>
        <p:spPr>
          <a:xfrm>
            <a:off x="942308" y="6015299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The PMI Guide to Business Analysis. Project Management Institute</a:t>
            </a:r>
            <a:r>
              <a:rPr lang="en-US" sz="1400" i="1" dirty="0">
                <a:latin typeface="Arial"/>
                <a:cs typeface="Arial"/>
              </a:rPr>
              <a:t>, </a:t>
            </a:r>
            <a:r>
              <a:rPr lang="en-US" sz="1400" dirty="0">
                <a:latin typeface="Arial"/>
                <a:cs typeface="Arial"/>
              </a:rPr>
              <a:t>Project Management Institute Inc., 2017</a:t>
            </a:r>
            <a:endParaRPr lang="en-US" dirty="0"/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A87DB0FB-A879-64E8-FCBD-616CC3E4821D}"/>
              </a:ext>
            </a:extLst>
          </p:cNvPr>
          <p:cNvSpPr txBox="1">
            <a:spLocks/>
          </p:cNvSpPr>
          <p:nvPr/>
        </p:nvSpPr>
        <p:spPr>
          <a:xfrm>
            <a:off x="981698" y="2232023"/>
            <a:ext cx="10136245" cy="364007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US" sz="2400" dirty="0"/>
              <a:t>Effective business analysis enables individuals, groups, and public and private organizations to achieve better business outcomes. </a:t>
            </a:r>
          </a:p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US" sz="2400" dirty="0"/>
              <a:t>Effective business analysis helps:</a:t>
            </a:r>
          </a:p>
          <a:p>
            <a:pPr lvl="1">
              <a:lnSpc>
                <a:spcPct val="100000"/>
              </a:lnSpc>
              <a:spcAft>
                <a:spcPts val="600"/>
              </a:spcAft>
            </a:pPr>
            <a:r>
              <a:rPr lang="en-US" sz="2200" dirty="0"/>
              <a:t>Address Business needs</a:t>
            </a:r>
          </a:p>
          <a:p>
            <a:pPr lvl="1">
              <a:lnSpc>
                <a:spcPct val="100000"/>
              </a:lnSpc>
              <a:spcAft>
                <a:spcPts val="600"/>
              </a:spcAft>
            </a:pPr>
            <a:r>
              <a:rPr lang="en-US" sz="2200" dirty="0"/>
              <a:t>Manage risk and reduce rework</a:t>
            </a:r>
          </a:p>
          <a:p>
            <a:pPr lvl="1">
              <a:lnSpc>
                <a:spcPct val="100000"/>
              </a:lnSpc>
              <a:spcAft>
                <a:spcPts val="600"/>
              </a:spcAft>
            </a:pPr>
            <a:r>
              <a:rPr lang="en-US" sz="2200" dirty="0"/>
              <a:t>Minimize product defects and recalls, lawsuits, and reduction in consumer confidence; and</a:t>
            </a:r>
          </a:p>
          <a:p>
            <a:pPr lvl="1">
              <a:lnSpc>
                <a:spcPct val="100000"/>
              </a:lnSpc>
              <a:spcAft>
                <a:spcPts val="600"/>
              </a:spcAft>
            </a:pPr>
            <a:r>
              <a:rPr lang="en-US" sz="2200" dirty="0"/>
              <a:t>Achieve stakeholder satisfaction</a:t>
            </a:r>
          </a:p>
        </p:txBody>
      </p:sp>
    </p:spTree>
    <p:extLst>
      <p:ext uri="{BB962C8B-B14F-4D97-AF65-F5344CB8AC3E}">
        <p14:creationId xmlns:p14="http://schemas.microsoft.com/office/powerpoint/2010/main" val="1851568112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3148" y="699757"/>
            <a:ext cx="76323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Examples for Business Analysis in 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Different Industries</a:t>
            </a: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4C064B16-D8C5-AEFC-EFDF-C0D07E6900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6066785"/>
              </p:ext>
            </p:extLst>
          </p:nvPr>
        </p:nvGraphicFramePr>
        <p:xfrm>
          <a:off x="981698" y="2265666"/>
          <a:ext cx="10107216" cy="3992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0322">
                  <a:extLst>
                    <a:ext uri="{9D8B030D-6E8A-4147-A177-3AD203B41FA5}">
                      <a16:colId xmlns:a16="http://schemas.microsoft.com/office/drawing/2014/main" val="1110048046"/>
                    </a:ext>
                  </a:extLst>
                </a:gridCol>
                <a:gridCol w="7516894">
                  <a:extLst>
                    <a:ext uri="{9D8B030D-6E8A-4147-A177-3AD203B41FA5}">
                      <a16:colId xmlns:a16="http://schemas.microsoft.com/office/drawing/2014/main" val="2606958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/>
                        <a:t>Industry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/>
                        <a:t>Example for Business Analysis Use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15244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n-US" sz="2000" dirty="0"/>
                        <a:t>Financial Services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n-US" sz="2000" dirty="0"/>
                        <a:t>Create or modify financial products that meet customer needs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84950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n-US" sz="2000" dirty="0"/>
                        <a:t>Healthcare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Minimize wait times from entrance to 1st diagnosis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87300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n-US" sz="2000" dirty="0"/>
                        <a:t>Construction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n-US" sz="2000" dirty="0"/>
                        <a:t>Define the requirements of a new building for use as the basis for the scope of work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65760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n-US" sz="2000" dirty="0"/>
                        <a:t>Government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n-US" sz="2000" dirty="0"/>
                        <a:t>Analyze situations and determine the best solutions to improve issues such as poverty, economic crisis and environmental issues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14552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n-US" sz="2000" dirty="0"/>
                        <a:t>Manufacturing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n-US" sz="2000" dirty="0"/>
                        <a:t>Optimize assembly line processes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326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n-US" sz="2000" dirty="0"/>
                        <a:t>IT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n-US" sz="2000" dirty="0"/>
                        <a:t>Translate the business requirements into stakeholder and system requirements to provide clear guidance to designers and developers on what to build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03850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9028697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3148" y="699757"/>
            <a:ext cx="76323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Business Analysis Maturity Model (BAMM)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1099455" y="2254706"/>
            <a:ext cx="9116227" cy="4218380"/>
            <a:chOff x="838200" y="2240192"/>
            <a:chExt cx="9116227" cy="4218380"/>
          </a:xfrm>
        </p:grpSpPr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77DAABD2-0CCA-9CE6-0144-9D42D71CF054}"/>
                </a:ext>
              </a:extLst>
            </p:cNvPr>
            <p:cNvCxnSpPr/>
            <p:nvPr/>
          </p:nvCxnSpPr>
          <p:spPr>
            <a:xfrm>
              <a:off x="3290806" y="5579390"/>
              <a:ext cx="5610387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0EFFAEF6-C5C0-70C8-8A4B-354CCC4015B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275308" y="2248627"/>
              <a:ext cx="0" cy="333076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6C20E90D-B44F-EC14-2F31-6206185702EF}"/>
                </a:ext>
              </a:extLst>
            </p:cNvPr>
            <p:cNvSpPr txBox="1"/>
            <p:nvPr/>
          </p:nvSpPr>
          <p:spPr>
            <a:xfrm>
              <a:off x="838200" y="3429000"/>
              <a:ext cx="210646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Scope of Business Analysis Work</a:t>
              </a:r>
              <a:endParaRPr lang="ar-SA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5D344AAF-98A8-DFD9-C078-62EC906F6CB7}"/>
                </a:ext>
              </a:extLst>
            </p:cNvPr>
            <p:cNvSpPr txBox="1"/>
            <p:nvPr/>
          </p:nvSpPr>
          <p:spPr>
            <a:xfrm>
              <a:off x="5042764" y="5812241"/>
              <a:ext cx="210646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Business Analyst Authority Level</a:t>
              </a:r>
              <a:endParaRPr lang="ar-SA" dirty="0"/>
            </a:p>
          </p:txBody>
        </p:sp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9262B29B-00AC-AD5C-2C99-8F31DBCA08DC}"/>
                </a:ext>
              </a:extLst>
            </p:cNvPr>
            <p:cNvSpPr/>
            <p:nvPr/>
          </p:nvSpPr>
          <p:spPr>
            <a:xfrm>
              <a:off x="3642102" y="4525505"/>
              <a:ext cx="1627322" cy="821410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System Improvement</a:t>
              </a:r>
              <a:endParaRPr lang="ar-SA" dirty="0"/>
            </a:p>
          </p:txBody>
        </p:sp>
        <p:sp>
          <p:nvSpPr>
            <p:cNvPr id="24" name="Rounded Rectangle 23">
              <a:extLst>
                <a:ext uri="{FF2B5EF4-FFF2-40B4-BE49-F238E27FC236}">
                  <a16:creationId xmlns:a16="http://schemas.microsoft.com/office/drawing/2014/main" id="{3E59EA38-0B8E-49F5-2C5A-FC765ED9F4ED}"/>
                </a:ext>
              </a:extLst>
            </p:cNvPr>
            <p:cNvSpPr/>
            <p:nvPr/>
          </p:nvSpPr>
          <p:spPr>
            <a:xfrm>
              <a:off x="5362414" y="3429000"/>
              <a:ext cx="1627322" cy="821410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Process Improvement</a:t>
              </a:r>
              <a:endParaRPr lang="ar-SA" dirty="0"/>
            </a:p>
          </p:txBody>
        </p:sp>
        <p:sp>
          <p:nvSpPr>
            <p:cNvPr id="25" name="Rounded Rectangle 24">
              <a:extLst>
                <a:ext uri="{FF2B5EF4-FFF2-40B4-BE49-F238E27FC236}">
                  <a16:creationId xmlns:a16="http://schemas.microsoft.com/office/drawing/2014/main" id="{D633FE3B-E487-B1FC-BF97-8804F2F922B1}"/>
                </a:ext>
              </a:extLst>
            </p:cNvPr>
            <p:cNvSpPr/>
            <p:nvPr/>
          </p:nvSpPr>
          <p:spPr>
            <a:xfrm>
              <a:off x="7149233" y="2402924"/>
              <a:ext cx="1627322" cy="821410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Business Improvement</a:t>
              </a:r>
              <a:endParaRPr lang="ar-SA" dirty="0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FDCF09FF-F001-21DC-AD60-1ED4FBD43642}"/>
                </a:ext>
              </a:extLst>
            </p:cNvPr>
            <p:cNvSpPr txBox="1"/>
            <p:nvPr/>
          </p:nvSpPr>
          <p:spPr>
            <a:xfrm>
              <a:off x="1765515" y="5218493"/>
              <a:ext cx="21064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Low</a:t>
              </a:r>
              <a:endParaRPr lang="ar-SA" dirty="0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1B6368D1-71D0-A77E-D6F8-4FABBCC111A9}"/>
                </a:ext>
              </a:extLst>
            </p:cNvPr>
            <p:cNvSpPr txBox="1"/>
            <p:nvPr/>
          </p:nvSpPr>
          <p:spPr>
            <a:xfrm>
              <a:off x="1765514" y="2240192"/>
              <a:ext cx="21064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High</a:t>
              </a:r>
              <a:endParaRPr lang="ar-SA" dirty="0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C69AE5E9-53D4-1772-4E39-01651FC9A416}"/>
                </a:ext>
              </a:extLst>
            </p:cNvPr>
            <p:cNvSpPr txBox="1"/>
            <p:nvPr/>
          </p:nvSpPr>
          <p:spPr>
            <a:xfrm>
              <a:off x="7847958" y="5755622"/>
              <a:ext cx="21064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High</a:t>
              </a:r>
              <a:endParaRPr lang="ar-SA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C507A19E-F209-D6B0-8C38-57690B27F693}"/>
                </a:ext>
              </a:extLst>
            </p:cNvPr>
            <p:cNvSpPr txBox="1"/>
            <p:nvPr/>
          </p:nvSpPr>
          <p:spPr>
            <a:xfrm>
              <a:off x="2237571" y="5737877"/>
              <a:ext cx="21064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Low</a:t>
              </a:r>
              <a:endParaRPr lang="ar-SA" dirty="0"/>
            </a:p>
          </p:txBody>
        </p:sp>
      </p:grpSp>
    </p:spTree>
    <p:extLst>
      <p:ext uri="{BB962C8B-B14F-4D97-AF65-F5344CB8AC3E}">
        <p14:creationId xmlns:p14="http://schemas.microsoft.com/office/powerpoint/2010/main" val="2025310282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four views of a Business System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832B7FBC-704A-5AEB-7FEA-90385C7AA5BB}"/>
              </a:ext>
            </a:extLst>
          </p:cNvPr>
          <p:cNvSpPr txBox="1">
            <a:spLocks/>
          </p:cNvSpPr>
          <p:nvPr/>
        </p:nvSpPr>
        <p:spPr>
          <a:xfrm>
            <a:off x="981698" y="2304265"/>
            <a:ext cx="5039744" cy="34931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400" dirty="0"/>
              <a:t>Business System A set of business components working together in order to achieve a defined purpose. The components of a system include people, IT systems, processes and equipment.</a:t>
            </a:r>
            <a:endParaRPr lang="ar-SA" sz="2400" dirty="0"/>
          </a:p>
        </p:txBody>
      </p:sp>
      <p:grpSp>
        <p:nvGrpSpPr>
          <p:cNvPr id="2" name="Group 1"/>
          <p:cNvGrpSpPr/>
          <p:nvPr/>
        </p:nvGrpSpPr>
        <p:grpSpPr>
          <a:xfrm>
            <a:off x="6444342" y="2191665"/>
            <a:ext cx="4397829" cy="3782101"/>
            <a:chOff x="0" y="2758967"/>
            <a:chExt cx="12192000" cy="3417995"/>
          </a:xfrm>
        </p:grpSpPr>
        <p:graphicFrame>
          <p:nvGraphicFramePr>
            <p:cNvPr id="32" name="Content Placeholder 2">
              <a:extLst>
                <a:ext uri="{FF2B5EF4-FFF2-40B4-BE49-F238E27FC236}">
                  <a16:creationId xmlns:a16="http://schemas.microsoft.com/office/drawing/2014/main" id="{7AAF687E-C1FC-57A1-C4C5-75F1C5C2C780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113294350"/>
                </p:ext>
              </p:extLst>
            </p:nvPr>
          </p:nvGraphicFramePr>
          <p:xfrm>
            <a:off x="0" y="2758967"/>
            <a:ext cx="12192000" cy="3417995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C08EA6B6-8CD0-371B-C971-F33DE61FFA4F}"/>
                </a:ext>
              </a:extLst>
            </p:cNvPr>
            <p:cNvSpPr txBox="1"/>
            <p:nvPr/>
          </p:nvSpPr>
          <p:spPr>
            <a:xfrm>
              <a:off x="1469207" y="5577293"/>
              <a:ext cx="3882929" cy="3615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</a:rPr>
                <a:t>People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6BE640CE-3734-24C4-ED87-BE5504ABEBDE}"/>
                </a:ext>
              </a:extLst>
            </p:cNvPr>
            <p:cNvSpPr txBox="1"/>
            <p:nvPr/>
          </p:nvSpPr>
          <p:spPr>
            <a:xfrm>
              <a:off x="3408146" y="4787485"/>
              <a:ext cx="5323404" cy="3615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</a:rPr>
                <a:t>Technology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85BE0F59-241D-8273-DE7D-C6F405604442}"/>
                </a:ext>
              </a:extLst>
            </p:cNvPr>
            <p:cNvSpPr txBox="1"/>
            <p:nvPr/>
          </p:nvSpPr>
          <p:spPr>
            <a:xfrm>
              <a:off x="6323348" y="5577293"/>
              <a:ext cx="4897441" cy="3615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</a:rPr>
                <a:t>Processes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19F9E0AE-92DD-6744-0000-4A6FF775E303}"/>
                </a:ext>
              </a:extLst>
            </p:cNvPr>
            <p:cNvSpPr txBox="1"/>
            <p:nvPr/>
          </p:nvSpPr>
          <p:spPr>
            <a:xfrm>
              <a:off x="3689812" y="3942937"/>
              <a:ext cx="4800317" cy="3615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</a:rPr>
                <a:t>Organization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75861807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Analysis Process Model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895215" y="2761156"/>
            <a:ext cx="10284417" cy="2557220"/>
            <a:chOff x="1069383" y="2340244"/>
            <a:chExt cx="10284417" cy="2557220"/>
          </a:xfrm>
        </p:grpSpPr>
        <p:sp>
          <p:nvSpPr>
            <p:cNvPr id="18" name="Rounded Rectangle 17">
              <a:extLst>
                <a:ext uri="{FF2B5EF4-FFF2-40B4-BE49-F238E27FC236}">
                  <a16:creationId xmlns:a16="http://schemas.microsoft.com/office/drawing/2014/main" id="{4F796CF0-DC8B-4B0C-894A-8F2B792F96EE}"/>
                </a:ext>
              </a:extLst>
            </p:cNvPr>
            <p:cNvSpPr/>
            <p:nvPr/>
          </p:nvSpPr>
          <p:spPr>
            <a:xfrm>
              <a:off x="1069383" y="2340244"/>
              <a:ext cx="10284417" cy="666427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Business Strategy and Objectives</a:t>
              </a:r>
              <a:endParaRPr lang="ar-SA" dirty="0"/>
            </a:p>
          </p:txBody>
        </p:sp>
        <p:sp>
          <p:nvSpPr>
            <p:cNvPr id="19" name="Rounded Rectangle 18">
              <a:extLst>
                <a:ext uri="{FF2B5EF4-FFF2-40B4-BE49-F238E27FC236}">
                  <a16:creationId xmlns:a16="http://schemas.microsoft.com/office/drawing/2014/main" id="{165AE705-57EB-E8FB-38D3-9E96FCE2D2F2}"/>
                </a:ext>
              </a:extLst>
            </p:cNvPr>
            <p:cNvSpPr/>
            <p:nvPr/>
          </p:nvSpPr>
          <p:spPr>
            <a:xfrm>
              <a:off x="1069383" y="3429000"/>
              <a:ext cx="1677693" cy="1468464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Investigate Situation</a:t>
              </a:r>
              <a:endParaRPr lang="ar-SA" dirty="0"/>
            </a:p>
          </p:txBody>
        </p:sp>
        <p:sp>
          <p:nvSpPr>
            <p:cNvPr id="20" name="Down Arrow 19">
              <a:extLst>
                <a:ext uri="{FF2B5EF4-FFF2-40B4-BE49-F238E27FC236}">
                  <a16:creationId xmlns:a16="http://schemas.microsoft.com/office/drawing/2014/main" id="{13B32E9A-3C0F-42AD-F8B7-5D12B9C4CF4D}"/>
                </a:ext>
              </a:extLst>
            </p:cNvPr>
            <p:cNvSpPr/>
            <p:nvPr/>
          </p:nvSpPr>
          <p:spPr>
            <a:xfrm>
              <a:off x="1745497" y="3022169"/>
              <a:ext cx="325464" cy="406831"/>
            </a:xfrm>
            <a:prstGeom prst="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  <p:sp>
          <p:nvSpPr>
            <p:cNvPr id="21" name="Rounded Rectangle 20">
              <a:extLst>
                <a:ext uri="{FF2B5EF4-FFF2-40B4-BE49-F238E27FC236}">
                  <a16:creationId xmlns:a16="http://schemas.microsoft.com/office/drawing/2014/main" id="{F56CF35C-830A-D9BA-2852-2B4FE0B922B5}"/>
                </a:ext>
              </a:extLst>
            </p:cNvPr>
            <p:cNvSpPr/>
            <p:nvPr/>
          </p:nvSpPr>
          <p:spPr>
            <a:xfrm>
              <a:off x="3221064" y="3413502"/>
              <a:ext cx="1677693" cy="1468464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Consider Perspective</a:t>
              </a:r>
              <a:endParaRPr lang="ar-SA" dirty="0"/>
            </a:p>
          </p:txBody>
        </p:sp>
        <p:sp>
          <p:nvSpPr>
            <p:cNvPr id="23" name="Down Arrow 22">
              <a:extLst>
                <a:ext uri="{FF2B5EF4-FFF2-40B4-BE49-F238E27FC236}">
                  <a16:creationId xmlns:a16="http://schemas.microsoft.com/office/drawing/2014/main" id="{09C62BF0-60A8-71FF-6194-27DA3B8447E4}"/>
                </a:ext>
              </a:extLst>
            </p:cNvPr>
            <p:cNvSpPr/>
            <p:nvPr/>
          </p:nvSpPr>
          <p:spPr>
            <a:xfrm>
              <a:off x="3897178" y="3006671"/>
              <a:ext cx="325464" cy="406831"/>
            </a:xfrm>
            <a:prstGeom prst="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  <p:sp>
          <p:nvSpPr>
            <p:cNvPr id="24" name="Rounded Rectangle 23">
              <a:extLst>
                <a:ext uri="{FF2B5EF4-FFF2-40B4-BE49-F238E27FC236}">
                  <a16:creationId xmlns:a16="http://schemas.microsoft.com/office/drawing/2014/main" id="{23046D7C-7A05-D63D-2E44-ADC91BCA2E34}"/>
                </a:ext>
              </a:extLst>
            </p:cNvPr>
            <p:cNvSpPr/>
            <p:nvPr/>
          </p:nvSpPr>
          <p:spPr>
            <a:xfrm>
              <a:off x="5372745" y="3429000"/>
              <a:ext cx="1677693" cy="1468464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Analyze Needs</a:t>
              </a:r>
              <a:endParaRPr lang="ar-SA" dirty="0"/>
            </a:p>
          </p:txBody>
        </p:sp>
        <p:sp>
          <p:nvSpPr>
            <p:cNvPr id="25" name="Down Arrow 24">
              <a:extLst>
                <a:ext uri="{FF2B5EF4-FFF2-40B4-BE49-F238E27FC236}">
                  <a16:creationId xmlns:a16="http://schemas.microsoft.com/office/drawing/2014/main" id="{34B78A0C-1DF8-30B9-BBBC-229FBE8D16B5}"/>
                </a:ext>
              </a:extLst>
            </p:cNvPr>
            <p:cNvSpPr/>
            <p:nvPr/>
          </p:nvSpPr>
          <p:spPr>
            <a:xfrm>
              <a:off x="6048859" y="3006671"/>
              <a:ext cx="325464" cy="406831"/>
            </a:xfrm>
            <a:prstGeom prst="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  <p:sp>
          <p:nvSpPr>
            <p:cNvPr id="26" name="Rounded Rectangle 25">
              <a:extLst>
                <a:ext uri="{FF2B5EF4-FFF2-40B4-BE49-F238E27FC236}">
                  <a16:creationId xmlns:a16="http://schemas.microsoft.com/office/drawing/2014/main" id="{766478CB-00C9-9BA3-6D82-DD2AEE75C188}"/>
                </a:ext>
              </a:extLst>
            </p:cNvPr>
            <p:cNvSpPr/>
            <p:nvPr/>
          </p:nvSpPr>
          <p:spPr>
            <a:xfrm>
              <a:off x="7524426" y="3413502"/>
              <a:ext cx="1677693" cy="1468464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Evaluate Options</a:t>
              </a:r>
              <a:endParaRPr lang="ar-SA" dirty="0"/>
            </a:p>
          </p:txBody>
        </p:sp>
        <p:sp>
          <p:nvSpPr>
            <p:cNvPr id="27" name="Down Arrow 26">
              <a:extLst>
                <a:ext uri="{FF2B5EF4-FFF2-40B4-BE49-F238E27FC236}">
                  <a16:creationId xmlns:a16="http://schemas.microsoft.com/office/drawing/2014/main" id="{B08D4BBD-958C-72AB-4F1C-732BB77153AE}"/>
                </a:ext>
              </a:extLst>
            </p:cNvPr>
            <p:cNvSpPr/>
            <p:nvPr/>
          </p:nvSpPr>
          <p:spPr>
            <a:xfrm>
              <a:off x="8200540" y="3022169"/>
              <a:ext cx="325464" cy="406831"/>
            </a:xfrm>
            <a:prstGeom prst="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  <p:sp>
          <p:nvSpPr>
            <p:cNvPr id="28" name="Rounded Rectangle 27">
              <a:extLst>
                <a:ext uri="{FF2B5EF4-FFF2-40B4-BE49-F238E27FC236}">
                  <a16:creationId xmlns:a16="http://schemas.microsoft.com/office/drawing/2014/main" id="{E7831A5C-A9CD-1D05-91E8-EAA7468E4C3C}"/>
                </a:ext>
              </a:extLst>
            </p:cNvPr>
            <p:cNvSpPr/>
            <p:nvPr/>
          </p:nvSpPr>
          <p:spPr>
            <a:xfrm>
              <a:off x="9676107" y="3429000"/>
              <a:ext cx="1677693" cy="1468464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Define Requirements</a:t>
              </a:r>
              <a:endParaRPr lang="ar-SA" dirty="0"/>
            </a:p>
          </p:txBody>
        </p:sp>
        <p:sp>
          <p:nvSpPr>
            <p:cNvPr id="29" name="Down Arrow 28">
              <a:extLst>
                <a:ext uri="{FF2B5EF4-FFF2-40B4-BE49-F238E27FC236}">
                  <a16:creationId xmlns:a16="http://schemas.microsoft.com/office/drawing/2014/main" id="{AFEB2D21-5623-8475-722B-432F00534114}"/>
                </a:ext>
              </a:extLst>
            </p:cNvPr>
            <p:cNvSpPr/>
            <p:nvPr/>
          </p:nvSpPr>
          <p:spPr>
            <a:xfrm>
              <a:off x="10352221" y="3022169"/>
              <a:ext cx="325464" cy="406831"/>
            </a:xfrm>
            <a:prstGeom prst="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  <p:sp>
          <p:nvSpPr>
            <p:cNvPr id="37" name="Right Arrow 36">
              <a:extLst>
                <a:ext uri="{FF2B5EF4-FFF2-40B4-BE49-F238E27FC236}">
                  <a16:creationId xmlns:a16="http://schemas.microsoft.com/office/drawing/2014/main" id="{5F8EBAE8-98F8-1FF7-D820-CEF916E046A3}"/>
                </a:ext>
              </a:extLst>
            </p:cNvPr>
            <p:cNvSpPr/>
            <p:nvPr/>
          </p:nvSpPr>
          <p:spPr>
            <a:xfrm>
              <a:off x="2747076" y="3985002"/>
              <a:ext cx="473988" cy="340962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  <p:sp>
          <p:nvSpPr>
            <p:cNvPr id="38" name="Right Arrow 37">
              <a:extLst>
                <a:ext uri="{FF2B5EF4-FFF2-40B4-BE49-F238E27FC236}">
                  <a16:creationId xmlns:a16="http://schemas.microsoft.com/office/drawing/2014/main" id="{82DA7BEF-66FB-1F8D-0D3C-B0189A0CE82A}"/>
                </a:ext>
              </a:extLst>
            </p:cNvPr>
            <p:cNvSpPr/>
            <p:nvPr/>
          </p:nvSpPr>
          <p:spPr>
            <a:xfrm>
              <a:off x="4898757" y="4000500"/>
              <a:ext cx="473988" cy="340962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  <p:sp>
          <p:nvSpPr>
            <p:cNvPr id="39" name="Right Arrow 38">
              <a:extLst>
                <a:ext uri="{FF2B5EF4-FFF2-40B4-BE49-F238E27FC236}">
                  <a16:creationId xmlns:a16="http://schemas.microsoft.com/office/drawing/2014/main" id="{FEAB31E9-34F3-7474-CAF0-876E2DE5200A}"/>
                </a:ext>
              </a:extLst>
            </p:cNvPr>
            <p:cNvSpPr/>
            <p:nvPr/>
          </p:nvSpPr>
          <p:spPr>
            <a:xfrm>
              <a:off x="7050438" y="4002437"/>
              <a:ext cx="473988" cy="323527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  <p:sp>
          <p:nvSpPr>
            <p:cNvPr id="40" name="Right Arrow 39">
              <a:extLst>
                <a:ext uri="{FF2B5EF4-FFF2-40B4-BE49-F238E27FC236}">
                  <a16:creationId xmlns:a16="http://schemas.microsoft.com/office/drawing/2014/main" id="{89995640-C230-487C-9723-3AF7938B1D5B}"/>
                </a:ext>
              </a:extLst>
            </p:cNvPr>
            <p:cNvSpPr/>
            <p:nvPr/>
          </p:nvSpPr>
          <p:spPr>
            <a:xfrm>
              <a:off x="9202119" y="4000500"/>
              <a:ext cx="473988" cy="340962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</p:grpSp>
    </p:spTree>
    <p:extLst>
      <p:ext uri="{BB962C8B-B14F-4D97-AF65-F5344CB8AC3E}">
        <p14:creationId xmlns:p14="http://schemas.microsoft.com/office/powerpoint/2010/main" val="98395721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91A35-7DBA-529F-F4C9-DB8E6A950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Guiding Principles for Business Analysis</a:t>
            </a:r>
            <a:endParaRPr lang="ar-SA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4FB93CA8-4DC9-5A93-26DB-86DA4C9C36BD}"/>
              </a:ext>
            </a:extLst>
          </p:cNvPr>
          <p:cNvSpPr/>
          <p:nvPr/>
        </p:nvSpPr>
        <p:spPr>
          <a:xfrm>
            <a:off x="838200" y="1871781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/>
              <a:t>Root-causes, not symptoms</a:t>
            </a:r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837A538B-E9F8-AF18-46D6-D85EFA187A55}"/>
              </a:ext>
            </a:extLst>
          </p:cNvPr>
          <p:cNvSpPr/>
          <p:nvPr/>
        </p:nvSpPr>
        <p:spPr>
          <a:xfrm>
            <a:off x="838200" y="2489676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/>
              <a:t>Business improvement, not IT change</a:t>
            </a:r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2A63F99E-A752-C7A1-CDFE-78D66E57BB1E}"/>
              </a:ext>
            </a:extLst>
          </p:cNvPr>
          <p:cNvSpPr/>
          <p:nvPr/>
        </p:nvSpPr>
        <p:spPr>
          <a:xfrm>
            <a:off x="838200" y="3107571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 dirty="0"/>
              <a:t>Options, not solutions</a:t>
            </a: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AF0DD6FD-3434-7B0A-289C-390944E6F1F2}"/>
              </a:ext>
            </a:extLst>
          </p:cNvPr>
          <p:cNvSpPr/>
          <p:nvPr/>
        </p:nvSpPr>
        <p:spPr>
          <a:xfrm>
            <a:off x="838200" y="3725466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 dirty="0"/>
              <a:t>Feasible, contributing requirements, not all requests</a:t>
            </a: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800393EB-DB1E-63A1-7B28-38D968BC356B}"/>
              </a:ext>
            </a:extLst>
          </p:cNvPr>
          <p:cNvSpPr/>
          <p:nvPr/>
        </p:nvSpPr>
        <p:spPr>
          <a:xfrm>
            <a:off x="838200" y="4343361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/>
              <a:t>The entire business change lifecycle, not just requirements definition</a:t>
            </a:r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8A0F40A8-B170-7184-EE1B-4CA32987A63C}"/>
              </a:ext>
            </a:extLst>
          </p:cNvPr>
          <p:cNvSpPr/>
          <p:nvPr/>
        </p:nvSpPr>
        <p:spPr>
          <a:xfrm>
            <a:off x="838200" y="4961256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/>
              <a:t>Negotiation, not avoidance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CFD2F8E8-6709-6770-A74B-6E93681C67AB}"/>
              </a:ext>
            </a:extLst>
          </p:cNvPr>
          <p:cNvSpPr/>
          <p:nvPr/>
        </p:nvSpPr>
        <p:spPr>
          <a:xfrm>
            <a:off x="838200" y="5579151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/>
              <a:t>Business agility, not business perfection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6A826623-BB27-FFC9-8E71-A13DCD77D37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Slide Number Placeholder 4">
            <a:extLst>
              <a:ext uri="{FF2B5EF4-FFF2-40B4-BE49-F238E27FC236}">
                <a16:creationId xmlns:a16="http://schemas.microsoft.com/office/drawing/2014/main" id="{19931B82-5AB2-D136-41D1-D9A840681C88}"/>
              </a:ext>
            </a:extLst>
          </p:cNvPr>
          <p:cNvSpPr txBox="1">
            <a:spLocks/>
          </p:cNvSpPr>
          <p:nvPr/>
        </p:nvSpPr>
        <p:spPr>
          <a:xfrm>
            <a:off x="10831420" y="619704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983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121"/>
    </mc:Choice>
    <mc:Fallback xmlns="">
      <p:transition spd="slow" advTm="21412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Points</a:t>
            </a:r>
          </a:p>
        </p:txBody>
      </p:sp>
      <p:graphicFrame>
        <p:nvGraphicFramePr>
          <p:cNvPr id="31" name="Diagram 30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83242930"/>
              </p:ext>
            </p:extLst>
          </p:nvPr>
        </p:nvGraphicFramePr>
        <p:xfrm>
          <a:off x="981699" y="2334214"/>
          <a:ext cx="10063672" cy="3877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3799553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E94446B-A195-43D2-8375-7C1AC4D4203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9" y="1549486"/>
            <a:ext cx="40788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ea typeface="Calibri"/>
                <a:cs typeface="+mj-cs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ea typeface="Calibri"/>
              <a:cs typeface="+mj-cs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Reading, White Paper from PMI:</a:t>
            </a:r>
          </a:p>
          <a:p>
            <a:pPr lvl="0"/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 ”Business Analysis: Leading Organizations to Better Outcomes”</a:t>
            </a:r>
            <a:endParaRPr lang="en-US" sz="2000" dirty="0"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15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5297484" y="3499373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5398893" y="3769702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3686490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6|8.3|8.3|7.3|6|35.5|34.5|21.2|14|19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19B6EE9-E083-491F-86AD-FDEFA329E18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infopath/2007/PartnerControls"/>
    <ds:schemaRef ds:uri="49100919-8a76-4266-be0c-7dc583902cb4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d13aca44-ef33-4cf4-9980-7f0b00e6eeb9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1220</TotalTime>
  <Words>1112</Words>
  <Application>Microsoft Office PowerPoint</Application>
  <PresentationFormat>Widescreen</PresentationFormat>
  <Paragraphs>217</Paragraphs>
  <Slides>20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Arial Unicode MS</vt:lpstr>
      <vt:lpstr>Alexandria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Eng. Ahmed Hussein, MBA, PfMP©, PMP© and APMG-Change Management Practitioner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Guiding Principles for Business Analysis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263</cp:revision>
  <dcterms:created xsi:type="dcterms:W3CDTF">2023-04-29T09:08:00Z</dcterms:created>
  <dcterms:modified xsi:type="dcterms:W3CDTF">2025-05-30T22:41:56Z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