
<file path=[Content_Types].xml><?xml version="1.0" encoding="utf-8"?>
<Types xmlns="http://schemas.openxmlformats.org/package/2006/content-types">
  <Default Extension="png" ContentType="image/png"/>
  <Default Extension="jfif" ContentType="image/jpe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6"/>
  </p:notesMasterIdLst>
  <p:sldIdLst>
    <p:sldId id="496" r:id="rId5"/>
    <p:sldId id="566" r:id="rId6"/>
    <p:sldId id="541" r:id="rId7"/>
    <p:sldId id="595" r:id="rId8"/>
    <p:sldId id="587" r:id="rId9"/>
    <p:sldId id="634" r:id="rId10"/>
    <p:sldId id="588" r:id="rId11"/>
    <p:sldId id="599" r:id="rId12"/>
    <p:sldId id="600" r:id="rId13"/>
    <p:sldId id="635" r:id="rId14"/>
    <p:sldId id="601" r:id="rId15"/>
    <p:sldId id="612" r:id="rId16"/>
    <p:sldId id="636" r:id="rId17"/>
    <p:sldId id="637" r:id="rId18"/>
    <p:sldId id="602" r:id="rId19"/>
    <p:sldId id="638" r:id="rId20"/>
    <p:sldId id="639" r:id="rId21"/>
    <p:sldId id="640" r:id="rId22"/>
    <p:sldId id="641" r:id="rId23"/>
    <p:sldId id="642" r:id="rId24"/>
    <p:sldId id="643" r:id="rId25"/>
    <p:sldId id="644" r:id="rId26"/>
    <p:sldId id="645" r:id="rId27"/>
    <p:sldId id="646" r:id="rId28"/>
    <p:sldId id="647" r:id="rId29"/>
    <p:sldId id="648" r:id="rId30"/>
    <p:sldId id="649" r:id="rId31"/>
    <p:sldId id="629" r:id="rId32"/>
    <p:sldId id="630" r:id="rId33"/>
    <p:sldId id="650" r:id="rId34"/>
    <p:sldId id="651" r:id="rId35"/>
    <p:sldId id="652" r:id="rId36"/>
    <p:sldId id="653" r:id="rId37"/>
    <p:sldId id="654" r:id="rId38"/>
    <p:sldId id="655" r:id="rId39"/>
    <p:sldId id="656" r:id="rId40"/>
    <p:sldId id="657" r:id="rId41"/>
    <p:sldId id="658" r:id="rId42"/>
    <p:sldId id="504" r:id="rId43"/>
    <p:sldId id="528" r:id="rId44"/>
    <p:sldId id="514"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6"/>
            <p14:sldId id="566"/>
            <p14:sldId id="541"/>
            <p14:sldId id="595"/>
            <p14:sldId id="587"/>
            <p14:sldId id="634"/>
            <p14:sldId id="588"/>
            <p14:sldId id="599"/>
            <p14:sldId id="600"/>
            <p14:sldId id="635"/>
            <p14:sldId id="601"/>
            <p14:sldId id="612"/>
            <p14:sldId id="636"/>
            <p14:sldId id="637"/>
            <p14:sldId id="602"/>
            <p14:sldId id="638"/>
            <p14:sldId id="639"/>
            <p14:sldId id="640"/>
            <p14:sldId id="641"/>
            <p14:sldId id="642"/>
            <p14:sldId id="643"/>
            <p14:sldId id="644"/>
            <p14:sldId id="645"/>
            <p14:sldId id="646"/>
            <p14:sldId id="647"/>
            <p14:sldId id="648"/>
            <p14:sldId id="649"/>
            <p14:sldId id="629"/>
            <p14:sldId id="630"/>
            <p14:sldId id="650"/>
            <p14:sldId id="651"/>
            <p14:sldId id="652"/>
            <p14:sldId id="653"/>
            <p14:sldId id="654"/>
            <p14:sldId id="655"/>
            <p14:sldId id="656"/>
            <p14:sldId id="657"/>
            <p14:sldId id="658"/>
            <p14:sldId id="504"/>
            <p14:sldId id="528"/>
            <p14:sldId id="514"/>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حساب Microsoft" initials="حساب" lastIdx="1" clrIdx="0">
    <p:extLst>
      <p:ext uri="{19B8F6BF-5375-455C-9EA6-DF929625EA0E}">
        <p15:presenceInfo xmlns:p15="http://schemas.microsoft.com/office/powerpoint/2012/main" userId="9e9e1fcf360738d2"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CFCFC"/>
    <a:srgbClr val="CC0000"/>
    <a:srgbClr val="FFD200"/>
    <a:srgbClr val="203E5F"/>
    <a:srgbClr val="F58221"/>
    <a:srgbClr val="000000"/>
    <a:srgbClr val="669BBC"/>
    <a:srgbClr val="2D3956"/>
    <a:srgbClr val="8E5A6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353" autoAdjust="0"/>
    <p:restoredTop sz="91818" autoAdjust="0"/>
  </p:normalViewPr>
  <p:slideViewPr>
    <p:cSldViewPr snapToGrid="0">
      <p:cViewPr varScale="1">
        <p:scale>
          <a:sx n="67" d="100"/>
          <a:sy n="67" d="100"/>
        </p:scale>
        <p:origin x="966"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commentAuthors" Target="commentAuthors.xml"/><Relationship Id="rId50" Type="http://schemas.openxmlformats.org/officeDocument/2006/relationships/theme" Target="theme/theme1.xml"/><Relationship Id="rId55"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54"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10/25/2025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12032189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8554093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4926753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416957290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94015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6703066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95950789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98577716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70536682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92886986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85659658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292082732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95491679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07761036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181764250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60328673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77235785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96449722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21595258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48704434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04031219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27345925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403985453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140917856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51377808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23787876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44489381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70281670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670254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96267502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97119528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81548724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74525432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74015917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58229588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19235093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127297565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37301589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415400990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22240341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41437546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10/25/2025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10/25/2025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10/25/2025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10/25/2025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2.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hyperlink" Target="https://www.pricerunner.com/"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12.xml"/><Relationship Id="rId5" Type="http://schemas.openxmlformats.org/officeDocument/2006/relationships/image" Target="../media/image7.png"/><Relationship Id="rId4" Type="http://schemas.openxmlformats.org/officeDocument/2006/relationships/hyperlink" Target="https://sa.pricena.com/ar"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12.xml"/><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12.xml"/><Relationship Id="rId4" Type="http://schemas.openxmlformats.org/officeDocument/2006/relationships/image" Target="../media/image9.jfif"/></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12.xml"/><Relationship Id="rId4" Type="http://schemas.openxmlformats.org/officeDocument/2006/relationships/image" Target="../media/image10.pn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12.xml"/><Relationship Id="rId4" Type="http://schemas.openxmlformats.org/officeDocument/2006/relationships/image" Target="../media/image11.jp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12.xml"/><Relationship Id="rId4" Type="http://schemas.openxmlformats.org/officeDocument/2006/relationships/image" Target="../media/image13.png"/></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0.xml"/><Relationship Id="rId1" Type="http://schemas.openxmlformats.org/officeDocument/2006/relationships/slideLayout" Target="../slideLayouts/slideLayout12.xml"/><Relationship Id="rId4" Type="http://schemas.openxmlformats.org/officeDocument/2006/relationships/image" Target="../media/image14.jp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1.xml"/><Relationship Id="rId1" Type="http://schemas.openxmlformats.org/officeDocument/2006/relationships/slideLayout" Target="../slideLayouts/slideLayout12.xml"/><Relationship Id="rId4" Type="http://schemas.openxmlformats.org/officeDocument/2006/relationships/image" Target="../media/image15.png"/></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2.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5.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6.xml"/><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7.xml"/><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8.xml"/><Relationship Id="rId1" Type="http://schemas.openxmlformats.org/officeDocument/2006/relationships/slideLayout" Target="../slideLayouts/slideLayout12.xml"/><Relationship Id="rId5" Type="http://schemas.openxmlformats.org/officeDocument/2006/relationships/image" Target="../media/image16.png"/><Relationship Id="rId4" Type="http://schemas.openxmlformats.org/officeDocument/2006/relationships/hyperlink" Target="https://www.prisync.com/" TargetMode="External"/></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9.xml"/><Relationship Id="rId1" Type="http://schemas.openxmlformats.org/officeDocument/2006/relationships/slideLayout" Target="../slideLayouts/slideLayout12.xml"/><Relationship Id="rId5" Type="http://schemas.openxmlformats.org/officeDocument/2006/relationships/image" Target="../media/image17.png"/><Relationship Id="rId4" Type="http://schemas.openxmlformats.org/officeDocument/2006/relationships/hyperlink" Target="https://www.prisync.com/" TargetMode="External"/></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0.xml"/><Relationship Id="rId1" Type="http://schemas.openxmlformats.org/officeDocument/2006/relationships/slideLayout" Target="../slideLayouts/slideLayout12.xml"/><Relationship Id="rId5" Type="http://schemas.openxmlformats.org/officeDocument/2006/relationships/image" Target="../media/image17.png"/><Relationship Id="rId4" Type="http://schemas.openxmlformats.org/officeDocument/2006/relationships/hyperlink" Target="https://www.prisync.com/" TargetMode="External"/></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1.xml"/><Relationship Id="rId1" Type="http://schemas.openxmlformats.org/officeDocument/2006/relationships/slideLayout" Target="../slideLayouts/slideLayout12.xml"/><Relationship Id="rId5" Type="http://schemas.openxmlformats.org/officeDocument/2006/relationships/image" Target="../media/image18.png"/><Relationship Id="rId4" Type="http://schemas.openxmlformats.org/officeDocument/2006/relationships/hyperlink" Target="https://www.prisync.com/" TargetMode="External"/></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2.xml"/><Relationship Id="rId1" Type="http://schemas.openxmlformats.org/officeDocument/2006/relationships/slideLayout" Target="../slideLayouts/slideLayout12.xml"/><Relationship Id="rId5" Type="http://schemas.openxmlformats.org/officeDocument/2006/relationships/image" Target="../media/image19.png"/><Relationship Id="rId4" Type="http://schemas.openxmlformats.org/officeDocument/2006/relationships/hyperlink" Target="https://www.prisync.com/" TargetMode="External"/></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3.xml"/><Relationship Id="rId1" Type="http://schemas.openxmlformats.org/officeDocument/2006/relationships/slideLayout" Target="../slideLayouts/slideLayout12.xml"/><Relationship Id="rId5" Type="http://schemas.openxmlformats.org/officeDocument/2006/relationships/image" Target="../media/image20.png"/><Relationship Id="rId4" Type="http://schemas.openxmlformats.org/officeDocument/2006/relationships/hyperlink" Target="https://www.prisync.com/" TargetMode="External"/></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4.xml"/><Relationship Id="rId1" Type="http://schemas.openxmlformats.org/officeDocument/2006/relationships/slideLayout" Target="../slideLayouts/slideLayout12.xml"/><Relationship Id="rId5" Type="http://schemas.openxmlformats.org/officeDocument/2006/relationships/image" Target="../media/image21.png"/><Relationship Id="rId4" Type="http://schemas.openxmlformats.org/officeDocument/2006/relationships/hyperlink" Target="https://www.prisync.com/" TargetMode="External"/></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5.xml"/><Relationship Id="rId1" Type="http://schemas.openxmlformats.org/officeDocument/2006/relationships/slideLayout" Target="../slideLayouts/slideLayout12.xml"/><Relationship Id="rId5" Type="http://schemas.openxmlformats.org/officeDocument/2006/relationships/image" Target="../media/image22.jpg"/><Relationship Id="rId4" Type="http://schemas.openxmlformats.org/officeDocument/2006/relationships/hyperlink" Target="https://www.prisync.com/" TargetMode="External"/></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6.xml"/><Relationship Id="rId1" Type="http://schemas.openxmlformats.org/officeDocument/2006/relationships/slideLayout" Target="../slideLayouts/slideLayout12.xml"/><Relationship Id="rId5" Type="http://schemas.openxmlformats.org/officeDocument/2006/relationships/image" Target="../media/image23.png"/><Relationship Id="rId4" Type="http://schemas.openxmlformats.org/officeDocument/2006/relationships/hyperlink" Target="https://www.prisync.com/" TargetMode="External"/></Relationships>
</file>

<file path=ppt/slides/_rels/slide3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7.xml"/><Relationship Id="rId1" Type="http://schemas.openxmlformats.org/officeDocument/2006/relationships/slideLayout" Target="../slideLayouts/slideLayout12.xml"/><Relationship Id="rId5" Type="http://schemas.openxmlformats.org/officeDocument/2006/relationships/image" Target="../media/image24.png"/><Relationship Id="rId4" Type="http://schemas.openxmlformats.org/officeDocument/2006/relationships/hyperlink" Target="https://www.prisync.com/" TargetMode="External"/></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8.xml"/><Relationship Id="rId1" Type="http://schemas.openxmlformats.org/officeDocument/2006/relationships/slideLayout" Target="../slideLayouts/slideLayout12.xml"/><Relationship Id="rId5" Type="http://schemas.openxmlformats.org/officeDocument/2006/relationships/image" Target="../media/image25.png"/><Relationship Id="rId4" Type="http://schemas.openxmlformats.org/officeDocument/2006/relationships/hyperlink" Target="https://www.prisync.com/" TargetMode="External"/></Relationships>
</file>

<file path=ppt/slides/_rels/slide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9.xml"/><Relationship Id="rId1" Type="http://schemas.openxmlformats.org/officeDocument/2006/relationships/slideLayout" Target="../slideLayouts/slideLayout12.xml"/><Relationship Id="rId6" Type="http://schemas.openxmlformats.org/officeDocument/2006/relationships/hyperlink" Target="https://www.business.com/articles/what-is-dynamic-pricing-and-how-does-it-affect-ecommerce/" TargetMode="External"/><Relationship Id="rId5" Type="http://schemas.openxmlformats.org/officeDocument/2006/relationships/hyperlink" Target="https://digitalmarketinginstitute.com/blog/influencer-marketing-guide" TargetMode="External"/><Relationship Id="rId4" Type="http://schemas.openxmlformats.org/officeDocument/2006/relationships/hyperlink" Target="https://www.omniaretail.com/blog/the-ultimate-guide-to-dynamic-pricing" TargetMode="External"/></Relationships>
</file>

<file path=ppt/slides/_rels/slide40.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hyperlink" Target="https://sa.pricena.com/ar" TargetMode="External"/><Relationship Id="rId2" Type="http://schemas.openxmlformats.org/officeDocument/2006/relationships/notesSlide" Target="../notesSlides/notesSlide40.xml"/><Relationship Id="rId1" Type="http://schemas.openxmlformats.org/officeDocument/2006/relationships/slideLayout" Target="../slideLayouts/slideLayout12.xml"/><Relationship Id="rId6" Type="http://schemas.openxmlformats.org/officeDocument/2006/relationships/hyperlink" Target="https://www.pricerunner.com/" TargetMode="External"/><Relationship Id="rId5" Type="http://schemas.openxmlformats.org/officeDocument/2006/relationships/hyperlink" Target="https://hello.pricelabs.co/" TargetMode="External"/><Relationship Id="rId4" Type="http://schemas.openxmlformats.org/officeDocument/2006/relationships/hyperlink" Target="https://prisync.com/dynamic-pricing-software/" TargetMode="External"/></Relationships>
</file>

<file path=ppt/slides/_rels/slide41.xml.rels><?xml version="1.0" encoding="UTF-8" standalone="yes"?>
<Relationships xmlns="http://schemas.openxmlformats.org/package/2006/relationships"><Relationship Id="rId2" Type="http://schemas.openxmlformats.org/officeDocument/2006/relationships/image" Target="../media/image26.jfif"/><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11" name="TextBox 29"/>
          <p:cNvSpPr txBox="1"/>
          <p:nvPr/>
        </p:nvSpPr>
        <p:spPr>
          <a:xfrm>
            <a:off x="7004912" y="4103426"/>
            <a:ext cx="5216525" cy="830997"/>
          </a:xfrm>
          <a:prstGeom prst="rect">
            <a:avLst/>
          </a:prstGeom>
          <a:noFill/>
        </p:spPr>
        <p:txBody>
          <a:bodyPr wrap="square" rtlCol="0">
            <a:spAutoFit/>
          </a:bodyPr>
          <a:lstStyle/>
          <a:p>
            <a:pPr algn="ctr"/>
            <a:r>
              <a:rPr lang="ar-AE" sz="2400" b="1" dirty="0">
                <a:solidFill>
                  <a:srgbClr val="00AEEF"/>
                </a:solidFill>
                <a:latin typeface="Alexandria" charset="0"/>
                <a:cs typeface="Alexandria" charset="0"/>
              </a:rPr>
              <a:t>إعداد </a:t>
            </a:r>
          </a:p>
          <a:p>
            <a:pPr algn="ctr"/>
            <a:r>
              <a:rPr lang="ar-AE" sz="2400" b="1" dirty="0">
                <a:solidFill>
                  <a:srgbClr val="00AEEF"/>
                </a:solidFill>
                <a:latin typeface="Alexandria" charset="0"/>
                <a:cs typeface="Alexandria" charset="0"/>
              </a:rPr>
              <a:t>د. محمد الغريب</a:t>
            </a:r>
          </a:p>
        </p:txBody>
      </p:sp>
      <p:sp>
        <p:nvSpPr>
          <p:cNvPr id="13" name="مربع نص 12"/>
          <p:cNvSpPr txBox="1"/>
          <p:nvPr/>
        </p:nvSpPr>
        <p:spPr>
          <a:xfrm>
            <a:off x="7150826" y="1471649"/>
            <a:ext cx="4835236" cy="3231654"/>
          </a:xfrm>
          <a:prstGeom prst="rect">
            <a:avLst/>
          </a:prstGeom>
          <a:noFill/>
        </p:spPr>
        <p:txBody>
          <a:bodyPr wrap="square" rtlCol="0">
            <a:spAutoFit/>
          </a:bodyPr>
          <a:lstStyle/>
          <a:p>
            <a:pPr algn="ctr">
              <a:lnSpc>
                <a:spcPct val="150000"/>
              </a:lnSpc>
            </a:pPr>
            <a:r>
              <a:rPr lang="ar-AE" sz="3200" b="1" dirty="0">
                <a:solidFill>
                  <a:srgbClr val="00AEEF"/>
                </a:solidFill>
              </a:rPr>
              <a:t>حالات دراسية في التسويق الرقمي </a:t>
            </a:r>
          </a:p>
          <a:p>
            <a:pPr algn="ctr">
              <a:lnSpc>
                <a:spcPct val="150000"/>
              </a:lnSpc>
            </a:pPr>
            <a:r>
              <a:rPr lang="en-US" sz="2800" b="1" dirty="0">
                <a:solidFill>
                  <a:srgbClr val="FF0000"/>
                </a:solidFill>
              </a:rPr>
              <a:t>Case Studies in Digital </a:t>
            </a:r>
          </a:p>
          <a:p>
            <a:pPr algn="ctr">
              <a:lnSpc>
                <a:spcPct val="150000"/>
              </a:lnSpc>
            </a:pPr>
            <a:r>
              <a:rPr lang="en-US" sz="2800" b="1" dirty="0">
                <a:solidFill>
                  <a:srgbClr val="FF0000"/>
                </a:solidFill>
              </a:rPr>
              <a:t>Marketing </a:t>
            </a:r>
          </a:p>
          <a:p>
            <a:pPr algn="ctr">
              <a:lnSpc>
                <a:spcPct val="150000"/>
              </a:lnSpc>
            </a:pPr>
            <a:r>
              <a:rPr lang="en-US" sz="2000" b="1" dirty="0">
                <a:latin typeface="Alexandria" charset="0"/>
                <a:cs typeface="Alexandria" charset="0"/>
              </a:rPr>
              <a:t>MKT </a:t>
            </a:r>
            <a:r>
              <a:rPr lang="en-US" sz="2000" b="1" dirty="0" smtClean="0">
                <a:latin typeface="Alexandria" charset="0"/>
                <a:cs typeface="Alexandria" charset="0"/>
              </a:rPr>
              <a:t>323</a:t>
            </a:r>
            <a:endParaRPr lang="ar-AE" sz="2000" b="1" dirty="0">
              <a:latin typeface="Alexandria" charset="0"/>
              <a:cs typeface="Alexandria" charset="0"/>
            </a:endParaRPr>
          </a:p>
          <a:p>
            <a:pPr algn="ctr">
              <a:lnSpc>
                <a:spcPct val="150000"/>
              </a:lnSpc>
            </a:pPr>
            <a:endParaRPr lang="en-US" sz="2800" b="1" dirty="0">
              <a:solidFill>
                <a:srgbClr val="CC0000"/>
              </a:solidFill>
            </a:endParaRPr>
          </a:p>
        </p:txBody>
      </p:sp>
      <p:sp>
        <p:nvSpPr>
          <p:cNvPr id="15" name="Oval 17"/>
          <p:cNvSpPr/>
          <p:nvPr/>
        </p:nvSpPr>
        <p:spPr>
          <a:xfrm>
            <a:off x="-777445" y="-616222"/>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3"/>
          <p:cNvSpPr/>
          <p:nvPr/>
        </p:nvSpPr>
        <p:spPr>
          <a:xfrm>
            <a:off x="-631531" y="-216172"/>
            <a:ext cx="7410450" cy="7410450"/>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Rounded Corners 33"/>
          <p:cNvSpPr/>
          <p:nvPr/>
        </p:nvSpPr>
        <p:spPr>
          <a:xfrm>
            <a:off x="9051234" y="593452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AE" sz="2800" b="1" dirty="0">
                <a:solidFill>
                  <a:schemeClr val="bg1"/>
                </a:solidFill>
                <a:latin typeface="Alexandria" charset="0"/>
                <a:cs typeface="Alexandria" charset="0"/>
              </a:rPr>
              <a:t>المحاضرة </a:t>
            </a:r>
            <a:r>
              <a:rPr lang="ar-AE" sz="2800" b="1" dirty="0" smtClean="0">
                <a:solidFill>
                  <a:schemeClr val="bg1"/>
                </a:solidFill>
                <a:latin typeface="Alexandria" charset="0"/>
                <a:cs typeface="Alexandria" charset="0"/>
              </a:rPr>
              <a:t>الخامسة</a:t>
            </a:r>
            <a:endParaRPr lang="en-US" sz="2800" b="1" dirty="0">
              <a:solidFill>
                <a:schemeClr val="bg1"/>
              </a:solidFill>
              <a:latin typeface="Alexandria" charset="0"/>
              <a:cs typeface="Alexandria" charset="0"/>
            </a:endParaRPr>
          </a:p>
        </p:txBody>
      </p:sp>
    </p:spTree>
    <p:extLst>
      <p:ext uri="{BB962C8B-B14F-4D97-AF65-F5344CB8AC3E}">
        <p14:creationId xmlns:p14="http://schemas.microsoft.com/office/powerpoint/2010/main" val="176655093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11" name="TextBox 29"/>
          <p:cNvSpPr txBox="1"/>
          <p:nvPr/>
        </p:nvSpPr>
        <p:spPr>
          <a:xfrm>
            <a:off x="7004912" y="4103426"/>
            <a:ext cx="5216525" cy="830997"/>
          </a:xfrm>
          <a:prstGeom prst="rect">
            <a:avLst/>
          </a:prstGeom>
          <a:noFill/>
        </p:spPr>
        <p:txBody>
          <a:bodyPr wrap="square" rtlCol="0">
            <a:spAutoFit/>
          </a:bodyPr>
          <a:lstStyle/>
          <a:p>
            <a:pPr algn="ctr"/>
            <a:r>
              <a:rPr lang="ar-AE" sz="2400" b="1" dirty="0">
                <a:solidFill>
                  <a:srgbClr val="00AEEF"/>
                </a:solidFill>
                <a:latin typeface="Alexandria" charset="0"/>
                <a:cs typeface="Alexandria" charset="0"/>
              </a:rPr>
              <a:t>إعداد </a:t>
            </a:r>
          </a:p>
          <a:p>
            <a:pPr algn="ctr"/>
            <a:r>
              <a:rPr lang="ar-AE" sz="2400" b="1" dirty="0">
                <a:solidFill>
                  <a:srgbClr val="00AEEF"/>
                </a:solidFill>
                <a:latin typeface="Alexandria" charset="0"/>
                <a:cs typeface="Alexandria" charset="0"/>
              </a:rPr>
              <a:t>د. محمد الغريب</a:t>
            </a:r>
          </a:p>
        </p:txBody>
      </p:sp>
      <p:sp>
        <p:nvSpPr>
          <p:cNvPr id="13" name="مربع نص 12"/>
          <p:cNvSpPr txBox="1"/>
          <p:nvPr/>
        </p:nvSpPr>
        <p:spPr>
          <a:xfrm>
            <a:off x="7150826" y="1471649"/>
            <a:ext cx="4835236" cy="2703176"/>
          </a:xfrm>
          <a:prstGeom prst="rect">
            <a:avLst/>
          </a:prstGeom>
          <a:noFill/>
        </p:spPr>
        <p:txBody>
          <a:bodyPr wrap="square" rtlCol="0">
            <a:spAutoFit/>
          </a:bodyPr>
          <a:lstStyle/>
          <a:p>
            <a:pPr algn="ctr">
              <a:lnSpc>
                <a:spcPct val="150000"/>
              </a:lnSpc>
            </a:pPr>
            <a:r>
              <a:rPr lang="ar-AE" sz="3200" b="1" dirty="0">
                <a:solidFill>
                  <a:srgbClr val="00AEEF"/>
                </a:solidFill>
              </a:rPr>
              <a:t>المحاضرة </a:t>
            </a:r>
            <a:r>
              <a:rPr lang="ar-AE" sz="3200" b="1" dirty="0" smtClean="0">
                <a:solidFill>
                  <a:srgbClr val="00AEEF"/>
                </a:solidFill>
              </a:rPr>
              <a:t>الخامسة</a:t>
            </a:r>
            <a:endParaRPr lang="ar-AE" sz="3200" b="1" dirty="0">
              <a:solidFill>
                <a:srgbClr val="00AEEF"/>
              </a:solidFill>
            </a:endParaRPr>
          </a:p>
          <a:p>
            <a:pPr algn="ctr">
              <a:lnSpc>
                <a:spcPct val="150000"/>
              </a:lnSpc>
            </a:pPr>
            <a:r>
              <a:rPr lang="ar-AE" sz="2800" b="1" dirty="0">
                <a:solidFill>
                  <a:srgbClr val="FF0000"/>
                </a:solidFill>
              </a:rPr>
              <a:t>حالة دراسية </a:t>
            </a:r>
            <a:r>
              <a:rPr lang="ar-AE" sz="2800" b="1" dirty="0" smtClean="0">
                <a:solidFill>
                  <a:srgbClr val="FF0000"/>
                </a:solidFill>
              </a:rPr>
              <a:t>في التسعير الديناميكي </a:t>
            </a:r>
            <a:endParaRPr lang="en-US" sz="2800" b="1" dirty="0" smtClean="0">
              <a:solidFill>
                <a:srgbClr val="FF0000"/>
              </a:solidFill>
            </a:endParaRPr>
          </a:p>
          <a:p>
            <a:pPr algn="ctr">
              <a:lnSpc>
                <a:spcPct val="150000"/>
              </a:lnSpc>
            </a:pPr>
            <a:r>
              <a:rPr lang="en-US" sz="2800" b="1" dirty="0" smtClean="0">
                <a:solidFill>
                  <a:srgbClr val="FF0000"/>
                </a:solidFill>
              </a:rPr>
              <a:t>Dynamic Pricing</a:t>
            </a:r>
            <a:endParaRPr lang="ar-AE" sz="2800" b="1" dirty="0">
              <a:solidFill>
                <a:srgbClr val="FF0000"/>
              </a:solidFill>
            </a:endParaRPr>
          </a:p>
          <a:p>
            <a:pPr algn="ctr">
              <a:lnSpc>
                <a:spcPct val="150000"/>
              </a:lnSpc>
            </a:pPr>
            <a:endParaRPr lang="en-US" sz="2800" b="1" dirty="0">
              <a:solidFill>
                <a:srgbClr val="CC0000"/>
              </a:solidFill>
            </a:endParaRPr>
          </a:p>
        </p:txBody>
      </p:sp>
      <p:sp>
        <p:nvSpPr>
          <p:cNvPr id="15" name="Oval 17"/>
          <p:cNvSpPr/>
          <p:nvPr/>
        </p:nvSpPr>
        <p:spPr>
          <a:xfrm>
            <a:off x="-777445" y="-616222"/>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3"/>
          <p:cNvSpPr/>
          <p:nvPr/>
        </p:nvSpPr>
        <p:spPr>
          <a:xfrm>
            <a:off x="-631531" y="-216172"/>
            <a:ext cx="7410450" cy="7410450"/>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Rounded Corners 33"/>
          <p:cNvSpPr/>
          <p:nvPr/>
        </p:nvSpPr>
        <p:spPr>
          <a:xfrm>
            <a:off x="9051234" y="593452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AE" sz="2800" b="1" dirty="0">
                <a:solidFill>
                  <a:schemeClr val="bg1"/>
                </a:solidFill>
                <a:latin typeface="Alexandria" charset="0"/>
                <a:cs typeface="Alexandria" charset="0"/>
              </a:rPr>
              <a:t>المحاضرة </a:t>
            </a:r>
            <a:r>
              <a:rPr lang="ar-AE" sz="2800" b="1" dirty="0" smtClean="0">
                <a:solidFill>
                  <a:schemeClr val="bg1"/>
                </a:solidFill>
                <a:latin typeface="Alexandria" charset="0"/>
                <a:cs typeface="Alexandria" charset="0"/>
              </a:rPr>
              <a:t>الخامسة</a:t>
            </a:r>
            <a:endParaRPr lang="en-US" sz="2800" b="1" dirty="0">
              <a:solidFill>
                <a:schemeClr val="bg1"/>
              </a:solidFill>
              <a:latin typeface="Alexandria" charset="0"/>
              <a:cs typeface="Alexandria" charset="0"/>
            </a:endParaRPr>
          </a:p>
        </p:txBody>
      </p:sp>
    </p:spTree>
    <p:extLst>
      <p:ext uri="{BB962C8B-B14F-4D97-AF65-F5344CB8AC3E}">
        <p14:creationId xmlns:p14="http://schemas.microsoft.com/office/powerpoint/2010/main" val="406704429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p:cNvSpPr/>
          <p:nvPr/>
        </p:nvSpPr>
        <p:spPr>
          <a:xfrm>
            <a:off x="306977" y="2076994"/>
            <a:ext cx="11482251" cy="3892731"/>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7576457" y="1348378"/>
            <a:ext cx="3801290" cy="124097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AE" sz="3600" b="1" dirty="0"/>
              <a:t>مقدمة</a:t>
            </a:r>
            <a:endParaRPr lang="en-US" sz="3600" b="1" dirty="0"/>
          </a:p>
        </p:txBody>
      </p:sp>
      <p:sp>
        <p:nvSpPr>
          <p:cNvPr id="9" name="مربع نص 8"/>
          <p:cNvSpPr txBox="1"/>
          <p:nvPr/>
        </p:nvSpPr>
        <p:spPr>
          <a:xfrm>
            <a:off x="553390" y="2728000"/>
            <a:ext cx="10609788" cy="2350965"/>
          </a:xfrm>
          <a:prstGeom prst="rect">
            <a:avLst/>
          </a:prstGeom>
          <a:noFill/>
        </p:spPr>
        <p:txBody>
          <a:bodyPr wrap="square" rtlCol="0">
            <a:spAutoFit/>
          </a:bodyPr>
          <a:lstStyle/>
          <a:p>
            <a:pPr algn="just" rtl="1">
              <a:lnSpc>
                <a:spcPct val="150000"/>
              </a:lnSpc>
            </a:pPr>
            <a:r>
              <a:rPr lang="ar-SA" sz="2000" dirty="0"/>
              <a:t>إن المنافسة الكبيرة التي تشهدها الأسواق وال</a:t>
            </a:r>
            <a:r>
              <a:rPr lang="ar-AE" sz="2000" dirty="0"/>
              <a:t>تطور التقني الكبير والتوجه نحو </a:t>
            </a:r>
            <a:r>
              <a:rPr lang="ar-AE" sz="2000" dirty="0" err="1"/>
              <a:t>الرقمنة</a:t>
            </a:r>
            <a:r>
              <a:rPr lang="ar-AE" sz="2000" dirty="0"/>
              <a:t> أجبر منظمات الأعمال على التوجه إلى أساليب مبتكرة في مختلف عناصر المزيج التسويقي لتلبي احتياجات العملاء ورغباتهم. </a:t>
            </a:r>
            <a:r>
              <a:rPr lang="ar-AE" sz="2000" dirty="0" smtClean="0"/>
              <a:t>ولعلّ السعر أحد </a:t>
            </a:r>
            <a:r>
              <a:rPr lang="ar-AE" sz="2000" dirty="0"/>
              <a:t>أهم عناصر المزيج التسويقي وهو أحد أهم الأسباب التي تجعل المشتري يقتنع بشراء المنتج وخصوصاً عندما يتشابه المنتج مع منتجات العلامات المنافسة بحيث لا يكون هناك تمايز كبير بين المنتجات في السوق، من ضمن التقنيات الحديثة التي يتم الاعتماد عليها في التسعير ضمن التسويق الالكتروني استراتيجية التسعير الديناميكي والتي ساعدت الشركات والمنصات على تحقيق نتائج مبهرة. </a:t>
            </a:r>
            <a:endParaRPr lang="en-US" sz="2000" dirty="0"/>
          </a:p>
        </p:txBody>
      </p:sp>
    </p:spTree>
    <p:extLst>
      <p:ext uri="{BB962C8B-B14F-4D97-AF65-F5344CB8AC3E}">
        <p14:creationId xmlns:p14="http://schemas.microsoft.com/office/powerpoint/2010/main" val="163230001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6" name="مستطيل 5"/>
          <p:cNvSpPr/>
          <p:nvPr/>
        </p:nvSpPr>
        <p:spPr>
          <a:xfrm>
            <a:off x="-1" y="2250976"/>
            <a:ext cx="12192000" cy="3664522"/>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5" name="مربع نص 4"/>
          <p:cNvSpPr txBox="1"/>
          <p:nvPr/>
        </p:nvSpPr>
        <p:spPr>
          <a:xfrm>
            <a:off x="429198" y="2529011"/>
            <a:ext cx="11333601" cy="3785652"/>
          </a:xfrm>
          <a:prstGeom prst="rect">
            <a:avLst/>
          </a:prstGeom>
          <a:noFill/>
        </p:spPr>
        <p:txBody>
          <a:bodyPr wrap="square" rtlCol="0">
            <a:spAutoFit/>
          </a:bodyPr>
          <a:lstStyle/>
          <a:p>
            <a:pPr algn="just" rtl="1">
              <a:lnSpc>
                <a:spcPct val="150000"/>
              </a:lnSpc>
            </a:pPr>
            <a:r>
              <a:rPr lang="ar-AE" sz="2000" dirty="0"/>
              <a:t>التسعير الديناميكي هو استراتيجية في التسعير بحيث يتم ضبط الأسعار بشكل دائم على أساس </a:t>
            </a:r>
            <a:r>
              <a:rPr lang="ar-AE" sz="2000" dirty="0" smtClean="0"/>
              <a:t>يومي بناءً على عوامل السوق المختلفة حيث يتم تغيير السعر في الوقت الحقيقي، </a:t>
            </a:r>
            <a:r>
              <a:rPr lang="ar-AE" sz="2000" dirty="0"/>
              <a:t>في التسعير الديناميكي يتم الاعتماد على أسعار متغيرة بدلاً من الأسعار الثابتة في كامل الموسم، حيث يمكن من خلال التسعير الديناميكي تغيير الأسعار عدة مرات في اليوم الواحد وفق تغييرات السعر، </a:t>
            </a:r>
            <a:endParaRPr lang="ar-AE" sz="2000" dirty="0" smtClean="0"/>
          </a:p>
          <a:p>
            <a:pPr algn="just" rtl="1">
              <a:lnSpc>
                <a:spcPct val="150000"/>
              </a:lnSpc>
            </a:pPr>
            <a:r>
              <a:rPr lang="ar-AE" sz="2000" dirty="0" smtClean="0"/>
              <a:t>الهدف </a:t>
            </a:r>
            <a:r>
              <a:rPr lang="ar-AE" sz="2000" dirty="0"/>
              <a:t>الرئيسي من تغييرات السعر ضمن التسعير الديناميكي هو تحسين هامش الربح بالإضافة إلى زيادة احتمال البيع (إقناع المشتري بعملية الشراء</a:t>
            </a:r>
            <a:r>
              <a:rPr lang="ar-AE" sz="2000" dirty="0" smtClean="0"/>
              <a:t>).</a:t>
            </a:r>
          </a:p>
          <a:p>
            <a:pPr algn="just" rtl="1">
              <a:lnSpc>
                <a:spcPct val="150000"/>
              </a:lnSpc>
            </a:pPr>
            <a:r>
              <a:rPr lang="ar-AE" sz="2000" dirty="0" smtClean="0"/>
              <a:t>يتم التسعير الديناميكي من خلال برمجيات متخصصة في التسعير الديناميكي حيث يمكن من خلال هذه البرمجيات إدخال قواعد معينة لحساب السعر الجديد بناءً على تغيرات السوق اليومية. </a:t>
            </a:r>
            <a:endParaRPr lang="en-US" sz="2000" dirty="0"/>
          </a:p>
          <a:p>
            <a:pPr algn="just" rtl="1">
              <a:lnSpc>
                <a:spcPct val="150000"/>
              </a:lnSpc>
            </a:pPr>
            <a:endParaRPr lang="en-US" sz="2000" dirty="0"/>
          </a:p>
        </p:txBody>
      </p:sp>
      <p:sp>
        <p:nvSpPr>
          <p:cNvPr id="7" name="مربع نص 6">
            <a:extLst>
              <a:ext uri="{FF2B5EF4-FFF2-40B4-BE49-F238E27FC236}">
                <a16:creationId xmlns:a16="http://schemas.microsoft.com/office/drawing/2014/main" xmlns="" id="{7F98E136-FB5B-391A-2C7B-875AF6A4006D}"/>
              </a:ext>
            </a:extLst>
          </p:cNvPr>
          <p:cNvSpPr txBox="1"/>
          <p:nvPr/>
        </p:nvSpPr>
        <p:spPr>
          <a:xfrm>
            <a:off x="3000115" y="175191"/>
            <a:ext cx="5444398" cy="584775"/>
          </a:xfrm>
          <a:prstGeom prst="rect">
            <a:avLst/>
          </a:prstGeom>
          <a:noFill/>
        </p:spPr>
        <p:txBody>
          <a:bodyPr wrap="square" rtlCol="0">
            <a:spAutoFit/>
          </a:bodyPr>
          <a:lstStyle/>
          <a:p>
            <a:pPr algn="ctr" rtl="1"/>
            <a:r>
              <a:rPr lang="ar-AE" sz="3200" b="1" dirty="0" smtClean="0">
                <a:solidFill>
                  <a:srgbClr val="00AEEF"/>
                </a:solidFill>
              </a:rPr>
              <a:t>من هو التسعير الديناميكي؟</a:t>
            </a:r>
            <a:endParaRPr lang="en-US" dirty="0">
              <a:solidFill>
                <a:schemeClr val="bg1"/>
              </a:solidFill>
            </a:endParaRPr>
          </a:p>
        </p:txBody>
      </p:sp>
    </p:spTree>
    <p:extLst>
      <p:ext uri="{BB962C8B-B14F-4D97-AF65-F5344CB8AC3E}">
        <p14:creationId xmlns:p14="http://schemas.microsoft.com/office/powerpoint/2010/main" val="336993752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مستطيل 8">
            <a:extLst>
              <a:ext uri="{FF2B5EF4-FFF2-40B4-BE49-F238E27FC236}">
                <a16:creationId xmlns:a16="http://schemas.microsoft.com/office/drawing/2014/main" xmlns="" id="{9AE53F59-FBF1-48B9-807B-930F791BAF57}"/>
              </a:ext>
            </a:extLst>
          </p:cNvPr>
          <p:cNvSpPr/>
          <p:nvPr/>
        </p:nvSpPr>
        <p:spPr>
          <a:xfrm>
            <a:off x="4596063" y="1814944"/>
            <a:ext cx="7595937" cy="5015345"/>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8" name="مربع نص 7">
            <a:extLst>
              <a:ext uri="{FF2B5EF4-FFF2-40B4-BE49-F238E27FC236}">
                <a16:creationId xmlns:a16="http://schemas.microsoft.com/office/drawing/2014/main" xmlns="" id="{23985895-13C4-5699-96B6-D670305C970A}"/>
              </a:ext>
            </a:extLst>
          </p:cNvPr>
          <p:cNvSpPr txBox="1"/>
          <p:nvPr/>
        </p:nvSpPr>
        <p:spPr>
          <a:xfrm>
            <a:off x="4800600" y="2044821"/>
            <a:ext cx="7205289" cy="4247317"/>
          </a:xfrm>
          <a:prstGeom prst="rect">
            <a:avLst/>
          </a:prstGeom>
          <a:noFill/>
        </p:spPr>
        <p:txBody>
          <a:bodyPr wrap="square" rtlCol="1">
            <a:spAutoFit/>
          </a:bodyPr>
          <a:lstStyle/>
          <a:p>
            <a:pPr algn="just" rtl="1">
              <a:lnSpc>
                <a:spcPct val="150000"/>
              </a:lnSpc>
            </a:pPr>
            <a:r>
              <a:rPr lang="ar-AE" sz="2000" dirty="0"/>
              <a:t>يختلف التسعير الديناميكي عن الأسعار المخصصة </a:t>
            </a:r>
            <a:r>
              <a:rPr lang="en-US" sz="2000" dirty="0"/>
              <a:t>Prices  Personalized  </a:t>
            </a:r>
            <a:r>
              <a:rPr lang="ar-AE" sz="2000" dirty="0" smtClean="0"/>
              <a:t> ففي </a:t>
            </a:r>
            <a:r>
              <a:rPr lang="ar-AE" sz="2000" dirty="0"/>
              <a:t>التسعير الديناميكي يتم تحديد القيمة النسبية </a:t>
            </a:r>
            <a:r>
              <a:rPr lang="en-US" sz="2000" dirty="0"/>
              <a:t>Relative Value </a:t>
            </a:r>
            <a:r>
              <a:rPr lang="ar-AE" sz="2000" dirty="0"/>
              <a:t>للسعر أي القيمة نسبة إلى عوامل السوق المختلفة أما الأسعار المخصصة فهي تعتمد على ضبط السعر وفق تجربة التسوق السابقة للعميل، يؤخذ على الأسعار المخصصة بأن تجربة التسوق الخاصة بالعميل يتعلق بخصوصيته </a:t>
            </a:r>
            <a:r>
              <a:rPr lang="ar-SA" sz="2000" dirty="0"/>
              <a:t>وكذلك فإن هناك احتمال لأن يتواصل عميل مع عميل آخر وبالتالي يعرف كل عميل المبلغ الذي يدفعه مقابل الحصول على المنتج، وفي حال دفع عميل سعر أعلى من سعر عميل آخر فإن ذلك سيضعف الثقة بمنظمة الأعمال.</a:t>
            </a:r>
            <a:endParaRPr lang="en-US" sz="2000" dirty="0"/>
          </a:p>
          <a:p>
            <a:pPr algn="just" rtl="1">
              <a:lnSpc>
                <a:spcPct val="150000"/>
              </a:lnSpc>
            </a:pPr>
            <a:r>
              <a:rPr lang="ar-SA" sz="2000" dirty="0"/>
              <a:t>بينما التسعير الديناميكي يتيح للشركة تحقيق المزيد من المبيعات مع الأخذ بعين الاعتبار تغيرات السوق بدون التدخل بخصوصية الزبون أو التأثير على الثقة بالشركة. </a:t>
            </a:r>
            <a:endParaRPr lang="en-US" sz="2000" dirty="0"/>
          </a:p>
        </p:txBody>
      </p:sp>
      <p:sp>
        <p:nvSpPr>
          <p:cNvPr id="6" name="مربع نص 5">
            <a:extLst>
              <a:ext uri="{FF2B5EF4-FFF2-40B4-BE49-F238E27FC236}">
                <a16:creationId xmlns:a16="http://schemas.microsoft.com/office/drawing/2014/main" xmlns="" id="{7F98E136-FB5B-391A-2C7B-875AF6A4006D}"/>
              </a:ext>
            </a:extLst>
          </p:cNvPr>
          <p:cNvSpPr txBox="1"/>
          <p:nvPr/>
        </p:nvSpPr>
        <p:spPr>
          <a:xfrm>
            <a:off x="1018804" y="384430"/>
            <a:ext cx="9106250" cy="584775"/>
          </a:xfrm>
          <a:prstGeom prst="rect">
            <a:avLst/>
          </a:prstGeom>
          <a:noFill/>
        </p:spPr>
        <p:txBody>
          <a:bodyPr wrap="square" rtlCol="0">
            <a:spAutoFit/>
          </a:bodyPr>
          <a:lstStyle/>
          <a:p>
            <a:pPr algn="ctr" rtl="1"/>
            <a:r>
              <a:rPr lang="ar-AE" sz="3200" b="1" dirty="0" smtClean="0">
                <a:solidFill>
                  <a:srgbClr val="00AEEF"/>
                </a:solidFill>
              </a:rPr>
              <a:t>التسعير الديناميكي مقابل الأسعار المخصصة</a:t>
            </a:r>
            <a:endParaRPr lang="en-US" dirty="0">
              <a:solidFill>
                <a:schemeClr val="bg1"/>
              </a:solidFill>
            </a:endParaRPr>
          </a:p>
        </p:txBody>
      </p:sp>
      <p:pic>
        <p:nvPicPr>
          <p:cNvPr id="3" name="صورة 2"/>
          <p:cNvPicPr>
            <a:picLocks noChangeAspect="1"/>
          </p:cNvPicPr>
          <p:nvPr/>
        </p:nvPicPr>
        <p:blipFill rotWithShape="1">
          <a:blip r:embed="rId4">
            <a:extLst>
              <a:ext uri="{28A0092B-C50C-407E-A947-70E740481C1C}">
                <a14:useLocalDpi xmlns:a14="http://schemas.microsoft.com/office/drawing/2010/main" val="0"/>
              </a:ext>
            </a:extLst>
          </a:blip>
          <a:srcRect t="3557" r="6800"/>
          <a:stretch/>
        </p:blipFill>
        <p:spPr>
          <a:xfrm>
            <a:off x="-525143" y="1805238"/>
            <a:ext cx="5139632" cy="5025052"/>
          </a:xfrm>
          <a:prstGeom prst="rect">
            <a:avLst/>
          </a:prstGeom>
        </p:spPr>
      </p:pic>
    </p:spTree>
    <p:extLst>
      <p:ext uri="{BB962C8B-B14F-4D97-AF65-F5344CB8AC3E}">
        <p14:creationId xmlns:p14="http://schemas.microsoft.com/office/powerpoint/2010/main" val="132091119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مستطيل 8">
            <a:extLst>
              <a:ext uri="{FF2B5EF4-FFF2-40B4-BE49-F238E27FC236}">
                <a16:creationId xmlns:a16="http://schemas.microsoft.com/office/drawing/2014/main" xmlns="" id="{9AE53F59-FBF1-48B9-807B-930F791BAF57}"/>
              </a:ext>
            </a:extLst>
          </p:cNvPr>
          <p:cNvSpPr/>
          <p:nvPr/>
        </p:nvSpPr>
        <p:spPr>
          <a:xfrm>
            <a:off x="5971309" y="1767156"/>
            <a:ext cx="6220691" cy="5090844"/>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11" name="مربع نص 10">
            <a:extLst>
              <a:ext uri="{FF2B5EF4-FFF2-40B4-BE49-F238E27FC236}">
                <a16:creationId xmlns:a16="http://schemas.microsoft.com/office/drawing/2014/main" xmlns="" id="{CF5ACEFB-2791-2E98-D3B7-D5AA6CC4F450}"/>
              </a:ext>
            </a:extLst>
          </p:cNvPr>
          <p:cNvSpPr txBox="1"/>
          <p:nvPr/>
        </p:nvSpPr>
        <p:spPr>
          <a:xfrm>
            <a:off x="2357871" y="402240"/>
            <a:ext cx="6153150" cy="584775"/>
          </a:xfrm>
          <a:prstGeom prst="rect">
            <a:avLst/>
          </a:prstGeom>
          <a:noFill/>
        </p:spPr>
        <p:txBody>
          <a:bodyPr wrap="square">
            <a:spAutoFit/>
          </a:bodyPr>
          <a:lstStyle/>
          <a:p>
            <a:pPr algn="ctr" rtl="1"/>
            <a:r>
              <a:rPr lang="ar-AE" sz="3200" b="1" dirty="0" smtClean="0">
                <a:solidFill>
                  <a:srgbClr val="00AEEF"/>
                </a:solidFill>
              </a:rPr>
              <a:t>التسعير الديناميكي يزيد الربحية</a:t>
            </a:r>
            <a:endParaRPr lang="en-US" sz="3200" b="1" dirty="0">
              <a:solidFill>
                <a:srgbClr val="00AEEF"/>
              </a:solidFill>
            </a:endParaRPr>
          </a:p>
        </p:txBody>
      </p:sp>
      <p:sp>
        <p:nvSpPr>
          <p:cNvPr id="12" name="مربع نص 11">
            <a:extLst>
              <a:ext uri="{FF2B5EF4-FFF2-40B4-BE49-F238E27FC236}">
                <a16:creationId xmlns:a16="http://schemas.microsoft.com/office/drawing/2014/main" xmlns="" id="{51F762BF-3B65-98F2-E04D-D8164F8E132A}"/>
              </a:ext>
            </a:extLst>
          </p:cNvPr>
          <p:cNvSpPr txBox="1"/>
          <p:nvPr/>
        </p:nvSpPr>
        <p:spPr>
          <a:xfrm>
            <a:off x="6220691" y="2149019"/>
            <a:ext cx="5971309" cy="3785652"/>
          </a:xfrm>
          <a:prstGeom prst="rect">
            <a:avLst/>
          </a:prstGeom>
          <a:noFill/>
        </p:spPr>
        <p:txBody>
          <a:bodyPr wrap="square" rtlCol="1">
            <a:spAutoFit/>
          </a:bodyPr>
          <a:lstStyle/>
          <a:p>
            <a:pPr algn="just" rtl="1">
              <a:lnSpc>
                <a:spcPct val="150000"/>
              </a:lnSpc>
            </a:pPr>
            <a:r>
              <a:rPr lang="ar-SA" sz="2000" dirty="0"/>
              <a:t>التسعير الديناميكي يساعد على زيادة ربحية الشركة في الوقت الحقيقي </a:t>
            </a:r>
            <a:r>
              <a:rPr lang="en-US" sz="2000" dirty="0"/>
              <a:t>Real Time</a:t>
            </a:r>
            <a:r>
              <a:rPr lang="ar-AE" sz="2000" dirty="0"/>
              <a:t> بناء على تغيرات السوق، من خلال الوصول إلى السعر المثالي الذي يمكن أن يدفعه العميل بعد تحليل البيانات فقد يكون السعر المقترح والمناسب للعميل أعلى من السعر المحدد وهذا ما يساعد على زيادة هامش الربح في المنتج، وقد يكون السعر المقترح والمناسب للعميل سعر منخفض يحقق هامش ربح منخفض ولكن هذا السعر المنخفض سيحفز الطلب على المنتج بشكل كبير وبالتالي سيحقق مبيعات كبيرة ونتيجة تحقيق المبيعات الكبيرة يتم تحقيق ربحية </a:t>
            </a:r>
            <a:r>
              <a:rPr lang="ar-AE" sz="2000" dirty="0" smtClean="0"/>
              <a:t>عالية</a:t>
            </a:r>
            <a:r>
              <a:rPr lang="ar-AE" sz="2000" dirty="0"/>
              <a:t>.</a:t>
            </a:r>
            <a:endParaRPr lang="en-US" sz="2000" dirty="0"/>
          </a:p>
        </p:txBody>
      </p:sp>
      <p:pic>
        <p:nvPicPr>
          <p:cNvPr id="3" name="صورة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2671325"/>
            <a:ext cx="5971309" cy="2741039"/>
          </a:xfrm>
          <a:prstGeom prst="rect">
            <a:avLst/>
          </a:prstGeom>
        </p:spPr>
      </p:pic>
    </p:spTree>
    <p:extLst>
      <p:ext uri="{BB962C8B-B14F-4D97-AF65-F5344CB8AC3E}">
        <p14:creationId xmlns:p14="http://schemas.microsoft.com/office/powerpoint/2010/main" val="324057125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مستطيل 8">
            <a:extLst>
              <a:ext uri="{FF2B5EF4-FFF2-40B4-BE49-F238E27FC236}">
                <a16:creationId xmlns:a16="http://schemas.microsoft.com/office/drawing/2014/main" xmlns="" id="{9AE53F59-FBF1-48B9-807B-930F791BAF57}"/>
              </a:ext>
            </a:extLst>
          </p:cNvPr>
          <p:cNvSpPr/>
          <p:nvPr/>
        </p:nvSpPr>
        <p:spPr>
          <a:xfrm>
            <a:off x="12027" y="1767156"/>
            <a:ext cx="12155910" cy="4245717"/>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AE" dirty="0" smtClean="0"/>
              <a:t>  </a:t>
            </a:r>
            <a:endParaRPr lang="en-US" dirty="0"/>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11" name="مربع نص 10">
            <a:extLst>
              <a:ext uri="{FF2B5EF4-FFF2-40B4-BE49-F238E27FC236}">
                <a16:creationId xmlns:a16="http://schemas.microsoft.com/office/drawing/2014/main" xmlns="" id="{CF5ACEFB-2791-2E98-D3B7-D5AA6CC4F450}"/>
              </a:ext>
            </a:extLst>
          </p:cNvPr>
          <p:cNvSpPr txBox="1"/>
          <p:nvPr/>
        </p:nvSpPr>
        <p:spPr>
          <a:xfrm>
            <a:off x="2357871" y="402240"/>
            <a:ext cx="6153150" cy="584775"/>
          </a:xfrm>
          <a:prstGeom prst="rect">
            <a:avLst/>
          </a:prstGeom>
          <a:noFill/>
        </p:spPr>
        <p:txBody>
          <a:bodyPr wrap="square">
            <a:spAutoFit/>
          </a:bodyPr>
          <a:lstStyle/>
          <a:p>
            <a:pPr algn="ctr" rtl="1"/>
            <a:r>
              <a:rPr lang="ar-AE" sz="3200" b="1" dirty="0" smtClean="0">
                <a:solidFill>
                  <a:srgbClr val="00AEEF"/>
                </a:solidFill>
              </a:rPr>
              <a:t>التسعير الديناميكي يزيد الربحية</a:t>
            </a:r>
            <a:endParaRPr lang="en-US" sz="3200" b="1" dirty="0">
              <a:solidFill>
                <a:srgbClr val="00AEEF"/>
              </a:solidFill>
            </a:endParaRPr>
          </a:p>
        </p:txBody>
      </p:sp>
      <p:sp>
        <p:nvSpPr>
          <p:cNvPr id="12" name="مربع نص 11">
            <a:extLst>
              <a:ext uri="{FF2B5EF4-FFF2-40B4-BE49-F238E27FC236}">
                <a16:creationId xmlns:a16="http://schemas.microsoft.com/office/drawing/2014/main" xmlns="" id="{51F762BF-3B65-98F2-E04D-D8164F8E132A}"/>
              </a:ext>
            </a:extLst>
          </p:cNvPr>
          <p:cNvSpPr txBox="1"/>
          <p:nvPr/>
        </p:nvSpPr>
        <p:spPr>
          <a:xfrm>
            <a:off x="0" y="2151311"/>
            <a:ext cx="11666674" cy="4708981"/>
          </a:xfrm>
          <a:prstGeom prst="rect">
            <a:avLst/>
          </a:prstGeom>
          <a:noFill/>
        </p:spPr>
        <p:txBody>
          <a:bodyPr wrap="square" rtlCol="1">
            <a:spAutoFit/>
          </a:bodyPr>
          <a:lstStyle/>
          <a:p>
            <a:pPr algn="just" rtl="1">
              <a:lnSpc>
                <a:spcPct val="150000"/>
              </a:lnSpc>
            </a:pPr>
            <a:r>
              <a:rPr lang="ar-AE" sz="2000" b="1" dirty="0" smtClean="0"/>
              <a:t>مثال توضيحي: </a:t>
            </a:r>
          </a:p>
          <a:p>
            <a:pPr algn="just" rtl="1">
              <a:lnSpc>
                <a:spcPct val="150000"/>
              </a:lnSpc>
            </a:pPr>
            <a:r>
              <a:rPr lang="ar-AE" sz="2000" dirty="0" smtClean="0"/>
              <a:t>لدينا منتج تكلفته </a:t>
            </a:r>
            <a:r>
              <a:rPr lang="en-US" sz="2000" dirty="0" smtClean="0"/>
              <a:t>60</a:t>
            </a:r>
            <a:r>
              <a:rPr lang="ar-AE" sz="2000" dirty="0" smtClean="0"/>
              <a:t>$ والسعر المرتفع المقترح </a:t>
            </a:r>
            <a:r>
              <a:rPr lang="en-US" sz="2000" dirty="0" smtClean="0"/>
              <a:t>100</a:t>
            </a:r>
            <a:r>
              <a:rPr lang="ar-AE" sz="2000" dirty="0" smtClean="0"/>
              <a:t>$ بناء على تحليل عوامل السوق في هذه الحالة يكون هامش الربح </a:t>
            </a:r>
            <a:r>
              <a:rPr lang="en-US" sz="2000" dirty="0" smtClean="0"/>
              <a:t>40</a:t>
            </a:r>
            <a:r>
              <a:rPr lang="ar-AE" sz="2000" dirty="0" smtClean="0"/>
              <a:t>$ وبناءً على هذا السعر من المتوقع بيع </a:t>
            </a:r>
            <a:r>
              <a:rPr lang="en-US" sz="2000" dirty="0" smtClean="0"/>
              <a:t>100</a:t>
            </a:r>
            <a:r>
              <a:rPr lang="ar-AE" sz="2000" dirty="0" smtClean="0"/>
              <a:t> وحدة من المنتج وبالتالي فإن إجمالي الربح يكون </a:t>
            </a:r>
            <a:r>
              <a:rPr lang="en-US" sz="2000" dirty="0" smtClean="0"/>
              <a:t>40</a:t>
            </a:r>
            <a:r>
              <a:rPr lang="ar-AE" sz="2000" dirty="0" smtClean="0"/>
              <a:t>$ *</a:t>
            </a:r>
            <a:r>
              <a:rPr lang="en-US" sz="2000" dirty="0" smtClean="0"/>
              <a:t>100</a:t>
            </a:r>
            <a:r>
              <a:rPr lang="ar-AE" sz="2000" dirty="0" smtClean="0"/>
              <a:t>= </a:t>
            </a:r>
            <a:r>
              <a:rPr lang="en-US" sz="2000" dirty="0" smtClean="0"/>
              <a:t>4000</a:t>
            </a:r>
            <a:r>
              <a:rPr lang="ar-AE" sz="2000" dirty="0" smtClean="0"/>
              <a:t>$</a:t>
            </a:r>
            <a:endParaRPr lang="en-US" sz="2000" dirty="0" smtClean="0"/>
          </a:p>
          <a:p>
            <a:pPr algn="just" rtl="1">
              <a:lnSpc>
                <a:spcPct val="150000"/>
              </a:lnSpc>
            </a:pPr>
            <a:r>
              <a:rPr lang="ar-AE" sz="2000" dirty="0" smtClean="0"/>
              <a:t>نفس المنتج والذي تكلفته </a:t>
            </a:r>
            <a:r>
              <a:rPr lang="en-US" sz="2000" dirty="0" smtClean="0"/>
              <a:t>60</a:t>
            </a:r>
            <a:r>
              <a:rPr lang="ar-AE" sz="2000" dirty="0" smtClean="0"/>
              <a:t>$ في حال السعر المنخفض المقترح كان </a:t>
            </a:r>
            <a:r>
              <a:rPr lang="en-US" sz="2000" dirty="0" smtClean="0"/>
              <a:t>70</a:t>
            </a:r>
            <a:r>
              <a:rPr lang="ar-AE" sz="2000" dirty="0" smtClean="0"/>
              <a:t>$ بناء على تحليل عوامل السوق وفي هذه الحالة يكون هامش الربح </a:t>
            </a:r>
            <a:r>
              <a:rPr lang="en-US" sz="2000" dirty="0" smtClean="0"/>
              <a:t>10</a:t>
            </a:r>
            <a:r>
              <a:rPr lang="ar-AE" sz="2000" dirty="0" smtClean="0"/>
              <a:t>$ وبناءَ على هذا السعر من المتوقع بيع </a:t>
            </a:r>
            <a:r>
              <a:rPr lang="en-US" sz="2000" dirty="0" smtClean="0"/>
              <a:t>400</a:t>
            </a:r>
            <a:r>
              <a:rPr lang="ar-AE" sz="2000" dirty="0" smtClean="0"/>
              <a:t> وحدة من المنتج وبالتالي فإن إجمالي الربح يكون: </a:t>
            </a:r>
            <a:endParaRPr lang="en-US" sz="2000" dirty="0" smtClean="0"/>
          </a:p>
          <a:p>
            <a:pPr algn="just" rtl="1">
              <a:lnSpc>
                <a:spcPct val="150000"/>
              </a:lnSpc>
            </a:pPr>
            <a:r>
              <a:rPr lang="en-US" sz="2000" dirty="0" smtClean="0"/>
              <a:t>10</a:t>
            </a:r>
            <a:r>
              <a:rPr lang="ar-AE" sz="2000" dirty="0" smtClean="0"/>
              <a:t>$ *</a:t>
            </a:r>
            <a:r>
              <a:rPr lang="en-US" sz="2000" dirty="0" smtClean="0"/>
              <a:t>400</a:t>
            </a:r>
            <a:r>
              <a:rPr lang="ar-AE" sz="2000" dirty="0" smtClean="0"/>
              <a:t>= </a:t>
            </a:r>
            <a:r>
              <a:rPr lang="en-US" sz="2000" dirty="0" smtClean="0"/>
              <a:t>4000</a:t>
            </a:r>
            <a:r>
              <a:rPr lang="ar-AE" sz="2000" dirty="0" smtClean="0"/>
              <a:t>$ </a:t>
            </a:r>
            <a:endParaRPr lang="en-US" sz="2000" dirty="0" smtClean="0"/>
          </a:p>
          <a:p>
            <a:pPr algn="just" rtl="1">
              <a:lnSpc>
                <a:spcPct val="150000"/>
              </a:lnSpc>
            </a:pPr>
            <a:r>
              <a:rPr lang="ar-AE" sz="2000" dirty="0" smtClean="0"/>
              <a:t>نلاحظ أننا وصلنا إلى نفس الربح الإجمالي في الحالتين وذلك في حالة كانت المبيعات مرتفعة وهامش ربح منخفض وفي حالة المبيعات منخفضة وهامش الربح مرتفع. </a:t>
            </a:r>
            <a:endParaRPr lang="en-US" sz="2000" dirty="0" smtClean="0"/>
          </a:p>
          <a:p>
            <a:pPr algn="just" rtl="1">
              <a:lnSpc>
                <a:spcPct val="150000"/>
              </a:lnSpc>
            </a:pPr>
            <a:endParaRPr lang="en-US" sz="2000" b="1" dirty="0" smtClean="0"/>
          </a:p>
          <a:p>
            <a:pPr lvl="0" algn="just" rtl="1">
              <a:lnSpc>
                <a:spcPct val="150000"/>
              </a:lnSpc>
            </a:pPr>
            <a:endParaRPr lang="en-US" sz="2000" b="1" dirty="0"/>
          </a:p>
        </p:txBody>
      </p:sp>
    </p:spTree>
    <p:extLst>
      <p:ext uri="{BB962C8B-B14F-4D97-AF65-F5344CB8AC3E}">
        <p14:creationId xmlns:p14="http://schemas.microsoft.com/office/powerpoint/2010/main" val="188220300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11" name="مربع نص 10">
            <a:extLst>
              <a:ext uri="{FF2B5EF4-FFF2-40B4-BE49-F238E27FC236}">
                <a16:creationId xmlns:a16="http://schemas.microsoft.com/office/drawing/2014/main" xmlns="" id="{CF5ACEFB-2791-2E98-D3B7-D5AA6CC4F450}"/>
              </a:ext>
            </a:extLst>
          </p:cNvPr>
          <p:cNvSpPr txBox="1"/>
          <p:nvPr/>
        </p:nvSpPr>
        <p:spPr>
          <a:xfrm>
            <a:off x="2706343" y="295905"/>
            <a:ext cx="6153150" cy="751488"/>
          </a:xfrm>
          <a:prstGeom prst="rect">
            <a:avLst/>
          </a:prstGeom>
          <a:noFill/>
        </p:spPr>
        <p:txBody>
          <a:bodyPr wrap="square">
            <a:spAutoFit/>
          </a:bodyPr>
          <a:lstStyle/>
          <a:p>
            <a:pPr lvl="0" algn="ctr" rtl="1">
              <a:lnSpc>
                <a:spcPct val="150000"/>
              </a:lnSpc>
            </a:pPr>
            <a:r>
              <a:rPr lang="ar-AE" sz="3200" b="1" dirty="0" smtClean="0">
                <a:solidFill>
                  <a:srgbClr val="00AEEF"/>
                </a:solidFill>
              </a:rPr>
              <a:t>التسعير الديناميكي يعزز الشفافية</a:t>
            </a:r>
            <a:endParaRPr lang="en-US" sz="3200" b="1" dirty="0">
              <a:solidFill>
                <a:srgbClr val="00AEEF"/>
              </a:solidFill>
            </a:endParaRPr>
          </a:p>
        </p:txBody>
      </p:sp>
      <p:sp>
        <p:nvSpPr>
          <p:cNvPr id="12" name="مربع نص 11">
            <a:extLst>
              <a:ext uri="{FF2B5EF4-FFF2-40B4-BE49-F238E27FC236}">
                <a16:creationId xmlns:a16="http://schemas.microsoft.com/office/drawing/2014/main" xmlns="" id="{51F762BF-3B65-98F2-E04D-D8164F8E132A}"/>
              </a:ext>
            </a:extLst>
          </p:cNvPr>
          <p:cNvSpPr txBox="1"/>
          <p:nvPr/>
        </p:nvSpPr>
        <p:spPr>
          <a:xfrm>
            <a:off x="1" y="2023197"/>
            <a:ext cx="12192000" cy="2814617"/>
          </a:xfrm>
          <a:prstGeom prst="rect">
            <a:avLst/>
          </a:prstGeom>
          <a:solidFill>
            <a:schemeClr val="bg1"/>
          </a:solidFill>
        </p:spPr>
        <p:txBody>
          <a:bodyPr wrap="square" rtlCol="1">
            <a:spAutoFit/>
          </a:bodyPr>
          <a:lstStyle/>
          <a:p>
            <a:pPr algn="just" rtl="1">
              <a:lnSpc>
                <a:spcPct val="150000"/>
              </a:lnSpc>
            </a:pPr>
            <a:r>
              <a:rPr lang="ar-AE" sz="2000" dirty="0"/>
              <a:t>التسعير الديناميكي يساعد على تعزيز الشفافية للعلامة التجارية لدى العملاء إذا كان في السابق يتم تحديد السعر بناءً على السعر </a:t>
            </a:r>
            <a:r>
              <a:rPr lang="ar-AE" sz="2000" dirty="0" err="1"/>
              <a:t>الموصى</a:t>
            </a:r>
            <a:r>
              <a:rPr lang="ar-AE" sz="2000" dirty="0"/>
              <a:t> به من قبل العميل </a:t>
            </a:r>
            <a:r>
              <a:rPr lang="en-US" sz="2000" dirty="0"/>
              <a:t>Consumer Advised Price (CAP)</a:t>
            </a:r>
            <a:r>
              <a:rPr lang="ar-AE" sz="2000" dirty="0"/>
              <a:t> ولكن مع التطور التقني وزيادة اعتماد المستهلكين على عقد المقارنات للأسعار بين العلامات التجارية المتنافسة حيث هناك الكثير من المنصات والمواقع التي تساعد العملاء على إجراء المقارنات لأسعار المنتجات المختلفة، ولذلك أصبح من الضروري أن يكون السعر قريباً من أسعار المنافسين أو أقل منهم في الوقت الحقيقي وفي حال قيام المنافس بتخفيض سعره تقوم خوارزميات التسعير الديناميكي بتخفيض السعر تلقائياً.</a:t>
            </a:r>
            <a:endParaRPr lang="en-US" sz="2000" dirty="0"/>
          </a:p>
          <a:p>
            <a:pPr algn="just" rtl="1">
              <a:lnSpc>
                <a:spcPct val="150000"/>
              </a:lnSpc>
            </a:pPr>
            <a:endParaRPr lang="en-US" sz="2000" dirty="0"/>
          </a:p>
        </p:txBody>
      </p:sp>
    </p:spTree>
    <p:extLst>
      <p:ext uri="{BB962C8B-B14F-4D97-AF65-F5344CB8AC3E}">
        <p14:creationId xmlns:p14="http://schemas.microsoft.com/office/powerpoint/2010/main" val="63732505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11" name="مربع نص 10">
            <a:extLst>
              <a:ext uri="{FF2B5EF4-FFF2-40B4-BE49-F238E27FC236}">
                <a16:creationId xmlns:a16="http://schemas.microsoft.com/office/drawing/2014/main" xmlns="" id="{CF5ACEFB-2791-2E98-D3B7-D5AA6CC4F450}"/>
              </a:ext>
            </a:extLst>
          </p:cNvPr>
          <p:cNvSpPr txBox="1"/>
          <p:nvPr/>
        </p:nvSpPr>
        <p:spPr>
          <a:xfrm>
            <a:off x="2089439" y="789647"/>
            <a:ext cx="6153150" cy="1815882"/>
          </a:xfrm>
          <a:prstGeom prst="rect">
            <a:avLst/>
          </a:prstGeom>
          <a:noFill/>
        </p:spPr>
        <p:txBody>
          <a:bodyPr wrap="square">
            <a:spAutoFit/>
          </a:bodyPr>
          <a:lstStyle/>
          <a:p>
            <a:pPr algn="ctr" rtl="1"/>
            <a:r>
              <a:rPr lang="ar-SA" sz="3200" b="1" dirty="0" smtClean="0">
                <a:solidFill>
                  <a:srgbClr val="00AEEF"/>
                </a:solidFill>
              </a:rPr>
              <a:t>منصة </a:t>
            </a:r>
            <a:r>
              <a:rPr lang="en-US" sz="3200" b="1" dirty="0" err="1" smtClean="0">
                <a:solidFill>
                  <a:srgbClr val="00AEEF"/>
                </a:solidFill>
              </a:rPr>
              <a:t>Pricerunner</a:t>
            </a:r>
            <a:r>
              <a:rPr lang="ar-AE" sz="3200" b="1" dirty="0" smtClean="0">
                <a:solidFill>
                  <a:srgbClr val="00AEEF"/>
                </a:solidFill>
              </a:rPr>
              <a:t> لمقارنة الأسعار</a:t>
            </a:r>
          </a:p>
          <a:p>
            <a:pPr algn="ctr" rtl="1"/>
            <a:r>
              <a:rPr lang="en-US" sz="2000" u="sng" dirty="0">
                <a:hlinkClick r:id="rId4"/>
              </a:rPr>
              <a:t>https://</a:t>
            </a:r>
            <a:r>
              <a:rPr lang="en-US" sz="2000" u="sng" dirty="0" smtClean="0">
                <a:hlinkClick r:id="rId4"/>
              </a:rPr>
              <a:t>www.pricerunner.com</a:t>
            </a:r>
            <a:r>
              <a:rPr lang="ar-AE" sz="2000" u="sng" dirty="0" smtClean="0"/>
              <a:t> </a:t>
            </a:r>
          </a:p>
          <a:p>
            <a:pPr algn="ctr" rtl="1"/>
            <a:r>
              <a:rPr lang="ar-AE" sz="2000" dirty="0"/>
              <a:t>توفر مقارنة الأسعار لأكثر من </a:t>
            </a:r>
            <a:r>
              <a:rPr lang="en-US" sz="2000" dirty="0" smtClean="0"/>
              <a:t>3.4</a:t>
            </a:r>
            <a:r>
              <a:rPr lang="ar-AE" sz="2000" dirty="0" smtClean="0"/>
              <a:t> مليون </a:t>
            </a:r>
            <a:r>
              <a:rPr lang="ar-AE" sz="2000" dirty="0"/>
              <a:t>منتج مختلف لأكثر من </a:t>
            </a:r>
            <a:r>
              <a:rPr lang="en-US" sz="2000" dirty="0" smtClean="0"/>
              <a:t>6400</a:t>
            </a:r>
            <a:r>
              <a:rPr lang="ar-AE" sz="2000" dirty="0" smtClean="0"/>
              <a:t> متجر </a:t>
            </a:r>
            <a:r>
              <a:rPr lang="ar-AE" sz="2000" dirty="0"/>
              <a:t>في المملكة المتحدة </a:t>
            </a:r>
            <a:r>
              <a:rPr lang="en-US" sz="2000" dirty="0"/>
              <a:t>UK</a:t>
            </a:r>
            <a:r>
              <a:rPr lang="ar-AE" sz="2000" dirty="0"/>
              <a:t>.</a:t>
            </a:r>
            <a:endParaRPr lang="en-US" sz="2000" dirty="0"/>
          </a:p>
          <a:p>
            <a:pPr algn="ctr" rtl="1"/>
            <a:endParaRPr lang="en-US" sz="2000" b="1" dirty="0">
              <a:solidFill>
                <a:srgbClr val="00AEEF"/>
              </a:solidFill>
            </a:endParaRPr>
          </a:p>
        </p:txBody>
      </p:sp>
      <p:pic>
        <p:nvPicPr>
          <p:cNvPr id="7" name="صورة 6"/>
          <p:cNvPicPr/>
          <p:nvPr/>
        </p:nvPicPr>
        <p:blipFill>
          <a:blip r:embed="rId5"/>
          <a:stretch>
            <a:fillRect/>
          </a:stretch>
        </p:blipFill>
        <p:spPr>
          <a:xfrm>
            <a:off x="838656" y="2416613"/>
            <a:ext cx="10061955" cy="4297007"/>
          </a:xfrm>
          <a:prstGeom prst="rect">
            <a:avLst/>
          </a:prstGeom>
        </p:spPr>
      </p:pic>
    </p:spTree>
    <p:extLst>
      <p:ext uri="{BB962C8B-B14F-4D97-AF65-F5344CB8AC3E}">
        <p14:creationId xmlns:p14="http://schemas.microsoft.com/office/powerpoint/2010/main" val="197801113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11" name="مربع نص 10">
            <a:extLst>
              <a:ext uri="{FF2B5EF4-FFF2-40B4-BE49-F238E27FC236}">
                <a16:creationId xmlns:a16="http://schemas.microsoft.com/office/drawing/2014/main" xmlns="" id="{CF5ACEFB-2791-2E98-D3B7-D5AA6CC4F450}"/>
              </a:ext>
            </a:extLst>
          </p:cNvPr>
          <p:cNvSpPr txBox="1"/>
          <p:nvPr/>
        </p:nvSpPr>
        <p:spPr>
          <a:xfrm>
            <a:off x="2089439" y="789647"/>
            <a:ext cx="6153150" cy="1815882"/>
          </a:xfrm>
          <a:prstGeom prst="rect">
            <a:avLst/>
          </a:prstGeom>
          <a:noFill/>
        </p:spPr>
        <p:txBody>
          <a:bodyPr wrap="square">
            <a:spAutoFit/>
          </a:bodyPr>
          <a:lstStyle/>
          <a:p>
            <a:pPr algn="ctr" rtl="1"/>
            <a:r>
              <a:rPr lang="ar-SA" sz="3200" b="1" dirty="0" smtClean="0">
                <a:solidFill>
                  <a:srgbClr val="00AEEF"/>
                </a:solidFill>
              </a:rPr>
              <a:t>منصة</a:t>
            </a:r>
            <a:r>
              <a:rPr lang="ar-AE" sz="3200" b="1" dirty="0" smtClean="0">
                <a:solidFill>
                  <a:srgbClr val="00AEEF"/>
                </a:solidFill>
              </a:rPr>
              <a:t> </a:t>
            </a:r>
            <a:r>
              <a:rPr lang="ar-AE" sz="3200" b="1" dirty="0" err="1" smtClean="0">
                <a:solidFill>
                  <a:srgbClr val="00AEEF"/>
                </a:solidFill>
              </a:rPr>
              <a:t>برايسنا</a:t>
            </a:r>
            <a:r>
              <a:rPr lang="ar-SA" sz="3200" b="1" dirty="0" smtClean="0">
                <a:solidFill>
                  <a:srgbClr val="00AEEF"/>
                </a:solidFill>
              </a:rPr>
              <a:t> </a:t>
            </a:r>
            <a:r>
              <a:rPr lang="en-US" sz="3200" b="1" dirty="0" err="1" smtClean="0">
                <a:solidFill>
                  <a:srgbClr val="00AEEF"/>
                </a:solidFill>
              </a:rPr>
              <a:t>Pricena</a:t>
            </a:r>
            <a:r>
              <a:rPr lang="ar-AE" sz="3200" b="1" dirty="0" smtClean="0">
                <a:solidFill>
                  <a:srgbClr val="00AEEF"/>
                </a:solidFill>
              </a:rPr>
              <a:t> لمقارنة الأسعار</a:t>
            </a:r>
          </a:p>
          <a:p>
            <a:pPr algn="ctr" rtl="1"/>
            <a:r>
              <a:rPr lang="en-US" sz="2000" u="sng" dirty="0">
                <a:hlinkClick r:id="rId4"/>
              </a:rPr>
              <a:t>https://sa.pricena.com/ar</a:t>
            </a:r>
            <a:r>
              <a:rPr lang="en-US" sz="2000" dirty="0"/>
              <a:t> </a:t>
            </a:r>
          </a:p>
          <a:p>
            <a:pPr algn="ctr" rtl="1"/>
            <a:r>
              <a:rPr lang="ar-AE" sz="2000" dirty="0" smtClean="0"/>
              <a:t>توفر </a:t>
            </a:r>
            <a:r>
              <a:rPr lang="ar-AE" sz="2000" dirty="0"/>
              <a:t>مقارنة الأسعار في المتاجر السعودية حيث يقارن الأسعار في 109 متجر الكتروني سعودي </a:t>
            </a:r>
            <a:endParaRPr lang="en-US" sz="2000" dirty="0"/>
          </a:p>
          <a:p>
            <a:pPr algn="ctr" rtl="1"/>
            <a:endParaRPr lang="en-US" sz="2000" b="1" dirty="0">
              <a:solidFill>
                <a:srgbClr val="00AEEF"/>
              </a:solidFill>
            </a:endParaRPr>
          </a:p>
        </p:txBody>
      </p:sp>
      <p:pic>
        <p:nvPicPr>
          <p:cNvPr id="6" name="صورة 5"/>
          <p:cNvPicPr/>
          <p:nvPr/>
        </p:nvPicPr>
        <p:blipFill>
          <a:blip r:embed="rId5"/>
          <a:stretch>
            <a:fillRect/>
          </a:stretch>
        </p:blipFill>
        <p:spPr>
          <a:xfrm>
            <a:off x="1130969" y="2424037"/>
            <a:ext cx="9360568" cy="4289584"/>
          </a:xfrm>
          <a:prstGeom prst="rect">
            <a:avLst/>
          </a:prstGeom>
        </p:spPr>
      </p:pic>
    </p:spTree>
    <p:extLst>
      <p:ext uri="{BB962C8B-B14F-4D97-AF65-F5344CB8AC3E}">
        <p14:creationId xmlns:p14="http://schemas.microsoft.com/office/powerpoint/2010/main" val="330154434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مستطيل 8">
            <a:extLst>
              <a:ext uri="{FF2B5EF4-FFF2-40B4-BE49-F238E27FC236}">
                <a16:creationId xmlns:a16="http://schemas.microsoft.com/office/drawing/2014/main" xmlns="" id="{9AE53F59-FBF1-48B9-807B-930F791BAF57}"/>
              </a:ext>
            </a:extLst>
          </p:cNvPr>
          <p:cNvSpPr/>
          <p:nvPr/>
        </p:nvSpPr>
        <p:spPr>
          <a:xfrm>
            <a:off x="5569526" y="2346572"/>
            <a:ext cx="6622473" cy="3788422"/>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12" name="مربع نص 11">
            <a:extLst>
              <a:ext uri="{FF2B5EF4-FFF2-40B4-BE49-F238E27FC236}">
                <a16:creationId xmlns:a16="http://schemas.microsoft.com/office/drawing/2014/main" xmlns="" id="{51F762BF-3B65-98F2-E04D-D8164F8E132A}"/>
              </a:ext>
            </a:extLst>
          </p:cNvPr>
          <p:cNvSpPr txBox="1"/>
          <p:nvPr/>
        </p:nvSpPr>
        <p:spPr>
          <a:xfrm>
            <a:off x="5975525" y="2808757"/>
            <a:ext cx="6151418" cy="2862322"/>
          </a:xfrm>
          <a:prstGeom prst="rect">
            <a:avLst/>
          </a:prstGeom>
          <a:noFill/>
        </p:spPr>
        <p:txBody>
          <a:bodyPr wrap="square" rtlCol="1">
            <a:spAutoFit/>
          </a:bodyPr>
          <a:lstStyle/>
          <a:p>
            <a:pPr algn="just" rtl="1">
              <a:lnSpc>
                <a:spcPct val="150000"/>
              </a:lnSpc>
            </a:pPr>
            <a:r>
              <a:rPr lang="en-US" sz="2000" dirty="0"/>
              <a:t> </a:t>
            </a:r>
            <a:r>
              <a:rPr lang="ar-AE" sz="2000" dirty="0"/>
              <a:t>يعتمد التسعير الديناميكي على الاستفادة من البيانات في الوقت الحقيقي وخوارزميات معقدة ومتقدمة بناءً على عوامل متعددة للسوق، حيث يهدف التسعير الديناميكي إلى جعل الأسعار تنافسية من ناحية ومن ناحية أخرى زيادة الربحية في منصات التجارة الالكترونية وذلك من خلال تحليل عوامل </a:t>
            </a:r>
            <a:r>
              <a:rPr lang="ar-AE" sz="2000" dirty="0" smtClean="0"/>
              <a:t>السوق، مثل أسعار المنافسين، حجم الطلب على المنتج، مستويات المخزون.</a:t>
            </a:r>
          </a:p>
        </p:txBody>
      </p:sp>
      <p:sp>
        <p:nvSpPr>
          <p:cNvPr id="7" name="مربع نص 6">
            <a:extLst>
              <a:ext uri="{FF2B5EF4-FFF2-40B4-BE49-F238E27FC236}">
                <a16:creationId xmlns:a16="http://schemas.microsoft.com/office/drawing/2014/main" xmlns="" id="{CF5ACEFB-2791-2E98-D3B7-D5AA6CC4F450}"/>
              </a:ext>
            </a:extLst>
          </p:cNvPr>
          <p:cNvSpPr txBox="1"/>
          <p:nvPr/>
        </p:nvSpPr>
        <p:spPr>
          <a:xfrm>
            <a:off x="2241839" y="402240"/>
            <a:ext cx="6153150" cy="1077218"/>
          </a:xfrm>
          <a:prstGeom prst="rect">
            <a:avLst/>
          </a:prstGeom>
          <a:noFill/>
        </p:spPr>
        <p:txBody>
          <a:bodyPr wrap="square">
            <a:spAutoFit/>
          </a:bodyPr>
          <a:lstStyle/>
          <a:p>
            <a:pPr algn="ctr" rtl="1"/>
            <a:r>
              <a:rPr lang="ar-AE" sz="3200" b="1" dirty="0">
                <a:solidFill>
                  <a:srgbClr val="00AEEF"/>
                </a:solidFill>
              </a:rPr>
              <a:t>التسعير الديناميكي استراتيجية رئيسية في التسويق </a:t>
            </a:r>
            <a:r>
              <a:rPr lang="ar-AE" sz="3200" b="1" dirty="0" smtClean="0">
                <a:solidFill>
                  <a:srgbClr val="00AEEF"/>
                </a:solidFill>
              </a:rPr>
              <a:t>الالكتروني</a:t>
            </a:r>
            <a:endParaRPr lang="en-US" sz="3200" dirty="0">
              <a:solidFill>
                <a:srgbClr val="00AEEF"/>
              </a:solidFill>
            </a:endParaRPr>
          </a:p>
        </p:txBody>
      </p:sp>
      <p:pic>
        <p:nvPicPr>
          <p:cNvPr id="3" name="صورة 2"/>
          <p:cNvPicPr>
            <a:picLocks noChangeAspect="1"/>
          </p:cNvPicPr>
          <p:nvPr/>
        </p:nvPicPr>
        <p:blipFill rotWithShape="1">
          <a:blip r:embed="rId4">
            <a:extLst>
              <a:ext uri="{28A0092B-C50C-407E-A947-70E740481C1C}">
                <a14:useLocalDpi xmlns:a14="http://schemas.microsoft.com/office/drawing/2010/main" val="0"/>
              </a:ext>
            </a:extLst>
          </a:blip>
          <a:srcRect r="11138"/>
          <a:stretch/>
        </p:blipFill>
        <p:spPr>
          <a:xfrm>
            <a:off x="0" y="2333988"/>
            <a:ext cx="5891819" cy="3801005"/>
          </a:xfrm>
          <a:prstGeom prst="rect">
            <a:avLst/>
          </a:prstGeom>
        </p:spPr>
      </p:pic>
    </p:spTree>
    <p:extLst>
      <p:ext uri="{BB962C8B-B14F-4D97-AF65-F5344CB8AC3E}">
        <p14:creationId xmlns:p14="http://schemas.microsoft.com/office/powerpoint/2010/main" val="350239284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11" name="مربع نص 10">
            <a:extLst>
              <a:ext uri="{FF2B5EF4-FFF2-40B4-BE49-F238E27FC236}">
                <a16:creationId xmlns:a16="http://schemas.microsoft.com/office/drawing/2014/main" xmlns="" id="{CF5ACEFB-2791-2E98-D3B7-D5AA6CC4F450}"/>
              </a:ext>
            </a:extLst>
          </p:cNvPr>
          <p:cNvSpPr txBox="1"/>
          <p:nvPr/>
        </p:nvSpPr>
        <p:spPr>
          <a:xfrm>
            <a:off x="2532687" y="486900"/>
            <a:ext cx="6153150" cy="739754"/>
          </a:xfrm>
          <a:prstGeom prst="rect">
            <a:avLst/>
          </a:prstGeom>
          <a:noFill/>
        </p:spPr>
        <p:txBody>
          <a:bodyPr wrap="square">
            <a:spAutoFit/>
          </a:bodyPr>
          <a:lstStyle/>
          <a:p>
            <a:pPr lvl="0" algn="ctr" rtl="1">
              <a:lnSpc>
                <a:spcPct val="150000"/>
              </a:lnSpc>
            </a:pPr>
            <a:r>
              <a:rPr lang="ar-AE" sz="3200" b="1" dirty="0" smtClean="0">
                <a:solidFill>
                  <a:srgbClr val="00AEEF"/>
                </a:solidFill>
              </a:rPr>
              <a:t>عوامل السوق: الطلب على المنتج</a:t>
            </a:r>
          </a:p>
        </p:txBody>
      </p:sp>
      <p:sp>
        <p:nvSpPr>
          <p:cNvPr id="6" name="مستطيل 5">
            <a:extLst>
              <a:ext uri="{FF2B5EF4-FFF2-40B4-BE49-F238E27FC236}">
                <a16:creationId xmlns:a16="http://schemas.microsoft.com/office/drawing/2014/main" xmlns="" id="{9AE53F59-FBF1-48B9-807B-930F791BAF57}"/>
              </a:ext>
            </a:extLst>
          </p:cNvPr>
          <p:cNvSpPr/>
          <p:nvPr/>
        </p:nvSpPr>
        <p:spPr>
          <a:xfrm>
            <a:off x="-21389" y="2183606"/>
            <a:ext cx="12213390" cy="3376183"/>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AE"/>
              <a:t>عندما يزيد الطلب على المنتج يتم رفع السعر بشكل تلقائي لجميع المستهلكين وعندما ينخفض الطلب على المنتج يتم تخفيض السعر بشكل تلقائي لجميع المستهلكين</a:t>
            </a:r>
            <a:endParaRPr lang="en-US" dirty="0"/>
          </a:p>
        </p:txBody>
      </p:sp>
      <p:sp>
        <p:nvSpPr>
          <p:cNvPr id="8" name="مربع نص 7">
            <a:extLst>
              <a:ext uri="{FF2B5EF4-FFF2-40B4-BE49-F238E27FC236}">
                <a16:creationId xmlns:a16="http://schemas.microsoft.com/office/drawing/2014/main" xmlns="" id="{51F762BF-3B65-98F2-E04D-D8164F8E132A}"/>
              </a:ext>
            </a:extLst>
          </p:cNvPr>
          <p:cNvSpPr txBox="1"/>
          <p:nvPr/>
        </p:nvSpPr>
        <p:spPr>
          <a:xfrm>
            <a:off x="6899565" y="2576437"/>
            <a:ext cx="5292436" cy="1477328"/>
          </a:xfrm>
          <a:prstGeom prst="rect">
            <a:avLst/>
          </a:prstGeom>
          <a:noFill/>
        </p:spPr>
        <p:txBody>
          <a:bodyPr wrap="square" rtlCol="1">
            <a:spAutoFit/>
          </a:bodyPr>
          <a:lstStyle/>
          <a:p>
            <a:pPr algn="just" rtl="1">
              <a:lnSpc>
                <a:spcPct val="150000"/>
              </a:lnSpc>
            </a:pPr>
            <a:r>
              <a:rPr lang="ar-AE" sz="2000" dirty="0"/>
              <a:t>عندما يزيد الطلب على المنتج يتم رفع السعر بشكل تلقائي لجميع المستهلكين وعندما ينخفض الطلب على المنتج يتم تخفيض السعر بشكل تلقائي لجميع المستهلكين</a:t>
            </a:r>
            <a:endParaRPr lang="ar-AE" sz="2000" dirty="0" smtClean="0"/>
          </a:p>
        </p:txBody>
      </p:sp>
      <p:pic>
        <p:nvPicPr>
          <p:cNvPr id="2" name="صورة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1389" y="2241348"/>
            <a:ext cx="6636882" cy="3318441"/>
          </a:xfrm>
          <a:prstGeom prst="rect">
            <a:avLst/>
          </a:prstGeom>
        </p:spPr>
      </p:pic>
    </p:spTree>
    <p:extLst>
      <p:ext uri="{BB962C8B-B14F-4D97-AF65-F5344CB8AC3E}">
        <p14:creationId xmlns:p14="http://schemas.microsoft.com/office/powerpoint/2010/main" val="358296400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11" name="مربع نص 10">
            <a:extLst>
              <a:ext uri="{FF2B5EF4-FFF2-40B4-BE49-F238E27FC236}">
                <a16:creationId xmlns:a16="http://schemas.microsoft.com/office/drawing/2014/main" xmlns="" id="{CF5ACEFB-2791-2E98-D3B7-D5AA6CC4F450}"/>
              </a:ext>
            </a:extLst>
          </p:cNvPr>
          <p:cNvSpPr txBox="1"/>
          <p:nvPr/>
        </p:nvSpPr>
        <p:spPr>
          <a:xfrm>
            <a:off x="2532687" y="486900"/>
            <a:ext cx="6153150" cy="739754"/>
          </a:xfrm>
          <a:prstGeom prst="rect">
            <a:avLst/>
          </a:prstGeom>
          <a:noFill/>
        </p:spPr>
        <p:txBody>
          <a:bodyPr wrap="square">
            <a:spAutoFit/>
          </a:bodyPr>
          <a:lstStyle/>
          <a:p>
            <a:pPr lvl="0" algn="ctr" rtl="1">
              <a:lnSpc>
                <a:spcPct val="150000"/>
              </a:lnSpc>
            </a:pPr>
            <a:r>
              <a:rPr lang="ar-AE" sz="3200" b="1" dirty="0" smtClean="0">
                <a:solidFill>
                  <a:srgbClr val="00AEEF"/>
                </a:solidFill>
              </a:rPr>
              <a:t>عوامل السوق: أسعار المنافسين</a:t>
            </a:r>
          </a:p>
        </p:txBody>
      </p:sp>
      <p:sp>
        <p:nvSpPr>
          <p:cNvPr id="6" name="مستطيل 5">
            <a:extLst>
              <a:ext uri="{FF2B5EF4-FFF2-40B4-BE49-F238E27FC236}">
                <a16:creationId xmlns:a16="http://schemas.microsoft.com/office/drawing/2014/main" xmlns="" id="{9AE53F59-FBF1-48B9-807B-930F791BAF57}"/>
              </a:ext>
            </a:extLst>
          </p:cNvPr>
          <p:cNvSpPr/>
          <p:nvPr/>
        </p:nvSpPr>
        <p:spPr>
          <a:xfrm>
            <a:off x="-21390" y="1920368"/>
            <a:ext cx="12213390" cy="3376183"/>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AE"/>
              <a:t>عندما يزيد الطلب على المنتج يتم رفع السعر بشكل تلقائي لجميع المستهلكين وعندما ينخفض الطلب على المنتج يتم تخفيض السعر بشكل تلقائي لجميع المستهلكين</a:t>
            </a:r>
            <a:endParaRPr lang="en-US" dirty="0"/>
          </a:p>
        </p:txBody>
      </p:sp>
      <p:sp>
        <p:nvSpPr>
          <p:cNvPr id="8" name="مربع نص 7">
            <a:extLst>
              <a:ext uri="{FF2B5EF4-FFF2-40B4-BE49-F238E27FC236}">
                <a16:creationId xmlns:a16="http://schemas.microsoft.com/office/drawing/2014/main" xmlns="" id="{51F762BF-3B65-98F2-E04D-D8164F8E132A}"/>
              </a:ext>
            </a:extLst>
          </p:cNvPr>
          <p:cNvSpPr txBox="1"/>
          <p:nvPr/>
        </p:nvSpPr>
        <p:spPr>
          <a:xfrm>
            <a:off x="20303" y="2604350"/>
            <a:ext cx="12130003" cy="1427635"/>
          </a:xfrm>
          <a:prstGeom prst="rect">
            <a:avLst/>
          </a:prstGeom>
          <a:noFill/>
        </p:spPr>
        <p:txBody>
          <a:bodyPr wrap="square" rtlCol="1">
            <a:spAutoFit/>
          </a:bodyPr>
          <a:lstStyle/>
          <a:p>
            <a:pPr algn="just" rtl="1">
              <a:lnSpc>
                <a:spcPct val="150000"/>
              </a:lnSpc>
            </a:pPr>
            <a:r>
              <a:rPr lang="ar-AE" sz="2000" dirty="0" smtClean="0"/>
              <a:t>في حال تخفيض أسعار المنافسين يتم تخفيض السعر المعروض في المتجر الالكتروني وعندما يتم رفع أسعار المنافسين يتم رفع السعر، أو يمكن الرد على المنافسين وفق آليات مختلفة سواء الحفاظ على سعرنا والقيام بخصومات أو عروض بدلاً من تخفيض السعر او القيام بتخفيض السعر بشكل كبير عند قيام المنافسين بتخفيض السعر عند حد معين. </a:t>
            </a:r>
            <a:endParaRPr lang="en-US" sz="2000" dirty="0"/>
          </a:p>
        </p:txBody>
      </p:sp>
    </p:spTree>
    <p:extLst>
      <p:ext uri="{BB962C8B-B14F-4D97-AF65-F5344CB8AC3E}">
        <p14:creationId xmlns:p14="http://schemas.microsoft.com/office/powerpoint/2010/main" val="216417431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11" name="مربع نص 10">
            <a:extLst>
              <a:ext uri="{FF2B5EF4-FFF2-40B4-BE49-F238E27FC236}">
                <a16:creationId xmlns:a16="http://schemas.microsoft.com/office/drawing/2014/main" xmlns="" id="{CF5ACEFB-2791-2E98-D3B7-D5AA6CC4F450}"/>
              </a:ext>
            </a:extLst>
          </p:cNvPr>
          <p:cNvSpPr txBox="1"/>
          <p:nvPr/>
        </p:nvSpPr>
        <p:spPr>
          <a:xfrm>
            <a:off x="2532687" y="486900"/>
            <a:ext cx="6153150" cy="751488"/>
          </a:xfrm>
          <a:prstGeom prst="rect">
            <a:avLst/>
          </a:prstGeom>
          <a:noFill/>
        </p:spPr>
        <p:txBody>
          <a:bodyPr wrap="square">
            <a:spAutoFit/>
          </a:bodyPr>
          <a:lstStyle/>
          <a:p>
            <a:pPr lvl="0" algn="ctr" rtl="1">
              <a:lnSpc>
                <a:spcPct val="150000"/>
              </a:lnSpc>
            </a:pPr>
            <a:r>
              <a:rPr lang="ar-AE" sz="3200" b="1" dirty="0" smtClean="0">
                <a:solidFill>
                  <a:srgbClr val="00AEEF"/>
                </a:solidFill>
              </a:rPr>
              <a:t>عوامل </a:t>
            </a:r>
            <a:r>
              <a:rPr lang="ar-AE" sz="3200" b="1" dirty="0" smtClean="0">
                <a:solidFill>
                  <a:srgbClr val="00AEEF"/>
                </a:solidFill>
              </a:rPr>
              <a:t>داخلية</a:t>
            </a:r>
            <a:r>
              <a:rPr lang="ar-AE" sz="3200" b="1" dirty="0" smtClean="0">
                <a:solidFill>
                  <a:srgbClr val="00AEEF"/>
                </a:solidFill>
              </a:rPr>
              <a:t>: </a:t>
            </a:r>
            <a:r>
              <a:rPr lang="ar-AE" sz="3200" b="1" dirty="0" smtClean="0">
                <a:solidFill>
                  <a:srgbClr val="00AEEF"/>
                </a:solidFill>
              </a:rPr>
              <a:t>مستويات المخزون</a:t>
            </a:r>
          </a:p>
        </p:txBody>
      </p:sp>
      <p:sp>
        <p:nvSpPr>
          <p:cNvPr id="6" name="مستطيل 5">
            <a:extLst>
              <a:ext uri="{FF2B5EF4-FFF2-40B4-BE49-F238E27FC236}">
                <a16:creationId xmlns:a16="http://schemas.microsoft.com/office/drawing/2014/main" xmlns="" id="{9AE53F59-FBF1-48B9-807B-930F791BAF57}"/>
              </a:ext>
            </a:extLst>
          </p:cNvPr>
          <p:cNvSpPr/>
          <p:nvPr/>
        </p:nvSpPr>
        <p:spPr>
          <a:xfrm>
            <a:off x="-21389" y="1754113"/>
            <a:ext cx="12213390" cy="3376183"/>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AE"/>
              <a:t>عندما يزيد الطلب على المنتج يتم رفع السعر بشكل تلقائي لجميع المستهلكين وعندما ينخفض الطلب على المنتج يتم تخفيض السعر بشكل تلقائي لجميع المستهلكين</a:t>
            </a:r>
            <a:endParaRPr lang="en-US" dirty="0"/>
          </a:p>
        </p:txBody>
      </p:sp>
      <p:sp>
        <p:nvSpPr>
          <p:cNvPr id="8" name="مربع نص 7">
            <a:extLst>
              <a:ext uri="{FF2B5EF4-FFF2-40B4-BE49-F238E27FC236}">
                <a16:creationId xmlns:a16="http://schemas.microsoft.com/office/drawing/2014/main" xmlns="" id="{51F762BF-3B65-98F2-E04D-D8164F8E132A}"/>
              </a:ext>
            </a:extLst>
          </p:cNvPr>
          <p:cNvSpPr txBox="1"/>
          <p:nvPr/>
        </p:nvSpPr>
        <p:spPr>
          <a:xfrm>
            <a:off x="-21390" y="2267974"/>
            <a:ext cx="12130003" cy="1889300"/>
          </a:xfrm>
          <a:prstGeom prst="rect">
            <a:avLst/>
          </a:prstGeom>
          <a:noFill/>
        </p:spPr>
        <p:txBody>
          <a:bodyPr wrap="square" rtlCol="1">
            <a:spAutoFit/>
          </a:bodyPr>
          <a:lstStyle/>
          <a:p>
            <a:pPr algn="just" rtl="1">
              <a:lnSpc>
                <a:spcPct val="150000"/>
              </a:lnSpc>
            </a:pPr>
            <a:r>
              <a:rPr lang="ar-AE" sz="2000" dirty="0"/>
              <a:t>عندما ينخفض مستوى المخزون من المنتج إلى مستوى معين يمكن رفع السعر ولكن عندما يكون هناك مخزون مكدس من المنتج ولفترة زمنية طويلة يمكن أن يتم خفض السعر للتخلص من المخزون، ولا سيما إذا كان المنتج موسمي مثل سلع التسوق كالألبسة والأحذية </a:t>
            </a:r>
            <a:r>
              <a:rPr lang="ar-AE" sz="2000" dirty="0" err="1"/>
              <a:t>والإكسسوارات</a:t>
            </a:r>
            <a:r>
              <a:rPr lang="ar-AE" sz="2000" dirty="0"/>
              <a:t> والتي من الضروري التخلص من المخزون قبل تقادم موضة المنتج، كذلك المنتجات الطازجة </a:t>
            </a:r>
            <a:r>
              <a:rPr lang="en-US" sz="2000" dirty="0"/>
              <a:t>Fresh</a:t>
            </a:r>
            <a:r>
              <a:rPr lang="ar-AE" sz="2000" dirty="0"/>
              <a:t> كالخضار والفواكه والمخبوزات فإنه من الضروري التخلص من المخزون خلال يوم أو يومين كحد أقصى حتى لا تفسد أو يلحق بها الضرر. </a:t>
            </a:r>
            <a:endParaRPr lang="en-US" sz="2000" dirty="0"/>
          </a:p>
        </p:txBody>
      </p:sp>
    </p:spTree>
    <p:extLst>
      <p:ext uri="{BB962C8B-B14F-4D97-AF65-F5344CB8AC3E}">
        <p14:creationId xmlns:p14="http://schemas.microsoft.com/office/powerpoint/2010/main" val="421119060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مستطيل 8">
            <a:extLst>
              <a:ext uri="{FF2B5EF4-FFF2-40B4-BE49-F238E27FC236}">
                <a16:creationId xmlns:a16="http://schemas.microsoft.com/office/drawing/2014/main" xmlns="" id="{9AE53F59-FBF1-48B9-807B-930F791BAF57}"/>
              </a:ext>
            </a:extLst>
          </p:cNvPr>
          <p:cNvSpPr/>
          <p:nvPr/>
        </p:nvSpPr>
        <p:spPr>
          <a:xfrm>
            <a:off x="6276108" y="2299854"/>
            <a:ext cx="5915891" cy="4558145"/>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12" name="مربع نص 11">
            <a:extLst>
              <a:ext uri="{FF2B5EF4-FFF2-40B4-BE49-F238E27FC236}">
                <a16:creationId xmlns:a16="http://schemas.microsoft.com/office/drawing/2014/main" xmlns="" id="{51F762BF-3B65-98F2-E04D-D8164F8E132A}"/>
              </a:ext>
            </a:extLst>
          </p:cNvPr>
          <p:cNvSpPr txBox="1"/>
          <p:nvPr/>
        </p:nvSpPr>
        <p:spPr>
          <a:xfrm>
            <a:off x="6949778" y="2780621"/>
            <a:ext cx="4963058" cy="2862322"/>
          </a:xfrm>
          <a:prstGeom prst="rect">
            <a:avLst/>
          </a:prstGeom>
          <a:noFill/>
        </p:spPr>
        <p:txBody>
          <a:bodyPr wrap="square" rtlCol="1">
            <a:spAutoFit/>
          </a:bodyPr>
          <a:lstStyle/>
          <a:p>
            <a:pPr algn="just" rtl="1">
              <a:lnSpc>
                <a:spcPct val="150000"/>
              </a:lnSpc>
            </a:pPr>
            <a:r>
              <a:rPr lang="ar-AE" sz="2000" dirty="0" smtClean="0"/>
              <a:t>في التسعير </a:t>
            </a:r>
            <a:r>
              <a:rPr lang="ar-AE" sz="2000" dirty="0"/>
              <a:t>الديناميكي في المتاجر الالكترونية </a:t>
            </a:r>
            <a:r>
              <a:rPr lang="en-US" sz="2000" dirty="0"/>
              <a:t>Dynamic Pricing </a:t>
            </a:r>
            <a:r>
              <a:rPr lang="en-US" sz="2000" dirty="0" smtClean="0"/>
              <a:t>Online</a:t>
            </a:r>
            <a:r>
              <a:rPr lang="ar-AE" sz="2000" dirty="0" smtClean="0"/>
              <a:t> </a:t>
            </a:r>
            <a:r>
              <a:rPr lang="ar-AE" sz="2000" dirty="0"/>
              <a:t>يتم تحليل بيانات المتجر الالكتروني مثل المخزون والطلب على المنتج بالإضافة إلى أسعار المنافسين في المتاجر المنافسة واقتراح السعر الالكتروني للمنتج بشكل تلقائي. </a:t>
            </a:r>
            <a:endParaRPr lang="en-US" sz="2000" dirty="0"/>
          </a:p>
          <a:p>
            <a:pPr lvl="0" algn="just" rtl="1">
              <a:lnSpc>
                <a:spcPct val="150000"/>
              </a:lnSpc>
            </a:pPr>
            <a:endParaRPr lang="ar-SA" sz="2000" dirty="0"/>
          </a:p>
        </p:txBody>
      </p:sp>
      <p:sp>
        <p:nvSpPr>
          <p:cNvPr id="7" name="مربع نص 6">
            <a:extLst>
              <a:ext uri="{FF2B5EF4-FFF2-40B4-BE49-F238E27FC236}">
                <a16:creationId xmlns:a16="http://schemas.microsoft.com/office/drawing/2014/main" xmlns="" id="{CF5ACEFB-2791-2E98-D3B7-D5AA6CC4F450}"/>
              </a:ext>
            </a:extLst>
          </p:cNvPr>
          <p:cNvSpPr txBox="1"/>
          <p:nvPr/>
        </p:nvSpPr>
        <p:spPr>
          <a:xfrm>
            <a:off x="2144857" y="776837"/>
            <a:ext cx="6153150" cy="584775"/>
          </a:xfrm>
          <a:prstGeom prst="rect">
            <a:avLst/>
          </a:prstGeom>
          <a:noFill/>
        </p:spPr>
        <p:txBody>
          <a:bodyPr wrap="square">
            <a:spAutoFit/>
          </a:bodyPr>
          <a:lstStyle/>
          <a:p>
            <a:pPr algn="ctr" rtl="1"/>
            <a:r>
              <a:rPr lang="ar-AE" sz="3200" b="1" dirty="0" smtClean="0">
                <a:solidFill>
                  <a:srgbClr val="00AEEF"/>
                </a:solidFill>
              </a:rPr>
              <a:t>التسعير الديناميكي في المتاجر الالكترونية</a:t>
            </a:r>
            <a:endParaRPr lang="en-US" sz="3200" b="1" dirty="0">
              <a:solidFill>
                <a:srgbClr val="00AEEF"/>
              </a:solidFill>
            </a:endParaRPr>
          </a:p>
        </p:txBody>
      </p:sp>
      <p:pic>
        <p:nvPicPr>
          <p:cNvPr id="2" name="صورة 1"/>
          <p:cNvPicPr>
            <a:picLocks noChangeAspect="1"/>
          </p:cNvPicPr>
          <p:nvPr/>
        </p:nvPicPr>
        <p:blipFill rotWithShape="1">
          <a:blip r:embed="rId4">
            <a:extLst>
              <a:ext uri="{28A0092B-C50C-407E-A947-70E740481C1C}">
                <a14:useLocalDpi xmlns:a14="http://schemas.microsoft.com/office/drawing/2010/main" val="0"/>
              </a:ext>
            </a:extLst>
          </a:blip>
          <a:srcRect l="13210" t="6440" r="22444" b="13005"/>
          <a:stretch/>
        </p:blipFill>
        <p:spPr>
          <a:xfrm>
            <a:off x="-1" y="2299855"/>
            <a:ext cx="6472851" cy="4558146"/>
          </a:xfrm>
          <a:prstGeom prst="rect">
            <a:avLst/>
          </a:prstGeom>
        </p:spPr>
      </p:pic>
    </p:spTree>
    <p:extLst>
      <p:ext uri="{BB962C8B-B14F-4D97-AF65-F5344CB8AC3E}">
        <p14:creationId xmlns:p14="http://schemas.microsoft.com/office/powerpoint/2010/main" val="149040000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مستطيل 8">
            <a:extLst>
              <a:ext uri="{FF2B5EF4-FFF2-40B4-BE49-F238E27FC236}">
                <a16:creationId xmlns:a16="http://schemas.microsoft.com/office/drawing/2014/main" xmlns="" id="{9AE53F59-FBF1-48B9-807B-930F791BAF57}"/>
              </a:ext>
            </a:extLst>
          </p:cNvPr>
          <p:cNvSpPr/>
          <p:nvPr/>
        </p:nvSpPr>
        <p:spPr>
          <a:xfrm>
            <a:off x="6026726" y="1828541"/>
            <a:ext cx="6165273" cy="5191383"/>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12" name="مربع نص 11">
            <a:extLst>
              <a:ext uri="{FF2B5EF4-FFF2-40B4-BE49-F238E27FC236}">
                <a16:creationId xmlns:a16="http://schemas.microsoft.com/office/drawing/2014/main" xmlns="" id="{51F762BF-3B65-98F2-E04D-D8164F8E132A}"/>
              </a:ext>
            </a:extLst>
          </p:cNvPr>
          <p:cNvSpPr txBox="1"/>
          <p:nvPr/>
        </p:nvSpPr>
        <p:spPr>
          <a:xfrm>
            <a:off x="6269353" y="2618251"/>
            <a:ext cx="5979164" cy="3266985"/>
          </a:xfrm>
          <a:prstGeom prst="rect">
            <a:avLst/>
          </a:prstGeom>
          <a:noFill/>
        </p:spPr>
        <p:txBody>
          <a:bodyPr wrap="square" rtlCol="1">
            <a:spAutoFit/>
          </a:bodyPr>
          <a:lstStyle/>
          <a:p>
            <a:pPr algn="just" rtl="1">
              <a:lnSpc>
                <a:spcPct val="150000"/>
              </a:lnSpc>
            </a:pPr>
            <a:r>
              <a:rPr lang="ar-AE" sz="2000" dirty="0"/>
              <a:t>التسعير الديناميكي في المتاجر التقليدية (المادية) </a:t>
            </a:r>
            <a:r>
              <a:rPr lang="en-US" sz="2000" dirty="0"/>
              <a:t>Dynamic Pricing </a:t>
            </a:r>
            <a:r>
              <a:rPr lang="en-US" sz="2000" dirty="0" smtClean="0"/>
              <a:t>Offline</a:t>
            </a:r>
            <a:r>
              <a:rPr lang="ar-SA" sz="2000" dirty="0" smtClean="0"/>
              <a:t> </a:t>
            </a:r>
            <a:r>
              <a:rPr lang="ar-SA" sz="2000" dirty="0"/>
              <a:t>يمكن تطبيق التسعير الديناميكي في المتاجر التقليدية من خلال الاعتماد على نظام ملصقات الرفوف الالكترونية </a:t>
            </a:r>
            <a:r>
              <a:rPr lang="en-US" sz="2000" dirty="0"/>
              <a:t>electronic shelf labels (</a:t>
            </a:r>
            <a:r>
              <a:rPr lang="en-US" sz="2000" dirty="0" err="1"/>
              <a:t>esls</a:t>
            </a:r>
            <a:r>
              <a:rPr lang="en-US" sz="2000" dirty="0"/>
              <a:t>)</a:t>
            </a:r>
            <a:r>
              <a:rPr lang="ar-SA" sz="2000" dirty="0"/>
              <a:t>، وهذا يعتمد على تحليل أسعار المنافسين في المتاجر الالكترونية ويمكن أيضاً الاعتماد على برامج المحاسبة والمخزون لتحليل الطلب والمخزون لكل منتج من المنتجات</a:t>
            </a:r>
            <a:endParaRPr lang="en-US" sz="2000" dirty="0"/>
          </a:p>
          <a:p>
            <a:pPr lvl="0" algn="just" rtl="1">
              <a:lnSpc>
                <a:spcPct val="150000"/>
              </a:lnSpc>
            </a:pPr>
            <a:endParaRPr lang="ar-SA" sz="2000" dirty="0"/>
          </a:p>
        </p:txBody>
      </p:sp>
      <p:sp>
        <p:nvSpPr>
          <p:cNvPr id="7" name="مربع نص 6">
            <a:extLst>
              <a:ext uri="{FF2B5EF4-FFF2-40B4-BE49-F238E27FC236}">
                <a16:creationId xmlns:a16="http://schemas.microsoft.com/office/drawing/2014/main" xmlns="" id="{CF5ACEFB-2791-2E98-D3B7-D5AA6CC4F450}"/>
              </a:ext>
            </a:extLst>
          </p:cNvPr>
          <p:cNvSpPr txBox="1"/>
          <p:nvPr/>
        </p:nvSpPr>
        <p:spPr>
          <a:xfrm>
            <a:off x="2144857" y="776837"/>
            <a:ext cx="6153150" cy="584775"/>
          </a:xfrm>
          <a:prstGeom prst="rect">
            <a:avLst/>
          </a:prstGeom>
          <a:noFill/>
        </p:spPr>
        <p:txBody>
          <a:bodyPr wrap="square">
            <a:spAutoFit/>
          </a:bodyPr>
          <a:lstStyle/>
          <a:p>
            <a:pPr algn="ctr" rtl="1"/>
            <a:r>
              <a:rPr lang="ar-AE" sz="3200" b="1" dirty="0" smtClean="0">
                <a:solidFill>
                  <a:srgbClr val="00AEEF"/>
                </a:solidFill>
              </a:rPr>
              <a:t>التسعير الديناميكي في المتاجر التقليدية</a:t>
            </a:r>
            <a:endParaRPr lang="en-US" sz="3200" b="1" dirty="0">
              <a:solidFill>
                <a:srgbClr val="00AEEF"/>
              </a:solidFill>
            </a:endParaRPr>
          </a:p>
        </p:txBody>
      </p:sp>
      <p:pic>
        <p:nvPicPr>
          <p:cNvPr id="3" name="صورة 2"/>
          <p:cNvPicPr>
            <a:picLocks noChangeAspect="1"/>
          </p:cNvPicPr>
          <p:nvPr/>
        </p:nvPicPr>
        <p:blipFill rotWithShape="1">
          <a:blip r:embed="rId4">
            <a:extLst>
              <a:ext uri="{28A0092B-C50C-407E-A947-70E740481C1C}">
                <a14:useLocalDpi xmlns:a14="http://schemas.microsoft.com/office/drawing/2010/main" val="0"/>
              </a:ext>
            </a:extLst>
          </a:blip>
          <a:srcRect r="10057"/>
          <a:stretch/>
        </p:blipFill>
        <p:spPr>
          <a:xfrm>
            <a:off x="0" y="1832507"/>
            <a:ext cx="6026725" cy="5025493"/>
          </a:xfrm>
          <a:prstGeom prst="rect">
            <a:avLst/>
          </a:prstGeom>
        </p:spPr>
      </p:pic>
    </p:spTree>
    <p:extLst>
      <p:ext uri="{BB962C8B-B14F-4D97-AF65-F5344CB8AC3E}">
        <p14:creationId xmlns:p14="http://schemas.microsoft.com/office/powerpoint/2010/main" val="99072055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مستطيل 8">
            <a:extLst>
              <a:ext uri="{FF2B5EF4-FFF2-40B4-BE49-F238E27FC236}">
                <a16:creationId xmlns:a16="http://schemas.microsoft.com/office/drawing/2014/main" xmlns="" id="{9AE53F59-FBF1-48B9-807B-930F791BAF57}"/>
              </a:ext>
            </a:extLst>
          </p:cNvPr>
          <p:cNvSpPr/>
          <p:nvPr/>
        </p:nvSpPr>
        <p:spPr>
          <a:xfrm>
            <a:off x="23781" y="1948084"/>
            <a:ext cx="12192000" cy="3357844"/>
          </a:xfrm>
          <a:prstGeom prst="rect">
            <a:avLst/>
          </a:prstGeom>
          <a:solidFill>
            <a:srgbClr val="00AEEF"/>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12" name="مربع نص 11">
            <a:extLst>
              <a:ext uri="{FF2B5EF4-FFF2-40B4-BE49-F238E27FC236}">
                <a16:creationId xmlns:a16="http://schemas.microsoft.com/office/drawing/2014/main" xmlns="" id="{51F762BF-3B65-98F2-E04D-D8164F8E132A}"/>
              </a:ext>
            </a:extLst>
          </p:cNvPr>
          <p:cNvSpPr txBox="1"/>
          <p:nvPr/>
        </p:nvSpPr>
        <p:spPr>
          <a:xfrm>
            <a:off x="2967508" y="2407729"/>
            <a:ext cx="5979164" cy="2171428"/>
          </a:xfrm>
          <a:prstGeom prst="rect">
            <a:avLst/>
          </a:prstGeom>
          <a:noFill/>
        </p:spPr>
        <p:txBody>
          <a:bodyPr wrap="square" rtlCol="1">
            <a:spAutoFit/>
          </a:bodyPr>
          <a:lstStyle/>
          <a:p>
            <a:pPr lvl="0" algn="ctr" rtl="1">
              <a:lnSpc>
                <a:spcPct val="150000"/>
              </a:lnSpc>
            </a:pPr>
            <a:r>
              <a:rPr lang="ar-AE" sz="4800" dirty="0" smtClean="0">
                <a:solidFill>
                  <a:schemeClr val="bg1"/>
                </a:solidFill>
              </a:rPr>
              <a:t>طرق التسعير</a:t>
            </a:r>
          </a:p>
          <a:p>
            <a:pPr lvl="0" algn="ctr" rtl="1">
              <a:lnSpc>
                <a:spcPct val="150000"/>
              </a:lnSpc>
            </a:pPr>
            <a:r>
              <a:rPr lang="en-US" sz="4800" dirty="0" smtClean="0">
                <a:solidFill>
                  <a:schemeClr val="bg1"/>
                </a:solidFill>
              </a:rPr>
              <a:t>Pricing Methods</a:t>
            </a:r>
            <a:r>
              <a:rPr lang="ar-AE" sz="4800" dirty="0" smtClean="0">
                <a:solidFill>
                  <a:schemeClr val="bg1"/>
                </a:solidFill>
              </a:rPr>
              <a:t> </a:t>
            </a:r>
            <a:endParaRPr lang="ar-SA" sz="4800" dirty="0">
              <a:solidFill>
                <a:schemeClr val="bg1"/>
              </a:solidFill>
            </a:endParaRPr>
          </a:p>
        </p:txBody>
      </p:sp>
    </p:spTree>
    <p:extLst>
      <p:ext uri="{BB962C8B-B14F-4D97-AF65-F5344CB8AC3E}">
        <p14:creationId xmlns:p14="http://schemas.microsoft.com/office/powerpoint/2010/main" val="159356303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مستطيل 8">
            <a:extLst>
              <a:ext uri="{FF2B5EF4-FFF2-40B4-BE49-F238E27FC236}">
                <a16:creationId xmlns:a16="http://schemas.microsoft.com/office/drawing/2014/main" xmlns="" id="{9AE53F59-FBF1-48B9-807B-930F791BAF57}"/>
              </a:ext>
            </a:extLst>
          </p:cNvPr>
          <p:cNvSpPr/>
          <p:nvPr/>
        </p:nvSpPr>
        <p:spPr>
          <a:xfrm>
            <a:off x="3865418" y="2106877"/>
            <a:ext cx="8326581" cy="4793126"/>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12" name="مربع نص 11">
            <a:extLst>
              <a:ext uri="{FF2B5EF4-FFF2-40B4-BE49-F238E27FC236}">
                <a16:creationId xmlns:a16="http://schemas.microsoft.com/office/drawing/2014/main" xmlns="" id="{51F762BF-3B65-98F2-E04D-D8164F8E132A}"/>
              </a:ext>
            </a:extLst>
          </p:cNvPr>
          <p:cNvSpPr txBox="1"/>
          <p:nvPr/>
        </p:nvSpPr>
        <p:spPr>
          <a:xfrm>
            <a:off x="6061652" y="3193478"/>
            <a:ext cx="5979164" cy="2400657"/>
          </a:xfrm>
          <a:prstGeom prst="rect">
            <a:avLst/>
          </a:prstGeom>
          <a:noFill/>
        </p:spPr>
        <p:txBody>
          <a:bodyPr wrap="square" rtlCol="1">
            <a:spAutoFit/>
          </a:bodyPr>
          <a:lstStyle/>
          <a:p>
            <a:pPr algn="r" rtl="1">
              <a:lnSpc>
                <a:spcPct val="150000"/>
              </a:lnSpc>
            </a:pPr>
            <a:r>
              <a:rPr lang="ar-SA" sz="2000" dirty="0"/>
              <a:t>وهي أبسط </a:t>
            </a:r>
            <a:r>
              <a:rPr lang="ar-AE" sz="2000" dirty="0" smtClean="0"/>
              <a:t>طرق التسعير </a:t>
            </a:r>
            <a:r>
              <a:rPr lang="ar-SA" sz="2000" dirty="0" smtClean="0"/>
              <a:t>يتم </a:t>
            </a:r>
            <a:r>
              <a:rPr lang="ar-SA" sz="2000" dirty="0"/>
              <a:t>إضافة هامش ربح معين إلى التكلفة على سبيل المثال إذا كان هامش الإضافة </a:t>
            </a:r>
            <a:r>
              <a:rPr lang="en-US" sz="2000" dirty="0" smtClean="0"/>
              <a:t>25</a:t>
            </a:r>
            <a:r>
              <a:rPr lang="ar-SA" sz="2000" dirty="0" smtClean="0"/>
              <a:t>% </a:t>
            </a:r>
            <a:r>
              <a:rPr lang="ar-SA" sz="2000" dirty="0"/>
              <a:t>من التكلفة وكانت تكلفة المنتج </a:t>
            </a:r>
            <a:r>
              <a:rPr lang="en-US" sz="2000" dirty="0" smtClean="0"/>
              <a:t>100</a:t>
            </a:r>
            <a:r>
              <a:rPr lang="ar-SA" sz="2000" dirty="0" smtClean="0"/>
              <a:t>$ </a:t>
            </a:r>
            <a:r>
              <a:rPr lang="ar-SA" sz="2000" dirty="0"/>
              <a:t>فإن هامش الإضافة </a:t>
            </a:r>
            <a:r>
              <a:rPr lang="en-US" sz="2000" dirty="0" smtClean="0"/>
              <a:t>100</a:t>
            </a:r>
            <a:r>
              <a:rPr lang="ar-SA" sz="2000" dirty="0" smtClean="0"/>
              <a:t>* </a:t>
            </a:r>
            <a:r>
              <a:rPr lang="en-US" sz="2000" dirty="0" smtClean="0"/>
              <a:t>0.25</a:t>
            </a:r>
            <a:r>
              <a:rPr lang="ar-SA" sz="2000" dirty="0" smtClean="0"/>
              <a:t>= </a:t>
            </a:r>
            <a:r>
              <a:rPr lang="en-US" sz="2000" dirty="0" smtClean="0"/>
              <a:t>25</a:t>
            </a:r>
            <a:r>
              <a:rPr lang="ar-AE" sz="2000" dirty="0" smtClean="0"/>
              <a:t> $ </a:t>
            </a:r>
            <a:endParaRPr lang="en-US" sz="2000" dirty="0"/>
          </a:p>
          <a:p>
            <a:pPr algn="r" rtl="1">
              <a:lnSpc>
                <a:spcPct val="150000"/>
              </a:lnSpc>
            </a:pPr>
            <a:r>
              <a:rPr lang="ar-SA" sz="2000" dirty="0"/>
              <a:t>ويكون السعر= التكلفة + هامش الربح </a:t>
            </a:r>
            <a:endParaRPr lang="en-US" sz="2000" dirty="0"/>
          </a:p>
          <a:p>
            <a:pPr algn="r" rtl="1">
              <a:lnSpc>
                <a:spcPct val="150000"/>
              </a:lnSpc>
            </a:pPr>
            <a:r>
              <a:rPr lang="ar-SA" sz="2000" dirty="0"/>
              <a:t>وفي مثالنا السعر= </a:t>
            </a:r>
            <a:r>
              <a:rPr lang="en-US" sz="2000" dirty="0" smtClean="0"/>
              <a:t>100</a:t>
            </a:r>
            <a:r>
              <a:rPr lang="ar-AE" sz="2000" dirty="0"/>
              <a:t> </a:t>
            </a:r>
            <a:r>
              <a:rPr lang="ar-AE" sz="2000" dirty="0" smtClean="0"/>
              <a:t>+</a:t>
            </a:r>
            <a:r>
              <a:rPr lang="en-US" sz="2000" dirty="0" smtClean="0"/>
              <a:t> 25</a:t>
            </a:r>
            <a:r>
              <a:rPr lang="ar-AE" sz="2000" dirty="0" smtClean="0"/>
              <a:t> = </a:t>
            </a:r>
            <a:r>
              <a:rPr lang="en-US" sz="2000" dirty="0" smtClean="0"/>
              <a:t>125</a:t>
            </a:r>
            <a:r>
              <a:rPr lang="ar-SA" sz="2000" dirty="0" smtClean="0"/>
              <a:t>$</a:t>
            </a:r>
            <a:endParaRPr lang="en-US" sz="2000" dirty="0"/>
          </a:p>
        </p:txBody>
      </p:sp>
      <p:sp>
        <p:nvSpPr>
          <p:cNvPr id="7" name="مربع نص 6">
            <a:extLst>
              <a:ext uri="{FF2B5EF4-FFF2-40B4-BE49-F238E27FC236}">
                <a16:creationId xmlns:a16="http://schemas.microsoft.com/office/drawing/2014/main" xmlns="" id="{CF5ACEFB-2791-2E98-D3B7-D5AA6CC4F450}"/>
              </a:ext>
            </a:extLst>
          </p:cNvPr>
          <p:cNvSpPr txBox="1"/>
          <p:nvPr/>
        </p:nvSpPr>
        <p:spPr>
          <a:xfrm>
            <a:off x="2144857" y="776837"/>
            <a:ext cx="6153150" cy="584775"/>
          </a:xfrm>
          <a:prstGeom prst="rect">
            <a:avLst/>
          </a:prstGeom>
          <a:noFill/>
        </p:spPr>
        <p:txBody>
          <a:bodyPr wrap="square">
            <a:spAutoFit/>
          </a:bodyPr>
          <a:lstStyle/>
          <a:p>
            <a:pPr algn="ctr" rtl="1"/>
            <a:r>
              <a:rPr lang="ar-AE" sz="3200" b="1" dirty="0" smtClean="0">
                <a:solidFill>
                  <a:srgbClr val="00AEEF"/>
                </a:solidFill>
              </a:rPr>
              <a:t>التسعير على أساس التكلفة</a:t>
            </a:r>
            <a:endParaRPr lang="en-US" sz="3200" b="1" dirty="0">
              <a:solidFill>
                <a:srgbClr val="00AEEF"/>
              </a:solidFill>
            </a:endParaRPr>
          </a:p>
        </p:txBody>
      </p:sp>
      <p:pic>
        <p:nvPicPr>
          <p:cNvPr id="2" name="صورة 1"/>
          <p:cNvPicPr>
            <a:picLocks noChangeAspect="1"/>
          </p:cNvPicPr>
          <p:nvPr/>
        </p:nvPicPr>
        <p:blipFill rotWithShape="1">
          <a:blip r:embed="rId4">
            <a:extLst>
              <a:ext uri="{28A0092B-C50C-407E-A947-70E740481C1C}">
                <a14:useLocalDpi xmlns:a14="http://schemas.microsoft.com/office/drawing/2010/main" val="0"/>
              </a:ext>
            </a:extLst>
          </a:blip>
          <a:srcRect t="10486" b="3711"/>
          <a:stretch/>
        </p:blipFill>
        <p:spPr>
          <a:xfrm>
            <a:off x="-4965" y="2106877"/>
            <a:ext cx="3870383" cy="4792688"/>
          </a:xfrm>
          <a:prstGeom prst="rect">
            <a:avLst/>
          </a:prstGeom>
        </p:spPr>
      </p:pic>
    </p:spTree>
    <p:extLst>
      <p:ext uri="{BB962C8B-B14F-4D97-AF65-F5344CB8AC3E}">
        <p14:creationId xmlns:p14="http://schemas.microsoft.com/office/powerpoint/2010/main" val="331207642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مستطيل 8">
            <a:extLst>
              <a:ext uri="{FF2B5EF4-FFF2-40B4-BE49-F238E27FC236}">
                <a16:creationId xmlns:a16="http://schemas.microsoft.com/office/drawing/2014/main" xmlns="" id="{9AE53F59-FBF1-48B9-807B-930F791BAF57}"/>
              </a:ext>
            </a:extLst>
          </p:cNvPr>
          <p:cNvSpPr/>
          <p:nvPr/>
        </p:nvSpPr>
        <p:spPr>
          <a:xfrm>
            <a:off x="5840616" y="2260856"/>
            <a:ext cx="6351384" cy="3119963"/>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12" name="مربع نص 11">
            <a:extLst>
              <a:ext uri="{FF2B5EF4-FFF2-40B4-BE49-F238E27FC236}">
                <a16:creationId xmlns:a16="http://schemas.microsoft.com/office/drawing/2014/main" xmlns="" id="{51F762BF-3B65-98F2-E04D-D8164F8E132A}"/>
              </a:ext>
            </a:extLst>
          </p:cNvPr>
          <p:cNvSpPr txBox="1"/>
          <p:nvPr/>
        </p:nvSpPr>
        <p:spPr>
          <a:xfrm>
            <a:off x="6061652" y="2502069"/>
            <a:ext cx="5979164" cy="1889300"/>
          </a:xfrm>
          <a:prstGeom prst="rect">
            <a:avLst/>
          </a:prstGeom>
          <a:noFill/>
        </p:spPr>
        <p:txBody>
          <a:bodyPr wrap="square" rtlCol="1">
            <a:spAutoFit/>
          </a:bodyPr>
          <a:lstStyle/>
          <a:p>
            <a:pPr algn="just" rtl="1">
              <a:lnSpc>
                <a:spcPct val="150000"/>
              </a:lnSpc>
            </a:pPr>
            <a:r>
              <a:rPr lang="ar-SA" sz="2000" dirty="0"/>
              <a:t>وتعتمد هذه الطريقة على التسعير بأسعار قريبة من المنافسين بحيث يمكن أن يكون السعر مساوي لمتوسط أسعار المنافسين أو أقل أو أكثر قليلاً، وتتميز هذه الطريقة بالأخذ بعين الاعتبار للعوامل الخارجية وتحديداً المنافسة. </a:t>
            </a:r>
            <a:endParaRPr lang="en-US" sz="2000" dirty="0"/>
          </a:p>
        </p:txBody>
      </p:sp>
      <p:sp>
        <p:nvSpPr>
          <p:cNvPr id="7" name="مربع نص 6">
            <a:extLst>
              <a:ext uri="{FF2B5EF4-FFF2-40B4-BE49-F238E27FC236}">
                <a16:creationId xmlns:a16="http://schemas.microsoft.com/office/drawing/2014/main" xmlns="" id="{CF5ACEFB-2791-2E98-D3B7-D5AA6CC4F450}"/>
              </a:ext>
            </a:extLst>
          </p:cNvPr>
          <p:cNvSpPr txBox="1"/>
          <p:nvPr/>
        </p:nvSpPr>
        <p:spPr>
          <a:xfrm>
            <a:off x="2144857" y="776837"/>
            <a:ext cx="6153150" cy="584775"/>
          </a:xfrm>
          <a:prstGeom prst="rect">
            <a:avLst/>
          </a:prstGeom>
          <a:noFill/>
        </p:spPr>
        <p:txBody>
          <a:bodyPr wrap="square">
            <a:spAutoFit/>
          </a:bodyPr>
          <a:lstStyle/>
          <a:p>
            <a:pPr algn="ctr" rtl="1"/>
            <a:r>
              <a:rPr lang="ar-AE" sz="3200" b="1" dirty="0" smtClean="0">
                <a:solidFill>
                  <a:srgbClr val="00AEEF"/>
                </a:solidFill>
              </a:rPr>
              <a:t>التسعير على أساس المنافسة</a:t>
            </a:r>
            <a:endParaRPr lang="en-US" sz="3200" b="1" dirty="0">
              <a:solidFill>
                <a:srgbClr val="00AEEF"/>
              </a:solidFill>
            </a:endParaRPr>
          </a:p>
        </p:txBody>
      </p:sp>
      <p:pic>
        <p:nvPicPr>
          <p:cNvPr id="2" name="صورة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2260856"/>
            <a:ext cx="5933672" cy="3119963"/>
          </a:xfrm>
          <a:prstGeom prst="rect">
            <a:avLst/>
          </a:prstGeom>
        </p:spPr>
      </p:pic>
    </p:spTree>
    <p:extLst>
      <p:ext uri="{BB962C8B-B14F-4D97-AF65-F5344CB8AC3E}">
        <p14:creationId xmlns:p14="http://schemas.microsoft.com/office/powerpoint/2010/main" val="133146284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مستطيل 8">
            <a:extLst>
              <a:ext uri="{FF2B5EF4-FFF2-40B4-BE49-F238E27FC236}">
                <a16:creationId xmlns:a16="http://schemas.microsoft.com/office/drawing/2014/main" xmlns="" id="{9AE53F59-FBF1-48B9-807B-930F791BAF57}"/>
              </a:ext>
            </a:extLst>
          </p:cNvPr>
          <p:cNvSpPr/>
          <p:nvPr/>
        </p:nvSpPr>
        <p:spPr>
          <a:xfrm>
            <a:off x="6026726" y="2272145"/>
            <a:ext cx="6165273" cy="4585855"/>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7" name="مربع نص 6">
            <a:extLst>
              <a:ext uri="{FF2B5EF4-FFF2-40B4-BE49-F238E27FC236}">
                <a16:creationId xmlns:a16="http://schemas.microsoft.com/office/drawing/2014/main" xmlns="" id="{CF5ACEFB-2791-2E98-D3B7-D5AA6CC4F450}"/>
              </a:ext>
            </a:extLst>
          </p:cNvPr>
          <p:cNvSpPr txBox="1"/>
          <p:nvPr/>
        </p:nvSpPr>
        <p:spPr>
          <a:xfrm>
            <a:off x="2144857" y="776837"/>
            <a:ext cx="6153150" cy="584775"/>
          </a:xfrm>
          <a:prstGeom prst="rect">
            <a:avLst/>
          </a:prstGeom>
          <a:noFill/>
        </p:spPr>
        <p:txBody>
          <a:bodyPr wrap="square">
            <a:spAutoFit/>
          </a:bodyPr>
          <a:lstStyle/>
          <a:p>
            <a:pPr algn="ctr" rtl="1"/>
            <a:r>
              <a:rPr lang="ar-AE" sz="3200" b="1" dirty="0" smtClean="0">
                <a:solidFill>
                  <a:srgbClr val="00AEEF"/>
                </a:solidFill>
              </a:rPr>
              <a:t>التسعير على أساس القيمة</a:t>
            </a:r>
            <a:endParaRPr lang="en-US" sz="3200" b="1" dirty="0">
              <a:solidFill>
                <a:srgbClr val="00AEEF"/>
              </a:solidFill>
            </a:endParaRPr>
          </a:p>
        </p:txBody>
      </p:sp>
      <p:pic>
        <p:nvPicPr>
          <p:cNvPr id="2" name="صورة 1"/>
          <p:cNvPicPr>
            <a:picLocks noChangeAspect="1"/>
          </p:cNvPicPr>
          <p:nvPr/>
        </p:nvPicPr>
        <p:blipFill rotWithShape="1">
          <a:blip r:embed="rId4">
            <a:extLst>
              <a:ext uri="{28A0092B-C50C-407E-A947-70E740481C1C}">
                <a14:useLocalDpi xmlns:a14="http://schemas.microsoft.com/office/drawing/2010/main" val="0"/>
              </a:ext>
            </a:extLst>
          </a:blip>
          <a:srcRect t="11952"/>
          <a:stretch/>
        </p:blipFill>
        <p:spPr>
          <a:xfrm>
            <a:off x="-1" y="2272145"/>
            <a:ext cx="6772845" cy="4585855"/>
          </a:xfrm>
          <a:prstGeom prst="rect">
            <a:avLst/>
          </a:prstGeom>
        </p:spPr>
      </p:pic>
      <p:sp>
        <p:nvSpPr>
          <p:cNvPr id="12" name="مربع نص 11">
            <a:extLst>
              <a:ext uri="{FF2B5EF4-FFF2-40B4-BE49-F238E27FC236}">
                <a16:creationId xmlns:a16="http://schemas.microsoft.com/office/drawing/2014/main" xmlns="" id="{51F762BF-3B65-98F2-E04D-D8164F8E132A}"/>
              </a:ext>
            </a:extLst>
          </p:cNvPr>
          <p:cNvSpPr txBox="1"/>
          <p:nvPr/>
        </p:nvSpPr>
        <p:spPr>
          <a:xfrm>
            <a:off x="6212836" y="3394545"/>
            <a:ext cx="5979164" cy="1889300"/>
          </a:xfrm>
          <a:prstGeom prst="rect">
            <a:avLst/>
          </a:prstGeom>
          <a:noFill/>
        </p:spPr>
        <p:txBody>
          <a:bodyPr wrap="square" rtlCol="1">
            <a:spAutoFit/>
          </a:bodyPr>
          <a:lstStyle/>
          <a:p>
            <a:pPr algn="just" rtl="1">
              <a:lnSpc>
                <a:spcPct val="150000"/>
              </a:lnSpc>
            </a:pPr>
            <a:r>
              <a:rPr lang="ar-SA" sz="2000" dirty="0"/>
              <a:t>وتعتمد هذه الطريقة على التسعير على أساس القيمة التي يتم منحها للعميل مقابل السعر الذي يدفعه أي حجم المنافع التي يحصل عليها العميل، فعلى سبيل المثال عند تسعير الغرف الفندقية فإن الغرف المطلة على الشاطئ تكون بسعر أعلى من الغرف التي لها إطلالة داخلية للفندق. </a:t>
            </a:r>
            <a:endParaRPr lang="en-US" sz="2000" dirty="0"/>
          </a:p>
        </p:txBody>
      </p:sp>
    </p:spTree>
    <p:extLst>
      <p:ext uri="{BB962C8B-B14F-4D97-AF65-F5344CB8AC3E}">
        <p14:creationId xmlns:p14="http://schemas.microsoft.com/office/powerpoint/2010/main" val="369359254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7" name="مربع نص 6">
            <a:extLst>
              <a:ext uri="{FF2B5EF4-FFF2-40B4-BE49-F238E27FC236}">
                <a16:creationId xmlns:a16="http://schemas.microsoft.com/office/drawing/2014/main" xmlns="" id="{CF5ACEFB-2791-2E98-D3B7-D5AA6CC4F450}"/>
              </a:ext>
            </a:extLst>
          </p:cNvPr>
          <p:cNvSpPr txBox="1"/>
          <p:nvPr/>
        </p:nvSpPr>
        <p:spPr>
          <a:xfrm>
            <a:off x="2144857" y="776837"/>
            <a:ext cx="6153150" cy="584775"/>
          </a:xfrm>
          <a:prstGeom prst="rect">
            <a:avLst/>
          </a:prstGeom>
          <a:noFill/>
        </p:spPr>
        <p:txBody>
          <a:bodyPr wrap="square">
            <a:spAutoFit/>
          </a:bodyPr>
          <a:lstStyle/>
          <a:p>
            <a:pPr algn="ctr" rtl="1"/>
            <a:r>
              <a:rPr lang="ar-AE" sz="3200" b="1" dirty="0" smtClean="0">
                <a:solidFill>
                  <a:srgbClr val="00AEEF"/>
                </a:solidFill>
              </a:rPr>
              <a:t>التسعير على أساس الطلب</a:t>
            </a:r>
            <a:endParaRPr lang="en-US" sz="3200" b="1" dirty="0">
              <a:solidFill>
                <a:srgbClr val="00AEEF"/>
              </a:solidFill>
            </a:endParaRPr>
          </a:p>
        </p:txBody>
      </p:sp>
      <p:pic>
        <p:nvPicPr>
          <p:cNvPr id="3" name="صورة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828541"/>
            <a:ext cx="7513023" cy="5008682"/>
          </a:xfrm>
          <a:prstGeom prst="rect">
            <a:avLst/>
          </a:prstGeom>
        </p:spPr>
      </p:pic>
      <p:sp>
        <p:nvSpPr>
          <p:cNvPr id="9" name="مستطيل 8">
            <a:extLst>
              <a:ext uri="{FF2B5EF4-FFF2-40B4-BE49-F238E27FC236}">
                <a16:creationId xmlns:a16="http://schemas.microsoft.com/office/drawing/2014/main" xmlns="" id="{9AE53F59-FBF1-48B9-807B-930F791BAF57}"/>
              </a:ext>
            </a:extLst>
          </p:cNvPr>
          <p:cNvSpPr/>
          <p:nvPr/>
        </p:nvSpPr>
        <p:spPr>
          <a:xfrm>
            <a:off x="6026727" y="1828541"/>
            <a:ext cx="6165273" cy="5008682"/>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11" name="مربع نص 10">
            <a:extLst>
              <a:ext uri="{FF2B5EF4-FFF2-40B4-BE49-F238E27FC236}">
                <a16:creationId xmlns:a16="http://schemas.microsoft.com/office/drawing/2014/main" xmlns="" id="{51F762BF-3B65-98F2-E04D-D8164F8E132A}"/>
              </a:ext>
            </a:extLst>
          </p:cNvPr>
          <p:cNvSpPr txBox="1"/>
          <p:nvPr/>
        </p:nvSpPr>
        <p:spPr>
          <a:xfrm>
            <a:off x="6119781" y="2933448"/>
            <a:ext cx="5979164" cy="1889300"/>
          </a:xfrm>
          <a:prstGeom prst="rect">
            <a:avLst/>
          </a:prstGeom>
          <a:noFill/>
        </p:spPr>
        <p:txBody>
          <a:bodyPr wrap="square" rtlCol="1">
            <a:spAutoFit/>
          </a:bodyPr>
          <a:lstStyle/>
          <a:p>
            <a:pPr algn="just" rtl="1">
              <a:lnSpc>
                <a:spcPct val="150000"/>
              </a:lnSpc>
            </a:pPr>
            <a:r>
              <a:rPr lang="ar-SA" sz="2000" dirty="0"/>
              <a:t>وفي هذه الطريقة يتم الأخذ بعين الاعتبار حجم الطلب على المنتج من قبل المستهلكين بحيث يمكن رفع السعر عند زيادة الطلب على المنتج في أيام الموسم المرتفع </a:t>
            </a:r>
            <a:r>
              <a:rPr lang="en-US" sz="2000" dirty="0"/>
              <a:t>High Season</a:t>
            </a:r>
            <a:r>
              <a:rPr lang="ar-SA" sz="2000" dirty="0"/>
              <a:t>، وتخفيض السعر عند انخفاض الطلب في أيام الموسم المنخفض </a:t>
            </a:r>
            <a:r>
              <a:rPr lang="en-US" sz="2000" dirty="0"/>
              <a:t>Low Season  </a:t>
            </a:r>
          </a:p>
        </p:txBody>
      </p:sp>
    </p:spTree>
    <p:extLst>
      <p:ext uri="{BB962C8B-B14F-4D97-AF65-F5344CB8AC3E}">
        <p14:creationId xmlns:p14="http://schemas.microsoft.com/office/powerpoint/2010/main" val="137609903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مستطيل 8">
            <a:extLst>
              <a:ext uri="{FF2B5EF4-FFF2-40B4-BE49-F238E27FC236}">
                <a16:creationId xmlns:a16="http://schemas.microsoft.com/office/drawing/2014/main" xmlns="" id="{9AE53F59-FBF1-48B9-807B-930F791BAF57}"/>
              </a:ext>
            </a:extLst>
          </p:cNvPr>
          <p:cNvSpPr/>
          <p:nvPr/>
        </p:nvSpPr>
        <p:spPr>
          <a:xfrm>
            <a:off x="23781" y="1948084"/>
            <a:ext cx="12192000" cy="3357844"/>
          </a:xfrm>
          <a:prstGeom prst="rect">
            <a:avLst/>
          </a:prstGeom>
          <a:solidFill>
            <a:srgbClr val="00AEEF"/>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12" name="مربع نص 11">
            <a:extLst>
              <a:ext uri="{FF2B5EF4-FFF2-40B4-BE49-F238E27FC236}">
                <a16:creationId xmlns:a16="http://schemas.microsoft.com/office/drawing/2014/main" xmlns="" id="{51F762BF-3B65-98F2-E04D-D8164F8E132A}"/>
              </a:ext>
            </a:extLst>
          </p:cNvPr>
          <p:cNvSpPr txBox="1"/>
          <p:nvPr/>
        </p:nvSpPr>
        <p:spPr>
          <a:xfrm>
            <a:off x="2967508" y="2407729"/>
            <a:ext cx="5979164" cy="2188997"/>
          </a:xfrm>
          <a:prstGeom prst="rect">
            <a:avLst/>
          </a:prstGeom>
          <a:noFill/>
        </p:spPr>
        <p:txBody>
          <a:bodyPr wrap="square" rtlCol="1">
            <a:spAutoFit/>
          </a:bodyPr>
          <a:lstStyle/>
          <a:p>
            <a:pPr lvl="0" algn="ctr" rtl="1">
              <a:lnSpc>
                <a:spcPct val="150000"/>
              </a:lnSpc>
            </a:pPr>
            <a:r>
              <a:rPr lang="ar-AE" sz="4800" dirty="0" smtClean="0">
                <a:solidFill>
                  <a:schemeClr val="bg1"/>
                </a:solidFill>
              </a:rPr>
              <a:t>قواعد التسعير الديناميكي</a:t>
            </a:r>
          </a:p>
          <a:p>
            <a:pPr lvl="0" algn="ctr" rtl="1">
              <a:lnSpc>
                <a:spcPct val="150000"/>
              </a:lnSpc>
            </a:pPr>
            <a:r>
              <a:rPr lang="en-US" sz="4800" dirty="0" smtClean="0">
                <a:solidFill>
                  <a:schemeClr val="bg1"/>
                </a:solidFill>
              </a:rPr>
              <a:t>Dynamic Pricing Rules</a:t>
            </a:r>
            <a:endParaRPr lang="ar-SA" sz="4800" dirty="0">
              <a:solidFill>
                <a:schemeClr val="bg1"/>
              </a:solidFill>
            </a:endParaRPr>
          </a:p>
        </p:txBody>
      </p:sp>
    </p:spTree>
    <p:extLst>
      <p:ext uri="{BB962C8B-B14F-4D97-AF65-F5344CB8AC3E}">
        <p14:creationId xmlns:p14="http://schemas.microsoft.com/office/powerpoint/2010/main" val="108440706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مستطيل 8">
            <a:extLst>
              <a:ext uri="{FF2B5EF4-FFF2-40B4-BE49-F238E27FC236}">
                <a16:creationId xmlns:a16="http://schemas.microsoft.com/office/drawing/2014/main" xmlns="" id="{9AE53F59-FBF1-48B9-807B-930F791BAF57}"/>
              </a:ext>
            </a:extLst>
          </p:cNvPr>
          <p:cNvSpPr/>
          <p:nvPr/>
        </p:nvSpPr>
        <p:spPr>
          <a:xfrm>
            <a:off x="0" y="2500545"/>
            <a:ext cx="12191999" cy="3714055"/>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12" name="مربع نص 11">
            <a:extLst>
              <a:ext uri="{FF2B5EF4-FFF2-40B4-BE49-F238E27FC236}">
                <a16:creationId xmlns:a16="http://schemas.microsoft.com/office/drawing/2014/main" xmlns="" id="{51F762BF-3B65-98F2-E04D-D8164F8E132A}"/>
              </a:ext>
            </a:extLst>
          </p:cNvPr>
          <p:cNvSpPr txBox="1"/>
          <p:nvPr/>
        </p:nvSpPr>
        <p:spPr>
          <a:xfrm>
            <a:off x="858400" y="3193478"/>
            <a:ext cx="11147489" cy="1323439"/>
          </a:xfrm>
          <a:prstGeom prst="rect">
            <a:avLst/>
          </a:prstGeom>
          <a:noFill/>
        </p:spPr>
        <p:txBody>
          <a:bodyPr wrap="square" rtlCol="1">
            <a:spAutoFit/>
          </a:bodyPr>
          <a:lstStyle/>
          <a:p>
            <a:pPr algn="just" rtl="1">
              <a:lnSpc>
                <a:spcPct val="200000"/>
              </a:lnSpc>
            </a:pPr>
            <a:r>
              <a:rPr lang="ar-AE" sz="2000" dirty="0" smtClean="0"/>
              <a:t>السعر الجديد</a:t>
            </a:r>
            <a:r>
              <a:rPr lang="ar-AE" sz="2000" dirty="0"/>
              <a:t>=  </a:t>
            </a:r>
            <a:r>
              <a:rPr lang="en-US" sz="2000" dirty="0" smtClean="0"/>
              <a:t>0.90</a:t>
            </a:r>
            <a:r>
              <a:rPr lang="ar-AE" sz="2000" dirty="0" smtClean="0"/>
              <a:t>* </a:t>
            </a:r>
            <a:r>
              <a:rPr lang="ar-AE" sz="2000" dirty="0"/>
              <a:t>المتوسط الحالي لأسعار المنافسين</a:t>
            </a:r>
            <a:endParaRPr lang="en-US" sz="2000" dirty="0"/>
          </a:p>
          <a:p>
            <a:pPr algn="just" rtl="1">
              <a:lnSpc>
                <a:spcPct val="200000"/>
              </a:lnSpc>
            </a:pPr>
            <a:r>
              <a:rPr lang="ar-AE" sz="2000" dirty="0"/>
              <a:t>وهذه القاعدة أخذت التسعير على أساس المنافسة وتم اقتراح السعر بأن يكون أقل بنسبة </a:t>
            </a:r>
            <a:r>
              <a:rPr lang="en-US" sz="2000" dirty="0" smtClean="0"/>
              <a:t>10</a:t>
            </a:r>
            <a:r>
              <a:rPr lang="ar-AE" sz="2000" dirty="0" smtClean="0"/>
              <a:t>% </a:t>
            </a:r>
            <a:r>
              <a:rPr lang="ar-AE" sz="2000" dirty="0"/>
              <a:t>من أسعار المنافسين. </a:t>
            </a:r>
            <a:endParaRPr lang="en-US" sz="2000" dirty="0"/>
          </a:p>
        </p:txBody>
      </p:sp>
      <p:sp>
        <p:nvSpPr>
          <p:cNvPr id="7" name="مربع نص 6">
            <a:extLst>
              <a:ext uri="{FF2B5EF4-FFF2-40B4-BE49-F238E27FC236}">
                <a16:creationId xmlns:a16="http://schemas.microsoft.com/office/drawing/2014/main" xmlns="" id="{CF5ACEFB-2791-2E98-D3B7-D5AA6CC4F450}"/>
              </a:ext>
            </a:extLst>
          </p:cNvPr>
          <p:cNvSpPr txBox="1"/>
          <p:nvPr/>
        </p:nvSpPr>
        <p:spPr>
          <a:xfrm>
            <a:off x="2144857" y="776837"/>
            <a:ext cx="6153150" cy="1077218"/>
          </a:xfrm>
          <a:prstGeom prst="rect">
            <a:avLst/>
          </a:prstGeom>
          <a:noFill/>
        </p:spPr>
        <p:txBody>
          <a:bodyPr wrap="square">
            <a:spAutoFit/>
          </a:bodyPr>
          <a:lstStyle/>
          <a:p>
            <a:pPr algn="ctr" rtl="1"/>
            <a:r>
              <a:rPr lang="ar-AE" sz="3200" b="1" dirty="0" smtClean="0">
                <a:solidFill>
                  <a:srgbClr val="00AEEF"/>
                </a:solidFill>
              </a:rPr>
              <a:t>مثال: قاعدة تسعير ديناميكي للتسعير على أساس المنافسة</a:t>
            </a:r>
            <a:endParaRPr lang="en-US" sz="3200" b="1" dirty="0">
              <a:solidFill>
                <a:srgbClr val="00AEEF"/>
              </a:solidFill>
            </a:endParaRPr>
          </a:p>
        </p:txBody>
      </p:sp>
    </p:spTree>
    <p:extLst>
      <p:ext uri="{BB962C8B-B14F-4D97-AF65-F5344CB8AC3E}">
        <p14:creationId xmlns:p14="http://schemas.microsoft.com/office/powerpoint/2010/main" val="242495316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مستطيل 8">
            <a:extLst>
              <a:ext uri="{FF2B5EF4-FFF2-40B4-BE49-F238E27FC236}">
                <a16:creationId xmlns:a16="http://schemas.microsoft.com/office/drawing/2014/main" xmlns="" id="{9AE53F59-FBF1-48B9-807B-930F791BAF57}"/>
              </a:ext>
            </a:extLst>
          </p:cNvPr>
          <p:cNvSpPr/>
          <p:nvPr/>
        </p:nvSpPr>
        <p:spPr>
          <a:xfrm>
            <a:off x="-93055" y="2424037"/>
            <a:ext cx="12285055" cy="2960801"/>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12" name="مربع نص 11">
            <a:extLst>
              <a:ext uri="{FF2B5EF4-FFF2-40B4-BE49-F238E27FC236}">
                <a16:creationId xmlns:a16="http://schemas.microsoft.com/office/drawing/2014/main" xmlns="" id="{51F762BF-3B65-98F2-E04D-D8164F8E132A}"/>
              </a:ext>
            </a:extLst>
          </p:cNvPr>
          <p:cNvSpPr txBox="1"/>
          <p:nvPr/>
        </p:nvSpPr>
        <p:spPr>
          <a:xfrm>
            <a:off x="673669" y="2814618"/>
            <a:ext cx="11332220" cy="1323439"/>
          </a:xfrm>
          <a:prstGeom prst="rect">
            <a:avLst/>
          </a:prstGeom>
          <a:noFill/>
        </p:spPr>
        <p:txBody>
          <a:bodyPr wrap="square" rtlCol="1">
            <a:spAutoFit/>
          </a:bodyPr>
          <a:lstStyle/>
          <a:p>
            <a:pPr algn="just" rtl="1">
              <a:lnSpc>
                <a:spcPct val="200000"/>
              </a:lnSpc>
            </a:pPr>
            <a:r>
              <a:rPr lang="ar-AE" sz="2000" dirty="0" smtClean="0"/>
              <a:t>السعر الجديد= </a:t>
            </a:r>
            <a:r>
              <a:rPr lang="ar-AE" sz="2000" dirty="0"/>
              <a:t>التكلفة + هامش الربح (هامش الربح لا يقل عن </a:t>
            </a:r>
            <a:r>
              <a:rPr lang="en-US" sz="2000" dirty="0" smtClean="0"/>
              <a:t>7</a:t>
            </a:r>
            <a:r>
              <a:rPr lang="ar-AE" sz="2000" dirty="0" smtClean="0"/>
              <a:t>% </a:t>
            </a:r>
            <a:r>
              <a:rPr lang="ar-AE" sz="2000" dirty="0"/>
              <a:t>من التكلفة)</a:t>
            </a:r>
            <a:endParaRPr lang="en-US" sz="2000" dirty="0"/>
          </a:p>
          <a:p>
            <a:pPr algn="just" rtl="1">
              <a:lnSpc>
                <a:spcPct val="200000"/>
              </a:lnSpc>
            </a:pPr>
            <a:r>
              <a:rPr lang="ar-AE" sz="2000" dirty="0"/>
              <a:t>وهذه القاعدة تشترط التسعير بحيث لا يكون هامش الربح أقل من </a:t>
            </a:r>
            <a:r>
              <a:rPr lang="en-US" sz="2000" dirty="0" smtClean="0"/>
              <a:t>7</a:t>
            </a:r>
            <a:r>
              <a:rPr lang="ar-AE" sz="2000" dirty="0" smtClean="0"/>
              <a:t>% </a:t>
            </a:r>
            <a:r>
              <a:rPr lang="ar-AE" sz="2000" dirty="0"/>
              <a:t>من </a:t>
            </a:r>
            <a:r>
              <a:rPr lang="ar-AE" sz="2000" dirty="0" smtClean="0"/>
              <a:t>التكلفة.</a:t>
            </a:r>
            <a:endParaRPr lang="en-US" sz="2000" dirty="0"/>
          </a:p>
        </p:txBody>
      </p:sp>
      <p:sp>
        <p:nvSpPr>
          <p:cNvPr id="7" name="مربع نص 6">
            <a:extLst>
              <a:ext uri="{FF2B5EF4-FFF2-40B4-BE49-F238E27FC236}">
                <a16:creationId xmlns:a16="http://schemas.microsoft.com/office/drawing/2014/main" xmlns="" id="{CF5ACEFB-2791-2E98-D3B7-D5AA6CC4F450}"/>
              </a:ext>
            </a:extLst>
          </p:cNvPr>
          <p:cNvSpPr txBox="1"/>
          <p:nvPr/>
        </p:nvSpPr>
        <p:spPr>
          <a:xfrm>
            <a:off x="2105026" y="495820"/>
            <a:ext cx="6153150" cy="1077218"/>
          </a:xfrm>
          <a:prstGeom prst="rect">
            <a:avLst/>
          </a:prstGeom>
          <a:noFill/>
        </p:spPr>
        <p:txBody>
          <a:bodyPr wrap="square">
            <a:spAutoFit/>
          </a:bodyPr>
          <a:lstStyle/>
          <a:p>
            <a:pPr algn="ctr" rtl="1"/>
            <a:r>
              <a:rPr lang="ar-AE" sz="3200" b="1" dirty="0" smtClean="0">
                <a:solidFill>
                  <a:srgbClr val="00AEEF"/>
                </a:solidFill>
              </a:rPr>
              <a:t>مثال: قاعدة تسعير ديناميكي للتسعير على أساس التكلفة</a:t>
            </a:r>
            <a:endParaRPr lang="en-US" sz="3200" b="1" dirty="0">
              <a:solidFill>
                <a:srgbClr val="00AEEF"/>
              </a:solidFill>
            </a:endParaRPr>
          </a:p>
        </p:txBody>
      </p:sp>
    </p:spTree>
    <p:extLst>
      <p:ext uri="{BB962C8B-B14F-4D97-AF65-F5344CB8AC3E}">
        <p14:creationId xmlns:p14="http://schemas.microsoft.com/office/powerpoint/2010/main" val="345321492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مستطيل 8">
            <a:extLst>
              <a:ext uri="{FF2B5EF4-FFF2-40B4-BE49-F238E27FC236}">
                <a16:creationId xmlns:a16="http://schemas.microsoft.com/office/drawing/2014/main" xmlns="" id="{9AE53F59-FBF1-48B9-807B-930F791BAF57}"/>
              </a:ext>
            </a:extLst>
          </p:cNvPr>
          <p:cNvSpPr/>
          <p:nvPr/>
        </p:nvSpPr>
        <p:spPr>
          <a:xfrm>
            <a:off x="23781" y="2424037"/>
            <a:ext cx="12191999" cy="3182215"/>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12" name="مربع نص 11">
            <a:extLst>
              <a:ext uri="{FF2B5EF4-FFF2-40B4-BE49-F238E27FC236}">
                <a16:creationId xmlns:a16="http://schemas.microsoft.com/office/drawing/2014/main" xmlns="" id="{51F762BF-3B65-98F2-E04D-D8164F8E132A}"/>
              </a:ext>
            </a:extLst>
          </p:cNvPr>
          <p:cNvSpPr txBox="1"/>
          <p:nvPr/>
        </p:nvSpPr>
        <p:spPr>
          <a:xfrm>
            <a:off x="1981200" y="2645959"/>
            <a:ext cx="10024689" cy="1850828"/>
          </a:xfrm>
          <a:prstGeom prst="rect">
            <a:avLst/>
          </a:prstGeom>
          <a:noFill/>
        </p:spPr>
        <p:txBody>
          <a:bodyPr wrap="square" rtlCol="1">
            <a:spAutoFit/>
          </a:bodyPr>
          <a:lstStyle/>
          <a:p>
            <a:pPr algn="just" rtl="1">
              <a:lnSpc>
                <a:spcPct val="200000"/>
              </a:lnSpc>
            </a:pPr>
            <a:r>
              <a:rPr lang="ar-AE" sz="2000" dirty="0"/>
              <a:t>السعر الجديد= </a:t>
            </a:r>
            <a:r>
              <a:rPr lang="en-US" sz="2000" dirty="0" smtClean="0"/>
              <a:t>1.2</a:t>
            </a:r>
            <a:r>
              <a:rPr lang="ar-AE" sz="2000" dirty="0" smtClean="0"/>
              <a:t>* </a:t>
            </a:r>
            <a:r>
              <a:rPr lang="ar-AE" sz="2000" dirty="0"/>
              <a:t>السعر القديم إذا زاد الطلب على المنتج في اليوم عن </a:t>
            </a:r>
            <a:r>
              <a:rPr lang="en-US" sz="2000" dirty="0" smtClean="0"/>
              <a:t>30</a:t>
            </a:r>
            <a:r>
              <a:rPr lang="ar-AE" sz="2000" dirty="0" smtClean="0"/>
              <a:t> طلب</a:t>
            </a:r>
            <a:r>
              <a:rPr lang="ar-AE" sz="2000" dirty="0"/>
              <a:t>.</a:t>
            </a:r>
            <a:endParaRPr lang="en-US" sz="2000" dirty="0"/>
          </a:p>
          <a:p>
            <a:pPr algn="just" rtl="1">
              <a:lnSpc>
                <a:spcPct val="200000"/>
              </a:lnSpc>
            </a:pPr>
            <a:r>
              <a:rPr lang="ar-AE" sz="2000" dirty="0"/>
              <a:t>السعر الجديد= </a:t>
            </a:r>
            <a:r>
              <a:rPr lang="en-US" sz="2000" dirty="0" smtClean="0"/>
              <a:t>0.80</a:t>
            </a:r>
            <a:r>
              <a:rPr lang="ar-AE" sz="2000" dirty="0" smtClean="0"/>
              <a:t>* </a:t>
            </a:r>
            <a:r>
              <a:rPr lang="ar-AE" sz="2000" dirty="0"/>
              <a:t>السعر القديم إذا انخفض الطلب على المنتج في اليوم عن </a:t>
            </a:r>
            <a:r>
              <a:rPr lang="en-US" sz="2000" dirty="0" smtClean="0"/>
              <a:t>5</a:t>
            </a:r>
            <a:r>
              <a:rPr lang="ar-AE" sz="2000" dirty="0" smtClean="0"/>
              <a:t> طلب</a:t>
            </a:r>
            <a:endParaRPr lang="en-US" sz="2000" dirty="0"/>
          </a:p>
          <a:p>
            <a:pPr algn="just" rtl="1">
              <a:lnSpc>
                <a:spcPct val="200000"/>
              </a:lnSpc>
            </a:pPr>
            <a:r>
              <a:rPr lang="ar-AE" sz="2000" dirty="0"/>
              <a:t>وهذه القواعد تعتمد على التسعير على أساس الطلب على المنتج</a:t>
            </a:r>
            <a:endParaRPr lang="en-US" sz="2000" dirty="0"/>
          </a:p>
        </p:txBody>
      </p:sp>
      <p:sp>
        <p:nvSpPr>
          <p:cNvPr id="7" name="مربع نص 6">
            <a:extLst>
              <a:ext uri="{FF2B5EF4-FFF2-40B4-BE49-F238E27FC236}">
                <a16:creationId xmlns:a16="http://schemas.microsoft.com/office/drawing/2014/main" xmlns="" id="{CF5ACEFB-2791-2E98-D3B7-D5AA6CC4F450}"/>
              </a:ext>
            </a:extLst>
          </p:cNvPr>
          <p:cNvSpPr txBox="1"/>
          <p:nvPr/>
        </p:nvSpPr>
        <p:spPr>
          <a:xfrm>
            <a:off x="2144857" y="776837"/>
            <a:ext cx="6153150" cy="1077218"/>
          </a:xfrm>
          <a:prstGeom prst="rect">
            <a:avLst/>
          </a:prstGeom>
          <a:noFill/>
        </p:spPr>
        <p:txBody>
          <a:bodyPr wrap="square">
            <a:spAutoFit/>
          </a:bodyPr>
          <a:lstStyle/>
          <a:p>
            <a:pPr algn="ctr" rtl="1"/>
            <a:r>
              <a:rPr lang="ar-AE" sz="3200" b="1" dirty="0" smtClean="0">
                <a:solidFill>
                  <a:srgbClr val="00AEEF"/>
                </a:solidFill>
              </a:rPr>
              <a:t>مثال: قاعدة تسعير ديناميكي للتسعير على أساس الطلب</a:t>
            </a:r>
            <a:endParaRPr lang="en-US" sz="3200" b="1" dirty="0">
              <a:solidFill>
                <a:srgbClr val="00AEEF"/>
              </a:solidFill>
            </a:endParaRPr>
          </a:p>
        </p:txBody>
      </p:sp>
    </p:spTree>
    <p:extLst>
      <p:ext uri="{BB962C8B-B14F-4D97-AF65-F5344CB8AC3E}">
        <p14:creationId xmlns:p14="http://schemas.microsoft.com/office/powerpoint/2010/main" val="44940699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مستطيل 8">
            <a:extLst>
              <a:ext uri="{FF2B5EF4-FFF2-40B4-BE49-F238E27FC236}">
                <a16:creationId xmlns:a16="http://schemas.microsoft.com/office/drawing/2014/main" xmlns="" id="{9AE53F59-FBF1-48B9-807B-930F791BAF57}"/>
              </a:ext>
            </a:extLst>
          </p:cNvPr>
          <p:cNvSpPr/>
          <p:nvPr/>
        </p:nvSpPr>
        <p:spPr>
          <a:xfrm>
            <a:off x="1" y="1906768"/>
            <a:ext cx="12192000" cy="4207710"/>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12" name="مربع نص 11">
            <a:extLst>
              <a:ext uri="{FF2B5EF4-FFF2-40B4-BE49-F238E27FC236}">
                <a16:creationId xmlns:a16="http://schemas.microsoft.com/office/drawing/2014/main" xmlns="" id="{51F762BF-3B65-98F2-E04D-D8164F8E132A}"/>
              </a:ext>
            </a:extLst>
          </p:cNvPr>
          <p:cNvSpPr txBox="1"/>
          <p:nvPr/>
        </p:nvSpPr>
        <p:spPr>
          <a:xfrm>
            <a:off x="1" y="2057970"/>
            <a:ext cx="12098944" cy="3785652"/>
          </a:xfrm>
          <a:prstGeom prst="rect">
            <a:avLst/>
          </a:prstGeom>
          <a:noFill/>
        </p:spPr>
        <p:txBody>
          <a:bodyPr wrap="square" rtlCol="1">
            <a:spAutoFit/>
          </a:bodyPr>
          <a:lstStyle/>
          <a:p>
            <a:pPr algn="just" rtl="1">
              <a:lnSpc>
                <a:spcPct val="200000"/>
              </a:lnSpc>
            </a:pPr>
            <a:r>
              <a:rPr lang="ar-AE" sz="2000" dirty="0" smtClean="0"/>
              <a:t>السعر </a:t>
            </a:r>
            <a:r>
              <a:rPr lang="ar-AE" sz="2000" dirty="0"/>
              <a:t>الجديد= </a:t>
            </a:r>
            <a:r>
              <a:rPr lang="en-US" sz="2000" dirty="0" smtClean="0"/>
              <a:t>1.02</a:t>
            </a:r>
            <a:r>
              <a:rPr lang="ar-AE" sz="2000" dirty="0" smtClean="0"/>
              <a:t>* </a:t>
            </a:r>
            <a:r>
              <a:rPr lang="ar-AE" sz="2000" dirty="0"/>
              <a:t>السعر القديم في يوم </a:t>
            </a:r>
            <a:r>
              <a:rPr lang="en-US" sz="2000" dirty="0" smtClean="0"/>
              <a:t>1/11/2025</a:t>
            </a:r>
            <a:endParaRPr lang="en-US" sz="2000" dirty="0"/>
          </a:p>
          <a:p>
            <a:pPr algn="just" rtl="1">
              <a:lnSpc>
                <a:spcPct val="200000"/>
              </a:lnSpc>
            </a:pPr>
            <a:r>
              <a:rPr lang="ar-AE" sz="2000" dirty="0"/>
              <a:t>السعر الجديد= </a:t>
            </a:r>
            <a:r>
              <a:rPr lang="en-US" sz="2000" dirty="0" smtClean="0"/>
              <a:t>1.04</a:t>
            </a:r>
            <a:r>
              <a:rPr lang="ar-AE" sz="2000" dirty="0" smtClean="0"/>
              <a:t>* </a:t>
            </a:r>
            <a:r>
              <a:rPr lang="ar-AE" sz="2000" dirty="0"/>
              <a:t>السعر القديم في يوم </a:t>
            </a:r>
            <a:r>
              <a:rPr lang="en-US" sz="2000" dirty="0" smtClean="0"/>
              <a:t>2/11/2025</a:t>
            </a:r>
            <a:endParaRPr lang="en-US" sz="2000" dirty="0"/>
          </a:p>
          <a:p>
            <a:pPr algn="just" rtl="1">
              <a:lnSpc>
                <a:spcPct val="200000"/>
              </a:lnSpc>
            </a:pPr>
            <a:r>
              <a:rPr lang="ar-AE" sz="2000" dirty="0"/>
              <a:t>السعر الجديد= </a:t>
            </a:r>
            <a:r>
              <a:rPr lang="en-US" sz="2000" dirty="0" smtClean="0"/>
              <a:t>1.06</a:t>
            </a:r>
            <a:r>
              <a:rPr lang="ar-AE" sz="2000" dirty="0" smtClean="0"/>
              <a:t>* </a:t>
            </a:r>
            <a:r>
              <a:rPr lang="ar-AE" sz="2000" dirty="0"/>
              <a:t>السعر القديم في </a:t>
            </a:r>
            <a:r>
              <a:rPr lang="ar-AE" sz="2000" dirty="0" smtClean="0"/>
              <a:t>يوم </a:t>
            </a:r>
            <a:r>
              <a:rPr lang="en-US" sz="2000" dirty="0" smtClean="0"/>
              <a:t>3/11/2025</a:t>
            </a:r>
            <a:endParaRPr lang="en-US" sz="2000" dirty="0"/>
          </a:p>
          <a:p>
            <a:pPr algn="just" rtl="1">
              <a:lnSpc>
                <a:spcPct val="200000"/>
              </a:lnSpc>
            </a:pPr>
            <a:r>
              <a:rPr lang="ar-AE" sz="2000" dirty="0" smtClean="0"/>
              <a:t>القواعد </a:t>
            </a:r>
            <a:r>
              <a:rPr lang="ar-AE" sz="2000" dirty="0"/>
              <a:t>السابقة تزيد السعر كل يوم جديد بنسبة </a:t>
            </a:r>
            <a:r>
              <a:rPr lang="en-US" sz="2000" dirty="0" smtClean="0"/>
              <a:t>2</a:t>
            </a:r>
            <a:r>
              <a:rPr lang="ar-AE" sz="2000" dirty="0" smtClean="0"/>
              <a:t>% </a:t>
            </a:r>
            <a:r>
              <a:rPr lang="ar-AE" sz="2000" dirty="0"/>
              <a:t>وهذا يمكن أن يطبق في شركات الطيران حيث ترتفع الأسعار كلما اقترب موعد رحلة الطيران يزداد السعر، والقيمة هنا أن المسافر يحصل على تذكرة سفر في وقت قريب من سفره ولذلك عليه أن يدفع سعر أعلى أما المسافر الذي ينتظر وقت طويل ليأتي موعد تذكرة السفر يدفع سعر مخفّض. </a:t>
            </a:r>
            <a:endParaRPr lang="en-US" sz="2000" dirty="0"/>
          </a:p>
        </p:txBody>
      </p:sp>
      <p:sp>
        <p:nvSpPr>
          <p:cNvPr id="7" name="مربع نص 6">
            <a:extLst>
              <a:ext uri="{FF2B5EF4-FFF2-40B4-BE49-F238E27FC236}">
                <a16:creationId xmlns:a16="http://schemas.microsoft.com/office/drawing/2014/main" xmlns="" id="{CF5ACEFB-2791-2E98-D3B7-D5AA6CC4F450}"/>
              </a:ext>
            </a:extLst>
          </p:cNvPr>
          <p:cNvSpPr txBox="1"/>
          <p:nvPr/>
        </p:nvSpPr>
        <p:spPr>
          <a:xfrm>
            <a:off x="2408094" y="251038"/>
            <a:ext cx="6153150" cy="1077218"/>
          </a:xfrm>
          <a:prstGeom prst="rect">
            <a:avLst/>
          </a:prstGeom>
          <a:noFill/>
        </p:spPr>
        <p:txBody>
          <a:bodyPr wrap="square">
            <a:spAutoFit/>
          </a:bodyPr>
          <a:lstStyle/>
          <a:p>
            <a:pPr algn="ctr" rtl="1"/>
            <a:r>
              <a:rPr lang="ar-AE" sz="3200" b="1" dirty="0" smtClean="0">
                <a:solidFill>
                  <a:srgbClr val="00AEEF"/>
                </a:solidFill>
              </a:rPr>
              <a:t>مثال: قاعدة تسعير ديناميكي للتسعير على </a:t>
            </a:r>
            <a:r>
              <a:rPr lang="ar-AE" sz="3200" b="1" dirty="0">
                <a:solidFill>
                  <a:srgbClr val="00AEEF"/>
                </a:solidFill>
              </a:rPr>
              <a:t>أساس </a:t>
            </a:r>
            <a:r>
              <a:rPr lang="ar-AE" sz="3200" b="1" dirty="0" smtClean="0">
                <a:solidFill>
                  <a:srgbClr val="00AEEF"/>
                </a:solidFill>
              </a:rPr>
              <a:t>القيمة</a:t>
            </a:r>
            <a:endParaRPr lang="en-US" sz="3200" b="1" dirty="0">
              <a:solidFill>
                <a:srgbClr val="00AEEF"/>
              </a:solidFill>
            </a:endParaRPr>
          </a:p>
        </p:txBody>
      </p:sp>
    </p:spTree>
    <p:extLst>
      <p:ext uri="{BB962C8B-B14F-4D97-AF65-F5344CB8AC3E}">
        <p14:creationId xmlns:p14="http://schemas.microsoft.com/office/powerpoint/2010/main" val="23194715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مستطيل 8">
            <a:extLst>
              <a:ext uri="{FF2B5EF4-FFF2-40B4-BE49-F238E27FC236}">
                <a16:creationId xmlns:a16="http://schemas.microsoft.com/office/drawing/2014/main" xmlns="" id="{9AE53F59-FBF1-48B9-807B-930F791BAF57}"/>
              </a:ext>
            </a:extLst>
          </p:cNvPr>
          <p:cNvSpPr/>
          <p:nvPr/>
        </p:nvSpPr>
        <p:spPr>
          <a:xfrm>
            <a:off x="50109" y="2112656"/>
            <a:ext cx="12191999" cy="2941004"/>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12" name="مربع نص 11">
            <a:extLst>
              <a:ext uri="{FF2B5EF4-FFF2-40B4-BE49-F238E27FC236}">
                <a16:creationId xmlns:a16="http://schemas.microsoft.com/office/drawing/2014/main" xmlns="" id="{51F762BF-3B65-98F2-E04D-D8164F8E132A}"/>
              </a:ext>
            </a:extLst>
          </p:cNvPr>
          <p:cNvSpPr txBox="1"/>
          <p:nvPr/>
        </p:nvSpPr>
        <p:spPr>
          <a:xfrm>
            <a:off x="1750405" y="2575840"/>
            <a:ext cx="10441595" cy="1235275"/>
          </a:xfrm>
          <a:prstGeom prst="rect">
            <a:avLst/>
          </a:prstGeom>
          <a:noFill/>
        </p:spPr>
        <p:txBody>
          <a:bodyPr wrap="square" rtlCol="1">
            <a:spAutoFit/>
          </a:bodyPr>
          <a:lstStyle/>
          <a:p>
            <a:pPr algn="just" rtl="1">
              <a:lnSpc>
                <a:spcPct val="200000"/>
              </a:lnSpc>
            </a:pPr>
            <a:r>
              <a:rPr lang="ar-AE" sz="2000" dirty="0"/>
              <a:t>السعر الجديد= </a:t>
            </a:r>
            <a:r>
              <a:rPr lang="en-US" sz="2000" dirty="0" smtClean="0"/>
              <a:t>0.75</a:t>
            </a:r>
            <a:r>
              <a:rPr lang="ar-AE" sz="2000" dirty="0" smtClean="0"/>
              <a:t>* </a:t>
            </a:r>
            <a:r>
              <a:rPr lang="ar-AE" sz="2000" dirty="0"/>
              <a:t>السعر القديم عند بقاء عدد الوحدات من المنتج في المخزون </a:t>
            </a:r>
            <a:r>
              <a:rPr lang="en-US" sz="2000" dirty="0" smtClean="0"/>
              <a:t>500</a:t>
            </a:r>
            <a:r>
              <a:rPr lang="ar-AE" sz="2000" dirty="0" smtClean="0"/>
              <a:t> وحدة </a:t>
            </a:r>
            <a:r>
              <a:rPr lang="ar-AE" sz="2000" dirty="0"/>
              <a:t>حتى تاريخ معين. </a:t>
            </a:r>
            <a:endParaRPr lang="en-US" sz="2000" dirty="0"/>
          </a:p>
          <a:p>
            <a:pPr algn="just" rtl="1">
              <a:lnSpc>
                <a:spcPct val="200000"/>
              </a:lnSpc>
            </a:pPr>
            <a:r>
              <a:rPr lang="ar-AE" sz="2000" dirty="0"/>
              <a:t>السعر الجديد= </a:t>
            </a:r>
            <a:r>
              <a:rPr lang="en-US" sz="2000" dirty="0" smtClean="0"/>
              <a:t>1.2</a:t>
            </a:r>
            <a:r>
              <a:rPr lang="ar-AE" sz="2000" dirty="0" smtClean="0"/>
              <a:t>* </a:t>
            </a:r>
            <a:r>
              <a:rPr lang="ar-AE" sz="2000" dirty="0"/>
              <a:t>السعر القديم عند وصول عدد الوحدات في المخزون إلى </a:t>
            </a:r>
            <a:r>
              <a:rPr lang="en-US" sz="2000" dirty="0" smtClean="0"/>
              <a:t>30</a:t>
            </a:r>
            <a:r>
              <a:rPr lang="ar-AE" sz="2000" dirty="0" smtClean="0"/>
              <a:t> وحدة</a:t>
            </a:r>
            <a:r>
              <a:rPr lang="ar-AE" sz="2000" dirty="0"/>
              <a:t>. </a:t>
            </a:r>
            <a:endParaRPr lang="en-US" sz="2000" dirty="0"/>
          </a:p>
        </p:txBody>
      </p:sp>
      <p:sp>
        <p:nvSpPr>
          <p:cNvPr id="7" name="مربع نص 6">
            <a:extLst>
              <a:ext uri="{FF2B5EF4-FFF2-40B4-BE49-F238E27FC236}">
                <a16:creationId xmlns:a16="http://schemas.microsoft.com/office/drawing/2014/main" xmlns="" id="{CF5ACEFB-2791-2E98-D3B7-D5AA6CC4F450}"/>
              </a:ext>
            </a:extLst>
          </p:cNvPr>
          <p:cNvSpPr txBox="1"/>
          <p:nvPr/>
        </p:nvSpPr>
        <p:spPr>
          <a:xfrm>
            <a:off x="2144857" y="576812"/>
            <a:ext cx="6153150" cy="1077218"/>
          </a:xfrm>
          <a:prstGeom prst="rect">
            <a:avLst/>
          </a:prstGeom>
          <a:noFill/>
        </p:spPr>
        <p:txBody>
          <a:bodyPr wrap="square">
            <a:spAutoFit/>
          </a:bodyPr>
          <a:lstStyle/>
          <a:p>
            <a:pPr algn="ctr" rtl="1"/>
            <a:r>
              <a:rPr lang="ar-AE" sz="3200" b="1" dirty="0" smtClean="0">
                <a:solidFill>
                  <a:srgbClr val="00AEEF"/>
                </a:solidFill>
              </a:rPr>
              <a:t>مثال: قاعدة تسعير ديناميكي للتسعير على أساس مستويات المخزون</a:t>
            </a:r>
            <a:endParaRPr lang="en-US" sz="3200" b="1" dirty="0">
              <a:solidFill>
                <a:srgbClr val="00AEEF"/>
              </a:solidFill>
            </a:endParaRPr>
          </a:p>
        </p:txBody>
      </p:sp>
    </p:spTree>
    <p:extLst>
      <p:ext uri="{BB962C8B-B14F-4D97-AF65-F5344CB8AC3E}">
        <p14:creationId xmlns:p14="http://schemas.microsoft.com/office/powerpoint/2010/main" val="321107088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ربع نص 4">
            <a:extLst>
              <a:ext uri="{FF2B5EF4-FFF2-40B4-BE49-F238E27FC236}">
                <a16:creationId xmlns:a16="http://schemas.microsoft.com/office/drawing/2014/main" xmlns="" id="{9B71E60A-B11D-0636-F62D-9EB304CD7596}"/>
              </a:ext>
            </a:extLst>
          </p:cNvPr>
          <p:cNvSpPr txBox="1"/>
          <p:nvPr/>
        </p:nvSpPr>
        <p:spPr>
          <a:xfrm>
            <a:off x="1428751" y="704891"/>
            <a:ext cx="8440582" cy="1354217"/>
          </a:xfrm>
          <a:prstGeom prst="rect">
            <a:avLst/>
          </a:prstGeom>
          <a:noFill/>
        </p:spPr>
        <p:txBody>
          <a:bodyPr wrap="square" rtlCol="0">
            <a:spAutoFit/>
          </a:bodyPr>
          <a:lstStyle/>
          <a:p>
            <a:pPr algn="ctr" rtl="1"/>
            <a:r>
              <a:rPr lang="ar-SA" sz="3200" b="1" dirty="0">
                <a:solidFill>
                  <a:srgbClr val="00AEEF"/>
                </a:solidFill>
              </a:rPr>
              <a:t>    </a:t>
            </a:r>
            <a:r>
              <a:rPr lang="ar-AE" sz="3200" b="1" dirty="0">
                <a:solidFill>
                  <a:srgbClr val="00AEEF"/>
                </a:solidFill>
              </a:rPr>
              <a:t>حالة </a:t>
            </a:r>
            <a:r>
              <a:rPr lang="ar-AE" sz="3200" b="1" dirty="0" smtClean="0">
                <a:solidFill>
                  <a:srgbClr val="00AEEF"/>
                </a:solidFill>
              </a:rPr>
              <a:t>دراسية</a:t>
            </a:r>
            <a:endParaRPr lang="ar-SA" sz="3200" b="1" dirty="0">
              <a:solidFill>
                <a:srgbClr val="00AEEF"/>
              </a:solidFill>
            </a:endParaRPr>
          </a:p>
          <a:p>
            <a:pPr algn="ctr" rtl="1"/>
            <a:r>
              <a:rPr lang="en-US" sz="3200" b="1" dirty="0" err="1" smtClean="0">
                <a:solidFill>
                  <a:srgbClr val="00AEEF"/>
                </a:solidFill>
              </a:rPr>
              <a:t>Prisync</a:t>
            </a:r>
            <a:endParaRPr lang="en-US" sz="3200" b="1" dirty="0">
              <a:solidFill>
                <a:srgbClr val="00AEEF"/>
              </a:solidFill>
            </a:endParaRPr>
          </a:p>
          <a:p>
            <a:endParaRPr lang="en-US" dirty="0"/>
          </a:p>
        </p:txBody>
      </p:sp>
      <p:sp>
        <p:nvSpPr>
          <p:cNvPr id="2" name="مستطيل 1"/>
          <p:cNvSpPr/>
          <p:nvPr/>
        </p:nvSpPr>
        <p:spPr>
          <a:xfrm>
            <a:off x="4546621" y="5780601"/>
            <a:ext cx="2677400" cy="369332"/>
          </a:xfrm>
          <a:prstGeom prst="rect">
            <a:avLst/>
          </a:prstGeom>
        </p:spPr>
        <p:txBody>
          <a:bodyPr wrap="none">
            <a:spAutoFit/>
          </a:bodyPr>
          <a:lstStyle/>
          <a:p>
            <a:r>
              <a:rPr lang="en-US" dirty="0">
                <a:hlinkClick r:id="rId4"/>
              </a:rPr>
              <a:t>https</a:t>
            </a:r>
            <a:r>
              <a:rPr lang="en-US" dirty="0" smtClean="0">
                <a:hlinkClick r:id="rId4"/>
              </a:rPr>
              <a:t>://www.prisync.com</a:t>
            </a:r>
            <a:r>
              <a:rPr lang="en-US" dirty="0" smtClean="0"/>
              <a:t>  </a:t>
            </a:r>
            <a:endParaRPr lang="en-US" dirty="0"/>
          </a:p>
        </p:txBody>
      </p:sp>
      <p:pic>
        <p:nvPicPr>
          <p:cNvPr id="4" name="صورة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544883" y="1572283"/>
            <a:ext cx="4208318" cy="4208318"/>
          </a:xfrm>
          <a:prstGeom prst="rect">
            <a:avLst/>
          </a:prstGeom>
        </p:spPr>
      </p:pic>
    </p:spTree>
    <p:extLst>
      <p:ext uri="{BB962C8B-B14F-4D97-AF65-F5344CB8AC3E}">
        <p14:creationId xmlns:p14="http://schemas.microsoft.com/office/powerpoint/2010/main" val="190350166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8" name="مربع نص 7">
            <a:extLst>
              <a:ext uri="{FF2B5EF4-FFF2-40B4-BE49-F238E27FC236}">
                <a16:creationId xmlns:a16="http://schemas.microsoft.com/office/drawing/2014/main" xmlns="" id="{89626EDA-E14F-0769-97E0-E5DEC2136C13}"/>
              </a:ext>
            </a:extLst>
          </p:cNvPr>
          <p:cNvSpPr txBox="1"/>
          <p:nvPr/>
        </p:nvSpPr>
        <p:spPr>
          <a:xfrm>
            <a:off x="1066218" y="102690"/>
            <a:ext cx="8440582" cy="2277547"/>
          </a:xfrm>
          <a:prstGeom prst="rect">
            <a:avLst/>
          </a:prstGeom>
          <a:noFill/>
        </p:spPr>
        <p:txBody>
          <a:bodyPr wrap="square" rtlCol="0">
            <a:spAutoFit/>
          </a:bodyPr>
          <a:lstStyle/>
          <a:p>
            <a:pPr algn="ctr" rtl="1"/>
            <a:r>
              <a:rPr lang="en-US" sz="3200" b="1" dirty="0" err="1" smtClean="0">
                <a:solidFill>
                  <a:srgbClr val="00AEEF"/>
                </a:solidFill>
              </a:rPr>
              <a:t>Prisync</a:t>
            </a:r>
            <a:endParaRPr lang="ar-SA" sz="3200" b="1" dirty="0">
              <a:solidFill>
                <a:srgbClr val="00AEEF"/>
              </a:solidFill>
            </a:endParaRPr>
          </a:p>
          <a:p>
            <a:pPr algn="ctr" rtl="1"/>
            <a:r>
              <a:rPr lang="ar-AE" sz="2400" b="1" dirty="0" smtClean="0">
                <a:solidFill>
                  <a:srgbClr val="00AEEF"/>
                </a:solidFill>
              </a:rPr>
              <a:t>منصة للتسعير الديناميكي</a:t>
            </a:r>
          </a:p>
          <a:p>
            <a:pPr algn="ctr" rtl="1"/>
            <a:r>
              <a:rPr lang="en-US" sz="2000" dirty="0">
                <a:hlinkClick r:id="rId4"/>
              </a:rPr>
              <a:t>https://www.prisync.com</a:t>
            </a:r>
            <a:r>
              <a:rPr lang="en-US" sz="2000" dirty="0"/>
              <a:t>  </a:t>
            </a:r>
          </a:p>
          <a:p>
            <a:pPr algn="ctr" rtl="1"/>
            <a:endParaRPr lang="en-US" sz="2400" dirty="0">
              <a:solidFill>
                <a:srgbClr val="00AEEF"/>
              </a:solidFill>
            </a:endParaRPr>
          </a:p>
          <a:p>
            <a:pPr algn="ctr" rtl="1"/>
            <a:endParaRPr lang="en-US" sz="2400" b="1" dirty="0">
              <a:solidFill>
                <a:srgbClr val="00AEEF"/>
              </a:solidFill>
            </a:endParaRPr>
          </a:p>
          <a:p>
            <a:endParaRPr lang="en-US" sz="1400" dirty="0"/>
          </a:p>
        </p:txBody>
      </p:sp>
      <p:pic>
        <p:nvPicPr>
          <p:cNvPr id="6" name="صورة 5"/>
          <p:cNvPicPr/>
          <p:nvPr/>
        </p:nvPicPr>
        <p:blipFill rotWithShape="1">
          <a:blip r:embed="rId5"/>
          <a:srcRect r="1482" b="5526"/>
          <a:stretch/>
        </p:blipFill>
        <p:spPr>
          <a:xfrm>
            <a:off x="396578" y="1479458"/>
            <a:ext cx="11324436" cy="4995893"/>
          </a:xfrm>
          <a:prstGeom prst="rect">
            <a:avLst/>
          </a:prstGeom>
        </p:spPr>
      </p:pic>
    </p:spTree>
    <p:extLst>
      <p:ext uri="{BB962C8B-B14F-4D97-AF65-F5344CB8AC3E}">
        <p14:creationId xmlns:p14="http://schemas.microsoft.com/office/powerpoint/2010/main" val="110640632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8" name="مربع نص 7">
            <a:extLst>
              <a:ext uri="{FF2B5EF4-FFF2-40B4-BE49-F238E27FC236}">
                <a16:creationId xmlns:a16="http://schemas.microsoft.com/office/drawing/2014/main" xmlns="" id="{89626EDA-E14F-0769-97E0-E5DEC2136C13}"/>
              </a:ext>
            </a:extLst>
          </p:cNvPr>
          <p:cNvSpPr txBox="1"/>
          <p:nvPr/>
        </p:nvSpPr>
        <p:spPr>
          <a:xfrm>
            <a:off x="858400" y="135330"/>
            <a:ext cx="8440582" cy="2277547"/>
          </a:xfrm>
          <a:prstGeom prst="rect">
            <a:avLst/>
          </a:prstGeom>
          <a:noFill/>
        </p:spPr>
        <p:txBody>
          <a:bodyPr wrap="square" rtlCol="0">
            <a:spAutoFit/>
          </a:bodyPr>
          <a:lstStyle/>
          <a:p>
            <a:pPr algn="ctr" rtl="1"/>
            <a:r>
              <a:rPr lang="en-US" sz="3200" b="1" dirty="0" err="1" smtClean="0">
                <a:solidFill>
                  <a:srgbClr val="00AEEF"/>
                </a:solidFill>
              </a:rPr>
              <a:t>Prisync</a:t>
            </a:r>
            <a:endParaRPr lang="ar-SA" sz="3200" b="1" dirty="0">
              <a:solidFill>
                <a:srgbClr val="00AEEF"/>
              </a:solidFill>
            </a:endParaRPr>
          </a:p>
          <a:p>
            <a:pPr algn="ctr" rtl="1"/>
            <a:r>
              <a:rPr lang="ar-AE" sz="2400" b="1" dirty="0" smtClean="0">
                <a:solidFill>
                  <a:srgbClr val="00AEEF"/>
                </a:solidFill>
              </a:rPr>
              <a:t>منصة للتسعير الديناميكي</a:t>
            </a:r>
          </a:p>
          <a:p>
            <a:pPr algn="ctr" rtl="1"/>
            <a:r>
              <a:rPr lang="en-US" sz="2000" dirty="0">
                <a:hlinkClick r:id="rId4"/>
              </a:rPr>
              <a:t>https://www.prisync.com</a:t>
            </a:r>
            <a:r>
              <a:rPr lang="en-US" sz="2000" dirty="0"/>
              <a:t>  </a:t>
            </a:r>
          </a:p>
          <a:p>
            <a:pPr algn="ctr" rtl="1"/>
            <a:endParaRPr lang="en-US" sz="2400" dirty="0">
              <a:solidFill>
                <a:srgbClr val="00AEEF"/>
              </a:solidFill>
            </a:endParaRPr>
          </a:p>
          <a:p>
            <a:pPr algn="ctr" rtl="1"/>
            <a:endParaRPr lang="en-US" sz="2400" b="1" dirty="0">
              <a:solidFill>
                <a:srgbClr val="00AEEF"/>
              </a:solidFill>
            </a:endParaRPr>
          </a:p>
          <a:p>
            <a:endParaRPr lang="en-US" sz="1400" dirty="0"/>
          </a:p>
        </p:txBody>
      </p:sp>
      <p:pic>
        <p:nvPicPr>
          <p:cNvPr id="6" name="صورة 5"/>
          <p:cNvPicPr/>
          <p:nvPr/>
        </p:nvPicPr>
        <p:blipFill rotWithShape="1">
          <a:blip r:embed="rId5"/>
          <a:srcRect r="1482" b="5526"/>
          <a:stretch/>
        </p:blipFill>
        <p:spPr>
          <a:xfrm>
            <a:off x="396578" y="1479458"/>
            <a:ext cx="11324436" cy="4995893"/>
          </a:xfrm>
          <a:prstGeom prst="rect">
            <a:avLst/>
          </a:prstGeom>
        </p:spPr>
      </p:pic>
    </p:spTree>
    <p:extLst>
      <p:ext uri="{BB962C8B-B14F-4D97-AF65-F5344CB8AC3E}">
        <p14:creationId xmlns:p14="http://schemas.microsoft.com/office/powerpoint/2010/main" val="3587884408"/>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8" name="مربع نص 7">
            <a:extLst>
              <a:ext uri="{FF2B5EF4-FFF2-40B4-BE49-F238E27FC236}">
                <a16:creationId xmlns:a16="http://schemas.microsoft.com/office/drawing/2014/main" xmlns="" id="{89626EDA-E14F-0769-97E0-E5DEC2136C13}"/>
              </a:ext>
            </a:extLst>
          </p:cNvPr>
          <p:cNvSpPr txBox="1"/>
          <p:nvPr/>
        </p:nvSpPr>
        <p:spPr>
          <a:xfrm>
            <a:off x="858400" y="135330"/>
            <a:ext cx="8440582" cy="2523768"/>
          </a:xfrm>
          <a:prstGeom prst="rect">
            <a:avLst/>
          </a:prstGeom>
          <a:noFill/>
        </p:spPr>
        <p:txBody>
          <a:bodyPr wrap="square" rtlCol="0">
            <a:spAutoFit/>
          </a:bodyPr>
          <a:lstStyle/>
          <a:p>
            <a:pPr algn="ctr" rtl="1"/>
            <a:r>
              <a:rPr lang="en-US" sz="3200" b="1" dirty="0" err="1" smtClean="0">
                <a:solidFill>
                  <a:srgbClr val="00AEEF"/>
                </a:solidFill>
              </a:rPr>
              <a:t>Prisync</a:t>
            </a:r>
            <a:endParaRPr lang="ar-SA" sz="3200" b="1" dirty="0">
              <a:solidFill>
                <a:srgbClr val="00AEEF"/>
              </a:solidFill>
            </a:endParaRPr>
          </a:p>
          <a:p>
            <a:pPr algn="ctr" rtl="1"/>
            <a:r>
              <a:rPr lang="ar-AE" sz="2400" b="1" dirty="0" smtClean="0">
                <a:solidFill>
                  <a:srgbClr val="00AEEF"/>
                </a:solidFill>
              </a:rPr>
              <a:t>الخطط </a:t>
            </a:r>
            <a:r>
              <a:rPr lang="en-US" sz="2400" b="1" dirty="0" smtClean="0">
                <a:solidFill>
                  <a:srgbClr val="00AEEF"/>
                </a:solidFill>
              </a:rPr>
              <a:t>Plans</a:t>
            </a:r>
            <a:endParaRPr lang="ar-AE" sz="2400" b="1" dirty="0" smtClean="0">
              <a:solidFill>
                <a:srgbClr val="00AEEF"/>
              </a:solidFill>
            </a:endParaRPr>
          </a:p>
          <a:p>
            <a:pPr algn="ctr" rtl="1"/>
            <a:r>
              <a:rPr lang="en-US" sz="2000" dirty="0">
                <a:hlinkClick r:id="rId4"/>
              </a:rPr>
              <a:t>https://www.prisync.com</a:t>
            </a:r>
            <a:r>
              <a:rPr lang="en-US" sz="2000" dirty="0"/>
              <a:t>  </a:t>
            </a:r>
            <a:endParaRPr lang="en-US" sz="2000" dirty="0" smtClean="0"/>
          </a:p>
          <a:p>
            <a:pPr algn="ctr" rtl="1"/>
            <a:endParaRPr lang="en-US" sz="2000" dirty="0"/>
          </a:p>
          <a:p>
            <a:pPr algn="ctr" rtl="1"/>
            <a:endParaRPr lang="en-US" sz="2400" dirty="0">
              <a:solidFill>
                <a:srgbClr val="00AEEF"/>
              </a:solidFill>
            </a:endParaRPr>
          </a:p>
          <a:p>
            <a:pPr algn="ctr" rtl="1"/>
            <a:endParaRPr lang="en-US" sz="2400" b="1" dirty="0">
              <a:solidFill>
                <a:srgbClr val="00AEEF"/>
              </a:solidFill>
            </a:endParaRPr>
          </a:p>
          <a:p>
            <a:endParaRPr lang="en-US" sz="1400" dirty="0"/>
          </a:p>
        </p:txBody>
      </p:sp>
      <p:pic>
        <p:nvPicPr>
          <p:cNvPr id="7" name="صورة 6"/>
          <p:cNvPicPr/>
          <p:nvPr/>
        </p:nvPicPr>
        <p:blipFill>
          <a:blip r:embed="rId5"/>
          <a:stretch>
            <a:fillRect/>
          </a:stretch>
        </p:blipFill>
        <p:spPr>
          <a:xfrm>
            <a:off x="773238" y="1784258"/>
            <a:ext cx="10357700" cy="4834700"/>
          </a:xfrm>
          <a:prstGeom prst="rect">
            <a:avLst/>
          </a:prstGeom>
        </p:spPr>
      </p:pic>
    </p:spTree>
    <p:extLst>
      <p:ext uri="{BB962C8B-B14F-4D97-AF65-F5344CB8AC3E}">
        <p14:creationId xmlns:p14="http://schemas.microsoft.com/office/powerpoint/2010/main" val="3439293768"/>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8" name="مربع نص 7">
            <a:extLst>
              <a:ext uri="{FF2B5EF4-FFF2-40B4-BE49-F238E27FC236}">
                <a16:creationId xmlns:a16="http://schemas.microsoft.com/office/drawing/2014/main" xmlns="" id="{89626EDA-E14F-0769-97E0-E5DEC2136C13}"/>
              </a:ext>
            </a:extLst>
          </p:cNvPr>
          <p:cNvSpPr txBox="1"/>
          <p:nvPr/>
        </p:nvSpPr>
        <p:spPr>
          <a:xfrm>
            <a:off x="858400" y="135330"/>
            <a:ext cx="8440582" cy="2523768"/>
          </a:xfrm>
          <a:prstGeom prst="rect">
            <a:avLst/>
          </a:prstGeom>
          <a:noFill/>
        </p:spPr>
        <p:txBody>
          <a:bodyPr wrap="square" rtlCol="0">
            <a:spAutoFit/>
          </a:bodyPr>
          <a:lstStyle/>
          <a:p>
            <a:pPr algn="ctr" rtl="1"/>
            <a:r>
              <a:rPr lang="en-US" sz="3200" b="1" dirty="0" err="1" smtClean="0">
                <a:solidFill>
                  <a:srgbClr val="00AEEF"/>
                </a:solidFill>
              </a:rPr>
              <a:t>Prisync</a:t>
            </a:r>
            <a:endParaRPr lang="ar-SA" sz="3200" b="1" dirty="0">
              <a:solidFill>
                <a:srgbClr val="00AEEF"/>
              </a:solidFill>
            </a:endParaRPr>
          </a:p>
          <a:p>
            <a:pPr algn="ctr" rtl="1"/>
            <a:r>
              <a:rPr lang="ar-AE" sz="2400" b="1" dirty="0" smtClean="0">
                <a:solidFill>
                  <a:srgbClr val="00AEEF"/>
                </a:solidFill>
              </a:rPr>
              <a:t>إضافة المنافسين</a:t>
            </a:r>
          </a:p>
          <a:p>
            <a:pPr algn="ctr" rtl="1"/>
            <a:r>
              <a:rPr lang="en-US" sz="2000" dirty="0">
                <a:hlinkClick r:id="rId4"/>
              </a:rPr>
              <a:t>https://www.prisync.com</a:t>
            </a:r>
            <a:r>
              <a:rPr lang="en-US" sz="2000" dirty="0"/>
              <a:t>  </a:t>
            </a:r>
            <a:endParaRPr lang="en-US" sz="2000" dirty="0" smtClean="0"/>
          </a:p>
          <a:p>
            <a:pPr algn="ctr" rtl="1"/>
            <a:endParaRPr lang="en-US" sz="2000" dirty="0"/>
          </a:p>
          <a:p>
            <a:pPr algn="ctr" rtl="1"/>
            <a:endParaRPr lang="en-US" sz="2400" dirty="0">
              <a:solidFill>
                <a:srgbClr val="00AEEF"/>
              </a:solidFill>
            </a:endParaRPr>
          </a:p>
          <a:p>
            <a:pPr algn="ctr" rtl="1"/>
            <a:endParaRPr lang="en-US" sz="2400" b="1" dirty="0">
              <a:solidFill>
                <a:srgbClr val="00AEEF"/>
              </a:solidFill>
            </a:endParaRPr>
          </a:p>
          <a:p>
            <a:endParaRPr lang="en-US" sz="1400" dirty="0"/>
          </a:p>
        </p:txBody>
      </p:sp>
      <p:pic>
        <p:nvPicPr>
          <p:cNvPr id="6" name="صورة 5"/>
          <p:cNvPicPr/>
          <p:nvPr/>
        </p:nvPicPr>
        <p:blipFill>
          <a:blip r:embed="rId5"/>
          <a:stretch>
            <a:fillRect/>
          </a:stretch>
        </p:blipFill>
        <p:spPr>
          <a:xfrm>
            <a:off x="1232263" y="1814945"/>
            <a:ext cx="9688628" cy="5043055"/>
          </a:xfrm>
          <a:prstGeom prst="rect">
            <a:avLst/>
          </a:prstGeom>
        </p:spPr>
      </p:pic>
    </p:spTree>
    <p:extLst>
      <p:ext uri="{BB962C8B-B14F-4D97-AF65-F5344CB8AC3E}">
        <p14:creationId xmlns:p14="http://schemas.microsoft.com/office/powerpoint/2010/main" val="695787790"/>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8" name="مربع نص 7">
            <a:extLst>
              <a:ext uri="{FF2B5EF4-FFF2-40B4-BE49-F238E27FC236}">
                <a16:creationId xmlns:a16="http://schemas.microsoft.com/office/drawing/2014/main" xmlns="" id="{89626EDA-E14F-0769-97E0-E5DEC2136C13}"/>
              </a:ext>
            </a:extLst>
          </p:cNvPr>
          <p:cNvSpPr txBox="1"/>
          <p:nvPr/>
        </p:nvSpPr>
        <p:spPr>
          <a:xfrm>
            <a:off x="858400" y="135330"/>
            <a:ext cx="8440582" cy="2523768"/>
          </a:xfrm>
          <a:prstGeom prst="rect">
            <a:avLst/>
          </a:prstGeom>
          <a:noFill/>
        </p:spPr>
        <p:txBody>
          <a:bodyPr wrap="square" rtlCol="0">
            <a:spAutoFit/>
          </a:bodyPr>
          <a:lstStyle/>
          <a:p>
            <a:pPr algn="ctr" rtl="1"/>
            <a:r>
              <a:rPr lang="en-US" sz="3200" b="1" dirty="0" err="1" smtClean="0">
                <a:solidFill>
                  <a:srgbClr val="00AEEF"/>
                </a:solidFill>
              </a:rPr>
              <a:t>Prisync</a:t>
            </a:r>
            <a:endParaRPr lang="ar-SA" sz="3200" b="1" dirty="0">
              <a:solidFill>
                <a:srgbClr val="00AEEF"/>
              </a:solidFill>
            </a:endParaRPr>
          </a:p>
          <a:p>
            <a:pPr algn="ctr" rtl="1"/>
            <a:r>
              <a:rPr lang="ar-AE" sz="2400" b="1" dirty="0" smtClean="0">
                <a:solidFill>
                  <a:srgbClr val="00AEEF"/>
                </a:solidFill>
              </a:rPr>
              <a:t>إضافة المنتجات</a:t>
            </a:r>
          </a:p>
          <a:p>
            <a:pPr algn="ctr" rtl="1"/>
            <a:r>
              <a:rPr lang="en-US" sz="2000" dirty="0">
                <a:hlinkClick r:id="rId4"/>
              </a:rPr>
              <a:t>https://www.prisync.com</a:t>
            </a:r>
            <a:r>
              <a:rPr lang="en-US" sz="2000" dirty="0"/>
              <a:t>  </a:t>
            </a:r>
            <a:endParaRPr lang="en-US" sz="2000" dirty="0" smtClean="0"/>
          </a:p>
          <a:p>
            <a:pPr algn="ctr" rtl="1"/>
            <a:endParaRPr lang="en-US" sz="2000" dirty="0"/>
          </a:p>
          <a:p>
            <a:pPr algn="ctr" rtl="1"/>
            <a:endParaRPr lang="en-US" sz="2400" dirty="0">
              <a:solidFill>
                <a:srgbClr val="00AEEF"/>
              </a:solidFill>
            </a:endParaRPr>
          </a:p>
          <a:p>
            <a:pPr algn="ctr" rtl="1"/>
            <a:endParaRPr lang="en-US" sz="2400" b="1" dirty="0">
              <a:solidFill>
                <a:srgbClr val="00AEEF"/>
              </a:solidFill>
            </a:endParaRPr>
          </a:p>
          <a:p>
            <a:endParaRPr lang="en-US" sz="1400" dirty="0"/>
          </a:p>
        </p:txBody>
      </p:sp>
      <p:pic>
        <p:nvPicPr>
          <p:cNvPr id="7" name="صورة 6"/>
          <p:cNvPicPr/>
          <p:nvPr/>
        </p:nvPicPr>
        <p:blipFill>
          <a:blip r:embed="rId5"/>
          <a:stretch>
            <a:fillRect/>
          </a:stretch>
        </p:blipFill>
        <p:spPr>
          <a:xfrm>
            <a:off x="858400" y="1514952"/>
            <a:ext cx="9954491" cy="4953848"/>
          </a:xfrm>
          <a:prstGeom prst="rect">
            <a:avLst/>
          </a:prstGeom>
        </p:spPr>
      </p:pic>
    </p:spTree>
    <p:extLst>
      <p:ext uri="{BB962C8B-B14F-4D97-AF65-F5344CB8AC3E}">
        <p14:creationId xmlns:p14="http://schemas.microsoft.com/office/powerpoint/2010/main" val="3127524238"/>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8" name="مربع نص 7">
            <a:extLst>
              <a:ext uri="{FF2B5EF4-FFF2-40B4-BE49-F238E27FC236}">
                <a16:creationId xmlns:a16="http://schemas.microsoft.com/office/drawing/2014/main" xmlns="" id="{89626EDA-E14F-0769-97E0-E5DEC2136C13}"/>
              </a:ext>
            </a:extLst>
          </p:cNvPr>
          <p:cNvSpPr txBox="1"/>
          <p:nvPr/>
        </p:nvSpPr>
        <p:spPr>
          <a:xfrm>
            <a:off x="858400" y="135330"/>
            <a:ext cx="8440582" cy="2523768"/>
          </a:xfrm>
          <a:prstGeom prst="rect">
            <a:avLst/>
          </a:prstGeom>
          <a:noFill/>
        </p:spPr>
        <p:txBody>
          <a:bodyPr wrap="square" rtlCol="0">
            <a:spAutoFit/>
          </a:bodyPr>
          <a:lstStyle/>
          <a:p>
            <a:pPr algn="ctr" rtl="1"/>
            <a:r>
              <a:rPr lang="en-US" sz="3200" b="1" dirty="0" err="1" smtClean="0">
                <a:solidFill>
                  <a:srgbClr val="00AEEF"/>
                </a:solidFill>
              </a:rPr>
              <a:t>Prisync</a:t>
            </a:r>
            <a:endParaRPr lang="ar-SA" sz="3200" b="1" dirty="0">
              <a:solidFill>
                <a:srgbClr val="00AEEF"/>
              </a:solidFill>
            </a:endParaRPr>
          </a:p>
          <a:p>
            <a:pPr algn="ctr" rtl="1"/>
            <a:r>
              <a:rPr lang="ar-AE" sz="2400" b="1" dirty="0" smtClean="0">
                <a:solidFill>
                  <a:srgbClr val="00AEEF"/>
                </a:solidFill>
              </a:rPr>
              <a:t>إضافة المنتجات يدويا</a:t>
            </a:r>
          </a:p>
          <a:p>
            <a:pPr algn="ctr" rtl="1"/>
            <a:r>
              <a:rPr lang="en-US" sz="2000" dirty="0">
                <a:hlinkClick r:id="rId4"/>
              </a:rPr>
              <a:t>https://www.prisync.com</a:t>
            </a:r>
            <a:r>
              <a:rPr lang="en-US" sz="2000" dirty="0"/>
              <a:t>  </a:t>
            </a:r>
            <a:endParaRPr lang="en-US" sz="2000" dirty="0" smtClean="0"/>
          </a:p>
          <a:p>
            <a:pPr algn="ctr" rtl="1"/>
            <a:endParaRPr lang="en-US" sz="2000" dirty="0"/>
          </a:p>
          <a:p>
            <a:pPr algn="ctr" rtl="1"/>
            <a:endParaRPr lang="en-US" sz="2400" dirty="0">
              <a:solidFill>
                <a:srgbClr val="00AEEF"/>
              </a:solidFill>
            </a:endParaRPr>
          </a:p>
          <a:p>
            <a:pPr algn="ctr" rtl="1"/>
            <a:endParaRPr lang="en-US" sz="2400" b="1" dirty="0">
              <a:solidFill>
                <a:srgbClr val="00AEEF"/>
              </a:solidFill>
            </a:endParaRPr>
          </a:p>
          <a:p>
            <a:endParaRPr lang="en-US" sz="1400" dirty="0"/>
          </a:p>
        </p:txBody>
      </p:sp>
      <p:pic>
        <p:nvPicPr>
          <p:cNvPr id="6" name="صورة 5"/>
          <p:cNvPicPr/>
          <p:nvPr/>
        </p:nvPicPr>
        <p:blipFill rotWithShape="1">
          <a:blip r:embed="rId5"/>
          <a:srcRect b="8681"/>
          <a:stretch/>
        </p:blipFill>
        <p:spPr>
          <a:xfrm>
            <a:off x="1685051" y="2000160"/>
            <a:ext cx="8377565" cy="4857840"/>
          </a:xfrm>
          <a:prstGeom prst="rect">
            <a:avLst/>
          </a:prstGeom>
        </p:spPr>
      </p:pic>
    </p:spTree>
    <p:extLst>
      <p:ext uri="{BB962C8B-B14F-4D97-AF65-F5344CB8AC3E}">
        <p14:creationId xmlns:p14="http://schemas.microsoft.com/office/powerpoint/2010/main" val="947487851"/>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8" name="مربع نص 7">
            <a:extLst>
              <a:ext uri="{FF2B5EF4-FFF2-40B4-BE49-F238E27FC236}">
                <a16:creationId xmlns:a16="http://schemas.microsoft.com/office/drawing/2014/main" xmlns="" id="{89626EDA-E14F-0769-97E0-E5DEC2136C13}"/>
              </a:ext>
            </a:extLst>
          </p:cNvPr>
          <p:cNvSpPr txBox="1"/>
          <p:nvPr/>
        </p:nvSpPr>
        <p:spPr>
          <a:xfrm>
            <a:off x="858400" y="135330"/>
            <a:ext cx="8440582" cy="2646878"/>
          </a:xfrm>
          <a:prstGeom prst="rect">
            <a:avLst/>
          </a:prstGeom>
          <a:noFill/>
        </p:spPr>
        <p:txBody>
          <a:bodyPr wrap="square" rtlCol="0">
            <a:spAutoFit/>
          </a:bodyPr>
          <a:lstStyle/>
          <a:p>
            <a:pPr algn="ctr" rtl="1"/>
            <a:r>
              <a:rPr lang="en-US" sz="3200" b="1" dirty="0" err="1" smtClean="0">
                <a:solidFill>
                  <a:srgbClr val="00AEEF"/>
                </a:solidFill>
              </a:rPr>
              <a:t>Prisync</a:t>
            </a:r>
            <a:endParaRPr lang="ar-AE" sz="3200" b="1" dirty="0" smtClean="0">
              <a:solidFill>
                <a:srgbClr val="00AEEF"/>
              </a:solidFill>
            </a:endParaRPr>
          </a:p>
          <a:p>
            <a:pPr algn="ctr" rtl="1"/>
            <a:r>
              <a:rPr lang="ar-AE" sz="3200" b="1" dirty="0" smtClean="0">
                <a:solidFill>
                  <a:srgbClr val="00AEEF"/>
                </a:solidFill>
              </a:rPr>
              <a:t>المنتجات</a:t>
            </a:r>
            <a:endParaRPr lang="ar-AE" sz="2400" b="1" dirty="0" smtClean="0">
              <a:solidFill>
                <a:srgbClr val="00AEEF"/>
              </a:solidFill>
            </a:endParaRPr>
          </a:p>
          <a:p>
            <a:pPr algn="ctr" rtl="1"/>
            <a:r>
              <a:rPr lang="en-US" sz="2000" dirty="0">
                <a:hlinkClick r:id="rId4"/>
              </a:rPr>
              <a:t>https://www.prisync.com</a:t>
            </a:r>
            <a:r>
              <a:rPr lang="en-US" sz="2000" dirty="0"/>
              <a:t>  </a:t>
            </a:r>
            <a:endParaRPr lang="en-US" sz="2000" dirty="0" smtClean="0"/>
          </a:p>
          <a:p>
            <a:pPr algn="ctr" rtl="1"/>
            <a:endParaRPr lang="en-US" sz="2000" dirty="0"/>
          </a:p>
          <a:p>
            <a:pPr algn="ctr" rtl="1"/>
            <a:endParaRPr lang="en-US" sz="2400" dirty="0">
              <a:solidFill>
                <a:srgbClr val="00AEEF"/>
              </a:solidFill>
            </a:endParaRPr>
          </a:p>
          <a:p>
            <a:pPr algn="ctr" rtl="1"/>
            <a:endParaRPr lang="en-US" sz="2400" b="1" dirty="0">
              <a:solidFill>
                <a:srgbClr val="00AEEF"/>
              </a:solidFill>
            </a:endParaRPr>
          </a:p>
          <a:p>
            <a:endParaRPr lang="en-US" sz="1400" dirty="0"/>
          </a:p>
        </p:txBody>
      </p:sp>
      <p:pic>
        <p:nvPicPr>
          <p:cNvPr id="2" name="صورة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43131" y="1495616"/>
            <a:ext cx="10058400" cy="5362384"/>
          </a:xfrm>
          <a:prstGeom prst="rect">
            <a:avLst/>
          </a:prstGeom>
        </p:spPr>
      </p:pic>
    </p:spTree>
    <p:extLst>
      <p:ext uri="{BB962C8B-B14F-4D97-AF65-F5344CB8AC3E}">
        <p14:creationId xmlns:p14="http://schemas.microsoft.com/office/powerpoint/2010/main" val="431616622"/>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8" name="مربع نص 7">
            <a:extLst>
              <a:ext uri="{FF2B5EF4-FFF2-40B4-BE49-F238E27FC236}">
                <a16:creationId xmlns:a16="http://schemas.microsoft.com/office/drawing/2014/main" xmlns="" id="{89626EDA-E14F-0769-97E0-E5DEC2136C13}"/>
              </a:ext>
            </a:extLst>
          </p:cNvPr>
          <p:cNvSpPr txBox="1"/>
          <p:nvPr/>
        </p:nvSpPr>
        <p:spPr>
          <a:xfrm>
            <a:off x="858400" y="135330"/>
            <a:ext cx="8440582" cy="2646878"/>
          </a:xfrm>
          <a:prstGeom prst="rect">
            <a:avLst/>
          </a:prstGeom>
          <a:noFill/>
        </p:spPr>
        <p:txBody>
          <a:bodyPr wrap="square" rtlCol="0">
            <a:spAutoFit/>
          </a:bodyPr>
          <a:lstStyle/>
          <a:p>
            <a:pPr algn="ctr" rtl="1"/>
            <a:r>
              <a:rPr lang="en-US" sz="3200" b="1" dirty="0" err="1" smtClean="0">
                <a:solidFill>
                  <a:srgbClr val="00AEEF"/>
                </a:solidFill>
              </a:rPr>
              <a:t>Prisync</a:t>
            </a:r>
            <a:endParaRPr lang="ar-AE" sz="3200" b="1" dirty="0" smtClean="0">
              <a:solidFill>
                <a:srgbClr val="00AEEF"/>
              </a:solidFill>
            </a:endParaRPr>
          </a:p>
          <a:p>
            <a:pPr algn="ctr" rtl="1"/>
            <a:r>
              <a:rPr lang="ar-AE" sz="3200" b="1" dirty="0" smtClean="0">
                <a:solidFill>
                  <a:srgbClr val="00AEEF"/>
                </a:solidFill>
              </a:rPr>
              <a:t>لوحة التحكم</a:t>
            </a:r>
            <a:endParaRPr lang="ar-AE" sz="2400" b="1" dirty="0" smtClean="0">
              <a:solidFill>
                <a:srgbClr val="00AEEF"/>
              </a:solidFill>
            </a:endParaRPr>
          </a:p>
          <a:p>
            <a:pPr algn="ctr" rtl="1"/>
            <a:r>
              <a:rPr lang="en-US" sz="2000" dirty="0">
                <a:hlinkClick r:id="rId4"/>
              </a:rPr>
              <a:t>https://www.prisync.com</a:t>
            </a:r>
            <a:r>
              <a:rPr lang="en-US" sz="2000" dirty="0"/>
              <a:t>  </a:t>
            </a:r>
            <a:endParaRPr lang="en-US" sz="2000" dirty="0" smtClean="0"/>
          </a:p>
          <a:p>
            <a:pPr algn="ctr" rtl="1"/>
            <a:endParaRPr lang="en-US" sz="2000" dirty="0"/>
          </a:p>
          <a:p>
            <a:pPr algn="ctr" rtl="1"/>
            <a:endParaRPr lang="en-US" sz="2400" dirty="0">
              <a:solidFill>
                <a:srgbClr val="00AEEF"/>
              </a:solidFill>
            </a:endParaRPr>
          </a:p>
          <a:p>
            <a:pPr algn="ctr" rtl="1"/>
            <a:endParaRPr lang="en-US" sz="2400" b="1" dirty="0">
              <a:solidFill>
                <a:srgbClr val="00AEEF"/>
              </a:solidFill>
            </a:endParaRPr>
          </a:p>
          <a:p>
            <a:endParaRPr lang="en-US" sz="1400" dirty="0"/>
          </a:p>
        </p:txBody>
      </p:sp>
      <p:pic>
        <p:nvPicPr>
          <p:cNvPr id="3" name="صورة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73669" y="1479458"/>
            <a:ext cx="10058400" cy="5362384"/>
          </a:xfrm>
          <a:prstGeom prst="rect">
            <a:avLst/>
          </a:prstGeom>
        </p:spPr>
      </p:pic>
    </p:spTree>
    <p:extLst>
      <p:ext uri="{BB962C8B-B14F-4D97-AF65-F5344CB8AC3E}">
        <p14:creationId xmlns:p14="http://schemas.microsoft.com/office/powerpoint/2010/main" val="1119538105"/>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8" name="مربع نص 7">
            <a:extLst>
              <a:ext uri="{FF2B5EF4-FFF2-40B4-BE49-F238E27FC236}">
                <a16:creationId xmlns:a16="http://schemas.microsoft.com/office/drawing/2014/main" xmlns="" id="{89626EDA-E14F-0769-97E0-E5DEC2136C13}"/>
              </a:ext>
            </a:extLst>
          </p:cNvPr>
          <p:cNvSpPr txBox="1"/>
          <p:nvPr/>
        </p:nvSpPr>
        <p:spPr>
          <a:xfrm>
            <a:off x="8768509" y="2424037"/>
            <a:ext cx="3520103" cy="3139321"/>
          </a:xfrm>
          <a:prstGeom prst="rect">
            <a:avLst/>
          </a:prstGeom>
          <a:noFill/>
        </p:spPr>
        <p:txBody>
          <a:bodyPr wrap="square" rtlCol="0">
            <a:spAutoFit/>
          </a:bodyPr>
          <a:lstStyle/>
          <a:p>
            <a:pPr algn="ctr" rtl="1"/>
            <a:r>
              <a:rPr lang="en-US" sz="3200" b="1" dirty="0" err="1" smtClean="0">
                <a:solidFill>
                  <a:srgbClr val="00AEEF"/>
                </a:solidFill>
              </a:rPr>
              <a:t>Prisync</a:t>
            </a:r>
            <a:endParaRPr lang="ar-AE" sz="3200" b="1" dirty="0" smtClean="0">
              <a:solidFill>
                <a:srgbClr val="00AEEF"/>
              </a:solidFill>
            </a:endParaRPr>
          </a:p>
          <a:p>
            <a:pPr algn="ctr" rtl="1"/>
            <a:r>
              <a:rPr lang="ar-AE" sz="3200" b="1" dirty="0" smtClean="0">
                <a:solidFill>
                  <a:srgbClr val="00AEEF"/>
                </a:solidFill>
              </a:rPr>
              <a:t>تحليل المنتج وفقاً للمنافسين والمخزون</a:t>
            </a:r>
            <a:endParaRPr lang="ar-AE" sz="2400" b="1" dirty="0" smtClean="0">
              <a:solidFill>
                <a:srgbClr val="00AEEF"/>
              </a:solidFill>
            </a:endParaRPr>
          </a:p>
          <a:p>
            <a:pPr algn="ctr" rtl="1"/>
            <a:r>
              <a:rPr lang="en-US" sz="2000" dirty="0">
                <a:hlinkClick r:id="rId4"/>
              </a:rPr>
              <a:t>https://www.prisync.com</a:t>
            </a:r>
            <a:r>
              <a:rPr lang="en-US" sz="2000" dirty="0"/>
              <a:t>  </a:t>
            </a:r>
            <a:endParaRPr lang="en-US" sz="2000" dirty="0" smtClean="0"/>
          </a:p>
          <a:p>
            <a:pPr algn="ctr" rtl="1"/>
            <a:endParaRPr lang="en-US" sz="2000" dirty="0"/>
          </a:p>
          <a:p>
            <a:pPr algn="ctr" rtl="1"/>
            <a:endParaRPr lang="en-US" sz="2400" dirty="0">
              <a:solidFill>
                <a:srgbClr val="00AEEF"/>
              </a:solidFill>
            </a:endParaRPr>
          </a:p>
          <a:p>
            <a:pPr algn="ctr" rtl="1"/>
            <a:endParaRPr lang="en-US" sz="2400" b="1" dirty="0">
              <a:solidFill>
                <a:srgbClr val="00AEEF"/>
              </a:solidFill>
            </a:endParaRPr>
          </a:p>
          <a:p>
            <a:endParaRPr lang="en-US" sz="1400" dirty="0"/>
          </a:p>
        </p:txBody>
      </p:sp>
      <p:pic>
        <p:nvPicPr>
          <p:cNvPr id="3" name="صورة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7817" y="1"/>
            <a:ext cx="9211016" cy="6987330"/>
          </a:xfrm>
          <a:prstGeom prst="rect">
            <a:avLst/>
          </a:prstGeom>
        </p:spPr>
      </p:pic>
    </p:spTree>
    <p:extLst>
      <p:ext uri="{BB962C8B-B14F-4D97-AF65-F5344CB8AC3E}">
        <p14:creationId xmlns:p14="http://schemas.microsoft.com/office/powerpoint/2010/main" val="387101063"/>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8" name="مربع نص 7">
            <a:extLst>
              <a:ext uri="{FF2B5EF4-FFF2-40B4-BE49-F238E27FC236}">
                <a16:creationId xmlns:a16="http://schemas.microsoft.com/office/drawing/2014/main" xmlns="" id="{89626EDA-E14F-0769-97E0-E5DEC2136C13}"/>
              </a:ext>
            </a:extLst>
          </p:cNvPr>
          <p:cNvSpPr txBox="1"/>
          <p:nvPr/>
        </p:nvSpPr>
        <p:spPr>
          <a:xfrm>
            <a:off x="858400" y="135330"/>
            <a:ext cx="8440582" cy="3323987"/>
          </a:xfrm>
          <a:prstGeom prst="rect">
            <a:avLst/>
          </a:prstGeom>
          <a:noFill/>
        </p:spPr>
        <p:txBody>
          <a:bodyPr wrap="square" rtlCol="0">
            <a:spAutoFit/>
          </a:bodyPr>
          <a:lstStyle/>
          <a:p>
            <a:pPr algn="ctr" rtl="1"/>
            <a:r>
              <a:rPr lang="en-US" sz="3200" b="1" dirty="0" err="1" smtClean="0">
                <a:solidFill>
                  <a:srgbClr val="00AEEF"/>
                </a:solidFill>
              </a:rPr>
              <a:t>Prisync</a:t>
            </a:r>
            <a:endParaRPr lang="ar-AE" sz="2400" b="1" dirty="0" smtClean="0">
              <a:solidFill>
                <a:srgbClr val="00AEEF"/>
              </a:solidFill>
            </a:endParaRPr>
          </a:p>
          <a:p>
            <a:pPr algn="ctr" rtl="1"/>
            <a:r>
              <a:rPr lang="ar-AE" sz="3200" b="1" dirty="0" smtClean="0">
                <a:solidFill>
                  <a:srgbClr val="00AEEF"/>
                </a:solidFill>
              </a:rPr>
              <a:t>قواعد </a:t>
            </a:r>
            <a:r>
              <a:rPr lang="ar-AE" sz="3200" b="1" dirty="0">
                <a:solidFill>
                  <a:srgbClr val="00AEEF"/>
                </a:solidFill>
              </a:rPr>
              <a:t>التسعير </a:t>
            </a:r>
            <a:r>
              <a:rPr lang="ar-AE" sz="3200" b="1" dirty="0" smtClean="0">
                <a:solidFill>
                  <a:srgbClr val="00AEEF"/>
                </a:solidFill>
              </a:rPr>
              <a:t>الديناميكي</a:t>
            </a:r>
          </a:p>
          <a:p>
            <a:pPr algn="ctr" rtl="1"/>
            <a:r>
              <a:rPr lang="en-US" sz="2400" dirty="0">
                <a:hlinkClick r:id="rId4"/>
              </a:rPr>
              <a:t>https://www.prisync.com</a:t>
            </a:r>
            <a:r>
              <a:rPr lang="en-US" sz="2400" dirty="0"/>
              <a:t>  </a:t>
            </a:r>
            <a:endParaRPr lang="ar-AE" sz="2400" dirty="0"/>
          </a:p>
          <a:p>
            <a:pPr algn="ctr" rtl="1"/>
            <a:endParaRPr lang="en-US" sz="3200" b="1" dirty="0">
              <a:solidFill>
                <a:srgbClr val="00AEEF"/>
              </a:solidFill>
            </a:endParaRPr>
          </a:p>
          <a:p>
            <a:pPr algn="ctr" rtl="1"/>
            <a:endParaRPr lang="en-US" sz="2000" dirty="0"/>
          </a:p>
          <a:p>
            <a:pPr algn="ctr" rtl="1"/>
            <a:endParaRPr lang="en-US" sz="2400" dirty="0">
              <a:solidFill>
                <a:srgbClr val="00AEEF"/>
              </a:solidFill>
            </a:endParaRPr>
          </a:p>
          <a:p>
            <a:pPr algn="ctr" rtl="1"/>
            <a:endParaRPr lang="en-US" sz="2400" b="1" dirty="0">
              <a:solidFill>
                <a:srgbClr val="00AEEF"/>
              </a:solidFill>
            </a:endParaRPr>
          </a:p>
          <a:p>
            <a:endParaRPr lang="en-US" sz="1400" dirty="0"/>
          </a:p>
        </p:txBody>
      </p:sp>
      <p:pic>
        <p:nvPicPr>
          <p:cNvPr id="2" name="صورة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70161" y="1939636"/>
            <a:ext cx="10998990" cy="4094318"/>
          </a:xfrm>
          <a:prstGeom prst="rect">
            <a:avLst/>
          </a:prstGeom>
        </p:spPr>
      </p:pic>
    </p:spTree>
    <p:extLst>
      <p:ext uri="{BB962C8B-B14F-4D97-AF65-F5344CB8AC3E}">
        <p14:creationId xmlns:p14="http://schemas.microsoft.com/office/powerpoint/2010/main" val="1145458964"/>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4" name="مربع نص 3"/>
          <p:cNvSpPr txBox="1"/>
          <p:nvPr/>
        </p:nvSpPr>
        <p:spPr>
          <a:xfrm>
            <a:off x="3041145" y="819128"/>
            <a:ext cx="5129199" cy="861774"/>
          </a:xfrm>
          <a:prstGeom prst="rect">
            <a:avLst/>
          </a:prstGeom>
          <a:noFill/>
        </p:spPr>
        <p:txBody>
          <a:bodyPr wrap="square" rtlCol="0">
            <a:spAutoFit/>
          </a:bodyPr>
          <a:lstStyle/>
          <a:p>
            <a:pPr algn="ctr"/>
            <a:r>
              <a:rPr lang="ar-AE" sz="3200" b="1" dirty="0">
                <a:solidFill>
                  <a:srgbClr val="00AEEF"/>
                </a:solidFill>
              </a:rPr>
              <a:t>المصادر والمراجع</a:t>
            </a:r>
            <a:endParaRPr lang="en-US" sz="3200" dirty="0">
              <a:solidFill>
                <a:srgbClr val="00AEEF"/>
              </a:solidFill>
            </a:endParaRPr>
          </a:p>
          <a:p>
            <a:endParaRPr lang="en-US" dirty="0"/>
          </a:p>
        </p:txBody>
      </p:sp>
      <p:sp>
        <p:nvSpPr>
          <p:cNvPr id="6" name="مستطيل مستدير الزوايا 5"/>
          <p:cNvSpPr/>
          <p:nvPr/>
        </p:nvSpPr>
        <p:spPr>
          <a:xfrm>
            <a:off x="766034" y="1434615"/>
            <a:ext cx="10306594" cy="5486400"/>
          </a:xfrm>
          <a:prstGeom prst="roundRect">
            <a:avLst/>
          </a:prstGeom>
          <a:ln>
            <a:solidFill>
              <a:srgbClr val="00AEEF"/>
            </a:solidFill>
          </a:ln>
        </p:spPr>
        <p:style>
          <a:lnRef idx="2">
            <a:schemeClr val="accent6"/>
          </a:lnRef>
          <a:fillRef idx="1">
            <a:schemeClr val="lt1"/>
          </a:fillRef>
          <a:effectRef idx="0">
            <a:schemeClr val="accent6"/>
          </a:effectRef>
          <a:fontRef idx="minor">
            <a:schemeClr val="dk1"/>
          </a:fontRef>
        </p:style>
        <p:txBody>
          <a:bodyPr rtlCol="0" anchor="ctr"/>
          <a:lstStyle/>
          <a:p>
            <a:pPr>
              <a:lnSpc>
                <a:spcPct val="150000"/>
              </a:lnSpc>
            </a:pPr>
            <a:endParaRPr lang="en-US" dirty="0"/>
          </a:p>
          <a:p>
            <a:pPr>
              <a:lnSpc>
                <a:spcPct val="150000"/>
              </a:lnSpc>
            </a:pPr>
            <a:r>
              <a:rPr lang="en-US" dirty="0" smtClean="0"/>
              <a:t>1-</a:t>
            </a:r>
            <a:r>
              <a:rPr lang="en-US" dirty="0"/>
              <a:t>PONOMARENKO, I., &amp; PONOMARENKO, D. (2025). Dynamic pricing in </a:t>
            </a:r>
            <a:r>
              <a:rPr lang="en-US" dirty="0" smtClean="0"/>
              <a:t>marketing</a:t>
            </a:r>
            <a:r>
              <a:rPr lang="en-US" dirty="0"/>
              <a:t>. Scientia </a:t>
            </a:r>
            <a:r>
              <a:rPr lang="en-US" dirty="0" err="1"/>
              <a:t>Fructuosa</a:t>
            </a:r>
            <a:r>
              <a:rPr lang="en-US" dirty="0"/>
              <a:t>, 161(3), 74–89. https://</a:t>
            </a:r>
            <a:r>
              <a:rPr lang="en-US" dirty="0" smtClean="0"/>
              <a:t>doi.org/10.31617/1.2025(161)05</a:t>
            </a:r>
            <a:endParaRPr lang="ar-AE" dirty="0" smtClean="0"/>
          </a:p>
          <a:p>
            <a:pPr>
              <a:lnSpc>
                <a:spcPct val="150000"/>
              </a:lnSpc>
            </a:pPr>
            <a:r>
              <a:rPr lang="en-US" dirty="0" smtClean="0"/>
              <a:t>2-</a:t>
            </a:r>
            <a:r>
              <a:rPr lang="en-US" dirty="0"/>
              <a:t>Shin, D., </a:t>
            </a:r>
            <a:r>
              <a:rPr lang="en-US" dirty="0" err="1"/>
              <a:t>Vaccari</a:t>
            </a:r>
            <a:r>
              <a:rPr lang="en-US" dirty="0"/>
              <a:t>, S., &amp; </a:t>
            </a:r>
            <a:r>
              <a:rPr lang="en-US" dirty="0" err="1"/>
              <a:t>Zeevi</a:t>
            </a:r>
            <a:r>
              <a:rPr lang="en-US" dirty="0"/>
              <a:t>, A. (2019). Dynamic Pricing with Online Reviews. SSRN Electronic Journal. https://</a:t>
            </a:r>
            <a:r>
              <a:rPr lang="en-US" dirty="0" smtClean="0"/>
              <a:t>doi.org/10.2139/ssrn.3439836</a:t>
            </a:r>
          </a:p>
          <a:p>
            <a:pPr>
              <a:lnSpc>
                <a:spcPct val="150000"/>
              </a:lnSpc>
            </a:pPr>
            <a:r>
              <a:rPr lang="en-US" dirty="0"/>
              <a:t>3-The Ultimate guide to Dynamic Pricing by </a:t>
            </a:r>
            <a:r>
              <a:rPr lang="en-US" dirty="0" err="1" smtClean="0"/>
              <a:t>OmniaRetail</a:t>
            </a:r>
            <a:endParaRPr lang="en-US" dirty="0"/>
          </a:p>
          <a:p>
            <a:pPr>
              <a:lnSpc>
                <a:spcPct val="150000"/>
              </a:lnSpc>
            </a:pPr>
            <a:r>
              <a:rPr lang="en-US" dirty="0" smtClean="0"/>
              <a:t>4- </a:t>
            </a:r>
            <a:r>
              <a:rPr lang="en-US" dirty="0" smtClean="0">
                <a:hlinkClick r:id="rId4"/>
              </a:rPr>
              <a:t>https</a:t>
            </a:r>
            <a:r>
              <a:rPr lang="en-US" dirty="0">
                <a:hlinkClick r:id="rId4"/>
              </a:rPr>
              <a:t>://</a:t>
            </a:r>
            <a:r>
              <a:rPr lang="en-US" dirty="0" smtClean="0">
                <a:hlinkClick r:id="rId4"/>
              </a:rPr>
              <a:t>www.omniaretail.com/blog/the-ultimate-guide-to-dynamic-pricing</a:t>
            </a:r>
            <a:r>
              <a:rPr lang="en-US" dirty="0" smtClean="0"/>
              <a:t>  </a:t>
            </a:r>
            <a:endParaRPr lang="en-US" dirty="0"/>
          </a:p>
          <a:p>
            <a:pPr>
              <a:lnSpc>
                <a:spcPct val="150000"/>
              </a:lnSpc>
            </a:pPr>
            <a:r>
              <a:rPr lang="en-US" dirty="0" smtClean="0">
                <a:hlinkClick r:id="rId5"/>
              </a:rPr>
              <a:t>https</a:t>
            </a:r>
            <a:r>
              <a:rPr lang="en-US" dirty="0">
                <a:hlinkClick r:id="rId5"/>
              </a:rPr>
              <a:t>://</a:t>
            </a:r>
            <a:r>
              <a:rPr lang="en-US" dirty="0" smtClean="0">
                <a:hlinkClick r:id="rId5"/>
              </a:rPr>
              <a:t>digitalmarketinginstitute.com/blog/influencer-marketing-guide</a:t>
            </a:r>
            <a:r>
              <a:rPr lang="en-US" dirty="0" smtClean="0"/>
              <a:t>  </a:t>
            </a:r>
            <a:endParaRPr lang="ar-AE" dirty="0" smtClean="0"/>
          </a:p>
          <a:p>
            <a:pPr>
              <a:lnSpc>
                <a:spcPct val="150000"/>
              </a:lnSpc>
            </a:pPr>
            <a:r>
              <a:rPr lang="en-US" dirty="0"/>
              <a:t>  </a:t>
            </a:r>
            <a:r>
              <a:rPr lang="en-US" dirty="0" smtClean="0"/>
              <a:t>5- </a:t>
            </a:r>
            <a:r>
              <a:rPr lang="en-US" dirty="0" smtClean="0">
                <a:hlinkClick r:id="rId6"/>
              </a:rPr>
              <a:t>https</a:t>
            </a:r>
            <a:r>
              <a:rPr lang="en-US" dirty="0">
                <a:hlinkClick r:id="rId6"/>
              </a:rPr>
              <a:t>://www.business.com/articles/what-is-dynamic-pricing-and-how-does-it-affect-ecommerce</a:t>
            </a:r>
            <a:r>
              <a:rPr lang="en-US" dirty="0" smtClean="0">
                <a:hlinkClick r:id="rId6"/>
              </a:rPr>
              <a:t>/</a:t>
            </a:r>
            <a:r>
              <a:rPr lang="en-US" dirty="0" smtClean="0"/>
              <a:t>   </a:t>
            </a:r>
            <a:endParaRPr lang="en-US" dirty="0"/>
          </a:p>
        </p:txBody>
      </p:sp>
    </p:spTree>
    <p:extLst>
      <p:ext uri="{BB962C8B-B14F-4D97-AF65-F5344CB8AC3E}">
        <p14:creationId xmlns:p14="http://schemas.microsoft.com/office/powerpoint/2010/main" val="3036267332"/>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4" name="مربع نص 3"/>
          <p:cNvSpPr txBox="1"/>
          <p:nvPr/>
        </p:nvSpPr>
        <p:spPr>
          <a:xfrm>
            <a:off x="3015019" y="358760"/>
            <a:ext cx="5129199" cy="861774"/>
          </a:xfrm>
          <a:prstGeom prst="rect">
            <a:avLst/>
          </a:prstGeom>
          <a:noFill/>
        </p:spPr>
        <p:txBody>
          <a:bodyPr wrap="square" rtlCol="0">
            <a:spAutoFit/>
          </a:bodyPr>
          <a:lstStyle/>
          <a:p>
            <a:pPr algn="ctr"/>
            <a:r>
              <a:rPr lang="ar-AE" sz="3200" b="1" dirty="0">
                <a:solidFill>
                  <a:srgbClr val="00AEEF"/>
                </a:solidFill>
              </a:rPr>
              <a:t>المصادر والمراجع</a:t>
            </a:r>
            <a:endParaRPr lang="en-US" sz="3200" dirty="0">
              <a:solidFill>
                <a:srgbClr val="00AEEF"/>
              </a:solidFill>
            </a:endParaRPr>
          </a:p>
          <a:p>
            <a:endParaRPr lang="en-US" dirty="0"/>
          </a:p>
        </p:txBody>
      </p:sp>
      <p:sp>
        <p:nvSpPr>
          <p:cNvPr id="6" name="مستطيل مستدير الزوايا 5"/>
          <p:cNvSpPr/>
          <p:nvPr/>
        </p:nvSpPr>
        <p:spPr>
          <a:xfrm>
            <a:off x="992777" y="1680902"/>
            <a:ext cx="9653451" cy="4981155"/>
          </a:xfrm>
          <a:prstGeom prst="roundRect">
            <a:avLst/>
          </a:prstGeom>
          <a:ln>
            <a:solidFill>
              <a:srgbClr val="00AEEF"/>
            </a:solidFill>
          </a:ln>
        </p:spPr>
        <p:style>
          <a:lnRef idx="2">
            <a:schemeClr val="accent6"/>
          </a:lnRef>
          <a:fillRef idx="1">
            <a:schemeClr val="lt1"/>
          </a:fillRef>
          <a:effectRef idx="0">
            <a:schemeClr val="accent6"/>
          </a:effectRef>
          <a:fontRef idx="minor">
            <a:schemeClr val="dk1"/>
          </a:fontRef>
        </p:style>
        <p:txBody>
          <a:bodyPr rtlCol="0" anchor="ctr"/>
          <a:lstStyle/>
          <a:p>
            <a:pPr>
              <a:lnSpc>
                <a:spcPct val="150000"/>
              </a:lnSpc>
            </a:pPr>
            <a:r>
              <a:rPr lang="en-US" dirty="0" smtClean="0"/>
              <a:t>6- </a:t>
            </a:r>
            <a:r>
              <a:rPr lang="en-US" dirty="0" smtClean="0">
                <a:hlinkClick r:id="rId4"/>
              </a:rPr>
              <a:t>https</a:t>
            </a:r>
            <a:r>
              <a:rPr lang="en-US" dirty="0">
                <a:hlinkClick r:id="rId4"/>
              </a:rPr>
              <a:t>://prisync.com/dynamic-pricing-software</a:t>
            </a:r>
            <a:r>
              <a:rPr lang="en-US" dirty="0" smtClean="0">
                <a:hlinkClick r:id="rId4"/>
              </a:rPr>
              <a:t>/</a:t>
            </a:r>
            <a:endParaRPr lang="en-US" dirty="0" smtClean="0"/>
          </a:p>
          <a:p>
            <a:pPr>
              <a:lnSpc>
                <a:spcPct val="150000"/>
              </a:lnSpc>
            </a:pPr>
            <a:r>
              <a:rPr lang="en-US" dirty="0" smtClean="0"/>
              <a:t>7- </a:t>
            </a:r>
            <a:r>
              <a:rPr lang="en-US" dirty="0" smtClean="0">
                <a:hlinkClick r:id="rId5"/>
              </a:rPr>
              <a:t>https</a:t>
            </a:r>
            <a:r>
              <a:rPr lang="en-US" dirty="0">
                <a:hlinkClick r:id="rId5"/>
              </a:rPr>
              <a:t>://hello.pricelabs.co</a:t>
            </a:r>
            <a:r>
              <a:rPr lang="en-US" dirty="0" smtClean="0">
                <a:hlinkClick r:id="rId5"/>
              </a:rPr>
              <a:t>/</a:t>
            </a:r>
            <a:r>
              <a:rPr lang="en-US" dirty="0" smtClean="0"/>
              <a:t> </a:t>
            </a:r>
          </a:p>
          <a:p>
            <a:r>
              <a:rPr lang="en-US" dirty="0" smtClean="0"/>
              <a:t>8- </a:t>
            </a:r>
            <a:r>
              <a:rPr lang="en-US" dirty="0" smtClean="0">
                <a:hlinkClick r:id="rId6"/>
              </a:rPr>
              <a:t>https</a:t>
            </a:r>
            <a:r>
              <a:rPr lang="en-US" dirty="0">
                <a:hlinkClick r:id="rId6"/>
              </a:rPr>
              <a:t>://</a:t>
            </a:r>
            <a:r>
              <a:rPr lang="en-US" dirty="0" smtClean="0">
                <a:hlinkClick r:id="rId6"/>
              </a:rPr>
              <a:t>www.pricerunner.com</a:t>
            </a:r>
            <a:r>
              <a:rPr lang="en-US" dirty="0" smtClean="0"/>
              <a:t>   </a:t>
            </a:r>
            <a:endParaRPr lang="en-US" dirty="0"/>
          </a:p>
          <a:p>
            <a:pPr>
              <a:lnSpc>
                <a:spcPct val="150000"/>
              </a:lnSpc>
            </a:pPr>
            <a:r>
              <a:rPr lang="en-US" dirty="0" smtClean="0"/>
              <a:t>9- </a:t>
            </a:r>
            <a:r>
              <a:rPr lang="en-US" u="sng" dirty="0">
                <a:hlinkClick r:id="rId7"/>
              </a:rPr>
              <a:t>https://sa.pricena.com/ar</a:t>
            </a:r>
            <a:r>
              <a:rPr lang="en-US" dirty="0"/>
              <a:t> </a:t>
            </a:r>
          </a:p>
          <a:p>
            <a:pPr>
              <a:lnSpc>
                <a:spcPct val="150000"/>
              </a:lnSpc>
            </a:pPr>
            <a:endParaRPr lang="en-US" dirty="0" smtClean="0"/>
          </a:p>
        </p:txBody>
      </p:sp>
    </p:spTree>
    <p:extLst>
      <p:ext uri="{BB962C8B-B14F-4D97-AF65-F5344CB8AC3E}">
        <p14:creationId xmlns:p14="http://schemas.microsoft.com/office/powerpoint/2010/main" val="338598704"/>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صورة 3"/>
          <p:cNvPicPr>
            <a:picLocks noChangeAspect="1"/>
          </p:cNvPicPr>
          <p:nvPr/>
        </p:nvPicPr>
        <p:blipFill rotWithShape="1">
          <a:blip r:embed="rId2">
            <a:extLst>
              <a:ext uri="{28A0092B-C50C-407E-A947-70E740481C1C}">
                <a14:useLocalDpi xmlns:a14="http://schemas.microsoft.com/office/drawing/2010/main" val="0"/>
              </a:ext>
            </a:extLst>
          </a:blip>
          <a:srcRect l="3858" t="3762" r="3678" b="1792"/>
          <a:stretch/>
        </p:blipFill>
        <p:spPr>
          <a:xfrm>
            <a:off x="1" y="1"/>
            <a:ext cx="12174500" cy="6858000"/>
          </a:xfrm>
          <a:prstGeom prst="rect">
            <a:avLst/>
          </a:prstGeom>
        </p:spPr>
      </p:pic>
    </p:spTree>
    <p:extLst>
      <p:ext uri="{BB962C8B-B14F-4D97-AF65-F5344CB8AC3E}">
        <p14:creationId xmlns:p14="http://schemas.microsoft.com/office/powerpoint/2010/main" val="2610349957"/>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4f7a16ca4924fb23f9fc1a28cdf81b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39ffbe5f2ef6a8fca5ec1833aec8eef8"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schemas.openxmlformats.org/package/2006/metadata/core-properties"/>
    <ds:schemaRef ds:uri="http://purl.org/dc/elements/1.1/"/>
    <ds:schemaRef ds:uri="http://schemas.microsoft.com/office/2006/metadata/properties"/>
    <ds:schemaRef ds:uri="http://purl.org/dc/dcmitype/"/>
    <ds:schemaRef ds:uri="http://schemas.microsoft.com/office/infopath/2007/PartnerControls"/>
    <ds:schemaRef ds:uri="http://purl.org/dc/terms/"/>
    <ds:schemaRef ds:uri="http://schemas.microsoft.com/office/2006/documentManagement/types"/>
    <ds:schemaRef ds:uri="49100919-8a76-4266-be0c-7dc583902cb4"/>
    <ds:schemaRef ds:uri="d13aca44-ef33-4cf4-9980-7f0b00e6eeb9"/>
    <ds:schemaRef ds:uri="http://www.w3.org/XML/1998/namespace"/>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1A5C6C64-7D9F-4147-B478-5FEEE5971DC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5017</TotalTime>
  <Words>1840</Words>
  <Application>Microsoft Office PowerPoint</Application>
  <PresentationFormat>ملء الشاشة</PresentationFormat>
  <Paragraphs>191</Paragraphs>
  <Slides>41</Slides>
  <Notes>40</Notes>
  <HiddenSlides>0</HiddenSlides>
  <MMClips>0</MMClips>
  <ScaleCrop>false</ScaleCrop>
  <HeadingPairs>
    <vt:vector size="6" baseType="variant">
      <vt:variant>
        <vt:lpstr>الخطوط المستخدمة</vt:lpstr>
      </vt:variant>
      <vt:variant>
        <vt:i4>4</vt:i4>
      </vt:variant>
      <vt:variant>
        <vt:lpstr>نسق</vt:lpstr>
      </vt:variant>
      <vt:variant>
        <vt:i4>1</vt:i4>
      </vt:variant>
      <vt:variant>
        <vt:lpstr>عناوين الشرائح</vt:lpstr>
      </vt:variant>
      <vt:variant>
        <vt:i4>41</vt:i4>
      </vt:variant>
    </vt:vector>
  </HeadingPairs>
  <TitlesOfParts>
    <vt:vector size="46" baseType="lpstr">
      <vt:lpstr>Alexandria</vt:lpstr>
      <vt:lpstr>Arial</vt:lpstr>
      <vt:lpstr>Calibri</vt:lpstr>
      <vt:lpstr>Calibri Light</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حساب Microsoft</cp:lastModifiedBy>
  <cp:revision>258</cp:revision>
  <dcterms:created xsi:type="dcterms:W3CDTF">2023-04-29T09:08:00Z</dcterms:created>
  <dcterms:modified xsi:type="dcterms:W3CDTF">2025-10-25T07:56:07Z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