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671" r:id="rId6"/>
    <p:sldId id="670" r:id="rId7"/>
    <p:sldId id="271" r:id="rId8"/>
    <p:sldId id="750" r:id="rId9"/>
    <p:sldId id="808" r:id="rId10"/>
    <p:sldId id="778" r:id="rId11"/>
    <p:sldId id="809" r:id="rId12"/>
    <p:sldId id="777" r:id="rId13"/>
    <p:sldId id="810" r:id="rId14"/>
    <p:sldId id="807" r:id="rId15"/>
    <p:sldId id="811" r:id="rId16"/>
    <p:sldId id="812" r:id="rId17"/>
    <p:sldId id="813" r:id="rId18"/>
    <p:sldId id="814" r:id="rId19"/>
    <p:sldId id="815" r:id="rId20"/>
    <p:sldId id="779" r:id="rId21"/>
    <p:sldId id="751" r:id="rId22"/>
    <p:sldId id="780" r:id="rId23"/>
    <p:sldId id="746" r:id="rId24"/>
    <p:sldId id="747" r:id="rId25"/>
    <p:sldId id="816" r:id="rId26"/>
    <p:sldId id="817" r:id="rId27"/>
    <p:sldId id="753" r:id="rId28"/>
    <p:sldId id="784" r:id="rId29"/>
    <p:sldId id="752" r:id="rId30"/>
    <p:sldId id="821" r:id="rId31"/>
    <p:sldId id="826" r:id="rId32"/>
    <p:sldId id="822" r:id="rId33"/>
    <p:sldId id="823" r:id="rId34"/>
    <p:sldId id="824" r:id="rId35"/>
    <p:sldId id="820" r:id="rId36"/>
    <p:sldId id="818" r:id="rId37"/>
    <p:sldId id="819" r:id="rId38"/>
    <p:sldId id="782" r:id="rId39"/>
    <p:sldId id="768" r:id="rId40"/>
    <p:sldId id="825" r:id="rId41"/>
    <p:sldId id="505" r:id="rId42"/>
    <p:sldId id="49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671"/>
            <p14:sldId id="670"/>
            <p14:sldId id="271"/>
            <p14:sldId id="750"/>
            <p14:sldId id="808"/>
            <p14:sldId id="778"/>
            <p14:sldId id="809"/>
            <p14:sldId id="777"/>
            <p14:sldId id="810"/>
            <p14:sldId id="807"/>
            <p14:sldId id="811"/>
            <p14:sldId id="812"/>
            <p14:sldId id="813"/>
            <p14:sldId id="814"/>
            <p14:sldId id="815"/>
            <p14:sldId id="779"/>
            <p14:sldId id="751"/>
            <p14:sldId id="780"/>
            <p14:sldId id="746"/>
            <p14:sldId id="747"/>
            <p14:sldId id="816"/>
            <p14:sldId id="817"/>
            <p14:sldId id="753"/>
            <p14:sldId id="784"/>
            <p14:sldId id="752"/>
            <p14:sldId id="821"/>
            <p14:sldId id="826"/>
            <p14:sldId id="822"/>
            <p14:sldId id="823"/>
            <p14:sldId id="824"/>
            <p14:sldId id="820"/>
            <p14:sldId id="818"/>
            <p14:sldId id="819"/>
            <p14:sldId id="782"/>
            <p14:sldId id="768"/>
            <p14:sldId id="825"/>
            <p14:sldId id="505"/>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68" d="100"/>
          <a:sy n="68" d="100"/>
        </p:scale>
        <p:origin x="1162"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custT="1"/>
      <dgm:spPr/>
      <dgm:t>
        <a:bodyPr/>
        <a:lstStyle/>
        <a:p>
          <a:pPr rtl="1"/>
          <a:r>
            <a:rPr lang="en-US" sz="1500" b="1" i="0" baseline="0" dirty="0">
              <a:latin typeface="Alexandria" pitchFamily="2" charset="-78"/>
              <a:cs typeface="Alexandria" pitchFamily="2" charset="-78"/>
            </a:rPr>
            <a:t>Tort as the first source of obligation</a:t>
          </a:r>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custT="1"/>
      <dgm:spPr/>
      <dgm:t>
        <a:bodyPr/>
        <a:lstStyle/>
        <a:p>
          <a:pPr rtl="1"/>
          <a:r>
            <a:rPr lang="en-US" sz="1500" b="1" i="0" baseline="0" dirty="0">
              <a:latin typeface="Alexandria" pitchFamily="2" charset="-78"/>
              <a:cs typeface="Alexandria" pitchFamily="2" charset="-78"/>
            </a:rPr>
            <a:t>Unjust enrichment as the a source of obligation</a:t>
          </a:r>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custT="1"/>
      <dgm:spPr/>
      <dgm:t>
        <a:bodyPr/>
        <a:lstStyle/>
        <a:p>
          <a:r>
            <a:rPr lang="en-US" sz="1500" b="1" i="0" baseline="0" dirty="0">
              <a:latin typeface="Alexandria" pitchFamily="2" charset="-78"/>
              <a:cs typeface="Alexandria" pitchFamily="2" charset="-78"/>
            </a:rPr>
            <a:t>Law as a direct source of obligation</a:t>
          </a:r>
        </a:p>
      </dgm:t>
    </dgm:pt>
    <dgm:pt modelId="{AE8E8987-F660-465F-8B26-07D4FC91DA23}" type="sibTrans" cxnId="{7AD6854D-C518-472B-994C-16B01DB571D6}">
      <dgm:prSet/>
      <dgm:spPr/>
      <dgm:t>
        <a:bodyPr/>
        <a:lstStyle/>
        <a:p>
          <a:endParaRPr lang="en-US"/>
        </a:p>
      </dgm:t>
    </dgm:pt>
    <dgm:pt modelId="{643DD628-FA83-4BE9-8121-868F4766DE58}" type="parTrans" cxnId="{7AD6854D-C518-472B-994C-16B01DB571D6}">
      <dgm:prSet/>
      <dgm:spPr/>
      <dgm:t>
        <a:bodyPr/>
        <a:lstStyle/>
        <a:p>
          <a:endParaRPr lang="en-US"/>
        </a:p>
      </dgm:t>
    </dgm:pt>
    <dgm:pt modelId="{F2C3CA10-50CF-4748-867A-3BB484816C5A}">
      <dgm:prSet custT="1"/>
      <dgm:spPr/>
      <dgm:t>
        <a:bodyPr/>
        <a:lstStyle/>
        <a:p>
          <a:r>
            <a:rPr lang="en-US" sz="1800" b="1" dirty="0">
              <a:latin typeface="Alexandria" pitchFamily="2" charset="-78"/>
              <a:cs typeface="Alexandria" pitchFamily="2" charset="-78"/>
            </a:rPr>
            <a:t>Unilateral act as a source of obligation</a:t>
          </a:r>
        </a:p>
      </dgm:t>
    </dgm:pt>
    <dgm:pt modelId="{84283775-6235-41FC-A6D1-BEE837513266}" type="parTrans" cxnId="{3371F577-1B48-44A7-863A-938E26C66F75}">
      <dgm:prSet/>
      <dgm:spPr/>
    </dgm:pt>
    <dgm:pt modelId="{50B2D0A8-29AF-4141-9C98-3D2C21DA3D1D}" type="sibTrans" cxnId="{3371F577-1B48-44A7-863A-938E26C66F75}">
      <dgm:prSet/>
      <dgm:spPr/>
    </dgm:pt>
    <dgm:pt modelId="{174F7CF6-3882-417A-A4FC-2DB68D939C52}">
      <dgm:prSet custT="1"/>
      <dgm:spPr/>
      <dgm:t>
        <a:bodyPr/>
        <a:lstStyle/>
        <a:p>
          <a:r>
            <a:rPr lang="en-US" sz="1800" b="1" dirty="0">
              <a:latin typeface="Alexandria" pitchFamily="2" charset="-78"/>
              <a:cs typeface="Alexandria" pitchFamily="2" charset="-78"/>
            </a:rPr>
            <a:t>Contract as a source of obligation</a:t>
          </a:r>
        </a:p>
      </dgm:t>
    </dgm:pt>
    <dgm:pt modelId="{4F0190A1-5895-4A0D-9656-8560F7E3E530}" type="parTrans" cxnId="{49F1580B-3388-4247-ACAB-E22481C8B4B6}">
      <dgm:prSet/>
      <dgm:spPr/>
    </dgm:pt>
    <dgm:pt modelId="{9AD672EA-C1B5-4326-964B-0F5CAF932169}" type="sibTrans" cxnId="{49F1580B-3388-4247-ACAB-E22481C8B4B6}">
      <dgm:prSet/>
      <dgm:spPr/>
    </dgm:pt>
    <dgm:pt modelId="{AAC8FEB1-DB20-4CF7-8F96-D411D838B551}" type="pres">
      <dgm:prSet presAssocID="{5AF636C8-C971-48AC-ABFA-CAFE11F9DE92}" presName="Name0" presStyleCnt="0">
        <dgm:presLayoutVars>
          <dgm:chMax val="11"/>
          <dgm:chPref val="11"/>
          <dgm:dir/>
          <dgm:resizeHandles/>
        </dgm:presLayoutVars>
      </dgm:prSet>
      <dgm:spPr/>
    </dgm:pt>
    <dgm:pt modelId="{F64931AD-D840-48B5-8EC1-471A553DCA6E}" type="pres">
      <dgm:prSet presAssocID="{174F7CF6-3882-417A-A4FC-2DB68D939C52}" presName="Accent5" presStyleCnt="0"/>
      <dgm:spPr/>
    </dgm:pt>
    <dgm:pt modelId="{06DB8E98-6D59-4373-A804-DBA1B771922B}" type="pres">
      <dgm:prSet presAssocID="{174F7CF6-3882-417A-A4FC-2DB68D939C52}" presName="Accent" presStyleLbl="node1" presStyleIdx="0" presStyleCnt="10"/>
      <dgm:spPr/>
    </dgm:pt>
    <dgm:pt modelId="{EA24B0D7-D669-48B3-B2BE-9B61AD7B41BE}" type="pres">
      <dgm:prSet presAssocID="{174F7CF6-3882-417A-A4FC-2DB68D939C52}" presName="ParentBackground5" presStyleCnt="0"/>
      <dgm:spPr/>
    </dgm:pt>
    <dgm:pt modelId="{E87A2F48-F2C9-413D-BDDF-0C9DBE6252E3}" type="pres">
      <dgm:prSet presAssocID="{174F7CF6-3882-417A-A4FC-2DB68D939C52}" presName="ParentBackground" presStyleLbl="node1" presStyleIdx="1" presStyleCnt="10"/>
      <dgm:spPr/>
    </dgm:pt>
    <dgm:pt modelId="{2D194ACA-AAE2-4CFE-8002-EC8260B44AF6}" type="pres">
      <dgm:prSet presAssocID="{174F7CF6-3882-417A-A4FC-2DB68D939C52}" presName="Parent5" presStyleLbl="fgAcc0" presStyleIdx="0" presStyleCnt="0">
        <dgm:presLayoutVars>
          <dgm:chMax val="1"/>
          <dgm:chPref val="1"/>
          <dgm:bulletEnabled val="1"/>
        </dgm:presLayoutVars>
      </dgm:prSet>
      <dgm:spPr/>
    </dgm:pt>
    <dgm:pt modelId="{D82B2CE1-C0B4-4A08-9F69-2C24DC0D0D0F}" type="pres">
      <dgm:prSet presAssocID="{F2C3CA10-50CF-4748-867A-3BB484816C5A}" presName="Accent4" presStyleCnt="0"/>
      <dgm:spPr/>
    </dgm:pt>
    <dgm:pt modelId="{0FD23FF6-968F-406A-89F0-93200F840CCB}" type="pres">
      <dgm:prSet presAssocID="{F2C3CA10-50CF-4748-867A-3BB484816C5A}" presName="Accent" presStyleLbl="node1" presStyleIdx="2" presStyleCnt="10"/>
      <dgm:spPr/>
    </dgm:pt>
    <dgm:pt modelId="{471CE38E-2CAA-438F-BF71-2DB1CF762BBE}" type="pres">
      <dgm:prSet presAssocID="{F2C3CA10-50CF-4748-867A-3BB484816C5A}" presName="ParentBackground4" presStyleCnt="0"/>
      <dgm:spPr/>
    </dgm:pt>
    <dgm:pt modelId="{01CC3DB9-162F-448F-8BB9-5D270104839C}" type="pres">
      <dgm:prSet presAssocID="{F2C3CA10-50CF-4748-867A-3BB484816C5A}" presName="ParentBackground" presStyleLbl="node1" presStyleIdx="3" presStyleCnt="10"/>
      <dgm:spPr/>
    </dgm:pt>
    <dgm:pt modelId="{0F23638D-B4AD-416B-B82A-30C8EF80485C}" type="pres">
      <dgm:prSet presAssocID="{F2C3CA10-50CF-4748-867A-3BB484816C5A}" presName="Parent4" presStyleLbl="fgAcc0" presStyleIdx="0" presStyleCnt="0">
        <dgm:presLayoutVars>
          <dgm:chMax val="1"/>
          <dgm:chPref val="1"/>
          <dgm:bulletEnabled val="1"/>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4" presStyleCnt="10"/>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5" presStyleCnt="10"/>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6" presStyleCnt="10"/>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7" presStyleCnt="10"/>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8" presStyleCnt="10"/>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9" presStyleCnt="10"/>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49F1580B-3388-4247-ACAB-E22481C8B4B6}" srcId="{5AF636C8-C971-48AC-ABFA-CAFE11F9DE92}" destId="{174F7CF6-3882-417A-A4FC-2DB68D939C52}" srcOrd="4" destOrd="0" parTransId="{4F0190A1-5895-4A0D-9656-8560F7E3E530}" sibTransId="{9AD672EA-C1B5-4326-964B-0F5CAF932169}"/>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3371F577-1B48-44A7-863A-938E26C66F75}" srcId="{5AF636C8-C971-48AC-ABFA-CAFE11F9DE92}" destId="{F2C3CA10-50CF-4748-867A-3BB484816C5A}" srcOrd="3" destOrd="0" parTransId="{84283775-6235-41FC-A6D1-BEE837513266}" sibTransId="{50B2D0A8-29AF-4141-9C98-3D2C21DA3D1D}"/>
    <dgm:cxn modelId="{91F88079-97A8-4C1B-B8E3-F0561037E94C}" type="presOf" srcId="{D5D5F5D4-CF16-4393-9E27-486FF5878BCC}" destId="{D4BD8BF2-2F1E-4282-B11D-BC8AA346AEC4}" srcOrd="0" destOrd="0" presId="urn:microsoft.com/office/officeart/2018/layout/CircleProcess"/>
    <dgm:cxn modelId="{89EBE48C-8D83-4760-BDBD-2B47F698FB7F}" type="presOf" srcId="{174F7CF6-3882-417A-A4FC-2DB68D939C52}" destId="{2D194ACA-AAE2-4CFE-8002-EC8260B44AF6}" srcOrd="1"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0BE8D7DD-497A-42F6-ADA6-B431031CD652}" type="presOf" srcId="{174F7CF6-3882-417A-A4FC-2DB68D939C52}" destId="{E87A2F48-F2C9-413D-BDDF-0C9DBE6252E3}"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58C104EE-A198-4CBC-86A1-A01F761FAD7C}" type="presOf" srcId="{F2C3CA10-50CF-4748-867A-3BB484816C5A}" destId="{0F23638D-B4AD-416B-B82A-30C8EF80485C}" srcOrd="1" destOrd="0" presId="urn:microsoft.com/office/officeart/2018/layout/CircleProcess"/>
    <dgm:cxn modelId="{1C1BB0F8-EDE9-4CBB-B78D-56BBBC59C586}" type="presOf" srcId="{F2C3CA10-50CF-4748-867A-3BB484816C5A}" destId="{01CC3DB9-162F-448F-8BB9-5D270104839C}"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56B26F79-ABB0-430A-8F8F-92805C67214D}" type="presParOf" srcId="{AAC8FEB1-DB20-4CF7-8F96-D411D838B551}" destId="{F64931AD-D840-48B5-8EC1-471A553DCA6E}" srcOrd="0" destOrd="0" presId="urn:microsoft.com/office/officeart/2018/layout/CircleProcess"/>
    <dgm:cxn modelId="{2B80A2A0-70FE-41B7-B900-EFDA2F4E7BBF}" type="presParOf" srcId="{F64931AD-D840-48B5-8EC1-471A553DCA6E}" destId="{06DB8E98-6D59-4373-A804-DBA1B771922B}" srcOrd="0" destOrd="0" presId="urn:microsoft.com/office/officeart/2018/layout/CircleProcess"/>
    <dgm:cxn modelId="{55DB0571-1F1E-43C8-B681-41D703A25ECE}" type="presParOf" srcId="{AAC8FEB1-DB20-4CF7-8F96-D411D838B551}" destId="{EA24B0D7-D669-48B3-B2BE-9B61AD7B41BE}" srcOrd="1" destOrd="0" presId="urn:microsoft.com/office/officeart/2018/layout/CircleProcess"/>
    <dgm:cxn modelId="{BB53B6A2-6C06-4DA2-97A0-F4F6090416BF}" type="presParOf" srcId="{EA24B0D7-D669-48B3-B2BE-9B61AD7B41BE}" destId="{E87A2F48-F2C9-413D-BDDF-0C9DBE6252E3}" srcOrd="0" destOrd="0" presId="urn:microsoft.com/office/officeart/2018/layout/CircleProcess"/>
    <dgm:cxn modelId="{1912A85D-9910-44E2-9D47-F06A270422F5}" type="presParOf" srcId="{AAC8FEB1-DB20-4CF7-8F96-D411D838B551}" destId="{2D194ACA-AAE2-4CFE-8002-EC8260B44AF6}" srcOrd="2" destOrd="0" presId="urn:microsoft.com/office/officeart/2018/layout/CircleProcess"/>
    <dgm:cxn modelId="{ECB04ADF-2698-4F97-A9FB-5A64FDFF6CFD}" type="presParOf" srcId="{AAC8FEB1-DB20-4CF7-8F96-D411D838B551}" destId="{D82B2CE1-C0B4-4A08-9F69-2C24DC0D0D0F}" srcOrd="3" destOrd="0" presId="urn:microsoft.com/office/officeart/2018/layout/CircleProcess"/>
    <dgm:cxn modelId="{3B250DCD-E731-4A17-BC00-D7FBFA2082BC}" type="presParOf" srcId="{D82B2CE1-C0B4-4A08-9F69-2C24DC0D0D0F}" destId="{0FD23FF6-968F-406A-89F0-93200F840CCB}" srcOrd="0" destOrd="0" presId="urn:microsoft.com/office/officeart/2018/layout/CircleProcess"/>
    <dgm:cxn modelId="{2685D68E-81E9-4FAA-B476-C9C67AA27054}" type="presParOf" srcId="{AAC8FEB1-DB20-4CF7-8F96-D411D838B551}" destId="{471CE38E-2CAA-438F-BF71-2DB1CF762BBE}" srcOrd="4" destOrd="0" presId="urn:microsoft.com/office/officeart/2018/layout/CircleProcess"/>
    <dgm:cxn modelId="{AB285BA9-1847-4EE0-B156-F997D5324BEF}" type="presParOf" srcId="{471CE38E-2CAA-438F-BF71-2DB1CF762BBE}" destId="{01CC3DB9-162F-448F-8BB9-5D270104839C}" srcOrd="0" destOrd="0" presId="urn:microsoft.com/office/officeart/2018/layout/CircleProcess"/>
    <dgm:cxn modelId="{5737E119-A355-4059-B845-9BC63743521F}" type="presParOf" srcId="{AAC8FEB1-DB20-4CF7-8F96-D411D838B551}" destId="{0F23638D-B4AD-416B-B82A-30C8EF80485C}" srcOrd="5" destOrd="0" presId="urn:microsoft.com/office/officeart/2018/layout/CircleProcess"/>
    <dgm:cxn modelId="{9DB6F70E-1EDD-4259-82C5-CE5E674F47A9}" type="presParOf" srcId="{AAC8FEB1-DB20-4CF7-8F96-D411D838B551}" destId="{8D964CFD-DD1D-4B29-8245-7B0BB5B3C4C7}" srcOrd="6"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7"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8" destOrd="0" presId="urn:microsoft.com/office/officeart/2018/layout/CircleProcess"/>
    <dgm:cxn modelId="{09A9B2E4-3C12-48A4-A5CC-F951112E1AEA}" type="presParOf" srcId="{AAC8FEB1-DB20-4CF7-8F96-D411D838B551}" destId="{ED87A76E-AE5B-405F-986F-C2578B180FAA}" srcOrd="9"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10"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11" destOrd="0" presId="urn:microsoft.com/office/officeart/2018/layout/CircleProcess"/>
    <dgm:cxn modelId="{095D2E6F-EF96-4176-B2C2-E3D6A64F06E1}" type="presParOf" srcId="{AAC8FEB1-DB20-4CF7-8F96-D411D838B551}" destId="{52829DDB-75B4-4C3D-9681-452FD57F2AB6}" srcOrd="12"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13"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14"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427ECCB-54C7-4224-8665-1B737A1E3105}" type="doc">
      <dgm:prSet loTypeId="urn:microsoft.com/office/officeart/2008/layout/RadialCluster" loCatId="relationship" qsTypeId="urn:microsoft.com/office/officeart/2005/8/quickstyle/3d2" qsCatId="3D" csTypeId="urn:microsoft.com/office/officeart/2005/8/colors/accent1_1" csCatId="accent1" phldr="1"/>
      <dgm:spPr/>
      <dgm:t>
        <a:bodyPr/>
        <a:lstStyle/>
        <a:p>
          <a:endParaRPr lang="en-US"/>
        </a:p>
      </dgm:t>
    </dgm:pt>
    <dgm:pt modelId="{DBF1183C-D7F2-40F4-829E-8505B49CF617}">
      <dgm:prSet phldrT="[Text]"/>
      <dgm:spPr/>
      <dgm:t>
        <a:bodyPr/>
        <a:lstStyle/>
        <a:p>
          <a:r>
            <a:rPr lang="en-US" dirty="0"/>
            <a:t>agency</a:t>
          </a:r>
        </a:p>
      </dgm:t>
    </dgm:pt>
    <dgm:pt modelId="{D9B95437-592A-44CA-BBC6-68E7D2F05D79}" type="parTrans" cxnId="{4FDC1CD0-A171-4065-9181-39F3B0F5D3A9}">
      <dgm:prSet/>
      <dgm:spPr/>
      <dgm:t>
        <a:bodyPr/>
        <a:lstStyle/>
        <a:p>
          <a:endParaRPr lang="en-US"/>
        </a:p>
      </dgm:t>
    </dgm:pt>
    <dgm:pt modelId="{3C78B15A-00C1-4248-B98F-2175AE294EF5}" type="sibTrans" cxnId="{4FDC1CD0-A171-4065-9181-39F3B0F5D3A9}">
      <dgm:prSet/>
      <dgm:spPr/>
      <dgm:t>
        <a:bodyPr/>
        <a:lstStyle/>
        <a:p>
          <a:endParaRPr lang="en-US"/>
        </a:p>
      </dgm:t>
    </dgm:pt>
    <dgm:pt modelId="{69FC86BC-48DF-42A0-BC26-75E12AC91EA4}">
      <dgm:prSet phldrT="[Text]"/>
      <dgm:spPr/>
      <dgm:t>
        <a:bodyPr/>
        <a:lstStyle/>
        <a:p>
          <a:r>
            <a:rPr lang="en-US" dirty="0"/>
            <a:t>By agreement</a:t>
          </a:r>
        </a:p>
      </dgm:t>
    </dgm:pt>
    <dgm:pt modelId="{0D5724D4-EADE-4E5B-8C57-E1C266EE647B}" type="parTrans" cxnId="{C4097ACA-FE3D-4E74-869C-175A0A230A1C}">
      <dgm:prSet/>
      <dgm:spPr/>
      <dgm:t>
        <a:bodyPr/>
        <a:lstStyle/>
        <a:p>
          <a:endParaRPr lang="en-US"/>
        </a:p>
      </dgm:t>
    </dgm:pt>
    <dgm:pt modelId="{D2A5723F-7E05-4C88-8136-AFFB271CA5FE}" type="sibTrans" cxnId="{C4097ACA-FE3D-4E74-869C-175A0A230A1C}">
      <dgm:prSet/>
      <dgm:spPr/>
      <dgm:t>
        <a:bodyPr/>
        <a:lstStyle/>
        <a:p>
          <a:endParaRPr lang="en-US"/>
        </a:p>
      </dgm:t>
    </dgm:pt>
    <dgm:pt modelId="{84843E32-C723-4D13-A0D6-DB539167B43F}">
      <dgm:prSet phldrT="[Text]"/>
      <dgm:spPr/>
      <dgm:t>
        <a:bodyPr/>
        <a:lstStyle/>
        <a:p>
          <a:r>
            <a:rPr lang="en-US" dirty="0"/>
            <a:t>By ratification</a:t>
          </a:r>
        </a:p>
      </dgm:t>
    </dgm:pt>
    <dgm:pt modelId="{6074FCD4-8A74-45A5-BDE5-181ADE9A6134}" type="parTrans" cxnId="{DDD0714E-E5C7-4EB4-82C1-857B6FE1F594}">
      <dgm:prSet/>
      <dgm:spPr/>
      <dgm:t>
        <a:bodyPr/>
        <a:lstStyle/>
        <a:p>
          <a:endParaRPr lang="en-US"/>
        </a:p>
      </dgm:t>
    </dgm:pt>
    <dgm:pt modelId="{578F4E60-454F-498C-A194-E044A567C95B}" type="sibTrans" cxnId="{DDD0714E-E5C7-4EB4-82C1-857B6FE1F594}">
      <dgm:prSet/>
      <dgm:spPr/>
      <dgm:t>
        <a:bodyPr/>
        <a:lstStyle/>
        <a:p>
          <a:endParaRPr lang="en-US"/>
        </a:p>
      </dgm:t>
    </dgm:pt>
    <dgm:pt modelId="{333A534A-A3F9-45FA-B910-A42EC9A09A16}">
      <dgm:prSet phldrT="[Text]"/>
      <dgm:spPr/>
      <dgm:t>
        <a:bodyPr/>
        <a:lstStyle/>
        <a:p>
          <a:r>
            <a:rPr lang="en-US" dirty="0"/>
            <a:t>By law</a:t>
          </a:r>
        </a:p>
      </dgm:t>
    </dgm:pt>
    <dgm:pt modelId="{5B4DCA15-7C6E-4F98-8DD4-ED70EC863588}" type="parTrans" cxnId="{0B31B464-47AB-4F1D-82EF-924C890396C1}">
      <dgm:prSet/>
      <dgm:spPr/>
      <dgm:t>
        <a:bodyPr/>
        <a:lstStyle/>
        <a:p>
          <a:endParaRPr lang="en-US"/>
        </a:p>
      </dgm:t>
    </dgm:pt>
    <dgm:pt modelId="{66FB3492-F841-4640-B5F3-ABBEA6EB001E}" type="sibTrans" cxnId="{0B31B464-47AB-4F1D-82EF-924C890396C1}">
      <dgm:prSet/>
      <dgm:spPr/>
      <dgm:t>
        <a:bodyPr/>
        <a:lstStyle/>
        <a:p>
          <a:endParaRPr lang="en-US"/>
        </a:p>
      </dgm:t>
    </dgm:pt>
    <dgm:pt modelId="{2059F7F7-5F62-4966-9499-6E16C9A326AA}" type="pres">
      <dgm:prSet presAssocID="{A427ECCB-54C7-4224-8665-1B737A1E3105}" presName="Name0" presStyleCnt="0">
        <dgm:presLayoutVars>
          <dgm:chMax val="1"/>
          <dgm:chPref val="1"/>
          <dgm:dir/>
          <dgm:animOne val="branch"/>
          <dgm:animLvl val="lvl"/>
        </dgm:presLayoutVars>
      </dgm:prSet>
      <dgm:spPr/>
    </dgm:pt>
    <dgm:pt modelId="{8C26D444-E311-4951-AD2F-44F7B5D7002F}" type="pres">
      <dgm:prSet presAssocID="{DBF1183C-D7F2-40F4-829E-8505B49CF617}" presName="singleCycle" presStyleCnt="0"/>
      <dgm:spPr/>
    </dgm:pt>
    <dgm:pt modelId="{0570BB19-C9C3-4F9C-9815-D9BCBEE018FB}" type="pres">
      <dgm:prSet presAssocID="{DBF1183C-D7F2-40F4-829E-8505B49CF617}" presName="singleCenter" presStyleLbl="node1" presStyleIdx="0" presStyleCnt="4">
        <dgm:presLayoutVars>
          <dgm:chMax val="7"/>
          <dgm:chPref val="7"/>
        </dgm:presLayoutVars>
      </dgm:prSet>
      <dgm:spPr/>
    </dgm:pt>
    <dgm:pt modelId="{9B9F06B2-6A68-473D-B80B-65D695E7904B}" type="pres">
      <dgm:prSet presAssocID="{0D5724D4-EADE-4E5B-8C57-E1C266EE647B}" presName="Name56" presStyleLbl="parChTrans1D2" presStyleIdx="0" presStyleCnt="3"/>
      <dgm:spPr/>
    </dgm:pt>
    <dgm:pt modelId="{9EB8FE9A-B043-4D25-B48C-CD5340674933}" type="pres">
      <dgm:prSet presAssocID="{69FC86BC-48DF-42A0-BC26-75E12AC91EA4}" presName="text0" presStyleLbl="node1" presStyleIdx="1" presStyleCnt="4" custScaleX="365244">
        <dgm:presLayoutVars>
          <dgm:bulletEnabled val="1"/>
        </dgm:presLayoutVars>
      </dgm:prSet>
      <dgm:spPr/>
    </dgm:pt>
    <dgm:pt modelId="{20E7B1CB-1BC3-4B31-96E1-5AC357158888}" type="pres">
      <dgm:prSet presAssocID="{6074FCD4-8A74-45A5-BDE5-181ADE9A6134}" presName="Name56" presStyleLbl="parChTrans1D2" presStyleIdx="1" presStyleCnt="3"/>
      <dgm:spPr/>
    </dgm:pt>
    <dgm:pt modelId="{A2170117-2B67-4832-8FD0-FC7D8F833E0D}" type="pres">
      <dgm:prSet presAssocID="{84843E32-C723-4D13-A0D6-DB539167B43F}" presName="text0" presStyleLbl="node1" presStyleIdx="2" presStyleCnt="4" custScaleX="326124" custRadScaleRad="181952" custRadScaleInc="-21263">
        <dgm:presLayoutVars>
          <dgm:bulletEnabled val="1"/>
        </dgm:presLayoutVars>
      </dgm:prSet>
      <dgm:spPr/>
    </dgm:pt>
    <dgm:pt modelId="{A3B33279-E1C8-45A6-A77A-C5CFD5193A33}" type="pres">
      <dgm:prSet presAssocID="{5B4DCA15-7C6E-4F98-8DD4-ED70EC863588}" presName="Name56" presStyleLbl="parChTrans1D2" presStyleIdx="2" presStyleCnt="3"/>
      <dgm:spPr/>
    </dgm:pt>
    <dgm:pt modelId="{7177AE83-BBEB-4121-873B-8D294AEEA6AB}" type="pres">
      <dgm:prSet presAssocID="{333A534A-A3F9-45FA-B910-A42EC9A09A16}" presName="text0" presStyleLbl="node1" presStyleIdx="3" presStyleCnt="4" custScaleX="328780" custRadScaleRad="160227" custRadScaleInc="21158">
        <dgm:presLayoutVars>
          <dgm:bulletEnabled val="1"/>
        </dgm:presLayoutVars>
      </dgm:prSet>
      <dgm:spPr/>
    </dgm:pt>
  </dgm:ptLst>
  <dgm:cxnLst>
    <dgm:cxn modelId="{34A7F406-9E82-442E-AB4E-3380CC331DB1}" type="presOf" srcId="{69FC86BC-48DF-42A0-BC26-75E12AC91EA4}" destId="{9EB8FE9A-B043-4D25-B48C-CD5340674933}" srcOrd="0" destOrd="0" presId="urn:microsoft.com/office/officeart/2008/layout/RadialCluster"/>
    <dgm:cxn modelId="{27BCFA23-A4DF-4B12-A3E6-D21D9139BDC5}" type="presOf" srcId="{5B4DCA15-7C6E-4F98-8DD4-ED70EC863588}" destId="{A3B33279-E1C8-45A6-A77A-C5CFD5193A33}" srcOrd="0" destOrd="0" presId="urn:microsoft.com/office/officeart/2008/layout/RadialCluster"/>
    <dgm:cxn modelId="{C6B4355D-0238-44F0-B4A2-9A7EEA13F38C}" type="presOf" srcId="{84843E32-C723-4D13-A0D6-DB539167B43F}" destId="{A2170117-2B67-4832-8FD0-FC7D8F833E0D}" srcOrd="0" destOrd="0" presId="urn:microsoft.com/office/officeart/2008/layout/RadialCluster"/>
    <dgm:cxn modelId="{0B31B464-47AB-4F1D-82EF-924C890396C1}" srcId="{DBF1183C-D7F2-40F4-829E-8505B49CF617}" destId="{333A534A-A3F9-45FA-B910-A42EC9A09A16}" srcOrd="2" destOrd="0" parTransId="{5B4DCA15-7C6E-4F98-8DD4-ED70EC863588}" sibTransId="{66FB3492-F841-4640-B5F3-ABBEA6EB001E}"/>
    <dgm:cxn modelId="{DDD0714E-E5C7-4EB4-82C1-857B6FE1F594}" srcId="{DBF1183C-D7F2-40F4-829E-8505B49CF617}" destId="{84843E32-C723-4D13-A0D6-DB539167B43F}" srcOrd="1" destOrd="0" parTransId="{6074FCD4-8A74-45A5-BDE5-181ADE9A6134}" sibTransId="{578F4E60-454F-498C-A194-E044A567C95B}"/>
    <dgm:cxn modelId="{E94A4255-6798-477C-A603-BB203B9733DB}" type="presOf" srcId="{6074FCD4-8A74-45A5-BDE5-181ADE9A6134}" destId="{20E7B1CB-1BC3-4B31-96E1-5AC357158888}" srcOrd="0" destOrd="0" presId="urn:microsoft.com/office/officeart/2008/layout/RadialCluster"/>
    <dgm:cxn modelId="{31AB639B-A012-4130-B0BD-B973886F68E8}" type="presOf" srcId="{333A534A-A3F9-45FA-B910-A42EC9A09A16}" destId="{7177AE83-BBEB-4121-873B-8D294AEEA6AB}" srcOrd="0" destOrd="0" presId="urn:microsoft.com/office/officeart/2008/layout/RadialCluster"/>
    <dgm:cxn modelId="{C8C28EB3-0F0C-446F-94C1-F51AF1412842}" type="presOf" srcId="{0D5724D4-EADE-4E5B-8C57-E1C266EE647B}" destId="{9B9F06B2-6A68-473D-B80B-65D695E7904B}" srcOrd="0" destOrd="0" presId="urn:microsoft.com/office/officeart/2008/layout/RadialCluster"/>
    <dgm:cxn modelId="{C4097ACA-FE3D-4E74-869C-175A0A230A1C}" srcId="{DBF1183C-D7F2-40F4-829E-8505B49CF617}" destId="{69FC86BC-48DF-42A0-BC26-75E12AC91EA4}" srcOrd="0" destOrd="0" parTransId="{0D5724D4-EADE-4E5B-8C57-E1C266EE647B}" sibTransId="{D2A5723F-7E05-4C88-8136-AFFB271CA5FE}"/>
    <dgm:cxn modelId="{4FDC1CD0-A171-4065-9181-39F3B0F5D3A9}" srcId="{A427ECCB-54C7-4224-8665-1B737A1E3105}" destId="{DBF1183C-D7F2-40F4-829E-8505B49CF617}" srcOrd="0" destOrd="0" parTransId="{D9B95437-592A-44CA-BBC6-68E7D2F05D79}" sibTransId="{3C78B15A-00C1-4248-B98F-2175AE294EF5}"/>
    <dgm:cxn modelId="{623114D6-EA3A-4645-A21B-02DB7B1677FA}" type="presOf" srcId="{A427ECCB-54C7-4224-8665-1B737A1E3105}" destId="{2059F7F7-5F62-4966-9499-6E16C9A326AA}" srcOrd="0" destOrd="0" presId="urn:microsoft.com/office/officeart/2008/layout/RadialCluster"/>
    <dgm:cxn modelId="{FEC2EBF4-7120-425C-AE57-6BBCCD39260D}" type="presOf" srcId="{DBF1183C-D7F2-40F4-829E-8505B49CF617}" destId="{0570BB19-C9C3-4F9C-9815-D9BCBEE018FB}" srcOrd="0" destOrd="0" presId="urn:microsoft.com/office/officeart/2008/layout/RadialCluster"/>
    <dgm:cxn modelId="{02046401-3298-44AE-8C18-3A1D3531D510}" type="presParOf" srcId="{2059F7F7-5F62-4966-9499-6E16C9A326AA}" destId="{8C26D444-E311-4951-AD2F-44F7B5D7002F}" srcOrd="0" destOrd="0" presId="urn:microsoft.com/office/officeart/2008/layout/RadialCluster"/>
    <dgm:cxn modelId="{426A705A-8C75-4F29-977F-8BBC2BCE7AE0}" type="presParOf" srcId="{8C26D444-E311-4951-AD2F-44F7B5D7002F}" destId="{0570BB19-C9C3-4F9C-9815-D9BCBEE018FB}" srcOrd="0" destOrd="0" presId="urn:microsoft.com/office/officeart/2008/layout/RadialCluster"/>
    <dgm:cxn modelId="{577A2231-FE13-47D2-B51E-7441DFB359F6}" type="presParOf" srcId="{8C26D444-E311-4951-AD2F-44F7B5D7002F}" destId="{9B9F06B2-6A68-473D-B80B-65D695E7904B}" srcOrd="1" destOrd="0" presId="urn:microsoft.com/office/officeart/2008/layout/RadialCluster"/>
    <dgm:cxn modelId="{3561E703-251A-49CB-A3EA-D8942317859C}" type="presParOf" srcId="{8C26D444-E311-4951-AD2F-44F7B5D7002F}" destId="{9EB8FE9A-B043-4D25-B48C-CD5340674933}" srcOrd="2" destOrd="0" presId="urn:microsoft.com/office/officeart/2008/layout/RadialCluster"/>
    <dgm:cxn modelId="{2FA808BF-5866-45B0-9C21-06646660A677}" type="presParOf" srcId="{8C26D444-E311-4951-AD2F-44F7B5D7002F}" destId="{20E7B1CB-1BC3-4B31-96E1-5AC357158888}" srcOrd="3" destOrd="0" presId="urn:microsoft.com/office/officeart/2008/layout/RadialCluster"/>
    <dgm:cxn modelId="{F3F86A59-699B-408E-A5C9-D8777071C2FF}" type="presParOf" srcId="{8C26D444-E311-4951-AD2F-44F7B5D7002F}" destId="{A2170117-2B67-4832-8FD0-FC7D8F833E0D}" srcOrd="4" destOrd="0" presId="urn:microsoft.com/office/officeart/2008/layout/RadialCluster"/>
    <dgm:cxn modelId="{8723C8A9-3FD4-46BC-A62E-0C2CEC0F42C4}" type="presParOf" srcId="{8C26D444-E311-4951-AD2F-44F7B5D7002F}" destId="{A3B33279-E1C8-45A6-A77A-C5CFD5193A33}" srcOrd="5" destOrd="0" presId="urn:microsoft.com/office/officeart/2008/layout/RadialCluster"/>
    <dgm:cxn modelId="{B6B3C60D-23B2-4B28-9A07-CAE040ACC7BA}" type="presParOf" srcId="{8C26D444-E311-4951-AD2F-44F7B5D7002F}" destId="{7177AE83-BBEB-4121-873B-8D294AEEA6AB}" srcOrd="6" destOrd="0" presId="urn:microsoft.com/office/officeart/2008/layout/RadialCluster"/>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A427ECCB-54C7-4224-8665-1B737A1E3105}" type="doc">
      <dgm:prSet loTypeId="urn:microsoft.com/office/officeart/2008/layout/RadialCluster" loCatId="relationship" qsTypeId="urn:microsoft.com/office/officeart/2005/8/quickstyle/3d2" qsCatId="3D" csTypeId="urn:microsoft.com/office/officeart/2005/8/colors/accent1_1" csCatId="accent1" phldr="1"/>
      <dgm:spPr/>
      <dgm:t>
        <a:bodyPr/>
        <a:lstStyle/>
        <a:p>
          <a:endParaRPr lang="en-US"/>
        </a:p>
      </dgm:t>
    </dgm:pt>
    <dgm:pt modelId="{DBF1183C-D7F2-40F4-829E-8505B49CF617}">
      <dgm:prSet phldrT="[Text]"/>
      <dgm:spPr/>
      <dgm:t>
        <a:bodyPr/>
        <a:lstStyle/>
        <a:p>
          <a:r>
            <a:rPr lang="en-US" dirty="0"/>
            <a:t>Agency by law</a:t>
          </a:r>
        </a:p>
      </dgm:t>
    </dgm:pt>
    <dgm:pt modelId="{D9B95437-592A-44CA-BBC6-68E7D2F05D79}" type="parTrans" cxnId="{4FDC1CD0-A171-4065-9181-39F3B0F5D3A9}">
      <dgm:prSet/>
      <dgm:spPr/>
      <dgm:t>
        <a:bodyPr/>
        <a:lstStyle/>
        <a:p>
          <a:endParaRPr lang="en-US"/>
        </a:p>
      </dgm:t>
    </dgm:pt>
    <dgm:pt modelId="{3C78B15A-00C1-4248-B98F-2175AE294EF5}" type="sibTrans" cxnId="{4FDC1CD0-A171-4065-9181-39F3B0F5D3A9}">
      <dgm:prSet/>
      <dgm:spPr/>
      <dgm:t>
        <a:bodyPr/>
        <a:lstStyle/>
        <a:p>
          <a:endParaRPr lang="en-US"/>
        </a:p>
      </dgm:t>
    </dgm:pt>
    <dgm:pt modelId="{69FC86BC-48DF-42A0-BC26-75E12AC91EA4}">
      <dgm:prSet phldrT="[Text]"/>
      <dgm:spPr/>
      <dgm:t>
        <a:bodyPr/>
        <a:lstStyle/>
        <a:p>
          <a:r>
            <a:rPr lang="en-US" dirty="0"/>
            <a:t>Apparent agency</a:t>
          </a:r>
        </a:p>
      </dgm:t>
    </dgm:pt>
    <dgm:pt modelId="{0D5724D4-EADE-4E5B-8C57-E1C266EE647B}" type="parTrans" cxnId="{C4097ACA-FE3D-4E74-869C-175A0A230A1C}">
      <dgm:prSet/>
      <dgm:spPr/>
      <dgm:t>
        <a:bodyPr/>
        <a:lstStyle/>
        <a:p>
          <a:endParaRPr lang="en-US"/>
        </a:p>
      </dgm:t>
    </dgm:pt>
    <dgm:pt modelId="{D2A5723F-7E05-4C88-8136-AFFB271CA5FE}" type="sibTrans" cxnId="{C4097ACA-FE3D-4E74-869C-175A0A230A1C}">
      <dgm:prSet/>
      <dgm:spPr/>
      <dgm:t>
        <a:bodyPr/>
        <a:lstStyle/>
        <a:p>
          <a:endParaRPr lang="en-US"/>
        </a:p>
      </dgm:t>
    </dgm:pt>
    <dgm:pt modelId="{84843E32-C723-4D13-A0D6-DB539167B43F}">
      <dgm:prSet phldrT="[Text]"/>
      <dgm:spPr/>
      <dgm:t>
        <a:bodyPr/>
        <a:lstStyle/>
        <a:p>
          <a:r>
            <a:rPr lang="en-US" dirty="0"/>
            <a:t>Agency of necessity</a:t>
          </a:r>
        </a:p>
      </dgm:t>
    </dgm:pt>
    <dgm:pt modelId="{6074FCD4-8A74-45A5-BDE5-181ADE9A6134}" type="parTrans" cxnId="{DDD0714E-E5C7-4EB4-82C1-857B6FE1F594}">
      <dgm:prSet/>
      <dgm:spPr/>
      <dgm:t>
        <a:bodyPr/>
        <a:lstStyle/>
        <a:p>
          <a:endParaRPr lang="en-US"/>
        </a:p>
      </dgm:t>
    </dgm:pt>
    <dgm:pt modelId="{578F4E60-454F-498C-A194-E044A567C95B}" type="sibTrans" cxnId="{DDD0714E-E5C7-4EB4-82C1-857B6FE1F594}">
      <dgm:prSet/>
      <dgm:spPr/>
      <dgm:t>
        <a:bodyPr/>
        <a:lstStyle/>
        <a:p>
          <a:endParaRPr lang="en-US"/>
        </a:p>
      </dgm:t>
    </dgm:pt>
    <dgm:pt modelId="{333A534A-A3F9-45FA-B910-A42EC9A09A16}">
      <dgm:prSet phldrT="[Text]"/>
      <dgm:spPr/>
      <dgm:t>
        <a:bodyPr/>
        <a:lstStyle/>
        <a:p>
          <a:r>
            <a:rPr lang="en-US" dirty="0"/>
            <a:t>Usual agency</a:t>
          </a:r>
        </a:p>
      </dgm:t>
    </dgm:pt>
    <dgm:pt modelId="{5B4DCA15-7C6E-4F98-8DD4-ED70EC863588}" type="parTrans" cxnId="{0B31B464-47AB-4F1D-82EF-924C890396C1}">
      <dgm:prSet/>
      <dgm:spPr/>
      <dgm:t>
        <a:bodyPr/>
        <a:lstStyle/>
        <a:p>
          <a:endParaRPr lang="en-US"/>
        </a:p>
      </dgm:t>
    </dgm:pt>
    <dgm:pt modelId="{66FB3492-F841-4640-B5F3-ABBEA6EB001E}" type="sibTrans" cxnId="{0B31B464-47AB-4F1D-82EF-924C890396C1}">
      <dgm:prSet/>
      <dgm:spPr/>
      <dgm:t>
        <a:bodyPr/>
        <a:lstStyle/>
        <a:p>
          <a:endParaRPr lang="en-US"/>
        </a:p>
      </dgm:t>
    </dgm:pt>
    <dgm:pt modelId="{2059F7F7-5F62-4966-9499-6E16C9A326AA}" type="pres">
      <dgm:prSet presAssocID="{A427ECCB-54C7-4224-8665-1B737A1E3105}" presName="Name0" presStyleCnt="0">
        <dgm:presLayoutVars>
          <dgm:chMax val="1"/>
          <dgm:chPref val="1"/>
          <dgm:dir/>
          <dgm:animOne val="branch"/>
          <dgm:animLvl val="lvl"/>
        </dgm:presLayoutVars>
      </dgm:prSet>
      <dgm:spPr/>
    </dgm:pt>
    <dgm:pt modelId="{8C26D444-E311-4951-AD2F-44F7B5D7002F}" type="pres">
      <dgm:prSet presAssocID="{DBF1183C-D7F2-40F4-829E-8505B49CF617}" presName="singleCycle" presStyleCnt="0"/>
      <dgm:spPr/>
    </dgm:pt>
    <dgm:pt modelId="{0570BB19-C9C3-4F9C-9815-D9BCBEE018FB}" type="pres">
      <dgm:prSet presAssocID="{DBF1183C-D7F2-40F4-829E-8505B49CF617}" presName="singleCenter" presStyleLbl="node1" presStyleIdx="0" presStyleCnt="4" custLinFactNeighborX="21870" custLinFactNeighborY="-875">
        <dgm:presLayoutVars>
          <dgm:chMax val="7"/>
          <dgm:chPref val="7"/>
        </dgm:presLayoutVars>
      </dgm:prSet>
      <dgm:spPr/>
    </dgm:pt>
    <dgm:pt modelId="{9B9F06B2-6A68-473D-B80B-65D695E7904B}" type="pres">
      <dgm:prSet presAssocID="{0D5724D4-EADE-4E5B-8C57-E1C266EE647B}" presName="Name56" presStyleLbl="parChTrans1D2" presStyleIdx="0" presStyleCnt="3"/>
      <dgm:spPr/>
    </dgm:pt>
    <dgm:pt modelId="{9EB8FE9A-B043-4D25-B48C-CD5340674933}" type="pres">
      <dgm:prSet presAssocID="{69FC86BC-48DF-42A0-BC26-75E12AC91EA4}" presName="text0" presStyleLbl="node1" presStyleIdx="1" presStyleCnt="4" custScaleX="365244" custRadScaleRad="103745" custRadScaleInc="48033">
        <dgm:presLayoutVars>
          <dgm:bulletEnabled val="1"/>
        </dgm:presLayoutVars>
      </dgm:prSet>
      <dgm:spPr/>
    </dgm:pt>
    <dgm:pt modelId="{20E7B1CB-1BC3-4B31-96E1-5AC357158888}" type="pres">
      <dgm:prSet presAssocID="{6074FCD4-8A74-45A5-BDE5-181ADE9A6134}" presName="Name56" presStyleLbl="parChTrans1D2" presStyleIdx="1" presStyleCnt="3"/>
      <dgm:spPr/>
    </dgm:pt>
    <dgm:pt modelId="{A2170117-2B67-4832-8FD0-FC7D8F833E0D}" type="pres">
      <dgm:prSet presAssocID="{84843E32-C723-4D13-A0D6-DB539167B43F}" presName="text0" presStyleLbl="node1" presStyleIdx="2" presStyleCnt="4" custScaleX="326124" custRadScaleRad="213930" custRadScaleInc="-28977">
        <dgm:presLayoutVars>
          <dgm:bulletEnabled val="1"/>
        </dgm:presLayoutVars>
      </dgm:prSet>
      <dgm:spPr/>
    </dgm:pt>
    <dgm:pt modelId="{A3B33279-E1C8-45A6-A77A-C5CFD5193A33}" type="pres">
      <dgm:prSet presAssocID="{5B4DCA15-7C6E-4F98-8DD4-ED70EC863588}" presName="Name56" presStyleLbl="parChTrans1D2" presStyleIdx="2" presStyleCnt="3"/>
      <dgm:spPr/>
    </dgm:pt>
    <dgm:pt modelId="{7177AE83-BBEB-4121-873B-8D294AEEA6AB}" type="pres">
      <dgm:prSet presAssocID="{333A534A-A3F9-45FA-B910-A42EC9A09A16}" presName="text0" presStyleLbl="node1" presStyleIdx="3" presStyleCnt="4" custScaleX="328780" custRadScaleRad="160227" custRadScaleInc="21158">
        <dgm:presLayoutVars>
          <dgm:bulletEnabled val="1"/>
        </dgm:presLayoutVars>
      </dgm:prSet>
      <dgm:spPr/>
    </dgm:pt>
  </dgm:ptLst>
  <dgm:cxnLst>
    <dgm:cxn modelId="{34A7F406-9E82-442E-AB4E-3380CC331DB1}" type="presOf" srcId="{69FC86BC-48DF-42A0-BC26-75E12AC91EA4}" destId="{9EB8FE9A-B043-4D25-B48C-CD5340674933}" srcOrd="0" destOrd="0" presId="urn:microsoft.com/office/officeart/2008/layout/RadialCluster"/>
    <dgm:cxn modelId="{27BCFA23-A4DF-4B12-A3E6-D21D9139BDC5}" type="presOf" srcId="{5B4DCA15-7C6E-4F98-8DD4-ED70EC863588}" destId="{A3B33279-E1C8-45A6-A77A-C5CFD5193A33}" srcOrd="0" destOrd="0" presId="urn:microsoft.com/office/officeart/2008/layout/RadialCluster"/>
    <dgm:cxn modelId="{C6B4355D-0238-44F0-B4A2-9A7EEA13F38C}" type="presOf" srcId="{84843E32-C723-4D13-A0D6-DB539167B43F}" destId="{A2170117-2B67-4832-8FD0-FC7D8F833E0D}" srcOrd="0" destOrd="0" presId="urn:microsoft.com/office/officeart/2008/layout/RadialCluster"/>
    <dgm:cxn modelId="{0B31B464-47AB-4F1D-82EF-924C890396C1}" srcId="{DBF1183C-D7F2-40F4-829E-8505B49CF617}" destId="{333A534A-A3F9-45FA-B910-A42EC9A09A16}" srcOrd="2" destOrd="0" parTransId="{5B4DCA15-7C6E-4F98-8DD4-ED70EC863588}" sibTransId="{66FB3492-F841-4640-B5F3-ABBEA6EB001E}"/>
    <dgm:cxn modelId="{DDD0714E-E5C7-4EB4-82C1-857B6FE1F594}" srcId="{DBF1183C-D7F2-40F4-829E-8505B49CF617}" destId="{84843E32-C723-4D13-A0D6-DB539167B43F}" srcOrd="1" destOrd="0" parTransId="{6074FCD4-8A74-45A5-BDE5-181ADE9A6134}" sibTransId="{578F4E60-454F-498C-A194-E044A567C95B}"/>
    <dgm:cxn modelId="{E94A4255-6798-477C-A603-BB203B9733DB}" type="presOf" srcId="{6074FCD4-8A74-45A5-BDE5-181ADE9A6134}" destId="{20E7B1CB-1BC3-4B31-96E1-5AC357158888}" srcOrd="0" destOrd="0" presId="urn:microsoft.com/office/officeart/2008/layout/RadialCluster"/>
    <dgm:cxn modelId="{31AB639B-A012-4130-B0BD-B973886F68E8}" type="presOf" srcId="{333A534A-A3F9-45FA-B910-A42EC9A09A16}" destId="{7177AE83-BBEB-4121-873B-8D294AEEA6AB}" srcOrd="0" destOrd="0" presId="urn:microsoft.com/office/officeart/2008/layout/RadialCluster"/>
    <dgm:cxn modelId="{C8C28EB3-0F0C-446F-94C1-F51AF1412842}" type="presOf" srcId="{0D5724D4-EADE-4E5B-8C57-E1C266EE647B}" destId="{9B9F06B2-6A68-473D-B80B-65D695E7904B}" srcOrd="0" destOrd="0" presId="urn:microsoft.com/office/officeart/2008/layout/RadialCluster"/>
    <dgm:cxn modelId="{C4097ACA-FE3D-4E74-869C-175A0A230A1C}" srcId="{DBF1183C-D7F2-40F4-829E-8505B49CF617}" destId="{69FC86BC-48DF-42A0-BC26-75E12AC91EA4}" srcOrd="0" destOrd="0" parTransId="{0D5724D4-EADE-4E5B-8C57-E1C266EE647B}" sibTransId="{D2A5723F-7E05-4C88-8136-AFFB271CA5FE}"/>
    <dgm:cxn modelId="{4FDC1CD0-A171-4065-9181-39F3B0F5D3A9}" srcId="{A427ECCB-54C7-4224-8665-1B737A1E3105}" destId="{DBF1183C-D7F2-40F4-829E-8505B49CF617}" srcOrd="0" destOrd="0" parTransId="{D9B95437-592A-44CA-BBC6-68E7D2F05D79}" sibTransId="{3C78B15A-00C1-4248-B98F-2175AE294EF5}"/>
    <dgm:cxn modelId="{623114D6-EA3A-4645-A21B-02DB7B1677FA}" type="presOf" srcId="{A427ECCB-54C7-4224-8665-1B737A1E3105}" destId="{2059F7F7-5F62-4966-9499-6E16C9A326AA}" srcOrd="0" destOrd="0" presId="urn:microsoft.com/office/officeart/2008/layout/RadialCluster"/>
    <dgm:cxn modelId="{FEC2EBF4-7120-425C-AE57-6BBCCD39260D}" type="presOf" srcId="{DBF1183C-D7F2-40F4-829E-8505B49CF617}" destId="{0570BB19-C9C3-4F9C-9815-D9BCBEE018FB}" srcOrd="0" destOrd="0" presId="urn:microsoft.com/office/officeart/2008/layout/RadialCluster"/>
    <dgm:cxn modelId="{02046401-3298-44AE-8C18-3A1D3531D510}" type="presParOf" srcId="{2059F7F7-5F62-4966-9499-6E16C9A326AA}" destId="{8C26D444-E311-4951-AD2F-44F7B5D7002F}" srcOrd="0" destOrd="0" presId="urn:microsoft.com/office/officeart/2008/layout/RadialCluster"/>
    <dgm:cxn modelId="{426A705A-8C75-4F29-977F-8BBC2BCE7AE0}" type="presParOf" srcId="{8C26D444-E311-4951-AD2F-44F7B5D7002F}" destId="{0570BB19-C9C3-4F9C-9815-D9BCBEE018FB}" srcOrd="0" destOrd="0" presId="urn:microsoft.com/office/officeart/2008/layout/RadialCluster"/>
    <dgm:cxn modelId="{577A2231-FE13-47D2-B51E-7441DFB359F6}" type="presParOf" srcId="{8C26D444-E311-4951-AD2F-44F7B5D7002F}" destId="{9B9F06B2-6A68-473D-B80B-65D695E7904B}" srcOrd="1" destOrd="0" presId="urn:microsoft.com/office/officeart/2008/layout/RadialCluster"/>
    <dgm:cxn modelId="{3561E703-251A-49CB-A3EA-D8942317859C}" type="presParOf" srcId="{8C26D444-E311-4951-AD2F-44F7B5D7002F}" destId="{9EB8FE9A-B043-4D25-B48C-CD5340674933}" srcOrd="2" destOrd="0" presId="urn:microsoft.com/office/officeart/2008/layout/RadialCluster"/>
    <dgm:cxn modelId="{2FA808BF-5866-45B0-9C21-06646660A677}" type="presParOf" srcId="{8C26D444-E311-4951-AD2F-44F7B5D7002F}" destId="{20E7B1CB-1BC3-4B31-96E1-5AC357158888}" srcOrd="3" destOrd="0" presId="urn:microsoft.com/office/officeart/2008/layout/RadialCluster"/>
    <dgm:cxn modelId="{F3F86A59-699B-408E-A5C9-D8777071C2FF}" type="presParOf" srcId="{8C26D444-E311-4951-AD2F-44F7B5D7002F}" destId="{A2170117-2B67-4832-8FD0-FC7D8F833E0D}" srcOrd="4" destOrd="0" presId="urn:microsoft.com/office/officeart/2008/layout/RadialCluster"/>
    <dgm:cxn modelId="{8723C8A9-3FD4-46BC-A62E-0C2CEC0F42C4}" type="presParOf" srcId="{8C26D444-E311-4951-AD2F-44F7B5D7002F}" destId="{A3B33279-E1C8-45A6-A77A-C5CFD5193A33}" srcOrd="5" destOrd="0" presId="urn:microsoft.com/office/officeart/2008/layout/RadialCluster"/>
    <dgm:cxn modelId="{B6B3C60D-23B2-4B28-9A07-CAE040ACC7BA}" type="presParOf" srcId="{8C26D444-E311-4951-AD2F-44F7B5D7002F}" destId="{7177AE83-BBEB-4121-873B-8D294AEEA6AB}" srcOrd="6" destOrd="0" presId="urn:microsoft.com/office/officeart/2008/layout/RadialCluster"/>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DB8E98-6D59-4373-A804-DBA1B771922B}">
      <dsp:nvSpPr>
        <dsp:cNvPr id="0" name=""/>
        <dsp:cNvSpPr/>
      </dsp:nvSpPr>
      <dsp:spPr>
        <a:xfrm>
          <a:off x="8994682" y="729503"/>
          <a:ext cx="1932478"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7A2F48-F2C9-413D-BDDF-0C9DBE6252E3}">
      <dsp:nvSpPr>
        <dsp:cNvPr id="0" name=""/>
        <dsp:cNvSpPr/>
      </dsp:nvSpPr>
      <dsp:spPr>
        <a:xfrm>
          <a:off x="9058446"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lexandria" pitchFamily="2" charset="-78"/>
              <a:cs typeface="Alexandria" pitchFamily="2" charset="-78"/>
            </a:rPr>
            <a:t>Contract as a source of obligation</a:t>
          </a:r>
        </a:p>
      </dsp:txBody>
      <dsp:txXfrm>
        <a:off x="9316590" y="1051692"/>
        <a:ext cx="1288661" cy="1288416"/>
      </dsp:txXfrm>
    </dsp:sp>
    <dsp:sp modelId="{0FD23FF6-968F-406A-89F0-93200F840CCB}">
      <dsp:nvSpPr>
        <dsp:cNvPr id="0" name=""/>
        <dsp:cNvSpPr/>
      </dsp:nvSpPr>
      <dsp:spPr>
        <a:xfrm rot="2700000">
          <a:off x="6996493"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CC3DB9-162F-448F-8BB9-5D270104839C}">
      <dsp:nvSpPr>
        <dsp:cNvPr id="0" name=""/>
        <dsp:cNvSpPr/>
      </dsp:nvSpPr>
      <dsp:spPr>
        <a:xfrm>
          <a:off x="7062203"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lexandria" pitchFamily="2" charset="-78"/>
              <a:cs typeface="Alexandria" pitchFamily="2" charset="-78"/>
            </a:rPr>
            <a:t>Unilateral act as a source of obligation</a:t>
          </a:r>
        </a:p>
      </dsp:txBody>
      <dsp:txXfrm>
        <a:off x="7319318" y="1051692"/>
        <a:ext cx="1288661" cy="1288416"/>
      </dsp:txXfrm>
    </dsp:sp>
    <dsp:sp modelId="{1F22C185-FCDD-451E-80B6-0E3E39A70A81}">
      <dsp:nvSpPr>
        <dsp:cNvPr id="0" name=""/>
        <dsp:cNvSpPr/>
      </dsp:nvSpPr>
      <dsp:spPr>
        <a:xfrm rot="2700000">
          <a:off x="5000250"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5064931"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i="0" kern="1200" baseline="0" dirty="0">
              <a:latin typeface="Alexandria" pitchFamily="2" charset="-78"/>
              <a:cs typeface="Alexandria" pitchFamily="2" charset="-78"/>
            </a:rPr>
            <a:t>Law as a direct source of obligation</a:t>
          </a:r>
        </a:p>
      </dsp:txBody>
      <dsp:txXfrm>
        <a:off x="5322047" y="1051692"/>
        <a:ext cx="1288661" cy="1288416"/>
      </dsp:txXfrm>
    </dsp:sp>
    <dsp:sp modelId="{6AEECE16-7F97-463B-80CD-69CDE77CA66C}">
      <dsp:nvSpPr>
        <dsp:cNvPr id="0" name=""/>
        <dsp:cNvSpPr/>
      </dsp:nvSpPr>
      <dsp:spPr>
        <a:xfrm rot="2700000">
          <a:off x="3002979"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3067660"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Unjust enrichment as the a source of obligation</a:t>
          </a:r>
        </a:p>
      </dsp:txBody>
      <dsp:txXfrm>
        <a:off x="3325804" y="1051692"/>
        <a:ext cx="1288661" cy="1288416"/>
      </dsp:txXfrm>
    </dsp:sp>
    <dsp:sp modelId="{3054A2C4-022B-4DC2-A3DA-CD2FA2778EA3}">
      <dsp:nvSpPr>
        <dsp:cNvPr id="0" name=""/>
        <dsp:cNvSpPr/>
      </dsp:nvSpPr>
      <dsp:spPr>
        <a:xfrm rot="2700000">
          <a:off x="1005707"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1070388"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Tort as the first source of obligation</a:t>
          </a:r>
        </a:p>
      </dsp:txBody>
      <dsp:txXfrm>
        <a:off x="1328532" y="1051692"/>
        <a:ext cx="1288661" cy="12884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70BB19-C9C3-4F9C-9815-D9BCBEE018FB}">
      <dsp:nvSpPr>
        <dsp:cNvPr id="0" name=""/>
        <dsp:cNvSpPr/>
      </dsp:nvSpPr>
      <dsp:spPr>
        <a:xfrm>
          <a:off x="4010849" y="1738405"/>
          <a:ext cx="1120986" cy="1120986"/>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agency</a:t>
          </a:r>
        </a:p>
      </dsp:txBody>
      <dsp:txXfrm>
        <a:off x="4065571" y="1793127"/>
        <a:ext cx="1011542" cy="1011542"/>
      </dsp:txXfrm>
    </dsp:sp>
    <dsp:sp modelId="{9B9F06B2-6A68-473D-B80B-65D695E7904B}">
      <dsp:nvSpPr>
        <dsp:cNvPr id="0" name=""/>
        <dsp:cNvSpPr/>
      </dsp:nvSpPr>
      <dsp:spPr>
        <a:xfrm rot="16200000">
          <a:off x="4178180" y="1345242"/>
          <a:ext cx="786325" cy="0"/>
        </a:xfrm>
        <a:custGeom>
          <a:avLst/>
          <a:gdLst/>
          <a:ahLst/>
          <a:cxnLst/>
          <a:rect l="0" t="0" r="0" b="0"/>
          <a:pathLst>
            <a:path>
              <a:moveTo>
                <a:pt x="0" y="0"/>
              </a:moveTo>
              <a:lnTo>
                <a:pt x="786325" y="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9EB8FE9A-B043-4D25-B48C-CD5340674933}">
      <dsp:nvSpPr>
        <dsp:cNvPr id="0" name=""/>
        <dsp:cNvSpPr/>
      </dsp:nvSpPr>
      <dsp:spPr>
        <a:xfrm>
          <a:off x="3199740" y="201018"/>
          <a:ext cx="2743205" cy="751061"/>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6360" tIns="86360" rIns="86360" bIns="86360" numCol="1" spcCol="1270" anchor="ctr" anchorCtr="0">
          <a:noAutofit/>
        </a:bodyPr>
        <a:lstStyle/>
        <a:p>
          <a:pPr marL="0" lvl="0" indent="0" algn="ctr" defTabSz="1511300">
            <a:lnSpc>
              <a:spcPct val="90000"/>
            </a:lnSpc>
            <a:spcBef>
              <a:spcPct val="0"/>
            </a:spcBef>
            <a:spcAft>
              <a:spcPct val="35000"/>
            </a:spcAft>
            <a:buNone/>
          </a:pPr>
          <a:r>
            <a:rPr lang="en-US" sz="3400" kern="1200" dirty="0"/>
            <a:t>By agreement</a:t>
          </a:r>
        </a:p>
      </dsp:txBody>
      <dsp:txXfrm>
        <a:off x="3236404" y="237682"/>
        <a:ext cx="2669877" cy="677733"/>
      </dsp:txXfrm>
    </dsp:sp>
    <dsp:sp modelId="{20E7B1CB-1BC3-4B31-96E1-5AC357158888}">
      <dsp:nvSpPr>
        <dsp:cNvPr id="0" name=""/>
        <dsp:cNvSpPr/>
      </dsp:nvSpPr>
      <dsp:spPr>
        <a:xfrm rot="1034532">
          <a:off x="5103073" y="2662564"/>
          <a:ext cx="1280059" cy="0"/>
        </a:xfrm>
        <a:custGeom>
          <a:avLst/>
          <a:gdLst/>
          <a:ahLst/>
          <a:cxnLst/>
          <a:rect l="0" t="0" r="0" b="0"/>
          <a:pathLst>
            <a:path>
              <a:moveTo>
                <a:pt x="0" y="0"/>
              </a:moveTo>
              <a:lnTo>
                <a:pt x="1280059" y="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A2170117-2B67-4832-8FD0-FC7D8F833E0D}">
      <dsp:nvSpPr>
        <dsp:cNvPr id="0" name=""/>
        <dsp:cNvSpPr/>
      </dsp:nvSpPr>
      <dsp:spPr>
        <a:xfrm>
          <a:off x="6339662" y="2852276"/>
          <a:ext cx="2449390" cy="751061"/>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8740" tIns="78740" rIns="78740" bIns="78740" numCol="1" spcCol="1270" anchor="ctr" anchorCtr="0">
          <a:noAutofit/>
        </a:bodyPr>
        <a:lstStyle/>
        <a:p>
          <a:pPr marL="0" lvl="0" indent="0" algn="ctr" defTabSz="1377950">
            <a:lnSpc>
              <a:spcPct val="90000"/>
            </a:lnSpc>
            <a:spcBef>
              <a:spcPct val="0"/>
            </a:spcBef>
            <a:spcAft>
              <a:spcPct val="35000"/>
            </a:spcAft>
            <a:buNone/>
          </a:pPr>
          <a:r>
            <a:rPr lang="en-US" sz="3100" kern="1200" dirty="0"/>
            <a:t>By ratification</a:t>
          </a:r>
        </a:p>
      </dsp:txBody>
      <dsp:txXfrm>
        <a:off x="6376326" y="2888940"/>
        <a:ext cx="2376062" cy="677733"/>
      </dsp:txXfrm>
    </dsp:sp>
    <dsp:sp modelId="{A3B33279-E1C8-45A6-A77A-C5CFD5193A33}">
      <dsp:nvSpPr>
        <dsp:cNvPr id="0" name=""/>
        <dsp:cNvSpPr/>
      </dsp:nvSpPr>
      <dsp:spPr>
        <a:xfrm rot="9761688">
          <a:off x="3121299" y="2608895"/>
          <a:ext cx="910150" cy="0"/>
        </a:xfrm>
        <a:custGeom>
          <a:avLst/>
          <a:gdLst/>
          <a:ahLst/>
          <a:cxnLst/>
          <a:rect l="0" t="0" r="0" b="0"/>
          <a:pathLst>
            <a:path>
              <a:moveTo>
                <a:pt x="0" y="0"/>
              </a:moveTo>
              <a:lnTo>
                <a:pt x="910150" y="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177AE83-BBEB-4121-873B-8D294AEEA6AB}">
      <dsp:nvSpPr>
        <dsp:cNvPr id="0" name=""/>
        <dsp:cNvSpPr/>
      </dsp:nvSpPr>
      <dsp:spPr>
        <a:xfrm>
          <a:off x="701925" y="2744262"/>
          <a:ext cx="2469338" cy="751061"/>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8900" tIns="88900" rIns="88900" bIns="88900" numCol="1" spcCol="1270" anchor="ctr" anchorCtr="0">
          <a:noAutofit/>
        </a:bodyPr>
        <a:lstStyle/>
        <a:p>
          <a:pPr marL="0" lvl="0" indent="0" algn="ctr" defTabSz="1555750">
            <a:lnSpc>
              <a:spcPct val="90000"/>
            </a:lnSpc>
            <a:spcBef>
              <a:spcPct val="0"/>
            </a:spcBef>
            <a:spcAft>
              <a:spcPct val="35000"/>
            </a:spcAft>
            <a:buNone/>
          </a:pPr>
          <a:r>
            <a:rPr lang="en-US" sz="3500" kern="1200" dirty="0"/>
            <a:t>By law</a:t>
          </a:r>
        </a:p>
      </dsp:txBody>
      <dsp:txXfrm>
        <a:off x="738589" y="2780926"/>
        <a:ext cx="2396010" cy="6777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70BB19-C9C3-4F9C-9815-D9BCBEE018FB}">
      <dsp:nvSpPr>
        <dsp:cNvPr id="0" name=""/>
        <dsp:cNvSpPr/>
      </dsp:nvSpPr>
      <dsp:spPr>
        <a:xfrm>
          <a:off x="4714593" y="1279907"/>
          <a:ext cx="839893" cy="839893"/>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755650">
            <a:lnSpc>
              <a:spcPct val="90000"/>
            </a:lnSpc>
            <a:spcBef>
              <a:spcPct val="0"/>
            </a:spcBef>
            <a:spcAft>
              <a:spcPct val="35000"/>
            </a:spcAft>
            <a:buNone/>
          </a:pPr>
          <a:r>
            <a:rPr lang="en-US" sz="1700" kern="1200" dirty="0"/>
            <a:t>Agency by law</a:t>
          </a:r>
        </a:p>
      </dsp:txBody>
      <dsp:txXfrm>
        <a:off x="4755593" y="1320907"/>
        <a:ext cx="757893" cy="757893"/>
      </dsp:txXfrm>
    </dsp:sp>
    <dsp:sp modelId="{9B9F06B2-6A68-473D-B80B-65D695E7904B}">
      <dsp:nvSpPr>
        <dsp:cNvPr id="0" name=""/>
        <dsp:cNvSpPr/>
      </dsp:nvSpPr>
      <dsp:spPr>
        <a:xfrm rot="16441432">
          <a:off x="4954785" y="1055371"/>
          <a:ext cx="450182" cy="0"/>
        </a:xfrm>
        <a:custGeom>
          <a:avLst/>
          <a:gdLst/>
          <a:ahLst/>
          <a:cxnLst/>
          <a:rect l="0" t="0" r="0" b="0"/>
          <a:pathLst>
            <a:path>
              <a:moveTo>
                <a:pt x="0" y="0"/>
              </a:moveTo>
              <a:lnTo>
                <a:pt x="450182" y="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9EB8FE9A-B043-4D25-B48C-CD5340674933}">
      <dsp:nvSpPr>
        <dsp:cNvPr id="0" name=""/>
        <dsp:cNvSpPr/>
      </dsp:nvSpPr>
      <dsp:spPr>
        <a:xfrm>
          <a:off x="4187798" y="268106"/>
          <a:ext cx="2055331" cy="562728"/>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933450">
            <a:lnSpc>
              <a:spcPct val="90000"/>
            </a:lnSpc>
            <a:spcBef>
              <a:spcPct val="0"/>
            </a:spcBef>
            <a:spcAft>
              <a:spcPct val="35000"/>
            </a:spcAft>
            <a:buNone/>
          </a:pPr>
          <a:r>
            <a:rPr lang="en-US" sz="2100" kern="1200" dirty="0"/>
            <a:t>Apparent agency</a:t>
          </a:r>
        </a:p>
      </dsp:txBody>
      <dsp:txXfrm>
        <a:off x="4215268" y="295576"/>
        <a:ext cx="2000391" cy="507788"/>
      </dsp:txXfrm>
    </dsp:sp>
    <dsp:sp modelId="{20E7B1CB-1BC3-4B31-96E1-5AC357158888}">
      <dsp:nvSpPr>
        <dsp:cNvPr id="0" name=""/>
        <dsp:cNvSpPr/>
      </dsp:nvSpPr>
      <dsp:spPr>
        <a:xfrm rot="982038">
          <a:off x="5537759" y="1939503"/>
          <a:ext cx="825515" cy="0"/>
        </a:xfrm>
        <a:custGeom>
          <a:avLst/>
          <a:gdLst/>
          <a:ahLst/>
          <a:cxnLst/>
          <a:rect l="0" t="0" r="0" b="0"/>
          <a:pathLst>
            <a:path>
              <a:moveTo>
                <a:pt x="0" y="0"/>
              </a:moveTo>
              <a:lnTo>
                <a:pt x="825515" y="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A2170117-2B67-4832-8FD0-FC7D8F833E0D}">
      <dsp:nvSpPr>
        <dsp:cNvPr id="0" name=""/>
        <dsp:cNvSpPr/>
      </dsp:nvSpPr>
      <dsp:spPr>
        <a:xfrm>
          <a:off x="6346547" y="2043946"/>
          <a:ext cx="1835192" cy="562728"/>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US" sz="1600" kern="1200" dirty="0"/>
            <a:t>Agency of necessity</a:t>
          </a:r>
        </a:p>
      </dsp:txBody>
      <dsp:txXfrm>
        <a:off x="6374017" y="2071416"/>
        <a:ext cx="1780252" cy="507788"/>
      </dsp:txXfrm>
    </dsp:sp>
    <dsp:sp modelId="{A3B33279-E1C8-45A6-A77A-C5CFD5193A33}">
      <dsp:nvSpPr>
        <dsp:cNvPr id="0" name=""/>
        <dsp:cNvSpPr/>
      </dsp:nvSpPr>
      <dsp:spPr>
        <a:xfrm rot="9953997">
          <a:off x="3502552" y="1955232"/>
          <a:ext cx="1230578" cy="0"/>
        </a:xfrm>
        <a:custGeom>
          <a:avLst/>
          <a:gdLst/>
          <a:ahLst/>
          <a:cxnLst/>
          <a:rect l="0" t="0" r="0" b="0"/>
          <a:pathLst>
            <a:path>
              <a:moveTo>
                <a:pt x="0" y="0"/>
              </a:moveTo>
              <a:lnTo>
                <a:pt x="1230578" y="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177AE83-BBEB-4121-873B-8D294AEEA6AB}">
      <dsp:nvSpPr>
        <dsp:cNvPr id="0" name=""/>
        <dsp:cNvSpPr/>
      </dsp:nvSpPr>
      <dsp:spPr>
        <a:xfrm>
          <a:off x="1670951" y="2056124"/>
          <a:ext cx="1850138" cy="562728"/>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Usual agency</a:t>
          </a:r>
        </a:p>
      </dsp:txBody>
      <dsp:txXfrm>
        <a:off x="1698421" y="2083594"/>
        <a:ext cx="1795198" cy="507788"/>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11/5/2024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9E824-8B1C-11F8-D14D-ECB32615B7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342B-14B6-B916-5E2C-DED1605551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6E7684-D5CC-87FA-D828-8B48AF9A4B17}"/>
              </a:ext>
            </a:extLst>
          </p:cNvPr>
          <p:cNvSpPr>
            <a:spLocks noGrp="1"/>
          </p:cNvSpPr>
          <p:nvPr>
            <p:ph type="body" idx="1"/>
          </p:nvPr>
        </p:nvSpPr>
        <p:spPr/>
        <p:txBody>
          <a:bodyPr/>
          <a:lstStyle/>
          <a:p>
            <a:r>
              <a:rPr lang="fa-IR" dirty="0"/>
              <a:t>العقود النموذجية: دراسة أكاديمية شاملةمقدمةتعتبر العقود النموذجية أحد أهم أدوات تنظيم العلاقات التعاقدية في عالم الأعمال المعاصر. فهي عبارة عن صيغ جاهزة للعهود يتم إعدادها مسبقًا من قبل أحد الأطراف، كالشركات الكبرى أو المؤسسات الحكومية، وتقدم للطرف الآخر للتوقيع عليها دون إجراء تغييرات جوهرية. تساهم هذه العقود في تسهيل وتسريع إجراءات التعاقد، إلا أنها تثير في الوقت نفسه العديد من التساؤلات حول مدى توافقها مع مبادئ العقد الحر والعدالة التعاقدية.</a:t>
            </a:r>
            <a:endParaRPr lang="en-US" dirty="0"/>
          </a:p>
          <a:p>
            <a:r>
              <a:rPr lang="fa-IR" dirty="0"/>
              <a:t> يتميز هذا النوع من العقود بكونه موحدًا، أي يتم استخدامه في العديد من العقود المشابهة، وغالباً ما يكون لصالح الطرف الذي قام بإعداده.الفكرة العامة للعقود النموذجية</a:t>
            </a:r>
            <a:endParaRPr lang="en-US" dirty="0"/>
          </a:p>
        </p:txBody>
      </p:sp>
      <p:sp>
        <p:nvSpPr>
          <p:cNvPr id="4" name="Slide Number Placeholder 3">
            <a:extLst>
              <a:ext uri="{FF2B5EF4-FFF2-40B4-BE49-F238E27FC236}">
                <a16:creationId xmlns:a16="http://schemas.microsoft.com/office/drawing/2014/main" id="{56237B6C-537E-E4E0-B0AF-8402C79F7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49203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BB739-65B3-AD2D-A7CF-6189D3A125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5466A1-1D29-A37C-CE14-3617FAA998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A0C961-109C-4646-C9DD-91CA6C4108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93585C-A884-E62C-6E02-A1484EF8BCD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930485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67271-F2DD-6249-CD2F-EB7D453C50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68D69A-98CF-684E-7220-CE41BE985D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D2E560-6231-90C9-A4CD-385E27C76891}"/>
              </a:ext>
            </a:extLst>
          </p:cNvPr>
          <p:cNvSpPr>
            <a:spLocks noGrp="1"/>
          </p:cNvSpPr>
          <p:nvPr>
            <p:ph type="body" idx="1"/>
          </p:nvPr>
        </p:nvSpPr>
        <p:spPr/>
        <p:txBody>
          <a:bodyPr/>
          <a:lstStyle/>
          <a:p>
            <a:r>
              <a:rPr lang="fa-IR" b="1" dirty="0"/>
              <a:t>توفير الوقت والجهد:</a:t>
            </a:r>
            <a:r>
              <a:rPr lang="fa-IR" dirty="0"/>
              <a:t> تساعد العقود النموذجية على تسريع عملية التعاقد وتقليل التكاليف المتعلقة بإعداد العقود بشكل فردي</a:t>
            </a:r>
            <a:endParaRPr lang="en-US" dirty="0"/>
          </a:p>
          <a:p>
            <a:r>
              <a:rPr lang="fa-IR" dirty="0"/>
              <a:t>. </a:t>
            </a:r>
            <a:r>
              <a:rPr lang="fa-IR" b="1" dirty="0"/>
              <a:t>توحيد المعايير:</a:t>
            </a:r>
            <a:r>
              <a:rPr lang="fa-IR" dirty="0"/>
              <a:t> تساهم هذه العقود في توحيد المعايير والشروط التعاقدية، مما يقلل من النزاعات والخلافات بين الأطراف المتعاقدة.</a:t>
            </a:r>
            <a:endParaRPr lang="en-US" dirty="0"/>
          </a:p>
        </p:txBody>
      </p:sp>
      <p:sp>
        <p:nvSpPr>
          <p:cNvPr id="4" name="Slide Number Placeholder 3">
            <a:extLst>
              <a:ext uri="{FF2B5EF4-FFF2-40B4-BE49-F238E27FC236}">
                <a16:creationId xmlns:a16="http://schemas.microsoft.com/office/drawing/2014/main" id="{705F3993-DE09-1E3D-1B8D-ADC5608D6E3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15903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2D79C2-85EC-C1AB-2A6D-10E844ABCE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F06A6A-1E4B-DA3D-DF0D-1B9AFEFDC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D10956-DCB0-F11A-FB72-493FEE959AAC}"/>
              </a:ext>
            </a:extLst>
          </p:cNvPr>
          <p:cNvSpPr>
            <a:spLocks noGrp="1"/>
          </p:cNvSpPr>
          <p:nvPr>
            <p:ph type="body" idx="1"/>
          </p:nvPr>
        </p:nvSpPr>
        <p:spPr/>
        <p:txBody>
          <a:bodyPr/>
          <a:lstStyle/>
          <a:p>
            <a:r>
              <a:rPr lang="fa-IR" dirty="0"/>
              <a:t>عدم المساواة التعاقدية: غالباً ما تكون العقود النموذجية لصالح الطرف الأقوى، مما يؤدي إلى عدم توازن في القوى التفاوضية بين الأطراف المتعاقدة.</a:t>
            </a:r>
          </a:p>
          <a:p>
            <a:r>
              <a:rPr lang="fa-IR" dirty="0"/>
              <a:t>قلة التفاوض: لا يتيح للطرف الأضعف فرصة كافية للتفاوض على بنود العقد، مما يجعله يقبل الشروط كما هي دون أي تعديل.</a:t>
            </a:r>
          </a:p>
          <a:p>
            <a:r>
              <a:rPr lang="fa-IR" dirty="0"/>
              <a:t>التحايل على القانون: قد يتم استخدام العقود النموذجية للتحايل على القوانين والإضرار بحقوق الغير.</a:t>
            </a:r>
            <a:endParaRPr lang="en-US" dirty="0"/>
          </a:p>
        </p:txBody>
      </p:sp>
      <p:sp>
        <p:nvSpPr>
          <p:cNvPr id="4" name="Slide Number Placeholder 3">
            <a:extLst>
              <a:ext uri="{FF2B5EF4-FFF2-40B4-BE49-F238E27FC236}">
                <a16:creationId xmlns:a16="http://schemas.microsoft.com/office/drawing/2014/main" id="{3C0E039F-CA5A-7452-8ADF-E7064DB6C3E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7136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844A9C-6679-7E75-2A2C-A45616DBB7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A1E092-0937-33BA-C14B-7E6349D6F0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2B70A1-FB17-EF97-2300-B5B0C022C8DF}"/>
              </a:ext>
            </a:extLst>
          </p:cNvPr>
          <p:cNvSpPr>
            <a:spLocks noGrp="1"/>
          </p:cNvSpPr>
          <p:nvPr>
            <p:ph type="body" idx="1"/>
          </p:nvPr>
        </p:nvSpPr>
        <p:spPr/>
        <p:txBody>
          <a:bodyPr/>
          <a:lstStyle/>
          <a:p>
            <a:r>
              <a:rPr lang="fa-IR" dirty="0"/>
              <a:t>الحلول القانونية</a:t>
            </a:r>
          </a:p>
          <a:p>
            <a:r>
              <a:rPr lang="fa-IR" dirty="0"/>
              <a:t>لتجاوز الإشكاليات التي تثار حول العقود النموذجية، اقترحت العديد من التشريعات والقوانين حلولًا، منها:</a:t>
            </a:r>
          </a:p>
          <a:p>
            <a:endParaRPr lang="fa-IR" dirty="0"/>
          </a:p>
          <a:p>
            <a:r>
              <a:rPr lang="fa-IR" dirty="0"/>
              <a:t>إلزام الشفافية: يجب على الطرف الذي يعد العقد النموذجي أن يقدم شرحًا واضحًا لبنوده وشروطه للطرف الآخر. </a:t>
            </a:r>
          </a:p>
          <a:p>
            <a:endParaRPr lang="fa-IR" dirty="0"/>
          </a:p>
          <a:p>
            <a:r>
              <a:rPr lang="fa-IR" dirty="0"/>
              <a:t>الرقابة القضائية: يقوم القاضي بدور فعال في تفسير بنود العقد النموذجي وتقييم مدى توافقها مع القواعد العامة للقانون.</a:t>
            </a:r>
          </a:p>
          <a:p>
            <a:r>
              <a:rPr lang="fa-IR" dirty="0"/>
              <a:t>فرض التوازن التعاقدي:حيث تتيح القوانين في بعض المجالات كحماية المستهلك بأن تقوم المحاكم بفحص  معقولية شروط العقد المقدمة في النماذج النموذجية و حماية الطرف الأضعف من الاستغلال عن طريق فرض التوازن التعاقدي بين الأطراف، وتعديل العقود لزيادة حقوق الطرف الضعيف أو زيادة التزاماته.</a:t>
            </a:r>
            <a:endParaRPr lang="en-US" dirty="0"/>
          </a:p>
        </p:txBody>
      </p:sp>
      <p:sp>
        <p:nvSpPr>
          <p:cNvPr id="4" name="Slide Number Placeholder 3">
            <a:extLst>
              <a:ext uri="{FF2B5EF4-FFF2-40B4-BE49-F238E27FC236}">
                <a16:creationId xmlns:a16="http://schemas.microsoft.com/office/drawing/2014/main" id="{27FC5F65-4558-F480-9122-3FE33E0607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6728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86DCC-B01D-B4B9-CC42-29276A9153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BD753E-A83B-18E8-EB49-7CC871DAC8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73C9F4-BEE6-C28D-D355-14798FD9D994}"/>
              </a:ext>
            </a:extLst>
          </p:cNvPr>
          <p:cNvSpPr>
            <a:spLocks noGrp="1"/>
          </p:cNvSpPr>
          <p:nvPr>
            <p:ph type="body" idx="1"/>
          </p:nvPr>
        </p:nvSpPr>
        <p:spPr/>
        <p:txBody>
          <a:bodyPr/>
          <a:lstStyle/>
          <a:p>
            <a:r>
              <a:rPr lang="fa-IR" dirty="0"/>
              <a:t>الحلول القانونية</a:t>
            </a:r>
          </a:p>
          <a:p>
            <a:r>
              <a:rPr lang="fa-IR" dirty="0"/>
              <a:t>لتجاوز الإشكاليات التي تثار حول العقود النموذجية، اقترحت العديد من التشريعات والقوانين حلولًا، منها:</a:t>
            </a:r>
          </a:p>
          <a:p>
            <a:endParaRPr lang="fa-IR" dirty="0"/>
          </a:p>
          <a:p>
            <a:r>
              <a:rPr lang="fa-IR" dirty="0"/>
              <a:t>إلزام الشفافية: يجب على الطرف الذي يعد العقد النموذجي أن يقدم شرحًا واضحًا لبنوده وشروطه للطرف الآخر. </a:t>
            </a:r>
          </a:p>
          <a:p>
            <a:endParaRPr lang="fa-IR" dirty="0"/>
          </a:p>
          <a:p>
            <a:r>
              <a:rPr lang="fa-IR" dirty="0"/>
              <a:t>الرقابة القضائية: يقوم القاضي بدور فعال في تفسير بنود العقد النموذجي وتقييم مدى توافقها مع القواعد العامة للقانون.</a:t>
            </a:r>
          </a:p>
          <a:p>
            <a:r>
              <a:rPr lang="fa-IR" dirty="0"/>
              <a:t>فرض التوازن التعاقدي:حيث تتيح القوانين في بعض المجالات كحماية المستهلك بأن تقوم المحاكم بفحص  معقولية شروط العقد المقدمة في النماذج النموذجية و حماية الطرف الأضعف من الاستغلال عن طريق فرض التوازن التعاقدي بين الأطراف، وتعديل العقود لزيادة حقوق الطرف الضعيف أو زيادة التزاماته.</a:t>
            </a:r>
            <a:endParaRPr lang="en-US" dirty="0"/>
          </a:p>
        </p:txBody>
      </p:sp>
      <p:sp>
        <p:nvSpPr>
          <p:cNvPr id="4" name="Slide Number Placeholder 3">
            <a:extLst>
              <a:ext uri="{FF2B5EF4-FFF2-40B4-BE49-F238E27FC236}">
                <a16:creationId xmlns:a16="http://schemas.microsoft.com/office/drawing/2014/main" id="{A68E632F-8693-850A-9E26-D0A5FD335A7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359892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5B973-8441-AD78-533F-78833C28A6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5CC408-8B42-1E18-BC82-D92C3BF8DF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9B3D7B-08C7-A648-0E0A-2813650B4F4D}"/>
              </a:ext>
            </a:extLst>
          </p:cNvPr>
          <p:cNvSpPr>
            <a:spLocks noGrp="1"/>
          </p:cNvSpPr>
          <p:nvPr>
            <p:ph type="body" idx="1"/>
          </p:nvPr>
        </p:nvSpPr>
        <p:spPr/>
        <p:txBody>
          <a:bodyPr/>
          <a:lstStyle/>
          <a:p>
            <a:r>
              <a:rPr lang="fa-IR" dirty="0"/>
              <a:t>معركة النماذج: "</a:t>
            </a:r>
            <a:r>
              <a:rPr lang="en-US" dirty="0"/>
              <a:t>Battle of Forms"</a:t>
            </a:r>
            <a:r>
              <a:rPr lang="fa-IR" dirty="0"/>
              <a:t>مصطلح "معركة النماذج" أو "</a:t>
            </a:r>
            <a:r>
              <a:rPr lang="en-US" dirty="0"/>
              <a:t>Battle of Forms" </a:t>
            </a:r>
            <a:r>
              <a:rPr lang="fa-IR" dirty="0"/>
              <a:t>في القانون التجاري يشير إلى الصراع الذي يحدث بين طرفي العقد عندما يستخدم كل منهما نموذجًا لعقد يختلف عن نموذج الطرف الآخر.بمعنى آخر، عندما تدخل شركتان في مفاوضات لتوقيع عقد، فكل شركة عادة ما تأتي بـ"نموذج عقد" خاص بها، والذي يحتوي على الشروط والأحكام التي تفضلها. وعندما يحاول الطرفان دمج هذين النموذجين في عقد واحد، تنشأ حالة من التناقض والتضارب بين الشروط، مما يؤدي إلى ما يسمى بـ"معركة النماذج".</a:t>
            </a:r>
            <a:endParaRPr lang="en-US" dirty="0"/>
          </a:p>
        </p:txBody>
      </p:sp>
      <p:sp>
        <p:nvSpPr>
          <p:cNvPr id="4" name="Slide Number Placeholder 3">
            <a:extLst>
              <a:ext uri="{FF2B5EF4-FFF2-40B4-BE49-F238E27FC236}">
                <a16:creationId xmlns:a16="http://schemas.microsoft.com/office/drawing/2014/main" id="{69EB0706-2D25-5A5D-6DCB-9A756C13B7C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214421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ACA63-B959-EA99-0BD1-C1B5B464E0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1D312A-4DB0-9722-8FAA-BAA53FACCD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A165CA-C953-919F-65F4-E2AB2848C37D}"/>
              </a:ext>
            </a:extLst>
          </p:cNvPr>
          <p:cNvSpPr>
            <a:spLocks noGrp="1"/>
          </p:cNvSpPr>
          <p:nvPr>
            <p:ph type="body" idx="1"/>
          </p:nvPr>
        </p:nvSpPr>
        <p:spPr/>
        <p:txBody>
          <a:bodyPr/>
          <a:lstStyle/>
          <a:p>
            <a:r>
              <a:rPr lang="fa-IR" dirty="0"/>
              <a:t>أسباب حدوث "معركة النماذج":</a:t>
            </a:r>
            <a:endParaRPr lang="en-US" dirty="0"/>
          </a:p>
          <a:p>
            <a:r>
              <a:rPr lang="fa-IR" dirty="0"/>
              <a:t>اختلاف الشروط: كل نموذج عقد يحتوي على مجموعة من الشروط والأحكام التي تخدم مصالح الطرف الذي أعده، وهذه الشروط غالباً ما تكون متعارضة مع شروط النموذج الآخر.</a:t>
            </a:r>
            <a:endParaRPr lang="en-US" dirty="0"/>
          </a:p>
          <a:p>
            <a:r>
              <a:rPr lang="fa-IR" dirty="0"/>
              <a:t>الأسبقية: يتساءل الطرفان عن أي النموذجين سيتم اعتماده في العقد النهائي، وأي الشروط ستكون سارية المفعول.</a:t>
            </a:r>
            <a:endParaRPr lang="en-US" dirty="0"/>
          </a:p>
          <a:p>
            <a:r>
              <a:rPr lang="fa-IR" dirty="0"/>
              <a:t>التفاوض: قد يستغرق الطرفان وقتًا طويلاً في التفاوض على الشروط المتعارضة، مما يؤخر عملية إبرام العقد.</a:t>
            </a:r>
            <a:endParaRPr lang="en-US" dirty="0"/>
          </a:p>
        </p:txBody>
      </p:sp>
      <p:sp>
        <p:nvSpPr>
          <p:cNvPr id="4" name="Slide Number Placeholder 3">
            <a:extLst>
              <a:ext uri="{FF2B5EF4-FFF2-40B4-BE49-F238E27FC236}">
                <a16:creationId xmlns:a16="http://schemas.microsoft.com/office/drawing/2014/main" id="{C2706686-0CE1-E1DD-A1A1-E149229B2B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248269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CF6C0-1C05-12AB-30E9-551EA11E4A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F96068-7E01-402C-52BB-E8D99EA099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28E568-7474-E15B-7F06-1CB34686A5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E6A5D31-F410-31AB-E378-EED547247DB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06214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EBBD23-3B5E-8388-245D-1B42A0338A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0E035C-54E2-EF48-283B-4E2816C392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86E385-25C3-7A52-3AC0-185FDCF619F2}"/>
              </a:ext>
            </a:extLst>
          </p:cNvPr>
          <p:cNvSpPr>
            <a:spLocks noGrp="1"/>
          </p:cNvSpPr>
          <p:nvPr>
            <p:ph type="body" idx="1"/>
          </p:nvPr>
        </p:nvSpPr>
        <p:spPr/>
        <p:txBody>
          <a:bodyPr/>
          <a:lstStyle/>
          <a:p>
            <a:r>
              <a:rPr lang="fa-IR" dirty="0"/>
              <a:t>شركة "ألفا" المتخصصة في تصنيع الأجهزة الإلكترونية ترغب في شراء كمية كبيرة من المكونات الإلكترونية من شركة "بيتا". قامت كلتا الشركتين بإرسال نموذج عقد خاص بها إلى الطرف الآخر.</a:t>
            </a:r>
          </a:p>
          <a:p>
            <a:endParaRPr lang="fa-IR" dirty="0"/>
          </a:p>
          <a:p>
            <a:r>
              <a:rPr lang="fa-IR" dirty="0"/>
              <a:t>المسودة الأولى: أرسلت شركة "الفا" مسودة عقد تفصّل الخدمات المطلوبة،يشير هذا النموذج إلى أن شركة بيتا مسؤولة عن أي عيوب في المنتج لمدة عام كامل.</a:t>
            </a:r>
          </a:p>
          <a:p>
            <a:endParaRPr lang="fa-IR" dirty="0"/>
          </a:p>
          <a:p>
            <a:r>
              <a:rPr lang="fa-IR" dirty="0"/>
              <a:t>المسودة الثانية: ردت شركة "بيتا "  بعقد نموذجي خاص بها يحتوي على  بند يتعلق بتقييد مسؤوليتها في حال حدوث أي خلل في التطبيق، كما حد هذا النموذج من مسؤولية الشركة عن العيوب إلى ثلاثة أشهر فقط.</a:t>
            </a:r>
          </a:p>
          <a:p>
            <a:r>
              <a:rPr lang="fa-IR" dirty="0"/>
              <a:t>بعد ذلك ارسلت شركة بيتا عينة لشركة الفا و قبلتها شركة الفا و ارسلت بقبول التعاقد. ووفقا لذلك قامت شركة بيتا بارسال الاجهزة و استلمت الثمن كاملا.  بعد مرور ستة أشهر، اكتشفت شركة ألفا عيوبًا كبيرة في المكونات الإلكترونية التي تم شراؤها، وتسببت هذه العيوب في خسائر مالية كبيرة للشركة. فهل شركة بيتا مسئولة عن هذه العيوب ام لا </a:t>
            </a:r>
            <a:endParaRPr lang="en-US" dirty="0"/>
          </a:p>
        </p:txBody>
      </p:sp>
      <p:sp>
        <p:nvSpPr>
          <p:cNvPr id="4" name="Slide Number Placeholder 3">
            <a:extLst>
              <a:ext uri="{FF2B5EF4-FFF2-40B4-BE49-F238E27FC236}">
                <a16:creationId xmlns:a16="http://schemas.microsoft.com/office/drawing/2014/main" id="{F1224219-6CFB-1F31-1B46-5D462F48F03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250272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23E1E5-5483-C208-2C8F-F663A46B7F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559052-A025-ACA9-E649-3421A173F2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462FE6-BF40-A9F0-C05E-038C44FCEC98}"/>
              </a:ext>
            </a:extLst>
          </p:cNvPr>
          <p:cNvSpPr>
            <a:spLocks noGrp="1"/>
          </p:cNvSpPr>
          <p:nvPr>
            <p:ph type="body" idx="1"/>
          </p:nvPr>
        </p:nvSpPr>
        <p:spPr/>
        <p:txBody>
          <a:bodyPr/>
          <a:lstStyle/>
          <a:p>
            <a:r>
              <a:rPr lang="fa-IR" dirty="0"/>
              <a:t>شركة "ألفا" المتخصصة في تصنيع الأجهزة الإلكترونية ترغب في شراء كمية كبيرة من المكونات الإلكترونية من شركة "بيتا". قامت كلتا الشركتين بإرسال نموذج عقد خاص بها إلى الطرف الآخر.</a:t>
            </a:r>
          </a:p>
          <a:p>
            <a:endParaRPr lang="fa-IR" dirty="0"/>
          </a:p>
          <a:p>
            <a:r>
              <a:rPr lang="fa-IR" dirty="0"/>
              <a:t>المسودة الأولى: أرسلت شركة "الفا" مسودة عقد تفصّل الخدمات المطلوبة،يشير هذا النموذج إلى أن شركة بيتا مسؤولة عن أي عيوب في المنتج لمدة عام كامل.</a:t>
            </a:r>
          </a:p>
          <a:p>
            <a:endParaRPr lang="fa-IR" dirty="0"/>
          </a:p>
          <a:p>
            <a:r>
              <a:rPr lang="fa-IR" dirty="0"/>
              <a:t>المسودة الثانية: ردت شركة "بيتا "  بعقد نموذجي خاص بها يحتوي على  بند يتعلق بتقييد مسؤوليتها في حال حدوث أي خلل في التطبيق، كما حد هذا النموذج من مسؤولية الشركة عن العيوب إلى ثلاثة أشهر فقط.</a:t>
            </a:r>
          </a:p>
          <a:p>
            <a:r>
              <a:rPr lang="fa-IR" dirty="0"/>
              <a:t>بعد ذلك ارسلت شركة بيتا عينة لشركة الفا و قبلتها شركة الفا و ارسلت بقبول التعاقد. ووفقا لذلك قامت شركة بيتا بارسال الاجهزة و استلمت الثمن كاملا.  بعد مرور ستة أشهر، اكتشفت شركة ألفا عيوبًا كبيرة في المكونات الإلكترونية التي تم شراؤها، وتسببت هذه العيوب في خسائر مالية كبيرة للشركة. فهل شركة بيتا مسئولة عن هذه العيوب ام لا </a:t>
            </a:r>
            <a:endParaRPr lang="en-US" dirty="0"/>
          </a:p>
        </p:txBody>
      </p:sp>
      <p:sp>
        <p:nvSpPr>
          <p:cNvPr id="4" name="Slide Number Placeholder 3">
            <a:extLst>
              <a:ext uri="{FF2B5EF4-FFF2-40B4-BE49-F238E27FC236}">
                <a16:creationId xmlns:a16="http://schemas.microsoft.com/office/drawing/2014/main" id="{C66D6E4C-23F7-A041-A47D-90641FF1233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431194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F75AED-ACC3-D44B-F409-0293CEB92D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94D4D2-96EE-F23F-B78D-BBE506F1ED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EEA2AE-9174-DD59-40CA-AB46538BB1CA}"/>
              </a:ext>
            </a:extLst>
          </p:cNvPr>
          <p:cNvSpPr>
            <a:spLocks noGrp="1"/>
          </p:cNvSpPr>
          <p:nvPr>
            <p:ph type="body" idx="1"/>
          </p:nvPr>
        </p:nvSpPr>
        <p:spPr/>
        <p:txBody>
          <a:bodyPr/>
          <a:lstStyle/>
          <a:p>
            <a:r>
              <a:rPr lang="fa-IR" dirty="0"/>
              <a:t>شركة "ألفا" المتخصصة في تصنيع الأجهزة الإلكترونية ترغب في شراء كمية كبيرة من المكونات الإلكترونية من شركة "بيتا". قامت كلتا الشركتين بإرسال نموذج عقد خاص بها إلى الطرف الآخر.</a:t>
            </a:r>
          </a:p>
          <a:p>
            <a:endParaRPr lang="fa-IR" dirty="0"/>
          </a:p>
          <a:p>
            <a:r>
              <a:rPr lang="fa-IR" dirty="0"/>
              <a:t>المسودة الأولى: أرسلت شركة "الفا" مسودة عقد تفصّل الخدمات المطلوبة،يشير هذا النموذج إلى أن شركة بيتا مسؤولة عن أي عيوب في المنتج لمدة عام كامل.</a:t>
            </a:r>
          </a:p>
          <a:p>
            <a:endParaRPr lang="fa-IR" dirty="0"/>
          </a:p>
          <a:p>
            <a:r>
              <a:rPr lang="fa-IR" dirty="0"/>
              <a:t>المسودة الثانية: ردت شركة "بيتا "  بعقد نموذجي خاص بها يحتوي على  بند يتعلق بتقييد مسؤوليتها في حال حدوث أي خلل في التطبيق، كما حد هذا النموذج من مسؤولية الشركة عن العيوب إلى ثلاثة أشهر فقط.</a:t>
            </a:r>
          </a:p>
          <a:p>
            <a:r>
              <a:rPr lang="fa-IR" dirty="0"/>
              <a:t>بعد ذلك ارسلت شركة بيتا عينة لشركة الفا و قبلتها شركة الفا و ارسلت بقبول التعاقد. ووفقا لذلك قامت شركة بيتا بارسال الاجهزة و استلمت الثمن كاملا.  بعد مرور ستة أشهر، اكتشفت شركة ألفا عيوبًا كبيرة في المكونات الإلكترونية التي تم شراؤها، وتسببت هذه العيوب في خسائر مالية كبيرة للشركة. فهل شركة بيتا مسئولة عن هذه العيوب ام لا </a:t>
            </a:r>
            <a:endParaRPr lang="en-US" dirty="0"/>
          </a:p>
        </p:txBody>
      </p:sp>
      <p:sp>
        <p:nvSpPr>
          <p:cNvPr id="4" name="Slide Number Placeholder 3">
            <a:extLst>
              <a:ext uri="{FF2B5EF4-FFF2-40B4-BE49-F238E27FC236}">
                <a16:creationId xmlns:a16="http://schemas.microsoft.com/office/drawing/2014/main" id="{CB10E440-CE35-D596-01A3-4F68D884926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72835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6CFB5-AA79-229C-031D-31B735B009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FC1CB1-1386-FF59-490A-F0DF23D266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9DEF9B-71B3-0645-D126-D9DFA74C32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E32D81-9743-6E0E-EC4A-9A99A3759D8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05078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25A8C-B69C-12CF-CC5C-B4BE79BEB0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13D416-9C01-A758-8CF3-0E65544562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1F026-B91E-3539-4EA6-DF6FA2103E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68F3ED-0F55-3E5D-A07C-CF2903A705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07438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EBB2F-EFC4-C86C-A9E7-FFE02BBF04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5FDCB1-F092-96C2-2A85-683789F61E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0AE788-0D37-D079-080F-FA16BCE763A8}"/>
              </a:ext>
            </a:extLst>
          </p:cNvPr>
          <p:cNvSpPr>
            <a:spLocks noGrp="1"/>
          </p:cNvSpPr>
          <p:nvPr>
            <p:ph type="body" idx="1"/>
          </p:nvPr>
        </p:nvSpPr>
        <p:spPr/>
        <p:txBody>
          <a:bodyPr/>
          <a:lstStyle/>
          <a:p>
            <a:r>
              <a:rPr lang="en-US" dirty="0"/>
              <a:t>What is a stockbroker? Stockbrokers are individuals who buy and sell stocks and other securities for retail and institutional clients, through a stock exchange or over the counter, in return for a fee or a commission</a:t>
            </a:r>
            <a:endParaRPr lang="ar-EG" dirty="0"/>
          </a:p>
          <a:p>
            <a:endParaRPr lang="ar-EG" dirty="0"/>
          </a:p>
          <a:p>
            <a:r>
              <a:rPr lang="fa-IR" dirty="0"/>
              <a:t>ما هو سمسار البورصة؟ وسطاء الأوراق المالية هم الأفراد الذين يقومون بشراء وبيع الأسهم والأوراق المالية الأخرى لعملاء التجزئة والمؤسسات، من خلال البورصة أو خارج البورصة، مقابل رسوم أو عمولة.</a:t>
            </a:r>
            <a:endParaRPr lang="en-US" dirty="0"/>
          </a:p>
        </p:txBody>
      </p:sp>
      <p:sp>
        <p:nvSpPr>
          <p:cNvPr id="4" name="Slide Number Placeholder 3">
            <a:extLst>
              <a:ext uri="{FF2B5EF4-FFF2-40B4-BE49-F238E27FC236}">
                <a16:creationId xmlns:a16="http://schemas.microsoft.com/office/drawing/2014/main" id="{0904AA24-7468-A22A-8020-54EDCCF998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915249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D6C49F-D6A0-56E4-BA28-18CF1E056F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5E5EF9-6CAB-4938-B84B-25295DD05A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EA4046-9317-1720-99E9-3D85B01C65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54A02E-6F19-F869-AB2C-89AE7E9C35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426890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BCA61-CC61-B9D8-B530-01269BE241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5B8ACD-BEAF-70CD-5120-D0AE930804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58BE38-FF50-C70A-FB80-74E6A00E3D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2C695E-2E00-2870-9BAF-D3037C0FE9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886525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9DD1F-0B71-E8EE-53B6-ED911FCF6C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F6D438-5CCE-74E4-A251-A267394C34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01CBDD-72A2-F28C-6C38-19DBA18500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11E0995-1402-9838-2525-F9CE786F29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064130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8C53E-73A0-DE06-DBCB-268F27AADA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A6C8EE-372C-D2E6-3B59-30CFD00AE5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BAB744-AC1D-12CB-213E-87E51706B6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41C8D7-AA9D-0CF3-8095-A32A02AA6AE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235777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83DFA-B22B-8A4F-2A46-D6490908C9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393B5E-0865-D952-2EC1-5B250FDD3E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91006B-3907-DCEF-88DF-AEBF72A9C2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D3BD09-F9A1-EC31-AAE4-B77EF626897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252915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D5EB0-FD76-241E-6000-82A525387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25B3B0-572F-0CAA-E22E-9C554948F5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95C6AD-3E4D-8B11-CA1E-17CA86D8528F}"/>
              </a:ext>
            </a:extLst>
          </p:cNvPr>
          <p:cNvSpPr>
            <a:spLocks noGrp="1"/>
          </p:cNvSpPr>
          <p:nvPr>
            <p:ph type="body" idx="1"/>
          </p:nvPr>
        </p:nvSpPr>
        <p:spPr/>
        <p:txBody>
          <a:bodyPr/>
          <a:lstStyle/>
          <a:p>
            <a:r>
              <a:rPr lang="en-US" b="0" i="0" dirty="0">
                <a:solidFill>
                  <a:srgbClr val="1F1F1F"/>
                </a:solidFill>
                <a:effectLst/>
                <a:latin typeface="Arial" panose="020B0604020202020204" pitchFamily="34" charset="0"/>
              </a:rPr>
              <a:t>A forwarding agent, also known as a freight forwarder, is </a:t>
            </a:r>
            <a:r>
              <a:rPr lang="en-US" b="0" i="0" dirty="0">
                <a:solidFill>
                  <a:srgbClr val="040C28"/>
                </a:solidFill>
                <a:effectLst/>
                <a:latin typeface="Arial" panose="020B0604020202020204" pitchFamily="34" charset="0"/>
              </a:rPr>
              <a:t>an individual or a company that </a:t>
            </a:r>
            <a:r>
              <a:rPr lang="en-US" b="0" i="0" dirty="0" err="1">
                <a:solidFill>
                  <a:srgbClr val="040C28"/>
                </a:solidFill>
                <a:effectLst/>
                <a:latin typeface="Arial" panose="020B0604020202020204" pitchFamily="34" charset="0"/>
              </a:rPr>
              <a:t>specialises</a:t>
            </a:r>
            <a:r>
              <a:rPr lang="en-US" b="0" i="0" dirty="0">
                <a:solidFill>
                  <a:srgbClr val="040C28"/>
                </a:solidFill>
                <a:effectLst/>
                <a:latin typeface="Arial" panose="020B0604020202020204" pitchFamily="34" charset="0"/>
              </a:rPr>
              <a:t> in </a:t>
            </a:r>
            <a:r>
              <a:rPr lang="en-US" b="0" i="0" dirty="0" err="1">
                <a:solidFill>
                  <a:srgbClr val="040C28"/>
                </a:solidFill>
                <a:effectLst/>
                <a:latin typeface="Arial" panose="020B0604020202020204" pitchFamily="34" charset="0"/>
              </a:rPr>
              <a:t>organising</a:t>
            </a:r>
            <a:r>
              <a:rPr lang="en-US" b="0" i="0" dirty="0">
                <a:solidFill>
                  <a:srgbClr val="040C28"/>
                </a:solidFill>
                <a:effectLst/>
                <a:latin typeface="Arial" panose="020B0604020202020204" pitchFamily="34" charset="0"/>
              </a:rPr>
              <a:t> transports for individuals or corporations</a:t>
            </a:r>
            <a:r>
              <a:rPr lang="en-US" b="0" i="0" dirty="0">
                <a:solidFill>
                  <a:srgbClr val="1F1F1F"/>
                </a:solidFill>
                <a:effectLst/>
                <a:latin typeface="Arial" panose="020B0604020202020204" pitchFamily="34" charset="0"/>
              </a:rPr>
              <a:t>. Basically, the forwarding agent is responsible for arranging the movement of goods from a point to </a:t>
            </a:r>
            <a:endParaRPr lang="en-US" dirty="0"/>
          </a:p>
        </p:txBody>
      </p:sp>
      <p:sp>
        <p:nvSpPr>
          <p:cNvPr id="4" name="Slide Number Placeholder 3">
            <a:extLst>
              <a:ext uri="{FF2B5EF4-FFF2-40B4-BE49-F238E27FC236}">
                <a16:creationId xmlns:a16="http://schemas.microsoft.com/office/drawing/2014/main" id="{2B01B959-3B41-1D1B-7262-26B7D39989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79661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97F6B-FEC8-3C26-37FC-30948A2DB2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08A6A8-5CFB-1021-1C4C-C0D73C7FE2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6A8EC3-95C7-51F5-92AD-69B873B7AB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940822-B46F-39A8-3D4F-C8E91660B96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408503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A4980-6D14-8604-6EBB-FA29CFBB9A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6ADDA5-1F08-C439-F4C5-A41DD2F727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14218A-424E-3029-13CE-C546265A76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88A392-4A21-1EE7-1E44-89F0972602D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81769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3D568F-30F7-7199-9540-89910FF558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FD91A0-B038-6561-8429-1FB91FDA51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DEE65B-B7D7-E395-4F5F-035294BF56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D4839D-DF7E-0D7C-95D9-F8E924E6033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77290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AF355-402F-06B2-C970-4E3DD6CC7C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15B255-9470-2E00-3626-E14D00BF3E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B96223-C0DC-E3AD-E243-5FA447A55E0A}"/>
              </a:ext>
            </a:extLst>
          </p:cNvPr>
          <p:cNvSpPr>
            <a:spLocks noGrp="1"/>
          </p:cNvSpPr>
          <p:nvPr>
            <p:ph type="body" idx="1"/>
          </p:nvPr>
        </p:nvSpPr>
        <p:spPr/>
        <p:txBody>
          <a:bodyPr/>
          <a:lstStyle/>
          <a:p>
            <a:endParaRPr lang="en-US" dirty="0"/>
          </a:p>
          <a:p>
            <a:r>
              <a:rPr lang="en-US" dirty="0"/>
              <a:t>Dead Freight refers to the situation where a shipper fails to fill the cargo space they have booked on a vessel or aircraft. The unpredictability of rates, availability of cargo space, vessels, or aircraft, as well as the risk of under- or over utilization, significantly impacts the financial outcomes</a:t>
            </a:r>
          </a:p>
        </p:txBody>
      </p:sp>
      <p:sp>
        <p:nvSpPr>
          <p:cNvPr id="4" name="Slide Number Placeholder 3">
            <a:extLst>
              <a:ext uri="{FF2B5EF4-FFF2-40B4-BE49-F238E27FC236}">
                <a16:creationId xmlns:a16="http://schemas.microsoft.com/office/drawing/2014/main" id="{5976B93F-BA57-CCF0-4920-47A7008871C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42089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464C8-4ED6-3CB0-6ED0-A24313647C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B3D9BF-EA7F-23C1-1622-7E5F171D03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0FA504-8989-CF8D-EB74-4681188FFE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7ADCC9-F098-D33A-ED09-A7185234712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34799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6E912-ECC0-6D8C-6540-745E5AE6A5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BDDBBC-73B3-4781-5A27-AA64878DD7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136B06-C450-ADE1-0852-9AEC0AD480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D7262F-5FF8-A839-54BE-32710698DFC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327556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B71F8-820A-64B3-2630-E43A469613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2D739F-FEF8-955F-98AF-B2E922E781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A70E96-7FCD-4C3E-B3CC-C1D022ACAD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6E6798-6BA8-9B9A-916D-7F8E19C6F22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2991374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BF2C0-22DC-52B3-9768-C5DAA6D9B2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EB1D8E-4BA7-8F1B-4A51-A17D443550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95ABB6-86DE-C4FC-65E0-BDEE27369B59}"/>
              </a:ext>
            </a:extLst>
          </p:cNvPr>
          <p:cNvSpPr>
            <a:spLocks noGrp="1"/>
          </p:cNvSpPr>
          <p:nvPr>
            <p:ph type="body" idx="1"/>
          </p:nvPr>
        </p:nvSpPr>
        <p:spPr/>
        <p:txBody>
          <a:bodyPr/>
          <a:lstStyle/>
          <a:p>
            <a:r>
              <a:rPr lang="en-US" dirty="0"/>
              <a:t>Agency by estoppel is a legal term that refers to someone giving the impression to a layperson that they are an agent of another individual or company. This agency is not officially appointed and the agent by estoppel is not authorized to represent the person or company they </a:t>
            </a:r>
          </a:p>
          <a:p>
            <a:endParaRPr lang="en-US" dirty="0"/>
          </a:p>
          <a:p>
            <a:endParaRPr lang="fa-IR" dirty="0"/>
          </a:p>
          <a:p>
            <a:r>
              <a:rPr lang="fa-IR" dirty="0"/>
              <a:t>الوكالة بالإغلاق الحكمي هي مصطلح قانوني يشير إلى شخص يعطي الانطباع لشخص عادي بأنه وكيل لفرد أو شركة أخرى. لم يتم تعيين هذه الوكالة رسميًا والوكيل بموجب الحكم الحكمي غير مخول بتمثيل الشخص أو الشركة التي ينتمي إليها</a:t>
            </a:r>
            <a:endParaRPr lang="en-US" dirty="0"/>
          </a:p>
        </p:txBody>
      </p:sp>
      <p:sp>
        <p:nvSpPr>
          <p:cNvPr id="4" name="Slide Number Placeholder 3">
            <a:extLst>
              <a:ext uri="{FF2B5EF4-FFF2-40B4-BE49-F238E27FC236}">
                <a16:creationId xmlns:a16="http://schemas.microsoft.com/office/drawing/2014/main" id="{6E394F0D-702E-34FD-5CD7-C26B2B205D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34785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C4C75-D5D2-E054-D135-9A1A2FE100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01AD3A-393E-B1C5-86FE-A115CBB818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128B26-DF55-D8E6-ECD5-FFDABCF287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B7E485-07C8-1FE1-A6E7-83DCAB621A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434760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485DA-7660-4C3F-F194-0C8EECA417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D918AC-A073-5E45-030F-968A140982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1130DA-F8FD-834F-1026-07C40377E0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C16F6C5-46F6-FCB4-DE54-ADAC130061A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35952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BDC8A-4C9E-6BE9-D4E3-4D480FE323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7A6A50-5BFE-0D1C-E6B4-604BFCFCB6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F7072C-4269-C715-114E-2E7FAAEF2F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19F55A-06CD-E613-4C52-2F4DFA15C07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04981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499670-5D6A-DD06-CE66-ADE1407D3C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C78773-3C9B-B1B1-9774-93BAA1D90F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0BFF82-B039-6A72-38E7-ADFE2F717A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14065B-3B37-7C5A-85E5-387719771DA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33541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pn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png"/><Relationship Id="rId7" Type="http://schemas.openxmlformats.org/officeDocument/2006/relationships/diagramColors" Target="../diagrams/colors3.xml"/><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6.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40502"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Business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Fatma Abdalla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6401328" y="4913660"/>
            <a:ext cx="3500018" cy="76944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MGM412</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a:t>
            </a:r>
            <a:endParaRPr kumimoji="0" lang="ar-EG" sz="22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6679"/>
    </mc:Choice>
    <mc:Fallback xmlns="">
      <p:transition spd="slow" advTm="2667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latin typeface="Alexandria" pitchFamily="2" charset="-78"/>
                <a:cs typeface="Alexandria" pitchFamily="2" charset="-78"/>
              </a:rPr>
              <a:t>Lecture goals </a:t>
            </a:r>
            <a:endParaRPr kumimoji="0" lang="en-US" sz="2800" b="1" i="0" u="none" strike="noStrike" kern="1200" cap="none" spc="0" normalizeH="0" baseline="0" noProof="0" dirty="0">
              <a:ln>
                <a:noFill/>
              </a:ln>
              <a:effectLst/>
              <a:uLnTx/>
              <a:uFillTx/>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647439" y="2673688"/>
            <a:ext cx="7895183" cy="2492285"/>
          </a:xfrm>
          <a:prstGeom prst="rect">
            <a:avLst/>
          </a:prstGeom>
          <a:noFill/>
        </p:spPr>
        <p:txBody>
          <a:bodyPr wrap="square" rtlCol="0">
            <a:spAutoFit/>
          </a:bodyPr>
          <a:lstStyle/>
          <a:p>
            <a:pPr marL="0" marR="0" lvl="0" indent="0"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1- Quick revision of the previous lecture </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2- Our educational goals today </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3- Conclusion</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4- References </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4180"/>
    </mc:Choice>
    <mc:Fallback xmlns="">
      <p:transition spd="slow" advTm="6418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3413760" y="1412953"/>
            <a:ext cx="689802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Alexandria" pitchFamily="2" charset="-78"/>
                <a:cs typeface="Alexandria" pitchFamily="2" charset="-78"/>
              </a:rPr>
              <a:t>1- quick revision of the previous lecture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2592086036"/>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76681"/>
    </mc:Choice>
    <mc:Fallback xmlns="">
      <p:transition spd="slow" advTm="27668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166201" y="1192225"/>
            <a:ext cx="8270275" cy="3837052"/>
          </a:xfrm>
        </p:spPr>
      </p:pic>
      <p:sp>
        <p:nvSpPr>
          <p:cNvPr id="6" name="Rectangle 5"/>
          <p:cNvSpPr/>
          <p:nvPr/>
        </p:nvSpPr>
        <p:spPr>
          <a:xfrm>
            <a:off x="2166201" y="884722"/>
            <a:ext cx="100257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232350" y="3937545"/>
            <a:ext cx="6573640" cy="1728230"/>
          </a:xfrm>
          <a:prstGeom prst="rect">
            <a:avLst/>
          </a:prstGeom>
          <a:noFill/>
        </p:spPr>
        <p:txBody>
          <a:bodyPr wrap="square">
            <a:spAutoFit/>
          </a:bodyPr>
          <a:lstStyle/>
          <a:p>
            <a:pPr>
              <a:lnSpc>
                <a:spcPct val="120000"/>
              </a:lnSpc>
            </a:pPr>
            <a:endParaRPr lang="en-US" dirty="0">
              <a:latin typeface="Alexandria" charset="0"/>
              <a:cs typeface="Alexandria" charset="0"/>
            </a:endParaRPr>
          </a:p>
          <a:p>
            <a:pPr>
              <a:lnSpc>
                <a:spcPct val="120000"/>
              </a:lnSpc>
            </a:pPr>
            <a:r>
              <a:rPr lang="en-US" dirty="0">
                <a:latin typeface="Alexandria" charset="0"/>
                <a:cs typeface="Alexandria" charset="0"/>
              </a:rPr>
              <a:t>Part 4: Sources of obligation</a:t>
            </a:r>
            <a:endParaRPr lang="ar-EG" dirty="0">
              <a:latin typeface="Alexandria" charset="0"/>
              <a:cs typeface="Alexandria" charset="0"/>
            </a:endParaRPr>
          </a:p>
          <a:p>
            <a:pPr>
              <a:lnSpc>
                <a:spcPct val="120000"/>
              </a:lnSpc>
            </a:pPr>
            <a:r>
              <a:rPr lang="en-US" dirty="0">
                <a:latin typeface="Alexandria" charset="0"/>
                <a:cs typeface="Alexandria" charset="0"/>
              </a:rPr>
              <a:t>VI- Different applications of business-related contracts.</a:t>
            </a:r>
          </a:p>
          <a:p>
            <a:pPr>
              <a:lnSpc>
                <a:spcPct val="120000"/>
              </a:lnSpc>
            </a:pPr>
            <a:r>
              <a:rPr lang="en-US" dirty="0">
                <a:latin typeface="Alexandria" charset="0"/>
                <a:cs typeface="Alexandria" charset="0"/>
              </a:rPr>
              <a:t>a- standard contracts.</a:t>
            </a:r>
          </a:p>
          <a:p>
            <a:pPr>
              <a:lnSpc>
                <a:spcPct val="120000"/>
              </a:lnSpc>
            </a:pPr>
            <a:r>
              <a:rPr lang="en-US" dirty="0">
                <a:latin typeface="Alexandria" charset="0"/>
                <a:cs typeface="Alexandria" charset="0"/>
              </a:rPr>
              <a:t>B-Agency contract.</a:t>
            </a:r>
          </a:p>
        </p:txBody>
      </p:sp>
      <p:sp>
        <p:nvSpPr>
          <p:cNvPr id="41" name="TextBox 40"/>
          <p:cNvSpPr txBox="1"/>
          <p:nvPr/>
        </p:nvSpPr>
        <p:spPr>
          <a:xfrm>
            <a:off x="6301339" y="1259391"/>
            <a:ext cx="506741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2-  educational goal today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0665"/>
    </mc:Choice>
    <mc:Fallback xmlns="">
      <p:transition spd="slow" advTm="7066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22FD0-39B4-598B-1E96-559C581136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C35166-CF74-C570-3EE7-8E693BAC6881}"/>
              </a:ext>
            </a:extLst>
          </p:cNvPr>
          <p:cNvSpPr/>
          <p:nvPr/>
        </p:nvSpPr>
        <p:spPr>
          <a:xfrm>
            <a:off x="2269797" y="9073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3039BE6-41AA-1262-015D-52C36D923081}"/>
              </a:ext>
            </a:extLst>
          </p:cNvPr>
          <p:cNvSpPr/>
          <p:nvPr/>
        </p:nvSpPr>
        <p:spPr>
          <a:xfrm>
            <a:off x="670313" y="1246180"/>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ctr"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Standard contract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standard or m</a:t>
            </a:r>
            <a:r>
              <a:rPr kumimoji="0" lang="en-US" sz="18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odel</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contracts are one of the most important tools for organizing contractual relations in the modern business world. They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are ready-made contract forms that are prepared in advance by one of the parties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such as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large companies or government institutions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presented to the other party for signature without making any substantial changes in contract terms. These contracts contribute to facilitating and accelerating contracting procedures.</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This type of contract is uniform, meaning it is used in many similar contracts concluded by the entity that prepared, and is often in his favor . Any person who intend to deal with this entities may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only accept to conclude contract based on terms defined in the standard contract or refuse the whole transaction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This why it is called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take it or leave it contracts with no substantial negotiations.</a:t>
            </a:r>
          </a:p>
        </p:txBody>
      </p:sp>
      <p:pic>
        <p:nvPicPr>
          <p:cNvPr id="5" name="Graphic 21">
            <a:extLst>
              <a:ext uri="{FF2B5EF4-FFF2-40B4-BE49-F238E27FC236}">
                <a16:creationId xmlns:a16="http://schemas.microsoft.com/office/drawing/2014/main" id="{BD5C01BD-4576-45B5-B298-6BC6CC6B81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0412504"/>
      </p:ext>
    </p:extLst>
  </p:cSld>
  <p:clrMapOvr>
    <a:masterClrMapping/>
  </p:clrMapOvr>
  <mc:AlternateContent xmlns:mc="http://schemas.openxmlformats.org/markup-compatibility/2006" xmlns:p14="http://schemas.microsoft.com/office/powerpoint/2010/main">
    <mc:Choice Requires="p14">
      <p:transition spd="slow" p14:dur="2000" advTm="168123"/>
    </mc:Choice>
    <mc:Fallback xmlns="">
      <p:transition spd="slow" advTm="16812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27C78-E220-4C8F-4F9E-5425586E3D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914140-101B-BED2-C519-2D5AEBD34042}"/>
              </a:ext>
            </a:extLst>
          </p:cNvPr>
          <p:cNvSpPr/>
          <p:nvPr/>
        </p:nvSpPr>
        <p:spPr>
          <a:xfrm>
            <a:off x="2269797" y="92987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2D7799A-1155-FA71-1D9F-27019006DC05}"/>
              </a:ext>
            </a:extLst>
          </p:cNvPr>
          <p:cNvSpPr/>
          <p:nvPr/>
        </p:nvSpPr>
        <p:spPr>
          <a:xfrm>
            <a:off x="670313" y="1280047"/>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Why use a standard form contract?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complex contracts, such as international sale contracts, the difficulty is often to determine exactly what obligations the terms of the contract create.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This difficulty is not usually apparent in negotiating the contract, but becomes apparent when there is a dispute in which the parties argue that the terms in question have different </a:t>
            </a:r>
            <a:r>
              <a:rPr kumimoji="0" lang="en-US" sz="18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meanings.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Merchant traders do not necessarily have definite legal </a:t>
            </a:r>
            <a:r>
              <a:rPr lang="en-US" dirty="0">
                <a:solidFill>
                  <a:prstClr val="black"/>
                </a:solidFill>
                <a:latin typeface="Alexandria" pitchFamily="2" charset="-78"/>
                <a:cs typeface="Alexandria" pitchFamily="2" charset="-78"/>
              </a:rPr>
              <a:t>terms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 mind when negotiating their contracts. </a:t>
            </a:r>
            <a:r>
              <a:rPr lang="en-US" dirty="0">
                <a:solidFill>
                  <a:prstClr val="black"/>
                </a:solidFill>
                <a:latin typeface="Alexandria" pitchFamily="2" charset="-78"/>
                <a:cs typeface="Alexandria" pitchFamily="2" charset="-78"/>
              </a:rPr>
              <a:t>standard contracts have different advantages and disadvantages we shall explain each in the following:</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6E1C3DD4-BB78-7E75-520A-57945954EE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4423684"/>
      </p:ext>
    </p:extLst>
  </p:cSld>
  <p:clrMapOvr>
    <a:masterClrMapping/>
  </p:clrMapOvr>
  <mc:AlternateContent xmlns:mc="http://schemas.openxmlformats.org/markup-compatibility/2006" xmlns:p14="http://schemas.microsoft.com/office/powerpoint/2010/main">
    <mc:Choice Requires="p14">
      <p:transition spd="slow" p14:dur="2000" advTm="129049"/>
    </mc:Choice>
    <mc:Fallback xmlns="">
      <p:transition spd="slow" advTm="12904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435CB-86F3-3EBB-6226-4E1CC5C305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E53278-4E79-0E91-B707-93E8348A1420}"/>
              </a:ext>
            </a:extLst>
          </p:cNvPr>
          <p:cNvSpPr/>
          <p:nvPr/>
        </p:nvSpPr>
        <p:spPr>
          <a:xfrm>
            <a:off x="2174622" y="9185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B7F7916-2F4F-423C-165F-05D3823DCBF6}"/>
              </a:ext>
            </a:extLst>
          </p:cNvPr>
          <p:cNvSpPr/>
          <p:nvPr/>
        </p:nvSpPr>
        <p:spPr>
          <a:xfrm>
            <a:off x="445815" y="1239329"/>
            <a:ext cx="11300369" cy="5252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Advantage of Standard Contracts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Saving time and effort: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Model contracts help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speed up the contracting process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reduce the costs associated with preparing contracts individually.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Standardization: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These contracts contribute to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standardization of contractual standards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terms, which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Their contents are well known in advance to interested parties. so,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Parties know their rights and obligations.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Minimize the risk of misunderstanding. And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reduces disputes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disagreements between contracting parties.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it Serves the purpose of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uniformity of commercial law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by some typical provisions they create.</a:t>
            </a:r>
          </a:p>
        </p:txBody>
      </p:sp>
      <p:pic>
        <p:nvPicPr>
          <p:cNvPr id="5" name="Graphic 21">
            <a:extLst>
              <a:ext uri="{FF2B5EF4-FFF2-40B4-BE49-F238E27FC236}">
                <a16:creationId xmlns:a16="http://schemas.microsoft.com/office/drawing/2014/main" id="{890EC19A-2344-9E59-27C6-660E48919B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0875662"/>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6FC1C-C757-C283-EB68-3377525A35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98121A-70A3-7E1A-886D-5B4379D988FD}"/>
              </a:ext>
            </a:extLst>
          </p:cNvPr>
          <p:cNvSpPr/>
          <p:nvPr/>
        </p:nvSpPr>
        <p:spPr>
          <a:xfrm>
            <a:off x="2269797" y="89601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90C3074-4EF7-6C79-C60A-DA2575429B00}"/>
              </a:ext>
            </a:extLst>
          </p:cNvPr>
          <p:cNvSpPr/>
          <p:nvPr/>
        </p:nvSpPr>
        <p:spPr>
          <a:xfrm>
            <a:off x="315098" y="1475895"/>
            <a:ext cx="11561803" cy="4881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18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Disadvantages</a:t>
            </a:r>
            <a:r>
              <a:rPr lang="en-US" b="1" u="sng" dirty="0">
                <a:solidFill>
                  <a:prstClr val="black"/>
                </a:solidFill>
                <a:latin typeface="Alexandria" pitchFamily="2" charset="-78"/>
                <a:cs typeface="Alexandria" pitchFamily="2" charset="-78"/>
              </a:rPr>
              <a:t> and </a:t>
            </a:r>
            <a:r>
              <a:rPr kumimoji="0" lang="en-US" sz="18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Problems Raised by Model Contracts: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Despite the advantages offered by model contracts, they raise many legal and ethical problems, including:</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Contractual inequality: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Model contracts are often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in favor of the stronger party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which may lead to an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imbalance in  obligations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the contracting parties.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Lack of negotiation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does not give the weaker party enough opportunity to negotiate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terms of the contract, which makes it accept the terms as they are without any amendment.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Circumvention of the law: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Model contracts may be used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circumvent laws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harm the rights of others.</a:t>
            </a:r>
          </a:p>
        </p:txBody>
      </p:sp>
      <p:pic>
        <p:nvPicPr>
          <p:cNvPr id="5" name="Graphic 21">
            <a:extLst>
              <a:ext uri="{FF2B5EF4-FFF2-40B4-BE49-F238E27FC236}">
                <a16:creationId xmlns:a16="http://schemas.microsoft.com/office/drawing/2014/main" id="{597B954E-6F8D-79D3-4559-4BD63797FF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04956700"/>
      </p:ext>
    </p:extLst>
  </p:cSld>
  <p:clrMapOvr>
    <a:masterClrMapping/>
  </p:clrMapOvr>
  <mc:AlternateContent xmlns:mc="http://schemas.openxmlformats.org/markup-compatibility/2006" xmlns:p14="http://schemas.microsoft.com/office/powerpoint/2010/main">
    <mc:Choice Requires="p14">
      <p:transition spd="slow" p14:dur="2000" advTm="157292"/>
    </mc:Choice>
    <mc:Fallback xmlns="">
      <p:transition spd="slow" advTm="15729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053C2-B7BE-ADC2-B0A3-A463BA37AF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6AAD65-F95F-A1DE-FC0A-29CABC9CA0E9}"/>
              </a:ext>
            </a:extLst>
          </p:cNvPr>
          <p:cNvSpPr/>
          <p:nvPr/>
        </p:nvSpPr>
        <p:spPr>
          <a:xfrm>
            <a:off x="2269797" y="94116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75FB00F-06D8-F449-F7D9-448A395DAE7B}"/>
              </a:ext>
            </a:extLst>
          </p:cNvPr>
          <p:cNvSpPr/>
          <p:nvPr/>
        </p:nvSpPr>
        <p:spPr>
          <a:xfrm>
            <a:off x="448956" y="1302625"/>
            <a:ext cx="11294088" cy="5301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Legal Solutions</a:t>
            </a:r>
            <a:endPar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overcome the problems raised about model contracts, many legislations and laws have proposed solutions, including:</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Obligation of transparency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party preparing the model contract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must provide a clear explanation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of its terms and conditions to the other party.</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Judicial </a:t>
            </a:r>
            <a:r>
              <a:rPr lang="en-US" dirty="0">
                <a:solidFill>
                  <a:prstClr val="black"/>
                </a:solidFill>
                <a:latin typeface="Alexandria" pitchFamily="2" charset="-78"/>
                <a:cs typeface="Alexandria" pitchFamily="2" charset="-78"/>
              </a:rPr>
              <a:t>censorship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judge plays an effective role in interpreting the terms of the model contract , if the term is vague,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interpretation should be in favor of the weak party</a:t>
            </a:r>
          </a:p>
        </p:txBody>
      </p:sp>
      <p:pic>
        <p:nvPicPr>
          <p:cNvPr id="5" name="Graphic 21">
            <a:extLst>
              <a:ext uri="{FF2B5EF4-FFF2-40B4-BE49-F238E27FC236}">
                <a16:creationId xmlns:a16="http://schemas.microsoft.com/office/drawing/2014/main" id="{3D475FE9-1DB2-5A0E-CA05-A265A0A2F0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19462580"/>
      </p:ext>
    </p:extLst>
  </p:cSld>
  <p:clrMapOvr>
    <a:masterClrMapping/>
  </p:clrMapOvr>
  <mc:AlternateContent xmlns:mc="http://schemas.openxmlformats.org/markup-compatibility/2006" xmlns:p14="http://schemas.microsoft.com/office/powerpoint/2010/main">
    <mc:Choice Requires="p14">
      <p:transition spd="slow" p14:dur="2000" advTm="131728"/>
    </mc:Choice>
    <mc:Fallback xmlns="">
      <p:transition spd="slow" advTm="13172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DD430-89C4-D585-A102-6754FF2198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5A802D-7774-A100-2EED-D223F1E66C2A}"/>
              </a:ext>
            </a:extLst>
          </p:cNvPr>
          <p:cNvSpPr/>
          <p:nvPr/>
        </p:nvSpPr>
        <p:spPr>
          <a:xfrm>
            <a:off x="2269797" y="9185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480A0CD-836F-FE15-00D4-F5EBECB11D13}"/>
              </a:ext>
            </a:extLst>
          </p:cNvPr>
          <p:cNvSpPr/>
          <p:nvPr/>
        </p:nvSpPr>
        <p:spPr>
          <a:xfrm>
            <a:off x="773735" y="1155869"/>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r>
              <a:rPr lang="en-US" b="1" dirty="0">
                <a:solidFill>
                  <a:prstClr val="black"/>
                </a:solidFill>
                <a:latin typeface="Alexandria" pitchFamily="2" charset="-78"/>
                <a:cs typeface="Alexandria" pitchFamily="2" charset="-78"/>
              </a:rPr>
              <a:t>- </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Imposing contractual balance: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laws in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some areas such as consumer protection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allow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courts to examine the reasonableness of the contract terms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presented in the model forms and protect the weaker party from exploitation by imposing contractual balance between the parties, and amending contracts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increase the rights of the weaker party or increase its obligations</a:t>
            </a:r>
            <a:endParaRPr kumimoji="0" lang="fa-IR"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6D931E4-5A94-26FC-6C9B-D3220DDA71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74841104"/>
      </p:ext>
    </p:extLst>
  </p:cSld>
  <p:clrMapOvr>
    <a:masterClrMapping/>
  </p:clrMapOvr>
  <mc:AlternateContent xmlns:mc="http://schemas.openxmlformats.org/markup-compatibility/2006" xmlns:p14="http://schemas.microsoft.com/office/powerpoint/2010/main">
    <mc:Choice Requires="p14">
      <p:transition spd="slow" p14:dur="2000" advTm="123949"/>
    </mc:Choice>
    <mc:Fallback xmlns="">
      <p:transition spd="slow" advTm="12394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AAF77-BC3A-DA5E-80C0-7F492069E4D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BE8684-392E-FC49-5274-0C44E8138A4B}"/>
              </a:ext>
            </a:extLst>
          </p:cNvPr>
          <p:cNvSpPr/>
          <p:nvPr/>
        </p:nvSpPr>
        <p:spPr>
          <a:xfrm>
            <a:off x="2269797" y="9185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2621024-7F4A-2140-312C-C3DB32FFF6F9}"/>
              </a:ext>
            </a:extLst>
          </p:cNvPr>
          <p:cNvSpPr/>
          <p:nvPr/>
        </p:nvSpPr>
        <p:spPr>
          <a:xfrm>
            <a:off x="420734" y="1291337"/>
            <a:ext cx="11350532" cy="5244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Battle of forms: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term "Battle of Forms" in commercial law refers to the conflict that occurs between two parties to a contract when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each party uses a different standard contract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from the other party's form.</a:t>
            </a: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other words, when two companies enter into negotiations to sign a contract, each company usually comes up with its own "contract form", which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contains the terms and conditions that it prefers.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When the parties try to merge these two forms into one contract, a state of contradiction and conflict between the terms arises, leading to what is called a "battle of forms".</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C9BBE9DB-AC0A-2D6B-D874-C1AE83E338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91398720"/>
      </p:ext>
    </p:extLst>
  </p:cSld>
  <p:clrMapOvr>
    <a:masterClrMapping/>
  </p:clrMapOvr>
  <mc:AlternateContent xmlns:mc="http://schemas.openxmlformats.org/markup-compatibility/2006" xmlns:p14="http://schemas.microsoft.com/office/powerpoint/2010/main">
    <mc:Choice Requires="p14">
      <p:transition spd="slow" p14:dur="2000" advTm="139528"/>
    </mc:Choice>
    <mc:Fallback xmlns="">
      <p:transition spd="slow" advTm="13952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DFB3A-AD67-E5F4-5131-18A0ADC3E4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47FF1B-AD7F-220B-F62F-49840F4071A2}"/>
              </a:ext>
            </a:extLst>
          </p:cNvPr>
          <p:cNvSpPr/>
          <p:nvPr/>
        </p:nvSpPr>
        <p:spPr>
          <a:xfrm>
            <a:off x="2269797" y="9185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E977DF9-D395-36A0-1B9D-41F04C44B5DD}"/>
              </a:ext>
            </a:extLst>
          </p:cNvPr>
          <p:cNvSpPr/>
          <p:nvPr/>
        </p:nvSpPr>
        <p:spPr>
          <a:xfrm>
            <a:off x="471534" y="1302625"/>
            <a:ext cx="11248932" cy="5233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Reasons for the “Battle of the Models or forms”: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Difference in terms: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Each contract model contains a set of terms and conditions that serve the interests of the party that prepared it, and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these terms are often in conflict with the terms of the other model.</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Priority: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parties wonder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which model will be adopted in the final contract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which terms will be valid.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Difficult Negotiation: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parties may take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 long time to negotiate conflicting terms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which delays the contract conclusion process.</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F84D7FA-A957-083B-7EA8-1C19E70B4D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0942147"/>
      </p:ext>
    </p:extLst>
  </p:cSld>
  <p:clrMapOvr>
    <a:masterClrMapping/>
  </p:clrMapOvr>
  <mc:AlternateContent xmlns:mc="http://schemas.openxmlformats.org/markup-compatibility/2006" xmlns:p14="http://schemas.microsoft.com/office/powerpoint/2010/main">
    <mc:Choice Requires="p14">
      <p:transition spd="slow" p14:dur="2000" advTm="133059"/>
    </mc:Choice>
    <mc:Fallback xmlns="">
      <p:transition spd="slow" advTm="13305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1F0B4-F5A0-AD0F-8EA1-244A655EDA8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33B094-BD34-957D-4812-64793C2D07FB}"/>
              </a:ext>
            </a:extLst>
          </p:cNvPr>
          <p:cNvSpPr/>
          <p:nvPr/>
        </p:nvSpPr>
        <p:spPr>
          <a:xfrm>
            <a:off x="2269797" y="9185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E9B234A-2193-87F2-F0DA-D8C6430B3FB6}"/>
              </a:ext>
            </a:extLst>
          </p:cNvPr>
          <p:cNvSpPr/>
          <p:nvPr/>
        </p:nvSpPr>
        <p:spPr>
          <a:xfrm>
            <a:off x="460245" y="1268758"/>
            <a:ext cx="11271510"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legal solution: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a company offered  to  </a:t>
            </a:r>
            <a:r>
              <a:rPr lang="en-US" dirty="0">
                <a:solidFill>
                  <a:prstClr val="black"/>
                </a:solidFill>
                <a:latin typeface="Alexandria" pitchFamily="2" charset="-78"/>
                <a:cs typeface="Alexandria" pitchFamily="2" charset="-78"/>
              </a:rPr>
              <a:t>sell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goods to another according to a form containing  the standard terms of trade prepared by the seller, and purchaser accepted that offer by another form containing his standard terms. the </a:t>
            </a:r>
            <a:r>
              <a:rPr lang="en-US" dirty="0">
                <a:solidFill>
                  <a:prstClr val="black"/>
                </a:solidFill>
                <a:latin typeface="Alexandria" pitchFamily="2" charset="-78"/>
                <a:cs typeface="Alexandria" pitchFamily="2" charset="-78"/>
              </a:rPr>
              <a:t>seller</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 did not object any of these terms, and executed the contract by delivering the sold products . the contract will be concluded according to the last form which is the purchaser form.</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ctr"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(concluded according to the person who fired the last shot)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FB1BEFE-5DF5-6607-A0E7-F8355EABB4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02495362"/>
      </p:ext>
    </p:extLst>
  </p:cSld>
  <p:clrMapOvr>
    <a:masterClrMapping/>
  </p:clrMapOvr>
  <mc:AlternateContent xmlns:mc="http://schemas.openxmlformats.org/markup-compatibility/2006" xmlns:p14="http://schemas.microsoft.com/office/powerpoint/2010/main">
    <mc:Choice Requires="p14">
      <p:transition spd="slow" p14:dur="2000" advTm="74855"/>
    </mc:Choice>
    <mc:Fallback xmlns="">
      <p:transition spd="slow" advTm="7485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AEF19-7270-3BD6-C8AE-291550D9F35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52399F-3522-FC9B-BEB2-F1D8567C2264}"/>
              </a:ext>
            </a:extLst>
          </p:cNvPr>
          <p:cNvSpPr/>
          <p:nvPr/>
        </p:nvSpPr>
        <p:spPr>
          <a:xfrm>
            <a:off x="2269797" y="95245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5609A09-322F-EB8F-6713-8EEBD1573BA1}"/>
              </a:ext>
            </a:extLst>
          </p:cNvPr>
          <p:cNvSpPr/>
          <p:nvPr/>
        </p:nvSpPr>
        <p:spPr>
          <a:xfrm>
            <a:off x="437667" y="1155869"/>
            <a:ext cx="11316665"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Case Study</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Alpha, a company specializing in the manufacture of electronic devices, wanted to purchase a large quantity of electronic components from Beta. Both companies sent their own contract template to the other party.</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First draft: Alpha sent a draft contract detailing the required services. This template indicates that Beta is responsible for any defects in the product for a full year.</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Second draft: Beta responded with its own template contract containing a clause related to limiting its liability in the event of any defect in the application. This template also limited the company's liability for defects to only three months.</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BF33F14-8694-9849-59CF-826BDA1512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1133589"/>
      </p:ext>
    </p:extLst>
  </p:cSld>
  <p:clrMapOvr>
    <a:masterClrMapping/>
  </p:clrMapOvr>
  <mc:AlternateContent xmlns:mc="http://schemas.openxmlformats.org/markup-compatibility/2006" xmlns:p14="http://schemas.microsoft.com/office/powerpoint/2010/main">
    <mc:Choice Requires="p14">
      <p:transition spd="slow" p14:dur="2000" advTm="57996"/>
    </mc:Choice>
    <mc:Fallback xmlns="">
      <p:transition spd="slow" advTm="5799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CCE0C-A919-F04E-755C-E23022F570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6D3EB1-BB31-F34C-22DE-8F7C3F99691F}"/>
              </a:ext>
            </a:extLst>
          </p:cNvPr>
          <p:cNvSpPr/>
          <p:nvPr/>
        </p:nvSpPr>
        <p:spPr>
          <a:xfrm>
            <a:off x="2269797" y="9185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25FE2A9-10ED-8911-3EEC-B295E073E634}"/>
              </a:ext>
            </a:extLst>
          </p:cNvPr>
          <p:cNvSpPr/>
          <p:nvPr/>
        </p:nvSpPr>
        <p:spPr>
          <a:xfrm>
            <a:off x="417689" y="1354667"/>
            <a:ext cx="7924800" cy="50024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Beta then sent a sample to Alfa, which Alfa accepted and sent an acceptance of the contract. Accordingly, Beta sent the devices and received the full price. After six months, Alfa discovered major defects in the electronic components that were purchased, and these defects caused the company significant financial losses. Is Beta responsible for these defects or not?</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FFAE578-F66D-894B-9885-75B23DD5D8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descr="الحقيقية والواقع عند الفلاسفة ((افلاطون * ارسطو * ديكارت ...">
            <a:extLst>
              <a:ext uri="{FF2B5EF4-FFF2-40B4-BE49-F238E27FC236}">
                <a16:creationId xmlns:a16="http://schemas.microsoft.com/office/drawing/2014/main" id="{CADFC41A-04B6-929C-25F4-D2C276604E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69659" y="2111022"/>
            <a:ext cx="2681180" cy="281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4519008"/>
      </p:ext>
    </p:extLst>
  </p:cSld>
  <p:clrMapOvr>
    <a:masterClrMapping/>
  </p:clrMapOvr>
  <mc:AlternateContent xmlns:mc="http://schemas.openxmlformats.org/markup-compatibility/2006" xmlns:p14="http://schemas.microsoft.com/office/powerpoint/2010/main">
    <mc:Choice Requires="p14">
      <p:transition spd="slow" p14:dur="2000" advTm="56555"/>
    </mc:Choice>
    <mc:Fallback xmlns="">
      <p:transition spd="slow" advTm="5655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EA9190-362B-1BBD-37B0-6BE11D444CE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906E91-1369-B37E-2BBA-5EE17DFBEAF7}"/>
              </a:ext>
            </a:extLst>
          </p:cNvPr>
          <p:cNvSpPr/>
          <p:nvPr/>
        </p:nvSpPr>
        <p:spPr>
          <a:xfrm>
            <a:off x="2269797" y="9073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F131A5E-99E5-DAEA-3180-E1F6CCA22F36}"/>
              </a:ext>
            </a:extLst>
          </p:cNvPr>
          <p:cNvSpPr/>
          <p:nvPr/>
        </p:nvSpPr>
        <p:spPr>
          <a:xfrm>
            <a:off x="632177" y="1258925"/>
            <a:ext cx="800382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must be specified which contract was finally agreed upon between the two parties. Is it the contract sent by Alpha or the one sent by Beta?</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Since it is </a:t>
            </a:r>
            <a:r>
              <a:rPr lang="en-US" dirty="0">
                <a:solidFill>
                  <a:prstClr val="black"/>
                </a:solidFill>
                <a:latin typeface="Alexandria" pitchFamily="2" charset="-78"/>
                <a:cs typeface="Alexandria" pitchFamily="2" charset="-78"/>
              </a:rPr>
              <a:t>last form sent was beta form stating that company's liability for defects is limited to  three months  only, then beta is not liable for these defects.</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5CA1C270-EA85-32ED-FF68-965F7C4E8C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descr="الحقيقية والواقع عند الفلاسفة ((افلاطون * ارسطو * ديكارت ...">
            <a:extLst>
              <a:ext uri="{FF2B5EF4-FFF2-40B4-BE49-F238E27FC236}">
                <a16:creationId xmlns:a16="http://schemas.microsoft.com/office/drawing/2014/main" id="{9289A326-9BAD-88D8-1FD7-24D93C7202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37392" y="2212623"/>
            <a:ext cx="2681180" cy="281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8806826"/>
      </p:ext>
    </p:extLst>
  </p:cSld>
  <p:clrMapOvr>
    <a:masterClrMapping/>
  </p:clrMapOvr>
  <mc:AlternateContent xmlns:mc="http://schemas.openxmlformats.org/markup-compatibility/2006" xmlns:p14="http://schemas.microsoft.com/office/powerpoint/2010/main">
    <mc:Choice Requires="p14">
      <p:transition spd="slow" p14:dur="2000" advTm="21579"/>
    </mc:Choice>
    <mc:Fallback xmlns="">
      <p:transition spd="slow" advTm="2157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21296-E17A-8440-686C-6536BF8422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6689C1-C822-3A46-C004-0E68050071AC}"/>
              </a:ext>
            </a:extLst>
          </p:cNvPr>
          <p:cNvSpPr/>
          <p:nvPr/>
        </p:nvSpPr>
        <p:spPr>
          <a:xfrm>
            <a:off x="2269797" y="91858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EF46594-62AE-C695-2B6E-5BB4BCB4B345}"/>
              </a:ext>
            </a:extLst>
          </p:cNvPr>
          <p:cNvSpPr/>
          <p:nvPr/>
        </p:nvSpPr>
        <p:spPr>
          <a:xfrm>
            <a:off x="699911" y="1366517"/>
            <a:ext cx="10972800" cy="5202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ctr"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 THE Agency contract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Definition of the agency and the agent: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law the agency is a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contract by which the agent undertakes to do a legal act for and on behalf of his principal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agent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is a person who is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employed to bring another person called the principal into contractual relationship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with a third party or performing other acts in the law on his behalf.</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other words, an agent is invested with a legal power to conclude legal acts  which produce legal effects that extend only to the principal.</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0B12556-6846-8C07-E505-1D11EAC1A1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68895197"/>
      </p:ext>
    </p:extLst>
  </p:cSld>
  <p:clrMapOvr>
    <a:masterClrMapping/>
  </p:clrMapOvr>
  <mc:AlternateContent xmlns:mc="http://schemas.openxmlformats.org/markup-compatibility/2006" xmlns:p14="http://schemas.microsoft.com/office/powerpoint/2010/main">
    <mc:Choice Requires="p14">
      <p:transition spd="slow" p14:dur="2000" advTm="145221"/>
    </mc:Choice>
    <mc:Fallback xmlns="">
      <p:transition spd="slow" advTm="14522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968F8-1F38-1854-50F8-43D9CCC5AB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CE980B-01B9-AE06-4F93-9086B9F75B6B}"/>
              </a:ext>
            </a:extLst>
          </p:cNvPr>
          <p:cNvSpPr/>
          <p:nvPr/>
        </p:nvSpPr>
        <p:spPr>
          <a:xfrm>
            <a:off x="2269797" y="92987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BD2F1A2-5337-BB67-A0CA-5954D1581B24}"/>
              </a:ext>
            </a:extLst>
          </p:cNvPr>
          <p:cNvSpPr/>
          <p:nvPr/>
        </p:nvSpPr>
        <p:spPr>
          <a:xfrm>
            <a:off x="711199" y="1614875"/>
            <a:ext cx="8071557" cy="447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Needless to say,  that countless number of commercial transactions which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take place in the modern life is carried out through agents.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recognized that the "Concept of agency" is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fundamental to modern business law</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without it modern commerce would not exist.</a:t>
            </a:r>
          </a:p>
        </p:txBody>
      </p:sp>
      <p:pic>
        <p:nvPicPr>
          <p:cNvPr id="5" name="Graphic 21">
            <a:extLst>
              <a:ext uri="{FF2B5EF4-FFF2-40B4-BE49-F238E27FC236}">
                <a16:creationId xmlns:a16="http://schemas.microsoft.com/office/drawing/2014/main" id="{C282F0D0-6F23-F40E-FBFA-EC53D3CEBE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52FC199B-B0E9-E387-3731-65FE7EC3AFE6}"/>
              </a:ext>
            </a:extLst>
          </p:cNvPr>
          <p:cNvPicPr>
            <a:picLocks noChangeAspect="1"/>
          </p:cNvPicPr>
          <p:nvPr/>
        </p:nvPicPr>
        <p:blipFill>
          <a:blip r:embed="rId4"/>
          <a:srcRect l="34691" r="-1" b="11128"/>
          <a:stretch/>
        </p:blipFill>
        <p:spPr>
          <a:xfrm>
            <a:off x="9169489" y="2246488"/>
            <a:ext cx="2776448" cy="2889392"/>
          </a:xfrm>
          <a:prstGeom prst="rect">
            <a:avLst/>
          </a:prstGeom>
        </p:spPr>
      </p:pic>
    </p:spTree>
    <p:extLst>
      <p:ext uri="{BB962C8B-B14F-4D97-AF65-F5344CB8AC3E}">
        <p14:creationId xmlns:p14="http://schemas.microsoft.com/office/powerpoint/2010/main" val="1408174586"/>
      </p:ext>
    </p:extLst>
  </p:cSld>
  <p:clrMapOvr>
    <a:masterClrMapping/>
  </p:clrMapOvr>
  <mc:AlternateContent xmlns:mc="http://schemas.openxmlformats.org/markup-compatibility/2006" xmlns:p14="http://schemas.microsoft.com/office/powerpoint/2010/main">
    <mc:Choice Requires="p14">
      <p:transition spd="slow" p14:dur="2000" advTm="52700"/>
    </mc:Choice>
    <mc:Fallback xmlns="">
      <p:transition spd="slow" advTm="527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C5E59-D28D-217B-2525-F5EBE4E213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054EF5-E67E-685C-2957-5AE4B9D5AF16}"/>
              </a:ext>
            </a:extLst>
          </p:cNvPr>
          <p:cNvSpPr/>
          <p:nvPr/>
        </p:nvSpPr>
        <p:spPr>
          <a:xfrm>
            <a:off x="2269797" y="873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E5FEBCB-F8C6-C4A1-051D-0E6CF816BCB6}"/>
              </a:ext>
            </a:extLst>
          </p:cNvPr>
          <p:cNvSpPr/>
          <p:nvPr/>
        </p:nvSpPr>
        <p:spPr>
          <a:xfrm>
            <a:off x="812800" y="1155869"/>
            <a:ext cx="8489244"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50000"/>
              </a:lnSpc>
              <a:spcBef>
                <a:spcPct val="20000"/>
              </a:spcBef>
              <a:spcAft>
                <a:spcPts val="0"/>
              </a:spcAft>
              <a:buClr>
                <a:srgbClr val="0BD0D9"/>
              </a:buClr>
              <a:buSzPct val="95000"/>
              <a:tabLst/>
              <a:defRPr/>
            </a:pPr>
            <a:r>
              <a:rPr lang="en-US" sz="2400" b="1" dirty="0">
                <a:solidFill>
                  <a:prstClr val="black"/>
                </a:solidFill>
                <a:latin typeface="Alexandria" pitchFamily="2" charset="-78"/>
                <a:cs typeface="Alexandria" pitchFamily="2" charset="-78"/>
              </a:rPr>
              <a:t>Examples</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dirty="0">
                <a:solidFill>
                  <a:prstClr val="black"/>
                </a:solidFill>
                <a:latin typeface="Alexandria" pitchFamily="2" charset="-78"/>
                <a:cs typeface="Alexandria" pitchFamily="2" charset="-78"/>
              </a:rPr>
              <a:t>An exporter of cotton in Alexandria would </a:t>
            </a:r>
            <a:r>
              <a:rPr lang="en-US" dirty="0">
                <a:solidFill>
                  <a:srgbClr val="00AEEF"/>
                </a:solidFill>
                <a:latin typeface="Alexandria" pitchFamily="2" charset="-78"/>
                <a:cs typeface="Alexandria" pitchFamily="2" charset="-78"/>
              </a:rPr>
              <a:t>seek the services of an overseas </a:t>
            </a:r>
            <a:r>
              <a:rPr lang="en-US" dirty="0">
                <a:solidFill>
                  <a:prstClr val="black"/>
                </a:solidFill>
                <a:latin typeface="Alexandria" pitchFamily="2" charset="-78"/>
                <a:cs typeface="Alexandria" pitchFamily="2" charset="-78"/>
              </a:rPr>
              <a:t>"sales agent" to make contracts with purchasers abroad on his behalf.</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US" sz="700" dirty="0">
              <a:solidFill>
                <a:prstClr val="black"/>
              </a:solidFill>
              <a:latin typeface="Alexandria" pitchFamily="2" charset="-78"/>
              <a:cs typeface="Alexandria" pitchFamily="2" charset="-78"/>
            </a:endParaRP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dirty="0">
                <a:solidFill>
                  <a:prstClr val="black"/>
                </a:solidFill>
                <a:latin typeface="Alexandria" pitchFamily="2" charset="-78"/>
                <a:cs typeface="Alexandria" pitchFamily="2" charset="-78"/>
              </a:rPr>
              <a:t>An "estate agent" may agree to </a:t>
            </a:r>
            <a:r>
              <a:rPr lang="en-US" dirty="0">
                <a:solidFill>
                  <a:srgbClr val="00AEEF"/>
                </a:solidFill>
                <a:latin typeface="Alexandria" pitchFamily="2" charset="-78"/>
                <a:cs typeface="Alexandria" pitchFamily="2" charset="-78"/>
              </a:rPr>
              <a:t>buy a villa for and on behalf of his customer</a:t>
            </a:r>
            <a:r>
              <a:rPr lang="en-US" dirty="0">
                <a:solidFill>
                  <a:prstClr val="black"/>
                </a:solidFill>
                <a:latin typeface="Alexandria" pitchFamily="2" charset="-78"/>
                <a:cs typeface="Alexandria" pitchFamily="2" charset="-78"/>
              </a:rPr>
              <a:t> at a summer resort on the north coast.</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US" sz="600" dirty="0">
              <a:solidFill>
                <a:prstClr val="black"/>
              </a:solidFill>
              <a:latin typeface="Alexandria" pitchFamily="2" charset="-78"/>
              <a:cs typeface="Alexandria" pitchFamily="2" charset="-78"/>
            </a:endParaRP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dirty="0">
                <a:solidFill>
                  <a:prstClr val="black"/>
                </a:solidFill>
                <a:latin typeface="Alexandria" pitchFamily="2" charset="-78"/>
                <a:cs typeface="Alexandria" pitchFamily="2" charset="-78"/>
              </a:rPr>
              <a:t>A claimant of a certain right may appoint a </a:t>
            </a:r>
            <a:r>
              <a:rPr lang="en-US" dirty="0">
                <a:solidFill>
                  <a:srgbClr val="00AEEF"/>
                </a:solidFill>
                <a:latin typeface="Alexandria" pitchFamily="2" charset="-78"/>
                <a:cs typeface="Alexandria" pitchFamily="2" charset="-78"/>
              </a:rPr>
              <a:t>"lawyer" </a:t>
            </a:r>
            <a:r>
              <a:rPr lang="en-US" dirty="0">
                <a:solidFill>
                  <a:prstClr val="black"/>
                </a:solidFill>
                <a:latin typeface="Alexandria" pitchFamily="2" charset="-78"/>
                <a:cs typeface="Alexandria" pitchFamily="2" charset="-78"/>
              </a:rPr>
              <a:t>to conduct litigation on his behalf or even to negotiate for an amicable settlement.</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US" sz="400" dirty="0">
              <a:solidFill>
                <a:prstClr val="black"/>
              </a:solidFill>
              <a:latin typeface="Alexandria" pitchFamily="2" charset="-78"/>
              <a:cs typeface="Alexandria" pitchFamily="2" charset="-78"/>
            </a:endParaRP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dirty="0">
                <a:solidFill>
                  <a:prstClr val="black"/>
                </a:solidFill>
                <a:latin typeface="Alexandria" pitchFamily="2" charset="-78"/>
                <a:cs typeface="Alexandria" pitchFamily="2" charset="-78"/>
              </a:rPr>
              <a:t>A </a:t>
            </a:r>
            <a:r>
              <a:rPr lang="en-US" dirty="0">
                <a:solidFill>
                  <a:srgbClr val="00AEEF"/>
                </a:solidFill>
                <a:latin typeface="Alexandria" pitchFamily="2" charset="-78"/>
                <a:cs typeface="Alexandria" pitchFamily="2" charset="-78"/>
              </a:rPr>
              <a:t>"stockbroker" </a:t>
            </a:r>
            <a:r>
              <a:rPr lang="en-US" dirty="0">
                <a:solidFill>
                  <a:prstClr val="black"/>
                </a:solidFill>
                <a:latin typeface="Alexandria" pitchFamily="2" charset="-78"/>
                <a:cs typeface="Alexandria" pitchFamily="2" charset="-78"/>
              </a:rPr>
              <a:t>agrees to buy or sell shares for and on behalf of a client.</a:t>
            </a:r>
          </a:p>
        </p:txBody>
      </p:sp>
      <p:pic>
        <p:nvPicPr>
          <p:cNvPr id="5" name="Graphic 21">
            <a:extLst>
              <a:ext uri="{FF2B5EF4-FFF2-40B4-BE49-F238E27FC236}">
                <a16:creationId xmlns:a16="http://schemas.microsoft.com/office/drawing/2014/main" id="{0F951006-CB41-A813-E000-8B8BA96C1D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0B88549-4F96-BE63-C672-41D481DBCABC}"/>
              </a:ext>
            </a:extLst>
          </p:cNvPr>
          <p:cNvPicPr>
            <a:picLocks noChangeAspect="1"/>
          </p:cNvPicPr>
          <p:nvPr/>
        </p:nvPicPr>
        <p:blipFill>
          <a:blip r:embed="rId4"/>
          <a:srcRect l="26296" t="5367" r="17021" b="15262"/>
          <a:stretch/>
        </p:blipFill>
        <p:spPr>
          <a:xfrm>
            <a:off x="9471379" y="1954666"/>
            <a:ext cx="2404532" cy="3565601"/>
          </a:xfrm>
          <a:prstGeom prst="rect">
            <a:avLst/>
          </a:prstGeom>
        </p:spPr>
      </p:pic>
    </p:spTree>
    <p:extLst>
      <p:ext uri="{BB962C8B-B14F-4D97-AF65-F5344CB8AC3E}">
        <p14:creationId xmlns:p14="http://schemas.microsoft.com/office/powerpoint/2010/main" val="1103074314"/>
      </p:ext>
    </p:extLst>
  </p:cSld>
  <p:clrMapOvr>
    <a:masterClrMapping/>
  </p:clrMapOvr>
  <mc:AlternateContent xmlns:mc="http://schemas.openxmlformats.org/markup-compatibility/2006" xmlns:p14="http://schemas.microsoft.com/office/powerpoint/2010/main">
    <mc:Choice Requires="p14">
      <p:transition spd="slow" p14:dur="2000" advTm="165546"/>
    </mc:Choice>
    <mc:Fallback xmlns="">
      <p:transition spd="slow" advTm="16554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A3F70-BC0C-91C2-CA73-9AEA38D8E6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539120-DDA4-7F2B-AFE0-BBF25222878C}"/>
              </a:ext>
            </a:extLst>
          </p:cNvPr>
          <p:cNvSpPr/>
          <p:nvPr/>
        </p:nvSpPr>
        <p:spPr>
          <a:xfrm>
            <a:off x="2269797" y="9185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80FD1BC-35CF-ADD9-EB8F-3F6DECE7E04B}"/>
              </a:ext>
            </a:extLst>
          </p:cNvPr>
          <p:cNvSpPr/>
          <p:nvPr/>
        </p:nvSpPr>
        <p:spPr>
          <a:xfrm>
            <a:off x="502801" y="1524000"/>
            <a:ext cx="8517021" cy="4940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 employer can assign a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"recruiting agent"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to select on his behalf suitable candidates for vacant positions in his company.</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"shipping agent"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or shipbroker is under obligation to render the necessary services to the principal's ship on his behalf during its stay in the port.</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 businessman may appoint a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"contracts agent"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to carry on his behalf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 certain area of activities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necessary marketing, negotiations and conclusion of contracts by the name of the principal and for his account against remuneration </a:t>
            </a:r>
          </a:p>
        </p:txBody>
      </p:sp>
      <p:pic>
        <p:nvPicPr>
          <p:cNvPr id="5" name="Graphic 21">
            <a:extLst>
              <a:ext uri="{FF2B5EF4-FFF2-40B4-BE49-F238E27FC236}">
                <a16:creationId xmlns:a16="http://schemas.microsoft.com/office/drawing/2014/main" id="{C55B6BA5-6DC8-52D9-1BFF-2E4D769E11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4F213D06-5F69-DE46-E5CB-5FB1AA6E23A9}"/>
              </a:ext>
            </a:extLst>
          </p:cNvPr>
          <p:cNvPicPr>
            <a:picLocks noChangeAspect="1"/>
          </p:cNvPicPr>
          <p:nvPr/>
        </p:nvPicPr>
        <p:blipFill>
          <a:blip r:embed="rId4"/>
          <a:stretch>
            <a:fillRect/>
          </a:stretch>
        </p:blipFill>
        <p:spPr>
          <a:xfrm>
            <a:off x="9342192" y="1716475"/>
            <a:ext cx="2657475" cy="3656471"/>
          </a:xfrm>
          <a:prstGeom prst="rect">
            <a:avLst/>
          </a:prstGeom>
        </p:spPr>
      </p:pic>
    </p:spTree>
    <p:extLst>
      <p:ext uri="{BB962C8B-B14F-4D97-AF65-F5344CB8AC3E}">
        <p14:creationId xmlns:p14="http://schemas.microsoft.com/office/powerpoint/2010/main" val="999838367"/>
      </p:ext>
    </p:extLst>
  </p:cSld>
  <p:clrMapOvr>
    <a:masterClrMapping/>
  </p:clrMapOvr>
  <mc:AlternateContent xmlns:mc="http://schemas.openxmlformats.org/markup-compatibility/2006" xmlns:p14="http://schemas.microsoft.com/office/powerpoint/2010/main">
    <mc:Choice Requires="p14">
      <p:transition spd="slow" p14:dur="2000" advTm="111410"/>
    </mc:Choice>
    <mc:Fallback xmlns="">
      <p:transition spd="slow" advTm="11141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CE1C6-BDA9-E057-23F9-893452906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E2F104-080F-4889-2AC7-CB28087A9F46}"/>
              </a:ext>
            </a:extLst>
          </p:cNvPr>
          <p:cNvSpPr/>
          <p:nvPr/>
        </p:nvSpPr>
        <p:spPr>
          <a:xfrm>
            <a:off x="2269797" y="9073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A1AF6F5-B8B9-D3C6-EF11-B459506B3288}"/>
              </a:ext>
            </a:extLst>
          </p:cNvPr>
          <p:cNvSpPr/>
          <p:nvPr/>
        </p:nvSpPr>
        <p:spPr>
          <a:xfrm>
            <a:off x="846667" y="1308097"/>
            <a:ext cx="10758311" cy="5049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Why do we use agents?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If the principal has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lack of experience</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(estate agent).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If the principal has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 enough time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carry transaction. (Custom broker, recruiting agent).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a:t>
            </a:r>
            <a:r>
              <a:rPr lang="en-US" dirty="0">
                <a:solidFill>
                  <a:prstClr val="black"/>
                </a:solidFill>
                <a:latin typeface="Alexandria" pitchFamily="2" charset="-78"/>
                <a:cs typeface="Alexandria" pitchFamily="2" charset="-78"/>
              </a:rPr>
              <a:t>agency may be </a:t>
            </a:r>
            <a:r>
              <a:rPr lang="en-US" dirty="0">
                <a:solidFill>
                  <a:srgbClr val="00AEEF"/>
                </a:solidFill>
                <a:latin typeface="Alexandria" pitchFamily="2" charset="-78"/>
                <a:cs typeface="Alexandria" pitchFamily="2" charset="-78"/>
              </a:rPr>
              <a:t>enforced by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law</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as in the case of employing lawyers to conduct litigation on behalf of their clients.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To make use of the high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negotiating abilities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proficiency of the agent, (sale and purchase broker).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If the transaction is to be performed at a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remote place</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as in a foreign country, so a local agent at that country could be appointed to carry out the transaction on behalf of the principal.</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795D482-217F-A2DB-6274-19FB5B1E64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18925696"/>
      </p:ext>
    </p:extLst>
  </p:cSld>
  <p:clrMapOvr>
    <a:masterClrMapping/>
  </p:clrMapOvr>
  <mc:AlternateContent xmlns:mc="http://schemas.openxmlformats.org/markup-compatibility/2006" xmlns:p14="http://schemas.microsoft.com/office/powerpoint/2010/main">
    <mc:Choice Requires="p14">
      <p:transition spd="slow" p14:dur="2000" advTm="201550"/>
    </mc:Choice>
    <mc:Fallback xmlns="">
      <p:transition spd="slow" advTm="20155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C40F1-A201-82D1-C265-AB7544604C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1AF4B4-2537-7E4F-7722-664B32FAC0DE}"/>
              </a:ext>
            </a:extLst>
          </p:cNvPr>
          <p:cNvSpPr/>
          <p:nvPr/>
        </p:nvSpPr>
        <p:spPr>
          <a:xfrm>
            <a:off x="2269797" y="90875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5E4914F-8028-B99F-6759-C6B58E5F2B94}"/>
              </a:ext>
            </a:extLst>
          </p:cNvPr>
          <p:cNvSpPr/>
          <p:nvPr/>
        </p:nvSpPr>
        <p:spPr>
          <a:xfrm>
            <a:off x="968028" y="1182849"/>
            <a:ext cx="10763944"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agency could be classified to agency: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FD02DF3-4B5D-CD3B-4229-75C9C56456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2D760EBE-28DD-DCDE-5067-E2D01FFD3C5D}"/>
              </a:ext>
            </a:extLst>
          </p:cNvPr>
          <p:cNvGraphicFramePr/>
          <p:nvPr>
            <p:extLst>
              <p:ext uri="{D42A27DB-BD31-4B8C-83A1-F6EECF244321}">
                <p14:modId xmlns:p14="http://schemas.microsoft.com/office/powerpoint/2010/main" val="1254008043"/>
              </p:ext>
            </p:extLst>
          </p:nvPr>
        </p:nvGraphicFramePr>
        <p:xfrm>
          <a:off x="1783644" y="2314222"/>
          <a:ext cx="9132712" cy="37366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97761674"/>
      </p:ext>
    </p:extLst>
  </p:cSld>
  <p:clrMapOvr>
    <a:masterClrMapping/>
  </p:clrMapOvr>
  <mc:AlternateContent xmlns:mc="http://schemas.openxmlformats.org/markup-compatibility/2006" xmlns:p14="http://schemas.microsoft.com/office/powerpoint/2010/main">
    <mc:Choice Requires="p14">
      <p:transition spd="slow" p14:dur="2000" advTm="69131"/>
    </mc:Choice>
    <mc:Fallback xmlns="">
      <p:transition spd="slow" advTm="6913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6D4BB-8084-3975-FE7C-A3E848525E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DF7060-D056-312C-3B18-30F143B391DD}"/>
              </a:ext>
            </a:extLst>
          </p:cNvPr>
          <p:cNvSpPr/>
          <p:nvPr/>
        </p:nvSpPr>
        <p:spPr>
          <a:xfrm>
            <a:off x="2269797" y="89601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B75DBE6-779F-BD6E-C18C-303A2749BD31}"/>
              </a:ext>
            </a:extLst>
          </p:cNvPr>
          <p:cNvSpPr/>
          <p:nvPr/>
        </p:nvSpPr>
        <p:spPr>
          <a:xfrm>
            <a:off x="496711" y="1500976"/>
            <a:ext cx="7362515" cy="45503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actual agency (by agreement):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the authority of agent </a:t>
            </a:r>
            <a:r>
              <a:rPr kumimoji="0" lang="en-US"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based on the agreement of agency </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contract) between him and the principal.</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actual agency gives </a:t>
            </a:r>
            <a:r>
              <a:rPr kumimoji="0" lang="en-US"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express</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a:t>
            </a:r>
            <a:r>
              <a:rPr kumimoji="0" lang="en-US"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implied powers</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it also </a:t>
            </a:r>
            <a:r>
              <a:rPr lang="en-US" dirty="0">
                <a:solidFill>
                  <a:prstClr val="black"/>
                </a:solidFill>
                <a:latin typeface="Alexandria" pitchFamily="2" charset="-78"/>
                <a:cs typeface="Alexandria" pitchFamily="2" charset="-78"/>
              </a:rPr>
              <a:t>enforce certain </a:t>
            </a:r>
            <a:r>
              <a:rPr lang="en-US" b="1" dirty="0">
                <a:solidFill>
                  <a:prstClr val="black"/>
                </a:solidFill>
                <a:latin typeface="Alexandria" pitchFamily="2" charset="-78"/>
                <a:cs typeface="Alexandria" pitchFamily="2" charset="-78"/>
              </a:rPr>
              <a:t>duties on the agent</a:t>
            </a:r>
            <a:r>
              <a:rPr lang="en-US" dirty="0">
                <a:solidFill>
                  <a:prstClr val="black"/>
                </a:solidFill>
                <a:latin typeface="Alexandria" pitchFamily="2" charset="-78"/>
                <a:cs typeface="Alexandria" pitchFamily="2" charset="-78"/>
              </a:rPr>
              <a:t>, and </a:t>
            </a:r>
            <a:r>
              <a:rPr lang="en-US" b="1" dirty="0">
                <a:solidFill>
                  <a:prstClr val="black"/>
                </a:solidFill>
                <a:latin typeface="Alexandria" pitchFamily="2" charset="-78"/>
                <a:cs typeface="Alexandria" pitchFamily="2" charset="-78"/>
              </a:rPr>
              <a:t>grant him certain rights</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we shall explain each of these powers in the following:</a:t>
            </a:r>
          </a:p>
        </p:txBody>
      </p:sp>
      <p:pic>
        <p:nvPicPr>
          <p:cNvPr id="5" name="Graphic 21">
            <a:extLst>
              <a:ext uri="{FF2B5EF4-FFF2-40B4-BE49-F238E27FC236}">
                <a16:creationId xmlns:a16="http://schemas.microsoft.com/office/drawing/2014/main" id="{493C73D4-E36D-CC25-4433-489C0A2225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4" name="Picture 6" descr="‪What Is Agency Theory?‬‏">
            <a:extLst>
              <a:ext uri="{FF2B5EF4-FFF2-40B4-BE49-F238E27FC236}">
                <a16:creationId xmlns:a16="http://schemas.microsoft.com/office/drawing/2014/main" id="{AA19298D-CEF0-3DCE-B9A3-1BDA1737E3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1335" y="1986844"/>
            <a:ext cx="3273954" cy="3578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7804421"/>
      </p:ext>
    </p:extLst>
  </p:cSld>
  <p:clrMapOvr>
    <a:masterClrMapping/>
  </p:clrMapOvr>
  <mc:AlternateContent xmlns:mc="http://schemas.openxmlformats.org/markup-compatibility/2006" xmlns:p14="http://schemas.microsoft.com/office/powerpoint/2010/main">
    <mc:Choice Requires="p14">
      <p:transition spd="slow" p14:dur="2000" advTm="91533"/>
    </mc:Choice>
    <mc:Fallback xmlns="">
      <p:transition spd="slow" advTm="9153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CD9F6-BDC5-F098-D8E9-365DE18CFA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ADDCFF-3E9C-F667-BBF8-63EE701397A1}"/>
              </a:ext>
            </a:extLst>
          </p:cNvPr>
          <p:cNvSpPr/>
          <p:nvPr/>
        </p:nvSpPr>
        <p:spPr>
          <a:xfrm>
            <a:off x="2269797" y="9073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FE52654-64A7-3F2C-0745-95BA3C1C16B9}"/>
              </a:ext>
            </a:extLst>
          </p:cNvPr>
          <p:cNvSpPr/>
          <p:nvPr/>
        </p:nvSpPr>
        <p:spPr>
          <a:xfrm>
            <a:off x="756356" y="1155869"/>
            <a:ext cx="1085991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 express powers ( authority):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Derived from express agreement </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between the agent and the principal. this agreement may be oral.</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The agreement </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does not need any formality </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such as </a:t>
            </a:r>
            <a:r>
              <a:rPr kumimoji="0" lang="en-US"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writin</a:t>
            </a:r>
            <a:r>
              <a:rPr lang="en-US" dirty="0">
                <a:solidFill>
                  <a:prstClr val="black"/>
                </a:solidFill>
                <a:latin typeface="Alexandria" pitchFamily="2" charset="-78"/>
                <a:cs typeface="Alexandria" pitchFamily="2" charset="-78"/>
              </a:rPr>
              <a:t>g,</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unless the agent is appointed to execute deed (formal authenticated document)</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then his appointment must be by a deed (registered in notary department).</a:t>
            </a:r>
          </a:p>
        </p:txBody>
      </p:sp>
      <p:pic>
        <p:nvPicPr>
          <p:cNvPr id="5" name="Graphic 21">
            <a:extLst>
              <a:ext uri="{FF2B5EF4-FFF2-40B4-BE49-F238E27FC236}">
                <a16:creationId xmlns:a16="http://schemas.microsoft.com/office/drawing/2014/main" id="{B0F5B2F5-6B02-64C1-72A9-63127D5AFA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72164233"/>
      </p:ext>
    </p:extLst>
  </p:cSld>
  <p:clrMapOvr>
    <a:masterClrMapping/>
  </p:clrMapOvr>
  <mc:AlternateContent xmlns:mc="http://schemas.openxmlformats.org/markup-compatibility/2006" xmlns:p14="http://schemas.microsoft.com/office/powerpoint/2010/main">
    <mc:Choice Requires="p14">
      <p:transition spd="slow" p14:dur="2000" advTm="109221"/>
    </mc:Choice>
    <mc:Fallback xmlns="">
      <p:transition spd="slow" advTm="10922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47998-546B-D14A-854E-AE337017C7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C02042-E8F0-4F61-2F55-140FD2A6A1A5}"/>
              </a:ext>
            </a:extLst>
          </p:cNvPr>
          <p:cNvSpPr/>
          <p:nvPr/>
        </p:nvSpPr>
        <p:spPr>
          <a:xfrm>
            <a:off x="2269797" y="94116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F59048A-CEDE-2B5B-9A60-F3A6C7102CDF}"/>
              </a:ext>
            </a:extLst>
          </p:cNvPr>
          <p:cNvSpPr/>
          <p:nvPr/>
        </p:nvSpPr>
        <p:spPr>
          <a:xfrm>
            <a:off x="1003143" y="1370359"/>
            <a:ext cx="10669567" cy="51077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Ii</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implied powers ( authority): </a:t>
            </a:r>
            <a:endParaRPr kumimoji="0" lang="en-US"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authority of the agent to do acts or contracts </a:t>
            </a:r>
            <a:r>
              <a:rPr kumimoji="0" lang="en-US"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not expressly authorized in the agency agreement</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but necessary for the execution of the express authority </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vested to him by the principal.</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 if the exporter instructs </a:t>
            </a:r>
            <a:r>
              <a:rPr kumimoji="0" lang="en-US"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his forwarding agent </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load goods on board of specific ship, the agent has implied authority to do the customs clearance and other acts to load them on board.</a:t>
            </a:r>
          </a:p>
        </p:txBody>
      </p:sp>
      <p:pic>
        <p:nvPicPr>
          <p:cNvPr id="5" name="Graphic 21">
            <a:extLst>
              <a:ext uri="{FF2B5EF4-FFF2-40B4-BE49-F238E27FC236}">
                <a16:creationId xmlns:a16="http://schemas.microsoft.com/office/drawing/2014/main" id="{431DA120-C0B4-2052-E291-4EC8DE1BFC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36150940"/>
      </p:ext>
    </p:extLst>
  </p:cSld>
  <p:clrMapOvr>
    <a:masterClrMapping/>
  </p:clrMapOvr>
  <mc:AlternateContent xmlns:mc="http://schemas.openxmlformats.org/markup-compatibility/2006" xmlns:p14="http://schemas.microsoft.com/office/powerpoint/2010/main">
    <mc:Choice Requires="p14">
      <p:transition spd="slow" p14:dur="2000" advTm="125998"/>
    </mc:Choice>
    <mc:Fallback xmlns="">
      <p:transition spd="slow" advTm="12599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A2A5F-07D5-31E0-E25B-B78FB45E3A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99436A-A20D-7557-3ECF-DE6CEF6A72A7}"/>
              </a:ext>
            </a:extLst>
          </p:cNvPr>
          <p:cNvSpPr/>
          <p:nvPr/>
        </p:nvSpPr>
        <p:spPr>
          <a:xfrm>
            <a:off x="2269797" y="95245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E5904A6-A3E1-0C40-2332-42562259F98B}"/>
              </a:ext>
            </a:extLst>
          </p:cNvPr>
          <p:cNvSpPr/>
          <p:nvPr/>
        </p:nvSpPr>
        <p:spPr>
          <a:xfrm>
            <a:off x="339578" y="1155869"/>
            <a:ext cx="912051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b="1" dirty="0">
                <a:solidFill>
                  <a:prstClr val="black"/>
                </a:solidFill>
                <a:latin typeface="Alexandria" pitchFamily="2" charset="-78"/>
                <a:cs typeface="Alexandria" pitchFamily="2" charset="-78"/>
              </a:rPr>
              <a:t>Iii- </a:t>
            </a:r>
            <a:r>
              <a:rPr lang="en-US" sz="2000" b="1" dirty="0">
                <a:solidFill>
                  <a:prstClr val="black"/>
                </a:solidFill>
                <a:latin typeface="Alexandria" pitchFamily="2" charset="-78"/>
                <a:cs typeface="Alexandria" pitchFamily="2" charset="-78"/>
              </a:rPr>
              <a:t>duties of the agent: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to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obey the instructions of his principal</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to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exercise reasonable care and skill</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Ex: if the agent’s duty is to sell property, he has to obtain the best price that is reasonably obtainable.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1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to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act personally</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agent can not delegate performance of agency to another person. </a:t>
            </a:r>
            <a:r>
              <a:rPr kumimoji="0" lang="en-US"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except with the principal's permission</a:t>
            </a:r>
            <a:r>
              <a:rPr lang="en-US" u="sng" dirty="0">
                <a:solidFill>
                  <a:prstClr val="black"/>
                </a:solidFill>
                <a:latin typeface="Alexandria" pitchFamily="2" charset="-78"/>
                <a:cs typeface="Alexandria" pitchFamily="2" charset="-78"/>
              </a:rPr>
              <a:t> or accepted by custom</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This is justified by the fact that the principal puts his trust in the agent particularly because of his personal skills or confidence in his discretion</a:t>
            </a:r>
            <a:r>
              <a:rPr lang="en-US" b="1" dirty="0">
                <a:solidFill>
                  <a:prstClr val="black"/>
                </a:solidFill>
                <a:latin typeface="Alexandria" pitchFamily="2" charset="-78"/>
                <a:cs typeface="Alexandria" pitchFamily="2" charset="-78"/>
              </a:rPr>
              <a:t>.</a:t>
            </a: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3B41563-8DF4-1BFB-5D9C-A53BC24A67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7F7460B9-D26D-C6AA-56E2-87D50CE5BE45}"/>
              </a:ext>
            </a:extLst>
          </p:cNvPr>
          <p:cNvPicPr>
            <a:picLocks noChangeAspect="1"/>
          </p:cNvPicPr>
          <p:nvPr/>
        </p:nvPicPr>
        <p:blipFill>
          <a:blip r:embed="rId4"/>
          <a:stretch>
            <a:fillRect/>
          </a:stretch>
        </p:blipFill>
        <p:spPr>
          <a:xfrm>
            <a:off x="9680369" y="1584673"/>
            <a:ext cx="2352675" cy="3688654"/>
          </a:xfrm>
          <a:prstGeom prst="rect">
            <a:avLst/>
          </a:prstGeom>
        </p:spPr>
      </p:pic>
    </p:spTree>
    <p:extLst>
      <p:ext uri="{BB962C8B-B14F-4D97-AF65-F5344CB8AC3E}">
        <p14:creationId xmlns:p14="http://schemas.microsoft.com/office/powerpoint/2010/main" val="2709862954"/>
      </p:ext>
    </p:extLst>
  </p:cSld>
  <p:clrMapOvr>
    <a:masterClrMapping/>
  </p:clrMapOvr>
  <mc:AlternateContent xmlns:mc="http://schemas.openxmlformats.org/markup-compatibility/2006" xmlns:p14="http://schemas.microsoft.com/office/powerpoint/2010/main">
    <mc:Choice Requires="p14">
      <p:transition spd="slow" p14:dur="2000" advTm="232669"/>
    </mc:Choice>
    <mc:Fallback xmlns="">
      <p:transition spd="slow" advTm="23266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07D9F0-6BE4-CC14-AAF3-3EF840AE02E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C628FB-B7FE-F77D-6881-E5ED3DF9DF5E}"/>
              </a:ext>
            </a:extLst>
          </p:cNvPr>
          <p:cNvSpPr/>
          <p:nvPr/>
        </p:nvSpPr>
        <p:spPr>
          <a:xfrm>
            <a:off x="2269797" y="9185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B901D85-CB14-3A4E-7F30-8BB8E24988C2}"/>
              </a:ext>
            </a:extLst>
          </p:cNvPr>
          <p:cNvSpPr/>
          <p:nvPr/>
        </p:nvSpPr>
        <p:spPr>
          <a:xfrm>
            <a:off x="598310" y="1346758"/>
            <a:ext cx="11164711" cy="53029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4- to act in good faith.</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a-  Not to permit a conflict of interest</a:t>
            </a:r>
            <a:r>
              <a:rPr lang="en-US" dirty="0">
                <a:solidFill>
                  <a:prstClr val="black"/>
                </a:solidFill>
                <a:latin typeface="Alexandria" pitchFamily="2" charset="-78"/>
                <a:cs typeface="Alexandria" pitchFamily="2" charset="-78"/>
              </a:rPr>
              <a:t>. Accordingly, the agent who is employed to sell property of his principal </a:t>
            </a:r>
            <a:r>
              <a:rPr lang="en-US" dirty="0">
                <a:solidFill>
                  <a:srgbClr val="00AEEF"/>
                </a:solidFill>
                <a:latin typeface="Alexandria" pitchFamily="2" charset="-78"/>
                <a:cs typeface="Alexandria" pitchFamily="2" charset="-78"/>
              </a:rPr>
              <a:t>cannot sell it to himself</a:t>
            </a:r>
            <a:r>
              <a:rPr lang="en-US" dirty="0">
                <a:solidFill>
                  <a:prstClr val="black"/>
                </a:solidFill>
                <a:latin typeface="Alexandria" pitchFamily="2" charset="-78"/>
                <a:cs typeface="Alexandria" pitchFamily="2" charset="-78"/>
              </a:rPr>
              <a:t>, because this will make conflict between the agent’s  interest to pay the lowest price and the principal’s interest to obtain best price.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sz="400"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b- Not to make a secret profit or accept bribe. </a:t>
            </a:r>
            <a:r>
              <a:rPr lang="en-US" dirty="0">
                <a:solidFill>
                  <a:prstClr val="black"/>
                </a:solidFill>
                <a:latin typeface="Alexandria" pitchFamily="2" charset="-78"/>
                <a:cs typeface="Alexandria" pitchFamily="2" charset="-78"/>
              </a:rPr>
              <a:t>The agent </a:t>
            </a:r>
            <a:r>
              <a:rPr lang="en-US" dirty="0">
                <a:solidFill>
                  <a:srgbClr val="00AEEF"/>
                </a:solidFill>
                <a:latin typeface="Alexandria" pitchFamily="2" charset="-78"/>
                <a:cs typeface="Alexandria" pitchFamily="2" charset="-78"/>
              </a:rPr>
              <a:t>cannot make Any profit for himself above the commission</a:t>
            </a:r>
            <a:r>
              <a:rPr lang="en-US" dirty="0">
                <a:solidFill>
                  <a:prstClr val="black"/>
                </a:solidFill>
                <a:latin typeface="Alexandria" pitchFamily="2" charset="-78"/>
                <a:cs typeface="Alexandria" pitchFamily="2" charset="-78"/>
              </a:rPr>
              <a:t>, or take bribe from the other party.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So if P gives money to A to buy goods on his behalf and A invests the money so that he earns interest by putting money into bank account, he must not keep the interest but give it to the principal.</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sz="400"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c- Not to obscure information related to agency </a:t>
            </a:r>
            <a:r>
              <a:rPr lang="en-US" dirty="0">
                <a:solidFill>
                  <a:srgbClr val="00AEEF"/>
                </a:solidFill>
                <a:latin typeface="Alexandria" pitchFamily="2" charset="-78"/>
                <a:cs typeface="Alexandria" pitchFamily="2" charset="-78"/>
              </a:rPr>
              <a:t>away from his principal and not to misuse confidential information</a:t>
            </a:r>
          </a:p>
        </p:txBody>
      </p:sp>
      <p:pic>
        <p:nvPicPr>
          <p:cNvPr id="5" name="Graphic 21">
            <a:extLst>
              <a:ext uri="{FF2B5EF4-FFF2-40B4-BE49-F238E27FC236}">
                <a16:creationId xmlns:a16="http://schemas.microsoft.com/office/drawing/2014/main" id="{D7379172-032A-C60B-8E1C-390582C37F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28276602"/>
      </p:ext>
    </p:extLst>
  </p:cSld>
  <p:clrMapOvr>
    <a:masterClrMapping/>
  </p:clrMapOvr>
  <mc:AlternateContent xmlns:mc="http://schemas.openxmlformats.org/markup-compatibility/2006" xmlns:p14="http://schemas.microsoft.com/office/powerpoint/2010/main">
    <mc:Choice Requires="p14">
      <p:transition spd="slow" p14:dur="2000" advTm="254841"/>
    </mc:Choice>
    <mc:Fallback xmlns="">
      <p:transition spd="slow" advTm="25484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5A373-6CD1-D787-2C50-3D0D931E3CC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BF935B-9441-5F63-672B-D5FD7C426F34}"/>
              </a:ext>
            </a:extLst>
          </p:cNvPr>
          <p:cNvSpPr/>
          <p:nvPr/>
        </p:nvSpPr>
        <p:spPr>
          <a:xfrm>
            <a:off x="2174623" y="9073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F6ABAE7-A230-EBF9-A7C9-44379B3E559B}"/>
              </a:ext>
            </a:extLst>
          </p:cNvPr>
          <p:cNvSpPr/>
          <p:nvPr/>
        </p:nvSpPr>
        <p:spPr>
          <a:xfrm>
            <a:off x="560565" y="1614311"/>
            <a:ext cx="7687733" cy="4841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5- to account:  </a:t>
            </a:r>
            <a:r>
              <a:rPr lang="en-US" dirty="0">
                <a:solidFill>
                  <a:prstClr val="black"/>
                </a:solidFill>
                <a:latin typeface="Alexandria" pitchFamily="2" charset="-78"/>
                <a:cs typeface="Alexandria" pitchFamily="2" charset="-78"/>
              </a:rPr>
              <a:t>agent has duty to </a:t>
            </a:r>
            <a:r>
              <a:rPr lang="en-US" dirty="0">
                <a:solidFill>
                  <a:srgbClr val="00AEEF"/>
                </a:solidFill>
                <a:latin typeface="Alexandria" pitchFamily="2" charset="-78"/>
                <a:cs typeface="Alexandria" pitchFamily="2" charset="-78"/>
              </a:rPr>
              <a:t>keep proper accounts of all transactions </a:t>
            </a:r>
            <a:r>
              <a:rPr lang="en-US" dirty="0">
                <a:solidFill>
                  <a:prstClr val="black"/>
                </a:solidFill>
                <a:latin typeface="Alexandria" pitchFamily="2" charset="-78"/>
                <a:cs typeface="Alexandria" pitchFamily="2" charset="-78"/>
              </a:rPr>
              <a:t>connected to the agency and give them to the principal.</a:t>
            </a:r>
          </a:p>
        </p:txBody>
      </p:sp>
      <p:pic>
        <p:nvPicPr>
          <p:cNvPr id="5" name="Graphic 21">
            <a:extLst>
              <a:ext uri="{FF2B5EF4-FFF2-40B4-BE49-F238E27FC236}">
                <a16:creationId xmlns:a16="http://schemas.microsoft.com/office/drawing/2014/main" id="{CDB15CD9-D6B6-4BF8-53F6-29451DF2D1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descr="‪Book Your Agency of Record Reservation Now on Resy‬‏">
            <a:extLst>
              <a:ext uri="{FF2B5EF4-FFF2-40B4-BE49-F238E27FC236}">
                <a16:creationId xmlns:a16="http://schemas.microsoft.com/office/drawing/2014/main" id="{0CD614A2-E7AE-5BB6-0D98-DFB675AC8C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58578" y="2201332"/>
            <a:ext cx="2972857" cy="2696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5932748"/>
      </p:ext>
    </p:extLst>
  </p:cSld>
  <p:clrMapOvr>
    <a:masterClrMapping/>
  </p:clrMapOvr>
  <mc:AlternateContent xmlns:mc="http://schemas.openxmlformats.org/markup-compatibility/2006" xmlns:p14="http://schemas.microsoft.com/office/powerpoint/2010/main">
    <mc:Choice Requires="p14">
      <p:transition spd="slow" p14:dur="2000" advTm="34047"/>
    </mc:Choice>
    <mc:Fallback xmlns="">
      <p:transition spd="slow" advTm="3404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789FF-3930-F851-D61F-9AC6D12AA4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E3765C2-DC44-A1FD-3696-ABE94A63D057}"/>
              </a:ext>
            </a:extLst>
          </p:cNvPr>
          <p:cNvSpPr/>
          <p:nvPr/>
        </p:nvSpPr>
        <p:spPr>
          <a:xfrm>
            <a:off x="2269797" y="9073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C86EBD5-A16B-0134-B4E5-304490D908FE}"/>
              </a:ext>
            </a:extLst>
          </p:cNvPr>
          <p:cNvSpPr/>
          <p:nvPr/>
        </p:nvSpPr>
        <p:spPr>
          <a:xfrm>
            <a:off x="471533" y="1264920"/>
            <a:ext cx="11248933" cy="5329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200" b="1" dirty="0">
                <a:solidFill>
                  <a:prstClr val="black"/>
                </a:solidFill>
                <a:latin typeface="Alexandria" pitchFamily="2" charset="-78"/>
                <a:cs typeface="Alexandria" pitchFamily="2" charset="-78"/>
              </a:rPr>
              <a:t>IV- Rights of the agent: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1- agent’s right to indemnity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Agent has the </a:t>
            </a:r>
            <a:r>
              <a:rPr lang="en-US" dirty="0">
                <a:solidFill>
                  <a:srgbClr val="00AEEF"/>
                </a:solidFill>
                <a:latin typeface="Alexandria" pitchFamily="2" charset="-78"/>
                <a:cs typeface="Alexandria" pitchFamily="2" charset="-78"/>
              </a:rPr>
              <a:t>right to take back any payment of money he paid to a third party </a:t>
            </a:r>
            <a:r>
              <a:rPr lang="en-US" dirty="0">
                <a:solidFill>
                  <a:prstClr val="black"/>
                </a:solidFill>
                <a:latin typeface="Alexandria" pitchFamily="2" charset="-78"/>
                <a:cs typeface="Alexandria" pitchFamily="2" charset="-78"/>
              </a:rPr>
              <a:t>only </a:t>
            </a:r>
            <a:r>
              <a:rPr lang="en-US" u="sng" dirty="0">
                <a:solidFill>
                  <a:prstClr val="black"/>
                </a:solidFill>
                <a:latin typeface="Alexandria" pitchFamily="2" charset="-78"/>
                <a:cs typeface="Alexandria" pitchFamily="2" charset="-78"/>
              </a:rPr>
              <a:t>if the expenses was reasonably incurred whilst the agent is acting within the scope of his  authority.</a:t>
            </a:r>
            <a:r>
              <a:rPr lang="en-US" dirty="0">
                <a:solidFill>
                  <a:prstClr val="black"/>
                </a:solidFill>
                <a:latin typeface="Alexandria" pitchFamily="2" charset="-78"/>
                <a:cs typeface="Alexandria" pitchFamily="2" charset="-78"/>
              </a:rPr>
              <a:t> So if the agent acted out of the principal’s instructions he will not be entitled to indemnity of what he paid.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sz="700"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For example: In a case  a forwarding agent is appointed by a shipper of goods to reserve  certain shipping space for him on a ship , and the agent did so but the space was unfilled because of the shipper’s delay in sending goods to the port, and the agent had to pay to the shipowner damages for “ </a:t>
            </a:r>
            <a:r>
              <a:rPr lang="en-US" dirty="0">
                <a:solidFill>
                  <a:srgbClr val="00AEEF"/>
                </a:solidFill>
                <a:latin typeface="Alexandria" pitchFamily="2" charset="-78"/>
                <a:cs typeface="Alexandria" pitchFamily="2" charset="-78"/>
              </a:rPr>
              <a:t>dead freight</a:t>
            </a:r>
            <a:r>
              <a:rPr lang="en-US" dirty="0">
                <a:solidFill>
                  <a:prstClr val="black"/>
                </a:solidFill>
                <a:latin typeface="Alexandria" pitchFamily="2" charset="-78"/>
                <a:cs typeface="Alexandria" pitchFamily="2" charset="-78"/>
              </a:rPr>
              <a:t>”. The agent had the right of indemnity of such damages.</a:t>
            </a:r>
          </a:p>
        </p:txBody>
      </p:sp>
      <p:pic>
        <p:nvPicPr>
          <p:cNvPr id="5" name="Graphic 21">
            <a:extLst>
              <a:ext uri="{FF2B5EF4-FFF2-40B4-BE49-F238E27FC236}">
                <a16:creationId xmlns:a16="http://schemas.microsoft.com/office/drawing/2014/main" id="{9D8E7D38-FCA7-3118-5C5C-201059E6E4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47948844"/>
      </p:ext>
    </p:extLst>
  </p:cSld>
  <p:clrMapOvr>
    <a:masterClrMapping/>
  </p:clrMapOvr>
  <mc:AlternateContent xmlns:mc="http://schemas.openxmlformats.org/markup-compatibility/2006" xmlns:p14="http://schemas.microsoft.com/office/powerpoint/2010/main">
    <mc:Choice Requires="p14">
      <p:transition spd="slow" p14:dur="2000" advTm="118709"/>
    </mc:Choice>
    <mc:Fallback xmlns="">
      <p:transition spd="slow" advTm="11870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CD3A15-3B15-E797-FB7A-5D4B5E47A6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E43A29F-4A08-77FE-1753-0AF62C4A8DE7}"/>
              </a:ext>
            </a:extLst>
          </p:cNvPr>
          <p:cNvSpPr/>
          <p:nvPr/>
        </p:nvSpPr>
        <p:spPr>
          <a:xfrm>
            <a:off x="2269797" y="89601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DF67C79-6EB4-E514-6C11-FE2A88B4E39F}"/>
              </a:ext>
            </a:extLst>
          </p:cNvPr>
          <p:cNvSpPr/>
          <p:nvPr/>
        </p:nvSpPr>
        <p:spPr>
          <a:xfrm>
            <a:off x="570089" y="1432561"/>
            <a:ext cx="11051822" cy="5079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2- agent right of remuneration ( commission):</a:t>
            </a: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srgbClr val="00AEEF"/>
                </a:solidFill>
                <a:latin typeface="Alexandria" pitchFamily="2" charset="-78"/>
                <a:cs typeface="Alexandria" pitchFamily="2" charset="-78"/>
              </a:rPr>
              <a:t>This right exists only in paid agency</a:t>
            </a:r>
            <a:r>
              <a:rPr lang="en-US" dirty="0">
                <a:solidFill>
                  <a:prstClr val="black"/>
                </a:solidFill>
                <a:latin typeface="Alexandria" pitchFamily="2" charset="-78"/>
                <a:cs typeface="Alexandria" pitchFamily="2" charset="-78"/>
              </a:rPr>
              <a:t>, it is usually defined by the contract, It may take the form of salary, or commission or both or even certain percentage of the full value of the accomplished transaction.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But </a:t>
            </a:r>
            <a:r>
              <a:rPr lang="en-US" dirty="0">
                <a:solidFill>
                  <a:srgbClr val="00AEEF"/>
                </a:solidFill>
                <a:latin typeface="Alexandria" pitchFamily="2" charset="-78"/>
                <a:cs typeface="Alexandria" pitchFamily="2" charset="-78"/>
              </a:rPr>
              <a:t>if there is no express right to payment , a court may imply a term in the contract </a:t>
            </a:r>
            <a:r>
              <a:rPr lang="en-US" dirty="0">
                <a:solidFill>
                  <a:prstClr val="black"/>
                </a:solidFill>
                <a:latin typeface="Alexandria" pitchFamily="2" charset="-78"/>
                <a:cs typeface="Alexandria" pitchFamily="2" charset="-78"/>
              </a:rPr>
              <a:t>giving the agent a </a:t>
            </a:r>
            <a:r>
              <a:rPr lang="en-US" u="sng" dirty="0">
                <a:solidFill>
                  <a:prstClr val="black"/>
                </a:solidFill>
                <a:latin typeface="Alexandria" pitchFamily="2" charset="-78"/>
                <a:cs typeface="Alexandria" pitchFamily="2" charset="-78"/>
              </a:rPr>
              <a:t>reasonable remuneration </a:t>
            </a:r>
            <a:r>
              <a:rPr lang="en-US" dirty="0">
                <a:solidFill>
                  <a:prstClr val="black"/>
                </a:solidFill>
                <a:latin typeface="Alexandria" pitchFamily="2" charset="-78"/>
                <a:cs typeface="Alexandria" pitchFamily="2" charset="-78"/>
              </a:rPr>
              <a:t>especially if the agent is</a:t>
            </a:r>
            <a:r>
              <a:rPr lang="en-US" u="sng" dirty="0">
                <a:solidFill>
                  <a:prstClr val="black"/>
                </a:solidFill>
                <a:latin typeface="Alexandria" pitchFamily="2" charset="-78"/>
                <a:cs typeface="Alexandria" pitchFamily="2" charset="-78"/>
              </a:rPr>
              <a:t> professional</a:t>
            </a:r>
            <a:r>
              <a:rPr lang="en-US" dirty="0">
                <a:solidFill>
                  <a:prstClr val="black"/>
                </a:solidFill>
                <a:latin typeface="Alexandria" pitchFamily="2" charset="-78"/>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agent may be entitled to “ </a:t>
            </a:r>
            <a:r>
              <a:rPr lang="en-US" dirty="0">
                <a:solidFill>
                  <a:srgbClr val="00AEEF"/>
                </a:solidFill>
                <a:latin typeface="Alexandria" pitchFamily="2" charset="-78"/>
                <a:cs typeface="Alexandria" pitchFamily="2" charset="-78"/>
              </a:rPr>
              <a:t>double commission</a:t>
            </a:r>
            <a:r>
              <a:rPr lang="en-US" dirty="0">
                <a:solidFill>
                  <a:prstClr val="black"/>
                </a:solidFill>
                <a:latin typeface="Alexandria" pitchFamily="2" charset="-78"/>
                <a:cs typeface="Alexandria" pitchFamily="2" charset="-78"/>
              </a:rPr>
              <a:t>” from the principal and third party only if he make full disclosure of that to both of them.</a:t>
            </a:r>
          </a:p>
        </p:txBody>
      </p:sp>
      <p:pic>
        <p:nvPicPr>
          <p:cNvPr id="5" name="Graphic 21">
            <a:extLst>
              <a:ext uri="{FF2B5EF4-FFF2-40B4-BE49-F238E27FC236}">
                <a16:creationId xmlns:a16="http://schemas.microsoft.com/office/drawing/2014/main" id="{96B75F44-FB26-7DE1-B8E5-D32B472C34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051038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0AB64E-DDB4-DE4F-75E6-DC7E643872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13AA86-F44B-B41D-E049-1F32AA22DA3A}"/>
              </a:ext>
            </a:extLst>
          </p:cNvPr>
          <p:cNvSpPr/>
          <p:nvPr/>
        </p:nvSpPr>
        <p:spPr>
          <a:xfrm>
            <a:off x="2269797" y="89601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35CDE0C-39A2-F03F-4A0E-B8389E182DB2}"/>
              </a:ext>
            </a:extLst>
          </p:cNvPr>
          <p:cNvSpPr/>
          <p:nvPr/>
        </p:nvSpPr>
        <p:spPr>
          <a:xfrm>
            <a:off x="835378" y="1338741"/>
            <a:ext cx="10577689" cy="4949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3- agent right to lien </a:t>
            </a:r>
            <a:r>
              <a:rPr lang="en-US" dirty="0">
                <a:solidFill>
                  <a:prstClr val="black"/>
                </a:solidFill>
                <a:latin typeface="Alexandria" pitchFamily="2" charset="-78"/>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An agent has the right to </a:t>
            </a:r>
            <a:r>
              <a:rPr lang="en-US" dirty="0">
                <a:solidFill>
                  <a:srgbClr val="00AEEF"/>
                </a:solidFill>
                <a:latin typeface="Alexandria" pitchFamily="2" charset="-78"/>
                <a:cs typeface="Alexandria" pitchFamily="2" charset="-78"/>
              </a:rPr>
              <a:t>exercise a lien on any goods belonging to the principal </a:t>
            </a:r>
            <a:r>
              <a:rPr lang="en-US" dirty="0">
                <a:solidFill>
                  <a:prstClr val="black"/>
                </a:solidFill>
                <a:latin typeface="Alexandria" pitchFamily="2" charset="-78"/>
                <a:cs typeface="Alexandria" pitchFamily="2" charset="-78"/>
              </a:rPr>
              <a:t>which he has in his lawful possession until he takes his rights ( indemnity and remuneration).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9089777-1778-7977-1038-76DD77B7EE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893664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2C3E6-3332-EE69-CC63-7DE1158AD8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6C1BF7-CAA5-693C-6C18-619AFE40059E}"/>
              </a:ext>
            </a:extLst>
          </p:cNvPr>
          <p:cNvSpPr/>
          <p:nvPr/>
        </p:nvSpPr>
        <p:spPr>
          <a:xfrm>
            <a:off x="2174623" y="91685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DCA786B-F20A-5980-848B-42EB18BC10A1}"/>
              </a:ext>
            </a:extLst>
          </p:cNvPr>
          <p:cNvSpPr/>
          <p:nvPr/>
        </p:nvSpPr>
        <p:spPr>
          <a:xfrm>
            <a:off x="632082" y="1371814"/>
            <a:ext cx="10927836" cy="4985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b</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agency by operation of law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agency enforced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by law without any agency agreement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between the agent and the principal. It happens in 3 cases: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b="1"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b="1"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b="1"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b="1"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b="1"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b="1"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13D3D8A-9B3F-FB34-2017-A3F64D629C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A895947C-5089-6C51-5C4A-153898089C69}"/>
              </a:ext>
            </a:extLst>
          </p:cNvPr>
          <p:cNvGraphicFramePr/>
          <p:nvPr>
            <p:extLst>
              <p:ext uri="{D42A27DB-BD31-4B8C-83A1-F6EECF244321}">
                <p14:modId xmlns:p14="http://schemas.microsoft.com/office/powerpoint/2010/main" val="68122098"/>
              </p:ext>
            </p:extLst>
          </p:nvPr>
        </p:nvGraphicFramePr>
        <p:xfrm>
          <a:off x="1162755" y="3059289"/>
          <a:ext cx="9132712" cy="279964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130902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E5A05-0D7B-BDC3-D1E7-957AE0A7BC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7296E1-3D77-47AB-DFF9-D8F78D3B79C6}"/>
              </a:ext>
            </a:extLst>
          </p:cNvPr>
          <p:cNvSpPr/>
          <p:nvPr/>
        </p:nvSpPr>
        <p:spPr>
          <a:xfrm>
            <a:off x="2185911" y="9637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A76109D-1587-1079-97DD-4228B712C6D5}"/>
              </a:ext>
            </a:extLst>
          </p:cNvPr>
          <p:cNvSpPr/>
          <p:nvPr/>
        </p:nvSpPr>
        <p:spPr>
          <a:xfrm>
            <a:off x="607441" y="1293026"/>
            <a:ext cx="11031403" cy="5064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I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apparent agency: (agency by estoppel):</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Is defined as that case in which the agent appears to have in spite of the fact that he has not such authority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So , It happens where the p</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rincipal by words or conduct has represented that someone is his agent </a:t>
            </a:r>
            <a:r>
              <a:rPr kumimoji="0" lang="en-US"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 the third party entered the contract on reliance of this representation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principal in these circumstances is estopped from denying that actual  authority existed .</a:t>
            </a:r>
          </a:p>
        </p:txBody>
      </p:sp>
      <p:pic>
        <p:nvPicPr>
          <p:cNvPr id="5" name="Graphic 21">
            <a:extLst>
              <a:ext uri="{FF2B5EF4-FFF2-40B4-BE49-F238E27FC236}">
                <a16:creationId xmlns:a16="http://schemas.microsoft.com/office/drawing/2014/main" id="{A0A4B77F-8B00-3AC1-D687-B1F66AFB7F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760769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8DAA2-E32E-892F-FBE5-012CFBC8415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7BE3F18-61C2-A901-BBF6-4416D94ED64F}"/>
              </a:ext>
            </a:extLst>
          </p:cNvPr>
          <p:cNvSpPr/>
          <p:nvPr/>
        </p:nvSpPr>
        <p:spPr>
          <a:xfrm>
            <a:off x="2269797" y="94116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CC8800E-5846-9B3D-F46C-B268D8824DDC}"/>
              </a:ext>
            </a:extLst>
          </p:cNvPr>
          <p:cNvSpPr/>
          <p:nvPr/>
        </p:nvSpPr>
        <p:spPr>
          <a:xfrm>
            <a:off x="745066" y="1293026"/>
            <a:ext cx="10837333" cy="5064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ii- usual authority: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the authority which comes within the scope of activities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usually invested in an agent of the same character though in fact they are not.</a:t>
            </a: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traditional example:  if a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hotel owner appointed a manager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run the hotel on his behalf but forbids purchasing certain articles such as cigars, but the manager bought cigars from third party for the use of the hotel, here the third party can ask the principal to pay the price because buying cigars is within the usual activities of hotel manager and he was not aware of the forbidding instructions.</a:t>
            </a:r>
          </a:p>
        </p:txBody>
      </p:sp>
      <p:pic>
        <p:nvPicPr>
          <p:cNvPr id="5" name="Graphic 21">
            <a:extLst>
              <a:ext uri="{FF2B5EF4-FFF2-40B4-BE49-F238E27FC236}">
                <a16:creationId xmlns:a16="http://schemas.microsoft.com/office/drawing/2014/main" id="{F1F3DFBF-E9EA-8D2A-0CA9-ADAB814CDA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22871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AA0625-C539-0746-1251-9CCDF21EFE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90C67E-FC51-BDD5-7113-80F24EC6441C}"/>
              </a:ext>
            </a:extLst>
          </p:cNvPr>
          <p:cNvSpPr/>
          <p:nvPr/>
        </p:nvSpPr>
        <p:spPr>
          <a:xfrm>
            <a:off x="2213996" y="9073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2CC3DF1-4079-75AD-D6B9-3114E5CD5B80}"/>
              </a:ext>
            </a:extLst>
          </p:cNvPr>
          <p:cNvSpPr/>
          <p:nvPr/>
        </p:nvSpPr>
        <p:spPr>
          <a:xfrm>
            <a:off x="220579" y="1155869"/>
            <a:ext cx="11689199" cy="5622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agency of necessity:  ( voluntary agency as a kind of unjust enrichment)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law presumed agency to the person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in case of emergency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which the property or interest of another person  is in imminent danger and it becomes necessity to preserve such property or interest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act for owner’s benefit without his permission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This kind of agency requires the following conditions: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case of emergency.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-Agent is not able to communicate principal to get instructions.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agent acted honestly for the interest of the principal. - agent acted in a reasonable way.)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 Ex: if the manager of a ship found that he needs money to make urgent repairs to the ship and he could not communicate the owner of the ship,  he may borrow money or even mortgage the ship to make the repairs and the owner will be bound by such borrowing or mortgaging contract.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0924ABC-FEFF-8BB9-4679-BEC08DDB4B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97083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DDCEC-F92F-EE90-D16B-53EA318840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C8C680D-17F2-B119-9451-C9B9F7EB1889}"/>
              </a:ext>
            </a:extLst>
          </p:cNvPr>
          <p:cNvSpPr/>
          <p:nvPr/>
        </p:nvSpPr>
        <p:spPr>
          <a:xfrm>
            <a:off x="2269797" y="92987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6A0E9ED-075A-7C3F-6B6C-78A5307DF42B}"/>
              </a:ext>
            </a:extLst>
          </p:cNvPr>
          <p:cNvSpPr/>
          <p:nvPr/>
        </p:nvSpPr>
        <p:spPr>
          <a:xfrm>
            <a:off x="632749" y="1155869"/>
            <a:ext cx="1092650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 ratification:</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Means that a person can adopt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an act done on his behalf by another person without his permission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may be considered as agent’s act if the principal adopts this act later, also ratification may implied where it is inferred from the conduct of the principal .</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By ratification, the principal will be in the same position as if he had primarily authorized the agent to act and will be entitled to the rights of the contract and bound with any obligations which may arise out of it</a:t>
            </a:r>
          </a:p>
        </p:txBody>
      </p:sp>
      <p:pic>
        <p:nvPicPr>
          <p:cNvPr id="5" name="Graphic 21">
            <a:extLst>
              <a:ext uri="{FF2B5EF4-FFF2-40B4-BE49-F238E27FC236}">
                <a16:creationId xmlns:a16="http://schemas.microsoft.com/office/drawing/2014/main" id="{1C3C3D41-186A-932A-28A9-EE18FDD49C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836365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626BC-5650-D759-47D8-9583A1E717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A33BE8-9CE5-E274-AFDC-B3BD0325FF0A}"/>
              </a:ext>
            </a:extLst>
          </p:cNvPr>
          <p:cNvSpPr/>
          <p:nvPr/>
        </p:nvSpPr>
        <p:spPr>
          <a:xfrm>
            <a:off x="2269797" y="9185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15BC8A0-1D85-5150-69DF-37132B046BF8}"/>
              </a:ext>
            </a:extLst>
          </p:cNvPr>
          <p:cNvSpPr/>
          <p:nvPr/>
        </p:nvSpPr>
        <p:spPr>
          <a:xfrm>
            <a:off x="745495" y="1293026"/>
            <a:ext cx="10926501" cy="5217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Termination of agency contract</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by agreement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parties.</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2-by the operation of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law</a:t>
            </a:r>
            <a:r>
              <a:rPr lang="en-US" dirty="0">
                <a:solidFill>
                  <a:prstClr val="black"/>
                </a:solidFill>
                <a:latin typeface="Alexandria" pitchFamily="2" charset="-78"/>
                <a:cs typeface="Alexandria" pitchFamily="2" charset="-78"/>
              </a:rPr>
              <a: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 by the end of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fixed period or required task</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b- by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death or incapacity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one the parties.</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  by act of law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due to illegality of the agency object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So an agency agreement that entrust the agent with exporting certain type of products, will terminate automatically If the government issued a decree banning exporting such product.</a:t>
            </a:r>
          </a:p>
        </p:txBody>
      </p:sp>
      <p:pic>
        <p:nvPicPr>
          <p:cNvPr id="5" name="Graphic 21">
            <a:extLst>
              <a:ext uri="{FF2B5EF4-FFF2-40B4-BE49-F238E27FC236}">
                <a16:creationId xmlns:a16="http://schemas.microsoft.com/office/drawing/2014/main" id="{91D31120-BC44-B134-BE26-4F3604A166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476068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44984" y="103916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cs typeface="Alexandria" pitchFamily="2" charset="-78"/>
              </a:rPr>
              <a:t>3-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3532997" y="2567052"/>
            <a:ext cx="4602879" cy="3511600"/>
          </a:xfrm>
          <a:prstGeom prst="rect">
            <a:avLst/>
          </a:prstGeom>
        </p:spPr>
      </p:pic>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3523933"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 (Barron's Business Review) by Robert W. Emerson J.D. </a:t>
            </a:r>
          </a:p>
        </p:txBody>
      </p:sp>
      <p:sp>
        <p:nvSpPr>
          <p:cNvPr id="3" name="TextBox 2"/>
          <p:cNvSpPr txBox="1"/>
          <p:nvPr/>
        </p:nvSpPr>
        <p:spPr>
          <a:xfrm>
            <a:off x="3681297" y="1083696"/>
            <a:ext cx="390203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4- References</a:t>
            </a:r>
            <a:endPar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8A84E38-AB9B-AFE2-C43F-BFF680504161}"/>
              </a:ext>
            </a:extLst>
          </p:cNvPr>
          <p:cNvPicPr>
            <a:picLocks noChangeAspect="1"/>
          </p:cNvPicPr>
          <p:nvPr/>
        </p:nvPicPr>
        <p:blipFill>
          <a:blip r:embed="rId4"/>
          <a:stretch>
            <a:fillRect/>
          </a:stretch>
        </p:blipFill>
        <p:spPr>
          <a:xfrm>
            <a:off x="4162450" y="2076137"/>
            <a:ext cx="6841758" cy="421649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http://purl.org/dc/elements/1.1/"/>
    <ds:schemaRef ds:uri="49100919-8a76-4266-be0c-7dc583902cb4"/>
    <ds:schemaRef ds:uri="http://purl.org/dc/terms/"/>
    <ds:schemaRef ds:uri="http://schemas.microsoft.com/office/infopath/2007/PartnerControls"/>
    <ds:schemaRef ds:uri="http://schemas.openxmlformats.org/package/2006/metadata/core-properties"/>
    <ds:schemaRef ds:uri="d13aca44-ef33-4cf4-9980-7f0b00e6eeb9"/>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155AD565-EF85-4E49-BE93-F3F06471F1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12335</TotalTime>
  <Words>4462</Words>
  <Application>Microsoft Office PowerPoint</Application>
  <PresentationFormat>شاشة عريضة</PresentationFormat>
  <Paragraphs>277</Paragraphs>
  <Slides>40</Slides>
  <Notes>38</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40</vt:i4>
      </vt:variant>
    </vt:vector>
  </HeadingPairs>
  <TitlesOfParts>
    <vt:vector size="47" baseType="lpstr">
      <vt:lpstr>Alexandria</vt:lpstr>
      <vt:lpstr>Alexandria regular</vt:lpstr>
      <vt:lpstr>Arial</vt:lpstr>
      <vt:lpstr>Calibri</vt:lpstr>
      <vt:lpstr>Calibri Light</vt:lpstr>
      <vt:lpstr>Wingdings 2</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83</cp:revision>
  <dcterms:created xsi:type="dcterms:W3CDTF">2023-04-29T09:08:00Z</dcterms:created>
  <dcterms:modified xsi:type="dcterms:W3CDTF">2024-11-05T10:11:12Z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