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303" r:id="rId2"/>
    <p:sldId id="313" r:id="rId3"/>
    <p:sldId id="276" r:id="rId4"/>
    <p:sldId id="380" r:id="rId5"/>
    <p:sldId id="381" r:id="rId6"/>
    <p:sldId id="382" r:id="rId7"/>
    <p:sldId id="383" r:id="rId8"/>
    <p:sldId id="384" r:id="rId9"/>
    <p:sldId id="385" r:id="rId10"/>
    <p:sldId id="386" r:id="rId11"/>
    <p:sldId id="387" r:id="rId12"/>
    <p:sldId id="388" r:id="rId13"/>
    <p:sldId id="389" r:id="rId14"/>
    <p:sldId id="390" r:id="rId15"/>
    <p:sldId id="391" r:id="rId16"/>
    <p:sldId id="392" r:id="rId17"/>
    <p:sldId id="393" r:id="rId18"/>
    <p:sldId id="394" r:id="rId19"/>
    <p:sldId id="395" r:id="rId20"/>
    <p:sldId id="396" r:id="rId21"/>
    <p:sldId id="397" r:id="rId22"/>
    <p:sldId id="398" r:id="rId23"/>
    <p:sldId id="399" r:id="rId24"/>
    <p:sldId id="400" r:id="rId25"/>
    <p:sldId id="401" r:id="rId26"/>
    <p:sldId id="402" r:id="rId27"/>
    <p:sldId id="403" r:id="rId28"/>
    <p:sldId id="379" r:id="rId29"/>
    <p:sldId id="404" r:id="rId30"/>
    <p:sldId id="405" r:id="rId31"/>
    <p:sldId id="406" r:id="rId32"/>
    <p:sldId id="407" r:id="rId33"/>
    <p:sldId id="349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276"/>
            <p14:sldId id="380"/>
            <p14:sldId id="381"/>
            <p14:sldId id="382"/>
            <p14:sldId id="383"/>
            <p14:sldId id="384"/>
            <p14:sldId id="385"/>
            <p14:sldId id="386"/>
            <p14:sldId id="387"/>
            <p14:sldId id="388"/>
            <p14:sldId id="389"/>
            <p14:sldId id="390"/>
            <p14:sldId id="391"/>
            <p14:sldId id="392"/>
            <p14:sldId id="393"/>
            <p14:sldId id="394"/>
            <p14:sldId id="395"/>
            <p14:sldId id="396"/>
            <p14:sldId id="397"/>
            <p14:sldId id="398"/>
            <p14:sldId id="399"/>
            <p14:sldId id="400"/>
            <p14:sldId id="401"/>
            <p14:sldId id="402"/>
            <p14:sldId id="403"/>
            <p14:sldId id="379"/>
            <p14:sldId id="404"/>
            <p14:sldId id="405"/>
            <p14:sldId id="406"/>
            <p14:sldId id="407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7" d="100"/>
          <a:sy n="67" d="100"/>
        </p:scale>
        <p:origin x="834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60113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 t="-39000" b="-3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21/09/2023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2" r:id="rId12"/>
    <p:sldLayoutId id="2147483665" r:id="rId13"/>
    <p:sldLayoutId id="2147483666" r:id="rId14"/>
    <p:sldLayoutId id="2147483667" r:id="rId1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7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9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13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jpg"/><Relationship Id="rId3" Type="http://schemas.openxmlformats.org/officeDocument/2006/relationships/image" Target="../media/image23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24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279265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Introduction to Economics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120109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MGM112</a:t>
            </a:r>
          </a:p>
          <a:p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</a:t>
            </a:r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Dina </a:t>
            </a:r>
            <a:r>
              <a:rPr lang="en-US" sz="28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ElWakkad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FA5D44C7-1F20-0684-5315-73F4013F0EB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313679" y="372325"/>
            <a:ext cx="2457656" cy="670874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ACE76E66-5FF1-83D6-4EAC-3853027A6FDC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www.midocean.ae</a:t>
            </a:r>
          </a:p>
        </p:txBody>
      </p:sp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Objectives of </a:t>
            </a:r>
            <a:r>
              <a:rPr lang="en-US" sz="2800" b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(2)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2" name="Rectangle 31">
            <a:extLst>
              <a:ext uri="{FF2B5EF4-FFF2-40B4-BE49-F238E27FC236}">
                <a16:creationId xmlns:a16="http://schemas.microsoft.com/office/drawing/2014/main" id="{6FE380F3-A68B-26EA-9084-2C15BB9E43F9}"/>
              </a:ext>
            </a:extLst>
          </p:cNvPr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>
              <a:ea typeface="Roboto Light" panose="02000000000000000000" pitchFamily="2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BD069A96-5848-FF57-BDAE-6DBEC0AA0DA9}"/>
              </a:ext>
            </a:extLst>
          </p:cNvPr>
          <p:cNvSpPr/>
          <p:nvPr/>
        </p:nvSpPr>
        <p:spPr>
          <a:xfrm>
            <a:off x="3598250" y="650282"/>
            <a:ext cx="5519099" cy="5780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BBA58F7-397B-7DE5-A7C3-7859BEFC12F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D2A61C26-2216-E13E-2DAA-FEF4A7305383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CD15F034-289B-3B2D-31CB-E094FFC450BF}"/>
              </a:ext>
            </a:extLst>
          </p:cNvPr>
          <p:cNvSpPr txBox="1">
            <a:spLocks/>
          </p:cNvSpPr>
          <p:nvPr/>
        </p:nvSpPr>
        <p:spPr>
          <a:xfrm>
            <a:off x="3897699" y="2648398"/>
            <a:ext cx="7736427" cy="3412958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chemeClr val="bg1"/>
                </a:solidFill>
              </a:rPr>
              <a:t>What makes the prices of oil and gasoline double in just one year?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chemeClr val="bg1"/>
                </a:solidFill>
              </a:rPr>
              <a:t>Will the price of gasoline keep on rising? </a:t>
            </a:r>
          </a:p>
          <a:p>
            <a:pPr marL="347663" lvl="1" indent="-233363">
              <a:buFont typeface="Wingdings" panose="05000000000000000000" pitchFamily="2" charset="2"/>
              <a:buChar char="§"/>
            </a:pPr>
            <a:r>
              <a:rPr lang="en-US" altLang="en-US" sz="2800" dirty="0">
                <a:solidFill>
                  <a:schemeClr val="bg1"/>
                </a:solidFill>
              </a:rPr>
              <a:t>Some prices rise, some fall, and some fluctuate.</a:t>
            </a:r>
          </a:p>
          <a:p>
            <a:pPr marL="0" lvl="1" indent="0">
              <a:spcBef>
                <a:spcPts val="1000"/>
              </a:spcBef>
              <a:buNone/>
            </a:pPr>
            <a:r>
              <a:rPr lang="en-US" altLang="en-US" sz="3200" b="1" dirty="0">
                <a:solidFill>
                  <a:schemeClr val="bg1"/>
                </a:solidFill>
              </a:rPr>
              <a:t>This chapter explains how markets determine prices and why prices change.</a:t>
            </a:r>
          </a:p>
          <a:p>
            <a:pPr marL="0" indent="0" eaLnBrk="1" hangingPunct="1">
              <a:buNone/>
            </a:pPr>
            <a:endParaRPr lang="en-US" alt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AFC074B-999B-EDEC-C9E9-8A293C3DD980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329359" y="2082298"/>
            <a:ext cx="8938591" cy="39389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dirty="0"/>
              <a:t>If you demand something, then you</a:t>
            </a:r>
          </a:p>
          <a:p>
            <a:pPr lvl="1" indent="0" eaLnBrk="1" hangingPunct="1">
              <a:buClr>
                <a:schemeClr val="tx1"/>
              </a:buClr>
            </a:pPr>
            <a:r>
              <a:rPr lang="en-US" altLang="en-US" dirty="0"/>
              <a:t>1. Want it,</a:t>
            </a:r>
          </a:p>
          <a:p>
            <a:pPr lvl="1" indent="0" eaLnBrk="1" hangingPunct="1">
              <a:buClr>
                <a:schemeClr val="tx1"/>
              </a:buClr>
            </a:pPr>
            <a:r>
              <a:rPr lang="en-US" altLang="en-US" dirty="0"/>
              <a:t>2. Can afford it, and</a:t>
            </a:r>
          </a:p>
          <a:p>
            <a:pPr lvl="1" indent="0" eaLnBrk="1" hangingPunct="1">
              <a:buClr>
                <a:schemeClr val="tx1"/>
              </a:buClr>
            </a:pPr>
            <a:r>
              <a:rPr lang="en-US" altLang="en-US" dirty="0"/>
              <a:t>3. Have made a definite plan to buy it.</a:t>
            </a:r>
          </a:p>
          <a:p>
            <a:pPr lvl="1" indent="0" eaLnBrk="1" hangingPunct="1"/>
            <a:r>
              <a:rPr lang="en-US" altLang="en-US" dirty="0"/>
              <a:t>The </a:t>
            </a:r>
            <a:r>
              <a:rPr lang="en-US" altLang="en-US" b="1" u="sng" dirty="0">
                <a:solidFill>
                  <a:srgbClr val="FF0000"/>
                </a:solidFill>
              </a:rPr>
              <a:t>quantity demanded </a:t>
            </a:r>
            <a:r>
              <a:rPr lang="en-US" altLang="en-US" dirty="0"/>
              <a:t>of a good or service is the amount that consumers </a:t>
            </a:r>
            <a:r>
              <a:rPr lang="en-US" altLang="en-US" b="1" u="sng" dirty="0"/>
              <a:t>plan</a:t>
            </a:r>
            <a:r>
              <a:rPr lang="en-US" altLang="en-US" dirty="0"/>
              <a:t> to buy during </a:t>
            </a:r>
            <a:r>
              <a:rPr lang="en-US" altLang="en-US" b="1" u="sng" dirty="0"/>
              <a:t>a particular time period</a:t>
            </a:r>
            <a:r>
              <a:rPr lang="en-US" altLang="en-US" dirty="0"/>
              <a:t>, and at a </a:t>
            </a:r>
            <a:r>
              <a:rPr lang="en-US" altLang="en-US" b="1" u="sng" dirty="0"/>
              <a:t>particular price</a:t>
            </a:r>
            <a:r>
              <a:rPr lang="en-US" altLang="en-US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979261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Law of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952369D5-45C4-889F-8877-38019A49F620}"/>
              </a:ext>
            </a:extLst>
          </p:cNvPr>
          <p:cNvSpPr txBox="1">
            <a:spLocks/>
          </p:cNvSpPr>
          <p:nvPr/>
        </p:nvSpPr>
        <p:spPr>
          <a:xfrm>
            <a:off x="1153149" y="2495308"/>
            <a:ext cx="9683344" cy="261281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states</a:t>
            </a:r>
            <a:r>
              <a:rPr lang="en-US" sz="2400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Other factors being constant (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cetris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peribus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), price and quantity demand of any good and service are </a:t>
            </a:r>
            <a:r>
              <a:rPr lang="en-US" sz="24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inversely related</a:t>
            </a:r>
            <a:r>
              <a:rPr lang="en-US" sz="2400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each other.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higher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smaller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demanded;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lower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the price of a good, 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greater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quantity demanded.”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9714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Law of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0A6461A-027B-E468-39E3-77C8221426E1}"/>
              </a:ext>
            </a:extLst>
          </p:cNvPr>
          <p:cNvSpPr txBox="1">
            <a:spLocks/>
          </p:cNvSpPr>
          <p:nvPr/>
        </p:nvSpPr>
        <p:spPr>
          <a:xfrm>
            <a:off x="942308" y="2035804"/>
            <a:ext cx="7417222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is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illustrated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by: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downward-sloping demand curve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drawn with the quantity demanded on the horizontal axis and the price on the vertical axis </a:t>
            </a:r>
            <a:endParaRPr lang="en-US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"/>
            </a:pPr>
            <a:r>
              <a:rPr lang="en-US" sz="24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slope is negative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 show the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negative relation between </a:t>
            </a:r>
            <a:r>
              <a:rPr lang="en-US" sz="2400" u="sng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 &amp; </a:t>
            </a:r>
            <a:r>
              <a:rPr lang="en-US" sz="2400" u="sng" dirty="0" err="1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50902D1-AF66-B7F0-7818-169EB8DB5B6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96855" y="2279961"/>
            <a:ext cx="3366670" cy="3256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3629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Law of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C384D30-92CF-AE10-AE4D-AA3828DC416A}"/>
              </a:ext>
            </a:extLst>
          </p:cNvPr>
          <p:cNvSpPr txBox="1">
            <a:spLocks/>
          </p:cNvSpPr>
          <p:nvPr/>
        </p:nvSpPr>
        <p:spPr>
          <a:xfrm>
            <a:off x="942308" y="2137604"/>
            <a:ext cx="5773953" cy="37444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results from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indent="0" eaLnBrk="1" hangingPunct="1">
              <a:lnSpc>
                <a:spcPct val="2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3600" dirty="0"/>
              <a:t>Substitution effect</a:t>
            </a:r>
          </a:p>
          <a:p>
            <a:pPr lvl="1" indent="0" eaLnBrk="1" hangingPunct="1">
              <a:lnSpc>
                <a:spcPct val="2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3600" dirty="0"/>
              <a:t> Income effect</a:t>
            </a:r>
            <a:endParaRPr lang="en-US" altLang="en-US" sz="2000" dirty="0"/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85ED0AC7-EFDF-4930-74AF-EBCFE2EDE76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619" t="27976" r="55060" b="41383"/>
          <a:stretch/>
        </p:blipFill>
        <p:spPr>
          <a:xfrm>
            <a:off x="5824884" y="2996517"/>
            <a:ext cx="5093075" cy="21759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577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Law of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860A5F3-2FAD-E807-4EDA-9601A67F45D0}"/>
              </a:ext>
            </a:extLst>
          </p:cNvPr>
          <p:cNvSpPr txBox="1">
            <a:spLocks/>
          </p:cNvSpPr>
          <p:nvPr/>
        </p:nvSpPr>
        <p:spPr>
          <a:xfrm>
            <a:off x="2508318" y="1866295"/>
            <a:ext cx="7417222" cy="161020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results from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3600" dirty="0"/>
              <a:t>Substitution effect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D6B56550-EFF8-7A4E-938A-688FFAB628F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479" t="31041" r="54239" b="35765"/>
          <a:stretch/>
        </p:blipFill>
        <p:spPr>
          <a:xfrm>
            <a:off x="1439855" y="3224931"/>
            <a:ext cx="8604257" cy="2365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036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Law of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12" name="Content Placeholder 2">
            <a:extLst>
              <a:ext uri="{FF2B5EF4-FFF2-40B4-BE49-F238E27FC236}">
                <a16:creationId xmlns:a16="http://schemas.microsoft.com/office/drawing/2014/main" id="{4ED5D2E9-8BE2-DC4D-C53C-DACE4132A414}"/>
              </a:ext>
            </a:extLst>
          </p:cNvPr>
          <p:cNvSpPr txBox="1">
            <a:spLocks/>
          </p:cNvSpPr>
          <p:nvPr/>
        </p:nvSpPr>
        <p:spPr>
          <a:xfrm>
            <a:off x="1153149" y="1842152"/>
            <a:ext cx="8776664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results from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3600" dirty="0"/>
              <a:t>Substitution effect</a:t>
            </a:r>
          </a:p>
          <a:p>
            <a:pPr lvl="2" indent="0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portion of a change in quantity demanded that is due to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change in the relative price of the good</a:t>
            </a:r>
            <a:endParaRPr lang="en-US" sz="2400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</p:txBody>
      </p:sp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1951495E-EE5B-09CE-20A6-8D6F3366133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9003135"/>
              </p:ext>
            </p:extLst>
          </p:nvPr>
        </p:nvGraphicFramePr>
        <p:xfrm>
          <a:off x="3687711" y="4102177"/>
          <a:ext cx="6452943" cy="185839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452943">
                  <a:extLst>
                    <a:ext uri="{9D8B030D-6E8A-4147-A177-3AD203B41FA5}">
                      <a16:colId xmlns:a16="http://schemas.microsoft.com/office/drawing/2014/main" val="4146398491"/>
                    </a:ext>
                  </a:extLst>
                </a:gridCol>
              </a:tblGrid>
              <a:tr h="1858398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If the price of meat increases, </a:t>
                      </a:r>
                      <a:endParaRPr lang="en-US" sz="1600" dirty="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then the higher price may encourage consumers to switch to alternative food sources, such as buying vegetables.</a:t>
                      </a:r>
                      <a:endParaRPr lang="en-US" sz="1600" dirty="0">
                        <a:effectLst/>
                      </a:endParaRPr>
                    </a:p>
                    <a:p>
                      <a:pPr marL="0" marR="0" algn="ctr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sng" dirty="0" err="1">
                          <a:effectLst/>
                          <a:highlight>
                            <a:srgbClr val="FFFF00"/>
                          </a:highlight>
                        </a:rPr>
                        <a:t>Pmeat</a:t>
                      </a:r>
                      <a:r>
                        <a:rPr lang="en-US" sz="2000" u="sng" dirty="0">
                          <a:effectLst/>
                          <a:highlight>
                            <a:srgbClr val="FFFF00"/>
                          </a:highlight>
                        </a:rPr>
                        <a:t>↑</a:t>
                      </a:r>
                      <a:r>
                        <a:rPr lang="en-US" sz="2000" dirty="0">
                          <a:effectLst/>
                        </a:rPr>
                        <a:t>     </a:t>
                      </a:r>
                      <a:r>
                        <a:rPr lang="en-US" sz="2000" dirty="0" err="1">
                          <a:effectLst/>
                        </a:rPr>
                        <a:t>Qd.meat</a:t>
                      </a:r>
                      <a:r>
                        <a:rPr lang="en-US" sz="2000" dirty="0">
                          <a:effectLst/>
                        </a:rPr>
                        <a:t>↓   </a:t>
                      </a:r>
                      <a:r>
                        <a:rPr lang="en-US" sz="2000" u="sng" dirty="0" err="1">
                          <a:effectLst/>
                          <a:highlight>
                            <a:srgbClr val="FFFF00"/>
                          </a:highlight>
                        </a:rPr>
                        <a:t>Qd.vegetables</a:t>
                      </a:r>
                      <a:r>
                        <a:rPr lang="en-US" sz="2000" u="sng" dirty="0">
                          <a:effectLst/>
                          <a:highlight>
                            <a:srgbClr val="FFFF00"/>
                          </a:highlight>
                        </a:rPr>
                        <a:t>↑</a:t>
                      </a:r>
                      <a:endParaRPr lang="en-US" sz="16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18307755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95713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Law of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6A9CA72-BDB2-696E-E9B1-840E77395317}"/>
              </a:ext>
            </a:extLst>
          </p:cNvPr>
          <p:cNvSpPr txBox="1">
            <a:spLocks/>
          </p:cNvSpPr>
          <p:nvPr/>
        </p:nvSpPr>
        <p:spPr>
          <a:xfrm>
            <a:off x="942308" y="1842152"/>
            <a:ext cx="7417222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results from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altLang="en-US" sz="3200" dirty="0"/>
              <a:t>Income effect</a:t>
            </a:r>
          </a:p>
          <a:p>
            <a:pPr lvl="2" indent="0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portion of a change in quantity demanded caused by </a:t>
            </a:r>
            <a:r>
              <a:rPr lang="en-US" sz="2400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change in a consumer’s income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when the price of a product changes</a:t>
            </a:r>
            <a:endParaRPr lang="en-US" altLang="en-US" sz="3600" dirty="0"/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157E8CC-E62D-E4F5-2661-A11AD1B5BA4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0643727"/>
              </p:ext>
            </p:extLst>
          </p:nvPr>
        </p:nvGraphicFramePr>
        <p:xfrm>
          <a:off x="3413737" y="4264424"/>
          <a:ext cx="7835955" cy="17303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835955">
                  <a:extLst>
                    <a:ext uri="{9D8B030D-6E8A-4147-A177-3AD203B41FA5}">
                      <a16:colId xmlns:a16="http://schemas.microsoft.com/office/drawing/2014/main" val="1526082410"/>
                    </a:ext>
                  </a:extLst>
                </a:gridCol>
              </a:tblGrid>
              <a:tr h="305435">
                <a:tc>
                  <a:txBody>
                    <a:bodyPr/>
                    <a:lstStyle/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If the price of meat increases, </a:t>
                      </a:r>
                      <a:endParaRPr lang="en-US" sz="1600" dirty="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it means that after buying some meat, they will have lower spare income</a:t>
                      </a:r>
                      <a:endParaRPr lang="en-US" sz="1600" dirty="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SzPts val="1000"/>
                        <a:buFont typeface="Symbol" panose="05050102010706020507" pitchFamily="18" charset="2"/>
                        <a:buChar char=""/>
                        <a:tabLst>
                          <a:tab pos="457200" algn="l"/>
                        </a:tabLst>
                      </a:pPr>
                      <a:r>
                        <a:rPr lang="en-US" sz="2000" dirty="0">
                          <a:effectLst/>
                        </a:rPr>
                        <a:t>Therefore, consumers will buy less meat because of this income effect.</a:t>
                      </a:r>
                      <a:endParaRPr lang="en-US" sz="1600" dirty="0">
                        <a:effectLst/>
                      </a:endParaRPr>
                    </a:p>
                    <a:p>
                      <a:pPr marL="22860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u="none" strike="noStrike" dirty="0">
                          <a:effectLst/>
                          <a:highlight>
                            <a:srgbClr val="FFFF00"/>
                          </a:highlight>
                        </a:rPr>
                        <a:t> </a:t>
                      </a:r>
                      <a:r>
                        <a:rPr lang="en-US" sz="2000" u="sng" dirty="0">
                          <a:effectLst/>
                          <a:highlight>
                            <a:srgbClr val="FFFF00"/>
                          </a:highlight>
                        </a:rPr>
                        <a:t>P meat ↑</a:t>
                      </a:r>
                      <a:r>
                        <a:rPr lang="en-US" sz="2000" dirty="0">
                          <a:effectLst/>
                        </a:rPr>
                        <a:t>     Income ↓     </a:t>
                      </a:r>
                      <a:r>
                        <a:rPr lang="en-US" sz="2000" u="sng" dirty="0" err="1">
                          <a:effectLst/>
                          <a:highlight>
                            <a:srgbClr val="FFFF00"/>
                          </a:highlight>
                        </a:rPr>
                        <a:t>Qd.meat</a:t>
                      </a:r>
                      <a:r>
                        <a:rPr lang="en-US" sz="2000" u="sng" dirty="0">
                          <a:effectLst/>
                          <a:highlight>
                            <a:srgbClr val="FFFF00"/>
                          </a:highlight>
                        </a:rPr>
                        <a:t> ↓</a:t>
                      </a:r>
                      <a:endParaRPr lang="en-US" sz="11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637332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490617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Law of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26A9CA72-BDB2-696E-E9B1-840E77395317}"/>
              </a:ext>
            </a:extLst>
          </p:cNvPr>
          <p:cNvSpPr txBox="1">
            <a:spLocks/>
          </p:cNvSpPr>
          <p:nvPr/>
        </p:nvSpPr>
        <p:spPr>
          <a:xfrm>
            <a:off x="942308" y="1842152"/>
            <a:ext cx="7417222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law of demand </a:t>
            </a:r>
            <a:r>
              <a:rPr lang="en-US" b="1" u="sng" dirty="0">
                <a:solidFill>
                  <a:srgbClr val="E36C0A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results from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6A73D04-C276-04B8-6414-C44F76BEDC6D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956" t="38174" r="61304" b="31199"/>
          <a:stretch/>
        </p:blipFill>
        <p:spPr>
          <a:xfrm>
            <a:off x="1697293" y="2627770"/>
            <a:ext cx="8215314" cy="29691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702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Quantity Demanded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2C3B748-126C-AAF8-7E66-AB7D4B0E509D}"/>
              </a:ext>
            </a:extLst>
          </p:cNvPr>
          <p:cNvSpPr txBox="1">
            <a:spLocks/>
          </p:cNvSpPr>
          <p:nvPr/>
        </p:nvSpPr>
        <p:spPr>
          <a:xfrm>
            <a:off x="942308" y="2155989"/>
            <a:ext cx="10743518" cy="254602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Quantity demanded</a:t>
            </a:r>
            <a:r>
              <a:rPr lang="en-US" u="sng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∆P → ∆</a:t>
            </a:r>
            <a:r>
              <a:rPr lang="en-US" u="sng" dirty="0" err="1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D5333BEE-8299-CBDC-6188-5C5052FB158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3688700"/>
              </p:ext>
            </p:extLst>
          </p:nvPr>
        </p:nvGraphicFramePr>
        <p:xfrm>
          <a:off x="762000" y="3170810"/>
          <a:ext cx="10525451" cy="220814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525451">
                  <a:extLst>
                    <a:ext uri="{9D8B030D-6E8A-4147-A177-3AD203B41FA5}">
                      <a16:colId xmlns:a16="http://schemas.microsoft.com/office/drawing/2014/main" val="3077579163"/>
                    </a:ext>
                  </a:extLst>
                </a:gridCol>
              </a:tblGrid>
              <a:tr h="832485">
                <a:tc>
                  <a:txBody>
                    <a:bodyPr/>
                    <a:lstStyle/>
                    <a:p>
                      <a:pPr marL="0" marR="0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 dirty="0">
                          <a:effectLst/>
                        </a:rPr>
                        <a:t> </a:t>
                      </a:r>
                      <a:endParaRPr lang="en-US" sz="1100" dirty="0">
                        <a:effectLst/>
                      </a:endParaRPr>
                    </a:p>
                    <a:p>
                      <a:pPr marL="0" marR="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400" dirty="0">
                          <a:effectLst/>
                        </a:rPr>
                        <a:t>Change the </a:t>
                      </a:r>
                      <a:r>
                        <a:rPr lang="en-US" sz="2400" b="1" u="sng" dirty="0">
                          <a:effectLst/>
                        </a:rPr>
                        <a:t>Price of the good </a:t>
                      </a:r>
                      <a:r>
                        <a:rPr lang="en-US" sz="2400" dirty="0">
                          <a:effectLst/>
                        </a:rPr>
                        <a:t>→ Change in </a:t>
                      </a:r>
                      <a:r>
                        <a:rPr lang="en-US" sz="2400" b="1" u="sng" dirty="0">
                          <a:effectLst/>
                        </a:rPr>
                        <a:t>quantity demanded </a:t>
                      </a:r>
                      <a:r>
                        <a:rPr lang="en-US" sz="2400" dirty="0">
                          <a:effectLst/>
                        </a:rPr>
                        <a:t>→ </a:t>
                      </a:r>
                      <a:r>
                        <a:rPr lang="en-US" sz="2400" b="1" u="sng" dirty="0">
                          <a:effectLst/>
                        </a:rPr>
                        <a:t>Movement</a:t>
                      </a:r>
                      <a:r>
                        <a:rPr lang="en-US" sz="2400" dirty="0">
                          <a:effectLst/>
                        </a:rPr>
                        <a:t> along the demand curve </a:t>
                      </a:r>
                      <a:endParaRPr lang="en-US" sz="1800" dirty="0"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P↓→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Qd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↑→ Move </a:t>
                      </a:r>
                      <a:r>
                        <a:rPr lang="en-US" sz="2000" u="sng" dirty="0">
                          <a:solidFill>
                            <a:srgbClr val="FF0000"/>
                          </a:solidFill>
                          <a:effectLst/>
                        </a:rPr>
                        <a:t>down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along demand curve</a:t>
                      </a:r>
                      <a:endParaRPr lang="en-US" sz="1800" dirty="0">
                        <a:solidFill>
                          <a:srgbClr val="FF0000"/>
                        </a:solidFill>
                        <a:effectLst/>
                      </a:endParaRPr>
                    </a:p>
                    <a:p>
                      <a:pPr marL="342900" marR="0" lvl="0" indent="-342900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Wingdings" panose="05000000000000000000" pitchFamily="2" charset="2"/>
                        <a:buChar char=""/>
                      </a:pP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P↑ → </a:t>
                      </a:r>
                      <a:r>
                        <a:rPr lang="en-US" sz="2000" dirty="0" err="1">
                          <a:solidFill>
                            <a:srgbClr val="FF0000"/>
                          </a:solidFill>
                          <a:effectLst/>
                        </a:rPr>
                        <a:t>Qd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↓→ Move </a:t>
                      </a:r>
                      <a:r>
                        <a:rPr lang="en-US" sz="2000" u="sng" dirty="0">
                          <a:solidFill>
                            <a:srgbClr val="FF0000"/>
                          </a:solidFill>
                          <a:effectLst/>
                        </a:rPr>
                        <a:t>up</a:t>
                      </a:r>
                      <a:r>
                        <a:rPr lang="en-US" sz="2000" dirty="0">
                          <a:solidFill>
                            <a:srgbClr val="FF0000"/>
                          </a:solidFill>
                          <a:effectLst/>
                        </a:rPr>
                        <a:t> along demand curve</a:t>
                      </a:r>
                      <a:endParaRPr lang="en-US" sz="1600" dirty="0">
                        <a:solidFill>
                          <a:srgbClr val="FF000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1887383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0227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Quantity Demanded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F0E55C7A-6561-FB3D-AFE7-2C11A30B7F25}"/>
              </a:ext>
            </a:extLst>
          </p:cNvPr>
          <p:cNvSpPr txBox="1">
            <a:spLocks/>
          </p:cNvSpPr>
          <p:nvPr/>
        </p:nvSpPr>
        <p:spPr>
          <a:xfrm>
            <a:off x="942308" y="2087105"/>
            <a:ext cx="10743518" cy="954107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Price of the good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is the only one factor that affects </a:t>
            </a:r>
            <a:r>
              <a:rPr lang="en-US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Quantity demanded</a:t>
            </a:r>
            <a:r>
              <a:rPr lang="en-US" u="sng" dirty="0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∆P → ∆</a:t>
            </a:r>
            <a:r>
              <a:rPr lang="en-US" u="sng" dirty="0" err="1"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Qd</a:t>
            </a:r>
            <a:r>
              <a:rPr lang="en-US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1BD1D50C-2526-2E91-6D12-AD8B51B9E8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34331729"/>
              </p:ext>
            </p:extLst>
          </p:nvPr>
        </p:nvGraphicFramePr>
        <p:xfrm>
          <a:off x="874485" y="3080187"/>
          <a:ext cx="4456002" cy="254602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057189">
                  <a:extLst>
                    <a:ext uri="{9D8B030D-6E8A-4147-A177-3AD203B41FA5}">
                      <a16:colId xmlns:a16="http://schemas.microsoft.com/office/drawing/2014/main" val="1567635366"/>
                    </a:ext>
                  </a:extLst>
                </a:gridCol>
                <a:gridCol w="1711482">
                  <a:extLst>
                    <a:ext uri="{9D8B030D-6E8A-4147-A177-3AD203B41FA5}">
                      <a16:colId xmlns:a16="http://schemas.microsoft.com/office/drawing/2014/main" val="2085688483"/>
                    </a:ext>
                  </a:extLst>
                </a:gridCol>
                <a:gridCol w="1687331">
                  <a:extLst>
                    <a:ext uri="{9D8B030D-6E8A-4147-A177-3AD203B41FA5}">
                      <a16:colId xmlns:a16="http://schemas.microsoft.com/office/drawing/2014/main" val="1426617700"/>
                    </a:ext>
                  </a:extLst>
                </a:gridCol>
              </a:tblGrid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Point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P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Qd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895644332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A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500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45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245574625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B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450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000820358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C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400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55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4048656119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E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350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60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02293349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F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300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65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410979257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G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250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  <a:highlight>
                            <a:srgbClr val="FFFF00"/>
                          </a:highlight>
                        </a:rPr>
                        <a:t>70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329466448"/>
                  </a:ext>
                </a:extLst>
              </a:tr>
              <a:tr h="318253"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H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>
                          <a:solidFill>
                            <a:srgbClr val="002060"/>
                          </a:solidFill>
                          <a:effectLst/>
                        </a:rPr>
                        <a:t>200</a:t>
                      </a:r>
                      <a:endParaRPr lang="en-US" sz="160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000" dirty="0">
                          <a:solidFill>
                            <a:srgbClr val="002060"/>
                          </a:solidFill>
                          <a:effectLst/>
                        </a:rPr>
                        <a:t>75</a:t>
                      </a:r>
                      <a:endParaRPr lang="en-US" sz="1600" dirty="0">
                        <a:solidFill>
                          <a:srgbClr val="002060"/>
                        </a:solidFill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1832493205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4BE1E964-3AD0-9DAD-2457-6539676D4E7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87692" y="2810258"/>
            <a:ext cx="5420120" cy="29462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0895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278F2110-DE69-18D2-5EE4-DC82485D2EBB}"/>
              </a:ext>
            </a:extLst>
          </p:cNvPr>
          <p:cNvSpPr txBox="1">
            <a:spLocks/>
          </p:cNvSpPr>
          <p:nvPr/>
        </p:nvSpPr>
        <p:spPr>
          <a:xfrm>
            <a:off x="764390" y="2141974"/>
            <a:ext cx="10213431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price is constant, as the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other Factors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on buying plans change,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Demand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will change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Shift</a:t>
            </a: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demand curve at </a:t>
            </a:r>
            <a:r>
              <a:rPr lang="en-US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given price level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800" dirty="0">
                <a:solidFill>
                  <a:srgbClr val="FF0000"/>
                </a:solidFill>
                <a:effectLst/>
              </a:rPr>
              <a:t>Factor changes→ D ↑→ Shift </a:t>
            </a:r>
            <a:r>
              <a:rPr lang="en-US" sz="2800" u="sng" dirty="0">
                <a:solidFill>
                  <a:srgbClr val="FF0000"/>
                </a:solidFill>
                <a:effectLst/>
              </a:rPr>
              <a:t>Right</a:t>
            </a:r>
          </a:p>
          <a:p>
            <a:pPr marL="800100" lvl="1" indent="-342900">
              <a:lnSpc>
                <a:spcPct val="150000"/>
              </a:lnSpc>
              <a:spcBef>
                <a:spcPts val="0"/>
              </a:spcBef>
              <a:buFont typeface="Wingdings" panose="05000000000000000000" pitchFamily="2" charset="2"/>
              <a:buChar char=""/>
            </a:pPr>
            <a:r>
              <a:rPr lang="en-US" sz="2800" dirty="0">
                <a:solidFill>
                  <a:srgbClr val="FF0000"/>
                </a:solidFill>
                <a:effectLst/>
              </a:rPr>
              <a:t>Factor changes→ D ↓→ Shift </a:t>
            </a:r>
            <a:r>
              <a:rPr lang="en-US" sz="2800" u="sng" dirty="0">
                <a:solidFill>
                  <a:srgbClr val="FF0000"/>
                </a:solidFill>
                <a:effectLst/>
              </a:rPr>
              <a:t>Left</a:t>
            </a:r>
            <a:endParaRPr lang="en-US" sz="2800" dirty="0">
              <a:solidFill>
                <a:srgbClr val="FF0000"/>
              </a:solidFill>
              <a:effectLst/>
            </a:endParaRPr>
          </a:p>
          <a:p>
            <a:endParaRPr lang="en-US" sz="4000" b="1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AE66EF6D-975F-9CB0-F12B-1E9B64813A34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984733" y="2616231"/>
            <a:ext cx="3704223" cy="32388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74538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3D41432D-38A4-DCEC-57E1-8CF268C19D67}"/>
              </a:ext>
            </a:extLst>
          </p:cNvPr>
          <p:cNvSpPr txBox="1">
            <a:spLocks/>
          </p:cNvSpPr>
          <p:nvPr/>
        </p:nvSpPr>
        <p:spPr>
          <a:xfrm>
            <a:off x="724241" y="2168869"/>
            <a:ext cx="10743518" cy="408142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b="1" i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At given price level, the Main factors that change demand are: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rices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of other goods (substitute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or complementary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(-)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utlook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(Expected future prices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- Expected future income and credit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0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ncome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(Normal good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inferior good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umber of potential customers (Population)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(+)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000" b="1" u="sng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aste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(Preferences)for a good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(+)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/ 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against the good</a:t>
            </a:r>
            <a:r>
              <a:rPr lang="en-US" sz="2000" b="1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(-)</a:t>
            </a:r>
            <a:endParaRPr lang="en-US" sz="1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u="sng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rtl="0">
              <a:spcBef>
                <a:spcPts val="0"/>
              </a:spcBef>
              <a:spcAft>
                <a:spcPts val="1200"/>
              </a:spcAft>
              <a:buFont typeface="Wingdings" panose="05000000000000000000" pitchFamily="2" charset="2"/>
              <a:buChar char=""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None/>
            </a:pPr>
            <a:endParaRPr lang="en-US" altLang="en-US" sz="3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391F0280-A5C2-B773-2F2D-DA13A5B978E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22926" y="5164813"/>
            <a:ext cx="5378487" cy="11452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877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Prices of other goods: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CBACA7C1-50CA-A101-1C68-2228C4875BB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698" t="31927" r="53479" b="36246"/>
          <a:stretch/>
        </p:blipFill>
        <p:spPr>
          <a:xfrm>
            <a:off x="1869989" y="2505070"/>
            <a:ext cx="8307301" cy="33920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5301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Prices of other goods: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0F9EC10-321E-790D-A827-8BFE75D1CCB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020" t="31218" r="44457" b="13234"/>
          <a:stretch/>
        </p:blipFill>
        <p:spPr>
          <a:xfrm>
            <a:off x="2860707" y="2403802"/>
            <a:ext cx="6409739" cy="430579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A2D67DA-E234-711D-9B66-95A2C2CB245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70" t="25061" r="52935" b="35411"/>
          <a:stretch/>
        </p:blipFill>
        <p:spPr>
          <a:xfrm>
            <a:off x="1973421" y="5002001"/>
            <a:ext cx="2654979" cy="1350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6622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15736838-3B0D-CC8A-F61E-B715DC100167}"/>
              </a:ext>
            </a:extLst>
          </p:cNvPr>
          <p:cNvSpPr txBox="1"/>
          <p:nvPr/>
        </p:nvSpPr>
        <p:spPr>
          <a:xfrm>
            <a:off x="3048552" y="1903342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algn="ctr" rtl="0">
              <a:spcBef>
                <a:spcPts val="0"/>
              </a:spcBef>
              <a:spcAft>
                <a:spcPts val="0"/>
              </a:spcAft>
              <a:buFont typeface="+mj-lt"/>
              <a:buAutoNum type="arabicParenR"/>
            </a:pPr>
            <a:r>
              <a:rPr lang="en-US" sz="2800" b="1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Prices of other goods: 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BD5A30CB-1016-6ED0-7089-B1729BA69DB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56087" t="30946" r="16301" b="13233"/>
          <a:stretch/>
        </p:blipFill>
        <p:spPr>
          <a:xfrm>
            <a:off x="4387968" y="2415398"/>
            <a:ext cx="5234925" cy="433847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76D9F931-62FB-0CF3-9837-EA710E3BA3FB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521" t="32141" r="56196" b="31972"/>
          <a:stretch/>
        </p:blipFill>
        <p:spPr>
          <a:xfrm>
            <a:off x="220778" y="3757613"/>
            <a:ext cx="3996936" cy="21630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99302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23ACB95-C172-A70D-BC7D-C9679B480934}"/>
              </a:ext>
            </a:extLst>
          </p:cNvPr>
          <p:cNvSpPr txBox="1"/>
          <p:nvPr/>
        </p:nvSpPr>
        <p:spPr>
          <a:xfrm>
            <a:off x="996068" y="2356375"/>
            <a:ext cx="10199863" cy="40010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b="1" i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prices of the good 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(+VE)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the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price of a good rises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current demand for the good increases and the demand curve shifts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لو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انا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متوقع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ان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سعر العربية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هيغلي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كمان سنة ,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فبالتالى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هروح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مشتريها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دلوقتي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قبل ما تغلي فبكدة توقع زياد السعر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فى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المستقبل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ادى</a:t>
            </a: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الى زيادة الطلب على العربية </a:t>
            </a:r>
            <a:r>
              <a:rPr lang="ar-SA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دلوقتى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914400" marR="0">
              <a:spcBef>
                <a:spcPts val="0"/>
              </a:spcBef>
              <a:spcAft>
                <a:spcPts val="0"/>
              </a:spcAft>
            </a:pPr>
            <a:r>
              <a:rPr lang="ar-SA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b="1" i="1" u="sng" dirty="0">
                <a:solidFill>
                  <a:srgbClr val="C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Expected future income and credit.</a:t>
            </a:r>
            <a:r>
              <a:rPr lang="en-US" sz="24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(+VE)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When expected future income increases or when credit is easy to obtain, the demand might increase now and the demand curve shifts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ar-SA" sz="1400" b="1" u="none" strike="noStrike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3E05BB5C-9E2E-D927-AC47-3E0AC816AFEA}"/>
              </a:ext>
            </a:extLst>
          </p:cNvPr>
          <p:cNvSpPr txBox="1"/>
          <p:nvPr/>
        </p:nvSpPr>
        <p:spPr>
          <a:xfrm>
            <a:off x="2452278" y="1771985"/>
            <a:ext cx="6221894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2) Outlook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4399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6FD7C758-3DA1-CF4E-7707-02C7C2FDC72F}"/>
              </a:ext>
            </a:extLst>
          </p:cNvPr>
          <p:cNvSpPr txBox="1"/>
          <p:nvPr/>
        </p:nvSpPr>
        <p:spPr>
          <a:xfrm>
            <a:off x="2439578" y="1811787"/>
            <a:ext cx="622189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4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3) </a:t>
            </a:r>
            <a:r>
              <a:rPr lang="en-US" sz="24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Income</a:t>
            </a:r>
            <a:r>
              <a:rPr lang="ar-SA" sz="24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11" name="Picture 10">
            <a:extLst>
              <a:ext uri="{FF2B5EF4-FFF2-40B4-BE49-F238E27FC236}">
                <a16:creationId xmlns:a16="http://schemas.microsoft.com/office/drawing/2014/main" id="{7BF9C222-12FB-6997-DF40-5D3642CBFE3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5372" t="30879" r="20978" b="11674"/>
          <a:stretch/>
        </p:blipFill>
        <p:spPr>
          <a:xfrm>
            <a:off x="1799023" y="2495307"/>
            <a:ext cx="8449234" cy="3671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96033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0F852E8-67F0-465C-7848-CB965047167E}"/>
              </a:ext>
            </a:extLst>
          </p:cNvPr>
          <p:cNvSpPr txBox="1"/>
          <p:nvPr/>
        </p:nvSpPr>
        <p:spPr>
          <a:xfrm>
            <a:off x="2618636" y="1697036"/>
            <a:ext cx="6570690" cy="95410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4) Number of potential customers (Population) 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BEE005D-21F7-3815-BA4E-06D363D89567}"/>
              </a:ext>
            </a:extLst>
          </p:cNvPr>
          <p:cNvSpPr txBox="1"/>
          <p:nvPr/>
        </p:nvSpPr>
        <p:spPr>
          <a:xfrm>
            <a:off x="996068" y="3110157"/>
            <a:ext cx="10199863" cy="141577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Courier New" panose="02070309020205020404" pitchFamily="49" charset="0"/>
              <a:buChar char="o"/>
            </a:pPr>
            <a:r>
              <a:rPr lang="en-US" sz="24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Number of potential customers (Population) </a:t>
            </a:r>
            <a:r>
              <a:rPr lang="en-US" sz="2400" b="1" i="1" u="sng" dirty="0">
                <a:solidFill>
                  <a:srgbClr val="C00000"/>
                </a:solidFill>
                <a:highlight>
                  <a:srgbClr val="FFFF00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(+VE)</a:t>
            </a: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 increase in population → increases the demand for all goods→ and the demand curve shifts </a:t>
            </a:r>
            <a:r>
              <a:rPr lang="en-US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4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</a:t>
            </a: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7200" marR="0">
              <a:spcBef>
                <a:spcPts val="0"/>
              </a:spcBef>
              <a:spcAft>
                <a:spcPts val="0"/>
              </a:spcAft>
            </a:pPr>
            <a:r>
              <a:rPr lang="ar-SA" sz="1400" b="1" u="none" strike="noStrike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126888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Change in Demand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EACFD492-18E7-D291-1207-B26FD5ED07A8}"/>
              </a:ext>
            </a:extLst>
          </p:cNvPr>
          <p:cNvSpPr txBox="1"/>
          <p:nvPr/>
        </p:nvSpPr>
        <p:spPr>
          <a:xfrm>
            <a:off x="2618636" y="1866975"/>
            <a:ext cx="6570690" cy="892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5) </a:t>
            </a:r>
            <a:r>
              <a:rPr lang="en-US" sz="2800" b="1" u="sng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Tastes (People’s preferences)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R="0" lvl="0" algn="ctr" rtl="0">
              <a:spcBef>
                <a:spcPts val="0"/>
              </a:spcBef>
              <a:spcAft>
                <a:spcPts val="0"/>
              </a:spcAft>
            </a:pPr>
            <a:endParaRPr lang="en-US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E25B408-6780-6514-F040-7BA42963DEE2}"/>
              </a:ext>
            </a:extLst>
          </p:cNvPr>
          <p:cNvSpPr txBox="1"/>
          <p:nvPr/>
        </p:nvSpPr>
        <p:spPr>
          <a:xfrm>
            <a:off x="1014365" y="2532011"/>
            <a:ext cx="10199863" cy="28469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rtl="0">
              <a:spcBef>
                <a:spcPts val="0"/>
              </a:spcBef>
              <a:spcAft>
                <a:spcPts val="0"/>
              </a:spcAft>
            </a:pPr>
            <a:r>
              <a:rPr lang="en-US" sz="2800" b="1" i="1" u="sng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Tastes (People’s preferences) :</a:t>
            </a: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people’s preferences </a:t>
            </a:r>
            <a:r>
              <a:rPr lang="en-US" sz="2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good rise→ the demand increases → and the demand curve shifts </a:t>
            </a:r>
            <a:r>
              <a:rPr lang="en-US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rightward</a:t>
            </a:r>
            <a:r>
              <a:rPr lang="ar-SA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 </a:t>
            </a:r>
            <a:r>
              <a:rPr lang="en-US" sz="28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(+VE)</a:t>
            </a:r>
            <a:endParaRPr lang="en-US" sz="2800" b="1" i="1" u="sng" dirty="0">
              <a:solidFill>
                <a:srgbClr val="C00000"/>
              </a:solidFill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US" sz="2800" b="1" i="1" u="sng" dirty="0">
              <a:solidFill>
                <a:srgbClr val="C00000"/>
              </a:solidFill>
              <a:effectLst/>
              <a:highlight>
                <a:srgbClr val="FFFF00"/>
              </a:highlight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marR="0" lvl="0" indent="-28575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people’s preferences </a:t>
            </a:r>
            <a:r>
              <a:rPr lang="en-US" sz="28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against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 good rise→ the demand decreases → and the demand curve shifts </a:t>
            </a:r>
            <a:r>
              <a:rPr lang="en-US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leftward</a:t>
            </a:r>
            <a:r>
              <a:rPr lang="ar-SA" sz="2800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en-US" sz="28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and vice versa </a:t>
            </a:r>
            <a:r>
              <a:rPr lang="en-US" sz="2800" b="1" i="1" u="sng" dirty="0">
                <a:solidFill>
                  <a:srgbClr val="C00000"/>
                </a:solidFill>
                <a:effectLst/>
                <a:highlight>
                  <a:srgbClr val="FF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(-VE)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indent="-342900">
              <a:buFont typeface="Courier New" panose="02070309020205020404" pitchFamily="49" charset="0"/>
              <a:buChar char="o"/>
            </a:pPr>
            <a:endParaRPr lang="en-US" sz="11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4819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demand curve &amp; the willingness -and-ability-to-pay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Content Placeholder 2">
            <a:extLst>
              <a:ext uri="{FF2B5EF4-FFF2-40B4-BE49-F238E27FC236}">
                <a16:creationId xmlns:a16="http://schemas.microsoft.com/office/drawing/2014/main" id="{AB38F535-98A5-40D8-4825-B2A6F11F3A15}"/>
              </a:ext>
            </a:extLst>
          </p:cNvPr>
          <p:cNvSpPr txBox="1">
            <a:spLocks/>
          </p:cNvSpPr>
          <p:nvPr/>
        </p:nvSpPr>
        <p:spPr>
          <a:xfrm>
            <a:off x="1214179" y="2354179"/>
            <a:ext cx="10080909" cy="37938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demand curve is </a:t>
            </a:r>
            <a:r>
              <a:rPr lang="en-US" b="1" u="sng" dirty="0">
                <a:solidFill>
                  <a:srgbClr val="E36C0A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 willingness-and-ability-to-pay curve: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spcBef>
                <a:spcPts val="0"/>
              </a:spcBef>
              <a:spcAft>
                <a:spcPts val="0"/>
              </a:spcAft>
            </a:pP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price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indicates consumer's 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Willingness to pay which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is equal to that consumer's 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Marginal Benefit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(</a:t>
            </a:r>
            <a:r>
              <a:rPr lang="en-US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MB</a:t>
            </a:r>
            <a:r>
              <a:rPr lang="en-US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b="1" u="sng" dirty="0">
                <a:solidFill>
                  <a:srgbClr val="000000"/>
                </a:solidFill>
                <a:effectLst/>
                <a:highlight>
                  <a:srgbClr val="00FF00"/>
                </a:highlight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(WTP = P = MB)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marR="0" lvl="0" indent="-342900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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For any fixed quantity of a good available, the smaller the quantity available, the higher is the price that someone is willing to pay for another unit, </a:t>
            </a:r>
            <a:endParaRPr lang="en-US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</p:txBody>
      </p:sp>
    </p:spTree>
    <p:extLst>
      <p:ext uri="{BB962C8B-B14F-4D97-AF65-F5344CB8AC3E}">
        <p14:creationId xmlns:p14="http://schemas.microsoft.com/office/powerpoint/2010/main" val="14026843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08318" y="1101488"/>
            <a:ext cx="73023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The demand curve &amp; the willingness -and-ability-to-pay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34C1A0BB-23F3-9A0B-8C44-A31D2098E274}"/>
              </a:ext>
            </a:extLst>
          </p:cNvPr>
          <p:cNvSpPr txBox="1">
            <a:spLocks/>
          </p:cNvSpPr>
          <p:nvPr/>
        </p:nvSpPr>
        <p:spPr>
          <a:xfrm>
            <a:off x="1221106" y="2088224"/>
            <a:ext cx="9467850" cy="37938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>
              <a:lnSpc>
                <a:spcPct val="2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of pizza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30 slices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Lisa is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WTP = MB = P = 1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0" marR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 available quantity f pizza decreases to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10 slices</a:t>
            </a:r>
            <a:r>
              <a:rPr lang="en-US" sz="20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Lisa is </a:t>
            </a:r>
            <a:r>
              <a:rPr lang="en-US" sz="2000" b="1" u="sng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WTP =MB=P= 2</a:t>
            </a:r>
            <a:endParaRPr lang="en-US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1" indent="0" eaLnBrk="1" hangingPunct="1">
              <a:lnSpc>
                <a:spcPct val="100000"/>
              </a:lnSpc>
              <a:buClr>
                <a:srgbClr val="CC0066"/>
              </a:buClr>
              <a:buSzPct val="120000"/>
              <a:buFont typeface="Wingdings" panose="05000000000000000000" pitchFamily="2" charset="2"/>
              <a:buChar char="§"/>
            </a:pPr>
            <a:endParaRPr lang="en-US" altLang="en-US" sz="36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761EBDE-61BB-CFBD-A613-4B3374652C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768667" y="3196335"/>
            <a:ext cx="5675245" cy="28080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2334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30618" y="84172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Demanded Vs a Change in Demand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4F1E2D7-BE89-9098-FA38-51A83EB23F61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942308" y="2262342"/>
            <a:ext cx="5153692" cy="3619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lvl="1" indent="0" eaLnBrk="1" hangingPunct="1"/>
            <a:r>
              <a:rPr lang="en-US" altLang="en-US" b="1" dirty="0">
                <a:solidFill>
                  <a:srgbClr val="CC0066"/>
                </a:solidFill>
              </a:rPr>
              <a:t>Movement Along the Demand Curve</a:t>
            </a:r>
          </a:p>
          <a:p>
            <a:pPr lvl="1" indent="0" eaLnBrk="1" hangingPunct="1"/>
            <a:r>
              <a:rPr lang="en-US" altLang="en-US" dirty="0"/>
              <a:t>When </a:t>
            </a:r>
            <a:r>
              <a:rPr lang="en-US" altLang="en-US" b="1" u="sng" dirty="0">
                <a:solidFill>
                  <a:srgbClr val="FF0000"/>
                </a:solidFill>
              </a:rPr>
              <a:t>the price</a:t>
            </a:r>
            <a:r>
              <a:rPr lang="en-US" altLang="en-US" dirty="0"/>
              <a:t> of the good changes and everything else remains the same, </a:t>
            </a:r>
            <a:r>
              <a:rPr lang="en-US" altLang="en-US" b="1" u="sng" dirty="0">
                <a:solidFill>
                  <a:srgbClr val="FF0000"/>
                </a:solidFill>
              </a:rPr>
              <a:t>the quantity demanded </a:t>
            </a:r>
            <a:r>
              <a:rPr lang="en-US" altLang="en-US" dirty="0"/>
              <a:t>changes and there is </a:t>
            </a:r>
            <a:r>
              <a:rPr lang="en-US" altLang="en-US" b="1" u="sng" dirty="0">
                <a:solidFill>
                  <a:srgbClr val="FF0000"/>
                </a:solidFill>
              </a:rPr>
              <a:t>a movement along the demand curve</a:t>
            </a:r>
            <a:r>
              <a:rPr lang="en-US" altLang="en-US" dirty="0"/>
              <a:t>. </a:t>
            </a:r>
          </a:p>
        </p:txBody>
      </p:sp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3EB189E4-4B9B-0ABC-AA6B-4FEE3E3B77E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5683" y="2012913"/>
            <a:ext cx="4419600" cy="41544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4981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30618" y="84172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Demanded Vs a Change in Demand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FE62F15C-9F94-B6FE-C21D-5E7684A8B93A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14365" y="2269960"/>
            <a:ext cx="4564800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122238" lvl="1" indent="46038" eaLnBrk="1" hangingPunct="1"/>
            <a:r>
              <a:rPr lang="en-US" altLang="en-US" b="1" dirty="0">
                <a:solidFill>
                  <a:srgbClr val="CC0066"/>
                </a:solidFill>
              </a:rPr>
              <a:t>A Shift of the Demand Curve</a:t>
            </a:r>
          </a:p>
          <a:p>
            <a:pPr marL="122238" lvl="1" indent="46038" eaLnBrk="1" hangingPunct="1"/>
            <a:r>
              <a:rPr lang="en-US" altLang="en-US" dirty="0"/>
              <a:t>If the price remains the same but one </a:t>
            </a:r>
            <a:r>
              <a:rPr lang="en-US" altLang="en-US" b="1" u="sng" dirty="0">
                <a:solidFill>
                  <a:srgbClr val="FF0000"/>
                </a:solidFill>
              </a:rPr>
              <a:t>of the other Factors </a:t>
            </a:r>
            <a:r>
              <a:rPr lang="en-US" altLang="en-US" dirty="0"/>
              <a:t>on buyers’ plans changes, </a:t>
            </a:r>
            <a:r>
              <a:rPr lang="en-US" altLang="en-US" b="1" u="sng" dirty="0">
                <a:solidFill>
                  <a:srgbClr val="FF0000"/>
                </a:solidFill>
              </a:rPr>
              <a:t>demand changes </a:t>
            </a:r>
            <a:r>
              <a:rPr lang="en-US" altLang="en-US" dirty="0"/>
              <a:t>and </a:t>
            </a:r>
            <a:r>
              <a:rPr lang="en-US" altLang="en-US" b="1" u="sng" dirty="0">
                <a:solidFill>
                  <a:srgbClr val="FF0000"/>
                </a:solidFill>
              </a:rPr>
              <a:t>the demand curve shifts</a:t>
            </a:r>
            <a:r>
              <a:rPr lang="en-US" altLang="en-US" dirty="0"/>
              <a:t>.</a:t>
            </a:r>
          </a:p>
        </p:txBody>
      </p:sp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D9C80D98-3B21-61F5-A217-530C0A6D068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76250" y="2101396"/>
            <a:ext cx="4741445" cy="40960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11827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30618" y="84172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Demanded Vs a Change in Demand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C88BA39-278F-61E6-53BF-BFAC473EB8A4}"/>
              </a:ext>
            </a:extLst>
          </p:cNvPr>
          <p:cNvSpPr>
            <a:spLocks noGrp="1" noChangeArrowheads="1"/>
          </p:cNvSpPr>
          <p:nvPr/>
        </p:nvSpPr>
        <p:spPr bwMode="auto">
          <a:xfrm>
            <a:off x="1014365" y="2269960"/>
            <a:ext cx="9663579" cy="30195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342900" indent="-342900" algn="l" rtl="0" eaLnBrk="0" fontAlgn="base" hangingPunct="0">
              <a:spcBef>
                <a:spcPct val="20000"/>
              </a:spcBef>
              <a:spcAft>
                <a:spcPct val="0"/>
              </a:spcAft>
              <a:defRPr sz="2400" b="1">
                <a:solidFill>
                  <a:srgbClr val="E6AF00"/>
                </a:solidFill>
                <a:latin typeface="+mn-lt"/>
                <a:ea typeface="+mn-ea"/>
                <a:cs typeface="+mn-cs"/>
              </a:defRPr>
            </a:lvl1pPr>
            <a:lvl2pPr marL="114300" indent="342900" algn="l" rtl="0" eaLnBrk="0" fontAlgn="base" hangingPunct="0">
              <a:spcBef>
                <a:spcPct val="25000"/>
              </a:spcBef>
              <a:spcAft>
                <a:spcPct val="25000"/>
              </a:spcAft>
              <a:buClr>
                <a:srgbClr val="FF0000"/>
              </a:buClr>
              <a:buFont typeface="Wingdings" panose="05000000000000000000" pitchFamily="2" charset="2"/>
              <a:defRPr sz="2400">
                <a:solidFill>
                  <a:schemeClr val="tx1"/>
                </a:solidFill>
                <a:latin typeface="+mn-lt"/>
              </a:defRPr>
            </a:lvl2pPr>
            <a:lvl3pPr marL="347663" indent="566738" algn="l" rtl="0" eaLnBrk="0" fontAlgn="base" hangingPunct="0">
              <a:spcBef>
                <a:spcPct val="20000"/>
              </a:spcBef>
              <a:spcAft>
                <a:spcPct val="0"/>
              </a:spcAft>
              <a:buChar char="•"/>
              <a:defRPr sz="2000">
                <a:solidFill>
                  <a:schemeClr val="tx1"/>
                </a:solidFill>
                <a:latin typeface="+mn-lt"/>
              </a:defRPr>
            </a:lvl3pPr>
            <a:lvl4pPr marL="571500" indent="800100" algn="l" rtl="0" eaLnBrk="0" fontAlgn="base" hangingPunct="0">
              <a:spcBef>
                <a:spcPct val="20000"/>
              </a:spcBef>
              <a:spcAft>
                <a:spcPct val="0"/>
              </a:spcAft>
              <a:buChar char="–"/>
              <a:defRPr sz="2000">
                <a:solidFill>
                  <a:schemeClr val="tx1"/>
                </a:solidFill>
                <a:latin typeface="Gill Sans MT" pitchFamily="34" charset="0"/>
              </a:defRPr>
            </a:lvl4pPr>
            <a:lvl5pPr marL="742950" indent="1085850" algn="l" rtl="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5pPr>
            <a:lvl6pPr marL="12001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6pPr>
            <a:lvl7pPr marL="16573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7pPr>
            <a:lvl8pPr marL="21145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8pPr>
            <a:lvl9pPr marL="2571750" algn="l" rtl="0" fontAlgn="base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Gill Sans MT" pitchFamily="34" charset="0"/>
              </a:defRPr>
            </a:lvl9pPr>
          </a:lstStyle>
          <a:p>
            <a:pPr marL="342900" marR="0" lvl="0" indent="-342900" rtl="0"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Why does demand not change when the price of good changes with no change in the other influences on buying plans?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742950" marR="0" lvl="1" indent="-285750">
              <a:spcBef>
                <a:spcPts val="0"/>
              </a:spcBef>
              <a:spcAft>
                <a:spcPts val="0"/>
              </a:spcAft>
              <a:buFont typeface="Courier New" panose="02070309020205020404" pitchFamily="49" charset="0"/>
              <a:buChar char="o"/>
            </a:pPr>
            <a:r>
              <a:rPr lang="en-US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Because price does not influence or lead to shift in Demand curve, price is the only factor that leads to change the Quantity demanded and cause a movement along demand curve </a:t>
            </a:r>
            <a:endParaRPr lang="en-US" sz="1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6638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4"/>
            <a:ext cx="10812720" cy="471527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30618" y="841728"/>
            <a:ext cx="730236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A Change in the Quantity Demanded Vs a Change in Demand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7ABC518B-0922-BC07-6F8C-94472F7528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02006483"/>
              </p:ext>
            </p:extLst>
          </p:nvPr>
        </p:nvGraphicFramePr>
        <p:xfrm>
          <a:off x="1066800" y="2148312"/>
          <a:ext cx="10058400" cy="2072640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5068830">
                  <a:extLst>
                    <a:ext uri="{9D8B030D-6E8A-4147-A177-3AD203B41FA5}">
                      <a16:colId xmlns:a16="http://schemas.microsoft.com/office/drawing/2014/main" val="798478945"/>
                    </a:ext>
                  </a:extLst>
                </a:gridCol>
                <a:gridCol w="4989570">
                  <a:extLst>
                    <a:ext uri="{9D8B030D-6E8A-4147-A177-3AD203B41FA5}">
                      <a16:colId xmlns:a16="http://schemas.microsoft.com/office/drawing/2014/main" val="1049321160"/>
                    </a:ext>
                  </a:extLst>
                </a:gridCol>
              </a:tblGrid>
              <a:tr h="262101"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  <a:tabLst>
                          <a:tab pos="2063115" algn="ctr"/>
                          <a:tab pos="4126865" algn="r"/>
                        </a:tabLst>
                      </a:pPr>
                      <a:r>
                        <a:rPr lang="en-US" sz="1800" dirty="0">
                          <a:effectLst/>
                        </a:rPr>
                        <a:t>	Change Quantity demanded	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Change Demand curve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654782485"/>
                  </a:ext>
                </a:extLst>
              </a:tr>
              <a:tr h="1718221">
                <a:tc>
                  <a:txBody>
                    <a:bodyPr/>
                    <a:lstStyle/>
                    <a:p>
                      <a:pPr marL="742950" marR="0" lvl="1" indent="-285750" rtl="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>
                          <a:effectLst/>
                        </a:rPr>
                        <a:t>Other factors constant, as the price change, Quantity demanded will change at opposite direction </a:t>
                      </a:r>
                      <a:endParaRPr lang="en-US" sz="1400">
                        <a:effectLst/>
                      </a:endParaRPr>
                    </a:p>
                    <a:p>
                      <a:pPr marL="255905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>
                          <a:effectLst/>
                        </a:rPr>
                        <a:t> </a:t>
                      </a:r>
                      <a:endParaRPr lang="en-US" sz="1400">
                        <a:effectLst/>
                      </a:endParaRPr>
                    </a:p>
                    <a:p>
                      <a:pPr marL="742950" marR="0" lvl="1" indent="-285750"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Courier New" panose="02070309020205020404" pitchFamily="49" charset="0"/>
                        <a:buChar char="o"/>
                      </a:pPr>
                      <a:r>
                        <a:rPr lang="en-US" sz="1800">
                          <a:effectLst/>
                        </a:rPr>
                        <a:t>Movement along demand curve</a:t>
                      </a:r>
                      <a:endParaRPr lang="en-US" sz="140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</a:p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400">
                          <a:effectLst/>
                        </a:rPr>
                        <a:t> </a:t>
                      </a:r>
                      <a:endParaRPr lang="en-US" sz="140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When price is constant, as the other influences on buying plans change, Demand will change</a:t>
                      </a:r>
                      <a:endParaRPr lang="en-US" sz="14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Shift demand curve at given price level.</a:t>
                      </a:r>
                      <a:endParaRPr lang="en-US" sz="1400" dirty="0">
                        <a:effectLst/>
                      </a:endParaRPr>
                    </a:p>
                    <a:p>
                      <a:pPr marL="0" marR="0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dirty="0">
                          <a:effectLst/>
                        </a:rPr>
                        <a:t> </a:t>
                      </a:r>
                      <a:endParaRPr lang="en-US" sz="1400" dirty="0">
                        <a:effectLst/>
                        <a:latin typeface="Times New Roman" panose="02020603050405020304" pitchFamily="18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val="2952597784"/>
                  </a:ext>
                </a:extLst>
              </a:tr>
            </a:tbl>
          </a:graphicData>
        </a:graphic>
      </p:graphicFrame>
      <p:pic>
        <p:nvPicPr>
          <p:cNvPr id="9" name="Picture 8" descr="fig03">
            <a:extLst>
              <a:ext uri="{FF2B5EF4-FFF2-40B4-BE49-F238E27FC236}">
                <a16:creationId xmlns:a16="http://schemas.microsoft.com/office/drawing/2014/main" id="{50483E12-B9B4-3D1F-AD95-5CD1874911C9}"/>
              </a:ext>
            </a:extLst>
          </p:cNvPr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24713" y="4299038"/>
            <a:ext cx="3487582" cy="209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 descr="fig03">
            <a:extLst>
              <a:ext uri="{FF2B5EF4-FFF2-40B4-BE49-F238E27FC236}">
                <a16:creationId xmlns:a16="http://schemas.microsoft.com/office/drawing/2014/main" id="{015D2200-3FC3-F704-F5AD-57002051F7BB}"/>
              </a:ext>
            </a:extLst>
          </p:cNvPr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230253" y="4101759"/>
            <a:ext cx="3192582" cy="22990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560681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F7C5-03E6-BD83-6BF0-0128A81E59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9736053" y="3167664"/>
            <a:ext cx="2455947" cy="3274599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E131DA2B-DDE6-C08C-3AFF-98D3B3F4696B}"/>
              </a:ext>
            </a:extLst>
          </p:cNvPr>
          <p:cNvSpPr txBox="1">
            <a:spLocks/>
          </p:cNvSpPr>
          <p:nvPr/>
        </p:nvSpPr>
        <p:spPr>
          <a:xfrm>
            <a:off x="942308" y="2049238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Which of the following is consistent with the law of demand?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the price of a DVD causes an increase in the quantity of DVDs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a soda causes a decrease in the quantity of soda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decrease in the price of a gallon of milk causes a decrease in the quantity of milk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 decrease in the price of juice causes no change in the quantity of juice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The law of demand implies that if nothing else changes, there is-------------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 positive relationship between the price of a good and the quantity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 negative relationship between the price of a good and the quantity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linear relationship between price of a good and the quantity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an exponential relationship between price of a good and the quantity demanded.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06058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F7C5-03E6-BD83-6BF0-0128A81E59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67799" y="4126130"/>
            <a:ext cx="1895614" cy="2527488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7F125B2D-A371-B8AC-141F-0959B66681B2}"/>
              </a:ext>
            </a:extLst>
          </p:cNvPr>
          <p:cNvSpPr txBox="1">
            <a:spLocks/>
          </p:cNvSpPr>
          <p:nvPr/>
        </p:nvSpPr>
        <p:spPr>
          <a:xfrm>
            <a:off x="762000" y="2000948"/>
            <a:ext cx="1070206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In the market for magazines, the "income effect" means that-------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magazines are usually purchased by people with higher-than-average incomes.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 decrease in the price of a substitute product like books will make magazine readers feel a little poorer than they were before.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an increase in the price of magazines will reduce the total purchasing power of magazine readers, making them able to afford fewer magazines.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price of magazines will raise the relative price of magazines to books, causing magazine readers to read more books and fewer magazines.</a:t>
            </a: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As the </a:t>
            </a:r>
            <a:r>
              <a:rPr lang="en-US" sz="1800" b="1" i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relative</a:t>
            </a: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 price of a good falls, the substitution effect implies that people buy----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less of that good and more of its substitutes.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more of that good and less of its substitutes.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less of that good and less of its substitutes.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more of that good and more of its substitutes.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23594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F7C5-03E6-BD83-6BF0-0128A81E59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67799" y="4126130"/>
            <a:ext cx="1895614" cy="2527488"/>
          </a:xfrm>
          <a:prstGeom prst="rect">
            <a:avLst/>
          </a:prstGeom>
        </p:spPr>
      </p:pic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66905604-B991-D414-5A6E-55AA1488D35A}"/>
              </a:ext>
            </a:extLst>
          </p:cNvPr>
          <p:cNvSpPr txBox="1">
            <a:spLocks/>
          </p:cNvSpPr>
          <p:nvPr/>
        </p:nvSpPr>
        <p:spPr>
          <a:xfrm>
            <a:off x="762000" y="2251597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For normal goods which of the following explains why demand curves slope downward?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prices and income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substitutes and complements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resources and technology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substitution effect and income effect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Each point on the demand curve reflects-------------------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all the wants of a given household.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the highest price consumers are willing and able to pay for that particular unit of a good.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the highest price sellers will accept for all units they are producing.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the lowest-cost technology available to produce a good.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963922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Think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58F7C5-03E6-BD83-6BF0-0128A81E59A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45" t="27099" r="66585" b="34317"/>
          <a:stretch/>
        </p:blipFill>
        <p:spPr>
          <a:xfrm>
            <a:off x="10167799" y="4126130"/>
            <a:ext cx="1895614" cy="2527488"/>
          </a:xfrm>
          <a:prstGeom prst="rect">
            <a:avLst/>
          </a:prstGeom>
        </p:spPr>
      </p:pic>
      <p:sp>
        <p:nvSpPr>
          <p:cNvPr id="7" name="Content Placeholder 2">
            <a:extLst>
              <a:ext uri="{FF2B5EF4-FFF2-40B4-BE49-F238E27FC236}">
                <a16:creationId xmlns:a16="http://schemas.microsoft.com/office/drawing/2014/main" id="{488E0373-FAFF-B681-39D0-945BB0694D1B}"/>
              </a:ext>
            </a:extLst>
          </p:cNvPr>
          <p:cNvSpPr txBox="1">
            <a:spLocks/>
          </p:cNvSpPr>
          <p:nvPr/>
        </p:nvSpPr>
        <p:spPr>
          <a:xfrm>
            <a:off x="868562" y="2090962"/>
            <a:ext cx="10381130" cy="3921656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Bef>
                <a:spcPts val="0"/>
              </a:spcBef>
              <a:buNone/>
            </a:pPr>
            <a:endParaRPr lang="en-US" sz="1800" b="1" dirty="0">
              <a:solidFill>
                <a:srgbClr val="FF0000"/>
              </a:solidFill>
              <a:effectLst/>
              <a:latin typeface="Times New Roman" panose="0202060305040502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Ham and eggs are complements. If the price of ham rises, the demand for eggs will------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increase or decrease but the demand curve for ham will not change.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decrease and the demand curve for ham will shift rightward.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not change but there will be a movement along the demand curve for eggs.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decrease and the demand curve for eggs will shift leftward.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 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dirty="0">
                <a:solidFill>
                  <a:srgbClr val="FF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 change in which of the following shifts the demand curve for hamburgers?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A) an increase in the price of the meat used to produce hamburgers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B) an increase in the price of a hamburger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b="1" u="sng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C) a fall in the price of French fries, a complement for hamburgers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  <a:p>
            <a:pPr marL="0" marR="0" indent="0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1800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Palatino Linotype" panose="02040502050505030304" pitchFamily="18" charset="0"/>
              </a:rPr>
              <a:t>D) an increase in the number of hamburger restaurants</a:t>
            </a:r>
            <a:endParaRPr lang="en-US" sz="1800" dirty="0">
              <a:solidFill>
                <a:srgbClr val="000000"/>
              </a:solidFill>
              <a:effectLst/>
              <a:latin typeface="Palatino Linotype" panose="02040502050505030304" pitchFamily="18" charset="0"/>
              <a:ea typeface="Times New Roman" panose="02020603050405020304" pitchFamily="18" charset="0"/>
              <a:cs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51274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2BC869EB-5623-4AA1-9123-4AF9DF916049}"/>
              </a:ext>
            </a:extLst>
          </p:cNvPr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/>
              <a:t>v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3985EAE6-BFA6-766D-A032-077E4DCB399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5E43288-C9C0-B2CA-0970-EB4E627B30CA}"/>
              </a:ext>
            </a:extLst>
          </p:cNvPr>
          <p:cNvSpPr txBox="1"/>
          <p:nvPr/>
        </p:nvSpPr>
        <p:spPr>
          <a:xfrm>
            <a:off x="1153149" y="975974"/>
            <a:ext cx="103482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463D680D-A11B-0A8A-63D5-DD2C6F3FD516}"/>
              </a:ext>
            </a:extLst>
          </p:cNvPr>
          <p:cNvSpPr txBox="1"/>
          <p:nvPr/>
        </p:nvSpPr>
        <p:spPr>
          <a:xfrm>
            <a:off x="1214179" y="1231789"/>
            <a:ext cx="96622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02</a:t>
            </a:r>
            <a:endParaRPr lang="en-US" sz="16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5CD1180-4C62-EDA2-42A3-AF92F9FA68D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3620D0A5-176B-EAD8-BA5B-53AB3048E130}"/>
              </a:ext>
            </a:extLst>
          </p:cNvPr>
          <p:cNvSpPr txBox="1"/>
          <p:nvPr/>
        </p:nvSpPr>
        <p:spPr>
          <a:xfrm>
            <a:off x="4787900" y="6400766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</a:rPr>
              <a:t>www.midocean.ae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C0CFD527-7489-A342-B630-D72A687734CB}"/>
              </a:ext>
            </a:extLst>
          </p:cNvPr>
          <p:cNvSpPr txBox="1"/>
          <p:nvPr/>
        </p:nvSpPr>
        <p:spPr>
          <a:xfrm>
            <a:off x="2557606" y="837474"/>
            <a:ext cx="6302333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</a:rPr>
              <a:t>Summary outlines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9A4FD4B-A2B8-F378-DBA4-FB3A4F31F575}"/>
              </a:ext>
            </a:extLst>
          </p:cNvPr>
          <p:cNvSpPr txBox="1">
            <a:spLocks/>
          </p:cNvSpPr>
          <p:nvPr/>
        </p:nvSpPr>
        <p:spPr>
          <a:xfrm>
            <a:off x="914400" y="2247317"/>
            <a:ext cx="10515600" cy="2984914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Demand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The Law of Demand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Change in Quantity Demanded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 Change in Demand Curve 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 The demand curve &amp; the willingness -and-ability-to-pay.</a:t>
            </a:r>
          </a:p>
          <a:p>
            <a:pPr marL="514350" marR="0" indent="-514350">
              <a:spcAft>
                <a:spcPts val="0"/>
              </a:spcAft>
              <a:buFont typeface="+mj-lt"/>
              <a:buAutoNum type="arabicPeriod"/>
            </a:pPr>
            <a:r>
              <a:rPr lang="en-US" dirty="0"/>
              <a:t>A Change in the Quantity Demanded Vs a Change in Demand</a:t>
            </a:r>
          </a:p>
          <a:p>
            <a:pPr marL="514350" indent="-514350">
              <a:buFont typeface="+mj-lt"/>
              <a:buAutoNum type="arabicPeriod"/>
            </a:pPr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50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pic>
        <p:nvPicPr>
          <p:cNvPr id="23" name="Graphic 22">
            <a:extLst>
              <a:ext uri="{FF2B5EF4-FFF2-40B4-BE49-F238E27FC236}">
                <a16:creationId xmlns:a16="http://schemas.microsoft.com/office/drawing/2014/main" id="{7F2EF6CE-6A19-1FC7-706F-5BC62F62930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67466" y="485415"/>
            <a:ext cx="2758843" cy="7530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B4F11E07-4264-8495-2858-4C5FEEEE25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9497088" y="87721"/>
            <a:ext cx="2383737" cy="1125123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34381" y="5945200"/>
            <a:ext cx="452456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CBD73658-9ED2-5C09-E85C-0C090C5E47C3}"/>
              </a:ext>
            </a:extLst>
          </p:cNvPr>
          <p:cNvSpPr/>
          <p:nvPr/>
        </p:nvSpPr>
        <p:spPr>
          <a:xfrm>
            <a:off x="1340017" y="1410088"/>
            <a:ext cx="9661358" cy="4312207"/>
          </a:xfrm>
          <a:custGeom>
            <a:avLst/>
            <a:gdLst>
              <a:gd name="connsiteX0" fmla="*/ 0 w 10096121"/>
              <a:gd name="connsiteY0" fmla="*/ 0 h 4414561"/>
              <a:gd name="connsiteX1" fmla="*/ 10096121 w 10096121"/>
              <a:gd name="connsiteY1" fmla="*/ 0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0 w 10096121"/>
              <a:gd name="connsiteY3" fmla="*/ 4414561 h 4414561"/>
              <a:gd name="connsiteX4" fmla="*/ 0 w 10096121"/>
              <a:gd name="connsiteY4" fmla="*/ 0 h 4414561"/>
              <a:gd name="connsiteX0" fmla="*/ 0 w 10096121"/>
              <a:gd name="connsiteY0" fmla="*/ 0 h 4414561"/>
              <a:gd name="connsiteX1" fmla="*/ 9924671 w 10096121"/>
              <a:gd name="connsiteY1" fmla="*/ 180975 h 4414561"/>
              <a:gd name="connsiteX2" fmla="*/ 10096121 w 10096121"/>
              <a:gd name="connsiteY2" fmla="*/ 4414561 h 4414561"/>
              <a:gd name="connsiteX3" fmla="*/ 76200 w 10096121"/>
              <a:gd name="connsiteY3" fmla="*/ 4366936 h 4414561"/>
              <a:gd name="connsiteX4" fmla="*/ 0 w 10096121"/>
              <a:gd name="connsiteY4" fmla="*/ 0 h 4414561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266700 w 10286621"/>
              <a:gd name="connsiteY3" fmla="*/ 4338361 h 4385986"/>
              <a:gd name="connsiteX4" fmla="*/ 0 w 10286621"/>
              <a:gd name="connsiteY4" fmla="*/ 0 h 4385986"/>
              <a:gd name="connsiteX0" fmla="*/ 0 w 10286621"/>
              <a:gd name="connsiteY0" fmla="*/ 0 h 4385986"/>
              <a:gd name="connsiteX1" fmla="*/ 10115171 w 10286621"/>
              <a:gd name="connsiteY1" fmla="*/ 152400 h 4385986"/>
              <a:gd name="connsiteX2" fmla="*/ 10286621 w 10286621"/>
              <a:gd name="connsiteY2" fmla="*/ 4385986 h 4385986"/>
              <a:gd name="connsiteX3" fmla="*/ 333375 w 10286621"/>
              <a:gd name="connsiteY3" fmla="*/ 4138336 h 4385986"/>
              <a:gd name="connsiteX4" fmla="*/ 0 w 10286621"/>
              <a:gd name="connsiteY4" fmla="*/ 0 h 4385986"/>
              <a:gd name="connsiteX0" fmla="*/ 0 w 10324721"/>
              <a:gd name="connsiteY0" fmla="*/ 0 h 4385986"/>
              <a:gd name="connsiteX1" fmla="*/ 10153271 w 10324721"/>
              <a:gd name="connsiteY1" fmla="*/ 152400 h 4385986"/>
              <a:gd name="connsiteX2" fmla="*/ 10324721 w 10324721"/>
              <a:gd name="connsiteY2" fmla="*/ 4385986 h 4385986"/>
              <a:gd name="connsiteX3" fmla="*/ 371475 w 10324721"/>
              <a:gd name="connsiteY3" fmla="*/ 4138336 h 4385986"/>
              <a:gd name="connsiteX4" fmla="*/ 0 w 10324721"/>
              <a:gd name="connsiteY4" fmla="*/ 0 h 4385986"/>
              <a:gd name="connsiteX0" fmla="*/ 0 w 10296146"/>
              <a:gd name="connsiteY0" fmla="*/ 0 h 4138336"/>
              <a:gd name="connsiteX1" fmla="*/ 10153271 w 10296146"/>
              <a:gd name="connsiteY1" fmla="*/ 152400 h 4138336"/>
              <a:gd name="connsiteX2" fmla="*/ 10296146 w 10296146"/>
              <a:gd name="connsiteY2" fmla="*/ 4138336 h 4138336"/>
              <a:gd name="connsiteX3" fmla="*/ 371475 w 10296146"/>
              <a:gd name="connsiteY3" fmla="*/ 4138336 h 4138336"/>
              <a:gd name="connsiteX4" fmla="*/ 0 w 10296146"/>
              <a:gd name="connsiteY4" fmla="*/ 0 h 4138336"/>
              <a:gd name="connsiteX0" fmla="*/ 0 w 10296146"/>
              <a:gd name="connsiteY0" fmla="*/ 0 h 4405036"/>
              <a:gd name="connsiteX1" fmla="*/ 10153271 w 10296146"/>
              <a:gd name="connsiteY1" fmla="*/ 152400 h 4405036"/>
              <a:gd name="connsiteX2" fmla="*/ 10296146 w 10296146"/>
              <a:gd name="connsiteY2" fmla="*/ 4138336 h 4405036"/>
              <a:gd name="connsiteX3" fmla="*/ 438150 w 10296146"/>
              <a:gd name="connsiteY3" fmla="*/ 4405036 h 4405036"/>
              <a:gd name="connsiteX4" fmla="*/ 0 w 10296146"/>
              <a:gd name="connsiteY4" fmla="*/ 0 h 4405036"/>
              <a:gd name="connsiteX0" fmla="*/ 0 w 10296146"/>
              <a:gd name="connsiteY0" fmla="*/ 190500 h 4595536"/>
              <a:gd name="connsiteX1" fmla="*/ 9886571 w 10296146"/>
              <a:gd name="connsiteY1" fmla="*/ 0 h 4595536"/>
              <a:gd name="connsiteX2" fmla="*/ 10296146 w 10296146"/>
              <a:gd name="connsiteY2" fmla="*/ 4328836 h 4595536"/>
              <a:gd name="connsiteX3" fmla="*/ 438150 w 10296146"/>
              <a:gd name="connsiteY3" fmla="*/ 4595536 h 4595536"/>
              <a:gd name="connsiteX4" fmla="*/ 0 w 10296146"/>
              <a:gd name="connsiteY4" fmla="*/ 190500 h 459553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0296146" h="459553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121B20AF-04F0-22A2-15B6-B1C1AE520C9F}"/>
              </a:ext>
            </a:extLst>
          </p:cNvPr>
          <p:cNvSpPr/>
          <p:nvPr/>
        </p:nvSpPr>
        <p:spPr>
          <a:xfrm>
            <a:off x="1468709" y="1526062"/>
            <a:ext cx="9473666" cy="4142390"/>
          </a:xfrm>
          <a:prstGeom prst="rect">
            <a:avLst/>
          </a:prstGeom>
          <a:blipFill dpi="0" rotWithShape="1">
            <a:blip r:embed="rId8"/>
            <a:srcRect/>
            <a:tile tx="0" ty="-381000" sx="99000" sy="98000" flip="none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634</TotalTime>
  <Words>2120</Words>
  <Application>Microsoft Office PowerPoint</Application>
  <PresentationFormat>Widescreen</PresentationFormat>
  <Paragraphs>348</Paragraphs>
  <Slides>33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2" baseType="lpstr">
      <vt:lpstr>Arial</vt:lpstr>
      <vt:lpstr>Calibri</vt:lpstr>
      <vt:lpstr>Calibri Light</vt:lpstr>
      <vt:lpstr>Courier New</vt:lpstr>
      <vt:lpstr>Palatino Linotype</vt:lpstr>
      <vt:lpstr>Symbol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دينا سمير السيد حسن علي الوقاد</cp:lastModifiedBy>
  <cp:revision>21</cp:revision>
  <dcterms:created xsi:type="dcterms:W3CDTF">2023-04-29T09:08:23Z</dcterms:created>
  <dcterms:modified xsi:type="dcterms:W3CDTF">2023-09-21T12:36:08Z</dcterms:modified>
</cp:coreProperties>
</file>