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8.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40.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4" r:id="rId1"/>
    <p:sldMasterId id="2147483701" r:id="rId2"/>
  </p:sldMasterIdLst>
  <p:notesMasterIdLst>
    <p:notesMasterId r:id="rId47"/>
  </p:notesMasterIdLst>
  <p:sldIdLst>
    <p:sldId id="480" r:id="rId3"/>
    <p:sldId id="303" r:id="rId4"/>
    <p:sldId id="363" r:id="rId5"/>
    <p:sldId id="364" r:id="rId6"/>
    <p:sldId id="366" r:id="rId7"/>
    <p:sldId id="311" r:id="rId8"/>
    <p:sldId id="367" r:id="rId9"/>
    <p:sldId id="368" r:id="rId10"/>
    <p:sldId id="369" r:id="rId11"/>
    <p:sldId id="318" r:id="rId12"/>
    <p:sldId id="319" r:id="rId13"/>
    <p:sldId id="370" r:id="rId14"/>
    <p:sldId id="371" r:id="rId15"/>
    <p:sldId id="372" r:id="rId16"/>
    <p:sldId id="373" r:id="rId17"/>
    <p:sldId id="374" r:id="rId18"/>
    <p:sldId id="375" r:id="rId19"/>
    <p:sldId id="376" r:id="rId20"/>
    <p:sldId id="377" r:id="rId21"/>
    <p:sldId id="378" r:id="rId22"/>
    <p:sldId id="379" r:id="rId23"/>
    <p:sldId id="381" r:id="rId24"/>
    <p:sldId id="382" r:id="rId25"/>
    <p:sldId id="383" r:id="rId26"/>
    <p:sldId id="384" r:id="rId27"/>
    <p:sldId id="385" r:id="rId28"/>
    <p:sldId id="386" r:id="rId29"/>
    <p:sldId id="387" r:id="rId30"/>
    <p:sldId id="388" r:id="rId31"/>
    <p:sldId id="389" r:id="rId32"/>
    <p:sldId id="390" r:id="rId33"/>
    <p:sldId id="391" r:id="rId34"/>
    <p:sldId id="392" r:id="rId35"/>
    <p:sldId id="393" r:id="rId36"/>
    <p:sldId id="394" r:id="rId37"/>
    <p:sldId id="395" r:id="rId38"/>
    <p:sldId id="396" r:id="rId39"/>
    <p:sldId id="397" r:id="rId40"/>
    <p:sldId id="398" r:id="rId41"/>
    <p:sldId id="399" r:id="rId42"/>
    <p:sldId id="400" r:id="rId43"/>
    <p:sldId id="402" r:id="rId44"/>
    <p:sldId id="401" r:id="rId45"/>
    <p:sldId id="48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80100" autoAdjust="0"/>
  </p:normalViewPr>
  <p:slideViewPr>
    <p:cSldViewPr snapToGrid="0">
      <p:cViewPr varScale="1">
        <p:scale>
          <a:sx n="70" d="100"/>
          <a:sy n="70" d="100"/>
        </p:scale>
        <p:origin x="1171" y="1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9/28/2024</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2969441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823192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849656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427786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724289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177986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1589910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3149813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063824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967687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9956259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0269839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2747586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3616161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955951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2420023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6851135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841589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5154016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0974262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26338632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9826359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4219192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39485801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0651546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1635249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0848065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959682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231129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1660370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00209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7514209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0531778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8725646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6291039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39492319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5569202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14378633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0518728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580493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33011609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B0570A73-4BAE-443F-9BDD-32D50BB49839}" type="datetimeFigureOut">
              <a:rPr lang="en-US" smtClean="0"/>
              <a:pPr>
                <a:defRPr/>
              </a:pPr>
              <a:t>9/28/2024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3369930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8853D781-BA47-43E6-A5BB-FBFAE9EC1B84}" type="datetimeFigureOut">
              <a:rPr lang="en-US" smtClean="0"/>
              <a:pPr>
                <a:defRPr/>
              </a:pPr>
              <a:t>9/28/2024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3709576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724C4515-1F57-4E0C-A297-58C77C04886C}" type="datetimeFigureOut">
              <a:rPr lang="en-US" smtClean="0"/>
              <a:pPr>
                <a:defRPr/>
              </a:pPr>
              <a:t>9/28/2024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384897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24059592-A15B-4BFB-8271-113A6013DEE2}" type="datetimeFigureOut">
              <a:rPr lang="en-US" smtClean="0"/>
              <a:pPr>
                <a:defRPr/>
              </a:pPr>
              <a:t>9/28/2024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669923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a:defRPr/>
            </a:pPr>
            <a:fld id="{56D3D63A-890D-4F9E-8104-32CEB82F68CC}" type="datetimeFigureOut">
              <a:rPr lang="en-US" smtClean="0"/>
              <a:pPr>
                <a:defRPr/>
              </a:pPr>
              <a:t>9/28/2024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11178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1849644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pPr>
              <a:defRPr/>
            </a:pPr>
            <a:fld id="{FF804AAF-6152-4E1C-8912-67086E5DC72F}" type="datetimeFigureOut">
              <a:rPr lang="en-US" smtClean="0"/>
              <a:pPr>
                <a:defRPr/>
              </a:pPr>
              <a:t>9/28/2024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49689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9E07EA14-D766-4432-B60D-B94AC329E19D}" type="datetimeFigureOut">
              <a:rPr lang="en-US" smtClean="0"/>
              <a:pPr>
                <a:defRPr/>
              </a:pPr>
              <a:t>9/28/2024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553706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0522E95C-25DB-46AD-81E5-E1493010BC1F}" type="datetimeFigureOut">
              <a:rPr lang="en-US" smtClean="0"/>
              <a:pPr>
                <a:defRPr/>
              </a:pPr>
              <a:t>9/28/2024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3680744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46066DC4-6009-4709-9AA5-B695C1F8498F}" type="datetimeFigureOut">
              <a:rPr lang="en-US" smtClean="0"/>
              <a:pPr>
                <a:defRPr/>
              </a:pPr>
              <a:t>9/28/2024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514473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1DA3FFCC-07AD-4087-A29D-47D0012E1D02}" type="datetimeFigureOut">
              <a:rPr lang="en-US" smtClean="0"/>
              <a:pPr>
                <a:defRPr/>
              </a:pPr>
              <a:t>9/28/2024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115681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r>
              <a:rPr lang="en-US"/>
              <a:t>Click icon to add picture</a:t>
            </a:r>
            <a:endParaRPr lang="en-US" dirty="0"/>
          </a:p>
        </p:txBody>
      </p:sp>
    </p:spTree>
    <p:extLst>
      <p:ext uri="{BB962C8B-B14F-4D97-AF65-F5344CB8AC3E}">
        <p14:creationId xmlns:p14="http://schemas.microsoft.com/office/powerpoint/2010/main" val="4052188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01352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a:solidFill>
                  <a:schemeClr val="bg1"/>
                </a:solidFill>
              </a:rPr>
              <a:t>www.midocean.ae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9/28/2024</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693684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a:solidFill>
                  <a:schemeClr val="bg1"/>
                </a:solidFill>
              </a:rPr>
              <a:t>www.midocean.ae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9/28/2024</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
        <p:nvSpPr>
          <p:cNvPr id="5" name="Content Placeholder 4"/>
          <p:cNvSpPr>
            <a:spLocks noGrp="1"/>
          </p:cNvSpPr>
          <p:nvPr>
            <p:ph sz="quarter" idx="14"/>
          </p:nvPr>
        </p:nvSpPr>
        <p:spPr>
          <a:xfrm>
            <a:off x="609600" y="4495800"/>
            <a:ext cx="10871200" cy="68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dirty="0"/>
          </a:p>
        </p:txBody>
      </p:sp>
    </p:spTree>
    <p:extLst>
      <p:ext uri="{BB962C8B-B14F-4D97-AF65-F5344CB8AC3E}">
        <p14:creationId xmlns:p14="http://schemas.microsoft.com/office/powerpoint/2010/main" val="2199477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B0570A73-4BAE-443F-9BDD-32D50BB49839}" type="datetimeFigureOut">
              <a:rPr lang="en-US" smtClean="0"/>
              <a:pPr>
                <a:defRPr/>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3683901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8853D781-BA47-43E6-A5BB-FBFAE9EC1B84}" type="datetimeFigureOut">
              <a:rPr lang="en-US" smtClean="0"/>
              <a:pPr>
                <a:defRPr/>
              </a:pPr>
              <a:t>9/28/2024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www.midocean.km</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86036"/>
            <a:ext cx="1947496" cy="410729"/>
          </a:xfrm>
          <a:prstGeom prst="rect">
            <a:avLst/>
          </a:prstGeom>
        </p:spPr>
      </p:pic>
    </p:spTree>
    <p:extLst>
      <p:ext uri="{BB962C8B-B14F-4D97-AF65-F5344CB8AC3E}">
        <p14:creationId xmlns:p14="http://schemas.microsoft.com/office/powerpoint/2010/main" val="6561513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24C4515-1F57-4E0C-A297-58C77C04886C}" type="datetimeFigureOut">
              <a:rPr lang="en-US" smtClean="0"/>
              <a:pPr>
                <a:defRPr/>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42884741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24059592-A15B-4BFB-8271-113A6013DEE2}" type="datetimeFigureOut">
              <a:rPr lang="en-US" smtClean="0"/>
              <a:pPr>
                <a:defRPr/>
              </a:pPr>
              <a:t>9/28/2024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5029058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56D3D63A-890D-4F9E-8104-32CEB82F68CC}" type="datetimeFigureOut">
              <a:rPr lang="en-US" smtClean="0"/>
              <a:pPr>
                <a:defRPr/>
              </a:pPr>
              <a:t>9/28/2024</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1567438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AB17DDE0-8EE5-4779-A59E-D8BD63311205}" type="datetimeFigureOut">
              <a:rPr lang="en-US" smtClean="0"/>
              <a:pPr>
                <a:defRPr/>
              </a:pPr>
              <a:t>9/28/2024</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29222418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F804AAF-6152-4E1C-8912-67086E5DC72F}" type="datetimeFigureOut">
              <a:rPr lang="en-US" smtClean="0"/>
              <a:pPr>
                <a:defRPr/>
              </a:pPr>
              <a:t>9/28/2024</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1071158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9E07EA14-D766-4432-B60D-B94AC329E19D}" type="datetimeFigureOut">
              <a:rPr lang="en-US" smtClean="0"/>
              <a:pPr>
                <a:defRPr/>
              </a:pPr>
              <a:t>9/28/2024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33688783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0522E95C-25DB-46AD-81E5-E1493010BC1F}" type="datetimeFigureOut">
              <a:rPr lang="en-US" smtClean="0"/>
              <a:pPr>
                <a:defRPr/>
              </a:pPr>
              <a:t>9/28/2024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20095999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46066DC4-6009-4709-9AA5-B695C1F8498F}" type="datetimeFigureOut">
              <a:rPr lang="en-US" smtClean="0"/>
              <a:pPr>
                <a:defRPr/>
              </a:pPr>
              <a:t>9/28/2024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37278147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DA3FFCC-07AD-4087-A29D-47D0012E1D02}" type="datetimeFigureOut">
              <a:rPr lang="en-US" smtClean="0"/>
              <a:pPr>
                <a:defRPr/>
              </a:pPr>
              <a:t>9/28/2024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1099179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2490492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0014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67185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5F67CFA6-62D9-2C29-90CC-BA9601A2ABD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88453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ACDF259A-D5AF-E538-8BBB-AA560436198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334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E1010-D0AA-8623-2A0D-757F05DCBA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1E0311-9614-D33D-A514-ADF4C3136401}"/>
              </a:ext>
            </a:extLst>
          </p:cNvPr>
          <p:cNvSpPr>
            <a:spLocks noGrp="1"/>
          </p:cNvSpPr>
          <p:nvPr>
            <p:ph type="dt" sz="half" idx="10"/>
          </p:nvPr>
        </p:nvSpPr>
        <p:spPr/>
        <p:txBody>
          <a:bodyPr/>
          <a:lstStyle/>
          <a:p>
            <a:pPr>
              <a:defRPr/>
            </a:pPr>
            <a:fld id="{2E88EFBE-F923-45AB-BBFD-1761D907EFE7}" type="datetimeFigureOut">
              <a:rPr lang="en-US" smtClean="0"/>
              <a:pPr>
                <a:defRPr/>
              </a:pPr>
              <a:t>9/28/2024</a:t>
            </a:fld>
            <a:endParaRPr lang="en-US"/>
          </a:p>
        </p:txBody>
      </p:sp>
      <p:sp>
        <p:nvSpPr>
          <p:cNvPr id="5" name="Slide Number Placeholder 4">
            <a:extLst>
              <a:ext uri="{FF2B5EF4-FFF2-40B4-BE49-F238E27FC236}">
                <a16:creationId xmlns:a16="http://schemas.microsoft.com/office/drawing/2014/main" id="{D61FD1E2-890F-9BD0-37B9-84E889C88106}"/>
              </a:ext>
            </a:extLst>
          </p:cNvPr>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pic>
        <p:nvPicPr>
          <p:cNvPr id="6" name="Picture 5">
            <a:extLst>
              <a:ext uri="{FF2B5EF4-FFF2-40B4-BE49-F238E27FC236}">
                <a16:creationId xmlns:a16="http://schemas.microsoft.com/office/drawing/2014/main" id="{F79A6DC0-907D-07AC-25A1-1E5ACCE4673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Footer Placeholder 4">
            <a:extLst>
              <a:ext uri="{FF2B5EF4-FFF2-40B4-BE49-F238E27FC236}">
                <a16:creationId xmlns:a16="http://schemas.microsoft.com/office/drawing/2014/main" id="{4A4F2299-EAD1-468D-337A-9DBAF015FA13}"/>
              </a:ext>
            </a:extLst>
          </p:cNvPr>
          <p:cNvSpPr txBox="1">
            <a:spLocks/>
          </p:cNvSpPr>
          <p:nvPr userDrawn="1"/>
        </p:nvSpPr>
        <p:spPr>
          <a:xfrm>
            <a:off x="4086225" y="6310312"/>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solidFill>
                  <a:schemeClr val="bg1"/>
                </a:solidFill>
              </a:rPr>
              <a:t>www.midocean.ae</a:t>
            </a:r>
            <a:endParaRPr lang="en-US" dirty="0">
              <a:solidFill>
                <a:schemeClr val="bg1"/>
              </a:solidFill>
            </a:endParaRPr>
          </a:p>
        </p:txBody>
      </p:sp>
    </p:spTree>
    <p:extLst>
      <p:ext uri="{BB962C8B-B14F-4D97-AF65-F5344CB8AC3E}">
        <p14:creationId xmlns:p14="http://schemas.microsoft.com/office/powerpoint/2010/main" val="863275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2.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83527"/>
            <a:ext cx="1911879" cy="496765"/>
          </a:xfrm>
          <a:prstGeom prst="rect">
            <a:avLst/>
          </a:prstGeom>
        </p:spPr>
      </p:pic>
      <p:sp>
        <p:nvSpPr>
          <p:cNvPr id="9" name="Rectangle 8">
            <a:extLst>
              <a:ext uri="{FF2B5EF4-FFF2-40B4-BE49-F238E27FC236}">
                <a16:creationId xmlns:a16="http://schemas.microsoft.com/office/drawing/2014/main" id="{56B38014-5BF5-2794-D666-1054BFF550C1}"/>
              </a:ext>
            </a:extLst>
          </p:cNvPr>
          <p:cNvSpPr/>
          <p:nvPr/>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896071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8" r:id="rId13"/>
    <p:sldLayoutId id="2147483699" r:id="rId14"/>
    <p:sldLayoutId id="2147483700"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2E88EFBE-F923-45AB-BBFD-1761D907EFE7}" type="datetimeFigureOut">
              <a:rPr lang="en-US" smtClean="0"/>
              <a:pPr>
                <a:defRPr/>
              </a:pPr>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r>
              <a:rPr lang="en-US" sz="1800"/>
              <a:t> </a:t>
            </a:r>
            <a:r>
              <a:rPr lang="en-US" sz="1800">
                <a:solidFill>
                  <a:schemeClr val="bg1"/>
                </a:solidFill>
              </a:rPr>
              <a:t>www.midocean.km</a:t>
            </a:r>
          </a:p>
          <a:p>
            <a:pPr>
              <a:defRPr/>
            </a:pPr>
            <a:fld id="{8A6DCEDC-61E2-45BA-BB4C-464C8AC3C3C1}" type="slidenum">
              <a:rPr lang="en-US" smtClean="0"/>
              <a:pPr>
                <a:defRPr/>
              </a:pPr>
              <a:t>‹#›</a:t>
            </a:fld>
            <a:endParaRPr lang="en-US" dirty="0"/>
          </a:p>
        </p:txBody>
      </p:sp>
      <p:sp>
        <p:nvSpPr>
          <p:cNvPr id="8" name="TextBox 7">
            <a:extLst>
              <a:ext uri="{FF2B5EF4-FFF2-40B4-BE49-F238E27FC236}">
                <a16:creationId xmlns:a16="http://schemas.microsoft.com/office/drawing/2014/main"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www.midocean.km</a:t>
            </a:r>
          </a:p>
        </p:txBody>
      </p:sp>
    </p:spTree>
    <p:extLst>
      <p:ext uri="{BB962C8B-B14F-4D97-AF65-F5344CB8AC3E}">
        <p14:creationId xmlns:p14="http://schemas.microsoft.com/office/powerpoint/2010/main" val="1132478684"/>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661" r:id="rId15"/>
    <p:sldLayoutId id="2147483662" r:id="rId16"/>
    <p:sldLayoutId id="214748368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195046" y="479612"/>
            <a:ext cx="7059707" cy="63783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971407"/>
            <a:ext cx="5216525" cy="398780"/>
          </a:xfrm>
          <a:prstGeom prst="rect">
            <a:avLst/>
          </a:prstGeom>
          <a:noFill/>
        </p:spPr>
        <p:txBody>
          <a:bodyPr wrap="square" rtlCol="0">
            <a:spAutoFit/>
          </a:bodyPr>
          <a:lstStyle/>
          <a:p>
            <a:r>
              <a:rPr lang="en-US" sz="2000" dirty="0">
                <a:latin typeface="Alexandria" charset="0"/>
                <a:cs typeface="Alexandria" charset="0"/>
              </a:rPr>
              <a:t>Prepared by Dr. Mohamed Sleem</a:t>
            </a:r>
          </a:p>
        </p:txBody>
      </p:sp>
      <p:sp>
        <p:nvSpPr>
          <p:cNvPr id="31" name="TextBox 30"/>
          <p:cNvSpPr txBox="1"/>
          <p:nvPr/>
        </p:nvSpPr>
        <p:spPr>
          <a:xfrm>
            <a:off x="673669" y="1685300"/>
            <a:ext cx="4182915" cy="2123658"/>
          </a:xfrm>
          <a:prstGeom prst="rect">
            <a:avLst/>
          </a:prstGeom>
          <a:noFill/>
        </p:spPr>
        <p:txBody>
          <a:bodyPr wrap="square" rtlCol="0">
            <a:spAutoFit/>
          </a:bodyPr>
          <a:lstStyle/>
          <a:p>
            <a:r>
              <a:rPr lang="en-US" sz="4400" b="1" dirty="0">
                <a:solidFill>
                  <a:srgbClr val="00B0F0"/>
                </a:solidFill>
                <a:latin typeface="Alexandria" charset="0"/>
                <a:cs typeface="Alexandria" charset="0"/>
              </a:rPr>
              <a:t>FinTech Innovations and Trends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4" name="Oval 13"/>
          <p:cNvSpPr/>
          <p:nvPr/>
        </p:nvSpPr>
        <p:spPr>
          <a:xfrm>
            <a:off x="5514543" y="697463"/>
            <a:ext cx="6511610" cy="59588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Innovations and Trends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Lecture 2 Discussion Questions</a:t>
            </a:r>
          </a:p>
        </p:txBody>
      </p:sp>
      <p:sp>
        <p:nvSpPr>
          <p:cNvPr id="6" name="TextBox 5">
            <a:extLst>
              <a:ext uri="{FF2B5EF4-FFF2-40B4-BE49-F238E27FC236}">
                <a16:creationId xmlns:a16="http://schemas.microsoft.com/office/drawing/2014/main" id="{7934DB96-5563-2BDC-C1BB-A70DC6A39EEB}"/>
              </a:ext>
            </a:extLst>
          </p:cNvPr>
          <p:cNvSpPr txBox="1"/>
          <p:nvPr/>
        </p:nvSpPr>
        <p:spPr>
          <a:xfrm>
            <a:off x="612648" y="1680898"/>
            <a:ext cx="9711566" cy="4129144"/>
          </a:xfrm>
          <a:prstGeom prst="rect">
            <a:avLst/>
          </a:prstGeom>
          <a:noFill/>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lang="en-US" sz="2400" b="1" kern="100" dirty="0">
                <a:latin typeface="Calibri" panose="020F0502020204030204" pitchFamily="34" charset="0"/>
                <a:cs typeface="Arial" panose="020B0604020202020204" pitchFamily="34" charset="0"/>
              </a:rPr>
              <a:t>Define cloud computing and its significance in today's digital landscape.</a:t>
            </a: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mn-cs"/>
              </a:rPr>
              <a:t>Cloud computing refers to the delivery of computing services over the internet, which includes storage, processing power, and software applications. It eliminates the need for physical infrastructure or local servers, allowing users to access resources and services on-demand. Key characteristics of cloud computing include on-demand self-service, broad network access, resource pooling, rapid elasticity, and measured service. This paradigm offers a transformative approach to computing by offering cost-effective solutions, scalability, and flexibility, enabling organizations to innovate, enhance efficiency, and adapt to evolving business needs.</a:t>
            </a:r>
          </a:p>
        </p:txBody>
      </p:sp>
    </p:spTree>
    <p:extLst>
      <p:ext uri="{BB962C8B-B14F-4D97-AF65-F5344CB8AC3E}">
        <p14:creationId xmlns:p14="http://schemas.microsoft.com/office/powerpoint/2010/main" val="3231436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Lecture 2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Explain the concept of Edge Computing and its components. Why is it essential in the age of Big Data and IoT?</a:t>
            </a:r>
          </a:p>
          <a:p>
            <a:pPr marL="0" indent="0" algn="l">
              <a:buNone/>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Edge Computing is a distributed computing paradigm that brings computation and data storage closer to data sources to improve response times and save bandwidth. Instead of sending vast amounts of data to a central data center, the processing occurs directly at the edge of the network, where data originates. The main components of Edge Computing include Edge Devices, Edge Gateways, Edge Servers, Network Connectivity, and Edge Software. In the age of Big Data and IoT, Edge Computing is crucial as it ensures low latency, bandwidth efficiency, and reliable performance, especially when vast amounts of data are generated by multiple devices.</a:t>
            </a:r>
          </a:p>
        </p:txBody>
      </p:sp>
    </p:spTree>
    <p:extLst>
      <p:ext uri="{BB962C8B-B14F-4D97-AF65-F5344CB8AC3E}">
        <p14:creationId xmlns:p14="http://schemas.microsoft.com/office/powerpoint/2010/main" val="1541582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Lecture 2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512" y="1465236"/>
            <a:ext cx="10541127" cy="1132258"/>
          </a:xfrm>
        </p:spPr>
        <p:txBody>
          <a:bodyPr>
            <a:no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Provide an overview of Artificial Intelligence (AI) and its primary goals. How does AI differ from traditional computing?</a:t>
            </a:r>
          </a:p>
          <a:p>
            <a:pPr marL="0" indent="0" algn="l">
              <a:buNone/>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Answer: Artificial Intelligence (AI) pertains to the creation of computer systems or software that can perform tasks that typically require human intelligence, such as problem-solving, pattern recognition, decision-making, and language interpretation. AI's major goals include simulating human intelligence, reasoning, knowledge representation, planning and navigation, natural language processing, learning and adaptation, general intelligence, human-AI collaboration, social intelligence, and ethical considerations. Unlike traditional computing, which follows explicit instructions, AI aims to mimic cognitive functions, "learning" and "reasoning", enabling it to improve and adapt over time.</a:t>
            </a:r>
          </a:p>
        </p:txBody>
      </p:sp>
    </p:spTree>
    <p:extLst>
      <p:ext uri="{BB962C8B-B14F-4D97-AF65-F5344CB8AC3E}">
        <p14:creationId xmlns:p14="http://schemas.microsoft.com/office/powerpoint/2010/main" val="24734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9349038" cy="4593828"/>
          </a:xfrm>
        </p:spPr>
        <p:txBody>
          <a:bodyPr>
            <a:norm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the end of this Chapter student will be able to:</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Understand the foundational technologies driving FinTech, including blockchain, AI, and quantum computing.</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Explore how these technologies are transforming traditional financial services.</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Analyze the evolution of digital payments and their role in modern finance.</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Evaluate the advantages and challenges of digital wallets, contactless payments, and cross-border transactions.</a:t>
            </a:r>
          </a:p>
          <a:p>
            <a:pPr marL="457200" indent="-457200" algn="l">
              <a:buFont typeface="+mj-lt"/>
              <a:buAutoNum type="arabicPeriod"/>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Examine the significance of stablecoins in digital payments and remittances.</a:t>
            </a:r>
          </a:p>
        </p:txBody>
      </p:sp>
    </p:spTree>
    <p:extLst>
      <p:ext uri="{BB962C8B-B14F-4D97-AF65-F5344CB8AC3E}">
        <p14:creationId xmlns:p14="http://schemas.microsoft.com/office/powerpoint/2010/main" val="1184361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9349038" cy="4593828"/>
          </a:xfrm>
        </p:spPr>
        <p:txBody>
          <a:bodyPr>
            <a:normAutofit/>
          </a:bodyPr>
          <a:lstStyle/>
          <a:p>
            <a:pPr marL="457200" indent="-457200" algn="l">
              <a:buFont typeface="+mj-lt"/>
              <a:buAutoNum type="arabicPeriod" startAt="6"/>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Investigate the impact of venture capital and crowdfunding on FinTech startups.</a:t>
            </a:r>
          </a:p>
          <a:p>
            <a:pPr marL="457200" indent="-457200" algn="l">
              <a:buFont typeface="+mj-lt"/>
              <a:buAutoNum type="arabicPeriod" startAt="6"/>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Explore mega-rounds and unicorn startups and their influence on the financial landscape.</a:t>
            </a:r>
          </a:p>
          <a:p>
            <a:pPr marL="457200" indent="-457200" algn="l">
              <a:buFont typeface="+mj-lt"/>
              <a:buAutoNum type="arabicPeriod" startAt="6"/>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Assess diverse investment portfolios within FinTech, including digital payments, </a:t>
            </a:r>
            <a:r>
              <a:rPr lang="en-US" sz="24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insurtech</a:t>
            </a: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and blockchain.</a:t>
            </a:r>
          </a:p>
          <a:p>
            <a:pPr marL="457200" indent="-457200" algn="l">
              <a:buFont typeface="+mj-lt"/>
              <a:buAutoNum type="arabicPeriod" startAt="6"/>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Analyze the growth potential of FinTech in emerging markets and the involvement of traditional financial institutions in investments.</a:t>
            </a:r>
          </a:p>
        </p:txBody>
      </p:sp>
    </p:spTree>
    <p:extLst>
      <p:ext uri="{BB962C8B-B14F-4D97-AF65-F5344CB8AC3E}">
        <p14:creationId xmlns:p14="http://schemas.microsoft.com/office/powerpoint/2010/main" val="3780827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1033055"/>
            <a:ext cx="8251952" cy="1082040"/>
          </a:xfrm>
        </p:spPr>
        <p:txBody>
          <a:bodyPr>
            <a:normAutofit fontScale="90000"/>
          </a:bodyPr>
          <a:lstStyle/>
          <a:p>
            <a:r>
              <a:rPr lang="en-US" dirty="0"/>
              <a:t>Module 1: Key Technologies Shaping FinTech</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2392680"/>
            <a:ext cx="9349038" cy="3916680"/>
          </a:xfrm>
        </p:spPr>
        <p:txBody>
          <a:bodyPr>
            <a:normAutofit/>
          </a:bodyPr>
          <a:lstStyle/>
          <a:p>
            <a:pPr>
              <a:lnSpc>
                <a:spcPct val="150000"/>
              </a:lnSpc>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Blockchain Technology in FinTech</a:t>
            </a:r>
          </a:p>
          <a:p>
            <a:pPr>
              <a:lnSpc>
                <a:spcPct val="150000"/>
              </a:lnSpc>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Artificial Intelligence and Machine Learning in FinTech</a:t>
            </a:r>
          </a:p>
          <a:p>
            <a:pPr>
              <a:lnSpc>
                <a:spcPct val="150000"/>
              </a:lnSpc>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Cybersecurity in the FinTech Ecosystem</a:t>
            </a:r>
          </a:p>
          <a:p>
            <a:pPr>
              <a:lnSpc>
                <a:spcPct val="150000"/>
              </a:lnSpc>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Quantum Computing and Its Potential Impact on FinTech.</a:t>
            </a:r>
          </a:p>
        </p:txBody>
      </p:sp>
    </p:spTree>
    <p:extLst>
      <p:ext uri="{BB962C8B-B14F-4D97-AF65-F5344CB8AC3E}">
        <p14:creationId xmlns:p14="http://schemas.microsoft.com/office/powerpoint/2010/main" val="3793469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Blockchain: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9349038" cy="4593828"/>
          </a:xfrm>
        </p:spPr>
        <p:txBody>
          <a:bodyPr>
            <a:normAutofit/>
          </a:bodyPr>
          <a:lstStyle/>
          <a:p>
            <a:pPr>
              <a:lnSpc>
                <a:spcPct val="114000"/>
              </a:lnSpc>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 decentralized and distributed digital ledger system that securely records transactions across multiple computers. It consists of a chain of blocks, where each block contains a list of transactions. Once a block is added to the chain, it cannot be altered, providing transparency, security, and immutability to the recorded data.</a:t>
            </a:r>
          </a:p>
          <a:p>
            <a:pPr>
              <a:lnSpc>
                <a:spcPct val="114000"/>
              </a:lnSpc>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Blockchain technology has profound implications for the FinTech industry. It addresses several key challenges, including security, transparency, and efficiency, making it a foundational element in various financial applications.</a:t>
            </a:r>
          </a:p>
        </p:txBody>
      </p:sp>
    </p:spTree>
    <p:extLst>
      <p:ext uri="{BB962C8B-B14F-4D97-AF65-F5344CB8AC3E}">
        <p14:creationId xmlns:p14="http://schemas.microsoft.com/office/powerpoint/2010/main" val="565933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Blockchain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73515" y="1407001"/>
            <a:ext cx="9349038" cy="5412899"/>
          </a:xfrm>
        </p:spPr>
        <p:txBody>
          <a:bodyPr>
            <a:noAutofit/>
          </a:bodyPr>
          <a:lstStyle/>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Blockchain technology finds diverse applications in FinTech, including:</a:t>
            </a:r>
          </a:p>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Cryptocurrencies: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Bitcoin and Ethereum utilize blockchain for secure and transparent transaction recording.</a:t>
            </a:r>
          </a:p>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Cross-Border Payments: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Ripple's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RippleNet</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employs blockchain to facilitate fast, cost-effective cross-border settlements.</a:t>
            </a:r>
          </a:p>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Smart Contracts: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Self-executing smart contracts automate agreements based on predefined conditions.</a:t>
            </a:r>
          </a:p>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Tokenization of Assets:</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Platforms like Harbor leverage blockchain for fractional ownership and trading of assets like real estate and art.</a:t>
            </a:r>
          </a:p>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Supply Chain Finance: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Blockchain tracks goods and payments in supply chain finance</a:t>
            </a: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p>
          <a:p>
            <a:pPr marL="0" indent="0" algn="l">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Identity Verification</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FinTech firms like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uPort</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use blockchain for enhanced identity verification and data security.</a:t>
            </a:r>
          </a:p>
        </p:txBody>
      </p:sp>
      <p:pic>
        <p:nvPicPr>
          <p:cNvPr id="4" name="Picture 3">
            <a:extLst>
              <a:ext uri="{FF2B5EF4-FFF2-40B4-BE49-F238E27FC236}">
                <a16:creationId xmlns:a16="http://schemas.microsoft.com/office/drawing/2014/main" id="{5AEF4F25-1FC6-8598-8785-0A2D180DABAD}"/>
              </a:ext>
            </a:extLst>
          </p:cNvPr>
          <p:cNvPicPr>
            <a:picLocks noChangeAspect="1"/>
          </p:cNvPicPr>
          <p:nvPr/>
        </p:nvPicPr>
        <p:blipFill>
          <a:blip r:embed="rId3"/>
          <a:stretch>
            <a:fillRect/>
          </a:stretch>
        </p:blipFill>
        <p:spPr>
          <a:xfrm>
            <a:off x="6843967" y="2580153"/>
            <a:ext cx="5779509" cy="4102964"/>
          </a:xfrm>
          <a:prstGeom prst="rect">
            <a:avLst/>
          </a:prstGeom>
        </p:spPr>
      </p:pic>
    </p:spTree>
    <p:extLst>
      <p:ext uri="{BB962C8B-B14F-4D97-AF65-F5344CB8AC3E}">
        <p14:creationId xmlns:p14="http://schemas.microsoft.com/office/powerpoint/2010/main" val="1232569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Artificial Intelligence &amp; Machine Learning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12552" cy="4593828"/>
          </a:xfrm>
        </p:spPr>
        <p:txBody>
          <a:bodyPr>
            <a:normAutofit/>
          </a:bodyPr>
          <a:lstStyle/>
          <a:p>
            <a:pPr>
              <a:lnSpc>
                <a:spcPct val="114000"/>
              </a:lnSpc>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Artificial Intelligence (AI) and Machine Learning (ML) are subsets of computer science that focus on the development of algorithms and models that enable computers to perform tasks typically requiring human intelligence. AI encompasses a broader range of capabilities, while ML specifically refers to the ability of machines to learn from data and improve their performance over time.</a:t>
            </a:r>
          </a:p>
          <a:p>
            <a:pPr>
              <a:lnSpc>
                <a:spcPct val="114000"/>
              </a:lnSpc>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AI and ML have revolutionized the FinTech industry by providing advanced tools to analyze data, make predictions, automate processes, and enhance customer experiences. They play a pivotal role in areas like risk assessment, fraud detection, personalization, and algorithmic trading.</a:t>
            </a:r>
          </a:p>
        </p:txBody>
      </p:sp>
    </p:spTree>
    <p:extLst>
      <p:ext uri="{BB962C8B-B14F-4D97-AF65-F5344CB8AC3E}">
        <p14:creationId xmlns:p14="http://schemas.microsoft.com/office/powerpoint/2010/main" val="2181509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Artificial Intelligence &amp; Machine Learning (3)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827512" cy="4827508"/>
          </a:xfrm>
        </p:spPr>
        <p:txBody>
          <a:bodyPr>
            <a:normAutofit/>
          </a:bodyPr>
          <a:lstStyle/>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Personalized Financial Advice: FinTech platforms like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Wealthfront</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employ AI to offer personalized investment recommendations based on individual financial goals and risk profiles.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Regulatory Compliance: AI ensures compliance with financial regulations;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ComplyAdvantage</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uses ML to screen for compliance risks and support anti-money laundering efforts.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Predictive Analytics: AI and ML predict market trends and customer behaviors, aiding in investment decisions and strategic planning.</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Natural Language Processing (NLP): AI-driven NLP analyzes unstructured text data (e.g., news articles) to assess sentiment and anticipate market impacts.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Cybersecurity: AI enhances cybersecurity, with firms like Darktrace using AI to detect and respond to cyber threats, safeguarding financial institutions.</a:t>
            </a:r>
          </a:p>
        </p:txBody>
      </p:sp>
    </p:spTree>
    <p:extLst>
      <p:ext uri="{BB962C8B-B14F-4D97-AF65-F5344CB8AC3E}">
        <p14:creationId xmlns:p14="http://schemas.microsoft.com/office/powerpoint/2010/main" val="1439419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718456"/>
            <a:ext cx="10653578" cy="962441"/>
          </a:xfrm>
        </p:spPr>
        <p:txBody>
          <a:bodyPr/>
          <a:lstStyle/>
          <a:p>
            <a:r>
              <a:rPr lang="en-US" dirty="0"/>
              <a:t>Cybersecurity in the FinTech Ecosystem</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997528"/>
            <a:ext cx="10512552" cy="4311831"/>
          </a:xfrm>
        </p:spPr>
        <p:txBody>
          <a:bodyPr>
            <a:normAutofit/>
          </a:bodyPr>
          <a:lstStyle/>
          <a:p>
            <a:pPr>
              <a:lnSpc>
                <a:spcPct val="114000"/>
              </a:lnSpc>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Cybersecurity refers to the practice of protecting computer systems, networks, and data from theft, damage, unauthorized access, or other cyber threats. It involves a combination of technologies, processes, and practices designed to safeguard digital assets and ensure the confidentiality, integrity, and availability of information.</a:t>
            </a:r>
          </a:p>
          <a:p>
            <a:pPr>
              <a:lnSpc>
                <a:spcPct val="114000"/>
              </a:lnSpc>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Cybersecurity is of paramount importance in the FinTech ecosystem due to the highly sensitive and valuable financial data processed and stored by FinTech companies. The digital nature of FinTech services makes them susceptible to various cyber threats, including data breaches, fraud, and malware attacks.</a:t>
            </a:r>
          </a:p>
        </p:txBody>
      </p:sp>
    </p:spTree>
    <p:extLst>
      <p:ext uri="{BB962C8B-B14F-4D97-AF65-F5344CB8AC3E}">
        <p14:creationId xmlns:p14="http://schemas.microsoft.com/office/powerpoint/2010/main" val="2697640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Cybersecurity in the FinTech Ecosystem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12552" cy="4593828"/>
          </a:xfrm>
        </p:spPr>
        <p:txBody>
          <a:bodyPr>
            <a:normAutofit/>
          </a:bodyPr>
          <a:lstStyle/>
          <a:p>
            <a:pPr marL="0" indent="0">
              <a:buNone/>
            </a:pPr>
            <a:r>
              <a:rPr lang="en-US" sz="26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Examples: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Data Encryption: FinTech platforms secure data during transmission and storage through encryption, safeguarding user information from interception.</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Two-Factor Authentication (2FA): Many FinTech apps implement 2FA, requiring an additional code for login, enhancing security in case of compromised passwords.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Biometric Authentication: Biometric data, like fingerprints or facial recognition, is used for secure user authentication in apps like Apple Pay and Samsung Pay.</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Fraud Detection: AI and ML analyze transaction data to detect suspicious patterns, flagging potentially fraudulent activities.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Secure APIs: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FinTechs</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use secure APIs, like OAuth, to enable third-party integrations while maintaining data security.</a:t>
            </a:r>
          </a:p>
        </p:txBody>
      </p:sp>
    </p:spTree>
    <p:extLst>
      <p:ext uri="{BB962C8B-B14F-4D97-AF65-F5344CB8AC3E}">
        <p14:creationId xmlns:p14="http://schemas.microsoft.com/office/powerpoint/2010/main" val="4285468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67075" y="831669"/>
            <a:ext cx="10969751" cy="700548"/>
          </a:xfrm>
        </p:spPr>
        <p:txBody>
          <a:bodyPr>
            <a:normAutofit/>
          </a:bodyPr>
          <a:lstStyle/>
          <a:p>
            <a:r>
              <a:rPr lang="en-US" dirty="0"/>
              <a:t>Cybersecurity in the FinTech Ecosystem (</a:t>
            </a:r>
            <a:r>
              <a:rPr lang="ar-EG" dirty="0"/>
              <a:t>3</a:t>
            </a:r>
            <a:r>
              <a:rPr lang="en-US" dirty="0"/>
              <a:t>)</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1078609" cy="4593828"/>
          </a:xfrm>
        </p:spPr>
        <p:txBody>
          <a:bodyPr>
            <a:noAutofit/>
          </a:bodyPr>
          <a:lstStyle/>
          <a:p>
            <a:pPr marL="0" indent="0">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Regular Security Audits: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FinTechs</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conduct security audits and penetration testing to identify vulnerabilities and patch them proactively.</a:t>
            </a:r>
          </a:p>
          <a:p>
            <a:pPr marL="0" indent="0">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Threat Intelligence</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Subscribing to threat intelligence services provides real-time information on emerging cyber threats, helping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FinTechs</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update security measures promptly.</a:t>
            </a:r>
          </a:p>
          <a:p>
            <a:pPr marL="0" indent="0">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Employee Training: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Education on best practices, phishing awareness, and data protection minimizes the risk of insider threats caused by human error.</a:t>
            </a:r>
          </a:p>
          <a:p>
            <a:pPr marL="0" indent="0">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Incident Response Plans: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Well-defined incident response plans enable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FinTechs</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to react swiftly and effectively in case of security breaches, including notifying affected parties and authorities.</a:t>
            </a:r>
          </a:p>
          <a:p>
            <a:pPr marL="0" indent="0">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Blockchain Technology:</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Some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FinTechs</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use blockchain for enhanced security, ensuring transparent and tamper-proof financial transactions, reducing the risk of fraud.</a:t>
            </a:r>
          </a:p>
        </p:txBody>
      </p:sp>
    </p:spTree>
    <p:extLst>
      <p:ext uri="{BB962C8B-B14F-4D97-AF65-F5344CB8AC3E}">
        <p14:creationId xmlns:p14="http://schemas.microsoft.com/office/powerpoint/2010/main" val="1326623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Quantum Computing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12552" cy="4593828"/>
          </a:xfrm>
        </p:spPr>
        <p:txBody>
          <a:bodyPr>
            <a:noAutofit/>
          </a:bodyPr>
          <a:lstStyle/>
          <a:p>
            <a:pPr>
              <a:lnSpc>
                <a:spcPct val="150000"/>
              </a:lnSpc>
            </a:pPr>
            <a:r>
              <a:rPr lang="en-US"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Quantum Computing is a cutting-edge field of computing that harnesses the principles of quantum mechanics to perform complex calculations at speeds unattainable by classical computers. </a:t>
            </a:r>
          </a:p>
          <a:p>
            <a:pPr>
              <a:lnSpc>
                <a:spcPct val="150000"/>
              </a:lnSpc>
            </a:pPr>
            <a:r>
              <a:rPr lang="en-US"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It leverages quantum bits or qubits, which can exist in multiple states simultaneously, enabling quantum computers to process vast amounts of data and solve complex problems with unprecedented </a:t>
            </a:r>
            <a:r>
              <a:rPr lang="en-US" kern="100" dirty="0">
                <a:solidFill>
                  <a:schemeClr val="tx1"/>
                </a:solidFill>
                <a:latin typeface="Calibri" panose="020F0502020204030204" pitchFamily="34" charset="0"/>
                <a:cs typeface="Arial" panose="020B0604020202020204" pitchFamily="34" charset="0"/>
              </a:rPr>
              <a:t>efficiency.</a:t>
            </a:r>
          </a:p>
        </p:txBody>
      </p:sp>
    </p:spTree>
    <p:extLst>
      <p:ext uri="{BB962C8B-B14F-4D97-AF65-F5344CB8AC3E}">
        <p14:creationId xmlns:p14="http://schemas.microsoft.com/office/powerpoint/2010/main" val="4221451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Quantum Computing</a:t>
            </a:r>
            <a:r>
              <a:rPr lang="ar-EG" dirty="0"/>
              <a:t>(2)</a:t>
            </a:r>
            <a:r>
              <a:rPr lang="en-US" dirty="0"/>
              <a:t>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680898"/>
            <a:ext cx="10512552" cy="4964830"/>
          </a:xfrm>
        </p:spPr>
        <p:txBody>
          <a:bodyPr>
            <a:noAutofit/>
          </a:bodyPr>
          <a:lstStyle/>
          <a:p>
            <a:pPr marL="0" indent="0">
              <a:buNone/>
            </a:pPr>
            <a:r>
              <a:rPr lang="en-US" sz="23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Quantum Computing and Its Potential Impact on FinTech:</a:t>
            </a:r>
          </a:p>
          <a:p>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Enhanced Encryption: Quantum computers threaten current encryption standards but also offer stronger quantum-resistant encryption methods, ensuring data security in FinTech.</a:t>
            </a:r>
          </a:p>
          <a:p>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Faster Data Analysis: Quantum computing's speed accelerates data analysis, enabling real-time risk assessments, fraud detection, and market trend analysis for competitive advantages.</a:t>
            </a:r>
          </a:p>
          <a:p>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Portfolio Optimization: Quantum computing optimizes investment portfolios by assessing variables and risk factors swiftly, resulting in more effective asset allocation and higher returns.</a:t>
            </a:r>
          </a:p>
          <a:p>
            <a:r>
              <a:rPr lang="en-US" sz="23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Options Pricing and Risk Management: Financial institutions use quantum computing for precise options pricing models and risk management, reducing exposure to market fluctuations.</a:t>
            </a:r>
          </a:p>
        </p:txBody>
      </p:sp>
    </p:spTree>
    <p:extLst>
      <p:ext uri="{BB962C8B-B14F-4D97-AF65-F5344CB8AC3E}">
        <p14:creationId xmlns:p14="http://schemas.microsoft.com/office/powerpoint/2010/main" val="3786521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Quantum Computing</a:t>
            </a:r>
            <a:r>
              <a:rPr lang="ar-EG" dirty="0"/>
              <a:t>(3)</a:t>
            </a:r>
            <a:r>
              <a:rPr lang="en-US" dirty="0"/>
              <a:t>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556044"/>
            <a:ext cx="10512552" cy="5219660"/>
          </a:xfrm>
        </p:spPr>
        <p:txBody>
          <a:bodyPr>
            <a:noAutofit/>
          </a:bodyPr>
          <a:lstStyle/>
          <a:p>
            <a:pPr marL="0" indent="0">
              <a:lnSpc>
                <a:spcPct val="125000"/>
              </a:lnSpc>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Complex Simulations: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Quantum computing swiftly and accurately simulates complex financial scenarios, benefiting stress testing for banks and insurance companies.</a:t>
            </a:r>
          </a:p>
          <a:p>
            <a:pPr marL="0" indent="0">
              <a:lnSpc>
                <a:spcPct val="125000"/>
              </a:lnSpc>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Algorithmic Trading: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Quantum computing enhances algorithmic trading with speed and power, improving trading efficiency and adaptability to market changes.</a:t>
            </a:r>
          </a:p>
          <a:p>
            <a:pPr marL="0" indent="0">
              <a:lnSpc>
                <a:spcPct val="125000"/>
              </a:lnSpc>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Fraud Detection: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Quantum computing improves fraud detection algorithms, identifying fraudulent transactions more accurately with fewer false positives.</a:t>
            </a:r>
          </a:p>
          <a:p>
            <a:pPr marL="0" indent="0">
              <a:lnSpc>
                <a:spcPct val="125000"/>
              </a:lnSpc>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Credit Scoring: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Quantum computing rapidly analyzes extensive credit data, leading to more accurate credit assessments and potentially expanding access to credit for underserved populations.</a:t>
            </a:r>
          </a:p>
        </p:txBody>
      </p:sp>
    </p:spTree>
    <p:extLst>
      <p:ext uri="{BB962C8B-B14F-4D97-AF65-F5344CB8AC3E}">
        <p14:creationId xmlns:p14="http://schemas.microsoft.com/office/powerpoint/2010/main" val="703200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912454"/>
            <a:ext cx="10653578" cy="1132258"/>
          </a:xfrm>
        </p:spPr>
        <p:txBody>
          <a:bodyPr/>
          <a:lstStyle/>
          <a:p>
            <a:r>
              <a:rPr lang="en-US" dirty="0"/>
              <a:t> Module 2: Digital Payment Innovations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2362200"/>
            <a:ext cx="10512552" cy="4096016"/>
          </a:xfrm>
        </p:spPr>
        <p:txBody>
          <a:bodyPr>
            <a:noAutofit/>
          </a:bodyPr>
          <a:lstStyle/>
          <a:p>
            <a:pPr marL="457200" indent="-457200">
              <a:buFont typeface="+mj-lt"/>
              <a:buAutoNum type="arabicPeriod"/>
            </a:pPr>
            <a:r>
              <a:rPr lang="en-US" sz="32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Evolution of Digital Payments</a:t>
            </a:r>
          </a:p>
          <a:p>
            <a:pPr marL="457200" indent="-457200">
              <a:buFont typeface="+mj-lt"/>
              <a:buAutoNum type="arabicPeriod"/>
            </a:pPr>
            <a:r>
              <a:rPr lang="en-US" sz="32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Mobile Wallets and Contactless Payments</a:t>
            </a:r>
          </a:p>
          <a:p>
            <a:pPr marL="457200" indent="-457200">
              <a:buFont typeface="+mj-lt"/>
              <a:buAutoNum type="arabicPeriod"/>
            </a:pPr>
            <a:r>
              <a:rPr lang="en-US" sz="32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Cross-Border Payments and Remittances</a:t>
            </a:r>
          </a:p>
          <a:p>
            <a:pPr marL="457200" indent="-457200">
              <a:buFont typeface="+mj-lt"/>
              <a:buAutoNum type="arabicPeriod"/>
            </a:pPr>
            <a:r>
              <a:rPr lang="en-US" sz="32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 Rise of Stablecoins</a:t>
            </a:r>
          </a:p>
        </p:txBody>
      </p:sp>
    </p:spTree>
    <p:extLst>
      <p:ext uri="{BB962C8B-B14F-4D97-AF65-F5344CB8AC3E}">
        <p14:creationId xmlns:p14="http://schemas.microsoft.com/office/powerpoint/2010/main" val="2677704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Evolution of Digital Payments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556044"/>
            <a:ext cx="10512552" cy="4593828"/>
          </a:xfrm>
        </p:spPr>
        <p:txBody>
          <a:bodyPr>
            <a:noAutofit/>
          </a:bodyPr>
          <a:lstStyle/>
          <a:p>
            <a:pPr>
              <a:lnSpc>
                <a:spcPct val="150000"/>
              </a:lnSpc>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 "Evolution of Digital Payments" refers to the continuous transformation of payment methods and systems from traditional, cash-based transactions to electronic and digital forms of payment. </a:t>
            </a:r>
          </a:p>
          <a:p>
            <a:pPr>
              <a:lnSpc>
                <a:spcPct val="150000"/>
              </a:lnSpc>
            </a:pP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This evolution involves the development of technologies, infrastructure, and financial instruments that enable individuals, businesses, and institutions to conduct financial transactions electronically.</a:t>
            </a:r>
          </a:p>
        </p:txBody>
      </p:sp>
    </p:spTree>
    <p:extLst>
      <p:ext uri="{BB962C8B-B14F-4D97-AF65-F5344CB8AC3E}">
        <p14:creationId xmlns:p14="http://schemas.microsoft.com/office/powerpoint/2010/main" val="3928137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718456"/>
            <a:ext cx="10653578" cy="962441"/>
          </a:xfrm>
        </p:spPr>
        <p:txBody>
          <a:bodyPr/>
          <a:lstStyle/>
          <a:p>
            <a:r>
              <a:rPr lang="en-US" dirty="0"/>
              <a:t>Evolution of Digital Payments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966704" cy="4593828"/>
          </a:xfrm>
        </p:spPr>
        <p:txBody>
          <a:bodyPr>
            <a:noAutofit/>
          </a:bodyPr>
          <a:lstStyle/>
          <a:p>
            <a:pPr marL="0" indent="0">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Various aspects and methods of digital payments: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Credit and Debit Cards: Visa and Mastercard enable electronic transactions and continuously improve security.</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Online Banking and E-Commerce: PayPal offers online payment solutions.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Mobile Payments: Apple Pay and Google Pay provide mobile transaction capabilities.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Peer-to-Peer Payments: Venmo simplifies person-to-person transactions.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Cryptocurrency: Bitcoin offers decentralized digital currency.</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Central Bank Digital Currencies (CBDCs): China's DCEP explores digital yuan payments.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Tokenization and Contactless Payments: NFC technology enhances payment security.</a:t>
            </a:r>
          </a:p>
        </p:txBody>
      </p:sp>
    </p:spTree>
    <p:extLst>
      <p:ext uri="{BB962C8B-B14F-4D97-AF65-F5344CB8AC3E}">
        <p14:creationId xmlns:p14="http://schemas.microsoft.com/office/powerpoint/2010/main" val="37194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7" y="831065"/>
            <a:ext cx="10653578" cy="902569"/>
          </a:xfrm>
        </p:spPr>
        <p:txBody>
          <a:bodyPr/>
          <a:lstStyle/>
          <a:p>
            <a:r>
              <a:rPr lang="en-US" dirty="0"/>
              <a:t>Mobile Wallets and Contactless Payments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41646" y="2139696"/>
            <a:ext cx="11046197" cy="4206772"/>
          </a:xfrm>
        </p:spPr>
        <p:txBody>
          <a:bodyPr>
            <a:noAutofit/>
          </a:bodyPr>
          <a:lstStyle/>
          <a:p>
            <a:pPr>
              <a:lnSpc>
                <a:spcPct val="100000"/>
              </a:lnSpc>
            </a:pPr>
            <a:r>
              <a:rPr lang="en-US" b="1" dirty="0"/>
              <a:t>Mobile Wallets</a:t>
            </a:r>
          </a:p>
          <a:p>
            <a:pPr lvl="1">
              <a:lnSpc>
                <a:spcPct val="100000"/>
              </a:lnSpc>
            </a:pPr>
            <a:r>
              <a:rPr lang="en-US" dirty="0"/>
              <a:t>Mobile wallets allow users to securely store financial information on a mobile device, enabling seamless transactions without the need for physical cards or cash.</a:t>
            </a:r>
          </a:p>
          <a:p>
            <a:pPr marL="0" indent="0">
              <a:lnSpc>
                <a:spcPct val="100000"/>
              </a:lnSpc>
              <a:buNone/>
            </a:pPr>
            <a:endParaRPr lang="en-US" dirty="0"/>
          </a:p>
          <a:p>
            <a:pPr>
              <a:lnSpc>
                <a:spcPct val="100000"/>
              </a:lnSpc>
            </a:pPr>
            <a:r>
              <a:rPr lang="en-US" b="1" dirty="0"/>
              <a:t>Contactless Payments</a:t>
            </a:r>
          </a:p>
          <a:p>
            <a:pPr lvl="1">
              <a:lnSpc>
                <a:spcPct val="100000"/>
              </a:lnSpc>
            </a:pPr>
            <a:r>
              <a:rPr lang="en-US" dirty="0"/>
              <a:t>Contactless payments let users make transactions by tapping or bringing their device near a POS terminal, offering faster, more secure payments through tokenization. Both innovations enhance convenience and align with FinTech's goals of improving payment efficiency.</a:t>
            </a:r>
          </a:p>
        </p:txBody>
      </p:sp>
    </p:spTree>
    <p:extLst>
      <p:ext uri="{BB962C8B-B14F-4D97-AF65-F5344CB8AC3E}">
        <p14:creationId xmlns:p14="http://schemas.microsoft.com/office/powerpoint/2010/main" val="1837775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542135" y="799343"/>
            <a:ext cx="10653578" cy="1132258"/>
          </a:xfrm>
        </p:spPr>
        <p:txBody>
          <a:bodyPr/>
          <a:lstStyle/>
          <a:p>
            <a:r>
              <a:rPr lang="en-US" dirty="0"/>
              <a:t>Cross-Border Payments and Remittances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931601"/>
            <a:ext cx="10512552" cy="4593828"/>
          </a:xfrm>
        </p:spPr>
        <p:txBody>
          <a:bodyPr>
            <a:noAutofit/>
          </a:bodyPr>
          <a:lstStyle/>
          <a:p>
            <a:pPr>
              <a:lnSpc>
                <a:spcPct val="125000"/>
              </a:lnSpc>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Cross-border payments and remittances refer to financial transactions involving the transfer of funds across international borders. These transactions can include business payments, personal remittances, and more.</a:t>
            </a:r>
          </a:p>
          <a:p>
            <a:pPr>
              <a:lnSpc>
                <a:spcPct val="125000"/>
              </a:lnSpc>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Cross-border payments and remittances are crucial aspects of FinTech, as technology-driven solutions have significantly improved the efficiency, cost-effectiveness, and accessibility of international money transfers.</a:t>
            </a:r>
          </a:p>
          <a:p>
            <a:pPr>
              <a:lnSpc>
                <a:spcPct val="125000"/>
              </a:lnSpc>
            </a:pP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 FinTech industry has disrupted the traditional cross-border payment and remittance landscape by offering faster, cheaper, and more transparent solutions. </a:t>
            </a:r>
          </a:p>
        </p:txBody>
      </p:sp>
    </p:spTree>
    <p:extLst>
      <p:ext uri="{BB962C8B-B14F-4D97-AF65-F5344CB8AC3E}">
        <p14:creationId xmlns:p14="http://schemas.microsoft.com/office/powerpoint/2010/main" val="35782706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Cross-Border Payments and Remittances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556043"/>
            <a:ext cx="10512552" cy="4904627"/>
          </a:xfrm>
        </p:spPr>
        <p:txBody>
          <a:bodyPr>
            <a:noAutofit/>
          </a:bodyPr>
          <a:lstStyle/>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TransferWise (now Wise):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Wise is a FinTech platform that offers low-cost international money transfers at real exchange rates, eliminating hidden fees.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PayPal/</a:t>
            </a:r>
            <a:r>
              <a:rPr lang="en-US"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Xoom</a:t>
            </a: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PayPal's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Xoom</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service allows users to send money, pay bills, or reload mobile phones across borders, serving both personal and business needs.</a:t>
            </a:r>
          </a:p>
          <a:p>
            <a:r>
              <a:rPr lang="en-US"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Revolut</a:t>
            </a: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Revolut</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offers a multi-currency account and a prepaid debit card that enables users to make international payments with competitive exchange rates.</a:t>
            </a:r>
          </a:p>
          <a:p>
            <a:r>
              <a:rPr lang="en-US"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Remitly</a:t>
            </a:r>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4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Remitly</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specializes in international remittances, making it easier and more cost-effective for individuals to send money to their families in other countries.</a:t>
            </a:r>
          </a:p>
          <a:p>
            <a:r>
              <a:rPr lang="en-US"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Ripple (XRP):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Ripple's blockchain-based payment protocol is designed to facilitate fast and secure cross-border transactions for banks and financial institutions.</a:t>
            </a:r>
          </a:p>
        </p:txBody>
      </p:sp>
    </p:spTree>
    <p:extLst>
      <p:ext uri="{BB962C8B-B14F-4D97-AF65-F5344CB8AC3E}">
        <p14:creationId xmlns:p14="http://schemas.microsoft.com/office/powerpoint/2010/main" val="2076169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838200"/>
            <a:ext cx="10653578" cy="842698"/>
          </a:xfrm>
        </p:spPr>
        <p:txBody>
          <a:bodyPr/>
          <a:lstStyle/>
          <a:p>
            <a:r>
              <a:rPr lang="en-US" dirty="0"/>
              <a:t>The Rise of Stablecoins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20119" y="1800972"/>
            <a:ext cx="10512552" cy="4593828"/>
          </a:xfrm>
        </p:spPr>
        <p:txBody>
          <a:bodyPr>
            <a:noAutofit/>
          </a:bodyPr>
          <a:lstStyle/>
          <a:p>
            <a:pPr>
              <a:lnSpc>
                <a:spcPct val="114000"/>
              </a:lnSpc>
            </a:pPr>
            <a:r>
              <a:rPr lang="en-US"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 category of cryptocurrencies that are designed to minimize price volatility by pegging their value to a stable asset.</a:t>
            </a:r>
          </a:p>
          <a:p>
            <a:pPr>
              <a:lnSpc>
                <a:spcPct val="114000"/>
              </a:lnSpc>
            </a:pPr>
            <a:r>
              <a:rPr lang="en-US"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They are increasingly used in various FinTech services, such as cross-border payments, remittances, lending, and even as a means of payment within decentralized financial ecosystems.</a:t>
            </a:r>
          </a:p>
          <a:p>
            <a:pPr>
              <a:lnSpc>
                <a:spcPct val="114000"/>
              </a:lnSpc>
            </a:pPr>
            <a:r>
              <a:rPr lang="en-US"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Their stability makes them attractive for businesses and individuals seeking the benefits of blockchain technology without the price volatility associated with traditional cryptocurrencies like Bitcoin or Ethereum. </a:t>
            </a:r>
          </a:p>
        </p:txBody>
      </p:sp>
    </p:spTree>
    <p:extLst>
      <p:ext uri="{BB962C8B-B14F-4D97-AF65-F5344CB8AC3E}">
        <p14:creationId xmlns:p14="http://schemas.microsoft.com/office/powerpoint/2010/main" val="2466150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967740"/>
            <a:ext cx="10653578" cy="1132258"/>
          </a:xfrm>
        </p:spPr>
        <p:txBody>
          <a:bodyPr>
            <a:normAutofit fontScale="90000"/>
          </a:bodyPr>
          <a:lstStyle/>
          <a:p>
            <a:r>
              <a:rPr lang="en-US" dirty="0"/>
              <a:t>Module 3: Investment Trends and Opportunities 9. Venture Capital's Role in Fueling FinTech</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68452" y="2493861"/>
            <a:ext cx="10512552" cy="4593828"/>
          </a:xfrm>
        </p:spPr>
        <p:txBody>
          <a:bodyPr>
            <a:noAutofit/>
          </a:bodyPr>
          <a:lstStyle/>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Venture Capital's Role </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Crowdfunding </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Mega-Rounds and Unicorn Startups</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Diverse Investment Portfolios</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Growth in Emerging Markets</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Corporate Investment and Collaboration</a:t>
            </a:r>
          </a:p>
        </p:txBody>
      </p:sp>
    </p:spTree>
    <p:extLst>
      <p:ext uri="{BB962C8B-B14F-4D97-AF65-F5344CB8AC3E}">
        <p14:creationId xmlns:p14="http://schemas.microsoft.com/office/powerpoint/2010/main" val="35995315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838200"/>
            <a:ext cx="10653578" cy="842698"/>
          </a:xfrm>
        </p:spPr>
        <p:txBody>
          <a:bodyPr>
            <a:normAutofit/>
          </a:bodyPr>
          <a:lstStyle/>
          <a:p>
            <a:r>
              <a:rPr lang="en-US" dirty="0"/>
              <a:t>Venture Capital</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873375"/>
            <a:ext cx="10512552" cy="4593828"/>
          </a:xfrm>
        </p:spPr>
        <p:txBody>
          <a:bodyPr>
            <a:noAutofit/>
          </a:bodyPr>
          <a:lstStyle/>
          <a:p>
            <a:pPr>
              <a:lnSpc>
                <a:spcPct val="114000"/>
              </a:lnSpc>
            </a:pPr>
            <a:r>
              <a:rPr lang="en-US" b="1" dirty="0"/>
              <a:t>Venture Capital in FinTech</a:t>
            </a:r>
          </a:p>
          <a:p>
            <a:pPr lvl="1">
              <a:lnSpc>
                <a:spcPct val="114000"/>
              </a:lnSpc>
            </a:pPr>
            <a:r>
              <a:rPr lang="en-US" dirty="0"/>
              <a:t>Venture capital (VC) in the FinTech sector involves financial backing provided by venture capital firms to startups and emerging companies within the financial technology space. This funding is crucial for supporting new and innovative FinTech solutions.</a:t>
            </a:r>
          </a:p>
          <a:p>
            <a:pPr>
              <a:lnSpc>
                <a:spcPct val="114000"/>
              </a:lnSpc>
            </a:pPr>
            <a:r>
              <a:rPr lang="en-US" b="1" dirty="0"/>
              <a:t>Role of Venture Capital in FinTech Growth</a:t>
            </a:r>
          </a:p>
          <a:p>
            <a:pPr lvl="1">
              <a:lnSpc>
                <a:spcPct val="114000"/>
              </a:lnSpc>
            </a:pPr>
            <a:r>
              <a:rPr lang="en-US" dirty="0"/>
              <a:t>Venture capital plays a pivotal role in fostering innovation and growth in the FinTech industry. Beyond funding, venture capitalists offer industry expertise, mentorship, and valuable networking opportunities, all of which contribute significantly to the success of these startups.</a:t>
            </a:r>
          </a:p>
        </p:txBody>
      </p:sp>
    </p:spTree>
    <p:extLst>
      <p:ext uri="{BB962C8B-B14F-4D97-AF65-F5344CB8AC3E}">
        <p14:creationId xmlns:p14="http://schemas.microsoft.com/office/powerpoint/2010/main" val="3723093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547333" y="870856"/>
            <a:ext cx="10653578" cy="962441"/>
          </a:xfrm>
        </p:spPr>
        <p:txBody>
          <a:bodyPr>
            <a:normAutofit/>
          </a:bodyPr>
          <a:lstStyle/>
          <a:p>
            <a:r>
              <a:rPr lang="en-US" sz="4800" dirty="0"/>
              <a:t>Crowdfunding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938689"/>
            <a:ext cx="11024181" cy="4593828"/>
          </a:xfrm>
        </p:spPr>
        <p:txBody>
          <a:bodyPr>
            <a:noAutofit/>
          </a:bodyPr>
          <a:lstStyle/>
          <a:p>
            <a:pPr>
              <a:lnSpc>
                <a:spcPct val="110000"/>
              </a:lnSpc>
            </a:pPr>
            <a:r>
              <a:rPr lang="en-US" b="1" dirty="0"/>
              <a:t>What is Crowdfunding?</a:t>
            </a:r>
          </a:p>
          <a:p>
            <a:pPr lvl="1">
              <a:lnSpc>
                <a:spcPct val="110000"/>
              </a:lnSpc>
            </a:pPr>
            <a:r>
              <a:rPr lang="en-US" dirty="0"/>
              <a:t>Crowdfunding is a method of raising funds from a large number of individuals, usually through online platforms. Entrepreneurs, startups, or businesses showcase their projects, products, or ideas to a broad audience, allowing interested people to contribute financially to support these ventures.</a:t>
            </a:r>
          </a:p>
          <a:p>
            <a:pPr>
              <a:lnSpc>
                <a:spcPct val="110000"/>
              </a:lnSpc>
              <a:spcBef>
                <a:spcPts val="2400"/>
              </a:spcBef>
            </a:pPr>
            <a:r>
              <a:rPr lang="en-US" b="1" dirty="0"/>
              <a:t>Crowdfunding in the FinTech Sector</a:t>
            </a:r>
          </a:p>
          <a:p>
            <a:pPr lvl="1">
              <a:lnSpc>
                <a:spcPct val="110000"/>
              </a:lnSpc>
            </a:pPr>
            <a:r>
              <a:rPr lang="en-US" dirty="0"/>
              <a:t>In the FinTech industry, crowdfunding has emerged as an alternative to traditional funding methods like venture capital. FinTech platforms have streamlined and enhanced the accessibility of crowdfunding campaigns, making it easier and more efficient for businesses to secure funding.</a:t>
            </a:r>
          </a:p>
        </p:txBody>
      </p:sp>
    </p:spTree>
    <p:extLst>
      <p:ext uri="{BB962C8B-B14F-4D97-AF65-F5344CB8AC3E}">
        <p14:creationId xmlns:p14="http://schemas.microsoft.com/office/powerpoint/2010/main" val="22503403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908956"/>
            <a:ext cx="10653578" cy="771941"/>
          </a:xfrm>
        </p:spPr>
        <p:txBody>
          <a:bodyPr>
            <a:normAutofit/>
          </a:bodyPr>
          <a:lstStyle/>
          <a:p>
            <a:r>
              <a:rPr lang="en-US" dirty="0"/>
              <a:t>Crowdfunding</a:t>
            </a:r>
            <a:r>
              <a:rPr lang="ar-EG" sz="3600" dirty="0"/>
              <a:t>(2)</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10512552" cy="4593828"/>
          </a:xfrm>
        </p:spPr>
        <p:txBody>
          <a:bodyPr>
            <a:noAutofit/>
          </a:bodyPr>
          <a:lstStyle/>
          <a:p>
            <a:pPr marL="0" marR="0" lvl="0" indent="0" algn="l" defTabSz="914400" rtl="0" eaLnBrk="0" fontAlgn="base" latinLnBrk="0" hangingPunct="0">
              <a:lnSpc>
                <a:spcPct val="125000"/>
              </a:lnSpc>
              <a:spcBef>
                <a:spcPts val="1200"/>
              </a:spcBef>
              <a:spcAft>
                <a:spcPct val="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Kickstarter</a:t>
            </a:r>
            <a:r>
              <a:rPr kumimoji="0" lang="en-US" altLang="en-US" sz="2400" b="0" i="0" u="none" strike="noStrike" cap="none" normalizeH="0" baseline="0" dirty="0">
                <a:ln>
                  <a:noFill/>
                </a:ln>
                <a:solidFill>
                  <a:schemeClr val="tx1"/>
                </a:solidFill>
                <a:effectLst/>
                <a:latin typeface="Arial" panose="020B0604020202020204" pitchFamily="34" charset="0"/>
              </a:rPr>
              <a:t>: A popular platform supporting creative projects like art, music, films, and tech innovations. Backers receive rewards or early access to products.</a:t>
            </a:r>
          </a:p>
          <a:p>
            <a:pPr marL="0" marR="0" lvl="0" indent="0" algn="l" defTabSz="914400" rtl="0" eaLnBrk="0" fontAlgn="base" latinLnBrk="0" hangingPunct="0">
              <a:lnSpc>
                <a:spcPct val="125000"/>
              </a:lnSpc>
              <a:spcBef>
                <a:spcPts val="1200"/>
              </a:spcBef>
              <a:spcAft>
                <a:spcPct val="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Indiegogo</a:t>
            </a:r>
            <a:r>
              <a:rPr kumimoji="0" lang="en-US" altLang="en-US" sz="2400" b="0" i="0" u="none" strike="noStrike" cap="none" normalizeH="0" baseline="0" dirty="0">
                <a:ln>
                  <a:noFill/>
                </a:ln>
                <a:solidFill>
                  <a:schemeClr val="tx1"/>
                </a:solidFill>
                <a:effectLst/>
                <a:latin typeface="Arial" panose="020B0604020202020204" pitchFamily="34" charset="0"/>
              </a:rPr>
              <a:t>: A versatile platform covering categories like tech, health, and social causes, offering both reward-based and equity crowdfunding.</a:t>
            </a:r>
          </a:p>
          <a:p>
            <a:pPr marL="0" marR="0" lvl="0" indent="0" algn="l" defTabSz="914400" rtl="0" eaLnBrk="0" fontAlgn="base" latinLnBrk="0" hangingPunct="0">
              <a:lnSpc>
                <a:spcPct val="125000"/>
              </a:lnSpc>
              <a:spcBef>
                <a:spcPts val="1200"/>
              </a:spcBef>
              <a:spcAft>
                <a:spcPct val="0"/>
              </a:spcAft>
              <a:buClrTx/>
              <a:buSzTx/>
              <a:buFontTx/>
              <a:buChar char="•"/>
              <a:tabLst/>
            </a:pPr>
            <a:r>
              <a:rPr kumimoji="0" lang="en-US" altLang="en-US" sz="2400" b="1" i="0" u="none" strike="noStrike" cap="none" normalizeH="0" baseline="0" dirty="0" err="1">
                <a:ln>
                  <a:noFill/>
                </a:ln>
                <a:solidFill>
                  <a:schemeClr val="tx1"/>
                </a:solidFill>
                <a:effectLst/>
                <a:latin typeface="Arial" panose="020B0604020202020204" pitchFamily="34" charset="0"/>
              </a:rPr>
              <a:t>Seedrs</a:t>
            </a:r>
            <a:r>
              <a:rPr kumimoji="0" lang="en-US" altLang="en-US" sz="2400" b="0" i="0" u="none" strike="noStrike" cap="none" normalizeH="0" baseline="0" dirty="0">
                <a:ln>
                  <a:noFill/>
                </a:ln>
                <a:solidFill>
                  <a:schemeClr val="tx1"/>
                </a:solidFill>
                <a:effectLst/>
                <a:latin typeface="Arial" panose="020B0604020202020204" pitchFamily="34" charset="0"/>
              </a:rPr>
              <a:t>: A UK-based equity crowdfunding platform where individuals invest in early-stage startups in exchange for shares.</a:t>
            </a:r>
          </a:p>
          <a:p>
            <a:pPr marL="0" marR="0" lvl="0" indent="0" algn="l" defTabSz="914400" rtl="0" eaLnBrk="0" fontAlgn="base" latinLnBrk="0" hangingPunct="0">
              <a:lnSpc>
                <a:spcPct val="125000"/>
              </a:lnSpc>
              <a:spcBef>
                <a:spcPts val="1200"/>
              </a:spcBef>
              <a:spcAft>
                <a:spcPct val="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GoFundMe</a:t>
            </a:r>
            <a:r>
              <a:rPr kumimoji="0" lang="en-US" altLang="en-US" sz="2400" b="0" i="0" u="none" strike="noStrike" cap="none" normalizeH="0" baseline="0" dirty="0">
                <a:ln>
                  <a:noFill/>
                </a:ln>
                <a:solidFill>
                  <a:schemeClr val="tx1"/>
                </a:solidFill>
                <a:effectLst/>
                <a:latin typeface="Arial" panose="020B0604020202020204" pitchFamily="34" charset="0"/>
              </a:rPr>
              <a:t>: Known for charitable fundraising but also supports personal projects, medical expenses, education, and small business ventures. </a:t>
            </a:r>
          </a:p>
        </p:txBody>
      </p:sp>
    </p:spTree>
    <p:extLst>
      <p:ext uri="{BB962C8B-B14F-4D97-AF65-F5344CB8AC3E}">
        <p14:creationId xmlns:p14="http://schemas.microsoft.com/office/powerpoint/2010/main" val="20229152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45305" y="891540"/>
            <a:ext cx="10653578" cy="1132258"/>
          </a:xfrm>
        </p:spPr>
        <p:txBody>
          <a:bodyPr>
            <a:normAutofit/>
          </a:bodyPr>
          <a:lstStyle/>
          <a:p>
            <a:r>
              <a:rPr lang="en-US" dirty="0"/>
              <a:t>Crowdfunding</a:t>
            </a:r>
            <a:r>
              <a:rPr lang="ar-EG" sz="4000" dirty="0"/>
              <a:t>(</a:t>
            </a:r>
            <a:r>
              <a:rPr lang="ar-EG" sz="3600" dirty="0"/>
              <a:t>3</a:t>
            </a:r>
            <a:r>
              <a:rPr lang="ar-EG" sz="4000" dirty="0"/>
              <a:t>) </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68451" y="2296886"/>
            <a:ext cx="10915977" cy="4194494"/>
          </a:xfrm>
        </p:spPr>
        <p:txBody>
          <a:bodyPr>
            <a:noAutofit/>
          </a:bodyPr>
          <a:lstStyle/>
          <a:p>
            <a:pPr marL="0" indent="0">
              <a:buNone/>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Impact on FinTech:</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Capital Access: Provides startups an alternative to traditional funding sources, aiding ventures that don't meet typical investor criteria.</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Diversification: Enables diverse investors, reducing risk for both startups and backers.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Innovation: Empowers FinTech innovators to fund new products and services.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Market Validation: Demonstrates demand and interest through funding success.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Global Reach: Accesses a worldwide pool of investors.</a:t>
            </a:r>
          </a:p>
          <a:p>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Challenges: Presents marketing and delivery responsibilities along with competition for attention.</a:t>
            </a:r>
          </a:p>
        </p:txBody>
      </p:sp>
    </p:spTree>
    <p:extLst>
      <p:ext uri="{BB962C8B-B14F-4D97-AF65-F5344CB8AC3E}">
        <p14:creationId xmlns:p14="http://schemas.microsoft.com/office/powerpoint/2010/main" val="2585952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878248"/>
            <a:ext cx="10653578" cy="802649"/>
          </a:xfrm>
        </p:spPr>
        <p:txBody>
          <a:bodyPr>
            <a:normAutofit/>
          </a:bodyPr>
          <a:lstStyle/>
          <a:p>
            <a:r>
              <a:rPr lang="en-US" dirty="0"/>
              <a:t>Mega-Rounds and Unicorn Startups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2068285"/>
            <a:ext cx="10512552" cy="4042094"/>
          </a:xfrm>
        </p:spPr>
        <p:txBody>
          <a:bodyPr>
            <a:noAutofit/>
          </a:bodyPr>
          <a:lstStyle/>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Mega-rounds are exceptionally large funding rounds in which FinTech startups secure significant investments, typically exceeding $100 million. Unicorn startups refer to FinTech companies valued at over $1 billion.</a:t>
            </a:r>
          </a:p>
          <a:p>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These phenomena are closely tied to the rapid growth and investment trends within the FinTech sector, showcasing the industry's potential for innovation and disruption.</a:t>
            </a:r>
          </a:p>
        </p:txBody>
      </p:sp>
    </p:spTree>
    <p:extLst>
      <p:ext uri="{BB962C8B-B14F-4D97-AF65-F5344CB8AC3E}">
        <p14:creationId xmlns:p14="http://schemas.microsoft.com/office/powerpoint/2010/main" val="15821601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Diverse Investment Portfolios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932213"/>
            <a:ext cx="10915323" cy="4762501"/>
          </a:xfrm>
        </p:spPr>
        <p:txBody>
          <a:bodyPr>
            <a:noAutofit/>
          </a:bodyPr>
          <a:lstStyle/>
          <a:p>
            <a:pPr marL="0" indent="0">
              <a:lnSpc>
                <a:spcPct val="150000"/>
              </a:lnSpc>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Diverse investment portfolios in the FinTech context refer to the practice of investors spreading their investments across various sub-segments within the FinTech industry, such as digital payments, </a:t>
            </a:r>
            <a:r>
              <a:rPr lang="en-US" sz="28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insurtech</a:t>
            </a: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8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regtech</a:t>
            </a: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lang="en-US" sz="28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robo</a:t>
            </a: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-advisors, and blockchain.</a:t>
            </a:r>
          </a:p>
          <a:p>
            <a:pPr marL="0" indent="0">
              <a:lnSpc>
                <a:spcPct val="150000"/>
              </a:lnSpc>
              <a:buNone/>
            </a:pPr>
            <a:r>
              <a:rPr lang="en-US" sz="28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Diversifying investment portfolios within the FinTech sector reflects the growing interest and recognition of the wide range of opportunities and innovations available in financial technology.</a:t>
            </a:r>
          </a:p>
        </p:txBody>
      </p:sp>
    </p:spTree>
    <p:extLst>
      <p:ext uri="{BB962C8B-B14F-4D97-AF65-F5344CB8AC3E}">
        <p14:creationId xmlns:p14="http://schemas.microsoft.com/office/powerpoint/2010/main" val="9963370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826518"/>
            <a:ext cx="10653578" cy="1132258"/>
          </a:xfrm>
        </p:spPr>
        <p:txBody>
          <a:bodyPr>
            <a:normAutofit/>
          </a:bodyPr>
          <a:lstStyle/>
          <a:p>
            <a:r>
              <a:rPr lang="en-US" dirty="0"/>
              <a:t>Growth in Emerging Markets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2041072"/>
            <a:ext cx="10512552" cy="4816928"/>
          </a:xfrm>
        </p:spPr>
        <p:txBody>
          <a:bodyPr>
            <a:noAutofit/>
          </a:bodyPr>
          <a:lstStyle/>
          <a:p>
            <a:r>
              <a:rPr lang="en-US" b="1" dirty="0"/>
              <a:t>Growth of FinTech in Emerging Markets</a:t>
            </a:r>
          </a:p>
          <a:p>
            <a:pPr>
              <a:buFont typeface="Arial" panose="020B0604020202020204" pitchFamily="34" charset="0"/>
              <a:buChar char="•"/>
            </a:pPr>
            <a:r>
              <a:rPr lang="en-US" dirty="0"/>
              <a:t>Expansion of financial technology services in developing regions like Asia and Africa.</a:t>
            </a:r>
          </a:p>
          <a:p>
            <a:pPr>
              <a:buFont typeface="Arial" panose="020B0604020202020204" pitchFamily="34" charset="0"/>
              <a:buChar char="•"/>
            </a:pPr>
            <a:r>
              <a:rPr lang="en-US" dirty="0"/>
              <a:t>Increasing adoption of digital financial solutions tailored to evolving economies.</a:t>
            </a:r>
          </a:p>
          <a:p>
            <a:r>
              <a:rPr lang="en-US" b="1" dirty="0"/>
              <a:t>Reasons for FinTech Expansion in Emerging Markets</a:t>
            </a:r>
          </a:p>
          <a:p>
            <a:pPr>
              <a:buFont typeface="Arial" panose="020B0604020202020204" pitchFamily="34" charset="0"/>
              <a:buChar char="•"/>
            </a:pPr>
            <a:r>
              <a:rPr lang="en-US" dirty="0"/>
              <a:t>Untapped potential due to large unbanked or underbanked populations.</a:t>
            </a:r>
          </a:p>
          <a:p>
            <a:pPr>
              <a:buFont typeface="Arial" panose="020B0604020202020204" pitchFamily="34" charset="0"/>
              <a:buChar char="•"/>
            </a:pPr>
            <a:r>
              <a:rPr lang="en-US" dirty="0"/>
              <a:t>Rising investment and attention driven by opportunities for financial innovation and disruption.</a:t>
            </a:r>
          </a:p>
        </p:txBody>
      </p:sp>
    </p:spTree>
    <p:extLst>
      <p:ext uri="{BB962C8B-B14F-4D97-AF65-F5344CB8AC3E}">
        <p14:creationId xmlns:p14="http://schemas.microsoft.com/office/powerpoint/2010/main" val="1375603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876300"/>
            <a:ext cx="10653578" cy="804598"/>
          </a:xfrm>
        </p:spPr>
        <p:txBody>
          <a:bodyPr>
            <a:normAutofit/>
          </a:bodyPr>
          <a:lstStyle/>
          <a:p>
            <a:r>
              <a:rPr lang="en-US" dirty="0"/>
              <a:t>Corporate Investment and Collaboration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68452" y="1962866"/>
            <a:ext cx="10512552" cy="4593828"/>
          </a:xfrm>
        </p:spPr>
        <p:txBody>
          <a:bodyPr>
            <a:noAutofit/>
          </a:bodyPr>
          <a:lstStyle/>
          <a:p>
            <a:pPr>
              <a:lnSpc>
                <a:spcPct val="100000"/>
              </a:lnSpc>
            </a:pPr>
            <a:r>
              <a:rPr lang="en-US" b="1" dirty="0"/>
              <a:t>Corporate Investment and Collaboration in FinTech</a:t>
            </a:r>
          </a:p>
          <a:p>
            <a:pPr lvl="1">
              <a:lnSpc>
                <a:spcPct val="100000"/>
              </a:lnSpc>
            </a:pPr>
            <a:r>
              <a:rPr lang="en-US" dirty="0"/>
              <a:t>Traditional financial institutions like banks and insurance companies invest in or partner with FinTech startups.</a:t>
            </a:r>
          </a:p>
          <a:p>
            <a:pPr lvl="1">
              <a:lnSpc>
                <a:spcPct val="100000"/>
              </a:lnSpc>
            </a:pPr>
            <a:r>
              <a:rPr lang="en-US" dirty="0"/>
              <a:t>This participation fosters a collaborative ecosystem aimed at leveraging new technologies.</a:t>
            </a:r>
          </a:p>
          <a:p>
            <a:pPr>
              <a:lnSpc>
                <a:spcPct val="100000"/>
              </a:lnSpc>
            </a:pPr>
            <a:r>
              <a:rPr lang="en-US" b="1" dirty="0"/>
              <a:t>Reasons for Corporate Involvement</a:t>
            </a:r>
          </a:p>
          <a:p>
            <a:pPr lvl="1">
              <a:lnSpc>
                <a:spcPct val="100000"/>
              </a:lnSpc>
            </a:pPr>
            <a:r>
              <a:rPr lang="en-US" dirty="0"/>
              <a:t>Traditional institutions recognize that collaborating with FinTech enhances competitiveness and drives innovation.</a:t>
            </a:r>
          </a:p>
          <a:p>
            <a:pPr lvl="1">
              <a:lnSpc>
                <a:spcPct val="100000"/>
              </a:lnSpc>
            </a:pPr>
            <a:r>
              <a:rPr lang="en-US" dirty="0"/>
              <a:t>It reflects their willingness to adapt to technology-driven changes and stay relevant in a rapidly evolving market.</a:t>
            </a:r>
          </a:p>
        </p:txBody>
      </p:sp>
    </p:spTree>
    <p:extLst>
      <p:ext uri="{BB962C8B-B14F-4D97-AF65-F5344CB8AC3E}">
        <p14:creationId xmlns:p14="http://schemas.microsoft.com/office/powerpoint/2010/main" val="16773700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34420" y="766355"/>
            <a:ext cx="10653578" cy="1132258"/>
          </a:xfrm>
        </p:spPr>
        <p:txBody>
          <a:bodyPr>
            <a:normAutofit/>
          </a:bodyPr>
          <a:lstStyle/>
          <a:p>
            <a:r>
              <a:rPr lang="en-US" dirty="0"/>
              <a:t>Module 4: Innovations in Financial Services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68452" y="2139695"/>
            <a:ext cx="10512552" cy="4417757"/>
          </a:xfrm>
        </p:spPr>
        <p:txBody>
          <a:bodyPr>
            <a:noAutofit/>
          </a:bodyPr>
          <a:lstStyle/>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Robo-Advisors and </a:t>
            </a:r>
            <a:r>
              <a:rPr lang="en-US" sz="32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WealthTech</a:t>
            </a:r>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Digital Lending and Peer-to-Peer Lending</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Insurance Technology (</a:t>
            </a:r>
            <a:r>
              <a:rPr lang="en-US" sz="32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InsurTech</a:t>
            </a:r>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Regulatory Technology (</a:t>
            </a:r>
            <a:r>
              <a:rPr lang="en-US" sz="32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RegTech</a:t>
            </a:r>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p>
          <a:p>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Real Estate and Property Technology (</a:t>
            </a:r>
            <a:r>
              <a:rPr lang="en-US" sz="3200" b="1"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PropTech</a:t>
            </a:r>
            <a:r>
              <a:rPr lang="en-US" sz="32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85995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930728"/>
            <a:ext cx="10653578" cy="750169"/>
          </a:xfrm>
        </p:spPr>
        <p:txBody>
          <a:bodyPr>
            <a:normAutofit/>
          </a:bodyPr>
          <a:lstStyle/>
          <a:p>
            <a:r>
              <a:rPr lang="en-US" dirty="0"/>
              <a:t>Module 4: Innovations in Financial Services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68452" y="1910335"/>
            <a:ext cx="10512552" cy="4593828"/>
          </a:xfrm>
        </p:spPr>
        <p:txBody>
          <a:bodyPr>
            <a:noAutofit/>
          </a:bodyPr>
          <a:lstStyle/>
          <a:p>
            <a:pPr>
              <a:lnSpc>
                <a:spcPct val="125000"/>
              </a:lnSpc>
            </a:pPr>
            <a:r>
              <a:rPr lang="en-US" b="1" dirty="0"/>
              <a:t>Robo-Advisors</a:t>
            </a:r>
          </a:p>
          <a:p>
            <a:pPr lvl="1">
              <a:lnSpc>
                <a:spcPct val="125000"/>
              </a:lnSpc>
            </a:pPr>
            <a:r>
              <a:rPr lang="en-US" dirty="0"/>
              <a:t>Automated platforms offering algorithm-driven financial planning and investment management.</a:t>
            </a:r>
          </a:p>
          <a:p>
            <a:pPr lvl="1">
              <a:lnSpc>
                <a:spcPct val="125000"/>
              </a:lnSpc>
            </a:pPr>
            <a:r>
              <a:rPr lang="en-US" dirty="0"/>
              <a:t>Provide personalized investment portfolios at lower costs, making financial planning more accessible.</a:t>
            </a:r>
          </a:p>
          <a:p>
            <a:pPr>
              <a:lnSpc>
                <a:spcPct val="125000"/>
              </a:lnSpc>
            </a:pPr>
            <a:r>
              <a:rPr lang="en-US" b="1" dirty="0" err="1"/>
              <a:t>WealthTech</a:t>
            </a:r>
            <a:endParaRPr lang="en-US" b="1" dirty="0"/>
          </a:p>
          <a:p>
            <a:pPr lvl="1">
              <a:lnSpc>
                <a:spcPct val="125000"/>
              </a:lnSpc>
            </a:pPr>
            <a:r>
              <a:rPr lang="en-US" dirty="0"/>
              <a:t>Technology-driven solutions for optimizing wealth and asset management.</a:t>
            </a:r>
          </a:p>
          <a:p>
            <a:pPr lvl="1">
              <a:lnSpc>
                <a:spcPct val="125000"/>
              </a:lnSpc>
            </a:pPr>
            <a:r>
              <a:rPr lang="en-US" dirty="0"/>
              <a:t>Leverages AI, data analytics, and automation to enhance decision-making and portfolio management.</a:t>
            </a:r>
          </a:p>
        </p:txBody>
      </p:sp>
    </p:spTree>
    <p:extLst>
      <p:ext uri="{BB962C8B-B14F-4D97-AF65-F5344CB8AC3E}">
        <p14:creationId xmlns:p14="http://schemas.microsoft.com/office/powerpoint/2010/main" val="3693669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941614"/>
            <a:ext cx="10653578" cy="739284"/>
          </a:xfrm>
        </p:spPr>
        <p:txBody>
          <a:bodyPr>
            <a:normAutofit/>
          </a:bodyPr>
          <a:lstStyle/>
          <a:p>
            <a:r>
              <a:rPr lang="en-US" dirty="0"/>
              <a:t>Robo-Advisors and </a:t>
            </a:r>
            <a:r>
              <a:rPr lang="en-US" dirty="0" err="1"/>
              <a:t>WealthTech</a:t>
            </a:r>
            <a:r>
              <a:rPr lang="en-US" dirty="0"/>
              <a:t> (2)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568452" y="1680898"/>
            <a:ext cx="10926862" cy="4906527"/>
          </a:xfrm>
        </p:spPr>
        <p:txBody>
          <a:bodyPr>
            <a:noAutofit/>
          </a:bodyPr>
          <a:lstStyle/>
          <a:p>
            <a:pPr>
              <a:lnSpc>
                <a:spcPct val="114000"/>
              </a:lnSpc>
            </a:pPr>
            <a:r>
              <a:rPr lang="en-US" sz="3200" b="1" dirty="0"/>
              <a:t>Robo-Advisor Examples</a:t>
            </a:r>
          </a:p>
          <a:p>
            <a:pPr lvl="1">
              <a:lnSpc>
                <a:spcPct val="114000"/>
              </a:lnSpc>
            </a:pPr>
            <a:r>
              <a:rPr lang="en-US" b="1" dirty="0"/>
              <a:t>Betterment and </a:t>
            </a:r>
            <a:r>
              <a:rPr lang="en-US" b="1" dirty="0" err="1"/>
              <a:t>Wealthfront</a:t>
            </a:r>
            <a:r>
              <a:rPr lang="en-US" dirty="0"/>
              <a:t> are leading </a:t>
            </a:r>
            <a:r>
              <a:rPr lang="en-US" dirty="0" err="1"/>
              <a:t>robo</a:t>
            </a:r>
            <a:r>
              <a:rPr lang="en-US" dirty="0"/>
              <a:t>-advisors, using AI-driven algorithms to create personalized investment portfolios.</a:t>
            </a:r>
          </a:p>
          <a:p>
            <a:pPr lvl="1">
              <a:lnSpc>
                <a:spcPct val="114000"/>
              </a:lnSpc>
            </a:pPr>
            <a:r>
              <a:rPr lang="en-US" dirty="0"/>
              <a:t>These platforms tailor portfolios to individual goals and risk tolerance, making investment management more efficient.</a:t>
            </a:r>
          </a:p>
          <a:p>
            <a:pPr>
              <a:lnSpc>
                <a:spcPct val="114000"/>
              </a:lnSpc>
            </a:pPr>
            <a:r>
              <a:rPr lang="en-US" sz="3200" b="1" dirty="0" err="1"/>
              <a:t>WealthTech</a:t>
            </a:r>
            <a:r>
              <a:rPr lang="en-US" sz="3200" b="1" dirty="0"/>
              <a:t> Examples</a:t>
            </a:r>
          </a:p>
          <a:p>
            <a:pPr lvl="1">
              <a:lnSpc>
                <a:spcPct val="114000"/>
              </a:lnSpc>
            </a:pPr>
            <a:r>
              <a:rPr lang="en-US" b="1" dirty="0"/>
              <a:t>Personal Capital</a:t>
            </a:r>
            <a:r>
              <a:rPr lang="en-US" dirty="0"/>
              <a:t> offers comprehensive wealth management by aggregating financial data and providing investment insights.</a:t>
            </a:r>
          </a:p>
          <a:p>
            <a:pPr lvl="1">
              <a:lnSpc>
                <a:spcPct val="114000"/>
              </a:lnSpc>
            </a:pPr>
            <a:r>
              <a:rPr lang="en-US" dirty="0"/>
              <a:t>The platform enhances financial planning through digital tools, optimizing wealth management strategies for users.</a:t>
            </a:r>
          </a:p>
        </p:txBody>
      </p:sp>
    </p:spTree>
    <p:extLst>
      <p:ext uri="{BB962C8B-B14F-4D97-AF65-F5344CB8AC3E}">
        <p14:creationId xmlns:p14="http://schemas.microsoft.com/office/powerpoint/2010/main" val="20658075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838200"/>
            <a:ext cx="10653578" cy="842698"/>
          </a:xfrm>
        </p:spPr>
        <p:txBody>
          <a:bodyPr>
            <a:normAutofit/>
          </a:bodyPr>
          <a:lstStyle/>
          <a:p>
            <a:r>
              <a:rPr lang="en-US" dirty="0"/>
              <a:t>Digital Lending and Peer-to-Peer Lending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886159"/>
            <a:ext cx="10512552" cy="4593828"/>
          </a:xfrm>
        </p:spPr>
        <p:txBody>
          <a:bodyPr>
            <a:noAutofit/>
          </a:bodyPr>
          <a:lstStyle/>
          <a:p>
            <a:r>
              <a:rPr lang="en-US" b="1" dirty="0"/>
              <a:t>Digital Lending</a:t>
            </a:r>
          </a:p>
          <a:p>
            <a:pPr>
              <a:buFont typeface="Arial" panose="020B0604020202020204" pitchFamily="34" charset="0"/>
              <a:buChar char="•"/>
            </a:pPr>
            <a:r>
              <a:rPr lang="en-US" dirty="0"/>
              <a:t>Involves the use of online platforms or mobile apps to simplify the lending process.</a:t>
            </a:r>
          </a:p>
          <a:p>
            <a:pPr>
              <a:buFont typeface="Arial" panose="020B0604020202020204" pitchFamily="34" charset="0"/>
              <a:buChar char="•"/>
            </a:pPr>
            <a:r>
              <a:rPr lang="en-US" dirty="0"/>
              <a:t>Covers a range of loans, including personal, business, and mortgages.</a:t>
            </a:r>
          </a:p>
          <a:p>
            <a:r>
              <a:rPr lang="en-US" b="1" dirty="0"/>
              <a:t>Peer-to-Peer (P2P) Lending</a:t>
            </a:r>
          </a:p>
          <a:p>
            <a:pPr>
              <a:buFont typeface="Arial" panose="020B0604020202020204" pitchFamily="34" charset="0"/>
              <a:buChar char="•"/>
            </a:pPr>
            <a:r>
              <a:rPr lang="en-US" dirty="0"/>
              <a:t>A subset of digital lending where individuals or businesses lend and borrow directly via online platforms.</a:t>
            </a:r>
          </a:p>
          <a:p>
            <a:pPr>
              <a:buFont typeface="Arial" panose="020B0604020202020204" pitchFamily="34" charset="0"/>
              <a:buChar char="•"/>
            </a:pPr>
            <a:r>
              <a:rPr lang="en-US" dirty="0"/>
              <a:t>Bypasses traditional financial intermediaries like banks, allowing for more direct lending relationships.</a:t>
            </a:r>
          </a:p>
        </p:txBody>
      </p:sp>
    </p:spTree>
    <p:extLst>
      <p:ext uri="{BB962C8B-B14F-4D97-AF65-F5344CB8AC3E}">
        <p14:creationId xmlns:p14="http://schemas.microsoft.com/office/powerpoint/2010/main" val="15220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777240"/>
            <a:ext cx="10653578" cy="1132258"/>
          </a:xfrm>
        </p:spPr>
        <p:txBody>
          <a:bodyPr>
            <a:normAutofit/>
          </a:bodyPr>
          <a:lstStyle/>
          <a:p>
            <a:r>
              <a:rPr lang="en-US" dirty="0"/>
              <a:t>Insurance Technology (</a:t>
            </a:r>
            <a:r>
              <a:rPr lang="en-US" dirty="0" err="1"/>
              <a:t>InsurTech</a:t>
            </a:r>
            <a:r>
              <a:rPr lang="en-US" dirty="0"/>
              <a:t>)</a:t>
            </a:r>
          </a:p>
        </p:txBody>
      </p:sp>
      <p:sp>
        <p:nvSpPr>
          <p:cNvPr id="6" name="Rectangle 2">
            <a:extLst>
              <a:ext uri="{FF2B5EF4-FFF2-40B4-BE49-F238E27FC236}">
                <a16:creationId xmlns:a16="http://schemas.microsoft.com/office/drawing/2014/main" id="{DBBCDCFB-CF4B-A193-F387-77E7D6938FBA}"/>
              </a:ext>
            </a:extLst>
          </p:cNvPr>
          <p:cNvSpPr>
            <a:spLocks noGrp="1" noChangeArrowheads="1"/>
          </p:cNvSpPr>
          <p:nvPr>
            <p:ph idx="1"/>
          </p:nvPr>
        </p:nvSpPr>
        <p:spPr bwMode="auto">
          <a:xfrm>
            <a:off x="612648" y="1853525"/>
            <a:ext cx="10599511" cy="4455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50000"/>
              </a:lnSpc>
              <a:spcBef>
                <a:spcPct val="0"/>
              </a:spcBef>
              <a:spcAft>
                <a:spcPct val="0"/>
              </a:spcAft>
            </a:pPr>
            <a:r>
              <a:rPr kumimoji="0" lang="en-US" altLang="en-US" sz="2400" b="0" i="0" u="none" strike="noStrike" cap="none" normalizeH="0" baseline="0" dirty="0">
                <a:ln>
                  <a:noFill/>
                </a:ln>
                <a:solidFill>
                  <a:schemeClr val="tx1"/>
                </a:solidFill>
                <a:effectLst/>
                <a:latin typeface="Arial" panose="020B0604020202020204" pitchFamily="34" charset="0"/>
              </a:rPr>
              <a:t>Refers to the application of technology and data analytics to modernize and disrupt the insurance industry.</a:t>
            </a:r>
          </a:p>
          <a:p>
            <a:pPr eaLnBrk="0" fontAlgn="base" hangingPunct="0">
              <a:lnSpc>
                <a:spcPct val="150000"/>
              </a:lnSpc>
              <a:spcBef>
                <a:spcPct val="0"/>
              </a:spcBef>
              <a:spcAft>
                <a:spcPct val="0"/>
              </a:spcAft>
            </a:pPr>
            <a:r>
              <a:rPr kumimoji="0" lang="en-US" altLang="en-US" sz="2400" b="0" i="0" u="none" strike="noStrike" cap="none" normalizeH="0" baseline="0" dirty="0">
                <a:ln>
                  <a:noFill/>
                </a:ln>
                <a:solidFill>
                  <a:schemeClr val="tx1"/>
                </a:solidFill>
                <a:effectLst/>
                <a:latin typeface="Arial" panose="020B0604020202020204" pitchFamily="34" charset="0"/>
              </a:rPr>
              <a:t>Encompasses digital tools that enhance underwriting, policy management, claims processing, and customer engagement.</a:t>
            </a:r>
          </a:p>
          <a:p>
            <a:pPr eaLnBrk="0" fontAlgn="base" hangingPunct="0">
              <a:lnSpc>
                <a:spcPct val="150000"/>
              </a:lnSpc>
              <a:spcBef>
                <a:spcPct val="0"/>
              </a:spcBef>
              <a:spcAft>
                <a:spcPct val="0"/>
              </a:spcAft>
            </a:pPr>
            <a:r>
              <a:rPr kumimoji="0" lang="en-US" altLang="en-US" sz="2400" b="0" i="0" u="none" strike="noStrike" cap="none" normalizeH="0" baseline="0" dirty="0">
                <a:ln>
                  <a:noFill/>
                </a:ln>
                <a:solidFill>
                  <a:schemeClr val="tx1"/>
                </a:solidFill>
                <a:effectLst/>
                <a:latin typeface="Arial" panose="020B0604020202020204" pitchFamily="34" charset="0"/>
              </a:rPr>
              <a:t>Utilizes AI and machine learning to automate underwriting and claims processing.</a:t>
            </a:r>
          </a:p>
          <a:p>
            <a:pPr eaLnBrk="0" fontAlgn="base" hangingPunct="0">
              <a:lnSpc>
                <a:spcPct val="150000"/>
              </a:lnSpc>
              <a:spcBef>
                <a:spcPct val="0"/>
              </a:spcBef>
              <a:spcAft>
                <a:spcPct val="0"/>
              </a:spcAft>
            </a:pPr>
            <a:r>
              <a:rPr kumimoji="0" lang="en-US" altLang="en-US" sz="2400" b="0" i="0" u="none" strike="noStrike" cap="none" normalizeH="0" baseline="0" dirty="0">
                <a:ln>
                  <a:noFill/>
                </a:ln>
                <a:solidFill>
                  <a:schemeClr val="tx1"/>
                </a:solidFill>
                <a:effectLst/>
                <a:latin typeface="Arial" panose="020B0604020202020204" pitchFamily="34" charset="0"/>
              </a:rPr>
              <a:t>Employs blockchain technology for secure and transparent policy management and claims verification. </a:t>
            </a:r>
          </a:p>
        </p:txBody>
      </p:sp>
    </p:spTree>
    <p:extLst>
      <p:ext uri="{BB962C8B-B14F-4D97-AF65-F5344CB8AC3E}">
        <p14:creationId xmlns:p14="http://schemas.microsoft.com/office/powerpoint/2010/main" val="23873747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83161" y="690154"/>
            <a:ext cx="10653578" cy="1132258"/>
          </a:xfrm>
        </p:spPr>
        <p:txBody>
          <a:bodyPr>
            <a:normAutofit/>
          </a:bodyPr>
          <a:lstStyle/>
          <a:p>
            <a:r>
              <a:rPr lang="en-US" dirty="0"/>
              <a:t>Regulatory Technology (</a:t>
            </a:r>
            <a:r>
              <a:rPr lang="en-US" dirty="0" err="1"/>
              <a:t>RegTech</a:t>
            </a:r>
            <a:r>
              <a:rPr lang="en-US" dirty="0"/>
              <a:t>)</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83161" y="1869830"/>
            <a:ext cx="10512552" cy="4593828"/>
          </a:xfrm>
        </p:spPr>
        <p:txBody>
          <a:bodyPr>
            <a:noAutofit/>
          </a:bodyPr>
          <a:lstStyle/>
          <a:p>
            <a:pPr eaLnBrk="0" fontAlgn="base" hangingPunct="0">
              <a:lnSpc>
                <a:spcPct val="114000"/>
              </a:lnSpc>
              <a:spcBef>
                <a:spcPts val="1200"/>
              </a:spcBef>
              <a:spcAft>
                <a:spcPts val="600"/>
              </a:spcAft>
            </a:pPr>
            <a:r>
              <a:rPr kumimoji="0" lang="en-US" altLang="en-US" sz="2400" b="0" i="0" u="none" strike="noStrike" cap="none" normalizeH="0" baseline="0" dirty="0">
                <a:ln>
                  <a:noFill/>
                </a:ln>
                <a:solidFill>
                  <a:schemeClr val="tx1"/>
                </a:solidFill>
                <a:effectLst/>
                <a:latin typeface="Arial" panose="020B0604020202020204" pitchFamily="34" charset="0"/>
              </a:rPr>
              <a:t>Focuses on leveraging technology to help financial institutions and regulators manage and comply with industry regulations.</a:t>
            </a:r>
          </a:p>
          <a:p>
            <a:pPr eaLnBrk="0" fontAlgn="base" hangingPunct="0">
              <a:lnSpc>
                <a:spcPct val="114000"/>
              </a:lnSpc>
              <a:spcBef>
                <a:spcPts val="1200"/>
              </a:spcBef>
              <a:spcAft>
                <a:spcPts val="600"/>
              </a:spcAft>
            </a:pPr>
            <a:r>
              <a:rPr kumimoji="0" lang="en-US" altLang="en-US" sz="2400" b="0" i="0" u="none" strike="noStrike" cap="none" normalizeH="0" baseline="0" dirty="0">
                <a:ln>
                  <a:noFill/>
                </a:ln>
                <a:solidFill>
                  <a:schemeClr val="tx1"/>
                </a:solidFill>
                <a:effectLst/>
                <a:latin typeface="Arial" panose="020B0604020202020204" pitchFamily="34" charset="0"/>
              </a:rPr>
              <a:t>Utilizes AI, machine learning, big data analytics, and blockchain to streamline regulatory processes and ensure compliance with evolving standards.</a:t>
            </a:r>
          </a:p>
          <a:p>
            <a:pPr eaLnBrk="0" fontAlgn="base" hangingPunct="0">
              <a:lnSpc>
                <a:spcPct val="114000"/>
              </a:lnSpc>
              <a:spcBef>
                <a:spcPts val="1200"/>
              </a:spcBef>
              <a:spcAft>
                <a:spcPts val="600"/>
              </a:spcAft>
            </a:pPr>
            <a:r>
              <a:rPr kumimoji="0" lang="en-US" altLang="en-US" sz="2400" b="1" i="0" u="none" strike="noStrike" cap="none" normalizeH="0" baseline="0" dirty="0">
                <a:ln>
                  <a:noFill/>
                </a:ln>
                <a:solidFill>
                  <a:schemeClr val="tx1"/>
                </a:solidFill>
                <a:effectLst/>
                <a:latin typeface="Arial" panose="020B0604020202020204" pitchFamily="34" charset="0"/>
              </a:rPr>
              <a:t>Example</a:t>
            </a:r>
            <a:r>
              <a:rPr kumimoji="0" lang="en-US" altLang="en-US" sz="2400" b="0" i="0" u="none" strike="noStrike" cap="none" normalizeH="0" baseline="0" dirty="0">
                <a:ln>
                  <a:noFill/>
                </a:ln>
                <a:solidFill>
                  <a:schemeClr val="tx1"/>
                </a:solidFill>
                <a:effectLst/>
                <a:latin typeface="Arial" panose="020B0604020202020204" pitchFamily="34" charset="0"/>
              </a:rPr>
              <a:t>: Companies like </a:t>
            </a:r>
            <a:r>
              <a:rPr kumimoji="0" lang="en-US" altLang="en-US" sz="2400" b="1" i="0" u="none" strike="noStrike" cap="none" normalizeH="0" baseline="0" dirty="0" err="1">
                <a:ln>
                  <a:noFill/>
                </a:ln>
                <a:solidFill>
                  <a:schemeClr val="tx1"/>
                </a:solidFill>
                <a:effectLst/>
                <a:latin typeface="Arial" panose="020B0604020202020204" pitchFamily="34" charset="0"/>
              </a:rPr>
              <a:t>ComplyAdvantage</a:t>
            </a:r>
            <a:r>
              <a:rPr kumimoji="0" lang="en-US" altLang="en-US" sz="2400" b="0" i="0" u="none" strike="noStrike" cap="none" normalizeH="0" baseline="0" dirty="0">
                <a:ln>
                  <a:noFill/>
                </a:ln>
                <a:solidFill>
                  <a:schemeClr val="tx1"/>
                </a:solidFill>
                <a:effectLst/>
                <a:latin typeface="Arial" panose="020B0604020202020204" pitchFamily="34" charset="0"/>
              </a:rPr>
              <a:t> use AI-driven solutions to monitor transactions and detect potential regulatory risks, helping financial institutions ensure compliance with anti-money laundering (AML) regulations. </a:t>
            </a:r>
          </a:p>
        </p:txBody>
      </p:sp>
    </p:spTree>
    <p:extLst>
      <p:ext uri="{BB962C8B-B14F-4D97-AF65-F5344CB8AC3E}">
        <p14:creationId xmlns:p14="http://schemas.microsoft.com/office/powerpoint/2010/main" val="8388143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Summary: Key Takeaways</a:t>
            </a:r>
          </a:p>
        </p:txBody>
      </p:sp>
      <p:sp>
        <p:nvSpPr>
          <p:cNvPr id="4" name="Rectangle 1">
            <a:extLst>
              <a:ext uri="{FF2B5EF4-FFF2-40B4-BE49-F238E27FC236}">
                <a16:creationId xmlns:a16="http://schemas.microsoft.com/office/drawing/2014/main" id="{93D240C6-4262-9773-3DC6-CDF753B735B9}"/>
              </a:ext>
            </a:extLst>
          </p:cNvPr>
          <p:cNvSpPr>
            <a:spLocks noGrp="1" noChangeArrowheads="1"/>
          </p:cNvSpPr>
          <p:nvPr>
            <p:ph idx="1"/>
          </p:nvPr>
        </p:nvSpPr>
        <p:spPr bwMode="auto">
          <a:xfrm>
            <a:off x="612775" y="1575118"/>
            <a:ext cx="10512425" cy="4517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50000"/>
              </a:lnSpc>
              <a:spcBef>
                <a:spcPts val="600"/>
              </a:spcBef>
              <a:spcAft>
                <a:spcPts val="600"/>
              </a:spcAft>
            </a:pPr>
            <a:r>
              <a:rPr kumimoji="0" lang="en-US" altLang="en-US" sz="2400" b="0" i="0" u="none" strike="noStrike" cap="none" normalizeH="0" baseline="0" dirty="0">
                <a:ln>
                  <a:noFill/>
                </a:ln>
                <a:solidFill>
                  <a:schemeClr val="tx1"/>
                </a:solidFill>
                <a:effectLst/>
                <a:latin typeface="Arial" panose="020B0604020202020204" pitchFamily="34" charset="0"/>
              </a:rPr>
              <a:t>Comprehensive understanding of foundational technologies: Blockchain, AI, Quantum Computing.</a:t>
            </a:r>
          </a:p>
          <a:p>
            <a:pPr eaLnBrk="0" fontAlgn="base" hangingPunct="0">
              <a:lnSpc>
                <a:spcPct val="150000"/>
              </a:lnSpc>
              <a:spcBef>
                <a:spcPts val="600"/>
              </a:spcBef>
              <a:spcAft>
                <a:spcPts val="600"/>
              </a:spcAft>
            </a:pPr>
            <a:r>
              <a:rPr kumimoji="0" lang="en-US" altLang="en-US" sz="2400" b="0" i="0" u="none" strike="noStrike" cap="none" normalizeH="0" baseline="0" dirty="0">
                <a:ln>
                  <a:noFill/>
                </a:ln>
                <a:solidFill>
                  <a:schemeClr val="tx1"/>
                </a:solidFill>
                <a:effectLst/>
                <a:latin typeface="Arial" panose="020B0604020202020204" pitchFamily="34" charset="0"/>
              </a:rPr>
              <a:t>Impact of these technologies on transforming traditional financial services.</a:t>
            </a:r>
          </a:p>
          <a:p>
            <a:pPr eaLnBrk="0" fontAlgn="base" hangingPunct="0">
              <a:lnSpc>
                <a:spcPct val="150000"/>
              </a:lnSpc>
              <a:spcBef>
                <a:spcPts val="600"/>
              </a:spcBef>
              <a:spcAft>
                <a:spcPts val="600"/>
              </a:spcAft>
            </a:pPr>
            <a:r>
              <a:rPr kumimoji="0" lang="en-US" altLang="en-US" sz="2400" b="0" i="0" u="none" strike="noStrike" cap="none" normalizeH="0" baseline="0" dirty="0">
                <a:ln>
                  <a:noFill/>
                </a:ln>
                <a:solidFill>
                  <a:schemeClr val="tx1"/>
                </a:solidFill>
                <a:effectLst/>
                <a:latin typeface="Arial" panose="020B0604020202020204" pitchFamily="34" charset="0"/>
              </a:rPr>
              <a:t>Evolution of digital payments and their role in modern finance.</a:t>
            </a:r>
          </a:p>
          <a:p>
            <a:pPr eaLnBrk="0" fontAlgn="base" hangingPunct="0">
              <a:lnSpc>
                <a:spcPct val="150000"/>
              </a:lnSpc>
              <a:spcBef>
                <a:spcPts val="600"/>
              </a:spcBef>
              <a:spcAft>
                <a:spcPts val="600"/>
              </a:spcAft>
            </a:pPr>
            <a:r>
              <a:rPr kumimoji="0" lang="en-US" altLang="en-US" sz="2400" b="0" i="0" u="none" strike="noStrike" cap="none" normalizeH="0" baseline="0" dirty="0">
                <a:ln>
                  <a:noFill/>
                </a:ln>
                <a:solidFill>
                  <a:schemeClr val="tx1"/>
                </a:solidFill>
                <a:effectLst/>
                <a:latin typeface="Arial" panose="020B0604020202020204" pitchFamily="34" charset="0"/>
              </a:rPr>
              <a:t>Advantages and challenges of digital wallets, contactless payments, and cross-border transactions.</a:t>
            </a:r>
          </a:p>
          <a:p>
            <a:pPr eaLnBrk="0" fontAlgn="base" hangingPunct="0">
              <a:lnSpc>
                <a:spcPct val="150000"/>
              </a:lnSpc>
              <a:spcBef>
                <a:spcPts val="600"/>
              </a:spcBef>
              <a:spcAft>
                <a:spcPts val="600"/>
              </a:spcAft>
            </a:pPr>
            <a:r>
              <a:rPr kumimoji="0" lang="en-US" altLang="en-US" sz="2400" b="0" i="0" u="none" strike="noStrike" cap="none" normalizeH="0" baseline="0" dirty="0">
                <a:ln>
                  <a:noFill/>
                </a:ln>
                <a:solidFill>
                  <a:schemeClr val="tx1"/>
                </a:solidFill>
                <a:effectLst/>
                <a:latin typeface="Arial" panose="020B0604020202020204" pitchFamily="34" charset="0"/>
              </a:rPr>
              <a:t>Significance of stablecoins in digital payments and remittances. </a:t>
            </a:r>
          </a:p>
        </p:txBody>
      </p:sp>
    </p:spTree>
    <p:extLst>
      <p:ext uri="{BB962C8B-B14F-4D97-AF65-F5344CB8AC3E}">
        <p14:creationId xmlns:p14="http://schemas.microsoft.com/office/powerpoint/2010/main" val="5868811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Summary: Key Takeaways</a:t>
            </a:r>
          </a:p>
        </p:txBody>
      </p:sp>
      <p:sp>
        <p:nvSpPr>
          <p:cNvPr id="4" name="Rectangle 1">
            <a:extLst>
              <a:ext uri="{FF2B5EF4-FFF2-40B4-BE49-F238E27FC236}">
                <a16:creationId xmlns:a16="http://schemas.microsoft.com/office/drawing/2014/main" id="{D6AEFEAF-A0F5-1D7A-EDD5-F256F8433747}"/>
              </a:ext>
            </a:extLst>
          </p:cNvPr>
          <p:cNvSpPr>
            <a:spLocks noGrp="1" noChangeArrowheads="1"/>
          </p:cNvSpPr>
          <p:nvPr>
            <p:ph idx="1"/>
          </p:nvPr>
        </p:nvSpPr>
        <p:spPr bwMode="auto">
          <a:xfrm>
            <a:off x="612648" y="1680898"/>
            <a:ext cx="10855813" cy="4825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ts val="600"/>
              </a:spcBef>
              <a:spcAft>
                <a:spcPts val="1200"/>
              </a:spcAft>
              <a:buClrTx/>
              <a:buSzTx/>
              <a:buFontTx/>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Impact of venture capital and crowdfunding on the growth of FinTech startups.</a:t>
            </a:r>
          </a:p>
          <a:p>
            <a:pPr marL="0" marR="0" lvl="0" indent="0" algn="l" defTabSz="914400" rtl="0" eaLnBrk="0" fontAlgn="base" latinLnBrk="0" hangingPunct="0">
              <a:lnSpc>
                <a:spcPct val="150000"/>
              </a:lnSpc>
              <a:spcBef>
                <a:spcPts val="600"/>
              </a:spcBef>
              <a:spcAft>
                <a:spcPts val="1200"/>
              </a:spcAft>
              <a:buClrTx/>
              <a:buSzTx/>
              <a:buFontTx/>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Influence of mega-rounds and unicorn startups on the financial landscape.</a:t>
            </a:r>
          </a:p>
          <a:p>
            <a:pPr marL="0" marR="0" lvl="0" indent="0" algn="l" defTabSz="914400" rtl="0" eaLnBrk="0" fontAlgn="base" latinLnBrk="0" hangingPunct="0">
              <a:lnSpc>
                <a:spcPct val="150000"/>
              </a:lnSpc>
              <a:spcBef>
                <a:spcPts val="600"/>
              </a:spcBef>
              <a:spcAft>
                <a:spcPts val="1200"/>
              </a:spcAft>
              <a:buClrTx/>
              <a:buSzTx/>
              <a:buFontTx/>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Diverse investment portfolios in FinTech, including digital payments and </a:t>
            </a:r>
            <a:r>
              <a:rPr kumimoji="0" lang="en-US" altLang="en-US" sz="2400" b="0" i="0" u="none" strike="noStrike" cap="none" normalizeH="0" baseline="0" dirty="0" err="1">
                <a:ln>
                  <a:noFill/>
                </a:ln>
                <a:solidFill>
                  <a:schemeClr val="tx1"/>
                </a:solidFill>
                <a:effectLst/>
                <a:latin typeface="Arial" panose="020B0604020202020204" pitchFamily="34" charset="0"/>
              </a:rPr>
              <a:t>insurtech</a:t>
            </a:r>
            <a:r>
              <a:rPr kumimoji="0" lang="en-US" altLang="en-US" sz="24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50000"/>
              </a:lnSpc>
              <a:spcBef>
                <a:spcPts val="600"/>
              </a:spcBef>
              <a:spcAft>
                <a:spcPts val="1200"/>
              </a:spcAft>
              <a:buClrTx/>
              <a:buSzTx/>
              <a:buFontTx/>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Growth potential of FinTech in emerging markets with untapped opportunities.</a:t>
            </a:r>
          </a:p>
          <a:p>
            <a:pPr marL="0" marR="0" lvl="0" indent="0" algn="l" defTabSz="914400" rtl="0" eaLnBrk="0" fontAlgn="base" latinLnBrk="0" hangingPunct="0">
              <a:lnSpc>
                <a:spcPct val="150000"/>
              </a:lnSpc>
              <a:spcBef>
                <a:spcPts val="600"/>
              </a:spcBef>
              <a:spcAft>
                <a:spcPts val="1200"/>
              </a:spcAft>
              <a:buClrTx/>
              <a:buSzTx/>
              <a:buFontTx/>
              <a:buChar char="•"/>
              <a:tabLst/>
            </a:pPr>
            <a:r>
              <a:rPr kumimoji="0" lang="en-US" altLang="en-US" sz="2400" b="0" i="0" u="none" strike="noStrike" cap="none" normalizeH="0" baseline="0" dirty="0">
                <a:ln>
                  <a:noFill/>
                </a:ln>
                <a:solidFill>
                  <a:schemeClr val="tx1"/>
                </a:solidFill>
                <a:effectLst/>
                <a:latin typeface="Arial" panose="020B0604020202020204" pitchFamily="34" charset="0"/>
              </a:rPr>
              <a:t>Traditional financial institutions' participation in FinTech investments to stay competitive. </a:t>
            </a:r>
          </a:p>
        </p:txBody>
      </p:sp>
    </p:spTree>
    <p:extLst>
      <p:ext uri="{BB962C8B-B14F-4D97-AF65-F5344CB8AC3E}">
        <p14:creationId xmlns:p14="http://schemas.microsoft.com/office/powerpoint/2010/main" val="4132137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Discussion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524145"/>
            <a:ext cx="10512552" cy="4593828"/>
          </a:xfrm>
        </p:spPr>
        <p:txBody>
          <a:bodyPr>
            <a:noAutofit/>
          </a:bodyPr>
          <a:lstStyle/>
          <a:p>
            <a:pPr>
              <a:lnSpc>
                <a:spcPct val="114000"/>
              </a:lnSpc>
            </a:pPr>
            <a:r>
              <a:rPr lang="en-US" sz="2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Discuss the role of </a:t>
            </a:r>
            <a:r>
              <a:rPr lang="en-US" sz="26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Artificial Intelligence (AI) and Machine Learning (ML) </a:t>
            </a:r>
            <a:r>
              <a:rPr lang="en-US" sz="2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in the transformation of the financial sector. Use specific examples from credit scoring, fraud detection, customer service, and trading to illustrate their impact.</a:t>
            </a:r>
          </a:p>
          <a:p>
            <a:pPr>
              <a:lnSpc>
                <a:spcPct val="114000"/>
              </a:lnSpc>
            </a:pPr>
            <a:r>
              <a:rPr lang="en-US" sz="2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What is crowdfunding, and how has its role in the FinTech sector evolved as an alternative to traditional financing methods like VC funding?</a:t>
            </a:r>
          </a:p>
          <a:p>
            <a:pPr>
              <a:lnSpc>
                <a:spcPct val="114000"/>
              </a:lnSpc>
            </a:pPr>
            <a:r>
              <a:rPr lang="en-US" sz="2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What are </a:t>
            </a:r>
            <a:r>
              <a:rPr lang="en-US" sz="26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robo</a:t>
            </a:r>
            <a:r>
              <a:rPr lang="en-US" sz="2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-advisors and </a:t>
            </a:r>
            <a:r>
              <a:rPr lang="en-US" sz="26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WealthTech</a:t>
            </a:r>
            <a:r>
              <a:rPr lang="en-US" sz="2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and how do companies like Betterment, </a:t>
            </a:r>
            <a:r>
              <a:rPr lang="en-US" sz="2600" kern="100" dirty="0" err="1">
                <a:solidFill>
                  <a:schemeClr val="tx1"/>
                </a:solidFill>
                <a:effectLst/>
                <a:latin typeface="Calibri" panose="020F0502020204030204" pitchFamily="34" charset="0"/>
                <a:ea typeface="Calibri" panose="020F0502020204030204" pitchFamily="34" charset="0"/>
                <a:cs typeface="Arial" panose="020B0604020202020204" pitchFamily="34" charset="0"/>
              </a:rPr>
              <a:t>Wealthfront</a:t>
            </a:r>
            <a:r>
              <a:rPr lang="en-US" sz="26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and Personal Capital exemplify their impact on the FinTech sector?</a:t>
            </a:r>
          </a:p>
        </p:txBody>
      </p:sp>
    </p:spTree>
    <p:extLst>
      <p:ext uri="{BB962C8B-B14F-4D97-AF65-F5344CB8AC3E}">
        <p14:creationId xmlns:p14="http://schemas.microsoft.com/office/powerpoint/2010/main" val="26325310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527709" y="1861055"/>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New midocean-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midocean-2" id="{83F5404E-C0BD-4D55-92D5-CF204C4E7D1C}" vid="{3979B65F-9B37-4E88-9EC9-597DE387626F}"/>
    </a:ext>
  </a:extLst>
</a:theme>
</file>

<file path=ppt/theme/theme2.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2B686D9-040E-4F90-830B-EB28E62D3D49}"/>
</file>

<file path=customXml/itemProps2.xml><?xml version="1.0" encoding="utf-8"?>
<ds:datastoreItem xmlns:ds="http://schemas.openxmlformats.org/officeDocument/2006/customXml" ds:itemID="{A458751D-BD43-40C7-B522-EEBB803E3A04}"/>
</file>

<file path=docProps/app.xml><?xml version="1.0" encoding="utf-8"?>
<Properties xmlns="http://schemas.openxmlformats.org/officeDocument/2006/extended-properties" xmlns:vt="http://schemas.openxmlformats.org/officeDocument/2006/docPropsVTypes">
  <Template>Presentation Midocean new </Template>
  <TotalTime>0</TotalTime>
  <Words>3557</Words>
  <Application>Microsoft Office PowerPoint</Application>
  <PresentationFormat>Widescreen</PresentationFormat>
  <Paragraphs>271</Paragraphs>
  <Slides>44</Slides>
  <Notes>44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Alexandria</vt:lpstr>
      <vt:lpstr>Arial</vt:lpstr>
      <vt:lpstr>Calibri</vt:lpstr>
      <vt:lpstr>Calibri Light</vt:lpstr>
      <vt:lpstr>Times New Roman</vt:lpstr>
      <vt:lpstr>New midocean-2</vt:lpstr>
      <vt:lpstr>this as a template</vt:lpstr>
      <vt:lpstr>PowerPoint Presentation</vt:lpstr>
      <vt:lpstr>PowerPoint Presentation</vt:lpstr>
      <vt:lpstr>Lecture 2 Discussion Questions</vt:lpstr>
      <vt:lpstr>Lecture 2 Discussion Questions</vt:lpstr>
      <vt:lpstr>Lecture 2 Discussion Questions</vt:lpstr>
      <vt:lpstr>Objectives</vt:lpstr>
      <vt:lpstr>Objectives</vt:lpstr>
      <vt:lpstr>Module 1: Key Technologies Shaping FinTech</vt:lpstr>
      <vt:lpstr>Blockchain:</vt:lpstr>
      <vt:lpstr>Blockchain (2)</vt:lpstr>
      <vt:lpstr>Artificial Intelligence &amp; Machine Learning </vt:lpstr>
      <vt:lpstr>Artificial Intelligence &amp; Machine Learning (3) </vt:lpstr>
      <vt:lpstr>Cybersecurity in the FinTech Ecosystem</vt:lpstr>
      <vt:lpstr>Cybersecurity in the FinTech Ecosystem (2)</vt:lpstr>
      <vt:lpstr>Cybersecurity in the FinTech Ecosystem (3)</vt:lpstr>
      <vt:lpstr>Quantum Computing </vt:lpstr>
      <vt:lpstr>Quantum Computing(2) </vt:lpstr>
      <vt:lpstr>Quantum Computing(3) </vt:lpstr>
      <vt:lpstr> Module 2: Digital Payment Innovations</vt:lpstr>
      <vt:lpstr>Evolution of Digital Payments</vt:lpstr>
      <vt:lpstr>Evolution of Digital Payments (2)</vt:lpstr>
      <vt:lpstr>Mobile Wallets and Contactless Payments</vt:lpstr>
      <vt:lpstr>Cross-Border Payments and Remittances</vt:lpstr>
      <vt:lpstr>Cross-Border Payments and Remittances (2)</vt:lpstr>
      <vt:lpstr>The Rise of Stablecoins</vt:lpstr>
      <vt:lpstr>Module 3: Investment Trends and Opportunities 9. Venture Capital's Role in Fueling FinTech</vt:lpstr>
      <vt:lpstr>Venture Capital</vt:lpstr>
      <vt:lpstr>Crowdfunding</vt:lpstr>
      <vt:lpstr>Crowdfunding(2)</vt:lpstr>
      <vt:lpstr>Crowdfunding(3) </vt:lpstr>
      <vt:lpstr>Mega-Rounds and Unicorn Startups</vt:lpstr>
      <vt:lpstr>Diverse Investment Portfolios</vt:lpstr>
      <vt:lpstr>Growth in Emerging Markets</vt:lpstr>
      <vt:lpstr>Corporate Investment and Collaboration</vt:lpstr>
      <vt:lpstr>Module 4: Innovations in Financial Services</vt:lpstr>
      <vt:lpstr>Module 4: Innovations in Financial Services</vt:lpstr>
      <vt:lpstr>Robo-Advisors and WealthTech (2) </vt:lpstr>
      <vt:lpstr>Digital Lending and Peer-to-Peer Lending</vt:lpstr>
      <vt:lpstr>Insurance Technology (InsurTech)</vt:lpstr>
      <vt:lpstr>Regulatory Technology (RegTech)</vt:lpstr>
      <vt:lpstr>Summary: Key Takeaways</vt:lpstr>
      <vt:lpstr>Summary: Key Takeaways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2024-09-28T13:23:41Z</dcterms:created>
  <dcterms:modified xsi:type="dcterms:W3CDTF">2024-09-28T13:37:34Z</dcterms:modified>
</cp:coreProperties>
</file>