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303" r:id="rId2"/>
    <p:sldId id="271" r:id="rId3"/>
    <p:sldId id="313" r:id="rId4"/>
    <p:sldId id="276" r:id="rId5"/>
    <p:sldId id="518" r:id="rId6"/>
    <p:sldId id="482" r:id="rId7"/>
    <p:sldId id="483" r:id="rId8"/>
    <p:sldId id="484" r:id="rId9"/>
    <p:sldId id="485" r:id="rId10"/>
    <p:sldId id="486" r:id="rId11"/>
    <p:sldId id="487" r:id="rId12"/>
    <p:sldId id="488" r:id="rId13"/>
    <p:sldId id="519" r:id="rId14"/>
    <p:sldId id="520" r:id="rId15"/>
    <p:sldId id="489" r:id="rId16"/>
    <p:sldId id="521" r:id="rId17"/>
    <p:sldId id="490" r:id="rId18"/>
    <p:sldId id="522" r:id="rId19"/>
    <p:sldId id="523" r:id="rId20"/>
    <p:sldId id="492" r:id="rId21"/>
    <p:sldId id="524" r:id="rId22"/>
    <p:sldId id="494" r:id="rId23"/>
    <p:sldId id="525" r:id="rId24"/>
    <p:sldId id="527" r:id="rId25"/>
    <p:sldId id="534" r:id="rId26"/>
    <p:sldId id="528" r:id="rId27"/>
    <p:sldId id="535" r:id="rId28"/>
    <p:sldId id="529" r:id="rId29"/>
    <p:sldId id="536" r:id="rId30"/>
    <p:sldId id="530" r:id="rId31"/>
    <p:sldId id="537" r:id="rId32"/>
    <p:sldId id="531" r:id="rId33"/>
    <p:sldId id="538" r:id="rId34"/>
    <p:sldId id="532" r:id="rId35"/>
    <p:sldId id="539" r:id="rId36"/>
    <p:sldId id="495" r:id="rId37"/>
    <p:sldId id="496" r:id="rId38"/>
    <p:sldId id="499" r:id="rId39"/>
    <p:sldId id="500" r:id="rId40"/>
    <p:sldId id="501" r:id="rId41"/>
    <p:sldId id="502" r:id="rId42"/>
    <p:sldId id="503" r:id="rId43"/>
    <p:sldId id="505" r:id="rId44"/>
    <p:sldId id="506" r:id="rId45"/>
    <p:sldId id="507" r:id="rId46"/>
    <p:sldId id="508" r:id="rId47"/>
    <p:sldId id="509" r:id="rId48"/>
    <p:sldId id="510" r:id="rId49"/>
    <p:sldId id="517" r:id="rId50"/>
    <p:sldId id="481"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276"/>
            <p14:sldId id="518"/>
            <p14:sldId id="482"/>
            <p14:sldId id="483"/>
            <p14:sldId id="484"/>
            <p14:sldId id="485"/>
            <p14:sldId id="486"/>
            <p14:sldId id="487"/>
            <p14:sldId id="488"/>
            <p14:sldId id="519"/>
            <p14:sldId id="520"/>
            <p14:sldId id="489"/>
            <p14:sldId id="521"/>
            <p14:sldId id="490"/>
            <p14:sldId id="522"/>
            <p14:sldId id="523"/>
            <p14:sldId id="492"/>
            <p14:sldId id="524"/>
            <p14:sldId id="494"/>
            <p14:sldId id="525"/>
            <p14:sldId id="527"/>
            <p14:sldId id="534"/>
            <p14:sldId id="528"/>
            <p14:sldId id="535"/>
            <p14:sldId id="529"/>
            <p14:sldId id="536"/>
            <p14:sldId id="530"/>
            <p14:sldId id="537"/>
            <p14:sldId id="531"/>
            <p14:sldId id="538"/>
            <p14:sldId id="532"/>
            <p14:sldId id="539"/>
            <p14:sldId id="495"/>
            <p14:sldId id="496"/>
            <p14:sldId id="499"/>
            <p14:sldId id="500"/>
            <p14:sldId id="501"/>
            <p14:sldId id="502"/>
            <p14:sldId id="503"/>
            <p14:sldId id="505"/>
            <p14:sldId id="506"/>
            <p14:sldId id="507"/>
            <p14:sldId id="508"/>
            <p14:sldId id="509"/>
            <p14:sldId id="510"/>
            <p14:sldId id="517"/>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26.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5.png"/></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48.png"/><Relationship Id="rId4" Type="http://schemas.openxmlformats.org/officeDocument/2006/relationships/image" Target="../media/image47.png"/></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9.png"/></Relationships>
</file>

<file path=ppt/slides/_rels/slide4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46.png"/></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8" Type="http://schemas.openxmlformats.org/officeDocument/2006/relationships/image" Target="../media/image54.jpg"/><Relationship Id="rId3" Type="http://schemas.openxmlformats.org/officeDocument/2006/relationships/image" Target="../media/image52.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5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641110" y="2659559"/>
            <a:ext cx="3270447"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الاتصال التنظيمي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5</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514104"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مكونات الاتصال التنظيمي</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09901"/>
            <a:ext cx="8417320" cy="2528321"/>
          </a:xfrm>
          <a:prstGeom prst="rect">
            <a:avLst/>
          </a:prstGeom>
          <a:noFill/>
        </p:spPr>
        <p:txBody>
          <a:bodyPr wrap="square" rtlCol="0">
            <a:spAutoFit/>
          </a:bodyPr>
          <a:lstStyle/>
          <a:p>
            <a:pPr algn="just" rtl="1">
              <a:lnSpc>
                <a:spcPct val="107000"/>
              </a:lnSpc>
              <a:spcAft>
                <a:spcPts val="800"/>
              </a:spcAft>
            </a:pPr>
            <a:r>
              <a:rPr lang="ar-JO" sz="2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16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buSzPts val="1400"/>
            </a:pPr>
            <a:r>
              <a:rPr lang="ar-EG"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1. </a:t>
            </a: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مكونات الاتصال التنظيمي</a:t>
            </a:r>
          </a:p>
          <a:p>
            <a:pPr lvl="0" algn="just" rtl="1">
              <a:lnSpc>
                <a:spcPct val="107000"/>
              </a:lnSpc>
              <a:spcAft>
                <a:spcPts val="800"/>
              </a:spcAft>
              <a:buSzPts val="1400"/>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(الأهداف، الأفراد، المهمة، الوسائل التكنولوجية، الهيكل التنظيمي).</a:t>
            </a:r>
          </a:p>
          <a:p>
            <a:pPr lvl="0" algn="just" rtl="1">
              <a:lnSpc>
                <a:spcPct val="107000"/>
              </a:lnSpc>
              <a:spcAft>
                <a:spcPts val="800"/>
              </a:spcAft>
              <a:buSzPts val="1400"/>
            </a:pPr>
            <a:r>
              <a:rPr lang="ar-EG"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2. </a:t>
            </a: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مفهوم الجمهور، والرأي العام والفرق بينهما.</a:t>
            </a:r>
          </a:p>
          <a:p>
            <a:pPr lvl="0" algn="just" rtl="1">
              <a:lnSpc>
                <a:spcPct val="107000"/>
              </a:lnSpc>
              <a:spcAft>
                <a:spcPts val="800"/>
              </a:spcAft>
              <a:buSzPts val="1400"/>
            </a:pP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 </a:t>
            </a:r>
            <a:r>
              <a:rPr lang="ar-EG"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3. </a:t>
            </a: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أهمية تحديد الجمهور، وطرق تصنيفه وفقًا للسمات الاجتماعية والفروق</a:t>
            </a:r>
            <a:r>
              <a:rPr lang="ar-EG"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 المختلفة</a:t>
            </a:r>
            <a:r>
              <a:rPr lang="ar-JO" sz="20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a:t>
            </a:r>
          </a:p>
          <a:p>
            <a:pPr marL="342900" lvl="0" indent="-342900" algn="just" rtl="1">
              <a:lnSpc>
                <a:spcPct val="107000"/>
              </a:lnSpc>
              <a:spcAft>
                <a:spcPts val="800"/>
              </a:spcAft>
              <a:buSzPts val="1400"/>
              <a:buFont typeface="Simplified Arabic" panose="02020603050405020304" pitchFamily="18" charset="-78"/>
              <a:buAutoNum type="arabicPeriod"/>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EG"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الأهداف</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039210"/>
            <a:ext cx="10541000" cy="4278094"/>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يهدف الاتصال التنظيمي إلى تحقيق عدة أهداف أساسية داخل المنظمة، ويمكن تلخيص هذه الأهداف فيما يلي:</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نقل وتبادل المعلومات بين مستويات وإدارات المنظمة المختلفة بشكل صحيح وفي الوقت المناسب. </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شرح وتوضيح الأهداف العامة والخطط والسياسات التنظيمية بين جميع المستويات الإدارية.</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تنسيق الجهود بين الإدارات والأقسام المختلفة لضمان انسياب العمل وتحقيق التكامل بين وحدات المنظمة.</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 تسهيل عملية اتخاذ القرارات عن طريق توفير المعلومات اللازمة في الوقت المناسب لمتخذي القرار.</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بناء علاقات إيجابية بين القيادات الإدارية والموظفين وتعزيز الروح المعنوية. </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4" name="Picture 13">
            <a:extLst>
              <a:ext uri="{FF2B5EF4-FFF2-40B4-BE49-F238E27FC236}">
                <a16:creationId xmlns:a16="http://schemas.microsoft.com/office/drawing/2014/main" id="{DF7BD913-546D-E452-3220-3C134682A46D}"/>
              </a:ext>
            </a:extLst>
          </p:cNvPr>
          <p:cNvPicPr>
            <a:picLocks noChangeAspect="1"/>
          </p:cNvPicPr>
          <p:nvPr/>
        </p:nvPicPr>
        <p:blipFill>
          <a:blip r:embed="rId3"/>
          <a:stretch>
            <a:fillRect/>
          </a:stretch>
        </p:blipFill>
        <p:spPr>
          <a:xfrm>
            <a:off x="6649404" y="1047587"/>
            <a:ext cx="563534" cy="567709"/>
          </a:xfrm>
          <a:prstGeom prst="rect">
            <a:avLst/>
          </a:prstGeom>
        </p:spPr>
      </p:pic>
      <p:pic>
        <p:nvPicPr>
          <p:cNvPr id="17" name="Picture 16">
            <a:extLst>
              <a:ext uri="{FF2B5EF4-FFF2-40B4-BE49-F238E27FC236}">
                <a16:creationId xmlns:a16="http://schemas.microsoft.com/office/drawing/2014/main" id="{0C722310-8CC9-01DD-CE41-D83D69464C1B}"/>
              </a:ext>
            </a:extLst>
          </p:cNvPr>
          <p:cNvPicPr>
            <a:picLocks noChangeAspect="1"/>
          </p:cNvPicPr>
          <p:nvPr/>
        </p:nvPicPr>
        <p:blipFill>
          <a:blip r:embed="rId4"/>
          <a:stretch>
            <a:fillRect/>
          </a:stretch>
        </p:blipFill>
        <p:spPr>
          <a:xfrm>
            <a:off x="177904" y="5514638"/>
            <a:ext cx="2665143" cy="1166000"/>
          </a:xfrm>
          <a:prstGeom prst="rect">
            <a:avLst/>
          </a:prstGeom>
        </p:spPr>
      </p:pic>
      <p:pic>
        <p:nvPicPr>
          <p:cNvPr id="18" name="Picture 17">
            <a:extLst>
              <a:ext uri="{FF2B5EF4-FFF2-40B4-BE49-F238E27FC236}">
                <a16:creationId xmlns:a16="http://schemas.microsoft.com/office/drawing/2014/main" id="{98983EE1-9AB0-B5CB-CF65-788025308459}"/>
              </a:ext>
            </a:extLst>
          </p:cNvPr>
          <p:cNvPicPr>
            <a:picLocks noChangeAspect="1"/>
          </p:cNvPicPr>
          <p:nvPr/>
        </p:nvPicPr>
        <p:blipFill>
          <a:blip r:embed="rId5"/>
          <a:stretch>
            <a:fillRect/>
          </a:stretch>
        </p:blipFill>
        <p:spPr>
          <a:xfrm>
            <a:off x="4671762" y="955865"/>
            <a:ext cx="560881" cy="56697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الأهداف</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039210"/>
            <a:ext cx="10541000" cy="3268652"/>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التأكد من وصول المعلومات والتعليمات والقرارات لجميع الأطراف المعنية دون تشويه.</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تلقي التغذية الراجعة من الموظفين حول مشاريع وسياسات المنظمة.</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التعرف على احتياجات ومشاكل الموظفين والعمل على حلها.</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شرح وتفسير قرارات وتوجيهات الإدارة العليا للموظفين.</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نشر الوعي التنظيمي وثقافة المنظمة بين جميع الموظفين.</a:t>
            </a:r>
          </a:p>
          <a:p>
            <a:pPr marL="342900" indent="-342900" algn="just" rtl="1">
              <a:lnSpc>
                <a:spcPct val="150000"/>
              </a:lnSpc>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4" name="Picture 13">
            <a:extLst>
              <a:ext uri="{FF2B5EF4-FFF2-40B4-BE49-F238E27FC236}">
                <a16:creationId xmlns:a16="http://schemas.microsoft.com/office/drawing/2014/main" id="{DF7BD913-546D-E452-3220-3C134682A46D}"/>
              </a:ext>
            </a:extLst>
          </p:cNvPr>
          <p:cNvPicPr>
            <a:picLocks noChangeAspect="1"/>
          </p:cNvPicPr>
          <p:nvPr/>
        </p:nvPicPr>
        <p:blipFill>
          <a:blip r:embed="rId3"/>
          <a:stretch>
            <a:fillRect/>
          </a:stretch>
        </p:blipFill>
        <p:spPr>
          <a:xfrm>
            <a:off x="7048875" y="1002437"/>
            <a:ext cx="563534" cy="567709"/>
          </a:xfrm>
          <a:prstGeom prst="rect">
            <a:avLst/>
          </a:prstGeom>
        </p:spPr>
      </p:pic>
      <p:pic>
        <p:nvPicPr>
          <p:cNvPr id="16" name="Picture 15">
            <a:extLst>
              <a:ext uri="{FF2B5EF4-FFF2-40B4-BE49-F238E27FC236}">
                <a16:creationId xmlns:a16="http://schemas.microsoft.com/office/drawing/2014/main" id="{A30906C1-AFA3-0B85-5446-077D8C85EBEB}"/>
              </a:ext>
            </a:extLst>
          </p:cNvPr>
          <p:cNvPicPr>
            <a:picLocks noChangeAspect="1"/>
          </p:cNvPicPr>
          <p:nvPr/>
        </p:nvPicPr>
        <p:blipFill>
          <a:blip r:embed="rId4"/>
          <a:stretch>
            <a:fillRect/>
          </a:stretch>
        </p:blipFill>
        <p:spPr>
          <a:xfrm>
            <a:off x="4458687" y="893431"/>
            <a:ext cx="658425" cy="676715"/>
          </a:xfrm>
          <a:prstGeom prst="rect">
            <a:avLst/>
          </a:prstGeom>
        </p:spPr>
      </p:pic>
      <p:pic>
        <p:nvPicPr>
          <p:cNvPr id="4" name="Picture 3">
            <a:extLst>
              <a:ext uri="{FF2B5EF4-FFF2-40B4-BE49-F238E27FC236}">
                <a16:creationId xmlns:a16="http://schemas.microsoft.com/office/drawing/2014/main" id="{DF2DA930-78A0-54FC-4A5B-E2CD4D89A4B2}"/>
              </a:ext>
            </a:extLst>
          </p:cNvPr>
          <p:cNvPicPr>
            <a:picLocks noChangeAspect="1"/>
          </p:cNvPicPr>
          <p:nvPr/>
        </p:nvPicPr>
        <p:blipFill>
          <a:blip r:embed="rId5"/>
          <a:stretch>
            <a:fillRect/>
          </a:stretch>
        </p:blipFill>
        <p:spPr>
          <a:xfrm>
            <a:off x="428962" y="3439648"/>
            <a:ext cx="4358937" cy="2637497"/>
          </a:xfrm>
          <a:prstGeom prst="rect">
            <a:avLst/>
          </a:prstGeom>
        </p:spPr>
      </p:pic>
    </p:spTree>
    <p:extLst>
      <p:ext uri="{BB962C8B-B14F-4D97-AF65-F5344CB8AC3E}">
        <p14:creationId xmlns:p14="http://schemas.microsoft.com/office/powerpoint/2010/main" val="22166766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886481" y="891561"/>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الأفراد</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3741" y="2164880"/>
            <a:ext cx="10304517"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الأفراد في الاتصال التنظيمي هم (المرسل والمستقبل)</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400" b="1" dirty="0">
                <a:solidFill>
                  <a:srgbClr val="FF0000"/>
                </a:solidFill>
                <a:latin typeface="Times New Roman" panose="02020603050405020304" pitchFamily="18" charset="0"/>
                <a:cs typeface="Times New Roman" panose="02020603050405020304" pitchFamily="18" charset="0"/>
              </a:rPr>
              <a:t>وتكمن أهمية الأفراد في الاتصال التنظيمي في:</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كونهم مصدر المعلومات والبيانات التي يتم تبادلها داخل المنظمة.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لهم تأثير مباشر على فعالية عملية الاتصال من خلال مهاراتهم واتجاهاتهم.</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مشاركتهم الفاعلة تساعد على نجاح تنفيذ الخطط والسياسات التنظيمية.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تفاعلهم يحدد مدى وضوح الرسائل المتبادلة ودقتها.</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دافعيتهم ورضاهم الوظيفي ينعكسان على فعالية الاتصالات بينهم.</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لذا يجب أخذ عنصر الأفراد بعين الاعتبار عند وضع استراتيجيات الاتصال التنظيم</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F4C03DD7-46B7-E15B-C443-F910CF2F0AE7}"/>
              </a:ext>
            </a:extLst>
          </p:cNvPr>
          <p:cNvPicPr>
            <a:picLocks noChangeAspect="1"/>
          </p:cNvPicPr>
          <p:nvPr/>
        </p:nvPicPr>
        <p:blipFill>
          <a:blip r:embed="rId3"/>
          <a:stretch>
            <a:fillRect/>
          </a:stretch>
        </p:blipFill>
        <p:spPr>
          <a:xfrm>
            <a:off x="10921517" y="5548679"/>
            <a:ext cx="835224" cy="847417"/>
          </a:xfrm>
          <a:prstGeom prst="rect">
            <a:avLst/>
          </a:prstGeom>
        </p:spPr>
      </p:pic>
      <p:pic>
        <p:nvPicPr>
          <p:cNvPr id="7" name="Picture 6">
            <a:extLst>
              <a:ext uri="{FF2B5EF4-FFF2-40B4-BE49-F238E27FC236}">
                <a16:creationId xmlns:a16="http://schemas.microsoft.com/office/drawing/2014/main" id="{39A6F4F0-733C-29E9-AA50-B33229F7BAC5}"/>
              </a:ext>
            </a:extLst>
          </p:cNvPr>
          <p:cNvPicPr>
            <a:picLocks noChangeAspect="1"/>
          </p:cNvPicPr>
          <p:nvPr/>
        </p:nvPicPr>
        <p:blipFill>
          <a:blip r:embed="rId4"/>
          <a:stretch>
            <a:fillRect/>
          </a:stretch>
        </p:blipFill>
        <p:spPr>
          <a:xfrm>
            <a:off x="212597" y="1160640"/>
            <a:ext cx="835224" cy="853514"/>
          </a:xfrm>
          <a:prstGeom prst="rect">
            <a:avLst/>
          </a:prstGeom>
        </p:spPr>
      </p:pic>
      <p:pic>
        <p:nvPicPr>
          <p:cNvPr id="9" name="Picture 8">
            <a:extLst>
              <a:ext uri="{FF2B5EF4-FFF2-40B4-BE49-F238E27FC236}">
                <a16:creationId xmlns:a16="http://schemas.microsoft.com/office/drawing/2014/main" id="{2595C3EB-84CB-7D70-09E2-8A055EB3EDB6}"/>
              </a:ext>
            </a:extLst>
          </p:cNvPr>
          <p:cNvPicPr>
            <a:picLocks noChangeAspect="1"/>
          </p:cNvPicPr>
          <p:nvPr/>
        </p:nvPicPr>
        <p:blipFill rotWithShape="1">
          <a:blip r:embed="rId5"/>
          <a:srcRect t="46683" b="-1"/>
          <a:stretch/>
        </p:blipFill>
        <p:spPr>
          <a:xfrm>
            <a:off x="1047821" y="2626251"/>
            <a:ext cx="2495550" cy="215330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5389483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407234"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الأفراد على المستوى الداخلي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39605"/>
            <a:ext cx="10541000" cy="4278094"/>
          </a:xfrm>
          <a:prstGeom prst="rect">
            <a:avLst/>
          </a:prstGeom>
          <a:noFill/>
        </p:spPr>
        <p:txBody>
          <a:bodyPr wrap="square" rtlCol="0">
            <a:spAutoFit/>
          </a:bodyPr>
          <a:lstStyle/>
          <a:p>
            <a:pPr algn="just" rtl="1">
              <a:lnSpc>
                <a:spcPct val="150000"/>
              </a:lnSpc>
            </a:pPr>
            <a:r>
              <a:rPr lang="ar-EG" sz="2400" dirty="0">
                <a:solidFill>
                  <a:srgbClr val="2D3956"/>
                </a:solidFill>
                <a:latin typeface="Times New Roman" panose="02020603050405020304" pitchFamily="18" charset="0"/>
                <a:cs typeface="Times New Roman" panose="02020603050405020304" pitchFamily="18" charset="0"/>
              </a:rPr>
              <a:t>يتم الاهتمام بالأفراد على المستوى الداخلي في الاتصال التنظيمي من خلال:</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إشراك الموظفين في وضع خطط واستراتيجيات الاتصال الداخلي.</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تدريب الموظفين على مهارات الاتصال الفعال.</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تشجيع الاتصالات غير الرسمية بين الموظفين لتعزيز العلاقات. </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إجراء استطلاعات لقياس رضا الموظفين عن فعالية الاتصالات.</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تطوير قنوات اتصال مناسبة لنقل المعلومات للموظفين بسرعة.</a:t>
            </a:r>
          </a:p>
          <a:p>
            <a:pPr marL="342900" indent="-342900" algn="just" rtl="1">
              <a:lnSpc>
                <a:spcPct val="150000"/>
              </a:lnSpc>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تشجيع الموظفين على تقديم المقترحات لتحسين الاتصالات.</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F60D2DE9-0A37-8F35-227C-17818B4591F1}"/>
              </a:ext>
            </a:extLst>
          </p:cNvPr>
          <p:cNvPicPr>
            <a:picLocks noChangeAspect="1"/>
          </p:cNvPicPr>
          <p:nvPr/>
        </p:nvPicPr>
        <p:blipFill>
          <a:blip r:embed="rId3"/>
          <a:stretch>
            <a:fillRect/>
          </a:stretch>
        </p:blipFill>
        <p:spPr>
          <a:xfrm>
            <a:off x="3458620" y="719480"/>
            <a:ext cx="993734" cy="993734"/>
          </a:xfrm>
          <a:prstGeom prst="rect">
            <a:avLst/>
          </a:prstGeom>
        </p:spPr>
      </p:pic>
      <p:pic>
        <p:nvPicPr>
          <p:cNvPr id="7" name="Picture 6">
            <a:extLst>
              <a:ext uri="{FF2B5EF4-FFF2-40B4-BE49-F238E27FC236}">
                <a16:creationId xmlns:a16="http://schemas.microsoft.com/office/drawing/2014/main" id="{47ED915D-7461-240A-D5ED-60736ECD09AA}"/>
              </a:ext>
            </a:extLst>
          </p:cNvPr>
          <p:cNvPicPr>
            <a:picLocks noChangeAspect="1"/>
          </p:cNvPicPr>
          <p:nvPr/>
        </p:nvPicPr>
        <p:blipFill>
          <a:blip r:embed="rId4"/>
          <a:stretch>
            <a:fillRect/>
          </a:stretch>
        </p:blipFill>
        <p:spPr>
          <a:xfrm rot="20064445">
            <a:off x="617280" y="2905219"/>
            <a:ext cx="3418870" cy="1797664"/>
          </a:xfrm>
          <a:prstGeom prst="rect">
            <a:avLst/>
          </a:prstGeom>
        </p:spPr>
      </p:pic>
    </p:spTree>
    <p:extLst>
      <p:ext uri="{BB962C8B-B14F-4D97-AF65-F5344CB8AC3E}">
        <p14:creationId xmlns:p14="http://schemas.microsoft.com/office/powerpoint/2010/main" val="2164747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59642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الأفراد على المستوى الخارجي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978072"/>
            <a:ext cx="10541000" cy="3903954"/>
          </a:xfrm>
          <a:prstGeom prst="rect">
            <a:avLst/>
          </a:prstGeom>
          <a:noFill/>
        </p:spPr>
        <p:txBody>
          <a:bodyPr wrap="square" rtlCol="0">
            <a:spAutoFit/>
          </a:bodyPr>
          <a:lstStyle/>
          <a:p>
            <a:pPr algn="just" rtl="1">
              <a:lnSpc>
                <a:spcPct val="150000"/>
              </a:lnSpc>
            </a:pPr>
            <a:r>
              <a:rPr lang="ar-EG" sz="2400" dirty="0">
                <a:solidFill>
                  <a:srgbClr val="2D3956"/>
                </a:solidFill>
                <a:latin typeface="Times New Roman" panose="02020603050405020304" pitchFamily="18" charset="0"/>
                <a:cs typeface="Times New Roman" panose="02020603050405020304" pitchFamily="18" charset="0"/>
              </a:rPr>
              <a:t>يمكن تفعيل دول الأفراد على المستوى الخارجي للمؤسسات في عملية الاتصال التنظيمي من خلال:</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الاستماع لآراء وتصورات الجمهور الخارجي حول المؤسسة. </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مشاركة قصص نجاح موظفي المؤسسة مع الجمهور لبناء صورة إيجابية.</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التواصل الفعال عبر منصات التواصل الاجتماعي.</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إشراك متطوعين من المجتمع في أنشطة وفعاليات المؤسسة.</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تنظيم فعاليات ومحاضرات للتواصل مع أفراد المجتمع.</a:t>
            </a:r>
          </a:p>
          <a:p>
            <a:pPr marL="342900" indent="-342900" algn="just" rtl="1">
              <a:lnSpc>
                <a:spcPct val="150000"/>
              </a:lnSpc>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وغيرها من الطرق التي تركز على بناء علاقات فعالة مع الأفراد داخلياً وخارجياً.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B9EB55E-DC0A-5024-1E57-5E6097D3AD9F}"/>
              </a:ext>
            </a:extLst>
          </p:cNvPr>
          <p:cNvPicPr>
            <a:picLocks noChangeAspect="1"/>
          </p:cNvPicPr>
          <p:nvPr/>
        </p:nvPicPr>
        <p:blipFill>
          <a:blip r:embed="rId3"/>
          <a:stretch>
            <a:fillRect/>
          </a:stretch>
        </p:blipFill>
        <p:spPr>
          <a:xfrm>
            <a:off x="8213834" y="957598"/>
            <a:ext cx="658425" cy="670618"/>
          </a:xfrm>
          <a:prstGeom prst="rect">
            <a:avLst/>
          </a:prstGeom>
        </p:spPr>
      </p:pic>
      <p:pic>
        <p:nvPicPr>
          <p:cNvPr id="7" name="Picture 6">
            <a:extLst>
              <a:ext uri="{FF2B5EF4-FFF2-40B4-BE49-F238E27FC236}">
                <a16:creationId xmlns:a16="http://schemas.microsoft.com/office/drawing/2014/main" id="{4EF2D18F-BDEE-D9A2-461B-DDE2A69C02B8}"/>
              </a:ext>
            </a:extLst>
          </p:cNvPr>
          <p:cNvPicPr>
            <a:picLocks noChangeAspect="1"/>
          </p:cNvPicPr>
          <p:nvPr/>
        </p:nvPicPr>
        <p:blipFill>
          <a:blip r:embed="rId4"/>
          <a:stretch>
            <a:fillRect/>
          </a:stretch>
        </p:blipFill>
        <p:spPr>
          <a:xfrm rot="20765199">
            <a:off x="518268" y="2808336"/>
            <a:ext cx="3324276" cy="2243886"/>
          </a:xfrm>
          <a:prstGeom prst="rect">
            <a:avLst/>
          </a:prstGeom>
        </p:spPr>
      </p:pic>
    </p:spTree>
    <p:extLst>
      <p:ext uri="{BB962C8B-B14F-4D97-AF65-F5344CB8AC3E}">
        <p14:creationId xmlns:p14="http://schemas.microsoft.com/office/powerpoint/2010/main" val="1766748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المهمة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5490" y="1878324"/>
            <a:ext cx="10541000" cy="4154984"/>
          </a:xfrm>
          <a:prstGeom prst="rect">
            <a:avLst/>
          </a:prstGeom>
          <a:noFill/>
        </p:spPr>
        <p:txBody>
          <a:bodyPr wrap="square" rtlCol="0">
            <a:spAutoFit/>
          </a:bodyPr>
          <a:lstStyle/>
          <a:p>
            <a:pPr algn="just" rtl="1"/>
            <a:r>
              <a:rPr lang="ar-SA" sz="2400" b="1" dirty="0">
                <a:solidFill>
                  <a:srgbClr val="FF0000"/>
                </a:solidFill>
                <a:latin typeface="Times New Roman" panose="02020603050405020304" pitchFamily="18" charset="0"/>
                <a:cs typeface="Times New Roman" panose="02020603050405020304" pitchFamily="18" charset="0"/>
              </a:rPr>
              <a:t>تعد المهام أحد المكونات الأساسية للاتصال التنظيمي، ومن المهام التي يجب التركيز عليها: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نقل المعلومات المتعلقة بالأهداف الاستراتيجية للمنظمة وخطط العمل.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شرح وتفسير التعليمات والسياسات والإجراءات للموظفين.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نشر الوعي بثقافة وقيم 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توضيح الأدوار والمسؤوليات للأقسام والوظائف المختلفة.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تقديم التغذية الراجعة حول أداء الموظفين ومستوى إنجاز المهام.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جمع البيانات والمعلومات اللازمة لعملية صنع واتخاذ القرارات.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مشاركة المعرفة وأفضل الممارسات بين مختلف إدارات 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الإبلاغ عن المشاكل والعقبات التي تعترض العمل.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تلقي اقتراحات وشكاوى الموظفين والرد عليها.</a:t>
            </a:r>
          </a:p>
          <a:p>
            <a:pPr algn="just" rtl="1"/>
            <a:r>
              <a:rPr lang="ar-SA" sz="2400" dirty="0">
                <a:solidFill>
                  <a:srgbClr val="2D3956"/>
                </a:solidFill>
                <a:latin typeface="Times New Roman" panose="02020603050405020304" pitchFamily="18" charset="0"/>
                <a:cs typeface="Times New Roman" panose="02020603050405020304" pitchFamily="18" charset="0"/>
              </a:rPr>
              <a:t>وغيرها من المهام التي تدعم تحقيق أهداف المنظمة.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A2F5957-BFC0-28EB-F020-FB72DFC0FAEE}"/>
              </a:ext>
            </a:extLst>
          </p:cNvPr>
          <p:cNvPicPr>
            <a:picLocks noChangeAspect="1"/>
          </p:cNvPicPr>
          <p:nvPr/>
        </p:nvPicPr>
        <p:blipFill>
          <a:blip r:embed="rId3"/>
          <a:stretch>
            <a:fillRect/>
          </a:stretch>
        </p:blipFill>
        <p:spPr>
          <a:xfrm>
            <a:off x="6765542" y="1020379"/>
            <a:ext cx="524301" cy="518205"/>
          </a:xfrm>
          <a:prstGeom prst="rect">
            <a:avLst/>
          </a:prstGeom>
        </p:spPr>
      </p:pic>
      <p:pic>
        <p:nvPicPr>
          <p:cNvPr id="7" name="Picture 6">
            <a:extLst>
              <a:ext uri="{FF2B5EF4-FFF2-40B4-BE49-F238E27FC236}">
                <a16:creationId xmlns:a16="http://schemas.microsoft.com/office/drawing/2014/main" id="{96D740D2-3175-9C98-F27D-FF1DE5D8A8E6}"/>
              </a:ext>
            </a:extLst>
          </p:cNvPr>
          <p:cNvPicPr>
            <a:picLocks noChangeAspect="1"/>
          </p:cNvPicPr>
          <p:nvPr/>
        </p:nvPicPr>
        <p:blipFill>
          <a:blip r:embed="rId4"/>
          <a:stretch>
            <a:fillRect/>
          </a:stretch>
        </p:blipFill>
        <p:spPr>
          <a:xfrm>
            <a:off x="4667177" y="980989"/>
            <a:ext cx="524301" cy="518205"/>
          </a:xfrm>
          <a:prstGeom prst="rect">
            <a:avLst/>
          </a:prstGeom>
        </p:spPr>
      </p:pic>
      <p:pic>
        <p:nvPicPr>
          <p:cNvPr id="9" name="Picture 8">
            <a:extLst>
              <a:ext uri="{FF2B5EF4-FFF2-40B4-BE49-F238E27FC236}">
                <a16:creationId xmlns:a16="http://schemas.microsoft.com/office/drawing/2014/main" id="{48D23B34-5C95-C3AD-0986-DBD82CBF1429}"/>
              </a:ext>
            </a:extLst>
          </p:cNvPr>
          <p:cNvPicPr>
            <a:picLocks noChangeAspect="1"/>
          </p:cNvPicPr>
          <p:nvPr/>
        </p:nvPicPr>
        <p:blipFill>
          <a:blip r:embed="rId5"/>
          <a:stretch>
            <a:fillRect/>
          </a:stretch>
        </p:blipFill>
        <p:spPr>
          <a:xfrm>
            <a:off x="1011633" y="3429000"/>
            <a:ext cx="2352675" cy="1943100"/>
          </a:xfrm>
          <a:prstGeom prst="rect">
            <a:avLst/>
          </a:prstGeom>
        </p:spPr>
      </p:pic>
    </p:spTree>
    <p:extLst>
      <p:ext uri="{BB962C8B-B14F-4D97-AF65-F5344CB8AC3E}">
        <p14:creationId xmlns:p14="http://schemas.microsoft.com/office/powerpoint/2010/main" val="25715410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الوسائل التكنولوجية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62943"/>
            <a:ext cx="10541000" cy="3785652"/>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يمكن الاعتماد على التكنولوجيا والذكاء الاصطناعي في تنفيذ مهام الاتصال التنظيمي بعدة طرق، منها: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استخدام برامج الذكاء الاصطناعي في تحليل بيانات الاتصالات والتنبؤ باتجاهاتها.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توظيف تقنيات التعلم الآلي لتقديم توصيات بشأن أفضل القنوات لنقل المعلومات.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استخدام خوارزميات تصنيف البيانات لتوزيع المعلومات حسب أولويتها وحساسيتها.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تطبيق تقنيات معالجة اللغة الطبيعية لتلخيص وتبويب المحتوى المكتوب والمنطوق.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توظيف الروبوتات للرد على استفسارات الموظفين عبر القنوات الرقمية بشكل مستمر.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استخدام أدوات الذكاء الاصطناعي في ترجمة المحتوى إلى لغات متعددة.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تطبيق نظم ذكية لمراقبة تدفق المعلومات وكشف أوجه القصور.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الاعتماد على الذكاء الاصطناعي في تحليل ردود أفعال الموظفين تجاه القرارات والسياسات.</a:t>
            </a:r>
          </a:p>
          <a:p>
            <a:pPr algn="just" rtl="1"/>
            <a:r>
              <a:rPr lang="ar-SA" sz="2400" dirty="0">
                <a:solidFill>
                  <a:srgbClr val="2D3956"/>
                </a:solidFill>
                <a:latin typeface="Times New Roman" panose="02020603050405020304" pitchFamily="18" charset="0"/>
                <a:cs typeface="Times New Roman" panose="02020603050405020304" pitchFamily="18" charset="0"/>
              </a:rPr>
              <a:t>وغيرها من التطبيقات التي تُسهم في تنفيذ مهام الاتصال بكفاءة وفاعلية.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F2A0F7B-A0FD-C24C-E962-AEC1B2AC5BA0}"/>
              </a:ext>
            </a:extLst>
          </p:cNvPr>
          <p:cNvPicPr>
            <a:picLocks noChangeAspect="1"/>
          </p:cNvPicPr>
          <p:nvPr/>
        </p:nvPicPr>
        <p:blipFill>
          <a:blip r:embed="rId3"/>
          <a:stretch>
            <a:fillRect/>
          </a:stretch>
        </p:blipFill>
        <p:spPr>
          <a:xfrm>
            <a:off x="11119077" y="1473454"/>
            <a:ext cx="621846" cy="627942"/>
          </a:xfrm>
          <a:prstGeom prst="rect">
            <a:avLst/>
          </a:prstGeom>
        </p:spPr>
      </p:pic>
      <p:pic>
        <p:nvPicPr>
          <p:cNvPr id="7" name="Picture 6">
            <a:extLst>
              <a:ext uri="{FF2B5EF4-FFF2-40B4-BE49-F238E27FC236}">
                <a16:creationId xmlns:a16="http://schemas.microsoft.com/office/drawing/2014/main" id="{9881155C-471D-B46B-B0DA-49F45280A9D4}"/>
              </a:ext>
            </a:extLst>
          </p:cNvPr>
          <p:cNvPicPr>
            <a:picLocks noChangeAspect="1"/>
          </p:cNvPicPr>
          <p:nvPr/>
        </p:nvPicPr>
        <p:blipFill>
          <a:blip r:embed="rId4"/>
          <a:stretch>
            <a:fillRect/>
          </a:stretch>
        </p:blipFill>
        <p:spPr>
          <a:xfrm rot="19801540">
            <a:off x="-235925" y="2872497"/>
            <a:ext cx="3278582" cy="1912506"/>
          </a:xfrm>
          <a:prstGeom prst="rect">
            <a:avLst/>
          </a:prstGeom>
        </p:spPr>
      </p:pic>
      <p:pic>
        <p:nvPicPr>
          <p:cNvPr id="9" name="Picture 8">
            <a:extLst>
              <a:ext uri="{FF2B5EF4-FFF2-40B4-BE49-F238E27FC236}">
                <a16:creationId xmlns:a16="http://schemas.microsoft.com/office/drawing/2014/main" id="{D56B75D3-AD26-2202-37ED-FD84273A69AD}"/>
              </a:ext>
            </a:extLst>
          </p:cNvPr>
          <p:cNvPicPr>
            <a:picLocks noChangeAspect="1"/>
          </p:cNvPicPr>
          <p:nvPr/>
        </p:nvPicPr>
        <p:blipFill>
          <a:blip r:embed="rId5"/>
          <a:stretch>
            <a:fillRect/>
          </a:stretch>
        </p:blipFill>
        <p:spPr>
          <a:xfrm>
            <a:off x="427664" y="5614266"/>
            <a:ext cx="621846" cy="627942"/>
          </a:xfrm>
          <a:prstGeom prst="rect">
            <a:avLst/>
          </a:prstGeom>
        </p:spPr>
      </p:pic>
    </p:spTree>
    <p:extLst>
      <p:ext uri="{BB962C8B-B14F-4D97-AF65-F5344CB8AC3E}">
        <p14:creationId xmlns:p14="http://schemas.microsoft.com/office/powerpoint/2010/main" val="101645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405690" y="1011222"/>
            <a:ext cx="3950034"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الهيكل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يشير مفهوم ا</a:t>
            </a:r>
            <a:r>
              <a:rPr lang="ar-SA" sz="2400" dirty="0">
                <a:solidFill>
                  <a:srgbClr val="2D3956"/>
                </a:solidFill>
                <a:latin typeface="Times New Roman" panose="02020603050405020304" pitchFamily="18" charset="0"/>
                <a:cs typeface="Times New Roman" panose="02020603050405020304" pitchFamily="18" charset="0"/>
              </a:rPr>
              <a:t>لهيكل التنظيمي إلى ترتيب وتنظيم العناصر المختلفة في مؤسسة أو منظمة بطريقة تحدد السلطات والمسؤوليات وتنسجم مع أهداف المؤسسة. يعكس الهيكل التنظيمي كيفية تقسيم المهام والسلطات وتنسيقها وتدفق المعلومات داخل المؤسسة.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تتكون العناصر الأساسية للهيكل التنظيمي من المستويات الإدارية المختلفة والأقسام والوحدات الوظيفية والفرق والوظائف. </a:t>
            </a:r>
            <a:r>
              <a:rPr lang="ar-EG"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AFF4787-2C04-691E-D528-EE9EFFE3C023}"/>
              </a:ext>
            </a:extLst>
          </p:cNvPr>
          <p:cNvPicPr>
            <a:picLocks noChangeAspect="1"/>
          </p:cNvPicPr>
          <p:nvPr/>
        </p:nvPicPr>
        <p:blipFill>
          <a:blip r:embed="rId3"/>
          <a:stretch>
            <a:fillRect/>
          </a:stretch>
        </p:blipFill>
        <p:spPr>
          <a:xfrm>
            <a:off x="11039887" y="1383388"/>
            <a:ext cx="902286" cy="890093"/>
          </a:xfrm>
          <a:prstGeom prst="rect">
            <a:avLst/>
          </a:prstGeom>
        </p:spPr>
      </p:pic>
      <p:pic>
        <p:nvPicPr>
          <p:cNvPr id="11" name="Picture 10">
            <a:extLst>
              <a:ext uri="{FF2B5EF4-FFF2-40B4-BE49-F238E27FC236}">
                <a16:creationId xmlns:a16="http://schemas.microsoft.com/office/drawing/2014/main" id="{E0C80FB2-D208-CAF0-0AB3-63BB452C54AA}"/>
              </a:ext>
            </a:extLst>
          </p:cNvPr>
          <p:cNvPicPr>
            <a:picLocks noChangeAspect="1"/>
          </p:cNvPicPr>
          <p:nvPr/>
        </p:nvPicPr>
        <p:blipFill>
          <a:blip r:embed="rId4"/>
          <a:stretch>
            <a:fillRect/>
          </a:stretch>
        </p:blipFill>
        <p:spPr>
          <a:xfrm>
            <a:off x="1214179" y="4204635"/>
            <a:ext cx="2609850" cy="1752600"/>
          </a:xfrm>
          <a:prstGeom prst="rect">
            <a:avLst/>
          </a:prstGeom>
        </p:spPr>
      </p:pic>
      <p:pic>
        <p:nvPicPr>
          <p:cNvPr id="12" name="Picture 11">
            <a:extLst>
              <a:ext uri="{FF2B5EF4-FFF2-40B4-BE49-F238E27FC236}">
                <a16:creationId xmlns:a16="http://schemas.microsoft.com/office/drawing/2014/main" id="{855B1C8A-6811-FFE3-1147-23BBAE42EC64}"/>
              </a:ext>
            </a:extLst>
          </p:cNvPr>
          <p:cNvPicPr>
            <a:picLocks noChangeAspect="1"/>
          </p:cNvPicPr>
          <p:nvPr/>
        </p:nvPicPr>
        <p:blipFill>
          <a:blip r:embed="rId5"/>
          <a:stretch>
            <a:fillRect/>
          </a:stretch>
        </p:blipFill>
        <p:spPr>
          <a:xfrm rot="18417505">
            <a:off x="313105" y="5381211"/>
            <a:ext cx="902286" cy="890093"/>
          </a:xfrm>
          <a:prstGeom prst="rect">
            <a:avLst/>
          </a:prstGeom>
        </p:spPr>
      </p:pic>
    </p:spTree>
    <p:extLst>
      <p:ext uri="{BB962C8B-B14F-4D97-AF65-F5344CB8AC3E}">
        <p14:creationId xmlns:p14="http://schemas.microsoft.com/office/powerpoint/2010/main" val="8232468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837109" y="9266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أهمية الهيكل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30200" y="2004243"/>
            <a:ext cx="10541000" cy="452431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يُسهل تحقيق الأهداف: </a:t>
            </a:r>
            <a:r>
              <a:rPr lang="ar-SA" sz="2400" dirty="0">
                <a:solidFill>
                  <a:srgbClr val="2D3956"/>
                </a:solidFill>
                <a:latin typeface="Times New Roman" panose="02020603050405020304" pitchFamily="18" charset="0"/>
                <a:cs typeface="Times New Roman" panose="02020603050405020304" pitchFamily="18" charset="0"/>
              </a:rPr>
              <a:t>الهيكل التنظيمي الجيد يسهل تحقيق الأهداف من خلال التنسيق المناسب لجميع الأنشطة، فالهيكل التنظيمي لديه نظام مدمج من “الضوابط والتوازنات </a:t>
            </a:r>
            <a:r>
              <a:rPr lang="en-US" sz="2400" dirty="0">
                <a:solidFill>
                  <a:srgbClr val="2D3956"/>
                </a:solidFill>
                <a:latin typeface="Times New Roman" panose="02020603050405020304" pitchFamily="18" charset="0"/>
                <a:cs typeface="Times New Roman" panose="02020603050405020304" pitchFamily="18" charset="0"/>
              </a:rPr>
              <a:t>Checks and Balances” </a:t>
            </a:r>
            <a:r>
              <a:rPr lang="ar-SA" sz="2400" dirty="0">
                <a:solidFill>
                  <a:srgbClr val="2D3956"/>
                </a:solidFill>
                <a:latin typeface="Times New Roman" panose="02020603050405020304" pitchFamily="18" charset="0"/>
                <a:cs typeface="Times New Roman" panose="02020603050405020304" pitchFamily="18" charset="0"/>
              </a:rPr>
              <a:t>بحيث يتم تقييم التقدم نحو تحقيق الأهداف على طول الطريق بحيث يمكن إجراء أي تعديلات مطلوبة ويمكن اتخاذ أي قرارات جديدة مطلوبة.</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تقليل النزاعات: </a:t>
            </a:r>
            <a:r>
              <a:rPr lang="ar-SA" sz="2400" dirty="0">
                <a:solidFill>
                  <a:srgbClr val="2D3956"/>
                </a:solidFill>
                <a:latin typeface="Times New Roman" panose="02020603050405020304" pitchFamily="18" charset="0"/>
                <a:cs typeface="Times New Roman" panose="02020603050405020304" pitchFamily="18" charset="0"/>
              </a:rPr>
              <a:t>في الهيكل التنظيمي الجيد، يتم تقليل النزاعات بين الأفراد حول السلطات والاختصاصات إلى الحد الأدنى؛ وبما أن كل شخص يكلف بأداء وظيفة معينة، فإن مسؤولية أداء تلك الوظيفة تقع على عاتقه وحده. ويؤدي ذلك إلى إمكانية تتبع النتائج وتقليل اعتماد الموظف على زملائه لإداء تلك الوظيفة المعينة له إلى الحد الأدنى.</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يزيل التداخل والازدواجية في العمل: </a:t>
            </a:r>
            <a:r>
              <a:rPr lang="ar-SA" sz="2400" dirty="0">
                <a:solidFill>
                  <a:srgbClr val="2D3956"/>
                </a:solidFill>
                <a:latin typeface="Times New Roman" panose="02020603050405020304" pitchFamily="18" charset="0"/>
                <a:cs typeface="Times New Roman" panose="02020603050405020304" pitchFamily="18" charset="0"/>
              </a:rPr>
              <a:t>توجد الازدواجية عندما لا يتم تحديد توزيع العمل بوضوح ويتم تنفيذ العمل بطريقة عشوائية وغير منظمة؛ ونظرًا لأن الهيكل التنظيمي الجيد يتطلب تحديد المهام وتعيينها بوضوح، يتم التخلص من ازدواجية العمل هذه.</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721A8354-DE52-4CF2-6064-01BA4C6A4658}"/>
              </a:ext>
            </a:extLst>
          </p:cNvPr>
          <p:cNvPicPr>
            <a:picLocks noChangeAspect="1"/>
          </p:cNvPicPr>
          <p:nvPr/>
        </p:nvPicPr>
        <p:blipFill>
          <a:blip r:embed="rId3"/>
          <a:stretch>
            <a:fillRect/>
          </a:stretch>
        </p:blipFill>
        <p:spPr>
          <a:xfrm>
            <a:off x="486665" y="5617777"/>
            <a:ext cx="615749" cy="609653"/>
          </a:xfrm>
          <a:prstGeom prst="rect">
            <a:avLst/>
          </a:prstGeom>
        </p:spPr>
      </p:pic>
      <p:pic>
        <p:nvPicPr>
          <p:cNvPr id="7" name="Picture 6">
            <a:extLst>
              <a:ext uri="{FF2B5EF4-FFF2-40B4-BE49-F238E27FC236}">
                <a16:creationId xmlns:a16="http://schemas.microsoft.com/office/drawing/2014/main" id="{8ECC9192-8253-B3B9-F198-92124EA52DE9}"/>
              </a:ext>
            </a:extLst>
          </p:cNvPr>
          <p:cNvPicPr>
            <a:picLocks noChangeAspect="1"/>
          </p:cNvPicPr>
          <p:nvPr/>
        </p:nvPicPr>
        <p:blipFill>
          <a:blip r:embed="rId4"/>
          <a:stretch>
            <a:fillRect/>
          </a:stretch>
        </p:blipFill>
        <p:spPr>
          <a:xfrm>
            <a:off x="10938769" y="1570577"/>
            <a:ext cx="621846" cy="615749"/>
          </a:xfrm>
          <a:prstGeom prst="rect">
            <a:avLst/>
          </a:prstGeom>
        </p:spPr>
      </p:pic>
    </p:spTree>
    <p:extLst>
      <p:ext uri="{BB962C8B-B14F-4D97-AF65-F5344CB8AC3E}">
        <p14:creationId xmlns:p14="http://schemas.microsoft.com/office/powerpoint/2010/main" val="36345668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837109" y="926674"/>
            <a:ext cx="4345194"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أهمية الهيكل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4434" y="1907229"/>
            <a:ext cx="10541000" cy="452431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تحديد المسؤوليات بوضوح: </a:t>
            </a:r>
            <a:r>
              <a:rPr lang="ar-SA" sz="2400" dirty="0">
                <a:solidFill>
                  <a:srgbClr val="2D3956"/>
                </a:solidFill>
                <a:latin typeface="Times New Roman" panose="02020603050405020304" pitchFamily="18" charset="0"/>
                <a:cs typeface="Times New Roman" panose="02020603050405020304" pitchFamily="18" charset="0"/>
              </a:rPr>
              <a:t>الهيكل التنظيمي يقلل من احتمالية حدوث الدوران في حلقة مفرغة، عندما لا نعرف من المسؤول عن ماذا ولا يتم إرسالنا إلى الأشخاص المناسبين في المقام الأول لإنجاز العمل المطلوب تأديته؛ ومع ذلك، في شركة جيدة التنظيم حيث يتم تحديد المسؤوليات بوضوح</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يسهل ترقيات الموظفين: </a:t>
            </a:r>
            <a:r>
              <a:rPr lang="ar-SA" sz="2400" dirty="0">
                <a:solidFill>
                  <a:srgbClr val="2D3956"/>
                </a:solidFill>
                <a:latin typeface="Times New Roman" panose="02020603050405020304" pitchFamily="18" charset="0"/>
                <a:cs typeface="Times New Roman" panose="02020603050405020304" pitchFamily="18" charset="0"/>
              </a:rPr>
              <a:t>نظرًا لأن الهيكل التنظيمي يحدد بوضوح مناصب الأفراد وعلاقتهم ببعضهم البعض، فمن السهل في أي وقت معرفة المستوى الإداري الذي وصل إليه الموظف في الهرم التنظيمي؛ وعلاوة على ذلك، نظرًا لأن كل وظيفة موصوفة جيدًا من حيث المؤهلات والواجبات، يمكن تحديد المراحل التي يتم فيها ترقية الموظفين بشكل أكثر وضوحًا.</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يساعد في إدارة الأجور والمرتبات: </a:t>
            </a:r>
            <a:r>
              <a:rPr lang="ar-SA" sz="2400" dirty="0">
                <a:solidFill>
                  <a:srgbClr val="2D3956"/>
                </a:solidFill>
                <a:latin typeface="Times New Roman" panose="02020603050405020304" pitchFamily="18" charset="0"/>
                <a:cs typeface="Times New Roman" panose="02020603050405020304" pitchFamily="18" charset="0"/>
              </a:rPr>
              <a:t>يعتمد جدول الأجور والرواتب العادل والمنصف على فرضية أن الوظائف ذات المتطلبات المماثلة يجب أن يكون لها مزايا مماثلة؛ فإذا تم تحديد هذه المتطلبات بوضوح وكانت الزيادات السنوية أو زيادات تكلفة المعيشة لكل نوع من الوظائف مفهومة بشكل صحيح وواضح، فإن سياسات إدارة التعويضات أسهل في التنفيذ.</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721A8354-DE52-4CF2-6064-01BA4C6A4658}"/>
              </a:ext>
            </a:extLst>
          </p:cNvPr>
          <p:cNvPicPr>
            <a:picLocks noChangeAspect="1"/>
          </p:cNvPicPr>
          <p:nvPr/>
        </p:nvPicPr>
        <p:blipFill>
          <a:blip r:embed="rId3"/>
          <a:stretch>
            <a:fillRect/>
          </a:stretch>
        </p:blipFill>
        <p:spPr>
          <a:xfrm>
            <a:off x="486665" y="5617777"/>
            <a:ext cx="615749" cy="609653"/>
          </a:xfrm>
          <a:prstGeom prst="rect">
            <a:avLst/>
          </a:prstGeom>
        </p:spPr>
      </p:pic>
      <p:pic>
        <p:nvPicPr>
          <p:cNvPr id="7" name="Picture 6">
            <a:extLst>
              <a:ext uri="{FF2B5EF4-FFF2-40B4-BE49-F238E27FC236}">
                <a16:creationId xmlns:a16="http://schemas.microsoft.com/office/drawing/2014/main" id="{8ECC9192-8253-B3B9-F198-92124EA52DE9}"/>
              </a:ext>
            </a:extLst>
          </p:cNvPr>
          <p:cNvPicPr>
            <a:picLocks noChangeAspect="1"/>
          </p:cNvPicPr>
          <p:nvPr/>
        </p:nvPicPr>
        <p:blipFill>
          <a:blip r:embed="rId4"/>
          <a:stretch>
            <a:fillRect/>
          </a:stretch>
        </p:blipFill>
        <p:spPr>
          <a:xfrm>
            <a:off x="10938769" y="1570577"/>
            <a:ext cx="621846" cy="615749"/>
          </a:xfrm>
          <a:prstGeom prst="rect">
            <a:avLst/>
          </a:prstGeom>
        </p:spPr>
      </p:pic>
    </p:spTree>
    <p:extLst>
      <p:ext uri="{BB962C8B-B14F-4D97-AF65-F5344CB8AC3E}">
        <p14:creationId xmlns:p14="http://schemas.microsoft.com/office/powerpoint/2010/main" val="28966694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837109" y="926674"/>
            <a:ext cx="436096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أهمية الهيكل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6542" y="2054157"/>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سهولة الاتصال: </a:t>
            </a:r>
            <a:r>
              <a:rPr lang="ar-SA" sz="2400" dirty="0">
                <a:solidFill>
                  <a:srgbClr val="2D3956"/>
                </a:solidFill>
                <a:latin typeface="Times New Roman" panose="02020603050405020304" pitchFamily="18" charset="0"/>
                <a:cs typeface="Times New Roman" panose="02020603050405020304" pitchFamily="18" charset="0"/>
              </a:rPr>
              <a:t>الهيكل التنظيمي يجعل الاتصال أسهل على جميع مستويات الإدارة، ونظرًا لأن خطوط الاتصال وتدفق السلطة محددة بوضوح على الهيكل التنظيمي، فإن الاتصال المتبادل يكون أوضح وأسهل.</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توفير أساس سليم للتخطيط الفعال: </a:t>
            </a:r>
            <a:r>
              <a:rPr lang="ar-SA" sz="2400" dirty="0">
                <a:solidFill>
                  <a:srgbClr val="2D3956"/>
                </a:solidFill>
                <a:latin typeface="Times New Roman" panose="02020603050405020304" pitchFamily="18" charset="0"/>
                <a:cs typeface="Times New Roman" panose="02020603050405020304" pitchFamily="18" charset="0"/>
              </a:rPr>
              <a:t>توفر المنظمة جيدة التنظيم أساساً سليماً للتخطيط الفعال، فنظرًا لأن الأهداف محددة بوضوح والموارد المحددة بوضوح، يصبح التخطيط </a:t>
            </a:r>
            <a:r>
              <a:rPr lang="ar-EG" sz="2400" dirty="0">
                <a:solidFill>
                  <a:srgbClr val="2D3956"/>
                </a:solidFill>
                <a:latin typeface="Times New Roman" panose="02020603050405020304" pitchFamily="18" charset="0"/>
                <a:cs typeface="Times New Roman" panose="02020603050405020304" pitchFamily="18" charset="0"/>
              </a:rPr>
              <a:t>(</a:t>
            </a:r>
            <a:r>
              <a:rPr lang="ar-SA" sz="2400" dirty="0">
                <a:solidFill>
                  <a:srgbClr val="2D3956"/>
                </a:solidFill>
                <a:latin typeface="Times New Roman" panose="02020603050405020304" pitchFamily="18" charset="0"/>
                <a:cs typeface="Times New Roman" panose="02020603050405020304" pitchFamily="18" charset="0"/>
              </a:rPr>
              <a:t>قصير الأجل</a:t>
            </a:r>
            <a:r>
              <a:rPr lang="ar-EG" sz="2400" dirty="0">
                <a:solidFill>
                  <a:srgbClr val="2D3956"/>
                </a:solidFill>
                <a:latin typeface="Times New Roman" panose="02020603050405020304" pitchFamily="18" charset="0"/>
                <a:cs typeface="Times New Roman" panose="02020603050405020304" pitchFamily="18" charset="0"/>
              </a:rPr>
              <a:t>، و</a:t>
            </a:r>
            <a:r>
              <a:rPr lang="ar-SA" sz="2400" dirty="0">
                <a:solidFill>
                  <a:srgbClr val="2D3956"/>
                </a:solidFill>
                <a:latin typeface="Times New Roman" panose="02020603050405020304" pitchFamily="18" charset="0"/>
                <a:cs typeface="Times New Roman" panose="02020603050405020304" pitchFamily="18" charset="0"/>
              </a:rPr>
              <a:t>الاستراتيجي</a:t>
            </a:r>
            <a:r>
              <a:rPr lang="ar-EG" sz="2400" dirty="0">
                <a:solidFill>
                  <a:srgbClr val="2D3956"/>
                </a:solidFill>
                <a:latin typeface="Times New Roman" panose="02020603050405020304" pitchFamily="18" charset="0"/>
                <a:cs typeface="Times New Roman" panose="02020603050405020304" pitchFamily="18" charset="0"/>
              </a:rPr>
              <a:t>)</a:t>
            </a:r>
            <a:r>
              <a:rPr lang="ar-SA" sz="2400" dirty="0">
                <a:solidFill>
                  <a:srgbClr val="2D3956"/>
                </a:solidFill>
                <a:latin typeface="Times New Roman" panose="02020603050405020304" pitchFamily="18" charset="0"/>
                <a:cs typeface="Times New Roman" panose="02020603050405020304" pitchFamily="18" charset="0"/>
              </a:rPr>
              <a:t> أكثر تركيزًا وواقعية.</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رفع معنويات الموظفين: </a:t>
            </a:r>
            <a:r>
              <a:rPr lang="ar-SA" sz="2400" dirty="0">
                <a:solidFill>
                  <a:srgbClr val="2D3956"/>
                </a:solidFill>
                <a:latin typeface="Times New Roman" panose="02020603050405020304" pitchFamily="18" charset="0"/>
                <a:cs typeface="Times New Roman" panose="02020603050405020304" pitchFamily="18" charset="0"/>
              </a:rPr>
              <a:t>الهيكل التنظيمي يؤدي إلى زيادة التعاون والشعور بالفخر بين أعضاء المنظمة، فهو يمنح الموظف الحرية الكافية في نطاق مسؤوليته وسلطته؛ فالهيكل التنظيمي ينمي شعورًا بالاستقلالية بين الموظفين مما يؤدي بدوره إلى رفع معنوياتهم بدرجة عالية.</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يشجع على الإبداع: </a:t>
            </a:r>
            <a:r>
              <a:rPr lang="ar-SA" sz="2400" dirty="0">
                <a:solidFill>
                  <a:srgbClr val="2D3956"/>
                </a:solidFill>
                <a:latin typeface="Times New Roman" panose="02020603050405020304" pitchFamily="18" charset="0"/>
                <a:cs typeface="Times New Roman" panose="02020603050405020304" pitchFamily="18" charset="0"/>
              </a:rPr>
              <a:t>بسبب الشعور بالانتماء والروح المعنوية العالية التي تطورها منظمة جيدة التنظيم بين الموظفين، وأيضًا بسبب المسؤولية الواضحة وتقدير المنظمة لمهاراتهم ومساهمتهم في نجاح المنظمة.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721A8354-DE52-4CF2-6064-01BA4C6A4658}"/>
              </a:ext>
            </a:extLst>
          </p:cNvPr>
          <p:cNvPicPr>
            <a:picLocks noChangeAspect="1"/>
          </p:cNvPicPr>
          <p:nvPr/>
        </p:nvPicPr>
        <p:blipFill>
          <a:blip r:embed="rId3"/>
          <a:stretch>
            <a:fillRect/>
          </a:stretch>
        </p:blipFill>
        <p:spPr>
          <a:xfrm>
            <a:off x="486665" y="5617777"/>
            <a:ext cx="615749" cy="609653"/>
          </a:xfrm>
          <a:prstGeom prst="rect">
            <a:avLst/>
          </a:prstGeom>
        </p:spPr>
      </p:pic>
      <p:pic>
        <p:nvPicPr>
          <p:cNvPr id="7" name="Picture 6">
            <a:extLst>
              <a:ext uri="{FF2B5EF4-FFF2-40B4-BE49-F238E27FC236}">
                <a16:creationId xmlns:a16="http://schemas.microsoft.com/office/drawing/2014/main" id="{8ECC9192-8253-B3B9-F198-92124EA52DE9}"/>
              </a:ext>
            </a:extLst>
          </p:cNvPr>
          <p:cNvPicPr>
            <a:picLocks noChangeAspect="1"/>
          </p:cNvPicPr>
          <p:nvPr/>
        </p:nvPicPr>
        <p:blipFill>
          <a:blip r:embed="rId4"/>
          <a:stretch>
            <a:fillRect/>
          </a:stretch>
        </p:blipFill>
        <p:spPr>
          <a:xfrm>
            <a:off x="10938769" y="1570577"/>
            <a:ext cx="621846" cy="615749"/>
          </a:xfrm>
          <a:prstGeom prst="rect">
            <a:avLst/>
          </a:prstGeom>
        </p:spPr>
      </p:pic>
    </p:spTree>
    <p:extLst>
      <p:ext uri="{BB962C8B-B14F-4D97-AF65-F5344CB8AC3E}">
        <p14:creationId xmlns:p14="http://schemas.microsoft.com/office/powerpoint/2010/main" val="34463334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726845" y="915578"/>
            <a:ext cx="473831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خصائص الهيكل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95799" y="1982530"/>
            <a:ext cx="10541000" cy="4154984"/>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cs typeface="Times New Roman" panose="02020603050405020304" pitchFamily="18" charset="0"/>
              </a:rPr>
              <a:t>هناك خصائص معينة يعد توافرها في الهيكل التنظيمي امرأ ضرورياً للتنظيم الإداري، فوجودها يعني أن الهيكل التنظيمي ملائم ومناسب للمنظمة الإدارية، وهذه الخصائص هي:</a:t>
            </a:r>
          </a:p>
          <a:p>
            <a:pPr marL="342900" indent="-342900" algn="just" rtl="1">
              <a:buFont typeface="Arial" panose="020B0604020202020204" pitchFamily="34" charset="0"/>
              <a:buChar char="•"/>
            </a:pPr>
            <a:r>
              <a:rPr lang="ar-EG" sz="2400" b="1" dirty="0">
                <a:solidFill>
                  <a:srgbClr val="FF0000"/>
                </a:solidFill>
                <a:latin typeface="Times New Roman" panose="02020603050405020304" pitchFamily="18" charset="0"/>
                <a:cs typeface="Times New Roman" panose="02020603050405020304" pitchFamily="18" charset="0"/>
              </a:rPr>
              <a:t>الملائمة: </a:t>
            </a:r>
            <a:r>
              <a:rPr lang="ar-EG" sz="2400" dirty="0">
                <a:solidFill>
                  <a:srgbClr val="2D3956"/>
                </a:solidFill>
                <a:latin typeface="Times New Roman" panose="02020603050405020304" pitchFamily="18" charset="0"/>
                <a:cs typeface="Times New Roman" panose="02020603050405020304" pitchFamily="18" charset="0"/>
              </a:rPr>
              <a:t>يجب أن يكون الهيكل التنظيمي ملائمًا لحجم وطبيعة نشاط المنظمة؛ فيجب مراعاة طبيعة الأعمال (البيزنس) للحفاظ على التخصص وتقسيم العمل بين الإدارات وفى كل المستويات الإدارية حتى يتم مراعاة عملية توزيع الموارد البشرية وفقا لمبدأ الكفاءة والفعالية الأمر الذي يؤدي إلى زيادة في الأداء وخفض في التكاليف وتنمية المهارات للأفراد العاملين.</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 </a:t>
            </a:r>
            <a:r>
              <a:rPr lang="ar-EG" sz="2400" b="1" dirty="0">
                <a:solidFill>
                  <a:srgbClr val="FF0000"/>
                </a:solidFill>
                <a:latin typeface="Times New Roman" panose="02020603050405020304" pitchFamily="18" charset="0"/>
                <a:cs typeface="Times New Roman" panose="02020603050405020304" pitchFamily="18" charset="0"/>
              </a:rPr>
              <a:t>الواقعية: </a:t>
            </a:r>
            <a:r>
              <a:rPr lang="ar-EG" sz="2400" dirty="0">
                <a:solidFill>
                  <a:srgbClr val="2D3956"/>
                </a:solidFill>
                <a:latin typeface="Times New Roman" panose="02020603050405020304" pitchFamily="18" charset="0"/>
                <a:cs typeface="Times New Roman" panose="02020603050405020304" pitchFamily="18" charset="0"/>
              </a:rPr>
              <a:t>أي ليس مثاليا ولكن يعير عن المهام والأعمال التي تمثل الاختصاصات الحقيقية للمؤسسة؛ فيجب </a:t>
            </a:r>
            <a:r>
              <a:rPr lang="ar-EG" sz="2400" dirty="0" err="1">
                <a:solidFill>
                  <a:srgbClr val="2D3956"/>
                </a:solidFill>
                <a:latin typeface="Times New Roman" panose="02020603050405020304" pitchFamily="18" charset="0"/>
                <a:cs typeface="Times New Roman" panose="02020603050405020304" pitchFamily="18" charset="0"/>
              </a:rPr>
              <a:t>ان</a:t>
            </a:r>
            <a:r>
              <a:rPr lang="ar-EG" sz="2400" dirty="0">
                <a:solidFill>
                  <a:srgbClr val="2D3956"/>
                </a:solidFill>
                <a:latin typeface="Times New Roman" panose="02020603050405020304" pitchFamily="18" charset="0"/>
                <a:cs typeface="Times New Roman" panose="02020603050405020304" pitchFamily="18" charset="0"/>
              </a:rPr>
              <a:t> يتم تحديد الأنشطة الرئيسية والفرعية والثانوية ويجب أن يتم التمييز بين هذه الأنشطة وأن يراعي توزيعها، حيث يجب أن تكون النشاطات الرئيسة والمهمة في قمة الهيكل التنظيمي، أي في المستويات الإدارية العليا، ويجب أن يتم وضع النشاطات الأخرى بما يتلاءم مع طبيعة وموقع المستويات الإدارية الأخرى داخل التنظيم.</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1466232-7F92-731A-5E44-3258F06045A7}"/>
              </a:ext>
            </a:extLst>
          </p:cNvPr>
          <p:cNvPicPr>
            <a:picLocks noChangeAspect="1"/>
          </p:cNvPicPr>
          <p:nvPr/>
        </p:nvPicPr>
        <p:blipFill>
          <a:blip r:embed="rId3"/>
          <a:stretch>
            <a:fillRect/>
          </a:stretch>
        </p:blipFill>
        <p:spPr>
          <a:xfrm>
            <a:off x="11140990" y="1635704"/>
            <a:ext cx="560881" cy="566977"/>
          </a:xfrm>
          <a:prstGeom prst="rect">
            <a:avLst/>
          </a:prstGeom>
        </p:spPr>
      </p:pic>
      <p:pic>
        <p:nvPicPr>
          <p:cNvPr id="7" name="Picture 6">
            <a:extLst>
              <a:ext uri="{FF2B5EF4-FFF2-40B4-BE49-F238E27FC236}">
                <a16:creationId xmlns:a16="http://schemas.microsoft.com/office/drawing/2014/main" id="{465B0215-1161-B0E3-A7AB-BDA848A1833F}"/>
              </a:ext>
            </a:extLst>
          </p:cNvPr>
          <p:cNvPicPr>
            <a:picLocks noChangeAspect="1"/>
          </p:cNvPicPr>
          <p:nvPr/>
        </p:nvPicPr>
        <p:blipFill>
          <a:blip r:embed="rId3"/>
          <a:stretch>
            <a:fillRect/>
          </a:stretch>
        </p:blipFill>
        <p:spPr>
          <a:xfrm>
            <a:off x="571685" y="5639115"/>
            <a:ext cx="560881" cy="566977"/>
          </a:xfrm>
          <a:prstGeom prst="rect">
            <a:avLst/>
          </a:prstGeom>
        </p:spPr>
      </p:pic>
    </p:spTree>
    <p:extLst>
      <p:ext uri="{BB962C8B-B14F-4D97-AF65-F5344CB8AC3E}">
        <p14:creationId xmlns:p14="http://schemas.microsoft.com/office/powerpoint/2010/main" val="28833376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726845" y="915578"/>
            <a:ext cx="473831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خصائص الهيكل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52125" y="2025511"/>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المرونة: </a:t>
            </a:r>
            <a:r>
              <a:rPr lang="ar-SA" sz="2400" dirty="0">
                <a:solidFill>
                  <a:srgbClr val="2D3956"/>
                </a:solidFill>
                <a:latin typeface="Times New Roman" panose="02020603050405020304" pitchFamily="18" charset="0"/>
                <a:cs typeface="Times New Roman" panose="02020603050405020304" pitchFamily="18" charset="0"/>
              </a:rPr>
              <a:t>إمكانية تعديل وتطوير الهيكل التنظيمي بما يواكب تطور أنشطة ومهام المنظمة واحتياجاتها المتجددة؛ حتى يستطيع مواكبة المتغيرات والمستجدات في البيئة المحيطة</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الوضوح: </a:t>
            </a:r>
            <a:r>
              <a:rPr lang="ar-SA" sz="2400" dirty="0">
                <a:solidFill>
                  <a:srgbClr val="2D3956"/>
                </a:solidFill>
                <a:latin typeface="Times New Roman" panose="02020603050405020304" pitchFamily="18" charset="0"/>
                <a:cs typeface="Times New Roman" panose="02020603050405020304" pitchFamily="18" charset="0"/>
              </a:rPr>
              <a:t>يوضح الهيكل التنظيمي بدقة العلاقة بين المستويات الإدارية، وتسلسل وعلاقات السلطة والمستويات الإدارية.</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البساطة وعدم التعقيد: </a:t>
            </a:r>
            <a:r>
              <a:rPr lang="ar-SA" sz="2400" dirty="0">
                <a:solidFill>
                  <a:srgbClr val="2D3956"/>
                </a:solidFill>
                <a:latin typeface="Times New Roman" panose="02020603050405020304" pitchFamily="18" charset="0"/>
                <a:cs typeface="Times New Roman" panose="02020603050405020304" pitchFamily="18" charset="0"/>
              </a:rPr>
              <a:t>يساعد الهيكل التنظيمي على سهولة تدفق الاتصالات رأسيا وأفقيا، وتحقيق التنسيق الفعال بين القطاعات والإدارات والأقسام وغيرها</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نطاق الإشراف الملائم: </a:t>
            </a:r>
            <a:r>
              <a:rPr lang="ar-SA" sz="2400" dirty="0">
                <a:solidFill>
                  <a:srgbClr val="2D3956"/>
                </a:solidFill>
                <a:latin typeface="Times New Roman" panose="02020603050405020304" pitchFamily="18" charset="0"/>
                <a:cs typeface="Times New Roman" panose="02020603050405020304" pitchFamily="18" charset="0"/>
              </a:rPr>
              <a:t>ضرورة مراعاة نطاق الإشراف الملائم، بحيث يراعي في ذلك قدرات الرئيس والمرؤوس وطبيعة العمل، وذلك تسهيلاً للعمل الإداري وحفاظاً على البناء التنظيمي.</a:t>
            </a:r>
          </a:p>
          <a:p>
            <a:pPr marL="342900" indent="-342900" algn="just" rtl="1">
              <a:buFont typeface="Arial" panose="020B0604020202020204" pitchFamily="34" charset="0"/>
              <a:buChar char="•"/>
            </a:pPr>
            <a:r>
              <a:rPr lang="ar-SA" sz="2400" b="1" dirty="0">
                <a:solidFill>
                  <a:srgbClr val="FF0000"/>
                </a:solidFill>
                <a:latin typeface="Times New Roman" panose="02020603050405020304" pitchFamily="18" charset="0"/>
                <a:cs typeface="Times New Roman" panose="02020603050405020304" pitchFamily="18" charset="0"/>
              </a:rPr>
              <a:t>تفويض السلطة: </a:t>
            </a:r>
            <a:r>
              <a:rPr lang="ar-SA" sz="2400" dirty="0">
                <a:solidFill>
                  <a:srgbClr val="2D3956"/>
                </a:solidFill>
                <a:latin typeface="Times New Roman" panose="02020603050405020304" pitchFamily="18" charset="0"/>
                <a:cs typeface="Times New Roman" panose="02020603050405020304" pitchFamily="18" charset="0"/>
              </a:rPr>
              <a:t>ضرورة توافر مبدأ التفويض السليم للسلطة في الهيكل التنظيمي، حتى تستطيع المنظمة للبقاء والاستمرار ومواكبة المستجدات، والعمل على خلق كوادر إدارية جديدة.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1466232-7F92-731A-5E44-3258F06045A7}"/>
              </a:ext>
            </a:extLst>
          </p:cNvPr>
          <p:cNvPicPr>
            <a:picLocks noChangeAspect="1"/>
          </p:cNvPicPr>
          <p:nvPr/>
        </p:nvPicPr>
        <p:blipFill>
          <a:blip r:embed="rId3"/>
          <a:stretch>
            <a:fillRect/>
          </a:stretch>
        </p:blipFill>
        <p:spPr>
          <a:xfrm>
            <a:off x="11140990" y="1635704"/>
            <a:ext cx="560881" cy="566977"/>
          </a:xfrm>
          <a:prstGeom prst="rect">
            <a:avLst/>
          </a:prstGeom>
        </p:spPr>
      </p:pic>
      <p:pic>
        <p:nvPicPr>
          <p:cNvPr id="7" name="Picture 6">
            <a:extLst>
              <a:ext uri="{FF2B5EF4-FFF2-40B4-BE49-F238E27FC236}">
                <a16:creationId xmlns:a16="http://schemas.microsoft.com/office/drawing/2014/main" id="{465B0215-1161-B0E3-A7AB-BDA848A1833F}"/>
              </a:ext>
            </a:extLst>
          </p:cNvPr>
          <p:cNvPicPr>
            <a:picLocks noChangeAspect="1"/>
          </p:cNvPicPr>
          <p:nvPr/>
        </p:nvPicPr>
        <p:blipFill>
          <a:blip r:embed="rId3"/>
          <a:stretch>
            <a:fillRect/>
          </a:stretch>
        </p:blipFill>
        <p:spPr>
          <a:xfrm>
            <a:off x="571685" y="5639115"/>
            <a:ext cx="560881" cy="566977"/>
          </a:xfrm>
          <a:prstGeom prst="rect">
            <a:avLst/>
          </a:prstGeom>
        </p:spPr>
      </p:pic>
    </p:spTree>
    <p:extLst>
      <p:ext uri="{BB962C8B-B14F-4D97-AF65-F5344CB8AC3E}">
        <p14:creationId xmlns:p14="http://schemas.microsoft.com/office/powerpoint/2010/main" val="21098379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144731" y="989846"/>
            <a:ext cx="4895965"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مراحل إعداد الهيكل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5119"/>
            <a:ext cx="10541000" cy="3785652"/>
          </a:xfrm>
          <a:prstGeom prst="rect">
            <a:avLst/>
          </a:prstGeom>
          <a:noFill/>
        </p:spPr>
        <p:txBody>
          <a:bodyPr wrap="square" rtlCol="0">
            <a:spAutoFit/>
          </a:bodyPr>
          <a:lstStyle/>
          <a:p>
            <a:pPr marL="457200" indent="-457200" algn="just" rtl="1">
              <a:buFont typeface="+mj-lt"/>
              <a:buAutoNum type="arabicParenR"/>
            </a:pPr>
            <a:r>
              <a:rPr lang="ar-SA" sz="2400" b="1" dirty="0">
                <a:solidFill>
                  <a:srgbClr val="FF0000"/>
                </a:solidFill>
                <a:highlight>
                  <a:srgbClr val="00FFFF"/>
                </a:highlight>
                <a:latin typeface="Times New Roman" panose="02020603050405020304" pitchFamily="18" charset="0"/>
                <a:cs typeface="Times New Roman" panose="02020603050405020304" pitchFamily="18" charset="0"/>
              </a:rPr>
              <a:t>تحديد الأهداف الرئيسية </a:t>
            </a:r>
            <a:r>
              <a:rPr lang="en-US" sz="2400" b="1" dirty="0">
                <a:solidFill>
                  <a:srgbClr val="FF0000"/>
                </a:solidFill>
                <a:highlight>
                  <a:srgbClr val="00FFFF"/>
                </a:highlight>
                <a:latin typeface="Times New Roman" panose="02020603050405020304" pitchFamily="18" charset="0"/>
                <a:cs typeface="Times New Roman" panose="02020603050405020304" pitchFamily="18" charset="0"/>
              </a:rPr>
              <a:t>Objectives </a:t>
            </a:r>
            <a:r>
              <a:rPr lang="ar-EG" sz="2400" b="1" dirty="0">
                <a:solidFill>
                  <a:srgbClr val="FF0000"/>
                </a:solidFill>
                <a:highlight>
                  <a:srgbClr val="00FFFF"/>
                </a:highlight>
                <a:latin typeface="Times New Roman" panose="02020603050405020304" pitchFamily="18" charset="0"/>
                <a:cs typeface="Times New Roman" panose="02020603050405020304" pitchFamily="18" charset="0"/>
              </a:rPr>
              <a:t> </a:t>
            </a:r>
            <a:r>
              <a:rPr lang="en-US" sz="2400" dirty="0">
                <a:solidFill>
                  <a:srgbClr val="2D3956"/>
                </a:solidFill>
                <a:latin typeface="Times New Roman" panose="02020603050405020304" pitchFamily="18" charset="0"/>
                <a:cs typeface="Times New Roman" panose="02020603050405020304" pitchFamily="18" charset="0"/>
              </a:rPr>
              <a:t>:</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طبيعي أن التنظيم يتم إعداده لتحقيق أهداف معينة، إذن لابد من تحديد هذه الأهداف كأول خطوة في إعداد التنظيم؛ فمثلاً وزارة العمل تهدف إلى تحقيق هدفين أساسيين، الهدف الأول هو التأكد من تطبيق قانون العمل بواسطة المؤسسات المختلفة، الهدف الثاني القيام بالتدريب المهني من خلال مجموعة من المعاهد والكليات التدريبية.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r>
              <a:rPr lang="ar-SA" sz="2400" b="1" dirty="0">
                <a:solidFill>
                  <a:srgbClr val="FF0000"/>
                </a:solidFill>
                <a:highlight>
                  <a:srgbClr val="00FFFF"/>
                </a:highlight>
                <a:latin typeface="Times New Roman" panose="02020603050405020304" pitchFamily="18" charset="0"/>
                <a:cs typeface="Times New Roman" panose="02020603050405020304" pitchFamily="18" charset="0"/>
              </a:rPr>
              <a:t>تحديد الأنشطة الرئيسية </a:t>
            </a:r>
            <a:r>
              <a:rPr lang="en-US" sz="2400" b="1" dirty="0">
                <a:solidFill>
                  <a:srgbClr val="FF0000"/>
                </a:solidFill>
                <a:highlight>
                  <a:srgbClr val="00FFFF"/>
                </a:highlight>
                <a:latin typeface="Times New Roman" panose="02020603050405020304" pitchFamily="18" charset="0"/>
                <a:cs typeface="Times New Roman" panose="02020603050405020304" pitchFamily="18" charset="0"/>
              </a:rPr>
              <a:t>Activities</a:t>
            </a:r>
            <a:r>
              <a:rPr lang="en-US" sz="2400" dirty="0">
                <a:solidFill>
                  <a:srgbClr val="2D3956"/>
                </a:solidFill>
                <a:highlight>
                  <a:srgbClr val="00FFFF"/>
                </a:highlight>
                <a:latin typeface="Times New Roman" panose="02020603050405020304" pitchFamily="18" charset="0"/>
                <a:cs typeface="Times New Roman" panose="02020603050405020304" pitchFamily="18" charset="0"/>
              </a:rPr>
              <a:t> </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بعد تحديد الأهداف يتم تحديد الأنشطة اللازمة لتحقيق هذه الأهداف، حيث تحقيق الهدف يتطلب ممارسة أنشطة معينة، فمثلاً لتحقيق هدف تطبيق قانون العمل تحتاج الوزارة إلى ممارسة ما يلي: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البت في طلبات الترخيص للعمل للأجانب.</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مراقبة أعمال الصحة والسلامة في المؤسسات.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مراقبة تطبيق قانون العمل.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1A3226CA-98D4-4A83-A9A2-7DD544ADA062}"/>
              </a:ext>
            </a:extLst>
          </p:cNvPr>
          <p:cNvPicPr>
            <a:picLocks noChangeAspect="1"/>
          </p:cNvPicPr>
          <p:nvPr/>
        </p:nvPicPr>
        <p:blipFill>
          <a:blip r:embed="rId3"/>
          <a:stretch>
            <a:fillRect/>
          </a:stretch>
        </p:blipFill>
        <p:spPr>
          <a:xfrm>
            <a:off x="7781254" y="972088"/>
            <a:ext cx="658425" cy="676715"/>
          </a:xfrm>
          <a:prstGeom prst="rect">
            <a:avLst/>
          </a:prstGeom>
        </p:spPr>
      </p:pic>
      <p:pic>
        <p:nvPicPr>
          <p:cNvPr id="7" name="Picture 6">
            <a:extLst>
              <a:ext uri="{FF2B5EF4-FFF2-40B4-BE49-F238E27FC236}">
                <a16:creationId xmlns:a16="http://schemas.microsoft.com/office/drawing/2014/main" id="{E0CE78EA-53B2-270C-7114-54A070C1D09D}"/>
              </a:ext>
            </a:extLst>
          </p:cNvPr>
          <p:cNvPicPr>
            <a:picLocks noChangeAspect="1"/>
          </p:cNvPicPr>
          <p:nvPr/>
        </p:nvPicPr>
        <p:blipFill>
          <a:blip r:embed="rId3"/>
          <a:stretch>
            <a:fillRect/>
          </a:stretch>
        </p:blipFill>
        <p:spPr>
          <a:xfrm>
            <a:off x="3664710" y="899226"/>
            <a:ext cx="658425" cy="676715"/>
          </a:xfrm>
          <a:prstGeom prst="rect">
            <a:avLst/>
          </a:prstGeom>
        </p:spPr>
      </p:pic>
    </p:spTree>
    <p:extLst>
      <p:ext uri="{BB962C8B-B14F-4D97-AF65-F5344CB8AC3E}">
        <p14:creationId xmlns:p14="http://schemas.microsoft.com/office/powerpoint/2010/main" val="8605701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17268" y="975974"/>
            <a:ext cx="492749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مراحل إعداد الهيكل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2192" y="1971845"/>
            <a:ext cx="10541000" cy="4154984"/>
          </a:xfrm>
          <a:prstGeom prst="rect">
            <a:avLst/>
          </a:prstGeom>
          <a:noFill/>
        </p:spPr>
        <p:txBody>
          <a:bodyPr wrap="square" rtlCol="0">
            <a:spAutoFit/>
          </a:bodyPr>
          <a:lstStyle/>
          <a:p>
            <a:pPr algn="just" rtl="1"/>
            <a:r>
              <a:rPr lang="ar-EG" sz="2400" b="1" dirty="0">
                <a:solidFill>
                  <a:srgbClr val="FF0000"/>
                </a:solidFill>
                <a:highlight>
                  <a:srgbClr val="00FFFF"/>
                </a:highlight>
                <a:latin typeface="Times New Roman" panose="02020603050405020304" pitchFamily="18" charset="0"/>
                <a:cs typeface="Times New Roman" panose="02020603050405020304" pitchFamily="18" charset="0"/>
              </a:rPr>
              <a:t>3) تجميع الأنشطة في أقسام: </a:t>
            </a:r>
            <a:r>
              <a:rPr lang="ar-EG" sz="2400" dirty="0">
                <a:solidFill>
                  <a:srgbClr val="2D3956"/>
                </a:solidFill>
                <a:latin typeface="Times New Roman" panose="02020603050405020304" pitchFamily="18" charset="0"/>
                <a:cs typeface="Times New Roman" panose="02020603050405020304" pitchFamily="18" charset="0"/>
              </a:rPr>
              <a:t>بعد تفصيل الأنشطة اللازمة لتحقيق الأهداف سواء كانت المباشرة أو غير المباشرة، يتم تجميع هذه الأنشطة في أقسام طبقاً لمجموعة من الاعتبارات:</a:t>
            </a:r>
          </a:p>
          <a:p>
            <a:pPr marL="1371600" indent="-220663"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أساس التجميع (العملاء – المناطق – …. الخ)</a:t>
            </a:r>
          </a:p>
          <a:p>
            <a:pPr marL="1371600" indent="-220663"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درجة الترابط والتلازم في أداء الأنشطة.</a:t>
            </a:r>
          </a:p>
          <a:p>
            <a:pPr marL="1371600" indent="-220663"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درجة التجانس بين هذه الأنشطة.</a:t>
            </a:r>
          </a:p>
          <a:p>
            <a:pPr marL="1371600" indent="-220663"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نطاق الإشراف.</a:t>
            </a:r>
          </a:p>
          <a:p>
            <a:pPr algn="just" rtl="1"/>
            <a:r>
              <a:rPr lang="ar-EG" sz="2400" b="1" dirty="0">
                <a:solidFill>
                  <a:srgbClr val="FF0000"/>
                </a:solidFill>
                <a:highlight>
                  <a:srgbClr val="00FFFF"/>
                </a:highlight>
                <a:latin typeface="Times New Roman" panose="02020603050405020304" pitchFamily="18" charset="0"/>
                <a:cs typeface="Times New Roman" panose="02020603050405020304" pitchFamily="18" charset="0"/>
              </a:rPr>
              <a:t>4) </a:t>
            </a:r>
            <a:r>
              <a:rPr lang="ar-SA" sz="2400" b="1" dirty="0">
                <a:solidFill>
                  <a:srgbClr val="FF0000"/>
                </a:solidFill>
                <a:highlight>
                  <a:srgbClr val="00FFFF"/>
                </a:highlight>
                <a:latin typeface="Times New Roman" panose="02020603050405020304" pitchFamily="18" charset="0"/>
                <a:cs typeface="Times New Roman" panose="02020603050405020304" pitchFamily="18" charset="0"/>
              </a:rPr>
              <a:t>تجميع الأقسام في إدارات: </a:t>
            </a:r>
            <a:r>
              <a:rPr lang="ar-SA" sz="2400" dirty="0">
                <a:solidFill>
                  <a:srgbClr val="2D3956"/>
                </a:solidFill>
                <a:latin typeface="Times New Roman" panose="02020603050405020304" pitchFamily="18" charset="0"/>
                <a:cs typeface="Times New Roman" panose="02020603050405020304" pitchFamily="18" charset="0"/>
              </a:rPr>
              <a:t>حيث يتم تجميع الأقسام في إدارات يشرف على كل إدارة مدير الإدارة، ويتبع في تجميع الأقسام المبدأ التنظيمي الخاص بدرجة الترابط والتشابه والتماثل والتلازم بين الأقسام التي تضمها إدارة واحدة بالإضافة إلى نطاق الإشراف الخاص بهذا المدي، الذي لا يكون نطاق إشرافه واسعاً جداً بحيث لا يمكنه من الذي الإشراف الفعال ولا نطاق إشراف محدود جداً بحيث يعوق تدخله الزائد في أعمال الأقسام تحقيق أهدافها.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1A3226CA-98D4-4A83-A9A2-7DD544ADA062}"/>
              </a:ext>
            </a:extLst>
          </p:cNvPr>
          <p:cNvPicPr>
            <a:picLocks noChangeAspect="1"/>
          </p:cNvPicPr>
          <p:nvPr/>
        </p:nvPicPr>
        <p:blipFill>
          <a:blip r:embed="rId3"/>
          <a:stretch>
            <a:fillRect/>
          </a:stretch>
        </p:blipFill>
        <p:spPr>
          <a:xfrm>
            <a:off x="8672305" y="1008780"/>
            <a:ext cx="658425" cy="676715"/>
          </a:xfrm>
          <a:prstGeom prst="rect">
            <a:avLst/>
          </a:prstGeom>
        </p:spPr>
      </p:pic>
      <p:pic>
        <p:nvPicPr>
          <p:cNvPr id="7" name="Picture 6">
            <a:extLst>
              <a:ext uri="{FF2B5EF4-FFF2-40B4-BE49-F238E27FC236}">
                <a16:creationId xmlns:a16="http://schemas.microsoft.com/office/drawing/2014/main" id="{E0CE78EA-53B2-270C-7114-54A070C1D09D}"/>
              </a:ext>
            </a:extLst>
          </p:cNvPr>
          <p:cNvPicPr>
            <a:picLocks noChangeAspect="1"/>
          </p:cNvPicPr>
          <p:nvPr/>
        </p:nvPicPr>
        <p:blipFill>
          <a:blip r:embed="rId3"/>
          <a:stretch>
            <a:fillRect/>
          </a:stretch>
        </p:blipFill>
        <p:spPr>
          <a:xfrm>
            <a:off x="3256085" y="935396"/>
            <a:ext cx="658425" cy="676715"/>
          </a:xfrm>
          <a:prstGeom prst="rect">
            <a:avLst/>
          </a:prstGeom>
        </p:spPr>
      </p:pic>
    </p:spTree>
    <p:extLst>
      <p:ext uri="{BB962C8B-B14F-4D97-AF65-F5344CB8AC3E}">
        <p14:creationId xmlns:p14="http://schemas.microsoft.com/office/powerpoint/2010/main" val="40758192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53338" y="975974"/>
            <a:ext cx="520733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مراحل إعداد الهيكل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algn="just" rtl="1"/>
            <a:r>
              <a:rPr lang="ar-EG" sz="2400" dirty="0">
                <a:solidFill>
                  <a:srgbClr val="FF0000"/>
                </a:solidFill>
                <a:highlight>
                  <a:srgbClr val="00FFFF"/>
                </a:highlight>
                <a:latin typeface="Times New Roman" panose="02020603050405020304" pitchFamily="18" charset="0"/>
                <a:cs typeface="Times New Roman" panose="02020603050405020304" pitchFamily="18" charset="0"/>
              </a:rPr>
              <a:t>5</a:t>
            </a:r>
            <a:r>
              <a:rPr lang="ar-EG" sz="2400" b="1" dirty="0">
                <a:solidFill>
                  <a:srgbClr val="FF0000"/>
                </a:solidFill>
                <a:highlight>
                  <a:srgbClr val="00FFFF"/>
                </a:highlight>
                <a:latin typeface="Times New Roman" panose="02020603050405020304" pitchFamily="18" charset="0"/>
                <a:cs typeface="Times New Roman" panose="02020603050405020304" pitchFamily="18" charset="0"/>
              </a:rPr>
              <a:t>) </a:t>
            </a:r>
            <a:r>
              <a:rPr lang="ar-SA" sz="2400" b="1" dirty="0">
                <a:solidFill>
                  <a:srgbClr val="FF0000"/>
                </a:solidFill>
                <a:highlight>
                  <a:srgbClr val="00FFFF"/>
                </a:highlight>
                <a:latin typeface="Times New Roman" panose="02020603050405020304" pitchFamily="18" charset="0"/>
                <a:cs typeface="Times New Roman" panose="02020603050405020304" pitchFamily="18" charset="0"/>
              </a:rPr>
              <a:t>تجميع الإدارات في قطاعات: </a:t>
            </a:r>
            <a:r>
              <a:rPr lang="ar-SA" sz="2400" dirty="0">
                <a:solidFill>
                  <a:srgbClr val="2D3956"/>
                </a:solidFill>
                <a:latin typeface="Times New Roman" panose="02020603050405020304" pitchFamily="18" charset="0"/>
                <a:cs typeface="Times New Roman" panose="02020603050405020304" pitchFamily="18" charset="0"/>
              </a:rPr>
              <a:t>بذلك يظهر المستوى الإداري الثاني بتجميع الإدارات المترابطة والمتشابهة والمتماثلة والمتلازمة في قطاع يشرف عليه رئيس قطاع يراعي هنا أيضاً نطاق الإشراف لرئيس القطاع.</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400" dirty="0">
              <a:solidFill>
                <a:srgbClr val="2D3956"/>
              </a:solidFill>
              <a:latin typeface="Times New Roman" panose="02020603050405020304" pitchFamily="18" charset="0"/>
              <a:cs typeface="Times New Roman" panose="02020603050405020304" pitchFamily="18" charset="0"/>
            </a:endParaRPr>
          </a:p>
          <a:p>
            <a:pPr algn="just" rtl="1"/>
            <a:r>
              <a:rPr lang="ar-EG" sz="2400" dirty="0">
                <a:solidFill>
                  <a:srgbClr val="FF0000"/>
                </a:solidFill>
                <a:highlight>
                  <a:srgbClr val="00FFFF"/>
                </a:highlight>
                <a:latin typeface="Times New Roman" panose="02020603050405020304" pitchFamily="18" charset="0"/>
                <a:cs typeface="Times New Roman" panose="02020603050405020304" pitchFamily="18" charset="0"/>
              </a:rPr>
              <a:t>6</a:t>
            </a:r>
            <a:r>
              <a:rPr lang="ar-EG" sz="2400" b="1" dirty="0">
                <a:solidFill>
                  <a:srgbClr val="FF0000"/>
                </a:solidFill>
                <a:highlight>
                  <a:srgbClr val="00FFFF"/>
                </a:highlight>
                <a:latin typeface="Times New Roman" panose="02020603050405020304" pitchFamily="18" charset="0"/>
                <a:cs typeface="Times New Roman" panose="02020603050405020304" pitchFamily="18" charset="0"/>
              </a:rPr>
              <a:t>) </a:t>
            </a:r>
            <a:r>
              <a:rPr lang="ar-SA" sz="2400" b="1" dirty="0">
                <a:solidFill>
                  <a:srgbClr val="FF0000"/>
                </a:solidFill>
                <a:highlight>
                  <a:srgbClr val="00FFFF"/>
                </a:highlight>
                <a:latin typeface="Times New Roman" panose="02020603050405020304" pitchFamily="18" charset="0"/>
                <a:cs typeface="Times New Roman" panose="02020603050405020304" pitchFamily="18" charset="0"/>
              </a:rPr>
              <a:t>رسم الخريطة التنظيمية: </a:t>
            </a:r>
            <a:r>
              <a:rPr lang="ar-SA" sz="2400" dirty="0">
                <a:solidFill>
                  <a:srgbClr val="2D3956"/>
                </a:solidFill>
                <a:latin typeface="Times New Roman" panose="02020603050405020304" pitchFamily="18" charset="0"/>
                <a:cs typeface="Times New Roman" panose="02020603050405020304" pitchFamily="18" charset="0"/>
              </a:rPr>
              <a:t>في البداية يمكن تعريف الخريطة التنظيمية على أنها شكل أو رسم بياني يوضح الهيكل التنظيمي الذي يقوم عليه بنيان المنظمة الكلي، وقد عرفها الجوهري بأنها وسيلة للتعبير عن الإطار العام لشكل المنشأة وتصوير هيكل التنظيم وما يتضمنه البناء التنظيمي للمنشأة من قطاعات ووحدات وخطوط السلطة والاتصالات الإدارية، ويسمي كُتاب التنظيم الإداري الخرائط التنظيمية بلوحات التنظيم. والخريطة التنظيمية هي أحد مراحل وعناصر بناء الهيكل التنظيمي حيث توضح بطريقة الرسم طبيعة ونوع الهيكل التنظيمي للمنظمة.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1A3226CA-98D4-4A83-A9A2-7DD544ADA062}"/>
              </a:ext>
            </a:extLst>
          </p:cNvPr>
          <p:cNvPicPr>
            <a:picLocks noChangeAspect="1"/>
          </p:cNvPicPr>
          <p:nvPr/>
        </p:nvPicPr>
        <p:blipFill>
          <a:blip r:embed="rId3"/>
          <a:stretch>
            <a:fillRect/>
          </a:stretch>
        </p:blipFill>
        <p:spPr>
          <a:xfrm>
            <a:off x="8838663" y="1023597"/>
            <a:ext cx="658425" cy="676715"/>
          </a:xfrm>
          <a:prstGeom prst="rect">
            <a:avLst/>
          </a:prstGeom>
        </p:spPr>
      </p:pic>
      <p:pic>
        <p:nvPicPr>
          <p:cNvPr id="7" name="Picture 6">
            <a:extLst>
              <a:ext uri="{FF2B5EF4-FFF2-40B4-BE49-F238E27FC236}">
                <a16:creationId xmlns:a16="http://schemas.microsoft.com/office/drawing/2014/main" id="{E0CE78EA-53B2-270C-7114-54A070C1D09D}"/>
              </a:ext>
            </a:extLst>
          </p:cNvPr>
          <p:cNvPicPr>
            <a:picLocks noChangeAspect="1"/>
          </p:cNvPicPr>
          <p:nvPr/>
        </p:nvPicPr>
        <p:blipFill>
          <a:blip r:embed="rId3"/>
          <a:stretch>
            <a:fillRect/>
          </a:stretch>
        </p:blipFill>
        <p:spPr>
          <a:xfrm>
            <a:off x="2777306" y="935396"/>
            <a:ext cx="658425" cy="676715"/>
          </a:xfrm>
          <a:prstGeom prst="rect">
            <a:avLst/>
          </a:prstGeom>
        </p:spPr>
      </p:pic>
    </p:spTree>
    <p:extLst>
      <p:ext uri="{BB962C8B-B14F-4D97-AF65-F5344CB8AC3E}">
        <p14:creationId xmlns:p14="http://schemas.microsoft.com/office/powerpoint/2010/main" val="26093977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08484" y="975974"/>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أهمية الخريطة التنظيمية</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a:t>
            </a:r>
            <a:r>
              <a:rPr lang="ar-EG" sz="2400" dirty="0">
                <a:solidFill>
                  <a:srgbClr val="2D3956"/>
                </a:solidFill>
                <a:latin typeface="Times New Roman" panose="02020603050405020304" pitchFamily="18" charset="0"/>
                <a:cs typeface="Times New Roman" panose="02020603050405020304" pitchFamily="18" charset="0"/>
              </a:rPr>
              <a:t>حديد </a:t>
            </a:r>
            <a:r>
              <a:rPr lang="ar-SA" sz="2400" dirty="0">
                <a:solidFill>
                  <a:srgbClr val="2D3956"/>
                </a:solidFill>
                <a:latin typeface="Times New Roman" panose="02020603050405020304" pitchFamily="18" charset="0"/>
                <a:cs typeface="Times New Roman" panose="02020603050405020304" pitchFamily="18" charset="0"/>
              </a:rPr>
              <a:t>الأنشطة الرئيسية والفرعية.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تحديد </a:t>
            </a:r>
            <a:r>
              <a:rPr lang="ar-SA" sz="2400" dirty="0">
                <a:solidFill>
                  <a:srgbClr val="2D3956"/>
                </a:solidFill>
                <a:latin typeface="Times New Roman" panose="02020603050405020304" pitchFamily="18" charset="0"/>
                <a:cs typeface="Times New Roman" panose="02020603050405020304" pitchFamily="18" charset="0"/>
              </a:rPr>
              <a:t>التقسيمات الإدارية الرئيسية والفرعية.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توضيح </a:t>
            </a:r>
            <a:r>
              <a:rPr lang="ar-SA" sz="2400" dirty="0">
                <a:solidFill>
                  <a:srgbClr val="2D3956"/>
                </a:solidFill>
                <a:latin typeface="Times New Roman" panose="02020603050405020304" pitchFamily="18" charset="0"/>
                <a:cs typeface="Times New Roman" panose="02020603050405020304" pitchFamily="18" charset="0"/>
              </a:rPr>
              <a:t>عدد المستويات الإدارية.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تحديد </a:t>
            </a:r>
            <a:r>
              <a:rPr lang="ar-SA" sz="2400" dirty="0">
                <a:solidFill>
                  <a:srgbClr val="2D3956"/>
                </a:solidFill>
                <a:latin typeface="Times New Roman" panose="02020603050405020304" pitchFamily="18" charset="0"/>
                <a:cs typeface="Times New Roman" panose="02020603050405020304" pitchFamily="18" charset="0"/>
              </a:rPr>
              <a:t>نطاق الإشراف.</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توضيح </a:t>
            </a:r>
            <a:r>
              <a:rPr lang="ar-SA" sz="2400" dirty="0">
                <a:solidFill>
                  <a:srgbClr val="2D3956"/>
                </a:solidFill>
                <a:latin typeface="Times New Roman" panose="02020603050405020304" pitchFamily="18" charset="0"/>
                <a:cs typeface="Times New Roman" panose="02020603050405020304" pitchFamily="18" charset="0"/>
              </a:rPr>
              <a:t>خطوط السلطة.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بيان </a:t>
            </a:r>
            <a:r>
              <a:rPr lang="ar-SA" sz="2400" dirty="0">
                <a:solidFill>
                  <a:srgbClr val="2D3956"/>
                </a:solidFill>
                <a:latin typeface="Times New Roman" panose="02020603050405020304" pitchFamily="18" charset="0"/>
                <a:cs typeface="Times New Roman" panose="02020603050405020304" pitchFamily="18" charset="0"/>
              </a:rPr>
              <a:t>مواقع الإدارات.</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توضيح </a:t>
            </a:r>
            <a:r>
              <a:rPr lang="ar-SA" sz="2400" dirty="0">
                <a:solidFill>
                  <a:srgbClr val="2D3956"/>
                </a:solidFill>
                <a:latin typeface="Times New Roman" panose="02020603050405020304" pitchFamily="18" charset="0"/>
                <a:cs typeface="Times New Roman" panose="02020603050405020304" pitchFamily="18" charset="0"/>
              </a:rPr>
              <a:t>مراكز اتخاذ القرار.</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حصر </a:t>
            </a:r>
            <a:r>
              <a:rPr lang="ar-SA" sz="2400" dirty="0">
                <a:solidFill>
                  <a:srgbClr val="2D3956"/>
                </a:solidFill>
                <a:latin typeface="Times New Roman" panose="02020603050405020304" pitchFamily="18" charset="0"/>
                <a:cs typeface="Times New Roman" panose="02020603050405020304" pitchFamily="18" charset="0"/>
              </a:rPr>
              <a:t>المجالس واللجان الدائمة.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A333D700-8118-DFB8-7C05-9D5861930ECB}"/>
              </a:ext>
            </a:extLst>
          </p:cNvPr>
          <p:cNvPicPr>
            <a:picLocks noChangeAspect="1"/>
          </p:cNvPicPr>
          <p:nvPr/>
        </p:nvPicPr>
        <p:blipFill>
          <a:blip r:embed="rId3"/>
          <a:stretch>
            <a:fillRect/>
          </a:stretch>
        </p:blipFill>
        <p:spPr>
          <a:xfrm>
            <a:off x="10770410" y="1340636"/>
            <a:ext cx="993734" cy="993734"/>
          </a:xfrm>
          <a:prstGeom prst="rect">
            <a:avLst/>
          </a:prstGeom>
        </p:spPr>
      </p:pic>
      <p:pic>
        <p:nvPicPr>
          <p:cNvPr id="7" name="Picture 6">
            <a:extLst>
              <a:ext uri="{FF2B5EF4-FFF2-40B4-BE49-F238E27FC236}">
                <a16:creationId xmlns:a16="http://schemas.microsoft.com/office/drawing/2014/main" id="{9813C569-909C-566D-B4AC-9E30ED465885}"/>
              </a:ext>
            </a:extLst>
          </p:cNvPr>
          <p:cNvPicPr>
            <a:picLocks noChangeAspect="1"/>
          </p:cNvPicPr>
          <p:nvPr/>
        </p:nvPicPr>
        <p:blipFill>
          <a:blip r:embed="rId3"/>
          <a:stretch>
            <a:fillRect/>
          </a:stretch>
        </p:blipFill>
        <p:spPr>
          <a:xfrm>
            <a:off x="265133" y="5425737"/>
            <a:ext cx="993734" cy="993734"/>
          </a:xfrm>
          <a:prstGeom prst="rect">
            <a:avLst/>
          </a:prstGeom>
        </p:spPr>
      </p:pic>
      <p:pic>
        <p:nvPicPr>
          <p:cNvPr id="9" name="Picture 8">
            <a:extLst>
              <a:ext uri="{FF2B5EF4-FFF2-40B4-BE49-F238E27FC236}">
                <a16:creationId xmlns:a16="http://schemas.microsoft.com/office/drawing/2014/main" id="{8BDC76F5-5AAE-579B-597C-A3070840AAAC}"/>
              </a:ext>
            </a:extLst>
          </p:cNvPr>
          <p:cNvPicPr>
            <a:picLocks noChangeAspect="1"/>
          </p:cNvPicPr>
          <p:nvPr/>
        </p:nvPicPr>
        <p:blipFill>
          <a:blip r:embed="rId4"/>
          <a:stretch>
            <a:fillRect/>
          </a:stretch>
        </p:blipFill>
        <p:spPr>
          <a:xfrm rot="20659355">
            <a:off x="1388932" y="2441585"/>
            <a:ext cx="4770568" cy="287457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72128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53338" y="975974"/>
            <a:ext cx="520733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مراحل إعداد الهيكل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algn="just" rtl="1"/>
            <a:r>
              <a:rPr lang="ar-EG" sz="2400" b="1" dirty="0">
                <a:solidFill>
                  <a:srgbClr val="FF0000"/>
                </a:solidFill>
                <a:highlight>
                  <a:srgbClr val="00FFFF"/>
                </a:highlight>
                <a:latin typeface="Times New Roman" panose="02020603050405020304" pitchFamily="18" charset="0"/>
                <a:cs typeface="Times New Roman" panose="02020603050405020304" pitchFamily="18" charset="0"/>
              </a:rPr>
              <a:t>7) </a:t>
            </a:r>
            <a:r>
              <a:rPr lang="ar-SA" sz="2400" b="1" dirty="0">
                <a:solidFill>
                  <a:srgbClr val="FF0000"/>
                </a:solidFill>
                <a:highlight>
                  <a:srgbClr val="00FFFF"/>
                </a:highlight>
                <a:latin typeface="Times New Roman" panose="02020603050405020304" pitchFamily="18" charset="0"/>
                <a:cs typeface="Times New Roman" panose="02020603050405020304" pitchFamily="18" charset="0"/>
              </a:rPr>
              <a:t>إعداد دليل التنظيم الإداري: </a:t>
            </a:r>
            <a:r>
              <a:rPr lang="ar-SA" sz="2400" dirty="0">
                <a:solidFill>
                  <a:srgbClr val="2D3956"/>
                </a:solidFill>
                <a:latin typeface="Times New Roman" panose="02020603050405020304" pitchFamily="18" charset="0"/>
                <a:cs typeface="Times New Roman" panose="02020603050405020304" pitchFamily="18" charset="0"/>
              </a:rPr>
              <a:t>والدليل التنظيمي هو عبارة عن كتيب يتضمن اسم المنظمة والعنوان وأهدافها، ويعرض موجز السياسات والإجراءات الخاصة بالمنظمة ويشمل الدليل أيضا الهيكل التنظيمي والخريطة التنظيمية وشرح لمهام الإدارات والمسؤوليات والسلطات، وكذلك أسماء الرؤساء والمدراء، وعادة ما يشرح الدليل بإيجاز عن النشاط العام للمنظمة وخدماتها وحجم القوى العاملة فيها وأيضا وصف للوظائف المختلفة، ويمكن أن نجمل الدليل التنظيمي ونعرفه بأنه البطاقة الشخصية للمنظمة.</a:t>
            </a:r>
          </a:p>
          <a:p>
            <a:pPr algn="just" rtl="1"/>
            <a:r>
              <a:rPr lang="ar-SA" sz="2400" dirty="0">
                <a:solidFill>
                  <a:srgbClr val="2D3956"/>
                </a:solidFill>
                <a:latin typeface="Times New Roman" panose="02020603050405020304" pitchFamily="18" charset="0"/>
                <a:cs typeface="Times New Roman" panose="02020603050405020304" pitchFamily="18" charset="0"/>
              </a:rPr>
              <a:t>وإعداد الدليل التنظيمي هو الخطوة الأخيرة في بناء الهيكل التنظيمي، حيث أن الخريطة التنظيمية لا توضح التفاصيل المطلوبة عن ماهية المنظمة وأنظمتها وأنشطتها وفلسفتها، وعليه يقوم الدليل التنظيمي بتفصيل هذه التفاصيل، فالدليل التنظيمي هو مكمل للخريطة التنظيمية.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1A3226CA-98D4-4A83-A9A2-7DD544ADA062}"/>
              </a:ext>
            </a:extLst>
          </p:cNvPr>
          <p:cNvPicPr>
            <a:picLocks noChangeAspect="1"/>
          </p:cNvPicPr>
          <p:nvPr/>
        </p:nvPicPr>
        <p:blipFill>
          <a:blip r:embed="rId3"/>
          <a:stretch>
            <a:fillRect/>
          </a:stretch>
        </p:blipFill>
        <p:spPr>
          <a:xfrm>
            <a:off x="8838663" y="1023597"/>
            <a:ext cx="658425" cy="676715"/>
          </a:xfrm>
          <a:prstGeom prst="rect">
            <a:avLst/>
          </a:prstGeom>
        </p:spPr>
      </p:pic>
      <p:pic>
        <p:nvPicPr>
          <p:cNvPr id="7" name="Picture 6">
            <a:extLst>
              <a:ext uri="{FF2B5EF4-FFF2-40B4-BE49-F238E27FC236}">
                <a16:creationId xmlns:a16="http://schemas.microsoft.com/office/drawing/2014/main" id="{E0CE78EA-53B2-270C-7114-54A070C1D09D}"/>
              </a:ext>
            </a:extLst>
          </p:cNvPr>
          <p:cNvPicPr>
            <a:picLocks noChangeAspect="1"/>
          </p:cNvPicPr>
          <p:nvPr/>
        </p:nvPicPr>
        <p:blipFill>
          <a:blip r:embed="rId3"/>
          <a:stretch>
            <a:fillRect/>
          </a:stretch>
        </p:blipFill>
        <p:spPr>
          <a:xfrm>
            <a:off x="2777306" y="935396"/>
            <a:ext cx="658425" cy="676715"/>
          </a:xfrm>
          <a:prstGeom prst="rect">
            <a:avLst/>
          </a:prstGeom>
        </p:spPr>
      </p:pic>
    </p:spTree>
    <p:extLst>
      <p:ext uri="{BB962C8B-B14F-4D97-AF65-F5344CB8AC3E}">
        <p14:creationId xmlns:p14="http://schemas.microsoft.com/office/powerpoint/2010/main" val="33906699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08484" y="883403"/>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أنواع الهيكل </a:t>
            </a:r>
            <a:r>
              <a:rPr lang="ar-SA" sz="2800" b="1" dirty="0" err="1">
                <a:solidFill>
                  <a:schemeClr val="bg1"/>
                </a:solidFill>
                <a:latin typeface="Times New Roman" panose="02020603050405020304" pitchFamily="18" charset="0"/>
                <a:cs typeface="Times New Roman" panose="02020603050405020304" pitchFamily="18" charset="0"/>
              </a:rPr>
              <a:t>التنظيمى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62943"/>
            <a:ext cx="10541000" cy="4462760"/>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هناك سبعة أنواع من الهياكل التنظيمية. يمكن أن يساعدك فهم كيفية عملها وما هي مزاياها وعيوبها في اتخاذ قرار مستنير بشأن ما يجب تنفيذه في مكان عملك. والأنواع السبعة هي:</a:t>
            </a:r>
            <a:r>
              <a:rPr lang="ar-EG" sz="2400" dirty="0">
                <a:solidFill>
                  <a:srgbClr val="2D3956"/>
                </a:solidFill>
                <a:latin typeface="Times New Roman" panose="02020603050405020304" pitchFamily="18" charset="0"/>
                <a:cs typeface="Times New Roman" panose="02020603050405020304" pitchFamily="18" charset="0"/>
              </a:rPr>
              <a:t> </a:t>
            </a:r>
          </a:p>
          <a:p>
            <a:pPr algn="just" rtl="1"/>
            <a:r>
              <a:rPr lang="ar-EG" sz="2400" b="1" dirty="0">
                <a:solidFill>
                  <a:schemeClr val="accent6">
                    <a:lumMod val="50000"/>
                  </a:schemeClr>
                </a:solidFill>
                <a:highlight>
                  <a:srgbClr val="00FFFF"/>
                </a:highlight>
                <a:latin typeface="Times New Roman" panose="02020603050405020304" pitchFamily="18" charset="0"/>
                <a:cs typeface="Times New Roman" panose="02020603050405020304" pitchFamily="18" charset="0"/>
              </a:rPr>
              <a:t>1) الهيكل الوظيفي</a:t>
            </a:r>
          </a:p>
          <a:p>
            <a:pPr algn="just" rtl="1"/>
            <a:r>
              <a:rPr lang="ar-EG" sz="2400" dirty="0">
                <a:solidFill>
                  <a:srgbClr val="2D3956"/>
                </a:solidFill>
                <a:latin typeface="Times New Roman" panose="02020603050405020304" pitchFamily="18" charset="0"/>
                <a:cs typeface="Times New Roman" panose="02020603050405020304" pitchFamily="18" charset="0"/>
              </a:rPr>
              <a:t>يقوم الهيكل الوظيفي بتجميع الموظفين في أقسام مختلفة حسب التخصص في العمل، وكل قسم لديه قائد معين من ذوي الخبرة العالية في المهام الوظيفية لكل موظف يشرف عليه؛ وفي أغلب الأحيان، يقوم الهيكل الوظيفي بتطبيق عملية اتخاذ القرار من أعلى إلى أسفل (مركزية) حيث يقدم مديرو الأقسام تقاريرهم إلى الإدارة العليا. ومن الناحية المثالية، يتواصل قادة الأقسام المختلفة بانتظام وينسقون استراتيجياتهم بينما لا يكون لدى الموظفين من المستوى الأدنى فكرة عن العمليات التي تتم خارج القسم الذي يعملون فيه.</a:t>
            </a:r>
          </a:p>
          <a:p>
            <a:pPr algn="just" rtl="1"/>
            <a:r>
              <a:rPr lang="ar-EG" sz="2400" dirty="0">
                <a:solidFill>
                  <a:srgbClr val="2D3956"/>
                </a:solidFill>
                <a:latin typeface="Times New Roman" panose="02020603050405020304" pitchFamily="18" charset="0"/>
                <a:cs typeface="Times New Roman" panose="02020603050405020304" pitchFamily="18" charset="0"/>
              </a:rPr>
              <a:t>التحدي الرئيسي الذي تواجهه الشركات ذات الهيكل الوظيفي هو عدم وجود تنسيق بين الأقسام، فقد يفقد الموظفون سياق (مسار) الشركة الأكبر عندما يركزون على مهام محددة للغاية ويفشلون في التفاعل مع الموظفين في الأقسام الأخرى.</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spTree>
    <p:extLst>
      <p:ext uri="{BB962C8B-B14F-4D97-AF65-F5344CB8AC3E}">
        <p14:creationId xmlns:p14="http://schemas.microsoft.com/office/powerpoint/2010/main" val="9828560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18489" y="855080"/>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تخطيط الهيكل الوظيفي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pic>
        <p:nvPicPr>
          <p:cNvPr id="9" name="Picture 8">
            <a:extLst>
              <a:ext uri="{FF2B5EF4-FFF2-40B4-BE49-F238E27FC236}">
                <a16:creationId xmlns:a16="http://schemas.microsoft.com/office/drawing/2014/main" id="{FE513B91-25AE-338B-66A1-C851D5470041}"/>
              </a:ext>
            </a:extLst>
          </p:cNvPr>
          <p:cNvPicPr>
            <a:picLocks noChangeAspect="1"/>
          </p:cNvPicPr>
          <p:nvPr/>
        </p:nvPicPr>
        <p:blipFill>
          <a:blip r:embed="rId4"/>
          <a:stretch>
            <a:fillRect/>
          </a:stretch>
        </p:blipFill>
        <p:spPr>
          <a:xfrm>
            <a:off x="1644536" y="2322905"/>
            <a:ext cx="9620207" cy="2830494"/>
          </a:xfrm>
          <a:prstGeom prst="rect">
            <a:avLst/>
          </a:prstGeom>
        </p:spPr>
      </p:pic>
    </p:spTree>
    <p:extLst>
      <p:ext uri="{BB962C8B-B14F-4D97-AF65-F5344CB8AC3E}">
        <p14:creationId xmlns:p14="http://schemas.microsoft.com/office/powerpoint/2010/main" val="4452560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08484" y="883403"/>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أنواع الهيكل </a:t>
            </a:r>
            <a:r>
              <a:rPr lang="ar-SA" sz="2800" b="1" dirty="0" err="1">
                <a:solidFill>
                  <a:schemeClr val="bg1"/>
                </a:solidFill>
                <a:latin typeface="Times New Roman" panose="02020603050405020304" pitchFamily="18" charset="0"/>
                <a:cs typeface="Times New Roman" panose="02020603050405020304" pitchFamily="18" charset="0"/>
              </a:rPr>
              <a:t>التنظيمى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155119"/>
            <a:ext cx="10541000" cy="4462760"/>
          </a:xfrm>
          <a:prstGeom prst="rect">
            <a:avLst/>
          </a:prstGeom>
          <a:noFill/>
        </p:spPr>
        <p:txBody>
          <a:bodyPr wrap="square" rtlCol="0">
            <a:spAutoFit/>
          </a:bodyPr>
          <a:lstStyle/>
          <a:p>
            <a:pPr algn="just" rtl="1"/>
            <a:r>
              <a:rPr lang="ar-SA" sz="2400" b="1" dirty="0">
                <a:solidFill>
                  <a:schemeClr val="accent6">
                    <a:lumMod val="50000"/>
                  </a:schemeClr>
                </a:solidFill>
                <a:highlight>
                  <a:srgbClr val="00FFFF"/>
                </a:highlight>
                <a:latin typeface="Times New Roman" panose="02020603050405020304" pitchFamily="18" charset="0"/>
                <a:cs typeface="Times New Roman" panose="02020603050405020304" pitchFamily="18" charset="0"/>
              </a:rPr>
              <a:t>2)</a:t>
            </a:r>
            <a:r>
              <a:rPr lang="ar-EG" sz="2400" b="1" dirty="0">
                <a:solidFill>
                  <a:schemeClr val="accent6">
                    <a:lumMod val="50000"/>
                  </a:schemeClr>
                </a:solidFill>
                <a:highlight>
                  <a:srgbClr val="00FFFF"/>
                </a:highlight>
                <a:latin typeface="Times New Roman" panose="02020603050405020304" pitchFamily="18" charset="0"/>
                <a:cs typeface="Times New Roman" panose="02020603050405020304" pitchFamily="18" charset="0"/>
              </a:rPr>
              <a:t> </a:t>
            </a:r>
            <a:r>
              <a:rPr lang="ar-SA" sz="2400" b="1" dirty="0">
                <a:solidFill>
                  <a:schemeClr val="accent6">
                    <a:lumMod val="50000"/>
                  </a:schemeClr>
                </a:solidFill>
                <a:highlight>
                  <a:srgbClr val="00FFFF"/>
                </a:highlight>
                <a:latin typeface="Times New Roman" panose="02020603050405020304" pitchFamily="18" charset="0"/>
                <a:cs typeface="Times New Roman" panose="02020603050405020304" pitchFamily="18" charset="0"/>
              </a:rPr>
              <a:t>الهيكل القطاعي</a:t>
            </a:r>
          </a:p>
          <a:p>
            <a:pPr algn="just" rtl="1"/>
            <a:r>
              <a:rPr lang="ar-SA" sz="2400" dirty="0">
                <a:solidFill>
                  <a:srgbClr val="2D3956"/>
                </a:solidFill>
                <a:latin typeface="Times New Roman" panose="02020603050405020304" pitchFamily="18" charset="0"/>
                <a:cs typeface="Times New Roman" panose="02020603050405020304" pitchFamily="18" charset="0"/>
              </a:rPr>
              <a:t>في الهيكل القطاعي، يتم تقسيم المنظمات إلى قطاعات بناءً على منتجات أو خدمات أو مناطق جغرافية محددة؛ ولهذا السبب، يتم استخدام هذا الهيكل عادةً من قبل الشركات الكبيرة التي تعمل في مناطق جغرافية واسعة أو تمتلك شركات منفصلة أصغر. ولكل قطاع قيادته التنفيذية وإداراته وموارده؛ على سبيل المثال، قد تفصل شركة برمجيات كبيرة مؤسستها بناءً على نوع المنتج، لذلك هناك قسم البرامج السحابية وقسم برامج الشركات وقسم برامج الحواسيب الشخصية.</a:t>
            </a:r>
          </a:p>
          <a:p>
            <a:pPr algn="just" rtl="1"/>
            <a:r>
              <a:rPr lang="ar-SA" sz="2400" u="sng" dirty="0">
                <a:solidFill>
                  <a:srgbClr val="2D3956"/>
                </a:solidFill>
                <a:latin typeface="Times New Roman" panose="02020603050405020304" pitchFamily="18" charset="0"/>
                <a:cs typeface="Times New Roman" panose="02020603050405020304" pitchFamily="18" charset="0"/>
              </a:rPr>
              <a:t>تشمل </a:t>
            </a:r>
            <a:r>
              <a:rPr lang="ar-SA" sz="2400" u="sng" dirty="0">
                <a:solidFill>
                  <a:srgbClr val="2D3956"/>
                </a:solidFill>
                <a:highlight>
                  <a:srgbClr val="00FFFF"/>
                </a:highlight>
                <a:latin typeface="Times New Roman" panose="02020603050405020304" pitchFamily="18" charset="0"/>
                <a:cs typeface="Times New Roman" panose="02020603050405020304" pitchFamily="18" charset="0"/>
              </a:rPr>
              <a:t>مزايا</a:t>
            </a:r>
            <a:r>
              <a:rPr lang="ar-SA" sz="2400" u="sng" dirty="0">
                <a:solidFill>
                  <a:srgbClr val="2D3956"/>
                </a:solidFill>
                <a:latin typeface="Times New Roman" panose="02020603050405020304" pitchFamily="18" charset="0"/>
                <a:cs typeface="Times New Roman" panose="02020603050405020304" pitchFamily="18" charset="0"/>
              </a:rPr>
              <a:t> هذا الهيكل ما يلي</a:t>
            </a:r>
            <a:r>
              <a:rPr lang="ar-SA" sz="2400" dirty="0">
                <a:solidFill>
                  <a:srgbClr val="2D3956"/>
                </a:solidFill>
                <a:latin typeface="Times New Roman" panose="02020603050405020304" pitchFamily="18" charset="0"/>
                <a:cs typeface="Times New Roman" panose="02020603050405020304" pitchFamily="18" charset="0"/>
              </a:rPr>
              <a:t>: (السماح للأقسام بالعمل بشكل مستقل- تلبية احتياجات الأقسام الفردية بشكل أسرع وعلى وجه التحديد- تعزيز التركيز على منتجات أو خدمات محددة).</a:t>
            </a:r>
          </a:p>
          <a:p>
            <a:pPr algn="just" rtl="1"/>
            <a:r>
              <a:rPr lang="ar-SA" sz="2400" dirty="0">
                <a:solidFill>
                  <a:srgbClr val="2D3956"/>
                </a:solidFill>
                <a:latin typeface="Times New Roman" panose="02020603050405020304" pitchFamily="18" charset="0"/>
                <a:cs typeface="Times New Roman" panose="02020603050405020304" pitchFamily="18" charset="0"/>
              </a:rPr>
              <a:t>تشمل </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العيوب</a:t>
            </a:r>
            <a:r>
              <a:rPr lang="ar-SA" sz="2400" dirty="0">
                <a:solidFill>
                  <a:srgbClr val="2D3956"/>
                </a:solidFill>
                <a:latin typeface="Times New Roman" panose="02020603050405020304" pitchFamily="18" charset="0"/>
                <a:cs typeface="Times New Roman" panose="02020603050405020304" pitchFamily="18" charset="0"/>
              </a:rPr>
              <a:t> المحتملة ما يلي: (وجود تقييدات على التوسع- ازدواجية الموارد أو الأنشطة- اللامركزية في صنع القرار).</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spTree>
    <p:extLst>
      <p:ext uri="{BB962C8B-B14F-4D97-AF65-F5344CB8AC3E}">
        <p14:creationId xmlns:p14="http://schemas.microsoft.com/office/powerpoint/2010/main" val="2781006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18489" y="855080"/>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err="1">
                <a:solidFill>
                  <a:schemeClr val="bg1"/>
                </a:solidFill>
                <a:latin typeface="Times New Roman" panose="02020603050405020304" pitchFamily="18" charset="0"/>
                <a:cs typeface="Times New Roman" panose="02020603050405020304" pitchFamily="18" charset="0"/>
              </a:rPr>
              <a:t>اتخطيط</a:t>
            </a:r>
            <a:r>
              <a:rPr lang="ar-EG" sz="2800" b="1" dirty="0">
                <a:solidFill>
                  <a:schemeClr val="bg1"/>
                </a:solidFill>
                <a:latin typeface="Times New Roman" panose="02020603050405020304" pitchFamily="18" charset="0"/>
                <a:cs typeface="Times New Roman" panose="02020603050405020304" pitchFamily="18" charset="0"/>
              </a:rPr>
              <a:t> الهيكل القطاعي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pic>
        <p:nvPicPr>
          <p:cNvPr id="11" name="Picture 10">
            <a:extLst>
              <a:ext uri="{FF2B5EF4-FFF2-40B4-BE49-F238E27FC236}">
                <a16:creationId xmlns:a16="http://schemas.microsoft.com/office/drawing/2014/main" id="{1A0B9F03-5034-BF54-5CAB-104D955AD62B}"/>
              </a:ext>
            </a:extLst>
          </p:cNvPr>
          <p:cNvPicPr>
            <a:picLocks noChangeAspect="1"/>
          </p:cNvPicPr>
          <p:nvPr/>
        </p:nvPicPr>
        <p:blipFill>
          <a:blip r:embed="rId4"/>
          <a:stretch>
            <a:fillRect/>
          </a:stretch>
        </p:blipFill>
        <p:spPr>
          <a:xfrm>
            <a:off x="2617310" y="1693454"/>
            <a:ext cx="7669349" cy="4319518"/>
          </a:xfrm>
          <a:prstGeom prst="rect">
            <a:avLst/>
          </a:prstGeom>
        </p:spPr>
      </p:pic>
    </p:spTree>
    <p:extLst>
      <p:ext uri="{BB962C8B-B14F-4D97-AF65-F5344CB8AC3E}">
        <p14:creationId xmlns:p14="http://schemas.microsoft.com/office/powerpoint/2010/main" val="20771751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08484" y="883403"/>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أنواع الهيكل </a:t>
            </a:r>
            <a:r>
              <a:rPr lang="ar-SA" sz="2800" b="1" dirty="0" err="1">
                <a:solidFill>
                  <a:schemeClr val="bg1"/>
                </a:solidFill>
                <a:latin typeface="Times New Roman" panose="02020603050405020304" pitchFamily="18" charset="0"/>
                <a:cs typeface="Times New Roman" panose="02020603050405020304" pitchFamily="18" charset="0"/>
              </a:rPr>
              <a:t>التنظيمى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78818"/>
            <a:ext cx="10541000" cy="3354765"/>
          </a:xfrm>
          <a:prstGeom prst="rect">
            <a:avLst/>
          </a:prstGeom>
          <a:noFill/>
        </p:spPr>
        <p:txBody>
          <a:bodyPr wrap="square" rtlCol="0">
            <a:spAutoFit/>
          </a:bodyPr>
          <a:lstStyle/>
          <a:p>
            <a:pPr algn="just" rtl="1"/>
            <a:r>
              <a:rPr lang="ar-SA" sz="2400" b="1" dirty="0">
                <a:solidFill>
                  <a:schemeClr val="accent6">
                    <a:lumMod val="50000"/>
                  </a:schemeClr>
                </a:solidFill>
                <a:highlight>
                  <a:srgbClr val="00FFFF"/>
                </a:highlight>
                <a:latin typeface="Times New Roman" panose="02020603050405020304" pitchFamily="18" charset="0"/>
                <a:cs typeface="Times New Roman" panose="02020603050405020304" pitchFamily="18" charset="0"/>
              </a:rPr>
              <a:t>3)هيكل المصفوفة</a:t>
            </a:r>
          </a:p>
          <a:p>
            <a:pPr algn="just" rtl="1"/>
            <a:r>
              <a:rPr lang="ar-SA" sz="2400" dirty="0">
                <a:solidFill>
                  <a:srgbClr val="2D3956"/>
                </a:solidFill>
                <a:latin typeface="Times New Roman" panose="02020603050405020304" pitchFamily="18" charset="0"/>
                <a:cs typeface="Times New Roman" panose="02020603050405020304" pitchFamily="18" charset="0"/>
              </a:rPr>
              <a:t>ضمن هيكل المصفوفة، يقدم الموظفين تقاريرهم إلى العديد من المديرين في وقت واحد، فوجود مشرفين متعددين يسمح بالتفاعل على مستوى الشركة وتسليم المشروع بشكل أسرع. وعادةً ما يتم استخدام هيكل المصفوفة من قبل المنظمات الكبيرة متعددة الجنسيات.</a:t>
            </a:r>
          </a:p>
          <a:p>
            <a:pPr algn="just" rtl="1"/>
            <a:r>
              <a:rPr lang="ar-SA" sz="2400" dirty="0">
                <a:solidFill>
                  <a:srgbClr val="2D3956"/>
                </a:solidFill>
                <a:latin typeface="Times New Roman" panose="02020603050405020304" pitchFamily="18" charset="0"/>
                <a:cs typeface="Times New Roman" panose="02020603050405020304" pitchFamily="18" charset="0"/>
              </a:rPr>
              <a:t>تشمل </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مزايا </a:t>
            </a:r>
            <a:r>
              <a:rPr lang="ar-SA" sz="2400" dirty="0">
                <a:solidFill>
                  <a:srgbClr val="2D3956"/>
                </a:solidFill>
                <a:latin typeface="Times New Roman" panose="02020603050405020304" pitchFamily="18" charset="0"/>
                <a:cs typeface="Times New Roman" panose="02020603050405020304" pitchFamily="18" charset="0"/>
              </a:rPr>
              <a:t>هذا النوع من الهياكل ما يلي: (توفير بيئة عمل مرنة- تعزيز عملية صنع القرار المتوازنة- تعزيز التواصل المفتوح والموارد المشتركة عبر الشركة)</a:t>
            </a:r>
          </a:p>
          <a:p>
            <a:pPr algn="just" rtl="1"/>
            <a:r>
              <a:rPr lang="ar-SA" sz="2400" dirty="0">
                <a:solidFill>
                  <a:srgbClr val="2D3956"/>
                </a:solidFill>
                <a:latin typeface="Times New Roman" panose="02020603050405020304" pitchFamily="18" charset="0"/>
                <a:cs typeface="Times New Roman" panose="02020603050405020304" pitchFamily="18" charset="0"/>
              </a:rPr>
              <a:t>تشمل </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العيوب</a:t>
            </a:r>
            <a:r>
              <a:rPr lang="ar-SA" sz="2400" dirty="0">
                <a:solidFill>
                  <a:srgbClr val="2D3956"/>
                </a:solidFill>
                <a:latin typeface="Times New Roman" panose="02020603050405020304" pitchFamily="18" charset="0"/>
                <a:cs typeface="Times New Roman" panose="02020603050405020304" pitchFamily="18" charset="0"/>
              </a:rPr>
              <a:t> المحتملة ما يلي: (خلق ارتباك حول السلطة الوظيفية- قد يكون تتبع الميزانيات والموارد أمرًا صعبًا- الحد من كفاءة مؤشرات الأداء الرئيسية</a:t>
            </a:r>
            <a:r>
              <a:rPr lang="ar-EG" sz="2400" dirty="0">
                <a:solidFill>
                  <a:srgbClr val="2D3956"/>
                </a:solidFill>
                <a:latin typeface="Times New Roman" panose="02020603050405020304" pitchFamily="18" charset="0"/>
                <a:cs typeface="Times New Roman" panose="02020603050405020304" pitchFamily="18" charset="0"/>
              </a:rPr>
              <a:t>).</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spTree>
    <p:extLst>
      <p:ext uri="{BB962C8B-B14F-4D97-AF65-F5344CB8AC3E}">
        <p14:creationId xmlns:p14="http://schemas.microsoft.com/office/powerpoint/2010/main" val="12332540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18489" y="855080"/>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تخطيط هيكل المصفوفة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pic>
        <p:nvPicPr>
          <p:cNvPr id="9" name="Picture 8">
            <a:extLst>
              <a:ext uri="{FF2B5EF4-FFF2-40B4-BE49-F238E27FC236}">
                <a16:creationId xmlns:a16="http://schemas.microsoft.com/office/drawing/2014/main" id="{3821DCC4-BEEC-1B8C-123C-5F9761AAAD2F}"/>
              </a:ext>
            </a:extLst>
          </p:cNvPr>
          <p:cNvPicPr>
            <a:picLocks noChangeAspect="1"/>
          </p:cNvPicPr>
          <p:nvPr/>
        </p:nvPicPr>
        <p:blipFill>
          <a:blip r:embed="rId4"/>
          <a:stretch>
            <a:fillRect/>
          </a:stretch>
        </p:blipFill>
        <p:spPr>
          <a:xfrm>
            <a:off x="2917269" y="1685495"/>
            <a:ext cx="7045766" cy="4151969"/>
          </a:xfrm>
          <a:prstGeom prst="rect">
            <a:avLst/>
          </a:prstGeom>
        </p:spPr>
      </p:pic>
    </p:spTree>
    <p:extLst>
      <p:ext uri="{BB962C8B-B14F-4D97-AF65-F5344CB8AC3E}">
        <p14:creationId xmlns:p14="http://schemas.microsoft.com/office/powerpoint/2010/main" val="25019423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08484" y="883403"/>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أنواع الهيكل </a:t>
            </a:r>
            <a:r>
              <a:rPr lang="ar-SA" sz="2800" b="1" dirty="0" err="1">
                <a:solidFill>
                  <a:schemeClr val="bg1"/>
                </a:solidFill>
                <a:latin typeface="Times New Roman" panose="02020603050405020304" pitchFamily="18" charset="0"/>
                <a:cs typeface="Times New Roman" panose="02020603050405020304" pitchFamily="18" charset="0"/>
              </a:rPr>
              <a:t>التنظيمى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62943"/>
            <a:ext cx="10541000" cy="4462760"/>
          </a:xfrm>
          <a:prstGeom prst="rect">
            <a:avLst/>
          </a:prstGeom>
          <a:noFill/>
        </p:spPr>
        <p:txBody>
          <a:bodyPr wrap="square" rtlCol="0">
            <a:spAutoFit/>
          </a:bodyPr>
          <a:lstStyle/>
          <a:p>
            <a:pPr algn="just" rtl="1"/>
            <a:r>
              <a:rPr lang="ar-SA" sz="2400" b="1" dirty="0">
                <a:solidFill>
                  <a:schemeClr val="accent6">
                    <a:lumMod val="50000"/>
                  </a:schemeClr>
                </a:solidFill>
                <a:highlight>
                  <a:srgbClr val="00FFFF"/>
                </a:highlight>
                <a:latin typeface="Times New Roman" panose="02020603050405020304" pitchFamily="18" charset="0"/>
                <a:cs typeface="Times New Roman" panose="02020603050405020304" pitchFamily="18" charset="0"/>
              </a:rPr>
              <a:t>4) هيكل الفريق</a:t>
            </a:r>
          </a:p>
          <a:p>
            <a:pPr algn="just" rtl="1"/>
            <a:r>
              <a:rPr lang="ar-SA" sz="2400" dirty="0">
                <a:solidFill>
                  <a:srgbClr val="2D3956"/>
                </a:solidFill>
                <a:latin typeface="Times New Roman" panose="02020603050405020304" pitchFamily="18" charset="0"/>
                <a:cs typeface="Times New Roman" panose="02020603050405020304" pitchFamily="18" charset="0"/>
              </a:rPr>
              <a:t>في هيكل الفريق، يتم تجميع الموظفين في فرق قائمة على المهارات للعمل على مهام محددة بينما يعمل الجميع نحو هدف مشترك، وهذه الفرق قادرة على حل المشكلات واتخاذ القرارات دون جلب أطراف ثالثة؛ وغالبًا ما يكون هيكل الفريق هيكلًا مرنًا يسمح للموظفين بالانتقال من فريق إلى فريق آخر أثناء إكمال المشاريع. ويركز هذا الهيكل على حل المشكلات وتعاون الموظفين.</a:t>
            </a:r>
          </a:p>
          <a:p>
            <a:pPr algn="just" rtl="1"/>
            <a:r>
              <a:rPr lang="ar-SA" sz="2400" dirty="0">
                <a:solidFill>
                  <a:srgbClr val="2D3956"/>
                </a:solidFill>
                <a:latin typeface="Times New Roman" panose="02020603050405020304" pitchFamily="18" charset="0"/>
                <a:cs typeface="Times New Roman" panose="02020603050405020304" pitchFamily="18" charset="0"/>
              </a:rPr>
              <a:t>تشمل </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مزايا</a:t>
            </a:r>
            <a:r>
              <a:rPr lang="ar-SA" sz="2400" dirty="0">
                <a:solidFill>
                  <a:srgbClr val="2D3956"/>
                </a:solidFill>
                <a:latin typeface="Times New Roman" panose="02020603050405020304" pitchFamily="18" charset="0"/>
                <a:cs typeface="Times New Roman" panose="02020603050405020304" pitchFamily="18" charset="0"/>
              </a:rPr>
              <a:t> هذا النوع من الهياكل ما يلي: (المساعدة في تبسيط عمليات المنظمة من خلال تفكيك الصوامع- تمكين المزيد من سلطة اتخاذ القرار مع الحد الأدنى من الإدارة- زيادة المرونة بالتركيز على الخبرة بدلاً من الأقدمية).</a:t>
            </a:r>
          </a:p>
          <a:p>
            <a:pPr algn="just" rtl="1"/>
            <a:r>
              <a:rPr lang="ar-SA" sz="2400" dirty="0">
                <a:solidFill>
                  <a:srgbClr val="2D3956"/>
                </a:solidFill>
                <a:latin typeface="Times New Roman" panose="02020603050405020304" pitchFamily="18" charset="0"/>
                <a:cs typeface="Times New Roman" panose="02020603050405020304" pitchFamily="18" charset="0"/>
              </a:rPr>
              <a:t>تشمل </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العيوب </a:t>
            </a:r>
            <a:r>
              <a:rPr lang="ar-SA" sz="2400" dirty="0">
                <a:solidFill>
                  <a:srgbClr val="2D3956"/>
                </a:solidFill>
                <a:latin typeface="Times New Roman" panose="02020603050405020304" pitchFamily="18" charset="0"/>
                <a:cs typeface="Times New Roman" panose="02020603050405020304" pitchFamily="18" charset="0"/>
              </a:rPr>
              <a:t>المحتملة ما يلي: (تناقص اتساق المنظمة- الحد من التواصل بالمهام الأخرى- زيادة احتمالات الصراع بين الموظفين).</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spTree>
    <p:extLst>
      <p:ext uri="{BB962C8B-B14F-4D97-AF65-F5344CB8AC3E}">
        <p14:creationId xmlns:p14="http://schemas.microsoft.com/office/powerpoint/2010/main" val="27843720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18489" y="855080"/>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تخطيط هيكل الفريق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pic>
        <p:nvPicPr>
          <p:cNvPr id="9" name="Picture 8">
            <a:extLst>
              <a:ext uri="{FF2B5EF4-FFF2-40B4-BE49-F238E27FC236}">
                <a16:creationId xmlns:a16="http://schemas.microsoft.com/office/drawing/2014/main" id="{57468D04-356D-3704-916D-4082A8B7E1AE}"/>
              </a:ext>
            </a:extLst>
          </p:cNvPr>
          <p:cNvPicPr>
            <a:picLocks noChangeAspect="1"/>
          </p:cNvPicPr>
          <p:nvPr/>
        </p:nvPicPr>
        <p:blipFill>
          <a:blip r:embed="rId4"/>
          <a:stretch>
            <a:fillRect/>
          </a:stretch>
        </p:blipFill>
        <p:spPr>
          <a:xfrm>
            <a:off x="2947987" y="1751587"/>
            <a:ext cx="6296025" cy="4476750"/>
          </a:xfrm>
          <a:prstGeom prst="rect">
            <a:avLst/>
          </a:prstGeom>
        </p:spPr>
      </p:pic>
    </p:spTree>
    <p:extLst>
      <p:ext uri="{BB962C8B-B14F-4D97-AF65-F5344CB8AC3E}">
        <p14:creationId xmlns:p14="http://schemas.microsoft.com/office/powerpoint/2010/main" val="38898345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08484" y="883403"/>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أنواع الهيكل </a:t>
            </a:r>
            <a:r>
              <a:rPr lang="ar-SA" sz="2800" b="1" dirty="0" err="1">
                <a:solidFill>
                  <a:schemeClr val="bg1"/>
                </a:solidFill>
                <a:latin typeface="Times New Roman" panose="02020603050405020304" pitchFamily="18" charset="0"/>
                <a:cs typeface="Times New Roman" panose="02020603050405020304" pitchFamily="18" charset="0"/>
              </a:rPr>
              <a:t>التنظيمى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095405"/>
            <a:ext cx="10541000" cy="4093428"/>
          </a:xfrm>
          <a:prstGeom prst="rect">
            <a:avLst/>
          </a:prstGeom>
          <a:noFill/>
        </p:spPr>
        <p:txBody>
          <a:bodyPr wrap="square" rtlCol="0">
            <a:spAutoFit/>
          </a:bodyPr>
          <a:lstStyle/>
          <a:p>
            <a:pPr algn="just" rtl="1"/>
            <a:r>
              <a:rPr lang="ar-SA" sz="2400" b="1" dirty="0">
                <a:solidFill>
                  <a:schemeClr val="accent6">
                    <a:lumMod val="50000"/>
                  </a:schemeClr>
                </a:solidFill>
                <a:highlight>
                  <a:srgbClr val="00FFFF"/>
                </a:highlight>
                <a:latin typeface="Times New Roman" panose="02020603050405020304" pitchFamily="18" charset="0"/>
                <a:cs typeface="Times New Roman" panose="02020603050405020304" pitchFamily="18" charset="0"/>
              </a:rPr>
              <a:t>5)  هيكل شبكة العلاقات</a:t>
            </a:r>
          </a:p>
          <a:p>
            <a:pPr algn="just" rtl="1"/>
            <a:r>
              <a:rPr lang="ar-SA" sz="2400" dirty="0">
                <a:solidFill>
                  <a:srgbClr val="2D3956"/>
                </a:solidFill>
                <a:latin typeface="Times New Roman" panose="02020603050405020304" pitchFamily="18" charset="0"/>
                <a:cs typeface="Times New Roman" panose="02020603050405020304" pitchFamily="18" charset="0"/>
              </a:rPr>
              <a:t>في هيكل شبكة العلاقات، سينسق المديرون في المنظمة العلاقات مع الكيانات الداخلية والخارجية لتقديم منتجاتهم أو خدماتهم؛ على سبيل المثال، ستركز شركة البيع بالتجزئة فقط على بيع الملابس ولكنها ستستعين بمصادر خارجية (كشراكة) لتصميم وإنتاج هذه الملابس. ويركز هذا الهيكل على التواصل والعلاقات المفتوحة أكثر من التسلسل الهرمي.</a:t>
            </a:r>
          </a:p>
          <a:p>
            <a:pPr algn="just" rtl="1"/>
            <a:r>
              <a:rPr lang="ar-SA" sz="2400" dirty="0">
                <a:solidFill>
                  <a:srgbClr val="2D3956"/>
                </a:solidFill>
                <a:latin typeface="Times New Roman" panose="02020603050405020304" pitchFamily="18" charset="0"/>
                <a:cs typeface="Times New Roman" panose="02020603050405020304" pitchFamily="18" charset="0"/>
              </a:rPr>
              <a:t>تشمل </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مزايا </a:t>
            </a:r>
            <a:r>
              <a:rPr lang="ar-SA" sz="2400" dirty="0">
                <a:solidFill>
                  <a:srgbClr val="2D3956"/>
                </a:solidFill>
                <a:latin typeface="Times New Roman" panose="02020603050405020304" pitchFamily="18" charset="0"/>
                <a:cs typeface="Times New Roman" panose="02020603050405020304" pitchFamily="18" charset="0"/>
              </a:rPr>
              <a:t>هذا النوع من الهياكل ما يلي: (إعطاء المنظمة المزيد من الرشاقة والمرونة- السماح للشركة الأساسية بالتركيز على أفضل ما لديها- المساعدة في خفض التكاليف من خلال الاستعانة بمصادر خارجية).</a:t>
            </a:r>
          </a:p>
          <a:p>
            <a:pPr algn="just" rtl="1"/>
            <a:r>
              <a:rPr lang="ar-SA" sz="2400" dirty="0">
                <a:solidFill>
                  <a:srgbClr val="2D3956"/>
                </a:solidFill>
                <a:latin typeface="Times New Roman" panose="02020603050405020304" pitchFamily="18" charset="0"/>
                <a:cs typeface="Times New Roman" panose="02020603050405020304" pitchFamily="18" charset="0"/>
              </a:rPr>
              <a:t>تشمل </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العيوب</a:t>
            </a:r>
            <a:r>
              <a:rPr lang="ar-SA" sz="2400" dirty="0">
                <a:solidFill>
                  <a:srgbClr val="2D3956"/>
                </a:solidFill>
                <a:latin typeface="Times New Roman" panose="02020603050405020304" pitchFamily="18" charset="0"/>
                <a:cs typeface="Times New Roman" panose="02020603050405020304" pitchFamily="18" charset="0"/>
              </a:rPr>
              <a:t> المحتملة ما يلي: (ازدواجية الخدمات والموارد- خلق ارتباك حول وظائف معينة والوصف الوظيفي لها- تزداد تعقيدًا وصعوبة في إدارتها).</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spTree>
    <p:extLst>
      <p:ext uri="{BB962C8B-B14F-4D97-AF65-F5344CB8AC3E}">
        <p14:creationId xmlns:p14="http://schemas.microsoft.com/office/powerpoint/2010/main" val="14821486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30902" y="855080"/>
            <a:ext cx="459788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تخطيط هيكل شبكة العلاقات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pic>
        <p:nvPicPr>
          <p:cNvPr id="9" name="Picture 8">
            <a:extLst>
              <a:ext uri="{FF2B5EF4-FFF2-40B4-BE49-F238E27FC236}">
                <a16:creationId xmlns:a16="http://schemas.microsoft.com/office/drawing/2014/main" id="{BDC9DC66-0869-5E5A-91E6-D5ABB11B4ECA}"/>
              </a:ext>
            </a:extLst>
          </p:cNvPr>
          <p:cNvPicPr>
            <a:picLocks noChangeAspect="1"/>
          </p:cNvPicPr>
          <p:nvPr/>
        </p:nvPicPr>
        <p:blipFill rotWithShape="1">
          <a:blip r:embed="rId4"/>
          <a:srcRect b="14701"/>
          <a:stretch/>
        </p:blipFill>
        <p:spPr>
          <a:xfrm>
            <a:off x="2934145" y="1685495"/>
            <a:ext cx="7439198" cy="4230414"/>
          </a:xfrm>
          <a:prstGeom prst="rect">
            <a:avLst/>
          </a:prstGeom>
        </p:spPr>
      </p:pic>
    </p:spTree>
    <p:extLst>
      <p:ext uri="{BB962C8B-B14F-4D97-AF65-F5344CB8AC3E}">
        <p14:creationId xmlns:p14="http://schemas.microsoft.com/office/powerpoint/2010/main" val="29964476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08484" y="883403"/>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أنواع الهيكل </a:t>
            </a:r>
            <a:r>
              <a:rPr lang="ar-SA" sz="2800" b="1" dirty="0" err="1">
                <a:solidFill>
                  <a:schemeClr val="bg1"/>
                </a:solidFill>
                <a:latin typeface="Times New Roman" panose="02020603050405020304" pitchFamily="18" charset="0"/>
                <a:cs typeface="Times New Roman" panose="02020603050405020304" pitchFamily="18" charset="0"/>
              </a:rPr>
              <a:t>التنظيمى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55119"/>
            <a:ext cx="10541000" cy="4093428"/>
          </a:xfrm>
          <a:prstGeom prst="rect">
            <a:avLst/>
          </a:prstGeom>
          <a:noFill/>
        </p:spPr>
        <p:txBody>
          <a:bodyPr wrap="square" rtlCol="0">
            <a:spAutoFit/>
          </a:bodyPr>
          <a:lstStyle/>
          <a:p>
            <a:pPr algn="just" rtl="1"/>
            <a:r>
              <a:rPr lang="ar-EG" sz="2400" b="1" dirty="0">
                <a:solidFill>
                  <a:schemeClr val="accent6">
                    <a:lumMod val="50000"/>
                  </a:schemeClr>
                </a:solidFill>
                <a:highlight>
                  <a:srgbClr val="00FFFF"/>
                </a:highlight>
                <a:latin typeface="Times New Roman" panose="02020603050405020304" pitchFamily="18" charset="0"/>
                <a:cs typeface="Times New Roman" panose="02020603050405020304" pitchFamily="18" charset="0"/>
              </a:rPr>
              <a:t>6)</a:t>
            </a:r>
            <a:r>
              <a:rPr lang="ar-SA" sz="2400" b="1" dirty="0">
                <a:solidFill>
                  <a:schemeClr val="accent6">
                    <a:lumMod val="50000"/>
                  </a:schemeClr>
                </a:solidFill>
                <a:highlight>
                  <a:srgbClr val="00FFFF"/>
                </a:highlight>
                <a:latin typeface="Times New Roman" panose="02020603050405020304" pitchFamily="18" charset="0"/>
                <a:cs typeface="Times New Roman" panose="02020603050405020304" pitchFamily="18" charset="0"/>
              </a:rPr>
              <a:t>الهيكل الهرمي</a:t>
            </a:r>
          </a:p>
          <a:p>
            <a:pPr algn="just" rtl="1"/>
            <a:r>
              <a:rPr lang="ar-SA" sz="2400" dirty="0">
                <a:solidFill>
                  <a:srgbClr val="2D3956"/>
                </a:solidFill>
                <a:latin typeface="Times New Roman" panose="02020603050405020304" pitchFamily="18" charset="0"/>
                <a:cs typeface="Times New Roman" panose="02020603050405020304" pitchFamily="18" charset="0"/>
              </a:rPr>
              <a:t>في الهيكل التنظيمي الهرمي، يتم تجميع الموظفين وتعيين مشرف لهم؛ إنه النوع الأكثر شيوعًا من الهيكل التنظيمي. وقد يتم تجميع الموظفين معا حسب وظيفتهم أو المهام الموكلة إليهم أو الموقع الجغرافي أو نوع المنتجات أو الخدمات التي يقدمونها؛ وغالبًا ما يتم تصوير هذا الهيكل على أنه هرم نظرًا لوجود مستويات إدارية أو مستويات سلطة من الأعلى (على سبيل المثال، الرئيس التنفيذي أو رئيس مجلس الإدارة) إلى أسفل (على سبيل المثال، الموظفين في مستوي الإدارة المباشرة) .</a:t>
            </a:r>
          </a:p>
          <a:p>
            <a:pPr algn="just" rtl="1"/>
            <a:r>
              <a:rPr lang="ar-SA" sz="2400" dirty="0">
                <a:solidFill>
                  <a:srgbClr val="2D3956"/>
                </a:solidFill>
                <a:latin typeface="Times New Roman" panose="02020603050405020304" pitchFamily="18" charset="0"/>
                <a:cs typeface="Times New Roman" panose="02020603050405020304" pitchFamily="18" charset="0"/>
              </a:rPr>
              <a:t>تشمل </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مزايا</a:t>
            </a:r>
            <a:r>
              <a:rPr lang="ar-SA" sz="2400" dirty="0">
                <a:solidFill>
                  <a:srgbClr val="2D3956"/>
                </a:solidFill>
                <a:latin typeface="Times New Roman" panose="02020603050405020304" pitchFamily="18" charset="0"/>
                <a:cs typeface="Times New Roman" panose="02020603050405020304" pitchFamily="18" charset="0"/>
              </a:rPr>
              <a:t> هذا النوع من الهياكل ما يلي: (وضع مستويات محددة بوضوح للسلطة- تعزيز العمل الجماعي والولاء داخل القسم- تعزيز فرص تطوير الموظفين وترقيتهم).</a:t>
            </a:r>
          </a:p>
          <a:p>
            <a:pPr algn="just" rtl="1"/>
            <a:r>
              <a:rPr lang="ar-SA" sz="2400" dirty="0">
                <a:solidFill>
                  <a:srgbClr val="2D3956"/>
                </a:solidFill>
                <a:latin typeface="Times New Roman" panose="02020603050405020304" pitchFamily="18" charset="0"/>
                <a:cs typeface="Times New Roman" panose="02020603050405020304" pitchFamily="18" charset="0"/>
              </a:rPr>
              <a:t>تشمل </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العيوب </a:t>
            </a:r>
            <a:r>
              <a:rPr lang="ar-SA" sz="2400" dirty="0">
                <a:solidFill>
                  <a:srgbClr val="2D3956"/>
                </a:solidFill>
                <a:latin typeface="Times New Roman" panose="02020603050405020304" pitchFamily="18" charset="0"/>
                <a:cs typeface="Times New Roman" panose="02020603050405020304" pitchFamily="18" charset="0"/>
              </a:rPr>
              <a:t>المحتملة ما يلي: (تقييد التعاون علي مستوي المنظمة- تقييد الابتكار- خلق البيروقراطية).</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spTree>
    <p:extLst>
      <p:ext uri="{BB962C8B-B14F-4D97-AF65-F5344CB8AC3E}">
        <p14:creationId xmlns:p14="http://schemas.microsoft.com/office/powerpoint/2010/main" val="39022367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03178" y="261619"/>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تخطيط الهيكل الهرمي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600701"/>
            <a:ext cx="658425" cy="676715"/>
          </a:xfrm>
          <a:prstGeom prst="rect">
            <a:avLst/>
          </a:prstGeom>
        </p:spPr>
      </p:pic>
      <p:pic>
        <p:nvPicPr>
          <p:cNvPr id="9" name="Picture 8">
            <a:extLst>
              <a:ext uri="{FF2B5EF4-FFF2-40B4-BE49-F238E27FC236}">
                <a16:creationId xmlns:a16="http://schemas.microsoft.com/office/drawing/2014/main" id="{8EA0FD28-F5F8-415E-1E10-3608CEA74E49}"/>
              </a:ext>
            </a:extLst>
          </p:cNvPr>
          <p:cNvPicPr>
            <a:picLocks noChangeAspect="1"/>
          </p:cNvPicPr>
          <p:nvPr/>
        </p:nvPicPr>
        <p:blipFill rotWithShape="1">
          <a:blip r:embed="rId4"/>
          <a:srcRect b="14601"/>
          <a:stretch/>
        </p:blipFill>
        <p:spPr>
          <a:xfrm>
            <a:off x="3945561" y="914874"/>
            <a:ext cx="4709708" cy="5453260"/>
          </a:xfrm>
          <a:prstGeom prst="rect">
            <a:avLst/>
          </a:prstGeom>
        </p:spPr>
      </p:pic>
    </p:spTree>
    <p:extLst>
      <p:ext uri="{BB962C8B-B14F-4D97-AF65-F5344CB8AC3E}">
        <p14:creationId xmlns:p14="http://schemas.microsoft.com/office/powerpoint/2010/main" val="35328216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08484" y="883403"/>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أنواع الهيكل </a:t>
            </a:r>
            <a:r>
              <a:rPr lang="ar-SA" sz="2800" b="1" dirty="0" err="1">
                <a:solidFill>
                  <a:schemeClr val="bg1"/>
                </a:solidFill>
                <a:latin typeface="Times New Roman" panose="02020603050405020304" pitchFamily="18" charset="0"/>
                <a:cs typeface="Times New Roman" panose="02020603050405020304" pitchFamily="18" charset="0"/>
              </a:rPr>
              <a:t>التنظيمى</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968784"/>
            <a:ext cx="10541000" cy="4462760"/>
          </a:xfrm>
          <a:prstGeom prst="rect">
            <a:avLst/>
          </a:prstGeom>
          <a:noFill/>
        </p:spPr>
        <p:txBody>
          <a:bodyPr wrap="square" rtlCol="0">
            <a:spAutoFit/>
          </a:bodyPr>
          <a:lstStyle/>
          <a:p>
            <a:pPr algn="just" rtl="1"/>
            <a:r>
              <a:rPr lang="ar-EG" sz="2400" b="1" dirty="0">
                <a:solidFill>
                  <a:schemeClr val="accent6">
                    <a:lumMod val="50000"/>
                  </a:schemeClr>
                </a:solidFill>
                <a:highlight>
                  <a:srgbClr val="00FFFF"/>
                </a:highlight>
                <a:latin typeface="Times New Roman" panose="02020603050405020304" pitchFamily="18" charset="0"/>
                <a:cs typeface="Times New Roman" panose="02020603050405020304" pitchFamily="18" charset="0"/>
              </a:rPr>
              <a:t>7</a:t>
            </a:r>
            <a:r>
              <a:rPr lang="ar-SA" sz="2400" b="1" dirty="0">
                <a:solidFill>
                  <a:schemeClr val="accent6">
                    <a:lumMod val="50000"/>
                  </a:schemeClr>
                </a:solidFill>
                <a:highlight>
                  <a:srgbClr val="00FFFF"/>
                </a:highlight>
                <a:latin typeface="Times New Roman" panose="02020603050405020304" pitchFamily="18" charset="0"/>
                <a:cs typeface="Times New Roman" panose="02020603050405020304" pitchFamily="18" charset="0"/>
              </a:rPr>
              <a:t>) هيكل تنظيمي أفقي</a:t>
            </a:r>
          </a:p>
          <a:p>
            <a:pPr algn="just" rtl="1"/>
            <a:r>
              <a:rPr lang="ar-SA" sz="2400" dirty="0">
                <a:solidFill>
                  <a:srgbClr val="2D3956"/>
                </a:solidFill>
                <a:latin typeface="Times New Roman" panose="02020603050405020304" pitchFamily="18" charset="0"/>
                <a:cs typeface="Times New Roman" panose="02020603050405020304" pitchFamily="18" charset="0"/>
              </a:rPr>
              <a:t>في الهيكل التنظيمي الأفقي يتم إزالة مستوى الإدارة الوسطى، ولذلك هناك القليل من الفصل بين الموظفين على مستوى الإدارة المباشرة والإدارة العليا؛ ويُمنح الموظفون في الهيكل التنظيمي الأفقي مزيدًا من المسؤولية وسلطة اتخاذ القرار دون ضغوط أو إشراف هرمي معتاد، ويمكن أن يكون الموظفين أكثر إنتاجية في كثير من الأحيان. ويتم استخدام هذا النوع من الهياكل في الغالب من قبل الشركات الصغيرة والشركات الناشئة في مراحلها المبكرة لأنها غالبًا ما يكون لديها عدد أقل من الموظفين والمشاريع لإدارتها؛ وقد يشار إلي الهيكل الأفقي أيضًا باسم "الهيكل المسطح".</a:t>
            </a:r>
          </a:p>
          <a:p>
            <a:pPr algn="just" rtl="1"/>
            <a:r>
              <a:rPr lang="ar-SA" sz="2400" dirty="0">
                <a:solidFill>
                  <a:srgbClr val="2D3956"/>
                </a:solidFill>
                <a:latin typeface="Times New Roman" panose="02020603050405020304" pitchFamily="18" charset="0"/>
                <a:cs typeface="Times New Roman" panose="02020603050405020304" pitchFamily="18" charset="0"/>
              </a:rPr>
              <a:t>تشمل </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مزايا </a:t>
            </a:r>
            <a:r>
              <a:rPr lang="ar-SA" sz="2400" dirty="0">
                <a:solidFill>
                  <a:srgbClr val="2D3956"/>
                </a:solidFill>
                <a:latin typeface="Times New Roman" panose="02020603050405020304" pitchFamily="18" charset="0"/>
                <a:cs typeface="Times New Roman" panose="02020603050405020304" pitchFamily="18" charset="0"/>
              </a:rPr>
              <a:t>هذا النوع من الهياكل ما يلي: (خفض تكاليف الميزانية بسبب نقص الإدارة الوسطى- بناء العلاقات بين الموظفين والرؤساء- تسهيل عملية اتخاذ القرار بشكل أسرع وأسهل).</a:t>
            </a:r>
          </a:p>
          <a:p>
            <a:pPr algn="just" rtl="1"/>
            <a:r>
              <a:rPr lang="ar-SA" sz="2400" dirty="0">
                <a:solidFill>
                  <a:srgbClr val="2D3956"/>
                </a:solidFill>
                <a:latin typeface="Times New Roman" panose="02020603050405020304" pitchFamily="18" charset="0"/>
                <a:cs typeface="Times New Roman" panose="02020603050405020304" pitchFamily="18" charset="0"/>
              </a:rPr>
              <a:t>تشمل </a:t>
            </a:r>
            <a:r>
              <a:rPr lang="ar-SA" sz="2400" dirty="0">
                <a:solidFill>
                  <a:srgbClr val="2D3956"/>
                </a:solidFill>
                <a:highlight>
                  <a:srgbClr val="00FFFF"/>
                </a:highlight>
                <a:latin typeface="Times New Roman" panose="02020603050405020304" pitchFamily="18" charset="0"/>
                <a:cs typeface="Times New Roman" panose="02020603050405020304" pitchFamily="18" charset="0"/>
              </a:rPr>
              <a:t>العيوب</a:t>
            </a:r>
            <a:r>
              <a:rPr lang="ar-SA" sz="2400" dirty="0">
                <a:solidFill>
                  <a:srgbClr val="2D3956"/>
                </a:solidFill>
                <a:latin typeface="Times New Roman" panose="02020603050405020304" pitchFamily="18" charset="0"/>
                <a:cs typeface="Times New Roman" panose="02020603050405020304" pitchFamily="18" charset="0"/>
              </a:rPr>
              <a:t> المحتملة ما يلي: (تتطلب تخطيطًا مكثفًا حتى تكون فعالة- إحداث ارتباك بشأن من يتخذ القرارات- تطلب وجود خطط طوارئ لحل النزاعات).</a:t>
            </a:r>
            <a:endParaRPr lang="ar-EG" sz="2400" dirty="0">
              <a:solidFill>
                <a:srgbClr val="2D3956"/>
              </a:solidFill>
              <a:latin typeface="Times New Roman" panose="02020603050405020304" pitchFamily="18" charset="0"/>
              <a:cs typeface="Times New Roman" panose="02020603050405020304" pitchFamily="18" charset="0"/>
            </a:endParaRP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spTree>
    <p:extLst>
      <p:ext uri="{BB962C8B-B14F-4D97-AF65-F5344CB8AC3E}">
        <p14:creationId xmlns:p14="http://schemas.microsoft.com/office/powerpoint/2010/main" val="11991517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18489" y="855080"/>
            <a:ext cx="421030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تخطيط الهيكل الأفقي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751EC47-73E5-B29B-EAA2-8940024E38CF}"/>
              </a:ext>
            </a:extLst>
          </p:cNvPr>
          <p:cNvPicPr>
            <a:picLocks noChangeAspect="1"/>
          </p:cNvPicPr>
          <p:nvPr/>
        </p:nvPicPr>
        <p:blipFill>
          <a:blip r:embed="rId3">
            <a:duotone>
              <a:schemeClr val="accent6">
                <a:shade val="45000"/>
                <a:satMod val="135000"/>
              </a:schemeClr>
              <a:prstClr val="white"/>
            </a:duotone>
          </a:blip>
          <a:stretch>
            <a:fillRect/>
          </a:stretch>
        </p:blipFill>
        <p:spPr>
          <a:xfrm>
            <a:off x="11043446" y="1463986"/>
            <a:ext cx="658425" cy="676715"/>
          </a:xfrm>
          <a:prstGeom prst="rect">
            <a:avLst/>
          </a:prstGeom>
        </p:spPr>
      </p:pic>
      <p:pic>
        <p:nvPicPr>
          <p:cNvPr id="7" name="Picture 6">
            <a:extLst>
              <a:ext uri="{FF2B5EF4-FFF2-40B4-BE49-F238E27FC236}">
                <a16:creationId xmlns:a16="http://schemas.microsoft.com/office/drawing/2014/main" id="{558B51B1-9327-87EB-82B9-DA70198797AC}"/>
              </a:ext>
            </a:extLst>
          </p:cNvPr>
          <p:cNvPicPr>
            <a:picLocks noChangeAspect="1"/>
          </p:cNvPicPr>
          <p:nvPr/>
        </p:nvPicPr>
        <p:blipFill>
          <a:blip r:embed="rId3">
            <a:duotone>
              <a:schemeClr val="accent6">
                <a:shade val="45000"/>
                <a:satMod val="135000"/>
              </a:schemeClr>
              <a:prstClr val="white"/>
            </a:duotone>
          </a:blip>
          <a:stretch>
            <a:fillRect/>
          </a:stretch>
        </p:blipFill>
        <p:spPr>
          <a:xfrm>
            <a:off x="345409" y="5549363"/>
            <a:ext cx="658425" cy="676715"/>
          </a:xfrm>
          <a:prstGeom prst="rect">
            <a:avLst/>
          </a:prstGeom>
        </p:spPr>
      </p:pic>
      <p:pic>
        <p:nvPicPr>
          <p:cNvPr id="9" name="Picture 8">
            <a:extLst>
              <a:ext uri="{FF2B5EF4-FFF2-40B4-BE49-F238E27FC236}">
                <a16:creationId xmlns:a16="http://schemas.microsoft.com/office/drawing/2014/main" id="{8FCAB005-27F0-CC53-48A1-301EC874C4DB}"/>
              </a:ext>
            </a:extLst>
          </p:cNvPr>
          <p:cNvPicPr>
            <a:picLocks noChangeAspect="1"/>
          </p:cNvPicPr>
          <p:nvPr/>
        </p:nvPicPr>
        <p:blipFill>
          <a:blip r:embed="rId4"/>
          <a:stretch>
            <a:fillRect/>
          </a:stretch>
        </p:blipFill>
        <p:spPr>
          <a:xfrm>
            <a:off x="1599768" y="2574047"/>
            <a:ext cx="9830232" cy="2711788"/>
          </a:xfrm>
          <a:prstGeom prst="rect">
            <a:avLst/>
          </a:prstGeom>
        </p:spPr>
      </p:pic>
    </p:spTree>
    <p:extLst>
      <p:ext uri="{BB962C8B-B14F-4D97-AF65-F5344CB8AC3E}">
        <p14:creationId xmlns:p14="http://schemas.microsoft.com/office/powerpoint/2010/main" val="14431729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691014"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من هو الجمهور المستهدف ؟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الجمهور المستهدف </a:t>
            </a:r>
            <a:r>
              <a:rPr lang="ar-EG" sz="2400" dirty="0" err="1">
                <a:solidFill>
                  <a:srgbClr val="2D3956"/>
                </a:solidFill>
                <a:latin typeface="Times New Roman" panose="02020603050405020304" pitchFamily="18" charset="0"/>
                <a:cs typeface="Times New Roman" panose="02020603050405020304" pitchFamily="18" charset="0"/>
              </a:rPr>
              <a:t>الـ</a:t>
            </a:r>
            <a:r>
              <a:rPr lang="ar-EG" sz="2400" dirty="0">
                <a:solidFill>
                  <a:srgbClr val="2D3956"/>
                </a:solidFill>
                <a:latin typeface="Times New Roman" panose="02020603050405020304" pitchFamily="18" charset="0"/>
                <a:cs typeface="Times New Roman" panose="02020603050405020304" pitchFamily="18" charset="0"/>
              </a:rPr>
              <a:t> </a:t>
            </a:r>
            <a:r>
              <a:rPr lang="en-US" sz="2400" dirty="0">
                <a:solidFill>
                  <a:srgbClr val="2D3956"/>
                </a:solidFill>
                <a:latin typeface="Times New Roman" panose="02020603050405020304" pitchFamily="18" charset="0"/>
                <a:cs typeface="Times New Roman" panose="02020603050405020304" pitchFamily="18" charset="0"/>
              </a:rPr>
              <a:t>Targeted Audience : </a:t>
            </a:r>
            <a:r>
              <a:rPr lang="ar-EG" sz="2400" dirty="0">
                <a:solidFill>
                  <a:srgbClr val="2D3956"/>
                </a:solidFill>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هم أهم متغير في عملية الاتصال، فإذا لم يكن لدى خبير العلاقات العامة فكرة جيدة عن طبيعة الجمهور العقلية والعاطفية وخصائصها الأولية، فسوف يحد ذلك من مقدرته على التأثر والإقناع، مهما كانت مقدرته الاتصالية ومهما أحسن اختيار الوسيلة وإعداد إعلامي. </a:t>
            </a:r>
          </a:p>
          <a:p>
            <a:pPr marL="342900" indent="-342900" algn="just" rtl="1">
              <a:buFont typeface="Arial" panose="020B0604020202020204" pitchFamily="34" charset="0"/>
              <a:buChar char="•"/>
            </a:pPr>
            <a:r>
              <a:rPr lang="ar-EG" sz="2400" u="sng" dirty="0">
                <a:solidFill>
                  <a:srgbClr val="2D3956"/>
                </a:solidFill>
                <a:latin typeface="Times New Roman" panose="02020603050405020304" pitchFamily="18" charset="0"/>
                <a:cs typeface="Times New Roman" panose="02020603050405020304" pitchFamily="18" charset="0"/>
              </a:rPr>
              <a:t>ويقوم فيسبوك بتعريفه على أنه</a:t>
            </a:r>
            <a:r>
              <a:rPr lang="ar-EG" sz="2400" dirty="0">
                <a:solidFill>
                  <a:srgbClr val="2D3956"/>
                </a:solidFill>
                <a:latin typeface="Times New Roman" panose="02020603050405020304" pitchFamily="18" charset="0"/>
                <a:cs typeface="Times New Roman" panose="02020603050405020304" pitchFamily="18" charset="0"/>
              </a:rPr>
              <a:t>: مجموعة من الأشخاص الذين تريد الوصول إليهم من خلال رسالتك التسويقية، وذلك لاحتمالية قيامهم باتخاذ إجراء نتيجة لمشاهدة رسالتك.</a:t>
            </a:r>
          </a:p>
          <a:p>
            <a:pPr marL="342900" indent="-342900" algn="just" rtl="1">
              <a:buFont typeface="Arial" panose="020B0604020202020204" pitchFamily="34" charset="0"/>
              <a:buChar char="•"/>
            </a:pPr>
            <a:r>
              <a:rPr lang="ar-EG" sz="2400" u="sng" dirty="0">
                <a:solidFill>
                  <a:srgbClr val="2D3956"/>
                </a:solidFill>
                <a:latin typeface="Times New Roman" panose="02020603050405020304" pitchFamily="18" charset="0"/>
                <a:cs typeface="Times New Roman" panose="02020603050405020304" pitchFamily="18" charset="0"/>
              </a:rPr>
              <a:t>ويمكن تعريف الجمهور </a:t>
            </a:r>
            <a:r>
              <a:rPr lang="ar-EG" sz="2400" dirty="0">
                <a:solidFill>
                  <a:srgbClr val="2D3956"/>
                </a:solidFill>
                <a:latin typeface="Times New Roman" panose="02020603050405020304" pitchFamily="18" charset="0"/>
                <a:cs typeface="Times New Roman" panose="02020603050405020304" pitchFamily="18" charset="0"/>
              </a:rPr>
              <a:t>المستهدف على أنه مجموعة من الأشخاص يتم تحديدهم من خلال التركيبة السكانية والسلوك، وفي الكثير من الأحيان تقوم الشركات باستخدام ما تعرفه عن جمهورها المستهدف لإنشاء شخصية المشتري لتوجيههم خلال رحلة الشراء.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DC94F9C6-C319-EB25-E89B-02BDEE81CA90}"/>
              </a:ext>
            </a:extLst>
          </p:cNvPr>
          <p:cNvPicPr>
            <a:picLocks noChangeAspect="1"/>
          </p:cNvPicPr>
          <p:nvPr/>
        </p:nvPicPr>
        <p:blipFill>
          <a:blip r:embed="rId3">
            <a:grayscl/>
          </a:blip>
          <a:stretch>
            <a:fillRect/>
          </a:stretch>
        </p:blipFill>
        <p:spPr>
          <a:xfrm>
            <a:off x="11072673" y="1627556"/>
            <a:ext cx="560881" cy="566977"/>
          </a:xfrm>
          <a:prstGeom prst="rect">
            <a:avLst/>
          </a:prstGeom>
        </p:spPr>
      </p:pic>
      <p:pic>
        <p:nvPicPr>
          <p:cNvPr id="7" name="Picture 6">
            <a:extLst>
              <a:ext uri="{FF2B5EF4-FFF2-40B4-BE49-F238E27FC236}">
                <a16:creationId xmlns:a16="http://schemas.microsoft.com/office/drawing/2014/main" id="{48D6EBE3-D134-383E-05C3-60396C7FBE11}"/>
              </a:ext>
            </a:extLst>
          </p:cNvPr>
          <p:cNvPicPr>
            <a:picLocks noChangeAspect="1"/>
          </p:cNvPicPr>
          <p:nvPr/>
        </p:nvPicPr>
        <p:blipFill>
          <a:blip r:embed="rId3">
            <a:grayscl/>
          </a:blip>
          <a:stretch>
            <a:fillRect/>
          </a:stretch>
        </p:blipFill>
        <p:spPr>
          <a:xfrm>
            <a:off x="481559" y="5639115"/>
            <a:ext cx="560881" cy="566977"/>
          </a:xfrm>
          <a:prstGeom prst="rect">
            <a:avLst/>
          </a:prstGeom>
        </p:spPr>
      </p:pic>
    </p:spTree>
    <p:extLst>
      <p:ext uri="{BB962C8B-B14F-4D97-AF65-F5344CB8AC3E}">
        <p14:creationId xmlns:p14="http://schemas.microsoft.com/office/powerpoint/2010/main" val="8672335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208484" y="925950"/>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الفرق بين الجمهور والحشد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55723"/>
            <a:ext cx="10541000" cy="415498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الجمهور في العلاقات العامة يختلف عن الحشد فجمهور العاملين أو المستهلكين أو الموردين أو المساهمين أو الخريجين أو الطلاب يختلف عن جماعة المحتشدين لمشاهدة مباراة كرة قدم أو لحضور اجتماع أو احتفال توزيع جوائز أو مسابقة ما. ويختلف الحشد عن الجمهور من زوايا متعددة هي:</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إن الحشد اجتماع مؤقت وغير منظم نسبيا.</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إن الحشد يجب أن يكون له مكان معين يتسع له، وأن يتلاحم جسم كل عضو بجسم الآخر.</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إن الاتصال في الحشد اتصال تلاصق كتف بكتف لا التقاء وجه بوجه. </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إن أفراد الحشد أقل تحمسا للعمل.</a:t>
            </a: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يوجد في الحشد تفاعل مباشر ذو قوة محركة، تدعمه عناصر مختلفة </a:t>
            </a:r>
            <a:r>
              <a:rPr lang="ar-EG" sz="2400" dirty="0">
                <a:solidFill>
                  <a:srgbClr val="2D3956"/>
                </a:solidFill>
                <a:latin typeface="Times New Roman" panose="02020603050405020304" pitchFamily="18" charset="0"/>
                <a:cs typeface="Times New Roman" panose="02020603050405020304" pitchFamily="18" charset="0"/>
              </a:rPr>
              <a:t>وتكون </a:t>
            </a:r>
            <a:r>
              <a:rPr lang="ar-SA" sz="2400" dirty="0">
                <a:solidFill>
                  <a:srgbClr val="2D3956"/>
                </a:solidFill>
                <a:latin typeface="Times New Roman" panose="02020603050405020304" pitchFamily="18" charset="0"/>
                <a:cs typeface="Times New Roman" panose="02020603050405020304" pitchFamily="18" charset="0"/>
              </a:rPr>
              <a:t>الصلة الجسدية قائمة بين </a:t>
            </a:r>
            <a:r>
              <a:rPr lang="ar-EG" sz="2400" dirty="0" err="1">
                <a:solidFill>
                  <a:srgbClr val="2D3956"/>
                </a:solidFill>
                <a:latin typeface="Times New Roman" panose="02020603050405020304" pitchFamily="18" charset="0"/>
                <a:cs typeface="Times New Roman" panose="02020603050405020304" pitchFamily="18" charset="0"/>
              </a:rPr>
              <a:t>الأ</a:t>
            </a:r>
            <a:r>
              <a:rPr lang="ar-SA" sz="2400" dirty="0">
                <a:solidFill>
                  <a:srgbClr val="2D3956"/>
                </a:solidFill>
                <a:latin typeface="Times New Roman" panose="02020603050405020304" pitchFamily="18" charset="0"/>
                <a:cs typeface="Times New Roman" panose="02020603050405020304" pitchFamily="18" charset="0"/>
              </a:rPr>
              <a:t>فر</a:t>
            </a:r>
            <a:r>
              <a:rPr lang="ar-EG" sz="2400" dirty="0">
                <a:solidFill>
                  <a:srgbClr val="2D3956"/>
                </a:solidFill>
                <a:latin typeface="Times New Roman" panose="02020603050405020304" pitchFamily="18" charset="0"/>
                <a:cs typeface="Times New Roman" panose="02020603050405020304" pitchFamily="18" charset="0"/>
              </a:rPr>
              <a:t>ا</a:t>
            </a:r>
            <a:r>
              <a:rPr lang="ar-SA" sz="2400" dirty="0">
                <a:solidFill>
                  <a:srgbClr val="2D3956"/>
                </a:solidFill>
                <a:latin typeface="Times New Roman" panose="02020603050405020304" pitchFamily="18" charset="0"/>
                <a:cs typeface="Times New Roman" panose="02020603050405020304" pitchFamily="18" charset="0"/>
              </a:rPr>
              <a:t>د</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مجرد الوجود المادي والاحتشاد في مكان واحد لا يدل على صفة الجمهور</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بل ينبغي أن يكون هناك تقارب معنوي ومصالح مشتركة وارتباطات متحدة حتى تتوافر صفة الجمهور.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19951504-DC38-E4FC-EB73-D7A507EF65CB}"/>
              </a:ext>
            </a:extLst>
          </p:cNvPr>
          <p:cNvPicPr>
            <a:picLocks noChangeAspect="1"/>
          </p:cNvPicPr>
          <p:nvPr/>
        </p:nvPicPr>
        <p:blipFill>
          <a:blip r:embed="rId3"/>
          <a:stretch>
            <a:fillRect/>
          </a:stretch>
        </p:blipFill>
        <p:spPr>
          <a:xfrm>
            <a:off x="10994163" y="1374462"/>
            <a:ext cx="993734" cy="993734"/>
          </a:xfrm>
          <a:prstGeom prst="rect">
            <a:avLst/>
          </a:prstGeom>
        </p:spPr>
      </p:pic>
      <p:pic>
        <p:nvPicPr>
          <p:cNvPr id="7" name="Picture 6">
            <a:extLst>
              <a:ext uri="{FF2B5EF4-FFF2-40B4-BE49-F238E27FC236}">
                <a16:creationId xmlns:a16="http://schemas.microsoft.com/office/drawing/2014/main" id="{A601BB51-9612-4E75-A6C7-64B2F837710E}"/>
              </a:ext>
            </a:extLst>
          </p:cNvPr>
          <p:cNvPicPr>
            <a:picLocks noChangeAspect="1"/>
          </p:cNvPicPr>
          <p:nvPr/>
        </p:nvPicPr>
        <p:blipFill>
          <a:blip r:embed="rId3"/>
          <a:stretch>
            <a:fillRect/>
          </a:stretch>
        </p:blipFill>
        <p:spPr>
          <a:xfrm>
            <a:off x="220445" y="5352621"/>
            <a:ext cx="993734" cy="993734"/>
          </a:xfrm>
          <a:prstGeom prst="rect">
            <a:avLst/>
          </a:prstGeom>
        </p:spPr>
      </p:pic>
    </p:spTree>
    <p:extLst>
      <p:ext uri="{BB962C8B-B14F-4D97-AF65-F5344CB8AC3E}">
        <p14:creationId xmlns:p14="http://schemas.microsoft.com/office/powerpoint/2010/main" val="25411866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87113" y="929526"/>
            <a:ext cx="504009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الفرق بين الجمهور والرأي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1986057"/>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الجمهور هو: مجموعة من الأفراد الذين يشتركون في اهتمام مشترك أو يتأثرون بالقضايا والأحداث التي تشملهم. يمكن أن يكون الجمهور مؤيدًا أو معارضًا لشركة أو منتج أو فكرة معينة. يمكن أن يكون الجمهور متنوعًا ومتعدد الثقافات والخلفيات والآراء.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الرأي العام يشير إلى الآراء والمعتقدات والمشاعر العامة التي تكون متوافقة أو مشتركة لدى مجتمع أو جزء كبير منه. يمكن أن يكون الرأي العام مشككًا أو مؤيدًا لشركة أو فكرة أو قضية. قد يشكل الرأي العام تأثيرًا قويًا على سمعة المؤسسة وسلوك المستهلكين والقرارات السياسية.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F071B0D-8177-A789-8BA2-6C484739469F}"/>
              </a:ext>
            </a:extLst>
          </p:cNvPr>
          <p:cNvPicPr>
            <a:picLocks noChangeAspect="1"/>
          </p:cNvPicPr>
          <p:nvPr/>
        </p:nvPicPr>
        <p:blipFill>
          <a:blip r:embed="rId3"/>
          <a:stretch>
            <a:fillRect/>
          </a:stretch>
        </p:blipFill>
        <p:spPr>
          <a:xfrm>
            <a:off x="8816297" y="969153"/>
            <a:ext cx="658425" cy="676715"/>
          </a:xfrm>
          <a:prstGeom prst="rect">
            <a:avLst/>
          </a:prstGeom>
        </p:spPr>
      </p:pic>
      <p:pic>
        <p:nvPicPr>
          <p:cNvPr id="7" name="Picture 6">
            <a:extLst>
              <a:ext uri="{FF2B5EF4-FFF2-40B4-BE49-F238E27FC236}">
                <a16:creationId xmlns:a16="http://schemas.microsoft.com/office/drawing/2014/main" id="{A36A087B-15F0-5954-47BE-BF2F457DB560}"/>
              </a:ext>
            </a:extLst>
          </p:cNvPr>
          <p:cNvPicPr>
            <a:picLocks noChangeAspect="1"/>
          </p:cNvPicPr>
          <p:nvPr/>
        </p:nvPicPr>
        <p:blipFill>
          <a:blip r:embed="rId3"/>
          <a:stretch>
            <a:fillRect/>
          </a:stretch>
        </p:blipFill>
        <p:spPr>
          <a:xfrm>
            <a:off x="3006374" y="929526"/>
            <a:ext cx="658425" cy="676715"/>
          </a:xfrm>
          <a:prstGeom prst="rect">
            <a:avLst/>
          </a:prstGeom>
        </p:spPr>
      </p:pic>
    </p:spTree>
    <p:extLst>
      <p:ext uri="{BB962C8B-B14F-4D97-AF65-F5344CB8AC3E}">
        <p14:creationId xmlns:p14="http://schemas.microsoft.com/office/powerpoint/2010/main" val="4206868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65958" y="739347"/>
            <a:ext cx="5864772" cy="954107"/>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أوجه الاتفاق والاختلاف بين الجمهور والرأي العام</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b="1" dirty="0">
                <a:solidFill>
                  <a:srgbClr val="FF0000"/>
                </a:solidFill>
                <a:highlight>
                  <a:srgbClr val="FFFF00"/>
                </a:highlight>
                <a:latin typeface="Times New Roman" panose="02020603050405020304" pitchFamily="18" charset="0"/>
                <a:cs typeface="Times New Roman" panose="02020603050405020304" pitchFamily="18" charset="0"/>
              </a:rPr>
              <a:t>أوجه الاتفاق: </a:t>
            </a:r>
            <a:r>
              <a:rPr lang="ar-SA" sz="2400" dirty="0">
                <a:solidFill>
                  <a:srgbClr val="2D3956"/>
                </a:solidFill>
                <a:latin typeface="Times New Roman" panose="02020603050405020304" pitchFamily="18" charset="0"/>
                <a:cs typeface="Times New Roman" panose="02020603050405020304" pitchFamily="18" charset="0"/>
              </a:rPr>
              <a:t>(الجمهور والرأي العام يمكن أن يكون لهما تأثير كبير على سمعة الشركة أو المؤسسة- يعتمد كل من الجمهور والرأي العام على آراء واستجابات المجتمع- يمكن أن يكون للجمهور والرأي العام تأثير كبير على قرارات المؤسسة وسياساتها).</a:t>
            </a:r>
          </a:p>
          <a:p>
            <a:pPr marL="342900" indent="-342900" algn="just" rtl="1">
              <a:buFont typeface="Arial" panose="020B0604020202020204" pitchFamily="34" charset="0"/>
              <a:buChar char="•"/>
            </a:pPr>
            <a:r>
              <a:rPr lang="ar-SA" sz="2400" b="1" dirty="0">
                <a:solidFill>
                  <a:srgbClr val="FF0000"/>
                </a:solidFill>
                <a:highlight>
                  <a:srgbClr val="FFFF00"/>
                </a:highlight>
                <a:latin typeface="Times New Roman" panose="02020603050405020304" pitchFamily="18" charset="0"/>
                <a:cs typeface="Times New Roman" panose="02020603050405020304" pitchFamily="18" charset="0"/>
              </a:rPr>
              <a:t>أوجه الاختلاف:  </a:t>
            </a:r>
            <a:r>
              <a:rPr lang="ar-SA" sz="2400" dirty="0">
                <a:solidFill>
                  <a:srgbClr val="2D3956"/>
                </a:solidFill>
                <a:latin typeface="Times New Roman" panose="02020603050405020304" pitchFamily="18" charset="0"/>
                <a:cs typeface="Times New Roman" panose="02020603050405020304" pitchFamily="18" charset="0"/>
              </a:rPr>
              <a:t>(الجمهور يشير إلى مجموعة محددة من الأفراد الذين يشتركون في اهتمام مشترك أو يتأثرون بالقضايا المحددة، بينما الرأي العام يشير إلى آراء واستجابات المجتمع ككل- الجمهور يمكن أن يكون مؤيدًا أو معارضًا لشركة أو فكرة معينة، بينما الرأي العام يمكن أن يكون مشككًا أو مؤيدًا لشركة أو فكرة أو قضية- يشير الجمهور إلى مجموعة متنوعة من الأفراد بخلفيات وثقافات مختلفة وآراء متنوعة، بينما الرأي العام يشير إلى آراء متوافقة أو مشتركة لدى مجتمع أو جزء كبير منه).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D92204C-749A-284B-A0E1-E53BB2E234A8}"/>
              </a:ext>
            </a:extLst>
          </p:cNvPr>
          <p:cNvPicPr>
            <a:picLocks noChangeAspect="1"/>
          </p:cNvPicPr>
          <p:nvPr/>
        </p:nvPicPr>
        <p:blipFill>
          <a:blip r:embed="rId3">
            <a:grayscl/>
          </a:blip>
          <a:stretch>
            <a:fillRect/>
          </a:stretch>
        </p:blipFill>
        <p:spPr>
          <a:xfrm>
            <a:off x="10702645" y="1398110"/>
            <a:ext cx="999831" cy="993734"/>
          </a:xfrm>
          <a:prstGeom prst="rect">
            <a:avLst/>
          </a:prstGeom>
        </p:spPr>
      </p:pic>
      <p:pic>
        <p:nvPicPr>
          <p:cNvPr id="7" name="Picture 6">
            <a:extLst>
              <a:ext uri="{FF2B5EF4-FFF2-40B4-BE49-F238E27FC236}">
                <a16:creationId xmlns:a16="http://schemas.microsoft.com/office/drawing/2014/main" id="{619CDE8B-AE88-CC52-D088-6B4D44F8547D}"/>
              </a:ext>
            </a:extLst>
          </p:cNvPr>
          <p:cNvPicPr>
            <a:picLocks noChangeAspect="1"/>
          </p:cNvPicPr>
          <p:nvPr/>
        </p:nvPicPr>
        <p:blipFill>
          <a:blip r:embed="rId3">
            <a:grayscl/>
          </a:blip>
          <a:stretch>
            <a:fillRect/>
          </a:stretch>
        </p:blipFill>
        <p:spPr>
          <a:xfrm>
            <a:off x="697462" y="5154687"/>
            <a:ext cx="999831" cy="993734"/>
          </a:xfrm>
          <a:prstGeom prst="rect">
            <a:avLst/>
          </a:prstGeom>
        </p:spPr>
      </p:pic>
    </p:spTree>
    <p:extLst>
      <p:ext uri="{BB962C8B-B14F-4D97-AF65-F5344CB8AC3E}">
        <p14:creationId xmlns:p14="http://schemas.microsoft.com/office/powerpoint/2010/main" val="25821635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أهمية تحديد الجمهور</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D3CFA095-3DE5-182E-AAC4-D67D0810BEAB}"/>
              </a:ext>
            </a:extLst>
          </p:cNvPr>
          <p:cNvPicPr>
            <a:picLocks noChangeAspect="1"/>
          </p:cNvPicPr>
          <p:nvPr/>
        </p:nvPicPr>
        <p:blipFill>
          <a:blip r:embed="rId3"/>
          <a:stretch>
            <a:fillRect/>
          </a:stretch>
        </p:blipFill>
        <p:spPr>
          <a:xfrm>
            <a:off x="120413" y="5442708"/>
            <a:ext cx="993734" cy="993734"/>
          </a:xfrm>
          <a:prstGeom prst="rect">
            <a:avLst/>
          </a:prstGeom>
        </p:spPr>
      </p:pic>
      <p:pic>
        <p:nvPicPr>
          <p:cNvPr id="7" name="Picture 6">
            <a:extLst>
              <a:ext uri="{FF2B5EF4-FFF2-40B4-BE49-F238E27FC236}">
                <a16:creationId xmlns:a16="http://schemas.microsoft.com/office/drawing/2014/main" id="{F479BC89-DA03-A8C8-A13B-EE30245B2A38}"/>
              </a:ext>
            </a:extLst>
          </p:cNvPr>
          <p:cNvPicPr>
            <a:picLocks noChangeAspect="1"/>
          </p:cNvPicPr>
          <p:nvPr/>
        </p:nvPicPr>
        <p:blipFill>
          <a:blip r:embed="rId3"/>
          <a:stretch>
            <a:fillRect/>
          </a:stretch>
        </p:blipFill>
        <p:spPr>
          <a:xfrm>
            <a:off x="11071590" y="1304960"/>
            <a:ext cx="993734" cy="993734"/>
          </a:xfrm>
          <a:prstGeom prst="rect">
            <a:avLst/>
          </a:prstGeom>
        </p:spPr>
      </p:pic>
      <p:pic>
        <p:nvPicPr>
          <p:cNvPr id="9" name="Picture 8">
            <a:extLst>
              <a:ext uri="{FF2B5EF4-FFF2-40B4-BE49-F238E27FC236}">
                <a16:creationId xmlns:a16="http://schemas.microsoft.com/office/drawing/2014/main" id="{B6B167CF-43B7-8712-1EB6-47D21AE0D6ED}"/>
              </a:ext>
            </a:extLst>
          </p:cNvPr>
          <p:cNvPicPr>
            <a:picLocks noChangeAspect="1"/>
          </p:cNvPicPr>
          <p:nvPr/>
        </p:nvPicPr>
        <p:blipFill rotWithShape="1">
          <a:blip r:embed="rId4"/>
          <a:srcRect t="21238"/>
          <a:stretch/>
        </p:blipFill>
        <p:spPr>
          <a:xfrm>
            <a:off x="3562892" y="1971845"/>
            <a:ext cx="5066215" cy="3990262"/>
          </a:xfrm>
          <a:prstGeom prst="rect">
            <a:avLst/>
          </a:prstGeom>
        </p:spPr>
      </p:pic>
    </p:spTree>
    <p:extLst>
      <p:ext uri="{BB962C8B-B14F-4D97-AF65-F5344CB8AC3E}">
        <p14:creationId xmlns:p14="http://schemas.microsoft.com/office/powerpoint/2010/main" val="40886804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خصائص الجمهور</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16101"/>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الحجم الكبير.</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التشتت.</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عدم التجانس.</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عدم التعارف.</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غياب التنظيم الاجتماعي.</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وجود اجتماعي غير مستقر في الزمن والمكان.</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81571332-DF06-F654-42E6-B47E670389B5}"/>
              </a:ext>
            </a:extLst>
          </p:cNvPr>
          <p:cNvPicPr>
            <a:picLocks noChangeAspect="1"/>
          </p:cNvPicPr>
          <p:nvPr/>
        </p:nvPicPr>
        <p:blipFill>
          <a:blip r:embed="rId3"/>
          <a:stretch>
            <a:fillRect/>
          </a:stretch>
        </p:blipFill>
        <p:spPr>
          <a:xfrm>
            <a:off x="11224003" y="1553033"/>
            <a:ext cx="560881" cy="566977"/>
          </a:xfrm>
          <a:prstGeom prst="rect">
            <a:avLst/>
          </a:prstGeom>
        </p:spPr>
      </p:pic>
      <p:pic>
        <p:nvPicPr>
          <p:cNvPr id="7" name="Picture 6">
            <a:extLst>
              <a:ext uri="{FF2B5EF4-FFF2-40B4-BE49-F238E27FC236}">
                <a16:creationId xmlns:a16="http://schemas.microsoft.com/office/drawing/2014/main" id="{C14F1A8F-CD71-2B19-5DA8-0324EB5CE574}"/>
              </a:ext>
            </a:extLst>
          </p:cNvPr>
          <p:cNvPicPr>
            <a:picLocks noChangeAspect="1"/>
          </p:cNvPicPr>
          <p:nvPr/>
        </p:nvPicPr>
        <p:blipFill>
          <a:blip r:embed="rId3"/>
          <a:stretch>
            <a:fillRect/>
          </a:stretch>
        </p:blipFill>
        <p:spPr>
          <a:xfrm>
            <a:off x="481559" y="5598537"/>
            <a:ext cx="560881" cy="566977"/>
          </a:xfrm>
          <a:prstGeom prst="rect">
            <a:avLst/>
          </a:prstGeom>
        </p:spPr>
      </p:pic>
      <p:pic>
        <p:nvPicPr>
          <p:cNvPr id="9" name="Picture 8">
            <a:extLst>
              <a:ext uri="{FF2B5EF4-FFF2-40B4-BE49-F238E27FC236}">
                <a16:creationId xmlns:a16="http://schemas.microsoft.com/office/drawing/2014/main" id="{429EE36C-8948-6B3C-F96C-F531BE5776CB}"/>
              </a:ext>
            </a:extLst>
          </p:cNvPr>
          <p:cNvPicPr>
            <a:picLocks noChangeAspect="1"/>
          </p:cNvPicPr>
          <p:nvPr/>
        </p:nvPicPr>
        <p:blipFill>
          <a:blip r:embed="rId4"/>
          <a:stretch>
            <a:fillRect/>
          </a:stretch>
        </p:blipFill>
        <p:spPr>
          <a:xfrm rot="20288636">
            <a:off x="1930399" y="2520525"/>
            <a:ext cx="3839779" cy="2150276"/>
          </a:xfrm>
          <a:prstGeom prst="rect">
            <a:avLst/>
          </a:prstGeom>
        </p:spPr>
      </p:pic>
    </p:spTree>
    <p:extLst>
      <p:ext uri="{BB962C8B-B14F-4D97-AF65-F5344CB8AC3E}">
        <p14:creationId xmlns:p14="http://schemas.microsoft.com/office/powerpoint/2010/main" val="20946650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نوع الجمهور المستهدف</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AA3DBD1-2A75-89EB-EDAB-FCB7E2195CC5}"/>
              </a:ext>
            </a:extLst>
          </p:cNvPr>
          <p:cNvPicPr>
            <a:picLocks noChangeAspect="1"/>
          </p:cNvPicPr>
          <p:nvPr/>
        </p:nvPicPr>
        <p:blipFill>
          <a:blip r:embed="rId3">
            <a:duotone>
              <a:schemeClr val="accent2">
                <a:shade val="45000"/>
                <a:satMod val="135000"/>
              </a:schemeClr>
              <a:prstClr val="white"/>
            </a:duotone>
          </a:blip>
          <a:stretch>
            <a:fillRect/>
          </a:stretch>
        </p:blipFill>
        <p:spPr>
          <a:xfrm rot="2671398">
            <a:off x="10977821" y="1279748"/>
            <a:ext cx="999831" cy="993734"/>
          </a:xfrm>
          <a:prstGeom prst="rect">
            <a:avLst/>
          </a:prstGeom>
        </p:spPr>
      </p:pic>
      <p:pic>
        <p:nvPicPr>
          <p:cNvPr id="7" name="Picture 6">
            <a:extLst>
              <a:ext uri="{FF2B5EF4-FFF2-40B4-BE49-F238E27FC236}">
                <a16:creationId xmlns:a16="http://schemas.microsoft.com/office/drawing/2014/main" id="{B56275B1-EF6D-BA0D-C26C-E60E4625675C}"/>
              </a:ext>
            </a:extLst>
          </p:cNvPr>
          <p:cNvPicPr>
            <a:picLocks noChangeAspect="1"/>
          </p:cNvPicPr>
          <p:nvPr/>
        </p:nvPicPr>
        <p:blipFill>
          <a:blip r:embed="rId4"/>
          <a:stretch>
            <a:fillRect/>
          </a:stretch>
        </p:blipFill>
        <p:spPr>
          <a:xfrm>
            <a:off x="262084" y="5385159"/>
            <a:ext cx="999831" cy="993734"/>
          </a:xfrm>
          <a:prstGeom prst="rect">
            <a:avLst/>
          </a:prstGeom>
        </p:spPr>
      </p:pic>
      <p:pic>
        <p:nvPicPr>
          <p:cNvPr id="9" name="Picture 8">
            <a:extLst>
              <a:ext uri="{FF2B5EF4-FFF2-40B4-BE49-F238E27FC236}">
                <a16:creationId xmlns:a16="http://schemas.microsoft.com/office/drawing/2014/main" id="{A0ADB281-F771-7D28-9207-993FE28CB6D2}"/>
              </a:ext>
            </a:extLst>
          </p:cNvPr>
          <p:cNvPicPr>
            <a:picLocks noChangeAspect="1"/>
          </p:cNvPicPr>
          <p:nvPr/>
        </p:nvPicPr>
        <p:blipFill>
          <a:blip r:embed="rId5"/>
          <a:stretch>
            <a:fillRect/>
          </a:stretch>
        </p:blipFill>
        <p:spPr>
          <a:xfrm>
            <a:off x="3900927" y="1963962"/>
            <a:ext cx="4041998" cy="4041998"/>
          </a:xfrm>
          <a:prstGeom prst="rect">
            <a:avLst/>
          </a:prstGeom>
        </p:spPr>
      </p:pic>
    </p:spTree>
    <p:extLst>
      <p:ext uri="{BB962C8B-B14F-4D97-AF65-F5344CB8AC3E}">
        <p14:creationId xmlns:p14="http://schemas.microsoft.com/office/powerpoint/2010/main" val="13769303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29010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المعلومات الديموغرافية السكانية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العمر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الجنس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الحالة الاجتماعية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العرق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الدين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الدخل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03642A5-A9B1-52DC-5033-B267CCE111FB}"/>
              </a:ext>
            </a:extLst>
          </p:cNvPr>
          <p:cNvPicPr>
            <a:picLocks noChangeAspect="1"/>
          </p:cNvPicPr>
          <p:nvPr/>
        </p:nvPicPr>
        <p:blipFill>
          <a:blip r:embed="rId3"/>
          <a:stretch>
            <a:fillRect/>
          </a:stretch>
        </p:blipFill>
        <p:spPr>
          <a:xfrm>
            <a:off x="11100787" y="5669640"/>
            <a:ext cx="658425" cy="676715"/>
          </a:xfrm>
          <a:prstGeom prst="rect">
            <a:avLst/>
          </a:prstGeom>
        </p:spPr>
      </p:pic>
      <p:pic>
        <p:nvPicPr>
          <p:cNvPr id="7" name="Picture 6">
            <a:extLst>
              <a:ext uri="{FF2B5EF4-FFF2-40B4-BE49-F238E27FC236}">
                <a16:creationId xmlns:a16="http://schemas.microsoft.com/office/drawing/2014/main" id="{340081AF-8869-5677-D4E9-CD7B3FDBEAA5}"/>
              </a:ext>
            </a:extLst>
          </p:cNvPr>
          <p:cNvPicPr>
            <a:picLocks noChangeAspect="1"/>
          </p:cNvPicPr>
          <p:nvPr/>
        </p:nvPicPr>
        <p:blipFill>
          <a:blip r:embed="rId3"/>
          <a:stretch>
            <a:fillRect/>
          </a:stretch>
        </p:blipFill>
        <p:spPr>
          <a:xfrm>
            <a:off x="11064439" y="1486287"/>
            <a:ext cx="658425" cy="676715"/>
          </a:xfrm>
          <a:prstGeom prst="rect">
            <a:avLst/>
          </a:prstGeom>
        </p:spPr>
      </p:pic>
      <p:pic>
        <p:nvPicPr>
          <p:cNvPr id="9" name="Picture 8">
            <a:extLst>
              <a:ext uri="{FF2B5EF4-FFF2-40B4-BE49-F238E27FC236}">
                <a16:creationId xmlns:a16="http://schemas.microsoft.com/office/drawing/2014/main" id="{3AB1B5D4-D9DB-7A1F-4736-23316DEC8A2C}"/>
              </a:ext>
            </a:extLst>
          </p:cNvPr>
          <p:cNvPicPr>
            <a:picLocks noChangeAspect="1"/>
          </p:cNvPicPr>
          <p:nvPr/>
        </p:nvPicPr>
        <p:blipFill>
          <a:blip r:embed="rId3"/>
          <a:stretch>
            <a:fillRect/>
          </a:stretch>
        </p:blipFill>
        <p:spPr>
          <a:xfrm>
            <a:off x="434000" y="5669640"/>
            <a:ext cx="658425" cy="676715"/>
          </a:xfrm>
          <a:prstGeom prst="rect">
            <a:avLst/>
          </a:prstGeom>
        </p:spPr>
      </p:pic>
      <p:pic>
        <p:nvPicPr>
          <p:cNvPr id="11" name="Picture 10">
            <a:extLst>
              <a:ext uri="{FF2B5EF4-FFF2-40B4-BE49-F238E27FC236}">
                <a16:creationId xmlns:a16="http://schemas.microsoft.com/office/drawing/2014/main" id="{B28325D3-A422-6824-48AE-750D5E42BE08}"/>
              </a:ext>
            </a:extLst>
          </p:cNvPr>
          <p:cNvPicPr>
            <a:picLocks noChangeAspect="1"/>
          </p:cNvPicPr>
          <p:nvPr/>
        </p:nvPicPr>
        <p:blipFill>
          <a:blip r:embed="rId3"/>
          <a:stretch>
            <a:fillRect/>
          </a:stretch>
        </p:blipFill>
        <p:spPr>
          <a:xfrm>
            <a:off x="434000" y="1498830"/>
            <a:ext cx="658425" cy="676715"/>
          </a:xfrm>
          <a:prstGeom prst="rect">
            <a:avLst/>
          </a:prstGeom>
        </p:spPr>
      </p:pic>
      <p:pic>
        <p:nvPicPr>
          <p:cNvPr id="12" name="Picture 11">
            <a:extLst>
              <a:ext uri="{FF2B5EF4-FFF2-40B4-BE49-F238E27FC236}">
                <a16:creationId xmlns:a16="http://schemas.microsoft.com/office/drawing/2014/main" id="{55FBB0C1-97D8-0979-DE51-99EE3F1514EC}"/>
              </a:ext>
            </a:extLst>
          </p:cNvPr>
          <p:cNvPicPr>
            <a:picLocks noChangeAspect="1"/>
          </p:cNvPicPr>
          <p:nvPr/>
        </p:nvPicPr>
        <p:blipFill rotWithShape="1">
          <a:blip r:embed="rId4"/>
          <a:srcRect t="25802"/>
          <a:stretch/>
        </p:blipFill>
        <p:spPr>
          <a:xfrm>
            <a:off x="1587991" y="2362376"/>
            <a:ext cx="6251291" cy="3478754"/>
          </a:xfrm>
          <a:prstGeom prst="rect">
            <a:avLst/>
          </a:prstGeom>
        </p:spPr>
      </p:pic>
    </p:spTree>
    <p:extLst>
      <p:ext uri="{BB962C8B-B14F-4D97-AF65-F5344CB8AC3E}">
        <p14:creationId xmlns:p14="http://schemas.microsoft.com/office/powerpoint/2010/main" val="10698833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92749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المعلومات الجغرافية والتقنية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المعلومات الجغرافية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وكما هو واضح من المسمى هنا سوف تحتاج لمعرفة الموقع الجغرافي للجمهور المستهدف الخاص بك في أي قارة في أي دولة أو في أي مدينة وما إلى ذلك. </a:t>
            </a:r>
          </a:p>
          <a:p>
            <a:pPr marL="342900" indent="-342900" algn="just" rtl="1">
              <a:buFont typeface="Arial" panose="020B0604020202020204" pitchFamily="34" charset="0"/>
              <a:buChar char="•"/>
            </a:pPr>
            <a:r>
              <a:rPr lang="ar-SA" sz="2400" dirty="0">
                <a:solidFill>
                  <a:srgbClr val="2D3956"/>
                </a:solidFill>
                <a:highlight>
                  <a:srgbClr val="FFFF00"/>
                </a:highlight>
                <a:latin typeface="Times New Roman" panose="02020603050405020304" pitchFamily="18" charset="0"/>
                <a:cs typeface="Times New Roman" panose="02020603050405020304" pitchFamily="18" charset="0"/>
              </a:rPr>
              <a:t>المعلومات التقنية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هذه المعلومات لمعرفة </a:t>
            </a:r>
            <a:r>
              <a:rPr lang="ar-SA" sz="2400" dirty="0" err="1">
                <a:solidFill>
                  <a:srgbClr val="2D3956"/>
                </a:solidFill>
                <a:latin typeface="Times New Roman" panose="02020603050405020304" pitchFamily="18" charset="0"/>
                <a:cs typeface="Times New Roman" panose="02020603050405020304" pitchFamily="18" charset="0"/>
              </a:rPr>
              <a:t>الاجهزة</a:t>
            </a:r>
            <a:r>
              <a:rPr lang="ar-SA" sz="2400" dirty="0">
                <a:solidFill>
                  <a:srgbClr val="2D3956"/>
                </a:solidFill>
                <a:latin typeface="Times New Roman" panose="02020603050405020304" pitchFamily="18" charset="0"/>
                <a:cs typeface="Times New Roman" panose="02020603050405020304" pitchFamily="18" charset="0"/>
              </a:rPr>
              <a:t> المستخدمة من قبل الجمهور المستهدف بالإضافة لنوع </a:t>
            </a:r>
            <a:r>
              <a:rPr lang="ar-SA" sz="2400" dirty="0" err="1">
                <a:solidFill>
                  <a:srgbClr val="2D3956"/>
                </a:solidFill>
                <a:latin typeface="Times New Roman" panose="02020603050405020304" pitchFamily="18" charset="0"/>
                <a:cs typeface="Times New Roman" panose="02020603050405020304" pitchFamily="18" charset="0"/>
              </a:rPr>
              <a:t>الإنظمة</a:t>
            </a:r>
            <a:r>
              <a:rPr lang="ar-SA" sz="2400" dirty="0">
                <a:solidFill>
                  <a:srgbClr val="2D3956"/>
                </a:solidFill>
                <a:latin typeface="Times New Roman" panose="02020603050405020304" pitchFamily="18" charset="0"/>
                <a:cs typeface="Times New Roman" panose="02020603050405020304" pitchFamily="18" charset="0"/>
              </a:rPr>
              <a:t> المشغلة لهذه الأجهزة.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107E9C2E-7F49-B686-049D-0B8DE9629FBA}"/>
              </a:ext>
            </a:extLst>
          </p:cNvPr>
          <p:cNvPicPr>
            <a:picLocks noChangeAspect="1"/>
          </p:cNvPicPr>
          <p:nvPr/>
        </p:nvPicPr>
        <p:blipFill>
          <a:blip r:embed="rId3"/>
          <a:stretch>
            <a:fillRect/>
          </a:stretch>
        </p:blipFill>
        <p:spPr>
          <a:xfrm>
            <a:off x="1056365" y="4433438"/>
            <a:ext cx="2580800" cy="1912917"/>
          </a:xfrm>
          <a:prstGeom prst="rect">
            <a:avLst/>
          </a:prstGeom>
        </p:spPr>
      </p:pic>
    </p:spTree>
    <p:extLst>
      <p:ext uri="{BB962C8B-B14F-4D97-AF65-F5344CB8AC3E}">
        <p14:creationId xmlns:p14="http://schemas.microsoft.com/office/powerpoint/2010/main" val="18051813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المعلومات الشخصية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354765"/>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هذا القسم من البيانات يعتبر فرصة للتعمق في جمهورك المستهدف بشكل أفضل من خلال معرفة كل مما</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يلي: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سمات المستخدمين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نمط الحياة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الطبقة الاجتماعية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المعتقدات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الاهتمامات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العادات والتقاليد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الهوايات</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B4A5B816-2CBC-3870-E54E-BA1E67F1327D}"/>
              </a:ext>
            </a:extLst>
          </p:cNvPr>
          <p:cNvPicPr>
            <a:picLocks noChangeAspect="1"/>
          </p:cNvPicPr>
          <p:nvPr/>
        </p:nvPicPr>
        <p:blipFill>
          <a:blip r:embed="rId3"/>
          <a:stretch>
            <a:fillRect/>
          </a:stretch>
        </p:blipFill>
        <p:spPr>
          <a:xfrm>
            <a:off x="942308" y="3429000"/>
            <a:ext cx="6096000" cy="2323071"/>
          </a:xfrm>
          <a:prstGeom prst="rect">
            <a:avLst/>
          </a:prstGeom>
        </p:spPr>
      </p:pic>
    </p:spTree>
    <p:extLst>
      <p:ext uri="{BB962C8B-B14F-4D97-AF65-F5344CB8AC3E}">
        <p14:creationId xmlns:p14="http://schemas.microsoft.com/office/powerpoint/2010/main" val="28268241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المعلومات السلوكية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لجمع هذه المعلومات يجب عليك مراقبة الطريقة التي يتفاعل بها المستخدمون مع موقعك </a:t>
            </a:r>
            <a:r>
              <a:rPr lang="ar-SA" sz="2400" dirty="0" err="1">
                <a:solidFill>
                  <a:srgbClr val="2D3956"/>
                </a:solidFill>
                <a:latin typeface="Times New Roman" panose="02020603050405020304" pitchFamily="18" charset="0"/>
                <a:cs typeface="Times New Roman" panose="02020603050405020304" pitchFamily="18" charset="0"/>
              </a:rPr>
              <a:t>الالكتروني</a:t>
            </a:r>
            <a:r>
              <a:rPr lang="ar-SA" sz="2400" dirty="0">
                <a:solidFill>
                  <a:srgbClr val="2D3956"/>
                </a:solidFill>
                <a:latin typeface="Times New Roman" panose="02020603050405020304" pitchFamily="18" charset="0"/>
                <a:cs typeface="Times New Roman" panose="02020603050405020304" pitchFamily="18" charset="0"/>
              </a:rPr>
              <a:t> وإنشاء حملات تسويقية بناءً على العناصر التي يشاهدونها ويتابعونها فهذه </a:t>
            </a:r>
            <a:r>
              <a:rPr lang="ar-SA" sz="2400" dirty="0" err="1">
                <a:solidFill>
                  <a:srgbClr val="2D3956"/>
                </a:solidFill>
                <a:latin typeface="Times New Roman" panose="02020603050405020304" pitchFamily="18" charset="0"/>
                <a:cs typeface="Times New Roman" panose="02020603050405020304" pitchFamily="18" charset="0"/>
              </a:rPr>
              <a:t>الببانات</a:t>
            </a:r>
            <a:r>
              <a:rPr lang="ar-SA" sz="2400" dirty="0">
                <a:solidFill>
                  <a:srgbClr val="2D3956"/>
                </a:solidFill>
                <a:latin typeface="Times New Roman" panose="02020603050405020304" pitchFamily="18" charset="0"/>
                <a:cs typeface="Times New Roman" panose="02020603050405020304" pitchFamily="18" charset="0"/>
              </a:rPr>
              <a:t> تعتمد على تصرفاتهم وردود </a:t>
            </a:r>
            <a:r>
              <a:rPr lang="ar-SA" sz="2400" dirty="0" err="1">
                <a:solidFill>
                  <a:srgbClr val="2D3956"/>
                </a:solidFill>
                <a:latin typeface="Times New Roman" panose="02020603050405020304" pitchFamily="18" charset="0"/>
                <a:cs typeface="Times New Roman" panose="02020603050405020304" pitchFamily="18" charset="0"/>
              </a:rPr>
              <a:t>افعالهم</a:t>
            </a:r>
            <a:r>
              <a:rPr lang="ar-SA" sz="2400" dirty="0">
                <a:solidFill>
                  <a:srgbClr val="2D3956"/>
                </a:solidFill>
                <a:latin typeface="Times New Roman" panose="02020603050405020304" pitchFamily="18" charset="0"/>
                <a:cs typeface="Times New Roman" panose="02020603050405020304" pitchFamily="18" charset="0"/>
              </a:rPr>
              <a:t> لذلك يجب عليك فهم هذه المعلومات لملاقاة جمهورك في المكان والوقت المناسب خلال رحلتهم الشرائية.</a:t>
            </a:r>
            <a:r>
              <a:rPr lang="ar-EG"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9012FE2-8E44-19B0-3B4F-635D9850839E}"/>
              </a:ext>
            </a:extLst>
          </p:cNvPr>
          <p:cNvPicPr>
            <a:picLocks noChangeAspect="1"/>
          </p:cNvPicPr>
          <p:nvPr/>
        </p:nvPicPr>
        <p:blipFill>
          <a:blip r:embed="rId3"/>
          <a:stretch>
            <a:fillRect/>
          </a:stretch>
        </p:blipFill>
        <p:spPr>
          <a:xfrm>
            <a:off x="10749776" y="1252886"/>
            <a:ext cx="999831" cy="993734"/>
          </a:xfrm>
          <a:prstGeom prst="rect">
            <a:avLst/>
          </a:prstGeom>
        </p:spPr>
      </p:pic>
      <p:pic>
        <p:nvPicPr>
          <p:cNvPr id="7" name="Picture 6">
            <a:extLst>
              <a:ext uri="{FF2B5EF4-FFF2-40B4-BE49-F238E27FC236}">
                <a16:creationId xmlns:a16="http://schemas.microsoft.com/office/drawing/2014/main" id="{6EE444EF-A7F7-4659-3469-CB94985FEEEB}"/>
              </a:ext>
            </a:extLst>
          </p:cNvPr>
          <p:cNvPicPr>
            <a:picLocks noChangeAspect="1"/>
          </p:cNvPicPr>
          <p:nvPr/>
        </p:nvPicPr>
        <p:blipFill>
          <a:blip r:embed="rId3"/>
          <a:stretch>
            <a:fillRect/>
          </a:stretch>
        </p:blipFill>
        <p:spPr>
          <a:xfrm>
            <a:off x="262084" y="5494418"/>
            <a:ext cx="999831" cy="993734"/>
          </a:xfrm>
          <a:prstGeom prst="rect">
            <a:avLst/>
          </a:prstGeom>
        </p:spPr>
      </p:pic>
    </p:spTree>
    <p:extLst>
      <p:ext uri="{BB962C8B-B14F-4D97-AF65-F5344CB8AC3E}">
        <p14:creationId xmlns:p14="http://schemas.microsoft.com/office/powerpoint/2010/main" val="25114011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56488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تحليل الجمهور المستهدف</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تحليل الجمهور المستهدف هو عملية التحقق من الطريقة التي يتفاعل بها المستهلكون مع أحد المنتجات أو الخدمات وذلك  لإنشاء شخصية المشتري.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لحسن الحظ ومع وجود </a:t>
            </a:r>
            <a:r>
              <a:rPr lang="ar-SA" sz="2400" dirty="0" err="1">
                <a:solidFill>
                  <a:srgbClr val="2D3956"/>
                </a:solidFill>
                <a:latin typeface="Times New Roman" panose="02020603050405020304" pitchFamily="18" charset="0"/>
                <a:cs typeface="Times New Roman" panose="02020603050405020304" pitchFamily="18" charset="0"/>
              </a:rPr>
              <a:t>ال</a:t>
            </a:r>
            <a:r>
              <a:rPr lang="ar-EG" sz="2400" dirty="0">
                <a:solidFill>
                  <a:srgbClr val="2D3956"/>
                </a:solidFill>
                <a:latin typeface="Times New Roman" panose="02020603050405020304" pitchFamily="18" charset="0"/>
                <a:cs typeface="Times New Roman" panose="02020603050405020304" pitchFamily="18" charset="0"/>
              </a:rPr>
              <a:t>إ</a:t>
            </a:r>
            <a:r>
              <a:rPr lang="ar-SA" sz="2400" dirty="0" err="1">
                <a:solidFill>
                  <a:srgbClr val="2D3956"/>
                </a:solidFill>
                <a:latin typeface="Times New Roman" panose="02020603050405020304" pitchFamily="18" charset="0"/>
                <a:cs typeface="Times New Roman" panose="02020603050405020304" pitchFamily="18" charset="0"/>
              </a:rPr>
              <a:t>نترنت</a:t>
            </a:r>
            <a:r>
              <a:rPr lang="ar-SA" sz="2400" dirty="0">
                <a:solidFill>
                  <a:srgbClr val="2D3956"/>
                </a:solidFill>
                <a:latin typeface="Times New Roman" panose="02020603050405020304" pitchFamily="18" charset="0"/>
                <a:cs typeface="Times New Roman" panose="02020603050405020304" pitchFamily="18" charset="0"/>
              </a:rPr>
              <a:t> اليوم يمكن للشركات الوصول لمثل هذه البيانات واستخدام الأدوات المتاحة لفهم ودراسة </a:t>
            </a:r>
            <a:r>
              <a:rPr lang="ar-SA" sz="2400" dirty="0" err="1">
                <a:solidFill>
                  <a:srgbClr val="2D3956"/>
                </a:solidFill>
                <a:latin typeface="Times New Roman" panose="02020603050405020304" pitchFamily="18" charset="0"/>
                <a:cs typeface="Times New Roman" panose="02020603050405020304" pitchFamily="18" charset="0"/>
              </a:rPr>
              <a:t>موشرات</a:t>
            </a:r>
            <a:r>
              <a:rPr lang="ar-SA" sz="2400" dirty="0">
                <a:solidFill>
                  <a:srgbClr val="2D3956"/>
                </a:solidFill>
                <a:latin typeface="Times New Roman" panose="02020603050405020304" pitchFamily="18" charset="0"/>
                <a:cs typeface="Times New Roman" panose="02020603050405020304" pitchFamily="18" charset="0"/>
              </a:rPr>
              <a:t> الأداء الرئيسية للحملات التسويقية لتقييم الجمهور بناءً على </a:t>
            </a:r>
            <a:r>
              <a:rPr lang="ar-SA" sz="2400" dirty="0" err="1">
                <a:solidFill>
                  <a:srgbClr val="2D3956"/>
                </a:solidFill>
                <a:latin typeface="Times New Roman" panose="02020603050405020304" pitchFamily="18" charset="0"/>
                <a:cs typeface="Times New Roman" panose="02020603050405020304" pitchFamily="18" charset="0"/>
              </a:rPr>
              <a:t>الاحصائيات</a:t>
            </a:r>
            <a:r>
              <a:rPr lang="ar-SA" sz="2400" dirty="0">
                <a:solidFill>
                  <a:srgbClr val="2D3956"/>
                </a:solidFill>
                <a:latin typeface="Times New Roman" panose="02020603050405020304" pitchFamily="18" charset="0"/>
                <a:cs typeface="Times New Roman" panose="02020603050405020304" pitchFamily="18" charset="0"/>
              </a:rPr>
              <a:t>. </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410E137-91CE-F540-206B-5A81A77929B7}"/>
              </a:ext>
            </a:extLst>
          </p:cNvPr>
          <p:cNvPicPr>
            <a:picLocks noChangeAspect="1"/>
          </p:cNvPicPr>
          <p:nvPr/>
        </p:nvPicPr>
        <p:blipFill>
          <a:blip r:embed="rId3"/>
          <a:stretch>
            <a:fillRect/>
          </a:stretch>
        </p:blipFill>
        <p:spPr>
          <a:xfrm>
            <a:off x="11043446" y="1499194"/>
            <a:ext cx="658425" cy="676715"/>
          </a:xfrm>
          <a:prstGeom prst="rect">
            <a:avLst/>
          </a:prstGeom>
        </p:spPr>
      </p:pic>
      <p:pic>
        <p:nvPicPr>
          <p:cNvPr id="7" name="Picture 6">
            <a:extLst>
              <a:ext uri="{FF2B5EF4-FFF2-40B4-BE49-F238E27FC236}">
                <a16:creationId xmlns:a16="http://schemas.microsoft.com/office/drawing/2014/main" id="{BCCE7CF8-D9C8-D940-6113-CDBE14C4812F}"/>
              </a:ext>
            </a:extLst>
          </p:cNvPr>
          <p:cNvPicPr>
            <a:picLocks noChangeAspect="1"/>
          </p:cNvPicPr>
          <p:nvPr/>
        </p:nvPicPr>
        <p:blipFill>
          <a:blip r:embed="rId3"/>
          <a:stretch>
            <a:fillRect/>
          </a:stretch>
        </p:blipFill>
        <p:spPr>
          <a:xfrm>
            <a:off x="494724" y="5519612"/>
            <a:ext cx="658425" cy="676715"/>
          </a:xfrm>
          <a:prstGeom prst="rect">
            <a:avLst/>
          </a:prstGeom>
        </p:spPr>
      </p:pic>
    </p:spTree>
    <p:extLst>
      <p:ext uri="{BB962C8B-B14F-4D97-AF65-F5344CB8AC3E}">
        <p14:creationId xmlns:p14="http://schemas.microsoft.com/office/powerpoint/2010/main" val="15996823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975974"/>
            <a:ext cx="6137274" cy="954107"/>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المصادر التي يمكن الاعتماد عليها لتحليل الجمهور</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أهم المصادر لهذه المعلومات: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الاستماع الاجتماعي وهناك أدوات عدة أهمها </a:t>
            </a:r>
            <a:r>
              <a:rPr lang="en-US" sz="2400" dirty="0" err="1">
                <a:solidFill>
                  <a:srgbClr val="2D3956"/>
                </a:solidFill>
                <a:latin typeface="Times New Roman" panose="02020603050405020304" pitchFamily="18" charset="0"/>
                <a:cs typeface="Times New Roman" panose="02020603050405020304" pitchFamily="18" charset="0"/>
              </a:rPr>
              <a:t>Awario</a:t>
            </a:r>
            <a:r>
              <a:rPr lang="en-US" sz="2400" dirty="0">
                <a:solidFill>
                  <a:srgbClr val="2D3956"/>
                </a:solidFill>
                <a:latin typeface="Times New Roman" panose="02020603050405020304" pitchFamily="18" charset="0"/>
                <a:cs typeface="Times New Roman" panose="02020603050405020304" pitchFamily="18" charset="0"/>
              </a:rPr>
              <a:t>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رؤى واتجاهات </a:t>
            </a:r>
            <a:r>
              <a:rPr lang="ar-SA" sz="2400" dirty="0" err="1">
                <a:solidFill>
                  <a:srgbClr val="2D3956"/>
                </a:solidFill>
                <a:latin typeface="Times New Roman" panose="02020603050405020304" pitchFamily="18" charset="0"/>
                <a:cs typeface="Times New Roman" panose="02020603050405020304" pitchFamily="18" charset="0"/>
              </a:rPr>
              <a:t>انستجرام</a:t>
            </a:r>
            <a:r>
              <a:rPr lang="ar-SA" sz="2400" dirty="0">
                <a:solidFill>
                  <a:srgbClr val="2D3956"/>
                </a:solidFill>
                <a:latin typeface="Times New Roman" panose="02020603050405020304" pitchFamily="18" charset="0"/>
                <a:cs typeface="Times New Roman" panose="02020603050405020304" pitchFamily="18" charset="0"/>
              </a:rPr>
              <a:t> ورؤى الجماهير في فيسبوك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تحليلات جوجل </a:t>
            </a:r>
            <a:r>
              <a:rPr lang="en-US" sz="2400" dirty="0">
                <a:solidFill>
                  <a:srgbClr val="2D3956"/>
                </a:solidFill>
                <a:latin typeface="Times New Roman" panose="02020603050405020304" pitchFamily="18" charset="0"/>
                <a:cs typeface="Times New Roman" panose="02020603050405020304" pitchFamily="18" charset="0"/>
              </a:rPr>
              <a:t>Google Analytics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تجزئة البريد الإلكتروني وهناك أدوات عدة للمساعدة من أفضلها </a:t>
            </a:r>
            <a:r>
              <a:rPr lang="en-US" sz="2400" dirty="0" err="1">
                <a:solidFill>
                  <a:srgbClr val="2D3956"/>
                </a:solidFill>
                <a:latin typeface="Times New Roman" panose="02020603050405020304" pitchFamily="18" charset="0"/>
                <a:cs typeface="Times New Roman" panose="02020603050405020304" pitchFamily="18" charset="0"/>
              </a:rPr>
              <a:t>SendPulse</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تعرف أكثر عن ماذا يبحث الجمهور من خلال بحث الكلمات المفتاحية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راقب منافسيك وتابع تحركاتهم </a:t>
            </a:r>
          </a:p>
          <a:p>
            <a:pPr marL="342900" indent="-342900" algn="just" rtl="1">
              <a:buFont typeface="Arial" panose="020B0604020202020204" pitchFamily="34" charset="0"/>
              <a:buChar char="•"/>
            </a:pPr>
            <a:r>
              <a:rPr lang="ar-SA" sz="2400" dirty="0" err="1">
                <a:solidFill>
                  <a:srgbClr val="2D3956"/>
                </a:solidFill>
                <a:latin typeface="Times New Roman" panose="02020603050405020304" pitchFamily="18" charset="0"/>
                <a:cs typeface="Times New Roman" panose="02020603050405020304" pitchFamily="18" charset="0"/>
              </a:rPr>
              <a:t>انشاء</a:t>
            </a:r>
            <a:r>
              <a:rPr lang="ar-SA" sz="2400" dirty="0">
                <a:solidFill>
                  <a:srgbClr val="2D3956"/>
                </a:solidFill>
                <a:latin typeface="Times New Roman" panose="02020603050405020304" pitchFamily="18" charset="0"/>
                <a:cs typeface="Times New Roman" panose="02020603050405020304" pitchFamily="18" charset="0"/>
              </a:rPr>
              <a:t> استطلاعات الرأي باستخدام </a:t>
            </a:r>
            <a:r>
              <a:rPr lang="en-US" sz="2400" dirty="0">
                <a:solidFill>
                  <a:srgbClr val="2D3956"/>
                </a:solidFill>
                <a:latin typeface="Times New Roman" panose="02020603050405020304" pitchFamily="18" charset="0"/>
                <a:cs typeface="Times New Roman" panose="02020603050405020304" pitchFamily="18" charset="0"/>
              </a:rPr>
              <a:t>Survey Sparrow</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وصول التغريدات على تويتر ومتابعتها </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3F8D09E-D790-5AC0-F327-13A698EAB758}"/>
              </a:ext>
            </a:extLst>
          </p:cNvPr>
          <p:cNvPicPr>
            <a:picLocks noChangeAspect="1"/>
          </p:cNvPicPr>
          <p:nvPr/>
        </p:nvPicPr>
        <p:blipFill>
          <a:blip r:embed="rId3"/>
          <a:stretch>
            <a:fillRect/>
          </a:stretch>
        </p:blipFill>
        <p:spPr>
          <a:xfrm>
            <a:off x="11013839" y="1553033"/>
            <a:ext cx="560881" cy="566977"/>
          </a:xfrm>
          <a:prstGeom prst="rect">
            <a:avLst/>
          </a:prstGeom>
        </p:spPr>
      </p:pic>
      <p:pic>
        <p:nvPicPr>
          <p:cNvPr id="7" name="Picture 6">
            <a:extLst>
              <a:ext uri="{FF2B5EF4-FFF2-40B4-BE49-F238E27FC236}">
                <a16:creationId xmlns:a16="http://schemas.microsoft.com/office/drawing/2014/main" id="{5C276D60-1075-23ED-6049-5997C7EBCCFB}"/>
              </a:ext>
            </a:extLst>
          </p:cNvPr>
          <p:cNvPicPr>
            <a:picLocks noChangeAspect="1"/>
          </p:cNvPicPr>
          <p:nvPr/>
        </p:nvPicPr>
        <p:blipFill>
          <a:blip r:embed="rId3"/>
          <a:stretch>
            <a:fillRect/>
          </a:stretch>
        </p:blipFill>
        <p:spPr>
          <a:xfrm>
            <a:off x="328119" y="5722163"/>
            <a:ext cx="560881" cy="566977"/>
          </a:xfrm>
          <a:prstGeom prst="rect">
            <a:avLst/>
          </a:prstGeom>
        </p:spPr>
      </p:pic>
    </p:spTree>
    <p:extLst>
      <p:ext uri="{BB962C8B-B14F-4D97-AF65-F5344CB8AC3E}">
        <p14:creationId xmlns:p14="http://schemas.microsoft.com/office/powerpoint/2010/main" val="27662615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الخلاصة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1960"/>
          </a:xfrm>
          <a:prstGeom prst="rect">
            <a:avLst/>
          </a:prstGeom>
          <a:noFill/>
        </p:spPr>
        <p:txBody>
          <a:bodyPr wrap="square" rtlCol="0">
            <a:spAutoFit/>
          </a:bodyPr>
          <a:lstStyle/>
          <a:p>
            <a:pPr algn="ctr" rtl="1">
              <a:lnSpc>
                <a:spcPct val="150000"/>
              </a:lnSpc>
            </a:pPr>
            <a:r>
              <a:rPr lang="ar-SA" sz="2400" dirty="0">
                <a:solidFill>
                  <a:srgbClr val="2D3956"/>
                </a:solidFill>
                <a:latin typeface="Times New Roman" panose="02020603050405020304" pitchFamily="18" charset="0"/>
                <a:cs typeface="Times New Roman" panose="02020603050405020304" pitchFamily="18" charset="0"/>
              </a:rPr>
              <a:t>ت</a:t>
            </a:r>
            <a:r>
              <a:rPr lang="ar-EG" sz="2400" dirty="0">
                <a:solidFill>
                  <a:srgbClr val="2D3956"/>
                </a:solidFill>
                <a:latin typeface="Times New Roman" panose="02020603050405020304" pitchFamily="18" charset="0"/>
                <a:cs typeface="Times New Roman" panose="02020603050405020304" pitchFamily="18" charset="0"/>
              </a:rPr>
              <a:t>ناولنا خلال هذا الفصل مكونات الاتصال التنظيمي</a:t>
            </a:r>
          </a:p>
          <a:p>
            <a:pPr algn="ctr" rtl="1">
              <a:lnSpc>
                <a:spcPct val="150000"/>
              </a:lnSpc>
            </a:pPr>
            <a:r>
              <a:rPr lang="ar-EG" sz="2400" dirty="0">
                <a:solidFill>
                  <a:srgbClr val="2D3956"/>
                </a:solidFill>
                <a:latin typeface="Times New Roman" panose="02020603050405020304" pitchFamily="18" charset="0"/>
                <a:cs typeface="Times New Roman" panose="02020603050405020304" pitchFamily="18" charset="0"/>
              </a:rPr>
              <a:t>حيث تعرفنا على (الأهداف، الأفراد، المهمة، الوسائل التكنولوجية، الهيكل التنظيمي).</a:t>
            </a:r>
          </a:p>
          <a:p>
            <a:pPr algn="ctr" rtl="1">
              <a:lnSpc>
                <a:spcPct val="150000"/>
              </a:lnSpc>
            </a:pPr>
            <a:r>
              <a:rPr lang="ar-EG" sz="2400" dirty="0">
                <a:solidFill>
                  <a:srgbClr val="2D3956"/>
                </a:solidFill>
                <a:latin typeface="Times New Roman" panose="02020603050405020304" pitchFamily="18" charset="0"/>
                <a:cs typeface="Times New Roman" panose="02020603050405020304" pitchFamily="18" charset="0"/>
              </a:rPr>
              <a:t>هذا إلى جانب مفهوم الجمهور، والحشد والرأي العام والفرق بينهما.</a:t>
            </a:r>
          </a:p>
          <a:p>
            <a:pPr algn="ctr" rtl="1">
              <a:lnSpc>
                <a:spcPct val="150000"/>
              </a:lnSpc>
            </a:pPr>
            <a:r>
              <a:rPr lang="ar-EG" sz="2400" dirty="0">
                <a:solidFill>
                  <a:srgbClr val="2D3956"/>
                </a:solidFill>
                <a:latin typeface="Times New Roman" panose="02020603050405020304" pitchFamily="18" charset="0"/>
                <a:cs typeface="Times New Roman" panose="02020603050405020304" pitchFamily="18" charset="0"/>
              </a:rPr>
              <a:t>معرفة أهمية تحديد الجمهور، وطرق تصنيفه وفقًا للسمات الاجتماعية والفروق المختلفة.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72264438-6B13-D346-8459-DA7D59F4E1D5}"/>
              </a:ext>
            </a:extLst>
          </p:cNvPr>
          <p:cNvPicPr>
            <a:picLocks noChangeAspect="1"/>
          </p:cNvPicPr>
          <p:nvPr/>
        </p:nvPicPr>
        <p:blipFill>
          <a:blip r:embed="rId3">
            <a:duotone>
              <a:schemeClr val="accent1">
                <a:shade val="45000"/>
                <a:satMod val="135000"/>
              </a:schemeClr>
              <a:prstClr val="white"/>
            </a:duotone>
          </a:blip>
          <a:stretch>
            <a:fillRect/>
          </a:stretch>
        </p:blipFill>
        <p:spPr>
          <a:xfrm rot="1942732">
            <a:off x="10928220" y="1304960"/>
            <a:ext cx="993734" cy="993734"/>
          </a:xfrm>
          <a:prstGeom prst="rect">
            <a:avLst/>
          </a:prstGeom>
        </p:spPr>
      </p:pic>
      <p:pic>
        <p:nvPicPr>
          <p:cNvPr id="7" name="Picture 6">
            <a:extLst>
              <a:ext uri="{FF2B5EF4-FFF2-40B4-BE49-F238E27FC236}">
                <a16:creationId xmlns:a16="http://schemas.microsoft.com/office/drawing/2014/main" id="{4E4FDA73-7174-FA2F-6819-9E35D1AC1749}"/>
              </a:ext>
            </a:extLst>
          </p:cNvPr>
          <p:cNvPicPr>
            <a:picLocks noChangeAspect="1"/>
          </p:cNvPicPr>
          <p:nvPr/>
        </p:nvPicPr>
        <p:blipFill>
          <a:blip r:embed="rId3">
            <a:duotone>
              <a:schemeClr val="accent1">
                <a:shade val="45000"/>
                <a:satMod val="135000"/>
              </a:schemeClr>
              <a:prstClr val="white"/>
            </a:duotone>
          </a:blip>
          <a:stretch>
            <a:fillRect/>
          </a:stretch>
        </p:blipFill>
        <p:spPr>
          <a:xfrm>
            <a:off x="265133" y="5304960"/>
            <a:ext cx="993734" cy="993734"/>
          </a:xfrm>
          <a:prstGeom prst="rect">
            <a:avLst/>
          </a:prstGeom>
        </p:spPr>
      </p:pic>
      <p:pic>
        <p:nvPicPr>
          <p:cNvPr id="9" name="Picture 8">
            <a:extLst>
              <a:ext uri="{FF2B5EF4-FFF2-40B4-BE49-F238E27FC236}">
                <a16:creationId xmlns:a16="http://schemas.microsoft.com/office/drawing/2014/main" id="{04398CA8-769E-E8AF-2348-907843533DB5}"/>
              </a:ext>
            </a:extLst>
          </p:cNvPr>
          <p:cNvPicPr>
            <a:picLocks noChangeAspect="1"/>
          </p:cNvPicPr>
          <p:nvPr/>
        </p:nvPicPr>
        <p:blipFill>
          <a:blip r:embed="rId4"/>
          <a:stretch>
            <a:fillRect/>
          </a:stretch>
        </p:blipFill>
        <p:spPr>
          <a:xfrm rot="2159156">
            <a:off x="11029981" y="5304960"/>
            <a:ext cx="999831" cy="993734"/>
          </a:xfrm>
          <a:prstGeom prst="rect">
            <a:avLst/>
          </a:prstGeom>
        </p:spPr>
      </p:pic>
      <p:pic>
        <p:nvPicPr>
          <p:cNvPr id="11" name="Picture 10">
            <a:extLst>
              <a:ext uri="{FF2B5EF4-FFF2-40B4-BE49-F238E27FC236}">
                <a16:creationId xmlns:a16="http://schemas.microsoft.com/office/drawing/2014/main" id="{67002C1F-29AB-713F-FB3A-21DC6CBF0E75}"/>
              </a:ext>
            </a:extLst>
          </p:cNvPr>
          <p:cNvPicPr>
            <a:picLocks noChangeAspect="1"/>
          </p:cNvPicPr>
          <p:nvPr/>
        </p:nvPicPr>
        <p:blipFill>
          <a:blip r:embed="rId4"/>
          <a:stretch>
            <a:fillRect/>
          </a:stretch>
        </p:blipFill>
        <p:spPr>
          <a:xfrm>
            <a:off x="265133" y="1255737"/>
            <a:ext cx="999831" cy="993734"/>
          </a:xfrm>
          <a:prstGeom prst="rect">
            <a:avLst/>
          </a:prstGeom>
        </p:spPr>
      </p:pic>
    </p:spTree>
    <p:extLst>
      <p:ext uri="{BB962C8B-B14F-4D97-AF65-F5344CB8AC3E}">
        <p14:creationId xmlns:p14="http://schemas.microsoft.com/office/powerpoint/2010/main" val="39279590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1399</TotalTime>
  <Words>4258</Words>
  <Application>Microsoft Office PowerPoint</Application>
  <PresentationFormat>Widescreen</PresentationFormat>
  <Paragraphs>394</Paragraphs>
  <Slides>51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Calibri</vt:lpstr>
      <vt:lpstr>Calibri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26</cp:revision>
  <dcterms:created xsi:type="dcterms:W3CDTF">2023-04-29T09:08:23Z</dcterms:created>
  <dcterms:modified xsi:type="dcterms:W3CDTF">2023-10-19T01:52:27Z</dcterms:modified>
</cp:coreProperties>
</file>