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4"/>
  </p:notesMasterIdLst>
  <p:sldIdLst>
    <p:sldId id="480" r:id="rId5"/>
    <p:sldId id="303" r:id="rId6"/>
    <p:sldId id="508" r:id="rId7"/>
    <p:sldId id="276" r:id="rId8"/>
    <p:sldId id="313" r:id="rId9"/>
    <p:sldId id="256" r:id="rId10"/>
    <p:sldId id="306" r:id="rId11"/>
    <p:sldId id="494" r:id="rId12"/>
    <p:sldId id="495" r:id="rId13"/>
    <p:sldId id="496" r:id="rId14"/>
    <p:sldId id="497" r:id="rId15"/>
    <p:sldId id="514" r:id="rId16"/>
    <p:sldId id="498" r:id="rId17"/>
    <p:sldId id="507" r:id="rId18"/>
    <p:sldId id="513" r:id="rId19"/>
    <p:sldId id="499" r:id="rId20"/>
    <p:sldId id="500" r:id="rId21"/>
    <p:sldId id="501" r:id="rId22"/>
    <p:sldId id="502" r:id="rId23"/>
    <p:sldId id="503" r:id="rId24"/>
    <p:sldId id="512" r:id="rId25"/>
    <p:sldId id="504" r:id="rId26"/>
    <p:sldId id="515" r:id="rId27"/>
    <p:sldId id="505" r:id="rId28"/>
    <p:sldId id="511" r:id="rId29"/>
    <p:sldId id="506" r:id="rId30"/>
    <p:sldId id="509" r:id="rId31"/>
    <p:sldId id="510" r:id="rId32"/>
    <p:sldId id="34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8"/>
            <p14:sldId id="276"/>
            <p14:sldId id="313"/>
            <p14:sldId id="256"/>
            <p14:sldId id="306"/>
            <p14:sldId id="494"/>
            <p14:sldId id="495"/>
            <p14:sldId id="496"/>
            <p14:sldId id="497"/>
            <p14:sldId id="514"/>
            <p14:sldId id="498"/>
            <p14:sldId id="507"/>
            <p14:sldId id="513"/>
            <p14:sldId id="499"/>
            <p14:sldId id="500"/>
            <p14:sldId id="501"/>
            <p14:sldId id="502"/>
            <p14:sldId id="503"/>
            <p14:sldId id="512"/>
            <p14:sldId id="504"/>
            <p14:sldId id="515"/>
            <p14:sldId id="505"/>
            <p14:sldId id="511"/>
            <p14:sldId id="506"/>
            <p14:sldId id="509"/>
            <p14:sldId id="51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47B98A2-E35F-F2F3-D9B4-E242B677A293}" v="6" dt="2024-01-25T08:45:46.2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0" d="100"/>
          <a:sy n="70" d="100"/>
        </p:scale>
        <p:origin x="71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habElshafie" userId="S::rehab.elshafie@midocean.edu.km::e9619a03-12da-43f9-9373-0efa0acf0209" providerId="AD" clId="Web-{447B98A2-E35F-F2F3-D9B4-E242B677A293}"/>
    <pc:docChg chg="modSld">
      <pc:chgData name="RehabElshafie" userId="S::rehab.elshafie@midocean.edu.km::e9619a03-12da-43f9-9373-0efa0acf0209" providerId="AD" clId="Web-{447B98A2-E35F-F2F3-D9B4-E242B677A293}" dt="2024-01-25T08:45:45.456" v="2" actId="20577"/>
      <pc:docMkLst>
        <pc:docMk/>
      </pc:docMkLst>
      <pc:sldChg chg="modSp">
        <pc:chgData name="RehabElshafie" userId="S::rehab.elshafie@midocean.edu.km::e9619a03-12da-43f9-9373-0efa0acf0209" providerId="AD" clId="Web-{447B98A2-E35F-F2F3-D9B4-E242B677A293}" dt="2024-01-25T08:45:45.456" v="2" actId="20577"/>
        <pc:sldMkLst>
          <pc:docMk/>
          <pc:sldMk cId="0" sldId="480"/>
        </pc:sldMkLst>
        <pc:spChg chg="mod">
          <ac:chgData name="RehabElshafie" userId="S::rehab.elshafie@midocean.edu.km::e9619a03-12da-43f9-9373-0efa0acf0209" providerId="AD" clId="Web-{447B98A2-E35F-F2F3-D9B4-E242B677A293}" dt="2024-01-25T08:45:45.456" v="2" actId="20577"/>
          <ac:spMkLst>
            <pc:docMk/>
            <pc:sldMk cId="0" sldId="480"/>
            <ac:spMk id="7" creationId="{62B7B105-14EE-5700-F788-BEF7A5DF221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1280737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603595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847798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6069886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6.xml"/><Relationship Id="rId5" Type="http://schemas.openxmlformats.org/officeDocument/2006/relationships/image" Target="../media/image15.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48071"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LDR 726</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 xmlns:a16="http://schemas.microsoft.com/office/drawing/2014/main" id="{62B7B105-14EE-5700-F788-BEF7A5DF221C}"/>
              </a:ext>
            </a:extLst>
          </p:cNvPr>
          <p:cNvSpPr txBox="1"/>
          <p:nvPr/>
        </p:nvSpPr>
        <p:spPr>
          <a:xfrm>
            <a:off x="767040" y="2156173"/>
            <a:ext cx="5405775" cy="2215991"/>
          </a:xfrm>
          <a:prstGeom prst="rect">
            <a:avLst/>
          </a:prstGeom>
          <a:noFill/>
        </p:spPr>
        <p:txBody>
          <a:bodyPr wrap="square" lIns="91440" tIns="45720" rIns="91440" bIns="45720" anchor="t">
            <a:spAutoFit/>
          </a:bodyPr>
          <a:lstStyle/>
          <a:p>
            <a:pPr algn="ctr"/>
            <a:r>
              <a:rPr lang="en-US" altLang="en-US" sz="3200" b="1" dirty="0">
                <a:solidFill>
                  <a:srgbClr val="00B0F0"/>
                </a:solidFill>
                <a:cs typeface="Alexandria ExtraBold"/>
              </a:rPr>
              <a:t>communication</a:t>
            </a:r>
            <a:r>
              <a:rPr lang="en-US" altLang="en-US" sz="3200" b="1" dirty="0">
                <a:solidFill>
                  <a:srgbClr val="00B0F0"/>
                </a:solidFill>
                <a:latin typeface="Alexandria ExtraBold" pitchFamily="2" charset="-78"/>
                <a:cs typeface="Alexandria ExtraBold"/>
              </a:rPr>
              <a:t> and </a:t>
            </a:r>
            <a:endParaRPr lang="ar-JO" altLang="en-US" sz="3200" b="1" dirty="0">
              <a:solidFill>
                <a:srgbClr val="00B0F0"/>
              </a:solidFill>
              <a:latin typeface="Alexandria ExtraBold" pitchFamily="2" charset="-78"/>
              <a:cs typeface="Alexandria ExtraBold" pitchFamily="2" charset="-78"/>
            </a:endParaRPr>
          </a:p>
          <a:p>
            <a:pPr algn="ctr"/>
            <a:r>
              <a:rPr lang="en-US" altLang="en-US" sz="3200" b="1" dirty="0">
                <a:solidFill>
                  <a:srgbClr val="00B0F0"/>
                </a:solidFill>
                <a:latin typeface="Alexandria ExtraBold" pitchFamily="2" charset="-78"/>
                <a:cs typeface="Alexandria ExtraBold" pitchFamily="2" charset="-78"/>
              </a:rPr>
              <a:t>Leadership</a:t>
            </a:r>
            <a:endParaRPr lang="ar-JO" altLang="en-US" sz="3200" b="1" dirty="0">
              <a:solidFill>
                <a:srgbClr val="00B0F0"/>
              </a:solidFill>
              <a:latin typeface="Alexandria ExtraBold" pitchFamily="2" charset="-78"/>
              <a:cs typeface="Alexandria ExtraBold" pitchFamily="2" charset="-78"/>
            </a:endParaRPr>
          </a:p>
          <a:p>
            <a:pPr algn="ctr"/>
            <a:r>
              <a:rPr lang="ar-JO" altLang="en-US" sz="3200" b="1" dirty="0">
                <a:solidFill>
                  <a:srgbClr val="00B0F0"/>
                </a:solidFill>
                <a:latin typeface="Alexandria Medium" pitchFamily="2" charset="-78"/>
                <a:cs typeface="Alexandria ExtraBold"/>
              </a:rPr>
              <a:t>الاتصال والقيادة</a:t>
            </a:r>
            <a:endParaRPr lang="en-US" altLang="en-US" sz="3200" b="1" dirty="0">
              <a:solidFill>
                <a:srgbClr val="00B0F0"/>
              </a:solidFill>
              <a:latin typeface="Alexandria Medium" pitchFamily="2" charset="-78"/>
              <a:cs typeface="Alexandria ExtraBold"/>
            </a:endParaRPr>
          </a:p>
          <a:p>
            <a:pPr algn="ctr"/>
            <a:endParaRPr lang="ar-JO" altLang="en-US" b="1" dirty="0">
              <a:solidFill>
                <a:srgbClr val="00B0F0"/>
              </a:solidFill>
              <a:latin typeface="Times New Roman" panose="02020603050405020304" pitchFamily="18" charset="0"/>
              <a:cs typeface="Times New Roman" panose="02020603050405020304" pitchFamily="18" charset="0"/>
            </a:endParaRPr>
          </a:p>
          <a:p>
            <a:pPr algn="ctr"/>
            <a:r>
              <a:rPr lang="en-US" sz="2400" dirty="0">
                <a:latin typeface="Alexandria ExtraBold" pitchFamily="2" charset="-78"/>
                <a:cs typeface="Alexandria ExtraBold"/>
              </a:rPr>
              <a:t>Prepared by Dr. Eman almasri</a:t>
            </a:r>
          </a:p>
        </p:txBody>
      </p:sp>
      <p:sp>
        <p:nvSpPr>
          <p:cNvPr id="8" name="Rectangle: Rounded Corners 7">
            <a:extLst>
              <a:ext uri="{FF2B5EF4-FFF2-40B4-BE49-F238E27FC236}">
                <a16:creationId xmlns="" xmlns:a16="http://schemas.microsoft.com/office/drawing/2014/main" id="{33AEECB3-E0F7-4421-F795-40810415BE20}"/>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اللقاء التعريفي</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4809"/>
    </mc:Choice>
    <mc:Fallback xmlns="">
      <p:transition spd="slow" advTm="9480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7" y="4232260"/>
            <a:ext cx="4322591"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chemeClr val="tx1"/>
                </a:solidFill>
                <a:latin typeface="Segoe UI" panose="020B0502040204020203" pitchFamily="34" charset="0"/>
                <a:cs typeface="Segoe UI" panose="020B0502040204020203" pitchFamily="34" charset="0"/>
              </a:rPr>
              <a:t>المحاضرة التعريفية</a:t>
            </a:r>
            <a:endParaRPr lang="en-US" sz="2400" b="1" dirty="0">
              <a:solidFill>
                <a:schemeClr val="tx1"/>
              </a:solidFill>
              <a:latin typeface="Segoe UI" panose="020B0502040204020203" pitchFamily="34" charset="0"/>
              <a:cs typeface="Segoe UI" panose="020B0502040204020203" pitchFamily="34"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 </a:t>
            </a:r>
            <a:r>
              <a:rPr lang="en-US" sz="2800" b="1" dirty="0" err="1">
                <a:solidFill>
                  <a:srgbClr val="00B0F0"/>
                </a:solidFill>
                <a:latin typeface="Alexandria SemiBold" pitchFamily="2" charset="-78"/>
                <a:cs typeface="Alexandria SemiBold" pitchFamily="2" charset="-78"/>
              </a:rPr>
              <a:t>Eman</a:t>
            </a:r>
            <a:r>
              <a:rPr lang="en-US" sz="2800" b="1" dirty="0">
                <a:solidFill>
                  <a:srgbClr val="00B0F0"/>
                </a:solidFill>
                <a:latin typeface="Alexandria SemiBold" pitchFamily="2" charset="-78"/>
                <a:cs typeface="Alexandria SemiBold" pitchFamily="2" charset="-78"/>
              </a:rPr>
              <a:t> </a:t>
            </a:r>
            <a:r>
              <a:rPr lang="en-US" sz="2800" b="1" dirty="0" err="1">
                <a:solidFill>
                  <a:srgbClr val="00B0F0"/>
                </a:solidFill>
                <a:latin typeface="Alexandria SemiBold" pitchFamily="2" charset="-78"/>
                <a:cs typeface="Alexandria SemiBold" pitchFamily="2" charset="-78"/>
              </a:rPr>
              <a:t>ALmasri</a:t>
            </a:r>
            <a:endParaRPr lang="en-US" sz="2800" b="1" dirty="0">
              <a:solidFill>
                <a:srgbClr val="00B0F0"/>
              </a:solidFill>
              <a:latin typeface="Alexandria SemiBold" pitchFamily="2" charset="-78"/>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r>
              <a:rPr lang="en-US" sz="2400" dirty="0">
                <a:solidFill>
                  <a:srgbClr val="00B0F0"/>
                </a:solidFill>
                <a:latin typeface="Alexandria SemiBold" pitchFamily="2" charset="-78"/>
                <a:cs typeface="Alexandria SemiBold" pitchFamily="2" charset="-78"/>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 xmlns:a16="http://schemas.microsoft.com/office/drawing/2014/main" id="{5B962E94-61A0-15B1-8A77-96564295E7AC}"/>
              </a:ext>
            </a:extLst>
          </p:cNvPr>
          <p:cNvSpPr txBox="1"/>
          <p:nvPr/>
        </p:nvSpPr>
        <p:spPr>
          <a:xfrm>
            <a:off x="7374192" y="2701104"/>
            <a:ext cx="4144297" cy="1077218"/>
          </a:xfrm>
          <a:prstGeom prst="rect">
            <a:avLst/>
          </a:prstGeom>
          <a:noFill/>
        </p:spPr>
        <p:txBody>
          <a:bodyPr wrap="square" rtlCol="0">
            <a:spAutoFit/>
          </a:bodyPr>
          <a:lstStyle/>
          <a:p>
            <a:pPr algn="ctr"/>
            <a:r>
              <a:rPr lang="en-US" altLang="en-US" sz="3200" b="1" dirty="0">
                <a:latin typeface="Alexandria Black" pitchFamily="2" charset="-78"/>
                <a:cs typeface="Alexandria Black" pitchFamily="2" charset="-78"/>
              </a:rPr>
              <a:t>communication and leadership</a:t>
            </a:r>
            <a:endParaRPr lang="ar-JO" altLang="en-US" sz="3200" b="1" dirty="0">
              <a:latin typeface="Alexandria Black" pitchFamily="2" charset="-78"/>
              <a:cs typeface="Alexandria Black" pitchFamily="2" charset="-78"/>
            </a:endParaRPr>
          </a:p>
          <a:p>
            <a:pPr algn="ctr"/>
            <a:r>
              <a:rPr lang="ar-JO" altLang="en-US" sz="3200" b="1" dirty="0">
                <a:solidFill>
                  <a:srgbClr val="00B0F0"/>
                </a:solidFill>
                <a:latin typeface="Alexandria Medium" pitchFamily="2" charset="-78"/>
                <a:cs typeface="Alexandria ExtraBold"/>
              </a:rPr>
              <a:t>الاتصال والقيادة</a:t>
            </a:r>
          </a:p>
        </p:txBody>
      </p:sp>
      <p:sp>
        <p:nvSpPr>
          <p:cNvPr id="8" name="TextBox 7">
            <a:extLst>
              <a:ext uri="{FF2B5EF4-FFF2-40B4-BE49-F238E27FC236}">
                <a16:creationId xmlns="" xmlns:a16="http://schemas.microsoft.com/office/drawing/2014/main" id="{D7EC08C9-3499-B9E4-EAAE-C6C4D6CCE6D9}"/>
              </a:ext>
            </a:extLst>
          </p:cNvPr>
          <p:cNvSpPr txBox="1"/>
          <p:nvPr/>
        </p:nvSpPr>
        <p:spPr>
          <a:xfrm>
            <a:off x="6800156" y="4821233"/>
            <a:ext cx="745717" cy="400110"/>
          </a:xfrm>
          <a:prstGeom prst="rect">
            <a:avLst/>
          </a:prstGeom>
          <a:noFill/>
        </p:spPr>
        <p:txBody>
          <a:bodyPr wrap="none" rtlCol="0">
            <a:spAutoFit/>
          </a:bodyPr>
          <a:lstStyle/>
          <a:p>
            <a:r>
              <a:rPr lang="en-US" sz="2000" dirty="0">
                <a:latin typeface="Alexandria Black" pitchFamily="2" charset="-78"/>
                <a:cs typeface="Alexandria Black" pitchFamily="2" charset="-78"/>
              </a:rPr>
              <a:t>LDR 726</a:t>
            </a:r>
          </a:p>
        </p:txBody>
      </p:sp>
    </p:spTree>
  </p:cSld>
  <p:clrMapOvr>
    <a:masterClrMapping/>
  </p:clrMapOvr>
  <mc:AlternateContent xmlns:mc="http://schemas.openxmlformats.org/markup-compatibility/2006" xmlns:p14="http://schemas.microsoft.com/office/powerpoint/2010/main">
    <mc:Choice Requires="p14">
      <p:transition spd="slow" p14:dur="2000" advTm="73991"/>
    </mc:Choice>
    <mc:Fallback xmlns="">
      <p:transition spd="slow" advTm="7399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283405"/>
            <a:ext cx="9084194" cy="540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endParaRPr lang="en-US" sz="1600" dirty="0">
              <a:solidFill>
                <a:srgbClr val="000000"/>
              </a:solidFill>
              <a:latin typeface="Alexandria Light" pitchFamily="2" charset="-78"/>
              <a:cs typeface="Alexandria Light" pitchFamily="2" charset="-78"/>
            </a:endParaRPr>
          </a:p>
        </p:txBody>
      </p:sp>
      <p:sp>
        <p:nvSpPr>
          <p:cNvPr id="24" name="TextBox 23"/>
          <p:cNvSpPr txBox="1"/>
          <p:nvPr/>
        </p:nvSpPr>
        <p:spPr>
          <a:xfrm>
            <a:off x="1645277" y="745324"/>
            <a:ext cx="8417320" cy="400110"/>
          </a:xfrm>
          <a:prstGeom prst="rect">
            <a:avLst/>
          </a:prstGeom>
          <a:noFill/>
        </p:spPr>
        <p:txBody>
          <a:bodyPr wrap="square" rtlCol="0">
            <a:spAutoFit/>
          </a:bodyPr>
          <a:lstStyle/>
          <a:p>
            <a:pPr algn="ctr"/>
            <a:r>
              <a:rPr lang="ar-JO" sz="2000" b="1" dirty="0">
                <a:solidFill>
                  <a:srgbClr val="00B0F0"/>
                </a:solidFill>
                <a:effectLst/>
                <a:latin typeface="Alexandria Black" pitchFamily="2" charset="-78"/>
                <a:ea typeface="Simplified Arabic" panose="02020603050405020304" pitchFamily="18" charset="-78"/>
                <a:cs typeface="Alexandria Black" pitchFamily="2" charset="-78"/>
              </a:rPr>
              <a:t>برنامج ماجستير القيادة التربوية</a:t>
            </a:r>
            <a:endParaRPr lang="en-US" sz="2000" b="1" dirty="0">
              <a:solidFill>
                <a:srgbClr val="00B0F0"/>
              </a:solidFill>
              <a:latin typeface="Alexandria Black" pitchFamily="2" charset="-78"/>
              <a:cs typeface="Alexandria Black"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 xmlns:a16="http://schemas.microsoft.com/office/drawing/2014/main" id="{950C7FF0-9F1A-6DCA-6CE0-4D3DF9939F85}"/>
              </a:ext>
            </a:extLst>
          </p:cNvPr>
          <p:cNvPicPr>
            <a:picLocks noChangeAspect="1"/>
          </p:cNvPicPr>
          <p:nvPr/>
        </p:nvPicPr>
        <p:blipFill>
          <a:blip r:embed="rId3"/>
          <a:stretch>
            <a:fillRect/>
          </a:stretch>
        </p:blipFill>
        <p:spPr>
          <a:xfrm>
            <a:off x="2182762" y="1346088"/>
            <a:ext cx="5719736" cy="5187447"/>
          </a:xfrm>
          <a:prstGeom prst="rect">
            <a:avLst/>
          </a:prstGeom>
        </p:spPr>
      </p:pic>
    </p:spTree>
    <p:extLst>
      <p:ext uri="{BB962C8B-B14F-4D97-AF65-F5344CB8AC3E}">
        <p14:creationId xmlns:p14="http://schemas.microsoft.com/office/powerpoint/2010/main" val="702647388"/>
      </p:ext>
    </p:extLst>
  </p:cSld>
  <p:clrMapOvr>
    <a:masterClrMapping/>
  </p:clrMapOvr>
  <mc:AlternateContent xmlns:mc="http://schemas.openxmlformats.org/markup-compatibility/2006" xmlns:p14="http://schemas.microsoft.com/office/powerpoint/2010/main">
    <mc:Choice Requires="p14">
      <p:transition spd="slow" p14:dur="2000" advTm="156317"/>
    </mc:Choice>
    <mc:Fallback xmlns="">
      <p:transition spd="slow" advTm="15631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8819534" y="1957349"/>
            <a:ext cx="2286001" cy="400110"/>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ExtraBold"/>
              </a:rPr>
              <a:t>مقدمة</a:t>
            </a:r>
            <a:endParaRPr lang="ar-JO" altLang="en-US" sz="2000" b="1" dirty="0">
              <a:solidFill>
                <a:srgbClr val="00B0F0"/>
              </a:solidFill>
              <a:latin typeface="Alexandria Black" pitchFamily="2" charset="-78"/>
              <a:cs typeface="Alexandria ExtraBold"/>
            </a:endParaRPr>
          </a:p>
        </p:txBody>
      </p:sp>
      <p:sp>
        <p:nvSpPr>
          <p:cNvPr id="48" name="TextBox 47"/>
          <p:cNvSpPr txBox="1"/>
          <p:nvPr/>
        </p:nvSpPr>
        <p:spPr>
          <a:xfrm>
            <a:off x="889000" y="2391844"/>
            <a:ext cx="10541000" cy="3898503"/>
          </a:xfrm>
          <a:prstGeom prst="rect">
            <a:avLst/>
          </a:prstGeom>
          <a:noFill/>
        </p:spPr>
        <p:txBody>
          <a:bodyPr wrap="square" rtlCol="0">
            <a:spAutoFit/>
          </a:bodyPr>
          <a:lstStyle/>
          <a:p>
            <a:pPr marL="0" marR="0" algn="just" rtl="1">
              <a:lnSpc>
                <a:spcPct val="200000"/>
              </a:lnSpc>
              <a:spcBef>
                <a:spcPts val="0"/>
              </a:spcBef>
              <a:spcAft>
                <a:spcPts val="800"/>
              </a:spcAft>
            </a:pPr>
            <a:r>
              <a:rPr lang="ar-JO" sz="1800" kern="100" dirty="0">
                <a:effectLst/>
                <a:latin typeface="Segoe UI" panose="020B0502040204020203" pitchFamily="34" charset="0"/>
                <a:ea typeface="Calibri" panose="020F0502020204030204" pitchFamily="34" charset="0"/>
                <a:cs typeface="Segoe UI" panose="020B0502040204020203" pitchFamily="34" charset="0"/>
              </a:rPr>
              <a:t>    </a:t>
            </a:r>
            <a:r>
              <a:rPr lang="ar-JO" sz="1800" kern="100" dirty="0" smtClean="0">
                <a:effectLst/>
                <a:latin typeface="Segoe UI" panose="020B0502040204020203" pitchFamily="34" charset="0"/>
                <a:ea typeface="Calibri" panose="020F0502020204030204" pitchFamily="34" charset="0"/>
                <a:cs typeface="Segoe UI" panose="020B0502040204020203" pitchFamily="34" charset="0"/>
              </a:rPr>
              <a:t>تُعد </a:t>
            </a:r>
            <a:r>
              <a:rPr lang="ar-SA" sz="1800" kern="100" dirty="0" smtClean="0">
                <a:effectLst/>
                <a:latin typeface="Segoe UI" panose="020B0502040204020203" pitchFamily="34" charset="0"/>
                <a:ea typeface="Calibri" panose="020F0502020204030204" pitchFamily="34" charset="0"/>
                <a:cs typeface="Segoe UI" panose="020B0502040204020203" pitchFamily="34" charset="0"/>
              </a:rPr>
              <a:t>القيادة ظاهرة إنسانية لا يمكن للحياة البشرية أن تستقيم بدونها، فلا يمكن قيام دولة باعتبارها منظمة كبرى بدون قيادة ، وهذا ما ينطبق أيضًا على المؤسسات التربوية فهي بحاجة إلى قيادة فاعلة حكيمة قادرة على النهوض بها وصناعة رأس المال البشري ليقود مجتمعاته نحو التقدم.</a:t>
            </a:r>
            <a:endParaRPr lang="en-US" sz="1800" kern="100" dirty="0" smtClean="0">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200000"/>
              </a:lnSpc>
              <a:spcBef>
                <a:spcPts val="0"/>
              </a:spcBef>
              <a:spcAft>
                <a:spcPts val="800"/>
              </a:spcAft>
            </a:pPr>
            <a:r>
              <a:rPr lang="ar-JO" sz="1800" kern="100" dirty="0" smtClean="0">
                <a:effectLst/>
                <a:latin typeface="Segoe UI" panose="020B0502040204020203" pitchFamily="34" charset="0"/>
                <a:ea typeface="Calibri" panose="020F0502020204030204" pitchFamily="34" charset="0"/>
                <a:cs typeface="Segoe UI" panose="020B0502040204020203" pitchFamily="34" charset="0"/>
              </a:rPr>
              <a:t>لهذا </a:t>
            </a:r>
            <a:r>
              <a:rPr lang="ar-SA" sz="1800" kern="100" dirty="0" smtClean="0">
                <a:effectLst/>
                <a:latin typeface="Segoe UI" panose="020B0502040204020203" pitchFamily="34" charset="0"/>
                <a:ea typeface="Calibri" panose="020F0502020204030204" pitchFamily="34" charset="0"/>
                <a:cs typeface="Segoe UI" panose="020B0502040204020203" pitchFamily="34" charset="0"/>
              </a:rPr>
              <a:t>فالقيادات التربوية بحاجة إلى المدخل ال</a:t>
            </a:r>
            <a:r>
              <a:rPr lang="ar-JO" sz="1800" kern="100" dirty="0" smtClean="0">
                <a:effectLst/>
                <a:latin typeface="Segoe UI" panose="020B0502040204020203" pitchFamily="34" charset="0"/>
                <a:ea typeface="Calibri" panose="020F0502020204030204" pitchFamily="34" charset="0"/>
                <a:cs typeface="Segoe UI" panose="020B0502040204020203" pitchFamily="34" charset="0"/>
              </a:rPr>
              <a:t>ات</a:t>
            </a:r>
            <a:r>
              <a:rPr lang="ar-SA" sz="1800" kern="100" dirty="0" smtClean="0">
                <a:effectLst/>
                <a:latin typeface="Segoe UI" panose="020B0502040204020203" pitchFamily="34" charset="0"/>
                <a:ea typeface="Calibri" panose="020F0502020204030204" pitchFamily="34" charset="0"/>
                <a:cs typeface="Segoe UI" panose="020B0502040204020203" pitchFamily="34" charset="0"/>
              </a:rPr>
              <a:t>صالي الإعلامي والمعلوماتي الذي يمكننهم من التأثير في عناصر العملية التعليمية وكذلك من المستفيدين من خدمات المنظمات التربوية</a:t>
            </a:r>
            <a:r>
              <a:rPr lang="ar-JO" sz="1800" kern="100" dirty="0" smtClean="0">
                <a:effectLst/>
                <a:latin typeface="Segoe UI" panose="020B0502040204020203" pitchFamily="34" charset="0"/>
                <a:ea typeface="Calibri" panose="020F0502020204030204" pitchFamily="34" charset="0"/>
                <a:cs typeface="Segoe UI" panose="020B0502040204020203" pitchFamily="34" charset="0"/>
              </a:rPr>
              <a:t> </a:t>
            </a:r>
            <a:r>
              <a:rPr lang="ar-SA" sz="1800" kern="100" dirty="0" smtClean="0">
                <a:effectLst/>
                <a:latin typeface="Segoe UI" panose="020B0502040204020203" pitchFamily="34" charset="0"/>
                <a:ea typeface="Calibri" panose="020F0502020204030204" pitchFamily="34" charset="0"/>
                <a:cs typeface="Segoe UI" panose="020B0502040204020203" pitchFamily="34" charset="0"/>
              </a:rPr>
              <a:t>سواء </a:t>
            </a:r>
            <a:r>
              <a:rPr lang="ar-JO" sz="1800" kern="100" dirty="0" smtClean="0">
                <a:effectLst/>
                <a:latin typeface="Segoe UI" panose="020B0502040204020203" pitchFamily="34" charset="0"/>
                <a:ea typeface="Calibri" panose="020F0502020204030204" pitchFamily="34" charset="0"/>
                <a:cs typeface="Segoe UI" panose="020B0502040204020203" pitchFamily="34" charset="0"/>
              </a:rPr>
              <a:t>أكان </a:t>
            </a:r>
            <a:r>
              <a:rPr lang="ar-SA" sz="1800" kern="100" dirty="0" smtClean="0">
                <a:effectLst/>
                <a:latin typeface="Segoe UI" panose="020B0502040204020203" pitchFamily="34" charset="0"/>
                <a:ea typeface="Calibri" panose="020F0502020204030204" pitchFamily="34" charset="0"/>
                <a:cs typeface="Segoe UI" panose="020B0502040204020203" pitchFamily="34" charset="0"/>
              </a:rPr>
              <a:t>المجتمع المحلي أم أسواق العمل المحلية والإقليمية والعالمية.</a:t>
            </a:r>
            <a:endParaRPr lang="en-US" sz="1800" kern="100" dirty="0" smtClean="0">
              <a:effectLst/>
              <a:latin typeface="Segoe UI" panose="020B0502040204020203" pitchFamily="34" charset="0"/>
              <a:ea typeface="Calibri" panose="020F0502020204030204" pitchFamily="34" charset="0"/>
              <a:cs typeface="Segoe UI" panose="020B0502040204020203" pitchFamily="34" charset="0"/>
            </a:endParaRPr>
          </a:p>
          <a:p>
            <a:endParaRPr lang="en-US" dirty="0">
              <a:latin typeface="Segoe UI" panose="020B0502040204020203"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49318"/>
    </mc:Choice>
    <mc:Fallback xmlns="">
      <p:transition advTm="14931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65798" y="1475739"/>
            <a:ext cx="8417320" cy="4549964"/>
          </a:xfrm>
          <a:prstGeom prst="rect">
            <a:avLst/>
          </a:prstGeom>
          <a:noFill/>
        </p:spPr>
        <p:txBody>
          <a:bodyPr wrap="square" rtlCol="0">
            <a:spAutoFit/>
          </a:bodyPr>
          <a:lstStyle/>
          <a:p>
            <a:pPr marL="0" marR="0" algn="just" rtl="1">
              <a:lnSpc>
                <a:spcPct val="200000"/>
              </a:lnSpc>
              <a:spcBef>
                <a:spcPts val="200"/>
              </a:spcBef>
              <a:spcAft>
                <a:spcPts val="200"/>
              </a:spcAft>
              <a:tabLst>
                <a:tab pos="365760" algn="l"/>
                <a:tab pos="731520" algn="l"/>
                <a:tab pos="1097280" algn="l"/>
                <a:tab pos="1463040" algn="l"/>
                <a:tab pos="3036570" algn="l"/>
              </a:tabLst>
            </a:pPr>
            <a:r>
              <a:rPr lang="ar-SA" sz="1800" dirty="0">
                <a:solidFill>
                  <a:srgbClr val="000000"/>
                </a:solidFill>
                <a:effectLst/>
                <a:latin typeface="Alexandria" pitchFamily="2" charset="-78"/>
                <a:ea typeface="Simplified Arabic" panose="02020603050405020304" pitchFamily="18" charset="-78"/>
                <a:cs typeface="Alexandria ExtraBold"/>
              </a:rPr>
              <a:t>الأهداف :</a:t>
            </a:r>
            <a:endParaRPr lang="en-US" sz="1800" dirty="0">
              <a:effectLst/>
              <a:latin typeface="Alexandria" pitchFamily="2" charset="-78"/>
              <a:ea typeface="Arial" panose="020B0604020202020204" pitchFamily="34" charset="0"/>
              <a:cs typeface="Alexandria ExtraBold"/>
            </a:endParaRPr>
          </a:p>
          <a:p>
            <a:pPr marL="0" marR="0" algn="just" rtl="1">
              <a:lnSpc>
                <a:spcPct val="200000"/>
              </a:lnSpc>
              <a:spcBef>
                <a:spcPts val="0"/>
              </a:spcBef>
              <a:spcAft>
                <a:spcPts val="0"/>
              </a:spcAft>
            </a:pPr>
            <a:r>
              <a:rPr lang="ar-SA" sz="1800" dirty="0">
                <a:effectLst/>
                <a:latin typeface="Alexandria Light" pitchFamily="2" charset="-78"/>
                <a:ea typeface="Simplified Arabic" panose="02020603050405020304" pitchFamily="18" charset="-78"/>
                <a:cs typeface="Alexandria ExtraBold"/>
              </a:rPr>
              <a:t>يتوقع من الطالب بعد الانتهاء من دراسة هذا المساق أن يكون قادراً على تحقيق الأهداف التالية: </a:t>
            </a:r>
            <a:endParaRPr lang="en-US" sz="1800" dirty="0">
              <a:effectLst/>
              <a:latin typeface="Alexandria Light" pitchFamily="2" charset="-78"/>
              <a:ea typeface="Arial" panose="020B0604020202020204" pitchFamily="34" charset="0"/>
              <a:cs typeface="Alexandria ExtraBold"/>
            </a:endParaRPr>
          </a:p>
          <a:p>
            <a:pPr marL="342900" marR="0" lvl="0" indent="-342900" algn="just" rtl="1">
              <a:lnSpc>
                <a:spcPct val="200000"/>
              </a:lnSpc>
              <a:spcBef>
                <a:spcPts val="0"/>
              </a:spcBef>
              <a:spcAft>
                <a:spcPts val="0"/>
              </a:spcAft>
              <a:buFont typeface="+mj-lt"/>
              <a:buAutoNum type="arabicPeriod"/>
            </a:pPr>
            <a:r>
              <a:rPr lang="ar-SA" sz="1800" dirty="0">
                <a:solidFill>
                  <a:srgbClr val="000000"/>
                </a:solidFill>
                <a:effectLst/>
                <a:latin typeface="Alexandria Light" pitchFamily="2" charset="-78"/>
                <a:ea typeface="Simplified Arabic" panose="02020603050405020304" pitchFamily="18" charset="-78"/>
                <a:cs typeface="Alexandria ExtraBold"/>
              </a:rPr>
              <a:t>إدراك مفهوم الاتصال والقيادة. </a:t>
            </a:r>
            <a:endParaRPr lang="en-US" sz="1800" dirty="0">
              <a:effectLst/>
              <a:latin typeface="Alexandria Light" pitchFamily="2" charset="-78"/>
              <a:ea typeface="Arial" panose="020B0604020202020204" pitchFamily="34" charset="0"/>
              <a:cs typeface="Alexandria ExtraBold"/>
            </a:endParaRPr>
          </a:p>
          <a:p>
            <a:pPr marL="342900" marR="0" lvl="0" indent="-342900" algn="r" rtl="1">
              <a:lnSpc>
                <a:spcPct val="200000"/>
              </a:lnSpc>
              <a:spcBef>
                <a:spcPts val="0"/>
              </a:spcBef>
              <a:spcAft>
                <a:spcPts val="0"/>
              </a:spcAft>
              <a:buFont typeface="+mj-lt"/>
              <a:buAutoNum type="arabicPeriod"/>
            </a:pPr>
            <a:r>
              <a:rPr lang="ar-SA" sz="1800" dirty="0">
                <a:solidFill>
                  <a:srgbClr val="000000"/>
                </a:solidFill>
                <a:effectLst/>
                <a:latin typeface="Alexandria Light" pitchFamily="2" charset="-78"/>
                <a:ea typeface="Simplified Arabic" panose="02020603050405020304" pitchFamily="18" charset="-78"/>
                <a:cs typeface="Alexandria ExtraBold"/>
              </a:rPr>
              <a:t>التعرف إلى مفهوم التطوير التنظيمي والأداء الوظيفي.</a:t>
            </a:r>
            <a:endParaRPr lang="en-US" sz="1800" dirty="0">
              <a:effectLst/>
              <a:latin typeface="Alexandria Light" pitchFamily="2" charset="-78"/>
              <a:ea typeface="Arial" panose="020B0604020202020204" pitchFamily="34" charset="0"/>
              <a:cs typeface="Alexandria ExtraBold"/>
            </a:endParaRPr>
          </a:p>
          <a:p>
            <a:pPr marL="342900" marR="0" lvl="0" indent="-342900" algn="just" rtl="1">
              <a:lnSpc>
                <a:spcPct val="200000"/>
              </a:lnSpc>
              <a:spcBef>
                <a:spcPts val="0"/>
              </a:spcBef>
              <a:spcAft>
                <a:spcPts val="0"/>
              </a:spcAft>
              <a:buFont typeface="+mj-lt"/>
              <a:buAutoNum type="arabicPeriod"/>
            </a:pPr>
            <a:r>
              <a:rPr lang="ar-SA" sz="1800" dirty="0">
                <a:solidFill>
                  <a:srgbClr val="000000"/>
                </a:solidFill>
                <a:effectLst/>
                <a:latin typeface="Alexandria Light" pitchFamily="2" charset="-78"/>
                <a:ea typeface="Simplified Arabic" panose="02020603050405020304" pitchFamily="18" charset="-78"/>
                <a:cs typeface="Alexandria ExtraBold"/>
              </a:rPr>
              <a:t>تطوير قدرات الطلبة في تقييم الأداء الوظيفي.</a:t>
            </a:r>
            <a:endParaRPr lang="en-US" sz="1800" dirty="0">
              <a:effectLst/>
              <a:latin typeface="Alexandria Light" pitchFamily="2" charset="-78"/>
              <a:ea typeface="Arial" panose="020B0604020202020204" pitchFamily="34" charset="0"/>
              <a:cs typeface="Alexandria ExtraBold"/>
            </a:endParaRPr>
          </a:p>
          <a:p>
            <a:pPr marL="342900" marR="0" lvl="0" indent="-342900" algn="r" rtl="1">
              <a:lnSpc>
                <a:spcPct val="200000"/>
              </a:lnSpc>
              <a:spcBef>
                <a:spcPts val="0"/>
              </a:spcBef>
              <a:spcAft>
                <a:spcPts val="0"/>
              </a:spcAft>
              <a:buFont typeface="+mj-lt"/>
              <a:buAutoNum type="arabicPeriod"/>
            </a:pPr>
            <a:r>
              <a:rPr lang="ar-SA" sz="1800" dirty="0">
                <a:solidFill>
                  <a:srgbClr val="000000"/>
                </a:solidFill>
                <a:effectLst/>
                <a:latin typeface="Alexandria Light" pitchFamily="2" charset="-78"/>
                <a:ea typeface="Simplified Arabic" panose="02020603050405020304" pitchFamily="18" charset="-78"/>
                <a:cs typeface="Alexandria ExtraBold"/>
              </a:rPr>
              <a:t>التمييز بين الثقافة التنظيمية والانتماء التنظيمي. </a:t>
            </a:r>
            <a:endParaRPr lang="en-US" sz="1800" dirty="0">
              <a:effectLst/>
              <a:latin typeface="Alexandria Light" pitchFamily="2" charset="-78"/>
              <a:ea typeface="Arial" panose="020B0604020202020204" pitchFamily="34" charset="0"/>
              <a:cs typeface="Alexandria ExtraBold"/>
            </a:endParaRPr>
          </a:p>
          <a:p>
            <a:pPr marL="342900" marR="0" lvl="0" indent="-342900" algn="r" rtl="1">
              <a:lnSpc>
                <a:spcPct val="200000"/>
              </a:lnSpc>
              <a:spcBef>
                <a:spcPts val="0"/>
              </a:spcBef>
              <a:spcAft>
                <a:spcPts val="0"/>
              </a:spcAft>
              <a:buFont typeface="+mj-lt"/>
              <a:buAutoNum type="arabicPeriod"/>
            </a:pPr>
            <a:r>
              <a:rPr lang="ar-SA" sz="1800" dirty="0">
                <a:solidFill>
                  <a:srgbClr val="000000"/>
                </a:solidFill>
                <a:effectLst/>
                <a:latin typeface="Alexandria Light" pitchFamily="2" charset="-78"/>
                <a:ea typeface="Simplified Arabic" panose="02020603050405020304" pitchFamily="18" charset="-78"/>
                <a:cs typeface="Alexandria ExtraBold"/>
              </a:rPr>
              <a:t>تطبيق مهارات الاتصال في المواقف الحياتية المختلفة.</a:t>
            </a:r>
            <a:endParaRPr lang="en-US" sz="1800" dirty="0">
              <a:effectLst/>
              <a:latin typeface="Alexandria Light" pitchFamily="2" charset="-78"/>
              <a:ea typeface="Arial" panose="020B0604020202020204" pitchFamily="34" charset="0"/>
              <a:cs typeface="Alexandria ExtraBold"/>
            </a:endParaRPr>
          </a:p>
          <a:p>
            <a:endParaRPr lang="en-US" dirty="0">
              <a:latin typeface="Times New Roman" panose="02020603050405020304" pitchFamily="18" charset="0"/>
              <a:cs typeface="Alexandria ExtraBold"/>
            </a:endParaRPr>
          </a:p>
          <a:p>
            <a:endParaRPr lang="en-US" dirty="0">
              <a:latin typeface="Times New Roman" panose="02020603050405020304" pitchFamily="18" charset="0"/>
              <a:cs typeface="Alexandria ExtraBold"/>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 xmlns:a16="http://schemas.microsoft.com/office/drawing/2014/main" id="{65338721-AF5B-323E-F514-AAC3788D04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0324" y="1018653"/>
            <a:ext cx="3105150" cy="5039986"/>
          </a:xfrm>
          <a:prstGeom prst="rect">
            <a:avLst/>
          </a:prstGeom>
        </p:spPr>
      </p:pic>
      <p:sp>
        <p:nvSpPr>
          <p:cNvPr id="11" name="TextBox 10">
            <a:extLst>
              <a:ext uri="{FF2B5EF4-FFF2-40B4-BE49-F238E27FC236}">
                <a16:creationId xmlns="" xmlns:a16="http://schemas.microsoft.com/office/drawing/2014/main" id="{98AE44D9-2A65-96FC-EC00-3B8FA9D62479}"/>
              </a:ext>
            </a:extLst>
          </p:cNvPr>
          <p:cNvSpPr txBox="1"/>
          <p:nvPr/>
        </p:nvSpPr>
        <p:spPr>
          <a:xfrm>
            <a:off x="4474267" y="962588"/>
            <a:ext cx="6098458" cy="400110"/>
          </a:xfrm>
          <a:prstGeom prst="rect">
            <a:avLst/>
          </a:prstGeom>
          <a:noFill/>
        </p:spPr>
        <p:txBody>
          <a:bodyPr wrap="square">
            <a:spAutoFit/>
          </a:bodyPr>
          <a:lstStyle/>
          <a:p>
            <a:r>
              <a:rPr lang="ar-JO" sz="2000" b="1" dirty="0">
                <a:solidFill>
                  <a:srgbClr val="00B0F0"/>
                </a:solidFill>
                <a:latin typeface="Alexandria Black" pitchFamily="2" charset="-78"/>
                <a:cs typeface="Alexandria ExtraBold"/>
              </a:rPr>
              <a:t>أهداف دراسة مقرر الاتصال والقيادة</a:t>
            </a:r>
            <a:endParaRPr lang="en-US" sz="2000" b="1" dirty="0">
              <a:solidFill>
                <a:srgbClr val="00B0F0"/>
              </a:solidFill>
              <a:latin typeface="Alexandria Black" pitchFamily="2" charset="-78"/>
              <a:cs typeface="Alexandria ExtraBold"/>
            </a:endParaRPr>
          </a:p>
        </p:txBody>
      </p:sp>
    </p:spTree>
  </p:cSld>
  <p:clrMapOvr>
    <a:masterClrMapping/>
  </p:clrMapOvr>
  <mc:AlternateContent xmlns:mc="http://schemas.openxmlformats.org/markup-compatibility/2006" xmlns:p14="http://schemas.microsoft.com/office/powerpoint/2010/main">
    <mc:Choice Requires="p14">
      <p:transition spd="slow" p14:dur="2000" advTm="143554"/>
    </mc:Choice>
    <mc:Fallback xmlns="">
      <p:transition spd="slow" advTm="14355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r>
              <a:rPr lang="ar-SA" sz="1600" dirty="0">
                <a:solidFill>
                  <a:srgbClr val="000000"/>
                </a:solidFill>
                <a:latin typeface="Alexandria Light" pitchFamily="2" charset="-78"/>
                <a:cs typeface="Alexandria ExtraBold"/>
              </a:rPr>
              <a:t>اكتساب مهارات الاتصال والتواصل. </a:t>
            </a:r>
            <a:endParaRPr lang="en-US" sz="1600" dirty="0">
              <a:solidFill>
                <a:srgbClr val="000000"/>
              </a:solidFill>
              <a:latin typeface="Alexandria Light" pitchFamily="2" charset="-78"/>
              <a:cs typeface="Alexandria ExtraBold"/>
            </a:endParaRPr>
          </a:p>
          <a:p>
            <a:pPr marL="342900" indent="-342900" algn="r" rtl="1">
              <a:lnSpc>
                <a:spcPct val="200000"/>
              </a:lnSpc>
              <a:buFont typeface="+mj-lt"/>
              <a:buAutoNum type="arabicPeriod"/>
            </a:pPr>
            <a:r>
              <a:rPr lang="ar-SA" sz="1600" dirty="0">
                <a:solidFill>
                  <a:srgbClr val="000000"/>
                </a:solidFill>
                <a:latin typeface="Alexandria Light" pitchFamily="2" charset="-78"/>
                <a:cs typeface="Alexandria ExtraBold"/>
              </a:rPr>
              <a:t>تقييم عمليات التفاعل وتحديد الاختلافات في الاتصال واستخدام الاستراتيجيات والأساليب والتقنيات المناسبة لتحقيق الاتصال الفعال.</a:t>
            </a:r>
            <a:endParaRPr lang="en-US" sz="1600" dirty="0">
              <a:solidFill>
                <a:srgbClr val="000000"/>
              </a:solidFill>
              <a:latin typeface="Alexandria Light" pitchFamily="2" charset="-78"/>
              <a:cs typeface="Alexandria ExtraBold"/>
            </a:endParaRPr>
          </a:p>
          <a:p>
            <a:pPr marL="342900" indent="-342900" algn="r" rtl="1">
              <a:lnSpc>
                <a:spcPct val="200000"/>
              </a:lnSpc>
              <a:buFont typeface="+mj-lt"/>
              <a:buAutoNum type="arabicPeriod"/>
            </a:pPr>
            <a:r>
              <a:rPr lang="ar-SA" sz="1600" dirty="0">
                <a:solidFill>
                  <a:srgbClr val="000000"/>
                </a:solidFill>
                <a:latin typeface="Alexandria Light" pitchFamily="2" charset="-78"/>
                <a:cs typeface="Alexandria ExtraBold"/>
              </a:rPr>
              <a:t>تحديد أدوات وطرق الاتصال المناسبة لتعزيز التواصل الفعال مع الموظفين.</a:t>
            </a:r>
            <a:endParaRPr lang="en-US" sz="1600" dirty="0">
              <a:solidFill>
                <a:srgbClr val="000000"/>
              </a:solidFill>
              <a:latin typeface="Alexandria Light" pitchFamily="2" charset="-78"/>
              <a:cs typeface="Alexandria ExtraBold"/>
            </a:endParaRPr>
          </a:p>
          <a:p>
            <a:pPr marL="342900" indent="-342900" algn="r" rtl="1">
              <a:lnSpc>
                <a:spcPct val="200000"/>
              </a:lnSpc>
              <a:buFont typeface="+mj-lt"/>
              <a:buAutoNum type="arabicPeriod"/>
            </a:pPr>
            <a:r>
              <a:rPr lang="ar-SA" sz="1600" dirty="0">
                <a:solidFill>
                  <a:srgbClr val="000000"/>
                </a:solidFill>
                <a:latin typeface="Alexandria Light" pitchFamily="2" charset="-78"/>
                <a:cs typeface="Alexandria ExtraBold"/>
              </a:rPr>
              <a:t>توظيف مهارات اتصال محددة في عملية القيادة التربوية</a:t>
            </a:r>
            <a:endParaRPr lang="en-US" sz="1600" dirty="0">
              <a:solidFill>
                <a:srgbClr val="000000"/>
              </a:solidFill>
              <a:latin typeface="Alexandria Light" pitchFamily="2" charset="-78"/>
              <a:cs typeface="Alexandria ExtraBold"/>
            </a:endParaRPr>
          </a:p>
        </p:txBody>
      </p:sp>
      <p:sp>
        <p:nvSpPr>
          <p:cNvPr id="24" name="TextBox 23"/>
          <p:cNvSpPr txBox="1"/>
          <p:nvPr/>
        </p:nvSpPr>
        <p:spPr>
          <a:xfrm>
            <a:off x="1675976" y="1468531"/>
            <a:ext cx="8417320" cy="400110"/>
          </a:xfrm>
          <a:prstGeom prst="rect">
            <a:avLst/>
          </a:prstGeom>
          <a:noFill/>
        </p:spPr>
        <p:txBody>
          <a:bodyPr wrap="square" rtlCol="0">
            <a:spAutoFit/>
          </a:bodyPr>
          <a:lstStyle/>
          <a:p>
            <a:pPr algn="ctr"/>
            <a:r>
              <a:rPr lang="ar-SA" sz="2000" b="1" dirty="0">
                <a:solidFill>
                  <a:srgbClr val="00B0F0"/>
                </a:solidFill>
                <a:effectLst/>
                <a:latin typeface="Alexandria Black" pitchFamily="2" charset="-78"/>
                <a:ea typeface="Simplified Arabic" panose="02020603050405020304" pitchFamily="18" charset="-78"/>
                <a:cs typeface="Alexandria ExtraBold"/>
              </a:rPr>
              <a:t>نتاجات التعلم</a:t>
            </a:r>
            <a:endParaRPr lang="en-US" sz="2000" b="1" dirty="0">
              <a:solidFill>
                <a:srgbClr val="00B0F0"/>
              </a:solidFill>
              <a:latin typeface="Alexandria Black" pitchFamily="2" charset="-78"/>
              <a:cs typeface="Alexandria ExtraBold"/>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3667"/>
    </mc:Choice>
    <mc:Fallback xmlns="">
      <p:transition spd="slow" advTm="11366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 xmlns:a16="http://schemas.microsoft.com/office/drawing/2014/main" id="{6199EBCB-7B72-8BD8-C40E-AFF383964031}"/>
              </a:ext>
            </a:extLst>
          </p:cNvPr>
          <p:cNvSpPr txBox="1"/>
          <p:nvPr/>
        </p:nvSpPr>
        <p:spPr>
          <a:xfrm>
            <a:off x="5408971" y="737745"/>
            <a:ext cx="1906229" cy="523220"/>
          </a:xfrm>
          <a:prstGeom prst="rect">
            <a:avLst/>
          </a:prstGeom>
          <a:noFill/>
        </p:spPr>
        <p:txBody>
          <a:bodyPr wrap="square">
            <a:spAutoFit/>
          </a:bodyPr>
          <a:lstStyle/>
          <a:p>
            <a:r>
              <a:rPr lang="ar-JO" sz="2000" dirty="0">
                <a:solidFill>
                  <a:srgbClr val="00B0F0"/>
                </a:solidFill>
                <a:latin typeface="Alexandria Black" pitchFamily="2" charset="-78"/>
                <a:cs typeface="Alexandria ExtraBold"/>
              </a:rPr>
              <a:t>وصف</a:t>
            </a:r>
            <a:r>
              <a:rPr lang="ar-JO" sz="2800" dirty="0">
                <a:solidFill>
                  <a:srgbClr val="00B0F0"/>
                </a:solidFill>
                <a:latin typeface="Alexandria Black" pitchFamily="2" charset="-78"/>
                <a:cs typeface="Alexandria ExtraBold"/>
              </a:rPr>
              <a:t> </a:t>
            </a:r>
            <a:r>
              <a:rPr lang="ar-JO" sz="2000" dirty="0">
                <a:solidFill>
                  <a:srgbClr val="00B0F0"/>
                </a:solidFill>
                <a:latin typeface="Alexandria Black" pitchFamily="2" charset="-78"/>
                <a:cs typeface="Alexandria ExtraBold"/>
              </a:rPr>
              <a:t>المادة</a:t>
            </a:r>
            <a:endParaRPr lang="en-US" sz="2000" dirty="0">
              <a:solidFill>
                <a:srgbClr val="00B0F0"/>
              </a:solidFill>
              <a:latin typeface="Alexandria Black" pitchFamily="2" charset="-78"/>
              <a:cs typeface="Alexandria ExtraBold"/>
            </a:endParaRPr>
          </a:p>
        </p:txBody>
      </p:sp>
      <p:pic>
        <p:nvPicPr>
          <p:cNvPr id="13" name="Picture 12">
            <a:extLst>
              <a:ext uri="{FF2B5EF4-FFF2-40B4-BE49-F238E27FC236}">
                <a16:creationId xmlns="" xmlns:a16="http://schemas.microsoft.com/office/drawing/2014/main" id="{B31A8744-7947-AAFA-3CC8-3DFC14D046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634" y="2288514"/>
            <a:ext cx="4535546" cy="3537097"/>
          </a:xfrm>
          <a:prstGeom prst="rect">
            <a:avLst/>
          </a:prstGeom>
        </p:spPr>
      </p:pic>
      <p:sp>
        <p:nvSpPr>
          <p:cNvPr id="15" name="TextBox 14">
            <a:extLst>
              <a:ext uri="{FF2B5EF4-FFF2-40B4-BE49-F238E27FC236}">
                <a16:creationId xmlns="" xmlns:a16="http://schemas.microsoft.com/office/drawing/2014/main" id="{65037DF1-D33B-3621-58C9-E2C15FCC5169}"/>
              </a:ext>
            </a:extLst>
          </p:cNvPr>
          <p:cNvSpPr txBox="1"/>
          <p:nvPr/>
        </p:nvSpPr>
        <p:spPr>
          <a:xfrm>
            <a:off x="6510506" y="2197076"/>
            <a:ext cx="5265174" cy="2480936"/>
          </a:xfrm>
          <a:prstGeom prst="rect">
            <a:avLst/>
          </a:prstGeom>
          <a:noFill/>
        </p:spPr>
        <p:txBody>
          <a:bodyPr wrap="square" rtlCol="0">
            <a:spAutoFit/>
          </a:bodyPr>
          <a:lstStyle/>
          <a:p>
            <a:pPr algn="just" rtl="1">
              <a:lnSpc>
                <a:spcPct val="200000"/>
              </a:lnSpc>
            </a:pPr>
            <a:r>
              <a:rPr lang="ar-JO" sz="1600" dirty="0">
                <a:effectLst/>
                <a:latin typeface="Alexandria" pitchFamily="2" charset="-78"/>
                <a:ea typeface="Simplified Arabic" panose="02020603050405020304" pitchFamily="18" charset="-78"/>
                <a:cs typeface="Alexandria ExtraBold"/>
              </a:rPr>
              <a:t>     </a:t>
            </a:r>
            <a:r>
              <a:rPr lang="ar-SA" sz="1600" dirty="0">
                <a:effectLst/>
                <a:latin typeface="Alexandria Light" pitchFamily="2" charset="-78"/>
                <a:ea typeface="Simplified Arabic" panose="02020603050405020304" pitchFamily="18" charset="-78"/>
                <a:cs typeface="Alexandria ExtraBold"/>
              </a:rPr>
              <a:t>يتناول هذا المساق التعريف بالمبادئ العامة لمفهوم الاتصال وأهميته وعناصره</a:t>
            </a:r>
            <a:r>
              <a:rPr lang="ar-JO" sz="1600" dirty="0">
                <a:effectLst/>
                <a:latin typeface="Alexandria Light" pitchFamily="2" charset="-78"/>
                <a:ea typeface="Simplified Arabic" panose="02020603050405020304" pitchFamily="18" charset="-78"/>
                <a:cs typeface="Alexandria ExtraBold"/>
              </a:rPr>
              <a:t>،</a:t>
            </a:r>
            <a:r>
              <a:rPr lang="ar-SA" sz="1600" dirty="0">
                <a:effectLst/>
                <a:latin typeface="Alexandria Light" pitchFamily="2" charset="-78"/>
                <a:ea typeface="Simplified Arabic" panose="02020603050405020304" pitchFamily="18" charset="-78"/>
                <a:cs typeface="Alexandria ExtraBold"/>
              </a:rPr>
              <a:t> كما يلقي الضوء على مفاهيم مهمة في عملية الاتصال كالتنظيم الإداري والتطوير الإداري, ويتناول أهمية عملية الاتصال في القيادة التربوية, كما يبحث الموضوعات المتعلقة بالعلاقات العامة والتواصل الداخلي الفعال وكذلك أهمية الثقافة التنظيمية القوية والانتماء الوظيفي</a:t>
            </a:r>
            <a:endParaRPr lang="en-US" sz="1600" dirty="0">
              <a:latin typeface="Alexandria Light" pitchFamily="2" charset="-78"/>
              <a:cs typeface="Alexandria ExtraBold"/>
            </a:endParaRPr>
          </a:p>
        </p:txBody>
      </p:sp>
    </p:spTree>
  </p:cSld>
  <p:clrMapOvr>
    <a:masterClrMapping/>
  </p:clrMapOvr>
  <p:transition spd="slow" advTm="71323">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200"/>
              </a:spcBef>
              <a:spcAft>
                <a:spcPts val="200"/>
              </a:spcAft>
              <a:tabLst>
                <a:tab pos="365760" algn="l"/>
                <a:tab pos="731520" algn="l"/>
                <a:tab pos="1097280" algn="l"/>
                <a:tab pos="1463040" algn="l"/>
                <a:tab pos="3036570" algn="l"/>
              </a:tabLst>
            </a:pPr>
            <a:r>
              <a:rPr lang="ar-JO" sz="1600" dirty="0">
                <a:effectLst/>
                <a:latin typeface="Simplified Arabic" panose="02020603050405020304" pitchFamily="18" charset="-78"/>
                <a:ea typeface="Times New Roman" panose="02020603050405020304" pitchFamily="18" charset="0"/>
                <a:cs typeface="Alexandria ExtraBold"/>
              </a:rPr>
              <a:t>يتم </a:t>
            </a:r>
            <a:r>
              <a:rPr lang="ar-JO" sz="1600" dirty="0">
                <a:solidFill>
                  <a:schemeClr val="tx1"/>
                </a:solidFill>
                <a:effectLst/>
                <a:latin typeface="Alexandria Light" pitchFamily="2" charset="-78"/>
                <a:ea typeface="Times New Roman" panose="02020603050405020304" pitchFamily="18" charset="0"/>
                <a:cs typeface="Alexandria ExtraBold"/>
              </a:rPr>
              <a:t>تحقيق نتاجات التعلم المستهدفة من خلال النشاطات والاستراتيجيات التدريسية الآتية:</a:t>
            </a:r>
            <a:endParaRPr lang="en-US" sz="1600" dirty="0">
              <a:solidFill>
                <a:schemeClr val="tx1"/>
              </a:solidFill>
              <a:effectLst/>
              <a:latin typeface="Alexandria Light" pitchFamily="2" charset="-78"/>
              <a:ea typeface="Times New Roman" panose="02020603050405020304" pitchFamily="18" charset="0"/>
              <a:cs typeface="Alexandria ExtraBold"/>
            </a:endParaRPr>
          </a:p>
          <a:p>
            <a:pPr marL="0" marR="0"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chemeClr val="tx1"/>
                </a:solidFill>
                <a:effectLst/>
                <a:latin typeface="Alexandria Light" pitchFamily="2" charset="-78"/>
                <a:ea typeface="Times New Roman" panose="02020603050405020304" pitchFamily="18" charset="0"/>
                <a:cs typeface="Alexandria ExtraBold"/>
              </a:rPr>
              <a:t>1- المحاضرات. </a:t>
            </a:r>
            <a:endParaRPr lang="en-US" sz="1600" dirty="0">
              <a:solidFill>
                <a:schemeClr val="tx1"/>
              </a:solidFill>
              <a:effectLst/>
              <a:latin typeface="Alexandria Light" pitchFamily="2" charset="-78"/>
              <a:ea typeface="Times New Roman" panose="02020603050405020304" pitchFamily="18" charset="0"/>
              <a:cs typeface="Alexandria ExtraBold"/>
            </a:endParaRPr>
          </a:p>
          <a:p>
            <a:pPr marR="0"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chemeClr val="tx1"/>
                </a:solidFill>
                <a:latin typeface="Alexandria Light" pitchFamily="2" charset="-78"/>
                <a:cs typeface="Alexandria ExtraBold"/>
              </a:rPr>
              <a:t>2- اختبارات قصيرة. </a:t>
            </a:r>
            <a:endParaRPr lang="en-US" sz="1600" dirty="0">
              <a:solidFill>
                <a:schemeClr val="tx1"/>
              </a:solidFill>
              <a:latin typeface="Alexandria Light" pitchFamily="2" charset="-78"/>
              <a:cs typeface="Alexandria ExtraBold"/>
            </a:endParaRPr>
          </a:p>
          <a:p>
            <a:pPr algn="r">
              <a:lnSpc>
                <a:spcPct val="200000"/>
              </a:lnSpc>
            </a:pPr>
            <a:r>
              <a:rPr lang="ar-JO" sz="1600" dirty="0">
                <a:solidFill>
                  <a:schemeClr val="tx1"/>
                </a:solidFill>
                <a:latin typeface="Alexandria Light" pitchFamily="2" charset="-78"/>
                <a:cs typeface="Alexandria ExtraBold"/>
              </a:rPr>
              <a:t>3- </a:t>
            </a:r>
            <a:r>
              <a:rPr lang="ar-SA" sz="1600" dirty="0">
                <a:solidFill>
                  <a:schemeClr val="tx1"/>
                </a:solidFill>
                <a:latin typeface="Alexandria Light" pitchFamily="2" charset="-78"/>
                <a:cs typeface="Alexandria ExtraBold"/>
              </a:rPr>
              <a:t>الامتحان النهائي.</a:t>
            </a:r>
            <a:endParaRPr lang="ar-JO" sz="1600" dirty="0">
              <a:solidFill>
                <a:schemeClr val="tx1"/>
              </a:solidFill>
              <a:latin typeface="Alexandria Light" pitchFamily="2" charset="-78"/>
              <a:cs typeface="Alexandria ExtraBold"/>
            </a:endParaRPr>
          </a:p>
          <a:p>
            <a:pPr algn="r">
              <a:lnSpc>
                <a:spcPct val="200000"/>
              </a:lnSpc>
            </a:pPr>
            <a:r>
              <a:rPr lang="ar-JO" sz="1600" dirty="0">
                <a:solidFill>
                  <a:schemeClr val="tx1"/>
                </a:solidFill>
                <a:latin typeface="Alexandria Light" pitchFamily="2" charset="-78"/>
                <a:cs typeface="Alexandria ExtraBold"/>
              </a:rPr>
              <a:t>4-الحلقات النقاشية</a:t>
            </a:r>
            <a:r>
              <a:rPr lang="ar-SA" sz="1600" dirty="0">
                <a:solidFill>
                  <a:schemeClr val="tx1"/>
                </a:solidFill>
                <a:latin typeface="Alexandria Light" pitchFamily="2" charset="-78"/>
                <a:cs typeface="Alexandria ExtraBold"/>
              </a:rPr>
              <a:t> </a:t>
            </a:r>
            <a:endParaRPr lang="en-US" sz="1600" dirty="0">
              <a:solidFill>
                <a:schemeClr val="tx1"/>
              </a:solidFill>
              <a:latin typeface="Alexandria Light" pitchFamily="2" charset="-78"/>
              <a:cs typeface="Alexandria ExtraBold"/>
            </a:endParaRPr>
          </a:p>
        </p:txBody>
      </p:sp>
      <p:sp>
        <p:nvSpPr>
          <p:cNvPr id="24" name="TextBox 23"/>
          <p:cNvSpPr txBox="1"/>
          <p:nvPr/>
        </p:nvSpPr>
        <p:spPr>
          <a:xfrm>
            <a:off x="1675976" y="1468531"/>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ExtraBold"/>
              </a:rPr>
              <a:t>النشاطات</a:t>
            </a:r>
            <a:r>
              <a:rPr lang="ar-SA" sz="2000" b="1" dirty="0">
                <a:solidFill>
                  <a:srgbClr val="00B0F0"/>
                </a:solidFill>
                <a:effectLst/>
                <a:latin typeface="Alexandria Black" pitchFamily="2" charset="-78"/>
                <a:ea typeface="Times New Roman" panose="02020603050405020304" pitchFamily="18" charset="0"/>
                <a:cs typeface="Alexandria ExtraBold"/>
              </a:rPr>
              <a:t> والاستراتيجيات التدريسية</a:t>
            </a:r>
            <a:endParaRPr lang="en-US" sz="2000" b="1" dirty="0">
              <a:solidFill>
                <a:srgbClr val="00B0F0"/>
              </a:solidFill>
              <a:effectLst/>
              <a:latin typeface="Alexandria Black" pitchFamily="2" charset="-78"/>
              <a:ea typeface="Times New Roman" panose="02020603050405020304" pitchFamily="18" charset="0"/>
              <a:cs typeface="Alexandria ExtraBold"/>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26790879"/>
      </p:ext>
    </p:extLst>
  </p:cSld>
  <p:clrMapOvr>
    <a:masterClrMapping/>
  </p:clrMapOvr>
  <mc:AlternateContent xmlns:mc="http://schemas.openxmlformats.org/markup-compatibility/2006" xmlns:p14="http://schemas.microsoft.com/office/powerpoint/2010/main">
    <mc:Choice Requires="p14">
      <p:transition spd="slow" p14:dur="2000" advTm="141405"/>
    </mc:Choice>
    <mc:Fallback xmlns="">
      <p:transition spd="slow" advTm="14140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71978"/>
            <a:ext cx="9706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153705" y="764200"/>
            <a:ext cx="5624476" cy="400110"/>
          </a:xfrm>
          <a:prstGeom prst="rect">
            <a:avLst/>
          </a:prstGeom>
          <a:noFill/>
        </p:spPr>
        <p:txBody>
          <a:bodyPr wrap="square" rtlCol="0">
            <a:spAutoFit/>
          </a:bodyPr>
          <a:lstStyle/>
          <a:p>
            <a:r>
              <a:rPr lang="ar-JO" sz="2000" dirty="0">
                <a:solidFill>
                  <a:srgbClr val="00B0F0"/>
                </a:solidFill>
                <a:latin typeface="Alexandria Black" pitchFamily="2" charset="-78"/>
                <a:cs typeface="Alexandria Black" pitchFamily="2" charset="-78"/>
              </a:rPr>
              <a:t>محتوى المادة الدراسية والجدول الزمني</a:t>
            </a:r>
            <a:endParaRPr lang="en-US" sz="2000" dirty="0">
              <a:solidFill>
                <a:srgbClr val="00B0F0"/>
              </a:solidFill>
              <a:latin typeface="Alexandria Black" pitchFamily="2" charset="-78"/>
              <a:cs typeface="Alexandria Black"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 xmlns:a16="http://schemas.microsoft.com/office/drawing/2014/main" id="{3F4FE775-3F97-DE5A-EB30-8652EDB5B522}"/>
              </a:ext>
            </a:extLst>
          </p:cNvPr>
          <p:cNvGraphicFramePr>
            <a:graphicFrameLocks noGrp="1"/>
          </p:cNvGraphicFramePr>
          <p:nvPr>
            <p:extLst>
              <p:ext uri="{D42A27DB-BD31-4B8C-83A1-F6EECF244321}">
                <p14:modId xmlns:p14="http://schemas.microsoft.com/office/powerpoint/2010/main" val="1057817061"/>
              </p:ext>
            </p:extLst>
          </p:nvPr>
        </p:nvGraphicFramePr>
        <p:xfrm>
          <a:off x="2485572" y="1356534"/>
          <a:ext cx="7985783" cy="4845978"/>
        </p:xfrm>
        <a:graphic>
          <a:graphicData uri="http://schemas.openxmlformats.org/drawingml/2006/table">
            <a:tbl>
              <a:tblPr rtl="1" firstRow="1" firstCol="1" bandRow="1">
                <a:tableStyleId>{5C22544A-7EE6-4342-B048-85BDC9FD1C3A}</a:tableStyleId>
              </a:tblPr>
              <a:tblGrid>
                <a:gridCol w="950804">
                  <a:extLst>
                    <a:ext uri="{9D8B030D-6E8A-4147-A177-3AD203B41FA5}">
                      <a16:colId xmlns="" xmlns:a16="http://schemas.microsoft.com/office/drawing/2014/main" val="1807025547"/>
                    </a:ext>
                  </a:extLst>
                </a:gridCol>
                <a:gridCol w="4896464">
                  <a:extLst>
                    <a:ext uri="{9D8B030D-6E8A-4147-A177-3AD203B41FA5}">
                      <a16:colId xmlns="" xmlns:a16="http://schemas.microsoft.com/office/drawing/2014/main" val="1615406851"/>
                    </a:ext>
                  </a:extLst>
                </a:gridCol>
                <a:gridCol w="988142">
                  <a:extLst>
                    <a:ext uri="{9D8B030D-6E8A-4147-A177-3AD203B41FA5}">
                      <a16:colId xmlns="" xmlns:a16="http://schemas.microsoft.com/office/drawing/2014/main" val="3921856315"/>
                    </a:ext>
                  </a:extLst>
                </a:gridCol>
                <a:gridCol w="1150373">
                  <a:extLst>
                    <a:ext uri="{9D8B030D-6E8A-4147-A177-3AD203B41FA5}">
                      <a16:colId xmlns="" xmlns:a16="http://schemas.microsoft.com/office/drawing/2014/main" val="123633427"/>
                    </a:ext>
                  </a:extLst>
                </a:gridCol>
              </a:tblGrid>
              <a:tr h="413272">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المحاضرة</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الموضوع</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التاريخ</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ملاحظات</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 xmlns:a16="http://schemas.microsoft.com/office/drawing/2014/main" val="2866409209"/>
                  </a:ext>
                </a:extLst>
              </a:tr>
              <a:tr h="406882">
                <a:tc>
                  <a:txBody>
                    <a:bodyPr/>
                    <a:lstStyle/>
                    <a:p>
                      <a:pPr marL="0" marR="0" lvl="0" indent="0" algn="ctr" rtl="1">
                        <a:lnSpc>
                          <a:spcPct val="150000"/>
                        </a:lnSpc>
                        <a:spcBef>
                          <a:spcPts val="0"/>
                        </a:spcBef>
                        <a:spcAft>
                          <a:spcPts val="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1</a:t>
                      </a:r>
                      <a:r>
                        <a:rPr lang="en-GB"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 </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الاتصال والقيادة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 xmlns:a16="http://schemas.microsoft.com/office/drawing/2014/main" val="2232341521"/>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2</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a:solidFill>
                            <a:srgbClr val="000000"/>
                          </a:solidFill>
                          <a:effectLst/>
                          <a:latin typeface="Segoe UI" panose="020B0502040204020203" pitchFamily="34" charset="0"/>
                          <a:ea typeface="Simplified Arabic" panose="02020603050405020304" pitchFamily="18" charset="-78"/>
                          <a:cs typeface="Segoe UI" panose="020B0502040204020203" pitchFamily="34" charset="0"/>
                        </a:rPr>
                        <a:t>الاتصال التنظيمي</a:t>
                      </a:r>
                      <a:r>
                        <a:rPr lang="ar-SA" sz="1600">
                          <a:effectLst/>
                          <a:latin typeface="Segoe UI" panose="020B0502040204020203" pitchFamily="34" charset="0"/>
                          <a:ea typeface="Simplified Arabic" panose="02020603050405020304" pitchFamily="18" charset="-78"/>
                          <a:cs typeface="Segoe UI" panose="020B0502040204020203" pitchFamily="34" charset="0"/>
                        </a:rPr>
                        <a:t> </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 xmlns:a16="http://schemas.microsoft.com/office/drawing/2014/main" val="3028637424"/>
                  </a:ext>
                </a:extLst>
              </a:tr>
              <a:tr h="424781">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3</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التنظيم الإداري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 xmlns:a16="http://schemas.microsoft.com/office/drawing/2014/main" val="766164847"/>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4</a:t>
                      </a:r>
                      <a:r>
                        <a:rPr lang="en-GB"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 </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التطوير التنظيمي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 xmlns:a16="http://schemas.microsoft.com/office/drawing/2014/main" val="3686205660"/>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5 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الأداء الوظيفي و تقييم الأداء الوظيفي</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 xmlns:a16="http://schemas.microsoft.com/office/drawing/2014/main" val="3459696556"/>
                  </a:ext>
                </a:extLst>
              </a:tr>
              <a:tr h="406882">
                <a:tc>
                  <a:txBody>
                    <a:bodyPr/>
                    <a:lstStyle/>
                    <a:p>
                      <a:pPr marL="0" marR="0" lvl="0" indent="0" algn="ctr" rtl="1">
                        <a:lnSpc>
                          <a:spcPct val="115000"/>
                        </a:lnSpc>
                        <a:spcBef>
                          <a:spcPts val="0"/>
                        </a:spcBef>
                        <a:spcAft>
                          <a:spcPts val="800"/>
                        </a:spcAft>
                        <a:buFont typeface="+mj-lt"/>
                        <a:buNone/>
                        <a:tabLst>
                          <a:tab pos="38735" algn="l"/>
                        </a:tabLst>
                      </a:pPr>
                      <a:r>
                        <a:rPr lang="ar-JO" sz="1400" dirty="0">
                          <a:solidFill>
                            <a:schemeClr val="bg1"/>
                          </a:solidFill>
                          <a:effectLst/>
                          <a:latin typeface="Segoe UI" panose="020B0502040204020203" pitchFamily="34" charset="0"/>
                          <a:cs typeface="Segoe UI" panose="020B0502040204020203" pitchFamily="34" charset="0"/>
                        </a:rPr>
                        <a:t>6 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الاتصال والإدارة الإلكترونية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 xmlns:a16="http://schemas.microsoft.com/office/drawing/2014/main" val="3064923832"/>
                  </a:ext>
                </a:extLst>
              </a:tr>
              <a:tr h="406882">
                <a:tc>
                  <a:txBody>
                    <a:bodyPr/>
                    <a:lstStyle/>
                    <a:p>
                      <a:pPr marL="0" marR="0" lvl="0" indent="0" algn="ctr" rtl="1">
                        <a:lnSpc>
                          <a:spcPct val="115000"/>
                        </a:lnSpc>
                        <a:spcBef>
                          <a:spcPts val="0"/>
                        </a:spcBef>
                        <a:spcAft>
                          <a:spcPts val="0"/>
                        </a:spcAft>
                        <a:buFont typeface="+mj-lt"/>
                        <a:buNone/>
                        <a:tabLst>
                          <a:tab pos="38735" algn="l"/>
                        </a:tabLst>
                      </a:pPr>
                      <a:r>
                        <a:rPr lang="ar-JO" sz="1400" dirty="0">
                          <a:solidFill>
                            <a:schemeClr val="bg1"/>
                          </a:solidFill>
                          <a:effectLst/>
                          <a:latin typeface="Segoe UI" panose="020B0502040204020203" pitchFamily="34" charset="0"/>
                          <a:cs typeface="Segoe UI" panose="020B0502040204020203" pitchFamily="34" charset="0"/>
                        </a:rPr>
                        <a:t>7 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solidFill>
                            <a:srgbClr val="000000"/>
                          </a:solidFill>
                          <a:effectLst/>
                          <a:latin typeface="Segoe UI" panose="020B0502040204020203" pitchFamily="34" charset="0"/>
                          <a:ea typeface="Simplified Arabic" panose="02020603050405020304" pitchFamily="18" charset="-78"/>
                          <a:cs typeface="Segoe UI" panose="020B0502040204020203" pitchFamily="34" charset="0"/>
                        </a:rPr>
                        <a:t>العلاقات العامة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 xmlns:a16="http://schemas.microsoft.com/office/drawing/2014/main" val="22557071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8 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الثقافة التنظيمية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 xmlns:a16="http://schemas.microsoft.com/office/drawing/2014/main" val="2542931447"/>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9</a:t>
                      </a:r>
                      <a:r>
                        <a:rPr lang="ar-SA" sz="1400" dirty="0">
                          <a:solidFill>
                            <a:schemeClr val="bg1"/>
                          </a:solidFill>
                          <a:effectLst/>
                          <a:latin typeface="Segoe UI" panose="020B0502040204020203" pitchFamily="34" charset="0"/>
                          <a:cs typeface="Segoe UI" panose="020B0502040204020203" pitchFamily="34" charset="0"/>
                        </a:rPr>
                        <a:t>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الانتماء التنظيمي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 xmlns:a16="http://schemas.microsoft.com/office/drawing/2014/main" val="23086125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10 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البيئة التنظيمي</a:t>
                      </a:r>
                      <a:r>
                        <a:rPr lang="ar-JO" sz="1600" dirty="0">
                          <a:effectLst/>
                          <a:latin typeface="Segoe UI" panose="020B0502040204020203" pitchFamily="34" charset="0"/>
                          <a:ea typeface="Simplified Arabic" panose="02020603050405020304" pitchFamily="18" charset="-78"/>
                          <a:cs typeface="Segoe UI" panose="020B0502040204020203" pitchFamily="34" charset="0"/>
                        </a:rPr>
                        <a:t>ة</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 xmlns:a16="http://schemas.microsoft.com/office/drawing/2014/main" val="1640285340"/>
                  </a:ext>
                </a:extLst>
              </a:tr>
              <a:tr h="345987">
                <a:tc>
                  <a:txBody>
                    <a:bodyPr/>
                    <a:lstStyle/>
                    <a:p>
                      <a:pPr marL="0" marR="0" algn="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Segoe UI" panose="020B0502040204020203" pitchFamily="34" charset="0"/>
                          <a:cs typeface="Segoe UI" panose="020B0502040204020203" pitchFamily="34" charset="0"/>
                        </a:rPr>
                        <a:t>الامتحان النهائي </a:t>
                      </a:r>
                      <a:endParaRPr lang="en-US" sz="11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 xmlns:a16="http://schemas.microsoft.com/office/drawing/2014/main" val="2125925656"/>
                  </a:ext>
                </a:extLst>
              </a:tr>
            </a:tbl>
          </a:graphicData>
        </a:graphic>
      </p:graphicFrame>
    </p:spTree>
    <p:extLst>
      <p:ext uri="{BB962C8B-B14F-4D97-AF65-F5344CB8AC3E}">
        <p14:creationId xmlns:p14="http://schemas.microsoft.com/office/powerpoint/2010/main" val="610540862"/>
      </p:ext>
    </p:extLst>
  </p:cSld>
  <p:clrMapOvr>
    <a:masterClrMapping/>
  </p:clrMapOvr>
  <mc:AlternateContent xmlns:mc="http://schemas.openxmlformats.org/markup-compatibility/2006" xmlns:p14="http://schemas.microsoft.com/office/powerpoint/2010/main">
    <mc:Choice Requires="p14">
      <p:transition spd="slow" p14:dur="2000" advTm="121714"/>
    </mc:Choice>
    <mc:Fallback xmlns="">
      <p:transition spd="slow" advTm="12171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811277"/>
            <a:ext cx="6010968" cy="3207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effectLst/>
                <a:latin typeface="Alexandria Black" pitchFamily="2" charset="-78"/>
                <a:ea typeface="Times New Roman" panose="02020603050405020304" pitchFamily="18" charset="0"/>
                <a:cs typeface="Alexandria ExtraBold"/>
              </a:rPr>
              <a:t>الاتصال والقيادة</a:t>
            </a:r>
            <a:endParaRPr lang="en-US" sz="3600" b="1" dirty="0">
              <a:solidFill>
                <a:srgbClr val="00B0F0"/>
              </a:solidFill>
              <a:latin typeface="Alexandria Black" pitchFamily="2" charset="-78"/>
              <a:cs typeface="Alexandria ExtraBold"/>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01</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8276086"/>
      </p:ext>
    </p:extLst>
  </p:cSld>
  <p:clrMapOvr>
    <a:masterClrMapping/>
  </p:clrMapOvr>
  <mc:AlternateContent xmlns:mc="http://schemas.openxmlformats.org/markup-compatibility/2006" xmlns:p14="http://schemas.microsoft.com/office/powerpoint/2010/main">
    <mc:Choice Requires="p14">
      <p:transition spd="slow" p14:dur="2000" advTm="46428"/>
    </mc:Choice>
    <mc:Fallback xmlns="">
      <p:transition spd="slow" advTm="4642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628573"/>
            <a:ext cx="6010968" cy="37531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effectLst/>
                <a:latin typeface="Alexandria Black" pitchFamily="2" charset="-78"/>
                <a:ea typeface="Times New Roman" panose="02020603050405020304" pitchFamily="18" charset="0"/>
                <a:cs typeface="Alexandria ExtraBold"/>
              </a:rPr>
              <a:t>مفهوم الاتصال</a:t>
            </a:r>
            <a:endParaRPr lang="ar-JO" sz="1600" b="1" dirty="0">
              <a:solidFill>
                <a:schemeClr val="tx1"/>
              </a:solidFill>
              <a:latin typeface="Alexandria Light" pitchFamily="2" charset="-78"/>
              <a:cs typeface="Alexandria ExtraBold"/>
            </a:endParaRPr>
          </a:p>
          <a:p>
            <a:pPr algn="just" rtl="1">
              <a:lnSpc>
                <a:spcPct val="250000"/>
              </a:lnSpc>
            </a:pPr>
            <a:r>
              <a:rPr lang="ar-JO" sz="1600" b="0" i="0" dirty="0">
                <a:solidFill>
                  <a:schemeClr val="tx1"/>
                </a:solidFill>
                <a:effectLst/>
                <a:latin typeface="Alexandria Light" pitchFamily="2" charset="-78"/>
                <a:cs typeface="Alexandria ExtraBold"/>
              </a:rPr>
              <a:t>     </a:t>
            </a:r>
            <a:r>
              <a:rPr lang="ar-YE" sz="1600" b="0" i="0" dirty="0">
                <a:solidFill>
                  <a:schemeClr val="tx1"/>
                </a:solidFill>
                <a:effectLst/>
                <a:latin typeface="Alexandria Light" pitchFamily="2" charset="-78"/>
                <a:cs typeface="Alexandria ExtraBold"/>
              </a:rPr>
              <a:t>الاتصال هو انتقال المعلومات والأفكار والاتجاهات والعواطف من شخص ل</a:t>
            </a:r>
            <a:r>
              <a:rPr lang="ar-JO" sz="1600" b="0" i="0" dirty="0">
                <a:solidFill>
                  <a:schemeClr val="tx1"/>
                </a:solidFill>
                <a:effectLst/>
                <a:latin typeface="Alexandria Light" pitchFamily="2" charset="-78"/>
                <a:cs typeface="Alexandria ExtraBold"/>
              </a:rPr>
              <a:t>آ</a:t>
            </a:r>
            <a:r>
              <a:rPr lang="ar-YE" sz="1600" b="0" i="0" dirty="0">
                <a:solidFill>
                  <a:schemeClr val="tx1"/>
                </a:solidFill>
                <a:effectLst/>
                <a:latin typeface="Alexandria Light" pitchFamily="2" charset="-78"/>
                <a:cs typeface="Alexandria ExtraBold"/>
              </a:rPr>
              <a:t>خر أو من جماعة إلى أخرى. </a:t>
            </a:r>
            <a:r>
              <a:rPr lang="ar-JO" sz="1600" b="0" i="0" dirty="0">
                <a:solidFill>
                  <a:schemeClr val="tx1"/>
                </a:solidFill>
                <a:effectLst/>
                <a:latin typeface="Alexandria Light" pitchFamily="2" charset="-78"/>
                <a:cs typeface="Alexandria ExtraBold"/>
              </a:rPr>
              <a:t>ف</a:t>
            </a:r>
            <a:r>
              <a:rPr lang="ar-YE" sz="1600" b="0" i="0" dirty="0">
                <a:solidFill>
                  <a:schemeClr val="tx1"/>
                </a:solidFill>
                <a:effectLst/>
                <a:latin typeface="Alexandria Light" pitchFamily="2" charset="-78"/>
                <a:cs typeface="Alexandria ExtraBold"/>
              </a:rPr>
              <a:t>الاتصال عملية </a:t>
            </a:r>
            <a:r>
              <a:rPr lang="ar-JO" sz="1600" b="0" i="0" dirty="0">
                <a:solidFill>
                  <a:schemeClr val="tx1"/>
                </a:solidFill>
                <a:effectLst/>
                <a:latin typeface="Alexandria Light" pitchFamily="2" charset="-78"/>
                <a:cs typeface="Alexandria ExtraBold"/>
              </a:rPr>
              <a:t>ت</a:t>
            </a:r>
            <a:r>
              <a:rPr lang="ar-YE" sz="1600" b="0" i="0" dirty="0">
                <a:solidFill>
                  <a:schemeClr val="tx1"/>
                </a:solidFill>
                <a:effectLst/>
                <a:latin typeface="Alexandria Light" pitchFamily="2" charset="-78"/>
                <a:cs typeface="Alexandria ExtraBold"/>
              </a:rPr>
              <a:t>تعدد </a:t>
            </a:r>
            <a:r>
              <a:rPr lang="ar-JO" sz="1600" b="0" i="0" dirty="0">
                <a:solidFill>
                  <a:schemeClr val="tx1"/>
                </a:solidFill>
                <a:effectLst/>
                <a:latin typeface="Alexandria Light" pitchFamily="2" charset="-78"/>
                <a:cs typeface="Alexandria ExtraBold"/>
              </a:rPr>
              <a:t>فيها </a:t>
            </a:r>
            <a:r>
              <a:rPr lang="ar-YE" sz="1600" b="0" i="0" dirty="0">
                <a:solidFill>
                  <a:schemeClr val="tx1"/>
                </a:solidFill>
                <a:effectLst/>
                <a:latin typeface="Alexandria Light" pitchFamily="2" charset="-78"/>
                <a:cs typeface="Alexandria ExtraBold"/>
              </a:rPr>
              <a:t>الوسائل والهدف الذي يتصل أو يرتبط بالآخرين ويكون ضروري</a:t>
            </a:r>
            <a:r>
              <a:rPr lang="ar-JO" sz="1600" b="0" i="0" dirty="0">
                <a:solidFill>
                  <a:schemeClr val="tx1"/>
                </a:solidFill>
                <a:effectLst/>
                <a:latin typeface="Alexandria Light" pitchFamily="2" charset="-78"/>
                <a:cs typeface="Alexandria ExtraBold"/>
              </a:rPr>
              <a:t>ً</a:t>
            </a:r>
            <a:r>
              <a:rPr lang="ar-YE" sz="1600" b="0" i="0" dirty="0">
                <a:solidFill>
                  <a:schemeClr val="tx1"/>
                </a:solidFill>
                <a:effectLst/>
                <a:latin typeface="Alexandria Light" pitchFamily="2" charset="-78"/>
                <a:cs typeface="Alexandria ExtraBold"/>
              </a:rPr>
              <a:t>ا </a:t>
            </a:r>
            <a:r>
              <a:rPr lang="ar-JO" sz="1600" b="0" i="0" dirty="0">
                <a:solidFill>
                  <a:schemeClr val="tx1"/>
                </a:solidFill>
                <a:effectLst/>
                <a:latin typeface="Alexandria Light" pitchFamily="2" charset="-78"/>
                <a:cs typeface="Alexandria ExtraBold"/>
              </a:rPr>
              <a:t>ب</a:t>
            </a:r>
            <a:r>
              <a:rPr lang="ar-YE" sz="1600" b="0" i="0" dirty="0">
                <a:solidFill>
                  <a:schemeClr val="tx1"/>
                </a:solidFill>
                <a:effectLst/>
                <a:latin typeface="Alexandria Light" pitchFamily="2" charset="-78"/>
                <a:cs typeface="Alexandria ExtraBold"/>
              </a:rPr>
              <a:t>اعتباره تطبيق</a:t>
            </a:r>
            <a:r>
              <a:rPr lang="ar-JO" sz="1600" b="0" i="0" dirty="0">
                <a:solidFill>
                  <a:schemeClr val="tx1"/>
                </a:solidFill>
                <a:effectLst/>
                <a:latin typeface="Alexandria Light" pitchFamily="2" charset="-78"/>
                <a:cs typeface="Alexandria ExtraBold"/>
              </a:rPr>
              <a:t>ً</a:t>
            </a:r>
            <a:r>
              <a:rPr lang="ar-YE" sz="1600" b="0" i="0" dirty="0">
                <a:solidFill>
                  <a:schemeClr val="tx1"/>
                </a:solidFill>
                <a:effectLst/>
                <a:latin typeface="Alexandria Light" pitchFamily="2" charset="-78"/>
                <a:cs typeface="Alexandria ExtraBold"/>
              </a:rPr>
              <a:t>ا لثلاث عناصر وهي العملية والوسيلة والهدف.</a:t>
            </a:r>
            <a:endParaRPr lang="ar-JO" sz="1600" b="1" dirty="0">
              <a:solidFill>
                <a:schemeClr val="tx1"/>
              </a:solidFill>
              <a:latin typeface="Alexandria Light" pitchFamily="2" charset="-78"/>
              <a:cs typeface="Alexandria ExtraBold"/>
            </a:endParaRPr>
          </a:p>
          <a:p>
            <a:pPr algn="ctr"/>
            <a:endParaRPr lang="en-US" sz="3600" b="1" dirty="0">
              <a:solidFill>
                <a:srgbClr val="00B0F0"/>
              </a:solidFill>
              <a:latin typeface="Alexandria Black" pitchFamily="2" charset="-78"/>
              <a:cs typeface="Alexandria ExtraBold"/>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Picture 6">
            <a:extLst>
              <a:ext uri="{FF2B5EF4-FFF2-40B4-BE49-F238E27FC236}">
                <a16:creationId xmlns="" xmlns:a16="http://schemas.microsoft.com/office/drawing/2014/main" id="{5D272DFD-19EA-24FA-221B-110AC00FEE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437" y="1628574"/>
            <a:ext cx="4226028" cy="3798831"/>
          </a:xfrm>
          <a:prstGeom prst="rect">
            <a:avLst/>
          </a:prstGeom>
        </p:spPr>
      </p:pic>
    </p:spTree>
    <p:extLst>
      <p:ext uri="{BB962C8B-B14F-4D97-AF65-F5344CB8AC3E}">
        <p14:creationId xmlns:p14="http://schemas.microsoft.com/office/powerpoint/2010/main" val="3445823365"/>
      </p:ext>
    </p:extLst>
  </p:cSld>
  <p:clrMapOvr>
    <a:masterClrMapping/>
  </p:clrMapOvr>
  <mc:AlternateContent xmlns:mc="http://schemas.openxmlformats.org/markup-compatibility/2006" xmlns:p14="http://schemas.microsoft.com/office/powerpoint/2010/main">
    <mc:Choice Requires="p14">
      <p:transition spd="slow" p14:dur="2000" advTm="54410"/>
    </mc:Choice>
    <mc:Fallback xmlns="">
      <p:transition spd="slow" advTm="5441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628573"/>
            <a:ext cx="6010968" cy="37531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effectLst/>
                <a:latin typeface="Alexandria Black" pitchFamily="2" charset="-78"/>
                <a:ea typeface="Times New Roman" panose="02020603050405020304" pitchFamily="18" charset="0"/>
                <a:cs typeface="Alexandria ExtraBold"/>
              </a:rPr>
              <a:t>عناصر الاتصال</a:t>
            </a:r>
            <a:endParaRPr lang="ar-JO" sz="1600" b="1" dirty="0">
              <a:solidFill>
                <a:schemeClr val="tx1"/>
              </a:solidFill>
              <a:latin typeface="Alexandria Light" pitchFamily="2" charset="-78"/>
              <a:cs typeface="Alexandria ExtraBold"/>
            </a:endParaRPr>
          </a:p>
          <a:p>
            <a:pPr algn="just" rtl="1">
              <a:lnSpc>
                <a:spcPct val="250000"/>
              </a:lnSpc>
            </a:pPr>
            <a:r>
              <a:rPr lang="ar-JO" sz="1600" b="0" i="0" dirty="0">
                <a:solidFill>
                  <a:schemeClr val="tx1"/>
                </a:solidFill>
                <a:effectLst/>
                <a:latin typeface="Alexandria Light" pitchFamily="2" charset="-78"/>
                <a:cs typeface="Alexandria ExtraBold"/>
              </a:rPr>
              <a:t> المرسل</a:t>
            </a:r>
          </a:p>
          <a:p>
            <a:pPr algn="just" rtl="1">
              <a:lnSpc>
                <a:spcPct val="250000"/>
              </a:lnSpc>
            </a:pPr>
            <a:r>
              <a:rPr lang="ar-JO" sz="1600" dirty="0">
                <a:solidFill>
                  <a:schemeClr val="tx1"/>
                </a:solidFill>
                <a:latin typeface="Alexandria Light" pitchFamily="2" charset="-78"/>
                <a:cs typeface="Alexandria ExtraBold"/>
              </a:rPr>
              <a:t>المستقبل</a:t>
            </a:r>
          </a:p>
          <a:p>
            <a:pPr algn="just" rtl="1">
              <a:lnSpc>
                <a:spcPct val="250000"/>
              </a:lnSpc>
            </a:pPr>
            <a:r>
              <a:rPr lang="ar-JO" sz="1600" dirty="0">
                <a:solidFill>
                  <a:schemeClr val="tx1"/>
                </a:solidFill>
                <a:latin typeface="Alexandria Light" pitchFamily="2" charset="-78"/>
                <a:cs typeface="Alexandria ExtraBold"/>
              </a:rPr>
              <a:t>الوسيلة</a:t>
            </a:r>
          </a:p>
          <a:p>
            <a:pPr algn="just" rtl="1">
              <a:lnSpc>
                <a:spcPct val="250000"/>
              </a:lnSpc>
            </a:pPr>
            <a:r>
              <a:rPr lang="ar-JO" sz="1600" dirty="0">
                <a:solidFill>
                  <a:schemeClr val="tx1"/>
                </a:solidFill>
                <a:latin typeface="Alexandria Light" pitchFamily="2" charset="-78"/>
                <a:cs typeface="Alexandria ExtraBold"/>
              </a:rPr>
              <a:t>الرسالة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Picture 6">
            <a:extLst>
              <a:ext uri="{FF2B5EF4-FFF2-40B4-BE49-F238E27FC236}">
                <a16:creationId xmlns="" xmlns:a16="http://schemas.microsoft.com/office/drawing/2014/main" id="{5D272DFD-19EA-24FA-221B-110AC00FEE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437" y="1628574"/>
            <a:ext cx="4226028" cy="3798831"/>
          </a:xfrm>
          <a:prstGeom prst="rect">
            <a:avLst/>
          </a:prstGeom>
        </p:spPr>
      </p:pic>
    </p:spTree>
    <p:extLst>
      <p:ext uri="{BB962C8B-B14F-4D97-AF65-F5344CB8AC3E}">
        <p14:creationId xmlns:p14="http://schemas.microsoft.com/office/powerpoint/2010/main" val="500970975"/>
      </p:ext>
    </p:extLst>
  </p:cSld>
  <p:clrMapOvr>
    <a:masterClrMapping/>
  </p:clrMapOvr>
  <mc:AlternateContent xmlns:mc="http://schemas.openxmlformats.org/markup-compatibility/2006" xmlns:p14="http://schemas.microsoft.com/office/powerpoint/2010/main">
    <mc:Choice Requires="p14">
      <p:transition spd="slow" p14:dur="2000" advTm="53595"/>
    </mc:Choice>
    <mc:Fallback xmlns="">
      <p:transition spd="slow" advTm="5359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161935" y="1631139"/>
            <a:ext cx="6571406" cy="37531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effectLst/>
                <a:latin typeface="Alexandria Black" pitchFamily="2" charset="-78"/>
                <a:ea typeface="Times New Roman" panose="02020603050405020304" pitchFamily="18" charset="0"/>
                <a:cs typeface="Alexandria ExtraBold"/>
              </a:rPr>
              <a:t>مفهوم القيادة</a:t>
            </a:r>
            <a:endParaRPr lang="ar-JO" sz="1600" b="1" dirty="0">
              <a:solidFill>
                <a:schemeClr val="tx1"/>
              </a:solidFill>
              <a:latin typeface="Alexandria Light" pitchFamily="2" charset="-78"/>
              <a:cs typeface="Alexandria ExtraBold"/>
            </a:endParaRPr>
          </a:p>
          <a:p>
            <a:pPr algn="just" rtl="1" fontAlgn="base">
              <a:lnSpc>
                <a:spcPct val="200000"/>
              </a:lnSpc>
            </a:pPr>
            <a:r>
              <a:rPr lang="ar-JO" sz="1600" b="0" i="0" dirty="0">
                <a:solidFill>
                  <a:srgbClr val="000000"/>
                </a:solidFill>
                <a:effectLst/>
                <a:latin typeface="Alexandria Light" pitchFamily="2" charset="-78"/>
                <a:cs typeface="Alexandria ExtraBold"/>
              </a:rPr>
              <a:t>     </a:t>
            </a:r>
            <a:r>
              <a:rPr lang="ar-YE" sz="1600" b="0" i="0" dirty="0">
                <a:solidFill>
                  <a:srgbClr val="000000"/>
                </a:solidFill>
                <a:effectLst/>
                <a:latin typeface="Alexandria Light" pitchFamily="2" charset="-78"/>
                <a:cs typeface="Alexandria ExtraBold"/>
              </a:rPr>
              <a:t>القيادة هي التأثير على الآخرين وتوجيه سلوكهم نحو تحقيق الأهداف المشتركة، فهي مسؤولة تجاه المجموعة لتحقيق النتائج المرسومة.</a:t>
            </a:r>
          </a:p>
          <a:p>
            <a:pPr algn="just" rtl="1" fontAlgn="base">
              <a:lnSpc>
                <a:spcPct val="200000"/>
              </a:lnSpc>
            </a:pPr>
            <a:r>
              <a:rPr lang="ar-JO" sz="1600" b="0" i="0" dirty="0">
                <a:solidFill>
                  <a:srgbClr val="000000"/>
                </a:solidFill>
                <a:effectLst/>
                <a:latin typeface="Alexandria Light" pitchFamily="2" charset="-78"/>
                <a:cs typeface="Alexandria ExtraBold"/>
              </a:rPr>
              <a:t>و</a:t>
            </a:r>
            <a:r>
              <a:rPr lang="ar-YE" sz="1600" b="0" i="0" dirty="0">
                <a:solidFill>
                  <a:srgbClr val="000000"/>
                </a:solidFill>
                <a:effectLst/>
                <a:latin typeface="Alexandria Light" pitchFamily="2" charset="-78"/>
                <a:cs typeface="Alexandria ExtraBold"/>
              </a:rPr>
              <a:t>هي عملية التأثير في نشاطات الجماعة بهدف تحقيق الأهداف، و تعبر القيادة بوجه عام عن القيام بتلك الأعمال التي تساعد الجماعة على تحقيق أهدافها</a:t>
            </a:r>
          </a:p>
          <a:p>
            <a:pPr algn="ctr"/>
            <a:endParaRPr lang="en-US" sz="3600" b="1" dirty="0">
              <a:solidFill>
                <a:srgbClr val="00B0F0"/>
              </a:solidFill>
              <a:latin typeface="Alexandria Black" pitchFamily="2" charset="-78"/>
              <a:cs typeface="Alexandria ExtraBold"/>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 xmlns:a16="http://schemas.microsoft.com/office/drawing/2014/main" id="{37AD7651-0BFB-3AA6-1953-77BE66526E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6916" y="1631139"/>
            <a:ext cx="3099781" cy="3750545"/>
          </a:xfrm>
          <a:prstGeom prst="rect">
            <a:avLst/>
          </a:prstGeom>
        </p:spPr>
      </p:pic>
    </p:spTree>
    <p:extLst>
      <p:ext uri="{BB962C8B-B14F-4D97-AF65-F5344CB8AC3E}">
        <p14:creationId xmlns:p14="http://schemas.microsoft.com/office/powerpoint/2010/main" val="1062737543"/>
      </p:ext>
    </p:extLst>
  </p:cSld>
  <p:clrMapOvr>
    <a:masterClrMapping/>
  </p:clrMapOvr>
  <mc:AlternateContent xmlns:mc="http://schemas.openxmlformats.org/markup-compatibility/2006" xmlns:p14="http://schemas.microsoft.com/office/powerpoint/2010/main">
    <mc:Choice Requires="p14">
      <p:transition spd="slow" p14:dur="2000" advTm="80356"/>
    </mc:Choice>
    <mc:Fallback xmlns="">
      <p:transition spd="slow" advTm="8035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811277"/>
            <a:ext cx="6010968" cy="3207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effectLst/>
                <a:latin typeface="Alexandria Black" pitchFamily="2" charset="-78"/>
                <a:ea typeface="Times New Roman" panose="02020603050405020304" pitchFamily="18" charset="0"/>
                <a:cs typeface="Alexandria ExtraBold"/>
              </a:rPr>
              <a:t>الاتصال التنظيمي</a:t>
            </a:r>
            <a:endParaRPr lang="en-US" sz="3600" b="1" dirty="0">
              <a:solidFill>
                <a:srgbClr val="00B0F0"/>
              </a:solidFill>
              <a:latin typeface="Alexandria Black" pitchFamily="2" charset="-78"/>
              <a:cs typeface="Alexandria ExtraBold"/>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02</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8390526"/>
      </p:ext>
    </p:extLst>
  </p:cSld>
  <p:clrMapOvr>
    <a:masterClrMapping/>
  </p:clrMapOvr>
  <mc:AlternateContent xmlns:mc="http://schemas.openxmlformats.org/markup-compatibility/2006" xmlns:p14="http://schemas.microsoft.com/office/powerpoint/2010/main">
    <mc:Choice Requires="p14">
      <p:transition spd="slow" p14:dur="2000" advTm="86064"/>
    </mc:Choice>
    <mc:Fallback xmlns="">
      <p:transition spd="slow" advTm="8606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811277"/>
            <a:ext cx="6010968" cy="3207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effectLst/>
                <a:latin typeface="Alexandria Black" pitchFamily="2" charset="-78"/>
                <a:ea typeface="Times New Roman" panose="02020603050405020304" pitchFamily="18" charset="0"/>
                <a:cs typeface="Alexandria ExtraBold"/>
              </a:rPr>
              <a:t>أنواع الاتصال التنظيمي</a:t>
            </a:r>
            <a:endParaRPr lang="ar-JO" sz="2000" b="1" dirty="0">
              <a:solidFill>
                <a:srgbClr val="00B0F0"/>
              </a:solidFill>
              <a:latin typeface="Alexandria Black" pitchFamily="2" charset="-78"/>
              <a:cs typeface="Alexandria ExtraBold"/>
            </a:endParaRPr>
          </a:p>
          <a:p>
            <a:pPr algn="r">
              <a:lnSpc>
                <a:spcPct val="200000"/>
              </a:lnSpc>
            </a:pPr>
            <a:r>
              <a:rPr lang="ar-JO" sz="1600" dirty="0">
                <a:solidFill>
                  <a:schemeClr val="tx1"/>
                </a:solidFill>
                <a:latin typeface="Alexandria Light" pitchFamily="2" charset="-78"/>
                <a:cs typeface="Alexandria ExtraBold"/>
              </a:rPr>
              <a:t>الاتصال الرسمي</a:t>
            </a:r>
          </a:p>
          <a:p>
            <a:pPr algn="r">
              <a:lnSpc>
                <a:spcPct val="200000"/>
              </a:lnSpc>
            </a:pPr>
            <a:r>
              <a:rPr lang="ar-JO" sz="1600" dirty="0">
                <a:solidFill>
                  <a:schemeClr val="tx1"/>
                </a:solidFill>
                <a:latin typeface="Alexandria Light" pitchFamily="2" charset="-78"/>
                <a:cs typeface="Alexandria ExtraBold"/>
              </a:rPr>
              <a:t>الاتصال غير الرسمي</a:t>
            </a:r>
          </a:p>
          <a:p>
            <a:pPr algn="r">
              <a:lnSpc>
                <a:spcPct val="200000"/>
              </a:lnSpc>
            </a:pPr>
            <a:r>
              <a:rPr lang="ar-JO" sz="1600" dirty="0">
                <a:solidFill>
                  <a:schemeClr val="tx1"/>
                </a:solidFill>
                <a:latin typeface="Alexandria Light" pitchFamily="2" charset="-78"/>
                <a:cs typeface="Alexandria ExtraBold"/>
              </a:rPr>
              <a:t>الاتصال الأفقي</a:t>
            </a:r>
          </a:p>
          <a:p>
            <a:pPr algn="r">
              <a:lnSpc>
                <a:spcPct val="200000"/>
              </a:lnSpc>
            </a:pPr>
            <a:r>
              <a:rPr lang="ar-JO" sz="1600" dirty="0">
                <a:solidFill>
                  <a:schemeClr val="tx1"/>
                </a:solidFill>
                <a:latin typeface="Alexandria Light" pitchFamily="2" charset="-78"/>
                <a:cs typeface="Alexandria ExtraBold"/>
              </a:rPr>
              <a:t>الاتصال العمودي</a:t>
            </a:r>
          </a:p>
          <a:p>
            <a:pPr algn="ctr"/>
            <a:endParaRPr lang="ar-JO" sz="2000" b="1" dirty="0">
              <a:solidFill>
                <a:srgbClr val="00B0F0"/>
              </a:solidFill>
              <a:latin typeface="Alexandria Black" pitchFamily="2" charset="-78"/>
              <a:cs typeface="Alexandria ExtraBold"/>
            </a:endParaRPr>
          </a:p>
          <a:p>
            <a:pPr algn="ctr"/>
            <a:endParaRPr lang="en-US" b="1" dirty="0">
              <a:solidFill>
                <a:srgbClr val="00B0F0"/>
              </a:solidFill>
              <a:latin typeface="Alexandria Black" pitchFamily="2" charset="-78"/>
              <a:cs typeface="Alexandria ExtraBold"/>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02</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8972949"/>
      </p:ext>
    </p:extLst>
  </p:cSld>
  <p:clrMapOvr>
    <a:masterClrMapping/>
  </p:clrMapOvr>
  <mc:AlternateContent xmlns:mc="http://schemas.openxmlformats.org/markup-compatibility/2006" xmlns:p14="http://schemas.microsoft.com/office/powerpoint/2010/main">
    <mc:Choice Requires="p14">
      <p:transition spd="slow" p14:dur="2000" advTm="54163"/>
    </mc:Choice>
    <mc:Fallback xmlns="">
      <p:transition spd="slow" advTm="5416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811277"/>
            <a:ext cx="6010968" cy="3207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rgbClr val="00B0F0"/>
                </a:solidFill>
                <a:effectLst/>
                <a:latin typeface="Alexandria Black" pitchFamily="2" charset="-78"/>
                <a:ea typeface="Simplified Arabic" panose="02020603050405020304" pitchFamily="18" charset="-78"/>
                <a:cs typeface="Alexandria ExtraBold"/>
              </a:rPr>
              <a:t>التنظيم الإداري</a:t>
            </a:r>
            <a:endParaRPr lang="en-US" sz="33100" b="1" dirty="0">
              <a:solidFill>
                <a:srgbClr val="00B0F0"/>
              </a:solidFill>
              <a:latin typeface="Alexandria Black" pitchFamily="2" charset="-78"/>
              <a:cs typeface="Alexandria ExtraBold"/>
            </a:endParaRPr>
          </a:p>
          <a:p>
            <a:pPr algn="r"/>
            <a:endParaRPr lang="ar-JO" sz="2000" b="1" dirty="0">
              <a:solidFill>
                <a:srgbClr val="00B0F0"/>
              </a:solidFill>
              <a:ea typeface="Simplified Arabic" panose="02020603050405020304" pitchFamily="18" charset="-78"/>
              <a:cs typeface="Alexandria ExtraBold"/>
            </a:endParaRPr>
          </a:p>
          <a:p>
            <a:pPr algn="just" rtl="1" fontAlgn="base">
              <a:lnSpc>
                <a:spcPct val="200000"/>
              </a:lnSpc>
            </a:pPr>
            <a:endParaRPr lang="ar-JO" sz="1600" dirty="0">
              <a:solidFill>
                <a:srgbClr val="000000"/>
              </a:solidFill>
              <a:latin typeface="Alexandria Light" pitchFamily="2" charset="-78"/>
              <a:cs typeface="Alexandria ExtraBold"/>
            </a:endParaRPr>
          </a:p>
          <a:p>
            <a:pPr algn="just" rtl="1" fontAlgn="base">
              <a:lnSpc>
                <a:spcPct val="200000"/>
              </a:lnSpc>
            </a:pPr>
            <a:endParaRPr lang="ar-JO" sz="1600" dirty="0">
              <a:solidFill>
                <a:srgbClr val="000000"/>
              </a:solidFill>
              <a:latin typeface="Alexandria Light" pitchFamily="2" charset="-78"/>
              <a:cs typeface="Alexandria ExtraBold"/>
            </a:endParaRPr>
          </a:p>
          <a:p>
            <a:pPr algn="just" rtl="1" fontAlgn="base">
              <a:lnSpc>
                <a:spcPct val="200000"/>
              </a:lnSpc>
            </a:pPr>
            <a:r>
              <a:rPr lang="ar-JO" sz="1600" dirty="0">
                <a:solidFill>
                  <a:srgbClr val="000000"/>
                </a:solidFill>
                <a:latin typeface="Alexandria Light" pitchFamily="2" charset="-78"/>
                <a:cs typeface="Alexandria ExtraBold"/>
              </a:rPr>
              <a:t>    عبارة عن سلسلة من المهام والوظائف التي تساعد المنظمات على تحقيق أهدافها  وقياس مدى إنجازها وهي عملية فرعية من العمليات الإدارية الخاصة في المنظمة</a:t>
            </a:r>
          </a:p>
          <a:p>
            <a:pPr algn="r">
              <a:lnSpc>
                <a:spcPct val="200000"/>
              </a:lnSpc>
            </a:pPr>
            <a:endParaRPr lang="ar-JO" sz="1600" b="1" dirty="0">
              <a:solidFill>
                <a:srgbClr val="00B0F0"/>
              </a:solidFill>
              <a:latin typeface="Alexandria Light" pitchFamily="2" charset="-78"/>
              <a:ea typeface="Simplified Arabic" panose="02020603050405020304" pitchFamily="18" charset="-78"/>
              <a:cs typeface="Alexandria ExtraBold"/>
            </a:endParaRPr>
          </a:p>
          <a:p>
            <a:pPr algn="r"/>
            <a:endParaRPr lang="ar-JO" sz="2000" b="1" dirty="0">
              <a:solidFill>
                <a:srgbClr val="00B0F0"/>
              </a:solidFill>
              <a:effectLst/>
              <a:ea typeface="Simplified Arabic" panose="02020603050405020304" pitchFamily="18" charset="-78"/>
              <a:cs typeface="Alexandria ExtraBold"/>
            </a:endParaRPr>
          </a:p>
          <a:p>
            <a:pPr algn="r"/>
            <a:endParaRPr lang="ar-JO" sz="2000" b="1" dirty="0">
              <a:solidFill>
                <a:srgbClr val="00B0F0"/>
              </a:solidFill>
              <a:ea typeface="Simplified Arabic" panose="02020603050405020304" pitchFamily="18" charset="-78"/>
              <a:cs typeface="Alexandria ExtraBold"/>
            </a:endParaRPr>
          </a:p>
          <a:p>
            <a:pPr algn="r"/>
            <a:endParaRPr lang="ar-JO" sz="2000" b="1" dirty="0">
              <a:solidFill>
                <a:srgbClr val="00B0F0"/>
              </a:solidFill>
              <a:effectLst/>
              <a:ea typeface="Simplified Arabic" panose="02020603050405020304" pitchFamily="18" charset="-78"/>
              <a:cs typeface="Alexandria ExtraBold"/>
            </a:endParaRPr>
          </a:p>
          <a:p>
            <a:pPr algn="r"/>
            <a:r>
              <a:rPr lang="ar-SA" sz="2000" b="1" dirty="0">
                <a:solidFill>
                  <a:srgbClr val="00B0F0"/>
                </a:solidFill>
                <a:effectLst/>
                <a:ea typeface="Simplified Arabic" panose="02020603050405020304" pitchFamily="18" charset="-78"/>
                <a:cs typeface="Alexandria ExtraBold"/>
              </a:rPr>
              <a:t> </a:t>
            </a:r>
            <a:endParaRPr lang="ar-JO" sz="2000" b="1" dirty="0">
              <a:solidFill>
                <a:srgbClr val="00B0F0"/>
              </a:solidFill>
              <a:effectLst/>
              <a:ea typeface="Simplified Arabic" panose="02020603050405020304" pitchFamily="18" charset="-78"/>
              <a:cs typeface="Alexandria ExtraBold"/>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03</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1370540"/>
      </p:ext>
    </p:extLst>
  </p:cSld>
  <p:clrMapOvr>
    <a:masterClrMapping/>
  </p:clrMapOvr>
  <mc:AlternateContent xmlns:mc="http://schemas.openxmlformats.org/markup-compatibility/2006" xmlns:p14="http://schemas.microsoft.com/office/powerpoint/2010/main">
    <mc:Choice Requires="p14">
      <p:transition spd="slow" p14:dur="2000" advTm="71996"/>
    </mc:Choice>
    <mc:Fallback xmlns="">
      <p:transition spd="slow" advTm="7199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811277"/>
            <a:ext cx="6010968" cy="3207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effectLst/>
                <a:latin typeface="Alexandria Black" pitchFamily="2" charset="-78"/>
                <a:ea typeface="Simplified Arabic" panose="02020603050405020304" pitchFamily="18" charset="-78"/>
                <a:cs typeface="Alexandria ExtraBold"/>
              </a:rPr>
              <a:t>التطوير التنظيمي</a:t>
            </a:r>
          </a:p>
          <a:p>
            <a:pPr algn="ctr"/>
            <a:endParaRPr lang="ar-JO" sz="2000" b="1" dirty="0">
              <a:solidFill>
                <a:srgbClr val="00B0F0"/>
              </a:solidFill>
              <a:latin typeface="Alexandria Black" pitchFamily="2" charset="-78"/>
              <a:cs typeface="Alexandria ExtraBold"/>
            </a:endParaRPr>
          </a:p>
          <a:p>
            <a:pPr algn="ctr"/>
            <a:endParaRPr lang="ar-JO" sz="2000" b="1" dirty="0">
              <a:solidFill>
                <a:srgbClr val="00B0F0"/>
              </a:solidFill>
              <a:latin typeface="Alexandria Black" pitchFamily="2" charset="-78"/>
              <a:cs typeface="Alexandria ExtraBold"/>
            </a:endParaRPr>
          </a:p>
          <a:p>
            <a:pPr algn="ctr"/>
            <a:endParaRPr lang="ar-JO" sz="1600" dirty="0">
              <a:solidFill>
                <a:srgbClr val="000000"/>
              </a:solidFill>
              <a:latin typeface="Alexandria Light" pitchFamily="2" charset="-78"/>
              <a:cs typeface="Alexandria ExtraBold"/>
            </a:endParaRPr>
          </a:p>
          <a:p>
            <a:pPr algn="just" rtl="1" fontAlgn="base">
              <a:lnSpc>
                <a:spcPct val="200000"/>
              </a:lnSpc>
            </a:pPr>
            <a:r>
              <a:rPr lang="ar-JO" sz="1600" dirty="0">
                <a:solidFill>
                  <a:srgbClr val="000000"/>
                </a:solidFill>
                <a:latin typeface="Alexandria Light" pitchFamily="2" charset="-78"/>
                <a:cs typeface="Alexandria ExtraBold"/>
              </a:rPr>
              <a:t>    ا</a:t>
            </a:r>
            <a:r>
              <a:rPr lang="ar-YE" sz="1600" b="0" i="0" dirty="0">
                <a:solidFill>
                  <a:srgbClr val="333333"/>
                </a:solidFill>
                <a:effectLst/>
                <a:latin typeface="Alexandria Light" pitchFamily="2" charset="-78"/>
                <a:cs typeface="Alexandria ExtraBold"/>
              </a:rPr>
              <a:t>لتطوير التنظيمي هو جهد </a:t>
            </a:r>
            <a:r>
              <a:rPr lang="ar-JO" sz="1600" b="0" i="0" dirty="0">
                <a:solidFill>
                  <a:srgbClr val="333333"/>
                </a:solidFill>
                <a:effectLst/>
                <a:latin typeface="Alexandria Light" pitchFamily="2" charset="-78"/>
                <a:cs typeface="Alexandria ExtraBold"/>
              </a:rPr>
              <a:t>منظم </a:t>
            </a:r>
            <a:r>
              <a:rPr lang="ar-YE" sz="1600" b="0" i="0" dirty="0">
                <a:solidFill>
                  <a:srgbClr val="333333"/>
                </a:solidFill>
                <a:effectLst/>
                <a:latin typeface="Alexandria Light" pitchFamily="2" charset="-78"/>
                <a:cs typeface="Alexandria ExtraBold"/>
              </a:rPr>
              <a:t>يتم لزيادة فعالية المنظمة والمساعدة على تنفيذ التغيير التنظيمي، ويركز على مجال واحد للتغيير، ويهتم بتطوير الأداء التنظيمي من خلال تطوير مهارات الموظفين والعاملين داخل المنظمة، كما يساعد التطوير التنظيمي</a:t>
            </a:r>
            <a:endParaRPr lang="ar-JO" sz="1600" b="0" i="0" dirty="0">
              <a:solidFill>
                <a:srgbClr val="333333"/>
              </a:solidFill>
              <a:effectLst/>
              <a:latin typeface="Alexandria Light" pitchFamily="2" charset="-78"/>
              <a:cs typeface="Alexandria ExtraBold"/>
            </a:endParaRPr>
          </a:p>
          <a:p>
            <a:pPr algn="just" rtl="1" fontAlgn="base">
              <a:lnSpc>
                <a:spcPct val="200000"/>
              </a:lnSpc>
            </a:pPr>
            <a:r>
              <a:rPr lang="ar-JO" sz="1600" dirty="0">
                <a:solidFill>
                  <a:srgbClr val="333333"/>
                </a:solidFill>
                <a:latin typeface="Alexandria Light" pitchFamily="2" charset="-78"/>
                <a:ea typeface="Simplified Arabic" panose="02020603050405020304" pitchFamily="18" charset="-78"/>
                <a:cs typeface="Alexandria ExtraBold"/>
              </a:rPr>
              <a:t>على تحقيق أهداف المنظمة وقيادتها نحو التنافسية.</a:t>
            </a:r>
            <a:endParaRPr lang="ar-JO" sz="2000" b="1" dirty="0">
              <a:solidFill>
                <a:srgbClr val="00B0F0"/>
              </a:solidFill>
              <a:effectLst/>
              <a:latin typeface="Alexandria Light" pitchFamily="2" charset="-78"/>
              <a:ea typeface="Simplified Arabic" panose="02020603050405020304" pitchFamily="18" charset="-78"/>
              <a:cs typeface="Alexandria ExtraBold"/>
            </a:endParaRPr>
          </a:p>
          <a:p>
            <a:pPr algn="r"/>
            <a:endParaRPr lang="ar-JO" sz="2000" b="1" dirty="0">
              <a:solidFill>
                <a:srgbClr val="00B0F0"/>
              </a:solidFill>
              <a:latin typeface="Alexandria Light" pitchFamily="2" charset="-78"/>
              <a:ea typeface="Simplified Arabic" panose="02020603050405020304" pitchFamily="18" charset="-78"/>
              <a:cs typeface="Alexandria ExtraBold"/>
            </a:endParaRPr>
          </a:p>
          <a:p>
            <a:pPr algn="r"/>
            <a:endParaRPr lang="ar-JO" sz="2000" b="1" dirty="0">
              <a:solidFill>
                <a:srgbClr val="00B0F0"/>
              </a:solidFill>
              <a:effectLst/>
              <a:ea typeface="Simplified Arabic" panose="02020603050405020304" pitchFamily="18" charset="-78"/>
              <a:cs typeface="Alexandria ExtraBold"/>
            </a:endParaRPr>
          </a:p>
          <a:p>
            <a:pPr algn="r"/>
            <a:r>
              <a:rPr lang="ar-SA" sz="2000" b="1" dirty="0">
                <a:solidFill>
                  <a:srgbClr val="00B0F0"/>
                </a:solidFill>
                <a:effectLst/>
                <a:ea typeface="Simplified Arabic" panose="02020603050405020304" pitchFamily="18" charset="-78"/>
                <a:cs typeface="Alexandria ExtraBold"/>
              </a:rPr>
              <a:t> </a:t>
            </a:r>
            <a:endParaRPr lang="ar-JO" sz="2000" b="1" dirty="0">
              <a:solidFill>
                <a:srgbClr val="00B0F0"/>
              </a:solidFill>
              <a:effectLst/>
              <a:ea typeface="Simplified Arabic" panose="02020603050405020304" pitchFamily="18" charset="-78"/>
              <a:cs typeface="Alexandria ExtraBold"/>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04</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4120195"/>
      </p:ext>
    </p:extLst>
  </p:cSld>
  <p:clrMapOvr>
    <a:masterClrMapping/>
  </p:clrMapOvr>
  <mc:AlternateContent xmlns:mc="http://schemas.openxmlformats.org/markup-compatibility/2006" xmlns:p14="http://schemas.microsoft.com/office/powerpoint/2010/main">
    <mc:Choice Requires="p14">
      <p:transition spd="slow" p14:dur="2000" advTm="51113"/>
    </mc:Choice>
    <mc:Fallback xmlns="">
      <p:transition spd="slow" advTm="5111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ExtraBold"/>
            </a:endParaRPr>
          </a:p>
          <a:p>
            <a:pPr algn="ctr"/>
            <a:endParaRPr lang="ar-JO" sz="1600" dirty="0">
              <a:solidFill>
                <a:srgbClr val="000000"/>
              </a:solidFill>
              <a:latin typeface="Alexandria Light" pitchFamily="2" charset="-78"/>
              <a:cs typeface="Alexandria ExtraBold"/>
            </a:endParaRPr>
          </a:p>
          <a:p>
            <a:pPr algn="ctr"/>
            <a:endParaRPr lang="ar-JO" sz="1600" dirty="0">
              <a:solidFill>
                <a:srgbClr val="000000"/>
              </a:solidFill>
              <a:latin typeface="Alexandria Light" pitchFamily="2" charset="-78"/>
              <a:cs typeface="Alexandria ExtraBold"/>
            </a:endParaRPr>
          </a:p>
          <a:p>
            <a:pPr algn="r"/>
            <a:endParaRPr lang="ar-JO" sz="1600" dirty="0">
              <a:solidFill>
                <a:srgbClr val="000000"/>
              </a:solidFill>
              <a:latin typeface="Alexandria Light" pitchFamily="2" charset="-78"/>
              <a:cs typeface="Alexandria ExtraBold"/>
            </a:endParaRPr>
          </a:p>
          <a:p>
            <a:pPr algn="ctr" rtl="1" fontAlgn="base">
              <a:lnSpc>
                <a:spcPct val="200000"/>
              </a:lnSpc>
            </a:pPr>
            <a:r>
              <a:rPr lang="ar-JO" sz="1600" dirty="0">
                <a:solidFill>
                  <a:srgbClr val="000000"/>
                </a:solidFill>
                <a:latin typeface="Alexandria Light" pitchFamily="2" charset="-78"/>
                <a:cs typeface="Alexandria ExtraBold"/>
              </a:rPr>
              <a:t>    </a:t>
            </a:r>
            <a:r>
              <a:rPr lang="ar-SA" b="1" dirty="0">
                <a:solidFill>
                  <a:srgbClr val="00B0F0"/>
                </a:solidFill>
                <a:effectLst/>
                <a:latin typeface="Alexandria Black" pitchFamily="2" charset="-78"/>
                <a:ea typeface="Simplified Arabic" panose="02020603050405020304" pitchFamily="18" charset="-78"/>
                <a:cs typeface="Alexandria ExtraBold"/>
              </a:rPr>
              <a:t>الأداء الوظيفي و تقييم الأداء الوظيفي</a:t>
            </a:r>
            <a:endParaRPr lang="en-US" sz="175400" b="1" dirty="0">
              <a:solidFill>
                <a:srgbClr val="00B0F0"/>
              </a:solidFill>
              <a:latin typeface="Alexandria Black" pitchFamily="2" charset="-78"/>
              <a:cs typeface="Alexandria ExtraBold"/>
            </a:endParaRPr>
          </a:p>
          <a:p>
            <a:pPr algn="just" rtl="1" fontAlgn="base">
              <a:lnSpc>
                <a:spcPct val="200000"/>
              </a:lnSpc>
            </a:pPr>
            <a:endParaRPr lang="ar-JO" sz="2000" b="1" dirty="0">
              <a:solidFill>
                <a:srgbClr val="00B0F0"/>
              </a:solidFill>
              <a:effectLst/>
              <a:latin typeface="Alexandria Light" pitchFamily="2" charset="-78"/>
              <a:ea typeface="Simplified Arabic" panose="02020603050405020304" pitchFamily="18" charset="-78"/>
              <a:cs typeface="Alexandria ExtraBold"/>
            </a:endParaRPr>
          </a:p>
          <a:p>
            <a:pPr algn="r"/>
            <a:endParaRPr lang="ar-JO" sz="2000" b="1" dirty="0">
              <a:solidFill>
                <a:srgbClr val="00B0F0"/>
              </a:solidFill>
              <a:latin typeface="Alexandria Light" pitchFamily="2" charset="-78"/>
              <a:ea typeface="Simplified Arabic" panose="02020603050405020304" pitchFamily="18" charset="-78"/>
              <a:cs typeface="Alexandria ExtraBold"/>
            </a:endParaRPr>
          </a:p>
          <a:p>
            <a:pPr algn="r"/>
            <a:endParaRPr lang="ar-JO" sz="2000" b="1" dirty="0">
              <a:solidFill>
                <a:srgbClr val="00B0F0"/>
              </a:solidFill>
              <a:effectLst/>
              <a:ea typeface="Simplified Arabic" panose="02020603050405020304" pitchFamily="18" charset="-78"/>
              <a:cs typeface="Alexandria ExtraBold"/>
            </a:endParaRPr>
          </a:p>
          <a:p>
            <a:pPr algn="r"/>
            <a:r>
              <a:rPr lang="ar-SA" sz="2000" b="1" dirty="0">
                <a:solidFill>
                  <a:srgbClr val="00B0F0"/>
                </a:solidFill>
                <a:effectLst/>
                <a:ea typeface="Simplified Arabic" panose="02020603050405020304" pitchFamily="18" charset="-78"/>
                <a:cs typeface="Alexandria ExtraBold"/>
              </a:rPr>
              <a:t> </a:t>
            </a:r>
            <a:endParaRPr lang="ar-JO" sz="2000" b="1" dirty="0">
              <a:solidFill>
                <a:srgbClr val="00B0F0"/>
              </a:solidFill>
              <a:effectLst/>
              <a:ea typeface="Simplified Arabic" panose="02020603050405020304" pitchFamily="18" charset="-78"/>
              <a:cs typeface="Alexandria ExtraBold"/>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05</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9284734"/>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ExtraBold"/>
            </a:endParaRPr>
          </a:p>
          <a:p>
            <a:pPr algn="ctr"/>
            <a:endParaRPr lang="ar-JO" sz="1600" dirty="0">
              <a:solidFill>
                <a:srgbClr val="000000"/>
              </a:solidFill>
              <a:latin typeface="Alexandria Light" pitchFamily="2" charset="-78"/>
              <a:cs typeface="Alexandria ExtraBold"/>
            </a:endParaRPr>
          </a:p>
          <a:p>
            <a:pPr algn="ctr"/>
            <a:endParaRPr lang="ar-JO" sz="1600" dirty="0">
              <a:solidFill>
                <a:srgbClr val="000000"/>
              </a:solidFill>
              <a:latin typeface="Alexandria Light" pitchFamily="2" charset="-78"/>
              <a:cs typeface="Alexandria ExtraBold"/>
            </a:endParaRPr>
          </a:p>
          <a:p>
            <a:pPr algn="r"/>
            <a:endParaRPr lang="ar-JO" sz="1600" dirty="0">
              <a:solidFill>
                <a:srgbClr val="000000"/>
              </a:solidFill>
              <a:latin typeface="Alexandria Light" pitchFamily="2" charset="-78"/>
              <a:cs typeface="Alexandria ExtraBold"/>
            </a:endParaRPr>
          </a:p>
          <a:p>
            <a:pPr algn="ctr" rtl="1" fontAlgn="base">
              <a:lnSpc>
                <a:spcPct val="200000"/>
              </a:lnSpc>
            </a:pPr>
            <a:r>
              <a:rPr lang="ar-JO" sz="1600" dirty="0">
                <a:solidFill>
                  <a:srgbClr val="000000"/>
                </a:solidFill>
                <a:latin typeface="Alexandria Light" pitchFamily="2" charset="-78"/>
                <a:cs typeface="Alexandria ExtraBold"/>
              </a:rPr>
              <a:t>    </a:t>
            </a:r>
            <a:r>
              <a:rPr lang="ar-JO" b="1" dirty="0">
                <a:solidFill>
                  <a:srgbClr val="00B0F0"/>
                </a:solidFill>
                <a:effectLst/>
                <a:latin typeface="Alexandria Black" pitchFamily="2" charset="-78"/>
                <a:ea typeface="Simplified Arabic" panose="02020603050405020304" pitchFamily="18" charset="-78"/>
                <a:cs typeface="Alexandria ExtraBold"/>
              </a:rPr>
              <a:t>الاتصال والإدارة الإلكترونية</a:t>
            </a:r>
            <a:endParaRPr lang="en-US" sz="175400" b="1" dirty="0">
              <a:solidFill>
                <a:srgbClr val="00B0F0"/>
              </a:solidFill>
              <a:latin typeface="Alexandria Black" pitchFamily="2" charset="-78"/>
              <a:cs typeface="Alexandria ExtraBold"/>
            </a:endParaRPr>
          </a:p>
          <a:p>
            <a:pPr algn="just" rtl="1" fontAlgn="base">
              <a:lnSpc>
                <a:spcPct val="200000"/>
              </a:lnSpc>
            </a:pPr>
            <a:endParaRPr lang="ar-JO" sz="2000" b="1" dirty="0">
              <a:solidFill>
                <a:srgbClr val="00B0F0"/>
              </a:solidFill>
              <a:effectLst/>
              <a:latin typeface="Alexandria Light" pitchFamily="2" charset="-78"/>
              <a:ea typeface="Simplified Arabic" panose="02020603050405020304" pitchFamily="18" charset="-78"/>
              <a:cs typeface="Alexandria ExtraBold"/>
            </a:endParaRPr>
          </a:p>
          <a:p>
            <a:pPr algn="r"/>
            <a:endParaRPr lang="ar-JO" sz="2000" b="1" dirty="0">
              <a:solidFill>
                <a:srgbClr val="00B0F0"/>
              </a:solidFill>
              <a:latin typeface="Alexandria Light" pitchFamily="2" charset="-78"/>
              <a:ea typeface="Simplified Arabic" panose="02020603050405020304" pitchFamily="18" charset="-78"/>
              <a:cs typeface="Alexandria ExtraBold"/>
            </a:endParaRPr>
          </a:p>
          <a:p>
            <a:pPr algn="r"/>
            <a:endParaRPr lang="ar-JO" sz="2000" b="1" dirty="0">
              <a:solidFill>
                <a:srgbClr val="00B0F0"/>
              </a:solidFill>
              <a:effectLst/>
              <a:ea typeface="Simplified Arabic" panose="02020603050405020304" pitchFamily="18" charset="-78"/>
              <a:cs typeface="Alexandria ExtraBold"/>
            </a:endParaRPr>
          </a:p>
          <a:p>
            <a:pPr algn="r"/>
            <a:r>
              <a:rPr lang="ar-SA" sz="2000" b="1" dirty="0">
                <a:solidFill>
                  <a:srgbClr val="00B0F0"/>
                </a:solidFill>
                <a:effectLst/>
                <a:ea typeface="Simplified Arabic" panose="02020603050405020304" pitchFamily="18" charset="-78"/>
                <a:cs typeface="Alexandria ExtraBold"/>
              </a:rPr>
              <a:t> </a:t>
            </a:r>
            <a:endParaRPr lang="ar-JO" sz="2000" b="1" dirty="0">
              <a:solidFill>
                <a:srgbClr val="00B0F0"/>
              </a:solidFill>
              <a:effectLst/>
              <a:ea typeface="Simplified Arabic" panose="02020603050405020304" pitchFamily="18" charset="-78"/>
              <a:cs typeface="Alexandria ExtraBold"/>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06</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5329426"/>
      </p:ext>
    </p:extLst>
  </p:cSld>
  <p:clrMapOvr>
    <a:masterClrMapping/>
  </p:clrMapOvr>
  <mc:AlternateContent xmlns:mc="http://schemas.openxmlformats.org/markup-compatibility/2006" xmlns:p14="http://schemas.microsoft.com/office/powerpoint/2010/main">
    <mc:Choice Requires="p14">
      <p:transition spd="slow" p14:dur="2000" advTm="96620"/>
    </mc:Choice>
    <mc:Fallback xmlns="">
      <p:transition spd="slow" advTm="9662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1600" dirty="0">
              <a:solidFill>
                <a:srgbClr val="000000"/>
              </a:solidFill>
              <a:latin typeface="Segoe UI" panose="020B0502040204020203" pitchFamily="34" charset="0"/>
              <a:cs typeface="Segoe UI" panose="020B0502040204020203" pitchFamily="34" charset="0"/>
            </a:endParaRPr>
          </a:p>
          <a:p>
            <a:pPr algn="ctr"/>
            <a:endParaRPr lang="ar-JO" sz="1600" dirty="0">
              <a:solidFill>
                <a:srgbClr val="000000"/>
              </a:solidFill>
              <a:latin typeface="Segoe UI" panose="020B0502040204020203" pitchFamily="34" charset="0"/>
              <a:cs typeface="Segoe UI" panose="020B0502040204020203" pitchFamily="34" charset="0"/>
            </a:endParaRPr>
          </a:p>
          <a:p>
            <a:pPr algn="r"/>
            <a:endParaRPr lang="ar-JO" sz="1600" dirty="0">
              <a:solidFill>
                <a:srgbClr val="000000"/>
              </a:solidFill>
              <a:latin typeface="Segoe UI" panose="020B0502040204020203" pitchFamily="34" charset="0"/>
              <a:cs typeface="Segoe UI" panose="020B0502040204020203" pitchFamily="34" charset="0"/>
            </a:endParaRPr>
          </a:p>
          <a:p>
            <a:pPr algn="ctr" rtl="1" fontAlgn="base">
              <a:lnSpc>
                <a:spcPct val="200000"/>
              </a:lnSpc>
            </a:pPr>
            <a:r>
              <a:rPr lang="ar-JO" sz="1600" dirty="0">
                <a:solidFill>
                  <a:srgbClr val="000000"/>
                </a:solidFill>
                <a:latin typeface="Segoe UI" panose="020B0502040204020203" pitchFamily="34" charset="0"/>
                <a:cs typeface="Segoe UI" panose="020B0502040204020203" pitchFamily="34" charset="0"/>
              </a:rPr>
              <a:t>    </a:t>
            </a:r>
            <a:r>
              <a:rPr lang="ar-JO"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العلاقات العامة</a:t>
            </a:r>
            <a:endParaRPr lang="en-US" sz="175400" b="1" dirty="0">
              <a:solidFill>
                <a:srgbClr val="00B0F0"/>
              </a:solidFill>
              <a:latin typeface="Segoe UI" panose="020B0502040204020203" pitchFamily="34" charset="0"/>
              <a:cs typeface="Segoe UI" panose="020B0502040204020203" pitchFamily="34" charset="0"/>
            </a:endParaRPr>
          </a:p>
          <a:p>
            <a:pPr algn="just" rtl="1" fontAlgn="base">
              <a:lnSpc>
                <a:spcPct val="200000"/>
              </a:lnSpc>
            </a:pP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endParaRPr lang="ar-JO" sz="2000" b="1" dirty="0">
              <a:solidFill>
                <a:srgbClr val="00B0F0"/>
              </a:solidFill>
              <a:latin typeface="Segoe UI" panose="020B0502040204020203" pitchFamily="34" charset="0"/>
              <a:ea typeface="Simplified Arabic" panose="02020603050405020304" pitchFamily="18" charset="-78"/>
              <a:cs typeface="Segoe UI" panose="020B0502040204020203" pitchFamily="34" charset="0"/>
            </a:endParaRPr>
          </a:p>
          <a:p>
            <a:pPr algn="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r>
              <a:rPr lang="ar-SA"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 </a:t>
            </a: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07</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5088350"/>
      </p:ext>
    </p:extLst>
  </p:cSld>
  <p:clrMapOvr>
    <a:masterClrMapping/>
  </p:clrMapOvr>
  <mc:AlternateContent xmlns:mc="http://schemas.openxmlformats.org/markup-compatibility/2006" xmlns:p14="http://schemas.microsoft.com/office/powerpoint/2010/main">
    <mc:Choice Requires="p14">
      <p:transition spd="slow" p14:dur="2000" advTm="68922"/>
    </mc:Choice>
    <mc:Fallback xmlns="">
      <p:transition spd="slow" advTm="6892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fontAlgn="base">
              <a:lnSpc>
                <a:spcPct val="200000"/>
              </a:lnSpc>
            </a:pPr>
            <a:r>
              <a:rPr lang="ar-JO" sz="1600" dirty="0">
                <a:solidFill>
                  <a:srgbClr val="000000"/>
                </a:solidFill>
                <a:latin typeface="Alexandria Light" pitchFamily="2" charset="-78"/>
                <a:cs typeface="Alexandria ExtraBold"/>
              </a:rPr>
              <a:t>  </a:t>
            </a:r>
            <a:r>
              <a:rPr lang="ar-JO" b="1" dirty="0">
                <a:solidFill>
                  <a:srgbClr val="00B0F0"/>
                </a:solidFill>
                <a:latin typeface="Alexandria Black" pitchFamily="2" charset="-78"/>
                <a:cs typeface="Alexandria ExtraBold"/>
              </a:rPr>
              <a:t> أهداف </a:t>
            </a:r>
            <a:r>
              <a:rPr lang="ar-JO" b="1" dirty="0">
                <a:solidFill>
                  <a:srgbClr val="00B0F0"/>
                </a:solidFill>
                <a:effectLst/>
                <a:latin typeface="Alexandria Black" pitchFamily="2" charset="-78"/>
                <a:ea typeface="Simplified Arabic" panose="02020603050405020304" pitchFamily="18" charset="-78"/>
                <a:cs typeface="Alexandria ExtraBold"/>
              </a:rPr>
              <a:t>العلاقات العامة</a:t>
            </a:r>
            <a:endParaRPr lang="en-US" sz="175400" b="1" dirty="0">
              <a:solidFill>
                <a:srgbClr val="00B0F0"/>
              </a:solidFill>
              <a:latin typeface="Alexandria Black" pitchFamily="2" charset="-78"/>
              <a:cs typeface="Alexandria ExtraBold"/>
            </a:endParaRPr>
          </a:p>
          <a:p>
            <a:pPr algn="just" rtl="1" fontAlgn="base">
              <a:lnSpc>
                <a:spcPct val="200000"/>
              </a:lnSpc>
            </a:pPr>
            <a:r>
              <a:rPr lang="ar-JO" sz="1600" dirty="0">
                <a:solidFill>
                  <a:schemeClr val="tx1"/>
                </a:solidFill>
                <a:effectLst/>
                <a:latin typeface="Alexandria Light" pitchFamily="2" charset="-78"/>
                <a:ea typeface="Simplified Arabic" panose="02020603050405020304" pitchFamily="18" charset="-78"/>
                <a:cs typeface="Alexandria ExtraBold"/>
              </a:rPr>
              <a:t>ايجاد التفاهم بين المنظمة والمنظمات الأخرى</a:t>
            </a:r>
          </a:p>
          <a:p>
            <a:pPr algn="just" rtl="1" fontAlgn="base">
              <a:lnSpc>
                <a:spcPct val="200000"/>
              </a:lnSpc>
            </a:pPr>
            <a:r>
              <a:rPr lang="ar-JO" sz="1600" dirty="0">
                <a:solidFill>
                  <a:schemeClr val="tx1"/>
                </a:solidFill>
                <a:latin typeface="Alexandria Light" pitchFamily="2" charset="-78"/>
                <a:ea typeface="Simplified Arabic" panose="02020603050405020304" pitchFamily="18" charset="-78"/>
                <a:cs typeface="Alexandria ExtraBold"/>
              </a:rPr>
              <a:t>تعريف الجمهور بالمنظمة والخدمة التي تؤديها</a:t>
            </a:r>
          </a:p>
          <a:p>
            <a:pPr algn="just" rtl="1" fontAlgn="base">
              <a:lnSpc>
                <a:spcPct val="200000"/>
              </a:lnSpc>
            </a:pPr>
            <a:r>
              <a:rPr lang="ar-JO" sz="1600" dirty="0">
                <a:solidFill>
                  <a:schemeClr val="tx1"/>
                </a:solidFill>
                <a:effectLst/>
                <a:latin typeface="Alexandria Light" pitchFamily="2" charset="-78"/>
                <a:ea typeface="Simplified Arabic" panose="02020603050405020304" pitchFamily="18" charset="-78"/>
                <a:cs typeface="Alexandria ExtraBold"/>
              </a:rPr>
              <a:t>شرح سياسة المنظمة للجمهور والاقتناع بها</a:t>
            </a:r>
          </a:p>
          <a:p>
            <a:pPr algn="just" rtl="1" fontAlgn="base">
              <a:lnSpc>
                <a:spcPct val="200000"/>
              </a:lnSpc>
            </a:pPr>
            <a:r>
              <a:rPr lang="ar-JO" sz="1600" dirty="0">
                <a:solidFill>
                  <a:schemeClr val="tx1"/>
                </a:solidFill>
                <a:latin typeface="Alexandria Light" pitchFamily="2" charset="-78"/>
                <a:ea typeface="Simplified Arabic" panose="02020603050405020304" pitchFamily="18" charset="-78"/>
                <a:cs typeface="Alexandria ExtraBold"/>
              </a:rPr>
              <a:t>التأكد بأن جميع الأخبار التي تنقل عن المنظمة صحيحة</a:t>
            </a:r>
            <a:endParaRPr lang="ar-JO" sz="1600" dirty="0">
              <a:solidFill>
                <a:schemeClr val="tx1"/>
              </a:solidFill>
              <a:effectLst/>
              <a:latin typeface="Alexandria Light" pitchFamily="2" charset="-78"/>
              <a:ea typeface="Simplified Arabic" panose="02020603050405020304" pitchFamily="18" charset="-78"/>
              <a:cs typeface="Alexandria ExtraBold"/>
            </a:endParaRPr>
          </a:p>
          <a:p>
            <a:pPr algn="r"/>
            <a:endParaRPr lang="ar-JO" sz="2000" b="1" dirty="0">
              <a:solidFill>
                <a:srgbClr val="00B0F0"/>
              </a:solidFill>
              <a:latin typeface="Alexandria Light" pitchFamily="2" charset="-78"/>
              <a:ea typeface="Simplified Arabic" panose="02020603050405020304" pitchFamily="18" charset="-78"/>
              <a:cs typeface="Alexandria ExtraBold"/>
            </a:endParaRPr>
          </a:p>
          <a:p>
            <a:pPr algn="r"/>
            <a:endParaRPr lang="ar-JO" sz="2000" b="1" dirty="0">
              <a:solidFill>
                <a:srgbClr val="00B0F0"/>
              </a:solidFill>
              <a:effectLst/>
              <a:ea typeface="Simplified Arabic" panose="02020603050405020304" pitchFamily="18" charset="-78"/>
              <a:cs typeface="Alexandria ExtraBold"/>
            </a:endParaRPr>
          </a:p>
          <a:p>
            <a:pPr algn="r"/>
            <a:r>
              <a:rPr lang="ar-SA" sz="2000" b="1" dirty="0">
                <a:solidFill>
                  <a:srgbClr val="00B0F0"/>
                </a:solidFill>
                <a:effectLst/>
                <a:ea typeface="Simplified Arabic" panose="02020603050405020304" pitchFamily="18" charset="-78"/>
                <a:cs typeface="Alexandria ExtraBold"/>
              </a:rPr>
              <a:t> </a:t>
            </a:r>
            <a:endParaRPr lang="ar-JO" sz="2000" b="1" dirty="0">
              <a:solidFill>
                <a:srgbClr val="00B0F0"/>
              </a:solidFill>
              <a:effectLst/>
              <a:ea typeface="Simplified Arabic" panose="02020603050405020304" pitchFamily="18" charset="-78"/>
              <a:cs typeface="Alexandria ExtraBold"/>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07</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0016753"/>
      </p:ext>
    </p:extLst>
  </p:cSld>
  <p:clrMapOvr>
    <a:masterClrMapping/>
  </p:clrMapOvr>
  <mc:AlternateContent xmlns:mc="http://schemas.openxmlformats.org/markup-compatibility/2006" xmlns:p14="http://schemas.microsoft.com/office/powerpoint/2010/main">
    <mc:Choice Requires="p14">
      <p:transition spd="slow" p14:dur="2000" advTm="72457"/>
    </mc:Choice>
    <mc:Fallback xmlns="">
      <p:transition spd="slow" advTm="7245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ExtraBold"/>
            </a:endParaRPr>
          </a:p>
          <a:p>
            <a:pPr algn="ctr"/>
            <a:endParaRPr lang="ar-JO" sz="1600" dirty="0">
              <a:solidFill>
                <a:srgbClr val="000000"/>
              </a:solidFill>
              <a:latin typeface="Alexandria Light" pitchFamily="2" charset="-78"/>
              <a:cs typeface="Alexandria ExtraBold"/>
            </a:endParaRPr>
          </a:p>
          <a:p>
            <a:pPr algn="ctr"/>
            <a:endParaRPr lang="ar-JO" sz="1600" dirty="0">
              <a:solidFill>
                <a:srgbClr val="000000"/>
              </a:solidFill>
              <a:latin typeface="Alexandria Light" pitchFamily="2" charset="-78"/>
              <a:cs typeface="Alexandria ExtraBold"/>
            </a:endParaRPr>
          </a:p>
          <a:p>
            <a:pPr algn="r"/>
            <a:endParaRPr lang="ar-JO" sz="1600" dirty="0">
              <a:solidFill>
                <a:srgbClr val="000000"/>
              </a:solidFill>
              <a:latin typeface="Alexandria Light" pitchFamily="2" charset="-78"/>
              <a:cs typeface="Alexandria ExtraBold"/>
            </a:endParaRPr>
          </a:p>
          <a:p>
            <a:pPr algn="ctr" rtl="1" fontAlgn="base">
              <a:lnSpc>
                <a:spcPct val="200000"/>
              </a:lnSpc>
            </a:pPr>
            <a:r>
              <a:rPr lang="ar-JO" sz="1600" dirty="0">
                <a:solidFill>
                  <a:srgbClr val="000000"/>
                </a:solidFill>
                <a:latin typeface="Alexandria Light" pitchFamily="2" charset="-78"/>
                <a:cs typeface="Alexandria ExtraBold"/>
              </a:rPr>
              <a:t>    </a:t>
            </a:r>
            <a:r>
              <a:rPr lang="ar-JO" b="1" dirty="0">
                <a:solidFill>
                  <a:srgbClr val="00B0F0"/>
                </a:solidFill>
                <a:effectLst/>
                <a:latin typeface="Alexandria Black" pitchFamily="2" charset="-78"/>
                <a:ea typeface="Simplified Arabic" panose="02020603050405020304" pitchFamily="18" charset="-78"/>
                <a:cs typeface="Alexandria ExtraBold"/>
              </a:rPr>
              <a:t>الثقافة التنظيمية</a:t>
            </a:r>
            <a:endParaRPr lang="en-US" sz="175400" b="1" dirty="0">
              <a:solidFill>
                <a:srgbClr val="00B0F0"/>
              </a:solidFill>
              <a:latin typeface="Alexandria Black" pitchFamily="2" charset="-78"/>
              <a:cs typeface="Alexandria ExtraBold"/>
            </a:endParaRPr>
          </a:p>
          <a:p>
            <a:pPr algn="just" rtl="1" fontAlgn="base">
              <a:lnSpc>
                <a:spcPct val="200000"/>
              </a:lnSpc>
            </a:pPr>
            <a:endParaRPr lang="ar-JO" sz="2000" b="1" dirty="0">
              <a:solidFill>
                <a:srgbClr val="00B0F0"/>
              </a:solidFill>
              <a:effectLst/>
              <a:latin typeface="Alexandria Light" pitchFamily="2" charset="-78"/>
              <a:ea typeface="Simplified Arabic" panose="02020603050405020304" pitchFamily="18" charset="-78"/>
              <a:cs typeface="Alexandria ExtraBold"/>
            </a:endParaRPr>
          </a:p>
          <a:p>
            <a:pPr algn="r"/>
            <a:endParaRPr lang="ar-JO" sz="2000" b="1" dirty="0">
              <a:solidFill>
                <a:srgbClr val="00B0F0"/>
              </a:solidFill>
              <a:latin typeface="Alexandria Light" pitchFamily="2" charset="-78"/>
              <a:ea typeface="Simplified Arabic" panose="02020603050405020304" pitchFamily="18" charset="-78"/>
              <a:cs typeface="Alexandria ExtraBold"/>
            </a:endParaRPr>
          </a:p>
          <a:p>
            <a:pPr algn="r"/>
            <a:endParaRPr lang="ar-JO" sz="2000" b="1" dirty="0">
              <a:solidFill>
                <a:srgbClr val="00B0F0"/>
              </a:solidFill>
              <a:effectLst/>
              <a:ea typeface="Simplified Arabic" panose="02020603050405020304" pitchFamily="18" charset="-78"/>
              <a:cs typeface="Alexandria ExtraBold"/>
            </a:endParaRPr>
          </a:p>
          <a:p>
            <a:pPr algn="r"/>
            <a:r>
              <a:rPr lang="ar-SA" sz="2000" b="1" dirty="0">
                <a:solidFill>
                  <a:srgbClr val="00B0F0"/>
                </a:solidFill>
                <a:effectLst/>
                <a:ea typeface="Simplified Arabic" panose="02020603050405020304" pitchFamily="18" charset="-78"/>
                <a:cs typeface="Alexandria ExtraBold"/>
              </a:rPr>
              <a:t> </a:t>
            </a:r>
            <a:endParaRPr lang="ar-JO" sz="2000" b="1" dirty="0">
              <a:solidFill>
                <a:srgbClr val="00B0F0"/>
              </a:solidFill>
              <a:effectLst/>
              <a:ea typeface="Simplified Arabic" panose="02020603050405020304" pitchFamily="18" charset="-78"/>
              <a:cs typeface="Alexandria ExtraBold"/>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08</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4381353"/>
      </p:ext>
    </p:extLst>
  </p:cSld>
  <p:clrMapOvr>
    <a:masterClrMapping/>
  </p:clrMapOvr>
  <mc:AlternateContent xmlns:mc="http://schemas.openxmlformats.org/markup-compatibility/2006" xmlns:p14="http://schemas.microsoft.com/office/powerpoint/2010/main">
    <mc:Choice Requires="p14">
      <p:transition spd="slow" p14:dur="2000" advTm="78116"/>
    </mc:Choice>
    <mc:Fallback xmlns="">
      <p:transition spd="slow" advTm="7811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ar-JO" sz="1600" dirty="0">
              <a:solidFill>
                <a:srgbClr val="000000"/>
              </a:solidFill>
              <a:latin typeface="Segoe UI" panose="020B0502040204020203" pitchFamily="34" charset="0"/>
              <a:cs typeface="Segoe UI" panose="020B0502040204020203" pitchFamily="34" charset="0"/>
            </a:endParaRPr>
          </a:p>
          <a:p>
            <a:pPr algn="ctr" rtl="1" fontAlgn="base">
              <a:lnSpc>
                <a:spcPct val="200000"/>
              </a:lnSpc>
            </a:pPr>
            <a:r>
              <a:rPr lang="ar-JO" b="1" dirty="0">
                <a:solidFill>
                  <a:srgbClr val="00B0F0"/>
                </a:solidFill>
                <a:latin typeface="Segoe UI" panose="020B0502040204020203" pitchFamily="34" charset="0"/>
                <a:cs typeface="Segoe UI" panose="020B0502040204020203" pitchFamily="34" charset="0"/>
              </a:rPr>
              <a:t>   مكونات  الثقافة </a:t>
            </a:r>
            <a:r>
              <a:rPr lang="ar-JO"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التنظيمية</a:t>
            </a:r>
            <a:endParaRPr lang="en-US" sz="175400" b="1" dirty="0">
              <a:solidFill>
                <a:srgbClr val="00B0F0"/>
              </a:solidFill>
              <a:latin typeface="Segoe UI" panose="020B0502040204020203" pitchFamily="34" charset="0"/>
              <a:cs typeface="Segoe UI" panose="020B0502040204020203" pitchFamily="34" charset="0"/>
            </a:endParaRPr>
          </a:p>
          <a:p>
            <a:pPr algn="just" rtl="1" fontAlgn="base">
              <a:lnSpc>
                <a:spcPct val="200000"/>
              </a:lnSpc>
            </a:pPr>
            <a:r>
              <a:rPr lang="ar-JO" sz="1600"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rPr>
              <a:t>القيم التنظيمية</a:t>
            </a:r>
          </a:p>
          <a:p>
            <a:pPr algn="just" rtl="1" fontAlgn="base">
              <a:lnSpc>
                <a:spcPct val="200000"/>
              </a:lnSpc>
            </a:pPr>
            <a:r>
              <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rPr>
              <a:t>الأفكار والمفاهيم</a:t>
            </a:r>
          </a:p>
          <a:p>
            <a:pPr algn="just" rtl="1" fontAlgn="base">
              <a:lnSpc>
                <a:spcPct val="200000"/>
              </a:lnSpc>
            </a:pPr>
            <a:r>
              <a:rPr lang="ar-JO" sz="1600"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rPr>
              <a:t>المبادئ والمعتقدات</a:t>
            </a:r>
          </a:p>
          <a:p>
            <a:pPr algn="just" rtl="1" fontAlgn="base">
              <a:lnSpc>
                <a:spcPct val="200000"/>
              </a:lnSpc>
            </a:pPr>
            <a:r>
              <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rPr>
              <a:t>الأعراف والتوقعات</a:t>
            </a:r>
            <a:endParaRPr lang="ar-JO" sz="1600"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a:p>
            <a:pPr algn="r"/>
            <a:endParaRPr lang="ar-JO" sz="2000" b="1" dirty="0">
              <a:solidFill>
                <a:srgbClr val="00B0F0"/>
              </a:solidFill>
              <a:latin typeface="Segoe UI" panose="020B0502040204020203" pitchFamily="34" charset="0"/>
              <a:ea typeface="Simplified Arabic" panose="02020603050405020304" pitchFamily="18" charset="-78"/>
              <a:cs typeface="Segoe UI" panose="020B0502040204020203" pitchFamily="34" charset="0"/>
            </a:endParaRPr>
          </a:p>
          <a:p>
            <a:pPr algn="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r>
              <a:rPr lang="ar-SA"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 </a:t>
            </a: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08</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5270291"/>
      </p:ext>
    </p:extLst>
  </p:cSld>
  <p:clrMapOvr>
    <a:masterClrMapping/>
  </p:clrMapOvr>
  <mc:AlternateContent xmlns:mc="http://schemas.openxmlformats.org/markup-compatibility/2006" xmlns:p14="http://schemas.microsoft.com/office/powerpoint/2010/main">
    <mc:Choice Requires="p14">
      <p:transition spd="slow" p14:dur="2000" advTm="17353"/>
    </mc:Choice>
    <mc:Fallback xmlns="">
      <p:transition spd="slow" advTm="1735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ExtraBold"/>
            </a:endParaRPr>
          </a:p>
          <a:p>
            <a:pPr algn="ctr"/>
            <a:endParaRPr lang="ar-JO" sz="1600" dirty="0">
              <a:solidFill>
                <a:srgbClr val="000000"/>
              </a:solidFill>
              <a:latin typeface="Alexandria Light" pitchFamily="2" charset="-78"/>
              <a:cs typeface="Alexandria ExtraBold"/>
            </a:endParaRPr>
          </a:p>
          <a:p>
            <a:pPr algn="ctr"/>
            <a:endParaRPr lang="ar-JO" sz="1600" dirty="0">
              <a:solidFill>
                <a:srgbClr val="000000"/>
              </a:solidFill>
              <a:latin typeface="Alexandria Light" pitchFamily="2" charset="-78"/>
              <a:cs typeface="Alexandria ExtraBold"/>
            </a:endParaRPr>
          </a:p>
          <a:p>
            <a:pPr algn="r"/>
            <a:endParaRPr lang="ar-JO" sz="1600" dirty="0">
              <a:solidFill>
                <a:srgbClr val="000000"/>
              </a:solidFill>
              <a:latin typeface="Alexandria Light" pitchFamily="2" charset="-78"/>
              <a:cs typeface="Alexandria ExtraBold"/>
            </a:endParaRPr>
          </a:p>
          <a:p>
            <a:pPr algn="ctr" rtl="1" fontAlgn="base">
              <a:lnSpc>
                <a:spcPct val="200000"/>
              </a:lnSpc>
            </a:pPr>
            <a:r>
              <a:rPr lang="ar-JO" sz="2000" dirty="0">
                <a:solidFill>
                  <a:srgbClr val="00B0F0"/>
                </a:solidFill>
                <a:latin typeface="Alexandria Black" pitchFamily="2" charset="-78"/>
                <a:cs typeface="Alexandria ExtraBold"/>
              </a:rPr>
              <a:t>الانتماء التنظيمي</a:t>
            </a:r>
            <a:endParaRPr lang="en-US" sz="252600" b="1" dirty="0">
              <a:solidFill>
                <a:srgbClr val="00B0F0"/>
              </a:solidFill>
              <a:latin typeface="Alexandria Black" pitchFamily="2" charset="-78"/>
              <a:cs typeface="Alexandria ExtraBold"/>
            </a:endParaRPr>
          </a:p>
          <a:p>
            <a:pPr algn="just" rtl="1" fontAlgn="base">
              <a:lnSpc>
                <a:spcPct val="200000"/>
              </a:lnSpc>
            </a:pPr>
            <a:endParaRPr lang="ar-JO" sz="2000" b="1" dirty="0">
              <a:solidFill>
                <a:srgbClr val="00B0F0"/>
              </a:solidFill>
              <a:effectLst/>
              <a:latin typeface="Alexandria Light" pitchFamily="2" charset="-78"/>
              <a:ea typeface="Simplified Arabic" panose="02020603050405020304" pitchFamily="18" charset="-78"/>
              <a:cs typeface="Alexandria ExtraBold"/>
            </a:endParaRPr>
          </a:p>
          <a:p>
            <a:pPr algn="r"/>
            <a:endParaRPr lang="ar-JO" sz="2000" b="1" dirty="0">
              <a:solidFill>
                <a:srgbClr val="00B0F0"/>
              </a:solidFill>
              <a:latin typeface="Alexandria Light" pitchFamily="2" charset="-78"/>
              <a:ea typeface="Simplified Arabic" panose="02020603050405020304" pitchFamily="18" charset="-78"/>
              <a:cs typeface="Alexandria ExtraBold"/>
            </a:endParaRPr>
          </a:p>
          <a:p>
            <a:pPr algn="r"/>
            <a:endParaRPr lang="ar-JO" sz="2000" b="1" dirty="0">
              <a:solidFill>
                <a:srgbClr val="00B0F0"/>
              </a:solidFill>
              <a:effectLst/>
              <a:ea typeface="Simplified Arabic" panose="02020603050405020304" pitchFamily="18" charset="-78"/>
              <a:cs typeface="Alexandria ExtraBold"/>
            </a:endParaRPr>
          </a:p>
          <a:p>
            <a:pPr algn="r"/>
            <a:r>
              <a:rPr lang="ar-SA" sz="2000" b="1" dirty="0">
                <a:solidFill>
                  <a:srgbClr val="00B0F0"/>
                </a:solidFill>
                <a:effectLst/>
                <a:ea typeface="Simplified Arabic" panose="02020603050405020304" pitchFamily="18" charset="-78"/>
                <a:cs typeface="Alexandria ExtraBold"/>
              </a:rPr>
              <a:t> </a:t>
            </a:r>
            <a:endParaRPr lang="ar-JO" sz="2000" b="1" dirty="0">
              <a:solidFill>
                <a:srgbClr val="00B0F0"/>
              </a:solidFill>
              <a:effectLst/>
              <a:ea typeface="Simplified Arabic" panose="02020603050405020304" pitchFamily="18" charset="-78"/>
              <a:cs typeface="Alexandria ExtraBold"/>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09</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8193947"/>
      </p:ext>
    </p:extLst>
  </p:cSld>
  <p:clrMapOvr>
    <a:masterClrMapping/>
  </p:clrMapOvr>
  <mc:AlternateContent xmlns:mc="http://schemas.openxmlformats.org/markup-compatibility/2006" xmlns:p14="http://schemas.microsoft.com/office/powerpoint/2010/main">
    <mc:Choice Requires="p14">
      <p:transition spd="slow" p14:dur="2000" advTm="79596"/>
    </mc:Choice>
    <mc:Fallback xmlns="">
      <p:transition spd="slow" advTm="7959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ar-JO" sz="1600" dirty="0">
              <a:solidFill>
                <a:srgbClr val="000000"/>
              </a:solidFill>
              <a:latin typeface="Alexandria Light" pitchFamily="2" charset="-78"/>
              <a:cs typeface="Alexandria ExtraBold"/>
            </a:endParaRPr>
          </a:p>
          <a:p>
            <a:pPr algn="ctr" rtl="1" fontAlgn="base">
              <a:lnSpc>
                <a:spcPct val="200000"/>
              </a:lnSpc>
            </a:pPr>
            <a:r>
              <a:rPr lang="ar-JO" sz="2000" dirty="0">
                <a:solidFill>
                  <a:srgbClr val="00B0F0"/>
                </a:solidFill>
                <a:latin typeface="Alexandria Black" pitchFamily="2" charset="-78"/>
                <a:cs typeface="Alexandria ExtraBold"/>
              </a:rPr>
              <a:t>أهمية الانتماء التنظيمي   </a:t>
            </a:r>
            <a:endParaRPr lang="en-US" sz="252600" b="1" dirty="0">
              <a:solidFill>
                <a:srgbClr val="00B0F0"/>
              </a:solidFill>
              <a:latin typeface="Alexandria Black" pitchFamily="2" charset="-78"/>
              <a:cs typeface="Alexandria ExtraBold"/>
            </a:endParaRPr>
          </a:p>
          <a:p>
            <a:pPr algn="r" fontAlgn="base">
              <a:lnSpc>
                <a:spcPct val="200000"/>
              </a:lnSpc>
            </a:pPr>
            <a:r>
              <a:rPr lang="ar-JO" dirty="0">
                <a:solidFill>
                  <a:schemeClr val="tx1"/>
                </a:solidFill>
                <a:latin typeface="Alexandria Light" pitchFamily="2" charset="-78"/>
                <a:cs typeface="Alexandria ExtraBold"/>
              </a:rPr>
              <a:t>تحقيق الانتاجية الفاعلة بمستوى مرتفع</a:t>
            </a:r>
          </a:p>
          <a:p>
            <a:pPr algn="r" fontAlgn="base">
              <a:lnSpc>
                <a:spcPct val="200000"/>
              </a:lnSpc>
            </a:pPr>
            <a:r>
              <a:rPr lang="ar-JO" dirty="0">
                <a:solidFill>
                  <a:schemeClr val="tx1"/>
                </a:solidFill>
                <a:latin typeface="Alexandria Light" pitchFamily="2" charset="-78"/>
                <a:cs typeface="Alexandria ExtraBold"/>
              </a:rPr>
              <a:t>تحقيق الجودة في العمل</a:t>
            </a:r>
          </a:p>
          <a:p>
            <a:pPr algn="r" fontAlgn="base">
              <a:lnSpc>
                <a:spcPct val="200000"/>
              </a:lnSpc>
            </a:pPr>
            <a:r>
              <a:rPr lang="ar-JO" dirty="0">
                <a:solidFill>
                  <a:schemeClr val="tx1"/>
                </a:solidFill>
                <a:latin typeface="Alexandria Light" pitchFamily="2" charset="-78"/>
                <a:cs typeface="Alexandria ExtraBold"/>
              </a:rPr>
              <a:t>الرضا الوظيفي والرغبة في العمل</a:t>
            </a:r>
          </a:p>
          <a:p>
            <a:pPr algn="r" fontAlgn="base">
              <a:lnSpc>
                <a:spcPct val="200000"/>
              </a:lnSpc>
            </a:pPr>
            <a:r>
              <a:rPr lang="ar-JO" dirty="0">
                <a:solidFill>
                  <a:schemeClr val="tx1"/>
                </a:solidFill>
                <a:latin typeface="Alexandria Light" pitchFamily="2" charset="-78"/>
                <a:cs typeface="Alexandria ExtraBold"/>
              </a:rPr>
              <a:t>حفظ المؤسسة على الميزة التنافسية</a:t>
            </a:r>
          </a:p>
          <a:p>
            <a:pPr algn="r"/>
            <a:endParaRPr lang="ar-JO" sz="2000" b="1" dirty="0">
              <a:solidFill>
                <a:srgbClr val="00B0F0"/>
              </a:solidFill>
              <a:latin typeface="Alexandria Light" pitchFamily="2" charset="-78"/>
              <a:ea typeface="Simplified Arabic" panose="02020603050405020304" pitchFamily="18" charset="-78"/>
              <a:cs typeface="Alexandria ExtraBold"/>
            </a:endParaRPr>
          </a:p>
          <a:p>
            <a:pPr algn="r"/>
            <a:endParaRPr lang="ar-JO" sz="2000" b="1" dirty="0">
              <a:solidFill>
                <a:srgbClr val="00B0F0"/>
              </a:solidFill>
              <a:effectLst/>
              <a:ea typeface="Simplified Arabic" panose="02020603050405020304" pitchFamily="18" charset="-78"/>
              <a:cs typeface="Alexandria ExtraBold"/>
            </a:endParaRPr>
          </a:p>
          <a:p>
            <a:pPr algn="r"/>
            <a:r>
              <a:rPr lang="ar-SA" sz="2000" b="1" dirty="0">
                <a:solidFill>
                  <a:srgbClr val="00B0F0"/>
                </a:solidFill>
                <a:effectLst/>
                <a:ea typeface="Simplified Arabic" panose="02020603050405020304" pitchFamily="18" charset="-78"/>
                <a:cs typeface="Alexandria ExtraBold"/>
              </a:rPr>
              <a:t> </a:t>
            </a:r>
            <a:endParaRPr lang="ar-JO" sz="2000" b="1" dirty="0">
              <a:solidFill>
                <a:srgbClr val="00B0F0"/>
              </a:solidFill>
              <a:effectLst/>
              <a:ea typeface="Simplified Arabic" panose="02020603050405020304" pitchFamily="18" charset="-78"/>
              <a:cs typeface="Alexandria ExtraBold"/>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09</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717984"/>
      </p:ext>
    </p:extLst>
  </p:cSld>
  <p:clrMapOvr>
    <a:masterClrMapping/>
  </p:clrMapOvr>
  <mc:AlternateContent xmlns:mc="http://schemas.openxmlformats.org/markup-compatibility/2006" xmlns:p14="http://schemas.microsoft.com/office/powerpoint/2010/main">
    <mc:Choice Requires="p14">
      <p:transition spd="slow" p14:dur="2000" advTm="53714"/>
    </mc:Choice>
    <mc:Fallback xmlns="">
      <p:transition spd="slow" advTm="5371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1600" dirty="0">
              <a:solidFill>
                <a:srgbClr val="000000"/>
              </a:solidFill>
              <a:latin typeface="Segoe UI" panose="020B0502040204020203" pitchFamily="34" charset="0"/>
              <a:cs typeface="Segoe UI" panose="020B0502040204020203" pitchFamily="34" charset="0"/>
            </a:endParaRPr>
          </a:p>
          <a:p>
            <a:pPr algn="ctr"/>
            <a:endParaRPr lang="ar-JO" sz="1600" dirty="0">
              <a:solidFill>
                <a:srgbClr val="000000"/>
              </a:solidFill>
              <a:latin typeface="Segoe UI" panose="020B0502040204020203" pitchFamily="34" charset="0"/>
              <a:cs typeface="Segoe UI" panose="020B0502040204020203" pitchFamily="34" charset="0"/>
            </a:endParaRPr>
          </a:p>
          <a:p>
            <a:pPr algn="r"/>
            <a:endParaRPr lang="ar-JO" sz="1600" dirty="0">
              <a:solidFill>
                <a:srgbClr val="000000"/>
              </a:solidFill>
              <a:latin typeface="Segoe UI" panose="020B0502040204020203" pitchFamily="34" charset="0"/>
              <a:cs typeface="Segoe UI" panose="020B0502040204020203" pitchFamily="34" charset="0"/>
            </a:endParaRPr>
          </a:p>
          <a:p>
            <a:pPr algn="ctr" rtl="1" fontAlgn="base">
              <a:lnSpc>
                <a:spcPct val="200000"/>
              </a:lnSpc>
            </a:pPr>
            <a:r>
              <a:rPr lang="ar-JO" sz="2000" dirty="0">
                <a:solidFill>
                  <a:srgbClr val="00B0F0"/>
                </a:solidFill>
                <a:latin typeface="Segoe UI" panose="020B0502040204020203" pitchFamily="34" charset="0"/>
                <a:cs typeface="Segoe UI" panose="020B0502040204020203" pitchFamily="34" charset="0"/>
              </a:rPr>
              <a:t>البيئة التنظيمية</a:t>
            </a:r>
            <a:endParaRPr lang="en-US" sz="252600" b="1" dirty="0">
              <a:solidFill>
                <a:srgbClr val="00B0F0"/>
              </a:solidFill>
              <a:latin typeface="Segoe UI" panose="020B0502040204020203" pitchFamily="34" charset="0"/>
              <a:cs typeface="Segoe UI" panose="020B0502040204020203" pitchFamily="34" charset="0"/>
            </a:endParaRPr>
          </a:p>
          <a:p>
            <a:pPr algn="just" rtl="1" fontAlgn="base">
              <a:lnSpc>
                <a:spcPct val="200000"/>
              </a:lnSpc>
            </a:pP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endParaRPr lang="ar-JO" sz="2000" b="1" dirty="0">
              <a:solidFill>
                <a:srgbClr val="00B0F0"/>
              </a:solidFill>
              <a:latin typeface="Segoe UI" panose="020B0502040204020203" pitchFamily="34" charset="0"/>
              <a:ea typeface="Simplified Arabic" panose="02020603050405020304" pitchFamily="18" charset="-78"/>
              <a:cs typeface="Segoe UI" panose="020B0502040204020203" pitchFamily="34" charset="0"/>
            </a:endParaRPr>
          </a:p>
          <a:p>
            <a:pPr algn="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r>
              <a:rPr lang="ar-SA"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 </a:t>
            </a: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10</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3822450"/>
      </p:ext>
    </p:extLst>
  </p:cSld>
  <p:clrMapOvr>
    <a:masterClrMapping/>
  </p:clrMapOvr>
  <mc:AlternateContent xmlns:mc="http://schemas.openxmlformats.org/markup-compatibility/2006" xmlns:p14="http://schemas.microsoft.com/office/powerpoint/2010/main">
    <mc:Choice Requires="p14">
      <p:transition spd="slow" p14:dur="2000" advTm="61252"/>
    </mc:Choice>
    <mc:Fallback xmlns="">
      <p:transition spd="slow" advTm="6125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612477"/>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fontAlgn="base">
              <a:lnSpc>
                <a:spcPct val="200000"/>
              </a:lnSpc>
            </a:pPr>
            <a:r>
              <a:rPr lang="ar-JO" sz="2000" b="1" dirty="0">
                <a:solidFill>
                  <a:srgbClr val="00B0F0"/>
                </a:solidFill>
                <a:latin typeface="Alexandria Black" pitchFamily="2" charset="-78"/>
                <a:cs typeface="Alexandria ExtraBold"/>
              </a:rPr>
              <a:t>من عناصر البيئة التنظيمية</a:t>
            </a:r>
          </a:p>
          <a:p>
            <a:pPr algn="r" fontAlgn="base">
              <a:lnSpc>
                <a:spcPct val="200000"/>
              </a:lnSpc>
            </a:pPr>
            <a:r>
              <a:rPr lang="ar-JO" dirty="0">
                <a:solidFill>
                  <a:schemeClr val="tx1"/>
                </a:solidFill>
                <a:latin typeface="Alexandria Light" pitchFamily="2" charset="-78"/>
                <a:cs typeface="Alexandria ExtraBold"/>
              </a:rPr>
              <a:t>الهيئات التنظيمية الحكومية</a:t>
            </a:r>
          </a:p>
          <a:p>
            <a:pPr algn="r" fontAlgn="base">
              <a:lnSpc>
                <a:spcPct val="200000"/>
              </a:lnSpc>
            </a:pPr>
            <a:r>
              <a:rPr lang="ar-JO" dirty="0">
                <a:solidFill>
                  <a:schemeClr val="tx1"/>
                </a:solidFill>
                <a:latin typeface="Alexandria Light" pitchFamily="2" charset="-78"/>
                <a:cs typeface="Alexandria ExtraBold"/>
              </a:rPr>
              <a:t>المنافسين</a:t>
            </a:r>
          </a:p>
          <a:p>
            <a:pPr algn="r" fontAlgn="base">
              <a:lnSpc>
                <a:spcPct val="200000"/>
              </a:lnSpc>
            </a:pPr>
            <a:r>
              <a:rPr lang="ar-JO" dirty="0">
                <a:solidFill>
                  <a:schemeClr val="tx1"/>
                </a:solidFill>
                <a:latin typeface="Alexandria Light" pitchFamily="2" charset="-78"/>
                <a:cs typeface="Alexandria ExtraBold"/>
              </a:rPr>
              <a:t>ضغوطات الجمهور</a:t>
            </a:r>
          </a:p>
          <a:p>
            <a:pPr algn="r" fontAlgn="base">
              <a:lnSpc>
                <a:spcPct val="200000"/>
              </a:lnSpc>
            </a:pPr>
            <a:r>
              <a:rPr lang="ar-JO" dirty="0">
                <a:solidFill>
                  <a:schemeClr val="tx1"/>
                </a:solidFill>
                <a:latin typeface="Alexandria Light" pitchFamily="2" charset="-78"/>
                <a:cs typeface="Alexandria ExtraBold"/>
              </a:rPr>
              <a:t>العملاء والموردين</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Tree>
    <p:extLst>
      <p:ext uri="{BB962C8B-B14F-4D97-AF65-F5344CB8AC3E}">
        <p14:creationId xmlns:p14="http://schemas.microsoft.com/office/powerpoint/2010/main" val="52948389"/>
      </p:ext>
    </p:extLst>
  </p:cSld>
  <p:clrMapOvr>
    <a:masterClrMapping/>
  </p:clrMapOvr>
  <mc:AlternateContent xmlns:mc="http://schemas.openxmlformats.org/markup-compatibility/2006" xmlns:p14="http://schemas.microsoft.com/office/powerpoint/2010/main">
    <mc:Choice Requires="p14">
      <p:transition spd="slow" p14:dur="2000" advTm="95338"/>
    </mc:Choice>
    <mc:Fallback xmlns="">
      <p:transition spd="slow" advTm="9533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fontAlgn="base">
              <a:lnSpc>
                <a:spcPct val="200000"/>
              </a:lnSpc>
            </a:pPr>
            <a:r>
              <a:rPr lang="ar-JO" sz="2000" b="1" dirty="0">
                <a:solidFill>
                  <a:srgbClr val="00B0F0"/>
                </a:solidFill>
                <a:latin typeface="Alexandria Black" pitchFamily="2" charset="-78"/>
                <a:cs typeface="Alexandria ExtraBold"/>
              </a:rPr>
              <a:t>مراجع المادة</a:t>
            </a:r>
          </a:p>
          <a:p>
            <a:pPr algn="just" rtl="1" fontAlgn="base">
              <a:lnSpc>
                <a:spcPct val="200000"/>
              </a:lnSpc>
            </a:pPr>
            <a:endParaRPr lang="ar-JO" b="1" dirty="0">
              <a:solidFill>
                <a:schemeClr val="tx1"/>
              </a:solidFill>
              <a:effectLst/>
              <a:latin typeface="Alexandria Light" pitchFamily="2" charset="-78"/>
              <a:ea typeface="Simplified Arabic" panose="02020603050405020304" pitchFamily="18" charset="-78"/>
              <a:cs typeface="Alexandria ExtraBold"/>
            </a:endParaRPr>
          </a:p>
          <a:p>
            <a:pPr algn="r"/>
            <a:endParaRPr lang="ar-JO" b="1" dirty="0">
              <a:solidFill>
                <a:schemeClr val="tx1"/>
              </a:solidFill>
              <a:latin typeface="Alexandria Light" pitchFamily="2" charset="-78"/>
              <a:ea typeface="Simplified Arabic" panose="02020603050405020304" pitchFamily="18" charset="-78"/>
              <a:cs typeface="Alexandria ExtraBold"/>
            </a:endParaRPr>
          </a:p>
          <a:p>
            <a:pPr algn="r"/>
            <a:r>
              <a:rPr lang="ar-SA" sz="1600" dirty="0">
                <a:solidFill>
                  <a:schemeClr val="tx1"/>
                </a:solidFill>
                <a:effectLst/>
                <a:latin typeface="Alexandria Light" pitchFamily="2" charset="-78"/>
                <a:ea typeface="Simplified Arabic" panose="02020603050405020304" pitchFamily="18" charset="-78"/>
                <a:cs typeface="Alexandria ExtraBold"/>
              </a:rPr>
              <a:t>المغربي, محمد(2020). الاتصال التنظيمي. القاهرة: دار حميثرا للنشر.</a:t>
            </a:r>
            <a:endParaRPr lang="ar-JO" sz="1600" dirty="0">
              <a:solidFill>
                <a:schemeClr val="tx1"/>
              </a:solidFill>
              <a:effectLst/>
              <a:latin typeface="Alexandria Light" pitchFamily="2" charset="-78"/>
              <a:ea typeface="Simplified Arabic" panose="02020603050405020304" pitchFamily="18" charset="-78"/>
              <a:cs typeface="Alexandria ExtraBold"/>
            </a:endParaRPr>
          </a:p>
          <a:p>
            <a:pPr algn="r"/>
            <a:endParaRPr lang="ar-JO" sz="1600" b="1" dirty="0">
              <a:solidFill>
                <a:schemeClr val="tx1"/>
              </a:solidFill>
              <a:latin typeface="Alexandria Light" pitchFamily="2" charset="-78"/>
              <a:ea typeface="Simplified Arabic" panose="02020603050405020304" pitchFamily="18" charset="-78"/>
              <a:cs typeface="Alexandria ExtraBold"/>
            </a:endParaRPr>
          </a:p>
          <a:p>
            <a:pPr algn="r"/>
            <a:r>
              <a:rPr lang="ar-JO" sz="1600" dirty="0">
                <a:solidFill>
                  <a:schemeClr val="tx1"/>
                </a:solidFill>
                <a:latin typeface="Alexandria Light" pitchFamily="2" charset="-78"/>
                <a:cs typeface="Alexandria ExtraBold"/>
              </a:rPr>
              <a:t>السكارنة، بلال (2014). القيادة الإدارية الفعالة. عمان: دار المسيرة للنشر والتوزيع.</a:t>
            </a:r>
          </a:p>
          <a:p>
            <a:pPr algn="r"/>
            <a:r>
              <a:rPr lang="ar-SA" b="1" dirty="0">
                <a:solidFill>
                  <a:schemeClr val="tx1"/>
                </a:solidFill>
                <a:effectLst/>
                <a:latin typeface="Alexandria Light" pitchFamily="2" charset="-78"/>
                <a:ea typeface="Simplified Arabic" panose="02020603050405020304" pitchFamily="18" charset="-78"/>
                <a:cs typeface="Alexandria ExtraBold"/>
              </a:rPr>
              <a:t> </a:t>
            </a:r>
            <a:endParaRPr lang="ar-JO" b="1" dirty="0">
              <a:solidFill>
                <a:schemeClr val="tx1"/>
              </a:solidFill>
              <a:effectLst/>
              <a:latin typeface="Alexandria Light" pitchFamily="2" charset="-78"/>
              <a:ea typeface="Simplified Arabic" panose="02020603050405020304" pitchFamily="18" charset="-78"/>
              <a:cs typeface="Alexandria ExtraBold"/>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Tree>
    <p:extLst>
      <p:ext uri="{BB962C8B-B14F-4D97-AF65-F5344CB8AC3E}">
        <p14:creationId xmlns:p14="http://schemas.microsoft.com/office/powerpoint/2010/main" val="2789502226"/>
      </p:ext>
    </p:extLst>
  </p:cSld>
  <p:clrMapOvr>
    <a:masterClrMapping/>
  </p:clrMapOvr>
  <mc:AlternateContent xmlns:mc="http://schemas.openxmlformats.org/markup-compatibility/2006" xmlns:p14="http://schemas.microsoft.com/office/powerpoint/2010/main">
    <mc:Choice Requires="p14">
      <p:transition spd="slow" p14:dur="2000" advTm="75866"/>
    </mc:Choice>
    <mc:Fallback xmlns="">
      <p:transition spd="slow" advTm="7586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6782"/>
    </mc:Choice>
    <mc:Fallback xmlns="">
      <p:transition spd="slow" advTm="6678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04EA5B1-4DF2-4080-AFFE-A79F52830F0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7F43D96-D347-43F1-99D0-C21A289AAD02}">
  <ds:schemaRefs>
    <ds:schemaRef ds:uri="http://purl.org/dc/terms/"/>
    <ds:schemaRef ds:uri="http://schemas.microsoft.com/office/2006/metadata/properties"/>
    <ds:schemaRef ds:uri="http://schemas.microsoft.com/office/2006/documentManagement/types"/>
    <ds:schemaRef ds:uri="http://purl.org/dc/elements/1.1/"/>
    <ds:schemaRef ds:uri="http://www.w3.org/XML/1998/namespace"/>
    <ds:schemaRef ds:uri="http://schemas.microsoft.com/office/infopath/2007/PartnerControls"/>
    <ds:schemaRef ds:uri="http://schemas.openxmlformats.org/package/2006/metadata/core-properties"/>
    <ds:schemaRef ds:uri="49100919-8a76-4266-be0c-7dc583902cb4"/>
    <ds:schemaRef ds:uri="d13aca44-ef33-4cf4-9980-7f0b00e6eeb9"/>
    <ds:schemaRef ds:uri="http://purl.org/dc/dcmitype/"/>
  </ds:schemaRefs>
</ds:datastoreItem>
</file>

<file path=customXml/itemProps3.xml><?xml version="1.0" encoding="utf-8"?>
<ds:datastoreItem xmlns:ds="http://schemas.openxmlformats.org/officeDocument/2006/customXml" ds:itemID="{9F8B5244-9134-45A2-B036-F0225300839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243</TotalTime>
  <Words>671</Words>
  <Application>Microsoft Office PowerPoint</Application>
  <PresentationFormat>Widescreen</PresentationFormat>
  <Paragraphs>262</Paragraphs>
  <Slides>29</Slides>
  <Notes>3</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29</vt:i4>
      </vt:variant>
    </vt:vector>
  </HeadingPairs>
  <TitlesOfParts>
    <vt:vector size="43" baseType="lpstr">
      <vt:lpstr>Alexandria</vt:lpstr>
      <vt:lpstr>Alexandria Black</vt:lpstr>
      <vt:lpstr>Alexandria ExtraBold</vt:lpstr>
      <vt:lpstr>Alexandria Light</vt:lpstr>
      <vt:lpstr>Alexandria Medium</vt:lpstr>
      <vt:lpstr>Alexandria SemiBold</vt:lpstr>
      <vt:lpstr>Arial</vt:lpstr>
      <vt:lpstr>Calibri</vt:lpstr>
      <vt:lpstr>Calibri Light</vt:lpstr>
      <vt:lpstr>Segoe UI</vt:lpstr>
      <vt:lpstr>Simplified Arabic</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82</cp:revision>
  <dcterms:created xsi:type="dcterms:W3CDTF">2023-04-29T09:08:00Z</dcterms:created>
  <dcterms:modified xsi:type="dcterms:W3CDTF">2026-01-26T10:51:58Z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