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1"/>
  </p:notesMasterIdLst>
  <p:sldIdLst>
    <p:sldId id="534" r:id="rId2"/>
    <p:sldId id="535" r:id="rId3"/>
    <p:sldId id="536" r:id="rId4"/>
    <p:sldId id="498" r:id="rId5"/>
    <p:sldId id="503" r:id="rId6"/>
    <p:sldId id="541" r:id="rId7"/>
    <p:sldId id="542" r:id="rId8"/>
    <p:sldId id="540" r:id="rId9"/>
    <p:sldId id="543" r:id="rId10"/>
    <p:sldId id="504" r:id="rId11"/>
    <p:sldId id="506" r:id="rId12"/>
    <p:sldId id="509" r:id="rId13"/>
    <p:sldId id="510" r:id="rId14"/>
    <p:sldId id="511" r:id="rId15"/>
    <p:sldId id="512" r:id="rId16"/>
    <p:sldId id="513" r:id="rId17"/>
    <p:sldId id="514" r:id="rId18"/>
    <p:sldId id="515" r:id="rId19"/>
    <p:sldId id="516" r:id="rId20"/>
    <p:sldId id="517" r:id="rId21"/>
    <p:sldId id="519" r:id="rId22"/>
    <p:sldId id="520" r:id="rId23"/>
    <p:sldId id="521" r:id="rId24"/>
    <p:sldId id="522" r:id="rId25"/>
    <p:sldId id="523" r:id="rId26"/>
    <p:sldId id="524" r:id="rId27"/>
    <p:sldId id="525" r:id="rId28"/>
    <p:sldId id="526" r:id="rId29"/>
    <p:sldId id="527" r:id="rId30"/>
    <p:sldId id="528" r:id="rId31"/>
    <p:sldId id="529" r:id="rId32"/>
    <p:sldId id="530" r:id="rId33"/>
    <p:sldId id="531" r:id="rId34"/>
    <p:sldId id="532" r:id="rId35"/>
    <p:sldId id="533" r:id="rId36"/>
    <p:sldId id="538" r:id="rId37"/>
    <p:sldId id="539" r:id="rId38"/>
    <p:sldId id="537" r:id="rId39"/>
    <p:sldId id="263" r:id="rId40"/>
  </p:sldIdLst>
  <p:sldSz cx="12192000" cy="6858000"/>
  <p:notesSz cx="6858000" cy="9144000"/>
  <p:embeddedFontLst>
    <p:embeddedFont>
      <p:font typeface="Simplified Arabic" pitchFamily="18" charset="-78"/>
      <p:regular r:id="rId42"/>
      <p:bold r:id="rId43"/>
    </p:embeddedFont>
    <p:embeddedFont>
      <p:font typeface="Tajawal Medium" charset="-78"/>
      <p:regular r:id="rId44"/>
      <p:bold r:id="rId45"/>
    </p:embeddedFont>
    <p:embeddedFont>
      <p:font typeface="Calibri" pitchFamily="34" charset="0"/>
      <p:regular r:id="rId46"/>
      <p:bold r:id="rId47"/>
      <p:italic r:id="rId48"/>
      <p:boldItalic r:id="rId4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87" autoAdjust="0"/>
    <p:restoredTop sz="94662" autoAdjust="0"/>
  </p:normalViewPr>
  <p:slideViewPr>
    <p:cSldViewPr>
      <p:cViewPr>
        <p:scale>
          <a:sx n="60" d="100"/>
          <a:sy n="60" d="100"/>
        </p:scale>
        <p:origin x="-990" y="-210"/>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451"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4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4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448" Type="http://schemas.openxmlformats.org/officeDocument/2006/relationships/presProps" Target="presProps.xml"/><Relationship Id="rId8" Type="http://schemas.openxmlformats.org/officeDocument/2006/relationships/slide" Target="slides/slide7.xml"/><Relationship Id="rId44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24649273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16"/>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500507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6" r:id="rId2"/>
    <p:sldLayoutId id="2147483657"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6603988" y="3809977"/>
            <a:ext cx="4886463"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400" b="1" dirty="0" err="1" smtClean="0">
                <a:solidFill>
                  <a:srgbClr val="2D3956"/>
                </a:solidFill>
                <a:latin typeface="Tajawal Medium"/>
                <a:cs typeface="Tajawal Medium"/>
                <a:sym typeface="Tajawal Medium"/>
              </a:rPr>
              <a:t>أ.د</a:t>
            </a:r>
            <a:r>
              <a:rPr lang="ar-SA" sz="2400" b="1" dirty="0" smtClean="0">
                <a:solidFill>
                  <a:srgbClr val="2D3956"/>
                </a:solidFill>
                <a:latin typeface="Tajawal Medium"/>
                <a:cs typeface="Tajawal Medium"/>
                <a:sym typeface="Tajawal Medium"/>
              </a:rPr>
              <a:t> | محمد محمدي محمد مخلص</a:t>
            </a:r>
            <a:endParaRPr lang="ar-SA" sz="2000" b="1" dirty="0" smtClean="0">
              <a:solidFill>
                <a:srgbClr val="2D3956"/>
              </a:solidFill>
              <a:latin typeface="Tajawal Medium"/>
              <a:cs typeface="Tajawal Medium"/>
              <a:sym typeface="Tajawal Medium"/>
            </a:endParaRPr>
          </a:p>
          <a:p>
            <a:pPr marL="0" marR="0" lvl="0" indent="0" algn="ctr" rtl="0">
              <a:spcBef>
                <a:spcPts val="0"/>
              </a:spcBef>
              <a:spcAft>
                <a:spcPts val="0"/>
              </a:spcAft>
              <a:buNone/>
            </a:pPr>
            <a:r>
              <a:rPr lang="ar-SA" sz="2000" b="1" dirty="0" smtClean="0">
                <a:solidFill>
                  <a:srgbClr val="2D3956"/>
                </a:solidFill>
                <a:latin typeface="Tajawal Medium"/>
                <a:cs typeface="Tajawal Medium"/>
                <a:sym typeface="Tajawal Medium"/>
              </a:rPr>
              <a:t>أستاذ </a:t>
            </a:r>
            <a:r>
              <a:rPr lang="ar-SA" sz="2000" b="1" smtClean="0">
                <a:solidFill>
                  <a:srgbClr val="2D3956"/>
                </a:solidFill>
                <a:latin typeface="Tajawal Medium"/>
                <a:cs typeface="Tajawal Medium"/>
                <a:sym typeface="Tajawal Medium"/>
              </a:rPr>
              <a:t>القيادة التربوية المشارك - </a:t>
            </a:r>
            <a:r>
              <a:rPr lang="ar-SA" sz="2000" b="1" dirty="0" smtClean="0">
                <a:solidFill>
                  <a:srgbClr val="2D3956"/>
                </a:solidFill>
                <a:latin typeface="Tajawal Medium"/>
                <a:cs typeface="Tajawal Medium"/>
                <a:sym typeface="Tajawal Medium"/>
              </a:rPr>
              <a:t>كلية العلوم الانسانية- جامعة الجميع الذكية</a:t>
            </a: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4400" b="1" dirty="0" smtClean="0">
                <a:solidFill>
                  <a:srgbClr val="8E5A6D"/>
                </a:solidFill>
                <a:latin typeface="Tajawal Medium"/>
                <a:cs typeface="Tajawal Medium"/>
                <a:sym typeface="Tajawal Medium"/>
              </a:rPr>
              <a:t>مقرر التخطيط التربوي   </a:t>
            </a:r>
            <a:endParaRPr dirty="0"/>
          </a:p>
        </p:txBody>
      </p:sp>
      <p:sp>
        <p:nvSpPr>
          <p:cNvPr id="110" name="Google Shape;110;p1"/>
          <p:cNvSpPr/>
          <p:nvPr/>
        </p:nvSpPr>
        <p:spPr>
          <a:xfrm>
            <a:off x="5231904" y="6043084"/>
            <a:ext cx="6022494"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خطوات التخطيط الاستراتيجي</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4" name="Google Shape;114;p1"/>
          <p:cNvSpPr txBox="1"/>
          <p:nvPr/>
        </p:nvSpPr>
        <p:spPr>
          <a:xfrm>
            <a:off x="7428035" y="5327472"/>
            <a:ext cx="3060453" cy="5077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700" b="1" dirty="0" smtClean="0">
                <a:solidFill>
                  <a:srgbClr val="2D3956"/>
                </a:solidFill>
                <a:latin typeface="Tajawal Medium"/>
                <a:cs typeface="Tajawal Medium"/>
                <a:sym typeface="Tajawal Medium"/>
              </a:rPr>
              <a:t>رقم المقرر 712</a:t>
            </a:r>
            <a:endParaRPr sz="2700" b="1" dirty="0"/>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extLst>
      <p:ext uri="{BB962C8B-B14F-4D97-AF65-F5344CB8AC3E}">
        <p14:creationId xmlns:p14="http://schemas.microsoft.com/office/powerpoint/2010/main" val="14953811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1562493" y="764704"/>
            <a:ext cx="9210618" cy="5114813"/>
          </a:xfrm>
          <a:prstGeom prst="rect">
            <a:avLst/>
          </a:prstGeom>
          <a:solidFill>
            <a:srgbClr val="8E5A6D"/>
          </a:solid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US" sz="2300" b="1" dirty="0" smtClean="0">
                <a:solidFill>
                  <a:schemeClr val="bg1"/>
                </a:solidFill>
                <a:latin typeface="Simplified Arabic" pitchFamily="18" charset="-78"/>
                <a:ea typeface="Calibri"/>
                <a:cs typeface="Simplified Arabic" pitchFamily="18" charset="-78"/>
                <a:sym typeface="Calibri"/>
              </a:rPr>
              <a:t>  </a:t>
            </a:r>
            <a:r>
              <a:rPr lang="ar-SA" sz="2300" b="1" dirty="0" smtClean="0">
                <a:solidFill>
                  <a:schemeClr val="bg1"/>
                </a:solidFill>
                <a:latin typeface="Simplified Arabic" pitchFamily="18" charset="-78"/>
                <a:ea typeface="Calibri"/>
                <a:cs typeface="Simplified Arabic" pitchFamily="18" charset="-78"/>
                <a:sym typeface="Calibri"/>
              </a:rPr>
              <a:t>ملخص المحاضرة السابقة: تناولنا بالشرح الموضوعات الآتية:</a:t>
            </a:r>
          </a:p>
          <a:p>
            <a:pPr marL="457200" indent="-457200" algn="r" rtl="1">
              <a:lnSpc>
                <a:spcPct val="120000"/>
              </a:lnSpc>
              <a:buFont typeface="Wingdings" pitchFamily="2" charset="2"/>
              <a:buChar char="q"/>
            </a:pPr>
            <a:r>
              <a:rPr lang="ar-SA" sz="2400" b="1" dirty="0">
                <a:solidFill>
                  <a:schemeClr val="bg1"/>
                </a:solidFill>
                <a:latin typeface="Simplified Arabic" pitchFamily="18" charset="-78"/>
                <a:cs typeface="Simplified Arabic" pitchFamily="18" charset="-78"/>
              </a:rPr>
              <a:t>مبادئ التخطيط التربوي الاستراتيجي</a:t>
            </a:r>
          </a:p>
          <a:p>
            <a:pPr marL="457200" indent="-457200" algn="r" rtl="1">
              <a:lnSpc>
                <a:spcPct val="120000"/>
              </a:lnSpc>
              <a:buFont typeface="Wingdings" pitchFamily="2" charset="2"/>
              <a:buChar char="q"/>
            </a:pPr>
            <a:r>
              <a:rPr lang="ar-SA" sz="2400" b="1" dirty="0">
                <a:solidFill>
                  <a:schemeClr val="bg1"/>
                </a:solidFill>
                <a:latin typeface="Simplified Arabic" pitchFamily="18" charset="-78"/>
                <a:cs typeface="Simplified Arabic" pitchFamily="18" charset="-78"/>
              </a:rPr>
              <a:t>متطلبات تطبيق التخطيط الاستراتيجي الناجح </a:t>
            </a:r>
          </a:p>
          <a:p>
            <a:pPr marL="457200" indent="-457200" algn="r" rtl="1">
              <a:lnSpc>
                <a:spcPct val="120000"/>
              </a:lnSpc>
              <a:buFont typeface="Wingdings" pitchFamily="2" charset="2"/>
              <a:buChar char="q"/>
            </a:pPr>
            <a:r>
              <a:rPr lang="ar-SA" sz="2400" b="1" dirty="0">
                <a:solidFill>
                  <a:schemeClr val="bg1"/>
                </a:solidFill>
                <a:latin typeface="Simplified Arabic" pitchFamily="18" charset="-78"/>
                <a:cs typeface="Simplified Arabic" pitchFamily="18" charset="-78"/>
              </a:rPr>
              <a:t>عناصر التخطيط الاستراتيجي التربوي</a:t>
            </a:r>
          </a:p>
          <a:p>
            <a:pPr marL="457200" indent="-457200" algn="r" rtl="1">
              <a:lnSpc>
                <a:spcPct val="120000"/>
              </a:lnSpc>
              <a:buFont typeface="Wingdings" pitchFamily="2" charset="2"/>
              <a:buChar char="q"/>
            </a:pPr>
            <a:r>
              <a:rPr lang="ar-SA" sz="2400" b="1" dirty="0">
                <a:solidFill>
                  <a:schemeClr val="bg1"/>
                </a:solidFill>
                <a:latin typeface="Simplified Arabic" pitchFamily="18" charset="-78"/>
                <a:cs typeface="Simplified Arabic" pitchFamily="18" charset="-78"/>
              </a:rPr>
              <a:t>خصائص التخطيط الاستراتيجي التربوي</a:t>
            </a:r>
          </a:p>
          <a:p>
            <a:pPr marL="457200" indent="-457200" algn="r" rtl="1">
              <a:lnSpc>
                <a:spcPct val="120000"/>
              </a:lnSpc>
              <a:buFont typeface="Wingdings" pitchFamily="2" charset="2"/>
              <a:buChar char="q"/>
            </a:pPr>
            <a:r>
              <a:rPr lang="ar-SA" sz="2400" b="1" dirty="0">
                <a:solidFill>
                  <a:schemeClr val="bg1"/>
                </a:solidFill>
                <a:latin typeface="Simplified Arabic" pitchFamily="18" charset="-78"/>
                <a:cs typeface="Simplified Arabic" pitchFamily="18" charset="-78"/>
              </a:rPr>
              <a:t>نماذج التخطيط الاستراتيجي التربوي </a:t>
            </a:r>
          </a:p>
          <a:p>
            <a:pPr marL="457200" indent="-457200" algn="r" rtl="1">
              <a:lnSpc>
                <a:spcPct val="120000"/>
              </a:lnSpc>
              <a:buFont typeface="Wingdings" pitchFamily="2" charset="2"/>
              <a:buChar char="q"/>
            </a:pPr>
            <a:r>
              <a:rPr lang="ar-SA" sz="2400" b="1" dirty="0">
                <a:solidFill>
                  <a:schemeClr val="bg1"/>
                </a:solidFill>
                <a:latin typeface="Simplified Arabic" pitchFamily="18" charset="-78"/>
                <a:cs typeface="Simplified Arabic" pitchFamily="18" charset="-78"/>
              </a:rPr>
              <a:t>متطلبات نجاح التخطيط الاستراتيجي للتعليم</a:t>
            </a:r>
          </a:p>
          <a:p>
            <a:pPr marL="457200" indent="-457200" algn="r" rtl="1">
              <a:lnSpc>
                <a:spcPct val="120000"/>
              </a:lnSpc>
              <a:buFont typeface="Wingdings" pitchFamily="2" charset="2"/>
              <a:buChar char="q"/>
            </a:pPr>
            <a:r>
              <a:rPr lang="ar-SA" sz="2400" b="1" dirty="0">
                <a:solidFill>
                  <a:schemeClr val="bg1"/>
                </a:solidFill>
                <a:latin typeface="Simplified Arabic" pitchFamily="18" charset="-78"/>
                <a:cs typeface="Simplified Arabic" pitchFamily="18" charset="-78"/>
              </a:rPr>
              <a:t>عمليات التخطيط الاستراتيجي التربوي .</a:t>
            </a:r>
          </a:p>
          <a:p>
            <a:pPr marL="457200" indent="-457200" algn="r" rtl="1">
              <a:lnSpc>
                <a:spcPct val="120000"/>
              </a:lnSpc>
              <a:buFont typeface="Wingdings" pitchFamily="2" charset="2"/>
              <a:buChar char="q"/>
            </a:pPr>
            <a:r>
              <a:rPr lang="ar-SA" sz="2400" b="1" dirty="0">
                <a:solidFill>
                  <a:schemeClr val="bg1"/>
                </a:solidFill>
                <a:latin typeface="Simplified Arabic" pitchFamily="18" charset="-78"/>
                <a:ea typeface="Calibri"/>
                <a:cs typeface="Simplified Arabic" pitchFamily="18" charset="-78"/>
                <a:sym typeface="Calibri"/>
              </a:rPr>
              <a:t>معوقات التخطيط الاستراتيجي التربوي</a:t>
            </a:r>
            <a:endParaRPr lang="ar-SA" sz="1600" dirty="0">
              <a:solidFill>
                <a:schemeClr val="bg1"/>
              </a:solidFill>
              <a:latin typeface="Calibri"/>
              <a:ea typeface="Calibri"/>
              <a:cs typeface="Calibri"/>
              <a:sym typeface="Calibri"/>
            </a:endParaRPr>
          </a:p>
          <a:p>
            <a:pPr marL="0" marR="0" lvl="0" indent="0" algn="r" rtl="0">
              <a:spcBef>
                <a:spcPts val="0"/>
              </a:spcBef>
              <a:spcAft>
                <a:spcPts val="0"/>
              </a:spcAft>
              <a:buNone/>
            </a:pPr>
            <a:endParaRPr lang="en-US" sz="2300" b="1" dirty="0">
              <a:solidFill>
                <a:schemeClr val="bg1"/>
              </a:solidFill>
              <a:latin typeface="Simplified Arabic" pitchFamily="18" charset="-78"/>
              <a:cs typeface="Simplified Arabic" pitchFamily="18" charset="-78"/>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8"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148534857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1592391" y="824171"/>
            <a:ext cx="9210618" cy="5114813"/>
          </a:xfrm>
          <a:prstGeom prst="rect">
            <a:avLst/>
          </a:prstGeom>
          <a:solidFill>
            <a:srgbClr val="8E5A6D"/>
          </a:solidFill>
          <a:ln>
            <a:noFill/>
          </a:ln>
        </p:spPr>
        <p:txBody>
          <a:bodyPr spcFirstLastPara="1" wrap="square" lIns="91425" tIns="45700" rIns="91425" bIns="45700" anchor="ctr" anchorCtr="0">
            <a:noAutofit/>
          </a:bodyPr>
          <a:lstStyle/>
          <a:p>
            <a:pPr lvl="0" algn="r"/>
            <a:r>
              <a:rPr lang="ar-SA" sz="2300" b="1" dirty="0">
                <a:solidFill>
                  <a:schemeClr val="bg1"/>
                </a:solidFill>
                <a:latin typeface="Simplified Arabic" pitchFamily="18" charset="-78"/>
                <a:ea typeface="Calibri"/>
                <a:cs typeface="Simplified Arabic" pitchFamily="18" charset="-78"/>
                <a:sym typeface="Calibri"/>
              </a:rPr>
              <a:t>المحاضرة الثامنة</a:t>
            </a:r>
            <a:r>
              <a:rPr lang="ar-EG" sz="2300" b="1" dirty="0">
                <a:solidFill>
                  <a:schemeClr val="bg1"/>
                </a:solidFill>
                <a:latin typeface="Simplified Arabic" pitchFamily="18" charset="-78"/>
                <a:ea typeface="Calibri"/>
                <a:cs typeface="Simplified Arabic" pitchFamily="18" charset="-78"/>
                <a:sym typeface="Calibri"/>
              </a:rPr>
              <a:t> </a:t>
            </a:r>
            <a:r>
              <a:rPr lang="ar-SA" sz="2300" b="1" dirty="0">
                <a:solidFill>
                  <a:schemeClr val="bg1"/>
                </a:solidFill>
                <a:latin typeface="Simplified Arabic" pitchFamily="18" charset="-78"/>
                <a:ea typeface="Calibri"/>
                <a:cs typeface="Simplified Arabic" pitchFamily="18" charset="-78"/>
                <a:sym typeface="Calibri"/>
              </a:rPr>
              <a:t>: خطوات التخطيط الاستراتيجي  وأخطاؤه ومعوقاته </a:t>
            </a:r>
          </a:p>
          <a:p>
            <a:pPr marL="342900" indent="-342900" algn="r" rtl="1">
              <a:buFont typeface="Arial" pitchFamily="34" charset="0"/>
              <a:buChar char="•"/>
            </a:pPr>
            <a:r>
              <a:rPr lang="ar-EG" sz="2300" b="1" dirty="0">
                <a:solidFill>
                  <a:schemeClr val="bg1"/>
                </a:solidFill>
                <a:latin typeface="Simplified Arabic" pitchFamily="18" charset="-78"/>
                <a:cs typeface="Simplified Arabic" pitchFamily="18" charset="-78"/>
              </a:rPr>
              <a:t> مفاهيم التخطيط الاستراتيجي :</a:t>
            </a:r>
            <a:endParaRPr lang="en-US" sz="23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300" b="1" dirty="0">
                <a:solidFill>
                  <a:schemeClr val="bg1"/>
                </a:solidFill>
                <a:latin typeface="Simplified Arabic" pitchFamily="18" charset="-78"/>
                <a:cs typeface="Simplified Arabic" pitchFamily="18" charset="-78"/>
              </a:rPr>
              <a:t>التطبيق للتخطيط الاستراتيجي على مؤسسة التعليم العالي: </a:t>
            </a:r>
            <a:endParaRPr lang="en-US" sz="23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300" b="1" dirty="0">
                <a:solidFill>
                  <a:schemeClr val="bg1"/>
                </a:solidFill>
                <a:latin typeface="Simplified Arabic" pitchFamily="18" charset="-78"/>
                <a:cs typeface="Simplified Arabic" pitchFamily="18" charset="-78"/>
              </a:rPr>
              <a:t>التحليل الاستراتيجي في التعليم العالي</a:t>
            </a:r>
            <a:endParaRPr lang="en-US" sz="23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300" b="1" dirty="0">
                <a:solidFill>
                  <a:schemeClr val="bg1"/>
                </a:solidFill>
                <a:latin typeface="Simplified Arabic" pitchFamily="18" charset="-78"/>
                <a:cs typeface="Simplified Arabic" pitchFamily="18" charset="-78"/>
              </a:rPr>
              <a:t>تحديد الاستراتيجية في التعليم العالي</a:t>
            </a:r>
            <a:endParaRPr lang="en-US" sz="23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300" b="1" dirty="0">
                <a:solidFill>
                  <a:schemeClr val="bg1"/>
                </a:solidFill>
                <a:latin typeface="Simplified Arabic" pitchFamily="18" charset="-78"/>
                <a:cs typeface="Simplified Arabic" pitchFamily="18" charset="-78"/>
              </a:rPr>
              <a:t>تحديد التوجهات المستقبلية في التعليم العالي </a:t>
            </a:r>
            <a:endParaRPr lang="en-US" sz="2300" b="1" dirty="0">
              <a:solidFill>
                <a:schemeClr val="bg1"/>
              </a:solidFill>
              <a:latin typeface="Simplified Arabic" pitchFamily="18" charset="-78"/>
              <a:cs typeface="Simplified Arabic" pitchFamily="18" charset="-78"/>
            </a:endParaRPr>
          </a:p>
          <a:p>
            <a:pPr marL="808038" indent="-342900" algn="r" rtl="1">
              <a:buFont typeface="Wingdings" pitchFamily="2" charset="2"/>
              <a:buChar char="v"/>
            </a:pPr>
            <a:r>
              <a:rPr lang="ar-SA" sz="2300" b="1" dirty="0">
                <a:solidFill>
                  <a:schemeClr val="bg1"/>
                </a:solidFill>
                <a:latin typeface="Simplified Arabic" pitchFamily="18" charset="-78"/>
                <a:cs typeface="Simplified Arabic" pitchFamily="18" charset="-78"/>
              </a:rPr>
              <a:t>أولا</a:t>
            </a:r>
            <a:r>
              <a:rPr lang="ar-EG" sz="2300" b="1" dirty="0">
                <a:solidFill>
                  <a:schemeClr val="bg1"/>
                </a:solidFill>
                <a:latin typeface="Simplified Arabic" pitchFamily="18" charset="-78"/>
                <a:cs typeface="Simplified Arabic" pitchFamily="18" charset="-78"/>
              </a:rPr>
              <a:t>ً</a:t>
            </a:r>
            <a:r>
              <a:rPr lang="ar-SA" sz="2300" b="1" dirty="0">
                <a:solidFill>
                  <a:schemeClr val="bg1"/>
                </a:solidFill>
                <a:latin typeface="Simplified Arabic" pitchFamily="18" charset="-78"/>
                <a:cs typeface="Simplified Arabic" pitchFamily="18" charset="-78"/>
              </a:rPr>
              <a:t>: بلورة الرؤية</a:t>
            </a:r>
            <a:endParaRPr lang="en-US" sz="2300" b="1" dirty="0">
              <a:solidFill>
                <a:schemeClr val="bg1"/>
              </a:solidFill>
              <a:latin typeface="Simplified Arabic" pitchFamily="18" charset="-78"/>
              <a:cs typeface="Simplified Arabic" pitchFamily="18" charset="-78"/>
            </a:endParaRPr>
          </a:p>
          <a:p>
            <a:pPr marL="808038" indent="-342900" algn="r" rtl="1">
              <a:buFont typeface="Wingdings" pitchFamily="2" charset="2"/>
              <a:buChar char="v"/>
            </a:pPr>
            <a:r>
              <a:rPr lang="ar-SA" sz="2300" b="1" dirty="0">
                <a:solidFill>
                  <a:schemeClr val="bg1"/>
                </a:solidFill>
                <a:latin typeface="Simplified Arabic" pitchFamily="18" charset="-78"/>
                <a:cs typeface="Simplified Arabic" pitchFamily="18" charset="-78"/>
              </a:rPr>
              <a:t>ثاني</a:t>
            </a:r>
            <a:r>
              <a:rPr lang="ar-EG" sz="2300" b="1" dirty="0">
                <a:solidFill>
                  <a:schemeClr val="bg1"/>
                </a:solidFill>
                <a:latin typeface="Simplified Arabic" pitchFamily="18" charset="-78"/>
                <a:cs typeface="Simplified Arabic" pitchFamily="18" charset="-78"/>
              </a:rPr>
              <a:t>ً</a:t>
            </a:r>
            <a:r>
              <a:rPr lang="ar-SA" sz="2300" b="1" dirty="0">
                <a:solidFill>
                  <a:schemeClr val="bg1"/>
                </a:solidFill>
                <a:latin typeface="Simplified Arabic" pitchFamily="18" charset="-78"/>
                <a:cs typeface="Simplified Arabic" pitchFamily="18" charset="-78"/>
              </a:rPr>
              <a:t>ا: تشكيل الرسالة </a:t>
            </a:r>
            <a:endParaRPr lang="en-US" sz="2300" b="1" dirty="0">
              <a:solidFill>
                <a:schemeClr val="bg1"/>
              </a:solidFill>
              <a:latin typeface="Simplified Arabic" pitchFamily="18" charset="-78"/>
              <a:cs typeface="Simplified Arabic" pitchFamily="18" charset="-78"/>
            </a:endParaRPr>
          </a:p>
          <a:p>
            <a:pPr marL="808038" indent="-342900" algn="r" rtl="1">
              <a:buFont typeface="Wingdings" pitchFamily="2" charset="2"/>
              <a:buChar char="v"/>
            </a:pPr>
            <a:r>
              <a:rPr lang="ar-SA" sz="2300" b="1" dirty="0">
                <a:solidFill>
                  <a:schemeClr val="bg1"/>
                </a:solidFill>
                <a:latin typeface="Simplified Arabic" pitchFamily="18" charset="-78"/>
                <a:cs typeface="Simplified Arabic" pitchFamily="18" charset="-78"/>
              </a:rPr>
              <a:t>ثالث</a:t>
            </a:r>
            <a:r>
              <a:rPr lang="ar-EG" sz="2300" b="1" dirty="0">
                <a:solidFill>
                  <a:schemeClr val="bg1"/>
                </a:solidFill>
                <a:latin typeface="Simplified Arabic" pitchFamily="18" charset="-78"/>
                <a:cs typeface="Simplified Arabic" pitchFamily="18" charset="-78"/>
              </a:rPr>
              <a:t>ً</a:t>
            </a:r>
            <a:r>
              <a:rPr lang="ar-SA" sz="2300" b="1" dirty="0">
                <a:solidFill>
                  <a:schemeClr val="bg1"/>
                </a:solidFill>
                <a:latin typeface="Simplified Arabic" pitchFamily="18" charset="-78"/>
                <a:cs typeface="Simplified Arabic" pitchFamily="18" charset="-78"/>
              </a:rPr>
              <a:t>ا: تحديد القيم</a:t>
            </a:r>
            <a:endParaRPr lang="en-US" sz="23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300" b="1" dirty="0">
                <a:solidFill>
                  <a:schemeClr val="bg1"/>
                </a:solidFill>
                <a:latin typeface="Simplified Arabic" pitchFamily="18" charset="-78"/>
                <a:cs typeface="Simplified Arabic" pitchFamily="18" charset="-78"/>
              </a:rPr>
              <a:t>وضع الأهداف الاستراتيجية</a:t>
            </a:r>
            <a:endParaRPr lang="en-US" sz="23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300" b="1" dirty="0">
                <a:solidFill>
                  <a:schemeClr val="bg1"/>
                </a:solidFill>
                <a:latin typeface="Simplified Arabic" pitchFamily="18" charset="-78"/>
                <a:cs typeface="Simplified Arabic" pitchFamily="18" charset="-78"/>
              </a:rPr>
              <a:t>وضع الخطط التفصيلية</a:t>
            </a:r>
            <a:endParaRPr lang="en-US" sz="23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300" b="1" dirty="0">
                <a:solidFill>
                  <a:schemeClr val="bg1"/>
                </a:solidFill>
                <a:latin typeface="Simplified Arabic" pitchFamily="18" charset="-78"/>
                <a:cs typeface="Simplified Arabic" pitchFamily="18" charset="-78"/>
              </a:rPr>
              <a:t>إقرار الخطة</a:t>
            </a:r>
            <a:endParaRPr lang="en-US" sz="23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300" b="1" dirty="0">
                <a:solidFill>
                  <a:schemeClr val="bg1"/>
                </a:solidFill>
                <a:latin typeface="Simplified Arabic" pitchFamily="18" charset="-78"/>
                <a:cs typeface="Simplified Arabic" pitchFamily="18" charset="-78"/>
              </a:rPr>
              <a:t>تطبيق الخطة الاستراتيجية التعليمية</a:t>
            </a:r>
            <a:endParaRPr lang="en-US" sz="2300" b="1" dirty="0">
              <a:solidFill>
                <a:schemeClr val="bg1"/>
              </a:solidFill>
              <a:latin typeface="Simplified Arabic" pitchFamily="18" charset="-78"/>
              <a:cs typeface="Simplified Arabic" pitchFamily="18" charset="-78"/>
            </a:endParaRPr>
          </a:p>
          <a:p>
            <a:pPr marL="342900" indent="-342900" algn="r" rtl="1">
              <a:buFont typeface="Arial" pitchFamily="34" charset="0"/>
              <a:buChar char="•"/>
            </a:pPr>
            <a:r>
              <a:rPr lang="ar-SA" sz="2300" b="1" dirty="0">
                <a:solidFill>
                  <a:schemeClr val="bg1"/>
                </a:solidFill>
                <a:latin typeface="Simplified Arabic" pitchFamily="18" charset="-78"/>
                <a:cs typeface="Simplified Arabic" pitchFamily="18" charset="-78"/>
              </a:rPr>
              <a:t>التوجيه والرقابة والتقويم </a:t>
            </a:r>
            <a:endParaRPr lang="en-US" sz="2300" b="1" dirty="0">
              <a:solidFill>
                <a:schemeClr val="bg1"/>
              </a:solidFill>
              <a:latin typeface="Simplified Arabic" pitchFamily="18" charset="-78"/>
              <a:cs typeface="Simplified Arabic" pitchFamily="18" charset="-78"/>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8"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387249645"/>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633769"/>
            <a:ext cx="12011966" cy="6118085"/>
          </a:xfrm>
          <a:prstGeom prst="rect">
            <a:avLst/>
          </a:prstGeom>
        </p:spPr>
        <p:txBody>
          <a:bodyPr wrap="square">
            <a:spAutoFit/>
          </a:bodyPr>
          <a:lstStyle/>
          <a:p>
            <a:pPr algn="justLow" rtl="1">
              <a:lnSpc>
                <a:spcPct val="115000"/>
              </a:lnSpc>
              <a:spcAft>
                <a:spcPts val="1000"/>
              </a:spcAft>
            </a:pPr>
            <a:r>
              <a:rPr lang="ar-SA" sz="3600" dirty="0" smtClean="0">
                <a:latin typeface="Calibri"/>
                <a:ea typeface="Calibri"/>
                <a:cs typeface="Simplified Arabic"/>
              </a:rPr>
              <a:t>تمهيد:</a:t>
            </a:r>
            <a:endParaRPr lang="en-US" sz="2800" dirty="0">
              <a:latin typeface="Calibri"/>
              <a:ea typeface="Calibri"/>
            </a:endParaRPr>
          </a:p>
          <a:p>
            <a:pPr algn="justLow" rtl="1">
              <a:lnSpc>
                <a:spcPct val="115000"/>
              </a:lnSpc>
              <a:spcAft>
                <a:spcPts val="1000"/>
              </a:spcAft>
            </a:pPr>
            <a:r>
              <a:rPr lang="ar-SA" sz="3200" b="1" dirty="0" smtClean="0">
                <a:latin typeface="Calibri"/>
                <a:ea typeface="Calibri"/>
                <a:cs typeface="Simplified Arabic"/>
              </a:rPr>
              <a:t>   في </a:t>
            </a:r>
            <a:r>
              <a:rPr lang="ar-SA" sz="3200" b="1" dirty="0">
                <a:latin typeface="Calibri"/>
                <a:ea typeface="Calibri"/>
                <a:cs typeface="Simplified Arabic"/>
              </a:rPr>
              <a:t>بعض الأحيان، قد تجعل الظروف غير المتوقعة تحقيق أهداف الخطة الاستراتيجية أمرًا صعبًا. فيمكن أن تشمل هذه الأنواع من الظروف تغييرات في الاقتصاد المحلي أو تقلبات في سوق العمل أو طلبات خاصة من العملاء أثناء إكمال المشروع. فعندما تنشأ هذه الظروف، من المهم لمطوري الخطة الاستراتيجية أن يفكروا في طرق للاستجابة بشكل فعال</a:t>
            </a:r>
            <a:r>
              <a:rPr lang="en-US" sz="3200" b="1" dirty="0" smtClean="0">
                <a:latin typeface="Simplified Arabic"/>
                <a:ea typeface="Calibri"/>
              </a:rPr>
              <a:t>.</a:t>
            </a:r>
            <a:r>
              <a:rPr lang="ar-SA" sz="3200" b="1" dirty="0">
                <a:latin typeface="Calibri"/>
                <a:ea typeface="Calibri"/>
                <a:cs typeface="Simplified Arabic"/>
              </a:rPr>
              <a:t> يمكن لمطوري الخطط الاستراتيجية التأكد من أن جميع الموظفين يفهمون توقعاتهم من خلال نشر الخطة في مساحة عامة يمكن الوصول إليها أو تعميمها في جميع أنحاء مكان العمل أو عقد اجتماعات كلما كانت هناك تغييرات في الخطة الحالية. وقد يكون من المفيد أيضًا مراجعة الخطط الاستراتيجية بعناية عند تعيين موظفين جدد</a:t>
            </a:r>
            <a:r>
              <a:rPr lang="en-US" sz="3200" b="1" dirty="0">
                <a:latin typeface="Simplified Arabic"/>
                <a:ea typeface="Calibri"/>
              </a:rPr>
              <a:t>.</a:t>
            </a:r>
            <a:endParaRPr lang="en-US" sz="3200" b="1" dirty="0">
              <a:latin typeface="Calibri"/>
              <a:ea typeface="Calibri"/>
            </a:endParaRPr>
          </a:p>
          <a:p>
            <a:pPr algn="justLow" rtl="1">
              <a:lnSpc>
                <a:spcPct val="115000"/>
              </a:lnSpc>
              <a:spcAft>
                <a:spcPts val="1000"/>
              </a:spcAft>
            </a:pPr>
            <a:endParaRPr lang="en-US" sz="34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638372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790068"/>
            <a:ext cx="12011966" cy="4524315"/>
          </a:xfrm>
          <a:prstGeom prst="rect">
            <a:avLst/>
          </a:prstGeom>
        </p:spPr>
        <p:txBody>
          <a:bodyPr wrap="square">
            <a:spAutoFit/>
          </a:bodyPr>
          <a:lstStyle/>
          <a:p>
            <a:pPr algn="just" rtl="1"/>
            <a:r>
              <a:rPr lang="ar-SA" sz="2400" b="1" dirty="0">
                <a:solidFill>
                  <a:srgbClr val="002060"/>
                </a:solidFill>
              </a:rPr>
              <a:t>مفهوم التخطيط الاستراتيجي:</a:t>
            </a:r>
            <a:endParaRPr lang="en-US" sz="2400" b="1" dirty="0">
              <a:solidFill>
                <a:srgbClr val="002060"/>
              </a:solidFill>
            </a:endParaRPr>
          </a:p>
          <a:p>
            <a:pPr algn="just" rtl="1"/>
            <a:r>
              <a:rPr lang="ar-EG" sz="2400" b="1" dirty="0"/>
              <a:t>1</a:t>
            </a:r>
            <a:r>
              <a:rPr lang="ar-EG" sz="2400" b="1" dirty="0">
                <a:solidFill>
                  <a:srgbClr val="FF0000"/>
                </a:solidFill>
              </a:rPr>
              <a:t>-مستقبلية القرارات الحالية</a:t>
            </a:r>
            <a:r>
              <a:rPr lang="ar-EG" sz="2400" b="1" dirty="0"/>
              <a:t>: حيث أن التخطيط الاستراتيجي يركز على تحديد مواطن القوة والضعف التي تكمن في المستقبل؛ وذلك لإيجاد أساس يُمكن للمؤسسة أن تعتمد عليه في اتخاذ قرارات حالية تؤدي للاستفادة من الفرص المتاحة وتجنب المخاطر، وعلى ذلك فالتخطيط هنا يعني تصميمًا للمستقبل وتحديدًا للوسائل الكفيلة بإحداثه.</a:t>
            </a:r>
            <a:endParaRPr lang="en-US" sz="2400" b="1" dirty="0"/>
          </a:p>
          <a:p>
            <a:pPr algn="just" rtl="1"/>
            <a:r>
              <a:rPr lang="ar-EG" sz="2400" b="1" dirty="0">
                <a:solidFill>
                  <a:srgbClr val="FF0000"/>
                </a:solidFill>
              </a:rPr>
              <a:t>2-التخطيط كعملية</a:t>
            </a:r>
            <a:r>
              <a:rPr lang="ar-EG" sz="2400" b="1" dirty="0"/>
              <a:t>؛ فالتخطيط الاستراتيجي عملية تبدأ بوضع الأهداف، ثم تحديد الاستراتيجيات والسياسات والخطط التفصيلية التي تتضمن تنفيذ الاستراتيجيات بصورة تؤدي إلي تحقيق الأهداف المطلوبة</a:t>
            </a:r>
            <a:r>
              <a:rPr lang="ar-SA" sz="2400" b="1" dirty="0"/>
              <a:t>، </a:t>
            </a:r>
            <a:r>
              <a:rPr lang="ar-EG" sz="2400" b="1" dirty="0"/>
              <a:t>وهذا يعني أنها عملية تسير عل أسس مفهومة، ولكنها في نفس الوقت تتصف بالاستمرارية؛ لاحتواء التغيرات التي قد تحدث في البيئة، وإن كان ذلك لا يعني تغيير الخطط كل يوم، ولكن عندما تكون هناك ضرورة لذلك.</a:t>
            </a:r>
            <a:endParaRPr lang="en-US" sz="2400" b="1" dirty="0"/>
          </a:p>
          <a:p>
            <a:pPr algn="just" rtl="1"/>
            <a:r>
              <a:rPr lang="ar-EG" sz="2400" b="1" dirty="0">
                <a:solidFill>
                  <a:srgbClr val="FF0000"/>
                </a:solidFill>
              </a:rPr>
              <a:t>3-التخطيط كفلسفة</a:t>
            </a:r>
            <a:r>
              <a:rPr lang="ar-EG" sz="2400" b="1" dirty="0"/>
              <a:t>؛ فالتخطيط يعد اتجاهًا وطريقة للحياة؛ فهو يركز على الأداء المبني على أساس من دراسة واستلهام المستقبل، كما أنه يُركز أيضًا على استمرارية التخطيط وعدم اعتمادها فقط على مجموعة ثابتة من الإجراءات والأساليب.</a:t>
            </a:r>
            <a:endParaRPr lang="en-US" sz="2400" b="1" dirty="0"/>
          </a:p>
          <a:p>
            <a:pPr algn="just" rtl="1"/>
            <a:r>
              <a:rPr lang="ar-EG" sz="2400" b="1" dirty="0">
                <a:solidFill>
                  <a:srgbClr val="FF0000"/>
                </a:solidFill>
              </a:rPr>
              <a:t>4-التخطيط كبناء</a:t>
            </a:r>
            <a:r>
              <a:rPr lang="ar-EG" sz="2400" b="1" dirty="0"/>
              <a:t>؛ فالتخطيط الاستراتيجي يعمل على ربط ثلاثة أنماط رئيسية من الخطط هي: الخطط الاستراتيجية، والبرامج متوسطة المدى، والميزانيات قصيرة المدى، والخطط الإجرائية، بهدف تحويل التكامل بينها إلي قرارات حالية. </a:t>
            </a:r>
            <a:endParaRPr lang="en-US" sz="2400" b="1" dirty="0"/>
          </a:p>
        </p:txBody>
      </p:sp>
      <p:sp>
        <p:nvSpPr>
          <p:cNvPr id="11" name="Google Shape;110;p1"/>
          <p:cNvSpPr/>
          <p:nvPr/>
        </p:nvSpPr>
        <p:spPr>
          <a:xfrm>
            <a:off x="2711625" y="6043084"/>
            <a:ext cx="5688632"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163761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790068"/>
            <a:ext cx="12011966" cy="5016758"/>
          </a:xfrm>
          <a:prstGeom prst="rect">
            <a:avLst/>
          </a:prstGeom>
        </p:spPr>
        <p:txBody>
          <a:bodyPr wrap="square">
            <a:spAutoFit/>
          </a:bodyPr>
          <a:lstStyle/>
          <a:p>
            <a:pPr algn="just" rtl="1"/>
            <a:r>
              <a:rPr lang="ar-SA" sz="3200" b="1" dirty="0"/>
              <a:t>مصطلحات مرتبطة بالتخطيط الاستراتيجي</a:t>
            </a:r>
            <a:endParaRPr lang="en-US" sz="3200" b="1" dirty="0"/>
          </a:p>
          <a:p>
            <a:pPr lvl="0" algn="just" rtl="1"/>
            <a:r>
              <a:rPr lang="ar-EG" sz="3200" b="1" dirty="0"/>
              <a:t>الرسالة </a:t>
            </a:r>
            <a:r>
              <a:rPr lang="en-US" sz="3200" b="1" dirty="0"/>
              <a:t>Mission</a:t>
            </a:r>
            <a:r>
              <a:rPr lang="ar-EG" sz="3200" b="1" dirty="0"/>
              <a:t>: الرسالة لغة، ما يُرسل وتكون في موضوع واحد. واصطلاحًا، هي الغرض الأساسي الذي توجد المؤسسة من أجله، والذي تسعى إلي تحقيقه.</a:t>
            </a:r>
            <a:endParaRPr lang="en-US" sz="3200" b="1" dirty="0"/>
          </a:p>
          <a:p>
            <a:pPr lvl="0" algn="just" rtl="1"/>
            <a:r>
              <a:rPr lang="ar-EG" sz="3200" b="1" dirty="0"/>
              <a:t>الرؤية </a:t>
            </a:r>
            <a:r>
              <a:rPr lang="en-US" sz="3200" b="1" dirty="0"/>
              <a:t>Vision</a:t>
            </a:r>
            <a:r>
              <a:rPr lang="ar-EG" sz="3200" b="1" dirty="0"/>
              <a:t>: لغة، الرأي: الاعتقاد والعقل والتدبير والنظر والتأمل، والرؤيا: ما يرى في النوم</a:t>
            </a:r>
            <a:r>
              <a:rPr lang="ar-EG" sz="3200" b="1" baseline="30000" dirty="0"/>
              <a:t>(</a:t>
            </a:r>
            <a:r>
              <a:rPr lang="ar-EG" sz="3200" b="1" dirty="0"/>
              <a:t>، واصطلاحًا تُعرف بأنها طموحات المؤسسة التي لا يُمكن تحقيقها في ظل الإمكانات المُتاحة، وإن كان من الممكن الوصول إليها في الأجل الطويل.</a:t>
            </a:r>
            <a:endParaRPr lang="en-US" sz="3200" b="1" dirty="0"/>
          </a:p>
          <a:p>
            <a:pPr lvl="0" algn="just" rtl="1"/>
            <a:r>
              <a:rPr lang="ar-EG" sz="3200" b="1" dirty="0"/>
              <a:t>الغايات </a:t>
            </a:r>
            <a:r>
              <a:rPr lang="en-US" sz="3200" b="1" dirty="0"/>
              <a:t>Objectives</a:t>
            </a:r>
            <a:r>
              <a:rPr lang="ar-EG" sz="3200" b="1" dirty="0"/>
              <a:t>: وهي المواقع أو الأوضاع التي ترغب المؤسسة في الوصول إليها في المستقبل، وتأتي عادة في حدود المهمة، وترجمة لها بصورة أكثر تفصيلاً وتحديدًا في ألفاظ وأرقام من غير ربط لها بمدى زمني معين، ولكنها في الوقت نفسه لا تكون بدرجة التفصيل أو التحديد التي تظهر في الأهداف المباشرة.</a:t>
            </a:r>
            <a:endParaRPr lang="en-US" sz="3200" b="1" dirty="0"/>
          </a:p>
        </p:txBody>
      </p:sp>
      <p:sp>
        <p:nvSpPr>
          <p:cNvPr id="11" name="Google Shape;110;p1"/>
          <p:cNvSpPr/>
          <p:nvPr/>
        </p:nvSpPr>
        <p:spPr>
          <a:xfrm>
            <a:off x="2711625" y="6265705"/>
            <a:ext cx="5688632"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957704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790068"/>
            <a:ext cx="12011966" cy="5509200"/>
          </a:xfrm>
          <a:prstGeom prst="rect">
            <a:avLst/>
          </a:prstGeom>
        </p:spPr>
        <p:txBody>
          <a:bodyPr wrap="square">
            <a:spAutoFit/>
          </a:bodyPr>
          <a:lstStyle/>
          <a:p>
            <a:pPr algn="just" rtl="1"/>
            <a:r>
              <a:rPr lang="ar-EG" sz="3200" b="1" dirty="0">
                <a:solidFill>
                  <a:srgbClr val="002060"/>
                </a:solidFill>
              </a:rPr>
              <a:t>الاستراتيجية </a:t>
            </a:r>
            <a:r>
              <a:rPr lang="en-US" sz="3200" b="1" dirty="0">
                <a:solidFill>
                  <a:srgbClr val="002060"/>
                </a:solidFill>
              </a:rPr>
              <a:t>Strategy</a:t>
            </a:r>
            <a:r>
              <a:rPr lang="ar-EG" sz="3200" b="1" dirty="0">
                <a:solidFill>
                  <a:srgbClr val="002060"/>
                </a:solidFill>
              </a:rPr>
              <a:t>: هي لفظه استخدمت في الحياة العسكرية، وتطورت دلالاتها حتى أصبحت تعني فن القيادة العسكرية في مواجهة الظروف الصعبة، ثم انتقلت إلي مجالات أخرى اجتماعية وسياسية واقتصادية وتربوية. وهي عبارة عن مجموعة من الأفكار والمبادئ التي تتناول مجالاً من مجالات المعرفة الإنسانية بصورة شاملة ومتكاملة تنطلق نحو تحقيق أهداف معينة وتحدد الأساليب والوسائل التي تساعدها على تحقيق هذه الأهداف، ثم تضع أساليب التقويم المناسبة للتعرف على مدى نجاحها وتحقيقها للأهداف التي حددتها من قبل. وتعرف أيضًا بأنها الاتجاه العام أو خط السير الذي تتخذه المؤسسة وصولاً إلي غايتها. وتتعدد طرق الوصول إلي غاية من الغايات، ومن هنا تأتي تشكيلة من البدائل الاستراتيجية لكل غاية، وتأتي المفاضلة والاختيار من هذه البدائل وفق معايير، منها: الإمكانات والظروف المتاحة، والعوائق المُحتملة، والتكلفة، وسرعة الوصول إلي الغاية، والعوائد المتوقعة. </a:t>
            </a:r>
            <a:endParaRPr lang="en-US" sz="3200" b="1" dirty="0">
              <a:solidFill>
                <a:srgbClr val="002060"/>
              </a:solidFill>
            </a:endParaRPr>
          </a:p>
        </p:txBody>
      </p:sp>
      <p:sp>
        <p:nvSpPr>
          <p:cNvPr id="11" name="Google Shape;110;p1"/>
          <p:cNvSpPr/>
          <p:nvPr/>
        </p:nvSpPr>
        <p:spPr>
          <a:xfrm>
            <a:off x="2711625" y="6265705"/>
            <a:ext cx="5688632"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405261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790068"/>
            <a:ext cx="12011966" cy="4893647"/>
          </a:xfrm>
          <a:prstGeom prst="rect">
            <a:avLst/>
          </a:prstGeom>
        </p:spPr>
        <p:txBody>
          <a:bodyPr wrap="square">
            <a:spAutoFit/>
          </a:bodyPr>
          <a:lstStyle/>
          <a:p>
            <a:pPr algn="just" rtl="1"/>
            <a:r>
              <a:rPr lang="ar-SA" sz="2400" b="1" dirty="0" smtClean="0"/>
              <a:t>أهداف التخطيط الاستراتيجي  بالتعليم العالي:</a:t>
            </a:r>
            <a:endParaRPr lang="en-US" sz="2400" b="1" dirty="0"/>
          </a:p>
          <a:p>
            <a:pPr marL="285750" lvl="0" indent="-285750" algn="just" rtl="1">
              <a:buFont typeface="Arial" pitchFamily="34" charset="0"/>
              <a:buChar char="•"/>
            </a:pPr>
            <a:r>
              <a:rPr lang="ar-EG" sz="2400" b="1" dirty="0"/>
              <a:t>مواجهة التغير في بيئة عمل المؤسسة؛ حيث تهدف عملية التخطيط إلي التوصيف المنهجي لبيئة عمل المؤسسة ووضع استراتيجيات التعامل الفعال معها، وتطوير إمكانيات المؤسسة للتعرف وتحليل الفرص والتحديات وتقويمها ووضع سبل التعامل الفعال </a:t>
            </a:r>
            <a:r>
              <a:rPr lang="ar-EG" sz="2400" b="1" dirty="0" smtClean="0"/>
              <a:t>معها</a:t>
            </a:r>
            <a:r>
              <a:rPr lang="ar-SA" sz="2400" b="1" dirty="0" smtClean="0"/>
              <a:t>.</a:t>
            </a:r>
          </a:p>
          <a:p>
            <a:pPr lvl="0" algn="just" rtl="1"/>
            <a:endParaRPr lang="en-US" sz="2400" b="1" dirty="0"/>
          </a:p>
          <a:p>
            <a:pPr marL="285750" lvl="0" indent="-285750" algn="just" rtl="1">
              <a:buFont typeface="Arial" pitchFamily="34" charset="0"/>
              <a:buChar char="•"/>
            </a:pPr>
            <a:r>
              <a:rPr lang="ar-EG" sz="2400" b="1" dirty="0"/>
              <a:t>تحديد توجيه المسارات </a:t>
            </a:r>
            <a:r>
              <a:rPr lang="ar-EG" sz="2400" b="1" dirty="0" smtClean="0"/>
              <a:t>الاستراتيجية </a:t>
            </a:r>
            <a:r>
              <a:rPr lang="ar-EG" sz="2400" b="1" dirty="0"/>
              <a:t>للمؤسسة، وذلك بصياغة وتطوير رسالة المؤسسة وأهدافها، وتحديد وتوجيه مسار العمل فيها، وصياغة الغايات والأهداف </a:t>
            </a:r>
            <a:r>
              <a:rPr lang="ar-EG" sz="2400" b="1" dirty="0" smtClean="0"/>
              <a:t>الاستراتيجية </a:t>
            </a:r>
            <a:r>
              <a:rPr lang="ar-EG" sz="2400" b="1" dirty="0"/>
              <a:t>مع توفير متطلبات تحسين الأداء وتحقيق النمو </a:t>
            </a:r>
            <a:r>
              <a:rPr lang="ar-EG" sz="2400" b="1" dirty="0" smtClean="0"/>
              <a:t>والتقدم </a:t>
            </a:r>
            <a:r>
              <a:rPr lang="ar-SA" sz="2400" b="1" dirty="0" smtClean="0"/>
              <a:t>.</a:t>
            </a:r>
            <a:endParaRPr lang="en-US" sz="2400" b="1" dirty="0"/>
          </a:p>
          <a:p>
            <a:pPr marL="285750" lvl="0" indent="-285750" algn="just" rtl="1">
              <a:buFont typeface="Arial" pitchFamily="34" charset="0"/>
              <a:buChar char="•"/>
            </a:pPr>
            <a:r>
              <a:rPr lang="ar-EG" sz="2400" b="1" dirty="0"/>
              <a:t>تطوير وتحسين أداء المؤسسة، وذلك بتحديد الخصائص الرئيسة لبيئة العمل الداخلية للمؤسسة؛ مما يساعدها على تحقيق أهدافها ورسالتها، وتدعيم الأداء المرتفع لأفراد وجماعات العمل، وتقويم الأداء المنخفض وتوفير متطلبات تحسينه، والتأكد من المتابعة المستمرة لعناصر بيئة العمل </a:t>
            </a:r>
            <a:r>
              <a:rPr lang="ar-SA" sz="2400" b="1" dirty="0" smtClean="0"/>
              <a:t>.</a:t>
            </a:r>
            <a:endParaRPr lang="en-US" sz="2400" b="1" dirty="0"/>
          </a:p>
          <a:p>
            <a:pPr marL="285750" lvl="0" indent="-285750" algn="just" rtl="1">
              <a:buFont typeface="Arial" pitchFamily="34" charset="0"/>
              <a:buChar char="•"/>
            </a:pPr>
            <a:r>
              <a:rPr lang="ar-EG" sz="2400" b="1" dirty="0"/>
              <a:t>تطوير النظام الإداري للمؤسسة، وذلك بتوفير المناخ التنظيمي الملائم لتوليد الأفكار المبتكرة، وتوفير فرص التعليم والتحين التنظيمي والإداري، وتدعيم مرونة الإجراءات وحرية التصرف، بما يوفر مقومات تحقيق الإنجازات والأهداف المُخططة، والعمل على تيسير الاتصالات الإدارية بين أعضاء وجماعات العمل والوحدات التنظيمية داخل </a:t>
            </a:r>
            <a:r>
              <a:rPr lang="ar-EG" sz="2400" b="1" dirty="0" smtClean="0"/>
              <a:t>المؤسسة</a:t>
            </a:r>
            <a:r>
              <a:rPr lang="ar-SA" sz="2400" b="1" dirty="0" smtClean="0"/>
              <a:t>.</a:t>
            </a:r>
            <a:endParaRPr lang="en-US" sz="2400" dirty="0"/>
          </a:p>
        </p:txBody>
      </p:sp>
      <p:sp>
        <p:nvSpPr>
          <p:cNvPr id="11" name="Google Shape;110;p1"/>
          <p:cNvSpPr/>
          <p:nvPr/>
        </p:nvSpPr>
        <p:spPr>
          <a:xfrm>
            <a:off x="2711625" y="6043084"/>
            <a:ext cx="5688632"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1304826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790068"/>
            <a:ext cx="12011966" cy="3193695"/>
          </a:xfrm>
          <a:prstGeom prst="rect">
            <a:avLst/>
          </a:prstGeom>
        </p:spPr>
        <p:txBody>
          <a:bodyPr wrap="square">
            <a:spAutoFit/>
          </a:bodyPr>
          <a:lstStyle/>
          <a:p>
            <a:pPr algn="justLow" rtl="1">
              <a:lnSpc>
                <a:spcPct val="115000"/>
              </a:lnSpc>
              <a:spcAft>
                <a:spcPts val="1000"/>
              </a:spcAft>
            </a:pPr>
            <a:r>
              <a:rPr lang="ar-SA" sz="2800" b="1" dirty="0" smtClean="0">
                <a:latin typeface="Calibri"/>
                <a:ea typeface="Calibri"/>
                <a:cs typeface="Simplified Arabic"/>
              </a:rPr>
              <a:t>1- أخطاء التخطيط الاستراتيجي</a:t>
            </a:r>
            <a:endParaRPr lang="en-US" sz="2800" b="1" dirty="0" smtClean="0">
              <a:latin typeface="Calibri"/>
              <a:ea typeface="Calibri"/>
            </a:endParaRPr>
          </a:p>
          <a:p>
            <a:pPr algn="justLow" rtl="1">
              <a:lnSpc>
                <a:spcPct val="115000"/>
              </a:lnSpc>
              <a:spcAft>
                <a:spcPts val="1000"/>
              </a:spcAft>
            </a:pPr>
            <a:r>
              <a:rPr lang="ar-SA" sz="2800" b="1" dirty="0" smtClean="0">
                <a:latin typeface="Calibri"/>
                <a:ea typeface="Calibri"/>
                <a:cs typeface="Simplified Arabic"/>
              </a:rPr>
              <a:t> أوضحت إحدى الدراسات التي تمت على مجموعة من المنظمات الامريكية وما عكستنه الخبرة الطويلة لهذه المنظمات أن 90% من الخطط الاستراتيجية لم تنجز بفعالية فضلا عن أن ٣٠% من المنظمات التي كانت تتبوأ قمة صناعتها لم تعد كذلك خلال الخمس سنوات الاخيرة. لذا كانت الحاجة الملحة لعمل “الاستراتيجية” حيث انها هي المولد </a:t>
            </a:r>
            <a:r>
              <a:rPr lang="ar-EG" sz="2800" b="1" dirty="0" smtClean="0">
                <a:latin typeface="Calibri"/>
                <a:ea typeface="Calibri"/>
                <a:cs typeface="Simplified Arabic"/>
              </a:rPr>
              <a:t>للميزة </a:t>
            </a:r>
            <a:r>
              <a:rPr lang="ar-SA" sz="2800" b="1" dirty="0" smtClean="0">
                <a:latin typeface="Calibri"/>
                <a:ea typeface="Calibri"/>
                <a:cs typeface="Simplified Arabic"/>
              </a:rPr>
              <a:t>التنافسية المستدامة ولقد حددت الاستراتيجية التي قامت بها تلك المنظمات</a:t>
            </a:r>
            <a:r>
              <a:rPr lang="ar-EG" sz="2800" b="1" dirty="0" smtClean="0">
                <a:latin typeface="Calibri"/>
                <a:ea typeface="Calibri"/>
                <a:cs typeface="Simplified Arabic"/>
              </a:rPr>
              <a:t> مجموعة</a:t>
            </a:r>
            <a:r>
              <a:rPr lang="ar-SA" sz="2800" b="1" dirty="0" smtClean="0">
                <a:latin typeface="Calibri"/>
                <a:ea typeface="Calibri"/>
                <a:cs typeface="Simplified Arabic"/>
              </a:rPr>
              <a:t> الأخطاء التالية عن عمل التخطيط الاستراتيجي: </a:t>
            </a:r>
            <a:endParaRPr lang="en-US" sz="2800" b="1" dirty="0">
              <a:latin typeface="Calibri"/>
              <a:ea typeface="Calibri"/>
            </a:endParaRPr>
          </a:p>
        </p:txBody>
      </p:sp>
      <p:sp>
        <p:nvSpPr>
          <p:cNvPr id="11" name="Google Shape;110;p1"/>
          <p:cNvSpPr/>
          <p:nvPr/>
        </p:nvSpPr>
        <p:spPr>
          <a:xfrm>
            <a:off x="2711625" y="6043084"/>
            <a:ext cx="5688632"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660187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936342"/>
            <a:ext cx="12011966" cy="6098977"/>
          </a:xfrm>
          <a:prstGeom prst="rect">
            <a:avLst/>
          </a:prstGeom>
        </p:spPr>
        <p:txBody>
          <a:bodyPr wrap="square">
            <a:spAutoFit/>
          </a:bodyPr>
          <a:lstStyle/>
          <a:p>
            <a:pPr algn="justLow" rtl="1">
              <a:lnSpc>
                <a:spcPct val="150000"/>
              </a:lnSpc>
              <a:spcAft>
                <a:spcPts val="1000"/>
              </a:spcAft>
            </a:pPr>
            <a:r>
              <a:rPr lang="ar-SA" sz="3200" dirty="0">
                <a:latin typeface="Calibri"/>
                <a:ea typeface="Calibri"/>
                <a:cs typeface="Simplified Arabic"/>
              </a:rPr>
              <a:t>1- </a:t>
            </a:r>
            <a:r>
              <a:rPr lang="ar-SA" sz="3200" b="1" dirty="0">
                <a:latin typeface="Calibri"/>
                <a:ea typeface="Calibri"/>
                <a:cs typeface="Simplified Arabic"/>
              </a:rPr>
              <a:t>الافتقاد للتكامل</a:t>
            </a:r>
            <a:r>
              <a:rPr lang="en-US" sz="3200" b="1" dirty="0">
                <a:latin typeface="Calibri"/>
                <a:ea typeface="Calibri"/>
                <a:cs typeface="Simplified Arabic"/>
              </a:rPr>
              <a:t> </a:t>
            </a:r>
            <a:r>
              <a:rPr lang="en-US" sz="3200" b="1" dirty="0">
                <a:latin typeface="Simplified Arabic"/>
                <a:ea typeface="Calibri"/>
              </a:rPr>
              <a:t>:</a:t>
            </a:r>
            <a:r>
              <a:rPr lang="ar-SA" sz="3200" b="1" dirty="0">
                <a:latin typeface="Calibri"/>
                <a:ea typeface="Calibri"/>
                <a:cs typeface="Simplified Arabic"/>
              </a:rPr>
              <a:t>إن التخطيط مجرد خطوة اولى وأنه لكى تكون الاستراتيجية فعالة يجب أن تتوحد وتتكامل مع الخطط البشرية والتنظيمية وخطط العمليات او خطط الاعمال. وأيضا ضرورة دمج التفكير الاستراتيجي في كل الأعمال التنظيمية</a:t>
            </a:r>
            <a:r>
              <a:rPr lang="en-US" sz="3200" b="1" dirty="0">
                <a:latin typeface="Simplified Arabic"/>
                <a:ea typeface="Calibri"/>
              </a:rPr>
              <a:t>.</a:t>
            </a:r>
          </a:p>
          <a:p>
            <a:pPr algn="justLow" rtl="1">
              <a:lnSpc>
                <a:spcPct val="150000"/>
              </a:lnSpc>
              <a:spcAft>
                <a:spcPts val="1000"/>
              </a:spcAft>
            </a:pPr>
            <a:r>
              <a:rPr lang="ar-SA" sz="3200" b="1" dirty="0">
                <a:latin typeface="Simplified Arabic"/>
                <a:ea typeface="Calibri"/>
              </a:rPr>
              <a:t>2- </a:t>
            </a:r>
            <a:r>
              <a:rPr lang="ar-SA" sz="3200" b="1" dirty="0">
                <a:latin typeface="Calibri"/>
                <a:ea typeface="Calibri"/>
                <a:cs typeface="Simplified Arabic"/>
              </a:rPr>
              <a:t>التركيز في عملية واحدة دون باقي العمليات</a:t>
            </a:r>
            <a:r>
              <a:rPr lang="ar-SA" sz="3200" b="1" dirty="0">
                <a:latin typeface="Simplified Arabic"/>
                <a:ea typeface="Calibri"/>
              </a:rPr>
              <a:t>: </a:t>
            </a:r>
            <a:r>
              <a:rPr lang="ar-SA" sz="3200" b="1" dirty="0">
                <a:latin typeface="Calibri"/>
                <a:ea typeface="Calibri"/>
                <a:cs typeface="Simplified Arabic"/>
              </a:rPr>
              <a:t>يجب تقديم اعتبارات متساوية للوظائف التنظيمية المختلفة حتى تتصرف وتتكيف فالبشر والعمليات والتكنولوجيا هم الآلة  التي سوف تحرك وتدفع الاستراتيجية للأمام وأن التخطيط الجيد هو ما سيزيد من احتمالية النجاح</a:t>
            </a:r>
            <a:r>
              <a:rPr lang="en-US" sz="3200" b="1" dirty="0">
                <a:latin typeface="Simplified Arabic"/>
                <a:ea typeface="Calibri"/>
              </a:rPr>
              <a:t>.</a:t>
            </a:r>
            <a:endParaRPr lang="en-US" sz="3200" b="1" dirty="0">
              <a:latin typeface="Calibri"/>
              <a:ea typeface="Calibri"/>
            </a:endParaRPr>
          </a:p>
          <a:p>
            <a:pPr algn="justLow" rtl="1">
              <a:lnSpc>
                <a:spcPct val="150000"/>
              </a:lnSpc>
              <a:spcAft>
                <a:spcPts val="1000"/>
              </a:spcAft>
            </a:pPr>
            <a:endParaRPr lang="en-US" sz="28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805788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692696"/>
            <a:ext cx="12011966" cy="5614679"/>
          </a:xfrm>
          <a:prstGeom prst="rect">
            <a:avLst/>
          </a:prstGeom>
        </p:spPr>
        <p:txBody>
          <a:bodyPr wrap="square">
            <a:spAutoFit/>
          </a:bodyPr>
          <a:lstStyle/>
          <a:p>
            <a:pPr algn="justLow" rtl="1">
              <a:lnSpc>
                <a:spcPct val="115000"/>
              </a:lnSpc>
              <a:spcAft>
                <a:spcPts val="1000"/>
              </a:spcAft>
            </a:pPr>
            <a:r>
              <a:rPr lang="ar-SA" sz="2800" b="1" dirty="0">
                <a:latin typeface="Calibri"/>
                <a:ea typeface="Calibri"/>
                <a:cs typeface="Simplified Arabic"/>
              </a:rPr>
              <a:t>3- التفكير التقليدي </a:t>
            </a:r>
            <a:r>
              <a:rPr lang="ar-SA" sz="2800" b="1" dirty="0">
                <a:latin typeface="Simplified Arabic"/>
                <a:ea typeface="Calibri"/>
              </a:rPr>
              <a:t>:  </a:t>
            </a:r>
            <a:r>
              <a:rPr lang="ar-SA" sz="2800" b="1" dirty="0">
                <a:latin typeface="Calibri"/>
                <a:ea typeface="Calibri"/>
                <a:cs typeface="Simplified Arabic"/>
              </a:rPr>
              <a:t>إن التفكير الجيد يجب أن يكون نتيجة أفكار متميزة عن المنافسين الآخرين فضلا عن تحقيق الميزة التنافسية المستدامة. إن المديرون يعيدون اختراع صناعتهم بأفكار مبتكرة وجذرية</a:t>
            </a:r>
            <a:r>
              <a:rPr lang="en-US" sz="2800" b="1" dirty="0">
                <a:latin typeface="Simplified Arabic"/>
                <a:ea typeface="Calibri"/>
              </a:rPr>
              <a:t>.</a:t>
            </a:r>
            <a:endParaRPr lang="ar-SA" sz="2800" b="1" dirty="0">
              <a:latin typeface="Simplified Arabic"/>
              <a:ea typeface="Calibri"/>
            </a:endParaRPr>
          </a:p>
          <a:p>
            <a:pPr algn="justLow" rtl="1">
              <a:lnSpc>
                <a:spcPct val="115000"/>
              </a:lnSpc>
              <a:spcAft>
                <a:spcPts val="1000"/>
              </a:spcAft>
            </a:pPr>
            <a:r>
              <a:rPr lang="ar-SA" sz="2800" b="1" dirty="0">
                <a:latin typeface="Calibri"/>
                <a:ea typeface="Calibri"/>
                <a:cs typeface="Simplified Arabic"/>
              </a:rPr>
              <a:t>4- التفكير المستقبلي القائم على الواقع الحالي</a:t>
            </a:r>
            <a:r>
              <a:rPr lang="en-US" sz="2800" b="1" dirty="0">
                <a:latin typeface="Simplified Arabic"/>
                <a:ea typeface="Calibri"/>
              </a:rPr>
              <a:t>:</a:t>
            </a:r>
            <a:r>
              <a:rPr lang="ar-SA" sz="2800" b="1" dirty="0">
                <a:latin typeface="Simplified Arabic"/>
                <a:ea typeface="Calibri"/>
              </a:rPr>
              <a:t> </a:t>
            </a:r>
            <a:r>
              <a:rPr lang="ar-SA" sz="2800" b="1" dirty="0">
                <a:latin typeface="Calibri"/>
                <a:ea typeface="Calibri"/>
                <a:cs typeface="Simplified Arabic"/>
              </a:rPr>
              <a:t>يجب العمل مع ما يمكن أن يكون وليس ما هو قائم ومن ثم لا يجب ترك القيود المفروضة على الواقع الحالي أن تحد المستقبل. ولذا ضع خطط للعاملين والعمليات لأنها هي التي تدفع وتقود نحو التغيير المطلوب في المستقبل</a:t>
            </a:r>
            <a:r>
              <a:rPr lang="en-US" sz="2800" b="1" dirty="0">
                <a:latin typeface="Simplified Arabic"/>
                <a:ea typeface="Calibri"/>
              </a:rPr>
              <a:t>.</a:t>
            </a:r>
            <a:endParaRPr lang="ar-SA" sz="2800" b="1" dirty="0">
              <a:latin typeface="Simplified Arabic"/>
              <a:ea typeface="Calibri"/>
            </a:endParaRPr>
          </a:p>
          <a:p>
            <a:pPr algn="justLow" rtl="1">
              <a:lnSpc>
                <a:spcPct val="115000"/>
              </a:lnSpc>
              <a:spcAft>
                <a:spcPts val="1000"/>
              </a:spcAft>
            </a:pPr>
            <a:r>
              <a:rPr lang="ar-SA" sz="2800" b="1" dirty="0">
                <a:latin typeface="Calibri"/>
                <a:ea typeface="Calibri"/>
                <a:cs typeface="Simplified Arabic"/>
              </a:rPr>
              <a:t>5- عدم إشراك أصحاب المصالح </a:t>
            </a:r>
            <a:r>
              <a:rPr lang="ar-EG" sz="2800" b="1" dirty="0">
                <a:latin typeface="Calibri"/>
                <a:ea typeface="Calibri"/>
                <a:cs typeface="Simplified Arabic"/>
              </a:rPr>
              <a:t>الرئيسيين</a:t>
            </a:r>
            <a:r>
              <a:rPr lang="en-US" sz="2800" b="1" dirty="0">
                <a:latin typeface="Calibri"/>
                <a:ea typeface="Calibri"/>
                <a:cs typeface="Simplified Arabic"/>
              </a:rPr>
              <a:t> </a:t>
            </a:r>
            <a:r>
              <a:rPr lang="en-US" sz="2800" b="1" dirty="0">
                <a:latin typeface="Simplified Arabic"/>
                <a:ea typeface="Calibri"/>
              </a:rPr>
              <a:t>:</a:t>
            </a:r>
            <a:r>
              <a:rPr lang="ar-SA" sz="2800" b="1" dirty="0">
                <a:latin typeface="Calibri"/>
                <a:ea typeface="Calibri"/>
                <a:cs typeface="Simplified Arabic"/>
              </a:rPr>
              <a:t>إنه لمن الضروري اشراك جميع ال</a:t>
            </a:r>
            <a:r>
              <a:rPr lang="ar-EG" sz="2800" b="1" dirty="0">
                <a:latin typeface="Calibri"/>
                <a:ea typeface="Calibri"/>
                <a:cs typeface="Simplified Arabic"/>
              </a:rPr>
              <a:t>أ</a:t>
            </a:r>
            <a:r>
              <a:rPr lang="ar-SA" sz="2800" b="1" dirty="0">
                <a:latin typeface="Calibri"/>
                <a:ea typeface="Calibri"/>
                <a:cs typeface="Simplified Arabic"/>
              </a:rPr>
              <a:t>طراف سواء موردين </a:t>
            </a:r>
            <a:r>
              <a:rPr lang="ar-EG" sz="2800" b="1" dirty="0">
                <a:latin typeface="Calibri"/>
                <a:ea typeface="Calibri"/>
                <a:cs typeface="Simplified Arabic"/>
              </a:rPr>
              <a:t>أ</a:t>
            </a:r>
            <a:r>
              <a:rPr lang="ar-SA" sz="2800" b="1" dirty="0">
                <a:latin typeface="Calibri"/>
                <a:ea typeface="Calibri"/>
                <a:cs typeface="Simplified Arabic"/>
              </a:rPr>
              <a:t>م بائعين أو مديرين وغيرهم ليس لجمع الآراء بل لخلق شعور بالملكية والانتشاء</a:t>
            </a:r>
            <a:r>
              <a:rPr lang="en-US" sz="2800" b="1" dirty="0">
                <a:latin typeface="Simplified Arabic"/>
                <a:ea typeface="Calibri"/>
              </a:rPr>
              <a:t>.</a:t>
            </a:r>
            <a:endParaRPr lang="en-US" sz="2800" b="1" dirty="0">
              <a:latin typeface="Calibri"/>
              <a:ea typeface="Calibri"/>
            </a:endParaRPr>
          </a:p>
          <a:p>
            <a:pPr algn="justLow" rtl="1">
              <a:lnSpc>
                <a:spcPct val="115000"/>
              </a:lnSpc>
              <a:spcAft>
                <a:spcPts val="1000"/>
              </a:spcAft>
            </a:pPr>
            <a:r>
              <a:rPr lang="ar-SA" sz="2800" b="1" dirty="0">
                <a:latin typeface="Calibri"/>
                <a:ea typeface="Calibri"/>
                <a:cs typeface="Simplified Arabic"/>
              </a:rPr>
              <a:t>6- </a:t>
            </a:r>
            <a:r>
              <a:rPr lang="ar-EG" sz="2800" b="1" dirty="0">
                <a:latin typeface="Calibri"/>
                <a:ea typeface="Calibri"/>
                <a:cs typeface="Simplified Arabic"/>
              </a:rPr>
              <a:t>إ</a:t>
            </a:r>
            <a:r>
              <a:rPr lang="ar-SA" sz="2800" b="1" dirty="0">
                <a:latin typeface="Calibri"/>
                <a:ea typeface="Calibri"/>
                <a:cs typeface="Simplified Arabic"/>
              </a:rPr>
              <a:t>همال البيانات</a:t>
            </a:r>
            <a:r>
              <a:rPr lang="ar-EG" sz="2800" b="1" dirty="0">
                <a:latin typeface="Calibri"/>
                <a:ea typeface="Calibri"/>
                <a:cs typeface="Simplified Arabic"/>
              </a:rPr>
              <a:t> </a:t>
            </a:r>
            <a:r>
              <a:rPr lang="en-US" sz="2800" b="1" dirty="0">
                <a:latin typeface="Simplified Arabic"/>
                <a:ea typeface="Calibri"/>
              </a:rPr>
              <a:t> : </a:t>
            </a:r>
            <a:r>
              <a:rPr lang="ar-SA" sz="2800" b="1" dirty="0">
                <a:latin typeface="Calibri"/>
                <a:ea typeface="Calibri"/>
                <a:cs typeface="Simplified Arabic"/>
              </a:rPr>
              <a:t>لابد من العمل وفق بيانات شاملة ودقيقة ويعتمد عليها في اتخاذ القرارات المختلفة مع الابتعاد عن التخمين أو التحريف والتغيير في البيانات لرغبة في الحصول على استنتاجات معينة</a:t>
            </a:r>
            <a:r>
              <a:rPr lang="en-US" sz="2800" b="1" dirty="0">
                <a:latin typeface="Simplified Arabic"/>
                <a:ea typeface="Calibri"/>
              </a:rPr>
              <a:t>.</a:t>
            </a:r>
            <a:endParaRPr lang="en-US" sz="2800" b="1" dirty="0">
              <a:latin typeface="Calibri"/>
              <a:ea typeface="Calibri"/>
            </a:endParaRPr>
          </a:p>
          <a:p>
            <a:pPr algn="justLow" rtl="1">
              <a:lnSpc>
                <a:spcPct val="115000"/>
              </a:lnSpc>
              <a:spcAft>
                <a:spcPts val="1000"/>
              </a:spcAft>
            </a:pPr>
            <a:endParaRPr lang="en-US" sz="3300" dirty="0">
              <a:latin typeface="Calibri"/>
              <a:ea typeface="Calibri"/>
            </a:endParaRPr>
          </a:p>
        </p:txBody>
      </p:sp>
    </p:spTree>
    <p:extLst>
      <p:ext uri="{BB962C8B-B14F-4D97-AF65-F5344CB8AC3E}">
        <p14:creationId xmlns:p14="http://schemas.microsoft.com/office/powerpoint/2010/main" val="1908034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1052736"/>
            <a:ext cx="12011966" cy="4659481"/>
          </a:xfrm>
          <a:prstGeom prst="rect">
            <a:avLst/>
          </a:prstGeom>
        </p:spPr>
        <p:txBody>
          <a:bodyPr wrap="square">
            <a:spAutoFit/>
          </a:bodyPr>
          <a:lstStyle/>
          <a:p>
            <a:pPr algn="justLow" rtl="1">
              <a:lnSpc>
                <a:spcPct val="115000"/>
              </a:lnSpc>
              <a:spcAft>
                <a:spcPts val="1000"/>
              </a:spcAft>
              <a:tabLst>
                <a:tab pos="175260" algn="l"/>
                <a:tab pos="2743200" algn="ctr"/>
              </a:tabLst>
            </a:pPr>
            <a:r>
              <a:rPr lang="ar-SA" sz="3600" b="1" dirty="0">
                <a:latin typeface="Calibri"/>
                <a:ea typeface="Calibri"/>
                <a:cs typeface="Simplified Arabic"/>
              </a:rPr>
              <a:t>تطبيق لنموذج خطة استراتيجية في التعليم العالي: </a:t>
            </a:r>
            <a:endParaRPr lang="en-US" sz="3600" dirty="0">
              <a:latin typeface="Calibri"/>
              <a:ea typeface="Calibri"/>
            </a:endParaRPr>
          </a:p>
          <a:p>
            <a:pPr algn="justLow" rtl="1" fontAlgn="base">
              <a:lnSpc>
                <a:spcPct val="115000"/>
              </a:lnSpc>
              <a:spcAft>
                <a:spcPts val="1000"/>
              </a:spcAft>
              <a:tabLst>
                <a:tab pos="457200" algn="l"/>
              </a:tabLst>
            </a:pPr>
            <a:r>
              <a:rPr lang="ar-SA" sz="3600" dirty="0">
                <a:latin typeface="Calibri"/>
                <a:ea typeface="Times New Roman"/>
                <a:cs typeface="Simplified Arabic"/>
              </a:rPr>
              <a:t>إن التخطيط الاستراتيجي هو أحد الأسس العلمية المهمة لبناء المؤسسات من خلال تحريك كافة الموارد البشرية والمادية والمعنوية فيها وتوظيفها باتجاه تحقيق رؤى وأهداف المؤسسة وفق برنامج زمني مبرمج ومحدد. وهذا يتم من خلال الشراكة الحقيقية مع كافة منسوبيها والجهات ذات العلاقة، وبآليات شراكة واضحة، ومن ثم إقرار هذه الخطة والالتزام بها خلال الفترة المخططة لها سواءً بوجود الإدارة التي أنجزتها وضعت هذه الخطة أو بإدارات لاحقة.</a:t>
            </a:r>
            <a:endParaRPr lang="en-US" sz="36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446447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45277" y="620688"/>
            <a:ext cx="12011966" cy="5928546"/>
          </a:xfrm>
          <a:prstGeom prst="rect">
            <a:avLst/>
          </a:prstGeom>
        </p:spPr>
        <p:txBody>
          <a:bodyPr wrap="square">
            <a:spAutoFit/>
          </a:bodyPr>
          <a:lstStyle/>
          <a:p>
            <a:pPr algn="justLow" rtl="1">
              <a:lnSpc>
                <a:spcPct val="110000"/>
              </a:lnSpc>
              <a:spcAft>
                <a:spcPts val="1000"/>
              </a:spcAft>
            </a:pPr>
            <a:r>
              <a:rPr lang="ar-SA" sz="3000" b="1" dirty="0">
                <a:latin typeface="Calibri"/>
                <a:ea typeface="Calibri"/>
                <a:cs typeface="Simplified Arabic"/>
              </a:rPr>
              <a:t>أولاً : نبذة عن تاريخ الكلية:</a:t>
            </a:r>
            <a:r>
              <a:rPr lang="ar-SA" sz="3000" dirty="0">
                <a:latin typeface="Calibri"/>
                <a:ea typeface="Times New Roman"/>
                <a:cs typeface="Simplified Arabic"/>
              </a:rPr>
              <a:t> يتم تناول تاريخ ونشأة الكلية أو المعهد وعدد المستفيدين والتخصصات.</a:t>
            </a:r>
            <a:endParaRPr lang="en-US" sz="3000" dirty="0">
              <a:latin typeface="Calibri"/>
              <a:ea typeface="Calibri"/>
            </a:endParaRPr>
          </a:p>
          <a:p>
            <a:pPr algn="justLow" rtl="1">
              <a:lnSpc>
                <a:spcPct val="110000"/>
              </a:lnSpc>
              <a:spcAft>
                <a:spcPts val="1000"/>
              </a:spcAft>
            </a:pPr>
            <a:r>
              <a:rPr lang="ar-SA" sz="3000" b="1" dirty="0">
                <a:latin typeface="Calibri"/>
                <a:ea typeface="Calibri"/>
                <a:cs typeface="Simplified Arabic"/>
              </a:rPr>
              <a:t>ثانياً : منهجية إعداد الخطة الاستراتيجية للكلية : مثلاً</a:t>
            </a:r>
            <a:endParaRPr lang="en-US" sz="3000" dirty="0">
              <a:latin typeface="Calibri"/>
              <a:ea typeface="Calibri"/>
            </a:endParaRPr>
          </a:p>
          <a:p>
            <a:pPr marL="342900" lvl="0" indent="-342900" algn="justLow" rtl="1">
              <a:lnSpc>
                <a:spcPct val="110000"/>
              </a:lnSpc>
              <a:spcAft>
                <a:spcPts val="1000"/>
              </a:spcAft>
              <a:buFont typeface="Symbol"/>
              <a:buChar char=""/>
              <a:tabLst>
                <a:tab pos="245110" algn="l"/>
              </a:tabLst>
            </a:pPr>
            <a:r>
              <a:rPr lang="ar-SA" sz="3000" dirty="0">
                <a:latin typeface="Calibri"/>
                <a:ea typeface="Times New Roman"/>
                <a:cs typeface="Simplified Arabic"/>
              </a:rPr>
              <a:t>تشكيل فريق عمل من داخل الكلية "فريق التخطيط الاستراتيجي" يتكون من أعضاء يمثلون الأقسام العلمية للكلية تتوفر فيهم الخبرة والرغبة في الإنجاز.</a:t>
            </a:r>
            <a:endParaRPr lang="en-US" sz="3000" dirty="0">
              <a:latin typeface="Calibri"/>
              <a:ea typeface="Calibri"/>
            </a:endParaRPr>
          </a:p>
          <a:p>
            <a:pPr marL="342900" lvl="0" indent="-342900" algn="justLow" rtl="1">
              <a:lnSpc>
                <a:spcPct val="110000"/>
              </a:lnSpc>
              <a:spcBef>
                <a:spcPts val="600"/>
              </a:spcBef>
              <a:spcAft>
                <a:spcPts val="600"/>
              </a:spcAft>
              <a:buFont typeface="Symbol"/>
              <a:buChar char=""/>
              <a:tabLst>
                <a:tab pos="245110" algn="l"/>
              </a:tabLst>
            </a:pPr>
            <a:r>
              <a:rPr lang="ar-SA" sz="3000" dirty="0">
                <a:latin typeface="Calibri"/>
                <a:ea typeface="Times New Roman"/>
                <a:cs typeface="Simplified Arabic"/>
              </a:rPr>
              <a:t>تنظيم لقاءات دورية لإعداد تصور أولي لإعداد الخطة الاستراتيجية وإطلاع سعادة عميد الكلية على رؤيتهم والاستفادة من توجيهاته.</a:t>
            </a:r>
            <a:endParaRPr lang="en-US" sz="3000" dirty="0">
              <a:latin typeface="Calibri"/>
              <a:ea typeface="Calibri"/>
            </a:endParaRPr>
          </a:p>
          <a:p>
            <a:pPr marL="342900" lvl="0" indent="-342900" algn="justLow" rtl="1">
              <a:lnSpc>
                <a:spcPct val="110000"/>
              </a:lnSpc>
              <a:spcBef>
                <a:spcPts val="600"/>
              </a:spcBef>
              <a:spcAft>
                <a:spcPts val="600"/>
              </a:spcAft>
              <a:buFont typeface="Symbol"/>
              <a:buChar char=""/>
              <a:tabLst>
                <a:tab pos="245110" algn="l"/>
              </a:tabLst>
            </a:pPr>
            <a:r>
              <a:rPr lang="ar-SA" sz="3000" dirty="0">
                <a:latin typeface="Calibri"/>
                <a:ea typeface="Times New Roman"/>
                <a:cs typeface="Simplified Arabic"/>
              </a:rPr>
              <a:t>تشخيص الوضع الحالي للكلية من خلال تحليل نقاط القوة والضعف والفرص والتهديدات (التحليل البيئي).</a:t>
            </a:r>
            <a:endParaRPr lang="en-US" sz="3000" dirty="0">
              <a:latin typeface="Calibri"/>
              <a:ea typeface="Calibri"/>
            </a:endParaRPr>
          </a:p>
          <a:p>
            <a:pPr marL="342900" lvl="0" indent="-342900" algn="justLow" rtl="1">
              <a:lnSpc>
                <a:spcPct val="110000"/>
              </a:lnSpc>
              <a:spcBef>
                <a:spcPts val="600"/>
              </a:spcBef>
              <a:spcAft>
                <a:spcPts val="600"/>
              </a:spcAft>
              <a:buFont typeface="Symbol"/>
              <a:buChar char=""/>
              <a:tabLst>
                <a:tab pos="245110" algn="l"/>
              </a:tabLst>
            </a:pPr>
            <a:r>
              <a:rPr lang="ar-SA" sz="3000" dirty="0">
                <a:latin typeface="Calibri"/>
                <a:ea typeface="Times New Roman"/>
                <a:cs typeface="Simplified Arabic"/>
              </a:rPr>
              <a:t>استخلاص عوامل النجاح الأساسية التي تحدد ملامح ورؤية ورسالة الكلية.</a:t>
            </a:r>
            <a:endParaRPr lang="en-US" sz="3000" dirty="0">
              <a:latin typeface="Calibri"/>
              <a:ea typeface="Calibri"/>
            </a:endParaRPr>
          </a:p>
        </p:txBody>
      </p:sp>
    </p:spTree>
    <p:extLst>
      <p:ext uri="{BB962C8B-B14F-4D97-AF65-F5344CB8AC3E}">
        <p14:creationId xmlns:p14="http://schemas.microsoft.com/office/powerpoint/2010/main" val="1129897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45277" y="620688"/>
            <a:ext cx="12011966" cy="5238357"/>
          </a:xfrm>
          <a:prstGeom prst="rect">
            <a:avLst/>
          </a:prstGeom>
        </p:spPr>
        <p:txBody>
          <a:bodyPr wrap="square">
            <a:spAutoFit/>
          </a:bodyPr>
          <a:lstStyle/>
          <a:p>
            <a:pPr marL="342900" lvl="0" indent="-342900" algn="justLow" rtl="1">
              <a:lnSpc>
                <a:spcPct val="115000"/>
              </a:lnSpc>
              <a:spcBef>
                <a:spcPts val="600"/>
              </a:spcBef>
              <a:spcAft>
                <a:spcPts val="600"/>
              </a:spcAft>
              <a:buFont typeface="Symbol"/>
              <a:buChar char=""/>
              <a:tabLst>
                <a:tab pos="245110" algn="l"/>
              </a:tabLst>
            </a:pPr>
            <a:r>
              <a:rPr lang="ar-SA" sz="3200" dirty="0">
                <a:latin typeface="Calibri"/>
                <a:ea typeface="Times New Roman"/>
                <a:cs typeface="Simplified Arabic"/>
              </a:rPr>
              <a:t>إعادة صياغة رؤية ورسالة الكلية بما يضمن التعبير عن هذه الرؤية ويمثل أبعاد البيئة الملائمة والآليات الكفيلة والمناسبة للانتقال من الوضع الحالي إلى الوضع المستهدف.</a:t>
            </a:r>
            <a:endParaRPr lang="en-US" sz="2800" dirty="0">
              <a:latin typeface="Calibri"/>
              <a:ea typeface="Calibri"/>
            </a:endParaRPr>
          </a:p>
          <a:p>
            <a:pPr marL="342900" lvl="0" indent="-342900" algn="justLow" rtl="1">
              <a:lnSpc>
                <a:spcPct val="115000"/>
              </a:lnSpc>
              <a:spcBef>
                <a:spcPts val="600"/>
              </a:spcBef>
              <a:spcAft>
                <a:spcPts val="600"/>
              </a:spcAft>
              <a:buFont typeface="Symbol"/>
              <a:buChar char=""/>
              <a:tabLst>
                <a:tab pos="245110" algn="l"/>
              </a:tabLst>
            </a:pPr>
            <a:r>
              <a:rPr lang="ar-SA" sz="3200" dirty="0">
                <a:latin typeface="Calibri"/>
                <a:ea typeface="Times New Roman"/>
                <a:cs typeface="Simplified Arabic"/>
              </a:rPr>
              <a:t>تحديد الغايات والأهداف الاستراتيجية للكلية وربطها بالأهداف الاستراتيجية للجامعة من خلال اجتماعات متكررة للجنة التخطيط الاستراتيجي.</a:t>
            </a:r>
            <a:endParaRPr lang="en-US" sz="2800" dirty="0">
              <a:latin typeface="Calibri"/>
              <a:ea typeface="Calibri"/>
            </a:endParaRPr>
          </a:p>
          <a:p>
            <a:pPr marL="342900" lvl="0" indent="-342900" algn="justLow" rtl="1">
              <a:lnSpc>
                <a:spcPct val="115000"/>
              </a:lnSpc>
              <a:spcBef>
                <a:spcPts val="600"/>
              </a:spcBef>
              <a:spcAft>
                <a:spcPts val="600"/>
              </a:spcAft>
              <a:buFont typeface="Symbol"/>
              <a:buChar char=""/>
              <a:tabLst>
                <a:tab pos="245110" algn="l"/>
              </a:tabLst>
            </a:pPr>
            <a:r>
              <a:rPr lang="ar-SA" sz="3200" dirty="0">
                <a:latin typeface="Calibri"/>
                <a:ea typeface="Times New Roman"/>
                <a:cs typeface="Simplified Arabic"/>
              </a:rPr>
              <a:t>تعميم الرؤية والرسالة والأهداف الاستراتيجية داخل الكلية (على مستوى الاقسام العلمية والإدارية) وخارجها (للمستفيدين الخارجيين) للاستفادة من التغذية الراجعة </a:t>
            </a:r>
            <a:r>
              <a:rPr lang="ar-SA" sz="3200" dirty="0">
                <a:latin typeface="Calibri"/>
                <a:ea typeface="Times New Roman"/>
                <a:cs typeface="Times New Roman"/>
              </a:rPr>
              <a:t>∙</a:t>
            </a:r>
            <a:endParaRPr lang="en-US" sz="2800" dirty="0">
              <a:latin typeface="Calibri"/>
              <a:ea typeface="Calibri"/>
            </a:endParaRPr>
          </a:p>
          <a:p>
            <a:pPr marL="342900" lvl="0" indent="-342900" algn="justLow" rtl="1">
              <a:lnSpc>
                <a:spcPct val="115000"/>
              </a:lnSpc>
              <a:spcBef>
                <a:spcPts val="600"/>
              </a:spcBef>
              <a:spcAft>
                <a:spcPts val="600"/>
              </a:spcAft>
              <a:buFont typeface="Symbol"/>
              <a:buChar char=""/>
              <a:tabLst>
                <a:tab pos="245110" algn="l"/>
              </a:tabLst>
            </a:pPr>
            <a:r>
              <a:rPr lang="ar-SA" sz="3200" dirty="0">
                <a:latin typeface="Calibri"/>
                <a:ea typeface="Times New Roman"/>
                <a:cs typeface="Simplified Arabic"/>
              </a:rPr>
              <a:t>اعتماد كل من الرؤية والرسالة والأهداف الاستراتيجية من مجلس الكلية.</a:t>
            </a:r>
            <a:endParaRPr lang="en-US" sz="2800" dirty="0">
              <a:latin typeface="Calibri"/>
              <a:ea typeface="Calibri"/>
            </a:endParaRPr>
          </a:p>
          <a:p>
            <a:pPr marL="342900" lvl="0" indent="-342900" algn="justLow" rtl="1">
              <a:lnSpc>
                <a:spcPct val="115000"/>
              </a:lnSpc>
              <a:spcBef>
                <a:spcPts val="600"/>
              </a:spcBef>
              <a:spcAft>
                <a:spcPts val="600"/>
              </a:spcAft>
              <a:buFont typeface="Symbol"/>
              <a:buChar char=""/>
              <a:tabLst>
                <a:tab pos="245110" algn="l"/>
              </a:tabLst>
            </a:pPr>
            <a:r>
              <a:rPr lang="ar-SA" sz="3200" dirty="0">
                <a:latin typeface="Calibri"/>
                <a:ea typeface="Times New Roman"/>
                <a:cs typeface="Simplified Arabic"/>
              </a:rPr>
              <a:t>تحديد الاستراتيجيات المناسبة التي ستساهم في تحقيق الأهداف</a:t>
            </a:r>
            <a:r>
              <a:rPr lang="ar-SA" sz="3200" dirty="0" smtClean="0">
                <a:latin typeface="Calibri"/>
                <a:ea typeface="Times New Roman"/>
                <a:cs typeface="Simplified Arabic"/>
              </a:rPr>
              <a:t>.</a:t>
            </a:r>
            <a:endParaRPr lang="en-US" sz="28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1412368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45277" y="620688"/>
            <a:ext cx="12011966" cy="3385542"/>
          </a:xfrm>
          <a:prstGeom prst="rect">
            <a:avLst/>
          </a:prstGeom>
        </p:spPr>
        <p:txBody>
          <a:bodyPr wrap="square">
            <a:spAutoFit/>
          </a:bodyPr>
          <a:lstStyle/>
          <a:p>
            <a:pPr marL="342900" lvl="0" indent="-342900" algn="justLow" rtl="1">
              <a:lnSpc>
                <a:spcPct val="115000"/>
              </a:lnSpc>
              <a:spcBef>
                <a:spcPts val="600"/>
              </a:spcBef>
              <a:spcAft>
                <a:spcPts val="600"/>
              </a:spcAft>
              <a:buFont typeface="Symbol"/>
              <a:buChar char=""/>
              <a:tabLst>
                <a:tab pos="245110" algn="l"/>
              </a:tabLst>
            </a:pPr>
            <a:r>
              <a:rPr lang="ar-SA" sz="3200" dirty="0" smtClean="0">
                <a:latin typeface="Calibri"/>
                <a:ea typeface="Times New Roman"/>
                <a:cs typeface="Simplified Arabic"/>
              </a:rPr>
              <a:t>تحديد </a:t>
            </a:r>
            <a:r>
              <a:rPr lang="ar-SA" sz="3200" dirty="0">
                <a:latin typeface="Calibri"/>
                <a:ea typeface="Times New Roman"/>
                <a:cs typeface="Simplified Arabic"/>
              </a:rPr>
              <a:t>السياسات والخطط التنفيذية الخاصة بها واعتمادها في مجلس الكلية.</a:t>
            </a:r>
            <a:endParaRPr lang="en-US" sz="2800" dirty="0">
              <a:latin typeface="Calibri"/>
              <a:ea typeface="Calibri"/>
            </a:endParaRPr>
          </a:p>
          <a:p>
            <a:pPr marL="342900" lvl="0" indent="-342900" algn="justLow" rtl="1">
              <a:lnSpc>
                <a:spcPct val="115000"/>
              </a:lnSpc>
              <a:spcBef>
                <a:spcPts val="600"/>
              </a:spcBef>
              <a:spcAft>
                <a:spcPts val="600"/>
              </a:spcAft>
              <a:buFont typeface="Symbol"/>
              <a:buChar char=""/>
              <a:tabLst>
                <a:tab pos="245110" algn="l"/>
              </a:tabLst>
            </a:pPr>
            <a:r>
              <a:rPr lang="ar-SA" sz="3200" dirty="0">
                <a:latin typeface="Calibri"/>
                <a:ea typeface="Times New Roman"/>
                <a:cs typeface="Simplified Arabic"/>
              </a:rPr>
              <a:t>إعداد البرامج التي سيتم تنفيذها في إطار الخطة الاستراتيجية وتحديد مراحلها الزمنية والجهة المسئولة عن التنفيذ.</a:t>
            </a:r>
            <a:endParaRPr lang="en-US" sz="2800" dirty="0">
              <a:latin typeface="Calibri"/>
              <a:ea typeface="Calibri"/>
            </a:endParaRPr>
          </a:p>
          <a:p>
            <a:pPr marL="342900" lvl="0" indent="-342900" algn="justLow" rtl="1">
              <a:lnSpc>
                <a:spcPct val="115000"/>
              </a:lnSpc>
              <a:spcBef>
                <a:spcPts val="600"/>
              </a:spcBef>
              <a:spcAft>
                <a:spcPts val="600"/>
              </a:spcAft>
              <a:buFont typeface="Symbol"/>
              <a:buChar char=""/>
              <a:tabLst>
                <a:tab pos="245110" algn="l"/>
              </a:tabLst>
            </a:pPr>
            <a:r>
              <a:rPr lang="ar-SA" sz="3200" dirty="0">
                <a:latin typeface="Calibri"/>
                <a:ea typeface="Times New Roman"/>
                <a:cs typeface="Simplified Arabic"/>
              </a:rPr>
              <a:t>بناء الخطة التنفيذية للخطة الاستراتيجية.</a:t>
            </a:r>
            <a:endParaRPr lang="en-US" sz="2800" dirty="0">
              <a:latin typeface="Calibri"/>
              <a:ea typeface="Calibri"/>
            </a:endParaRPr>
          </a:p>
          <a:p>
            <a:pPr marL="342900" lvl="0" indent="-342900" algn="justLow" rtl="1">
              <a:lnSpc>
                <a:spcPct val="115000"/>
              </a:lnSpc>
              <a:spcBef>
                <a:spcPts val="600"/>
              </a:spcBef>
              <a:spcAft>
                <a:spcPts val="600"/>
              </a:spcAft>
              <a:buFont typeface="Symbol"/>
              <a:buChar char=""/>
              <a:tabLst>
                <a:tab pos="245110" algn="l"/>
              </a:tabLst>
            </a:pPr>
            <a:r>
              <a:rPr lang="ar-SA" sz="3200" dirty="0">
                <a:latin typeface="Calibri"/>
                <a:ea typeface="Times New Roman"/>
                <a:cs typeface="Simplified Arabic"/>
              </a:rPr>
              <a:t>اعتماد الخطة الاستراتيجية من قبل سعادة عميد الكلية وعرضها على مجلس الكلية لإقرارها.  </a:t>
            </a:r>
            <a:endParaRPr lang="en-US" sz="28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66756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45277" y="620688"/>
            <a:ext cx="12011966" cy="4113947"/>
          </a:xfrm>
          <a:prstGeom prst="rect">
            <a:avLst/>
          </a:prstGeom>
        </p:spPr>
        <p:txBody>
          <a:bodyPr wrap="square">
            <a:spAutoFit/>
          </a:bodyPr>
          <a:lstStyle/>
          <a:p>
            <a:pPr algn="justLow" rtl="1">
              <a:lnSpc>
                <a:spcPct val="200000"/>
              </a:lnSpc>
              <a:spcBef>
                <a:spcPts val="600"/>
              </a:spcBef>
              <a:spcAft>
                <a:spcPts val="600"/>
              </a:spcAft>
            </a:pPr>
            <a:r>
              <a:rPr lang="ar-EG" sz="3200" b="1" dirty="0">
                <a:latin typeface="Calibri"/>
                <a:ea typeface="Calibri"/>
                <a:cs typeface="Simplified Arabic"/>
              </a:rPr>
              <a:t>ثالثاً : الرؤية ، الرسالة ، الأهداف والقيم:</a:t>
            </a:r>
            <a:endParaRPr lang="en-US" sz="2800" dirty="0">
              <a:latin typeface="Calibri"/>
              <a:ea typeface="Calibri"/>
            </a:endParaRPr>
          </a:p>
          <a:p>
            <a:pPr algn="justLow" rtl="1">
              <a:lnSpc>
                <a:spcPct val="200000"/>
              </a:lnSpc>
              <a:spcAft>
                <a:spcPts val="1000"/>
              </a:spcAft>
            </a:pPr>
            <a:r>
              <a:rPr lang="ar-EG" sz="3200" b="1" dirty="0">
                <a:latin typeface="Calibri"/>
                <a:ea typeface="Calibri"/>
                <a:cs typeface="Simplified Arabic"/>
              </a:rPr>
              <a:t>رؤية الكلية : </a:t>
            </a:r>
            <a:r>
              <a:rPr lang="ar-SA" sz="3200" dirty="0">
                <a:latin typeface="Calibri"/>
                <a:ea typeface="Times New Roman"/>
                <a:cs typeface="Simplified Arabic"/>
              </a:rPr>
              <a:t>مثلاً : كلية متميزة في التعليم، والبحث العلمي، وخدمة المجتمع.</a:t>
            </a:r>
            <a:endParaRPr lang="en-US" sz="2800" dirty="0">
              <a:latin typeface="Calibri"/>
              <a:ea typeface="Calibri"/>
            </a:endParaRPr>
          </a:p>
          <a:p>
            <a:pPr algn="justLow" rtl="1">
              <a:lnSpc>
                <a:spcPct val="200000"/>
              </a:lnSpc>
              <a:spcAft>
                <a:spcPts val="1000"/>
              </a:spcAft>
            </a:pPr>
            <a:r>
              <a:rPr lang="ar-EG" sz="3200" b="1" dirty="0">
                <a:latin typeface="Calibri"/>
                <a:ea typeface="Calibri"/>
                <a:cs typeface="Simplified Arabic"/>
              </a:rPr>
              <a:t>رسالة الكلية : </a:t>
            </a:r>
            <a:r>
              <a:rPr lang="ar-SA" sz="3200" dirty="0">
                <a:latin typeface="Calibri"/>
                <a:ea typeface="Times New Roman"/>
                <a:cs typeface="Simplified Arabic"/>
              </a:rPr>
              <a:t>مثلاً : تعمل الكلية على تأهيل الخريجين، ودعم البحث العلمي، والمساهمة في خدمة المجتمع بمعايير متميزة على المستوى الوطني.</a:t>
            </a:r>
            <a:endParaRPr lang="en-US" sz="28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620432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45277" y="620688"/>
            <a:ext cx="12011966" cy="5932906"/>
          </a:xfrm>
          <a:prstGeom prst="rect">
            <a:avLst/>
          </a:prstGeom>
        </p:spPr>
        <p:txBody>
          <a:bodyPr wrap="square">
            <a:spAutoFit/>
          </a:bodyPr>
          <a:lstStyle/>
          <a:p>
            <a:pPr algn="justLow" rtl="1">
              <a:lnSpc>
                <a:spcPct val="115000"/>
              </a:lnSpc>
              <a:spcAft>
                <a:spcPts val="1000"/>
              </a:spcAft>
            </a:pPr>
            <a:r>
              <a:rPr lang="ar-EG" sz="3200" b="1" dirty="0">
                <a:latin typeface="Calibri"/>
                <a:ea typeface="Calibri"/>
                <a:cs typeface="Simplified Arabic"/>
              </a:rPr>
              <a:t>أهداف الكلية : </a:t>
            </a:r>
            <a:r>
              <a:rPr lang="ar-SA" sz="3200" dirty="0">
                <a:latin typeface="Calibri"/>
                <a:ea typeface="Times New Roman"/>
                <a:cs typeface="Simplified Arabic"/>
              </a:rPr>
              <a:t>مثلاً تهدف الكلية  لتحقيق ما يلي:</a:t>
            </a:r>
            <a:endParaRPr lang="en-US" sz="2800" dirty="0">
              <a:latin typeface="Calibri"/>
              <a:ea typeface="Calibri"/>
            </a:endParaRPr>
          </a:p>
          <a:p>
            <a:pPr marL="342900" lvl="0" indent="-342900" algn="justLow" rtl="1">
              <a:lnSpc>
                <a:spcPct val="115000"/>
              </a:lnSpc>
              <a:spcBef>
                <a:spcPts val="600"/>
              </a:spcBef>
              <a:buFont typeface="Symbol"/>
              <a:buChar char=""/>
              <a:tabLst>
                <a:tab pos="457200" algn="l"/>
                <a:tab pos="534670" algn="l"/>
              </a:tabLst>
            </a:pPr>
            <a:r>
              <a:rPr lang="ar-SA" sz="3200" dirty="0">
                <a:latin typeface="Calibri"/>
                <a:ea typeface="Times New Roman"/>
                <a:cs typeface="Simplified Arabic"/>
              </a:rPr>
              <a:t>رعاية الطلاب وتطوير قدراتهم ومهاراتهم العلمية.</a:t>
            </a:r>
            <a:endParaRPr lang="en-US" sz="2800" dirty="0">
              <a:latin typeface="Calibri"/>
              <a:ea typeface="Calibri"/>
            </a:endParaRPr>
          </a:p>
          <a:p>
            <a:pPr marL="342900" lvl="0" indent="-342900" algn="justLow" rtl="1">
              <a:lnSpc>
                <a:spcPct val="115000"/>
              </a:lnSpc>
              <a:spcBef>
                <a:spcPts val="600"/>
              </a:spcBef>
              <a:buFont typeface="Symbol"/>
              <a:buChar char=""/>
              <a:tabLst>
                <a:tab pos="457200" algn="l"/>
                <a:tab pos="534670" algn="l"/>
              </a:tabLst>
            </a:pPr>
            <a:r>
              <a:rPr lang="ar-SA" sz="3200" dirty="0">
                <a:latin typeface="Calibri"/>
                <a:ea typeface="Times New Roman"/>
                <a:cs typeface="Simplified Arabic"/>
              </a:rPr>
              <a:t>تطوير نظام إداري داعم.</a:t>
            </a:r>
            <a:endParaRPr lang="en-US" sz="2800" dirty="0">
              <a:latin typeface="Calibri"/>
              <a:ea typeface="Calibri"/>
            </a:endParaRPr>
          </a:p>
          <a:p>
            <a:pPr marL="342900" lvl="0" indent="-342900" algn="justLow" rtl="1">
              <a:lnSpc>
                <a:spcPct val="115000"/>
              </a:lnSpc>
              <a:spcBef>
                <a:spcPts val="600"/>
              </a:spcBef>
              <a:buFont typeface="Symbol"/>
              <a:buChar char=""/>
              <a:tabLst>
                <a:tab pos="457200" algn="l"/>
                <a:tab pos="534670" algn="l"/>
              </a:tabLst>
            </a:pPr>
            <a:r>
              <a:rPr lang="ar-SA" sz="3200" dirty="0">
                <a:latin typeface="Calibri"/>
                <a:ea typeface="Times New Roman"/>
                <a:cs typeface="Simplified Arabic"/>
              </a:rPr>
              <a:t>استقطاب أعضاء هيئة التدريس المتميزين والمحافظة عليهم.</a:t>
            </a:r>
            <a:endParaRPr lang="en-US" sz="2800" dirty="0">
              <a:latin typeface="Calibri"/>
              <a:ea typeface="Calibri"/>
            </a:endParaRPr>
          </a:p>
          <a:p>
            <a:pPr marL="342900" lvl="0" indent="-342900" algn="justLow" rtl="1">
              <a:lnSpc>
                <a:spcPct val="115000"/>
              </a:lnSpc>
              <a:spcBef>
                <a:spcPts val="600"/>
              </a:spcBef>
              <a:buFont typeface="Symbol"/>
              <a:buChar char=""/>
              <a:tabLst>
                <a:tab pos="457200" algn="l"/>
                <a:tab pos="534670" algn="l"/>
              </a:tabLst>
            </a:pPr>
            <a:r>
              <a:rPr lang="ar-SA" sz="3200" dirty="0">
                <a:latin typeface="Calibri"/>
                <a:ea typeface="Times New Roman"/>
                <a:cs typeface="Simplified Arabic"/>
              </a:rPr>
              <a:t>تطوير التعليم وتوفير بيئة تعلم جاذبة.</a:t>
            </a:r>
            <a:endParaRPr lang="en-US" sz="2800" dirty="0">
              <a:latin typeface="Calibri"/>
              <a:ea typeface="Calibri"/>
            </a:endParaRPr>
          </a:p>
          <a:p>
            <a:pPr marL="342900" lvl="0" indent="-342900" algn="justLow" rtl="1">
              <a:lnSpc>
                <a:spcPct val="115000"/>
              </a:lnSpc>
              <a:spcBef>
                <a:spcPts val="600"/>
              </a:spcBef>
              <a:buFont typeface="Symbol"/>
              <a:buChar char=""/>
              <a:tabLst>
                <a:tab pos="457200" algn="l"/>
                <a:tab pos="534670" algn="l"/>
              </a:tabLst>
            </a:pPr>
            <a:r>
              <a:rPr lang="ar-SA" sz="3200" dirty="0">
                <a:latin typeface="Calibri"/>
                <a:ea typeface="Times New Roman"/>
                <a:cs typeface="Simplified Arabic"/>
              </a:rPr>
              <a:t>خدمة الخريجين والتفاعل مع سوق العمل.</a:t>
            </a:r>
            <a:endParaRPr lang="en-US" sz="2800" dirty="0">
              <a:latin typeface="Calibri"/>
              <a:ea typeface="Calibri"/>
            </a:endParaRPr>
          </a:p>
          <a:p>
            <a:pPr marL="342900" lvl="0" indent="-342900" algn="justLow" rtl="1">
              <a:lnSpc>
                <a:spcPct val="115000"/>
              </a:lnSpc>
              <a:spcBef>
                <a:spcPts val="600"/>
              </a:spcBef>
              <a:buFont typeface="Symbol"/>
              <a:buChar char=""/>
              <a:tabLst>
                <a:tab pos="457200" algn="l"/>
                <a:tab pos="534670" algn="l"/>
              </a:tabLst>
            </a:pPr>
            <a:r>
              <a:rPr lang="ar-SA" sz="3200" dirty="0">
                <a:latin typeface="Calibri"/>
                <a:ea typeface="Times New Roman"/>
                <a:cs typeface="Simplified Arabic"/>
              </a:rPr>
              <a:t>تأسيس بنية الدراسات العليا والبحث العلمي.</a:t>
            </a:r>
            <a:endParaRPr lang="en-US" sz="2800" dirty="0">
              <a:latin typeface="Calibri"/>
              <a:ea typeface="Calibri"/>
            </a:endParaRPr>
          </a:p>
          <a:p>
            <a:pPr marL="342900" lvl="0" indent="-342900" algn="justLow" rtl="1">
              <a:lnSpc>
                <a:spcPct val="115000"/>
              </a:lnSpc>
              <a:spcBef>
                <a:spcPts val="600"/>
              </a:spcBef>
              <a:buFont typeface="Symbol"/>
              <a:buChar char=""/>
              <a:tabLst>
                <a:tab pos="457200" algn="l"/>
                <a:tab pos="534670" algn="l"/>
              </a:tabLst>
            </a:pPr>
            <a:r>
              <a:rPr lang="ar-SA" sz="3200" dirty="0">
                <a:latin typeface="Calibri"/>
                <a:ea typeface="Times New Roman"/>
                <a:cs typeface="Simplified Arabic"/>
              </a:rPr>
              <a:t>تعزيز تطبيقات الجودة الشاملة.</a:t>
            </a:r>
            <a:endParaRPr lang="en-US" sz="2800" dirty="0">
              <a:latin typeface="Calibri"/>
              <a:ea typeface="Calibri"/>
            </a:endParaRPr>
          </a:p>
          <a:p>
            <a:pPr marL="342900" lvl="0" indent="-342900" algn="justLow" rtl="1">
              <a:lnSpc>
                <a:spcPct val="115000"/>
              </a:lnSpc>
              <a:spcBef>
                <a:spcPts val="600"/>
              </a:spcBef>
              <a:buFont typeface="Symbol"/>
              <a:buChar char=""/>
              <a:tabLst>
                <a:tab pos="457200" algn="l"/>
                <a:tab pos="534670" algn="l"/>
              </a:tabLst>
            </a:pPr>
            <a:r>
              <a:rPr lang="ar-SA" sz="3200" dirty="0">
                <a:latin typeface="Calibri"/>
                <a:ea typeface="Times New Roman"/>
                <a:cs typeface="Simplified Arabic"/>
              </a:rPr>
              <a:t>بناء شراكات فاعلة محلية وعالمية.</a:t>
            </a:r>
            <a:endParaRPr lang="en-US" sz="2800" dirty="0">
              <a:latin typeface="Calibri"/>
              <a:ea typeface="Calibri"/>
            </a:endParaRPr>
          </a:p>
        </p:txBody>
      </p:sp>
    </p:spTree>
    <p:extLst>
      <p:ext uri="{BB962C8B-B14F-4D97-AF65-F5344CB8AC3E}">
        <p14:creationId xmlns:p14="http://schemas.microsoft.com/office/powerpoint/2010/main" val="3272025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45277" y="807226"/>
            <a:ext cx="12011966" cy="3908762"/>
          </a:xfrm>
          <a:prstGeom prst="rect">
            <a:avLst/>
          </a:prstGeom>
        </p:spPr>
        <p:txBody>
          <a:bodyPr wrap="square">
            <a:spAutoFit/>
          </a:bodyPr>
          <a:lstStyle/>
          <a:p>
            <a:pPr algn="justLow" rtl="1">
              <a:lnSpc>
                <a:spcPct val="200000"/>
              </a:lnSpc>
              <a:spcBef>
                <a:spcPts val="1200"/>
              </a:spcBef>
              <a:spcAft>
                <a:spcPts val="1000"/>
              </a:spcAft>
            </a:pPr>
            <a:r>
              <a:rPr lang="ar-EG" sz="3200" b="1" dirty="0">
                <a:latin typeface="Calibri"/>
                <a:ea typeface="Calibri"/>
                <a:cs typeface="Simplified Arabic"/>
              </a:rPr>
              <a:t>القيم للكلية : مثلاً </a:t>
            </a:r>
            <a:r>
              <a:rPr lang="ar-EG" sz="3200" dirty="0">
                <a:latin typeface="Calibri"/>
                <a:ea typeface="Times New Roman"/>
                <a:cs typeface="Simplified Arabic"/>
              </a:rPr>
              <a:t> </a:t>
            </a:r>
            <a:r>
              <a:rPr lang="ar-SA" sz="3200" dirty="0">
                <a:latin typeface="Calibri"/>
                <a:ea typeface="Times New Roman"/>
                <a:cs typeface="Simplified Arabic"/>
              </a:rPr>
              <a:t>استمدت الكلية  قيمها الاستراتيجية من الخطة الاستراتيجية للجامعة ، وذلك بالتركيز على أربع قيم رئيسة مستمدة من هدي الإسلام الحنيف، وتشكل هذه القيم القاعدة التي تستند إليها الكلية في أدائها، والإطار الذي يحكم أخلاقيات التعامل بين منسوبيها من الطلاب، وأعضاء هيئة التدريس، والإداريين.</a:t>
            </a:r>
            <a:endParaRPr lang="en-US" sz="28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1645251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45277" y="762256"/>
            <a:ext cx="12011966" cy="5702843"/>
          </a:xfrm>
          <a:prstGeom prst="rect">
            <a:avLst/>
          </a:prstGeom>
        </p:spPr>
        <p:txBody>
          <a:bodyPr wrap="square">
            <a:spAutoFit/>
          </a:bodyPr>
          <a:lstStyle/>
          <a:p>
            <a:pPr algn="justLow" rtl="1">
              <a:lnSpc>
                <a:spcPct val="150000"/>
              </a:lnSpc>
              <a:spcAft>
                <a:spcPts val="1000"/>
              </a:spcAft>
            </a:pPr>
            <a:r>
              <a:rPr lang="ar-SA" sz="3000" dirty="0">
                <a:latin typeface="Calibri"/>
                <a:ea typeface="Times New Roman"/>
                <a:cs typeface="Simplified Arabic"/>
              </a:rPr>
              <a:t>والقيم التي تتبناها الكلية هي: الإتقان، والعدالة والنزاهة، والعمل بروح الفريق، والشفافية والمساءلة، وفيما يلي توضيح لكل من هذه القيم:</a:t>
            </a:r>
            <a:endParaRPr lang="en-US" sz="3000" dirty="0">
              <a:latin typeface="Calibri"/>
              <a:ea typeface="Calibri"/>
            </a:endParaRPr>
          </a:p>
          <a:p>
            <a:pPr marL="342900" lvl="0" indent="-342900" algn="justLow" rtl="1">
              <a:lnSpc>
                <a:spcPct val="150000"/>
              </a:lnSpc>
              <a:buFont typeface="Symbol"/>
              <a:buChar char=""/>
            </a:pPr>
            <a:r>
              <a:rPr lang="ar-SA" sz="3000" dirty="0">
                <a:latin typeface="Calibri"/>
                <a:ea typeface="Times New Roman"/>
                <a:cs typeface="Simplified Arabic"/>
              </a:rPr>
              <a:t>الإتقان: مراقبة الله في كل عمل، والالتزام بمعايير الجودة، والسعي نحو التميز والتطوير المستمر.</a:t>
            </a:r>
            <a:endParaRPr lang="en-US" sz="3000" dirty="0">
              <a:latin typeface="Calibri"/>
              <a:ea typeface="Calibri"/>
            </a:endParaRPr>
          </a:p>
          <a:p>
            <a:pPr marL="342900" lvl="0" indent="-342900" algn="justLow" rtl="1">
              <a:lnSpc>
                <a:spcPct val="150000"/>
              </a:lnSpc>
              <a:buFont typeface="Symbol"/>
              <a:buChar char=""/>
            </a:pPr>
            <a:r>
              <a:rPr lang="ar-SA" sz="3000" dirty="0">
                <a:latin typeface="Calibri"/>
                <a:ea typeface="Times New Roman"/>
                <a:cs typeface="Simplified Arabic"/>
              </a:rPr>
              <a:t>العدالة والنزاهة: معاملة جميع منسوبي الجامعة وفق معايير واحدة، دون تحيز، أو محاباة.</a:t>
            </a:r>
            <a:endParaRPr lang="en-US" sz="3000" dirty="0">
              <a:latin typeface="Calibri"/>
              <a:ea typeface="Calibri"/>
            </a:endParaRPr>
          </a:p>
          <a:p>
            <a:pPr marL="342900" lvl="0" indent="-342900" algn="justLow" rtl="1">
              <a:lnSpc>
                <a:spcPct val="150000"/>
              </a:lnSpc>
              <a:buFont typeface="Symbol"/>
              <a:buChar char=""/>
            </a:pPr>
            <a:r>
              <a:rPr lang="ar-SA" sz="3000" dirty="0">
                <a:latin typeface="Calibri"/>
                <a:ea typeface="Times New Roman"/>
                <a:cs typeface="Simplified Arabic"/>
              </a:rPr>
              <a:t>العمل بروح الفريق: بث الروح الجماعية للعمل، وتشجيع التعاون لإنجاز المهام، وتحقيق الأهداف. </a:t>
            </a:r>
            <a:endParaRPr lang="en-US" sz="3000" dirty="0">
              <a:latin typeface="Calibri"/>
              <a:ea typeface="Calibri"/>
            </a:endParaRPr>
          </a:p>
          <a:p>
            <a:pPr marL="342900" lvl="0" indent="-342900" algn="justLow" rtl="1">
              <a:lnSpc>
                <a:spcPct val="150000"/>
              </a:lnSpc>
              <a:spcAft>
                <a:spcPts val="1000"/>
              </a:spcAft>
              <a:buFont typeface="Symbol"/>
              <a:buChar char=""/>
            </a:pPr>
            <a:r>
              <a:rPr lang="ar-SA" sz="3000" dirty="0">
                <a:latin typeface="Calibri"/>
                <a:ea typeface="Times New Roman"/>
                <a:cs typeface="Simplified Arabic"/>
              </a:rPr>
              <a:t>الشفافية والمساءلة: توثيق تقارير أداء الجامعة، وتوجهاتها، ونشرها بمصداقية، والإجابة عن كافة الاستفسارات المتعلقة بشأنها دون تأجيل. </a:t>
            </a:r>
            <a:endParaRPr lang="en-US" sz="3000" dirty="0">
              <a:latin typeface="Calibri"/>
              <a:ea typeface="Calibri"/>
            </a:endParaRPr>
          </a:p>
        </p:txBody>
      </p:sp>
    </p:spTree>
    <p:extLst>
      <p:ext uri="{BB962C8B-B14F-4D97-AF65-F5344CB8AC3E}">
        <p14:creationId xmlns:p14="http://schemas.microsoft.com/office/powerpoint/2010/main" val="537202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336" y="430788"/>
            <a:ext cx="12011966" cy="5878532"/>
          </a:xfrm>
          <a:prstGeom prst="rect">
            <a:avLst/>
          </a:prstGeom>
        </p:spPr>
        <p:txBody>
          <a:bodyPr wrap="square">
            <a:spAutoFit/>
          </a:bodyPr>
          <a:lstStyle/>
          <a:p>
            <a:pPr algn="justLow" rtl="1">
              <a:lnSpc>
                <a:spcPct val="200000"/>
              </a:lnSpc>
            </a:pPr>
            <a:r>
              <a:rPr lang="ar-EG" sz="3200" b="1" dirty="0">
                <a:latin typeface="Calibri"/>
                <a:ea typeface="Calibri"/>
                <a:cs typeface="Simplified Arabic"/>
              </a:rPr>
              <a:t>وهناك منهجية اعداد الرؤية والرسالة والأهداف الخاصة بالكلية:</a:t>
            </a:r>
            <a:endParaRPr lang="en-US" sz="2800" dirty="0">
              <a:latin typeface="Calibri"/>
              <a:ea typeface="Calibri"/>
            </a:endParaRPr>
          </a:p>
          <a:p>
            <a:pPr algn="justLow" rtl="1">
              <a:lnSpc>
                <a:spcPct val="200000"/>
              </a:lnSpc>
            </a:pPr>
            <a:r>
              <a:rPr lang="ar-EG" sz="3200" dirty="0">
                <a:latin typeface="Calibri"/>
                <a:ea typeface="Times New Roman"/>
                <a:cs typeface="Simplified Arabic"/>
              </a:rPr>
              <a:t>مثلاً </a:t>
            </a:r>
            <a:r>
              <a:rPr lang="ar-SA" sz="3200" dirty="0">
                <a:latin typeface="Calibri"/>
                <a:ea typeface="Times New Roman"/>
                <a:cs typeface="Simplified Arabic"/>
              </a:rPr>
              <a:t>سيعتمد فريق العمل الخاص بوضع الخطة الاستراتيجية ومراجعة وتحديث رؤية ورسالة الكلية على ثلاث عناصر رئيسية عند صياغة الرؤية والرسالة وهذه العناصر هي:</a:t>
            </a:r>
            <a:endParaRPr lang="en-US" sz="2800" dirty="0">
              <a:latin typeface="Calibri"/>
              <a:ea typeface="Calibri"/>
            </a:endParaRPr>
          </a:p>
          <a:p>
            <a:pPr marL="342900" lvl="0" indent="-342900" algn="justLow" rtl="1">
              <a:lnSpc>
                <a:spcPct val="200000"/>
              </a:lnSpc>
              <a:buFont typeface="+mj-cs"/>
              <a:buAutoNum type="arabic1Minus"/>
            </a:pPr>
            <a:r>
              <a:rPr lang="ar-SA" sz="3200" dirty="0">
                <a:latin typeface="Calibri"/>
                <a:ea typeface="Times New Roman"/>
                <a:cs typeface="Simplified Arabic"/>
              </a:rPr>
              <a:t>مراعاة تطبيق نظم الجودة.</a:t>
            </a:r>
            <a:endParaRPr lang="en-US" sz="2800" dirty="0">
              <a:latin typeface="Calibri"/>
              <a:ea typeface="Calibri"/>
            </a:endParaRPr>
          </a:p>
          <a:p>
            <a:pPr marL="16510" algn="justLow" rtl="1">
              <a:lnSpc>
                <a:spcPct val="200000"/>
              </a:lnSpc>
            </a:pPr>
            <a:r>
              <a:rPr lang="ar-SA" sz="3200" dirty="0">
                <a:latin typeface="Calibri"/>
                <a:ea typeface="Times New Roman"/>
                <a:cs typeface="Simplified Arabic"/>
              </a:rPr>
              <a:t>ب-التحليل البيئي للكلية.</a:t>
            </a:r>
            <a:endParaRPr lang="en-US" sz="2800" dirty="0">
              <a:latin typeface="Calibri"/>
              <a:ea typeface="Calibri"/>
            </a:endParaRPr>
          </a:p>
          <a:p>
            <a:pPr algn="justLow" rtl="1">
              <a:lnSpc>
                <a:spcPct val="200000"/>
              </a:lnSpc>
            </a:pPr>
            <a:r>
              <a:rPr lang="ar-SA" sz="3200" dirty="0">
                <a:latin typeface="Calibri"/>
                <a:ea typeface="Times New Roman"/>
                <a:cs typeface="Simplified Arabic"/>
              </a:rPr>
              <a:t>ج- التوافق بين رؤية ورسالة الكلية مع رؤية ورسالة الجامعة.</a:t>
            </a:r>
            <a:endParaRPr lang="en-US" sz="2800" dirty="0">
              <a:latin typeface="Calibri"/>
              <a:ea typeface="Calibri"/>
            </a:endParaRPr>
          </a:p>
        </p:txBody>
      </p:sp>
    </p:spTree>
    <p:extLst>
      <p:ext uri="{BB962C8B-B14F-4D97-AF65-F5344CB8AC3E}">
        <p14:creationId xmlns:p14="http://schemas.microsoft.com/office/powerpoint/2010/main" val="816681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336" y="445778"/>
            <a:ext cx="12011966" cy="6055504"/>
          </a:xfrm>
          <a:prstGeom prst="rect">
            <a:avLst/>
          </a:prstGeom>
        </p:spPr>
        <p:txBody>
          <a:bodyPr wrap="square">
            <a:spAutoFit/>
          </a:bodyPr>
          <a:lstStyle/>
          <a:p>
            <a:pPr algn="justLow" rtl="1">
              <a:lnSpc>
                <a:spcPct val="150000"/>
              </a:lnSpc>
              <a:spcAft>
                <a:spcPts val="300"/>
              </a:spcAft>
            </a:pPr>
            <a:r>
              <a:rPr lang="ar-EG" sz="3200" b="1" dirty="0">
                <a:latin typeface="Calibri"/>
                <a:ea typeface="Calibri"/>
                <a:cs typeface="Simplified Arabic"/>
              </a:rPr>
              <a:t>رابعاً : التحليل البيئي للكلية </a:t>
            </a:r>
            <a:r>
              <a:rPr lang="en-US" sz="3200" b="1" dirty="0">
                <a:latin typeface="Simplified Arabic"/>
                <a:ea typeface="Calibri"/>
              </a:rPr>
              <a:t>SWOT Analysis</a:t>
            </a:r>
            <a:endParaRPr lang="en-US" sz="2800" dirty="0">
              <a:latin typeface="Calibri"/>
              <a:ea typeface="Calibri"/>
            </a:endParaRPr>
          </a:p>
          <a:p>
            <a:pPr algn="justLow" rtl="1">
              <a:lnSpc>
                <a:spcPct val="150000"/>
              </a:lnSpc>
              <a:spcAft>
                <a:spcPts val="300"/>
              </a:spcAft>
            </a:pPr>
            <a:r>
              <a:rPr lang="ar-EG" sz="3200" b="1" dirty="0">
                <a:latin typeface="Calibri"/>
                <a:ea typeface="Times New Roman"/>
                <a:cs typeface="Simplified Arabic"/>
              </a:rPr>
              <a:t>أ- </a:t>
            </a:r>
            <a:r>
              <a:rPr lang="ar-SA" sz="3200" b="1" dirty="0">
                <a:latin typeface="Calibri"/>
                <a:ea typeface="Times New Roman"/>
                <a:cs typeface="Simplified Arabic"/>
              </a:rPr>
              <a:t>مصادر جمع البيانات: </a:t>
            </a:r>
            <a:r>
              <a:rPr lang="ar-SA" sz="3200" dirty="0">
                <a:latin typeface="Calibri"/>
                <a:ea typeface="Times New Roman"/>
                <a:cs typeface="Simplified Arabic"/>
              </a:rPr>
              <a:t>أعضاء هيئة التدريس ومعاونيهم والطلاب والموظفين والجهات المستفيدة في المجتمع.</a:t>
            </a:r>
            <a:endParaRPr lang="en-US" sz="2800" dirty="0">
              <a:latin typeface="Calibri"/>
              <a:ea typeface="Calibri"/>
            </a:endParaRPr>
          </a:p>
          <a:p>
            <a:pPr algn="justLow" rtl="1">
              <a:lnSpc>
                <a:spcPct val="150000"/>
              </a:lnSpc>
              <a:spcAft>
                <a:spcPts val="300"/>
              </a:spcAft>
              <a:tabLst>
                <a:tab pos="2959735" algn="l"/>
              </a:tabLst>
            </a:pPr>
            <a:r>
              <a:rPr lang="ar-SA" sz="3200" b="1" dirty="0">
                <a:latin typeface="Calibri"/>
                <a:ea typeface="Times New Roman"/>
                <a:cs typeface="Simplified Arabic"/>
              </a:rPr>
              <a:t>ب-عناصر جمع البيانات: </a:t>
            </a:r>
            <a:r>
              <a:rPr lang="ar-SA" sz="3200" dirty="0">
                <a:latin typeface="Calibri"/>
                <a:ea typeface="Times New Roman"/>
                <a:cs typeface="Simplified Arabic"/>
              </a:rPr>
              <a:t>اجتماعات رسمية – ورش عمل – لقاءات غير </a:t>
            </a:r>
            <a:r>
              <a:rPr lang="ar-EG" sz="3200" dirty="0">
                <a:latin typeface="Calibri"/>
                <a:ea typeface="Times New Roman"/>
                <a:cs typeface="Simplified Arabic"/>
              </a:rPr>
              <a:t>محددة</a:t>
            </a:r>
            <a:r>
              <a:rPr lang="ar-SA" sz="3200" dirty="0">
                <a:latin typeface="Calibri"/>
                <a:ea typeface="Times New Roman"/>
                <a:cs typeface="Simplified Arabic"/>
              </a:rPr>
              <a:t> – عصف ذهني.</a:t>
            </a:r>
            <a:endParaRPr lang="en-US" sz="2800" dirty="0">
              <a:latin typeface="Calibri"/>
              <a:ea typeface="Calibri"/>
            </a:endParaRPr>
          </a:p>
          <a:p>
            <a:pPr algn="justLow" rtl="1">
              <a:lnSpc>
                <a:spcPct val="150000"/>
              </a:lnSpc>
              <a:spcAft>
                <a:spcPts val="300"/>
              </a:spcAft>
            </a:pPr>
            <a:r>
              <a:rPr lang="ar-SA" sz="3200" b="1" dirty="0">
                <a:latin typeface="Calibri"/>
                <a:ea typeface="Calibri"/>
                <a:cs typeface="Simplified Arabic"/>
              </a:rPr>
              <a:t>ج-</a:t>
            </a:r>
            <a:r>
              <a:rPr lang="ar-EG" sz="3200" b="1" dirty="0">
                <a:latin typeface="Calibri"/>
                <a:ea typeface="Calibri"/>
                <a:cs typeface="Simplified Arabic"/>
              </a:rPr>
              <a:t>تحليل البيئة الداخلية:</a:t>
            </a:r>
            <a:r>
              <a:rPr lang="ar-EG" sz="3200" dirty="0">
                <a:latin typeface="Calibri"/>
                <a:ea typeface="Times New Roman"/>
                <a:cs typeface="Simplified Arabic"/>
              </a:rPr>
              <a:t> </a:t>
            </a:r>
            <a:r>
              <a:rPr lang="ar-SA" sz="3200" dirty="0">
                <a:latin typeface="Calibri"/>
                <a:ea typeface="Times New Roman"/>
                <a:cs typeface="Simplified Arabic"/>
              </a:rPr>
              <a:t>هناك العديد من نقاط القوة التي تتميز بها الكلية والتي يمكن استثمارها على النحو الذى يحقق رسالة الكلية، كما أنه هناك بعض نقاط الضعف التي قد تؤثر على كفاءة وفاعلية الكلية في تحقيق رسالتها على النحو التالي:</a:t>
            </a:r>
            <a:endParaRPr lang="en-US" sz="2800" dirty="0">
              <a:latin typeface="Calibri"/>
              <a:ea typeface="Calibri"/>
            </a:endParaRPr>
          </a:p>
        </p:txBody>
      </p:sp>
    </p:spTree>
    <p:extLst>
      <p:ext uri="{BB962C8B-B14F-4D97-AF65-F5344CB8AC3E}">
        <p14:creationId xmlns:p14="http://schemas.microsoft.com/office/powerpoint/2010/main" val="2305053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96682" y="654337"/>
            <a:ext cx="12011966" cy="5392245"/>
          </a:xfrm>
          <a:prstGeom prst="rect">
            <a:avLst/>
          </a:prstGeom>
        </p:spPr>
        <p:txBody>
          <a:bodyPr wrap="square">
            <a:spAutoFit/>
          </a:bodyPr>
          <a:lstStyle/>
          <a:p>
            <a:pPr marL="342900" lvl="0" indent="-342900" algn="justLow" rtl="1">
              <a:lnSpc>
                <a:spcPct val="115000"/>
              </a:lnSpc>
              <a:spcAft>
                <a:spcPts val="1000"/>
              </a:spcAft>
              <a:buFont typeface="+mj-lt"/>
              <a:buAutoNum type="arabicPeriod"/>
            </a:pPr>
            <a:r>
              <a:rPr lang="ar-EG" sz="3200" b="1" dirty="0">
                <a:latin typeface="Calibri"/>
                <a:ea typeface="Calibri"/>
                <a:cs typeface="Simplified Arabic"/>
              </a:rPr>
              <a:t>نقاط القوة </a:t>
            </a:r>
            <a:r>
              <a:rPr lang="en-US" sz="3200" b="1" dirty="0">
                <a:latin typeface="Simplified Arabic"/>
                <a:ea typeface="Calibri"/>
              </a:rPr>
              <a:t>Strengths</a:t>
            </a:r>
            <a:r>
              <a:rPr lang="ar-EG" sz="3200" b="1" dirty="0">
                <a:latin typeface="Calibri"/>
                <a:ea typeface="Calibri"/>
                <a:cs typeface="Simplified Arabic"/>
              </a:rPr>
              <a:t>:</a:t>
            </a:r>
            <a:endParaRPr lang="en-US" sz="2800" dirty="0">
              <a:latin typeface="Calibri"/>
              <a:ea typeface="Calibri"/>
            </a:endParaRPr>
          </a:p>
          <a:p>
            <a:pPr marL="342900" lvl="0" indent="-342900" algn="justLow" rtl="1" fontAlgn="base">
              <a:lnSpc>
                <a:spcPct val="115000"/>
              </a:lnSpc>
              <a:spcAft>
                <a:spcPts val="1000"/>
              </a:spcAft>
              <a:buFont typeface="Symbol"/>
              <a:buChar char=""/>
            </a:pPr>
            <a:r>
              <a:rPr lang="ar-SA" sz="3200" dirty="0">
                <a:latin typeface="Calibri"/>
                <a:ea typeface="Times New Roman"/>
                <a:cs typeface="Simplified Arabic"/>
              </a:rPr>
              <a:t>كفاءة أعضاء هيئة التدريس وتنوع مدارسهم العلمية وتخصصاتهم الدقيقة</a:t>
            </a:r>
            <a:r>
              <a:rPr lang="en-US" sz="3200" dirty="0">
                <a:latin typeface="Simplified Arabic"/>
                <a:ea typeface="Times New Roman"/>
              </a:rPr>
              <a:t>.</a:t>
            </a:r>
            <a:endParaRPr lang="en-US" sz="2800" dirty="0">
              <a:latin typeface="Calibri"/>
              <a:ea typeface="Calibri"/>
            </a:endParaRPr>
          </a:p>
          <a:p>
            <a:pPr marL="342900" lvl="0" indent="-342900" algn="justLow" rtl="1" fontAlgn="base">
              <a:lnSpc>
                <a:spcPct val="115000"/>
              </a:lnSpc>
              <a:spcAft>
                <a:spcPts val="1000"/>
              </a:spcAft>
              <a:buFont typeface="Symbol"/>
              <a:buChar char=""/>
            </a:pPr>
            <a:r>
              <a:rPr lang="ar-SA" sz="3200" dirty="0">
                <a:latin typeface="Calibri"/>
                <a:ea typeface="Times New Roman"/>
                <a:cs typeface="Simplified Arabic"/>
              </a:rPr>
              <a:t>جاذبية المملكة للكفاءات العلمية بوجود الحرمين الشريفين مما يجعلها الأكثر استقطاباً للكفاءات الإسلامية.</a:t>
            </a:r>
            <a:endParaRPr lang="en-US" sz="2800" dirty="0">
              <a:latin typeface="Calibri"/>
              <a:ea typeface="Calibri"/>
            </a:endParaRPr>
          </a:p>
          <a:p>
            <a:pPr marL="342900" lvl="0" indent="-342900" algn="justLow" rtl="1" fontAlgn="base">
              <a:lnSpc>
                <a:spcPct val="115000"/>
              </a:lnSpc>
              <a:spcAft>
                <a:spcPts val="1000"/>
              </a:spcAft>
              <a:buFont typeface="Symbol"/>
              <a:buChar char=""/>
            </a:pPr>
            <a:r>
              <a:rPr lang="ar-SA" sz="3200" dirty="0">
                <a:latin typeface="Calibri"/>
                <a:ea typeface="Times New Roman"/>
                <a:cs typeface="Simplified Arabic"/>
              </a:rPr>
              <a:t>ملائمة التخصص العلمي لأعضاء هيئة التدريس للمقررات التي يتم تدريسها</a:t>
            </a:r>
            <a:r>
              <a:rPr lang="en-US" sz="3200" dirty="0">
                <a:latin typeface="Simplified Arabic"/>
                <a:ea typeface="Times New Roman"/>
              </a:rPr>
              <a:t>.</a:t>
            </a:r>
            <a:endParaRPr lang="en-US" sz="2800" dirty="0">
              <a:latin typeface="Calibri"/>
              <a:ea typeface="Calibri"/>
            </a:endParaRPr>
          </a:p>
          <a:p>
            <a:pPr marL="342900" lvl="0" indent="-342900" algn="justLow" rtl="1" fontAlgn="base">
              <a:lnSpc>
                <a:spcPct val="115000"/>
              </a:lnSpc>
              <a:spcAft>
                <a:spcPts val="1000"/>
              </a:spcAft>
              <a:buFont typeface="Symbol"/>
              <a:buChar char=""/>
            </a:pPr>
            <a:r>
              <a:rPr lang="ar-SA" sz="3200" dirty="0">
                <a:latin typeface="Calibri"/>
                <a:ea typeface="Times New Roman"/>
                <a:cs typeface="Simplified Arabic"/>
              </a:rPr>
              <a:t>الاسلوب القيادي الفاعل، والعمل الجماعي، والعدالة والأمانة والحيادية في الادارة</a:t>
            </a:r>
            <a:r>
              <a:rPr lang="en-US" sz="3200" dirty="0">
                <a:latin typeface="Simplified Arabic"/>
                <a:ea typeface="Times New Roman"/>
              </a:rPr>
              <a:t>.</a:t>
            </a:r>
            <a:endParaRPr lang="en-US" sz="2800" dirty="0">
              <a:latin typeface="Calibri"/>
              <a:ea typeface="Calibri"/>
            </a:endParaRPr>
          </a:p>
          <a:p>
            <a:pPr marL="342900" lvl="0" indent="-342900" algn="justLow" rtl="1" fontAlgn="base">
              <a:lnSpc>
                <a:spcPct val="115000"/>
              </a:lnSpc>
              <a:spcAft>
                <a:spcPts val="1000"/>
              </a:spcAft>
              <a:buFont typeface="Symbol"/>
              <a:buChar char=""/>
            </a:pPr>
            <a:r>
              <a:rPr lang="ar-SA" sz="3200" dirty="0">
                <a:latin typeface="Calibri"/>
                <a:ea typeface="Times New Roman"/>
                <a:cs typeface="Simplified Arabic"/>
              </a:rPr>
              <a:t>وجود التزام بالواجبات الوظيفية لأعضاء هيئة التدريس والهيئة المعاونة والتفاعل مع العمادة</a:t>
            </a:r>
            <a:r>
              <a:rPr lang="en-US" sz="3200" dirty="0">
                <a:latin typeface="Simplified Arabic"/>
                <a:ea typeface="Times New Roman"/>
              </a:rPr>
              <a:t>.</a:t>
            </a:r>
            <a:endParaRPr lang="en-US" sz="2800" dirty="0">
              <a:latin typeface="Calibri"/>
              <a:ea typeface="Calibri"/>
            </a:endParaRPr>
          </a:p>
          <a:p>
            <a:pPr marL="342900" lvl="0" indent="-342900" algn="justLow" rtl="1" fontAlgn="base">
              <a:lnSpc>
                <a:spcPct val="115000"/>
              </a:lnSpc>
              <a:spcAft>
                <a:spcPts val="1000"/>
              </a:spcAft>
              <a:buFont typeface="Symbol"/>
              <a:buChar char=""/>
            </a:pPr>
            <a:r>
              <a:rPr lang="ar-SA" sz="3200" dirty="0">
                <a:latin typeface="Calibri"/>
                <a:ea typeface="Times New Roman"/>
                <a:cs typeface="Simplified Arabic"/>
              </a:rPr>
              <a:t>وجود موقع للكلية والجامعة ولأعضاء هيئة التدريس على شبكة الانترنت</a:t>
            </a:r>
            <a:r>
              <a:rPr lang="en-US" sz="3200" dirty="0">
                <a:latin typeface="Simplified Arabic"/>
                <a:ea typeface="Times New Roman"/>
              </a:rPr>
              <a:t>.</a:t>
            </a:r>
            <a:endParaRPr lang="en-US" sz="2800" dirty="0">
              <a:latin typeface="Calibri"/>
              <a:ea typeface="Calibri"/>
            </a:endParaRPr>
          </a:p>
        </p:txBody>
      </p:sp>
    </p:spTree>
    <p:extLst>
      <p:ext uri="{BB962C8B-B14F-4D97-AF65-F5344CB8AC3E}">
        <p14:creationId xmlns:p14="http://schemas.microsoft.com/office/powerpoint/2010/main" val="2262523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96682" y="654337"/>
            <a:ext cx="12011966" cy="5988562"/>
          </a:xfrm>
          <a:prstGeom prst="rect">
            <a:avLst/>
          </a:prstGeom>
        </p:spPr>
        <p:txBody>
          <a:bodyPr wrap="square">
            <a:spAutoFit/>
          </a:bodyPr>
          <a:lstStyle/>
          <a:p>
            <a:pPr marL="342900" lvl="0" indent="-342900" algn="justLow" rtl="1" fontAlgn="base">
              <a:lnSpc>
                <a:spcPct val="115000"/>
              </a:lnSpc>
              <a:spcAft>
                <a:spcPts val="500"/>
              </a:spcAft>
              <a:buFont typeface="Symbol"/>
              <a:buChar char=""/>
            </a:pPr>
            <a:r>
              <a:rPr lang="ar-SA" sz="2800" dirty="0">
                <a:latin typeface="Calibri"/>
                <a:ea typeface="Times New Roman"/>
                <a:cs typeface="Simplified Arabic"/>
              </a:rPr>
              <a:t>اهتمام الجامعة والكلية بتنمية مهارات التعلم الذاتي للطلاب</a:t>
            </a:r>
            <a:r>
              <a:rPr lang="en-US" sz="2800" dirty="0">
                <a:latin typeface="Simplified Arabic"/>
                <a:ea typeface="Times New Roman"/>
              </a:rPr>
              <a:t>.</a:t>
            </a:r>
            <a:endParaRPr lang="en-US" sz="2800" dirty="0">
              <a:latin typeface="Calibri"/>
              <a:ea typeface="Calibri"/>
            </a:endParaRPr>
          </a:p>
          <a:p>
            <a:pPr marL="342900" lvl="0" indent="-342900" algn="justLow" rtl="1">
              <a:lnSpc>
                <a:spcPct val="115000"/>
              </a:lnSpc>
              <a:spcAft>
                <a:spcPts val="500"/>
              </a:spcAft>
              <a:buFont typeface="Symbol"/>
              <a:buChar char=""/>
            </a:pPr>
            <a:r>
              <a:rPr lang="ar-SA" sz="2800" dirty="0">
                <a:latin typeface="Calibri"/>
                <a:ea typeface="Times New Roman"/>
                <a:cs typeface="Simplified Arabic"/>
              </a:rPr>
              <a:t>تنوع عملية تقييم الطلاب</a:t>
            </a:r>
            <a:r>
              <a:rPr lang="en-US" sz="2800" dirty="0">
                <a:latin typeface="Simplified Arabic"/>
                <a:ea typeface="Times New Roman"/>
              </a:rPr>
              <a:t>.</a:t>
            </a:r>
            <a:endParaRPr lang="en-US" sz="2800" dirty="0">
              <a:latin typeface="Calibri"/>
              <a:ea typeface="Calibri"/>
            </a:endParaRPr>
          </a:p>
          <a:p>
            <a:pPr marL="342900" lvl="0" indent="-342900" algn="justLow" rtl="1">
              <a:lnSpc>
                <a:spcPct val="115000"/>
              </a:lnSpc>
              <a:spcAft>
                <a:spcPts val="500"/>
              </a:spcAft>
              <a:buFont typeface="Symbol"/>
              <a:buChar char=""/>
            </a:pPr>
            <a:r>
              <a:rPr lang="ar-SA" sz="2800" dirty="0">
                <a:latin typeface="Calibri"/>
                <a:ea typeface="Times New Roman"/>
                <a:cs typeface="Simplified Arabic"/>
              </a:rPr>
              <a:t>وجود مكتبة معقولة بقدراتها، مجهزة بأجهزة حاسوب مرتبطة بالأنترنت ، وتحتوى على الكتب الحديثة  وبعض المجلات العلمية متاحة للطلاب وأعضاء هيئة التدريس والباحثين</a:t>
            </a:r>
            <a:r>
              <a:rPr lang="en-US" sz="2800" dirty="0">
                <a:latin typeface="Simplified Arabic"/>
                <a:ea typeface="Times New Roman"/>
              </a:rPr>
              <a:t>.</a:t>
            </a:r>
            <a:r>
              <a:rPr lang="ar-SA" sz="2800" dirty="0">
                <a:latin typeface="Calibri"/>
                <a:ea typeface="Times New Roman"/>
                <a:cs typeface="Simplified Arabic"/>
              </a:rPr>
              <a:t> كما يوجد اشتراك بالمكتبة الرقمية، وقد أجريت كثير من ورش العمل حول كيفية التعامل معها.</a:t>
            </a:r>
            <a:endParaRPr lang="en-US" sz="2800" dirty="0">
              <a:latin typeface="Calibri"/>
              <a:ea typeface="Calibri"/>
            </a:endParaRPr>
          </a:p>
          <a:p>
            <a:pPr marL="342900" lvl="0" indent="-342900" algn="justLow" rtl="1">
              <a:lnSpc>
                <a:spcPct val="115000"/>
              </a:lnSpc>
              <a:spcAft>
                <a:spcPts val="500"/>
              </a:spcAft>
              <a:buFont typeface="Symbol"/>
              <a:buChar char=""/>
            </a:pPr>
            <a:r>
              <a:rPr lang="ar-SA" sz="2800" dirty="0">
                <a:latin typeface="Calibri"/>
                <a:ea typeface="Times New Roman"/>
                <a:cs typeface="Simplified Arabic"/>
              </a:rPr>
              <a:t>توافر دعم للبحوث العلمية من ميزانية الجامعة بما ينشط أعضاء هيئة التدريس ويطور من قدراتهم العلمية.</a:t>
            </a:r>
            <a:endParaRPr lang="en-US" sz="2800" dirty="0">
              <a:latin typeface="Calibri"/>
              <a:ea typeface="Calibri"/>
            </a:endParaRPr>
          </a:p>
          <a:p>
            <a:pPr marL="342900" lvl="0" indent="-342900" algn="justLow" rtl="1">
              <a:lnSpc>
                <a:spcPct val="115000"/>
              </a:lnSpc>
              <a:spcAft>
                <a:spcPts val="500"/>
              </a:spcAft>
              <a:buFont typeface="Symbol"/>
              <a:buChar char=""/>
            </a:pPr>
            <a:r>
              <a:rPr lang="ar-SA" sz="2800" dirty="0">
                <a:latin typeface="Calibri"/>
                <a:ea typeface="Times New Roman"/>
                <a:cs typeface="Simplified Arabic"/>
              </a:rPr>
              <a:t>توافق البرامج الدراسية واحتياج سوق العمل بصورة مرضية.</a:t>
            </a:r>
            <a:endParaRPr lang="en-US" sz="2800" dirty="0">
              <a:latin typeface="Calibri"/>
              <a:ea typeface="Calibri"/>
            </a:endParaRPr>
          </a:p>
          <a:p>
            <a:pPr marL="342900" lvl="0" indent="-342900" algn="justLow" rtl="1">
              <a:lnSpc>
                <a:spcPct val="115000"/>
              </a:lnSpc>
              <a:spcAft>
                <a:spcPts val="500"/>
              </a:spcAft>
              <a:buFont typeface="Symbol"/>
              <a:buChar char=""/>
            </a:pPr>
            <a:r>
              <a:rPr lang="ar-SA" sz="2800" dirty="0">
                <a:latin typeface="Calibri"/>
                <a:ea typeface="Times New Roman"/>
                <a:cs typeface="Simplified Arabic"/>
              </a:rPr>
              <a:t>استخدام تكنولوجيا التعليم في بعض المقررات الدراسية.</a:t>
            </a:r>
            <a:endParaRPr lang="en-US" sz="2800" dirty="0">
              <a:latin typeface="Calibri"/>
              <a:ea typeface="Calibri"/>
            </a:endParaRPr>
          </a:p>
          <a:p>
            <a:pPr marL="342900" lvl="0" indent="-342900" algn="justLow" rtl="1">
              <a:lnSpc>
                <a:spcPct val="115000"/>
              </a:lnSpc>
              <a:spcAft>
                <a:spcPts val="500"/>
              </a:spcAft>
              <a:buFont typeface="Symbol"/>
              <a:buChar char=""/>
            </a:pPr>
            <a:r>
              <a:rPr lang="ar-SA" sz="2800" dirty="0">
                <a:latin typeface="Calibri"/>
                <a:ea typeface="Times New Roman"/>
                <a:cs typeface="Simplified Arabic"/>
              </a:rPr>
              <a:t>مشاركة فعالة من العمادة وبعض أعضاء هيئة التدريس في ندوات ومحاضرات علمية داخل الكلية وخارجها أحياناً لخدمة وتثقيف المجتمع</a:t>
            </a:r>
            <a:r>
              <a:rPr lang="en-US" sz="2800" dirty="0">
                <a:latin typeface="Simplified Arabic"/>
                <a:ea typeface="Times New Roman"/>
              </a:rPr>
              <a:t>.</a:t>
            </a:r>
            <a:endParaRPr lang="en-US" sz="2800" dirty="0">
              <a:latin typeface="Calibri"/>
              <a:ea typeface="Calibri"/>
            </a:endParaRPr>
          </a:p>
        </p:txBody>
      </p:sp>
    </p:spTree>
    <p:extLst>
      <p:ext uri="{BB962C8B-B14F-4D97-AF65-F5344CB8AC3E}">
        <p14:creationId xmlns:p14="http://schemas.microsoft.com/office/powerpoint/2010/main" val="2265018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96682" y="654337"/>
            <a:ext cx="12011966" cy="5075748"/>
          </a:xfrm>
          <a:prstGeom prst="rect">
            <a:avLst/>
          </a:prstGeom>
        </p:spPr>
        <p:txBody>
          <a:bodyPr wrap="square">
            <a:spAutoFit/>
          </a:bodyPr>
          <a:lstStyle/>
          <a:p>
            <a:pPr marL="342900" lvl="0" indent="-342900" algn="justLow" rtl="1">
              <a:lnSpc>
                <a:spcPct val="150000"/>
              </a:lnSpc>
              <a:spcAft>
                <a:spcPts val="1000"/>
              </a:spcAft>
              <a:buFont typeface="+mj-lt"/>
              <a:buAutoNum type="arabicPeriod"/>
            </a:pPr>
            <a:r>
              <a:rPr lang="ar-EG" sz="2800" b="1" dirty="0">
                <a:latin typeface="Calibri"/>
                <a:ea typeface="Calibri"/>
                <a:cs typeface="Simplified Arabic"/>
              </a:rPr>
              <a:t>نقاط الضعف </a:t>
            </a:r>
            <a:r>
              <a:rPr lang="en-US" sz="2800" b="1" dirty="0">
                <a:latin typeface="Simplified Arabic"/>
                <a:ea typeface="Calibri"/>
              </a:rPr>
              <a:t>Weaknesses</a:t>
            </a:r>
            <a:r>
              <a:rPr lang="ar-EG" sz="2800" b="1" dirty="0">
                <a:latin typeface="Calibri"/>
                <a:ea typeface="Calibri"/>
                <a:cs typeface="Simplified Arabic"/>
              </a:rPr>
              <a:t>:</a:t>
            </a:r>
            <a:endParaRPr lang="en-US" sz="2400" dirty="0">
              <a:latin typeface="Calibri"/>
              <a:ea typeface="Calibri"/>
            </a:endParaRPr>
          </a:p>
          <a:p>
            <a:pPr marL="342900" lvl="0" indent="-342900" algn="justLow" rtl="1">
              <a:lnSpc>
                <a:spcPct val="150000"/>
              </a:lnSpc>
              <a:spcAft>
                <a:spcPts val="1000"/>
              </a:spcAft>
              <a:buFont typeface="Symbol"/>
              <a:buChar char=""/>
            </a:pPr>
            <a:r>
              <a:rPr lang="ar-SA" sz="2800" dirty="0">
                <a:latin typeface="Calibri"/>
                <a:ea typeface="Times New Roman"/>
                <a:cs typeface="Simplified Arabic"/>
              </a:rPr>
              <a:t>القصور في الأجهزة والمعدات وضعف حالة المعامل </a:t>
            </a:r>
            <a:r>
              <a:rPr lang="en-US" sz="2800" dirty="0">
                <a:latin typeface="Simplified Arabic"/>
                <a:ea typeface="Times New Roman"/>
              </a:rPr>
              <a:t>.</a:t>
            </a:r>
            <a:endParaRPr lang="en-US" sz="2400" dirty="0">
              <a:latin typeface="Calibri"/>
              <a:ea typeface="Calibri"/>
            </a:endParaRPr>
          </a:p>
          <a:p>
            <a:pPr marL="342900" lvl="0" indent="-342900" algn="justLow" rtl="1">
              <a:lnSpc>
                <a:spcPct val="150000"/>
              </a:lnSpc>
              <a:spcAft>
                <a:spcPts val="1000"/>
              </a:spcAft>
              <a:buFont typeface="Symbol"/>
              <a:buChar char=""/>
            </a:pPr>
            <a:r>
              <a:rPr lang="ar-SA" sz="2800" dirty="0">
                <a:latin typeface="Calibri"/>
                <a:ea typeface="Times New Roman"/>
                <a:cs typeface="Simplified Arabic"/>
              </a:rPr>
              <a:t>عدم وجود نظام متكامل لتشغيل وصيانة الأجهزة والمعدات والمعامل</a:t>
            </a:r>
            <a:r>
              <a:rPr lang="en-US" sz="2800" dirty="0">
                <a:latin typeface="Simplified Arabic"/>
                <a:ea typeface="Times New Roman"/>
              </a:rPr>
              <a:t>.</a:t>
            </a:r>
            <a:endParaRPr lang="en-US" sz="2400" dirty="0">
              <a:latin typeface="Calibri"/>
              <a:ea typeface="Calibri"/>
            </a:endParaRPr>
          </a:p>
          <a:p>
            <a:pPr marL="342900" lvl="0" indent="-342900" algn="justLow" rtl="1">
              <a:lnSpc>
                <a:spcPct val="150000"/>
              </a:lnSpc>
              <a:spcAft>
                <a:spcPts val="1000"/>
              </a:spcAft>
              <a:buFont typeface="Symbol"/>
              <a:buChar char=""/>
            </a:pPr>
            <a:r>
              <a:rPr lang="ar-SA" sz="2800" dirty="0">
                <a:latin typeface="Calibri"/>
                <a:ea typeface="Times New Roman"/>
                <a:cs typeface="Simplified Arabic"/>
              </a:rPr>
              <a:t>قصور المبنى الحالي في استيعاب احتياجات الكلية من قاعات دراسية مناسبة، ومكاتب لأعضاء هيئة التدريس، وصالات أنشطة طلابية، ومرافق عامة داعمة. </a:t>
            </a:r>
            <a:endParaRPr lang="en-US" sz="2400" dirty="0">
              <a:latin typeface="Calibri"/>
              <a:ea typeface="Calibri"/>
            </a:endParaRPr>
          </a:p>
          <a:p>
            <a:pPr marL="342900" lvl="0" indent="-342900" algn="justLow" rtl="1">
              <a:lnSpc>
                <a:spcPct val="150000"/>
              </a:lnSpc>
              <a:spcAft>
                <a:spcPts val="1000"/>
              </a:spcAft>
              <a:buFont typeface="Symbol"/>
              <a:buChar char=""/>
            </a:pPr>
            <a:r>
              <a:rPr lang="ar-SA" sz="2800" dirty="0">
                <a:latin typeface="Calibri"/>
                <a:ea typeface="Times New Roman"/>
                <a:cs typeface="Simplified Arabic"/>
              </a:rPr>
              <a:t>وجود بعض الإشكالات التي تصاحب العملية التعليمية في تهديد بعض أعضاء هيئة التدريس والنيل من ممتلكاتهم مما يضعف من استقرار وأمان العملية التعليمية.</a:t>
            </a:r>
            <a:endParaRPr lang="en-US" sz="24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933451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96682" y="836712"/>
            <a:ext cx="12011966" cy="3654847"/>
          </a:xfrm>
          <a:prstGeom prst="rect">
            <a:avLst/>
          </a:prstGeom>
        </p:spPr>
        <p:txBody>
          <a:bodyPr wrap="square">
            <a:spAutoFit/>
          </a:bodyPr>
          <a:lstStyle/>
          <a:p>
            <a:pPr marL="342900" lvl="0" indent="-342900" algn="justLow" rtl="1">
              <a:lnSpc>
                <a:spcPct val="150000"/>
              </a:lnSpc>
              <a:spcAft>
                <a:spcPts val="1000"/>
              </a:spcAft>
              <a:buFont typeface="Symbol"/>
              <a:buChar char=""/>
            </a:pPr>
            <a:r>
              <a:rPr lang="ar-SA" sz="2800" dirty="0">
                <a:latin typeface="Calibri"/>
                <a:ea typeface="Times New Roman"/>
                <a:cs typeface="Simplified Arabic"/>
              </a:rPr>
              <a:t>عدم كفاية عمال الخدمات والصيانة</a:t>
            </a:r>
            <a:r>
              <a:rPr lang="en-US" sz="2800" dirty="0">
                <a:latin typeface="Simplified Arabic"/>
                <a:ea typeface="Times New Roman"/>
              </a:rPr>
              <a:t>.</a:t>
            </a:r>
            <a:endParaRPr lang="en-US" sz="2400" dirty="0">
              <a:latin typeface="Calibri"/>
              <a:ea typeface="Calibri"/>
            </a:endParaRPr>
          </a:p>
          <a:p>
            <a:pPr marL="342900" lvl="0" indent="-342900" algn="justLow" rtl="1">
              <a:lnSpc>
                <a:spcPct val="150000"/>
              </a:lnSpc>
              <a:spcAft>
                <a:spcPts val="1000"/>
              </a:spcAft>
              <a:buFont typeface="Symbol"/>
              <a:buChar char=""/>
            </a:pPr>
            <a:r>
              <a:rPr lang="ar-SA" sz="2800" dirty="0">
                <a:latin typeface="Calibri"/>
                <a:ea typeface="Times New Roman"/>
                <a:cs typeface="Simplified Arabic"/>
              </a:rPr>
              <a:t>عدم توافر التوصيف الوظيفي لأعضاء هيئة التدريس والهيئة المعاونة مكتوب أو منشور على مواقع الكلية والجامعة</a:t>
            </a:r>
            <a:r>
              <a:rPr lang="en-US" sz="2800" dirty="0">
                <a:latin typeface="Simplified Arabic"/>
                <a:ea typeface="Times New Roman"/>
              </a:rPr>
              <a:t>.</a:t>
            </a:r>
            <a:endParaRPr lang="en-US" sz="2400" dirty="0">
              <a:latin typeface="Calibri"/>
              <a:ea typeface="Calibri"/>
            </a:endParaRPr>
          </a:p>
          <a:p>
            <a:pPr marL="342900" lvl="0" indent="-342900" algn="justLow" rtl="1">
              <a:lnSpc>
                <a:spcPct val="150000"/>
              </a:lnSpc>
              <a:spcAft>
                <a:spcPts val="1000"/>
              </a:spcAft>
              <a:buFont typeface="Symbol"/>
              <a:buChar char=""/>
            </a:pPr>
            <a:r>
              <a:rPr lang="ar-SA" sz="2800" dirty="0">
                <a:latin typeface="Calibri"/>
                <a:ea typeface="Times New Roman"/>
                <a:cs typeface="Simplified Arabic"/>
              </a:rPr>
              <a:t>عدم وجود برامج للدراسات العليا مما يعيق تحقيق رسالة الكلية وأهدافها بالصورة المثلى</a:t>
            </a:r>
            <a:r>
              <a:rPr lang="en-US" sz="2800" dirty="0">
                <a:latin typeface="Simplified Arabic"/>
                <a:ea typeface="Times New Roman"/>
              </a:rPr>
              <a:t>.</a:t>
            </a:r>
            <a:endParaRPr lang="en-US" sz="2400" dirty="0">
              <a:latin typeface="Calibri"/>
              <a:ea typeface="Calibri"/>
            </a:endParaRPr>
          </a:p>
          <a:p>
            <a:pPr marL="342900" lvl="0" indent="-342900" algn="justLow" rtl="1">
              <a:lnSpc>
                <a:spcPct val="150000"/>
              </a:lnSpc>
              <a:spcAft>
                <a:spcPts val="1000"/>
              </a:spcAft>
              <a:buFont typeface="Symbol"/>
              <a:buChar char=""/>
            </a:pPr>
            <a:r>
              <a:rPr lang="ar-SA" sz="2800" dirty="0">
                <a:latin typeface="Calibri"/>
                <a:ea typeface="Times New Roman"/>
                <a:cs typeface="Simplified Arabic"/>
              </a:rPr>
              <a:t>عدم ملائمة قاعات التدريس بالكلية من حيث التجهيزات والمساحة بالنسبة لعدد الطلاب</a:t>
            </a:r>
            <a:r>
              <a:rPr lang="en-US" sz="2800" dirty="0">
                <a:latin typeface="Simplified Arabic"/>
                <a:ea typeface="Times New Roman"/>
              </a:rPr>
              <a:t>.</a:t>
            </a:r>
            <a:endParaRPr lang="en-US" sz="24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031735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96682" y="836712"/>
            <a:ext cx="12011966" cy="5044971"/>
          </a:xfrm>
          <a:prstGeom prst="rect">
            <a:avLst/>
          </a:prstGeom>
        </p:spPr>
        <p:txBody>
          <a:bodyPr wrap="square">
            <a:spAutoFit/>
          </a:bodyPr>
          <a:lstStyle/>
          <a:p>
            <a:pPr marL="342900" lvl="0" indent="-342900" algn="justLow" rtl="1">
              <a:lnSpc>
                <a:spcPct val="150000"/>
              </a:lnSpc>
              <a:spcBef>
                <a:spcPts val="1200"/>
              </a:spcBef>
              <a:spcAft>
                <a:spcPts val="1000"/>
              </a:spcAft>
              <a:buFont typeface="Symbol"/>
              <a:buChar char=""/>
            </a:pPr>
            <a:r>
              <a:rPr lang="ar-SA" sz="2800" dirty="0">
                <a:latin typeface="Calibri"/>
                <a:ea typeface="Times New Roman"/>
                <a:cs typeface="Simplified Arabic"/>
              </a:rPr>
              <a:t>محدودية دور البحوث الأكاديمية في مواجهة المشكلات المجتمعية</a:t>
            </a:r>
            <a:r>
              <a:rPr lang="en-US" sz="2800" dirty="0">
                <a:latin typeface="Simplified Arabic"/>
                <a:ea typeface="Times New Roman"/>
              </a:rPr>
              <a:t>.</a:t>
            </a:r>
            <a:endParaRPr lang="en-US" sz="2400" dirty="0">
              <a:latin typeface="Calibri"/>
              <a:ea typeface="Calibri"/>
            </a:endParaRPr>
          </a:p>
          <a:p>
            <a:pPr marL="342900" lvl="0" indent="-342900" algn="justLow" rtl="1">
              <a:lnSpc>
                <a:spcPct val="150000"/>
              </a:lnSpc>
              <a:spcBef>
                <a:spcPts val="1200"/>
              </a:spcBef>
              <a:spcAft>
                <a:spcPts val="1000"/>
              </a:spcAft>
              <a:buFont typeface="Symbol"/>
              <a:buChar char=""/>
            </a:pPr>
            <a:r>
              <a:rPr lang="ar-SA" sz="2800" dirty="0">
                <a:latin typeface="Calibri"/>
                <a:ea typeface="Times New Roman"/>
                <a:cs typeface="Simplified Arabic"/>
              </a:rPr>
              <a:t>غياب المشاركة في المشاريع التي تتيح التعاون البحثي بين الكلية وقطاع رجال الأعمال</a:t>
            </a:r>
            <a:r>
              <a:rPr lang="en-US" sz="2800" dirty="0">
                <a:latin typeface="Simplified Arabic"/>
                <a:ea typeface="Times New Roman"/>
              </a:rPr>
              <a:t>.</a:t>
            </a:r>
            <a:endParaRPr lang="en-US" sz="2400" dirty="0">
              <a:latin typeface="Calibri"/>
              <a:ea typeface="Calibri"/>
            </a:endParaRPr>
          </a:p>
          <a:p>
            <a:pPr marL="342900" lvl="0" indent="-342900" algn="justLow" rtl="1">
              <a:lnSpc>
                <a:spcPct val="150000"/>
              </a:lnSpc>
              <a:spcBef>
                <a:spcPts val="1200"/>
              </a:spcBef>
              <a:spcAft>
                <a:spcPts val="1000"/>
              </a:spcAft>
              <a:buFont typeface="Symbol"/>
              <a:buChar char=""/>
            </a:pPr>
            <a:r>
              <a:rPr lang="ar-SA" sz="2800" dirty="0">
                <a:latin typeface="Calibri"/>
                <a:ea typeface="Times New Roman"/>
                <a:cs typeface="Simplified Arabic"/>
              </a:rPr>
              <a:t>ضعف المستوى العلمي والتدريب الإداري لغالبية الموظفين</a:t>
            </a:r>
            <a:r>
              <a:rPr lang="en-US" sz="2800" dirty="0">
                <a:latin typeface="Simplified Arabic"/>
                <a:ea typeface="Times New Roman"/>
              </a:rPr>
              <a:t>.</a:t>
            </a:r>
            <a:endParaRPr lang="en-US" sz="2400" dirty="0">
              <a:latin typeface="Calibri"/>
              <a:ea typeface="Calibri"/>
            </a:endParaRPr>
          </a:p>
          <a:p>
            <a:pPr marL="342900" lvl="0" indent="-342900" algn="justLow" rtl="1">
              <a:lnSpc>
                <a:spcPct val="150000"/>
              </a:lnSpc>
              <a:spcBef>
                <a:spcPts val="1200"/>
              </a:spcBef>
              <a:spcAft>
                <a:spcPts val="1000"/>
              </a:spcAft>
              <a:buFont typeface="Symbol"/>
              <a:buChar char=""/>
            </a:pPr>
            <a:r>
              <a:rPr lang="ar-SA" sz="2800" dirty="0">
                <a:latin typeface="Calibri"/>
                <a:ea typeface="Times New Roman"/>
                <a:cs typeface="Simplified Arabic"/>
              </a:rPr>
              <a:t>عدم مساهمة الأطراف المجتمعية المختلفة في توفير فرص العمل لخريجي المؤسسة</a:t>
            </a:r>
            <a:r>
              <a:rPr lang="en-US" sz="2800" dirty="0">
                <a:latin typeface="Simplified Arabic"/>
                <a:ea typeface="Times New Roman"/>
              </a:rPr>
              <a:t>.</a:t>
            </a:r>
            <a:endParaRPr lang="en-US" sz="2400" dirty="0">
              <a:latin typeface="Calibri"/>
              <a:ea typeface="Calibri"/>
            </a:endParaRPr>
          </a:p>
          <a:p>
            <a:pPr marL="342900" lvl="0" indent="-342900" algn="justLow" rtl="1">
              <a:lnSpc>
                <a:spcPct val="150000"/>
              </a:lnSpc>
              <a:spcBef>
                <a:spcPts val="1200"/>
              </a:spcBef>
              <a:spcAft>
                <a:spcPts val="1000"/>
              </a:spcAft>
              <a:buFont typeface="Symbol"/>
              <a:buChar char=""/>
            </a:pPr>
            <a:r>
              <a:rPr lang="ar-SA" sz="2800" dirty="0">
                <a:latin typeface="Calibri"/>
                <a:ea typeface="Times New Roman"/>
                <a:cs typeface="Simplified Arabic"/>
              </a:rPr>
              <a:t>عدم كفاية وفاعلية نظم المعلومات والاتصالات لربط الكلية بالجامعة مع عدم استكمال قواعد بيانات خاصة بأعضاء هيئة التدريس، والهيئة المعاونة، الطلاب والخريجين</a:t>
            </a:r>
            <a:r>
              <a:rPr lang="en-US" sz="2800" dirty="0">
                <a:latin typeface="Simplified Arabic"/>
                <a:ea typeface="Times New Roman"/>
              </a:rPr>
              <a:t>.</a:t>
            </a:r>
            <a:endParaRPr lang="en-US" sz="2400" dirty="0">
              <a:latin typeface="Calibri"/>
              <a:ea typeface="Calibri"/>
            </a:endParaRPr>
          </a:p>
        </p:txBody>
      </p:sp>
    </p:spTree>
    <p:extLst>
      <p:ext uri="{BB962C8B-B14F-4D97-AF65-F5344CB8AC3E}">
        <p14:creationId xmlns:p14="http://schemas.microsoft.com/office/powerpoint/2010/main" val="760699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96682" y="908720"/>
            <a:ext cx="12011966" cy="4678204"/>
          </a:xfrm>
          <a:prstGeom prst="rect">
            <a:avLst/>
          </a:prstGeom>
        </p:spPr>
        <p:txBody>
          <a:bodyPr wrap="square">
            <a:spAutoFit/>
          </a:bodyPr>
          <a:lstStyle/>
          <a:p>
            <a:pPr marL="342900" lvl="0" indent="-342900" algn="justLow" rtl="1">
              <a:lnSpc>
                <a:spcPct val="200000"/>
              </a:lnSpc>
              <a:spcAft>
                <a:spcPts val="1000"/>
              </a:spcAft>
              <a:buFont typeface="Symbol"/>
              <a:buChar char=""/>
            </a:pPr>
            <a:r>
              <a:rPr lang="ar-SA" sz="2800" dirty="0">
                <a:latin typeface="Calibri"/>
                <a:ea typeface="Times New Roman"/>
                <a:cs typeface="Simplified Arabic"/>
              </a:rPr>
              <a:t>عدم وجود نظام واضح لمراجعة اللوائح والقواعد واجراءات العمل وتحديد كيفية تحسينها</a:t>
            </a:r>
            <a:r>
              <a:rPr lang="en-US" sz="2800" dirty="0">
                <a:latin typeface="Simplified Arabic"/>
                <a:ea typeface="Times New Roman"/>
              </a:rPr>
              <a:t>.</a:t>
            </a:r>
            <a:endParaRPr lang="en-US" sz="2400" dirty="0">
              <a:latin typeface="Calibri"/>
              <a:ea typeface="Calibri"/>
            </a:endParaRPr>
          </a:p>
          <a:p>
            <a:pPr marL="342900" lvl="0" indent="-342900" algn="justLow" rtl="1">
              <a:lnSpc>
                <a:spcPct val="200000"/>
              </a:lnSpc>
              <a:spcAft>
                <a:spcPts val="1000"/>
              </a:spcAft>
              <a:buFont typeface="Symbol"/>
              <a:buChar char=""/>
            </a:pPr>
            <a:r>
              <a:rPr lang="ar-SA" sz="2800" dirty="0">
                <a:latin typeface="Calibri"/>
                <a:ea typeface="Times New Roman"/>
                <a:cs typeface="Simplified Arabic"/>
              </a:rPr>
              <a:t>عدم وجود سياسة محددة واضحة لربط الخريجين بالكلية بعد التخرج</a:t>
            </a:r>
            <a:r>
              <a:rPr lang="en-US" sz="2800" dirty="0">
                <a:latin typeface="Simplified Arabic"/>
                <a:ea typeface="Times New Roman"/>
              </a:rPr>
              <a:t>.</a:t>
            </a:r>
            <a:endParaRPr lang="en-US" sz="2400" dirty="0">
              <a:latin typeface="Calibri"/>
              <a:ea typeface="Calibri"/>
            </a:endParaRPr>
          </a:p>
          <a:p>
            <a:pPr marL="342900" lvl="0" indent="-342900" algn="justLow" rtl="1">
              <a:lnSpc>
                <a:spcPct val="200000"/>
              </a:lnSpc>
              <a:spcAft>
                <a:spcPts val="1000"/>
              </a:spcAft>
              <a:buFont typeface="Symbol"/>
              <a:buChar char=""/>
            </a:pPr>
            <a:r>
              <a:rPr lang="ar-SA" sz="2800" dirty="0">
                <a:latin typeface="Calibri"/>
                <a:ea typeface="Times New Roman"/>
                <a:cs typeface="Simplified Arabic"/>
              </a:rPr>
              <a:t>الافتقار لمفهوم العمل الجماعي عند بعض العاملين بالكلية، وغياب شبه كامل لأبحاث الفريق لأقسام الكلية المختلفة</a:t>
            </a:r>
            <a:r>
              <a:rPr lang="en-US" sz="2800" dirty="0">
                <a:latin typeface="Simplified Arabic"/>
                <a:ea typeface="Times New Roman"/>
              </a:rPr>
              <a:t>.</a:t>
            </a:r>
            <a:endParaRPr lang="en-US" sz="2400" dirty="0">
              <a:latin typeface="Calibri"/>
              <a:ea typeface="Calibri"/>
            </a:endParaRPr>
          </a:p>
          <a:p>
            <a:pPr marL="342900" lvl="0" indent="-342900" algn="justLow" rtl="1">
              <a:lnSpc>
                <a:spcPct val="200000"/>
              </a:lnSpc>
              <a:spcAft>
                <a:spcPts val="1000"/>
              </a:spcAft>
              <a:buFont typeface="Symbol"/>
              <a:buChar char=""/>
            </a:pPr>
            <a:r>
              <a:rPr lang="ar-SA" sz="2800" dirty="0">
                <a:latin typeface="Calibri"/>
                <a:ea typeface="Times New Roman"/>
                <a:cs typeface="Simplified Arabic"/>
              </a:rPr>
              <a:t>الاعتماد المبالغ فيه على الكتاب الجامعي والمذكرات المختصرة مما يعوق تنمية مهارات البحث والتعلم</a:t>
            </a:r>
            <a:r>
              <a:rPr lang="en-US" sz="2800" dirty="0">
                <a:latin typeface="Simplified Arabic"/>
                <a:ea typeface="Times New Roman"/>
              </a:rPr>
              <a:t>.</a:t>
            </a:r>
            <a:endParaRPr lang="en-US" sz="24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4072844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96682" y="1142649"/>
            <a:ext cx="12011966" cy="3559949"/>
          </a:xfrm>
          <a:prstGeom prst="rect">
            <a:avLst/>
          </a:prstGeom>
        </p:spPr>
        <p:txBody>
          <a:bodyPr wrap="square">
            <a:spAutoFit/>
          </a:bodyPr>
          <a:lstStyle/>
          <a:p>
            <a:pPr algn="justLow" rtl="1">
              <a:lnSpc>
                <a:spcPct val="200000"/>
              </a:lnSpc>
              <a:spcAft>
                <a:spcPts val="1000"/>
              </a:spcAft>
            </a:pPr>
            <a:r>
              <a:rPr lang="ar-EG" sz="2800" b="1" dirty="0">
                <a:latin typeface="Calibri"/>
                <a:ea typeface="Calibri"/>
                <a:cs typeface="Simplified Arabic"/>
              </a:rPr>
              <a:t>د- تحليل البيئة الخارجية:</a:t>
            </a:r>
            <a:endParaRPr lang="en-US" sz="2400" dirty="0">
              <a:latin typeface="Calibri"/>
              <a:ea typeface="Calibri"/>
            </a:endParaRPr>
          </a:p>
          <a:p>
            <a:pPr algn="justLow" rtl="1">
              <a:lnSpc>
                <a:spcPct val="200000"/>
              </a:lnSpc>
              <a:spcAft>
                <a:spcPts val="1000"/>
              </a:spcAft>
            </a:pPr>
            <a:r>
              <a:rPr lang="ar-SA" sz="2800" dirty="0">
                <a:latin typeface="Calibri"/>
                <a:ea typeface="Times New Roman"/>
                <a:cs typeface="Simplified Arabic"/>
              </a:rPr>
              <a:t>أوضحت نتائج استطلاع الرأي البيئي الأولي للفرص المتاحة التي يمكن الاستفادة منها في تحقيق غايات وأهداف الكلية. كما أظهرت مجموعة من التهديدات التي يتحتم على الكلية أن تتعامل معها في سبيل تحقيق رسالتها وغاياتها</a:t>
            </a:r>
            <a:r>
              <a:rPr lang="en-US" sz="2800" dirty="0">
                <a:latin typeface="Simplified Arabic"/>
                <a:ea typeface="Times New Roman"/>
              </a:rPr>
              <a:t>.</a:t>
            </a:r>
            <a:endParaRPr lang="en-US" sz="24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4221680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896" y="762503"/>
            <a:ext cx="12011966" cy="5449697"/>
          </a:xfrm>
          <a:prstGeom prst="rect">
            <a:avLst/>
          </a:prstGeom>
        </p:spPr>
        <p:txBody>
          <a:bodyPr wrap="square">
            <a:spAutoFit/>
          </a:bodyPr>
          <a:lstStyle/>
          <a:p>
            <a:pPr marL="342900" lvl="0" indent="-342900" algn="justLow" rtl="1">
              <a:lnSpc>
                <a:spcPct val="115000"/>
              </a:lnSpc>
              <a:spcAft>
                <a:spcPts val="1000"/>
              </a:spcAft>
              <a:buFont typeface="+mj-lt"/>
              <a:buAutoNum type="arabicPeriod"/>
            </a:pPr>
            <a:r>
              <a:rPr lang="ar-EG" sz="2800" b="1" dirty="0">
                <a:latin typeface="Calibri"/>
                <a:ea typeface="Calibri"/>
                <a:cs typeface="Simplified Arabic"/>
              </a:rPr>
              <a:t>الفرص المتاحة </a:t>
            </a:r>
            <a:r>
              <a:rPr lang="en-US" sz="2800" b="1" dirty="0">
                <a:latin typeface="Simplified Arabic"/>
                <a:ea typeface="Calibri"/>
              </a:rPr>
              <a:t>Opportunities </a:t>
            </a:r>
            <a:r>
              <a:rPr lang="ar-EG" sz="2800" b="1" dirty="0">
                <a:latin typeface="Calibri"/>
                <a:ea typeface="Calibri"/>
                <a:cs typeface="Simplified Arabic"/>
              </a:rPr>
              <a:t>:</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اعتماد مبدأ الجودة في الأداء الجامعي مما يعزز من قدرات العاملين ويطورهم</a:t>
            </a:r>
            <a:r>
              <a:rPr lang="en-US" sz="2800" dirty="0">
                <a:latin typeface="Simplified Arabic"/>
                <a:ea typeface="Times New Roman"/>
              </a:rPr>
              <a:t>.</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انخفاض مستوى جودة خريج الجامعات الخاصة مع ارتفاع تكلفة التعليم بها</a:t>
            </a:r>
            <a:r>
              <a:rPr lang="en-US" sz="2800" dirty="0">
                <a:latin typeface="Simplified Arabic"/>
                <a:ea typeface="Times New Roman"/>
              </a:rPr>
              <a:t>.</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الاتفاقيات الدولية التي تحض على تبني مفاهيم الجودة وإشاعتها في المجتمع .</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النمو المتزايد في أعداد الطلاب الوافدين من الداخل ومن الدول العربية مما يعطي تنوعاً وغنى للطالب وثقافته العلمية والاجتماعية</a:t>
            </a:r>
            <a:r>
              <a:rPr lang="en-US" sz="2800" dirty="0">
                <a:latin typeface="Simplified Arabic"/>
                <a:ea typeface="Times New Roman"/>
              </a:rPr>
              <a:t>.</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الزيادة في الطلب الاجتماعي على التعليم المتميز ولو كان بمقابل مادى</a:t>
            </a:r>
            <a:r>
              <a:rPr lang="en-US" sz="2800" dirty="0">
                <a:latin typeface="Simplified Arabic"/>
                <a:ea typeface="Times New Roman"/>
              </a:rPr>
              <a:t>.</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الطلب المتزايد على صفات معينة للخريج تساعد رفع كفاء التعليم الجامعي</a:t>
            </a:r>
            <a:r>
              <a:rPr lang="en-US" sz="2800" dirty="0">
                <a:latin typeface="Simplified Arabic"/>
                <a:ea typeface="Times New Roman"/>
              </a:rPr>
              <a:t>.</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الطلب المتزايد من الجهات المجتمعية والصناعية لتطوير كفاءة الأداء للخريجين</a:t>
            </a:r>
            <a:r>
              <a:rPr lang="en-US" sz="2800" dirty="0">
                <a:latin typeface="Simplified Arabic"/>
                <a:ea typeface="Times New Roman"/>
              </a:rPr>
              <a:t>.</a:t>
            </a:r>
            <a:endParaRPr lang="en-US" sz="2400" dirty="0">
              <a:latin typeface="Calibri"/>
              <a:ea typeface="Calibri"/>
            </a:endParaRPr>
          </a:p>
        </p:txBody>
      </p:sp>
    </p:spTree>
    <p:extLst>
      <p:ext uri="{BB962C8B-B14F-4D97-AF65-F5344CB8AC3E}">
        <p14:creationId xmlns:p14="http://schemas.microsoft.com/office/powerpoint/2010/main" val="125403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896" y="582328"/>
            <a:ext cx="12011966" cy="5945217"/>
          </a:xfrm>
          <a:prstGeom prst="rect">
            <a:avLst/>
          </a:prstGeom>
        </p:spPr>
        <p:txBody>
          <a:bodyPr wrap="square">
            <a:spAutoFit/>
          </a:bodyPr>
          <a:lstStyle/>
          <a:p>
            <a:pPr marL="342900" lvl="0" indent="-342900" algn="justLow" rtl="1">
              <a:lnSpc>
                <a:spcPct val="115000"/>
              </a:lnSpc>
              <a:spcAft>
                <a:spcPts val="1000"/>
              </a:spcAft>
              <a:buFont typeface="+mj-lt"/>
              <a:buAutoNum type="arabicPeriod"/>
            </a:pPr>
            <a:r>
              <a:rPr lang="ar-EG" sz="2800" b="1" dirty="0">
                <a:latin typeface="Calibri"/>
                <a:ea typeface="Calibri"/>
                <a:cs typeface="Simplified Arabic"/>
              </a:rPr>
              <a:t>التهديدات المحتملة </a:t>
            </a:r>
            <a:r>
              <a:rPr lang="en-US" sz="2800" b="1" dirty="0">
                <a:latin typeface="Simplified Arabic"/>
                <a:ea typeface="Calibri"/>
              </a:rPr>
              <a:t>Threats</a:t>
            </a:r>
            <a:r>
              <a:rPr lang="ar-EG" sz="2800" b="1" dirty="0">
                <a:latin typeface="Calibri"/>
                <a:ea typeface="Calibri"/>
                <a:cs typeface="Simplified Arabic"/>
              </a:rPr>
              <a:t>:</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الزيادة المستمرة والمتتالية في قبول أعداد الطلاب الملتحقين بالكلية وهذا يمثل عبئا في حال عدم توافر أعضاء هيئة تدريس مستقرة.</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ثقافة الانتقام من عضو هيئة التدريس في حال فشل الطالب في تحقيق ما يصبو إليه.</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ضعف تنامي الخدمات المصاحبة للعملية التعليمية من أنشطة ثقافية ورياضية واجتماعية.</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ضعف الخدمات المقدمة للموظفين وأعضاء هيئة التدريس من صحية واجتماعية إذا ما قورنت بالخدمات المقدمة في مدن كبيرة.</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التدهور المستمر في مستوى الطلاب القادمين من التعليم الثانوي</a:t>
            </a:r>
            <a:r>
              <a:rPr lang="en-US" sz="2800" dirty="0">
                <a:latin typeface="Simplified Arabic"/>
                <a:ea typeface="Times New Roman"/>
              </a:rPr>
              <a:t>.</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جذب الجامعات في الدول المجاورة، وكذلك الجامعات الخاصة لأعضاء هيئة التدريس</a:t>
            </a:r>
            <a:r>
              <a:rPr lang="en-US" sz="2800" dirty="0">
                <a:latin typeface="Simplified Arabic"/>
                <a:ea typeface="Times New Roman"/>
              </a:rPr>
              <a:t>.</a:t>
            </a:r>
            <a:endParaRPr lang="en-US" sz="2400" dirty="0">
              <a:latin typeface="Calibri"/>
              <a:ea typeface="Calibri"/>
            </a:endParaRPr>
          </a:p>
          <a:p>
            <a:pPr marL="342900" lvl="0" indent="-342900" algn="justLow" rtl="1">
              <a:lnSpc>
                <a:spcPct val="115000"/>
              </a:lnSpc>
              <a:spcAft>
                <a:spcPts val="1000"/>
              </a:spcAft>
              <a:buFont typeface="Symbol"/>
              <a:buChar char=""/>
            </a:pPr>
            <a:r>
              <a:rPr lang="ar-SA" sz="2800" dirty="0">
                <a:latin typeface="Calibri"/>
                <a:ea typeface="Times New Roman"/>
                <a:cs typeface="Simplified Arabic"/>
              </a:rPr>
              <a:t>إحجام أصحاب الأعمال والشركات عن تدعيم البحث العلمي على مستوى البحوث الأساسية والتطبيقية</a:t>
            </a:r>
            <a:r>
              <a:rPr lang="en-US" sz="2800" dirty="0">
                <a:latin typeface="Simplified Arabic"/>
                <a:ea typeface="Times New Roman"/>
              </a:rPr>
              <a:t>.</a:t>
            </a:r>
            <a:endParaRPr lang="en-US" sz="2400" dirty="0">
              <a:latin typeface="Calibri"/>
              <a:ea typeface="Calibri"/>
            </a:endParaRPr>
          </a:p>
        </p:txBody>
      </p:sp>
    </p:spTree>
    <p:extLst>
      <p:ext uri="{BB962C8B-B14F-4D97-AF65-F5344CB8AC3E}">
        <p14:creationId xmlns:p14="http://schemas.microsoft.com/office/powerpoint/2010/main" val="7812362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896" y="719778"/>
            <a:ext cx="12011966" cy="5661550"/>
          </a:xfrm>
          <a:prstGeom prst="rect">
            <a:avLst/>
          </a:prstGeom>
        </p:spPr>
        <p:txBody>
          <a:bodyPr wrap="square">
            <a:spAutoFit/>
          </a:bodyPr>
          <a:lstStyle/>
          <a:p>
            <a:pPr marL="342900" lvl="0" indent="-342900" algn="justLow" rtl="1">
              <a:lnSpc>
                <a:spcPct val="130000"/>
              </a:lnSpc>
              <a:buFont typeface="+mj-lt"/>
              <a:buAutoNum type="arabicPeriod"/>
            </a:pPr>
            <a:r>
              <a:rPr lang="ar-EG" sz="2800" b="1" dirty="0">
                <a:latin typeface="Calibri"/>
                <a:ea typeface="Calibri"/>
                <a:cs typeface="Simplified Arabic"/>
              </a:rPr>
              <a:t>القيم التي تبنتها الكلية وتعمل على التأكيد عليها في مهامها اليومية:</a:t>
            </a:r>
            <a:endParaRPr lang="en-US" sz="2400" dirty="0">
              <a:latin typeface="Calibri"/>
              <a:ea typeface="Calibri"/>
            </a:endParaRPr>
          </a:p>
          <a:p>
            <a:pPr marL="342900" lvl="0" indent="-342900" algn="justLow" rtl="1">
              <a:lnSpc>
                <a:spcPct val="130000"/>
              </a:lnSpc>
              <a:buFont typeface="Symbol"/>
              <a:buChar char=""/>
            </a:pPr>
            <a:r>
              <a:rPr lang="ar-EG" sz="2800" dirty="0">
                <a:cs typeface="Simplified Arabic"/>
              </a:rPr>
              <a:t>احترام العمل وتجويده.</a:t>
            </a:r>
            <a:endParaRPr lang="en-US" sz="2800" dirty="0"/>
          </a:p>
          <a:p>
            <a:pPr marL="342900" lvl="0" indent="-342900" algn="justLow" rtl="1">
              <a:lnSpc>
                <a:spcPct val="130000"/>
              </a:lnSpc>
              <a:buFont typeface="Symbol"/>
              <a:buChar char=""/>
            </a:pPr>
            <a:r>
              <a:rPr lang="ar-EG" sz="2800" dirty="0">
                <a:cs typeface="Simplified Arabic"/>
              </a:rPr>
              <a:t>التعاون والعمل بروح الفريق.</a:t>
            </a:r>
            <a:endParaRPr lang="en-US" sz="2800" dirty="0"/>
          </a:p>
          <a:p>
            <a:pPr marL="342900" lvl="0" indent="-342900" algn="justLow" rtl="1">
              <a:lnSpc>
                <a:spcPct val="130000"/>
              </a:lnSpc>
              <a:buFont typeface="Symbol"/>
              <a:buChar char=""/>
            </a:pPr>
            <a:r>
              <a:rPr lang="ar-EG" sz="2800" dirty="0">
                <a:cs typeface="Simplified Arabic"/>
              </a:rPr>
              <a:t>الالتزام والمسؤولية والمحاسبة.</a:t>
            </a:r>
            <a:endParaRPr lang="en-US" sz="2800" dirty="0"/>
          </a:p>
          <a:p>
            <a:pPr marL="342900" lvl="0" indent="-342900" algn="justLow" rtl="1">
              <a:lnSpc>
                <a:spcPct val="130000"/>
              </a:lnSpc>
              <a:buFont typeface="Symbol"/>
              <a:buChar char=""/>
            </a:pPr>
            <a:r>
              <a:rPr lang="ar-EG" sz="2800" dirty="0">
                <a:cs typeface="Simplified Arabic"/>
              </a:rPr>
              <a:t>الامانة والمصداقية والشفافية.</a:t>
            </a:r>
            <a:endParaRPr lang="en-US" sz="2800" dirty="0"/>
          </a:p>
          <a:p>
            <a:pPr marL="342900" lvl="0" indent="-342900" algn="justLow" rtl="1">
              <a:lnSpc>
                <a:spcPct val="130000"/>
              </a:lnSpc>
              <a:buFont typeface="Symbol"/>
              <a:buChar char=""/>
            </a:pPr>
            <a:r>
              <a:rPr lang="ar-EG" sz="2800" dirty="0">
                <a:cs typeface="Simplified Arabic"/>
              </a:rPr>
              <a:t>تواصل الأجيال.</a:t>
            </a:r>
            <a:endParaRPr lang="en-US" sz="2800" dirty="0"/>
          </a:p>
          <a:p>
            <a:pPr marL="342900" lvl="0" indent="-342900" algn="justLow" rtl="1">
              <a:lnSpc>
                <a:spcPct val="130000"/>
              </a:lnSpc>
              <a:buFont typeface="Symbol"/>
              <a:buChar char=""/>
            </a:pPr>
            <a:r>
              <a:rPr lang="ar-SA" sz="2800" dirty="0">
                <a:latin typeface="Calibri"/>
                <a:ea typeface="Times New Roman"/>
                <a:cs typeface="Simplified Arabic"/>
              </a:rPr>
              <a:t>الإدارة بالإنجاز. </a:t>
            </a:r>
            <a:endParaRPr lang="en-US" sz="2400" dirty="0">
              <a:latin typeface="Calibri"/>
              <a:ea typeface="Calibri"/>
            </a:endParaRPr>
          </a:p>
          <a:p>
            <a:pPr marL="342900" lvl="0" indent="-342900" algn="justLow" rtl="1">
              <a:lnSpc>
                <a:spcPct val="130000"/>
              </a:lnSpc>
              <a:buFont typeface="Symbol"/>
              <a:buChar char=""/>
            </a:pPr>
            <a:r>
              <a:rPr lang="ar-SA" sz="2800" dirty="0">
                <a:latin typeface="Calibri"/>
                <a:ea typeface="Times New Roman"/>
                <a:cs typeface="Simplified Arabic"/>
              </a:rPr>
              <a:t>العمل بروح الفريق. </a:t>
            </a:r>
            <a:endParaRPr lang="en-US" sz="2400" dirty="0">
              <a:latin typeface="Calibri"/>
              <a:ea typeface="Calibri"/>
            </a:endParaRPr>
          </a:p>
          <a:p>
            <a:pPr marL="342900" lvl="0" indent="-342900" algn="justLow" rtl="1">
              <a:lnSpc>
                <a:spcPct val="130000"/>
              </a:lnSpc>
              <a:buFont typeface="Symbol"/>
              <a:buChar char=""/>
            </a:pPr>
            <a:r>
              <a:rPr lang="ar-SA" sz="2800" dirty="0">
                <a:latin typeface="Calibri"/>
                <a:ea typeface="Times New Roman"/>
                <a:cs typeface="Simplified Arabic"/>
              </a:rPr>
              <a:t>الانتماء. </a:t>
            </a:r>
            <a:endParaRPr lang="en-US" sz="2400" dirty="0">
              <a:latin typeface="Calibri"/>
              <a:ea typeface="Calibri"/>
            </a:endParaRPr>
          </a:p>
          <a:p>
            <a:pPr marL="342900" lvl="0" indent="-342900" algn="justLow" rtl="1">
              <a:lnSpc>
                <a:spcPct val="130000"/>
              </a:lnSpc>
              <a:buFont typeface="Symbol"/>
              <a:buChar char=""/>
            </a:pPr>
            <a:r>
              <a:rPr lang="ar-SA" sz="2800" dirty="0">
                <a:latin typeface="Calibri"/>
                <a:ea typeface="Times New Roman"/>
                <a:cs typeface="Simplified Arabic"/>
              </a:rPr>
              <a:t>الإبداع والابتكار. </a:t>
            </a:r>
            <a:endParaRPr lang="en-US" sz="24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772495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896" y="920037"/>
            <a:ext cx="12011966" cy="4421723"/>
          </a:xfrm>
          <a:prstGeom prst="rect">
            <a:avLst/>
          </a:prstGeom>
        </p:spPr>
        <p:txBody>
          <a:bodyPr wrap="square">
            <a:spAutoFit/>
          </a:bodyPr>
          <a:lstStyle/>
          <a:p>
            <a:pPr marL="228600" algn="justLow" rtl="1">
              <a:lnSpc>
                <a:spcPct val="200000"/>
              </a:lnSpc>
              <a:spcAft>
                <a:spcPts val="1000"/>
              </a:spcAft>
            </a:pPr>
            <a:r>
              <a:rPr lang="ar-EG" sz="2800" b="1" dirty="0">
                <a:latin typeface="Calibri"/>
                <a:ea typeface="Calibri"/>
                <a:cs typeface="Simplified Arabic"/>
              </a:rPr>
              <a:t>يراعى أيضاً أخذ القيم الآتية في الاعتبار بالخطة الاستراتيجية للكلية والعمل على غرسها في الأطراف المعنية بالخطة:</a:t>
            </a:r>
            <a:endParaRPr lang="en-US" sz="2400" dirty="0">
              <a:latin typeface="Calibri"/>
              <a:ea typeface="Calibri"/>
            </a:endParaRPr>
          </a:p>
          <a:p>
            <a:pPr marL="342900" lvl="0" indent="-342900" algn="justLow" rtl="1">
              <a:lnSpc>
                <a:spcPct val="200000"/>
              </a:lnSpc>
              <a:buFont typeface="Symbol"/>
              <a:buChar char=""/>
            </a:pPr>
            <a:r>
              <a:rPr lang="ar-SA" sz="2800" dirty="0">
                <a:latin typeface="Calibri"/>
                <a:ea typeface="Times New Roman"/>
                <a:cs typeface="Simplified Arabic"/>
              </a:rPr>
              <a:t>قيم الطلاب: (الالتزام – الجدية – الاحترام).</a:t>
            </a:r>
            <a:endParaRPr lang="en-US" sz="2400" dirty="0">
              <a:latin typeface="Calibri"/>
              <a:ea typeface="Calibri"/>
            </a:endParaRPr>
          </a:p>
          <a:p>
            <a:pPr marL="342900" lvl="0" indent="-342900" algn="justLow" rtl="1">
              <a:lnSpc>
                <a:spcPct val="200000"/>
              </a:lnSpc>
              <a:buFont typeface="Symbol"/>
              <a:buChar char=""/>
            </a:pPr>
            <a:r>
              <a:rPr lang="ar-SA" sz="2800" dirty="0">
                <a:latin typeface="Calibri"/>
                <a:ea typeface="Times New Roman"/>
                <a:cs typeface="Simplified Arabic"/>
              </a:rPr>
              <a:t>قيم العاملين: (الالتزام -احترام العمل – الأمانة).</a:t>
            </a:r>
            <a:endParaRPr lang="en-US" sz="2400" dirty="0">
              <a:latin typeface="Calibri"/>
              <a:ea typeface="Calibri"/>
            </a:endParaRPr>
          </a:p>
          <a:p>
            <a:pPr marL="342900" lvl="0" indent="-342900" algn="justLow" rtl="1">
              <a:lnSpc>
                <a:spcPct val="200000"/>
              </a:lnSpc>
              <a:spcAft>
                <a:spcPts val="1000"/>
              </a:spcAft>
              <a:buFont typeface="Symbol"/>
              <a:buChar char=""/>
            </a:pPr>
            <a:r>
              <a:rPr lang="ar-SA" sz="2800" dirty="0">
                <a:latin typeface="Calibri"/>
                <a:ea typeface="Times New Roman"/>
                <a:cs typeface="Simplified Arabic"/>
              </a:rPr>
              <a:t>قيم المجتمع: (الاحترام – التعاون).</a:t>
            </a:r>
            <a:endParaRPr lang="en-US" sz="24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579694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896" y="802699"/>
            <a:ext cx="12011966" cy="5390450"/>
          </a:xfrm>
          <a:prstGeom prst="rect">
            <a:avLst/>
          </a:prstGeom>
        </p:spPr>
        <p:txBody>
          <a:bodyPr wrap="square">
            <a:spAutoFit/>
          </a:bodyPr>
          <a:lstStyle/>
          <a:p>
            <a:pPr algn="justLow" rtl="1">
              <a:lnSpc>
                <a:spcPct val="115000"/>
              </a:lnSpc>
              <a:spcBef>
                <a:spcPts val="300"/>
              </a:spcBef>
              <a:spcAft>
                <a:spcPts val="200"/>
              </a:spcAft>
            </a:pPr>
            <a:r>
              <a:rPr lang="ar-EG" sz="2800" b="1" dirty="0">
                <a:latin typeface="Calibri"/>
                <a:ea typeface="Calibri"/>
                <a:cs typeface="Simplified Arabic"/>
              </a:rPr>
              <a:t>خامساً : الغايات والأهداف الاستراتيجية:</a:t>
            </a:r>
            <a:endParaRPr lang="en-US" sz="2400" dirty="0">
              <a:latin typeface="Calibri"/>
              <a:ea typeface="Calibri"/>
            </a:endParaRPr>
          </a:p>
          <a:p>
            <a:pPr marL="342900" lvl="0" indent="-342900" algn="justLow" rtl="1">
              <a:lnSpc>
                <a:spcPct val="115000"/>
              </a:lnSpc>
              <a:spcBef>
                <a:spcPts val="300"/>
              </a:spcBef>
              <a:spcAft>
                <a:spcPts val="200"/>
              </a:spcAft>
              <a:buFont typeface="+mj-lt"/>
              <a:buAutoNum type="arabicPeriod"/>
            </a:pPr>
            <a:r>
              <a:rPr lang="ar-EG" sz="2800" b="1" dirty="0">
                <a:latin typeface="Calibri"/>
                <a:ea typeface="Calibri"/>
                <a:cs typeface="Simplified Arabic"/>
              </a:rPr>
              <a:t>الغايات النهائية للكلية: مثلاً</a:t>
            </a:r>
            <a:endParaRPr lang="en-US" sz="2400" dirty="0">
              <a:latin typeface="Calibri"/>
              <a:ea typeface="Calibri"/>
            </a:endParaRPr>
          </a:p>
          <a:p>
            <a:pPr marL="342900" lvl="0" indent="-342900" algn="justLow" rtl="1">
              <a:lnSpc>
                <a:spcPct val="115000"/>
              </a:lnSpc>
              <a:spcBef>
                <a:spcPts val="300"/>
              </a:spcBef>
              <a:spcAft>
                <a:spcPts val="200"/>
              </a:spcAft>
              <a:buFont typeface="Symbol"/>
              <a:buChar char=""/>
            </a:pPr>
            <a:r>
              <a:rPr lang="ar-SA" sz="2800" dirty="0">
                <a:latin typeface="Calibri"/>
                <a:ea typeface="Times New Roman"/>
                <a:cs typeface="Simplified Arabic"/>
              </a:rPr>
              <a:t>تطوير دور الكلية كمؤسسة تعليمية في مجال التعليم التخصصي وبقدرة تنافسية</a:t>
            </a:r>
            <a:r>
              <a:rPr lang="en-US" sz="2800" dirty="0">
                <a:latin typeface="Simplified Arabic"/>
                <a:ea typeface="Times New Roman"/>
              </a:rPr>
              <a:t>.</a:t>
            </a:r>
            <a:endParaRPr lang="en-US" sz="2400" dirty="0">
              <a:latin typeface="Calibri"/>
              <a:ea typeface="Calibri"/>
            </a:endParaRPr>
          </a:p>
          <a:p>
            <a:pPr marL="342900" lvl="0" indent="-342900" algn="justLow" rtl="1">
              <a:lnSpc>
                <a:spcPct val="115000"/>
              </a:lnSpc>
              <a:spcBef>
                <a:spcPts val="300"/>
              </a:spcBef>
              <a:spcAft>
                <a:spcPts val="200"/>
              </a:spcAft>
              <a:buFont typeface="Symbol"/>
              <a:buChar char=""/>
            </a:pPr>
            <a:r>
              <a:rPr lang="ar-SA" sz="2800" dirty="0">
                <a:latin typeface="Calibri"/>
                <a:ea typeface="Times New Roman"/>
                <a:cs typeface="Simplified Arabic"/>
              </a:rPr>
              <a:t>رفع كفاءة وفاعلية البحث العلمي بالكلية وتنمية المشاركة الفعالة والتعاون مع المؤسسات البحثية في المجتمع المحلي والإقليمي والدولي</a:t>
            </a:r>
            <a:endParaRPr lang="en-US" sz="2400" dirty="0">
              <a:latin typeface="Calibri"/>
              <a:ea typeface="Calibri"/>
            </a:endParaRPr>
          </a:p>
          <a:p>
            <a:pPr marL="342900" lvl="0" indent="-342900" algn="justLow" rtl="1">
              <a:lnSpc>
                <a:spcPct val="115000"/>
              </a:lnSpc>
              <a:spcBef>
                <a:spcPts val="300"/>
              </a:spcBef>
              <a:spcAft>
                <a:spcPts val="200"/>
              </a:spcAft>
              <a:buFont typeface="Symbol"/>
              <a:buChar char=""/>
            </a:pPr>
            <a:r>
              <a:rPr lang="ar-SA" sz="2800" dirty="0">
                <a:latin typeface="Calibri"/>
                <a:ea typeface="Times New Roman"/>
                <a:cs typeface="Simplified Arabic"/>
              </a:rPr>
              <a:t>زيادة قدرة الكلية على المساهمة في خدمة المجتمع وتنمية البيئة، وتفعيل الوحدات ذات الطابع الخاص بالكلية</a:t>
            </a:r>
            <a:r>
              <a:rPr lang="en-US" sz="2800" dirty="0">
                <a:latin typeface="Simplified Arabic"/>
                <a:ea typeface="Times New Roman"/>
              </a:rPr>
              <a:t>.</a:t>
            </a:r>
            <a:endParaRPr lang="en-US" sz="2400" dirty="0">
              <a:latin typeface="Calibri"/>
              <a:ea typeface="Calibri"/>
            </a:endParaRPr>
          </a:p>
          <a:p>
            <a:pPr marL="342900" lvl="0" indent="-342900" algn="justLow" rtl="1">
              <a:lnSpc>
                <a:spcPct val="115000"/>
              </a:lnSpc>
              <a:spcBef>
                <a:spcPts val="300"/>
              </a:spcBef>
              <a:spcAft>
                <a:spcPts val="200"/>
              </a:spcAft>
              <a:buFont typeface="Symbol"/>
              <a:buChar char=""/>
            </a:pPr>
            <a:r>
              <a:rPr lang="ar-SA" sz="2800" dirty="0">
                <a:latin typeface="Calibri"/>
                <a:ea typeface="Times New Roman"/>
                <a:cs typeface="Simplified Arabic"/>
              </a:rPr>
              <a:t>توفير مناخ جامعي ملتزم بالقيم والمبادئ الاجتماعية والأخلاقية السليمة ويسوده العدالة والمساواة والتعاون</a:t>
            </a:r>
            <a:r>
              <a:rPr lang="en-US" sz="2800" dirty="0">
                <a:latin typeface="Simplified Arabic"/>
                <a:ea typeface="Times New Roman"/>
              </a:rPr>
              <a:t>.</a:t>
            </a:r>
            <a:endParaRPr lang="en-US" sz="2400" dirty="0">
              <a:latin typeface="Calibri"/>
              <a:ea typeface="Calibri"/>
            </a:endParaRPr>
          </a:p>
          <a:p>
            <a:pPr marL="342900" lvl="0" indent="-342900" algn="justLow" rtl="1">
              <a:lnSpc>
                <a:spcPct val="115000"/>
              </a:lnSpc>
              <a:spcBef>
                <a:spcPts val="300"/>
              </a:spcBef>
              <a:spcAft>
                <a:spcPts val="200"/>
              </a:spcAft>
              <a:buFont typeface="Symbol"/>
              <a:buChar char=""/>
            </a:pPr>
            <a:r>
              <a:rPr lang="ar-SA" sz="2800" dirty="0">
                <a:latin typeface="Calibri"/>
                <a:ea typeface="Times New Roman"/>
                <a:cs typeface="Simplified Arabic"/>
              </a:rPr>
              <a:t>تنمية الموارد البشرية والارتقاء بتكنولوجيا المعلومات.</a:t>
            </a:r>
            <a:endParaRPr lang="en-US" sz="2400" dirty="0">
              <a:latin typeface="Calibri"/>
              <a:ea typeface="Calibri"/>
            </a:endParaRPr>
          </a:p>
        </p:txBody>
      </p:sp>
    </p:spTree>
    <p:extLst>
      <p:ext uri="{BB962C8B-B14F-4D97-AF65-F5344CB8AC3E}">
        <p14:creationId xmlns:p14="http://schemas.microsoft.com/office/powerpoint/2010/main" val="2459961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896" y="802699"/>
            <a:ext cx="12011966" cy="5209118"/>
          </a:xfrm>
          <a:prstGeom prst="rect">
            <a:avLst/>
          </a:prstGeom>
        </p:spPr>
        <p:txBody>
          <a:bodyPr wrap="square">
            <a:spAutoFit/>
          </a:bodyPr>
          <a:lstStyle/>
          <a:p>
            <a:pPr marL="342900" lvl="0" indent="-342900" algn="justLow" rtl="1">
              <a:lnSpc>
                <a:spcPct val="150000"/>
              </a:lnSpc>
              <a:spcBef>
                <a:spcPts val="1200"/>
              </a:spcBef>
              <a:buFont typeface="+mj-lt"/>
              <a:buAutoNum type="arabicPeriod"/>
            </a:pPr>
            <a:r>
              <a:rPr lang="ar-EG" sz="2800" b="1" dirty="0">
                <a:latin typeface="Calibri"/>
                <a:ea typeface="Calibri"/>
                <a:cs typeface="Simplified Arabic"/>
              </a:rPr>
              <a:t>الأهداف الاستراتيجية للكلية: مثلاً</a:t>
            </a:r>
            <a:endParaRPr lang="en-US" sz="2400" dirty="0">
              <a:latin typeface="Calibri"/>
              <a:ea typeface="Calibri"/>
            </a:endParaRPr>
          </a:p>
          <a:p>
            <a:pPr marL="342900" lvl="0" indent="-342900" algn="justLow" rtl="1">
              <a:lnSpc>
                <a:spcPct val="150000"/>
              </a:lnSpc>
              <a:buFont typeface="Symbol"/>
              <a:buChar char=""/>
            </a:pPr>
            <a:r>
              <a:rPr lang="ar-SA" sz="2800" dirty="0">
                <a:latin typeface="Calibri"/>
                <a:ea typeface="Times New Roman"/>
                <a:cs typeface="Simplified Arabic"/>
              </a:rPr>
              <a:t>تهيئة الكلية للاعتماد الأكاديمي من الهيئات المختصة داخلياً وخارجياً.</a:t>
            </a:r>
            <a:endParaRPr lang="en-US" sz="2400" dirty="0">
              <a:latin typeface="Calibri"/>
              <a:ea typeface="Calibri"/>
            </a:endParaRPr>
          </a:p>
          <a:p>
            <a:pPr marL="342900" lvl="0" indent="-342900" algn="justLow" rtl="1">
              <a:lnSpc>
                <a:spcPct val="150000"/>
              </a:lnSpc>
              <a:buFont typeface="Symbol"/>
              <a:buChar char=""/>
            </a:pPr>
            <a:r>
              <a:rPr lang="ar-SA" sz="2800" dirty="0">
                <a:latin typeface="Calibri"/>
                <a:ea typeface="Times New Roman"/>
                <a:cs typeface="Simplified Arabic"/>
              </a:rPr>
              <a:t>تحسين البيئة التعليمية والتقنية للكلية والبنية التحتية.</a:t>
            </a:r>
            <a:endParaRPr lang="en-US" sz="2400" dirty="0">
              <a:latin typeface="Calibri"/>
              <a:ea typeface="Calibri"/>
            </a:endParaRPr>
          </a:p>
          <a:p>
            <a:pPr marL="342900" lvl="0" indent="-342900" algn="justLow" rtl="1">
              <a:lnSpc>
                <a:spcPct val="150000"/>
              </a:lnSpc>
              <a:buFont typeface="Symbol"/>
              <a:buChar char=""/>
            </a:pPr>
            <a:r>
              <a:rPr lang="ar-SA" sz="2800" dirty="0">
                <a:latin typeface="Calibri"/>
                <a:ea typeface="Times New Roman"/>
                <a:cs typeface="Simplified Arabic"/>
              </a:rPr>
              <a:t>إعادة هيكلة المناهج والمقررات والتأكد من انها تتوافق مع المعايير العلمية، وتحقيق السمة المميزة للكلية وتلبية احتياجات المستفيدين</a:t>
            </a:r>
            <a:r>
              <a:rPr lang="en-US" sz="2800" dirty="0">
                <a:latin typeface="Simplified Arabic"/>
                <a:ea typeface="Times New Roman"/>
              </a:rPr>
              <a:t>.</a:t>
            </a:r>
            <a:endParaRPr lang="en-US" sz="2400" dirty="0">
              <a:latin typeface="Calibri"/>
              <a:ea typeface="Calibri"/>
            </a:endParaRPr>
          </a:p>
          <a:p>
            <a:pPr marL="342900" lvl="0" indent="-342900" algn="justLow" rtl="1">
              <a:lnSpc>
                <a:spcPct val="150000"/>
              </a:lnSpc>
              <a:buFont typeface="Symbol"/>
              <a:buChar char=""/>
            </a:pPr>
            <a:r>
              <a:rPr lang="ar-SA" sz="2800" dirty="0">
                <a:latin typeface="Calibri"/>
                <a:ea typeface="Times New Roman"/>
                <a:cs typeface="Simplified Arabic"/>
              </a:rPr>
              <a:t>تطوير وتنمية الكوادر البشرية بالكلية.</a:t>
            </a:r>
            <a:endParaRPr lang="en-US" sz="2400" dirty="0">
              <a:latin typeface="Calibri"/>
              <a:ea typeface="Calibri"/>
            </a:endParaRPr>
          </a:p>
          <a:p>
            <a:pPr marL="342900" lvl="0" indent="-342900" algn="justLow" rtl="1">
              <a:lnSpc>
                <a:spcPct val="150000"/>
              </a:lnSpc>
              <a:buFont typeface="Symbol"/>
              <a:buChar char=""/>
            </a:pPr>
            <a:r>
              <a:rPr lang="ar-SA" sz="2800" dirty="0">
                <a:latin typeface="Calibri"/>
                <a:ea typeface="Times New Roman"/>
                <a:cs typeface="Simplified Arabic"/>
              </a:rPr>
              <a:t>تطوير الخطة البحثية للكلية لخدمة رؤية ورسالة الكلية.</a:t>
            </a:r>
            <a:endParaRPr lang="en-US" sz="2400" dirty="0">
              <a:latin typeface="Calibri"/>
              <a:ea typeface="Calibri"/>
            </a:endParaRPr>
          </a:p>
          <a:p>
            <a:pPr marL="342900" lvl="0" indent="-342900" algn="justLow" rtl="1">
              <a:lnSpc>
                <a:spcPct val="150000"/>
              </a:lnSpc>
              <a:spcAft>
                <a:spcPts val="1000"/>
              </a:spcAft>
              <a:buFont typeface="Symbol"/>
              <a:buChar char=""/>
            </a:pPr>
            <a:r>
              <a:rPr lang="ar-SA" sz="2800" dirty="0">
                <a:latin typeface="Calibri"/>
                <a:ea typeface="Times New Roman"/>
                <a:cs typeface="Simplified Arabic"/>
              </a:rPr>
              <a:t>توجيه البحث العلمي للتخصصات النظرية والتطبيقية.</a:t>
            </a:r>
            <a:endParaRPr lang="en-US" sz="24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031115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896" y="802699"/>
            <a:ext cx="12011966" cy="5337359"/>
          </a:xfrm>
          <a:prstGeom prst="rect">
            <a:avLst/>
          </a:prstGeom>
        </p:spPr>
        <p:txBody>
          <a:bodyPr wrap="square">
            <a:spAutoFit/>
          </a:bodyPr>
          <a:lstStyle/>
          <a:p>
            <a:pPr lvl="0" algn="justLow" rtl="1">
              <a:lnSpc>
                <a:spcPct val="150000"/>
              </a:lnSpc>
            </a:pPr>
            <a:r>
              <a:rPr lang="ar-EG" sz="2800" dirty="0">
                <a:latin typeface="Calibri"/>
                <a:ea typeface="Times New Roman"/>
                <a:cs typeface="Simplified Arabic"/>
              </a:rPr>
              <a:t>الاهداف التكتيكية:-</a:t>
            </a:r>
            <a:endParaRPr lang="en-US" sz="2400" dirty="0">
              <a:latin typeface="Calibri"/>
              <a:ea typeface="Calibri"/>
            </a:endParaRPr>
          </a:p>
          <a:p>
            <a:pPr marL="342900" lvl="0" indent="-342900" algn="justLow" rtl="1">
              <a:lnSpc>
                <a:spcPct val="150000"/>
              </a:lnSpc>
              <a:buFont typeface="Symbol"/>
              <a:buChar char=""/>
            </a:pPr>
            <a:r>
              <a:rPr lang="ar-SA" sz="2800" dirty="0">
                <a:latin typeface="Calibri"/>
                <a:ea typeface="Times New Roman"/>
                <a:cs typeface="Simplified Arabic"/>
              </a:rPr>
              <a:t>نشر الوعي البيئي والثقافي بقضايا المجتمع.</a:t>
            </a:r>
            <a:endParaRPr lang="en-US" sz="2400" dirty="0">
              <a:latin typeface="Calibri"/>
              <a:ea typeface="Calibri"/>
            </a:endParaRPr>
          </a:p>
          <a:p>
            <a:pPr marL="342900" lvl="0" indent="-342900" algn="justLow" rtl="1">
              <a:lnSpc>
                <a:spcPct val="150000"/>
              </a:lnSpc>
              <a:buFont typeface="Symbol"/>
              <a:buChar char=""/>
            </a:pPr>
            <a:r>
              <a:rPr lang="ar-SA" sz="2800" dirty="0">
                <a:latin typeface="Calibri"/>
                <a:ea typeface="Times New Roman"/>
                <a:cs typeface="Simplified Arabic"/>
              </a:rPr>
              <a:t>نشر مبادئ آداب وأخلاقيات المهنة</a:t>
            </a:r>
            <a:r>
              <a:rPr lang="en-US" sz="2800" dirty="0">
                <a:latin typeface="Simplified Arabic"/>
                <a:ea typeface="Times New Roman"/>
              </a:rPr>
              <a:t>.</a:t>
            </a:r>
            <a:endParaRPr lang="en-US" sz="2400" dirty="0">
              <a:latin typeface="Calibri"/>
              <a:ea typeface="Calibri"/>
            </a:endParaRPr>
          </a:p>
          <a:p>
            <a:pPr marL="342900" lvl="0" indent="-342900" algn="justLow" rtl="1">
              <a:lnSpc>
                <a:spcPct val="150000"/>
              </a:lnSpc>
              <a:buFont typeface="Symbol"/>
              <a:buChar char=""/>
            </a:pPr>
            <a:r>
              <a:rPr lang="ar-SA" sz="2800" dirty="0">
                <a:latin typeface="Calibri"/>
                <a:ea typeface="Times New Roman"/>
                <a:cs typeface="Simplified Arabic"/>
              </a:rPr>
              <a:t>إنشاء لجنة لمراجعة الأداء وقواعد وإجراءات العمل وتوزيعه بما يضمن تحقيق العدالة والمساواة والاستقرار الوظيفي لجميع العاملين بالكلية.</a:t>
            </a:r>
            <a:endParaRPr lang="en-US" sz="2400" dirty="0">
              <a:latin typeface="Calibri"/>
              <a:ea typeface="Calibri"/>
            </a:endParaRPr>
          </a:p>
          <a:p>
            <a:pPr marL="342900" lvl="0" indent="-342900" algn="justLow" rtl="1">
              <a:lnSpc>
                <a:spcPct val="150000"/>
              </a:lnSpc>
              <a:spcAft>
                <a:spcPts val="1000"/>
              </a:spcAft>
              <a:buFont typeface="Symbol"/>
              <a:buChar char=""/>
            </a:pPr>
            <a:r>
              <a:rPr lang="ar-SA" sz="2800" dirty="0">
                <a:latin typeface="Calibri"/>
                <a:ea typeface="Times New Roman"/>
                <a:cs typeface="Simplified Arabic"/>
              </a:rPr>
              <a:t>توفير مناخ جامعي ملتزم بالقيم والمبادئ الاجتماعية والأخلاقية السليمة ويسوده العدالة والمساواة والتعاون</a:t>
            </a:r>
            <a:r>
              <a:rPr lang="en-US" sz="2800" dirty="0">
                <a:latin typeface="Simplified Arabic"/>
                <a:ea typeface="Times New Roman"/>
              </a:rPr>
              <a:t>.</a:t>
            </a:r>
            <a:endParaRPr lang="ar-EG" sz="2800" dirty="0">
              <a:latin typeface="Simplified Arabic"/>
              <a:ea typeface="Times New Roman"/>
            </a:endParaRPr>
          </a:p>
          <a:p>
            <a:pPr marL="342900" lvl="0" indent="-342900" algn="justLow" rtl="1">
              <a:lnSpc>
                <a:spcPct val="150000"/>
              </a:lnSpc>
              <a:spcAft>
                <a:spcPts val="1000"/>
              </a:spcAft>
              <a:buFont typeface="Symbol"/>
              <a:buChar char=""/>
            </a:pPr>
            <a:r>
              <a:rPr lang="ar-SA" sz="2800" dirty="0">
                <a:latin typeface="Calibri"/>
                <a:ea typeface="Times New Roman"/>
                <a:cs typeface="Simplified Arabic"/>
              </a:rPr>
              <a:t>تنمية</a:t>
            </a:r>
            <a:r>
              <a:rPr lang="ar-SA" sz="2800" dirty="0">
                <a:ea typeface="Times New Roman"/>
                <a:cs typeface="Simplified Arabic"/>
              </a:rPr>
              <a:t> الموارد البشرية والارتقاء بتكنولوجيا المعلومات</a:t>
            </a:r>
            <a:endParaRPr lang="en-US" sz="2400" dirty="0">
              <a:latin typeface="Calibri"/>
              <a:ea typeface="Calibri"/>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2923607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896" y="802699"/>
            <a:ext cx="12011966" cy="3539430"/>
          </a:xfrm>
          <a:prstGeom prst="rect">
            <a:avLst/>
          </a:prstGeom>
        </p:spPr>
        <p:txBody>
          <a:bodyPr wrap="square">
            <a:spAutoFit/>
          </a:bodyPr>
          <a:lstStyle/>
          <a:p>
            <a:pPr lvl="0" algn="r"/>
            <a:r>
              <a:rPr lang="ar-SA" sz="2800" b="1" dirty="0">
                <a:solidFill>
                  <a:schemeClr val="bg1"/>
                </a:solidFill>
                <a:latin typeface="Simplified Arabic" pitchFamily="18" charset="-78"/>
                <a:ea typeface="Calibri"/>
                <a:cs typeface="Simplified Arabic" pitchFamily="18" charset="-78"/>
                <a:sym typeface="Calibri"/>
              </a:rPr>
              <a:t> </a:t>
            </a:r>
            <a:r>
              <a:rPr lang="ar-SA" sz="2800" b="1" dirty="0" smtClean="0">
                <a:solidFill>
                  <a:schemeClr val="bg1"/>
                </a:solidFill>
                <a:latin typeface="Simplified Arabic" pitchFamily="18" charset="-78"/>
                <a:ea typeface="Calibri"/>
                <a:cs typeface="Simplified Arabic" pitchFamily="18" charset="-78"/>
                <a:sym typeface="Calibri"/>
              </a:rPr>
              <a:t> </a:t>
            </a:r>
            <a:r>
              <a:rPr lang="ar-SA" sz="2800" b="1" dirty="0">
                <a:solidFill>
                  <a:schemeClr val="tx1"/>
                </a:solidFill>
                <a:latin typeface="Simplified Arabic" pitchFamily="18" charset="-78"/>
                <a:ea typeface="Calibri"/>
                <a:cs typeface="Simplified Arabic" pitchFamily="18" charset="-78"/>
                <a:sym typeface="Calibri"/>
              </a:rPr>
              <a:t>ملخص المحاضرة: تناولنا خطوات التخطيط الاستراتيجي ومعوقاته </a:t>
            </a:r>
          </a:p>
          <a:p>
            <a:pPr marL="342900" indent="-342900" algn="r" rtl="1">
              <a:buFont typeface="Arial" pitchFamily="34" charset="0"/>
              <a:buChar char="•"/>
            </a:pPr>
            <a:r>
              <a:rPr lang="ar-SA" sz="2800" b="1" dirty="0">
                <a:solidFill>
                  <a:schemeClr val="tx1"/>
                </a:solidFill>
                <a:latin typeface="Simplified Arabic" pitchFamily="18" charset="-78"/>
                <a:cs typeface="Simplified Arabic" pitchFamily="18" charset="-78"/>
              </a:rPr>
              <a:t>التمهيد للتخطيط الاستراتيجي</a:t>
            </a:r>
            <a:endParaRPr lang="en-US" sz="2800" b="1" dirty="0">
              <a:solidFill>
                <a:schemeClr val="tx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tx1"/>
                </a:solidFill>
                <a:latin typeface="Simplified Arabic" pitchFamily="18" charset="-78"/>
                <a:cs typeface="Simplified Arabic" pitchFamily="18" charset="-78"/>
              </a:rPr>
              <a:t>التخطيط للتخطيط الاستراتيجي</a:t>
            </a:r>
            <a:endParaRPr lang="en-US" sz="2800" b="1" dirty="0">
              <a:solidFill>
                <a:schemeClr val="tx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tx1"/>
                </a:solidFill>
                <a:latin typeface="Simplified Arabic" pitchFamily="18" charset="-78"/>
                <a:cs typeface="Simplified Arabic" pitchFamily="18" charset="-78"/>
              </a:rPr>
              <a:t>التحليل الاستراتيجي</a:t>
            </a:r>
            <a:endParaRPr lang="en-US" sz="2800" b="1" dirty="0">
              <a:solidFill>
                <a:schemeClr val="tx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tx1"/>
                </a:solidFill>
                <a:latin typeface="Simplified Arabic" pitchFamily="18" charset="-78"/>
                <a:cs typeface="Simplified Arabic" pitchFamily="18" charset="-78"/>
              </a:rPr>
              <a:t>تحديد الاستراتيجية</a:t>
            </a:r>
            <a:endParaRPr lang="en-US" sz="2800" b="1" dirty="0">
              <a:solidFill>
                <a:schemeClr val="tx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tx1"/>
                </a:solidFill>
                <a:latin typeface="Simplified Arabic" pitchFamily="18" charset="-78"/>
                <a:cs typeface="Simplified Arabic" pitchFamily="18" charset="-78"/>
              </a:rPr>
              <a:t>تحديد التوجهات المستقبلية </a:t>
            </a:r>
            <a:endParaRPr lang="en-US" sz="2800" b="1" dirty="0">
              <a:solidFill>
                <a:schemeClr val="tx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tx1"/>
                </a:solidFill>
                <a:latin typeface="Simplified Arabic" pitchFamily="18" charset="-78"/>
                <a:cs typeface="Simplified Arabic" pitchFamily="18" charset="-78"/>
              </a:rPr>
              <a:t>وضع الأهداف الاستراتيجية</a:t>
            </a:r>
            <a:endParaRPr lang="en-US" sz="2800" b="1" dirty="0">
              <a:solidFill>
                <a:schemeClr val="tx1"/>
              </a:solidFill>
              <a:latin typeface="Simplified Arabic" pitchFamily="18" charset="-78"/>
              <a:cs typeface="Simplified Arabic" pitchFamily="18" charset="-78"/>
            </a:endParaRPr>
          </a:p>
          <a:p>
            <a:pPr marL="342900" indent="-342900" algn="r" rtl="1">
              <a:buFont typeface="Arial" pitchFamily="34" charset="0"/>
              <a:buChar char="•"/>
            </a:pPr>
            <a:r>
              <a:rPr lang="ar-SA" sz="2800" b="1" dirty="0">
                <a:solidFill>
                  <a:schemeClr val="tx1"/>
                </a:solidFill>
                <a:latin typeface="Simplified Arabic" pitchFamily="18" charset="-78"/>
                <a:cs typeface="Simplified Arabic" pitchFamily="18" charset="-78"/>
              </a:rPr>
              <a:t>وضع الخطط التفصيلية</a:t>
            </a:r>
            <a:r>
              <a:rPr lang="ar-EG" sz="2800" b="1" dirty="0">
                <a:solidFill>
                  <a:schemeClr val="tx1"/>
                </a:solidFill>
                <a:latin typeface="Simplified Arabic" pitchFamily="18" charset="-78"/>
                <a:cs typeface="Simplified Arabic" pitchFamily="18" charset="-78"/>
              </a:rPr>
              <a:t> لكلية</a:t>
            </a:r>
            <a:endParaRPr lang="en-US" sz="2800" b="1" dirty="0">
              <a:solidFill>
                <a:schemeClr val="tx1"/>
              </a:solidFill>
              <a:latin typeface="Simplified Arabic" pitchFamily="18" charset="-78"/>
              <a:cs typeface="Simplified Arabic" pitchFamily="18" charset="-78"/>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4129788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896" y="802699"/>
            <a:ext cx="12011966" cy="3970318"/>
          </a:xfrm>
          <a:prstGeom prst="rect">
            <a:avLst/>
          </a:prstGeom>
        </p:spPr>
        <p:txBody>
          <a:bodyPr wrap="square">
            <a:spAutoFit/>
          </a:bodyPr>
          <a:lstStyle/>
          <a:p>
            <a:pPr lvl="0" algn="r"/>
            <a:r>
              <a:rPr lang="ar-SA" sz="2800" b="1" dirty="0">
                <a:solidFill>
                  <a:schemeClr val="bg1"/>
                </a:solidFill>
                <a:latin typeface="Simplified Arabic" pitchFamily="18" charset="-78"/>
                <a:ea typeface="Calibri"/>
                <a:cs typeface="Simplified Arabic" pitchFamily="18" charset="-78"/>
                <a:sym typeface="Calibri"/>
              </a:rPr>
              <a:t> </a:t>
            </a:r>
            <a:r>
              <a:rPr lang="ar-SA" sz="2800" b="1" dirty="0" smtClean="0">
                <a:solidFill>
                  <a:schemeClr val="bg1"/>
                </a:solidFill>
                <a:latin typeface="Simplified Arabic" pitchFamily="18" charset="-78"/>
                <a:ea typeface="Calibri"/>
                <a:cs typeface="Simplified Arabic" pitchFamily="18" charset="-78"/>
                <a:sym typeface="Calibri"/>
              </a:rPr>
              <a:t> </a:t>
            </a:r>
            <a:r>
              <a:rPr lang="ar-SA" sz="2800" b="1" dirty="0" smtClean="0">
                <a:solidFill>
                  <a:schemeClr val="tx1"/>
                </a:solidFill>
                <a:latin typeface="Simplified Arabic" pitchFamily="18" charset="-78"/>
                <a:ea typeface="Calibri"/>
                <a:cs typeface="Simplified Arabic" pitchFamily="18" charset="-78"/>
                <a:sym typeface="Calibri"/>
              </a:rPr>
              <a:t>أسئلة للمناقشة: </a:t>
            </a:r>
          </a:p>
          <a:p>
            <a:pPr lvl="0" algn="r"/>
            <a:endParaRPr lang="en-US" sz="2800" b="1" dirty="0" smtClean="0">
              <a:solidFill>
                <a:schemeClr val="tx1"/>
              </a:solidFill>
              <a:latin typeface="Simplified Arabic" pitchFamily="18" charset="-78"/>
              <a:ea typeface="Calibri"/>
              <a:cs typeface="Simplified Arabic" pitchFamily="18" charset="-78"/>
              <a:sym typeface="Calibri"/>
            </a:endParaRPr>
          </a:p>
          <a:p>
            <a:pPr lvl="0" algn="r"/>
            <a:r>
              <a:rPr lang="ar-SA" sz="2800" b="1" dirty="0" smtClean="0">
                <a:solidFill>
                  <a:schemeClr val="tx1"/>
                </a:solidFill>
                <a:latin typeface="Simplified Arabic" pitchFamily="18" charset="-78"/>
                <a:ea typeface="Calibri"/>
                <a:cs typeface="Simplified Arabic" pitchFamily="18" charset="-78"/>
                <a:sym typeface="Calibri"/>
              </a:rPr>
              <a:t> 1- ما خطوات </a:t>
            </a:r>
            <a:r>
              <a:rPr lang="ar-SA" sz="2800" b="1" dirty="0">
                <a:solidFill>
                  <a:schemeClr val="tx1"/>
                </a:solidFill>
                <a:latin typeface="Simplified Arabic" pitchFamily="18" charset="-78"/>
                <a:ea typeface="Calibri"/>
                <a:cs typeface="Simplified Arabic" pitchFamily="18" charset="-78"/>
                <a:sym typeface="Calibri"/>
              </a:rPr>
              <a:t>التخطيط الاستراتيجي </a:t>
            </a:r>
            <a:r>
              <a:rPr lang="ar-SA" sz="2800" b="1" dirty="0" smtClean="0">
                <a:solidFill>
                  <a:schemeClr val="tx1"/>
                </a:solidFill>
                <a:latin typeface="Simplified Arabic" pitchFamily="18" charset="-78"/>
                <a:ea typeface="Calibri"/>
                <a:cs typeface="Simplified Arabic" pitchFamily="18" charset="-78"/>
                <a:sym typeface="Calibri"/>
              </a:rPr>
              <a:t>وتهديداته؟</a:t>
            </a:r>
            <a:endParaRPr lang="ar-SA" sz="2800" b="1" dirty="0">
              <a:solidFill>
                <a:schemeClr val="tx1"/>
              </a:solidFill>
              <a:latin typeface="Simplified Arabic" pitchFamily="18" charset="-78"/>
              <a:ea typeface="Calibri"/>
              <a:cs typeface="Simplified Arabic" pitchFamily="18" charset="-78"/>
              <a:sym typeface="Calibri"/>
            </a:endParaRPr>
          </a:p>
          <a:p>
            <a:pPr algn="r" rtl="1"/>
            <a:r>
              <a:rPr lang="ar-SA" sz="2800" b="1" dirty="0" smtClean="0">
                <a:solidFill>
                  <a:schemeClr val="tx1"/>
                </a:solidFill>
                <a:latin typeface="Simplified Arabic" pitchFamily="18" charset="-78"/>
                <a:cs typeface="Simplified Arabic" pitchFamily="18" charset="-78"/>
              </a:rPr>
              <a:t>2- كيف يمكن عمل خطة استراتيجية لمؤسسة جامعية؟</a:t>
            </a:r>
          </a:p>
          <a:p>
            <a:pPr algn="r" rtl="1"/>
            <a:r>
              <a:rPr lang="ar-SA" sz="2800" b="1" dirty="0" smtClean="0">
                <a:solidFill>
                  <a:schemeClr val="tx1"/>
                </a:solidFill>
                <a:latin typeface="Simplified Arabic" pitchFamily="18" charset="-78"/>
                <a:cs typeface="Simplified Arabic" pitchFamily="18" charset="-78"/>
              </a:rPr>
              <a:t>3- كيف يمكن صياغة الرؤية والرسالة والاهداف للمؤسسة؟</a:t>
            </a:r>
            <a:endParaRPr lang="en-US" sz="2800" b="1" dirty="0">
              <a:solidFill>
                <a:schemeClr val="tx1"/>
              </a:solidFill>
              <a:latin typeface="Simplified Arabic" pitchFamily="18" charset="-78"/>
              <a:cs typeface="Simplified Arabic" pitchFamily="18" charset="-78"/>
            </a:endParaRPr>
          </a:p>
          <a:p>
            <a:pPr algn="r" rtl="1"/>
            <a:r>
              <a:rPr lang="ar-SA" sz="2800" b="1" dirty="0" smtClean="0">
                <a:solidFill>
                  <a:schemeClr val="tx1"/>
                </a:solidFill>
                <a:latin typeface="Simplified Arabic" pitchFamily="18" charset="-78"/>
                <a:cs typeface="Simplified Arabic" pitchFamily="18" charset="-78"/>
              </a:rPr>
              <a:t>4- كيف يمكن صياغة الاهداف الاستراتيجية والتكتيكية؟</a:t>
            </a:r>
            <a:endParaRPr lang="en-US" sz="2800" b="1" dirty="0">
              <a:solidFill>
                <a:schemeClr val="tx1"/>
              </a:solidFill>
              <a:latin typeface="Simplified Arabic" pitchFamily="18" charset="-78"/>
              <a:cs typeface="Simplified Arabic" pitchFamily="18" charset="-78"/>
            </a:endParaRPr>
          </a:p>
          <a:p>
            <a:pPr algn="r" rtl="1"/>
            <a:r>
              <a:rPr lang="ar-SA" sz="2800" b="1" dirty="0" smtClean="0">
                <a:solidFill>
                  <a:schemeClr val="tx1"/>
                </a:solidFill>
                <a:latin typeface="Simplified Arabic" pitchFamily="18" charset="-78"/>
                <a:cs typeface="Simplified Arabic" pitchFamily="18" charset="-78"/>
              </a:rPr>
              <a:t>5- كيف يمكن صياغة القيم للمؤسسة التعليمية؟</a:t>
            </a:r>
            <a:endParaRPr lang="en-US" sz="2800" b="1" dirty="0">
              <a:solidFill>
                <a:schemeClr val="tx1"/>
              </a:solidFill>
              <a:latin typeface="Simplified Arabic" pitchFamily="18" charset="-78"/>
              <a:cs typeface="Simplified Arabic" pitchFamily="18" charset="-78"/>
            </a:endParaRPr>
          </a:p>
          <a:p>
            <a:pPr algn="r" rtl="1"/>
            <a:r>
              <a:rPr lang="ar-SA" sz="2800" b="1" dirty="0" smtClean="0">
                <a:solidFill>
                  <a:schemeClr val="tx1"/>
                </a:solidFill>
                <a:latin typeface="Simplified Arabic" pitchFamily="18" charset="-78"/>
                <a:cs typeface="Simplified Arabic" pitchFamily="18" charset="-78"/>
              </a:rPr>
              <a:t>6- ماهي معوقات تنفيذ الخطط الاستراتيجية للمؤسسة التعليمية؟</a:t>
            </a:r>
          </a:p>
          <a:p>
            <a:pPr algn="r" rtl="1"/>
            <a:r>
              <a:rPr lang="ar-SA" sz="2800" b="1" dirty="0" smtClean="0">
                <a:solidFill>
                  <a:schemeClr val="tx1"/>
                </a:solidFill>
                <a:latin typeface="Simplified Arabic" pitchFamily="18" charset="-78"/>
                <a:cs typeface="Simplified Arabic" pitchFamily="18" charset="-78"/>
              </a:rPr>
              <a:t> </a:t>
            </a:r>
            <a:endParaRPr lang="en-US" sz="2800" b="1" dirty="0">
              <a:solidFill>
                <a:schemeClr val="tx1"/>
              </a:solidFill>
              <a:latin typeface="Simplified Arabic" pitchFamily="18" charset="-78"/>
              <a:cs typeface="Simplified Arabic" pitchFamily="18" charset="-78"/>
            </a:endParaRPr>
          </a:p>
        </p:txBody>
      </p:sp>
      <p:sp>
        <p:nvSpPr>
          <p:cNvPr id="11" name="Google Shape;110;p1"/>
          <p:cNvSpPr/>
          <p:nvPr/>
        </p:nvSpPr>
        <p:spPr>
          <a:xfrm>
            <a:off x="3503712" y="6043084"/>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841875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19896" y="802699"/>
            <a:ext cx="12011966" cy="1815882"/>
          </a:xfrm>
          <a:prstGeom prst="rect">
            <a:avLst/>
          </a:prstGeom>
        </p:spPr>
        <p:txBody>
          <a:bodyPr wrap="square">
            <a:spAutoFit/>
          </a:bodyPr>
          <a:lstStyle/>
          <a:p>
            <a:pPr algn="r" rtl="1"/>
            <a:r>
              <a:rPr lang="ar-SA" sz="2800" b="1" dirty="0">
                <a:solidFill>
                  <a:schemeClr val="tx1"/>
                </a:solidFill>
                <a:latin typeface="Simplified Arabic" pitchFamily="18" charset="-78"/>
                <a:cs typeface="Simplified Arabic" pitchFamily="18" charset="-78"/>
              </a:rPr>
              <a:t>مصادر المحاضرة </a:t>
            </a:r>
            <a:r>
              <a:rPr lang="ar-SA" sz="2800" b="1" dirty="0"/>
              <a:t>الرجاء الاطلاع على المصادر التالية</a:t>
            </a:r>
          </a:p>
          <a:p>
            <a:pPr marL="457200" indent="-457200" algn="r" rtl="1">
              <a:buFont typeface="Wingdings" pitchFamily="2" charset="2"/>
              <a:buChar char="q"/>
            </a:pPr>
            <a:r>
              <a:rPr lang="ar-SA" sz="2800" b="1" dirty="0">
                <a:solidFill>
                  <a:schemeClr val="tx1">
                    <a:lumMod val="95000"/>
                    <a:lumOff val="5000"/>
                  </a:schemeClr>
                </a:solidFill>
              </a:rPr>
              <a:t>الكتاب المقر بالتوصيف التخطيط التربوي المعاصر، صالح أحمد عبابنة، دار المسيرة، 2015 ، ط،1 .</a:t>
            </a:r>
          </a:p>
          <a:p>
            <a:pPr marL="457200" indent="-457200" algn="r" rtl="1">
              <a:buFont typeface="Wingdings" pitchFamily="2" charset="2"/>
              <a:buChar char="q"/>
            </a:pPr>
            <a:r>
              <a:rPr lang="ar-SA" sz="2800" b="1" dirty="0">
                <a:solidFill>
                  <a:schemeClr val="tx1">
                    <a:lumMod val="95000"/>
                    <a:lumOff val="5000"/>
                  </a:schemeClr>
                </a:solidFill>
              </a:rPr>
              <a:t>الخطيط للتنمية المستدامة، محمد مخلص، حامد الشراري، دار ابن رشد، الرياض ، 2023م.</a:t>
            </a:r>
            <a:endParaRPr lang="en-US" sz="2800" b="1" dirty="0">
              <a:solidFill>
                <a:schemeClr val="tx1"/>
              </a:solidFill>
              <a:latin typeface="Simplified Arabic" pitchFamily="18" charset="-78"/>
              <a:cs typeface="Simplified Arabic" pitchFamily="18" charset="-78"/>
            </a:endParaRPr>
          </a:p>
        </p:txBody>
      </p:sp>
      <p:sp>
        <p:nvSpPr>
          <p:cNvPr id="11" name="Google Shape;110;p1"/>
          <p:cNvSpPr/>
          <p:nvPr/>
        </p:nvSpPr>
        <p:spPr>
          <a:xfrm>
            <a:off x="3503712" y="5517232"/>
            <a:ext cx="5639381"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الثامنة</a:t>
            </a:r>
            <a:r>
              <a:rPr lang="ar-SA" sz="2800" b="1" dirty="0" smtClean="0">
                <a:solidFill>
                  <a:srgbClr val="2D3956"/>
                </a:solidFill>
                <a:latin typeface="Tajawal Medium"/>
                <a:cs typeface="Tajawal Medium"/>
                <a:sym typeface="Tajawal Medium"/>
              </a:rPr>
              <a:t>: التخطيط التربوي 712</a:t>
            </a:r>
            <a:endParaRPr dirty="0"/>
          </a:p>
        </p:txBody>
      </p:sp>
    </p:spTree>
    <p:extLst>
      <p:ext uri="{BB962C8B-B14F-4D97-AF65-F5344CB8AC3E}">
        <p14:creationId xmlns:p14="http://schemas.microsoft.com/office/powerpoint/2010/main" val="3813176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1721</TotalTime>
  <Words>3456</Words>
  <Application>Microsoft Office PowerPoint</Application>
  <PresentationFormat>مخصص</PresentationFormat>
  <Paragraphs>299</Paragraphs>
  <Slides>39</Slides>
  <Notes>39</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39</vt:i4>
      </vt:variant>
    </vt:vector>
  </HeadingPairs>
  <TitlesOfParts>
    <vt:vector size="47" baseType="lpstr">
      <vt:lpstr>Arial</vt:lpstr>
      <vt:lpstr>Simplified Arabic</vt:lpstr>
      <vt:lpstr>Wingdings</vt:lpstr>
      <vt:lpstr>Times New Roman</vt:lpstr>
      <vt:lpstr>Tajawal Medium</vt:lpstr>
      <vt:lpstr>Symbol</vt:lpstr>
      <vt:lpstr>Calibri</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FUJITSU</cp:lastModifiedBy>
  <cp:revision>193</cp:revision>
  <dcterms:created xsi:type="dcterms:W3CDTF">2023-04-29T09:08:23Z</dcterms:created>
  <dcterms:modified xsi:type="dcterms:W3CDTF">2023-05-29T11:35:38Z</dcterms:modified>
</cp:coreProperties>
</file>