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5.jpg" ContentType="image/jpg"/>
  <Override PartName="/ppt/media/image10.jpg" ContentType="image/jpg"/>
  <Override PartName="/ppt/media/image12.jpg" ContentType="image/jpg"/>
  <Override PartName="/ppt/media/image7.jpg" ContentType="image/jp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482" r:id="rId3"/>
    <p:sldId id="483" r:id="rId4"/>
    <p:sldId id="523" r:id="rId5"/>
    <p:sldId id="524" r:id="rId6"/>
    <p:sldId id="484" r:id="rId7"/>
    <p:sldId id="485" r:id="rId8"/>
    <p:sldId id="486" r:id="rId9"/>
    <p:sldId id="487" r:id="rId10"/>
    <p:sldId id="488" r:id="rId11"/>
    <p:sldId id="489" r:id="rId12"/>
    <p:sldId id="490" r:id="rId13"/>
    <p:sldId id="491" r:id="rId14"/>
    <p:sldId id="492" r:id="rId15"/>
    <p:sldId id="494" r:id="rId16"/>
    <p:sldId id="495" r:id="rId17"/>
    <p:sldId id="496" r:id="rId18"/>
    <p:sldId id="497" r:id="rId19"/>
    <p:sldId id="498" r:id="rId20"/>
    <p:sldId id="499" r:id="rId21"/>
    <p:sldId id="501" r:id="rId22"/>
    <p:sldId id="502" r:id="rId23"/>
    <p:sldId id="503" r:id="rId24"/>
    <p:sldId id="264" r:id="rId25"/>
    <p:sldId id="510" r:id="rId26"/>
    <p:sldId id="511" r:id="rId27"/>
    <p:sldId id="425" r:id="rId28"/>
    <p:sldId id="505" r:id="rId29"/>
    <p:sldId id="423" r:id="rId30"/>
    <p:sldId id="506" r:id="rId31"/>
    <p:sldId id="512" r:id="rId32"/>
    <p:sldId id="507" r:id="rId33"/>
    <p:sldId id="508" r:id="rId34"/>
    <p:sldId id="513" r:id="rId35"/>
    <p:sldId id="509" r:id="rId36"/>
    <p:sldId id="514" r:id="rId37"/>
    <p:sldId id="500" r:id="rId38"/>
    <p:sldId id="515" r:id="rId39"/>
    <p:sldId id="516" r:id="rId40"/>
    <p:sldId id="519" r:id="rId41"/>
    <p:sldId id="520" r:id="rId42"/>
    <p:sldId id="521" r:id="rId43"/>
    <p:sldId id="522"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23"/>
            <p14:sldId id="524"/>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264"/>
            <p14:sldId id="510"/>
            <p14:sldId id="511"/>
            <p14:sldId id="425"/>
            <p14:sldId id="505"/>
            <p14:sldId id="423"/>
            <p14:sldId id="506"/>
            <p14:sldId id="512"/>
            <p14:sldId id="507"/>
            <p14:sldId id="508"/>
            <p14:sldId id="513"/>
            <p14:sldId id="509"/>
            <p14:sldId id="514"/>
            <p14:sldId id="500"/>
            <p14:sldId id="515"/>
            <p14:sldId id="516"/>
            <p14:sldId id="519"/>
            <p14:sldId id="520"/>
            <p14:sldId id="521"/>
            <p14:sldId id="522"/>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r>
              <a:rPr lang="ar-EG" sz="2000" b="1">
                <a:latin typeface="Times New Roman" panose="02020603050405020304" pitchFamily="18" charset="0"/>
                <a:cs typeface="Times New Roman" panose="02020603050405020304" pitchFamily="18" charset="0"/>
              </a:rPr>
              <a:t>إدارة الخطر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415"/>
    </mc:Choice>
    <mc:Fallback xmlns="">
      <p:transition spd="slow" advTm="44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424161" y="1505534"/>
            <a:ext cx="4360985" cy="4396284"/>
          </a:xfrm>
          <a:prstGeom prst="rect">
            <a:avLst/>
          </a:prstGeom>
        </p:spPr>
      </p:pic>
      <p:sp>
        <p:nvSpPr>
          <p:cNvPr id="8" name="Text Placeholder 2">
            <a:extLst>
              <a:ext uri="{FF2B5EF4-FFF2-40B4-BE49-F238E27FC236}">
                <a16:creationId xmlns:a16="http://schemas.microsoft.com/office/drawing/2014/main" id="{8473792E-5E04-5051-CB87-EC5B3188C0DC}"/>
              </a:ext>
            </a:extLst>
          </p:cNvPr>
          <p:cNvSpPr txBox="1">
            <a:spLocks/>
          </p:cNvSpPr>
          <p:nvPr/>
        </p:nvSpPr>
        <p:spPr>
          <a:xfrm>
            <a:off x="6218433" y="3399553"/>
            <a:ext cx="4805691" cy="838831"/>
          </a:xfrm>
          <a:prstGeom prst="rect">
            <a:avLst/>
          </a:prstGeom>
        </p:spPr>
        <p:txBody>
          <a:bodyPr vert="horz" lIns="9144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a:solidFill>
                  <a:schemeClr val="accent1">
                    <a:lumMod val="75000"/>
                  </a:schemeClr>
                </a:solidFill>
              </a:rPr>
              <a:t>Learning objectives</a:t>
            </a:r>
          </a:p>
          <a:p>
            <a:endParaRPr lang="en-US" sz="1800" dirty="0">
              <a:solidFill>
                <a:srgbClr val="000000"/>
              </a:solidFill>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1D8A4B19-6668-A4CD-0A83-E500647A1C73}"/>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4710C8F3-3DCB-6835-BBAE-3E68F39DD884}"/>
              </a:ext>
            </a:extLst>
          </p:cNvPr>
          <p:cNvGraphicFramePr>
            <a:graphicFrameLocks noGrp="1"/>
          </p:cNvGraphicFramePr>
          <p:nvPr>
            <p:extLst>
              <p:ext uri="{D42A27DB-BD31-4B8C-83A1-F6EECF244321}">
                <p14:modId xmlns:p14="http://schemas.microsoft.com/office/powerpoint/2010/main" val="1983286579"/>
              </p:ext>
            </p:extLst>
          </p:nvPr>
        </p:nvGraphicFramePr>
        <p:xfrm>
          <a:off x="1374913" y="2080895"/>
          <a:ext cx="9597888" cy="2194560"/>
        </p:xfrm>
        <a:graphic>
          <a:graphicData uri="http://schemas.openxmlformats.org/drawingml/2006/table">
            <a:tbl>
              <a:tblPr/>
              <a:tblGrid>
                <a:gridCol w="4798944">
                  <a:extLst>
                    <a:ext uri="{9D8B030D-6E8A-4147-A177-3AD203B41FA5}">
                      <a16:colId xmlns:a16="http://schemas.microsoft.com/office/drawing/2014/main" val="3243987676"/>
                    </a:ext>
                  </a:extLst>
                </a:gridCol>
                <a:gridCol w="4798944">
                  <a:extLst>
                    <a:ext uri="{9D8B030D-6E8A-4147-A177-3AD203B41FA5}">
                      <a16:colId xmlns:a16="http://schemas.microsoft.com/office/drawing/2014/main" val="2111977406"/>
                    </a:ext>
                  </a:extLst>
                </a:gridCol>
              </a:tblGrid>
              <a:tr h="0">
                <a:tc>
                  <a:txBody>
                    <a:bodyPr/>
                    <a:lstStyle/>
                    <a:p>
                      <a:pPr algn="ctr"/>
                      <a:r>
                        <a:rPr lang="en-US" b="1" dirty="0"/>
                        <a:t>Risk averse people:</a:t>
                      </a:r>
                      <a:endParaRPr lang="en-US" dirty="0"/>
                    </a:p>
                  </a:txBody>
                  <a:tcPr anchor="ctr">
                    <a:lnL>
                      <a:noFill/>
                    </a:lnL>
                    <a:lnR>
                      <a:noFill/>
                    </a:lnR>
                    <a:lnT>
                      <a:noFill/>
                    </a:lnT>
                    <a:lnB>
                      <a:noFill/>
                    </a:lnB>
                    <a:noFill/>
                  </a:tcPr>
                </a:tc>
                <a:tc>
                  <a:txBody>
                    <a:bodyPr/>
                    <a:lstStyle/>
                    <a:p>
                      <a:pPr algn="ctr"/>
                      <a:r>
                        <a:rPr lang="ar-EG" b="1" dirty="0"/>
                        <a:t>الأشخاص المتحفظون تجاه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2423407645"/>
                  </a:ext>
                </a:extLst>
              </a:tr>
              <a:tr h="0">
                <a:tc>
                  <a:txBody>
                    <a:bodyPr/>
                    <a:lstStyle/>
                    <a:p>
                      <a:r>
                        <a:rPr lang="en-US"/>
                        <a:t>I like being dependable and I’m usually punctual.</a:t>
                      </a:r>
                    </a:p>
                  </a:txBody>
                  <a:tcPr anchor="ctr">
                    <a:lnL>
                      <a:noFill/>
                    </a:lnL>
                    <a:lnR>
                      <a:noFill/>
                    </a:lnR>
                    <a:lnT>
                      <a:noFill/>
                    </a:lnT>
                    <a:lnB>
                      <a:noFill/>
                    </a:lnB>
                    <a:noFill/>
                  </a:tcPr>
                </a:tc>
                <a:tc>
                  <a:txBody>
                    <a:bodyPr/>
                    <a:lstStyle/>
                    <a:p>
                      <a:pPr algn="r"/>
                      <a:r>
                        <a:rPr lang="ar-EG"/>
                        <a:t>أحب أن أكون معتمدًا ويمكن الاعتماد عليّ وعادة ما أكون دقيقًا.</a:t>
                      </a:r>
                    </a:p>
                  </a:txBody>
                  <a:tcPr anchor="ctr">
                    <a:lnL>
                      <a:noFill/>
                    </a:lnL>
                    <a:lnR>
                      <a:noFill/>
                    </a:lnR>
                    <a:lnT>
                      <a:noFill/>
                    </a:lnT>
                    <a:lnB>
                      <a:noFill/>
                    </a:lnB>
                    <a:noFill/>
                  </a:tcPr>
                </a:tc>
                <a:extLst>
                  <a:ext uri="{0D108BD9-81ED-4DB2-BD59-A6C34878D82A}">
                    <a16:rowId xmlns:a16="http://schemas.microsoft.com/office/drawing/2014/main" val="811547652"/>
                  </a:ext>
                </a:extLst>
              </a:tr>
              <a:tr h="0">
                <a:tc>
                  <a:txBody>
                    <a:bodyPr/>
                    <a:lstStyle/>
                    <a:p>
                      <a:r>
                        <a:rPr lang="en-US"/>
                        <a:t>I am not likely to take chances.</a:t>
                      </a:r>
                    </a:p>
                  </a:txBody>
                  <a:tcPr anchor="ctr">
                    <a:lnL>
                      <a:noFill/>
                    </a:lnL>
                    <a:lnR>
                      <a:noFill/>
                    </a:lnR>
                    <a:lnT>
                      <a:noFill/>
                    </a:lnT>
                    <a:lnB>
                      <a:noFill/>
                    </a:lnB>
                    <a:noFill/>
                  </a:tcPr>
                </a:tc>
                <a:tc>
                  <a:txBody>
                    <a:bodyPr/>
                    <a:lstStyle/>
                    <a:p>
                      <a:pPr algn="r"/>
                      <a:r>
                        <a:rPr lang="ar-EG" dirty="0"/>
                        <a:t>من غير المرجح أن أخاطر.</a:t>
                      </a:r>
                    </a:p>
                  </a:txBody>
                  <a:tcPr anchor="ctr">
                    <a:lnL>
                      <a:noFill/>
                    </a:lnL>
                    <a:lnR>
                      <a:noFill/>
                    </a:lnR>
                    <a:lnT>
                      <a:noFill/>
                    </a:lnT>
                    <a:lnB>
                      <a:noFill/>
                    </a:lnB>
                    <a:noFill/>
                  </a:tcPr>
                </a:tc>
                <a:extLst>
                  <a:ext uri="{0D108BD9-81ED-4DB2-BD59-A6C34878D82A}">
                    <a16:rowId xmlns:a16="http://schemas.microsoft.com/office/drawing/2014/main" val="11929727"/>
                  </a:ext>
                </a:extLst>
              </a:tr>
              <a:tr h="0">
                <a:tc>
                  <a:txBody>
                    <a:bodyPr/>
                    <a:lstStyle/>
                    <a:p>
                      <a:r>
                        <a:rPr lang="en-US"/>
                        <a:t>I am responsible and prefer to work efficiently.</a:t>
                      </a:r>
                    </a:p>
                  </a:txBody>
                  <a:tcPr anchor="ctr">
                    <a:lnL>
                      <a:noFill/>
                    </a:lnL>
                    <a:lnR>
                      <a:noFill/>
                    </a:lnR>
                    <a:lnT>
                      <a:noFill/>
                    </a:lnT>
                    <a:lnB>
                      <a:noFill/>
                    </a:lnB>
                    <a:noFill/>
                  </a:tcPr>
                </a:tc>
                <a:tc>
                  <a:txBody>
                    <a:bodyPr/>
                    <a:lstStyle/>
                    <a:p>
                      <a:pPr algn="r"/>
                      <a:r>
                        <a:rPr lang="ar-EG" dirty="0"/>
                        <a:t>أنا مسؤول وأفضل العمل بكفاءة.</a:t>
                      </a:r>
                    </a:p>
                  </a:txBody>
                  <a:tcPr anchor="ctr">
                    <a:lnL>
                      <a:noFill/>
                    </a:lnL>
                    <a:lnR>
                      <a:noFill/>
                    </a:lnR>
                    <a:lnT>
                      <a:noFill/>
                    </a:lnT>
                    <a:lnB>
                      <a:noFill/>
                    </a:lnB>
                    <a:noFill/>
                  </a:tcPr>
                </a:tc>
                <a:extLst>
                  <a:ext uri="{0D108BD9-81ED-4DB2-BD59-A6C34878D82A}">
                    <a16:rowId xmlns:a16="http://schemas.microsoft.com/office/drawing/2014/main" val="2279479507"/>
                  </a:ext>
                </a:extLst>
              </a:tr>
              <a:tr h="0">
                <a:tc>
                  <a:txBody>
                    <a:bodyPr/>
                    <a:lstStyle/>
                    <a:p>
                      <a:r>
                        <a:rPr lang="en-US"/>
                        <a:t>I am more service oriented than self oriented.</a:t>
                      </a:r>
                    </a:p>
                  </a:txBody>
                  <a:tcPr anchor="ctr">
                    <a:lnL>
                      <a:noFill/>
                    </a:lnL>
                    <a:lnR>
                      <a:noFill/>
                    </a:lnR>
                    <a:lnT>
                      <a:noFill/>
                    </a:lnT>
                    <a:lnB>
                      <a:noFill/>
                    </a:lnB>
                    <a:noFill/>
                  </a:tcPr>
                </a:tc>
                <a:tc>
                  <a:txBody>
                    <a:bodyPr/>
                    <a:lstStyle/>
                    <a:p>
                      <a:pPr algn="r"/>
                      <a:r>
                        <a:rPr lang="ar-EG" dirty="0"/>
                        <a:t>أنا أكثر توجهًا نحو الخدمة من التوجه نحو الذات.</a:t>
                      </a:r>
                    </a:p>
                  </a:txBody>
                  <a:tcPr anchor="ctr">
                    <a:lnL>
                      <a:noFill/>
                    </a:lnL>
                    <a:lnR>
                      <a:noFill/>
                    </a:lnR>
                    <a:lnT>
                      <a:noFill/>
                    </a:lnT>
                    <a:lnB>
                      <a:noFill/>
                    </a:lnB>
                    <a:noFill/>
                  </a:tcPr>
                </a:tc>
                <a:extLst>
                  <a:ext uri="{0D108BD9-81ED-4DB2-BD59-A6C34878D82A}">
                    <a16:rowId xmlns:a16="http://schemas.microsoft.com/office/drawing/2014/main" val="2973960681"/>
                  </a:ext>
                </a:extLst>
              </a:tr>
              <a:tr h="0">
                <a:tc>
                  <a:txBody>
                    <a:bodyPr/>
                    <a:lstStyle/>
                    <a:p>
                      <a:r>
                        <a:rPr lang="en-US" dirty="0"/>
                        <a:t>I value institutions and observe traditions.</a:t>
                      </a:r>
                    </a:p>
                  </a:txBody>
                  <a:tcPr anchor="ctr">
                    <a:lnL>
                      <a:noFill/>
                    </a:lnL>
                    <a:lnR>
                      <a:noFill/>
                    </a:lnR>
                    <a:lnT>
                      <a:noFill/>
                    </a:lnT>
                    <a:lnB>
                      <a:noFill/>
                    </a:lnB>
                    <a:noFill/>
                  </a:tcPr>
                </a:tc>
                <a:tc>
                  <a:txBody>
                    <a:bodyPr/>
                    <a:lstStyle/>
                    <a:p>
                      <a:pPr algn="r"/>
                      <a:r>
                        <a:rPr lang="ar-EG" dirty="0"/>
                        <a:t>أقدر المؤسسات وألتزم بالتقاليد.</a:t>
                      </a:r>
                    </a:p>
                  </a:txBody>
                  <a:tcPr anchor="ctr">
                    <a:lnL>
                      <a:noFill/>
                    </a:lnL>
                    <a:lnR>
                      <a:noFill/>
                    </a:lnR>
                    <a:lnT>
                      <a:noFill/>
                    </a:lnT>
                    <a:lnB>
                      <a:noFill/>
                    </a:lnB>
                    <a:noFill/>
                  </a:tcPr>
                </a:tc>
                <a:extLst>
                  <a:ext uri="{0D108BD9-81ED-4DB2-BD59-A6C34878D82A}">
                    <a16:rowId xmlns:a16="http://schemas.microsoft.com/office/drawing/2014/main" val="269247262"/>
                  </a:ext>
                </a:extLst>
              </a:tr>
            </a:tbl>
          </a:graphicData>
        </a:graphic>
      </p:graphicFrame>
      <p:sp>
        <p:nvSpPr>
          <p:cNvPr id="11" name="Rectangle 1">
            <a:extLst>
              <a:ext uri="{FF2B5EF4-FFF2-40B4-BE49-F238E27FC236}">
                <a16:creationId xmlns:a16="http://schemas.microsoft.com/office/drawing/2014/main" id="{4965EDD6-840F-69FA-FF8E-60E8325F2E4C}"/>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1162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3157B-66E1-337C-CDA9-0A68252DC8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79EAD4-04BD-A7C8-DEB2-95AB1E060DD7}"/>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F35300E-4FA4-A695-82D2-F185A0563880}"/>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0A2F2D-32CA-96EE-928E-030F096D51C9}"/>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56D814-369D-7975-C536-7A034C7E463B}"/>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37894F8-DFB0-A9DB-1971-AE8068961B8C}"/>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E3A9D84-D0A4-54CE-8D45-AB7668C7F4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A04501EF-18AB-EB5A-A034-C22B4937FD9B}"/>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055D9674-2EAD-62FA-0E6C-000110D12EDE}"/>
              </a:ext>
            </a:extLst>
          </p:cNvPr>
          <p:cNvGraphicFramePr>
            <a:graphicFrameLocks noGrp="1"/>
          </p:cNvGraphicFramePr>
          <p:nvPr>
            <p:extLst>
              <p:ext uri="{D42A27DB-BD31-4B8C-83A1-F6EECF244321}">
                <p14:modId xmlns:p14="http://schemas.microsoft.com/office/powerpoint/2010/main" val="3583777181"/>
              </p:ext>
            </p:extLst>
          </p:nvPr>
        </p:nvGraphicFramePr>
        <p:xfrm>
          <a:off x="838200" y="1936883"/>
          <a:ext cx="10293626" cy="2194560"/>
        </p:xfrm>
        <a:graphic>
          <a:graphicData uri="http://schemas.openxmlformats.org/drawingml/2006/table">
            <a:tbl>
              <a:tblPr/>
              <a:tblGrid>
                <a:gridCol w="5146813">
                  <a:extLst>
                    <a:ext uri="{9D8B030D-6E8A-4147-A177-3AD203B41FA5}">
                      <a16:colId xmlns:a16="http://schemas.microsoft.com/office/drawing/2014/main" val="2191625898"/>
                    </a:ext>
                  </a:extLst>
                </a:gridCol>
                <a:gridCol w="5146813">
                  <a:extLst>
                    <a:ext uri="{9D8B030D-6E8A-4147-A177-3AD203B41FA5}">
                      <a16:colId xmlns:a16="http://schemas.microsoft.com/office/drawing/2014/main" val="259797274"/>
                    </a:ext>
                  </a:extLst>
                </a:gridCol>
              </a:tblGrid>
              <a:tr h="0">
                <a:tc>
                  <a:txBody>
                    <a:bodyPr/>
                    <a:lstStyle/>
                    <a:p>
                      <a:pPr algn="ctr"/>
                      <a:r>
                        <a:rPr lang="en-US" b="1" dirty="0"/>
                        <a:t>Risk seeking people:</a:t>
                      </a:r>
                      <a:endParaRPr lang="en-US" dirty="0"/>
                    </a:p>
                  </a:txBody>
                  <a:tcPr anchor="ctr">
                    <a:lnL>
                      <a:noFill/>
                    </a:lnL>
                    <a:lnR>
                      <a:noFill/>
                    </a:lnR>
                    <a:lnT>
                      <a:noFill/>
                    </a:lnT>
                    <a:lnB>
                      <a:noFill/>
                    </a:lnB>
                    <a:noFill/>
                  </a:tcPr>
                </a:tc>
                <a:tc>
                  <a:txBody>
                    <a:bodyPr/>
                    <a:lstStyle/>
                    <a:p>
                      <a:pPr algn="ctr"/>
                      <a:r>
                        <a:rPr lang="ar-EG" b="1" dirty="0"/>
                        <a:t>الأشخاص الذين يبحثون عن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3729313047"/>
                  </a:ext>
                </a:extLst>
              </a:tr>
              <a:tr h="0">
                <a:tc>
                  <a:txBody>
                    <a:bodyPr/>
                    <a:lstStyle/>
                    <a:p>
                      <a:r>
                        <a:rPr lang="en-US"/>
                        <a:t>I like action, and I act impulsively at times.</a:t>
                      </a:r>
                    </a:p>
                  </a:txBody>
                  <a:tcPr anchor="ctr">
                    <a:lnL>
                      <a:noFill/>
                    </a:lnL>
                    <a:lnR>
                      <a:noFill/>
                    </a:lnR>
                    <a:lnT>
                      <a:noFill/>
                    </a:lnT>
                    <a:lnB>
                      <a:noFill/>
                    </a:lnB>
                    <a:noFill/>
                  </a:tcPr>
                </a:tc>
                <a:tc>
                  <a:txBody>
                    <a:bodyPr/>
                    <a:lstStyle/>
                    <a:p>
                      <a:pPr algn="r"/>
                      <a:r>
                        <a:rPr lang="ar-EG" dirty="0"/>
                        <a:t>أحب الحركة وأتصرف باندفاع في بعض الأحيان.</a:t>
                      </a:r>
                    </a:p>
                  </a:txBody>
                  <a:tcPr anchor="ctr">
                    <a:lnL>
                      <a:noFill/>
                    </a:lnL>
                    <a:lnR>
                      <a:noFill/>
                    </a:lnR>
                    <a:lnT>
                      <a:noFill/>
                    </a:lnT>
                    <a:lnB>
                      <a:noFill/>
                    </a:lnB>
                    <a:noFill/>
                  </a:tcPr>
                </a:tc>
                <a:extLst>
                  <a:ext uri="{0D108BD9-81ED-4DB2-BD59-A6C34878D82A}">
                    <a16:rowId xmlns:a16="http://schemas.microsoft.com/office/drawing/2014/main" val="3370513472"/>
                  </a:ext>
                </a:extLst>
              </a:tr>
              <a:tr h="0">
                <a:tc>
                  <a:txBody>
                    <a:bodyPr/>
                    <a:lstStyle/>
                    <a:p>
                      <a:r>
                        <a:rPr lang="en-US"/>
                        <a:t>I seek excitement for the thrill of the experience.</a:t>
                      </a:r>
                    </a:p>
                  </a:txBody>
                  <a:tcPr anchor="ctr">
                    <a:lnL>
                      <a:noFill/>
                    </a:lnL>
                    <a:lnR>
                      <a:noFill/>
                    </a:lnR>
                    <a:lnT>
                      <a:noFill/>
                    </a:lnT>
                    <a:lnB>
                      <a:noFill/>
                    </a:lnB>
                    <a:noFill/>
                  </a:tcPr>
                </a:tc>
                <a:tc>
                  <a:txBody>
                    <a:bodyPr/>
                    <a:lstStyle/>
                    <a:p>
                      <a:pPr algn="r"/>
                      <a:r>
                        <a:rPr lang="ar-EG"/>
                        <a:t>أسعى للإثارة من أجل متعة التجربة.</a:t>
                      </a:r>
                    </a:p>
                  </a:txBody>
                  <a:tcPr anchor="ctr">
                    <a:lnL>
                      <a:noFill/>
                    </a:lnL>
                    <a:lnR>
                      <a:noFill/>
                    </a:lnR>
                    <a:lnT>
                      <a:noFill/>
                    </a:lnT>
                    <a:lnB>
                      <a:noFill/>
                    </a:lnB>
                    <a:noFill/>
                  </a:tcPr>
                </a:tc>
                <a:extLst>
                  <a:ext uri="{0D108BD9-81ED-4DB2-BD59-A6C34878D82A}">
                    <a16:rowId xmlns:a16="http://schemas.microsoft.com/office/drawing/2014/main" val="74479545"/>
                  </a:ext>
                </a:extLst>
              </a:tr>
              <a:tr h="0">
                <a:tc>
                  <a:txBody>
                    <a:bodyPr/>
                    <a:lstStyle/>
                    <a:p>
                      <a:r>
                        <a:rPr lang="en-US"/>
                        <a:t>I am resourceful and prefer not to plan or prepare.</a:t>
                      </a:r>
                    </a:p>
                  </a:txBody>
                  <a:tcPr anchor="ctr">
                    <a:lnL>
                      <a:noFill/>
                    </a:lnL>
                    <a:lnR>
                      <a:noFill/>
                    </a:lnR>
                    <a:lnT>
                      <a:noFill/>
                    </a:lnT>
                    <a:lnB>
                      <a:noFill/>
                    </a:lnB>
                    <a:noFill/>
                  </a:tcPr>
                </a:tc>
                <a:tc>
                  <a:txBody>
                    <a:bodyPr/>
                    <a:lstStyle/>
                    <a:p>
                      <a:pPr algn="r"/>
                      <a:r>
                        <a:rPr lang="ar-EG"/>
                        <a:t>أنا مبدع وأفضل عدم التخطيط أو التحضير.</a:t>
                      </a:r>
                    </a:p>
                  </a:txBody>
                  <a:tcPr anchor="ctr">
                    <a:lnL>
                      <a:noFill/>
                    </a:lnL>
                    <a:lnR>
                      <a:noFill/>
                    </a:lnR>
                    <a:lnT>
                      <a:noFill/>
                    </a:lnT>
                    <a:lnB>
                      <a:noFill/>
                    </a:lnB>
                    <a:noFill/>
                  </a:tcPr>
                </a:tc>
                <a:extLst>
                  <a:ext uri="{0D108BD9-81ED-4DB2-BD59-A6C34878D82A}">
                    <a16:rowId xmlns:a16="http://schemas.microsoft.com/office/drawing/2014/main" val="504947989"/>
                  </a:ext>
                </a:extLst>
              </a:tr>
              <a:tr h="0">
                <a:tc>
                  <a:txBody>
                    <a:bodyPr/>
                    <a:lstStyle/>
                    <a:p>
                      <a:r>
                        <a:rPr lang="en-US"/>
                        <a:t>I am more self oriented than service oriented.</a:t>
                      </a:r>
                    </a:p>
                  </a:txBody>
                  <a:tcPr anchor="ctr">
                    <a:lnL>
                      <a:noFill/>
                    </a:lnL>
                    <a:lnR>
                      <a:noFill/>
                    </a:lnR>
                    <a:lnT>
                      <a:noFill/>
                    </a:lnT>
                    <a:lnB>
                      <a:noFill/>
                    </a:lnB>
                    <a:noFill/>
                  </a:tcPr>
                </a:tc>
                <a:tc>
                  <a:txBody>
                    <a:bodyPr/>
                    <a:lstStyle/>
                    <a:p>
                      <a:pPr algn="r"/>
                      <a:r>
                        <a:rPr lang="ar-EG"/>
                        <a:t>أنا أكثر توجهًا نحو الذات من التوجه نحو الخدمة.</a:t>
                      </a:r>
                    </a:p>
                  </a:txBody>
                  <a:tcPr anchor="ctr">
                    <a:lnL>
                      <a:noFill/>
                    </a:lnL>
                    <a:lnR>
                      <a:noFill/>
                    </a:lnR>
                    <a:lnT>
                      <a:noFill/>
                    </a:lnT>
                    <a:lnB>
                      <a:noFill/>
                    </a:lnB>
                    <a:noFill/>
                  </a:tcPr>
                </a:tc>
                <a:extLst>
                  <a:ext uri="{0D108BD9-81ED-4DB2-BD59-A6C34878D82A}">
                    <a16:rowId xmlns:a16="http://schemas.microsoft.com/office/drawing/2014/main" val="2313330733"/>
                  </a:ext>
                </a:extLst>
              </a:tr>
              <a:tr h="0">
                <a:tc>
                  <a:txBody>
                    <a:bodyPr/>
                    <a:lstStyle/>
                    <a:p>
                      <a:r>
                        <a:rPr lang="en-US"/>
                        <a:t>I like to anticipate another person’s position.</a:t>
                      </a:r>
                    </a:p>
                  </a:txBody>
                  <a:tcPr anchor="ctr">
                    <a:lnL>
                      <a:noFill/>
                    </a:lnL>
                    <a:lnR>
                      <a:noFill/>
                    </a:lnR>
                    <a:lnT>
                      <a:noFill/>
                    </a:lnT>
                    <a:lnB>
                      <a:noFill/>
                    </a:lnB>
                    <a:noFill/>
                  </a:tcPr>
                </a:tc>
                <a:tc>
                  <a:txBody>
                    <a:bodyPr/>
                    <a:lstStyle/>
                    <a:p>
                      <a:pPr algn="r"/>
                      <a:r>
                        <a:rPr lang="ar-EG" dirty="0"/>
                        <a:t>أحب أن أتوقع موقف الشخص الآخر.</a:t>
                      </a:r>
                    </a:p>
                  </a:txBody>
                  <a:tcPr anchor="ctr">
                    <a:lnL>
                      <a:noFill/>
                    </a:lnL>
                    <a:lnR>
                      <a:noFill/>
                    </a:lnR>
                    <a:lnT>
                      <a:noFill/>
                    </a:lnT>
                    <a:lnB>
                      <a:noFill/>
                    </a:lnB>
                    <a:noFill/>
                  </a:tcPr>
                </a:tc>
                <a:extLst>
                  <a:ext uri="{0D108BD9-81ED-4DB2-BD59-A6C34878D82A}">
                    <a16:rowId xmlns:a16="http://schemas.microsoft.com/office/drawing/2014/main" val="3740462201"/>
                  </a:ext>
                </a:extLst>
              </a:tr>
            </a:tbl>
          </a:graphicData>
        </a:graphic>
      </p:graphicFrame>
      <p:sp>
        <p:nvSpPr>
          <p:cNvPr id="11" name="Rectangle 1">
            <a:extLst>
              <a:ext uri="{FF2B5EF4-FFF2-40B4-BE49-F238E27FC236}">
                <a16:creationId xmlns:a16="http://schemas.microsoft.com/office/drawing/2014/main" id="{43B27917-D83D-F7C7-E8AF-181AA5405848}"/>
              </a:ext>
            </a:extLst>
          </p:cNvPr>
          <p:cNvSpPr>
            <a:spLocks noChangeArrowheads="1"/>
          </p:cNvSpPr>
          <p:nvPr/>
        </p:nvSpPr>
        <p:spPr bwMode="auto">
          <a:xfrm>
            <a:off x="838200" y="27209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2476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ABF04-8682-0461-5821-92C610D118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F5AE4A-CC00-C70E-A71C-F63F5882D94B}"/>
              </a:ext>
            </a:extLst>
          </p:cNvPr>
          <p:cNvSpPr/>
          <p:nvPr/>
        </p:nvSpPr>
        <p:spPr>
          <a:xfrm>
            <a:off x="316085" y="1176133"/>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EC880C0-2508-52F6-9313-7B00FBE8045D}"/>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0687BB-A0AA-38E0-C0E9-C3F6D04420F4}"/>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658489-3D24-9EB3-BD59-03167C361E92}"/>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4D0A40E-6B03-2624-D3DB-118C3BF457A0}"/>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5FE9D19-F44B-8814-27EA-8EC55A99DF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1">
            <a:extLst>
              <a:ext uri="{FF2B5EF4-FFF2-40B4-BE49-F238E27FC236}">
                <a16:creationId xmlns:a16="http://schemas.microsoft.com/office/drawing/2014/main" id="{C72F4775-8393-1DA1-3E7D-E8BEF4A02D3B}"/>
              </a:ext>
            </a:extLst>
          </p:cNvPr>
          <p:cNvSpPr txBox="1">
            <a:spLocks/>
          </p:cNvSpPr>
          <p:nvPr/>
        </p:nvSpPr>
        <p:spPr>
          <a:xfrm>
            <a:off x="1947332" y="0"/>
            <a:ext cx="10244667"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effectLst>
                  <a:outerShdw blurRad="38100" dist="38100" dir="2700000" algn="tl">
                    <a:srgbClr val="C0C0C0"/>
                  </a:outerShdw>
                </a:effectLst>
                <a:ea typeface="ＭＳ Ｐゴシック" pitchFamily="34" charset="-128"/>
              </a:rPr>
              <a:t>How risk averse are you?</a:t>
            </a:r>
            <a:endParaRPr lang="en-US" dirty="0">
              <a:effectLst>
                <a:outerShdw blurRad="38100" dist="38100" dir="2700000" algn="tl">
                  <a:srgbClr val="C0C0C0"/>
                </a:outerShdw>
              </a:effectLst>
              <a:ea typeface="ＭＳ Ｐゴシック" pitchFamily="34" charset="-128"/>
            </a:endParaRPr>
          </a:p>
        </p:txBody>
      </p:sp>
      <p:graphicFrame>
        <p:nvGraphicFramePr>
          <p:cNvPr id="4" name="Table 3">
            <a:extLst>
              <a:ext uri="{FF2B5EF4-FFF2-40B4-BE49-F238E27FC236}">
                <a16:creationId xmlns:a16="http://schemas.microsoft.com/office/drawing/2014/main" id="{3E882316-F9F7-D422-F466-4ED68DB66473}"/>
              </a:ext>
            </a:extLst>
          </p:cNvPr>
          <p:cNvGraphicFramePr>
            <a:graphicFrameLocks noGrp="1"/>
          </p:cNvGraphicFramePr>
          <p:nvPr>
            <p:extLst>
              <p:ext uri="{D42A27DB-BD31-4B8C-83A1-F6EECF244321}">
                <p14:modId xmlns:p14="http://schemas.microsoft.com/office/powerpoint/2010/main" val="2508869514"/>
              </p:ext>
            </p:extLst>
          </p:nvPr>
        </p:nvGraphicFramePr>
        <p:xfrm>
          <a:off x="838200" y="2446814"/>
          <a:ext cx="10515600" cy="2743200"/>
        </p:xfrm>
        <a:graphic>
          <a:graphicData uri="http://schemas.openxmlformats.org/drawingml/2006/table">
            <a:tbl>
              <a:tblPr/>
              <a:tblGrid>
                <a:gridCol w="5257800">
                  <a:extLst>
                    <a:ext uri="{9D8B030D-6E8A-4147-A177-3AD203B41FA5}">
                      <a16:colId xmlns:a16="http://schemas.microsoft.com/office/drawing/2014/main" val="356451570"/>
                    </a:ext>
                  </a:extLst>
                </a:gridCol>
                <a:gridCol w="5257800">
                  <a:extLst>
                    <a:ext uri="{9D8B030D-6E8A-4147-A177-3AD203B41FA5}">
                      <a16:colId xmlns:a16="http://schemas.microsoft.com/office/drawing/2014/main" val="1693382859"/>
                    </a:ext>
                  </a:extLst>
                </a:gridCol>
              </a:tblGrid>
              <a:tr h="0">
                <a:tc>
                  <a:txBody>
                    <a:bodyPr/>
                    <a:lstStyle/>
                    <a:p>
                      <a:pPr algn="ctr"/>
                      <a:r>
                        <a:rPr lang="en-US" b="1" dirty="0"/>
                        <a:t>Risk neutral people:</a:t>
                      </a:r>
                      <a:endParaRPr lang="en-US" dirty="0"/>
                    </a:p>
                  </a:txBody>
                  <a:tcPr anchor="ctr">
                    <a:lnL>
                      <a:noFill/>
                    </a:lnL>
                    <a:lnR>
                      <a:noFill/>
                    </a:lnR>
                    <a:lnT>
                      <a:noFill/>
                    </a:lnT>
                    <a:lnB>
                      <a:noFill/>
                    </a:lnB>
                    <a:noFill/>
                  </a:tcPr>
                </a:tc>
                <a:tc>
                  <a:txBody>
                    <a:bodyPr/>
                    <a:lstStyle/>
                    <a:p>
                      <a:pPr algn="ctr"/>
                      <a:r>
                        <a:rPr lang="ar-EG" b="1" dirty="0"/>
                        <a:t>الأشخاص المحايدون تجاه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1842866163"/>
                  </a:ext>
                </a:extLst>
              </a:tr>
              <a:tr h="0">
                <a:tc>
                  <a:txBody>
                    <a:bodyPr/>
                    <a:lstStyle/>
                    <a:p>
                      <a:r>
                        <a:rPr lang="en-US"/>
                        <a:t>I trust my intuition, and I am comfortable with unknown.</a:t>
                      </a:r>
                    </a:p>
                  </a:txBody>
                  <a:tcPr anchor="ctr">
                    <a:lnL>
                      <a:noFill/>
                    </a:lnL>
                    <a:lnR>
                      <a:noFill/>
                    </a:lnR>
                    <a:lnT>
                      <a:noFill/>
                    </a:lnT>
                    <a:lnB>
                      <a:noFill/>
                    </a:lnB>
                    <a:noFill/>
                  </a:tcPr>
                </a:tc>
                <a:tc>
                  <a:txBody>
                    <a:bodyPr/>
                    <a:lstStyle/>
                    <a:p>
                      <a:pPr algn="r"/>
                      <a:r>
                        <a:rPr lang="ar-EG" dirty="0"/>
                        <a:t>أثق في حدسي وأشعر بالراحة مع المجهول.</a:t>
                      </a:r>
                    </a:p>
                  </a:txBody>
                  <a:tcPr anchor="ctr">
                    <a:lnL>
                      <a:noFill/>
                    </a:lnL>
                    <a:lnR>
                      <a:noFill/>
                    </a:lnR>
                    <a:lnT>
                      <a:noFill/>
                    </a:lnT>
                    <a:lnB>
                      <a:noFill/>
                    </a:lnB>
                    <a:noFill/>
                  </a:tcPr>
                </a:tc>
                <a:extLst>
                  <a:ext uri="{0D108BD9-81ED-4DB2-BD59-A6C34878D82A}">
                    <a16:rowId xmlns:a16="http://schemas.microsoft.com/office/drawing/2014/main" val="2625076060"/>
                  </a:ext>
                </a:extLst>
              </a:tr>
              <a:tr h="0">
                <a:tc>
                  <a:txBody>
                    <a:bodyPr/>
                    <a:lstStyle/>
                    <a:p>
                      <a:r>
                        <a:rPr lang="en-US"/>
                        <a:t>I think about the future and have long-range objectives.</a:t>
                      </a:r>
                    </a:p>
                  </a:txBody>
                  <a:tcPr anchor="ctr">
                    <a:lnL>
                      <a:noFill/>
                    </a:lnL>
                    <a:lnR>
                      <a:noFill/>
                    </a:lnR>
                    <a:lnT>
                      <a:noFill/>
                    </a:lnT>
                    <a:lnB>
                      <a:noFill/>
                    </a:lnB>
                    <a:noFill/>
                  </a:tcPr>
                </a:tc>
                <a:tc>
                  <a:txBody>
                    <a:bodyPr/>
                    <a:lstStyle/>
                    <a:p>
                      <a:pPr algn="r"/>
                      <a:r>
                        <a:rPr lang="ar-EG" dirty="0"/>
                        <a:t>أفكر في المستقبل ولدي أهداف طويلة المدى.</a:t>
                      </a:r>
                    </a:p>
                  </a:txBody>
                  <a:tcPr anchor="ctr">
                    <a:lnL>
                      <a:noFill/>
                    </a:lnL>
                    <a:lnR>
                      <a:noFill/>
                    </a:lnR>
                    <a:lnT>
                      <a:noFill/>
                    </a:lnT>
                    <a:lnB>
                      <a:noFill/>
                    </a:lnB>
                    <a:noFill/>
                  </a:tcPr>
                </a:tc>
                <a:extLst>
                  <a:ext uri="{0D108BD9-81ED-4DB2-BD59-A6C34878D82A}">
                    <a16:rowId xmlns:a16="http://schemas.microsoft.com/office/drawing/2014/main" val="1232173767"/>
                  </a:ext>
                </a:extLst>
              </a:tr>
              <a:tr h="0">
                <a:tc>
                  <a:txBody>
                    <a:bodyPr/>
                    <a:lstStyle/>
                    <a:p>
                      <a:r>
                        <a:rPr lang="en-US"/>
                        <a:t>I am naturally curious and often ask, “Why?”</a:t>
                      </a:r>
                    </a:p>
                  </a:txBody>
                  <a:tcPr anchor="ctr">
                    <a:lnL>
                      <a:noFill/>
                    </a:lnL>
                    <a:lnR>
                      <a:noFill/>
                    </a:lnR>
                    <a:lnT>
                      <a:noFill/>
                    </a:lnT>
                    <a:lnB>
                      <a:noFill/>
                    </a:lnB>
                    <a:noFill/>
                  </a:tcPr>
                </a:tc>
                <a:tc>
                  <a:txBody>
                    <a:bodyPr/>
                    <a:lstStyle/>
                    <a:p>
                      <a:pPr algn="r"/>
                      <a:r>
                        <a:rPr lang="ar-EG" dirty="0"/>
                        <a:t>أنا بطبيعتي فضولي ودائمًا ما أسأل "لماذا؟".</a:t>
                      </a:r>
                    </a:p>
                  </a:txBody>
                  <a:tcPr anchor="ctr">
                    <a:lnL>
                      <a:noFill/>
                    </a:lnL>
                    <a:lnR>
                      <a:noFill/>
                    </a:lnR>
                    <a:lnT>
                      <a:noFill/>
                    </a:lnT>
                    <a:lnB>
                      <a:noFill/>
                    </a:lnB>
                    <a:noFill/>
                  </a:tcPr>
                </a:tc>
                <a:extLst>
                  <a:ext uri="{0D108BD9-81ED-4DB2-BD59-A6C34878D82A}">
                    <a16:rowId xmlns:a16="http://schemas.microsoft.com/office/drawing/2014/main" val="3415911196"/>
                  </a:ext>
                </a:extLst>
              </a:tr>
              <a:tr h="0">
                <a:tc>
                  <a:txBody>
                    <a:bodyPr/>
                    <a:lstStyle/>
                    <a:p>
                      <a:r>
                        <a:rPr lang="en-US"/>
                        <a:t>I enjoy generating new ideas.</a:t>
                      </a:r>
                    </a:p>
                  </a:txBody>
                  <a:tcPr anchor="ctr">
                    <a:lnL>
                      <a:noFill/>
                    </a:lnL>
                    <a:lnR>
                      <a:noFill/>
                    </a:lnR>
                    <a:lnT>
                      <a:noFill/>
                    </a:lnT>
                    <a:lnB>
                      <a:noFill/>
                    </a:lnB>
                    <a:noFill/>
                  </a:tcPr>
                </a:tc>
                <a:tc>
                  <a:txBody>
                    <a:bodyPr/>
                    <a:lstStyle/>
                    <a:p>
                      <a:pPr algn="r"/>
                      <a:r>
                        <a:rPr lang="ar-EG" dirty="0"/>
                        <a:t>أستمتع بتوليد أفكار جديدة.</a:t>
                      </a:r>
                    </a:p>
                  </a:txBody>
                  <a:tcPr anchor="ctr">
                    <a:lnL>
                      <a:noFill/>
                    </a:lnL>
                    <a:lnR>
                      <a:noFill/>
                    </a:lnR>
                    <a:lnT>
                      <a:noFill/>
                    </a:lnT>
                    <a:lnB>
                      <a:noFill/>
                    </a:lnB>
                    <a:noFill/>
                  </a:tcPr>
                </a:tc>
                <a:extLst>
                  <a:ext uri="{0D108BD9-81ED-4DB2-BD59-A6C34878D82A}">
                    <a16:rowId xmlns:a16="http://schemas.microsoft.com/office/drawing/2014/main" val="397460542"/>
                  </a:ext>
                </a:extLst>
              </a:tr>
              <a:tr h="0">
                <a:tc>
                  <a:txBody>
                    <a:bodyPr/>
                    <a:lstStyle/>
                    <a:p>
                      <a:r>
                        <a:rPr lang="en-US"/>
                        <a:t>I work best when I am inspired.</a:t>
                      </a:r>
                    </a:p>
                  </a:txBody>
                  <a:tcPr anchor="ctr">
                    <a:lnL>
                      <a:noFill/>
                    </a:lnL>
                    <a:lnR>
                      <a:noFill/>
                    </a:lnR>
                    <a:lnT>
                      <a:noFill/>
                    </a:lnT>
                    <a:lnB>
                      <a:noFill/>
                    </a:lnB>
                    <a:noFill/>
                  </a:tcPr>
                </a:tc>
                <a:tc>
                  <a:txBody>
                    <a:bodyPr/>
                    <a:lstStyle/>
                    <a:p>
                      <a:pPr algn="r"/>
                      <a:r>
                        <a:rPr lang="ar-EG" dirty="0"/>
                        <a:t>أعمل بشكل أفضل عندما أكون مستوحى.</a:t>
                      </a:r>
                    </a:p>
                  </a:txBody>
                  <a:tcPr anchor="ctr">
                    <a:lnL>
                      <a:noFill/>
                    </a:lnL>
                    <a:lnR>
                      <a:noFill/>
                    </a:lnR>
                    <a:lnT>
                      <a:noFill/>
                    </a:lnT>
                    <a:lnB>
                      <a:noFill/>
                    </a:lnB>
                    <a:noFill/>
                  </a:tcPr>
                </a:tc>
                <a:extLst>
                  <a:ext uri="{0D108BD9-81ED-4DB2-BD59-A6C34878D82A}">
                    <a16:rowId xmlns:a16="http://schemas.microsoft.com/office/drawing/2014/main" val="373190283"/>
                  </a:ext>
                </a:extLst>
              </a:tr>
            </a:tbl>
          </a:graphicData>
        </a:graphic>
      </p:graphicFrame>
      <p:sp>
        <p:nvSpPr>
          <p:cNvPr id="11" name="Rectangle 1">
            <a:extLst>
              <a:ext uri="{FF2B5EF4-FFF2-40B4-BE49-F238E27FC236}">
                <a16:creationId xmlns:a16="http://schemas.microsoft.com/office/drawing/2014/main" id="{511405C4-B53E-3F94-0E82-03ECCD9F6140}"/>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57385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EA525E94-34EC-8705-3B2F-97537E856E9F}"/>
              </a:ext>
            </a:extLst>
          </p:cNvPr>
          <p:cNvSpPr txBox="1">
            <a:spLocks/>
          </p:cNvSpPr>
          <p:nvPr/>
        </p:nvSpPr>
        <p:spPr>
          <a:xfrm>
            <a:off x="3718257" y="188093"/>
            <a:ext cx="3115733"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effectLst>
                  <a:outerShdw blurRad="38100" dist="38100" dir="2700000" algn="tl">
                    <a:srgbClr val="C0C0C0"/>
                  </a:outerShdw>
                </a:effectLst>
                <a:ea typeface="ＭＳ Ｐゴシック" pitchFamily="34" charset="-128"/>
              </a:rPr>
              <a:t>Black Swans</a:t>
            </a:r>
          </a:p>
        </p:txBody>
      </p:sp>
      <p:graphicFrame>
        <p:nvGraphicFramePr>
          <p:cNvPr id="4" name="Table 3">
            <a:extLst>
              <a:ext uri="{FF2B5EF4-FFF2-40B4-BE49-F238E27FC236}">
                <a16:creationId xmlns:a16="http://schemas.microsoft.com/office/drawing/2014/main" id="{689C1F50-63D1-8ACC-F6E2-229FD2F4A932}"/>
              </a:ext>
            </a:extLst>
          </p:cNvPr>
          <p:cNvGraphicFramePr>
            <a:graphicFrameLocks noGrp="1"/>
          </p:cNvGraphicFramePr>
          <p:nvPr>
            <p:extLst>
              <p:ext uri="{D42A27DB-BD31-4B8C-83A1-F6EECF244321}">
                <p14:modId xmlns:p14="http://schemas.microsoft.com/office/powerpoint/2010/main" val="37716693"/>
              </p:ext>
            </p:extLst>
          </p:nvPr>
        </p:nvGraphicFramePr>
        <p:xfrm>
          <a:off x="540027" y="2139220"/>
          <a:ext cx="10515600" cy="2651760"/>
        </p:xfrm>
        <a:graphic>
          <a:graphicData uri="http://schemas.openxmlformats.org/drawingml/2006/table">
            <a:tbl>
              <a:tblPr/>
              <a:tblGrid>
                <a:gridCol w="5257800">
                  <a:extLst>
                    <a:ext uri="{9D8B030D-6E8A-4147-A177-3AD203B41FA5}">
                      <a16:colId xmlns:a16="http://schemas.microsoft.com/office/drawing/2014/main" val="3253154140"/>
                    </a:ext>
                  </a:extLst>
                </a:gridCol>
                <a:gridCol w="5257800">
                  <a:extLst>
                    <a:ext uri="{9D8B030D-6E8A-4147-A177-3AD203B41FA5}">
                      <a16:colId xmlns:a16="http://schemas.microsoft.com/office/drawing/2014/main" val="1260636557"/>
                    </a:ext>
                  </a:extLst>
                </a:gridCol>
              </a:tblGrid>
              <a:tr h="0">
                <a:tc>
                  <a:txBody>
                    <a:bodyPr/>
                    <a:lstStyle/>
                    <a:p>
                      <a:r>
                        <a:rPr lang="en-US" b="1" dirty="0"/>
                        <a:t>Risk management: There are no black swans</a:t>
                      </a:r>
                      <a:endParaRPr lang="en-US" dirty="0"/>
                    </a:p>
                  </a:txBody>
                  <a:tcPr anchor="ctr">
                    <a:lnL>
                      <a:noFill/>
                    </a:lnL>
                    <a:lnR>
                      <a:noFill/>
                    </a:lnR>
                    <a:lnT>
                      <a:noFill/>
                    </a:lnT>
                    <a:lnB>
                      <a:noFill/>
                    </a:lnB>
                    <a:noFill/>
                  </a:tcPr>
                </a:tc>
                <a:tc>
                  <a:txBody>
                    <a:bodyPr/>
                    <a:lstStyle/>
                    <a:p>
                      <a:pPr algn="r"/>
                      <a:r>
                        <a:rPr lang="ar-EG" b="1" dirty="0"/>
                        <a:t>إدارة المخاطر: لا توجد بجعات سوداء</a:t>
                      </a:r>
                      <a:endParaRPr lang="ar-EG" dirty="0"/>
                    </a:p>
                  </a:txBody>
                  <a:tcPr anchor="ctr">
                    <a:lnL>
                      <a:noFill/>
                    </a:lnL>
                    <a:lnR>
                      <a:noFill/>
                    </a:lnR>
                    <a:lnT>
                      <a:noFill/>
                    </a:lnT>
                    <a:lnB>
                      <a:noFill/>
                    </a:lnB>
                    <a:noFill/>
                  </a:tcPr>
                </a:tc>
                <a:extLst>
                  <a:ext uri="{0D108BD9-81ED-4DB2-BD59-A6C34878D82A}">
                    <a16:rowId xmlns:a16="http://schemas.microsoft.com/office/drawing/2014/main" val="1901197806"/>
                  </a:ext>
                </a:extLst>
              </a:tr>
              <a:tr h="0">
                <a:tc>
                  <a:txBody>
                    <a:bodyPr/>
                    <a:lstStyle/>
                    <a:p>
                      <a:r>
                        <a:rPr lang="en-US"/>
                        <a:t>If we believe the data and that our model is adequate...</a:t>
                      </a:r>
                    </a:p>
                  </a:txBody>
                  <a:tcPr anchor="ctr">
                    <a:lnL>
                      <a:noFill/>
                    </a:lnL>
                    <a:lnR>
                      <a:noFill/>
                    </a:lnR>
                    <a:lnT>
                      <a:noFill/>
                    </a:lnT>
                    <a:lnB>
                      <a:noFill/>
                    </a:lnB>
                    <a:noFill/>
                  </a:tcPr>
                </a:tc>
                <a:tc>
                  <a:txBody>
                    <a:bodyPr/>
                    <a:lstStyle/>
                    <a:p>
                      <a:pPr algn="r"/>
                      <a:r>
                        <a:rPr lang="ar-EG" dirty="0"/>
                        <a:t>إذا كنا نؤمن بالبيانات وأن نموذجنا مناسب...</a:t>
                      </a:r>
                    </a:p>
                  </a:txBody>
                  <a:tcPr anchor="ctr">
                    <a:lnL>
                      <a:noFill/>
                    </a:lnL>
                    <a:lnR>
                      <a:noFill/>
                    </a:lnR>
                    <a:lnT>
                      <a:noFill/>
                    </a:lnT>
                    <a:lnB>
                      <a:noFill/>
                    </a:lnB>
                    <a:noFill/>
                  </a:tcPr>
                </a:tc>
                <a:extLst>
                  <a:ext uri="{0D108BD9-81ED-4DB2-BD59-A6C34878D82A}">
                    <a16:rowId xmlns:a16="http://schemas.microsoft.com/office/drawing/2014/main" val="1646064035"/>
                  </a:ext>
                </a:extLst>
              </a:tr>
              <a:tr h="0">
                <a:tc>
                  <a:txBody>
                    <a:bodyPr/>
                    <a:lstStyle/>
                    <a:p>
                      <a:r>
                        <a:rPr lang="en-US" dirty="0"/>
                        <a:t>...the data becomes part of the "data generating process."</a:t>
                      </a:r>
                    </a:p>
                  </a:txBody>
                  <a:tcPr anchor="ctr">
                    <a:lnL>
                      <a:noFill/>
                    </a:lnL>
                    <a:lnR>
                      <a:noFill/>
                    </a:lnR>
                    <a:lnT>
                      <a:noFill/>
                    </a:lnT>
                    <a:lnB>
                      <a:noFill/>
                    </a:lnB>
                    <a:noFill/>
                  </a:tcPr>
                </a:tc>
                <a:tc>
                  <a:txBody>
                    <a:bodyPr/>
                    <a:lstStyle/>
                    <a:p>
                      <a:pPr algn="r"/>
                      <a:r>
                        <a:rPr lang="ar-EG" dirty="0"/>
                        <a:t>...تصبح البيانات جزءًا من "عملية توليد البيانات".</a:t>
                      </a:r>
                    </a:p>
                  </a:txBody>
                  <a:tcPr anchor="ctr">
                    <a:lnL>
                      <a:noFill/>
                    </a:lnL>
                    <a:lnR>
                      <a:noFill/>
                    </a:lnR>
                    <a:lnT>
                      <a:noFill/>
                    </a:lnT>
                    <a:lnB>
                      <a:noFill/>
                    </a:lnB>
                    <a:noFill/>
                  </a:tcPr>
                </a:tc>
                <a:extLst>
                  <a:ext uri="{0D108BD9-81ED-4DB2-BD59-A6C34878D82A}">
                    <a16:rowId xmlns:a16="http://schemas.microsoft.com/office/drawing/2014/main" val="1444064140"/>
                  </a:ext>
                </a:extLst>
              </a:tr>
              <a:tr h="0">
                <a:tc>
                  <a:txBody>
                    <a:bodyPr/>
                    <a:lstStyle/>
                    <a:p>
                      <a:r>
                        <a:rPr lang="en-US"/>
                        <a:t>There is no data we "cannot see."</a:t>
                      </a:r>
                    </a:p>
                  </a:txBody>
                  <a:tcPr anchor="ctr">
                    <a:lnL>
                      <a:noFill/>
                    </a:lnL>
                    <a:lnR>
                      <a:noFill/>
                    </a:lnR>
                    <a:lnT>
                      <a:noFill/>
                    </a:lnT>
                    <a:lnB>
                      <a:noFill/>
                    </a:lnB>
                    <a:noFill/>
                  </a:tcPr>
                </a:tc>
                <a:tc>
                  <a:txBody>
                    <a:bodyPr/>
                    <a:lstStyle/>
                    <a:p>
                      <a:pPr algn="r"/>
                      <a:r>
                        <a:rPr lang="ar-EG" dirty="0"/>
                        <a:t>لا توجد بيانات "لا يمكننا رؤيتها".</a:t>
                      </a:r>
                    </a:p>
                  </a:txBody>
                  <a:tcPr anchor="ctr">
                    <a:lnL>
                      <a:noFill/>
                    </a:lnL>
                    <a:lnR>
                      <a:noFill/>
                    </a:lnR>
                    <a:lnT>
                      <a:noFill/>
                    </a:lnT>
                    <a:lnB>
                      <a:noFill/>
                    </a:lnB>
                    <a:noFill/>
                  </a:tcPr>
                </a:tc>
                <a:extLst>
                  <a:ext uri="{0D108BD9-81ED-4DB2-BD59-A6C34878D82A}">
                    <a16:rowId xmlns:a16="http://schemas.microsoft.com/office/drawing/2014/main" val="3128803759"/>
                  </a:ext>
                </a:extLst>
              </a:tr>
              <a:tr h="0">
                <a:tc>
                  <a:txBody>
                    <a:bodyPr/>
                    <a:lstStyle/>
                    <a:p>
                      <a:r>
                        <a:rPr lang="en-US"/>
                        <a:t>Implication: Complete the distribution model based on all data sources.</a:t>
                      </a:r>
                    </a:p>
                  </a:txBody>
                  <a:tcPr anchor="ctr">
                    <a:lnL>
                      <a:noFill/>
                    </a:lnL>
                    <a:lnR>
                      <a:noFill/>
                    </a:lnR>
                    <a:lnT>
                      <a:noFill/>
                    </a:lnT>
                    <a:lnB>
                      <a:noFill/>
                    </a:lnB>
                    <a:noFill/>
                  </a:tcPr>
                </a:tc>
                <a:tc>
                  <a:txBody>
                    <a:bodyPr/>
                    <a:lstStyle/>
                    <a:p>
                      <a:pPr algn="r"/>
                      <a:r>
                        <a:rPr lang="ar-EG" dirty="0"/>
                        <a:t>النتيجة: أكمل نموذج التوزيع بناءً على جميع مصادر البيانات.</a:t>
                      </a:r>
                    </a:p>
                  </a:txBody>
                  <a:tcPr anchor="ctr">
                    <a:lnL>
                      <a:noFill/>
                    </a:lnL>
                    <a:lnR>
                      <a:noFill/>
                    </a:lnR>
                    <a:lnT>
                      <a:noFill/>
                    </a:lnT>
                    <a:lnB>
                      <a:noFill/>
                    </a:lnB>
                    <a:noFill/>
                  </a:tcPr>
                </a:tc>
                <a:extLst>
                  <a:ext uri="{0D108BD9-81ED-4DB2-BD59-A6C34878D82A}">
                    <a16:rowId xmlns:a16="http://schemas.microsoft.com/office/drawing/2014/main" val="3604909453"/>
                  </a:ext>
                </a:extLst>
              </a:tr>
            </a:tbl>
          </a:graphicData>
        </a:graphic>
      </p:graphicFrame>
      <p:sp>
        <p:nvSpPr>
          <p:cNvPr id="8" name="Rectangle 1">
            <a:extLst>
              <a:ext uri="{FF2B5EF4-FFF2-40B4-BE49-F238E27FC236}">
                <a16:creationId xmlns:a16="http://schemas.microsoft.com/office/drawing/2014/main" id="{CF956EC5-D62E-D0AF-5915-1011B42CA27E}"/>
              </a:ext>
            </a:extLst>
          </p:cNvPr>
          <p:cNvSpPr>
            <a:spLocks noChangeArrowheads="1"/>
          </p:cNvSpPr>
          <p:nvPr/>
        </p:nvSpPr>
        <p:spPr bwMode="auto">
          <a:xfrm>
            <a:off x="838200" y="24923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57082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CEC1EE24-C8EA-708F-D79E-8D2D78BFC809}"/>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graphicFrame>
        <p:nvGraphicFramePr>
          <p:cNvPr id="26" name="Table 25">
            <a:extLst>
              <a:ext uri="{FF2B5EF4-FFF2-40B4-BE49-F238E27FC236}">
                <a16:creationId xmlns:a16="http://schemas.microsoft.com/office/drawing/2014/main" id="{41797614-E5AF-EFD1-944F-E114794667D2}"/>
              </a:ext>
            </a:extLst>
          </p:cNvPr>
          <p:cNvGraphicFramePr>
            <a:graphicFrameLocks noGrp="1"/>
          </p:cNvGraphicFramePr>
          <p:nvPr>
            <p:extLst>
              <p:ext uri="{D42A27DB-BD31-4B8C-83A1-F6EECF244321}">
                <p14:modId xmlns:p14="http://schemas.microsoft.com/office/powerpoint/2010/main" val="3737271086"/>
              </p:ext>
            </p:extLst>
          </p:nvPr>
        </p:nvGraphicFramePr>
        <p:xfrm>
          <a:off x="725420" y="1280598"/>
          <a:ext cx="10515600" cy="1005840"/>
        </p:xfrm>
        <a:graphic>
          <a:graphicData uri="http://schemas.openxmlformats.org/drawingml/2006/table">
            <a:tbl>
              <a:tblPr/>
              <a:tblGrid>
                <a:gridCol w="5257800">
                  <a:extLst>
                    <a:ext uri="{9D8B030D-6E8A-4147-A177-3AD203B41FA5}">
                      <a16:colId xmlns:a16="http://schemas.microsoft.com/office/drawing/2014/main" val="870864772"/>
                    </a:ext>
                  </a:extLst>
                </a:gridCol>
                <a:gridCol w="5257800">
                  <a:extLst>
                    <a:ext uri="{9D8B030D-6E8A-4147-A177-3AD203B41FA5}">
                      <a16:colId xmlns:a16="http://schemas.microsoft.com/office/drawing/2014/main" val="2812950501"/>
                    </a:ext>
                  </a:extLst>
                </a:gridCol>
              </a:tblGrid>
              <a:tr h="0">
                <a:tc>
                  <a:txBody>
                    <a:bodyPr/>
                    <a:lstStyle/>
                    <a:p>
                      <a:r>
                        <a:rPr lang="en-US" b="1" dirty="0"/>
                        <a:t>Consider the “average” college student:</a:t>
                      </a:r>
                      <a:endParaRPr lang="en-US" dirty="0"/>
                    </a:p>
                  </a:txBody>
                  <a:tcPr anchor="ctr">
                    <a:lnL>
                      <a:noFill/>
                    </a:lnL>
                    <a:lnR>
                      <a:noFill/>
                    </a:lnR>
                    <a:lnT>
                      <a:noFill/>
                    </a:lnT>
                    <a:lnB>
                      <a:noFill/>
                    </a:lnB>
                    <a:noFill/>
                  </a:tcPr>
                </a:tc>
                <a:tc>
                  <a:txBody>
                    <a:bodyPr/>
                    <a:lstStyle/>
                    <a:p>
                      <a:r>
                        <a:rPr lang="ar-EG" b="1" dirty="0"/>
                        <a:t>المخاطر التي من  الممكن ان تواجه الطالب الجامعي "العادي":</a:t>
                      </a:r>
                      <a:endParaRPr lang="ar-EG" dirty="0"/>
                    </a:p>
                  </a:txBody>
                  <a:tcPr anchor="ctr">
                    <a:lnL>
                      <a:noFill/>
                    </a:lnL>
                    <a:lnR>
                      <a:noFill/>
                    </a:lnR>
                    <a:lnT>
                      <a:noFill/>
                    </a:lnT>
                    <a:lnB>
                      <a:noFill/>
                    </a:lnB>
                    <a:noFill/>
                  </a:tcPr>
                </a:tc>
                <a:extLst>
                  <a:ext uri="{0D108BD9-81ED-4DB2-BD59-A6C34878D82A}">
                    <a16:rowId xmlns:a16="http://schemas.microsoft.com/office/drawing/2014/main" val="2258767790"/>
                  </a:ext>
                </a:extLst>
              </a:tr>
              <a:tr h="0">
                <a:tc>
                  <a:txBody>
                    <a:bodyPr/>
                    <a:lstStyle/>
                    <a:p>
                      <a:r>
                        <a:rPr lang="en-US" b="1"/>
                        <a:t>What risks does the student encounter? How can we mitigate the damage?</a:t>
                      </a:r>
                      <a:endParaRPr lang="en-US"/>
                    </a:p>
                  </a:txBody>
                  <a:tcPr anchor="ctr">
                    <a:lnL>
                      <a:noFill/>
                    </a:lnL>
                    <a:lnR>
                      <a:noFill/>
                    </a:lnR>
                    <a:lnT>
                      <a:noFill/>
                    </a:lnT>
                    <a:lnB>
                      <a:noFill/>
                    </a:lnB>
                    <a:noFill/>
                  </a:tcPr>
                </a:tc>
                <a:tc>
                  <a:txBody>
                    <a:bodyPr/>
                    <a:lstStyle/>
                    <a:p>
                      <a:r>
                        <a:rPr lang="ar-EG" b="1" dirty="0"/>
                        <a:t>ما المخاطر التي </a:t>
                      </a:r>
                      <a:r>
                        <a:rPr lang="ar-EG" b="1" dirty="0" err="1"/>
                        <a:t>يواجهها</a:t>
                      </a:r>
                      <a:r>
                        <a:rPr lang="ar-EG" b="1" dirty="0"/>
                        <a:t> الطالب؟ وكيف يمكن التخفيف من الأضرار؟</a:t>
                      </a:r>
                      <a:endParaRPr lang="ar-EG" dirty="0"/>
                    </a:p>
                  </a:txBody>
                  <a:tcPr anchor="ctr">
                    <a:lnL>
                      <a:noFill/>
                    </a:lnL>
                    <a:lnR>
                      <a:noFill/>
                    </a:lnR>
                    <a:lnT>
                      <a:noFill/>
                    </a:lnT>
                    <a:lnB>
                      <a:noFill/>
                    </a:lnB>
                    <a:noFill/>
                  </a:tcPr>
                </a:tc>
                <a:extLst>
                  <a:ext uri="{0D108BD9-81ED-4DB2-BD59-A6C34878D82A}">
                    <a16:rowId xmlns:a16="http://schemas.microsoft.com/office/drawing/2014/main" val="3983282569"/>
                  </a:ext>
                </a:extLst>
              </a:tr>
            </a:tbl>
          </a:graphicData>
        </a:graphic>
      </p:graphicFrame>
      <p:graphicFrame>
        <p:nvGraphicFramePr>
          <p:cNvPr id="27" name="Table 26">
            <a:extLst>
              <a:ext uri="{FF2B5EF4-FFF2-40B4-BE49-F238E27FC236}">
                <a16:creationId xmlns:a16="http://schemas.microsoft.com/office/drawing/2014/main" id="{78988D02-C34C-1B76-210E-7D788884A4EF}"/>
              </a:ext>
            </a:extLst>
          </p:cNvPr>
          <p:cNvGraphicFramePr>
            <a:graphicFrameLocks noGrp="1"/>
          </p:cNvGraphicFramePr>
          <p:nvPr/>
        </p:nvGraphicFramePr>
        <p:xfrm>
          <a:off x="838200" y="2721134"/>
          <a:ext cx="10515600" cy="2560320"/>
        </p:xfrm>
        <a:graphic>
          <a:graphicData uri="http://schemas.openxmlformats.org/drawingml/2006/table">
            <a:tbl>
              <a:tblPr/>
              <a:tblGrid>
                <a:gridCol w="5257800">
                  <a:extLst>
                    <a:ext uri="{9D8B030D-6E8A-4147-A177-3AD203B41FA5}">
                      <a16:colId xmlns:a16="http://schemas.microsoft.com/office/drawing/2014/main" val="1992659831"/>
                    </a:ext>
                  </a:extLst>
                </a:gridCol>
                <a:gridCol w="5257800">
                  <a:extLst>
                    <a:ext uri="{9D8B030D-6E8A-4147-A177-3AD203B41FA5}">
                      <a16:colId xmlns:a16="http://schemas.microsoft.com/office/drawing/2014/main" val="3651495974"/>
                    </a:ext>
                  </a:extLst>
                </a:gridCol>
              </a:tblGrid>
              <a:tr h="0">
                <a:tc>
                  <a:txBody>
                    <a:bodyPr/>
                    <a:lstStyle/>
                    <a:p>
                      <a:r>
                        <a:rPr lang="en-US" b="1"/>
                        <a:t>Computer related</a:t>
                      </a:r>
                      <a:endParaRPr lang="en-US"/>
                    </a:p>
                  </a:txBody>
                  <a:tcPr anchor="ctr">
                    <a:lnL>
                      <a:noFill/>
                    </a:lnL>
                    <a:lnR>
                      <a:noFill/>
                    </a:lnR>
                    <a:lnT>
                      <a:noFill/>
                    </a:lnT>
                    <a:lnB>
                      <a:noFill/>
                    </a:lnB>
                    <a:noFill/>
                  </a:tcPr>
                </a:tc>
                <a:tc>
                  <a:txBody>
                    <a:bodyPr/>
                    <a:lstStyle/>
                    <a:p>
                      <a:r>
                        <a:rPr lang="ar-EG" b="1"/>
                        <a:t>مرتبط بالحاسوب</a:t>
                      </a:r>
                      <a:endParaRPr lang="ar-EG"/>
                    </a:p>
                  </a:txBody>
                  <a:tcPr anchor="ctr">
                    <a:lnL>
                      <a:noFill/>
                    </a:lnL>
                    <a:lnR>
                      <a:noFill/>
                    </a:lnR>
                    <a:lnT>
                      <a:noFill/>
                    </a:lnT>
                    <a:lnB>
                      <a:noFill/>
                    </a:lnB>
                    <a:noFill/>
                  </a:tcPr>
                </a:tc>
                <a:extLst>
                  <a:ext uri="{0D108BD9-81ED-4DB2-BD59-A6C34878D82A}">
                    <a16:rowId xmlns:a16="http://schemas.microsoft.com/office/drawing/2014/main" val="1895781501"/>
                  </a:ext>
                </a:extLst>
              </a:tr>
              <a:tr h="0">
                <a:tc>
                  <a:txBody>
                    <a:bodyPr/>
                    <a:lstStyle/>
                    <a:p>
                      <a:r>
                        <a:rPr lang="en-US"/>
                        <a:t>Lose file</a:t>
                      </a:r>
                    </a:p>
                  </a:txBody>
                  <a:tcPr anchor="ctr">
                    <a:lnL>
                      <a:noFill/>
                    </a:lnL>
                    <a:lnR>
                      <a:noFill/>
                    </a:lnR>
                    <a:lnT>
                      <a:noFill/>
                    </a:lnT>
                    <a:lnB>
                      <a:noFill/>
                    </a:lnB>
                    <a:noFill/>
                  </a:tcPr>
                </a:tc>
                <a:tc>
                  <a:txBody>
                    <a:bodyPr/>
                    <a:lstStyle/>
                    <a:p>
                      <a:r>
                        <a:rPr lang="ar-EG"/>
                        <a:t>فقدان ملف</a:t>
                      </a:r>
                    </a:p>
                  </a:txBody>
                  <a:tcPr anchor="ctr">
                    <a:lnL>
                      <a:noFill/>
                    </a:lnL>
                    <a:lnR>
                      <a:noFill/>
                    </a:lnR>
                    <a:lnT>
                      <a:noFill/>
                    </a:lnT>
                    <a:lnB>
                      <a:noFill/>
                    </a:lnB>
                    <a:noFill/>
                  </a:tcPr>
                </a:tc>
                <a:extLst>
                  <a:ext uri="{0D108BD9-81ED-4DB2-BD59-A6C34878D82A}">
                    <a16:rowId xmlns:a16="http://schemas.microsoft.com/office/drawing/2014/main" val="1705115711"/>
                  </a:ext>
                </a:extLst>
              </a:tr>
              <a:tr h="0">
                <a:tc>
                  <a:txBody>
                    <a:bodyPr/>
                    <a:lstStyle/>
                    <a:p>
                      <a:r>
                        <a:rPr lang="en-US"/>
                        <a:t>Lose flash drive</a:t>
                      </a:r>
                    </a:p>
                  </a:txBody>
                  <a:tcPr anchor="ctr">
                    <a:lnL>
                      <a:noFill/>
                    </a:lnL>
                    <a:lnR>
                      <a:noFill/>
                    </a:lnR>
                    <a:lnT>
                      <a:noFill/>
                    </a:lnT>
                    <a:lnB>
                      <a:noFill/>
                    </a:lnB>
                    <a:noFill/>
                  </a:tcPr>
                </a:tc>
                <a:tc>
                  <a:txBody>
                    <a:bodyPr/>
                    <a:lstStyle/>
                    <a:p>
                      <a:r>
                        <a:rPr lang="ar-EG"/>
                        <a:t>فقدان وحدة تخزين فلاش</a:t>
                      </a:r>
                    </a:p>
                  </a:txBody>
                  <a:tcPr anchor="ctr">
                    <a:lnL>
                      <a:noFill/>
                    </a:lnL>
                    <a:lnR>
                      <a:noFill/>
                    </a:lnR>
                    <a:lnT>
                      <a:noFill/>
                    </a:lnT>
                    <a:lnB>
                      <a:noFill/>
                    </a:lnB>
                    <a:noFill/>
                  </a:tcPr>
                </a:tc>
                <a:extLst>
                  <a:ext uri="{0D108BD9-81ED-4DB2-BD59-A6C34878D82A}">
                    <a16:rowId xmlns:a16="http://schemas.microsoft.com/office/drawing/2014/main" val="951261054"/>
                  </a:ext>
                </a:extLst>
              </a:tr>
              <a:tr h="0">
                <a:tc>
                  <a:txBody>
                    <a:bodyPr/>
                    <a:lstStyle/>
                    <a:p>
                      <a:r>
                        <a:rPr lang="en-US"/>
                        <a:t>Lose hard drive; damaged</a:t>
                      </a:r>
                    </a:p>
                  </a:txBody>
                  <a:tcPr anchor="ctr">
                    <a:lnL>
                      <a:noFill/>
                    </a:lnL>
                    <a:lnR>
                      <a:noFill/>
                    </a:lnR>
                    <a:lnT>
                      <a:noFill/>
                    </a:lnT>
                    <a:lnB>
                      <a:noFill/>
                    </a:lnB>
                    <a:noFill/>
                  </a:tcPr>
                </a:tc>
                <a:tc>
                  <a:txBody>
                    <a:bodyPr/>
                    <a:lstStyle/>
                    <a:p>
                      <a:r>
                        <a:rPr lang="ar-EG"/>
                        <a:t>فقدان/تلف القرص الصلب</a:t>
                      </a:r>
                    </a:p>
                  </a:txBody>
                  <a:tcPr anchor="ctr">
                    <a:lnL>
                      <a:noFill/>
                    </a:lnL>
                    <a:lnR>
                      <a:noFill/>
                    </a:lnR>
                    <a:lnT>
                      <a:noFill/>
                    </a:lnT>
                    <a:lnB>
                      <a:noFill/>
                    </a:lnB>
                    <a:noFill/>
                  </a:tcPr>
                </a:tc>
                <a:extLst>
                  <a:ext uri="{0D108BD9-81ED-4DB2-BD59-A6C34878D82A}">
                    <a16:rowId xmlns:a16="http://schemas.microsoft.com/office/drawing/2014/main" val="389349821"/>
                  </a:ext>
                </a:extLst>
              </a:tr>
              <a:tr h="0">
                <a:tc>
                  <a:txBody>
                    <a:bodyPr/>
                    <a:lstStyle/>
                    <a:p>
                      <a:r>
                        <a:rPr lang="en-US"/>
                        <a:t>Lose computer; damaged, lost or stolen</a:t>
                      </a:r>
                    </a:p>
                  </a:txBody>
                  <a:tcPr anchor="ctr">
                    <a:lnL>
                      <a:noFill/>
                    </a:lnL>
                    <a:lnR>
                      <a:noFill/>
                    </a:lnR>
                    <a:lnT>
                      <a:noFill/>
                    </a:lnT>
                    <a:lnB>
                      <a:noFill/>
                    </a:lnB>
                    <a:noFill/>
                  </a:tcPr>
                </a:tc>
                <a:tc>
                  <a:txBody>
                    <a:bodyPr/>
                    <a:lstStyle/>
                    <a:p>
                      <a:r>
                        <a:rPr lang="ar-EG"/>
                        <a:t>فقدان الحاسوب؛ تالف، مفقود أو مسروق</a:t>
                      </a:r>
                    </a:p>
                  </a:txBody>
                  <a:tcPr anchor="ctr">
                    <a:lnL>
                      <a:noFill/>
                    </a:lnL>
                    <a:lnR>
                      <a:noFill/>
                    </a:lnR>
                    <a:lnT>
                      <a:noFill/>
                    </a:lnT>
                    <a:lnB>
                      <a:noFill/>
                    </a:lnB>
                    <a:noFill/>
                  </a:tcPr>
                </a:tc>
                <a:extLst>
                  <a:ext uri="{0D108BD9-81ED-4DB2-BD59-A6C34878D82A}">
                    <a16:rowId xmlns:a16="http://schemas.microsoft.com/office/drawing/2014/main" val="4100919462"/>
                  </a:ext>
                </a:extLst>
              </a:tr>
              <a:tr h="0">
                <a:tc>
                  <a:txBody>
                    <a:bodyPr/>
                    <a:lstStyle/>
                    <a:p>
                      <a:r>
                        <a:rPr lang="en-US"/>
                        <a:t>Crash computer; corrupted files</a:t>
                      </a:r>
                    </a:p>
                  </a:txBody>
                  <a:tcPr anchor="ctr">
                    <a:lnL>
                      <a:noFill/>
                    </a:lnL>
                    <a:lnR>
                      <a:noFill/>
                    </a:lnR>
                    <a:lnT>
                      <a:noFill/>
                    </a:lnT>
                    <a:lnB>
                      <a:noFill/>
                    </a:lnB>
                    <a:noFill/>
                  </a:tcPr>
                </a:tc>
                <a:tc>
                  <a:txBody>
                    <a:bodyPr/>
                    <a:lstStyle/>
                    <a:p>
                      <a:r>
                        <a:rPr lang="ar-EG"/>
                        <a:t>تعطل الحاسوب؛ ملفات تالفة</a:t>
                      </a:r>
                    </a:p>
                  </a:txBody>
                  <a:tcPr anchor="ctr">
                    <a:lnL>
                      <a:noFill/>
                    </a:lnL>
                    <a:lnR>
                      <a:noFill/>
                    </a:lnR>
                    <a:lnT>
                      <a:noFill/>
                    </a:lnT>
                    <a:lnB>
                      <a:noFill/>
                    </a:lnB>
                    <a:noFill/>
                  </a:tcPr>
                </a:tc>
                <a:extLst>
                  <a:ext uri="{0D108BD9-81ED-4DB2-BD59-A6C34878D82A}">
                    <a16:rowId xmlns:a16="http://schemas.microsoft.com/office/drawing/2014/main" val="827417008"/>
                  </a:ext>
                </a:extLst>
              </a:tr>
              <a:tr h="0">
                <a:tc>
                  <a:txBody>
                    <a:bodyPr/>
                    <a:lstStyle/>
                    <a:p>
                      <a:r>
                        <a:rPr lang="en-US"/>
                        <a:t>No network? Cannot access D2L</a:t>
                      </a:r>
                    </a:p>
                  </a:txBody>
                  <a:tcPr anchor="ctr">
                    <a:lnL>
                      <a:noFill/>
                    </a:lnL>
                    <a:lnR>
                      <a:noFill/>
                    </a:lnR>
                    <a:lnT>
                      <a:noFill/>
                    </a:lnT>
                    <a:lnB>
                      <a:noFill/>
                    </a:lnB>
                    <a:noFill/>
                  </a:tcPr>
                </a:tc>
                <a:tc>
                  <a:txBody>
                    <a:bodyPr/>
                    <a:lstStyle/>
                    <a:p>
                      <a:r>
                        <a:rPr lang="ar-EG" dirty="0"/>
                        <a:t>انعدام الشبكة؛ عدم القدرة على الوصول إلى </a:t>
                      </a:r>
                      <a:r>
                        <a:rPr lang="en-US" dirty="0"/>
                        <a:t>D2L</a:t>
                      </a:r>
                    </a:p>
                  </a:txBody>
                  <a:tcPr anchor="ctr">
                    <a:lnL>
                      <a:noFill/>
                    </a:lnL>
                    <a:lnR>
                      <a:noFill/>
                    </a:lnR>
                    <a:lnT>
                      <a:noFill/>
                    </a:lnT>
                    <a:lnB>
                      <a:noFill/>
                    </a:lnB>
                    <a:noFill/>
                  </a:tcPr>
                </a:tc>
                <a:extLst>
                  <a:ext uri="{0D108BD9-81ED-4DB2-BD59-A6C34878D82A}">
                    <a16:rowId xmlns:a16="http://schemas.microsoft.com/office/drawing/2014/main" val="3789188253"/>
                  </a:ext>
                </a:extLst>
              </a:tr>
            </a:tbl>
          </a:graphicData>
        </a:graphic>
      </p:graphicFrame>
      <p:graphicFrame>
        <p:nvGraphicFramePr>
          <p:cNvPr id="28" name="Table 27">
            <a:extLst>
              <a:ext uri="{FF2B5EF4-FFF2-40B4-BE49-F238E27FC236}">
                <a16:creationId xmlns:a16="http://schemas.microsoft.com/office/drawing/2014/main" id="{366B8AC3-4BDD-9239-A2FD-EBFFEE6D430D}"/>
              </a:ext>
            </a:extLst>
          </p:cNvPr>
          <p:cNvGraphicFramePr>
            <a:graphicFrameLocks noGrp="1"/>
          </p:cNvGraphicFramePr>
          <p:nvPr/>
        </p:nvGraphicFramePr>
        <p:xfrm>
          <a:off x="838200" y="3269774"/>
          <a:ext cx="10515600" cy="1463040"/>
        </p:xfrm>
        <a:graphic>
          <a:graphicData uri="http://schemas.openxmlformats.org/drawingml/2006/table">
            <a:tbl>
              <a:tblPr/>
              <a:tblGrid>
                <a:gridCol w="5257800">
                  <a:extLst>
                    <a:ext uri="{9D8B030D-6E8A-4147-A177-3AD203B41FA5}">
                      <a16:colId xmlns:a16="http://schemas.microsoft.com/office/drawing/2014/main" val="4170219511"/>
                    </a:ext>
                  </a:extLst>
                </a:gridCol>
                <a:gridCol w="5257800">
                  <a:extLst>
                    <a:ext uri="{9D8B030D-6E8A-4147-A177-3AD203B41FA5}">
                      <a16:colId xmlns:a16="http://schemas.microsoft.com/office/drawing/2014/main" val="3732752135"/>
                    </a:ext>
                  </a:extLst>
                </a:gridCol>
              </a:tblGrid>
              <a:tr h="0">
                <a:tc>
                  <a:txBody>
                    <a:bodyPr/>
                    <a:lstStyle/>
                    <a:p>
                      <a:r>
                        <a:rPr lang="en-US" b="1"/>
                        <a:t>Attendance and time management</a:t>
                      </a:r>
                      <a:endParaRPr lang="en-US"/>
                    </a:p>
                  </a:txBody>
                  <a:tcPr anchor="ctr">
                    <a:lnL>
                      <a:noFill/>
                    </a:lnL>
                    <a:lnR>
                      <a:noFill/>
                    </a:lnR>
                    <a:lnT>
                      <a:noFill/>
                    </a:lnT>
                    <a:lnB>
                      <a:noFill/>
                    </a:lnB>
                    <a:noFill/>
                  </a:tcPr>
                </a:tc>
                <a:tc>
                  <a:txBody>
                    <a:bodyPr/>
                    <a:lstStyle/>
                    <a:p>
                      <a:r>
                        <a:rPr lang="ar-EG" b="1"/>
                        <a:t>الحضور وإدارة الوقت</a:t>
                      </a:r>
                      <a:endParaRPr lang="ar-EG"/>
                    </a:p>
                  </a:txBody>
                  <a:tcPr anchor="ctr">
                    <a:lnL>
                      <a:noFill/>
                    </a:lnL>
                    <a:lnR>
                      <a:noFill/>
                    </a:lnR>
                    <a:lnT>
                      <a:noFill/>
                    </a:lnT>
                    <a:lnB>
                      <a:noFill/>
                    </a:lnB>
                    <a:noFill/>
                  </a:tcPr>
                </a:tc>
                <a:extLst>
                  <a:ext uri="{0D108BD9-81ED-4DB2-BD59-A6C34878D82A}">
                    <a16:rowId xmlns:a16="http://schemas.microsoft.com/office/drawing/2014/main" val="713024016"/>
                  </a:ext>
                </a:extLst>
              </a:tr>
              <a:tr h="0">
                <a:tc>
                  <a:txBody>
                    <a:bodyPr/>
                    <a:lstStyle/>
                    <a:p>
                      <a:r>
                        <a:rPr lang="en-US"/>
                        <a:t>Miss class or late</a:t>
                      </a:r>
                    </a:p>
                  </a:txBody>
                  <a:tcPr anchor="ctr">
                    <a:lnL>
                      <a:noFill/>
                    </a:lnL>
                    <a:lnR>
                      <a:noFill/>
                    </a:lnR>
                    <a:lnT>
                      <a:noFill/>
                    </a:lnT>
                    <a:lnB>
                      <a:noFill/>
                    </a:lnB>
                    <a:noFill/>
                  </a:tcPr>
                </a:tc>
                <a:tc>
                  <a:txBody>
                    <a:bodyPr/>
                    <a:lstStyle/>
                    <a:p>
                      <a:r>
                        <a:rPr lang="ar-EG"/>
                        <a:t>تفويت المحاضرات أو الوصول متأخرًا</a:t>
                      </a:r>
                    </a:p>
                  </a:txBody>
                  <a:tcPr anchor="ctr">
                    <a:lnL>
                      <a:noFill/>
                    </a:lnL>
                    <a:lnR>
                      <a:noFill/>
                    </a:lnR>
                    <a:lnT>
                      <a:noFill/>
                    </a:lnT>
                    <a:lnB>
                      <a:noFill/>
                    </a:lnB>
                    <a:noFill/>
                  </a:tcPr>
                </a:tc>
                <a:extLst>
                  <a:ext uri="{0D108BD9-81ED-4DB2-BD59-A6C34878D82A}">
                    <a16:rowId xmlns:a16="http://schemas.microsoft.com/office/drawing/2014/main" val="4198555340"/>
                  </a:ext>
                </a:extLst>
              </a:tr>
              <a:tr h="0">
                <a:tc>
                  <a:txBody>
                    <a:bodyPr/>
                    <a:lstStyle/>
                    <a:p>
                      <a:r>
                        <a:rPr lang="en-US"/>
                        <a:t>Late homework submission</a:t>
                      </a:r>
                    </a:p>
                  </a:txBody>
                  <a:tcPr anchor="ctr">
                    <a:lnL>
                      <a:noFill/>
                    </a:lnL>
                    <a:lnR>
                      <a:noFill/>
                    </a:lnR>
                    <a:lnT>
                      <a:noFill/>
                    </a:lnT>
                    <a:lnB>
                      <a:noFill/>
                    </a:lnB>
                    <a:noFill/>
                  </a:tcPr>
                </a:tc>
                <a:tc>
                  <a:txBody>
                    <a:bodyPr/>
                    <a:lstStyle/>
                    <a:p>
                      <a:r>
                        <a:rPr lang="ar-EG"/>
                        <a:t>تسليم الواجبات المنزلية متأخرًا</a:t>
                      </a:r>
                    </a:p>
                  </a:txBody>
                  <a:tcPr anchor="ctr">
                    <a:lnL>
                      <a:noFill/>
                    </a:lnL>
                    <a:lnR>
                      <a:noFill/>
                    </a:lnR>
                    <a:lnT>
                      <a:noFill/>
                    </a:lnT>
                    <a:lnB>
                      <a:noFill/>
                    </a:lnB>
                    <a:noFill/>
                  </a:tcPr>
                </a:tc>
                <a:extLst>
                  <a:ext uri="{0D108BD9-81ED-4DB2-BD59-A6C34878D82A}">
                    <a16:rowId xmlns:a16="http://schemas.microsoft.com/office/drawing/2014/main" val="285801385"/>
                  </a:ext>
                </a:extLst>
              </a:tr>
              <a:tr h="0">
                <a:tc>
                  <a:txBody>
                    <a:bodyPr/>
                    <a:lstStyle/>
                    <a:p>
                      <a:r>
                        <a:rPr lang="en-US"/>
                        <a:t>Miss homework submission</a:t>
                      </a:r>
                    </a:p>
                  </a:txBody>
                  <a:tcPr anchor="ctr">
                    <a:lnL>
                      <a:noFill/>
                    </a:lnL>
                    <a:lnR>
                      <a:noFill/>
                    </a:lnR>
                    <a:lnT>
                      <a:noFill/>
                    </a:lnT>
                    <a:lnB>
                      <a:noFill/>
                    </a:lnB>
                    <a:noFill/>
                  </a:tcPr>
                </a:tc>
                <a:tc>
                  <a:txBody>
                    <a:bodyPr/>
                    <a:lstStyle/>
                    <a:p>
                      <a:r>
                        <a:rPr lang="ar-EG" dirty="0"/>
                        <a:t>عدم تسليم الواجبات المنزلية</a:t>
                      </a:r>
                    </a:p>
                  </a:txBody>
                  <a:tcPr anchor="ctr">
                    <a:lnL>
                      <a:noFill/>
                    </a:lnL>
                    <a:lnR>
                      <a:noFill/>
                    </a:lnR>
                    <a:lnT>
                      <a:noFill/>
                    </a:lnT>
                    <a:lnB>
                      <a:noFill/>
                    </a:lnB>
                    <a:noFill/>
                  </a:tcPr>
                </a:tc>
                <a:extLst>
                  <a:ext uri="{0D108BD9-81ED-4DB2-BD59-A6C34878D82A}">
                    <a16:rowId xmlns:a16="http://schemas.microsoft.com/office/drawing/2014/main" val="433233389"/>
                  </a:ext>
                </a:extLst>
              </a:tr>
            </a:tbl>
          </a:graphicData>
        </a:graphic>
      </p:graphicFrame>
    </p:spTree>
    <p:extLst>
      <p:ext uri="{BB962C8B-B14F-4D97-AF65-F5344CB8AC3E}">
        <p14:creationId xmlns:p14="http://schemas.microsoft.com/office/powerpoint/2010/main" val="126347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project:</a:t>
            </a:r>
          </a:p>
          <a:p>
            <a:r>
              <a:rPr lang="en-US" altLang="en-US"/>
              <a:t>Testing takes longer than planned – cannot resolve bugs</a:t>
            </a:r>
          </a:p>
          <a:p>
            <a:r>
              <a:rPr lang="en-US" altLang="en-US"/>
              <a:t>Vendor cannot deliver a product on schedule</a:t>
            </a:r>
          </a:p>
          <a:p>
            <a:r>
              <a:rPr lang="en-US" altLang="en-US"/>
              <a:t>Critical engineer</a:t>
            </a:r>
          </a:p>
          <a:p>
            <a:pPr lvl="1"/>
            <a:r>
              <a:rPr lang="en-US" altLang="en-US" sz="2400"/>
              <a:t>Has accident (wipes out in ski jump)</a:t>
            </a:r>
          </a:p>
          <a:p>
            <a:pPr lvl="1"/>
            <a:r>
              <a:rPr lang="en-US" altLang="en-US" sz="2400"/>
              <a:t>Becomes a parent</a:t>
            </a:r>
          </a:p>
          <a:p>
            <a:pPr lvl="1"/>
            <a:r>
              <a:rPr lang="en-US" altLang="en-US" sz="2400"/>
              <a:t>Has major surgery</a:t>
            </a:r>
          </a:p>
          <a:p>
            <a:r>
              <a:rPr lang="en-US" altLang="en-US"/>
              <a:t>Critical engineer leaves project/company</a:t>
            </a:r>
          </a:p>
          <a:p>
            <a:r>
              <a:rPr lang="en-US" altLang="en-US"/>
              <a:t>Change of ownership. Project on hold</a:t>
            </a:r>
          </a:p>
          <a:p>
            <a:r>
              <a:rPr lang="en-US" altLang="en-US"/>
              <a:t>Major downsizing</a:t>
            </a:r>
          </a:p>
          <a:p>
            <a:r>
              <a:rPr lang="en-US" altLang="en-US"/>
              <a:t>Dysfunctional staff</a:t>
            </a:r>
          </a:p>
          <a:p>
            <a:r>
              <a:rPr lang="en-US" altLang="en-US"/>
              <a:t>Blizzard and power failures  </a:t>
            </a:r>
            <a:endParaRPr lang="en-US" alt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A93215C7-FD85-FDE4-9199-B26343AF29B5}"/>
              </a:ext>
            </a:extLst>
          </p:cNvPr>
          <p:cNvSpPr txBox="1">
            <a:spLocks/>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kern="0">
                <a:effectLst>
                  <a:outerShdw blurRad="38100" dist="38100" dir="2700000" algn="tl">
                    <a:srgbClr val="C0C0C0"/>
                  </a:outerShdw>
                </a:effectLst>
                <a:ea typeface="ＭＳ Ｐゴシック" pitchFamily="34" charset="-128"/>
              </a:rPr>
              <a:t>What can Possibly Go Wrong?</a:t>
            </a:r>
            <a:endParaRPr lang="en-US" kern="0" dirty="0">
              <a:effectLst>
                <a:outerShdw blurRad="38100" dist="38100" dir="2700000" algn="tl">
                  <a:srgbClr val="C0C0C0"/>
                </a:outerShdw>
              </a:effectLst>
              <a:ea typeface="ＭＳ Ｐゴシック" pitchFamily="34" charset="-128"/>
            </a:endParaRPr>
          </a:p>
        </p:txBody>
      </p:sp>
      <p:sp>
        <p:nvSpPr>
          <p:cNvPr id="9" name="Content Placeholder 2">
            <a:extLst>
              <a:ext uri="{FF2B5EF4-FFF2-40B4-BE49-F238E27FC236}">
                <a16:creationId xmlns:a16="http://schemas.microsoft.com/office/drawing/2014/main" id="{B73E770C-C530-B92B-93E8-25447BDEE925}"/>
              </a:ext>
            </a:extLst>
          </p:cNvPr>
          <p:cNvSpPr txBox="1">
            <a:spLocks noChangeArrowheads="1"/>
          </p:cNvSpPr>
          <p:nvPr/>
        </p:nvSpPr>
        <p:spPr bwMode="auto">
          <a:xfrm>
            <a:off x="304800" y="1274780"/>
            <a:ext cx="11217200" cy="4953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Consider the </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average</a:t>
            </a:r>
            <a:r>
              <a:rPr kumimoji="0" lang="ja-JP"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a:t>
            </a:r>
            <a:r>
              <a:rPr kumimoji="0" lang="en-US" altLang="ja-JP" sz="2400" b="0" i="0" u="none" strike="noStrike" kern="0" cap="none" spc="0" normalizeH="0" baseline="0" noProof="0" dirty="0">
                <a:ln>
                  <a:noFill/>
                </a:ln>
                <a:solidFill>
                  <a:srgbClr val="000000"/>
                </a:solidFill>
                <a:effectLst/>
                <a:uLnTx/>
                <a:uFillTx/>
                <a:latin typeface="Arial"/>
                <a:ea typeface="MS PGothic" panose="020B0600070205080204" pitchFamily="34" charset="-128"/>
              </a:rPr>
              <a:t> project:</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Testing takes longer than planned – cannot resolve bugs</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Vendor cannot deliver a product on schedule</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accident (wipes out in ski jump)</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Becomes a parent</a:t>
            </a:r>
          </a:p>
          <a:p>
            <a:pPr marL="742950" marR="0" lvl="1" indent="-285750" algn="l" defTabSz="914400" rtl="0" eaLnBrk="0" fontAlgn="base" latinLnBrk="0" hangingPunct="0">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Has major surgery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Critical engineer leaves project/company</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Change of ownership. Project on hold</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Major downsizing</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Dysfunctional staff</a:t>
            </a:r>
          </a:p>
          <a:p>
            <a:pPr marL="342900" marR="0" lvl="0" indent="-34290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rPr>
              <a:t>Blizzard and power failures  </a:t>
            </a:r>
          </a:p>
        </p:txBody>
      </p:sp>
    </p:spTree>
    <p:extLst>
      <p:ext uri="{BB962C8B-B14F-4D97-AF65-F5344CB8AC3E}">
        <p14:creationId xmlns:p14="http://schemas.microsoft.com/office/powerpoint/2010/main" val="382461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395195"/>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3757EEA-4C6E-D960-FCE4-D807387FCD23}"/>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3" name="Text Placeholder 2">
            <a:extLst>
              <a:ext uri="{FF2B5EF4-FFF2-40B4-BE49-F238E27FC236}">
                <a16:creationId xmlns:a16="http://schemas.microsoft.com/office/drawing/2014/main" id="{470FDA49-F885-3058-794B-5C79E7ECB3EE}"/>
              </a:ext>
            </a:extLst>
          </p:cNvPr>
          <p:cNvSpPr txBox="1">
            <a:spLocks/>
          </p:cNvSpPr>
          <p:nvPr/>
        </p:nvSpPr>
        <p:spPr>
          <a:xfrm>
            <a:off x="0" y="1"/>
            <a:ext cx="11559830" cy="62926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endParaRPr lang="en-US" sz="2000" b="1" dirty="0">
              <a:highlight>
                <a:srgbClr val="FFFF00"/>
              </a:highlight>
            </a:endParaRPr>
          </a:p>
          <a:p>
            <a:pPr marL="0" indent="0" algn="just">
              <a:lnSpc>
                <a:spcPct val="150000"/>
              </a:lnSpc>
              <a:spcBef>
                <a:spcPts val="0"/>
              </a:spcBef>
              <a:buNone/>
            </a:pPr>
            <a:endParaRPr lang="en-US" sz="2000" b="1" dirty="0">
              <a:highlight>
                <a:srgbClr val="FFFF00"/>
              </a:highlight>
            </a:endParaRPr>
          </a:p>
          <a:p>
            <a:pPr algn="just">
              <a:lnSpc>
                <a:spcPct val="150000"/>
              </a:lnSpc>
              <a:spcBef>
                <a:spcPts val="0"/>
              </a:spcBef>
            </a:pPr>
            <a:endParaRPr lang="en-US" sz="2000" b="1" dirty="0">
              <a:highlight>
                <a:srgbClr val="FFFF00"/>
              </a:highlight>
            </a:endParaRPr>
          </a:p>
          <a:p>
            <a:pPr marL="0" indent="0" algn="just">
              <a:lnSpc>
                <a:spcPct val="150000"/>
              </a:lnSpc>
              <a:spcBef>
                <a:spcPts val="0"/>
              </a:spcBef>
              <a:buNone/>
            </a:pPr>
            <a:endParaRPr lang="en-US" sz="2000" dirty="0"/>
          </a:p>
          <a:p>
            <a:endParaRPr lang="en-US" sz="2200" dirty="0"/>
          </a:p>
        </p:txBody>
      </p:sp>
      <p:graphicFrame>
        <p:nvGraphicFramePr>
          <p:cNvPr id="12" name="Table 11">
            <a:extLst>
              <a:ext uri="{FF2B5EF4-FFF2-40B4-BE49-F238E27FC236}">
                <a16:creationId xmlns:a16="http://schemas.microsoft.com/office/drawing/2014/main" id="{2D273610-0BB2-AEE9-5909-A777AB823947}"/>
              </a:ext>
            </a:extLst>
          </p:cNvPr>
          <p:cNvGraphicFramePr>
            <a:graphicFrameLocks noGrp="1"/>
          </p:cNvGraphicFramePr>
          <p:nvPr>
            <p:extLst>
              <p:ext uri="{D42A27DB-BD31-4B8C-83A1-F6EECF244321}">
                <p14:modId xmlns:p14="http://schemas.microsoft.com/office/powerpoint/2010/main" val="2600185719"/>
              </p:ext>
            </p:extLst>
          </p:nvPr>
        </p:nvGraphicFramePr>
        <p:xfrm>
          <a:off x="711198" y="1603186"/>
          <a:ext cx="10848632" cy="4371613"/>
        </p:xfrm>
        <a:graphic>
          <a:graphicData uri="http://schemas.openxmlformats.org/drawingml/2006/table">
            <a:tbl>
              <a:tblPr/>
              <a:tblGrid>
                <a:gridCol w="5424316">
                  <a:extLst>
                    <a:ext uri="{9D8B030D-6E8A-4147-A177-3AD203B41FA5}">
                      <a16:colId xmlns:a16="http://schemas.microsoft.com/office/drawing/2014/main" val="1966830928"/>
                    </a:ext>
                  </a:extLst>
                </a:gridCol>
                <a:gridCol w="5424316">
                  <a:extLst>
                    <a:ext uri="{9D8B030D-6E8A-4147-A177-3AD203B41FA5}">
                      <a16:colId xmlns:a16="http://schemas.microsoft.com/office/drawing/2014/main" val="3542873492"/>
                    </a:ext>
                  </a:extLst>
                </a:gridCol>
              </a:tblGrid>
              <a:tr h="550802">
                <a:tc>
                  <a:txBody>
                    <a:bodyPr/>
                    <a:lstStyle/>
                    <a:p>
                      <a:r>
                        <a:rPr lang="en-US" sz="1400" b="0" dirty="0"/>
                        <a:t>Risk is an uncertain event or condition that, if it occurs, has a positive or negative effect on project objectives.</a:t>
                      </a:r>
                    </a:p>
                  </a:txBody>
                  <a:tcPr marL="55080" marR="55080" marT="27540" marB="27540" anchor="ctr">
                    <a:lnL>
                      <a:noFill/>
                    </a:lnL>
                    <a:lnR>
                      <a:noFill/>
                    </a:lnR>
                    <a:lnT>
                      <a:noFill/>
                    </a:lnT>
                    <a:lnB>
                      <a:noFill/>
                    </a:lnB>
                    <a:noFill/>
                  </a:tcPr>
                </a:tc>
                <a:tc>
                  <a:txBody>
                    <a:bodyPr/>
                    <a:lstStyle/>
                    <a:p>
                      <a:pPr algn="r"/>
                      <a:r>
                        <a:rPr lang="ar-EG" sz="1400" b="1" dirty="0"/>
                        <a:t>المخاطر هي حدث أو شرط غير مؤكد يمكن أن يكون له تأثير إيجابي أو سلبي على أهداف المشروع إذا حدث.</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1927611009"/>
                  </a:ext>
                </a:extLst>
              </a:tr>
              <a:tr h="220321">
                <a:tc>
                  <a:txBody>
                    <a:bodyPr/>
                    <a:lstStyle/>
                    <a:p>
                      <a:r>
                        <a:rPr lang="en-US" sz="1400" b="0"/>
                        <a:t>Risk has a cause and, if it occurs, a consequence.</a:t>
                      </a:r>
                    </a:p>
                  </a:txBody>
                  <a:tcPr marL="55080" marR="55080" marT="27540" marB="27540" anchor="ctr">
                    <a:lnL>
                      <a:noFill/>
                    </a:lnL>
                    <a:lnR>
                      <a:noFill/>
                    </a:lnR>
                    <a:lnT>
                      <a:noFill/>
                    </a:lnT>
                    <a:lnB>
                      <a:noFill/>
                    </a:lnB>
                    <a:noFill/>
                  </a:tcPr>
                </a:tc>
                <a:tc>
                  <a:txBody>
                    <a:bodyPr/>
                    <a:lstStyle/>
                    <a:p>
                      <a:pPr algn="r"/>
                      <a:r>
                        <a:rPr lang="ar-EG" sz="1400" b="1"/>
                        <a:t>المخاطر لها سبب، وإذا حدثت، فلها نتيجة.</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656894808"/>
                  </a:ext>
                </a:extLst>
              </a:tr>
              <a:tr h="385562">
                <a:tc>
                  <a:txBody>
                    <a:bodyPr/>
                    <a:lstStyle/>
                    <a:p>
                      <a:r>
                        <a:rPr lang="en-US" sz="1400" b="0"/>
                        <a:t>For example, a cause may be a flu virus or change in scope requirements.</a:t>
                      </a:r>
                    </a:p>
                  </a:txBody>
                  <a:tcPr marL="55080" marR="55080" marT="27540" marB="27540" anchor="ctr">
                    <a:lnL>
                      <a:noFill/>
                    </a:lnL>
                    <a:lnR>
                      <a:noFill/>
                    </a:lnR>
                    <a:lnT>
                      <a:noFill/>
                    </a:lnT>
                    <a:lnB>
                      <a:noFill/>
                    </a:lnB>
                    <a:noFill/>
                  </a:tcPr>
                </a:tc>
                <a:tc>
                  <a:txBody>
                    <a:bodyPr/>
                    <a:lstStyle/>
                    <a:p>
                      <a:pPr algn="r"/>
                      <a:r>
                        <a:rPr lang="ar-EG" sz="1400" b="1" dirty="0"/>
                        <a:t>على سبيل المثال، قد يكون السبب فيروس الإنفلونزا أو تغيير في متطلبات النطاق.</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2644919590"/>
                  </a:ext>
                </a:extLst>
              </a:tr>
              <a:tr h="385562">
                <a:tc>
                  <a:txBody>
                    <a:bodyPr/>
                    <a:lstStyle/>
                    <a:p>
                      <a:r>
                        <a:rPr lang="en-US" sz="1400" b="0"/>
                        <a:t>The event is that team members get stricken with the flu or the product has to be redesigned.</a:t>
                      </a:r>
                    </a:p>
                  </a:txBody>
                  <a:tcPr marL="55080" marR="55080" marT="27540" marB="27540" anchor="ctr">
                    <a:lnL>
                      <a:noFill/>
                    </a:lnL>
                    <a:lnR>
                      <a:noFill/>
                    </a:lnR>
                    <a:lnT>
                      <a:noFill/>
                    </a:lnT>
                    <a:lnB>
                      <a:noFill/>
                    </a:lnB>
                    <a:noFill/>
                  </a:tcPr>
                </a:tc>
                <a:tc>
                  <a:txBody>
                    <a:bodyPr/>
                    <a:lstStyle/>
                    <a:p>
                      <a:pPr algn="r"/>
                      <a:r>
                        <a:rPr lang="ar-EG" sz="1400" b="1" dirty="0"/>
                        <a:t>الحدث هو أن أعضاء الفريق يصابون بالإنفلونزا أو يجب إعادة تصميم المنتج.</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3216556350"/>
                  </a:ext>
                </a:extLst>
              </a:tr>
              <a:tr h="550802">
                <a:tc>
                  <a:txBody>
                    <a:bodyPr/>
                    <a:lstStyle/>
                    <a:p>
                      <a:r>
                        <a:rPr lang="en-US" sz="1400" b="0"/>
                        <a:t>If either of these uncertain events occurs, it will impact the cost, schedule, and/or quality of the project.</a:t>
                      </a:r>
                    </a:p>
                  </a:txBody>
                  <a:tcPr marL="55080" marR="55080" marT="27540" marB="27540" anchor="ctr">
                    <a:lnL>
                      <a:noFill/>
                    </a:lnL>
                    <a:lnR>
                      <a:noFill/>
                    </a:lnR>
                    <a:lnT>
                      <a:noFill/>
                    </a:lnT>
                    <a:lnB>
                      <a:noFill/>
                    </a:lnB>
                    <a:noFill/>
                  </a:tcPr>
                </a:tc>
                <a:tc>
                  <a:txBody>
                    <a:bodyPr/>
                    <a:lstStyle/>
                    <a:p>
                      <a:pPr algn="r"/>
                      <a:r>
                        <a:rPr lang="ar-EG" sz="1400" b="1"/>
                        <a:t>إذا حدث أي من هذه الأحداث غير المؤكدة، فسيؤثر ذلك على التكلفة أو الجدول الزمني أو جودة المشروع أو جميعها.</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882829753"/>
                  </a:ext>
                </a:extLst>
              </a:tr>
              <a:tr h="550802">
                <a:tc>
                  <a:txBody>
                    <a:bodyPr/>
                    <a:lstStyle/>
                    <a:p>
                      <a:r>
                        <a:rPr lang="en-US" sz="1400" b="0"/>
                        <a:t>Some potential risk events can be identified before the project starts—such as equipment malfunction or change in technical requirements.</a:t>
                      </a:r>
                    </a:p>
                  </a:txBody>
                  <a:tcPr marL="55080" marR="55080" marT="27540" marB="27540" anchor="ctr">
                    <a:lnL>
                      <a:noFill/>
                    </a:lnL>
                    <a:lnR>
                      <a:noFill/>
                    </a:lnR>
                    <a:lnT>
                      <a:noFill/>
                    </a:lnT>
                    <a:lnB>
                      <a:noFill/>
                    </a:lnB>
                    <a:noFill/>
                  </a:tcPr>
                </a:tc>
                <a:tc>
                  <a:txBody>
                    <a:bodyPr/>
                    <a:lstStyle/>
                    <a:p>
                      <a:pPr algn="r"/>
                      <a:r>
                        <a:rPr lang="ar-EG" sz="1400" b="1"/>
                        <a:t>يمكن تحديد بعض الأحداث الخطرة المحتملة قبل بدء المشروع - مثل تعطل المعدات أو تغيير في المتطلبات التقنية.</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927632802"/>
                  </a:ext>
                </a:extLst>
              </a:tr>
              <a:tr h="385562">
                <a:tc>
                  <a:txBody>
                    <a:bodyPr/>
                    <a:lstStyle/>
                    <a:p>
                      <a:r>
                        <a:rPr lang="en-US" sz="1400" b="0"/>
                        <a:t>Risks can be anticipated consequences, like schedule slippages or cost overruns.</a:t>
                      </a:r>
                    </a:p>
                  </a:txBody>
                  <a:tcPr marL="55080" marR="55080" marT="27540" marB="27540" anchor="ctr">
                    <a:lnL>
                      <a:noFill/>
                    </a:lnL>
                    <a:lnR>
                      <a:noFill/>
                    </a:lnR>
                    <a:lnT>
                      <a:noFill/>
                    </a:lnT>
                    <a:lnB>
                      <a:noFill/>
                    </a:lnB>
                    <a:noFill/>
                  </a:tcPr>
                </a:tc>
                <a:tc>
                  <a:txBody>
                    <a:bodyPr/>
                    <a:lstStyle/>
                    <a:p>
                      <a:pPr algn="r"/>
                      <a:r>
                        <a:rPr lang="ar-EG" sz="1400" b="1"/>
                        <a:t>يمكن أن تكون المخاطر عواقب متوقعة، مثل التأخيرات في الجدول الزمني أو تجاوز التكاليف.</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2205489834"/>
                  </a:ext>
                </a:extLst>
              </a:tr>
              <a:tr h="385562">
                <a:tc>
                  <a:txBody>
                    <a:bodyPr/>
                    <a:lstStyle/>
                    <a:p>
                      <a:r>
                        <a:rPr lang="en-US" sz="1400" b="0"/>
                        <a:t>Risks can be beyond imagination like the 2008 financial meltdown.</a:t>
                      </a:r>
                    </a:p>
                  </a:txBody>
                  <a:tcPr marL="55080" marR="55080" marT="27540" marB="27540" anchor="ctr">
                    <a:lnL>
                      <a:noFill/>
                    </a:lnL>
                    <a:lnR>
                      <a:noFill/>
                    </a:lnR>
                    <a:lnT>
                      <a:noFill/>
                    </a:lnT>
                    <a:lnB>
                      <a:noFill/>
                    </a:lnB>
                    <a:noFill/>
                  </a:tcPr>
                </a:tc>
                <a:tc>
                  <a:txBody>
                    <a:bodyPr/>
                    <a:lstStyle/>
                    <a:p>
                      <a:pPr algn="r"/>
                      <a:r>
                        <a:rPr lang="ar-EG" sz="1400" b="1"/>
                        <a:t>قد تكون المخاطر أبعد من الخيال مثل الانهيار المالي لعام 2008.</a:t>
                      </a:r>
                      <a:endParaRPr lang="ar-EG" sz="1400"/>
                    </a:p>
                  </a:txBody>
                  <a:tcPr marL="55080" marR="55080" marT="27540" marB="27540" anchor="ctr">
                    <a:lnL>
                      <a:noFill/>
                    </a:lnL>
                    <a:lnR>
                      <a:noFill/>
                    </a:lnR>
                    <a:lnT>
                      <a:noFill/>
                    </a:lnT>
                    <a:lnB>
                      <a:noFill/>
                    </a:lnB>
                    <a:noFill/>
                  </a:tcPr>
                </a:tc>
                <a:extLst>
                  <a:ext uri="{0D108BD9-81ED-4DB2-BD59-A6C34878D82A}">
                    <a16:rowId xmlns:a16="http://schemas.microsoft.com/office/drawing/2014/main" val="1147526203"/>
                  </a:ext>
                </a:extLst>
              </a:tr>
              <a:tr h="716043">
                <a:tc>
                  <a:txBody>
                    <a:bodyPr/>
                    <a:lstStyle/>
                    <a:p>
                      <a:r>
                        <a:rPr lang="en-US" sz="1400" b="0" dirty="0"/>
                        <a:t>While risks can have positive consequences such as unexpected price reduction in materials, the focus of this chapter is on what can go wrong (negative) and the risk management process.</a:t>
                      </a:r>
                    </a:p>
                  </a:txBody>
                  <a:tcPr marL="55080" marR="55080" marT="27540" marB="27540" anchor="ctr">
                    <a:lnL>
                      <a:noFill/>
                    </a:lnL>
                    <a:lnR>
                      <a:noFill/>
                    </a:lnR>
                    <a:lnT>
                      <a:noFill/>
                    </a:lnT>
                    <a:lnB>
                      <a:noFill/>
                    </a:lnB>
                    <a:noFill/>
                  </a:tcPr>
                </a:tc>
                <a:tc>
                  <a:txBody>
                    <a:bodyPr/>
                    <a:lstStyle/>
                    <a:p>
                      <a:pPr algn="r"/>
                      <a:r>
                        <a:rPr lang="ar-EG" sz="1400" b="1" dirty="0"/>
                        <a:t>بينما يمكن أن تكون للمخاطر عواقب إيجابية مثل انخفاض غير متوقع في أسعار المواد، يركز هذا الفصل على ما يمكن أن يسوء (السلبي) وعملية إدارة المخاطر.</a:t>
                      </a:r>
                      <a:endParaRPr lang="ar-EG" sz="1400" dirty="0"/>
                    </a:p>
                  </a:txBody>
                  <a:tcPr marL="55080" marR="55080" marT="27540" marB="27540" anchor="ctr">
                    <a:lnL>
                      <a:noFill/>
                    </a:lnL>
                    <a:lnR>
                      <a:noFill/>
                    </a:lnR>
                    <a:lnT>
                      <a:noFill/>
                    </a:lnT>
                    <a:lnB>
                      <a:noFill/>
                    </a:lnB>
                    <a:noFill/>
                  </a:tcPr>
                </a:tc>
                <a:extLst>
                  <a:ext uri="{0D108BD9-81ED-4DB2-BD59-A6C34878D82A}">
                    <a16:rowId xmlns:a16="http://schemas.microsoft.com/office/drawing/2014/main" val="725233741"/>
                  </a:ext>
                </a:extLst>
              </a:tr>
            </a:tbl>
          </a:graphicData>
        </a:graphic>
      </p:graphicFrame>
      <p:sp>
        <p:nvSpPr>
          <p:cNvPr id="13" name="Rectangle 3">
            <a:extLst>
              <a:ext uri="{FF2B5EF4-FFF2-40B4-BE49-F238E27FC236}">
                <a16:creationId xmlns:a16="http://schemas.microsoft.com/office/drawing/2014/main" id="{E57B3D10-5C18-C1BE-6287-CB74595F2DD4}"/>
              </a:ext>
            </a:extLst>
          </p:cNvPr>
          <p:cNvSpPr>
            <a:spLocks noChangeArrowheads="1"/>
          </p:cNvSpPr>
          <p:nvPr/>
        </p:nvSpPr>
        <p:spPr bwMode="auto">
          <a:xfrm>
            <a:off x="-1491740" y="1798638"/>
            <a:ext cx="2088124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312544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C00FD28A-B304-429B-D831-F1BAA5707FFE}"/>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FB43875C-07E0-F142-7B0A-5D095CE81947}"/>
              </a:ext>
            </a:extLst>
          </p:cNvPr>
          <p:cNvSpPr txBox="1">
            <a:spLocks noChangeArrowheads="1"/>
          </p:cNvSpPr>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457200" marR="0" lvl="1" indent="0" algn="l" defTabSz="914400" rtl="0" eaLnBrk="0" fontAlgn="base" latinLnBrk="0" hangingPunct="0">
              <a:lnSpc>
                <a:spcPct val="150000"/>
              </a:lnSpc>
              <a:spcBef>
                <a:spcPct val="0"/>
              </a:spcBef>
              <a:spcAft>
                <a:spcPct val="0"/>
              </a:spcAft>
              <a:buClr>
                <a:srgbClr val="FF0000"/>
              </a:buClr>
              <a:buSzPct val="74000"/>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457200" marR="0" lvl="1" indent="0" algn="l" defTabSz="914400" rtl="0" eaLnBrk="0" fontAlgn="base" latinLnBrk="0" hangingPunct="0">
              <a:lnSpc>
                <a:spcPct val="150000"/>
              </a:lnSpc>
              <a:spcBef>
                <a:spcPct val="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a:p>
            <a:pPr marL="342900" marR="0" lvl="0" indent="-342900" algn="l" defTabSz="914400" rtl="0" eaLnBrk="1" fontAlgn="base" latinLnBrk="0" hangingPunct="1">
              <a:lnSpc>
                <a:spcPct val="95000"/>
              </a:lnSpc>
              <a:spcBef>
                <a:spcPct val="20000"/>
              </a:spcBef>
              <a:spcAft>
                <a:spcPct val="0"/>
              </a:spcAft>
              <a:buClr>
                <a:srgbClr val="FF0000"/>
              </a:buClr>
              <a:buSzPct val="114000"/>
              <a:buFont typeface="Wingdings" panose="05000000000000000000" pitchFamily="2" charset="2"/>
              <a:buChar char="§"/>
              <a:tabLst/>
              <a:defRPr/>
            </a:pPr>
            <a:endParaRPr kumimoji="0" lang="en-US" altLang="en-US" sz="2000" b="0" i="1"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7D3CCA20-A96A-2771-B134-A0BBE235FDDD}"/>
              </a:ext>
            </a:extLst>
          </p:cNvPr>
          <p:cNvGraphicFramePr>
            <a:graphicFrameLocks noGrp="1"/>
          </p:cNvGraphicFramePr>
          <p:nvPr>
            <p:extLst>
              <p:ext uri="{D42A27DB-BD31-4B8C-83A1-F6EECF244321}">
                <p14:modId xmlns:p14="http://schemas.microsoft.com/office/powerpoint/2010/main" val="1651674291"/>
              </p:ext>
            </p:extLst>
          </p:nvPr>
        </p:nvGraphicFramePr>
        <p:xfrm>
          <a:off x="670000" y="1866602"/>
          <a:ext cx="10515600" cy="3108960"/>
        </p:xfrm>
        <a:graphic>
          <a:graphicData uri="http://schemas.openxmlformats.org/drawingml/2006/table">
            <a:tbl>
              <a:tblPr/>
              <a:tblGrid>
                <a:gridCol w="5257800">
                  <a:extLst>
                    <a:ext uri="{9D8B030D-6E8A-4147-A177-3AD203B41FA5}">
                      <a16:colId xmlns:a16="http://schemas.microsoft.com/office/drawing/2014/main" val="226730655"/>
                    </a:ext>
                  </a:extLst>
                </a:gridCol>
                <a:gridCol w="5257800">
                  <a:extLst>
                    <a:ext uri="{9D8B030D-6E8A-4147-A177-3AD203B41FA5}">
                      <a16:colId xmlns:a16="http://schemas.microsoft.com/office/drawing/2014/main" val="3060473898"/>
                    </a:ext>
                  </a:extLst>
                </a:gridCol>
              </a:tblGrid>
              <a:tr h="0">
                <a:tc>
                  <a:txBody>
                    <a:bodyPr/>
                    <a:lstStyle/>
                    <a:p>
                      <a:r>
                        <a:rPr lang="en-US" b="1" dirty="0"/>
                        <a:t>Not all risks are bad:</a:t>
                      </a:r>
                      <a:r>
                        <a:rPr lang="en-US" dirty="0"/>
                        <a:t> Risks can present opportunities as well as threats to a project.</a:t>
                      </a:r>
                    </a:p>
                  </a:txBody>
                  <a:tcPr anchor="ctr">
                    <a:lnL>
                      <a:noFill/>
                    </a:lnL>
                    <a:lnR>
                      <a:noFill/>
                    </a:lnR>
                    <a:lnT>
                      <a:noFill/>
                    </a:lnT>
                    <a:lnB>
                      <a:noFill/>
                    </a:lnB>
                    <a:noFill/>
                  </a:tcPr>
                </a:tc>
                <a:tc>
                  <a:txBody>
                    <a:bodyPr/>
                    <a:lstStyle/>
                    <a:p>
                      <a:pPr algn="r"/>
                      <a:r>
                        <a:rPr lang="ar-EG" b="1" dirty="0"/>
                        <a:t>ليست كل المخاطر سيئة:</a:t>
                      </a:r>
                      <a:r>
                        <a:rPr lang="ar-EG" dirty="0"/>
                        <a:t> يمكن أن تقدم المخاطر فرصًا بالإضافة إلى التهديدات للمشروع.</a:t>
                      </a:r>
                    </a:p>
                  </a:txBody>
                  <a:tcPr anchor="ctr">
                    <a:lnL>
                      <a:noFill/>
                    </a:lnL>
                    <a:lnR>
                      <a:noFill/>
                    </a:lnR>
                    <a:lnT>
                      <a:noFill/>
                    </a:lnT>
                    <a:lnB>
                      <a:noFill/>
                    </a:lnB>
                    <a:noFill/>
                  </a:tcPr>
                </a:tc>
                <a:extLst>
                  <a:ext uri="{0D108BD9-81ED-4DB2-BD59-A6C34878D82A}">
                    <a16:rowId xmlns:a16="http://schemas.microsoft.com/office/drawing/2014/main" val="1100613319"/>
                  </a:ext>
                </a:extLst>
              </a:tr>
              <a:tr h="0">
                <a:tc>
                  <a:txBody>
                    <a:bodyPr/>
                    <a:lstStyle/>
                    <a:p>
                      <a:r>
                        <a:rPr lang="en-US"/>
                        <a:t>Risk originates in the uncertainty associated with any project – remember, projects are unique</a:t>
                      </a:r>
                    </a:p>
                  </a:txBody>
                  <a:tcPr anchor="ctr">
                    <a:lnL>
                      <a:noFill/>
                    </a:lnL>
                    <a:lnR>
                      <a:noFill/>
                    </a:lnR>
                    <a:lnT>
                      <a:noFill/>
                    </a:lnT>
                    <a:lnB>
                      <a:noFill/>
                    </a:lnB>
                    <a:noFill/>
                  </a:tcPr>
                </a:tc>
                <a:tc>
                  <a:txBody>
                    <a:bodyPr/>
                    <a:lstStyle/>
                    <a:p>
                      <a:pPr algn="r"/>
                      <a:r>
                        <a:rPr lang="ar-EG"/>
                        <a:t>تنشأ المخاطر من عدم اليقين المرتبط بأي مشروع - تذكر أن المشاريع فريدة من نوعها.</a:t>
                      </a:r>
                    </a:p>
                  </a:txBody>
                  <a:tcPr anchor="ctr">
                    <a:lnL>
                      <a:noFill/>
                    </a:lnL>
                    <a:lnR>
                      <a:noFill/>
                    </a:lnR>
                    <a:lnT>
                      <a:noFill/>
                    </a:lnT>
                    <a:lnB>
                      <a:noFill/>
                    </a:lnB>
                    <a:noFill/>
                  </a:tcPr>
                </a:tc>
                <a:extLst>
                  <a:ext uri="{0D108BD9-81ED-4DB2-BD59-A6C34878D82A}">
                    <a16:rowId xmlns:a16="http://schemas.microsoft.com/office/drawing/2014/main" val="2848912434"/>
                  </a:ext>
                </a:extLst>
              </a:tr>
              <a:tr h="0">
                <a:tc>
                  <a:txBody>
                    <a:bodyPr/>
                    <a:lstStyle/>
                    <a:p>
                      <a:r>
                        <a:rPr lang="en-US" b="1"/>
                        <a:t>Project Risks</a:t>
                      </a:r>
                      <a:endParaRPr lang="en-US"/>
                    </a:p>
                  </a:txBody>
                  <a:tcPr anchor="ctr">
                    <a:lnL>
                      <a:noFill/>
                    </a:lnL>
                    <a:lnR>
                      <a:noFill/>
                    </a:lnR>
                    <a:lnT>
                      <a:noFill/>
                    </a:lnT>
                    <a:lnB>
                      <a:noFill/>
                    </a:lnB>
                    <a:noFill/>
                  </a:tcPr>
                </a:tc>
                <a:tc>
                  <a:txBody>
                    <a:bodyPr/>
                    <a:lstStyle/>
                    <a:p>
                      <a:pPr algn="r"/>
                      <a:r>
                        <a:rPr lang="ar-EG" b="1"/>
                        <a:t>مخاطر المشروع</a:t>
                      </a:r>
                      <a:endParaRPr lang="ar-EG"/>
                    </a:p>
                  </a:txBody>
                  <a:tcPr anchor="ctr">
                    <a:lnL>
                      <a:noFill/>
                    </a:lnL>
                    <a:lnR>
                      <a:noFill/>
                    </a:lnR>
                    <a:lnT>
                      <a:noFill/>
                    </a:lnT>
                    <a:lnB>
                      <a:noFill/>
                    </a:lnB>
                    <a:noFill/>
                  </a:tcPr>
                </a:tc>
                <a:extLst>
                  <a:ext uri="{0D108BD9-81ED-4DB2-BD59-A6C34878D82A}">
                    <a16:rowId xmlns:a16="http://schemas.microsoft.com/office/drawing/2014/main" val="3726135241"/>
                  </a:ext>
                </a:extLst>
              </a:tr>
              <a:tr h="0">
                <a:tc>
                  <a:txBody>
                    <a:bodyPr/>
                    <a:lstStyle/>
                    <a:p>
                      <a:r>
                        <a:rPr lang="en-US"/>
                        <a:t>What can go wrong?</a:t>
                      </a:r>
                    </a:p>
                  </a:txBody>
                  <a:tcPr anchor="ctr">
                    <a:lnL>
                      <a:noFill/>
                    </a:lnL>
                    <a:lnR>
                      <a:noFill/>
                    </a:lnR>
                    <a:lnT>
                      <a:noFill/>
                    </a:lnT>
                    <a:lnB>
                      <a:noFill/>
                    </a:lnB>
                    <a:noFill/>
                  </a:tcPr>
                </a:tc>
                <a:tc>
                  <a:txBody>
                    <a:bodyPr/>
                    <a:lstStyle/>
                    <a:p>
                      <a:pPr algn="r"/>
                      <a:r>
                        <a:rPr lang="ar-EG"/>
                        <a:t>ما الذي يمكن أن يحدث بشكل خاطئ؟</a:t>
                      </a:r>
                    </a:p>
                  </a:txBody>
                  <a:tcPr anchor="ctr">
                    <a:lnL>
                      <a:noFill/>
                    </a:lnL>
                    <a:lnR>
                      <a:noFill/>
                    </a:lnR>
                    <a:lnT>
                      <a:noFill/>
                    </a:lnT>
                    <a:lnB>
                      <a:noFill/>
                    </a:lnB>
                    <a:noFill/>
                  </a:tcPr>
                </a:tc>
                <a:extLst>
                  <a:ext uri="{0D108BD9-81ED-4DB2-BD59-A6C34878D82A}">
                    <a16:rowId xmlns:a16="http://schemas.microsoft.com/office/drawing/2014/main" val="3707299128"/>
                  </a:ext>
                </a:extLst>
              </a:tr>
              <a:tr h="0">
                <a:tc>
                  <a:txBody>
                    <a:bodyPr/>
                    <a:lstStyle/>
                    <a:p>
                      <a:r>
                        <a:rPr lang="en-US"/>
                        <a:t>What is the likelihood?</a:t>
                      </a:r>
                    </a:p>
                  </a:txBody>
                  <a:tcPr anchor="ctr">
                    <a:lnL>
                      <a:noFill/>
                    </a:lnL>
                    <a:lnR>
                      <a:noFill/>
                    </a:lnR>
                    <a:lnT>
                      <a:noFill/>
                    </a:lnT>
                    <a:lnB>
                      <a:noFill/>
                    </a:lnB>
                    <a:noFill/>
                  </a:tcPr>
                </a:tc>
                <a:tc>
                  <a:txBody>
                    <a:bodyPr/>
                    <a:lstStyle/>
                    <a:p>
                      <a:pPr algn="r"/>
                      <a:r>
                        <a:rPr lang="ar-EG"/>
                        <a:t>ما هو الاحتمال؟</a:t>
                      </a:r>
                    </a:p>
                  </a:txBody>
                  <a:tcPr anchor="ctr">
                    <a:lnL>
                      <a:noFill/>
                    </a:lnL>
                    <a:lnR>
                      <a:noFill/>
                    </a:lnR>
                    <a:lnT>
                      <a:noFill/>
                    </a:lnT>
                    <a:lnB>
                      <a:noFill/>
                    </a:lnB>
                    <a:noFill/>
                  </a:tcPr>
                </a:tc>
                <a:extLst>
                  <a:ext uri="{0D108BD9-81ED-4DB2-BD59-A6C34878D82A}">
                    <a16:rowId xmlns:a16="http://schemas.microsoft.com/office/drawing/2014/main" val="3316946118"/>
                  </a:ext>
                </a:extLst>
              </a:tr>
              <a:tr h="0">
                <a:tc>
                  <a:txBody>
                    <a:bodyPr/>
                    <a:lstStyle/>
                    <a:p>
                      <a:r>
                        <a:rPr lang="en-US"/>
                        <a:t>What will the damage be?</a:t>
                      </a:r>
                    </a:p>
                  </a:txBody>
                  <a:tcPr anchor="ctr">
                    <a:lnL>
                      <a:noFill/>
                    </a:lnL>
                    <a:lnR>
                      <a:noFill/>
                    </a:lnR>
                    <a:lnT>
                      <a:noFill/>
                    </a:lnT>
                    <a:lnB>
                      <a:noFill/>
                    </a:lnB>
                    <a:noFill/>
                  </a:tcPr>
                </a:tc>
                <a:tc>
                  <a:txBody>
                    <a:bodyPr/>
                    <a:lstStyle/>
                    <a:p>
                      <a:pPr algn="r"/>
                      <a:r>
                        <a:rPr lang="ar-EG"/>
                        <a:t>ما هو حجم الضرر؟</a:t>
                      </a:r>
                    </a:p>
                  </a:txBody>
                  <a:tcPr anchor="ctr">
                    <a:lnL>
                      <a:noFill/>
                    </a:lnL>
                    <a:lnR>
                      <a:noFill/>
                    </a:lnR>
                    <a:lnT>
                      <a:noFill/>
                    </a:lnT>
                    <a:lnB>
                      <a:noFill/>
                    </a:lnB>
                    <a:noFill/>
                  </a:tcPr>
                </a:tc>
                <a:extLst>
                  <a:ext uri="{0D108BD9-81ED-4DB2-BD59-A6C34878D82A}">
                    <a16:rowId xmlns:a16="http://schemas.microsoft.com/office/drawing/2014/main" val="972472274"/>
                  </a:ext>
                </a:extLst>
              </a:tr>
              <a:tr h="0">
                <a:tc>
                  <a:txBody>
                    <a:bodyPr/>
                    <a:lstStyle/>
                    <a:p>
                      <a:r>
                        <a:rPr lang="en-US"/>
                        <a:t>What can we do about it?</a:t>
                      </a:r>
                    </a:p>
                  </a:txBody>
                  <a:tcPr anchor="ctr">
                    <a:lnL>
                      <a:noFill/>
                    </a:lnL>
                    <a:lnR>
                      <a:noFill/>
                    </a:lnR>
                    <a:lnT>
                      <a:noFill/>
                    </a:lnT>
                    <a:lnB>
                      <a:noFill/>
                    </a:lnB>
                    <a:noFill/>
                  </a:tcPr>
                </a:tc>
                <a:tc>
                  <a:txBody>
                    <a:bodyPr/>
                    <a:lstStyle/>
                    <a:p>
                      <a:pPr algn="r"/>
                      <a:r>
                        <a:rPr lang="ar-EG" dirty="0"/>
                        <a:t>ما الذي يمكننا فعله حيال ذلك؟</a:t>
                      </a:r>
                    </a:p>
                  </a:txBody>
                  <a:tcPr anchor="ctr">
                    <a:lnL>
                      <a:noFill/>
                    </a:lnL>
                    <a:lnR>
                      <a:noFill/>
                    </a:lnR>
                    <a:lnT>
                      <a:noFill/>
                    </a:lnT>
                    <a:lnB>
                      <a:noFill/>
                    </a:lnB>
                    <a:noFill/>
                  </a:tcPr>
                </a:tc>
                <a:extLst>
                  <a:ext uri="{0D108BD9-81ED-4DB2-BD59-A6C34878D82A}">
                    <a16:rowId xmlns:a16="http://schemas.microsoft.com/office/drawing/2014/main" val="3362239674"/>
                  </a:ext>
                </a:extLst>
              </a:tr>
            </a:tbl>
          </a:graphicData>
        </a:graphic>
      </p:graphicFrame>
      <p:sp>
        <p:nvSpPr>
          <p:cNvPr id="3" name="Rectangle 1">
            <a:extLst>
              <a:ext uri="{FF2B5EF4-FFF2-40B4-BE49-F238E27FC236}">
                <a16:creationId xmlns:a16="http://schemas.microsoft.com/office/drawing/2014/main" id="{A402F5B0-4B9D-3DEE-FD2D-D84F7AC35405}"/>
              </a:ext>
            </a:extLst>
          </p:cNvPr>
          <p:cNvSpPr>
            <a:spLocks noChangeArrowheads="1"/>
          </p:cNvSpPr>
          <p:nvPr/>
        </p:nvSpPr>
        <p:spPr bwMode="auto">
          <a:xfrm>
            <a:off x="670000" y="18664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7145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F3B158DC-A71B-C973-94B3-47F864DBAB7F}"/>
              </a:ext>
            </a:extLst>
          </p:cNvPr>
          <p:cNvSpPr txBox="1">
            <a:spLocks noChangeArrowheads="1"/>
          </p:cNvSpPr>
          <p:nvPr/>
        </p:nvSpPr>
        <p:spPr bwMode="auto">
          <a:xfrm>
            <a:off x="0" y="11203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AEBC8F46-7CA4-401B-1D75-AAF319B3FFC5}"/>
              </a:ext>
            </a:extLst>
          </p:cNvPr>
          <p:cNvSpPr txBox="1">
            <a:spLocks noChangeArrowheads="1"/>
          </p:cNvSpPr>
          <p:nvPr/>
        </p:nvSpPr>
        <p:spPr bwMode="auto">
          <a:xfrm>
            <a:off x="304800" y="1102637"/>
            <a:ext cx="11582400" cy="5189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342900" marR="0" lvl="0" indent="-342900" algn="l" defTabSz="914400" rtl="0" eaLnBrk="1" fontAlgn="base" latinLnBrk="0" hangingPunct="1">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81796BD3-2BB3-958E-8A5E-94061238ABB8}"/>
              </a:ext>
            </a:extLst>
          </p:cNvPr>
          <p:cNvGraphicFramePr>
            <a:graphicFrameLocks noGrp="1"/>
          </p:cNvGraphicFramePr>
          <p:nvPr>
            <p:extLst>
              <p:ext uri="{D42A27DB-BD31-4B8C-83A1-F6EECF244321}">
                <p14:modId xmlns:p14="http://schemas.microsoft.com/office/powerpoint/2010/main" val="2626234817"/>
              </p:ext>
            </p:extLst>
          </p:nvPr>
        </p:nvGraphicFramePr>
        <p:xfrm>
          <a:off x="670000" y="1710984"/>
          <a:ext cx="10515600" cy="3749040"/>
        </p:xfrm>
        <a:graphic>
          <a:graphicData uri="http://schemas.openxmlformats.org/drawingml/2006/table">
            <a:tbl>
              <a:tblPr/>
              <a:tblGrid>
                <a:gridCol w="5257800">
                  <a:extLst>
                    <a:ext uri="{9D8B030D-6E8A-4147-A177-3AD203B41FA5}">
                      <a16:colId xmlns:a16="http://schemas.microsoft.com/office/drawing/2014/main" val="2567551282"/>
                    </a:ext>
                  </a:extLst>
                </a:gridCol>
                <a:gridCol w="5257800">
                  <a:extLst>
                    <a:ext uri="{9D8B030D-6E8A-4147-A177-3AD203B41FA5}">
                      <a16:colId xmlns:a16="http://schemas.microsoft.com/office/drawing/2014/main" val="1991666447"/>
                    </a:ext>
                  </a:extLst>
                </a:gridCol>
              </a:tblGrid>
              <a:tr h="0">
                <a:tc>
                  <a:txBody>
                    <a:bodyPr/>
                    <a:lstStyle/>
                    <a:p>
                      <a:r>
                        <a:rPr lang="en-US" b="1" dirty="0"/>
                        <a:t>Risks: known, unknown, unknowable</a:t>
                      </a:r>
                      <a:endParaRPr lang="en-US" dirty="0"/>
                    </a:p>
                  </a:txBody>
                  <a:tcPr anchor="ctr">
                    <a:lnL>
                      <a:noFill/>
                    </a:lnL>
                    <a:lnR>
                      <a:noFill/>
                    </a:lnR>
                    <a:lnT>
                      <a:noFill/>
                    </a:lnT>
                    <a:lnB>
                      <a:noFill/>
                    </a:lnB>
                    <a:noFill/>
                  </a:tcPr>
                </a:tc>
                <a:tc>
                  <a:txBody>
                    <a:bodyPr/>
                    <a:lstStyle/>
                    <a:p>
                      <a:pPr algn="r"/>
                      <a:r>
                        <a:rPr lang="ar-EG" b="1" dirty="0"/>
                        <a:t>المخاطر: معروفة، غير معروفة، غير قابلة للمعرفة</a:t>
                      </a:r>
                      <a:endParaRPr lang="ar-EG" dirty="0"/>
                    </a:p>
                  </a:txBody>
                  <a:tcPr anchor="ctr">
                    <a:lnL>
                      <a:noFill/>
                    </a:lnL>
                    <a:lnR>
                      <a:noFill/>
                    </a:lnR>
                    <a:lnT>
                      <a:noFill/>
                    </a:lnT>
                    <a:lnB>
                      <a:noFill/>
                    </a:lnB>
                    <a:noFill/>
                  </a:tcPr>
                </a:tc>
                <a:extLst>
                  <a:ext uri="{0D108BD9-81ED-4DB2-BD59-A6C34878D82A}">
                    <a16:rowId xmlns:a16="http://schemas.microsoft.com/office/drawing/2014/main" val="358122395"/>
                  </a:ext>
                </a:extLst>
              </a:tr>
              <a:tr h="0">
                <a:tc>
                  <a:txBody>
                    <a:bodyPr/>
                    <a:lstStyle/>
                    <a:p>
                      <a:r>
                        <a:rPr lang="en-US" b="1"/>
                        <a:t>Known Risks:</a:t>
                      </a:r>
                      <a:r>
                        <a:rPr lang="en-US"/>
                        <a:t> Risks that can be uncovered after careful evaluation of the project plan, business and technical environment, and other reliable sources of information (e.g., unrealistic delivery dates, lack of user input, etc.)</a:t>
                      </a:r>
                    </a:p>
                  </a:txBody>
                  <a:tcPr anchor="ctr">
                    <a:lnL>
                      <a:noFill/>
                    </a:lnL>
                    <a:lnR>
                      <a:noFill/>
                    </a:lnR>
                    <a:lnT>
                      <a:noFill/>
                    </a:lnT>
                    <a:lnB>
                      <a:noFill/>
                    </a:lnB>
                    <a:noFill/>
                  </a:tcPr>
                </a:tc>
                <a:tc>
                  <a:txBody>
                    <a:bodyPr/>
                    <a:lstStyle/>
                    <a:p>
                      <a:pPr algn="r"/>
                      <a:r>
                        <a:rPr lang="ar-EG" b="1" dirty="0"/>
                        <a:t>المخاطر المعروفة:</a:t>
                      </a:r>
                      <a:r>
                        <a:rPr lang="ar-EG" dirty="0"/>
                        <a:t> هي المخاطر التي يمكن اكتشافها بعد تقييم دقيق لخطة المشروع، والبيئة التجارية والتقنية، ومصادر المعلومات الموثوقة الأخرى (مثل مواعيد التسليم غير الواقعية، نقص مشاركة المستخدمين، إلخ).</a:t>
                      </a:r>
                    </a:p>
                  </a:txBody>
                  <a:tcPr anchor="ctr">
                    <a:lnL>
                      <a:noFill/>
                    </a:lnL>
                    <a:lnR>
                      <a:noFill/>
                    </a:lnR>
                    <a:lnT>
                      <a:noFill/>
                    </a:lnT>
                    <a:lnB>
                      <a:noFill/>
                    </a:lnB>
                    <a:noFill/>
                  </a:tcPr>
                </a:tc>
                <a:extLst>
                  <a:ext uri="{0D108BD9-81ED-4DB2-BD59-A6C34878D82A}">
                    <a16:rowId xmlns:a16="http://schemas.microsoft.com/office/drawing/2014/main" val="1958384245"/>
                  </a:ext>
                </a:extLst>
              </a:tr>
              <a:tr h="0">
                <a:tc>
                  <a:txBody>
                    <a:bodyPr/>
                    <a:lstStyle/>
                    <a:p>
                      <a:r>
                        <a:rPr lang="en-US"/>
                        <a:t>Refer to those risks that can be estimated from historical information</a:t>
                      </a:r>
                    </a:p>
                  </a:txBody>
                  <a:tcPr anchor="ctr">
                    <a:lnL>
                      <a:noFill/>
                    </a:lnL>
                    <a:lnR>
                      <a:noFill/>
                    </a:lnR>
                    <a:lnT>
                      <a:noFill/>
                    </a:lnT>
                    <a:lnB>
                      <a:noFill/>
                    </a:lnB>
                    <a:noFill/>
                  </a:tcPr>
                </a:tc>
                <a:tc>
                  <a:txBody>
                    <a:bodyPr/>
                    <a:lstStyle/>
                    <a:p>
                      <a:pPr algn="r"/>
                      <a:r>
                        <a:rPr lang="ar-EG"/>
                        <a:t>تشير إلى تلك المخاطر التي يمكن تقديرها بناءً على المعلومات التاريخية.</a:t>
                      </a:r>
                    </a:p>
                  </a:txBody>
                  <a:tcPr anchor="ctr">
                    <a:lnL>
                      <a:noFill/>
                    </a:lnL>
                    <a:lnR>
                      <a:noFill/>
                    </a:lnR>
                    <a:lnT>
                      <a:noFill/>
                    </a:lnT>
                    <a:lnB>
                      <a:noFill/>
                    </a:lnB>
                    <a:noFill/>
                  </a:tcPr>
                </a:tc>
                <a:extLst>
                  <a:ext uri="{0D108BD9-81ED-4DB2-BD59-A6C34878D82A}">
                    <a16:rowId xmlns:a16="http://schemas.microsoft.com/office/drawing/2014/main" val="1516541457"/>
                  </a:ext>
                </a:extLst>
              </a:tr>
              <a:tr h="0">
                <a:tc>
                  <a:txBody>
                    <a:bodyPr/>
                    <a:lstStyle/>
                    <a:p>
                      <a:r>
                        <a:rPr lang="en-US"/>
                        <a:t>Can be mitigated by management techniques and through response plans, should they occur</a:t>
                      </a:r>
                    </a:p>
                  </a:txBody>
                  <a:tcPr anchor="ctr">
                    <a:lnL>
                      <a:noFill/>
                    </a:lnL>
                    <a:lnR>
                      <a:noFill/>
                    </a:lnR>
                    <a:lnT>
                      <a:noFill/>
                    </a:lnT>
                    <a:lnB>
                      <a:noFill/>
                    </a:lnB>
                    <a:noFill/>
                  </a:tcPr>
                </a:tc>
                <a:tc>
                  <a:txBody>
                    <a:bodyPr/>
                    <a:lstStyle/>
                    <a:p>
                      <a:pPr algn="r"/>
                      <a:r>
                        <a:rPr lang="ar-EG"/>
                        <a:t>يمكن التخفيف من حدتها باستخدام تقنيات الإدارة وخطط الاستجابة، إذا حدثت.</a:t>
                      </a:r>
                    </a:p>
                  </a:txBody>
                  <a:tcPr anchor="ctr">
                    <a:lnL>
                      <a:noFill/>
                    </a:lnL>
                    <a:lnR>
                      <a:noFill/>
                    </a:lnR>
                    <a:lnT>
                      <a:noFill/>
                    </a:lnT>
                    <a:lnB>
                      <a:noFill/>
                    </a:lnB>
                    <a:noFill/>
                  </a:tcPr>
                </a:tc>
                <a:extLst>
                  <a:ext uri="{0D108BD9-81ED-4DB2-BD59-A6C34878D82A}">
                    <a16:rowId xmlns:a16="http://schemas.microsoft.com/office/drawing/2014/main" val="4251433288"/>
                  </a:ext>
                </a:extLst>
              </a:tr>
              <a:tr h="0">
                <a:tc>
                  <a:txBody>
                    <a:bodyPr/>
                    <a:lstStyle/>
                    <a:p>
                      <a:r>
                        <a:rPr lang="en-US"/>
                        <a:t>Example: Potential delay in delivery from third-party vendor</a:t>
                      </a:r>
                    </a:p>
                  </a:txBody>
                  <a:tcPr anchor="ctr">
                    <a:lnL>
                      <a:noFill/>
                    </a:lnL>
                    <a:lnR>
                      <a:noFill/>
                    </a:lnR>
                    <a:lnT>
                      <a:noFill/>
                    </a:lnT>
                    <a:lnB>
                      <a:noFill/>
                    </a:lnB>
                    <a:noFill/>
                  </a:tcPr>
                </a:tc>
                <a:tc>
                  <a:txBody>
                    <a:bodyPr/>
                    <a:lstStyle/>
                    <a:p>
                      <a:pPr algn="r"/>
                      <a:r>
                        <a:rPr lang="ar-EG" dirty="0"/>
                        <a:t>مثال: احتمال تأخير في التسليم من قبل مورد خارجي.</a:t>
                      </a:r>
                    </a:p>
                  </a:txBody>
                  <a:tcPr anchor="ctr">
                    <a:lnL>
                      <a:noFill/>
                    </a:lnL>
                    <a:lnR>
                      <a:noFill/>
                    </a:lnR>
                    <a:lnT>
                      <a:noFill/>
                    </a:lnT>
                    <a:lnB>
                      <a:noFill/>
                    </a:lnB>
                    <a:noFill/>
                  </a:tcPr>
                </a:tc>
                <a:extLst>
                  <a:ext uri="{0D108BD9-81ED-4DB2-BD59-A6C34878D82A}">
                    <a16:rowId xmlns:a16="http://schemas.microsoft.com/office/drawing/2014/main" val="4254995015"/>
                  </a:ext>
                </a:extLst>
              </a:tr>
            </a:tbl>
          </a:graphicData>
        </a:graphic>
      </p:graphicFrame>
    </p:spTree>
    <p:extLst>
      <p:ext uri="{BB962C8B-B14F-4D97-AF65-F5344CB8AC3E}">
        <p14:creationId xmlns:p14="http://schemas.microsoft.com/office/powerpoint/2010/main" val="1668415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a:extLst>
              <a:ext uri="{FF2B5EF4-FFF2-40B4-BE49-F238E27FC236}">
                <a16:creationId xmlns:a16="http://schemas.microsoft.com/office/drawing/2014/main" id="{BE7F38CA-D7D1-C9E8-E212-0D2527C3D077}"/>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How to Categorize Risk</a:t>
            </a:r>
            <a:endParaRPr lang="en-US" kern="0" dirty="0">
              <a:effectLst>
                <a:outerShdw blurRad="38100" dist="38100" dir="2700000" algn="tl">
                  <a:srgbClr val="C0C0C0"/>
                </a:outerShdw>
              </a:effectLst>
              <a:ea typeface="ＭＳ Ｐゴシック" pitchFamily="34" charset="-128"/>
            </a:endParaRPr>
          </a:p>
        </p:txBody>
      </p:sp>
      <p:sp>
        <p:nvSpPr>
          <p:cNvPr id="9" name="Rectangle 5">
            <a:extLst>
              <a:ext uri="{FF2B5EF4-FFF2-40B4-BE49-F238E27FC236}">
                <a16:creationId xmlns:a16="http://schemas.microsoft.com/office/drawing/2014/main" id="{86C03E71-AD0E-1ABF-85FF-D00FDD5915AD}"/>
              </a:ext>
            </a:extLst>
          </p:cNvPr>
          <p:cNvSpPr txBox="1">
            <a:spLocks noChangeArrowheads="1"/>
          </p:cNvSpPr>
          <p:nvPr/>
        </p:nvSpPr>
        <p:spPr bwMode="auto">
          <a:xfrm>
            <a:off x="304800" y="990600"/>
            <a:ext cx="11582400" cy="5302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50000"/>
              </a:lnSpc>
              <a:spcBef>
                <a:spcPct val="20000"/>
              </a:spcBef>
              <a:spcAft>
                <a:spcPct val="0"/>
              </a:spcAft>
              <a:buClr>
                <a:srgbClr val="FF0000"/>
              </a:buClr>
              <a:buSzPct val="114000"/>
              <a:buNone/>
              <a:tabLst/>
              <a:defRPr/>
            </a:pPr>
            <a:endParaRPr kumimoji="0" lang="en-US" altLang="en-US" sz="1900" b="1" i="0" u="sng"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18" name="Table 17">
            <a:extLst>
              <a:ext uri="{FF2B5EF4-FFF2-40B4-BE49-F238E27FC236}">
                <a16:creationId xmlns:a16="http://schemas.microsoft.com/office/drawing/2014/main" id="{84CC6309-0250-EC15-06F6-9F0F266F71BE}"/>
              </a:ext>
            </a:extLst>
          </p:cNvPr>
          <p:cNvGraphicFramePr>
            <a:graphicFrameLocks noGrp="1"/>
          </p:cNvGraphicFramePr>
          <p:nvPr>
            <p:extLst>
              <p:ext uri="{D42A27DB-BD31-4B8C-83A1-F6EECF244321}">
                <p14:modId xmlns:p14="http://schemas.microsoft.com/office/powerpoint/2010/main" val="3739512888"/>
              </p:ext>
            </p:extLst>
          </p:nvPr>
        </p:nvGraphicFramePr>
        <p:xfrm>
          <a:off x="799867" y="1381767"/>
          <a:ext cx="10376114" cy="4677448"/>
        </p:xfrm>
        <a:graphic>
          <a:graphicData uri="http://schemas.openxmlformats.org/drawingml/2006/table">
            <a:tbl>
              <a:tblPr/>
              <a:tblGrid>
                <a:gridCol w="5188057">
                  <a:extLst>
                    <a:ext uri="{9D8B030D-6E8A-4147-A177-3AD203B41FA5}">
                      <a16:colId xmlns:a16="http://schemas.microsoft.com/office/drawing/2014/main" val="292211124"/>
                    </a:ext>
                  </a:extLst>
                </a:gridCol>
                <a:gridCol w="5188057">
                  <a:extLst>
                    <a:ext uri="{9D8B030D-6E8A-4147-A177-3AD203B41FA5}">
                      <a16:colId xmlns:a16="http://schemas.microsoft.com/office/drawing/2014/main" val="817980634"/>
                    </a:ext>
                  </a:extLst>
                </a:gridCol>
              </a:tblGrid>
              <a:tr h="679897">
                <a:tc>
                  <a:txBody>
                    <a:bodyPr/>
                    <a:lstStyle/>
                    <a:p>
                      <a:r>
                        <a:rPr lang="en-US" sz="1600" b="1" dirty="0"/>
                        <a:t>Predictable Risks [but unknown risks]:</a:t>
                      </a:r>
                      <a:r>
                        <a:rPr lang="en-US" sz="1600" dirty="0"/>
                        <a:t> Risks that can be extrapolated from past projects. (Staff turnover, poor communication with the customer)</a:t>
                      </a:r>
                    </a:p>
                  </a:txBody>
                  <a:tcPr marL="67990" marR="67990" marT="33995" marB="33995" anchor="ctr">
                    <a:lnL>
                      <a:noFill/>
                    </a:lnL>
                    <a:lnR>
                      <a:noFill/>
                    </a:lnR>
                    <a:lnT>
                      <a:noFill/>
                    </a:lnT>
                    <a:lnB>
                      <a:noFill/>
                    </a:lnB>
                    <a:noFill/>
                  </a:tcPr>
                </a:tc>
                <a:tc>
                  <a:txBody>
                    <a:bodyPr/>
                    <a:lstStyle/>
                    <a:p>
                      <a:pPr algn="r"/>
                      <a:r>
                        <a:rPr lang="ar-EG" sz="1600" b="1" dirty="0"/>
                        <a:t>المخاطر القابلة للتنبؤ [ولكنها غير معروفة]:</a:t>
                      </a:r>
                      <a:r>
                        <a:rPr lang="ar-EG" sz="1600" dirty="0"/>
                        <a:t> هي المخاطر التي يمكن استنتاجها من المشاريع السابقة (مثل دوران الموظفين، ضعف التواصل مع العميل).</a:t>
                      </a:r>
                    </a:p>
                  </a:txBody>
                  <a:tcPr marL="67990" marR="67990" marT="33995" marB="33995" anchor="ctr">
                    <a:lnL>
                      <a:noFill/>
                    </a:lnL>
                    <a:lnR>
                      <a:noFill/>
                    </a:lnR>
                    <a:lnT>
                      <a:noFill/>
                    </a:lnT>
                    <a:lnB>
                      <a:noFill/>
                    </a:lnB>
                    <a:noFill/>
                  </a:tcPr>
                </a:tc>
                <a:extLst>
                  <a:ext uri="{0D108BD9-81ED-4DB2-BD59-A6C34878D82A}">
                    <a16:rowId xmlns:a16="http://schemas.microsoft.com/office/drawing/2014/main" val="1248699249"/>
                  </a:ext>
                </a:extLst>
              </a:tr>
              <a:tr h="475928">
                <a:tc>
                  <a:txBody>
                    <a:bodyPr/>
                    <a:lstStyle/>
                    <a:p>
                      <a:r>
                        <a:rPr lang="en-US" sz="1600"/>
                        <a:t>Refer to those risks that we know have a probability of occurring, but do not know the precise impact</a:t>
                      </a:r>
                    </a:p>
                  </a:txBody>
                  <a:tcPr marL="67990" marR="67990" marT="33995" marB="33995" anchor="ctr">
                    <a:lnL>
                      <a:noFill/>
                    </a:lnL>
                    <a:lnR>
                      <a:noFill/>
                    </a:lnR>
                    <a:lnT>
                      <a:noFill/>
                    </a:lnT>
                    <a:lnB>
                      <a:noFill/>
                    </a:lnB>
                    <a:noFill/>
                  </a:tcPr>
                </a:tc>
                <a:tc>
                  <a:txBody>
                    <a:bodyPr/>
                    <a:lstStyle/>
                    <a:p>
                      <a:pPr algn="r"/>
                      <a:r>
                        <a:rPr lang="ar-EG" sz="1600"/>
                        <a:t>تشير إلى المخاطر التي نعرف أن لها احتمالاً للحدوث، لكن لا نعرف تأثيرها الدقيق.</a:t>
                      </a:r>
                    </a:p>
                  </a:txBody>
                  <a:tcPr marL="67990" marR="67990" marT="33995" marB="33995" anchor="ctr">
                    <a:lnL>
                      <a:noFill/>
                    </a:lnL>
                    <a:lnR>
                      <a:noFill/>
                    </a:lnR>
                    <a:lnT>
                      <a:noFill/>
                    </a:lnT>
                    <a:lnB>
                      <a:noFill/>
                    </a:lnB>
                    <a:noFill/>
                  </a:tcPr>
                </a:tc>
                <a:extLst>
                  <a:ext uri="{0D108BD9-81ED-4DB2-BD59-A6C34878D82A}">
                    <a16:rowId xmlns:a16="http://schemas.microsoft.com/office/drawing/2014/main" val="3628021551"/>
                  </a:ext>
                </a:extLst>
              </a:tr>
              <a:tr h="475928">
                <a:tc>
                  <a:txBody>
                    <a:bodyPr/>
                    <a:lstStyle/>
                    <a:p>
                      <a:r>
                        <a:rPr lang="en-US" sz="1600"/>
                        <a:t>Cannot be managed directly but can be mitigated by the use of contingency</a:t>
                      </a:r>
                    </a:p>
                  </a:txBody>
                  <a:tcPr marL="67990" marR="67990" marT="33995" marB="33995" anchor="ctr">
                    <a:lnL>
                      <a:noFill/>
                    </a:lnL>
                    <a:lnR>
                      <a:noFill/>
                    </a:lnR>
                    <a:lnT>
                      <a:noFill/>
                    </a:lnT>
                    <a:lnB>
                      <a:noFill/>
                    </a:lnB>
                    <a:noFill/>
                  </a:tcPr>
                </a:tc>
                <a:tc>
                  <a:txBody>
                    <a:bodyPr/>
                    <a:lstStyle/>
                    <a:p>
                      <a:pPr algn="r"/>
                      <a:r>
                        <a:rPr lang="ar-EG" sz="1600"/>
                        <a:t>لا يمكن إدارتها مباشرة ولكن يمكن التخفيف منها باستخدام خطط الطوارئ.</a:t>
                      </a:r>
                    </a:p>
                  </a:txBody>
                  <a:tcPr marL="67990" marR="67990" marT="33995" marB="33995" anchor="ctr">
                    <a:lnL>
                      <a:noFill/>
                    </a:lnL>
                    <a:lnR>
                      <a:noFill/>
                    </a:lnR>
                    <a:lnT>
                      <a:noFill/>
                    </a:lnT>
                    <a:lnB>
                      <a:noFill/>
                    </a:lnB>
                    <a:noFill/>
                  </a:tcPr>
                </a:tc>
                <a:extLst>
                  <a:ext uri="{0D108BD9-81ED-4DB2-BD59-A6C34878D82A}">
                    <a16:rowId xmlns:a16="http://schemas.microsoft.com/office/drawing/2014/main" val="1423299117"/>
                  </a:ext>
                </a:extLst>
              </a:tr>
              <a:tr h="271959">
                <a:tc>
                  <a:txBody>
                    <a:bodyPr/>
                    <a:lstStyle/>
                    <a:p>
                      <a:r>
                        <a:rPr lang="en-US" sz="1600"/>
                        <a:t>Example: Loss of key personnel due to turnover</a:t>
                      </a:r>
                    </a:p>
                  </a:txBody>
                  <a:tcPr marL="67990" marR="67990" marT="33995" marB="33995" anchor="ctr">
                    <a:lnL>
                      <a:noFill/>
                    </a:lnL>
                    <a:lnR>
                      <a:noFill/>
                    </a:lnR>
                    <a:lnT>
                      <a:noFill/>
                    </a:lnT>
                    <a:lnB>
                      <a:noFill/>
                    </a:lnB>
                    <a:noFill/>
                  </a:tcPr>
                </a:tc>
                <a:tc>
                  <a:txBody>
                    <a:bodyPr/>
                    <a:lstStyle/>
                    <a:p>
                      <a:pPr algn="r"/>
                      <a:r>
                        <a:rPr lang="ar-EG" sz="1600"/>
                        <a:t>مثال: فقدان الموظفين الرئيسيين بسبب دوران العمالة.</a:t>
                      </a:r>
                    </a:p>
                  </a:txBody>
                  <a:tcPr marL="67990" marR="67990" marT="33995" marB="33995" anchor="ctr">
                    <a:lnL>
                      <a:noFill/>
                    </a:lnL>
                    <a:lnR>
                      <a:noFill/>
                    </a:lnR>
                    <a:lnT>
                      <a:noFill/>
                    </a:lnT>
                    <a:lnB>
                      <a:noFill/>
                    </a:lnB>
                    <a:noFill/>
                  </a:tcPr>
                </a:tc>
                <a:extLst>
                  <a:ext uri="{0D108BD9-81ED-4DB2-BD59-A6C34878D82A}">
                    <a16:rowId xmlns:a16="http://schemas.microsoft.com/office/drawing/2014/main" val="1707714317"/>
                  </a:ext>
                </a:extLst>
              </a:tr>
              <a:tr h="475928">
                <a:tc>
                  <a:txBody>
                    <a:bodyPr/>
                    <a:lstStyle/>
                    <a:p>
                      <a:r>
                        <a:rPr lang="en-US" sz="1600" b="1"/>
                        <a:t>Unpredictable Risks:</a:t>
                      </a:r>
                      <a:r>
                        <a:rPr lang="en-US" sz="1600"/>
                        <a:t> “Joker” risks that are hard to predict.</a:t>
                      </a:r>
                    </a:p>
                  </a:txBody>
                  <a:tcPr marL="67990" marR="67990" marT="33995" marB="33995" anchor="ctr">
                    <a:lnL>
                      <a:noFill/>
                    </a:lnL>
                    <a:lnR>
                      <a:noFill/>
                    </a:lnR>
                    <a:lnT>
                      <a:noFill/>
                    </a:lnT>
                    <a:lnB>
                      <a:noFill/>
                    </a:lnB>
                    <a:noFill/>
                  </a:tcPr>
                </a:tc>
                <a:tc>
                  <a:txBody>
                    <a:bodyPr/>
                    <a:lstStyle/>
                    <a:p>
                      <a:pPr algn="r"/>
                      <a:r>
                        <a:rPr lang="ar-EG" sz="1600" b="1"/>
                        <a:t>المخاطر غير القابلة للتنبؤ:</a:t>
                      </a:r>
                      <a:r>
                        <a:rPr lang="ar-EG" sz="1600"/>
                        <a:t> هي المخاطر "المفاجئة" التي يصعب التنبؤ بها.</a:t>
                      </a:r>
                    </a:p>
                  </a:txBody>
                  <a:tcPr marL="67990" marR="67990" marT="33995" marB="33995" anchor="ctr">
                    <a:lnL>
                      <a:noFill/>
                    </a:lnL>
                    <a:lnR>
                      <a:noFill/>
                    </a:lnR>
                    <a:lnT>
                      <a:noFill/>
                    </a:lnT>
                    <a:lnB>
                      <a:noFill/>
                    </a:lnB>
                    <a:noFill/>
                  </a:tcPr>
                </a:tc>
                <a:extLst>
                  <a:ext uri="{0D108BD9-81ED-4DB2-BD59-A6C34878D82A}">
                    <a16:rowId xmlns:a16="http://schemas.microsoft.com/office/drawing/2014/main" val="3026927724"/>
                  </a:ext>
                </a:extLst>
              </a:tr>
              <a:tr h="271959">
                <a:tc>
                  <a:txBody>
                    <a:bodyPr/>
                    <a:lstStyle/>
                    <a:p>
                      <a:r>
                        <a:rPr lang="en-US" sz="1600" b="1"/>
                        <a:t>Unknowable risks:</a:t>
                      </a:r>
                      <a:endParaRPr lang="en-US" sz="1600"/>
                    </a:p>
                  </a:txBody>
                  <a:tcPr marL="67990" marR="67990" marT="33995" marB="33995" anchor="ctr">
                    <a:lnL>
                      <a:noFill/>
                    </a:lnL>
                    <a:lnR>
                      <a:noFill/>
                    </a:lnR>
                    <a:lnT>
                      <a:noFill/>
                    </a:lnT>
                    <a:lnB>
                      <a:noFill/>
                    </a:lnB>
                    <a:noFill/>
                  </a:tcPr>
                </a:tc>
                <a:tc>
                  <a:txBody>
                    <a:bodyPr/>
                    <a:lstStyle/>
                    <a:p>
                      <a:pPr algn="r"/>
                      <a:r>
                        <a:rPr lang="ar-EG" sz="1600" b="1"/>
                        <a:t>المخاطر غير القابلة للمعرفة:</a:t>
                      </a:r>
                      <a:endParaRPr lang="ar-EG" sz="1600"/>
                    </a:p>
                  </a:txBody>
                  <a:tcPr marL="67990" marR="67990" marT="33995" marB="33995" anchor="ctr">
                    <a:lnL>
                      <a:noFill/>
                    </a:lnL>
                    <a:lnR>
                      <a:noFill/>
                    </a:lnR>
                    <a:lnT>
                      <a:noFill/>
                    </a:lnT>
                    <a:lnB>
                      <a:noFill/>
                    </a:lnB>
                    <a:noFill/>
                  </a:tcPr>
                </a:tc>
                <a:extLst>
                  <a:ext uri="{0D108BD9-81ED-4DB2-BD59-A6C34878D82A}">
                    <a16:rowId xmlns:a16="http://schemas.microsoft.com/office/drawing/2014/main" val="3399490152"/>
                  </a:ext>
                </a:extLst>
              </a:tr>
              <a:tr h="475928">
                <a:tc>
                  <a:txBody>
                    <a:bodyPr/>
                    <a:lstStyle/>
                    <a:p>
                      <a:r>
                        <a:rPr lang="en-US" sz="1600"/>
                        <a:t>Refer to those risks that are outside the scope of historical or probabilistic models for the project</a:t>
                      </a:r>
                    </a:p>
                  </a:txBody>
                  <a:tcPr marL="67990" marR="67990" marT="33995" marB="33995" anchor="ctr">
                    <a:lnL>
                      <a:noFill/>
                    </a:lnL>
                    <a:lnR>
                      <a:noFill/>
                    </a:lnR>
                    <a:lnT>
                      <a:noFill/>
                    </a:lnT>
                    <a:lnB>
                      <a:noFill/>
                    </a:lnB>
                    <a:noFill/>
                  </a:tcPr>
                </a:tc>
                <a:tc>
                  <a:txBody>
                    <a:bodyPr/>
                    <a:lstStyle/>
                    <a:p>
                      <a:pPr algn="r"/>
                      <a:r>
                        <a:rPr lang="ar-EG" sz="1600"/>
                        <a:t>تشير إلى المخاطر التي تقع خارج نطاق النماذج التاريخية أو الاحتمالية للمشروع.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729978067"/>
                  </a:ext>
                </a:extLst>
              </a:tr>
              <a:tr h="475928">
                <a:tc>
                  <a:txBody>
                    <a:bodyPr/>
                    <a:lstStyle/>
                    <a:p>
                      <a:r>
                        <a:rPr lang="en-US" sz="1600"/>
                        <a:t>Are beyond the scope of risk management and usually are addressed by crisis or disaster management</a:t>
                      </a:r>
                    </a:p>
                  </a:txBody>
                  <a:tcPr marL="67990" marR="67990" marT="33995" marB="33995" anchor="ctr">
                    <a:lnL>
                      <a:noFill/>
                    </a:lnL>
                    <a:lnR>
                      <a:noFill/>
                    </a:lnR>
                    <a:lnT>
                      <a:noFill/>
                    </a:lnT>
                    <a:lnB>
                      <a:noFill/>
                    </a:lnB>
                    <a:noFill/>
                  </a:tcPr>
                </a:tc>
                <a:tc>
                  <a:txBody>
                    <a:bodyPr/>
                    <a:lstStyle/>
                    <a:p>
                      <a:pPr algn="r"/>
                      <a:r>
                        <a:rPr lang="ar-EG" sz="1600"/>
                        <a:t>تتجاوز نطاق إدارة المخاطر وعادة ما يتم التعامل معها من خلال إدارة الأزمات أو الكوارث.</a:t>
                      </a:r>
                    </a:p>
                  </a:txBody>
                  <a:tcPr marL="67990" marR="67990" marT="33995" marB="33995" anchor="ctr">
                    <a:lnL>
                      <a:noFill/>
                    </a:lnL>
                    <a:lnR>
                      <a:noFill/>
                    </a:lnR>
                    <a:lnT>
                      <a:noFill/>
                    </a:lnT>
                    <a:lnB>
                      <a:noFill/>
                    </a:lnB>
                    <a:noFill/>
                  </a:tcPr>
                </a:tc>
                <a:extLst>
                  <a:ext uri="{0D108BD9-81ED-4DB2-BD59-A6C34878D82A}">
                    <a16:rowId xmlns:a16="http://schemas.microsoft.com/office/drawing/2014/main" val="1863758797"/>
                  </a:ext>
                </a:extLst>
              </a:tr>
              <a:tr h="475928">
                <a:tc>
                  <a:txBody>
                    <a:bodyPr/>
                    <a:lstStyle/>
                    <a:p>
                      <a:r>
                        <a:rPr lang="en-US" sz="1600"/>
                        <a:t>Examples: Corporate failures, natural disasters, acts of terrorism or war, major snowstorm and power loss</a:t>
                      </a:r>
                    </a:p>
                  </a:txBody>
                  <a:tcPr marL="67990" marR="67990" marT="33995" marB="33995" anchor="ctr">
                    <a:lnL>
                      <a:noFill/>
                    </a:lnL>
                    <a:lnR>
                      <a:noFill/>
                    </a:lnR>
                    <a:lnT>
                      <a:noFill/>
                    </a:lnT>
                    <a:lnB>
                      <a:noFill/>
                    </a:lnB>
                    <a:noFill/>
                  </a:tcPr>
                </a:tc>
                <a:tc>
                  <a:txBody>
                    <a:bodyPr/>
                    <a:lstStyle/>
                    <a:p>
                      <a:pPr algn="r"/>
                      <a:r>
                        <a:rPr lang="ar-EG" sz="1600" dirty="0"/>
                        <a:t>أمثلة: إخفاقات الشركات، الكوارث الطبيعية، أعمال الإرهاب أو الحروب، العواصف الثلجية الكبيرة وانقطاع الطاقة.</a:t>
                      </a:r>
                    </a:p>
                  </a:txBody>
                  <a:tcPr marL="67990" marR="67990" marT="33995" marB="33995" anchor="ctr">
                    <a:lnL>
                      <a:noFill/>
                    </a:lnL>
                    <a:lnR>
                      <a:noFill/>
                    </a:lnR>
                    <a:lnT>
                      <a:noFill/>
                    </a:lnT>
                    <a:lnB>
                      <a:noFill/>
                    </a:lnB>
                    <a:noFill/>
                  </a:tcPr>
                </a:tc>
                <a:extLst>
                  <a:ext uri="{0D108BD9-81ED-4DB2-BD59-A6C34878D82A}">
                    <a16:rowId xmlns:a16="http://schemas.microsoft.com/office/drawing/2014/main" val="3932392575"/>
                  </a:ext>
                </a:extLst>
              </a:tr>
            </a:tbl>
          </a:graphicData>
        </a:graphic>
      </p:graphicFrame>
    </p:spTree>
    <p:extLst>
      <p:ext uri="{BB962C8B-B14F-4D97-AF65-F5344CB8AC3E}">
        <p14:creationId xmlns:p14="http://schemas.microsoft.com/office/powerpoint/2010/main" val="427786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82CC78E-2DC5-46C2-6D6F-9FAC5C526C76}"/>
              </a:ext>
            </a:extLst>
          </p:cNvPr>
          <p:cNvGraphicFramePr>
            <a:graphicFrameLocks noGrp="1"/>
          </p:cNvGraphicFramePr>
          <p:nvPr>
            <p:extLst>
              <p:ext uri="{D42A27DB-BD31-4B8C-83A1-F6EECF244321}">
                <p14:modId xmlns:p14="http://schemas.microsoft.com/office/powerpoint/2010/main" val="35759903"/>
              </p:ext>
            </p:extLst>
          </p:nvPr>
        </p:nvGraphicFramePr>
        <p:xfrm>
          <a:off x="316085" y="1182985"/>
          <a:ext cx="11205916" cy="5071380"/>
        </p:xfrm>
        <a:graphic>
          <a:graphicData uri="http://schemas.openxmlformats.org/drawingml/2006/table">
            <a:tbl>
              <a:tblPr/>
              <a:tblGrid>
                <a:gridCol w="5602958">
                  <a:extLst>
                    <a:ext uri="{9D8B030D-6E8A-4147-A177-3AD203B41FA5}">
                      <a16:colId xmlns:a16="http://schemas.microsoft.com/office/drawing/2014/main" val="2043610614"/>
                    </a:ext>
                  </a:extLst>
                </a:gridCol>
                <a:gridCol w="5602958">
                  <a:extLst>
                    <a:ext uri="{9D8B030D-6E8A-4147-A177-3AD203B41FA5}">
                      <a16:colId xmlns:a16="http://schemas.microsoft.com/office/drawing/2014/main" val="3541757651"/>
                    </a:ext>
                  </a:extLst>
                </a:gridCol>
              </a:tblGrid>
              <a:tr h="271959">
                <a:tc>
                  <a:txBody>
                    <a:bodyPr/>
                    <a:lstStyle/>
                    <a:p>
                      <a:r>
                        <a:rPr lang="en-US" sz="1800" b="1" dirty="0"/>
                        <a:t>Risk Management</a:t>
                      </a:r>
                      <a:endParaRPr lang="en-US" sz="1800" dirty="0"/>
                    </a:p>
                  </a:txBody>
                  <a:tcPr marL="67990" marR="67990" marT="33995" marB="33995" anchor="ctr">
                    <a:lnL>
                      <a:noFill/>
                    </a:lnL>
                    <a:lnR>
                      <a:noFill/>
                    </a:lnR>
                    <a:lnT>
                      <a:noFill/>
                    </a:lnT>
                    <a:lnB>
                      <a:noFill/>
                    </a:lnB>
                    <a:noFill/>
                  </a:tcPr>
                </a:tc>
                <a:tc>
                  <a:txBody>
                    <a:bodyPr/>
                    <a:lstStyle/>
                    <a:p>
                      <a:pPr algn="r"/>
                      <a:r>
                        <a:rPr lang="ar-EG" sz="1800" b="1" dirty="0"/>
                        <a:t>إدارة المخاطر</a:t>
                      </a:r>
                      <a:endParaRPr lang="ar-EG" sz="1800" dirty="0"/>
                    </a:p>
                  </a:txBody>
                  <a:tcPr marL="67990" marR="67990" marT="33995" marB="33995" anchor="ctr">
                    <a:lnL>
                      <a:noFill/>
                    </a:lnL>
                    <a:lnR>
                      <a:noFill/>
                    </a:lnR>
                    <a:lnT>
                      <a:noFill/>
                    </a:lnT>
                    <a:lnB>
                      <a:noFill/>
                    </a:lnB>
                    <a:noFill/>
                  </a:tcPr>
                </a:tc>
                <a:extLst>
                  <a:ext uri="{0D108BD9-81ED-4DB2-BD59-A6C34878D82A}">
                    <a16:rowId xmlns:a16="http://schemas.microsoft.com/office/drawing/2014/main" val="976049210"/>
                  </a:ext>
                </a:extLst>
              </a:tr>
              <a:tr h="679897">
                <a:tc>
                  <a:txBody>
                    <a:bodyPr/>
                    <a:lstStyle/>
                    <a:p>
                      <a:r>
                        <a:rPr lang="en-US" sz="1800"/>
                        <a:t>Risk management attempts to recognize and manage potential and unforeseen trouble spots that may occur when the project is implemented.</a:t>
                      </a:r>
                    </a:p>
                  </a:txBody>
                  <a:tcPr marL="67990" marR="67990" marT="33995" marB="33995" anchor="ctr">
                    <a:lnL>
                      <a:noFill/>
                    </a:lnL>
                    <a:lnR>
                      <a:noFill/>
                    </a:lnR>
                    <a:lnT>
                      <a:noFill/>
                    </a:lnT>
                    <a:lnB>
                      <a:noFill/>
                    </a:lnB>
                    <a:noFill/>
                  </a:tcPr>
                </a:tc>
                <a:tc>
                  <a:txBody>
                    <a:bodyPr/>
                    <a:lstStyle/>
                    <a:p>
                      <a:pPr algn="r"/>
                      <a:r>
                        <a:rPr lang="ar-EG" sz="1800"/>
                        <a:t>تحاول إدارة المخاطر التعرف على المشكلات المحتملة وغير المتوقعة وإدارتها والتي قد تحدث عند تنفيذ المشروع.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3092344552"/>
                  </a:ext>
                </a:extLst>
              </a:tr>
              <a:tr h="1495772">
                <a:tc>
                  <a:txBody>
                    <a:bodyPr/>
                    <a:lstStyle/>
                    <a:p>
                      <a:r>
                        <a:rPr lang="en-US" sz="1800"/>
                        <a:t>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txBody>
                  <a:tcPr marL="67990" marR="67990" marT="33995" marB="33995" anchor="ctr">
                    <a:lnL>
                      <a:noFill/>
                    </a:lnL>
                    <a:lnR>
                      <a:noFill/>
                    </a:lnR>
                    <a:lnT>
                      <a:noFill/>
                    </a:lnT>
                    <a:lnB>
                      <a:noFill/>
                    </a:lnB>
                    <a:noFill/>
                  </a:tcPr>
                </a:tc>
                <a:tc>
                  <a:txBody>
                    <a:bodyPr/>
                    <a:lstStyle/>
                    <a:p>
                      <a:pPr algn="r"/>
                      <a:r>
                        <a:rPr lang="ar-EG" sz="1800"/>
                        <a:t>تحدد إدارة المخاطر أكبر عدد ممكن من الأحداث الخطرة (ما يمكن أن يحدث بشكل خاطئ)، تقلل من تأثيرها (ما يمكن القيام به حيال الحدث قبل بدء المشروع)، وتدير الاستجابات لتلك الأحداث التي تحدث فعليًا (خطط الطوارئ)، وتوفر الأموال الاحتياطية لتغطية الأحداث الخطرة التي تحدث بالفعل.</a:t>
                      </a:r>
                    </a:p>
                  </a:txBody>
                  <a:tcPr marL="67990" marR="67990" marT="33995" marB="33995" anchor="ctr">
                    <a:lnL>
                      <a:noFill/>
                    </a:lnL>
                    <a:lnR>
                      <a:noFill/>
                    </a:lnR>
                    <a:lnT>
                      <a:noFill/>
                    </a:lnT>
                    <a:lnB>
                      <a:noFill/>
                    </a:lnB>
                    <a:noFill/>
                  </a:tcPr>
                </a:tc>
                <a:extLst>
                  <a:ext uri="{0D108BD9-81ED-4DB2-BD59-A6C34878D82A}">
                    <a16:rowId xmlns:a16="http://schemas.microsoft.com/office/drawing/2014/main" val="4196069861"/>
                  </a:ext>
                </a:extLst>
              </a:tr>
              <a:tr h="271959">
                <a:tc>
                  <a:txBody>
                    <a:bodyPr/>
                    <a:lstStyle/>
                    <a:p>
                      <a:r>
                        <a:rPr lang="en-US" sz="1800" b="1"/>
                        <a:t>Risk Management Process</a:t>
                      </a:r>
                      <a:endParaRPr lang="en-US" sz="1800"/>
                    </a:p>
                  </a:txBody>
                  <a:tcPr marL="67990" marR="67990" marT="33995" marB="33995" anchor="ctr">
                    <a:lnL>
                      <a:noFill/>
                    </a:lnL>
                    <a:lnR>
                      <a:noFill/>
                    </a:lnR>
                    <a:lnT>
                      <a:noFill/>
                    </a:lnT>
                    <a:lnB>
                      <a:noFill/>
                    </a:lnB>
                    <a:noFill/>
                  </a:tcPr>
                </a:tc>
                <a:tc>
                  <a:txBody>
                    <a:bodyPr/>
                    <a:lstStyle/>
                    <a:p>
                      <a:pPr algn="r"/>
                      <a:r>
                        <a:rPr lang="ar-EG" sz="1800" b="1"/>
                        <a:t>عملية إدارة المخاطر</a:t>
                      </a:r>
                      <a:endParaRPr lang="ar-EG" sz="1800"/>
                    </a:p>
                  </a:txBody>
                  <a:tcPr marL="67990" marR="67990" marT="33995" marB="33995" anchor="ctr">
                    <a:lnL>
                      <a:noFill/>
                    </a:lnL>
                    <a:lnR>
                      <a:noFill/>
                    </a:lnR>
                    <a:lnT>
                      <a:noFill/>
                    </a:lnT>
                    <a:lnB>
                      <a:noFill/>
                    </a:lnB>
                    <a:noFill/>
                  </a:tcPr>
                </a:tc>
                <a:extLst>
                  <a:ext uri="{0D108BD9-81ED-4DB2-BD59-A6C34878D82A}">
                    <a16:rowId xmlns:a16="http://schemas.microsoft.com/office/drawing/2014/main" val="3547730418"/>
                  </a:ext>
                </a:extLst>
              </a:tr>
              <a:tr h="475928">
                <a:tc>
                  <a:txBody>
                    <a:bodyPr/>
                    <a:lstStyle/>
                    <a:p>
                      <a:r>
                        <a:rPr lang="en-US" sz="1800"/>
                        <a:t>Figure 7.1 presents a graphic model of the risk management challenge.</a:t>
                      </a:r>
                    </a:p>
                  </a:txBody>
                  <a:tcPr marL="67990" marR="67990" marT="33995" marB="33995" anchor="ctr">
                    <a:lnL>
                      <a:noFill/>
                    </a:lnL>
                    <a:lnR>
                      <a:noFill/>
                    </a:lnR>
                    <a:lnT>
                      <a:noFill/>
                    </a:lnT>
                    <a:lnB>
                      <a:noFill/>
                    </a:lnB>
                    <a:noFill/>
                  </a:tcPr>
                </a:tc>
                <a:tc>
                  <a:txBody>
                    <a:bodyPr/>
                    <a:lstStyle/>
                    <a:p>
                      <a:pPr algn="r"/>
                      <a:r>
                        <a:rPr lang="ar-EG" sz="1800"/>
                        <a:t>تعرض الشكل 7.1 نموذجًا رسوميًا لتحدي إدارة المخاطر.</a:t>
                      </a:r>
                    </a:p>
                  </a:txBody>
                  <a:tcPr marL="67990" marR="67990" marT="33995" marB="33995" anchor="ctr">
                    <a:lnL>
                      <a:noFill/>
                    </a:lnL>
                    <a:lnR>
                      <a:noFill/>
                    </a:lnR>
                    <a:lnT>
                      <a:noFill/>
                    </a:lnT>
                    <a:lnB>
                      <a:noFill/>
                    </a:lnB>
                    <a:noFill/>
                  </a:tcPr>
                </a:tc>
                <a:extLst>
                  <a:ext uri="{0D108BD9-81ED-4DB2-BD59-A6C34878D82A}">
                    <a16:rowId xmlns:a16="http://schemas.microsoft.com/office/drawing/2014/main" val="1024730991"/>
                  </a:ext>
                </a:extLst>
              </a:tr>
              <a:tr h="883865">
                <a:tc>
                  <a:txBody>
                    <a:bodyPr/>
                    <a:lstStyle/>
                    <a:p>
                      <a:r>
                        <a:rPr lang="en-US" sz="1800"/>
                        <a:t>The chances of a risk event occurring (e.g., an error in time estimates, cost estimates, or design technology) are greatest in the concept, planning, and start-up phases of the project.</a:t>
                      </a:r>
                    </a:p>
                  </a:txBody>
                  <a:tcPr marL="67990" marR="67990" marT="33995" marB="33995" anchor="ctr">
                    <a:lnL>
                      <a:noFill/>
                    </a:lnL>
                    <a:lnR>
                      <a:noFill/>
                    </a:lnR>
                    <a:lnT>
                      <a:noFill/>
                    </a:lnT>
                    <a:lnB>
                      <a:noFill/>
                    </a:lnB>
                    <a:noFill/>
                  </a:tcPr>
                </a:tc>
                <a:tc>
                  <a:txBody>
                    <a:bodyPr/>
                    <a:lstStyle/>
                    <a:p>
                      <a:pPr algn="r"/>
                      <a:r>
                        <a:rPr lang="ar-EG" sz="1800" dirty="0"/>
                        <a:t>تكون احتمالية حدوث حدث خطر (مثل خطأ في تقديرات الوقت، أو تقديرات التكلفة، أو تقنية التصميم) أكبر في مراحل المفهوم، والتخطيط، وبدء المشروع.</a:t>
                      </a:r>
                    </a:p>
                  </a:txBody>
                  <a:tcPr marL="67990" marR="67990" marT="33995" marB="33995" anchor="ctr">
                    <a:lnL>
                      <a:noFill/>
                    </a:lnL>
                    <a:lnR>
                      <a:noFill/>
                    </a:lnR>
                    <a:lnT>
                      <a:noFill/>
                    </a:lnT>
                    <a:lnB>
                      <a:noFill/>
                    </a:lnB>
                    <a:noFill/>
                  </a:tcPr>
                </a:tc>
                <a:extLst>
                  <a:ext uri="{0D108BD9-81ED-4DB2-BD59-A6C34878D82A}">
                    <a16:rowId xmlns:a16="http://schemas.microsoft.com/office/drawing/2014/main" val="390032206"/>
                  </a:ext>
                </a:extLst>
              </a:tr>
            </a:tbl>
          </a:graphicData>
        </a:graphic>
      </p:graphicFrame>
      <p:sp>
        <p:nvSpPr>
          <p:cNvPr id="4" name="Rectangle 1">
            <a:extLst>
              <a:ext uri="{FF2B5EF4-FFF2-40B4-BE49-F238E27FC236}">
                <a16:creationId xmlns:a16="http://schemas.microsoft.com/office/drawing/2014/main" id="{0AE7752B-3274-0DC8-45DE-B14D03213FE5}"/>
              </a:ext>
            </a:extLst>
          </p:cNvPr>
          <p:cNvSpPr>
            <a:spLocks noChangeArrowheads="1"/>
          </p:cNvSpPr>
          <p:nvPr/>
        </p:nvSpPr>
        <p:spPr bwMode="auto">
          <a:xfrm>
            <a:off x="2185988" y="138176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141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7A998D36-596B-6C1D-9CC3-4A79B9B6BA23}"/>
              </a:ext>
            </a:extLst>
          </p:cNvPr>
          <p:cNvSpPr txBox="1">
            <a:spLocks/>
          </p:cNvSpPr>
          <p:nvPr/>
        </p:nvSpPr>
        <p:spPr>
          <a:xfrm>
            <a:off x="316085" y="299844"/>
            <a:ext cx="11695477" cy="11082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1" dirty="0">
                <a:highlight>
                  <a:srgbClr val="00FF00"/>
                </a:highlight>
              </a:rPr>
              <a:t>Risk Management Process</a:t>
            </a:r>
          </a:p>
          <a:p>
            <a:endParaRPr lang="en-US" dirty="0"/>
          </a:p>
          <a:p>
            <a:pPr marL="0" indent="0" algn="just">
              <a:lnSpc>
                <a:spcPct val="150000"/>
              </a:lnSpc>
              <a:buNone/>
            </a:pPr>
            <a:endParaRPr lang="ar-EG" sz="1600" b="1" dirty="0"/>
          </a:p>
          <a:p>
            <a:pPr marL="0" indent="0" algn="just">
              <a:lnSpc>
                <a:spcPct val="150000"/>
              </a:lnSpc>
              <a:buNone/>
            </a:pPr>
            <a:endParaRPr lang="ar-EG" sz="1600" b="1" dirty="0"/>
          </a:p>
          <a:p>
            <a:pPr algn="just">
              <a:lnSpc>
                <a:spcPct val="150000"/>
              </a:lnSpc>
            </a:pPr>
            <a:endParaRPr lang="ar-EG" sz="1600" b="1" dirty="0"/>
          </a:p>
          <a:p>
            <a:pPr algn="just">
              <a:lnSpc>
                <a:spcPct val="150000"/>
              </a:lnSpc>
            </a:pPr>
            <a:endParaRPr lang="ar-EG" sz="1600" b="1" dirty="0"/>
          </a:p>
          <a:p>
            <a:pPr algn="just">
              <a:lnSpc>
                <a:spcPct val="150000"/>
              </a:lnSpc>
            </a:pPr>
            <a:endParaRPr lang="en-US" sz="1600" b="1" dirty="0"/>
          </a:p>
          <a:p>
            <a:pPr algn="just">
              <a:lnSpc>
                <a:spcPct val="150000"/>
              </a:lnSpc>
            </a:pPr>
            <a:r>
              <a:rPr lang="en-US" sz="1600" b="1" dirty="0"/>
              <a:t>Figure 7.1: Risk event graph</a:t>
            </a:r>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endParaRPr lang="en-US" dirty="0"/>
          </a:p>
          <a:p>
            <a:pPr marL="0" indent="0">
              <a:buNone/>
            </a:pPr>
            <a:endParaRPr lang="en-US" dirty="0"/>
          </a:p>
        </p:txBody>
      </p:sp>
      <p:pic>
        <p:nvPicPr>
          <p:cNvPr id="3" name="object 105">
            <a:extLst>
              <a:ext uri="{FF2B5EF4-FFF2-40B4-BE49-F238E27FC236}">
                <a16:creationId xmlns:a16="http://schemas.microsoft.com/office/drawing/2014/main" id="{3C9CC726-F870-225F-5CF8-672B3338B6B9}"/>
              </a:ext>
            </a:extLst>
          </p:cNvPr>
          <p:cNvPicPr/>
          <p:nvPr/>
        </p:nvPicPr>
        <p:blipFill>
          <a:blip r:embed="rId3" cstate="print"/>
          <a:stretch>
            <a:fillRect/>
          </a:stretch>
        </p:blipFill>
        <p:spPr>
          <a:xfrm>
            <a:off x="4552122" y="3813317"/>
            <a:ext cx="7075430" cy="1885236"/>
          </a:xfrm>
          <a:prstGeom prst="rect">
            <a:avLst/>
          </a:prstGeom>
        </p:spPr>
      </p:pic>
      <p:graphicFrame>
        <p:nvGraphicFramePr>
          <p:cNvPr id="9" name="Table 8">
            <a:extLst>
              <a:ext uri="{FF2B5EF4-FFF2-40B4-BE49-F238E27FC236}">
                <a16:creationId xmlns:a16="http://schemas.microsoft.com/office/drawing/2014/main" id="{78081DAE-CCE4-4BE8-77C9-28E5D2C97CE9}"/>
              </a:ext>
            </a:extLst>
          </p:cNvPr>
          <p:cNvGraphicFramePr>
            <a:graphicFrameLocks noGrp="1"/>
          </p:cNvGraphicFramePr>
          <p:nvPr>
            <p:extLst>
              <p:ext uri="{D42A27DB-BD31-4B8C-83A1-F6EECF244321}">
                <p14:modId xmlns:p14="http://schemas.microsoft.com/office/powerpoint/2010/main" val="1233993926"/>
              </p:ext>
            </p:extLst>
          </p:nvPr>
        </p:nvGraphicFramePr>
        <p:xfrm>
          <a:off x="554509" y="1345306"/>
          <a:ext cx="10515600" cy="2103120"/>
        </p:xfrm>
        <a:graphic>
          <a:graphicData uri="http://schemas.openxmlformats.org/drawingml/2006/table">
            <a:tbl>
              <a:tblPr/>
              <a:tblGrid>
                <a:gridCol w="5257800">
                  <a:extLst>
                    <a:ext uri="{9D8B030D-6E8A-4147-A177-3AD203B41FA5}">
                      <a16:colId xmlns:a16="http://schemas.microsoft.com/office/drawing/2014/main" val="2896544898"/>
                    </a:ext>
                  </a:extLst>
                </a:gridCol>
                <a:gridCol w="5257800">
                  <a:extLst>
                    <a:ext uri="{9D8B030D-6E8A-4147-A177-3AD203B41FA5}">
                      <a16:colId xmlns:a16="http://schemas.microsoft.com/office/drawing/2014/main" val="3388995449"/>
                    </a:ext>
                  </a:extLst>
                </a:gridCol>
              </a:tblGrid>
              <a:tr h="0">
                <a:tc>
                  <a:txBody>
                    <a:bodyPr/>
                    <a:lstStyle/>
                    <a:p>
                      <a:r>
                        <a:rPr lang="en-US" dirty="0"/>
                        <a:t>For example, the risk event of a design flaw occurring after a prototype has been made has a greater cost or time impact than if the event occurred in the start-up phase of the project.</a:t>
                      </a:r>
                    </a:p>
                  </a:txBody>
                  <a:tcPr anchor="ctr">
                    <a:lnL>
                      <a:noFill/>
                    </a:lnL>
                    <a:lnR>
                      <a:noFill/>
                    </a:lnR>
                    <a:lnT>
                      <a:noFill/>
                    </a:lnT>
                    <a:lnB>
                      <a:noFill/>
                    </a:lnB>
                    <a:noFill/>
                  </a:tcPr>
                </a:tc>
                <a:tc>
                  <a:txBody>
                    <a:bodyPr/>
                    <a:lstStyle/>
                    <a:p>
                      <a:r>
                        <a:rPr lang="ar-EG" dirty="0"/>
                        <a:t>على سبيل المثال، فإن حدوث عيب في التصميم بعد إنتاج نموذج أولي يكون له تأثير أكبر على التكلفة أو الوقت مقارنةً بحدوثه في مرحلة بدء المشروع.</a:t>
                      </a:r>
                    </a:p>
                  </a:txBody>
                  <a:tcPr anchor="ctr">
                    <a:lnL>
                      <a:noFill/>
                    </a:lnL>
                    <a:lnR>
                      <a:noFill/>
                    </a:lnR>
                    <a:lnT>
                      <a:noFill/>
                    </a:lnT>
                    <a:lnB>
                      <a:noFill/>
                    </a:lnB>
                    <a:noFill/>
                  </a:tcPr>
                </a:tc>
                <a:extLst>
                  <a:ext uri="{0D108BD9-81ED-4DB2-BD59-A6C34878D82A}">
                    <a16:rowId xmlns:a16="http://schemas.microsoft.com/office/drawing/2014/main" val="1316937407"/>
                  </a:ext>
                </a:extLst>
              </a:tr>
              <a:tr h="0">
                <a:tc>
                  <a:txBody>
                    <a:bodyPr/>
                    <a:lstStyle/>
                    <a:p>
                      <a:r>
                        <a:rPr lang="en-US" dirty="0"/>
                        <a:t>Clearly, identifying project risk events and deciding a response before the project begins is a more prudent approach than not attempting to manage risk.</a:t>
                      </a:r>
                    </a:p>
                  </a:txBody>
                  <a:tcPr anchor="ctr">
                    <a:lnL>
                      <a:noFill/>
                    </a:lnL>
                    <a:lnR>
                      <a:noFill/>
                    </a:lnR>
                    <a:lnT>
                      <a:noFill/>
                    </a:lnT>
                    <a:lnB>
                      <a:noFill/>
                    </a:lnB>
                    <a:noFill/>
                  </a:tcPr>
                </a:tc>
                <a:tc>
                  <a:txBody>
                    <a:bodyPr/>
                    <a:lstStyle/>
                    <a:p>
                      <a:r>
                        <a:rPr lang="ar-EG" dirty="0"/>
                        <a:t>من الواضح أن تحديد أحداث المخاطر في المشروع واتخاذ قرار بشأن الاستجابة قبل بدء المشروع هو نهج أكثر حكمة من عدم محاولة إدارة المخاطر.</a:t>
                      </a:r>
                    </a:p>
                  </a:txBody>
                  <a:tcPr anchor="ctr">
                    <a:lnL>
                      <a:noFill/>
                    </a:lnL>
                    <a:lnR>
                      <a:noFill/>
                    </a:lnR>
                    <a:lnT>
                      <a:noFill/>
                    </a:lnT>
                    <a:lnB>
                      <a:noFill/>
                    </a:lnB>
                    <a:noFill/>
                  </a:tcPr>
                </a:tc>
                <a:extLst>
                  <a:ext uri="{0D108BD9-81ED-4DB2-BD59-A6C34878D82A}">
                    <a16:rowId xmlns:a16="http://schemas.microsoft.com/office/drawing/2014/main" val="485285851"/>
                  </a:ext>
                </a:extLst>
              </a:tr>
            </a:tbl>
          </a:graphicData>
        </a:graphic>
      </p:graphicFrame>
    </p:spTree>
    <p:extLst>
      <p:ext uri="{BB962C8B-B14F-4D97-AF65-F5344CB8AC3E}">
        <p14:creationId xmlns:p14="http://schemas.microsoft.com/office/powerpoint/2010/main" val="1589026855"/>
      </p:ext>
    </p:extLst>
  </p:cSld>
  <p:clrMapOvr>
    <a:masterClrMapping/>
  </p:clrMapOvr>
  <mc:AlternateContent xmlns:mc="http://schemas.openxmlformats.org/markup-compatibility/2006" xmlns:p14="http://schemas.microsoft.com/office/powerpoint/2010/main">
    <mc:Choice Requires="p14">
      <p:transition p14:dur="10" advTm="3362947"/>
    </mc:Choice>
    <mc:Fallback xmlns="">
      <p:transition advTm="336294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6AF07B4F-CD51-A988-A045-322A2D02CF51}"/>
              </a:ext>
            </a:extLst>
          </p:cNvPr>
          <p:cNvGraphicFramePr>
            <a:graphicFrameLocks noGrp="1"/>
          </p:cNvGraphicFramePr>
          <p:nvPr>
            <p:extLst>
              <p:ext uri="{D42A27DB-BD31-4B8C-83A1-F6EECF244321}">
                <p14:modId xmlns:p14="http://schemas.microsoft.com/office/powerpoint/2010/main" val="3457046740"/>
              </p:ext>
            </p:extLst>
          </p:nvPr>
        </p:nvGraphicFramePr>
        <p:xfrm>
          <a:off x="670000" y="1407878"/>
          <a:ext cx="10515600" cy="4297680"/>
        </p:xfrm>
        <a:graphic>
          <a:graphicData uri="http://schemas.openxmlformats.org/drawingml/2006/table">
            <a:tbl>
              <a:tblPr/>
              <a:tblGrid>
                <a:gridCol w="3505200">
                  <a:extLst>
                    <a:ext uri="{9D8B030D-6E8A-4147-A177-3AD203B41FA5}">
                      <a16:colId xmlns:a16="http://schemas.microsoft.com/office/drawing/2014/main" val="1925505136"/>
                    </a:ext>
                  </a:extLst>
                </a:gridCol>
                <a:gridCol w="3505200">
                  <a:extLst>
                    <a:ext uri="{9D8B030D-6E8A-4147-A177-3AD203B41FA5}">
                      <a16:colId xmlns:a16="http://schemas.microsoft.com/office/drawing/2014/main" val="1271555835"/>
                    </a:ext>
                  </a:extLst>
                </a:gridCol>
                <a:gridCol w="3505200">
                  <a:extLst>
                    <a:ext uri="{9D8B030D-6E8A-4147-A177-3AD203B41FA5}">
                      <a16:colId xmlns:a16="http://schemas.microsoft.com/office/drawing/2014/main" val="796421903"/>
                    </a:ext>
                  </a:extLst>
                </a:gridCol>
              </a:tblGrid>
              <a:tr h="0">
                <a:tc>
                  <a:txBody>
                    <a:bodyPr/>
                    <a:lstStyle/>
                    <a:p>
                      <a:r>
                        <a:rPr lang="en-US" b="1" dirty="0"/>
                        <a:t>Step</a:t>
                      </a:r>
                      <a:endParaRPr lang="en-US" dirty="0"/>
                    </a:p>
                  </a:txBody>
                  <a:tcPr anchor="ctr">
                    <a:lnL>
                      <a:noFill/>
                    </a:lnL>
                    <a:lnR>
                      <a:noFill/>
                    </a:lnR>
                    <a:lnT>
                      <a:noFill/>
                    </a:lnT>
                    <a:lnB>
                      <a:noFill/>
                    </a:lnB>
                    <a:noFill/>
                  </a:tcPr>
                </a:tc>
                <a:tc>
                  <a:txBody>
                    <a:bodyPr/>
                    <a:lstStyle/>
                    <a:p>
                      <a:r>
                        <a:rPr lang="en-US" b="1"/>
                        <a:t>English Description</a:t>
                      </a:r>
                      <a:endParaRPr lang="en-US"/>
                    </a:p>
                  </a:txBody>
                  <a:tcPr anchor="ctr">
                    <a:lnL>
                      <a:noFill/>
                    </a:lnL>
                    <a:lnR>
                      <a:noFill/>
                    </a:lnR>
                    <a:lnT>
                      <a:noFill/>
                    </a:lnT>
                    <a:lnB>
                      <a:noFill/>
                    </a:lnB>
                    <a:noFill/>
                  </a:tcPr>
                </a:tc>
                <a:tc>
                  <a:txBody>
                    <a:bodyPr/>
                    <a:lstStyle/>
                    <a:p>
                      <a:r>
                        <a:rPr lang="en-US" b="1"/>
                        <a:t>Arabic Description</a:t>
                      </a:r>
                      <a:endParaRPr lang="en-US"/>
                    </a:p>
                  </a:txBody>
                  <a:tcPr anchor="ctr">
                    <a:lnL>
                      <a:noFill/>
                    </a:lnL>
                    <a:lnR>
                      <a:noFill/>
                    </a:lnR>
                    <a:lnT>
                      <a:noFill/>
                    </a:lnT>
                    <a:lnB>
                      <a:noFill/>
                    </a:lnB>
                    <a:noFill/>
                  </a:tcPr>
                </a:tc>
                <a:extLst>
                  <a:ext uri="{0D108BD9-81ED-4DB2-BD59-A6C34878D82A}">
                    <a16:rowId xmlns:a16="http://schemas.microsoft.com/office/drawing/2014/main" val="4033905699"/>
                  </a:ext>
                </a:extLst>
              </a:tr>
              <a:tr h="0">
                <a:tc>
                  <a:txBody>
                    <a:bodyPr/>
                    <a:lstStyle/>
                    <a:p>
                      <a:r>
                        <a:rPr lang="en-US" b="1"/>
                        <a:t>Step 1: Risk Identification</a:t>
                      </a:r>
                      <a:endParaRPr lang="en-US"/>
                    </a:p>
                  </a:txBody>
                  <a:tcPr anchor="ctr">
                    <a:lnL>
                      <a:noFill/>
                    </a:lnL>
                    <a:lnR>
                      <a:noFill/>
                    </a:lnR>
                    <a:lnT>
                      <a:noFill/>
                    </a:lnT>
                    <a:lnB>
                      <a:noFill/>
                    </a:lnB>
                    <a:noFill/>
                  </a:tcPr>
                </a:tc>
                <a:tc>
                  <a:txBody>
                    <a:bodyPr/>
                    <a:lstStyle/>
                    <a:p>
                      <a:r>
                        <a:rPr lang="en-US"/>
                        <a:t>Analyze the project to identify sources of risk.</a:t>
                      </a:r>
                    </a:p>
                  </a:txBody>
                  <a:tcPr anchor="ctr">
                    <a:lnL>
                      <a:noFill/>
                    </a:lnL>
                    <a:lnR>
                      <a:noFill/>
                    </a:lnR>
                    <a:lnT>
                      <a:noFill/>
                    </a:lnT>
                    <a:lnB>
                      <a:noFill/>
                    </a:lnB>
                    <a:noFill/>
                  </a:tcPr>
                </a:tc>
                <a:tc>
                  <a:txBody>
                    <a:bodyPr/>
                    <a:lstStyle/>
                    <a:p>
                      <a:pPr algn="r"/>
                      <a:r>
                        <a:rPr lang="ar-EG"/>
                        <a:t>تحليل المشروع لتحديد مصادر المخاطر.</a:t>
                      </a:r>
                    </a:p>
                  </a:txBody>
                  <a:tcPr anchor="ctr">
                    <a:lnL>
                      <a:noFill/>
                    </a:lnL>
                    <a:lnR>
                      <a:noFill/>
                    </a:lnR>
                    <a:lnT>
                      <a:noFill/>
                    </a:lnT>
                    <a:lnB>
                      <a:noFill/>
                    </a:lnB>
                    <a:noFill/>
                  </a:tcPr>
                </a:tc>
                <a:extLst>
                  <a:ext uri="{0D108BD9-81ED-4DB2-BD59-A6C34878D82A}">
                    <a16:rowId xmlns:a16="http://schemas.microsoft.com/office/drawing/2014/main" val="1499817372"/>
                  </a:ext>
                </a:extLst>
              </a:tr>
              <a:tr h="0">
                <a:tc>
                  <a:txBody>
                    <a:bodyPr/>
                    <a:lstStyle/>
                    <a:p>
                      <a:r>
                        <a:rPr lang="en-US" b="1"/>
                        <a:t>Step 2: Risk Assessment</a:t>
                      </a:r>
                      <a:endParaRPr lang="en-US"/>
                    </a:p>
                  </a:txBody>
                  <a:tcPr anchor="ctr">
                    <a:lnL>
                      <a:noFill/>
                    </a:lnL>
                    <a:lnR>
                      <a:noFill/>
                    </a:lnR>
                    <a:lnT>
                      <a:noFill/>
                    </a:lnT>
                    <a:lnB>
                      <a:noFill/>
                    </a:lnB>
                    <a:noFill/>
                  </a:tcPr>
                </a:tc>
                <a:tc>
                  <a:txBody>
                    <a:bodyPr/>
                    <a:lstStyle/>
                    <a:p>
                      <a:r>
                        <a:rPr lang="en-US"/>
                        <a:t>Assess risks in terms of: </a:t>
                      </a:r>
                      <a:br>
                        <a:rPr lang="en-US"/>
                      </a:br>
                      <a:r>
                        <a:rPr lang="en-US"/>
                        <a:t>• Severity of impact </a:t>
                      </a:r>
                      <a:br>
                        <a:rPr lang="en-US"/>
                      </a:br>
                      <a:r>
                        <a:rPr lang="en-US"/>
                        <a:t>• Likelihood of occurring </a:t>
                      </a:r>
                      <a:br>
                        <a:rPr lang="en-US"/>
                      </a:br>
                      <a:r>
                        <a:rPr lang="en-US"/>
                        <a:t>• Controllability</a:t>
                      </a:r>
                    </a:p>
                  </a:txBody>
                  <a:tcPr anchor="ctr">
                    <a:lnL>
                      <a:noFill/>
                    </a:lnL>
                    <a:lnR>
                      <a:noFill/>
                    </a:lnR>
                    <a:lnT>
                      <a:noFill/>
                    </a:lnT>
                    <a:lnB>
                      <a:noFill/>
                    </a:lnB>
                    <a:noFill/>
                  </a:tcPr>
                </a:tc>
                <a:tc>
                  <a:txBody>
                    <a:bodyPr/>
                    <a:lstStyle/>
                    <a:p>
                      <a:pPr algn="r"/>
                      <a:r>
                        <a:rPr lang="ar-EG"/>
                        <a:t>تقييم المخاطر من حيث: </a:t>
                      </a:r>
                      <a:br>
                        <a:rPr lang="ar-EG"/>
                      </a:br>
                      <a:r>
                        <a:rPr lang="ar-EG"/>
                        <a:t>• شدة التأثير </a:t>
                      </a:r>
                      <a:br>
                        <a:rPr lang="ar-EG"/>
                      </a:br>
                      <a:r>
                        <a:rPr lang="ar-EG"/>
                        <a:t>• احتمالية الحدوث </a:t>
                      </a:r>
                      <a:br>
                        <a:rPr lang="ar-EG"/>
                      </a:br>
                      <a:r>
                        <a:rPr lang="ar-EG"/>
                        <a:t>• إمكانية التحكم</a:t>
                      </a:r>
                    </a:p>
                  </a:txBody>
                  <a:tcPr anchor="ctr">
                    <a:lnL>
                      <a:noFill/>
                    </a:lnL>
                    <a:lnR>
                      <a:noFill/>
                    </a:lnR>
                    <a:lnT>
                      <a:noFill/>
                    </a:lnT>
                    <a:lnB>
                      <a:noFill/>
                    </a:lnB>
                    <a:noFill/>
                  </a:tcPr>
                </a:tc>
                <a:extLst>
                  <a:ext uri="{0D108BD9-81ED-4DB2-BD59-A6C34878D82A}">
                    <a16:rowId xmlns:a16="http://schemas.microsoft.com/office/drawing/2014/main" val="3938309903"/>
                  </a:ext>
                </a:extLst>
              </a:tr>
              <a:tr h="0">
                <a:tc>
                  <a:txBody>
                    <a:bodyPr/>
                    <a:lstStyle/>
                    <a:p>
                      <a:r>
                        <a:rPr lang="en-US" b="1"/>
                        <a:t>Step 3: Risk Response Development</a:t>
                      </a:r>
                      <a:endParaRPr lang="en-US"/>
                    </a:p>
                  </a:txBody>
                  <a:tcPr anchor="ctr">
                    <a:lnL>
                      <a:noFill/>
                    </a:lnL>
                    <a:lnR>
                      <a:noFill/>
                    </a:lnR>
                    <a:lnT>
                      <a:noFill/>
                    </a:lnT>
                    <a:lnB>
                      <a:noFill/>
                    </a:lnB>
                    <a:noFill/>
                  </a:tcPr>
                </a:tc>
                <a:tc>
                  <a:txBody>
                    <a:bodyPr/>
                    <a:lstStyle/>
                    <a:p>
                      <a:r>
                        <a:rPr lang="en-US"/>
                        <a:t>Develop a strategy to reduce possible damage.</a:t>
                      </a:r>
                      <a:br>
                        <a:rPr lang="en-US"/>
                      </a:br>
                      <a:r>
                        <a:rPr lang="en-US"/>
                        <a:t>Develop contingency plans.</a:t>
                      </a:r>
                    </a:p>
                  </a:txBody>
                  <a:tcPr anchor="ctr">
                    <a:lnL>
                      <a:noFill/>
                    </a:lnL>
                    <a:lnR>
                      <a:noFill/>
                    </a:lnR>
                    <a:lnT>
                      <a:noFill/>
                    </a:lnT>
                    <a:lnB>
                      <a:noFill/>
                    </a:lnB>
                    <a:noFill/>
                  </a:tcPr>
                </a:tc>
                <a:tc>
                  <a:txBody>
                    <a:bodyPr/>
                    <a:lstStyle/>
                    <a:p>
                      <a:pPr algn="r"/>
                      <a:r>
                        <a:rPr lang="ar-EG"/>
                        <a:t>تطوير استراتيجية لتقليل الأضرار المحتملة. </a:t>
                      </a:r>
                      <a:br>
                        <a:rPr lang="ar-EG"/>
                      </a:br>
                      <a:r>
                        <a:rPr lang="ar-EG"/>
                        <a:t>إعداد خطط طوارئ.</a:t>
                      </a:r>
                    </a:p>
                  </a:txBody>
                  <a:tcPr anchor="ctr">
                    <a:lnL>
                      <a:noFill/>
                    </a:lnL>
                    <a:lnR>
                      <a:noFill/>
                    </a:lnR>
                    <a:lnT>
                      <a:noFill/>
                    </a:lnT>
                    <a:lnB>
                      <a:noFill/>
                    </a:lnB>
                    <a:noFill/>
                  </a:tcPr>
                </a:tc>
                <a:extLst>
                  <a:ext uri="{0D108BD9-81ED-4DB2-BD59-A6C34878D82A}">
                    <a16:rowId xmlns:a16="http://schemas.microsoft.com/office/drawing/2014/main" val="1453491246"/>
                  </a:ext>
                </a:extLst>
              </a:tr>
              <a:tr h="0">
                <a:tc>
                  <a:txBody>
                    <a:bodyPr/>
                    <a:lstStyle/>
                    <a:p>
                      <a:r>
                        <a:rPr lang="en-US" b="1"/>
                        <a:t>Step 4: Risk Response Control</a:t>
                      </a:r>
                      <a:endParaRPr lang="en-US"/>
                    </a:p>
                  </a:txBody>
                  <a:tcPr anchor="ctr">
                    <a:lnL>
                      <a:noFill/>
                    </a:lnL>
                    <a:lnR>
                      <a:noFill/>
                    </a:lnR>
                    <a:lnT>
                      <a:noFill/>
                    </a:lnT>
                    <a:lnB>
                      <a:noFill/>
                    </a:lnB>
                    <a:noFill/>
                  </a:tcPr>
                </a:tc>
                <a:tc>
                  <a:txBody>
                    <a:bodyPr/>
                    <a:lstStyle/>
                    <a:p>
                      <a:r>
                        <a:rPr lang="en-US"/>
                        <a:t>Implement risk strategy.</a:t>
                      </a:r>
                      <a:br>
                        <a:rPr lang="en-US"/>
                      </a:br>
                      <a:r>
                        <a:rPr lang="en-US"/>
                        <a:t>Monitor and adjust plan for new risks.</a:t>
                      </a:r>
                      <a:br>
                        <a:rPr lang="en-US"/>
                      </a:br>
                      <a:r>
                        <a:rPr lang="en-US"/>
                        <a:t>Change management.</a:t>
                      </a:r>
                    </a:p>
                  </a:txBody>
                  <a:tcPr anchor="ctr">
                    <a:lnL>
                      <a:noFill/>
                    </a:lnL>
                    <a:lnR>
                      <a:noFill/>
                    </a:lnR>
                    <a:lnT>
                      <a:noFill/>
                    </a:lnT>
                    <a:lnB>
                      <a:noFill/>
                    </a:lnB>
                    <a:noFill/>
                  </a:tcPr>
                </a:tc>
                <a:tc>
                  <a:txBody>
                    <a:bodyPr/>
                    <a:lstStyle/>
                    <a:p>
                      <a:pPr algn="r"/>
                      <a:r>
                        <a:rPr lang="ar-EG" dirty="0"/>
                        <a:t>تنفيذ استراتيجية المخاطر. </a:t>
                      </a:r>
                      <a:br>
                        <a:rPr lang="ar-EG" dirty="0"/>
                      </a:br>
                      <a:r>
                        <a:rPr lang="ar-EG" dirty="0"/>
                        <a:t>مراقبة وتعديل الخطة للتعامل مع المخاطر الجديدة. </a:t>
                      </a:r>
                      <a:br>
                        <a:rPr lang="ar-EG" dirty="0"/>
                      </a:br>
                      <a:r>
                        <a:rPr lang="ar-EG" dirty="0"/>
                        <a:t>إدارة التغيير.</a:t>
                      </a:r>
                    </a:p>
                  </a:txBody>
                  <a:tcPr anchor="ctr">
                    <a:lnL>
                      <a:noFill/>
                    </a:lnL>
                    <a:lnR>
                      <a:noFill/>
                    </a:lnR>
                    <a:lnT>
                      <a:noFill/>
                    </a:lnT>
                    <a:lnB>
                      <a:noFill/>
                    </a:lnB>
                    <a:noFill/>
                  </a:tcPr>
                </a:tc>
                <a:extLst>
                  <a:ext uri="{0D108BD9-81ED-4DB2-BD59-A6C34878D82A}">
                    <a16:rowId xmlns:a16="http://schemas.microsoft.com/office/drawing/2014/main" val="620145801"/>
                  </a:ext>
                </a:extLst>
              </a:tr>
            </a:tbl>
          </a:graphicData>
        </a:graphic>
      </p:graphicFrame>
    </p:spTree>
    <p:extLst>
      <p:ext uri="{BB962C8B-B14F-4D97-AF65-F5344CB8AC3E}">
        <p14:creationId xmlns:p14="http://schemas.microsoft.com/office/powerpoint/2010/main" val="221877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1">
            <a:extLst>
              <a:ext uri="{FF2B5EF4-FFF2-40B4-BE49-F238E27FC236}">
                <a16:creationId xmlns:a16="http://schemas.microsoft.com/office/drawing/2014/main" id="{072E395F-5CE8-FFCC-7F6A-9ACFCC415B37}"/>
              </a:ext>
            </a:extLst>
          </p:cNvPr>
          <p:cNvSpPr>
            <a:spLocks noChangeArrowheads="1"/>
          </p:cNvSpPr>
          <p:nvPr/>
        </p:nvSpPr>
        <p:spPr bwMode="auto">
          <a:xfrm>
            <a:off x="3039616" y="190273"/>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graphicFrame>
        <p:nvGraphicFramePr>
          <p:cNvPr id="4" name="Table 3">
            <a:extLst>
              <a:ext uri="{FF2B5EF4-FFF2-40B4-BE49-F238E27FC236}">
                <a16:creationId xmlns:a16="http://schemas.microsoft.com/office/drawing/2014/main" id="{E7B483FC-475A-2671-1105-144CF182EE8B}"/>
              </a:ext>
            </a:extLst>
          </p:cNvPr>
          <p:cNvGraphicFramePr>
            <a:graphicFrameLocks noGrp="1"/>
          </p:cNvGraphicFramePr>
          <p:nvPr>
            <p:extLst>
              <p:ext uri="{D42A27DB-BD31-4B8C-83A1-F6EECF244321}">
                <p14:modId xmlns:p14="http://schemas.microsoft.com/office/powerpoint/2010/main" val="1266778626"/>
              </p:ext>
            </p:extLst>
          </p:nvPr>
        </p:nvGraphicFramePr>
        <p:xfrm>
          <a:off x="363842" y="1239053"/>
          <a:ext cx="11097840" cy="4877711"/>
        </p:xfrm>
        <a:graphic>
          <a:graphicData uri="http://schemas.openxmlformats.org/drawingml/2006/table">
            <a:tbl>
              <a:tblPr/>
              <a:tblGrid>
                <a:gridCol w="5548920">
                  <a:extLst>
                    <a:ext uri="{9D8B030D-6E8A-4147-A177-3AD203B41FA5}">
                      <a16:colId xmlns:a16="http://schemas.microsoft.com/office/drawing/2014/main" val="1744505435"/>
                    </a:ext>
                  </a:extLst>
                </a:gridCol>
                <a:gridCol w="5548920">
                  <a:extLst>
                    <a:ext uri="{9D8B030D-6E8A-4147-A177-3AD203B41FA5}">
                      <a16:colId xmlns:a16="http://schemas.microsoft.com/office/drawing/2014/main" val="707274748"/>
                    </a:ext>
                  </a:extLst>
                </a:gridCol>
              </a:tblGrid>
              <a:tr h="580178">
                <a:tc>
                  <a:txBody>
                    <a:bodyPr/>
                    <a:lstStyle/>
                    <a:p>
                      <a:r>
                        <a:rPr lang="en-US" sz="1550" dirty="0"/>
                        <a:t>The risk management process begins by trying to generate a list of all the possible risks that could affect the project.</a:t>
                      </a:r>
                    </a:p>
                  </a:txBody>
                  <a:tcPr marL="58018" marR="58018" marT="29009" marB="29009" anchor="ctr">
                    <a:lnL>
                      <a:noFill/>
                    </a:lnL>
                    <a:lnR>
                      <a:noFill/>
                    </a:lnR>
                    <a:lnT>
                      <a:noFill/>
                    </a:lnT>
                    <a:lnB>
                      <a:noFill/>
                    </a:lnB>
                    <a:noFill/>
                  </a:tcPr>
                </a:tc>
                <a:tc>
                  <a:txBody>
                    <a:bodyPr/>
                    <a:lstStyle/>
                    <a:p>
                      <a:pPr algn="r"/>
                      <a:r>
                        <a:rPr lang="ar-EG" sz="1550" dirty="0"/>
                        <a:t>تبدأ عملية إدارة المخاطر بمحاولة إعداد قائمة بجميع المخاطر المحتملة التي يمكن أن تؤثر على المشروع.</a:t>
                      </a:r>
                    </a:p>
                  </a:txBody>
                  <a:tcPr marL="58018" marR="58018" marT="29009" marB="29009" anchor="ctr">
                    <a:lnL>
                      <a:noFill/>
                    </a:lnL>
                    <a:lnR>
                      <a:noFill/>
                    </a:lnR>
                    <a:lnT>
                      <a:noFill/>
                    </a:lnT>
                    <a:lnB>
                      <a:noFill/>
                    </a:lnB>
                    <a:noFill/>
                  </a:tcPr>
                </a:tc>
                <a:extLst>
                  <a:ext uri="{0D108BD9-81ED-4DB2-BD59-A6C34878D82A}">
                    <a16:rowId xmlns:a16="http://schemas.microsoft.com/office/drawing/2014/main" val="936372087"/>
                  </a:ext>
                </a:extLst>
              </a:tr>
              <a:tr h="754232">
                <a:tc>
                  <a:txBody>
                    <a:bodyPr/>
                    <a:lstStyle/>
                    <a:p>
                      <a:r>
                        <a:rPr lang="en-US" sz="1550" dirty="0"/>
                        <a:t>Typically the project manager pulls together, during the planning phase, a risk management team consisting of core team members and other relevant stakeholders.</a:t>
                      </a:r>
                    </a:p>
                  </a:txBody>
                  <a:tcPr marL="58018" marR="58018" marT="29009" marB="29009" anchor="ctr">
                    <a:lnL>
                      <a:noFill/>
                    </a:lnL>
                    <a:lnR>
                      <a:noFill/>
                    </a:lnR>
                    <a:lnT>
                      <a:noFill/>
                    </a:lnT>
                    <a:lnB>
                      <a:noFill/>
                    </a:lnB>
                    <a:noFill/>
                  </a:tcPr>
                </a:tc>
                <a:tc>
                  <a:txBody>
                    <a:bodyPr/>
                    <a:lstStyle/>
                    <a:p>
                      <a:pPr algn="r"/>
                      <a:r>
                        <a:rPr lang="ar-EG" sz="1550"/>
                        <a:t>عادةً يقوم مدير المشروع خلال مرحلة التخطيط بتجميع فريق لإدارة المخاطر يتألف من أعضاء الفريق الأساسيين وأصحاب المصلحة الآخرين ذوي الصلة.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2015325117"/>
                  </a:ext>
                </a:extLst>
              </a:tr>
              <a:tr h="406125">
                <a:tc>
                  <a:txBody>
                    <a:bodyPr/>
                    <a:lstStyle/>
                    <a:p>
                      <a:r>
                        <a:rPr lang="en-US" sz="1550"/>
                        <a:t>The team uses brainstorming and other problem-identifying techniques to identify potential problems.</a:t>
                      </a:r>
                    </a:p>
                  </a:txBody>
                  <a:tcPr marL="58018" marR="58018" marT="29009" marB="29009" anchor="ctr">
                    <a:lnL>
                      <a:noFill/>
                    </a:lnL>
                    <a:lnR>
                      <a:noFill/>
                    </a:lnR>
                    <a:lnT>
                      <a:noFill/>
                    </a:lnT>
                    <a:lnB>
                      <a:noFill/>
                    </a:lnB>
                    <a:noFill/>
                  </a:tcPr>
                </a:tc>
                <a:tc>
                  <a:txBody>
                    <a:bodyPr/>
                    <a:lstStyle/>
                    <a:p>
                      <a:pPr algn="r"/>
                      <a:r>
                        <a:rPr lang="ar-EG" sz="1550"/>
                        <a:t>يستخدم الفريق العصف الذهني وتقنيات أخرى لتحديد المشكلات المحتملة.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2974628507"/>
                  </a:ext>
                </a:extLst>
              </a:tr>
              <a:tr h="406125">
                <a:tc>
                  <a:txBody>
                    <a:bodyPr/>
                    <a:lstStyle/>
                    <a:p>
                      <a:r>
                        <a:rPr lang="en-US" sz="1550"/>
                        <a:t>Participants are encouraged to keep an open mind and generate as many probable risks as possible.</a:t>
                      </a:r>
                    </a:p>
                  </a:txBody>
                  <a:tcPr marL="58018" marR="58018" marT="29009" marB="29009" anchor="ctr">
                    <a:lnL>
                      <a:noFill/>
                    </a:lnL>
                    <a:lnR>
                      <a:noFill/>
                    </a:lnR>
                    <a:lnT>
                      <a:noFill/>
                    </a:lnT>
                    <a:lnB>
                      <a:noFill/>
                    </a:lnB>
                    <a:noFill/>
                  </a:tcPr>
                </a:tc>
                <a:tc>
                  <a:txBody>
                    <a:bodyPr/>
                    <a:lstStyle/>
                    <a:p>
                      <a:pPr algn="r"/>
                      <a:r>
                        <a:rPr lang="ar-EG" sz="1550"/>
                        <a:t>يتم تشجيع المشاركين على أن يكونوا متفتحين وأن يولدوا أكبر عدد ممكن من المخاطر المحتملة.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1741663300"/>
                  </a:ext>
                </a:extLst>
              </a:tr>
              <a:tr h="580178">
                <a:tc>
                  <a:txBody>
                    <a:bodyPr/>
                    <a:lstStyle/>
                    <a:p>
                      <a:r>
                        <a:rPr lang="en-US" sz="1550" dirty="0"/>
                        <a:t>One common mistake that is made early in the risk identification process is to focus on objectives and not on the events that could produce consequences.</a:t>
                      </a:r>
                    </a:p>
                  </a:txBody>
                  <a:tcPr marL="58018" marR="58018" marT="29009" marB="29009" anchor="ctr">
                    <a:lnL>
                      <a:noFill/>
                    </a:lnL>
                    <a:lnR>
                      <a:noFill/>
                    </a:lnR>
                    <a:lnT>
                      <a:noFill/>
                    </a:lnT>
                    <a:lnB>
                      <a:noFill/>
                    </a:lnB>
                    <a:noFill/>
                  </a:tcPr>
                </a:tc>
                <a:tc>
                  <a:txBody>
                    <a:bodyPr/>
                    <a:lstStyle/>
                    <a:p>
                      <a:pPr algn="r"/>
                      <a:r>
                        <a:rPr lang="ar-EG" sz="1550"/>
                        <a:t>أحد الأخطاء الشائعة التي تُرتكب في وقت مبكر من عملية تحديد المخاطر هو التركيز على الأهداف بدلاً من الأحداث التي يمكن أن تُنتج العواقب.</a:t>
                      </a:r>
                    </a:p>
                  </a:txBody>
                  <a:tcPr marL="58018" marR="58018" marT="29009" marB="29009" anchor="ctr">
                    <a:lnL>
                      <a:noFill/>
                    </a:lnL>
                    <a:lnR>
                      <a:noFill/>
                    </a:lnR>
                    <a:lnT>
                      <a:noFill/>
                    </a:lnT>
                    <a:lnB>
                      <a:noFill/>
                    </a:lnB>
                    <a:noFill/>
                  </a:tcPr>
                </a:tc>
                <a:extLst>
                  <a:ext uri="{0D108BD9-81ED-4DB2-BD59-A6C34878D82A}">
                    <a16:rowId xmlns:a16="http://schemas.microsoft.com/office/drawing/2014/main" val="945111762"/>
                  </a:ext>
                </a:extLst>
              </a:tr>
              <a:tr h="406125">
                <a:tc>
                  <a:txBody>
                    <a:bodyPr/>
                    <a:lstStyle/>
                    <a:p>
                      <a:r>
                        <a:rPr lang="en-US" sz="1550"/>
                        <a:t>For example, team members may identify failing to meet schedule as a major risk.</a:t>
                      </a:r>
                    </a:p>
                  </a:txBody>
                  <a:tcPr marL="58018" marR="58018" marT="29009" marB="29009" anchor="ctr">
                    <a:lnL>
                      <a:noFill/>
                    </a:lnL>
                    <a:lnR>
                      <a:noFill/>
                    </a:lnR>
                    <a:lnT>
                      <a:noFill/>
                    </a:lnT>
                    <a:lnB>
                      <a:noFill/>
                    </a:lnB>
                    <a:noFill/>
                  </a:tcPr>
                </a:tc>
                <a:tc>
                  <a:txBody>
                    <a:bodyPr/>
                    <a:lstStyle/>
                    <a:p>
                      <a:pPr algn="r"/>
                      <a:r>
                        <a:rPr lang="ar-EG" sz="1550"/>
                        <a:t>على سبيل المثال، قد يحدد أعضاء الفريق أن عدم الالتزام بالجدول الزمني يشكل خطرًا رئيسيًا.</a:t>
                      </a:r>
                    </a:p>
                  </a:txBody>
                  <a:tcPr marL="58018" marR="58018" marT="29009" marB="29009" anchor="ctr">
                    <a:lnL>
                      <a:noFill/>
                    </a:lnL>
                    <a:lnR>
                      <a:noFill/>
                    </a:lnR>
                    <a:lnT>
                      <a:noFill/>
                    </a:lnT>
                    <a:lnB>
                      <a:noFill/>
                    </a:lnB>
                    <a:noFill/>
                  </a:tcPr>
                </a:tc>
                <a:extLst>
                  <a:ext uri="{0D108BD9-81ED-4DB2-BD59-A6C34878D82A}">
                    <a16:rowId xmlns:a16="http://schemas.microsoft.com/office/drawing/2014/main" val="3537210744"/>
                  </a:ext>
                </a:extLst>
              </a:tr>
              <a:tr h="580178">
                <a:tc>
                  <a:txBody>
                    <a:bodyPr/>
                    <a:lstStyle/>
                    <a:p>
                      <a:r>
                        <a:rPr lang="en-US" sz="1550"/>
                        <a:t>What they need to focus on are the events that could cause this to happen (i.e., poor estimates, adverse weather, shipping delays, etc.).</a:t>
                      </a:r>
                    </a:p>
                  </a:txBody>
                  <a:tcPr marL="58018" marR="58018" marT="29009" marB="29009" anchor="ctr">
                    <a:lnL>
                      <a:noFill/>
                    </a:lnL>
                    <a:lnR>
                      <a:noFill/>
                    </a:lnR>
                    <a:lnT>
                      <a:noFill/>
                    </a:lnT>
                    <a:lnB>
                      <a:noFill/>
                    </a:lnB>
                    <a:noFill/>
                  </a:tcPr>
                </a:tc>
                <a:tc>
                  <a:txBody>
                    <a:bodyPr/>
                    <a:lstStyle/>
                    <a:p>
                      <a:pPr algn="r"/>
                      <a:r>
                        <a:rPr lang="ar-EG" sz="1550"/>
                        <a:t>ما يجب أن يركزوا عليه هو الأحداث التي يمكن أن تؤدي إلى ذلك (مثل التقديرات السيئة، الأحوال الجوية غير المواتية، تأخيرات الشحن، إلخ).</a:t>
                      </a:r>
                    </a:p>
                  </a:txBody>
                  <a:tcPr marL="58018" marR="58018" marT="29009" marB="29009" anchor="ctr">
                    <a:lnL>
                      <a:noFill/>
                    </a:lnL>
                    <a:lnR>
                      <a:noFill/>
                    </a:lnR>
                    <a:lnT>
                      <a:noFill/>
                    </a:lnT>
                    <a:lnB>
                      <a:noFill/>
                    </a:lnB>
                    <a:noFill/>
                  </a:tcPr>
                </a:tc>
                <a:extLst>
                  <a:ext uri="{0D108BD9-81ED-4DB2-BD59-A6C34878D82A}">
                    <a16:rowId xmlns:a16="http://schemas.microsoft.com/office/drawing/2014/main" val="39304239"/>
                  </a:ext>
                </a:extLst>
              </a:tr>
              <a:tr h="406125">
                <a:tc>
                  <a:txBody>
                    <a:bodyPr/>
                    <a:lstStyle/>
                    <a:p>
                      <a:r>
                        <a:rPr lang="en-US" sz="1550"/>
                        <a:t>Only by focusing on actual events can potential solutions be found.</a:t>
                      </a:r>
                    </a:p>
                  </a:txBody>
                  <a:tcPr marL="58018" marR="58018" marT="29009" marB="29009" anchor="ctr">
                    <a:lnL>
                      <a:noFill/>
                    </a:lnL>
                    <a:lnR>
                      <a:noFill/>
                    </a:lnR>
                    <a:lnT>
                      <a:noFill/>
                    </a:lnT>
                    <a:lnB>
                      <a:noFill/>
                    </a:lnB>
                    <a:noFill/>
                  </a:tcPr>
                </a:tc>
                <a:tc>
                  <a:txBody>
                    <a:bodyPr/>
                    <a:lstStyle/>
                    <a:p>
                      <a:pPr algn="r"/>
                      <a:r>
                        <a:rPr lang="ar-EG" sz="1550" dirty="0"/>
                        <a:t>فقط من خلال التركيز على الأحداث الفعلية يمكن إيجاد حلول محتملة.</a:t>
                      </a:r>
                    </a:p>
                  </a:txBody>
                  <a:tcPr marL="58018" marR="58018" marT="29009" marB="29009" anchor="ctr">
                    <a:lnL>
                      <a:noFill/>
                    </a:lnL>
                    <a:lnR>
                      <a:noFill/>
                    </a:lnR>
                    <a:lnT>
                      <a:noFill/>
                    </a:lnT>
                    <a:lnB>
                      <a:noFill/>
                    </a:lnB>
                    <a:noFill/>
                  </a:tcPr>
                </a:tc>
                <a:extLst>
                  <a:ext uri="{0D108BD9-81ED-4DB2-BD59-A6C34878D82A}">
                    <a16:rowId xmlns:a16="http://schemas.microsoft.com/office/drawing/2014/main" val="3682633111"/>
                  </a:ext>
                </a:extLst>
              </a:tr>
            </a:tbl>
          </a:graphicData>
        </a:graphic>
      </p:graphicFrame>
      <p:sp>
        <p:nvSpPr>
          <p:cNvPr id="8" name="Rectangle 1">
            <a:extLst>
              <a:ext uri="{FF2B5EF4-FFF2-40B4-BE49-F238E27FC236}">
                <a16:creationId xmlns:a16="http://schemas.microsoft.com/office/drawing/2014/main" id="{8B3CE39E-4F2F-847D-379C-0AED3F9563B3}"/>
              </a:ext>
            </a:extLst>
          </p:cNvPr>
          <p:cNvSpPr>
            <a:spLocks noChangeArrowheads="1"/>
          </p:cNvSpPr>
          <p:nvPr/>
        </p:nvSpPr>
        <p:spPr bwMode="auto">
          <a:xfrm>
            <a:off x="2760663" y="150914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15700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016D493-F3FA-1ECE-F9F6-292941E490B9}"/>
              </a:ext>
            </a:extLst>
          </p:cNvPr>
          <p:cNvSpPr txBox="1">
            <a:spLocks noChangeArrowheads="1"/>
          </p:cNvSpPr>
          <p:nvPr/>
        </p:nvSpPr>
        <p:spPr bwMode="auto">
          <a:xfrm>
            <a:off x="0" y="70626"/>
            <a:ext cx="11522000" cy="9199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3AE7CCFA-A8BF-4912-A099-0B9CB212678A}"/>
              </a:ext>
            </a:extLst>
          </p:cNvPr>
          <p:cNvSpPr txBox="1">
            <a:spLocks noChangeArrowheads="1"/>
          </p:cNvSpPr>
          <p:nvPr/>
        </p:nvSpPr>
        <p:spPr bwMode="auto">
          <a:xfrm>
            <a:off x="0" y="1381766"/>
            <a:ext cx="11522000" cy="509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88379D46-01FB-E353-C737-7E68473FC0C3}"/>
              </a:ext>
            </a:extLst>
          </p:cNvPr>
          <p:cNvGraphicFramePr>
            <a:graphicFrameLocks noGrp="1"/>
          </p:cNvGraphicFramePr>
          <p:nvPr>
            <p:extLst>
              <p:ext uri="{D42A27DB-BD31-4B8C-83A1-F6EECF244321}">
                <p14:modId xmlns:p14="http://schemas.microsoft.com/office/powerpoint/2010/main" val="3133539367"/>
              </p:ext>
            </p:extLst>
          </p:nvPr>
        </p:nvGraphicFramePr>
        <p:xfrm>
          <a:off x="424160" y="1405232"/>
          <a:ext cx="11097840" cy="4640248"/>
        </p:xfrm>
        <a:graphic>
          <a:graphicData uri="http://schemas.openxmlformats.org/drawingml/2006/table">
            <a:tbl>
              <a:tblPr/>
              <a:tblGrid>
                <a:gridCol w="5548920">
                  <a:extLst>
                    <a:ext uri="{9D8B030D-6E8A-4147-A177-3AD203B41FA5}">
                      <a16:colId xmlns:a16="http://schemas.microsoft.com/office/drawing/2014/main" val="2444145342"/>
                    </a:ext>
                  </a:extLst>
                </a:gridCol>
                <a:gridCol w="5548920">
                  <a:extLst>
                    <a:ext uri="{9D8B030D-6E8A-4147-A177-3AD203B41FA5}">
                      <a16:colId xmlns:a16="http://schemas.microsoft.com/office/drawing/2014/main" val="541340910"/>
                    </a:ext>
                  </a:extLst>
                </a:gridCol>
              </a:tblGrid>
              <a:tr h="263717">
                <a:tc>
                  <a:txBody>
                    <a:bodyPr/>
                    <a:lstStyle/>
                    <a:p>
                      <a:r>
                        <a:rPr lang="en-US" sz="1600" b="1" dirty="0"/>
                        <a:t>Risk breakdown structures (RBSs):</a:t>
                      </a:r>
                      <a:endParaRPr lang="en-US" sz="1600" dirty="0"/>
                    </a:p>
                  </a:txBody>
                  <a:tcPr marL="65929" marR="65929" marT="32965" marB="32965" anchor="ctr">
                    <a:lnL>
                      <a:noFill/>
                    </a:lnL>
                    <a:lnR>
                      <a:noFill/>
                    </a:lnR>
                    <a:lnT>
                      <a:noFill/>
                    </a:lnT>
                    <a:lnB>
                      <a:noFill/>
                    </a:lnB>
                    <a:noFill/>
                  </a:tcPr>
                </a:tc>
                <a:tc>
                  <a:txBody>
                    <a:bodyPr/>
                    <a:lstStyle/>
                    <a:p>
                      <a:pPr algn="r" rtl="1"/>
                      <a:r>
                        <a:rPr lang="ar-EG" sz="1600" b="1" dirty="0"/>
                        <a:t>هياكل تحليل المخاطر (</a:t>
                      </a:r>
                      <a:r>
                        <a:rPr lang="en-US" sz="1600" b="1" dirty="0"/>
                        <a:t>RBSs):</a:t>
                      </a:r>
                      <a:endParaRPr lang="en-US" sz="1600" dirty="0"/>
                    </a:p>
                  </a:txBody>
                  <a:tcPr marL="65929" marR="65929" marT="32965" marB="32965" anchor="ctr">
                    <a:lnL>
                      <a:noFill/>
                    </a:lnL>
                    <a:lnR>
                      <a:noFill/>
                    </a:lnR>
                    <a:lnT>
                      <a:noFill/>
                    </a:lnT>
                    <a:lnB>
                      <a:noFill/>
                    </a:lnB>
                    <a:noFill/>
                  </a:tcPr>
                </a:tc>
                <a:extLst>
                  <a:ext uri="{0D108BD9-81ED-4DB2-BD59-A6C34878D82A}">
                    <a16:rowId xmlns:a16="http://schemas.microsoft.com/office/drawing/2014/main" val="2653548726"/>
                  </a:ext>
                </a:extLst>
              </a:tr>
              <a:tr h="857082">
                <a:tc>
                  <a:txBody>
                    <a:bodyPr/>
                    <a:lstStyle/>
                    <a:p>
                      <a:r>
                        <a:rPr lang="en-US" sz="1600"/>
                        <a:t>Organizations use risk breakdown structures (RBSs) in conjunction with work breakdown structures (WBSs) to help management teams identify and eventually analyze risks.</a:t>
                      </a:r>
                    </a:p>
                  </a:txBody>
                  <a:tcPr marL="65929" marR="65929" marT="32965" marB="32965" anchor="ctr">
                    <a:lnL>
                      <a:noFill/>
                    </a:lnL>
                    <a:lnR>
                      <a:noFill/>
                    </a:lnR>
                    <a:lnT>
                      <a:noFill/>
                    </a:lnT>
                    <a:lnB>
                      <a:noFill/>
                    </a:lnB>
                    <a:noFill/>
                  </a:tcPr>
                </a:tc>
                <a:tc>
                  <a:txBody>
                    <a:bodyPr/>
                    <a:lstStyle/>
                    <a:p>
                      <a:pPr algn="r" rtl="1"/>
                      <a:r>
                        <a:rPr lang="ar-EG" sz="1600"/>
                        <a:t>تستخدم المنظمات هياكل تحليل المخاطر (</a:t>
                      </a:r>
                      <a:r>
                        <a:rPr lang="en-US" sz="1600"/>
                        <a:t>RBSs) </a:t>
                      </a:r>
                      <a:r>
                        <a:rPr lang="ar-EG" sz="1600"/>
                        <a:t>جنبًا إلى جنب مع هياكل تقسيم العمل (</a:t>
                      </a:r>
                      <a:r>
                        <a:rPr lang="en-US" sz="1600"/>
                        <a:t>WBSs) </a:t>
                      </a:r>
                      <a:r>
                        <a:rPr lang="ar-EG" sz="1600"/>
                        <a:t>لمساعدة فرق الإدارة على تحديد وتحليل المخاطر في النهاية.</a:t>
                      </a:r>
                    </a:p>
                  </a:txBody>
                  <a:tcPr marL="65929" marR="65929" marT="32965" marB="32965" anchor="ctr">
                    <a:lnL>
                      <a:noFill/>
                    </a:lnL>
                    <a:lnR>
                      <a:noFill/>
                    </a:lnR>
                    <a:lnT>
                      <a:noFill/>
                    </a:lnT>
                    <a:lnB>
                      <a:noFill/>
                    </a:lnB>
                    <a:noFill/>
                  </a:tcPr>
                </a:tc>
                <a:extLst>
                  <a:ext uri="{0D108BD9-81ED-4DB2-BD59-A6C34878D82A}">
                    <a16:rowId xmlns:a16="http://schemas.microsoft.com/office/drawing/2014/main" val="2789096150"/>
                  </a:ext>
                </a:extLst>
              </a:tr>
              <a:tr h="263717">
                <a:tc>
                  <a:txBody>
                    <a:bodyPr/>
                    <a:lstStyle/>
                    <a:p>
                      <a:r>
                        <a:rPr lang="en-US" sz="1600"/>
                        <a:t>Figure 7.3 provides a generic example of an RBS.</a:t>
                      </a:r>
                    </a:p>
                  </a:txBody>
                  <a:tcPr marL="65929" marR="65929" marT="32965" marB="32965" anchor="ctr">
                    <a:lnL>
                      <a:noFill/>
                    </a:lnL>
                    <a:lnR>
                      <a:noFill/>
                    </a:lnR>
                    <a:lnT>
                      <a:noFill/>
                    </a:lnT>
                    <a:lnB>
                      <a:noFill/>
                    </a:lnB>
                    <a:noFill/>
                  </a:tcPr>
                </a:tc>
                <a:tc>
                  <a:txBody>
                    <a:bodyPr/>
                    <a:lstStyle/>
                    <a:p>
                      <a:pPr algn="r" rtl="1"/>
                      <a:r>
                        <a:rPr lang="ar-EG" sz="1600"/>
                        <a:t>يوضح الشكل 7.3 مثالاً عامًا لهياكل تحليل المخاطر.</a:t>
                      </a:r>
                    </a:p>
                  </a:txBody>
                  <a:tcPr marL="65929" marR="65929" marT="32965" marB="32965" anchor="ctr">
                    <a:lnL>
                      <a:noFill/>
                    </a:lnL>
                    <a:lnR>
                      <a:noFill/>
                    </a:lnR>
                    <a:lnT>
                      <a:noFill/>
                    </a:lnT>
                    <a:lnB>
                      <a:noFill/>
                    </a:lnB>
                    <a:noFill/>
                  </a:tcPr>
                </a:tc>
                <a:extLst>
                  <a:ext uri="{0D108BD9-81ED-4DB2-BD59-A6C34878D82A}">
                    <a16:rowId xmlns:a16="http://schemas.microsoft.com/office/drawing/2014/main" val="1820702375"/>
                  </a:ext>
                </a:extLst>
              </a:tr>
              <a:tr h="659294">
                <a:tc>
                  <a:txBody>
                    <a:bodyPr/>
                    <a:lstStyle/>
                    <a:p>
                      <a:r>
                        <a:rPr lang="en-US" sz="1600"/>
                        <a:t>The focus at the beginning should be on risks that can affect the whole project as opposed to a specific section of the project or network.</a:t>
                      </a:r>
                    </a:p>
                  </a:txBody>
                  <a:tcPr marL="65929" marR="65929" marT="32965" marB="32965" anchor="ctr">
                    <a:lnL>
                      <a:noFill/>
                    </a:lnL>
                    <a:lnR>
                      <a:noFill/>
                    </a:lnR>
                    <a:lnT>
                      <a:noFill/>
                    </a:lnT>
                    <a:lnB>
                      <a:noFill/>
                    </a:lnB>
                    <a:noFill/>
                  </a:tcPr>
                </a:tc>
                <a:tc>
                  <a:txBody>
                    <a:bodyPr/>
                    <a:lstStyle/>
                    <a:p>
                      <a:pPr algn="r" rtl="1"/>
                      <a:r>
                        <a:rPr lang="ar-EG" sz="1600" dirty="0"/>
                        <a:t>يجب أن يكون التركيز في البداية على المخاطر التي يمكن أن تؤثر على المشروع بأكمله بدلاً من قسم معين من المشروع أو الشبكة.</a:t>
                      </a:r>
                    </a:p>
                  </a:txBody>
                  <a:tcPr marL="65929" marR="65929" marT="32965" marB="32965" anchor="ctr">
                    <a:lnL>
                      <a:noFill/>
                    </a:lnL>
                    <a:lnR>
                      <a:noFill/>
                    </a:lnR>
                    <a:lnT>
                      <a:noFill/>
                    </a:lnT>
                    <a:lnB>
                      <a:noFill/>
                    </a:lnB>
                    <a:noFill/>
                  </a:tcPr>
                </a:tc>
                <a:extLst>
                  <a:ext uri="{0D108BD9-81ED-4DB2-BD59-A6C34878D82A}">
                    <a16:rowId xmlns:a16="http://schemas.microsoft.com/office/drawing/2014/main" val="3461449767"/>
                  </a:ext>
                </a:extLst>
              </a:tr>
              <a:tr h="461506">
                <a:tc>
                  <a:txBody>
                    <a:bodyPr/>
                    <a:lstStyle/>
                    <a:p>
                      <a:r>
                        <a:rPr lang="en-US" sz="1600"/>
                        <a:t>After the macro risks have been identified, specific areas can be checked.</a:t>
                      </a:r>
                    </a:p>
                  </a:txBody>
                  <a:tcPr marL="65929" marR="65929" marT="32965" marB="32965" anchor="ctr">
                    <a:lnL>
                      <a:noFill/>
                    </a:lnL>
                    <a:lnR>
                      <a:noFill/>
                    </a:lnR>
                    <a:lnT>
                      <a:noFill/>
                    </a:lnT>
                    <a:lnB>
                      <a:noFill/>
                    </a:lnB>
                    <a:noFill/>
                  </a:tcPr>
                </a:tc>
                <a:tc>
                  <a:txBody>
                    <a:bodyPr/>
                    <a:lstStyle/>
                    <a:p>
                      <a:pPr algn="r" rtl="1"/>
                      <a:r>
                        <a:rPr lang="ar-EG" sz="1600" dirty="0"/>
                        <a:t>بعد تحديد المخاطر الكلية، يمكن فحص المناطق المحددة.</a:t>
                      </a:r>
                    </a:p>
                  </a:txBody>
                  <a:tcPr marL="65929" marR="65929" marT="32965" marB="32965" anchor="ctr">
                    <a:lnL>
                      <a:noFill/>
                    </a:lnL>
                    <a:lnR>
                      <a:noFill/>
                    </a:lnR>
                    <a:lnT>
                      <a:noFill/>
                    </a:lnT>
                    <a:lnB>
                      <a:noFill/>
                    </a:lnB>
                    <a:noFill/>
                  </a:tcPr>
                </a:tc>
                <a:extLst>
                  <a:ext uri="{0D108BD9-81ED-4DB2-BD59-A6C34878D82A}">
                    <a16:rowId xmlns:a16="http://schemas.microsoft.com/office/drawing/2014/main" val="1311807448"/>
                  </a:ext>
                </a:extLst>
              </a:tr>
              <a:tr h="461506">
                <a:tc>
                  <a:txBody>
                    <a:bodyPr/>
                    <a:lstStyle/>
                    <a:p>
                      <a:r>
                        <a:rPr lang="en-US" sz="1600"/>
                        <a:t>An effective tool for identifying specific risks is the work breakdown structure.</a:t>
                      </a:r>
                    </a:p>
                  </a:txBody>
                  <a:tcPr marL="65929" marR="65929" marT="32965" marB="32965" anchor="ctr">
                    <a:lnL>
                      <a:noFill/>
                    </a:lnL>
                    <a:lnR>
                      <a:noFill/>
                    </a:lnR>
                    <a:lnT>
                      <a:noFill/>
                    </a:lnT>
                    <a:lnB>
                      <a:noFill/>
                    </a:lnB>
                    <a:noFill/>
                  </a:tcPr>
                </a:tc>
                <a:tc>
                  <a:txBody>
                    <a:bodyPr/>
                    <a:lstStyle/>
                    <a:p>
                      <a:pPr algn="r" rtl="1"/>
                      <a:r>
                        <a:rPr lang="ar-EG" sz="1600" dirty="0"/>
                        <a:t>أداة فعالة لتحديد المخاطر المحددة هي هيكل تقسيم العمل.</a:t>
                      </a:r>
                    </a:p>
                  </a:txBody>
                  <a:tcPr marL="65929" marR="65929" marT="32965" marB="32965" anchor="ctr">
                    <a:lnL>
                      <a:noFill/>
                    </a:lnL>
                    <a:lnR>
                      <a:noFill/>
                    </a:lnR>
                    <a:lnT>
                      <a:noFill/>
                    </a:lnT>
                    <a:lnB>
                      <a:noFill/>
                    </a:lnB>
                    <a:noFill/>
                  </a:tcPr>
                </a:tc>
                <a:extLst>
                  <a:ext uri="{0D108BD9-81ED-4DB2-BD59-A6C34878D82A}">
                    <a16:rowId xmlns:a16="http://schemas.microsoft.com/office/drawing/2014/main" val="795674839"/>
                  </a:ext>
                </a:extLst>
              </a:tr>
              <a:tr h="461506">
                <a:tc>
                  <a:txBody>
                    <a:bodyPr/>
                    <a:lstStyle/>
                    <a:p>
                      <a:r>
                        <a:rPr lang="en-US" sz="1600"/>
                        <a:t>Use of the RBS reduces the chance a risk event will be missed.</a:t>
                      </a:r>
                    </a:p>
                  </a:txBody>
                  <a:tcPr marL="65929" marR="65929" marT="32965" marB="32965" anchor="ctr">
                    <a:lnL>
                      <a:noFill/>
                    </a:lnL>
                    <a:lnR>
                      <a:noFill/>
                    </a:lnR>
                    <a:lnT>
                      <a:noFill/>
                    </a:lnT>
                    <a:lnB>
                      <a:noFill/>
                    </a:lnB>
                    <a:noFill/>
                  </a:tcPr>
                </a:tc>
                <a:tc>
                  <a:txBody>
                    <a:bodyPr/>
                    <a:lstStyle/>
                    <a:p>
                      <a:pPr algn="r" rtl="1"/>
                      <a:r>
                        <a:rPr lang="ar-EG" sz="1600" dirty="0"/>
                        <a:t>يقلل استخدام هيكل تحليل المخاطر من احتمالية تفويت حدث مخاطر.</a:t>
                      </a:r>
                    </a:p>
                  </a:txBody>
                  <a:tcPr marL="65929" marR="65929" marT="32965" marB="32965" anchor="ctr">
                    <a:lnL>
                      <a:noFill/>
                    </a:lnL>
                    <a:lnR>
                      <a:noFill/>
                    </a:lnR>
                    <a:lnT>
                      <a:noFill/>
                    </a:lnT>
                    <a:lnB>
                      <a:noFill/>
                    </a:lnB>
                    <a:noFill/>
                  </a:tcPr>
                </a:tc>
                <a:extLst>
                  <a:ext uri="{0D108BD9-81ED-4DB2-BD59-A6C34878D82A}">
                    <a16:rowId xmlns:a16="http://schemas.microsoft.com/office/drawing/2014/main" val="3779476022"/>
                  </a:ext>
                </a:extLst>
              </a:tr>
              <a:tr h="659294">
                <a:tc>
                  <a:txBody>
                    <a:bodyPr/>
                    <a:lstStyle/>
                    <a:p>
                      <a:r>
                        <a:rPr lang="en-US" sz="1600"/>
                        <a:t>On large projects multiple risk teams are organized around specific deliverables and submit their risk management reports to the project manager.</a:t>
                      </a:r>
                    </a:p>
                  </a:txBody>
                  <a:tcPr marL="65929" marR="65929" marT="32965" marB="32965" anchor="ctr">
                    <a:lnL>
                      <a:noFill/>
                    </a:lnL>
                    <a:lnR>
                      <a:noFill/>
                    </a:lnR>
                    <a:lnT>
                      <a:noFill/>
                    </a:lnT>
                    <a:lnB>
                      <a:noFill/>
                    </a:lnB>
                    <a:noFill/>
                  </a:tcPr>
                </a:tc>
                <a:tc>
                  <a:txBody>
                    <a:bodyPr/>
                    <a:lstStyle/>
                    <a:p>
                      <a:pPr algn="r" rtl="1"/>
                      <a:r>
                        <a:rPr lang="ar-EG" sz="1600" dirty="0"/>
                        <a:t>في المشاريع الكبيرة، يتم تنظيم فرق مخاطر متعددة حول </a:t>
                      </a:r>
                      <a:r>
                        <a:rPr lang="ar-EG" sz="1600" dirty="0" err="1"/>
                        <a:t>تسليمات</a:t>
                      </a:r>
                      <a:r>
                        <a:rPr lang="ar-EG" sz="1600" dirty="0"/>
                        <a:t> محددة وتقديم تقارير إدارة المخاطر الخاصة بهم إلى مدير المشروع.</a:t>
                      </a:r>
                    </a:p>
                  </a:txBody>
                  <a:tcPr marL="65929" marR="65929" marT="32965" marB="32965" anchor="ctr">
                    <a:lnL>
                      <a:noFill/>
                    </a:lnL>
                    <a:lnR>
                      <a:noFill/>
                    </a:lnR>
                    <a:lnT>
                      <a:noFill/>
                    </a:lnT>
                    <a:lnB>
                      <a:noFill/>
                    </a:lnB>
                    <a:noFill/>
                  </a:tcPr>
                </a:tc>
                <a:extLst>
                  <a:ext uri="{0D108BD9-81ED-4DB2-BD59-A6C34878D82A}">
                    <a16:rowId xmlns:a16="http://schemas.microsoft.com/office/drawing/2014/main" val="1364496526"/>
                  </a:ext>
                </a:extLst>
              </a:tr>
            </a:tbl>
          </a:graphicData>
        </a:graphic>
      </p:graphicFrame>
      <p:sp>
        <p:nvSpPr>
          <p:cNvPr id="3" name="Rectangle 1">
            <a:extLst>
              <a:ext uri="{FF2B5EF4-FFF2-40B4-BE49-F238E27FC236}">
                <a16:creationId xmlns:a16="http://schemas.microsoft.com/office/drawing/2014/main" id="{7BE8B51A-7031-853E-B728-A42B1F863081}"/>
              </a:ext>
            </a:extLst>
          </p:cNvPr>
          <p:cNvSpPr>
            <a:spLocks noChangeArrowheads="1"/>
          </p:cNvSpPr>
          <p:nvPr/>
        </p:nvSpPr>
        <p:spPr bwMode="auto">
          <a:xfrm>
            <a:off x="2305050" y="18224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09765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object 96">
            <a:extLst>
              <a:ext uri="{FF2B5EF4-FFF2-40B4-BE49-F238E27FC236}">
                <a16:creationId xmlns:a16="http://schemas.microsoft.com/office/drawing/2014/main" id="{BE15491D-FB01-CE4E-D124-8EAFF75B47B7}"/>
              </a:ext>
            </a:extLst>
          </p:cNvPr>
          <p:cNvPicPr/>
          <p:nvPr/>
        </p:nvPicPr>
        <p:blipFill>
          <a:blip r:embed="rId3" cstate="print"/>
          <a:stretch>
            <a:fillRect/>
          </a:stretch>
        </p:blipFill>
        <p:spPr>
          <a:xfrm>
            <a:off x="172278" y="1146649"/>
            <a:ext cx="10933044" cy="4768338"/>
          </a:xfrm>
          <a:prstGeom prst="rect">
            <a:avLst/>
          </a:prstGeom>
        </p:spPr>
      </p:pic>
      <p:sp>
        <p:nvSpPr>
          <p:cNvPr id="3" name="Rectangle 2">
            <a:extLst>
              <a:ext uri="{FF2B5EF4-FFF2-40B4-BE49-F238E27FC236}">
                <a16:creationId xmlns:a16="http://schemas.microsoft.com/office/drawing/2014/main" id="{2674429C-938B-241D-B3EC-CC1047926314}"/>
              </a:ext>
            </a:extLst>
          </p:cNvPr>
          <p:cNvSpPr/>
          <p:nvPr/>
        </p:nvSpPr>
        <p:spPr>
          <a:xfrm>
            <a:off x="2302933" y="315652"/>
            <a:ext cx="7689205"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extLst>
      <p:ext uri="{BB962C8B-B14F-4D97-AF65-F5344CB8AC3E}">
        <p14:creationId xmlns:p14="http://schemas.microsoft.com/office/powerpoint/2010/main" val="1603932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0417BDB2-D894-4A41-E4EC-5B8B630988CC}"/>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dirty="0">
                <a:ea typeface="ＭＳ Ｐゴシック" charset="0"/>
                <a:cs typeface="ＭＳ Ｐゴシック" charset="0"/>
              </a:rPr>
              <a:t>Risk sources</a:t>
            </a:r>
          </a:p>
        </p:txBody>
      </p:sp>
      <p:sp>
        <p:nvSpPr>
          <p:cNvPr id="9" name="Rectangle 3">
            <a:extLst>
              <a:ext uri="{FF2B5EF4-FFF2-40B4-BE49-F238E27FC236}">
                <a16:creationId xmlns:a16="http://schemas.microsoft.com/office/drawing/2014/main" id="{E6C9815D-4C1F-08E7-5322-2C85BECA67E0}"/>
              </a:ext>
            </a:extLst>
          </p:cNvPr>
          <p:cNvSpPr txBox="1">
            <a:spLocks noChangeArrowheads="1"/>
          </p:cNvSpPr>
          <p:nvPr/>
        </p:nvSpPr>
        <p:spPr bwMode="auto">
          <a:xfrm>
            <a:off x="0" y="990600"/>
            <a:ext cx="12192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00000"/>
              </a:lnSpc>
              <a:spcBef>
                <a:spcPct val="20000"/>
              </a:spcBef>
              <a:spcAft>
                <a:spcPct val="0"/>
              </a:spcAft>
              <a:buClr>
                <a:srgbClr val="FF0000"/>
              </a:buClr>
              <a:buSzPct val="114000"/>
              <a:buNone/>
              <a:tabLst/>
              <a:defRPr/>
            </a:pPr>
            <a:endParaRPr kumimoji="0" lang="en-US" altLang="en-US" sz="2400" b="0" i="1" u="sng"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C578BC88-A17F-CE83-A6CA-F9F2F66904BE}"/>
              </a:ext>
            </a:extLst>
          </p:cNvPr>
          <p:cNvGraphicFramePr>
            <a:graphicFrameLocks noGrp="1"/>
          </p:cNvGraphicFramePr>
          <p:nvPr>
            <p:extLst>
              <p:ext uri="{D42A27DB-BD31-4B8C-83A1-F6EECF244321}">
                <p14:modId xmlns:p14="http://schemas.microsoft.com/office/powerpoint/2010/main" val="3067883100"/>
              </p:ext>
            </p:extLst>
          </p:nvPr>
        </p:nvGraphicFramePr>
        <p:xfrm>
          <a:off x="563309" y="1877469"/>
          <a:ext cx="10515600" cy="3108960"/>
        </p:xfrm>
        <a:graphic>
          <a:graphicData uri="http://schemas.openxmlformats.org/drawingml/2006/table">
            <a:tbl>
              <a:tblPr/>
              <a:tblGrid>
                <a:gridCol w="5257800">
                  <a:extLst>
                    <a:ext uri="{9D8B030D-6E8A-4147-A177-3AD203B41FA5}">
                      <a16:colId xmlns:a16="http://schemas.microsoft.com/office/drawing/2014/main" val="2378232879"/>
                    </a:ext>
                  </a:extLst>
                </a:gridCol>
                <a:gridCol w="5257800">
                  <a:extLst>
                    <a:ext uri="{9D8B030D-6E8A-4147-A177-3AD203B41FA5}">
                      <a16:colId xmlns:a16="http://schemas.microsoft.com/office/drawing/2014/main" val="2779425505"/>
                    </a:ext>
                  </a:extLst>
                </a:gridCol>
              </a:tblGrid>
              <a:tr h="0">
                <a:tc>
                  <a:txBody>
                    <a:bodyPr/>
                    <a:lstStyle/>
                    <a:p>
                      <a:r>
                        <a:rPr lang="en-US" b="1" dirty="0"/>
                        <a:t>Risk sources are identified during risk identification phase.</a:t>
                      </a:r>
                      <a:endParaRPr lang="en-US" dirty="0"/>
                    </a:p>
                  </a:txBody>
                  <a:tcPr anchor="ctr">
                    <a:lnL>
                      <a:noFill/>
                    </a:lnL>
                    <a:lnR>
                      <a:noFill/>
                    </a:lnR>
                    <a:lnT>
                      <a:noFill/>
                    </a:lnT>
                    <a:lnB>
                      <a:noFill/>
                    </a:lnB>
                    <a:noFill/>
                  </a:tcPr>
                </a:tc>
                <a:tc>
                  <a:txBody>
                    <a:bodyPr/>
                    <a:lstStyle/>
                    <a:p>
                      <a:pPr algn="r"/>
                      <a:r>
                        <a:rPr lang="ar-EG" b="1" dirty="0"/>
                        <a:t>يتم تحديد مصادر المخاطر أثناء مرحلة تحديد المخاطر.</a:t>
                      </a:r>
                      <a:endParaRPr lang="ar-EG" dirty="0"/>
                    </a:p>
                  </a:txBody>
                  <a:tcPr anchor="ctr">
                    <a:lnL>
                      <a:noFill/>
                    </a:lnL>
                    <a:lnR>
                      <a:noFill/>
                    </a:lnR>
                    <a:lnT>
                      <a:noFill/>
                    </a:lnT>
                    <a:lnB>
                      <a:noFill/>
                    </a:lnB>
                    <a:noFill/>
                  </a:tcPr>
                </a:tc>
                <a:extLst>
                  <a:ext uri="{0D108BD9-81ED-4DB2-BD59-A6C34878D82A}">
                    <a16:rowId xmlns:a16="http://schemas.microsoft.com/office/drawing/2014/main" val="3992648642"/>
                  </a:ext>
                </a:extLst>
              </a:tr>
              <a:tr h="0">
                <a:tc>
                  <a:txBody>
                    <a:bodyPr/>
                    <a:lstStyle/>
                    <a:p>
                      <a:r>
                        <a:rPr lang="en-US" b="1"/>
                        <a:t>Risk categories systematically classify risks and provide a context for understanding those risks.</a:t>
                      </a:r>
                      <a:endParaRPr lang="en-US"/>
                    </a:p>
                  </a:txBody>
                  <a:tcPr anchor="ctr">
                    <a:lnL>
                      <a:noFill/>
                    </a:lnL>
                    <a:lnR>
                      <a:noFill/>
                    </a:lnR>
                    <a:lnT>
                      <a:noFill/>
                    </a:lnT>
                    <a:lnB>
                      <a:noFill/>
                    </a:lnB>
                    <a:noFill/>
                  </a:tcPr>
                </a:tc>
                <a:tc>
                  <a:txBody>
                    <a:bodyPr/>
                    <a:lstStyle/>
                    <a:p>
                      <a:pPr algn="r"/>
                      <a:r>
                        <a:rPr lang="ar-EG" b="1"/>
                        <a:t>تصنف فئات المخاطر المخاطر بشكل منهجي وتوفر سياقًا لفهم تلك المخاطر.</a:t>
                      </a:r>
                      <a:endParaRPr lang="ar-EG"/>
                    </a:p>
                  </a:txBody>
                  <a:tcPr anchor="ctr">
                    <a:lnL>
                      <a:noFill/>
                    </a:lnL>
                    <a:lnR>
                      <a:noFill/>
                    </a:lnR>
                    <a:lnT>
                      <a:noFill/>
                    </a:lnT>
                    <a:lnB>
                      <a:noFill/>
                    </a:lnB>
                    <a:noFill/>
                  </a:tcPr>
                </a:tc>
                <a:extLst>
                  <a:ext uri="{0D108BD9-81ED-4DB2-BD59-A6C34878D82A}">
                    <a16:rowId xmlns:a16="http://schemas.microsoft.com/office/drawing/2014/main" val="3460915090"/>
                  </a:ext>
                </a:extLst>
              </a:tr>
              <a:tr h="0">
                <a:tc>
                  <a:txBody>
                    <a:bodyPr/>
                    <a:lstStyle/>
                    <a:p>
                      <a:r>
                        <a:rPr lang="en-US" b="1"/>
                        <a:t>Starting point list of risk categories:</a:t>
                      </a:r>
                      <a:endParaRPr lang="en-US"/>
                    </a:p>
                  </a:txBody>
                  <a:tcPr anchor="ctr">
                    <a:lnL>
                      <a:noFill/>
                    </a:lnL>
                    <a:lnR>
                      <a:noFill/>
                    </a:lnR>
                    <a:lnT>
                      <a:noFill/>
                    </a:lnT>
                    <a:lnB>
                      <a:noFill/>
                    </a:lnB>
                    <a:noFill/>
                  </a:tcPr>
                </a:tc>
                <a:tc>
                  <a:txBody>
                    <a:bodyPr/>
                    <a:lstStyle/>
                    <a:p>
                      <a:pPr algn="r"/>
                      <a:r>
                        <a:rPr lang="ar-EG" b="1"/>
                        <a:t>قائمة فئات المخاطر كنقطة انطلاق:</a:t>
                      </a:r>
                      <a:endParaRPr lang="ar-EG"/>
                    </a:p>
                  </a:txBody>
                  <a:tcPr anchor="ctr">
                    <a:lnL>
                      <a:noFill/>
                    </a:lnL>
                    <a:lnR>
                      <a:noFill/>
                    </a:lnR>
                    <a:lnT>
                      <a:noFill/>
                    </a:lnT>
                    <a:lnB>
                      <a:noFill/>
                    </a:lnB>
                    <a:noFill/>
                  </a:tcPr>
                </a:tc>
                <a:extLst>
                  <a:ext uri="{0D108BD9-81ED-4DB2-BD59-A6C34878D82A}">
                    <a16:rowId xmlns:a16="http://schemas.microsoft.com/office/drawing/2014/main" val="3442274779"/>
                  </a:ext>
                </a:extLst>
              </a:tr>
              <a:tr h="0">
                <a:tc>
                  <a:txBody>
                    <a:bodyPr/>
                    <a:lstStyle/>
                    <a:p>
                      <a:r>
                        <a:rPr lang="en-US" b="1"/>
                        <a:t>Technical, quality, or performance risks</a:t>
                      </a:r>
                      <a:endParaRPr lang="en-US"/>
                    </a:p>
                  </a:txBody>
                  <a:tcPr anchor="ctr">
                    <a:lnL>
                      <a:noFill/>
                    </a:lnL>
                    <a:lnR>
                      <a:noFill/>
                    </a:lnR>
                    <a:lnT>
                      <a:noFill/>
                    </a:lnT>
                    <a:lnB>
                      <a:noFill/>
                    </a:lnB>
                    <a:noFill/>
                  </a:tcPr>
                </a:tc>
                <a:tc>
                  <a:txBody>
                    <a:bodyPr/>
                    <a:lstStyle/>
                    <a:p>
                      <a:pPr algn="r"/>
                      <a:r>
                        <a:rPr lang="ar-EG" b="1"/>
                        <a:t>المخاطر التقنية، الجودة، أو الأداء</a:t>
                      </a:r>
                      <a:endParaRPr lang="ar-EG"/>
                    </a:p>
                  </a:txBody>
                  <a:tcPr anchor="ctr">
                    <a:lnL>
                      <a:noFill/>
                    </a:lnL>
                    <a:lnR>
                      <a:noFill/>
                    </a:lnR>
                    <a:lnT>
                      <a:noFill/>
                    </a:lnT>
                    <a:lnB>
                      <a:noFill/>
                    </a:lnB>
                    <a:noFill/>
                  </a:tcPr>
                </a:tc>
                <a:extLst>
                  <a:ext uri="{0D108BD9-81ED-4DB2-BD59-A6C34878D82A}">
                    <a16:rowId xmlns:a16="http://schemas.microsoft.com/office/drawing/2014/main" val="3179144517"/>
                  </a:ext>
                </a:extLst>
              </a:tr>
              <a:tr h="0">
                <a:tc>
                  <a:txBody>
                    <a:bodyPr/>
                    <a:lstStyle/>
                    <a:p>
                      <a:r>
                        <a:rPr lang="en-US" b="1"/>
                        <a:t>Project management risks</a:t>
                      </a:r>
                      <a:endParaRPr lang="en-US"/>
                    </a:p>
                  </a:txBody>
                  <a:tcPr anchor="ctr">
                    <a:lnL>
                      <a:noFill/>
                    </a:lnL>
                    <a:lnR>
                      <a:noFill/>
                    </a:lnR>
                    <a:lnT>
                      <a:noFill/>
                    </a:lnT>
                    <a:lnB>
                      <a:noFill/>
                    </a:lnB>
                    <a:noFill/>
                  </a:tcPr>
                </a:tc>
                <a:tc>
                  <a:txBody>
                    <a:bodyPr/>
                    <a:lstStyle/>
                    <a:p>
                      <a:pPr algn="r"/>
                      <a:r>
                        <a:rPr lang="ar-EG" b="1"/>
                        <a:t>مخاطر إدارة المشروع</a:t>
                      </a:r>
                      <a:endParaRPr lang="ar-EG"/>
                    </a:p>
                  </a:txBody>
                  <a:tcPr anchor="ctr">
                    <a:lnL>
                      <a:noFill/>
                    </a:lnL>
                    <a:lnR>
                      <a:noFill/>
                    </a:lnR>
                    <a:lnT>
                      <a:noFill/>
                    </a:lnT>
                    <a:lnB>
                      <a:noFill/>
                    </a:lnB>
                    <a:noFill/>
                  </a:tcPr>
                </a:tc>
                <a:extLst>
                  <a:ext uri="{0D108BD9-81ED-4DB2-BD59-A6C34878D82A}">
                    <a16:rowId xmlns:a16="http://schemas.microsoft.com/office/drawing/2014/main" val="513510557"/>
                  </a:ext>
                </a:extLst>
              </a:tr>
              <a:tr h="0">
                <a:tc>
                  <a:txBody>
                    <a:bodyPr/>
                    <a:lstStyle/>
                    <a:p>
                      <a:r>
                        <a:rPr lang="en-US" b="1"/>
                        <a:t>Organizational risks</a:t>
                      </a:r>
                      <a:endParaRPr lang="en-US"/>
                    </a:p>
                  </a:txBody>
                  <a:tcPr anchor="ctr">
                    <a:lnL>
                      <a:noFill/>
                    </a:lnL>
                    <a:lnR>
                      <a:noFill/>
                    </a:lnR>
                    <a:lnT>
                      <a:noFill/>
                    </a:lnT>
                    <a:lnB>
                      <a:noFill/>
                    </a:lnB>
                    <a:noFill/>
                  </a:tcPr>
                </a:tc>
                <a:tc>
                  <a:txBody>
                    <a:bodyPr/>
                    <a:lstStyle/>
                    <a:p>
                      <a:pPr algn="r"/>
                      <a:r>
                        <a:rPr lang="ar-EG" b="1"/>
                        <a:t>المخاطر التنظيمية</a:t>
                      </a:r>
                      <a:endParaRPr lang="ar-EG"/>
                    </a:p>
                  </a:txBody>
                  <a:tcPr anchor="ctr">
                    <a:lnL>
                      <a:noFill/>
                    </a:lnL>
                    <a:lnR>
                      <a:noFill/>
                    </a:lnR>
                    <a:lnT>
                      <a:noFill/>
                    </a:lnT>
                    <a:lnB>
                      <a:noFill/>
                    </a:lnB>
                    <a:noFill/>
                  </a:tcPr>
                </a:tc>
                <a:extLst>
                  <a:ext uri="{0D108BD9-81ED-4DB2-BD59-A6C34878D82A}">
                    <a16:rowId xmlns:a16="http://schemas.microsoft.com/office/drawing/2014/main" val="3743786057"/>
                  </a:ext>
                </a:extLst>
              </a:tr>
              <a:tr h="0">
                <a:tc>
                  <a:txBody>
                    <a:bodyPr/>
                    <a:lstStyle/>
                    <a:p>
                      <a:r>
                        <a:rPr lang="en-US" b="1"/>
                        <a:t>External risks</a:t>
                      </a:r>
                      <a:endParaRPr lang="en-US"/>
                    </a:p>
                  </a:txBody>
                  <a:tcPr anchor="ctr">
                    <a:lnL>
                      <a:noFill/>
                    </a:lnL>
                    <a:lnR>
                      <a:noFill/>
                    </a:lnR>
                    <a:lnT>
                      <a:noFill/>
                    </a:lnT>
                    <a:lnB>
                      <a:noFill/>
                    </a:lnB>
                    <a:noFill/>
                  </a:tcPr>
                </a:tc>
                <a:tc>
                  <a:txBody>
                    <a:bodyPr/>
                    <a:lstStyle/>
                    <a:p>
                      <a:pPr algn="r"/>
                      <a:r>
                        <a:rPr lang="ar-EG" b="1" dirty="0"/>
                        <a:t>المخاطر الخارجية</a:t>
                      </a:r>
                      <a:endParaRPr lang="ar-EG" dirty="0"/>
                    </a:p>
                  </a:txBody>
                  <a:tcPr anchor="ctr">
                    <a:lnL>
                      <a:noFill/>
                    </a:lnL>
                    <a:lnR>
                      <a:noFill/>
                    </a:lnR>
                    <a:lnT>
                      <a:noFill/>
                    </a:lnT>
                    <a:lnB>
                      <a:noFill/>
                    </a:lnB>
                    <a:noFill/>
                  </a:tcPr>
                </a:tc>
                <a:extLst>
                  <a:ext uri="{0D108BD9-81ED-4DB2-BD59-A6C34878D82A}">
                    <a16:rowId xmlns:a16="http://schemas.microsoft.com/office/drawing/2014/main" val="2369326701"/>
                  </a:ext>
                </a:extLst>
              </a:tr>
            </a:tbl>
          </a:graphicData>
        </a:graphic>
      </p:graphicFrame>
      <p:sp>
        <p:nvSpPr>
          <p:cNvPr id="3" name="Rectangle 1">
            <a:extLst>
              <a:ext uri="{FF2B5EF4-FFF2-40B4-BE49-F238E27FC236}">
                <a16:creationId xmlns:a16="http://schemas.microsoft.com/office/drawing/2014/main" id="{7D59D454-8F2E-7BC5-0632-BAD7D08A4A04}"/>
              </a:ext>
            </a:extLst>
          </p:cNvPr>
          <p:cNvSpPr>
            <a:spLocks noChangeArrowheads="1"/>
          </p:cNvSpPr>
          <p:nvPr/>
        </p:nvSpPr>
        <p:spPr bwMode="auto">
          <a:xfrm>
            <a:off x="424161" y="13419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076320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65B4B73D-4867-1FF4-C4C0-50EAA7FEFA51}"/>
              </a:ext>
            </a:extLst>
          </p:cNvPr>
          <p:cNvSpPr txBox="1">
            <a:spLocks noChangeArrowheads="1"/>
          </p:cNvSpPr>
          <p:nvPr/>
        </p:nvSpPr>
        <p:spPr bwMode="auto">
          <a:xfrm>
            <a:off x="0" y="40676"/>
            <a:ext cx="12192000" cy="9499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kern="0">
                <a:ea typeface="ＭＳ Ｐゴシック" charset="0"/>
                <a:cs typeface="ＭＳ Ｐゴシック" charset="0"/>
              </a:rPr>
              <a:t>Risk sources</a:t>
            </a:r>
            <a:endParaRPr lang="en-US" sz="2800"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936A74EC-76E9-B4F9-A98B-FF893B2ACC77}"/>
              </a:ext>
            </a:extLst>
          </p:cNvPr>
          <p:cNvSpPr txBox="1">
            <a:spLocks noChangeArrowheads="1"/>
          </p:cNvSpPr>
          <p:nvPr/>
        </p:nvSpPr>
        <p:spPr bwMode="auto">
          <a:xfrm>
            <a:off x="304800" y="1215890"/>
            <a:ext cx="11582400" cy="526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1" fontAlgn="base" latinLnBrk="0" hangingPunct="1">
              <a:lnSpc>
                <a:spcPct val="100000"/>
              </a:lnSpc>
              <a:spcBef>
                <a:spcPct val="20000"/>
              </a:spcBef>
              <a:spcAft>
                <a:spcPct val="0"/>
              </a:spcAft>
              <a:buClr>
                <a:srgbClr val="FF0000"/>
              </a:buClr>
              <a:buSzPct val="114000"/>
              <a:buNone/>
              <a:tabLst/>
              <a:defRPr/>
            </a:pPr>
            <a:endParaRPr kumimoji="0" lang="en-US" altLang="en-US" sz="24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sp>
        <p:nvSpPr>
          <p:cNvPr id="3" name="Rectangle 1">
            <a:extLst>
              <a:ext uri="{FF2B5EF4-FFF2-40B4-BE49-F238E27FC236}">
                <a16:creationId xmlns:a16="http://schemas.microsoft.com/office/drawing/2014/main" id="{62F52B6D-1C73-AA34-86E1-B8F6307206DF}"/>
              </a:ext>
            </a:extLst>
          </p:cNvPr>
          <p:cNvSpPr>
            <a:spLocks noChangeArrowheads="1"/>
          </p:cNvSpPr>
          <p:nvPr/>
        </p:nvSpPr>
        <p:spPr bwMode="auto">
          <a:xfrm>
            <a:off x="838200" y="22637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F6DB6F2E-1E22-D97B-82D6-6128CFDCCA52}"/>
              </a:ext>
            </a:extLst>
          </p:cNvPr>
          <p:cNvGraphicFramePr>
            <a:graphicFrameLocks noGrp="1"/>
          </p:cNvGraphicFramePr>
          <p:nvPr>
            <p:extLst>
              <p:ext uri="{D42A27DB-BD31-4B8C-83A1-F6EECF244321}">
                <p14:modId xmlns:p14="http://schemas.microsoft.com/office/powerpoint/2010/main" val="4256323715"/>
              </p:ext>
            </p:extLst>
          </p:nvPr>
        </p:nvGraphicFramePr>
        <p:xfrm>
          <a:off x="670000" y="1354520"/>
          <a:ext cx="10515600" cy="3840480"/>
        </p:xfrm>
        <a:graphic>
          <a:graphicData uri="http://schemas.openxmlformats.org/drawingml/2006/table">
            <a:tbl>
              <a:tblPr/>
              <a:tblGrid>
                <a:gridCol w="5257800">
                  <a:extLst>
                    <a:ext uri="{9D8B030D-6E8A-4147-A177-3AD203B41FA5}">
                      <a16:colId xmlns:a16="http://schemas.microsoft.com/office/drawing/2014/main" val="371054609"/>
                    </a:ext>
                  </a:extLst>
                </a:gridCol>
                <a:gridCol w="5257800">
                  <a:extLst>
                    <a:ext uri="{9D8B030D-6E8A-4147-A177-3AD203B41FA5}">
                      <a16:colId xmlns:a16="http://schemas.microsoft.com/office/drawing/2014/main" val="3293942528"/>
                    </a:ext>
                  </a:extLst>
                </a:gridCol>
              </a:tblGrid>
              <a:tr h="0">
                <a:tc>
                  <a:txBody>
                    <a:bodyPr/>
                    <a:lstStyle/>
                    <a:p>
                      <a:r>
                        <a:rPr lang="en-US" b="1" dirty="0"/>
                        <a:t>Technical/quality/performance risks</a:t>
                      </a:r>
                      <a:endParaRPr lang="en-US" dirty="0"/>
                    </a:p>
                  </a:txBody>
                  <a:tcPr anchor="ctr">
                    <a:lnL>
                      <a:noFill/>
                    </a:lnL>
                    <a:lnR>
                      <a:noFill/>
                    </a:lnR>
                    <a:lnT>
                      <a:noFill/>
                    </a:lnT>
                    <a:lnB>
                      <a:noFill/>
                    </a:lnB>
                    <a:noFill/>
                  </a:tcPr>
                </a:tc>
                <a:tc>
                  <a:txBody>
                    <a:bodyPr/>
                    <a:lstStyle/>
                    <a:p>
                      <a:pPr algn="r"/>
                      <a:r>
                        <a:rPr lang="ar-EG" b="1" dirty="0"/>
                        <a:t>المخاطر التقنية/الجودة/الأداء</a:t>
                      </a:r>
                      <a:endParaRPr lang="ar-EG" dirty="0"/>
                    </a:p>
                  </a:txBody>
                  <a:tcPr anchor="ctr">
                    <a:lnL>
                      <a:noFill/>
                    </a:lnL>
                    <a:lnR>
                      <a:noFill/>
                    </a:lnR>
                    <a:lnT>
                      <a:noFill/>
                    </a:lnT>
                    <a:lnB>
                      <a:noFill/>
                    </a:lnB>
                    <a:noFill/>
                  </a:tcPr>
                </a:tc>
                <a:extLst>
                  <a:ext uri="{0D108BD9-81ED-4DB2-BD59-A6C34878D82A}">
                    <a16:rowId xmlns:a16="http://schemas.microsoft.com/office/drawing/2014/main" val="1610850915"/>
                  </a:ext>
                </a:extLst>
              </a:tr>
              <a:tr h="0">
                <a:tc>
                  <a:txBody>
                    <a:bodyPr/>
                    <a:lstStyle/>
                    <a:p>
                      <a:r>
                        <a:rPr lang="en-US"/>
                        <a:t>Unproven or complex technology</a:t>
                      </a:r>
                    </a:p>
                  </a:txBody>
                  <a:tcPr anchor="ctr">
                    <a:lnL>
                      <a:noFill/>
                    </a:lnL>
                    <a:lnR>
                      <a:noFill/>
                    </a:lnR>
                    <a:lnT>
                      <a:noFill/>
                    </a:lnT>
                    <a:lnB>
                      <a:noFill/>
                    </a:lnB>
                    <a:noFill/>
                  </a:tcPr>
                </a:tc>
                <a:tc>
                  <a:txBody>
                    <a:bodyPr/>
                    <a:lstStyle/>
                    <a:p>
                      <a:pPr algn="r"/>
                      <a:r>
                        <a:rPr lang="ar-EG"/>
                        <a:t>تقنية غير مثبتة أو معقدة</a:t>
                      </a:r>
                    </a:p>
                  </a:txBody>
                  <a:tcPr anchor="ctr">
                    <a:lnL>
                      <a:noFill/>
                    </a:lnL>
                    <a:lnR>
                      <a:noFill/>
                    </a:lnR>
                    <a:lnT>
                      <a:noFill/>
                    </a:lnT>
                    <a:lnB>
                      <a:noFill/>
                    </a:lnB>
                    <a:noFill/>
                  </a:tcPr>
                </a:tc>
                <a:extLst>
                  <a:ext uri="{0D108BD9-81ED-4DB2-BD59-A6C34878D82A}">
                    <a16:rowId xmlns:a16="http://schemas.microsoft.com/office/drawing/2014/main" val="3352656164"/>
                  </a:ext>
                </a:extLst>
              </a:tr>
              <a:tr h="0">
                <a:tc>
                  <a:txBody>
                    <a:bodyPr/>
                    <a:lstStyle/>
                    <a:p>
                      <a:r>
                        <a:rPr lang="en-US"/>
                        <a:t>Changes to technology anticipated during the course of the project</a:t>
                      </a:r>
                    </a:p>
                  </a:txBody>
                  <a:tcPr anchor="ctr">
                    <a:lnL>
                      <a:noFill/>
                    </a:lnL>
                    <a:lnR>
                      <a:noFill/>
                    </a:lnR>
                    <a:lnT>
                      <a:noFill/>
                    </a:lnT>
                    <a:lnB>
                      <a:noFill/>
                    </a:lnB>
                    <a:noFill/>
                  </a:tcPr>
                </a:tc>
                <a:tc>
                  <a:txBody>
                    <a:bodyPr/>
                    <a:lstStyle/>
                    <a:p>
                      <a:pPr algn="r"/>
                      <a:r>
                        <a:rPr lang="ar-EG"/>
                        <a:t>التغييرات في التكنولوجيا المتوقعة أثناء سير المشروع</a:t>
                      </a:r>
                    </a:p>
                  </a:txBody>
                  <a:tcPr anchor="ctr">
                    <a:lnL>
                      <a:noFill/>
                    </a:lnL>
                    <a:lnR>
                      <a:noFill/>
                    </a:lnR>
                    <a:lnT>
                      <a:noFill/>
                    </a:lnT>
                    <a:lnB>
                      <a:noFill/>
                    </a:lnB>
                    <a:noFill/>
                  </a:tcPr>
                </a:tc>
                <a:extLst>
                  <a:ext uri="{0D108BD9-81ED-4DB2-BD59-A6C34878D82A}">
                    <a16:rowId xmlns:a16="http://schemas.microsoft.com/office/drawing/2014/main" val="4170747874"/>
                  </a:ext>
                </a:extLst>
              </a:tr>
              <a:tr h="0">
                <a:tc>
                  <a:txBody>
                    <a:bodyPr/>
                    <a:lstStyle/>
                    <a:p>
                      <a:r>
                        <a:rPr lang="en-US"/>
                        <a:t>Unrealistic quality goals</a:t>
                      </a:r>
                    </a:p>
                  </a:txBody>
                  <a:tcPr anchor="ctr">
                    <a:lnL>
                      <a:noFill/>
                    </a:lnL>
                    <a:lnR>
                      <a:noFill/>
                    </a:lnR>
                    <a:lnT>
                      <a:noFill/>
                    </a:lnT>
                    <a:lnB>
                      <a:noFill/>
                    </a:lnB>
                    <a:noFill/>
                  </a:tcPr>
                </a:tc>
                <a:tc>
                  <a:txBody>
                    <a:bodyPr/>
                    <a:lstStyle/>
                    <a:p>
                      <a:pPr algn="r"/>
                      <a:r>
                        <a:rPr lang="ar-EG"/>
                        <a:t>أهداف جودة غير واقعية</a:t>
                      </a:r>
                    </a:p>
                  </a:txBody>
                  <a:tcPr anchor="ctr">
                    <a:lnL>
                      <a:noFill/>
                    </a:lnL>
                    <a:lnR>
                      <a:noFill/>
                    </a:lnR>
                    <a:lnT>
                      <a:noFill/>
                    </a:lnT>
                    <a:lnB>
                      <a:noFill/>
                    </a:lnB>
                    <a:noFill/>
                  </a:tcPr>
                </a:tc>
                <a:extLst>
                  <a:ext uri="{0D108BD9-81ED-4DB2-BD59-A6C34878D82A}">
                    <a16:rowId xmlns:a16="http://schemas.microsoft.com/office/drawing/2014/main" val="70771157"/>
                  </a:ext>
                </a:extLst>
              </a:tr>
              <a:tr h="0">
                <a:tc>
                  <a:txBody>
                    <a:bodyPr/>
                    <a:lstStyle/>
                    <a:p>
                      <a:r>
                        <a:rPr lang="en-US"/>
                        <a:t>Unrealistic performance goals</a:t>
                      </a:r>
                    </a:p>
                  </a:txBody>
                  <a:tcPr anchor="ctr">
                    <a:lnL>
                      <a:noFill/>
                    </a:lnL>
                    <a:lnR>
                      <a:noFill/>
                    </a:lnR>
                    <a:lnT>
                      <a:noFill/>
                    </a:lnT>
                    <a:lnB>
                      <a:noFill/>
                    </a:lnB>
                    <a:noFill/>
                  </a:tcPr>
                </a:tc>
                <a:tc>
                  <a:txBody>
                    <a:bodyPr/>
                    <a:lstStyle/>
                    <a:p>
                      <a:pPr algn="r"/>
                      <a:r>
                        <a:rPr lang="ar-EG"/>
                        <a:t>أهداف أداء غير واقعية</a:t>
                      </a:r>
                    </a:p>
                  </a:txBody>
                  <a:tcPr anchor="ctr">
                    <a:lnL>
                      <a:noFill/>
                    </a:lnL>
                    <a:lnR>
                      <a:noFill/>
                    </a:lnR>
                    <a:lnT>
                      <a:noFill/>
                    </a:lnT>
                    <a:lnB>
                      <a:noFill/>
                    </a:lnB>
                    <a:noFill/>
                  </a:tcPr>
                </a:tc>
                <a:extLst>
                  <a:ext uri="{0D108BD9-81ED-4DB2-BD59-A6C34878D82A}">
                    <a16:rowId xmlns:a16="http://schemas.microsoft.com/office/drawing/2014/main" val="3519317247"/>
                  </a:ext>
                </a:extLst>
              </a:tr>
              <a:tr h="0">
                <a:tc>
                  <a:txBody>
                    <a:bodyPr/>
                    <a:lstStyle/>
                    <a:p>
                      <a:r>
                        <a:rPr lang="en-US" b="1"/>
                        <a:t>Project management risks</a:t>
                      </a:r>
                      <a:endParaRPr lang="en-US"/>
                    </a:p>
                  </a:txBody>
                  <a:tcPr anchor="ctr">
                    <a:lnL>
                      <a:noFill/>
                    </a:lnL>
                    <a:lnR>
                      <a:noFill/>
                    </a:lnR>
                    <a:lnT>
                      <a:noFill/>
                    </a:lnT>
                    <a:lnB>
                      <a:noFill/>
                    </a:lnB>
                    <a:noFill/>
                  </a:tcPr>
                </a:tc>
                <a:tc>
                  <a:txBody>
                    <a:bodyPr/>
                    <a:lstStyle/>
                    <a:p>
                      <a:pPr algn="r"/>
                      <a:r>
                        <a:rPr lang="ar-EG" b="1"/>
                        <a:t>مخاطر إدارة المشروع</a:t>
                      </a:r>
                      <a:endParaRPr lang="ar-EG"/>
                    </a:p>
                  </a:txBody>
                  <a:tcPr anchor="ctr">
                    <a:lnL>
                      <a:noFill/>
                    </a:lnL>
                    <a:lnR>
                      <a:noFill/>
                    </a:lnR>
                    <a:lnT>
                      <a:noFill/>
                    </a:lnT>
                    <a:lnB>
                      <a:noFill/>
                    </a:lnB>
                    <a:noFill/>
                  </a:tcPr>
                </a:tc>
                <a:extLst>
                  <a:ext uri="{0D108BD9-81ED-4DB2-BD59-A6C34878D82A}">
                    <a16:rowId xmlns:a16="http://schemas.microsoft.com/office/drawing/2014/main" val="4152873523"/>
                  </a:ext>
                </a:extLst>
              </a:tr>
              <a:tr h="0">
                <a:tc>
                  <a:txBody>
                    <a:bodyPr/>
                    <a:lstStyle/>
                    <a:p>
                      <a:r>
                        <a:rPr lang="en-US"/>
                        <a:t>Improper schedule and resource planning</a:t>
                      </a:r>
                    </a:p>
                  </a:txBody>
                  <a:tcPr anchor="ctr">
                    <a:lnL>
                      <a:noFill/>
                    </a:lnL>
                    <a:lnR>
                      <a:noFill/>
                    </a:lnR>
                    <a:lnT>
                      <a:noFill/>
                    </a:lnT>
                    <a:lnB>
                      <a:noFill/>
                    </a:lnB>
                    <a:noFill/>
                  </a:tcPr>
                </a:tc>
                <a:tc>
                  <a:txBody>
                    <a:bodyPr/>
                    <a:lstStyle/>
                    <a:p>
                      <a:pPr algn="r"/>
                      <a:r>
                        <a:rPr lang="ar-EG"/>
                        <a:t>تخطيط غير صحيح للجدول الزمني والموارد</a:t>
                      </a:r>
                    </a:p>
                  </a:txBody>
                  <a:tcPr anchor="ctr">
                    <a:lnL>
                      <a:noFill/>
                    </a:lnL>
                    <a:lnR>
                      <a:noFill/>
                    </a:lnR>
                    <a:lnT>
                      <a:noFill/>
                    </a:lnT>
                    <a:lnB>
                      <a:noFill/>
                    </a:lnB>
                    <a:noFill/>
                  </a:tcPr>
                </a:tc>
                <a:extLst>
                  <a:ext uri="{0D108BD9-81ED-4DB2-BD59-A6C34878D82A}">
                    <a16:rowId xmlns:a16="http://schemas.microsoft.com/office/drawing/2014/main" val="3717007467"/>
                  </a:ext>
                </a:extLst>
              </a:tr>
              <a:tr h="0">
                <a:tc>
                  <a:txBody>
                    <a:bodyPr/>
                    <a:lstStyle/>
                    <a:p>
                      <a:r>
                        <a:rPr lang="en-US"/>
                        <a:t>Poor project planning</a:t>
                      </a:r>
                    </a:p>
                  </a:txBody>
                  <a:tcPr anchor="ctr">
                    <a:lnL>
                      <a:noFill/>
                    </a:lnL>
                    <a:lnR>
                      <a:noFill/>
                    </a:lnR>
                    <a:lnT>
                      <a:noFill/>
                    </a:lnT>
                    <a:lnB>
                      <a:noFill/>
                    </a:lnB>
                    <a:noFill/>
                  </a:tcPr>
                </a:tc>
                <a:tc>
                  <a:txBody>
                    <a:bodyPr/>
                    <a:lstStyle/>
                    <a:p>
                      <a:pPr algn="r"/>
                      <a:r>
                        <a:rPr lang="ar-EG"/>
                        <a:t>تخطيط ضعيف للمشروع</a:t>
                      </a:r>
                    </a:p>
                  </a:txBody>
                  <a:tcPr anchor="ctr">
                    <a:lnL>
                      <a:noFill/>
                    </a:lnL>
                    <a:lnR>
                      <a:noFill/>
                    </a:lnR>
                    <a:lnT>
                      <a:noFill/>
                    </a:lnT>
                    <a:lnB>
                      <a:noFill/>
                    </a:lnB>
                    <a:noFill/>
                  </a:tcPr>
                </a:tc>
                <a:extLst>
                  <a:ext uri="{0D108BD9-81ED-4DB2-BD59-A6C34878D82A}">
                    <a16:rowId xmlns:a16="http://schemas.microsoft.com/office/drawing/2014/main" val="2175725001"/>
                  </a:ext>
                </a:extLst>
              </a:tr>
              <a:tr h="0">
                <a:tc>
                  <a:txBody>
                    <a:bodyPr/>
                    <a:lstStyle/>
                    <a:p>
                      <a:r>
                        <a:rPr lang="en-US"/>
                        <a:t>Improper or poor project management disciplines or methodologies</a:t>
                      </a:r>
                    </a:p>
                  </a:txBody>
                  <a:tcPr anchor="ctr">
                    <a:lnL>
                      <a:noFill/>
                    </a:lnL>
                    <a:lnR>
                      <a:noFill/>
                    </a:lnR>
                    <a:lnT>
                      <a:noFill/>
                    </a:lnT>
                    <a:lnB>
                      <a:noFill/>
                    </a:lnB>
                    <a:noFill/>
                  </a:tcPr>
                </a:tc>
                <a:tc>
                  <a:txBody>
                    <a:bodyPr/>
                    <a:lstStyle/>
                    <a:p>
                      <a:pPr algn="r"/>
                      <a:r>
                        <a:rPr lang="ar-EG" dirty="0"/>
                        <a:t>أساليب أو منهجيات إدارة مشروع غير صحيحة أو ضعيفة</a:t>
                      </a:r>
                    </a:p>
                  </a:txBody>
                  <a:tcPr anchor="ctr">
                    <a:lnL>
                      <a:noFill/>
                    </a:lnL>
                    <a:lnR>
                      <a:noFill/>
                    </a:lnR>
                    <a:lnT>
                      <a:noFill/>
                    </a:lnT>
                    <a:lnB>
                      <a:noFill/>
                    </a:lnB>
                    <a:noFill/>
                  </a:tcPr>
                </a:tc>
                <a:extLst>
                  <a:ext uri="{0D108BD9-81ED-4DB2-BD59-A6C34878D82A}">
                    <a16:rowId xmlns:a16="http://schemas.microsoft.com/office/drawing/2014/main" val="4286061251"/>
                  </a:ext>
                </a:extLst>
              </a:tr>
            </a:tbl>
          </a:graphicData>
        </a:graphic>
      </p:graphicFrame>
      <p:sp>
        <p:nvSpPr>
          <p:cNvPr id="11" name="Rectangle 2">
            <a:extLst>
              <a:ext uri="{FF2B5EF4-FFF2-40B4-BE49-F238E27FC236}">
                <a16:creationId xmlns:a16="http://schemas.microsoft.com/office/drawing/2014/main" id="{541157C0-79F1-6E38-FADD-E4481BD487B0}"/>
              </a:ext>
            </a:extLst>
          </p:cNvPr>
          <p:cNvSpPr>
            <a:spLocks noChangeArrowheads="1"/>
          </p:cNvSpPr>
          <p:nvPr/>
        </p:nvSpPr>
        <p:spPr bwMode="auto">
          <a:xfrm>
            <a:off x="838200" y="18986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0200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24483E7B-9079-8476-A09D-BF1476842D02}"/>
              </a:ext>
            </a:extLst>
          </p:cNvPr>
          <p:cNvSpPr txBox="1">
            <a:spLocks noChangeArrowheads="1"/>
          </p:cNvSpPr>
          <p:nvPr/>
        </p:nvSpPr>
        <p:spPr bwMode="auto">
          <a:xfrm>
            <a:off x="119361" y="391167"/>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dirty="0">
                <a:ea typeface="ＭＳ Ｐゴシック" charset="0"/>
                <a:cs typeface="ＭＳ Ｐゴシック" charset="0"/>
              </a:rPr>
              <a:t>Risk Sources</a:t>
            </a:r>
          </a:p>
        </p:txBody>
      </p:sp>
      <p:sp>
        <p:nvSpPr>
          <p:cNvPr id="9" name="Rectangle 3">
            <a:extLst>
              <a:ext uri="{FF2B5EF4-FFF2-40B4-BE49-F238E27FC236}">
                <a16:creationId xmlns:a16="http://schemas.microsoft.com/office/drawing/2014/main" id="{901F3163-B4F2-3A26-429A-AD5337B109A8}"/>
              </a:ext>
            </a:extLst>
          </p:cNvPr>
          <p:cNvSpPr txBox="1">
            <a:spLocks noChangeArrowheads="1"/>
          </p:cNvSpPr>
          <p:nvPr/>
        </p:nvSpPr>
        <p:spPr bwMode="auto">
          <a:xfrm>
            <a:off x="424161" y="1381767"/>
            <a:ext cx="11582400" cy="4910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651347A5-CFCA-1855-EA16-E210D3B0187C}"/>
              </a:ext>
            </a:extLst>
          </p:cNvPr>
          <p:cNvGraphicFramePr>
            <a:graphicFrameLocks noGrp="1"/>
          </p:cNvGraphicFramePr>
          <p:nvPr>
            <p:extLst>
              <p:ext uri="{D42A27DB-BD31-4B8C-83A1-F6EECF244321}">
                <p14:modId xmlns:p14="http://schemas.microsoft.com/office/powerpoint/2010/main" val="2395680634"/>
              </p:ext>
            </p:extLst>
          </p:nvPr>
        </p:nvGraphicFramePr>
        <p:xfrm>
          <a:off x="424161" y="1546200"/>
          <a:ext cx="10515600" cy="3383280"/>
        </p:xfrm>
        <a:graphic>
          <a:graphicData uri="http://schemas.openxmlformats.org/drawingml/2006/table">
            <a:tbl>
              <a:tblPr/>
              <a:tblGrid>
                <a:gridCol w="5257800">
                  <a:extLst>
                    <a:ext uri="{9D8B030D-6E8A-4147-A177-3AD203B41FA5}">
                      <a16:colId xmlns:a16="http://schemas.microsoft.com/office/drawing/2014/main" val="3366646089"/>
                    </a:ext>
                  </a:extLst>
                </a:gridCol>
                <a:gridCol w="5257800">
                  <a:extLst>
                    <a:ext uri="{9D8B030D-6E8A-4147-A177-3AD203B41FA5}">
                      <a16:colId xmlns:a16="http://schemas.microsoft.com/office/drawing/2014/main" val="4291824731"/>
                    </a:ext>
                  </a:extLst>
                </a:gridCol>
              </a:tblGrid>
              <a:tr h="0">
                <a:tc>
                  <a:txBody>
                    <a:bodyPr/>
                    <a:lstStyle/>
                    <a:p>
                      <a:r>
                        <a:rPr lang="en-US" b="1" dirty="0"/>
                        <a:t>Organizational risks</a:t>
                      </a:r>
                      <a:endParaRPr lang="en-US" dirty="0"/>
                    </a:p>
                  </a:txBody>
                  <a:tcPr anchor="ctr">
                    <a:lnL>
                      <a:noFill/>
                    </a:lnL>
                    <a:lnR>
                      <a:noFill/>
                    </a:lnR>
                    <a:lnT>
                      <a:noFill/>
                    </a:lnT>
                    <a:lnB>
                      <a:noFill/>
                    </a:lnB>
                    <a:noFill/>
                  </a:tcPr>
                </a:tc>
                <a:tc>
                  <a:txBody>
                    <a:bodyPr/>
                    <a:lstStyle/>
                    <a:p>
                      <a:pPr algn="r"/>
                      <a:r>
                        <a:rPr lang="ar-EG" b="1" dirty="0"/>
                        <a:t>مخاطر تنظيمية</a:t>
                      </a:r>
                      <a:endParaRPr lang="ar-EG" dirty="0"/>
                    </a:p>
                  </a:txBody>
                  <a:tcPr anchor="ctr">
                    <a:lnL>
                      <a:noFill/>
                    </a:lnL>
                    <a:lnR>
                      <a:noFill/>
                    </a:lnR>
                    <a:lnT>
                      <a:noFill/>
                    </a:lnT>
                    <a:lnB>
                      <a:noFill/>
                    </a:lnB>
                    <a:noFill/>
                  </a:tcPr>
                </a:tc>
                <a:extLst>
                  <a:ext uri="{0D108BD9-81ED-4DB2-BD59-A6C34878D82A}">
                    <a16:rowId xmlns:a16="http://schemas.microsoft.com/office/drawing/2014/main" val="3263095314"/>
                  </a:ext>
                </a:extLst>
              </a:tr>
              <a:tr h="0">
                <a:tc>
                  <a:txBody>
                    <a:bodyPr/>
                    <a:lstStyle/>
                    <a:p>
                      <a:r>
                        <a:rPr lang="en-US"/>
                        <a:t>Resource conflicts due to multiple projects occurring at the same time in the organization</a:t>
                      </a:r>
                    </a:p>
                  </a:txBody>
                  <a:tcPr anchor="ctr">
                    <a:lnL>
                      <a:noFill/>
                    </a:lnL>
                    <a:lnR>
                      <a:noFill/>
                    </a:lnR>
                    <a:lnT>
                      <a:noFill/>
                    </a:lnT>
                    <a:lnB>
                      <a:noFill/>
                    </a:lnB>
                    <a:noFill/>
                  </a:tcPr>
                </a:tc>
                <a:tc>
                  <a:txBody>
                    <a:bodyPr/>
                    <a:lstStyle/>
                    <a:p>
                      <a:pPr algn="r"/>
                      <a:r>
                        <a:rPr lang="ar-EG"/>
                        <a:t>تعارض الموارد بسبب وجود مشاريع متعددة تحدث في نفس الوقت داخل المنظمة</a:t>
                      </a:r>
                    </a:p>
                  </a:txBody>
                  <a:tcPr anchor="ctr">
                    <a:lnL>
                      <a:noFill/>
                    </a:lnL>
                    <a:lnR>
                      <a:noFill/>
                    </a:lnR>
                    <a:lnT>
                      <a:noFill/>
                    </a:lnT>
                    <a:lnB>
                      <a:noFill/>
                    </a:lnB>
                    <a:noFill/>
                  </a:tcPr>
                </a:tc>
                <a:extLst>
                  <a:ext uri="{0D108BD9-81ED-4DB2-BD59-A6C34878D82A}">
                    <a16:rowId xmlns:a16="http://schemas.microsoft.com/office/drawing/2014/main" val="4027258803"/>
                  </a:ext>
                </a:extLst>
              </a:tr>
              <a:tr h="0">
                <a:tc>
                  <a:txBody>
                    <a:bodyPr/>
                    <a:lstStyle/>
                    <a:p>
                      <a:r>
                        <a:rPr lang="en-US"/>
                        <a:t>Unrealistic scope, time, and cost objectives with respect to the organization’s resources or structure</a:t>
                      </a:r>
                    </a:p>
                  </a:txBody>
                  <a:tcPr anchor="ctr">
                    <a:lnL>
                      <a:noFill/>
                    </a:lnL>
                    <a:lnR>
                      <a:noFill/>
                    </a:lnR>
                    <a:lnT>
                      <a:noFill/>
                    </a:lnT>
                    <a:lnB>
                      <a:noFill/>
                    </a:lnB>
                    <a:noFill/>
                  </a:tcPr>
                </a:tc>
                <a:tc>
                  <a:txBody>
                    <a:bodyPr/>
                    <a:lstStyle/>
                    <a:p>
                      <a:pPr algn="r"/>
                      <a:r>
                        <a:rPr lang="ar-EG" dirty="0"/>
                        <a:t>أهداف غير واقعية للنطاق والوقت والتكلفة بالنسبة لموارد أو هيكل المنظمة</a:t>
                      </a:r>
                    </a:p>
                  </a:txBody>
                  <a:tcPr anchor="ctr">
                    <a:lnL>
                      <a:noFill/>
                    </a:lnL>
                    <a:lnR>
                      <a:noFill/>
                    </a:lnR>
                    <a:lnT>
                      <a:noFill/>
                    </a:lnT>
                    <a:lnB>
                      <a:noFill/>
                    </a:lnB>
                    <a:noFill/>
                  </a:tcPr>
                </a:tc>
                <a:extLst>
                  <a:ext uri="{0D108BD9-81ED-4DB2-BD59-A6C34878D82A}">
                    <a16:rowId xmlns:a16="http://schemas.microsoft.com/office/drawing/2014/main" val="603044515"/>
                  </a:ext>
                </a:extLst>
              </a:tr>
              <a:tr h="0">
                <a:tc>
                  <a:txBody>
                    <a:bodyPr/>
                    <a:lstStyle/>
                    <a:p>
                      <a:r>
                        <a:rPr lang="en-US"/>
                        <a:t>Lack of funding for the project or diversion of funds from the project to other projects</a:t>
                      </a:r>
                    </a:p>
                  </a:txBody>
                  <a:tcPr anchor="ctr">
                    <a:lnL>
                      <a:noFill/>
                    </a:lnL>
                    <a:lnR>
                      <a:noFill/>
                    </a:lnR>
                    <a:lnT>
                      <a:noFill/>
                    </a:lnT>
                    <a:lnB>
                      <a:noFill/>
                    </a:lnB>
                    <a:noFill/>
                  </a:tcPr>
                </a:tc>
                <a:tc>
                  <a:txBody>
                    <a:bodyPr/>
                    <a:lstStyle/>
                    <a:p>
                      <a:pPr algn="r"/>
                      <a:r>
                        <a:rPr lang="ar-EG" dirty="0"/>
                        <a:t>نقص التمويل للمشروع أو تحويل الأموال من المشروع إلى مشاريع أخرى</a:t>
                      </a:r>
                    </a:p>
                  </a:txBody>
                  <a:tcPr anchor="ctr">
                    <a:lnL>
                      <a:noFill/>
                    </a:lnL>
                    <a:lnR>
                      <a:noFill/>
                    </a:lnR>
                    <a:lnT>
                      <a:noFill/>
                    </a:lnT>
                    <a:lnB>
                      <a:noFill/>
                    </a:lnB>
                    <a:noFill/>
                  </a:tcPr>
                </a:tc>
                <a:extLst>
                  <a:ext uri="{0D108BD9-81ED-4DB2-BD59-A6C34878D82A}">
                    <a16:rowId xmlns:a16="http://schemas.microsoft.com/office/drawing/2014/main" val="256109649"/>
                  </a:ext>
                </a:extLst>
              </a:tr>
              <a:tr h="0">
                <a:tc>
                  <a:txBody>
                    <a:bodyPr/>
                    <a:lstStyle/>
                    <a:p>
                      <a:r>
                        <a:rPr lang="en-US"/>
                        <a:t>Management oversight changes</a:t>
                      </a:r>
                    </a:p>
                  </a:txBody>
                  <a:tcPr anchor="ctr">
                    <a:lnL>
                      <a:noFill/>
                    </a:lnL>
                    <a:lnR>
                      <a:noFill/>
                    </a:lnR>
                    <a:lnT>
                      <a:noFill/>
                    </a:lnT>
                    <a:lnB>
                      <a:noFill/>
                    </a:lnB>
                    <a:noFill/>
                  </a:tcPr>
                </a:tc>
                <a:tc>
                  <a:txBody>
                    <a:bodyPr/>
                    <a:lstStyle/>
                    <a:p>
                      <a:pPr algn="r"/>
                      <a:r>
                        <a:rPr lang="ar-EG" dirty="0"/>
                        <a:t>تغييرات في الإشراف الإداري</a:t>
                      </a:r>
                    </a:p>
                  </a:txBody>
                  <a:tcPr anchor="ctr">
                    <a:lnL>
                      <a:noFill/>
                    </a:lnL>
                    <a:lnR>
                      <a:noFill/>
                    </a:lnR>
                    <a:lnT>
                      <a:noFill/>
                    </a:lnT>
                    <a:lnB>
                      <a:noFill/>
                    </a:lnB>
                    <a:noFill/>
                  </a:tcPr>
                </a:tc>
                <a:extLst>
                  <a:ext uri="{0D108BD9-81ED-4DB2-BD59-A6C34878D82A}">
                    <a16:rowId xmlns:a16="http://schemas.microsoft.com/office/drawing/2014/main" val="1206065614"/>
                  </a:ext>
                </a:extLst>
              </a:tr>
              <a:tr h="0">
                <a:tc>
                  <a:txBody>
                    <a:bodyPr/>
                    <a:lstStyle/>
                    <a:p>
                      <a:r>
                        <a:rPr lang="en-US"/>
                        <a:t>Loss of project ‘champion’</a:t>
                      </a:r>
                    </a:p>
                  </a:txBody>
                  <a:tcPr anchor="ctr">
                    <a:lnL>
                      <a:noFill/>
                    </a:lnL>
                    <a:lnR>
                      <a:noFill/>
                    </a:lnR>
                    <a:lnT>
                      <a:noFill/>
                    </a:lnT>
                    <a:lnB>
                      <a:noFill/>
                    </a:lnB>
                    <a:noFill/>
                  </a:tcPr>
                </a:tc>
                <a:tc>
                  <a:txBody>
                    <a:bodyPr/>
                    <a:lstStyle/>
                    <a:p>
                      <a:pPr algn="r"/>
                      <a:r>
                        <a:rPr lang="ar-EG" dirty="0"/>
                        <a:t>فقدان "الراعي" للمشروع</a:t>
                      </a:r>
                    </a:p>
                  </a:txBody>
                  <a:tcPr anchor="ctr">
                    <a:lnL>
                      <a:noFill/>
                    </a:lnL>
                    <a:lnR>
                      <a:noFill/>
                    </a:lnR>
                    <a:lnT>
                      <a:noFill/>
                    </a:lnT>
                    <a:lnB>
                      <a:noFill/>
                    </a:lnB>
                    <a:noFill/>
                  </a:tcPr>
                </a:tc>
                <a:extLst>
                  <a:ext uri="{0D108BD9-81ED-4DB2-BD59-A6C34878D82A}">
                    <a16:rowId xmlns:a16="http://schemas.microsoft.com/office/drawing/2014/main" val="574948091"/>
                  </a:ext>
                </a:extLst>
              </a:tr>
              <a:tr h="0">
                <a:tc>
                  <a:txBody>
                    <a:bodyPr/>
                    <a:lstStyle/>
                    <a:p>
                      <a:r>
                        <a:rPr lang="en-US"/>
                        <a:t>Project ‘politics’</a:t>
                      </a:r>
                    </a:p>
                  </a:txBody>
                  <a:tcPr anchor="ctr">
                    <a:lnL>
                      <a:noFill/>
                    </a:lnL>
                    <a:lnR>
                      <a:noFill/>
                    </a:lnR>
                    <a:lnT>
                      <a:noFill/>
                    </a:lnT>
                    <a:lnB>
                      <a:noFill/>
                    </a:lnB>
                    <a:noFill/>
                  </a:tcPr>
                </a:tc>
                <a:tc>
                  <a:txBody>
                    <a:bodyPr/>
                    <a:lstStyle/>
                    <a:p>
                      <a:pPr algn="r"/>
                      <a:r>
                        <a:rPr lang="ar-EG" dirty="0"/>
                        <a:t>"السياسة" داخل المشروع</a:t>
                      </a:r>
                    </a:p>
                  </a:txBody>
                  <a:tcPr anchor="ctr">
                    <a:lnL>
                      <a:noFill/>
                    </a:lnL>
                    <a:lnR>
                      <a:noFill/>
                    </a:lnR>
                    <a:lnT>
                      <a:noFill/>
                    </a:lnT>
                    <a:lnB>
                      <a:noFill/>
                    </a:lnB>
                    <a:noFill/>
                  </a:tcPr>
                </a:tc>
                <a:extLst>
                  <a:ext uri="{0D108BD9-81ED-4DB2-BD59-A6C34878D82A}">
                    <a16:rowId xmlns:a16="http://schemas.microsoft.com/office/drawing/2014/main" val="3980196152"/>
                  </a:ext>
                </a:extLst>
              </a:tr>
            </a:tbl>
          </a:graphicData>
        </a:graphic>
      </p:graphicFrame>
      <p:sp>
        <p:nvSpPr>
          <p:cNvPr id="3" name="Rectangle 1">
            <a:extLst>
              <a:ext uri="{FF2B5EF4-FFF2-40B4-BE49-F238E27FC236}">
                <a16:creationId xmlns:a16="http://schemas.microsoft.com/office/drawing/2014/main" id="{7DFEE000-4E59-F95C-5FEE-3F61C2E2C5C8}"/>
              </a:ext>
            </a:extLst>
          </p:cNvPr>
          <p:cNvSpPr>
            <a:spLocks noChangeArrowheads="1"/>
          </p:cNvSpPr>
          <p:nvPr/>
        </p:nvSpPr>
        <p:spPr bwMode="auto">
          <a:xfrm>
            <a:off x="424161" y="154667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23490449"/>
      </p:ext>
    </p:extLst>
  </p:cSld>
  <p:clrMapOvr>
    <a:masterClrMapping/>
  </p:clrMapOvr>
  <mc:AlternateContent xmlns:mc="http://schemas.openxmlformats.org/markup-compatibility/2006">
    <mc:Choice xmlns:p14="http://schemas.microsoft.com/office/powerpoint/2010/main" Requires="p14">
      <p:transition p14:dur="10" advTm="2689894"/>
    </mc:Choice>
    <mc:Fallback>
      <p:transition advTm="268989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1B39611F-1BDC-FED0-07C3-37A2B5E3B912}"/>
              </a:ext>
            </a:extLst>
          </p:cNvPr>
          <p:cNvSpPr txBox="1">
            <a:spLocks noChangeArrowheads="1"/>
          </p:cNvSpPr>
          <p:nvPr/>
        </p:nvSpPr>
        <p:spPr bwMode="auto">
          <a:xfrm>
            <a:off x="0" y="52360"/>
            <a:ext cx="12192000" cy="9382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a:defRPr/>
            </a:pPr>
            <a:r>
              <a:rPr lang="en-US" sz="2800" kern="0">
                <a:effectLst>
                  <a:outerShdw blurRad="38100" dist="38100" dir="2700000" algn="tl">
                    <a:srgbClr val="C0C0C0"/>
                  </a:outerShdw>
                </a:effectLst>
                <a:ea typeface="ＭＳ Ｐゴシック" pitchFamily="34" charset="-128"/>
              </a:rPr>
              <a:t>Risk Sources</a:t>
            </a:r>
            <a:endParaRPr lang="en-US" sz="2800" kern="0" dirty="0">
              <a:effectLst>
                <a:outerShdw blurRad="38100" dist="38100" dir="2700000" algn="tl">
                  <a:srgbClr val="C0C0C0"/>
                </a:outerShdw>
              </a:effectLst>
              <a:ea typeface="ＭＳ Ｐゴシック" pitchFamily="34" charset="-128"/>
            </a:endParaRPr>
          </a:p>
        </p:txBody>
      </p:sp>
      <p:sp>
        <p:nvSpPr>
          <p:cNvPr id="9" name="Rectangle 3">
            <a:extLst>
              <a:ext uri="{FF2B5EF4-FFF2-40B4-BE49-F238E27FC236}">
                <a16:creationId xmlns:a16="http://schemas.microsoft.com/office/drawing/2014/main" id="{51A13CE1-BE29-8AC8-666E-B255E0B75261}"/>
              </a:ext>
            </a:extLst>
          </p:cNvPr>
          <p:cNvSpPr txBox="1">
            <a:spLocks noChangeArrowheads="1"/>
          </p:cNvSpPr>
          <p:nvPr/>
        </p:nvSpPr>
        <p:spPr bwMode="auto">
          <a:xfrm>
            <a:off x="304800" y="1280598"/>
            <a:ext cx="11582400" cy="501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857250" marR="0" lvl="2" indent="0" algn="l" defTabSz="914400" rtl="0" eaLnBrk="0" fontAlgn="base" latinLnBrk="0" hangingPunct="0">
              <a:lnSpc>
                <a:spcPct val="100000"/>
              </a:lnSpc>
              <a:spcBef>
                <a:spcPct val="20000"/>
              </a:spcBef>
              <a:spcAft>
                <a:spcPct val="0"/>
              </a:spcAft>
              <a:buClr>
                <a:srgbClr val="FF0000"/>
              </a:buClr>
              <a:buSzTx/>
              <a:buFont typeface="Lucida Grande" pitchFamily="2" charset="0"/>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endParaRPr>
          </a:p>
        </p:txBody>
      </p:sp>
      <p:graphicFrame>
        <p:nvGraphicFramePr>
          <p:cNvPr id="2" name="Table 1">
            <a:extLst>
              <a:ext uri="{FF2B5EF4-FFF2-40B4-BE49-F238E27FC236}">
                <a16:creationId xmlns:a16="http://schemas.microsoft.com/office/drawing/2014/main" id="{190FA679-C10D-74C8-22A1-AE380716882B}"/>
              </a:ext>
            </a:extLst>
          </p:cNvPr>
          <p:cNvGraphicFramePr>
            <a:graphicFrameLocks noGrp="1"/>
          </p:cNvGraphicFramePr>
          <p:nvPr>
            <p:extLst>
              <p:ext uri="{D42A27DB-BD31-4B8C-83A1-F6EECF244321}">
                <p14:modId xmlns:p14="http://schemas.microsoft.com/office/powerpoint/2010/main" val="2240130406"/>
              </p:ext>
            </p:extLst>
          </p:nvPr>
        </p:nvGraphicFramePr>
        <p:xfrm>
          <a:off x="208009" y="1266012"/>
          <a:ext cx="11559830" cy="5001030"/>
        </p:xfrm>
        <a:graphic>
          <a:graphicData uri="http://schemas.openxmlformats.org/drawingml/2006/table">
            <a:tbl>
              <a:tblPr/>
              <a:tblGrid>
                <a:gridCol w="5779915">
                  <a:extLst>
                    <a:ext uri="{9D8B030D-6E8A-4147-A177-3AD203B41FA5}">
                      <a16:colId xmlns:a16="http://schemas.microsoft.com/office/drawing/2014/main" val="691316571"/>
                    </a:ext>
                  </a:extLst>
                </a:gridCol>
                <a:gridCol w="5779915">
                  <a:extLst>
                    <a:ext uri="{9D8B030D-6E8A-4147-A177-3AD203B41FA5}">
                      <a16:colId xmlns:a16="http://schemas.microsoft.com/office/drawing/2014/main" val="1831255719"/>
                    </a:ext>
                  </a:extLst>
                </a:gridCol>
              </a:tblGrid>
              <a:tr h="271959">
                <a:tc>
                  <a:txBody>
                    <a:bodyPr/>
                    <a:lstStyle/>
                    <a:p>
                      <a:r>
                        <a:rPr lang="en-US" sz="1800" b="1" dirty="0"/>
                        <a:t>External risks</a:t>
                      </a:r>
                      <a:endParaRPr lang="en-US" sz="1800" dirty="0"/>
                    </a:p>
                  </a:txBody>
                  <a:tcPr marL="67990" marR="67990" marT="33995" marB="33995" anchor="ctr">
                    <a:lnL>
                      <a:noFill/>
                    </a:lnL>
                    <a:lnR>
                      <a:noFill/>
                    </a:lnR>
                    <a:lnT>
                      <a:noFill/>
                    </a:lnT>
                    <a:lnB>
                      <a:noFill/>
                    </a:lnB>
                    <a:noFill/>
                  </a:tcPr>
                </a:tc>
                <a:tc>
                  <a:txBody>
                    <a:bodyPr/>
                    <a:lstStyle/>
                    <a:p>
                      <a:pPr algn="r"/>
                      <a:r>
                        <a:rPr lang="ar-EG" sz="1800" b="1" dirty="0"/>
                        <a:t>مخاطر خارجية</a:t>
                      </a:r>
                      <a:endParaRPr lang="ar-EG" sz="1800" dirty="0"/>
                    </a:p>
                  </a:txBody>
                  <a:tcPr marL="67990" marR="67990" marT="33995" marB="33995" anchor="ctr">
                    <a:lnL>
                      <a:noFill/>
                    </a:lnL>
                    <a:lnR>
                      <a:noFill/>
                    </a:lnR>
                    <a:lnT>
                      <a:noFill/>
                    </a:lnT>
                    <a:lnB>
                      <a:noFill/>
                    </a:lnB>
                    <a:noFill/>
                  </a:tcPr>
                </a:tc>
                <a:extLst>
                  <a:ext uri="{0D108BD9-81ED-4DB2-BD59-A6C34878D82A}">
                    <a16:rowId xmlns:a16="http://schemas.microsoft.com/office/drawing/2014/main" val="679229174"/>
                  </a:ext>
                </a:extLst>
              </a:tr>
              <a:tr h="271959">
                <a:tc>
                  <a:txBody>
                    <a:bodyPr/>
                    <a:lstStyle/>
                    <a:p>
                      <a:r>
                        <a:rPr lang="en-US" sz="1800"/>
                        <a:t>New laws or regulations</a:t>
                      </a:r>
                    </a:p>
                  </a:txBody>
                  <a:tcPr marL="67990" marR="67990" marT="33995" marB="33995" anchor="ctr">
                    <a:lnL>
                      <a:noFill/>
                    </a:lnL>
                    <a:lnR>
                      <a:noFill/>
                    </a:lnR>
                    <a:lnT>
                      <a:noFill/>
                    </a:lnT>
                    <a:lnB>
                      <a:noFill/>
                    </a:lnB>
                    <a:noFill/>
                  </a:tcPr>
                </a:tc>
                <a:tc>
                  <a:txBody>
                    <a:bodyPr/>
                    <a:lstStyle/>
                    <a:p>
                      <a:pPr algn="r"/>
                      <a:r>
                        <a:rPr lang="ar-EG" sz="1800"/>
                        <a:t>قوانين أو لوائح جديدة</a:t>
                      </a:r>
                    </a:p>
                  </a:txBody>
                  <a:tcPr marL="67990" marR="67990" marT="33995" marB="33995" anchor="ctr">
                    <a:lnL>
                      <a:noFill/>
                    </a:lnL>
                    <a:lnR>
                      <a:noFill/>
                    </a:lnR>
                    <a:lnT>
                      <a:noFill/>
                    </a:lnT>
                    <a:lnB>
                      <a:noFill/>
                    </a:lnB>
                    <a:noFill/>
                  </a:tcPr>
                </a:tc>
                <a:extLst>
                  <a:ext uri="{0D108BD9-81ED-4DB2-BD59-A6C34878D82A}">
                    <a16:rowId xmlns:a16="http://schemas.microsoft.com/office/drawing/2014/main" val="949282282"/>
                  </a:ext>
                </a:extLst>
              </a:tr>
              <a:tr h="271959">
                <a:tc>
                  <a:txBody>
                    <a:bodyPr/>
                    <a:lstStyle/>
                    <a:p>
                      <a:r>
                        <a:rPr lang="en-US" sz="1800"/>
                        <a:t>Labor issues</a:t>
                      </a:r>
                    </a:p>
                  </a:txBody>
                  <a:tcPr marL="67990" marR="67990" marT="33995" marB="33995" anchor="ctr">
                    <a:lnL>
                      <a:noFill/>
                    </a:lnL>
                    <a:lnR>
                      <a:noFill/>
                    </a:lnR>
                    <a:lnT>
                      <a:noFill/>
                    </a:lnT>
                    <a:lnB>
                      <a:noFill/>
                    </a:lnB>
                    <a:noFill/>
                  </a:tcPr>
                </a:tc>
                <a:tc>
                  <a:txBody>
                    <a:bodyPr/>
                    <a:lstStyle/>
                    <a:p>
                      <a:pPr algn="r"/>
                      <a:r>
                        <a:rPr lang="ar-EG" sz="1800"/>
                        <a:t>قضايا تتعلق بالعمل</a:t>
                      </a:r>
                    </a:p>
                  </a:txBody>
                  <a:tcPr marL="67990" marR="67990" marT="33995" marB="33995" anchor="ctr">
                    <a:lnL>
                      <a:noFill/>
                    </a:lnL>
                    <a:lnR>
                      <a:noFill/>
                    </a:lnR>
                    <a:lnT>
                      <a:noFill/>
                    </a:lnT>
                    <a:lnB>
                      <a:noFill/>
                    </a:lnB>
                    <a:noFill/>
                  </a:tcPr>
                </a:tc>
                <a:extLst>
                  <a:ext uri="{0D108BD9-81ED-4DB2-BD59-A6C34878D82A}">
                    <a16:rowId xmlns:a16="http://schemas.microsoft.com/office/drawing/2014/main" val="1067780316"/>
                  </a:ext>
                </a:extLst>
              </a:tr>
              <a:tr h="271959">
                <a:tc>
                  <a:txBody>
                    <a:bodyPr/>
                    <a:lstStyle/>
                    <a:p>
                      <a:r>
                        <a:rPr lang="en-US" sz="1800"/>
                        <a:t>Weather</a:t>
                      </a:r>
                    </a:p>
                  </a:txBody>
                  <a:tcPr marL="67990" marR="67990" marT="33995" marB="33995" anchor="ctr">
                    <a:lnL>
                      <a:noFill/>
                    </a:lnL>
                    <a:lnR>
                      <a:noFill/>
                    </a:lnR>
                    <a:lnT>
                      <a:noFill/>
                    </a:lnT>
                    <a:lnB>
                      <a:noFill/>
                    </a:lnB>
                    <a:noFill/>
                  </a:tcPr>
                </a:tc>
                <a:tc>
                  <a:txBody>
                    <a:bodyPr/>
                    <a:lstStyle/>
                    <a:p>
                      <a:pPr algn="r"/>
                      <a:r>
                        <a:rPr lang="ar-EG" sz="1800"/>
                        <a:t>الأحوال الجوية</a:t>
                      </a:r>
                    </a:p>
                  </a:txBody>
                  <a:tcPr marL="67990" marR="67990" marT="33995" marB="33995" anchor="ctr">
                    <a:lnL>
                      <a:noFill/>
                    </a:lnL>
                    <a:lnR>
                      <a:noFill/>
                    </a:lnR>
                    <a:lnT>
                      <a:noFill/>
                    </a:lnT>
                    <a:lnB>
                      <a:noFill/>
                    </a:lnB>
                    <a:noFill/>
                  </a:tcPr>
                </a:tc>
                <a:extLst>
                  <a:ext uri="{0D108BD9-81ED-4DB2-BD59-A6C34878D82A}">
                    <a16:rowId xmlns:a16="http://schemas.microsoft.com/office/drawing/2014/main" val="4118210126"/>
                  </a:ext>
                </a:extLst>
              </a:tr>
              <a:tr h="271959">
                <a:tc>
                  <a:txBody>
                    <a:bodyPr/>
                    <a:lstStyle/>
                    <a:p>
                      <a:r>
                        <a:rPr lang="en-US" sz="1800"/>
                        <a:t>Exchange rates</a:t>
                      </a:r>
                    </a:p>
                  </a:txBody>
                  <a:tcPr marL="67990" marR="67990" marT="33995" marB="33995" anchor="ctr">
                    <a:lnL>
                      <a:noFill/>
                    </a:lnL>
                    <a:lnR>
                      <a:noFill/>
                    </a:lnR>
                    <a:lnT>
                      <a:noFill/>
                    </a:lnT>
                    <a:lnB>
                      <a:noFill/>
                    </a:lnB>
                    <a:noFill/>
                  </a:tcPr>
                </a:tc>
                <a:tc>
                  <a:txBody>
                    <a:bodyPr/>
                    <a:lstStyle/>
                    <a:p>
                      <a:pPr algn="r"/>
                      <a:r>
                        <a:rPr lang="ar-EG" sz="1800"/>
                        <a:t>أسعار الصرف</a:t>
                      </a:r>
                    </a:p>
                  </a:txBody>
                  <a:tcPr marL="67990" marR="67990" marT="33995" marB="33995" anchor="ctr">
                    <a:lnL>
                      <a:noFill/>
                    </a:lnL>
                    <a:lnR>
                      <a:noFill/>
                    </a:lnR>
                    <a:lnT>
                      <a:noFill/>
                    </a:lnT>
                    <a:lnB>
                      <a:noFill/>
                    </a:lnB>
                    <a:noFill/>
                  </a:tcPr>
                </a:tc>
                <a:extLst>
                  <a:ext uri="{0D108BD9-81ED-4DB2-BD59-A6C34878D82A}">
                    <a16:rowId xmlns:a16="http://schemas.microsoft.com/office/drawing/2014/main" val="891258188"/>
                  </a:ext>
                </a:extLst>
              </a:tr>
              <a:tr h="475928">
                <a:tc>
                  <a:txBody>
                    <a:bodyPr/>
                    <a:lstStyle/>
                    <a:p>
                      <a:r>
                        <a:rPr lang="en-US" sz="1800"/>
                        <a:t>Changes in foreign policy for projects performed (all or in part) in other countries</a:t>
                      </a:r>
                    </a:p>
                  </a:txBody>
                  <a:tcPr marL="67990" marR="67990" marT="33995" marB="33995" anchor="ctr">
                    <a:lnL>
                      <a:noFill/>
                    </a:lnL>
                    <a:lnR>
                      <a:noFill/>
                    </a:lnR>
                    <a:lnT>
                      <a:noFill/>
                    </a:lnT>
                    <a:lnB>
                      <a:noFill/>
                    </a:lnB>
                    <a:noFill/>
                  </a:tcPr>
                </a:tc>
                <a:tc>
                  <a:txBody>
                    <a:bodyPr/>
                    <a:lstStyle/>
                    <a:p>
                      <a:pPr algn="r"/>
                      <a:r>
                        <a:rPr lang="ar-EG" sz="1800"/>
                        <a:t>تغييرات في السياسة الخارجية للمشاريع المنفذة (كليًا أو جزئيًا) في بلدان أخرى</a:t>
                      </a:r>
                    </a:p>
                  </a:txBody>
                  <a:tcPr marL="67990" marR="67990" marT="33995" marB="33995" anchor="ctr">
                    <a:lnL>
                      <a:noFill/>
                    </a:lnL>
                    <a:lnR>
                      <a:noFill/>
                    </a:lnR>
                    <a:lnT>
                      <a:noFill/>
                    </a:lnT>
                    <a:lnB>
                      <a:noFill/>
                    </a:lnB>
                    <a:noFill/>
                  </a:tcPr>
                </a:tc>
                <a:extLst>
                  <a:ext uri="{0D108BD9-81ED-4DB2-BD59-A6C34878D82A}">
                    <a16:rowId xmlns:a16="http://schemas.microsoft.com/office/drawing/2014/main" val="1595331593"/>
                  </a:ext>
                </a:extLst>
              </a:tr>
              <a:tr h="679897">
                <a:tc>
                  <a:txBody>
                    <a:bodyPr/>
                    <a:lstStyle/>
                    <a:p>
                      <a:r>
                        <a:rPr lang="en-US" sz="1800"/>
                        <a:t>Catastrophic risks (force majeure) are outside the scope of risk management planning – require disaster recovery techniques</a:t>
                      </a:r>
                    </a:p>
                  </a:txBody>
                  <a:tcPr marL="67990" marR="67990" marT="33995" marB="33995" anchor="ctr">
                    <a:lnL>
                      <a:noFill/>
                    </a:lnL>
                    <a:lnR>
                      <a:noFill/>
                    </a:lnR>
                    <a:lnT>
                      <a:noFill/>
                    </a:lnT>
                    <a:lnB>
                      <a:noFill/>
                    </a:lnB>
                    <a:noFill/>
                  </a:tcPr>
                </a:tc>
                <a:tc>
                  <a:txBody>
                    <a:bodyPr/>
                    <a:lstStyle/>
                    <a:p>
                      <a:pPr algn="r"/>
                      <a:r>
                        <a:rPr lang="ar-EG" sz="1800"/>
                        <a:t>المخاطر الكارثية (القوة القاهرة) خارج نطاق تخطيط إدارة المخاطر - تتطلب تقنيات التعافي من الكوارث</a:t>
                      </a:r>
                    </a:p>
                  </a:txBody>
                  <a:tcPr marL="67990" marR="67990" marT="33995" marB="33995" anchor="ctr">
                    <a:lnL>
                      <a:noFill/>
                    </a:lnL>
                    <a:lnR>
                      <a:noFill/>
                    </a:lnR>
                    <a:lnT>
                      <a:noFill/>
                    </a:lnT>
                    <a:lnB>
                      <a:noFill/>
                    </a:lnB>
                    <a:noFill/>
                  </a:tcPr>
                </a:tc>
                <a:extLst>
                  <a:ext uri="{0D108BD9-81ED-4DB2-BD59-A6C34878D82A}">
                    <a16:rowId xmlns:a16="http://schemas.microsoft.com/office/drawing/2014/main" val="1688396921"/>
                  </a:ext>
                </a:extLst>
              </a:tr>
              <a:tr h="475928">
                <a:tc>
                  <a:txBody>
                    <a:bodyPr/>
                    <a:lstStyle/>
                    <a:p>
                      <a:r>
                        <a:rPr lang="en-US" sz="1800"/>
                        <a:t>Examples: Earthquakes, meteorites, volcanoes, hurricanes, floods, civil unrest, terrorism, etc.</a:t>
                      </a:r>
                    </a:p>
                  </a:txBody>
                  <a:tcPr marL="67990" marR="67990" marT="33995" marB="33995" anchor="ctr">
                    <a:lnL>
                      <a:noFill/>
                    </a:lnL>
                    <a:lnR>
                      <a:noFill/>
                    </a:lnR>
                    <a:lnT>
                      <a:noFill/>
                    </a:lnT>
                    <a:lnB>
                      <a:noFill/>
                    </a:lnB>
                    <a:noFill/>
                  </a:tcPr>
                </a:tc>
                <a:tc>
                  <a:txBody>
                    <a:bodyPr/>
                    <a:lstStyle/>
                    <a:p>
                      <a:pPr algn="r"/>
                      <a:r>
                        <a:rPr lang="ar-EG" sz="1800"/>
                        <a:t>أمثلة: الزلازل، النيازك، البراكين، الأعاصير، الفيضانات، الاضطرابات المدنية، الإرهاب، إلخ.</a:t>
                      </a:r>
                    </a:p>
                  </a:txBody>
                  <a:tcPr marL="67990" marR="67990" marT="33995" marB="33995" anchor="ctr">
                    <a:lnL>
                      <a:noFill/>
                    </a:lnL>
                    <a:lnR>
                      <a:noFill/>
                    </a:lnR>
                    <a:lnT>
                      <a:noFill/>
                    </a:lnT>
                    <a:lnB>
                      <a:noFill/>
                    </a:lnB>
                    <a:noFill/>
                  </a:tcPr>
                </a:tc>
                <a:extLst>
                  <a:ext uri="{0D108BD9-81ED-4DB2-BD59-A6C34878D82A}">
                    <a16:rowId xmlns:a16="http://schemas.microsoft.com/office/drawing/2014/main" val="3099193463"/>
                  </a:ext>
                </a:extLst>
              </a:tr>
              <a:tr h="1087834">
                <a:tc>
                  <a:txBody>
                    <a:bodyPr/>
                    <a:lstStyle/>
                    <a:p>
                      <a:r>
                        <a:rPr lang="en-US" sz="1800"/>
                        <a:t>Since such external risks are usually considered before the decision to go ahead with the project, they will be excluded from the discussion of project risks. However, external risks are extremely important and must be addressed.</a:t>
                      </a:r>
                    </a:p>
                  </a:txBody>
                  <a:tcPr marL="67990" marR="67990" marT="33995" marB="33995" anchor="ctr">
                    <a:lnL>
                      <a:noFill/>
                    </a:lnL>
                    <a:lnR>
                      <a:noFill/>
                    </a:lnR>
                    <a:lnT>
                      <a:noFill/>
                    </a:lnT>
                    <a:lnB>
                      <a:noFill/>
                    </a:lnB>
                    <a:noFill/>
                  </a:tcPr>
                </a:tc>
                <a:tc>
                  <a:txBody>
                    <a:bodyPr/>
                    <a:lstStyle/>
                    <a:p>
                      <a:pPr algn="r"/>
                      <a:r>
                        <a:rPr lang="ar-EG" sz="1800" dirty="0"/>
                        <a:t>نظرًا لأن هذه المخاطر الخارجية تُؤخذ عادةً في الاعتبار قبل اتخاذ قرار المضي قدمًا في المشروع، فإنها ستُستثنى من مناقشة مخاطر المشروع. ومع ذلك، فإن المخاطر الخارجية مهمة للغاية ويجب معالجتها.</a:t>
                      </a:r>
                    </a:p>
                  </a:txBody>
                  <a:tcPr marL="67990" marR="67990" marT="33995" marB="33995" anchor="ctr">
                    <a:lnL>
                      <a:noFill/>
                    </a:lnL>
                    <a:lnR>
                      <a:noFill/>
                    </a:lnR>
                    <a:lnT>
                      <a:noFill/>
                    </a:lnT>
                    <a:lnB>
                      <a:noFill/>
                    </a:lnB>
                    <a:noFill/>
                  </a:tcPr>
                </a:tc>
                <a:extLst>
                  <a:ext uri="{0D108BD9-81ED-4DB2-BD59-A6C34878D82A}">
                    <a16:rowId xmlns:a16="http://schemas.microsoft.com/office/drawing/2014/main" val="76322593"/>
                  </a:ext>
                </a:extLst>
              </a:tr>
            </a:tbl>
          </a:graphicData>
        </a:graphic>
      </p:graphicFrame>
    </p:spTree>
    <p:extLst>
      <p:ext uri="{BB962C8B-B14F-4D97-AF65-F5344CB8AC3E}">
        <p14:creationId xmlns:p14="http://schemas.microsoft.com/office/powerpoint/2010/main" val="228546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2">
            <a:extLst>
              <a:ext uri="{FF2B5EF4-FFF2-40B4-BE49-F238E27FC236}">
                <a16:creationId xmlns:a16="http://schemas.microsoft.com/office/drawing/2014/main" id="{442C3F7F-E130-5DB7-7D17-4B408BDD83FD}"/>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sz="2800" b="1" kern="0">
                <a:ea typeface="ＭＳ Ｐゴシック" charset="0"/>
                <a:cs typeface="ＭＳ Ｐゴシック" charset="0"/>
              </a:rPr>
              <a:t>Risk Identification tools</a:t>
            </a:r>
            <a:endParaRPr lang="en-US" sz="2800" b="1" kern="0" dirty="0">
              <a:ea typeface="ＭＳ Ｐゴシック" charset="0"/>
              <a:cs typeface="ＭＳ Ｐゴシック" charset="0"/>
            </a:endParaRPr>
          </a:p>
        </p:txBody>
      </p:sp>
      <p:sp>
        <p:nvSpPr>
          <p:cNvPr id="9" name="Rectangle 3">
            <a:extLst>
              <a:ext uri="{FF2B5EF4-FFF2-40B4-BE49-F238E27FC236}">
                <a16:creationId xmlns:a16="http://schemas.microsoft.com/office/drawing/2014/main" id="{8A30BCF2-DF48-C67C-3233-AC1E397EBC08}"/>
              </a:ext>
            </a:extLst>
          </p:cNvPr>
          <p:cNvSpPr txBox="1">
            <a:spLocks noChangeArrowheads="1"/>
          </p:cNvSpPr>
          <p:nvPr/>
        </p:nvSpPr>
        <p:spPr bwMode="auto">
          <a:xfrm>
            <a:off x="0" y="990600"/>
            <a:ext cx="1155983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a:lstStyle>
          <a:p>
            <a:pPr marL="0" marR="0" lvl="0" indent="0" algn="l" defTabSz="914400" rtl="0" eaLnBrk="0" fontAlgn="base" latinLnBrk="0" hangingPunct="0">
              <a:lnSpc>
                <a:spcPct val="100000"/>
              </a:lnSpc>
              <a:spcBef>
                <a:spcPct val="20000"/>
              </a:spcBef>
              <a:spcAft>
                <a:spcPct val="0"/>
              </a:spcAft>
              <a:buClr>
                <a:srgbClr val="FF0000"/>
              </a:buClr>
              <a:buSzPct val="114000"/>
              <a:buFont typeface="Wingdings" panose="05000000000000000000" pitchFamily="2" charset="2"/>
              <a:buNone/>
              <a:tabLst/>
              <a:defRPr/>
            </a:pPr>
            <a:endParaRPr lang="en-US" b="1" kern="0" dirty="0">
              <a:solidFill>
                <a:srgbClr val="000000"/>
              </a:solidFill>
              <a:highlight>
                <a:srgbClr val="FFFF00"/>
              </a:highlight>
              <a:latin typeface="Arial"/>
            </a:endParaRPr>
          </a:p>
        </p:txBody>
      </p:sp>
      <p:graphicFrame>
        <p:nvGraphicFramePr>
          <p:cNvPr id="2" name="Table 1">
            <a:extLst>
              <a:ext uri="{FF2B5EF4-FFF2-40B4-BE49-F238E27FC236}">
                <a16:creationId xmlns:a16="http://schemas.microsoft.com/office/drawing/2014/main" id="{45760F20-C70E-3884-F78F-9DFB7D9BB7BE}"/>
              </a:ext>
            </a:extLst>
          </p:cNvPr>
          <p:cNvGraphicFramePr>
            <a:graphicFrameLocks noGrp="1"/>
          </p:cNvGraphicFramePr>
          <p:nvPr>
            <p:extLst>
              <p:ext uri="{D42A27DB-BD31-4B8C-83A1-F6EECF244321}">
                <p14:modId xmlns:p14="http://schemas.microsoft.com/office/powerpoint/2010/main" val="1220068100"/>
              </p:ext>
            </p:extLst>
          </p:nvPr>
        </p:nvGraphicFramePr>
        <p:xfrm>
          <a:off x="208009" y="1505888"/>
          <a:ext cx="11480408" cy="4691513"/>
        </p:xfrm>
        <a:graphic>
          <a:graphicData uri="http://schemas.openxmlformats.org/drawingml/2006/table">
            <a:tbl>
              <a:tblPr/>
              <a:tblGrid>
                <a:gridCol w="5740204">
                  <a:extLst>
                    <a:ext uri="{9D8B030D-6E8A-4147-A177-3AD203B41FA5}">
                      <a16:colId xmlns:a16="http://schemas.microsoft.com/office/drawing/2014/main" val="1931941324"/>
                    </a:ext>
                  </a:extLst>
                </a:gridCol>
                <a:gridCol w="5740204">
                  <a:extLst>
                    <a:ext uri="{9D8B030D-6E8A-4147-A177-3AD203B41FA5}">
                      <a16:colId xmlns:a16="http://schemas.microsoft.com/office/drawing/2014/main" val="127941352"/>
                    </a:ext>
                  </a:extLst>
                </a:gridCol>
              </a:tblGrid>
              <a:tr h="300092">
                <a:tc>
                  <a:txBody>
                    <a:bodyPr/>
                    <a:lstStyle/>
                    <a:p>
                      <a:r>
                        <a:rPr lang="en-US" sz="1800" b="1" dirty="0"/>
                        <a:t>2- Risk profile:</a:t>
                      </a:r>
                      <a:endParaRPr lang="en-US" sz="1800" dirty="0"/>
                    </a:p>
                  </a:txBody>
                  <a:tcPr marL="75023" marR="75023" marT="37512" marB="37512" anchor="ctr">
                    <a:lnL>
                      <a:noFill/>
                    </a:lnL>
                    <a:lnR>
                      <a:noFill/>
                    </a:lnR>
                    <a:lnT>
                      <a:noFill/>
                    </a:lnT>
                    <a:lnB>
                      <a:noFill/>
                    </a:lnB>
                    <a:noFill/>
                  </a:tcPr>
                </a:tc>
                <a:tc>
                  <a:txBody>
                    <a:bodyPr/>
                    <a:lstStyle/>
                    <a:p>
                      <a:pPr algn="r"/>
                      <a:r>
                        <a:rPr lang="ar-EG" sz="1800" b="1" dirty="0"/>
                        <a:t>2- ملف المخاطر:</a:t>
                      </a:r>
                      <a:endParaRPr lang="ar-EG" sz="1800" dirty="0"/>
                    </a:p>
                  </a:txBody>
                  <a:tcPr marL="75023" marR="75023" marT="37512" marB="37512" anchor="ctr">
                    <a:lnL>
                      <a:noFill/>
                    </a:lnL>
                    <a:lnR>
                      <a:noFill/>
                    </a:lnR>
                    <a:lnT>
                      <a:noFill/>
                    </a:lnT>
                    <a:lnB>
                      <a:noFill/>
                    </a:lnB>
                    <a:noFill/>
                  </a:tcPr>
                </a:tc>
                <a:extLst>
                  <a:ext uri="{0D108BD9-81ED-4DB2-BD59-A6C34878D82A}">
                    <a16:rowId xmlns:a16="http://schemas.microsoft.com/office/drawing/2014/main" val="2786996196"/>
                  </a:ext>
                </a:extLst>
              </a:tr>
              <a:tr h="300092">
                <a:tc>
                  <a:txBody>
                    <a:bodyPr/>
                    <a:lstStyle/>
                    <a:p>
                      <a:r>
                        <a:rPr lang="en-US" sz="1800"/>
                        <a:t>A risk profile is another useful tool.</a:t>
                      </a:r>
                    </a:p>
                  </a:txBody>
                  <a:tcPr marL="75023" marR="75023" marT="37512" marB="37512" anchor="ctr">
                    <a:lnL>
                      <a:noFill/>
                    </a:lnL>
                    <a:lnR>
                      <a:noFill/>
                    </a:lnR>
                    <a:lnT>
                      <a:noFill/>
                    </a:lnT>
                    <a:lnB>
                      <a:noFill/>
                    </a:lnB>
                    <a:noFill/>
                  </a:tcPr>
                </a:tc>
                <a:tc>
                  <a:txBody>
                    <a:bodyPr/>
                    <a:lstStyle/>
                    <a:p>
                      <a:pPr algn="r"/>
                      <a:r>
                        <a:rPr lang="ar-EG" sz="1800"/>
                        <a:t>ملف المخاطر هو أداة مفيدة أخرى.</a:t>
                      </a:r>
                    </a:p>
                  </a:txBody>
                  <a:tcPr marL="75023" marR="75023" marT="37512" marB="37512" anchor="ctr">
                    <a:lnL>
                      <a:noFill/>
                    </a:lnL>
                    <a:lnR>
                      <a:noFill/>
                    </a:lnR>
                    <a:lnT>
                      <a:noFill/>
                    </a:lnT>
                    <a:lnB>
                      <a:noFill/>
                    </a:lnB>
                    <a:noFill/>
                  </a:tcPr>
                </a:tc>
                <a:extLst>
                  <a:ext uri="{0D108BD9-81ED-4DB2-BD59-A6C34878D82A}">
                    <a16:rowId xmlns:a16="http://schemas.microsoft.com/office/drawing/2014/main" val="840785230"/>
                  </a:ext>
                </a:extLst>
              </a:tr>
              <a:tr h="525161">
                <a:tc>
                  <a:txBody>
                    <a:bodyPr/>
                    <a:lstStyle/>
                    <a:p>
                      <a:r>
                        <a:rPr lang="en-US" sz="1800"/>
                        <a:t>A risk profile is a list of questions that address traditional areas of uncertainty on a project.</a:t>
                      </a:r>
                    </a:p>
                  </a:txBody>
                  <a:tcPr marL="75023" marR="75023" marT="37512" marB="37512" anchor="ctr">
                    <a:lnL>
                      <a:noFill/>
                    </a:lnL>
                    <a:lnR>
                      <a:noFill/>
                    </a:lnR>
                    <a:lnT>
                      <a:noFill/>
                    </a:lnT>
                    <a:lnB>
                      <a:noFill/>
                    </a:lnB>
                    <a:noFill/>
                  </a:tcPr>
                </a:tc>
                <a:tc>
                  <a:txBody>
                    <a:bodyPr/>
                    <a:lstStyle/>
                    <a:p>
                      <a:pPr algn="r"/>
                      <a:r>
                        <a:rPr lang="ar-EG" sz="1800" dirty="0"/>
                        <a:t>ملف المخاطر عبارة عن قائمة من الأسئلة التي تتناول مجالات عدم اليقين التقليدية في المشروع.</a:t>
                      </a:r>
                    </a:p>
                  </a:txBody>
                  <a:tcPr marL="75023" marR="75023" marT="37512" marB="37512" anchor="ctr">
                    <a:lnL>
                      <a:noFill/>
                    </a:lnL>
                    <a:lnR>
                      <a:noFill/>
                    </a:lnR>
                    <a:lnT>
                      <a:noFill/>
                    </a:lnT>
                    <a:lnB>
                      <a:noFill/>
                    </a:lnB>
                    <a:noFill/>
                  </a:tcPr>
                </a:tc>
                <a:extLst>
                  <a:ext uri="{0D108BD9-81ED-4DB2-BD59-A6C34878D82A}">
                    <a16:rowId xmlns:a16="http://schemas.microsoft.com/office/drawing/2014/main" val="2324478636"/>
                  </a:ext>
                </a:extLst>
              </a:tr>
              <a:tr h="525161">
                <a:tc>
                  <a:txBody>
                    <a:bodyPr/>
                    <a:lstStyle/>
                    <a:p>
                      <a:r>
                        <a:rPr lang="en-US" sz="1800"/>
                        <a:t>These questions have been developed and refined from previous, similar projects.</a:t>
                      </a:r>
                    </a:p>
                  </a:txBody>
                  <a:tcPr marL="75023" marR="75023" marT="37512" marB="37512" anchor="ctr">
                    <a:lnL>
                      <a:noFill/>
                    </a:lnL>
                    <a:lnR>
                      <a:noFill/>
                    </a:lnR>
                    <a:lnT>
                      <a:noFill/>
                    </a:lnT>
                    <a:lnB>
                      <a:noFill/>
                    </a:lnB>
                    <a:noFill/>
                  </a:tcPr>
                </a:tc>
                <a:tc>
                  <a:txBody>
                    <a:bodyPr/>
                    <a:lstStyle/>
                    <a:p>
                      <a:pPr algn="r"/>
                      <a:r>
                        <a:rPr lang="ar-EG" sz="1800" dirty="0"/>
                        <a:t>تم تطوير هذه الأسئلة وتحسينها بناءً على مشاريع سابقة مشابهة.</a:t>
                      </a:r>
                    </a:p>
                  </a:txBody>
                  <a:tcPr marL="75023" marR="75023" marT="37512" marB="37512" anchor="ctr">
                    <a:lnL>
                      <a:noFill/>
                    </a:lnL>
                    <a:lnR>
                      <a:noFill/>
                    </a:lnR>
                    <a:lnT>
                      <a:noFill/>
                    </a:lnT>
                    <a:lnB>
                      <a:noFill/>
                    </a:lnB>
                    <a:noFill/>
                  </a:tcPr>
                </a:tc>
                <a:extLst>
                  <a:ext uri="{0D108BD9-81ED-4DB2-BD59-A6C34878D82A}">
                    <a16:rowId xmlns:a16="http://schemas.microsoft.com/office/drawing/2014/main" val="1353486150"/>
                  </a:ext>
                </a:extLst>
              </a:tr>
              <a:tr h="300092">
                <a:tc>
                  <a:txBody>
                    <a:bodyPr/>
                    <a:lstStyle/>
                    <a:p>
                      <a:r>
                        <a:rPr lang="en-US" sz="1800"/>
                        <a:t>Figure 7.4 provides a partial example of a risk profile.</a:t>
                      </a:r>
                    </a:p>
                  </a:txBody>
                  <a:tcPr marL="75023" marR="75023" marT="37512" marB="37512" anchor="ctr">
                    <a:lnL>
                      <a:noFill/>
                    </a:lnL>
                    <a:lnR>
                      <a:noFill/>
                    </a:lnR>
                    <a:lnT>
                      <a:noFill/>
                    </a:lnT>
                    <a:lnB>
                      <a:noFill/>
                    </a:lnB>
                    <a:noFill/>
                  </a:tcPr>
                </a:tc>
                <a:tc>
                  <a:txBody>
                    <a:bodyPr/>
                    <a:lstStyle/>
                    <a:p>
                      <a:pPr algn="r"/>
                      <a:r>
                        <a:rPr lang="ar-EG" sz="1800" dirty="0"/>
                        <a:t>يوضح الشكل 7.4 مثالاً جزئيًا لملف مخاطر.</a:t>
                      </a:r>
                    </a:p>
                  </a:txBody>
                  <a:tcPr marL="75023" marR="75023" marT="37512" marB="37512" anchor="ctr">
                    <a:lnL>
                      <a:noFill/>
                    </a:lnL>
                    <a:lnR>
                      <a:noFill/>
                    </a:lnR>
                    <a:lnT>
                      <a:noFill/>
                    </a:lnT>
                    <a:lnB>
                      <a:noFill/>
                    </a:lnB>
                    <a:noFill/>
                  </a:tcPr>
                </a:tc>
                <a:extLst>
                  <a:ext uri="{0D108BD9-81ED-4DB2-BD59-A6C34878D82A}">
                    <a16:rowId xmlns:a16="http://schemas.microsoft.com/office/drawing/2014/main" val="4212021227"/>
                  </a:ext>
                </a:extLst>
              </a:tr>
              <a:tr h="525161">
                <a:tc>
                  <a:txBody>
                    <a:bodyPr/>
                    <a:lstStyle/>
                    <a:p>
                      <a:r>
                        <a:rPr lang="en-US" sz="1800"/>
                        <a:t>Risk profiles are generated and maintained usually by personnel from the project office.</a:t>
                      </a:r>
                    </a:p>
                  </a:txBody>
                  <a:tcPr marL="75023" marR="75023" marT="37512" marB="37512" anchor="ctr">
                    <a:lnL>
                      <a:noFill/>
                    </a:lnL>
                    <a:lnR>
                      <a:noFill/>
                    </a:lnR>
                    <a:lnT>
                      <a:noFill/>
                    </a:lnT>
                    <a:lnB>
                      <a:noFill/>
                    </a:lnB>
                    <a:noFill/>
                  </a:tcPr>
                </a:tc>
                <a:tc>
                  <a:txBody>
                    <a:bodyPr/>
                    <a:lstStyle/>
                    <a:p>
                      <a:pPr algn="r"/>
                      <a:r>
                        <a:rPr lang="ar-EG" sz="1800" dirty="0"/>
                        <a:t>تُعد ملفات المخاطر وتُدار عادةً من قبل أفراد من مكتب المشروع.</a:t>
                      </a:r>
                    </a:p>
                  </a:txBody>
                  <a:tcPr marL="75023" marR="75023" marT="37512" marB="37512" anchor="ctr">
                    <a:lnL>
                      <a:noFill/>
                    </a:lnL>
                    <a:lnR>
                      <a:noFill/>
                    </a:lnR>
                    <a:lnT>
                      <a:noFill/>
                    </a:lnT>
                    <a:lnB>
                      <a:noFill/>
                    </a:lnB>
                    <a:noFill/>
                  </a:tcPr>
                </a:tc>
                <a:extLst>
                  <a:ext uri="{0D108BD9-81ED-4DB2-BD59-A6C34878D82A}">
                    <a16:rowId xmlns:a16="http://schemas.microsoft.com/office/drawing/2014/main" val="2097004313"/>
                  </a:ext>
                </a:extLst>
              </a:tr>
              <a:tr h="525161">
                <a:tc>
                  <a:txBody>
                    <a:bodyPr/>
                    <a:lstStyle/>
                    <a:p>
                      <a:r>
                        <a:rPr lang="en-US" sz="1800"/>
                        <a:t>They are updated and refined during the post-project audit.</a:t>
                      </a:r>
                    </a:p>
                  </a:txBody>
                  <a:tcPr marL="75023" marR="75023" marT="37512" marB="37512" anchor="ctr">
                    <a:lnL>
                      <a:noFill/>
                    </a:lnL>
                    <a:lnR>
                      <a:noFill/>
                    </a:lnR>
                    <a:lnT>
                      <a:noFill/>
                    </a:lnT>
                    <a:lnB>
                      <a:noFill/>
                    </a:lnB>
                    <a:noFill/>
                  </a:tcPr>
                </a:tc>
                <a:tc>
                  <a:txBody>
                    <a:bodyPr/>
                    <a:lstStyle/>
                    <a:p>
                      <a:pPr algn="r"/>
                      <a:r>
                        <a:rPr lang="ar-EG" sz="1800" dirty="0"/>
                        <a:t>يتم تحديثها وتحسينها خلال عملية مراجعة المشروع بعد انتهائه.</a:t>
                      </a:r>
                    </a:p>
                  </a:txBody>
                  <a:tcPr marL="75023" marR="75023" marT="37512" marB="37512" anchor="ctr">
                    <a:lnL>
                      <a:noFill/>
                    </a:lnL>
                    <a:lnR>
                      <a:noFill/>
                    </a:lnR>
                    <a:lnT>
                      <a:noFill/>
                    </a:lnT>
                    <a:lnB>
                      <a:noFill/>
                    </a:lnB>
                    <a:noFill/>
                  </a:tcPr>
                </a:tc>
                <a:extLst>
                  <a:ext uri="{0D108BD9-81ED-4DB2-BD59-A6C34878D82A}">
                    <a16:rowId xmlns:a16="http://schemas.microsoft.com/office/drawing/2014/main" val="953240696"/>
                  </a:ext>
                </a:extLst>
              </a:tr>
              <a:tr h="525161">
                <a:tc>
                  <a:txBody>
                    <a:bodyPr/>
                    <a:lstStyle/>
                    <a:p>
                      <a:r>
                        <a:rPr lang="en-US" sz="1800"/>
                        <a:t>These profiles, when kept up to date, can be a powerful resource in the risk management process.</a:t>
                      </a:r>
                    </a:p>
                  </a:txBody>
                  <a:tcPr marL="75023" marR="75023" marT="37512" marB="37512" anchor="ctr">
                    <a:lnL>
                      <a:noFill/>
                    </a:lnL>
                    <a:lnR>
                      <a:noFill/>
                    </a:lnR>
                    <a:lnT>
                      <a:noFill/>
                    </a:lnT>
                    <a:lnB>
                      <a:noFill/>
                    </a:lnB>
                    <a:noFill/>
                  </a:tcPr>
                </a:tc>
                <a:tc>
                  <a:txBody>
                    <a:bodyPr/>
                    <a:lstStyle/>
                    <a:p>
                      <a:pPr algn="r"/>
                      <a:r>
                        <a:rPr lang="ar-EG" sz="1800" dirty="0"/>
                        <a:t>عند تحديثها بانتظام، يمكن أن تكون هذه الملفات موردًا قويًا في عملية إدارة المخاطر.</a:t>
                      </a:r>
                    </a:p>
                  </a:txBody>
                  <a:tcPr marL="75023" marR="75023" marT="37512" marB="37512" anchor="ctr">
                    <a:lnL>
                      <a:noFill/>
                    </a:lnL>
                    <a:lnR>
                      <a:noFill/>
                    </a:lnR>
                    <a:lnT>
                      <a:noFill/>
                    </a:lnT>
                    <a:lnB>
                      <a:noFill/>
                    </a:lnB>
                    <a:noFill/>
                  </a:tcPr>
                </a:tc>
                <a:extLst>
                  <a:ext uri="{0D108BD9-81ED-4DB2-BD59-A6C34878D82A}">
                    <a16:rowId xmlns:a16="http://schemas.microsoft.com/office/drawing/2014/main" val="2802152676"/>
                  </a:ext>
                </a:extLst>
              </a:tr>
              <a:tr h="525161">
                <a:tc>
                  <a:txBody>
                    <a:bodyPr/>
                    <a:lstStyle/>
                    <a:p>
                      <a:r>
                        <a:rPr lang="en-US" sz="1800"/>
                        <a:t>The collective experience of the firm’s past projects resides in their questions.</a:t>
                      </a:r>
                    </a:p>
                  </a:txBody>
                  <a:tcPr marL="75023" marR="75023" marT="37512" marB="37512" anchor="ctr">
                    <a:lnL>
                      <a:noFill/>
                    </a:lnL>
                    <a:lnR>
                      <a:noFill/>
                    </a:lnR>
                    <a:lnT>
                      <a:noFill/>
                    </a:lnT>
                    <a:lnB>
                      <a:noFill/>
                    </a:lnB>
                    <a:noFill/>
                  </a:tcPr>
                </a:tc>
                <a:tc>
                  <a:txBody>
                    <a:bodyPr/>
                    <a:lstStyle/>
                    <a:p>
                      <a:pPr algn="r"/>
                      <a:r>
                        <a:rPr lang="ar-EG" sz="1800" dirty="0"/>
                        <a:t>تُجسد الأسئلة الخبرات الجماعية للمشاريع السابقة للشركة.</a:t>
                      </a:r>
                    </a:p>
                  </a:txBody>
                  <a:tcPr marL="75023" marR="75023" marT="37512" marB="37512" anchor="ctr">
                    <a:lnL>
                      <a:noFill/>
                    </a:lnL>
                    <a:lnR>
                      <a:noFill/>
                    </a:lnR>
                    <a:lnT>
                      <a:noFill/>
                    </a:lnT>
                    <a:lnB>
                      <a:noFill/>
                    </a:lnB>
                    <a:noFill/>
                  </a:tcPr>
                </a:tc>
                <a:extLst>
                  <a:ext uri="{0D108BD9-81ED-4DB2-BD59-A6C34878D82A}">
                    <a16:rowId xmlns:a16="http://schemas.microsoft.com/office/drawing/2014/main" val="3163769220"/>
                  </a:ext>
                </a:extLst>
              </a:tr>
            </a:tbl>
          </a:graphicData>
        </a:graphic>
      </p:graphicFrame>
    </p:spTree>
    <p:extLst>
      <p:ext uri="{BB962C8B-B14F-4D97-AF65-F5344CB8AC3E}">
        <p14:creationId xmlns:p14="http://schemas.microsoft.com/office/powerpoint/2010/main" val="341538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br>
              <a:rPr lang="en-US" sz="2000" b="1" dirty="0">
                <a:solidFill>
                  <a:srgbClr val="242021"/>
                </a:solidFill>
                <a:latin typeface="CIDFont+F29"/>
              </a:rPr>
            </a:br>
            <a:br>
              <a:rPr lang="en-US" sz="2000" dirty="0"/>
            </a:br>
            <a:endParaRPr lang="en-US" sz="2000" dirty="0"/>
          </a:p>
        </p:txBody>
      </p:sp>
      <p:pic>
        <p:nvPicPr>
          <p:cNvPr id="3" name="Graphic 21">
            <a:extLst>
              <a:ext uri="{FF2B5EF4-FFF2-40B4-BE49-F238E27FC236}">
                <a16:creationId xmlns:a16="http://schemas.microsoft.com/office/drawing/2014/main" id="{3382AC56-A53B-74D2-FFB6-9F70C300865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a:xfrm>
            <a:off x="3786809" y="112645"/>
            <a:ext cx="7566991" cy="553277"/>
          </a:xfrm>
        </p:spPr>
        <p:txBody>
          <a:bodyPr/>
          <a:lstStyle/>
          <a:p>
            <a:pPr eaLnBrk="1" hangingPunct="1">
              <a:defRPr/>
            </a:pPr>
            <a:r>
              <a:rPr lang="en-US" sz="2800" b="1" dirty="0">
                <a:solidFill>
                  <a:srgbClr val="FF0000"/>
                </a:solidFill>
                <a:ea typeface="ＭＳ Ｐゴシック" charset="0"/>
                <a:cs typeface="ＭＳ Ｐゴシック" charset="0"/>
              </a:rPr>
              <a:t>Risk Identification tools</a:t>
            </a:r>
          </a:p>
        </p:txBody>
      </p:sp>
      <p:graphicFrame>
        <p:nvGraphicFramePr>
          <p:cNvPr id="4" name="Table 3">
            <a:extLst>
              <a:ext uri="{FF2B5EF4-FFF2-40B4-BE49-F238E27FC236}">
                <a16:creationId xmlns:a16="http://schemas.microsoft.com/office/drawing/2014/main" id="{B35DC4BC-BA9E-4C11-4DEB-CA48FA6DFD0B}"/>
              </a:ext>
            </a:extLst>
          </p:cNvPr>
          <p:cNvGraphicFramePr>
            <a:graphicFrameLocks noGrp="1"/>
          </p:cNvGraphicFramePr>
          <p:nvPr>
            <p:extLst>
              <p:ext uri="{D42A27DB-BD31-4B8C-83A1-F6EECF244321}">
                <p14:modId xmlns:p14="http://schemas.microsoft.com/office/powerpoint/2010/main" val="1850412958"/>
              </p:ext>
            </p:extLst>
          </p:nvPr>
        </p:nvGraphicFramePr>
        <p:xfrm>
          <a:off x="367747" y="665922"/>
          <a:ext cx="11618844" cy="5824428"/>
        </p:xfrm>
        <a:graphic>
          <a:graphicData uri="http://schemas.openxmlformats.org/drawingml/2006/table">
            <a:tbl>
              <a:tblPr/>
              <a:tblGrid>
                <a:gridCol w="5809422">
                  <a:extLst>
                    <a:ext uri="{9D8B030D-6E8A-4147-A177-3AD203B41FA5}">
                      <a16:colId xmlns:a16="http://schemas.microsoft.com/office/drawing/2014/main" val="940240472"/>
                    </a:ext>
                  </a:extLst>
                </a:gridCol>
                <a:gridCol w="5809422">
                  <a:extLst>
                    <a:ext uri="{9D8B030D-6E8A-4147-A177-3AD203B41FA5}">
                      <a16:colId xmlns:a16="http://schemas.microsoft.com/office/drawing/2014/main" val="3938798850"/>
                    </a:ext>
                  </a:extLst>
                </a:gridCol>
              </a:tblGrid>
              <a:tr h="251890">
                <a:tc>
                  <a:txBody>
                    <a:bodyPr/>
                    <a:lstStyle/>
                    <a:p>
                      <a:r>
                        <a:rPr lang="en-US" sz="1600" b="1" dirty="0"/>
                        <a:t>3- Historical records:</a:t>
                      </a:r>
                      <a:endParaRPr lang="en-US" sz="1600" dirty="0"/>
                    </a:p>
                  </a:txBody>
                  <a:tcPr marL="49447" marR="49447" marT="24724" marB="24724" anchor="ctr">
                    <a:lnL>
                      <a:noFill/>
                    </a:lnL>
                    <a:lnR>
                      <a:noFill/>
                    </a:lnR>
                    <a:lnT>
                      <a:noFill/>
                    </a:lnT>
                    <a:lnB>
                      <a:noFill/>
                    </a:lnB>
                    <a:noFill/>
                  </a:tcPr>
                </a:tc>
                <a:tc>
                  <a:txBody>
                    <a:bodyPr/>
                    <a:lstStyle/>
                    <a:p>
                      <a:pPr algn="r"/>
                      <a:r>
                        <a:rPr lang="ar-EG" sz="1600" b="1" dirty="0"/>
                        <a:t>3- السجلات التاريخية:</a:t>
                      </a:r>
                      <a:endParaRPr lang="ar-EG" sz="1600" dirty="0"/>
                    </a:p>
                  </a:txBody>
                  <a:tcPr marL="49447" marR="49447" marT="24724" marB="24724" anchor="ctr">
                    <a:lnL>
                      <a:noFill/>
                    </a:lnL>
                    <a:lnR>
                      <a:noFill/>
                    </a:lnR>
                    <a:lnT>
                      <a:noFill/>
                    </a:lnT>
                    <a:lnB>
                      <a:noFill/>
                    </a:lnB>
                    <a:noFill/>
                  </a:tcPr>
                </a:tc>
                <a:extLst>
                  <a:ext uri="{0D108BD9-81ED-4DB2-BD59-A6C34878D82A}">
                    <a16:rowId xmlns:a16="http://schemas.microsoft.com/office/drawing/2014/main" val="4243343256"/>
                  </a:ext>
                </a:extLst>
              </a:tr>
              <a:tr h="431941">
                <a:tc>
                  <a:txBody>
                    <a:bodyPr/>
                    <a:lstStyle/>
                    <a:p>
                      <a:r>
                        <a:rPr lang="en-US" sz="1600"/>
                        <a:t>Historical records can complement or be used when formal risk profiles are not available.</a:t>
                      </a:r>
                    </a:p>
                  </a:txBody>
                  <a:tcPr marL="49447" marR="49447" marT="24724" marB="24724" anchor="ctr">
                    <a:lnL>
                      <a:noFill/>
                    </a:lnL>
                    <a:lnR>
                      <a:noFill/>
                    </a:lnR>
                    <a:lnT>
                      <a:noFill/>
                    </a:lnT>
                    <a:lnB>
                      <a:noFill/>
                    </a:lnB>
                    <a:noFill/>
                  </a:tcPr>
                </a:tc>
                <a:tc>
                  <a:txBody>
                    <a:bodyPr/>
                    <a:lstStyle/>
                    <a:p>
                      <a:pPr algn="r"/>
                      <a:r>
                        <a:rPr lang="ar-EG" sz="1600"/>
                        <a:t>يمكن أن تكمل السجلات التاريخية أو تُستخدم عند عدم توفر ملفات المخاطر الرسمية.</a:t>
                      </a:r>
                    </a:p>
                  </a:txBody>
                  <a:tcPr marL="49447" marR="49447" marT="24724" marB="24724" anchor="ctr">
                    <a:lnL>
                      <a:noFill/>
                    </a:lnL>
                    <a:lnR>
                      <a:noFill/>
                    </a:lnR>
                    <a:lnT>
                      <a:noFill/>
                    </a:lnT>
                    <a:lnB>
                      <a:noFill/>
                    </a:lnB>
                    <a:noFill/>
                  </a:tcPr>
                </a:tc>
                <a:extLst>
                  <a:ext uri="{0D108BD9-81ED-4DB2-BD59-A6C34878D82A}">
                    <a16:rowId xmlns:a16="http://schemas.microsoft.com/office/drawing/2014/main" val="1184142030"/>
                  </a:ext>
                </a:extLst>
              </a:tr>
              <a:tr h="431941">
                <a:tc>
                  <a:txBody>
                    <a:bodyPr/>
                    <a:lstStyle/>
                    <a:p>
                      <a:r>
                        <a:rPr lang="en-US" sz="1600"/>
                        <a:t>Project teams can investigate what happened on similar projects in the past to identify potential risks.</a:t>
                      </a:r>
                    </a:p>
                  </a:txBody>
                  <a:tcPr marL="49447" marR="49447" marT="24724" marB="24724" anchor="ctr">
                    <a:lnL>
                      <a:noFill/>
                    </a:lnL>
                    <a:lnR>
                      <a:noFill/>
                    </a:lnR>
                    <a:lnT>
                      <a:noFill/>
                    </a:lnT>
                    <a:lnB>
                      <a:noFill/>
                    </a:lnB>
                    <a:noFill/>
                  </a:tcPr>
                </a:tc>
                <a:tc>
                  <a:txBody>
                    <a:bodyPr/>
                    <a:lstStyle/>
                    <a:p>
                      <a:pPr algn="r"/>
                      <a:r>
                        <a:rPr lang="ar-EG" sz="1600"/>
                        <a:t>يمكن لفِرق المشروع التحقيق فيما حدث في المشاريع المشابهة في الماضي لتحديد المخاطر المحتملة.</a:t>
                      </a:r>
                    </a:p>
                  </a:txBody>
                  <a:tcPr marL="49447" marR="49447" marT="24724" marB="24724" anchor="ctr">
                    <a:lnL>
                      <a:noFill/>
                    </a:lnL>
                    <a:lnR>
                      <a:noFill/>
                    </a:lnR>
                    <a:lnT>
                      <a:noFill/>
                    </a:lnT>
                    <a:lnB>
                      <a:noFill/>
                    </a:lnB>
                    <a:noFill/>
                  </a:tcPr>
                </a:tc>
                <a:extLst>
                  <a:ext uri="{0D108BD9-81ED-4DB2-BD59-A6C34878D82A}">
                    <a16:rowId xmlns:a16="http://schemas.microsoft.com/office/drawing/2014/main" val="3556697793"/>
                  </a:ext>
                </a:extLst>
              </a:tr>
              <a:tr h="617058">
                <a:tc>
                  <a:txBody>
                    <a:bodyPr/>
                    <a:lstStyle/>
                    <a:p>
                      <a:r>
                        <a:rPr lang="en-US" sz="1600"/>
                        <a:t>For example, a project manager can check the on-time performance of selected vendors to gauge the threat of shipping delays.</a:t>
                      </a:r>
                    </a:p>
                  </a:txBody>
                  <a:tcPr marL="49447" marR="49447" marT="24724" marB="24724" anchor="ctr">
                    <a:lnL>
                      <a:noFill/>
                    </a:lnL>
                    <a:lnR>
                      <a:noFill/>
                    </a:lnR>
                    <a:lnT>
                      <a:noFill/>
                    </a:lnT>
                    <a:lnB>
                      <a:noFill/>
                    </a:lnB>
                    <a:noFill/>
                  </a:tcPr>
                </a:tc>
                <a:tc>
                  <a:txBody>
                    <a:bodyPr/>
                    <a:lstStyle/>
                    <a:p>
                      <a:pPr algn="r"/>
                      <a:r>
                        <a:rPr lang="ar-EG" sz="1600"/>
                        <a:t>على سبيل المثال، يمكن لمدير المشروع التحقق من أداء الالتزام بالمواعيد لدى الموردين المختارين لتقييم تهديد تأخير الشحن.</a:t>
                      </a:r>
                    </a:p>
                  </a:txBody>
                  <a:tcPr marL="49447" marR="49447" marT="24724" marB="24724" anchor="ctr">
                    <a:lnL>
                      <a:noFill/>
                    </a:lnL>
                    <a:lnR>
                      <a:noFill/>
                    </a:lnR>
                    <a:lnT>
                      <a:noFill/>
                    </a:lnT>
                    <a:lnB>
                      <a:noFill/>
                    </a:lnB>
                    <a:noFill/>
                  </a:tcPr>
                </a:tc>
                <a:extLst>
                  <a:ext uri="{0D108BD9-81ED-4DB2-BD59-A6C34878D82A}">
                    <a16:rowId xmlns:a16="http://schemas.microsoft.com/office/drawing/2014/main" val="3214805415"/>
                  </a:ext>
                </a:extLst>
              </a:tr>
              <a:tr h="617058">
                <a:tc>
                  <a:txBody>
                    <a:bodyPr/>
                    <a:lstStyle/>
                    <a:p>
                      <a:r>
                        <a:rPr lang="en-US" sz="1600"/>
                        <a:t>IT project managers can access “best practices” papers detailing other companies’ experiences converting software systems.</a:t>
                      </a:r>
                    </a:p>
                  </a:txBody>
                  <a:tcPr marL="49447" marR="49447" marT="24724" marB="24724" anchor="ctr">
                    <a:lnL>
                      <a:noFill/>
                    </a:lnL>
                    <a:lnR>
                      <a:noFill/>
                    </a:lnR>
                    <a:lnT>
                      <a:noFill/>
                    </a:lnT>
                    <a:lnB>
                      <a:noFill/>
                    </a:lnB>
                    <a:noFill/>
                  </a:tcPr>
                </a:tc>
                <a:tc>
                  <a:txBody>
                    <a:bodyPr/>
                    <a:lstStyle/>
                    <a:p>
                      <a:pPr algn="r"/>
                      <a:r>
                        <a:rPr lang="ar-EG" sz="1600"/>
                        <a:t>يمكن لمديري مشاريع تكنولوجيا المعلومات الوصول إلى وثائق "أفضل الممارسات" التي تفصل تجارب الشركات الأخرى في تحويل الأنظمة البرمجية.</a:t>
                      </a:r>
                    </a:p>
                  </a:txBody>
                  <a:tcPr marL="49447" marR="49447" marT="24724" marB="24724" anchor="ctr">
                    <a:lnL>
                      <a:noFill/>
                    </a:lnL>
                    <a:lnR>
                      <a:noFill/>
                    </a:lnR>
                    <a:lnT>
                      <a:noFill/>
                    </a:lnT>
                    <a:lnB>
                      <a:noFill/>
                    </a:lnB>
                    <a:noFill/>
                  </a:tcPr>
                </a:tc>
                <a:extLst>
                  <a:ext uri="{0D108BD9-81ED-4DB2-BD59-A6C34878D82A}">
                    <a16:rowId xmlns:a16="http://schemas.microsoft.com/office/drawing/2014/main" val="502665960"/>
                  </a:ext>
                </a:extLst>
              </a:tr>
              <a:tr h="251890">
                <a:tc>
                  <a:txBody>
                    <a:bodyPr/>
                    <a:lstStyle/>
                    <a:p>
                      <a:r>
                        <a:rPr lang="en-US" sz="1600"/>
                        <a:t>Inquiries should not be limited to recorded data.</a:t>
                      </a:r>
                    </a:p>
                  </a:txBody>
                  <a:tcPr marL="49447" marR="49447" marT="24724" marB="24724" anchor="ctr">
                    <a:lnL>
                      <a:noFill/>
                    </a:lnL>
                    <a:lnR>
                      <a:noFill/>
                    </a:lnR>
                    <a:lnT>
                      <a:noFill/>
                    </a:lnT>
                    <a:lnB>
                      <a:noFill/>
                    </a:lnB>
                    <a:noFill/>
                  </a:tcPr>
                </a:tc>
                <a:tc>
                  <a:txBody>
                    <a:bodyPr/>
                    <a:lstStyle/>
                    <a:p>
                      <a:pPr algn="r"/>
                      <a:r>
                        <a:rPr lang="ar-EG" sz="1600"/>
                        <a:t>يجب ألا تقتصر الاستفسارات على البيانات المسجلة فقط.</a:t>
                      </a:r>
                    </a:p>
                  </a:txBody>
                  <a:tcPr marL="49447" marR="49447" marT="24724" marB="24724" anchor="ctr">
                    <a:lnL>
                      <a:noFill/>
                    </a:lnL>
                    <a:lnR>
                      <a:noFill/>
                    </a:lnR>
                    <a:lnT>
                      <a:noFill/>
                    </a:lnT>
                    <a:lnB>
                      <a:noFill/>
                    </a:lnB>
                    <a:noFill/>
                  </a:tcPr>
                </a:tc>
                <a:extLst>
                  <a:ext uri="{0D108BD9-81ED-4DB2-BD59-A6C34878D82A}">
                    <a16:rowId xmlns:a16="http://schemas.microsoft.com/office/drawing/2014/main" val="1268162313"/>
                  </a:ext>
                </a:extLst>
              </a:tr>
              <a:tr h="431941">
                <a:tc>
                  <a:txBody>
                    <a:bodyPr/>
                    <a:lstStyle/>
                    <a:p>
                      <a:r>
                        <a:rPr lang="en-US" sz="1600"/>
                        <a:t>Savvy project managers tap the wisdom of others by seeking the advice of veteran project managers.</a:t>
                      </a:r>
                    </a:p>
                  </a:txBody>
                  <a:tcPr marL="49447" marR="49447" marT="24724" marB="24724" anchor="ctr">
                    <a:lnL>
                      <a:noFill/>
                    </a:lnL>
                    <a:lnR>
                      <a:noFill/>
                    </a:lnR>
                    <a:lnT>
                      <a:noFill/>
                    </a:lnT>
                    <a:lnB>
                      <a:noFill/>
                    </a:lnB>
                    <a:noFill/>
                  </a:tcPr>
                </a:tc>
                <a:tc>
                  <a:txBody>
                    <a:bodyPr/>
                    <a:lstStyle/>
                    <a:p>
                      <a:pPr algn="r"/>
                      <a:r>
                        <a:rPr lang="ar-EG" sz="1600"/>
                        <a:t>يعتمد مديرو المشاريع الأذكياء على خبرات الآخرين من خلال طلب نصائح مديري المشاريع ذوي الخبرة.</a:t>
                      </a:r>
                    </a:p>
                  </a:txBody>
                  <a:tcPr marL="49447" marR="49447" marT="24724" marB="24724" anchor="ctr">
                    <a:lnL>
                      <a:noFill/>
                    </a:lnL>
                    <a:lnR>
                      <a:noFill/>
                    </a:lnR>
                    <a:lnT>
                      <a:noFill/>
                    </a:lnT>
                    <a:lnB>
                      <a:noFill/>
                    </a:lnB>
                    <a:noFill/>
                  </a:tcPr>
                </a:tc>
                <a:extLst>
                  <a:ext uri="{0D108BD9-81ED-4DB2-BD59-A6C34878D82A}">
                    <a16:rowId xmlns:a16="http://schemas.microsoft.com/office/drawing/2014/main" val="2056520973"/>
                  </a:ext>
                </a:extLst>
              </a:tr>
              <a:tr h="431941">
                <a:tc>
                  <a:txBody>
                    <a:bodyPr/>
                    <a:lstStyle/>
                    <a:p>
                      <a:r>
                        <a:rPr lang="en-US" sz="1600"/>
                        <a:t>The risk identification process should not be limited to just the core team.</a:t>
                      </a:r>
                    </a:p>
                  </a:txBody>
                  <a:tcPr marL="49447" marR="49447" marT="24724" marB="24724" anchor="ctr">
                    <a:lnL>
                      <a:noFill/>
                    </a:lnL>
                    <a:lnR>
                      <a:noFill/>
                    </a:lnR>
                    <a:lnT>
                      <a:noFill/>
                    </a:lnT>
                    <a:lnB>
                      <a:noFill/>
                    </a:lnB>
                    <a:noFill/>
                  </a:tcPr>
                </a:tc>
                <a:tc>
                  <a:txBody>
                    <a:bodyPr/>
                    <a:lstStyle/>
                    <a:p>
                      <a:pPr algn="r"/>
                      <a:r>
                        <a:rPr lang="ar-EG" sz="1600"/>
                        <a:t>يجب ألا تقتصر عملية تحديد المخاطر على الفريق الأساسي فقط.</a:t>
                      </a:r>
                    </a:p>
                  </a:txBody>
                  <a:tcPr marL="49447" marR="49447" marT="24724" marB="24724" anchor="ctr">
                    <a:lnL>
                      <a:noFill/>
                    </a:lnL>
                    <a:lnR>
                      <a:noFill/>
                    </a:lnR>
                    <a:lnT>
                      <a:noFill/>
                    </a:lnT>
                    <a:lnB>
                      <a:noFill/>
                    </a:lnB>
                    <a:noFill/>
                  </a:tcPr>
                </a:tc>
                <a:extLst>
                  <a:ext uri="{0D108BD9-81ED-4DB2-BD59-A6C34878D82A}">
                    <a16:rowId xmlns:a16="http://schemas.microsoft.com/office/drawing/2014/main" val="2055601947"/>
                  </a:ext>
                </a:extLst>
              </a:tr>
              <a:tr h="431941">
                <a:tc>
                  <a:txBody>
                    <a:bodyPr/>
                    <a:lstStyle/>
                    <a:p>
                      <a:r>
                        <a:rPr lang="en-US" sz="1600"/>
                        <a:t>Input from customers, sponsors, subcontractors, vendors, and other stakeholders should be solicited.</a:t>
                      </a:r>
                    </a:p>
                  </a:txBody>
                  <a:tcPr marL="49447" marR="49447" marT="24724" marB="24724" anchor="ctr">
                    <a:lnL>
                      <a:noFill/>
                    </a:lnL>
                    <a:lnR>
                      <a:noFill/>
                    </a:lnR>
                    <a:lnT>
                      <a:noFill/>
                    </a:lnT>
                    <a:lnB>
                      <a:noFill/>
                    </a:lnB>
                    <a:noFill/>
                  </a:tcPr>
                </a:tc>
                <a:tc>
                  <a:txBody>
                    <a:bodyPr/>
                    <a:lstStyle/>
                    <a:p>
                      <a:pPr algn="r"/>
                      <a:r>
                        <a:rPr lang="ar-EG" sz="1600"/>
                        <a:t>يجب جمع مدخلات العملاء، والرعاة، والمقاولين الفرعيين، والموردين، وغيرهم من أصحاب المصلحة.</a:t>
                      </a:r>
                    </a:p>
                  </a:txBody>
                  <a:tcPr marL="49447" marR="49447" marT="24724" marB="24724" anchor="ctr">
                    <a:lnL>
                      <a:noFill/>
                    </a:lnL>
                    <a:lnR>
                      <a:noFill/>
                    </a:lnR>
                    <a:lnT>
                      <a:noFill/>
                    </a:lnT>
                    <a:lnB>
                      <a:noFill/>
                    </a:lnB>
                    <a:noFill/>
                  </a:tcPr>
                </a:tc>
                <a:extLst>
                  <a:ext uri="{0D108BD9-81ED-4DB2-BD59-A6C34878D82A}">
                    <a16:rowId xmlns:a16="http://schemas.microsoft.com/office/drawing/2014/main" val="3826835510"/>
                  </a:ext>
                </a:extLst>
              </a:tr>
              <a:tr h="431941">
                <a:tc>
                  <a:txBody>
                    <a:bodyPr/>
                    <a:lstStyle/>
                    <a:p>
                      <a:r>
                        <a:rPr lang="en-US" sz="1600"/>
                        <a:t>Relevant stakeholders can be formally interviewed or included on the risk management team.</a:t>
                      </a:r>
                    </a:p>
                  </a:txBody>
                  <a:tcPr marL="49447" marR="49447" marT="24724" marB="24724" anchor="ctr">
                    <a:lnL>
                      <a:noFill/>
                    </a:lnL>
                    <a:lnR>
                      <a:noFill/>
                    </a:lnR>
                    <a:lnT>
                      <a:noFill/>
                    </a:lnT>
                    <a:lnB>
                      <a:noFill/>
                    </a:lnB>
                    <a:noFill/>
                  </a:tcPr>
                </a:tc>
                <a:tc>
                  <a:txBody>
                    <a:bodyPr/>
                    <a:lstStyle/>
                    <a:p>
                      <a:pPr algn="r"/>
                      <a:r>
                        <a:rPr lang="ar-EG" sz="1600"/>
                        <a:t>يمكن إجراء مقابلات رسمية مع أصحاب المصلحة المعنيين أو تضمينهم في فريق إدارة المخاطر.</a:t>
                      </a:r>
                    </a:p>
                  </a:txBody>
                  <a:tcPr marL="49447" marR="49447" marT="24724" marB="24724" anchor="ctr">
                    <a:lnL>
                      <a:noFill/>
                    </a:lnL>
                    <a:lnR>
                      <a:noFill/>
                    </a:lnR>
                    <a:lnT>
                      <a:noFill/>
                    </a:lnT>
                    <a:lnB>
                      <a:noFill/>
                    </a:lnB>
                    <a:noFill/>
                  </a:tcPr>
                </a:tc>
                <a:extLst>
                  <a:ext uri="{0D108BD9-81ED-4DB2-BD59-A6C34878D82A}">
                    <a16:rowId xmlns:a16="http://schemas.microsoft.com/office/drawing/2014/main" val="3470096560"/>
                  </a:ext>
                </a:extLst>
              </a:tr>
              <a:tr h="617058">
                <a:tc>
                  <a:txBody>
                    <a:bodyPr/>
                    <a:lstStyle/>
                    <a:p>
                      <a:r>
                        <a:rPr lang="en-US" sz="1600"/>
                        <a:t>Not only do these players have a valuable perspective, but by involving them in the risk management process they also become more committed to project success.</a:t>
                      </a:r>
                    </a:p>
                  </a:txBody>
                  <a:tcPr marL="49447" marR="49447" marT="24724" marB="24724" anchor="ctr">
                    <a:lnL>
                      <a:noFill/>
                    </a:lnL>
                    <a:lnR>
                      <a:noFill/>
                    </a:lnR>
                    <a:lnT>
                      <a:noFill/>
                    </a:lnT>
                    <a:lnB>
                      <a:noFill/>
                    </a:lnB>
                    <a:noFill/>
                  </a:tcPr>
                </a:tc>
                <a:tc>
                  <a:txBody>
                    <a:bodyPr/>
                    <a:lstStyle/>
                    <a:p>
                      <a:pPr algn="r"/>
                      <a:r>
                        <a:rPr lang="ar-EG" sz="1600" dirty="0"/>
                        <a:t>لا يقتصر دور هؤلاء الأطراف على تقديم وجهات نظر قيمة، بل إن إشراكهم في عملية إدارة المخاطر يزيد من التزامهم بنجاح المشروع.</a:t>
                      </a:r>
                    </a:p>
                  </a:txBody>
                  <a:tcPr marL="49447" marR="49447" marT="24724" marB="24724" anchor="ctr">
                    <a:lnL>
                      <a:noFill/>
                    </a:lnL>
                    <a:lnR>
                      <a:noFill/>
                    </a:lnR>
                    <a:lnT>
                      <a:noFill/>
                    </a:lnT>
                    <a:lnB>
                      <a:noFill/>
                    </a:lnB>
                    <a:noFill/>
                  </a:tcPr>
                </a:tc>
                <a:extLst>
                  <a:ext uri="{0D108BD9-81ED-4DB2-BD59-A6C34878D82A}">
                    <a16:rowId xmlns:a16="http://schemas.microsoft.com/office/drawing/2014/main" val="4075206"/>
                  </a:ext>
                </a:extLst>
              </a:tr>
            </a:tbl>
          </a:graphicData>
        </a:graphic>
      </p:graphicFrame>
      <p:sp>
        <p:nvSpPr>
          <p:cNvPr id="5" name="Rectangle 1">
            <a:extLst>
              <a:ext uri="{FF2B5EF4-FFF2-40B4-BE49-F238E27FC236}">
                <a16:creationId xmlns:a16="http://schemas.microsoft.com/office/drawing/2014/main" id="{252E7CA8-AA74-4B10-45CD-61482C2EA7B1}"/>
              </a:ext>
            </a:extLst>
          </p:cNvPr>
          <p:cNvSpPr>
            <a:spLocks noChangeArrowheads="1"/>
          </p:cNvSpPr>
          <p:nvPr/>
        </p:nvSpPr>
        <p:spPr bwMode="auto">
          <a:xfrm>
            <a:off x="3252788" y="1698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6EB17A62-53FF-792E-3677-6F5CA2247CE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41661" y="128792"/>
            <a:ext cx="1150339" cy="537130"/>
          </a:xfrm>
          <a:prstGeom prst="rect">
            <a:avLst/>
          </a:prstGeom>
        </p:spPr>
      </p:pic>
    </p:spTree>
    <p:extLst>
      <p:ext uri="{BB962C8B-B14F-4D97-AF65-F5344CB8AC3E}">
        <p14:creationId xmlns:p14="http://schemas.microsoft.com/office/powerpoint/2010/main" val="2241687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pic>
        <p:nvPicPr>
          <p:cNvPr id="2" name="Graphic 21">
            <a:extLst>
              <a:ext uri="{FF2B5EF4-FFF2-40B4-BE49-F238E27FC236}">
                <a16:creationId xmlns:a16="http://schemas.microsoft.com/office/drawing/2014/main" id="{9058AEEF-4AC9-CA45-62C7-74E578D88E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0069" y="26234"/>
            <a:ext cx="1851931" cy="864725"/>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01D8014-E1F7-DD8E-718D-37063C0F0C45}"/>
              </a:ext>
            </a:extLst>
          </p:cNvPr>
          <p:cNvGraphicFramePr>
            <a:graphicFrameLocks noGrp="1"/>
          </p:cNvGraphicFramePr>
          <p:nvPr>
            <p:extLst>
              <p:ext uri="{D42A27DB-BD31-4B8C-83A1-F6EECF244321}">
                <p14:modId xmlns:p14="http://schemas.microsoft.com/office/powerpoint/2010/main" val="360199342"/>
              </p:ext>
            </p:extLst>
          </p:nvPr>
        </p:nvGraphicFramePr>
        <p:xfrm>
          <a:off x="77856" y="742260"/>
          <a:ext cx="12036288" cy="5892942"/>
        </p:xfrm>
        <a:graphic>
          <a:graphicData uri="http://schemas.openxmlformats.org/drawingml/2006/table">
            <a:tbl>
              <a:tblPr/>
              <a:tblGrid>
                <a:gridCol w="6018144">
                  <a:extLst>
                    <a:ext uri="{9D8B030D-6E8A-4147-A177-3AD203B41FA5}">
                      <a16:colId xmlns:a16="http://schemas.microsoft.com/office/drawing/2014/main" val="1855421010"/>
                    </a:ext>
                  </a:extLst>
                </a:gridCol>
                <a:gridCol w="6018144">
                  <a:extLst>
                    <a:ext uri="{9D8B030D-6E8A-4147-A177-3AD203B41FA5}">
                      <a16:colId xmlns:a16="http://schemas.microsoft.com/office/drawing/2014/main" val="2371370005"/>
                    </a:ext>
                  </a:extLst>
                </a:gridCol>
              </a:tblGrid>
              <a:tr h="212260">
                <a:tc>
                  <a:txBody>
                    <a:bodyPr/>
                    <a:lstStyle/>
                    <a:p>
                      <a:r>
                        <a:rPr lang="en-US" sz="1800" b="1" dirty="0"/>
                        <a:t>Step 2 Risk Assessment:</a:t>
                      </a:r>
                      <a:endParaRPr lang="en-US" sz="1800" dirty="0"/>
                    </a:p>
                  </a:txBody>
                  <a:tcPr marL="53065" marR="53065" marT="26533" marB="26533" anchor="ctr">
                    <a:lnL>
                      <a:noFill/>
                    </a:lnL>
                    <a:lnR>
                      <a:noFill/>
                    </a:lnR>
                    <a:lnT>
                      <a:noFill/>
                    </a:lnT>
                    <a:lnB>
                      <a:noFill/>
                    </a:lnB>
                    <a:noFill/>
                  </a:tcPr>
                </a:tc>
                <a:tc>
                  <a:txBody>
                    <a:bodyPr/>
                    <a:lstStyle/>
                    <a:p>
                      <a:pPr algn="r"/>
                      <a:r>
                        <a:rPr lang="ar-EG" sz="1800" b="1" dirty="0"/>
                        <a:t>الخطوة 2: تقييم المخاطر:</a:t>
                      </a:r>
                      <a:endParaRPr lang="ar-EG" sz="1800" dirty="0"/>
                    </a:p>
                  </a:txBody>
                  <a:tcPr marL="53065" marR="53065" marT="26533" marB="26533" anchor="ctr">
                    <a:lnL>
                      <a:noFill/>
                    </a:lnL>
                    <a:lnR>
                      <a:noFill/>
                    </a:lnR>
                    <a:lnT>
                      <a:noFill/>
                    </a:lnT>
                    <a:lnB>
                      <a:noFill/>
                    </a:lnB>
                    <a:noFill/>
                  </a:tcPr>
                </a:tc>
                <a:extLst>
                  <a:ext uri="{0D108BD9-81ED-4DB2-BD59-A6C34878D82A}">
                    <a16:rowId xmlns:a16="http://schemas.microsoft.com/office/drawing/2014/main" val="1346185816"/>
                  </a:ext>
                </a:extLst>
              </a:tr>
              <a:tr h="530651">
                <a:tc>
                  <a:txBody>
                    <a:bodyPr/>
                    <a:lstStyle/>
                    <a:p>
                      <a:r>
                        <a:rPr lang="en-US" sz="1800"/>
                        <a:t>Step 1 produces a list of potential risks. Not all of these risks deserve attention. Some are trivial and can be ignored.</a:t>
                      </a:r>
                    </a:p>
                  </a:txBody>
                  <a:tcPr marL="53065" marR="53065" marT="26533" marB="26533" anchor="ctr">
                    <a:lnL>
                      <a:noFill/>
                    </a:lnL>
                    <a:lnR>
                      <a:noFill/>
                    </a:lnR>
                    <a:lnT>
                      <a:noFill/>
                    </a:lnT>
                    <a:lnB>
                      <a:noFill/>
                    </a:lnB>
                    <a:noFill/>
                  </a:tcPr>
                </a:tc>
                <a:tc>
                  <a:txBody>
                    <a:bodyPr/>
                    <a:lstStyle/>
                    <a:p>
                      <a:pPr algn="r"/>
                      <a:r>
                        <a:rPr lang="ar-EG" sz="1800"/>
                        <a:t>تنتج الخطوة 1 قائمة بالمخاطر المحتملة. ليس جميع هذه المخاطر يستحق الاهتمام. البعض منها يكون تافهًا ويمكن تجاهله.</a:t>
                      </a:r>
                    </a:p>
                  </a:txBody>
                  <a:tcPr marL="53065" marR="53065" marT="26533" marB="26533" anchor="ctr">
                    <a:lnL>
                      <a:noFill/>
                    </a:lnL>
                    <a:lnR>
                      <a:noFill/>
                    </a:lnR>
                    <a:lnT>
                      <a:noFill/>
                    </a:lnT>
                    <a:lnB>
                      <a:noFill/>
                    </a:lnB>
                    <a:noFill/>
                  </a:tcPr>
                </a:tc>
                <a:extLst>
                  <a:ext uri="{0D108BD9-81ED-4DB2-BD59-A6C34878D82A}">
                    <a16:rowId xmlns:a16="http://schemas.microsoft.com/office/drawing/2014/main" val="987469839"/>
                  </a:ext>
                </a:extLst>
              </a:tr>
              <a:tr h="371456">
                <a:tc>
                  <a:txBody>
                    <a:bodyPr/>
                    <a:lstStyle/>
                    <a:p>
                      <a:r>
                        <a:rPr lang="en-US" sz="1800"/>
                        <a:t>while others pose serious threats to the welfare of the project.</a:t>
                      </a:r>
                    </a:p>
                  </a:txBody>
                  <a:tcPr marL="53065" marR="53065" marT="26533" marB="26533" anchor="ctr">
                    <a:lnL>
                      <a:noFill/>
                    </a:lnL>
                    <a:lnR>
                      <a:noFill/>
                    </a:lnR>
                    <a:lnT>
                      <a:noFill/>
                    </a:lnT>
                    <a:lnB>
                      <a:noFill/>
                    </a:lnB>
                    <a:noFill/>
                  </a:tcPr>
                </a:tc>
                <a:tc>
                  <a:txBody>
                    <a:bodyPr/>
                    <a:lstStyle/>
                    <a:p>
                      <a:pPr algn="r"/>
                      <a:r>
                        <a:rPr lang="ar-EG" sz="1800"/>
                        <a:t>في حين أن البعض الآخر يشكل تهديدات خطيرة على رفاهية المشروع.</a:t>
                      </a:r>
                    </a:p>
                  </a:txBody>
                  <a:tcPr marL="53065" marR="53065" marT="26533" marB="26533" anchor="ctr">
                    <a:lnL>
                      <a:noFill/>
                    </a:lnL>
                    <a:lnR>
                      <a:noFill/>
                    </a:lnR>
                    <a:lnT>
                      <a:noFill/>
                    </a:lnT>
                    <a:lnB>
                      <a:noFill/>
                    </a:lnB>
                    <a:noFill/>
                  </a:tcPr>
                </a:tc>
                <a:extLst>
                  <a:ext uri="{0D108BD9-81ED-4DB2-BD59-A6C34878D82A}">
                    <a16:rowId xmlns:a16="http://schemas.microsoft.com/office/drawing/2014/main" val="2298476416"/>
                  </a:ext>
                </a:extLst>
              </a:tr>
              <a:tr h="371456">
                <a:tc>
                  <a:txBody>
                    <a:bodyPr/>
                    <a:lstStyle/>
                    <a:p>
                      <a:r>
                        <a:rPr lang="en-US" sz="1800"/>
                        <a:t>Managers have to develop methods for sifting through the list of risks.</a:t>
                      </a:r>
                    </a:p>
                  </a:txBody>
                  <a:tcPr marL="53065" marR="53065" marT="26533" marB="26533" anchor="ctr">
                    <a:lnL>
                      <a:noFill/>
                    </a:lnL>
                    <a:lnR>
                      <a:noFill/>
                    </a:lnR>
                    <a:lnT>
                      <a:noFill/>
                    </a:lnT>
                    <a:lnB>
                      <a:noFill/>
                    </a:lnB>
                    <a:noFill/>
                  </a:tcPr>
                </a:tc>
                <a:tc>
                  <a:txBody>
                    <a:bodyPr/>
                    <a:lstStyle/>
                    <a:p>
                      <a:pPr algn="r"/>
                      <a:r>
                        <a:rPr lang="ar-EG" sz="1800"/>
                        <a:t>يجب على المديرين تطوير طرق لتصفية قائمة المخاطر.</a:t>
                      </a:r>
                    </a:p>
                  </a:txBody>
                  <a:tcPr marL="53065" marR="53065" marT="26533" marB="26533" anchor="ctr">
                    <a:lnL>
                      <a:noFill/>
                    </a:lnL>
                    <a:lnR>
                      <a:noFill/>
                    </a:lnR>
                    <a:lnT>
                      <a:noFill/>
                    </a:lnT>
                    <a:lnB>
                      <a:noFill/>
                    </a:lnB>
                    <a:noFill/>
                  </a:tcPr>
                </a:tc>
                <a:extLst>
                  <a:ext uri="{0D108BD9-81ED-4DB2-BD59-A6C34878D82A}">
                    <a16:rowId xmlns:a16="http://schemas.microsoft.com/office/drawing/2014/main" val="1002327141"/>
                  </a:ext>
                </a:extLst>
              </a:tr>
              <a:tr h="530651">
                <a:tc>
                  <a:txBody>
                    <a:bodyPr/>
                    <a:lstStyle/>
                    <a:p>
                      <a:r>
                        <a:rPr lang="en-US" sz="1800"/>
                        <a:t>eliminating inconsequential or redundant ones and stratifying worthy ones in terms of importance and need for attention.</a:t>
                      </a:r>
                    </a:p>
                  </a:txBody>
                  <a:tcPr marL="53065" marR="53065" marT="26533" marB="26533" anchor="ctr">
                    <a:lnL>
                      <a:noFill/>
                    </a:lnL>
                    <a:lnR>
                      <a:noFill/>
                    </a:lnR>
                    <a:lnT>
                      <a:noFill/>
                    </a:lnT>
                    <a:lnB>
                      <a:noFill/>
                    </a:lnB>
                    <a:noFill/>
                  </a:tcPr>
                </a:tc>
                <a:tc>
                  <a:txBody>
                    <a:bodyPr/>
                    <a:lstStyle/>
                    <a:p>
                      <a:pPr algn="r"/>
                      <a:r>
                        <a:rPr lang="ar-EG" sz="1800"/>
                        <a:t>حذف المخاطر غير المهمة أو المكررة وتصنيف المخاطر الجديرة بالاهتمام بناءً على الأهمية والحاجة إلى الانتباه.</a:t>
                      </a:r>
                    </a:p>
                  </a:txBody>
                  <a:tcPr marL="53065" marR="53065" marT="26533" marB="26533" anchor="ctr">
                    <a:lnL>
                      <a:noFill/>
                    </a:lnL>
                    <a:lnR>
                      <a:noFill/>
                    </a:lnR>
                    <a:lnT>
                      <a:noFill/>
                    </a:lnT>
                    <a:lnB>
                      <a:noFill/>
                    </a:lnB>
                    <a:noFill/>
                  </a:tcPr>
                </a:tc>
                <a:extLst>
                  <a:ext uri="{0D108BD9-81ED-4DB2-BD59-A6C34878D82A}">
                    <a16:rowId xmlns:a16="http://schemas.microsoft.com/office/drawing/2014/main" val="4188993473"/>
                  </a:ext>
                </a:extLst>
              </a:tr>
              <a:tr h="212260">
                <a:tc>
                  <a:txBody>
                    <a:bodyPr/>
                    <a:lstStyle/>
                    <a:p>
                      <a:r>
                        <a:rPr lang="en-US" sz="1800" b="1"/>
                        <a:t>Risk assessment tools</a:t>
                      </a:r>
                      <a:endParaRPr lang="en-US" sz="1800"/>
                    </a:p>
                  </a:txBody>
                  <a:tcPr marL="53065" marR="53065" marT="26533" marB="26533" anchor="ctr">
                    <a:lnL>
                      <a:noFill/>
                    </a:lnL>
                    <a:lnR>
                      <a:noFill/>
                    </a:lnR>
                    <a:lnT>
                      <a:noFill/>
                    </a:lnT>
                    <a:lnB>
                      <a:noFill/>
                    </a:lnB>
                    <a:noFill/>
                  </a:tcPr>
                </a:tc>
                <a:tc>
                  <a:txBody>
                    <a:bodyPr/>
                    <a:lstStyle/>
                    <a:p>
                      <a:pPr algn="r"/>
                      <a:r>
                        <a:rPr lang="ar-EG" sz="1800" b="1"/>
                        <a:t>أدوات تقييم المخاطر</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633234742"/>
                  </a:ext>
                </a:extLst>
              </a:tr>
              <a:tr h="212260">
                <a:tc>
                  <a:txBody>
                    <a:bodyPr/>
                    <a:lstStyle/>
                    <a:p>
                      <a:r>
                        <a:rPr lang="en-US" sz="1800" b="1"/>
                        <a:t>1- Scenario analysis</a:t>
                      </a:r>
                      <a:endParaRPr lang="en-US" sz="1800"/>
                    </a:p>
                  </a:txBody>
                  <a:tcPr marL="53065" marR="53065" marT="26533" marB="26533" anchor="ctr">
                    <a:lnL>
                      <a:noFill/>
                    </a:lnL>
                    <a:lnR>
                      <a:noFill/>
                    </a:lnR>
                    <a:lnT>
                      <a:noFill/>
                    </a:lnT>
                    <a:lnB>
                      <a:noFill/>
                    </a:lnB>
                    <a:noFill/>
                  </a:tcPr>
                </a:tc>
                <a:tc>
                  <a:txBody>
                    <a:bodyPr/>
                    <a:lstStyle/>
                    <a:p>
                      <a:pPr algn="r"/>
                      <a:r>
                        <a:rPr lang="ar-EG" sz="1800" b="1"/>
                        <a:t>1- تحليل السيناريوهات</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55023272"/>
                  </a:ext>
                </a:extLst>
              </a:tr>
              <a:tr h="371456">
                <a:tc>
                  <a:txBody>
                    <a:bodyPr/>
                    <a:lstStyle/>
                    <a:p>
                      <a:r>
                        <a:rPr lang="en-US" sz="1800"/>
                        <a:t>It is the easiest and most commonly used technique for analyzing risks.</a:t>
                      </a:r>
                    </a:p>
                  </a:txBody>
                  <a:tcPr marL="53065" marR="53065" marT="26533" marB="26533" anchor="ctr">
                    <a:lnL>
                      <a:noFill/>
                    </a:lnL>
                    <a:lnR>
                      <a:noFill/>
                    </a:lnR>
                    <a:lnT>
                      <a:noFill/>
                    </a:lnT>
                    <a:lnB>
                      <a:noFill/>
                    </a:lnB>
                    <a:noFill/>
                  </a:tcPr>
                </a:tc>
                <a:tc>
                  <a:txBody>
                    <a:bodyPr/>
                    <a:lstStyle/>
                    <a:p>
                      <a:pPr algn="r"/>
                      <a:r>
                        <a:rPr lang="ar-EG" sz="1800"/>
                        <a:t>هي التقنية الأسهل والأكثر استخدامًا لتحليل المخاطر.</a:t>
                      </a:r>
                    </a:p>
                  </a:txBody>
                  <a:tcPr marL="53065" marR="53065" marT="26533" marB="26533" anchor="ctr">
                    <a:lnL>
                      <a:noFill/>
                    </a:lnL>
                    <a:lnR>
                      <a:noFill/>
                    </a:lnR>
                    <a:lnT>
                      <a:noFill/>
                    </a:lnT>
                    <a:lnB>
                      <a:noFill/>
                    </a:lnB>
                    <a:noFill/>
                  </a:tcPr>
                </a:tc>
                <a:extLst>
                  <a:ext uri="{0D108BD9-81ED-4DB2-BD59-A6C34878D82A}">
                    <a16:rowId xmlns:a16="http://schemas.microsoft.com/office/drawing/2014/main" val="1324654409"/>
                  </a:ext>
                </a:extLst>
              </a:tr>
              <a:tr h="371456">
                <a:tc>
                  <a:txBody>
                    <a:bodyPr/>
                    <a:lstStyle/>
                    <a:p>
                      <a:r>
                        <a:rPr lang="en-US" sz="1800"/>
                        <a:t>Team members assess the significance of each risk event in terms of:</a:t>
                      </a:r>
                    </a:p>
                  </a:txBody>
                  <a:tcPr marL="53065" marR="53065" marT="26533" marB="26533" anchor="ctr">
                    <a:lnL>
                      <a:noFill/>
                    </a:lnL>
                    <a:lnR>
                      <a:noFill/>
                    </a:lnR>
                    <a:lnT>
                      <a:noFill/>
                    </a:lnT>
                    <a:lnB>
                      <a:noFill/>
                    </a:lnB>
                    <a:noFill/>
                  </a:tcPr>
                </a:tc>
                <a:tc>
                  <a:txBody>
                    <a:bodyPr/>
                    <a:lstStyle/>
                    <a:p>
                      <a:pPr algn="r"/>
                      <a:r>
                        <a:rPr lang="ar-EG" sz="1800"/>
                        <a:t>يقوم أعضاء الفريق بتقييم أهمية كل حدث خطر بناءً على:</a:t>
                      </a:r>
                    </a:p>
                  </a:txBody>
                  <a:tcPr marL="53065" marR="53065" marT="26533" marB="26533" anchor="ctr">
                    <a:lnL>
                      <a:noFill/>
                    </a:lnL>
                    <a:lnR>
                      <a:noFill/>
                    </a:lnR>
                    <a:lnT>
                      <a:noFill/>
                    </a:lnT>
                    <a:lnB>
                      <a:noFill/>
                    </a:lnB>
                    <a:noFill/>
                  </a:tcPr>
                </a:tc>
                <a:extLst>
                  <a:ext uri="{0D108BD9-81ED-4DB2-BD59-A6C34878D82A}">
                    <a16:rowId xmlns:a16="http://schemas.microsoft.com/office/drawing/2014/main" val="4275923470"/>
                  </a:ext>
                </a:extLst>
              </a:tr>
              <a:tr h="212260">
                <a:tc>
                  <a:txBody>
                    <a:bodyPr/>
                    <a:lstStyle/>
                    <a:p>
                      <a:r>
                        <a:rPr lang="en-US" sz="1800" b="1"/>
                        <a:t>Probability of the event.</a:t>
                      </a:r>
                      <a:endParaRPr lang="en-US" sz="1800"/>
                    </a:p>
                  </a:txBody>
                  <a:tcPr marL="53065" marR="53065" marT="26533" marB="26533" anchor="ctr">
                    <a:lnL>
                      <a:noFill/>
                    </a:lnL>
                    <a:lnR>
                      <a:noFill/>
                    </a:lnR>
                    <a:lnT>
                      <a:noFill/>
                    </a:lnT>
                    <a:lnB>
                      <a:noFill/>
                    </a:lnB>
                    <a:noFill/>
                  </a:tcPr>
                </a:tc>
                <a:tc>
                  <a:txBody>
                    <a:bodyPr/>
                    <a:lstStyle/>
                    <a:p>
                      <a:pPr algn="r"/>
                      <a:r>
                        <a:rPr lang="ar-EG" sz="1800" b="1"/>
                        <a:t>احتمالية حدوث الحدث.</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1466718709"/>
                  </a:ext>
                </a:extLst>
              </a:tr>
              <a:tr h="212260">
                <a:tc>
                  <a:txBody>
                    <a:bodyPr/>
                    <a:lstStyle/>
                    <a:p>
                      <a:r>
                        <a:rPr lang="en-US" sz="1800" b="1"/>
                        <a:t>Impact of the event.</a:t>
                      </a:r>
                      <a:endParaRPr lang="en-US" sz="1800"/>
                    </a:p>
                  </a:txBody>
                  <a:tcPr marL="53065" marR="53065" marT="26533" marB="26533" anchor="ctr">
                    <a:lnL>
                      <a:noFill/>
                    </a:lnL>
                    <a:lnR>
                      <a:noFill/>
                    </a:lnR>
                    <a:lnT>
                      <a:noFill/>
                    </a:lnT>
                    <a:lnB>
                      <a:noFill/>
                    </a:lnB>
                    <a:noFill/>
                  </a:tcPr>
                </a:tc>
                <a:tc>
                  <a:txBody>
                    <a:bodyPr/>
                    <a:lstStyle/>
                    <a:p>
                      <a:pPr algn="r"/>
                      <a:r>
                        <a:rPr lang="ar-EG" sz="1800" b="1"/>
                        <a:t>تأثير الحدث.</a:t>
                      </a:r>
                      <a:endParaRPr lang="ar-EG" sz="1800"/>
                    </a:p>
                  </a:txBody>
                  <a:tcPr marL="53065" marR="53065" marT="26533" marB="26533" anchor="ctr">
                    <a:lnL>
                      <a:noFill/>
                    </a:lnL>
                    <a:lnR>
                      <a:noFill/>
                    </a:lnR>
                    <a:lnT>
                      <a:noFill/>
                    </a:lnT>
                    <a:lnB>
                      <a:noFill/>
                    </a:lnB>
                    <a:noFill/>
                  </a:tcPr>
                </a:tc>
                <a:extLst>
                  <a:ext uri="{0D108BD9-81ED-4DB2-BD59-A6C34878D82A}">
                    <a16:rowId xmlns:a16="http://schemas.microsoft.com/office/drawing/2014/main" val="2249234574"/>
                  </a:ext>
                </a:extLst>
              </a:tr>
              <a:tr h="530651">
                <a:tc>
                  <a:txBody>
                    <a:bodyPr/>
                    <a:lstStyle/>
                    <a:p>
                      <a:r>
                        <a:rPr lang="en-US" sz="1800"/>
                        <a:t>Simply stated, risks need to be evaluated in terms of the likelihood the event is going to occur and the impact or consequences of its occurrence.</a:t>
                      </a:r>
                    </a:p>
                  </a:txBody>
                  <a:tcPr marL="53065" marR="53065" marT="26533" marB="26533" anchor="ctr">
                    <a:lnL>
                      <a:noFill/>
                    </a:lnL>
                    <a:lnR>
                      <a:noFill/>
                    </a:lnR>
                    <a:lnT>
                      <a:noFill/>
                    </a:lnT>
                    <a:lnB>
                      <a:noFill/>
                    </a:lnB>
                    <a:noFill/>
                  </a:tcPr>
                </a:tc>
                <a:tc>
                  <a:txBody>
                    <a:bodyPr/>
                    <a:lstStyle/>
                    <a:p>
                      <a:pPr algn="r"/>
                      <a:r>
                        <a:rPr lang="ar-EG" sz="1800" dirty="0"/>
                        <a:t>ببساطة، يجب تقييم المخاطر بناءً على احتمال حدوث الحدث وتأثيره أو العواقب الناتجة عنه.</a:t>
                      </a:r>
                    </a:p>
                  </a:txBody>
                  <a:tcPr marL="53065" marR="53065" marT="26533" marB="26533" anchor="ctr">
                    <a:lnL>
                      <a:noFill/>
                    </a:lnL>
                    <a:lnR>
                      <a:noFill/>
                    </a:lnR>
                    <a:lnT>
                      <a:noFill/>
                    </a:lnT>
                    <a:lnB>
                      <a:noFill/>
                    </a:lnB>
                    <a:noFill/>
                  </a:tcPr>
                </a:tc>
                <a:extLst>
                  <a:ext uri="{0D108BD9-81ED-4DB2-BD59-A6C34878D82A}">
                    <a16:rowId xmlns:a16="http://schemas.microsoft.com/office/drawing/2014/main" val="3967341340"/>
                  </a:ext>
                </a:extLst>
              </a:tr>
            </a:tbl>
          </a:graphicData>
        </a:graphic>
      </p:graphicFrame>
      <p:sp>
        <p:nvSpPr>
          <p:cNvPr id="4" name="Rectangle 1">
            <a:extLst>
              <a:ext uri="{FF2B5EF4-FFF2-40B4-BE49-F238E27FC236}">
                <a16:creationId xmlns:a16="http://schemas.microsoft.com/office/drawing/2014/main" id="{1BFF7115-BAC0-FFFF-5432-49BA4B04C13D}"/>
              </a:ext>
            </a:extLst>
          </p:cNvPr>
          <p:cNvSpPr>
            <a:spLocks noChangeArrowheads="1"/>
          </p:cNvSpPr>
          <p:nvPr/>
        </p:nvSpPr>
        <p:spPr bwMode="auto">
          <a:xfrm>
            <a:off x="3044825" y="1825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035DCDDC-F280-7199-9BBF-B6FEACB5520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40069" y="26234"/>
            <a:ext cx="1851931" cy="864725"/>
          </a:xfrm>
          <a:prstGeom prst="rect">
            <a:avLst/>
          </a:prstGeom>
        </p:spPr>
      </p:pic>
    </p:spTree>
    <p:extLst>
      <p:ext uri="{BB962C8B-B14F-4D97-AF65-F5344CB8AC3E}">
        <p14:creationId xmlns:p14="http://schemas.microsoft.com/office/powerpoint/2010/main" val="31946908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lumMod val="95000"/>
                    <a:lumOff val="5000"/>
                  </a:schemeClr>
                </a:solidFill>
                <a:highlight>
                  <a:srgbClr val="FFFF00"/>
                </a:highlight>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6AC5FCA-D17B-561A-91D6-03C0D5AE8E08}"/>
              </a:ext>
            </a:extLst>
          </p:cNvPr>
          <p:cNvGraphicFramePr>
            <a:graphicFrameLocks noGrp="1"/>
          </p:cNvGraphicFramePr>
          <p:nvPr>
            <p:extLst>
              <p:ext uri="{D42A27DB-BD31-4B8C-83A1-F6EECF244321}">
                <p14:modId xmlns:p14="http://schemas.microsoft.com/office/powerpoint/2010/main" val="1296429254"/>
              </p:ext>
            </p:extLst>
          </p:nvPr>
        </p:nvGraphicFramePr>
        <p:xfrm>
          <a:off x="309471" y="1345306"/>
          <a:ext cx="11356906" cy="4790208"/>
        </p:xfrm>
        <a:graphic>
          <a:graphicData uri="http://schemas.openxmlformats.org/drawingml/2006/table">
            <a:tbl>
              <a:tblPr/>
              <a:tblGrid>
                <a:gridCol w="5678453">
                  <a:extLst>
                    <a:ext uri="{9D8B030D-6E8A-4147-A177-3AD203B41FA5}">
                      <a16:colId xmlns:a16="http://schemas.microsoft.com/office/drawing/2014/main" val="574411176"/>
                    </a:ext>
                  </a:extLst>
                </a:gridCol>
                <a:gridCol w="5678453">
                  <a:extLst>
                    <a:ext uri="{9D8B030D-6E8A-4147-A177-3AD203B41FA5}">
                      <a16:colId xmlns:a16="http://schemas.microsoft.com/office/drawing/2014/main" val="65301074"/>
                    </a:ext>
                  </a:extLst>
                </a:gridCol>
              </a:tblGrid>
              <a:tr h="177606">
                <a:tc>
                  <a:txBody>
                    <a:bodyPr/>
                    <a:lstStyle/>
                    <a:p>
                      <a:r>
                        <a:rPr lang="en-US" sz="1400" b="1" dirty="0"/>
                        <a:t>1- Scenario analysis</a:t>
                      </a:r>
                      <a:endParaRPr lang="en-US" sz="1400" dirty="0"/>
                    </a:p>
                  </a:txBody>
                  <a:tcPr marL="44401" marR="44401" marT="22201" marB="22201" anchor="ctr">
                    <a:lnL>
                      <a:noFill/>
                    </a:lnL>
                    <a:lnR>
                      <a:noFill/>
                    </a:lnR>
                    <a:lnT>
                      <a:noFill/>
                    </a:lnT>
                    <a:lnB>
                      <a:noFill/>
                    </a:lnB>
                    <a:noFill/>
                  </a:tcPr>
                </a:tc>
                <a:tc>
                  <a:txBody>
                    <a:bodyPr/>
                    <a:lstStyle/>
                    <a:p>
                      <a:pPr algn="r"/>
                      <a:r>
                        <a:rPr lang="ar-EG" sz="1400" b="1" dirty="0"/>
                        <a:t>1- تحليل السيناريوهات</a:t>
                      </a:r>
                      <a:endParaRPr lang="ar-EG" sz="1400" dirty="0"/>
                    </a:p>
                  </a:txBody>
                  <a:tcPr marL="44401" marR="44401" marT="22201" marB="22201" anchor="ctr">
                    <a:lnL>
                      <a:noFill/>
                    </a:lnL>
                    <a:lnR>
                      <a:noFill/>
                    </a:lnR>
                    <a:lnT>
                      <a:noFill/>
                    </a:lnT>
                    <a:lnB>
                      <a:noFill/>
                    </a:lnB>
                    <a:noFill/>
                  </a:tcPr>
                </a:tc>
                <a:extLst>
                  <a:ext uri="{0D108BD9-81ED-4DB2-BD59-A6C34878D82A}">
                    <a16:rowId xmlns:a16="http://schemas.microsoft.com/office/drawing/2014/main" val="1132097506"/>
                  </a:ext>
                </a:extLst>
              </a:tr>
              <a:tr h="444014">
                <a:tc>
                  <a:txBody>
                    <a:bodyPr/>
                    <a:lstStyle/>
                    <a:p>
                      <a:r>
                        <a:rPr lang="en-US" sz="1400"/>
                        <a:t>For example, the risk of a project manager being struck by lightning at a work site would have major negative impact on the project.</a:t>
                      </a:r>
                    </a:p>
                  </a:txBody>
                  <a:tcPr marL="44401" marR="44401" marT="22201" marB="22201" anchor="ctr">
                    <a:lnL>
                      <a:noFill/>
                    </a:lnL>
                    <a:lnR>
                      <a:noFill/>
                    </a:lnR>
                    <a:lnT>
                      <a:noFill/>
                    </a:lnT>
                    <a:lnB>
                      <a:noFill/>
                    </a:lnB>
                    <a:noFill/>
                  </a:tcPr>
                </a:tc>
                <a:tc>
                  <a:txBody>
                    <a:bodyPr/>
                    <a:lstStyle/>
                    <a:p>
                      <a:pPr algn="r"/>
                      <a:r>
                        <a:rPr lang="ar-EG" sz="1400"/>
                        <a:t>على سبيل المثال، فإن خطر تعرض مدير المشروع لصاعقة في موقع العمل سيكون له تأثير سلبي كبير على المشروع.</a:t>
                      </a:r>
                    </a:p>
                  </a:txBody>
                  <a:tcPr marL="44401" marR="44401" marT="22201" marB="22201" anchor="ctr">
                    <a:lnL>
                      <a:noFill/>
                    </a:lnL>
                    <a:lnR>
                      <a:noFill/>
                    </a:lnR>
                    <a:lnT>
                      <a:noFill/>
                    </a:lnT>
                    <a:lnB>
                      <a:noFill/>
                    </a:lnB>
                    <a:noFill/>
                  </a:tcPr>
                </a:tc>
                <a:extLst>
                  <a:ext uri="{0D108BD9-81ED-4DB2-BD59-A6C34878D82A}">
                    <a16:rowId xmlns:a16="http://schemas.microsoft.com/office/drawing/2014/main" val="4037042356"/>
                  </a:ext>
                </a:extLst>
              </a:tr>
              <a:tr h="310810">
                <a:tc>
                  <a:txBody>
                    <a:bodyPr/>
                    <a:lstStyle/>
                    <a:p>
                      <a:r>
                        <a:rPr lang="en-US" sz="1400"/>
                        <a:t>but the likelihood is so low it is not worthy of consideration.</a:t>
                      </a:r>
                    </a:p>
                  </a:txBody>
                  <a:tcPr marL="44401" marR="44401" marT="22201" marB="22201" anchor="ctr">
                    <a:lnL>
                      <a:noFill/>
                    </a:lnL>
                    <a:lnR>
                      <a:noFill/>
                    </a:lnR>
                    <a:lnT>
                      <a:noFill/>
                    </a:lnT>
                    <a:lnB>
                      <a:noFill/>
                    </a:lnB>
                    <a:noFill/>
                  </a:tcPr>
                </a:tc>
                <a:tc>
                  <a:txBody>
                    <a:bodyPr/>
                    <a:lstStyle/>
                    <a:p>
                      <a:pPr algn="r"/>
                      <a:r>
                        <a:rPr lang="ar-EG" sz="1400"/>
                        <a:t>ولكن احتمال حدوثه منخفض جدًا لدرجة أنه لا يستحق النظر فيه.</a:t>
                      </a:r>
                    </a:p>
                  </a:txBody>
                  <a:tcPr marL="44401" marR="44401" marT="22201" marB="22201" anchor="ctr">
                    <a:lnL>
                      <a:noFill/>
                    </a:lnL>
                    <a:lnR>
                      <a:noFill/>
                    </a:lnR>
                    <a:lnT>
                      <a:noFill/>
                    </a:lnT>
                    <a:lnB>
                      <a:noFill/>
                    </a:lnB>
                    <a:noFill/>
                  </a:tcPr>
                </a:tc>
                <a:extLst>
                  <a:ext uri="{0D108BD9-81ED-4DB2-BD59-A6C34878D82A}">
                    <a16:rowId xmlns:a16="http://schemas.microsoft.com/office/drawing/2014/main" val="405642537"/>
                  </a:ext>
                </a:extLst>
              </a:tr>
              <a:tr h="577218">
                <a:tc>
                  <a:txBody>
                    <a:bodyPr/>
                    <a:lstStyle/>
                    <a:p>
                      <a:r>
                        <a:rPr lang="en-US" sz="1400"/>
                        <a:t>Conversely, people do change jobs, so an event like the loss of key project personnel would have not only an adverse impact but also a high likelihood of occurring in some organizations.</a:t>
                      </a:r>
                    </a:p>
                  </a:txBody>
                  <a:tcPr marL="44401" marR="44401" marT="22201" marB="22201" anchor="ctr">
                    <a:lnL>
                      <a:noFill/>
                    </a:lnL>
                    <a:lnR>
                      <a:noFill/>
                    </a:lnR>
                    <a:lnT>
                      <a:noFill/>
                    </a:lnT>
                    <a:lnB>
                      <a:noFill/>
                    </a:lnB>
                    <a:noFill/>
                  </a:tcPr>
                </a:tc>
                <a:tc>
                  <a:txBody>
                    <a:bodyPr/>
                    <a:lstStyle/>
                    <a:p>
                      <a:pPr algn="r"/>
                      <a:r>
                        <a:rPr lang="ar-EG" sz="1400"/>
                        <a:t>على النقيض من ذلك، فإن الناس يغيرون وظائفهم، لذلك فإن حدثًا مثل فقدان أفراد أساسيين في المشروع سيكون له تأثير سلبي بالإضافة إلى احتمال كبير لحدوثه في بعض المنظمات.</a:t>
                      </a:r>
                    </a:p>
                  </a:txBody>
                  <a:tcPr marL="44401" marR="44401" marT="22201" marB="22201" anchor="ctr">
                    <a:lnL>
                      <a:noFill/>
                    </a:lnL>
                    <a:lnR>
                      <a:noFill/>
                    </a:lnR>
                    <a:lnT>
                      <a:noFill/>
                    </a:lnT>
                    <a:lnB>
                      <a:noFill/>
                    </a:lnB>
                    <a:noFill/>
                  </a:tcPr>
                </a:tc>
                <a:extLst>
                  <a:ext uri="{0D108BD9-81ED-4DB2-BD59-A6C34878D82A}">
                    <a16:rowId xmlns:a16="http://schemas.microsoft.com/office/drawing/2014/main" val="426255301"/>
                  </a:ext>
                </a:extLst>
              </a:tr>
              <a:tr h="710422">
                <a:tc>
                  <a:txBody>
                    <a:bodyPr/>
                    <a:lstStyle/>
                    <a:p>
                      <a:r>
                        <a:rPr lang="en-US" sz="1400"/>
                        <a:t>If so, then it would be wise for that organization to be proactive and mitigate this risk by developing incentive schemes for retaining specialists and/or engaging in cross-training to reduce the impact of turnover.</a:t>
                      </a:r>
                    </a:p>
                  </a:txBody>
                  <a:tcPr marL="44401" marR="44401" marT="22201" marB="22201" anchor="ctr">
                    <a:lnL>
                      <a:noFill/>
                    </a:lnL>
                    <a:lnR>
                      <a:noFill/>
                    </a:lnR>
                    <a:lnT>
                      <a:noFill/>
                    </a:lnT>
                    <a:lnB>
                      <a:noFill/>
                    </a:lnB>
                    <a:noFill/>
                  </a:tcPr>
                </a:tc>
                <a:tc>
                  <a:txBody>
                    <a:bodyPr/>
                    <a:lstStyle/>
                    <a:p>
                      <a:pPr algn="r"/>
                      <a:r>
                        <a:rPr lang="ar-EG" sz="1400"/>
                        <a:t>إذا كان الأمر كذلك، فمن الحكمة أن تكون المنظمة استباقية وتخفف هذا الخطر من خلال تطوير برامج تحفيزية للاحتفاظ بالمختصين و/أو الانخراط في تدريب متبادل لتقليل تأثير دوران الموظفين.</a:t>
                      </a:r>
                    </a:p>
                  </a:txBody>
                  <a:tcPr marL="44401" marR="44401" marT="22201" marB="22201" anchor="ctr">
                    <a:lnL>
                      <a:noFill/>
                    </a:lnL>
                    <a:lnR>
                      <a:noFill/>
                    </a:lnR>
                    <a:lnT>
                      <a:noFill/>
                    </a:lnT>
                    <a:lnB>
                      <a:noFill/>
                    </a:lnB>
                    <a:noFill/>
                  </a:tcPr>
                </a:tc>
                <a:extLst>
                  <a:ext uri="{0D108BD9-81ED-4DB2-BD59-A6C34878D82A}">
                    <a16:rowId xmlns:a16="http://schemas.microsoft.com/office/drawing/2014/main" val="4149930726"/>
                  </a:ext>
                </a:extLst>
              </a:tr>
              <a:tr h="444014">
                <a:tc>
                  <a:txBody>
                    <a:bodyPr/>
                    <a:lstStyle/>
                    <a:p>
                      <a:r>
                        <a:rPr lang="en-US" sz="1400"/>
                        <a:t>The quality and credibility of the risk analysis process requires that different levels of risk probabilities and impacts be defined.</a:t>
                      </a:r>
                    </a:p>
                  </a:txBody>
                  <a:tcPr marL="44401" marR="44401" marT="22201" marB="22201" anchor="ctr">
                    <a:lnL>
                      <a:noFill/>
                    </a:lnL>
                    <a:lnR>
                      <a:noFill/>
                    </a:lnR>
                    <a:lnT>
                      <a:noFill/>
                    </a:lnT>
                    <a:lnB>
                      <a:noFill/>
                    </a:lnB>
                    <a:noFill/>
                  </a:tcPr>
                </a:tc>
                <a:tc>
                  <a:txBody>
                    <a:bodyPr/>
                    <a:lstStyle/>
                    <a:p>
                      <a:pPr algn="r"/>
                      <a:r>
                        <a:rPr lang="ar-EG" sz="1400"/>
                        <a:t>تتطلب جودة ومصداقية عملية تحليل المخاطر تحديد مستويات مختلفة من احتمالات وتأثيرات المخاطر.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579927733"/>
                  </a:ext>
                </a:extLst>
              </a:tr>
              <a:tr h="310810">
                <a:tc>
                  <a:txBody>
                    <a:bodyPr/>
                    <a:lstStyle/>
                    <a:p>
                      <a:r>
                        <a:rPr lang="en-US" sz="1400"/>
                        <a:t>These definitions vary and should be tailored to the specific nature and needs of the project.</a:t>
                      </a:r>
                    </a:p>
                  </a:txBody>
                  <a:tcPr marL="44401" marR="44401" marT="22201" marB="22201" anchor="ctr">
                    <a:lnL>
                      <a:noFill/>
                    </a:lnL>
                    <a:lnR>
                      <a:noFill/>
                    </a:lnR>
                    <a:lnT>
                      <a:noFill/>
                    </a:lnT>
                    <a:lnB>
                      <a:noFill/>
                    </a:lnB>
                    <a:noFill/>
                  </a:tcPr>
                </a:tc>
                <a:tc>
                  <a:txBody>
                    <a:bodyPr/>
                    <a:lstStyle/>
                    <a:p>
                      <a:pPr algn="r"/>
                      <a:r>
                        <a:rPr lang="ar-EG" sz="1400"/>
                        <a:t>تختلف هذه التعريفات ويجب أن تكون ملائمة للطبيعة المحددة واحتياجات المشروع.</a:t>
                      </a:r>
                    </a:p>
                  </a:txBody>
                  <a:tcPr marL="44401" marR="44401" marT="22201" marB="22201" anchor="ctr">
                    <a:lnL>
                      <a:noFill/>
                    </a:lnL>
                    <a:lnR>
                      <a:noFill/>
                    </a:lnR>
                    <a:lnT>
                      <a:noFill/>
                    </a:lnT>
                    <a:lnB>
                      <a:noFill/>
                    </a:lnB>
                    <a:noFill/>
                  </a:tcPr>
                </a:tc>
                <a:extLst>
                  <a:ext uri="{0D108BD9-81ED-4DB2-BD59-A6C34878D82A}">
                    <a16:rowId xmlns:a16="http://schemas.microsoft.com/office/drawing/2014/main" val="869784850"/>
                  </a:ext>
                </a:extLst>
              </a:tr>
              <a:tr h="444014">
                <a:tc>
                  <a:txBody>
                    <a:bodyPr/>
                    <a:lstStyle/>
                    <a:p>
                      <a:r>
                        <a:rPr lang="en-US" sz="1400"/>
                        <a:t>For example, a relatively simple scale ranging from “very unlikely” to “almost certainly” may suffice for one project.</a:t>
                      </a:r>
                    </a:p>
                  </a:txBody>
                  <a:tcPr marL="44401" marR="44401" marT="22201" marB="22201" anchor="ctr">
                    <a:lnL>
                      <a:noFill/>
                    </a:lnL>
                    <a:lnR>
                      <a:noFill/>
                    </a:lnR>
                    <a:lnT>
                      <a:noFill/>
                    </a:lnT>
                    <a:lnB>
                      <a:noFill/>
                    </a:lnB>
                    <a:noFill/>
                  </a:tcPr>
                </a:tc>
                <a:tc>
                  <a:txBody>
                    <a:bodyPr/>
                    <a:lstStyle/>
                    <a:p>
                      <a:pPr algn="r"/>
                      <a:r>
                        <a:rPr lang="ar-EG" sz="1400"/>
                        <a:t>على سبيل المثال، قد تكون مقياس بسيط يتراوح من "غير محتمل جدًا" إلى "مؤكد تقريبًا" كافياً لمشروع معين.</a:t>
                      </a:r>
                    </a:p>
                  </a:txBody>
                  <a:tcPr marL="44401" marR="44401" marT="22201" marB="22201" anchor="ctr">
                    <a:lnL>
                      <a:noFill/>
                    </a:lnL>
                    <a:lnR>
                      <a:noFill/>
                    </a:lnR>
                    <a:lnT>
                      <a:noFill/>
                    </a:lnT>
                    <a:lnB>
                      <a:noFill/>
                    </a:lnB>
                    <a:noFill/>
                  </a:tcPr>
                </a:tc>
                <a:extLst>
                  <a:ext uri="{0D108BD9-81ED-4DB2-BD59-A6C34878D82A}">
                    <a16:rowId xmlns:a16="http://schemas.microsoft.com/office/drawing/2014/main" val="993258165"/>
                  </a:ext>
                </a:extLst>
              </a:tr>
              <a:tr h="310810">
                <a:tc>
                  <a:txBody>
                    <a:bodyPr/>
                    <a:lstStyle/>
                    <a:p>
                      <a:r>
                        <a:rPr lang="en-US" sz="1400"/>
                        <a:t>whereas another project may use more precise numerical probabilities (e.g., 0.1, 0.3, 0.5, . . .).</a:t>
                      </a:r>
                    </a:p>
                  </a:txBody>
                  <a:tcPr marL="44401" marR="44401" marT="22201" marB="22201" anchor="ctr">
                    <a:lnL>
                      <a:noFill/>
                    </a:lnL>
                    <a:lnR>
                      <a:noFill/>
                    </a:lnR>
                    <a:lnT>
                      <a:noFill/>
                    </a:lnT>
                    <a:lnB>
                      <a:noFill/>
                    </a:lnB>
                    <a:noFill/>
                  </a:tcPr>
                </a:tc>
                <a:tc>
                  <a:txBody>
                    <a:bodyPr/>
                    <a:lstStyle/>
                    <a:p>
                      <a:pPr algn="r"/>
                      <a:r>
                        <a:rPr lang="ar-EG" sz="1400"/>
                        <a:t>بينما قد يستخدم مشروع آخر احتمالات رقمية أكثر دقة (مثل 0.1، 0.3، 0.5، ...).</a:t>
                      </a:r>
                    </a:p>
                  </a:txBody>
                  <a:tcPr marL="44401" marR="44401" marT="22201" marB="22201" anchor="ctr">
                    <a:lnL>
                      <a:noFill/>
                    </a:lnL>
                    <a:lnR>
                      <a:noFill/>
                    </a:lnR>
                    <a:lnT>
                      <a:noFill/>
                    </a:lnT>
                    <a:lnB>
                      <a:noFill/>
                    </a:lnB>
                    <a:noFill/>
                  </a:tcPr>
                </a:tc>
                <a:extLst>
                  <a:ext uri="{0D108BD9-81ED-4DB2-BD59-A6C34878D82A}">
                    <a16:rowId xmlns:a16="http://schemas.microsoft.com/office/drawing/2014/main" val="2094397138"/>
                  </a:ext>
                </a:extLst>
              </a:tr>
              <a:tr h="444014">
                <a:tc>
                  <a:txBody>
                    <a:bodyPr/>
                    <a:lstStyle/>
                    <a:p>
                      <a:r>
                        <a:rPr lang="en-US" sz="1400"/>
                        <a:t>Figure 7.5 provides an example of how impact scales could be defined given the project objectives of cost, time, scope, and quality.</a:t>
                      </a:r>
                    </a:p>
                  </a:txBody>
                  <a:tcPr marL="44401" marR="44401" marT="22201" marB="22201" anchor="ctr">
                    <a:lnL>
                      <a:noFill/>
                    </a:lnL>
                    <a:lnR>
                      <a:noFill/>
                    </a:lnR>
                    <a:lnT>
                      <a:noFill/>
                    </a:lnT>
                    <a:lnB>
                      <a:noFill/>
                    </a:lnB>
                    <a:noFill/>
                  </a:tcPr>
                </a:tc>
                <a:tc>
                  <a:txBody>
                    <a:bodyPr/>
                    <a:lstStyle/>
                    <a:p>
                      <a:pPr algn="r"/>
                      <a:r>
                        <a:rPr lang="ar-EG" sz="1400" dirty="0"/>
                        <a:t>الشكل 7.5 يقدم مثالًا على كيفية تعريف مقاييس التأثير بالنظر إلى أهداف المشروع من حيث التكلفة والوقت والنطاق والجودة.</a:t>
                      </a:r>
                    </a:p>
                  </a:txBody>
                  <a:tcPr marL="44401" marR="44401" marT="22201" marB="22201" anchor="ctr">
                    <a:lnL>
                      <a:noFill/>
                    </a:lnL>
                    <a:lnR>
                      <a:noFill/>
                    </a:lnR>
                    <a:lnT>
                      <a:noFill/>
                    </a:lnT>
                    <a:lnB>
                      <a:noFill/>
                    </a:lnB>
                    <a:noFill/>
                  </a:tcPr>
                </a:tc>
                <a:extLst>
                  <a:ext uri="{0D108BD9-81ED-4DB2-BD59-A6C34878D82A}">
                    <a16:rowId xmlns:a16="http://schemas.microsoft.com/office/drawing/2014/main" val="2742698281"/>
                  </a:ext>
                </a:extLst>
              </a:tr>
            </a:tbl>
          </a:graphicData>
        </a:graphic>
      </p:graphicFrame>
      <p:sp>
        <p:nvSpPr>
          <p:cNvPr id="3" name="Rectangle 1">
            <a:extLst>
              <a:ext uri="{FF2B5EF4-FFF2-40B4-BE49-F238E27FC236}">
                <a16:creationId xmlns:a16="http://schemas.microsoft.com/office/drawing/2014/main" id="{2A0CEDE6-CA1A-BD93-1D14-158B9C4C469A}"/>
              </a:ext>
            </a:extLst>
          </p:cNvPr>
          <p:cNvSpPr>
            <a:spLocks noChangeArrowheads="1"/>
          </p:cNvSpPr>
          <p:nvPr/>
        </p:nvSpPr>
        <p:spPr bwMode="auto">
          <a:xfrm>
            <a:off x="3543300" y="17684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85434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B34E0231-856D-1713-0C5E-0297B53138A1}"/>
              </a:ext>
            </a:extLst>
          </p:cNvPr>
          <p:cNvGraphicFramePr>
            <a:graphicFrameLocks noGrp="1"/>
          </p:cNvGraphicFramePr>
          <p:nvPr>
            <p:extLst>
              <p:ext uri="{D42A27DB-BD31-4B8C-83A1-F6EECF244321}">
                <p14:modId xmlns:p14="http://schemas.microsoft.com/office/powerpoint/2010/main" val="2450841135"/>
              </p:ext>
            </p:extLst>
          </p:nvPr>
        </p:nvGraphicFramePr>
        <p:xfrm>
          <a:off x="316084" y="1392396"/>
          <a:ext cx="11292820" cy="4258228"/>
        </p:xfrm>
        <a:graphic>
          <a:graphicData uri="http://schemas.openxmlformats.org/drawingml/2006/table">
            <a:tbl>
              <a:tblPr/>
              <a:tblGrid>
                <a:gridCol w="5646410">
                  <a:extLst>
                    <a:ext uri="{9D8B030D-6E8A-4147-A177-3AD203B41FA5}">
                      <a16:colId xmlns:a16="http://schemas.microsoft.com/office/drawing/2014/main" val="3329033037"/>
                    </a:ext>
                  </a:extLst>
                </a:gridCol>
                <a:gridCol w="5646410">
                  <a:extLst>
                    <a:ext uri="{9D8B030D-6E8A-4147-A177-3AD203B41FA5}">
                      <a16:colId xmlns:a16="http://schemas.microsoft.com/office/drawing/2014/main" val="1079877197"/>
                    </a:ext>
                  </a:extLst>
                </a:gridCol>
              </a:tblGrid>
              <a:tr h="483482">
                <a:tc>
                  <a:txBody>
                    <a:bodyPr/>
                    <a:lstStyle/>
                    <a:p>
                      <a:r>
                        <a:rPr lang="en-US" sz="1600" b="1" dirty="0"/>
                        <a:t>Documentation of scenario analyses can be seen in various risk assessment forms used by companies.1</a:t>
                      </a:r>
                      <a:endParaRPr lang="en-US" sz="1600" dirty="0"/>
                    </a:p>
                  </a:txBody>
                  <a:tcPr marL="69069" marR="69069" marT="34534" marB="34534" anchor="ctr">
                    <a:lnL>
                      <a:noFill/>
                    </a:lnL>
                    <a:lnR>
                      <a:noFill/>
                    </a:lnR>
                    <a:lnT>
                      <a:noFill/>
                    </a:lnT>
                    <a:lnB>
                      <a:noFill/>
                    </a:lnB>
                    <a:noFill/>
                  </a:tcPr>
                </a:tc>
                <a:tc>
                  <a:txBody>
                    <a:bodyPr/>
                    <a:lstStyle/>
                    <a:p>
                      <a:pPr algn="r"/>
                      <a:r>
                        <a:rPr lang="ar-EG" sz="1600" b="1" dirty="0"/>
                        <a:t>يمكن رؤية توثيق تحليلات السيناريوهات في أشكال مختلفة من تقييم المخاطر التي تستخدمها الشركات.</a:t>
                      </a:r>
                      <a:endParaRPr lang="ar-EG" sz="16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2563134823"/>
                  </a:ext>
                </a:extLst>
              </a:tr>
              <a:tr h="690689">
                <a:tc>
                  <a:txBody>
                    <a:bodyPr/>
                    <a:lstStyle/>
                    <a:p>
                      <a:r>
                        <a:rPr lang="en-US" sz="1600" b="1"/>
                        <a:t>Figure 7.6 is a partial example of a risk assessment form used on an IS project involving the upgrade from Windows Vista to Windows 7.</a:t>
                      </a:r>
                      <a:endParaRPr lang="en-US" sz="1600"/>
                    </a:p>
                  </a:txBody>
                  <a:tcPr marL="69069" marR="69069" marT="34534" marB="34534" anchor="ctr">
                    <a:lnL>
                      <a:noFill/>
                    </a:lnL>
                    <a:lnR>
                      <a:noFill/>
                    </a:lnR>
                    <a:lnT>
                      <a:noFill/>
                    </a:lnT>
                    <a:lnB>
                      <a:noFill/>
                    </a:lnB>
                    <a:noFill/>
                  </a:tcPr>
                </a:tc>
                <a:tc>
                  <a:txBody>
                    <a:bodyPr/>
                    <a:lstStyle/>
                    <a:p>
                      <a:pPr algn="r"/>
                      <a:r>
                        <a:rPr lang="ar-EG" sz="1600" b="1"/>
                        <a:t>الشكل 7.6 هو مثال جزئي لنموذج تقييم المخاطر المستخدم في مشروع نظم معلومات يتعلق بالترقية من </a:t>
                      </a:r>
                      <a:r>
                        <a:rPr lang="en-US" sz="1600" b="1"/>
                        <a:t>Windows Vista </a:t>
                      </a:r>
                      <a:r>
                        <a:rPr lang="ar-EG" sz="1600" b="1"/>
                        <a:t>إلى </a:t>
                      </a:r>
                      <a:r>
                        <a:rPr lang="en-US" sz="1600" b="1"/>
                        <a:t>Windows 7.</a:t>
                      </a:r>
                      <a:endParaRPr lang="en-US" sz="1600"/>
                    </a:p>
                  </a:txBody>
                  <a:tcPr marL="69069" marR="69069" marT="34534" marB="34534" anchor="ctr">
                    <a:lnL>
                      <a:noFill/>
                    </a:lnL>
                    <a:lnR>
                      <a:noFill/>
                    </a:lnR>
                    <a:lnT>
                      <a:noFill/>
                    </a:lnT>
                    <a:lnB>
                      <a:noFill/>
                    </a:lnB>
                    <a:noFill/>
                  </a:tcPr>
                </a:tc>
                <a:extLst>
                  <a:ext uri="{0D108BD9-81ED-4DB2-BD59-A6C34878D82A}">
                    <a16:rowId xmlns:a16="http://schemas.microsoft.com/office/drawing/2014/main" val="184482104"/>
                  </a:ext>
                </a:extLst>
              </a:tr>
              <a:tr h="897895">
                <a:tc>
                  <a:txBody>
                    <a:bodyPr/>
                    <a:lstStyle/>
                    <a:p>
                      <a:r>
                        <a:rPr lang="en-US" sz="1600" b="1" dirty="0"/>
                        <a:t>Notice that in addition to evaluating the severity and probability of risk events the team also assesses when the event might occur and its detection difficulty.</a:t>
                      </a:r>
                      <a:endParaRPr lang="en-US" sz="1600" dirty="0"/>
                    </a:p>
                  </a:txBody>
                  <a:tcPr marL="69069" marR="69069" marT="34534" marB="34534" anchor="ctr">
                    <a:lnL>
                      <a:noFill/>
                    </a:lnL>
                    <a:lnR>
                      <a:noFill/>
                    </a:lnR>
                    <a:lnT>
                      <a:noFill/>
                    </a:lnT>
                    <a:lnB>
                      <a:noFill/>
                    </a:lnB>
                    <a:noFill/>
                  </a:tcPr>
                </a:tc>
                <a:tc>
                  <a:txBody>
                    <a:bodyPr/>
                    <a:lstStyle/>
                    <a:p>
                      <a:pPr algn="r"/>
                      <a:r>
                        <a:rPr lang="ar-EG" sz="1600" b="1"/>
                        <a:t>لاحظ أنه بالإضافة إلى تقييم شدة واحتمالية أحداث المخاطر، تقوم الفريق أيضًا بتقييم متى يمكن أن يحدث الحدث وصعوبة اكتشافه.</a:t>
                      </a:r>
                      <a:endParaRPr lang="ar-EG" sz="1600"/>
                    </a:p>
                  </a:txBody>
                  <a:tcPr marL="69069" marR="69069" marT="34534" marB="34534" anchor="ctr">
                    <a:lnL>
                      <a:noFill/>
                    </a:lnL>
                    <a:lnR>
                      <a:noFill/>
                    </a:lnR>
                    <a:lnT>
                      <a:noFill/>
                    </a:lnT>
                    <a:lnB>
                      <a:noFill/>
                    </a:lnB>
                    <a:noFill/>
                  </a:tcPr>
                </a:tc>
                <a:extLst>
                  <a:ext uri="{0D108BD9-81ED-4DB2-BD59-A6C34878D82A}">
                    <a16:rowId xmlns:a16="http://schemas.microsoft.com/office/drawing/2014/main" val="1626207976"/>
                  </a:ext>
                </a:extLst>
              </a:tr>
              <a:tr h="897895">
                <a:tc>
                  <a:txBody>
                    <a:bodyPr/>
                    <a:lstStyle/>
                    <a:p>
                      <a:r>
                        <a:rPr lang="en-US" sz="1600" b="1" dirty="0"/>
                        <a:t>Detection difficulty is a measure of how easy it would be to detect that the event was going to occur in time to take mitigating action, that is, how much warning would we have?</a:t>
                      </a:r>
                      <a:endParaRPr lang="en-US" sz="1600" dirty="0"/>
                    </a:p>
                  </a:txBody>
                  <a:tcPr marL="69069" marR="69069" marT="34534" marB="34534" anchor="ctr">
                    <a:lnL>
                      <a:noFill/>
                    </a:lnL>
                    <a:lnR>
                      <a:noFill/>
                    </a:lnR>
                    <a:lnT>
                      <a:noFill/>
                    </a:lnT>
                    <a:lnB>
                      <a:noFill/>
                    </a:lnB>
                    <a:noFill/>
                  </a:tcPr>
                </a:tc>
                <a:tc>
                  <a:txBody>
                    <a:bodyPr/>
                    <a:lstStyle/>
                    <a:p>
                      <a:pPr algn="r"/>
                      <a:r>
                        <a:rPr lang="ar-EG" sz="1600" b="1"/>
                        <a:t>صعوبة الاكتشاف هي مقياس لمدى سهولة اكتشاف أن الحدث سيحدث في الوقت المناسب لاتخاذ إجراء تخفيفي، أي، ما مدى الوقت التحذيري الذي يمكن أن نحصل عليه؟</a:t>
                      </a:r>
                      <a:endParaRPr lang="ar-EG" sz="1600"/>
                    </a:p>
                  </a:txBody>
                  <a:tcPr marL="69069" marR="69069" marT="34534" marB="34534" anchor="ctr">
                    <a:lnL>
                      <a:noFill/>
                    </a:lnL>
                    <a:lnR>
                      <a:noFill/>
                    </a:lnR>
                    <a:lnT>
                      <a:noFill/>
                    </a:lnT>
                    <a:lnB>
                      <a:noFill/>
                    </a:lnB>
                    <a:noFill/>
                  </a:tcPr>
                </a:tc>
                <a:extLst>
                  <a:ext uri="{0D108BD9-81ED-4DB2-BD59-A6C34878D82A}">
                    <a16:rowId xmlns:a16="http://schemas.microsoft.com/office/drawing/2014/main" val="2148765374"/>
                  </a:ext>
                </a:extLst>
              </a:tr>
              <a:tr h="1105102">
                <a:tc>
                  <a:txBody>
                    <a:bodyPr/>
                    <a:lstStyle/>
                    <a:p>
                      <a:r>
                        <a:rPr lang="en-US" sz="1600" b="1"/>
                        <a:t>So in the Windows 7 conversion example, the detection scale would range from 5 = no warning (The highest detection score of 5 would be given to events that could only be discovered after it is too late (i.e., system freezing)) to 1 = lots of time to react.</a:t>
                      </a:r>
                      <a:endParaRPr lang="en-US" sz="1600"/>
                    </a:p>
                  </a:txBody>
                  <a:tcPr marL="69069" marR="69069" marT="34534" marB="34534" anchor="ctr">
                    <a:lnL>
                      <a:noFill/>
                    </a:lnL>
                    <a:lnR>
                      <a:noFill/>
                    </a:lnR>
                    <a:lnT>
                      <a:noFill/>
                    </a:lnT>
                    <a:lnB>
                      <a:noFill/>
                    </a:lnB>
                    <a:noFill/>
                  </a:tcPr>
                </a:tc>
                <a:tc>
                  <a:txBody>
                    <a:bodyPr/>
                    <a:lstStyle/>
                    <a:p>
                      <a:pPr algn="r"/>
                      <a:r>
                        <a:rPr lang="ar-EG" sz="1600" b="1" dirty="0"/>
                        <a:t>لذلك، في مثال الترقية إلى </a:t>
                      </a:r>
                      <a:r>
                        <a:rPr lang="en-US" sz="1600" b="1" dirty="0"/>
                        <a:t>Windows 7، </a:t>
                      </a:r>
                      <a:r>
                        <a:rPr lang="ar-EG" sz="1600" b="1" dirty="0"/>
                        <a:t>سيكون نطاق مقياس الاكتشاف من 5 = بدون تحذير (أعلى درجة اكتشاف، 5، ستُمنح للأحداث التي لا يمكن اكتشافها إلا بعد فوات الأوان (مثل: تجميد النظام)) إلى 1 = الكثير من الوقت للتفاعل.</a:t>
                      </a:r>
                      <a:endParaRPr lang="ar-EG" sz="16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975740035"/>
                  </a:ext>
                </a:extLst>
              </a:tr>
            </a:tbl>
          </a:graphicData>
        </a:graphic>
      </p:graphicFrame>
      <p:sp>
        <p:nvSpPr>
          <p:cNvPr id="4" name="Rectangle 1">
            <a:extLst>
              <a:ext uri="{FF2B5EF4-FFF2-40B4-BE49-F238E27FC236}">
                <a16:creationId xmlns:a16="http://schemas.microsoft.com/office/drawing/2014/main" id="{D53A05AC-9A7F-D530-8B12-C55C3E14E453}"/>
              </a:ext>
            </a:extLst>
          </p:cNvPr>
          <p:cNvSpPr>
            <a:spLocks noChangeArrowheads="1"/>
          </p:cNvSpPr>
          <p:nvPr/>
        </p:nvSpPr>
        <p:spPr bwMode="auto">
          <a:xfrm>
            <a:off x="2124075" y="16605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07132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E06BFAD-FC25-A88A-9D6E-69E1B1A8E077}"/>
              </a:ext>
            </a:extLst>
          </p:cNvPr>
          <p:cNvGraphicFramePr>
            <a:graphicFrameLocks noGrp="1"/>
          </p:cNvGraphicFramePr>
          <p:nvPr>
            <p:extLst>
              <p:ext uri="{D42A27DB-BD31-4B8C-83A1-F6EECF244321}">
                <p14:modId xmlns:p14="http://schemas.microsoft.com/office/powerpoint/2010/main" val="1787897133"/>
              </p:ext>
            </p:extLst>
          </p:nvPr>
        </p:nvGraphicFramePr>
        <p:xfrm>
          <a:off x="309046" y="1345389"/>
          <a:ext cx="11357756" cy="4882534"/>
        </p:xfrm>
        <a:graphic>
          <a:graphicData uri="http://schemas.openxmlformats.org/drawingml/2006/table">
            <a:tbl>
              <a:tblPr/>
              <a:tblGrid>
                <a:gridCol w="5678878">
                  <a:extLst>
                    <a:ext uri="{9D8B030D-6E8A-4147-A177-3AD203B41FA5}">
                      <a16:colId xmlns:a16="http://schemas.microsoft.com/office/drawing/2014/main" val="570042751"/>
                    </a:ext>
                  </a:extLst>
                </a:gridCol>
                <a:gridCol w="5678878">
                  <a:extLst>
                    <a:ext uri="{9D8B030D-6E8A-4147-A177-3AD203B41FA5}">
                      <a16:colId xmlns:a16="http://schemas.microsoft.com/office/drawing/2014/main" val="3591331878"/>
                    </a:ext>
                  </a:extLst>
                </a:gridCol>
              </a:tblGrid>
              <a:tr h="439529">
                <a:tc>
                  <a:txBody>
                    <a:bodyPr/>
                    <a:lstStyle/>
                    <a:p>
                      <a:r>
                        <a:rPr lang="en-US" sz="1400" b="1" dirty="0"/>
                        <a:t>Often organizations find it useful to categorize the severity of different risks into some form of risk assessment matrix.</a:t>
                      </a:r>
                      <a:endParaRPr lang="en-US" sz="1400" dirty="0"/>
                    </a:p>
                  </a:txBody>
                  <a:tcPr marL="43953" marR="43953" marT="21976" marB="21976" anchor="ctr">
                    <a:lnL>
                      <a:noFill/>
                    </a:lnL>
                    <a:lnR>
                      <a:noFill/>
                    </a:lnR>
                    <a:lnT>
                      <a:noFill/>
                    </a:lnT>
                    <a:lnB>
                      <a:noFill/>
                    </a:lnB>
                    <a:noFill/>
                  </a:tcPr>
                </a:tc>
                <a:tc>
                  <a:txBody>
                    <a:bodyPr/>
                    <a:lstStyle/>
                    <a:p>
                      <a:pPr algn="r"/>
                      <a:r>
                        <a:rPr lang="ar-EG" sz="1400" b="0" dirty="0"/>
                        <a:t>غالبًا ما تجد المؤسسات أنه من المفيد تصنيف شدة المخاطر المختلفة باستخدام نوع من مصفوفة تقييم المخاطر.</a:t>
                      </a:r>
                    </a:p>
                  </a:txBody>
                  <a:tcPr marL="43953" marR="43953" marT="21976" marB="21976" anchor="ctr">
                    <a:lnL>
                      <a:noFill/>
                    </a:lnL>
                    <a:lnR>
                      <a:noFill/>
                    </a:lnR>
                    <a:lnT>
                      <a:noFill/>
                    </a:lnT>
                    <a:lnB>
                      <a:noFill/>
                    </a:lnB>
                    <a:noFill/>
                  </a:tcPr>
                </a:tc>
                <a:extLst>
                  <a:ext uri="{0D108BD9-81ED-4DB2-BD59-A6C34878D82A}">
                    <a16:rowId xmlns:a16="http://schemas.microsoft.com/office/drawing/2014/main" val="309983694"/>
                  </a:ext>
                </a:extLst>
              </a:tr>
              <a:tr h="307670">
                <a:tc>
                  <a:txBody>
                    <a:bodyPr/>
                    <a:lstStyle/>
                    <a:p>
                      <a:r>
                        <a:rPr lang="en-US" sz="1400" b="1"/>
                        <a:t>The matrix is typically structured around the impact and likelihood of the risk event.</a:t>
                      </a:r>
                      <a:endParaRPr lang="en-US" sz="1400"/>
                    </a:p>
                  </a:txBody>
                  <a:tcPr marL="43953" marR="43953" marT="21976" marB="21976" anchor="ctr">
                    <a:lnL>
                      <a:noFill/>
                    </a:lnL>
                    <a:lnR>
                      <a:noFill/>
                    </a:lnR>
                    <a:lnT>
                      <a:noFill/>
                    </a:lnT>
                    <a:lnB>
                      <a:noFill/>
                    </a:lnB>
                    <a:noFill/>
                  </a:tcPr>
                </a:tc>
                <a:tc>
                  <a:txBody>
                    <a:bodyPr/>
                    <a:lstStyle/>
                    <a:p>
                      <a:pPr algn="r"/>
                      <a:r>
                        <a:rPr lang="ar-EG" sz="1400" b="0"/>
                        <a:t>عادةً ما يتم بناء المصفوفة حول تأثير واحتمالية حدوث الحدث الخطير.</a:t>
                      </a:r>
                    </a:p>
                  </a:txBody>
                  <a:tcPr marL="43953" marR="43953" marT="21976" marB="21976" anchor="ctr">
                    <a:lnL>
                      <a:noFill/>
                    </a:lnL>
                    <a:lnR>
                      <a:noFill/>
                    </a:lnR>
                    <a:lnT>
                      <a:noFill/>
                    </a:lnT>
                    <a:lnB>
                      <a:noFill/>
                    </a:lnB>
                    <a:noFill/>
                  </a:tcPr>
                </a:tc>
                <a:extLst>
                  <a:ext uri="{0D108BD9-81ED-4DB2-BD59-A6C34878D82A}">
                    <a16:rowId xmlns:a16="http://schemas.microsoft.com/office/drawing/2014/main" val="1607101967"/>
                  </a:ext>
                </a:extLst>
              </a:tr>
              <a:tr h="571388">
                <a:tc>
                  <a:txBody>
                    <a:bodyPr/>
                    <a:lstStyle/>
                    <a:p>
                      <a:r>
                        <a:rPr lang="en-US" sz="1400" b="1" dirty="0"/>
                        <a:t>For example, the risk matrix presented in Figure 7.7 consists of a 5 x 5 array of elements with each element representing a different set of impact and likelihood values.</a:t>
                      </a:r>
                      <a:endParaRPr lang="en-US" sz="1400" dirty="0"/>
                    </a:p>
                  </a:txBody>
                  <a:tcPr marL="43953" marR="43953" marT="21976" marB="21976" anchor="ctr">
                    <a:lnL>
                      <a:noFill/>
                    </a:lnL>
                    <a:lnR>
                      <a:noFill/>
                    </a:lnR>
                    <a:lnT>
                      <a:noFill/>
                    </a:lnT>
                    <a:lnB>
                      <a:noFill/>
                    </a:lnB>
                    <a:noFill/>
                  </a:tcPr>
                </a:tc>
                <a:tc>
                  <a:txBody>
                    <a:bodyPr/>
                    <a:lstStyle/>
                    <a:p>
                      <a:pPr algn="r"/>
                      <a:r>
                        <a:rPr lang="ar-EG" sz="1400" b="0"/>
                        <a:t>على سبيل المثال، تتكون مصفوفة المخاطر الموضحة في الشكل 7.7 من مجموعة عناصر 5 × 5، حيث يمثل كل عنصر مجموعة مختلفة من قيم التأثير والاحتمالية.</a:t>
                      </a:r>
                    </a:p>
                  </a:txBody>
                  <a:tcPr marL="43953" marR="43953" marT="21976" marB="21976" anchor="ctr">
                    <a:lnL>
                      <a:noFill/>
                    </a:lnL>
                    <a:lnR>
                      <a:noFill/>
                    </a:lnR>
                    <a:lnT>
                      <a:noFill/>
                    </a:lnT>
                    <a:lnB>
                      <a:noFill/>
                    </a:lnB>
                    <a:noFill/>
                  </a:tcPr>
                </a:tc>
                <a:extLst>
                  <a:ext uri="{0D108BD9-81ED-4DB2-BD59-A6C34878D82A}">
                    <a16:rowId xmlns:a16="http://schemas.microsoft.com/office/drawing/2014/main" val="4143969106"/>
                  </a:ext>
                </a:extLst>
              </a:tr>
              <a:tr h="439529">
                <a:tc>
                  <a:txBody>
                    <a:bodyPr/>
                    <a:lstStyle/>
                    <a:p>
                      <a:r>
                        <a:rPr lang="en-US" sz="1400" b="1"/>
                        <a:t>The matrix is divided into red, yellow, and green zones representing major, moderate, and minor risks, respectively.</a:t>
                      </a:r>
                      <a:endParaRPr lang="en-US" sz="1400"/>
                    </a:p>
                  </a:txBody>
                  <a:tcPr marL="43953" marR="43953" marT="21976" marB="21976" anchor="ctr">
                    <a:lnL>
                      <a:noFill/>
                    </a:lnL>
                    <a:lnR>
                      <a:noFill/>
                    </a:lnR>
                    <a:lnT>
                      <a:noFill/>
                    </a:lnT>
                    <a:lnB>
                      <a:noFill/>
                    </a:lnB>
                    <a:noFill/>
                  </a:tcPr>
                </a:tc>
                <a:tc>
                  <a:txBody>
                    <a:bodyPr/>
                    <a:lstStyle/>
                    <a:p>
                      <a:pPr algn="r"/>
                      <a:r>
                        <a:rPr lang="ar-EG" sz="1400" b="0"/>
                        <a:t>تنقسم المصفوفة إلى مناطق حمراء وصفراء وخضراء تمثل المخاطر الكبرى والمتوسطة والصغيرة على التوالي.</a:t>
                      </a:r>
                    </a:p>
                  </a:txBody>
                  <a:tcPr marL="43953" marR="43953" marT="21976" marB="21976" anchor="ctr">
                    <a:lnL>
                      <a:noFill/>
                    </a:lnL>
                    <a:lnR>
                      <a:noFill/>
                    </a:lnR>
                    <a:lnT>
                      <a:noFill/>
                    </a:lnT>
                    <a:lnB>
                      <a:noFill/>
                    </a:lnB>
                    <a:noFill/>
                  </a:tcPr>
                </a:tc>
                <a:extLst>
                  <a:ext uri="{0D108BD9-81ED-4DB2-BD59-A6C34878D82A}">
                    <a16:rowId xmlns:a16="http://schemas.microsoft.com/office/drawing/2014/main" val="1246334841"/>
                  </a:ext>
                </a:extLst>
              </a:tr>
              <a:tr h="571388">
                <a:tc>
                  <a:txBody>
                    <a:bodyPr/>
                    <a:lstStyle/>
                    <a:p>
                      <a:r>
                        <a:rPr lang="en-US" sz="1400" b="1"/>
                        <a:t>The red zone is centered on the top right corner of the matrix (high impact/high likelihood), while the green zone is centered on the bottom left corner (low impact/low likelihood).</a:t>
                      </a:r>
                      <a:endParaRPr lang="en-US" sz="1400"/>
                    </a:p>
                  </a:txBody>
                  <a:tcPr marL="43953" marR="43953" marT="21976" marB="21976" anchor="ctr">
                    <a:lnL>
                      <a:noFill/>
                    </a:lnL>
                    <a:lnR>
                      <a:noFill/>
                    </a:lnR>
                    <a:lnT>
                      <a:noFill/>
                    </a:lnT>
                    <a:lnB>
                      <a:noFill/>
                    </a:lnB>
                    <a:noFill/>
                  </a:tcPr>
                </a:tc>
                <a:tc>
                  <a:txBody>
                    <a:bodyPr/>
                    <a:lstStyle/>
                    <a:p>
                      <a:pPr algn="r"/>
                      <a:r>
                        <a:rPr lang="ar-EG" sz="1400" b="0"/>
                        <a:t>تتمركز المنطقة الحمراء في الزاوية العليا اليمنى من المصفوفة (تأثير عالٍ/احتمالية عالية)، بينما تتمركز المنطقة الخضراء في الزاوية السفلى اليسرى (تأثير منخفض/احتمالية منخفضة).</a:t>
                      </a:r>
                    </a:p>
                  </a:txBody>
                  <a:tcPr marL="43953" marR="43953" marT="21976" marB="21976" anchor="ctr">
                    <a:lnL>
                      <a:noFill/>
                    </a:lnL>
                    <a:lnR>
                      <a:noFill/>
                    </a:lnR>
                    <a:lnT>
                      <a:noFill/>
                    </a:lnT>
                    <a:lnB>
                      <a:noFill/>
                    </a:lnB>
                    <a:noFill/>
                  </a:tcPr>
                </a:tc>
                <a:extLst>
                  <a:ext uri="{0D108BD9-81ED-4DB2-BD59-A6C34878D82A}">
                    <a16:rowId xmlns:a16="http://schemas.microsoft.com/office/drawing/2014/main" val="1176147421"/>
                  </a:ext>
                </a:extLst>
              </a:tr>
              <a:tr h="307670">
                <a:tc>
                  <a:txBody>
                    <a:bodyPr/>
                    <a:lstStyle/>
                    <a:p>
                      <a:r>
                        <a:rPr lang="en-US" sz="1400" b="1"/>
                        <a:t>The moderate risk, yellow zone extends down the middle of the matrix.</a:t>
                      </a:r>
                      <a:endParaRPr lang="en-US" sz="1400"/>
                    </a:p>
                  </a:txBody>
                  <a:tcPr marL="43953" marR="43953" marT="21976" marB="21976" anchor="ctr">
                    <a:lnL>
                      <a:noFill/>
                    </a:lnL>
                    <a:lnR>
                      <a:noFill/>
                    </a:lnR>
                    <a:lnT>
                      <a:noFill/>
                    </a:lnT>
                    <a:lnB>
                      <a:noFill/>
                    </a:lnB>
                    <a:noFill/>
                  </a:tcPr>
                </a:tc>
                <a:tc>
                  <a:txBody>
                    <a:bodyPr/>
                    <a:lstStyle/>
                    <a:p>
                      <a:pPr algn="r"/>
                      <a:r>
                        <a:rPr lang="ar-EG" sz="1400" b="0"/>
                        <a:t>تمتد المنطقة الصفراء للمخاطر المتوسطة في منتصف المصفوفة.</a:t>
                      </a:r>
                    </a:p>
                  </a:txBody>
                  <a:tcPr marL="43953" marR="43953" marT="21976" marB="21976" anchor="ctr">
                    <a:lnL>
                      <a:noFill/>
                    </a:lnL>
                    <a:lnR>
                      <a:noFill/>
                    </a:lnR>
                    <a:lnT>
                      <a:noFill/>
                    </a:lnT>
                    <a:lnB>
                      <a:noFill/>
                    </a:lnB>
                    <a:noFill/>
                  </a:tcPr>
                </a:tc>
                <a:extLst>
                  <a:ext uri="{0D108BD9-81ED-4DB2-BD59-A6C34878D82A}">
                    <a16:rowId xmlns:a16="http://schemas.microsoft.com/office/drawing/2014/main" val="2433481467"/>
                  </a:ext>
                </a:extLst>
              </a:tr>
              <a:tr h="835105">
                <a:tc>
                  <a:txBody>
                    <a:bodyPr/>
                    <a:lstStyle/>
                    <a:p>
                      <a:r>
                        <a:rPr lang="en-US" sz="1400" b="1"/>
                        <a:t>Since impact is generally considered more important than likelihood (a 10 percent chance of losing $1,000,000 is usually considered a more severe risk than a 90 percent chance of losing $1,000), the red zone (major risk) extends farther down the high impact column.</a:t>
                      </a:r>
                      <a:endParaRPr lang="en-US" sz="1400"/>
                    </a:p>
                  </a:txBody>
                  <a:tcPr marL="43953" marR="43953" marT="21976" marB="21976" anchor="ctr">
                    <a:lnL>
                      <a:noFill/>
                    </a:lnL>
                    <a:lnR>
                      <a:noFill/>
                    </a:lnR>
                    <a:lnT>
                      <a:noFill/>
                    </a:lnT>
                    <a:lnB>
                      <a:noFill/>
                    </a:lnB>
                    <a:noFill/>
                  </a:tcPr>
                </a:tc>
                <a:tc>
                  <a:txBody>
                    <a:bodyPr/>
                    <a:lstStyle/>
                    <a:p>
                      <a:pPr algn="r"/>
                      <a:r>
                        <a:rPr lang="ar-EG" sz="1400" b="0"/>
                        <a:t>نظرًا لأن التأثير يُعتبر عمومًا أكثر أهمية من الاحتمالية (فرصة بنسبة 10٪ لفقدان 1,000,000 دولار تُعتبر عادةً خطرًا أكثر خطورة من فرصة بنسبة 90٪ لفقدان 1,000 دولار)، فإن المنطقة الحمراء (الخطر الكبير) تمتد إلى أسفل عمود التأثير العالي.</a:t>
                      </a:r>
                    </a:p>
                  </a:txBody>
                  <a:tcPr marL="43953" marR="43953" marT="21976" marB="21976" anchor="ctr">
                    <a:lnL>
                      <a:noFill/>
                    </a:lnL>
                    <a:lnR>
                      <a:noFill/>
                    </a:lnR>
                    <a:lnT>
                      <a:noFill/>
                    </a:lnT>
                    <a:lnB>
                      <a:noFill/>
                    </a:lnB>
                    <a:noFill/>
                  </a:tcPr>
                </a:tc>
                <a:extLst>
                  <a:ext uri="{0D108BD9-81ED-4DB2-BD59-A6C34878D82A}">
                    <a16:rowId xmlns:a16="http://schemas.microsoft.com/office/drawing/2014/main" val="2171277006"/>
                  </a:ext>
                </a:extLst>
              </a:tr>
              <a:tr h="703247">
                <a:tc>
                  <a:txBody>
                    <a:bodyPr/>
                    <a:lstStyle/>
                    <a:p>
                      <a:r>
                        <a:rPr lang="en-US" sz="1400" b="1"/>
                        <a:t>Using the Windows 7 project again as an example, interface problems and system freezing would be placed in the red zone (major risk), while user backlash and hardware malfunctioning would be placed in the yellow zone (moderate risk).</a:t>
                      </a:r>
                      <a:endParaRPr lang="en-US" sz="1400"/>
                    </a:p>
                  </a:txBody>
                  <a:tcPr marL="43953" marR="43953" marT="21976" marB="21976" anchor="ctr">
                    <a:lnL>
                      <a:noFill/>
                    </a:lnL>
                    <a:lnR>
                      <a:noFill/>
                    </a:lnR>
                    <a:lnT>
                      <a:noFill/>
                    </a:lnT>
                    <a:lnB>
                      <a:noFill/>
                    </a:lnB>
                    <a:noFill/>
                  </a:tcPr>
                </a:tc>
                <a:tc>
                  <a:txBody>
                    <a:bodyPr/>
                    <a:lstStyle/>
                    <a:p>
                      <a:pPr algn="r"/>
                      <a:r>
                        <a:rPr lang="ar-EG" sz="1400" b="0" dirty="0"/>
                        <a:t>وباستخدام مشروع </a:t>
                      </a:r>
                      <a:r>
                        <a:rPr lang="en-US" sz="1400" b="0" dirty="0"/>
                        <a:t>Windows 7 </a:t>
                      </a:r>
                      <a:r>
                        <a:rPr lang="ar-EG" sz="1400" b="0" dirty="0"/>
                        <a:t>كمثال مرة أخرى، سيتم وضع مشاكل الواجهة وتجميد النظام في المنطقة الحمراء (خطر كبير)، بينما سيتم وضع ردود أفعال المستخدمين وتعطل الأجهزة في المنطقة الصفراء (خطر متوسط).</a:t>
                      </a:r>
                    </a:p>
                  </a:txBody>
                  <a:tcPr marL="43953" marR="43953" marT="21976" marB="21976" anchor="ctr">
                    <a:lnL>
                      <a:noFill/>
                    </a:lnL>
                    <a:lnR>
                      <a:noFill/>
                    </a:lnR>
                    <a:lnT>
                      <a:noFill/>
                    </a:lnT>
                    <a:lnB>
                      <a:noFill/>
                    </a:lnB>
                    <a:noFill/>
                  </a:tcPr>
                </a:tc>
                <a:extLst>
                  <a:ext uri="{0D108BD9-81ED-4DB2-BD59-A6C34878D82A}">
                    <a16:rowId xmlns:a16="http://schemas.microsoft.com/office/drawing/2014/main" val="3899327952"/>
                  </a:ext>
                </a:extLst>
              </a:tr>
            </a:tbl>
          </a:graphicData>
        </a:graphic>
      </p:graphicFrame>
      <p:sp>
        <p:nvSpPr>
          <p:cNvPr id="4" name="Rectangle 1">
            <a:extLst>
              <a:ext uri="{FF2B5EF4-FFF2-40B4-BE49-F238E27FC236}">
                <a16:creationId xmlns:a16="http://schemas.microsoft.com/office/drawing/2014/main" id="{26DABD35-982E-EF6D-145E-F12A3AC677F7}"/>
              </a:ext>
            </a:extLst>
          </p:cNvPr>
          <p:cNvSpPr>
            <a:spLocks noChangeArrowheads="1"/>
          </p:cNvSpPr>
          <p:nvPr/>
        </p:nvSpPr>
        <p:spPr bwMode="auto">
          <a:xfrm>
            <a:off x="3568700" y="17462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35289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dirty="0">
              <a:solidFill>
                <a:schemeClr val="tx1">
                  <a:lumMod val="95000"/>
                  <a:lumOff val="5000"/>
                </a:schemeClr>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450858F-A91A-680B-B22C-A8A6F888D9E0}"/>
              </a:ext>
            </a:extLst>
          </p:cNvPr>
          <p:cNvGraphicFramePr>
            <a:graphicFrameLocks noGrp="1"/>
          </p:cNvGraphicFramePr>
          <p:nvPr>
            <p:extLst>
              <p:ext uri="{D42A27DB-BD31-4B8C-83A1-F6EECF244321}">
                <p14:modId xmlns:p14="http://schemas.microsoft.com/office/powerpoint/2010/main" val="189425086"/>
              </p:ext>
            </p:extLst>
          </p:nvPr>
        </p:nvGraphicFramePr>
        <p:xfrm>
          <a:off x="186770" y="1345306"/>
          <a:ext cx="11446430" cy="4515970"/>
        </p:xfrm>
        <a:graphic>
          <a:graphicData uri="http://schemas.openxmlformats.org/drawingml/2006/table">
            <a:tbl>
              <a:tblPr/>
              <a:tblGrid>
                <a:gridCol w="5723215">
                  <a:extLst>
                    <a:ext uri="{9D8B030D-6E8A-4147-A177-3AD203B41FA5}">
                      <a16:colId xmlns:a16="http://schemas.microsoft.com/office/drawing/2014/main" val="2548362820"/>
                    </a:ext>
                  </a:extLst>
                </a:gridCol>
                <a:gridCol w="5723215">
                  <a:extLst>
                    <a:ext uri="{9D8B030D-6E8A-4147-A177-3AD203B41FA5}">
                      <a16:colId xmlns:a16="http://schemas.microsoft.com/office/drawing/2014/main" val="222096363"/>
                    </a:ext>
                  </a:extLst>
                </a:gridCol>
              </a:tblGrid>
              <a:tr h="881284">
                <a:tc>
                  <a:txBody>
                    <a:bodyPr/>
                    <a:lstStyle/>
                    <a:p>
                      <a:r>
                        <a:rPr lang="en-US" sz="1600" b="1" dirty="0"/>
                        <a:t>Using the Windows 7 project again as an example, interface problems and system freezing would be placed in the red zone (major risk), while user backlash and hardware malfunctioning would be placed in the yellow zone (moderate risk).</a:t>
                      </a:r>
                      <a:endParaRPr lang="en-US" sz="1600" dirty="0"/>
                    </a:p>
                  </a:txBody>
                  <a:tcPr marL="55080" marR="55080" marT="27540" marB="27540" anchor="ctr">
                    <a:lnL>
                      <a:noFill/>
                    </a:lnL>
                    <a:lnR>
                      <a:noFill/>
                    </a:lnR>
                    <a:lnT>
                      <a:noFill/>
                    </a:lnT>
                    <a:lnB>
                      <a:noFill/>
                    </a:lnB>
                    <a:noFill/>
                  </a:tcPr>
                </a:tc>
                <a:tc>
                  <a:txBody>
                    <a:bodyPr/>
                    <a:lstStyle/>
                    <a:p>
                      <a:pPr algn="r"/>
                      <a:r>
                        <a:rPr lang="ar-EG" sz="1600" b="0" dirty="0"/>
                        <a:t>وباستخدام مشروع </a:t>
                      </a:r>
                      <a:r>
                        <a:rPr lang="en-US" sz="1600" b="0" dirty="0"/>
                        <a:t>Windows 7 </a:t>
                      </a:r>
                      <a:r>
                        <a:rPr lang="ar-EG" sz="1600" b="0" dirty="0"/>
                        <a:t>كمثال مرة أخرى، سيتم وضع مشاكل الواجهة وتجميد النظام في المنطقة الحمراء (مخاطر كبرى)، بينما سيتم وضع ردود أفعال المستخدمين وتعطل الأجهزة في المنطقة الصفراء (مخاطر متوسطة).</a:t>
                      </a:r>
                    </a:p>
                  </a:txBody>
                  <a:tcPr marL="55080" marR="55080" marT="27540" marB="27540" anchor="ctr">
                    <a:lnL>
                      <a:noFill/>
                    </a:lnL>
                    <a:lnR>
                      <a:noFill/>
                    </a:lnR>
                    <a:lnT>
                      <a:noFill/>
                    </a:lnT>
                    <a:lnB>
                      <a:noFill/>
                    </a:lnB>
                    <a:noFill/>
                  </a:tcPr>
                </a:tc>
                <a:extLst>
                  <a:ext uri="{0D108BD9-81ED-4DB2-BD59-A6C34878D82A}">
                    <a16:rowId xmlns:a16="http://schemas.microsoft.com/office/drawing/2014/main" val="1924661506"/>
                  </a:ext>
                </a:extLst>
              </a:tr>
              <a:tr h="1046524">
                <a:tc>
                  <a:txBody>
                    <a:bodyPr/>
                    <a:lstStyle/>
                    <a:p>
                      <a:r>
                        <a:rPr lang="en-US" sz="1600" b="1"/>
                        <a:t>The risk severity matrix provides a basis for prioritizing which risks to address. Red zone risks receive first priority followed by yellow zone risks. Green zone risks are typically considered inconsequential and ignored unless their status changes.</a:t>
                      </a:r>
                      <a:endParaRPr lang="en-US" sz="1600"/>
                    </a:p>
                  </a:txBody>
                  <a:tcPr marL="55080" marR="55080" marT="27540" marB="27540" anchor="ctr">
                    <a:lnL>
                      <a:noFill/>
                    </a:lnL>
                    <a:lnR>
                      <a:noFill/>
                    </a:lnR>
                    <a:lnT>
                      <a:noFill/>
                    </a:lnT>
                    <a:lnB>
                      <a:noFill/>
                    </a:lnB>
                    <a:noFill/>
                  </a:tcPr>
                </a:tc>
                <a:tc>
                  <a:txBody>
                    <a:bodyPr/>
                    <a:lstStyle/>
                    <a:p>
                      <a:pPr algn="r"/>
                      <a:r>
                        <a:rPr lang="ar-EG" sz="1600" b="0"/>
                        <a:t>توفر مصفوفة شدة المخاطر أساسًا لتحديد أولويات التعامل مع المخاطر. تحصل المخاطر في المنطقة الحمراء على الأولوية الأولى، تليها المخاطر في المنطقة الصفراء. تُعتبر المخاطر في المنطقة الخضراء غير ذات أهمية عادةً ويتم تجاهلها إلا إذا تغيرت حالتها.</a:t>
                      </a:r>
                    </a:p>
                  </a:txBody>
                  <a:tcPr marL="55080" marR="55080" marT="27540" marB="27540" anchor="ctr">
                    <a:lnL>
                      <a:noFill/>
                    </a:lnL>
                    <a:lnR>
                      <a:noFill/>
                    </a:lnR>
                    <a:lnT>
                      <a:noFill/>
                    </a:lnT>
                    <a:lnB>
                      <a:noFill/>
                    </a:lnB>
                    <a:noFill/>
                  </a:tcPr>
                </a:tc>
                <a:extLst>
                  <a:ext uri="{0D108BD9-81ED-4DB2-BD59-A6C34878D82A}">
                    <a16:rowId xmlns:a16="http://schemas.microsoft.com/office/drawing/2014/main" val="3939043838"/>
                  </a:ext>
                </a:extLst>
              </a:tr>
              <a:tr h="550802">
                <a:tc>
                  <a:txBody>
                    <a:bodyPr/>
                    <a:lstStyle/>
                    <a:p>
                      <a:r>
                        <a:rPr lang="en-US" sz="1600" b="1"/>
                        <a:t>Failure Mode and Effects Analysis (FMEA) extends the risk severity matrix by including ease of detection in the equation:</a:t>
                      </a:r>
                      <a:endParaRPr lang="en-US" sz="1600"/>
                    </a:p>
                  </a:txBody>
                  <a:tcPr marL="55080" marR="55080" marT="27540" marB="27540" anchor="ctr">
                    <a:lnL>
                      <a:noFill/>
                    </a:lnL>
                    <a:lnR>
                      <a:noFill/>
                    </a:lnR>
                    <a:lnT>
                      <a:noFill/>
                    </a:lnT>
                    <a:lnB>
                      <a:noFill/>
                    </a:lnB>
                    <a:noFill/>
                  </a:tcPr>
                </a:tc>
                <a:tc>
                  <a:txBody>
                    <a:bodyPr/>
                    <a:lstStyle/>
                    <a:p>
                      <a:pPr algn="r"/>
                      <a:r>
                        <a:rPr lang="ar-EG" sz="1600" b="0"/>
                        <a:t>يُوسع تحليل أنماط الفشل وتأثيراته (</a:t>
                      </a:r>
                      <a:r>
                        <a:rPr lang="en-US" sz="1600" b="0"/>
                        <a:t>FMEA) </a:t>
                      </a:r>
                      <a:r>
                        <a:rPr lang="ar-EG" sz="1600" b="0"/>
                        <a:t>مصفوفة شدة المخاطر من خلال تضمين سهولة الاكتشاف في المعادلة:</a:t>
                      </a:r>
                    </a:p>
                  </a:txBody>
                  <a:tcPr marL="55080" marR="55080" marT="27540" marB="27540" anchor="ctr">
                    <a:lnL>
                      <a:noFill/>
                    </a:lnL>
                    <a:lnR>
                      <a:noFill/>
                    </a:lnR>
                    <a:lnT>
                      <a:noFill/>
                    </a:lnT>
                    <a:lnB>
                      <a:noFill/>
                    </a:lnB>
                    <a:noFill/>
                  </a:tcPr>
                </a:tc>
                <a:extLst>
                  <a:ext uri="{0D108BD9-81ED-4DB2-BD59-A6C34878D82A}">
                    <a16:rowId xmlns:a16="http://schemas.microsoft.com/office/drawing/2014/main" val="3579320485"/>
                  </a:ext>
                </a:extLst>
              </a:tr>
              <a:tr h="220321">
                <a:tc>
                  <a:txBody>
                    <a:bodyPr/>
                    <a:lstStyle/>
                    <a:p>
                      <a:r>
                        <a:rPr lang="en-US" sz="1600" b="1"/>
                        <a:t>Impact × Probability × Detection = Risk Value</a:t>
                      </a:r>
                      <a:endParaRPr lang="en-US" sz="1600"/>
                    </a:p>
                  </a:txBody>
                  <a:tcPr marL="55080" marR="55080" marT="27540" marB="27540" anchor="ctr">
                    <a:lnL>
                      <a:noFill/>
                    </a:lnL>
                    <a:lnR>
                      <a:noFill/>
                    </a:lnR>
                    <a:lnT>
                      <a:noFill/>
                    </a:lnT>
                    <a:lnB>
                      <a:noFill/>
                    </a:lnB>
                    <a:noFill/>
                  </a:tcPr>
                </a:tc>
                <a:tc>
                  <a:txBody>
                    <a:bodyPr/>
                    <a:lstStyle/>
                    <a:p>
                      <a:pPr algn="r"/>
                      <a:r>
                        <a:rPr lang="ar-EG" sz="1600" b="0"/>
                        <a:t>التأثير × الاحتمالية × الاكتشاف = قيمة المخاطر</a:t>
                      </a:r>
                    </a:p>
                  </a:txBody>
                  <a:tcPr marL="55080" marR="55080" marT="27540" marB="27540" anchor="ctr">
                    <a:lnL>
                      <a:noFill/>
                    </a:lnL>
                    <a:lnR>
                      <a:noFill/>
                    </a:lnR>
                    <a:lnT>
                      <a:noFill/>
                    </a:lnT>
                    <a:lnB>
                      <a:noFill/>
                    </a:lnB>
                    <a:noFill/>
                  </a:tcPr>
                </a:tc>
                <a:extLst>
                  <a:ext uri="{0D108BD9-81ED-4DB2-BD59-A6C34878D82A}">
                    <a16:rowId xmlns:a16="http://schemas.microsoft.com/office/drawing/2014/main" val="3188532144"/>
                  </a:ext>
                </a:extLst>
              </a:tr>
              <a:tr h="1046524">
                <a:tc>
                  <a:txBody>
                    <a:bodyPr/>
                    <a:lstStyle/>
                    <a:p>
                      <a:r>
                        <a:rPr lang="en-US" sz="1600" b="1"/>
                        <a:t>For example, a risk with an impact in the “1” zone with a very low probability and an easy detection score might score a 1 (1 x 1 x 1 = 1). Conversely, a high-impact risk with a high probability and impossible to detect would score 125 (5 x 5 x 5 = 125).</a:t>
                      </a:r>
                      <a:endParaRPr lang="en-US" sz="1600"/>
                    </a:p>
                  </a:txBody>
                  <a:tcPr marL="55080" marR="55080" marT="27540" marB="27540" anchor="ctr">
                    <a:lnL>
                      <a:noFill/>
                    </a:lnL>
                    <a:lnR>
                      <a:noFill/>
                    </a:lnR>
                    <a:lnT>
                      <a:noFill/>
                    </a:lnT>
                    <a:lnB>
                      <a:noFill/>
                    </a:lnB>
                    <a:noFill/>
                  </a:tcPr>
                </a:tc>
                <a:tc>
                  <a:txBody>
                    <a:bodyPr/>
                    <a:lstStyle/>
                    <a:p>
                      <a:pPr algn="r"/>
                      <a:r>
                        <a:rPr lang="ar-EG" sz="1600" b="0"/>
                        <a:t>على سبيل المثال، يمكن أن يحصل خطر ذو تأثير في المنطقة "1" مع احتمال منخفض جدًا وسهولة اكتشاف عالية على درجة 1 (1 × 1 × 1 = 1). وعلى العكس، يمكن أن يحصل خطر ذو تأثير كبير واحتمالية عالية ومن المستحيل اكتشافه على درجة 125 (5 × 5 × 5 = 125).</a:t>
                      </a:r>
                    </a:p>
                  </a:txBody>
                  <a:tcPr marL="55080" marR="55080" marT="27540" marB="27540" anchor="ctr">
                    <a:lnL>
                      <a:noFill/>
                    </a:lnL>
                    <a:lnR>
                      <a:noFill/>
                    </a:lnR>
                    <a:lnT>
                      <a:noFill/>
                    </a:lnT>
                    <a:lnB>
                      <a:noFill/>
                    </a:lnB>
                    <a:noFill/>
                  </a:tcPr>
                </a:tc>
                <a:extLst>
                  <a:ext uri="{0D108BD9-81ED-4DB2-BD59-A6C34878D82A}">
                    <a16:rowId xmlns:a16="http://schemas.microsoft.com/office/drawing/2014/main" val="2083476295"/>
                  </a:ext>
                </a:extLst>
              </a:tr>
              <a:tr h="385562">
                <a:tc>
                  <a:txBody>
                    <a:bodyPr/>
                    <a:lstStyle/>
                    <a:p>
                      <a:r>
                        <a:rPr lang="en-US" sz="1600" b="1"/>
                        <a:t>This broad range of numerical scores allows for easy stratification of risk according to overall significance.</a:t>
                      </a:r>
                      <a:endParaRPr lang="en-US" sz="1600"/>
                    </a:p>
                  </a:txBody>
                  <a:tcPr marL="55080" marR="55080" marT="27540" marB="27540" anchor="ctr">
                    <a:lnL>
                      <a:noFill/>
                    </a:lnL>
                    <a:lnR>
                      <a:noFill/>
                    </a:lnR>
                    <a:lnT>
                      <a:noFill/>
                    </a:lnT>
                    <a:lnB>
                      <a:noFill/>
                    </a:lnB>
                    <a:noFill/>
                  </a:tcPr>
                </a:tc>
                <a:tc>
                  <a:txBody>
                    <a:bodyPr/>
                    <a:lstStyle/>
                    <a:p>
                      <a:pPr algn="r"/>
                      <a:r>
                        <a:rPr lang="ar-EG" sz="1600" b="0" dirty="0"/>
                        <a:t>هذا النطاق الواسع من الدرجات العددية يسمح بتصنيف المخاطر بسهولة وفقًا لأهميتها الإجمالية.</a:t>
                      </a:r>
                    </a:p>
                  </a:txBody>
                  <a:tcPr marL="55080" marR="55080" marT="27540" marB="27540" anchor="ctr">
                    <a:lnL>
                      <a:noFill/>
                    </a:lnL>
                    <a:lnR>
                      <a:noFill/>
                    </a:lnR>
                    <a:lnT>
                      <a:noFill/>
                    </a:lnT>
                    <a:lnB>
                      <a:noFill/>
                    </a:lnB>
                    <a:noFill/>
                  </a:tcPr>
                </a:tc>
                <a:extLst>
                  <a:ext uri="{0D108BD9-81ED-4DB2-BD59-A6C34878D82A}">
                    <a16:rowId xmlns:a16="http://schemas.microsoft.com/office/drawing/2014/main" val="1197338605"/>
                  </a:ext>
                </a:extLst>
              </a:tr>
            </a:tbl>
          </a:graphicData>
        </a:graphic>
      </p:graphicFrame>
    </p:spTree>
    <p:extLst>
      <p:ext uri="{BB962C8B-B14F-4D97-AF65-F5344CB8AC3E}">
        <p14:creationId xmlns:p14="http://schemas.microsoft.com/office/powerpoint/2010/main" val="362692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085CFBB-F619-26BB-83F8-D46003909584}"/>
              </a:ext>
            </a:extLst>
          </p:cNvPr>
          <p:cNvGraphicFramePr>
            <a:graphicFrameLocks noGrp="1"/>
          </p:cNvGraphicFramePr>
          <p:nvPr>
            <p:extLst>
              <p:ext uri="{D42A27DB-BD31-4B8C-83A1-F6EECF244321}">
                <p14:modId xmlns:p14="http://schemas.microsoft.com/office/powerpoint/2010/main" val="4036218682"/>
              </p:ext>
            </p:extLst>
          </p:nvPr>
        </p:nvGraphicFramePr>
        <p:xfrm>
          <a:off x="208009" y="1345306"/>
          <a:ext cx="11460530" cy="4746185"/>
        </p:xfrm>
        <a:graphic>
          <a:graphicData uri="http://schemas.openxmlformats.org/drawingml/2006/table">
            <a:tbl>
              <a:tblPr/>
              <a:tblGrid>
                <a:gridCol w="5730265">
                  <a:extLst>
                    <a:ext uri="{9D8B030D-6E8A-4147-A177-3AD203B41FA5}">
                      <a16:colId xmlns:a16="http://schemas.microsoft.com/office/drawing/2014/main" val="4093873057"/>
                    </a:ext>
                  </a:extLst>
                </a:gridCol>
                <a:gridCol w="5730265">
                  <a:extLst>
                    <a:ext uri="{9D8B030D-6E8A-4147-A177-3AD203B41FA5}">
                      <a16:colId xmlns:a16="http://schemas.microsoft.com/office/drawing/2014/main" val="4202633767"/>
                    </a:ext>
                  </a:extLst>
                </a:gridCol>
              </a:tblGrid>
              <a:tr h="1401278">
                <a:tc>
                  <a:txBody>
                    <a:bodyPr/>
                    <a:lstStyle/>
                    <a:p>
                      <a:r>
                        <a:rPr lang="en-US" sz="1800" b="1" dirty="0"/>
                        <a:t>No assessment scheme is absolutely foolproof. For example, the weakness of the Failure Mode and Effects Analysis (FMEA) approach is that a risk event rated Impact=1, Probability=5, and Detection=5 would receive the same weighted score as an event rated Impact=5, Probability=5, and Detection=1!</a:t>
                      </a:r>
                      <a:endParaRPr lang="en-US" sz="1800" dirty="0"/>
                    </a:p>
                  </a:txBody>
                  <a:tcPr marL="73751" marR="73751" marT="36876" marB="36876" anchor="ctr">
                    <a:lnL>
                      <a:noFill/>
                    </a:lnL>
                    <a:lnR>
                      <a:noFill/>
                    </a:lnR>
                    <a:lnT>
                      <a:noFill/>
                    </a:lnT>
                    <a:lnB>
                      <a:noFill/>
                    </a:lnB>
                    <a:noFill/>
                  </a:tcPr>
                </a:tc>
                <a:tc>
                  <a:txBody>
                    <a:bodyPr/>
                    <a:lstStyle/>
                    <a:p>
                      <a:pPr algn="r"/>
                      <a:r>
                        <a:rPr lang="ar-EG" sz="1800" b="0" dirty="0"/>
                        <a:t>لا توجد آلية تقييم خالية تمامًا من العيوب. على سبيل المثال، العيب في منهج تحليل أنماط الفشل وتأثيراته (</a:t>
                      </a:r>
                      <a:r>
                        <a:rPr lang="en-US" sz="1800" b="0" dirty="0"/>
                        <a:t>FMEA) </a:t>
                      </a:r>
                      <a:r>
                        <a:rPr lang="ar-EG" sz="1800" b="0" dirty="0"/>
                        <a:t>هو أن حدث خطر مُصنف بتأثير=1، احتمال=5، واكتشاف=5 سيحصل على نفس الدرجة المرجحة لحدث مصنف بتأثير=5، احتمال=5، واكتشاف=1!</a:t>
                      </a:r>
                    </a:p>
                  </a:txBody>
                  <a:tcPr marL="73751" marR="73751" marT="36876" marB="36876" anchor="ctr">
                    <a:lnL>
                      <a:noFill/>
                    </a:lnL>
                    <a:lnR>
                      <a:noFill/>
                    </a:lnR>
                    <a:lnT>
                      <a:noFill/>
                    </a:lnT>
                    <a:lnB>
                      <a:noFill/>
                    </a:lnB>
                    <a:noFill/>
                  </a:tcPr>
                </a:tc>
                <a:extLst>
                  <a:ext uri="{0D108BD9-81ED-4DB2-BD59-A6C34878D82A}">
                    <a16:rowId xmlns:a16="http://schemas.microsoft.com/office/drawing/2014/main" val="1356108116"/>
                  </a:ext>
                </a:extLst>
              </a:tr>
              <a:tr h="958769">
                <a:tc>
                  <a:txBody>
                    <a:bodyPr/>
                    <a:lstStyle/>
                    <a:p>
                      <a:r>
                        <a:rPr lang="en-US" sz="1800" b="1"/>
                        <a:t>This underscores the importance of not treating risk assessment as simply an exercise in mathematics. There is no substitute for thoughtful discussion of key risk events.</a:t>
                      </a:r>
                      <a:endParaRPr lang="en-US" sz="1800"/>
                    </a:p>
                  </a:txBody>
                  <a:tcPr marL="73751" marR="73751" marT="36876" marB="36876" anchor="ctr">
                    <a:lnL>
                      <a:noFill/>
                    </a:lnL>
                    <a:lnR>
                      <a:noFill/>
                    </a:lnR>
                    <a:lnT>
                      <a:noFill/>
                    </a:lnT>
                    <a:lnB>
                      <a:noFill/>
                    </a:lnB>
                    <a:noFill/>
                  </a:tcPr>
                </a:tc>
                <a:tc>
                  <a:txBody>
                    <a:bodyPr/>
                    <a:lstStyle/>
                    <a:p>
                      <a:pPr algn="r"/>
                      <a:r>
                        <a:rPr lang="ar-EG" sz="1800" b="0"/>
                        <a:t>هذا يبرز أهمية عدم التعامل مع تقييم المخاطر على أنه مجرد تمرين رياضي. لا يمكن استبدال النقاش المدروس حول الأحداث الرئيسية للمخاطر بأي شيء آخر.</a:t>
                      </a:r>
                    </a:p>
                  </a:txBody>
                  <a:tcPr marL="73751" marR="73751" marT="36876" marB="36876" anchor="ctr">
                    <a:lnL>
                      <a:noFill/>
                    </a:lnL>
                    <a:lnR>
                      <a:noFill/>
                    </a:lnR>
                    <a:lnT>
                      <a:noFill/>
                    </a:lnT>
                    <a:lnB>
                      <a:noFill/>
                    </a:lnB>
                    <a:noFill/>
                  </a:tcPr>
                </a:tc>
                <a:extLst>
                  <a:ext uri="{0D108BD9-81ED-4DB2-BD59-A6C34878D82A}">
                    <a16:rowId xmlns:a16="http://schemas.microsoft.com/office/drawing/2014/main" val="2950957398"/>
                  </a:ext>
                </a:extLst>
              </a:tr>
              <a:tr h="295006">
                <a:tc>
                  <a:txBody>
                    <a:bodyPr/>
                    <a:lstStyle/>
                    <a:p>
                      <a:r>
                        <a:rPr lang="en-US" sz="1800" b="1"/>
                        <a:t>2- Probability Analysis</a:t>
                      </a:r>
                      <a:endParaRPr lang="en-US" sz="1800"/>
                    </a:p>
                  </a:txBody>
                  <a:tcPr marL="73751" marR="73751" marT="36876" marB="36876" anchor="ctr">
                    <a:lnL>
                      <a:noFill/>
                    </a:lnL>
                    <a:lnR>
                      <a:noFill/>
                    </a:lnR>
                    <a:lnT>
                      <a:noFill/>
                    </a:lnT>
                    <a:lnB>
                      <a:noFill/>
                    </a:lnB>
                    <a:noFill/>
                  </a:tcPr>
                </a:tc>
                <a:tc>
                  <a:txBody>
                    <a:bodyPr/>
                    <a:lstStyle/>
                    <a:p>
                      <a:pPr algn="r"/>
                      <a:r>
                        <a:rPr lang="ar-EG" sz="1800" b="0"/>
                        <a:t>2- تحليل الاحتمالية</a:t>
                      </a:r>
                    </a:p>
                  </a:txBody>
                  <a:tcPr marL="73751" marR="73751" marT="36876" marB="36876" anchor="ctr">
                    <a:lnL>
                      <a:noFill/>
                    </a:lnL>
                    <a:lnR>
                      <a:noFill/>
                    </a:lnR>
                    <a:lnT>
                      <a:noFill/>
                    </a:lnT>
                    <a:lnB>
                      <a:noFill/>
                    </a:lnB>
                    <a:noFill/>
                  </a:tcPr>
                </a:tc>
                <a:extLst>
                  <a:ext uri="{0D108BD9-81ED-4DB2-BD59-A6C34878D82A}">
                    <a16:rowId xmlns:a16="http://schemas.microsoft.com/office/drawing/2014/main" val="4049442361"/>
                  </a:ext>
                </a:extLst>
              </a:tr>
              <a:tr h="1401278">
                <a:tc>
                  <a:txBody>
                    <a:bodyPr/>
                    <a:lstStyle/>
                    <a:p>
                      <a:r>
                        <a:rPr lang="en-US" sz="1800" b="1"/>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a:t>
                      </a:r>
                      <a:endParaRPr lang="en-US" sz="1800"/>
                    </a:p>
                  </a:txBody>
                  <a:tcPr marL="73751" marR="73751" marT="36876" marB="36876" anchor="ctr">
                    <a:lnL>
                      <a:noFill/>
                    </a:lnL>
                    <a:lnR>
                      <a:noFill/>
                    </a:lnR>
                    <a:lnT>
                      <a:noFill/>
                    </a:lnT>
                    <a:lnB>
                      <a:noFill/>
                    </a:lnB>
                    <a:noFill/>
                  </a:tcPr>
                </a:tc>
                <a:tc>
                  <a:txBody>
                    <a:bodyPr/>
                    <a:lstStyle/>
                    <a:p>
                      <a:pPr algn="r"/>
                      <a:r>
                        <a:rPr lang="ar-EG" sz="1800" b="0" dirty="0"/>
                        <a:t>هناك العديد من التقنيات الإحصائية المتاحة لمدير المشروع التي يمكن أن تساعد في تقييم مخاطر المشروع. تم استخدام أشجار القرار لتقييم البدائل المختلفة بناءً على القيم المتوقعة. كما تم استخدام التباينات الإحصائية للقيمة الحالية الصافية (</a:t>
                      </a:r>
                      <a:r>
                        <a:rPr lang="en-US" sz="1800" b="0" dirty="0"/>
                        <a:t>NPV) </a:t>
                      </a:r>
                      <a:r>
                        <a:rPr lang="ar-EG" sz="1800" b="0" dirty="0"/>
                        <a:t>لتقييم مخاطر التدفقات النقدية في المشاريع.</a:t>
                      </a:r>
                    </a:p>
                  </a:txBody>
                  <a:tcPr marL="73751" marR="73751" marT="36876" marB="36876" anchor="ctr">
                    <a:lnL>
                      <a:noFill/>
                    </a:lnL>
                    <a:lnR>
                      <a:noFill/>
                    </a:lnR>
                    <a:lnT>
                      <a:noFill/>
                    </a:lnT>
                    <a:lnB>
                      <a:noFill/>
                    </a:lnB>
                    <a:noFill/>
                  </a:tcPr>
                </a:tc>
                <a:extLst>
                  <a:ext uri="{0D108BD9-81ED-4DB2-BD59-A6C34878D82A}">
                    <a16:rowId xmlns:a16="http://schemas.microsoft.com/office/drawing/2014/main" val="3268270947"/>
                  </a:ext>
                </a:extLst>
              </a:tr>
            </a:tbl>
          </a:graphicData>
        </a:graphic>
      </p:graphicFrame>
    </p:spTree>
    <p:extLst>
      <p:ext uri="{BB962C8B-B14F-4D97-AF65-F5344CB8AC3E}">
        <p14:creationId xmlns:p14="http://schemas.microsoft.com/office/powerpoint/2010/main" val="427554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F30348A-2491-59C5-0080-82940959A37A}"/>
              </a:ext>
            </a:extLst>
          </p:cNvPr>
          <p:cNvGraphicFramePr>
            <a:graphicFrameLocks noGrp="1"/>
          </p:cNvGraphicFramePr>
          <p:nvPr>
            <p:extLst>
              <p:ext uri="{D42A27DB-BD31-4B8C-83A1-F6EECF244321}">
                <p14:modId xmlns:p14="http://schemas.microsoft.com/office/powerpoint/2010/main" val="3978090607"/>
              </p:ext>
            </p:extLst>
          </p:nvPr>
        </p:nvGraphicFramePr>
        <p:xfrm>
          <a:off x="208009" y="1272919"/>
          <a:ext cx="11357756" cy="4955004"/>
        </p:xfrm>
        <a:graphic>
          <a:graphicData uri="http://schemas.openxmlformats.org/drawingml/2006/table">
            <a:tbl>
              <a:tblPr/>
              <a:tblGrid>
                <a:gridCol w="5678878">
                  <a:extLst>
                    <a:ext uri="{9D8B030D-6E8A-4147-A177-3AD203B41FA5}">
                      <a16:colId xmlns:a16="http://schemas.microsoft.com/office/drawing/2014/main" val="928317336"/>
                    </a:ext>
                  </a:extLst>
                </a:gridCol>
                <a:gridCol w="5678878">
                  <a:extLst>
                    <a:ext uri="{9D8B030D-6E8A-4147-A177-3AD203B41FA5}">
                      <a16:colId xmlns:a16="http://schemas.microsoft.com/office/drawing/2014/main" val="3822994661"/>
                    </a:ext>
                  </a:extLst>
                </a:gridCol>
              </a:tblGrid>
              <a:tr h="174054">
                <a:tc>
                  <a:txBody>
                    <a:bodyPr/>
                    <a:lstStyle/>
                    <a:p>
                      <a:r>
                        <a:rPr lang="en-US" sz="1400" b="1" dirty="0"/>
                        <a:t>Step 3: Risk Response Development</a:t>
                      </a:r>
                      <a:endParaRPr lang="en-US" sz="1400" dirty="0"/>
                    </a:p>
                  </a:txBody>
                  <a:tcPr marL="43513" marR="43513" marT="21757" marB="21757" anchor="ctr">
                    <a:lnL>
                      <a:noFill/>
                    </a:lnL>
                    <a:lnR>
                      <a:noFill/>
                    </a:lnR>
                    <a:lnT>
                      <a:noFill/>
                    </a:lnT>
                    <a:lnB>
                      <a:noFill/>
                    </a:lnB>
                    <a:noFill/>
                  </a:tcPr>
                </a:tc>
                <a:tc>
                  <a:txBody>
                    <a:bodyPr/>
                    <a:lstStyle/>
                    <a:p>
                      <a:pPr algn="r"/>
                      <a:r>
                        <a:rPr lang="ar-EG" sz="1400" b="1" dirty="0"/>
                        <a:t>الخطوة 3: تطوير استجابة المخاطر</a:t>
                      </a:r>
                      <a:endParaRPr lang="ar-EG" sz="1400" dirty="0"/>
                    </a:p>
                  </a:txBody>
                  <a:tcPr marL="43513" marR="43513" marT="21757" marB="21757" anchor="ctr">
                    <a:lnL>
                      <a:noFill/>
                    </a:lnL>
                    <a:lnR>
                      <a:noFill/>
                    </a:lnR>
                    <a:lnT>
                      <a:noFill/>
                    </a:lnT>
                    <a:lnB>
                      <a:noFill/>
                    </a:lnB>
                    <a:noFill/>
                  </a:tcPr>
                </a:tc>
                <a:extLst>
                  <a:ext uri="{0D108BD9-81ED-4DB2-BD59-A6C34878D82A}">
                    <a16:rowId xmlns:a16="http://schemas.microsoft.com/office/drawing/2014/main" val="3750518726"/>
                  </a:ext>
                </a:extLst>
              </a:tr>
              <a:tr h="696214">
                <a:tc>
                  <a:txBody>
                    <a:bodyPr/>
                    <a:lstStyle/>
                    <a:p>
                      <a:r>
                        <a:rPr lang="en-US" sz="1400" b="1"/>
                        <a:t>When a risk event is identified and assessed, a decision must be made concerning which response is appropriate for the specific event. Responses to negative risk can be classified as mitigating, avoiding, transferring, or retaining.</a:t>
                      </a:r>
                      <a:endParaRPr lang="en-US" sz="1400"/>
                    </a:p>
                  </a:txBody>
                  <a:tcPr marL="43513" marR="43513" marT="21757" marB="21757" anchor="ctr">
                    <a:lnL>
                      <a:noFill/>
                    </a:lnL>
                    <a:lnR>
                      <a:noFill/>
                    </a:lnR>
                    <a:lnT>
                      <a:noFill/>
                    </a:lnT>
                    <a:lnB>
                      <a:noFill/>
                    </a:lnB>
                    <a:noFill/>
                  </a:tcPr>
                </a:tc>
                <a:tc>
                  <a:txBody>
                    <a:bodyPr/>
                    <a:lstStyle/>
                    <a:p>
                      <a:pPr algn="r"/>
                      <a:r>
                        <a:rPr lang="ar-EG" sz="1400" b="0"/>
                        <a:t>عندما يتم تحديد وتقييم حدث خطر، يجب اتخاذ قرار بشأن الاستجابة المناسبة لهذا الحدث المحدد. يمكن تصنيف الاستجابات للمخاطر السلبية إلى تخفيف، تجنب، تحويل، أو الاحتفاظ.</a:t>
                      </a:r>
                    </a:p>
                  </a:txBody>
                  <a:tcPr marL="43513" marR="43513" marT="21757" marB="21757" anchor="ctr">
                    <a:lnL>
                      <a:noFill/>
                    </a:lnL>
                    <a:lnR>
                      <a:noFill/>
                    </a:lnR>
                    <a:lnT>
                      <a:noFill/>
                    </a:lnT>
                    <a:lnB>
                      <a:noFill/>
                    </a:lnB>
                    <a:noFill/>
                  </a:tcPr>
                </a:tc>
                <a:extLst>
                  <a:ext uri="{0D108BD9-81ED-4DB2-BD59-A6C34878D82A}">
                    <a16:rowId xmlns:a16="http://schemas.microsoft.com/office/drawing/2014/main" val="1991329573"/>
                  </a:ext>
                </a:extLst>
              </a:tr>
              <a:tr h="174054">
                <a:tc>
                  <a:txBody>
                    <a:bodyPr/>
                    <a:lstStyle/>
                    <a:p>
                      <a:r>
                        <a:rPr lang="en-US" sz="1400" b="1"/>
                        <a:t>1- Mitigating Risk</a:t>
                      </a:r>
                      <a:endParaRPr lang="en-US" sz="1400"/>
                    </a:p>
                  </a:txBody>
                  <a:tcPr marL="43513" marR="43513" marT="21757" marB="21757" anchor="ctr">
                    <a:lnL>
                      <a:noFill/>
                    </a:lnL>
                    <a:lnR>
                      <a:noFill/>
                    </a:lnR>
                    <a:lnT>
                      <a:noFill/>
                    </a:lnT>
                    <a:lnB>
                      <a:noFill/>
                    </a:lnB>
                    <a:noFill/>
                  </a:tcPr>
                </a:tc>
                <a:tc>
                  <a:txBody>
                    <a:bodyPr/>
                    <a:lstStyle/>
                    <a:p>
                      <a:pPr algn="r"/>
                      <a:r>
                        <a:rPr lang="ar-EG" sz="1400" b="0"/>
                        <a:t>1- تخفيف المخاطر</a:t>
                      </a:r>
                    </a:p>
                  </a:txBody>
                  <a:tcPr marL="43513" marR="43513" marT="21757" marB="21757" anchor="ctr">
                    <a:lnL>
                      <a:noFill/>
                    </a:lnL>
                    <a:lnR>
                      <a:noFill/>
                    </a:lnR>
                    <a:lnT>
                      <a:noFill/>
                    </a:lnT>
                    <a:lnB>
                      <a:noFill/>
                    </a:lnB>
                    <a:noFill/>
                  </a:tcPr>
                </a:tc>
                <a:extLst>
                  <a:ext uri="{0D108BD9-81ED-4DB2-BD59-A6C34878D82A}">
                    <a16:rowId xmlns:a16="http://schemas.microsoft.com/office/drawing/2014/main" val="2169645836"/>
                  </a:ext>
                </a:extLst>
              </a:tr>
              <a:tr h="1218375">
                <a:tc>
                  <a:txBody>
                    <a:bodyPr/>
                    <a:lstStyle/>
                    <a:p>
                      <a:r>
                        <a:rPr lang="en-US" sz="1400" b="1"/>
                        <a:t>Reducing risk is usually the first alternative considered. There are basically two strategies for mitigating risk: (1) reduce the likelihood that the event will occur and/or (2) reduce the impact that the adverse event would have on the project. Most risk teams focus first on reducing the likelihood of risk events since, if successful, this may eliminate the need to consider the potentially costly second strategy.</a:t>
                      </a:r>
                      <a:endParaRPr lang="en-US" sz="1400"/>
                    </a:p>
                  </a:txBody>
                  <a:tcPr marL="43513" marR="43513" marT="21757" marB="21757" anchor="ctr">
                    <a:lnL>
                      <a:noFill/>
                    </a:lnL>
                    <a:lnR>
                      <a:noFill/>
                    </a:lnR>
                    <a:lnT>
                      <a:noFill/>
                    </a:lnT>
                    <a:lnB>
                      <a:noFill/>
                    </a:lnB>
                    <a:noFill/>
                  </a:tcPr>
                </a:tc>
                <a:tc>
                  <a:txBody>
                    <a:bodyPr/>
                    <a:lstStyle/>
                    <a:p>
                      <a:pPr algn="r"/>
                      <a:r>
                        <a:rPr lang="ar-EG" sz="1400" b="0"/>
                        <a:t>تقليل المخاطر عادةً ما يكون البديل الأول الذي يتم النظر فيه. هناك بشكل أساسي استراتيجيتان لتخفيف المخاطر: (1) تقليل احتمالية حدوث الحدث و/أو (2) تقليل التأثير الذي قد يكون له الحدث الضار على المشروع. تركز معظم فرق المخاطر أولاً على تقليل احتمالية حدوث الأحداث الخطرة، حيث إنه إذا نجحوا، قد يتم التخلص من الحاجة إلى النظر في الاستراتيجية الثانية التي قد تكون مكلفة.</a:t>
                      </a:r>
                    </a:p>
                  </a:txBody>
                  <a:tcPr marL="43513" marR="43513" marT="21757" marB="21757" anchor="ctr">
                    <a:lnL>
                      <a:noFill/>
                    </a:lnL>
                    <a:lnR>
                      <a:noFill/>
                    </a:lnR>
                    <a:lnT>
                      <a:noFill/>
                    </a:lnT>
                    <a:lnB>
                      <a:noFill/>
                    </a:lnB>
                    <a:noFill/>
                  </a:tcPr>
                </a:tc>
                <a:extLst>
                  <a:ext uri="{0D108BD9-81ED-4DB2-BD59-A6C34878D82A}">
                    <a16:rowId xmlns:a16="http://schemas.microsoft.com/office/drawing/2014/main" val="146697252"/>
                  </a:ext>
                </a:extLst>
              </a:tr>
              <a:tr h="957294">
                <a:tc>
                  <a:txBody>
                    <a:bodyPr/>
                    <a:lstStyle/>
                    <a:p>
                      <a:r>
                        <a:rPr lang="en-US" sz="1400" b="1"/>
                        <a:t>(1) An example of reducing the probability of risks occurring are testing and prototyping are frequently used to prevent problems from surfacing later in a project. An example of testing can be found in an information systems project. The project team was responsible for installing a new operating system in their parent company.</a:t>
                      </a:r>
                      <a:endParaRPr lang="en-US" sz="1400"/>
                    </a:p>
                  </a:txBody>
                  <a:tcPr marL="43513" marR="43513" marT="21757" marB="21757" anchor="ctr">
                    <a:lnL>
                      <a:noFill/>
                    </a:lnL>
                    <a:lnR>
                      <a:noFill/>
                    </a:lnR>
                    <a:lnT>
                      <a:noFill/>
                    </a:lnT>
                    <a:lnB>
                      <a:noFill/>
                    </a:lnB>
                    <a:noFill/>
                  </a:tcPr>
                </a:tc>
                <a:tc>
                  <a:txBody>
                    <a:bodyPr/>
                    <a:lstStyle/>
                    <a:p>
                      <a:pPr algn="r"/>
                      <a:r>
                        <a:rPr lang="ar-EG" sz="1400" b="0"/>
                        <a:t>(1) مثال على تقليل احتمالية حدوث المخاطر هو الاختبار والنماذج الأولية التي تُستخدم بشكل متكرر لمنع ظهور المشكلات لاحقًا في المشروع. يمكن العثور على مثال للاختبار في مشروع نظم المعلومات. كان فريق المشروع مسؤولاً عن تثبيت نظام تشغيل جديد في الشركة الأم.</a:t>
                      </a:r>
                    </a:p>
                  </a:txBody>
                  <a:tcPr marL="43513" marR="43513" marT="21757" marB="21757" anchor="ctr">
                    <a:lnL>
                      <a:noFill/>
                    </a:lnL>
                    <a:lnR>
                      <a:noFill/>
                    </a:lnR>
                    <a:lnT>
                      <a:noFill/>
                    </a:lnT>
                    <a:lnB>
                      <a:noFill/>
                    </a:lnB>
                    <a:noFill/>
                  </a:tcPr>
                </a:tc>
                <a:extLst>
                  <a:ext uri="{0D108BD9-81ED-4DB2-BD59-A6C34878D82A}">
                    <a16:rowId xmlns:a16="http://schemas.microsoft.com/office/drawing/2014/main" val="2790259887"/>
                  </a:ext>
                </a:extLst>
              </a:tr>
              <a:tr h="957294">
                <a:tc>
                  <a:txBody>
                    <a:bodyPr/>
                    <a:lstStyle/>
                    <a:p>
                      <a:r>
                        <a:rPr lang="en-US" sz="1400" b="1"/>
                        <a:t>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endParaRPr lang="en-US" sz="1400"/>
                    </a:p>
                  </a:txBody>
                  <a:tcPr marL="43513" marR="43513" marT="21757" marB="21757" anchor="ctr">
                    <a:lnL>
                      <a:noFill/>
                    </a:lnL>
                    <a:lnR>
                      <a:noFill/>
                    </a:lnR>
                    <a:lnT>
                      <a:noFill/>
                    </a:lnT>
                    <a:lnB>
                      <a:noFill/>
                    </a:lnB>
                    <a:noFill/>
                  </a:tcPr>
                </a:tc>
                <a:tc>
                  <a:txBody>
                    <a:bodyPr/>
                    <a:lstStyle/>
                    <a:p>
                      <a:pPr algn="r"/>
                      <a:r>
                        <a:rPr lang="ar-EG" sz="1400" b="0" dirty="0"/>
                        <a:t>قبل تنفيذ المشروع، اختبر الفريق النظام الجديد على شبكة صغيرة معزولة. ومن خلال ذلك اكتشفوا مجموعة من المشكلات وتمكنوا من إيجاد حلول قبل التنفيذ. واجه الفريق مشاكل أثناء التثبيت، ولكن تم تقليل العدد والشدة بشكل كبير.</a:t>
                      </a:r>
                    </a:p>
                  </a:txBody>
                  <a:tcPr marL="43513" marR="43513" marT="21757" marB="21757" anchor="ctr">
                    <a:lnL>
                      <a:noFill/>
                    </a:lnL>
                    <a:lnR>
                      <a:noFill/>
                    </a:lnR>
                    <a:lnT>
                      <a:noFill/>
                    </a:lnT>
                    <a:lnB>
                      <a:noFill/>
                    </a:lnB>
                    <a:noFill/>
                  </a:tcPr>
                </a:tc>
                <a:extLst>
                  <a:ext uri="{0D108BD9-81ED-4DB2-BD59-A6C34878D82A}">
                    <a16:rowId xmlns:a16="http://schemas.microsoft.com/office/drawing/2014/main" val="3757628097"/>
                  </a:ext>
                </a:extLst>
              </a:tr>
            </a:tbl>
          </a:graphicData>
        </a:graphic>
      </p:graphicFrame>
      <p:sp>
        <p:nvSpPr>
          <p:cNvPr id="4" name="Rectangle 1">
            <a:extLst>
              <a:ext uri="{FF2B5EF4-FFF2-40B4-BE49-F238E27FC236}">
                <a16:creationId xmlns:a16="http://schemas.microsoft.com/office/drawing/2014/main" id="{D0BCB9AC-D732-FC9D-78A6-89B086E41BAA}"/>
              </a:ext>
            </a:extLst>
          </p:cNvPr>
          <p:cNvSpPr>
            <a:spLocks noChangeArrowheads="1"/>
          </p:cNvSpPr>
          <p:nvPr/>
        </p:nvSpPr>
        <p:spPr bwMode="auto">
          <a:xfrm>
            <a:off x="-4500346" y="1275123"/>
            <a:ext cx="2767240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2400"/>
          </a:p>
        </p:txBody>
      </p:sp>
    </p:spTree>
    <p:extLst>
      <p:ext uri="{BB962C8B-B14F-4D97-AF65-F5344CB8AC3E}">
        <p14:creationId xmlns:p14="http://schemas.microsoft.com/office/powerpoint/2010/main" val="285489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73136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738D9E6-6184-A5EE-CDF3-B28BFA472AC3}"/>
              </a:ext>
            </a:extLst>
          </p:cNvPr>
          <p:cNvGraphicFramePr>
            <a:graphicFrameLocks noGrp="1"/>
          </p:cNvGraphicFramePr>
          <p:nvPr>
            <p:extLst>
              <p:ext uri="{D42A27DB-BD31-4B8C-83A1-F6EECF244321}">
                <p14:modId xmlns:p14="http://schemas.microsoft.com/office/powerpoint/2010/main" val="2116047290"/>
              </p:ext>
            </p:extLst>
          </p:nvPr>
        </p:nvGraphicFramePr>
        <p:xfrm>
          <a:off x="316083" y="1766286"/>
          <a:ext cx="11317116" cy="4817314"/>
        </p:xfrm>
        <a:graphic>
          <a:graphicData uri="http://schemas.openxmlformats.org/drawingml/2006/table">
            <a:tbl>
              <a:tblPr/>
              <a:tblGrid>
                <a:gridCol w="5658558">
                  <a:extLst>
                    <a:ext uri="{9D8B030D-6E8A-4147-A177-3AD203B41FA5}">
                      <a16:colId xmlns:a16="http://schemas.microsoft.com/office/drawing/2014/main" val="1524328309"/>
                    </a:ext>
                  </a:extLst>
                </a:gridCol>
                <a:gridCol w="5658558">
                  <a:extLst>
                    <a:ext uri="{9D8B030D-6E8A-4147-A177-3AD203B41FA5}">
                      <a16:colId xmlns:a16="http://schemas.microsoft.com/office/drawing/2014/main" val="4044107387"/>
                    </a:ext>
                  </a:extLst>
                </a:gridCol>
              </a:tblGrid>
              <a:tr h="444014">
                <a:tc>
                  <a:txBody>
                    <a:bodyPr/>
                    <a:lstStyle/>
                    <a:p>
                      <a:r>
                        <a:rPr lang="en-US" sz="1400" b="1" dirty="0"/>
                        <a:t>(2) An alternative mitigation strategy is to reduce the impact of the risk if it occurs. For example, a bridge-building project illustrates risk reduction.</a:t>
                      </a:r>
                      <a:endParaRPr lang="en-US" sz="1400" dirty="0"/>
                    </a:p>
                  </a:txBody>
                  <a:tcPr marL="44401" marR="44401" marT="22201" marB="22201" anchor="ctr">
                    <a:lnL>
                      <a:noFill/>
                    </a:lnL>
                    <a:lnR>
                      <a:noFill/>
                    </a:lnR>
                    <a:lnT>
                      <a:noFill/>
                    </a:lnT>
                    <a:lnB>
                      <a:noFill/>
                    </a:lnB>
                    <a:noFill/>
                  </a:tcPr>
                </a:tc>
                <a:tc>
                  <a:txBody>
                    <a:bodyPr/>
                    <a:lstStyle/>
                    <a:p>
                      <a:pPr algn="r"/>
                      <a:r>
                        <a:rPr lang="ar-EG" sz="1400" b="0" dirty="0"/>
                        <a:t>(2) استراتيجية تخفيف بديلة هي تقليل تأثير الخطر إذا وقع. على سبيل المثال، يوضح مشروع بناء جسر عملية تقليل المخاطر.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085947590"/>
                  </a:ext>
                </a:extLst>
              </a:tr>
              <a:tr h="577218">
                <a:tc>
                  <a:txBody>
                    <a:bodyPr/>
                    <a:lstStyle/>
                    <a:p>
                      <a:r>
                        <a:rPr lang="en-US" sz="1400" b="1"/>
                        <a:t>A new bridge project for a coastal port was to use an innovative, continuous cement-pouring process developed by an Australian firm to save large sums of money and time.</a:t>
                      </a:r>
                      <a:endParaRPr lang="en-US" sz="1400"/>
                    </a:p>
                  </a:txBody>
                  <a:tcPr marL="44401" marR="44401" marT="22201" marB="22201" anchor="ctr">
                    <a:lnL>
                      <a:noFill/>
                    </a:lnL>
                    <a:lnR>
                      <a:noFill/>
                    </a:lnR>
                    <a:lnT>
                      <a:noFill/>
                    </a:lnT>
                    <a:lnB>
                      <a:noFill/>
                    </a:lnB>
                    <a:noFill/>
                  </a:tcPr>
                </a:tc>
                <a:tc>
                  <a:txBody>
                    <a:bodyPr/>
                    <a:lstStyle/>
                    <a:p>
                      <a:pPr algn="r"/>
                      <a:r>
                        <a:rPr lang="ar-EG" sz="1400" b="0"/>
                        <a:t>كان مشروع الجسر الجديد لميناء ساحلي يستخدم عملية مبتكرة لصب الأسمنت بشكل مستمر تم تطويرها من قبل شركة أسترالية لتوفير مبالغ كبيرة من المال والوقت.</a:t>
                      </a:r>
                    </a:p>
                  </a:txBody>
                  <a:tcPr marL="44401" marR="44401" marT="22201" marB="22201" anchor="ctr">
                    <a:lnL>
                      <a:noFill/>
                    </a:lnL>
                    <a:lnR>
                      <a:noFill/>
                    </a:lnR>
                    <a:lnT>
                      <a:noFill/>
                    </a:lnT>
                    <a:lnB>
                      <a:noFill/>
                    </a:lnB>
                    <a:noFill/>
                  </a:tcPr>
                </a:tc>
                <a:extLst>
                  <a:ext uri="{0D108BD9-81ED-4DB2-BD59-A6C34878D82A}">
                    <a16:rowId xmlns:a16="http://schemas.microsoft.com/office/drawing/2014/main" val="3289056204"/>
                  </a:ext>
                </a:extLst>
              </a:tr>
              <a:tr h="710422">
                <a:tc>
                  <a:txBody>
                    <a:bodyPr/>
                    <a:lstStyle/>
                    <a:p>
                      <a:r>
                        <a:rPr lang="en-US" sz="1400" b="1"/>
                        <a:t>The major risk was that the continuous pouring process for each major section of the bridge could not be interrupted. Any interruption would require that the whole cement section (hundreds of cubic yards) be torn down and started over.</a:t>
                      </a:r>
                      <a:endParaRPr lang="en-US" sz="1400"/>
                    </a:p>
                  </a:txBody>
                  <a:tcPr marL="44401" marR="44401" marT="22201" marB="22201" anchor="ctr">
                    <a:lnL>
                      <a:noFill/>
                    </a:lnL>
                    <a:lnR>
                      <a:noFill/>
                    </a:lnR>
                    <a:lnT>
                      <a:noFill/>
                    </a:lnT>
                    <a:lnB>
                      <a:noFill/>
                    </a:lnB>
                    <a:noFill/>
                  </a:tcPr>
                </a:tc>
                <a:tc>
                  <a:txBody>
                    <a:bodyPr/>
                    <a:lstStyle/>
                    <a:p>
                      <a:pPr algn="r"/>
                      <a:r>
                        <a:rPr lang="ar-EG" sz="1400" b="0"/>
                        <a:t>كانت المخاطرة الرئيسية هي أن عملية الصب المستمر لكل قسم رئيسي من الجسر لا يمكن أن تتوقف. أي انقطاع يتطلب هدم القسم بالكامل (مئات الأمتار المكعبة من الأسمنت) وإعادة البدء.</a:t>
                      </a:r>
                    </a:p>
                  </a:txBody>
                  <a:tcPr marL="44401" marR="44401" marT="22201" marB="22201" anchor="ctr">
                    <a:lnL>
                      <a:noFill/>
                    </a:lnL>
                    <a:lnR>
                      <a:noFill/>
                    </a:lnR>
                    <a:lnT>
                      <a:noFill/>
                    </a:lnT>
                    <a:lnB>
                      <a:noFill/>
                    </a:lnB>
                    <a:noFill/>
                  </a:tcPr>
                </a:tc>
                <a:extLst>
                  <a:ext uri="{0D108BD9-81ED-4DB2-BD59-A6C34878D82A}">
                    <a16:rowId xmlns:a16="http://schemas.microsoft.com/office/drawing/2014/main" val="691888073"/>
                  </a:ext>
                </a:extLst>
              </a:tr>
              <a:tr h="710422">
                <a:tc>
                  <a:txBody>
                    <a:bodyPr/>
                    <a:lstStyle/>
                    <a:p>
                      <a:r>
                        <a:rPr lang="en-US" sz="1400" b="1"/>
                        <a:t>An assessment of possible risks centered on delivery of the cement from the cement factory. Trucks could be delayed, or the factory could break down. Such risks would result in tremendous rework costs and delays.</a:t>
                      </a:r>
                      <a:endParaRPr lang="en-US" sz="1400"/>
                    </a:p>
                  </a:txBody>
                  <a:tcPr marL="44401" marR="44401" marT="22201" marB="22201" anchor="ctr">
                    <a:lnL>
                      <a:noFill/>
                    </a:lnL>
                    <a:lnR>
                      <a:noFill/>
                    </a:lnR>
                    <a:lnT>
                      <a:noFill/>
                    </a:lnT>
                    <a:lnB>
                      <a:noFill/>
                    </a:lnB>
                    <a:noFill/>
                  </a:tcPr>
                </a:tc>
                <a:tc>
                  <a:txBody>
                    <a:bodyPr/>
                    <a:lstStyle/>
                    <a:p>
                      <a:pPr algn="r"/>
                      <a:r>
                        <a:rPr lang="ar-EG" sz="1400" b="0"/>
                        <a:t>ركز تقييم المخاطر المحتملة على تسليم الأسمنت من المصنع. قد تتأخر الشاحنات، أو قد يتعطل المصنع. مثل هذه المخاطر يمكن أن تؤدي إلى تكاليف إعادة العمل بشكل هائل وتأخيرات.</a:t>
                      </a:r>
                    </a:p>
                  </a:txBody>
                  <a:tcPr marL="44401" marR="44401" marT="22201" marB="22201" anchor="ctr">
                    <a:lnL>
                      <a:noFill/>
                    </a:lnL>
                    <a:lnR>
                      <a:noFill/>
                    </a:lnR>
                    <a:lnT>
                      <a:noFill/>
                    </a:lnT>
                    <a:lnB>
                      <a:noFill/>
                    </a:lnB>
                    <a:noFill/>
                  </a:tcPr>
                </a:tc>
                <a:extLst>
                  <a:ext uri="{0D108BD9-81ED-4DB2-BD59-A6C34878D82A}">
                    <a16:rowId xmlns:a16="http://schemas.microsoft.com/office/drawing/2014/main" val="2645376279"/>
                  </a:ext>
                </a:extLst>
              </a:tr>
              <a:tr h="577218">
                <a:tc>
                  <a:txBody>
                    <a:bodyPr/>
                    <a:lstStyle/>
                    <a:p>
                      <a:r>
                        <a:rPr lang="en-US" sz="1400" b="1"/>
                        <a:t>Risk was reduced by having two additional portable cement plants built nearby on different highways within 20 miles of the bridge project in case the main factory supply was interrupted.</a:t>
                      </a:r>
                      <a:endParaRPr lang="en-US" sz="1400"/>
                    </a:p>
                  </a:txBody>
                  <a:tcPr marL="44401" marR="44401" marT="22201" marB="22201" anchor="ctr">
                    <a:lnL>
                      <a:noFill/>
                    </a:lnL>
                    <a:lnR>
                      <a:noFill/>
                    </a:lnR>
                    <a:lnT>
                      <a:noFill/>
                    </a:lnT>
                    <a:lnB>
                      <a:noFill/>
                    </a:lnB>
                    <a:noFill/>
                  </a:tcPr>
                </a:tc>
                <a:tc>
                  <a:txBody>
                    <a:bodyPr/>
                    <a:lstStyle/>
                    <a:p>
                      <a:pPr algn="r"/>
                      <a:r>
                        <a:rPr lang="ar-EG" sz="1400" b="0"/>
                        <a:t>تم تقليل المخاطر من خلال بناء محطتين إسمنتيتين إضافيتين متنقلتين بالقرب من المشروع على طرق سريعة مختلفة على بعد 20 ميلًا من موقع الجسر في حال انقطاع الإمداد من المصنع الرئيسي.</a:t>
                      </a:r>
                    </a:p>
                  </a:txBody>
                  <a:tcPr marL="44401" marR="44401" marT="22201" marB="22201" anchor="ctr">
                    <a:lnL>
                      <a:noFill/>
                    </a:lnL>
                    <a:lnR>
                      <a:noFill/>
                    </a:lnR>
                    <a:lnT>
                      <a:noFill/>
                    </a:lnT>
                    <a:lnB>
                      <a:noFill/>
                    </a:lnB>
                    <a:noFill/>
                  </a:tcPr>
                </a:tc>
                <a:extLst>
                  <a:ext uri="{0D108BD9-81ED-4DB2-BD59-A6C34878D82A}">
                    <a16:rowId xmlns:a16="http://schemas.microsoft.com/office/drawing/2014/main" val="4275367980"/>
                  </a:ext>
                </a:extLst>
              </a:tr>
              <a:tr h="577218">
                <a:tc>
                  <a:txBody>
                    <a:bodyPr/>
                    <a:lstStyle/>
                    <a:p>
                      <a:r>
                        <a:rPr lang="en-US" sz="1400" b="1"/>
                        <a:t>These two portable plants carried raw materials for a whole bridge section, and extra trucks were on immediate standby each time continuous pouring was required.</a:t>
                      </a:r>
                      <a:endParaRPr lang="en-US" sz="1400"/>
                    </a:p>
                  </a:txBody>
                  <a:tcPr marL="44401" marR="44401" marT="22201" marB="22201" anchor="ctr">
                    <a:lnL>
                      <a:noFill/>
                    </a:lnL>
                    <a:lnR>
                      <a:noFill/>
                    </a:lnR>
                    <a:lnT>
                      <a:noFill/>
                    </a:lnT>
                    <a:lnB>
                      <a:noFill/>
                    </a:lnB>
                    <a:noFill/>
                  </a:tcPr>
                </a:tc>
                <a:tc>
                  <a:txBody>
                    <a:bodyPr/>
                    <a:lstStyle/>
                    <a:p>
                      <a:pPr algn="r"/>
                      <a:r>
                        <a:rPr lang="ar-EG" sz="1400" b="0"/>
                        <a:t>حملت المحطتان المتنقلتان المواد الخام لقسم كامل من الجسر، وكانت الشاحنات الإضافية جاهزة فورًا عند الحاجة إلى عملية الصب المستمر.</a:t>
                      </a:r>
                    </a:p>
                  </a:txBody>
                  <a:tcPr marL="44401" marR="44401" marT="22201" marB="22201" anchor="ctr">
                    <a:lnL>
                      <a:noFill/>
                    </a:lnL>
                    <a:lnR>
                      <a:noFill/>
                    </a:lnR>
                    <a:lnT>
                      <a:noFill/>
                    </a:lnT>
                    <a:lnB>
                      <a:noFill/>
                    </a:lnB>
                    <a:noFill/>
                  </a:tcPr>
                </a:tc>
                <a:extLst>
                  <a:ext uri="{0D108BD9-81ED-4DB2-BD59-A6C34878D82A}">
                    <a16:rowId xmlns:a16="http://schemas.microsoft.com/office/drawing/2014/main" val="2101250667"/>
                  </a:ext>
                </a:extLst>
              </a:tr>
              <a:tr h="577218">
                <a:tc>
                  <a:txBody>
                    <a:bodyPr/>
                    <a:lstStyle/>
                    <a:p>
                      <a:r>
                        <a:rPr lang="en-US" sz="1400" b="1"/>
                        <a:t>Similar risk reduction scenarios are apparent in system and software development projects where parallel innovation processes are used in case one fails.</a:t>
                      </a:r>
                      <a:endParaRPr lang="en-US" sz="1400"/>
                    </a:p>
                  </a:txBody>
                  <a:tcPr marL="44401" marR="44401" marT="22201" marB="22201" anchor="ctr">
                    <a:lnL>
                      <a:noFill/>
                    </a:lnL>
                    <a:lnR>
                      <a:noFill/>
                    </a:lnR>
                    <a:lnT>
                      <a:noFill/>
                    </a:lnT>
                    <a:lnB>
                      <a:noFill/>
                    </a:lnB>
                    <a:noFill/>
                  </a:tcPr>
                </a:tc>
                <a:tc>
                  <a:txBody>
                    <a:bodyPr/>
                    <a:lstStyle/>
                    <a:p>
                      <a:pPr algn="r"/>
                      <a:r>
                        <a:rPr lang="ar-EG" sz="1400" b="0" dirty="0"/>
                        <a:t>سيناريوهات مماثلة لتقليل المخاطر واضحة في مشاريع تطوير الأنظمة والبرمجيات، حيث تُستخدم عمليات ابتكار موازية في حال فشل إحداها.</a:t>
                      </a:r>
                    </a:p>
                  </a:txBody>
                  <a:tcPr marL="44401" marR="44401" marT="22201" marB="22201" anchor="ctr">
                    <a:lnL>
                      <a:noFill/>
                    </a:lnL>
                    <a:lnR>
                      <a:noFill/>
                    </a:lnR>
                    <a:lnT>
                      <a:noFill/>
                    </a:lnT>
                    <a:lnB>
                      <a:noFill/>
                    </a:lnB>
                    <a:noFill/>
                  </a:tcPr>
                </a:tc>
                <a:extLst>
                  <a:ext uri="{0D108BD9-81ED-4DB2-BD59-A6C34878D82A}">
                    <a16:rowId xmlns:a16="http://schemas.microsoft.com/office/drawing/2014/main" val="2147998109"/>
                  </a:ext>
                </a:extLst>
              </a:tr>
            </a:tbl>
          </a:graphicData>
        </a:graphic>
      </p:graphicFrame>
      <p:sp>
        <p:nvSpPr>
          <p:cNvPr id="3" name="Rectangle 1">
            <a:extLst>
              <a:ext uri="{FF2B5EF4-FFF2-40B4-BE49-F238E27FC236}">
                <a16:creationId xmlns:a16="http://schemas.microsoft.com/office/drawing/2014/main" id="{2EA6A4B9-1582-6F61-11FA-5AD83A360DCA}"/>
              </a:ext>
            </a:extLst>
          </p:cNvPr>
          <p:cNvSpPr>
            <a:spLocks noChangeArrowheads="1"/>
          </p:cNvSpPr>
          <p:nvPr/>
        </p:nvSpPr>
        <p:spPr bwMode="auto">
          <a:xfrm>
            <a:off x="-4161423" y="1766888"/>
            <a:ext cx="270219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98002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6B25DCA-E2F3-E215-61DD-849F1CEFB356}"/>
              </a:ext>
            </a:extLst>
          </p:cNvPr>
          <p:cNvGraphicFramePr>
            <a:graphicFrameLocks noGrp="1"/>
          </p:cNvGraphicFramePr>
          <p:nvPr>
            <p:extLst>
              <p:ext uri="{D42A27DB-BD31-4B8C-83A1-F6EECF244321}">
                <p14:modId xmlns:p14="http://schemas.microsoft.com/office/powerpoint/2010/main" val="4056127179"/>
              </p:ext>
            </p:extLst>
          </p:nvPr>
        </p:nvGraphicFramePr>
        <p:xfrm>
          <a:off x="1284424" y="1661661"/>
          <a:ext cx="9623152" cy="4016620"/>
        </p:xfrm>
        <a:graphic>
          <a:graphicData uri="http://schemas.openxmlformats.org/drawingml/2006/table">
            <a:tbl>
              <a:tblPr/>
              <a:tblGrid>
                <a:gridCol w="4811576">
                  <a:extLst>
                    <a:ext uri="{9D8B030D-6E8A-4147-A177-3AD203B41FA5}">
                      <a16:colId xmlns:a16="http://schemas.microsoft.com/office/drawing/2014/main" val="2889211358"/>
                    </a:ext>
                  </a:extLst>
                </a:gridCol>
                <a:gridCol w="4811576">
                  <a:extLst>
                    <a:ext uri="{9D8B030D-6E8A-4147-A177-3AD203B41FA5}">
                      <a16:colId xmlns:a16="http://schemas.microsoft.com/office/drawing/2014/main" val="367975081"/>
                    </a:ext>
                  </a:extLst>
                </a:gridCol>
              </a:tblGrid>
              <a:tr h="334718">
                <a:tc>
                  <a:txBody>
                    <a:bodyPr/>
                    <a:lstStyle/>
                    <a:p>
                      <a:r>
                        <a:rPr lang="en-US" sz="1600" b="1" dirty="0"/>
                        <a:t>2- Avoiding Risk</a:t>
                      </a:r>
                      <a:endParaRPr lang="en-US" sz="1600" dirty="0"/>
                    </a:p>
                  </a:txBody>
                  <a:tcPr marL="83680" marR="83680" marT="41840" marB="41840" anchor="ctr">
                    <a:lnL>
                      <a:noFill/>
                    </a:lnL>
                    <a:lnR>
                      <a:noFill/>
                    </a:lnR>
                    <a:lnT>
                      <a:noFill/>
                    </a:lnT>
                    <a:lnB>
                      <a:noFill/>
                    </a:lnB>
                    <a:noFill/>
                  </a:tcPr>
                </a:tc>
                <a:tc>
                  <a:txBody>
                    <a:bodyPr/>
                    <a:lstStyle/>
                    <a:p>
                      <a:pPr algn="r"/>
                      <a:r>
                        <a:rPr lang="ar-EG" sz="1600" b="1" dirty="0"/>
                        <a:t>2- تجنب المخاطر</a:t>
                      </a:r>
                      <a:endParaRPr lang="ar-EG" sz="1600" dirty="0"/>
                    </a:p>
                  </a:txBody>
                  <a:tcPr marL="83680" marR="83680" marT="41840" marB="41840" anchor="ctr">
                    <a:lnL>
                      <a:noFill/>
                    </a:lnL>
                    <a:lnR>
                      <a:noFill/>
                    </a:lnR>
                    <a:lnT>
                      <a:noFill/>
                    </a:lnT>
                    <a:lnB>
                      <a:noFill/>
                    </a:lnB>
                    <a:noFill/>
                  </a:tcPr>
                </a:tc>
                <a:extLst>
                  <a:ext uri="{0D108BD9-81ED-4DB2-BD59-A6C34878D82A}">
                    <a16:rowId xmlns:a16="http://schemas.microsoft.com/office/drawing/2014/main" val="549987367"/>
                  </a:ext>
                </a:extLst>
              </a:tr>
              <a:tr h="585757">
                <a:tc>
                  <a:txBody>
                    <a:bodyPr/>
                    <a:lstStyle/>
                    <a:p>
                      <a:r>
                        <a:rPr lang="en-US" sz="1600" b="1"/>
                        <a:t>Risk avoidance is changing the project plan to eliminate the risk or condition.</a:t>
                      </a:r>
                      <a:endParaRPr lang="en-US" sz="1600"/>
                    </a:p>
                  </a:txBody>
                  <a:tcPr marL="83680" marR="83680" marT="41840" marB="41840" anchor="ctr">
                    <a:lnL>
                      <a:noFill/>
                    </a:lnL>
                    <a:lnR>
                      <a:noFill/>
                    </a:lnR>
                    <a:lnT>
                      <a:noFill/>
                    </a:lnT>
                    <a:lnB>
                      <a:noFill/>
                    </a:lnB>
                    <a:noFill/>
                  </a:tcPr>
                </a:tc>
                <a:tc>
                  <a:txBody>
                    <a:bodyPr/>
                    <a:lstStyle/>
                    <a:p>
                      <a:pPr algn="r"/>
                      <a:r>
                        <a:rPr lang="ar-EG" sz="1600" b="0"/>
                        <a:t>تجنب المخاطر يعني تغيير خطة المشروع للقضاء على المخاطر أو الظروف التي تسببها.</a:t>
                      </a:r>
                    </a:p>
                  </a:txBody>
                  <a:tcPr marL="83680" marR="83680" marT="41840" marB="41840" anchor="ctr">
                    <a:lnL>
                      <a:noFill/>
                    </a:lnL>
                    <a:lnR>
                      <a:noFill/>
                    </a:lnR>
                    <a:lnT>
                      <a:noFill/>
                    </a:lnT>
                    <a:lnB>
                      <a:noFill/>
                    </a:lnB>
                    <a:noFill/>
                  </a:tcPr>
                </a:tc>
                <a:extLst>
                  <a:ext uri="{0D108BD9-81ED-4DB2-BD59-A6C34878D82A}">
                    <a16:rowId xmlns:a16="http://schemas.microsoft.com/office/drawing/2014/main" val="1432728256"/>
                  </a:ext>
                </a:extLst>
              </a:tr>
              <a:tr h="836796">
                <a:tc>
                  <a:txBody>
                    <a:bodyPr/>
                    <a:lstStyle/>
                    <a:p>
                      <a:r>
                        <a:rPr lang="en-US" sz="1600" b="1"/>
                        <a:t>Although it is impossible to eliminate all risk events, some specific risks may be avoided before you launch the project.</a:t>
                      </a:r>
                      <a:endParaRPr lang="en-US" sz="1600"/>
                    </a:p>
                  </a:txBody>
                  <a:tcPr marL="83680" marR="83680" marT="41840" marB="41840" anchor="ctr">
                    <a:lnL>
                      <a:noFill/>
                    </a:lnL>
                    <a:lnR>
                      <a:noFill/>
                    </a:lnR>
                    <a:lnT>
                      <a:noFill/>
                    </a:lnT>
                    <a:lnB>
                      <a:noFill/>
                    </a:lnB>
                    <a:noFill/>
                  </a:tcPr>
                </a:tc>
                <a:tc>
                  <a:txBody>
                    <a:bodyPr/>
                    <a:lstStyle/>
                    <a:p>
                      <a:pPr algn="r"/>
                      <a:r>
                        <a:rPr lang="ar-EG" sz="1600" b="0"/>
                        <a:t>على الرغم من أنه من المستحيل القضاء على جميع الأحداث الخطرة، يمكن تجنب بعض المخاطر المحددة قبل بدء المشروع.</a:t>
                      </a:r>
                    </a:p>
                  </a:txBody>
                  <a:tcPr marL="83680" marR="83680" marT="41840" marB="41840" anchor="ctr">
                    <a:lnL>
                      <a:noFill/>
                    </a:lnL>
                    <a:lnR>
                      <a:noFill/>
                    </a:lnR>
                    <a:lnT>
                      <a:noFill/>
                    </a:lnT>
                    <a:lnB>
                      <a:noFill/>
                    </a:lnB>
                    <a:noFill/>
                  </a:tcPr>
                </a:tc>
                <a:extLst>
                  <a:ext uri="{0D108BD9-81ED-4DB2-BD59-A6C34878D82A}">
                    <a16:rowId xmlns:a16="http://schemas.microsoft.com/office/drawing/2014/main" val="2537748397"/>
                  </a:ext>
                </a:extLst>
              </a:tr>
              <a:tr h="836796">
                <a:tc>
                  <a:txBody>
                    <a:bodyPr/>
                    <a:lstStyle/>
                    <a:p>
                      <a:r>
                        <a:rPr lang="en-US" sz="1600" b="1"/>
                        <a:t>For example, adopting proven technology instead of experimental technology can eliminate technical failure.</a:t>
                      </a:r>
                      <a:endParaRPr lang="en-US" sz="1600"/>
                    </a:p>
                  </a:txBody>
                  <a:tcPr marL="83680" marR="83680" marT="41840" marB="41840" anchor="ctr">
                    <a:lnL>
                      <a:noFill/>
                    </a:lnL>
                    <a:lnR>
                      <a:noFill/>
                    </a:lnR>
                    <a:lnT>
                      <a:noFill/>
                    </a:lnT>
                    <a:lnB>
                      <a:noFill/>
                    </a:lnB>
                    <a:noFill/>
                  </a:tcPr>
                </a:tc>
                <a:tc>
                  <a:txBody>
                    <a:bodyPr/>
                    <a:lstStyle/>
                    <a:p>
                      <a:pPr algn="r"/>
                      <a:r>
                        <a:rPr lang="ar-EG" sz="1600" b="0"/>
                        <a:t>على سبيل المثال، اعتماد تقنية مثبتة بدلاً من تقنية تجريبية يمكن أن يقضي على الفشل التقني.</a:t>
                      </a:r>
                    </a:p>
                  </a:txBody>
                  <a:tcPr marL="83680" marR="83680" marT="41840" marB="41840" anchor="ctr">
                    <a:lnL>
                      <a:noFill/>
                    </a:lnL>
                    <a:lnR>
                      <a:noFill/>
                    </a:lnR>
                    <a:lnT>
                      <a:noFill/>
                    </a:lnT>
                    <a:lnB>
                      <a:noFill/>
                    </a:lnB>
                    <a:noFill/>
                  </a:tcPr>
                </a:tc>
                <a:extLst>
                  <a:ext uri="{0D108BD9-81ED-4DB2-BD59-A6C34878D82A}">
                    <a16:rowId xmlns:a16="http://schemas.microsoft.com/office/drawing/2014/main" val="338364549"/>
                  </a:ext>
                </a:extLst>
              </a:tr>
              <a:tr h="585757">
                <a:tc>
                  <a:txBody>
                    <a:bodyPr/>
                    <a:lstStyle/>
                    <a:p>
                      <a:r>
                        <a:rPr lang="en-US" sz="1600" b="1"/>
                        <a:t>Risk avoidance eradicates the risk by removing the risk or its cause.</a:t>
                      </a:r>
                      <a:endParaRPr lang="en-US" sz="1600"/>
                    </a:p>
                  </a:txBody>
                  <a:tcPr marL="83680" marR="83680" marT="41840" marB="41840" anchor="ctr">
                    <a:lnL>
                      <a:noFill/>
                    </a:lnL>
                    <a:lnR>
                      <a:noFill/>
                    </a:lnR>
                    <a:lnT>
                      <a:noFill/>
                    </a:lnT>
                    <a:lnB>
                      <a:noFill/>
                    </a:lnB>
                    <a:noFill/>
                  </a:tcPr>
                </a:tc>
                <a:tc>
                  <a:txBody>
                    <a:bodyPr/>
                    <a:lstStyle/>
                    <a:p>
                      <a:pPr algn="r"/>
                      <a:r>
                        <a:rPr lang="ar-EG" sz="1600" b="0"/>
                        <a:t>تجنب المخاطر يعني القضاء على الخطر من خلال إزالة السبب أو العامل المسبب له.</a:t>
                      </a:r>
                    </a:p>
                  </a:txBody>
                  <a:tcPr marL="83680" marR="83680" marT="41840" marB="41840" anchor="ctr">
                    <a:lnL>
                      <a:noFill/>
                    </a:lnL>
                    <a:lnR>
                      <a:noFill/>
                    </a:lnR>
                    <a:lnT>
                      <a:noFill/>
                    </a:lnT>
                    <a:lnB>
                      <a:noFill/>
                    </a:lnB>
                    <a:noFill/>
                  </a:tcPr>
                </a:tc>
                <a:extLst>
                  <a:ext uri="{0D108BD9-81ED-4DB2-BD59-A6C34878D82A}">
                    <a16:rowId xmlns:a16="http://schemas.microsoft.com/office/drawing/2014/main" val="816583508"/>
                  </a:ext>
                </a:extLst>
              </a:tr>
              <a:tr h="836796">
                <a:tc>
                  <a:txBody>
                    <a:bodyPr/>
                    <a:lstStyle/>
                    <a:p>
                      <a:r>
                        <a:rPr lang="en-US" sz="1600" b="1"/>
                        <a:t>Risk avoidance is most suitable in the early stages of a project, through improved communications, additional resources, or more-clearly defined scope.</a:t>
                      </a:r>
                      <a:endParaRPr lang="en-US" sz="1600"/>
                    </a:p>
                  </a:txBody>
                  <a:tcPr marL="83680" marR="83680" marT="41840" marB="41840" anchor="ctr">
                    <a:lnL>
                      <a:noFill/>
                    </a:lnL>
                    <a:lnR>
                      <a:noFill/>
                    </a:lnR>
                    <a:lnT>
                      <a:noFill/>
                    </a:lnT>
                    <a:lnB>
                      <a:noFill/>
                    </a:lnB>
                    <a:noFill/>
                  </a:tcPr>
                </a:tc>
                <a:tc>
                  <a:txBody>
                    <a:bodyPr/>
                    <a:lstStyle/>
                    <a:p>
                      <a:pPr algn="r"/>
                      <a:r>
                        <a:rPr lang="ar-EG" sz="1600" b="0" dirty="0"/>
                        <a:t>تجنب المخاطر يكون أكثر فعالية في المراحل المبكرة من المشروع، من خلال تحسين التواصل، أو إضافة الموارد، أو تحديد نطاق المشروع بشكل أوضح.</a:t>
                      </a:r>
                    </a:p>
                  </a:txBody>
                  <a:tcPr marL="83680" marR="83680" marT="41840" marB="41840" anchor="ctr">
                    <a:lnL>
                      <a:noFill/>
                    </a:lnL>
                    <a:lnR>
                      <a:noFill/>
                    </a:lnR>
                    <a:lnT>
                      <a:noFill/>
                    </a:lnT>
                    <a:lnB>
                      <a:noFill/>
                    </a:lnB>
                    <a:noFill/>
                  </a:tcPr>
                </a:tc>
                <a:extLst>
                  <a:ext uri="{0D108BD9-81ED-4DB2-BD59-A6C34878D82A}">
                    <a16:rowId xmlns:a16="http://schemas.microsoft.com/office/drawing/2014/main" val="1399665607"/>
                  </a:ext>
                </a:extLst>
              </a:tr>
            </a:tbl>
          </a:graphicData>
        </a:graphic>
      </p:graphicFrame>
      <p:sp>
        <p:nvSpPr>
          <p:cNvPr id="4" name="Rectangle 1">
            <a:extLst>
              <a:ext uri="{FF2B5EF4-FFF2-40B4-BE49-F238E27FC236}">
                <a16:creationId xmlns:a16="http://schemas.microsoft.com/office/drawing/2014/main" id="{9DF2D913-F44F-DFDF-5CE6-0866A4BEA2E1}"/>
              </a:ext>
            </a:extLst>
          </p:cNvPr>
          <p:cNvSpPr>
            <a:spLocks noChangeArrowheads="1"/>
          </p:cNvSpPr>
          <p:nvPr/>
        </p:nvSpPr>
        <p:spPr bwMode="auto">
          <a:xfrm>
            <a:off x="453712" y="15785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141687439"/>
      </p:ext>
    </p:extLst>
  </p:cSld>
  <p:clrMapOvr>
    <a:masterClrMapping/>
  </p:clrMapOvr>
  <mc:AlternateContent xmlns:mc="http://schemas.openxmlformats.org/markup-compatibility/2006" xmlns:p14="http://schemas.microsoft.com/office/powerpoint/2010/main">
    <mc:Choice Requires="p14">
      <p:transition p14:dur="10" advTm="361604"/>
    </mc:Choice>
    <mc:Fallback xmlns="">
      <p:transition advTm="3616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D3542C2-AF1D-948F-A915-2621DB9E42F7}"/>
              </a:ext>
            </a:extLst>
          </p:cNvPr>
          <p:cNvGraphicFramePr>
            <a:graphicFrameLocks noGrp="1"/>
          </p:cNvGraphicFramePr>
          <p:nvPr>
            <p:extLst>
              <p:ext uri="{D42A27DB-BD31-4B8C-83A1-F6EECF244321}">
                <p14:modId xmlns:p14="http://schemas.microsoft.com/office/powerpoint/2010/main" val="211554147"/>
              </p:ext>
            </p:extLst>
          </p:nvPr>
        </p:nvGraphicFramePr>
        <p:xfrm>
          <a:off x="400522" y="1408204"/>
          <a:ext cx="11174804" cy="4769074"/>
        </p:xfrm>
        <a:graphic>
          <a:graphicData uri="http://schemas.openxmlformats.org/drawingml/2006/table">
            <a:tbl>
              <a:tblPr/>
              <a:tblGrid>
                <a:gridCol w="5587402">
                  <a:extLst>
                    <a:ext uri="{9D8B030D-6E8A-4147-A177-3AD203B41FA5}">
                      <a16:colId xmlns:a16="http://schemas.microsoft.com/office/drawing/2014/main" val="3495916473"/>
                    </a:ext>
                  </a:extLst>
                </a:gridCol>
                <a:gridCol w="5587402">
                  <a:extLst>
                    <a:ext uri="{9D8B030D-6E8A-4147-A177-3AD203B41FA5}">
                      <a16:colId xmlns:a16="http://schemas.microsoft.com/office/drawing/2014/main" val="1622736232"/>
                    </a:ext>
                  </a:extLst>
                </a:gridCol>
              </a:tblGrid>
              <a:tr h="252251">
                <a:tc>
                  <a:txBody>
                    <a:bodyPr/>
                    <a:lstStyle/>
                    <a:p>
                      <a:r>
                        <a:rPr lang="en-US" sz="1700" b="1" dirty="0"/>
                        <a:t>3- Transferring Risk</a:t>
                      </a:r>
                      <a:endParaRPr lang="en-US" sz="1700" dirty="0"/>
                    </a:p>
                  </a:txBody>
                  <a:tcPr marL="63063" marR="63063" marT="31531" marB="31531" anchor="ctr">
                    <a:lnL>
                      <a:noFill/>
                    </a:lnL>
                    <a:lnR>
                      <a:noFill/>
                    </a:lnR>
                    <a:lnT>
                      <a:noFill/>
                    </a:lnT>
                    <a:lnB>
                      <a:noFill/>
                    </a:lnB>
                    <a:noFill/>
                  </a:tcPr>
                </a:tc>
                <a:tc>
                  <a:txBody>
                    <a:bodyPr/>
                    <a:lstStyle/>
                    <a:p>
                      <a:pPr algn="r"/>
                      <a:r>
                        <a:rPr lang="ar-EG" sz="1700" b="1" dirty="0"/>
                        <a:t>3- نقل المخاطر</a:t>
                      </a:r>
                      <a:endParaRPr lang="ar-EG" sz="1700" dirty="0"/>
                    </a:p>
                  </a:txBody>
                  <a:tcPr marL="63063" marR="63063" marT="31531" marB="31531" anchor="ctr">
                    <a:lnL>
                      <a:noFill/>
                    </a:lnL>
                    <a:lnR>
                      <a:noFill/>
                    </a:lnR>
                    <a:lnT>
                      <a:noFill/>
                    </a:lnT>
                    <a:lnB>
                      <a:noFill/>
                    </a:lnB>
                    <a:noFill/>
                  </a:tcPr>
                </a:tc>
                <a:extLst>
                  <a:ext uri="{0D108BD9-81ED-4DB2-BD59-A6C34878D82A}">
                    <a16:rowId xmlns:a16="http://schemas.microsoft.com/office/drawing/2014/main" val="3108539909"/>
                  </a:ext>
                </a:extLst>
              </a:tr>
              <a:tr h="441440">
                <a:tc>
                  <a:txBody>
                    <a:bodyPr/>
                    <a:lstStyle/>
                    <a:p>
                      <a:r>
                        <a:rPr lang="en-US" sz="1700" b="1"/>
                        <a:t>Passing risk to another party is common; this transfer does not change risk.</a:t>
                      </a:r>
                      <a:endParaRPr lang="en-US" sz="1700"/>
                    </a:p>
                  </a:txBody>
                  <a:tcPr marL="63063" marR="63063" marT="31531" marB="31531" anchor="ctr">
                    <a:lnL>
                      <a:noFill/>
                    </a:lnL>
                    <a:lnR>
                      <a:noFill/>
                    </a:lnR>
                    <a:lnT>
                      <a:noFill/>
                    </a:lnT>
                    <a:lnB>
                      <a:noFill/>
                    </a:lnB>
                    <a:noFill/>
                  </a:tcPr>
                </a:tc>
                <a:tc>
                  <a:txBody>
                    <a:bodyPr/>
                    <a:lstStyle/>
                    <a:p>
                      <a:pPr algn="r"/>
                      <a:r>
                        <a:rPr lang="ar-EG" sz="1700" b="0"/>
                        <a:t>نقل المخاطر إلى طرف آخر أمر شائع؛ هذا النقل لا يغير من طبيعة المخاطر.</a:t>
                      </a:r>
                    </a:p>
                  </a:txBody>
                  <a:tcPr marL="63063" marR="63063" marT="31531" marB="31531" anchor="ctr">
                    <a:lnL>
                      <a:noFill/>
                    </a:lnL>
                    <a:lnR>
                      <a:noFill/>
                    </a:lnR>
                    <a:lnT>
                      <a:noFill/>
                    </a:lnT>
                    <a:lnB>
                      <a:noFill/>
                    </a:lnB>
                    <a:noFill/>
                  </a:tcPr>
                </a:tc>
                <a:extLst>
                  <a:ext uri="{0D108BD9-81ED-4DB2-BD59-A6C34878D82A}">
                    <a16:rowId xmlns:a16="http://schemas.microsoft.com/office/drawing/2014/main" val="3577951733"/>
                  </a:ext>
                </a:extLst>
              </a:tr>
              <a:tr h="441440">
                <a:tc>
                  <a:txBody>
                    <a:bodyPr/>
                    <a:lstStyle/>
                    <a:p>
                      <a:r>
                        <a:rPr lang="en-US" sz="1700" b="1"/>
                        <a:t>Passing risk to another party almost always results in paying a premium for this exemption.</a:t>
                      </a:r>
                      <a:endParaRPr lang="en-US" sz="1700"/>
                    </a:p>
                  </a:txBody>
                  <a:tcPr marL="63063" marR="63063" marT="31531" marB="31531" anchor="ctr">
                    <a:lnL>
                      <a:noFill/>
                    </a:lnL>
                    <a:lnR>
                      <a:noFill/>
                    </a:lnR>
                    <a:lnT>
                      <a:noFill/>
                    </a:lnT>
                    <a:lnB>
                      <a:noFill/>
                    </a:lnB>
                    <a:noFill/>
                  </a:tcPr>
                </a:tc>
                <a:tc>
                  <a:txBody>
                    <a:bodyPr/>
                    <a:lstStyle/>
                    <a:p>
                      <a:pPr algn="r"/>
                      <a:r>
                        <a:rPr lang="ar-EG" sz="1700" b="0"/>
                        <a:t>نقل المخاطر إلى طرف آخر يؤدي في معظم الأحيان إلى دفع قسط إضافي مقابل هذا الإعفاء.</a:t>
                      </a:r>
                    </a:p>
                  </a:txBody>
                  <a:tcPr marL="63063" marR="63063" marT="31531" marB="31531" anchor="ctr">
                    <a:lnL>
                      <a:noFill/>
                    </a:lnL>
                    <a:lnR>
                      <a:noFill/>
                    </a:lnR>
                    <a:lnT>
                      <a:noFill/>
                    </a:lnT>
                    <a:lnB>
                      <a:noFill/>
                    </a:lnB>
                    <a:noFill/>
                  </a:tcPr>
                </a:tc>
                <a:extLst>
                  <a:ext uri="{0D108BD9-81ED-4DB2-BD59-A6C34878D82A}">
                    <a16:rowId xmlns:a16="http://schemas.microsoft.com/office/drawing/2014/main" val="1274175118"/>
                  </a:ext>
                </a:extLst>
              </a:tr>
              <a:tr h="441440">
                <a:tc>
                  <a:txBody>
                    <a:bodyPr/>
                    <a:lstStyle/>
                    <a:p>
                      <a:r>
                        <a:rPr lang="en-US" sz="1700" b="1"/>
                        <a:t>Fixed-price contracts are the classic example of transferring risk from an owner to a contractor.</a:t>
                      </a:r>
                      <a:endParaRPr lang="en-US" sz="1700"/>
                    </a:p>
                  </a:txBody>
                  <a:tcPr marL="63063" marR="63063" marT="31531" marB="31531" anchor="ctr">
                    <a:lnL>
                      <a:noFill/>
                    </a:lnL>
                    <a:lnR>
                      <a:noFill/>
                    </a:lnR>
                    <a:lnT>
                      <a:noFill/>
                    </a:lnT>
                    <a:lnB>
                      <a:noFill/>
                    </a:lnB>
                    <a:noFill/>
                  </a:tcPr>
                </a:tc>
                <a:tc>
                  <a:txBody>
                    <a:bodyPr/>
                    <a:lstStyle/>
                    <a:p>
                      <a:pPr algn="r"/>
                      <a:r>
                        <a:rPr lang="ar-EG" sz="1700" b="0" dirty="0"/>
                        <a:t>العقود ذات السعر الثابت هي المثال الكلاسيكي لنقل المخاطر من المالك إلى المقاول.</a:t>
                      </a:r>
                    </a:p>
                  </a:txBody>
                  <a:tcPr marL="63063" marR="63063" marT="31531" marB="31531" anchor="ctr">
                    <a:lnL>
                      <a:noFill/>
                    </a:lnL>
                    <a:lnR>
                      <a:noFill/>
                    </a:lnR>
                    <a:lnT>
                      <a:noFill/>
                    </a:lnT>
                    <a:lnB>
                      <a:noFill/>
                    </a:lnB>
                    <a:noFill/>
                  </a:tcPr>
                </a:tc>
                <a:extLst>
                  <a:ext uri="{0D108BD9-81ED-4DB2-BD59-A6C34878D82A}">
                    <a16:rowId xmlns:a16="http://schemas.microsoft.com/office/drawing/2014/main" val="1779161910"/>
                  </a:ext>
                </a:extLst>
              </a:tr>
              <a:tr h="819817">
                <a:tc>
                  <a:txBody>
                    <a:bodyPr/>
                    <a:lstStyle/>
                    <a:p>
                      <a:r>
                        <a:rPr lang="en-US" sz="1700" b="1"/>
                        <a:t>The contractor understands his or her firm will pay for any risk event that materializes; therefore, a monetary risk factor is added to the contract bid price.</a:t>
                      </a:r>
                      <a:endParaRPr lang="en-US" sz="1700"/>
                    </a:p>
                  </a:txBody>
                  <a:tcPr marL="63063" marR="63063" marT="31531" marB="31531" anchor="ctr">
                    <a:lnL>
                      <a:noFill/>
                    </a:lnL>
                    <a:lnR>
                      <a:noFill/>
                    </a:lnR>
                    <a:lnT>
                      <a:noFill/>
                    </a:lnT>
                    <a:lnB>
                      <a:noFill/>
                    </a:lnB>
                    <a:noFill/>
                  </a:tcPr>
                </a:tc>
                <a:tc>
                  <a:txBody>
                    <a:bodyPr/>
                    <a:lstStyle/>
                    <a:p>
                      <a:pPr algn="r"/>
                      <a:r>
                        <a:rPr lang="ar-EG" sz="1700" b="0"/>
                        <a:t>يفهم المقاول أن شركته ستتحمل تكلفة أي حدث خطر قد يحدث؛ لذلك يتم إضافة عامل خطر مالي إلى سعر عرض العقد.</a:t>
                      </a:r>
                    </a:p>
                  </a:txBody>
                  <a:tcPr marL="63063" marR="63063" marT="31531" marB="31531" anchor="ctr">
                    <a:lnL>
                      <a:noFill/>
                    </a:lnL>
                    <a:lnR>
                      <a:noFill/>
                    </a:lnR>
                    <a:lnT>
                      <a:noFill/>
                    </a:lnT>
                    <a:lnB>
                      <a:noFill/>
                    </a:lnB>
                    <a:noFill/>
                  </a:tcPr>
                </a:tc>
                <a:extLst>
                  <a:ext uri="{0D108BD9-81ED-4DB2-BD59-A6C34878D82A}">
                    <a16:rowId xmlns:a16="http://schemas.microsoft.com/office/drawing/2014/main" val="2254333327"/>
                  </a:ext>
                </a:extLst>
              </a:tr>
              <a:tr h="819817">
                <a:tc>
                  <a:txBody>
                    <a:bodyPr/>
                    <a:lstStyle/>
                    <a:p>
                      <a:r>
                        <a:rPr lang="en-US" sz="1700" b="1"/>
                        <a:t>Before deciding to transfer risk, the owner should decide which party can best control activities that would lead to the risk occurring contractor capable of absorbing the risk?</a:t>
                      </a:r>
                      <a:endParaRPr lang="en-US" sz="1700"/>
                    </a:p>
                  </a:txBody>
                  <a:tcPr marL="63063" marR="63063" marT="31531" marB="31531" anchor="ctr">
                    <a:lnL>
                      <a:noFill/>
                    </a:lnL>
                    <a:lnR>
                      <a:noFill/>
                    </a:lnR>
                    <a:lnT>
                      <a:noFill/>
                    </a:lnT>
                    <a:lnB>
                      <a:noFill/>
                    </a:lnB>
                    <a:noFill/>
                  </a:tcPr>
                </a:tc>
                <a:tc>
                  <a:txBody>
                    <a:bodyPr/>
                    <a:lstStyle/>
                    <a:p>
                      <a:pPr algn="r"/>
                      <a:r>
                        <a:rPr lang="ar-EG" sz="1700" b="0"/>
                        <a:t>قبل اتخاذ قرار نقل المخاطر، يجب على المالك تحديد أي طرف يمكنه التحكم بشكل أفضل في الأنشطة التي قد تؤدي إلى حدوث الخطر وما إذا كان المقاول قادراً على تحمل هذه المخاطر.</a:t>
                      </a:r>
                    </a:p>
                  </a:txBody>
                  <a:tcPr marL="63063" marR="63063" marT="31531" marB="31531" anchor="ctr">
                    <a:lnL>
                      <a:noFill/>
                    </a:lnL>
                    <a:lnR>
                      <a:noFill/>
                    </a:lnR>
                    <a:lnT>
                      <a:noFill/>
                    </a:lnT>
                    <a:lnB>
                      <a:noFill/>
                    </a:lnB>
                    <a:noFill/>
                  </a:tcPr>
                </a:tc>
                <a:extLst>
                  <a:ext uri="{0D108BD9-81ED-4DB2-BD59-A6C34878D82A}">
                    <a16:rowId xmlns:a16="http://schemas.microsoft.com/office/drawing/2014/main" val="1144034700"/>
                  </a:ext>
                </a:extLst>
              </a:tr>
              <a:tr h="441440">
                <a:tc>
                  <a:txBody>
                    <a:bodyPr/>
                    <a:lstStyle/>
                    <a:p>
                      <a:r>
                        <a:rPr lang="en-US" sz="1700" b="1"/>
                        <a:t>Clearly identifying and documenting responsibility for absorbing risk is imperative.</a:t>
                      </a:r>
                      <a:endParaRPr lang="en-US" sz="1700"/>
                    </a:p>
                  </a:txBody>
                  <a:tcPr marL="63063" marR="63063" marT="31531" marB="31531" anchor="ctr">
                    <a:lnL>
                      <a:noFill/>
                    </a:lnL>
                    <a:lnR>
                      <a:noFill/>
                    </a:lnR>
                    <a:lnT>
                      <a:noFill/>
                    </a:lnT>
                    <a:lnB>
                      <a:noFill/>
                    </a:lnB>
                    <a:noFill/>
                  </a:tcPr>
                </a:tc>
                <a:tc>
                  <a:txBody>
                    <a:bodyPr/>
                    <a:lstStyle/>
                    <a:p>
                      <a:pPr algn="r"/>
                      <a:r>
                        <a:rPr lang="ar-EG" sz="1700" b="0"/>
                        <a:t>من الضروري تحديد وتوثيق المسؤولية عن تحمل المخاطر بشكل واضح.</a:t>
                      </a:r>
                    </a:p>
                  </a:txBody>
                  <a:tcPr marL="63063" marR="63063" marT="31531" marB="31531" anchor="ctr">
                    <a:lnL>
                      <a:noFill/>
                    </a:lnL>
                    <a:lnR>
                      <a:noFill/>
                    </a:lnR>
                    <a:lnT>
                      <a:noFill/>
                    </a:lnT>
                    <a:lnB>
                      <a:noFill/>
                    </a:lnB>
                    <a:noFill/>
                  </a:tcPr>
                </a:tc>
                <a:extLst>
                  <a:ext uri="{0D108BD9-81ED-4DB2-BD59-A6C34878D82A}">
                    <a16:rowId xmlns:a16="http://schemas.microsoft.com/office/drawing/2014/main" val="2542031693"/>
                  </a:ext>
                </a:extLst>
              </a:tr>
              <a:tr h="441440">
                <a:tc>
                  <a:txBody>
                    <a:bodyPr/>
                    <a:lstStyle/>
                    <a:p>
                      <a:r>
                        <a:rPr lang="en-US" sz="1700" b="1"/>
                        <a:t>Another more obvious way to transfer risk is insurance.</a:t>
                      </a:r>
                      <a:endParaRPr lang="en-US" sz="1700"/>
                    </a:p>
                  </a:txBody>
                  <a:tcPr marL="63063" marR="63063" marT="31531" marB="31531" anchor="ctr">
                    <a:lnL>
                      <a:noFill/>
                    </a:lnL>
                    <a:lnR>
                      <a:noFill/>
                    </a:lnR>
                    <a:lnT>
                      <a:noFill/>
                    </a:lnT>
                    <a:lnB>
                      <a:noFill/>
                    </a:lnB>
                    <a:noFill/>
                  </a:tcPr>
                </a:tc>
                <a:tc>
                  <a:txBody>
                    <a:bodyPr/>
                    <a:lstStyle/>
                    <a:p>
                      <a:pPr algn="r"/>
                      <a:r>
                        <a:rPr lang="ar-EG" sz="1700" b="0" dirty="0"/>
                        <a:t>طريقة أخرى أكثر وضوحاً لنقل المخاطر هي التأمين.</a:t>
                      </a:r>
                    </a:p>
                  </a:txBody>
                  <a:tcPr marL="63063" marR="63063" marT="31531" marB="31531" anchor="ctr">
                    <a:lnL>
                      <a:noFill/>
                    </a:lnL>
                    <a:lnR>
                      <a:noFill/>
                    </a:lnR>
                    <a:lnT>
                      <a:noFill/>
                    </a:lnT>
                    <a:lnB>
                      <a:noFill/>
                    </a:lnB>
                    <a:noFill/>
                  </a:tcPr>
                </a:tc>
                <a:extLst>
                  <a:ext uri="{0D108BD9-81ED-4DB2-BD59-A6C34878D82A}">
                    <a16:rowId xmlns:a16="http://schemas.microsoft.com/office/drawing/2014/main" val="4186857864"/>
                  </a:ext>
                </a:extLst>
              </a:tr>
            </a:tbl>
          </a:graphicData>
        </a:graphic>
      </p:graphicFrame>
      <p:sp>
        <p:nvSpPr>
          <p:cNvPr id="3" name="Rectangle 1">
            <a:extLst>
              <a:ext uri="{FF2B5EF4-FFF2-40B4-BE49-F238E27FC236}">
                <a16:creationId xmlns:a16="http://schemas.microsoft.com/office/drawing/2014/main" id="{931A3E22-20A2-1286-355D-944B1AEAF1C8}"/>
              </a:ext>
            </a:extLst>
          </p:cNvPr>
          <p:cNvSpPr>
            <a:spLocks noChangeArrowheads="1"/>
          </p:cNvSpPr>
          <p:nvPr/>
        </p:nvSpPr>
        <p:spPr bwMode="auto">
          <a:xfrm>
            <a:off x="2470150" y="1825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049343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A658390-194B-E307-0DA0-1C37F29396AE}"/>
              </a:ext>
            </a:extLst>
          </p:cNvPr>
          <p:cNvGraphicFramePr>
            <a:graphicFrameLocks noGrp="1"/>
          </p:cNvGraphicFramePr>
          <p:nvPr>
            <p:extLst>
              <p:ext uri="{D42A27DB-BD31-4B8C-83A1-F6EECF244321}">
                <p14:modId xmlns:p14="http://schemas.microsoft.com/office/powerpoint/2010/main" val="4009978674"/>
              </p:ext>
            </p:extLst>
          </p:nvPr>
        </p:nvGraphicFramePr>
        <p:xfrm>
          <a:off x="316085" y="1219413"/>
          <a:ext cx="11205916" cy="4956904"/>
        </p:xfrm>
        <a:graphic>
          <a:graphicData uri="http://schemas.openxmlformats.org/drawingml/2006/table">
            <a:tbl>
              <a:tblPr/>
              <a:tblGrid>
                <a:gridCol w="5602958">
                  <a:extLst>
                    <a:ext uri="{9D8B030D-6E8A-4147-A177-3AD203B41FA5}">
                      <a16:colId xmlns:a16="http://schemas.microsoft.com/office/drawing/2014/main" val="3920559570"/>
                    </a:ext>
                  </a:extLst>
                </a:gridCol>
                <a:gridCol w="5602958">
                  <a:extLst>
                    <a:ext uri="{9D8B030D-6E8A-4147-A177-3AD203B41FA5}">
                      <a16:colId xmlns:a16="http://schemas.microsoft.com/office/drawing/2014/main" val="4047266384"/>
                    </a:ext>
                  </a:extLst>
                </a:gridCol>
              </a:tblGrid>
              <a:tr h="276275">
                <a:tc>
                  <a:txBody>
                    <a:bodyPr/>
                    <a:lstStyle/>
                    <a:p>
                      <a:r>
                        <a:rPr lang="en-US" sz="1700" b="1" dirty="0"/>
                        <a:t>4- Retaining Risk</a:t>
                      </a:r>
                      <a:endParaRPr lang="en-US" sz="1700" dirty="0"/>
                    </a:p>
                  </a:txBody>
                  <a:tcPr marL="69069" marR="69069" marT="34534" marB="34534" anchor="ctr">
                    <a:lnL>
                      <a:noFill/>
                    </a:lnL>
                    <a:lnR>
                      <a:noFill/>
                    </a:lnR>
                    <a:lnT>
                      <a:noFill/>
                    </a:lnT>
                    <a:lnB>
                      <a:noFill/>
                    </a:lnB>
                    <a:noFill/>
                  </a:tcPr>
                </a:tc>
                <a:tc>
                  <a:txBody>
                    <a:bodyPr/>
                    <a:lstStyle/>
                    <a:p>
                      <a:pPr algn="r"/>
                      <a:r>
                        <a:rPr lang="ar-EG" sz="1700" b="1" dirty="0"/>
                        <a:t>4- الاحتفاظ بالمخاطر</a:t>
                      </a:r>
                      <a:endParaRPr lang="ar-EG" sz="1700" dirty="0"/>
                    </a:p>
                  </a:txBody>
                  <a:tcPr marL="69069" marR="69069" marT="34534" marB="34534" anchor="ctr">
                    <a:lnL>
                      <a:noFill/>
                    </a:lnL>
                    <a:lnR>
                      <a:noFill/>
                    </a:lnR>
                    <a:lnT>
                      <a:noFill/>
                    </a:lnT>
                    <a:lnB>
                      <a:noFill/>
                    </a:lnB>
                    <a:noFill/>
                  </a:tcPr>
                </a:tc>
                <a:extLst>
                  <a:ext uri="{0D108BD9-81ED-4DB2-BD59-A6C34878D82A}">
                    <a16:rowId xmlns:a16="http://schemas.microsoft.com/office/drawing/2014/main" val="1204986381"/>
                  </a:ext>
                </a:extLst>
              </a:tr>
              <a:tr h="483482">
                <a:tc>
                  <a:txBody>
                    <a:bodyPr/>
                    <a:lstStyle/>
                    <a:p>
                      <a:r>
                        <a:rPr lang="en-US" sz="1700" b="1"/>
                        <a:t>In some cases, a conscious decision is made to accept the risk of an event occurring.</a:t>
                      </a:r>
                      <a:endParaRPr lang="en-US" sz="1700"/>
                    </a:p>
                  </a:txBody>
                  <a:tcPr marL="69069" marR="69069" marT="34534" marB="34534" anchor="ctr">
                    <a:lnL>
                      <a:noFill/>
                    </a:lnL>
                    <a:lnR>
                      <a:noFill/>
                    </a:lnR>
                    <a:lnT>
                      <a:noFill/>
                    </a:lnT>
                    <a:lnB>
                      <a:noFill/>
                    </a:lnB>
                    <a:noFill/>
                  </a:tcPr>
                </a:tc>
                <a:tc>
                  <a:txBody>
                    <a:bodyPr/>
                    <a:lstStyle/>
                    <a:p>
                      <a:pPr algn="r"/>
                      <a:r>
                        <a:rPr lang="ar-EG" sz="1700" b="0"/>
                        <a:t>في بعض الحالات، يتم اتخاذ قرار واعٍ بقبول خطر وقوع حدث معين.</a:t>
                      </a:r>
                    </a:p>
                  </a:txBody>
                  <a:tcPr marL="69069" marR="69069" marT="34534" marB="34534" anchor="ctr">
                    <a:lnL>
                      <a:noFill/>
                    </a:lnL>
                    <a:lnR>
                      <a:noFill/>
                    </a:lnR>
                    <a:lnT>
                      <a:noFill/>
                    </a:lnT>
                    <a:lnB>
                      <a:noFill/>
                    </a:lnB>
                    <a:noFill/>
                  </a:tcPr>
                </a:tc>
                <a:extLst>
                  <a:ext uri="{0D108BD9-81ED-4DB2-BD59-A6C34878D82A}">
                    <a16:rowId xmlns:a16="http://schemas.microsoft.com/office/drawing/2014/main" val="2546034315"/>
                  </a:ext>
                </a:extLst>
              </a:tr>
              <a:tr h="690689">
                <a:tc>
                  <a:txBody>
                    <a:bodyPr/>
                    <a:lstStyle/>
                    <a:p>
                      <a:r>
                        <a:rPr lang="en-US" sz="1700" b="1"/>
                        <a:t>Some risks are so large it is not feasible to consider transferring or reducing the event (e.g., an earthquake or flood).</a:t>
                      </a:r>
                      <a:endParaRPr lang="en-US" sz="1700"/>
                    </a:p>
                  </a:txBody>
                  <a:tcPr marL="69069" marR="69069" marT="34534" marB="34534" anchor="ctr">
                    <a:lnL>
                      <a:noFill/>
                    </a:lnL>
                    <a:lnR>
                      <a:noFill/>
                    </a:lnR>
                    <a:lnT>
                      <a:noFill/>
                    </a:lnT>
                    <a:lnB>
                      <a:noFill/>
                    </a:lnB>
                    <a:noFill/>
                  </a:tcPr>
                </a:tc>
                <a:tc>
                  <a:txBody>
                    <a:bodyPr/>
                    <a:lstStyle/>
                    <a:p>
                      <a:pPr algn="r"/>
                      <a:r>
                        <a:rPr lang="ar-EG" sz="1700" b="0"/>
                        <a:t>بعض المخاطر تكون كبيرة جدًا لدرجة أنه لا يمكن التفكير في نقلها أو تقليلها (مثل الزلزال أو الفيضان).</a:t>
                      </a:r>
                    </a:p>
                  </a:txBody>
                  <a:tcPr marL="69069" marR="69069" marT="34534" marB="34534" anchor="ctr">
                    <a:lnL>
                      <a:noFill/>
                    </a:lnL>
                    <a:lnR>
                      <a:noFill/>
                    </a:lnR>
                    <a:lnT>
                      <a:noFill/>
                    </a:lnT>
                    <a:lnB>
                      <a:noFill/>
                    </a:lnB>
                    <a:noFill/>
                  </a:tcPr>
                </a:tc>
                <a:extLst>
                  <a:ext uri="{0D108BD9-81ED-4DB2-BD59-A6C34878D82A}">
                    <a16:rowId xmlns:a16="http://schemas.microsoft.com/office/drawing/2014/main" val="83612327"/>
                  </a:ext>
                </a:extLst>
              </a:tr>
              <a:tr h="483482">
                <a:tc>
                  <a:txBody>
                    <a:bodyPr/>
                    <a:lstStyle/>
                    <a:p>
                      <a:r>
                        <a:rPr lang="en-US" sz="1700" b="1"/>
                        <a:t>The project owner assumes the risk because the chance of such an event occurring is slim.</a:t>
                      </a:r>
                      <a:endParaRPr lang="en-US" sz="1700"/>
                    </a:p>
                  </a:txBody>
                  <a:tcPr marL="69069" marR="69069" marT="34534" marB="34534" anchor="ctr">
                    <a:lnL>
                      <a:noFill/>
                    </a:lnL>
                    <a:lnR>
                      <a:noFill/>
                    </a:lnR>
                    <a:lnT>
                      <a:noFill/>
                    </a:lnT>
                    <a:lnB>
                      <a:noFill/>
                    </a:lnB>
                    <a:noFill/>
                  </a:tcPr>
                </a:tc>
                <a:tc>
                  <a:txBody>
                    <a:bodyPr/>
                    <a:lstStyle/>
                    <a:p>
                      <a:pPr algn="r"/>
                      <a:r>
                        <a:rPr lang="ar-EG" sz="1700" b="0"/>
                        <a:t>يتحمل مالك المشروع المخاطرة لأن احتمالية حدوث مثل هذا الحدث ضئيلة.</a:t>
                      </a:r>
                    </a:p>
                  </a:txBody>
                  <a:tcPr marL="69069" marR="69069" marT="34534" marB="34534" anchor="ctr">
                    <a:lnL>
                      <a:noFill/>
                    </a:lnL>
                    <a:lnR>
                      <a:noFill/>
                    </a:lnR>
                    <a:lnT>
                      <a:noFill/>
                    </a:lnT>
                    <a:lnB>
                      <a:noFill/>
                    </a:lnB>
                    <a:noFill/>
                  </a:tcPr>
                </a:tc>
                <a:extLst>
                  <a:ext uri="{0D108BD9-81ED-4DB2-BD59-A6C34878D82A}">
                    <a16:rowId xmlns:a16="http://schemas.microsoft.com/office/drawing/2014/main" val="300682447"/>
                  </a:ext>
                </a:extLst>
              </a:tr>
              <a:tr h="483482">
                <a:tc>
                  <a:txBody>
                    <a:bodyPr/>
                    <a:lstStyle/>
                    <a:p>
                      <a:r>
                        <a:rPr lang="en-US" sz="1700" b="1"/>
                        <a:t>In other cases risks identified in the budget reserve can simply be absorbed if they materialize.</a:t>
                      </a:r>
                      <a:endParaRPr lang="en-US" sz="1700"/>
                    </a:p>
                  </a:txBody>
                  <a:tcPr marL="69069" marR="69069" marT="34534" marB="34534" anchor="ctr">
                    <a:lnL>
                      <a:noFill/>
                    </a:lnL>
                    <a:lnR>
                      <a:noFill/>
                    </a:lnR>
                    <a:lnT>
                      <a:noFill/>
                    </a:lnT>
                    <a:lnB>
                      <a:noFill/>
                    </a:lnB>
                    <a:noFill/>
                  </a:tcPr>
                </a:tc>
                <a:tc>
                  <a:txBody>
                    <a:bodyPr/>
                    <a:lstStyle/>
                    <a:p>
                      <a:pPr algn="r"/>
                      <a:r>
                        <a:rPr lang="ar-EG" sz="1700" b="0"/>
                        <a:t>في حالات أخرى، يمكن ببساطة استيعاب المخاطر المحددة في الاحتياطي المالي إذا حدثت.</a:t>
                      </a:r>
                    </a:p>
                  </a:txBody>
                  <a:tcPr marL="69069" marR="69069" marT="34534" marB="34534" anchor="ctr">
                    <a:lnL>
                      <a:noFill/>
                    </a:lnL>
                    <a:lnR>
                      <a:noFill/>
                    </a:lnR>
                    <a:lnT>
                      <a:noFill/>
                    </a:lnT>
                    <a:lnB>
                      <a:noFill/>
                    </a:lnB>
                    <a:noFill/>
                  </a:tcPr>
                </a:tc>
                <a:extLst>
                  <a:ext uri="{0D108BD9-81ED-4DB2-BD59-A6C34878D82A}">
                    <a16:rowId xmlns:a16="http://schemas.microsoft.com/office/drawing/2014/main" val="1690381408"/>
                  </a:ext>
                </a:extLst>
              </a:tr>
              <a:tr h="483482">
                <a:tc>
                  <a:txBody>
                    <a:bodyPr/>
                    <a:lstStyle/>
                    <a:p>
                      <a:r>
                        <a:rPr lang="en-US" sz="1700" b="1"/>
                        <a:t>The risk is retained by developing a contingency plan to implement if the risk materializes.</a:t>
                      </a:r>
                      <a:endParaRPr lang="en-US" sz="1700"/>
                    </a:p>
                  </a:txBody>
                  <a:tcPr marL="69069" marR="69069" marT="34534" marB="34534" anchor="ctr">
                    <a:lnL>
                      <a:noFill/>
                    </a:lnL>
                    <a:lnR>
                      <a:noFill/>
                    </a:lnR>
                    <a:lnT>
                      <a:noFill/>
                    </a:lnT>
                    <a:lnB>
                      <a:noFill/>
                    </a:lnB>
                    <a:noFill/>
                  </a:tcPr>
                </a:tc>
                <a:tc>
                  <a:txBody>
                    <a:bodyPr/>
                    <a:lstStyle/>
                    <a:p>
                      <a:pPr algn="r"/>
                      <a:r>
                        <a:rPr lang="ar-EG" sz="1700" b="0"/>
                        <a:t>يتم الاحتفاظ بالخطر من خلال وضع خطة طوارئ لتنفيذها إذا تحقق الخطر.</a:t>
                      </a:r>
                    </a:p>
                  </a:txBody>
                  <a:tcPr marL="69069" marR="69069" marT="34534" marB="34534" anchor="ctr">
                    <a:lnL>
                      <a:noFill/>
                    </a:lnL>
                    <a:lnR>
                      <a:noFill/>
                    </a:lnR>
                    <a:lnT>
                      <a:noFill/>
                    </a:lnT>
                    <a:lnB>
                      <a:noFill/>
                    </a:lnB>
                    <a:noFill/>
                  </a:tcPr>
                </a:tc>
                <a:extLst>
                  <a:ext uri="{0D108BD9-81ED-4DB2-BD59-A6C34878D82A}">
                    <a16:rowId xmlns:a16="http://schemas.microsoft.com/office/drawing/2014/main" val="55678411"/>
                  </a:ext>
                </a:extLst>
              </a:tr>
              <a:tr h="483482">
                <a:tc>
                  <a:txBody>
                    <a:bodyPr/>
                    <a:lstStyle/>
                    <a:p>
                      <a:r>
                        <a:rPr lang="en-US" sz="1700" b="1"/>
                        <a:t>In a few cases a risk event can be ignored and a cost overrun accepted should the risk event occur.</a:t>
                      </a:r>
                      <a:endParaRPr lang="en-US" sz="1700"/>
                    </a:p>
                  </a:txBody>
                  <a:tcPr marL="69069" marR="69069" marT="34534" marB="34534" anchor="ctr">
                    <a:lnL>
                      <a:noFill/>
                    </a:lnL>
                    <a:lnR>
                      <a:noFill/>
                    </a:lnR>
                    <a:lnT>
                      <a:noFill/>
                    </a:lnT>
                    <a:lnB>
                      <a:noFill/>
                    </a:lnB>
                    <a:noFill/>
                  </a:tcPr>
                </a:tc>
                <a:tc>
                  <a:txBody>
                    <a:bodyPr/>
                    <a:lstStyle/>
                    <a:p>
                      <a:pPr algn="r"/>
                      <a:r>
                        <a:rPr lang="ar-EG" sz="1700" b="0"/>
                        <a:t>في بعض الحالات، يمكن تجاهل حدث المخاطر وقبول تجاوز التكلفة إذا وقع الحدث.</a:t>
                      </a:r>
                    </a:p>
                  </a:txBody>
                  <a:tcPr marL="69069" marR="69069" marT="34534" marB="34534" anchor="ctr">
                    <a:lnL>
                      <a:noFill/>
                    </a:lnL>
                    <a:lnR>
                      <a:noFill/>
                    </a:lnR>
                    <a:lnT>
                      <a:noFill/>
                    </a:lnT>
                    <a:lnB>
                      <a:noFill/>
                    </a:lnB>
                    <a:noFill/>
                  </a:tcPr>
                </a:tc>
                <a:extLst>
                  <a:ext uri="{0D108BD9-81ED-4DB2-BD59-A6C34878D82A}">
                    <a16:rowId xmlns:a16="http://schemas.microsoft.com/office/drawing/2014/main" val="938179749"/>
                  </a:ext>
                </a:extLst>
              </a:tr>
              <a:tr h="690689">
                <a:tc>
                  <a:txBody>
                    <a:bodyPr/>
                    <a:lstStyle/>
                    <a:p>
                      <a:r>
                        <a:rPr lang="en-US" sz="1700" b="1" dirty="0"/>
                        <a:t>The more effort given to risk response before the project begins, the better the chances are for minimizing project surprises.</a:t>
                      </a:r>
                      <a:endParaRPr lang="en-US" sz="1700" dirty="0"/>
                    </a:p>
                  </a:txBody>
                  <a:tcPr marL="69069" marR="69069" marT="34534" marB="34534" anchor="ctr">
                    <a:lnL>
                      <a:noFill/>
                    </a:lnL>
                    <a:lnR>
                      <a:noFill/>
                    </a:lnR>
                    <a:lnT>
                      <a:noFill/>
                    </a:lnT>
                    <a:lnB>
                      <a:noFill/>
                    </a:lnB>
                    <a:noFill/>
                  </a:tcPr>
                </a:tc>
                <a:tc>
                  <a:txBody>
                    <a:bodyPr/>
                    <a:lstStyle/>
                    <a:p>
                      <a:pPr algn="r"/>
                      <a:r>
                        <a:rPr lang="ar-EG" sz="1700" b="0" dirty="0"/>
                        <a:t>كلما زاد الجهد المبذول للاستجابة للمخاطر قبل بدء المشروع، زادت فرص تقليل المفاجآت في المشروع.</a:t>
                      </a:r>
                    </a:p>
                  </a:txBody>
                  <a:tcPr marL="69069" marR="69069" marT="34534" marB="34534" anchor="ctr">
                    <a:lnL>
                      <a:noFill/>
                    </a:lnL>
                    <a:lnR>
                      <a:noFill/>
                    </a:lnR>
                    <a:lnT>
                      <a:noFill/>
                    </a:lnT>
                    <a:lnB>
                      <a:noFill/>
                    </a:lnB>
                    <a:noFill/>
                  </a:tcPr>
                </a:tc>
                <a:extLst>
                  <a:ext uri="{0D108BD9-81ED-4DB2-BD59-A6C34878D82A}">
                    <a16:rowId xmlns:a16="http://schemas.microsoft.com/office/drawing/2014/main" val="2967308099"/>
                  </a:ext>
                </a:extLst>
              </a:tr>
            </a:tbl>
          </a:graphicData>
        </a:graphic>
      </p:graphicFrame>
    </p:spTree>
    <p:extLst>
      <p:ext uri="{BB962C8B-B14F-4D97-AF65-F5344CB8AC3E}">
        <p14:creationId xmlns:p14="http://schemas.microsoft.com/office/powerpoint/2010/main" val="171374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t>Project Risks</a:t>
            </a: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endParaRPr lang="en-US" altLang="en-US" sz="2000" b="1" u="sng" dirty="0">
              <a:solidFill>
                <a:schemeClr val="tx1"/>
              </a:solidFill>
            </a:endParaRPr>
          </a:p>
          <a:p>
            <a:pPr eaLnBrk="1" hangingPunct="1">
              <a:buFont typeface="Wingdings" panose="05000000000000000000" pitchFamily="2" charset="2"/>
              <a:buNone/>
            </a:pPr>
            <a:br>
              <a:rPr lang="en-US" altLang="en-US" sz="2200" u="sng" dirty="0">
                <a:solidFill>
                  <a:schemeClr val="tx1"/>
                </a:solidFill>
              </a:rPr>
            </a:br>
            <a:r>
              <a:rPr lang="en-US" altLang="en-US" sz="2200" dirty="0">
                <a:solidFill>
                  <a:schemeClr val="tx1"/>
                </a:solidFill>
              </a:rPr>
              <a:t>Threaten the project plan.  I.e. if the risks materialize, then it is likely that the project schedule will slip and costs will increase.</a:t>
            </a:r>
          </a:p>
          <a:p>
            <a:pPr lvl="1" eaLnBrk="1" hangingPunct="1"/>
            <a:r>
              <a:rPr lang="en-US" altLang="en-US" sz="2200" dirty="0">
                <a:solidFill>
                  <a:schemeClr val="tx1"/>
                </a:solidFill>
              </a:rPr>
              <a:t>Budgetary/funding</a:t>
            </a:r>
          </a:p>
          <a:p>
            <a:pPr lvl="1" eaLnBrk="1" hangingPunct="1"/>
            <a:r>
              <a:rPr lang="en-US" altLang="en-US" sz="2200" dirty="0">
                <a:solidFill>
                  <a:schemeClr val="tx1"/>
                </a:solidFill>
              </a:rPr>
              <a:t>Schedule</a:t>
            </a:r>
          </a:p>
          <a:p>
            <a:pPr lvl="1" eaLnBrk="1" hangingPunct="1"/>
            <a:r>
              <a:rPr lang="en-US" altLang="en-US" sz="2200" dirty="0">
                <a:solidFill>
                  <a:schemeClr val="tx1"/>
                </a:solidFill>
              </a:rPr>
              <a:t>Personnel issues</a:t>
            </a:r>
          </a:p>
          <a:p>
            <a:pPr lvl="1" eaLnBrk="1" hangingPunct="1"/>
            <a:r>
              <a:rPr lang="en-US" altLang="en-US" sz="2200" dirty="0">
                <a:solidFill>
                  <a:schemeClr val="tx1"/>
                </a:solidFill>
              </a:rPr>
              <a:t>Resources</a:t>
            </a:r>
          </a:p>
          <a:p>
            <a:pPr lvl="1" eaLnBrk="1" hangingPunct="1"/>
            <a:r>
              <a:rPr lang="en-US" altLang="en-US" sz="2200" dirty="0">
                <a:solidFill>
                  <a:schemeClr val="tx1"/>
                </a:solidFill>
              </a:rPr>
              <a:t>Project plan</a:t>
            </a:r>
          </a:p>
          <a:p>
            <a:pPr lvl="1" eaLnBrk="1" hangingPunct="1"/>
            <a:r>
              <a:rPr lang="en-US" altLang="en-US" dirty="0"/>
              <a:t>Project management processes</a:t>
            </a:r>
          </a:p>
          <a:p>
            <a:pPr lvl="1" eaLnBrk="1" hangingPunct="1"/>
            <a:r>
              <a:rPr lang="en-US" altLang="en-US" dirty="0"/>
              <a:t>Customers</a:t>
            </a:r>
          </a:p>
          <a:p>
            <a:pPr lvl="1" eaLnBrk="1" hangingPunct="1"/>
            <a:r>
              <a:rPr lang="en-US" altLang="en-US" dirty="0"/>
              <a:t>Requirements problems – Scope or requirements changes</a:t>
            </a:r>
          </a:p>
          <a:p>
            <a:pPr lvl="1" eaLnBrk="1" hangingPunct="1"/>
            <a:r>
              <a:rPr lang="en-US" altLang="en-US" dirty="0"/>
              <a:t>Project complexity and size.</a:t>
            </a:r>
          </a:p>
          <a:p>
            <a:pPr lvl="1" eaLnBrk="1" hangingPunct="1"/>
            <a:r>
              <a:rPr lang="en-US" altLang="en-US" dirty="0"/>
              <a:t>Hardware</a:t>
            </a:r>
          </a:p>
          <a:p>
            <a:pPr lvl="1" eaLnBrk="1" hangingPunct="1"/>
            <a:r>
              <a:rPr lang="en-US" altLang="en-US" dirty="0"/>
              <a:t>Environmental risk</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9">
            <a:extLst>
              <a:ext uri="{FF2B5EF4-FFF2-40B4-BE49-F238E27FC236}">
                <a16:creationId xmlns:a16="http://schemas.microsoft.com/office/drawing/2014/main" id="{B90BBAC9-B038-EEF3-9749-5A1B7F0EB83D}"/>
              </a:ext>
            </a:extLst>
          </p:cNvPr>
          <p:cNvSpPr txBox="1">
            <a:spLocks noChangeArrowheads="1"/>
          </p:cNvSpPr>
          <p:nvPr/>
        </p:nvSpPr>
        <p:spPr>
          <a:xfrm>
            <a:off x="424161" y="1478641"/>
            <a:ext cx="12192000" cy="990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effectLst>
                  <a:outerShdw blurRad="38100" dist="38100" dir="2700000" algn="tl">
                    <a:srgbClr val="C0C0C0"/>
                  </a:outerShdw>
                </a:effectLst>
                <a:ea typeface="ＭＳ Ｐゴシック" pitchFamily="34" charset="-128"/>
              </a:rPr>
              <a:t>Solved Exercise: Three Types of Software Risk</a:t>
            </a:r>
          </a:p>
        </p:txBody>
      </p:sp>
    </p:spTree>
    <p:extLst>
      <p:ext uri="{BB962C8B-B14F-4D97-AF65-F5344CB8AC3E}">
        <p14:creationId xmlns:p14="http://schemas.microsoft.com/office/powerpoint/2010/main" val="2424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DF1DBF0-EDEC-F2BC-BA95-4C8F812E4A83}"/>
              </a:ext>
            </a:extLst>
          </p:cNvPr>
          <p:cNvSpPr txBox="1"/>
          <p:nvPr/>
        </p:nvSpPr>
        <p:spPr>
          <a:xfrm>
            <a:off x="424161" y="1521495"/>
            <a:ext cx="11205915" cy="4391972"/>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0000"/>
              </a:buClr>
              <a:buSzPct val="114000"/>
              <a:buFont typeface="Wingdings" panose="05000000000000000000" pitchFamily="2" charset="2"/>
              <a:buNone/>
              <a:tabLst/>
              <a:defRPr/>
            </a:pPr>
            <a: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t>Business Risks</a:t>
            </a:r>
            <a:br>
              <a:rPr kumimoji="0" lang="en-US" altLang="en-US" sz="2200" b="1" i="0" u="sng" strike="noStrike" kern="0" cap="none" spc="0" normalizeH="0" baseline="0" noProof="0" dirty="0">
                <a:ln>
                  <a:noFill/>
                </a:ln>
                <a:solidFill>
                  <a:srgbClr val="000000"/>
                </a:solidFill>
                <a:effectLst/>
                <a:uLnTx/>
                <a:uFillTx/>
                <a:latin typeface="Arial"/>
                <a:ea typeface="MS PGothic" panose="020B0600070205080204" pitchFamily="34" charset="-128"/>
              </a:rPr>
            </a:b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Threaten the viability of the product to be built.</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great product that no-one wants anymore.  (Market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no longer fits into the overall business strategy for the company (Strategic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Building a product that the sales force </a:t>
            </a:r>
            <a:r>
              <a:rPr kumimoji="0" lang="en-US" altLang="en-US" sz="2200" b="0" i="0" u="none" strike="noStrike" kern="0" cap="none" spc="0" normalizeH="0" baseline="0" noProof="0" dirty="0" err="1">
                <a:ln>
                  <a:noFill/>
                </a:ln>
                <a:solidFill>
                  <a:srgbClr val="000000"/>
                </a:solidFill>
                <a:effectLst/>
                <a:uLnTx/>
                <a:uFillTx/>
                <a:latin typeface="Arial"/>
                <a:ea typeface="MS PGothic" panose="020B0600070205080204" pitchFamily="34" charset="-128"/>
              </a:rPr>
              <a:t>doesn</a:t>
            </a:r>
            <a:r>
              <a:rPr kumimoji="0" lang="tr-TR"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't</a:t>
            </a:r>
            <a:r>
              <a:rPr kumimoji="0" lang="en-US" altLang="ja-JP" sz="2200" b="0" i="0" u="none" strike="noStrike" kern="0" cap="none" spc="0" normalizeH="0" baseline="0" noProof="0" dirty="0">
                <a:ln>
                  <a:noFill/>
                </a:ln>
                <a:solidFill>
                  <a:srgbClr val="000000"/>
                </a:solidFill>
                <a:effectLst/>
                <a:uLnTx/>
                <a:uFillTx/>
                <a:latin typeface="Arial"/>
                <a:ea typeface="MS PGothic" panose="020B0600070205080204" pitchFamily="34" charset="-128"/>
              </a:rPr>
              <a:t> understand how to sell.</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the support of senior management due to a change in focus or a change in people. (Management risk).</a:t>
            </a:r>
          </a:p>
          <a:p>
            <a:pPr marL="742950" marR="0" lvl="1" indent="-285750" algn="l" defTabSz="914400" rtl="0" eaLnBrk="1" fontAlgn="base" latinLnBrk="0" hangingPunct="1">
              <a:lnSpc>
                <a:spcPct val="9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Losing budgetary or personnel commitment (Budget risk)</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Contracts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Political concerns</a:t>
            </a:r>
          </a:p>
          <a:p>
            <a:pPr marL="742950" marR="0" lvl="1" indent="-285750" algn="l" defTabSz="914400" rtl="0" eaLnBrk="1" fontAlgn="base" latinLnBrk="0" hangingPunct="1">
              <a:lnSpc>
                <a:spcPct val="100000"/>
              </a:lnSpc>
              <a:spcBef>
                <a:spcPct val="20000"/>
              </a:spcBef>
              <a:spcAft>
                <a:spcPct val="0"/>
              </a:spcAft>
              <a:buClr>
                <a:srgbClr val="FF0000"/>
              </a:buClr>
              <a:buSzPct val="74000"/>
              <a:buFont typeface="Wingdings" panose="05000000000000000000" pitchFamily="2" charset="2"/>
              <a:buChar char="Ø"/>
              <a:tabLst/>
              <a:defRPr/>
            </a:pPr>
            <a:r>
              <a:rPr kumimoji="0" lang="en-US" altLang="en-US" sz="2200" b="0" i="0" u="none" strike="noStrike" kern="0" cap="none" spc="0" normalizeH="0" baseline="0" noProof="0" dirty="0">
                <a:ln>
                  <a:noFill/>
                </a:ln>
                <a:solidFill>
                  <a:srgbClr val="000000"/>
                </a:solidFill>
                <a:effectLst/>
                <a:uLnTx/>
                <a:uFillTx/>
                <a:latin typeface="Arial"/>
                <a:ea typeface="MS PGothic" panose="020B0600070205080204" pitchFamily="34" charset="-128"/>
              </a:rPr>
              <a:t>Legal risk</a:t>
            </a:r>
          </a:p>
        </p:txBody>
      </p:sp>
    </p:spTree>
    <p:extLst>
      <p:ext uri="{BB962C8B-B14F-4D97-AF65-F5344CB8AC3E}">
        <p14:creationId xmlns:p14="http://schemas.microsoft.com/office/powerpoint/2010/main" val="231257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buFont typeface="Wingdings" panose="05000000000000000000" pitchFamily="2" charset="2"/>
              <a:buNone/>
            </a:pPr>
            <a:r>
              <a:rPr lang="en-US" altLang="en-US" sz="2000" b="1" u="sng" dirty="0">
                <a:solidFill>
                  <a:schemeClr val="tx1"/>
                </a:solidFill>
              </a:rPr>
              <a:t>Technical Risks</a:t>
            </a:r>
            <a:br>
              <a:rPr lang="en-US" altLang="en-US" sz="2000" dirty="0">
                <a:solidFill>
                  <a:schemeClr val="tx1"/>
                </a:solidFill>
              </a:rPr>
            </a:br>
            <a:r>
              <a:rPr lang="en-US" altLang="en-US" sz="2000" dirty="0">
                <a:solidFill>
                  <a:schemeClr val="tx1"/>
                </a:solidFill>
              </a:rPr>
              <a:t>Threaten the quality and timeliness of the software to be produced.  </a:t>
            </a:r>
          </a:p>
          <a:p>
            <a:pPr lvl="1" eaLnBrk="1" hangingPunct="1"/>
            <a:r>
              <a:rPr lang="en-US" altLang="en-US" dirty="0">
                <a:solidFill>
                  <a:schemeClr val="tx1"/>
                </a:solidFill>
              </a:rPr>
              <a:t>Design</a:t>
            </a:r>
          </a:p>
          <a:p>
            <a:pPr lvl="1" eaLnBrk="1" hangingPunct="1"/>
            <a:r>
              <a:rPr lang="en-US" altLang="en-US" dirty="0">
                <a:solidFill>
                  <a:schemeClr val="tx1"/>
                </a:solidFill>
              </a:rPr>
              <a:t>Implementation</a:t>
            </a:r>
          </a:p>
          <a:p>
            <a:pPr lvl="1" eaLnBrk="1" hangingPunct="1"/>
            <a:r>
              <a:rPr lang="en-US" altLang="en-US" dirty="0">
                <a:solidFill>
                  <a:schemeClr val="tx1"/>
                </a:solidFill>
              </a:rPr>
              <a:t>Interfacing</a:t>
            </a:r>
          </a:p>
          <a:p>
            <a:pPr lvl="1" eaLnBrk="1" hangingPunct="1"/>
            <a:r>
              <a:rPr lang="en-US" altLang="en-US" dirty="0">
                <a:solidFill>
                  <a:schemeClr val="tx1"/>
                </a:solidFill>
              </a:rPr>
              <a:t>Verification</a:t>
            </a:r>
          </a:p>
          <a:p>
            <a:pPr lvl="1" eaLnBrk="1" hangingPunct="1"/>
            <a:r>
              <a:rPr lang="en-US" altLang="en-US" dirty="0">
                <a:solidFill>
                  <a:schemeClr val="tx1"/>
                </a:solidFill>
              </a:rPr>
              <a:t>Cutover</a:t>
            </a:r>
          </a:p>
          <a:p>
            <a:pPr lvl="1" eaLnBrk="1" hangingPunct="1"/>
            <a:r>
              <a:rPr lang="en-US" altLang="en-US" dirty="0">
                <a:solidFill>
                  <a:schemeClr val="tx1"/>
                </a:solidFill>
              </a:rPr>
              <a:t>Maintenance</a:t>
            </a:r>
          </a:p>
          <a:p>
            <a:pPr lvl="1" eaLnBrk="1" hangingPunct="1"/>
            <a:r>
              <a:rPr lang="en-US" altLang="en-US" b="1" dirty="0">
                <a:solidFill>
                  <a:srgbClr val="FF0000"/>
                </a:solidFill>
              </a:rPr>
              <a:t>Security</a:t>
            </a: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5890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040C2F-539B-42A4-9982-5603A38538B6}"/>
</file>

<file path=customXml/itemProps2.xml><?xml version="1.0" encoding="utf-8"?>
<ds:datastoreItem xmlns:ds="http://schemas.openxmlformats.org/officeDocument/2006/customXml" ds:itemID="{B342475B-D5A9-4A20-8F2C-4303FA3B6824}"/>
</file>

<file path=customXml/itemProps3.xml><?xml version="1.0" encoding="utf-8"?>
<ds:datastoreItem xmlns:ds="http://schemas.openxmlformats.org/officeDocument/2006/customXml" ds:itemID="{9803E90A-F683-49DF-8F63-8D046A72EE84}"/>
</file>

<file path=docProps/app.xml><?xml version="1.0" encoding="utf-8"?>
<Properties xmlns="http://schemas.openxmlformats.org/officeDocument/2006/extended-properties" xmlns:vt="http://schemas.openxmlformats.org/officeDocument/2006/docPropsVTypes">
  <TotalTime>1869</TotalTime>
  <Words>7647</Words>
  <Application>Microsoft Office PowerPoint</Application>
  <PresentationFormat>Widescreen</PresentationFormat>
  <Paragraphs>669</Paragraphs>
  <Slides>45</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ＭＳ Ｐゴシック</vt:lpstr>
      <vt:lpstr>Arial</vt:lpstr>
      <vt:lpstr>Calibri</vt:lpstr>
      <vt:lpstr>Calibri Light</vt:lpstr>
      <vt:lpstr>Cambria</vt:lpstr>
      <vt:lpstr>CIDFont+F19</vt:lpstr>
      <vt:lpstr>CIDFont+F23</vt:lpstr>
      <vt:lpstr>CIDFont+F27</vt:lpstr>
      <vt:lpstr>CIDFont+F29</vt:lpstr>
      <vt:lpstr>Lucida Grande</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28</cp:revision>
  <dcterms:created xsi:type="dcterms:W3CDTF">2023-04-29T09:08:23Z</dcterms:created>
  <dcterms:modified xsi:type="dcterms:W3CDTF">2024-11-19T16:27:41Z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