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8" r:id="rId3"/>
    <p:sldId id="299" r:id="rId4"/>
    <p:sldId id="414" r:id="rId5"/>
    <p:sldId id="415" r:id="rId6"/>
    <p:sldId id="387" r:id="rId7"/>
    <p:sldId id="388" r:id="rId8"/>
    <p:sldId id="389" r:id="rId9"/>
    <p:sldId id="390" r:id="rId10"/>
    <p:sldId id="392" r:id="rId11"/>
    <p:sldId id="391" r:id="rId12"/>
    <p:sldId id="393" r:id="rId13"/>
    <p:sldId id="394" r:id="rId14"/>
    <p:sldId id="395" r:id="rId15"/>
    <p:sldId id="396" r:id="rId16"/>
    <p:sldId id="397" r:id="rId17"/>
    <p:sldId id="433" r:id="rId18"/>
    <p:sldId id="435" r:id="rId19"/>
    <p:sldId id="436" r:id="rId20"/>
    <p:sldId id="437" r:id="rId21"/>
    <p:sldId id="434" r:id="rId22"/>
    <p:sldId id="440" r:id="rId23"/>
    <p:sldId id="438" r:id="rId24"/>
    <p:sldId id="439" r:id="rId25"/>
    <p:sldId id="441" r:id="rId26"/>
    <p:sldId id="442" r:id="rId27"/>
    <p:sldId id="443" r:id="rId28"/>
    <p:sldId id="444" r:id="rId29"/>
    <p:sldId id="445" r:id="rId30"/>
    <p:sldId id="446" r:id="rId31"/>
    <p:sldId id="448" r:id="rId32"/>
    <p:sldId id="449" r:id="rId33"/>
    <p:sldId id="450" r:id="rId34"/>
    <p:sldId id="451" r:id="rId35"/>
    <p:sldId id="452" r:id="rId36"/>
    <p:sldId id="453" r:id="rId37"/>
    <p:sldId id="454" r:id="rId38"/>
    <p:sldId id="455" r:id="rId39"/>
    <p:sldId id="456" r:id="rId40"/>
    <p:sldId id="41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1" d="100"/>
          <a:sy n="71" d="100"/>
        </p:scale>
        <p:origin x="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hyperlink" Target="https://lms.esu.ac.ae/course/view.php?id=1262" TargetMode="External"/><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2.w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116253" y="4600368"/>
            <a:ext cx="5882401" cy="1034667"/>
          </a:xfrm>
          <a:prstGeom prst="rect">
            <a:avLst/>
          </a:prstGeom>
        </p:spPr>
      </p:pic>
      <p:sp>
        <p:nvSpPr>
          <p:cNvPr id="14" name="TextBox 13"/>
          <p:cNvSpPr txBox="1"/>
          <p:nvPr/>
        </p:nvSpPr>
        <p:spPr>
          <a:xfrm>
            <a:off x="0" y="587971"/>
            <a:ext cx="6413935"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Digital Consumer Behavior</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smtClean="0">
                <a:solidFill>
                  <a:srgbClr val="24A9E1"/>
                </a:solidFill>
                <a:latin typeface="Tajawal Medium" panose="00000600000000000000" pitchFamily="2" charset="-78"/>
                <a:cs typeface="Tajawal Medium" panose="00000600000000000000" pitchFamily="2" charset="-78"/>
              </a:rPr>
              <a:t>Noha</a:t>
            </a:r>
            <a:r>
              <a:rPr lang="en-US" sz="2800" dirty="0" smtClean="0">
                <a:solidFill>
                  <a:srgbClr val="24A9E1"/>
                </a:solidFill>
                <a:latin typeface="Tajawal Medium" panose="00000600000000000000" pitchFamily="2" charset="-78"/>
                <a:cs typeface="Tajawal Medium" panose="00000600000000000000" pitchFamily="2" charset="-78"/>
              </a:rPr>
              <a:t> El Aswad</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a:t>
            </a:r>
            <a:r>
              <a:rPr lang="en-US" sz="2800" dirty="0" smtClean="0">
                <a:solidFill>
                  <a:srgbClr val="FF9518"/>
                </a:solidFill>
                <a:latin typeface="Tajawal Medium" panose="00000600000000000000" pitchFamily="2" charset="-78"/>
                <a:cs typeface="Tajawal Medium" panose="00000600000000000000" pitchFamily="2" charset="-78"/>
              </a:rPr>
              <a:t>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963323" y="4743875"/>
            <a:ext cx="2970172" cy="800219"/>
          </a:xfrm>
          <a:prstGeom prst="rect">
            <a:avLst/>
          </a:prstGeom>
          <a:noFill/>
        </p:spPr>
        <p:txBody>
          <a:bodyPr wrap="none" rtlCol="0">
            <a:spAutoFit/>
          </a:bodyPr>
          <a:lstStyle/>
          <a:p>
            <a:r>
              <a:rPr lang="en-US" u="sng" dirty="0" smtClean="0">
                <a:hlinkClick r:id="rId7"/>
              </a:rPr>
              <a:t>MKT713_</a:t>
            </a:r>
            <a:endParaRPr lang="en-US" u="sng" dirty="0" smtClean="0"/>
          </a:p>
          <a:p>
            <a:r>
              <a:rPr lang="en-US" dirty="0" smtClean="0"/>
              <a:t>Master </a:t>
            </a:r>
            <a:r>
              <a:rPr lang="en-US" dirty="0"/>
              <a:t>of Digital Marketing</a:t>
            </a:r>
            <a:r>
              <a:rPr lang="en-US" sz="2800" dirty="0" smtClean="0">
                <a:solidFill>
                  <a:srgbClr val="FF9518"/>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Buying, Having, Being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9">
            <a:extLst>
              <a:ext uri="{FF2B5EF4-FFF2-40B4-BE49-F238E27FC236}">
                <a16:creationId xmlns:a16="http://schemas.microsoft.com/office/drawing/2014/main" id="{0B03ED97-E46A-0BDD-483F-840D583BB761}"/>
              </a:ext>
            </a:extLst>
          </p:cNvPr>
          <p:cNvSpPr>
            <a:spLocks noChangeArrowheads="1"/>
          </p:cNvSpPr>
          <p:nvPr/>
        </p:nvSpPr>
        <p:spPr bwMode="auto">
          <a:xfrm>
            <a:off x="2440788" y="3101329"/>
            <a:ext cx="3276600" cy="1419225"/>
          </a:xfrm>
          <a:prstGeom prst="rect">
            <a:avLst/>
          </a:prstGeom>
          <a:noFill/>
          <a:ln w="9525">
            <a:noFill/>
            <a:miter lim="800000"/>
            <a:headEnd/>
            <a:tailEnd/>
          </a:ln>
        </p:spPr>
        <p:txBody>
          <a:bodyPr anchor="b"/>
          <a:lstStyle/>
          <a:p>
            <a:r>
              <a:rPr lang="en-US" sz="3000" b="1" dirty="0">
                <a:solidFill>
                  <a:srgbClr val="000066"/>
                </a:solidFill>
              </a:rPr>
              <a:t>CONSUMER BEHAVIOR, 10e</a:t>
            </a:r>
            <a:br>
              <a:rPr lang="en-US" sz="3000" b="1" dirty="0">
                <a:solidFill>
                  <a:srgbClr val="000066"/>
                </a:solidFill>
              </a:rPr>
            </a:br>
            <a:r>
              <a:rPr lang="en-US" sz="2200" b="1" dirty="0">
                <a:solidFill>
                  <a:srgbClr val="000066"/>
                </a:solidFill>
              </a:rPr>
              <a:t>Michael R. Solomon</a:t>
            </a:r>
            <a:endParaRPr lang="en-US" sz="3300" b="1" dirty="0">
              <a:solidFill>
                <a:srgbClr val="CC0066"/>
              </a:solidFill>
            </a:endParaRPr>
          </a:p>
        </p:txBody>
      </p:sp>
      <p:pic>
        <p:nvPicPr>
          <p:cNvPr id="10" name="Picture 9" descr="0132671840_i.jpg">
            <a:extLst>
              <a:ext uri="{FF2B5EF4-FFF2-40B4-BE49-F238E27FC236}">
                <a16:creationId xmlns:a16="http://schemas.microsoft.com/office/drawing/2014/main" id="{BE8953B7-8B5A-4BE9-BA4D-177C81F098AD}"/>
              </a:ext>
            </a:extLst>
          </p:cNvPr>
          <p:cNvPicPr>
            <a:picLocks noChangeAspect="1"/>
          </p:cNvPicPr>
          <p:nvPr/>
        </p:nvPicPr>
        <p:blipFill>
          <a:blip r:embed="rId6" cstate="print"/>
          <a:stretch>
            <a:fillRect/>
          </a:stretch>
        </p:blipFill>
        <p:spPr>
          <a:xfrm>
            <a:off x="7088988" y="2263128"/>
            <a:ext cx="2335742" cy="3033188"/>
          </a:xfrm>
          <a:prstGeom prst="rect">
            <a:avLst/>
          </a:prstGeom>
        </p:spPr>
      </p:pic>
    </p:spTree>
    <p:extLst>
      <p:ext uri="{BB962C8B-B14F-4D97-AF65-F5344CB8AC3E}">
        <p14:creationId xmlns:p14="http://schemas.microsoft.com/office/powerpoint/2010/main" val="2446150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a:solidFill>
                  <a:schemeClr val="bg1"/>
                </a:solidFill>
              </a:rPr>
              <a:t>Chapter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lstStyle/>
          <a:p>
            <a:pPr>
              <a:buNone/>
            </a:pPr>
            <a:r>
              <a:rPr lang="en-US" sz="3200" dirty="0"/>
              <a:t>When you finish this chapter, you should understand why</a:t>
            </a:r>
            <a:r>
              <a:rPr lang="en-US" sz="3200" dirty="0" smtClean="0"/>
              <a:t>:</a:t>
            </a:r>
          </a:p>
          <a:p>
            <a:pPr lvl="1"/>
            <a:r>
              <a:rPr lang="en-US" dirty="0">
                <a:solidFill>
                  <a:srgbClr val="FF0000"/>
                </a:solidFill>
              </a:rPr>
              <a:t>Ethical business </a:t>
            </a:r>
            <a:r>
              <a:rPr lang="en-US" dirty="0"/>
              <a:t>is good business.</a:t>
            </a:r>
          </a:p>
          <a:p>
            <a:pPr lvl="1"/>
            <a:r>
              <a:rPr lang="en-US" dirty="0">
                <a:solidFill>
                  <a:srgbClr val="FF0000"/>
                </a:solidFill>
              </a:rPr>
              <a:t>Marketers have an obligation </a:t>
            </a:r>
            <a:r>
              <a:rPr lang="en-US" dirty="0"/>
              <a:t>to provide safe and functional products as part of their business activities. </a:t>
            </a:r>
          </a:p>
          <a:p>
            <a:pPr lvl="1"/>
            <a:r>
              <a:rPr lang="en-US" dirty="0">
                <a:solidFill>
                  <a:srgbClr val="FF0000"/>
                </a:solidFill>
              </a:rPr>
              <a:t>Consumer behavior impacts directly </a:t>
            </a:r>
            <a:r>
              <a:rPr lang="en-US" dirty="0"/>
              <a:t>on major public policy issues that confront our society. </a:t>
            </a:r>
          </a:p>
          <a:p>
            <a:pPr lvl="1"/>
            <a:r>
              <a:rPr lang="en-US" dirty="0"/>
              <a:t> </a:t>
            </a:r>
            <a:r>
              <a:rPr lang="en-US" dirty="0">
                <a:solidFill>
                  <a:srgbClr val="FF0000"/>
                </a:solidFill>
              </a:rPr>
              <a:t>Consumer behavior </a:t>
            </a:r>
            <a:r>
              <a:rPr lang="en-US" dirty="0"/>
              <a:t>can be harmful to individuals and to society</a:t>
            </a:r>
          </a:p>
          <a:p>
            <a:pPr>
              <a:buNone/>
            </a:pPr>
            <a:endParaRPr lang="en-US" sz="3200" dirty="0">
              <a:sym typeface="Wingdings" pitchFamily="2" charset="2"/>
            </a:endParaRPr>
          </a:p>
        </p:txBody>
      </p:sp>
    </p:spTree>
    <p:extLst>
      <p:ext uri="{BB962C8B-B14F-4D97-AF65-F5344CB8AC3E}">
        <p14:creationId xmlns:p14="http://schemas.microsoft.com/office/powerpoint/2010/main" val="882341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smtClean="0">
                <a:solidFill>
                  <a:schemeClr val="bg1"/>
                </a:solidFill>
              </a:rPr>
              <a:t>Lecture  Objectives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normAutofit/>
          </a:bodyPr>
          <a:lstStyle/>
          <a:p>
            <a:pPr>
              <a:buNone/>
            </a:pPr>
            <a:r>
              <a:rPr lang="en-US" sz="3200" dirty="0"/>
              <a:t>When you finish this </a:t>
            </a:r>
            <a:r>
              <a:rPr lang="en-US" sz="3200" dirty="0" smtClean="0"/>
              <a:t>lecture, </a:t>
            </a:r>
            <a:r>
              <a:rPr lang="en-US" sz="3200" dirty="0"/>
              <a:t>you should understand why</a:t>
            </a:r>
            <a:r>
              <a:rPr lang="en-US" sz="3200" dirty="0" smtClean="0"/>
              <a:t>:</a:t>
            </a:r>
          </a:p>
          <a:p>
            <a:r>
              <a:rPr lang="en-US" sz="2400" dirty="0" smtClean="0">
                <a:solidFill>
                  <a:srgbClr val="FF0000"/>
                </a:solidFill>
              </a:rPr>
              <a:t>Part 2 Learning </a:t>
            </a:r>
            <a:r>
              <a:rPr lang="en-US" sz="2400" dirty="0">
                <a:solidFill>
                  <a:srgbClr val="FF0000"/>
                </a:solidFill>
              </a:rPr>
              <a:t>objective three in chapter 2 (Consumer behavior impacts directly on major public policy issues that confront our society.).</a:t>
            </a:r>
          </a:p>
          <a:p>
            <a:pPr lvl="1"/>
            <a:r>
              <a:rPr lang="en-US" sz="2000" dirty="0" smtClean="0"/>
              <a:t>Market </a:t>
            </a:r>
            <a:r>
              <a:rPr lang="en-US" sz="2000" dirty="0"/>
              <a:t>access</a:t>
            </a:r>
          </a:p>
          <a:p>
            <a:pPr lvl="1"/>
            <a:r>
              <a:rPr lang="en-US" sz="2000" dirty="0" smtClean="0"/>
              <a:t>Literacy</a:t>
            </a:r>
          </a:p>
          <a:p>
            <a:pPr marL="914400" lvl="2" indent="0">
              <a:buNone/>
            </a:pPr>
            <a:r>
              <a:rPr lang="en-US" dirty="0"/>
              <a:t>Media literacy</a:t>
            </a:r>
          </a:p>
          <a:p>
            <a:pPr marL="914400" lvl="2" indent="0">
              <a:buNone/>
            </a:pPr>
            <a:r>
              <a:rPr lang="en-US" dirty="0" smtClean="0"/>
              <a:t>Functionally illiterate</a:t>
            </a:r>
          </a:p>
          <a:p>
            <a:pPr lvl="1"/>
            <a:r>
              <a:rPr lang="en-US" dirty="0"/>
              <a:t>Sustainability and environmental </a:t>
            </a:r>
            <a:r>
              <a:rPr lang="en-US" dirty="0" smtClean="0"/>
              <a:t>Stewardship</a:t>
            </a:r>
          </a:p>
          <a:p>
            <a:pPr marL="914400" lvl="2" indent="0">
              <a:buNone/>
            </a:pPr>
            <a:r>
              <a:rPr lang="en-US" sz="2100" dirty="0" smtClean="0"/>
              <a:t>Sustainability</a:t>
            </a:r>
          </a:p>
          <a:p>
            <a:pPr marL="914400" lvl="2" indent="0">
              <a:buNone/>
            </a:pPr>
            <a:r>
              <a:rPr lang="en-US" sz="2100" dirty="0"/>
              <a:t>Green Marketing and Greenwashing</a:t>
            </a:r>
          </a:p>
          <a:p>
            <a:pPr marL="457200" lvl="1" indent="0">
              <a:buNone/>
            </a:pPr>
            <a:endParaRPr lang="en-US" sz="3600" dirty="0">
              <a:latin typeface="Tajawal Medium" panose="00000600000000000000" pitchFamily="2" charset="-78"/>
              <a:cs typeface="Tajawal Medium" panose="00000600000000000000" pitchFamily="2" charset="-78"/>
            </a:endParaRPr>
          </a:p>
          <a:p>
            <a:pPr marL="914400" lvl="2" indent="0">
              <a:buNone/>
            </a:pPr>
            <a:endParaRPr lang="en-US" dirty="0"/>
          </a:p>
          <a:p>
            <a:pPr lvl="1"/>
            <a:endParaRPr lang="en-US" sz="2000" dirty="0" smtClean="0"/>
          </a:p>
          <a:p>
            <a:pPr lvl="2"/>
            <a:endParaRPr lang="en-US" dirty="0">
              <a:solidFill>
                <a:srgbClr val="0070C0"/>
              </a:solidFill>
            </a:endParaRPr>
          </a:p>
          <a:p>
            <a:pPr lvl="1">
              <a:buNone/>
            </a:pPr>
            <a:endParaRPr lang="en-US" sz="2800" dirty="0">
              <a:solidFill>
                <a:srgbClr val="0070C0"/>
              </a:solidFill>
              <a:sym typeface="Wingdings" pitchFamily="2" charset="2"/>
            </a:endParaRPr>
          </a:p>
        </p:txBody>
      </p:sp>
    </p:spTree>
    <p:extLst>
      <p:ext uri="{BB962C8B-B14F-4D97-AF65-F5344CB8AC3E}">
        <p14:creationId xmlns:p14="http://schemas.microsoft.com/office/powerpoint/2010/main" val="2657214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smtClean="0">
                <a:solidFill>
                  <a:schemeClr val="bg1"/>
                </a:solidFill>
              </a:rPr>
              <a:t>Lecture  Objectives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normAutofit/>
          </a:bodyPr>
          <a:lstStyle/>
          <a:p>
            <a:pPr>
              <a:buNone/>
            </a:pPr>
            <a:r>
              <a:rPr lang="en-US" sz="3200" dirty="0"/>
              <a:t>When you finish this </a:t>
            </a:r>
            <a:r>
              <a:rPr lang="en-US" sz="3200" dirty="0" smtClean="0"/>
              <a:t>lecture, </a:t>
            </a:r>
            <a:r>
              <a:rPr lang="en-US" sz="3200" dirty="0"/>
              <a:t>you should understand why</a:t>
            </a:r>
            <a:r>
              <a:rPr lang="en-US" sz="3200" dirty="0" smtClean="0"/>
              <a:t>:</a:t>
            </a:r>
          </a:p>
          <a:p>
            <a:r>
              <a:rPr lang="en-US" sz="3200" dirty="0" smtClean="0">
                <a:solidFill>
                  <a:srgbClr val="FF0000"/>
                </a:solidFill>
              </a:rPr>
              <a:t>Part 1Learning </a:t>
            </a:r>
            <a:r>
              <a:rPr lang="en-US" sz="3200" dirty="0">
                <a:solidFill>
                  <a:srgbClr val="FF0000"/>
                </a:solidFill>
              </a:rPr>
              <a:t>objective </a:t>
            </a:r>
            <a:r>
              <a:rPr lang="en-US" sz="3200" dirty="0" smtClean="0">
                <a:solidFill>
                  <a:srgbClr val="FF0000"/>
                </a:solidFill>
              </a:rPr>
              <a:t>4 </a:t>
            </a:r>
            <a:r>
              <a:rPr lang="en-US" sz="3200" dirty="0">
                <a:solidFill>
                  <a:srgbClr val="FF0000"/>
                </a:solidFill>
              </a:rPr>
              <a:t>in chapter </a:t>
            </a:r>
            <a:r>
              <a:rPr lang="en-US" sz="3200" dirty="0" smtClean="0">
                <a:solidFill>
                  <a:srgbClr val="FF0000"/>
                </a:solidFill>
              </a:rPr>
              <a:t>2 (</a:t>
            </a:r>
            <a:r>
              <a:rPr lang="en-US" dirty="0"/>
              <a:t>Consumer behavior </a:t>
            </a:r>
            <a:r>
              <a:rPr lang="en-US" dirty="0" smtClean="0"/>
              <a:t>can be </a:t>
            </a:r>
            <a:r>
              <a:rPr lang="en-US" dirty="0"/>
              <a:t>harmful to </a:t>
            </a:r>
            <a:r>
              <a:rPr lang="en-US" dirty="0" smtClean="0"/>
              <a:t>individuals and </a:t>
            </a:r>
            <a:r>
              <a:rPr lang="en-US" dirty="0"/>
              <a:t>to </a:t>
            </a:r>
            <a:r>
              <a:rPr lang="en-US" dirty="0" smtClean="0"/>
              <a:t>society).</a:t>
            </a:r>
          </a:p>
          <a:p>
            <a:pPr lvl="1"/>
            <a:r>
              <a:rPr lang="en-US" dirty="0" smtClean="0"/>
              <a:t>The </a:t>
            </a:r>
            <a:r>
              <a:rPr lang="en-US" dirty="0"/>
              <a:t>Dark Side of Consumer </a:t>
            </a:r>
            <a:r>
              <a:rPr lang="en-US" dirty="0" smtClean="0"/>
              <a:t>Behavior</a:t>
            </a:r>
          </a:p>
          <a:p>
            <a:pPr lvl="2"/>
            <a:r>
              <a:rPr lang="en-US" sz="2400" dirty="0"/>
              <a:t>addictive </a:t>
            </a:r>
            <a:r>
              <a:rPr lang="en-US" sz="2400" dirty="0" smtClean="0"/>
              <a:t>Consumption</a:t>
            </a:r>
          </a:p>
          <a:p>
            <a:pPr lvl="2"/>
            <a:r>
              <a:rPr lang="en-US" sz="2400" dirty="0"/>
              <a:t>Compulsive </a:t>
            </a:r>
            <a:r>
              <a:rPr lang="en-US" sz="2400" dirty="0" smtClean="0"/>
              <a:t>consumption</a:t>
            </a:r>
          </a:p>
          <a:p>
            <a:pPr lvl="2"/>
            <a:r>
              <a:rPr lang="en-US" sz="2400" dirty="0"/>
              <a:t>Consumed consumers</a:t>
            </a:r>
            <a:endParaRPr lang="en-US" sz="2400" dirty="0" smtClean="0"/>
          </a:p>
          <a:p>
            <a:pPr marL="914400" lvl="2" indent="0">
              <a:buNone/>
            </a:pPr>
            <a:endParaRPr lang="en-US" dirty="0" smtClean="0"/>
          </a:p>
          <a:p>
            <a:pPr lvl="2"/>
            <a:endParaRPr lang="en-US" dirty="0">
              <a:solidFill>
                <a:srgbClr val="0070C0"/>
              </a:solidFill>
              <a:latin typeface="Tajawal Medium" panose="00000600000000000000" pitchFamily="2" charset="-78"/>
              <a:cs typeface="Tajawal Medium" panose="00000600000000000000" pitchFamily="2" charset="-78"/>
            </a:endParaRPr>
          </a:p>
          <a:p>
            <a:pPr lvl="2"/>
            <a:endParaRPr lang="en-US" dirty="0">
              <a:solidFill>
                <a:srgbClr val="0070C0"/>
              </a:solidFill>
            </a:endParaRPr>
          </a:p>
          <a:p>
            <a:pPr lvl="1">
              <a:buNone/>
            </a:pPr>
            <a:endParaRPr lang="en-US" sz="2800" dirty="0">
              <a:solidFill>
                <a:srgbClr val="0070C0"/>
              </a:solidFill>
              <a:sym typeface="Wingdings" pitchFamily="2" charset="2"/>
            </a:endParaRPr>
          </a:p>
        </p:txBody>
      </p:sp>
    </p:spTree>
    <p:extLst>
      <p:ext uri="{BB962C8B-B14F-4D97-AF65-F5344CB8AC3E}">
        <p14:creationId xmlns:p14="http://schemas.microsoft.com/office/powerpoint/2010/main" val="1967372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Market </a:t>
            </a:r>
            <a:r>
              <a:rPr lang="en-US" sz="2800" dirty="0" smtClean="0">
                <a:solidFill>
                  <a:schemeClr val="bg1"/>
                </a:solidFill>
              </a:rPr>
              <a:t>access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a:t>Many of us take for granted that we are free to shop anywhere we want or that we can easily learn about our purchase options—everything we need is just a click of a mouse away, right</a:t>
            </a:r>
            <a:r>
              <a:rPr lang="en-US" dirty="0">
                <a:solidFill>
                  <a:srgbClr val="FF0000"/>
                </a:solidFill>
              </a:rPr>
              <a:t>? </a:t>
            </a:r>
          </a:p>
        </p:txBody>
      </p:sp>
      <p:pic>
        <p:nvPicPr>
          <p:cNvPr id="1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91918" y="3261016"/>
            <a:ext cx="2061882" cy="2580515"/>
          </a:xfrm>
          <a:prstGeom prst="rect">
            <a:avLst/>
          </a:prstGeom>
          <a:noFill/>
          <a:ln w="38100" algn="ctr">
            <a:solidFill>
              <a:srgbClr val="99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3223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Market </a:t>
            </a:r>
            <a:r>
              <a:rPr lang="en-US" sz="2800" dirty="0" smtClean="0">
                <a:solidFill>
                  <a:schemeClr val="bg1"/>
                </a:solidFill>
              </a:rPr>
              <a:t>access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solidFill>
                  <a:srgbClr val="FF0000"/>
                </a:solidFill>
              </a:rPr>
              <a:t>In </a:t>
            </a:r>
            <a:r>
              <a:rPr lang="en-US" dirty="0">
                <a:solidFill>
                  <a:srgbClr val="FF0000"/>
                </a:solidFill>
              </a:rPr>
              <a:t>reality, however, large numbers of people can’t make this claim. For one reason or another their market access (i.e., their ability to find and purchase goods and services) is limited because of physical, mental, economic, or social barriers.</a:t>
            </a:r>
          </a:p>
        </p:txBody>
      </p:sp>
    </p:spTree>
    <p:extLst>
      <p:ext uri="{BB962C8B-B14F-4D97-AF65-F5344CB8AC3E}">
        <p14:creationId xmlns:p14="http://schemas.microsoft.com/office/powerpoint/2010/main" val="3665363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Literacy (</a:t>
            </a:r>
            <a:r>
              <a:rPr lang="en-US" sz="2800" dirty="0">
                <a:solidFill>
                  <a:srgbClr val="FF0000"/>
                </a:solidFill>
              </a:rPr>
              <a:t>Media </a:t>
            </a:r>
            <a:r>
              <a:rPr lang="en-US" sz="2800" dirty="0" smtClean="0">
                <a:solidFill>
                  <a:srgbClr val="FF0000"/>
                </a:solidFill>
              </a:rPr>
              <a:t>literacy)</a:t>
            </a:r>
            <a:r>
              <a:rPr lang="en-US" sz="2800" dirty="0" smtClean="0">
                <a:solidFill>
                  <a:schemeClr val="bg1"/>
                </a:solidFill>
              </a:rPr>
              <a:t> 1/5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pPr marL="0" indent="0">
              <a:buNone/>
            </a:pPr>
            <a:r>
              <a:rPr lang="en-US" dirty="0">
                <a:solidFill>
                  <a:srgbClr val="FF0000"/>
                </a:solidFill>
              </a:rPr>
              <a:t>Media literacy </a:t>
            </a:r>
            <a:r>
              <a:rPr lang="en-US" dirty="0"/>
              <a:t>refers to a </a:t>
            </a:r>
            <a:r>
              <a:rPr lang="en-US" dirty="0">
                <a:solidFill>
                  <a:srgbClr val="FF0000"/>
                </a:solidFill>
              </a:rPr>
              <a:t>consumer’s ability to access, analyze, evaluate, and communicate information in a variety of forms</a:t>
            </a:r>
            <a:r>
              <a:rPr lang="en-US" dirty="0"/>
              <a:t>, including </a:t>
            </a:r>
            <a:r>
              <a:rPr lang="en-US" dirty="0">
                <a:solidFill>
                  <a:srgbClr val="FF0000"/>
                </a:solidFill>
              </a:rPr>
              <a:t>print and non-print messages. </a:t>
            </a:r>
            <a:endParaRPr lang="en-US" dirty="0"/>
          </a:p>
        </p:txBody>
      </p:sp>
      <p:pic>
        <p:nvPicPr>
          <p:cNvPr id="11"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00565" y="2721889"/>
            <a:ext cx="2353235" cy="3139291"/>
          </a:xfrm>
          <a:prstGeom prst="rect">
            <a:avLst/>
          </a:prstGeom>
          <a:noFill/>
          <a:ln w="38100">
            <a:solidFill>
              <a:srgbClr val="99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68753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Literacy (</a:t>
            </a:r>
            <a:r>
              <a:rPr lang="en-US" sz="2800" dirty="0">
                <a:solidFill>
                  <a:srgbClr val="FF0000"/>
                </a:solidFill>
              </a:rPr>
              <a:t>Media </a:t>
            </a:r>
            <a:r>
              <a:rPr lang="en-US" sz="2800" dirty="0" smtClean="0">
                <a:solidFill>
                  <a:srgbClr val="FF0000"/>
                </a:solidFill>
              </a:rPr>
              <a:t>literacy)</a:t>
            </a:r>
            <a:r>
              <a:rPr lang="en-US" sz="2800" dirty="0" smtClean="0">
                <a:solidFill>
                  <a:schemeClr val="bg1"/>
                </a:solidFill>
              </a:rPr>
              <a:t> 2/5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pPr marL="0" indent="0">
              <a:buNone/>
            </a:pPr>
            <a:r>
              <a:rPr lang="en-US" dirty="0" smtClean="0"/>
              <a:t>Media </a:t>
            </a:r>
            <a:r>
              <a:rPr lang="en-US" dirty="0"/>
              <a:t>literacy empowers people to be both </a:t>
            </a:r>
            <a:r>
              <a:rPr lang="en-US" dirty="0">
                <a:solidFill>
                  <a:srgbClr val="FF0000"/>
                </a:solidFill>
              </a:rPr>
              <a:t>critical thinkers and creative producers </a:t>
            </a:r>
            <a:r>
              <a:rPr lang="en-US" dirty="0"/>
              <a:t>of an increasingly wide range of messages using image, language, and sound. </a:t>
            </a:r>
          </a:p>
        </p:txBody>
      </p:sp>
    </p:spTree>
    <p:extLst>
      <p:ext uri="{BB962C8B-B14F-4D97-AF65-F5344CB8AC3E}">
        <p14:creationId xmlns:p14="http://schemas.microsoft.com/office/powerpoint/2010/main" val="4118225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Literacy (</a:t>
            </a:r>
            <a:r>
              <a:rPr lang="en-US" sz="2800" dirty="0">
                <a:solidFill>
                  <a:srgbClr val="FF0000"/>
                </a:solidFill>
              </a:rPr>
              <a:t>Media </a:t>
            </a:r>
            <a:r>
              <a:rPr lang="en-US" sz="2800" dirty="0" smtClean="0">
                <a:solidFill>
                  <a:srgbClr val="FF0000"/>
                </a:solidFill>
              </a:rPr>
              <a:t>literacy)</a:t>
            </a:r>
            <a:r>
              <a:rPr lang="en-US" sz="2800" dirty="0" smtClean="0">
                <a:solidFill>
                  <a:schemeClr val="bg1"/>
                </a:solidFill>
              </a:rPr>
              <a:t> 3/5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pPr marL="0" indent="0">
              <a:buNone/>
            </a:pPr>
            <a:r>
              <a:rPr lang="en-US" dirty="0" smtClean="0"/>
              <a:t>This </a:t>
            </a:r>
            <a:r>
              <a:rPr lang="en-US" dirty="0"/>
              <a:t>movement reminds us that </a:t>
            </a:r>
            <a:r>
              <a:rPr lang="en-US" dirty="0">
                <a:solidFill>
                  <a:srgbClr val="FF0000"/>
                </a:solidFill>
              </a:rPr>
              <a:t>we are bombarded with thousands of messages every day that espouse a particular point of view or try to persuade us to buy this or that</a:t>
            </a:r>
            <a:r>
              <a:rPr lang="en-US" dirty="0"/>
              <a:t>. </a:t>
            </a:r>
          </a:p>
        </p:txBody>
      </p:sp>
    </p:spTree>
    <p:extLst>
      <p:ext uri="{BB962C8B-B14F-4D97-AF65-F5344CB8AC3E}">
        <p14:creationId xmlns:p14="http://schemas.microsoft.com/office/powerpoint/2010/main" val="3783020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Literacy (</a:t>
            </a:r>
            <a:r>
              <a:rPr lang="en-US" sz="2800" dirty="0">
                <a:solidFill>
                  <a:srgbClr val="FF0000"/>
                </a:solidFill>
              </a:rPr>
              <a:t>Media </a:t>
            </a:r>
            <a:r>
              <a:rPr lang="en-US" sz="2800" dirty="0" smtClean="0">
                <a:solidFill>
                  <a:srgbClr val="FF0000"/>
                </a:solidFill>
              </a:rPr>
              <a:t>literacy)</a:t>
            </a:r>
            <a:r>
              <a:rPr lang="en-US" sz="2800" dirty="0" smtClean="0">
                <a:solidFill>
                  <a:schemeClr val="bg1"/>
                </a:solidFill>
              </a:rPr>
              <a:t> 4/5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pPr marL="0" indent="0">
              <a:buNone/>
            </a:pPr>
            <a:r>
              <a:rPr lang="en-US" dirty="0" smtClean="0"/>
              <a:t>It’s </a:t>
            </a:r>
            <a:r>
              <a:rPr lang="en-US" dirty="0"/>
              <a:t>our job to critically evaluate this information and not everyone has the skills to do that. </a:t>
            </a:r>
          </a:p>
        </p:txBody>
      </p:sp>
    </p:spTree>
    <p:extLst>
      <p:ext uri="{BB962C8B-B14F-4D97-AF65-F5344CB8AC3E}">
        <p14:creationId xmlns:p14="http://schemas.microsoft.com/office/powerpoint/2010/main" val="3092910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Literacy (</a:t>
            </a:r>
            <a:r>
              <a:rPr lang="en-US" sz="2800" dirty="0">
                <a:solidFill>
                  <a:srgbClr val="FF0000"/>
                </a:solidFill>
              </a:rPr>
              <a:t>Media </a:t>
            </a:r>
            <a:r>
              <a:rPr lang="en-US" sz="2800" dirty="0" smtClean="0">
                <a:solidFill>
                  <a:srgbClr val="FF0000"/>
                </a:solidFill>
              </a:rPr>
              <a:t>literacy)</a:t>
            </a:r>
            <a:r>
              <a:rPr lang="en-US" sz="2800" dirty="0" smtClean="0">
                <a:solidFill>
                  <a:schemeClr val="bg1"/>
                </a:solidFill>
              </a:rPr>
              <a:t> 5/5</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pPr marL="0" indent="0">
              <a:buNone/>
            </a:pPr>
            <a:r>
              <a:rPr lang="en-US" dirty="0" smtClean="0"/>
              <a:t>This task is even more difficult in the age of Google, where many of us assume that whatever comes up in a Google search or on </a:t>
            </a:r>
            <a:r>
              <a:rPr lang="en-US" dirty="0"/>
              <a:t>Wikipedia is completely true and accurate (Hint: not by a long shot). As the tried-but-true phrase says, “Caveat Emptor”—let the buyer beware</a:t>
            </a:r>
            <a:r>
              <a:rPr lang="en-US" dirty="0" smtClean="0"/>
              <a:t>!</a:t>
            </a:r>
            <a:endParaRPr lang="en-US" dirty="0"/>
          </a:p>
        </p:txBody>
      </p:sp>
    </p:spTree>
    <p:extLst>
      <p:ext uri="{BB962C8B-B14F-4D97-AF65-F5344CB8AC3E}">
        <p14:creationId xmlns:p14="http://schemas.microsoft.com/office/powerpoint/2010/main" val="779227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Functionally illiterate 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This term describes </a:t>
            </a:r>
            <a:r>
              <a:rPr lang="en-US" dirty="0">
                <a:solidFill>
                  <a:srgbClr val="FF0000"/>
                </a:solidFill>
              </a:rPr>
              <a:t>a person whose reading skills are not adequate to carry out everyday tasks, such as reading the newspaper or the instructions on a pill bottle</a:t>
            </a:r>
          </a:p>
        </p:txBody>
      </p:sp>
    </p:spTree>
    <p:extLst>
      <p:ext uri="{BB962C8B-B14F-4D97-AF65-F5344CB8AC3E}">
        <p14:creationId xmlns:p14="http://schemas.microsoft.com/office/powerpoint/2010/main" val="2767559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Functionally illiterate 2/4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This limitation impedes market access for a couple of reasons: First, the </a:t>
            </a:r>
            <a:r>
              <a:rPr lang="en-US" dirty="0">
                <a:solidFill>
                  <a:srgbClr val="FF0000"/>
                </a:solidFill>
              </a:rPr>
              <a:t>illiterate or “low-literate</a:t>
            </a:r>
            <a:r>
              <a:rPr lang="en-US" dirty="0"/>
              <a:t>” consumer is at a disadvantage because he or she encounters difficulty in learning about the best purchase options. </a:t>
            </a:r>
          </a:p>
        </p:txBody>
      </p:sp>
    </p:spTree>
    <p:extLst>
      <p:ext uri="{BB962C8B-B14F-4D97-AF65-F5344CB8AC3E}">
        <p14:creationId xmlns:p14="http://schemas.microsoft.com/office/powerpoint/2010/main" val="10024918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Functionally illiterate 3/4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Second</a:t>
            </a:r>
            <a:r>
              <a:rPr lang="en-US" dirty="0"/>
              <a:t>, this person may </a:t>
            </a:r>
            <a:r>
              <a:rPr lang="en-US" dirty="0">
                <a:solidFill>
                  <a:srgbClr val="FF0000"/>
                </a:solidFill>
              </a:rPr>
              <a:t>experience feelings of shame and embarrassment</a:t>
            </a:r>
            <a:r>
              <a:rPr lang="en-US" dirty="0"/>
              <a:t> and avoid market situations where he or she will be forced to reveal the inability to read a label or other written material</a:t>
            </a:r>
            <a:r>
              <a:rPr lang="en-US" dirty="0" smtClean="0"/>
              <a:t>.</a:t>
            </a:r>
            <a:endParaRPr lang="en-US" dirty="0"/>
          </a:p>
        </p:txBody>
      </p:sp>
    </p:spTree>
    <p:extLst>
      <p:ext uri="{BB962C8B-B14F-4D97-AF65-F5344CB8AC3E}">
        <p14:creationId xmlns:p14="http://schemas.microsoft.com/office/powerpoint/2010/main" val="15463666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Functionally illiterate 4/4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Some of these people (whom researchers </a:t>
            </a:r>
            <a:r>
              <a:rPr lang="en-US" dirty="0">
                <a:solidFill>
                  <a:srgbClr val="FF0000"/>
                </a:solidFill>
              </a:rPr>
              <a:t>term social isolates</a:t>
            </a:r>
            <a:r>
              <a:rPr lang="en-US" dirty="0"/>
              <a:t>) cope with the stigma of illiteracy by avoiding situations in which they will have to reveal this problem. They may choose not to eat at a restaurant with an unfamiliar menu, for </a:t>
            </a:r>
            <a:r>
              <a:rPr lang="en-US" dirty="0" smtClean="0"/>
              <a:t>example.</a:t>
            </a:r>
            <a:endParaRPr lang="en-US" dirty="0"/>
          </a:p>
        </p:txBody>
      </p:sp>
    </p:spTree>
    <p:extLst>
      <p:ext uri="{BB962C8B-B14F-4D97-AF65-F5344CB8AC3E}">
        <p14:creationId xmlns:p14="http://schemas.microsoft.com/office/powerpoint/2010/main" val="4155934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Sustainability and environmental </a:t>
            </a:r>
            <a:r>
              <a:rPr lang="en-US" sz="2800" dirty="0" smtClean="0">
                <a:solidFill>
                  <a:schemeClr val="bg1"/>
                </a:solidFill>
              </a:rPr>
              <a:t>Stewardship 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Almost everyone today is concerned about saving our planet. Worries about </a:t>
            </a:r>
            <a:r>
              <a:rPr lang="en-US" dirty="0" smtClean="0"/>
              <a:t>climate change</a:t>
            </a:r>
            <a:r>
              <a:rPr lang="en-US" dirty="0"/>
              <a:t>, entire species going extinct, widespread exposure to carcinogens and </a:t>
            </a:r>
            <a:r>
              <a:rPr lang="en-US" dirty="0" smtClean="0"/>
              <a:t>harmful bacteria </a:t>
            </a:r>
            <a:r>
              <a:rPr lang="en-US" dirty="0"/>
              <a:t>and many other issues are front and center. </a:t>
            </a:r>
            <a:endParaRPr lang="en-US" dirty="0" smtClean="0"/>
          </a:p>
        </p:txBody>
      </p:sp>
      <p:pic>
        <p:nvPicPr>
          <p:cNvPr id="11" name="Picture 11" descr="MPj04222160000[1]"/>
          <p:cNvPicPr>
            <a:picLocks noChangeAspect="1" noChangeArrowheads="1"/>
          </p:cNvPicPr>
          <p:nvPr/>
        </p:nvPicPr>
        <p:blipFill>
          <a:blip r:embed="rId6" cstate="print"/>
          <a:srcRect/>
          <a:stretch>
            <a:fillRect/>
          </a:stretch>
        </p:blipFill>
        <p:spPr bwMode="auto">
          <a:xfrm>
            <a:off x="8404225" y="3299687"/>
            <a:ext cx="2949575" cy="2649557"/>
          </a:xfrm>
          <a:prstGeom prst="rect">
            <a:avLst/>
          </a:prstGeom>
          <a:noFill/>
          <a:ln w="38100">
            <a:solidFill>
              <a:srgbClr val="996633"/>
            </a:solidFill>
            <a:miter lim="800000"/>
            <a:headEnd/>
            <a:tailEnd/>
          </a:ln>
        </p:spPr>
      </p:pic>
    </p:spTree>
    <p:extLst>
      <p:ext uri="{BB962C8B-B14F-4D97-AF65-F5344CB8AC3E}">
        <p14:creationId xmlns:p14="http://schemas.microsoft.com/office/powerpoint/2010/main" val="33265335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Sustainability and environmental </a:t>
            </a:r>
            <a:r>
              <a:rPr lang="en-US" sz="2800" dirty="0" smtClean="0">
                <a:solidFill>
                  <a:schemeClr val="bg1"/>
                </a:solidFill>
              </a:rPr>
              <a:t>Stewardship 2/4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Some </a:t>
            </a:r>
            <a:r>
              <a:rPr lang="en-US" dirty="0"/>
              <a:t>solutions are no-brainers</a:t>
            </a:r>
            <a:r>
              <a:rPr lang="en-US" dirty="0" smtClean="0"/>
              <a:t>: Unilever </a:t>
            </a:r>
            <a:r>
              <a:rPr lang="en-US" dirty="0"/>
              <a:t>launched a campaign on Facebook and YouTube tied to its Axe brand to </a:t>
            </a:r>
            <a:r>
              <a:rPr lang="en-US" dirty="0" smtClean="0"/>
              <a:t>encourage reduced </a:t>
            </a:r>
            <a:r>
              <a:rPr lang="en-US" dirty="0"/>
              <a:t>usage of hot water. The “</a:t>
            </a:r>
            <a:r>
              <a:rPr lang="en-US" dirty="0" smtClean="0"/>
              <a:t>Shower-pooling</a:t>
            </a:r>
            <a:r>
              <a:rPr lang="en-US" dirty="0"/>
              <a:t>” campaign asks fans to take a </a:t>
            </a:r>
            <a:r>
              <a:rPr lang="en-US" dirty="0" smtClean="0"/>
              <a:t>pledge to </a:t>
            </a:r>
            <a:r>
              <a:rPr lang="en-US" dirty="0"/>
              <a:t>share a shower with a like-minded acquaintance or attractive stranger.</a:t>
            </a:r>
          </a:p>
        </p:txBody>
      </p:sp>
    </p:spTree>
    <p:extLst>
      <p:ext uri="{BB962C8B-B14F-4D97-AF65-F5344CB8AC3E}">
        <p14:creationId xmlns:p14="http://schemas.microsoft.com/office/powerpoint/2010/main" val="31112704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Sustainability and environmental </a:t>
            </a:r>
            <a:r>
              <a:rPr lang="en-US" sz="2800" dirty="0" smtClean="0">
                <a:solidFill>
                  <a:schemeClr val="bg1"/>
                </a:solidFill>
              </a:rPr>
              <a:t>Stewardship 3/4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Of course, that’s a trivial approach to a big problem but real solutions are a huge </a:t>
            </a:r>
            <a:r>
              <a:rPr lang="en-US" dirty="0" smtClean="0"/>
              <a:t>priority for </a:t>
            </a:r>
            <a:r>
              <a:rPr lang="en-US" dirty="0"/>
              <a:t>many individuals and organizations. </a:t>
            </a:r>
            <a:endParaRPr lang="en-US" dirty="0" smtClean="0"/>
          </a:p>
          <a:p>
            <a:r>
              <a:rPr lang="en-US" dirty="0"/>
              <a:t>A </a:t>
            </a:r>
            <a:r>
              <a:rPr lang="en-US" i="1" dirty="0">
                <a:solidFill>
                  <a:srgbClr val="FF0000"/>
                </a:solidFill>
              </a:rPr>
              <a:t>sustainable business model </a:t>
            </a:r>
            <a:r>
              <a:rPr lang="en-US" dirty="0">
                <a:solidFill>
                  <a:srgbClr val="FF0000"/>
                </a:solidFill>
              </a:rPr>
              <a:t>is </a:t>
            </a:r>
            <a:r>
              <a:rPr lang="en-US" dirty="0"/>
              <a:t>not just about “do-gooder” efforts that reduce a company’s carbon footprint or the amount of plastic that goes into landfills. Indeed, about 6 out of every 10 companies that convert to a sustainable business model report that they have profited financially as well.</a:t>
            </a:r>
          </a:p>
        </p:txBody>
      </p:sp>
    </p:spTree>
    <p:extLst>
      <p:ext uri="{BB962C8B-B14F-4D97-AF65-F5344CB8AC3E}">
        <p14:creationId xmlns:p14="http://schemas.microsoft.com/office/powerpoint/2010/main" val="3116024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Sustainability and environmental </a:t>
            </a:r>
            <a:r>
              <a:rPr lang="en-US" sz="2800" dirty="0" smtClean="0">
                <a:solidFill>
                  <a:schemeClr val="bg1"/>
                </a:solidFill>
              </a:rPr>
              <a:t>Stewardship 4/4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A </a:t>
            </a:r>
            <a:r>
              <a:rPr lang="en-US" b="1" dirty="0"/>
              <a:t>triple </a:t>
            </a:r>
            <a:r>
              <a:rPr lang="en-US" b="1" dirty="0" smtClean="0"/>
              <a:t>bottom-line orientation </a:t>
            </a:r>
            <a:r>
              <a:rPr lang="en-US" dirty="0"/>
              <a:t>refers to business strategies that strive to maximize return in three ways:</a:t>
            </a:r>
          </a:p>
          <a:p>
            <a:r>
              <a:rPr lang="en-US" b="1" dirty="0"/>
              <a:t>1. The financial bottom line: </a:t>
            </a:r>
            <a:r>
              <a:rPr lang="en-US" dirty="0"/>
              <a:t>Provide profits to stakeholders.</a:t>
            </a:r>
          </a:p>
          <a:p>
            <a:r>
              <a:rPr lang="en-US" b="1" dirty="0"/>
              <a:t>2. The social bottom line: </a:t>
            </a:r>
            <a:r>
              <a:rPr lang="en-US" dirty="0"/>
              <a:t>Return benefits to the communities where the </a:t>
            </a:r>
            <a:r>
              <a:rPr lang="en-US" dirty="0" smtClean="0"/>
              <a:t>organization operates</a:t>
            </a:r>
            <a:r>
              <a:rPr lang="en-US" dirty="0"/>
              <a:t>.</a:t>
            </a:r>
          </a:p>
          <a:p>
            <a:r>
              <a:rPr lang="en-US" b="1" dirty="0"/>
              <a:t>3. The environmental bottom line: </a:t>
            </a:r>
            <a:r>
              <a:rPr lang="en-US" dirty="0"/>
              <a:t>Minimize damage to the environment or </a:t>
            </a:r>
            <a:r>
              <a:rPr lang="en-US" dirty="0" smtClean="0"/>
              <a:t>even improve </a:t>
            </a:r>
            <a:r>
              <a:rPr lang="en-US" dirty="0"/>
              <a:t>natural conditions.</a:t>
            </a:r>
          </a:p>
        </p:txBody>
      </p:sp>
    </p:spTree>
    <p:extLst>
      <p:ext uri="{BB962C8B-B14F-4D97-AF65-F5344CB8AC3E}">
        <p14:creationId xmlns:p14="http://schemas.microsoft.com/office/powerpoint/2010/main" val="18765799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b="1" dirty="0" smtClean="0">
                <a:solidFill>
                  <a:schemeClr val="bg1"/>
                </a:solidFill>
              </a:rPr>
              <a:t>Sustainability 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is based on a simple principle</a:t>
            </a:r>
            <a:r>
              <a:rPr lang="en-US" dirty="0" smtClean="0"/>
              <a:t>: Everything </a:t>
            </a:r>
            <a:r>
              <a:rPr lang="en-US" dirty="0"/>
              <a:t>that we need for our survival and well-being depends, either directly </a:t>
            </a:r>
            <a:r>
              <a:rPr lang="en-US" dirty="0" smtClean="0"/>
              <a:t>or indirectly</a:t>
            </a:r>
            <a:r>
              <a:rPr lang="en-US" dirty="0"/>
              <a:t>, on our natural environment. </a:t>
            </a:r>
            <a:endParaRPr lang="en-US" dirty="0" smtClean="0"/>
          </a:p>
          <a:p>
            <a:endParaRPr lang="en-US" dirty="0"/>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94712" y="3024504"/>
            <a:ext cx="3581400" cy="2381250"/>
          </a:xfrm>
          <a:prstGeom prst="rect">
            <a:avLst/>
          </a:prstGeom>
        </p:spPr>
      </p:pic>
    </p:spTree>
    <p:extLst>
      <p:ext uri="{BB962C8B-B14F-4D97-AF65-F5344CB8AC3E}">
        <p14:creationId xmlns:p14="http://schemas.microsoft.com/office/powerpoint/2010/main" val="34065330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b="1" dirty="0" smtClean="0">
                <a:solidFill>
                  <a:schemeClr val="bg1"/>
                </a:solidFill>
              </a:rPr>
              <a:t>Sustainability 2/4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Sustainability </a:t>
            </a:r>
            <a:r>
              <a:rPr lang="en-US" dirty="0"/>
              <a:t>creates and maintains the </a:t>
            </a:r>
            <a:r>
              <a:rPr lang="en-US" dirty="0" smtClean="0"/>
              <a:t>conditions under </a:t>
            </a:r>
            <a:r>
              <a:rPr lang="en-US" dirty="0"/>
              <a:t>which humans and nature can exist in productive harmony, that permit </a:t>
            </a:r>
            <a:r>
              <a:rPr lang="en-US" dirty="0" smtClean="0"/>
              <a:t>fulfilling the </a:t>
            </a:r>
            <a:r>
              <a:rPr lang="en-US" dirty="0"/>
              <a:t>social, economic and other requirements of present and future </a:t>
            </a:r>
            <a:r>
              <a:rPr lang="en-US" dirty="0" smtClean="0"/>
              <a:t>generations.</a:t>
            </a:r>
            <a:endParaRPr lang="en-US" dirty="0"/>
          </a:p>
        </p:txBody>
      </p:sp>
    </p:spTree>
    <p:extLst>
      <p:ext uri="{BB962C8B-B14F-4D97-AF65-F5344CB8AC3E}">
        <p14:creationId xmlns:p14="http://schemas.microsoft.com/office/powerpoint/2010/main" val="33228092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b="1" dirty="0" smtClean="0">
                <a:solidFill>
                  <a:schemeClr val="bg1"/>
                </a:solidFill>
              </a:rPr>
              <a:t>Sustainability 3/4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Some people refer to this way of thinking as </a:t>
            </a:r>
            <a:r>
              <a:rPr lang="en-US" i="1" dirty="0"/>
              <a:t>cradle to cradle</a:t>
            </a:r>
            <a:r>
              <a:rPr lang="en-US" dirty="0"/>
              <a:t>; the target to aim for is a </a:t>
            </a:r>
            <a:r>
              <a:rPr lang="en-US" dirty="0" smtClean="0"/>
              <a:t>product made </a:t>
            </a:r>
            <a:r>
              <a:rPr lang="en-US" dirty="0"/>
              <a:t>from natural materials that is fully reusable or recyclable so that the </a:t>
            </a:r>
            <a:r>
              <a:rPr lang="en-US" dirty="0" smtClean="0"/>
              <a:t>company actually </a:t>
            </a:r>
            <a:r>
              <a:rPr lang="en-US" dirty="0"/>
              <a:t>uses zero resources to make it</a:t>
            </a:r>
            <a:r>
              <a:rPr lang="en-US" dirty="0" smtClean="0"/>
              <a:t>.</a:t>
            </a:r>
            <a:endParaRPr lang="en-US" dirty="0"/>
          </a:p>
        </p:txBody>
      </p:sp>
      <p:pic>
        <p:nvPicPr>
          <p:cNvPr id="11" name="Picture 8"/>
          <p:cNvPicPr>
            <a:picLocks noChangeAspect="1" noChangeArrowheads="1"/>
          </p:cNvPicPr>
          <p:nvPr/>
        </p:nvPicPr>
        <p:blipFill>
          <a:blip r:embed="rId6" cstate="print"/>
          <a:srcRect/>
          <a:stretch>
            <a:fillRect/>
          </a:stretch>
        </p:blipFill>
        <p:spPr bwMode="auto">
          <a:xfrm>
            <a:off x="7704079" y="3090368"/>
            <a:ext cx="1831188" cy="2751163"/>
          </a:xfrm>
          <a:prstGeom prst="rect">
            <a:avLst/>
          </a:prstGeom>
          <a:noFill/>
          <a:ln w="25400" cap="flat" cmpd="sng" algn="ctr">
            <a:noFill/>
            <a:prstDash val="solid"/>
            <a:miter lim="800000"/>
            <a:headEnd/>
            <a:tailEnd/>
          </a:ln>
        </p:spPr>
      </p:pic>
    </p:spTree>
    <p:extLst>
      <p:ext uri="{BB962C8B-B14F-4D97-AF65-F5344CB8AC3E}">
        <p14:creationId xmlns:p14="http://schemas.microsoft.com/office/powerpoint/2010/main" val="40415517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b="1" dirty="0" smtClean="0">
                <a:solidFill>
                  <a:schemeClr val="bg1"/>
                </a:solidFill>
              </a:rPr>
              <a:t>Sustainability 4/4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That </a:t>
            </a:r>
            <a:r>
              <a:rPr lang="en-US" dirty="0"/>
              <a:t>is a tough goal, but many organizations work hard to get as close to it as </a:t>
            </a:r>
            <a:r>
              <a:rPr lang="en-US" dirty="0" smtClean="0"/>
              <a:t>they can—and </a:t>
            </a:r>
            <a:r>
              <a:rPr lang="en-US" dirty="0"/>
              <a:t>consumers increasingly take notice. Many of us are much more mindful </a:t>
            </a:r>
            <a:r>
              <a:rPr lang="en-US" dirty="0" smtClean="0"/>
              <a:t>of these </a:t>
            </a:r>
            <a:r>
              <a:rPr lang="en-US" dirty="0"/>
              <a:t>issues when we shop and when we make decisions about the foods we eat, the </a:t>
            </a:r>
            <a:r>
              <a:rPr lang="en-US" dirty="0" smtClean="0"/>
              <a:t>clothes we </a:t>
            </a:r>
            <a:r>
              <a:rPr lang="en-US" dirty="0"/>
              <a:t>wear, the buildings in which we live and work, and the cars we drive. The </a:t>
            </a:r>
            <a:r>
              <a:rPr lang="en-US" dirty="0" smtClean="0"/>
              <a:t>consumer’s focus </a:t>
            </a:r>
            <a:r>
              <a:rPr lang="en-US" dirty="0"/>
              <a:t>on personal health is merging with a growing interest in global health. Some </a:t>
            </a:r>
            <a:r>
              <a:rPr lang="en-US" dirty="0" smtClean="0"/>
              <a:t>analysts call </a:t>
            </a:r>
            <a:r>
              <a:rPr lang="en-US" dirty="0"/>
              <a:t>this new value </a:t>
            </a:r>
            <a:r>
              <a:rPr lang="en-US" b="1" dirty="0"/>
              <a:t>conscientious consumerism</a:t>
            </a:r>
            <a:endParaRPr lang="en-US" dirty="0"/>
          </a:p>
        </p:txBody>
      </p:sp>
    </p:spTree>
    <p:extLst>
      <p:ext uri="{BB962C8B-B14F-4D97-AF65-F5344CB8AC3E}">
        <p14:creationId xmlns:p14="http://schemas.microsoft.com/office/powerpoint/2010/main" val="34533959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b="1" dirty="0">
                <a:solidFill>
                  <a:schemeClr val="bg1"/>
                </a:solidFill>
              </a:rPr>
              <a:t>Green Marketing and </a:t>
            </a:r>
            <a:r>
              <a:rPr lang="en-US" sz="2800" b="1" dirty="0" smtClean="0">
                <a:solidFill>
                  <a:schemeClr val="bg1"/>
                </a:solidFill>
              </a:rPr>
              <a:t>Greenwashing 1/4</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Because sustainability and related issues such as climate change, pollution, and </a:t>
            </a:r>
            <a:r>
              <a:rPr lang="en-US" dirty="0" smtClean="0"/>
              <a:t>toxic products </a:t>
            </a:r>
            <a:r>
              <a:rPr lang="en-US" dirty="0"/>
              <a:t>are so pervasive, it is important to distinguish this term from another </a:t>
            </a:r>
            <a:r>
              <a:rPr lang="en-US" dirty="0" smtClean="0"/>
              <a:t>widely used </a:t>
            </a:r>
            <a:r>
              <a:rPr lang="en-US" dirty="0"/>
              <a:t>buzzword: </a:t>
            </a:r>
            <a:r>
              <a:rPr lang="en-US" b="1" dirty="0"/>
              <a:t>Green marketing </a:t>
            </a:r>
            <a:r>
              <a:rPr lang="en-US" dirty="0"/>
              <a:t>describes a strategy that involves the </a:t>
            </a:r>
            <a:r>
              <a:rPr lang="en-US" dirty="0" smtClean="0"/>
              <a:t>development and </a:t>
            </a:r>
            <a:r>
              <a:rPr lang="en-US" dirty="0"/>
              <a:t>promotion of environmentally friendly products and stressing this attribute when </a:t>
            </a:r>
            <a:r>
              <a:rPr lang="en-US" dirty="0" smtClean="0"/>
              <a:t>the manufacturer </a:t>
            </a:r>
            <a:r>
              <a:rPr lang="en-US" dirty="0"/>
              <a:t>communicates with customers. </a:t>
            </a:r>
            <a:endParaRPr lang="en-US" dirty="0" smtClean="0"/>
          </a:p>
        </p:txBody>
      </p:sp>
    </p:spTree>
    <p:extLst>
      <p:ext uri="{BB962C8B-B14F-4D97-AF65-F5344CB8AC3E}">
        <p14:creationId xmlns:p14="http://schemas.microsoft.com/office/powerpoint/2010/main" val="3977347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b="1" dirty="0">
                <a:solidFill>
                  <a:schemeClr val="bg1"/>
                </a:solidFill>
              </a:rPr>
              <a:t>Green Marketing and </a:t>
            </a:r>
            <a:r>
              <a:rPr lang="en-US" sz="2800" b="1" dirty="0" smtClean="0">
                <a:solidFill>
                  <a:schemeClr val="bg1"/>
                </a:solidFill>
              </a:rPr>
              <a:t>Greenwashing 2/4</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Although </a:t>
            </a:r>
            <a:r>
              <a:rPr lang="en-US" dirty="0"/>
              <a:t>some specialized companies </a:t>
            </a:r>
            <a:r>
              <a:rPr lang="en-US" dirty="0" smtClean="0"/>
              <a:t>such as </a:t>
            </a:r>
            <a:r>
              <a:rPr lang="en-US" dirty="0"/>
              <a:t>Seventh Generation have successfully built a following around their green products, </a:t>
            </a:r>
            <a:r>
              <a:rPr lang="en-US" dirty="0" smtClean="0"/>
              <a:t>this strategy </a:t>
            </a:r>
            <a:r>
              <a:rPr lang="en-US" dirty="0"/>
              <a:t>has not fared well in recent years. Nonetheless, there still is demand for </a:t>
            </a:r>
            <a:r>
              <a:rPr lang="en-US" dirty="0" smtClean="0"/>
              <a:t> environmentally friendly </a:t>
            </a:r>
            <a:r>
              <a:rPr lang="en-US" dirty="0"/>
              <a:t>products: U.S. consumers spend more than $40 billion a year on them.</a:t>
            </a:r>
          </a:p>
        </p:txBody>
      </p:sp>
    </p:spTree>
    <p:extLst>
      <p:ext uri="{BB962C8B-B14F-4D97-AF65-F5344CB8AC3E}">
        <p14:creationId xmlns:p14="http://schemas.microsoft.com/office/powerpoint/2010/main" val="4538620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b="1" dirty="0">
                <a:solidFill>
                  <a:schemeClr val="bg1"/>
                </a:solidFill>
              </a:rPr>
              <a:t>Green Marketing and </a:t>
            </a:r>
            <a:r>
              <a:rPr lang="en-US" sz="2800" b="1" dirty="0" smtClean="0">
                <a:solidFill>
                  <a:schemeClr val="bg1"/>
                </a:solidFill>
              </a:rPr>
              <a:t>Greenwashing 3 /4</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Why would this be? We know that consumers increasingly pay more attention </a:t>
            </a:r>
            <a:r>
              <a:rPr lang="en-US" dirty="0" smtClean="0"/>
              <a:t>to environmental </a:t>
            </a:r>
            <a:r>
              <a:rPr lang="en-US" dirty="0"/>
              <a:t>issues, and many even say they will pay more for products that </a:t>
            </a:r>
            <a:r>
              <a:rPr lang="en-US" dirty="0" smtClean="0"/>
              <a:t> manufacturers produce </a:t>
            </a:r>
            <a:r>
              <a:rPr lang="en-US" dirty="0"/>
              <a:t>under ethical conditions (e.g., in humane workplaces and </a:t>
            </a:r>
            <a:r>
              <a:rPr lang="en-US" dirty="0" smtClean="0"/>
              <a:t>without harmful </a:t>
            </a:r>
            <a:r>
              <a:rPr lang="en-US" dirty="0"/>
              <a:t>chemicals). </a:t>
            </a:r>
            <a:endParaRPr lang="en-US" dirty="0" smtClean="0"/>
          </a:p>
        </p:txBody>
      </p:sp>
      <p:pic>
        <p:nvPicPr>
          <p:cNvPr id="11" name="Picture 11" descr="MPj04002760000[1]"/>
          <p:cNvPicPr>
            <a:picLocks noChangeAspect="1" noChangeArrowheads="1"/>
          </p:cNvPicPr>
          <p:nvPr/>
        </p:nvPicPr>
        <p:blipFill>
          <a:blip r:embed="rId6" cstate="print"/>
          <a:srcRect/>
          <a:stretch>
            <a:fillRect/>
          </a:stretch>
        </p:blipFill>
        <p:spPr>
          <a:xfrm>
            <a:off x="8492260" y="3474310"/>
            <a:ext cx="3048000" cy="2577353"/>
          </a:xfrm>
          <a:prstGeom prst="rect">
            <a:avLst/>
          </a:prstGeom>
          <a:solidFill>
            <a:srgbClr val="CC3300"/>
          </a:solidFill>
          <a:ln w="38100">
            <a:solidFill>
              <a:srgbClr val="996633"/>
            </a:solidFill>
          </a:ln>
        </p:spPr>
      </p:pic>
    </p:spTree>
    <p:extLst>
      <p:ext uri="{BB962C8B-B14F-4D97-AF65-F5344CB8AC3E}">
        <p14:creationId xmlns:p14="http://schemas.microsoft.com/office/powerpoint/2010/main" val="7934774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a:solidFill>
                  <a:schemeClr val="bg1"/>
                </a:solidFill>
              </a:rPr>
              <a:t>Green Marketing and </a:t>
            </a:r>
            <a:r>
              <a:rPr lang="en-US" sz="2800" dirty="0" smtClean="0">
                <a:solidFill>
                  <a:schemeClr val="bg1"/>
                </a:solidFill>
              </a:rPr>
              <a:t>Greenwashing 4 /4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In </a:t>
            </a:r>
            <a:r>
              <a:rPr lang="en-US" dirty="0"/>
              <a:t>one typical study, the researchers gave subjects a description </a:t>
            </a:r>
            <a:r>
              <a:rPr lang="en-US" dirty="0" smtClean="0"/>
              <a:t>of a </a:t>
            </a:r>
            <a:r>
              <a:rPr lang="en-US" dirty="0"/>
              <a:t>coffee company that either used or did not use Fair Trade principles to buy its beans</a:t>
            </a:r>
            <a:r>
              <a:rPr lang="en-US" dirty="0" smtClean="0"/>
              <a:t>. They </a:t>
            </a:r>
            <a:r>
              <a:rPr lang="en-US" dirty="0"/>
              <a:t>found that participants were willing to pay an additional $1.40 for a pound </a:t>
            </a:r>
            <a:r>
              <a:rPr lang="en-US" dirty="0" smtClean="0"/>
              <a:t>of the </a:t>
            </a:r>
            <a:r>
              <a:rPr lang="en-US" dirty="0"/>
              <a:t>coffee if it was ethically sourced and were negative about the company if it did </a:t>
            </a:r>
            <a:r>
              <a:rPr lang="en-US" dirty="0" smtClean="0"/>
              <a:t>not adhere </a:t>
            </a:r>
            <a:r>
              <a:rPr lang="en-US" dirty="0"/>
              <a:t>to these principles. The study obtained similar results for shirts that were </a:t>
            </a:r>
            <a:r>
              <a:rPr lang="en-US" dirty="0" smtClean="0"/>
              <a:t>made with </a:t>
            </a:r>
            <a:r>
              <a:rPr lang="en-US" dirty="0"/>
              <a:t>organic cotton.</a:t>
            </a:r>
            <a:r>
              <a:rPr lang="en-US" dirty="0" smtClean="0"/>
              <a:t>.</a:t>
            </a:r>
            <a:endParaRPr lang="en-US" dirty="0"/>
          </a:p>
        </p:txBody>
      </p:sp>
    </p:spTree>
    <p:extLst>
      <p:ext uri="{BB962C8B-B14F-4D97-AF65-F5344CB8AC3E}">
        <p14:creationId xmlns:p14="http://schemas.microsoft.com/office/powerpoint/2010/main" val="18800351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3065141" y="543490"/>
            <a:ext cx="9277876" cy="523220"/>
          </a:xfrm>
          <a:prstGeom prst="rect">
            <a:avLst/>
          </a:prstGeom>
          <a:noFill/>
        </p:spPr>
        <p:txBody>
          <a:bodyPr wrap="square" rtlCol="0">
            <a:spAutoFit/>
          </a:bodyPr>
          <a:lstStyle/>
          <a:p>
            <a:r>
              <a:rPr lang="en-US" sz="2800" dirty="0" smtClean="0">
                <a:solidFill>
                  <a:schemeClr val="bg1"/>
                </a:solidFill>
              </a:rPr>
              <a:t>Learning objective 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Consumer behavior </a:t>
            </a:r>
            <a:r>
              <a:rPr lang="en-US" dirty="0" smtClean="0"/>
              <a:t>can be </a:t>
            </a:r>
            <a:r>
              <a:rPr lang="en-US" dirty="0"/>
              <a:t>harmful to </a:t>
            </a:r>
            <a:r>
              <a:rPr lang="en-US" dirty="0" smtClean="0"/>
              <a:t>individuals and </a:t>
            </a:r>
            <a:r>
              <a:rPr lang="en-US" dirty="0"/>
              <a:t>to society.</a:t>
            </a:r>
          </a:p>
        </p:txBody>
      </p:sp>
    </p:spTree>
    <p:extLst>
      <p:ext uri="{BB962C8B-B14F-4D97-AF65-F5344CB8AC3E}">
        <p14:creationId xmlns:p14="http://schemas.microsoft.com/office/powerpoint/2010/main" val="13753025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a:solidFill>
                  <a:schemeClr val="bg1"/>
                </a:solidFill>
              </a:rPr>
              <a:t>The Dark Side of Consumer </a:t>
            </a:r>
            <a:r>
              <a:rPr lang="en-US" sz="2800" dirty="0" smtClean="0">
                <a:solidFill>
                  <a:schemeClr val="bg1"/>
                </a:solidFill>
              </a:rPr>
              <a:t>Behavior 1 /2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A few years ago a crowd assembled for a big holiday sale at </a:t>
            </a:r>
            <a:r>
              <a:rPr lang="en-US" dirty="0" smtClean="0"/>
              <a:t>a Walmart </a:t>
            </a:r>
            <a:r>
              <a:rPr lang="en-US" dirty="0"/>
              <a:t>store in New York. When the doors opened, the </a:t>
            </a:r>
            <a:r>
              <a:rPr lang="en-US" dirty="0" smtClean="0"/>
              <a:t>crowd trampled </a:t>
            </a:r>
            <a:r>
              <a:rPr lang="en-US" dirty="0"/>
              <a:t>a temporary worker to death as people rushed to </a:t>
            </a:r>
            <a:r>
              <a:rPr lang="en-US" dirty="0" smtClean="0"/>
              <a:t>grab discounted </a:t>
            </a:r>
            <a:r>
              <a:rPr lang="en-US" dirty="0"/>
              <a:t>merchandise off the store shelves. </a:t>
            </a:r>
          </a:p>
        </p:txBody>
      </p:sp>
      <p:pic>
        <p:nvPicPr>
          <p:cNvPr id="11" name="Picture 2"/>
          <p:cNvPicPr>
            <a:picLocks noChangeAspect="1" noChangeArrowheads="1"/>
          </p:cNvPicPr>
          <p:nvPr/>
        </p:nvPicPr>
        <p:blipFill>
          <a:blip r:embed="rId6" cstate="print"/>
          <a:srcRect/>
          <a:stretch>
            <a:fillRect/>
          </a:stretch>
        </p:blipFill>
        <p:spPr bwMode="auto">
          <a:xfrm>
            <a:off x="8404412" y="3302257"/>
            <a:ext cx="3308826" cy="2218765"/>
          </a:xfrm>
          <a:prstGeom prst="rect">
            <a:avLst/>
          </a:prstGeom>
          <a:noFill/>
          <a:ln w="25400" cap="flat" cmpd="sng" algn="ctr">
            <a:noFill/>
            <a:prstDash val="solid"/>
            <a:miter lim="800000"/>
            <a:headEnd/>
            <a:tailEnd/>
          </a:ln>
        </p:spPr>
      </p:pic>
    </p:spTree>
    <p:extLst>
      <p:ext uri="{BB962C8B-B14F-4D97-AF65-F5344CB8AC3E}">
        <p14:creationId xmlns:p14="http://schemas.microsoft.com/office/powerpoint/2010/main" val="9405104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a:solidFill>
                  <a:schemeClr val="bg1"/>
                </a:solidFill>
              </a:rPr>
              <a:t>The Dark Side of Consumer </a:t>
            </a:r>
            <a:r>
              <a:rPr lang="en-US" sz="2800" dirty="0" smtClean="0">
                <a:solidFill>
                  <a:schemeClr val="bg1"/>
                </a:solidFill>
              </a:rPr>
              <a:t>Behavior 2 /2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A </a:t>
            </a:r>
            <a:r>
              <a:rPr lang="en-US" dirty="0"/>
              <a:t>lawsuit filed </a:t>
            </a:r>
            <a:r>
              <a:rPr lang="en-US" dirty="0" smtClean="0"/>
              <a:t>on behalf </a:t>
            </a:r>
            <a:r>
              <a:rPr lang="en-US" dirty="0"/>
              <a:t>of the man’s survivors claimed that in addition to providing inadequate security, </a:t>
            </a:r>
            <a:r>
              <a:rPr lang="en-US" dirty="0" smtClean="0"/>
              <a:t>the retailer </a:t>
            </a:r>
            <a:r>
              <a:rPr lang="en-US" dirty="0"/>
              <a:t>“engaged in specific marketing and advertising techniques to specifically </a:t>
            </a:r>
            <a:r>
              <a:rPr lang="en-US" dirty="0" smtClean="0"/>
              <a:t>attract a </a:t>
            </a:r>
            <a:r>
              <a:rPr lang="en-US" dirty="0"/>
              <a:t>large crowd and create an environment of frenzy and mayhem.”</a:t>
            </a:r>
            <a:r>
              <a:rPr lang="en-US" dirty="0" smtClean="0"/>
              <a:t>.</a:t>
            </a:r>
            <a:endParaRPr lang="en-US" dirty="0"/>
          </a:p>
        </p:txBody>
      </p:sp>
    </p:spTree>
    <p:extLst>
      <p:ext uri="{BB962C8B-B14F-4D97-AF65-F5344CB8AC3E}">
        <p14:creationId xmlns:p14="http://schemas.microsoft.com/office/powerpoint/2010/main" val="11186895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A- addictive Consumption 1 /2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A woman in New Zealand apparently died from drinking too much Coca-Cola. Her </a:t>
            </a:r>
            <a:r>
              <a:rPr lang="en-US" dirty="0" smtClean="0"/>
              <a:t>family said </a:t>
            </a:r>
            <a:r>
              <a:rPr lang="en-US" dirty="0"/>
              <a:t>she drank about 2.2 gallons of the beverage every day for years. Prior to her </a:t>
            </a:r>
            <a:r>
              <a:rPr lang="en-US" dirty="0" smtClean="0"/>
              <a:t>death she </a:t>
            </a:r>
            <a:r>
              <a:rPr lang="en-US" dirty="0"/>
              <a:t>had several rotten teeth removed, and she gave birth to a baby who was born </a:t>
            </a:r>
            <a:r>
              <a:rPr lang="en-US" dirty="0" smtClean="0"/>
              <a:t>without any </a:t>
            </a:r>
            <a:r>
              <a:rPr lang="en-US" dirty="0"/>
              <a:t>tooth enamel.</a:t>
            </a:r>
          </a:p>
        </p:txBody>
      </p:sp>
    </p:spTree>
    <p:extLst>
      <p:ext uri="{BB962C8B-B14F-4D97-AF65-F5344CB8AC3E}">
        <p14:creationId xmlns:p14="http://schemas.microsoft.com/office/powerpoint/2010/main" val="34493309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A- addictive Consumption 2/2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b="1" dirty="0"/>
              <a:t>Consumer addiction </a:t>
            </a:r>
            <a:r>
              <a:rPr lang="en-US" dirty="0"/>
              <a:t>is a </a:t>
            </a:r>
            <a:r>
              <a:rPr lang="en-US" dirty="0" smtClean="0"/>
              <a:t>physiological or </a:t>
            </a:r>
            <a:r>
              <a:rPr lang="en-US" dirty="0"/>
              <a:t>psychological dependency on products or services. Many companies profit from </a:t>
            </a:r>
            <a:r>
              <a:rPr lang="en-US" dirty="0" smtClean="0"/>
              <a:t>selling addictive </a:t>
            </a:r>
            <a:r>
              <a:rPr lang="en-US" dirty="0"/>
              <a:t>products or from selling solutions for kicking a bad habit.</a:t>
            </a:r>
          </a:p>
        </p:txBody>
      </p:sp>
    </p:spTree>
    <p:extLst>
      <p:ext uri="{BB962C8B-B14F-4D97-AF65-F5344CB8AC3E}">
        <p14:creationId xmlns:p14="http://schemas.microsoft.com/office/powerpoint/2010/main" val="11290183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B- </a:t>
            </a:r>
            <a:r>
              <a:rPr lang="en-US" sz="2800" b="1" dirty="0">
                <a:solidFill>
                  <a:schemeClr val="bg1"/>
                </a:solidFill>
              </a:rPr>
              <a:t>Compulsive consumption </a:t>
            </a:r>
            <a:r>
              <a:rPr lang="en-US" sz="2800" dirty="0" smtClean="0">
                <a:solidFill>
                  <a:schemeClr val="bg1"/>
                </a:solidFill>
              </a:rPr>
              <a:t>1 /3</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Some consumers take the expression “born to shop” quite literally. They shop because </a:t>
            </a:r>
            <a:r>
              <a:rPr lang="en-US" dirty="0" smtClean="0"/>
              <a:t>they are </a:t>
            </a:r>
            <a:r>
              <a:rPr lang="en-US" dirty="0"/>
              <a:t>compelled to do so rather than because shopping is a pleasurable or functional task.</a:t>
            </a:r>
          </a:p>
          <a:p>
            <a:r>
              <a:rPr lang="en-US" b="1" dirty="0"/>
              <a:t>Compulsive consumption </a:t>
            </a:r>
            <a:r>
              <a:rPr lang="en-US" dirty="0"/>
              <a:t>refers to repetitive and often excessive shopping </a:t>
            </a:r>
            <a:r>
              <a:rPr lang="en-US" dirty="0" smtClean="0"/>
              <a:t>performed as </a:t>
            </a:r>
            <a:r>
              <a:rPr lang="en-US" dirty="0"/>
              <a:t>an antidote to tension, anxiety, depression, or boredom</a:t>
            </a:r>
            <a:r>
              <a:rPr lang="en-US" dirty="0" smtClean="0"/>
              <a:t>.</a:t>
            </a:r>
            <a:endParaRPr lang="en-US" dirty="0" smtClean="0"/>
          </a:p>
        </p:txBody>
      </p:sp>
    </p:spTree>
    <p:extLst>
      <p:ext uri="{BB962C8B-B14F-4D97-AF65-F5344CB8AC3E}">
        <p14:creationId xmlns:p14="http://schemas.microsoft.com/office/powerpoint/2010/main" val="36602549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B- </a:t>
            </a:r>
            <a:r>
              <a:rPr lang="en-US" sz="2800" b="1" dirty="0">
                <a:solidFill>
                  <a:schemeClr val="bg1"/>
                </a:solidFill>
              </a:rPr>
              <a:t>Compulsive consumption </a:t>
            </a:r>
            <a:r>
              <a:rPr lang="en-US" sz="2800" dirty="0" smtClean="0">
                <a:solidFill>
                  <a:schemeClr val="bg1"/>
                </a:solidFill>
              </a:rPr>
              <a:t>2 /3</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 </a:t>
            </a:r>
            <a:r>
              <a:rPr lang="en-US" dirty="0"/>
              <a:t>“Shopaholics” turn to </a:t>
            </a:r>
            <a:r>
              <a:rPr lang="en-US" dirty="0" smtClean="0"/>
              <a:t> shopping much </a:t>
            </a:r>
            <a:r>
              <a:rPr lang="en-US" dirty="0"/>
              <a:t>the way addicted people turn to drugs or alcohol.101 One man diagnosed </a:t>
            </a:r>
            <a:r>
              <a:rPr lang="en-US" dirty="0" smtClean="0"/>
              <a:t>with </a:t>
            </a:r>
            <a:r>
              <a:rPr lang="en-US" i="1" dirty="0" smtClean="0"/>
              <a:t>compulsive </a:t>
            </a:r>
            <a:r>
              <a:rPr lang="en-US" i="1" dirty="0"/>
              <a:t>shopping disorder (CSD) </a:t>
            </a:r>
            <a:r>
              <a:rPr lang="en-US" dirty="0"/>
              <a:t>bought more than 2,000 wrenches and never used </a:t>
            </a:r>
            <a:r>
              <a:rPr lang="en-US" dirty="0" smtClean="0"/>
              <a:t>any of </a:t>
            </a:r>
            <a:r>
              <a:rPr lang="en-US" dirty="0"/>
              <a:t>them. Therapists report that women clinically diagnosed with CSD outnumber men </a:t>
            </a:r>
            <a:r>
              <a:rPr lang="en-US" dirty="0" smtClean="0"/>
              <a:t>by four </a:t>
            </a:r>
            <a:r>
              <a:rPr lang="en-US" dirty="0"/>
              <a:t>to one. </a:t>
            </a:r>
          </a:p>
        </p:txBody>
      </p:sp>
    </p:spTree>
    <p:extLst>
      <p:ext uri="{BB962C8B-B14F-4D97-AF65-F5344CB8AC3E}">
        <p14:creationId xmlns:p14="http://schemas.microsoft.com/office/powerpoint/2010/main" val="19405298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B- </a:t>
            </a:r>
            <a:r>
              <a:rPr lang="en-US" sz="2800" b="1" dirty="0">
                <a:solidFill>
                  <a:schemeClr val="bg1"/>
                </a:solidFill>
              </a:rPr>
              <a:t>Compulsive consumption </a:t>
            </a:r>
            <a:r>
              <a:rPr lang="en-US" sz="2800" dirty="0" smtClean="0">
                <a:solidFill>
                  <a:schemeClr val="bg1"/>
                </a:solidFill>
              </a:rPr>
              <a:t>3 /3</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They  speculate </a:t>
            </a:r>
            <a:r>
              <a:rPr lang="en-US" dirty="0"/>
              <a:t>that women are attracted to items such as clothes and </a:t>
            </a:r>
            <a:r>
              <a:rPr lang="en-US" dirty="0" smtClean="0"/>
              <a:t>cosmetics to </a:t>
            </a:r>
            <a:r>
              <a:rPr lang="en-US" dirty="0"/>
              <a:t>enhance their interpersonal relationships, whereas men tend to focus on gadgetry</a:t>
            </a:r>
            <a:r>
              <a:rPr lang="en-US" dirty="0" smtClean="0"/>
              <a:t>, tools</a:t>
            </a:r>
            <a:r>
              <a:rPr lang="en-US" dirty="0"/>
              <a:t>, and guns to achieve a sense of power.</a:t>
            </a:r>
          </a:p>
        </p:txBody>
      </p:sp>
    </p:spTree>
    <p:extLst>
      <p:ext uri="{BB962C8B-B14F-4D97-AF65-F5344CB8AC3E}">
        <p14:creationId xmlns:p14="http://schemas.microsoft.com/office/powerpoint/2010/main" val="22873824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C- </a:t>
            </a:r>
            <a:r>
              <a:rPr lang="en-US" sz="2800" b="1" dirty="0">
                <a:solidFill>
                  <a:schemeClr val="bg1"/>
                </a:solidFill>
              </a:rPr>
              <a:t>Consumed consumers </a:t>
            </a:r>
            <a:r>
              <a:rPr lang="en-US" sz="2800" dirty="0" smtClean="0">
                <a:solidFill>
                  <a:schemeClr val="bg1"/>
                </a:solidFill>
              </a:rPr>
              <a:t>1 /2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b="1" dirty="0" smtClean="0"/>
              <a:t>Consumed </a:t>
            </a:r>
            <a:r>
              <a:rPr lang="en-US" b="1" dirty="0"/>
              <a:t>consumers </a:t>
            </a:r>
            <a:r>
              <a:rPr lang="en-US" dirty="0"/>
              <a:t>are people who are used or exploited, willingly or not, for </a:t>
            </a:r>
            <a:r>
              <a:rPr lang="en-US" dirty="0" smtClean="0"/>
              <a:t>commercial gain </a:t>
            </a:r>
            <a:r>
              <a:rPr lang="en-US" dirty="0"/>
              <a:t>in the marketplace. Here are some </a:t>
            </a:r>
            <a:r>
              <a:rPr lang="en-US" dirty="0" smtClean="0"/>
              <a:t>examples:</a:t>
            </a:r>
          </a:p>
          <a:p>
            <a:pPr marL="457200" lvl="1" indent="0">
              <a:buNone/>
            </a:pPr>
            <a:endParaRPr lang="en-US" dirty="0"/>
          </a:p>
        </p:txBody>
      </p:sp>
    </p:spTree>
    <p:extLst>
      <p:ext uri="{BB962C8B-B14F-4D97-AF65-F5344CB8AC3E}">
        <p14:creationId xmlns:p14="http://schemas.microsoft.com/office/powerpoint/2010/main" val="28817985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1655371" cy="1610200"/>
          </a:xfrm>
          <a:prstGeom prst="rect">
            <a:avLst/>
          </a:prstGeom>
        </p:spPr>
      </p:pic>
      <p:sp>
        <p:nvSpPr>
          <p:cNvPr id="7" name="TextBox 6"/>
          <p:cNvSpPr txBox="1"/>
          <p:nvPr/>
        </p:nvSpPr>
        <p:spPr>
          <a:xfrm>
            <a:off x="2914124" y="646714"/>
            <a:ext cx="9277876" cy="523220"/>
          </a:xfrm>
          <a:prstGeom prst="rect">
            <a:avLst/>
          </a:prstGeom>
          <a:noFill/>
        </p:spPr>
        <p:txBody>
          <a:bodyPr wrap="square" rtlCol="0">
            <a:spAutoFit/>
          </a:bodyPr>
          <a:lstStyle/>
          <a:p>
            <a:pPr lvl="1"/>
            <a:r>
              <a:rPr lang="en-US" sz="2800" dirty="0" smtClean="0">
                <a:solidFill>
                  <a:schemeClr val="bg1"/>
                </a:solidFill>
              </a:rPr>
              <a:t>C- </a:t>
            </a:r>
            <a:r>
              <a:rPr lang="en-US" sz="2800" b="1" dirty="0">
                <a:solidFill>
                  <a:schemeClr val="bg1"/>
                </a:solidFill>
              </a:rPr>
              <a:t>Consumed consumers </a:t>
            </a:r>
            <a:r>
              <a:rPr lang="en-US" sz="2800" dirty="0" smtClean="0">
                <a:solidFill>
                  <a:schemeClr val="bg1"/>
                </a:solidFill>
              </a:rPr>
              <a:t>2 /2</a:t>
            </a:r>
            <a:endParaRPr lang="en-US" sz="2800" dirty="0">
              <a:solidFill>
                <a:schemeClr val="bg1"/>
              </a:solidFill>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pPr lvl="1"/>
            <a:r>
              <a:rPr lang="en-US" b="1" dirty="0" smtClean="0"/>
              <a:t>Organ</a:t>
            </a:r>
            <a:r>
              <a:rPr lang="en-US" b="1" dirty="0"/>
              <a:t>, blood, and hair donors</a:t>
            </a:r>
            <a:r>
              <a:rPr lang="en-US" dirty="0" smtClean="0"/>
              <a:t>—</a:t>
            </a:r>
          </a:p>
          <a:p>
            <a:r>
              <a:rPr lang="en-US" dirty="0"/>
              <a:t>In the United States, millions of people </a:t>
            </a:r>
            <a:r>
              <a:rPr lang="en-US" dirty="0" smtClean="0"/>
              <a:t>sell their </a:t>
            </a:r>
            <a:r>
              <a:rPr lang="en-US" dirty="0"/>
              <a:t>blood. A lively market also exists for organs (e.g., kidneys), and some women </a:t>
            </a:r>
            <a:r>
              <a:rPr lang="en-US" dirty="0" smtClean="0"/>
              <a:t>sell their </a:t>
            </a:r>
            <a:r>
              <a:rPr lang="en-US" dirty="0"/>
              <a:t>hair to be made into wigs. Bidding for a human kidney on eBay went to </a:t>
            </a:r>
            <a:r>
              <a:rPr lang="en-US" dirty="0" smtClean="0"/>
              <a:t>more than </a:t>
            </a:r>
            <a:r>
              <a:rPr lang="en-US" dirty="0"/>
              <a:t>$5.7 million before the company ended the auction (it’s illegal to sell </a:t>
            </a:r>
            <a:r>
              <a:rPr lang="en-US" dirty="0" smtClean="0"/>
              <a:t>human organs </a:t>
            </a:r>
            <a:r>
              <a:rPr lang="en-US" dirty="0"/>
              <a:t>online … at least so far).</a:t>
            </a:r>
          </a:p>
        </p:txBody>
      </p:sp>
    </p:spTree>
    <p:extLst>
      <p:ext uri="{BB962C8B-B14F-4D97-AF65-F5344CB8AC3E}">
        <p14:creationId xmlns:p14="http://schemas.microsoft.com/office/powerpoint/2010/main" val="3618788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84262"/>
            <a:ext cx="9533101" cy="1610200"/>
          </a:xfrm>
          <a:prstGeom prst="rect">
            <a:avLst/>
          </a:prstGeom>
        </p:spPr>
      </p:pic>
      <p:sp>
        <p:nvSpPr>
          <p:cNvPr id="7" name="TextBox 6"/>
          <p:cNvSpPr txBox="1"/>
          <p:nvPr/>
        </p:nvSpPr>
        <p:spPr>
          <a:xfrm>
            <a:off x="2717612" y="233127"/>
            <a:ext cx="2800960" cy="523220"/>
          </a:xfrm>
          <a:prstGeom prst="rect">
            <a:avLst/>
          </a:prstGeom>
          <a:noFill/>
        </p:spPr>
        <p:txBody>
          <a:bodyPr wrap="none" rtlCol="0">
            <a:spAutoFit/>
          </a:bodyPr>
          <a:lstStyle/>
          <a:p>
            <a:r>
              <a:rPr lang="en-US" sz="2800" dirty="0" smtClean="0">
                <a:solidFill>
                  <a:schemeClr val="bg1"/>
                </a:solidFill>
              </a:rPr>
              <a:t>Lecture summary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p:nvPr/>
        </p:nvSpPr>
        <p:spPr>
          <a:xfrm>
            <a:off x="2028730" y="1140354"/>
            <a:ext cx="9014849" cy="6832640"/>
          </a:xfrm>
          <a:prstGeom prst="rect">
            <a:avLst/>
          </a:prstGeom>
        </p:spPr>
        <p:txBody>
          <a:bodyPr wrap="square">
            <a:spAutoFit/>
          </a:bodyPr>
          <a:lstStyle/>
          <a:p>
            <a:pPr>
              <a:buFont typeface="Arial" panose="020B0604020202020204" pitchFamily="34" charset="0"/>
              <a:buNone/>
            </a:pPr>
            <a:r>
              <a:rPr lang="en-US" sz="3200" dirty="0"/>
              <a:t>We have been learning</a:t>
            </a:r>
            <a:r>
              <a:rPr lang="en-US" sz="3200" dirty="0" smtClean="0"/>
              <a:t>:-</a:t>
            </a:r>
          </a:p>
          <a:p>
            <a:r>
              <a:rPr lang="en-US" sz="2000" dirty="0">
                <a:solidFill>
                  <a:srgbClr val="FF0000"/>
                </a:solidFill>
              </a:rPr>
              <a:t>Part 2 Learning objective three in chapter 2 (Consumer behavior impacts directly on major public policy issues that confront our society.).</a:t>
            </a:r>
          </a:p>
          <a:p>
            <a:pPr lvl="1"/>
            <a:r>
              <a:rPr lang="en-US" sz="2000" dirty="0"/>
              <a:t>Market access</a:t>
            </a:r>
          </a:p>
          <a:p>
            <a:pPr lvl="1"/>
            <a:r>
              <a:rPr lang="en-US" sz="2000" dirty="0"/>
              <a:t>Literacy</a:t>
            </a:r>
          </a:p>
          <a:p>
            <a:pPr lvl="2"/>
            <a:r>
              <a:rPr lang="en-US" sz="2000" dirty="0"/>
              <a:t>Media literacy</a:t>
            </a:r>
          </a:p>
          <a:p>
            <a:pPr lvl="2"/>
            <a:r>
              <a:rPr lang="en-US" sz="2000" dirty="0"/>
              <a:t>Functionally illiterate</a:t>
            </a:r>
          </a:p>
          <a:p>
            <a:pPr lvl="1"/>
            <a:r>
              <a:rPr lang="en-US" sz="2000" dirty="0"/>
              <a:t>Sustainability and environmental Stewardship</a:t>
            </a:r>
          </a:p>
          <a:p>
            <a:pPr lvl="2"/>
            <a:r>
              <a:rPr lang="en-US" sz="2000" dirty="0"/>
              <a:t>Sustainability</a:t>
            </a:r>
          </a:p>
          <a:p>
            <a:pPr lvl="2"/>
            <a:r>
              <a:rPr lang="en-US" sz="2000" dirty="0"/>
              <a:t>Green Marketing and Greenwashing</a:t>
            </a:r>
          </a:p>
          <a:p>
            <a:r>
              <a:rPr lang="en-US" sz="2000" dirty="0">
                <a:solidFill>
                  <a:srgbClr val="FF0000"/>
                </a:solidFill>
              </a:rPr>
              <a:t>Part 1Learning objective 4 in chapter 2 (</a:t>
            </a:r>
            <a:r>
              <a:rPr lang="en-US" sz="2000" dirty="0"/>
              <a:t>Consumer behavior can be harmful to individuals and to society).</a:t>
            </a:r>
          </a:p>
          <a:p>
            <a:pPr lvl="1"/>
            <a:r>
              <a:rPr lang="en-US" sz="2000" dirty="0"/>
              <a:t>The Dark Side of Consumer Behavior</a:t>
            </a:r>
          </a:p>
          <a:p>
            <a:pPr lvl="2"/>
            <a:r>
              <a:rPr lang="en-US" sz="2000" dirty="0"/>
              <a:t>addictive Consumption</a:t>
            </a:r>
          </a:p>
          <a:p>
            <a:pPr lvl="2"/>
            <a:r>
              <a:rPr lang="en-US" sz="2000" dirty="0"/>
              <a:t>Compulsive consumption</a:t>
            </a:r>
          </a:p>
          <a:p>
            <a:pPr lvl="2"/>
            <a:r>
              <a:rPr lang="en-US" sz="2000" dirty="0"/>
              <a:t>Consumed consumers</a:t>
            </a:r>
          </a:p>
          <a:p>
            <a:pPr lvl="2"/>
            <a:endParaRPr lang="en-US" dirty="0">
              <a:solidFill>
                <a:srgbClr val="0070C0"/>
              </a:solidFill>
              <a:latin typeface="Tajawal Medium" panose="00000600000000000000" pitchFamily="2" charset="-78"/>
              <a:cs typeface="Tajawal Medium" panose="00000600000000000000" pitchFamily="2" charset="-78"/>
            </a:endParaRPr>
          </a:p>
          <a:p>
            <a:pPr lvl="2"/>
            <a:endParaRPr lang="en-US" dirty="0">
              <a:solidFill>
                <a:srgbClr val="0070C0"/>
              </a:solidFill>
            </a:endParaRPr>
          </a:p>
          <a:p>
            <a:pPr lvl="2"/>
            <a:endParaRPr lang="en-US" dirty="0">
              <a:solidFill>
                <a:srgbClr val="FF0000"/>
              </a:solidFill>
            </a:endParaRPr>
          </a:p>
          <a:p>
            <a:pPr>
              <a:buFont typeface="Arial" panose="020B0604020202020204" pitchFamily="34" charset="0"/>
              <a:buNone/>
            </a:pPr>
            <a:endParaRPr lang="en-US" sz="2800" dirty="0" smtClean="0"/>
          </a:p>
          <a:p>
            <a:pPr>
              <a:buFont typeface="Arial" panose="020B0604020202020204" pitchFamily="34" charset="0"/>
              <a:buNone/>
            </a:pPr>
            <a:endParaRPr lang="en-US" sz="2400" dirty="0"/>
          </a:p>
        </p:txBody>
      </p:sp>
    </p:spTree>
    <p:extLst>
      <p:ext uri="{BB962C8B-B14F-4D97-AF65-F5344CB8AC3E}">
        <p14:creationId xmlns:p14="http://schemas.microsoft.com/office/powerpoint/2010/main" val="16031621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423403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659</TotalTime>
  <Words>1999</Words>
  <Application>Microsoft Office PowerPoint</Application>
  <PresentationFormat>Widescreen</PresentationFormat>
  <Paragraphs>201</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Saied</cp:lastModifiedBy>
  <cp:revision>63</cp:revision>
  <dcterms:created xsi:type="dcterms:W3CDTF">2021-08-03T13:03:26Z</dcterms:created>
  <dcterms:modified xsi:type="dcterms:W3CDTF">2023-03-08T01:19:00Z</dcterms:modified>
</cp:coreProperties>
</file>