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480" r:id="rId2"/>
    <p:sldId id="518" r:id="rId3"/>
    <p:sldId id="755" r:id="rId4"/>
    <p:sldId id="787" r:id="rId5"/>
    <p:sldId id="788" r:id="rId6"/>
    <p:sldId id="789" r:id="rId7"/>
    <p:sldId id="790" r:id="rId8"/>
    <p:sldId id="792" r:id="rId9"/>
    <p:sldId id="791" r:id="rId10"/>
    <p:sldId id="793" r:id="rId11"/>
    <p:sldId id="794" r:id="rId12"/>
    <p:sldId id="795" r:id="rId13"/>
    <p:sldId id="796" r:id="rId14"/>
    <p:sldId id="797" r:id="rId15"/>
    <p:sldId id="798" r:id="rId16"/>
    <p:sldId id="799" r:id="rId17"/>
    <p:sldId id="800" r:id="rId18"/>
    <p:sldId id="801" r:id="rId19"/>
    <p:sldId id="802" r:id="rId20"/>
    <p:sldId id="803" r:id="rId21"/>
    <p:sldId id="804" r:id="rId22"/>
    <p:sldId id="805" r:id="rId23"/>
    <p:sldId id="806" r:id="rId24"/>
    <p:sldId id="807" r:id="rId25"/>
    <p:sldId id="808" r:id="rId26"/>
    <p:sldId id="809" r:id="rId27"/>
    <p:sldId id="819" r:id="rId28"/>
    <p:sldId id="774" r:id="rId29"/>
    <p:sldId id="764" r:id="rId30"/>
    <p:sldId id="829" r:id="rId31"/>
    <p:sldId id="762" r:id="rId32"/>
    <p:sldId id="765" r:id="rId33"/>
    <p:sldId id="763" r:id="rId34"/>
    <p:sldId id="766" r:id="rId35"/>
    <p:sldId id="767" r:id="rId36"/>
    <p:sldId id="768" r:id="rId37"/>
    <p:sldId id="769" r:id="rId38"/>
    <p:sldId id="825" r:id="rId39"/>
    <p:sldId id="826" r:id="rId40"/>
    <p:sldId id="820" r:id="rId41"/>
    <p:sldId id="770" r:id="rId42"/>
    <p:sldId id="772" r:id="rId43"/>
    <p:sldId id="773" r:id="rId44"/>
    <p:sldId id="827" r:id="rId45"/>
    <p:sldId id="828" r:id="rId46"/>
    <p:sldId id="775" r:id="rId47"/>
    <p:sldId id="821" r:id="rId48"/>
    <p:sldId id="776" r:id="rId49"/>
    <p:sldId id="777" r:id="rId50"/>
    <p:sldId id="778" r:id="rId51"/>
    <p:sldId id="814" r:id="rId52"/>
    <p:sldId id="822" r:id="rId53"/>
    <p:sldId id="823" r:id="rId54"/>
    <p:sldId id="816" r:id="rId55"/>
    <p:sldId id="817" r:id="rId56"/>
    <p:sldId id="845"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8"/>
            <p14:sldId id="755"/>
            <p14:sldId id="787"/>
            <p14:sldId id="788"/>
            <p14:sldId id="789"/>
            <p14:sldId id="790"/>
            <p14:sldId id="792"/>
            <p14:sldId id="791"/>
            <p14:sldId id="793"/>
            <p14:sldId id="794"/>
            <p14:sldId id="795"/>
            <p14:sldId id="796"/>
            <p14:sldId id="797"/>
            <p14:sldId id="798"/>
            <p14:sldId id="799"/>
            <p14:sldId id="800"/>
            <p14:sldId id="801"/>
            <p14:sldId id="802"/>
            <p14:sldId id="803"/>
            <p14:sldId id="804"/>
            <p14:sldId id="805"/>
            <p14:sldId id="806"/>
            <p14:sldId id="807"/>
            <p14:sldId id="808"/>
            <p14:sldId id="809"/>
            <p14:sldId id="819"/>
            <p14:sldId id="774"/>
            <p14:sldId id="764"/>
            <p14:sldId id="829"/>
            <p14:sldId id="762"/>
            <p14:sldId id="765"/>
            <p14:sldId id="763"/>
            <p14:sldId id="766"/>
            <p14:sldId id="767"/>
            <p14:sldId id="768"/>
            <p14:sldId id="769"/>
            <p14:sldId id="825"/>
            <p14:sldId id="826"/>
            <p14:sldId id="820"/>
            <p14:sldId id="770"/>
            <p14:sldId id="772"/>
            <p14:sldId id="773"/>
            <p14:sldId id="827"/>
            <p14:sldId id="828"/>
            <p14:sldId id="775"/>
            <p14:sldId id="821"/>
            <p14:sldId id="776"/>
            <p14:sldId id="777"/>
            <p14:sldId id="778"/>
            <p14:sldId id="814"/>
            <p14:sldId id="822"/>
            <p14:sldId id="823"/>
            <p14:sldId id="816"/>
            <p14:sldId id="817"/>
            <p14:sldId id="8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0260" autoAdjust="0"/>
  </p:normalViewPr>
  <p:slideViewPr>
    <p:cSldViewPr snapToGrid="0">
      <p:cViewPr>
        <p:scale>
          <a:sx n="64" d="100"/>
          <a:sy n="64" d="100"/>
        </p:scale>
        <p:origin x="724" y="3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9373840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51510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dirty="0"/>
              <a:t>تنبيه: لا تقارن </a:t>
            </a:r>
            <a:r>
              <a:rPr lang="en-CA" dirty="0"/>
              <a:t>FLOATs (</a:t>
            </a:r>
            <a:r>
              <a:rPr lang="ar-SA" dirty="0"/>
              <a:t>الأرقام الحقيقية) للمساواة ('=' أو '&lt;&gt;')، لأنها ليست دقيقة. من ناحية أخرى، </a:t>
            </a:r>
            <a:r>
              <a:rPr lang="en-CA" dirty="0"/>
              <a:t>DECIMAL </a:t>
            </a:r>
            <a:r>
              <a:rPr lang="ar-SA" dirty="0"/>
              <a:t>دقيقة.</a:t>
            </a:r>
            <a:endParaRPr lang="en-US" dirty="0"/>
          </a:p>
          <a:p>
            <a:pPr algn="r" rtl="1"/>
            <a:endParaRPr lang="en-US" dirty="0"/>
          </a:p>
          <a:p>
            <a:pPr algn="r" rtl="1"/>
            <a:r>
              <a:rPr lang="en-US" dirty="0"/>
              <a:t>Quoted = </a:t>
            </a:r>
            <a:r>
              <a:rPr lang="ar-SA" dirty="0"/>
              <a:t>مقتبس</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1675232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982093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SA" b="0" i="0" dirty="0">
                <a:solidFill>
                  <a:srgbClr val="000000"/>
                </a:solidFill>
                <a:effectLst/>
                <a:latin typeface="Noto Kufi Arabic"/>
              </a:rPr>
              <a:t>فهم عملية التوحيد </a:t>
            </a:r>
            <a:r>
              <a:rPr lang="en-CA" b="0" i="0" dirty="0">
                <a:solidFill>
                  <a:srgbClr val="000000"/>
                </a:solidFill>
                <a:effectLst/>
                <a:latin typeface="Noto Kufi Arabic"/>
              </a:rPr>
              <a:t>Normalization </a:t>
            </a:r>
            <a:r>
              <a:rPr lang="ar-SA" b="0" i="0" dirty="0">
                <a:solidFill>
                  <a:srgbClr val="000000"/>
                </a:solidFill>
                <a:effectLst/>
                <a:latin typeface="Noto Kufi Arabic"/>
              </a:rPr>
              <a:t>المستخدمة عند تصميم قاعدة البيانات</a:t>
            </a:r>
            <a:endParaRPr lang="en-CA" dirty="0"/>
          </a:p>
          <a:p>
            <a:pPr algn="r" rtl="1"/>
            <a:endParaRPr lang="en-CA" dirty="0"/>
          </a:p>
          <a:p>
            <a:pPr algn="r" rtl="1"/>
            <a:r>
              <a:rPr lang="ar-SA" b="0" i="0" dirty="0">
                <a:solidFill>
                  <a:srgbClr val="040C28"/>
                </a:solidFill>
                <a:effectLst/>
                <a:latin typeface="Google Sans"/>
              </a:rPr>
              <a:t> لا تتجنب التكرار فحسب</a:t>
            </a:r>
            <a:r>
              <a:rPr lang="ar-SA" b="0" i="0" dirty="0">
                <a:solidFill>
                  <a:srgbClr val="202124"/>
                </a:solidFill>
                <a:effectLst/>
                <a:latin typeface="Google Sans"/>
              </a:rPr>
              <a:t> ، بل تجعل أيضًا استخدام أي قاعدة بيانات علائقية أكثر كفاءة: تتجنب أي خطأ في إدخال البيانات ، الحذف العرضي ، ويمكنك أيضًا تسهيل عملية تحديث البيانات.</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3473937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b="0" i="0" dirty="0">
                <a:solidFill>
                  <a:srgbClr val="353C41"/>
                </a:solidFill>
                <a:effectLst/>
                <a:latin typeface="Noto Naskh Arabic"/>
              </a:rPr>
              <a:t>لتوحيد هو فرع من فروع النظرية العلائقية الذي يوفر رؤى التصميم، وهو عملية تحديد مقدار التكرار </a:t>
            </a:r>
            <a:r>
              <a:rPr lang="en-CA" b="0" i="0" dirty="0">
                <a:solidFill>
                  <a:srgbClr val="353C41"/>
                </a:solidFill>
                <a:effectLst/>
                <a:latin typeface="Noto Naskh Arabic"/>
              </a:rPr>
              <a:t>redundancy </a:t>
            </a:r>
            <a:r>
              <a:rPr lang="ar-SA" b="0" i="0" dirty="0">
                <a:solidFill>
                  <a:srgbClr val="353C41"/>
                </a:solidFill>
                <a:effectLst/>
                <a:latin typeface="Noto Naskh Arabic"/>
              </a:rPr>
              <a:t>الموجود في الجدول.</a:t>
            </a:r>
          </a:p>
          <a:p>
            <a:pPr algn="r" rtl="1"/>
            <a:r>
              <a:rPr lang="ar-SA" b="0" i="0" dirty="0">
                <a:solidFill>
                  <a:srgbClr val="353C41"/>
                </a:solidFill>
                <a:effectLst/>
                <a:latin typeface="Noto Naskh Arabic"/>
              </a:rPr>
              <a:t>أهداف التوحيد هي:</a:t>
            </a:r>
          </a:p>
          <a:p>
            <a:pPr algn="r" rtl="1">
              <a:buFont typeface="Arial" panose="020B0604020202020204" pitchFamily="34" charset="0"/>
              <a:buChar char="•"/>
            </a:pPr>
            <a:r>
              <a:rPr lang="ar-SA" b="0" i="0" dirty="0">
                <a:solidFill>
                  <a:srgbClr val="353C41"/>
                </a:solidFill>
                <a:effectLst/>
                <a:latin typeface="Noto Naskh Arabic"/>
              </a:rPr>
              <a:t>القدرة على وصف مستوى التكرار في مخطط علائقي.</a:t>
            </a:r>
          </a:p>
          <a:p>
            <a:pPr algn="r" rtl="1">
              <a:buFont typeface="Arial" panose="020B0604020202020204" pitchFamily="34" charset="0"/>
              <a:buChar char="•"/>
            </a:pPr>
            <a:r>
              <a:rPr lang="ar-SA" b="0" i="0" dirty="0">
                <a:solidFill>
                  <a:srgbClr val="353C41"/>
                </a:solidFill>
                <a:effectLst/>
                <a:latin typeface="Noto Naskh Arabic"/>
              </a:rPr>
              <a:t>توفير آليات لتغيير المخططات بهدف إزالة التكرار.</a:t>
            </a:r>
          </a:p>
          <a:p>
            <a:pPr algn="r" rtl="1"/>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183587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b="0" i="0" dirty="0">
                <a:solidFill>
                  <a:srgbClr val="353C41"/>
                </a:solidFill>
                <a:effectLst/>
                <a:latin typeface="Noto Naskh Arabic"/>
              </a:rPr>
              <a:t>يمكن أن تكون جميع الجداول الموجودة في قواعد البيانات ضمن أحد النماذج الموحَّدة التي سنناقشها الآن. نريد الحد الأدنى من التكرار بين المفتاح الرئيسي </a:t>
            </a:r>
            <a:r>
              <a:rPr lang="en-CA" b="0" i="0" dirty="0">
                <a:solidFill>
                  <a:srgbClr val="353C41"/>
                </a:solidFill>
                <a:effectLst/>
                <a:latin typeface="Noto Naskh Arabic"/>
              </a:rPr>
              <a:t>PK، </a:t>
            </a:r>
            <a:r>
              <a:rPr lang="ar-SA" b="0" i="0" dirty="0">
                <a:solidFill>
                  <a:srgbClr val="353C41"/>
                </a:solidFill>
                <a:effectLst/>
                <a:latin typeface="Noto Naskh Arabic"/>
              </a:rPr>
              <a:t>والمفتاح الخارجي </a:t>
            </a:r>
            <a:r>
              <a:rPr lang="en-CA" b="0" i="0" dirty="0">
                <a:solidFill>
                  <a:srgbClr val="353C41"/>
                </a:solidFill>
                <a:effectLst/>
                <a:latin typeface="Noto Naskh Arabic"/>
              </a:rPr>
              <a:t>FK </a:t>
            </a:r>
            <a:r>
              <a:rPr lang="ar-SA" b="0" i="0" dirty="0">
                <a:solidFill>
                  <a:srgbClr val="353C41"/>
                </a:solidFill>
                <a:effectLst/>
                <a:latin typeface="Noto Naskh Arabic"/>
              </a:rPr>
              <a:t>من الناحية المثالية، كما يجب اشتقاق كل شيء آخر من جداول أخرى.</a:t>
            </a:r>
          </a:p>
          <a:p>
            <a:pPr algn="r" rtl="1"/>
            <a:r>
              <a:rPr lang="ar-SA" b="0" i="0" dirty="0">
                <a:solidFill>
                  <a:srgbClr val="353C41"/>
                </a:solidFill>
                <a:effectLst/>
                <a:latin typeface="Noto Naskh Arabic"/>
              </a:rPr>
              <a:t>هناك </a:t>
            </a:r>
            <a:r>
              <a:rPr lang="en-CA" b="0" i="0" dirty="0">
                <a:solidFill>
                  <a:srgbClr val="353C41"/>
                </a:solidFill>
                <a:effectLst/>
                <a:latin typeface="Noto Naskh Arabic"/>
              </a:rPr>
              <a:t>3</a:t>
            </a:r>
            <a:r>
              <a:rPr lang="ar-SA" b="0" i="0" dirty="0">
                <a:solidFill>
                  <a:srgbClr val="353C41"/>
                </a:solidFill>
                <a:effectLst/>
                <a:latin typeface="Noto Naskh Arabic"/>
              </a:rPr>
              <a:t> نماذج موحَّدة، وهي:</a:t>
            </a:r>
          </a:p>
          <a:p>
            <a:pPr algn="r" rtl="1">
              <a:buFont typeface="Arial" panose="020B0604020202020204" pitchFamily="34" charset="0"/>
              <a:buChar char="•"/>
            </a:pPr>
            <a:r>
              <a:rPr lang="ar-SA" b="0" i="0" dirty="0">
                <a:solidFill>
                  <a:srgbClr val="353C41"/>
                </a:solidFill>
                <a:effectLst/>
                <a:latin typeface="Noto Naskh Arabic"/>
              </a:rPr>
              <a:t>النموذج الموحَّد الأول </a:t>
            </a:r>
            <a:r>
              <a:rPr lang="en-CA" b="0" i="0" dirty="0">
                <a:solidFill>
                  <a:srgbClr val="353C41"/>
                </a:solidFill>
                <a:effectLst/>
                <a:latin typeface="Noto Naskh Arabic"/>
              </a:rPr>
              <a:t>First normal form، </a:t>
            </a:r>
            <a:r>
              <a:rPr lang="ar-SA" b="0" i="0" dirty="0">
                <a:solidFill>
                  <a:srgbClr val="353C41"/>
                </a:solidFill>
                <a:effectLst/>
                <a:latin typeface="Noto Naskh Arabic"/>
              </a:rPr>
              <a:t>أو 1</a:t>
            </a:r>
            <a:r>
              <a:rPr lang="en-CA" b="0" i="0" dirty="0">
                <a:solidFill>
                  <a:srgbClr val="353C41"/>
                </a:solidFill>
                <a:effectLst/>
                <a:latin typeface="Noto Naskh Arabic"/>
              </a:rPr>
              <a:t>NF </a:t>
            </a:r>
            <a:r>
              <a:rPr lang="ar-SA" b="0" i="0" dirty="0">
                <a:solidFill>
                  <a:srgbClr val="353C41"/>
                </a:solidFill>
                <a:effectLst/>
                <a:latin typeface="Noto Naskh Arabic"/>
              </a:rPr>
              <a:t>اختصارًا.</a:t>
            </a:r>
          </a:p>
          <a:p>
            <a:pPr algn="r" rtl="1">
              <a:buFont typeface="Arial" panose="020B0604020202020204" pitchFamily="34" charset="0"/>
              <a:buChar char="•"/>
            </a:pPr>
            <a:r>
              <a:rPr lang="ar-SA" b="0" i="0" dirty="0">
                <a:solidFill>
                  <a:srgbClr val="353C41"/>
                </a:solidFill>
                <a:effectLst/>
                <a:latin typeface="Noto Naskh Arabic"/>
              </a:rPr>
              <a:t>النموذج الموحَّد الثاني </a:t>
            </a:r>
            <a:r>
              <a:rPr lang="en-CA" b="0" i="0" dirty="0">
                <a:solidFill>
                  <a:srgbClr val="353C41"/>
                </a:solidFill>
                <a:effectLst/>
                <a:latin typeface="Noto Naskh Arabic"/>
              </a:rPr>
              <a:t>Second normal form، </a:t>
            </a:r>
            <a:r>
              <a:rPr lang="ar-SA" b="0" i="0" dirty="0">
                <a:solidFill>
                  <a:srgbClr val="353C41"/>
                </a:solidFill>
                <a:effectLst/>
                <a:latin typeface="Noto Naskh Arabic"/>
              </a:rPr>
              <a:t>أو 2</a:t>
            </a:r>
            <a:r>
              <a:rPr lang="en-CA" b="0" i="0" dirty="0">
                <a:solidFill>
                  <a:srgbClr val="353C41"/>
                </a:solidFill>
                <a:effectLst/>
                <a:latin typeface="Noto Naskh Arabic"/>
              </a:rPr>
              <a:t>NF </a:t>
            </a:r>
            <a:r>
              <a:rPr lang="ar-SA" b="0" i="0" dirty="0">
                <a:solidFill>
                  <a:srgbClr val="353C41"/>
                </a:solidFill>
                <a:effectLst/>
                <a:latin typeface="Noto Naskh Arabic"/>
              </a:rPr>
              <a:t>اختصارًا.</a:t>
            </a:r>
          </a:p>
          <a:p>
            <a:pPr algn="r" rtl="1">
              <a:buFont typeface="Arial" panose="020B0604020202020204" pitchFamily="34" charset="0"/>
              <a:buChar char="•"/>
            </a:pPr>
            <a:r>
              <a:rPr lang="ar-SA" b="0" i="0" dirty="0">
                <a:solidFill>
                  <a:srgbClr val="353C41"/>
                </a:solidFill>
                <a:effectLst/>
                <a:latin typeface="Noto Naskh Arabic"/>
              </a:rPr>
              <a:t>النموذج الموحَّد الثالث </a:t>
            </a:r>
            <a:r>
              <a:rPr lang="en-CA" b="0" i="0" dirty="0">
                <a:solidFill>
                  <a:srgbClr val="353C41"/>
                </a:solidFill>
                <a:effectLst/>
                <a:latin typeface="Noto Naskh Arabic"/>
              </a:rPr>
              <a:t>Third normal form، </a:t>
            </a:r>
            <a:r>
              <a:rPr lang="ar-SA" b="0" i="0" dirty="0">
                <a:solidFill>
                  <a:srgbClr val="353C41"/>
                </a:solidFill>
                <a:effectLst/>
                <a:latin typeface="Noto Naskh Arabic"/>
              </a:rPr>
              <a:t>أو 3</a:t>
            </a:r>
            <a:r>
              <a:rPr lang="en-CA" b="0" i="0" dirty="0">
                <a:solidFill>
                  <a:srgbClr val="353C41"/>
                </a:solidFill>
                <a:effectLst/>
                <a:latin typeface="Noto Naskh Arabic"/>
              </a:rPr>
              <a:t>NF </a:t>
            </a:r>
            <a:r>
              <a:rPr lang="ar-SA" b="0" i="0" dirty="0">
                <a:solidFill>
                  <a:srgbClr val="353C41"/>
                </a:solidFill>
                <a:effectLst/>
                <a:latin typeface="Noto Naskh Arabic"/>
              </a:rPr>
              <a:t>اختصارًا.</a:t>
            </a:r>
          </a:p>
          <a:p>
            <a:pPr algn="r" rtl="1">
              <a:buFont typeface="Arial" panose="020B0604020202020204" pitchFamily="34" charset="0"/>
              <a:buChar char="•"/>
            </a:pPr>
            <a:r>
              <a:rPr lang="ar-SA" b="0" i="0" dirty="0">
                <a:solidFill>
                  <a:srgbClr val="353C41"/>
                </a:solidFill>
                <a:effectLst/>
                <a:latin typeface="Noto Naskh Arabic"/>
              </a:rPr>
              <a:t>نموذج بويس-كود الموحَّد </a:t>
            </a:r>
            <a:r>
              <a:rPr lang="en-CA" b="0" i="0" dirty="0">
                <a:solidFill>
                  <a:srgbClr val="353C41"/>
                </a:solidFill>
                <a:effectLst/>
                <a:latin typeface="Noto Naskh Arabic"/>
              </a:rPr>
              <a:t>Boyce-Codd normal form، </a:t>
            </a:r>
            <a:r>
              <a:rPr lang="ar-SA" b="0" i="0" dirty="0">
                <a:solidFill>
                  <a:srgbClr val="353C41"/>
                </a:solidFill>
                <a:effectLst/>
                <a:latin typeface="Noto Naskh Arabic"/>
              </a:rPr>
              <a:t>أو </a:t>
            </a:r>
            <a:r>
              <a:rPr lang="en-CA" b="0" i="0" dirty="0">
                <a:solidFill>
                  <a:srgbClr val="353C41"/>
                </a:solidFill>
                <a:effectLst/>
                <a:latin typeface="Noto Naskh Arabic"/>
              </a:rPr>
              <a:t>BCNF </a:t>
            </a:r>
            <a:r>
              <a:rPr lang="ar-SA" b="0" i="0" dirty="0">
                <a:solidFill>
                  <a:srgbClr val="353C41"/>
                </a:solidFill>
                <a:effectLst/>
                <a:latin typeface="Noto Naskh Arabic"/>
              </a:rPr>
              <a:t>اختصارًا، وهو نادر الاستخدام.</a:t>
            </a:r>
          </a:p>
          <a:p>
            <a:pPr algn="r" rtl="1"/>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729296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SA" b="0" i="0" dirty="0">
                <a:solidFill>
                  <a:srgbClr val="52515B"/>
                </a:solidFill>
                <a:effectLst/>
                <a:latin typeface="Inter"/>
              </a:rPr>
              <a:t>ما هي فوائد تطبيع البيانات؟</a:t>
            </a:r>
          </a:p>
          <a:p>
            <a:pPr algn="r" rtl="1"/>
            <a:r>
              <a:rPr lang="ar-SA" b="1" i="0" dirty="0">
                <a:solidFill>
                  <a:srgbClr val="52515B"/>
                </a:solidFill>
                <a:effectLst/>
                <a:latin typeface="Inter"/>
              </a:rPr>
              <a:t>تصغير حجم قاعدة البيانات</a:t>
            </a:r>
            <a:endParaRPr lang="ar-SA" b="0" i="0" dirty="0">
              <a:solidFill>
                <a:srgbClr val="52515B"/>
              </a:solidFill>
              <a:effectLst/>
              <a:latin typeface="Inter"/>
            </a:endParaRPr>
          </a:p>
          <a:p>
            <a:pPr algn="r" rtl="1"/>
            <a:r>
              <a:rPr lang="ar-SA" b="0" i="0" dirty="0">
                <a:solidFill>
                  <a:srgbClr val="52515B"/>
                </a:solidFill>
                <a:effectLst/>
                <a:latin typeface="Inter"/>
              </a:rPr>
              <a:t>عندما يكون لديك بيانات تكرر نفسها في قاعدة البيانات الخاصة بك ، فأنت بحاجة إلى مساحة كبيرة لتخزين تلك البيانات ، لكنها إهدار كامل. يؤدي تطبيع البيانات إلى تقليل مساحة تخزين قاعدة البيانات ، وهذا يعني ، كما تعلم ، أنك توفر الموارد والمال.</a:t>
            </a:r>
          </a:p>
          <a:p>
            <a:pPr algn="r" rtl="1"/>
            <a:r>
              <a:rPr lang="ar-SA" b="1" i="0" dirty="0">
                <a:solidFill>
                  <a:srgbClr val="52515B"/>
                </a:solidFill>
                <a:effectLst/>
                <a:latin typeface="Inter"/>
              </a:rPr>
              <a:t>تبسيط الاستفسارات</a:t>
            </a:r>
            <a:endParaRPr lang="ar-SA" b="0" i="0" dirty="0">
              <a:solidFill>
                <a:srgbClr val="52515B"/>
              </a:solidFill>
              <a:effectLst/>
              <a:latin typeface="Inter"/>
            </a:endParaRPr>
          </a:p>
          <a:p>
            <a:pPr algn="r" rtl="1"/>
            <a:r>
              <a:rPr lang="ar-SA" b="0" i="0" dirty="0">
                <a:solidFill>
                  <a:srgbClr val="52515B"/>
                </a:solidFill>
                <a:effectLst/>
                <a:latin typeface="Inter"/>
              </a:rPr>
              <a:t>دائمًا ما يكون البحث عن المعلومات من خلال قاعدة بيانات جيدة التنظيم أسهل من القيام بالشيء نفسه داخل مكان فوضوي ، سواء كنت تقوم بذلك يدويًا أو باستخدام أداة رقمية آلية.</a:t>
            </a:r>
          </a:p>
          <a:p>
            <a:pPr algn="r" rtl="1"/>
            <a:r>
              <a:rPr lang="ar-SA" b="1" i="0" dirty="0">
                <a:solidFill>
                  <a:srgbClr val="52515B"/>
                </a:solidFill>
                <a:effectLst/>
                <a:latin typeface="Inter"/>
              </a:rPr>
              <a:t>تسهيل الصيانة</a:t>
            </a:r>
            <a:endParaRPr lang="ar-SA" b="0" i="0" dirty="0">
              <a:solidFill>
                <a:srgbClr val="52515B"/>
              </a:solidFill>
              <a:effectLst/>
              <a:latin typeface="Inter"/>
            </a:endParaRPr>
          </a:p>
          <a:p>
            <a:pPr algn="r" rtl="1"/>
            <a:r>
              <a:rPr lang="ar-SA" b="0" i="0" dirty="0">
                <a:solidFill>
                  <a:srgbClr val="52515B"/>
                </a:solidFill>
                <a:effectLst/>
                <a:latin typeface="Inter"/>
              </a:rPr>
              <a:t>تسوية قاعدة البيانات تمنع حدوث المشاكل وتجعل صيانة قاعدة البيانات أسهل. مرة أخرى ، هذا من شأنه تجنب إهدار الموارد والمال.</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5419111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خاصية متعدية</a:t>
            </a:r>
            <a:r>
              <a:rPr lang="en-CA" dirty="0"/>
              <a:t> = </a:t>
            </a:r>
            <a:r>
              <a:rPr lang="en-US" sz="1200" b="0" i="0" dirty="0">
                <a:solidFill>
                  <a:srgbClr val="242424"/>
                </a:solidFill>
                <a:effectLst/>
                <a:latin typeface="Times New Roman" panose="02020603050405020304" pitchFamily="18" charset="0"/>
                <a:cs typeface="Times New Roman" panose="02020603050405020304" pitchFamily="18" charset="0"/>
              </a:rPr>
              <a:t>Transitive property </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6071285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في الجدول الممكن، يحدد [معرف الكتاب] [معرف النوع]، ويحدد [معرف النوع] [نوع النوع]. لذلك، يحدد [معرف الكتاب] [نوع النوع] عبر [معرف النوع] ولدينا تبعية وظيفية متعدية، وهذه البنية لا تلبي الشكل العادي الثالث.</a:t>
            </a:r>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4111308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5761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25.png"/><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30.jpeg"/></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4.jpeg"/></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38.png"/><Relationship Id="rId4" Type="http://schemas.openxmlformats.org/officeDocument/2006/relationships/image" Target="../media/image37.png"/></Relationships>
</file>

<file path=ppt/slides/_rels/slide4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0.jpeg"/></Relationships>
</file>

<file path=ppt/slides/_rels/slide4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 Id="rId5" Type="http://schemas.openxmlformats.org/officeDocument/2006/relationships/image" Target="../media/image43.png"/><Relationship Id="rId4" Type="http://schemas.openxmlformats.org/officeDocument/2006/relationships/image" Target="../media/image42.png"/></Relationships>
</file>

<file path=ppt/slides/_rels/slide5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46.png"/><Relationship Id="rId4" Type="http://schemas.openxmlformats.org/officeDocument/2006/relationships/image" Target="../media/image45.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47.jpeg"/></Relationships>
</file>

<file path=ppt/slides/_rels/slide5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7.jpeg"/></Relationships>
</file>

<file path=ppt/slides/_rels/slide54.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9.gif"/></Relationships>
</file>

<file path=ppt/slides/_rels/slide5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56.svg"/><Relationship Id="rId2" Type="http://schemas.openxmlformats.org/officeDocument/2006/relationships/image" Target="../media/image52.jpeg"/><Relationship Id="rId1" Type="http://schemas.openxmlformats.org/officeDocument/2006/relationships/slideLayout" Target="../slideLayouts/slideLayout14.xml"/><Relationship Id="rId6" Type="http://schemas.openxmlformats.org/officeDocument/2006/relationships/image" Target="../media/image55.png"/><Relationship Id="rId5" Type="http://schemas.openxmlformats.org/officeDocument/2006/relationships/image" Target="../media/image3.png"/><Relationship Id="rId4" Type="http://schemas.openxmlformats.org/officeDocument/2006/relationships/image" Target="../media/image5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6288" y="5267180"/>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Khaled Eskaf</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6288"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8244FE6-FC01-0216-3738-DCE9E727D625}"/>
              </a:ext>
            </a:extLst>
          </p:cNvPr>
          <p:cNvSpPr txBox="1"/>
          <p:nvPr/>
        </p:nvSpPr>
        <p:spPr>
          <a:xfrm>
            <a:off x="329269" y="1590820"/>
            <a:ext cx="4278590" cy="2123658"/>
          </a:xfrm>
          <a:prstGeom prst="rect">
            <a:avLst/>
          </a:prstGeom>
          <a:noFill/>
        </p:spPr>
        <p:txBody>
          <a:bodyPr wrap="square">
            <a:spAutoFit/>
          </a:bodyPr>
          <a:lstStyle/>
          <a:p>
            <a:pPr algn="ctr"/>
            <a:r>
              <a:rPr lang="en-CA" sz="4400" b="1" dirty="0">
                <a:solidFill>
                  <a:srgbClr val="00B0F0"/>
                </a:solidFill>
                <a:latin typeface="Times New Roman" panose="02020603050405020304" pitchFamily="18" charset="0"/>
                <a:cs typeface="Times New Roman" panose="02020603050405020304" pitchFamily="18" charset="0"/>
              </a:rPr>
              <a:t>Database Management System</a:t>
            </a:r>
          </a:p>
        </p:txBody>
      </p:sp>
      <p:sp>
        <p:nvSpPr>
          <p:cNvPr id="5" name="TextBox 4">
            <a:extLst>
              <a:ext uri="{FF2B5EF4-FFF2-40B4-BE49-F238E27FC236}">
                <a16:creationId xmlns:a16="http://schemas.microsoft.com/office/drawing/2014/main" id="{F48D256A-314E-DBAD-C55C-DF150CD289A8}"/>
              </a:ext>
            </a:extLst>
          </p:cNvPr>
          <p:cNvSpPr txBox="1"/>
          <p:nvPr/>
        </p:nvSpPr>
        <p:spPr>
          <a:xfrm>
            <a:off x="2033092" y="3786543"/>
            <a:ext cx="87094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IT 261</a:t>
            </a:r>
          </a:p>
        </p:txBody>
      </p:sp>
      <p:sp>
        <p:nvSpPr>
          <p:cNvPr id="6" name="TextBox 5">
            <a:extLst>
              <a:ext uri="{FF2B5EF4-FFF2-40B4-BE49-F238E27FC236}">
                <a16:creationId xmlns:a16="http://schemas.microsoft.com/office/drawing/2014/main" id="{3A927C15-13B9-096C-5BBB-E767E5B1A668}"/>
              </a:ext>
            </a:extLst>
          </p:cNvPr>
          <p:cNvSpPr txBox="1"/>
          <p:nvPr/>
        </p:nvSpPr>
        <p:spPr>
          <a:xfrm>
            <a:off x="840996" y="4291844"/>
            <a:ext cx="3647114" cy="369332"/>
          </a:xfrm>
          <a:prstGeom prst="rect">
            <a:avLst/>
          </a:prstGeom>
          <a:noFill/>
        </p:spPr>
        <p:txBody>
          <a:bodyPr wrap="square">
            <a:spAutoFit/>
          </a:bodyPr>
          <a:lstStyle/>
          <a:p>
            <a:r>
              <a:rPr lang="en-CA" b="1" i="0" dirty="0">
                <a:effectLst/>
                <a:latin typeface="Tajawal"/>
              </a:rPr>
              <a:t>Bachelor of Information Technology</a:t>
            </a:r>
            <a:endParaRPr lang="en-CA" b="1"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3" name="Freeform: Shape 103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5" name="Rectangle 103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Freeform: Shape 103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41" name="Isosceles Triangle 104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Revision: Reference list &lt;br/&gt;&lt;br/&gt; — PEER UK">
            <a:extLst>
              <a:ext uri="{FF2B5EF4-FFF2-40B4-BE49-F238E27FC236}">
                <a16:creationId xmlns:a16="http://schemas.microsoft.com/office/drawing/2014/main" id="{328E9F72-155E-6E47-CAB8-749FB088A28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875422" y="0"/>
            <a:ext cx="7317274" cy="453671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1043" name="Isosceles Triangle 104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85169F9-F291-4C30-62E8-367B23576A09}"/>
              </a:ext>
            </a:extLst>
          </p:cNvPr>
          <p:cNvSpPr txBox="1"/>
          <p:nvPr/>
        </p:nvSpPr>
        <p:spPr>
          <a:xfrm>
            <a:off x="9854214" y="6398101"/>
            <a:ext cx="249331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b="1" dirty="0">
                <a:solidFill>
                  <a:srgbClr val="000000"/>
                </a:solidFill>
              </a:rPr>
              <a:t>www.midocean.ae</a:t>
            </a:r>
          </a:p>
        </p:txBody>
      </p:sp>
      <p:pic>
        <p:nvPicPr>
          <p:cNvPr id="4" name="Graphic 21">
            <a:extLst>
              <a:ext uri="{FF2B5EF4-FFF2-40B4-BE49-F238E27FC236}">
                <a16:creationId xmlns:a16="http://schemas.microsoft.com/office/drawing/2014/main" id="{41A29C1E-F64E-0E97-F451-06A53FE24C3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017" y="1"/>
            <a:ext cx="1742983" cy="658862"/>
          </a:xfrm>
          <a:prstGeom prst="rect">
            <a:avLst/>
          </a:prstGeom>
        </p:spPr>
      </p:pic>
    </p:spTree>
    <p:extLst>
      <p:ext uri="{BB962C8B-B14F-4D97-AF65-F5344CB8AC3E}">
        <p14:creationId xmlns:p14="http://schemas.microsoft.com/office/powerpoint/2010/main" val="4401809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pic>
        <p:nvPicPr>
          <p:cNvPr id="5122" name="Picture 2" descr="MySQL Workbench Tutorial: A Practical Introduction for Starters - Geekflare">
            <a:extLst>
              <a:ext uri="{FF2B5EF4-FFF2-40B4-BE49-F238E27FC236}">
                <a16:creationId xmlns:a16="http://schemas.microsoft.com/office/drawing/2014/main" id="{B27003A4-FAA0-8B98-0CA4-C23BC01D26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2205038"/>
            <a:ext cx="7620000" cy="24479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0495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521CF449-BDBA-898C-632A-7EC9A55204B8}"/>
              </a:ext>
            </a:extLst>
          </p:cNvPr>
          <p:cNvSpPr txBox="1"/>
          <p:nvPr/>
        </p:nvSpPr>
        <p:spPr>
          <a:xfrm>
            <a:off x="1517534" y="255815"/>
            <a:ext cx="1138766" cy="369332"/>
          </a:xfrm>
          <a:prstGeom prst="rect">
            <a:avLst/>
          </a:prstGeom>
          <a:noFill/>
        </p:spPr>
        <p:txBody>
          <a:bodyPr wrap="square">
            <a:spAutoFit/>
          </a:bodyPr>
          <a:lstStyle/>
          <a:p>
            <a:r>
              <a:rPr lang="en-CA" b="0" i="0" dirty="0">
                <a:solidFill>
                  <a:srgbClr val="000000"/>
                </a:solidFill>
                <a:effectLst/>
                <a:latin typeface="Segoe UI" panose="020B0502040204020203" pitchFamily="34" charset="0"/>
              </a:rPr>
              <a:t>Example</a:t>
            </a:r>
            <a:endParaRPr lang="en-CA" dirty="0"/>
          </a:p>
        </p:txBody>
      </p:sp>
      <p:sp>
        <p:nvSpPr>
          <p:cNvPr id="11" name="TextBox 10">
            <a:extLst>
              <a:ext uri="{FF2B5EF4-FFF2-40B4-BE49-F238E27FC236}">
                <a16:creationId xmlns:a16="http://schemas.microsoft.com/office/drawing/2014/main" id="{AE4822B4-5B69-E99A-B861-815FF442A26F}"/>
              </a:ext>
            </a:extLst>
          </p:cNvPr>
          <p:cNvSpPr txBox="1"/>
          <p:nvPr/>
        </p:nvSpPr>
        <p:spPr>
          <a:xfrm>
            <a:off x="368299" y="1302693"/>
            <a:ext cx="11739617" cy="646331"/>
          </a:xfrm>
          <a:prstGeom prst="rect">
            <a:avLst/>
          </a:prstGeom>
          <a:noFill/>
        </p:spPr>
        <p:txBody>
          <a:bodyPr wrap="square">
            <a:spAutoFit/>
          </a:bodyPr>
          <a:lstStyle/>
          <a:p>
            <a:r>
              <a:rPr lang="en-US" dirty="0"/>
              <a:t>a product sales database. A product sales database typically consists of many tables, e.g., products, customers, suppliers, orders, payments, employees, among others. Let's call our database "</a:t>
            </a:r>
            <a:r>
              <a:rPr lang="en-US" b="1" dirty="0" err="1"/>
              <a:t>southwind</a:t>
            </a:r>
            <a:r>
              <a:rPr lang="en-US" dirty="0"/>
              <a:t>" </a:t>
            </a:r>
            <a:endParaRPr lang="en-CA" dirty="0"/>
          </a:p>
        </p:txBody>
      </p:sp>
      <p:sp>
        <p:nvSpPr>
          <p:cNvPr id="14" name="TextBox 13">
            <a:extLst>
              <a:ext uri="{FF2B5EF4-FFF2-40B4-BE49-F238E27FC236}">
                <a16:creationId xmlns:a16="http://schemas.microsoft.com/office/drawing/2014/main" id="{3A65E68E-D14E-8EC8-00B1-4669470FB5C9}"/>
              </a:ext>
            </a:extLst>
          </p:cNvPr>
          <p:cNvSpPr txBox="1"/>
          <p:nvPr/>
        </p:nvSpPr>
        <p:spPr>
          <a:xfrm>
            <a:off x="271870" y="2372212"/>
            <a:ext cx="11739617" cy="369332"/>
          </a:xfrm>
          <a:prstGeom prst="rect">
            <a:avLst/>
          </a:prstGeom>
          <a:noFill/>
        </p:spPr>
        <p:txBody>
          <a:bodyPr wrap="square">
            <a:spAutoFit/>
          </a:bodyPr>
          <a:lstStyle/>
          <a:p>
            <a:r>
              <a:rPr lang="en-US" dirty="0"/>
              <a:t>We shall begin with the first table called "products" with the following columns (having data types as indicated) and rows:</a:t>
            </a:r>
            <a:endParaRPr lang="en-CA" dirty="0"/>
          </a:p>
        </p:txBody>
      </p:sp>
      <p:pic>
        <p:nvPicPr>
          <p:cNvPr id="16" name="Picture 15">
            <a:extLst>
              <a:ext uri="{FF2B5EF4-FFF2-40B4-BE49-F238E27FC236}">
                <a16:creationId xmlns:a16="http://schemas.microsoft.com/office/drawing/2014/main" id="{F1CA4FE1-BA16-8640-4C68-2572EA2113DF}"/>
              </a:ext>
            </a:extLst>
          </p:cNvPr>
          <p:cNvPicPr>
            <a:picLocks noChangeAspect="1"/>
          </p:cNvPicPr>
          <p:nvPr/>
        </p:nvPicPr>
        <p:blipFill>
          <a:blip r:embed="rId3"/>
          <a:stretch>
            <a:fillRect/>
          </a:stretch>
        </p:blipFill>
        <p:spPr>
          <a:xfrm>
            <a:off x="1404457" y="3100795"/>
            <a:ext cx="8313208" cy="2954787"/>
          </a:xfrm>
          <a:prstGeom prst="rect">
            <a:avLst/>
          </a:prstGeom>
        </p:spPr>
      </p:pic>
    </p:spTree>
    <p:extLst>
      <p:ext uri="{BB962C8B-B14F-4D97-AF65-F5344CB8AC3E}">
        <p14:creationId xmlns:p14="http://schemas.microsoft.com/office/powerpoint/2010/main" val="1573918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solidFill>
                <a:schemeClr val="tx1"/>
              </a:solidFill>
            </a:endParaRPr>
          </a:p>
          <a:p>
            <a:endParaRPr lang="en-US">
              <a:solidFill>
                <a:schemeClr val="tx1"/>
              </a:solidFill>
            </a:endParaRPr>
          </a:p>
          <a:p>
            <a:endParaRPr lang="en-US">
              <a:solidFill>
                <a:schemeClr val="tx1"/>
              </a:solidFill>
            </a:endParaRPr>
          </a:p>
          <a:p>
            <a:r>
              <a:rPr lang="en-US">
                <a:solidFill>
                  <a:schemeClr val="tx1"/>
                </a:solidFill>
              </a:rPr>
              <a:t>mysql&gt; CREATE DATABASE southwind;</a:t>
            </a:r>
          </a:p>
          <a:p>
            <a:r>
              <a:rPr lang="en-US">
                <a:solidFill>
                  <a:schemeClr val="tx1"/>
                </a:solidFill>
              </a:rPr>
              <a:t>Query OK, 1 row affected (0.03 sec)</a:t>
            </a:r>
          </a:p>
          <a:p>
            <a:r>
              <a:rPr lang="en-US">
                <a:solidFill>
                  <a:schemeClr val="tx1"/>
                </a:solidFill>
              </a:rPr>
              <a:t>   </a:t>
            </a:r>
          </a:p>
          <a:p>
            <a:r>
              <a:rPr lang="en-US">
                <a:solidFill>
                  <a:schemeClr val="tx1"/>
                </a:solidFill>
              </a:rPr>
              <a:t>mysql&gt; DROP DATABASE southwind;</a:t>
            </a:r>
          </a:p>
          <a:p>
            <a:r>
              <a:rPr lang="en-US">
                <a:solidFill>
                  <a:schemeClr val="tx1"/>
                </a:solidFill>
              </a:rPr>
              <a:t>Query OK, 0 rows affected (0.11 sec)</a:t>
            </a:r>
          </a:p>
          <a:p>
            <a:r>
              <a:rPr lang="en-US">
                <a:solidFill>
                  <a:schemeClr val="tx1"/>
                </a:solidFill>
              </a:rPr>
              <a:t>   </a:t>
            </a:r>
          </a:p>
          <a:p>
            <a:r>
              <a:rPr lang="en-US">
                <a:solidFill>
                  <a:schemeClr val="tx1"/>
                </a:solidFill>
              </a:rPr>
              <a:t>mysql&gt; CREATE DATABASE IF NOT EXISTS southwind;</a:t>
            </a:r>
          </a:p>
          <a:p>
            <a:r>
              <a:rPr lang="en-US">
                <a:solidFill>
                  <a:schemeClr val="tx1"/>
                </a:solidFill>
              </a:rPr>
              <a:t>Query OK, 1 row affected (0.01 sec)</a:t>
            </a:r>
          </a:p>
          <a:p>
            <a:r>
              <a:rPr lang="en-US">
                <a:solidFill>
                  <a:schemeClr val="tx1"/>
                </a:solidFill>
              </a:rPr>
              <a:t>   </a:t>
            </a:r>
          </a:p>
          <a:p>
            <a:r>
              <a:rPr lang="en-US">
                <a:solidFill>
                  <a:schemeClr val="tx1"/>
                </a:solidFill>
              </a:rPr>
              <a:t>mysql&gt; DROP DATABASE IF EXISTS southwind;</a:t>
            </a:r>
          </a:p>
          <a:p>
            <a:r>
              <a:rPr lang="en-US">
                <a:solidFill>
                  <a:schemeClr val="tx1"/>
                </a:solidFill>
              </a:rPr>
              <a:t>Query OK, 0 rows affected (0.00 sec)</a:t>
            </a:r>
            <a:endParaRPr lang="en-US" dirty="0">
              <a:solidFill>
                <a:schemeClr val="tx1"/>
              </a:solidFill>
            </a:endParaRPr>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C1853674-D310-EF67-0609-8DA62BECC7B7}"/>
              </a:ext>
            </a:extLst>
          </p:cNvPr>
          <p:cNvSpPr txBox="1"/>
          <p:nvPr/>
        </p:nvSpPr>
        <p:spPr>
          <a:xfrm>
            <a:off x="1446108" y="348148"/>
            <a:ext cx="8967068" cy="369332"/>
          </a:xfrm>
          <a:prstGeom prst="rect">
            <a:avLst/>
          </a:prstGeom>
          <a:noFill/>
        </p:spPr>
        <p:txBody>
          <a:bodyPr wrap="square">
            <a:spAutoFit/>
          </a:bodyPr>
          <a:lstStyle/>
          <a:p>
            <a:pPr algn="l"/>
            <a:r>
              <a:rPr lang="en-US" b="1" i="0" dirty="0">
                <a:solidFill>
                  <a:srgbClr val="0A8464"/>
                </a:solidFill>
                <a:effectLst/>
                <a:latin typeface="Segoe UI" panose="020B0502040204020203" pitchFamily="34" charset="0"/>
              </a:rPr>
              <a:t>Creating and Deleting a Database - </a:t>
            </a:r>
            <a:r>
              <a:rPr lang="en-US" b="1" i="0" dirty="0">
                <a:solidFill>
                  <a:srgbClr val="0A8464"/>
                </a:solidFill>
                <a:effectLst/>
                <a:latin typeface="Consolas" panose="020B0609020204030204" pitchFamily="49" charset="0"/>
              </a:rPr>
              <a:t>CREATE DATABASE</a:t>
            </a:r>
            <a:r>
              <a:rPr lang="en-US" b="1" i="0" dirty="0">
                <a:solidFill>
                  <a:srgbClr val="0A8464"/>
                </a:solidFill>
                <a:effectLst/>
                <a:latin typeface="Segoe UI" panose="020B0502040204020203" pitchFamily="34" charset="0"/>
              </a:rPr>
              <a:t> and </a:t>
            </a:r>
            <a:r>
              <a:rPr lang="en-US" b="1" i="0" dirty="0">
                <a:solidFill>
                  <a:srgbClr val="0A8464"/>
                </a:solidFill>
                <a:effectLst/>
                <a:latin typeface="Consolas" panose="020B0609020204030204" pitchFamily="49" charset="0"/>
              </a:rPr>
              <a:t>DROP DATABASE</a:t>
            </a:r>
            <a:endParaRPr lang="en-US" b="1" i="0" dirty="0">
              <a:solidFill>
                <a:srgbClr val="0A8464"/>
              </a:solidFill>
              <a:effectLst/>
              <a:latin typeface="Segoe UI" panose="020B0502040204020203" pitchFamily="34" charset="0"/>
            </a:endParaRPr>
          </a:p>
        </p:txBody>
      </p:sp>
      <p:sp>
        <p:nvSpPr>
          <p:cNvPr id="11" name="TextBox 10">
            <a:extLst>
              <a:ext uri="{FF2B5EF4-FFF2-40B4-BE49-F238E27FC236}">
                <a16:creationId xmlns:a16="http://schemas.microsoft.com/office/drawing/2014/main" id="{88FACA96-F29E-EE61-78F3-234E78F888B4}"/>
              </a:ext>
            </a:extLst>
          </p:cNvPr>
          <p:cNvSpPr txBox="1"/>
          <p:nvPr/>
        </p:nvSpPr>
        <p:spPr>
          <a:xfrm>
            <a:off x="271871" y="1264083"/>
            <a:ext cx="11712120" cy="923330"/>
          </a:xfrm>
          <a:prstGeom prst="rect">
            <a:avLst/>
          </a:prstGeom>
          <a:noFill/>
        </p:spPr>
        <p:txBody>
          <a:bodyPr wrap="square">
            <a:spAutoFit/>
          </a:bodyPr>
          <a:lstStyle/>
          <a:p>
            <a:r>
              <a:rPr lang="en-US" dirty="0"/>
              <a:t>You can create a new database using SQL command "CREATE DATABASE </a:t>
            </a:r>
            <a:r>
              <a:rPr lang="en-US" dirty="0" err="1"/>
              <a:t>databaseName</a:t>
            </a:r>
            <a:r>
              <a:rPr lang="en-US" dirty="0"/>
              <a:t>"; and delete a database using "DROP DATABASE </a:t>
            </a:r>
            <a:r>
              <a:rPr lang="en-US" dirty="0" err="1"/>
              <a:t>databaseName</a:t>
            </a:r>
            <a:r>
              <a:rPr lang="en-US" dirty="0"/>
              <a:t>". You could optionally apply condition "IF EXISTS" or "IF NOT EXISTS" to these commands. For example,</a:t>
            </a:r>
            <a:endParaRPr lang="en-CA" dirty="0"/>
          </a:p>
        </p:txBody>
      </p:sp>
      <p:sp>
        <p:nvSpPr>
          <p:cNvPr id="13" name="TextBox 12">
            <a:extLst>
              <a:ext uri="{FF2B5EF4-FFF2-40B4-BE49-F238E27FC236}">
                <a16:creationId xmlns:a16="http://schemas.microsoft.com/office/drawing/2014/main" id="{31CE5AD1-68E8-5181-C37F-1B4AEFCD6AD5}"/>
              </a:ext>
            </a:extLst>
          </p:cNvPr>
          <p:cNvSpPr txBox="1"/>
          <p:nvPr/>
        </p:nvSpPr>
        <p:spPr>
          <a:xfrm>
            <a:off x="7430410" y="4070423"/>
            <a:ext cx="3989736" cy="120032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dirty="0">
                <a:solidFill>
                  <a:srgbClr val="FF0000"/>
                </a:solidFill>
              </a:rPr>
              <a:t>IMPORTANT: Use SQL DROP (and DELETE) commands with extreme care, as the deleted entities are irrecoverable. THERE IS NO UNDO!!!</a:t>
            </a:r>
            <a:endParaRPr lang="en-CA" dirty="0">
              <a:solidFill>
                <a:srgbClr val="FF0000"/>
              </a:solidFill>
            </a:endParaRPr>
          </a:p>
        </p:txBody>
      </p:sp>
    </p:spTree>
    <p:extLst>
      <p:ext uri="{BB962C8B-B14F-4D97-AF65-F5344CB8AC3E}">
        <p14:creationId xmlns:p14="http://schemas.microsoft.com/office/powerpoint/2010/main" val="2711203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8" name="TextBox 7">
            <a:extLst>
              <a:ext uri="{FF2B5EF4-FFF2-40B4-BE49-F238E27FC236}">
                <a16:creationId xmlns:a16="http://schemas.microsoft.com/office/drawing/2014/main" id="{162DCEAE-C841-F965-5475-478AE6E67BCE}"/>
              </a:ext>
            </a:extLst>
          </p:cNvPr>
          <p:cNvSpPr txBox="1"/>
          <p:nvPr/>
        </p:nvSpPr>
        <p:spPr>
          <a:xfrm>
            <a:off x="334433" y="1275594"/>
            <a:ext cx="11586633" cy="2308324"/>
          </a:xfrm>
          <a:prstGeom prst="rect">
            <a:avLst/>
          </a:prstGeom>
          <a:noFill/>
        </p:spPr>
        <p:txBody>
          <a:bodyPr wrap="square">
            <a:spAutoFit/>
          </a:bodyPr>
          <a:lstStyle/>
          <a:p>
            <a:r>
              <a:rPr lang="en-US" dirty="0"/>
              <a:t>-- Remove the database "</a:t>
            </a:r>
            <a:r>
              <a:rPr lang="en-US" dirty="0" err="1"/>
              <a:t>southwind</a:t>
            </a:r>
            <a:r>
              <a:rPr lang="en-US" dirty="0"/>
              <a:t>", if it exists.</a:t>
            </a:r>
          </a:p>
          <a:p>
            <a:r>
              <a:rPr lang="en-US" dirty="0"/>
              <a:t>-- Beware that DROP (and DELETE) actions are irreversible and not recoverable!</a:t>
            </a:r>
          </a:p>
          <a:p>
            <a:r>
              <a:rPr lang="en-US" dirty="0" err="1"/>
              <a:t>mysql</a:t>
            </a:r>
            <a:r>
              <a:rPr lang="en-US" dirty="0"/>
              <a:t>&gt; DROP DATABASE IF EXISTS </a:t>
            </a:r>
            <a:r>
              <a:rPr lang="en-US" dirty="0" err="1"/>
              <a:t>southwind</a:t>
            </a:r>
            <a:r>
              <a:rPr lang="en-US" dirty="0"/>
              <a:t>;</a:t>
            </a:r>
          </a:p>
          <a:p>
            <a:r>
              <a:rPr lang="en-US" dirty="0"/>
              <a:t>Query OK, 1 rows affected (0.31 sec)</a:t>
            </a:r>
          </a:p>
          <a:p>
            <a:r>
              <a:rPr lang="en-US" dirty="0"/>
              <a:t> </a:t>
            </a:r>
          </a:p>
          <a:p>
            <a:r>
              <a:rPr lang="en-US" dirty="0"/>
              <a:t>-- Create the database "</a:t>
            </a:r>
            <a:r>
              <a:rPr lang="en-US" dirty="0" err="1"/>
              <a:t>southwind</a:t>
            </a:r>
            <a:r>
              <a:rPr lang="en-US" dirty="0"/>
              <a:t>"</a:t>
            </a:r>
          </a:p>
          <a:p>
            <a:r>
              <a:rPr lang="en-US" dirty="0" err="1"/>
              <a:t>mysql</a:t>
            </a:r>
            <a:r>
              <a:rPr lang="en-US" dirty="0"/>
              <a:t>&gt; CREATE DATABASE </a:t>
            </a:r>
            <a:r>
              <a:rPr lang="en-US" dirty="0" err="1"/>
              <a:t>southwind</a:t>
            </a:r>
            <a:r>
              <a:rPr lang="en-US" dirty="0"/>
              <a:t>;</a:t>
            </a:r>
          </a:p>
          <a:p>
            <a:r>
              <a:rPr lang="en-US" dirty="0"/>
              <a:t>Query OK, 1 row affected (0.01 sec)</a:t>
            </a:r>
            <a:endParaRPr lang="en-CA" dirty="0"/>
          </a:p>
        </p:txBody>
      </p:sp>
    </p:spTree>
    <p:extLst>
      <p:ext uri="{BB962C8B-B14F-4D97-AF65-F5344CB8AC3E}">
        <p14:creationId xmlns:p14="http://schemas.microsoft.com/office/powerpoint/2010/main" val="2100967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8" name="TextBox 7">
            <a:extLst>
              <a:ext uri="{FF2B5EF4-FFF2-40B4-BE49-F238E27FC236}">
                <a16:creationId xmlns:a16="http://schemas.microsoft.com/office/drawing/2014/main" id="{40694832-6AF7-EF72-CD94-ED5B4C886004}"/>
              </a:ext>
            </a:extLst>
          </p:cNvPr>
          <p:cNvSpPr txBox="1"/>
          <p:nvPr/>
        </p:nvSpPr>
        <p:spPr>
          <a:xfrm>
            <a:off x="325894" y="1275594"/>
            <a:ext cx="10909300" cy="2585323"/>
          </a:xfrm>
          <a:prstGeom prst="rect">
            <a:avLst/>
          </a:prstGeom>
          <a:noFill/>
        </p:spPr>
        <p:txBody>
          <a:bodyPr wrap="square">
            <a:spAutoFit/>
          </a:bodyPr>
          <a:lstStyle/>
          <a:p>
            <a:r>
              <a:rPr lang="en-US" dirty="0"/>
              <a:t>-- Create the table "products". Read "explanations" below for the column </a:t>
            </a:r>
            <a:r>
              <a:rPr lang="en-US" dirty="0" err="1"/>
              <a:t>defintions</a:t>
            </a:r>
            <a:endParaRPr lang="en-US" dirty="0"/>
          </a:p>
          <a:p>
            <a:r>
              <a:rPr lang="en-US" dirty="0" err="1"/>
              <a:t>mysql</a:t>
            </a:r>
            <a:r>
              <a:rPr lang="en-US" dirty="0"/>
              <a:t>&gt; CREATE TABLE IF NOT EXISTS products (</a:t>
            </a:r>
          </a:p>
          <a:p>
            <a:r>
              <a:rPr lang="en-US" dirty="0"/>
              <a:t>         </a:t>
            </a:r>
            <a:r>
              <a:rPr lang="en-US" dirty="0" err="1"/>
              <a:t>productID</a:t>
            </a:r>
            <a:r>
              <a:rPr lang="en-US" dirty="0"/>
              <a:t>    INT UNSIGNED  NOT NULL AUTO_INCREMENT,</a:t>
            </a:r>
          </a:p>
          <a:p>
            <a:r>
              <a:rPr lang="en-US" dirty="0"/>
              <a:t>         </a:t>
            </a:r>
            <a:r>
              <a:rPr lang="en-US" dirty="0" err="1"/>
              <a:t>productCode</a:t>
            </a:r>
            <a:r>
              <a:rPr lang="en-US" dirty="0"/>
              <a:t>  CHAR(3)       NOT NULL DEFAULT '',</a:t>
            </a:r>
          </a:p>
          <a:p>
            <a:r>
              <a:rPr lang="en-US" dirty="0"/>
              <a:t>         name         VARCHAR(30)   NOT NULL DEFAULT '',</a:t>
            </a:r>
          </a:p>
          <a:p>
            <a:r>
              <a:rPr lang="en-US" dirty="0"/>
              <a:t>         quantity     INT UNSIGNED  NOT NULL DEFAULT 0,</a:t>
            </a:r>
          </a:p>
          <a:p>
            <a:r>
              <a:rPr lang="en-US" dirty="0"/>
              <a:t>         price        DECIMAL(7,2)  NOT NULL DEFAULT 99999.99,</a:t>
            </a:r>
          </a:p>
          <a:p>
            <a:r>
              <a:rPr lang="en-US" dirty="0"/>
              <a:t>         PRIMARY KEY  (</a:t>
            </a:r>
            <a:r>
              <a:rPr lang="en-US" dirty="0" err="1"/>
              <a:t>productID</a:t>
            </a:r>
            <a:r>
              <a:rPr lang="en-US" dirty="0"/>
              <a:t>)</a:t>
            </a:r>
          </a:p>
          <a:p>
            <a:r>
              <a:rPr lang="en-US" dirty="0"/>
              <a:t>       );</a:t>
            </a:r>
            <a:endParaRPr lang="en-CA" dirty="0"/>
          </a:p>
        </p:txBody>
      </p:sp>
      <p:sp>
        <p:nvSpPr>
          <p:cNvPr id="11" name="TextBox 10">
            <a:extLst>
              <a:ext uri="{FF2B5EF4-FFF2-40B4-BE49-F238E27FC236}">
                <a16:creationId xmlns:a16="http://schemas.microsoft.com/office/drawing/2014/main" id="{8F970D75-9DA7-DCB9-CDBC-A39747587D3A}"/>
              </a:ext>
            </a:extLst>
          </p:cNvPr>
          <p:cNvSpPr txBox="1"/>
          <p:nvPr/>
        </p:nvSpPr>
        <p:spPr>
          <a:xfrm>
            <a:off x="427494" y="4878638"/>
            <a:ext cx="9490524" cy="646331"/>
          </a:xfrm>
          <a:prstGeom prst="rect">
            <a:avLst/>
          </a:prstGeom>
          <a:noFill/>
        </p:spPr>
        <p:txBody>
          <a:bodyPr wrap="square">
            <a:spAutoFit/>
          </a:bodyPr>
          <a:lstStyle/>
          <a:p>
            <a:r>
              <a:rPr lang="en-US" dirty="0"/>
              <a:t>-- Show all the tables to confirm that the "products" table has been created</a:t>
            </a:r>
          </a:p>
          <a:p>
            <a:r>
              <a:rPr lang="en-US" dirty="0" err="1"/>
              <a:t>mysql</a:t>
            </a:r>
            <a:r>
              <a:rPr lang="en-US" dirty="0"/>
              <a:t>&gt; SHOW TABLES;</a:t>
            </a:r>
            <a:endParaRPr lang="en-CA" dirty="0"/>
          </a:p>
        </p:txBody>
      </p:sp>
    </p:spTree>
    <p:extLst>
      <p:ext uri="{BB962C8B-B14F-4D97-AF65-F5344CB8AC3E}">
        <p14:creationId xmlns:p14="http://schemas.microsoft.com/office/powerpoint/2010/main" val="1676520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B6DB4A55-183C-1530-6FA0-D3CA12CBD129}"/>
              </a:ext>
            </a:extLst>
          </p:cNvPr>
          <p:cNvSpPr txBox="1"/>
          <p:nvPr/>
        </p:nvSpPr>
        <p:spPr>
          <a:xfrm>
            <a:off x="271871" y="1481444"/>
            <a:ext cx="11648258" cy="3139321"/>
          </a:xfrm>
          <a:prstGeom prst="rect">
            <a:avLst/>
          </a:prstGeom>
          <a:noFill/>
        </p:spPr>
        <p:txBody>
          <a:bodyPr wrap="square">
            <a:spAutoFit/>
          </a:bodyPr>
          <a:lstStyle/>
          <a:p>
            <a:r>
              <a:rPr lang="en-US" dirty="0"/>
              <a:t>The types are:</a:t>
            </a:r>
          </a:p>
          <a:p>
            <a:endParaRPr lang="en-US" dirty="0"/>
          </a:p>
          <a:p>
            <a:pPr marL="285750" indent="-285750">
              <a:buFont typeface="Wingdings" panose="05000000000000000000" pitchFamily="2" charset="2"/>
              <a:buChar char="§"/>
            </a:pPr>
            <a:r>
              <a:rPr lang="en-US" dirty="0" err="1"/>
              <a:t>productID</a:t>
            </a:r>
            <a:r>
              <a:rPr lang="en-US" dirty="0"/>
              <a:t> is INT UNSIGNED - non-negative integers.</a:t>
            </a:r>
          </a:p>
          <a:p>
            <a:pPr marL="285750" indent="-285750">
              <a:buFont typeface="Wingdings" panose="05000000000000000000" pitchFamily="2" charset="2"/>
              <a:buChar char="§"/>
            </a:pPr>
            <a:r>
              <a:rPr lang="en-US" dirty="0" err="1"/>
              <a:t>productCode</a:t>
            </a:r>
            <a:r>
              <a:rPr lang="en-US" dirty="0"/>
              <a:t> is CHAR(3) - a fixed-length alphanumeric string of 3 characters.</a:t>
            </a:r>
          </a:p>
          <a:p>
            <a:pPr marL="285750" indent="-285750">
              <a:buFont typeface="Wingdings" panose="05000000000000000000" pitchFamily="2" charset="2"/>
              <a:buChar char="§"/>
            </a:pPr>
            <a:r>
              <a:rPr lang="en-US" dirty="0"/>
              <a:t>name is VARCHAR(30) - a variable-length string of up to 30 characters.</a:t>
            </a:r>
          </a:p>
          <a:p>
            <a:pPr marL="285750" indent="-285750">
              <a:buFont typeface="Wingdings" panose="05000000000000000000" pitchFamily="2" charset="2"/>
              <a:buChar char="§"/>
            </a:pPr>
            <a:r>
              <a:rPr lang="en-US" dirty="0"/>
              <a:t>We use fixed-length string for </a:t>
            </a:r>
            <a:r>
              <a:rPr lang="en-US" dirty="0" err="1"/>
              <a:t>productCode</a:t>
            </a:r>
            <a:r>
              <a:rPr lang="en-US" dirty="0"/>
              <a:t>, as we assume that the </a:t>
            </a:r>
            <a:r>
              <a:rPr lang="en-US" dirty="0" err="1"/>
              <a:t>productCode</a:t>
            </a:r>
            <a:r>
              <a:rPr lang="en-US" dirty="0"/>
              <a:t> contains exactly 3 characters. On the other hand, we use variable-length string for name, as its length varies - VARCHAR is more efficient than CHAR.</a:t>
            </a:r>
          </a:p>
          <a:p>
            <a:pPr marL="285750" indent="-285750">
              <a:buFont typeface="Wingdings" panose="05000000000000000000" pitchFamily="2" charset="2"/>
              <a:buChar char="§"/>
            </a:pPr>
            <a:r>
              <a:rPr lang="en-US" dirty="0"/>
              <a:t>quantity is also INT UNSIGNED (non-negative integers).</a:t>
            </a:r>
          </a:p>
          <a:p>
            <a:pPr marL="285750" indent="-285750">
              <a:buFont typeface="Wingdings" panose="05000000000000000000" pitchFamily="2" charset="2"/>
              <a:buChar char="§"/>
            </a:pPr>
            <a:r>
              <a:rPr lang="en-US" dirty="0"/>
              <a:t>price is DECIMAL(10,2) - a decimal number with 2 decimal places.</a:t>
            </a:r>
          </a:p>
          <a:p>
            <a:pPr marL="285750" indent="-285750">
              <a:buFont typeface="Wingdings" panose="05000000000000000000" pitchFamily="2" charset="2"/>
              <a:buChar char="§"/>
            </a:pPr>
            <a:r>
              <a:rPr lang="en-US" dirty="0"/>
              <a:t>DECIMAL is precise (represented as integer with a fix decimal point). On the other hand, FLOAT and DOUBLE (real numbers) are not precise and are approximated. DECIMAL type is recommended for currency.</a:t>
            </a:r>
            <a:endParaRPr lang="en-CA" dirty="0"/>
          </a:p>
        </p:txBody>
      </p:sp>
    </p:spTree>
    <p:extLst>
      <p:ext uri="{BB962C8B-B14F-4D97-AF65-F5344CB8AC3E}">
        <p14:creationId xmlns:p14="http://schemas.microsoft.com/office/powerpoint/2010/main" val="4262498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0CA28806-30BB-FBFD-E4A6-B699E54007D9}"/>
              </a:ext>
            </a:extLst>
          </p:cNvPr>
          <p:cNvSpPr txBox="1"/>
          <p:nvPr/>
        </p:nvSpPr>
        <p:spPr>
          <a:xfrm>
            <a:off x="359834" y="1322087"/>
            <a:ext cx="10638366" cy="646331"/>
          </a:xfrm>
          <a:prstGeom prst="rect">
            <a:avLst/>
          </a:prstGeom>
          <a:noFill/>
        </p:spPr>
        <p:txBody>
          <a:bodyPr wrap="square">
            <a:spAutoFit/>
          </a:bodyPr>
          <a:lstStyle/>
          <a:p>
            <a:r>
              <a:rPr lang="en-US" dirty="0"/>
              <a:t>-- Describe the fields (columns) of the "products" table</a:t>
            </a:r>
          </a:p>
          <a:p>
            <a:r>
              <a:rPr lang="en-US" dirty="0" err="1"/>
              <a:t>mysql</a:t>
            </a:r>
            <a:r>
              <a:rPr lang="en-US" dirty="0"/>
              <a:t>&gt; DESCRIBE products;</a:t>
            </a:r>
            <a:endParaRPr lang="en-CA" dirty="0"/>
          </a:p>
        </p:txBody>
      </p:sp>
      <p:pic>
        <p:nvPicPr>
          <p:cNvPr id="13" name="Picture 12">
            <a:extLst>
              <a:ext uri="{FF2B5EF4-FFF2-40B4-BE49-F238E27FC236}">
                <a16:creationId xmlns:a16="http://schemas.microsoft.com/office/drawing/2014/main" id="{1B98CC46-36DF-506D-71AA-0132630A927A}"/>
              </a:ext>
            </a:extLst>
          </p:cNvPr>
          <p:cNvPicPr>
            <a:picLocks noChangeAspect="1"/>
          </p:cNvPicPr>
          <p:nvPr/>
        </p:nvPicPr>
        <p:blipFill>
          <a:blip r:embed="rId3"/>
          <a:stretch>
            <a:fillRect/>
          </a:stretch>
        </p:blipFill>
        <p:spPr>
          <a:xfrm>
            <a:off x="477837" y="2537126"/>
            <a:ext cx="8086725" cy="2371725"/>
          </a:xfrm>
          <a:prstGeom prst="rect">
            <a:avLst/>
          </a:prstGeom>
        </p:spPr>
      </p:pic>
    </p:spTree>
    <p:extLst>
      <p:ext uri="{BB962C8B-B14F-4D97-AF65-F5344CB8AC3E}">
        <p14:creationId xmlns:p14="http://schemas.microsoft.com/office/powerpoint/2010/main" val="277022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408B19A3-9F51-C24B-58D1-896D1C6A567B}"/>
              </a:ext>
            </a:extLst>
          </p:cNvPr>
          <p:cNvSpPr txBox="1"/>
          <p:nvPr/>
        </p:nvSpPr>
        <p:spPr>
          <a:xfrm>
            <a:off x="1509970" y="302442"/>
            <a:ext cx="3103033" cy="369332"/>
          </a:xfrm>
          <a:prstGeom prst="rect">
            <a:avLst/>
          </a:prstGeom>
          <a:noFill/>
        </p:spPr>
        <p:txBody>
          <a:bodyPr wrap="square">
            <a:spAutoFit/>
          </a:bodyPr>
          <a:lstStyle/>
          <a:p>
            <a:r>
              <a:rPr lang="en-CA" dirty="0"/>
              <a:t>Inserting Rows - INSERT INTO</a:t>
            </a:r>
          </a:p>
        </p:txBody>
      </p:sp>
      <p:sp>
        <p:nvSpPr>
          <p:cNvPr id="9" name="TextBox 8">
            <a:extLst>
              <a:ext uri="{FF2B5EF4-FFF2-40B4-BE49-F238E27FC236}">
                <a16:creationId xmlns:a16="http://schemas.microsoft.com/office/drawing/2014/main" id="{EF084536-E84B-4566-EDB3-9420C03699C4}"/>
              </a:ext>
            </a:extLst>
          </p:cNvPr>
          <p:cNvSpPr txBox="1"/>
          <p:nvPr/>
        </p:nvSpPr>
        <p:spPr>
          <a:xfrm>
            <a:off x="271871" y="1309789"/>
            <a:ext cx="11712120" cy="923330"/>
          </a:xfrm>
          <a:prstGeom prst="rect">
            <a:avLst/>
          </a:prstGeom>
          <a:noFill/>
        </p:spPr>
        <p:txBody>
          <a:bodyPr wrap="square">
            <a:spAutoFit/>
          </a:bodyPr>
          <a:lstStyle/>
          <a:p>
            <a:r>
              <a:rPr lang="en-US" dirty="0"/>
              <a:t>Let's fill up our "products" table with rows. We set the </a:t>
            </a:r>
            <a:r>
              <a:rPr lang="en-US" dirty="0" err="1"/>
              <a:t>productID</a:t>
            </a:r>
            <a:r>
              <a:rPr lang="en-US" dirty="0"/>
              <a:t> of the first record to 1001, and use AUTO_INCREMENT for the rest of records by inserting a NULL, or with a missing column value. Take note that strings must be enclosed with a pair of single quotes (or double quotes).</a:t>
            </a:r>
            <a:endParaRPr lang="en-CA" dirty="0"/>
          </a:p>
        </p:txBody>
      </p:sp>
      <p:sp>
        <p:nvSpPr>
          <p:cNvPr id="12" name="TextBox 11">
            <a:extLst>
              <a:ext uri="{FF2B5EF4-FFF2-40B4-BE49-F238E27FC236}">
                <a16:creationId xmlns:a16="http://schemas.microsoft.com/office/drawing/2014/main" id="{243EC045-7EC3-D67B-117B-C2BED3E22986}"/>
              </a:ext>
            </a:extLst>
          </p:cNvPr>
          <p:cNvSpPr txBox="1"/>
          <p:nvPr/>
        </p:nvSpPr>
        <p:spPr>
          <a:xfrm>
            <a:off x="208009" y="2503394"/>
            <a:ext cx="8860367" cy="646331"/>
          </a:xfrm>
          <a:prstGeom prst="rect">
            <a:avLst/>
          </a:prstGeom>
          <a:noFill/>
        </p:spPr>
        <p:txBody>
          <a:bodyPr wrap="square">
            <a:spAutoFit/>
          </a:bodyPr>
          <a:lstStyle/>
          <a:p>
            <a:r>
              <a:rPr lang="en-US" dirty="0"/>
              <a:t>-- Insert a row with all the column values</a:t>
            </a:r>
          </a:p>
          <a:p>
            <a:r>
              <a:rPr lang="en-US" dirty="0" err="1"/>
              <a:t>mysql</a:t>
            </a:r>
            <a:r>
              <a:rPr lang="en-US" dirty="0"/>
              <a:t>&gt; INSERT INTO products VALUES (1001, 'PEN', 'Pen Red', 5000, 1.23);</a:t>
            </a:r>
            <a:endParaRPr lang="en-CA" dirty="0"/>
          </a:p>
        </p:txBody>
      </p:sp>
      <p:sp>
        <p:nvSpPr>
          <p:cNvPr id="14" name="TextBox 13">
            <a:extLst>
              <a:ext uri="{FF2B5EF4-FFF2-40B4-BE49-F238E27FC236}">
                <a16:creationId xmlns:a16="http://schemas.microsoft.com/office/drawing/2014/main" id="{C0632DB0-7E9D-3191-E2A2-5A13C22DE08C}"/>
              </a:ext>
            </a:extLst>
          </p:cNvPr>
          <p:cNvSpPr txBox="1"/>
          <p:nvPr/>
        </p:nvSpPr>
        <p:spPr>
          <a:xfrm>
            <a:off x="410634" y="3891971"/>
            <a:ext cx="10841566" cy="2031325"/>
          </a:xfrm>
          <a:prstGeom prst="rect">
            <a:avLst/>
          </a:prstGeom>
          <a:noFill/>
        </p:spPr>
        <p:txBody>
          <a:bodyPr wrap="square">
            <a:spAutoFit/>
          </a:bodyPr>
          <a:lstStyle/>
          <a:p>
            <a:r>
              <a:rPr lang="en-CA" dirty="0"/>
              <a:t>-- Insert multiple rows in one command</a:t>
            </a:r>
          </a:p>
          <a:p>
            <a:r>
              <a:rPr lang="en-CA" dirty="0"/>
              <a:t>-- Inserting NULL to the </a:t>
            </a:r>
            <a:r>
              <a:rPr lang="en-CA" dirty="0" err="1"/>
              <a:t>auto_increment</a:t>
            </a:r>
            <a:r>
              <a:rPr lang="en-CA" dirty="0"/>
              <a:t> column results in </a:t>
            </a:r>
            <a:r>
              <a:rPr lang="en-CA" dirty="0" err="1"/>
              <a:t>max_value</a:t>
            </a:r>
            <a:r>
              <a:rPr lang="en-CA" dirty="0"/>
              <a:t> + 1</a:t>
            </a:r>
          </a:p>
          <a:p>
            <a:r>
              <a:rPr lang="en-CA" dirty="0" err="1"/>
              <a:t>mysql</a:t>
            </a:r>
            <a:r>
              <a:rPr lang="en-CA" dirty="0"/>
              <a:t>&gt; INSERT INTO products VALUES</a:t>
            </a:r>
          </a:p>
          <a:p>
            <a:r>
              <a:rPr lang="en-CA" dirty="0"/>
              <a:t>         (NULL, 'PEN', 'Pen Blue',  8000, 1.25),</a:t>
            </a:r>
          </a:p>
          <a:p>
            <a:r>
              <a:rPr lang="en-CA" dirty="0"/>
              <a:t>         (NULL, 'PEN', 'Pen Black', 2000, 1.25);</a:t>
            </a:r>
          </a:p>
          <a:p>
            <a:r>
              <a:rPr lang="en-CA" dirty="0"/>
              <a:t>Query OK, 2 rows affected (0.03 sec)</a:t>
            </a:r>
          </a:p>
          <a:p>
            <a:r>
              <a:rPr lang="en-CA" dirty="0"/>
              <a:t>Records: 2  Duplicates: 0  Warnings: 0</a:t>
            </a:r>
          </a:p>
        </p:txBody>
      </p:sp>
    </p:spTree>
    <p:extLst>
      <p:ext uri="{BB962C8B-B14F-4D97-AF65-F5344CB8AC3E}">
        <p14:creationId xmlns:p14="http://schemas.microsoft.com/office/powerpoint/2010/main" val="4055509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-- 2nd column (productCode) is defined to be NOT NULL</a:t>
            </a:r>
          </a:p>
          <a:p>
            <a:pPr algn="ctr"/>
            <a:r>
              <a:rPr lang="en-US"/>
              <a:t>mysql&gt; INSERT INTO products values (NULL, NULL, NULL, NULL, NULL);</a:t>
            </a:r>
          </a:p>
          <a:p>
            <a:pPr algn="ctr"/>
            <a:r>
              <a:rPr lang="en-US"/>
              <a:t>ERROR 1048 (23000): Column 'productCode' cannot be null</a:t>
            </a: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721500C9-582F-D427-BAF5-27C956A096A7}"/>
              </a:ext>
            </a:extLst>
          </p:cNvPr>
          <p:cNvSpPr txBox="1"/>
          <p:nvPr/>
        </p:nvSpPr>
        <p:spPr>
          <a:xfrm>
            <a:off x="271870" y="1229428"/>
            <a:ext cx="11437529" cy="1754326"/>
          </a:xfrm>
          <a:prstGeom prst="rect">
            <a:avLst/>
          </a:prstGeom>
          <a:noFill/>
        </p:spPr>
        <p:txBody>
          <a:bodyPr wrap="square">
            <a:spAutoFit/>
          </a:bodyPr>
          <a:lstStyle/>
          <a:p>
            <a:r>
              <a:rPr lang="en-CA" dirty="0"/>
              <a:t>-- Insert value to selected columns</a:t>
            </a:r>
          </a:p>
          <a:p>
            <a:r>
              <a:rPr lang="en-CA" dirty="0"/>
              <a:t>-- Missing value for the </a:t>
            </a:r>
            <a:r>
              <a:rPr lang="en-CA" dirty="0" err="1"/>
              <a:t>auto_increment</a:t>
            </a:r>
            <a:r>
              <a:rPr lang="en-CA" dirty="0"/>
              <a:t> column also results in </a:t>
            </a:r>
            <a:r>
              <a:rPr lang="en-CA" dirty="0" err="1"/>
              <a:t>max_value</a:t>
            </a:r>
            <a:r>
              <a:rPr lang="en-CA" dirty="0"/>
              <a:t> + 1</a:t>
            </a:r>
          </a:p>
          <a:p>
            <a:r>
              <a:rPr lang="en-CA" dirty="0" err="1"/>
              <a:t>mysql</a:t>
            </a:r>
            <a:r>
              <a:rPr lang="en-CA" dirty="0"/>
              <a:t>&gt; INSERT INTO products (</a:t>
            </a:r>
            <a:r>
              <a:rPr lang="en-CA" dirty="0" err="1"/>
              <a:t>productCode</a:t>
            </a:r>
            <a:r>
              <a:rPr lang="en-CA" dirty="0"/>
              <a:t>, name, quantity, price) VALUES</a:t>
            </a:r>
          </a:p>
          <a:p>
            <a:r>
              <a:rPr lang="en-CA" dirty="0"/>
              <a:t>         ('PEC', 'Pencil 2B', 10000, 0.48),</a:t>
            </a:r>
          </a:p>
          <a:p>
            <a:r>
              <a:rPr lang="en-CA" dirty="0"/>
              <a:t>         ('PEC', 'Pencil 2H', 8000, 0.49);</a:t>
            </a:r>
          </a:p>
          <a:p>
            <a:r>
              <a:rPr lang="en-CA" dirty="0"/>
              <a:t>Query OK, 2 row affected (0.03 sec)</a:t>
            </a:r>
          </a:p>
        </p:txBody>
      </p:sp>
      <p:sp>
        <p:nvSpPr>
          <p:cNvPr id="9" name="TextBox 8">
            <a:extLst>
              <a:ext uri="{FF2B5EF4-FFF2-40B4-BE49-F238E27FC236}">
                <a16:creationId xmlns:a16="http://schemas.microsoft.com/office/drawing/2014/main" id="{6F9EBF30-73A3-AB97-8868-6E90325E7803}"/>
              </a:ext>
            </a:extLst>
          </p:cNvPr>
          <p:cNvSpPr txBox="1"/>
          <p:nvPr/>
        </p:nvSpPr>
        <p:spPr>
          <a:xfrm>
            <a:off x="271869" y="3562892"/>
            <a:ext cx="11191997" cy="923330"/>
          </a:xfrm>
          <a:prstGeom prst="rect">
            <a:avLst/>
          </a:prstGeom>
          <a:noFill/>
        </p:spPr>
        <p:txBody>
          <a:bodyPr wrap="square">
            <a:spAutoFit/>
          </a:bodyPr>
          <a:lstStyle/>
          <a:p>
            <a:r>
              <a:rPr lang="en-US" dirty="0"/>
              <a:t>-- Missing columns get their default values</a:t>
            </a:r>
          </a:p>
          <a:p>
            <a:r>
              <a:rPr lang="en-US" dirty="0" err="1"/>
              <a:t>mysql</a:t>
            </a:r>
            <a:r>
              <a:rPr lang="en-US" dirty="0"/>
              <a:t>&gt; INSERT INTO products (</a:t>
            </a:r>
            <a:r>
              <a:rPr lang="en-US" dirty="0" err="1"/>
              <a:t>productCode</a:t>
            </a:r>
            <a:r>
              <a:rPr lang="en-US" dirty="0"/>
              <a:t>, name) VALUES ('PEC', 'Pencil HB');</a:t>
            </a:r>
          </a:p>
          <a:p>
            <a:r>
              <a:rPr lang="en-US" dirty="0"/>
              <a:t>Query OK, 1 row affected (0.04 sec)</a:t>
            </a:r>
            <a:endParaRPr lang="en-CA" dirty="0"/>
          </a:p>
        </p:txBody>
      </p:sp>
      <p:sp>
        <p:nvSpPr>
          <p:cNvPr id="12" name="TextBox 11">
            <a:extLst>
              <a:ext uri="{FF2B5EF4-FFF2-40B4-BE49-F238E27FC236}">
                <a16:creationId xmlns:a16="http://schemas.microsoft.com/office/drawing/2014/main" id="{DFF520F2-A3F7-43DB-9DF4-88850209B795}"/>
              </a:ext>
            </a:extLst>
          </p:cNvPr>
          <p:cNvSpPr txBox="1"/>
          <p:nvPr/>
        </p:nvSpPr>
        <p:spPr>
          <a:xfrm>
            <a:off x="271869" y="4767336"/>
            <a:ext cx="11073464" cy="923330"/>
          </a:xfrm>
          <a:prstGeom prst="rect">
            <a:avLst/>
          </a:prstGeom>
          <a:noFill/>
        </p:spPr>
        <p:txBody>
          <a:bodyPr wrap="square">
            <a:spAutoFit/>
          </a:bodyPr>
          <a:lstStyle/>
          <a:p>
            <a:r>
              <a:rPr lang="en-US" dirty="0"/>
              <a:t>-- 2nd column (</a:t>
            </a:r>
            <a:r>
              <a:rPr lang="en-US" dirty="0" err="1"/>
              <a:t>productCode</a:t>
            </a:r>
            <a:r>
              <a:rPr lang="en-US" dirty="0"/>
              <a:t>) is defined to be NOT NULL</a:t>
            </a:r>
          </a:p>
          <a:p>
            <a:r>
              <a:rPr lang="en-US" dirty="0" err="1"/>
              <a:t>mysql</a:t>
            </a:r>
            <a:r>
              <a:rPr lang="en-US" dirty="0"/>
              <a:t>&gt; INSERT INTO products values (NULL, NULL, NULL, NULL, NULL);</a:t>
            </a:r>
          </a:p>
          <a:p>
            <a:r>
              <a:rPr lang="en-US" b="1" dirty="0">
                <a:solidFill>
                  <a:srgbClr val="FF0000"/>
                </a:solidFill>
              </a:rPr>
              <a:t>ERROR 1048 (23000): Column '</a:t>
            </a:r>
            <a:r>
              <a:rPr lang="en-US" b="1" dirty="0" err="1">
                <a:solidFill>
                  <a:srgbClr val="FF0000"/>
                </a:solidFill>
              </a:rPr>
              <a:t>productCode</a:t>
            </a:r>
            <a:r>
              <a:rPr lang="en-US" b="1" dirty="0">
                <a:solidFill>
                  <a:srgbClr val="FF0000"/>
                </a:solidFill>
              </a:rPr>
              <a:t>' cannot be null</a:t>
            </a:r>
            <a:endParaRPr lang="en-CA" b="1" dirty="0">
              <a:solidFill>
                <a:srgbClr val="FF0000"/>
              </a:solidFill>
            </a:endParaRPr>
          </a:p>
        </p:txBody>
      </p:sp>
    </p:spTree>
    <p:extLst>
      <p:ext uri="{BB962C8B-B14F-4D97-AF65-F5344CB8AC3E}">
        <p14:creationId xmlns:p14="http://schemas.microsoft.com/office/powerpoint/2010/main" val="560968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8" name="TextBox 7">
            <a:extLst>
              <a:ext uri="{FF2B5EF4-FFF2-40B4-BE49-F238E27FC236}">
                <a16:creationId xmlns:a16="http://schemas.microsoft.com/office/drawing/2014/main" id="{BB5A2CE5-D07D-B5CB-8EDE-88B0B805AF60}"/>
              </a:ext>
            </a:extLst>
          </p:cNvPr>
          <p:cNvSpPr txBox="1"/>
          <p:nvPr/>
        </p:nvSpPr>
        <p:spPr>
          <a:xfrm>
            <a:off x="359833" y="1322087"/>
            <a:ext cx="6223000" cy="646331"/>
          </a:xfrm>
          <a:prstGeom prst="rect">
            <a:avLst/>
          </a:prstGeom>
          <a:noFill/>
        </p:spPr>
        <p:txBody>
          <a:bodyPr wrap="square">
            <a:spAutoFit/>
          </a:bodyPr>
          <a:lstStyle/>
          <a:p>
            <a:r>
              <a:rPr lang="en-US" dirty="0"/>
              <a:t>-- Query the table</a:t>
            </a:r>
          </a:p>
          <a:p>
            <a:r>
              <a:rPr lang="en-US" dirty="0" err="1"/>
              <a:t>mysql</a:t>
            </a:r>
            <a:r>
              <a:rPr lang="en-US" dirty="0"/>
              <a:t>&gt; SELECT * FROM products;</a:t>
            </a:r>
            <a:endParaRPr lang="en-CA" dirty="0"/>
          </a:p>
        </p:txBody>
      </p:sp>
      <p:pic>
        <p:nvPicPr>
          <p:cNvPr id="11" name="Picture 10">
            <a:extLst>
              <a:ext uri="{FF2B5EF4-FFF2-40B4-BE49-F238E27FC236}">
                <a16:creationId xmlns:a16="http://schemas.microsoft.com/office/drawing/2014/main" id="{363F7739-0376-31C4-7D11-1D43C979FE14}"/>
              </a:ext>
            </a:extLst>
          </p:cNvPr>
          <p:cNvPicPr>
            <a:picLocks noChangeAspect="1"/>
          </p:cNvPicPr>
          <p:nvPr/>
        </p:nvPicPr>
        <p:blipFill>
          <a:blip r:embed="rId3"/>
          <a:stretch>
            <a:fillRect/>
          </a:stretch>
        </p:blipFill>
        <p:spPr>
          <a:xfrm>
            <a:off x="460904" y="2430832"/>
            <a:ext cx="6715125" cy="2752725"/>
          </a:xfrm>
          <a:prstGeom prst="rect">
            <a:avLst/>
          </a:prstGeom>
        </p:spPr>
      </p:pic>
    </p:spTree>
    <p:extLst>
      <p:ext uri="{BB962C8B-B14F-4D97-AF65-F5344CB8AC3E}">
        <p14:creationId xmlns:p14="http://schemas.microsoft.com/office/powerpoint/2010/main" val="4004786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549371C1-C35F-1F08-A08C-F1261B0AA873}"/>
              </a:ext>
            </a:extLst>
          </p:cNvPr>
          <p:cNvSpPr txBox="1"/>
          <p:nvPr/>
        </p:nvSpPr>
        <p:spPr>
          <a:xfrm>
            <a:off x="1509970" y="315310"/>
            <a:ext cx="4373033" cy="369332"/>
          </a:xfrm>
          <a:prstGeom prst="rect">
            <a:avLst/>
          </a:prstGeom>
          <a:noFill/>
        </p:spPr>
        <p:txBody>
          <a:bodyPr wrap="square">
            <a:spAutoFit/>
          </a:bodyPr>
          <a:lstStyle/>
          <a:p>
            <a:pPr algn="l"/>
            <a:r>
              <a:rPr lang="en-CA" b="1" i="0" dirty="0">
                <a:solidFill>
                  <a:srgbClr val="0A8464"/>
                </a:solidFill>
                <a:effectLst/>
                <a:latin typeface="Segoe UI" panose="020B0502040204020203" pitchFamily="34" charset="0"/>
              </a:rPr>
              <a:t>Querying the Database - </a:t>
            </a:r>
            <a:r>
              <a:rPr lang="en-CA" b="1" i="0" dirty="0">
                <a:solidFill>
                  <a:srgbClr val="0A8464"/>
                </a:solidFill>
                <a:effectLst/>
                <a:latin typeface="Consolas" panose="020B0609020204030204" pitchFamily="49" charset="0"/>
              </a:rPr>
              <a:t>SELECT</a:t>
            </a:r>
            <a:endParaRPr lang="en-CA" b="1" i="0" dirty="0">
              <a:solidFill>
                <a:srgbClr val="0A8464"/>
              </a:solidFill>
              <a:effectLst/>
              <a:latin typeface="Segoe UI" panose="020B0502040204020203" pitchFamily="34" charset="0"/>
            </a:endParaRPr>
          </a:p>
        </p:txBody>
      </p:sp>
      <p:sp>
        <p:nvSpPr>
          <p:cNvPr id="9" name="TextBox 8">
            <a:extLst>
              <a:ext uri="{FF2B5EF4-FFF2-40B4-BE49-F238E27FC236}">
                <a16:creationId xmlns:a16="http://schemas.microsoft.com/office/drawing/2014/main" id="{FE92926F-293A-9E60-DD8D-436C9F5D4D9A}"/>
              </a:ext>
            </a:extLst>
          </p:cNvPr>
          <p:cNvSpPr txBox="1"/>
          <p:nvPr/>
        </p:nvSpPr>
        <p:spPr>
          <a:xfrm>
            <a:off x="271871" y="1243198"/>
            <a:ext cx="6223000" cy="646331"/>
          </a:xfrm>
          <a:prstGeom prst="rect">
            <a:avLst/>
          </a:prstGeom>
          <a:noFill/>
        </p:spPr>
        <p:txBody>
          <a:bodyPr wrap="square">
            <a:spAutoFit/>
          </a:bodyPr>
          <a:lstStyle/>
          <a:p>
            <a:r>
              <a:rPr lang="en-US" dirty="0"/>
              <a:t>-- List all rows for the specified columns</a:t>
            </a:r>
          </a:p>
          <a:p>
            <a:r>
              <a:rPr lang="en-US" dirty="0" err="1"/>
              <a:t>mysql</a:t>
            </a:r>
            <a:r>
              <a:rPr lang="en-US" dirty="0"/>
              <a:t>&gt; SELECT name, price FROM products;</a:t>
            </a:r>
            <a:endParaRPr lang="en-CA" dirty="0"/>
          </a:p>
        </p:txBody>
      </p:sp>
      <p:pic>
        <p:nvPicPr>
          <p:cNvPr id="12" name="Picture 11">
            <a:extLst>
              <a:ext uri="{FF2B5EF4-FFF2-40B4-BE49-F238E27FC236}">
                <a16:creationId xmlns:a16="http://schemas.microsoft.com/office/drawing/2014/main" id="{9AFEA23A-6F76-ACF9-C175-C8AD0833A319}"/>
              </a:ext>
            </a:extLst>
          </p:cNvPr>
          <p:cNvPicPr>
            <a:picLocks noChangeAspect="1"/>
          </p:cNvPicPr>
          <p:nvPr/>
        </p:nvPicPr>
        <p:blipFill>
          <a:blip r:embed="rId3"/>
          <a:stretch>
            <a:fillRect/>
          </a:stretch>
        </p:blipFill>
        <p:spPr>
          <a:xfrm>
            <a:off x="6558733" y="934128"/>
            <a:ext cx="2552700" cy="2476500"/>
          </a:xfrm>
          <a:prstGeom prst="rect">
            <a:avLst/>
          </a:prstGeom>
        </p:spPr>
      </p:pic>
      <p:sp>
        <p:nvSpPr>
          <p:cNvPr id="14" name="TextBox 13">
            <a:extLst>
              <a:ext uri="{FF2B5EF4-FFF2-40B4-BE49-F238E27FC236}">
                <a16:creationId xmlns:a16="http://schemas.microsoft.com/office/drawing/2014/main" id="{DE3AF6D5-F46C-911A-6253-2EC9BF653E3E}"/>
              </a:ext>
            </a:extLst>
          </p:cNvPr>
          <p:cNvSpPr txBox="1"/>
          <p:nvPr/>
        </p:nvSpPr>
        <p:spPr>
          <a:xfrm>
            <a:off x="208009" y="4045142"/>
            <a:ext cx="6937858" cy="646331"/>
          </a:xfrm>
          <a:prstGeom prst="rect">
            <a:avLst/>
          </a:prstGeom>
          <a:noFill/>
        </p:spPr>
        <p:txBody>
          <a:bodyPr wrap="square">
            <a:spAutoFit/>
          </a:bodyPr>
          <a:lstStyle/>
          <a:p>
            <a:r>
              <a:rPr lang="en-US" dirty="0"/>
              <a:t>-- List all rows of ALL the columns. The wildcard * denotes ALL columns</a:t>
            </a:r>
          </a:p>
          <a:p>
            <a:r>
              <a:rPr lang="en-US" dirty="0" err="1"/>
              <a:t>mysql</a:t>
            </a:r>
            <a:r>
              <a:rPr lang="en-US" dirty="0"/>
              <a:t>&gt; SELECT * FROM products;</a:t>
            </a:r>
            <a:endParaRPr lang="en-CA" dirty="0"/>
          </a:p>
        </p:txBody>
      </p:sp>
      <p:pic>
        <p:nvPicPr>
          <p:cNvPr id="16" name="Picture 15">
            <a:extLst>
              <a:ext uri="{FF2B5EF4-FFF2-40B4-BE49-F238E27FC236}">
                <a16:creationId xmlns:a16="http://schemas.microsoft.com/office/drawing/2014/main" id="{1C63848D-E5FD-3D56-6F4F-7C0F176A46A2}"/>
              </a:ext>
            </a:extLst>
          </p:cNvPr>
          <p:cNvPicPr>
            <a:picLocks noChangeAspect="1"/>
          </p:cNvPicPr>
          <p:nvPr/>
        </p:nvPicPr>
        <p:blipFill>
          <a:blip r:embed="rId4"/>
          <a:stretch>
            <a:fillRect/>
          </a:stretch>
        </p:blipFill>
        <p:spPr>
          <a:xfrm>
            <a:off x="6413499" y="4384139"/>
            <a:ext cx="4982634" cy="2045341"/>
          </a:xfrm>
          <a:prstGeom prst="rect">
            <a:avLst/>
          </a:prstGeom>
        </p:spPr>
      </p:pic>
    </p:spTree>
    <p:extLst>
      <p:ext uri="{BB962C8B-B14F-4D97-AF65-F5344CB8AC3E}">
        <p14:creationId xmlns:p14="http://schemas.microsoft.com/office/powerpoint/2010/main" val="767917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AC6A906B-6955-6E5B-B918-14BD948F3A00}"/>
              </a:ext>
            </a:extLst>
          </p:cNvPr>
          <p:cNvSpPr txBox="1"/>
          <p:nvPr/>
        </p:nvSpPr>
        <p:spPr>
          <a:xfrm>
            <a:off x="1465487" y="348148"/>
            <a:ext cx="2738966" cy="369332"/>
          </a:xfrm>
          <a:prstGeom prst="rect">
            <a:avLst/>
          </a:prstGeom>
          <a:noFill/>
        </p:spPr>
        <p:txBody>
          <a:bodyPr wrap="square">
            <a:spAutoFit/>
          </a:bodyPr>
          <a:lstStyle/>
          <a:p>
            <a:pPr algn="l"/>
            <a:r>
              <a:rPr lang="en-CA" b="1" i="0" dirty="0">
                <a:solidFill>
                  <a:srgbClr val="444444"/>
                </a:solidFill>
                <a:effectLst/>
                <a:latin typeface="Segoe UI" panose="020B0502040204020203" pitchFamily="34" charset="0"/>
              </a:rPr>
              <a:t>Comparison Operators</a:t>
            </a:r>
          </a:p>
        </p:txBody>
      </p:sp>
      <p:sp>
        <p:nvSpPr>
          <p:cNvPr id="9" name="TextBox 8">
            <a:extLst>
              <a:ext uri="{FF2B5EF4-FFF2-40B4-BE49-F238E27FC236}">
                <a16:creationId xmlns:a16="http://schemas.microsoft.com/office/drawing/2014/main" id="{2022209B-4012-ED73-690A-8CDFD8EDCC66}"/>
              </a:ext>
            </a:extLst>
          </p:cNvPr>
          <p:cNvSpPr txBox="1"/>
          <p:nvPr/>
        </p:nvSpPr>
        <p:spPr>
          <a:xfrm>
            <a:off x="208009" y="1150566"/>
            <a:ext cx="11899908" cy="923330"/>
          </a:xfrm>
          <a:prstGeom prst="rect">
            <a:avLst/>
          </a:prstGeom>
          <a:noFill/>
        </p:spPr>
        <p:txBody>
          <a:bodyPr wrap="square">
            <a:spAutoFit/>
          </a:bodyPr>
          <a:lstStyle/>
          <a:p>
            <a:r>
              <a:rPr lang="en-US" dirty="0"/>
              <a:t>For numbers (INT, DECIMAL, FLOAT), you could use comparison operators: '=' (equal to), '&lt;&gt;' or '!=' (not equal to), '&gt;' (greater than), '&lt;' (less than), '&gt;=' (greater than or equal to), '&lt;=' (less than or equal to), to compare two numbers. For example, price &gt; 1.0, quantity &lt;= 500.</a:t>
            </a:r>
            <a:endParaRPr lang="en-CA" dirty="0"/>
          </a:p>
        </p:txBody>
      </p:sp>
      <p:sp>
        <p:nvSpPr>
          <p:cNvPr id="12" name="TextBox 11">
            <a:extLst>
              <a:ext uri="{FF2B5EF4-FFF2-40B4-BE49-F238E27FC236}">
                <a16:creationId xmlns:a16="http://schemas.microsoft.com/office/drawing/2014/main" id="{A6316A7A-D8C6-4F14-F100-907AAE1D903E}"/>
              </a:ext>
            </a:extLst>
          </p:cNvPr>
          <p:cNvSpPr txBox="1"/>
          <p:nvPr/>
        </p:nvSpPr>
        <p:spPr>
          <a:xfrm>
            <a:off x="271871" y="2376663"/>
            <a:ext cx="6223000" cy="369332"/>
          </a:xfrm>
          <a:prstGeom prst="rect">
            <a:avLst/>
          </a:prstGeom>
          <a:noFill/>
        </p:spPr>
        <p:txBody>
          <a:bodyPr wrap="square">
            <a:spAutoFit/>
          </a:bodyPr>
          <a:lstStyle/>
          <a:p>
            <a:r>
              <a:rPr lang="en-US" dirty="0" err="1"/>
              <a:t>mysql</a:t>
            </a:r>
            <a:r>
              <a:rPr lang="en-US" dirty="0"/>
              <a:t>&gt; SELECT name, price FROM products WHERE price &lt; 1.0;</a:t>
            </a:r>
            <a:endParaRPr lang="en-CA" dirty="0"/>
          </a:p>
        </p:txBody>
      </p:sp>
      <p:pic>
        <p:nvPicPr>
          <p:cNvPr id="14" name="Picture 13">
            <a:extLst>
              <a:ext uri="{FF2B5EF4-FFF2-40B4-BE49-F238E27FC236}">
                <a16:creationId xmlns:a16="http://schemas.microsoft.com/office/drawing/2014/main" id="{F1C4641C-0CF3-C048-2BF0-0C6B4F66C5A9}"/>
              </a:ext>
            </a:extLst>
          </p:cNvPr>
          <p:cNvPicPr>
            <a:picLocks noChangeAspect="1"/>
          </p:cNvPicPr>
          <p:nvPr/>
        </p:nvPicPr>
        <p:blipFill>
          <a:blip r:embed="rId4"/>
          <a:stretch>
            <a:fillRect/>
          </a:stretch>
        </p:blipFill>
        <p:spPr>
          <a:xfrm>
            <a:off x="7432675" y="2256367"/>
            <a:ext cx="2609850" cy="1905000"/>
          </a:xfrm>
          <a:prstGeom prst="rect">
            <a:avLst/>
          </a:prstGeom>
        </p:spPr>
      </p:pic>
      <p:sp>
        <p:nvSpPr>
          <p:cNvPr id="16" name="TextBox 15">
            <a:extLst>
              <a:ext uri="{FF2B5EF4-FFF2-40B4-BE49-F238E27FC236}">
                <a16:creationId xmlns:a16="http://schemas.microsoft.com/office/drawing/2014/main" id="{955B6891-23AF-E6CE-969D-051B0D105771}"/>
              </a:ext>
            </a:extLst>
          </p:cNvPr>
          <p:cNvSpPr txBox="1"/>
          <p:nvPr/>
        </p:nvSpPr>
        <p:spPr>
          <a:xfrm>
            <a:off x="334432" y="4321177"/>
            <a:ext cx="9571567" cy="369332"/>
          </a:xfrm>
          <a:prstGeom prst="rect">
            <a:avLst/>
          </a:prstGeom>
          <a:noFill/>
        </p:spPr>
        <p:txBody>
          <a:bodyPr wrap="square">
            <a:spAutoFit/>
          </a:bodyPr>
          <a:lstStyle/>
          <a:p>
            <a:r>
              <a:rPr lang="en-US" dirty="0" err="1"/>
              <a:t>mysql</a:t>
            </a:r>
            <a:r>
              <a:rPr lang="en-US" dirty="0"/>
              <a:t>&gt; SELECT name, quantity FROM products WHERE quantity &lt;= 2000;</a:t>
            </a:r>
            <a:endParaRPr lang="en-CA" dirty="0"/>
          </a:p>
        </p:txBody>
      </p:sp>
      <p:pic>
        <p:nvPicPr>
          <p:cNvPr id="18" name="Picture 17">
            <a:extLst>
              <a:ext uri="{FF2B5EF4-FFF2-40B4-BE49-F238E27FC236}">
                <a16:creationId xmlns:a16="http://schemas.microsoft.com/office/drawing/2014/main" id="{CE1F7E07-E121-6039-50EB-517CDA981CB5}"/>
              </a:ext>
            </a:extLst>
          </p:cNvPr>
          <p:cNvPicPr>
            <a:picLocks noChangeAspect="1"/>
          </p:cNvPicPr>
          <p:nvPr/>
        </p:nvPicPr>
        <p:blipFill>
          <a:blip r:embed="rId5"/>
          <a:stretch>
            <a:fillRect/>
          </a:stretch>
        </p:blipFill>
        <p:spPr>
          <a:xfrm>
            <a:off x="7432675" y="4617866"/>
            <a:ext cx="2771775" cy="1647825"/>
          </a:xfrm>
          <a:prstGeom prst="rect">
            <a:avLst/>
          </a:prstGeom>
        </p:spPr>
      </p:pic>
    </p:spTree>
    <p:extLst>
      <p:ext uri="{BB962C8B-B14F-4D97-AF65-F5344CB8AC3E}">
        <p14:creationId xmlns:p14="http://schemas.microsoft.com/office/powerpoint/2010/main" val="620696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0CDE7C3A-A891-4CCF-66D5-20F7BF4093AC}"/>
              </a:ext>
            </a:extLst>
          </p:cNvPr>
          <p:cNvSpPr txBox="1"/>
          <p:nvPr/>
        </p:nvSpPr>
        <p:spPr>
          <a:xfrm>
            <a:off x="208009" y="1194926"/>
            <a:ext cx="11623839" cy="646331"/>
          </a:xfrm>
          <a:prstGeom prst="rect">
            <a:avLst/>
          </a:prstGeom>
          <a:noFill/>
        </p:spPr>
        <p:txBody>
          <a:bodyPr wrap="square">
            <a:spAutoFit/>
          </a:bodyPr>
          <a:lstStyle/>
          <a:p>
            <a:r>
              <a:rPr lang="en-CA" dirty="0"/>
              <a:t>CAUTION: Do not compare FLOATs (real numbers) for equality ('=' or '&lt;&gt;'), as they are not precise. On the other hand, DECIMAL are precise.</a:t>
            </a:r>
          </a:p>
        </p:txBody>
      </p:sp>
      <p:sp>
        <p:nvSpPr>
          <p:cNvPr id="11" name="TextBox 10">
            <a:extLst>
              <a:ext uri="{FF2B5EF4-FFF2-40B4-BE49-F238E27FC236}">
                <a16:creationId xmlns:a16="http://schemas.microsoft.com/office/drawing/2014/main" id="{18372FB1-266A-32BF-5896-11F41219E768}"/>
              </a:ext>
            </a:extLst>
          </p:cNvPr>
          <p:cNvSpPr txBox="1"/>
          <p:nvPr/>
        </p:nvSpPr>
        <p:spPr>
          <a:xfrm>
            <a:off x="208008" y="2552808"/>
            <a:ext cx="11899907" cy="646331"/>
          </a:xfrm>
          <a:prstGeom prst="rect">
            <a:avLst/>
          </a:prstGeom>
          <a:noFill/>
        </p:spPr>
        <p:txBody>
          <a:bodyPr wrap="square">
            <a:spAutoFit/>
          </a:bodyPr>
          <a:lstStyle/>
          <a:p>
            <a:r>
              <a:rPr lang="en-US" dirty="0"/>
              <a:t>For strings, you could also use '=', '&lt;&gt;', '&gt;', '&lt;', '&gt;=', '&lt;=' to compare two strings (e.g., </a:t>
            </a:r>
            <a:r>
              <a:rPr lang="en-US" dirty="0" err="1"/>
              <a:t>productCode</a:t>
            </a:r>
            <a:r>
              <a:rPr lang="en-US" dirty="0"/>
              <a:t> = 'PEC'). The ordering of string depends on the so-called collation chosen. For example,</a:t>
            </a:r>
            <a:endParaRPr lang="en-CA" dirty="0"/>
          </a:p>
        </p:txBody>
      </p:sp>
      <p:sp>
        <p:nvSpPr>
          <p:cNvPr id="14" name="TextBox 13">
            <a:extLst>
              <a:ext uri="{FF2B5EF4-FFF2-40B4-BE49-F238E27FC236}">
                <a16:creationId xmlns:a16="http://schemas.microsoft.com/office/drawing/2014/main" id="{5F4D5FDE-0858-2042-FC6D-1FC8A2666B29}"/>
              </a:ext>
            </a:extLst>
          </p:cNvPr>
          <p:cNvSpPr txBox="1"/>
          <p:nvPr/>
        </p:nvSpPr>
        <p:spPr>
          <a:xfrm>
            <a:off x="271871" y="3632225"/>
            <a:ext cx="11712120" cy="646331"/>
          </a:xfrm>
          <a:prstGeom prst="rect">
            <a:avLst/>
          </a:prstGeom>
          <a:noFill/>
        </p:spPr>
        <p:txBody>
          <a:bodyPr wrap="square">
            <a:spAutoFit/>
          </a:bodyPr>
          <a:lstStyle/>
          <a:p>
            <a:r>
              <a:rPr lang="en-US" dirty="0"/>
              <a:t>SELECT name, price FROM products WHERE </a:t>
            </a:r>
            <a:r>
              <a:rPr lang="en-US" dirty="0" err="1"/>
              <a:t>productCode</a:t>
            </a:r>
            <a:r>
              <a:rPr lang="en-US" dirty="0"/>
              <a:t> = 'PEN';</a:t>
            </a:r>
          </a:p>
          <a:p>
            <a:r>
              <a:rPr lang="en-US" dirty="0"/>
              <a:t>                                      -- String values are quoted</a:t>
            </a:r>
            <a:endParaRPr lang="en-CA" dirty="0"/>
          </a:p>
        </p:txBody>
      </p:sp>
      <p:pic>
        <p:nvPicPr>
          <p:cNvPr id="16" name="Picture 15">
            <a:extLst>
              <a:ext uri="{FF2B5EF4-FFF2-40B4-BE49-F238E27FC236}">
                <a16:creationId xmlns:a16="http://schemas.microsoft.com/office/drawing/2014/main" id="{7A7CA8BB-B701-0D90-999E-6119EC161495}"/>
              </a:ext>
            </a:extLst>
          </p:cNvPr>
          <p:cNvPicPr>
            <a:picLocks noChangeAspect="1"/>
          </p:cNvPicPr>
          <p:nvPr/>
        </p:nvPicPr>
        <p:blipFill>
          <a:blip r:embed="rId4"/>
          <a:stretch>
            <a:fillRect/>
          </a:stretch>
        </p:blipFill>
        <p:spPr>
          <a:xfrm>
            <a:off x="467174" y="4252173"/>
            <a:ext cx="2562225" cy="2133600"/>
          </a:xfrm>
          <a:prstGeom prst="rect">
            <a:avLst/>
          </a:prstGeom>
        </p:spPr>
      </p:pic>
    </p:spTree>
    <p:extLst>
      <p:ext uri="{BB962C8B-B14F-4D97-AF65-F5344CB8AC3E}">
        <p14:creationId xmlns:p14="http://schemas.microsoft.com/office/powerpoint/2010/main" val="1827664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894C3ABD-AA64-32E2-C4B1-F17E07D5185D}"/>
              </a:ext>
            </a:extLst>
          </p:cNvPr>
          <p:cNvSpPr txBox="1"/>
          <p:nvPr/>
        </p:nvSpPr>
        <p:spPr>
          <a:xfrm>
            <a:off x="1404457" y="315310"/>
            <a:ext cx="6223958" cy="369332"/>
          </a:xfrm>
          <a:prstGeom prst="rect">
            <a:avLst/>
          </a:prstGeom>
          <a:noFill/>
        </p:spPr>
        <p:txBody>
          <a:bodyPr wrap="square">
            <a:spAutoFit/>
          </a:bodyPr>
          <a:lstStyle/>
          <a:p>
            <a:pPr algn="l"/>
            <a:r>
              <a:rPr lang="en-US" b="1" i="0" dirty="0">
                <a:solidFill>
                  <a:srgbClr val="444444"/>
                </a:solidFill>
                <a:effectLst/>
                <a:latin typeface="Segoe UI" panose="020B0502040204020203" pitchFamily="34" charset="0"/>
              </a:rPr>
              <a:t>String Pattern Matching - </a:t>
            </a:r>
            <a:r>
              <a:rPr lang="en-US" b="1" i="0" dirty="0">
                <a:solidFill>
                  <a:srgbClr val="444444"/>
                </a:solidFill>
                <a:effectLst/>
                <a:latin typeface="Consolas" panose="020B0609020204030204" pitchFamily="49" charset="0"/>
              </a:rPr>
              <a:t>LIKE</a:t>
            </a:r>
            <a:r>
              <a:rPr lang="en-US" b="1" i="0" dirty="0">
                <a:solidFill>
                  <a:srgbClr val="444444"/>
                </a:solidFill>
                <a:effectLst/>
                <a:latin typeface="Segoe UI" panose="020B0502040204020203" pitchFamily="34" charset="0"/>
              </a:rPr>
              <a:t> and </a:t>
            </a:r>
            <a:r>
              <a:rPr lang="en-US" b="1" i="0" dirty="0">
                <a:solidFill>
                  <a:srgbClr val="444444"/>
                </a:solidFill>
                <a:effectLst/>
                <a:latin typeface="Consolas" panose="020B0609020204030204" pitchFamily="49" charset="0"/>
              </a:rPr>
              <a:t>NOT LIKE</a:t>
            </a:r>
            <a:endParaRPr lang="en-US" b="1" i="0" dirty="0">
              <a:solidFill>
                <a:srgbClr val="444444"/>
              </a:solidFill>
              <a:effectLst/>
              <a:latin typeface="Segoe UI" panose="020B0502040204020203" pitchFamily="34" charset="0"/>
            </a:endParaRPr>
          </a:p>
        </p:txBody>
      </p:sp>
      <p:sp>
        <p:nvSpPr>
          <p:cNvPr id="9" name="TextBox 8">
            <a:extLst>
              <a:ext uri="{FF2B5EF4-FFF2-40B4-BE49-F238E27FC236}">
                <a16:creationId xmlns:a16="http://schemas.microsoft.com/office/drawing/2014/main" id="{1417A3DB-B70E-D50D-86D0-35186324C4EF}"/>
              </a:ext>
            </a:extLst>
          </p:cNvPr>
          <p:cNvSpPr txBox="1"/>
          <p:nvPr/>
        </p:nvSpPr>
        <p:spPr>
          <a:xfrm>
            <a:off x="271871" y="1125422"/>
            <a:ext cx="11648258" cy="2862322"/>
          </a:xfrm>
          <a:prstGeom prst="rect">
            <a:avLst/>
          </a:prstGeom>
          <a:noFill/>
        </p:spPr>
        <p:txBody>
          <a:bodyPr wrap="square">
            <a:spAutoFit/>
          </a:bodyPr>
          <a:lstStyle/>
          <a:p>
            <a:r>
              <a:rPr lang="en-US" dirty="0"/>
              <a:t>For strings, in addition to full matching using operators like '=' and '&lt;&gt;', we can perform pattern matching using operator LIKE (or NOT LIKE) with wildcard characters. The wildcard '_' matches any single character; '%' matches any number of characters (including zero). For example,</a:t>
            </a:r>
          </a:p>
          <a:p>
            <a:endParaRPr lang="en-US" dirty="0"/>
          </a:p>
          <a:p>
            <a:pPr marL="285750" indent="-285750">
              <a:buFont typeface="Arial" panose="020B0604020202020204" pitchFamily="34" charset="0"/>
              <a:buChar char="•"/>
            </a:pPr>
            <a:r>
              <a:rPr lang="en-US" dirty="0"/>
              <a:t>'</a:t>
            </a:r>
            <a:r>
              <a:rPr lang="en-US" dirty="0" err="1"/>
              <a:t>abc</a:t>
            </a:r>
            <a:r>
              <a:rPr lang="en-US" dirty="0"/>
              <a:t>%' matches strings beginning with '</a:t>
            </a:r>
            <a:r>
              <a:rPr lang="en-US" dirty="0" err="1"/>
              <a:t>abc</a:t>
            </a:r>
            <a:r>
              <a:rPr lang="en-US" dirty="0"/>
              <a:t>';</a:t>
            </a:r>
          </a:p>
          <a:p>
            <a:pPr marL="285750" indent="-285750">
              <a:buFont typeface="Arial" panose="020B0604020202020204" pitchFamily="34" charset="0"/>
              <a:buChar char="•"/>
            </a:pPr>
            <a:r>
              <a:rPr lang="en-US" dirty="0"/>
              <a:t>'%</a:t>
            </a:r>
            <a:r>
              <a:rPr lang="en-US" dirty="0" err="1"/>
              <a:t>xyz</a:t>
            </a:r>
            <a:r>
              <a:rPr lang="en-US" dirty="0"/>
              <a:t>' matches strings ending with '</a:t>
            </a:r>
            <a:r>
              <a:rPr lang="en-US" dirty="0" err="1"/>
              <a:t>xyz</a:t>
            </a:r>
            <a:r>
              <a:rPr lang="en-US" dirty="0"/>
              <a:t>';</a:t>
            </a:r>
          </a:p>
          <a:p>
            <a:pPr marL="285750" indent="-285750">
              <a:buFont typeface="Arial" panose="020B0604020202020204" pitchFamily="34" charset="0"/>
              <a:buChar char="•"/>
            </a:pPr>
            <a:r>
              <a:rPr lang="en-US" dirty="0"/>
              <a:t>'%</a:t>
            </a:r>
            <a:r>
              <a:rPr lang="en-US" dirty="0" err="1"/>
              <a:t>aaa</a:t>
            </a:r>
            <a:r>
              <a:rPr lang="en-US" dirty="0"/>
              <a:t>%' matches strings containing '</a:t>
            </a:r>
            <a:r>
              <a:rPr lang="en-US" dirty="0" err="1"/>
              <a:t>aaa</a:t>
            </a:r>
            <a:r>
              <a:rPr lang="en-US" dirty="0"/>
              <a:t>';</a:t>
            </a:r>
          </a:p>
          <a:p>
            <a:pPr marL="285750" indent="-285750">
              <a:buFont typeface="Arial" panose="020B0604020202020204" pitchFamily="34" charset="0"/>
              <a:buChar char="•"/>
            </a:pPr>
            <a:r>
              <a:rPr lang="en-US" dirty="0"/>
              <a:t>'___' matches strings containing exactly three characters; and</a:t>
            </a:r>
          </a:p>
          <a:p>
            <a:pPr marL="285750" indent="-285750">
              <a:buFont typeface="Arial" panose="020B0604020202020204" pitchFamily="34" charset="0"/>
              <a:buChar char="•"/>
            </a:pPr>
            <a:r>
              <a:rPr lang="en-US" dirty="0"/>
              <a:t>'</a:t>
            </a:r>
            <a:r>
              <a:rPr lang="en-US" dirty="0" err="1"/>
              <a:t>a_b</a:t>
            </a:r>
            <a:r>
              <a:rPr lang="en-US" dirty="0"/>
              <a:t>%' matches strings beginning with 'a', followed by any single character, followed by 'b', followed by zero or more characters.</a:t>
            </a:r>
            <a:endParaRPr lang="en-CA" dirty="0"/>
          </a:p>
        </p:txBody>
      </p:sp>
    </p:spTree>
    <p:extLst>
      <p:ext uri="{BB962C8B-B14F-4D97-AF65-F5344CB8AC3E}">
        <p14:creationId xmlns:p14="http://schemas.microsoft.com/office/powerpoint/2010/main" val="3764461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6838CFCA-7428-54D5-8BBF-3BC4EC6E3C1F}"/>
              </a:ext>
            </a:extLst>
          </p:cNvPr>
          <p:cNvSpPr txBox="1"/>
          <p:nvPr/>
        </p:nvSpPr>
        <p:spPr>
          <a:xfrm>
            <a:off x="271870" y="1212328"/>
            <a:ext cx="9243065" cy="646331"/>
          </a:xfrm>
          <a:prstGeom prst="rect">
            <a:avLst/>
          </a:prstGeom>
          <a:noFill/>
        </p:spPr>
        <p:txBody>
          <a:bodyPr wrap="square">
            <a:spAutoFit/>
          </a:bodyPr>
          <a:lstStyle/>
          <a:p>
            <a:r>
              <a:rPr lang="en-US" dirty="0"/>
              <a:t>-- "name" begins with 'PENCIL'</a:t>
            </a:r>
          </a:p>
          <a:p>
            <a:r>
              <a:rPr lang="en-US" dirty="0" err="1"/>
              <a:t>mysql</a:t>
            </a:r>
            <a:r>
              <a:rPr lang="en-US" dirty="0"/>
              <a:t>&gt; SELECT name, price FROM products WHERE name LIKE 'PENCIL%';</a:t>
            </a:r>
            <a:endParaRPr lang="en-CA" dirty="0"/>
          </a:p>
        </p:txBody>
      </p:sp>
      <p:pic>
        <p:nvPicPr>
          <p:cNvPr id="9" name="Picture 8">
            <a:extLst>
              <a:ext uri="{FF2B5EF4-FFF2-40B4-BE49-F238E27FC236}">
                <a16:creationId xmlns:a16="http://schemas.microsoft.com/office/drawing/2014/main" id="{BA12A9C6-3B3C-5B0B-5C1B-109684DE9608}"/>
              </a:ext>
            </a:extLst>
          </p:cNvPr>
          <p:cNvPicPr>
            <a:picLocks noChangeAspect="1"/>
          </p:cNvPicPr>
          <p:nvPr/>
        </p:nvPicPr>
        <p:blipFill>
          <a:blip r:embed="rId3"/>
          <a:stretch>
            <a:fillRect/>
          </a:stretch>
        </p:blipFill>
        <p:spPr>
          <a:xfrm>
            <a:off x="396725" y="1944585"/>
            <a:ext cx="2409825" cy="1533525"/>
          </a:xfrm>
          <a:prstGeom prst="rect">
            <a:avLst/>
          </a:prstGeom>
        </p:spPr>
      </p:pic>
      <p:sp>
        <p:nvSpPr>
          <p:cNvPr id="12" name="TextBox 11">
            <a:extLst>
              <a:ext uri="{FF2B5EF4-FFF2-40B4-BE49-F238E27FC236}">
                <a16:creationId xmlns:a16="http://schemas.microsoft.com/office/drawing/2014/main" id="{D745305D-154F-4256-6A97-4FAE22EDE9FB}"/>
              </a:ext>
            </a:extLst>
          </p:cNvPr>
          <p:cNvSpPr txBox="1"/>
          <p:nvPr/>
        </p:nvSpPr>
        <p:spPr>
          <a:xfrm>
            <a:off x="271870" y="3720941"/>
            <a:ext cx="11356538" cy="923330"/>
          </a:xfrm>
          <a:prstGeom prst="rect">
            <a:avLst/>
          </a:prstGeom>
          <a:noFill/>
        </p:spPr>
        <p:txBody>
          <a:bodyPr wrap="square">
            <a:spAutoFit/>
          </a:bodyPr>
          <a:lstStyle/>
          <a:p>
            <a:r>
              <a:rPr lang="en-US" dirty="0"/>
              <a:t>-- "name" begins with 'P', followed by any two characters, </a:t>
            </a:r>
          </a:p>
          <a:p>
            <a:r>
              <a:rPr lang="en-US" dirty="0"/>
              <a:t>--   followed by space, followed by zero or more characters</a:t>
            </a:r>
          </a:p>
          <a:p>
            <a:r>
              <a:rPr lang="en-US" dirty="0" err="1"/>
              <a:t>mysql</a:t>
            </a:r>
            <a:r>
              <a:rPr lang="en-US" dirty="0"/>
              <a:t>&gt; SELECT name, price FROM products WHERE name LIKE 'P__ %';</a:t>
            </a:r>
            <a:endParaRPr lang="en-CA" dirty="0"/>
          </a:p>
        </p:txBody>
      </p:sp>
      <p:pic>
        <p:nvPicPr>
          <p:cNvPr id="14" name="Picture 13">
            <a:extLst>
              <a:ext uri="{FF2B5EF4-FFF2-40B4-BE49-F238E27FC236}">
                <a16:creationId xmlns:a16="http://schemas.microsoft.com/office/drawing/2014/main" id="{307DE426-4FA9-22CE-FB0C-7D612A576FE7}"/>
              </a:ext>
            </a:extLst>
          </p:cNvPr>
          <p:cNvPicPr>
            <a:picLocks noChangeAspect="1"/>
          </p:cNvPicPr>
          <p:nvPr/>
        </p:nvPicPr>
        <p:blipFill>
          <a:blip r:embed="rId4"/>
          <a:stretch>
            <a:fillRect/>
          </a:stretch>
        </p:blipFill>
        <p:spPr>
          <a:xfrm>
            <a:off x="453875" y="4684305"/>
            <a:ext cx="2352675" cy="1733550"/>
          </a:xfrm>
          <a:prstGeom prst="rect">
            <a:avLst/>
          </a:prstGeom>
        </p:spPr>
      </p:pic>
    </p:spTree>
    <p:extLst>
      <p:ext uri="{BB962C8B-B14F-4D97-AF65-F5344CB8AC3E}">
        <p14:creationId xmlns:p14="http://schemas.microsoft.com/office/powerpoint/2010/main" val="42900670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905B2258-664B-49E9-73E0-75937F62B383}"/>
              </a:ext>
            </a:extLst>
          </p:cNvPr>
          <p:cNvSpPr txBox="1"/>
          <p:nvPr/>
        </p:nvSpPr>
        <p:spPr>
          <a:xfrm>
            <a:off x="1404457" y="255815"/>
            <a:ext cx="3607490" cy="369332"/>
          </a:xfrm>
          <a:prstGeom prst="rect">
            <a:avLst/>
          </a:prstGeom>
          <a:noFill/>
        </p:spPr>
        <p:txBody>
          <a:bodyPr wrap="square">
            <a:spAutoFit/>
          </a:bodyPr>
          <a:lstStyle/>
          <a:p>
            <a:pPr algn="l"/>
            <a:r>
              <a:rPr lang="en-US" b="1" i="0" dirty="0">
                <a:solidFill>
                  <a:srgbClr val="444444"/>
                </a:solidFill>
                <a:effectLst/>
                <a:latin typeface="Segoe UI" panose="020B0502040204020203" pitchFamily="34" charset="0"/>
              </a:rPr>
              <a:t>Logical Operators - </a:t>
            </a:r>
            <a:r>
              <a:rPr lang="en-US" b="1" i="0" dirty="0">
                <a:solidFill>
                  <a:srgbClr val="444444"/>
                </a:solidFill>
                <a:effectLst/>
                <a:latin typeface="Consolas" panose="020B0609020204030204" pitchFamily="49" charset="0"/>
              </a:rPr>
              <a:t>AND</a:t>
            </a:r>
            <a:r>
              <a:rPr lang="en-US" b="1" i="0" dirty="0">
                <a:solidFill>
                  <a:srgbClr val="444444"/>
                </a:solidFill>
                <a:effectLst/>
                <a:latin typeface="Segoe UI" panose="020B0502040204020203" pitchFamily="34" charset="0"/>
              </a:rPr>
              <a:t>, </a:t>
            </a:r>
            <a:r>
              <a:rPr lang="en-US" b="1" i="0" dirty="0">
                <a:solidFill>
                  <a:srgbClr val="444444"/>
                </a:solidFill>
                <a:effectLst/>
                <a:latin typeface="Consolas" panose="020B0609020204030204" pitchFamily="49" charset="0"/>
              </a:rPr>
              <a:t>OR</a:t>
            </a:r>
            <a:r>
              <a:rPr lang="en-US" b="1" i="0" dirty="0">
                <a:solidFill>
                  <a:srgbClr val="444444"/>
                </a:solidFill>
                <a:effectLst/>
                <a:latin typeface="Segoe UI" panose="020B0502040204020203" pitchFamily="34" charset="0"/>
              </a:rPr>
              <a:t>, </a:t>
            </a:r>
            <a:r>
              <a:rPr lang="en-US" b="1" i="0" dirty="0">
                <a:solidFill>
                  <a:srgbClr val="444444"/>
                </a:solidFill>
                <a:effectLst/>
                <a:latin typeface="Consolas" panose="020B0609020204030204" pitchFamily="49" charset="0"/>
              </a:rPr>
              <a:t>NOT</a:t>
            </a:r>
            <a:endParaRPr lang="en-US" b="1" i="0" dirty="0">
              <a:solidFill>
                <a:srgbClr val="444444"/>
              </a:solidFill>
              <a:effectLst/>
              <a:latin typeface="Segoe UI" panose="020B0502040204020203" pitchFamily="34" charset="0"/>
            </a:endParaRPr>
          </a:p>
        </p:txBody>
      </p:sp>
      <p:sp>
        <p:nvSpPr>
          <p:cNvPr id="9" name="TextBox 8">
            <a:extLst>
              <a:ext uri="{FF2B5EF4-FFF2-40B4-BE49-F238E27FC236}">
                <a16:creationId xmlns:a16="http://schemas.microsoft.com/office/drawing/2014/main" id="{628C21D8-A354-4B01-8DB8-DD198C119613}"/>
              </a:ext>
            </a:extLst>
          </p:cNvPr>
          <p:cNvSpPr txBox="1"/>
          <p:nvPr/>
        </p:nvSpPr>
        <p:spPr>
          <a:xfrm>
            <a:off x="386031" y="1058233"/>
            <a:ext cx="11597960" cy="646331"/>
          </a:xfrm>
          <a:prstGeom prst="rect">
            <a:avLst/>
          </a:prstGeom>
          <a:noFill/>
        </p:spPr>
        <p:txBody>
          <a:bodyPr wrap="square">
            <a:spAutoFit/>
          </a:bodyPr>
          <a:lstStyle/>
          <a:p>
            <a:r>
              <a:rPr lang="en-US" dirty="0"/>
              <a:t>You can combine multiple conditions with </a:t>
            </a:r>
            <a:r>
              <a:rPr lang="en-US" dirty="0" err="1"/>
              <a:t>boolean</a:t>
            </a:r>
            <a:r>
              <a:rPr lang="en-US" dirty="0"/>
              <a:t> operators AND, OR. You can also invert a condition using operator NOT. For examples,</a:t>
            </a:r>
            <a:endParaRPr lang="en-CA" dirty="0"/>
          </a:p>
        </p:txBody>
      </p:sp>
      <p:sp>
        <p:nvSpPr>
          <p:cNvPr id="12" name="TextBox 11">
            <a:extLst>
              <a:ext uri="{FF2B5EF4-FFF2-40B4-BE49-F238E27FC236}">
                <a16:creationId xmlns:a16="http://schemas.microsoft.com/office/drawing/2014/main" id="{B88B8A67-3A1A-07CB-FA23-E0803F9C0F6C}"/>
              </a:ext>
            </a:extLst>
          </p:cNvPr>
          <p:cNvSpPr txBox="1"/>
          <p:nvPr/>
        </p:nvSpPr>
        <p:spPr>
          <a:xfrm>
            <a:off x="271871" y="2099663"/>
            <a:ext cx="9182680" cy="369332"/>
          </a:xfrm>
          <a:prstGeom prst="rect">
            <a:avLst/>
          </a:prstGeom>
          <a:noFill/>
        </p:spPr>
        <p:txBody>
          <a:bodyPr wrap="square">
            <a:spAutoFit/>
          </a:bodyPr>
          <a:lstStyle/>
          <a:p>
            <a:r>
              <a:rPr lang="en-US" dirty="0"/>
              <a:t>SELECT * FROM products WHERE quantity &gt;= 5000 AND name LIKE 'Pen %';</a:t>
            </a:r>
            <a:endParaRPr lang="en-CA" dirty="0"/>
          </a:p>
        </p:txBody>
      </p:sp>
      <p:pic>
        <p:nvPicPr>
          <p:cNvPr id="14" name="Picture 13">
            <a:extLst>
              <a:ext uri="{FF2B5EF4-FFF2-40B4-BE49-F238E27FC236}">
                <a16:creationId xmlns:a16="http://schemas.microsoft.com/office/drawing/2014/main" id="{34C398F9-BFE0-A208-EF86-79629797D7FB}"/>
              </a:ext>
            </a:extLst>
          </p:cNvPr>
          <p:cNvPicPr>
            <a:picLocks noChangeAspect="1"/>
          </p:cNvPicPr>
          <p:nvPr/>
        </p:nvPicPr>
        <p:blipFill>
          <a:blip r:embed="rId3"/>
          <a:stretch>
            <a:fillRect/>
          </a:stretch>
        </p:blipFill>
        <p:spPr>
          <a:xfrm>
            <a:off x="386031" y="2447894"/>
            <a:ext cx="5934075" cy="1428750"/>
          </a:xfrm>
          <a:prstGeom prst="rect">
            <a:avLst/>
          </a:prstGeom>
        </p:spPr>
      </p:pic>
      <p:sp>
        <p:nvSpPr>
          <p:cNvPr id="16" name="TextBox 15">
            <a:extLst>
              <a:ext uri="{FF2B5EF4-FFF2-40B4-BE49-F238E27FC236}">
                <a16:creationId xmlns:a16="http://schemas.microsoft.com/office/drawing/2014/main" id="{36991814-922D-44AD-ECD6-9D88FAC4EC21}"/>
              </a:ext>
            </a:extLst>
          </p:cNvPr>
          <p:cNvSpPr txBox="1"/>
          <p:nvPr/>
        </p:nvSpPr>
        <p:spPr>
          <a:xfrm>
            <a:off x="241088" y="4053915"/>
            <a:ext cx="10524677" cy="369332"/>
          </a:xfrm>
          <a:prstGeom prst="rect">
            <a:avLst/>
          </a:prstGeom>
          <a:noFill/>
        </p:spPr>
        <p:txBody>
          <a:bodyPr wrap="square">
            <a:spAutoFit/>
          </a:bodyPr>
          <a:lstStyle/>
          <a:p>
            <a:r>
              <a:rPr lang="en-US" dirty="0"/>
              <a:t> SELECT * FROM products WHERE quantity &gt;= 5000 AND price &lt; 1.24 AND name LIKE 'Pen %';</a:t>
            </a:r>
            <a:endParaRPr lang="en-CA" dirty="0"/>
          </a:p>
        </p:txBody>
      </p:sp>
      <p:pic>
        <p:nvPicPr>
          <p:cNvPr id="18" name="Picture 17">
            <a:extLst>
              <a:ext uri="{FF2B5EF4-FFF2-40B4-BE49-F238E27FC236}">
                <a16:creationId xmlns:a16="http://schemas.microsoft.com/office/drawing/2014/main" id="{952E31C4-42AF-A469-8936-F987A3AAD171}"/>
              </a:ext>
            </a:extLst>
          </p:cNvPr>
          <p:cNvPicPr>
            <a:picLocks noChangeAspect="1"/>
          </p:cNvPicPr>
          <p:nvPr/>
        </p:nvPicPr>
        <p:blipFill>
          <a:blip r:embed="rId4"/>
          <a:stretch>
            <a:fillRect/>
          </a:stretch>
        </p:blipFill>
        <p:spPr>
          <a:xfrm>
            <a:off x="424130" y="4579334"/>
            <a:ext cx="5857875" cy="1190625"/>
          </a:xfrm>
          <a:prstGeom prst="rect">
            <a:avLst/>
          </a:prstGeom>
        </p:spPr>
      </p:pic>
    </p:spTree>
    <p:extLst>
      <p:ext uri="{BB962C8B-B14F-4D97-AF65-F5344CB8AC3E}">
        <p14:creationId xmlns:p14="http://schemas.microsoft.com/office/powerpoint/2010/main" val="1845535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42902229-EDD6-E09B-661D-3ABBF43C38E8}"/>
              </a:ext>
            </a:extLst>
          </p:cNvPr>
          <p:cNvSpPr txBox="1"/>
          <p:nvPr/>
        </p:nvSpPr>
        <p:spPr>
          <a:xfrm>
            <a:off x="1404457" y="315310"/>
            <a:ext cx="2572829" cy="369332"/>
          </a:xfrm>
          <a:prstGeom prst="rect">
            <a:avLst/>
          </a:prstGeom>
          <a:noFill/>
        </p:spPr>
        <p:txBody>
          <a:bodyPr wrap="square">
            <a:spAutoFit/>
          </a:bodyPr>
          <a:lstStyle/>
          <a:p>
            <a:pPr algn="l"/>
            <a:r>
              <a:rPr lang="en-CA" b="1" i="0" dirty="0">
                <a:solidFill>
                  <a:srgbClr val="444444"/>
                </a:solidFill>
                <a:effectLst/>
                <a:latin typeface="Consolas" panose="020B0609020204030204" pitchFamily="49" charset="0"/>
              </a:rPr>
              <a:t>BETWEEN</a:t>
            </a:r>
            <a:r>
              <a:rPr lang="en-CA" b="1" i="0" dirty="0">
                <a:solidFill>
                  <a:srgbClr val="444444"/>
                </a:solidFill>
                <a:effectLst/>
                <a:latin typeface="Segoe UI" panose="020B0502040204020203" pitchFamily="34" charset="0"/>
              </a:rPr>
              <a:t>, </a:t>
            </a:r>
            <a:r>
              <a:rPr lang="en-CA" b="1" i="0" dirty="0">
                <a:solidFill>
                  <a:srgbClr val="444444"/>
                </a:solidFill>
                <a:effectLst/>
                <a:latin typeface="Consolas" panose="020B0609020204030204" pitchFamily="49" charset="0"/>
              </a:rPr>
              <a:t>NOT BETWEEN</a:t>
            </a:r>
            <a:endParaRPr lang="en-CA" b="1" i="0" dirty="0">
              <a:solidFill>
                <a:srgbClr val="444444"/>
              </a:solidFill>
              <a:effectLst/>
              <a:latin typeface="Segoe UI" panose="020B0502040204020203" pitchFamily="34" charset="0"/>
            </a:endParaRPr>
          </a:p>
        </p:txBody>
      </p:sp>
      <p:sp>
        <p:nvSpPr>
          <p:cNvPr id="9" name="TextBox 8">
            <a:extLst>
              <a:ext uri="{FF2B5EF4-FFF2-40B4-BE49-F238E27FC236}">
                <a16:creationId xmlns:a16="http://schemas.microsoft.com/office/drawing/2014/main" id="{03357E99-697F-4780-55EF-C2531C788B0A}"/>
              </a:ext>
            </a:extLst>
          </p:cNvPr>
          <p:cNvSpPr txBox="1"/>
          <p:nvPr/>
        </p:nvSpPr>
        <p:spPr>
          <a:xfrm>
            <a:off x="298259" y="1150566"/>
            <a:ext cx="11621870" cy="646331"/>
          </a:xfrm>
          <a:prstGeom prst="rect">
            <a:avLst/>
          </a:prstGeom>
          <a:noFill/>
        </p:spPr>
        <p:txBody>
          <a:bodyPr wrap="square">
            <a:spAutoFit/>
          </a:bodyPr>
          <a:lstStyle/>
          <a:p>
            <a:r>
              <a:rPr lang="en-US" dirty="0"/>
              <a:t>To check if the value is within a range, you could use BETWEEN ... AND ... operator. Again, this is easier and clearer than the equivalent AND-OR expression.</a:t>
            </a:r>
            <a:endParaRPr lang="en-CA" dirty="0"/>
          </a:p>
        </p:txBody>
      </p:sp>
      <p:sp>
        <p:nvSpPr>
          <p:cNvPr id="12" name="TextBox 11">
            <a:extLst>
              <a:ext uri="{FF2B5EF4-FFF2-40B4-BE49-F238E27FC236}">
                <a16:creationId xmlns:a16="http://schemas.microsoft.com/office/drawing/2014/main" id="{B0A233E7-24DB-C70A-5072-E886B01618BB}"/>
              </a:ext>
            </a:extLst>
          </p:cNvPr>
          <p:cNvSpPr txBox="1"/>
          <p:nvPr/>
        </p:nvSpPr>
        <p:spPr>
          <a:xfrm>
            <a:off x="298258" y="2167046"/>
            <a:ext cx="10752179" cy="646331"/>
          </a:xfrm>
          <a:prstGeom prst="rect">
            <a:avLst/>
          </a:prstGeom>
          <a:noFill/>
        </p:spPr>
        <p:txBody>
          <a:bodyPr wrap="square">
            <a:spAutoFit/>
          </a:bodyPr>
          <a:lstStyle/>
          <a:p>
            <a:r>
              <a:rPr lang="en-US" dirty="0"/>
              <a:t>SELECT * FROM products </a:t>
            </a:r>
          </a:p>
          <a:p>
            <a:r>
              <a:rPr lang="en-US" dirty="0"/>
              <a:t>       WHERE (price BETWEEN 1.0 AND 2.0) AND (quantity BETWEEN 1000 AND 2000);</a:t>
            </a:r>
            <a:endParaRPr lang="en-CA" dirty="0"/>
          </a:p>
        </p:txBody>
      </p:sp>
      <p:pic>
        <p:nvPicPr>
          <p:cNvPr id="14" name="Picture 13">
            <a:extLst>
              <a:ext uri="{FF2B5EF4-FFF2-40B4-BE49-F238E27FC236}">
                <a16:creationId xmlns:a16="http://schemas.microsoft.com/office/drawing/2014/main" id="{7BD77CCB-35A2-CB08-2123-84A57CACDD00}"/>
              </a:ext>
            </a:extLst>
          </p:cNvPr>
          <p:cNvPicPr>
            <a:picLocks noChangeAspect="1"/>
          </p:cNvPicPr>
          <p:nvPr/>
        </p:nvPicPr>
        <p:blipFill>
          <a:blip r:embed="rId3"/>
          <a:stretch>
            <a:fillRect/>
          </a:stretch>
        </p:blipFill>
        <p:spPr>
          <a:xfrm>
            <a:off x="754985" y="3246463"/>
            <a:ext cx="6076950" cy="1257300"/>
          </a:xfrm>
          <a:prstGeom prst="rect">
            <a:avLst/>
          </a:prstGeom>
        </p:spPr>
      </p:pic>
    </p:spTree>
    <p:extLst>
      <p:ext uri="{BB962C8B-B14F-4D97-AF65-F5344CB8AC3E}">
        <p14:creationId xmlns:p14="http://schemas.microsoft.com/office/powerpoint/2010/main" val="2270794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Using comparison operator (such as = or &lt;&gt;) to check for NULL is a mistake - a very common mistake. For example,</a:t>
            </a:r>
          </a:p>
          <a:p>
            <a:pPr algn="ctr"/>
            <a:endParaRPr lang="en-US"/>
          </a:p>
          <a:p>
            <a:pPr algn="ctr"/>
            <a:r>
              <a:rPr lang="en-US"/>
              <a:t>SELECT * FROM products WHERE productCode = NULL;</a:t>
            </a:r>
          </a:p>
          <a:p>
            <a:pPr algn="ctr"/>
            <a:r>
              <a:rPr lang="en-US"/>
              <a:t>-- This is a common mistake. NULL cannot be compared.</a:t>
            </a: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718CE99C-60D8-6A07-58C3-743882BF586F}"/>
              </a:ext>
            </a:extLst>
          </p:cNvPr>
          <p:cNvSpPr txBox="1"/>
          <p:nvPr/>
        </p:nvSpPr>
        <p:spPr>
          <a:xfrm>
            <a:off x="1404457" y="392508"/>
            <a:ext cx="2650466" cy="369332"/>
          </a:xfrm>
          <a:prstGeom prst="rect">
            <a:avLst/>
          </a:prstGeom>
          <a:noFill/>
        </p:spPr>
        <p:txBody>
          <a:bodyPr wrap="square">
            <a:spAutoFit/>
          </a:bodyPr>
          <a:lstStyle/>
          <a:p>
            <a:pPr algn="l"/>
            <a:r>
              <a:rPr lang="en-US" b="1" i="0" dirty="0">
                <a:solidFill>
                  <a:srgbClr val="444444"/>
                </a:solidFill>
                <a:effectLst/>
                <a:latin typeface="Consolas" panose="020B0609020204030204" pitchFamily="49" charset="0"/>
              </a:rPr>
              <a:t>IS NULL</a:t>
            </a:r>
            <a:r>
              <a:rPr lang="en-US" b="1" i="0" dirty="0">
                <a:solidFill>
                  <a:srgbClr val="444444"/>
                </a:solidFill>
                <a:effectLst/>
                <a:latin typeface="Segoe UI" panose="020B0502040204020203" pitchFamily="34" charset="0"/>
              </a:rPr>
              <a:t>, </a:t>
            </a:r>
            <a:r>
              <a:rPr lang="en-US" b="1" i="0" dirty="0">
                <a:solidFill>
                  <a:srgbClr val="444444"/>
                </a:solidFill>
                <a:effectLst/>
                <a:latin typeface="Consolas" panose="020B0609020204030204" pitchFamily="49" charset="0"/>
              </a:rPr>
              <a:t>IS NOT NULL</a:t>
            </a:r>
            <a:endParaRPr lang="en-US" b="1" i="0" dirty="0">
              <a:solidFill>
                <a:srgbClr val="444444"/>
              </a:solidFill>
              <a:effectLst/>
              <a:latin typeface="Segoe UI" panose="020B0502040204020203" pitchFamily="34" charset="0"/>
            </a:endParaRPr>
          </a:p>
        </p:txBody>
      </p:sp>
      <p:sp>
        <p:nvSpPr>
          <p:cNvPr id="9" name="TextBox 8">
            <a:extLst>
              <a:ext uri="{FF2B5EF4-FFF2-40B4-BE49-F238E27FC236}">
                <a16:creationId xmlns:a16="http://schemas.microsoft.com/office/drawing/2014/main" id="{8A02630C-23B8-11C7-724D-EB7C46CC9047}"/>
              </a:ext>
            </a:extLst>
          </p:cNvPr>
          <p:cNvSpPr txBox="1"/>
          <p:nvPr/>
        </p:nvSpPr>
        <p:spPr>
          <a:xfrm>
            <a:off x="377405" y="1166000"/>
            <a:ext cx="11606586" cy="646331"/>
          </a:xfrm>
          <a:prstGeom prst="rect">
            <a:avLst/>
          </a:prstGeom>
          <a:noFill/>
        </p:spPr>
        <p:txBody>
          <a:bodyPr wrap="square">
            <a:spAutoFit/>
          </a:bodyPr>
          <a:lstStyle/>
          <a:p>
            <a:r>
              <a:rPr lang="en-US" dirty="0"/>
              <a:t>NULL is a special value, which represent "no value", "missing value" or "unknown value". You can checking if a column contains NULL by IS NULL or IS NOT NULL. For example,</a:t>
            </a:r>
            <a:endParaRPr lang="en-CA" dirty="0"/>
          </a:p>
        </p:txBody>
      </p:sp>
      <p:sp>
        <p:nvSpPr>
          <p:cNvPr id="12" name="TextBox 11">
            <a:extLst>
              <a:ext uri="{FF2B5EF4-FFF2-40B4-BE49-F238E27FC236}">
                <a16:creationId xmlns:a16="http://schemas.microsoft.com/office/drawing/2014/main" id="{1B6DD74B-F424-5972-09B8-190D860AC028}"/>
              </a:ext>
            </a:extLst>
          </p:cNvPr>
          <p:cNvSpPr txBox="1"/>
          <p:nvPr/>
        </p:nvSpPr>
        <p:spPr>
          <a:xfrm>
            <a:off x="271871" y="2507445"/>
            <a:ext cx="6223958" cy="369332"/>
          </a:xfrm>
          <a:prstGeom prst="rect">
            <a:avLst/>
          </a:prstGeom>
          <a:noFill/>
        </p:spPr>
        <p:txBody>
          <a:bodyPr wrap="square">
            <a:spAutoFit/>
          </a:bodyPr>
          <a:lstStyle/>
          <a:p>
            <a:r>
              <a:rPr lang="en-US" dirty="0"/>
              <a:t>SELECT * FROM products WHERE </a:t>
            </a:r>
            <a:r>
              <a:rPr lang="en-US" dirty="0" err="1"/>
              <a:t>productCode</a:t>
            </a:r>
            <a:r>
              <a:rPr lang="en-US" dirty="0"/>
              <a:t> IS NULL;</a:t>
            </a:r>
            <a:endParaRPr lang="en-CA" dirty="0"/>
          </a:p>
        </p:txBody>
      </p:sp>
      <p:sp>
        <p:nvSpPr>
          <p:cNvPr id="14" name="TextBox 13">
            <a:extLst>
              <a:ext uri="{FF2B5EF4-FFF2-40B4-BE49-F238E27FC236}">
                <a16:creationId xmlns:a16="http://schemas.microsoft.com/office/drawing/2014/main" id="{2F55B5FB-BFE1-B2FA-5DA1-87D61C615772}"/>
              </a:ext>
            </a:extLst>
          </p:cNvPr>
          <p:cNvSpPr txBox="1"/>
          <p:nvPr/>
        </p:nvSpPr>
        <p:spPr>
          <a:xfrm>
            <a:off x="271871" y="3681850"/>
            <a:ext cx="11836046" cy="1200329"/>
          </a:xfrm>
          <a:prstGeom prst="rect">
            <a:avLst/>
          </a:prstGeom>
          <a:noFill/>
        </p:spPr>
        <p:txBody>
          <a:bodyPr wrap="square">
            <a:spAutoFit/>
          </a:bodyPr>
          <a:lstStyle/>
          <a:p>
            <a:r>
              <a:rPr lang="en-US" dirty="0">
                <a:highlight>
                  <a:srgbClr val="FFFF00"/>
                </a:highlight>
              </a:rPr>
              <a:t>Using comparison operator (such as = or &lt;&gt;) to check for NULL is a mistake - a very common mistake. For example,</a:t>
            </a:r>
          </a:p>
          <a:p>
            <a:endParaRPr lang="en-US" dirty="0">
              <a:highlight>
                <a:srgbClr val="FFFF00"/>
              </a:highlight>
            </a:endParaRPr>
          </a:p>
          <a:p>
            <a:r>
              <a:rPr lang="en-US" dirty="0"/>
              <a:t>SELECT * FROM products WHERE </a:t>
            </a:r>
            <a:r>
              <a:rPr lang="en-US" dirty="0" err="1"/>
              <a:t>productCode</a:t>
            </a:r>
            <a:r>
              <a:rPr lang="en-US" dirty="0"/>
              <a:t> = NULL;</a:t>
            </a:r>
          </a:p>
          <a:p>
            <a:r>
              <a:rPr lang="en-US" dirty="0"/>
              <a:t>-- This is a common mistake. NULL cannot be compared.</a:t>
            </a:r>
            <a:endParaRPr lang="en-CA" dirty="0"/>
          </a:p>
        </p:txBody>
      </p:sp>
    </p:spTree>
    <p:extLst>
      <p:ext uri="{BB962C8B-B14F-4D97-AF65-F5344CB8AC3E}">
        <p14:creationId xmlns:p14="http://schemas.microsoft.com/office/powerpoint/2010/main" val="3580105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5D638B72-AC99-1C75-924C-4474CEA711DA}"/>
              </a:ext>
            </a:extLst>
          </p:cNvPr>
          <p:cNvSpPr txBox="1"/>
          <p:nvPr/>
        </p:nvSpPr>
        <p:spPr>
          <a:xfrm>
            <a:off x="1404457" y="315310"/>
            <a:ext cx="2037991" cy="369332"/>
          </a:xfrm>
          <a:prstGeom prst="rect">
            <a:avLst/>
          </a:prstGeom>
          <a:noFill/>
        </p:spPr>
        <p:txBody>
          <a:bodyPr wrap="square">
            <a:spAutoFit/>
          </a:bodyPr>
          <a:lstStyle/>
          <a:p>
            <a:pPr algn="l"/>
            <a:r>
              <a:rPr lang="en-CA" b="1" i="0" dirty="0">
                <a:solidFill>
                  <a:srgbClr val="444444"/>
                </a:solidFill>
                <a:effectLst/>
                <a:latin typeface="Consolas" panose="020B0609020204030204" pitchFamily="49" charset="0"/>
              </a:rPr>
              <a:t>ORDER BY</a:t>
            </a:r>
            <a:r>
              <a:rPr lang="en-CA" b="1" i="0" dirty="0">
                <a:solidFill>
                  <a:srgbClr val="444444"/>
                </a:solidFill>
                <a:effectLst/>
                <a:latin typeface="Segoe UI" panose="020B0502040204020203" pitchFamily="34" charset="0"/>
              </a:rPr>
              <a:t> Clause</a:t>
            </a:r>
          </a:p>
        </p:txBody>
      </p:sp>
      <p:sp>
        <p:nvSpPr>
          <p:cNvPr id="9" name="TextBox 8">
            <a:extLst>
              <a:ext uri="{FF2B5EF4-FFF2-40B4-BE49-F238E27FC236}">
                <a16:creationId xmlns:a16="http://schemas.microsoft.com/office/drawing/2014/main" id="{AC59BBE4-CC89-5317-AAB1-0A68F3A4D01C}"/>
              </a:ext>
            </a:extLst>
          </p:cNvPr>
          <p:cNvSpPr txBox="1"/>
          <p:nvPr/>
        </p:nvSpPr>
        <p:spPr>
          <a:xfrm>
            <a:off x="271871" y="1434960"/>
            <a:ext cx="10545654" cy="646331"/>
          </a:xfrm>
          <a:prstGeom prst="rect">
            <a:avLst/>
          </a:prstGeom>
          <a:noFill/>
        </p:spPr>
        <p:txBody>
          <a:bodyPr wrap="square">
            <a:spAutoFit/>
          </a:bodyPr>
          <a:lstStyle/>
          <a:p>
            <a:r>
              <a:rPr lang="en-US" dirty="0"/>
              <a:t>-- Order the results by price in descending order</a:t>
            </a:r>
          </a:p>
          <a:p>
            <a:r>
              <a:rPr lang="en-US" dirty="0"/>
              <a:t>SELECT * FROM products WHERE name LIKE 'Pen %' ORDER BY price DESC;</a:t>
            </a:r>
            <a:endParaRPr lang="en-CA" dirty="0"/>
          </a:p>
        </p:txBody>
      </p:sp>
      <p:pic>
        <p:nvPicPr>
          <p:cNvPr id="12" name="Picture 11">
            <a:extLst>
              <a:ext uri="{FF2B5EF4-FFF2-40B4-BE49-F238E27FC236}">
                <a16:creationId xmlns:a16="http://schemas.microsoft.com/office/drawing/2014/main" id="{CD0C64DE-1F3E-FD7D-7827-FAC0C963E202}"/>
              </a:ext>
            </a:extLst>
          </p:cNvPr>
          <p:cNvPicPr>
            <a:picLocks noChangeAspect="1"/>
          </p:cNvPicPr>
          <p:nvPr/>
        </p:nvPicPr>
        <p:blipFill>
          <a:blip r:embed="rId3"/>
          <a:stretch>
            <a:fillRect/>
          </a:stretch>
        </p:blipFill>
        <p:spPr>
          <a:xfrm>
            <a:off x="389685" y="2199067"/>
            <a:ext cx="6105525" cy="1733550"/>
          </a:xfrm>
          <a:prstGeom prst="rect">
            <a:avLst/>
          </a:prstGeom>
        </p:spPr>
      </p:pic>
      <p:sp>
        <p:nvSpPr>
          <p:cNvPr id="14" name="TextBox 13">
            <a:extLst>
              <a:ext uri="{FF2B5EF4-FFF2-40B4-BE49-F238E27FC236}">
                <a16:creationId xmlns:a16="http://schemas.microsoft.com/office/drawing/2014/main" id="{59682B3B-9714-6D90-15EF-CF6BB837A78B}"/>
              </a:ext>
            </a:extLst>
          </p:cNvPr>
          <p:cNvSpPr txBox="1"/>
          <p:nvPr/>
        </p:nvSpPr>
        <p:spPr>
          <a:xfrm>
            <a:off x="208008" y="4222711"/>
            <a:ext cx="11506663" cy="646331"/>
          </a:xfrm>
          <a:prstGeom prst="rect">
            <a:avLst/>
          </a:prstGeom>
          <a:noFill/>
        </p:spPr>
        <p:txBody>
          <a:bodyPr wrap="square">
            <a:spAutoFit/>
          </a:bodyPr>
          <a:lstStyle/>
          <a:p>
            <a:r>
              <a:rPr lang="en-US" dirty="0"/>
              <a:t>-- Order by price in descending order, followed by quantity in ascending (default) order</a:t>
            </a:r>
          </a:p>
          <a:p>
            <a:r>
              <a:rPr lang="en-US" dirty="0" err="1"/>
              <a:t>mysql</a:t>
            </a:r>
            <a:r>
              <a:rPr lang="en-US" dirty="0"/>
              <a:t>&gt; SELECT * FROM products WHERE name LIKE 'Pen %' ORDER BY price DESC, quantity;</a:t>
            </a:r>
            <a:endParaRPr lang="en-CA" dirty="0"/>
          </a:p>
        </p:txBody>
      </p:sp>
      <p:pic>
        <p:nvPicPr>
          <p:cNvPr id="16" name="Picture 15">
            <a:extLst>
              <a:ext uri="{FF2B5EF4-FFF2-40B4-BE49-F238E27FC236}">
                <a16:creationId xmlns:a16="http://schemas.microsoft.com/office/drawing/2014/main" id="{B2FC8241-7EAA-3BDD-24FF-3DD1E705C7EB}"/>
              </a:ext>
            </a:extLst>
          </p:cNvPr>
          <p:cNvPicPr>
            <a:picLocks noChangeAspect="1"/>
          </p:cNvPicPr>
          <p:nvPr/>
        </p:nvPicPr>
        <p:blipFill>
          <a:blip r:embed="rId4"/>
          <a:stretch>
            <a:fillRect/>
          </a:stretch>
        </p:blipFill>
        <p:spPr>
          <a:xfrm>
            <a:off x="571166" y="4965009"/>
            <a:ext cx="4854849" cy="1396914"/>
          </a:xfrm>
          <a:prstGeom prst="rect">
            <a:avLst/>
          </a:prstGeom>
        </p:spPr>
      </p:pic>
    </p:spTree>
    <p:extLst>
      <p:ext uri="{BB962C8B-B14F-4D97-AF65-F5344CB8AC3E}">
        <p14:creationId xmlns:p14="http://schemas.microsoft.com/office/powerpoint/2010/main" val="1378413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3C5671C7-C4CF-3700-2E41-30DA9E087C4A}"/>
              </a:ext>
            </a:extLst>
          </p:cNvPr>
          <p:cNvSpPr txBox="1"/>
          <p:nvPr/>
        </p:nvSpPr>
        <p:spPr>
          <a:xfrm>
            <a:off x="1517534" y="369331"/>
            <a:ext cx="1183976" cy="369332"/>
          </a:xfrm>
          <a:prstGeom prst="rect">
            <a:avLst/>
          </a:prstGeom>
          <a:noFill/>
        </p:spPr>
        <p:txBody>
          <a:bodyPr wrap="square">
            <a:spAutoFit/>
          </a:bodyPr>
          <a:lstStyle/>
          <a:p>
            <a:pPr algn="l"/>
            <a:r>
              <a:rPr lang="en-CA" b="1" i="0" dirty="0">
                <a:solidFill>
                  <a:srgbClr val="444444"/>
                </a:solidFill>
                <a:effectLst/>
                <a:latin typeface="Consolas" panose="020B0609020204030204" pitchFamily="49" charset="0"/>
              </a:rPr>
              <a:t>AS</a:t>
            </a:r>
            <a:r>
              <a:rPr lang="en-CA" b="1" i="0" dirty="0">
                <a:solidFill>
                  <a:srgbClr val="444444"/>
                </a:solidFill>
                <a:effectLst/>
                <a:latin typeface="Segoe UI" panose="020B0502040204020203" pitchFamily="34" charset="0"/>
              </a:rPr>
              <a:t> - Alias</a:t>
            </a:r>
          </a:p>
        </p:txBody>
      </p:sp>
      <p:sp>
        <p:nvSpPr>
          <p:cNvPr id="9" name="TextBox 8">
            <a:extLst>
              <a:ext uri="{FF2B5EF4-FFF2-40B4-BE49-F238E27FC236}">
                <a16:creationId xmlns:a16="http://schemas.microsoft.com/office/drawing/2014/main" id="{B80D4EEB-25C7-4A00-62FD-18524F445F69}"/>
              </a:ext>
            </a:extLst>
          </p:cNvPr>
          <p:cNvSpPr txBox="1"/>
          <p:nvPr/>
        </p:nvSpPr>
        <p:spPr>
          <a:xfrm>
            <a:off x="271871" y="1242900"/>
            <a:ext cx="11712120" cy="1200329"/>
          </a:xfrm>
          <a:prstGeom prst="rect">
            <a:avLst/>
          </a:prstGeom>
          <a:noFill/>
        </p:spPr>
        <p:txBody>
          <a:bodyPr wrap="square">
            <a:spAutoFit/>
          </a:bodyPr>
          <a:lstStyle/>
          <a:p>
            <a:r>
              <a:rPr lang="en-US" dirty="0"/>
              <a:t> SELECT </a:t>
            </a:r>
            <a:r>
              <a:rPr lang="en-US" dirty="0" err="1"/>
              <a:t>productID</a:t>
            </a:r>
            <a:r>
              <a:rPr lang="en-US" dirty="0"/>
              <a:t> AS ID, </a:t>
            </a:r>
            <a:r>
              <a:rPr lang="en-US" dirty="0" err="1"/>
              <a:t>productCode</a:t>
            </a:r>
            <a:r>
              <a:rPr lang="en-US" dirty="0"/>
              <a:t> AS Code,</a:t>
            </a:r>
          </a:p>
          <a:p>
            <a:r>
              <a:rPr lang="en-US" dirty="0"/>
              <a:t>              name AS Description, price AS `Unit Price`  -- Define aliases to be used as display names</a:t>
            </a:r>
          </a:p>
          <a:p>
            <a:r>
              <a:rPr lang="en-US" dirty="0"/>
              <a:t>       FROM products</a:t>
            </a:r>
          </a:p>
          <a:p>
            <a:r>
              <a:rPr lang="en-US" dirty="0"/>
              <a:t>       ORDER BY ID;  -- Use alias ID as reference</a:t>
            </a:r>
            <a:endParaRPr lang="en-CA" dirty="0"/>
          </a:p>
        </p:txBody>
      </p:sp>
      <p:pic>
        <p:nvPicPr>
          <p:cNvPr id="12" name="Picture 11">
            <a:extLst>
              <a:ext uri="{FF2B5EF4-FFF2-40B4-BE49-F238E27FC236}">
                <a16:creationId xmlns:a16="http://schemas.microsoft.com/office/drawing/2014/main" id="{FA7B4339-3F78-A1AF-16D5-2244175C3AFF}"/>
              </a:ext>
            </a:extLst>
          </p:cNvPr>
          <p:cNvPicPr>
            <a:picLocks noChangeAspect="1"/>
          </p:cNvPicPr>
          <p:nvPr/>
        </p:nvPicPr>
        <p:blipFill>
          <a:blip r:embed="rId3"/>
          <a:stretch>
            <a:fillRect/>
          </a:stretch>
        </p:blipFill>
        <p:spPr>
          <a:xfrm>
            <a:off x="388907" y="2510504"/>
            <a:ext cx="4495800" cy="2324100"/>
          </a:xfrm>
          <a:prstGeom prst="rect">
            <a:avLst/>
          </a:prstGeom>
        </p:spPr>
      </p:pic>
    </p:spTree>
    <p:extLst>
      <p:ext uri="{BB962C8B-B14F-4D97-AF65-F5344CB8AC3E}">
        <p14:creationId xmlns:p14="http://schemas.microsoft.com/office/powerpoint/2010/main" val="166460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E2ED9C9B-4A9D-E3EA-A1AA-ECE3C3D5625E}"/>
              </a:ext>
            </a:extLst>
          </p:cNvPr>
          <p:cNvSpPr txBox="1"/>
          <p:nvPr/>
        </p:nvSpPr>
        <p:spPr>
          <a:xfrm>
            <a:off x="1517534" y="348148"/>
            <a:ext cx="2227772" cy="369332"/>
          </a:xfrm>
          <a:prstGeom prst="rect">
            <a:avLst/>
          </a:prstGeom>
          <a:noFill/>
        </p:spPr>
        <p:txBody>
          <a:bodyPr wrap="square">
            <a:spAutoFit/>
          </a:bodyPr>
          <a:lstStyle/>
          <a:p>
            <a:pPr algn="l"/>
            <a:r>
              <a:rPr lang="en-CA" b="1" i="0" dirty="0">
                <a:solidFill>
                  <a:srgbClr val="444444"/>
                </a:solidFill>
                <a:effectLst/>
                <a:latin typeface="Segoe UI" panose="020B0502040204020203" pitchFamily="34" charset="0"/>
              </a:rPr>
              <a:t>Function </a:t>
            </a:r>
            <a:r>
              <a:rPr lang="en-CA" b="1" i="0" dirty="0">
                <a:solidFill>
                  <a:srgbClr val="444444"/>
                </a:solidFill>
                <a:effectLst/>
                <a:latin typeface="Consolas" panose="020B0609020204030204" pitchFamily="49" charset="0"/>
              </a:rPr>
              <a:t>CONCAT()</a:t>
            </a:r>
            <a:endParaRPr lang="en-CA" b="1" i="0" dirty="0">
              <a:solidFill>
                <a:srgbClr val="444444"/>
              </a:solidFill>
              <a:effectLst/>
              <a:latin typeface="Segoe UI" panose="020B0502040204020203" pitchFamily="34" charset="0"/>
            </a:endParaRPr>
          </a:p>
        </p:txBody>
      </p:sp>
      <p:sp>
        <p:nvSpPr>
          <p:cNvPr id="9" name="TextBox 8">
            <a:extLst>
              <a:ext uri="{FF2B5EF4-FFF2-40B4-BE49-F238E27FC236}">
                <a16:creationId xmlns:a16="http://schemas.microsoft.com/office/drawing/2014/main" id="{94F97E0C-2009-6619-9E27-19B6F218108D}"/>
              </a:ext>
            </a:extLst>
          </p:cNvPr>
          <p:cNvSpPr txBox="1"/>
          <p:nvPr/>
        </p:nvSpPr>
        <p:spPr>
          <a:xfrm>
            <a:off x="271870" y="1179145"/>
            <a:ext cx="10373125" cy="369332"/>
          </a:xfrm>
          <a:prstGeom prst="rect">
            <a:avLst/>
          </a:prstGeom>
          <a:noFill/>
        </p:spPr>
        <p:txBody>
          <a:bodyPr wrap="square">
            <a:spAutoFit/>
          </a:bodyPr>
          <a:lstStyle/>
          <a:p>
            <a:r>
              <a:rPr lang="en-US" dirty="0"/>
              <a:t>SELECT CONCAT(</a:t>
            </a:r>
            <a:r>
              <a:rPr lang="en-US" dirty="0" err="1"/>
              <a:t>productCode</a:t>
            </a:r>
            <a:r>
              <a:rPr lang="en-US" dirty="0"/>
              <a:t>, ' - ', name) AS `Product Description`, price FROM products;</a:t>
            </a:r>
            <a:endParaRPr lang="en-CA" dirty="0"/>
          </a:p>
        </p:txBody>
      </p:sp>
      <p:pic>
        <p:nvPicPr>
          <p:cNvPr id="12" name="Picture 11">
            <a:extLst>
              <a:ext uri="{FF2B5EF4-FFF2-40B4-BE49-F238E27FC236}">
                <a16:creationId xmlns:a16="http://schemas.microsoft.com/office/drawing/2014/main" id="{EDC578C1-925D-3A47-ECBC-DD075B00E0E4}"/>
              </a:ext>
            </a:extLst>
          </p:cNvPr>
          <p:cNvPicPr>
            <a:picLocks noChangeAspect="1"/>
          </p:cNvPicPr>
          <p:nvPr/>
        </p:nvPicPr>
        <p:blipFill>
          <a:blip r:embed="rId3"/>
          <a:stretch>
            <a:fillRect/>
          </a:stretch>
        </p:blipFill>
        <p:spPr>
          <a:xfrm>
            <a:off x="622809" y="1720023"/>
            <a:ext cx="3286125" cy="2266950"/>
          </a:xfrm>
          <a:prstGeom prst="rect">
            <a:avLst/>
          </a:prstGeom>
        </p:spPr>
      </p:pic>
    </p:spTree>
    <p:extLst>
      <p:ext uri="{BB962C8B-B14F-4D97-AF65-F5344CB8AC3E}">
        <p14:creationId xmlns:p14="http://schemas.microsoft.com/office/powerpoint/2010/main" val="1714499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D2998F08-9DB9-EC71-9E1E-1D14E68568A7}"/>
              </a:ext>
            </a:extLst>
          </p:cNvPr>
          <p:cNvSpPr txBox="1"/>
          <p:nvPr/>
        </p:nvSpPr>
        <p:spPr>
          <a:xfrm>
            <a:off x="1471526" y="228131"/>
            <a:ext cx="3280195" cy="369332"/>
          </a:xfrm>
          <a:prstGeom prst="rect">
            <a:avLst/>
          </a:prstGeom>
          <a:noFill/>
        </p:spPr>
        <p:txBody>
          <a:bodyPr wrap="square">
            <a:spAutoFit/>
          </a:bodyPr>
          <a:lstStyle/>
          <a:p>
            <a:pPr algn="l"/>
            <a:r>
              <a:rPr lang="en-CA" b="1" i="0" dirty="0">
                <a:solidFill>
                  <a:srgbClr val="0A8464"/>
                </a:solidFill>
                <a:effectLst/>
                <a:latin typeface="Segoe UI" panose="020B0502040204020203" pitchFamily="34" charset="0"/>
              </a:rPr>
              <a:t>Producing Summary Reports</a:t>
            </a:r>
          </a:p>
        </p:txBody>
      </p:sp>
      <p:sp>
        <p:nvSpPr>
          <p:cNvPr id="9" name="TextBox 8">
            <a:extLst>
              <a:ext uri="{FF2B5EF4-FFF2-40B4-BE49-F238E27FC236}">
                <a16:creationId xmlns:a16="http://schemas.microsoft.com/office/drawing/2014/main" id="{1AB3D39A-D604-95D7-B0D5-A69C944A222A}"/>
              </a:ext>
            </a:extLst>
          </p:cNvPr>
          <p:cNvSpPr txBox="1"/>
          <p:nvPr/>
        </p:nvSpPr>
        <p:spPr>
          <a:xfrm>
            <a:off x="1404457" y="809813"/>
            <a:ext cx="1192602" cy="369332"/>
          </a:xfrm>
          <a:prstGeom prst="rect">
            <a:avLst/>
          </a:prstGeom>
          <a:noFill/>
        </p:spPr>
        <p:txBody>
          <a:bodyPr wrap="square">
            <a:spAutoFit/>
          </a:bodyPr>
          <a:lstStyle/>
          <a:p>
            <a:pPr algn="l"/>
            <a:r>
              <a:rPr lang="en-CA" b="1" i="0" dirty="0">
                <a:solidFill>
                  <a:srgbClr val="444444"/>
                </a:solidFill>
                <a:effectLst/>
                <a:latin typeface="Consolas" panose="020B0609020204030204" pitchFamily="49" charset="0"/>
              </a:rPr>
              <a:t>DISTINCT</a:t>
            </a:r>
            <a:endParaRPr lang="en-CA" b="1" i="0" dirty="0">
              <a:solidFill>
                <a:srgbClr val="444444"/>
              </a:solidFill>
              <a:effectLst/>
              <a:latin typeface="Segoe UI" panose="020B0502040204020203" pitchFamily="34" charset="0"/>
            </a:endParaRPr>
          </a:p>
        </p:txBody>
      </p:sp>
      <p:sp>
        <p:nvSpPr>
          <p:cNvPr id="13" name="TextBox 12">
            <a:extLst>
              <a:ext uri="{FF2B5EF4-FFF2-40B4-BE49-F238E27FC236}">
                <a16:creationId xmlns:a16="http://schemas.microsoft.com/office/drawing/2014/main" id="{3AE4679C-9197-9BE7-8F36-AA9EBD48937B}"/>
              </a:ext>
            </a:extLst>
          </p:cNvPr>
          <p:cNvSpPr txBox="1"/>
          <p:nvPr/>
        </p:nvSpPr>
        <p:spPr>
          <a:xfrm>
            <a:off x="271871" y="1434960"/>
            <a:ext cx="6223958" cy="646331"/>
          </a:xfrm>
          <a:prstGeom prst="rect">
            <a:avLst/>
          </a:prstGeom>
          <a:noFill/>
        </p:spPr>
        <p:txBody>
          <a:bodyPr wrap="square">
            <a:spAutoFit/>
          </a:bodyPr>
          <a:lstStyle/>
          <a:p>
            <a:r>
              <a:rPr lang="en-US" dirty="0"/>
              <a:t>-- Without DISTINCT</a:t>
            </a:r>
          </a:p>
          <a:p>
            <a:r>
              <a:rPr lang="en-US" dirty="0"/>
              <a:t>SELECT price FROM products;</a:t>
            </a:r>
            <a:endParaRPr lang="en-CA" dirty="0"/>
          </a:p>
        </p:txBody>
      </p:sp>
      <p:pic>
        <p:nvPicPr>
          <p:cNvPr id="15" name="Picture 14">
            <a:extLst>
              <a:ext uri="{FF2B5EF4-FFF2-40B4-BE49-F238E27FC236}">
                <a16:creationId xmlns:a16="http://schemas.microsoft.com/office/drawing/2014/main" id="{3D64426C-F0CF-E416-F240-BF98EB37F77E}"/>
              </a:ext>
            </a:extLst>
          </p:cNvPr>
          <p:cNvPicPr>
            <a:picLocks noChangeAspect="1"/>
          </p:cNvPicPr>
          <p:nvPr/>
        </p:nvPicPr>
        <p:blipFill>
          <a:blip r:embed="rId3"/>
          <a:stretch>
            <a:fillRect/>
          </a:stretch>
        </p:blipFill>
        <p:spPr>
          <a:xfrm>
            <a:off x="3767048" y="910878"/>
            <a:ext cx="886905" cy="1694494"/>
          </a:xfrm>
          <a:prstGeom prst="rect">
            <a:avLst/>
          </a:prstGeom>
        </p:spPr>
      </p:pic>
      <p:sp>
        <p:nvSpPr>
          <p:cNvPr id="17" name="TextBox 16">
            <a:extLst>
              <a:ext uri="{FF2B5EF4-FFF2-40B4-BE49-F238E27FC236}">
                <a16:creationId xmlns:a16="http://schemas.microsoft.com/office/drawing/2014/main" id="{7FFAE0EF-9A59-461E-0935-9AE125AFF6CA}"/>
              </a:ext>
            </a:extLst>
          </p:cNvPr>
          <p:cNvSpPr txBox="1"/>
          <p:nvPr/>
        </p:nvSpPr>
        <p:spPr>
          <a:xfrm>
            <a:off x="271871" y="3105834"/>
            <a:ext cx="6223958" cy="646331"/>
          </a:xfrm>
          <a:prstGeom prst="rect">
            <a:avLst/>
          </a:prstGeom>
          <a:noFill/>
        </p:spPr>
        <p:txBody>
          <a:bodyPr wrap="square">
            <a:spAutoFit/>
          </a:bodyPr>
          <a:lstStyle/>
          <a:p>
            <a:r>
              <a:rPr lang="en-US" dirty="0"/>
              <a:t>-- With DISTINCT on price</a:t>
            </a:r>
          </a:p>
          <a:p>
            <a:r>
              <a:rPr lang="en-US" dirty="0"/>
              <a:t>SELECT DISTINCT price AS `Distinct Price` FROM products;</a:t>
            </a:r>
            <a:endParaRPr lang="en-CA" dirty="0"/>
          </a:p>
        </p:txBody>
      </p:sp>
      <p:pic>
        <p:nvPicPr>
          <p:cNvPr id="19" name="Picture 18">
            <a:extLst>
              <a:ext uri="{FF2B5EF4-FFF2-40B4-BE49-F238E27FC236}">
                <a16:creationId xmlns:a16="http://schemas.microsoft.com/office/drawing/2014/main" id="{0EFDBA30-0B7B-24FF-AE56-9B56324D0AFE}"/>
              </a:ext>
            </a:extLst>
          </p:cNvPr>
          <p:cNvPicPr>
            <a:picLocks noChangeAspect="1"/>
          </p:cNvPicPr>
          <p:nvPr/>
        </p:nvPicPr>
        <p:blipFill>
          <a:blip r:embed="rId4"/>
          <a:stretch>
            <a:fillRect/>
          </a:stretch>
        </p:blipFill>
        <p:spPr>
          <a:xfrm>
            <a:off x="5814656" y="2751024"/>
            <a:ext cx="1362346" cy="1355950"/>
          </a:xfrm>
          <a:prstGeom prst="rect">
            <a:avLst/>
          </a:prstGeom>
        </p:spPr>
      </p:pic>
      <p:sp>
        <p:nvSpPr>
          <p:cNvPr id="21" name="TextBox 20">
            <a:extLst>
              <a:ext uri="{FF2B5EF4-FFF2-40B4-BE49-F238E27FC236}">
                <a16:creationId xmlns:a16="http://schemas.microsoft.com/office/drawing/2014/main" id="{CF50F65C-B374-665B-B4B3-3C7020190A1F}"/>
              </a:ext>
            </a:extLst>
          </p:cNvPr>
          <p:cNvSpPr txBox="1"/>
          <p:nvPr/>
        </p:nvSpPr>
        <p:spPr>
          <a:xfrm>
            <a:off x="208009" y="4553978"/>
            <a:ext cx="6223958" cy="646331"/>
          </a:xfrm>
          <a:prstGeom prst="rect">
            <a:avLst/>
          </a:prstGeom>
          <a:noFill/>
        </p:spPr>
        <p:txBody>
          <a:bodyPr wrap="square">
            <a:spAutoFit/>
          </a:bodyPr>
          <a:lstStyle/>
          <a:p>
            <a:r>
              <a:rPr lang="en-US" dirty="0"/>
              <a:t>-- DISTINCT combination of price and name</a:t>
            </a:r>
          </a:p>
          <a:p>
            <a:r>
              <a:rPr lang="en-US" dirty="0"/>
              <a:t>SELECT DISTINCT price, name FROM products;</a:t>
            </a:r>
            <a:endParaRPr lang="en-CA" dirty="0"/>
          </a:p>
        </p:txBody>
      </p:sp>
      <p:pic>
        <p:nvPicPr>
          <p:cNvPr id="23" name="Picture 22">
            <a:extLst>
              <a:ext uri="{FF2B5EF4-FFF2-40B4-BE49-F238E27FC236}">
                <a16:creationId xmlns:a16="http://schemas.microsoft.com/office/drawing/2014/main" id="{463DF37A-3681-E6CD-4394-1DFE1A48D3FF}"/>
              </a:ext>
            </a:extLst>
          </p:cNvPr>
          <p:cNvPicPr>
            <a:picLocks noChangeAspect="1"/>
          </p:cNvPicPr>
          <p:nvPr/>
        </p:nvPicPr>
        <p:blipFill>
          <a:blip r:embed="rId5"/>
          <a:stretch>
            <a:fillRect/>
          </a:stretch>
        </p:blipFill>
        <p:spPr>
          <a:xfrm>
            <a:off x="4685583" y="4776707"/>
            <a:ext cx="1422523" cy="1422523"/>
          </a:xfrm>
          <a:prstGeom prst="rect">
            <a:avLst/>
          </a:prstGeom>
        </p:spPr>
      </p:pic>
    </p:spTree>
    <p:extLst>
      <p:ext uri="{BB962C8B-B14F-4D97-AF65-F5344CB8AC3E}">
        <p14:creationId xmlns:p14="http://schemas.microsoft.com/office/powerpoint/2010/main" val="2653596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FF7732FA-648D-BFD7-5922-CE890FEDF0E5}"/>
              </a:ext>
            </a:extLst>
          </p:cNvPr>
          <p:cNvSpPr txBox="1"/>
          <p:nvPr/>
        </p:nvSpPr>
        <p:spPr>
          <a:xfrm>
            <a:off x="1404457" y="315310"/>
            <a:ext cx="3001274" cy="369332"/>
          </a:xfrm>
          <a:prstGeom prst="rect">
            <a:avLst/>
          </a:prstGeom>
          <a:noFill/>
        </p:spPr>
        <p:txBody>
          <a:bodyPr wrap="square">
            <a:spAutoFit/>
          </a:bodyPr>
          <a:lstStyle/>
          <a:p>
            <a:pPr algn="l"/>
            <a:r>
              <a:rPr lang="en-CA" b="1" i="0" dirty="0">
                <a:solidFill>
                  <a:srgbClr val="0A8464"/>
                </a:solidFill>
                <a:effectLst/>
                <a:latin typeface="Segoe UI" panose="020B0502040204020203" pitchFamily="34" charset="0"/>
              </a:rPr>
              <a:t>Modifying Data - </a:t>
            </a:r>
            <a:r>
              <a:rPr lang="en-CA" b="1" i="0" dirty="0">
                <a:solidFill>
                  <a:srgbClr val="0A8464"/>
                </a:solidFill>
                <a:effectLst/>
                <a:latin typeface="Consolas" panose="020B0609020204030204" pitchFamily="49" charset="0"/>
              </a:rPr>
              <a:t>UPDATE</a:t>
            </a:r>
            <a:endParaRPr lang="en-CA" b="1" i="0" dirty="0">
              <a:solidFill>
                <a:srgbClr val="0A8464"/>
              </a:solidFill>
              <a:effectLst/>
              <a:latin typeface="Segoe UI" panose="020B0502040204020203" pitchFamily="34" charset="0"/>
            </a:endParaRPr>
          </a:p>
        </p:txBody>
      </p:sp>
      <p:sp>
        <p:nvSpPr>
          <p:cNvPr id="9" name="TextBox 8">
            <a:extLst>
              <a:ext uri="{FF2B5EF4-FFF2-40B4-BE49-F238E27FC236}">
                <a16:creationId xmlns:a16="http://schemas.microsoft.com/office/drawing/2014/main" id="{8E895A38-8622-4BD6-79B5-233F6E6BCA58}"/>
              </a:ext>
            </a:extLst>
          </p:cNvPr>
          <p:cNvSpPr txBox="1"/>
          <p:nvPr/>
        </p:nvSpPr>
        <p:spPr>
          <a:xfrm>
            <a:off x="208008" y="1179145"/>
            <a:ext cx="9194783" cy="1200329"/>
          </a:xfrm>
          <a:prstGeom prst="rect">
            <a:avLst/>
          </a:prstGeom>
          <a:noFill/>
        </p:spPr>
        <p:txBody>
          <a:bodyPr wrap="square">
            <a:spAutoFit/>
          </a:bodyPr>
          <a:lstStyle/>
          <a:p>
            <a:r>
              <a:rPr lang="en-US" dirty="0"/>
              <a:t>-- Increase the price by 10% for all products</a:t>
            </a:r>
          </a:p>
          <a:p>
            <a:r>
              <a:rPr lang="en-US" dirty="0"/>
              <a:t>UPDATE products SET price = price * 1.1;</a:t>
            </a:r>
          </a:p>
          <a:p>
            <a:r>
              <a:rPr lang="en-US" dirty="0"/>
              <a:t>   </a:t>
            </a:r>
          </a:p>
          <a:p>
            <a:r>
              <a:rPr lang="en-US" dirty="0"/>
              <a:t>SELECT * FROM products;</a:t>
            </a:r>
            <a:endParaRPr lang="en-CA" dirty="0"/>
          </a:p>
        </p:txBody>
      </p:sp>
      <p:pic>
        <p:nvPicPr>
          <p:cNvPr id="12" name="Picture 11">
            <a:extLst>
              <a:ext uri="{FF2B5EF4-FFF2-40B4-BE49-F238E27FC236}">
                <a16:creationId xmlns:a16="http://schemas.microsoft.com/office/drawing/2014/main" id="{7940AFF4-7ACD-9916-7EEB-7D6C31C9FA5D}"/>
              </a:ext>
            </a:extLst>
          </p:cNvPr>
          <p:cNvPicPr>
            <a:picLocks noChangeAspect="1"/>
          </p:cNvPicPr>
          <p:nvPr/>
        </p:nvPicPr>
        <p:blipFill>
          <a:blip r:embed="rId3"/>
          <a:stretch>
            <a:fillRect/>
          </a:stretch>
        </p:blipFill>
        <p:spPr>
          <a:xfrm>
            <a:off x="4805399" y="1129714"/>
            <a:ext cx="4355250" cy="1592388"/>
          </a:xfrm>
          <a:prstGeom prst="rect">
            <a:avLst/>
          </a:prstGeom>
        </p:spPr>
      </p:pic>
      <p:sp>
        <p:nvSpPr>
          <p:cNvPr id="14" name="TextBox 13">
            <a:extLst>
              <a:ext uri="{FF2B5EF4-FFF2-40B4-BE49-F238E27FC236}">
                <a16:creationId xmlns:a16="http://schemas.microsoft.com/office/drawing/2014/main" id="{C60FDEFE-578F-BFA6-F4AE-4146F40E6ADA}"/>
              </a:ext>
            </a:extLst>
          </p:cNvPr>
          <p:cNvSpPr txBox="1"/>
          <p:nvPr/>
        </p:nvSpPr>
        <p:spPr>
          <a:xfrm>
            <a:off x="271871" y="3578506"/>
            <a:ext cx="9890046" cy="1200329"/>
          </a:xfrm>
          <a:prstGeom prst="rect">
            <a:avLst/>
          </a:prstGeom>
          <a:noFill/>
        </p:spPr>
        <p:txBody>
          <a:bodyPr wrap="square">
            <a:spAutoFit/>
          </a:bodyPr>
          <a:lstStyle/>
          <a:p>
            <a:r>
              <a:rPr lang="en-US" dirty="0"/>
              <a:t>-- Modify selected rows</a:t>
            </a:r>
          </a:p>
          <a:p>
            <a:r>
              <a:rPr lang="en-US" dirty="0" err="1"/>
              <a:t>mysql</a:t>
            </a:r>
            <a:r>
              <a:rPr lang="en-US" dirty="0"/>
              <a:t>&gt; UPDATE products SET quantity = quantity - 100 WHERE name = 'Pen Red';</a:t>
            </a:r>
          </a:p>
          <a:p>
            <a:r>
              <a:rPr lang="en-US" dirty="0"/>
              <a:t>   </a:t>
            </a:r>
          </a:p>
          <a:p>
            <a:r>
              <a:rPr lang="en-US" dirty="0" err="1"/>
              <a:t>mysql</a:t>
            </a:r>
            <a:r>
              <a:rPr lang="en-US" dirty="0"/>
              <a:t>&gt; SELECT * FROM products WHERE name = 'Pen Red';</a:t>
            </a:r>
            <a:endParaRPr lang="en-CA" dirty="0"/>
          </a:p>
        </p:txBody>
      </p:sp>
      <p:pic>
        <p:nvPicPr>
          <p:cNvPr id="16" name="Picture 15">
            <a:extLst>
              <a:ext uri="{FF2B5EF4-FFF2-40B4-BE49-F238E27FC236}">
                <a16:creationId xmlns:a16="http://schemas.microsoft.com/office/drawing/2014/main" id="{941DC9E7-CC87-65EC-4971-3E2C3A09F7C9}"/>
              </a:ext>
            </a:extLst>
          </p:cNvPr>
          <p:cNvPicPr>
            <a:picLocks noChangeAspect="1"/>
          </p:cNvPicPr>
          <p:nvPr/>
        </p:nvPicPr>
        <p:blipFill>
          <a:blip r:embed="rId4"/>
          <a:stretch>
            <a:fillRect/>
          </a:stretch>
        </p:blipFill>
        <p:spPr>
          <a:xfrm>
            <a:off x="6096000" y="4245708"/>
            <a:ext cx="5289893" cy="1147409"/>
          </a:xfrm>
          <a:prstGeom prst="rect">
            <a:avLst/>
          </a:prstGeom>
        </p:spPr>
      </p:pic>
    </p:spTree>
    <p:extLst>
      <p:ext uri="{BB962C8B-B14F-4D97-AF65-F5344CB8AC3E}">
        <p14:creationId xmlns:p14="http://schemas.microsoft.com/office/powerpoint/2010/main" val="4041707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F2479-6D7C-F78F-9ED5-A4829AE8D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8AC3EA-3A72-749E-01C2-1CBCC6B47FE5}"/>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26C0EE1-6C17-DD5A-72C7-4073A1D33D99}"/>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94D5D7-4370-00DA-7BC5-470C50FAE29D}"/>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2591B77-1E93-AD47-F236-02B725A41124}"/>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5A6D1D3-2A29-B01C-536D-7BA2B2FE8232}"/>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2E20A21-FA7A-EEC7-5DBF-666DEF0197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00E97DDD-0A8E-7187-65A4-07CEB617B60B}"/>
              </a:ext>
            </a:extLst>
          </p:cNvPr>
          <p:cNvSpPr txBox="1"/>
          <p:nvPr/>
        </p:nvSpPr>
        <p:spPr>
          <a:xfrm>
            <a:off x="1517534" y="255815"/>
            <a:ext cx="3435470" cy="369332"/>
          </a:xfrm>
          <a:prstGeom prst="rect">
            <a:avLst/>
          </a:prstGeom>
          <a:noFill/>
        </p:spPr>
        <p:txBody>
          <a:bodyPr wrap="square">
            <a:spAutoFit/>
          </a:bodyPr>
          <a:lstStyle/>
          <a:p>
            <a:pPr algn="l"/>
            <a:r>
              <a:rPr lang="en-CA" b="1" i="0" dirty="0">
                <a:solidFill>
                  <a:srgbClr val="0A8464"/>
                </a:solidFill>
                <a:effectLst/>
                <a:latin typeface="Segoe UI" panose="020B0502040204020203" pitchFamily="34" charset="0"/>
              </a:rPr>
              <a:t>Deleting Rows - </a:t>
            </a:r>
            <a:r>
              <a:rPr lang="en-CA" b="1" i="0" dirty="0">
                <a:solidFill>
                  <a:srgbClr val="0A8464"/>
                </a:solidFill>
                <a:effectLst/>
                <a:latin typeface="Consolas" panose="020B0609020204030204" pitchFamily="49" charset="0"/>
              </a:rPr>
              <a:t>DELETE FROM</a:t>
            </a:r>
            <a:endParaRPr lang="en-CA" b="1" i="0" dirty="0">
              <a:solidFill>
                <a:srgbClr val="0A8464"/>
              </a:solidFill>
              <a:effectLst/>
              <a:latin typeface="Segoe UI" panose="020B0502040204020203" pitchFamily="34" charset="0"/>
            </a:endParaRPr>
          </a:p>
        </p:txBody>
      </p:sp>
      <p:sp>
        <p:nvSpPr>
          <p:cNvPr id="11" name="TextBox 10">
            <a:extLst>
              <a:ext uri="{FF2B5EF4-FFF2-40B4-BE49-F238E27FC236}">
                <a16:creationId xmlns:a16="http://schemas.microsoft.com/office/drawing/2014/main" id="{7F46F519-4D1D-DEA7-A2A5-5E363C53323B}"/>
              </a:ext>
            </a:extLst>
          </p:cNvPr>
          <p:cNvSpPr txBox="1"/>
          <p:nvPr/>
        </p:nvSpPr>
        <p:spPr>
          <a:xfrm>
            <a:off x="386032" y="1381237"/>
            <a:ext cx="6223958" cy="369332"/>
          </a:xfrm>
          <a:prstGeom prst="rect">
            <a:avLst/>
          </a:prstGeom>
          <a:noFill/>
        </p:spPr>
        <p:txBody>
          <a:bodyPr wrap="square">
            <a:spAutoFit/>
          </a:bodyPr>
          <a:lstStyle/>
          <a:p>
            <a:r>
              <a:rPr lang="en-US" dirty="0"/>
              <a:t>DELETE FROM products WHERE name LIKE 'Pencil%';</a:t>
            </a:r>
            <a:endParaRPr lang="en-CA" dirty="0"/>
          </a:p>
        </p:txBody>
      </p:sp>
      <p:sp>
        <p:nvSpPr>
          <p:cNvPr id="14" name="TextBox 13">
            <a:extLst>
              <a:ext uri="{FF2B5EF4-FFF2-40B4-BE49-F238E27FC236}">
                <a16:creationId xmlns:a16="http://schemas.microsoft.com/office/drawing/2014/main" id="{4FACBD7E-804F-7DEB-1B84-3775A4F81CAD}"/>
              </a:ext>
            </a:extLst>
          </p:cNvPr>
          <p:cNvSpPr txBox="1"/>
          <p:nvPr/>
        </p:nvSpPr>
        <p:spPr>
          <a:xfrm>
            <a:off x="386032" y="1757964"/>
            <a:ext cx="6223958" cy="369332"/>
          </a:xfrm>
          <a:prstGeom prst="rect">
            <a:avLst/>
          </a:prstGeom>
          <a:noFill/>
        </p:spPr>
        <p:txBody>
          <a:bodyPr wrap="square">
            <a:spAutoFit/>
          </a:bodyPr>
          <a:lstStyle/>
          <a:p>
            <a:r>
              <a:rPr lang="en-CA" dirty="0"/>
              <a:t>SELECT * FROM products;</a:t>
            </a:r>
          </a:p>
        </p:txBody>
      </p:sp>
      <p:pic>
        <p:nvPicPr>
          <p:cNvPr id="16" name="Picture 15">
            <a:extLst>
              <a:ext uri="{FF2B5EF4-FFF2-40B4-BE49-F238E27FC236}">
                <a16:creationId xmlns:a16="http://schemas.microsoft.com/office/drawing/2014/main" id="{174F08B6-6A02-D647-197C-17EF21F05E30}"/>
              </a:ext>
            </a:extLst>
          </p:cNvPr>
          <p:cNvPicPr>
            <a:picLocks noChangeAspect="1"/>
          </p:cNvPicPr>
          <p:nvPr/>
        </p:nvPicPr>
        <p:blipFill>
          <a:blip r:embed="rId3"/>
          <a:stretch>
            <a:fillRect/>
          </a:stretch>
        </p:blipFill>
        <p:spPr>
          <a:xfrm>
            <a:off x="539780" y="2304567"/>
            <a:ext cx="6143625" cy="1809750"/>
          </a:xfrm>
          <a:prstGeom prst="rect">
            <a:avLst/>
          </a:prstGeom>
        </p:spPr>
      </p:pic>
    </p:spTree>
    <p:extLst>
      <p:ext uri="{BB962C8B-B14F-4D97-AF65-F5344CB8AC3E}">
        <p14:creationId xmlns:p14="http://schemas.microsoft.com/office/powerpoint/2010/main" val="568564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146046" y="861913"/>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3EABF396-F5B3-7DC5-753D-BD7102DFCBED}"/>
              </a:ext>
            </a:extLst>
          </p:cNvPr>
          <p:cNvSpPr txBox="1"/>
          <p:nvPr/>
        </p:nvSpPr>
        <p:spPr>
          <a:xfrm>
            <a:off x="2491244" y="1420672"/>
            <a:ext cx="7646411" cy="707886"/>
          </a:xfrm>
          <a:prstGeom prst="rect">
            <a:avLst/>
          </a:prstGeom>
          <a:noFill/>
        </p:spPr>
        <p:txBody>
          <a:bodyPr wrap="square">
            <a:spAutoFit/>
          </a:bodyPr>
          <a:lstStyle/>
          <a:p>
            <a:pPr algn="ctr"/>
            <a:r>
              <a:rPr lang="en-CA" sz="4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Database normalization</a:t>
            </a:r>
          </a:p>
        </p:txBody>
      </p:sp>
      <p:pic>
        <p:nvPicPr>
          <p:cNvPr id="8" name="Picture 7">
            <a:extLst>
              <a:ext uri="{FF2B5EF4-FFF2-40B4-BE49-F238E27FC236}">
                <a16:creationId xmlns:a16="http://schemas.microsoft.com/office/drawing/2014/main" id="{4FBF0698-0C27-10CF-E9B7-DE7590C6DC97}"/>
              </a:ext>
            </a:extLst>
          </p:cNvPr>
          <p:cNvPicPr>
            <a:picLocks noChangeAspect="1"/>
          </p:cNvPicPr>
          <p:nvPr/>
        </p:nvPicPr>
        <p:blipFill>
          <a:blip r:embed="rId4"/>
          <a:stretch>
            <a:fillRect/>
          </a:stretch>
        </p:blipFill>
        <p:spPr>
          <a:xfrm>
            <a:off x="3881765" y="2128558"/>
            <a:ext cx="5094069" cy="3434897"/>
          </a:xfrm>
          <a:prstGeom prst="rect">
            <a:avLst/>
          </a:prstGeom>
        </p:spPr>
      </p:pic>
    </p:spTree>
    <p:extLst>
      <p:ext uri="{BB962C8B-B14F-4D97-AF65-F5344CB8AC3E}">
        <p14:creationId xmlns:p14="http://schemas.microsoft.com/office/powerpoint/2010/main" val="1408477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146046" y="861913"/>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pic>
        <p:nvPicPr>
          <p:cNvPr id="4098" name="Picture 2">
            <a:extLst>
              <a:ext uri="{FF2B5EF4-FFF2-40B4-BE49-F238E27FC236}">
                <a16:creationId xmlns:a16="http://schemas.microsoft.com/office/drawing/2014/main" id="{11068769-559A-B5DB-70D4-710683319E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09223" y="2348971"/>
            <a:ext cx="8770311" cy="336602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EABF396-F5B3-7DC5-753D-BD7102DFCBED}"/>
              </a:ext>
            </a:extLst>
          </p:cNvPr>
          <p:cNvSpPr txBox="1"/>
          <p:nvPr/>
        </p:nvSpPr>
        <p:spPr>
          <a:xfrm>
            <a:off x="2480734" y="1666893"/>
            <a:ext cx="7646411" cy="461665"/>
          </a:xfrm>
          <a:prstGeom prst="rect">
            <a:avLst/>
          </a:prstGeom>
          <a:noFill/>
        </p:spPr>
        <p:txBody>
          <a:bodyPr wrap="square">
            <a:spAutoFit/>
          </a:bodyPr>
          <a:lstStyle/>
          <a:p>
            <a:r>
              <a:rPr lang="en-CA"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Database normalization — Normal forms - 1nf 2nf 3nf</a:t>
            </a:r>
          </a:p>
        </p:txBody>
      </p:sp>
    </p:spTree>
    <p:extLst>
      <p:ext uri="{BB962C8B-B14F-4D97-AF65-F5344CB8AC3E}">
        <p14:creationId xmlns:p14="http://schemas.microsoft.com/office/powerpoint/2010/main" val="3551538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8" name="TextBox 7">
            <a:extLst>
              <a:ext uri="{FF2B5EF4-FFF2-40B4-BE49-F238E27FC236}">
                <a16:creationId xmlns:a16="http://schemas.microsoft.com/office/drawing/2014/main" id="{DBB0B64D-BB47-DBBF-B36B-840E9936859D}"/>
              </a:ext>
            </a:extLst>
          </p:cNvPr>
          <p:cNvSpPr txBox="1"/>
          <p:nvPr/>
        </p:nvSpPr>
        <p:spPr>
          <a:xfrm>
            <a:off x="177977" y="1219723"/>
            <a:ext cx="11836046" cy="4401205"/>
          </a:xfrm>
          <a:prstGeom prst="rect">
            <a:avLst/>
          </a:prstGeom>
          <a:noFill/>
        </p:spPr>
        <p:txBody>
          <a:bodyPr wrap="square">
            <a:spAutoFit/>
          </a:bodyPr>
          <a:lstStyle/>
          <a:p>
            <a:r>
              <a:rPr lang="en-US" sz="2000" dirty="0">
                <a:latin typeface="Times New Roman" panose="02020603050405020304" pitchFamily="18" charset="0"/>
                <a:cs typeface="Times New Roman" panose="02020603050405020304" pitchFamily="18" charset="0"/>
              </a:rPr>
              <a:t>In relational database design, we not only want to create a structure that stores all of the data, but we also want to do it in a way that minimize potential errors when we work with the data. The default language for accessing data from a relational database is SQL. In particular, SQL can be used to manipulate data in the following ways: insert new data, delete unwanted data, and update existing data. Similarly, in an un-normalized design, there are 3 problems that can occur when we work with the data:</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INSERT ANOMALY: This refers to the situation when it is impossible to insert certain types of data into the database.</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DELETE ANOMALY: The deletion of data leads to unintended loss of additional data, data that we had wished to preserve.</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UPDATE ANOMALY: This refers to the situation where updating the value of a column leads to database inconsistencies (i.e., different rows on the table have different values).</a:t>
            </a:r>
            <a:endParaRPr lang="en-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90787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651BACA7-8F09-E817-9D1F-2448234CFDC8}"/>
              </a:ext>
            </a:extLst>
          </p:cNvPr>
          <p:cNvSpPr txBox="1"/>
          <p:nvPr/>
        </p:nvSpPr>
        <p:spPr>
          <a:xfrm>
            <a:off x="412530" y="1364230"/>
            <a:ext cx="11474669" cy="2677656"/>
          </a:xfrm>
          <a:prstGeom prst="rect">
            <a:avLst/>
          </a:prstGeom>
          <a:noFill/>
        </p:spPr>
        <p:txBody>
          <a:bodyPr wrap="square">
            <a:spAutoFit/>
          </a:bodyPr>
          <a:lstStyle/>
          <a:p>
            <a:pPr algn="l"/>
            <a:r>
              <a:rPr lang="en-US" sz="2400" b="0" i="0" dirty="0">
                <a:solidFill>
                  <a:srgbClr val="000000"/>
                </a:solidFill>
                <a:effectLst/>
                <a:latin typeface="Times New Roman" panose="02020603050405020304" pitchFamily="18" charset="0"/>
                <a:cs typeface="Times New Roman" panose="02020603050405020304" pitchFamily="18" charset="0"/>
              </a:rPr>
              <a:t>To address the 3 problems above, we go through the process of normalization. When we go through the normalization process, we increase the number of tables in the database, while decreasing the amount of data stored in each table. There are several different levels of database normalization:</a:t>
            </a:r>
          </a:p>
          <a:p>
            <a:pPr algn="l">
              <a:buFont typeface="Arial" panose="020B0604020202020204" pitchFamily="34" charset="0"/>
              <a:buChar char="•"/>
            </a:pPr>
            <a:r>
              <a:rPr lang="en-US" sz="2400" b="0" i="0" u="none" strike="noStrike" dirty="0">
                <a:solidFill>
                  <a:srgbClr val="000000"/>
                </a:solidFill>
                <a:effectLst/>
                <a:latin typeface="Times New Roman" panose="02020603050405020304" pitchFamily="18" charset="0"/>
                <a:cs typeface="Times New Roman" panose="02020603050405020304" pitchFamily="18" charset="0"/>
              </a:rPr>
              <a:t>1st Normal Form (1NF)</a:t>
            </a:r>
            <a:endParaRPr lang="en-US" sz="2400" b="0" i="0" dirty="0">
              <a:solidFill>
                <a:srgbClr val="000000"/>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sz="2400" b="0" i="0" u="none" strike="noStrike" dirty="0">
                <a:solidFill>
                  <a:srgbClr val="000000"/>
                </a:solidFill>
                <a:effectLst/>
                <a:latin typeface="Times New Roman" panose="02020603050405020304" pitchFamily="18" charset="0"/>
                <a:cs typeface="Times New Roman" panose="02020603050405020304" pitchFamily="18" charset="0"/>
              </a:rPr>
              <a:t>2nd Normal Form (2NF)</a:t>
            </a:r>
            <a:endParaRPr lang="en-US" sz="2400" b="0" i="0" dirty="0">
              <a:solidFill>
                <a:srgbClr val="000000"/>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sz="2400" b="0" i="0" u="none" strike="noStrike" dirty="0">
                <a:solidFill>
                  <a:srgbClr val="000000"/>
                </a:solidFill>
                <a:effectLst/>
                <a:latin typeface="Times New Roman" panose="02020603050405020304" pitchFamily="18" charset="0"/>
                <a:cs typeface="Times New Roman" panose="02020603050405020304" pitchFamily="18" charset="0"/>
              </a:rPr>
              <a:t>3rd Normal Form (3NF)</a:t>
            </a:r>
            <a:endParaRPr lang="en-US" sz="24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8293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54C5C4C4-F9D2-FDE7-23E3-E0120DB54DA6}"/>
              </a:ext>
            </a:extLst>
          </p:cNvPr>
          <p:cNvSpPr txBox="1"/>
          <p:nvPr/>
        </p:nvSpPr>
        <p:spPr>
          <a:xfrm>
            <a:off x="1404457" y="255815"/>
            <a:ext cx="2734924" cy="369332"/>
          </a:xfrm>
          <a:prstGeom prst="rect">
            <a:avLst/>
          </a:prstGeom>
          <a:noFill/>
        </p:spPr>
        <p:txBody>
          <a:bodyPr wrap="square">
            <a:spAutoFit/>
          </a:bodyPr>
          <a:lstStyle/>
          <a:p>
            <a:pPr algn="l"/>
            <a:r>
              <a:rPr lang="en-CA" b="1" i="0" dirty="0">
                <a:solidFill>
                  <a:srgbClr val="373D3F"/>
                </a:solidFill>
                <a:effectLst/>
                <a:latin typeface="Cormorant Garamond"/>
              </a:rPr>
              <a:t>What Is Normalization?</a:t>
            </a:r>
          </a:p>
        </p:txBody>
      </p:sp>
      <p:sp>
        <p:nvSpPr>
          <p:cNvPr id="9" name="TextBox 8">
            <a:extLst>
              <a:ext uri="{FF2B5EF4-FFF2-40B4-BE49-F238E27FC236}">
                <a16:creationId xmlns:a16="http://schemas.microsoft.com/office/drawing/2014/main" id="{4D8AA801-D14B-9243-6D15-F2D1E33146A1}"/>
              </a:ext>
            </a:extLst>
          </p:cNvPr>
          <p:cNvSpPr txBox="1"/>
          <p:nvPr/>
        </p:nvSpPr>
        <p:spPr>
          <a:xfrm>
            <a:off x="349045" y="1558508"/>
            <a:ext cx="11634946" cy="2677656"/>
          </a:xfrm>
          <a:prstGeom prst="rect">
            <a:avLst/>
          </a:prstGeom>
          <a:noFill/>
        </p:spPr>
        <p:txBody>
          <a:bodyPr wrap="square">
            <a:spAutoFit/>
          </a:bodyPr>
          <a:lstStyle/>
          <a:p>
            <a:pPr algn="l"/>
            <a:r>
              <a:rPr lang="en-US" sz="2400" b="0" i="1" dirty="0">
                <a:solidFill>
                  <a:srgbClr val="373D3F"/>
                </a:solidFill>
                <a:effectLst/>
                <a:latin typeface="Times New Roman" panose="02020603050405020304" pitchFamily="18" charset="0"/>
                <a:cs typeface="Times New Roman" panose="02020603050405020304" pitchFamily="18" charset="0"/>
              </a:rPr>
              <a:t>Normalization</a:t>
            </a:r>
            <a:r>
              <a:rPr lang="en-US" sz="2400" b="0" i="0" dirty="0">
                <a:solidFill>
                  <a:srgbClr val="373D3F"/>
                </a:solidFill>
                <a:effectLst/>
                <a:latin typeface="Times New Roman" panose="02020603050405020304" pitchFamily="18" charset="0"/>
                <a:cs typeface="Times New Roman" panose="02020603050405020304" pitchFamily="18" charset="0"/>
              </a:rPr>
              <a:t> is the branch of relational theory that provides design insights. It is the process of determining how much redundancy exists in a table. </a:t>
            </a:r>
          </a:p>
          <a:p>
            <a:pPr algn="l"/>
            <a:endParaRPr lang="en-US" sz="2400" dirty="0">
              <a:solidFill>
                <a:srgbClr val="373D3F"/>
              </a:solidFill>
              <a:latin typeface="Times New Roman" panose="02020603050405020304" pitchFamily="18" charset="0"/>
              <a:cs typeface="Times New Roman" panose="02020603050405020304" pitchFamily="18" charset="0"/>
            </a:endParaRPr>
          </a:p>
          <a:p>
            <a:pPr algn="l"/>
            <a:r>
              <a:rPr lang="en-US" sz="2400" b="0" i="0" dirty="0">
                <a:solidFill>
                  <a:srgbClr val="373D3F"/>
                </a:solidFill>
                <a:effectLst/>
                <a:latin typeface="Times New Roman" panose="02020603050405020304" pitchFamily="18" charset="0"/>
                <a:cs typeface="Times New Roman" panose="02020603050405020304" pitchFamily="18" charset="0"/>
              </a:rPr>
              <a:t>The goals of normalization are to:</a:t>
            </a:r>
          </a:p>
          <a:p>
            <a:pPr algn="l"/>
            <a:endParaRPr lang="en-US" sz="2400" b="0" i="0" dirty="0">
              <a:solidFill>
                <a:srgbClr val="373D3F"/>
              </a:solidFill>
              <a:effectLst/>
              <a:latin typeface="Times New Roman" panose="02020603050405020304" pitchFamily="18" charset="0"/>
              <a:cs typeface="Times New Roman" panose="02020603050405020304" pitchFamily="18" charset="0"/>
            </a:endParaRPr>
          </a:p>
          <a:p>
            <a:pPr algn="l">
              <a:buFont typeface="Arial" panose="020B0604020202020204" pitchFamily="34" charset="0"/>
              <a:buChar char="•"/>
            </a:pPr>
            <a:r>
              <a:rPr lang="en-US" sz="2400" b="0" i="0" dirty="0">
                <a:solidFill>
                  <a:srgbClr val="373D3F"/>
                </a:solidFill>
                <a:effectLst/>
                <a:latin typeface="Times New Roman" panose="02020603050405020304" pitchFamily="18" charset="0"/>
                <a:cs typeface="Times New Roman" panose="02020603050405020304" pitchFamily="18" charset="0"/>
              </a:rPr>
              <a:t>Be able to characterize the level of redundancy in a relational schema</a:t>
            </a:r>
          </a:p>
          <a:p>
            <a:pPr algn="l">
              <a:buFont typeface="Arial" panose="020B0604020202020204" pitchFamily="34" charset="0"/>
              <a:buChar char="•"/>
            </a:pPr>
            <a:r>
              <a:rPr lang="en-US" sz="2400" b="0" i="0" dirty="0">
                <a:solidFill>
                  <a:srgbClr val="373D3F"/>
                </a:solidFill>
                <a:effectLst/>
                <a:latin typeface="Times New Roman" panose="02020603050405020304" pitchFamily="18" charset="0"/>
                <a:cs typeface="Times New Roman" panose="02020603050405020304" pitchFamily="18" charset="0"/>
              </a:rPr>
              <a:t>Provide mechanisms for transforming schemas in order to remove redundancy</a:t>
            </a:r>
          </a:p>
        </p:txBody>
      </p:sp>
    </p:spTree>
    <p:extLst>
      <p:ext uri="{BB962C8B-B14F-4D97-AF65-F5344CB8AC3E}">
        <p14:creationId xmlns:p14="http://schemas.microsoft.com/office/powerpoint/2010/main" val="2864972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B4A7F4E0-3AF2-ABC9-89A9-511E494BCB5B}"/>
              </a:ext>
            </a:extLst>
          </p:cNvPr>
          <p:cNvSpPr txBox="1"/>
          <p:nvPr/>
        </p:nvSpPr>
        <p:spPr>
          <a:xfrm>
            <a:off x="378541" y="1342944"/>
            <a:ext cx="11605450" cy="3693319"/>
          </a:xfrm>
          <a:prstGeom prst="rect">
            <a:avLst/>
          </a:prstGeom>
          <a:noFill/>
        </p:spPr>
        <p:txBody>
          <a:bodyPr wrap="square">
            <a:spAutoFit/>
          </a:bodyPr>
          <a:lstStyle/>
          <a:p>
            <a:pPr algn="l"/>
            <a:r>
              <a:rPr lang="en-US" b="1" i="0" dirty="0">
                <a:solidFill>
                  <a:srgbClr val="373D3F"/>
                </a:solidFill>
                <a:effectLst/>
                <a:latin typeface="Cormorant Garamond"/>
              </a:rPr>
              <a:t>Normal Forms</a:t>
            </a:r>
          </a:p>
          <a:p>
            <a:pPr algn="l"/>
            <a:r>
              <a:rPr lang="en-US" b="0" i="0" dirty="0">
                <a:solidFill>
                  <a:srgbClr val="373D3F"/>
                </a:solidFill>
                <a:effectLst/>
                <a:latin typeface="Lora" pitchFamily="2" charset="0"/>
              </a:rPr>
              <a:t>All the tables in any database can be in one of the normal forms we will discuss next. </a:t>
            </a:r>
          </a:p>
          <a:p>
            <a:pPr algn="l"/>
            <a:endParaRPr lang="en-US" dirty="0">
              <a:solidFill>
                <a:srgbClr val="373D3F"/>
              </a:solidFill>
              <a:latin typeface="Lora" pitchFamily="2" charset="0"/>
            </a:endParaRPr>
          </a:p>
          <a:p>
            <a:pPr algn="l"/>
            <a:r>
              <a:rPr lang="en-US" b="0" i="0" dirty="0">
                <a:solidFill>
                  <a:srgbClr val="373D3F"/>
                </a:solidFill>
                <a:effectLst/>
                <a:latin typeface="Lora" pitchFamily="2" charset="0"/>
              </a:rPr>
              <a:t>Ideally we only want minimal redundancy for PK to FK. Everything else should be derived from other tables. </a:t>
            </a:r>
          </a:p>
          <a:p>
            <a:pPr algn="l"/>
            <a:endParaRPr lang="en-US" dirty="0">
              <a:solidFill>
                <a:srgbClr val="373D3F"/>
              </a:solidFill>
              <a:latin typeface="Lora" pitchFamily="2" charset="0"/>
            </a:endParaRPr>
          </a:p>
          <a:p>
            <a:pPr algn="l"/>
            <a:endParaRPr lang="en-US" b="0" i="0" dirty="0">
              <a:solidFill>
                <a:srgbClr val="373D3F"/>
              </a:solidFill>
              <a:effectLst/>
              <a:latin typeface="Lora" pitchFamily="2" charset="0"/>
            </a:endParaRPr>
          </a:p>
          <a:p>
            <a:pPr algn="l"/>
            <a:r>
              <a:rPr lang="en-US" b="0" i="0" dirty="0">
                <a:solidFill>
                  <a:srgbClr val="373D3F"/>
                </a:solidFill>
                <a:effectLst/>
                <a:latin typeface="Lora" pitchFamily="2" charset="0"/>
              </a:rPr>
              <a:t>There are three basic normal forms, which are:</a:t>
            </a:r>
          </a:p>
          <a:p>
            <a:pPr algn="l">
              <a:buFont typeface="Arial" panose="020B0604020202020204" pitchFamily="34" charset="0"/>
              <a:buChar char="•"/>
            </a:pPr>
            <a:r>
              <a:rPr lang="en-US" b="0" i="0" dirty="0">
                <a:solidFill>
                  <a:srgbClr val="373D3F"/>
                </a:solidFill>
                <a:effectLst/>
                <a:latin typeface="Lora" pitchFamily="2" charset="0"/>
              </a:rPr>
              <a:t>First normal form (1NF)</a:t>
            </a:r>
          </a:p>
          <a:p>
            <a:pPr algn="l">
              <a:buFont typeface="Arial" panose="020B0604020202020204" pitchFamily="34" charset="0"/>
              <a:buChar char="•"/>
            </a:pPr>
            <a:r>
              <a:rPr lang="en-US" b="0" i="0" dirty="0">
                <a:solidFill>
                  <a:srgbClr val="373D3F"/>
                </a:solidFill>
                <a:effectLst/>
                <a:latin typeface="Lora" pitchFamily="2" charset="0"/>
              </a:rPr>
              <a:t>Second normal form (2NF)</a:t>
            </a:r>
          </a:p>
          <a:p>
            <a:pPr algn="l">
              <a:buFont typeface="Arial" panose="020B0604020202020204" pitchFamily="34" charset="0"/>
              <a:buChar char="•"/>
            </a:pPr>
            <a:r>
              <a:rPr lang="en-US" b="0" i="0" dirty="0">
                <a:solidFill>
                  <a:srgbClr val="373D3F"/>
                </a:solidFill>
                <a:effectLst/>
                <a:latin typeface="Lora" pitchFamily="2" charset="0"/>
              </a:rPr>
              <a:t>Third normal form (3NF)</a:t>
            </a:r>
          </a:p>
          <a:p>
            <a:pPr algn="l">
              <a:buFont typeface="Arial" panose="020B0604020202020204" pitchFamily="34" charset="0"/>
              <a:buChar char="•"/>
            </a:pPr>
            <a:r>
              <a:rPr lang="en-US" b="1" i="0" dirty="0">
                <a:solidFill>
                  <a:srgbClr val="FF0000"/>
                </a:solidFill>
                <a:effectLst/>
                <a:latin typeface="Lora" pitchFamily="2" charset="0"/>
              </a:rPr>
              <a:t>Boyce-Codd normal form (BCNF)</a:t>
            </a:r>
          </a:p>
          <a:p>
            <a:pPr algn="l"/>
            <a:r>
              <a:rPr lang="en-US" b="1" i="0" dirty="0">
                <a:solidFill>
                  <a:srgbClr val="FF0000"/>
                </a:solidFill>
                <a:effectLst/>
                <a:latin typeface="Lora" pitchFamily="2" charset="0"/>
              </a:rPr>
              <a:t>BCNF is rarely used</a:t>
            </a:r>
            <a:r>
              <a:rPr lang="en-US" b="0" i="0" dirty="0">
                <a:solidFill>
                  <a:srgbClr val="373D3F"/>
                </a:solidFill>
                <a:effectLst/>
                <a:latin typeface="Lora" pitchFamily="2" charset="0"/>
              </a:rPr>
              <a:t>.</a:t>
            </a:r>
          </a:p>
        </p:txBody>
      </p:sp>
    </p:spTree>
    <p:extLst>
      <p:ext uri="{BB962C8B-B14F-4D97-AF65-F5344CB8AC3E}">
        <p14:creationId xmlns:p14="http://schemas.microsoft.com/office/powerpoint/2010/main" val="3904340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9" name="TextBox 8">
            <a:extLst>
              <a:ext uri="{FF2B5EF4-FFF2-40B4-BE49-F238E27FC236}">
                <a16:creationId xmlns:a16="http://schemas.microsoft.com/office/drawing/2014/main" id="{18A8C153-F51D-2BC7-34F1-C820D421414B}"/>
              </a:ext>
            </a:extLst>
          </p:cNvPr>
          <p:cNvSpPr txBox="1"/>
          <p:nvPr/>
        </p:nvSpPr>
        <p:spPr>
          <a:xfrm>
            <a:off x="408038" y="1212328"/>
            <a:ext cx="11479161" cy="4247317"/>
          </a:xfrm>
          <a:prstGeom prst="rect">
            <a:avLst/>
          </a:prstGeom>
          <a:noFill/>
        </p:spPr>
        <p:txBody>
          <a:bodyPr wrap="square">
            <a:spAutoFit/>
          </a:bodyPr>
          <a:lstStyle/>
          <a:p>
            <a:pPr algn="l" fontAlgn="base"/>
            <a:r>
              <a:rPr lang="en-US" b="1" i="0" dirty="0">
                <a:solidFill>
                  <a:srgbClr val="273239"/>
                </a:solidFill>
                <a:effectLst/>
                <a:latin typeface="Nunito" pitchFamily="2" charset="0"/>
              </a:rPr>
              <a:t>Advantages of Normal Form</a:t>
            </a:r>
          </a:p>
          <a:p>
            <a:pPr algn="l" fontAlgn="base">
              <a:buFont typeface="Arial" panose="020B0604020202020204" pitchFamily="34" charset="0"/>
              <a:buChar char="•"/>
            </a:pPr>
            <a:r>
              <a:rPr lang="en-US" b="1" i="0" dirty="0">
                <a:solidFill>
                  <a:srgbClr val="273239"/>
                </a:solidFill>
                <a:effectLst/>
                <a:latin typeface="Nunito" pitchFamily="2" charset="0"/>
              </a:rPr>
              <a:t>Reduced data redundancy:</a:t>
            </a:r>
            <a:r>
              <a:rPr lang="en-US" b="0" i="0" dirty="0">
                <a:solidFill>
                  <a:srgbClr val="273239"/>
                </a:solidFill>
                <a:effectLst/>
                <a:latin typeface="Nunito" pitchFamily="2" charset="0"/>
              </a:rPr>
              <a:t> Normalization helps to eliminate </a:t>
            </a:r>
            <a:r>
              <a:rPr lang="en-US" b="0" i="0" dirty="0">
                <a:solidFill>
                  <a:srgbClr val="273239"/>
                </a:solidFill>
                <a:effectLst/>
                <a:highlight>
                  <a:srgbClr val="FFFF00"/>
                </a:highlight>
                <a:latin typeface="Nunito" pitchFamily="2" charset="0"/>
              </a:rPr>
              <a:t>duplicate data in tables</a:t>
            </a:r>
            <a:r>
              <a:rPr lang="en-US" b="0" i="0" dirty="0">
                <a:solidFill>
                  <a:srgbClr val="273239"/>
                </a:solidFill>
                <a:effectLst/>
                <a:latin typeface="Nunito" pitchFamily="2" charset="0"/>
              </a:rPr>
              <a:t>, </a:t>
            </a:r>
            <a:r>
              <a:rPr lang="en-US" b="0" i="0" dirty="0">
                <a:solidFill>
                  <a:srgbClr val="273239"/>
                </a:solidFill>
                <a:effectLst/>
                <a:highlight>
                  <a:srgbClr val="FFFF00"/>
                </a:highlight>
                <a:latin typeface="Nunito" pitchFamily="2" charset="0"/>
              </a:rPr>
              <a:t>reducing the amount of storage space needed and improving database efficiency.</a:t>
            </a:r>
          </a:p>
          <a:p>
            <a:pPr algn="l" fontAlgn="base">
              <a:buFont typeface="Arial" panose="020B0604020202020204" pitchFamily="34" charset="0"/>
              <a:buChar char="•"/>
            </a:pPr>
            <a:endParaRPr lang="en-US" b="0" i="0" dirty="0">
              <a:solidFill>
                <a:srgbClr val="273239"/>
              </a:solidFill>
              <a:effectLst/>
              <a:latin typeface="Nunito" pitchFamily="2" charset="0"/>
            </a:endParaRPr>
          </a:p>
          <a:p>
            <a:pPr algn="l" fontAlgn="base">
              <a:buFont typeface="Arial" panose="020B0604020202020204" pitchFamily="34" charset="0"/>
              <a:buChar char="•"/>
            </a:pPr>
            <a:r>
              <a:rPr lang="en-US" b="1" i="0" dirty="0">
                <a:solidFill>
                  <a:srgbClr val="273239"/>
                </a:solidFill>
                <a:effectLst/>
                <a:latin typeface="Nunito" pitchFamily="2" charset="0"/>
              </a:rPr>
              <a:t>Improved data consistency:</a:t>
            </a:r>
            <a:r>
              <a:rPr lang="en-US" b="0" i="0" dirty="0">
                <a:solidFill>
                  <a:srgbClr val="273239"/>
                </a:solidFill>
                <a:effectLst/>
                <a:latin typeface="Nunito" pitchFamily="2" charset="0"/>
              </a:rPr>
              <a:t> Normalization ensures that data is stored in </a:t>
            </a:r>
            <a:r>
              <a:rPr lang="en-US" b="0" i="0" dirty="0">
                <a:solidFill>
                  <a:srgbClr val="273239"/>
                </a:solidFill>
                <a:effectLst/>
                <a:highlight>
                  <a:srgbClr val="FFFF00"/>
                </a:highlight>
                <a:latin typeface="Nunito" pitchFamily="2" charset="0"/>
              </a:rPr>
              <a:t>a consistent and organized manner, reducing the risk of data inconsistencies and errors.</a:t>
            </a:r>
          </a:p>
          <a:p>
            <a:pPr algn="l" fontAlgn="base">
              <a:buFont typeface="Arial" panose="020B0604020202020204" pitchFamily="34" charset="0"/>
              <a:buChar char="•"/>
            </a:pPr>
            <a:endParaRPr lang="en-US" b="0" i="0" dirty="0">
              <a:solidFill>
                <a:srgbClr val="273239"/>
              </a:solidFill>
              <a:effectLst/>
              <a:latin typeface="Nunito" pitchFamily="2" charset="0"/>
            </a:endParaRPr>
          </a:p>
          <a:p>
            <a:pPr algn="l" fontAlgn="base">
              <a:buFont typeface="Arial" panose="020B0604020202020204" pitchFamily="34" charset="0"/>
              <a:buChar char="•"/>
            </a:pPr>
            <a:r>
              <a:rPr lang="en-US" b="1" i="0" dirty="0">
                <a:solidFill>
                  <a:srgbClr val="273239"/>
                </a:solidFill>
                <a:effectLst/>
                <a:latin typeface="Nunito" pitchFamily="2" charset="0"/>
              </a:rPr>
              <a:t>Simplified database design:</a:t>
            </a:r>
            <a:r>
              <a:rPr lang="en-US" b="0" i="0" dirty="0">
                <a:solidFill>
                  <a:srgbClr val="273239"/>
                </a:solidFill>
                <a:effectLst/>
                <a:latin typeface="Nunito" pitchFamily="2" charset="0"/>
              </a:rPr>
              <a:t> Normalization provides guidelines for organizing tables and data relationships, </a:t>
            </a:r>
            <a:r>
              <a:rPr lang="en-US" b="0" i="0" dirty="0">
                <a:solidFill>
                  <a:srgbClr val="273239"/>
                </a:solidFill>
                <a:effectLst/>
                <a:highlight>
                  <a:srgbClr val="FFFF00"/>
                </a:highlight>
                <a:latin typeface="Nunito" pitchFamily="2" charset="0"/>
              </a:rPr>
              <a:t>making it easier to design and maintain a database</a:t>
            </a:r>
            <a:r>
              <a:rPr lang="en-US" b="0" i="0" dirty="0">
                <a:solidFill>
                  <a:srgbClr val="273239"/>
                </a:solidFill>
                <a:effectLst/>
                <a:latin typeface="Nunito" pitchFamily="2" charset="0"/>
              </a:rPr>
              <a:t>.</a:t>
            </a:r>
          </a:p>
          <a:p>
            <a:pPr algn="l" fontAlgn="base">
              <a:buFont typeface="Arial" panose="020B0604020202020204" pitchFamily="34" charset="0"/>
              <a:buChar char="•"/>
            </a:pPr>
            <a:endParaRPr lang="en-US" b="0" i="0" dirty="0">
              <a:solidFill>
                <a:srgbClr val="273239"/>
              </a:solidFill>
              <a:effectLst/>
              <a:latin typeface="Nunito" pitchFamily="2" charset="0"/>
            </a:endParaRPr>
          </a:p>
          <a:p>
            <a:pPr algn="l" fontAlgn="base">
              <a:buFont typeface="Arial" panose="020B0604020202020204" pitchFamily="34" charset="0"/>
              <a:buChar char="•"/>
            </a:pPr>
            <a:r>
              <a:rPr lang="en-US" b="1" i="0" dirty="0">
                <a:solidFill>
                  <a:srgbClr val="273239"/>
                </a:solidFill>
                <a:effectLst/>
                <a:latin typeface="Nunito" pitchFamily="2" charset="0"/>
              </a:rPr>
              <a:t>Improved query performance: </a:t>
            </a:r>
            <a:r>
              <a:rPr lang="en-US" b="0" i="0" dirty="0">
                <a:solidFill>
                  <a:srgbClr val="273239"/>
                </a:solidFill>
                <a:effectLst/>
                <a:latin typeface="Nunito" pitchFamily="2" charset="0"/>
              </a:rPr>
              <a:t>Normalized tables are typically easier to </a:t>
            </a:r>
            <a:r>
              <a:rPr lang="en-US" b="0" i="0" dirty="0">
                <a:solidFill>
                  <a:srgbClr val="273239"/>
                </a:solidFill>
                <a:effectLst/>
                <a:highlight>
                  <a:srgbClr val="FFFF00"/>
                </a:highlight>
                <a:latin typeface="Nunito" pitchFamily="2" charset="0"/>
              </a:rPr>
              <a:t>search and retrieve data from, resulting in faster query performance.</a:t>
            </a:r>
          </a:p>
          <a:p>
            <a:pPr algn="l" fontAlgn="base">
              <a:buFont typeface="Arial" panose="020B0604020202020204" pitchFamily="34" charset="0"/>
              <a:buChar char="•"/>
            </a:pPr>
            <a:endParaRPr lang="en-US" b="0" i="0" dirty="0">
              <a:solidFill>
                <a:srgbClr val="273239"/>
              </a:solidFill>
              <a:effectLst/>
              <a:latin typeface="Nunito" pitchFamily="2" charset="0"/>
            </a:endParaRPr>
          </a:p>
          <a:p>
            <a:pPr algn="l" fontAlgn="base">
              <a:buFont typeface="Arial" panose="020B0604020202020204" pitchFamily="34" charset="0"/>
              <a:buChar char="•"/>
            </a:pPr>
            <a:r>
              <a:rPr lang="en-US" b="1" i="0" dirty="0">
                <a:solidFill>
                  <a:srgbClr val="273239"/>
                </a:solidFill>
                <a:effectLst/>
                <a:latin typeface="Nunito" pitchFamily="2" charset="0"/>
              </a:rPr>
              <a:t>Easier database maintenance:</a:t>
            </a:r>
            <a:r>
              <a:rPr lang="en-US" b="0" i="0" dirty="0">
                <a:solidFill>
                  <a:srgbClr val="273239"/>
                </a:solidFill>
                <a:effectLst/>
                <a:latin typeface="Nunito" pitchFamily="2" charset="0"/>
              </a:rPr>
              <a:t> Normalization </a:t>
            </a:r>
            <a:r>
              <a:rPr lang="en-US" b="0" i="0" dirty="0">
                <a:solidFill>
                  <a:srgbClr val="273239"/>
                </a:solidFill>
                <a:effectLst/>
                <a:highlight>
                  <a:srgbClr val="FFFF00"/>
                </a:highlight>
                <a:latin typeface="Nunito" pitchFamily="2" charset="0"/>
              </a:rPr>
              <a:t>reduces the complexity of a database by breaking it down into smaller,</a:t>
            </a:r>
            <a:r>
              <a:rPr lang="en-US" b="0" i="0" dirty="0">
                <a:solidFill>
                  <a:srgbClr val="273239"/>
                </a:solidFill>
                <a:effectLst/>
                <a:latin typeface="Nunito" pitchFamily="2" charset="0"/>
              </a:rPr>
              <a:t> more manageable tables, making it easier to add, modify, and delete data.</a:t>
            </a:r>
          </a:p>
        </p:txBody>
      </p:sp>
    </p:spTree>
    <p:extLst>
      <p:ext uri="{BB962C8B-B14F-4D97-AF65-F5344CB8AC3E}">
        <p14:creationId xmlns:p14="http://schemas.microsoft.com/office/powerpoint/2010/main" val="3322333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6B395E17-33F2-FDE4-4E9F-7C4C5D9F0080}"/>
              </a:ext>
            </a:extLst>
          </p:cNvPr>
          <p:cNvSpPr txBox="1"/>
          <p:nvPr/>
        </p:nvSpPr>
        <p:spPr>
          <a:xfrm>
            <a:off x="271871" y="1212328"/>
            <a:ext cx="11712120" cy="4801314"/>
          </a:xfrm>
          <a:prstGeom prst="rect">
            <a:avLst/>
          </a:prstGeom>
          <a:noFill/>
        </p:spPr>
        <p:txBody>
          <a:bodyPr wrap="square">
            <a:spAutoFit/>
          </a:bodyPr>
          <a:lstStyle/>
          <a:p>
            <a:pPr algn="l" fontAlgn="base"/>
            <a:r>
              <a:rPr lang="en-US" b="1" i="0" dirty="0">
                <a:solidFill>
                  <a:srgbClr val="273239"/>
                </a:solidFill>
                <a:effectLst/>
                <a:latin typeface="Nunito" pitchFamily="2" charset="0"/>
              </a:rPr>
              <a:t>Important Points Regarding Normal Forms in DBMS:</a:t>
            </a:r>
          </a:p>
          <a:p>
            <a:pPr algn="l" fontAlgn="base"/>
            <a:endParaRPr lang="en-US" b="1" i="0" dirty="0">
              <a:solidFill>
                <a:srgbClr val="273239"/>
              </a:solidFill>
              <a:effectLst/>
              <a:latin typeface="Nunito" pitchFamily="2" charset="0"/>
            </a:endParaRPr>
          </a:p>
          <a:p>
            <a:pPr algn="l" fontAlgn="base">
              <a:buFont typeface="Arial" panose="020B0604020202020204" pitchFamily="34" charset="0"/>
              <a:buChar char="•"/>
            </a:pPr>
            <a:r>
              <a:rPr lang="en-US" b="1" i="0" dirty="0">
                <a:solidFill>
                  <a:srgbClr val="273239"/>
                </a:solidFill>
                <a:effectLst/>
                <a:latin typeface="Nunito" pitchFamily="2" charset="0"/>
              </a:rPr>
              <a:t>First Normal Form (1NF):</a:t>
            </a:r>
            <a:r>
              <a:rPr lang="en-US" b="0" i="0" dirty="0">
                <a:solidFill>
                  <a:srgbClr val="273239"/>
                </a:solidFill>
                <a:effectLst/>
                <a:latin typeface="Nunito" pitchFamily="2" charset="0"/>
              </a:rPr>
              <a:t> This is the most basic level of normalization. In 1NF, each table cell should contain only a single value, and each column should have a unique name. The first normal form helps to eliminate duplicate data and simplify queries.</a:t>
            </a:r>
          </a:p>
          <a:p>
            <a:pPr algn="l" fontAlgn="base">
              <a:buFont typeface="Arial" panose="020B0604020202020204" pitchFamily="34" charset="0"/>
              <a:buChar char="•"/>
            </a:pPr>
            <a:endParaRPr lang="en-US" b="0" i="0" dirty="0">
              <a:solidFill>
                <a:srgbClr val="273239"/>
              </a:solidFill>
              <a:effectLst/>
              <a:latin typeface="Nunito" pitchFamily="2" charset="0"/>
            </a:endParaRPr>
          </a:p>
          <a:p>
            <a:pPr algn="l" fontAlgn="base">
              <a:buFont typeface="Arial" panose="020B0604020202020204" pitchFamily="34" charset="0"/>
              <a:buChar char="•"/>
            </a:pPr>
            <a:r>
              <a:rPr lang="en-US" b="1" i="0" dirty="0">
                <a:solidFill>
                  <a:srgbClr val="273239"/>
                </a:solidFill>
                <a:effectLst/>
                <a:latin typeface="Nunito" pitchFamily="2" charset="0"/>
              </a:rPr>
              <a:t>Second Normal Form (2NF):</a:t>
            </a:r>
            <a:r>
              <a:rPr lang="en-US" b="0" i="0" dirty="0">
                <a:solidFill>
                  <a:srgbClr val="273239"/>
                </a:solidFill>
                <a:effectLst/>
                <a:latin typeface="Nunito" pitchFamily="2" charset="0"/>
              </a:rPr>
              <a:t> 2NF eliminates redundant data by requiring that each non-key attribute be dependent on the primary key. This means that each column should be directly related to the primary key, and not to other columns.</a:t>
            </a:r>
          </a:p>
          <a:p>
            <a:pPr algn="l" fontAlgn="base">
              <a:buFont typeface="Arial" panose="020B0604020202020204" pitchFamily="34" charset="0"/>
              <a:buChar char="•"/>
            </a:pPr>
            <a:endParaRPr lang="en-US" b="0" i="0" dirty="0">
              <a:solidFill>
                <a:srgbClr val="273239"/>
              </a:solidFill>
              <a:effectLst/>
              <a:latin typeface="Nunito" pitchFamily="2" charset="0"/>
            </a:endParaRPr>
          </a:p>
          <a:p>
            <a:pPr algn="l" fontAlgn="base">
              <a:buFont typeface="Arial" panose="020B0604020202020204" pitchFamily="34" charset="0"/>
              <a:buChar char="•"/>
            </a:pPr>
            <a:r>
              <a:rPr lang="en-US" b="1" i="0" dirty="0">
                <a:solidFill>
                  <a:srgbClr val="273239"/>
                </a:solidFill>
                <a:effectLst/>
                <a:latin typeface="Nunito" pitchFamily="2" charset="0"/>
              </a:rPr>
              <a:t>Third Normal Form (3NF):</a:t>
            </a:r>
            <a:r>
              <a:rPr lang="en-US" b="0" i="0" dirty="0">
                <a:solidFill>
                  <a:srgbClr val="273239"/>
                </a:solidFill>
                <a:effectLst/>
                <a:latin typeface="Nunito" pitchFamily="2" charset="0"/>
              </a:rPr>
              <a:t> 3NF builds on 2NF by requiring that all non-key attributes are independent of each other. This means that each column should be directly related to the primary key, and not to any other columns in the same table.</a:t>
            </a:r>
          </a:p>
          <a:p>
            <a:pPr algn="l" fontAlgn="base">
              <a:buFont typeface="Arial" panose="020B0604020202020204" pitchFamily="34" charset="0"/>
              <a:buChar char="•"/>
            </a:pPr>
            <a:endParaRPr lang="en-US" b="0" i="0" dirty="0">
              <a:solidFill>
                <a:srgbClr val="273239"/>
              </a:solidFill>
              <a:effectLst/>
              <a:latin typeface="Nunito" pitchFamily="2" charset="0"/>
            </a:endParaRPr>
          </a:p>
          <a:p>
            <a:pPr algn="l" fontAlgn="base">
              <a:buFont typeface="Arial" panose="020B0604020202020204" pitchFamily="34" charset="0"/>
              <a:buChar char="•"/>
            </a:pPr>
            <a:r>
              <a:rPr lang="en-US" b="1" i="0" dirty="0">
                <a:solidFill>
                  <a:srgbClr val="273239"/>
                </a:solidFill>
                <a:effectLst/>
                <a:latin typeface="Nunito" pitchFamily="2" charset="0"/>
              </a:rPr>
              <a:t>Boyce-Codd Normal Form (BCNF):</a:t>
            </a:r>
            <a:r>
              <a:rPr lang="en-US" b="0" i="0" dirty="0">
                <a:solidFill>
                  <a:srgbClr val="273239"/>
                </a:solidFill>
                <a:effectLst/>
                <a:latin typeface="Nunito" pitchFamily="2" charset="0"/>
              </a:rPr>
              <a:t> BCNF is a stricter form of 3NF that ensures that each determinant in a table is a candidate key. In other words, BCNF ensures that each non-key attribute is dependent only on the candidate key.</a:t>
            </a:r>
          </a:p>
        </p:txBody>
      </p:sp>
    </p:spTree>
    <p:extLst>
      <p:ext uri="{BB962C8B-B14F-4D97-AF65-F5344CB8AC3E}">
        <p14:creationId xmlns:p14="http://schemas.microsoft.com/office/powerpoint/2010/main" val="2093309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9" name="TextBox 8">
            <a:extLst>
              <a:ext uri="{FF2B5EF4-FFF2-40B4-BE49-F238E27FC236}">
                <a16:creationId xmlns:a16="http://schemas.microsoft.com/office/drawing/2014/main" id="{A383D701-3690-A52A-8973-9426BBBE8988}"/>
              </a:ext>
            </a:extLst>
          </p:cNvPr>
          <p:cNvSpPr txBox="1"/>
          <p:nvPr/>
        </p:nvSpPr>
        <p:spPr>
          <a:xfrm>
            <a:off x="1509970" y="184666"/>
            <a:ext cx="2482645" cy="369332"/>
          </a:xfrm>
          <a:prstGeom prst="rect">
            <a:avLst/>
          </a:prstGeom>
          <a:noFill/>
        </p:spPr>
        <p:txBody>
          <a:bodyPr wrap="square">
            <a:spAutoFit/>
          </a:bodyPr>
          <a:lstStyle/>
          <a:p>
            <a:pPr algn="l"/>
            <a:r>
              <a:rPr lang="en-CA" b="1" i="0" dirty="0">
                <a:solidFill>
                  <a:srgbClr val="373D3F"/>
                </a:solidFill>
                <a:effectLst/>
                <a:latin typeface="Cormorant Garamond"/>
              </a:rPr>
              <a:t>First Normal Form (1NF)</a:t>
            </a:r>
          </a:p>
        </p:txBody>
      </p:sp>
      <p:pic>
        <p:nvPicPr>
          <p:cNvPr id="3" name="Picture 2">
            <a:extLst>
              <a:ext uri="{FF2B5EF4-FFF2-40B4-BE49-F238E27FC236}">
                <a16:creationId xmlns:a16="http://schemas.microsoft.com/office/drawing/2014/main" id="{95DD82E6-361F-8C7F-55FA-3A69552D1438}"/>
              </a:ext>
            </a:extLst>
          </p:cNvPr>
          <p:cNvPicPr>
            <a:picLocks noChangeAspect="1"/>
          </p:cNvPicPr>
          <p:nvPr/>
        </p:nvPicPr>
        <p:blipFill>
          <a:blip r:embed="rId3"/>
          <a:stretch>
            <a:fillRect/>
          </a:stretch>
        </p:blipFill>
        <p:spPr>
          <a:xfrm>
            <a:off x="2627585" y="894619"/>
            <a:ext cx="6495393" cy="5438359"/>
          </a:xfrm>
          <a:prstGeom prst="rect">
            <a:avLst/>
          </a:prstGeom>
        </p:spPr>
      </p:pic>
    </p:spTree>
    <p:extLst>
      <p:ext uri="{BB962C8B-B14F-4D97-AF65-F5344CB8AC3E}">
        <p14:creationId xmlns:p14="http://schemas.microsoft.com/office/powerpoint/2010/main" val="12570841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88AE9C99-2087-100B-AA38-C122D5972445}"/>
              </a:ext>
            </a:extLst>
          </p:cNvPr>
          <p:cNvSpPr txBox="1"/>
          <p:nvPr/>
        </p:nvSpPr>
        <p:spPr>
          <a:xfrm>
            <a:off x="208009" y="1179145"/>
            <a:ext cx="11712120" cy="1754326"/>
          </a:xfrm>
          <a:prstGeom prst="rect">
            <a:avLst/>
          </a:prstGeom>
          <a:noFill/>
        </p:spPr>
        <p:txBody>
          <a:bodyPr wrap="square">
            <a:spAutoFit/>
          </a:bodyPr>
          <a:lstStyle/>
          <a:p>
            <a:pPr algn="l"/>
            <a:r>
              <a:rPr lang="en-US" b="1" i="0" dirty="0">
                <a:solidFill>
                  <a:srgbClr val="000000"/>
                </a:solidFill>
                <a:effectLst/>
                <a:latin typeface="splunk_data_sans"/>
              </a:rPr>
              <a:t>First Normal Form (1NF)</a:t>
            </a:r>
          </a:p>
          <a:p>
            <a:pPr algn="l"/>
            <a:r>
              <a:rPr lang="en-US" b="0" i="0" dirty="0">
                <a:solidFill>
                  <a:srgbClr val="000000"/>
                </a:solidFill>
                <a:effectLst/>
                <a:latin typeface="splunk_data_sans"/>
              </a:rPr>
              <a:t>The first normal form</a:t>
            </a:r>
            <a:r>
              <a:rPr lang="en-US" dirty="0">
                <a:solidFill>
                  <a:srgbClr val="000000"/>
                </a:solidFill>
                <a:latin typeface="splunk_data_sans"/>
              </a:rPr>
              <a:t> (</a:t>
            </a:r>
            <a:r>
              <a:rPr lang="en-US" b="0" i="0" dirty="0">
                <a:solidFill>
                  <a:srgbClr val="000000"/>
                </a:solidFill>
                <a:effectLst/>
                <a:latin typeface="splunk_data_sans"/>
              </a:rPr>
              <a:t>1NF), is the most basic form of data normalization. The core outcome of this rule ensures that there are no repeating entries in a group. This means:</a:t>
            </a:r>
          </a:p>
          <a:p>
            <a:pPr algn="l"/>
            <a:endParaRPr lang="en-US" b="0" i="0" dirty="0">
              <a:solidFill>
                <a:srgbClr val="000000"/>
              </a:solidFill>
              <a:effectLst/>
              <a:latin typeface="splunk_data_sans"/>
            </a:endParaRPr>
          </a:p>
          <a:p>
            <a:pPr algn="l">
              <a:buFont typeface="Arial" panose="020B0604020202020204" pitchFamily="34" charset="0"/>
              <a:buChar char="•"/>
            </a:pPr>
            <a:r>
              <a:rPr lang="en-US" b="0" i="0" dirty="0">
                <a:solidFill>
                  <a:srgbClr val="000000"/>
                </a:solidFill>
                <a:effectLst/>
                <a:latin typeface="splunk_data_sans"/>
              </a:rPr>
              <a:t>Every cell should only have </a:t>
            </a:r>
            <a:r>
              <a:rPr lang="en-US" b="0" i="0" dirty="0">
                <a:solidFill>
                  <a:srgbClr val="000000"/>
                </a:solidFill>
                <a:effectLst/>
                <a:highlight>
                  <a:srgbClr val="00FFFF"/>
                </a:highlight>
                <a:latin typeface="splunk_data_sans"/>
              </a:rPr>
              <a:t>one </a:t>
            </a:r>
            <a:r>
              <a:rPr lang="en-US" b="0" i="0" dirty="0">
                <a:solidFill>
                  <a:srgbClr val="000000"/>
                </a:solidFill>
                <a:effectLst/>
                <a:latin typeface="splunk_data_sans"/>
              </a:rPr>
              <a:t>single value.</a:t>
            </a:r>
          </a:p>
          <a:p>
            <a:pPr algn="l">
              <a:buFont typeface="Arial" panose="020B0604020202020204" pitchFamily="34" charset="0"/>
              <a:buChar char="•"/>
            </a:pPr>
            <a:r>
              <a:rPr lang="en-US" b="0" i="0" dirty="0">
                <a:solidFill>
                  <a:srgbClr val="000000"/>
                </a:solidFill>
                <a:effectLst/>
                <a:latin typeface="splunk_data_sans"/>
              </a:rPr>
              <a:t>Every record should be unique.</a:t>
            </a:r>
          </a:p>
        </p:txBody>
      </p:sp>
      <p:sp>
        <p:nvSpPr>
          <p:cNvPr id="8" name="TextBox 7">
            <a:extLst>
              <a:ext uri="{FF2B5EF4-FFF2-40B4-BE49-F238E27FC236}">
                <a16:creationId xmlns:a16="http://schemas.microsoft.com/office/drawing/2014/main" id="{075B1020-3B97-77CF-E06D-1F2ACD6013FD}"/>
              </a:ext>
            </a:extLst>
          </p:cNvPr>
          <p:cNvSpPr txBox="1"/>
          <p:nvPr/>
        </p:nvSpPr>
        <p:spPr>
          <a:xfrm>
            <a:off x="1986116" y="255815"/>
            <a:ext cx="2438400" cy="369332"/>
          </a:xfrm>
          <a:prstGeom prst="rect">
            <a:avLst/>
          </a:prstGeom>
          <a:noFill/>
        </p:spPr>
        <p:txBody>
          <a:bodyPr wrap="square" rtlCol="0">
            <a:spAutoFit/>
          </a:bodyPr>
          <a:lstStyle/>
          <a:p>
            <a:r>
              <a:rPr lang="en-US" dirty="0"/>
              <a:t>In Short</a:t>
            </a:r>
            <a:endParaRPr lang="en-CA" dirty="0"/>
          </a:p>
        </p:txBody>
      </p:sp>
      <p:sp>
        <p:nvSpPr>
          <p:cNvPr id="9" name="TextBox 8">
            <a:extLst>
              <a:ext uri="{FF2B5EF4-FFF2-40B4-BE49-F238E27FC236}">
                <a16:creationId xmlns:a16="http://schemas.microsoft.com/office/drawing/2014/main" id="{84DD666C-5CFA-3E6D-8594-CFBA8204908D}"/>
              </a:ext>
            </a:extLst>
          </p:cNvPr>
          <p:cNvSpPr txBox="1"/>
          <p:nvPr/>
        </p:nvSpPr>
        <p:spPr>
          <a:xfrm>
            <a:off x="208008" y="3924529"/>
            <a:ext cx="11899907" cy="1938992"/>
          </a:xfrm>
          <a:prstGeom prst="rect">
            <a:avLst/>
          </a:prstGeom>
          <a:noFill/>
        </p:spPr>
        <p:txBody>
          <a:bodyPr wrap="square">
            <a:spAutoFit/>
          </a:bodyPr>
          <a:lstStyle/>
          <a:p>
            <a:pPr algn="l"/>
            <a:r>
              <a:rPr lang="en-US" sz="2400" b="1" i="0" dirty="0">
                <a:solidFill>
                  <a:srgbClr val="FF0000"/>
                </a:solidFill>
                <a:effectLst/>
                <a:highlight>
                  <a:srgbClr val="FFFF00"/>
                </a:highlight>
                <a:latin typeface="source-serif-pro"/>
              </a:rPr>
              <a:t>For a table to be in the first normal form, it must meet the following criteria:</a:t>
            </a:r>
          </a:p>
          <a:p>
            <a:pPr algn="l"/>
            <a:endParaRPr lang="en-US" sz="2400" b="1" i="0" dirty="0">
              <a:solidFill>
                <a:srgbClr val="FF0000"/>
              </a:solidFill>
              <a:effectLst/>
              <a:highlight>
                <a:srgbClr val="FFFF00"/>
              </a:highlight>
              <a:latin typeface="source-serif-pro"/>
            </a:endParaRPr>
          </a:p>
          <a:p>
            <a:pPr algn="l">
              <a:buFont typeface="Arial" panose="020B0604020202020204" pitchFamily="34" charset="0"/>
              <a:buChar char="•"/>
            </a:pPr>
            <a:r>
              <a:rPr lang="en-US" b="0" i="0" dirty="0">
                <a:solidFill>
                  <a:srgbClr val="242424"/>
                </a:solidFill>
                <a:effectLst/>
                <a:latin typeface="source-serif-pro"/>
              </a:rPr>
              <a:t>A single cell must not hold more than one value (atomic)</a:t>
            </a:r>
          </a:p>
          <a:p>
            <a:pPr algn="l">
              <a:buFont typeface="Arial" panose="020B0604020202020204" pitchFamily="34" charset="0"/>
              <a:buChar char="•"/>
            </a:pPr>
            <a:r>
              <a:rPr lang="en-US" b="0" i="0" dirty="0">
                <a:solidFill>
                  <a:srgbClr val="242424"/>
                </a:solidFill>
                <a:effectLst/>
                <a:latin typeface="source-serif-pro"/>
              </a:rPr>
              <a:t>There must be a primary key for identification</a:t>
            </a:r>
          </a:p>
          <a:p>
            <a:pPr algn="l">
              <a:buFont typeface="Arial" panose="020B0604020202020204" pitchFamily="34" charset="0"/>
              <a:buChar char="•"/>
            </a:pPr>
            <a:r>
              <a:rPr lang="en-US" b="0" i="0" dirty="0">
                <a:solidFill>
                  <a:srgbClr val="242424"/>
                </a:solidFill>
                <a:effectLst/>
                <a:latin typeface="source-serif-pro"/>
              </a:rPr>
              <a:t>No duplicated rows or columns</a:t>
            </a:r>
          </a:p>
          <a:p>
            <a:pPr algn="l">
              <a:buFont typeface="Arial" panose="020B0604020202020204" pitchFamily="34" charset="0"/>
              <a:buChar char="•"/>
            </a:pPr>
            <a:r>
              <a:rPr lang="en-US" b="0" i="0" dirty="0">
                <a:solidFill>
                  <a:srgbClr val="242424"/>
                </a:solidFill>
                <a:effectLst/>
                <a:latin typeface="source-serif-pro"/>
              </a:rPr>
              <a:t>Each column must have only one value for each row in the table</a:t>
            </a:r>
          </a:p>
        </p:txBody>
      </p:sp>
    </p:spTree>
    <p:extLst>
      <p:ext uri="{BB962C8B-B14F-4D97-AF65-F5344CB8AC3E}">
        <p14:creationId xmlns:p14="http://schemas.microsoft.com/office/powerpoint/2010/main" val="1158378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113725" y="7176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8" name="TextBox 7">
            <a:extLst>
              <a:ext uri="{FF2B5EF4-FFF2-40B4-BE49-F238E27FC236}">
                <a16:creationId xmlns:a16="http://schemas.microsoft.com/office/drawing/2014/main" id="{DD6DF121-A62C-AF51-D2E6-3713594A4B78}"/>
              </a:ext>
            </a:extLst>
          </p:cNvPr>
          <p:cNvSpPr txBox="1"/>
          <p:nvPr/>
        </p:nvSpPr>
        <p:spPr>
          <a:xfrm>
            <a:off x="210841" y="1125422"/>
            <a:ext cx="11439292" cy="923330"/>
          </a:xfrm>
          <a:prstGeom prst="rect">
            <a:avLst/>
          </a:prstGeom>
          <a:noFill/>
        </p:spPr>
        <p:txBody>
          <a:bodyPr wrap="square">
            <a:spAutoFit/>
          </a:bodyPr>
          <a:lstStyle/>
          <a:p>
            <a:r>
              <a:rPr lang="en-US" dirty="0"/>
              <a:t>Suppose you have a table that stores information about customers and their orders. This table is not in 1NF because the “Orders” column contains multiple values separated by commas, violating the rule of atomic values:</a:t>
            </a:r>
          </a:p>
          <a:p>
            <a:endParaRPr lang="en-US" dirty="0"/>
          </a:p>
        </p:txBody>
      </p:sp>
      <p:sp>
        <p:nvSpPr>
          <p:cNvPr id="11" name="TextBox 10">
            <a:extLst>
              <a:ext uri="{FF2B5EF4-FFF2-40B4-BE49-F238E27FC236}">
                <a16:creationId xmlns:a16="http://schemas.microsoft.com/office/drawing/2014/main" id="{AB2EC5EB-5618-5263-CDA1-20114839FA88}"/>
              </a:ext>
            </a:extLst>
          </p:cNvPr>
          <p:cNvSpPr txBox="1"/>
          <p:nvPr/>
        </p:nvSpPr>
        <p:spPr>
          <a:xfrm>
            <a:off x="1615298" y="153854"/>
            <a:ext cx="1145116" cy="369332"/>
          </a:xfrm>
          <a:prstGeom prst="rect">
            <a:avLst/>
          </a:prstGeom>
          <a:noFill/>
        </p:spPr>
        <p:txBody>
          <a:bodyPr wrap="square">
            <a:spAutoFit/>
          </a:bodyPr>
          <a:lstStyle/>
          <a:p>
            <a:r>
              <a:rPr lang="en-US" dirty="0"/>
              <a:t>Example:</a:t>
            </a:r>
          </a:p>
        </p:txBody>
      </p:sp>
      <p:pic>
        <p:nvPicPr>
          <p:cNvPr id="1028" name="Picture 4">
            <a:extLst>
              <a:ext uri="{FF2B5EF4-FFF2-40B4-BE49-F238E27FC236}">
                <a16:creationId xmlns:a16="http://schemas.microsoft.com/office/drawing/2014/main" id="{6CA8175E-FA93-1E63-4272-741CD63D5D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6776" y="2011926"/>
            <a:ext cx="6136651" cy="1417074"/>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0E01B113-8D54-9746-C72B-25DF336BA411}"/>
              </a:ext>
            </a:extLst>
          </p:cNvPr>
          <p:cNvSpPr txBox="1"/>
          <p:nvPr/>
        </p:nvSpPr>
        <p:spPr>
          <a:xfrm>
            <a:off x="-113726" y="3587754"/>
            <a:ext cx="12000925" cy="369332"/>
          </a:xfrm>
          <a:prstGeom prst="rect">
            <a:avLst/>
          </a:prstGeom>
          <a:noFill/>
        </p:spPr>
        <p:txBody>
          <a:bodyPr wrap="square">
            <a:spAutoFit/>
          </a:bodyPr>
          <a:lstStyle/>
          <a:p>
            <a:r>
              <a:rPr lang="en-US" b="0" i="0" dirty="0">
                <a:solidFill>
                  <a:srgbClr val="242424"/>
                </a:solidFill>
                <a:effectLst/>
                <a:latin typeface="source-serif-pro"/>
              </a:rPr>
              <a:t>To bring it into 1NF, you can split the “Orders” column into separate rows:</a:t>
            </a:r>
            <a:endParaRPr lang="en-CA" dirty="0"/>
          </a:p>
        </p:txBody>
      </p:sp>
      <p:pic>
        <p:nvPicPr>
          <p:cNvPr id="1030" name="Picture 6">
            <a:extLst>
              <a:ext uri="{FF2B5EF4-FFF2-40B4-BE49-F238E27FC236}">
                <a16:creationId xmlns:a16="http://schemas.microsoft.com/office/drawing/2014/main" id="{C0E0F2CA-8ECB-F59A-210C-91EB932D2B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593" y="4187196"/>
            <a:ext cx="6191556" cy="1791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6360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125BF813-0633-B838-D079-66023D6792D8}"/>
              </a:ext>
            </a:extLst>
          </p:cNvPr>
          <p:cNvSpPr txBox="1"/>
          <p:nvPr/>
        </p:nvSpPr>
        <p:spPr>
          <a:xfrm>
            <a:off x="1517534" y="315310"/>
            <a:ext cx="2802218" cy="369332"/>
          </a:xfrm>
          <a:prstGeom prst="rect">
            <a:avLst/>
          </a:prstGeom>
          <a:noFill/>
        </p:spPr>
        <p:txBody>
          <a:bodyPr wrap="square">
            <a:spAutoFit/>
          </a:bodyPr>
          <a:lstStyle/>
          <a:p>
            <a:pPr algn="l"/>
            <a:r>
              <a:rPr lang="en-CA" b="1" i="0" dirty="0">
                <a:solidFill>
                  <a:srgbClr val="000000"/>
                </a:solidFill>
                <a:effectLst/>
                <a:latin typeface="PT Sans" panose="020B0503020203020204" pitchFamily="34" charset="0"/>
              </a:rPr>
              <a:t>1st Normal Form Example</a:t>
            </a:r>
          </a:p>
        </p:txBody>
      </p:sp>
      <p:sp>
        <p:nvSpPr>
          <p:cNvPr id="9" name="TextBox 8">
            <a:extLst>
              <a:ext uri="{FF2B5EF4-FFF2-40B4-BE49-F238E27FC236}">
                <a16:creationId xmlns:a16="http://schemas.microsoft.com/office/drawing/2014/main" id="{2D39E9AC-2F82-FFC6-4EC4-B939AD9E1608}"/>
              </a:ext>
            </a:extLst>
          </p:cNvPr>
          <p:cNvSpPr txBox="1"/>
          <p:nvPr/>
        </p:nvSpPr>
        <p:spPr>
          <a:xfrm>
            <a:off x="271871" y="1289065"/>
            <a:ext cx="10921646" cy="369332"/>
          </a:xfrm>
          <a:prstGeom prst="rect">
            <a:avLst/>
          </a:prstGeom>
          <a:noFill/>
        </p:spPr>
        <p:txBody>
          <a:bodyPr wrap="square">
            <a:spAutoFit/>
          </a:bodyPr>
          <a:lstStyle/>
          <a:p>
            <a:r>
              <a:rPr lang="en-US" b="0" i="0" dirty="0">
                <a:solidFill>
                  <a:srgbClr val="000000"/>
                </a:solidFill>
                <a:effectLst/>
                <a:latin typeface="PT Sans" panose="020B0503020203020204" pitchFamily="34" charset="0"/>
              </a:rPr>
              <a:t>How do we bring an unnormalized table into first normal form? Consider the following example:</a:t>
            </a:r>
            <a:endParaRPr lang="en-CA" dirty="0"/>
          </a:p>
        </p:txBody>
      </p:sp>
      <p:pic>
        <p:nvPicPr>
          <p:cNvPr id="4098" name="Picture 2" descr="Unnormalized Table Example">
            <a:extLst>
              <a:ext uri="{FF2B5EF4-FFF2-40B4-BE49-F238E27FC236}">
                <a16:creationId xmlns:a16="http://schemas.microsoft.com/office/drawing/2014/main" id="{C353DABA-373A-E5A8-0C0A-ED7F1F862E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251" y="1768317"/>
            <a:ext cx="4232631" cy="2880099"/>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5870C1E0-714C-6427-CEC9-156472CBE93E}"/>
              </a:ext>
            </a:extLst>
          </p:cNvPr>
          <p:cNvSpPr txBox="1"/>
          <p:nvPr/>
        </p:nvSpPr>
        <p:spPr>
          <a:xfrm>
            <a:off x="370488" y="5278584"/>
            <a:ext cx="11264463" cy="646331"/>
          </a:xfrm>
          <a:prstGeom prst="rect">
            <a:avLst/>
          </a:prstGeom>
          <a:noFill/>
        </p:spPr>
        <p:txBody>
          <a:bodyPr wrap="square">
            <a:spAutoFit/>
          </a:bodyPr>
          <a:lstStyle/>
          <a:p>
            <a:r>
              <a:rPr lang="en-US" b="0" i="0" dirty="0">
                <a:solidFill>
                  <a:srgbClr val="000000"/>
                </a:solidFill>
                <a:effectLst/>
                <a:latin typeface="PT Sans" panose="020B0503020203020204" pitchFamily="34" charset="0"/>
              </a:rPr>
              <a:t>This table is not in first normal form because the [Color] column can contain multiple values. For example, the first row includes values "red" and "green."</a:t>
            </a:r>
            <a:endParaRPr lang="en-CA" dirty="0"/>
          </a:p>
        </p:txBody>
      </p:sp>
    </p:spTree>
    <p:extLst>
      <p:ext uri="{BB962C8B-B14F-4D97-AF65-F5344CB8AC3E}">
        <p14:creationId xmlns:p14="http://schemas.microsoft.com/office/powerpoint/2010/main" val="20135123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125BF813-0633-B838-D079-66023D6792D8}"/>
              </a:ext>
            </a:extLst>
          </p:cNvPr>
          <p:cNvSpPr txBox="1"/>
          <p:nvPr/>
        </p:nvSpPr>
        <p:spPr>
          <a:xfrm>
            <a:off x="1517534" y="315310"/>
            <a:ext cx="2802218" cy="369332"/>
          </a:xfrm>
          <a:prstGeom prst="rect">
            <a:avLst/>
          </a:prstGeom>
          <a:noFill/>
        </p:spPr>
        <p:txBody>
          <a:bodyPr wrap="square">
            <a:spAutoFit/>
          </a:bodyPr>
          <a:lstStyle/>
          <a:p>
            <a:pPr algn="l"/>
            <a:r>
              <a:rPr lang="en-CA" b="1" i="0" dirty="0">
                <a:solidFill>
                  <a:srgbClr val="000000"/>
                </a:solidFill>
                <a:effectLst/>
                <a:latin typeface="PT Sans" panose="020B0503020203020204" pitchFamily="34" charset="0"/>
              </a:rPr>
              <a:t>1st Normal Form Example</a:t>
            </a:r>
          </a:p>
        </p:txBody>
      </p:sp>
      <p:sp>
        <p:nvSpPr>
          <p:cNvPr id="8" name="TextBox 7">
            <a:extLst>
              <a:ext uri="{FF2B5EF4-FFF2-40B4-BE49-F238E27FC236}">
                <a16:creationId xmlns:a16="http://schemas.microsoft.com/office/drawing/2014/main" id="{7729CDD0-7D83-0204-1ABD-E519A0B442A6}"/>
              </a:ext>
            </a:extLst>
          </p:cNvPr>
          <p:cNvSpPr txBox="1"/>
          <p:nvPr/>
        </p:nvSpPr>
        <p:spPr>
          <a:xfrm>
            <a:off x="208009" y="1125422"/>
            <a:ext cx="11712120" cy="369332"/>
          </a:xfrm>
          <a:prstGeom prst="rect">
            <a:avLst/>
          </a:prstGeom>
          <a:noFill/>
        </p:spPr>
        <p:txBody>
          <a:bodyPr wrap="square">
            <a:spAutoFit/>
          </a:bodyPr>
          <a:lstStyle/>
          <a:p>
            <a:r>
              <a:rPr lang="en-US" b="0" i="0" dirty="0">
                <a:solidFill>
                  <a:srgbClr val="000000"/>
                </a:solidFill>
                <a:effectLst/>
                <a:latin typeface="PT Sans" panose="020B0503020203020204" pitchFamily="34" charset="0"/>
              </a:rPr>
              <a:t>To bring this table to first normal form, we split the table into two tables and now we have the resulting tables:</a:t>
            </a:r>
            <a:endParaRPr lang="en-CA" dirty="0"/>
          </a:p>
        </p:txBody>
      </p:sp>
      <p:pic>
        <p:nvPicPr>
          <p:cNvPr id="5122" name="Picture 2" descr="1st Normal Form Example">
            <a:extLst>
              <a:ext uri="{FF2B5EF4-FFF2-40B4-BE49-F238E27FC236}">
                <a16:creationId xmlns:a16="http://schemas.microsoft.com/office/drawing/2014/main" id="{572A3089-B8C8-8C96-0DFF-AF8F66DBD5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1200" y="1927840"/>
            <a:ext cx="5678870" cy="309633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Unnormalized Table Example">
            <a:extLst>
              <a:ext uri="{FF2B5EF4-FFF2-40B4-BE49-F238E27FC236}">
                <a16:creationId xmlns:a16="http://schemas.microsoft.com/office/drawing/2014/main" id="{12CAF255-290D-1239-532D-98F7D1AA6E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0899" y="1817758"/>
            <a:ext cx="4232631" cy="2880099"/>
          </a:xfrm>
          <a:prstGeom prst="rect">
            <a:avLst/>
          </a:prstGeom>
          <a:noFill/>
          <a:extLst>
            <a:ext uri="{909E8E84-426E-40DD-AFC4-6F175D3DCCD1}">
              <a14:hiddenFill xmlns:a14="http://schemas.microsoft.com/office/drawing/2010/main">
                <a:solidFill>
                  <a:srgbClr val="FFFFFF"/>
                </a:solidFill>
              </a14:hiddenFill>
            </a:ext>
          </a:extLst>
        </p:spPr>
      </p:pic>
      <p:cxnSp>
        <p:nvCxnSpPr>
          <p:cNvPr id="12" name="Straight Arrow Connector 11">
            <a:extLst>
              <a:ext uri="{FF2B5EF4-FFF2-40B4-BE49-F238E27FC236}">
                <a16:creationId xmlns:a16="http://schemas.microsoft.com/office/drawing/2014/main" id="{306A4E95-523A-AB6F-08F0-9153A5221EBC}"/>
              </a:ext>
            </a:extLst>
          </p:cNvPr>
          <p:cNvCxnSpPr/>
          <p:nvPr/>
        </p:nvCxnSpPr>
        <p:spPr>
          <a:xfrm>
            <a:off x="4677103" y="3310759"/>
            <a:ext cx="977463"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2414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92092" y="861913"/>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8" name="TextBox 7">
            <a:extLst>
              <a:ext uri="{FF2B5EF4-FFF2-40B4-BE49-F238E27FC236}">
                <a16:creationId xmlns:a16="http://schemas.microsoft.com/office/drawing/2014/main" id="{BBCBCA05-0682-1C75-E303-FC94E8FE662D}"/>
              </a:ext>
            </a:extLst>
          </p:cNvPr>
          <p:cNvSpPr txBox="1"/>
          <p:nvPr/>
        </p:nvSpPr>
        <p:spPr>
          <a:xfrm>
            <a:off x="1615298" y="348148"/>
            <a:ext cx="6227378" cy="369332"/>
          </a:xfrm>
          <a:prstGeom prst="rect">
            <a:avLst/>
          </a:prstGeom>
          <a:noFill/>
        </p:spPr>
        <p:txBody>
          <a:bodyPr wrap="square">
            <a:spAutoFit/>
          </a:bodyPr>
          <a:lstStyle/>
          <a:p>
            <a:pPr algn="l"/>
            <a:r>
              <a:rPr lang="en-US" b="1" i="0" dirty="0">
                <a:solidFill>
                  <a:srgbClr val="242424"/>
                </a:solidFill>
                <a:effectLst/>
                <a:latin typeface="sohne"/>
              </a:rPr>
              <a:t>Second Normal Form (2NF)</a:t>
            </a:r>
          </a:p>
        </p:txBody>
      </p:sp>
      <p:pic>
        <p:nvPicPr>
          <p:cNvPr id="11" name="Picture 10">
            <a:extLst>
              <a:ext uri="{FF2B5EF4-FFF2-40B4-BE49-F238E27FC236}">
                <a16:creationId xmlns:a16="http://schemas.microsoft.com/office/drawing/2014/main" id="{329E3F04-096D-A45B-80EF-462A44459265}"/>
              </a:ext>
            </a:extLst>
          </p:cNvPr>
          <p:cNvPicPr>
            <a:picLocks noChangeAspect="1"/>
          </p:cNvPicPr>
          <p:nvPr/>
        </p:nvPicPr>
        <p:blipFill>
          <a:blip r:embed="rId3"/>
          <a:stretch>
            <a:fillRect/>
          </a:stretch>
        </p:blipFill>
        <p:spPr>
          <a:xfrm>
            <a:off x="2669628" y="1088217"/>
            <a:ext cx="6222124" cy="5209561"/>
          </a:xfrm>
          <a:prstGeom prst="rect">
            <a:avLst/>
          </a:prstGeom>
        </p:spPr>
      </p:pic>
    </p:spTree>
    <p:extLst>
      <p:ext uri="{BB962C8B-B14F-4D97-AF65-F5344CB8AC3E}">
        <p14:creationId xmlns:p14="http://schemas.microsoft.com/office/powerpoint/2010/main" val="35877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146046" y="717480"/>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4D066E98-3D61-A37D-B43A-C529E061B1D9}"/>
              </a:ext>
            </a:extLst>
          </p:cNvPr>
          <p:cNvSpPr txBox="1"/>
          <p:nvPr/>
        </p:nvSpPr>
        <p:spPr>
          <a:xfrm>
            <a:off x="146046" y="1217755"/>
            <a:ext cx="11536671" cy="2031325"/>
          </a:xfrm>
          <a:prstGeom prst="rect">
            <a:avLst/>
          </a:prstGeom>
          <a:noFill/>
        </p:spPr>
        <p:txBody>
          <a:bodyPr wrap="square">
            <a:spAutoFit/>
          </a:bodyPr>
          <a:lstStyle/>
          <a:p>
            <a:pPr algn="l"/>
            <a:r>
              <a:rPr lang="en-US" b="1" i="0" dirty="0">
                <a:solidFill>
                  <a:srgbClr val="000000"/>
                </a:solidFill>
                <a:effectLst/>
                <a:latin typeface="splunk_data_sans"/>
              </a:rPr>
              <a:t>Second Normal Form (2NF)</a:t>
            </a:r>
          </a:p>
          <a:p>
            <a:pPr algn="l"/>
            <a:r>
              <a:rPr lang="en-US" b="0" i="0" dirty="0">
                <a:solidFill>
                  <a:srgbClr val="000000"/>
                </a:solidFill>
                <a:effectLst/>
                <a:latin typeface="splunk_data_sans"/>
              </a:rPr>
              <a:t>2NF is the second normal form that builds on the rules of the first normal form. Again, the goal is to ensure that there are no repeating entries in a dataset. Entries with this data normalization rule applied must: </a:t>
            </a:r>
          </a:p>
          <a:p>
            <a:pPr algn="l">
              <a:buFont typeface="Arial" panose="020B0604020202020204" pitchFamily="34" charset="0"/>
              <a:buChar char="•"/>
            </a:pPr>
            <a:r>
              <a:rPr lang="en-US" b="0" i="0" dirty="0">
                <a:solidFill>
                  <a:srgbClr val="000000"/>
                </a:solidFill>
                <a:effectLst/>
                <a:latin typeface="splunk_data_sans"/>
              </a:rPr>
              <a:t>Adhere to all the 1NF requirements.  </a:t>
            </a:r>
          </a:p>
          <a:p>
            <a:pPr algn="l">
              <a:buFont typeface="Arial" panose="020B0604020202020204" pitchFamily="34" charset="0"/>
              <a:buChar char="•"/>
            </a:pPr>
            <a:r>
              <a:rPr lang="en-US" b="0" i="0" dirty="0">
                <a:solidFill>
                  <a:srgbClr val="000000"/>
                </a:solidFill>
                <a:effectLst/>
                <a:latin typeface="splunk_data_sans"/>
              </a:rPr>
              <a:t>Have one primary key applied. </a:t>
            </a:r>
          </a:p>
          <a:p>
            <a:pPr algn="l"/>
            <a:r>
              <a:rPr lang="en-US" b="0" i="0" dirty="0">
                <a:solidFill>
                  <a:srgbClr val="000000"/>
                </a:solidFill>
                <a:effectLst/>
                <a:latin typeface="splunk_data_sans"/>
              </a:rPr>
              <a:t>The application of one primary key essentially means that a </a:t>
            </a:r>
            <a:r>
              <a:rPr lang="en-US" b="1" i="0" dirty="0">
                <a:solidFill>
                  <a:srgbClr val="000000"/>
                </a:solidFill>
                <a:effectLst/>
                <a:latin typeface="splunk_data_sans"/>
              </a:rPr>
              <a:t>separate table needs to be created</a:t>
            </a:r>
            <a:r>
              <a:rPr lang="en-US" b="0" i="0" dirty="0">
                <a:solidFill>
                  <a:srgbClr val="000000"/>
                </a:solidFill>
                <a:effectLst/>
                <a:latin typeface="splunk_data_sans"/>
              </a:rPr>
              <a:t> for subsets of data that can be placed in multiple rows. The data in each table can then be linked with foreign key labels (numbers in this case).</a:t>
            </a:r>
          </a:p>
        </p:txBody>
      </p:sp>
    </p:spTree>
    <p:extLst>
      <p:ext uri="{BB962C8B-B14F-4D97-AF65-F5344CB8AC3E}">
        <p14:creationId xmlns:p14="http://schemas.microsoft.com/office/powerpoint/2010/main" val="2072631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92092" y="861913"/>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006375F6-ED25-6F82-D327-5F96FE41699E}"/>
              </a:ext>
            </a:extLst>
          </p:cNvPr>
          <p:cNvSpPr txBox="1"/>
          <p:nvPr/>
        </p:nvSpPr>
        <p:spPr>
          <a:xfrm>
            <a:off x="512233" y="1342972"/>
            <a:ext cx="9537699" cy="1200329"/>
          </a:xfrm>
          <a:prstGeom prst="rect">
            <a:avLst/>
          </a:prstGeom>
          <a:noFill/>
        </p:spPr>
        <p:txBody>
          <a:bodyPr wrap="square">
            <a:spAutoFit/>
          </a:bodyPr>
          <a:lstStyle/>
          <a:p>
            <a:pPr algn="l"/>
            <a:r>
              <a:rPr lang="en-US" b="1" i="0" dirty="0">
                <a:solidFill>
                  <a:srgbClr val="242424"/>
                </a:solidFill>
                <a:effectLst/>
                <a:latin typeface="sohne"/>
              </a:rPr>
              <a:t>Second Normal Form (2NF)</a:t>
            </a:r>
          </a:p>
          <a:p>
            <a:pPr algn="l"/>
            <a:r>
              <a:rPr lang="en-US" b="0" i="0" dirty="0">
                <a:solidFill>
                  <a:srgbClr val="242424"/>
                </a:solidFill>
                <a:effectLst/>
                <a:latin typeface="source-serif-pro"/>
              </a:rPr>
              <a:t>A table is in 2NF if it meets the following criteria:</a:t>
            </a:r>
          </a:p>
          <a:p>
            <a:pPr algn="l">
              <a:buFont typeface="Arial" panose="020B0604020202020204" pitchFamily="34" charset="0"/>
              <a:buChar char="•"/>
            </a:pPr>
            <a:r>
              <a:rPr lang="en-US" b="0" i="0" dirty="0">
                <a:solidFill>
                  <a:srgbClr val="242424"/>
                </a:solidFill>
                <a:effectLst/>
                <a:latin typeface="source-serif-pro"/>
              </a:rPr>
              <a:t>It is in 1NF.</a:t>
            </a:r>
          </a:p>
          <a:p>
            <a:pPr algn="l">
              <a:buFont typeface="Arial" panose="020B0604020202020204" pitchFamily="34" charset="0"/>
              <a:buChar char="•"/>
            </a:pPr>
            <a:r>
              <a:rPr lang="en-US" b="0" i="0" dirty="0">
                <a:solidFill>
                  <a:srgbClr val="242424"/>
                </a:solidFill>
                <a:effectLst/>
                <a:latin typeface="source-serif-pro"/>
              </a:rPr>
              <a:t>All non-key attributes (columns) are fully functionally dependent on the primary key.</a:t>
            </a:r>
          </a:p>
        </p:txBody>
      </p:sp>
      <p:sp>
        <p:nvSpPr>
          <p:cNvPr id="2" name="TextBox 1">
            <a:extLst>
              <a:ext uri="{FF2B5EF4-FFF2-40B4-BE49-F238E27FC236}">
                <a16:creationId xmlns:a16="http://schemas.microsoft.com/office/drawing/2014/main" id="{61163A12-D9C0-CF66-8C5F-13150FF57A38}"/>
              </a:ext>
            </a:extLst>
          </p:cNvPr>
          <p:cNvSpPr txBox="1"/>
          <p:nvPr/>
        </p:nvSpPr>
        <p:spPr>
          <a:xfrm>
            <a:off x="1986116" y="255815"/>
            <a:ext cx="2438400" cy="369332"/>
          </a:xfrm>
          <a:prstGeom prst="rect">
            <a:avLst/>
          </a:prstGeom>
          <a:noFill/>
        </p:spPr>
        <p:txBody>
          <a:bodyPr wrap="square" rtlCol="0">
            <a:spAutoFit/>
          </a:bodyPr>
          <a:lstStyle/>
          <a:p>
            <a:r>
              <a:rPr lang="en-US" dirty="0"/>
              <a:t>In Short</a:t>
            </a:r>
            <a:endParaRPr lang="en-CA" dirty="0"/>
          </a:p>
        </p:txBody>
      </p:sp>
    </p:spTree>
    <p:extLst>
      <p:ext uri="{BB962C8B-B14F-4D97-AF65-F5344CB8AC3E}">
        <p14:creationId xmlns:p14="http://schemas.microsoft.com/office/powerpoint/2010/main" val="631350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34970"/>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53C7F936-E29F-B246-9CAF-45D61AB1D1D4}"/>
              </a:ext>
            </a:extLst>
          </p:cNvPr>
          <p:cNvSpPr txBox="1"/>
          <p:nvPr/>
        </p:nvSpPr>
        <p:spPr>
          <a:xfrm>
            <a:off x="1676328" y="302442"/>
            <a:ext cx="2082872" cy="369332"/>
          </a:xfrm>
          <a:prstGeom prst="rect">
            <a:avLst/>
          </a:prstGeom>
          <a:noFill/>
        </p:spPr>
        <p:txBody>
          <a:bodyPr wrap="square">
            <a:spAutoFit/>
          </a:bodyPr>
          <a:lstStyle/>
          <a:p>
            <a:r>
              <a:rPr lang="en-CA" b="1" i="0" dirty="0">
                <a:solidFill>
                  <a:srgbClr val="242424"/>
                </a:solidFill>
                <a:effectLst/>
                <a:latin typeface="source-serif-pro"/>
              </a:rPr>
              <a:t>Example 1:</a:t>
            </a:r>
            <a:endParaRPr lang="en-CA" dirty="0"/>
          </a:p>
        </p:txBody>
      </p:sp>
      <p:sp>
        <p:nvSpPr>
          <p:cNvPr id="9" name="TextBox 8">
            <a:extLst>
              <a:ext uri="{FF2B5EF4-FFF2-40B4-BE49-F238E27FC236}">
                <a16:creationId xmlns:a16="http://schemas.microsoft.com/office/drawing/2014/main" id="{1F980405-9749-5C49-552C-84A54A296D53}"/>
              </a:ext>
            </a:extLst>
          </p:cNvPr>
          <p:cNvSpPr txBox="1"/>
          <p:nvPr/>
        </p:nvSpPr>
        <p:spPr>
          <a:xfrm>
            <a:off x="1528701" y="915682"/>
            <a:ext cx="9134597" cy="369332"/>
          </a:xfrm>
          <a:prstGeom prst="rect">
            <a:avLst/>
          </a:prstGeom>
          <a:noFill/>
        </p:spPr>
        <p:txBody>
          <a:bodyPr wrap="square">
            <a:spAutoFit/>
          </a:bodyPr>
          <a:lstStyle/>
          <a:p>
            <a:r>
              <a:rPr lang="en-US" b="0" i="0" dirty="0">
                <a:solidFill>
                  <a:srgbClr val="242424"/>
                </a:solidFill>
                <a:effectLst/>
                <a:latin typeface="source-serif-pro"/>
              </a:rPr>
              <a:t>Consider a table that stores information about courses and the instructors who teach them:</a:t>
            </a:r>
            <a:endParaRPr lang="en-CA" dirty="0"/>
          </a:p>
        </p:txBody>
      </p:sp>
      <p:pic>
        <p:nvPicPr>
          <p:cNvPr id="2050" name="Picture 2">
            <a:extLst>
              <a:ext uri="{FF2B5EF4-FFF2-40B4-BE49-F238E27FC236}">
                <a16:creationId xmlns:a16="http://schemas.microsoft.com/office/drawing/2014/main" id="{DC07F0FA-2575-8B99-DC12-1A0424ABD0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009" y="1381237"/>
            <a:ext cx="6096735" cy="190448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B07926DE-75DB-39A4-C192-B40EC08C274E}"/>
              </a:ext>
            </a:extLst>
          </p:cNvPr>
          <p:cNvSpPr txBox="1"/>
          <p:nvPr/>
        </p:nvSpPr>
        <p:spPr>
          <a:xfrm>
            <a:off x="208009" y="3381941"/>
            <a:ext cx="11836047" cy="646331"/>
          </a:xfrm>
          <a:prstGeom prst="rect">
            <a:avLst/>
          </a:prstGeom>
          <a:noFill/>
        </p:spPr>
        <p:txBody>
          <a:bodyPr wrap="square">
            <a:spAutoFit/>
          </a:bodyPr>
          <a:lstStyle/>
          <a:p>
            <a:r>
              <a:rPr lang="en-US" b="0" i="0" dirty="0">
                <a:solidFill>
                  <a:srgbClr val="242424"/>
                </a:solidFill>
                <a:effectLst/>
                <a:latin typeface="source-serif-pro"/>
              </a:rPr>
              <a:t>In this table, the combination of “</a:t>
            </a:r>
            <a:r>
              <a:rPr lang="en-US" b="0" i="0" dirty="0" err="1">
                <a:solidFill>
                  <a:srgbClr val="242424"/>
                </a:solidFill>
                <a:effectLst/>
                <a:latin typeface="source-serif-pro"/>
              </a:rPr>
              <a:t>CourseID</a:t>
            </a:r>
            <a:r>
              <a:rPr lang="en-US" b="0" i="0" dirty="0">
                <a:solidFill>
                  <a:srgbClr val="242424"/>
                </a:solidFill>
                <a:effectLst/>
                <a:latin typeface="source-serif-pro"/>
              </a:rPr>
              <a:t>” and “Instructor” forms a composite primary key. However, the “</a:t>
            </a:r>
            <a:r>
              <a:rPr lang="en-US" b="0" i="0" dirty="0" err="1">
                <a:solidFill>
                  <a:srgbClr val="242424"/>
                </a:solidFill>
                <a:effectLst/>
                <a:latin typeface="source-serif-pro"/>
              </a:rPr>
              <a:t>CourseName</a:t>
            </a:r>
            <a:r>
              <a:rPr lang="en-US" b="0" i="0" dirty="0">
                <a:solidFill>
                  <a:srgbClr val="242424"/>
                </a:solidFill>
                <a:effectLst/>
                <a:latin typeface="source-serif-pro"/>
              </a:rPr>
              <a:t>” column depends only on “</a:t>
            </a:r>
            <a:r>
              <a:rPr lang="en-US" b="0" i="0" dirty="0" err="1">
                <a:solidFill>
                  <a:srgbClr val="242424"/>
                </a:solidFill>
                <a:effectLst/>
                <a:latin typeface="source-serif-pro"/>
              </a:rPr>
              <a:t>CourseID</a:t>
            </a:r>
            <a:r>
              <a:rPr lang="en-US" b="0" i="0" dirty="0">
                <a:solidFill>
                  <a:srgbClr val="242424"/>
                </a:solidFill>
                <a:effectLst/>
                <a:latin typeface="source-serif-pro"/>
              </a:rPr>
              <a:t>,” not on “Instructor.” To bring this table into 2NF, you can split it into two separate tables:</a:t>
            </a:r>
            <a:endParaRPr lang="en-CA" dirty="0"/>
          </a:p>
        </p:txBody>
      </p:sp>
      <p:pic>
        <p:nvPicPr>
          <p:cNvPr id="2052" name="Picture 4">
            <a:extLst>
              <a:ext uri="{FF2B5EF4-FFF2-40B4-BE49-F238E27FC236}">
                <a16:creationId xmlns:a16="http://schemas.microsoft.com/office/drawing/2014/main" id="{7CFE3A97-D755-54ED-42C1-FE5285A1A96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9364" y="4255029"/>
            <a:ext cx="4876800" cy="1514475"/>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7A2A0760-062C-AF5E-F27B-7725B53ABE53}"/>
              </a:ext>
            </a:extLst>
          </p:cNvPr>
          <p:cNvSpPr txBox="1"/>
          <p:nvPr/>
        </p:nvSpPr>
        <p:spPr>
          <a:xfrm>
            <a:off x="1404457" y="5742493"/>
            <a:ext cx="2341033" cy="369332"/>
          </a:xfrm>
          <a:prstGeom prst="rect">
            <a:avLst/>
          </a:prstGeom>
          <a:noFill/>
        </p:spPr>
        <p:txBody>
          <a:bodyPr wrap="square">
            <a:spAutoFit/>
          </a:bodyPr>
          <a:lstStyle/>
          <a:p>
            <a:r>
              <a:rPr lang="en-CA" b="1" i="0" dirty="0">
                <a:solidFill>
                  <a:srgbClr val="6B6B6B"/>
                </a:solidFill>
                <a:effectLst/>
                <a:latin typeface="sohne"/>
              </a:rPr>
              <a:t>Table 1 (Courses)</a:t>
            </a:r>
            <a:endParaRPr lang="en-CA" dirty="0"/>
          </a:p>
        </p:txBody>
      </p:sp>
      <p:pic>
        <p:nvPicPr>
          <p:cNvPr id="2054" name="Picture 6">
            <a:extLst>
              <a:ext uri="{FF2B5EF4-FFF2-40B4-BE49-F238E27FC236}">
                <a16:creationId xmlns:a16="http://schemas.microsoft.com/office/drawing/2014/main" id="{18FC0B2E-D7E8-7739-A525-4BB51A64C14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18027" y="4247068"/>
            <a:ext cx="4838700" cy="1495425"/>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6D7ADE1A-692E-364E-3C85-4BB558D92C61}"/>
              </a:ext>
            </a:extLst>
          </p:cNvPr>
          <p:cNvSpPr txBox="1"/>
          <p:nvPr/>
        </p:nvSpPr>
        <p:spPr>
          <a:xfrm>
            <a:off x="8140700" y="5757652"/>
            <a:ext cx="2256366" cy="369332"/>
          </a:xfrm>
          <a:prstGeom prst="rect">
            <a:avLst/>
          </a:prstGeom>
          <a:noFill/>
        </p:spPr>
        <p:txBody>
          <a:bodyPr wrap="square">
            <a:spAutoFit/>
          </a:bodyPr>
          <a:lstStyle/>
          <a:p>
            <a:r>
              <a:rPr lang="en-CA" b="1" i="0" dirty="0">
                <a:solidFill>
                  <a:srgbClr val="6B6B6B"/>
                </a:solidFill>
                <a:effectLst/>
                <a:latin typeface="sohne"/>
              </a:rPr>
              <a:t>Table 2 (Instructors)</a:t>
            </a:r>
            <a:endParaRPr lang="en-CA" dirty="0"/>
          </a:p>
        </p:txBody>
      </p:sp>
    </p:spTree>
    <p:extLst>
      <p:ext uri="{BB962C8B-B14F-4D97-AF65-F5344CB8AC3E}">
        <p14:creationId xmlns:p14="http://schemas.microsoft.com/office/powerpoint/2010/main" val="1468953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92092" y="861913"/>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9" name="TextBox 8">
            <a:extLst>
              <a:ext uri="{FF2B5EF4-FFF2-40B4-BE49-F238E27FC236}">
                <a16:creationId xmlns:a16="http://schemas.microsoft.com/office/drawing/2014/main" id="{36B44C45-D95B-D9D2-E54C-495FCECD6DC9}"/>
              </a:ext>
            </a:extLst>
          </p:cNvPr>
          <p:cNvSpPr txBox="1"/>
          <p:nvPr/>
        </p:nvSpPr>
        <p:spPr>
          <a:xfrm>
            <a:off x="1404457" y="348148"/>
            <a:ext cx="3104481" cy="369332"/>
          </a:xfrm>
          <a:prstGeom prst="rect">
            <a:avLst/>
          </a:prstGeom>
          <a:noFill/>
        </p:spPr>
        <p:txBody>
          <a:bodyPr wrap="square">
            <a:spAutoFit/>
          </a:bodyPr>
          <a:lstStyle/>
          <a:p>
            <a:pPr algn="l"/>
            <a:r>
              <a:rPr lang="en-CA" b="1" i="0" dirty="0">
                <a:solidFill>
                  <a:srgbClr val="000000"/>
                </a:solidFill>
                <a:effectLst/>
                <a:latin typeface="PT Sans" panose="020B0503020203020204" pitchFamily="34" charset="0"/>
              </a:rPr>
              <a:t>2nd Normal Form Example 2</a:t>
            </a:r>
          </a:p>
        </p:txBody>
      </p:sp>
      <p:sp>
        <p:nvSpPr>
          <p:cNvPr id="13" name="TextBox 12">
            <a:extLst>
              <a:ext uri="{FF2B5EF4-FFF2-40B4-BE49-F238E27FC236}">
                <a16:creationId xmlns:a16="http://schemas.microsoft.com/office/drawing/2014/main" id="{DCB91BFF-294F-8C57-F79C-32AE645B17C6}"/>
              </a:ext>
            </a:extLst>
          </p:cNvPr>
          <p:cNvSpPr txBox="1"/>
          <p:nvPr/>
        </p:nvSpPr>
        <p:spPr>
          <a:xfrm>
            <a:off x="271871" y="1104309"/>
            <a:ext cx="11708524" cy="2677656"/>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Consider the following example:</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Example Not In Second Normal Form</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This table has a composite primary key [Customer ID, Store ID]. The non-key attribute is [Purchase Location]. In this case, [Purchase Location] only depends on [Store ID], which is only part of the primary key. Therefore, this table does not satisfy second normal form.</a:t>
            </a:r>
            <a:endParaRPr lang="en-CA" sz="2400" dirty="0">
              <a:latin typeface="Times New Roman" panose="02020603050405020304" pitchFamily="18" charset="0"/>
              <a:cs typeface="Times New Roman" panose="02020603050405020304" pitchFamily="18" charset="0"/>
            </a:endParaRPr>
          </a:p>
        </p:txBody>
      </p:sp>
      <p:pic>
        <p:nvPicPr>
          <p:cNvPr id="6148" name="Picture 4" descr="Example Not In Second Normal Form">
            <a:extLst>
              <a:ext uri="{FF2B5EF4-FFF2-40B4-BE49-F238E27FC236}">
                <a16:creationId xmlns:a16="http://schemas.microsoft.com/office/drawing/2014/main" id="{77EB8CCD-E3E8-C6D2-3CAA-4994F417AB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338" y="3822443"/>
            <a:ext cx="5420710" cy="26661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717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92092" y="861913"/>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9" name="TextBox 8">
            <a:extLst>
              <a:ext uri="{FF2B5EF4-FFF2-40B4-BE49-F238E27FC236}">
                <a16:creationId xmlns:a16="http://schemas.microsoft.com/office/drawing/2014/main" id="{951C502A-6C81-CF2C-CD99-DBD18405321D}"/>
              </a:ext>
            </a:extLst>
          </p:cNvPr>
          <p:cNvSpPr txBox="1"/>
          <p:nvPr/>
        </p:nvSpPr>
        <p:spPr>
          <a:xfrm>
            <a:off x="487671" y="1179145"/>
            <a:ext cx="11773088" cy="369332"/>
          </a:xfrm>
          <a:prstGeom prst="rect">
            <a:avLst/>
          </a:prstGeom>
          <a:noFill/>
        </p:spPr>
        <p:txBody>
          <a:bodyPr wrap="square">
            <a:spAutoFit/>
          </a:bodyPr>
          <a:lstStyle/>
          <a:p>
            <a:r>
              <a:rPr lang="en-US" b="0" i="0" dirty="0">
                <a:solidFill>
                  <a:srgbClr val="000000"/>
                </a:solidFill>
                <a:effectLst/>
                <a:latin typeface="PT Sans" panose="020B0503020203020204" pitchFamily="34" charset="0"/>
              </a:rPr>
              <a:t>To bring this table to second normal form, we break the table into two tables, and now we have the following:</a:t>
            </a:r>
            <a:endParaRPr lang="en-CA" dirty="0"/>
          </a:p>
        </p:txBody>
      </p:sp>
      <p:pic>
        <p:nvPicPr>
          <p:cNvPr id="7170" name="Picture 2" descr="Example Not In Second Normal Form">
            <a:extLst>
              <a:ext uri="{FF2B5EF4-FFF2-40B4-BE49-F238E27FC236}">
                <a16:creationId xmlns:a16="http://schemas.microsoft.com/office/drawing/2014/main" id="{7D4130D7-2258-0EE4-EE77-B1306CF9C1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70" y="1671726"/>
            <a:ext cx="4220963" cy="2076071"/>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2nd Normal Form Example">
            <a:extLst>
              <a:ext uri="{FF2B5EF4-FFF2-40B4-BE49-F238E27FC236}">
                <a16:creationId xmlns:a16="http://schemas.microsoft.com/office/drawing/2014/main" id="{FEE72025-3B27-0062-3B8A-29B4F3A3E4A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71677" y="1865709"/>
            <a:ext cx="5462667" cy="2464067"/>
          </a:xfrm>
          <a:prstGeom prst="rect">
            <a:avLst/>
          </a:prstGeom>
          <a:noFill/>
          <a:extLst>
            <a:ext uri="{909E8E84-426E-40DD-AFC4-6F175D3DCCD1}">
              <a14:hiddenFill xmlns:a14="http://schemas.microsoft.com/office/drawing/2010/main">
                <a:solidFill>
                  <a:srgbClr val="FFFFFF"/>
                </a:solidFill>
              </a14:hiddenFill>
            </a:ext>
          </a:extLst>
        </p:spPr>
      </p:pic>
      <p:cxnSp>
        <p:nvCxnSpPr>
          <p:cNvPr id="12" name="Straight Arrow Connector 11">
            <a:extLst>
              <a:ext uri="{FF2B5EF4-FFF2-40B4-BE49-F238E27FC236}">
                <a16:creationId xmlns:a16="http://schemas.microsoft.com/office/drawing/2014/main" id="{8AE125B6-B784-4D41-DEF4-53663C3331FB}"/>
              </a:ext>
            </a:extLst>
          </p:cNvPr>
          <p:cNvCxnSpPr>
            <a:stCxn id="7170" idx="3"/>
          </p:cNvCxnSpPr>
          <p:nvPr/>
        </p:nvCxnSpPr>
        <p:spPr>
          <a:xfrm flipV="1">
            <a:off x="4708633" y="2709761"/>
            <a:ext cx="1665582" cy="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ED514482-86EC-BD98-B207-FB2ABE1DFBD4}"/>
              </a:ext>
            </a:extLst>
          </p:cNvPr>
          <p:cNvSpPr txBox="1"/>
          <p:nvPr/>
        </p:nvSpPr>
        <p:spPr>
          <a:xfrm>
            <a:off x="418912" y="5032524"/>
            <a:ext cx="11773088" cy="1421992"/>
          </a:xfrm>
          <a:prstGeom prst="rect">
            <a:avLst/>
          </a:prstGeom>
          <a:noFill/>
        </p:spPr>
        <p:txBody>
          <a:bodyPr wrap="square">
            <a:spAutoFit/>
          </a:bodyPr>
          <a:lstStyle/>
          <a:p>
            <a:pPr>
              <a:lnSpc>
                <a:spcPct val="150000"/>
              </a:lnSpc>
            </a:pPr>
            <a:r>
              <a:rPr lang="en-US" sz="2000" b="0" i="0" dirty="0">
                <a:solidFill>
                  <a:srgbClr val="000000"/>
                </a:solidFill>
                <a:effectLst/>
                <a:latin typeface="Times New Roman" panose="02020603050405020304" pitchFamily="18" charset="0"/>
                <a:cs typeface="Times New Roman" panose="02020603050405020304" pitchFamily="18" charset="0"/>
              </a:rPr>
              <a:t>What we have done is to remove the partial functional dependency that we initially had. Now, in the table [TABLE_STORE], the column [Purchase Location] is fully dependent on the primary key of that table, which is [Store ID].</a:t>
            </a:r>
            <a:endParaRPr lang="en-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2280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B0EC260F-5820-42E6-E2A1-EAA6833AC4BB}"/>
              </a:ext>
            </a:extLst>
          </p:cNvPr>
          <p:cNvSpPr txBox="1"/>
          <p:nvPr/>
        </p:nvSpPr>
        <p:spPr>
          <a:xfrm>
            <a:off x="1404457" y="304799"/>
            <a:ext cx="6227378" cy="369332"/>
          </a:xfrm>
          <a:prstGeom prst="rect">
            <a:avLst/>
          </a:prstGeom>
          <a:noFill/>
        </p:spPr>
        <p:txBody>
          <a:bodyPr wrap="square">
            <a:spAutoFit/>
          </a:bodyPr>
          <a:lstStyle/>
          <a:p>
            <a:pPr algn="l"/>
            <a:r>
              <a:rPr lang="en-US" b="1" i="0" dirty="0">
                <a:solidFill>
                  <a:srgbClr val="242424"/>
                </a:solidFill>
                <a:effectLst/>
                <a:latin typeface="sohne"/>
              </a:rPr>
              <a:t>Third Normal Form (3NF)</a:t>
            </a:r>
          </a:p>
        </p:txBody>
      </p:sp>
      <p:pic>
        <p:nvPicPr>
          <p:cNvPr id="8" name="Picture 7">
            <a:extLst>
              <a:ext uri="{FF2B5EF4-FFF2-40B4-BE49-F238E27FC236}">
                <a16:creationId xmlns:a16="http://schemas.microsoft.com/office/drawing/2014/main" id="{001DD920-F201-F3CD-9187-4C6EB3BEC795}"/>
              </a:ext>
            </a:extLst>
          </p:cNvPr>
          <p:cNvPicPr>
            <a:picLocks noChangeAspect="1"/>
          </p:cNvPicPr>
          <p:nvPr/>
        </p:nvPicPr>
        <p:blipFill>
          <a:blip r:embed="rId3"/>
          <a:stretch>
            <a:fillRect/>
          </a:stretch>
        </p:blipFill>
        <p:spPr>
          <a:xfrm>
            <a:off x="2669628" y="1088217"/>
            <a:ext cx="6222124" cy="5209561"/>
          </a:xfrm>
          <a:prstGeom prst="rect">
            <a:avLst/>
          </a:prstGeom>
        </p:spPr>
      </p:pic>
    </p:spTree>
    <p:extLst>
      <p:ext uri="{BB962C8B-B14F-4D97-AF65-F5344CB8AC3E}">
        <p14:creationId xmlns:p14="http://schemas.microsoft.com/office/powerpoint/2010/main" val="3412439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8" name="TextBox 7">
            <a:extLst>
              <a:ext uri="{FF2B5EF4-FFF2-40B4-BE49-F238E27FC236}">
                <a16:creationId xmlns:a16="http://schemas.microsoft.com/office/drawing/2014/main" id="{7823FBE4-315A-D36C-8175-E8BC92FC605C}"/>
              </a:ext>
            </a:extLst>
          </p:cNvPr>
          <p:cNvSpPr txBox="1"/>
          <p:nvPr/>
        </p:nvSpPr>
        <p:spPr>
          <a:xfrm>
            <a:off x="271871" y="1125422"/>
            <a:ext cx="11712120" cy="4585871"/>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Third Normal Form (3NF)</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 relation will be in 3NF if it is in 2NF and not contain any transitive partial dependency.</a:t>
            </a:r>
          </a:p>
          <a:p>
            <a:r>
              <a:rPr lang="en-US" sz="2400" dirty="0">
                <a:latin typeface="Times New Roman" panose="02020603050405020304" pitchFamily="18" charset="0"/>
                <a:cs typeface="Times New Roman" panose="02020603050405020304" pitchFamily="18" charset="0"/>
              </a:rPr>
              <a:t>3NF is used to reduce the data duplication. It is also used to achieve the data integrity.</a:t>
            </a:r>
          </a:p>
          <a:p>
            <a:r>
              <a:rPr lang="en-US" sz="2400" dirty="0">
                <a:latin typeface="Times New Roman" panose="02020603050405020304" pitchFamily="18" charset="0"/>
                <a:cs typeface="Times New Roman" panose="02020603050405020304" pitchFamily="18" charset="0"/>
              </a:rPr>
              <a:t>If there is no transitive dependency for non-prime attributes, then the relation must be in third normal form.</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 relation is in third normal form if it holds </a:t>
            </a:r>
            <a:r>
              <a:rPr lang="en-US" sz="2400" dirty="0" err="1">
                <a:latin typeface="Times New Roman" panose="02020603050405020304" pitchFamily="18" charset="0"/>
                <a:cs typeface="Times New Roman" panose="02020603050405020304" pitchFamily="18" charset="0"/>
              </a:rPr>
              <a:t>atleast</a:t>
            </a:r>
            <a:r>
              <a:rPr lang="en-US" sz="2400" dirty="0">
                <a:latin typeface="Times New Roman" panose="02020603050405020304" pitchFamily="18" charset="0"/>
                <a:cs typeface="Times New Roman" panose="02020603050405020304" pitchFamily="18" charset="0"/>
              </a:rPr>
              <a:t> one of the following conditions for every non-trivial function dependency X → Y.</a:t>
            </a:r>
          </a:p>
          <a:p>
            <a:endParaRPr lang="en-US" sz="2400" dirty="0">
              <a:latin typeface="Times New Roman" panose="02020603050405020304" pitchFamily="18" charset="0"/>
              <a:cs typeface="Times New Roman" panose="02020603050405020304" pitchFamily="18" charset="0"/>
            </a:endParaRPr>
          </a:p>
          <a:p>
            <a:pPr marL="342900" indent="-342900">
              <a:buFont typeface="+mj-lt"/>
              <a:buAutoNum type="arabicParenR"/>
            </a:pPr>
            <a:r>
              <a:rPr lang="en-US" sz="2400" dirty="0">
                <a:latin typeface="Times New Roman" panose="02020603050405020304" pitchFamily="18" charset="0"/>
                <a:cs typeface="Times New Roman" panose="02020603050405020304" pitchFamily="18" charset="0"/>
              </a:rPr>
              <a:t>X is a super key.</a:t>
            </a:r>
          </a:p>
          <a:p>
            <a:pPr marL="342900" indent="-342900">
              <a:buFont typeface="+mj-lt"/>
              <a:buAutoNum type="arabicParenR"/>
            </a:pPr>
            <a:r>
              <a:rPr lang="en-US" sz="2400" dirty="0">
                <a:latin typeface="Times New Roman" panose="02020603050405020304" pitchFamily="18" charset="0"/>
                <a:cs typeface="Times New Roman" panose="02020603050405020304" pitchFamily="18" charset="0"/>
              </a:rPr>
              <a:t>Y is a prime attribute, i.e., each element of Y is part of some candidate key.</a:t>
            </a:r>
            <a:endParaRPr lang="en-CA"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9185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D4B209D4-1FCE-43DA-9FDB-88F6349E7C37}"/>
              </a:ext>
            </a:extLst>
          </p:cNvPr>
          <p:cNvSpPr txBox="1"/>
          <p:nvPr/>
        </p:nvSpPr>
        <p:spPr>
          <a:xfrm>
            <a:off x="440036" y="1211199"/>
            <a:ext cx="6223000" cy="1200329"/>
          </a:xfrm>
          <a:prstGeom prst="rect">
            <a:avLst/>
          </a:prstGeom>
          <a:noFill/>
        </p:spPr>
        <p:txBody>
          <a:bodyPr wrap="square">
            <a:spAutoFit/>
          </a:bodyPr>
          <a:lstStyle/>
          <a:p>
            <a:pPr algn="l"/>
            <a:r>
              <a:rPr lang="en-US" b="1" i="0" dirty="0">
                <a:solidFill>
                  <a:srgbClr val="242424"/>
                </a:solidFill>
                <a:effectLst/>
                <a:latin typeface="sohne"/>
              </a:rPr>
              <a:t>Third Normal Form (3NF)</a:t>
            </a:r>
          </a:p>
          <a:p>
            <a:pPr algn="l"/>
            <a:r>
              <a:rPr lang="en-US" b="0" i="0" dirty="0">
                <a:solidFill>
                  <a:srgbClr val="242424"/>
                </a:solidFill>
                <a:effectLst/>
                <a:latin typeface="source-serif-pro"/>
              </a:rPr>
              <a:t>A table is in 3NF if it meets the following criteria:</a:t>
            </a:r>
          </a:p>
          <a:p>
            <a:pPr algn="l">
              <a:buFont typeface="Arial" panose="020B0604020202020204" pitchFamily="34" charset="0"/>
              <a:buChar char="•"/>
            </a:pPr>
            <a:r>
              <a:rPr lang="en-US" b="0" i="0" dirty="0">
                <a:solidFill>
                  <a:srgbClr val="242424"/>
                </a:solidFill>
                <a:effectLst/>
                <a:latin typeface="source-serif-pro"/>
              </a:rPr>
              <a:t>It is in 2NF.</a:t>
            </a:r>
          </a:p>
          <a:p>
            <a:pPr algn="l">
              <a:buFont typeface="Arial" panose="020B0604020202020204" pitchFamily="34" charset="0"/>
              <a:buChar char="•"/>
            </a:pPr>
            <a:r>
              <a:rPr lang="en-US" b="0" i="0" dirty="0">
                <a:solidFill>
                  <a:srgbClr val="242424"/>
                </a:solidFill>
                <a:effectLst/>
                <a:latin typeface="source-serif-pro"/>
              </a:rPr>
              <a:t>There is no transitive dependency between non-key attributes.</a:t>
            </a:r>
          </a:p>
        </p:txBody>
      </p:sp>
      <p:sp>
        <p:nvSpPr>
          <p:cNvPr id="8" name="TextBox 7">
            <a:extLst>
              <a:ext uri="{FF2B5EF4-FFF2-40B4-BE49-F238E27FC236}">
                <a16:creationId xmlns:a16="http://schemas.microsoft.com/office/drawing/2014/main" id="{B356DCCC-BA68-4372-4B79-0729FBB2064A}"/>
              </a:ext>
            </a:extLst>
          </p:cNvPr>
          <p:cNvSpPr txBox="1"/>
          <p:nvPr/>
        </p:nvSpPr>
        <p:spPr>
          <a:xfrm>
            <a:off x="440036" y="3429000"/>
            <a:ext cx="11394612" cy="646331"/>
          </a:xfrm>
          <a:prstGeom prst="rect">
            <a:avLst/>
          </a:prstGeom>
          <a:noFill/>
        </p:spPr>
        <p:txBody>
          <a:bodyPr wrap="square">
            <a:spAutoFit/>
          </a:bodyPr>
          <a:lstStyle/>
          <a:p>
            <a:r>
              <a:rPr lang="en-US" b="0" i="0" dirty="0">
                <a:solidFill>
                  <a:srgbClr val="000000"/>
                </a:solidFill>
                <a:effectLst/>
                <a:latin typeface="PT Sans" panose="020B0503020203020204" pitchFamily="34" charset="0"/>
              </a:rPr>
              <a:t>By transitive functional dependency, we mean we have the following relationships in the table: A is functionally dependent on B, and B is functionally dependent on C. In this case, C is transitively dependent on A via B.</a:t>
            </a:r>
            <a:endParaRPr lang="en-CA" dirty="0"/>
          </a:p>
        </p:txBody>
      </p:sp>
    </p:spTree>
    <p:extLst>
      <p:ext uri="{BB962C8B-B14F-4D97-AF65-F5344CB8AC3E}">
        <p14:creationId xmlns:p14="http://schemas.microsoft.com/office/powerpoint/2010/main" val="3402698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98171" y="870573"/>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EA1A23A7-F950-E57E-10C8-DB65010C5B6D}"/>
              </a:ext>
            </a:extLst>
          </p:cNvPr>
          <p:cNvSpPr txBox="1"/>
          <p:nvPr/>
        </p:nvSpPr>
        <p:spPr>
          <a:xfrm>
            <a:off x="1676328" y="357756"/>
            <a:ext cx="1104900" cy="369332"/>
          </a:xfrm>
          <a:prstGeom prst="rect">
            <a:avLst/>
          </a:prstGeom>
          <a:noFill/>
        </p:spPr>
        <p:txBody>
          <a:bodyPr wrap="square">
            <a:spAutoFit/>
          </a:bodyPr>
          <a:lstStyle/>
          <a:p>
            <a:r>
              <a:rPr lang="en-CA" b="1" i="0" dirty="0">
                <a:solidFill>
                  <a:srgbClr val="242424"/>
                </a:solidFill>
                <a:effectLst/>
                <a:latin typeface="source-serif-pro"/>
              </a:rPr>
              <a:t>Example:</a:t>
            </a:r>
            <a:endParaRPr lang="en-CA" dirty="0"/>
          </a:p>
        </p:txBody>
      </p:sp>
      <p:sp>
        <p:nvSpPr>
          <p:cNvPr id="9" name="TextBox 8">
            <a:extLst>
              <a:ext uri="{FF2B5EF4-FFF2-40B4-BE49-F238E27FC236}">
                <a16:creationId xmlns:a16="http://schemas.microsoft.com/office/drawing/2014/main" id="{A5820DE6-128F-77A2-F706-D47D7CD967F1}"/>
              </a:ext>
            </a:extLst>
          </p:cNvPr>
          <p:cNvSpPr txBox="1"/>
          <p:nvPr/>
        </p:nvSpPr>
        <p:spPr>
          <a:xfrm>
            <a:off x="271871" y="1219723"/>
            <a:ext cx="11712120" cy="1477328"/>
          </a:xfrm>
          <a:prstGeom prst="rect">
            <a:avLst/>
          </a:prstGeom>
          <a:noFill/>
        </p:spPr>
        <p:txBody>
          <a:bodyPr wrap="square">
            <a:spAutoFit/>
          </a:bodyPr>
          <a:lstStyle/>
          <a:p>
            <a:pPr algn="l"/>
            <a:r>
              <a:rPr lang="en-US" b="0" i="0" dirty="0">
                <a:solidFill>
                  <a:srgbClr val="242424"/>
                </a:solidFill>
                <a:effectLst/>
                <a:latin typeface="source-serif-pro"/>
              </a:rPr>
              <a:t>Continuing with the “Courses” and “Instructors” tables from 2NF, suppose you add an “</a:t>
            </a:r>
            <a:r>
              <a:rPr lang="en-US" b="0" i="0" dirty="0" err="1">
                <a:solidFill>
                  <a:srgbClr val="242424"/>
                </a:solidFill>
                <a:effectLst/>
                <a:latin typeface="source-serif-pro"/>
              </a:rPr>
              <a:t>InstructorEmail</a:t>
            </a:r>
            <a:r>
              <a:rPr lang="en-US" b="0" i="0" dirty="0">
                <a:solidFill>
                  <a:srgbClr val="242424"/>
                </a:solidFill>
                <a:effectLst/>
                <a:latin typeface="source-serif-pro"/>
              </a:rPr>
              <a:t>” column to the “Instructors” table. If the email is unique to each instructor and not related to a course, you have a transitive dependency issue. To achieve 3NF, you would create a separate “</a:t>
            </a:r>
            <a:r>
              <a:rPr lang="en-US" b="0" i="0" dirty="0" err="1">
                <a:solidFill>
                  <a:srgbClr val="242424"/>
                </a:solidFill>
                <a:effectLst/>
                <a:latin typeface="source-serif-pro"/>
              </a:rPr>
              <a:t>InstructorInfo</a:t>
            </a:r>
            <a:r>
              <a:rPr lang="en-US" b="0" i="0" dirty="0">
                <a:solidFill>
                  <a:srgbClr val="242424"/>
                </a:solidFill>
                <a:effectLst/>
                <a:latin typeface="source-serif-pro"/>
              </a:rPr>
              <a:t>” table:</a:t>
            </a:r>
          </a:p>
          <a:p>
            <a:br>
              <a:rPr lang="en-US" dirty="0"/>
            </a:br>
            <a:endParaRPr lang="en-CA" dirty="0"/>
          </a:p>
        </p:txBody>
      </p:sp>
      <p:pic>
        <p:nvPicPr>
          <p:cNvPr id="3074" name="Picture 2">
            <a:extLst>
              <a:ext uri="{FF2B5EF4-FFF2-40B4-BE49-F238E27FC236}">
                <a16:creationId xmlns:a16="http://schemas.microsoft.com/office/drawing/2014/main" id="{A429133C-7144-0FFA-2FB9-2A88C2EB5E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1871" y="2396712"/>
            <a:ext cx="4733925" cy="146685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B6674EF7-A906-7038-8654-2351BC5734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1871" y="4515530"/>
            <a:ext cx="4791075" cy="1476375"/>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870C9578-BD77-332A-BA49-9C4178873654}"/>
              </a:ext>
            </a:extLst>
          </p:cNvPr>
          <p:cNvSpPr txBox="1"/>
          <p:nvPr/>
        </p:nvSpPr>
        <p:spPr>
          <a:xfrm>
            <a:off x="271871" y="3813721"/>
            <a:ext cx="4091639" cy="369332"/>
          </a:xfrm>
          <a:prstGeom prst="rect">
            <a:avLst/>
          </a:prstGeom>
          <a:noFill/>
        </p:spPr>
        <p:txBody>
          <a:bodyPr wrap="square">
            <a:spAutoFit/>
          </a:bodyPr>
          <a:lstStyle/>
          <a:p>
            <a:r>
              <a:rPr lang="en-US" b="1" i="0" dirty="0">
                <a:solidFill>
                  <a:srgbClr val="6B6B6B"/>
                </a:solidFill>
                <a:effectLst/>
                <a:latin typeface="sohne"/>
              </a:rPr>
              <a:t>Table 1 (Courses):</a:t>
            </a:r>
            <a:r>
              <a:rPr lang="en-US" b="0" i="0" dirty="0">
                <a:solidFill>
                  <a:srgbClr val="6B6B6B"/>
                </a:solidFill>
                <a:effectLst/>
                <a:latin typeface="sohne"/>
              </a:rPr>
              <a:t> (Unchanged from 2NF)</a:t>
            </a:r>
            <a:endParaRPr lang="en-CA" dirty="0"/>
          </a:p>
        </p:txBody>
      </p:sp>
      <p:sp>
        <p:nvSpPr>
          <p:cNvPr id="14" name="TextBox 13">
            <a:extLst>
              <a:ext uri="{FF2B5EF4-FFF2-40B4-BE49-F238E27FC236}">
                <a16:creationId xmlns:a16="http://schemas.microsoft.com/office/drawing/2014/main" id="{396CF6A3-0694-0D2E-B576-AC1356D9A407}"/>
              </a:ext>
            </a:extLst>
          </p:cNvPr>
          <p:cNvSpPr txBox="1"/>
          <p:nvPr/>
        </p:nvSpPr>
        <p:spPr>
          <a:xfrm>
            <a:off x="271871" y="6001532"/>
            <a:ext cx="3704166" cy="369332"/>
          </a:xfrm>
          <a:prstGeom prst="rect">
            <a:avLst/>
          </a:prstGeom>
          <a:noFill/>
        </p:spPr>
        <p:txBody>
          <a:bodyPr wrap="square">
            <a:spAutoFit/>
          </a:bodyPr>
          <a:lstStyle/>
          <a:p>
            <a:r>
              <a:rPr lang="en-US" b="1" i="0" dirty="0">
                <a:solidFill>
                  <a:srgbClr val="6B6B6B"/>
                </a:solidFill>
                <a:effectLst/>
                <a:latin typeface="sohne"/>
              </a:rPr>
              <a:t>Table 2 (Instructors):</a:t>
            </a:r>
            <a:r>
              <a:rPr lang="en-US" b="0" i="0" dirty="0">
                <a:solidFill>
                  <a:srgbClr val="6B6B6B"/>
                </a:solidFill>
                <a:effectLst/>
                <a:latin typeface="sohne"/>
              </a:rPr>
              <a:t> (Without email)</a:t>
            </a:r>
            <a:endParaRPr lang="en-CA" dirty="0"/>
          </a:p>
        </p:txBody>
      </p:sp>
      <p:pic>
        <p:nvPicPr>
          <p:cNvPr id="3078" name="Picture 6">
            <a:extLst>
              <a:ext uri="{FF2B5EF4-FFF2-40B4-BE49-F238E27FC236}">
                <a16:creationId xmlns:a16="http://schemas.microsoft.com/office/drawing/2014/main" id="{74E7850B-58E8-88F3-1685-B21CA32106F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29056" y="3599542"/>
            <a:ext cx="4772025" cy="1114425"/>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39816B00-63ED-C139-EE52-D9E3D4C83414}"/>
              </a:ext>
            </a:extLst>
          </p:cNvPr>
          <p:cNvSpPr txBox="1"/>
          <p:nvPr/>
        </p:nvSpPr>
        <p:spPr>
          <a:xfrm>
            <a:off x="7056967" y="4845876"/>
            <a:ext cx="4516966" cy="369332"/>
          </a:xfrm>
          <a:prstGeom prst="rect">
            <a:avLst/>
          </a:prstGeom>
          <a:noFill/>
        </p:spPr>
        <p:txBody>
          <a:bodyPr wrap="square">
            <a:spAutoFit/>
          </a:bodyPr>
          <a:lstStyle/>
          <a:p>
            <a:r>
              <a:rPr lang="en-US" b="1" i="0" dirty="0">
                <a:solidFill>
                  <a:srgbClr val="6B6B6B"/>
                </a:solidFill>
                <a:effectLst/>
                <a:latin typeface="sohne"/>
              </a:rPr>
              <a:t>Table 3 (</a:t>
            </a:r>
            <a:r>
              <a:rPr lang="en-US" b="1" i="0" dirty="0" err="1">
                <a:solidFill>
                  <a:srgbClr val="6B6B6B"/>
                </a:solidFill>
                <a:effectLst/>
                <a:latin typeface="sohne"/>
              </a:rPr>
              <a:t>InstructorInfo</a:t>
            </a:r>
            <a:r>
              <a:rPr lang="en-US" b="1" i="0" dirty="0">
                <a:solidFill>
                  <a:srgbClr val="6B6B6B"/>
                </a:solidFill>
                <a:effectLst/>
                <a:latin typeface="sohne"/>
              </a:rPr>
              <a:t>):</a:t>
            </a:r>
            <a:r>
              <a:rPr lang="en-US" b="0" i="0" dirty="0">
                <a:solidFill>
                  <a:srgbClr val="6B6B6B"/>
                </a:solidFill>
                <a:effectLst/>
                <a:latin typeface="sohne"/>
              </a:rPr>
              <a:t> (Instructor and Email)</a:t>
            </a:r>
            <a:endParaRPr lang="en-CA" dirty="0"/>
          </a:p>
        </p:txBody>
      </p:sp>
    </p:spTree>
    <p:extLst>
      <p:ext uri="{BB962C8B-B14F-4D97-AF65-F5344CB8AC3E}">
        <p14:creationId xmlns:p14="http://schemas.microsoft.com/office/powerpoint/2010/main" val="2189858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048D3EE6-5A52-A6E1-0946-30118A5EFC8E}"/>
              </a:ext>
            </a:extLst>
          </p:cNvPr>
          <p:cNvSpPr txBox="1"/>
          <p:nvPr/>
        </p:nvSpPr>
        <p:spPr>
          <a:xfrm>
            <a:off x="1465487" y="302442"/>
            <a:ext cx="1550982" cy="369332"/>
          </a:xfrm>
          <a:prstGeom prst="rect">
            <a:avLst/>
          </a:prstGeom>
          <a:noFill/>
        </p:spPr>
        <p:txBody>
          <a:bodyPr wrap="square">
            <a:spAutoFit/>
          </a:bodyPr>
          <a:lstStyle/>
          <a:p>
            <a:r>
              <a:rPr lang="en-CA" b="1" i="1" dirty="0">
                <a:solidFill>
                  <a:srgbClr val="242424"/>
                </a:solidFill>
                <a:effectLst/>
                <a:latin typeface="source-serif-pro"/>
              </a:rPr>
              <a:t>Example:</a:t>
            </a:r>
            <a:endParaRPr lang="en-CA" dirty="0"/>
          </a:p>
        </p:txBody>
      </p:sp>
      <p:sp>
        <p:nvSpPr>
          <p:cNvPr id="9" name="TextBox 8">
            <a:extLst>
              <a:ext uri="{FF2B5EF4-FFF2-40B4-BE49-F238E27FC236}">
                <a16:creationId xmlns:a16="http://schemas.microsoft.com/office/drawing/2014/main" id="{382A0B07-9596-8DFB-3433-5BCAA61EF094}"/>
              </a:ext>
            </a:extLst>
          </p:cNvPr>
          <p:cNvSpPr txBox="1"/>
          <p:nvPr/>
        </p:nvSpPr>
        <p:spPr>
          <a:xfrm>
            <a:off x="271871" y="1104860"/>
            <a:ext cx="11712120" cy="1200329"/>
          </a:xfrm>
          <a:prstGeom prst="rect">
            <a:avLst/>
          </a:prstGeom>
          <a:noFill/>
        </p:spPr>
        <p:txBody>
          <a:bodyPr wrap="square">
            <a:spAutoFit/>
          </a:bodyPr>
          <a:lstStyle/>
          <a:p>
            <a:r>
              <a:rPr lang="en-US" sz="2400" b="1" i="1" dirty="0">
                <a:solidFill>
                  <a:srgbClr val="242424"/>
                </a:solidFill>
                <a:effectLst/>
                <a:latin typeface="Times New Roman" panose="02020603050405020304" pitchFamily="18" charset="0"/>
                <a:cs typeface="Times New Roman" panose="02020603050405020304" pitchFamily="18" charset="0"/>
              </a:rPr>
              <a:t> </a:t>
            </a:r>
            <a:r>
              <a:rPr lang="en-US" sz="2400" b="0" i="0" dirty="0">
                <a:solidFill>
                  <a:srgbClr val="242424"/>
                </a:solidFill>
                <a:effectLst/>
                <a:latin typeface="Times New Roman" panose="02020603050405020304" pitchFamily="18" charset="0"/>
                <a:cs typeface="Times New Roman" panose="02020603050405020304" pitchFamily="18" charset="0"/>
              </a:rPr>
              <a:t>In the following table </a:t>
            </a:r>
            <a:r>
              <a:rPr lang="en-US" sz="2400" b="0" i="0" dirty="0" err="1">
                <a:solidFill>
                  <a:srgbClr val="242424"/>
                </a:solidFill>
                <a:effectLst/>
                <a:latin typeface="Times New Roman" panose="02020603050405020304" pitchFamily="18" charset="0"/>
                <a:cs typeface="Times New Roman" panose="02020603050405020304" pitchFamily="18" charset="0"/>
              </a:rPr>
              <a:t>Roll_No</a:t>
            </a:r>
            <a:r>
              <a:rPr lang="en-US" sz="2400" b="0" i="0" dirty="0">
                <a:solidFill>
                  <a:srgbClr val="242424"/>
                </a:solidFill>
                <a:effectLst/>
                <a:latin typeface="Times New Roman" panose="02020603050405020304" pitchFamily="18" charset="0"/>
                <a:cs typeface="Times New Roman" panose="02020603050405020304" pitchFamily="18" charset="0"/>
              </a:rPr>
              <a:t> is the candidate key which determines </a:t>
            </a:r>
            <a:r>
              <a:rPr lang="en-US" sz="2400" b="0" i="0" dirty="0" err="1">
                <a:solidFill>
                  <a:srgbClr val="242424"/>
                </a:solidFill>
                <a:effectLst/>
                <a:latin typeface="Times New Roman" panose="02020603050405020304" pitchFamily="18" charset="0"/>
                <a:cs typeface="Times New Roman" panose="02020603050405020304" pitchFamily="18" charset="0"/>
              </a:rPr>
              <a:t>ExamType</a:t>
            </a:r>
            <a:r>
              <a:rPr lang="en-US" sz="2400" b="0" i="0" dirty="0">
                <a:solidFill>
                  <a:srgbClr val="242424"/>
                </a:solidFill>
                <a:effectLst/>
                <a:latin typeface="Times New Roman" panose="02020603050405020304" pitchFamily="18" charset="0"/>
                <a:cs typeface="Times New Roman" panose="02020603050405020304" pitchFamily="18" charset="0"/>
              </a:rPr>
              <a:t> and </a:t>
            </a:r>
            <a:r>
              <a:rPr lang="en-US" sz="2400" b="0" i="0" dirty="0" err="1">
                <a:solidFill>
                  <a:srgbClr val="242424"/>
                </a:solidFill>
                <a:effectLst/>
                <a:latin typeface="Times New Roman" panose="02020603050405020304" pitchFamily="18" charset="0"/>
                <a:cs typeface="Times New Roman" panose="02020603050405020304" pitchFamily="18" charset="0"/>
              </a:rPr>
              <a:t>ExamType</a:t>
            </a:r>
            <a:r>
              <a:rPr lang="en-US" sz="2400" b="0" i="0" dirty="0">
                <a:solidFill>
                  <a:srgbClr val="242424"/>
                </a:solidFill>
                <a:effectLst/>
                <a:latin typeface="Times New Roman" panose="02020603050405020304" pitchFamily="18" charset="0"/>
                <a:cs typeface="Times New Roman" panose="02020603050405020304" pitchFamily="18" charset="0"/>
              </a:rPr>
              <a:t> determines the </a:t>
            </a:r>
            <a:r>
              <a:rPr lang="en-US" sz="2400" b="0" i="0" dirty="0" err="1">
                <a:solidFill>
                  <a:srgbClr val="242424"/>
                </a:solidFill>
                <a:effectLst/>
                <a:latin typeface="Times New Roman" panose="02020603050405020304" pitchFamily="18" charset="0"/>
                <a:cs typeface="Times New Roman" panose="02020603050405020304" pitchFamily="18" charset="0"/>
              </a:rPr>
              <a:t>MaxMarks</a:t>
            </a:r>
            <a:r>
              <a:rPr lang="en-US" sz="2400" b="0" i="0" dirty="0">
                <a:solidFill>
                  <a:srgbClr val="242424"/>
                </a:solidFill>
                <a:effectLst/>
                <a:latin typeface="Times New Roman" panose="02020603050405020304" pitchFamily="18" charset="0"/>
                <a:cs typeface="Times New Roman" panose="02020603050405020304" pitchFamily="18" charset="0"/>
              </a:rPr>
              <a:t>. So the following table holds transition property. That’s why it in not in 3NF.</a:t>
            </a:r>
            <a:endParaRPr lang="en-CA" sz="2400" dirty="0">
              <a:latin typeface="Times New Roman" panose="02020603050405020304" pitchFamily="18" charset="0"/>
              <a:cs typeface="Times New Roman" panose="02020603050405020304" pitchFamily="18" charset="0"/>
            </a:endParaRPr>
          </a:p>
        </p:txBody>
      </p:sp>
      <p:pic>
        <p:nvPicPr>
          <p:cNvPr id="2050" name="Picture 2">
            <a:extLst>
              <a:ext uri="{FF2B5EF4-FFF2-40B4-BE49-F238E27FC236}">
                <a16:creationId xmlns:a16="http://schemas.microsoft.com/office/drawing/2014/main" id="{E125FD89-2ABB-717C-358F-3AAB16288D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9931" y="2458827"/>
            <a:ext cx="8735890" cy="2365648"/>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B0AC11E2-88E5-3B35-D5EA-1BAC702F035B}"/>
              </a:ext>
            </a:extLst>
          </p:cNvPr>
          <p:cNvSpPr txBox="1"/>
          <p:nvPr/>
        </p:nvSpPr>
        <p:spPr>
          <a:xfrm>
            <a:off x="5880539" y="4793447"/>
            <a:ext cx="1434661" cy="369332"/>
          </a:xfrm>
          <a:prstGeom prst="rect">
            <a:avLst/>
          </a:prstGeom>
          <a:noFill/>
        </p:spPr>
        <p:txBody>
          <a:bodyPr wrap="square">
            <a:spAutoFit/>
          </a:bodyPr>
          <a:lstStyle/>
          <a:p>
            <a:r>
              <a:rPr lang="en-CA" b="0" i="0" dirty="0">
                <a:solidFill>
                  <a:srgbClr val="6B6B6B"/>
                </a:solidFill>
                <a:effectLst/>
                <a:latin typeface="sohne"/>
              </a:rPr>
              <a:t>Exam table</a:t>
            </a:r>
            <a:endParaRPr lang="en-CA" dirty="0"/>
          </a:p>
        </p:txBody>
      </p:sp>
    </p:spTree>
    <p:extLst>
      <p:ext uri="{BB962C8B-B14F-4D97-AF65-F5344CB8AC3E}">
        <p14:creationId xmlns:p14="http://schemas.microsoft.com/office/powerpoint/2010/main" val="114077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EE1ADD61-EAC4-152E-958D-10867FC07FD1}"/>
              </a:ext>
            </a:extLst>
          </p:cNvPr>
          <p:cNvSpPr txBox="1"/>
          <p:nvPr/>
        </p:nvSpPr>
        <p:spPr>
          <a:xfrm>
            <a:off x="402020" y="1235342"/>
            <a:ext cx="10812517" cy="523220"/>
          </a:xfrm>
          <a:prstGeom prst="rect">
            <a:avLst/>
          </a:prstGeom>
          <a:noFill/>
        </p:spPr>
        <p:txBody>
          <a:bodyPr wrap="square">
            <a:spAutoFit/>
          </a:bodyPr>
          <a:lstStyle/>
          <a:p>
            <a:r>
              <a:rPr lang="en-US" sz="2800" b="0" i="0" dirty="0">
                <a:solidFill>
                  <a:srgbClr val="242424"/>
                </a:solidFill>
                <a:effectLst/>
                <a:latin typeface="Times New Roman" panose="02020603050405020304" pitchFamily="18" charset="0"/>
                <a:cs typeface="Times New Roman" panose="02020603050405020304" pitchFamily="18" charset="0"/>
              </a:rPr>
              <a:t>Transitive property can be removed by dividing the table into its parts.</a:t>
            </a:r>
            <a:endParaRPr lang="en-CA" sz="2800" dirty="0">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1E406589-9AA4-1E85-2C8A-4E0FCA8B574A}"/>
              </a:ext>
            </a:extLst>
          </p:cNvPr>
          <p:cNvPicPr>
            <a:picLocks noChangeAspect="1"/>
          </p:cNvPicPr>
          <p:nvPr/>
        </p:nvPicPr>
        <p:blipFill>
          <a:blip r:embed="rId4"/>
          <a:stretch>
            <a:fillRect/>
          </a:stretch>
        </p:blipFill>
        <p:spPr>
          <a:xfrm>
            <a:off x="271871" y="1968418"/>
            <a:ext cx="4641477" cy="1630596"/>
          </a:xfrm>
          <a:prstGeom prst="rect">
            <a:avLst/>
          </a:prstGeom>
        </p:spPr>
      </p:pic>
      <p:pic>
        <p:nvPicPr>
          <p:cNvPr id="13" name="Picture 12">
            <a:extLst>
              <a:ext uri="{FF2B5EF4-FFF2-40B4-BE49-F238E27FC236}">
                <a16:creationId xmlns:a16="http://schemas.microsoft.com/office/drawing/2014/main" id="{3A0CEF2D-DAF4-3647-786C-283F564188AC}"/>
              </a:ext>
            </a:extLst>
          </p:cNvPr>
          <p:cNvPicPr>
            <a:picLocks noChangeAspect="1"/>
          </p:cNvPicPr>
          <p:nvPr/>
        </p:nvPicPr>
        <p:blipFill>
          <a:blip r:embed="rId5"/>
          <a:stretch>
            <a:fillRect/>
          </a:stretch>
        </p:blipFill>
        <p:spPr>
          <a:xfrm>
            <a:off x="6211841" y="1868482"/>
            <a:ext cx="5772150" cy="2781300"/>
          </a:xfrm>
          <a:prstGeom prst="rect">
            <a:avLst/>
          </a:prstGeom>
        </p:spPr>
      </p:pic>
      <p:sp>
        <p:nvSpPr>
          <p:cNvPr id="15" name="TextBox 14">
            <a:extLst>
              <a:ext uri="{FF2B5EF4-FFF2-40B4-BE49-F238E27FC236}">
                <a16:creationId xmlns:a16="http://schemas.microsoft.com/office/drawing/2014/main" id="{AF5B2F92-E393-C61B-D265-EB5C2A07FBD1}"/>
              </a:ext>
            </a:extLst>
          </p:cNvPr>
          <p:cNvSpPr txBox="1"/>
          <p:nvPr/>
        </p:nvSpPr>
        <p:spPr>
          <a:xfrm>
            <a:off x="271871" y="3599014"/>
            <a:ext cx="1535908" cy="369332"/>
          </a:xfrm>
          <a:prstGeom prst="rect">
            <a:avLst/>
          </a:prstGeom>
          <a:noFill/>
        </p:spPr>
        <p:txBody>
          <a:bodyPr wrap="square">
            <a:spAutoFit/>
          </a:bodyPr>
          <a:lstStyle/>
          <a:p>
            <a:r>
              <a:rPr lang="en-CA" b="0" i="0" dirty="0">
                <a:solidFill>
                  <a:srgbClr val="6B6B6B"/>
                </a:solidFill>
                <a:effectLst/>
                <a:latin typeface="sohne"/>
              </a:rPr>
              <a:t>Exam table</a:t>
            </a:r>
            <a:endParaRPr lang="en-CA" dirty="0"/>
          </a:p>
        </p:txBody>
      </p:sp>
    </p:spTree>
    <p:extLst>
      <p:ext uri="{BB962C8B-B14F-4D97-AF65-F5344CB8AC3E}">
        <p14:creationId xmlns:p14="http://schemas.microsoft.com/office/powerpoint/2010/main" val="3020037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FFD63D9C-9ED2-260C-A9B1-1FC88A14DE0D}"/>
              </a:ext>
            </a:extLst>
          </p:cNvPr>
          <p:cNvSpPr txBox="1"/>
          <p:nvPr/>
        </p:nvSpPr>
        <p:spPr>
          <a:xfrm>
            <a:off x="1509970" y="228131"/>
            <a:ext cx="6227378" cy="369332"/>
          </a:xfrm>
          <a:prstGeom prst="rect">
            <a:avLst/>
          </a:prstGeom>
          <a:noFill/>
        </p:spPr>
        <p:txBody>
          <a:bodyPr wrap="square">
            <a:spAutoFit/>
          </a:bodyPr>
          <a:lstStyle/>
          <a:p>
            <a:pPr algn="l"/>
            <a:r>
              <a:rPr lang="en-CA" b="1" i="0" dirty="0">
                <a:solidFill>
                  <a:srgbClr val="000000"/>
                </a:solidFill>
                <a:effectLst/>
                <a:latin typeface="PT Sans" panose="020B0503020203020204" pitchFamily="34" charset="0"/>
              </a:rPr>
              <a:t>3rd Normal Form Example 3:</a:t>
            </a:r>
          </a:p>
        </p:txBody>
      </p:sp>
      <p:sp>
        <p:nvSpPr>
          <p:cNvPr id="9" name="TextBox 8">
            <a:extLst>
              <a:ext uri="{FF2B5EF4-FFF2-40B4-BE49-F238E27FC236}">
                <a16:creationId xmlns:a16="http://schemas.microsoft.com/office/drawing/2014/main" id="{7167E2E6-C410-C496-7A31-00A3F9854395}"/>
              </a:ext>
            </a:extLst>
          </p:cNvPr>
          <p:cNvSpPr txBox="1"/>
          <p:nvPr/>
        </p:nvSpPr>
        <p:spPr>
          <a:xfrm>
            <a:off x="271871" y="1125421"/>
            <a:ext cx="3375219" cy="369332"/>
          </a:xfrm>
          <a:prstGeom prst="rect">
            <a:avLst/>
          </a:prstGeom>
          <a:noFill/>
        </p:spPr>
        <p:txBody>
          <a:bodyPr wrap="square">
            <a:spAutoFit/>
          </a:bodyPr>
          <a:lstStyle/>
          <a:p>
            <a:r>
              <a:rPr lang="en-CA" dirty="0"/>
              <a:t>Consider the following example:</a:t>
            </a:r>
          </a:p>
        </p:txBody>
      </p:sp>
      <p:pic>
        <p:nvPicPr>
          <p:cNvPr id="8194" name="Picture 2" descr="Example Not In Third Normal Form">
            <a:extLst>
              <a:ext uri="{FF2B5EF4-FFF2-40B4-BE49-F238E27FC236}">
                <a16:creationId xmlns:a16="http://schemas.microsoft.com/office/drawing/2014/main" id="{5FACB6A3-C2E7-FC47-484B-79C2866839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6890" y="1475736"/>
            <a:ext cx="4729000" cy="237105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10101483-5803-EC59-DC53-02D476D29BA5}"/>
              </a:ext>
            </a:extLst>
          </p:cNvPr>
          <p:cNvSpPr txBox="1"/>
          <p:nvPr/>
        </p:nvSpPr>
        <p:spPr>
          <a:xfrm>
            <a:off x="466889" y="4279872"/>
            <a:ext cx="11399289" cy="1289071"/>
          </a:xfrm>
          <a:prstGeom prst="rect">
            <a:avLst/>
          </a:prstGeom>
          <a:noFill/>
        </p:spPr>
        <p:txBody>
          <a:bodyPr wrap="square">
            <a:spAutoFit/>
          </a:bodyPr>
          <a:lstStyle/>
          <a:p>
            <a:pPr>
              <a:lnSpc>
                <a:spcPct val="150000"/>
              </a:lnSpc>
            </a:pPr>
            <a:r>
              <a:rPr lang="en-US" b="0" i="0" dirty="0">
                <a:solidFill>
                  <a:srgbClr val="000000"/>
                </a:solidFill>
                <a:effectLst/>
                <a:latin typeface="Times New Roman" panose="02020603050405020304" pitchFamily="18" charset="0"/>
                <a:cs typeface="Times New Roman" panose="02020603050405020304" pitchFamily="18" charset="0"/>
              </a:rPr>
              <a:t>In the table able, [Book ID] determines [Genre ID], and [Genre ID] determines [Genre Type]. </a:t>
            </a:r>
            <a:r>
              <a:rPr lang="en-US" b="0" i="0" dirty="0">
                <a:solidFill>
                  <a:srgbClr val="000000"/>
                </a:solidFill>
                <a:effectLst/>
                <a:highlight>
                  <a:srgbClr val="FFFF00"/>
                </a:highlight>
                <a:latin typeface="Times New Roman" panose="02020603050405020304" pitchFamily="18" charset="0"/>
                <a:cs typeface="Times New Roman" panose="02020603050405020304" pitchFamily="18" charset="0"/>
              </a:rPr>
              <a:t>Therefore, [Book ID] determines [Genre Type] via [Genre ID] and we have transitive functional dependency</a:t>
            </a:r>
            <a:r>
              <a:rPr lang="en-US" b="0" i="0" dirty="0">
                <a:solidFill>
                  <a:srgbClr val="000000"/>
                </a:solidFill>
                <a:effectLst/>
                <a:latin typeface="Times New Roman" panose="02020603050405020304" pitchFamily="18" charset="0"/>
                <a:cs typeface="Times New Roman" panose="02020603050405020304" pitchFamily="18" charset="0"/>
              </a:rPr>
              <a:t>, and this structure does </a:t>
            </a:r>
            <a:r>
              <a:rPr lang="en-US" b="0" i="0" dirty="0">
                <a:solidFill>
                  <a:srgbClr val="000000"/>
                </a:solidFill>
                <a:effectLst/>
                <a:highlight>
                  <a:srgbClr val="FF0000"/>
                </a:highlight>
                <a:latin typeface="Times New Roman" panose="02020603050405020304" pitchFamily="18" charset="0"/>
                <a:cs typeface="Times New Roman" panose="02020603050405020304" pitchFamily="18" charset="0"/>
              </a:rPr>
              <a:t>not satisfy </a:t>
            </a:r>
            <a:r>
              <a:rPr lang="en-US" b="0" i="0" dirty="0">
                <a:solidFill>
                  <a:srgbClr val="000000"/>
                </a:solidFill>
                <a:effectLst/>
                <a:highlight>
                  <a:srgbClr val="00FFFF"/>
                </a:highlight>
                <a:latin typeface="Times New Roman" panose="02020603050405020304" pitchFamily="18" charset="0"/>
                <a:cs typeface="Times New Roman" panose="02020603050405020304" pitchFamily="18" charset="0"/>
              </a:rPr>
              <a:t>third normal form.</a:t>
            </a:r>
            <a:endParaRPr lang="en-CA" dirty="0">
              <a:highlight>
                <a:srgbClr val="00FFFF"/>
              </a:highligh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9704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sp>
        <p:nvSpPr>
          <p:cNvPr id="3" name="TextBox 2">
            <a:extLst>
              <a:ext uri="{FF2B5EF4-FFF2-40B4-BE49-F238E27FC236}">
                <a16:creationId xmlns:a16="http://schemas.microsoft.com/office/drawing/2014/main" id="{78232DC4-4364-1E13-92DA-4107566AE57E}"/>
              </a:ext>
            </a:extLst>
          </p:cNvPr>
          <p:cNvSpPr txBox="1"/>
          <p:nvPr/>
        </p:nvSpPr>
        <p:spPr>
          <a:xfrm>
            <a:off x="271871" y="1166000"/>
            <a:ext cx="10721950" cy="369332"/>
          </a:xfrm>
          <a:prstGeom prst="rect">
            <a:avLst/>
          </a:prstGeom>
          <a:noFill/>
        </p:spPr>
        <p:txBody>
          <a:bodyPr wrap="square">
            <a:spAutoFit/>
          </a:bodyPr>
          <a:lstStyle/>
          <a:p>
            <a:r>
              <a:rPr lang="en-US" b="0" i="0" dirty="0">
                <a:solidFill>
                  <a:srgbClr val="000000"/>
                </a:solidFill>
                <a:effectLst/>
                <a:latin typeface="PT Sans" panose="020B0503020203020204" pitchFamily="34" charset="0"/>
              </a:rPr>
              <a:t>To bring this table to third normal form, we split the table into two as follows:</a:t>
            </a:r>
            <a:endParaRPr lang="en-CA" dirty="0"/>
          </a:p>
        </p:txBody>
      </p:sp>
      <p:pic>
        <p:nvPicPr>
          <p:cNvPr id="9218" name="Picture 2" descr="3rd Normal Form Example">
            <a:extLst>
              <a:ext uri="{FF2B5EF4-FFF2-40B4-BE49-F238E27FC236}">
                <a16:creationId xmlns:a16="http://schemas.microsoft.com/office/drawing/2014/main" id="{20F54F0E-904E-D817-2477-4F3538E0E0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2846" y="2021403"/>
            <a:ext cx="6269584" cy="241960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77802CF-6399-32CD-E266-C0C61AD89FF8}"/>
              </a:ext>
            </a:extLst>
          </p:cNvPr>
          <p:cNvSpPr txBox="1"/>
          <p:nvPr/>
        </p:nvSpPr>
        <p:spPr>
          <a:xfrm>
            <a:off x="271871" y="5091835"/>
            <a:ext cx="11712120" cy="879984"/>
          </a:xfrm>
          <a:prstGeom prst="rect">
            <a:avLst/>
          </a:prstGeom>
          <a:noFill/>
        </p:spPr>
        <p:txBody>
          <a:bodyPr wrap="square">
            <a:spAutoFit/>
          </a:bodyPr>
          <a:lstStyle/>
          <a:p>
            <a:pPr>
              <a:lnSpc>
                <a:spcPct val="150000"/>
              </a:lnSpc>
            </a:pPr>
            <a:r>
              <a:rPr lang="en-US" b="0" i="0" dirty="0">
                <a:solidFill>
                  <a:srgbClr val="000000"/>
                </a:solidFill>
                <a:effectLst/>
                <a:latin typeface="PT Sans" panose="020B0503020203020204" pitchFamily="34" charset="0"/>
              </a:rPr>
              <a:t>Now all non-key attributes are fully functional dependent only on the primary key. In [TABLE_BOOK], both [Genre ID] and [Price] are only dependent on [Book ID]. In [TABLE_GENRE], [Genre Type] is only dependent on [Genre ID].</a:t>
            </a:r>
            <a:endParaRPr lang="en-CA" dirty="0"/>
          </a:p>
        </p:txBody>
      </p:sp>
      <p:pic>
        <p:nvPicPr>
          <p:cNvPr id="9220" name="Picture 4" descr="Example Not In Third Normal Form">
            <a:extLst>
              <a:ext uri="{FF2B5EF4-FFF2-40B4-BE49-F238E27FC236}">
                <a16:creationId xmlns:a16="http://schemas.microsoft.com/office/drawing/2014/main" id="{42669C5D-7A2C-438D-E64A-ABA8CBF8A2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1871" y="2239196"/>
            <a:ext cx="4180147" cy="2095863"/>
          </a:xfrm>
          <a:prstGeom prst="rect">
            <a:avLst/>
          </a:prstGeom>
          <a:noFill/>
          <a:extLst>
            <a:ext uri="{909E8E84-426E-40DD-AFC4-6F175D3DCCD1}">
              <a14:hiddenFill xmlns:a14="http://schemas.microsoft.com/office/drawing/2010/main">
                <a:solidFill>
                  <a:srgbClr val="FFFFFF"/>
                </a:solidFill>
              </a14:hiddenFill>
            </a:ext>
          </a:extLst>
        </p:spPr>
      </p:pic>
      <p:cxnSp>
        <p:nvCxnSpPr>
          <p:cNvPr id="12" name="Straight Arrow Connector 11">
            <a:extLst>
              <a:ext uri="{FF2B5EF4-FFF2-40B4-BE49-F238E27FC236}">
                <a16:creationId xmlns:a16="http://schemas.microsoft.com/office/drawing/2014/main" id="{F92C176B-4ABB-6251-E970-C01B8A2D4A03}"/>
              </a:ext>
            </a:extLst>
          </p:cNvPr>
          <p:cNvCxnSpPr/>
          <p:nvPr/>
        </p:nvCxnSpPr>
        <p:spPr>
          <a:xfrm>
            <a:off x="4498428" y="3331779"/>
            <a:ext cx="1051034"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71914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pic>
        <p:nvPicPr>
          <p:cNvPr id="10242" name="Picture 2" descr="Standard Query Language">
            <a:extLst>
              <a:ext uri="{FF2B5EF4-FFF2-40B4-BE49-F238E27FC236}">
                <a16:creationId xmlns:a16="http://schemas.microsoft.com/office/drawing/2014/main" id="{AD04C01F-2E2A-5BD9-12CC-ACDBB64EF1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10610" y="1374290"/>
            <a:ext cx="7374835" cy="4681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3868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pic>
        <p:nvPicPr>
          <p:cNvPr id="11266" name="Picture 2" descr="05b_3NF">
            <a:extLst>
              <a:ext uri="{FF2B5EF4-FFF2-40B4-BE49-F238E27FC236}">
                <a16:creationId xmlns:a16="http://schemas.microsoft.com/office/drawing/2014/main" id="{52B9159E-2FA1-368A-435C-83E09390B4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95784" y="1604836"/>
            <a:ext cx="5612134" cy="3448176"/>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Standard Query Language">
            <a:extLst>
              <a:ext uri="{FF2B5EF4-FFF2-40B4-BE49-F238E27FC236}">
                <a16:creationId xmlns:a16="http://schemas.microsoft.com/office/drawing/2014/main" id="{C076CED9-4E1D-3EB0-C49B-469D8745F2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8008" y="1195489"/>
            <a:ext cx="5846614" cy="3711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1698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24F33-A56A-AAA9-5A6C-CF03066274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28CDE-2685-80CC-8E9C-F8E76C62EEA2}"/>
              </a:ext>
            </a:extLst>
          </p:cNvPr>
          <p:cNvSpPr/>
          <p:nvPr/>
        </p:nvSpPr>
        <p:spPr>
          <a:xfrm>
            <a:off x="208009" y="802418"/>
            <a:ext cx="11899908" cy="5740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DE6CA3D-3E9C-46FC-AC31-C6EC093881B8}"/>
              </a:ext>
            </a:extLst>
          </p:cNvPr>
          <p:cNvSpPr/>
          <p:nvPr/>
        </p:nvSpPr>
        <p:spPr>
          <a:xfrm>
            <a:off x="0" y="-405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B61664-16C8-B6DA-C67D-31BBDA1BB2AC}"/>
              </a:ext>
            </a:extLst>
          </p:cNvPr>
          <p:cNvSpPr txBox="1"/>
          <p:nvPr/>
        </p:nvSpPr>
        <p:spPr>
          <a:xfrm>
            <a:off x="210841" y="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F0CCDBF-E17E-590F-EAA0-F5C3D0853C3F}"/>
              </a:ext>
            </a:extLst>
          </p:cNvPr>
          <p:cNvSpPr txBox="1"/>
          <p:nvPr/>
        </p:nvSpPr>
        <p:spPr>
          <a:xfrm>
            <a:off x="271871" y="25581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54EAF345-EDC1-2342-8119-ED8098CAE48E}"/>
              </a:ext>
            </a:extLst>
          </p:cNvPr>
          <p:cNvSpPr txBox="1"/>
          <p:nvPr/>
        </p:nvSpPr>
        <p:spPr>
          <a:xfrm>
            <a:off x="9816418" y="645789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4663C14-9874-4C6D-92D2-2C895B73AA8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79534" y="-23177"/>
            <a:ext cx="1681225" cy="785017"/>
          </a:xfrm>
          <a:prstGeom prst="rect">
            <a:avLst/>
          </a:prstGeom>
        </p:spPr>
      </p:pic>
      <p:pic>
        <p:nvPicPr>
          <p:cNvPr id="3" name="Picture 2">
            <a:extLst>
              <a:ext uri="{FF2B5EF4-FFF2-40B4-BE49-F238E27FC236}">
                <a16:creationId xmlns:a16="http://schemas.microsoft.com/office/drawing/2014/main" id="{382EE47D-8044-1D3A-5B1D-C13A2483E8DC}"/>
              </a:ext>
            </a:extLst>
          </p:cNvPr>
          <p:cNvPicPr>
            <a:picLocks noChangeAspect="1"/>
          </p:cNvPicPr>
          <p:nvPr/>
        </p:nvPicPr>
        <p:blipFill>
          <a:blip r:embed="rId3"/>
          <a:stretch>
            <a:fillRect/>
          </a:stretch>
        </p:blipFill>
        <p:spPr>
          <a:xfrm>
            <a:off x="428183" y="1219723"/>
            <a:ext cx="6604608" cy="4632797"/>
          </a:xfrm>
          <a:prstGeom prst="rect">
            <a:avLst/>
          </a:prstGeom>
        </p:spPr>
      </p:pic>
      <p:sp>
        <p:nvSpPr>
          <p:cNvPr id="9" name="TextBox 8">
            <a:extLst>
              <a:ext uri="{FF2B5EF4-FFF2-40B4-BE49-F238E27FC236}">
                <a16:creationId xmlns:a16="http://schemas.microsoft.com/office/drawing/2014/main" id="{9177C802-655F-C349-8365-F766B04C9E9F}"/>
              </a:ext>
            </a:extLst>
          </p:cNvPr>
          <p:cNvSpPr txBox="1"/>
          <p:nvPr/>
        </p:nvSpPr>
        <p:spPr>
          <a:xfrm>
            <a:off x="7032791" y="2007801"/>
            <a:ext cx="5075126" cy="2535566"/>
          </a:xfrm>
          <a:prstGeom prst="rect">
            <a:avLst/>
          </a:prstGeom>
          <a:noFill/>
        </p:spPr>
        <p:txBody>
          <a:bodyPr wrap="square">
            <a:spAutoFit/>
          </a:bodyPr>
          <a:lstStyle/>
          <a:p>
            <a:pPr algn="l">
              <a:lnSpc>
                <a:spcPct val="150000"/>
              </a:lnSpc>
              <a:buFont typeface="+mj-lt"/>
              <a:buAutoNum type="arabicPeriod"/>
            </a:pPr>
            <a:r>
              <a:rPr lang="en-CA" b="0" i="0" dirty="0">
                <a:solidFill>
                  <a:srgbClr val="000000"/>
                </a:solidFill>
                <a:effectLst/>
                <a:latin typeface="Times New Roman" panose="02020603050405020304" pitchFamily="18" charset="0"/>
              </a:rPr>
              <a:t>Un-Normalised Form (UNF) – Data Modelling</a:t>
            </a:r>
          </a:p>
          <a:p>
            <a:pPr algn="l">
              <a:lnSpc>
                <a:spcPct val="150000"/>
              </a:lnSpc>
              <a:buFont typeface="+mj-lt"/>
              <a:buAutoNum type="arabicPeriod"/>
            </a:pPr>
            <a:r>
              <a:rPr lang="en-CA" b="0" i="0" dirty="0">
                <a:solidFill>
                  <a:srgbClr val="000000"/>
                </a:solidFill>
                <a:effectLst/>
                <a:latin typeface="Times New Roman" panose="02020603050405020304" pitchFamily="18" charset="0"/>
              </a:rPr>
              <a:t>First Normal Form (1NF) – Repeating Groups</a:t>
            </a:r>
          </a:p>
          <a:p>
            <a:pPr algn="l">
              <a:lnSpc>
                <a:spcPct val="150000"/>
              </a:lnSpc>
              <a:buFont typeface="+mj-lt"/>
              <a:buAutoNum type="arabicPeriod"/>
            </a:pPr>
            <a:r>
              <a:rPr lang="en-CA" b="0" i="0" dirty="0">
                <a:solidFill>
                  <a:srgbClr val="000000"/>
                </a:solidFill>
                <a:effectLst/>
                <a:latin typeface="Times New Roman" panose="02020603050405020304" pitchFamily="18" charset="0"/>
              </a:rPr>
              <a:t>Second Normal Form (2NF) – Partial Dependencies</a:t>
            </a:r>
          </a:p>
          <a:p>
            <a:pPr algn="l">
              <a:lnSpc>
                <a:spcPct val="150000"/>
              </a:lnSpc>
              <a:buFont typeface="+mj-lt"/>
              <a:buAutoNum type="arabicPeriod"/>
            </a:pPr>
            <a:r>
              <a:rPr lang="en-CA" b="0" i="0" dirty="0">
                <a:solidFill>
                  <a:srgbClr val="000000"/>
                </a:solidFill>
                <a:effectLst/>
                <a:latin typeface="Times New Roman" panose="02020603050405020304" pitchFamily="18" charset="0"/>
              </a:rPr>
              <a:t>Third Normal Form (3NF) – Transitive Dependencies</a:t>
            </a:r>
          </a:p>
        </p:txBody>
      </p:sp>
    </p:spTree>
    <p:extLst>
      <p:ext uri="{BB962C8B-B14F-4D97-AF65-F5344CB8AC3E}">
        <p14:creationId xmlns:p14="http://schemas.microsoft.com/office/powerpoint/2010/main" val="1857810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14392</TotalTime>
  <Words>4557</Words>
  <Application>Microsoft Office PowerPoint</Application>
  <PresentationFormat>Widescreen</PresentationFormat>
  <Paragraphs>492</Paragraphs>
  <Slides>57</Slides>
  <Notes>11</Notes>
  <HiddenSlides>0</HiddenSlides>
  <MMClips>0</MMClips>
  <ScaleCrop>false</ScaleCrop>
  <HeadingPairs>
    <vt:vector size="6" baseType="variant">
      <vt:variant>
        <vt:lpstr>Fonts Used</vt:lpstr>
      </vt:variant>
      <vt:variant>
        <vt:i4>20</vt:i4>
      </vt:variant>
      <vt:variant>
        <vt:lpstr>Theme</vt:lpstr>
      </vt:variant>
      <vt:variant>
        <vt:i4>1</vt:i4>
      </vt:variant>
      <vt:variant>
        <vt:lpstr>Slide Titles</vt:lpstr>
      </vt:variant>
      <vt:variant>
        <vt:i4>57</vt:i4>
      </vt:variant>
    </vt:vector>
  </HeadingPairs>
  <TitlesOfParts>
    <vt:vector size="78" baseType="lpstr">
      <vt:lpstr>Arial</vt:lpstr>
      <vt:lpstr>Calibri</vt:lpstr>
      <vt:lpstr>Calibri Light</vt:lpstr>
      <vt:lpstr>Consolas</vt:lpstr>
      <vt:lpstr>Cormorant Garamond</vt:lpstr>
      <vt:lpstr>Google Sans</vt:lpstr>
      <vt:lpstr>Inter</vt:lpstr>
      <vt:lpstr>Lora</vt:lpstr>
      <vt:lpstr>Noto Kufi Arabic</vt:lpstr>
      <vt:lpstr>Noto Naskh Arabic</vt:lpstr>
      <vt:lpstr>Nunito</vt:lpstr>
      <vt:lpstr>PT Sans</vt:lpstr>
      <vt:lpstr>Roboto Light</vt:lpstr>
      <vt:lpstr>Segoe UI</vt:lpstr>
      <vt:lpstr>sohne</vt:lpstr>
      <vt:lpstr>source-serif-pro</vt:lpstr>
      <vt:lpstr>splunk_data_sans</vt:lpstr>
      <vt:lpstr>Tajawal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Dr.Khalid Eskaf</cp:lastModifiedBy>
  <cp:revision>273</cp:revision>
  <dcterms:created xsi:type="dcterms:W3CDTF">2023-04-29T09:08:23Z</dcterms:created>
  <dcterms:modified xsi:type="dcterms:W3CDTF">2024-03-26T13:43:58Z</dcterms:modified>
</cp:coreProperties>
</file>