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303" r:id="rId6"/>
    <p:sldId id="778" r:id="rId7"/>
    <p:sldId id="779" r:id="rId8"/>
    <p:sldId id="510" r:id="rId9"/>
    <p:sldId id="526" r:id="rId10"/>
    <p:sldId id="708" r:id="rId11"/>
    <p:sldId id="710" r:id="rId12"/>
    <p:sldId id="780" r:id="rId13"/>
    <p:sldId id="747" r:id="rId14"/>
    <p:sldId id="744" r:id="rId15"/>
    <p:sldId id="781" r:id="rId16"/>
    <p:sldId id="782" r:id="rId17"/>
    <p:sldId id="749" r:id="rId18"/>
    <p:sldId id="745" r:id="rId19"/>
    <p:sldId id="783" r:id="rId20"/>
    <p:sldId id="751" r:id="rId21"/>
    <p:sldId id="784" r:id="rId22"/>
    <p:sldId id="785" r:id="rId23"/>
    <p:sldId id="786" r:id="rId24"/>
    <p:sldId id="761" r:id="rId25"/>
    <p:sldId id="764" r:id="rId26"/>
    <p:sldId id="709" r:id="rId27"/>
    <p:sldId id="787" r:id="rId28"/>
    <p:sldId id="775" r:id="rId29"/>
    <p:sldId id="788" r:id="rId30"/>
    <p:sldId id="789" r:id="rId31"/>
    <p:sldId id="790" r:id="rId32"/>
    <p:sldId id="794" r:id="rId33"/>
    <p:sldId id="791" r:id="rId34"/>
    <p:sldId id="792" r:id="rId35"/>
    <p:sldId id="793" r:id="rId36"/>
    <p:sldId id="795" r:id="rId37"/>
    <p:sldId id="796" r:id="rId38"/>
    <p:sldId id="797" r:id="rId39"/>
    <p:sldId id="798" r:id="rId40"/>
    <p:sldId id="799" r:id="rId41"/>
    <p:sldId id="800" r:id="rId42"/>
    <p:sldId id="801" r:id="rId43"/>
    <p:sldId id="802" r:id="rId44"/>
    <p:sldId id="803" r:id="rId45"/>
    <p:sldId id="605" r:id="rId46"/>
    <p:sldId id="804" r:id="rId47"/>
    <p:sldId id="805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778"/>
            <p14:sldId id="779"/>
            <p14:sldId id="510"/>
            <p14:sldId id="526"/>
            <p14:sldId id="708"/>
            <p14:sldId id="710"/>
            <p14:sldId id="780"/>
            <p14:sldId id="747"/>
            <p14:sldId id="744"/>
            <p14:sldId id="781"/>
            <p14:sldId id="782"/>
            <p14:sldId id="749"/>
            <p14:sldId id="745"/>
            <p14:sldId id="783"/>
            <p14:sldId id="751"/>
            <p14:sldId id="784"/>
            <p14:sldId id="785"/>
            <p14:sldId id="786"/>
            <p14:sldId id="761"/>
            <p14:sldId id="764"/>
            <p14:sldId id="709"/>
            <p14:sldId id="787"/>
            <p14:sldId id="775"/>
            <p14:sldId id="788"/>
            <p14:sldId id="789"/>
            <p14:sldId id="790"/>
            <p14:sldId id="794"/>
            <p14:sldId id="791"/>
            <p14:sldId id="792"/>
            <p14:sldId id="793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605"/>
            <p14:sldId id="804"/>
            <p14:sldId id="8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B"/>
    <a:srgbClr val="F2FBFC"/>
    <a:srgbClr val="FFFFCC"/>
    <a:srgbClr val="8A3CC4"/>
    <a:srgbClr val="FF3399"/>
    <a:srgbClr val="FF00FF"/>
    <a:srgbClr val="EEF7E9"/>
    <a:srgbClr val="FFE2C5"/>
    <a:srgbClr val="777777"/>
    <a:srgbClr val="DAA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6" autoAdjust="0"/>
    <p:restoredTop sz="94061" autoAdjust="0"/>
  </p:normalViewPr>
  <p:slideViewPr>
    <p:cSldViewPr snapToGrid="0">
      <p:cViewPr>
        <p:scale>
          <a:sx n="60" d="100"/>
          <a:sy n="60" d="100"/>
        </p:scale>
        <p:origin x="4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Types of Valuation Bases 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FF000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Market Value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CC"/>
        </a:solidFill>
      </dgm:spPr>
      <dgm:t>
        <a:bodyPr/>
        <a:lstStyle/>
        <a:p>
          <a:endParaRPr lang="ar-SY" sz="2000" b="1" i="0" dirty="0">
            <a:solidFill>
              <a:schemeClr val="tx1"/>
            </a:solidFill>
          </a:endParaRPr>
        </a:p>
        <a:p>
          <a:r>
            <a:rPr lang="en-US" sz="2000" b="1" i="0" dirty="0">
              <a:solidFill>
                <a:schemeClr val="tx1"/>
              </a:solidFill>
            </a:rPr>
            <a:t>Fair Value
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F75B30D-DEB5-4E86-A7CF-D2EE6972DEED}">
      <dgm:prSet custT="1"/>
      <dgm:spPr>
        <a:solidFill>
          <a:srgbClr val="FFCCFF"/>
        </a:solidFill>
      </dgm:spPr>
      <dgm:t>
        <a:bodyPr/>
        <a:lstStyle/>
        <a:p>
          <a:endParaRPr lang="ar-SY" sz="2000" b="1" dirty="0">
            <a:solidFill>
              <a:schemeClr val="tx1"/>
            </a:solidFill>
            <a:latin typeface="Alexandria"/>
          </a:endParaRPr>
        </a:p>
        <a:p>
          <a:endParaRPr lang="en-US" sz="2000" b="1" dirty="0">
            <a:solidFill>
              <a:schemeClr val="tx1"/>
            </a:solidFill>
            <a:latin typeface="Alexandria"/>
          </a:endParaRPr>
        </a:p>
        <a:p>
          <a:r>
            <a:rPr lang="en-US" sz="2000" b="1" dirty="0">
              <a:solidFill>
                <a:schemeClr val="tx1"/>
              </a:solidFill>
              <a:latin typeface="Alexandria"/>
            </a:rPr>
            <a:t>Special Value</a:t>
          </a:r>
        </a:p>
        <a:p>
          <a:r>
            <a:rPr lang="en-US" sz="2000" b="1" dirty="0">
              <a:solidFill>
                <a:schemeClr val="tx1"/>
              </a:solidFill>
              <a:latin typeface="Alexandria"/>
            </a:rPr>
            <a:t>
</a:t>
          </a:r>
        </a:p>
      </dgm:t>
    </dgm:pt>
    <dgm:pt modelId="{9B1B8D06-CC66-4561-908A-17E7F5697F91}" type="parTrans" cxnId="{95444F7B-57BD-4548-A507-7C3059FB415B}">
      <dgm:prSet/>
      <dgm:spPr/>
      <dgm:t>
        <a:bodyPr/>
        <a:lstStyle/>
        <a:p>
          <a:endParaRPr lang="en-US"/>
        </a:p>
      </dgm:t>
    </dgm:pt>
    <dgm:pt modelId="{8513E673-1D30-4203-9C77-555B831EF7DC}" type="sibTrans" cxnId="{95444F7B-57BD-4548-A507-7C3059FB415B}">
      <dgm:prSet/>
      <dgm:spPr/>
      <dgm:t>
        <a:bodyPr/>
        <a:lstStyle/>
        <a:p>
          <a:endParaRPr lang="en-US"/>
        </a:p>
      </dgm:t>
    </dgm:pt>
    <dgm:pt modelId="{B1A6AC33-B3C5-4D47-A126-7B57B2182B43}">
      <dgm:prSet custT="1"/>
      <dgm:spPr>
        <a:solidFill>
          <a:srgbClr val="92D050"/>
        </a:solidFill>
      </dgm:spPr>
      <dgm:t>
        <a:bodyPr/>
        <a:lstStyle/>
        <a:p>
          <a:pPr>
            <a:buNone/>
          </a:pPr>
          <a:r>
            <a:rPr lang="en-US" sz="2000" b="1" i="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Equitable Value</a:t>
          </a:r>
          <a:endParaRPr lang="en-US" sz="1300" kern="1200" dirty="0">
            <a:solidFill>
              <a:schemeClr val="tx1"/>
            </a:solidFill>
            <a:latin typeface="Alexandria"/>
          </a:endParaRPr>
        </a:p>
      </dgm:t>
    </dgm:pt>
    <dgm:pt modelId="{CEEA007A-2B9E-43F5-9F4F-49C78122A40F}" type="parTrans" cxnId="{ABAAE22C-0C95-42AD-B8FA-FE251F51EFE8}">
      <dgm:prSet/>
      <dgm:spPr/>
      <dgm:t>
        <a:bodyPr/>
        <a:lstStyle/>
        <a:p>
          <a:endParaRPr lang="en-US"/>
        </a:p>
      </dgm:t>
    </dgm:pt>
    <dgm:pt modelId="{4C11AC8C-88FC-428B-9B98-EE36DC4797AB}" type="sibTrans" cxnId="{ABAAE22C-0C95-42AD-B8FA-FE251F51EFE8}">
      <dgm:prSet/>
      <dgm:spPr/>
      <dgm:t>
        <a:bodyPr/>
        <a:lstStyle/>
        <a:p>
          <a:endParaRPr lang="en-US"/>
        </a:p>
      </dgm:t>
    </dgm:pt>
    <dgm:pt modelId="{A29D67D0-6802-47BD-A710-340D9CF4BBFE}">
      <dgm:prSet custT="1"/>
      <dgm:spPr>
        <a:solidFill>
          <a:srgbClr val="BF95DF"/>
        </a:solidFill>
      </dgm:spPr>
      <dgm:t>
        <a:bodyPr/>
        <a:lstStyle/>
        <a:p>
          <a:endParaRPr lang="ar-SY" sz="2000" b="1" kern="1200" dirty="0">
            <a:solidFill>
              <a:prstClr val="black"/>
            </a:solidFill>
            <a:latin typeface="Alexandria"/>
            <a:ea typeface="+mn-ea"/>
            <a:cs typeface="+mn-cs"/>
          </a:endParaRPr>
        </a:p>
        <a:p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Taxation Value</a:t>
          </a:r>
          <a:r>
            <a:rPr lang="en-US" sz="2100" kern="1200" dirty="0"/>
            <a:t>
</a:t>
          </a:r>
        </a:p>
      </dgm:t>
    </dgm:pt>
    <dgm:pt modelId="{D4EEB9D9-3AE3-403D-A6B4-9986A62F9021}" type="parTrans" cxnId="{8A5EB5B8-BBEE-4AEB-916C-67ED9D63C328}">
      <dgm:prSet/>
      <dgm:spPr/>
      <dgm:t>
        <a:bodyPr/>
        <a:lstStyle/>
        <a:p>
          <a:endParaRPr lang="en-US"/>
        </a:p>
      </dgm:t>
    </dgm:pt>
    <dgm:pt modelId="{F7537B63-4EB4-4430-B9C4-6FD83F46CD78}" type="sibTrans" cxnId="{8A5EB5B8-BBEE-4AEB-916C-67ED9D63C328}">
      <dgm:prSet/>
      <dgm:spPr/>
      <dgm:t>
        <a:bodyPr/>
        <a:lstStyle/>
        <a:p>
          <a:endParaRPr lang="en-US"/>
        </a:p>
      </dgm:t>
    </dgm:pt>
    <dgm:pt modelId="{DE0CD63D-BDE0-4DFB-B367-8BB963C01DD2}">
      <dgm:prSet custT="1"/>
      <dgm:spPr>
        <a:solidFill>
          <a:srgbClr val="FFE2C5"/>
        </a:solidFill>
      </dgm:spPr>
      <dgm:t>
        <a:bodyPr/>
        <a:lstStyle/>
        <a:p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Synergistic Value</a:t>
          </a:r>
        </a:p>
      </dgm:t>
    </dgm:pt>
    <dgm:pt modelId="{951D06D2-E44E-42A0-A212-28BFBEE986E7}" type="parTrans" cxnId="{D9BF1F82-F211-4D6E-8E38-0E469987022A}">
      <dgm:prSet/>
      <dgm:spPr/>
      <dgm:t>
        <a:bodyPr/>
        <a:lstStyle/>
        <a:p>
          <a:endParaRPr lang="en-US"/>
        </a:p>
      </dgm:t>
    </dgm:pt>
    <dgm:pt modelId="{502FF19A-0D75-4C16-838D-E9C172E5F070}" type="sibTrans" cxnId="{D9BF1F82-F211-4D6E-8E38-0E469987022A}">
      <dgm:prSet/>
      <dgm:spPr/>
      <dgm:t>
        <a:bodyPr/>
        <a:lstStyle/>
        <a:p>
          <a:endParaRPr lang="en-US"/>
        </a:p>
      </dgm:t>
    </dgm:pt>
    <dgm:pt modelId="{5A9B272E-F23B-4F7E-BB3D-47B4EBFC6326}">
      <dgm:prSet custT="1"/>
      <dgm:spPr>
        <a:solidFill>
          <a:srgbClr val="FAE3B4"/>
        </a:solidFill>
      </dgm:spPr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Investment Value</a:t>
          </a:r>
        </a:p>
        <a:p>
          <a:pPr marL="0"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endParaRPr lang="en-US" sz="1000" kern="1200" dirty="0"/>
        </a:p>
      </dgm:t>
    </dgm:pt>
    <dgm:pt modelId="{BDBD3CD0-1DED-447A-96EE-939D5F9F9805}" type="parTrans" cxnId="{7EEA6694-928B-469A-9F22-A58C04FD13BC}">
      <dgm:prSet/>
      <dgm:spPr/>
      <dgm:t>
        <a:bodyPr/>
        <a:lstStyle/>
        <a:p>
          <a:endParaRPr lang="en-US"/>
        </a:p>
      </dgm:t>
    </dgm:pt>
    <dgm:pt modelId="{4BEB71AA-B75B-43C0-8283-378E02F83165}" type="sibTrans" cxnId="{7EEA6694-928B-469A-9F22-A58C04FD13BC}">
      <dgm:prSet/>
      <dgm:spPr/>
      <dgm:t>
        <a:bodyPr/>
        <a:lstStyle/>
        <a:p>
          <a:endParaRPr lang="en-US"/>
        </a:p>
      </dgm:t>
    </dgm:pt>
    <dgm:pt modelId="{90557070-55C7-4812-8FEE-557DC56E9523}">
      <dgm:prSet custT="1"/>
      <dgm:spPr>
        <a:solidFill>
          <a:srgbClr val="CCECFF"/>
        </a:solidFill>
      </dgm:spPr>
      <dgm:t>
        <a:bodyPr/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Mortgage Lending Value</a:t>
          </a:r>
        </a:p>
        <a:p>
          <a:pPr marL="0"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endParaRPr lang="en-US" sz="900" kern="1200" dirty="0"/>
        </a:p>
      </dgm:t>
    </dgm:pt>
    <dgm:pt modelId="{86E3CDE2-84C9-4342-A3E2-AB8DED134298}" type="parTrans" cxnId="{316911CD-D462-46C1-ABC1-2BDB9482BFBE}">
      <dgm:prSet/>
      <dgm:spPr/>
      <dgm:t>
        <a:bodyPr/>
        <a:lstStyle/>
        <a:p>
          <a:endParaRPr lang="en-US"/>
        </a:p>
      </dgm:t>
    </dgm:pt>
    <dgm:pt modelId="{E07AC715-912E-4592-8506-FEA392F89D61}" type="sibTrans" cxnId="{316911CD-D462-46C1-ABC1-2BDB9482BFBE}">
      <dgm:prSet/>
      <dgm:spPr/>
      <dgm:t>
        <a:bodyPr/>
        <a:lstStyle/>
        <a:p>
          <a:endParaRPr lang="en-US"/>
        </a:p>
      </dgm:t>
    </dgm:pt>
    <dgm:pt modelId="{7DE0D9B6-5994-44E4-A95B-B2DC7537BF60}">
      <dgm:prSet custT="1"/>
      <dgm:spPr>
        <a:solidFill>
          <a:srgbClr val="B1CFB9"/>
        </a:solidFill>
      </dgm:spPr>
      <dgm:t>
        <a:bodyPr/>
        <a:lstStyle/>
        <a:p>
          <a:pPr>
            <a:buFont typeface="+mj-lt"/>
            <a:buAutoNum type="arabicPeriod"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Insurable Value</a:t>
          </a:r>
        </a:p>
        <a:p>
          <a:pPr>
            <a:buFont typeface="+mj-lt"/>
            <a:buAutoNum type="arabicPeriod"/>
          </a:pPr>
          <a:endParaRPr lang="en-US" sz="1100" kern="1200" dirty="0"/>
        </a:p>
      </dgm:t>
    </dgm:pt>
    <dgm:pt modelId="{E899765F-7C15-477B-87EA-161006F41F0B}" type="parTrans" cxnId="{9B8380CD-5140-4C8C-A9D6-0271B1EC1A3D}">
      <dgm:prSet/>
      <dgm:spPr/>
      <dgm:t>
        <a:bodyPr/>
        <a:lstStyle/>
        <a:p>
          <a:endParaRPr lang="en-US"/>
        </a:p>
      </dgm:t>
    </dgm:pt>
    <dgm:pt modelId="{21784FC7-9A09-4236-8A34-093039C15C9E}" type="sibTrans" cxnId="{9B8380CD-5140-4C8C-A9D6-0271B1EC1A3D}">
      <dgm:prSet/>
      <dgm:spPr/>
      <dgm:t>
        <a:bodyPr/>
        <a:lstStyle/>
        <a:p>
          <a:endParaRPr lang="en-US"/>
        </a:p>
      </dgm:t>
    </dgm:pt>
    <dgm:pt modelId="{693FCCDC-A0B2-4C1C-97AE-497D1EE3E1ED}">
      <dgm:prSet custT="1"/>
      <dgm:spPr>
        <a:solidFill>
          <a:srgbClr val="66FFFF"/>
        </a:solidFill>
      </dgm:spPr>
      <dgm:t>
        <a:bodyPr/>
        <a:lstStyle/>
        <a:p>
          <a:pPr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Compulsory Purchase / Compensation Value</a:t>
          </a:r>
        </a:p>
      </dgm:t>
    </dgm:pt>
    <dgm:pt modelId="{7A8AC8C1-5651-4638-A684-AF9A21DF02D6}" type="parTrans" cxnId="{112CE4B2-ACA1-41C9-B0EF-78374366623C}">
      <dgm:prSet/>
      <dgm:spPr/>
      <dgm:t>
        <a:bodyPr/>
        <a:lstStyle/>
        <a:p>
          <a:endParaRPr lang="en-US"/>
        </a:p>
      </dgm:t>
    </dgm:pt>
    <dgm:pt modelId="{21934A70-B425-462A-9B7E-0E6095A89B90}" type="sibTrans" cxnId="{112CE4B2-ACA1-41C9-B0EF-78374366623C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641145" custScaleY="148290" custLinFactNeighborX="5160" custLinFactNeighborY="-41730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10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10" custScaleX="124455" custScaleY="458938" custLinFactNeighborX="-42" custLinFactNeighborY="21273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10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1" presStyleCnt="10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1" presStyleCnt="10" custScaleY="440278" custLinFactX="88463" custLinFactNeighborX="100000" custLinFactNeighborY="1622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1" presStyleCnt="10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879802A3-E1F5-41A9-92CA-40CA65FCC126}" type="pres">
      <dgm:prSet presAssocID="{CEEA007A-2B9E-43F5-9F4F-49C78122A40F}" presName="Name37" presStyleLbl="parChTrans1D2" presStyleIdx="2" presStyleCnt="10"/>
      <dgm:spPr/>
    </dgm:pt>
    <dgm:pt modelId="{85BDF8AB-A303-4A9F-87BA-AB022F5EE8BF}" type="pres">
      <dgm:prSet presAssocID="{B1A6AC33-B3C5-4D47-A126-7B57B2182B43}" presName="hierRoot2" presStyleCnt="0">
        <dgm:presLayoutVars>
          <dgm:hierBranch val="init"/>
        </dgm:presLayoutVars>
      </dgm:prSet>
      <dgm:spPr/>
    </dgm:pt>
    <dgm:pt modelId="{B83506D3-4999-40C3-8C5C-5AF992472054}" type="pres">
      <dgm:prSet presAssocID="{B1A6AC33-B3C5-4D47-A126-7B57B2182B43}" presName="rootComposite" presStyleCnt="0"/>
      <dgm:spPr/>
    </dgm:pt>
    <dgm:pt modelId="{6D513A9C-3B1D-4FE3-97FA-EABDA22703A9}" type="pres">
      <dgm:prSet presAssocID="{B1A6AC33-B3C5-4D47-A126-7B57B2182B43}" presName="rootText" presStyleLbl="node2" presStyleIdx="2" presStyleCnt="10" custScaleX="163626" custScaleY="436854" custLinFactX="-20374" custLinFactNeighborX="-100000" custLinFactNeighborY="12020">
        <dgm:presLayoutVars>
          <dgm:chPref val="3"/>
        </dgm:presLayoutVars>
      </dgm:prSet>
      <dgm:spPr/>
    </dgm:pt>
    <dgm:pt modelId="{788B75F5-25ED-41A9-B374-3ADD4330AA2F}" type="pres">
      <dgm:prSet presAssocID="{B1A6AC33-B3C5-4D47-A126-7B57B2182B43}" presName="rootConnector" presStyleLbl="node2" presStyleIdx="2" presStyleCnt="10"/>
      <dgm:spPr/>
    </dgm:pt>
    <dgm:pt modelId="{A53921EE-79FA-40E7-838E-61BDCAE6EA9D}" type="pres">
      <dgm:prSet presAssocID="{B1A6AC33-B3C5-4D47-A126-7B57B2182B43}" presName="hierChild4" presStyleCnt="0"/>
      <dgm:spPr/>
    </dgm:pt>
    <dgm:pt modelId="{B9E89CD1-9B78-4F75-ABB0-4BB47C3E6793}" type="pres">
      <dgm:prSet presAssocID="{B1A6AC33-B3C5-4D47-A126-7B57B2182B43}" presName="hierChild5" presStyleCnt="0"/>
      <dgm:spPr/>
    </dgm:pt>
    <dgm:pt modelId="{40EBF06E-126B-4038-BB2E-707BF0CB5A8E}" type="pres">
      <dgm:prSet presAssocID="{9B1B8D06-CC66-4561-908A-17E7F5697F91}" presName="Name37" presStyleLbl="parChTrans1D2" presStyleIdx="3" presStyleCnt="10"/>
      <dgm:spPr/>
    </dgm:pt>
    <dgm:pt modelId="{BE63531E-BDA5-4D2D-B5FE-5FBD0CD6BD35}" type="pres">
      <dgm:prSet presAssocID="{FF75B30D-DEB5-4E86-A7CF-D2EE6972DEED}" presName="hierRoot2" presStyleCnt="0">
        <dgm:presLayoutVars>
          <dgm:hierBranch val="init"/>
        </dgm:presLayoutVars>
      </dgm:prSet>
      <dgm:spPr/>
    </dgm:pt>
    <dgm:pt modelId="{2B33BE00-3CF8-432D-A44D-D9C6443BAC95}" type="pres">
      <dgm:prSet presAssocID="{FF75B30D-DEB5-4E86-A7CF-D2EE6972DEED}" presName="rootComposite" presStyleCnt="0"/>
      <dgm:spPr/>
    </dgm:pt>
    <dgm:pt modelId="{F8F7D3E8-881A-4BE4-BF72-B78A73099C66}" type="pres">
      <dgm:prSet presAssocID="{FF75B30D-DEB5-4E86-A7CF-D2EE6972DEED}" presName="rootText" presStyleLbl="node2" presStyleIdx="3" presStyleCnt="10" custScaleX="121366" custScaleY="402641" custLinFactNeighborX="-42" custLinFactNeighborY="21273">
        <dgm:presLayoutVars>
          <dgm:chPref val="3"/>
        </dgm:presLayoutVars>
      </dgm:prSet>
      <dgm:spPr/>
    </dgm:pt>
    <dgm:pt modelId="{D9F7A041-48BE-424D-B9BD-F31D170AECF1}" type="pres">
      <dgm:prSet presAssocID="{FF75B30D-DEB5-4E86-A7CF-D2EE6972DEED}" presName="rootConnector" presStyleLbl="node2" presStyleIdx="3" presStyleCnt="10"/>
      <dgm:spPr/>
    </dgm:pt>
    <dgm:pt modelId="{5C3A4E89-C3E7-4CDF-AD26-71D2FCC291CB}" type="pres">
      <dgm:prSet presAssocID="{FF75B30D-DEB5-4E86-A7CF-D2EE6972DEED}" presName="hierChild4" presStyleCnt="0"/>
      <dgm:spPr/>
    </dgm:pt>
    <dgm:pt modelId="{006BCB9F-8703-4FB7-BAF5-1293C80EAA26}" type="pres">
      <dgm:prSet presAssocID="{FF75B30D-DEB5-4E86-A7CF-D2EE6972DEED}" presName="hierChild5" presStyleCnt="0"/>
      <dgm:spPr/>
    </dgm:pt>
    <dgm:pt modelId="{492B31CE-9D3E-4993-A1DA-69D894CF58D0}" type="pres">
      <dgm:prSet presAssocID="{951D06D2-E44E-42A0-A212-28BFBEE986E7}" presName="Name37" presStyleLbl="parChTrans1D2" presStyleIdx="4" presStyleCnt="10"/>
      <dgm:spPr/>
    </dgm:pt>
    <dgm:pt modelId="{C351A994-1BCF-4FBE-8C3A-D8DB9AE1D01C}" type="pres">
      <dgm:prSet presAssocID="{DE0CD63D-BDE0-4DFB-B367-8BB963C01DD2}" presName="hierRoot2" presStyleCnt="0">
        <dgm:presLayoutVars>
          <dgm:hierBranch val="init"/>
        </dgm:presLayoutVars>
      </dgm:prSet>
      <dgm:spPr/>
    </dgm:pt>
    <dgm:pt modelId="{BAD72AF3-9663-4D8E-B4E2-FE4766BAD4DB}" type="pres">
      <dgm:prSet presAssocID="{DE0CD63D-BDE0-4DFB-B367-8BB963C01DD2}" presName="rootComposite" presStyleCnt="0"/>
      <dgm:spPr/>
    </dgm:pt>
    <dgm:pt modelId="{88EB81C7-E467-48A3-B1C4-0F1D86F1C90F}" type="pres">
      <dgm:prSet presAssocID="{DE0CD63D-BDE0-4DFB-B367-8BB963C01DD2}" presName="rootText" presStyleLbl="node2" presStyleIdx="4" presStyleCnt="10" custScaleX="175604" custScaleY="409902" custLinFactNeighborY="19853">
        <dgm:presLayoutVars>
          <dgm:chPref val="3"/>
        </dgm:presLayoutVars>
      </dgm:prSet>
      <dgm:spPr/>
    </dgm:pt>
    <dgm:pt modelId="{5EDB5148-8D27-4E11-B875-15A9132511B0}" type="pres">
      <dgm:prSet presAssocID="{DE0CD63D-BDE0-4DFB-B367-8BB963C01DD2}" presName="rootConnector" presStyleLbl="node2" presStyleIdx="4" presStyleCnt="10"/>
      <dgm:spPr/>
    </dgm:pt>
    <dgm:pt modelId="{0804F461-03AD-4593-9A09-C8CC6573E76C}" type="pres">
      <dgm:prSet presAssocID="{DE0CD63D-BDE0-4DFB-B367-8BB963C01DD2}" presName="hierChild4" presStyleCnt="0"/>
      <dgm:spPr/>
    </dgm:pt>
    <dgm:pt modelId="{D70C8578-08D3-4F11-92D6-FCA36B775BD3}" type="pres">
      <dgm:prSet presAssocID="{DE0CD63D-BDE0-4DFB-B367-8BB963C01DD2}" presName="hierChild5" presStyleCnt="0"/>
      <dgm:spPr/>
    </dgm:pt>
    <dgm:pt modelId="{44F68D50-17D7-4A5F-B3D1-FCA9FACE4951}" type="pres">
      <dgm:prSet presAssocID="{BDBD3CD0-1DED-447A-96EE-939D5F9F9805}" presName="Name37" presStyleLbl="parChTrans1D2" presStyleIdx="5" presStyleCnt="10"/>
      <dgm:spPr/>
    </dgm:pt>
    <dgm:pt modelId="{6BBFC321-3298-4853-A34E-2DD80B323A56}" type="pres">
      <dgm:prSet presAssocID="{5A9B272E-F23B-4F7E-BB3D-47B4EBFC6326}" presName="hierRoot2" presStyleCnt="0">
        <dgm:presLayoutVars>
          <dgm:hierBranch val="init"/>
        </dgm:presLayoutVars>
      </dgm:prSet>
      <dgm:spPr/>
    </dgm:pt>
    <dgm:pt modelId="{DBF70FAC-EDF4-4FBF-AB5F-AD781FE1F789}" type="pres">
      <dgm:prSet presAssocID="{5A9B272E-F23B-4F7E-BB3D-47B4EBFC6326}" presName="rootComposite" presStyleCnt="0"/>
      <dgm:spPr/>
    </dgm:pt>
    <dgm:pt modelId="{A496CF87-8E03-4E0A-BEF5-4A59A0CE66AB}" type="pres">
      <dgm:prSet presAssocID="{5A9B272E-F23B-4F7E-BB3D-47B4EBFC6326}" presName="rootText" presStyleLbl="node2" presStyleIdx="5" presStyleCnt="10" custScaleX="195403" custScaleY="409902" custLinFactNeighborY="20785">
        <dgm:presLayoutVars>
          <dgm:chPref val="3"/>
        </dgm:presLayoutVars>
      </dgm:prSet>
      <dgm:spPr/>
    </dgm:pt>
    <dgm:pt modelId="{7C4F55FA-F647-423C-859D-7BA7FD79906C}" type="pres">
      <dgm:prSet presAssocID="{5A9B272E-F23B-4F7E-BB3D-47B4EBFC6326}" presName="rootConnector" presStyleLbl="node2" presStyleIdx="5" presStyleCnt="10"/>
      <dgm:spPr/>
    </dgm:pt>
    <dgm:pt modelId="{CDB40493-227B-4DA2-9683-8282DEC315BA}" type="pres">
      <dgm:prSet presAssocID="{5A9B272E-F23B-4F7E-BB3D-47B4EBFC6326}" presName="hierChild4" presStyleCnt="0"/>
      <dgm:spPr/>
    </dgm:pt>
    <dgm:pt modelId="{41D24A60-0FD1-4CB9-8124-F3184B2C8205}" type="pres">
      <dgm:prSet presAssocID="{5A9B272E-F23B-4F7E-BB3D-47B4EBFC6326}" presName="hierChild5" presStyleCnt="0"/>
      <dgm:spPr/>
    </dgm:pt>
    <dgm:pt modelId="{66EBD5F1-C6E5-43C7-B671-DF8FCCF773CA}" type="pres">
      <dgm:prSet presAssocID="{86E3CDE2-84C9-4342-A3E2-AB8DED134298}" presName="Name37" presStyleLbl="parChTrans1D2" presStyleIdx="6" presStyleCnt="10"/>
      <dgm:spPr/>
    </dgm:pt>
    <dgm:pt modelId="{035E9F70-7A15-4C90-8AE1-E21257DDB0C5}" type="pres">
      <dgm:prSet presAssocID="{90557070-55C7-4812-8FEE-557DC56E9523}" presName="hierRoot2" presStyleCnt="0">
        <dgm:presLayoutVars>
          <dgm:hierBranch val="init"/>
        </dgm:presLayoutVars>
      </dgm:prSet>
      <dgm:spPr/>
    </dgm:pt>
    <dgm:pt modelId="{42E04F5B-6B7B-4379-8BF9-EAEB4E3FC0E4}" type="pres">
      <dgm:prSet presAssocID="{90557070-55C7-4812-8FEE-557DC56E9523}" presName="rootComposite" presStyleCnt="0"/>
      <dgm:spPr/>
    </dgm:pt>
    <dgm:pt modelId="{4870FF32-28D7-49CA-95C6-599A6E6A2398}" type="pres">
      <dgm:prSet presAssocID="{90557070-55C7-4812-8FEE-557DC56E9523}" presName="rootText" presStyleLbl="node2" presStyleIdx="6" presStyleCnt="10" custScaleX="164067" custScaleY="407258" custLinFactNeighborX="2710" custLinFactNeighborY="21682">
        <dgm:presLayoutVars>
          <dgm:chPref val="3"/>
        </dgm:presLayoutVars>
      </dgm:prSet>
      <dgm:spPr/>
    </dgm:pt>
    <dgm:pt modelId="{223C4AE0-6A5D-4B30-82BA-26A99ADCF398}" type="pres">
      <dgm:prSet presAssocID="{90557070-55C7-4812-8FEE-557DC56E9523}" presName="rootConnector" presStyleLbl="node2" presStyleIdx="6" presStyleCnt="10"/>
      <dgm:spPr/>
    </dgm:pt>
    <dgm:pt modelId="{45C1C76E-64C1-435F-83FD-CC5241C93757}" type="pres">
      <dgm:prSet presAssocID="{90557070-55C7-4812-8FEE-557DC56E9523}" presName="hierChild4" presStyleCnt="0"/>
      <dgm:spPr/>
    </dgm:pt>
    <dgm:pt modelId="{E187ABAB-7505-4740-830E-C616330917EF}" type="pres">
      <dgm:prSet presAssocID="{90557070-55C7-4812-8FEE-557DC56E9523}" presName="hierChild5" presStyleCnt="0"/>
      <dgm:spPr/>
    </dgm:pt>
    <dgm:pt modelId="{9B636F59-C769-42E7-906A-31CB0144D876}" type="pres">
      <dgm:prSet presAssocID="{E899765F-7C15-477B-87EA-161006F41F0B}" presName="Name37" presStyleLbl="parChTrans1D2" presStyleIdx="7" presStyleCnt="10"/>
      <dgm:spPr/>
    </dgm:pt>
    <dgm:pt modelId="{3EDB4BD7-8963-481F-9E21-431F561628BB}" type="pres">
      <dgm:prSet presAssocID="{7DE0D9B6-5994-44E4-A95B-B2DC7537BF60}" presName="hierRoot2" presStyleCnt="0">
        <dgm:presLayoutVars>
          <dgm:hierBranch val="init"/>
        </dgm:presLayoutVars>
      </dgm:prSet>
      <dgm:spPr/>
    </dgm:pt>
    <dgm:pt modelId="{E24AD5BF-E5A6-4252-AE83-730C0EE4D49B}" type="pres">
      <dgm:prSet presAssocID="{7DE0D9B6-5994-44E4-A95B-B2DC7537BF60}" presName="rootComposite" presStyleCnt="0"/>
      <dgm:spPr/>
    </dgm:pt>
    <dgm:pt modelId="{0DE6EBC0-BD3F-4638-81C9-B8E8E051C16E}" type="pres">
      <dgm:prSet presAssocID="{7DE0D9B6-5994-44E4-A95B-B2DC7537BF60}" presName="rootText" presStyleLbl="node2" presStyleIdx="7" presStyleCnt="10" custScaleX="150337" custScaleY="406134" custLinFactNeighborX="1513" custLinFactNeighborY="21179">
        <dgm:presLayoutVars>
          <dgm:chPref val="3"/>
        </dgm:presLayoutVars>
      </dgm:prSet>
      <dgm:spPr/>
    </dgm:pt>
    <dgm:pt modelId="{482F186B-CFD8-4180-84A2-1AA778CBC9EE}" type="pres">
      <dgm:prSet presAssocID="{7DE0D9B6-5994-44E4-A95B-B2DC7537BF60}" presName="rootConnector" presStyleLbl="node2" presStyleIdx="7" presStyleCnt="10"/>
      <dgm:spPr/>
    </dgm:pt>
    <dgm:pt modelId="{897F8B2F-1C74-44FE-9B14-997C85F0FAA9}" type="pres">
      <dgm:prSet presAssocID="{7DE0D9B6-5994-44E4-A95B-B2DC7537BF60}" presName="hierChild4" presStyleCnt="0"/>
      <dgm:spPr/>
    </dgm:pt>
    <dgm:pt modelId="{6470444F-5B71-47C3-A6E7-D159D724890B}" type="pres">
      <dgm:prSet presAssocID="{7DE0D9B6-5994-44E4-A95B-B2DC7537BF60}" presName="hierChild5" presStyleCnt="0"/>
      <dgm:spPr/>
    </dgm:pt>
    <dgm:pt modelId="{75369FE8-A32D-4987-AE2B-3B121660912A}" type="pres">
      <dgm:prSet presAssocID="{D4EEB9D9-3AE3-403D-A6B4-9986A62F9021}" presName="Name37" presStyleLbl="parChTrans1D2" presStyleIdx="8" presStyleCnt="10"/>
      <dgm:spPr/>
    </dgm:pt>
    <dgm:pt modelId="{06573D01-B117-4B4F-ABA8-4BE6DCCD30FD}" type="pres">
      <dgm:prSet presAssocID="{A29D67D0-6802-47BD-A710-340D9CF4BBFE}" presName="hierRoot2" presStyleCnt="0">
        <dgm:presLayoutVars>
          <dgm:hierBranch val="init"/>
        </dgm:presLayoutVars>
      </dgm:prSet>
      <dgm:spPr/>
    </dgm:pt>
    <dgm:pt modelId="{7BE325DD-3913-4E07-BCEA-C25099ACBFDD}" type="pres">
      <dgm:prSet presAssocID="{A29D67D0-6802-47BD-A710-340D9CF4BBFE}" presName="rootComposite" presStyleCnt="0"/>
      <dgm:spPr/>
    </dgm:pt>
    <dgm:pt modelId="{6D5F449F-FE72-4967-984D-66DC3419B0B5}" type="pres">
      <dgm:prSet presAssocID="{A29D67D0-6802-47BD-A710-340D9CF4BBFE}" presName="rootText" presStyleLbl="node2" presStyleIdx="8" presStyleCnt="10" custScaleX="159351" custScaleY="392221" custLinFactNeighborX="-42" custLinFactNeighborY="21273">
        <dgm:presLayoutVars>
          <dgm:chPref val="3"/>
        </dgm:presLayoutVars>
      </dgm:prSet>
      <dgm:spPr/>
    </dgm:pt>
    <dgm:pt modelId="{2AED8902-4078-470E-A632-7FE312F4EC18}" type="pres">
      <dgm:prSet presAssocID="{A29D67D0-6802-47BD-A710-340D9CF4BBFE}" presName="rootConnector" presStyleLbl="node2" presStyleIdx="8" presStyleCnt="10"/>
      <dgm:spPr/>
    </dgm:pt>
    <dgm:pt modelId="{7B2630AF-079F-4D7C-871A-F5F623BDA715}" type="pres">
      <dgm:prSet presAssocID="{A29D67D0-6802-47BD-A710-340D9CF4BBFE}" presName="hierChild4" presStyleCnt="0"/>
      <dgm:spPr/>
    </dgm:pt>
    <dgm:pt modelId="{C12B7802-D135-478B-A266-BB8C75F2F54F}" type="pres">
      <dgm:prSet presAssocID="{A29D67D0-6802-47BD-A710-340D9CF4BBFE}" presName="hierChild5" presStyleCnt="0"/>
      <dgm:spPr/>
    </dgm:pt>
    <dgm:pt modelId="{49E2BDDD-3239-413D-AFBA-FC1976C3099C}" type="pres">
      <dgm:prSet presAssocID="{7A8AC8C1-5651-4638-A684-AF9A21DF02D6}" presName="Name37" presStyleLbl="parChTrans1D2" presStyleIdx="9" presStyleCnt="10"/>
      <dgm:spPr/>
    </dgm:pt>
    <dgm:pt modelId="{E19DBA60-57DF-432E-B751-AFD15C452883}" type="pres">
      <dgm:prSet presAssocID="{693FCCDC-A0B2-4C1C-97AE-497D1EE3E1ED}" presName="hierRoot2" presStyleCnt="0">
        <dgm:presLayoutVars>
          <dgm:hierBranch val="init"/>
        </dgm:presLayoutVars>
      </dgm:prSet>
      <dgm:spPr/>
    </dgm:pt>
    <dgm:pt modelId="{732870F5-3A32-468E-BC60-E37CACB3648A}" type="pres">
      <dgm:prSet presAssocID="{693FCCDC-A0B2-4C1C-97AE-497D1EE3E1ED}" presName="rootComposite" presStyleCnt="0"/>
      <dgm:spPr/>
    </dgm:pt>
    <dgm:pt modelId="{3A1BFC3A-F659-44BA-A964-D42F10761364}" type="pres">
      <dgm:prSet presAssocID="{693FCCDC-A0B2-4C1C-97AE-497D1EE3E1ED}" presName="rootText" presStyleLbl="node2" presStyleIdx="9" presStyleCnt="10" custScaleX="247500" custScaleY="385032" custLinFactNeighborX="-4776" custLinFactNeighborY="21395">
        <dgm:presLayoutVars>
          <dgm:chPref val="3"/>
        </dgm:presLayoutVars>
      </dgm:prSet>
      <dgm:spPr/>
    </dgm:pt>
    <dgm:pt modelId="{43976C66-F3EB-44D2-BAC5-34CB538A7DCC}" type="pres">
      <dgm:prSet presAssocID="{693FCCDC-A0B2-4C1C-97AE-497D1EE3E1ED}" presName="rootConnector" presStyleLbl="node2" presStyleIdx="9" presStyleCnt="10"/>
      <dgm:spPr/>
    </dgm:pt>
    <dgm:pt modelId="{CF6A9536-8B7C-4368-8E2B-49108AB8672A}" type="pres">
      <dgm:prSet presAssocID="{693FCCDC-A0B2-4C1C-97AE-497D1EE3E1ED}" presName="hierChild4" presStyleCnt="0"/>
      <dgm:spPr/>
    </dgm:pt>
    <dgm:pt modelId="{083D2C63-389A-455A-A572-6CFE9902E306}" type="pres">
      <dgm:prSet presAssocID="{693FCCDC-A0B2-4C1C-97AE-497D1EE3E1ED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A0F1100E-AD4F-49B8-9FB3-EA88F7F3D118}" type="presOf" srcId="{951D06D2-E44E-42A0-A212-28BFBEE986E7}" destId="{492B31CE-9D3E-4993-A1DA-69D894CF58D0}" srcOrd="0" destOrd="0" presId="urn:microsoft.com/office/officeart/2005/8/layout/orgChart1"/>
    <dgm:cxn modelId="{2270AD10-5158-4B21-9270-81D88A7C64D9}" type="presOf" srcId="{B1A6AC33-B3C5-4D47-A126-7B57B2182B43}" destId="{6D513A9C-3B1D-4FE3-97FA-EABDA22703A9}" srcOrd="0" destOrd="0" presId="urn:microsoft.com/office/officeart/2005/8/layout/orgChart1"/>
    <dgm:cxn modelId="{7CE59213-1C07-404B-9BD9-0FF420FC14C8}" type="presOf" srcId="{E899765F-7C15-477B-87EA-161006F41F0B}" destId="{9B636F59-C769-42E7-906A-31CB0144D876}" srcOrd="0" destOrd="0" presId="urn:microsoft.com/office/officeart/2005/8/layout/orgChart1"/>
    <dgm:cxn modelId="{DB9F9317-A82B-4F2B-B9B3-DB8A128E8151}" type="presOf" srcId="{A29D67D0-6802-47BD-A710-340D9CF4BBFE}" destId="{6D5F449F-FE72-4967-984D-66DC3419B0B5}" srcOrd="0" destOrd="0" presId="urn:microsoft.com/office/officeart/2005/8/layout/orgChart1"/>
    <dgm:cxn modelId="{8FDDAB19-994E-40EA-A489-352BA8894074}" type="presOf" srcId="{693FCCDC-A0B2-4C1C-97AE-497D1EE3E1ED}" destId="{3A1BFC3A-F659-44BA-A964-D42F10761364}" srcOrd="0" destOrd="0" presId="urn:microsoft.com/office/officeart/2005/8/layout/orgChart1"/>
    <dgm:cxn modelId="{27E37E26-74C3-48AD-80DE-BB346087E659}" type="presOf" srcId="{CEEA007A-2B9E-43F5-9F4F-49C78122A40F}" destId="{879802A3-E1F5-41A9-92CA-40CA65FCC126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ABAAE22C-0C95-42AD-B8FA-FE251F51EFE8}" srcId="{F0BDE8FF-C464-4407-9C0D-67DD799182F9}" destId="{B1A6AC33-B3C5-4D47-A126-7B57B2182B43}" srcOrd="2" destOrd="0" parTransId="{CEEA007A-2B9E-43F5-9F4F-49C78122A40F}" sibTransId="{4C11AC8C-88FC-428B-9B98-EE36DC4797AB}"/>
    <dgm:cxn modelId="{F296E12D-070C-4868-9E2D-9FAF7E388807}" type="presOf" srcId="{5A9B272E-F23B-4F7E-BB3D-47B4EBFC6326}" destId="{A496CF87-8E03-4E0A-BEF5-4A59A0CE66AB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2EF62731-73D9-4D44-83E7-735AF978D907}" type="presOf" srcId="{5A9B272E-F23B-4F7E-BB3D-47B4EBFC6326}" destId="{7C4F55FA-F647-423C-859D-7BA7FD79906C}" srcOrd="1" destOrd="0" presId="urn:microsoft.com/office/officeart/2005/8/layout/orgChart1"/>
    <dgm:cxn modelId="{D92AE03F-B0DE-4C96-8791-CDBEAEC6B494}" type="presOf" srcId="{90557070-55C7-4812-8FEE-557DC56E9523}" destId="{4870FF32-28D7-49CA-95C6-599A6E6A2398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889D4351-0AF7-424E-A5FE-8427A0921348}" type="presOf" srcId="{7DE0D9B6-5994-44E4-A95B-B2DC7537BF60}" destId="{0DE6EBC0-BD3F-4638-81C9-B8E8E051C16E}" srcOrd="0" destOrd="0" presId="urn:microsoft.com/office/officeart/2005/8/layout/orgChart1"/>
    <dgm:cxn modelId="{32315972-2C26-404E-98B7-F2406F598BF1}" type="presOf" srcId="{A29D67D0-6802-47BD-A710-340D9CF4BBFE}" destId="{2AED8902-4078-470E-A632-7FE312F4EC18}" srcOrd="1" destOrd="0" presId="urn:microsoft.com/office/officeart/2005/8/layout/orgChart1"/>
    <dgm:cxn modelId="{9326BA74-B45B-438A-8C89-9D67A5BFD472}" type="presOf" srcId="{9B1B8D06-CC66-4561-908A-17E7F5697F91}" destId="{40EBF06E-126B-4038-BB2E-707BF0CB5A8E}" srcOrd="0" destOrd="0" presId="urn:microsoft.com/office/officeart/2005/8/layout/orgChart1"/>
    <dgm:cxn modelId="{FFE04356-2B18-49F4-9945-9BD7F53C22A7}" type="presOf" srcId="{90557070-55C7-4812-8FEE-557DC56E9523}" destId="{223C4AE0-6A5D-4B30-82BA-26A99ADCF398}" srcOrd="1" destOrd="0" presId="urn:microsoft.com/office/officeart/2005/8/layout/orgChart1"/>
    <dgm:cxn modelId="{8EE95559-5843-4120-AD55-489E03C9EE49}" type="presOf" srcId="{B1A6AC33-B3C5-4D47-A126-7B57B2182B43}" destId="{788B75F5-25ED-41A9-B374-3ADD4330AA2F}" srcOrd="1" destOrd="0" presId="urn:microsoft.com/office/officeart/2005/8/layout/orgChart1"/>
    <dgm:cxn modelId="{95444F7B-57BD-4548-A507-7C3059FB415B}" srcId="{F0BDE8FF-C464-4407-9C0D-67DD799182F9}" destId="{FF75B30D-DEB5-4E86-A7CF-D2EE6972DEED}" srcOrd="3" destOrd="0" parTransId="{9B1B8D06-CC66-4561-908A-17E7F5697F91}" sibTransId="{8513E673-1D30-4203-9C77-555B831EF7DC}"/>
    <dgm:cxn modelId="{835DC080-720E-4C4F-BD3D-37EBDF1B82A5}" type="presOf" srcId="{FF75B30D-DEB5-4E86-A7CF-D2EE6972DEED}" destId="{F8F7D3E8-881A-4BE4-BF72-B78A73099C66}" srcOrd="0" destOrd="0" presId="urn:microsoft.com/office/officeart/2005/8/layout/orgChart1"/>
    <dgm:cxn modelId="{BA9FE980-14A8-4145-9384-65C273996C7F}" type="presOf" srcId="{7A8AC8C1-5651-4638-A684-AF9A21DF02D6}" destId="{49E2BDDD-3239-413D-AFBA-FC1976C3099C}" srcOrd="0" destOrd="0" presId="urn:microsoft.com/office/officeart/2005/8/layout/orgChart1"/>
    <dgm:cxn modelId="{D9BF1F82-F211-4D6E-8E38-0E469987022A}" srcId="{F0BDE8FF-C464-4407-9C0D-67DD799182F9}" destId="{DE0CD63D-BDE0-4DFB-B367-8BB963C01DD2}" srcOrd="4" destOrd="0" parTransId="{951D06D2-E44E-42A0-A212-28BFBEE986E7}" sibTransId="{502FF19A-0D75-4C16-838D-E9C172E5F070}"/>
    <dgm:cxn modelId="{BAF40483-B47D-4AED-955D-F2E01DD48F3D}" type="presOf" srcId="{86E3CDE2-84C9-4342-A3E2-AB8DED134298}" destId="{66EBD5F1-C6E5-43C7-B671-DF8FCCF773CA}" srcOrd="0" destOrd="0" presId="urn:microsoft.com/office/officeart/2005/8/layout/orgChart1"/>
    <dgm:cxn modelId="{7EEA6694-928B-469A-9F22-A58C04FD13BC}" srcId="{F0BDE8FF-C464-4407-9C0D-67DD799182F9}" destId="{5A9B272E-F23B-4F7E-BB3D-47B4EBFC6326}" srcOrd="5" destOrd="0" parTransId="{BDBD3CD0-1DED-447A-96EE-939D5F9F9805}" sibTransId="{4BEB71AA-B75B-43C0-8283-378E02F83165}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D84C459B-284A-4447-A41F-8B0EF4AB385B}" type="presOf" srcId="{DE0CD63D-BDE0-4DFB-B367-8BB963C01DD2}" destId="{88EB81C7-E467-48A3-B1C4-0F1D86F1C90F}" srcOrd="0" destOrd="0" presId="urn:microsoft.com/office/officeart/2005/8/layout/orgChart1"/>
    <dgm:cxn modelId="{112CE4B2-ACA1-41C9-B0EF-78374366623C}" srcId="{F0BDE8FF-C464-4407-9C0D-67DD799182F9}" destId="{693FCCDC-A0B2-4C1C-97AE-497D1EE3E1ED}" srcOrd="9" destOrd="0" parTransId="{7A8AC8C1-5651-4638-A684-AF9A21DF02D6}" sibTransId="{21934A70-B425-462A-9B7E-0E6095A89B90}"/>
    <dgm:cxn modelId="{2C33FCB5-BB21-4004-A5CF-7D9720474D22}" srcId="{F0BDE8FF-C464-4407-9C0D-67DD799182F9}" destId="{03A6B4A1-9708-4DC4-B99A-F802948CA9A7}" srcOrd="1" destOrd="0" parTransId="{410A4D59-D838-42D2-9A1A-28F8FD9CE27A}" sibTransId="{04957F26-F073-4215-9DCA-5FD14CABFDC0}"/>
    <dgm:cxn modelId="{D904DCB7-3EFC-4971-ABE4-CE9517ECE10B}" type="presOf" srcId="{7DE0D9B6-5994-44E4-A95B-B2DC7537BF60}" destId="{482F186B-CFD8-4180-84A2-1AA778CBC9EE}" srcOrd="1" destOrd="0" presId="urn:microsoft.com/office/officeart/2005/8/layout/orgChart1"/>
    <dgm:cxn modelId="{F5196BB8-CC85-444F-B6AC-EC60441E5EA4}" type="presOf" srcId="{DE0CD63D-BDE0-4DFB-B367-8BB963C01DD2}" destId="{5EDB5148-8D27-4E11-B875-15A9132511B0}" srcOrd="1" destOrd="0" presId="urn:microsoft.com/office/officeart/2005/8/layout/orgChart1"/>
    <dgm:cxn modelId="{8A5EB5B8-BBEE-4AEB-916C-67ED9D63C328}" srcId="{F0BDE8FF-C464-4407-9C0D-67DD799182F9}" destId="{A29D67D0-6802-47BD-A710-340D9CF4BBFE}" srcOrd="8" destOrd="0" parTransId="{D4EEB9D9-3AE3-403D-A6B4-9986A62F9021}" sibTransId="{F7537B63-4EB4-4430-B9C4-6FD83F46CD78}"/>
    <dgm:cxn modelId="{C33CF7B8-0F4E-467B-A457-A48A9BFA2774}" type="presOf" srcId="{D4EEB9D9-3AE3-403D-A6B4-9986A62F9021}" destId="{75369FE8-A32D-4987-AE2B-3B121660912A}" srcOrd="0" destOrd="0" presId="urn:microsoft.com/office/officeart/2005/8/layout/orgChart1"/>
    <dgm:cxn modelId="{316911CD-D462-46C1-ABC1-2BDB9482BFBE}" srcId="{F0BDE8FF-C464-4407-9C0D-67DD799182F9}" destId="{90557070-55C7-4812-8FEE-557DC56E9523}" srcOrd="6" destOrd="0" parTransId="{86E3CDE2-84C9-4342-A3E2-AB8DED134298}" sibTransId="{E07AC715-912E-4592-8506-FEA392F89D61}"/>
    <dgm:cxn modelId="{9B8380CD-5140-4C8C-A9D6-0271B1EC1A3D}" srcId="{F0BDE8FF-C464-4407-9C0D-67DD799182F9}" destId="{7DE0D9B6-5994-44E4-A95B-B2DC7537BF60}" srcOrd="7" destOrd="0" parTransId="{E899765F-7C15-477B-87EA-161006F41F0B}" sibTransId="{21784FC7-9A09-4236-8A34-093039C15C9E}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A568C0DA-ACAF-4A8E-BD1E-83DC22CECC4D}" type="presOf" srcId="{693FCCDC-A0B2-4C1C-97AE-497D1EE3E1ED}" destId="{43976C66-F3EB-44D2-BAC5-34CB538A7DCC}" srcOrd="1" destOrd="0" presId="urn:microsoft.com/office/officeart/2005/8/layout/orgChart1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CED5C2EA-D08E-46FD-8B08-A9FB0BFB5F0A}" type="presOf" srcId="{FF75B30D-DEB5-4E86-A7CF-D2EE6972DEED}" destId="{D9F7A041-48BE-424D-B9BD-F31D170AECF1}" srcOrd="1" destOrd="0" presId="urn:microsoft.com/office/officeart/2005/8/layout/orgChart1"/>
    <dgm:cxn modelId="{C3BCCFF1-9E75-4FAA-AF42-AF568654561D}" type="presOf" srcId="{BDBD3CD0-1DED-447A-96EE-939D5F9F9805}" destId="{44F68D50-17D7-4A5F-B3D1-FCA9FACE4951}" srcOrd="0" destOrd="0" presId="urn:microsoft.com/office/officeart/2005/8/layout/orgChart1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42046530-39D8-4758-A38C-1B73C481A174}" type="presParOf" srcId="{938522C4-AD99-4552-AFA7-BDA73FEA72D4}" destId="{3BD1A2A0-3C4E-468C-A94E-F8ABF69CA440}" srcOrd="2" destOrd="0" presId="urn:microsoft.com/office/officeart/2005/8/layout/orgChart1"/>
    <dgm:cxn modelId="{506B3E00-47C6-4C5D-A917-E33F137E3122}" type="presParOf" srcId="{938522C4-AD99-4552-AFA7-BDA73FEA72D4}" destId="{ECAE72A0-F9FB-401D-A6F8-120FE8693997}" srcOrd="3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C10E5ECA-1A80-4D0F-87F0-B208D72C6B3F}" type="presParOf" srcId="{938522C4-AD99-4552-AFA7-BDA73FEA72D4}" destId="{879802A3-E1F5-41A9-92CA-40CA65FCC126}" srcOrd="4" destOrd="0" presId="urn:microsoft.com/office/officeart/2005/8/layout/orgChart1"/>
    <dgm:cxn modelId="{DC7DFF99-5CFB-4A73-A99E-36D39E03D935}" type="presParOf" srcId="{938522C4-AD99-4552-AFA7-BDA73FEA72D4}" destId="{85BDF8AB-A303-4A9F-87BA-AB022F5EE8BF}" srcOrd="5" destOrd="0" presId="urn:microsoft.com/office/officeart/2005/8/layout/orgChart1"/>
    <dgm:cxn modelId="{C3F1BB38-FF60-427A-8A0D-B02BACBAB35E}" type="presParOf" srcId="{85BDF8AB-A303-4A9F-87BA-AB022F5EE8BF}" destId="{B83506D3-4999-40C3-8C5C-5AF992472054}" srcOrd="0" destOrd="0" presId="urn:microsoft.com/office/officeart/2005/8/layout/orgChart1"/>
    <dgm:cxn modelId="{F1A2E08C-C99D-42F2-B034-85E50A71AA8F}" type="presParOf" srcId="{B83506D3-4999-40C3-8C5C-5AF992472054}" destId="{6D513A9C-3B1D-4FE3-97FA-EABDA22703A9}" srcOrd="0" destOrd="0" presId="urn:microsoft.com/office/officeart/2005/8/layout/orgChart1"/>
    <dgm:cxn modelId="{906B5976-277F-424C-BB56-14B74F679A5F}" type="presParOf" srcId="{B83506D3-4999-40C3-8C5C-5AF992472054}" destId="{788B75F5-25ED-41A9-B374-3ADD4330AA2F}" srcOrd="1" destOrd="0" presId="urn:microsoft.com/office/officeart/2005/8/layout/orgChart1"/>
    <dgm:cxn modelId="{F37C6D4F-7721-4F9E-B6B4-4B750E123CA0}" type="presParOf" srcId="{85BDF8AB-A303-4A9F-87BA-AB022F5EE8BF}" destId="{A53921EE-79FA-40E7-838E-61BDCAE6EA9D}" srcOrd="1" destOrd="0" presId="urn:microsoft.com/office/officeart/2005/8/layout/orgChart1"/>
    <dgm:cxn modelId="{FB109A45-0F32-4386-B879-D8D979D83FF3}" type="presParOf" srcId="{85BDF8AB-A303-4A9F-87BA-AB022F5EE8BF}" destId="{B9E89CD1-9B78-4F75-ABB0-4BB47C3E6793}" srcOrd="2" destOrd="0" presId="urn:microsoft.com/office/officeart/2005/8/layout/orgChart1"/>
    <dgm:cxn modelId="{9F1C829E-67AD-4053-937D-1D49ED682287}" type="presParOf" srcId="{938522C4-AD99-4552-AFA7-BDA73FEA72D4}" destId="{40EBF06E-126B-4038-BB2E-707BF0CB5A8E}" srcOrd="6" destOrd="0" presId="urn:microsoft.com/office/officeart/2005/8/layout/orgChart1"/>
    <dgm:cxn modelId="{5FC040BE-4E92-442E-8D39-8287EBB4BA54}" type="presParOf" srcId="{938522C4-AD99-4552-AFA7-BDA73FEA72D4}" destId="{BE63531E-BDA5-4D2D-B5FE-5FBD0CD6BD35}" srcOrd="7" destOrd="0" presId="urn:microsoft.com/office/officeart/2005/8/layout/orgChart1"/>
    <dgm:cxn modelId="{F29C4E1B-E542-48D0-88B8-5BE81AF1BA92}" type="presParOf" srcId="{BE63531E-BDA5-4D2D-B5FE-5FBD0CD6BD35}" destId="{2B33BE00-3CF8-432D-A44D-D9C6443BAC95}" srcOrd="0" destOrd="0" presId="urn:microsoft.com/office/officeart/2005/8/layout/orgChart1"/>
    <dgm:cxn modelId="{140445E6-93A2-47FF-9A12-42CAC89D1183}" type="presParOf" srcId="{2B33BE00-3CF8-432D-A44D-D9C6443BAC95}" destId="{F8F7D3E8-881A-4BE4-BF72-B78A73099C66}" srcOrd="0" destOrd="0" presId="urn:microsoft.com/office/officeart/2005/8/layout/orgChart1"/>
    <dgm:cxn modelId="{39CB26E7-61F2-44A5-AEAD-E99726E3177A}" type="presParOf" srcId="{2B33BE00-3CF8-432D-A44D-D9C6443BAC95}" destId="{D9F7A041-48BE-424D-B9BD-F31D170AECF1}" srcOrd="1" destOrd="0" presId="urn:microsoft.com/office/officeart/2005/8/layout/orgChart1"/>
    <dgm:cxn modelId="{35305D3E-20D8-45EE-B51A-F4A5312666EB}" type="presParOf" srcId="{BE63531E-BDA5-4D2D-B5FE-5FBD0CD6BD35}" destId="{5C3A4E89-C3E7-4CDF-AD26-71D2FCC291CB}" srcOrd="1" destOrd="0" presId="urn:microsoft.com/office/officeart/2005/8/layout/orgChart1"/>
    <dgm:cxn modelId="{9D4F269A-F6D1-46A8-B1ED-84DA256847E6}" type="presParOf" srcId="{BE63531E-BDA5-4D2D-B5FE-5FBD0CD6BD35}" destId="{006BCB9F-8703-4FB7-BAF5-1293C80EAA26}" srcOrd="2" destOrd="0" presId="urn:microsoft.com/office/officeart/2005/8/layout/orgChart1"/>
    <dgm:cxn modelId="{CD24EB56-53EF-4998-B176-3F80AEA57723}" type="presParOf" srcId="{938522C4-AD99-4552-AFA7-BDA73FEA72D4}" destId="{492B31CE-9D3E-4993-A1DA-69D894CF58D0}" srcOrd="8" destOrd="0" presId="urn:microsoft.com/office/officeart/2005/8/layout/orgChart1"/>
    <dgm:cxn modelId="{6415DFDC-0587-4E4E-81BD-B880A6DEDCDC}" type="presParOf" srcId="{938522C4-AD99-4552-AFA7-BDA73FEA72D4}" destId="{C351A994-1BCF-4FBE-8C3A-D8DB9AE1D01C}" srcOrd="9" destOrd="0" presId="urn:microsoft.com/office/officeart/2005/8/layout/orgChart1"/>
    <dgm:cxn modelId="{EE9A2747-5651-4531-9010-112328F16E2C}" type="presParOf" srcId="{C351A994-1BCF-4FBE-8C3A-D8DB9AE1D01C}" destId="{BAD72AF3-9663-4D8E-B4E2-FE4766BAD4DB}" srcOrd="0" destOrd="0" presId="urn:microsoft.com/office/officeart/2005/8/layout/orgChart1"/>
    <dgm:cxn modelId="{BD2F0357-9F8A-4BAC-B722-3C9C18FF3A42}" type="presParOf" srcId="{BAD72AF3-9663-4D8E-B4E2-FE4766BAD4DB}" destId="{88EB81C7-E467-48A3-B1C4-0F1D86F1C90F}" srcOrd="0" destOrd="0" presId="urn:microsoft.com/office/officeart/2005/8/layout/orgChart1"/>
    <dgm:cxn modelId="{E7FCEFB4-D706-452A-B9EA-24AC2D85F32A}" type="presParOf" srcId="{BAD72AF3-9663-4D8E-B4E2-FE4766BAD4DB}" destId="{5EDB5148-8D27-4E11-B875-15A9132511B0}" srcOrd="1" destOrd="0" presId="urn:microsoft.com/office/officeart/2005/8/layout/orgChart1"/>
    <dgm:cxn modelId="{8678CF06-DCE6-48A9-9FD9-790CF2E23C9C}" type="presParOf" srcId="{C351A994-1BCF-4FBE-8C3A-D8DB9AE1D01C}" destId="{0804F461-03AD-4593-9A09-C8CC6573E76C}" srcOrd="1" destOrd="0" presId="urn:microsoft.com/office/officeart/2005/8/layout/orgChart1"/>
    <dgm:cxn modelId="{1D692623-184D-408E-91DD-6CB7A403C973}" type="presParOf" srcId="{C351A994-1BCF-4FBE-8C3A-D8DB9AE1D01C}" destId="{D70C8578-08D3-4F11-92D6-FCA36B775BD3}" srcOrd="2" destOrd="0" presId="urn:microsoft.com/office/officeart/2005/8/layout/orgChart1"/>
    <dgm:cxn modelId="{5166854F-6FDD-46A4-8CC3-11C910822AA1}" type="presParOf" srcId="{938522C4-AD99-4552-AFA7-BDA73FEA72D4}" destId="{44F68D50-17D7-4A5F-B3D1-FCA9FACE4951}" srcOrd="10" destOrd="0" presId="urn:microsoft.com/office/officeart/2005/8/layout/orgChart1"/>
    <dgm:cxn modelId="{D53A9724-5E92-4B21-A6CF-74DD9D2DECC0}" type="presParOf" srcId="{938522C4-AD99-4552-AFA7-BDA73FEA72D4}" destId="{6BBFC321-3298-4853-A34E-2DD80B323A56}" srcOrd="11" destOrd="0" presId="urn:microsoft.com/office/officeart/2005/8/layout/orgChart1"/>
    <dgm:cxn modelId="{D82D639D-1A33-4EEF-9F2C-862437C706E9}" type="presParOf" srcId="{6BBFC321-3298-4853-A34E-2DD80B323A56}" destId="{DBF70FAC-EDF4-4FBF-AB5F-AD781FE1F789}" srcOrd="0" destOrd="0" presId="urn:microsoft.com/office/officeart/2005/8/layout/orgChart1"/>
    <dgm:cxn modelId="{FAAD0B2E-BF86-430E-8D59-66FDAE8C20D7}" type="presParOf" srcId="{DBF70FAC-EDF4-4FBF-AB5F-AD781FE1F789}" destId="{A496CF87-8E03-4E0A-BEF5-4A59A0CE66AB}" srcOrd="0" destOrd="0" presId="urn:microsoft.com/office/officeart/2005/8/layout/orgChart1"/>
    <dgm:cxn modelId="{8DAFAD19-3524-4D0C-976B-631D8218F7DE}" type="presParOf" srcId="{DBF70FAC-EDF4-4FBF-AB5F-AD781FE1F789}" destId="{7C4F55FA-F647-423C-859D-7BA7FD79906C}" srcOrd="1" destOrd="0" presId="urn:microsoft.com/office/officeart/2005/8/layout/orgChart1"/>
    <dgm:cxn modelId="{F7AD5A26-2CAB-489C-8544-CA99F8D2E0F4}" type="presParOf" srcId="{6BBFC321-3298-4853-A34E-2DD80B323A56}" destId="{CDB40493-227B-4DA2-9683-8282DEC315BA}" srcOrd="1" destOrd="0" presId="urn:microsoft.com/office/officeart/2005/8/layout/orgChart1"/>
    <dgm:cxn modelId="{6C149072-7068-441B-B2F4-6A121F8372FA}" type="presParOf" srcId="{6BBFC321-3298-4853-A34E-2DD80B323A56}" destId="{41D24A60-0FD1-4CB9-8124-F3184B2C8205}" srcOrd="2" destOrd="0" presId="urn:microsoft.com/office/officeart/2005/8/layout/orgChart1"/>
    <dgm:cxn modelId="{A92D4BF0-E62D-4C63-9A0A-B8C60192C69A}" type="presParOf" srcId="{938522C4-AD99-4552-AFA7-BDA73FEA72D4}" destId="{66EBD5F1-C6E5-43C7-B671-DF8FCCF773CA}" srcOrd="12" destOrd="0" presId="urn:microsoft.com/office/officeart/2005/8/layout/orgChart1"/>
    <dgm:cxn modelId="{FF4F4560-4210-46CF-98CB-944A5B66BD61}" type="presParOf" srcId="{938522C4-AD99-4552-AFA7-BDA73FEA72D4}" destId="{035E9F70-7A15-4C90-8AE1-E21257DDB0C5}" srcOrd="13" destOrd="0" presId="urn:microsoft.com/office/officeart/2005/8/layout/orgChart1"/>
    <dgm:cxn modelId="{4C62E2C2-F731-40F7-9AFB-0FB05EB3DBEF}" type="presParOf" srcId="{035E9F70-7A15-4C90-8AE1-E21257DDB0C5}" destId="{42E04F5B-6B7B-4379-8BF9-EAEB4E3FC0E4}" srcOrd="0" destOrd="0" presId="urn:microsoft.com/office/officeart/2005/8/layout/orgChart1"/>
    <dgm:cxn modelId="{2471DC49-2FF0-42FA-A438-AFB935068DC5}" type="presParOf" srcId="{42E04F5B-6B7B-4379-8BF9-EAEB4E3FC0E4}" destId="{4870FF32-28D7-49CA-95C6-599A6E6A2398}" srcOrd="0" destOrd="0" presId="urn:microsoft.com/office/officeart/2005/8/layout/orgChart1"/>
    <dgm:cxn modelId="{18E69CAA-5911-427D-8EF2-3929DBA85C20}" type="presParOf" srcId="{42E04F5B-6B7B-4379-8BF9-EAEB4E3FC0E4}" destId="{223C4AE0-6A5D-4B30-82BA-26A99ADCF398}" srcOrd="1" destOrd="0" presId="urn:microsoft.com/office/officeart/2005/8/layout/orgChart1"/>
    <dgm:cxn modelId="{36997849-AC34-42F9-8815-07C4A40402F5}" type="presParOf" srcId="{035E9F70-7A15-4C90-8AE1-E21257DDB0C5}" destId="{45C1C76E-64C1-435F-83FD-CC5241C93757}" srcOrd="1" destOrd="0" presId="urn:microsoft.com/office/officeart/2005/8/layout/orgChart1"/>
    <dgm:cxn modelId="{952F1816-2323-416E-8411-501781287B7D}" type="presParOf" srcId="{035E9F70-7A15-4C90-8AE1-E21257DDB0C5}" destId="{E187ABAB-7505-4740-830E-C616330917EF}" srcOrd="2" destOrd="0" presId="urn:microsoft.com/office/officeart/2005/8/layout/orgChart1"/>
    <dgm:cxn modelId="{8728B507-6235-47D4-B263-85A63BA3CBFA}" type="presParOf" srcId="{938522C4-AD99-4552-AFA7-BDA73FEA72D4}" destId="{9B636F59-C769-42E7-906A-31CB0144D876}" srcOrd="14" destOrd="0" presId="urn:microsoft.com/office/officeart/2005/8/layout/orgChart1"/>
    <dgm:cxn modelId="{AB8C5792-7996-4755-BAF3-2056BCAB9304}" type="presParOf" srcId="{938522C4-AD99-4552-AFA7-BDA73FEA72D4}" destId="{3EDB4BD7-8963-481F-9E21-431F561628BB}" srcOrd="15" destOrd="0" presId="urn:microsoft.com/office/officeart/2005/8/layout/orgChart1"/>
    <dgm:cxn modelId="{00A94ED6-4650-4FE5-989E-F85F43B57453}" type="presParOf" srcId="{3EDB4BD7-8963-481F-9E21-431F561628BB}" destId="{E24AD5BF-E5A6-4252-AE83-730C0EE4D49B}" srcOrd="0" destOrd="0" presId="urn:microsoft.com/office/officeart/2005/8/layout/orgChart1"/>
    <dgm:cxn modelId="{6FE1241C-C1F1-4F0F-A42A-52B9F8A034B8}" type="presParOf" srcId="{E24AD5BF-E5A6-4252-AE83-730C0EE4D49B}" destId="{0DE6EBC0-BD3F-4638-81C9-B8E8E051C16E}" srcOrd="0" destOrd="0" presId="urn:microsoft.com/office/officeart/2005/8/layout/orgChart1"/>
    <dgm:cxn modelId="{ED7F8243-3A4E-40AC-8FEB-C689C73B2F15}" type="presParOf" srcId="{E24AD5BF-E5A6-4252-AE83-730C0EE4D49B}" destId="{482F186B-CFD8-4180-84A2-1AA778CBC9EE}" srcOrd="1" destOrd="0" presId="urn:microsoft.com/office/officeart/2005/8/layout/orgChart1"/>
    <dgm:cxn modelId="{6C35D4C4-CEB7-4EF8-9CC6-FED154901C22}" type="presParOf" srcId="{3EDB4BD7-8963-481F-9E21-431F561628BB}" destId="{897F8B2F-1C74-44FE-9B14-997C85F0FAA9}" srcOrd="1" destOrd="0" presId="urn:microsoft.com/office/officeart/2005/8/layout/orgChart1"/>
    <dgm:cxn modelId="{0520D39A-B0DE-4A7B-90CE-542971FDA3FD}" type="presParOf" srcId="{3EDB4BD7-8963-481F-9E21-431F561628BB}" destId="{6470444F-5B71-47C3-A6E7-D159D724890B}" srcOrd="2" destOrd="0" presId="urn:microsoft.com/office/officeart/2005/8/layout/orgChart1"/>
    <dgm:cxn modelId="{310B34AA-7228-496D-906B-44F5BE086DDC}" type="presParOf" srcId="{938522C4-AD99-4552-AFA7-BDA73FEA72D4}" destId="{75369FE8-A32D-4987-AE2B-3B121660912A}" srcOrd="16" destOrd="0" presId="urn:microsoft.com/office/officeart/2005/8/layout/orgChart1"/>
    <dgm:cxn modelId="{361E1540-276C-4F3B-9B42-E37B91FD6005}" type="presParOf" srcId="{938522C4-AD99-4552-AFA7-BDA73FEA72D4}" destId="{06573D01-B117-4B4F-ABA8-4BE6DCCD30FD}" srcOrd="17" destOrd="0" presId="urn:microsoft.com/office/officeart/2005/8/layout/orgChart1"/>
    <dgm:cxn modelId="{288A08B3-28CA-4D91-B324-93D7F18CABF8}" type="presParOf" srcId="{06573D01-B117-4B4F-ABA8-4BE6DCCD30FD}" destId="{7BE325DD-3913-4E07-BCEA-C25099ACBFDD}" srcOrd="0" destOrd="0" presId="urn:microsoft.com/office/officeart/2005/8/layout/orgChart1"/>
    <dgm:cxn modelId="{478159A0-40C3-4BEC-8056-AA5D1E49B73E}" type="presParOf" srcId="{7BE325DD-3913-4E07-BCEA-C25099ACBFDD}" destId="{6D5F449F-FE72-4967-984D-66DC3419B0B5}" srcOrd="0" destOrd="0" presId="urn:microsoft.com/office/officeart/2005/8/layout/orgChart1"/>
    <dgm:cxn modelId="{98FFC00A-C246-494E-BE45-5A4050B89774}" type="presParOf" srcId="{7BE325DD-3913-4E07-BCEA-C25099ACBFDD}" destId="{2AED8902-4078-470E-A632-7FE312F4EC18}" srcOrd="1" destOrd="0" presId="urn:microsoft.com/office/officeart/2005/8/layout/orgChart1"/>
    <dgm:cxn modelId="{C42A4699-45D9-47B8-8FCB-DAC2DE9237FB}" type="presParOf" srcId="{06573D01-B117-4B4F-ABA8-4BE6DCCD30FD}" destId="{7B2630AF-079F-4D7C-871A-F5F623BDA715}" srcOrd="1" destOrd="0" presId="urn:microsoft.com/office/officeart/2005/8/layout/orgChart1"/>
    <dgm:cxn modelId="{9AB4377E-0991-4301-8283-49962AFD83B5}" type="presParOf" srcId="{06573D01-B117-4B4F-ABA8-4BE6DCCD30FD}" destId="{C12B7802-D135-478B-A266-BB8C75F2F54F}" srcOrd="2" destOrd="0" presId="urn:microsoft.com/office/officeart/2005/8/layout/orgChart1"/>
    <dgm:cxn modelId="{F23CB5E6-AC85-45DE-A786-70EC8481F0D7}" type="presParOf" srcId="{938522C4-AD99-4552-AFA7-BDA73FEA72D4}" destId="{49E2BDDD-3239-413D-AFBA-FC1976C3099C}" srcOrd="18" destOrd="0" presId="urn:microsoft.com/office/officeart/2005/8/layout/orgChart1"/>
    <dgm:cxn modelId="{6A35EA7A-596B-4C2A-BD64-1B0E6E32B6EC}" type="presParOf" srcId="{938522C4-AD99-4552-AFA7-BDA73FEA72D4}" destId="{E19DBA60-57DF-432E-B751-AFD15C452883}" srcOrd="19" destOrd="0" presId="urn:microsoft.com/office/officeart/2005/8/layout/orgChart1"/>
    <dgm:cxn modelId="{E7EBACB4-417E-4EE8-A70E-9B0A6A423882}" type="presParOf" srcId="{E19DBA60-57DF-432E-B751-AFD15C452883}" destId="{732870F5-3A32-468E-BC60-E37CACB3648A}" srcOrd="0" destOrd="0" presId="urn:microsoft.com/office/officeart/2005/8/layout/orgChart1"/>
    <dgm:cxn modelId="{B360523C-8FD9-4835-9C35-24426A4CC0B9}" type="presParOf" srcId="{732870F5-3A32-468E-BC60-E37CACB3648A}" destId="{3A1BFC3A-F659-44BA-A964-D42F10761364}" srcOrd="0" destOrd="0" presId="urn:microsoft.com/office/officeart/2005/8/layout/orgChart1"/>
    <dgm:cxn modelId="{5ED1E136-230A-467D-9BFD-B6B15280AEC3}" type="presParOf" srcId="{732870F5-3A32-468E-BC60-E37CACB3648A}" destId="{43976C66-F3EB-44D2-BAC5-34CB538A7DCC}" srcOrd="1" destOrd="0" presId="urn:microsoft.com/office/officeart/2005/8/layout/orgChart1"/>
    <dgm:cxn modelId="{8FBF0E52-6432-4525-B515-A4AB017B0815}" type="presParOf" srcId="{E19DBA60-57DF-432E-B751-AFD15C452883}" destId="{CF6A9536-8B7C-4368-8E2B-49108AB8672A}" srcOrd="1" destOrd="0" presId="urn:microsoft.com/office/officeart/2005/8/layout/orgChart1"/>
    <dgm:cxn modelId="{D04CF6A4-A665-4EDB-B2D9-A581BC7B697E}" type="presParOf" srcId="{E19DBA60-57DF-432E-B751-AFD15C452883}" destId="{083D2C63-389A-455A-A572-6CFE9902E306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2BDDD-3239-413D-AFBA-FC1976C3099C}">
      <dsp:nvSpPr>
        <dsp:cNvPr id="0" name=""/>
        <dsp:cNvSpPr/>
      </dsp:nvSpPr>
      <dsp:spPr>
        <a:xfrm>
          <a:off x="6040351" y="2858608"/>
          <a:ext cx="5102384" cy="352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774"/>
              </a:lnTo>
              <a:lnTo>
                <a:pt x="5102384" y="281774"/>
              </a:lnTo>
              <a:lnTo>
                <a:pt x="5102384" y="35211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369FE8-A32D-4987-AE2B-3B121660912A}">
      <dsp:nvSpPr>
        <dsp:cNvPr id="0" name=""/>
        <dsp:cNvSpPr/>
      </dsp:nvSpPr>
      <dsp:spPr>
        <a:xfrm>
          <a:off x="6040351" y="2858608"/>
          <a:ext cx="3630680" cy="351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366"/>
              </a:lnTo>
              <a:lnTo>
                <a:pt x="3630680" y="281366"/>
              </a:lnTo>
              <a:lnTo>
                <a:pt x="3630680" y="35170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636F59-C769-42E7-906A-31CB0144D876}">
      <dsp:nvSpPr>
        <dsp:cNvPr id="0" name=""/>
        <dsp:cNvSpPr/>
      </dsp:nvSpPr>
      <dsp:spPr>
        <a:xfrm>
          <a:off x="6040351" y="2858608"/>
          <a:ext cx="2463126" cy="3513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051"/>
              </a:lnTo>
              <a:lnTo>
                <a:pt x="2463126" y="281051"/>
              </a:lnTo>
              <a:lnTo>
                <a:pt x="2463126" y="35139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EBD5F1-C6E5-43C7-B671-DF8FCCF773CA}">
      <dsp:nvSpPr>
        <dsp:cNvPr id="0" name=""/>
        <dsp:cNvSpPr/>
      </dsp:nvSpPr>
      <dsp:spPr>
        <a:xfrm>
          <a:off x="6040351" y="2858608"/>
          <a:ext cx="1277377" cy="3530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736"/>
              </a:lnTo>
              <a:lnTo>
                <a:pt x="1277377" y="282736"/>
              </a:lnTo>
              <a:lnTo>
                <a:pt x="1277377" y="35307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F68D50-17D7-4A5F-B3D1-FCA9FACE4951}">
      <dsp:nvSpPr>
        <dsp:cNvPr id="0" name=""/>
        <dsp:cNvSpPr/>
      </dsp:nvSpPr>
      <dsp:spPr>
        <a:xfrm>
          <a:off x="5909139" y="2858608"/>
          <a:ext cx="91440" cy="350070"/>
        </a:xfrm>
        <a:custGeom>
          <a:avLst/>
          <a:gdLst/>
          <a:ahLst/>
          <a:cxnLst/>
          <a:rect l="0" t="0" r="0" b="0"/>
          <a:pathLst>
            <a:path>
              <a:moveTo>
                <a:pt x="131212" y="0"/>
              </a:moveTo>
              <a:lnTo>
                <a:pt x="131212" y="279731"/>
              </a:lnTo>
              <a:lnTo>
                <a:pt x="45720" y="279731"/>
              </a:lnTo>
              <a:lnTo>
                <a:pt x="45720" y="35007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2B31CE-9D3E-4993-A1DA-69D894CF58D0}">
      <dsp:nvSpPr>
        <dsp:cNvPr id="0" name=""/>
        <dsp:cNvSpPr/>
      </dsp:nvSpPr>
      <dsp:spPr>
        <a:xfrm>
          <a:off x="4571501" y="2858608"/>
          <a:ext cx="1468850" cy="346949"/>
        </a:xfrm>
        <a:custGeom>
          <a:avLst/>
          <a:gdLst/>
          <a:ahLst/>
          <a:cxnLst/>
          <a:rect l="0" t="0" r="0" b="0"/>
          <a:pathLst>
            <a:path>
              <a:moveTo>
                <a:pt x="1468850" y="0"/>
              </a:moveTo>
              <a:lnTo>
                <a:pt x="1468850" y="276610"/>
              </a:lnTo>
              <a:lnTo>
                <a:pt x="0" y="276610"/>
              </a:lnTo>
              <a:lnTo>
                <a:pt x="0" y="34694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06E-126B-4038-BB2E-707BF0CB5A8E}">
      <dsp:nvSpPr>
        <dsp:cNvPr id="0" name=""/>
        <dsp:cNvSpPr/>
      </dsp:nvSpPr>
      <dsp:spPr>
        <a:xfrm>
          <a:off x="3435847" y="2858608"/>
          <a:ext cx="2604504" cy="351705"/>
        </a:xfrm>
        <a:custGeom>
          <a:avLst/>
          <a:gdLst/>
          <a:ahLst/>
          <a:cxnLst/>
          <a:rect l="0" t="0" r="0" b="0"/>
          <a:pathLst>
            <a:path>
              <a:moveTo>
                <a:pt x="2604504" y="0"/>
              </a:moveTo>
              <a:lnTo>
                <a:pt x="2604504" y="281366"/>
              </a:lnTo>
              <a:lnTo>
                <a:pt x="0" y="281366"/>
              </a:lnTo>
              <a:lnTo>
                <a:pt x="0" y="35170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9802A3-E1F5-41A9-92CA-40CA65FCC126}">
      <dsp:nvSpPr>
        <dsp:cNvPr id="0" name=""/>
        <dsp:cNvSpPr/>
      </dsp:nvSpPr>
      <dsp:spPr>
        <a:xfrm>
          <a:off x="1534495" y="2858608"/>
          <a:ext cx="4505856" cy="320712"/>
        </a:xfrm>
        <a:custGeom>
          <a:avLst/>
          <a:gdLst/>
          <a:ahLst/>
          <a:cxnLst/>
          <a:rect l="0" t="0" r="0" b="0"/>
          <a:pathLst>
            <a:path>
              <a:moveTo>
                <a:pt x="4505856" y="0"/>
              </a:moveTo>
              <a:lnTo>
                <a:pt x="4505856" y="250373"/>
              </a:lnTo>
              <a:lnTo>
                <a:pt x="0" y="250373"/>
              </a:lnTo>
              <a:lnTo>
                <a:pt x="0" y="320712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2579693" y="2858608"/>
          <a:ext cx="3460658" cy="334807"/>
        </a:xfrm>
        <a:custGeom>
          <a:avLst/>
          <a:gdLst/>
          <a:ahLst/>
          <a:cxnLst/>
          <a:rect l="0" t="0" r="0" b="0"/>
          <a:pathLst>
            <a:path>
              <a:moveTo>
                <a:pt x="3460658" y="0"/>
              </a:moveTo>
              <a:lnTo>
                <a:pt x="3460658" y="264468"/>
              </a:lnTo>
              <a:lnTo>
                <a:pt x="0" y="264468"/>
              </a:lnTo>
              <a:lnTo>
                <a:pt x="0" y="3348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424421" y="2858608"/>
          <a:ext cx="5615930" cy="351705"/>
        </a:xfrm>
        <a:custGeom>
          <a:avLst/>
          <a:gdLst/>
          <a:ahLst/>
          <a:cxnLst/>
          <a:rect l="0" t="0" r="0" b="0"/>
          <a:pathLst>
            <a:path>
              <a:moveTo>
                <a:pt x="5615930" y="0"/>
              </a:moveTo>
              <a:lnTo>
                <a:pt x="5615930" y="281366"/>
              </a:lnTo>
              <a:lnTo>
                <a:pt x="0" y="281366"/>
              </a:lnTo>
              <a:lnTo>
                <a:pt x="0" y="35170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892850" y="2361914"/>
          <a:ext cx="4295003" cy="49669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Types of Valuation Bases 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892850" y="2361914"/>
        <a:ext cx="4295003" cy="496694"/>
      </dsp:txXfrm>
    </dsp:sp>
    <dsp:sp modelId="{97694678-A37C-46CC-A8CA-783C42A8AE40}">
      <dsp:nvSpPr>
        <dsp:cNvPr id="0" name=""/>
        <dsp:cNvSpPr/>
      </dsp:nvSpPr>
      <dsp:spPr>
        <a:xfrm>
          <a:off x="7561" y="3210313"/>
          <a:ext cx="833718" cy="1537203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Market Value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7561" y="3210313"/>
        <a:ext cx="833718" cy="1537203"/>
      </dsp:txXfrm>
    </dsp:sp>
    <dsp:sp modelId="{29DF606C-C783-4F55-8476-F1AFA9D54F74}">
      <dsp:nvSpPr>
        <dsp:cNvPr id="0" name=""/>
        <dsp:cNvSpPr/>
      </dsp:nvSpPr>
      <dsp:spPr>
        <a:xfrm>
          <a:off x="2244745" y="3193415"/>
          <a:ext cx="669895" cy="1474701"/>
        </a:xfrm>
        <a:prstGeom prst="rect">
          <a:avLst/>
        </a:prstGeom>
        <a:solidFill>
          <a:srgbClr val="FF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Y" sz="2000" b="1" i="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</a:rPr>
            <a:t>Fair Value
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2244745" y="3193415"/>
        <a:ext cx="669895" cy="1474701"/>
      </dsp:txXfrm>
    </dsp:sp>
    <dsp:sp modelId="{6D513A9C-3B1D-4FE3-97FA-EABDA22703A9}">
      <dsp:nvSpPr>
        <dsp:cNvPr id="0" name=""/>
        <dsp:cNvSpPr/>
      </dsp:nvSpPr>
      <dsp:spPr>
        <a:xfrm>
          <a:off x="986433" y="3179320"/>
          <a:ext cx="1096123" cy="1463233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Equitable Value</a:t>
          </a:r>
          <a:endParaRPr lang="en-US" sz="1300" kern="1200" dirty="0">
            <a:solidFill>
              <a:schemeClr val="tx1"/>
            </a:solidFill>
            <a:latin typeface="Alexandria"/>
          </a:endParaRPr>
        </a:p>
      </dsp:txBody>
      <dsp:txXfrm>
        <a:off x="986433" y="3179320"/>
        <a:ext cx="1096123" cy="1463233"/>
      </dsp:txXfrm>
    </dsp:sp>
    <dsp:sp modelId="{F8F7D3E8-881A-4BE4-BF72-B78A73099C66}">
      <dsp:nvSpPr>
        <dsp:cNvPr id="0" name=""/>
        <dsp:cNvSpPr/>
      </dsp:nvSpPr>
      <dsp:spPr>
        <a:xfrm>
          <a:off x="3029334" y="3210313"/>
          <a:ext cx="813025" cy="1348637"/>
        </a:xfrm>
        <a:prstGeom prst="rect">
          <a:avLst/>
        </a:prstGeom>
        <a:solidFill>
          <a:srgbClr val="FFC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Y" sz="2000" b="1" kern="1200" dirty="0">
            <a:solidFill>
              <a:schemeClr val="tx1"/>
            </a:solidFill>
            <a:latin typeface="Alexandria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chemeClr val="tx1"/>
            </a:solidFill>
            <a:latin typeface="Alexandria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Special Value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
</a:t>
          </a:r>
        </a:p>
      </dsp:txBody>
      <dsp:txXfrm>
        <a:off x="3029334" y="3210313"/>
        <a:ext cx="813025" cy="1348637"/>
      </dsp:txXfrm>
    </dsp:sp>
    <dsp:sp modelId="{88EB81C7-E467-48A3-B1C4-0F1D86F1C90F}">
      <dsp:nvSpPr>
        <dsp:cNvPr id="0" name=""/>
        <dsp:cNvSpPr/>
      </dsp:nvSpPr>
      <dsp:spPr>
        <a:xfrm>
          <a:off x="3983319" y="3205557"/>
          <a:ext cx="1176363" cy="1372958"/>
        </a:xfrm>
        <a:prstGeom prst="rect">
          <a:avLst/>
        </a:prstGeom>
        <a:solidFill>
          <a:srgbClr val="FFE2C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Synergistic Value</a:t>
          </a:r>
        </a:p>
      </dsp:txBody>
      <dsp:txXfrm>
        <a:off x="3983319" y="3205557"/>
        <a:ext cx="1176363" cy="1372958"/>
      </dsp:txXfrm>
    </dsp:sp>
    <dsp:sp modelId="{A496CF87-8E03-4E0A-BEF5-4A59A0CE66AB}">
      <dsp:nvSpPr>
        <dsp:cNvPr id="0" name=""/>
        <dsp:cNvSpPr/>
      </dsp:nvSpPr>
      <dsp:spPr>
        <a:xfrm>
          <a:off x="5300361" y="3208679"/>
          <a:ext cx="1308996" cy="1372958"/>
        </a:xfrm>
        <a:prstGeom prst="rect">
          <a:avLst/>
        </a:prstGeom>
        <a:solidFill>
          <a:srgbClr val="FAE3B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Investment Value</a:t>
          </a:r>
        </a:p>
        <a:p>
          <a:pPr marL="0"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1000" kern="1200" dirty="0"/>
        </a:p>
      </dsp:txBody>
      <dsp:txXfrm>
        <a:off x="5300361" y="3208679"/>
        <a:ext cx="1308996" cy="1372958"/>
      </dsp:txXfrm>
    </dsp:sp>
    <dsp:sp modelId="{4870FF32-28D7-49CA-95C6-599A6E6A2398}">
      <dsp:nvSpPr>
        <dsp:cNvPr id="0" name=""/>
        <dsp:cNvSpPr/>
      </dsp:nvSpPr>
      <dsp:spPr>
        <a:xfrm>
          <a:off x="6768190" y="3211683"/>
          <a:ext cx="1099077" cy="1364102"/>
        </a:xfrm>
        <a:prstGeom prst="rect">
          <a:avLst/>
        </a:prstGeom>
        <a:solidFill>
          <a:srgbClr val="CCE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Mortgage Lending Value</a:t>
          </a:r>
        </a:p>
        <a:p>
          <a:pPr marL="0"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900" kern="1200" dirty="0"/>
        </a:p>
      </dsp:txBody>
      <dsp:txXfrm>
        <a:off x="6768190" y="3211683"/>
        <a:ext cx="1099077" cy="1364102"/>
      </dsp:txXfrm>
    </dsp:sp>
    <dsp:sp modelId="{0DE6EBC0-BD3F-4638-81C9-B8E8E051C16E}">
      <dsp:nvSpPr>
        <dsp:cNvPr id="0" name=""/>
        <dsp:cNvSpPr/>
      </dsp:nvSpPr>
      <dsp:spPr>
        <a:xfrm>
          <a:off x="7999927" y="3209998"/>
          <a:ext cx="1007101" cy="1360337"/>
        </a:xfrm>
        <a:prstGeom prst="rect">
          <a:avLst/>
        </a:prstGeom>
        <a:solidFill>
          <a:srgbClr val="B1CFB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Insurable Value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1100" kern="1200" dirty="0"/>
        </a:p>
      </dsp:txBody>
      <dsp:txXfrm>
        <a:off x="7999927" y="3209998"/>
        <a:ext cx="1007101" cy="1360337"/>
      </dsp:txXfrm>
    </dsp:sp>
    <dsp:sp modelId="{6D5F449F-FE72-4967-984D-66DC3419B0B5}">
      <dsp:nvSpPr>
        <dsp:cNvPr id="0" name=""/>
        <dsp:cNvSpPr/>
      </dsp:nvSpPr>
      <dsp:spPr>
        <a:xfrm>
          <a:off x="9137289" y="3210313"/>
          <a:ext cx="1067485" cy="1313735"/>
        </a:xfrm>
        <a:prstGeom prst="rect">
          <a:avLst/>
        </a:prstGeom>
        <a:solidFill>
          <a:srgbClr val="BF95D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Y" sz="2000" b="1" kern="1200" dirty="0">
            <a:solidFill>
              <a:prstClr val="black"/>
            </a:solidFill>
            <a:latin typeface="Alexandria"/>
            <a:ea typeface="+mn-ea"/>
            <a:cs typeface="+mn-cs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Taxation Value</a:t>
          </a:r>
          <a:r>
            <a:rPr lang="en-US" sz="2100" kern="1200" dirty="0"/>
            <a:t>
</a:t>
          </a:r>
        </a:p>
      </dsp:txBody>
      <dsp:txXfrm>
        <a:off x="9137289" y="3210313"/>
        <a:ext cx="1067485" cy="1313735"/>
      </dsp:txXfrm>
    </dsp:sp>
    <dsp:sp modelId="{3A1BFC3A-F659-44BA-A964-D42F10761364}">
      <dsp:nvSpPr>
        <dsp:cNvPr id="0" name=""/>
        <dsp:cNvSpPr/>
      </dsp:nvSpPr>
      <dsp:spPr>
        <a:xfrm>
          <a:off x="10313740" y="3210722"/>
          <a:ext cx="1657991" cy="1289656"/>
        </a:xfrm>
        <a:prstGeom prst="rect">
          <a:avLst/>
        </a:prstGeom>
        <a:solidFill>
          <a:srgbClr val="66FF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Compulsory Purchase / Compensation Value</a:t>
          </a:r>
        </a:p>
      </dsp:txBody>
      <dsp:txXfrm>
        <a:off x="10313740" y="3210722"/>
        <a:ext cx="1657991" cy="12896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E3233-0727-D7CF-B757-B679EE14F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BF4B54-F187-7800-845E-BAB06B667D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CEEFC0-A7FC-B01E-9FE2-1F87F7D637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4C8A9F-6D8D-725A-319D-1E0250F2B0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4006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24118-1D89-38FA-CE51-6EAD0A8A6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30CD07-AD41-7B4D-2E55-ED1C542BF1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27E786-93A7-0706-F60C-66E01223F9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8648EA-ED0E-B313-6E89-8161E71231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908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DDAC6-23BF-1D63-CA88-DA127F10D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59632-641C-76C7-4327-7EC0C76151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F54223-293C-C09D-D3C4-3B1C28CAF5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456A3-F8B6-4DEE-1BF0-AB8444AA8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68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EEF45-44B9-5707-648E-44415C3D9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A9373B-54D7-0425-CBE1-878AA36159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A711D6-4E99-1B32-C7D1-E190E710CC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875755-1C2F-5B5A-E489-7E35B665D9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159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296EB-E870-4941-50C8-23076788A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A34173-DC85-F2D0-3CF4-2A6AC579A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F0B49D-9805-89F9-2062-79D5F380F4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9947C-711D-1356-C080-4B5E4C152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140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23180-3011-A329-C45B-D004F98A9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C5883E-F675-4244-82DD-0139BEC385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6243AD-1693-1EC0-B015-54D8CD96D7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9EFB77-8445-1B19-5906-7EDAF7BB29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8753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D1FAD-6CD1-46D8-45DE-FD73877B9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C284AD-10EA-5AA9-2527-572EEDBCB7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4BF521-BA45-FF16-567D-D95E636A9C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C40463-9CB9-63E3-081D-3E1CEF6464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28658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2E731-5F5A-29EC-9DB2-E8C11AD2D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14452A-61B5-8B1A-82C1-B07B3EB155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6DBB02-08F6-78E7-A202-53C1C50D19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07BF35-BCE7-A21F-A640-8D02E53A01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014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3064E-48B8-4F0C-8AF3-188178586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146B5B-2C9F-8623-56B3-E91D3ECCB9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78C5B1-A6BC-9CBD-9652-3FF2A9878B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2D7D4B-9F8F-24BB-A2D1-47EBCBEC53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0595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89249-5717-EC75-785A-3E1F718C5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77BDC5-372B-2F59-3256-5587C36252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47E65F-CE37-A0A2-E90E-86DD8C7757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300A1F-D8D8-F510-726A-499841923E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1022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0E059-DBF6-257A-67DF-926D41201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4CF0C6-9E18-319C-4740-F21CD26272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0C66A3-B6D9-F6DF-5F60-5FF397EC1E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EBD971-707F-B478-E97B-8774534AB8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5358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F4EF5-64FB-BC33-7B0E-053801459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9E7550-C632-82E4-C6C2-F55BEDAFBB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FA3266-9420-2FCE-A59E-C35E8DC47B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0C0970-5103-1D91-9C6F-E48EEF289C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93998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1F7F5-22CC-F1E3-152E-6560B0D00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AFCFBE-D00B-17EF-FC40-B74FB3DB8A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D296FA-205F-6BE4-8A18-E37FC49246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C7D047-8863-EDA2-3ACE-ADD8138116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7980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856D92-7424-45C5-B742-32ECA4079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BEE7BF-F83B-C418-7324-4A2BF8FBD3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6CE88E-40EA-943D-4255-F9F2B6DA11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317A7-7072-A451-14BD-B4CB71900E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6989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BFBB9-59D6-3425-0CFD-3FBAC2100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4A51A7-797A-8B7C-3A01-7D014E3BD3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1E2CA2-AF5B-5B4B-DABB-F1CDC6B635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5F5AEC-E697-9742-4088-73B52EA114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2433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19824-5590-E10C-7896-BEAFA5DB2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FE0D47-9802-5B77-4F47-4339E6CD10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847B1E-798B-374A-200F-41A5D28449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F5280F-DAD6-A2D7-140A-57D0F201F3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8041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9398A-036F-C3ED-B5FE-C7D7715F2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06C308-928C-7C13-0ED0-03BFA445DF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A1F214-AA7D-388F-0367-95D39EE0BC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6BF24-9D98-EF7B-765C-CAC67A881F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6226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69E41-6C2C-941D-814D-0D41668A0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535A9A-EC11-B033-F076-FA03985B7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85A268-333B-1436-879E-EE232DF116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5A569-D02B-E68A-2924-E886FEC86F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29364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9127D-C0A2-719D-F547-5801862C4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69C8-8E24-31B8-7901-640C836CC1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7D6136-33E8-A559-E145-F5D606BAD1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55B6D9-7E73-D8A0-BCEE-693C03E627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01569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EEDB1-A7E2-1A36-E5BC-13AC8E183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349AB9-E86C-9313-D86E-337E202E9D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385F8B-C72C-05E5-35AC-E855DD593D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A7A54-41BA-A252-A817-65F3249BC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77329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5B4A4-64BE-F29C-9269-9F3A99C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9C1F09-B1A8-B4D4-684F-F26AC5E06F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7D6BB-6D8C-CA8A-2363-54A18E6680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F9FBBB-1C4B-19F4-901F-6D7BE66DD8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79721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47D0E-6C5E-66CA-FDDF-FE85774F1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6F74D9-5A99-ECB3-49B6-33950905B5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CB3719-F7E8-A34F-7CDF-7F3C658DB4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3EE8E0-CCCE-2124-496A-D3C36025F3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4831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C9623-9E16-A082-43F4-B50C532B6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0B7180-C29E-7941-4C42-B6DC14D4F0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487F10-05FA-8FFD-CB85-3E9301B551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95C15-800C-368A-A3CC-D785C1FC21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33388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38B34-32F7-F233-27CC-6FDA4F8F1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89F3F4-2DF2-1BE0-E233-5A7FAD32D3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3BD369-4F9E-2A91-C586-A96F61E517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32FD17-57B2-F1E8-D156-FCAFBA57D7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44200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218C8-156E-7217-88CD-0A76B47BD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EC1F6B-AAAB-E2C8-05B6-9295072F69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FC5387-D73D-13C7-0485-93A66C9C3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7D789-2124-530C-9DED-F38C256A5C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1144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A876AD-30F3-965F-38B8-ABD481974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62B454-5387-2BD7-3C9B-92ECD9DA12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55D160-9F74-3BA0-AB72-A12A9CE476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ED68CA-AAFB-24B8-88C0-B2D657FE82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8831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823505-D7AD-5200-2F43-7F7DF27D8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D8A103-E420-55EE-64A6-8F964B593D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751BB2-C387-FA62-9768-B9CB89D750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5F6D16-86D3-17AA-66BD-5E715C5EC2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2524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932FA-AA60-34DD-2291-158C4A5D3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738B5F-ED9D-73E3-1B4F-A10559162C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31B084-2E19-6734-B209-3D16DF487B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D5C5E1-812B-C43B-6959-1A41F35670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72980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24125-93C3-18D2-DEE7-8613BF5D23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FA2292-E572-6967-790A-9A0F02BC43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40A76B-5DFF-2545-CAB8-4EEADD3CA0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BE0EC-181D-86EF-2455-406B13DC97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99042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EDC91-43FF-D6AE-35E0-26E8C0EF2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EEA760-74B6-7729-6407-67953DC02E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2D74D4-D045-BA5B-944B-883A79F2C1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EDFC7-5434-8EBE-3B80-B5F42A80A3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73550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249F8-1447-F1C9-FAA0-21858F67A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962D32-C2D9-69A5-706B-4086B2113F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CDF986-AAA0-B8BE-44EA-34978E40DE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11A4A9-7EC3-09C1-FBEA-A0AE0581F7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89862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27D74-8E90-1AF1-700B-F3129A37D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9BC86A-6A2B-CCB9-9311-DC2601032B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FD8F70-329B-C46D-7184-9F670DFC32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6F8068-A169-9CDB-BB7F-A6936BF92C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2269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A1015-E793-3397-363F-FED095DE5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A74F05-5BB8-B97E-F7A3-A892A73773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69EB11-4E95-A553-5335-C9A873A76C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8B53E-A73D-20E2-6890-04E8E84A34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39470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FB587-1E23-68C0-5ACF-F47A27017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995346-9CBF-5D9D-2F17-3D1D5D7476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EC1389-0333-8661-4C85-E3B827E5D5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FAFFF5-C7D4-51B1-F0C8-9A0A7E709F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059407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AFE68-6610-A795-A98C-0C4BCB9C2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C93F3A-0F1B-80DA-1778-83B84FE319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B6B439-C942-7D01-B000-A16658F624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736421-FDF2-0BB5-6D79-6D3B93A8E7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20192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102F1-0B90-C725-F609-90FF478CF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897333-1418-DA24-D137-B48804AA3D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E6E8C1-36F7-C172-B2CC-44AEB4C224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30DBE8-27CE-697D-83B7-362905399C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444834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90387-E229-F459-CDC8-7C0BB77BF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48573D-7B99-1540-79A4-6B7AEBE5B1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428125-B3C5-94D7-527B-75A0A69297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12A142-F85B-86B6-2727-295A6C01A0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012543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4B2D09-3F79-3188-C991-FAB0AFC3C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4EEDE2-892F-64A8-49EA-5DE275A28B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AC42C4-D707-C69F-6F88-B69C3A4C83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D3BA51-4255-8AC9-496A-5A5D11D9C9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16428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F5F60-F2E4-A593-D349-8E485C619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E0A808-1BF8-692E-92F5-EA6E06DEBC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E361F2-1942-16D1-F014-AF8C922D9B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8FDC33-E667-9A85-4141-CA763382D1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270250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AE9632-62FA-9105-2262-BB8E42A77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AAB493-D7E5-2946-6AE7-5B1915A4A7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5FB45E-FCC3-25B0-9FD9-4CB3C50A46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61534E-F61F-06F2-D7DC-FB2F82D4B4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505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FC711E-7A3A-8B73-7ECC-D8ADAB9B5EF0}"/>
              </a:ext>
            </a:extLst>
          </p:cNvPr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79E99-A954-D9D9-5FD8-D7A0F6333C70}"/>
              </a:ext>
            </a:extLst>
          </p:cNvPr>
          <p:cNvSpPr txBox="1"/>
          <p:nvPr/>
        </p:nvSpPr>
        <p:spPr>
          <a:xfrm>
            <a:off x="6870366" y="4740109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7CCBE-9EBF-4A97-7535-0C2272CA9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A7B607-C8C0-4AF1-CF02-A82E5483E22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EC04ADA-F0DE-19B8-B35A-7D8868DE79C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8558060B-80D8-7528-C99D-64D6799F18D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1048106-66DB-2F4D-B484-640C45D248F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9917FBC-9A01-EF63-8A4D-9E4A9B274F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1D95A8-1A53-3344-36C4-ACDCF3B56CD4}"/>
              </a:ext>
            </a:extLst>
          </p:cNvPr>
          <p:cNvSpPr txBox="1"/>
          <p:nvPr/>
        </p:nvSpPr>
        <p:spPr>
          <a:xfrm>
            <a:off x="4689055" y="1195817"/>
            <a:ext cx="4472247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Special Value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D8E90D-B7A1-973F-BFC8-5B534A4CDF6B}"/>
              </a:ext>
            </a:extLst>
          </p:cNvPr>
          <p:cNvSpPr txBox="1"/>
          <p:nvPr/>
        </p:nvSpPr>
        <p:spPr>
          <a:xfrm>
            <a:off x="3875888" y="1755591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Special Value: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8046EF-05C1-0344-03F1-4135C59F8F2D}"/>
              </a:ext>
            </a:extLst>
          </p:cNvPr>
          <p:cNvSpPr txBox="1"/>
          <p:nvPr/>
        </p:nvSpPr>
        <p:spPr>
          <a:xfrm>
            <a:off x="4860941" y="275416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3A7087-0AF7-6ED0-C0AB-0E85C95F3FE4}"/>
              </a:ext>
            </a:extLst>
          </p:cNvPr>
          <p:cNvSpPr txBox="1"/>
          <p:nvPr/>
        </p:nvSpPr>
        <p:spPr>
          <a:xfrm>
            <a:off x="4426330" y="2206679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Detailed Practical Examples: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38CD37-0031-29A1-F610-C0B33AB70EAE}"/>
              </a:ext>
            </a:extLst>
          </p:cNvPr>
          <p:cNvSpPr txBox="1"/>
          <p:nvPr/>
        </p:nvSpPr>
        <p:spPr>
          <a:xfrm>
            <a:off x="4689055" y="3667745"/>
            <a:ext cx="4472247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Synergistic / Marriage Value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57B7F4-0654-089F-5E5B-C3F67F13B154}"/>
              </a:ext>
            </a:extLst>
          </p:cNvPr>
          <p:cNvSpPr txBox="1"/>
          <p:nvPr/>
        </p:nvSpPr>
        <p:spPr>
          <a:xfrm>
            <a:off x="2303761" y="4236092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Synergistic / Marriage Value: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B608AA-788D-D788-E923-91259D0BC697}"/>
              </a:ext>
            </a:extLst>
          </p:cNvPr>
          <p:cNvSpPr txBox="1"/>
          <p:nvPr/>
        </p:nvSpPr>
        <p:spPr>
          <a:xfrm>
            <a:off x="2929404" y="4649100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Classification Based on Availability of Benefit: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BA5704-2E62-EA19-EFA9-EE24DFF36610}"/>
              </a:ext>
            </a:extLst>
          </p:cNvPr>
          <p:cNvSpPr txBox="1"/>
          <p:nvPr/>
        </p:nvSpPr>
        <p:spPr>
          <a:xfrm>
            <a:off x="3684416" y="5134702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 Practical Example/General Synergy/: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44E449-5AEC-92CC-A960-1BFA13FB44B0}"/>
              </a:ext>
            </a:extLst>
          </p:cNvPr>
          <p:cNvSpPr txBox="1"/>
          <p:nvPr/>
        </p:nvSpPr>
        <p:spPr>
          <a:xfrm>
            <a:off x="4223907" y="556098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 Practical Example/Special Synergy/: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090E6-124E-8B53-1F17-91858A43E629}"/>
              </a:ext>
            </a:extLst>
          </p:cNvPr>
          <p:cNvSpPr txBox="1"/>
          <p:nvPr/>
        </p:nvSpPr>
        <p:spPr>
          <a:xfrm>
            <a:off x="4836987" y="598668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tabLst>
                <a:tab pos="4973638" algn="l"/>
              </a:tabLs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5EC0C2-7A39-CD03-05FF-1B62E8DDCA09}"/>
              </a:ext>
            </a:extLst>
          </p:cNvPr>
          <p:cNvSpPr txBox="1"/>
          <p:nvPr/>
        </p:nvSpPr>
        <p:spPr>
          <a:xfrm>
            <a:off x="5267005" y="6414452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Synergy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0FE981-0024-6E50-3BEA-F675F488C56B}"/>
              </a:ext>
            </a:extLst>
          </p:cNvPr>
          <p:cNvSpPr txBox="1"/>
          <p:nvPr/>
        </p:nvSpPr>
        <p:spPr>
          <a:xfrm>
            <a:off x="5353052" y="322723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Special Value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3DB733A-0D83-7534-7480-585A70EC3AFB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3</a:t>
            </a:r>
          </a:p>
        </p:txBody>
      </p:sp>
    </p:spTree>
    <p:extLst>
      <p:ext uri="{BB962C8B-B14F-4D97-AF65-F5344CB8AC3E}">
        <p14:creationId xmlns:p14="http://schemas.microsoft.com/office/powerpoint/2010/main" val="31861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" grpId="0" animBg="1"/>
      <p:bldP spid="4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D3373-50F1-B538-F66C-F215B92466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4C26BEF-EBBB-D482-46A6-9430831C59A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FFCD04A-5AE2-73C3-90E0-B7B034C83F7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1448D4A3-5E5D-756E-5157-92365854582D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F65033D-E087-F939-D2F2-C9648FD8E36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E921F7-7753-C451-6EC7-AAFAE71FFD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B970C3B-2910-F8F8-0991-E1B3BB11485D}"/>
              </a:ext>
            </a:extLst>
          </p:cNvPr>
          <p:cNvSpPr txBox="1"/>
          <p:nvPr/>
        </p:nvSpPr>
        <p:spPr>
          <a:xfrm>
            <a:off x="5355576" y="1284512"/>
            <a:ext cx="3757971" cy="580751"/>
          </a:xfrm>
          <a:prstGeom prst="horizontalScroll">
            <a:avLst/>
          </a:prstGeom>
          <a:solidFill>
            <a:srgbClr val="FAE3B4"/>
          </a:solidFill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Investment Value / Worth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B4720C-FB13-6F7B-7AF0-06047CB9F977}"/>
              </a:ext>
            </a:extLst>
          </p:cNvPr>
          <p:cNvSpPr txBox="1"/>
          <p:nvPr/>
        </p:nvSpPr>
        <p:spPr>
          <a:xfrm>
            <a:off x="3875888" y="209247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Investment Value / Worth: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6B46FA-E50F-90C0-6F32-53AED8FA0199}"/>
              </a:ext>
            </a:extLst>
          </p:cNvPr>
          <p:cNvSpPr txBox="1"/>
          <p:nvPr/>
        </p:nvSpPr>
        <p:spPr>
          <a:xfrm>
            <a:off x="5120704" y="3674557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A2F916-846A-81F3-B442-5B12FBB7EA7F}"/>
              </a:ext>
            </a:extLst>
          </p:cNvPr>
          <p:cNvSpPr txBox="1"/>
          <p:nvPr/>
        </p:nvSpPr>
        <p:spPr>
          <a:xfrm>
            <a:off x="4426330" y="2543561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Characteristics of Investment Value: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B18C02-3CDF-D592-2403-1645F9965C3A}"/>
              </a:ext>
            </a:extLst>
          </p:cNvPr>
          <p:cNvSpPr txBox="1"/>
          <p:nvPr/>
        </p:nvSpPr>
        <p:spPr>
          <a:xfrm>
            <a:off x="5419744" y="4182030"/>
            <a:ext cx="621900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Investment Value vs Special Value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A58BC3-34F2-057D-1411-5A52767C5720}"/>
              </a:ext>
            </a:extLst>
          </p:cNvPr>
          <p:cNvSpPr txBox="1"/>
          <p:nvPr/>
        </p:nvSpPr>
        <p:spPr>
          <a:xfrm>
            <a:off x="4836987" y="3094632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Illustrative Examples: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89507A-2C95-C333-9BCD-2471A17B4ACF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3</a:t>
            </a:r>
          </a:p>
        </p:txBody>
      </p:sp>
    </p:spTree>
    <p:extLst>
      <p:ext uri="{BB962C8B-B14F-4D97-AF65-F5344CB8AC3E}">
        <p14:creationId xmlns:p14="http://schemas.microsoft.com/office/powerpoint/2010/main" val="270167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9" grpId="0" animBg="1"/>
      <p:bldP spid="11" grpId="0" animBg="1"/>
      <p:bldP spid="12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886444" y="109907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597868" y="1786036"/>
            <a:ext cx="8417320" cy="5936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Liquidation Value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Mortgage Lending Value (MLV)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Insurable Value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Taxation Value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Compensation Value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CB228-35FB-E291-9354-24823D6BE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E20DBF6-DF7A-D38D-E474-618A16CED17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8B4985-35D6-9868-44BE-8B3F711513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2B138C6-0999-97D6-D931-3E1398C27075}"/>
              </a:ext>
            </a:extLst>
          </p:cNvPr>
          <p:cNvSpPr txBox="1"/>
          <p:nvPr/>
        </p:nvSpPr>
        <p:spPr>
          <a:xfrm>
            <a:off x="756050" y="1342198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</a:t>
            </a: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Valuation Bases 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D81DB7-4211-E295-873A-28504A87D954}"/>
              </a:ext>
            </a:extLst>
          </p:cNvPr>
          <p:cNvSpPr txBox="1"/>
          <p:nvPr/>
        </p:nvSpPr>
        <p:spPr>
          <a:xfrm>
            <a:off x="4528708" y="524820"/>
            <a:ext cx="4431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Overview of Valuation Bases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8FBAA7B-D51E-CAD8-548B-187777105306}"/>
              </a:ext>
            </a:extLst>
          </p:cNvPr>
          <p:cNvGraphicFramePr/>
          <p:nvPr/>
        </p:nvGraphicFramePr>
        <p:xfrm>
          <a:off x="-1" y="-145639"/>
          <a:ext cx="12011570" cy="71779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726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1BC4F2-49C9-4846-677D-3695CEB95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F7DE2FC-627C-AAE5-565D-BDB2ED66180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0B527DA-00D5-6051-15A8-0839227F0A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6F5D56-DD45-8928-E6A2-73E8B4F7F26C}"/>
              </a:ext>
            </a:extLst>
          </p:cNvPr>
          <p:cNvSpPr txBox="1"/>
          <p:nvPr/>
        </p:nvSpPr>
        <p:spPr>
          <a:xfrm>
            <a:off x="5344929" y="524820"/>
            <a:ext cx="2799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F277CD77-B4A7-4CA0-CB88-2E21D6863680}"/>
              </a:ext>
            </a:extLst>
          </p:cNvPr>
          <p:cNvSpPr/>
          <p:nvPr/>
        </p:nvSpPr>
        <p:spPr>
          <a:xfrm>
            <a:off x="1106353" y="1664604"/>
            <a:ext cx="10459876" cy="128163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“The 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amount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that would be realized when an asset or group of assets is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sold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under forced sale conditions</a:t>
            </a:r>
            <a:r>
              <a:rPr lang="en-US" sz="2000" b="1" dirty="0">
                <a:solidFill>
                  <a:srgbClr val="FF00FF"/>
                </a:solidFill>
                <a:latin typeface="Alexandria"/>
              </a:rPr>
              <a:t>,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where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the seller is under compulsion to sell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and </a:t>
            </a:r>
            <a:r>
              <a:rPr lang="en-US" sz="2000" b="1" u="sng" dirty="0">
                <a:solidFill>
                  <a:schemeClr val="tx1"/>
                </a:solidFill>
                <a:latin typeface="Alexandria"/>
              </a:rPr>
              <a:t>cannot wait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for an optimal marketing period.”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 </a:t>
            </a:r>
            <a:endParaRPr kumimoji="0" lang="en-US" sz="20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65C457-2D42-95B8-1031-95DC9FA47D70}"/>
              </a:ext>
            </a:extLst>
          </p:cNvPr>
          <p:cNvSpPr txBox="1"/>
          <p:nvPr/>
        </p:nvSpPr>
        <p:spPr>
          <a:xfrm>
            <a:off x="756050" y="115586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Liquidation Value: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D91D5A0-7B26-8CDD-1C0B-B62E20A08D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769639"/>
              </p:ext>
            </p:extLst>
          </p:nvPr>
        </p:nvGraphicFramePr>
        <p:xfrm>
          <a:off x="1106353" y="3140261"/>
          <a:ext cx="10515600" cy="271272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248979063"/>
                    </a:ext>
                  </a:extLst>
                </a:gridCol>
                <a:gridCol w="3285479">
                  <a:extLst>
                    <a:ext uri="{9D8B030D-6E8A-4147-A177-3AD203B41FA5}">
                      <a16:colId xmlns:a16="http://schemas.microsoft.com/office/drawing/2014/main" val="3356924884"/>
                    </a:ext>
                  </a:extLst>
                </a:gridCol>
                <a:gridCol w="2340244">
                  <a:extLst>
                    <a:ext uri="{9D8B030D-6E8A-4147-A177-3AD203B41FA5}">
                      <a16:colId xmlns:a16="http://schemas.microsoft.com/office/drawing/2014/main" val="426676717"/>
                    </a:ext>
                  </a:extLst>
                </a:gridCol>
                <a:gridCol w="2260977">
                  <a:extLst>
                    <a:ext uri="{9D8B030D-6E8A-4147-A177-3AD203B41FA5}">
                      <a16:colId xmlns:a16="http://schemas.microsoft.com/office/drawing/2014/main" val="12407605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Scenario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Marketing Period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Percentage of Market 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54648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Orderly Liquidation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Structured and managed sale with a reasonable exposure period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3–6 months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70–90%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986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Forced Liquidation (Forced Sale)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Urgent sale under severe compulsion and time pressure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30–90 days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40–70%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906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328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235FB-B6E2-3C9B-2415-6EF1459C5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49C7428-B500-19AD-C3D1-123BA768841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AD6183-7EE5-419E-0A9C-3BEF9A2FA7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6C0711-0187-E44E-9B15-1EA100B52EAE}"/>
              </a:ext>
            </a:extLst>
          </p:cNvPr>
          <p:cNvSpPr txBox="1"/>
          <p:nvPr/>
        </p:nvSpPr>
        <p:spPr>
          <a:xfrm>
            <a:off x="5356501" y="524820"/>
            <a:ext cx="2776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79F83-9248-079A-0365-DD87857B673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Characteristics:</a:t>
            </a: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4D893B3A-D78F-8FD1-D978-A277C2990CC0}"/>
              </a:ext>
            </a:extLst>
          </p:cNvPr>
          <p:cNvSpPr/>
          <p:nvPr/>
        </p:nvSpPr>
        <p:spPr>
          <a:xfrm>
            <a:off x="756049" y="1758689"/>
            <a:ext cx="11195319" cy="60871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Compulsion: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The seller is obligated to sell (not a willing seller), such as in cases of insolvency, bankruptcy, or court-ordered execution.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4DB0C5C1-0AF5-E4D6-91B7-C1246A13ECC3}"/>
              </a:ext>
            </a:extLst>
          </p:cNvPr>
          <p:cNvSpPr/>
          <p:nvPr/>
        </p:nvSpPr>
        <p:spPr>
          <a:xfrm>
            <a:off x="756048" y="2715072"/>
            <a:ext cx="11195319" cy="608711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Time Constraint: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The marketing period is limited and shorter than the normal exposure period; optimal marketing may not be feasible.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19D49719-7D6D-605E-49C9-FB388379BB98}"/>
              </a:ext>
            </a:extLst>
          </p:cNvPr>
          <p:cNvSpPr/>
          <p:nvPr/>
        </p:nvSpPr>
        <p:spPr>
          <a:xfrm>
            <a:off x="756048" y="3655566"/>
            <a:ext cx="11195320" cy="608711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Stigma Effect: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The market may perceive the asset negatively because it is a “forced sale.” Purchasers are aware of the seller’s weakened bargaining position.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E2DDA740-66D8-1EB6-87E8-6CE3F1939641}"/>
              </a:ext>
            </a:extLst>
          </p:cNvPr>
          <p:cNvSpPr/>
          <p:nvPr/>
        </p:nvSpPr>
        <p:spPr>
          <a:xfrm>
            <a:off x="756047" y="4596060"/>
            <a:ext cx="11195320" cy="608711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Below Market Value: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Liquidation value is generally lower than Market Value.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7AB00B32-B964-03C4-A255-13147C3CB983}"/>
              </a:ext>
            </a:extLst>
          </p:cNvPr>
          <p:cNvSpPr/>
          <p:nvPr/>
        </p:nvSpPr>
        <p:spPr>
          <a:xfrm>
            <a:off x="756048" y="5552886"/>
            <a:ext cx="11195320" cy="608711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Market and Asset Sensitivity: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The level of discount depends on the asset’s nature and market liquidity.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874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20BBF-BAB9-6480-4265-819D1FD6B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E429283-D067-0302-BCBE-CD16D77C9B6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9E875E2-4900-0164-D17C-8EA0D319E1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681DD7-C22A-1850-0F80-014B27872576}"/>
              </a:ext>
            </a:extLst>
          </p:cNvPr>
          <p:cNvSpPr txBox="1"/>
          <p:nvPr/>
        </p:nvSpPr>
        <p:spPr>
          <a:xfrm>
            <a:off x="5356501" y="524820"/>
            <a:ext cx="2776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398DD-BE6B-3C1B-BE72-CA9DC2ED5D8D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Affecting Liquidation Value: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7A69470-AFA9-6C06-8ACA-38031885D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59226"/>
              </p:ext>
            </p:extLst>
          </p:nvPr>
        </p:nvGraphicFramePr>
        <p:xfrm>
          <a:off x="180431" y="1645859"/>
          <a:ext cx="11815257" cy="4967351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86755">
                  <a:extLst>
                    <a:ext uri="{9D8B030D-6E8A-4147-A177-3AD203B41FA5}">
                      <a16:colId xmlns:a16="http://schemas.microsoft.com/office/drawing/2014/main" val="2849032005"/>
                    </a:ext>
                  </a:extLst>
                </a:gridCol>
                <a:gridCol w="4200041">
                  <a:extLst>
                    <a:ext uri="{9D8B030D-6E8A-4147-A177-3AD203B41FA5}">
                      <a16:colId xmlns:a16="http://schemas.microsoft.com/office/drawing/2014/main" val="3358047025"/>
                    </a:ext>
                  </a:extLst>
                </a:gridCol>
                <a:gridCol w="4928461">
                  <a:extLst>
                    <a:ext uri="{9D8B030D-6E8A-4147-A177-3AD203B41FA5}">
                      <a16:colId xmlns:a16="http://schemas.microsoft.com/office/drawing/2014/main" val="528033725"/>
                    </a:ext>
                  </a:extLst>
                </a:gridCol>
              </a:tblGrid>
              <a:tr h="581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3363700"/>
                  </a:ext>
                </a:extLst>
              </a:tr>
              <a:tr h="10294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Asset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More liquid assets = smaller discount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Residential apartment vs. specialised factory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616373"/>
                  </a:ext>
                </a:extLst>
              </a:tr>
              <a:tr h="8653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Conditions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Active market = higher realization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Boom period vs. recession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504629"/>
                  </a:ext>
                </a:extLst>
              </a:tr>
              <a:tr h="7193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Marketing Period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Longer period = higher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6 months vs. 30 days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24730"/>
                  </a:ext>
                </a:extLst>
              </a:tr>
              <a:tr h="7418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Portfolio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Bulk sale = greater discount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Entire real estate portfolio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6333819"/>
                  </a:ext>
                </a:extLst>
              </a:tr>
              <a:tr h="10294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Location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Prime locations = lower discount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City </a:t>
                      </a:r>
                      <a:r>
                        <a:rPr lang="en-US" sz="2000" dirty="0" err="1">
                          <a:latin typeface="Alexandria"/>
                        </a:rPr>
                        <a:t>centre</a:t>
                      </a:r>
                      <a:r>
                        <a:rPr lang="en-US" sz="2000" dirty="0">
                          <a:latin typeface="Alexandria"/>
                        </a:rPr>
                        <a:t> vs. peripheral area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8337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031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8BF27-B7EE-BCD2-3347-5C851FF27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01E230-0D1B-61BE-E179-EF90D20180F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B95AF-74E3-AF67-C4C8-5C90C5903F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9E5847-91A4-1702-EFA4-BB4EC7832EA3}"/>
              </a:ext>
            </a:extLst>
          </p:cNvPr>
          <p:cNvSpPr txBox="1"/>
          <p:nvPr/>
        </p:nvSpPr>
        <p:spPr>
          <a:xfrm>
            <a:off x="5356501" y="524820"/>
            <a:ext cx="2776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38BA52-A3D1-FBE0-D1C3-E6AE6FCC8975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Practical Example: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45EF71-1BF5-E557-96C5-5FCE96844B4A}"/>
              </a:ext>
            </a:extLst>
          </p:cNvPr>
          <p:cNvSpPr txBox="1"/>
          <p:nvPr/>
        </p:nvSpPr>
        <p:spPr>
          <a:xfrm>
            <a:off x="1686516" y="1582840"/>
            <a:ext cx="10445524" cy="1260345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A distressed factory. </a:t>
            </a: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The normal marketing period for such an asset is 12 months. </a:t>
            </a: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The court orders its sale within 60 days to satisfy outstanding debts.</a:t>
            </a:r>
          </a:p>
        </p:txBody>
      </p:sp>
      <p:sp>
        <p:nvSpPr>
          <p:cNvPr id="8" name="Star: 10 Points 7">
            <a:extLst>
              <a:ext uri="{FF2B5EF4-FFF2-40B4-BE49-F238E27FC236}">
                <a16:creationId xmlns:a16="http://schemas.microsoft.com/office/drawing/2014/main" id="{AEBA9673-2F96-1592-CF8B-467D62FEF2F3}"/>
              </a:ext>
            </a:extLst>
          </p:cNvPr>
          <p:cNvSpPr/>
          <p:nvPr/>
        </p:nvSpPr>
        <p:spPr>
          <a:xfrm>
            <a:off x="88817" y="1725671"/>
            <a:ext cx="1565088" cy="794802"/>
          </a:xfrm>
          <a:prstGeom prst="star10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Scenario</a:t>
            </a:r>
          </a:p>
        </p:txBody>
      </p:sp>
      <p:sp>
        <p:nvSpPr>
          <p:cNvPr id="9" name="Star: 10 Points 8">
            <a:extLst>
              <a:ext uri="{FF2B5EF4-FFF2-40B4-BE49-F238E27FC236}">
                <a16:creationId xmlns:a16="http://schemas.microsoft.com/office/drawing/2014/main" id="{E0926FE0-6DDA-5231-337A-9BEBBC80A4E8}"/>
              </a:ext>
            </a:extLst>
          </p:cNvPr>
          <p:cNvSpPr/>
          <p:nvPr/>
        </p:nvSpPr>
        <p:spPr>
          <a:xfrm>
            <a:off x="0" y="2781440"/>
            <a:ext cx="1778842" cy="1406188"/>
          </a:xfrm>
          <a:prstGeom prst="star10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Numerical Data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CB6CAD-3D0D-3776-A939-9D77B9BFEFA8}"/>
              </a:ext>
            </a:extLst>
          </p:cNvPr>
          <p:cNvSpPr txBox="1"/>
          <p:nvPr/>
        </p:nvSpPr>
        <p:spPr>
          <a:xfrm>
            <a:off x="1858780" y="3054373"/>
            <a:ext cx="10273260" cy="1260345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Market Value (MV) </a:t>
            </a:r>
            <a:r>
              <a:rPr lang="en-US" sz="2000" b="1" dirty="0">
                <a:latin typeface="Alexandria"/>
              </a:rPr>
              <a:t>assuming a 12-month exposure period: SAR 5,000,000</a:t>
            </a: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Forced Sale Discount: </a:t>
            </a:r>
            <a:r>
              <a:rPr lang="en-US" sz="2000" b="1" dirty="0">
                <a:latin typeface="Alexandria"/>
              </a:rPr>
              <a:t>The valuer estimates that an accelerated sale would require a 30% discount to attract opportunity buyers (typically cash purchasers).</a:t>
            </a: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81395F44-0FE7-8C6C-4AE5-42B8FC8A9F20}"/>
              </a:ext>
            </a:extLst>
          </p:cNvPr>
          <p:cNvSpPr/>
          <p:nvPr/>
        </p:nvSpPr>
        <p:spPr>
          <a:xfrm>
            <a:off x="531894" y="4398816"/>
            <a:ext cx="11128212" cy="625777"/>
          </a:xfrm>
          <a:prstGeom prst="bevel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Liquidation Value=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5,000,000×(1−30%)=3,500,000 SAR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2" name="Rectangle: Beveled 11">
            <a:extLst>
              <a:ext uri="{FF2B5EF4-FFF2-40B4-BE49-F238E27FC236}">
                <a16:creationId xmlns:a16="http://schemas.microsoft.com/office/drawing/2014/main" id="{9E854D79-8E17-B0D0-D608-A65C8E4EB380}"/>
              </a:ext>
            </a:extLst>
          </p:cNvPr>
          <p:cNvSpPr/>
          <p:nvPr/>
        </p:nvSpPr>
        <p:spPr>
          <a:xfrm>
            <a:off x="531894" y="5386228"/>
            <a:ext cx="11128212" cy="625777"/>
          </a:xfrm>
          <a:prstGeom prst="bevel">
            <a:avLst/>
          </a:prstGeom>
          <a:solidFill>
            <a:srgbClr val="F2FBF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Liquidation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= 3,500,000 SAR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2633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46EC67-7F43-A0F7-DD1D-6F180E47B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12F3A02-BB7E-ED81-EEFD-35027E02D2D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A8A4F4-C556-1CD2-12AC-B1BBD2943A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D4E449-A2BB-A586-97A5-3F638FAD02F6}"/>
              </a:ext>
            </a:extLst>
          </p:cNvPr>
          <p:cNvSpPr txBox="1"/>
          <p:nvPr/>
        </p:nvSpPr>
        <p:spPr>
          <a:xfrm>
            <a:off x="5251570" y="524820"/>
            <a:ext cx="277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172B7F39-931F-E9B0-2B91-3016206F7594}"/>
              </a:ext>
            </a:extLst>
          </p:cNvPr>
          <p:cNvSpPr/>
          <p:nvPr/>
        </p:nvSpPr>
        <p:spPr>
          <a:xfrm>
            <a:off x="4100884" y="1944840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+mj-lt"/>
              <a:buAutoNum type="arabicParenR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Clear Statement of the Basis of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2874BF0C-81FF-A798-1917-5FF6E29E224D}"/>
              </a:ext>
            </a:extLst>
          </p:cNvPr>
          <p:cNvSpPr/>
          <p:nvPr/>
        </p:nvSpPr>
        <p:spPr>
          <a:xfrm>
            <a:off x="498340" y="2725773"/>
            <a:ext cx="11195320" cy="70322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Explicit declaration of the nature of compulsion and its cause (e.g., court-ordered </a:t>
            </a:r>
            <a:r>
              <a:rPr lang="en-US" sz="2000" dirty="0" err="1">
                <a:solidFill>
                  <a:prstClr val="black"/>
                </a:solidFill>
                <a:latin typeface="Alexandria"/>
              </a:rPr>
              <a:t>realisation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insolvency proceedings, enforcement action).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67B7254-8886-CAA8-A567-466855F7E6A8}"/>
              </a:ext>
            </a:extLst>
          </p:cNvPr>
          <p:cNvGrpSpPr/>
          <p:nvPr/>
        </p:nvGrpSpPr>
        <p:grpSpPr>
          <a:xfrm>
            <a:off x="4807195" y="1106528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46C8041-1371-8470-D7EF-2AD9A1C7CDDA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FA03261-8549-2871-7274-76CD399F804A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3B091D7-C3C5-FC26-0FB5-376B6EBF729B}"/>
              </a:ext>
            </a:extLst>
          </p:cNvPr>
          <p:cNvSpPr/>
          <p:nvPr/>
        </p:nvSpPr>
        <p:spPr>
          <a:xfrm>
            <a:off x="498340" y="3709530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Identification of the type of liquidation (Orderly Liquidation / Forced Sale).</a:t>
            </a: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EC6216BE-0E0E-ED8B-8805-DD295EE1B8F7}"/>
              </a:ext>
            </a:extLst>
          </p:cNvPr>
          <p:cNvSpPr/>
          <p:nvPr/>
        </p:nvSpPr>
        <p:spPr>
          <a:xfrm>
            <a:off x="498340" y="4625021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Specification of the assumed marketing period (e.g., sale within 30 days).</a:t>
            </a: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125CA5ED-DFD2-79D2-BC5F-5ADFAFB4D7FC}"/>
              </a:ext>
            </a:extLst>
          </p:cNvPr>
          <p:cNvSpPr/>
          <p:nvPr/>
        </p:nvSpPr>
        <p:spPr>
          <a:xfrm>
            <a:off x="498340" y="5490950"/>
            <a:ext cx="11195320" cy="70837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Disclosure of any Special Assumptions in accordance with IVS and the RICS Red Book (e.g., assumed restricted exposure period).</a:t>
            </a:r>
          </a:p>
        </p:txBody>
      </p:sp>
    </p:spTree>
    <p:extLst>
      <p:ext uri="{BB962C8B-B14F-4D97-AF65-F5344CB8AC3E}">
        <p14:creationId xmlns:p14="http://schemas.microsoft.com/office/powerpoint/2010/main" val="112974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3" grpId="0" animBg="1"/>
      <p:bldP spid="4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76B53-19A0-A981-1D9C-F52679454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0CB649D-E896-C90A-791C-4530B2E2219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C575E18-D0C4-F82B-14F8-5E4539F03F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C158D8B-27F4-EBA3-4404-8B67E55632DA}"/>
              </a:ext>
            </a:extLst>
          </p:cNvPr>
          <p:cNvSpPr txBox="1"/>
          <p:nvPr/>
        </p:nvSpPr>
        <p:spPr>
          <a:xfrm>
            <a:off x="5251570" y="524820"/>
            <a:ext cx="277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D07EF8C8-F22C-C7A7-9161-E3FC66783659}"/>
              </a:ext>
            </a:extLst>
          </p:cNvPr>
          <p:cNvSpPr/>
          <p:nvPr/>
        </p:nvSpPr>
        <p:spPr>
          <a:xfrm>
            <a:off x="4100883" y="1790603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+mj-lt"/>
              <a:buAutoNum type="arabicParenR" startAt="2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Market Analysis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13A46FB2-5F12-01D2-D9F1-F3F1F744A32E}"/>
              </a:ext>
            </a:extLst>
          </p:cNvPr>
          <p:cNvSpPr/>
          <p:nvPr/>
        </p:nvSpPr>
        <p:spPr>
          <a:xfrm>
            <a:off x="498340" y="2356847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Assessment of the asset’s level of liquidity.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B886844-FE09-FD64-93EC-A2C5D61025D1}"/>
              </a:ext>
            </a:extLst>
          </p:cNvPr>
          <p:cNvGrpSpPr/>
          <p:nvPr/>
        </p:nvGrpSpPr>
        <p:grpSpPr>
          <a:xfrm>
            <a:off x="4807195" y="1106528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075F627-1E7E-C98E-8E6F-C8C1E78407AC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589463D-59CD-4A7B-C870-8977D48D1F50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1B83AA59-38CD-2837-420C-D216ACAEE3C7}"/>
              </a:ext>
            </a:extLst>
          </p:cNvPr>
          <p:cNvSpPr/>
          <p:nvPr/>
        </p:nvSpPr>
        <p:spPr>
          <a:xfrm>
            <a:off x="498340" y="2982946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Identification of the likely purchaser pool.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BE05BDFB-063A-B26B-93FB-9D6351D86970}"/>
              </a:ext>
            </a:extLst>
          </p:cNvPr>
          <p:cNvSpPr/>
          <p:nvPr/>
        </p:nvSpPr>
        <p:spPr>
          <a:xfrm>
            <a:off x="498340" y="3625164"/>
            <a:ext cx="11195320" cy="61390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Analysis of comparable transactions conducted under similar forced or constrained sale conditions (where available).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E8527E8E-D0A2-2709-1D89-43BEAAB3AAD5}"/>
              </a:ext>
            </a:extLst>
          </p:cNvPr>
          <p:cNvSpPr/>
          <p:nvPr/>
        </p:nvSpPr>
        <p:spPr>
          <a:xfrm>
            <a:off x="4100883" y="4436527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+mj-lt"/>
              <a:buAutoNum type="arabicParenR" startAt="3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Applied Discounts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24D31D9C-D88D-1DB6-2785-8B7BD13CEA27}"/>
              </a:ext>
            </a:extLst>
          </p:cNvPr>
          <p:cNvSpPr/>
          <p:nvPr/>
        </p:nvSpPr>
        <p:spPr>
          <a:xfrm>
            <a:off x="498340" y="4992066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Clear justification for each discount applied.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94238815-400F-D5C9-A867-B4ABBB1EB0C9}"/>
              </a:ext>
            </a:extLst>
          </p:cNvPr>
          <p:cNvSpPr/>
          <p:nvPr/>
        </p:nvSpPr>
        <p:spPr>
          <a:xfrm>
            <a:off x="498340" y="5646951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Benchmarking against comparable forced sale evidence.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92CCEB25-EB34-EFCC-D92A-5F953BFE794F}"/>
              </a:ext>
            </a:extLst>
          </p:cNvPr>
          <p:cNvSpPr/>
          <p:nvPr/>
        </p:nvSpPr>
        <p:spPr>
          <a:xfrm>
            <a:off x="530424" y="6301010"/>
            <a:ext cx="11195320" cy="46057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Explanation of the impact of special circumstances (e.g., stigma, limited exposure, bulk disposal).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581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3" grpId="0" animBg="1"/>
      <p:bldP spid="4" grpId="0" animBg="1"/>
      <p:bldP spid="7" grpId="0" animBg="1"/>
      <p:bldP spid="12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440AE-4DFC-BFB6-9911-511B2C3F4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ADBF5AF-86E6-730B-047E-A935422DA8F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B24F46D-0358-6B70-79F1-97801E4641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9A156C-B2CB-CF19-5C35-A0F14CC6B9AC}"/>
              </a:ext>
            </a:extLst>
          </p:cNvPr>
          <p:cNvSpPr txBox="1"/>
          <p:nvPr/>
        </p:nvSpPr>
        <p:spPr>
          <a:xfrm>
            <a:off x="5251570" y="524820"/>
            <a:ext cx="277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Liquidation Value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C65E6D6B-ABA6-5075-DFC9-14E969D993FD}"/>
              </a:ext>
            </a:extLst>
          </p:cNvPr>
          <p:cNvSpPr/>
          <p:nvPr/>
        </p:nvSpPr>
        <p:spPr>
          <a:xfrm>
            <a:off x="4100883" y="1790603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+mj-lt"/>
              <a:buAutoNum type="arabicParenR" startAt="4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Costs to Realize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9E61286A-DBAF-80E8-F071-68822ABCD99A}"/>
              </a:ext>
            </a:extLst>
          </p:cNvPr>
          <p:cNvSpPr/>
          <p:nvPr/>
        </p:nvSpPr>
        <p:spPr>
          <a:xfrm>
            <a:off x="498340" y="2356847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Selling and marketing costs.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4F8452-DC2E-383F-5B53-451BA62C2592}"/>
              </a:ext>
            </a:extLst>
          </p:cNvPr>
          <p:cNvGrpSpPr/>
          <p:nvPr/>
        </p:nvGrpSpPr>
        <p:grpSpPr>
          <a:xfrm>
            <a:off x="4807195" y="1106528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C4219D9-5FDA-60B2-4097-324BBEB18C7E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D4DF4D4-C002-51A6-D45F-E3005FBCEBE2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EC6E3E49-B787-F895-8E08-2056077D0260}"/>
              </a:ext>
            </a:extLst>
          </p:cNvPr>
          <p:cNvSpPr/>
          <p:nvPr/>
        </p:nvSpPr>
        <p:spPr>
          <a:xfrm>
            <a:off x="498340" y="2982946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Legal and enforcement costs.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271A1852-BF2F-FA51-4E34-26EEDEE475BF}"/>
              </a:ext>
            </a:extLst>
          </p:cNvPr>
          <p:cNvSpPr/>
          <p:nvPr/>
        </p:nvSpPr>
        <p:spPr>
          <a:xfrm>
            <a:off x="498340" y="3625164"/>
            <a:ext cx="11195320" cy="61390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Management, security, and holding costs (if applicable).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2405BE65-A905-C3A7-FB2F-85C29B68B35E}"/>
              </a:ext>
            </a:extLst>
          </p:cNvPr>
          <p:cNvSpPr/>
          <p:nvPr/>
        </p:nvSpPr>
        <p:spPr>
          <a:xfrm>
            <a:off x="4100883" y="4436527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+mj-lt"/>
              <a:buAutoNum type="arabicParenR" startAt="5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Risk Analysis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853896DB-B10C-2C96-B480-DA3BBFE34886}"/>
              </a:ext>
            </a:extLst>
          </p:cNvPr>
          <p:cNvSpPr/>
          <p:nvPr/>
        </p:nvSpPr>
        <p:spPr>
          <a:xfrm>
            <a:off x="498340" y="4992066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Risk of non-disposal within the assumed marketing period.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1AC52CB4-6D6E-CF1B-2455-48BEE28E06AF}"/>
              </a:ext>
            </a:extLst>
          </p:cNvPr>
          <p:cNvSpPr/>
          <p:nvPr/>
        </p:nvSpPr>
        <p:spPr>
          <a:xfrm>
            <a:off x="498340" y="5646951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Risk of further value deterioration due to continued distress or market decline.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175C1075-D391-A906-F614-053B8BB2F4FE}"/>
              </a:ext>
            </a:extLst>
          </p:cNvPr>
          <p:cNvSpPr/>
          <p:nvPr/>
        </p:nvSpPr>
        <p:spPr>
          <a:xfrm>
            <a:off x="530424" y="6301010"/>
            <a:ext cx="11195320" cy="46057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Legal or title-related risks affecting salability.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88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3" grpId="0" animBg="1"/>
      <p:bldP spid="4" grpId="0" animBg="1"/>
      <p:bldP spid="7" grpId="0" animBg="1"/>
      <p:bldP spid="12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D29DF-F6F7-4A38-65B7-8F6631792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A520A3-6128-8D31-7E38-4131BD4C307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1C5C0FB-6D40-0493-0882-B775484F55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12C3E23-C880-9678-8359-559C9C574C3C}"/>
              </a:ext>
            </a:extLst>
          </p:cNvPr>
          <p:cNvSpPr txBox="1"/>
          <p:nvPr/>
        </p:nvSpPr>
        <p:spPr>
          <a:xfrm>
            <a:off x="4174355" y="524820"/>
            <a:ext cx="49304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Value/Liquidation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8DEF37-E5CC-5310-F8FD-7084D56E4062}"/>
              </a:ext>
            </a:extLst>
          </p:cNvPr>
          <p:cNvSpPr txBox="1"/>
          <p:nvPr/>
        </p:nvSpPr>
        <p:spPr>
          <a:xfrm>
            <a:off x="3278035" y="991874"/>
            <a:ext cx="60935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1900" b="1" dirty="0">
                <a:latin typeface="Alexandria"/>
              </a:rPr>
              <a:t>Comparative Table: Market Value vs. Liquidation Value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734959C-7F3D-B3EB-5396-A9C982285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351832"/>
              </p:ext>
            </p:extLst>
          </p:nvPr>
        </p:nvGraphicFramePr>
        <p:xfrm>
          <a:off x="180431" y="1376595"/>
          <a:ext cx="11877252" cy="5423911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741359">
                  <a:extLst>
                    <a:ext uri="{9D8B030D-6E8A-4147-A177-3AD203B41FA5}">
                      <a16:colId xmlns:a16="http://schemas.microsoft.com/office/drawing/2014/main" val="1754442843"/>
                    </a:ext>
                  </a:extLst>
                </a:gridCol>
                <a:gridCol w="3440624">
                  <a:extLst>
                    <a:ext uri="{9D8B030D-6E8A-4147-A177-3AD203B41FA5}">
                      <a16:colId xmlns:a16="http://schemas.microsoft.com/office/drawing/2014/main" val="303443528"/>
                    </a:ext>
                  </a:extLst>
                </a:gridCol>
                <a:gridCol w="3487118">
                  <a:extLst>
                    <a:ext uri="{9D8B030D-6E8A-4147-A177-3AD203B41FA5}">
                      <a16:colId xmlns:a16="http://schemas.microsoft.com/office/drawing/2014/main" val="2876374330"/>
                    </a:ext>
                  </a:extLst>
                </a:gridCol>
                <a:gridCol w="3208151">
                  <a:extLst>
                    <a:ext uri="{9D8B030D-6E8A-4147-A177-3AD203B41FA5}">
                      <a16:colId xmlns:a16="http://schemas.microsoft.com/office/drawing/2014/main" val="1119529996"/>
                    </a:ext>
                  </a:extLst>
                </a:gridCol>
              </a:tblGrid>
              <a:tr h="6893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Element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Market Value (MV)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Orderly Liquidation Value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Forced Liquidation (Forced Sale) Value</a:t>
                      </a:r>
                    </a:p>
                  </a:txBody>
                  <a:tcPr marL="83680" marR="83680" marT="41840" marB="41840" anchor="ctr"/>
                </a:tc>
                <a:extLst>
                  <a:ext uri="{0D108BD9-81ED-4DB2-BD59-A6C34878D82A}">
                    <a16:rowId xmlns:a16="http://schemas.microsoft.com/office/drawing/2014/main" val="2276100016"/>
                  </a:ext>
                </a:extLst>
              </a:tr>
              <a:tr h="98847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Seller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Willing seller (not under compulsion)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Compelled to sell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Under severe compulsion and time pressure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460988"/>
                  </a:ext>
                </a:extLst>
              </a:tr>
              <a:tr h="6893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Purchaser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Typical willing buyer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Opportunistic buyer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Distressed / bargain-seeking buyer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371231"/>
                  </a:ext>
                </a:extLst>
              </a:tr>
              <a:tr h="6893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Marketing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Adequate and reasonable exposure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Limited (3–6 months)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Urgent (30–90 days)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9846464"/>
                  </a:ext>
                </a:extLst>
              </a:tr>
              <a:tr h="6893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Negotiation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Balanced bargaining position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Weakened seller position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Minimal or negligible negotiation leverage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734120"/>
                  </a:ext>
                </a:extLst>
              </a:tr>
              <a:tr h="98847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Price Level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100% – Best price reasonably obtainable under MV assumptions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70–90% of Market Value (reflecting constrained conditions)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40–70% of Market Value (reflecting severe compulsion)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1961722"/>
                  </a:ext>
                </a:extLst>
              </a:tr>
              <a:tr h="6893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Terms</a:t>
                      </a:r>
                    </a:p>
                  </a:txBody>
                  <a:tcPr marL="83680" marR="83680" marT="41840" marB="418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Normal market terms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More flexible in favour of purchaser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Highly favorable to purchaser</a:t>
                      </a:r>
                    </a:p>
                  </a:txBody>
                  <a:tcPr marL="83680" marR="83680" marT="41840" marB="418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826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083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720E21-182C-9DD9-74ED-E3DA5D3EE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F7FC74-CCDF-FADF-27E0-BF0D430074F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61547C3-1D89-9AEE-1C24-5EA3D2B17B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1A0143-27C2-66D8-EB92-D06263744808}"/>
              </a:ext>
            </a:extLst>
          </p:cNvPr>
          <p:cNvSpPr txBox="1"/>
          <p:nvPr/>
        </p:nvSpPr>
        <p:spPr>
          <a:xfrm>
            <a:off x="4367995" y="524820"/>
            <a:ext cx="475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Mortgage Lending Value (MLV)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097B366D-5692-A90A-A145-37C7ED059591}"/>
              </a:ext>
            </a:extLst>
          </p:cNvPr>
          <p:cNvSpPr/>
          <p:nvPr/>
        </p:nvSpPr>
        <p:spPr>
          <a:xfrm>
            <a:off x="1106353" y="1538546"/>
            <a:ext cx="10459876" cy="140613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5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value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of immovable property as determined by a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prudent assessment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of the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future marketability of the property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taking into account its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long-term sustainable aspects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normal and local market conditions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the current use and appropriate alternative uses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A0F08525-019D-A493-59C6-0B214770DCB9}"/>
              </a:ext>
            </a:extLst>
          </p:cNvPr>
          <p:cNvSpPr/>
          <p:nvPr/>
        </p:nvSpPr>
        <p:spPr>
          <a:xfrm>
            <a:off x="1106353" y="3287546"/>
            <a:ext cx="10459876" cy="927993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“The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long-term sustainable value of a property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, excluding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speculative elements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and focusing on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stable income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achievable over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a full economic cycle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.”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306AAD-2B78-D753-1CD1-F6781C466DFC}"/>
              </a:ext>
            </a:extLst>
          </p:cNvPr>
          <p:cNvSpPr txBox="1"/>
          <p:nvPr/>
        </p:nvSpPr>
        <p:spPr>
          <a:xfrm>
            <a:off x="756049" y="1155869"/>
            <a:ext cx="75634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Mortgage Lending Value (MLV):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F1BB61-3EEB-3B52-E99C-73903F319B47}"/>
              </a:ext>
            </a:extLst>
          </p:cNvPr>
          <p:cNvSpPr txBox="1"/>
          <p:nvPr/>
        </p:nvSpPr>
        <p:spPr>
          <a:xfrm>
            <a:off x="3287000" y="4442291"/>
            <a:ext cx="6098582" cy="1938992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</a:rPr>
              <a:t>Conceptual MLV Formula:</a:t>
            </a:r>
          </a:p>
          <a:p>
            <a:pPr algn="ctr"/>
            <a:r>
              <a:rPr lang="en-US" sz="2000" b="1" dirty="0">
                <a:latin typeface="Alexandria"/>
              </a:rPr>
              <a:t>━━━━━━━━━━━━━━━━━━━━━━</a:t>
            </a:r>
          </a:p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</a:rPr>
              <a:t>MLV</a:t>
            </a:r>
            <a:r>
              <a:rPr lang="en-US" sz="2000" b="1" dirty="0">
                <a:latin typeface="Alexandria"/>
              </a:rPr>
              <a:t> =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Sustainable value over a full economic cycle</a:t>
            </a:r>
          </a:p>
          <a:p>
            <a:pPr algn="ctr"/>
            <a:r>
              <a:rPr lang="en-US" sz="2000" b="1" dirty="0">
                <a:latin typeface="Alexandria"/>
              </a:rPr>
              <a:t>      –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Speculative elements</a:t>
            </a:r>
          </a:p>
          <a:p>
            <a:pPr algn="ctr"/>
            <a:r>
              <a:rPr lang="en-US" sz="2000" b="1" dirty="0">
                <a:latin typeface="Alexandria"/>
              </a:rPr>
              <a:t>      – Short-term volatility</a:t>
            </a:r>
          </a:p>
          <a:p>
            <a:pPr algn="ctr"/>
            <a:r>
              <a:rPr lang="en-US" sz="2000" b="1" dirty="0">
                <a:latin typeface="Alexandria"/>
              </a:rPr>
              <a:t>      +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Additional prudential margin</a:t>
            </a:r>
          </a:p>
        </p:txBody>
      </p:sp>
    </p:spTree>
    <p:extLst>
      <p:ext uri="{BB962C8B-B14F-4D97-AF65-F5344CB8AC3E}">
        <p14:creationId xmlns:p14="http://schemas.microsoft.com/office/powerpoint/2010/main" val="1913928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564FF-1857-9383-2A09-8238CF1DE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DB6C818-5B46-DE83-C9D6-3DEDB13FE15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63F4FB-5359-D9D1-92B2-BF42FFC7DA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25DEF4-827F-94CF-2E92-64ACA2318E87}"/>
              </a:ext>
            </a:extLst>
          </p:cNvPr>
          <p:cNvSpPr txBox="1"/>
          <p:nvPr/>
        </p:nvSpPr>
        <p:spPr>
          <a:xfrm>
            <a:off x="4367993" y="524820"/>
            <a:ext cx="475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Mortgage Lending Value (MLV)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02FACA-BD8E-0128-0AE5-D0FA7F285518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Characteristics:</a:t>
            </a: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77BC75E2-5EE1-F8CB-8211-468810E4650D}"/>
              </a:ext>
            </a:extLst>
          </p:cNvPr>
          <p:cNvSpPr/>
          <p:nvPr/>
        </p:nvSpPr>
        <p:spPr>
          <a:xfrm>
            <a:off x="756049" y="1758689"/>
            <a:ext cx="11195319" cy="60871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Prudence: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Excludes speculative elements and short-term market exuberance.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E0D51C7D-1936-40E2-44D0-FB92DEADD970}"/>
              </a:ext>
            </a:extLst>
          </p:cNvPr>
          <p:cNvSpPr/>
          <p:nvPr/>
        </p:nvSpPr>
        <p:spPr>
          <a:xfrm>
            <a:off x="756048" y="2877589"/>
            <a:ext cx="11195319" cy="7139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Through-the-Cycle Approach: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Not based on peak or trough market conditions, but on a stabilized long-term value across an economic cycle.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F10AA835-98B6-8610-60D2-19833547A18B}"/>
              </a:ext>
            </a:extLst>
          </p:cNvPr>
          <p:cNvSpPr/>
          <p:nvPr/>
        </p:nvSpPr>
        <p:spPr>
          <a:xfrm>
            <a:off x="756047" y="4073083"/>
            <a:ext cx="11195320" cy="835034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Risk Management Objective: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Designed to protect the lender in the event of borrower default and potential future disposal under adverse market conditions.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837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8AF1F-7C3F-D0D2-2750-A7762B8D2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97E993F-DC48-3F6B-0093-C80B3924E1A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CC5CAC6-5995-5646-629F-47F31FAA37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576546-6C14-5C25-4700-2DF33F327F1D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Practical Example:</a:t>
            </a:r>
            <a:endParaRPr lang="en-US" sz="2200" b="1" dirty="0">
              <a:solidFill>
                <a:srgbClr val="4472C4"/>
              </a:solidFill>
              <a:latin typeface="Alexandr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71ABEC-2EED-5BB5-756E-F1AAE49AA579}"/>
              </a:ext>
            </a:extLst>
          </p:cNvPr>
          <p:cNvSpPr txBox="1"/>
          <p:nvPr/>
        </p:nvSpPr>
        <p:spPr>
          <a:xfrm>
            <a:off x="1686516" y="1582840"/>
            <a:ext cx="10273260" cy="2060564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 residential apartment located in a market experiencing a property bubble (rapid price inflation driven by speculation).</a:t>
            </a: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Current Market Value (MV):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SAR 2,000,000 (reflecting strong speculative demand).</a:t>
            </a: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Sustainability Analysis: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Long-term stabilized prices and sustainable rental income support only SAR 1,600,000.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Star: 10 Points 7">
            <a:extLst>
              <a:ext uri="{FF2B5EF4-FFF2-40B4-BE49-F238E27FC236}">
                <a16:creationId xmlns:a16="http://schemas.microsoft.com/office/drawing/2014/main" id="{7AC6B04B-BEA5-F3A3-A763-C72119DF4EAB}"/>
              </a:ext>
            </a:extLst>
          </p:cNvPr>
          <p:cNvSpPr/>
          <p:nvPr/>
        </p:nvSpPr>
        <p:spPr>
          <a:xfrm>
            <a:off x="121428" y="2182352"/>
            <a:ext cx="1565088" cy="794802"/>
          </a:xfrm>
          <a:prstGeom prst="star10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Scenario</a:t>
            </a: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8FAE8496-2DB5-5D53-9961-AA8AEF3DD66D}"/>
              </a:ext>
            </a:extLst>
          </p:cNvPr>
          <p:cNvSpPr/>
          <p:nvPr/>
        </p:nvSpPr>
        <p:spPr>
          <a:xfrm>
            <a:off x="831564" y="4412455"/>
            <a:ext cx="11128212" cy="1182433"/>
          </a:xfrm>
          <a:prstGeom prst="bevel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Market Value: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SAR 2,000,000</a:t>
            </a:r>
          </a:p>
          <a:p>
            <a:pPr lvl="0" algn="ctr"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Mortgage Lending Value (MLV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): SAR 1,600,000</a:t>
            </a:r>
          </a:p>
          <a:p>
            <a:pPr lvl="0" algn="ctr"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(SAR 400,000 excluded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as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speculative excess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.)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FB90D-860B-176C-3CFE-E84B30A0B618}"/>
              </a:ext>
            </a:extLst>
          </p:cNvPr>
          <p:cNvSpPr txBox="1"/>
          <p:nvPr/>
        </p:nvSpPr>
        <p:spPr>
          <a:xfrm>
            <a:off x="4427953" y="496329"/>
            <a:ext cx="475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Mortgage Lending Value (MLV)</a:t>
            </a:r>
          </a:p>
        </p:txBody>
      </p:sp>
    </p:spTree>
    <p:extLst>
      <p:ext uri="{BB962C8B-B14F-4D97-AF65-F5344CB8AC3E}">
        <p14:creationId xmlns:p14="http://schemas.microsoft.com/office/powerpoint/2010/main" val="356043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DECD0-18EC-3D12-2F1E-C31DC08BA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FC247DD-08F1-8129-0EFD-33AE52C5259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BFCC096-D108-BAAD-43FF-1D2AEE6FC2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E0EF60-3E3A-CB8E-61B5-43EF3810833E}"/>
              </a:ext>
            </a:extLst>
          </p:cNvPr>
          <p:cNvSpPr txBox="1"/>
          <p:nvPr/>
        </p:nvSpPr>
        <p:spPr>
          <a:xfrm>
            <a:off x="4263063" y="524820"/>
            <a:ext cx="475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Mortgage Lending Value (MLV)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682C61E3-DB9E-3932-F651-3AC0C9313A1D}"/>
              </a:ext>
            </a:extLst>
          </p:cNvPr>
          <p:cNvSpPr/>
          <p:nvPr/>
        </p:nvSpPr>
        <p:spPr>
          <a:xfrm>
            <a:off x="4100884" y="1944840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+mj-lt"/>
              <a:buAutoNum type="arabicParenR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Front Page – Formal Declaration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757E67C9-8F66-50DA-099C-EDBEE295AF94}"/>
              </a:ext>
            </a:extLst>
          </p:cNvPr>
          <p:cNvSpPr/>
          <p:nvPr/>
        </p:nvSpPr>
        <p:spPr>
          <a:xfrm>
            <a:off x="498340" y="2725773"/>
            <a:ext cx="11195320" cy="58930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Explicit statement: “Valuation prepared on the basis of Mortgage Lending Value (MLV)”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B704878-13B6-926F-F480-52B1E1EE8A28}"/>
              </a:ext>
            </a:extLst>
          </p:cNvPr>
          <p:cNvGrpSpPr/>
          <p:nvPr/>
        </p:nvGrpSpPr>
        <p:grpSpPr>
          <a:xfrm>
            <a:off x="4807195" y="1106528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4F5AF98-6F54-9D4B-E218-5A46CC5D70EB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D05D17C-BC84-8E1C-5DEE-83A7FA04A669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ED16D5B9-A540-47B0-9D9E-6AC852902469}"/>
              </a:ext>
            </a:extLst>
          </p:cNvPr>
          <p:cNvSpPr/>
          <p:nvPr/>
        </p:nvSpPr>
        <p:spPr>
          <a:xfrm>
            <a:off x="498340" y="3709530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Reference to IVS ,RICS and EVS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DBB62D42-2201-8022-4A62-003A857F082A}"/>
              </a:ext>
            </a:extLst>
          </p:cNvPr>
          <p:cNvSpPr/>
          <p:nvPr/>
        </p:nvSpPr>
        <p:spPr>
          <a:xfrm>
            <a:off x="498340" y="4625021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Valuation date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9A68FA53-46F9-C083-A82A-D791FF263E94}"/>
              </a:ext>
            </a:extLst>
          </p:cNvPr>
          <p:cNvSpPr/>
          <p:nvPr/>
        </p:nvSpPr>
        <p:spPr>
          <a:xfrm>
            <a:off x="498340" y="5490950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Professional license number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200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3" grpId="0" animBg="1"/>
      <p:bldP spid="4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12CEA-43A7-3674-783C-F78A501B7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2720EDB-5D9D-8B0F-B940-A240057C3C8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DFE640-2EFC-6C93-827B-21B7F350C4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59E044-7001-2648-0D73-2741B3740E8E}"/>
              </a:ext>
            </a:extLst>
          </p:cNvPr>
          <p:cNvSpPr txBox="1"/>
          <p:nvPr/>
        </p:nvSpPr>
        <p:spPr>
          <a:xfrm>
            <a:off x="4263063" y="524820"/>
            <a:ext cx="475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Mortgage Lending Value (MLV)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CB6E6DB5-1478-D4DC-AE6E-B6DBE6B15CDE}"/>
              </a:ext>
            </a:extLst>
          </p:cNvPr>
          <p:cNvSpPr/>
          <p:nvPr/>
        </p:nvSpPr>
        <p:spPr>
          <a:xfrm>
            <a:off x="4100883" y="1790603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+mj-lt"/>
              <a:buAutoNum type="arabicParenR" startAt="2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Executive Summary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53126282-C4C8-B781-23E9-FED5BE3238D0}"/>
              </a:ext>
            </a:extLst>
          </p:cNvPr>
          <p:cNvSpPr/>
          <p:nvPr/>
        </p:nvSpPr>
        <p:spPr>
          <a:xfrm>
            <a:off x="498340" y="2356848"/>
            <a:ext cx="11195320" cy="38008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Mortgage Lending Value (numerical figure)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7C0320E-DD5D-6E32-C960-C1CBE14000D7}"/>
              </a:ext>
            </a:extLst>
          </p:cNvPr>
          <p:cNvGrpSpPr/>
          <p:nvPr/>
        </p:nvGrpSpPr>
        <p:grpSpPr>
          <a:xfrm>
            <a:off x="4807195" y="1106528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DAF3419-FC34-6933-FCCB-933B973C0FB5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18F3868-488D-EC5F-5B30-4112CEDB5EC8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90DE5308-8104-59B0-09A8-ACA251658920}"/>
              </a:ext>
            </a:extLst>
          </p:cNvPr>
          <p:cNvSpPr/>
          <p:nvPr/>
        </p:nvSpPr>
        <p:spPr>
          <a:xfrm>
            <a:off x="498340" y="2897930"/>
            <a:ext cx="11195320" cy="36197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Market Value (for comparison) /MLV is typically lower than Market Value due to its prudential nature/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E31E57D8-947F-5D36-FE99-246B2B3114BC}"/>
              </a:ext>
            </a:extLst>
          </p:cNvPr>
          <p:cNvSpPr/>
          <p:nvPr/>
        </p:nvSpPr>
        <p:spPr>
          <a:xfrm>
            <a:off x="498340" y="3454683"/>
            <a:ext cx="11195320" cy="36197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MLV/MV ratio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020DFBA5-F1DE-430E-F432-B19FCB62F4C9}"/>
              </a:ext>
            </a:extLst>
          </p:cNvPr>
          <p:cNvSpPr/>
          <p:nvPr/>
        </p:nvSpPr>
        <p:spPr>
          <a:xfrm>
            <a:off x="4100883" y="4436527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+mj-lt"/>
              <a:buAutoNum type="arabicParenR" startAt="3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Detailed Analysis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A800DDB0-85EE-1F25-F633-C4A1F8F56E7F}"/>
              </a:ext>
            </a:extLst>
          </p:cNvPr>
          <p:cNvSpPr/>
          <p:nvPr/>
        </p:nvSpPr>
        <p:spPr>
          <a:xfrm>
            <a:off x="498340" y="4992066"/>
            <a:ext cx="11195320" cy="40949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Long-term market analysis (typically 10-year perspective).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34B2DF61-B91D-97E9-9C16-75348D0CC12E}"/>
              </a:ext>
            </a:extLst>
          </p:cNvPr>
          <p:cNvSpPr/>
          <p:nvPr/>
        </p:nvSpPr>
        <p:spPr>
          <a:xfrm>
            <a:off x="498340" y="5557560"/>
            <a:ext cx="11195320" cy="36197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Review of previous economic cycles.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04DF0774-C268-6E16-24CB-7ECDADC8CFFC}"/>
              </a:ext>
            </a:extLst>
          </p:cNvPr>
          <p:cNvSpPr/>
          <p:nvPr/>
        </p:nvSpPr>
        <p:spPr>
          <a:xfrm>
            <a:off x="498340" y="6020217"/>
            <a:ext cx="11195320" cy="36197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Assessment of long-term sustainability.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878AAC2D-5D72-AA20-DA53-D53B79A33233}"/>
              </a:ext>
            </a:extLst>
          </p:cNvPr>
          <p:cNvSpPr/>
          <p:nvPr/>
        </p:nvSpPr>
        <p:spPr>
          <a:xfrm>
            <a:off x="498340" y="4011436"/>
            <a:ext cx="11195320" cy="36197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Key assumptions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716222BD-03F0-FC42-AD91-988E8BC8E316}"/>
              </a:ext>
            </a:extLst>
          </p:cNvPr>
          <p:cNvSpPr/>
          <p:nvPr/>
        </p:nvSpPr>
        <p:spPr>
          <a:xfrm>
            <a:off x="498340" y="6496024"/>
            <a:ext cx="11195320" cy="36197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Identification of potential downside risks.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13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3" grpId="0" animBg="1"/>
      <p:bldP spid="4" grpId="0" animBg="1"/>
      <p:bldP spid="7" grpId="0" animBg="1"/>
      <p:bldP spid="12" grpId="0" animBg="1"/>
      <p:bldP spid="14" grpId="0" animBg="1"/>
      <p:bldP spid="15" grpId="0" animBg="1"/>
      <p:bldP spid="11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15C79-04D0-51CF-E255-423CBA76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35782F9-0B52-4232-B05F-723A90F0C09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420050C-96BD-055E-9C32-D291722C0B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DAF04D-3B33-B5DC-5A32-4E23B40827E1}"/>
              </a:ext>
            </a:extLst>
          </p:cNvPr>
          <p:cNvSpPr txBox="1"/>
          <p:nvPr/>
        </p:nvSpPr>
        <p:spPr>
          <a:xfrm>
            <a:off x="4263063" y="524820"/>
            <a:ext cx="475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Mortgage Lending Value (MLV)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CD81D211-0E79-FE08-BBE3-BC4BAF45DCD4}"/>
              </a:ext>
            </a:extLst>
          </p:cNvPr>
          <p:cNvSpPr/>
          <p:nvPr/>
        </p:nvSpPr>
        <p:spPr>
          <a:xfrm>
            <a:off x="4100884" y="1944840"/>
            <a:ext cx="4810447" cy="455308"/>
          </a:xfrm>
          <a:prstGeom prst="round2SameRect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+mj-lt"/>
              <a:buAutoNum type="arabicParenR" startAt="4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Calculations and Financial Basis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040AD7B2-FF0E-66B8-B912-D30A03A675D4}"/>
              </a:ext>
            </a:extLst>
          </p:cNvPr>
          <p:cNvSpPr/>
          <p:nvPr/>
        </p:nvSpPr>
        <p:spPr>
          <a:xfrm>
            <a:off x="498340" y="2725773"/>
            <a:ext cx="11195320" cy="58930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Sustainable income assessment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31AEF82-62A7-A7F2-AC39-30E78F7A7FF2}"/>
              </a:ext>
            </a:extLst>
          </p:cNvPr>
          <p:cNvGrpSpPr/>
          <p:nvPr/>
        </p:nvGrpSpPr>
        <p:grpSpPr>
          <a:xfrm>
            <a:off x="4807195" y="1106528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C02B5CB-8F3D-B15E-D090-5264F2387E9A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E21FE41-8284-070C-B0D8-F51AC3500B88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D248708F-D7D7-B2D1-E8CF-CE508BCFA798}"/>
              </a:ext>
            </a:extLst>
          </p:cNvPr>
          <p:cNvSpPr/>
          <p:nvPr/>
        </p:nvSpPr>
        <p:spPr>
          <a:xfrm>
            <a:off x="498340" y="3709530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Conservative capitalization / discount rates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34A9F035-EC50-A841-8AAA-F7AF9581D8C9}"/>
              </a:ext>
            </a:extLst>
          </p:cNvPr>
          <p:cNvSpPr/>
          <p:nvPr/>
        </p:nvSpPr>
        <p:spPr>
          <a:xfrm>
            <a:off x="498340" y="4625021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Justification of each material assumption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097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A6A76-AB14-17E2-EBE7-AA1E7485A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F86AF62-4ABE-20EC-8C83-3E1D724E9C7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9E5E735-B85A-A901-28D1-17AC62659D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56603D-3583-3DA0-5B05-7BC4E852A058}"/>
              </a:ext>
            </a:extLst>
          </p:cNvPr>
          <p:cNvSpPr txBox="1"/>
          <p:nvPr/>
        </p:nvSpPr>
        <p:spPr>
          <a:xfrm>
            <a:off x="2730525" y="511474"/>
            <a:ext cx="7786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/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Mortgage Lending Value (MLV)</a:t>
            </a:r>
          </a:p>
          <a:p>
            <a:pPr lvl="0" algn="ctr"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53647A-032B-FDF5-F416-C34E7E2CFC17}"/>
              </a:ext>
            </a:extLst>
          </p:cNvPr>
          <p:cNvSpPr txBox="1"/>
          <p:nvPr/>
        </p:nvSpPr>
        <p:spPr>
          <a:xfrm>
            <a:off x="2730525" y="988527"/>
            <a:ext cx="7786247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Table: Market Value vs </a:t>
            </a:r>
            <a:r>
              <a:rPr lang="en-US" sz="1900" b="1" dirty="0">
                <a:solidFill>
                  <a:prstClr val="black"/>
                </a:solidFill>
                <a:latin typeface="Alexandria"/>
              </a:rPr>
              <a:t>Mortgage Lending Value (MLV)</a:t>
            </a:r>
          </a:p>
          <a:p>
            <a:pPr lvl="0" algn="ctr"/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BE52D5-E57E-A76E-E39C-4944C440AE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855612"/>
              </p:ext>
            </p:extLst>
          </p:nvPr>
        </p:nvGraphicFramePr>
        <p:xfrm>
          <a:off x="180431" y="1465581"/>
          <a:ext cx="11737766" cy="24993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097820">
                  <a:extLst>
                    <a:ext uri="{9D8B030D-6E8A-4147-A177-3AD203B41FA5}">
                      <a16:colId xmlns:a16="http://schemas.microsoft.com/office/drawing/2014/main" val="3374338930"/>
                    </a:ext>
                  </a:extLst>
                </a:gridCol>
                <a:gridCol w="4200041">
                  <a:extLst>
                    <a:ext uri="{9D8B030D-6E8A-4147-A177-3AD203B41FA5}">
                      <a16:colId xmlns:a16="http://schemas.microsoft.com/office/drawing/2014/main" val="1712141027"/>
                    </a:ext>
                  </a:extLst>
                </a:gridCol>
                <a:gridCol w="5439905">
                  <a:extLst>
                    <a:ext uri="{9D8B030D-6E8A-4147-A177-3AD203B41FA5}">
                      <a16:colId xmlns:a16="http://schemas.microsoft.com/office/drawing/2014/main" val="41567870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 (MV)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Mortgage Lending Value (MLV)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9701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Time Perspective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Spot value — “as at the valuation date”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Long-term sustainable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4104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Speculation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Reflects current market expectations, including speculative elements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Completely excludes speculative elements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861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Purpose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Sale, purchase, exchange, financial reporting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Bank risk management, regulatory capital, covered bond eligibility, loan security assessment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59226"/>
                  </a:ext>
                </a:extLst>
              </a:tr>
            </a:tbl>
          </a:graphicData>
        </a:graphic>
      </p:graphicFrame>
      <p:sp>
        <p:nvSpPr>
          <p:cNvPr id="8" name="Rectangle: Folded Corner 7">
            <a:extLst>
              <a:ext uri="{FF2B5EF4-FFF2-40B4-BE49-F238E27FC236}">
                <a16:creationId xmlns:a16="http://schemas.microsoft.com/office/drawing/2014/main" id="{42DCB0C9-15B6-1DE0-CA26-ADAA30B72C95}"/>
              </a:ext>
            </a:extLst>
          </p:cNvPr>
          <p:cNvSpPr/>
          <p:nvPr/>
        </p:nvSpPr>
        <p:spPr>
          <a:xfrm>
            <a:off x="640596" y="4274653"/>
            <a:ext cx="10910807" cy="789741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Market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represents the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best price reasonably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obtainable in an open market under standard assumptions.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027CDDB8-B868-4B42-FC66-B49F3E73148B}"/>
              </a:ext>
            </a:extLst>
          </p:cNvPr>
          <p:cNvSpPr/>
          <p:nvPr/>
        </p:nvSpPr>
        <p:spPr>
          <a:xfrm>
            <a:off x="640596" y="5374106"/>
            <a:ext cx="10910807" cy="789741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Mortgage Lending Value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, by contrast, is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not a market-based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but a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prudential, regulatory value concept rooted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in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long-term sustainability and lender protection.</a:t>
            </a:r>
            <a:endParaRPr lang="en-US" sz="2000" dirty="0">
              <a:solidFill>
                <a:srgbClr val="8A3CC4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9529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D8ADA-D16E-52D0-532F-6507F72E7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DCD9029-5DE8-E9EE-27F0-08BC1A37476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4C906B1-C4EB-C3CF-D1B1-E679B87302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F75C03-A0BF-B870-B210-7C7BD3537DAF}"/>
              </a:ext>
            </a:extLst>
          </p:cNvPr>
          <p:cNvSpPr txBox="1"/>
          <p:nvPr/>
        </p:nvSpPr>
        <p:spPr>
          <a:xfrm>
            <a:off x="5503850" y="524820"/>
            <a:ext cx="2481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Insurable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3F210826-1F82-3962-AD9C-289D75805BC9}"/>
              </a:ext>
            </a:extLst>
          </p:cNvPr>
          <p:cNvSpPr/>
          <p:nvPr/>
        </p:nvSpPr>
        <p:spPr>
          <a:xfrm>
            <a:off x="1106353" y="1694585"/>
            <a:ext cx="10459876" cy="2103556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50000"/>
              </a:lnSpc>
              <a:defRPr/>
            </a:pPr>
            <a:r>
              <a:rPr lang="ar-SY" sz="2000" b="1" dirty="0">
                <a:solidFill>
                  <a:srgbClr val="0070C0"/>
                </a:solidFill>
                <a:latin typeface="Alexandria"/>
              </a:rPr>
              <a:t>“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Insurable Value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(often referred to as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Reinstatement Cost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) is the cost of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replacing or reinstating a damaged asset so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as to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restore it to its original condition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using materials of similar kind and quality,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without deduction for depreciation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(in the case of comprehensive “new for old” insurance cover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BB93D85D-1707-996A-B530-432BDC537407}"/>
              </a:ext>
            </a:extLst>
          </p:cNvPr>
          <p:cNvSpPr/>
          <p:nvPr/>
        </p:nvSpPr>
        <p:spPr>
          <a:xfrm>
            <a:off x="1106352" y="4343416"/>
            <a:ext cx="10459877" cy="1358715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Under the cost approach recognized in the International Valuation Standards and the RICS Valuation – Global Standards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,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this basis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reflects the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current cost of construction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rather than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an exchange price in the market.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4ABECC-363B-A93A-D195-0D4E36B36668}"/>
              </a:ext>
            </a:extLst>
          </p:cNvPr>
          <p:cNvSpPr txBox="1"/>
          <p:nvPr/>
        </p:nvSpPr>
        <p:spPr>
          <a:xfrm>
            <a:off x="756049" y="1155869"/>
            <a:ext cx="75634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Insurable Value:</a:t>
            </a:r>
          </a:p>
        </p:txBody>
      </p:sp>
    </p:spTree>
    <p:extLst>
      <p:ext uri="{BB962C8B-B14F-4D97-AF65-F5344CB8AC3E}">
        <p14:creationId xmlns:p14="http://schemas.microsoft.com/office/powerpoint/2010/main" val="147264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F43BF-A55C-A214-3AFA-3AF4638FC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E7D324B-611C-1A81-01C1-C269E893F24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3EB70C-31E2-07AA-ACF9-42643E0625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207600-CC0B-8BE0-C361-9D9CF8DBFBB2}"/>
              </a:ext>
            </a:extLst>
          </p:cNvPr>
          <p:cNvSpPr txBox="1"/>
          <p:nvPr/>
        </p:nvSpPr>
        <p:spPr>
          <a:xfrm>
            <a:off x="4613410" y="504313"/>
            <a:ext cx="2481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Insurable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154276-58F3-3C7A-AEAC-FFF05CA8C281}"/>
              </a:ext>
            </a:extLst>
          </p:cNvPr>
          <p:cNvSpPr txBox="1"/>
          <p:nvPr/>
        </p:nvSpPr>
        <p:spPr>
          <a:xfrm>
            <a:off x="180430" y="111326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Characteristics:</a:t>
            </a: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C1B03669-61CE-FBEC-3162-5698B2F6F1D7}"/>
              </a:ext>
            </a:extLst>
          </p:cNvPr>
          <p:cNvSpPr/>
          <p:nvPr/>
        </p:nvSpPr>
        <p:spPr>
          <a:xfrm>
            <a:off x="425084" y="1576714"/>
            <a:ext cx="10671702" cy="74364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Exclusion of Land Value: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Land is not subject to destruction by fire or similar perils; therefore, insurance typically covers the building only.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3668176-F432-D16D-8745-1851ADF03E6A}"/>
              </a:ext>
            </a:extLst>
          </p:cNvPr>
          <p:cNvSpPr/>
          <p:nvPr/>
        </p:nvSpPr>
        <p:spPr>
          <a:xfrm>
            <a:off x="425084" y="2897949"/>
            <a:ext cx="10671702" cy="69194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Cost-Based Measurement: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The valuation is based on construction cost methodology rather than sale price or Market Value.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BD84E579-446D-14F6-236A-11647ABD8AE7}"/>
              </a:ext>
            </a:extLst>
          </p:cNvPr>
          <p:cNvSpPr/>
          <p:nvPr/>
        </p:nvSpPr>
        <p:spPr>
          <a:xfrm>
            <a:off x="425084" y="4080047"/>
            <a:ext cx="10699667" cy="1664691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Additional Allowances: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assessment normally includes:</a:t>
            </a:r>
          </a:p>
          <a:p>
            <a:pPr marL="342900" lvl="0" indent="-34290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Debris removal costs</a:t>
            </a:r>
          </a:p>
          <a:p>
            <a:pPr marL="342900" lvl="0" indent="-34290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Professional fees (architects, engineers, surveyors)</a:t>
            </a:r>
          </a:p>
          <a:p>
            <a:pPr marL="342900" lvl="0" indent="-34290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Site clearance and compliance costs</a:t>
            </a:r>
          </a:p>
          <a:p>
            <a:pPr marL="342900" lvl="0" indent="-34290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Contingencies (where appropriate)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38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2D69C-2534-72E7-F9CA-60470A84C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B70675F-A459-0F14-745C-37C21BB03A6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3170D76-89FD-1FBF-A599-4DF0F03619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C7CE19-E1A1-08A0-B8F2-2FF80D60626A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Practical Example: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DD8EE6-19C9-0A2B-4DD2-62E6B09741FC}"/>
              </a:ext>
            </a:extLst>
          </p:cNvPr>
          <p:cNvSpPr txBox="1"/>
          <p:nvPr/>
        </p:nvSpPr>
        <p:spPr>
          <a:xfrm>
            <a:off x="1686516" y="1582840"/>
            <a:ext cx="10273260" cy="2860783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An old luxury villa located in a low-value neighborhood.</a:t>
            </a: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Market Value (MV):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SAR 500,000 (land and building combined, reflecting weak location value).</a:t>
            </a: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Reinstatement Cost: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Construction cost to rebuild the villa to the same luxury specifications today: </a:t>
            </a:r>
          </a:p>
          <a:p>
            <a:pPr marL="342900" lvl="0" indent="-342900" algn="ctr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Debris removal :SAR 800,000</a:t>
            </a:r>
          </a:p>
          <a:p>
            <a:pPr marL="342900" lvl="0" indent="-342900" algn="ctr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Professional fees: SAR 50,000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Star: 10 Points 7">
            <a:extLst>
              <a:ext uri="{FF2B5EF4-FFF2-40B4-BE49-F238E27FC236}">
                <a16:creationId xmlns:a16="http://schemas.microsoft.com/office/drawing/2014/main" id="{882DF3CC-9236-D390-66E8-AAE4FC212162}"/>
              </a:ext>
            </a:extLst>
          </p:cNvPr>
          <p:cNvSpPr/>
          <p:nvPr/>
        </p:nvSpPr>
        <p:spPr>
          <a:xfrm>
            <a:off x="102750" y="2548799"/>
            <a:ext cx="1565088" cy="794802"/>
          </a:xfrm>
          <a:prstGeom prst="star10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Scenario</a:t>
            </a: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9A9DE193-6631-CB64-C37C-F07141B82B1F}"/>
              </a:ext>
            </a:extLst>
          </p:cNvPr>
          <p:cNvSpPr/>
          <p:nvPr/>
        </p:nvSpPr>
        <p:spPr>
          <a:xfrm>
            <a:off x="1667838" y="4771177"/>
            <a:ext cx="10345668" cy="794802"/>
          </a:xfrm>
          <a:prstGeom prst="bevel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Insurable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= SAR 850,000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E549D1-410B-8011-2098-A6AC8401D040}"/>
              </a:ext>
            </a:extLst>
          </p:cNvPr>
          <p:cNvSpPr txBox="1"/>
          <p:nvPr/>
        </p:nvSpPr>
        <p:spPr>
          <a:xfrm>
            <a:off x="5563809" y="496329"/>
            <a:ext cx="2481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Insurable Value</a:t>
            </a: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4401AC61-4F02-0855-54DD-96E871BA805A}"/>
              </a:ext>
            </a:extLst>
          </p:cNvPr>
          <p:cNvSpPr/>
          <p:nvPr/>
        </p:nvSpPr>
        <p:spPr>
          <a:xfrm>
            <a:off x="1740246" y="5799883"/>
            <a:ext cx="10273260" cy="787091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This figure is significantly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higher than Market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because it reflects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construction cost rather than market exchange value.</a:t>
            </a:r>
            <a:endParaRPr lang="en-US" sz="2000" dirty="0">
              <a:solidFill>
                <a:srgbClr val="7030A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1848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C8903-47DE-F4B8-A3E9-8E47EBC6F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5064122-E228-EB8E-1B77-EB0DC2EAA1B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4AB5A7F-398A-1165-9FF5-1D584197A9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3EBD72-3892-7363-DC31-EB3525755552}"/>
              </a:ext>
            </a:extLst>
          </p:cNvPr>
          <p:cNvSpPr txBox="1"/>
          <p:nvPr/>
        </p:nvSpPr>
        <p:spPr>
          <a:xfrm>
            <a:off x="5398918" y="524820"/>
            <a:ext cx="2481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Insurable Value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B61FCEDD-4375-F9AD-7FBE-D22BB9BD6BC8}"/>
              </a:ext>
            </a:extLst>
          </p:cNvPr>
          <p:cNvSpPr/>
          <p:nvPr/>
        </p:nvSpPr>
        <p:spPr>
          <a:xfrm>
            <a:off x="756049" y="2580105"/>
            <a:ext cx="11195319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Clearly state that land value is excluded.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D425FD43-80F2-AEDC-C4FE-D1F480E9D251}"/>
              </a:ext>
            </a:extLst>
          </p:cNvPr>
          <p:cNvSpPr/>
          <p:nvPr/>
        </p:nvSpPr>
        <p:spPr>
          <a:xfrm>
            <a:off x="756049" y="3489994"/>
            <a:ext cx="4381231" cy="68394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Specify whether the basis of assessment is: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3E32966D-DD1F-411F-23FA-6A029B2C4C45}"/>
              </a:ext>
            </a:extLst>
          </p:cNvPr>
          <p:cNvSpPr/>
          <p:nvPr/>
        </p:nvSpPr>
        <p:spPr>
          <a:xfrm>
            <a:off x="756049" y="4871913"/>
            <a:ext cx="11195320" cy="68394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Transparency regarding assumptions, scope of works, and cost sources is required in accordance with IVS and RICS reporting standards.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2C69A41-1A83-08E1-6975-A91EB5E1A905}"/>
              </a:ext>
            </a:extLst>
          </p:cNvPr>
          <p:cNvGrpSpPr/>
          <p:nvPr/>
        </p:nvGrpSpPr>
        <p:grpSpPr>
          <a:xfrm>
            <a:off x="4703437" y="1467137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A7D64A-9BE1-2898-D821-221259D01580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9F4A622-97C7-EDD5-7399-A8C8CA433475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5A0FEA1A-0CD0-77F9-6799-3E5438EB8752}"/>
              </a:ext>
            </a:extLst>
          </p:cNvPr>
          <p:cNvSpPr/>
          <p:nvPr/>
        </p:nvSpPr>
        <p:spPr>
          <a:xfrm>
            <a:off x="5137280" y="3200832"/>
            <a:ext cx="6814088" cy="1271154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Reinstatement (Replacement) Basis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– no deduction for depreciation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(“new for old”)</a:t>
            </a:r>
            <a:endParaRPr lang="ar-SY" sz="2000" b="1" dirty="0">
              <a:solidFill>
                <a:srgbClr val="0070C0"/>
              </a:solidFill>
              <a:latin typeface="Alexandria"/>
            </a:endParaRP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Indemnity Basis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– replacement cost less depreciation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.</a:t>
            </a:r>
            <a:endParaRPr lang="en-US" sz="2000" dirty="0">
              <a:solidFill>
                <a:srgbClr val="8A3CC4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434026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15A9D-8BDE-05E5-B480-82F3160D4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D7B45D5-AB65-76A0-DD78-3B0189097B3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9AE4040-DD4B-B478-F4CE-72075B16F8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86E8E8-7282-5C6D-D052-5C36F5FFC578}"/>
              </a:ext>
            </a:extLst>
          </p:cNvPr>
          <p:cNvSpPr txBox="1"/>
          <p:nvPr/>
        </p:nvSpPr>
        <p:spPr>
          <a:xfrm>
            <a:off x="2730525" y="511474"/>
            <a:ext cx="7786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Insurable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7BE6B-3F29-AA9A-E570-6350AE496F1B}"/>
              </a:ext>
            </a:extLst>
          </p:cNvPr>
          <p:cNvSpPr txBox="1"/>
          <p:nvPr/>
        </p:nvSpPr>
        <p:spPr>
          <a:xfrm>
            <a:off x="2730525" y="988527"/>
            <a:ext cx="7786247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Table: Market Value vs Insurable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Rectangle: Folded Corner 7">
            <a:extLst>
              <a:ext uri="{FF2B5EF4-FFF2-40B4-BE49-F238E27FC236}">
                <a16:creationId xmlns:a16="http://schemas.microsoft.com/office/drawing/2014/main" id="{8B5A6B1E-99C3-4C28-AE02-7A0D0C6EE3E4}"/>
              </a:ext>
            </a:extLst>
          </p:cNvPr>
          <p:cNvSpPr/>
          <p:nvPr/>
        </p:nvSpPr>
        <p:spPr>
          <a:xfrm>
            <a:off x="640596" y="4274653"/>
            <a:ext cx="10910807" cy="789741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Value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reflects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an exchange-based concept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under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open market conditions.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69A68E5D-9F1D-01D0-9FF9-FC274654F0F2}"/>
              </a:ext>
            </a:extLst>
          </p:cNvPr>
          <p:cNvSpPr/>
          <p:nvPr/>
        </p:nvSpPr>
        <p:spPr>
          <a:xfrm>
            <a:off x="640596" y="5374106"/>
            <a:ext cx="10910807" cy="789741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Insurable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reflects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 cost-based concept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focused on physical replacement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, 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independent of land appreciation or market sentiment.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A2D6BA-035B-B134-6F99-21D979159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734578"/>
              </p:ext>
            </p:extLst>
          </p:nvPr>
        </p:nvGraphicFramePr>
        <p:xfrm>
          <a:off x="387458" y="1425123"/>
          <a:ext cx="11163945" cy="253981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724710">
                  <a:extLst>
                    <a:ext uri="{9D8B030D-6E8A-4147-A177-3AD203B41FA5}">
                      <a16:colId xmlns:a16="http://schemas.microsoft.com/office/drawing/2014/main" val="3593438221"/>
                    </a:ext>
                  </a:extLst>
                </a:gridCol>
                <a:gridCol w="4010527">
                  <a:extLst>
                    <a:ext uri="{9D8B030D-6E8A-4147-A177-3AD203B41FA5}">
                      <a16:colId xmlns:a16="http://schemas.microsoft.com/office/drawing/2014/main" val="3145189220"/>
                    </a:ext>
                  </a:extLst>
                </a:gridCol>
                <a:gridCol w="4428708">
                  <a:extLst>
                    <a:ext uri="{9D8B030D-6E8A-4147-A177-3AD203B41FA5}">
                      <a16:colId xmlns:a16="http://schemas.microsoft.com/office/drawing/2014/main" val="227493173"/>
                    </a:ext>
                  </a:extLst>
                </a:gridCol>
              </a:tblGrid>
              <a:tr h="4585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 (MV)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Insurable Value (Reinstatement Cost)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8850363"/>
                  </a:ext>
                </a:extLst>
              </a:tr>
              <a:tr h="4585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Subject Matter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Land + Building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Building only (in most cases)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128829"/>
                  </a:ext>
                </a:extLst>
              </a:tr>
              <a:tr h="8113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What a buyer is willing to pay (exchange value)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What a contractor would charge (construction cost)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300403"/>
                  </a:ext>
                </a:extLst>
              </a:tr>
              <a:tr h="8113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Role of Location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Primary determinant of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Influences only logistics, </a:t>
                      </a:r>
                      <a:r>
                        <a:rPr lang="en-US" sz="2000" dirty="0" err="1">
                          <a:latin typeface="Alexandria"/>
                        </a:rPr>
                        <a:t>labour</a:t>
                      </a:r>
                      <a:r>
                        <a:rPr lang="en-US" sz="2000" dirty="0">
                          <a:latin typeface="Alexandria"/>
                        </a:rPr>
                        <a:t>, and transport costs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651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38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2ABD5-1247-CF17-FC45-694579024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82A00F-6891-A4B1-4170-A4074CCF2F1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9E51035-9874-E18A-0340-69416089E2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5D2259-CFC1-85F9-6072-3FBB21E93DE3}"/>
              </a:ext>
            </a:extLst>
          </p:cNvPr>
          <p:cNvSpPr txBox="1"/>
          <p:nvPr/>
        </p:nvSpPr>
        <p:spPr>
          <a:xfrm>
            <a:off x="5566944" y="52482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Taxation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9E0DFB1D-DD70-12AD-711C-E29A8BA73D26}"/>
              </a:ext>
            </a:extLst>
          </p:cNvPr>
          <p:cNvSpPr/>
          <p:nvPr/>
        </p:nvSpPr>
        <p:spPr>
          <a:xfrm>
            <a:off x="1106353" y="1694585"/>
            <a:ext cx="10459876" cy="2103556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50000"/>
              </a:lnSpc>
              <a:defRPr/>
            </a:pPr>
            <a:r>
              <a:rPr kumimoji="0" lang="ar-SY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determined in accordance with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definitions and methodologies prescribed in local legislation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for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the purpose of levying property-related taxes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(e.g., property tax, municipal tax, transfer tax).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7D079F8E-EAC9-AA81-BBF0-0C7EEBEF306D}"/>
              </a:ext>
            </a:extLst>
          </p:cNvPr>
          <p:cNvSpPr/>
          <p:nvPr/>
        </p:nvSpPr>
        <p:spPr>
          <a:xfrm>
            <a:off x="1106352" y="4343416"/>
            <a:ext cx="10459877" cy="1358715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Under the framework of the International Valuation Standards and the RICS Valuation – Global Standards,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this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is classified as 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statutory or regulatory basis of value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as it is defined by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law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rather than by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market principles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F016283-99DA-DC8D-CFC5-640DCFF13FD1}"/>
              </a:ext>
            </a:extLst>
          </p:cNvPr>
          <p:cNvSpPr txBox="1"/>
          <p:nvPr/>
        </p:nvSpPr>
        <p:spPr>
          <a:xfrm>
            <a:off x="756049" y="1155869"/>
            <a:ext cx="75634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Taxation Value:</a:t>
            </a:r>
          </a:p>
        </p:txBody>
      </p:sp>
    </p:spTree>
    <p:extLst>
      <p:ext uri="{BB962C8B-B14F-4D97-AF65-F5344CB8AC3E}">
        <p14:creationId xmlns:p14="http://schemas.microsoft.com/office/powerpoint/2010/main" val="11672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EE0B3-EFBD-DF27-8753-ABE056D44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C9DE810-435B-4EA5-4945-2E6E3A8CB89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DAE0BB4-6C5E-A0A3-134F-74C9117DB6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70E4A4-2C5F-3C88-58F2-390E4E961AF1}"/>
              </a:ext>
            </a:extLst>
          </p:cNvPr>
          <p:cNvSpPr txBox="1"/>
          <p:nvPr/>
        </p:nvSpPr>
        <p:spPr>
          <a:xfrm>
            <a:off x="4613410" y="504313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Taxation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0DA3B5-E7A2-DC56-BCE0-6218C371FE58}"/>
              </a:ext>
            </a:extLst>
          </p:cNvPr>
          <p:cNvSpPr txBox="1"/>
          <p:nvPr/>
        </p:nvSpPr>
        <p:spPr>
          <a:xfrm>
            <a:off x="180430" y="111326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Characteristics:</a:t>
            </a: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CF85A596-3100-4E40-EE52-5F9E7F14649F}"/>
              </a:ext>
            </a:extLst>
          </p:cNvPr>
          <p:cNvSpPr/>
          <p:nvPr/>
        </p:nvSpPr>
        <p:spPr>
          <a:xfrm>
            <a:off x="425084" y="1782848"/>
            <a:ext cx="10671702" cy="74364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Not Necessarily Market-Based: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It may rely on fixed formulas, zonal value schedules, or statistical mass appraisal models rather than individual market valuation.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AA6D914A-6D73-8E7A-68CC-EB0E0E4DEF40}"/>
              </a:ext>
            </a:extLst>
          </p:cNvPr>
          <p:cNvSpPr/>
          <p:nvPr/>
        </p:nvSpPr>
        <p:spPr>
          <a:xfrm>
            <a:off x="425084" y="2897949"/>
            <a:ext cx="10671702" cy="69194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Temporal Rigidity: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It may be based on a historic base year (e.g., a 2018 assessment remaining valid until 2023).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B42A812A-829F-2284-FAE7-ABA742090DC2}"/>
              </a:ext>
            </a:extLst>
          </p:cNvPr>
          <p:cNvSpPr/>
          <p:nvPr/>
        </p:nvSpPr>
        <p:spPr>
          <a:xfrm>
            <a:off x="425084" y="3956539"/>
            <a:ext cx="10699667" cy="78161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Non-Negotiable: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value is imposed by the statutory authority (Assessor) and is not determined through open market negotiation.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9007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4D897-5548-96A2-E744-D146B7B31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C6CFFD-4056-16A6-DD02-5FD49A1E083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B800F9B-059B-9978-F40E-4D89EFDCB5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BE57A6-727C-CDAB-ABD3-C03396A17669}"/>
              </a:ext>
            </a:extLst>
          </p:cNvPr>
          <p:cNvSpPr txBox="1"/>
          <p:nvPr/>
        </p:nvSpPr>
        <p:spPr>
          <a:xfrm>
            <a:off x="4613410" y="504313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Taxation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6982C1-74A4-070D-AF79-542E209F5EAC}"/>
              </a:ext>
            </a:extLst>
          </p:cNvPr>
          <p:cNvSpPr txBox="1"/>
          <p:nvPr/>
        </p:nvSpPr>
        <p:spPr>
          <a:xfrm>
            <a:off x="180430" y="111326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Comparative Tax Systems: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7598386-44C1-7799-2ED3-670AA65AD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154160"/>
              </p:ext>
            </p:extLst>
          </p:nvPr>
        </p:nvGraphicFramePr>
        <p:xfrm>
          <a:off x="388749" y="1768334"/>
          <a:ext cx="11049000" cy="4325553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92674953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326899696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845757238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77506238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722012188"/>
                    </a:ext>
                  </a:extLst>
                </a:gridCol>
              </a:tblGrid>
              <a:tr h="9475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Country / Region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 of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Update Cycle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% of Market 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2288497"/>
                  </a:ext>
                </a:extLst>
              </a:tr>
              <a:tr h="9475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Mass Appraisal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United States / Canada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Statistical valuation models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1–4 years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70–100%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504629"/>
                  </a:ext>
                </a:extLst>
              </a:tr>
              <a:tr h="5355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Banding 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United Kingdom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Value bands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Irregular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Variable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511522"/>
                  </a:ext>
                </a:extLst>
              </a:tr>
              <a:tr h="9475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Cadastral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Continental Europe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Area-based cadastral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5–10 years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50–80%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2742238"/>
                  </a:ext>
                </a:extLst>
              </a:tr>
              <a:tr h="9475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Transaction-Based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Middle East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Declared transaction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At transfer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100%+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209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21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1CCA9-8E2C-EEF9-11FD-1298A9995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A33CDF9-F001-5C1A-A320-D80A9E1D5FE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CDDC6BB-F822-BB68-146D-ED278D37DB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BF4A48-1953-BF2E-B9E2-45E4EEEC2EF0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Practical Example: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C80044-0FD0-1122-D53A-58C3C6BFB2D5}"/>
              </a:ext>
            </a:extLst>
          </p:cNvPr>
          <p:cNvSpPr txBox="1"/>
          <p:nvPr/>
        </p:nvSpPr>
        <p:spPr>
          <a:xfrm>
            <a:off x="1686516" y="1582840"/>
            <a:ext cx="10273260" cy="2060564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In a certain jurisdiction, property tax is calculated based on a “book value” updated every five years.</a:t>
            </a: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Current Market Value: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SAR 1,000,000</a:t>
            </a: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Municipal (Tax) Records: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Property registered at SAR 600,000 (based on an outdated assessment).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Star: 10 Points 7">
            <a:extLst>
              <a:ext uri="{FF2B5EF4-FFF2-40B4-BE49-F238E27FC236}">
                <a16:creationId xmlns:a16="http://schemas.microsoft.com/office/drawing/2014/main" id="{7448FA6E-905C-9598-1186-4C1E0BB625C6}"/>
              </a:ext>
            </a:extLst>
          </p:cNvPr>
          <p:cNvSpPr/>
          <p:nvPr/>
        </p:nvSpPr>
        <p:spPr>
          <a:xfrm>
            <a:off x="121428" y="2175062"/>
            <a:ext cx="1565088" cy="794802"/>
          </a:xfrm>
          <a:prstGeom prst="star10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Scenario</a:t>
            </a: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9044E0F3-05F1-FA44-ED59-578303FC14C1}"/>
              </a:ext>
            </a:extLst>
          </p:cNvPr>
          <p:cNvSpPr/>
          <p:nvPr/>
        </p:nvSpPr>
        <p:spPr>
          <a:xfrm>
            <a:off x="1686516" y="3930542"/>
            <a:ext cx="10345668" cy="794802"/>
          </a:xfrm>
          <a:prstGeom prst="bevel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Taxation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= SAR 600,000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2C4646-4C8B-2E36-A280-9523B0342DC8}"/>
              </a:ext>
            </a:extLst>
          </p:cNvPr>
          <p:cNvSpPr txBox="1"/>
          <p:nvPr/>
        </p:nvSpPr>
        <p:spPr>
          <a:xfrm>
            <a:off x="5563809" y="496329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Taxation Value</a:t>
            </a: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311BD0E6-B329-47E6-A066-7D6C8473731F}"/>
              </a:ext>
            </a:extLst>
          </p:cNvPr>
          <p:cNvSpPr/>
          <p:nvPr/>
        </p:nvSpPr>
        <p:spPr>
          <a:xfrm>
            <a:off x="1722720" y="5133103"/>
            <a:ext cx="10273260" cy="787091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This amount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constitutes the basis for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calculating property tax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irrespective of the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property’s current market price.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2039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008E0-B0CB-02BA-1821-845121B99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A48B618-D917-4934-BCD1-2065012C9BE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5136639-4DA7-FDA5-467B-51CAC48F79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F40D1C-5B70-13E2-AB41-AC3F4A9FD381}"/>
              </a:ext>
            </a:extLst>
          </p:cNvPr>
          <p:cNvSpPr txBox="1"/>
          <p:nvPr/>
        </p:nvSpPr>
        <p:spPr>
          <a:xfrm>
            <a:off x="5398918" y="52482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Taxation Value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E2583A03-B849-C9DF-3C5C-18A0F8EBE021}"/>
              </a:ext>
            </a:extLst>
          </p:cNvPr>
          <p:cNvSpPr/>
          <p:nvPr/>
        </p:nvSpPr>
        <p:spPr>
          <a:xfrm>
            <a:off x="756050" y="2580105"/>
            <a:ext cx="11069158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Clearly state that the purpose of valuation is taxation only.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D6B27E1B-0837-96C1-F1A6-C7A785721972}"/>
              </a:ext>
            </a:extLst>
          </p:cNvPr>
          <p:cNvSpPr/>
          <p:nvPr/>
        </p:nvSpPr>
        <p:spPr>
          <a:xfrm>
            <a:off x="756049" y="3489994"/>
            <a:ext cx="11069158" cy="58802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Reference the statutory method of calculation adopted by the relevant tax authority.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6CEA2A3A-CBCE-94E5-1C58-BD4EF1FA3EA2}"/>
              </a:ext>
            </a:extLst>
          </p:cNvPr>
          <p:cNvSpPr/>
          <p:nvPr/>
        </p:nvSpPr>
        <p:spPr>
          <a:xfrm>
            <a:off x="756049" y="4500137"/>
            <a:ext cx="11069158" cy="58802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Clarify that the value may differ materially from Market Value as defined under IVS.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07EB367-BBEC-0FCB-6638-5BFD82CE3E71}"/>
              </a:ext>
            </a:extLst>
          </p:cNvPr>
          <p:cNvGrpSpPr/>
          <p:nvPr/>
        </p:nvGrpSpPr>
        <p:grpSpPr>
          <a:xfrm>
            <a:off x="4703437" y="1467137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A74FD2-22B5-1802-F810-8E295D29E678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431095-61F0-4A43-7D17-AEBDB08700C9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625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85F055-DB5E-67C4-B3F9-3E19E8D8E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EBBC8D7-6FD0-AC69-C39D-A2258CA78960}"/>
              </a:ext>
            </a:extLst>
          </p:cNvPr>
          <p:cNvSpPr/>
          <p:nvPr/>
        </p:nvSpPr>
        <p:spPr>
          <a:xfrm flipV="1">
            <a:off x="4330993" y="414122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E7E7856-4214-3EF5-5E15-FA1347B3F5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B2509E-0775-23A1-E9D6-E2657E0B3120}"/>
              </a:ext>
            </a:extLst>
          </p:cNvPr>
          <p:cNvSpPr txBox="1"/>
          <p:nvPr/>
        </p:nvSpPr>
        <p:spPr>
          <a:xfrm>
            <a:off x="2730525" y="511474"/>
            <a:ext cx="7786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Taxation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5BFBC8-2A27-896F-3F15-C37CBDDA7200}"/>
              </a:ext>
            </a:extLst>
          </p:cNvPr>
          <p:cNvSpPr txBox="1"/>
          <p:nvPr/>
        </p:nvSpPr>
        <p:spPr>
          <a:xfrm>
            <a:off x="2730525" y="988527"/>
            <a:ext cx="778624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Table: Market Value vs Taxation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2FF9288-DFC6-2A02-43D3-E6B5C7E252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662474"/>
              </p:ext>
            </p:extLst>
          </p:nvPr>
        </p:nvGraphicFramePr>
        <p:xfrm>
          <a:off x="294467" y="1511058"/>
          <a:ext cx="11623728" cy="2823044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479730">
                  <a:extLst>
                    <a:ext uri="{9D8B030D-6E8A-4147-A177-3AD203B41FA5}">
                      <a16:colId xmlns:a16="http://schemas.microsoft.com/office/drawing/2014/main" val="2137241104"/>
                    </a:ext>
                  </a:extLst>
                </a:gridCol>
                <a:gridCol w="4184542">
                  <a:extLst>
                    <a:ext uri="{9D8B030D-6E8A-4147-A177-3AD203B41FA5}">
                      <a16:colId xmlns:a16="http://schemas.microsoft.com/office/drawing/2014/main" val="1597430245"/>
                    </a:ext>
                  </a:extLst>
                </a:gridCol>
                <a:gridCol w="4959456">
                  <a:extLst>
                    <a:ext uri="{9D8B030D-6E8A-4147-A177-3AD203B41FA5}">
                      <a16:colId xmlns:a16="http://schemas.microsoft.com/office/drawing/2014/main" val="101873466"/>
                    </a:ext>
                  </a:extLst>
                </a:gridCol>
              </a:tblGrid>
              <a:tr h="4349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 (MV)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Taxation Value (Assessed Value)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6422307"/>
                  </a:ext>
                </a:extLst>
              </a:tr>
              <a:tr h="76949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Methodology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Individual, property-specific valuation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Mass appraisal models or statutory formulas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232551"/>
                  </a:ext>
                </a:extLst>
              </a:tr>
              <a:tr h="8491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Reference Basis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Current 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Statutory regulations and government schedules (registered cadastral value)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747426"/>
                  </a:ext>
                </a:extLst>
              </a:tr>
              <a:tr h="76949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Update Frequency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As at valuation date (current)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Periodic (may be every several years)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4360294"/>
                  </a:ext>
                </a:extLst>
              </a:tr>
            </a:tbl>
          </a:graphicData>
        </a:graphic>
      </p:graphicFrame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9E9F74DA-0E65-7D3D-26EF-BBDBC7C5FF00}"/>
              </a:ext>
            </a:extLst>
          </p:cNvPr>
          <p:cNvSpPr/>
          <p:nvPr/>
        </p:nvSpPr>
        <p:spPr>
          <a:xfrm>
            <a:off x="640595" y="4616886"/>
            <a:ext cx="10910807" cy="597597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Value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reflects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an open-market exchange concept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under IVS and RICS assumptions.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0AFDB2A3-64E4-885B-42C3-CA7A6DCD9A5E}"/>
              </a:ext>
            </a:extLst>
          </p:cNvPr>
          <p:cNvSpPr/>
          <p:nvPr/>
        </p:nvSpPr>
        <p:spPr>
          <a:xfrm>
            <a:off x="640595" y="5654137"/>
            <a:ext cx="10910807" cy="789741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Taxation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is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 statutory construct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determined by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legislation, administrative policy, and public finance considerations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rather than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direct market evidence.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9507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AB9B5E-A39C-3F89-4988-F5BD9C1CB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CABFCE0-DDEB-7057-FC6A-F7C4DC69833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69D5B9-11B1-E18C-0F5A-CD38099925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07532D-9CA4-C09D-C194-CC1BF033E23E}"/>
              </a:ext>
            </a:extLst>
          </p:cNvPr>
          <p:cNvSpPr txBox="1"/>
          <p:nvPr/>
        </p:nvSpPr>
        <p:spPr>
          <a:xfrm>
            <a:off x="3351274" y="524820"/>
            <a:ext cx="6786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Compulsory Purchase / Compensation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0522B649-34A8-25D5-D29C-C85406BF1BFE}"/>
              </a:ext>
            </a:extLst>
          </p:cNvPr>
          <p:cNvSpPr/>
          <p:nvPr/>
        </p:nvSpPr>
        <p:spPr>
          <a:xfrm>
            <a:off x="1106353" y="1694585"/>
            <a:ext cx="10459876" cy="96851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50000"/>
              </a:lnSpc>
              <a:defRPr/>
            </a:pPr>
            <a:r>
              <a:rPr kumimoji="0" lang="ar-SY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“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rPr>
              <a:t>The monetary amount </a:t>
            </a:r>
            <a:r>
              <a:rPr lang="en-US" sz="2000" b="1" dirty="0">
                <a:solidFill>
                  <a:schemeClr val="tx1"/>
                </a:solidFill>
                <a:latin typeface="Alexandria"/>
                <a:cs typeface="Arial" panose="020B0604020202020204" pitchFamily="34" charset="0"/>
              </a:rPr>
              <a:t>intended to place </a:t>
            </a:r>
            <a:r>
              <a:rPr lang="en-US" sz="2000" b="1" dirty="0">
                <a:solidFill>
                  <a:srgbClr val="8A3CC4"/>
                </a:solidFill>
                <a:latin typeface="Alexandria"/>
                <a:cs typeface="Arial" panose="020B0604020202020204" pitchFamily="34" charset="0"/>
              </a:rPr>
              <a:t>the dispossessed owner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rPr>
              <a:t>in </a:t>
            </a:r>
            <a:r>
              <a:rPr lang="en-US" sz="2000" b="1" dirty="0">
                <a:solidFill>
                  <a:srgbClr val="00B050"/>
                </a:solidFill>
                <a:latin typeface="Alexandria"/>
                <a:cs typeface="Arial" panose="020B0604020202020204" pitchFamily="34" charset="0"/>
              </a:rPr>
              <a:t>the same financial position as if the acquisition had not occurred </a:t>
            </a:r>
            <a:r>
              <a:rPr lang="en-US" sz="2000" b="1" dirty="0">
                <a:solidFill>
                  <a:srgbClr val="FF3399"/>
                </a:solidFill>
                <a:latin typeface="Alexandria"/>
                <a:cs typeface="Arial" panose="020B0604020202020204" pitchFamily="34" charset="0"/>
              </a:rPr>
              <a:t>(Principle of Equivalence).”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23DAA870-CA35-5D5C-DB09-15C72356FB58}"/>
              </a:ext>
            </a:extLst>
          </p:cNvPr>
          <p:cNvSpPr/>
          <p:nvPr/>
        </p:nvSpPr>
        <p:spPr>
          <a:xfrm>
            <a:off x="1106352" y="4343416"/>
            <a:ext cx="10459877" cy="1358715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Under the International Valuation Standards and the RICS Valuation – Global Standards,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compulsory acquisition valuations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are treated as a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statutory basis of value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governed by the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relevant expropriation or land acquisition legislation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157EBF-73FD-9518-0E60-AB5CE6FD1792}"/>
              </a:ext>
            </a:extLst>
          </p:cNvPr>
          <p:cNvSpPr txBox="1"/>
          <p:nvPr/>
        </p:nvSpPr>
        <p:spPr>
          <a:xfrm>
            <a:off x="756049" y="1155869"/>
            <a:ext cx="75634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Compensation Value:</a:t>
            </a: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6868C2C0-B823-507F-B47B-AD174F3C80D7}"/>
              </a:ext>
            </a:extLst>
          </p:cNvPr>
          <p:cNvSpPr/>
          <p:nvPr/>
        </p:nvSpPr>
        <p:spPr>
          <a:xfrm>
            <a:off x="1165296" y="3019000"/>
            <a:ext cx="10459876" cy="96851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  <a:cs typeface="Arial" panose="020B0604020202020204" pitchFamily="34" charset="0"/>
              </a:rPr>
              <a:t>The objective of compensation is therefore to </a:t>
            </a:r>
            <a:r>
              <a:rPr lang="en-US" sz="2000" b="1" dirty="0">
                <a:solidFill>
                  <a:schemeClr val="tx1"/>
                </a:solidFill>
                <a:latin typeface="Alexandria"/>
                <a:cs typeface="Arial" panose="020B0604020202020204" pitchFamily="34" charset="0"/>
              </a:rPr>
              <a:t>ensure that the claimant is neither better nor worse off as a result of the compulsory purchase.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5713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9C678-DDA7-59DB-1428-10548D61B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71BC291-F460-797D-B5B2-69AD23FC348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D539A9-0F1F-CBC6-977A-4AD3D50A0E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B55915-C95E-4460-D9EB-43D0173D4BF9}"/>
              </a:ext>
            </a:extLst>
          </p:cNvPr>
          <p:cNvSpPr txBox="1"/>
          <p:nvPr/>
        </p:nvSpPr>
        <p:spPr>
          <a:xfrm>
            <a:off x="4613410" y="504313"/>
            <a:ext cx="3253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Compensation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39638-92D6-7E3E-18B4-30413EC06C4E}"/>
              </a:ext>
            </a:extLst>
          </p:cNvPr>
          <p:cNvSpPr txBox="1"/>
          <p:nvPr/>
        </p:nvSpPr>
        <p:spPr>
          <a:xfrm>
            <a:off x="180430" y="111326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Characteristics:</a:t>
            </a: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645EB015-F3FA-E13C-1952-D084ABB6006A}"/>
              </a:ext>
            </a:extLst>
          </p:cNvPr>
          <p:cNvSpPr/>
          <p:nvPr/>
        </p:nvSpPr>
        <p:spPr>
          <a:xfrm>
            <a:off x="425084" y="1782848"/>
            <a:ext cx="10671702" cy="74364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Full Indemnity:</a:t>
            </a:r>
            <a:r>
              <a:rPr lang="ar-SY" sz="2000" b="1" dirty="0">
                <a:solidFill>
                  <a:srgbClr val="7030A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Compensation is not limited to the value of the real property interest alone.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455478F6-FF16-A98E-0590-EE65CFDD3412}"/>
              </a:ext>
            </a:extLst>
          </p:cNvPr>
          <p:cNvSpPr/>
          <p:nvPr/>
        </p:nvSpPr>
        <p:spPr>
          <a:xfrm>
            <a:off x="425084" y="2897949"/>
            <a:ext cx="10671702" cy="69194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No-Scheme World Assumption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:</a:t>
            </a:r>
            <a:r>
              <a:rPr lang="ar-SY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property is valued disregarding any increase or decrease in value attributable to the public project for which the land is acquired.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5072FB49-9D77-4E5B-8A0D-42B72D9C98B0}"/>
              </a:ext>
            </a:extLst>
          </p:cNvPr>
          <p:cNvSpPr/>
          <p:nvPr/>
        </p:nvSpPr>
        <p:spPr>
          <a:xfrm>
            <a:off x="425084" y="3956539"/>
            <a:ext cx="10699667" cy="1472449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Components of Compensation:</a:t>
            </a:r>
          </a:p>
          <a:p>
            <a:pPr marL="342900" lvl="0" indent="-3429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Value of the land and buildings taken</a:t>
            </a:r>
          </a:p>
          <a:p>
            <a:pPr marL="342900" lvl="0" indent="-3429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Disturbance compensation</a:t>
            </a:r>
          </a:p>
          <a:p>
            <a:pPr marL="342900" lvl="0" indent="-3429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Severance and injurious affection (where only part is acquired)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818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9A9BC-B2B0-459E-9734-D35DFB477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16F6DF4-8270-1A12-42FB-CEDA6C7B58E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8972594-770D-0C86-5C13-4AB78F948E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057F81-694B-6A4F-30A5-BEEBF53AE091}"/>
              </a:ext>
            </a:extLst>
          </p:cNvPr>
          <p:cNvSpPr txBox="1"/>
          <p:nvPr/>
        </p:nvSpPr>
        <p:spPr>
          <a:xfrm>
            <a:off x="4613410" y="504313"/>
            <a:ext cx="3253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Compensation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EB1D91-AE6E-E149-63CD-ADA357D52C78}"/>
              </a:ext>
            </a:extLst>
          </p:cNvPr>
          <p:cNvSpPr txBox="1"/>
          <p:nvPr/>
        </p:nvSpPr>
        <p:spPr>
          <a:xfrm>
            <a:off x="180430" y="111326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Principles of Just Compensation: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353ECA-FD09-F9AD-0791-FCB750D163DC}"/>
              </a:ext>
            </a:extLst>
          </p:cNvPr>
          <p:cNvSpPr txBox="1"/>
          <p:nvPr/>
        </p:nvSpPr>
        <p:spPr>
          <a:xfrm>
            <a:off x="1797803" y="1768231"/>
            <a:ext cx="9147874" cy="1938992"/>
          </a:xfrm>
          <a:prstGeom prst="rect">
            <a:avLst/>
          </a:prstGeom>
          <a:solidFill>
            <a:srgbClr val="FFFFEB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</a:rPr>
              <a:t>Comprehensive Compensation Formula:</a:t>
            </a:r>
          </a:p>
          <a:p>
            <a:r>
              <a:rPr lang="en-US" sz="2000" dirty="0">
                <a:latin typeface="Alexandria"/>
              </a:rPr>
              <a:t>━━━━━━━━━━━━━━━━━━━━━━━━━━━━━━</a:t>
            </a:r>
          </a:p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</a:rPr>
              <a:t>Compensation = </a:t>
            </a:r>
            <a:r>
              <a:rPr lang="en-US" sz="2000" b="1" dirty="0">
                <a:latin typeface="Alexandria"/>
              </a:rPr>
              <a:t>Value of the Land Taken</a:t>
            </a:r>
          </a:p>
          <a:p>
            <a:pPr algn="ctr"/>
            <a:r>
              <a:rPr lang="en-US" sz="2000" dirty="0">
                <a:latin typeface="Alexandria"/>
              </a:rPr>
              <a:t>            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+ Injurious Affection (damage to the remainder)</a:t>
            </a:r>
          </a:p>
          <a:p>
            <a:pPr algn="ctr"/>
            <a:r>
              <a:rPr lang="en-US" sz="2000" b="1" dirty="0">
                <a:solidFill>
                  <a:srgbClr val="7030A0"/>
                </a:solidFill>
                <a:latin typeface="Alexandria"/>
              </a:rPr>
              <a:t>             + Disturbance</a:t>
            </a:r>
          </a:p>
          <a:p>
            <a:pPr algn="ctr"/>
            <a:r>
              <a:rPr lang="en-US" sz="2000" dirty="0">
                <a:latin typeface="Alexandria"/>
              </a:rPr>
              <a:t>             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+ Additional statutory entitlements</a:t>
            </a:r>
          </a:p>
        </p:txBody>
      </p:sp>
    </p:spTree>
    <p:extLst>
      <p:ext uri="{BB962C8B-B14F-4D97-AF65-F5344CB8AC3E}">
        <p14:creationId xmlns:p14="http://schemas.microsoft.com/office/powerpoint/2010/main" val="332937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66ACD-1619-BF4F-CEAE-47C16B1D7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2189A98-8777-AF8D-67E9-EFEB0BCF77C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ACA2A85-9DF2-EA3F-AD80-5DF7762D8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C2858A-4A43-7991-F53C-97610D53ADF8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Practical Example: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708727-89F4-CA80-A323-937CA80CC249}"/>
              </a:ext>
            </a:extLst>
          </p:cNvPr>
          <p:cNvSpPr txBox="1"/>
          <p:nvPr/>
        </p:nvSpPr>
        <p:spPr>
          <a:xfrm>
            <a:off x="1686516" y="1582840"/>
            <a:ext cx="10273260" cy="2060564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Compulsory acquisition of a successful restaurant for road widening.</a:t>
            </a:r>
            <a:endParaRPr lang="ar-SY" sz="2000" b="1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Market Value of the property (land and building):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SAR 2,000,000</a:t>
            </a:r>
            <a:endParaRPr lang="ar-SY" sz="2000" b="1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7030A0"/>
                </a:solidFill>
                <a:latin typeface="Alexandria"/>
              </a:rPr>
              <a:t>Business interruption losses: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Closure for 3 months during relocation = SAR 150,000 (loss of profits)</a:t>
            </a:r>
            <a:endParaRPr lang="ar-SY" sz="2000" b="1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Relocation costs: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Dismantling and reinstalling equipment = SAR 50,000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Star: 10 Points 7">
            <a:extLst>
              <a:ext uri="{FF2B5EF4-FFF2-40B4-BE49-F238E27FC236}">
                <a16:creationId xmlns:a16="http://schemas.microsoft.com/office/drawing/2014/main" id="{2C8CA96D-EEF5-019E-123A-C68E3EDC8A77}"/>
              </a:ext>
            </a:extLst>
          </p:cNvPr>
          <p:cNvSpPr/>
          <p:nvPr/>
        </p:nvSpPr>
        <p:spPr>
          <a:xfrm>
            <a:off x="121428" y="2175062"/>
            <a:ext cx="1565088" cy="794802"/>
          </a:xfrm>
          <a:prstGeom prst="star10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Scenario</a:t>
            </a: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6AA9FF1B-B414-4DFC-F853-D82284AE9351}"/>
              </a:ext>
            </a:extLst>
          </p:cNvPr>
          <p:cNvSpPr/>
          <p:nvPr/>
        </p:nvSpPr>
        <p:spPr>
          <a:xfrm>
            <a:off x="1686516" y="3930542"/>
            <a:ext cx="10345668" cy="794802"/>
          </a:xfrm>
          <a:prstGeom prst="bevel">
            <a:avLst/>
          </a:prstGeom>
          <a:solidFill>
            <a:srgbClr val="FFFFCC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Total </a:t>
            </a:r>
            <a:r>
              <a:rPr lang="fr-FR" sz="2000" b="1" dirty="0">
                <a:solidFill>
                  <a:srgbClr val="0070C0"/>
                </a:solidFill>
                <a:latin typeface="Alexandria"/>
              </a:rPr>
              <a:t>Compensation = </a:t>
            </a:r>
            <a:r>
              <a:rPr lang="fr-FR" sz="2000" b="1" dirty="0">
                <a:solidFill>
                  <a:schemeClr val="tx1"/>
                </a:solidFill>
                <a:latin typeface="Alexandria"/>
              </a:rPr>
              <a:t>2,000,000+150,000+50,000=2,200,000 SAR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5692E6-57FD-B861-4EDC-EB62857E5D4D}"/>
              </a:ext>
            </a:extLst>
          </p:cNvPr>
          <p:cNvSpPr txBox="1"/>
          <p:nvPr/>
        </p:nvSpPr>
        <p:spPr>
          <a:xfrm>
            <a:off x="5563809" y="496329"/>
            <a:ext cx="3253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Compensation Value</a:t>
            </a:r>
          </a:p>
        </p:txBody>
      </p:sp>
    </p:spTree>
    <p:extLst>
      <p:ext uri="{BB962C8B-B14F-4D97-AF65-F5344CB8AC3E}">
        <p14:creationId xmlns:p14="http://schemas.microsoft.com/office/powerpoint/2010/main" val="154517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4ADB8-5E79-DBB9-2DEE-51F3344CD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EE2055-9409-E088-C089-3D2654D8666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7A8BC49-F44C-4138-804D-ED01BD0157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57544C-DE6B-984B-2509-ACB4DC2A81EC}"/>
              </a:ext>
            </a:extLst>
          </p:cNvPr>
          <p:cNvSpPr txBox="1"/>
          <p:nvPr/>
        </p:nvSpPr>
        <p:spPr>
          <a:xfrm>
            <a:off x="5398918" y="524820"/>
            <a:ext cx="3253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Compensation Value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EEB4E549-6096-D4AC-5AE0-29C640BCEB67}"/>
              </a:ext>
            </a:extLst>
          </p:cNvPr>
          <p:cNvSpPr/>
          <p:nvPr/>
        </p:nvSpPr>
        <p:spPr>
          <a:xfrm>
            <a:off x="756050" y="2580105"/>
            <a:ext cx="11069158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Clearly itemize each head of claim separately.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36701BB5-4A86-5E6C-4A8B-D391271822D1}"/>
              </a:ext>
            </a:extLst>
          </p:cNvPr>
          <p:cNvSpPr/>
          <p:nvPr/>
        </p:nvSpPr>
        <p:spPr>
          <a:xfrm>
            <a:off x="756049" y="3366010"/>
            <a:ext cx="11069158" cy="58802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Refer explicitly to the relevant expropriation or land acquisition statute.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FFADB9D8-52FA-6289-E291-6DD95DB68E0F}"/>
              </a:ext>
            </a:extLst>
          </p:cNvPr>
          <p:cNvSpPr/>
          <p:nvPr/>
        </p:nvSpPr>
        <p:spPr>
          <a:xfrm>
            <a:off x="756049" y="4298659"/>
            <a:ext cx="11069158" cy="58802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Include calculation of operational or business losses (where applicable).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7E3AE9B-D6FD-F954-CBFF-6B55A096EDFD}"/>
              </a:ext>
            </a:extLst>
          </p:cNvPr>
          <p:cNvGrpSpPr/>
          <p:nvPr/>
        </p:nvGrpSpPr>
        <p:grpSpPr>
          <a:xfrm>
            <a:off x="4703437" y="1467137"/>
            <a:ext cx="3397826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BE906D6-4AF3-94F6-8F5A-9460F96885F5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34D2301-DEC4-247F-96D7-D0BB1C1C2D9B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4CD8F323-0989-1760-F240-E94008A4C64B}"/>
              </a:ext>
            </a:extLst>
          </p:cNvPr>
          <p:cNvSpPr/>
          <p:nvPr/>
        </p:nvSpPr>
        <p:spPr>
          <a:xfrm>
            <a:off x="756049" y="5127391"/>
            <a:ext cx="11069158" cy="58802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State the valuation assumptions, including the application of the No-Scheme World principle.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ED3E080A-F824-4A43-D5B3-84DFC2B2EC60}"/>
              </a:ext>
            </a:extLst>
          </p:cNvPr>
          <p:cNvSpPr/>
          <p:nvPr/>
        </p:nvSpPr>
        <p:spPr>
          <a:xfrm>
            <a:off x="756049" y="6050969"/>
            <a:ext cx="11069158" cy="58802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Transparency and legal compliance are essential, as compensation assessments are frequently subject to judicial review.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941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3" grpId="0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7A819-A42E-42FD-96B7-FCD2B8F52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01F911E-F09E-EF64-1C9D-F128FD8F73D7}"/>
              </a:ext>
            </a:extLst>
          </p:cNvPr>
          <p:cNvSpPr/>
          <p:nvPr/>
        </p:nvSpPr>
        <p:spPr>
          <a:xfrm flipV="1">
            <a:off x="4330993" y="414122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6783FC7-E725-3807-826B-6E26541658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A55BF7-A607-D21E-D12F-25D14F934706}"/>
              </a:ext>
            </a:extLst>
          </p:cNvPr>
          <p:cNvSpPr txBox="1"/>
          <p:nvPr/>
        </p:nvSpPr>
        <p:spPr>
          <a:xfrm>
            <a:off x="2730525" y="511474"/>
            <a:ext cx="7786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Compensation Value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1CC498-6AB6-3798-B0BF-435169D22E72}"/>
              </a:ext>
            </a:extLst>
          </p:cNvPr>
          <p:cNvSpPr txBox="1"/>
          <p:nvPr/>
        </p:nvSpPr>
        <p:spPr>
          <a:xfrm>
            <a:off x="2730525" y="988527"/>
            <a:ext cx="7786247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Table: Market Value vs Compensation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5D97203E-1248-20FC-87FC-3255C47AB695}"/>
              </a:ext>
            </a:extLst>
          </p:cNvPr>
          <p:cNvSpPr/>
          <p:nvPr/>
        </p:nvSpPr>
        <p:spPr>
          <a:xfrm>
            <a:off x="640595" y="4616886"/>
            <a:ext cx="10910807" cy="597597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Value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reflects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a hypothetical transaction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between willing parties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C008A496-BBD0-6898-726C-A8F70C15D2C5}"/>
              </a:ext>
            </a:extLst>
          </p:cNvPr>
          <p:cNvSpPr/>
          <p:nvPr/>
        </p:nvSpPr>
        <p:spPr>
          <a:xfrm>
            <a:off x="640595" y="5654137"/>
            <a:ext cx="10910807" cy="789741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Taxation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reflects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statutory, claimant-specific assessment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designed to achieve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fairness and financial equivalence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following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compulsory acquisition.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8C03163-B587-57FF-5C12-E26FB5DAB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00012"/>
              </p:ext>
            </p:extLst>
          </p:nvPr>
        </p:nvGraphicFramePr>
        <p:xfrm>
          <a:off x="180431" y="1573051"/>
          <a:ext cx="11568574" cy="262665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573165">
                  <a:extLst>
                    <a:ext uri="{9D8B030D-6E8A-4147-A177-3AD203B41FA5}">
                      <a16:colId xmlns:a16="http://schemas.microsoft.com/office/drawing/2014/main" val="3648001101"/>
                    </a:ext>
                  </a:extLst>
                </a:gridCol>
                <a:gridCol w="4109102">
                  <a:extLst>
                    <a:ext uri="{9D8B030D-6E8A-4147-A177-3AD203B41FA5}">
                      <a16:colId xmlns:a16="http://schemas.microsoft.com/office/drawing/2014/main" val="361438834"/>
                    </a:ext>
                  </a:extLst>
                </a:gridCol>
                <a:gridCol w="4886307">
                  <a:extLst>
                    <a:ext uri="{9D8B030D-6E8A-4147-A177-3AD203B41FA5}">
                      <a16:colId xmlns:a16="http://schemas.microsoft.com/office/drawing/2014/main" val="2934854188"/>
                    </a:ext>
                  </a:extLst>
                </a:gridCol>
              </a:tblGrid>
              <a:tr h="47425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 (MV)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Compensation 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8531306"/>
                  </a:ext>
                </a:extLst>
              </a:tr>
              <a:tr h="83906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Components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Real property interest only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Property value + personal and business losses + relocation costs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260210"/>
                  </a:ext>
                </a:extLst>
              </a:tr>
              <a:tr h="47425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Owner Assumption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Hypothetical willing seller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Actual dispossessed owner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438443"/>
                  </a:ext>
                </a:extLst>
              </a:tr>
              <a:tr h="83906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Governing 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Exchange price under open 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Principle of equivalence (“making the claimant whole”)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815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9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46793-2878-3193-B73D-D9DF82DE3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19458A-4E50-AB00-69AA-881BBC11EA3B}"/>
              </a:ext>
            </a:extLst>
          </p:cNvPr>
          <p:cNvSpPr/>
          <p:nvPr/>
        </p:nvSpPr>
        <p:spPr>
          <a:xfrm flipV="1">
            <a:off x="4330993" y="414122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6D04BBC-AB05-00F0-3730-E65BA26A0A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D8FB77-5591-4064-D23D-25AA3414D538}"/>
              </a:ext>
            </a:extLst>
          </p:cNvPr>
          <p:cNvSpPr txBox="1"/>
          <p:nvPr/>
        </p:nvSpPr>
        <p:spPr>
          <a:xfrm>
            <a:off x="2730525" y="511474"/>
            <a:ext cx="7786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Comparative Overview of Value Bases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0355880-4064-6310-776C-F72B53AC3D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495999"/>
              </p:ext>
            </p:extLst>
          </p:nvPr>
        </p:nvGraphicFramePr>
        <p:xfrm>
          <a:off x="180431" y="1240504"/>
          <a:ext cx="11831136" cy="5537971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600243">
                  <a:extLst>
                    <a:ext uri="{9D8B030D-6E8A-4147-A177-3AD203B41FA5}">
                      <a16:colId xmlns:a16="http://schemas.microsoft.com/office/drawing/2014/main" val="566769020"/>
                    </a:ext>
                  </a:extLst>
                </a:gridCol>
                <a:gridCol w="1684421">
                  <a:extLst>
                    <a:ext uri="{9D8B030D-6E8A-4147-A177-3AD203B41FA5}">
                      <a16:colId xmlns:a16="http://schemas.microsoft.com/office/drawing/2014/main" val="966388988"/>
                    </a:ext>
                  </a:extLst>
                </a:gridCol>
                <a:gridCol w="2408763">
                  <a:extLst>
                    <a:ext uri="{9D8B030D-6E8A-4147-A177-3AD203B41FA5}">
                      <a16:colId xmlns:a16="http://schemas.microsoft.com/office/drawing/2014/main" val="1228987882"/>
                    </a:ext>
                  </a:extLst>
                </a:gridCol>
                <a:gridCol w="2030278">
                  <a:extLst>
                    <a:ext uri="{9D8B030D-6E8A-4147-A177-3AD203B41FA5}">
                      <a16:colId xmlns:a16="http://schemas.microsoft.com/office/drawing/2014/main" val="3406565522"/>
                    </a:ext>
                  </a:extLst>
                </a:gridCol>
                <a:gridCol w="1797803">
                  <a:extLst>
                    <a:ext uri="{9D8B030D-6E8A-4147-A177-3AD203B41FA5}">
                      <a16:colId xmlns:a16="http://schemas.microsoft.com/office/drawing/2014/main" val="3465433623"/>
                    </a:ext>
                  </a:extLst>
                </a:gridCol>
                <a:gridCol w="2309628">
                  <a:extLst>
                    <a:ext uri="{9D8B030D-6E8A-4147-A177-3AD203B41FA5}">
                      <a16:colId xmlns:a16="http://schemas.microsoft.com/office/drawing/2014/main" val="1457863468"/>
                    </a:ext>
                  </a:extLst>
                </a:gridCol>
              </a:tblGrid>
              <a:tr h="7715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Liquidation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Mortgage Lending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Insurable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Taxation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Compensation Value </a:t>
                      </a:r>
                    </a:p>
                  </a:txBody>
                  <a:tcPr marL="42246" marR="42246" marT="21123" marB="21123" anchor="ctr"/>
                </a:tc>
                <a:extLst>
                  <a:ext uri="{0D108BD9-81ED-4DB2-BD59-A6C34878D82A}">
                    <a16:rowId xmlns:a16="http://schemas.microsoft.com/office/drawing/2014/main" val="1532529784"/>
                  </a:ext>
                </a:extLst>
              </a:tr>
              <a:tr h="6937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Nature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Forced sale basis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Prudential long-term value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Replacement cost basis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Administrative/statutory value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Just compensation principle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5657894"/>
                  </a:ext>
                </a:extLst>
              </a:tr>
              <a:tr h="13425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Restricted or constrained market conditions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Sustainable market value over full economic cycle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Cost approach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Statutory/legal framework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sz="2000">
                          <a:latin typeface="Alexandria"/>
                        </a:rPr>
                        <a:t>Market value plus compensable losses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4473379"/>
                  </a:ext>
                </a:extLst>
              </a:tr>
              <a:tr h="10181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% of Market Value (Indicative)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40–90%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60–80%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80–180%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50–100%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100–250%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43786"/>
                  </a:ext>
                </a:extLst>
              </a:tr>
              <a:tr h="10181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Time Horizon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Very short-term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Very long-term (through-the-cycle)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As at date of loss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Periodic assessment cycle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At date of acquisition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428915"/>
                  </a:ext>
                </a:extLst>
              </a:tr>
              <a:tr h="69376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Includes Land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✓ Yes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✓ Yes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✗ No (typically building only)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✓ Yes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✓ Yes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336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38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174D5-3A2E-5A2A-FA3C-C78F2AA34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F9F03C0-EA65-CAAC-0ADB-502B202E174A}"/>
              </a:ext>
            </a:extLst>
          </p:cNvPr>
          <p:cNvSpPr/>
          <p:nvPr/>
        </p:nvSpPr>
        <p:spPr>
          <a:xfrm flipV="1">
            <a:off x="4330993" y="414122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12D427C-5973-8C0D-D585-1C9A0B3239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FA791C-1742-4495-4F13-6663F4CF7B0C}"/>
              </a:ext>
            </a:extLst>
          </p:cNvPr>
          <p:cNvSpPr txBox="1"/>
          <p:nvPr/>
        </p:nvSpPr>
        <p:spPr>
          <a:xfrm>
            <a:off x="2730525" y="511474"/>
            <a:ext cx="7786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Comparative Overview of Value Bases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7C09D00-3FD0-FC43-F7A0-31D1F34513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68496"/>
              </p:ext>
            </p:extLst>
          </p:nvPr>
        </p:nvGraphicFramePr>
        <p:xfrm>
          <a:off x="180431" y="1034694"/>
          <a:ext cx="11831136" cy="5409184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648369">
                  <a:extLst>
                    <a:ext uri="{9D8B030D-6E8A-4147-A177-3AD203B41FA5}">
                      <a16:colId xmlns:a16="http://schemas.microsoft.com/office/drawing/2014/main" val="566769020"/>
                    </a:ext>
                  </a:extLst>
                </a:gridCol>
                <a:gridCol w="1487837">
                  <a:extLst>
                    <a:ext uri="{9D8B030D-6E8A-4147-A177-3AD203B41FA5}">
                      <a16:colId xmlns:a16="http://schemas.microsoft.com/office/drawing/2014/main" val="966388988"/>
                    </a:ext>
                  </a:extLst>
                </a:gridCol>
                <a:gridCol w="2557221">
                  <a:extLst>
                    <a:ext uri="{9D8B030D-6E8A-4147-A177-3AD203B41FA5}">
                      <a16:colId xmlns:a16="http://schemas.microsoft.com/office/drawing/2014/main" val="1228987882"/>
                    </a:ext>
                  </a:extLst>
                </a:gridCol>
                <a:gridCol w="2030278">
                  <a:extLst>
                    <a:ext uri="{9D8B030D-6E8A-4147-A177-3AD203B41FA5}">
                      <a16:colId xmlns:a16="http://schemas.microsoft.com/office/drawing/2014/main" val="3406565522"/>
                    </a:ext>
                  </a:extLst>
                </a:gridCol>
                <a:gridCol w="1797803">
                  <a:extLst>
                    <a:ext uri="{9D8B030D-6E8A-4147-A177-3AD203B41FA5}">
                      <a16:colId xmlns:a16="http://schemas.microsoft.com/office/drawing/2014/main" val="3465433623"/>
                    </a:ext>
                  </a:extLst>
                </a:gridCol>
                <a:gridCol w="2309628">
                  <a:extLst>
                    <a:ext uri="{9D8B030D-6E8A-4147-A177-3AD203B41FA5}">
                      <a16:colId xmlns:a16="http://schemas.microsoft.com/office/drawing/2014/main" val="1457863468"/>
                    </a:ext>
                  </a:extLst>
                </a:gridCol>
              </a:tblGrid>
              <a:tr h="9233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Liquidation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Mortgage Lending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Insurable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Taxation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Compensation Value </a:t>
                      </a:r>
                    </a:p>
                  </a:txBody>
                  <a:tcPr marL="42246" marR="42246" marT="21123" marB="21123" anchor="ctr"/>
                </a:tc>
                <a:extLst>
                  <a:ext uri="{0D108BD9-81ED-4DB2-BD59-A6C34878D82A}">
                    <a16:rowId xmlns:a16="http://schemas.microsoft.com/office/drawing/2014/main" val="1532529784"/>
                  </a:ext>
                </a:extLst>
              </a:tr>
              <a:tr h="160674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Primary Purpose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Debt recovery / asset realisation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Loan security &amp; regulatory risk mitigation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Risk transfer / insurance coverage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Public revenue generation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Social justice &amp; financial equivalence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706825"/>
                  </a:ext>
                </a:extLst>
              </a:tr>
              <a:tr h="8302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Mandatory Nature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Judicial / contractual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Regulatory (banking supervision)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Contractual (insurance policy)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Legal/statutory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Constitutional / statutory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3964152"/>
                  </a:ext>
                </a:extLst>
              </a:tr>
              <a:tr h="12185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Update Frequency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Case-specific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Periodic (often annual review in banking practice)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Periodic (often annual indexation)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Periodic (multi-year cycles)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Upon compulsory acquisition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869779"/>
                  </a:ext>
                </a:extLst>
              </a:tr>
              <a:tr h="8302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Level of Complexity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Moderate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Moderate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Low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Very high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26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537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659D2-5CE7-7934-B0D4-5EE7C1E7F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82FD56-AAB7-BC73-521A-79BF316A0809}"/>
              </a:ext>
            </a:extLst>
          </p:cNvPr>
          <p:cNvSpPr/>
          <p:nvPr/>
        </p:nvSpPr>
        <p:spPr>
          <a:xfrm flipV="1">
            <a:off x="4330993" y="414122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372AF7-E922-345D-3236-4DE16DBD1C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BA35C7-3D52-C7C6-0BCB-EC19C144BE89}"/>
              </a:ext>
            </a:extLst>
          </p:cNvPr>
          <p:cNvSpPr txBox="1"/>
          <p:nvPr/>
        </p:nvSpPr>
        <p:spPr>
          <a:xfrm>
            <a:off x="2730525" y="511474"/>
            <a:ext cx="7786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Comparative Overview of Value Bases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5D4CB7-301D-FE5A-B25C-7A4A937AA7ED}"/>
              </a:ext>
            </a:extLst>
          </p:cNvPr>
          <p:cNvGraphicFramePr>
            <a:graphicFrameLocks noGrp="1"/>
          </p:cNvGraphicFramePr>
          <p:nvPr/>
        </p:nvGraphicFramePr>
        <p:xfrm>
          <a:off x="180431" y="1034694"/>
          <a:ext cx="11831136" cy="5409184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648369">
                  <a:extLst>
                    <a:ext uri="{9D8B030D-6E8A-4147-A177-3AD203B41FA5}">
                      <a16:colId xmlns:a16="http://schemas.microsoft.com/office/drawing/2014/main" val="566769020"/>
                    </a:ext>
                  </a:extLst>
                </a:gridCol>
                <a:gridCol w="1487837">
                  <a:extLst>
                    <a:ext uri="{9D8B030D-6E8A-4147-A177-3AD203B41FA5}">
                      <a16:colId xmlns:a16="http://schemas.microsoft.com/office/drawing/2014/main" val="966388988"/>
                    </a:ext>
                  </a:extLst>
                </a:gridCol>
                <a:gridCol w="2557221">
                  <a:extLst>
                    <a:ext uri="{9D8B030D-6E8A-4147-A177-3AD203B41FA5}">
                      <a16:colId xmlns:a16="http://schemas.microsoft.com/office/drawing/2014/main" val="1228987882"/>
                    </a:ext>
                  </a:extLst>
                </a:gridCol>
                <a:gridCol w="2030278">
                  <a:extLst>
                    <a:ext uri="{9D8B030D-6E8A-4147-A177-3AD203B41FA5}">
                      <a16:colId xmlns:a16="http://schemas.microsoft.com/office/drawing/2014/main" val="3406565522"/>
                    </a:ext>
                  </a:extLst>
                </a:gridCol>
                <a:gridCol w="1797803">
                  <a:extLst>
                    <a:ext uri="{9D8B030D-6E8A-4147-A177-3AD203B41FA5}">
                      <a16:colId xmlns:a16="http://schemas.microsoft.com/office/drawing/2014/main" val="3465433623"/>
                    </a:ext>
                  </a:extLst>
                </a:gridCol>
                <a:gridCol w="2309628">
                  <a:extLst>
                    <a:ext uri="{9D8B030D-6E8A-4147-A177-3AD203B41FA5}">
                      <a16:colId xmlns:a16="http://schemas.microsoft.com/office/drawing/2014/main" val="1457863468"/>
                    </a:ext>
                  </a:extLst>
                </a:gridCol>
              </a:tblGrid>
              <a:tr h="9233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Liquidation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Mortgage Lending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Insurable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Taxation Value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Compensation Value </a:t>
                      </a:r>
                    </a:p>
                  </a:txBody>
                  <a:tcPr marL="42246" marR="42246" marT="21123" marB="21123" anchor="ctr"/>
                </a:tc>
                <a:extLst>
                  <a:ext uri="{0D108BD9-81ED-4DB2-BD59-A6C34878D82A}">
                    <a16:rowId xmlns:a16="http://schemas.microsoft.com/office/drawing/2014/main" val="1532529784"/>
                  </a:ext>
                </a:extLst>
              </a:tr>
              <a:tr h="160674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Primary Purpose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Debt recovery / asset </a:t>
                      </a:r>
                      <a:r>
                        <a:rPr lang="en-US" sz="2000" dirty="0" err="1">
                          <a:latin typeface="Alexandria"/>
                        </a:rPr>
                        <a:t>realisation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Loan security &amp; regulatory risk mitigation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Risk transfer / insurance coverage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Public revenue generation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Social justice &amp; financial equivalence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706825"/>
                  </a:ext>
                </a:extLst>
              </a:tr>
              <a:tr h="8302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Mandatory Nature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Judicial / contractual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Regulatory (banking supervision)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Contractual (insurance policy)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Legal/statutory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Constitutional / statutory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3964152"/>
                  </a:ext>
                </a:extLst>
              </a:tr>
              <a:tr h="12185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Update Frequency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Case-specific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Periodic (often annual review in banking practice)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Periodic (often annual indexation)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Periodic (multi-year cycles)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Upon compulsory acquisition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869779"/>
                  </a:ext>
                </a:extLst>
              </a:tr>
              <a:tr h="8302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Level of Complexity</a:t>
                      </a:r>
                    </a:p>
                  </a:txBody>
                  <a:tcPr marL="42246" marR="42246" marT="21123" marB="2112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Moderate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Moderate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Low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Very high</a:t>
                      </a:r>
                    </a:p>
                  </a:txBody>
                  <a:tcPr marL="42246" marR="42246" marT="21123" marB="2112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26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974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689055" y="1195817"/>
            <a:ext cx="4472247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Liquidation Value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4303921" y="181949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Liquidation Value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AD1298-AE8A-1D53-CA56-349C5EE311C1}"/>
              </a:ext>
            </a:extLst>
          </p:cNvPr>
          <p:cNvSpPr txBox="1"/>
          <p:nvPr/>
        </p:nvSpPr>
        <p:spPr>
          <a:xfrm>
            <a:off x="5550493" y="318201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4689054" y="2211129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Characteristics: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970F0B-749A-1DBD-9C8D-D71E07CDDD5E}"/>
              </a:ext>
            </a:extLst>
          </p:cNvPr>
          <p:cNvSpPr txBox="1"/>
          <p:nvPr/>
        </p:nvSpPr>
        <p:spPr>
          <a:xfrm>
            <a:off x="4689054" y="4089851"/>
            <a:ext cx="4472247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Mortgage Lending Value (MLV)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8A2B54-BF42-81FB-9F5D-AA855C5ACD7A}"/>
              </a:ext>
            </a:extLst>
          </p:cNvPr>
          <p:cNvSpPr txBox="1"/>
          <p:nvPr/>
        </p:nvSpPr>
        <p:spPr>
          <a:xfrm>
            <a:off x="2487522" y="4688087"/>
            <a:ext cx="6516913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Mortgage Lending Value (MLV)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773528-F4A5-5CD1-7DC9-6B1327D34B82}"/>
              </a:ext>
            </a:extLst>
          </p:cNvPr>
          <p:cNvSpPr txBox="1"/>
          <p:nvPr/>
        </p:nvSpPr>
        <p:spPr>
          <a:xfrm>
            <a:off x="3062720" y="5095486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Characteristics: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8D5B41-B26A-61E5-2A9C-1DC6620B45C2}"/>
              </a:ext>
            </a:extLst>
          </p:cNvPr>
          <p:cNvSpPr txBox="1"/>
          <p:nvPr/>
        </p:nvSpPr>
        <p:spPr>
          <a:xfrm>
            <a:off x="3911672" y="5565810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 Practical Examples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27CE7D-5239-3E08-08E9-2853287A5B14}"/>
              </a:ext>
            </a:extLst>
          </p:cNvPr>
          <p:cNvSpPr txBox="1"/>
          <p:nvPr/>
        </p:nvSpPr>
        <p:spPr>
          <a:xfrm>
            <a:off x="4782423" y="6001704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tabLst>
                <a:tab pos="4973638" algn="l"/>
              </a:tabLs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3B329E-4BA1-5832-9EB2-0186CA197775}"/>
              </a:ext>
            </a:extLst>
          </p:cNvPr>
          <p:cNvSpPr txBox="1"/>
          <p:nvPr/>
        </p:nvSpPr>
        <p:spPr>
          <a:xfrm>
            <a:off x="5267004" y="6414452"/>
            <a:ext cx="6652279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Mortgage Lending Value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C4B81E-EF5A-A293-36BF-5F23A7B3400B}"/>
              </a:ext>
            </a:extLst>
          </p:cNvPr>
          <p:cNvSpPr txBox="1"/>
          <p:nvPr/>
        </p:nvSpPr>
        <p:spPr>
          <a:xfrm>
            <a:off x="5894932" y="362990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Liquidation Value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F2F7F4-2A01-AFFB-6A27-3866F9DE20A9}"/>
              </a:ext>
            </a:extLst>
          </p:cNvPr>
          <p:cNvSpPr txBox="1"/>
          <p:nvPr/>
        </p:nvSpPr>
        <p:spPr>
          <a:xfrm>
            <a:off x="5119774" y="2696131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Practical Examples:</a:t>
            </a: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3" grpId="0" animBg="1"/>
      <p:bldP spid="4" grpId="0" animBg="1"/>
      <p:bldP spid="11" grpId="0" animBg="1"/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E38F6-4DF5-2428-3BCB-52E68814D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921C337-8465-4E92-23A7-B2E6D7E82E7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7782127-5881-90EE-2555-A0448581FE5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10640FB8-316B-63AE-D645-B58EB3E473C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1531E5A-50F1-7330-6C49-C20DC48FDE3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DDDFDE9-0442-D472-0325-1DCCA8494BF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860B9CE-AB1A-870D-74A9-1CFF3A639F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8963D8-9B30-B5ED-D65F-5E60A630C376}"/>
              </a:ext>
            </a:extLst>
          </p:cNvPr>
          <p:cNvSpPr txBox="1"/>
          <p:nvPr/>
        </p:nvSpPr>
        <p:spPr>
          <a:xfrm>
            <a:off x="4689055" y="1195817"/>
            <a:ext cx="4472247" cy="531674"/>
          </a:xfrm>
          <a:prstGeom prst="horizontalScroll">
            <a:avLst/>
          </a:prstGeom>
          <a:solidFill>
            <a:srgbClr val="FFFFCC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Insurable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7348BF-06FD-7803-F972-1115FC640412}"/>
              </a:ext>
            </a:extLst>
          </p:cNvPr>
          <p:cNvSpPr txBox="1"/>
          <p:nvPr/>
        </p:nvSpPr>
        <p:spPr>
          <a:xfrm>
            <a:off x="4630698" y="4075317"/>
            <a:ext cx="4472247" cy="531674"/>
          </a:xfrm>
          <a:prstGeom prst="horizontalScroll">
            <a:avLst/>
          </a:prstGeom>
          <a:solidFill>
            <a:srgbClr val="F2FBFC"/>
          </a:solidFill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Taxation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A6095F4-0955-DFF5-4FF2-EE3DBACE98E1}"/>
              </a:ext>
            </a:extLst>
          </p:cNvPr>
          <p:cNvSpPr txBox="1"/>
          <p:nvPr/>
        </p:nvSpPr>
        <p:spPr>
          <a:xfrm>
            <a:off x="2487522" y="4688087"/>
            <a:ext cx="6516913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Taxation Value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D4AF059-6D81-2B57-13E9-405E6C59F649}"/>
              </a:ext>
            </a:extLst>
          </p:cNvPr>
          <p:cNvSpPr txBox="1"/>
          <p:nvPr/>
        </p:nvSpPr>
        <p:spPr>
          <a:xfrm>
            <a:off x="3062720" y="5095486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Characteristics: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5E29AA6-8A1E-FB4E-779E-DC9908ED7BFD}"/>
              </a:ext>
            </a:extLst>
          </p:cNvPr>
          <p:cNvSpPr txBox="1"/>
          <p:nvPr/>
        </p:nvSpPr>
        <p:spPr>
          <a:xfrm>
            <a:off x="3911672" y="5565810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Practical Examples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809B31-091E-5900-61C5-DE1A915AE36E}"/>
              </a:ext>
            </a:extLst>
          </p:cNvPr>
          <p:cNvSpPr txBox="1"/>
          <p:nvPr/>
        </p:nvSpPr>
        <p:spPr>
          <a:xfrm>
            <a:off x="4782423" y="6001704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>
                <a:tab pos="497363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Reporting Requirements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BE89F1-6193-6938-C805-D032B5428917}"/>
              </a:ext>
            </a:extLst>
          </p:cNvPr>
          <p:cNvSpPr txBox="1"/>
          <p:nvPr/>
        </p:nvSpPr>
        <p:spPr>
          <a:xfrm>
            <a:off x="5267005" y="6414452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Table: Market Value vs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Taxation Value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65476D-4588-AA88-C760-9F02ACC12861}"/>
              </a:ext>
            </a:extLst>
          </p:cNvPr>
          <p:cNvSpPr txBox="1"/>
          <p:nvPr/>
        </p:nvSpPr>
        <p:spPr>
          <a:xfrm>
            <a:off x="4303921" y="181949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Insurable Value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4EFA9B6-856C-3C57-C04D-2CE500FC700D}"/>
              </a:ext>
            </a:extLst>
          </p:cNvPr>
          <p:cNvSpPr txBox="1"/>
          <p:nvPr/>
        </p:nvSpPr>
        <p:spPr>
          <a:xfrm>
            <a:off x="5550493" y="318201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B3749E-61C8-F92D-3966-1B78329EBF30}"/>
              </a:ext>
            </a:extLst>
          </p:cNvPr>
          <p:cNvSpPr txBox="1"/>
          <p:nvPr/>
        </p:nvSpPr>
        <p:spPr>
          <a:xfrm>
            <a:off x="4689054" y="2211129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Characteristics: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9EAD2E-751C-1DC5-15BD-85C987F7648C}"/>
              </a:ext>
            </a:extLst>
          </p:cNvPr>
          <p:cNvSpPr txBox="1"/>
          <p:nvPr/>
        </p:nvSpPr>
        <p:spPr>
          <a:xfrm>
            <a:off x="5894932" y="362990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Insurable Value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CB7C682-097E-D7DA-821B-8478F56EAC96}"/>
              </a:ext>
            </a:extLst>
          </p:cNvPr>
          <p:cNvSpPr txBox="1"/>
          <p:nvPr/>
        </p:nvSpPr>
        <p:spPr>
          <a:xfrm>
            <a:off x="5119774" y="2696131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Practical Examples:</a:t>
            </a:r>
          </a:p>
        </p:txBody>
      </p:sp>
    </p:spTree>
    <p:extLst>
      <p:ext uri="{BB962C8B-B14F-4D97-AF65-F5344CB8AC3E}">
        <p14:creationId xmlns:p14="http://schemas.microsoft.com/office/powerpoint/2010/main" val="4472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 animBg="1"/>
      <p:bldP spid="15" grpId="0" animBg="1"/>
      <p:bldP spid="16" grpId="0" animBg="1"/>
      <p:bldP spid="3" grpId="0" animBg="1"/>
      <p:bldP spid="4" grpId="0" animBg="1"/>
      <p:bldP spid="17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C7BAA-0D24-B0F4-AA35-76ECADDFC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E48027-FC09-A67D-14F2-3E1B7B6763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EA5D4A2-E972-32F6-24FF-6600065526F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016F74D-C00F-A056-4597-3615AE3E1EA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0C547-0D6D-F848-1E90-9885819D0ADF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3E45A7A-4B77-D083-0D7F-43238BB4902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EE765C3-E1C6-F989-53B9-F4B1C01FC7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ED0552-4C4A-FD30-5AFD-7A0B90D402BC}"/>
              </a:ext>
            </a:extLst>
          </p:cNvPr>
          <p:cNvSpPr txBox="1"/>
          <p:nvPr/>
        </p:nvSpPr>
        <p:spPr>
          <a:xfrm>
            <a:off x="4689055" y="1195817"/>
            <a:ext cx="4472247" cy="531674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Compensation Value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51E335-EB23-2637-3A7C-D205A6C2935D}"/>
              </a:ext>
            </a:extLst>
          </p:cNvPr>
          <p:cNvSpPr txBox="1"/>
          <p:nvPr/>
        </p:nvSpPr>
        <p:spPr>
          <a:xfrm>
            <a:off x="3385474" y="4168665"/>
            <a:ext cx="6516913" cy="369332"/>
          </a:xfrm>
          <a:prstGeom prst="rect">
            <a:avLst/>
          </a:prstGeom>
          <a:solidFill>
            <a:srgbClr val="FFFFEB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Comparative Overview of Value Bases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B697CC-E9EF-396D-4C09-CA528E260D49}"/>
              </a:ext>
            </a:extLst>
          </p:cNvPr>
          <p:cNvSpPr txBox="1"/>
          <p:nvPr/>
        </p:nvSpPr>
        <p:spPr>
          <a:xfrm>
            <a:off x="4303921" y="181949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Compensation Value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F120B7-8917-066D-5B93-59831508DE9A}"/>
              </a:ext>
            </a:extLst>
          </p:cNvPr>
          <p:cNvSpPr txBox="1"/>
          <p:nvPr/>
        </p:nvSpPr>
        <p:spPr>
          <a:xfrm>
            <a:off x="5550493" y="318201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Reporting Requirements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6A9BAE5-B4F9-274A-6128-D445EDAEAE71}"/>
              </a:ext>
            </a:extLst>
          </p:cNvPr>
          <p:cNvSpPr txBox="1"/>
          <p:nvPr/>
        </p:nvSpPr>
        <p:spPr>
          <a:xfrm>
            <a:off x="4689054" y="2211129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Characteristics: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4F44E0-1AD2-B622-C981-1E619CFDB1F1}"/>
              </a:ext>
            </a:extLst>
          </p:cNvPr>
          <p:cNvSpPr txBox="1"/>
          <p:nvPr/>
        </p:nvSpPr>
        <p:spPr>
          <a:xfrm>
            <a:off x="5894932" y="3629905"/>
            <a:ext cx="6219006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Comparison Table: Market Value vs Compensation Value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960986-896A-F5AE-AFCC-A25A57718506}"/>
              </a:ext>
            </a:extLst>
          </p:cNvPr>
          <p:cNvSpPr txBox="1"/>
          <p:nvPr/>
        </p:nvSpPr>
        <p:spPr>
          <a:xfrm>
            <a:off x="5119774" y="2696131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Practical Examples:</a:t>
            </a:r>
          </a:p>
        </p:txBody>
      </p:sp>
    </p:spTree>
    <p:extLst>
      <p:ext uri="{BB962C8B-B14F-4D97-AF65-F5344CB8AC3E}">
        <p14:creationId xmlns:p14="http://schemas.microsoft.com/office/powerpoint/2010/main" val="32723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7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13485</TotalTime>
  <Words>3237</Words>
  <Application>Microsoft Office PowerPoint</Application>
  <PresentationFormat>Widescreen</PresentationFormat>
  <Paragraphs>575</Paragraphs>
  <Slides>45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65</cp:revision>
  <dcterms:created xsi:type="dcterms:W3CDTF">2023-04-29T09:08:00Z</dcterms:created>
  <dcterms:modified xsi:type="dcterms:W3CDTF">2026-02-26T07:11:20Z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