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 id="2147483664" r:id="rId5"/>
  </p:sldMasterIdLst>
  <p:notesMasterIdLst>
    <p:notesMasterId r:id="rId49"/>
  </p:notesMasterIdLst>
  <p:sldIdLst>
    <p:sldId id="504" r:id="rId6"/>
    <p:sldId id="670" r:id="rId7"/>
    <p:sldId id="313" r:id="rId8"/>
    <p:sldId id="588" r:id="rId9"/>
    <p:sldId id="679" r:id="rId10"/>
    <p:sldId id="605" r:id="rId11"/>
    <p:sldId id="606" r:id="rId12"/>
    <p:sldId id="607" r:id="rId13"/>
    <p:sldId id="609" r:id="rId14"/>
    <p:sldId id="577" r:id="rId15"/>
    <p:sldId id="684" r:id="rId16"/>
    <p:sldId id="685" r:id="rId17"/>
    <p:sldId id="686" r:id="rId18"/>
    <p:sldId id="672" r:id="rId19"/>
    <p:sldId id="673" r:id="rId20"/>
    <p:sldId id="687" r:id="rId21"/>
    <p:sldId id="681" r:id="rId22"/>
    <p:sldId id="682" r:id="rId23"/>
    <p:sldId id="688" r:id="rId24"/>
    <p:sldId id="689" r:id="rId25"/>
    <p:sldId id="671" r:id="rId26"/>
    <p:sldId id="674" r:id="rId27"/>
    <p:sldId id="680" r:id="rId28"/>
    <p:sldId id="558" r:id="rId29"/>
    <p:sldId id="677" r:id="rId30"/>
    <p:sldId id="643" r:id="rId31"/>
    <p:sldId id="624" r:id="rId32"/>
    <p:sldId id="640" r:id="rId33"/>
    <p:sldId id="676" r:id="rId34"/>
    <p:sldId id="668" r:id="rId35"/>
    <p:sldId id="641" r:id="rId36"/>
    <p:sldId id="678" r:id="rId37"/>
    <p:sldId id="617" r:id="rId38"/>
    <p:sldId id="661" r:id="rId39"/>
    <p:sldId id="663" r:id="rId40"/>
    <p:sldId id="646" r:id="rId41"/>
    <p:sldId id="664" r:id="rId42"/>
    <p:sldId id="645" r:id="rId43"/>
    <p:sldId id="666" r:id="rId44"/>
    <p:sldId id="683" r:id="rId45"/>
    <p:sldId id="665" r:id="rId46"/>
    <p:sldId id="503" r:id="rId47"/>
    <p:sldId id="505" r:id="rId48"/>
  </p:sldIdLst>
  <p:sldSz cx="12192000" cy="6858000"/>
  <p:notesSz cx="6858000" cy="9144000"/>
  <p:embeddedFontLst>
    <p:embeddedFont>
      <p:font typeface="Alexandria regular" pitchFamily="2" charset="-78"/>
      <p:regular r:id="rId50"/>
    </p:embeddedFont>
    <p:embeddedFont>
      <p:font typeface="Calibri Light" panose="020F0302020204030204" pitchFamily="34" charset="0"/>
      <p:regular r:id="rId51"/>
      <p:italic r:id="rId52"/>
    </p:embeddedFont>
    <p:embeddedFont>
      <p:font typeface="Alexandria" pitchFamily="2" charset="-78"/>
      <p:regular r:id="rId53"/>
      <p:bold r:id="rId54"/>
    </p:embeddedFont>
    <p:embeddedFont>
      <p:font typeface="Calibri" panose="020F0502020204030204" pitchFamily="34" charset="0"/>
      <p:regular r:id="rId55"/>
      <p:bold r:id="rId56"/>
      <p:italic r:id="rId57"/>
      <p:boldItalic r:id="rId5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0537953-6D31-D411-57F4-AAC6F0EAA859}" v="25" dt="2025-02-22T20:42:24.6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3" autoAdjust="0"/>
    <p:restoredTop sz="93691" autoAdjust="0"/>
  </p:normalViewPr>
  <p:slideViewPr>
    <p:cSldViewPr snapToGrid="0">
      <p:cViewPr varScale="1">
        <p:scale>
          <a:sx n="120" d="100"/>
          <a:sy n="120" d="100"/>
        </p:scale>
        <p:origin x="84" y="19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font" Target="fonts/font1.fntdata"/><Relationship Id="rId55" Type="http://schemas.openxmlformats.org/officeDocument/2006/relationships/font" Target="fonts/font6.fntdata"/><Relationship Id="rId63"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4.fntdata"/><Relationship Id="rId58" Type="http://schemas.openxmlformats.org/officeDocument/2006/relationships/font" Target="fonts/font9.fntdata"/><Relationship Id="rId5" Type="http://schemas.openxmlformats.org/officeDocument/2006/relationships/slideMaster" Target="slideMasters/slideMaster2.xml"/><Relationship Id="rId61" Type="http://schemas.openxmlformats.org/officeDocument/2006/relationships/theme" Target="theme/theme1.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7.fntdata"/><Relationship Id="rId64" Type="http://schemas.microsoft.com/office/2016/11/relationships/changesInfo" Target="changesInfos/changesInfo1.xml"/><Relationship Id="rId8" Type="http://schemas.openxmlformats.org/officeDocument/2006/relationships/slide" Target="slides/slide3.xml"/><Relationship Id="rId51" Type="http://schemas.openxmlformats.org/officeDocument/2006/relationships/font" Target="fonts/font2.fntdata"/><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5.fntdata"/><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 Id="rId57" Type="http://schemas.openxmlformats.org/officeDocument/2006/relationships/font" Target="fonts/font8.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3.fntdata"/><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maa Nowar" userId="S::asmaanowar@midocean.edu.km::3adcdc9d-cc5b-4aa8-8b3b-71b11c6ae507" providerId="AD" clId="Web-{F0537953-6D31-D411-57F4-AAC6F0EAA859}"/>
    <pc:docChg chg="modSld">
      <pc:chgData name="Asmaa Nowar" userId="S::asmaanowar@midocean.edu.km::3adcdc9d-cc5b-4aa8-8b3b-71b11c6ae507" providerId="AD" clId="Web-{F0537953-6D31-D411-57F4-AAC6F0EAA859}" dt="2025-02-22T20:42:24.696" v="24" actId="20577"/>
      <pc:docMkLst>
        <pc:docMk/>
      </pc:docMkLst>
      <pc:sldChg chg="modSp">
        <pc:chgData name="Asmaa Nowar" userId="S::asmaanowar@midocean.edu.km::3adcdc9d-cc5b-4aa8-8b3b-71b11c6ae507" providerId="AD" clId="Web-{F0537953-6D31-D411-57F4-AAC6F0EAA859}" dt="2025-02-22T20:11:18.496" v="9" actId="20577"/>
        <pc:sldMkLst>
          <pc:docMk/>
          <pc:sldMk cId="3644613171" sldId="679"/>
        </pc:sldMkLst>
        <pc:spChg chg="mod">
          <ac:chgData name="Asmaa Nowar" userId="S::asmaanowar@midocean.edu.km::3adcdc9d-cc5b-4aa8-8b3b-71b11c6ae507" providerId="AD" clId="Web-{F0537953-6D31-D411-57F4-AAC6F0EAA859}" dt="2025-02-22T20:11:18.496" v="9" actId="20577"/>
          <ac:spMkLst>
            <pc:docMk/>
            <pc:sldMk cId="3644613171" sldId="679"/>
            <ac:spMk id="10" creationId="{3F356F4A-C4A6-87F5-12D9-3C43ECD75BFD}"/>
          </ac:spMkLst>
        </pc:spChg>
      </pc:sldChg>
      <pc:sldChg chg="modSp">
        <pc:chgData name="Asmaa Nowar" userId="S::asmaanowar@midocean.edu.km::3adcdc9d-cc5b-4aa8-8b3b-71b11c6ae507" providerId="AD" clId="Web-{F0537953-6D31-D411-57F4-AAC6F0EAA859}" dt="2025-02-22T20:38:15.935" v="11" actId="20577"/>
        <pc:sldMkLst>
          <pc:docMk/>
          <pc:sldMk cId="915380037" sldId="685"/>
        </pc:sldMkLst>
        <pc:spChg chg="mod">
          <ac:chgData name="Asmaa Nowar" userId="S::asmaanowar@midocean.edu.km::3adcdc9d-cc5b-4aa8-8b3b-71b11c6ae507" providerId="AD" clId="Web-{F0537953-6D31-D411-57F4-AAC6F0EAA859}" dt="2025-02-22T20:38:15.935" v="11" actId="20577"/>
          <ac:spMkLst>
            <pc:docMk/>
            <pc:sldMk cId="915380037" sldId="685"/>
            <ac:spMk id="10" creationId="{B3934F0B-FC2C-1882-9CE7-0AC887AC9A52}"/>
          </ac:spMkLst>
        </pc:spChg>
      </pc:sldChg>
      <pc:sldChg chg="modSp">
        <pc:chgData name="Asmaa Nowar" userId="S::asmaanowar@midocean.edu.km::3adcdc9d-cc5b-4aa8-8b3b-71b11c6ae507" providerId="AD" clId="Web-{F0537953-6D31-D411-57F4-AAC6F0EAA859}" dt="2025-02-22T20:41:47.551" v="15" actId="20577"/>
        <pc:sldMkLst>
          <pc:docMk/>
          <pc:sldMk cId="3459458474" sldId="688"/>
        </pc:sldMkLst>
        <pc:spChg chg="mod">
          <ac:chgData name="Asmaa Nowar" userId="S::asmaanowar@midocean.edu.km::3adcdc9d-cc5b-4aa8-8b3b-71b11c6ae507" providerId="AD" clId="Web-{F0537953-6D31-D411-57F4-AAC6F0EAA859}" dt="2025-02-22T20:41:47.551" v="15" actId="20577"/>
          <ac:spMkLst>
            <pc:docMk/>
            <pc:sldMk cId="3459458474" sldId="688"/>
            <ac:spMk id="10" creationId="{D41EC82B-9814-91DA-268C-06E85B801C51}"/>
          </ac:spMkLst>
        </pc:spChg>
      </pc:sldChg>
      <pc:sldChg chg="modSp">
        <pc:chgData name="Asmaa Nowar" userId="S::asmaanowar@midocean.edu.km::3adcdc9d-cc5b-4aa8-8b3b-71b11c6ae507" providerId="AD" clId="Web-{F0537953-6D31-D411-57F4-AAC6F0EAA859}" dt="2025-02-22T20:42:24.696" v="24" actId="20577"/>
        <pc:sldMkLst>
          <pc:docMk/>
          <pc:sldMk cId="990964057" sldId="689"/>
        </pc:sldMkLst>
        <pc:spChg chg="mod">
          <ac:chgData name="Asmaa Nowar" userId="S::asmaanowar@midocean.edu.km::3adcdc9d-cc5b-4aa8-8b3b-71b11c6ae507" providerId="AD" clId="Web-{F0537953-6D31-D411-57F4-AAC6F0EAA859}" dt="2025-02-22T20:42:24.696" v="24" actId="20577"/>
          <ac:spMkLst>
            <pc:docMk/>
            <pc:sldMk cId="990964057" sldId="689"/>
            <ac:spMk id="10" creationId="{9C48313F-349B-7379-C5D7-41E02E5FFAB5}"/>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dgm:spPr/>
      <dgm:t>
        <a:bodyPr/>
        <a:lstStyle/>
        <a:p>
          <a:r>
            <a:rPr lang="ar-EG" b="0" i="0" baseline="0" dirty="0"/>
            <a:t>أولا: </a:t>
          </a:r>
          <a:r>
            <a:rPr lang="fa-IR" b="0" i="0" baseline="0" dirty="0"/>
            <a:t>ضمان الحق في حرية التعبير، ومداها للإعلامي.</a:t>
          </a:r>
          <a:endParaRPr lang="en-US" b="0" i="0" baseline="0" dirty="0"/>
        </a:p>
        <a:p>
          <a:endParaRPr lang="en-US" dirty="0"/>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dgm:spPr/>
      <dgm:t>
        <a:bodyPr/>
        <a:lstStyle/>
        <a:p>
          <a:r>
            <a:rPr lang="ar-EG" b="0" i="0" baseline="0" dirty="0"/>
            <a:t>ثانيا: </a:t>
          </a:r>
          <a:r>
            <a:rPr lang="fa-IR" b="0" i="0" baseline="0" dirty="0"/>
            <a:t>الإلزام باحترام الحق في الخصوصية.</a:t>
          </a:r>
          <a:endParaRPr lang="en-US" b="0" i="0" baseline="0" dirty="0"/>
        </a:p>
        <a:p>
          <a:endParaRPr lang="en-US" dirty="0"/>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dgm:spPr/>
      <dgm:t>
        <a:bodyPr/>
        <a:lstStyle/>
        <a:p>
          <a:r>
            <a:rPr lang="ar-EG" b="0" i="0" baseline="0" dirty="0"/>
            <a:t>ثالثا: </a:t>
          </a:r>
          <a:r>
            <a:rPr lang="fa-IR" b="0" i="0" baseline="0" dirty="0"/>
            <a:t>اتساع الأضرار المرتبطة </a:t>
          </a:r>
          <a:endParaRPr lang="en-US" b="0" i="0" baseline="0" dirty="0"/>
        </a:p>
        <a:p>
          <a:endParaRPr lang="en-US" dirty="0"/>
        </a:p>
      </dgm:t>
    </dgm:pt>
    <dgm:pt modelId="{643DD628-FA83-4BE9-8121-868F4766DE58}" type="parTrans" cxnId="{7AD6854D-C518-472B-994C-16B01DB571D6}">
      <dgm:prSet/>
      <dgm:spPr/>
      <dgm:t>
        <a:bodyPr/>
        <a:lstStyle/>
        <a:p>
          <a:endParaRPr lang="en-US"/>
        </a:p>
      </dgm:t>
    </dgm:pt>
    <dgm:pt modelId="{AE8E8987-F660-465F-8B26-07D4FC91DA23}" type="sibTrans" cxnId="{7AD6854D-C518-472B-994C-16B01DB571D6}">
      <dgm:prSet/>
      <dgm:spPr/>
      <dgm:t>
        <a:bodyPr/>
        <a:lstStyle/>
        <a:p>
          <a:endParaRPr lang="en-US"/>
        </a:p>
      </dgm:t>
    </dgm:pt>
    <dgm:pt modelId="{6B1C5E0F-D221-41CB-929B-9AD0579CFC68}">
      <dgm:prSet/>
      <dgm:spPr/>
      <dgm:t>
        <a:bodyPr/>
        <a:lstStyle/>
        <a:p>
          <a:r>
            <a:rPr lang="ar-EG" b="0" i="0" baseline="0" dirty="0"/>
            <a:t>رابعا: </a:t>
          </a:r>
          <a:r>
            <a:rPr lang="fa-IR" b="0" i="0" baseline="0" dirty="0"/>
            <a:t>حل التضارب بين حقي التعبير عن الرأي و الحق في الخصوصية.</a:t>
          </a:r>
          <a:endParaRPr lang="en-US" dirty="0"/>
        </a:p>
      </dgm:t>
    </dgm:pt>
    <dgm:pt modelId="{80DFB638-2DBE-4623-A567-7A241ECAFB38}" type="parTrans" cxnId="{5F741E05-2434-4158-AD48-A3081FB17802}">
      <dgm:prSet/>
      <dgm:spPr/>
      <dgm:t>
        <a:bodyPr/>
        <a:lstStyle/>
        <a:p>
          <a:endParaRPr lang="en-US"/>
        </a:p>
      </dgm:t>
    </dgm:pt>
    <dgm:pt modelId="{61B4EB54-49B6-499B-8E07-266DDDD59A08}" type="sibTrans" cxnId="{5F741E05-2434-4158-AD48-A3081FB17802}">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t>
        <a:bodyPr/>
        <a:lstStyle/>
        <a:p>
          <a:pPr rtl="1"/>
          <a:endParaRPr lang="ar-EG"/>
        </a:p>
      </dgm:t>
    </dgm:pt>
    <dgm:pt modelId="{7CC9A36A-ED0F-4AB5-8D8C-B104BD84DB25}" type="pres">
      <dgm:prSet presAssocID="{6B1C5E0F-D221-41CB-929B-9AD0579CFC68}" presName="Accent4" presStyleCnt="0"/>
      <dgm:spPr/>
    </dgm:pt>
    <dgm:pt modelId="{B4687ADB-C88F-41AA-84C2-429C8F9BDF2A}" type="pres">
      <dgm:prSet presAssocID="{6B1C5E0F-D221-41CB-929B-9AD0579CFC68}" presName="Accent" presStyleLbl="node1" presStyleIdx="0" presStyleCnt="8"/>
      <dgm:spPr/>
    </dgm:pt>
    <dgm:pt modelId="{92F01233-660A-4CD4-8240-731807397C5C}" type="pres">
      <dgm:prSet presAssocID="{6B1C5E0F-D221-41CB-929B-9AD0579CFC68}" presName="ParentBackground4" presStyleCnt="0"/>
      <dgm:spPr/>
    </dgm:pt>
    <dgm:pt modelId="{BF521AC8-3446-4F86-9D85-64C4667391D1}" type="pres">
      <dgm:prSet presAssocID="{6B1C5E0F-D221-41CB-929B-9AD0579CFC68}" presName="ParentBackground" presStyleLbl="node1" presStyleIdx="1" presStyleCnt="8"/>
      <dgm:spPr/>
      <dgm:t>
        <a:bodyPr/>
        <a:lstStyle/>
        <a:p>
          <a:pPr rtl="1"/>
          <a:endParaRPr lang="ar-EG"/>
        </a:p>
      </dgm:t>
    </dgm:pt>
    <dgm:pt modelId="{A4BEE4C5-89B7-401A-80F4-64F5289520DF}" type="pres">
      <dgm:prSet presAssocID="{6B1C5E0F-D221-41CB-929B-9AD0579CFC68}" presName="Parent4" presStyleLbl="fgAcc0" presStyleIdx="0" presStyleCnt="0">
        <dgm:presLayoutVars>
          <dgm:chMax val="1"/>
          <dgm:chPref val="1"/>
          <dgm:bulletEnabled val="1"/>
        </dgm:presLayoutVars>
      </dgm:prSet>
      <dgm:spPr/>
      <dgm:t>
        <a:bodyPr/>
        <a:lstStyle/>
        <a:p>
          <a:pPr rtl="1"/>
          <a:endParaRPr lang="ar-EG"/>
        </a:p>
      </dgm:t>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2" presStyleCnt="8"/>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3" presStyleCnt="8"/>
      <dgm:spPr/>
      <dgm:t>
        <a:bodyPr/>
        <a:lstStyle/>
        <a:p>
          <a:pPr rtl="1"/>
          <a:endParaRPr lang="ar-EG"/>
        </a:p>
      </dgm:t>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t>
        <a:bodyPr/>
        <a:lstStyle/>
        <a:p>
          <a:pPr rtl="1"/>
          <a:endParaRPr lang="ar-EG"/>
        </a:p>
      </dgm:t>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4" presStyleCnt="8"/>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5" presStyleCnt="8"/>
      <dgm:spPr/>
      <dgm:t>
        <a:bodyPr/>
        <a:lstStyle/>
        <a:p>
          <a:pPr rtl="1"/>
          <a:endParaRPr lang="ar-EG"/>
        </a:p>
      </dgm:t>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t>
        <a:bodyPr/>
        <a:lstStyle/>
        <a:p>
          <a:pPr rtl="1"/>
          <a:endParaRPr lang="ar-EG"/>
        </a:p>
      </dgm:t>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6" presStyleCnt="8"/>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7" presStyleCnt="8"/>
      <dgm:spPr/>
      <dgm:t>
        <a:bodyPr/>
        <a:lstStyle/>
        <a:p>
          <a:pPr rtl="1"/>
          <a:endParaRPr lang="ar-EG"/>
        </a:p>
      </dgm:t>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t>
        <a:bodyPr/>
        <a:lstStyle/>
        <a:p>
          <a:pPr rtl="1"/>
          <a:endParaRPr lang="ar-EG"/>
        </a:p>
      </dgm:t>
    </dgm:pt>
  </dgm:ptLst>
  <dgm:cxnLst>
    <dgm:cxn modelId="{D87C51EA-6435-4550-8D3C-0C1D60B268DC}" type="presOf" srcId="{5AF636C8-C971-48AC-ABFA-CAFE11F9DE92}" destId="{AAC8FEB1-DB20-4CF7-8F96-D411D838B551}"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343C9D71-8C5C-4794-835B-AC0BEF02A273}" type="presOf" srcId="{E5FC2302-8E6E-4687-ADAD-BDB3E6CBD9AC}" destId="{12E5561F-1249-46E2-BB0F-0E0E04EAC493}" srcOrd="0" destOrd="0" presId="urn:microsoft.com/office/officeart/2018/layout/CircleProcess"/>
    <dgm:cxn modelId="{AB4ED528-E4A7-47A3-841F-8CA0786E2C82}" type="presOf" srcId="{6B1C5E0F-D221-41CB-929B-9AD0579CFC68}" destId="{BF521AC8-3446-4F86-9D85-64C4667391D1}" srcOrd="0"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6452A40D-D029-48BB-BAE1-6D94708E795E}" type="presOf" srcId="{6B1C5E0F-D221-41CB-929B-9AD0579CFC68}" destId="{A4BEE4C5-89B7-401A-80F4-64F5289520DF}" srcOrd="1" destOrd="0" presId="urn:microsoft.com/office/officeart/2018/layout/CircleProcess"/>
    <dgm:cxn modelId="{6186C20E-7363-4DFC-A274-3625C87FAC2D}" srcId="{5AF636C8-C971-48AC-ABFA-CAFE11F9DE92}" destId="{E5FC2302-8E6E-4687-ADAD-BDB3E6CBD9AC}" srcOrd="0" destOrd="0" parTransId="{E47178B5-0D45-4962-A29F-6BCE846BE64C}" sibTransId="{0CD6922C-6185-4C07-A528-1FC185226261}"/>
    <dgm:cxn modelId="{9AF69DFA-C932-4FE9-854A-3132D2E28429}" type="presOf" srcId="{0BA684D9-B5A4-40EE-B4B6-B6B6E4877F38}" destId="{63A817FE-9AC2-42F3-A4BA-2E178EF04349}" srcOrd="1" destOrd="0" presId="urn:microsoft.com/office/officeart/2018/layout/CircleProcess"/>
    <dgm:cxn modelId="{DBEF77CF-9778-4F8D-8AC0-7545D2787BD9}" type="presOf" srcId="{0BA684D9-B5A4-40EE-B4B6-B6B6E4877F38}" destId="{60B39F98-79E3-4D77-9214-F06EA1FAD499}" srcOrd="0"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5F741E05-2434-4158-AD48-A3081FB17802}" srcId="{5AF636C8-C971-48AC-ABFA-CAFE11F9DE92}" destId="{6B1C5E0F-D221-41CB-929B-9AD0579CFC68}" srcOrd="3" destOrd="0" parTransId="{80DFB638-2DBE-4623-A567-7A241ECAFB38}" sibTransId="{61B4EB54-49B6-499B-8E07-266DDDD59A08}"/>
    <dgm:cxn modelId="{C60E1A1E-823F-4D68-A555-9DF1F5F5AA90}" type="presOf" srcId="{E5FC2302-8E6E-4687-ADAD-BDB3E6CBD9AC}" destId="{7963B5BA-E68B-48CE-9F96-ADD44DF9973E}" srcOrd="1"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CA6F41C2-AC4E-4405-97C2-5D0EF646F493}" type="presParOf" srcId="{AAC8FEB1-DB20-4CF7-8F96-D411D838B551}" destId="{7CC9A36A-ED0F-4AB5-8D8C-B104BD84DB25}" srcOrd="0" destOrd="0" presId="urn:microsoft.com/office/officeart/2018/layout/CircleProcess"/>
    <dgm:cxn modelId="{767CDD9C-B756-4620-AD61-93E7891D4A5E}" type="presParOf" srcId="{7CC9A36A-ED0F-4AB5-8D8C-B104BD84DB25}" destId="{B4687ADB-C88F-41AA-84C2-429C8F9BDF2A}" srcOrd="0" destOrd="0" presId="urn:microsoft.com/office/officeart/2018/layout/CircleProcess"/>
    <dgm:cxn modelId="{1A70E4A3-D082-487B-AB15-8E2663173B5F}" type="presParOf" srcId="{AAC8FEB1-DB20-4CF7-8F96-D411D838B551}" destId="{92F01233-660A-4CD4-8240-731807397C5C}" srcOrd="1" destOrd="0" presId="urn:microsoft.com/office/officeart/2018/layout/CircleProcess"/>
    <dgm:cxn modelId="{4CDAD2CA-43C4-4559-AD3E-FF0D9B6AB8EB}" type="presParOf" srcId="{92F01233-660A-4CD4-8240-731807397C5C}" destId="{BF521AC8-3446-4F86-9D85-64C4667391D1}" srcOrd="0" destOrd="0" presId="urn:microsoft.com/office/officeart/2018/layout/CircleProcess"/>
    <dgm:cxn modelId="{1C5343B9-40E7-418E-9D9F-A87D54179071}" type="presParOf" srcId="{AAC8FEB1-DB20-4CF7-8F96-D411D838B551}" destId="{A4BEE4C5-89B7-401A-80F4-64F5289520DF}" srcOrd="2" destOrd="0" presId="urn:microsoft.com/office/officeart/2018/layout/CircleProcess"/>
    <dgm:cxn modelId="{9DB6F70E-1EDD-4259-82C5-CE5E674F47A9}" type="presParOf" srcId="{AAC8FEB1-DB20-4CF7-8F96-D411D838B551}" destId="{8D964CFD-DD1D-4B29-8245-7B0BB5B3C4C7}" srcOrd="3"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4"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5" destOrd="0" presId="urn:microsoft.com/office/officeart/2018/layout/CircleProcess"/>
    <dgm:cxn modelId="{09A9B2E4-3C12-48A4-A5CC-F951112E1AEA}" type="presParOf" srcId="{AAC8FEB1-DB20-4CF7-8F96-D411D838B551}" destId="{ED87A76E-AE5B-405F-986F-C2578B180FAA}" srcOrd="6"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7"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8" destOrd="0" presId="urn:microsoft.com/office/officeart/2018/layout/CircleProcess"/>
    <dgm:cxn modelId="{095D2E6F-EF96-4176-B2C2-E3D6A64F06E1}" type="presParOf" srcId="{AAC8FEB1-DB20-4CF7-8F96-D411D838B551}" destId="{52829DDB-75B4-4C3D-9681-452FD57F2AB6}" srcOrd="9"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10"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11"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9215901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243502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97489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91501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35C5185-F3A8-7657-6606-B0D707ECAF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3A078CE-2338-CE10-2284-C428A714A0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6767DF3B-721B-C27D-3A10-38B24EFB34E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AB4AB0FE-EF66-E49E-990F-3CC1B345C60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64486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6CE89A-57DA-84BE-4E69-F1933DED31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B3502F33-844F-94EC-6383-D23B699EA5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42EC3A1E-82FF-AADB-E97B-9E7254696FF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5F85A059-D1A8-B114-4451-579F206446E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381842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990B788-BF23-DE54-C30A-0E8947E0EC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B0A31B9-33DB-43F1-A855-341591A52F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516248C8-1E34-E109-8820-556DE649AA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6777BBBB-10D0-4228-878F-996B8142084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799878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FA2B605-B3BB-61F2-597C-41C9D0A95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AC490409-F2C1-D6BE-9BB9-7A3B28DF3D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6311F89-8129-B4CE-6FC8-2D16E1E6F01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5ABAC812-5D9F-707C-05CC-742A97DED18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010301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80DBA49-4B44-37F0-A07D-409874EC86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5413262-6A3C-FCD6-7D3B-92AF5BA4D0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4B167E1F-45B4-BF06-DF68-E92681030EA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96519FAA-776D-D4F2-58C1-44CA8D657B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543235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DEF4D69-6BF6-9CF5-AEA6-2C41B28437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4901A72-DEF5-52F8-37D6-146BE50334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FA835BC-540C-7CE0-2F29-E39D16F875C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397138DB-6259-9628-1B45-850CA9B6AFA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079333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3A9CCF6-288B-2A8E-11B2-C246CC9CAA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1BD2485B-8722-00E0-FA9A-A4085A9C57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17670110-3C3B-15AF-0051-AACE53C5F8D2}"/>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xmlns="" id="{D6960D4D-6746-2D22-2644-BC11F4FA9B5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19047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6453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8845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75397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6076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58875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37984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32866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26540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2962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28060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79559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0286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76541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18166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pn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86568526"/>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7" r:id="rId12"/>
    <p:sldLayoutId id="2147483678"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4.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6.xml"/><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6.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6.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6.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6.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499417" y="3839860"/>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Prepared by Dr. Fatma Abdalla</a:t>
            </a:r>
          </a:p>
        </p:txBody>
      </p:sp>
      <p:sp>
        <p:nvSpPr>
          <p:cNvPr id="31" name="TextBox 30"/>
          <p:cNvSpPr txBox="1"/>
          <p:nvPr/>
        </p:nvSpPr>
        <p:spPr>
          <a:xfrm>
            <a:off x="688888" y="1952394"/>
            <a:ext cx="2505814"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Digital media law</a:t>
            </a:r>
          </a:p>
        </p:txBody>
      </p:sp>
      <p:sp>
        <p:nvSpPr>
          <p:cNvPr id="34" name="Rectangle: Rounded Corners 33"/>
          <p:cNvSpPr/>
          <p:nvPr/>
        </p:nvSpPr>
        <p:spPr>
          <a:xfrm>
            <a:off x="2370145"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Alexandria" pitchFamily="2" charset="-78"/>
                <a:cs typeface="Alexandria" pitchFamily="2" charset="-78"/>
              </a:rPr>
              <a:t> </a:t>
            </a:r>
            <a:r>
              <a:rPr lang="ar-EG" sz="2000" b="1" dirty="0">
                <a:solidFill>
                  <a:prstClr val="white"/>
                </a:solidFill>
                <a:latin typeface="Alexandria" pitchFamily="2" charset="-78"/>
                <a:cs typeface="Alexandria" pitchFamily="2" charset="-78"/>
              </a:rPr>
              <a:t>المحاضرة الرابعة</a:t>
            </a:r>
            <a:endParaRPr kumimoji="0" lang="en-US" sz="20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46" name="TextBox 45"/>
          <p:cNvSpPr txBox="1"/>
          <p:nvPr/>
        </p:nvSpPr>
        <p:spPr>
          <a:xfrm>
            <a:off x="329268" y="5104240"/>
            <a:ext cx="2820003"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LAW634</a:t>
            </a:r>
          </a:p>
          <a:p>
            <a:pPr marL="0" marR="0" lvl="0" indent="0" algn="r" defTabSz="91440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قانون الأعلام الرقمي</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750"/>
    </mc:Choice>
    <mc:Fallback xmlns="">
      <p:transition spd="slow" advTm="2375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5864771" y="1412953"/>
            <a:ext cx="2938385"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تذكير بالمحاضرة السابقة</a:t>
            </a:r>
            <a:endPar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xmlns=""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xmlns="" id="{6F0FDBBD-E0C4-F90C-374F-DD107F7604A4}"/>
              </a:ext>
            </a:extLst>
          </p:cNvPr>
          <p:cNvGraphicFramePr/>
          <p:nvPr>
            <p:extLst>
              <p:ext uri="{D42A27DB-BD31-4B8C-83A1-F6EECF244321}">
                <p14:modId xmlns:p14="http://schemas.microsoft.com/office/powerpoint/2010/main" val="3496491256"/>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346456"/>
    </mc:Choice>
    <mc:Fallback xmlns="">
      <p:transition spd="slow" advTm="34645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أهداف المحاضرة</a:t>
            </a:r>
            <a:endPar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771872" y="2546784"/>
            <a:ext cx="8417320" cy="21230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أولا: الالتزام بالقانون و السياسة التحريرية للمجلة.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pitchFamily="2" charset="-78"/>
                <a:cs typeface="Alexandria" pitchFamily="2" charset="-78"/>
              </a:rPr>
              <a:t>ثانيا: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ماهية الالتزام بعدم نشر الأخبار الكاذبة.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pitchFamily="2" charset="-78"/>
                <a:cs typeface="Alexandria" pitchFamily="2" charset="-78"/>
              </a:rPr>
              <a:t>ثالثا:</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قيود نشر المعلومات الصادقة.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pitchFamily="2" charset="-78"/>
                <a:cs typeface="Alexandria" pitchFamily="2" charset="-78"/>
              </a:rPr>
              <a:t>رابعا</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مراجع.   </a:t>
            </a: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خامسا: </a:t>
            </a: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خاتمة.</a:t>
            </a: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5874"/>
    </mc:Choice>
    <mc:Fallback xmlns="">
      <p:transition spd="slow" advTm="14587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5F44C3D-E944-DDF9-238D-1C7041B22828}"/>
            </a:ext>
          </a:extLst>
        </p:cNvPr>
        <p:cNvGrpSpPr/>
        <p:nvPr/>
      </p:nvGrpSpPr>
      <p:grpSpPr>
        <a:xfrm>
          <a:off x="0" y="0"/>
          <a:ext cx="0" cy="0"/>
          <a:chOff x="0" y="0"/>
          <a:chExt cx="0" cy="0"/>
        </a:xfrm>
      </p:grpSpPr>
      <p:sp>
        <p:nvSpPr>
          <p:cNvPr id="14" name="Oval 13">
            <a:extLst>
              <a:ext uri="{FF2B5EF4-FFF2-40B4-BE49-F238E27FC236}">
                <a16:creationId xmlns:a16="http://schemas.microsoft.com/office/drawing/2014/main" xmlns="" id="{929D67A9-E4D5-A2F9-AFCA-53A1C14FA324}"/>
              </a:ext>
            </a:extLst>
          </p:cNvPr>
          <p:cNvSpPr/>
          <p:nvPr/>
        </p:nvSpPr>
        <p:spPr>
          <a:xfrm>
            <a:off x="8775564" y="1988766"/>
            <a:ext cx="3264349" cy="406225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xmlns="" id="{3E9BD8F3-2145-CDA1-F3B9-D90DF12505C0}"/>
              </a:ext>
            </a:extLst>
          </p:cNvPr>
          <p:cNvSpPr txBox="1"/>
          <p:nvPr/>
        </p:nvSpPr>
        <p:spPr>
          <a:xfrm>
            <a:off x="804968" y="3429000"/>
            <a:ext cx="7804909" cy="83099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أولا: الالتزام بالقانون والسياسة التحريرية للمجلة.</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2358652731"/>
      </p:ext>
    </p:extLst>
  </p:cSld>
  <p:clrMapOvr>
    <a:masterClrMapping/>
  </p:clrMapOvr>
  <mc:AlternateContent xmlns:mc="http://schemas.openxmlformats.org/markup-compatibility/2006" xmlns:p14="http://schemas.microsoft.com/office/powerpoint/2010/main">
    <mc:Choice Requires="p14">
      <p:transition spd="slow" p14:dur="2000" advTm="15095"/>
    </mc:Choice>
    <mc:Fallback xmlns="">
      <p:transition spd="slow" advTm="1509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3059B98-8B99-10A4-8DA2-2DB4F5EF721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xmlns="" id="{3F356F4A-C4A6-87F5-12D9-3C43ECD75BFD}"/>
              </a:ext>
            </a:extLst>
          </p:cNvPr>
          <p:cNvSpPr>
            <a:spLocks noGrp="1"/>
          </p:cNvSpPr>
          <p:nvPr>
            <p:ph type="title"/>
          </p:nvPr>
        </p:nvSpPr>
        <p:spPr>
          <a:xfrm>
            <a:off x="4253948" y="1664413"/>
            <a:ext cx="7736849" cy="3657600"/>
          </a:xfrm>
        </p:spPr>
        <p:txBody>
          <a:bodyPr>
            <a:noAutofit/>
          </a:bodyPr>
          <a:lstStyle/>
          <a:p>
            <a:pPr algn="r" rtl="1">
              <a:lnSpc>
                <a:spcPct val="150000"/>
              </a:lnSpc>
            </a:pP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a:rPr>
              <a:t>أولا مخالفة القانون </a:t>
            </a: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a:rPr>
              <a:t>كثيرا ما ينص القانون </a:t>
            </a:r>
            <a:r>
              <a:rPr lang="ar-EG" sz="1800" dirty="0">
                <a:solidFill>
                  <a:prstClr val="black"/>
                </a:solidFill>
                <a:latin typeface="Alexandria" pitchFamily="2" charset="-78"/>
                <a:ea typeface="+mn-ea"/>
                <a:cs typeface="Alexandria"/>
              </a:rPr>
              <a:t>على</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a:rPr>
              <a:t> بعض الجرائم التي تتصل بالعمل الإعلامي بصورة غير مباشرة حيث تنطبق </a:t>
            </a:r>
            <a:r>
              <a:rPr lang="ar-EG" sz="1800" dirty="0">
                <a:solidFill>
                  <a:prstClr val="black"/>
                </a:solidFill>
                <a:latin typeface="Alexandria" pitchFamily="2" charset="-78"/>
                <a:ea typeface="+mn-ea"/>
                <a:cs typeface="Alexandria"/>
              </a:rPr>
              <a:t>على</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a:rPr>
              <a:t> </a:t>
            </a:r>
            <a:r>
              <a:rPr lang="ar-EG" sz="1800" dirty="0">
                <a:solidFill>
                  <a:prstClr val="black"/>
                </a:solidFill>
                <a:latin typeface="Alexandria" pitchFamily="2" charset="-78"/>
                <a:ea typeface="+mn-ea"/>
                <a:cs typeface="Alexandria"/>
              </a:rPr>
              <a:t>الإعلامين</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a:rPr>
              <a:t> بذات قدر انطباقها </a:t>
            </a:r>
            <a:r>
              <a:rPr lang="ar-EG" sz="1800" dirty="0">
                <a:solidFill>
                  <a:prstClr val="black"/>
                </a:solidFill>
                <a:latin typeface="Alexandria" pitchFamily="2" charset="-78"/>
                <a:ea typeface="+mn-ea"/>
                <a:cs typeface="Alexandria"/>
              </a:rPr>
              <a:t>على</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a:rPr>
              <a:t> غيرهم من </a:t>
            </a:r>
            <a:r>
              <a:rPr lang="ar-EG" sz="1800" dirty="0">
                <a:solidFill>
                  <a:prstClr val="black"/>
                </a:solidFill>
                <a:latin typeface="Alexandria" pitchFamily="2" charset="-78"/>
                <a:ea typeface="+mn-ea"/>
                <a:cs typeface="Alexandria"/>
              </a:rPr>
              <a:t>الأفراد</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a:rPr>
              <a:t> ومن ذلك </a:t>
            </a: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a:rPr>
              <a:t>"</a:t>
            </a:r>
            <a: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a:rPr>
              <a:t>مخالفة القانون بالوصول إلي البيانات </a:t>
            </a:r>
            <a:r>
              <a:rPr lang="ar-EG" sz="2000" dirty="0">
                <a:solidFill>
                  <a:prstClr val="black"/>
                </a:solidFill>
                <a:latin typeface="Alexandria" pitchFamily="2" charset="-78"/>
                <a:ea typeface="+mn-ea"/>
                <a:cs typeface="Alexandria"/>
              </a:rPr>
              <a:t>والمعلومات</a:t>
            </a:r>
            <a: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a:rPr>
              <a:t> بطريقة غير مشروعة"</a:t>
            </a: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a:rPr>
              <a:t> </a:t>
            </a: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a:rPr>
              <a:t> </a:t>
            </a:r>
          </a:p>
        </p:txBody>
      </p:sp>
      <p:pic>
        <p:nvPicPr>
          <p:cNvPr id="2050" name="Picture 2" descr="الجريمة المعلوماتية من النشأة فى الستينيات إلى «القرصنة» في القرن الـ21 |  صوت الأمة">
            <a:extLst>
              <a:ext uri="{FF2B5EF4-FFF2-40B4-BE49-F238E27FC236}">
                <a16:creationId xmlns:a16="http://schemas.microsoft.com/office/drawing/2014/main" xmlns="" id="{31563AE3-2A55-5DA6-5977-6F422D5090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534" y="1953372"/>
            <a:ext cx="3028950" cy="2951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4613171"/>
      </p:ext>
    </p:extLst>
  </p:cSld>
  <p:clrMapOvr>
    <a:masterClrMapping/>
  </p:clrMapOvr>
  <mc:AlternateContent xmlns:mc="http://schemas.openxmlformats.org/markup-compatibility/2006" xmlns:p14="http://schemas.microsoft.com/office/powerpoint/2010/main">
    <mc:Choice Requires="p14">
      <p:transition spd="slow" p14:dur="2000" advTm="45689"/>
    </mc:Choice>
    <mc:Fallback xmlns="">
      <p:transition spd="slow" advTm="4568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93E238D-25D2-9008-07B2-0F90533E1AD9}"/>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xmlns="" id="{D6B4BC65-B32F-7E75-3CDE-D351CF5096F5}"/>
              </a:ext>
            </a:extLst>
          </p:cNvPr>
          <p:cNvSpPr>
            <a:spLocks noGrp="1"/>
          </p:cNvSpPr>
          <p:nvPr>
            <p:ph type="title"/>
          </p:nvPr>
        </p:nvSpPr>
        <p:spPr>
          <a:xfrm>
            <a:off x="4140486" y="390418"/>
            <a:ext cx="7850312" cy="6030930"/>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تداول عددٌ من مستخدمي مواقع التواصل الاجتماعي، مقطع فيديو مُصوَّر لفتاة تتعرض للاعتداء البدني في أحد مراكز التسوق، والذي يُظهِر المُعتدي يضرب الفتاة بعنف، والتي عُرِفَ لاحقًا أنها تُدعى "س. ع"</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 إثر الضجة الإعلامية التي تسبب فيها انتشار مقطع الفيديو؛ بدأت البرامج التليفزيونية في تناول ما حدث، وفي أحدها أجرت الإعلامية "ر.س" في برنامجها مقابلة مع الفتاه لتحكي وقائع حادثة التحرش والاعتداء عليها. وبعد المقابلة، قررت مُقدمة البرنامج أن تسرد وجهة نظرها القائمة على انطباعها الشخصي بعدم صدق الفتاة، فقامت مع فريق البرنامج بعرض صور شخصية لـ “للفتاة”، ضمن خطاب يُبرِّر تعرُضها للاعتداء والتحرش، ويُرجِعه إلى الضحية نفسها استشهادًا بالصور المعروضة لحياتها  الشخصية وسلوكها، والتي عُرِضت -بدون إذن الفتاة أو علمها- بحسب تصريحاتها.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8" name="Picture 7">
            <a:extLst>
              <a:ext uri="{FF2B5EF4-FFF2-40B4-BE49-F238E27FC236}">
                <a16:creationId xmlns:a16="http://schemas.microsoft.com/office/drawing/2014/main" xmlns="" id="{870FEB5B-B5EB-34CE-0B7A-362E872B77FA}"/>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1272045894"/>
      </p:ext>
    </p:extLst>
  </p:cSld>
  <p:clrMapOvr>
    <a:masterClrMapping/>
  </p:clrMapOvr>
  <mc:AlternateContent xmlns:mc="http://schemas.openxmlformats.org/markup-compatibility/2006" xmlns:p14="http://schemas.microsoft.com/office/powerpoint/2010/main">
    <mc:Choice Requires="p14">
      <p:transition spd="slow" p14:dur="2000" advTm="161378"/>
    </mc:Choice>
    <mc:Fallback xmlns="">
      <p:transition spd="slow" advTm="16137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A144D0E-BAE9-899E-11F7-6FF698993B1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xmlns="" id="{B2184A16-25B0-53FC-7E0B-E59999F00613}"/>
              </a:ext>
            </a:extLst>
          </p:cNvPr>
          <p:cNvSpPr>
            <a:spLocks noGrp="1"/>
          </p:cNvSpPr>
          <p:nvPr>
            <p:ph type="title"/>
          </p:nvPr>
        </p:nvSpPr>
        <p:spPr>
          <a:xfrm>
            <a:off x="4952144" y="1664413"/>
            <a:ext cx="7038653" cy="3657600"/>
          </a:xfrm>
        </p:spPr>
        <p:txBody>
          <a:bodyPr>
            <a:noAutofit/>
          </a:bodyPr>
          <a:lstStyle/>
          <a:p>
            <a:pPr algn="ct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هل تنطوي الواقعة على أية جرائم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2050" name="Picture 2" descr="الجريمة المعلوماتية من النشأة فى الستينيات إلى «القرصنة» في القرن الـ21 |  صوت الأمة">
            <a:extLst>
              <a:ext uri="{FF2B5EF4-FFF2-40B4-BE49-F238E27FC236}">
                <a16:creationId xmlns:a16="http://schemas.microsoft.com/office/drawing/2014/main" xmlns="" id="{8201E86F-BC1A-8736-46F1-FEA8D33D5D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7777" y="2017585"/>
            <a:ext cx="3028950" cy="2951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5970139"/>
      </p:ext>
    </p:extLst>
  </p:cSld>
  <p:clrMapOvr>
    <a:masterClrMapping/>
  </p:clrMapOvr>
  <mc:AlternateContent xmlns:mc="http://schemas.openxmlformats.org/markup-compatibility/2006" xmlns:p14="http://schemas.microsoft.com/office/powerpoint/2010/main">
    <mc:Choice Requires="p14">
      <p:transition spd="slow" p14:dur="2000" advTm="23504"/>
    </mc:Choice>
    <mc:Fallback xmlns="">
      <p:transition spd="slow" advTm="2350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E7A2537-8E0D-9986-F7A1-BF142134C52C}"/>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xmlns="" id="{B8A10680-A232-DFE1-50A4-6661F9FF787A}"/>
              </a:ext>
            </a:extLst>
          </p:cNvPr>
          <p:cNvSpPr>
            <a:spLocks noGrp="1"/>
          </p:cNvSpPr>
          <p:nvPr>
            <p:ph type="title"/>
          </p:nvPr>
        </p:nvSpPr>
        <p:spPr>
          <a:xfrm>
            <a:off x="5619964" y="1664413"/>
            <a:ext cx="6370833" cy="3657600"/>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8" name="Picture 7">
            <a:extLst>
              <a:ext uri="{FF2B5EF4-FFF2-40B4-BE49-F238E27FC236}">
                <a16:creationId xmlns:a16="http://schemas.microsoft.com/office/drawing/2014/main" xmlns="" id="{4C181C58-B7F9-2249-3A62-D8084B1C69C8}"/>
              </a:ext>
            </a:extLst>
          </p:cNvPr>
          <p:cNvPicPr>
            <a:picLocks noChangeAspect="1"/>
          </p:cNvPicPr>
          <p:nvPr/>
        </p:nvPicPr>
        <p:blipFill>
          <a:blip r:embed="rId2"/>
          <a:stretch>
            <a:fillRect/>
          </a:stretch>
        </p:blipFill>
        <p:spPr>
          <a:xfrm>
            <a:off x="721763" y="1664413"/>
            <a:ext cx="4692718" cy="3657600"/>
          </a:xfrm>
          <a:prstGeom prst="rect">
            <a:avLst/>
          </a:prstGeom>
        </p:spPr>
      </p:pic>
      <p:sp>
        <p:nvSpPr>
          <p:cNvPr id="3" name="TextBox 2">
            <a:extLst>
              <a:ext uri="{FF2B5EF4-FFF2-40B4-BE49-F238E27FC236}">
                <a16:creationId xmlns:a16="http://schemas.microsoft.com/office/drawing/2014/main" xmlns="" id="{5890E9E1-C4F7-13F9-240C-EDA2D4E3053C}"/>
              </a:ext>
            </a:extLst>
          </p:cNvPr>
          <p:cNvSpPr txBox="1"/>
          <p:nvPr/>
        </p:nvSpPr>
        <p:spPr>
          <a:xfrm>
            <a:off x="5619964" y="2405228"/>
            <a:ext cx="6097712" cy="2954014"/>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بالفعل؛ تنطوي الواقعة السالف ذكرها على أكثر من جريمة يجب الوقوف أمامها وتحديد الموقف منها بشكل حاسم، الجريمة الأولى، كانت في كيفية حصول فريق عمل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ال</a:t>
            </a: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برنامج على الصور الشخصية الخاصة بـ “س ع”، في الوقت الذي تدعي فيه</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هي</a:t>
            </a: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أن أحدًا لم يأخذ إذنها في الحصول على أية صور شخصية لها، كما تدعي سرقة الصور من على هاتفها الشخصي.</a:t>
            </a: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080654512"/>
      </p:ext>
    </p:extLst>
  </p:cSld>
  <p:clrMapOvr>
    <a:masterClrMapping/>
  </p:clrMapOvr>
  <mc:AlternateContent xmlns:mc="http://schemas.openxmlformats.org/markup-compatibility/2006" xmlns:p14="http://schemas.microsoft.com/office/powerpoint/2010/main">
    <mc:Choice Requires="p14">
      <p:transition spd="slow" p14:dur="2000" advTm="44526"/>
    </mc:Choice>
    <mc:Fallback xmlns="">
      <p:transition spd="slow" advTm="4452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B459AB8-522B-8CDF-3165-6286969E9C3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xmlns="" id="{74D6312C-C147-E211-24CB-88353082B3A6}"/>
              </a:ext>
            </a:extLst>
          </p:cNvPr>
          <p:cNvSpPr>
            <a:spLocks noGrp="1"/>
          </p:cNvSpPr>
          <p:nvPr>
            <p:ph type="title"/>
          </p:nvPr>
        </p:nvSpPr>
        <p:spPr>
          <a:xfrm>
            <a:off x="5619964" y="1664413"/>
            <a:ext cx="6370833" cy="3657600"/>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8" name="Picture 7">
            <a:extLst>
              <a:ext uri="{FF2B5EF4-FFF2-40B4-BE49-F238E27FC236}">
                <a16:creationId xmlns:a16="http://schemas.microsoft.com/office/drawing/2014/main" xmlns="" id="{5A4D6865-62D7-0BB7-DC11-039A33BAEDCB}"/>
              </a:ext>
            </a:extLst>
          </p:cNvPr>
          <p:cNvPicPr>
            <a:picLocks noChangeAspect="1"/>
          </p:cNvPicPr>
          <p:nvPr/>
        </p:nvPicPr>
        <p:blipFill>
          <a:blip r:embed="rId2"/>
          <a:stretch>
            <a:fillRect/>
          </a:stretch>
        </p:blipFill>
        <p:spPr>
          <a:xfrm>
            <a:off x="721763" y="1664413"/>
            <a:ext cx="4692718" cy="3657600"/>
          </a:xfrm>
          <a:prstGeom prst="rect">
            <a:avLst/>
          </a:prstGeom>
        </p:spPr>
      </p:pic>
      <p:sp>
        <p:nvSpPr>
          <p:cNvPr id="3" name="TextBox 2">
            <a:extLst>
              <a:ext uri="{FF2B5EF4-FFF2-40B4-BE49-F238E27FC236}">
                <a16:creationId xmlns:a16="http://schemas.microsoft.com/office/drawing/2014/main" xmlns="" id="{C0C07B3D-DF54-126B-D4CB-1E5C42BF2D0F}"/>
              </a:ext>
            </a:extLst>
          </p:cNvPr>
          <p:cNvSpPr txBox="1"/>
          <p:nvPr/>
        </p:nvSpPr>
        <p:spPr>
          <a:xfrm>
            <a:off x="5619964" y="146463"/>
            <a:ext cx="6097712" cy="6693499"/>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أما الجريمة الثانية، فتتعلق بنشر تلك الصور، وهو ما يُعد انتهاكًا سافرًا لحق “سمية” في الخصوصية، ذلك الحق الذي كفله الدستور المصري في مادته 57، “للحياة الخاصة حُرمة، وهي مصونة لا تُمَس. وللمراسلات البريدية، والبرقية، والإلكترونية، والمحادثات الهاتفية، وغيرها من وسائل الاتصال حُرمة، وسريتها مكفولة، ولا تجوز مصادرتها، أو الإطلاع عليها، أو رقابتها إلا بأمر قضائي مُسبب، ولمدة محددة، وفي الأحوال التي يُبينها القانون”. كذلك أفرد القانون الدولي لحقوق الإنسان حماية واسعة للخصوصية؛ حيث تنص المادة (17) من العهد الدولي للحقوق المدنية والسياسية على أنه “لا يجوز تعريض أي شخص على نحو تعسفي أو غير قانوني للتدخل في خصوصياته أو شؤون أسرته أو بيته أو مراسلاته ولا لأي حملات غير قانونية تمس شرفه أو سمعته ومن حق كل شخص أن يحميه القانون من مثل هذا التدخل أو المساس”.</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779336096"/>
      </p:ext>
    </p:extLst>
  </p:cSld>
  <p:clrMapOvr>
    <a:masterClrMapping/>
  </p:clrMapOvr>
  <mc:AlternateContent xmlns:mc="http://schemas.openxmlformats.org/markup-compatibility/2006" xmlns:p14="http://schemas.microsoft.com/office/powerpoint/2010/main">
    <mc:Choice Requires="p14">
      <p:transition spd="slow" p14:dur="2000" advTm="47979"/>
    </mc:Choice>
    <mc:Fallback xmlns="">
      <p:transition spd="slow" advTm="4797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A6B7654-CE7D-CE02-3D51-9F6145E11EA1}"/>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xmlns="" id="{FFD3056C-C411-6E36-D5BF-6C7ABA8E79B4}"/>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endParaRPr lang="ar-EG" sz="2400" b="1" dirty="0">
              <a:solidFill>
                <a:prstClr val="black"/>
              </a:solidFill>
              <a:latin typeface="Alexandria regular" pitchFamily="2" charset="-78"/>
              <a:ea typeface="+mn-ea"/>
              <a:cs typeface="Alexandria regular" pitchFamily="2" charset="-78"/>
            </a:endParaRPr>
          </a:p>
        </p:txBody>
      </p:sp>
      <p:pic>
        <p:nvPicPr>
          <p:cNvPr id="9" name="Picture 8" descr="A person holding a pair of devices&#10;&#10;Description automatically generated">
            <a:extLst>
              <a:ext uri="{FF2B5EF4-FFF2-40B4-BE49-F238E27FC236}">
                <a16:creationId xmlns:a16="http://schemas.microsoft.com/office/drawing/2014/main" xmlns="" id="{74791739-4350-A3CD-026B-08A01D5C31DF}"/>
              </a:ext>
            </a:extLst>
          </p:cNvPr>
          <p:cNvPicPr>
            <a:picLocks noChangeAspect="1"/>
          </p:cNvPicPr>
          <p:nvPr/>
        </p:nvPicPr>
        <p:blipFill>
          <a:blip r:embed="rId2"/>
          <a:stretch>
            <a:fillRect/>
          </a:stretch>
        </p:blipFill>
        <p:spPr>
          <a:xfrm>
            <a:off x="262848" y="1078787"/>
            <a:ext cx="2911868" cy="4869949"/>
          </a:xfrm>
          <a:prstGeom prst="rect">
            <a:avLst/>
          </a:prstGeom>
          <a:noFill/>
        </p:spPr>
      </p:pic>
      <p:sp>
        <p:nvSpPr>
          <p:cNvPr id="4" name="TextBox 3">
            <a:extLst>
              <a:ext uri="{FF2B5EF4-FFF2-40B4-BE49-F238E27FC236}">
                <a16:creationId xmlns:a16="http://schemas.microsoft.com/office/drawing/2014/main" xmlns="" id="{BD53DBC1-09ED-AAEB-C406-442DF0B720F5}"/>
              </a:ext>
            </a:extLst>
          </p:cNvPr>
          <p:cNvSpPr txBox="1"/>
          <p:nvPr/>
        </p:nvSpPr>
        <p:spPr>
          <a:xfrm>
            <a:off x="3369925" y="1078787"/>
            <a:ext cx="8722758" cy="5640512"/>
          </a:xfrm>
          <a:prstGeom prst="rect">
            <a:avLst/>
          </a:prstGeom>
        </p:spPr>
        <p:txBody>
          <a:bodyPr vert="horz" lIns="91440" tIns="45720" rIns="91440" bIns="45720" rtlCol="0">
            <a:normAutofit fontScale="92500" lnSpcReduction="20000"/>
          </a:bodyPr>
          <a:lstStyle/>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أن العقاب الذي يَلزمُ توقيعه في مثل هذه الحالات له وجهان؛ الأول، عقوبة إدارية تُحددها إدارة القناة تتراوح بين وقف فريق البرنامج عن العمل لمدة زمنية محددة، وتوقيع جزاء مادي بحقهم، كذلك تعليق البرنامج، وصولًا لفصل المُنتهِك من القناة ..الخ من العقوبات.</a:t>
            </a: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تلك العقوبات كان من المفترض أن يتضمنها “ميثاق شرف إعلامي” مُتفق عليه بين الجماعة الإعلامية يُمكن الاحتكام إليه في مثل هذه الحالات. كذلك لوائح المعايير الحاكمة للتحرير والخاصة بالسياسة التحريرية للقناة..</a:t>
            </a: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أما الوجه الثاني للعقاب؛ فهو حق الذي وقع ضده الانتهاك “الفتاة س. ع” في إقامة الدعوى الجنائية أو المدنية ضد من قام بالانتهاك “فريق عمل البرنامج</a:t>
            </a:r>
          </a:p>
        </p:txBody>
      </p:sp>
    </p:spTree>
    <p:extLst>
      <p:ext uri="{BB962C8B-B14F-4D97-AF65-F5344CB8AC3E}">
        <p14:creationId xmlns:p14="http://schemas.microsoft.com/office/powerpoint/2010/main" val="2071549700"/>
      </p:ext>
    </p:extLst>
  </p:cSld>
  <p:clrMapOvr>
    <a:masterClrMapping/>
  </p:clrMapOvr>
  <mc:AlternateContent xmlns:mc="http://schemas.openxmlformats.org/markup-compatibility/2006" xmlns:p14="http://schemas.microsoft.com/office/powerpoint/2010/main">
    <mc:Choice Requires="p14">
      <p:transition spd="slow" p14:dur="2000" advTm="95677"/>
    </mc:Choice>
    <mc:Fallback xmlns="">
      <p:transition spd="slow" advTm="9567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0880398-38DF-5FA3-F8A8-AC025A74D24A}"/>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xmlns="" id="{1F1DFD80-6432-AF46-93E7-C3B4F266B7A8}"/>
              </a:ext>
            </a:extLst>
          </p:cNvPr>
          <p:cNvSpPr>
            <a:spLocks noGrp="1"/>
          </p:cNvSpPr>
          <p:nvPr>
            <p:ph type="title"/>
          </p:nvPr>
        </p:nvSpPr>
        <p:spPr>
          <a:xfrm>
            <a:off x="4114800" y="1033670"/>
            <a:ext cx="7875997" cy="4288343"/>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ومن أهم الجرائم في هذه الواقعة هي سرقة الصور من هاتف الفتاة و ذلك لأن القوانين المختلفة قد جرمت وبصورة واضحة الجرائم الواقعة على سرية البيانات. </a:t>
            </a:r>
            <a:r>
              <a:rPr kumimoji="0" lang="ar-EG" sz="180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ابتداءا</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من المعالجة غير المشروعة للبيانات أو عملية الإفشاء غير المشروع لتلك البيانات أو تعرض المحادثات الشخصية للأفراد للتجسس عبر شبكة الإنترنت وكذا عمليات اختراق البريد الإلكتروني.</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 المعالجة هنا يقصد بها كافة العمليات التي تجري علي البيانات الرقمية بدء من الحفظ و حتي التزييف و التحليل الاحصائي.</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2050" name="Picture 2" descr="الجريمة المعلوماتية من النشأة فى الستينيات إلى «القرصنة» في القرن الـ21 |  صوت الأمة">
            <a:extLst>
              <a:ext uri="{FF2B5EF4-FFF2-40B4-BE49-F238E27FC236}">
                <a16:creationId xmlns:a16="http://schemas.microsoft.com/office/drawing/2014/main" xmlns="" id="{506F21E5-80A3-EB43-1ED1-C8EA741D4E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20" y="1702213"/>
            <a:ext cx="3028950" cy="2951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1112263"/>
      </p:ext>
    </p:extLst>
  </p:cSld>
  <p:clrMapOvr>
    <a:masterClrMapping/>
  </p:clrMapOvr>
  <mc:AlternateContent xmlns:mc="http://schemas.openxmlformats.org/markup-compatibility/2006" xmlns:p14="http://schemas.microsoft.com/office/powerpoint/2010/main">
    <mc:Choice Requires="p14">
      <p:transition spd="slow" p14:dur="2000" advTm="107440"/>
    </mc:Choice>
    <mc:Fallback xmlns="">
      <p:transition spd="slow" advTm="10744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CEECB1E-268C-80C9-FF7B-8B2E2EF96669}"/>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xmlns="" id="{B3934F0B-FC2C-1882-9CE7-0AC887AC9A52}"/>
              </a:ext>
            </a:extLst>
          </p:cNvPr>
          <p:cNvSpPr>
            <a:spLocks noGrp="1"/>
          </p:cNvSpPr>
          <p:nvPr>
            <p:ph type="title"/>
          </p:nvPr>
        </p:nvSpPr>
        <p:spPr>
          <a:xfrm>
            <a:off x="4055166" y="964096"/>
            <a:ext cx="7935632" cy="4357917"/>
          </a:xfrm>
        </p:spPr>
        <p:txBody>
          <a:bodyPr>
            <a:noAutofit/>
          </a:bodyPr>
          <a:lstStyle/>
          <a:p>
            <a:pPr algn="r" rtl="1">
              <a:lnSpc>
                <a:spcPct val="150000"/>
              </a:lnSpc>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a:rPr>
              <a:t>التجسس أو الاختراق الإلكتروني</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a:rPr>
              <a:t>: لقد أثبتت التجربة الواقعية أن خطورة استخدام شبكة الانترنت تكمن أساسا في ضعف الوسائل المستخدمة في حماية انتقال البيانات </a:t>
            </a:r>
            <a:r>
              <a:rPr lang="ar-EG" sz="1800" dirty="0">
                <a:solidFill>
                  <a:prstClr val="black"/>
                </a:solidFill>
                <a:latin typeface="Alexandria" pitchFamily="2" charset="-78"/>
                <a:cs typeface="Alexandria"/>
              </a:rPr>
              <a:t>عبر</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a:rPr>
              <a:t> الشبكة ضف إلى ذلك صعوبة الوصول إلى الأشخاص القائمين بالاعتداء، وبهذا فقد ظهر التجسس الإلكتروني كأخطر صور الاعتداءات التي تحدث في إطار التعاملات الإلكترونية.</a:t>
            </a: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a:rPr>
              <a:t>ويمكن تعريف جريمة الاختراق بأنها عملية دخول غير مصرح بها إلى حاسب الآخر عن طريق استخدام برامج متطورة تحت تقنية وخبرة عاليين</a:t>
            </a:r>
          </a:p>
        </p:txBody>
      </p:sp>
      <p:pic>
        <p:nvPicPr>
          <p:cNvPr id="2050" name="Picture 2" descr="الجريمة المعلوماتية من النشأة فى الستينيات إلى «القرصنة» في القرن الـ21 |  صوت الأمة">
            <a:extLst>
              <a:ext uri="{FF2B5EF4-FFF2-40B4-BE49-F238E27FC236}">
                <a16:creationId xmlns:a16="http://schemas.microsoft.com/office/drawing/2014/main" xmlns="" id="{0810CFDD-AE3D-7120-0572-4A438BAF91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290" y="1858559"/>
            <a:ext cx="3028950" cy="2951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5380037"/>
      </p:ext>
    </p:extLst>
  </p:cSld>
  <p:clrMapOvr>
    <a:masterClrMapping/>
  </p:clrMapOvr>
  <mc:AlternateContent xmlns:mc="http://schemas.openxmlformats.org/markup-compatibility/2006" xmlns:p14="http://schemas.microsoft.com/office/powerpoint/2010/main">
    <mc:Choice Requires="p14">
      <p:transition spd="slow" p14:dur="2000" advTm="224534"/>
    </mc:Choice>
    <mc:Fallback xmlns="">
      <p:transition spd="slow" advTm="22453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85B1410-B0D2-D757-F410-EC5B7BACF5D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xmlns="" id="{5170F17C-3CF1-B9DC-441B-794FD0678CCE}"/>
              </a:ext>
            </a:extLst>
          </p:cNvPr>
          <p:cNvSpPr>
            <a:spLocks noGrp="1"/>
          </p:cNvSpPr>
          <p:nvPr>
            <p:ph type="title"/>
          </p:nvPr>
        </p:nvSpPr>
        <p:spPr>
          <a:xfrm>
            <a:off x="4253948" y="1664413"/>
            <a:ext cx="7736849" cy="3657600"/>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ثانيا: مخالفة السياسة التحريرية للمنصة الإلكترونية</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2050" name="Picture 2" descr="الجريمة المعلوماتية من النشأة فى الستينيات إلى «القرصنة» في القرن الـ21 |  صوت الأمة">
            <a:extLst>
              <a:ext uri="{FF2B5EF4-FFF2-40B4-BE49-F238E27FC236}">
                <a16:creationId xmlns:a16="http://schemas.microsoft.com/office/drawing/2014/main" xmlns="" id="{C623967E-F3A6-8FFD-7CAE-6FD37CC749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534" y="1953372"/>
            <a:ext cx="3028950" cy="2951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9568058"/>
      </p:ext>
    </p:extLst>
  </p:cSld>
  <p:clrMapOvr>
    <a:masterClrMapping/>
  </p:clrMapOvr>
  <mc:AlternateContent xmlns:mc="http://schemas.openxmlformats.org/markup-compatibility/2006" xmlns:p14="http://schemas.microsoft.com/office/powerpoint/2010/main">
    <mc:Choice Requires="p14">
      <p:transition spd="slow" p14:dur="2000" advTm="121528"/>
    </mc:Choice>
    <mc:Fallback xmlns="">
      <p:transition spd="slow" advTm="12152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7A4B37D-8FEB-3666-31B1-C2417D6137ED}"/>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xmlns="" id="{C21B60EF-9347-1FAD-36C5-ECCB275CC968}"/>
              </a:ext>
            </a:extLst>
          </p:cNvPr>
          <p:cNvSpPr>
            <a:spLocks noGrp="1"/>
          </p:cNvSpPr>
          <p:nvPr>
            <p:ph type="title"/>
          </p:nvPr>
        </p:nvSpPr>
        <p:spPr>
          <a:xfrm>
            <a:off x="4140486" y="390418"/>
            <a:ext cx="7850312" cy="6030930"/>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مادة ( ۱۳ ) :تلتزم كل صحيفة أو وسيلة إعلامية بوضع سياسة تحريرية لها ، تضمنها العقود التي تبرمها مع الصحفيين أو الإعلاميين عند التحاقهم بها ليحتكم إليها الطرفان عند الخلاف ،ولا يجوز إجبار الصحفي أو الإعلامي على القيام بأعمال تتناقض مع هذه السياسة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وإذا طرأ تغير </a:t>
            </a:r>
            <a:r>
              <a:rPr kumimoji="0" lang="ar-EG" sz="180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جذرى</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على سياسة الصحيفة أو الوسيلة الإعلامية التي يعمل بها الصحفي أو الإعلامي ، أو إذا تغيرت الظروف التي تعاقد في ظلها مع المؤسسة ، جاز للصحفي أو الإعلامي أن يفسخ تعاقده معها بإرادته المنفردة ، وذلك بشرط إخطارها بعزمه على فسخ العقد لهذا السبب قبل تركه العمل بثلاثة أشهر على الأقل ،ويحدد العقد ما يترتب على هذا الفسخ من آثار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8" name="Picture 7">
            <a:extLst>
              <a:ext uri="{FF2B5EF4-FFF2-40B4-BE49-F238E27FC236}">
                <a16:creationId xmlns:a16="http://schemas.microsoft.com/office/drawing/2014/main" xmlns="" id="{06C06813-2CD8-640B-3413-8E97FD826C56}"/>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773934386"/>
      </p:ext>
    </p:extLst>
  </p:cSld>
  <p:clrMapOvr>
    <a:masterClrMapping/>
  </p:clrMapOvr>
  <mc:AlternateContent xmlns:mc="http://schemas.openxmlformats.org/markup-compatibility/2006" xmlns:p14="http://schemas.microsoft.com/office/powerpoint/2010/main">
    <mc:Choice Requires="p14">
      <p:transition spd="slow" p14:dur="2000" advTm="258874"/>
    </mc:Choice>
    <mc:Fallback xmlns="">
      <p:transition spd="slow" advTm="25887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31E84B-E2C8-A755-46AD-A81B1432888A}"/>
              </a:ext>
            </a:extLst>
          </p:cNvPr>
          <p:cNvSpPr>
            <a:spLocks noGrp="1"/>
          </p:cNvSpPr>
          <p:nvPr>
            <p:ph type="title"/>
          </p:nvPr>
        </p:nvSpPr>
        <p:spPr/>
        <p:txBody>
          <a:bodyPr/>
          <a:lstStyle/>
          <a:p>
            <a:endParaRPr lang="en-US"/>
          </a:p>
        </p:txBody>
      </p:sp>
      <p:sp>
        <p:nvSpPr>
          <p:cNvPr id="4" name="Content Placeholder 3">
            <a:extLst>
              <a:ext uri="{FF2B5EF4-FFF2-40B4-BE49-F238E27FC236}">
                <a16:creationId xmlns:a16="http://schemas.microsoft.com/office/drawing/2014/main" xmlns="" id="{74D522E1-378E-1605-7B07-A7F4528A3403}"/>
              </a:ext>
            </a:extLst>
          </p:cNvPr>
          <p:cNvSpPr>
            <a:spLocks noGrp="1"/>
          </p:cNvSpPr>
          <p:nvPr>
            <p:ph sz="half" idx="2"/>
          </p:nvPr>
        </p:nvSpPr>
        <p:spPr>
          <a:xfrm>
            <a:off x="1411357" y="1825625"/>
            <a:ext cx="9942443" cy="4351338"/>
          </a:xfrm>
        </p:spPr>
        <p:txBody>
          <a:bodyPr>
            <a:normAutofit/>
          </a:bodyPr>
          <a:lstStyle/>
          <a:p>
            <a:pPr algn="just" rtl="1">
              <a:lnSpc>
                <a:spcPct val="150000"/>
              </a:lnSpc>
            </a:pPr>
            <a:r>
              <a:rPr lang="ar-EG" sz="1800" dirty="0">
                <a:latin typeface="Alexandria" pitchFamily="2" charset="-78"/>
                <a:cs typeface="Alexandria" pitchFamily="2" charset="-78"/>
              </a:rPr>
              <a:t>فقد حددت المادة 17 أهم </a:t>
            </a:r>
            <a:r>
              <a:rPr lang="fa-IR" sz="1800" dirty="0">
                <a:latin typeface="Alexandria" pitchFamily="2" charset="-78"/>
                <a:cs typeface="Alexandria" pitchFamily="2" charset="-78"/>
              </a:rPr>
              <a:t>واجبات الصحفيين والإعلاميين</a:t>
            </a:r>
            <a:r>
              <a:rPr lang="en-US" sz="1800" dirty="0">
                <a:latin typeface="Alexandria" pitchFamily="2" charset="-78"/>
                <a:cs typeface="Alexandria" pitchFamily="2" charset="-78"/>
              </a:rPr>
              <a:t> </a:t>
            </a:r>
            <a:r>
              <a:rPr lang="ar-EG" sz="1800" dirty="0">
                <a:latin typeface="Alexandria" pitchFamily="2" charset="-78"/>
                <a:cs typeface="Alexandria" pitchFamily="2" charset="-78"/>
              </a:rPr>
              <a:t>بأن </a:t>
            </a:r>
            <a:r>
              <a:rPr lang="fa-IR" sz="1800" dirty="0">
                <a:latin typeface="Alexandria" pitchFamily="2" charset="-78"/>
                <a:cs typeface="Alexandria" pitchFamily="2" charset="-78"/>
              </a:rPr>
              <a:t>يلتزم الصحفي أو الإعلامي في أدائه المهنى بالمبادئ والقيم التي يتضمنها الدستور . كما يلتزم بأحكام القانون ، وميثاق الشرف المهنى ، </a:t>
            </a:r>
            <a:r>
              <a:rPr lang="fa-IR" sz="1800" dirty="0">
                <a:solidFill>
                  <a:srgbClr val="FF0000"/>
                </a:solidFill>
                <a:latin typeface="Alexandria" pitchFamily="2" charset="-78"/>
                <a:cs typeface="Alexandria" pitchFamily="2" charset="-78"/>
              </a:rPr>
              <a:t>والسياسة التحريرية للصحيفة أو الوسيلة الإعلامية المتعاقد معها </a:t>
            </a:r>
            <a:r>
              <a:rPr lang="fa-IR" sz="1800" dirty="0">
                <a:latin typeface="Alexandria" pitchFamily="2" charset="-78"/>
                <a:cs typeface="Alexandria" pitchFamily="2" charset="-78"/>
              </a:rPr>
              <a:t>، وبآداب المهنة وتقاليدها ، بما لا ينتهك حقاً من حقوق</a:t>
            </a:r>
            <a:r>
              <a:rPr lang="ar-EG" sz="1800" dirty="0">
                <a:latin typeface="Alexandria" pitchFamily="2" charset="-78"/>
                <a:cs typeface="Alexandria" pitchFamily="2" charset="-78"/>
              </a:rPr>
              <a:t> </a:t>
            </a:r>
            <a:r>
              <a:rPr lang="fa-IR" sz="1800" dirty="0">
                <a:latin typeface="Alexandria" pitchFamily="2" charset="-78"/>
                <a:cs typeface="Alexandria" pitchFamily="2" charset="-78"/>
              </a:rPr>
              <a:t>المواطنين ، أو يمس حرياتهم .</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4039015759"/>
      </p:ext>
    </p:extLst>
  </p:cSld>
  <p:clrMapOvr>
    <a:masterClrMapping/>
  </p:clrMapOvr>
  <mc:AlternateContent xmlns:mc="http://schemas.openxmlformats.org/markup-compatibility/2006" xmlns:p14="http://schemas.microsoft.com/office/powerpoint/2010/main">
    <mc:Choice Requires="p14">
      <p:transition spd="slow" p14:dur="2000" advTm="75931"/>
    </mc:Choice>
    <mc:Fallback xmlns="">
      <p:transition spd="slow" advTm="7593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0CDEEA9-2C67-33B8-AE74-08101AD949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8B8F8746-58DE-05B8-1D57-84C81F39CB06}"/>
              </a:ext>
            </a:extLst>
          </p:cNvPr>
          <p:cNvSpPr>
            <a:spLocks noGrp="1"/>
          </p:cNvSpPr>
          <p:nvPr>
            <p:ph type="title"/>
          </p:nvPr>
        </p:nvSpPr>
        <p:spPr/>
        <p:txBody>
          <a:bodyPr>
            <a:normAutofit/>
          </a:bodyPr>
          <a:lstStyle/>
          <a:p>
            <a:pPr algn="r" rtl="1"/>
            <a:r>
              <a:rPr lang="ar-EG" sz="2400" dirty="0">
                <a:latin typeface="Alexandria" pitchFamily="2" charset="-78"/>
                <a:cs typeface="Alexandria" pitchFamily="2" charset="-78"/>
              </a:rPr>
              <a:t>أما في المملكة العربية السعودية </a:t>
            </a:r>
            <a:endParaRPr lang="en-US" sz="2400" dirty="0">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xmlns="" id="{9980AA41-5973-3AF5-4D04-FD6DF4B31965}"/>
              </a:ext>
            </a:extLst>
          </p:cNvPr>
          <p:cNvSpPr>
            <a:spLocks noGrp="1"/>
          </p:cNvSpPr>
          <p:nvPr>
            <p:ph sz="half" idx="2"/>
          </p:nvPr>
        </p:nvSpPr>
        <p:spPr>
          <a:xfrm>
            <a:off x="1133061" y="1361661"/>
            <a:ext cx="10220739" cy="4815302"/>
          </a:xfrm>
        </p:spPr>
        <p:txBody>
          <a:bodyPr>
            <a:normAutofit/>
          </a:bodyPr>
          <a:lstStyle/>
          <a:p>
            <a:pPr algn="r" rtl="1">
              <a:lnSpc>
                <a:spcPct val="150000"/>
              </a:lnSpc>
            </a:pPr>
            <a:r>
              <a:rPr lang="ar-EG" sz="1800" dirty="0">
                <a:latin typeface="Alexandria" pitchFamily="2" charset="-78"/>
                <a:cs typeface="Alexandria" pitchFamily="2" charset="-78"/>
              </a:rPr>
              <a:t>فقد نص قانون الاعلام المرئي و المسموع في المادة الثانية "يهدف النظام إلى تنظيم نشاط الإعلام المرئي والمسموع داخل المملكة، وتطويره، والعمل على توفير البيئة الاستثمارية الملائمة له، والعمل على أن يكون </a:t>
            </a:r>
            <a:r>
              <a:rPr lang="ar-EG" sz="1800" dirty="0">
                <a:solidFill>
                  <a:srgbClr val="FF0000"/>
                </a:solidFill>
                <a:latin typeface="Alexandria" pitchFamily="2" charset="-78"/>
                <a:cs typeface="Alexandria" pitchFamily="2" charset="-78"/>
              </a:rPr>
              <a:t>محتواه متسقاً والسياسة الإعلامية للمملكة."</a:t>
            </a:r>
          </a:p>
          <a:p>
            <a:pPr algn="r" rtl="1">
              <a:lnSpc>
                <a:spcPct val="150000"/>
              </a:lnSpc>
            </a:pPr>
            <a:endParaRPr lang="ar-EG" sz="1800" dirty="0">
              <a:solidFill>
                <a:srgbClr val="FF0000"/>
              </a:solidFill>
              <a:latin typeface="Alexandria" pitchFamily="2" charset="-78"/>
              <a:cs typeface="Alexandria" pitchFamily="2" charset="-78"/>
            </a:endParaRPr>
          </a:p>
          <a:p>
            <a:pPr algn="r" rtl="1">
              <a:lnSpc>
                <a:spcPct val="150000"/>
              </a:lnSpc>
            </a:pPr>
            <a:r>
              <a:rPr lang="ar-EG" sz="1800" dirty="0">
                <a:latin typeface="Alexandria" pitchFamily="2" charset="-78"/>
                <a:cs typeface="Alexandria" pitchFamily="2" charset="-78"/>
              </a:rPr>
              <a:t>كذلك نصت المادة الخامسة "يجب على كل من يمارس نشاطاً أو مهنة في مجال الإعلام المرئي والمسموع التقيد بضوابط المحتوى الإعلامي، وبخاصة ما يأتي:</a:t>
            </a:r>
          </a:p>
          <a:p>
            <a:pPr algn="r" rtl="1">
              <a:lnSpc>
                <a:spcPct val="150000"/>
              </a:lnSpc>
            </a:pPr>
            <a:r>
              <a:rPr lang="ar-EG" sz="1800" dirty="0">
                <a:latin typeface="Alexandria" pitchFamily="2" charset="-78"/>
                <a:cs typeface="Alexandria" pitchFamily="2" charset="-78"/>
              </a:rPr>
              <a:t>1- </a:t>
            </a:r>
            <a:r>
              <a:rPr lang="ar-EG" sz="1800" dirty="0">
                <a:solidFill>
                  <a:srgbClr val="FF0000"/>
                </a:solidFill>
                <a:latin typeface="Alexandria" pitchFamily="2" charset="-78"/>
                <a:cs typeface="Alexandria" pitchFamily="2" charset="-78"/>
              </a:rPr>
              <a:t>الالتزام بما ورد في سياسة المملكة الإعلامية."</a:t>
            </a:r>
          </a:p>
          <a:p>
            <a:pPr algn="r" rtl="1">
              <a:lnSpc>
                <a:spcPct val="150000"/>
              </a:lnSpc>
            </a:pPr>
            <a:r>
              <a:rPr lang="ar-EG" sz="1800" dirty="0">
                <a:latin typeface="Alexandria" pitchFamily="2" charset="-78"/>
                <a:cs typeface="Alexandria" pitchFamily="2" charset="-78"/>
              </a:rPr>
              <a:t>و تتكون السياسة الإعلامية للمملكة العربية السعودية مما يقترب من 30 مادة لتنظيم مختلف أوجه العمل الإعلامي صادرة بقرار من مجلس الوزراء تشمل الحفاظ علي الهوية الإسلامية و الهوية العربية و الحفاظ و اركان النظام العام و غيرها من الأحكام الهامة.</a:t>
            </a:r>
          </a:p>
          <a:p>
            <a:pPr algn="r" rtl="1">
              <a:lnSpc>
                <a:spcPct val="150000"/>
              </a:lnSpc>
            </a:pPr>
            <a:endParaRPr lang="ar-EG" sz="1800" dirty="0">
              <a:latin typeface="Alexandria" pitchFamily="2" charset="-78"/>
              <a:cs typeface="Alexandria" pitchFamily="2" charset="-78"/>
            </a:endParaRPr>
          </a:p>
        </p:txBody>
      </p:sp>
    </p:spTree>
    <p:extLst>
      <p:ext uri="{BB962C8B-B14F-4D97-AF65-F5344CB8AC3E}">
        <p14:creationId xmlns:p14="http://schemas.microsoft.com/office/powerpoint/2010/main" val="739419755"/>
      </p:ext>
    </p:extLst>
  </p:cSld>
  <p:clrMapOvr>
    <a:masterClrMapping/>
  </p:clrMapOvr>
  <mc:AlternateContent xmlns:mc="http://schemas.openxmlformats.org/markup-compatibility/2006" xmlns:p14="http://schemas.microsoft.com/office/powerpoint/2010/main">
    <mc:Choice Requires="p14">
      <p:transition spd="slow" p14:dur="2000" advTm="176837"/>
    </mc:Choice>
    <mc:Fallback xmlns="">
      <p:transition spd="slow" advTm="17683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CE42846-5BDC-6266-8724-35A75C36E8A0}"/>
            </a:ext>
          </a:extLst>
        </p:cNvPr>
        <p:cNvGrpSpPr/>
        <p:nvPr/>
      </p:nvGrpSpPr>
      <p:grpSpPr>
        <a:xfrm>
          <a:off x="0" y="0"/>
          <a:ext cx="0" cy="0"/>
          <a:chOff x="0" y="0"/>
          <a:chExt cx="0" cy="0"/>
        </a:xfrm>
      </p:grpSpPr>
      <p:sp>
        <p:nvSpPr>
          <p:cNvPr id="14" name="Oval 13">
            <a:extLst>
              <a:ext uri="{FF2B5EF4-FFF2-40B4-BE49-F238E27FC236}">
                <a16:creationId xmlns:a16="http://schemas.microsoft.com/office/drawing/2014/main" xmlns="" id="{F8F88B3A-A568-8E25-1C64-4F7873B9DBB5}"/>
              </a:ext>
            </a:extLst>
          </p:cNvPr>
          <p:cNvSpPr/>
          <p:nvPr/>
        </p:nvSpPr>
        <p:spPr>
          <a:xfrm>
            <a:off x="8775564" y="1988766"/>
            <a:ext cx="3264349" cy="406225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xmlns="" id="{891F255D-AFD6-4593-8D51-1AC2D32A0F0D}"/>
              </a:ext>
            </a:extLst>
          </p:cNvPr>
          <p:cNvSpPr txBox="1"/>
          <p:nvPr/>
        </p:nvSpPr>
        <p:spPr>
          <a:xfrm>
            <a:off x="804968" y="3429000"/>
            <a:ext cx="7804909" cy="83099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ثانيا ماهية الالتزام بعدم نشر الأخبار الكاذبة</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2995590493"/>
      </p:ext>
    </p:extLst>
  </p:cSld>
  <p:clrMapOvr>
    <a:masterClrMapping/>
  </p:clrMapOvr>
  <mc:AlternateContent xmlns:mc="http://schemas.openxmlformats.org/markup-compatibility/2006" xmlns:p14="http://schemas.microsoft.com/office/powerpoint/2010/main">
    <mc:Choice Requires="p14">
      <p:transition spd="slow" p14:dur="2000" advTm="73042"/>
    </mc:Choice>
    <mc:Fallback xmlns="">
      <p:transition spd="slow" advTm="7304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42C536D-A82C-E7F5-81BF-5B20F430778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xmlns="" id="{DEDB1171-F7E2-E174-E749-9A8C79419CC6}"/>
              </a:ext>
            </a:extLst>
          </p:cNvPr>
          <p:cNvSpPr>
            <a:spLocks noGrp="1"/>
          </p:cNvSpPr>
          <p:nvPr>
            <p:ph type="title"/>
          </p:nvPr>
        </p:nvSpPr>
        <p:spPr>
          <a:xfrm>
            <a:off x="4051034" y="291027"/>
            <a:ext cx="7850312" cy="6030930"/>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جاء الالتزام بعدم نشر الاخبار الكاذبة صريحا في قانون الاعلام المرئي و المسموع السعودي حيث نصت المادة الخامسة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يجب على كل من يمارس نشاطاً أو مهنة في مجال الإعلام المرئي والمسموع التقيد بضوابط المحتوى الإعلامي، وبخاصة ما يأتي:</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10- عدم بث أي محتوى إعلامي يتضمن معلومات كاذبة لا تستند إلى حقائق ومعلومات موثقة، أو فيه تعدٍّ على حرمة الحياة الخاصة للأفراد."</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8" name="Picture 7">
            <a:extLst>
              <a:ext uri="{FF2B5EF4-FFF2-40B4-BE49-F238E27FC236}">
                <a16:creationId xmlns:a16="http://schemas.microsoft.com/office/drawing/2014/main" xmlns="" id="{033DB1BB-AFA3-07B6-B874-9619E53B1672}"/>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1842860446"/>
      </p:ext>
    </p:extLst>
  </p:cSld>
  <p:clrMapOvr>
    <a:masterClrMapping/>
  </p:clrMapOvr>
  <mc:AlternateContent xmlns:mc="http://schemas.openxmlformats.org/markup-compatibility/2006" xmlns:p14="http://schemas.microsoft.com/office/powerpoint/2010/main">
    <mc:Choice Requires="p14">
      <p:transition spd="slow" p14:dur="2000" advTm="55766"/>
    </mc:Choice>
    <mc:Fallback xmlns="">
      <p:transition spd="slow" advTm="557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2420DEB-7254-84CA-A8EC-824B01C7354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xmlns="" id="{D41EC82B-9814-91DA-268C-06E85B801C51}"/>
              </a:ext>
            </a:extLst>
          </p:cNvPr>
          <p:cNvSpPr>
            <a:spLocks noGrp="1"/>
          </p:cNvSpPr>
          <p:nvPr>
            <p:ph type="title"/>
          </p:nvPr>
        </p:nvSpPr>
        <p:spPr>
          <a:xfrm>
            <a:off x="4051034" y="291027"/>
            <a:ext cx="7850312" cy="6030930"/>
          </a:xfrm>
        </p:spPr>
        <p:txBody>
          <a:bodyPr>
            <a:noAutofit/>
          </a:bodyPr>
          <a:lstStyle/>
          <a:p>
            <a:pPr algn="r" rtl="1">
              <a:lnSpc>
                <a:spcPct val="150000"/>
              </a:lnSpc>
            </a:pP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a:rPr>
              <a:t>كذلك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a:rPr>
              <a:t>نصت المادة الثامنة من قانون الإعلام المصري  أنه  لا يجوز أن يكون الرأي الذى يصدر عن الصحفي أو الإعلامي أو أن تكون المعلومات الصحيحة </a:t>
            </a:r>
            <a:r>
              <a:rPr lang="ar-EG" sz="1800" dirty="0">
                <a:solidFill>
                  <a:prstClr val="black"/>
                </a:solidFill>
                <a:latin typeface="Alexandria" pitchFamily="2" charset="-78"/>
                <a:ea typeface="+mn-ea"/>
                <a:cs typeface="Alexandria"/>
              </a:rPr>
              <a:t>التي</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a:rPr>
              <a:t> تصدر عن </a:t>
            </a:r>
            <a:r>
              <a:rPr lang="ar-EG" sz="1800" dirty="0">
                <a:solidFill>
                  <a:prstClr val="black"/>
                </a:solidFill>
                <a:latin typeface="Alexandria" pitchFamily="2" charset="-78"/>
                <a:ea typeface="+mn-ea"/>
                <a:cs typeface="Alexandria"/>
              </a:rPr>
              <a:t>الصحفي</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a:rPr>
              <a:t> أو </a:t>
            </a:r>
            <a:r>
              <a:rPr lang="ar-EG" sz="1800" dirty="0">
                <a:solidFill>
                  <a:prstClr val="black"/>
                </a:solidFill>
                <a:latin typeface="Alexandria" pitchFamily="2" charset="-78"/>
                <a:ea typeface="+mn-ea"/>
                <a:cs typeface="Alexandria"/>
              </a:rPr>
              <a:t>الإعلامي</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a:rPr>
              <a:t> سببًا لمساءلته.</a:t>
            </a: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a:rPr>
              <a:t>وبالمخالفة فإن نشر المعلومات الكاذبة يعد سببا للمساءلة.</a:t>
            </a: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a:rPr>
              <a:t> </a:t>
            </a:r>
          </a:p>
        </p:txBody>
      </p:sp>
      <p:pic>
        <p:nvPicPr>
          <p:cNvPr id="8" name="Picture 7">
            <a:extLst>
              <a:ext uri="{FF2B5EF4-FFF2-40B4-BE49-F238E27FC236}">
                <a16:creationId xmlns:a16="http://schemas.microsoft.com/office/drawing/2014/main" xmlns="" id="{69936373-F186-9BE3-1986-B3EF2E391A66}"/>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3459458474"/>
      </p:ext>
    </p:extLst>
  </p:cSld>
  <p:clrMapOvr>
    <a:masterClrMapping/>
  </p:clrMapOvr>
  <mc:AlternateContent xmlns:mc="http://schemas.openxmlformats.org/markup-compatibility/2006" xmlns:p14="http://schemas.microsoft.com/office/powerpoint/2010/main">
    <mc:Choice Requires="p14">
      <p:transition spd="slow" p14:dur="2000" advTm="185959"/>
    </mc:Choice>
    <mc:Fallback xmlns="">
      <p:transition spd="slow" advTm="18595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7C486D8-4769-10A1-9470-D5C0109E86D2}"/>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xmlns="" id="{9C48313F-349B-7379-C5D7-41E02E5FFAB5}"/>
              </a:ext>
            </a:extLst>
          </p:cNvPr>
          <p:cNvSpPr>
            <a:spLocks noGrp="1"/>
          </p:cNvSpPr>
          <p:nvPr>
            <p:ph type="title"/>
          </p:nvPr>
        </p:nvSpPr>
        <p:spPr>
          <a:xfrm>
            <a:off x="4051034" y="291027"/>
            <a:ext cx="7850312" cy="6030930"/>
          </a:xfrm>
        </p:spPr>
        <p:txBody>
          <a:bodyPr>
            <a:noAutofit/>
          </a:bodyPr>
          <a:lstStyle/>
          <a:p>
            <a:pPr algn="r" rtl="1">
              <a:lnSpc>
                <a:spcPct val="150000"/>
              </a:lnSpc>
            </a:pP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a:rPr>
              <a:t>من يحدد مدي صدق المعلومة:</a:t>
            </a:r>
            <a:r>
              <a:rPr lang="ar-EG" sz="2400" i="0" u="none" strike="noStrike" kern="1200" cap="none" spc="0" normalizeH="0" baseline="0" noProof="0" dirty="0">
                <a:ln>
                  <a:noFill/>
                </a:ln>
                <a:effectLst/>
                <a:uLnTx/>
                <a:uFillTx/>
                <a:latin typeface="Alexandria" pitchFamily="2" charset="-78"/>
                <a:ea typeface="+mn-ea"/>
                <a:cs typeface="Alexandria" pitchFamily="2" charset="-78"/>
              </a:rPr>
              <a:t/>
            </a:r>
            <a:br>
              <a:rPr lang="ar-EG" sz="2400" i="0" u="none" strike="noStrike" kern="1200" cap="none" spc="0" normalizeH="0" baseline="0" noProof="0" dirty="0">
                <a:ln>
                  <a:noFill/>
                </a:ln>
                <a:effectLst/>
                <a:uLnTx/>
                <a:uFillTx/>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a:rPr>
              <a:t>الحقيقة أن تقدير مدي يقينية الصحفي من كذب البيانات والمعلومات أثناء تداوله لها أو أمر متروك للقضاء غلا انه يعتمد في ذلك </a:t>
            </a:r>
            <a:r>
              <a:rPr lang="ar-EG" sz="1800">
                <a:solidFill>
                  <a:prstClr val="black"/>
                </a:solidFill>
                <a:latin typeface="Alexandria" pitchFamily="2" charset="-78"/>
                <a:ea typeface="+mn-ea"/>
                <a:cs typeface="Alexandria"/>
              </a:rPr>
              <a:t>على</a:t>
            </a:r>
            <a:r>
              <a:rPr lang="ar-EG" sz="1800" dirty="0">
                <a:solidFill>
                  <a:prstClr val="black"/>
                </a:solidFill>
                <a:latin typeface="Alexandria" pitchFamily="2" charset="-78"/>
                <a:ea typeface="+mn-ea"/>
                <a:cs typeface="Alexandria"/>
              </a:rPr>
              <a:t> تقرير من خبراء بالعمل الإعلامي لتأكيد مدي انحراف الإعلامي عن تقاليد المهنة اثناء تحريه لصدق المعلومة وصولا لتحديد ما إذا كانت المعلومات الكاذبة قد تم نشرها عن تعمد او إهمال أو خطأ وارد بعد تحري كل التقاليد الصحيحة و في هذه الحالة الأخيرة لا يحاسب عليها الصحفي. كخروج بيان من أحد المستشفيات اعتمد عليه الصحفي ثم ثبت تزييفه لاحقا</a:t>
            </a: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lang="ar-EG" sz="1800" i="0" u="none" strike="noStrike" kern="1200" cap="none" spc="0" normalizeH="0" baseline="0" noProof="0" dirty="0">
                <a:ln>
                  <a:noFill/>
                </a:ln>
                <a:effectLst/>
                <a:uLnTx/>
                <a:uFillTx/>
                <a:latin typeface="Alexandria" pitchFamily="2" charset="-78"/>
                <a:ea typeface="+mn-ea"/>
                <a:cs typeface="Alexandria" pitchFamily="2" charset="-78"/>
              </a:rPr>
              <a:t/>
            </a:r>
            <a:br>
              <a:rPr lang="ar-EG" sz="1800" i="0" u="none" strike="noStrike" kern="1200" cap="none" spc="0" normalizeH="0" baseline="0" noProof="0" dirty="0">
                <a:ln>
                  <a:noFill/>
                </a:ln>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a:rPr>
              <a:t> </a:t>
            </a:r>
          </a:p>
        </p:txBody>
      </p:sp>
      <p:pic>
        <p:nvPicPr>
          <p:cNvPr id="8" name="Picture 7">
            <a:extLst>
              <a:ext uri="{FF2B5EF4-FFF2-40B4-BE49-F238E27FC236}">
                <a16:creationId xmlns:a16="http://schemas.microsoft.com/office/drawing/2014/main" xmlns="" id="{6D27D4C7-48FD-108C-A6EE-1A2F0F765825}"/>
              </a:ext>
            </a:extLst>
          </p:cNvPr>
          <p:cNvPicPr>
            <a:picLocks noChangeAspect="1"/>
          </p:cNvPicPr>
          <p:nvPr/>
        </p:nvPicPr>
        <p:blipFill>
          <a:blip r:embed="rId2"/>
          <a:stretch>
            <a:fillRect/>
          </a:stretch>
        </p:blipFill>
        <p:spPr>
          <a:xfrm>
            <a:off x="290654" y="-543861"/>
            <a:ext cx="2905015" cy="6030930"/>
          </a:xfrm>
          <a:prstGeom prst="rect">
            <a:avLst/>
          </a:prstGeom>
        </p:spPr>
      </p:pic>
    </p:spTree>
    <p:extLst>
      <p:ext uri="{BB962C8B-B14F-4D97-AF65-F5344CB8AC3E}">
        <p14:creationId xmlns:p14="http://schemas.microsoft.com/office/powerpoint/2010/main" val="990964057"/>
      </p:ext>
    </p:extLst>
  </p:cSld>
  <p:clrMapOvr>
    <a:masterClrMapping/>
  </p:clrMapOvr>
  <mc:AlternateContent xmlns:mc="http://schemas.openxmlformats.org/markup-compatibility/2006" xmlns:p14="http://schemas.microsoft.com/office/powerpoint/2010/main">
    <mc:Choice Requires="p14">
      <p:transition spd="slow" p14:dur="2000" advTm="311587"/>
    </mc:Choice>
    <mc:Fallback xmlns="">
      <p:transition spd="slow" advTm="31158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42A8F9E-BADE-32DA-4219-E5E6D56D5EB7}"/>
            </a:ext>
          </a:extLst>
        </p:cNvPr>
        <p:cNvGrpSpPr/>
        <p:nvPr/>
      </p:nvGrpSpPr>
      <p:grpSpPr>
        <a:xfrm>
          <a:off x="0" y="0"/>
          <a:ext cx="0" cy="0"/>
          <a:chOff x="0" y="0"/>
          <a:chExt cx="0" cy="0"/>
        </a:xfrm>
      </p:grpSpPr>
      <p:sp>
        <p:nvSpPr>
          <p:cNvPr id="14" name="Oval 13">
            <a:extLst>
              <a:ext uri="{FF2B5EF4-FFF2-40B4-BE49-F238E27FC236}">
                <a16:creationId xmlns:a16="http://schemas.microsoft.com/office/drawing/2014/main" xmlns="" id="{BF29EC99-5893-810C-7F28-6CACF2BB6FA2}"/>
              </a:ext>
            </a:extLst>
          </p:cNvPr>
          <p:cNvSpPr/>
          <p:nvPr/>
        </p:nvSpPr>
        <p:spPr>
          <a:xfrm>
            <a:off x="8775564" y="1988766"/>
            <a:ext cx="3264349" cy="406225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xmlns="" id="{E80FAE88-63F5-0A6B-B588-6F3D19BB5EBF}"/>
              </a:ext>
            </a:extLst>
          </p:cNvPr>
          <p:cNvSpPr txBox="1"/>
          <p:nvPr/>
        </p:nvSpPr>
        <p:spPr>
          <a:xfrm>
            <a:off x="804968" y="3429000"/>
            <a:ext cx="7804909" cy="1200329"/>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ثالثا: قيود نشر المعلومات الصادقة.</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Alexandria" pitchFamily="2" charset="-78"/>
                <a:cs typeface="Alexandria" pitchFamily="2" charset="-78"/>
              </a:rPr>
              <a:t>( و لو تحصل الإعلامي عليها بطريقة مشروعة قانونا)</a:t>
            </a:r>
            <a:endPar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841415290"/>
      </p:ext>
    </p:extLst>
  </p:cSld>
  <p:clrMapOvr>
    <a:masterClrMapping/>
  </p:clrMapOvr>
  <mc:AlternateContent xmlns:mc="http://schemas.openxmlformats.org/markup-compatibility/2006" xmlns:p14="http://schemas.microsoft.com/office/powerpoint/2010/main">
    <mc:Choice Requires="p14">
      <p:transition spd="slow" p14:dur="2000" advTm="29916"/>
    </mc:Choice>
    <mc:Fallback xmlns="">
      <p:transition spd="slow" advTm="2991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E5FE92A-81B2-B7C8-C8BD-775E047086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5441A983-8A0A-0DFE-7DD2-971BC598E96A}"/>
              </a:ext>
            </a:extLst>
          </p:cNvPr>
          <p:cNvSpPr>
            <a:spLocks noGrp="1"/>
          </p:cNvSpPr>
          <p:nvPr>
            <p:ph type="title"/>
          </p:nvPr>
        </p:nvSpPr>
        <p:spPr/>
        <p:txBody>
          <a:bodyPr>
            <a:normAutofit/>
          </a:bodyPr>
          <a:lstStyle/>
          <a:p>
            <a:pPr algn="r" rtl="1"/>
            <a:r>
              <a:rPr lang="ar-EG" sz="2400" dirty="0">
                <a:latin typeface="Alexandria" pitchFamily="2" charset="-78"/>
                <a:cs typeface="Alexandria" pitchFamily="2" charset="-78"/>
              </a:rPr>
              <a:t>الحالة الأولى :النشر الإساءة غير المبررة للموظفين العموميين:</a:t>
            </a:r>
            <a:endParaRPr lang="en-US" sz="2400" dirty="0">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xmlns="" id="{635FB3F1-F913-6707-F8ED-396296BD88C8}"/>
              </a:ext>
            </a:extLst>
          </p:cNvPr>
          <p:cNvSpPr>
            <a:spLocks noGrp="1"/>
          </p:cNvSpPr>
          <p:nvPr>
            <p:ph sz="half" idx="2"/>
          </p:nvPr>
        </p:nvSpPr>
        <p:spPr>
          <a:xfrm>
            <a:off x="2077278" y="1825625"/>
            <a:ext cx="9276522" cy="4351338"/>
          </a:xfrm>
        </p:spPr>
        <p:txBody>
          <a:bodyPr>
            <a:normAutofit/>
          </a:bodyPr>
          <a:lstStyle/>
          <a:p>
            <a:pPr algn="r" rtl="1"/>
            <a:r>
              <a:rPr lang="ar-EG" sz="2400" dirty="0"/>
              <a:t>ففي أحد القضايا الشهيرة قام أحد الإعلاميين بالاستهزاء بأحد  النواب في المجلس التشريعي و ذكر انه يعيش ببذخ شديد و ان ابنته أجرت العديد من الجراحات التجميلية خارج البلاد و أنه يملك العديد من السيارات الفاخرة و يسافر كثيرا للخارج.</a:t>
            </a:r>
          </a:p>
          <a:p>
            <a:pPr algn="r" rtl="1"/>
            <a:r>
              <a:rPr lang="ar-EG" sz="2400" dirty="0"/>
              <a:t>في رده أكد النائب ان كل ذلك يرجع غلي طبيعة عمله كرجل أعمال واعترض علي طرق التوصل علي هذه المعلومات.</a:t>
            </a:r>
          </a:p>
        </p:txBody>
      </p:sp>
    </p:spTree>
    <p:extLst>
      <p:ext uri="{BB962C8B-B14F-4D97-AF65-F5344CB8AC3E}">
        <p14:creationId xmlns:p14="http://schemas.microsoft.com/office/powerpoint/2010/main" val="4062021473"/>
      </p:ext>
    </p:extLst>
  </p:cSld>
  <p:clrMapOvr>
    <a:masterClrMapping/>
  </p:clrMapOvr>
  <mc:AlternateContent xmlns:mc="http://schemas.openxmlformats.org/markup-compatibility/2006" xmlns:p14="http://schemas.microsoft.com/office/powerpoint/2010/main">
    <mc:Choice Requires="p14">
      <p:transition spd="slow" p14:dur="2000" advTm="210932"/>
    </mc:Choice>
    <mc:Fallback xmlns="">
      <p:transition spd="slow" advTm="21093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0FBF17E-D67B-4E9B-B419-9A918822CB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B322384F-A627-3C3F-142C-B71B39423713}"/>
              </a:ext>
            </a:extLst>
          </p:cNvPr>
          <p:cNvSpPr>
            <a:spLocks noGrp="1"/>
          </p:cNvSpPr>
          <p:nvPr>
            <p:ph type="title"/>
          </p:nvPr>
        </p:nvSpPr>
        <p:spPr/>
        <p:txBody>
          <a:bodyPr/>
          <a:lstStyle/>
          <a:p>
            <a:endParaRPr lang="en-US"/>
          </a:p>
        </p:txBody>
      </p:sp>
      <p:sp>
        <p:nvSpPr>
          <p:cNvPr id="4" name="Content Placeholder 3">
            <a:extLst>
              <a:ext uri="{FF2B5EF4-FFF2-40B4-BE49-F238E27FC236}">
                <a16:creationId xmlns:a16="http://schemas.microsoft.com/office/drawing/2014/main" xmlns="" id="{BD39D52E-891A-E278-A9E3-80919E7586D9}"/>
              </a:ext>
            </a:extLst>
          </p:cNvPr>
          <p:cNvSpPr>
            <a:spLocks noGrp="1"/>
          </p:cNvSpPr>
          <p:nvPr>
            <p:ph sz="half" idx="1"/>
          </p:nvPr>
        </p:nvSpPr>
        <p:spPr>
          <a:xfrm>
            <a:off x="838200" y="1825625"/>
            <a:ext cx="10770704" cy="4351338"/>
          </a:xfrm>
        </p:spPr>
        <p:txBody>
          <a:bodyPr>
            <a:normAutofit/>
          </a:bodyPr>
          <a:lstStyle/>
          <a:p>
            <a:pPr algn="r" rtl="1">
              <a:lnSpc>
                <a:spcPct val="150000"/>
              </a:lnSpc>
            </a:pPr>
            <a:r>
              <a:rPr lang="ar-EG" sz="1800" dirty="0">
                <a:latin typeface="Alexandria" pitchFamily="2" charset="-78"/>
                <a:cs typeface="Alexandria" pitchFamily="2" charset="-78"/>
              </a:rPr>
              <a:t>حيث نجد ال</a:t>
            </a:r>
            <a:r>
              <a:rPr lang="fa-IR" sz="1800" dirty="0">
                <a:latin typeface="Alexandria" pitchFamily="2" charset="-78"/>
                <a:cs typeface="Alexandria" pitchFamily="2" charset="-78"/>
              </a:rPr>
              <a:t>مادة ( ٢٠ ) </a:t>
            </a:r>
            <a:r>
              <a:rPr lang="ar-EG" sz="1800" dirty="0">
                <a:latin typeface="Alexandria" pitchFamily="2" charset="-78"/>
                <a:cs typeface="Alexandria" pitchFamily="2" charset="-78"/>
              </a:rPr>
              <a:t>من قانون الاعلام المصري تنص علي أنه </a:t>
            </a:r>
            <a:r>
              <a:rPr lang="fa-IR" sz="1800" dirty="0">
                <a:latin typeface="Alexandria" pitchFamily="2" charset="-78"/>
                <a:cs typeface="Alexandria" pitchFamily="2" charset="-78"/>
              </a:rPr>
              <a:t>يحظر في أي وسيلة من وسائل النشر أو البث التعرض للحياة الخاصة للمواطنين كما يحظر في أي وسيلة من وسائل النشر أو البث تناول ملك المشتغل بالعمل العام أو الشخص ذي الصفة النيابية العامة أو المكلف بخدمة عامة إلا إذا كان التناول وثيق الصلة بأعمالهم، ومستهدفا المصلحة العامة</a:t>
            </a:r>
            <a:r>
              <a:rPr lang="ar-EG" sz="1800" dirty="0">
                <a:latin typeface="Alexandria" pitchFamily="2" charset="-78"/>
                <a:cs typeface="Alexandria" pitchFamily="2" charset="-78"/>
              </a:rPr>
              <a:t>.</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3633149232"/>
      </p:ext>
    </p:extLst>
  </p:cSld>
  <p:clrMapOvr>
    <a:masterClrMapping/>
  </p:clrMapOvr>
  <mc:AlternateContent xmlns:mc="http://schemas.openxmlformats.org/markup-compatibility/2006" xmlns:p14="http://schemas.microsoft.com/office/powerpoint/2010/main">
    <mc:Choice Requires="p14">
      <p:transition spd="slow" p14:dur="2000" advTm="46059"/>
    </mc:Choice>
    <mc:Fallback xmlns="">
      <p:transition spd="slow" advTm="4605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D5B08D4-C3E2-4F87-4DF5-900089D5BFA8}"/>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xmlns="" id="{5EA3F836-DFE3-74DF-F270-5807817305C4}"/>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lang="ar-EG" sz="2400" b="1" dirty="0">
                <a:solidFill>
                  <a:prstClr val="black"/>
                </a:solidFill>
                <a:latin typeface="Alexandria" pitchFamily="2" charset="-78"/>
                <a:ea typeface="+mn-ea"/>
                <a:cs typeface="Alexandria" pitchFamily="2" charset="-78"/>
              </a:rPr>
              <a:t>القانون المصري</a:t>
            </a:r>
            <a:endParaRPr lang="en-US" sz="2400" b="1" dirty="0">
              <a:solidFill>
                <a:prstClr val="black"/>
              </a:solidFill>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xmlns="" id="{C245027E-2E3C-C2E7-C179-8D93485713D4}"/>
              </a:ext>
            </a:extLst>
          </p:cNvPr>
          <p:cNvSpPr txBox="1"/>
          <p:nvPr/>
        </p:nvSpPr>
        <p:spPr>
          <a:xfrm>
            <a:off x="3375490" y="721760"/>
            <a:ext cx="8722758" cy="564051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و الحقيقة انه يمكن القول أن هذا الحكم هو تطبيق للقواعد العامة:</a:t>
            </a: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err="1">
                <a:ln>
                  <a:noFill/>
                </a:ln>
                <a:solidFill>
                  <a:prstClr val="black"/>
                </a:solidFill>
                <a:effectLst/>
                <a:uLnTx/>
                <a:uFillTx/>
                <a:latin typeface="Alexandria" pitchFamily="2" charset="-78"/>
                <a:cs typeface="Alexandria" pitchFamily="2" charset="-78"/>
              </a:rPr>
              <a:t>فالاشخاص</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العموميين و ذوي الصفات النيابية يتمتعون بالحق في حماية حياتهم الخاصة</a:t>
            </a:r>
            <a:r>
              <a:rPr lang="ar-EG" b="1" dirty="0">
                <a:solidFill>
                  <a:prstClr val="black"/>
                </a:solidFill>
                <a:latin typeface="Alexandria" pitchFamily="2" charset="-78"/>
                <a:cs typeface="Alexandria" pitchFamily="2" charset="-78"/>
              </a:rPr>
              <a:t> وفقا ل</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لمادة 25 من القانون على يعاقب بالحبس مدة لا تقل عن ستة أشهر، وبغرامة لا تقل عن خمسين ألف جنيه ولا تجاوز مائة ألف جنيه، أو بإحدى هاتين العقوبتين </a:t>
            </a:r>
            <a:r>
              <a:rPr kumimoji="0" lang="ar-EG" sz="1800" b="1" i="0" u="none" strike="noStrike" kern="1200" cap="none" spc="0" normalizeH="0" baseline="0" noProof="0" dirty="0">
                <a:ln>
                  <a:noFill/>
                </a:ln>
                <a:solidFill>
                  <a:srgbClr val="FF0000"/>
                </a:solidFill>
                <a:effectLst/>
                <a:uLnTx/>
                <a:uFillTx/>
                <a:latin typeface="Alexandria" pitchFamily="2" charset="-78"/>
                <a:cs typeface="Alexandria" pitchFamily="2" charset="-78"/>
              </a:rPr>
              <a:t>كل من ..انتهك حرمة الحياه الخاصة، ....</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أو نشر عن طريق الشبكة المعلوماتية أو بإحدى وسائل تقنية المعلومات </a:t>
            </a:r>
            <a:r>
              <a:rPr kumimoji="0" lang="ar-EG" sz="1800" b="1" i="0" u="none" strike="noStrike" kern="1200" cap="none" spc="0" normalizeH="0" baseline="0" noProof="0" dirty="0">
                <a:ln>
                  <a:noFill/>
                </a:ln>
                <a:solidFill>
                  <a:srgbClr val="FF0000"/>
                </a:solidFill>
                <a:effectLst/>
                <a:uLnTx/>
                <a:uFillTx/>
                <a:latin typeface="Alexandria" pitchFamily="2" charset="-78"/>
                <a:cs typeface="Alexandria" pitchFamily="2" charset="-78"/>
              </a:rPr>
              <a:t>معلومات أو أخبارا أو صورا وما في حكمها، تنتهك خصوصية أي شخص دون رضاه</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سواء كانت المعلومات المنشورة </a:t>
            </a:r>
            <a:r>
              <a:rPr kumimoji="0" lang="ar-EG" sz="1800" b="1" i="0" u="none" strike="noStrike" kern="1200" cap="none" spc="0" normalizeH="0" baseline="0" noProof="0" dirty="0">
                <a:ln>
                  <a:noFill/>
                </a:ln>
                <a:solidFill>
                  <a:srgbClr val="FF0000"/>
                </a:solidFill>
                <a:effectLst/>
                <a:uLnTx/>
                <a:uFillTx/>
                <a:latin typeface="Alexandria" pitchFamily="2" charset="-78"/>
                <a:cs typeface="Alexandria" pitchFamily="2" charset="-78"/>
              </a:rPr>
              <a:t>صحيحة أو غير صحيحة</a:t>
            </a:r>
            <a:r>
              <a:rPr lang="ar-EG" b="1" dirty="0">
                <a:solidFill>
                  <a:srgbClr val="FF0000"/>
                </a:solidFill>
                <a:latin typeface="Alexandria" pitchFamily="2" charset="-78"/>
                <a:cs typeface="Alexandria" pitchFamily="2" charset="-78"/>
              </a:rPr>
              <a:t>.</a:t>
            </a: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ولا يجوز الخروج علي هذه القاعدة إلا إذا كان تناول البيان الشخصي يحقق المصلحة العامة كأن يكون الشخص النيابي مرشح لدورة تالية وثبت بالتحقيق الصحفي انه اجري العديد من العمليات التي أثرت علي اداءه العقلي ولم يعد قادرا علي أداء عمله فهو امر يخص الصالح العام</a:t>
            </a:r>
          </a:p>
        </p:txBody>
      </p:sp>
      <p:pic>
        <p:nvPicPr>
          <p:cNvPr id="2" name="Picture 1">
            <a:extLst>
              <a:ext uri="{FF2B5EF4-FFF2-40B4-BE49-F238E27FC236}">
                <a16:creationId xmlns:a16="http://schemas.microsoft.com/office/drawing/2014/main" xmlns="" id="{F2199419-353B-A9DF-DEAB-08ADEAB73618}"/>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2225185231"/>
      </p:ext>
    </p:extLst>
  </p:cSld>
  <p:clrMapOvr>
    <a:masterClrMapping/>
  </p:clrMapOvr>
  <mc:AlternateContent xmlns:mc="http://schemas.openxmlformats.org/markup-compatibility/2006" xmlns:p14="http://schemas.microsoft.com/office/powerpoint/2010/main">
    <mc:Choice Requires="p14">
      <p:transition spd="slow" p14:dur="2000" advTm="64524"/>
    </mc:Choice>
    <mc:Fallback xmlns="">
      <p:transition spd="slow" advTm="6452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CB75CE1-AC4D-3FDE-6F11-1129CB2E7586}"/>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xmlns="" id="{14D05374-892E-9B17-59D7-1944F55584D6}"/>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lang="ar-EG" sz="2400" b="1" dirty="0">
                <a:solidFill>
                  <a:prstClr val="black"/>
                </a:solidFill>
                <a:latin typeface="Alexandria" pitchFamily="2" charset="-78"/>
                <a:ea typeface="+mn-ea"/>
                <a:cs typeface="Alexandria" pitchFamily="2" charset="-78"/>
              </a:rPr>
              <a:t>الحالة الثانية </a:t>
            </a:r>
            <a:endParaRPr lang="en-US" sz="2400" b="1" dirty="0">
              <a:solidFill>
                <a:prstClr val="black"/>
              </a:solidFill>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xmlns="" id="{DEA5549D-5202-2115-B7AC-EA4A538F0E4B}"/>
              </a:ext>
            </a:extLst>
          </p:cNvPr>
          <p:cNvSpPr txBox="1"/>
          <p:nvPr/>
        </p:nvSpPr>
        <p:spPr>
          <a:xfrm>
            <a:off x="3300351" y="2470265"/>
            <a:ext cx="8722758" cy="53135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تناول البيانات الصادقة بطريقة مخالفة للحفاظ علي الشرف و الاعتبار</a:t>
            </a:r>
          </a:p>
          <a:p>
            <a:pPr marL="0" marR="0" lvl="0" indent="0" algn="just" defTabSz="914400" rtl="1" eaLnBrk="1" fontAlgn="auto" latinLnBrk="0" hangingPunct="1">
              <a:lnSpc>
                <a:spcPct val="160000"/>
              </a:lnSpc>
              <a:spcBef>
                <a:spcPts val="100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2" name="Picture 1">
            <a:extLst>
              <a:ext uri="{FF2B5EF4-FFF2-40B4-BE49-F238E27FC236}">
                <a16:creationId xmlns:a16="http://schemas.microsoft.com/office/drawing/2014/main" xmlns="" id="{86EE18BD-5518-9717-F9C8-9106EBC28CA0}"/>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106160081"/>
      </p:ext>
    </p:extLst>
  </p:cSld>
  <p:clrMapOvr>
    <a:masterClrMapping/>
  </p:clrMapOvr>
  <mc:AlternateContent xmlns:mc="http://schemas.openxmlformats.org/markup-compatibility/2006" xmlns:p14="http://schemas.microsoft.com/office/powerpoint/2010/main">
    <mc:Choice Requires="p14">
      <p:transition spd="slow" p14:dur="2000" advTm="83252"/>
    </mc:Choice>
    <mc:Fallback xmlns="">
      <p:transition spd="slow" advTm="8325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80B7842-2222-F948-8212-3C59938577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E39DCFD-E08D-A7F6-D8FB-463960180A28}"/>
              </a:ext>
            </a:extLst>
          </p:cNvPr>
          <p:cNvSpPr/>
          <p:nvPr/>
        </p:nvSpPr>
        <p:spPr>
          <a:xfrm>
            <a:off x="208009" y="1291974"/>
            <a:ext cx="8974091" cy="521360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في أحد القضايا قامت فتاة باتهام شاب بتهديدها بصور قام بتزييفها لتظهر بطريقة غير لائقة في حفلات خاصة ومحدودة العدد مما يسئ إلي سمعتها و شرفها ، واثناء التحقيق مع الشاب. قام أحد الإعلاميين بالتعليق علي الواقعة بإظهار صور للفتاة كانت قد وضعتها بنفسها علي صفحة عامة لها تتعلق بالمودة و الأزياء و منها صور في حفلات مماثلة، وبذات الطريقة الموجودة في الصور محل الاتهام. كما قام هذا الإعلامي بنشر مقاطع من هذه الحلقة عبر حسابه الشخصي في أحد منصات التواصل الاجتماعي لاقت هذا المقاطع نشرا هائلا.</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pitchFamily="2" charset="-78"/>
                <a:cs typeface="Alexandria" pitchFamily="2" charset="-78"/>
              </a:rPr>
              <a:t>وكان الإعلامي قد قام بالتعليق عليها بطريقة تساهم في دفع المشاهد للاعتقاد بأن هذه الحفلات منافية بطبيعتها للآداب و ترتكب فيها سلوكيات مخالفة للقانون، وهي تحضرها و تنشر صورها علي صفحة عامة.</a:t>
            </a:r>
            <a:endPar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xmlns="" id="{DBD325E4-C4F1-5C34-82A5-79A84C338A3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6558961D-4605-AAB1-26F6-C18E2055BB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B04B7FC1-7C41-80D9-9A54-6D7BCA53D859}"/>
              </a:ext>
            </a:extLst>
          </p:cNvPr>
          <p:cNvSpPr txBox="1"/>
          <p:nvPr/>
        </p:nvSpPr>
        <p:spPr>
          <a:xfrm>
            <a:off x="3168625" y="561731"/>
            <a:ext cx="609600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قضية متداولة</a:t>
            </a: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5" name="Picture 4">
            <a:extLst>
              <a:ext uri="{FF2B5EF4-FFF2-40B4-BE49-F238E27FC236}">
                <a16:creationId xmlns:a16="http://schemas.microsoft.com/office/drawing/2014/main" xmlns="" id="{64DFADD4-8B75-C8AC-1E6A-EA98B0F2C865}"/>
              </a:ext>
            </a:extLst>
          </p:cNvPr>
          <p:cNvPicPr>
            <a:picLocks noChangeAspect="1"/>
          </p:cNvPicPr>
          <p:nvPr/>
        </p:nvPicPr>
        <p:blipFill>
          <a:blip r:embed="rId4"/>
          <a:stretch>
            <a:fillRect/>
          </a:stretch>
        </p:blipFill>
        <p:spPr>
          <a:xfrm>
            <a:off x="9220175" y="1424763"/>
            <a:ext cx="2705100" cy="4545958"/>
          </a:xfrm>
          <a:prstGeom prst="rect">
            <a:avLst/>
          </a:prstGeom>
        </p:spPr>
      </p:pic>
    </p:spTree>
    <p:extLst>
      <p:ext uri="{BB962C8B-B14F-4D97-AF65-F5344CB8AC3E}">
        <p14:creationId xmlns:p14="http://schemas.microsoft.com/office/powerpoint/2010/main" val="2405654412"/>
      </p:ext>
    </p:extLst>
  </p:cSld>
  <p:clrMapOvr>
    <a:masterClrMapping/>
  </p:clrMapOvr>
  <mc:AlternateContent xmlns:mc="http://schemas.openxmlformats.org/markup-compatibility/2006" xmlns:p14="http://schemas.microsoft.com/office/powerpoint/2010/main">
    <mc:Choice Requires="p14">
      <p:transition p14:dur="10" advTm="129758"/>
    </mc:Choice>
    <mc:Fallback xmlns="">
      <p:transition advTm="12975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A2D2737-58DA-0663-F88A-8E409B6C042A}"/>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xmlns="" id="{9AA6F9EA-90A8-B5D8-063C-05852B414B6F}"/>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lang="ar-EG" sz="2400" b="1" dirty="0">
                <a:solidFill>
                  <a:prstClr val="black"/>
                </a:solidFill>
                <a:latin typeface="Alexandria" pitchFamily="2" charset="-78"/>
                <a:ea typeface="+mn-ea"/>
                <a:cs typeface="Alexandria" pitchFamily="2" charset="-78"/>
              </a:rPr>
              <a:t>بالنسبة للشاب المتهم</a:t>
            </a:r>
            <a:endParaRPr lang="en-US" sz="2400" b="1" dirty="0">
              <a:solidFill>
                <a:prstClr val="black"/>
              </a:solidFill>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xmlns="" id="{6FDD5AA4-63AE-FE69-0F58-521D92DE938A}"/>
              </a:ext>
            </a:extLst>
          </p:cNvPr>
          <p:cNvSpPr txBox="1"/>
          <p:nvPr/>
        </p:nvSpPr>
        <p:spPr>
          <a:xfrm>
            <a:off x="3369925" y="1078787"/>
            <a:ext cx="8722758" cy="564051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endPar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60000"/>
              </a:lnSpc>
              <a:spcBef>
                <a:spcPts val="1000"/>
              </a:spcBef>
              <a:spcAft>
                <a:spcPts val="0"/>
              </a:spcAft>
              <a:buClrTx/>
              <a:buSzTx/>
              <a:buFontTx/>
              <a:buNone/>
              <a:tabLst/>
              <a:defRPr/>
            </a:pPr>
            <a:endParaRPr lang="ar-EG" b="1"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يعتبر مرتكب لجريمة معالجة غير مشروعة أن ثبت تزيفه للصور كما يعد مرتكبا لجريمة ابتزاز </a:t>
            </a:r>
          </a:p>
          <a:p>
            <a:pPr marL="0" marR="0" lvl="0" indent="0" algn="just" defTabSz="914400" rtl="1" eaLnBrk="1" fontAlgn="auto" latinLnBrk="0" hangingPunct="1">
              <a:lnSpc>
                <a:spcPct val="160000"/>
              </a:lnSpc>
              <a:spcBef>
                <a:spcPts val="1000"/>
              </a:spcBef>
              <a:spcAft>
                <a:spcPts val="0"/>
              </a:spcAft>
              <a:buClrTx/>
              <a:buSzTx/>
              <a:buFontTx/>
              <a:buNone/>
              <a:tabLst/>
              <a:defRPr/>
            </a:pPr>
            <a:r>
              <a:rPr lang="ar-EG" b="1" dirty="0">
                <a:solidFill>
                  <a:prstClr val="black"/>
                </a:solidFill>
                <a:latin typeface="Alexandria" pitchFamily="2" charset="-78"/>
                <a:cs typeface="Alexandria" pitchFamily="2" charset="-78"/>
              </a:rPr>
              <a:t>حيث </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نصت المادة 26 من </a:t>
            </a:r>
            <a:r>
              <a:rPr lang="ar-EG" b="1" dirty="0">
                <a:solidFill>
                  <a:prstClr val="black"/>
                </a:solidFill>
                <a:latin typeface="Alexandria" pitchFamily="2" charset="-78"/>
                <a:cs typeface="Alexandria" pitchFamily="2" charset="-78"/>
              </a:rPr>
              <a:t>قانون مكافحة الجرائم المعلوماتية المصري </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على يعاقب بالحبس مدة لا تقل عن سنتين ولا تجاوز خمس سنوات، وبغرامة لا تقل عن مائة ألف جنيه ولا تجاوز ثلاثمائة ألف جنيه، أو بإحدى هاتين العقوبتين، </a:t>
            </a:r>
            <a:r>
              <a:rPr kumimoji="0" lang="ar-EG" sz="1800" b="1" i="0" u="sng" strike="noStrike" kern="1200" cap="none" spc="0" normalizeH="0" baseline="0" noProof="0" dirty="0">
                <a:ln>
                  <a:noFill/>
                </a:ln>
                <a:solidFill>
                  <a:prstClr val="black"/>
                </a:solidFill>
                <a:effectLst/>
                <a:uLnTx/>
                <a:uFillTx/>
                <a:latin typeface="Alexandria" pitchFamily="2" charset="-78"/>
                <a:cs typeface="Alexandria" pitchFamily="2" charset="-78"/>
              </a:rPr>
              <a:t>كل من تعمد استعمال برنامج معلوماتي أو تقنية معلوماتية في معالجة معطيات شخصية للغير لربطها بمحتوى مناف للآداب العامة</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800" b="1" i="0" u="sng" strike="noStrike" kern="1200" cap="none" spc="0" normalizeH="0" baseline="0" noProof="0" dirty="0">
                <a:ln>
                  <a:noFill/>
                </a:ln>
                <a:solidFill>
                  <a:prstClr val="black"/>
                </a:solidFill>
                <a:effectLst/>
                <a:uLnTx/>
                <a:uFillTx/>
                <a:latin typeface="Alexandria" pitchFamily="2" charset="-78"/>
                <a:cs typeface="Alexandria" pitchFamily="2" charset="-78"/>
              </a:rPr>
              <a:t>أو لإظهارها بطريقة من شأنها المساس باعتباره أو شرفه</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ar-EG" sz="1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2" name="Picture 1">
            <a:extLst>
              <a:ext uri="{FF2B5EF4-FFF2-40B4-BE49-F238E27FC236}">
                <a16:creationId xmlns:a16="http://schemas.microsoft.com/office/drawing/2014/main" xmlns="" id="{2581864B-71E7-80C8-B408-0F089C3A9E61}"/>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2174937115"/>
      </p:ext>
    </p:extLst>
  </p:cSld>
  <p:clrMapOvr>
    <a:masterClrMapping/>
  </p:clrMapOvr>
  <mc:AlternateContent xmlns:mc="http://schemas.openxmlformats.org/markup-compatibility/2006" xmlns:p14="http://schemas.microsoft.com/office/powerpoint/2010/main">
    <mc:Choice Requires="p14">
      <p:transition spd="slow" p14:dur="2000" advTm="50339"/>
    </mc:Choice>
    <mc:Fallback xmlns="">
      <p:transition spd="slow" advTm="5033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EEA09F7-A224-2D22-B7FC-A9571ADCF7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05110D3-07C2-9883-C278-1E6AD9A64347}"/>
              </a:ext>
            </a:extLst>
          </p:cNvPr>
          <p:cNvSpPr/>
          <p:nvPr/>
        </p:nvSpPr>
        <p:spPr>
          <a:xfrm>
            <a:off x="746589" y="1053849"/>
            <a:ext cx="6813881" cy="427405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 كذلك نص القانون السعودي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(يعاقب بالسجن مدة لا تزيد على خمس سنوات وبغرامة لا تزيد على ثلاثة ملايين ريال، أو بإحدى هاتين العقوبتين كل شخص يرتكب أيا من الجرائم المعلوماتية الآتية: 1. </a:t>
            </a:r>
            <a:r>
              <a:rPr kumimoji="0" lang="ar-EG" b="0" i="0" u="none" strike="noStrike" kern="1200" cap="none" spc="0" normalizeH="0" baseline="0" noProof="0" dirty="0">
                <a:ln>
                  <a:noFill/>
                </a:ln>
                <a:solidFill>
                  <a:srgbClr val="FF0000"/>
                </a:solidFill>
                <a:effectLst/>
                <a:uLnTx/>
                <a:uFillTx/>
                <a:latin typeface="Alexandria" pitchFamily="2" charset="-78"/>
                <a:cs typeface="Alexandria" pitchFamily="2" charset="-78"/>
              </a:rPr>
              <a:t>إنتاج ما من شأنه المساس بالنظام العام، او القيم الدينية، أو الآداب العامة، أو حرمة الحياة الخاصة، أو إعداده، أو إرساله، أو تخزينه عن طريق الشبكة المعلوماتية</a:t>
            </a: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 أو أحد أجهزة الحاسب الآلي ...(نظام مكافحة جرائم المعلوماتية الصادر مرسوم ملكي رقم م/۱۷ بتاريخ ١٤٢٨/٣/٨ مادة 6)</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xmlns="" id="{2607CD35-A6CA-EF8B-1D6C-424C4B0E6F5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64DB1B39-2B4B-741B-E98E-62E79F4E74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xmlns="" id="{6F44A71C-5316-5598-6F4B-0B82900AA9DB}"/>
              </a:ext>
            </a:extLst>
          </p:cNvPr>
          <p:cNvPicPr>
            <a:picLocks noChangeAspect="1"/>
          </p:cNvPicPr>
          <p:nvPr/>
        </p:nvPicPr>
        <p:blipFill>
          <a:blip r:embed="rId4"/>
          <a:stretch>
            <a:fillRect/>
          </a:stretch>
        </p:blipFill>
        <p:spPr>
          <a:xfrm>
            <a:off x="8142216" y="1223830"/>
            <a:ext cx="3303195" cy="4274051"/>
          </a:xfrm>
          <a:prstGeom prst="rect">
            <a:avLst/>
          </a:prstGeom>
        </p:spPr>
      </p:pic>
    </p:spTree>
    <p:extLst>
      <p:ext uri="{BB962C8B-B14F-4D97-AF65-F5344CB8AC3E}">
        <p14:creationId xmlns:p14="http://schemas.microsoft.com/office/powerpoint/2010/main" val="3141620492"/>
      </p:ext>
    </p:extLst>
  </p:cSld>
  <p:clrMapOvr>
    <a:masterClrMapping/>
  </p:clrMapOvr>
  <mc:AlternateContent xmlns:mc="http://schemas.openxmlformats.org/markup-compatibility/2006" xmlns:p14="http://schemas.microsoft.com/office/powerpoint/2010/main">
    <mc:Choice Requires="p14">
      <p:transition p14:dur="10" advTm="38358"/>
    </mc:Choice>
    <mc:Fallback xmlns="">
      <p:transition advTm="3835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B79FF2F2-EADF-70E9-3EFD-51ACFA911744}"/>
              </a:ext>
            </a:extLst>
          </p:cNvPr>
          <p:cNvSpPr txBox="1"/>
          <p:nvPr/>
        </p:nvSpPr>
        <p:spPr>
          <a:xfrm>
            <a:off x="298174" y="2164566"/>
            <a:ext cx="6631724" cy="2959208"/>
          </a:xfrm>
          <a:prstGeom prst="rect">
            <a:avLst/>
          </a:prstGeom>
          <a:noFill/>
        </p:spPr>
        <p:txBody>
          <a:bodyPr wrap="square">
            <a:spAutoFit/>
          </a:bodyPr>
          <a:lstStyle/>
          <a:p>
            <a:pPr marL="0" marR="0" algn="r" rtl="1">
              <a:lnSpc>
                <a:spcPct val="107000"/>
              </a:lnSpc>
              <a:spcBef>
                <a:spcPts val="0"/>
              </a:spcBef>
              <a:spcAft>
                <a:spcPts val="800"/>
              </a:spcAft>
            </a:pPr>
            <a:r>
              <a:rPr lang="ar-EG" kern="100" dirty="0">
                <a:effectLst/>
                <a:latin typeface="Alexandria" pitchFamily="2" charset="-78"/>
                <a:ea typeface="Calibri" panose="020F0502020204030204" pitchFamily="34" charset="0"/>
                <a:cs typeface="Alexandria" pitchFamily="2" charset="-78"/>
              </a:rPr>
              <a:t>وفقا لقانون الجرائم المعلوماتية السعودي </a:t>
            </a:r>
          </a:p>
          <a:p>
            <a:pPr marL="0" marR="0" algn="r" rtl="1">
              <a:lnSpc>
                <a:spcPct val="107000"/>
              </a:lnSpc>
              <a:spcBef>
                <a:spcPts val="0"/>
              </a:spcBef>
              <a:spcAft>
                <a:spcPts val="800"/>
              </a:spcAft>
            </a:pPr>
            <a:r>
              <a:rPr lang="ar-EG" kern="100" dirty="0">
                <a:effectLst/>
                <a:latin typeface="Alexandria" pitchFamily="2" charset="-78"/>
                <a:ea typeface="Calibri" panose="020F0502020204030204" pitchFamily="34" charset="0"/>
                <a:cs typeface="Alexandria" pitchFamily="2" charset="-78"/>
              </a:rPr>
              <a:t>المادة الثالثة</a:t>
            </a:r>
            <a:r>
              <a:rPr lang="en-US" kern="100" dirty="0">
                <a:effectLst/>
                <a:latin typeface="Alexandria" pitchFamily="2" charset="-78"/>
                <a:ea typeface="Calibri" panose="020F0502020204030204" pitchFamily="34" charset="0"/>
                <a:cs typeface="Alexandria" pitchFamily="2" charset="-78"/>
              </a:rPr>
              <a:t>:</a:t>
            </a:r>
          </a:p>
          <a:p>
            <a:pPr marL="0" marR="0" algn="r" rtl="1">
              <a:lnSpc>
                <a:spcPct val="107000"/>
              </a:lnSpc>
              <a:spcBef>
                <a:spcPts val="0"/>
              </a:spcBef>
              <a:spcAft>
                <a:spcPts val="800"/>
              </a:spcAft>
            </a:pPr>
            <a:r>
              <a:rPr lang="ar-EG" kern="100" dirty="0">
                <a:effectLst/>
                <a:latin typeface="Alexandria" pitchFamily="2" charset="-78"/>
                <a:ea typeface="Calibri" panose="020F0502020204030204" pitchFamily="34" charset="0"/>
                <a:cs typeface="Alexandria" pitchFamily="2" charset="-78"/>
              </a:rPr>
              <a:t>يعاقب بالسجن مدة لا تزيد عن سنة وبغرامة لا تزيد على خمسمائة</a:t>
            </a:r>
            <a:endParaRPr lang="en-US" kern="100" dirty="0">
              <a:effectLst/>
              <a:latin typeface="Alexandria" pitchFamily="2" charset="-78"/>
              <a:ea typeface="Calibri" panose="020F0502020204030204" pitchFamily="34" charset="0"/>
              <a:cs typeface="Alexandria" pitchFamily="2" charset="-78"/>
            </a:endParaRPr>
          </a:p>
          <a:p>
            <a:pPr marL="0" marR="0" algn="r" rtl="1">
              <a:lnSpc>
                <a:spcPct val="107000"/>
              </a:lnSpc>
              <a:spcBef>
                <a:spcPts val="0"/>
              </a:spcBef>
              <a:spcAft>
                <a:spcPts val="800"/>
              </a:spcAft>
            </a:pPr>
            <a:r>
              <a:rPr lang="ar-EG" kern="100" dirty="0">
                <a:effectLst/>
                <a:latin typeface="Alexandria" pitchFamily="2" charset="-78"/>
                <a:ea typeface="Calibri" panose="020F0502020204030204" pitchFamily="34" charset="0"/>
                <a:cs typeface="Alexandria" pitchFamily="2" charset="-78"/>
              </a:rPr>
              <a:t>ألف ريال, أو بإحدى هاتين العقوبتين؛ كل شخص يرتكب أياً من</a:t>
            </a:r>
            <a:endParaRPr lang="en-US" kern="100" dirty="0">
              <a:effectLst/>
              <a:latin typeface="Alexandria" pitchFamily="2" charset="-78"/>
              <a:ea typeface="Calibri" panose="020F0502020204030204" pitchFamily="34" charset="0"/>
              <a:cs typeface="Alexandria" pitchFamily="2" charset="-78"/>
            </a:endParaRPr>
          </a:p>
          <a:p>
            <a:pPr marL="0" marR="0" algn="r" rtl="1">
              <a:lnSpc>
                <a:spcPct val="107000"/>
              </a:lnSpc>
              <a:spcBef>
                <a:spcPts val="0"/>
              </a:spcBef>
              <a:spcAft>
                <a:spcPts val="800"/>
              </a:spcAft>
            </a:pPr>
            <a:r>
              <a:rPr lang="ar-EG" kern="100" dirty="0">
                <a:effectLst/>
                <a:latin typeface="Alexandria" pitchFamily="2" charset="-78"/>
                <a:ea typeface="Calibri" panose="020F0502020204030204" pitchFamily="34" charset="0"/>
                <a:cs typeface="Alexandria" pitchFamily="2" charset="-78"/>
              </a:rPr>
              <a:t>الجرائم المعلوماتية الآتية</a:t>
            </a:r>
            <a:r>
              <a:rPr lang="en-US" kern="100" dirty="0">
                <a:effectLst/>
                <a:latin typeface="Alexandria" pitchFamily="2" charset="-78"/>
                <a:ea typeface="Calibri" panose="020F0502020204030204" pitchFamily="34" charset="0"/>
                <a:cs typeface="Alexandria" pitchFamily="2" charset="-78"/>
              </a:rPr>
              <a:t>:</a:t>
            </a:r>
          </a:p>
          <a:p>
            <a:pPr marL="0" marR="0" algn="r" rtl="1">
              <a:lnSpc>
                <a:spcPct val="107000"/>
              </a:lnSpc>
              <a:spcBef>
                <a:spcPts val="0"/>
              </a:spcBef>
              <a:spcAft>
                <a:spcPts val="800"/>
              </a:spcAft>
            </a:pPr>
            <a:r>
              <a:rPr lang="en-US" kern="100" dirty="0">
                <a:effectLst/>
                <a:latin typeface="Alexandria" pitchFamily="2" charset="-78"/>
                <a:ea typeface="Calibri" panose="020F0502020204030204" pitchFamily="34" charset="0"/>
                <a:cs typeface="Alexandria" pitchFamily="2" charset="-78"/>
              </a:rPr>
              <a:t>- 5 </a:t>
            </a:r>
            <a:r>
              <a:rPr lang="ar-EG" kern="100" dirty="0">
                <a:solidFill>
                  <a:srgbClr val="FF0000"/>
                </a:solidFill>
                <a:effectLst/>
                <a:latin typeface="Alexandria" pitchFamily="2" charset="-78"/>
                <a:ea typeface="Calibri" panose="020F0502020204030204" pitchFamily="34" charset="0"/>
                <a:cs typeface="Alexandria" pitchFamily="2" charset="-78"/>
              </a:rPr>
              <a:t>التشهير بالآخرين, وإلحاق الضرر بهم, عبر وسائل تقنيات المعلومات المختلفة</a:t>
            </a:r>
            <a:r>
              <a:rPr lang="en-US" kern="100" dirty="0">
                <a:solidFill>
                  <a:srgbClr val="FF0000"/>
                </a:solidFill>
                <a:effectLst/>
                <a:latin typeface="Alexandria" pitchFamily="2" charset="-78"/>
                <a:ea typeface="Calibri" panose="020F0502020204030204" pitchFamily="34" charset="0"/>
                <a:cs typeface="Alexandria" pitchFamily="2" charset="-78"/>
              </a:rPr>
              <a:t>.</a:t>
            </a:r>
          </a:p>
        </p:txBody>
      </p:sp>
      <p:sp>
        <p:nvSpPr>
          <p:cNvPr id="6" name="TextBox 5">
            <a:extLst>
              <a:ext uri="{FF2B5EF4-FFF2-40B4-BE49-F238E27FC236}">
                <a16:creationId xmlns:a16="http://schemas.microsoft.com/office/drawing/2014/main" xmlns="" id="{125BED95-52B6-471D-FC13-CFFCF0558186}"/>
              </a:ext>
            </a:extLst>
          </p:cNvPr>
          <p:cNvSpPr txBox="1"/>
          <p:nvPr/>
        </p:nvSpPr>
        <p:spPr>
          <a:xfrm>
            <a:off x="494471" y="933488"/>
            <a:ext cx="6097656" cy="458780"/>
          </a:xfrm>
          <a:prstGeom prst="rect">
            <a:avLst/>
          </a:prstGeom>
          <a:noFill/>
        </p:spPr>
        <p:txBody>
          <a:bodyPr wrap="square">
            <a:spAutoFit/>
          </a:bodyPr>
          <a:lstStyle/>
          <a:p>
            <a:pPr marL="0" marR="0" lvl="0" indent="0" algn="r" defTabSz="914400" rtl="1" eaLnBrk="1" fontAlgn="auto" latinLnBrk="0" hangingPunct="1">
              <a:lnSpc>
                <a:spcPct val="107000"/>
              </a:lnSpc>
              <a:spcBef>
                <a:spcPts val="0"/>
              </a:spcBef>
              <a:spcAft>
                <a:spcPts val="800"/>
              </a:spcAft>
              <a:buClrTx/>
              <a:buSzTx/>
              <a:buFontTx/>
              <a:buNone/>
              <a:tabLst/>
              <a:defRPr/>
            </a:pPr>
            <a:r>
              <a:rPr kumimoji="0" lang="ar-EG" sz="2400" b="1"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ولكن ماذا عن الإعلامي؟</a:t>
            </a:r>
          </a:p>
        </p:txBody>
      </p:sp>
    </p:spTree>
    <p:extLst>
      <p:ext uri="{BB962C8B-B14F-4D97-AF65-F5344CB8AC3E}">
        <p14:creationId xmlns:p14="http://schemas.microsoft.com/office/powerpoint/2010/main" val="2420035782"/>
      </p:ext>
    </p:extLst>
  </p:cSld>
  <p:clrMapOvr>
    <a:masterClrMapping/>
  </p:clrMapOvr>
  <mc:AlternateContent xmlns:mc="http://schemas.openxmlformats.org/markup-compatibility/2006" xmlns:p14="http://schemas.microsoft.com/office/powerpoint/2010/main">
    <mc:Choice Requires="p14">
      <p:transition spd="slow" p14:dur="2000" advTm="82276"/>
    </mc:Choice>
    <mc:Fallback xmlns="">
      <p:transition spd="slow" advTm="8227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BA26D1C-87E7-6F20-9556-4407E725FA7F}"/>
              </a:ext>
            </a:extLst>
          </p:cNvPr>
          <p:cNvSpPr>
            <a:spLocks noGrp="1"/>
          </p:cNvSpPr>
          <p:nvPr>
            <p:ph type="title"/>
          </p:nvPr>
        </p:nvSpPr>
        <p:spPr/>
        <p:txBody>
          <a:bodyPr>
            <a:normAutofit/>
          </a:bodyPr>
          <a:lstStyle/>
          <a:p>
            <a:pPr algn="r" rtl="1"/>
            <a:r>
              <a:rPr lang="ar-EG" sz="2400" dirty="0">
                <a:latin typeface="Alexandria" pitchFamily="2" charset="-78"/>
                <a:cs typeface="Alexandria" pitchFamily="2" charset="-78"/>
              </a:rPr>
              <a:t>الحالة الثالثة     : نشر البيانات الحساسة لشخص دون إذنه</a:t>
            </a:r>
            <a:endParaRPr lang="en-US" sz="24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xmlns="" id="{71C5B342-35E7-A286-7789-FD58B2780D1A}"/>
              </a:ext>
            </a:extLst>
          </p:cNvPr>
          <p:cNvSpPr>
            <a:spLocks noGrp="1"/>
          </p:cNvSpPr>
          <p:nvPr>
            <p:ph sz="half" idx="1"/>
          </p:nvPr>
        </p:nvSpPr>
        <p:spPr>
          <a:xfrm>
            <a:off x="838200" y="1825625"/>
            <a:ext cx="10627760" cy="4351338"/>
          </a:xfrm>
        </p:spPr>
        <p:txBody>
          <a:bodyPr>
            <a:normAutofit/>
          </a:bodyPr>
          <a:lstStyle/>
          <a:p>
            <a:pPr marL="0" indent="0" algn="just" rtl="1">
              <a:lnSpc>
                <a:spcPct val="150000"/>
              </a:lnSpc>
              <a:buNone/>
            </a:pPr>
            <a:endParaRPr lang="en-US" sz="1800" dirty="0">
              <a:latin typeface="Alexandria" pitchFamily="2" charset="-78"/>
              <a:cs typeface="Alexandria" pitchFamily="2" charset="-78"/>
            </a:endParaRPr>
          </a:p>
          <a:p>
            <a:pPr marL="0" indent="0" algn="just" rtl="1">
              <a:lnSpc>
                <a:spcPct val="150000"/>
              </a:lnSpc>
              <a:buNone/>
            </a:pPr>
            <a:r>
              <a:rPr lang="ar-EG" sz="1800" dirty="0">
                <a:latin typeface="Alexandria" pitchFamily="2" charset="-78"/>
                <a:cs typeface="Alexandria" pitchFamily="2" charset="-78"/>
              </a:rPr>
              <a:t>في واقعة تناول احد الإعلاميين احد المعاهد الدينية و قام بالتصوير بها و الحصول علي صور للأشخاص ممن قاموا بتغيير معتقدهم الديني في أحد الاحتفالات الخاصة محدودة العدد وأحد هذه الصور كانت شديدة الوضوح مما حدا بتعرف المحيطين به علي هذا الأمر ولم يكن قد قرر كشفه بعد مما ترتب عليه ايذاءه ومضايقته. </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1737755777"/>
      </p:ext>
    </p:extLst>
  </p:cSld>
  <p:clrMapOvr>
    <a:masterClrMapping/>
  </p:clrMapOvr>
  <mc:AlternateContent xmlns:mc="http://schemas.openxmlformats.org/markup-compatibility/2006" xmlns:p14="http://schemas.microsoft.com/office/powerpoint/2010/main">
    <mc:Choice Requires="p14">
      <p:transition spd="slow" p14:dur="2000" advTm="98156"/>
    </mc:Choice>
    <mc:Fallback xmlns="">
      <p:transition spd="slow" advTm="9815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13E58A7-C2A7-0E08-F931-B42517E0B6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CC61299-D29C-C19A-C4A5-698F69AB7CCD}"/>
              </a:ext>
            </a:extLst>
          </p:cNvPr>
          <p:cNvSpPr/>
          <p:nvPr/>
        </p:nvSpPr>
        <p:spPr>
          <a:xfrm>
            <a:off x="1328335" y="1291974"/>
            <a:ext cx="6813881" cy="427405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مما نص عليه نظام حماية البيانات الشخصية عقوبة نشر بيانات الفرد الحساسة من دون اذن بالسجن لمدة لا تزيد على سنتين أو بغرامة مالية لا تزيد على 3 ملايين ريال أو بهما جميعا لما يترتب على نشر بيانات الفرد من انتهاك لحق الحياة الخاصة.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إذا كان ذلك بقصد الإضرار بصاحب البيانات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أو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بقصد تحقيق منفعة شخصية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نظام حماية البيانات الشخصية الصادر مرسوم ملكي رقم (م/۱۹) وتاريخ ٩/٢/١٤٤٣هـ مادة 35</a:t>
            </a:r>
            <a:endParaRPr kumimoji="0" lang="ar-EG" sz="12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xmlns="" id="{8EE5E908-F848-5CA5-298D-C429E447BF9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34A977F9-5126-73AC-4107-A25CC3CD26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xmlns="" id="{746DE436-F149-AD6C-A3A9-A73D8A302604}"/>
              </a:ext>
            </a:extLst>
          </p:cNvPr>
          <p:cNvPicPr>
            <a:picLocks noChangeAspect="1"/>
          </p:cNvPicPr>
          <p:nvPr/>
        </p:nvPicPr>
        <p:blipFill>
          <a:blip r:embed="rId4"/>
          <a:stretch>
            <a:fillRect/>
          </a:stretch>
        </p:blipFill>
        <p:spPr>
          <a:xfrm>
            <a:off x="8142216" y="1223830"/>
            <a:ext cx="3303195" cy="4274051"/>
          </a:xfrm>
          <a:prstGeom prst="rect">
            <a:avLst/>
          </a:prstGeom>
        </p:spPr>
      </p:pic>
    </p:spTree>
    <p:extLst>
      <p:ext uri="{BB962C8B-B14F-4D97-AF65-F5344CB8AC3E}">
        <p14:creationId xmlns:p14="http://schemas.microsoft.com/office/powerpoint/2010/main" val="1361586172"/>
      </p:ext>
    </p:extLst>
  </p:cSld>
  <p:clrMapOvr>
    <a:masterClrMapping/>
  </p:clrMapOvr>
  <mc:AlternateContent xmlns:mc="http://schemas.openxmlformats.org/markup-compatibility/2006" xmlns:p14="http://schemas.microsoft.com/office/powerpoint/2010/main">
    <mc:Choice Requires="p14">
      <p:transition p14:dur="10" advTm="129834"/>
    </mc:Choice>
    <mc:Fallback xmlns="">
      <p:transition advTm="12983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9E089A9-6574-279D-39F5-5C20B2CD9338}"/>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xmlns="" id="{2CC11F21-1DC6-8127-D52F-C46595555C7B}"/>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lang="ar-EG" sz="2400" b="1" dirty="0">
                <a:solidFill>
                  <a:prstClr val="black"/>
                </a:solidFill>
                <a:latin typeface="Alexandria" pitchFamily="2" charset="-78"/>
                <a:ea typeface="+mn-ea"/>
                <a:cs typeface="Alexandria" pitchFamily="2" charset="-78"/>
              </a:rPr>
              <a:t>أما في القانون المصري</a:t>
            </a:r>
            <a:endParaRPr lang="en-US" sz="2400" b="1" dirty="0">
              <a:solidFill>
                <a:prstClr val="black"/>
              </a:solidFill>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xmlns="" id="{AABD5A40-BE1C-B914-2A05-B2D64386771B}"/>
              </a:ext>
            </a:extLst>
          </p:cNvPr>
          <p:cNvSpPr txBox="1"/>
          <p:nvPr/>
        </p:nvSpPr>
        <p:spPr>
          <a:xfrm>
            <a:off x="3369925" y="1078787"/>
            <a:ext cx="8722758" cy="564051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وذلك وفقا  المادة -309 - مكرر من قانون العقوبات، أن يعاقب بالحبس مدة لا تزيد على سنة كل من اعتدى على حرمة الحياة الخاصة للمواطن، بأن ارتكب أحد الأفعال الآتية </a:t>
            </a:r>
            <a:r>
              <a:rPr kumimoji="0" lang="ar-EG" sz="1800" b="1" i="0" u="none" strike="noStrike" kern="1200" cap="none" spc="0" normalizeH="0" baseline="0" noProof="0" dirty="0" err="1">
                <a:ln>
                  <a:noFill/>
                </a:ln>
                <a:solidFill>
                  <a:prstClr val="black"/>
                </a:solidFill>
                <a:effectLst/>
                <a:uLnTx/>
                <a:uFillTx/>
                <a:latin typeface="Alexandria" pitchFamily="2" charset="-78"/>
                <a:cs typeface="Alexandria" pitchFamily="2" charset="-78"/>
              </a:rPr>
              <a:t>فى</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غير الأحوال المصرح بها قانوناً أو بغير رضاء المجنى عليه</a:t>
            </a:r>
            <a:r>
              <a:rPr lang="ar-EG" b="1" dirty="0">
                <a:solidFill>
                  <a:prstClr val="black"/>
                </a:solidFill>
                <a:latin typeface="Alexandria" pitchFamily="2" charset="-78"/>
                <a:cs typeface="Alexandria" pitchFamily="2" charset="-78"/>
              </a:rPr>
              <a:t>.....</a:t>
            </a:r>
          </a:p>
          <a:p>
            <a:pPr marL="0" marR="0" lvl="0" indent="0" algn="just" defTabSz="914400" rtl="1" eaLnBrk="1" fontAlgn="auto" latinLnBrk="0" hangingPunct="1">
              <a:lnSpc>
                <a:spcPct val="160000"/>
              </a:lnSpc>
              <a:spcBef>
                <a:spcPts val="1000"/>
              </a:spcBef>
              <a:spcAft>
                <a:spcPts val="0"/>
              </a:spcAft>
              <a:buClrTx/>
              <a:buSzTx/>
              <a:buFontTx/>
              <a:buNone/>
              <a:tabLst/>
              <a:defRPr/>
            </a:pPr>
            <a:r>
              <a:rPr lang="ar-EG" b="1" dirty="0">
                <a:solidFill>
                  <a:prstClr val="black"/>
                </a:solidFill>
                <a:latin typeface="Alexandria" pitchFamily="2" charset="-78"/>
                <a:cs typeface="Alexandria" pitchFamily="2" charset="-78"/>
              </a:rPr>
              <a:t>ب</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800" b="1" i="0" u="none" strike="noStrike" kern="1200" cap="none" spc="0" normalizeH="0" baseline="0" noProof="0" dirty="0" err="1">
                <a:ln>
                  <a:noFill/>
                </a:ln>
                <a:solidFill>
                  <a:srgbClr val="FF0000"/>
                </a:solidFill>
                <a:effectLst/>
                <a:uLnTx/>
                <a:uFillTx/>
                <a:latin typeface="Alexandria" pitchFamily="2" charset="-78"/>
                <a:cs typeface="Alexandria" pitchFamily="2" charset="-78"/>
              </a:rPr>
              <a:t>فى</a:t>
            </a:r>
            <a:r>
              <a:rPr kumimoji="0" lang="ar-EG" sz="1800" b="1" i="0" u="none" strike="noStrike" kern="1200" cap="none" spc="0" normalizeH="0" baseline="0" noProof="0" dirty="0">
                <a:ln>
                  <a:noFill/>
                </a:ln>
                <a:solidFill>
                  <a:srgbClr val="FF0000"/>
                </a:solidFill>
                <a:effectLst/>
                <a:uLnTx/>
                <a:uFillTx/>
                <a:latin typeface="Alexandria" pitchFamily="2" charset="-78"/>
                <a:cs typeface="Alexandria" pitchFamily="2" charset="-78"/>
              </a:rPr>
              <a:t> حالة التقاط أو نقل بجهاز من الأجهزة أياً كان نوعه صورة شخص </a:t>
            </a:r>
            <a:r>
              <a:rPr kumimoji="0" lang="ar-EG" sz="1800" b="1" i="0" u="none" strike="noStrike" kern="1200" cap="none" spc="0" normalizeH="0" baseline="0" noProof="0" dirty="0" err="1">
                <a:ln>
                  <a:noFill/>
                </a:ln>
                <a:solidFill>
                  <a:srgbClr val="FF0000"/>
                </a:solidFill>
                <a:effectLst/>
                <a:uLnTx/>
                <a:uFillTx/>
                <a:latin typeface="Alexandria" pitchFamily="2" charset="-78"/>
                <a:cs typeface="Alexandria" pitchFamily="2" charset="-78"/>
              </a:rPr>
              <a:t>فى</a:t>
            </a:r>
            <a:r>
              <a:rPr kumimoji="0" lang="ar-EG" sz="1800" b="1" i="0" u="none" strike="noStrike" kern="1200" cap="none" spc="0" normalizeH="0" baseline="0" noProof="0" dirty="0">
                <a:ln>
                  <a:noFill/>
                </a:ln>
                <a:solidFill>
                  <a:srgbClr val="FF0000"/>
                </a:solidFill>
                <a:effectLst/>
                <a:uLnTx/>
                <a:uFillTx/>
                <a:latin typeface="Alexandria" pitchFamily="2" charset="-78"/>
                <a:cs typeface="Alexandria" pitchFamily="2" charset="-78"/>
              </a:rPr>
              <a:t> مكان خاص</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a:t>
            </a: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fa-IR"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فإذا صدرت ا</a:t>
            </a:r>
            <a:r>
              <a:rPr kumimoji="0" lang="ar-EG" sz="1800" b="1" i="0" u="none" strike="noStrike" kern="1200" cap="none" spc="0" normalizeH="0" baseline="0" noProof="0" dirty="0" err="1">
                <a:ln>
                  <a:noFill/>
                </a:ln>
                <a:solidFill>
                  <a:prstClr val="black"/>
                </a:solidFill>
                <a:effectLst/>
                <a:uLnTx/>
                <a:uFillTx/>
                <a:latin typeface="Alexandria" pitchFamily="2" charset="-78"/>
                <a:cs typeface="Alexandria" pitchFamily="2" charset="-78"/>
              </a:rPr>
              <a:t>لأ</a:t>
            </a:r>
            <a:r>
              <a:rPr kumimoji="0" lang="fa-IR"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فعال المشار إليها في الفقرتين السابقتين أثناء اجتماع على مسمع أو مرأى من الحاضرين في ذلك ا</a:t>
            </a:r>
            <a:r>
              <a:rPr kumimoji="0" lang="ar-EG" sz="1800" b="1" i="0" u="none" strike="noStrike" kern="1200" cap="none" spc="0" normalizeH="0" baseline="0" noProof="0" dirty="0" err="1">
                <a:ln>
                  <a:noFill/>
                </a:ln>
                <a:solidFill>
                  <a:prstClr val="black"/>
                </a:solidFill>
                <a:effectLst/>
                <a:uLnTx/>
                <a:uFillTx/>
                <a:latin typeface="Alexandria" pitchFamily="2" charset="-78"/>
                <a:cs typeface="Alexandria" pitchFamily="2" charset="-78"/>
              </a:rPr>
              <a:t>لإ</a:t>
            </a:r>
            <a:r>
              <a:rPr kumimoji="0" lang="fa-IR"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جتماع، فإ</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ن </a:t>
            </a:r>
            <a:r>
              <a:rPr kumimoji="0" lang="fa-IR"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رضاء هؤ</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لاء</a:t>
            </a:r>
            <a:r>
              <a:rPr kumimoji="0" lang="fa-IR"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يكون مفترض</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a:t>
            </a: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ويعاقب بالحبس الموظف العام الذي يرتكب أحد الأفعال المبينة بهذه المادة اعتماداً على سلطة وظيفته."</a:t>
            </a:r>
            <a:endParaRPr kumimoji="0" lang="en-US" sz="18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marL="0" marR="0" lvl="0" indent="0" algn="just" defTabSz="914400" rtl="1" eaLnBrk="1" fontAlgn="auto" latinLnBrk="0" hangingPunct="1">
              <a:lnSpc>
                <a:spcPct val="160000"/>
              </a:lnSpc>
              <a:spcBef>
                <a:spcPts val="100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2" name="Picture 1">
            <a:extLst>
              <a:ext uri="{FF2B5EF4-FFF2-40B4-BE49-F238E27FC236}">
                <a16:creationId xmlns:a16="http://schemas.microsoft.com/office/drawing/2014/main" xmlns="" id="{2A62EB88-0BDD-B7DF-DFCC-AD6B26648A54}"/>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4142989697"/>
      </p:ext>
    </p:extLst>
  </p:cSld>
  <p:clrMapOvr>
    <a:masterClrMapping/>
  </p:clrMapOvr>
  <mc:AlternateContent xmlns:mc="http://schemas.openxmlformats.org/markup-compatibility/2006" xmlns:p14="http://schemas.microsoft.com/office/powerpoint/2010/main">
    <mc:Choice Requires="p14">
      <p:transition spd="slow" p14:dur="2000" advTm="49583"/>
    </mc:Choice>
    <mc:Fallback xmlns="">
      <p:transition spd="slow" advTm="4958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28336EA-CD12-76CF-84F4-C834CB8D64C7}"/>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xmlns="" id="{F106D262-B28F-FC37-060B-420DCE89A096}"/>
              </a:ext>
            </a:extLst>
          </p:cNvPr>
          <p:cNvSpPr>
            <a:spLocks noGrp="1"/>
          </p:cNvSpPr>
          <p:nvPr>
            <p:ph type="title"/>
          </p:nvPr>
        </p:nvSpPr>
        <p:spPr>
          <a:xfrm>
            <a:off x="4119938" y="215758"/>
            <a:ext cx="7233862" cy="657546"/>
          </a:xfrm>
        </p:spPr>
        <p:txBody>
          <a:bodyPr>
            <a:normAutofit fontScale="90000"/>
          </a:bodyPr>
          <a:lstStyle/>
          <a:p>
            <a:pPr algn="ctr" rtl="1">
              <a:lnSpc>
                <a:spcPct val="100000"/>
              </a:lnSpc>
              <a:spcBef>
                <a:spcPts val="0"/>
              </a:spcBef>
              <a:defRPr/>
            </a:pPr>
            <a:r>
              <a:rPr lang="ar-EG" sz="2400" b="1" dirty="0">
                <a:solidFill>
                  <a:prstClr val="black"/>
                </a:solidFill>
                <a:latin typeface="Alexandria" pitchFamily="2" charset="-78"/>
                <a:ea typeface="+mn-ea"/>
                <a:cs typeface="Alexandria" pitchFamily="2" charset="-78"/>
              </a:rPr>
              <a:t>إلا أن القصد الجنائي المطلوب في القانون المصري هو</a:t>
            </a:r>
            <a:endParaRPr lang="en-US" sz="2400" b="1" dirty="0">
              <a:solidFill>
                <a:prstClr val="black"/>
              </a:solidFill>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xmlns="" id="{9D50B727-8AF1-E940-704D-E22DCE5BB130}"/>
              </a:ext>
            </a:extLst>
          </p:cNvPr>
          <p:cNvSpPr txBox="1"/>
          <p:nvPr/>
        </p:nvSpPr>
        <p:spPr>
          <a:xfrm>
            <a:off x="3369925" y="1078787"/>
            <a:ext cx="8722758" cy="564051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القصد الجنائي العام</a:t>
            </a:r>
          </a:p>
          <a:p>
            <a:pPr marL="0" marR="0" lvl="0" indent="0" algn="just" defTabSz="914400" rtl="1" eaLnBrk="1" fontAlgn="auto" latinLnBrk="0" hangingPunct="1">
              <a:lnSpc>
                <a:spcPct val="160000"/>
              </a:lnSpc>
              <a:spcBef>
                <a:spcPts val="1000"/>
              </a:spcBef>
              <a:spcAft>
                <a:spcPts val="0"/>
              </a:spcAft>
              <a:buClrTx/>
              <a:buSzTx/>
              <a:buFontTx/>
              <a:buNone/>
              <a:tabLst/>
              <a:defRPr/>
            </a:pPr>
            <a:endPar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أشارت المحكمة إلى أن كان القصد الذي يتطلبه الشارع في جريمة الاعتداء على حرمة الحياة الخاصة المنسوبة إلى الطاعن والمحاسب عليها بنص المادة 309 مكررًا من قانون العقوبات هو القصد العام الذي يتحقق بمجرد ارتكاب الفعل المادي وتستوي البواعث التي دفعت المتهم إلى فعله، وأن مجرد الاعتداء على حرمة الحياة الخاصة بالتقاط بجهاز من الأجهزة أيًا كان نوعه صورة شخص في مكان خاص يفترض فيه القصد إذا ما توافر عنصراه العلم </a:t>
            </a:r>
            <a:r>
              <a:rPr kumimoji="0" lang="ar-EG" sz="1800" b="1" i="0" u="none" strike="noStrike" kern="1200" cap="none" spc="0" normalizeH="0" baseline="0" noProof="0" dirty="0" err="1">
                <a:ln>
                  <a:noFill/>
                </a:ln>
                <a:solidFill>
                  <a:prstClr val="black"/>
                </a:solidFill>
                <a:effectLst/>
                <a:uLnTx/>
                <a:uFillTx/>
                <a:latin typeface="Alexandria" pitchFamily="2" charset="-78"/>
                <a:cs typeface="Alexandria" pitchFamily="2" charset="-78"/>
              </a:rPr>
              <a:t>والإاردة</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ar-EG" sz="1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2" name="Picture 1">
            <a:extLst>
              <a:ext uri="{FF2B5EF4-FFF2-40B4-BE49-F238E27FC236}">
                <a16:creationId xmlns:a16="http://schemas.microsoft.com/office/drawing/2014/main" xmlns="" id="{E0896EAC-550F-4197-E314-349FEAC4A7EC}"/>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1665733693"/>
      </p:ext>
    </p:extLst>
  </p:cSld>
  <p:clrMapOvr>
    <a:masterClrMapping/>
  </p:clrMapOvr>
  <mc:AlternateContent xmlns:mc="http://schemas.openxmlformats.org/markup-compatibility/2006" xmlns:p14="http://schemas.microsoft.com/office/powerpoint/2010/main">
    <mc:Choice Requires="p14">
      <p:transition spd="slow" p14:dur="2000" advTm="51473"/>
    </mc:Choice>
    <mc:Fallback xmlns="">
      <p:transition spd="slow" advTm="5147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4A14973-097C-E7F7-7ED1-EF3399301E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41133FD-24E6-1BE7-C8E7-0E7472819AF1}"/>
              </a:ext>
            </a:extLst>
          </p:cNvPr>
          <p:cNvSpPr/>
          <p:nvPr/>
        </p:nvSpPr>
        <p:spPr>
          <a:xfrm>
            <a:off x="431617" y="883578"/>
            <a:ext cx="10998383"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lang="en-US" dirty="0">
              <a:solidFill>
                <a:prstClr val="black">
                  <a:lumMod val="95000"/>
                  <a:lumOff val="5000"/>
                </a:prstClr>
              </a:solidFill>
              <a:latin typeface="Alexandria" pitchFamily="2" charset="-78"/>
              <a:cs typeface="Alexandria" pitchFamily="2" charset="-78"/>
            </a:endParaRPr>
          </a:p>
          <a:p>
            <a:pPr marR="0" lvl="0" algn="r"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lumMod val="95000"/>
                    <a:lumOff val="5000"/>
                  </a:prstClr>
                </a:solidFill>
                <a:effectLst/>
                <a:uLnTx/>
                <a:uFillTx/>
                <a:latin typeface="Alexandria" pitchFamily="2" charset="-78"/>
                <a:cs typeface="Alexandria" pitchFamily="2" charset="-78"/>
              </a:rPr>
              <a:t>ولكن ماذا لو كان النشر </a:t>
            </a:r>
            <a:r>
              <a:rPr lang="ar-EG" sz="2400" dirty="0">
                <a:solidFill>
                  <a:prstClr val="black">
                    <a:lumMod val="95000"/>
                    <a:lumOff val="5000"/>
                  </a:prstClr>
                </a:solidFill>
                <a:latin typeface="Alexandria" pitchFamily="2" charset="-78"/>
                <a:cs typeface="Alexandria" pitchFamily="2" charset="-78"/>
              </a:rPr>
              <a:t>من قبيل الدفاع الشرعي عن النفس؟</a:t>
            </a:r>
          </a:p>
          <a:p>
            <a:pPr marR="0" lvl="0" algn="r" defTabSz="914400" rtl="1" eaLnBrk="1" fontAlgn="auto" latinLnBrk="0" hangingPunct="1">
              <a:lnSpc>
                <a:spcPct val="150000"/>
              </a:lnSpc>
              <a:spcBef>
                <a:spcPts val="0"/>
              </a:spcBef>
              <a:spcAft>
                <a:spcPts val="0"/>
              </a:spcAft>
              <a:buClrTx/>
              <a:buSzTx/>
              <a:tabLst/>
              <a:defRPr/>
            </a:pPr>
            <a:endParaRPr lang="ar-EG" sz="2400" dirty="0">
              <a:solidFill>
                <a:prstClr val="black">
                  <a:lumMod val="95000"/>
                  <a:lumOff val="5000"/>
                </a:prstClr>
              </a:solidFill>
              <a:latin typeface="Alexandria" pitchFamily="2" charset="-78"/>
              <a:cs typeface="Alexandria" pitchFamily="2" charset="-78"/>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lumMod val="95000"/>
                    <a:lumOff val="5000"/>
                  </a:prstClr>
                </a:solidFill>
                <a:effectLst/>
                <a:uLnTx/>
                <a:uFillTx/>
                <a:latin typeface="Alexandria" pitchFamily="2" charset="-78"/>
                <a:cs typeface="Alexandria" pitchFamily="2" charset="-78"/>
              </a:rPr>
              <a:t>في أحد القضايا الشهيرة </a:t>
            </a:r>
            <a:r>
              <a:rPr lang="ar-EG" dirty="0">
                <a:solidFill>
                  <a:prstClr val="black">
                    <a:lumMod val="95000"/>
                    <a:lumOff val="5000"/>
                  </a:prstClr>
                </a:solidFill>
                <a:latin typeface="Alexandria" pitchFamily="2" charset="-78"/>
                <a:cs typeface="Alexandria" pitchFamily="2" charset="-78"/>
              </a:rPr>
              <a:t>قامت أحد الاعلاميات </a:t>
            </a:r>
            <a:r>
              <a:rPr lang="ar-EG" dirty="0" err="1">
                <a:solidFill>
                  <a:prstClr val="black">
                    <a:lumMod val="95000"/>
                    <a:lumOff val="5000"/>
                  </a:prstClr>
                </a:solidFill>
                <a:latin typeface="Alexandria" pitchFamily="2" charset="-78"/>
                <a:cs typeface="Alexandria" pitchFamily="2" charset="-78"/>
              </a:rPr>
              <a:t>بالإدعاء</a:t>
            </a:r>
            <a:r>
              <a:rPr lang="ar-EG" dirty="0">
                <a:solidFill>
                  <a:prstClr val="black">
                    <a:lumMod val="95000"/>
                    <a:lumOff val="5000"/>
                  </a:prstClr>
                </a:solidFill>
                <a:latin typeface="Alexandria" pitchFamily="2" charset="-78"/>
                <a:cs typeface="Alexandria" pitchFamily="2" charset="-78"/>
              </a:rPr>
              <a:t> بإصابتها بالتشوه نتيجة عمليات اجراها طبيب ذكرت اسمه و بياناته و نشرت صور لها تظهر هذا التشوه مما أضر كثيرا بسمعه  هذا الطبيب.</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lang="ar-EG" dirty="0">
              <a:solidFill>
                <a:prstClr val="black">
                  <a:lumMod val="95000"/>
                  <a:lumOff val="5000"/>
                </a:prstClr>
              </a:solidFill>
              <a:latin typeface="Alexandria" pitchFamily="2" charset="-78"/>
              <a:cs typeface="Alexandria" pitchFamily="2" charset="-78"/>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lumMod val="95000"/>
                    <a:lumOff val="5000"/>
                  </a:prstClr>
                </a:solidFill>
                <a:effectLst/>
                <a:uLnTx/>
                <a:uFillTx/>
                <a:latin typeface="Alexandria" pitchFamily="2" charset="-78"/>
                <a:cs typeface="Alexandria" pitchFamily="2" charset="-78"/>
              </a:rPr>
              <a:t>فقام هذا الطبيب بنشر صور و فيديوهات شخصية للإعلامية تظهر مدي </a:t>
            </a:r>
            <a:r>
              <a:rPr lang="ar-EG" dirty="0">
                <a:solidFill>
                  <a:prstClr val="black">
                    <a:lumMod val="95000"/>
                    <a:lumOff val="5000"/>
                  </a:prstClr>
                </a:solidFill>
                <a:latin typeface="Alexandria" pitchFamily="2" charset="-78"/>
                <a:cs typeface="Alexandria" pitchFamily="2" charset="-78"/>
              </a:rPr>
              <a:t>تضرر البشرة المسبق من كثرة عمليات التجميل السابقة ليدافع عن نفسه وصولا غلي أنه حقق افضل نتيجة ممكنة.</a:t>
            </a:r>
            <a:endParaRPr kumimoji="0" lang="fa-IR" sz="1800" b="0" i="0" u="none" strike="noStrike" kern="1200" cap="none" spc="0" normalizeH="0" baseline="0" noProof="0" dirty="0">
              <a:ln>
                <a:noFill/>
              </a:ln>
              <a:solidFill>
                <a:prstClr val="black">
                  <a:lumMod val="95000"/>
                  <a:lumOff val="5000"/>
                </a:prstClr>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xmlns="" id="{15617574-D49D-044A-036D-EBE7ECB8BD2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7A3B0EE0-72A9-665A-DCF7-C4664F3093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5189198"/>
      </p:ext>
    </p:extLst>
  </p:cSld>
  <p:clrMapOvr>
    <a:masterClrMapping/>
  </p:clrMapOvr>
  <mc:AlternateContent xmlns:mc="http://schemas.openxmlformats.org/markup-compatibility/2006" xmlns:p14="http://schemas.microsoft.com/office/powerpoint/2010/main">
    <mc:Choice Requires="p14">
      <p:transition p14:dur="10" advTm="362899"/>
    </mc:Choice>
    <mc:Fallback xmlns="">
      <p:transition advTm="36289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7F110B6-FD96-D514-4DE0-5E1C654863D9}"/>
              </a:ext>
            </a:extLst>
          </p:cNvPr>
          <p:cNvSpPr>
            <a:spLocks noGrp="1"/>
          </p:cNvSpPr>
          <p:nvPr>
            <p:ph sz="half" idx="1"/>
          </p:nvPr>
        </p:nvSpPr>
        <p:spPr>
          <a:xfrm>
            <a:off x="838200" y="1825625"/>
            <a:ext cx="9764730" cy="4351338"/>
          </a:xfrm>
        </p:spPr>
        <p:txBody>
          <a:bodyPr/>
          <a:lstStyle/>
          <a:p>
            <a:pPr algn="ctr" rtl="1"/>
            <a:endParaRPr lang="ar-EG" dirty="0"/>
          </a:p>
          <a:p>
            <a:pPr algn="ctr" rtl="1"/>
            <a:endParaRPr lang="ar-EG" dirty="0"/>
          </a:p>
          <a:p>
            <a:pPr algn="ctr" rtl="1"/>
            <a:endParaRPr lang="ar-EG" dirty="0"/>
          </a:p>
          <a:p>
            <a:pPr algn="r" rtl="1"/>
            <a:r>
              <a:rPr lang="ar-EG" sz="2400" dirty="0">
                <a:latin typeface="Alexandria" pitchFamily="2" charset="-78"/>
                <a:cs typeface="Alexandria" pitchFamily="2" charset="-78"/>
              </a:rPr>
              <a:t>الحالة الرابعة نشر المحادثات الخاصة : </a:t>
            </a:r>
            <a:endParaRPr lang="en-US" sz="2400" dirty="0">
              <a:latin typeface="Alexandria" pitchFamily="2" charset="-78"/>
              <a:cs typeface="Alexandria" pitchFamily="2" charset="-78"/>
            </a:endParaRPr>
          </a:p>
          <a:p>
            <a:pPr algn="r" rtl="1"/>
            <a:endParaRPr lang="en-US" sz="2400" dirty="0">
              <a:latin typeface="Alexandria" pitchFamily="2" charset="-78"/>
              <a:cs typeface="Alexandria" pitchFamily="2" charset="-78"/>
            </a:endParaRPr>
          </a:p>
          <a:p>
            <a:pPr algn="r" rtl="1"/>
            <a:r>
              <a:rPr lang="ar-EG" sz="1800" dirty="0">
                <a:latin typeface="Alexandria" pitchFamily="2" charset="-78"/>
                <a:cs typeface="Alexandria" pitchFamily="2" charset="-78"/>
              </a:rPr>
              <a:t>كمحادثات الواتس اب و تسجيلات المحادثات ؟ ودون عبث أو إضافة أو تعليق مسيئ من جانب الإعلامي </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1544863490"/>
      </p:ext>
    </p:extLst>
  </p:cSld>
  <p:clrMapOvr>
    <a:masterClrMapping/>
  </p:clrMapOvr>
  <mc:AlternateContent xmlns:mc="http://schemas.openxmlformats.org/markup-compatibility/2006" xmlns:p14="http://schemas.microsoft.com/office/powerpoint/2010/main">
    <mc:Choice Requires="p14">
      <p:transition spd="slow" p14:dur="2000" advTm="165609"/>
    </mc:Choice>
    <mc:Fallback xmlns="">
      <p:transition spd="slow" advTm="16560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D94B21B-783B-7891-0609-E0702626026B}"/>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xmlns="" id="{A9999C67-EC46-9852-BF9A-FD3D3983C019}"/>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تطبيق قضائي</a:t>
            </a:r>
            <a:endParaRPr lang="en-US" sz="2400" b="1" dirty="0">
              <a:solidFill>
                <a:prstClr val="black"/>
              </a:solidFill>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xmlns="" id="{A5A26FFE-15FA-65D5-D0A4-1DBB0F313C81}"/>
              </a:ext>
            </a:extLst>
          </p:cNvPr>
          <p:cNvSpPr txBox="1"/>
          <p:nvPr/>
        </p:nvSpPr>
        <p:spPr>
          <a:xfrm>
            <a:off x="3369925" y="1078787"/>
            <a:ext cx="8722758" cy="564051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كانت المخالفات التي تم تسجيلها جلسة وبالمخالفة للقانون قد أوقعت ما حذرت منه مواد قانون العقوبات من انتهاك لحرمة الحياة  الخاصة </a:t>
            </a:r>
            <a:r>
              <a:rPr lang="ar-EG" b="1" dirty="0">
                <a:solidFill>
                  <a:prstClr val="black"/>
                </a:solidFill>
                <a:latin typeface="Alexandria" pitchFamily="2" charset="-78"/>
                <a:cs typeface="Alexandria" pitchFamily="2" charset="-78"/>
              </a:rPr>
              <a:t>ودون </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أي عبث أو إضافة واصطناع قد تم في المضمون ، </a:t>
            </a:r>
            <a:r>
              <a:rPr kumimoji="0" lang="ar-EG" sz="1800" b="1" i="0" u="none" strike="noStrike" kern="1200" cap="none" spc="0" normalizeH="0" baseline="0" noProof="0" dirty="0">
                <a:ln>
                  <a:noFill/>
                </a:ln>
                <a:solidFill>
                  <a:srgbClr val="FF0000"/>
                </a:solidFill>
                <a:effectLst/>
                <a:uLnTx/>
                <a:uFillTx/>
                <a:latin typeface="Alexandria" pitchFamily="2" charset="-78"/>
                <a:cs typeface="Alexandria" pitchFamily="2" charset="-78"/>
              </a:rPr>
              <a:t>أذيعت عبر قناة فضائية هي بالأساس عبارة عن شركة تجارية تهدف للربح نفاجأ بها تذيع مكالمة تليفونية مسجلة لمواطن </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وبصرف النظر عن مضمون فإذاعتها بطريقة علانية لملايين المشاهدين يمثل جريمة اخلاقية بخلاف أنها جريمة جنائية معاقب عليها .</a:t>
            </a:r>
            <a:endParaRPr kumimoji="0" lang="ar-EG" sz="1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2" name="Picture 1">
            <a:extLst>
              <a:ext uri="{FF2B5EF4-FFF2-40B4-BE49-F238E27FC236}">
                <a16:creationId xmlns:a16="http://schemas.microsoft.com/office/drawing/2014/main" xmlns="" id="{76D310B7-E237-F8E8-EE10-43E738A07AFA}"/>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2650134297"/>
      </p:ext>
    </p:extLst>
  </p:cSld>
  <p:clrMapOvr>
    <a:masterClrMapping/>
  </p:clrMapOvr>
  <mc:AlternateContent xmlns:mc="http://schemas.openxmlformats.org/markup-compatibility/2006" xmlns:p14="http://schemas.microsoft.com/office/powerpoint/2010/main">
    <mc:Choice Requires="p14">
      <p:transition spd="slow" p14:dur="2000" advTm="74627"/>
    </mc:Choice>
    <mc:Fallback xmlns="">
      <p:transition spd="slow" advTm="7462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414E9FA-A152-3FBA-9ACF-3E3CBBEB258D}"/>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xmlns="" id="{00C7FF39-B8D4-AFEE-AE95-85D8617A2AC4}"/>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endParaRPr lang="en-US" sz="2400" b="1" dirty="0">
              <a:solidFill>
                <a:prstClr val="black"/>
              </a:solidFill>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xmlns="" id="{FF267F29-A49D-0612-8839-6E0D37CFF980}"/>
              </a:ext>
            </a:extLst>
          </p:cNvPr>
          <p:cNvSpPr txBox="1"/>
          <p:nvPr/>
        </p:nvSpPr>
        <p:spPr>
          <a:xfrm>
            <a:off x="3369925" y="1078787"/>
            <a:ext cx="8722758" cy="5640512"/>
          </a:xfrm>
          <a:prstGeom prst="rect">
            <a:avLst/>
          </a:prstGeom>
        </p:spPr>
        <p:txBody>
          <a:bodyPr vert="horz" lIns="91440" tIns="45720" rIns="91440" bIns="45720" rtlCol="0">
            <a:normAutofit lnSpcReduction="10000"/>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lang="ar-EG" b="1" dirty="0">
                <a:solidFill>
                  <a:prstClr val="black"/>
                </a:solidFill>
                <a:latin typeface="Alexandria" pitchFamily="2" charset="-78"/>
                <a:cs typeface="Alexandria" pitchFamily="2" charset="-78"/>
              </a:rPr>
              <a:t>وذلك وفقا </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المادة -309 - مكرر من قانون العقوبات، أن يعاقب بالحبس مدة لا تزيد على سنة كل من اعتدى على حرمة الحياة الخاصة للمواطن، بأن ارتكب أحد الأفعال الآتية </a:t>
            </a:r>
            <a:r>
              <a:rPr kumimoji="0" lang="ar-EG" sz="1800" b="1" i="0" u="none" strike="noStrike" kern="1200" cap="none" spc="0" normalizeH="0" baseline="0" noProof="0" dirty="0" err="1">
                <a:ln>
                  <a:noFill/>
                </a:ln>
                <a:solidFill>
                  <a:prstClr val="black"/>
                </a:solidFill>
                <a:effectLst/>
                <a:uLnTx/>
                <a:uFillTx/>
                <a:latin typeface="Alexandria" pitchFamily="2" charset="-78"/>
                <a:cs typeface="Alexandria" pitchFamily="2" charset="-78"/>
              </a:rPr>
              <a:t>فى</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غير الأحوال المصرح بها قانوناً أو بغير رضاء المجنى عليه، </a:t>
            </a:r>
            <a:endParaRPr kumimoji="0" lang="en-US" sz="18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just" defTabSz="914400" rtl="1" eaLnBrk="1" fontAlgn="auto" latinLnBrk="0" hangingPunct="1">
              <a:lnSpc>
                <a:spcPct val="160000"/>
              </a:lnSpc>
              <a:spcBef>
                <a:spcPts val="1000"/>
              </a:spcBef>
              <a:spcAft>
                <a:spcPts val="0"/>
              </a:spcAft>
              <a:buClrTx/>
              <a:buSzTx/>
              <a:buFontTx/>
              <a:buAutoNum type="arabic1Minus"/>
              <a:tabLst/>
              <a:defRPr/>
            </a:pPr>
            <a:r>
              <a:rPr kumimoji="0" lang="ar-EG" sz="1800" b="1" i="0" u="none" strike="noStrike" kern="1200" cap="none" spc="0" normalizeH="0" baseline="0" noProof="0" dirty="0">
                <a:ln>
                  <a:noFill/>
                </a:ln>
                <a:solidFill>
                  <a:srgbClr val="FF0000"/>
                </a:solidFill>
                <a:effectLst/>
                <a:uLnTx/>
                <a:uFillTx/>
                <a:latin typeface="Alexandria" pitchFamily="2" charset="-78"/>
                <a:cs typeface="Alexandria" pitchFamily="2" charset="-78"/>
              </a:rPr>
              <a:t>استرق السمع أو سجل أو نقل عن طريق جهاز من الأجهزة أياً كان نوعه محادثات جرت في مكان خاص أو عن طريق التليفون.</a:t>
            </a:r>
          </a:p>
          <a:p>
            <a:pPr marL="342900" marR="0" lvl="0" indent="-342900" algn="just" defTabSz="914400" rtl="1" eaLnBrk="1" fontAlgn="auto" latinLnBrk="0" hangingPunct="1">
              <a:lnSpc>
                <a:spcPct val="160000"/>
              </a:lnSpc>
              <a:spcBef>
                <a:spcPts val="1000"/>
              </a:spcBef>
              <a:spcAft>
                <a:spcPts val="0"/>
              </a:spcAft>
              <a:buClrTx/>
              <a:buSzTx/>
              <a:buFontTx/>
              <a:buAutoNum type="arabic1Minus"/>
              <a:tabLst/>
              <a:defRPr/>
            </a:pPr>
            <a:r>
              <a:rPr kumimoji="0" lang="ar-EG" sz="1800" b="1" i="0" u="none" strike="noStrike" kern="1200" cap="none" spc="0" normalizeH="0" baseline="0" noProof="0" dirty="0" err="1">
                <a:ln>
                  <a:noFill/>
                </a:ln>
                <a:solidFill>
                  <a:prstClr val="black"/>
                </a:solidFill>
                <a:effectLst/>
                <a:uLnTx/>
                <a:uFillTx/>
                <a:latin typeface="Alexandria" pitchFamily="2" charset="-78"/>
                <a:cs typeface="Alexandria" pitchFamily="2" charset="-78"/>
              </a:rPr>
              <a:t>فى</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حالة التقاط أو نقل بجهاز من الأجهزة أياً كان نوعه صورة شخص </a:t>
            </a:r>
            <a:r>
              <a:rPr kumimoji="0" lang="ar-EG" sz="1800" b="1" i="0" u="none" strike="noStrike" kern="1200" cap="none" spc="0" normalizeH="0" baseline="0" noProof="0" dirty="0" err="1">
                <a:ln>
                  <a:noFill/>
                </a:ln>
                <a:solidFill>
                  <a:prstClr val="black"/>
                </a:solidFill>
                <a:effectLst/>
                <a:uLnTx/>
                <a:uFillTx/>
                <a:latin typeface="Alexandria" pitchFamily="2" charset="-78"/>
                <a:cs typeface="Alexandria" pitchFamily="2" charset="-78"/>
              </a:rPr>
              <a:t>فى</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مكان خاص،</a:t>
            </a: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fa-IR"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فإذا صدرت األفعال المشار إليها في الفقرتين السابقتين أثناء اجتماع على مسمع أو مرأى من الحاضرين في ذلك االجتماع، فإ</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ن </a:t>
            </a:r>
            <a:r>
              <a:rPr kumimoji="0" lang="fa-IR"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رضاء هؤ</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لاء</a:t>
            </a:r>
            <a:r>
              <a:rPr kumimoji="0" lang="fa-IR"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يكون مفترض</a:t>
            </a: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ويعاقب بالحبس الموظف العام الذي يرتكب أحد الأفعال المبينة بهذه المادة اعتماداً على سلطة وظيفته."</a:t>
            </a:r>
            <a:endParaRPr kumimoji="0" lang="en-US" sz="18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marL="0" marR="0" lvl="0" indent="0" algn="just" defTabSz="914400" rtl="1" eaLnBrk="1" fontAlgn="auto" latinLnBrk="0" hangingPunct="1">
              <a:lnSpc>
                <a:spcPct val="160000"/>
              </a:lnSpc>
              <a:spcBef>
                <a:spcPts val="100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2" name="Picture 1">
            <a:extLst>
              <a:ext uri="{FF2B5EF4-FFF2-40B4-BE49-F238E27FC236}">
                <a16:creationId xmlns:a16="http://schemas.microsoft.com/office/drawing/2014/main" xmlns="" id="{9625C145-0063-7FA9-38FA-7B742C1A26D7}"/>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1243357173"/>
      </p:ext>
    </p:extLst>
  </p:cSld>
  <p:clrMapOvr>
    <a:masterClrMapping/>
  </p:clrMapOvr>
  <mc:AlternateContent xmlns:mc="http://schemas.openxmlformats.org/markup-compatibility/2006" xmlns:p14="http://schemas.microsoft.com/office/powerpoint/2010/main">
    <mc:Choice Requires="p14">
      <p:transition spd="slow" p14:dur="2000" advTm="42693"/>
    </mc:Choice>
    <mc:Fallback xmlns="">
      <p:transition spd="slow" advTm="4269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F07B376-14A0-0080-918D-4F4A7A9BFC74}"/>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xmlns="" id="{463637BC-40F3-1F21-D6A3-C0E8F0123B3B}"/>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endParaRPr lang="en-US" sz="2400" b="1" dirty="0">
              <a:solidFill>
                <a:prstClr val="black"/>
              </a:solidFill>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xmlns="" id="{AB1EB1A3-E111-C6D1-AFDE-9D7623F7793E}"/>
              </a:ext>
            </a:extLst>
          </p:cNvPr>
          <p:cNvSpPr txBox="1"/>
          <p:nvPr/>
        </p:nvSpPr>
        <p:spPr>
          <a:xfrm>
            <a:off x="3369925" y="1078787"/>
            <a:ext cx="8722758" cy="564051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cs typeface="Alexandria" pitchFamily="2" charset="-78"/>
              </a:rPr>
              <a:t>وحيث أن المشكو في حقه الأول قد توافرت في حقة ركني الجريمة المادي والمعنوي - فقد يتحقق الركن المادي لهذه الجريمة-طبقا لأحكام قانون العقوبات المصري بتوافر أربعة عناصر هي :(1) الحصول على حديث خاص  ( 2) استخدام جهاز أيا كان نوعه في استراق السمع أو تسجيل أو نقل المحادثات سلوك إجرامي يتحد شكل استراق السمع أو تسجيل أو نقل المحادثات( 3) أن تكون المحادثات التي تم استراق السمع إليها أو تسجيلها أو نقلها قد جرت في مكان خاص أو عن طريق التليفون . (4) ( الركن المعنوي) أن يكون استراق السمع أو تسجيل أو نقل المحادثات  لم يتم برضاء المجني عليه.</a:t>
            </a:r>
            <a:endParaRPr kumimoji="0" lang="ar-EG" sz="1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2" name="Picture 1">
            <a:extLst>
              <a:ext uri="{FF2B5EF4-FFF2-40B4-BE49-F238E27FC236}">
                <a16:creationId xmlns:a16="http://schemas.microsoft.com/office/drawing/2014/main" xmlns="" id="{3A72E1DE-60B8-2612-0408-E57BDE3112D3}"/>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4000683392"/>
      </p:ext>
    </p:extLst>
  </p:cSld>
  <p:clrMapOvr>
    <a:masterClrMapping/>
  </p:clrMapOvr>
  <mc:AlternateContent xmlns:mc="http://schemas.openxmlformats.org/markup-compatibility/2006" xmlns:p14="http://schemas.microsoft.com/office/powerpoint/2010/main">
    <mc:Choice Requires="p14">
      <p:transition spd="slow" p14:dur="2000" advTm="230410"/>
    </mc:Choice>
    <mc:Fallback xmlns="">
      <p:transition spd="slow" advTm="23041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71DEFD1-A239-3C6D-E05F-4E7E683CFF4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xmlns="" id="{43012461-2732-AC82-5B56-516E5CED3AB1}"/>
              </a:ext>
            </a:extLst>
          </p:cNvPr>
          <p:cNvSpPr>
            <a:spLocks noGrp="1"/>
          </p:cNvSpPr>
          <p:nvPr>
            <p:ph type="title"/>
          </p:nvPr>
        </p:nvSpPr>
        <p:spPr>
          <a:xfrm>
            <a:off x="4952144" y="1664413"/>
            <a:ext cx="7038653" cy="3657600"/>
          </a:xfrm>
        </p:spPr>
        <p:txBody>
          <a:bodyPr>
            <a:noAutofit/>
          </a:bodyPr>
          <a:lstStyle/>
          <a:p>
            <a:pPr algn="ct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الحالة الخامسة: تقييد حرية الرأي بنشر و مشاركة الآراء الصادقة لو أضرت بالنظام العام و المصلحة العامة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2050" name="Picture 2" descr="الجريمة المعلوماتية من النشأة فى الستينيات إلى «القرصنة» في القرن الـ21 |  صوت الأمة">
            <a:extLst>
              <a:ext uri="{FF2B5EF4-FFF2-40B4-BE49-F238E27FC236}">
                <a16:creationId xmlns:a16="http://schemas.microsoft.com/office/drawing/2014/main" xmlns="" id="{11EAEC13-A7E9-3B9D-C981-2524A6D2F6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7777" y="2017585"/>
            <a:ext cx="3028950" cy="2951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974594"/>
      </p:ext>
    </p:extLst>
  </p:cSld>
  <p:clrMapOvr>
    <a:masterClrMapping/>
  </p:clrMapOvr>
  <mc:AlternateContent xmlns:mc="http://schemas.openxmlformats.org/markup-compatibility/2006" xmlns:p14="http://schemas.microsoft.com/office/powerpoint/2010/main">
    <mc:Choice Requires="p14">
      <p:transition spd="slow" p14:dur="2000" advTm="191238"/>
    </mc:Choice>
    <mc:Fallback xmlns="">
      <p:transition spd="slow" advTm="19123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7D369C6-33BE-C2A9-D4D4-57960DF73BF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xmlns="" id="{9C95780F-43E2-9909-3D4A-97402B4DB017}"/>
              </a:ext>
            </a:extLst>
          </p:cNvPr>
          <p:cNvSpPr>
            <a:spLocks noGrp="1"/>
          </p:cNvSpPr>
          <p:nvPr>
            <p:ph type="title"/>
          </p:nvPr>
        </p:nvSpPr>
        <p:spPr>
          <a:xfrm>
            <a:off x="4051034" y="291027"/>
            <a:ext cx="7850312" cy="6030930"/>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جاء الالتزام بعدم نشر لما فيه أخلال بالنظام العام و الامن العام و مقتضيات العامة  صريحا في قانون الاعلام المرئي و المسموع السعودي حيث نصت المادة الخامسة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يجب على كل من يمارس نشاطاً أو مهنة في مجال الإعلام المرئي والمسموع التقيد بضوابط المحتوى الإعلامي، وبخاصة ما يأتي:</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12- عدم الإخلال بالنظام العام، والأمن الوطني، ومقتضيات المصلحة العامة."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8" name="Picture 7">
            <a:extLst>
              <a:ext uri="{FF2B5EF4-FFF2-40B4-BE49-F238E27FC236}">
                <a16:creationId xmlns:a16="http://schemas.microsoft.com/office/drawing/2014/main" xmlns="" id="{459D83F9-4156-E3B8-1D0C-BA26B029979A}"/>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3244204713"/>
      </p:ext>
    </p:extLst>
  </p:cSld>
  <p:clrMapOvr>
    <a:masterClrMapping/>
  </p:clrMapOvr>
  <mc:AlternateContent xmlns:mc="http://schemas.openxmlformats.org/markup-compatibility/2006" xmlns:p14="http://schemas.microsoft.com/office/powerpoint/2010/main">
    <mc:Choice Requires="p14">
      <p:transition spd="slow" p14:dur="2000" advTm="105268"/>
    </mc:Choice>
    <mc:Fallback xmlns="">
      <p:transition spd="slow" advTm="10526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7801AA2-5ECD-8E2C-C464-FCD0CCB19CF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0E88040A-6212-16BC-5BDE-71FCA16B7A23}"/>
              </a:ext>
            </a:extLst>
          </p:cNvPr>
          <p:cNvSpPr>
            <a:spLocks noGrp="1"/>
          </p:cNvSpPr>
          <p:nvPr>
            <p:ph sz="half" idx="1"/>
          </p:nvPr>
        </p:nvSpPr>
        <p:spPr>
          <a:xfrm>
            <a:off x="838199" y="1825625"/>
            <a:ext cx="9985513" cy="4351338"/>
          </a:xfrm>
        </p:spPr>
        <p:txBody>
          <a:bodyPr>
            <a:normAutofit/>
          </a:bodyPr>
          <a:lstStyle/>
          <a:p>
            <a:pPr marL="0" marR="0" algn="r" rtl="1">
              <a:lnSpc>
                <a:spcPct val="107000"/>
              </a:lnSpc>
              <a:spcBef>
                <a:spcPts val="0"/>
              </a:spcBef>
              <a:spcAft>
                <a:spcPts val="800"/>
              </a:spcAft>
            </a:pPr>
            <a:r>
              <a:rPr lang="ar-EG" sz="1800" kern="100" dirty="0">
                <a:latin typeface="Alexandria" pitchFamily="2" charset="-78"/>
                <a:ea typeface="Calibri" panose="020F0502020204030204" pitchFamily="34" charset="0"/>
                <a:cs typeface="Alexandria" pitchFamily="2" charset="-78"/>
              </a:rPr>
              <a:t>كما نصت المادة 6 من قانون الجرائم المعلوماتية السعودي علي </a:t>
            </a:r>
            <a:r>
              <a:rPr lang="ar-EG" sz="1800" kern="100" dirty="0">
                <a:effectLst/>
                <a:latin typeface="Alexandria" pitchFamily="2" charset="-78"/>
                <a:ea typeface="Calibri" panose="020F0502020204030204" pitchFamily="34" charset="0"/>
                <a:cs typeface="Alexandria" pitchFamily="2" charset="-78"/>
              </a:rPr>
              <a:t>يعاقب بالسجن مدة لا تزيد على خمس سنوات وبغرامة لا تزيد على ثلاثة ملايين ريال, أو بإحدى هاتين العقوبتين كل شخص يرتكب أياً من الجرائم المعلوماتية الآتية</a:t>
            </a:r>
            <a:r>
              <a:rPr lang="en-US" sz="1800" kern="100" dirty="0">
                <a:effectLst/>
                <a:latin typeface="Alexandria" pitchFamily="2" charset="-78"/>
                <a:ea typeface="Calibri" panose="020F0502020204030204" pitchFamily="34" charset="0"/>
                <a:cs typeface="Alexandria" pitchFamily="2" charset="-78"/>
              </a:rPr>
              <a:t>:</a:t>
            </a:r>
          </a:p>
          <a:p>
            <a:pPr marL="0" marR="0" algn="r" rtl="1">
              <a:lnSpc>
                <a:spcPct val="107000"/>
              </a:lnSpc>
              <a:spcBef>
                <a:spcPts val="0"/>
              </a:spcBef>
              <a:spcAft>
                <a:spcPts val="800"/>
              </a:spcAft>
            </a:pPr>
            <a:r>
              <a:rPr lang="en-US" sz="1800" kern="100" dirty="0">
                <a:effectLst/>
                <a:latin typeface="Alexandria" pitchFamily="2" charset="-78"/>
                <a:ea typeface="Calibri" panose="020F0502020204030204" pitchFamily="34" charset="0"/>
                <a:cs typeface="Alexandria" pitchFamily="2" charset="-78"/>
              </a:rPr>
              <a:t>-1 </a:t>
            </a:r>
            <a:r>
              <a:rPr lang="ar-EG" sz="1800" kern="100" dirty="0">
                <a:effectLst/>
                <a:latin typeface="Alexandria" pitchFamily="2" charset="-78"/>
                <a:ea typeface="Calibri" panose="020F0502020204030204" pitchFamily="34" charset="0"/>
                <a:cs typeface="Alexandria" pitchFamily="2" charset="-78"/>
              </a:rPr>
              <a:t>إنتاج ما من شأنه المساس بالنظام العام, أو القيم الدينية, أو الآداب العامة, أو حرمة الحياة الخاصة, أو إعداده, أو إرساله, أو تخزينه عن طريق الشبكة المعلوماتية, أو أحد أجهزة الحاسب الآلي</a:t>
            </a:r>
            <a:r>
              <a:rPr lang="en-US" sz="1800" kern="100" dirty="0">
                <a:effectLst/>
                <a:latin typeface="Alexandria" pitchFamily="2" charset="-78"/>
                <a:ea typeface="Calibri" panose="020F0502020204030204" pitchFamily="34" charset="0"/>
                <a:cs typeface="Alexandria" pitchFamily="2" charset="-78"/>
              </a:rPr>
              <a:t>.</a:t>
            </a:r>
          </a:p>
          <a:p>
            <a:pPr marL="0" marR="0" algn="r" rtl="1">
              <a:lnSpc>
                <a:spcPct val="107000"/>
              </a:lnSpc>
              <a:spcBef>
                <a:spcPts val="0"/>
              </a:spcBef>
              <a:spcAft>
                <a:spcPts val="800"/>
              </a:spcAft>
            </a:pPr>
            <a:r>
              <a:rPr lang="en-US" sz="1800" kern="100" dirty="0">
                <a:effectLst/>
                <a:latin typeface="Alexandria" pitchFamily="2" charset="-78"/>
                <a:ea typeface="Calibri" panose="020F0502020204030204" pitchFamily="34" charset="0"/>
                <a:cs typeface="Alexandria" pitchFamily="2" charset="-78"/>
              </a:rPr>
              <a:t>-2 </a:t>
            </a:r>
            <a:r>
              <a:rPr lang="ar-EG" sz="1800" kern="100" dirty="0">
                <a:effectLst/>
                <a:latin typeface="Alexandria" pitchFamily="2" charset="-78"/>
                <a:ea typeface="Calibri" panose="020F0502020204030204" pitchFamily="34" charset="0"/>
                <a:cs typeface="Alexandria" pitchFamily="2" charset="-78"/>
              </a:rPr>
              <a:t>إنشاء موقع على الشبكة المعلوماتية, أو أحد أجهزة الحاسب الآلي أو نشره للاتجار في الجنس البشري, أو تسهيل التعامل به</a:t>
            </a:r>
            <a:r>
              <a:rPr lang="en-US" sz="1800" kern="100" dirty="0">
                <a:effectLst/>
                <a:latin typeface="Alexandria" pitchFamily="2" charset="-78"/>
                <a:ea typeface="Calibri" panose="020F0502020204030204" pitchFamily="34" charset="0"/>
                <a:cs typeface="Alexandria" pitchFamily="2" charset="-78"/>
              </a:rPr>
              <a:t>.</a:t>
            </a:r>
          </a:p>
          <a:p>
            <a:pPr marL="0" marR="0" algn="r" rtl="1">
              <a:lnSpc>
                <a:spcPct val="107000"/>
              </a:lnSpc>
              <a:spcBef>
                <a:spcPts val="0"/>
              </a:spcBef>
              <a:spcAft>
                <a:spcPts val="800"/>
              </a:spcAft>
            </a:pPr>
            <a:r>
              <a:rPr lang="en-US" sz="1800" kern="100" dirty="0">
                <a:effectLst/>
                <a:latin typeface="Alexandria" pitchFamily="2" charset="-78"/>
                <a:ea typeface="Calibri" panose="020F0502020204030204" pitchFamily="34" charset="0"/>
                <a:cs typeface="Alexandria" pitchFamily="2" charset="-78"/>
              </a:rPr>
              <a:t>-3 </a:t>
            </a:r>
            <a:r>
              <a:rPr lang="ar-EG" sz="1800" kern="100" dirty="0">
                <a:effectLst/>
                <a:latin typeface="Alexandria" pitchFamily="2" charset="-78"/>
                <a:ea typeface="Calibri" panose="020F0502020204030204" pitchFamily="34" charset="0"/>
                <a:cs typeface="Alexandria" pitchFamily="2" charset="-78"/>
              </a:rPr>
              <a:t>إنشاء المواد والبيانات المتعلقة بالشبكات الإباحية, أو أنشطة الميسر المخلة بالآداب العامة أو نشرها أو ترويجها</a:t>
            </a:r>
            <a:r>
              <a:rPr lang="en-US" sz="1800" kern="100" dirty="0">
                <a:effectLst/>
                <a:latin typeface="Alexandria" pitchFamily="2" charset="-78"/>
                <a:ea typeface="Calibri" panose="020F0502020204030204" pitchFamily="34" charset="0"/>
                <a:cs typeface="Alexandria" pitchFamily="2" charset="-78"/>
              </a:rPr>
              <a:t>.</a:t>
            </a:r>
          </a:p>
          <a:p>
            <a:pPr marL="0" marR="0" algn="r" rtl="1">
              <a:lnSpc>
                <a:spcPct val="107000"/>
              </a:lnSpc>
              <a:spcBef>
                <a:spcPts val="0"/>
              </a:spcBef>
              <a:spcAft>
                <a:spcPts val="800"/>
              </a:spcAft>
            </a:pPr>
            <a:r>
              <a:rPr lang="en-US" sz="1800" kern="100" dirty="0">
                <a:effectLst/>
                <a:latin typeface="Alexandria" pitchFamily="2" charset="-78"/>
                <a:ea typeface="Calibri" panose="020F0502020204030204" pitchFamily="34" charset="0"/>
                <a:cs typeface="Alexandria" pitchFamily="2" charset="-78"/>
              </a:rPr>
              <a:t>-4 </a:t>
            </a:r>
            <a:r>
              <a:rPr lang="ar-EG" sz="1800" kern="100" dirty="0">
                <a:effectLst/>
                <a:latin typeface="Alexandria" pitchFamily="2" charset="-78"/>
                <a:ea typeface="Calibri" panose="020F0502020204030204" pitchFamily="34" charset="0"/>
                <a:cs typeface="Alexandria" pitchFamily="2" charset="-78"/>
              </a:rPr>
              <a:t>إنشاء موقع على الشبكة المعلوماتية, أو أحد أجهزة الحاسب الآلي أو نشره, للإتجار بالمخدرات, أو المؤثرات العقلية, أو ترويجها, أو طرق تعاطيها, أو تسهيل التعامل بها</a:t>
            </a:r>
            <a:r>
              <a:rPr lang="en-US" sz="1800" kern="100" dirty="0">
                <a:effectLst/>
                <a:latin typeface="Alexandria" pitchFamily="2" charset="-78"/>
                <a:ea typeface="Calibri" panose="020F0502020204030204" pitchFamily="34" charset="0"/>
                <a:cs typeface="Alexandria" pitchFamily="2" charset="-78"/>
              </a:rPr>
              <a:t> </a:t>
            </a:r>
          </a:p>
          <a:p>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185671969"/>
      </p:ext>
    </p:extLst>
  </p:cSld>
  <p:clrMapOvr>
    <a:masterClrMapping/>
  </p:clrMapOvr>
  <mc:AlternateContent xmlns:mc="http://schemas.openxmlformats.org/markup-compatibility/2006" xmlns:p14="http://schemas.microsoft.com/office/powerpoint/2010/main">
    <mc:Choice Requires="p14">
      <p:transition spd="slow" p14:dur="2000" advTm="159164"/>
    </mc:Choice>
    <mc:Fallback xmlns="">
      <p:transition spd="slow" advTm="15916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1163" y="122383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سادسا: المراجع</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endParaRPr kumimoji="0" lang="en-US" sz="18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xmlns="" id="{0499C2AF-62CB-0E62-F3DF-8E00FAEFD7DD}"/>
              </a:ext>
            </a:extLst>
          </p:cNvPr>
          <p:cNvSpPr txBox="1"/>
          <p:nvPr/>
        </p:nvSpPr>
        <p:spPr>
          <a:xfrm>
            <a:off x="2087688" y="2788410"/>
            <a:ext cx="8016623" cy="2862322"/>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	ليلى عبد المجيد التنظيم التشريعي والقانوني للإعلام التقليدي والإلكتروني، العربي للنشر والتوزيع 2020 .</a:t>
            </a: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إبراهيم السيد حسنين أخلاقيات الإعلام وقوانينه مؤسسة طيبة للنشر والتوزيع 2015.</a:t>
            </a: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د. عماد الدين علي أحمد جابر، الضوابط المهنية والقانونية لحماية الخصوصية الفردية في التشريعات الإعلامية العربية، دراسة تحليلية مقارنة، يونيو 2021.</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634563552"/>
      </p:ext>
    </p:extLst>
  </p:cSld>
  <p:clrMapOvr>
    <a:masterClrMapping/>
  </p:clrMapOvr>
  <mc:AlternateContent xmlns:mc="http://schemas.openxmlformats.org/markup-compatibility/2006" xmlns:p14="http://schemas.microsoft.com/office/powerpoint/2010/main">
    <mc:Choice Requires="p14">
      <p:transition p14:dur="10" advTm="47586"/>
    </mc:Choice>
    <mc:Fallback xmlns="">
      <p:transition advTm="4758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84178" y="1223830"/>
            <a:ext cx="390203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سابعا: الخاتمة</a:t>
            </a:r>
            <a:endParaRPr kumimoji="0" lang="en-US" sz="24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xmlns="" id="{3A9AAF88-A77F-EC5B-905C-142706940568}"/>
              </a:ext>
            </a:extLst>
          </p:cNvPr>
          <p:cNvPicPr>
            <a:picLocks noChangeAspect="1"/>
          </p:cNvPicPr>
          <p:nvPr/>
        </p:nvPicPr>
        <p:blipFill>
          <a:blip r:embed="rId4"/>
          <a:stretch>
            <a:fillRect/>
          </a:stretch>
        </p:blipFill>
        <p:spPr>
          <a:xfrm>
            <a:off x="7190597" y="2063168"/>
            <a:ext cx="4602879" cy="3511600"/>
          </a:xfrm>
          <a:prstGeom prst="rect">
            <a:avLst/>
          </a:prstGeom>
        </p:spPr>
      </p:pic>
      <p:sp>
        <p:nvSpPr>
          <p:cNvPr id="9" name="TextBox 8">
            <a:extLst>
              <a:ext uri="{FF2B5EF4-FFF2-40B4-BE49-F238E27FC236}">
                <a16:creationId xmlns:a16="http://schemas.microsoft.com/office/drawing/2014/main" xmlns="" id="{52CE9539-E12A-DA37-ED35-CEAFB15BCDB5}"/>
              </a:ext>
            </a:extLst>
          </p:cNvPr>
          <p:cNvSpPr txBox="1"/>
          <p:nvPr/>
        </p:nvSpPr>
        <p:spPr>
          <a:xfrm>
            <a:off x="735322" y="2063168"/>
            <a:ext cx="6097712" cy="1292020"/>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أولا: الالتزام بالقانون و السياسة التحريرية للمجلة.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ثانيا: ماهية الالتزام بعدم نشر الأخبار الكاذبة.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ثالثا: قيود نشر المعلومات الصادقة.</a:t>
            </a:r>
          </a:p>
        </p:txBody>
      </p:sp>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291433"/>
    </mc:Choice>
    <mc:Fallback xmlns="">
      <p:transition advTm="29143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AB1A991-E030-4BAF-A6E8-18A2E67B728D}">
  <ds:schemaRefs>
    <ds:schemaRef ds:uri="http://schemas.microsoft.com/sharepoint/v3/contenttype/forms"/>
  </ds:schemaRefs>
</ds:datastoreItem>
</file>

<file path=customXml/itemProps2.xml><?xml version="1.0" encoding="utf-8"?>
<ds:datastoreItem xmlns:ds="http://schemas.openxmlformats.org/officeDocument/2006/customXml" ds:itemID="{DE5FA5A1-33E6-4ABA-9676-32FAFF6D07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9F93899-4E6B-49D8-85DB-54BFBDAA5991}">
  <ds:schemaRefs>
    <ds:schemaRef ds:uri="http://purl.org/dc/terms/"/>
    <ds:schemaRef ds:uri="http://schemas.microsoft.com/office/2006/metadata/properties"/>
    <ds:schemaRef ds:uri="http://purl.org/dc/dcmitype/"/>
    <ds:schemaRef ds:uri="http://www.w3.org/XML/1998/namespace"/>
    <ds:schemaRef ds:uri="http://schemas.microsoft.com/office/2006/documentManagement/types"/>
    <ds:schemaRef ds:uri="http://schemas.microsoft.com/office/infopath/2007/PartnerControls"/>
    <ds:schemaRef ds:uri="d13aca44-ef33-4cf4-9980-7f0b00e6eeb9"/>
    <ds:schemaRef ds:uri="http://schemas.openxmlformats.org/package/2006/metadata/core-properties"/>
    <ds:schemaRef ds:uri="49100919-8a76-4266-be0c-7dc583902cb4"/>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9006</TotalTime>
  <Words>2316</Words>
  <Application>Microsoft Office PowerPoint</Application>
  <PresentationFormat>ملء الشاشة</PresentationFormat>
  <Paragraphs>148</Paragraphs>
  <Slides>43</Slides>
  <Notes>12</Notes>
  <HiddenSlides>0</HiddenSlides>
  <MMClips>0</MMClips>
  <ScaleCrop>false</ScaleCrop>
  <HeadingPairs>
    <vt:vector size="6" baseType="variant">
      <vt:variant>
        <vt:lpstr>الخطوط المستخدمة</vt:lpstr>
      </vt:variant>
      <vt:variant>
        <vt:i4>5</vt:i4>
      </vt:variant>
      <vt:variant>
        <vt:lpstr>نسق</vt:lpstr>
      </vt:variant>
      <vt:variant>
        <vt:i4>2</vt:i4>
      </vt:variant>
      <vt:variant>
        <vt:lpstr>عناوين الشرائح</vt:lpstr>
      </vt:variant>
      <vt:variant>
        <vt:i4>43</vt:i4>
      </vt:variant>
    </vt:vector>
  </HeadingPairs>
  <TitlesOfParts>
    <vt:vector size="50" baseType="lpstr">
      <vt:lpstr>Alexandria regular</vt:lpstr>
      <vt:lpstr>Arial</vt:lpstr>
      <vt:lpstr>Calibri Light</vt:lpstr>
      <vt:lpstr>Alexandria</vt:lpstr>
      <vt:lpstr>Calibri</vt:lpstr>
      <vt:lpstr>Office Theme</vt:lpstr>
      <vt:lpstr>1_Office Theme</vt:lpstr>
      <vt:lpstr>عرض تقديمي في PowerPoint</vt:lpstr>
      <vt:lpstr>عرض تقديمي في PowerPoint</vt:lpstr>
      <vt:lpstr>عرض تقديمي في PowerPoint</vt:lpstr>
      <vt:lpstr>عرض تقديمي في PowerPoint</vt:lpstr>
      <vt:lpstr>  أولا مخالفة القانون  كثيرا ما ينص القانون على بعض الجرائم التي تتصل بالعمل الإعلامي بصورة غير مباشرة حيث تنطبق على الإعلامين بذات قدر انطباقها على غيرهم من الأفراد ومن ذلك  "مخالفة القانون بالوصول إلي البيانات والمعلومات بطريقة غير مشروعة"     </vt:lpstr>
      <vt:lpstr> تداول عددٌ من مستخدمي مواقع التواصل الاجتماعي، مقطع فيديو مُصوَّر لفتاة تتعرض للاعتداء البدني في أحد مراكز التسوق، والذي يُظهِر المُعتدي يضرب الفتاة بعنف، والتي عُرِفَ لاحقًا أنها تُدعى "س. ع"  على إثر الضجة الإعلامية التي تسبب فيها انتشار مقطع الفيديو؛ بدأت البرامج التليفزيونية في تناول ما حدث، وفي أحدها أجرت الإعلامية "ر.س" في برنامجها مقابلة مع الفتاه لتحكي وقائع حادثة التحرش والاعتداء عليها. وبعد المقابلة، قررت مُقدمة البرنامج أن تسرد وجهة نظرها القائمة على انطباعها الشخصي بعدم صدق الفتاة، فقامت مع فريق البرنامج بعرض صور شخصية لـ “للفتاة”، ضمن خطاب يُبرِّر تعرُضها للاعتداء والتحرش، ويُرجِعه إلى الضحية نفسها استشهادًا بالصور المعروضة لحياتها  الشخصية وسلوكها، والتي عُرِضت -بدون إذن الفتاة أو علمها- بحسب تصريحاتها.    </vt:lpstr>
      <vt:lpstr> هل تنطوي الواقعة على أية جرائم ؟     </vt:lpstr>
      <vt:lpstr> </vt:lpstr>
      <vt:lpstr> </vt:lpstr>
      <vt:lpstr>عرض تقديمي في PowerPoint</vt:lpstr>
      <vt:lpstr>  ومن أهم الجرائم في هذه الواقعة هي سرقة الصور من هاتف الفتاة و ذلك لأن القوانين المختلفة قد جرمت وبصورة واضحة الجرائم الواقعة على سرية البيانات. ابتداءا من المعالجة غير المشروعة للبيانات أو عملية الإفشاء غير المشروع لتلك البيانات أو تعرض المحادثات الشخصية للأفراد للتجسس عبر شبكة الإنترنت وكذا عمليات اختراق البريد الإلكتروني. و المعالجة هنا يقصد بها كافة العمليات التي تجري علي البيانات الرقمية بدء من الحفظ و حتي التزييف و التحليل الاحصائي.       </vt:lpstr>
      <vt:lpstr>التجسس أو الاختراق الإلكتروني: لقد أثبتت التجربة الواقعية أن خطورة استخدام شبكة الانترنت تكمن أساسا في ضعف الوسائل المستخدمة في حماية انتقال البيانات عبر الشبكة ضف إلى ذلك صعوبة الوصول إلى الأشخاص القائمين بالاعتداء، وبهذا فقد ظهر التجسس الإلكتروني كأخطر صور الاعتداءات التي تحدث في إطار التعاملات الإلكترونية. ويمكن تعريف جريمة الاختراق بأنها عملية دخول غير مصرح بها إلى حاسب الآخر عن طريق استخدام برامج متطورة تحت تقنية وخبرة عاليين</vt:lpstr>
      <vt:lpstr>  ثانيا: مخالفة السياسة التحريرية للمنصة الإلكترونية      </vt:lpstr>
      <vt:lpstr> مادة ( ۱۳ ) :تلتزم كل صحيفة أو وسيلة إعلامية بوضع سياسة تحريرية لها ، تضمنها العقود التي تبرمها مع الصحفيين أو الإعلاميين عند التحاقهم بها ليحتكم إليها الطرفان عند الخلاف ،ولا يجوز إجبار الصحفي أو الإعلامي على القيام بأعمال تتناقض مع هذه السياسة .   وإذا طرأ تغير جذرى على سياسة الصحيفة أو الوسيلة الإعلامية التي يعمل بها الصحفي أو الإعلامي ، أو إذا تغيرت الظروف التي تعاقد في ظلها مع المؤسسة ، جاز للصحفي أو الإعلامي أن يفسخ تعاقده معها بإرادته المنفردة ، وذلك بشرط إخطارها بعزمه على فسخ العقد لهذا السبب قبل تركه العمل بثلاثة أشهر على الأقل ،ويحدد العقد ما يترتب على هذا الفسخ من آثار .   </vt:lpstr>
      <vt:lpstr>عرض تقديمي في PowerPoint</vt:lpstr>
      <vt:lpstr>أما في المملكة العربية السعودية </vt:lpstr>
      <vt:lpstr>عرض تقديمي في PowerPoint</vt:lpstr>
      <vt:lpstr> جاء الالتزام بعدم نشر الاخبار الكاذبة صريحا في قانون الاعلام المرئي و المسموع السعودي حيث نصت المادة الخامسة يجب على كل من يمارس نشاطاً أو مهنة في مجال الإعلام المرئي والمسموع التقيد بضوابط المحتوى الإعلامي، وبخاصة ما يأتي:  10- عدم بث أي محتوى إعلامي يتضمن معلومات كاذبة لا تستند إلى حقائق ومعلومات موثقة، أو فيه تعدٍّ على حرمة الحياة الخاصة للأفراد."    </vt:lpstr>
      <vt:lpstr> كذلك نصت المادة الثامنة من قانون الإعلام المصري  أنه  لا يجوز أن يكون الرأي الذى يصدر عن الصحفي أو الإعلامي أو أن تكون المعلومات الصحيحة التي تصدر عن الصحفي أو الإعلامي سببًا لمساءلته. وبالمخالفة فإن نشر المعلومات الكاذبة يعد سببا للمساءلة.     </vt:lpstr>
      <vt:lpstr> من يحدد مدي صدق المعلومة: الحقيقة أن تقدير مدي يقينية الصحفي من كذب البيانات والمعلومات أثناء تداوله لها أو أمر متروك للقضاء غلا انه يعتمد في ذلك على تقرير من خبراء بالعمل الإعلامي لتأكيد مدي انحراف الإعلامي عن تقاليد المهنة اثناء تحريه لصدق المعلومة وصولا لتحديد ما إذا كانت المعلومات الكاذبة قد تم نشرها عن تعمد او إهمال أو خطأ وارد بعد تحري كل التقاليد الصحيحة و في هذه الحالة الأخيرة لا يحاسب عليها الصحفي. كخروج بيان من أحد المستشفيات اعتمد عليه الصحفي ثم ثبت تزييفه لاحقا     </vt:lpstr>
      <vt:lpstr>عرض تقديمي في PowerPoint</vt:lpstr>
      <vt:lpstr>الحالة الأولى :النشر الإساءة غير المبررة للموظفين العموميين:</vt:lpstr>
      <vt:lpstr>عرض تقديمي في PowerPoint</vt:lpstr>
      <vt:lpstr>القانون المصري</vt:lpstr>
      <vt:lpstr>الحالة الثانية </vt:lpstr>
      <vt:lpstr>عرض تقديمي في PowerPoint</vt:lpstr>
      <vt:lpstr>بالنسبة للشاب المتهم</vt:lpstr>
      <vt:lpstr>عرض تقديمي في PowerPoint</vt:lpstr>
      <vt:lpstr>عرض تقديمي في PowerPoint</vt:lpstr>
      <vt:lpstr>الحالة الثالثة     : نشر البيانات الحساسة لشخص دون إذنه</vt:lpstr>
      <vt:lpstr>عرض تقديمي في PowerPoint</vt:lpstr>
      <vt:lpstr>أما في القانون المصري</vt:lpstr>
      <vt:lpstr>إلا أن القصد الجنائي المطلوب في القانون المصري هو</vt:lpstr>
      <vt:lpstr>عرض تقديمي في PowerPoint</vt:lpstr>
      <vt:lpstr>عرض تقديمي في PowerPoint</vt:lpstr>
      <vt:lpstr>تطبيق قضائي</vt:lpstr>
      <vt:lpstr>عرض تقديمي في PowerPoint</vt:lpstr>
      <vt:lpstr>عرض تقديمي في PowerPoint</vt:lpstr>
      <vt:lpstr> الحالة الخامسة: تقييد حرية الرأي بنشر و مشاركة الآراء الصادقة لو أضرت بالنظام العام و المصلحة العامة      </vt:lpstr>
      <vt:lpstr> جاء الالتزام بعدم نشر لما فيه أخلال بالنظام العام و الامن العام و مقتضيات العامة  صريحا في قانون الاعلام المرئي و المسموع السعودي حيث نصت المادة الخامسة يجب على كل من يمارس نشاطاً أو مهنة في مجال الإعلام المرئي والمسموع التقيد بضوابط المحتوى الإعلامي، وبخاصة ما يأتي: 12- عدم الإخلال بالنظام العام، والأمن الوطني، ومقتضيات المصلحة العامة."    </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حساب Microsoft</cp:lastModifiedBy>
  <cp:revision>82</cp:revision>
  <dcterms:created xsi:type="dcterms:W3CDTF">2023-04-29T09:08:00Z</dcterms:created>
  <dcterms:modified xsi:type="dcterms:W3CDTF">2025-02-22T21:23:37Z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