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08" r:id="rId7"/>
    <p:sldId id="584" r:id="rId8"/>
    <p:sldId id="495" r:id="rId9"/>
    <p:sldId id="554" r:id="rId10"/>
    <p:sldId id="588" r:id="rId11"/>
    <p:sldId id="563" r:id="rId12"/>
    <p:sldId id="580" r:id="rId13"/>
    <p:sldId id="501" r:id="rId14"/>
    <p:sldId id="256" r:id="rId15"/>
    <p:sldId id="565" r:id="rId16"/>
    <p:sldId id="566" r:id="rId17"/>
    <p:sldId id="570" r:id="rId18"/>
    <p:sldId id="306" r:id="rId19"/>
    <p:sldId id="497" r:id="rId20"/>
    <p:sldId id="494" r:id="rId21"/>
    <p:sldId id="572" r:id="rId22"/>
    <p:sldId id="581" r:id="rId23"/>
    <p:sldId id="573" r:id="rId24"/>
    <p:sldId id="567" r:id="rId25"/>
    <p:sldId id="496" r:id="rId26"/>
    <p:sldId id="587" r:id="rId27"/>
    <p:sldId id="582" r:id="rId28"/>
    <p:sldId id="514" r:id="rId29"/>
    <p:sldId id="498" r:id="rId30"/>
    <p:sldId id="507" r:id="rId31"/>
    <p:sldId id="513" r:id="rId32"/>
    <p:sldId id="499" r:id="rId33"/>
    <p:sldId id="585" r:id="rId34"/>
    <p:sldId id="500" r:id="rId35"/>
    <p:sldId id="538" r:id="rId36"/>
    <p:sldId id="515" r:id="rId37"/>
    <p:sldId id="516" r:id="rId38"/>
    <p:sldId id="583" r:id="rId39"/>
    <p:sldId id="552" r:id="rId40"/>
    <p:sldId id="558" r:id="rId41"/>
    <p:sldId id="536" r:id="rId42"/>
    <p:sldId id="57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84"/>
            <p14:sldId id="495"/>
            <p14:sldId id="554"/>
            <p14:sldId id="588"/>
            <p14:sldId id="563"/>
            <p14:sldId id="580"/>
            <p14:sldId id="501"/>
            <p14:sldId id="256"/>
            <p14:sldId id="565"/>
            <p14:sldId id="566"/>
            <p14:sldId id="570"/>
            <p14:sldId id="306"/>
            <p14:sldId id="497"/>
            <p14:sldId id="494"/>
            <p14:sldId id="572"/>
            <p14:sldId id="581"/>
            <p14:sldId id="573"/>
            <p14:sldId id="567"/>
            <p14:sldId id="496"/>
            <p14:sldId id="587"/>
            <p14:sldId id="582"/>
            <p14:sldId id="514"/>
            <p14:sldId id="498"/>
            <p14:sldId id="507"/>
            <p14:sldId id="513"/>
            <p14:sldId id="499"/>
            <p14:sldId id="585"/>
            <p14:sldId id="500"/>
            <p14:sldId id="538"/>
            <p14:sldId id="515"/>
            <p14:sldId id="516"/>
            <p14:sldId id="583"/>
            <p14:sldId id="552"/>
            <p14:sldId id="558"/>
            <p14:sldId id="536"/>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29" autoAdjust="0"/>
    <p:restoredTop sz="92529" autoAdjust="0"/>
  </p:normalViewPr>
  <p:slideViewPr>
    <p:cSldViewPr snapToGrid="0">
      <p:cViewPr varScale="1">
        <p:scale>
          <a:sx n="61" d="100"/>
          <a:sy n="61" d="100"/>
        </p:scale>
        <p:origin x="118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viewProps" Target="viewProp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presProps" Target="presProp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notesMaster" Target="notesMasters/notesMaster1.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tableStyles" Target="tableStyles.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theme" Target="theme/theme1.xml" /><Relationship Id="rId8" Type="http://schemas.openxmlformats.org/officeDocument/2006/relationships/slide" Target="slides/slide4.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904795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869841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459345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13.xml" /><Relationship Id="rId5" Type="http://schemas.openxmlformats.org/officeDocument/2006/relationships/image" Target="../media/image6.png" /><Relationship Id="rId4" Type="http://schemas.openxmlformats.org/officeDocument/2006/relationships/image" Target="../media/image5.jpeg" /></Relationships>
</file>

<file path=ppt/slides/_rels/slide3.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14.xml" /><Relationship Id="rId4" Type="http://schemas.openxmlformats.org/officeDocument/2006/relationships/image" Target="../media/image8.jpeg" /></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audio" Target="../media/media1.m4a" /><Relationship Id="rId1" Type="http://schemas.microsoft.com/office/2007/relationships/media" Target="../media/media1.m4a" /><Relationship Id="rId5" Type="http://schemas.openxmlformats.org/officeDocument/2006/relationships/image" Target="../media/image9.png" /><Relationship Id="rId4" Type="http://schemas.openxmlformats.org/officeDocument/2006/relationships/image" Target="../media/image6.png"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15.xml" /></Relationships>
</file>

<file path=ppt/slides/_rels/slide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14.xml" /><Relationship Id="rId4" Type="http://schemas.openxmlformats.org/officeDocument/2006/relationships/image" Target="../media/image8.jpeg" /></Relationships>
</file>

<file path=ppt/slides/_rels/slide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Relationship Id="rId3" Type="http://schemas.openxmlformats.org/officeDocument/2006/relationships/image" Target="../media/image11.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6.png" /><Relationship Id="rId1" Type="http://schemas.openxmlformats.org/officeDocument/2006/relationships/slideLayout" Target="../slideLayouts/slideLayout17.xml" /><Relationship Id="rId4" Type="http://schemas.openxmlformats.org/officeDocument/2006/relationships/image" Target="../media/image13.png" /></Relationships>
</file>

<file path=ppt/slides/_rels/slide16.xml.rels><?xml version="1.0" encoding="UTF-8" standalone="yes"?>
<Relationships xmlns="http://schemas.openxmlformats.org/package/2006/relationships"><Relationship Id="rId3" Type="http://schemas.openxmlformats.org/officeDocument/2006/relationships/image" Target="../media/image14.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image" Target="../media/image6.png" /><Relationship Id="rId1" Type="http://schemas.openxmlformats.org/officeDocument/2006/relationships/slideLayout" Target="../slideLayouts/slideLayout1.xml" /><Relationship Id="rId4" Type="http://schemas.openxmlformats.org/officeDocument/2006/relationships/image" Target="../media/image18.jpeg" /></Relationships>
</file>

<file path=ppt/slides/_rels/slide24.xml.rels><?xml version="1.0" encoding="UTF-8" standalone="yes"?>
<Relationships xmlns="http://schemas.openxmlformats.org/package/2006/relationships"><Relationship Id="rId3" Type="http://schemas.openxmlformats.org/officeDocument/2006/relationships/image" Target="../media/image19.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Relationship Id="rId3" Type="http://schemas.openxmlformats.org/officeDocument/2006/relationships/image" Target="../media/image20.png" /><Relationship Id="rId2" Type="http://schemas.openxmlformats.org/officeDocument/2006/relationships/image" Target="../media/image6.png" /><Relationship Id="rId1" Type="http://schemas.openxmlformats.org/officeDocument/2006/relationships/slideLayout" Target="../slideLayouts/slideLayout1.xml" /><Relationship Id="rId4" Type="http://schemas.openxmlformats.org/officeDocument/2006/relationships/image" Target="../media/image21.jpeg" /></Relationships>
</file>

<file path=ppt/slides/_rels/slide2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Relationship Id="rId3" Type="http://schemas.openxmlformats.org/officeDocument/2006/relationships/image" Target="../media/image22.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slideLayout" Target="../slideLayouts/slideLayout1.xml" /><Relationship Id="rId1" Type="http://schemas.openxmlformats.org/officeDocument/2006/relationships/themeOverride" Target="../theme/themeOverride1.xml" /><Relationship Id="rId5" Type="http://schemas.openxmlformats.org/officeDocument/2006/relationships/image" Target="../media/image23.jpeg" /><Relationship Id="rId4" Type="http://schemas.openxmlformats.org/officeDocument/2006/relationships/image" Target="../media/image6.png" /></Relationships>
</file>

<file path=ppt/slides/_rels/slide29.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Relationship Id="rId3" Type="http://schemas.openxmlformats.org/officeDocument/2006/relationships/image" Target="../media/image24.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Relationship Id="rId3" Type="http://schemas.openxmlformats.org/officeDocument/2006/relationships/image" Target="../media/image25.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Relationship Id="rId3" Type="http://schemas.openxmlformats.org/officeDocument/2006/relationships/image" Target="../media/image26.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Relationship Id="rId3" Type="http://schemas.openxmlformats.org/officeDocument/2006/relationships/image" Target="../media/image27.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6.xml"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7.xml" /><Relationship Id="rId1" Type="http://schemas.openxmlformats.org/officeDocument/2006/relationships/slideLayout" Target="../slideLayouts/slideLayout1.xml" /><Relationship Id="rId4" Type="http://schemas.openxmlformats.org/officeDocument/2006/relationships/image" Target="../media/image28.png" /></Relationships>
</file>

<file path=ppt/slides/_rels/slide3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8.xml" /><Relationship Id="rId1" Type="http://schemas.openxmlformats.org/officeDocument/2006/relationships/slideLayout" Target="../slideLayouts/slideLayout14.xml" /><Relationship Id="rId4" Type="http://schemas.openxmlformats.org/officeDocument/2006/relationships/image" Target="../media/image8.jpeg" /></Relationships>
</file>

<file path=ppt/slides/_rels/slide38.xml.rels><?xml version="1.0" encoding="UTF-8" standalone="yes"?>
<Relationships xmlns="http://schemas.openxmlformats.org/package/2006/relationships"><Relationship Id="rId3" Type="http://schemas.openxmlformats.org/officeDocument/2006/relationships/hyperlink" Target="https://www.iedunote.com/ar/%D8%A7%D9%84%D8%AB%D9%82%D8%A7%D9%81%D8%A9-%D8%A7%D9%84%D8%AA%D9%86%D8%B8%D9%8A%D9%85%D9%8A%D8%A9" TargetMode="External" /><Relationship Id="rId2" Type="http://schemas.openxmlformats.org/officeDocument/2006/relationships/hyperlink" Target="https://www.linkedin.com/pulse/%D8%A7%D9%84%D8%AB%D9%82%D8%A7%D9%81%D8%A9-%D8%A7%D9%84%D8%AA%D9%86%D8%B8%D9%8A%D9%85%D9%8A%D8%A9-organizational-culture-ibrahim-assiry/?originalSubdomain=ae" TargetMode="External" /><Relationship Id="rId1" Type="http://schemas.openxmlformats.org/officeDocument/2006/relationships/slideLayout" Target="../slideLayouts/slideLayout1.xml" /><Relationship Id="rId4" Type="http://schemas.openxmlformats.org/officeDocument/2006/relationships/image" Target="../media/image6.png" /></Relationships>
</file>

<file path=ppt/slides/_rels/slide39.xml.rels><?xml version="1.0" encoding="UTF-8" standalone="yes"?>
<Relationships xmlns="http://schemas.openxmlformats.org/package/2006/relationships"><Relationship Id="rId3" Type="http://schemas.openxmlformats.org/officeDocument/2006/relationships/hyperlink" Target="https://www.iedunote.com/ar/%D8%A7%D9%84%D8%AB%D9%82%D8%A7%D9%81%D8%A9-%D8%A7%D9%84%D9%82%D9%88%D9%8A%D8%A9-%D9%85%D9%82%D8%A7%D8%A8%D9%84-%D8%A7%D9%84%D8%AB%D9%82%D8%A7%D9%81%D8%A9-%D8%A7%D9%84%D8%B6%D8%B9%D9%8A%D9%81%D8%A9" TargetMode="External" /><Relationship Id="rId2" Type="http://schemas.openxmlformats.org/officeDocument/2006/relationships/hyperlink" Target="https://almerja.com/reading.php?idm=159774" TargetMode="External" /><Relationship Id="rId1" Type="http://schemas.openxmlformats.org/officeDocument/2006/relationships/slideLayout" Target="../slideLayouts/slideLayout1.xml" /><Relationship Id="rId5" Type="http://schemas.openxmlformats.org/officeDocument/2006/relationships/image" Target="../media/image6.png" /><Relationship Id="rId4" Type="http://schemas.openxmlformats.org/officeDocument/2006/relationships/hyperlink" Target="https://mawdoo3.com/%D9%85%D9%81%D9%87%D9%88%D9%85_%D8%A7%D9%84%D8%AB%D9%82%D8%A7%D9%81%D8%A9_%D8%A7%D9%84%D8%AA%D9%86%D8%B8%D9%8A%D9%85%D9%8A%D8%A9" TargetMode="External" /></Relationships>
</file>

<file path=ppt/slides/_rels/slide40.xml.rels><?xml version="1.0" encoding="UTF-8" standalone="yes"?>
<Relationships xmlns="http://schemas.openxmlformats.org/package/2006/relationships"><Relationship Id="rId3" Type="http://schemas.openxmlformats.org/officeDocument/2006/relationships/image" Target="../media/image30.png" /><Relationship Id="rId2" Type="http://schemas.openxmlformats.org/officeDocument/2006/relationships/image" Target="../media/image29.jpeg" /><Relationship Id="rId1" Type="http://schemas.openxmlformats.org/officeDocument/2006/relationships/slideLayout" Target="../slideLayouts/slideLayout16.xml" /><Relationship Id="rId5" Type="http://schemas.openxmlformats.org/officeDocument/2006/relationships/image" Target="../media/image32.png" /><Relationship Id="rId4" Type="http://schemas.openxmlformats.org/officeDocument/2006/relationships/image" Target="../media/image31.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Eman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02796" y="59907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الثامنة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2706"/>
    </mc:Choice>
    <mc:Fallback xmlns="">
      <p:transition spd="slow" advTm="62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الثامنة:</a:t>
            </a:r>
          </a:p>
          <a:p>
            <a:pPr algn="ctr"/>
            <a:r>
              <a:rPr lang="ar-JO" sz="2800" b="1" dirty="0">
                <a:solidFill>
                  <a:schemeClr val="tx1"/>
                </a:solidFill>
                <a:latin typeface="Alexandria ExtraBold" pitchFamily="2" charset="-78"/>
                <a:cs typeface="Alexandria ExtraBold" pitchFamily="2" charset="-78"/>
              </a:rPr>
              <a:t> </a:t>
            </a:r>
            <a:r>
              <a:rPr lang="ar-JO" sz="2800" dirty="0">
                <a:solidFill>
                  <a:schemeClr val="tx1"/>
                </a:solidFill>
                <a:effectLst/>
                <a:latin typeface="Alexandria Light" pitchFamily="2" charset="-78"/>
                <a:ea typeface="Simplified Arabic" panose="02020603050405020304" pitchFamily="18" charset="-78"/>
                <a:cs typeface="Alexandria Light" pitchFamily="2" charset="-78"/>
              </a:rPr>
              <a:t>الثقافة التنظيمية</a:t>
            </a:r>
            <a:endParaRPr lang="en-US" sz="1600" dirty="0">
              <a:solidFill>
                <a:schemeClr val="tx1"/>
              </a:solidFill>
              <a:effectLst/>
              <a:latin typeface="Alexandria Light" pitchFamily="2" charset="-78"/>
              <a:ea typeface="Arial" panose="020B0604020202020204" pitchFamily="34" charset="0"/>
              <a:cs typeface="Alexandria Light" pitchFamily="2" charset="-78"/>
            </a:endParaRPr>
          </a:p>
          <a:p>
            <a:pPr algn="ct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Eman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8</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7334"/>
    </mc:Choice>
    <mc:Fallback xmlns="">
      <p:transition spd="slow" advTm="3733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99226"/>
    </mc:Choice>
    <mc:Fallback xmlns="">
      <p:transition spd="slow" advTm="9922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السابقة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عوامل ظهور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وأهداف وفوائد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وظائف وأدوات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ومبادئ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المسميات الوظيفية ومهارات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1529940"/>
          </a:xfrm>
          <a:prstGeom prst="rect">
            <a:avLst/>
          </a:prstGeom>
        </p:spPr>
      </p:pic>
    </p:spTree>
    <p:extLst>
      <p:ext uri="{BB962C8B-B14F-4D97-AF65-F5344CB8AC3E}">
        <p14:creationId xmlns:p14="http://schemas.microsoft.com/office/powerpoint/2010/main" val="3523686588"/>
      </p:ext>
    </p:extLst>
  </p:cSld>
  <p:clrMapOvr>
    <a:masterClrMapping/>
  </p:clrMapOvr>
  <mc:AlternateContent xmlns:mc="http://schemas.openxmlformats.org/markup-compatibility/2006" xmlns:p14="http://schemas.microsoft.com/office/powerpoint/2010/main">
    <mc:Choice Requires="p14">
      <p:transition spd="slow" p14:dur="2000" advTm="89160"/>
    </mc:Choice>
    <mc:Fallback xmlns="">
      <p:transition spd="slow" advTm="8916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2876733253"/>
              </p:ext>
            </p:extLst>
          </p:nvPr>
        </p:nvGraphicFramePr>
        <p:xfrm>
          <a:off x="2485572" y="1356534"/>
          <a:ext cx="7985783" cy="4949954"/>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rPr>
                        <a:t>/</a:t>
                      </a:r>
                      <a:r>
                        <a:rPr lang="ar-SA" sz="2400" b="1" dirty="0">
                          <a:effectLst/>
                        </a:rPr>
                        <a:t> </a:t>
                      </a:r>
                      <a:endParaRPr lang="en-US" sz="1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mn-lt"/>
                          <a:ea typeface="+mn-ea"/>
                          <a:cs typeface="+mn-cs"/>
                        </a:rPr>
                        <a:t>/</a:t>
                      </a:r>
                      <a:r>
                        <a:rPr lang="ar-SA" sz="2400" b="1" kern="1200" dirty="0">
                          <a:solidFill>
                            <a:schemeClr val="dk1"/>
                          </a:solidFill>
                          <a:effectLst/>
                          <a:latin typeface="+mn-lt"/>
                          <a:ea typeface="+mn-ea"/>
                          <a:cs typeface="+mn-cs"/>
                        </a:rPr>
                        <a:t> </a:t>
                      </a:r>
                      <a:endParaRPr lang="en-US" sz="2400" b="1" kern="1200" dirty="0">
                        <a:solidFill>
                          <a:schemeClr val="dk1"/>
                        </a:solidFill>
                        <a:effectLst/>
                        <a:latin typeface="+mn-lt"/>
                        <a:ea typeface="+mn-ea"/>
                        <a:cs typeface="+mn-cs"/>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r>
                        <a:rPr lang="ar-SA" sz="20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dirty="0">
                          <a:effectLst/>
                        </a:rPr>
                        <a:t> </a:t>
                      </a:r>
                      <a:r>
                        <a:rPr kumimoji="0" lang="ar-SA" sz="2000" b="1" i="0" u="none" strike="noStrike" kern="1200" cap="none" spc="0" normalizeH="0" baseline="0" noProof="0" dirty="0">
                          <a:ln>
                            <a:noFill/>
                          </a:ln>
                          <a:solidFill>
                            <a:prstClr val="black"/>
                          </a:solidFill>
                          <a:effectLst/>
                          <a:uLnTx/>
                          <a:uFillTx/>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lvl="0" indent="0" algn="ctr" defTabSz="914400" rtl="1" eaLnBrk="1" fontAlgn="auto" latinLnBrk="0" hangingPunct="1">
                        <a:lnSpc>
                          <a:spcPct val="115000"/>
                        </a:lnSpc>
                        <a:spcBef>
                          <a:spcPts val="0"/>
                        </a:spcBef>
                        <a:spcAft>
                          <a:spcPts val="0"/>
                        </a:spcAft>
                        <a:buClrTx/>
                        <a:buSzTx/>
                        <a:buFontTx/>
                        <a:buNone/>
                        <a:tabLst/>
                        <a:defRPr/>
                      </a:pPr>
                      <a:r>
                        <a:rPr lang="ar-SA" sz="1400" dirty="0">
                          <a:effectLst/>
                        </a:rPr>
                        <a:t> </a:t>
                      </a:r>
                      <a:r>
                        <a:rPr lang="ar-SA" sz="2000" b="1" dirty="0">
                          <a:effectLst/>
                        </a:rPr>
                        <a:t> /</a:t>
                      </a:r>
                    </a:p>
                    <a:p>
                      <a:pPr marL="0" marR="0" lvl="0" indent="0" algn="ctr" defTabSz="914400" rtl="1" eaLnBrk="1" fontAlgn="auto" latinLnBrk="0" hangingPunct="1">
                        <a:lnSpc>
                          <a:spcPct val="115000"/>
                        </a:lnSpc>
                        <a:spcBef>
                          <a:spcPts val="0"/>
                        </a:spcBef>
                        <a:spcAft>
                          <a:spcPts val="0"/>
                        </a:spcAft>
                        <a:buClrTx/>
                        <a:buSzTx/>
                        <a:buFontTx/>
                        <a:buNone/>
                        <a:tabLst/>
                        <a:defRPr/>
                      </a:pP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pic>
        <p:nvPicPr>
          <p:cNvPr id="4" name="Audio 3">
            <a:hlinkClick r:id="" action="ppaction://media"/>
            <a:extLst>
              <a:ext uri="{FF2B5EF4-FFF2-40B4-BE49-F238E27FC236}">
                <a16:creationId xmlns:a16="http://schemas.microsoft.com/office/drawing/2014/main" id="{2BD8B933-D65B-A151-1F5B-0004A8D9ABA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261462" y="5063974"/>
            <a:ext cx="3048000" cy="1714500"/>
          </a:xfrm>
          <a:prstGeom prst="rect">
            <a:avLst/>
          </a:prstGeom>
        </p:spPr>
      </p:pic>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7401"/>
    </mc:Choice>
    <mc:Fallback xmlns="">
      <p:transition spd="slow" advTm="74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95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125" objId="4"/>
        <p14:stopEvt time="7401"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9E0218-0BDE-D955-04E5-A8F2DEDD8E96}"/>
              </a:ext>
            </a:extLst>
          </p:cNvPr>
          <p:cNvSpPr txBox="1"/>
          <p:nvPr/>
        </p:nvSpPr>
        <p:spPr>
          <a:xfrm>
            <a:off x="8914127" y="161478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id="{3DC493B7-3193-86AB-F79A-F3A703F183F7}"/>
              </a:ext>
            </a:extLst>
          </p:cNvPr>
          <p:cNvSpPr txBox="1"/>
          <p:nvPr/>
        </p:nvSpPr>
        <p:spPr>
          <a:xfrm>
            <a:off x="614516" y="2039531"/>
            <a:ext cx="10962968" cy="3723455"/>
          </a:xfrm>
          <a:prstGeom prst="rect">
            <a:avLst/>
          </a:prstGeom>
          <a:noFill/>
        </p:spPr>
        <p:txBody>
          <a:bodyPr wrap="square" rtlCol="0">
            <a:spAutoFit/>
          </a:bodyPr>
          <a:lstStyle/>
          <a:p>
            <a:pPr algn="just" rtl="1">
              <a:lnSpc>
                <a:spcPct val="150000"/>
              </a:lnSpc>
              <a:spcAft>
                <a:spcPts val="800"/>
              </a:spcAft>
            </a:pPr>
            <a:r>
              <a:rPr lang="ar-JO" sz="1600" dirty="0">
                <a:solidFill>
                  <a:srgbClr val="000000"/>
                </a:solidFill>
                <a:latin typeface="Alexandria Light" pitchFamily="2" charset="-78"/>
                <a:cs typeface="Alexandria Light" pitchFamily="2" charset="-78"/>
              </a:rPr>
              <a:t> حرصت المنظمات على التكيف مع متغيرات العصر بإدخال المفاهيم الإدارية الحديث إلى نظمها مثل التنظيم الإداري والتطوير التنظيمي والعلاقات العامة والثقافة التنظيمية وغيرها من المفاهيم لضمان سمعتها و استمراريتها وتحقيق المنافسة.</a:t>
            </a:r>
          </a:p>
          <a:p>
            <a:pPr algn="just" rtl="1">
              <a:lnSpc>
                <a:spcPct val="150000"/>
              </a:lnSpc>
              <a:spcAft>
                <a:spcPts val="800"/>
              </a:spcAft>
            </a:pPr>
            <a:r>
              <a:rPr lang="ar-JO" sz="1600" dirty="0">
                <a:solidFill>
                  <a:srgbClr val="000000"/>
                </a:solidFill>
                <a:latin typeface="Alexandria Light" pitchFamily="2" charset="-78"/>
                <a:cs typeface="Alexandria Light" pitchFamily="2" charset="-78"/>
              </a:rPr>
              <a:t>   وتعتبر الثقافة التنظيمية من العوامل الهامة التي تؤثر في السمعة التسويقية للمؤسسة، وكيفية إدارتها لأعمالها التشغيلية. حيث تشكل دورا هاماً لمختلف المؤسسات، وكيفية تواجدها بالسوق وقدرتها التنافسية.</a:t>
            </a:r>
          </a:p>
          <a:p>
            <a:pPr algn="just" rtl="1">
              <a:lnSpc>
                <a:spcPct val="150000"/>
              </a:lnSpc>
              <a:spcAft>
                <a:spcPts val="800"/>
              </a:spcAft>
            </a:pPr>
            <a:r>
              <a:rPr lang="ar-JO" sz="1600" dirty="0">
                <a:solidFill>
                  <a:srgbClr val="000000"/>
                </a:solidFill>
                <a:latin typeface="Alexandria Light" pitchFamily="2" charset="-78"/>
                <a:cs typeface="Alexandria Light" pitchFamily="2" charset="-78"/>
              </a:rPr>
              <a:t> فالثقافة التي تعتمد في اتخاذ قرارتها التنظيمية على الاعتبارات الأخلاقية والعمل على تحقيق مصالح ومتطلبات العملاء تساعد على حماية العاملين والمستثمرين وتحقيق نزاهة وتكامل الأسواق. في المقابل، نجد أن الإخفاق في ايجاد ثقافة تنظيمية جيدة يُعرض المؤسسة للعديد من المخاطر الهامة والتي قد تلحق بها أضرار كبيرة مثل فرض الغرامات والعقوبات وفقدان السمعة والميزة التنافسية للمؤسسة..    </a:t>
            </a:r>
          </a:p>
          <a:p>
            <a:pPr algn="just" rtl="1">
              <a:lnSpc>
                <a:spcPct val="150000"/>
              </a:lnSpc>
              <a:spcAft>
                <a:spcPts val="800"/>
              </a:spcAft>
            </a:pPr>
            <a:r>
              <a:rPr lang="ar-JO" b="1" dirty="0">
                <a:solidFill>
                  <a:srgbClr val="00B0F0"/>
                </a:solidFill>
                <a:latin typeface="Alexandria Light" pitchFamily="2" charset="-78"/>
                <a:cs typeface="Alexandria Light" pitchFamily="2" charset="-78"/>
              </a:rPr>
              <a:t> فما المقصود بالثقافة التنظيمية؟</a:t>
            </a:r>
            <a:endParaRPr lang="en-US" b="1" dirty="0">
              <a:solidFill>
                <a:srgbClr val="00B0F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70423"/>
    </mc:Choice>
    <mc:Fallback xmlns="">
      <p:transition advTm="17042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الثامنة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مكونات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خصائص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أدوار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أبعاد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محددات  الثقافة التنظيمية</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3656254189"/>
      </p:ext>
    </p:extLst>
  </p:cSld>
  <p:clrMapOvr>
    <a:masterClrMapping/>
  </p:clrMapOvr>
  <mc:AlternateContent xmlns:mc="http://schemas.openxmlformats.org/markup-compatibility/2006" xmlns:p14="http://schemas.microsoft.com/office/powerpoint/2010/main">
    <mc:Choice Requires="p14">
      <p:transition spd="slow" p14:dur="2000" advTm="66364"/>
    </mc:Choice>
    <mc:Fallback xmlns="">
      <p:transition spd="slow" advTm="663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مفهوم الثقافة :</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تعرف الثقافة بأنها مجموعة القيم والمعتقدات والعادات التي تؤثر في سلوك البشر وتصرفاته. </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 جوانب الثقافة : الجانب المعنوي والجانب المادي.</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يتمثل الجانب المعنوي للثقافة في جميع القيم والعادات والتقاليد والسلوك لدى الإنسان وهذه الأشياء تسمى بـ(المعرفة). </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أما الجانب المادي فيتمثل في كل ما هو ملموس من أدوات وتقنيات ماديه يستخدمها الإنسان في حياته، </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وبالتالي فكلما زادت المعرفة لدى الإنسان والمتمثلة في القيم والمبادئ والمعتقدات أدى ذلك إلى زيادة الجانب المادي للثقافة والمتمثلة في قدرته في التعامل مع النظم والأدوات التكنولوجية الحديثة لذلك توجب الاهتمام بالشق المادي والمعنوي معًا</a:t>
            </a:r>
          </a:p>
        </p:txBody>
      </p:sp>
      <p:sp>
        <p:nvSpPr>
          <p:cNvPr id="2" name="TextBox 1">
            <a:extLst>
              <a:ext uri="{FF2B5EF4-FFF2-40B4-BE49-F238E27FC236}">
                <a16:creationId xmlns:a16="http://schemas.microsoft.com/office/drawing/2014/main" id="{8C30AC7A-66B8-DE42-7A7B-579B54F7E5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DA3E27F-35C8-AAD2-D602-DF263F7710D4}"/>
              </a:ext>
            </a:extLst>
          </p:cNvPr>
          <p:cNvSpPr txBox="1"/>
          <p:nvPr/>
        </p:nvSpPr>
        <p:spPr>
          <a:xfrm>
            <a:off x="3915283" y="831984"/>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الثقافة التنظيمية</a:t>
            </a:r>
          </a:p>
          <a:p>
            <a:endParaRPr lang="en-US" dirty="0"/>
          </a:p>
        </p:txBody>
      </p:sp>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136945"/>
    </mc:Choice>
    <mc:Fallback xmlns="">
      <p:transition spd="slow" advTm="13694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Black" pitchFamily="2" charset="-78"/>
                <a:ea typeface="Simplified Arabic" panose="02020603050405020304" pitchFamily="18" charset="-78"/>
                <a:cs typeface="Alexandria Black" pitchFamily="2" charset="-78"/>
              </a:rPr>
              <a:t>الثقافة التنظيمية </a:t>
            </a:r>
          </a:p>
          <a:p>
            <a:pPr marL="285750" indent="-285750" algn="r" rtl="1">
              <a:lnSpc>
                <a:spcPct val="200000"/>
              </a:lnSpc>
              <a:buFont typeface="Wingdings" panose="05000000000000000000" pitchFamily="2" charset="2"/>
              <a:buChar char="ü"/>
            </a:pPr>
            <a:r>
              <a:rPr lang="ar-JO" sz="1600" b="1"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تُعرف بأنها مجموعة القيم والمفاهيم التنظيمية الأساسية التي تحرص الإدارة العليا على إيجادها وتدعيمها بين أعضاء المؤسسة والتي تحكم توجهات وأسلوب عمل المؤسسة، وكيفية إيجاد قيمة مضافة للأعمال التي تقدمها والاتجاهات المستخدمة في حل المشكلات وكيفية التعامل معها.</a:t>
            </a:r>
          </a:p>
          <a:p>
            <a:pPr marL="285750" indent="-285750" algn="r" rtl="1">
              <a:lnSpc>
                <a:spcPct val="200000"/>
              </a:lnSpc>
              <a:buFont typeface="Wingdings" panose="05000000000000000000" pitchFamily="2" charset="2"/>
              <a:buChar char="ü"/>
            </a:pPr>
            <a:r>
              <a:rPr lang="ar-JO" sz="1600" i="0" u="none" strike="noStrike" baseline="0" dirty="0">
                <a:solidFill>
                  <a:schemeClr val="tx1"/>
                </a:solidFill>
                <a:latin typeface="Alexandria Light" pitchFamily="2" charset="-78"/>
                <a:cs typeface="Alexandria Light" pitchFamily="2" charset="-78"/>
              </a:rPr>
              <a:t>منظومة من المعاني والرموز والممارسات والمعتقدات التي تطورت مع مرور الزمن لتصبح من السمات الخاصة بالتنظيم والتي ساعدت في فهم أعضاء التنظيم للسلوك الذي يتوقعونه من أعضاء المنظم</a:t>
            </a:r>
          </a:p>
          <a:p>
            <a:pPr marL="285750" indent="-285750" algn="r" rtl="1">
              <a:lnSpc>
                <a:spcPct val="200000"/>
              </a:lnSpc>
              <a:buFont typeface="Wingdings" panose="05000000000000000000" pitchFamily="2" charset="2"/>
              <a:buChar char="ü"/>
            </a:pPr>
            <a:endParaRPr lang="ar-JO" sz="1600" i="0" u="none" strike="noStrike" baseline="0" dirty="0">
              <a:solidFill>
                <a:schemeClr val="tx1"/>
              </a:solidFill>
              <a:latin typeface="Alexandria Light" pitchFamily="2" charset="-78"/>
              <a:cs typeface="Alexandria Light" pitchFamily="2" charset="-78"/>
            </a:endParaRPr>
          </a:p>
          <a:p>
            <a:pPr algn="r" rtl="1"/>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3459281" y="757266"/>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الثقافة التنظيمية</a:t>
            </a:r>
          </a:p>
          <a:p>
            <a:endParaRPr lang="en-US" dirty="0"/>
          </a:p>
        </p:txBody>
      </p:sp>
      <p:pic>
        <p:nvPicPr>
          <p:cNvPr id="7" name="Picture 6">
            <a:extLst>
              <a:ext uri="{FF2B5EF4-FFF2-40B4-BE49-F238E27FC236}">
                <a16:creationId xmlns:a16="http://schemas.microsoft.com/office/drawing/2014/main" id="{3C2AA451-6AB4-1E93-2D95-4EF4F54F90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062" y="1533985"/>
            <a:ext cx="4476750" cy="1163640"/>
          </a:xfrm>
          <a:prstGeom prst="rect">
            <a:avLst/>
          </a:prstGeom>
        </p:spPr>
      </p:pic>
    </p:spTree>
    <p:extLst>
      <p:ext uri="{BB962C8B-B14F-4D97-AF65-F5344CB8AC3E}">
        <p14:creationId xmlns:p14="http://schemas.microsoft.com/office/powerpoint/2010/main" val="1592132060"/>
      </p:ext>
    </p:extLst>
  </p:cSld>
  <p:clrMapOvr>
    <a:masterClrMapping/>
  </p:clrMapOvr>
  <mc:AlternateContent xmlns:mc="http://schemas.openxmlformats.org/markup-compatibility/2006" xmlns:p14="http://schemas.microsoft.com/office/powerpoint/2010/main">
    <mc:Choice Requires="p14">
      <p:transition spd="slow" p14:dur="2000" advTm="154411"/>
    </mc:Choice>
    <mc:Fallback xmlns="">
      <p:transition spd="slow" advTm="15441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Black" pitchFamily="2" charset="-78"/>
                <a:ea typeface="Simplified Arabic" panose="02020603050405020304" pitchFamily="18" charset="-78"/>
                <a:cs typeface="Alexandria Black" pitchFamily="2" charset="-78"/>
              </a:rPr>
              <a:t>الثقافة التنظيمية</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  وكذلك تعني مجموعةٌ من المفاهيم، والمصطلحات المرتبطة بالأفكار السائدة في داخل المنظمة، </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وتعرف الثقافة التنظيميّة أيضاً بأنّها الصفات التي يجب أن تتميزَ بها بيئة العمل المنظمة حتى تصنفَ بأنها تعتمدُ على نظامٍ ثابتٍ، وخاصٍ فيها وقادرٍ على تحقيق العديد من النتائج الإيجابي، والتي تساهم في زيادة نمو، وتطور الموظفين في مختلف المجالات المهنيّة، ممّا يؤدي إلى تحقيقِ العديد من الأهداف التي انبثقت عن خطةٍ تنظيمية ناجحة.</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وكذلك هي </a:t>
            </a:r>
            <a:r>
              <a:rPr lang="ar-JO" sz="1600" b="0" i="0" u="none" strike="noStrike" baseline="0" dirty="0">
                <a:solidFill>
                  <a:schemeClr val="tx1"/>
                </a:solidFill>
                <a:latin typeface="Alexandria Light" pitchFamily="2" charset="-78"/>
                <a:cs typeface="Alexandria Light" pitchFamily="2" charset="-78"/>
              </a:rPr>
              <a:t> المعتقدات المتجذرة في المنظمة  والتي تشير إلى كيفية ممارسة السلطة في المنظمة، وكيفية مراقبة العاملين فيها وتحفيزهم، بالإضافة إلى العديد من الأمور المرتبطة بالرقابة الفردية، وساعات العمل، وحق الموظفين والمرؤوسين بالابتكار وما تحتاجه المنظمة من التخطيط المستمر.</a:t>
            </a:r>
          </a:p>
          <a:p>
            <a:pPr algn="r" rtl="1"/>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3459281" y="757266"/>
            <a:ext cx="5227519" cy="646331"/>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مفهوم   الثقافة التنظيمية</a:t>
            </a:r>
          </a:p>
          <a:p>
            <a:pPr algn="r" rtl="1"/>
            <a:endParaRPr lang="en-US" dirty="0"/>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57453"/>
    </mc:Choice>
    <mc:Fallback xmlns="">
      <p:transition spd="slow" advTm="15745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540979" y="9208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86810" y="749443"/>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مفهوم الثقافة التنظيمية</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413899" y="1443071"/>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 الثقافة التنظيمية هي نظام من الافتراضات والقيم والمعتقدات المشتركة التي تحكم سلوك الأفراد في المنظمات. تتضمن الثقافة التنظيمية توقعات المنظمة وخبراتها وفلسفتها وقيمها التي تربطها ببعضها البعض ويتم التعبير عنها في صورتها الذاتية وأعمالها الداخلية وتفاعلاتها مع العالم الخارجي وتوقعاتها المستقبلية</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الثقافة التنظيمية هي المعتقدات المختلفة التي يتعمق الفرد بها والتي من شأنها أن تنظم طريقة العمل، ومراقبة الأفراد في المؤسسة، وطرق مكافئتهم على أعمالهم، والتي تعبر عن التخطيط وكيفية ممارسة السلطة والطريقة التي ينظر بها الرؤساء إلى المرؤوسين داخل المنظمة. </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وكذلك هي قيم وقواعد ومعايير وفرضيات وقواعد يصنعها الإنسان بنفسه، ويضيف أنّ ثقافة المنظمة هي شخصيتها ومناخها.</a:t>
            </a:r>
          </a:p>
        </p:txBody>
      </p:sp>
    </p:spTree>
  </p:cSld>
  <p:clrMapOvr>
    <a:masterClrMapping/>
  </p:clrMapOvr>
  <mc:AlternateContent xmlns:mc="http://schemas.openxmlformats.org/markup-compatibility/2006" xmlns:p14="http://schemas.microsoft.com/office/powerpoint/2010/main">
    <mc:Choice Requires="p14">
      <p:transition spd="slow" p14:dur="2000" advTm="125761"/>
    </mc:Choice>
    <mc:Fallback xmlns="">
      <p:transition spd="slow" advTm="1257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وتأسيسًا على ما سبق فإن اثقافة التنظيمية تحمل في معانيها عدة أمور منها:</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هي مجموعةٌ من المفاهيم، والمصطلحات المرتبطة بالأفكار السائدة في المنظمة.</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تضم مجموع الصفات التي يجب أن تتميزَ بها بيئة العمل المنظمة .</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هي قيم وقواعد ومعايير وفرضيات وقواعد يلتزم بها من يعمل في المنظمة ( مشتركة).</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تشكل البيئة التي ينجز الإنسان فيها مختلف أعماله، وهي كذلك  أمر معنوي لا يمكن مشاهدته أو لمسه، إلّا أنّها تتواجد في كل مكان في المنظمة وتؤثر فيها من خلال الاثر المترتب عليها..</a:t>
            </a:r>
          </a:p>
          <a:p>
            <a:pPr algn="just" rtl="1">
              <a:lnSpc>
                <a:spcPct val="20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EB6783D9-A4A4-36DF-2E38-252D95142C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الثقافة التنظيمية</a:t>
            </a:r>
          </a:p>
          <a:p>
            <a:endParaRPr lang="en-US" dirty="0"/>
          </a:p>
        </p:txBody>
      </p:sp>
      <p:pic>
        <p:nvPicPr>
          <p:cNvPr id="6" name="Picture 5">
            <a:extLst>
              <a:ext uri="{FF2B5EF4-FFF2-40B4-BE49-F238E27FC236}">
                <a16:creationId xmlns:a16="http://schemas.microsoft.com/office/drawing/2014/main" id="{3DCFDA02-D6CA-8ECA-D680-767BF7023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671" y="1765119"/>
            <a:ext cx="1920507" cy="2075838"/>
          </a:xfrm>
          <a:prstGeom prst="rect">
            <a:avLst/>
          </a:prstGeom>
        </p:spPr>
      </p:pic>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122872"/>
    </mc:Choice>
    <mc:Fallback xmlns="">
      <p:transition spd="slow" advTm="1228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u="sng" dirty="0">
                <a:solidFill>
                  <a:schemeClr val="tx1"/>
                </a:solidFill>
                <a:latin typeface="Alexandria Light" pitchFamily="2" charset="-78"/>
                <a:cs typeface="Alexandria Light" pitchFamily="2" charset="-78"/>
              </a:rPr>
              <a:t>الثقافة التنظيمية أو الثقافة المؤسسية تشمل ما يأتي</a:t>
            </a:r>
            <a:r>
              <a:rPr lang="ar-JO" dirty="0">
                <a:solidFill>
                  <a:schemeClr val="tx1"/>
                </a:solidFill>
                <a:latin typeface="Alexandria Light" pitchFamily="2" charset="-78"/>
                <a:cs typeface="Alexandria Light" pitchFamily="2" charset="-78"/>
              </a:rPr>
              <a:t>:</a:t>
            </a:r>
          </a:p>
          <a:p>
            <a:pPr algn="just" rtl="1">
              <a:lnSpc>
                <a:spcPct val="200000"/>
              </a:lnSpc>
            </a:pPr>
            <a:r>
              <a:rPr lang="ar-JO" dirty="0">
                <a:solidFill>
                  <a:schemeClr val="tx1"/>
                </a:solidFill>
                <a:latin typeface="Alexandria Light" pitchFamily="2" charset="-78"/>
                <a:cs typeface="Alexandria Light" pitchFamily="2" charset="-78"/>
              </a:rPr>
              <a:t>-الطرق التي تدير بها المنظمة أعمالها  و التعامل مع جمهورها  ومدى الحرية المسموح بها في اتخاذ القرار، </a:t>
            </a:r>
          </a:p>
          <a:p>
            <a:pPr algn="just" rtl="1">
              <a:lnSpc>
                <a:spcPct val="200000"/>
              </a:lnSpc>
            </a:pPr>
            <a:r>
              <a:rPr lang="ar-JO" dirty="0">
                <a:solidFill>
                  <a:schemeClr val="tx1"/>
                </a:solidFill>
                <a:latin typeface="Alexandria Light" pitchFamily="2" charset="-78"/>
                <a:cs typeface="Alexandria Light" pitchFamily="2" charset="-78"/>
              </a:rPr>
              <a:t>-تطوير الأفكار الجديدة، والتعبير الشخصي، ومدى التزام الموظفين تجاه الأهداف الجماعية.</a:t>
            </a:r>
          </a:p>
          <a:p>
            <a:pPr algn="just" rtl="1">
              <a:lnSpc>
                <a:spcPct val="200000"/>
              </a:lnSpc>
            </a:pPr>
            <a:r>
              <a:rPr lang="ar-JO" dirty="0">
                <a:solidFill>
                  <a:schemeClr val="tx1"/>
                </a:solidFill>
                <a:latin typeface="Alexandria Light" pitchFamily="2" charset="-78"/>
                <a:cs typeface="Alexandria Light" pitchFamily="2" charset="-78"/>
              </a:rPr>
              <a:t>-كما تؤثر الثقافة التنظيمية على المنظمة في الإنتاجية والأداء والالتزام بالمواعيد والاهتمام بالبيئة. ويمتد أيضًا إلى أساليب الإنتاج وممارسات التسويق والإعلان. وتعد الثقافة التنظيمية خاصة بكل منظمة </a:t>
            </a:r>
          </a:p>
          <a:p>
            <a:pPr algn="just" rtl="1">
              <a:lnSpc>
                <a:spcPct val="200000"/>
              </a:lnSpc>
            </a:pPr>
            <a:r>
              <a:rPr lang="ar-JO" dirty="0">
                <a:solidFill>
                  <a:schemeClr val="tx1"/>
                </a:solidFill>
                <a:latin typeface="Alexandria Light" pitchFamily="2" charset="-78"/>
                <a:cs typeface="Alexandria Light" pitchFamily="2" charset="-78"/>
              </a:rPr>
              <a:t>-وتختص بالقيم والمعتقدات والمواقف التي تتخلل الأعمال التجارية.</a:t>
            </a:r>
          </a:p>
          <a:p>
            <a:pPr algn="just" rtl="1">
              <a:lnSpc>
                <a:spcPct val="200000"/>
              </a:lnSpc>
            </a:pPr>
            <a:r>
              <a:rPr lang="ar-JO" dirty="0">
                <a:solidFill>
                  <a:schemeClr val="tx1"/>
                </a:solidFill>
                <a:latin typeface="Alexandria Light" pitchFamily="2" charset="-78"/>
                <a:cs typeface="Alexandria Light" pitchFamily="2" charset="-78"/>
              </a:rPr>
              <a:t>-غالبًا ما يُشار إلى الثقافة المؤسسية على أنها "طابع المنظمة"، والتي تمثل السلوك الجماعي للأشخاص الذين يستخدمون رؤية الشركة المشتركة، والأهداف، والقيم المشتركة، والمواقف، </a:t>
            </a:r>
          </a:p>
        </p:txBody>
      </p:sp>
      <p:sp>
        <p:nvSpPr>
          <p:cNvPr id="2" name="TextBox 1">
            <a:extLst>
              <a:ext uri="{FF2B5EF4-FFF2-40B4-BE49-F238E27FC236}">
                <a16:creationId xmlns:a16="http://schemas.microsoft.com/office/drawing/2014/main" id="{2C728FFE-1A7F-4578-DA88-7A46C22D070A}"/>
              </a:ext>
            </a:extLst>
          </p:cNvPr>
          <p:cNvSpPr txBox="1"/>
          <p:nvPr/>
        </p:nvSpPr>
        <p:spPr>
          <a:xfrm>
            <a:off x="9280391" y="63592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CD28B9-364A-CFD4-4094-A5EEB962485F}"/>
              </a:ext>
            </a:extLst>
          </p:cNvPr>
          <p:cNvSpPr txBox="1"/>
          <p:nvPr/>
        </p:nvSpPr>
        <p:spPr>
          <a:xfrm>
            <a:off x="2788617" y="827801"/>
            <a:ext cx="5796276" cy="923330"/>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الثقافة التنظيمية</a:t>
            </a:r>
          </a:p>
          <a:p>
            <a:pPr algn="r" rtl="1"/>
            <a:endParaRPr lang="ar-JO" dirty="0">
              <a:solidFill>
                <a:srgbClr val="00B0F0"/>
              </a:solidFill>
              <a:latin typeface="Alexandria Black" pitchFamily="2" charset="-78"/>
              <a:cs typeface="Alexandria Black" pitchFamily="2" charset="-78"/>
            </a:endParaRPr>
          </a:p>
          <a:p>
            <a:pPr algn="r" rtl="1"/>
            <a:endParaRPr lang="ar-JO"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131571"/>
    </mc:Choice>
    <mc:Fallback xmlns="">
      <p:transition spd="slow" advTm="13157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A1C1B-8365-63FE-F71A-E5159B0E26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A688F6-F723-A742-7F9B-B03839983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B25C1CC-FAD9-FB38-0082-A78E0A260B3D}"/>
              </a:ext>
            </a:extLst>
          </p:cNvPr>
          <p:cNvSpPr/>
          <p:nvPr/>
        </p:nvSpPr>
        <p:spPr>
          <a:xfrm>
            <a:off x="488731" y="1382283"/>
            <a:ext cx="10777239" cy="4734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فالمكونات هيا لعناصر الأساسية التـي تشكل الثقافة التنظيمية وتتمثل في ما يأتي:</a:t>
            </a:r>
          </a:p>
          <a:p>
            <a:pPr algn="just" rtl="1">
              <a:lnSpc>
                <a:spcPct val="200000"/>
              </a:lnSpc>
            </a:pPr>
            <a:r>
              <a:rPr lang="ar-JO" dirty="0">
                <a:solidFill>
                  <a:schemeClr val="tx1"/>
                </a:solidFill>
                <a:latin typeface="Alexandria Light" pitchFamily="2" charset="-78"/>
                <a:cs typeface="Alexandria Light" pitchFamily="2" charset="-78"/>
              </a:rPr>
              <a:t>1) ا</a:t>
            </a:r>
            <a:r>
              <a:rPr lang="ar-JO" dirty="0">
                <a:solidFill>
                  <a:schemeClr val="tx1"/>
                </a:solidFill>
                <a:latin typeface="Alexandria Medium" pitchFamily="2" charset="-78"/>
                <a:cs typeface="Alexandria Medium" pitchFamily="2" charset="-78"/>
              </a:rPr>
              <a:t>لقيم التنظيمية </a:t>
            </a:r>
            <a:r>
              <a:rPr lang="en-US" dirty="0">
                <a:solidFill>
                  <a:schemeClr val="tx1"/>
                </a:solidFill>
                <a:latin typeface="Alexandria Medium" pitchFamily="2" charset="-78"/>
                <a:cs typeface="Alexandria Medium" pitchFamily="2" charset="-78"/>
              </a:rPr>
              <a:t>Organizational Values: </a:t>
            </a:r>
            <a:r>
              <a:rPr lang="ar-JO" dirty="0">
                <a:solidFill>
                  <a:schemeClr val="tx1"/>
                </a:solidFill>
                <a:latin typeface="Alexandria Light" pitchFamily="2" charset="-78"/>
                <a:cs typeface="Alexandria Light" pitchFamily="2" charset="-78"/>
              </a:rPr>
              <a:t> </a:t>
            </a:r>
          </a:p>
          <a:p>
            <a:pPr algn="just" rtl="1">
              <a:lnSpc>
                <a:spcPct val="200000"/>
              </a:lnSpc>
            </a:pPr>
            <a:r>
              <a:rPr lang="ar-JO" dirty="0">
                <a:solidFill>
                  <a:schemeClr val="tx1"/>
                </a:solidFill>
                <a:latin typeface="Alexandria Light" pitchFamily="2" charset="-78"/>
                <a:cs typeface="Alexandria Light" pitchFamily="2" charset="-78"/>
              </a:rPr>
              <a:t>مجموعه من القناعات التي يتبناها الأفراد وتشكل قواعـد ثابتـة في تحديد السلوك المقبول والمرفوض. مثل أن تتبنى المنظمة قيمة العدل أو المساوة بين منسوبيها. </a:t>
            </a:r>
          </a:p>
          <a:p>
            <a:pPr algn="just" rtl="1">
              <a:lnSpc>
                <a:spcPct val="200000"/>
              </a:lnSpc>
            </a:pPr>
            <a:r>
              <a:rPr lang="ar-JO" dirty="0">
                <a:solidFill>
                  <a:schemeClr val="tx1"/>
                </a:solidFill>
                <a:latin typeface="Alexandria Light" pitchFamily="2" charset="-78"/>
                <a:cs typeface="Alexandria Light" pitchFamily="2" charset="-78"/>
              </a:rPr>
              <a:t>2) </a:t>
            </a:r>
            <a:r>
              <a:rPr lang="ar-JO" dirty="0">
                <a:solidFill>
                  <a:schemeClr val="tx1"/>
                </a:solidFill>
                <a:latin typeface="Alexandria Medium" pitchFamily="2" charset="-78"/>
                <a:cs typeface="Alexandria Medium" pitchFamily="2" charset="-78"/>
              </a:rPr>
              <a:t>المعتقدات التنظيمية </a:t>
            </a:r>
            <a:r>
              <a:rPr lang="en-US" dirty="0">
                <a:solidFill>
                  <a:schemeClr val="tx1"/>
                </a:solidFill>
                <a:latin typeface="Alexandria Medium" pitchFamily="2" charset="-78"/>
                <a:cs typeface="Alexandria Medium" pitchFamily="2" charset="-78"/>
              </a:rPr>
              <a:t>Organizational Beliefs: </a:t>
            </a:r>
            <a:r>
              <a:rPr lang="ar-JO" dirty="0">
                <a:solidFill>
                  <a:schemeClr val="tx1"/>
                </a:solidFill>
                <a:latin typeface="Alexandria Light" pitchFamily="2" charset="-78"/>
                <a:cs typeface="Alexandria Light" pitchFamily="2" charset="-78"/>
              </a:rPr>
              <a:t>  </a:t>
            </a:r>
          </a:p>
          <a:p>
            <a:pPr algn="just" rtl="1">
              <a:lnSpc>
                <a:spcPct val="200000"/>
              </a:lnSpc>
            </a:pPr>
            <a:r>
              <a:rPr lang="ar-JO" dirty="0">
                <a:solidFill>
                  <a:schemeClr val="tx1"/>
                </a:solidFill>
                <a:latin typeface="Alexandria Light" pitchFamily="2" charset="-78"/>
                <a:cs typeface="Alexandria Light" pitchFamily="2" charset="-78"/>
              </a:rPr>
              <a:t>وتمثل التصورات والأفكار المشتركة الراسخة في أذهان العاملين في المنظمة. ومن هذه المعتقدات أهمية المشاركة في عملية صنع القرارات والمساهمة في العمل الجماعي. </a:t>
            </a:r>
          </a:p>
        </p:txBody>
      </p:sp>
      <p:sp>
        <p:nvSpPr>
          <p:cNvPr id="2" name="TextBox 1">
            <a:extLst>
              <a:ext uri="{FF2B5EF4-FFF2-40B4-BE49-F238E27FC236}">
                <a16:creationId xmlns:a16="http://schemas.microsoft.com/office/drawing/2014/main" id="{4CE91526-A4A9-96F8-9D4C-59DDA7BB87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1319949-AF85-2F4E-8F85-E20598D2EB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EFD1527-8336-234A-21D2-AEC770FF73A3}"/>
              </a:ext>
            </a:extLst>
          </p:cNvPr>
          <p:cNvSpPr txBox="1"/>
          <p:nvPr/>
        </p:nvSpPr>
        <p:spPr>
          <a:xfrm>
            <a:off x="3253130" y="757266"/>
            <a:ext cx="4856813" cy="646331"/>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مكونات الثقافة التنظيمية</a:t>
            </a:r>
          </a:p>
          <a:p>
            <a:pPr algn="r" rtl="1"/>
            <a:endParaRPr lang="ar-JO"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893970739"/>
      </p:ext>
    </p:extLst>
  </p:cSld>
  <p:clrMapOvr>
    <a:masterClrMapping/>
  </p:clrMapOvr>
  <mc:AlternateContent xmlns:mc="http://schemas.openxmlformats.org/markup-compatibility/2006" xmlns:p14="http://schemas.microsoft.com/office/powerpoint/2010/main">
    <mc:Choice Requires="p14">
      <p:transition spd="slow" p14:dur="2000" advTm="72130"/>
    </mc:Choice>
    <mc:Fallback xmlns="">
      <p:transition spd="slow" advTm="721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65" y="100278"/>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مكونات الثقافة التنظيمية</a:t>
            </a:r>
            <a:endParaRPr lang="en-US" sz="2000" dirty="0">
              <a:solidFill>
                <a:srgbClr val="00B0F0"/>
              </a:solidFill>
              <a:latin typeface="Alexandria Black" pitchFamily="2" charset="-78"/>
              <a:cs typeface="Alexandria Black"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467194" y="1266558"/>
            <a:ext cx="11257613" cy="4913525"/>
          </a:xfrm>
          <a:prstGeom prst="rect">
            <a:avLst/>
          </a:prstGeom>
          <a:solidFill>
            <a:schemeClr val="bg1"/>
          </a:solidFill>
        </p:spPr>
        <p:txBody>
          <a:bodyPr wrap="square" rtlCol="0">
            <a:spAutoFit/>
          </a:bodyPr>
          <a:lstStyle/>
          <a:p>
            <a:pPr algn="just" rtl="1">
              <a:lnSpc>
                <a:spcPct val="200000"/>
              </a:lnSpc>
            </a:pPr>
            <a:endParaRPr lang="ar-JO" sz="1600" dirty="0">
              <a:latin typeface="Alexandria Black" pitchFamily="2" charset="-78"/>
              <a:ea typeface="Simplified Arabic" panose="02020603050405020304" pitchFamily="18" charset="-78"/>
              <a:cs typeface="Alexandria Black" pitchFamily="2" charset="-78"/>
            </a:endParaRPr>
          </a:p>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3) الأعراف التنظيمية </a:t>
            </a:r>
            <a:r>
              <a:rPr lang="en-US" sz="1600" dirty="0">
                <a:latin typeface="Alexandria Black" pitchFamily="2" charset="-78"/>
                <a:ea typeface="Simplified Arabic" panose="02020603050405020304" pitchFamily="18" charset="-78"/>
                <a:cs typeface="Alexandria Black" pitchFamily="2" charset="-78"/>
              </a:rPr>
              <a:t>Organizational Norms: </a:t>
            </a:r>
            <a:r>
              <a:rPr lang="ar-JO" sz="1600" dirty="0">
                <a:latin typeface="Alexandria Black" pitchFamily="2" charset="-78"/>
                <a:ea typeface="Simplified Arabic" panose="02020603050405020304" pitchFamily="18" charset="-78"/>
                <a:cs typeface="Alexandria Black" pitchFamily="2" charset="-78"/>
              </a:rPr>
              <a:t>  </a:t>
            </a:r>
          </a:p>
          <a:p>
            <a:pPr algn="just" rtl="1">
              <a:lnSpc>
                <a:spcPct val="200000"/>
              </a:lnSpc>
            </a:pPr>
            <a:r>
              <a:rPr lang="ar-JO" sz="1600" dirty="0">
                <a:latin typeface="Alexandria Light" pitchFamily="2" charset="-78"/>
                <a:ea typeface="Simplified Arabic" panose="02020603050405020304" pitchFamily="18" charset="-78"/>
                <a:cs typeface="Alexandria Light" pitchFamily="2" charset="-78"/>
              </a:rPr>
              <a:t>هي المعايير التي يلتزم بها العاملون في المنظمة، وغالبًا ما تكون هذه الأعراف غير مكتوبة وواجبة الاتباع. مثل الالتزام بعـدم توظيف اثنيـن مـن العائلة نفسها في نفس القسم أو المنظمة أو عدم إعادة تعيين موظف قد استقال من المنظمة سابقًا. </a:t>
            </a:r>
          </a:p>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4) التوقعات التنظيمية </a:t>
            </a:r>
            <a:r>
              <a:rPr lang="en-US" sz="1600" dirty="0">
                <a:latin typeface="Alexandria Black" pitchFamily="2" charset="-78"/>
                <a:ea typeface="Simplified Arabic" panose="02020603050405020304" pitchFamily="18" charset="-78"/>
                <a:cs typeface="Alexandria Black" pitchFamily="2" charset="-78"/>
              </a:rPr>
              <a:t>Organizational Expectations: </a:t>
            </a:r>
            <a:endParaRPr lang="ar-JO" sz="1600" dirty="0">
              <a:latin typeface="Alexandria Black" pitchFamily="2" charset="-78"/>
              <a:ea typeface="Simplified Arabic" panose="02020603050405020304" pitchFamily="18" charset="-78"/>
              <a:cs typeface="Alexandria Black" pitchFamily="2" charset="-78"/>
            </a:endParaRPr>
          </a:p>
          <a:p>
            <a:pPr algn="just" rtl="1">
              <a:lnSpc>
                <a:spcPct val="250000"/>
              </a:lnSpc>
            </a:pPr>
            <a:r>
              <a:rPr lang="ar-JO" sz="1600" dirty="0">
                <a:latin typeface="Alexandria Light" pitchFamily="2" charset="-78"/>
                <a:cs typeface="Alexandria Light" pitchFamily="2" charset="-78"/>
              </a:rPr>
              <a:t>وهي عبارة عن مجموعة من الأشياء المتوقعة التي يحددها أو يتوقعها الفرد من المنظمة وكذلك تتوقعها المنظمة من الفرد، خلال فترة عمل الفرد في المنظمة. مثال ذلك توقعات الرؤساء من المرؤوسين، والمرؤوسين من الرؤساء، والزملاء من الزملاء الآخرين والمتمثلة بالتقدير والاحترام المتبادل، وتوفير بيئة تنظيمية ومناخ تنظيمي يساعد ويدعم احتياجات العامل النفسية والاقتصادية</a:t>
            </a:r>
          </a:p>
          <a:p>
            <a:pPr algn="just" rtl="1">
              <a:lnSpc>
                <a:spcPct val="250000"/>
              </a:lnSpc>
            </a:pPr>
            <a:endParaRPr lang="ar-JO" sz="1600" dirty="0">
              <a:latin typeface="Alexandria Light" pitchFamily="2" charset="-78"/>
              <a:cs typeface="Alexandria Light" pitchFamily="2" charset="-78"/>
            </a:endParaRPr>
          </a:p>
        </p:txBody>
      </p:sp>
      <p:pic>
        <p:nvPicPr>
          <p:cNvPr id="4" name="Picture 3">
            <a:extLst>
              <a:ext uri="{FF2B5EF4-FFF2-40B4-BE49-F238E27FC236}">
                <a16:creationId xmlns:a16="http://schemas.microsoft.com/office/drawing/2014/main" id="{43D1F8CC-088A-0979-89AF-FF01C3D1C0DA}"/>
              </a:ext>
            </a:extLst>
          </p:cNvPr>
          <p:cNvPicPr>
            <a:picLocks noChangeAspect="1"/>
          </p:cNvPicPr>
          <p:nvPr/>
        </p:nvPicPr>
        <p:blipFill>
          <a:blip r:embed="rId3"/>
          <a:stretch>
            <a:fillRect/>
          </a:stretch>
        </p:blipFill>
        <p:spPr>
          <a:xfrm>
            <a:off x="9109396" y="6180083"/>
            <a:ext cx="2615411" cy="536494"/>
          </a:xfrm>
          <a:prstGeom prst="rect">
            <a:avLst/>
          </a:prstGeom>
        </p:spPr>
      </p:pic>
      <p:pic>
        <p:nvPicPr>
          <p:cNvPr id="5" name="Picture 4">
            <a:extLst>
              <a:ext uri="{FF2B5EF4-FFF2-40B4-BE49-F238E27FC236}">
                <a16:creationId xmlns:a16="http://schemas.microsoft.com/office/drawing/2014/main" id="{3858DC1E-5AE3-E1E7-370D-DBDB0BBE9951}"/>
              </a:ext>
            </a:extLst>
          </p:cNvPr>
          <p:cNvPicPr>
            <a:picLocks noChangeAspect="1"/>
          </p:cNvPicPr>
          <p:nvPr/>
        </p:nvPicPr>
        <p:blipFill>
          <a:blip r:embed="rId4"/>
          <a:stretch>
            <a:fillRect/>
          </a:stretch>
        </p:blipFill>
        <p:spPr>
          <a:xfrm>
            <a:off x="515709" y="1286354"/>
            <a:ext cx="3220689" cy="954284"/>
          </a:xfrm>
          <a:prstGeom prst="rect">
            <a:avLst/>
          </a:prstGeom>
        </p:spPr>
      </p:pic>
    </p:spTree>
  </p:cSld>
  <p:clrMapOvr>
    <a:masterClrMapping/>
  </p:clrMapOvr>
  <p:transition spd="slow" advTm="123296">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2966" y="1407163"/>
            <a:ext cx="11407859"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400" dirty="0">
              <a:solidFill>
                <a:schemeClr val="tx1"/>
              </a:solidFill>
              <a:latin typeface="Alexandria Light" pitchFamily="2" charset="-78"/>
              <a:cs typeface="Alexandria Light" pitchFamily="2" charset="-78"/>
            </a:endParaRPr>
          </a:p>
          <a:p>
            <a:pPr algn="ctr"/>
            <a:endParaRPr lang="ar-JO" sz="2000" b="1" dirty="0">
              <a:solidFill>
                <a:srgbClr val="00B0F0"/>
              </a:solidFill>
              <a:latin typeface="Alexandria ExtraLight" pitchFamily="2" charset="-78"/>
              <a:cs typeface="Alexandria ExtraLight" pitchFamily="2" charset="-78"/>
            </a:endParaRPr>
          </a:p>
          <a:p>
            <a:pPr algn="ctr"/>
            <a:endParaRPr lang="ar-JO" sz="2000" b="1" dirty="0">
              <a:solidFill>
                <a:srgbClr val="00B0F0"/>
              </a:solidFill>
              <a:latin typeface="Alexandria ExtraLight" pitchFamily="2" charset="-78"/>
              <a:cs typeface="Alexandria ExtraLight" pitchFamily="2" charset="-78"/>
            </a:endParaRPr>
          </a:p>
          <a:p>
            <a:pPr algn="ctr"/>
            <a:endParaRPr lang="ar-JO" sz="2000" b="1" dirty="0">
              <a:solidFill>
                <a:srgbClr val="00B0F0"/>
              </a:solidFill>
              <a:latin typeface="Alexandria ExtraLight" pitchFamily="2" charset="-78"/>
              <a:cs typeface="Alexandria ExtraLight" pitchFamily="2" charset="-78"/>
            </a:endParaRPr>
          </a:p>
          <a:p>
            <a:pPr algn="ctr"/>
            <a:endParaRPr lang="ar-JO" sz="1600" b="1" dirty="0">
              <a:solidFill>
                <a:schemeClr val="tx1"/>
              </a:solidFill>
              <a:latin typeface="Alexandria ExtraLight" pitchFamily="2" charset="-78"/>
              <a:cs typeface="Alexandria ExtraLight" pitchFamily="2" charset="-78"/>
            </a:endParaRPr>
          </a:p>
          <a:p>
            <a:pPr algn="just" rtl="1">
              <a:lnSpc>
                <a:spcPct val="250000"/>
              </a:lnSpc>
            </a:pPr>
            <a:r>
              <a:rPr lang="ar-JO" sz="1600" b="0" i="0" dirty="0">
                <a:solidFill>
                  <a:schemeClr val="tx1"/>
                </a:solidFill>
                <a:effectLst/>
                <a:latin typeface="Alexandria ExtraLight" pitchFamily="2" charset="-78"/>
                <a:cs typeface="Alexandria ExtraLight" pitchFamily="2" charset="-78"/>
              </a:rPr>
              <a:t>     </a:t>
            </a:r>
            <a:endParaRPr lang="en-US" sz="3600" b="1" dirty="0">
              <a:solidFill>
                <a:srgbClr val="00B0F0"/>
              </a:solidFill>
              <a:latin typeface="Alexandria ExtraLight" pitchFamily="2" charset="-78"/>
              <a:cs typeface="Alexandria Extra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a:t>
            </a:r>
            <a:r>
              <a:rPr lang="en-US" sz="1600" dirty="0">
                <a:latin typeface="Alexandria Light" pitchFamily="2" charset="-78"/>
                <a:cs typeface="Alexandria Light" pitchFamily="2" charset="-78"/>
              </a:rPr>
              <a:t>.midocean</a:t>
            </a:r>
            <a:r>
              <a:rPr lang="en-US" sz="2000" b="1" dirty="0"/>
              <a:t>.ae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D2223F5-E4A2-7FC3-799F-BB17E957C3B3}"/>
              </a:ext>
            </a:extLst>
          </p:cNvPr>
          <p:cNvSpPr txBox="1"/>
          <p:nvPr/>
        </p:nvSpPr>
        <p:spPr>
          <a:xfrm>
            <a:off x="3273472" y="881406"/>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مكونات الثقافة التنظيمية</a:t>
            </a:r>
            <a:endParaRPr lang="en-US" sz="2000" dirty="0">
              <a:solidFill>
                <a:srgbClr val="00B0F0"/>
              </a:solidFill>
              <a:latin typeface="Alexandria Black" pitchFamily="2" charset="-78"/>
              <a:cs typeface="Alexandria Black" pitchFamily="2" charset="-78"/>
            </a:endParaRPr>
          </a:p>
        </p:txBody>
      </p:sp>
      <p:pic>
        <p:nvPicPr>
          <p:cNvPr id="8" name="Picture 7">
            <a:extLst>
              <a:ext uri="{FF2B5EF4-FFF2-40B4-BE49-F238E27FC236}">
                <a16:creationId xmlns:a16="http://schemas.microsoft.com/office/drawing/2014/main" id="{A1949687-AB29-F9AF-B960-870DC33CE5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8994" y="1616302"/>
            <a:ext cx="10121462" cy="4484953"/>
          </a:xfrm>
          <a:prstGeom prst="rect">
            <a:avLst/>
          </a:prstGeom>
        </p:spPr>
      </p:pic>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86149"/>
    </mc:Choice>
    <mc:Fallback xmlns="">
      <p:transition spd="slow" advTm="8614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i="0" dirty="0">
              <a:solidFill>
                <a:schemeClr val="tx1"/>
              </a:solidFill>
              <a:effectLst/>
              <a:latin typeface="Alexandria Medium" pitchFamily="2" charset="-78"/>
              <a:cs typeface="Alexandria Medium" pitchFamily="2" charset="-78"/>
            </a:endParaRPr>
          </a:p>
          <a:p>
            <a:pPr algn="r" rtl="1">
              <a:lnSpc>
                <a:spcPct val="150000"/>
              </a:lnSpc>
            </a:pPr>
            <a:r>
              <a:rPr lang="ar-JO" sz="1600" i="0" dirty="0">
                <a:solidFill>
                  <a:schemeClr val="tx1"/>
                </a:solidFill>
                <a:effectLst/>
                <a:latin typeface="Alexandria Medium" pitchFamily="2" charset="-78"/>
                <a:cs typeface="Alexandria Medium" pitchFamily="2" charset="-78"/>
              </a:rPr>
              <a:t>تتلخص أهمية الثقافة التنظيمية في جوانب عديدة ومنها: </a:t>
            </a:r>
          </a:p>
          <a:p>
            <a:pPr marL="342900" indent="-342900" algn="r" rtl="1">
              <a:lnSpc>
                <a:spcPct val="250000"/>
              </a:lnSpc>
              <a:buFont typeface="+mj-lt"/>
              <a:buAutoNum type="arabicPeriod"/>
            </a:pPr>
            <a:r>
              <a:rPr lang="ar-JO" i="0" dirty="0">
                <a:solidFill>
                  <a:schemeClr val="tx1"/>
                </a:solidFill>
                <a:effectLst/>
                <a:latin typeface="Alexandria Light" pitchFamily="2" charset="-78"/>
                <a:cs typeface="Alexandria Light" pitchFamily="2" charset="-78"/>
              </a:rPr>
              <a:t>تكوين أنماط السلوك والعلاقات التي يجب أن يتبعها أفراد المنظمة الواحدة سواء كانوا العاملين بها أم مدرائها. </a:t>
            </a:r>
          </a:p>
          <a:p>
            <a:pPr marL="342900" indent="-342900" algn="r" rtl="1">
              <a:lnSpc>
                <a:spcPct val="250000"/>
              </a:lnSpc>
              <a:buFont typeface="+mj-lt"/>
              <a:buAutoNum type="arabicPeriod"/>
            </a:pPr>
            <a:r>
              <a:rPr lang="ar-JO" i="0" dirty="0">
                <a:solidFill>
                  <a:schemeClr val="tx1"/>
                </a:solidFill>
                <a:effectLst/>
                <a:latin typeface="Alexandria Light" pitchFamily="2" charset="-78"/>
                <a:cs typeface="Alexandria Light" pitchFamily="2" charset="-78"/>
              </a:rPr>
              <a:t>رفع قدرة المنظمة على التغيير والتطوير ومواكبة التطورات التي تحدث في المنظمات من حولها.</a:t>
            </a:r>
          </a:p>
          <a:p>
            <a:pPr marL="342900" indent="-342900" algn="r" rtl="1">
              <a:lnSpc>
                <a:spcPct val="250000"/>
              </a:lnSpc>
              <a:buFont typeface="+mj-lt"/>
              <a:buAutoNum type="arabicPeriod"/>
            </a:pPr>
            <a:r>
              <a:rPr lang="ar-JO" i="0" dirty="0">
                <a:solidFill>
                  <a:schemeClr val="tx1"/>
                </a:solidFill>
                <a:effectLst/>
                <a:latin typeface="Alexandria Light" pitchFamily="2" charset="-78"/>
                <a:cs typeface="Alexandria Light" pitchFamily="2" charset="-78"/>
              </a:rPr>
              <a:t> تحديد السلوك الوظيفي المتوقع من الأفراد العاملين في المنظمة، </a:t>
            </a:r>
          </a:p>
          <a:p>
            <a:pPr marL="342900" indent="-342900" algn="r" rtl="1">
              <a:lnSpc>
                <a:spcPct val="250000"/>
              </a:lnSpc>
              <a:buFont typeface="+mj-lt"/>
              <a:buAutoNum type="arabicPeriod"/>
            </a:pPr>
            <a:r>
              <a:rPr lang="ar-JO" i="0" dirty="0">
                <a:solidFill>
                  <a:schemeClr val="tx1"/>
                </a:solidFill>
                <a:effectLst/>
                <a:latin typeface="Alexandria Light" pitchFamily="2" charset="-78"/>
                <a:cs typeface="Alexandria Light" pitchFamily="2" charset="-78"/>
              </a:rPr>
              <a:t>تحديد طبيعة علاقاتهم ببعضهم وعلاقاتهم مع العملاء. </a:t>
            </a:r>
          </a:p>
          <a:p>
            <a:pPr marL="342900" indent="-342900" algn="r" rtl="1">
              <a:lnSpc>
                <a:spcPct val="250000"/>
              </a:lnSpc>
              <a:buFont typeface="+mj-lt"/>
              <a:buAutoNum type="arabicPeriod"/>
            </a:pPr>
            <a:r>
              <a:rPr lang="ar-JO" i="0" dirty="0">
                <a:solidFill>
                  <a:schemeClr val="tx1"/>
                </a:solidFill>
                <a:effectLst/>
                <a:latin typeface="Alexandria Light" pitchFamily="2" charset="-78"/>
                <a:cs typeface="Alexandria Light" pitchFamily="2" charset="-78"/>
              </a:rPr>
              <a:t>تحديد طريقة اللبس للموظفين واللغة التي يتحدثون بها. </a:t>
            </a:r>
          </a:p>
          <a:p>
            <a:pPr marL="342900" indent="-342900" algn="r" rtl="1">
              <a:lnSpc>
                <a:spcPct val="250000"/>
              </a:lnSpc>
              <a:buFont typeface="+mj-lt"/>
              <a:buAutoNum type="arabicPeriod"/>
            </a:pPr>
            <a:r>
              <a:rPr lang="ar-JO" i="0" dirty="0">
                <a:solidFill>
                  <a:schemeClr val="tx1"/>
                </a:solidFill>
                <a:effectLst/>
                <a:latin typeface="Alexandria Light" pitchFamily="2" charset="-78"/>
                <a:cs typeface="Alexandria Light" pitchFamily="2" charset="-78"/>
              </a:rPr>
              <a:t>الحفاظ على استقرار المنظمة.</a:t>
            </a:r>
          </a:p>
          <a:p>
            <a:pPr algn="r" rtl="1">
              <a:lnSpc>
                <a:spcPct val="200000"/>
              </a:lnSpc>
              <a:buFont typeface="+mj-lt"/>
              <a:buAutoNum type="arabicPeriod"/>
            </a:pPr>
            <a:endParaRPr lang="ar-JO" sz="160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228E11B-B6EF-60BC-A853-4989EDA5D52D}"/>
              </a:ext>
            </a:extLst>
          </p:cNvPr>
          <p:cNvSpPr txBox="1"/>
          <p:nvPr/>
        </p:nvSpPr>
        <p:spPr>
          <a:xfrm>
            <a:off x="3815255" y="797666"/>
            <a:ext cx="3720662"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أهمية الثقافة التنظيمية</a:t>
            </a:r>
          </a:p>
        </p:txBody>
      </p:sp>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58397"/>
    </mc:Choice>
    <mc:Fallback xmlns="">
      <p:transition spd="slow" advTm="15839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B69E360-E1CF-B8E4-509D-F4E6DF3691B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200000"/>
              </a:lnSpc>
            </a:pPr>
            <a:endParaRPr lang="ar-JO" sz="1600" dirty="0">
              <a:solidFill>
                <a:schemeClr val="tx1"/>
              </a:solidFill>
              <a:latin typeface="Alexandria Medium" pitchFamily="2" charset="-78"/>
              <a:cs typeface="Alexandria Medium" pitchFamily="2" charset="-78"/>
            </a:endParaRPr>
          </a:p>
          <a:p>
            <a:pPr algn="r" rtl="1">
              <a:lnSpc>
                <a:spcPct val="200000"/>
              </a:lnSpc>
            </a:pPr>
            <a:r>
              <a:rPr lang="ar-JO" dirty="0">
                <a:solidFill>
                  <a:schemeClr val="tx1"/>
                </a:solidFill>
                <a:latin typeface="Alexandria Light" pitchFamily="2" charset="-78"/>
                <a:cs typeface="Alexandria Light" pitchFamily="2" charset="-78"/>
              </a:rPr>
              <a:t>7. تعدّ الثقافة التنظيمية عنصرًا مساعدًا  ومؤيدًا  لإدارة المنظمة وتساعدها على تحقيق طموحاتها وأهدافها. </a:t>
            </a:r>
          </a:p>
          <a:p>
            <a:pPr algn="r" rtl="1">
              <a:lnSpc>
                <a:spcPct val="200000"/>
              </a:lnSpc>
            </a:pPr>
            <a:r>
              <a:rPr lang="ar-JO" dirty="0">
                <a:solidFill>
                  <a:schemeClr val="tx1"/>
                </a:solidFill>
                <a:latin typeface="Alexandria Light" pitchFamily="2" charset="-78"/>
                <a:cs typeface="Alexandria Light" pitchFamily="2" charset="-78"/>
              </a:rPr>
              <a:t>8. الحث على الابتكار في العمل وتجنب الروتين والطاعة العمياء.</a:t>
            </a:r>
          </a:p>
          <a:p>
            <a:pPr algn="r" rtl="1">
              <a:lnSpc>
                <a:spcPct val="200000"/>
              </a:lnSpc>
            </a:pPr>
            <a:r>
              <a:rPr lang="ar-JO" dirty="0">
                <a:solidFill>
                  <a:schemeClr val="tx1"/>
                </a:solidFill>
                <a:latin typeface="Alexandria Light" pitchFamily="2" charset="-78"/>
                <a:cs typeface="Alexandria Light" pitchFamily="2" charset="-78"/>
              </a:rPr>
              <a:t> 9. توجيه الأفراد العاملين في المنظمة الواحدة، والعمل على تنظيم أعمالهم، وإنجازاتهم وعلاقاتهم ببعضهم. </a:t>
            </a:r>
          </a:p>
          <a:p>
            <a:pPr algn="r" rtl="1">
              <a:lnSpc>
                <a:spcPct val="200000"/>
              </a:lnSpc>
            </a:pPr>
            <a:r>
              <a:rPr lang="ar-JO" dirty="0">
                <a:solidFill>
                  <a:schemeClr val="tx1"/>
                </a:solidFill>
                <a:latin typeface="Alexandria Light" pitchFamily="2" charset="-78"/>
                <a:cs typeface="Alexandria Light" pitchFamily="2" charset="-78"/>
              </a:rPr>
              <a:t>10. ستقطاب العاملين الطموحين والمبدعين والمطلوبين لتحقيق أهداف المنظمة. </a:t>
            </a:r>
          </a:p>
          <a:p>
            <a:pPr algn="r" rtl="1">
              <a:lnSpc>
                <a:spcPct val="200000"/>
              </a:lnSpc>
            </a:pPr>
            <a:r>
              <a:rPr lang="ar-JO" dirty="0">
                <a:solidFill>
                  <a:schemeClr val="tx1"/>
                </a:solidFill>
                <a:latin typeface="Alexandria Light" pitchFamily="2" charset="-78"/>
                <a:cs typeface="Alexandria Light" pitchFamily="2" charset="-78"/>
              </a:rPr>
              <a:t>11. تسهيل مهام الإدارة والتخفيف من حالات اللجوء إلى الإجراءات الرسمية لتحقيق الموظفين للسلوكيات المطلوبة منهم</a:t>
            </a:r>
          </a:p>
          <a:p>
            <a:pPr algn="r" rtl="1">
              <a:lnSpc>
                <a:spcPct val="200000"/>
              </a:lnSpc>
            </a:pPr>
            <a:r>
              <a:rPr lang="ar-JO" dirty="0">
                <a:solidFill>
                  <a:schemeClr val="tx1"/>
                </a:solidFill>
                <a:latin typeface="Alexandria Light" pitchFamily="2" charset="-78"/>
                <a:cs typeface="Alexandria Light" pitchFamily="2" charset="-78"/>
              </a:rPr>
              <a:t>12. تحافظ على وحدة التنظيم وتكامله  والتي تتمثل باتفاق العاملين على عناصر محددة،</a:t>
            </a:r>
          </a:p>
          <a:p>
            <a:pPr algn="r" rtl="1">
              <a:lnSpc>
                <a:spcPct val="200000"/>
              </a:lnSpc>
            </a:pPr>
            <a:endParaRPr lang="ar-JO" sz="1600" dirty="0">
              <a:solidFill>
                <a:schemeClr val="tx1"/>
              </a:solidFill>
              <a:latin typeface="Alexandria Medium" pitchFamily="2" charset="-78"/>
              <a:cs typeface="Alexandria Medium" pitchFamily="2" charset="-78"/>
            </a:endParaRPr>
          </a:p>
        </p:txBody>
      </p:sp>
      <p:sp>
        <p:nvSpPr>
          <p:cNvPr id="2" name="TextBox 1">
            <a:extLst>
              <a:ext uri="{FF2B5EF4-FFF2-40B4-BE49-F238E27FC236}">
                <a16:creationId xmlns:a16="http://schemas.microsoft.com/office/drawing/2014/main" id="{DE91BF55-D55A-D158-109D-3372BB8401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3C97AECF-A941-8A3F-BE8A-39C96A5397A6}"/>
              </a:ext>
            </a:extLst>
          </p:cNvPr>
          <p:cNvPicPr>
            <a:picLocks noChangeAspect="1"/>
          </p:cNvPicPr>
          <p:nvPr/>
        </p:nvPicPr>
        <p:blipFill>
          <a:blip r:embed="rId3"/>
          <a:stretch>
            <a:fillRect/>
          </a:stretch>
        </p:blipFill>
        <p:spPr>
          <a:xfrm>
            <a:off x="3329303" y="779308"/>
            <a:ext cx="3767655" cy="499915"/>
          </a:xfrm>
          <a:prstGeom prst="rect">
            <a:avLst/>
          </a:prstGeom>
        </p:spPr>
      </p:pic>
    </p:spTree>
    <p:extLst>
      <p:ext uri="{BB962C8B-B14F-4D97-AF65-F5344CB8AC3E}">
        <p14:creationId xmlns:p14="http://schemas.microsoft.com/office/powerpoint/2010/main" val="2089857921"/>
      </p:ext>
    </p:extLst>
  </p:cSld>
  <p:clrMapOvr>
    <a:masterClrMapping/>
  </p:clrMapOvr>
  <mc:AlternateContent xmlns:mc="http://schemas.openxmlformats.org/markup-compatibility/2006" xmlns:p14="http://schemas.microsoft.com/office/powerpoint/2010/main">
    <mc:Choice Requires="p14">
      <p:transition spd="slow" p14:dur="2000" advTm="116250"/>
    </mc:Choice>
    <mc:Fallback xmlns="">
      <p:transition spd="slow" advTm="11625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B69E360-E1CF-B8E4-509D-F4E6DF3691B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Light" pitchFamily="2" charset="-78"/>
                <a:cs typeface="Alexandria Light" pitchFamily="2" charset="-78"/>
              </a:rPr>
              <a:t>تتكون الثقافة التنظيمية من عدة خصائص إذ أن لكل </a:t>
            </a:r>
            <a:r>
              <a:rPr lang="ar-JO" u="sng" dirty="0">
                <a:solidFill>
                  <a:schemeClr val="tx1"/>
                </a:solidFill>
                <a:latin typeface="Alexandria Light" pitchFamily="2" charset="-78"/>
                <a:cs typeface="Alexandria Light" pitchFamily="2" charset="-78"/>
              </a:rPr>
              <a:t>منظمة قيمة مميزة لكل من هذه الخصائص</a:t>
            </a:r>
            <a:r>
              <a:rPr lang="ar-JO" dirty="0">
                <a:solidFill>
                  <a:schemeClr val="tx1"/>
                </a:solidFill>
                <a:latin typeface="Alexandria Light" pitchFamily="2" charset="-78"/>
                <a:cs typeface="Alexandria Light" pitchFamily="2" charset="-78"/>
              </a:rPr>
              <a:t>.</a:t>
            </a:r>
          </a:p>
          <a:p>
            <a:pPr algn="r" rtl="1">
              <a:lnSpc>
                <a:spcPct val="200000"/>
              </a:lnSpc>
            </a:pPr>
            <a:r>
              <a:rPr lang="ar-JO" dirty="0">
                <a:solidFill>
                  <a:schemeClr val="tx1"/>
                </a:solidFill>
                <a:latin typeface="Alexandria Light" pitchFamily="2" charset="-78"/>
                <a:cs typeface="Alexandria Light" pitchFamily="2" charset="-78"/>
              </a:rPr>
              <a:t>و يقوم أعضاء المنظمات </a:t>
            </a:r>
            <a:r>
              <a:rPr lang="ar-JO" u="sng" dirty="0">
                <a:solidFill>
                  <a:schemeClr val="tx1"/>
                </a:solidFill>
                <a:latin typeface="Alexandria Light" pitchFamily="2" charset="-78"/>
                <a:cs typeface="Alexandria Light" pitchFamily="2" charset="-78"/>
              </a:rPr>
              <a:t>بإصدار أحكام على القيمة التي تضعها </a:t>
            </a:r>
            <a:r>
              <a:rPr lang="ar-JO" dirty="0">
                <a:solidFill>
                  <a:schemeClr val="tx1"/>
                </a:solidFill>
                <a:latin typeface="Alexandria Light" pitchFamily="2" charset="-78"/>
                <a:cs typeface="Alexandria Light" pitchFamily="2" charset="-78"/>
              </a:rPr>
              <a:t>مؤسستهم بناءً على هذه الخصائص ويتخذون القرارات بتعديل السلوك والمعتقدات  بما يتوافق مع هذه الخصائص ومنها:</a:t>
            </a:r>
          </a:p>
          <a:p>
            <a:pPr algn="r" rtl="1">
              <a:lnSpc>
                <a:spcPct val="200000"/>
              </a:lnSpc>
            </a:pPr>
            <a:r>
              <a:rPr lang="ar-JO" dirty="0">
                <a:solidFill>
                  <a:schemeClr val="tx1"/>
                </a:solidFill>
                <a:latin typeface="Alexandria Medium" pitchFamily="2" charset="-78"/>
                <a:cs typeface="Alexandria Medium" pitchFamily="2" charset="-78"/>
              </a:rPr>
              <a:t>أولًا: </a:t>
            </a:r>
            <a:r>
              <a:rPr lang="ar-YE" dirty="0">
                <a:solidFill>
                  <a:schemeClr val="tx1"/>
                </a:solidFill>
                <a:latin typeface="Alexandria Medium" pitchFamily="2" charset="-78"/>
                <a:cs typeface="Alexandria Medium" pitchFamily="2" charset="-78"/>
              </a:rPr>
              <a:t>الابتكار (التوجيه نحو المخاطر)</a:t>
            </a:r>
            <a:endParaRPr lang="ar-JO" dirty="0">
              <a:solidFill>
                <a:schemeClr val="tx1"/>
              </a:solidFill>
              <a:latin typeface="Alexandria Medium" pitchFamily="2" charset="-78"/>
              <a:cs typeface="Alexandria Medium" pitchFamily="2" charset="-78"/>
            </a:endParaRPr>
          </a:p>
          <a:p>
            <a:pPr algn="r" rtl="1">
              <a:lnSpc>
                <a:spcPct val="200000"/>
              </a:lnSpc>
            </a:pPr>
            <a:r>
              <a:rPr lang="ar-JO" dirty="0">
                <a:solidFill>
                  <a:schemeClr val="tx1"/>
                </a:solidFill>
                <a:latin typeface="Alexandria Light" pitchFamily="2" charset="-78"/>
                <a:cs typeface="Alexandria Light" pitchFamily="2" charset="-78"/>
              </a:rPr>
              <a:t>إن المنظمات التي تدرك أهمية الابتكار وتعطيه قيمة مرتفعة  </a:t>
            </a:r>
            <a:r>
              <a:rPr lang="ar-YE" dirty="0">
                <a:solidFill>
                  <a:schemeClr val="tx1"/>
                </a:solidFill>
                <a:latin typeface="Alexandria Light" pitchFamily="2" charset="-78"/>
                <a:cs typeface="Alexandria Light" pitchFamily="2" charset="-78"/>
              </a:rPr>
              <a:t>تشجع موظفيها على تحمل المخاطر والابتكار في أداء وظائفهم.</a:t>
            </a:r>
            <a:r>
              <a:rPr lang="ar-JO" dirty="0">
                <a:solidFill>
                  <a:schemeClr val="tx1"/>
                </a:solidFill>
                <a:latin typeface="Alexandria Light" pitchFamily="2" charset="-78"/>
                <a:cs typeface="Alexandria Light" pitchFamily="2" charset="-78"/>
              </a:rPr>
              <a:t> و</a:t>
            </a:r>
            <a:r>
              <a:rPr lang="ar-YE" dirty="0">
                <a:solidFill>
                  <a:schemeClr val="tx1"/>
                </a:solidFill>
                <a:latin typeface="Alexandria Light" pitchFamily="2" charset="-78"/>
                <a:cs typeface="Alexandria Light" pitchFamily="2" charset="-78"/>
              </a:rPr>
              <a:t>تتوقع </a:t>
            </a:r>
            <a:r>
              <a:rPr lang="ar-JO" dirty="0">
                <a:solidFill>
                  <a:schemeClr val="tx1"/>
                </a:solidFill>
                <a:latin typeface="Alexandria Light" pitchFamily="2" charset="-78"/>
                <a:cs typeface="Alexandria Light" pitchFamily="2" charset="-78"/>
              </a:rPr>
              <a:t>المنظمات </a:t>
            </a:r>
            <a:r>
              <a:rPr lang="ar-YE" dirty="0">
                <a:solidFill>
                  <a:schemeClr val="tx1"/>
                </a:solidFill>
                <a:latin typeface="Alexandria Light" pitchFamily="2" charset="-78"/>
                <a:cs typeface="Alexandria Light" pitchFamily="2" charset="-78"/>
              </a:rPr>
              <a:t>ذات الثقافات التي تعطي قيمة منخفضة للابتكار أن يقوم موظفوها بعملهم بنفس الطريقة التي تدربوا بها، دون البحث عن طرق لتحسين أدائهم. </a:t>
            </a:r>
            <a:endParaRPr lang="en-US"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91BF55-D55A-D158-109D-3372BB8401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68FA8D3-7B25-6B21-AE1A-9114E6F5638D}"/>
              </a:ext>
            </a:extLst>
          </p:cNvPr>
          <p:cNvSpPr txBox="1"/>
          <p:nvPr/>
        </p:nvSpPr>
        <p:spPr>
          <a:xfrm>
            <a:off x="2070717" y="797666"/>
            <a:ext cx="5796276"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خصائص الثقافة التنظيمية</a:t>
            </a:r>
          </a:p>
        </p:txBody>
      </p:sp>
    </p:spTree>
    <p:extLst>
      <p:ext uri="{BB962C8B-B14F-4D97-AF65-F5344CB8AC3E}">
        <p14:creationId xmlns:p14="http://schemas.microsoft.com/office/powerpoint/2010/main" val="388759026"/>
      </p:ext>
    </p:extLst>
  </p:cSld>
  <p:clrMapOvr>
    <a:masterClrMapping/>
  </p:clrMapOvr>
  <mc:AlternateContent xmlns:mc="http://schemas.openxmlformats.org/markup-compatibility/2006" xmlns:p14="http://schemas.microsoft.com/office/powerpoint/2010/main">
    <mc:Choice Requires="p14">
      <p:transition spd="slow" p14:dur="2000" advTm="168158"/>
    </mc:Choice>
    <mc:Fallback xmlns="">
      <p:transition spd="slow" advTm="16815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4E6D4-7288-F5CD-B8BF-7743BDAAC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A4B650-1F11-7F23-3952-9FA5BC897F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FF2C16-36FC-BF74-5FFB-9671A10C660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4E019E3-ADA1-532F-F81F-DD9F1F2EFA3A}"/>
              </a:ext>
            </a:extLst>
          </p:cNvPr>
          <p:cNvSpPr/>
          <p:nvPr/>
        </p:nvSpPr>
        <p:spPr>
          <a:xfrm>
            <a:off x="378373" y="1388558"/>
            <a:ext cx="11240254"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Medium" pitchFamily="2" charset="-78"/>
                <a:cs typeface="Alexandria Medium" pitchFamily="2" charset="-78"/>
              </a:rPr>
              <a:t>ثانيًا: الاهتمام بالتفاصيل (الاتجاه الدقيق)</a:t>
            </a:r>
          </a:p>
          <a:p>
            <a:pPr algn="r" rtl="1">
              <a:lnSpc>
                <a:spcPct val="200000"/>
              </a:lnSpc>
            </a:pPr>
            <a:r>
              <a:rPr lang="ar-JO" dirty="0">
                <a:solidFill>
                  <a:schemeClr val="tx1"/>
                </a:solidFill>
                <a:latin typeface="Alexandria Light" pitchFamily="2" charset="-78"/>
                <a:cs typeface="Alexandria Light" pitchFamily="2" charset="-78"/>
              </a:rPr>
              <a:t>تحدد هذه الخاصية للثقافة التنظيمية الدرجة التي يُتوقع بها من الموظفين أن يكونوا دقيقين في عملهم. فالثقافة التي تهتم بالتفاصيل بشكل مرتفع تتوقع من موظفيها أن يؤدوا عملهم بدقة، أما الثقافة التي تعطي قيمة منخفضة لهذه الخاصية فلا تفعل ذلك.</a:t>
            </a:r>
          </a:p>
          <a:p>
            <a:pPr algn="r" rtl="1">
              <a:lnSpc>
                <a:spcPct val="200000"/>
              </a:lnSpc>
            </a:pPr>
            <a:r>
              <a:rPr lang="ar-JO" dirty="0">
                <a:solidFill>
                  <a:schemeClr val="tx1"/>
                </a:solidFill>
                <a:latin typeface="Alexandria Medium" pitchFamily="2" charset="-78"/>
                <a:cs typeface="Alexandria Medium" pitchFamily="2" charset="-78"/>
              </a:rPr>
              <a:t>ثالثًا: التركيز على النتيجة (توجه الإنجاز)</a:t>
            </a:r>
          </a:p>
          <a:p>
            <a:pPr algn="r" rtl="1">
              <a:lnSpc>
                <a:spcPct val="200000"/>
              </a:lnSpc>
            </a:pPr>
            <a:r>
              <a:rPr lang="ar-JO" dirty="0">
                <a:solidFill>
                  <a:schemeClr val="tx1"/>
                </a:solidFill>
                <a:latin typeface="Alexandria Light" pitchFamily="2" charset="-78"/>
                <a:cs typeface="Alexandria Light" pitchFamily="2" charset="-78"/>
              </a:rPr>
              <a:t>فالمنظمات  التي تركز على النتائج و ليس على كيفية تحقيق النتائج. أما المنظمات  التي تقودها كمية المبيعات فإن القيام بكل ما يلزم للحصول على زيادة المبيعات له ثقافة مختلفة بحيث تضع قيمة عالية على التركيز على خصائص النتائج لزيادة المبيعات.</a:t>
            </a:r>
            <a:endParaRPr lang="en-US"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997C20C4-FBB2-E611-0174-C2BDA76971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E30627D-0238-B829-6C5F-600C09FBB3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9308F8DE-B9A3-8CA7-522F-828B5B2E8B87}"/>
              </a:ext>
            </a:extLst>
          </p:cNvPr>
          <p:cNvPicPr>
            <a:picLocks noChangeAspect="1"/>
          </p:cNvPicPr>
          <p:nvPr/>
        </p:nvPicPr>
        <p:blipFill>
          <a:blip r:embed="rId3"/>
          <a:stretch>
            <a:fillRect/>
          </a:stretch>
        </p:blipFill>
        <p:spPr>
          <a:xfrm>
            <a:off x="2485572" y="797848"/>
            <a:ext cx="5846571" cy="499915"/>
          </a:xfrm>
          <a:prstGeom prst="rect">
            <a:avLst/>
          </a:prstGeom>
        </p:spPr>
      </p:pic>
    </p:spTree>
    <p:extLst>
      <p:ext uri="{BB962C8B-B14F-4D97-AF65-F5344CB8AC3E}">
        <p14:creationId xmlns:p14="http://schemas.microsoft.com/office/powerpoint/2010/main" val="220787633"/>
      </p:ext>
    </p:extLst>
  </p:cSld>
  <p:clrMapOvr>
    <a:masterClrMapping/>
  </p:clrMapOvr>
  <mc:AlternateContent xmlns:mc="http://schemas.openxmlformats.org/markup-compatibility/2006" xmlns:p14="http://schemas.microsoft.com/office/powerpoint/2010/main">
    <mc:Choice Requires="p14">
      <p:transition spd="slow" p14:dur="2000" advTm="128105"/>
    </mc:Choice>
    <mc:Fallback xmlns="">
      <p:transition spd="slow" advTm="12810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Medium" pitchFamily="2" charset="-78"/>
                <a:cs typeface="Alexandria Medium" pitchFamily="2" charset="-78"/>
              </a:rPr>
              <a:t> رابعًا: التركيز على العنصر البشري (التوجيه نحو العدالة)</a:t>
            </a:r>
          </a:p>
          <a:p>
            <a:pPr algn="r" rtl="1">
              <a:lnSpc>
                <a:spcPct val="200000"/>
              </a:lnSpc>
            </a:pPr>
            <a:r>
              <a:rPr lang="ar-JO" dirty="0">
                <a:solidFill>
                  <a:schemeClr val="tx1"/>
                </a:solidFill>
                <a:latin typeface="Alexandria Light" pitchFamily="2" charset="-78"/>
                <a:cs typeface="Alexandria Light" pitchFamily="2" charset="-78"/>
              </a:rPr>
              <a:t>إذ أن المنظمات  التي تعطي قيمة عالية لهذه الخاصية من الثقافة التنظيمية تولي أهمية كبيرة لكيفية تأثير قراراتها على الأشخاص في مؤسساتها.  وبالنسبة لهذه الشركات من المهم معاملة موظفيها باحترام وكرامة.</a:t>
            </a:r>
          </a:p>
          <a:p>
            <a:pPr algn="r" rtl="1">
              <a:lnSpc>
                <a:spcPct val="200000"/>
              </a:lnSpc>
            </a:pPr>
            <a:r>
              <a:rPr lang="ar-JO" dirty="0">
                <a:solidFill>
                  <a:schemeClr val="tx1"/>
                </a:solidFill>
                <a:latin typeface="Alexandria Medium" pitchFamily="2" charset="-78"/>
                <a:cs typeface="Alexandria Medium" pitchFamily="2" charset="-78"/>
              </a:rPr>
              <a:t>خامسًا: العمل الجماعي (التوجيه التعاوني)</a:t>
            </a:r>
          </a:p>
          <a:p>
            <a:pPr algn="r" rtl="1">
              <a:lnSpc>
                <a:spcPct val="200000"/>
              </a:lnSpc>
            </a:pPr>
            <a:r>
              <a:rPr lang="ar-JO" dirty="0">
                <a:solidFill>
                  <a:schemeClr val="tx1"/>
                </a:solidFill>
                <a:latin typeface="Alexandria Light" pitchFamily="2" charset="-78"/>
                <a:cs typeface="Alexandria Light" pitchFamily="2" charset="-78"/>
              </a:rPr>
              <a:t>الشركات التي تنظم أنشطة العمل لفِرَق بدلاً من الأفراد تضع قيمة عالية على هذه الخاصية المميزة للثقافة التنظيمية.  فالقادة </a:t>
            </a:r>
            <a:r>
              <a:rPr lang="ar-YE" dirty="0">
                <a:solidFill>
                  <a:schemeClr val="tx1"/>
                </a:solidFill>
                <a:latin typeface="Alexandria Light" pitchFamily="2" charset="-78"/>
                <a:cs typeface="Alexandria Light" pitchFamily="2" charset="-78"/>
              </a:rPr>
              <a:t> الذين يعملون من أجل </a:t>
            </a:r>
            <a:r>
              <a:rPr lang="ar-JO" dirty="0">
                <a:solidFill>
                  <a:schemeClr val="tx1"/>
                </a:solidFill>
                <a:latin typeface="Alexandria Light" pitchFamily="2" charset="-78"/>
                <a:cs typeface="Alexandria Light" pitchFamily="2" charset="-78"/>
              </a:rPr>
              <a:t>بث روح العمل الجماعي يميل موظفيهم </a:t>
            </a:r>
            <a:r>
              <a:rPr lang="ar-YE" dirty="0">
                <a:solidFill>
                  <a:schemeClr val="tx1"/>
                </a:solidFill>
                <a:latin typeface="Alexandria Light" pitchFamily="2" charset="-78"/>
                <a:cs typeface="Alexandria Light" pitchFamily="2" charset="-78"/>
              </a:rPr>
              <a:t>إلى إقامة علاقة إيجابية مع زملائهم ومديريهم.</a:t>
            </a:r>
            <a:endParaRPr lang="en-US"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7AD716CB-4FFE-1232-1776-82C0863D1A9E}"/>
              </a:ext>
            </a:extLst>
          </p:cNvPr>
          <p:cNvPicPr>
            <a:picLocks noChangeAspect="1"/>
          </p:cNvPicPr>
          <p:nvPr/>
        </p:nvPicPr>
        <p:blipFill>
          <a:blip r:embed="rId3"/>
          <a:stretch>
            <a:fillRect/>
          </a:stretch>
        </p:blipFill>
        <p:spPr>
          <a:xfrm>
            <a:off x="2337141" y="888643"/>
            <a:ext cx="5846571" cy="499915"/>
          </a:xfrm>
          <a:prstGeom prst="rect">
            <a:avLst/>
          </a:prstGeom>
        </p:spPr>
      </p:pic>
    </p:spTree>
    <p:extLst>
      <p:ext uri="{BB962C8B-B14F-4D97-AF65-F5344CB8AC3E}">
        <p14:creationId xmlns:p14="http://schemas.microsoft.com/office/powerpoint/2010/main" val="1359989202"/>
      </p:ext>
    </p:extLst>
  </p:cSld>
  <p:clrMapOvr>
    <a:masterClrMapping/>
  </p:clrMapOvr>
  <mc:AlternateContent xmlns:mc="http://schemas.openxmlformats.org/markup-compatibility/2006" xmlns:p14="http://schemas.microsoft.com/office/powerpoint/2010/main">
    <mc:Choice Requires="p14">
      <p:transition spd="slow" p14:dur="2000" advTm="87205"/>
    </mc:Choice>
    <mc:Fallback xmlns="">
      <p:transition spd="slow" advTm="8720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565994"/>
          </a:xfrm>
          <a:prstGeom prst="rect">
            <a:avLst/>
          </a:prstGeom>
          <a:solidFill>
            <a:schemeClr val="bg1"/>
          </a:solidFill>
          <a:ln w="57150">
            <a:solidFill>
              <a:srgbClr val="00B0F0"/>
            </a:solidFill>
          </a:ln>
        </p:spPr>
        <p:txBody>
          <a:bodyPr wrap="square">
            <a:spAutoFit/>
          </a:bodyPr>
          <a:lstStyle/>
          <a:p>
            <a:pPr algn="r" rtl="1">
              <a:lnSpc>
                <a:spcPct val="200000"/>
              </a:lnSpc>
            </a:pPr>
            <a:r>
              <a:rPr lang="ar-JO" sz="2000" dirty="0">
                <a:solidFill>
                  <a:srgbClr val="000000"/>
                </a:solidFill>
                <a:latin typeface="Alexandria Medium" pitchFamily="2" charset="-78"/>
                <a:cs typeface="Alexandria Medium" pitchFamily="2" charset="-78"/>
              </a:rPr>
              <a:t>سادسًا: (التوجه التنافسي)</a:t>
            </a:r>
          </a:p>
          <a:p>
            <a:pPr algn="r">
              <a:lnSpc>
                <a:spcPct val="200000"/>
              </a:lnSpc>
            </a:pPr>
            <a:r>
              <a:rPr lang="ar-JO" dirty="0">
                <a:solidFill>
                  <a:srgbClr val="000000"/>
                </a:solidFill>
                <a:latin typeface="Alexandria Light" pitchFamily="2" charset="-78"/>
                <a:cs typeface="Alexandria Light" pitchFamily="2" charset="-78"/>
              </a:rPr>
              <a:t>تحدد هذه الخاصية للثقافة التنظيمية ما إذا كان من المتوقع من أعضاء المجموعة أن يكونوا حازمين أو متساهلين عند التعامل مع الشركات التي يتنافسون معها داخل السوق. إذ تضع الشركات ذات الثقافة العدوانية قيمة عالية على القدرة التنافسية وتتفوق على المنافسة بأي ثمن.</a:t>
            </a:r>
          </a:p>
          <a:p>
            <a:pPr algn="r">
              <a:lnSpc>
                <a:spcPct val="200000"/>
              </a:lnSpc>
            </a:pPr>
            <a:r>
              <a:rPr lang="ar-JO" sz="2000" dirty="0">
                <a:solidFill>
                  <a:srgbClr val="000000"/>
                </a:solidFill>
                <a:latin typeface="Alexandria Medium" pitchFamily="2" charset="-78"/>
                <a:cs typeface="Alexandria Medium" pitchFamily="2" charset="-78"/>
              </a:rPr>
              <a:t>سابعًا: الاستقرار (اتجاه القاعدة) </a:t>
            </a:r>
          </a:p>
          <a:p>
            <a:pPr algn="r">
              <a:lnSpc>
                <a:spcPct val="200000"/>
              </a:lnSpc>
            </a:pPr>
            <a:r>
              <a:rPr lang="ar-JO" dirty="0">
                <a:solidFill>
                  <a:srgbClr val="000000"/>
                </a:solidFill>
                <a:latin typeface="Alexandria Light" pitchFamily="2" charset="-78"/>
                <a:cs typeface="Alexandria Light" pitchFamily="2" charset="-78"/>
              </a:rPr>
              <a:t>إن المنظمات  التي تتضمن  ثقافتها قيمة عالية للاستقرار هي منظمة  موجهة نحو القواعد، ويمكن التنبؤ بها،. فهذه المنظمات توفر مستويات إنتاج متسقة ويمكن التنبؤ بها وتعمل بشكل أفضل في ظروف السوق غير المتغيرة.</a:t>
            </a:r>
            <a:endParaRPr lang="ar-YE" dirty="0">
              <a:solidFill>
                <a:srgbClr val="000000"/>
              </a:solidFill>
              <a:latin typeface="Alexandria Light" pitchFamily="2" charset="-78"/>
              <a:cs typeface="Alexandria Light" pitchFamily="2" charset="-78"/>
            </a:endParaRPr>
          </a:p>
        </p:txBody>
      </p:sp>
      <p:pic>
        <p:nvPicPr>
          <p:cNvPr id="3" name="Picture 2">
            <a:extLst>
              <a:ext uri="{FF2B5EF4-FFF2-40B4-BE49-F238E27FC236}">
                <a16:creationId xmlns:a16="http://schemas.microsoft.com/office/drawing/2014/main" id="{34E477B1-273F-0A09-FBA6-EA2EF0BB9722}"/>
              </a:ext>
            </a:extLst>
          </p:cNvPr>
          <p:cNvPicPr>
            <a:picLocks noChangeAspect="1"/>
          </p:cNvPicPr>
          <p:nvPr/>
        </p:nvPicPr>
        <p:blipFill>
          <a:blip r:embed="rId3"/>
          <a:stretch>
            <a:fillRect/>
          </a:stretch>
        </p:blipFill>
        <p:spPr>
          <a:xfrm>
            <a:off x="2337141" y="888643"/>
            <a:ext cx="5846571" cy="499915"/>
          </a:xfrm>
          <a:prstGeom prst="rect">
            <a:avLst/>
          </a:prstGeom>
        </p:spPr>
      </p:pic>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92282"/>
    </mc:Choice>
    <mc:Fallback xmlns="">
      <p:transition spd="slow" advTm="9228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Medium" pitchFamily="2" charset="-78"/>
                <a:cs typeface="Alexandria Medium" pitchFamily="2" charset="-78"/>
              </a:rPr>
              <a:t> وقد أشار بعض المختصين إلى أن خصائص الثقافة التنظيمية تتمثل في:</a:t>
            </a:r>
          </a:p>
          <a:p>
            <a:pPr marL="342900" indent="-342900" algn="r" rtl="1">
              <a:lnSpc>
                <a:spcPct val="200000"/>
              </a:lnSpc>
              <a:buFont typeface="+mj-lt"/>
              <a:buAutoNum type="arabicPeriod"/>
            </a:pPr>
            <a:r>
              <a:rPr lang="ar-JO" sz="1600" dirty="0">
                <a:solidFill>
                  <a:schemeClr val="tx1"/>
                </a:solidFill>
                <a:latin typeface="Alexandria Light" pitchFamily="2" charset="-78"/>
                <a:cs typeface="Alexandria Light" pitchFamily="2" charset="-78"/>
              </a:rPr>
              <a:t>الإنسانية</a:t>
            </a:r>
          </a:p>
          <a:p>
            <a:pPr marL="342900" indent="-342900" algn="r" rtl="1">
              <a:lnSpc>
                <a:spcPct val="200000"/>
              </a:lnSpc>
              <a:buFont typeface="+mj-lt"/>
              <a:buAutoNum type="arabicPeriod"/>
            </a:pPr>
            <a:r>
              <a:rPr lang="ar-JO" sz="1600" dirty="0">
                <a:solidFill>
                  <a:schemeClr val="tx1"/>
                </a:solidFill>
                <a:latin typeface="Alexandria Light" pitchFamily="2" charset="-78"/>
                <a:cs typeface="Alexandria Light" pitchFamily="2" charset="-78"/>
              </a:rPr>
              <a:t>اكتساب التعلم</a:t>
            </a:r>
          </a:p>
          <a:p>
            <a:pPr marL="342900" indent="-342900" algn="r" rtl="1">
              <a:lnSpc>
                <a:spcPct val="200000"/>
              </a:lnSpc>
              <a:buFont typeface="+mj-lt"/>
              <a:buAutoNum type="arabicPeriod"/>
            </a:pPr>
            <a:r>
              <a:rPr lang="ar-JO" sz="1600">
                <a:solidFill>
                  <a:schemeClr val="tx1"/>
                </a:solidFill>
                <a:latin typeface="Alexandria Light" pitchFamily="2" charset="-78"/>
                <a:cs typeface="Alexandria Light" pitchFamily="2" charset="-78"/>
              </a:rPr>
              <a:t>الاستمرارية والمرونة</a:t>
            </a:r>
            <a:endParaRPr lang="ar-JO" sz="160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JO" sz="1600" dirty="0">
                <a:solidFill>
                  <a:schemeClr val="tx1"/>
                </a:solidFill>
                <a:latin typeface="Alexandria Light" pitchFamily="2" charset="-78"/>
                <a:cs typeface="Alexandria Light" pitchFamily="2" charset="-78"/>
              </a:rPr>
              <a:t>الانتقائية</a:t>
            </a:r>
          </a:p>
          <a:p>
            <a:pPr marL="342900" indent="-342900" algn="r" rtl="1">
              <a:lnSpc>
                <a:spcPct val="200000"/>
              </a:lnSpc>
              <a:buFont typeface="+mj-lt"/>
              <a:buAutoNum type="arabicPeriod"/>
            </a:pPr>
            <a:r>
              <a:rPr lang="ar-JO" sz="1600" dirty="0">
                <a:solidFill>
                  <a:schemeClr val="tx1"/>
                </a:solidFill>
                <a:latin typeface="Alexandria Light" pitchFamily="2" charset="-78"/>
                <a:cs typeface="Alexandria Light" pitchFamily="2" charset="-78"/>
              </a:rPr>
              <a:t>التراكمية</a:t>
            </a:r>
          </a:p>
          <a:p>
            <a:pPr marL="342900" indent="-342900" algn="r" rtl="1">
              <a:lnSpc>
                <a:spcPct val="200000"/>
              </a:lnSpc>
              <a:buFont typeface="+mj-lt"/>
              <a:buAutoNum type="arabicPeriod"/>
            </a:pPr>
            <a:r>
              <a:rPr lang="ar-JO" sz="1600" dirty="0">
                <a:solidFill>
                  <a:schemeClr val="tx1"/>
                </a:solidFill>
                <a:latin typeface="Alexandria Light" pitchFamily="2" charset="-78"/>
                <a:cs typeface="Alexandria Light" pitchFamily="2" charset="-78"/>
              </a:rPr>
              <a:t>القابلية للانتشار</a:t>
            </a:r>
          </a:p>
          <a:p>
            <a:pPr marL="342900" indent="-342900" algn="r" rtl="1">
              <a:lnSpc>
                <a:spcPct val="200000"/>
              </a:lnSpc>
              <a:buFont typeface="+mj-lt"/>
              <a:buAutoNum type="arabicPeriod"/>
            </a:pPr>
            <a:r>
              <a:rPr lang="ar-JO" sz="1600" dirty="0">
                <a:solidFill>
                  <a:schemeClr val="tx1"/>
                </a:solidFill>
                <a:latin typeface="Alexandria Light" pitchFamily="2" charset="-78"/>
                <a:cs typeface="Alexandria Light" pitchFamily="2" charset="-78"/>
              </a:rPr>
              <a:t>أنها نظام مركب</a:t>
            </a:r>
          </a:p>
          <a:p>
            <a:pPr marL="342900" indent="-342900" algn="r" rtl="1">
              <a:lnSpc>
                <a:spcPct val="200000"/>
              </a:lnSpc>
              <a:buFont typeface="+mj-lt"/>
              <a:buAutoNum type="arabicPeriod"/>
            </a:pPr>
            <a:r>
              <a:rPr lang="ar-JO" sz="1600" dirty="0">
                <a:solidFill>
                  <a:schemeClr val="tx1"/>
                </a:solidFill>
                <a:latin typeface="Alexandria Light" pitchFamily="2" charset="-78"/>
                <a:cs typeface="Alexandria Light" pitchFamily="2" charset="-78"/>
              </a:rPr>
              <a:t>التكامل</a:t>
            </a: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7AD716CB-4FFE-1232-1776-82C0863D1A9E}"/>
              </a:ext>
            </a:extLst>
          </p:cNvPr>
          <p:cNvPicPr>
            <a:picLocks noChangeAspect="1"/>
          </p:cNvPicPr>
          <p:nvPr/>
        </p:nvPicPr>
        <p:blipFill>
          <a:blip r:embed="rId3"/>
          <a:stretch>
            <a:fillRect/>
          </a:stretch>
        </p:blipFill>
        <p:spPr>
          <a:xfrm>
            <a:off x="2337141" y="888643"/>
            <a:ext cx="5846571" cy="499915"/>
          </a:xfrm>
          <a:prstGeom prst="rect">
            <a:avLst/>
          </a:prstGeom>
        </p:spPr>
      </p:pic>
      <p:pic>
        <p:nvPicPr>
          <p:cNvPr id="6" name="Picture 5">
            <a:extLst>
              <a:ext uri="{FF2B5EF4-FFF2-40B4-BE49-F238E27FC236}">
                <a16:creationId xmlns:a16="http://schemas.microsoft.com/office/drawing/2014/main" id="{887DBB71-4C64-1467-04E2-3A0B38B290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5334" y="3044058"/>
            <a:ext cx="2381250" cy="1905000"/>
          </a:xfrm>
          <a:prstGeom prst="rect">
            <a:avLst/>
          </a:prstGeom>
        </p:spPr>
      </p:pic>
    </p:spTree>
    <p:extLst>
      <p:ext uri="{BB962C8B-B14F-4D97-AF65-F5344CB8AC3E}">
        <p14:creationId xmlns:p14="http://schemas.microsoft.com/office/powerpoint/2010/main" val="2457083105"/>
      </p:ext>
    </p:extLst>
  </p:cSld>
  <p:clrMapOvr>
    <a:masterClrMapping/>
  </p:clrMapOvr>
  <mc:AlternateContent xmlns:mc="http://schemas.openxmlformats.org/markup-compatibility/2006" xmlns:p14="http://schemas.microsoft.com/office/powerpoint/2010/main">
    <mc:Choice Requires="p14">
      <p:transition spd="slow" p14:dur="2000" advTm="195583"/>
    </mc:Choice>
    <mc:Fallback xmlns="">
      <p:transition spd="slow" advTm="1955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842992"/>
          </a:xfrm>
          <a:prstGeom prst="rect">
            <a:avLst/>
          </a:prstGeom>
          <a:solidFill>
            <a:schemeClr val="bg1"/>
          </a:solidFill>
          <a:ln w="57150">
            <a:solidFill>
              <a:srgbClr val="00B0F0"/>
            </a:solidFill>
          </a:ln>
        </p:spPr>
        <p:txBody>
          <a:bodyPr wrap="square">
            <a:spAutoFit/>
          </a:bodyPr>
          <a:lstStyle/>
          <a:p>
            <a:pPr algn="r" rtl="1">
              <a:lnSpc>
                <a:spcPct val="200000"/>
              </a:lnSpc>
            </a:pPr>
            <a:endParaRPr lang="ar-JO" sz="1100" dirty="0">
              <a:solidFill>
                <a:srgbClr val="000000"/>
              </a:solidFill>
              <a:latin typeface="Alexandria Medium" pitchFamily="2" charset="-78"/>
              <a:cs typeface="Alexandria Medium" pitchFamily="2" charset="-78"/>
            </a:endParaRPr>
          </a:p>
          <a:p>
            <a:pPr algn="r" rtl="1">
              <a:lnSpc>
                <a:spcPct val="200000"/>
              </a:lnSpc>
            </a:pPr>
            <a:r>
              <a:rPr lang="ar-JO" sz="2000" dirty="0">
                <a:solidFill>
                  <a:srgbClr val="000000"/>
                </a:solidFill>
                <a:latin typeface="Alexandria Medium" pitchFamily="2" charset="-78"/>
                <a:cs typeface="Alexandria Medium" pitchFamily="2" charset="-78"/>
              </a:rPr>
              <a:t>من المتوقع ان تؤدي الثقافة التنظيمية أدوار عديدة في المنظمة ومنها:</a:t>
            </a:r>
            <a:endParaRPr lang="ar-JO" sz="2000" dirty="0">
              <a:solidFill>
                <a:srgbClr val="000000"/>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b="0" i="0" dirty="0">
                <a:solidFill>
                  <a:srgbClr val="000000"/>
                </a:solidFill>
                <a:effectLst/>
                <a:latin typeface="Alexandria Light" pitchFamily="2" charset="-78"/>
                <a:cs typeface="Alexandria Light" pitchFamily="2" charset="-78"/>
              </a:rPr>
              <a:t>توحد الثقافة الموظفين من خلال توفير الشعور بالهوية مع المنظمة</a:t>
            </a:r>
            <a:r>
              <a:rPr lang="ar-JO" b="0" i="0" dirty="0">
                <a:solidFill>
                  <a:srgbClr val="000000"/>
                </a:solidFill>
                <a:effectLst/>
                <a:latin typeface="Alexandria Light" pitchFamily="2" charset="-78"/>
                <a:cs typeface="Alexandria Light" pitchFamily="2" charset="-78"/>
              </a:rPr>
              <a:t> وبالتالي توجد عوامل مشتركة بين جميع الموظفين والإداريين على جميع المستويات.</a:t>
            </a:r>
          </a:p>
          <a:p>
            <a:pPr marL="342900" indent="-342900" algn="r" rtl="1">
              <a:lnSpc>
                <a:spcPct val="200000"/>
              </a:lnSpc>
              <a:buFont typeface="+mj-lt"/>
              <a:buAutoNum type="arabicPeriod"/>
            </a:pPr>
            <a:r>
              <a:rPr lang="ar-JO" b="0" i="0" dirty="0">
                <a:solidFill>
                  <a:srgbClr val="000000"/>
                </a:solidFill>
                <a:effectLst/>
                <a:latin typeface="Alexandria Light" pitchFamily="2" charset="-78"/>
                <a:cs typeface="Alexandria Light" pitchFamily="2" charset="-78"/>
              </a:rPr>
              <a:t>تلعب الثقافة التنظيمة دور ال</a:t>
            </a:r>
            <a:r>
              <a:rPr lang="ar-YE" b="0" i="0" dirty="0">
                <a:solidFill>
                  <a:srgbClr val="000000"/>
                </a:solidFill>
                <a:effectLst/>
                <a:latin typeface="Alexandria Light" pitchFamily="2" charset="-78"/>
                <a:cs typeface="Alexandria Light" pitchFamily="2" charset="-78"/>
              </a:rPr>
              <a:t>مراقبة غير </a:t>
            </a:r>
            <a:r>
              <a:rPr lang="ar-JO" b="0" i="0" dirty="0">
                <a:solidFill>
                  <a:srgbClr val="000000"/>
                </a:solidFill>
                <a:effectLst/>
                <a:latin typeface="Alexandria Light" pitchFamily="2" charset="-78"/>
                <a:cs typeface="Alexandria Light" pitchFamily="2" charset="-78"/>
              </a:rPr>
              <a:t>ال</a:t>
            </a:r>
            <a:r>
              <a:rPr lang="ar-YE" b="0" i="0" dirty="0">
                <a:solidFill>
                  <a:srgbClr val="000000"/>
                </a:solidFill>
                <a:effectLst/>
                <a:latin typeface="Alexandria Light" pitchFamily="2" charset="-78"/>
                <a:cs typeface="Alexandria Light" pitchFamily="2" charset="-78"/>
              </a:rPr>
              <a:t>رسمية.</a:t>
            </a:r>
            <a:r>
              <a:rPr lang="ar-JO" b="0" i="0" dirty="0">
                <a:solidFill>
                  <a:srgbClr val="000000"/>
                </a:solidFill>
                <a:effectLst/>
                <a:latin typeface="Alexandria Light" pitchFamily="2" charset="-78"/>
                <a:cs typeface="Alexandria Light" pitchFamily="2" charset="-78"/>
              </a:rPr>
              <a:t>بحيث </a:t>
            </a:r>
            <a:r>
              <a:rPr lang="ar-YE" b="0" i="0" dirty="0">
                <a:solidFill>
                  <a:srgbClr val="000000"/>
                </a:solidFill>
                <a:effectLst/>
                <a:latin typeface="Alexandria Light" pitchFamily="2" charset="-78"/>
                <a:cs typeface="Alexandria Light" pitchFamily="2" charset="-78"/>
              </a:rPr>
              <a:t>تسهيل التواصل المفتوح.</a:t>
            </a:r>
            <a:endParaRPr lang="ar-JO" b="0" i="0" dirty="0">
              <a:solidFill>
                <a:srgbClr val="000000"/>
              </a:solidFill>
              <a:effectLst/>
              <a:latin typeface="Alexandria Light" pitchFamily="2" charset="-78"/>
              <a:cs typeface="Alexandria Light" pitchFamily="2" charset="-78"/>
            </a:endParaRPr>
          </a:p>
          <a:p>
            <a:pPr marL="342900" indent="-342900" algn="r" rtl="1">
              <a:lnSpc>
                <a:spcPct val="200000"/>
              </a:lnSpc>
              <a:buFont typeface="+mj-lt"/>
              <a:buAutoNum type="arabicPeriod"/>
            </a:pPr>
            <a:r>
              <a:rPr lang="ar-YE" b="0" i="0" dirty="0">
                <a:solidFill>
                  <a:srgbClr val="000000"/>
                </a:solidFill>
                <a:effectLst/>
                <a:latin typeface="Alexandria Light" pitchFamily="2" charset="-78"/>
                <a:cs typeface="Alexandria Light" pitchFamily="2" charset="-78"/>
              </a:rPr>
              <a:t>الثقافة تمكن المنظمات من تمييز نفسها عن بعضها البعض.</a:t>
            </a:r>
            <a:endParaRPr lang="ar-JO" b="0" i="0" dirty="0">
              <a:solidFill>
                <a:srgbClr val="000000"/>
              </a:solidFill>
              <a:effectLst/>
              <a:latin typeface="Alexandria Light" pitchFamily="2" charset="-78"/>
              <a:cs typeface="Alexandria Light" pitchFamily="2" charset="-78"/>
            </a:endParaRPr>
          </a:p>
          <a:p>
            <a:pPr marL="342900" indent="-342900" algn="r" rtl="1">
              <a:lnSpc>
                <a:spcPct val="200000"/>
              </a:lnSpc>
              <a:buFont typeface="+mj-lt"/>
              <a:buAutoNum type="arabicPeriod"/>
            </a:pPr>
            <a:r>
              <a:rPr lang="ar-YE" b="0" i="0" dirty="0">
                <a:solidFill>
                  <a:srgbClr val="000000"/>
                </a:solidFill>
                <a:effectLst/>
                <a:latin typeface="Alexandria Light" pitchFamily="2" charset="-78"/>
                <a:cs typeface="Alexandria Light" pitchFamily="2" charset="-78"/>
              </a:rPr>
              <a:t>الثقافة غالبا ما تول</a:t>
            </a:r>
            <a:r>
              <a:rPr lang="ar-JO" b="0" i="0" dirty="0">
                <a:solidFill>
                  <a:srgbClr val="000000"/>
                </a:solidFill>
                <a:effectLst/>
                <a:latin typeface="Alexandria Light" pitchFamily="2" charset="-78"/>
                <a:cs typeface="Alexandria Light" pitchFamily="2" charset="-78"/>
              </a:rPr>
              <a:t>ِّ</a:t>
            </a:r>
            <a:r>
              <a:rPr lang="ar-YE" b="0" i="0" dirty="0">
                <a:solidFill>
                  <a:srgbClr val="000000"/>
                </a:solidFill>
                <a:effectLst/>
                <a:latin typeface="Alexandria Light" pitchFamily="2" charset="-78"/>
                <a:cs typeface="Alexandria Light" pitchFamily="2" charset="-78"/>
              </a:rPr>
              <a:t>د الالتزام، وتحل محل المصالح الشخصية.</a:t>
            </a:r>
            <a:endParaRPr lang="ar-JO" b="0" i="0" dirty="0">
              <a:solidFill>
                <a:srgbClr val="000000"/>
              </a:solidFill>
              <a:effectLst/>
              <a:latin typeface="Alexandria Light" pitchFamily="2" charset="-78"/>
              <a:cs typeface="Alexandria Light" pitchFamily="2" charset="-78"/>
            </a:endParaRPr>
          </a:p>
          <a:p>
            <a:pPr marL="342900" indent="-342900" algn="r" rtl="1">
              <a:lnSpc>
                <a:spcPct val="200000"/>
              </a:lnSpc>
              <a:buFont typeface="+mj-lt"/>
              <a:buAutoNum type="arabicPeriod"/>
            </a:pPr>
            <a:r>
              <a:rPr lang="ar-YE" b="0" i="0" dirty="0">
                <a:solidFill>
                  <a:srgbClr val="000000"/>
                </a:solidFill>
                <a:effectLst/>
                <a:latin typeface="Alexandria Light" pitchFamily="2" charset="-78"/>
                <a:cs typeface="Alexandria Light" pitchFamily="2" charset="-78"/>
              </a:rPr>
              <a:t>تحدد الثقافة قواعد المنظمة وقواعدها ومعاييرها. وبالتالي، تمكن الثقافة الموظفين من العمل في المنظمة، من خلال تعليمهم كيفية التصرف.</a:t>
            </a:r>
            <a:r>
              <a:rPr lang="ar-JO" dirty="0">
                <a:solidFill>
                  <a:srgbClr val="000000"/>
                </a:solidFill>
                <a:latin typeface="Alexandria Light" pitchFamily="2" charset="-78"/>
                <a:cs typeface="Alexandria Light" pitchFamily="2" charset="-78"/>
              </a:rPr>
              <a:t>تحقق ال</a:t>
            </a:r>
            <a:r>
              <a:rPr lang="ar-YE" b="0" i="0" dirty="0">
                <a:solidFill>
                  <a:srgbClr val="000000"/>
                </a:solidFill>
                <a:effectLst/>
                <a:latin typeface="Alexandria Light" pitchFamily="2" charset="-78"/>
                <a:cs typeface="Alexandria Light" pitchFamily="2" charset="-78"/>
              </a:rPr>
              <a:t>تفاهم </a:t>
            </a:r>
            <a:r>
              <a:rPr lang="ar-JO" b="0" i="0" dirty="0">
                <a:solidFill>
                  <a:srgbClr val="000000"/>
                </a:solidFill>
                <a:effectLst/>
                <a:latin typeface="Alexandria Light" pitchFamily="2" charset="-78"/>
                <a:cs typeface="Alexandria Light" pitchFamily="2" charset="-78"/>
              </a:rPr>
              <a:t>ال</a:t>
            </a:r>
            <a:r>
              <a:rPr lang="ar-YE" b="0" i="0" dirty="0">
                <a:solidFill>
                  <a:srgbClr val="000000"/>
                </a:solidFill>
                <a:effectLst/>
                <a:latin typeface="Alexandria Light" pitchFamily="2" charset="-78"/>
                <a:cs typeface="Alexandria Light" pitchFamily="2" charset="-78"/>
              </a:rPr>
              <a:t>مشترك</a:t>
            </a:r>
            <a:r>
              <a:rPr lang="ar-JO" b="0" i="0" dirty="0">
                <a:solidFill>
                  <a:srgbClr val="000000"/>
                </a:solidFill>
                <a:effectLst/>
                <a:latin typeface="Alexandria Light" pitchFamily="2" charset="-78"/>
                <a:cs typeface="Alexandria Light" pitchFamily="2" charset="-78"/>
              </a:rPr>
              <a:t> بين الجميع</a:t>
            </a:r>
            <a:endParaRPr lang="ar-YE" b="0" i="0" dirty="0">
              <a:solidFill>
                <a:srgbClr val="000000"/>
              </a:solidFill>
              <a:effectLst/>
              <a:latin typeface="Alexandria Light" pitchFamily="2" charset="-78"/>
              <a:cs typeface="Alexandria Light" pitchFamily="2" charset="-78"/>
            </a:endParaRPr>
          </a:p>
        </p:txBody>
      </p:sp>
      <p:sp>
        <p:nvSpPr>
          <p:cNvPr id="6" name="TextBox 5">
            <a:extLst>
              <a:ext uri="{FF2B5EF4-FFF2-40B4-BE49-F238E27FC236}">
                <a16:creationId xmlns:a16="http://schemas.microsoft.com/office/drawing/2014/main" id="{B2AF2A93-139C-B783-1506-170FA0ACF8E8}"/>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أدوار الثقافة التنظيمية</a:t>
            </a:r>
            <a:endParaRPr lang="en-US" sz="2000" dirty="0">
              <a:solidFill>
                <a:srgbClr val="00B0F0"/>
              </a:solidFill>
              <a:latin typeface="Alexandria Black" pitchFamily="2" charset="-78"/>
              <a:cs typeface="Alexandria Black" pitchFamily="2" charset="-78"/>
            </a:endParaRPr>
          </a:p>
        </p:txBody>
      </p:sp>
      <p:pic>
        <p:nvPicPr>
          <p:cNvPr id="7" name="Picture 6">
            <a:extLst>
              <a:ext uri="{FF2B5EF4-FFF2-40B4-BE49-F238E27FC236}">
                <a16:creationId xmlns:a16="http://schemas.microsoft.com/office/drawing/2014/main" id="{B4F4D2A8-571B-7E40-74FD-8A48B96BF6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3" y="3429000"/>
            <a:ext cx="1909434" cy="1466850"/>
          </a:xfrm>
          <a:prstGeom prst="rect">
            <a:avLst/>
          </a:prstGeom>
        </p:spPr>
      </p:pic>
    </p:spTree>
    <p:extLst>
      <p:ext uri="{BB962C8B-B14F-4D97-AF65-F5344CB8AC3E}">
        <p14:creationId xmlns:p14="http://schemas.microsoft.com/office/powerpoint/2010/main" val="1788302839"/>
      </p:ext>
    </p:extLst>
  </p:cSld>
  <p:clrMapOvr>
    <a:masterClrMapping/>
  </p:clrMapOvr>
  <mc:AlternateContent xmlns:mc="http://schemas.openxmlformats.org/markup-compatibility/2006" xmlns:p14="http://schemas.microsoft.com/office/powerpoint/2010/main">
    <mc:Choice Requires="p14">
      <p:transition spd="slow" p14:dur="2000" advTm="129747"/>
    </mc:Choice>
    <mc:Fallback xmlns="">
      <p:transition spd="slow" advTm="12974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2686" y="1734020"/>
            <a:ext cx="11161297" cy="4442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rgbClr val="000000"/>
                </a:solidFill>
                <a:latin typeface="Alexandria Light" pitchFamily="2" charset="-78"/>
                <a:cs typeface="Alexandria Light" pitchFamily="2" charset="-78"/>
              </a:rPr>
              <a:t>6. تصبح الثقافة ذات أهمية خاصة في المنظمة القائمة على البرنامج/المشروع. في مثل هذه المنظمة، </a:t>
            </a:r>
          </a:p>
          <a:p>
            <a:pPr algn="just" rtl="1">
              <a:lnSpc>
                <a:spcPct val="200000"/>
              </a:lnSpc>
            </a:pPr>
            <a:r>
              <a:rPr lang="ar-JO" dirty="0">
                <a:solidFill>
                  <a:srgbClr val="000000"/>
                </a:solidFill>
                <a:latin typeface="Alexandria Light" pitchFamily="2" charset="-78"/>
                <a:cs typeface="Alexandria Light" pitchFamily="2" charset="-78"/>
              </a:rPr>
              <a:t>7. يكون شكل  التسلسل الهرمي أفقي  ويتم نقل عملية صنع القرار إلى وحدات وأقسام غرض المشروع/البرنامج. </a:t>
            </a:r>
          </a:p>
          <a:p>
            <a:pPr algn="just" rtl="1">
              <a:lnSpc>
                <a:spcPct val="200000"/>
              </a:lnSpc>
            </a:pPr>
            <a:r>
              <a:rPr lang="ar-JO" dirty="0">
                <a:solidFill>
                  <a:srgbClr val="000000"/>
                </a:solidFill>
                <a:latin typeface="Alexandria Light" pitchFamily="2" charset="-78"/>
                <a:cs typeface="Alexandria Light" pitchFamily="2" charset="-78"/>
              </a:rPr>
              <a:t>8. توفر الثقافة الضوء الهادي نحو تحقيق الأهداف والغايات.</a:t>
            </a:r>
          </a:p>
          <a:p>
            <a:pPr algn="just" rtl="1">
              <a:lnSpc>
                <a:spcPct val="200000"/>
              </a:lnSpc>
            </a:pPr>
            <a:r>
              <a:rPr lang="ar-JO" dirty="0">
                <a:solidFill>
                  <a:srgbClr val="000000"/>
                </a:solidFill>
                <a:latin typeface="Alexandria Light" pitchFamily="2" charset="-78"/>
                <a:cs typeface="Alexandria Light" pitchFamily="2" charset="-78"/>
              </a:rPr>
              <a:t>9. تعزيز الثقة والتعاون المتبادلين</a:t>
            </a:r>
          </a:p>
          <a:p>
            <a:pPr algn="just" rtl="1">
              <a:lnSpc>
                <a:spcPct val="200000"/>
              </a:lnSpc>
            </a:pPr>
            <a:r>
              <a:rPr lang="ar-JO" dirty="0">
                <a:solidFill>
                  <a:srgbClr val="000000"/>
                </a:solidFill>
                <a:latin typeface="Alexandria Light" pitchFamily="2" charset="-78"/>
                <a:cs typeface="Alexandria Light" pitchFamily="2" charset="-78"/>
              </a:rPr>
              <a:t>.10. تقليل الخلافات وتصبح عمليات صنع القرار أكثر كفاءة.</a:t>
            </a:r>
          </a:p>
          <a:p>
            <a:pPr algn="just" rtl="1">
              <a:lnSpc>
                <a:spcPct val="200000"/>
              </a:lnSpc>
            </a:pPr>
            <a:r>
              <a:rPr lang="ar-JO" dirty="0">
                <a:solidFill>
                  <a:srgbClr val="000000"/>
                </a:solidFill>
                <a:latin typeface="Alexandria Light" pitchFamily="2" charset="-78"/>
                <a:cs typeface="Alexandria Light" pitchFamily="2" charset="-78"/>
              </a:rPr>
              <a:t>11. تعزيز الشعور القوي بالهوية الخاصة بالمنظمة لدى كافة العاملين فيها.</a:t>
            </a:r>
          </a:p>
          <a:p>
            <a:pPr algn="just" rtl="1">
              <a:lnSpc>
                <a:spcPct val="200000"/>
              </a:lnSpc>
            </a:pPr>
            <a:r>
              <a:rPr lang="ar-JO" dirty="0">
                <a:solidFill>
                  <a:srgbClr val="000000"/>
                </a:solidFill>
                <a:latin typeface="Alexandria Light" pitchFamily="2" charset="-78"/>
                <a:cs typeface="Alexandria Light" pitchFamily="2" charset="-78"/>
              </a:rPr>
              <a:t>12. مساعدة الموظفين على فهم سلوكياتهم من خلال توفير مبررات للسلوكيات.</a:t>
            </a:r>
            <a:endParaRPr lang="ar-YE" dirty="0">
              <a:solidFill>
                <a:srgbClr val="00000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pic>
        <p:nvPicPr>
          <p:cNvPr id="4" name="Picture 3">
            <a:extLst>
              <a:ext uri="{FF2B5EF4-FFF2-40B4-BE49-F238E27FC236}">
                <a16:creationId xmlns:a16="http://schemas.microsoft.com/office/drawing/2014/main" id="{E207AC76-EA37-390B-CF84-6D1A5EA4C176}"/>
              </a:ext>
            </a:extLst>
          </p:cNvPr>
          <p:cNvPicPr>
            <a:picLocks noChangeAspect="1"/>
          </p:cNvPicPr>
          <p:nvPr/>
        </p:nvPicPr>
        <p:blipFill>
          <a:blip r:embed="rId3"/>
          <a:stretch>
            <a:fillRect/>
          </a:stretch>
        </p:blipFill>
        <p:spPr>
          <a:xfrm>
            <a:off x="3016081" y="731867"/>
            <a:ext cx="6517189" cy="542591"/>
          </a:xfrm>
          <a:prstGeom prst="rect">
            <a:avLst/>
          </a:prstGeom>
        </p:spPr>
      </p:pic>
      <p:pic>
        <p:nvPicPr>
          <p:cNvPr id="7" name="Picture 6">
            <a:extLst>
              <a:ext uri="{FF2B5EF4-FFF2-40B4-BE49-F238E27FC236}">
                <a16:creationId xmlns:a16="http://schemas.microsoft.com/office/drawing/2014/main" id="{BB66FB55-B924-342E-BC3E-205FDFF115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3603" y="3429000"/>
            <a:ext cx="3105150" cy="1476375"/>
          </a:xfrm>
          <a:prstGeom prst="rect">
            <a:avLst/>
          </a:prstGeom>
        </p:spPr>
      </p:pic>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95418"/>
    </mc:Choice>
    <mc:Fallback xmlns="">
      <p:transition spd="slow" advTm="9541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8AAE1A6-ED4F-9FD7-946F-6DA301F97E2B}"/>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أنواع الثقافة التنظيمية</a:t>
            </a:r>
          </a:p>
        </p:txBody>
      </p:sp>
      <p:sp>
        <p:nvSpPr>
          <p:cNvPr id="3" name="Rectangle: Rounded Corners 2">
            <a:extLst>
              <a:ext uri="{FF2B5EF4-FFF2-40B4-BE49-F238E27FC236}">
                <a16:creationId xmlns:a16="http://schemas.microsoft.com/office/drawing/2014/main" id="{BFAA4048-2D7E-3F87-5B11-AF49A4E5E4A2}"/>
              </a:ext>
            </a:extLst>
          </p:cNvPr>
          <p:cNvSpPr/>
          <p:nvPr/>
        </p:nvSpPr>
        <p:spPr>
          <a:xfrm>
            <a:off x="441434" y="1324842"/>
            <a:ext cx="11083159" cy="496131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dirty="0">
                <a:solidFill>
                  <a:schemeClr val="tx1"/>
                </a:solidFill>
                <a:latin typeface="Alexandria Light" pitchFamily="2" charset="-78"/>
                <a:cs typeface="Alexandria Light" pitchFamily="2" charset="-78"/>
              </a:rPr>
              <a:t>ذكر علماء الإدارة أن للثقافة التنظيمية عدة أنواع ومنها:</a:t>
            </a:r>
            <a:endParaRPr lang="en-US" dirty="0">
              <a:solidFill>
                <a:schemeClr val="tx1"/>
              </a:solidFill>
              <a:latin typeface="Alexandria Light" pitchFamily="2" charset="-78"/>
              <a:cs typeface="Alexandria Light" pitchFamily="2" charset="-78"/>
            </a:endParaRPr>
          </a:p>
          <a:p>
            <a:pPr algn="r" rtl="1">
              <a:lnSpc>
                <a:spcPct val="150000"/>
              </a:lnSpc>
            </a:pPr>
            <a:r>
              <a:rPr lang="ar-YE" dirty="0">
                <a:solidFill>
                  <a:schemeClr val="tx1"/>
                </a:solidFill>
                <a:latin typeface="Alexandria Medium" pitchFamily="2" charset="-78"/>
                <a:cs typeface="Alexandria Medium" pitchFamily="2" charset="-78"/>
              </a:rPr>
              <a:t>1 ـ الثقافة البيروقراطية</a:t>
            </a:r>
            <a:endParaRPr lang="en-US" dirty="0">
              <a:solidFill>
                <a:schemeClr val="tx1"/>
              </a:solidFill>
              <a:latin typeface="Alexandria Medium" pitchFamily="2" charset="-78"/>
              <a:cs typeface="Alexandria Medium" pitchFamily="2" charset="-78"/>
            </a:endParaRPr>
          </a:p>
          <a:p>
            <a:pPr algn="r" rtl="1">
              <a:lnSpc>
                <a:spcPct val="150000"/>
              </a:lnSpc>
            </a:pPr>
            <a:r>
              <a:rPr lang="ar-YE" dirty="0">
                <a:solidFill>
                  <a:schemeClr val="tx1"/>
                </a:solidFill>
                <a:latin typeface="Alexandria Light" pitchFamily="2" charset="-78"/>
                <a:cs typeface="Alexandria Light" pitchFamily="2" charset="-78"/>
              </a:rPr>
              <a:t>ثقافة التنظيم هذه ت</a:t>
            </a:r>
            <a:r>
              <a:rPr lang="ar-JO" dirty="0">
                <a:solidFill>
                  <a:schemeClr val="tx1"/>
                </a:solidFill>
                <a:latin typeface="Alexandria Light" pitchFamily="2" charset="-78"/>
                <a:cs typeface="Alexandria Light" pitchFamily="2" charset="-78"/>
              </a:rPr>
              <a:t>ُ</a:t>
            </a:r>
            <a:r>
              <a:rPr lang="ar-YE" dirty="0">
                <a:solidFill>
                  <a:schemeClr val="tx1"/>
                </a:solidFill>
                <a:latin typeface="Alexandria Light" pitchFamily="2" charset="-78"/>
                <a:cs typeface="Alexandria Light" pitchFamily="2" charset="-78"/>
              </a:rPr>
              <a:t>حدد المسئوليات والسلطات. فالعمل منظم وموزع وهناك تنسيق بين الوحدات المختلفة ،</a:t>
            </a:r>
            <a:r>
              <a:rPr lang="ar-JO" dirty="0">
                <a:solidFill>
                  <a:schemeClr val="tx1"/>
                </a:solidFill>
                <a:latin typeface="Alexandria Light" pitchFamily="2" charset="-78"/>
                <a:cs typeface="Alexandria Light" pitchFamily="2" charset="-78"/>
              </a:rPr>
              <a:t>و</a:t>
            </a:r>
            <a:r>
              <a:rPr lang="ar-YE" dirty="0">
                <a:solidFill>
                  <a:schemeClr val="tx1"/>
                </a:solidFill>
                <a:latin typeface="Alexandria Light" pitchFamily="2" charset="-78"/>
                <a:cs typeface="Alexandria Light" pitchFamily="2" charset="-78"/>
              </a:rPr>
              <a:t> تسلسل السلطة </a:t>
            </a:r>
            <a:r>
              <a:rPr lang="ar-JO" dirty="0">
                <a:solidFill>
                  <a:schemeClr val="tx1"/>
                </a:solidFill>
                <a:latin typeface="Alexandria Light" pitchFamily="2" charset="-78"/>
                <a:cs typeface="Alexandria Light" pitchFamily="2" charset="-78"/>
              </a:rPr>
              <a:t>واضح </a:t>
            </a:r>
            <a:r>
              <a:rPr lang="ar-YE" dirty="0">
                <a:solidFill>
                  <a:schemeClr val="tx1"/>
                </a:solidFill>
                <a:latin typeface="Alexandria Light" pitchFamily="2" charset="-78"/>
                <a:cs typeface="Alexandria Light" pitchFamily="2" charset="-78"/>
              </a:rPr>
              <a:t>وانتقال المعلومات تأخذ شكلاً هرمياً وتعتمد على التحكم والالتزام .</a:t>
            </a:r>
          </a:p>
          <a:p>
            <a:pPr algn="r" rtl="1">
              <a:lnSpc>
                <a:spcPct val="150000"/>
              </a:lnSpc>
            </a:pPr>
            <a:r>
              <a:rPr lang="ar-YE" dirty="0">
                <a:solidFill>
                  <a:schemeClr val="tx1"/>
                </a:solidFill>
                <a:latin typeface="Alexandria Light" pitchFamily="2" charset="-78"/>
                <a:cs typeface="Alexandria Light" pitchFamily="2" charset="-78"/>
              </a:rPr>
              <a:t>2- </a:t>
            </a:r>
            <a:r>
              <a:rPr lang="ar-YE" dirty="0">
                <a:solidFill>
                  <a:schemeClr val="tx1"/>
                </a:solidFill>
                <a:latin typeface="Alexandria Medium" pitchFamily="2" charset="-78"/>
                <a:cs typeface="Alexandria Medium" pitchFamily="2" charset="-78"/>
              </a:rPr>
              <a:t>الثقافة الإبداعية</a:t>
            </a:r>
            <a:endParaRPr lang="en-US" dirty="0">
              <a:solidFill>
                <a:schemeClr val="tx1"/>
              </a:solidFill>
              <a:latin typeface="Alexandria Medium" pitchFamily="2" charset="-78"/>
              <a:cs typeface="Alexandria Medium" pitchFamily="2" charset="-78"/>
            </a:endParaRPr>
          </a:p>
          <a:p>
            <a:pPr algn="r" rtl="1">
              <a:lnSpc>
                <a:spcPct val="150000"/>
              </a:lnSpc>
            </a:pPr>
            <a:r>
              <a:rPr lang="ar-YE" dirty="0">
                <a:solidFill>
                  <a:schemeClr val="tx1"/>
                </a:solidFill>
                <a:latin typeface="Alexandria Light" pitchFamily="2" charset="-78"/>
                <a:cs typeface="Alexandria Light" pitchFamily="2" charset="-78"/>
              </a:rPr>
              <a:t>وتتميز بوجود بيئة عمل تساعد على الإبداع، ويتسم أفرادها بحب المخاطرة في اتخاذ القرارات ومواجهة التحديات.</a:t>
            </a:r>
            <a:endParaRPr lang="en-US" dirty="0">
              <a:solidFill>
                <a:schemeClr val="tx1"/>
              </a:solidFill>
              <a:latin typeface="Alexandria Light" pitchFamily="2" charset="-78"/>
              <a:cs typeface="Alexandria Light" pitchFamily="2" charset="-78"/>
            </a:endParaRPr>
          </a:p>
          <a:p>
            <a:pPr algn="r" rtl="1">
              <a:lnSpc>
                <a:spcPct val="150000"/>
              </a:lnSpc>
            </a:pPr>
            <a:r>
              <a:rPr lang="ar-YE" dirty="0">
                <a:solidFill>
                  <a:schemeClr val="tx1"/>
                </a:solidFill>
                <a:latin typeface="Alexandria Medium" pitchFamily="2" charset="-78"/>
                <a:cs typeface="Alexandria Medium" pitchFamily="2" charset="-78"/>
              </a:rPr>
              <a:t>3 ـ الثقافة المساندة </a:t>
            </a:r>
            <a:r>
              <a:rPr lang="en-US" dirty="0">
                <a:solidFill>
                  <a:schemeClr val="tx1"/>
                </a:solidFill>
                <a:latin typeface="Alexandria Medium" pitchFamily="2" charset="-78"/>
                <a:cs typeface="Alexandria Medium" pitchFamily="2" charset="-78"/>
              </a:rPr>
              <a:t>:</a:t>
            </a:r>
          </a:p>
          <a:p>
            <a:pPr algn="r" rtl="1">
              <a:lnSpc>
                <a:spcPct val="150000"/>
              </a:lnSpc>
            </a:pPr>
            <a:r>
              <a:rPr lang="ar-YE" dirty="0">
                <a:solidFill>
                  <a:schemeClr val="tx1"/>
                </a:solidFill>
                <a:latin typeface="Alexandria Light" pitchFamily="2" charset="-78"/>
                <a:cs typeface="Alexandria Light" pitchFamily="2" charset="-78"/>
              </a:rPr>
              <a:t>تتسم بيئة العمل هنا بالصداقة ومساعدة العاملين بعضهم لبعض، فيتولد لدى العاملين إحساس بأنهم أسرة واحدة تعمل بانسجام وتوافق. وتعمل المنظمة على </a:t>
            </a:r>
            <a:r>
              <a:rPr lang="ar-JO" dirty="0">
                <a:solidFill>
                  <a:schemeClr val="tx1"/>
                </a:solidFill>
                <a:latin typeface="Alexandria Light" pitchFamily="2" charset="-78"/>
                <a:cs typeface="Alexandria Light" pitchFamily="2" charset="-78"/>
              </a:rPr>
              <a:t>لإيجاد </a:t>
            </a:r>
            <a:r>
              <a:rPr lang="ar-YE" dirty="0">
                <a:solidFill>
                  <a:schemeClr val="tx1"/>
                </a:solidFill>
                <a:latin typeface="Alexandria Light" pitchFamily="2" charset="-78"/>
                <a:cs typeface="Alexandria Light" pitchFamily="2" charset="-78"/>
              </a:rPr>
              <a:t>جو من الثقة والمساواة </a:t>
            </a:r>
            <a:r>
              <a:rPr lang="ar-JO" dirty="0">
                <a:solidFill>
                  <a:schemeClr val="tx1"/>
                </a:solidFill>
                <a:latin typeface="Alexandria Light" pitchFamily="2" charset="-78"/>
                <a:cs typeface="Alexandria Light" pitchFamily="2" charset="-78"/>
              </a:rPr>
              <a:t>والود</a:t>
            </a:r>
            <a:r>
              <a:rPr lang="ar-YE" dirty="0">
                <a:solidFill>
                  <a:schemeClr val="tx1"/>
                </a:solidFill>
                <a:latin typeface="Alexandria Light" pitchFamily="2" charset="-78"/>
                <a:cs typeface="Alexandria Light" pitchFamily="2" charset="-78"/>
              </a:rPr>
              <a:t>، </a:t>
            </a:r>
            <a:r>
              <a:rPr lang="ar-JO" dirty="0">
                <a:solidFill>
                  <a:schemeClr val="tx1"/>
                </a:solidFill>
                <a:latin typeface="Alexandria Light" pitchFamily="2" charset="-78"/>
                <a:cs typeface="Alexandria Light" pitchFamily="2" charset="-78"/>
              </a:rPr>
              <a:t>و</a:t>
            </a:r>
            <a:r>
              <a:rPr lang="ar-YE" dirty="0">
                <a:solidFill>
                  <a:schemeClr val="tx1"/>
                </a:solidFill>
                <a:latin typeface="Alexandria Light" pitchFamily="2" charset="-78"/>
                <a:cs typeface="Alexandria Light" pitchFamily="2" charset="-78"/>
              </a:rPr>
              <a:t>يتم التركيز على الجانب الإنساني في التعامل .</a:t>
            </a:r>
            <a:endParaRPr lang="en-US"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32712"/>
    </mc:Choice>
    <mc:Fallback xmlns="">
      <p:transition spd="slow" advTm="13271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YE" dirty="0">
                <a:solidFill>
                  <a:schemeClr val="tx1"/>
                </a:solidFill>
                <a:latin typeface="Alexandria Medium" pitchFamily="2" charset="-78"/>
                <a:cs typeface="Alexandria Medium" pitchFamily="2" charset="-78"/>
              </a:rPr>
              <a:t>4- ثقافة العمليات</a:t>
            </a:r>
            <a:endParaRPr lang="ar-JO" dirty="0">
              <a:solidFill>
                <a:schemeClr val="tx1"/>
              </a:solidFill>
              <a:latin typeface="Alexandria Medium" pitchFamily="2" charset="-78"/>
              <a:cs typeface="Alexandria Medium" pitchFamily="2" charset="-78"/>
            </a:endParaRPr>
          </a:p>
          <a:p>
            <a:pPr algn="r" rtl="1">
              <a:lnSpc>
                <a:spcPct val="200000"/>
              </a:lnSpc>
            </a:pPr>
            <a:r>
              <a:rPr lang="ar-JO" dirty="0">
                <a:solidFill>
                  <a:schemeClr val="tx1"/>
                </a:solidFill>
                <a:latin typeface="Alexandria Light" pitchFamily="2" charset="-78"/>
                <a:cs typeface="Alexandria Light" pitchFamily="2" charset="-78"/>
              </a:rPr>
              <a:t>تؤكد هذه الثقافة على </a:t>
            </a:r>
            <a:r>
              <a:rPr lang="ar-YE" dirty="0">
                <a:solidFill>
                  <a:schemeClr val="tx1"/>
                </a:solidFill>
                <a:latin typeface="Alexandria Light" pitchFamily="2" charset="-78"/>
                <a:cs typeface="Alexandria Light" pitchFamily="2" charset="-78"/>
              </a:rPr>
              <a:t>طريقة إنجاز العمل وليس على النتائج التي تم تحقيقها. فيسود الحذر بين أعضاء التنظيم ويعمل الكل على حماية أنفسهم. وبالتالي تقل الرغبة في تحمل المخاطرة. والفرد الناجح هو الذي يكون أكثر تنظيماً ودقة، والذي يولي اهتماماً أكبر بالتفاصيل عند أداء عمله .</a:t>
            </a:r>
          </a:p>
          <a:p>
            <a:pPr algn="r" rtl="1">
              <a:lnSpc>
                <a:spcPct val="200000"/>
              </a:lnSpc>
            </a:pPr>
            <a:r>
              <a:rPr lang="ar-YE" dirty="0">
                <a:solidFill>
                  <a:schemeClr val="tx1"/>
                </a:solidFill>
                <a:latin typeface="Alexandria Medium" pitchFamily="2" charset="-78"/>
                <a:cs typeface="Alexandria Medium" pitchFamily="2" charset="-78"/>
              </a:rPr>
              <a:t> 5 ـ ثقافة المهمة </a:t>
            </a:r>
            <a:r>
              <a:rPr lang="en-US" dirty="0">
                <a:solidFill>
                  <a:schemeClr val="tx1"/>
                </a:solidFill>
                <a:latin typeface="Alexandria Medium" pitchFamily="2" charset="-78"/>
                <a:cs typeface="Alexandria Medium" pitchFamily="2" charset="-78"/>
              </a:rPr>
              <a:t>: </a:t>
            </a:r>
            <a:r>
              <a:rPr lang="ar-JO" dirty="0">
                <a:solidFill>
                  <a:schemeClr val="tx1"/>
                </a:solidFill>
                <a:latin typeface="Alexandria Medium" pitchFamily="2" charset="-78"/>
                <a:cs typeface="Alexandria Medium" pitchFamily="2" charset="-78"/>
              </a:rPr>
              <a:t> </a:t>
            </a:r>
          </a:p>
          <a:p>
            <a:pPr algn="r" rtl="1">
              <a:lnSpc>
                <a:spcPct val="200000"/>
              </a:lnSpc>
            </a:pPr>
            <a:r>
              <a:rPr lang="ar-YE" dirty="0">
                <a:solidFill>
                  <a:schemeClr val="tx1"/>
                </a:solidFill>
                <a:latin typeface="Alexandria Light" pitchFamily="2" charset="-78"/>
                <a:cs typeface="Alexandria Light" pitchFamily="2" charset="-78"/>
              </a:rPr>
              <a:t>وتكون موجهة نحو تحقيق الهدف وإنجاز العمل والتركيز على النتائج. كما تُعط</a:t>
            </a:r>
            <a:r>
              <a:rPr lang="ar-JO" dirty="0">
                <a:solidFill>
                  <a:schemeClr val="tx1"/>
                </a:solidFill>
                <a:latin typeface="Alexandria Light" pitchFamily="2" charset="-78"/>
                <a:cs typeface="Alexandria Light" pitchFamily="2" charset="-78"/>
              </a:rPr>
              <a:t>ي</a:t>
            </a:r>
            <a:r>
              <a:rPr lang="ar-YE" dirty="0">
                <a:solidFill>
                  <a:schemeClr val="tx1"/>
                </a:solidFill>
                <a:latin typeface="Alexandria Light" pitchFamily="2" charset="-78"/>
                <a:cs typeface="Alexandria Light" pitchFamily="2" charset="-78"/>
              </a:rPr>
              <a:t> هذه الثقافة أهمية خاصة لاستخدام الموارد بطريقة مثالية لتحقيق أفضل النتائج بأقل تكلفة، وبالتالي فهي تحتوي على قواعد وأنظمة قليلة وتركز على الخبرة التي تلعب دور</a:t>
            </a:r>
            <a:r>
              <a:rPr lang="ar-JO" dirty="0">
                <a:solidFill>
                  <a:schemeClr val="tx1"/>
                </a:solidFill>
                <a:latin typeface="Alexandria Light" pitchFamily="2" charset="-78"/>
                <a:cs typeface="Alexandria Light" pitchFamily="2" charset="-78"/>
              </a:rPr>
              <a:t>ًا  </a:t>
            </a:r>
            <a:r>
              <a:rPr lang="ar-YE" dirty="0">
                <a:solidFill>
                  <a:schemeClr val="tx1"/>
                </a:solidFill>
                <a:latin typeface="Alexandria Light" pitchFamily="2" charset="-78"/>
                <a:cs typeface="Alexandria Light" pitchFamily="2" charset="-78"/>
              </a:rPr>
              <a:t>بارز</a:t>
            </a:r>
            <a:r>
              <a:rPr lang="ar-JO" dirty="0">
                <a:solidFill>
                  <a:schemeClr val="tx1"/>
                </a:solidFill>
                <a:latin typeface="Alexandria Light" pitchFamily="2" charset="-78"/>
                <a:cs typeface="Alexandria Light" pitchFamily="2" charset="-78"/>
              </a:rPr>
              <a:t>ًا </a:t>
            </a:r>
            <a:r>
              <a:rPr lang="ar-YE" dirty="0">
                <a:solidFill>
                  <a:schemeClr val="tx1"/>
                </a:solidFill>
                <a:latin typeface="Alexandria Light" pitchFamily="2" charset="-78"/>
                <a:cs typeface="Alexandria Light" pitchFamily="2" charset="-78"/>
              </a:rPr>
              <a:t>في التأثير على صناعة القرارات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CB47572-CC4A-E234-4179-2239799C6B7F}"/>
              </a:ext>
            </a:extLst>
          </p:cNvPr>
          <p:cNvPicPr>
            <a:picLocks noChangeAspect="1"/>
          </p:cNvPicPr>
          <p:nvPr/>
        </p:nvPicPr>
        <p:blipFill>
          <a:blip r:embed="rId3"/>
          <a:stretch>
            <a:fillRect/>
          </a:stretch>
        </p:blipFill>
        <p:spPr>
          <a:xfrm>
            <a:off x="3486686" y="836566"/>
            <a:ext cx="5218628" cy="493819"/>
          </a:xfrm>
          <a:prstGeom prst="rect">
            <a:avLst/>
          </a:prstGeom>
        </p:spPr>
      </p:pic>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110172"/>
    </mc:Choice>
    <mc:Fallback xmlns="">
      <p:transition spd="slow" advTm="1101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8276" y="1656937"/>
            <a:ext cx="10573579" cy="4209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sz="1600" b="1" dirty="0">
              <a:solidFill>
                <a:srgbClr val="003E61"/>
              </a:solidFill>
              <a:latin typeface="rasol"/>
            </a:endParaRPr>
          </a:p>
          <a:p>
            <a:pPr algn="r" rtl="1"/>
            <a:r>
              <a:rPr lang="ar-JO" b="1" i="0" dirty="0">
                <a:solidFill>
                  <a:srgbClr val="003E61"/>
                </a:solidFill>
                <a:effectLst/>
                <a:latin typeface="Alexandria Medium" pitchFamily="2" charset="-78"/>
                <a:cs typeface="Alexandria Medium" pitchFamily="2" charset="-78"/>
              </a:rPr>
              <a:t>6 ـ ثقافة الدور</a:t>
            </a:r>
            <a:endParaRPr lang="ar-JO" i="0" dirty="0">
              <a:solidFill>
                <a:srgbClr val="003E61"/>
              </a:solidFill>
              <a:effectLst/>
              <a:latin typeface="Alexandria Light" pitchFamily="2" charset="-78"/>
              <a:cs typeface="Alexandria Light" pitchFamily="2" charset="-78"/>
            </a:endParaRPr>
          </a:p>
          <a:p>
            <a:pPr algn="r" rtl="1">
              <a:lnSpc>
                <a:spcPct val="200000"/>
              </a:lnSpc>
            </a:pPr>
            <a:r>
              <a:rPr lang="ar-JO" i="0" dirty="0">
                <a:solidFill>
                  <a:srgbClr val="003E61"/>
                </a:solidFill>
                <a:effectLst/>
                <a:latin typeface="Alexandria Light" pitchFamily="2" charset="-78"/>
                <a:cs typeface="Alexandria Light" pitchFamily="2" charset="-78"/>
              </a:rPr>
              <a:t> تؤكد هذه الثقافة على نوعية التخصصات الوظيفية وبالتالي على الأدوار الوظيفية أكثر من الأفراد. كما تعطي أهمية للقواعد والأنظمة، وتوفر هذه الثقافة الأمن الوظيفي والاستمرارية والثبات في الأداء، وتكون ملائمة للمنظمات البيروقراطية والمؤسسات العامة التي تركز على المسؤولية الوظيفية</a:t>
            </a:r>
            <a:endParaRPr lang="en-US" sz="2000"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3F8DBF2-06BE-03FB-EA0B-E736CFFD3A49}"/>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أنواع الثقافة التنظيمية</a:t>
            </a:r>
          </a:p>
        </p:txBody>
      </p:sp>
      <p:pic>
        <p:nvPicPr>
          <p:cNvPr id="6" name="Picture 5">
            <a:extLst>
              <a:ext uri="{FF2B5EF4-FFF2-40B4-BE49-F238E27FC236}">
                <a16:creationId xmlns:a16="http://schemas.microsoft.com/office/drawing/2014/main" id="{4CDC9F80-B326-B93E-1C7D-0B2E6BEC5A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33022" y="1797268"/>
            <a:ext cx="2705100" cy="1316643"/>
          </a:xfrm>
          <a:prstGeom prst="rect">
            <a:avLst/>
          </a:prstGeom>
        </p:spPr>
      </p:pic>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1012"/>
    </mc:Choice>
    <mc:Fallback xmlns="">
      <p:transition spd="slow" advTm="5101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a:t>
            </a:r>
          </a:p>
          <a:p>
            <a:pPr marL="0" marR="0" algn="r" rtl="1">
              <a:lnSpc>
                <a:spcPct val="150000"/>
              </a:lnSpc>
              <a:spcBef>
                <a:spcPts val="0"/>
              </a:spcBef>
              <a:spcAft>
                <a:spcPts val="0"/>
              </a:spcAft>
            </a:pPr>
            <a:r>
              <a:rPr lang="ar-JO" dirty="0">
                <a:solidFill>
                  <a:schemeClr val="tx1"/>
                </a:solidFill>
                <a:latin typeface="Alexandria Light" pitchFamily="2" charset="-78"/>
                <a:cs typeface="Alexandria Light" pitchFamily="2" charset="-78"/>
              </a:rPr>
              <a:t>يوجد العديد من الأبعاد للثقافة التنظيمية ومنها </a:t>
            </a:r>
          </a:p>
          <a:p>
            <a:pPr marL="0" marR="0" algn="r" rtl="1">
              <a:lnSpc>
                <a:spcPct val="150000"/>
              </a:lnSpc>
              <a:spcBef>
                <a:spcPts val="0"/>
              </a:spcBef>
              <a:spcAft>
                <a:spcPts val="0"/>
              </a:spcAft>
            </a:pPr>
            <a:r>
              <a:rPr lang="ar-JO" dirty="0">
                <a:solidFill>
                  <a:schemeClr val="tx1"/>
                </a:solidFill>
                <a:latin typeface="Alexandria Light" pitchFamily="2" charset="-78"/>
                <a:cs typeface="Alexandria Light" pitchFamily="2" charset="-78"/>
              </a:rPr>
              <a:t>الثقافة القوية  والثقافة الضعيفة.</a:t>
            </a:r>
          </a:p>
          <a:p>
            <a:pPr marL="0" marR="0" algn="r" rtl="1">
              <a:lnSpc>
                <a:spcPct val="150000"/>
              </a:lnSpc>
              <a:spcBef>
                <a:spcPts val="0"/>
              </a:spcBef>
              <a:spcAft>
                <a:spcPts val="0"/>
              </a:spcAft>
            </a:pPr>
            <a:r>
              <a:rPr lang="ar-JO" dirty="0">
                <a:solidFill>
                  <a:schemeClr val="tx1"/>
                </a:solidFill>
                <a:latin typeface="Alexandria Medium" pitchFamily="2" charset="-78"/>
                <a:cs typeface="Alexandria Medium" pitchFamily="2" charset="-78"/>
              </a:rPr>
              <a:t>أولًا: ثقافة القوة  </a:t>
            </a:r>
          </a:p>
          <a:p>
            <a:pPr marL="0" marR="0" algn="r" rtl="1">
              <a:lnSpc>
                <a:spcPct val="150000"/>
              </a:lnSpc>
              <a:spcBef>
                <a:spcPts val="0"/>
              </a:spcBef>
              <a:spcAft>
                <a:spcPts val="0"/>
              </a:spcAft>
            </a:pPr>
            <a:r>
              <a:rPr lang="ar-JO" dirty="0">
                <a:solidFill>
                  <a:schemeClr val="tx1"/>
                </a:solidFill>
                <a:latin typeface="Alexandria Light" pitchFamily="2" charset="-78"/>
                <a:cs typeface="Alexandria Light" pitchFamily="2" charset="-78"/>
              </a:rPr>
              <a:t>تتميز الثقافة القوية بمجموعة من الصفات ومنها </a:t>
            </a:r>
          </a:p>
          <a:p>
            <a:pPr marL="285750" marR="0" indent="-285750" algn="r" rtl="1">
              <a:lnSpc>
                <a:spcPct val="150000"/>
              </a:lnSpc>
              <a:spcBef>
                <a:spcPts val="0"/>
              </a:spcBef>
              <a:spcAft>
                <a:spcPts val="0"/>
              </a:spcAft>
              <a:buFont typeface="Arial" panose="020B0604020202020204" pitchFamily="34" charset="0"/>
              <a:buChar char="•"/>
            </a:pPr>
            <a:r>
              <a:rPr lang="ar-JO" dirty="0">
                <a:solidFill>
                  <a:schemeClr val="tx1"/>
                </a:solidFill>
                <a:latin typeface="Alexandria Light" pitchFamily="2" charset="-78"/>
                <a:cs typeface="Alexandria Light" pitchFamily="2" charset="-78"/>
              </a:rPr>
              <a:t>القيادة القوية: وهو يرمز لقوة أو متانة أعضاء المنظمة بالقيم الأساسية.</a:t>
            </a:r>
          </a:p>
          <a:p>
            <a:pPr marL="285750" marR="0" indent="-285750" algn="r" rtl="1">
              <a:lnSpc>
                <a:spcPct val="150000"/>
              </a:lnSpc>
              <a:spcBef>
                <a:spcPts val="0"/>
              </a:spcBef>
              <a:spcAft>
                <a:spcPts val="0"/>
              </a:spcAft>
              <a:buFont typeface="Arial" panose="020B0604020202020204" pitchFamily="34" charset="0"/>
              <a:buChar char="•"/>
            </a:pPr>
            <a:r>
              <a:rPr lang="ar-JO" dirty="0">
                <a:solidFill>
                  <a:schemeClr val="tx1"/>
                </a:solidFill>
                <a:latin typeface="Alexandria Light" pitchFamily="2" charset="-78"/>
                <a:cs typeface="Alexandria Light" pitchFamily="2" charset="-78"/>
              </a:rPr>
              <a:t>يتم تقاسم الثقافة القوية في المنظمة بصورة واسعة. وهذا يشير إلى مدى امتلاك أعضاء المنظمة ذات القيم الأساسية.</a:t>
            </a:r>
          </a:p>
          <a:p>
            <a:pPr marL="285750" marR="0" indent="-285750" algn="r" rtl="1">
              <a:lnSpc>
                <a:spcPct val="150000"/>
              </a:lnSpc>
              <a:spcBef>
                <a:spcPts val="0"/>
              </a:spcBef>
              <a:spcAft>
                <a:spcPts val="0"/>
              </a:spcAft>
              <a:buFont typeface="Arial" panose="020B0604020202020204" pitchFamily="34" charset="0"/>
              <a:buChar char="•"/>
            </a:pPr>
            <a:r>
              <a:rPr lang="ar-JO" dirty="0">
                <a:solidFill>
                  <a:schemeClr val="tx1"/>
                </a:solidFill>
                <a:latin typeface="Alexandria Light" pitchFamily="2" charset="-78"/>
                <a:cs typeface="Alexandria Light" pitchFamily="2" charset="-78"/>
              </a:rPr>
              <a:t>ثقافة قوية يتم الاحتفاظ بها بشكل مكثف. وهذا يشير إلى مدى التزام أفراد المنظمة بالقيم الأساسية.</a:t>
            </a:r>
          </a:p>
          <a:p>
            <a:pPr marL="285750" marR="0" indent="-285750" algn="r" rtl="1">
              <a:lnSpc>
                <a:spcPct val="150000"/>
              </a:lnSpc>
              <a:spcBef>
                <a:spcPts val="0"/>
              </a:spcBef>
              <a:spcAft>
                <a:spcPts val="0"/>
              </a:spcAft>
              <a:buFont typeface="Arial" panose="020B0604020202020204" pitchFamily="34" charset="0"/>
              <a:buChar char="•"/>
            </a:pPr>
            <a:r>
              <a:rPr lang="ar-YE" dirty="0">
                <a:solidFill>
                  <a:schemeClr val="tx1"/>
                </a:solidFill>
                <a:latin typeface="Alexandria Light" pitchFamily="2" charset="-78"/>
                <a:cs typeface="Alexandria Light" pitchFamily="2" charset="-78"/>
              </a:rPr>
              <a:t>إن فوائد الثقافة القوية تتمثل في موقف الموظف الإيجابي. حيث تظهر هذه الثقافة اتفاقاً كبيراً بين الموظفين حول أهداف المنظمة. مما يؤسس للتماسك والالتزام التنظيمي. فيتكون لدى الأعضاء موقف إيجابي تجاه المنظمة.</a:t>
            </a:r>
            <a:br>
              <a:rPr lang="ar-YE" sz="2000" dirty="0">
                <a:solidFill>
                  <a:schemeClr val="tx1"/>
                </a:solidFill>
              </a:rPr>
            </a:br>
            <a:br>
              <a:rPr lang="ar-YE" sz="2000" dirty="0">
                <a:solidFill>
                  <a:schemeClr val="tx1"/>
                </a:solidFill>
              </a:rPr>
            </a:br>
            <a:endParaRPr lang="ar-JO" sz="2000" b="1" dirty="0">
              <a:solidFill>
                <a:schemeClr val="tx1"/>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DE5FF65-297D-0324-2FC3-F4F0CF63D568}"/>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أبعاد الثقافة التنظيمية</a:t>
            </a: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22154"/>
    </mc:Choice>
    <mc:Fallback xmlns="">
      <p:transition spd="slow" advTm="12215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342900" marR="0" indent="-342900" algn="r" rtl="1">
              <a:lnSpc>
                <a:spcPct val="200000"/>
              </a:lnSpc>
              <a:spcBef>
                <a:spcPts val="0"/>
              </a:spcBef>
              <a:spcAft>
                <a:spcPts val="0"/>
              </a:spcAft>
              <a:buFont typeface="+mj-lt"/>
              <a:buAutoNum type="arabicPeriod"/>
            </a:pPr>
            <a:r>
              <a:rPr lang="ar-JO" kern="0" dirty="0">
                <a:solidFill>
                  <a:srgbClr val="2C2F34"/>
                </a:solidFill>
                <a:effectLst/>
                <a:latin typeface="Alexandria Light" pitchFamily="2" charset="-78"/>
                <a:ea typeface="Times New Roman" panose="02020603050405020304" pitchFamily="18" charset="0"/>
                <a:cs typeface="Alexandria Light" pitchFamily="2" charset="-78"/>
              </a:rPr>
              <a:t>وجود تسلسل قيادي واضح والاتصالات المفتوحة بكافة الاتجاهات. </a:t>
            </a:r>
          </a:p>
          <a:p>
            <a:pPr marL="342900" marR="0" indent="-342900" algn="r" rtl="1">
              <a:lnSpc>
                <a:spcPct val="200000"/>
              </a:lnSpc>
              <a:spcBef>
                <a:spcPts val="0"/>
              </a:spcBef>
              <a:spcAft>
                <a:spcPts val="0"/>
              </a:spcAft>
              <a:buFont typeface="+mj-lt"/>
              <a:buAutoNum type="arabicPeriod"/>
            </a:pPr>
            <a:r>
              <a:rPr lang="ar-JO" kern="0" dirty="0">
                <a:solidFill>
                  <a:srgbClr val="2C2F34"/>
                </a:solidFill>
                <a:effectLst/>
                <a:latin typeface="Alexandria Light" pitchFamily="2" charset="-78"/>
                <a:ea typeface="Times New Roman" panose="02020603050405020304" pitchFamily="18" charset="0"/>
                <a:cs typeface="Alexandria Light" pitchFamily="2" charset="-78"/>
              </a:rPr>
              <a:t>الشعور بالرفاهية لدى الموظفين ويساعدهم على العمل لتحقيق الصالح العام للشركة. </a:t>
            </a:r>
          </a:p>
          <a:p>
            <a:pPr marL="342900" marR="0" indent="-342900" algn="r" rtl="1">
              <a:lnSpc>
                <a:spcPct val="200000"/>
              </a:lnSpc>
              <a:spcBef>
                <a:spcPts val="0"/>
              </a:spcBef>
              <a:spcAft>
                <a:spcPts val="0"/>
              </a:spcAft>
              <a:buFont typeface="+mj-lt"/>
              <a:buAutoNum type="arabicPeriod"/>
            </a:pPr>
            <a:r>
              <a:rPr lang="ar-JO" kern="0" dirty="0">
                <a:solidFill>
                  <a:srgbClr val="2C2F34"/>
                </a:solidFill>
                <a:effectLst/>
                <a:latin typeface="Alexandria Light" pitchFamily="2" charset="-78"/>
                <a:ea typeface="Times New Roman" panose="02020603050405020304" pitchFamily="18" charset="0"/>
                <a:cs typeface="Alexandria Light" pitchFamily="2" charset="-78"/>
              </a:rPr>
              <a:t>يتم الحفاظ على القيم الأساسية للمنظمة بشكل مكثف ويتم مشاركتها على نطاق واسع. </a:t>
            </a:r>
          </a:p>
          <a:p>
            <a:pPr marL="342900" marR="0" indent="-342900" algn="r" rtl="1">
              <a:lnSpc>
                <a:spcPct val="200000"/>
              </a:lnSpc>
              <a:spcBef>
                <a:spcPts val="0"/>
              </a:spcBef>
              <a:spcAft>
                <a:spcPts val="0"/>
              </a:spcAft>
              <a:buFont typeface="+mj-lt"/>
              <a:buAutoNum type="arabicPeriod"/>
            </a:pPr>
            <a:r>
              <a:rPr lang="ar-JO" kern="0" dirty="0">
                <a:solidFill>
                  <a:srgbClr val="2C2F34"/>
                </a:solidFill>
                <a:effectLst/>
                <a:latin typeface="Alexandria Light" pitchFamily="2" charset="-78"/>
                <a:ea typeface="Times New Roman" panose="02020603050405020304" pitchFamily="18" charset="0"/>
                <a:cs typeface="Alexandria Light" pitchFamily="2" charset="-78"/>
              </a:rPr>
              <a:t>حاجة أقل لسياسات وإجراءات مفصلة لأن "الطريقة التي تتم بها الأمور مفهومة ومقبولة جيدًا</a:t>
            </a:r>
          </a:p>
          <a:p>
            <a:pPr marL="342900" marR="0" indent="-342900" algn="r" rtl="1">
              <a:lnSpc>
                <a:spcPct val="200000"/>
              </a:lnSpc>
              <a:spcBef>
                <a:spcPts val="0"/>
              </a:spcBef>
              <a:spcAft>
                <a:spcPts val="0"/>
              </a:spcAft>
              <a:buFont typeface="+mj-lt"/>
              <a:buAutoNum type="arabicPeriod"/>
            </a:pPr>
            <a:r>
              <a:rPr lang="ar-JO" kern="0" dirty="0">
                <a:solidFill>
                  <a:srgbClr val="2C2F34"/>
                </a:solidFill>
                <a:latin typeface="Alexandria Light" pitchFamily="2" charset="-78"/>
                <a:cs typeface="Alexandria Light" pitchFamily="2" charset="-78"/>
              </a:rPr>
              <a:t>وجود اهداف مشتركة</a:t>
            </a:r>
          </a:p>
          <a:p>
            <a:pPr marL="342900" marR="0" indent="-342900" algn="r" rtl="1">
              <a:lnSpc>
                <a:spcPct val="200000"/>
              </a:lnSpc>
              <a:spcBef>
                <a:spcPts val="0"/>
              </a:spcBef>
              <a:spcAft>
                <a:spcPts val="0"/>
              </a:spcAft>
              <a:buFont typeface="+mj-lt"/>
              <a:buAutoNum type="arabicPeriod"/>
            </a:pPr>
            <a:r>
              <a:rPr lang="ar-JO" kern="0" dirty="0">
                <a:solidFill>
                  <a:srgbClr val="2C2F34"/>
                </a:solidFill>
                <a:latin typeface="Alexandria Light" pitchFamily="2" charset="-78"/>
                <a:cs typeface="Alexandria Light" pitchFamily="2" charset="-78"/>
              </a:rPr>
              <a:t>دوران وظيفي أقل</a:t>
            </a:r>
          </a:p>
          <a:p>
            <a:pPr marL="342900" marR="0" indent="-342900" algn="r" rtl="1">
              <a:lnSpc>
                <a:spcPct val="200000"/>
              </a:lnSpc>
              <a:spcBef>
                <a:spcPts val="0"/>
              </a:spcBef>
              <a:spcAft>
                <a:spcPts val="0"/>
              </a:spcAft>
              <a:buFont typeface="+mj-lt"/>
              <a:buAutoNum type="arabicPeriod"/>
            </a:pPr>
            <a:r>
              <a:rPr lang="ar-JO" kern="0" dirty="0">
                <a:solidFill>
                  <a:srgbClr val="2C2F34"/>
                </a:solidFill>
                <a:latin typeface="Alexandria Light" pitchFamily="2" charset="-78"/>
                <a:cs typeface="Alexandria Light" pitchFamily="2" charset="-78"/>
              </a:rPr>
              <a:t>الانتماء والرضا الوظيفي</a:t>
            </a:r>
          </a:p>
          <a:p>
            <a:pPr marL="0" marR="0" algn="r" rtl="1">
              <a:lnSpc>
                <a:spcPct val="200000"/>
              </a:lnSpc>
              <a:spcBef>
                <a:spcPts val="0"/>
              </a:spcBef>
              <a:spcAft>
                <a:spcPts val="0"/>
              </a:spcAft>
            </a:pPr>
            <a:br>
              <a:rPr lang="ar-YE" sz="2000" dirty="0">
                <a:solidFill>
                  <a:schemeClr val="tx1"/>
                </a:solidFill>
              </a:rPr>
            </a:br>
            <a:endParaRPr lang="ar-JO" sz="2000" b="1" dirty="0">
              <a:solidFill>
                <a:schemeClr val="tx1"/>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DE5FF65-297D-0324-2FC3-F4F0CF63D568}"/>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أمثلة على  الثقافة التنظيمية القوية </a:t>
            </a:r>
          </a:p>
        </p:txBody>
      </p:sp>
      <p:pic>
        <p:nvPicPr>
          <p:cNvPr id="6" name="Picture 5">
            <a:extLst>
              <a:ext uri="{FF2B5EF4-FFF2-40B4-BE49-F238E27FC236}">
                <a16:creationId xmlns:a16="http://schemas.microsoft.com/office/drawing/2014/main" id="{F8775DAC-1804-79C1-23B5-78C883144B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136" y="4066190"/>
            <a:ext cx="2609850" cy="1752600"/>
          </a:xfrm>
          <a:prstGeom prst="rect">
            <a:avLst/>
          </a:prstGeom>
        </p:spPr>
      </p:pic>
    </p:spTree>
    <p:extLst>
      <p:ext uri="{BB962C8B-B14F-4D97-AF65-F5344CB8AC3E}">
        <p14:creationId xmlns:p14="http://schemas.microsoft.com/office/powerpoint/2010/main" val="1350279448"/>
      </p:ext>
    </p:extLst>
  </p:cSld>
  <p:clrMapOvr>
    <a:masterClrMapping/>
  </p:clrMapOvr>
  <mc:AlternateContent xmlns:mc="http://schemas.openxmlformats.org/markup-compatibility/2006" xmlns:p14="http://schemas.microsoft.com/office/powerpoint/2010/main">
    <mc:Choice Requires="p14">
      <p:transition spd="slow" p14:dur="2000" advTm="138794"/>
    </mc:Choice>
    <mc:Fallback xmlns="">
      <p:transition spd="slow" advTm="13879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322726"/>
            <a:ext cx="11446110" cy="4878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200000"/>
              </a:lnSpc>
              <a:spcBef>
                <a:spcPts val="0"/>
              </a:spcBef>
              <a:spcAft>
                <a:spcPts val="1000"/>
              </a:spcAft>
            </a:pPr>
            <a:endParaRPr lang="ar-JO" dirty="0">
              <a:solidFill>
                <a:schemeClr val="tx1"/>
              </a:solidFill>
              <a:latin typeface="Alexandria Medium" pitchFamily="2" charset="-78"/>
              <a:cs typeface="Alexandria Medium" pitchFamily="2" charset="-78"/>
            </a:endParaRPr>
          </a:p>
          <a:p>
            <a:pPr marL="0" marR="0" algn="r" rtl="1">
              <a:lnSpc>
                <a:spcPct val="200000"/>
              </a:lnSpc>
              <a:spcBef>
                <a:spcPts val="0"/>
              </a:spcBef>
              <a:spcAft>
                <a:spcPts val="1000"/>
              </a:spcAft>
            </a:pPr>
            <a:r>
              <a:rPr lang="ar-JO" dirty="0">
                <a:solidFill>
                  <a:schemeClr val="tx1"/>
                </a:solidFill>
                <a:latin typeface="Alexandria Medium" pitchFamily="2" charset="-78"/>
                <a:cs typeface="Alexandria Medium" pitchFamily="2" charset="-78"/>
              </a:rPr>
              <a:t>ثانيًا: ثقافة الضعف أو الثقافة الضعيفة</a:t>
            </a:r>
          </a:p>
          <a:p>
            <a:pPr marL="0" marR="0" algn="r" rtl="1">
              <a:lnSpc>
                <a:spcPct val="200000"/>
              </a:lnSpc>
              <a:spcBef>
                <a:spcPts val="0"/>
              </a:spcBef>
              <a:spcAft>
                <a:spcPts val="1000"/>
              </a:spcAft>
            </a:pPr>
            <a:r>
              <a:rPr lang="ar-JO" sz="1600" dirty="0">
                <a:solidFill>
                  <a:schemeClr val="tx1"/>
                </a:solidFill>
                <a:latin typeface="Alexandria Light" pitchFamily="2" charset="-78"/>
                <a:cs typeface="Alexandria Light" pitchFamily="2" charset="-78"/>
              </a:rPr>
              <a:t>وتمثل </a:t>
            </a:r>
            <a:r>
              <a:rPr lang="ar-YE" sz="1600" dirty="0">
                <a:solidFill>
                  <a:schemeClr val="tx1"/>
                </a:solidFill>
                <a:latin typeface="Alexandria Light" pitchFamily="2" charset="-78"/>
                <a:cs typeface="Alexandria Light" pitchFamily="2" charset="-78"/>
              </a:rPr>
              <a:t>الحالة التي لا يكون </a:t>
            </a:r>
            <a:r>
              <a:rPr lang="ar-JO" sz="1600" dirty="0">
                <a:solidFill>
                  <a:schemeClr val="tx1"/>
                </a:solidFill>
                <a:latin typeface="Alexandria Light" pitchFamily="2" charset="-78"/>
                <a:cs typeface="Alexandria Light" pitchFamily="2" charset="-78"/>
              </a:rPr>
              <a:t>تكون أهداف المنظمة أو الموظفين واضحة </a:t>
            </a: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عندما يكون لدى معظم الموظفين آراء متنوعة حول مهمة المنظمة وقيمها</a:t>
            </a:r>
            <a:r>
              <a:rPr lang="ar-JO" sz="1600" dirty="0">
                <a:solidFill>
                  <a:schemeClr val="tx1"/>
                </a:solidFill>
                <a:latin typeface="Alexandria Light" pitchFamily="2" charset="-78"/>
                <a:cs typeface="Alexandria Light" pitchFamily="2" charset="-78"/>
              </a:rPr>
              <a:t> مما ي</a:t>
            </a:r>
            <a:r>
              <a:rPr lang="ar-YE" sz="1600" dirty="0">
                <a:solidFill>
                  <a:schemeClr val="tx1"/>
                </a:solidFill>
                <a:latin typeface="Alexandria Light" pitchFamily="2" charset="-78"/>
                <a:cs typeface="Alexandria Light" pitchFamily="2" charset="-78"/>
              </a:rPr>
              <a:t>تطلب المزيد من الجهد والوقت لتحقيق الهدف. </a:t>
            </a:r>
            <a:endParaRPr lang="ar-JO" sz="1600" dirty="0">
              <a:solidFill>
                <a:schemeClr val="tx1"/>
              </a:solidFill>
              <a:latin typeface="Alexandria Light" pitchFamily="2" charset="-78"/>
              <a:cs typeface="Alexandria Light" pitchFamily="2" charset="-78"/>
            </a:endParaRPr>
          </a:p>
          <a:p>
            <a:pPr marL="0" marR="0" algn="r" rtl="1">
              <a:lnSpc>
                <a:spcPct val="200000"/>
              </a:lnSpc>
              <a:spcBef>
                <a:spcPts val="0"/>
              </a:spcBef>
              <a:spcAft>
                <a:spcPts val="1000"/>
              </a:spcAft>
            </a:pPr>
            <a:r>
              <a:rPr lang="ar-YE" sz="1600" dirty="0">
                <a:solidFill>
                  <a:schemeClr val="tx1"/>
                </a:solidFill>
                <a:latin typeface="Alexandria Light" pitchFamily="2" charset="-78"/>
                <a:cs typeface="Alexandria Light" pitchFamily="2" charset="-78"/>
              </a:rPr>
              <a:t>تسمح الثقافة التنظيمية الضعيفة بزيادة معدل دوران الموظفين بسبب الافتقار إلى تماسك الشركة ورسالتها. ويؤدي هذا إلى انخفاض معنويات الموظفين وانفصالهم عن العمل.</a:t>
            </a:r>
            <a:endParaRPr lang="ar-JO" sz="1600" dirty="0">
              <a:solidFill>
                <a:schemeClr val="tx1"/>
              </a:solidFill>
              <a:latin typeface="Alexandria Light" pitchFamily="2" charset="-78"/>
              <a:cs typeface="Alexandria Light" pitchFamily="2" charset="-78"/>
            </a:endParaRPr>
          </a:p>
          <a:p>
            <a:pPr marL="0" marR="0" algn="r" rtl="1">
              <a:lnSpc>
                <a:spcPct val="200000"/>
              </a:lnSpc>
              <a:spcBef>
                <a:spcPts val="0"/>
              </a:spcBef>
              <a:spcAft>
                <a:spcPts val="1000"/>
              </a:spcAft>
            </a:pP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نتيجة للثقافة الضعيفة </a:t>
            </a:r>
            <a:r>
              <a:rPr lang="ar-JO" sz="1600" dirty="0">
                <a:solidFill>
                  <a:schemeClr val="tx1"/>
                </a:solidFill>
                <a:latin typeface="Alexandria Light" pitchFamily="2" charset="-78"/>
                <a:cs typeface="Alexandria Light" pitchFamily="2" charset="-78"/>
              </a:rPr>
              <a:t>تظهر </a:t>
            </a:r>
            <a:r>
              <a:rPr lang="ar-YE" sz="1600" dirty="0">
                <a:solidFill>
                  <a:schemeClr val="tx1"/>
                </a:solidFill>
                <a:latin typeface="Alexandria Light" pitchFamily="2" charset="-78"/>
                <a:cs typeface="Alexandria Light" pitchFamily="2" charset="-78"/>
              </a:rPr>
              <a:t>حاجة أكبر للإجراءات والسياسات لإنجاز الأمور بالطريقة المرغوبة، الأمر الذي </a:t>
            </a:r>
            <a:r>
              <a:rPr lang="ar-JO" sz="1600" dirty="0">
                <a:solidFill>
                  <a:schemeClr val="tx1"/>
                </a:solidFill>
                <a:latin typeface="Alexandria Light" pitchFamily="2" charset="-78"/>
                <a:cs typeface="Alexandria Light" pitchFamily="2" charset="-78"/>
              </a:rPr>
              <a:t>يزيد من </a:t>
            </a:r>
            <a:r>
              <a:rPr lang="ar-YE" sz="1600" dirty="0">
                <a:solidFill>
                  <a:schemeClr val="tx1"/>
                </a:solidFill>
                <a:latin typeface="Alexandria Light" pitchFamily="2" charset="-78"/>
                <a:cs typeface="Alexandria Light" pitchFamily="2" charset="-78"/>
              </a:rPr>
              <a:t> التكاليف التنظيمية.</a:t>
            </a:r>
            <a:r>
              <a:rPr lang="ar-JO" sz="1600" dirty="0">
                <a:solidFill>
                  <a:schemeClr val="tx1"/>
                </a:solidFill>
                <a:latin typeface="Alexandria Light" pitchFamily="2" charset="-78"/>
                <a:cs typeface="Alexandria Light" pitchFamily="2" charset="-78"/>
              </a:rPr>
              <a:t> </a:t>
            </a:r>
            <a:r>
              <a:rPr lang="ar-YE" sz="1600" dirty="0">
                <a:solidFill>
                  <a:schemeClr val="tx1"/>
                </a:solidFill>
                <a:latin typeface="Alexandria Light" pitchFamily="2" charset="-78"/>
                <a:cs typeface="Alexandria Light" pitchFamily="2" charset="-78"/>
              </a:rPr>
              <a:t>يمكن أن تكون الثقافات الضعيفة مفيدة للمنظمات التي تستفيد من الفكر المستقل والابتكار من قبل أعضائها. غالبًا ما تعمل المنظمات ذات الثقافات الضعيفة بشكل أفضل في بيئة غير مستقرة لأنها أكثر قدرة على التكيف مع التغيير.</a:t>
            </a:r>
            <a:endParaRPr lang="ar-JO"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093FD568-A5D0-B639-C5CF-C0EEFDF58FB9}"/>
              </a:ext>
            </a:extLst>
          </p:cNvPr>
          <p:cNvPicPr>
            <a:picLocks noChangeAspect="1"/>
          </p:cNvPicPr>
          <p:nvPr/>
        </p:nvPicPr>
        <p:blipFill>
          <a:blip r:embed="rId3"/>
          <a:stretch>
            <a:fillRect/>
          </a:stretch>
        </p:blipFill>
        <p:spPr>
          <a:xfrm>
            <a:off x="3486686" y="745479"/>
            <a:ext cx="5218628" cy="493819"/>
          </a:xfrm>
          <a:prstGeom prst="rect">
            <a:avLst/>
          </a:prstGeom>
        </p:spPr>
      </p:pic>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115254"/>
    </mc:Choice>
    <mc:Fallback xmlns="">
      <p:transition spd="slow" advTm="11525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548779"/>
            <a:ext cx="11446110" cy="44322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dirty="0">
              <a:solidFill>
                <a:schemeClr val="tx1"/>
              </a:solidFill>
              <a:latin typeface="Alexandria Light" pitchFamily="2" charset="-78"/>
              <a:cs typeface="Alexandria Light" pitchFamily="2" charset="-78"/>
            </a:endParaRPr>
          </a:p>
          <a:p>
            <a:pPr algn="r" rtl="1">
              <a:lnSpc>
                <a:spcPct val="150000"/>
              </a:lnSpc>
            </a:pPr>
            <a:endParaRPr lang="ar-JO"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JO" dirty="0">
                <a:solidFill>
                  <a:schemeClr val="tx1"/>
                </a:solidFill>
                <a:latin typeface="Alexandria Light" pitchFamily="2" charset="-78"/>
                <a:cs typeface="Alexandria Light" pitchFamily="2" charset="-78"/>
              </a:rPr>
              <a:t>غياب أو نقص الاحترام المتبادل والقيم داخل المؤسسة.</a:t>
            </a:r>
          </a:p>
          <a:p>
            <a:pPr marL="342900" indent="-342900" algn="r" rtl="1">
              <a:lnSpc>
                <a:spcPct val="200000"/>
              </a:lnSpc>
              <a:buFont typeface="+mj-lt"/>
              <a:buAutoNum type="arabicPeriod"/>
            </a:pPr>
            <a:r>
              <a:rPr lang="ar-JO" dirty="0">
                <a:solidFill>
                  <a:schemeClr val="tx1"/>
                </a:solidFill>
                <a:latin typeface="Alexandria Light" pitchFamily="2" charset="-78"/>
                <a:cs typeface="Alexandria Light" pitchFamily="2" charset="-78"/>
              </a:rPr>
              <a:t> عدم أخذ أفكار العاملين وآرائهم أو تصوراتهم في الحسبان.</a:t>
            </a:r>
          </a:p>
          <a:p>
            <a:pPr marL="342900" indent="-342900" algn="r" rtl="1">
              <a:lnSpc>
                <a:spcPct val="200000"/>
              </a:lnSpc>
              <a:buFont typeface="+mj-lt"/>
              <a:buAutoNum type="arabicPeriod"/>
            </a:pPr>
            <a:r>
              <a:rPr lang="ar-JO" dirty="0">
                <a:solidFill>
                  <a:schemeClr val="tx1"/>
                </a:solidFill>
                <a:latin typeface="Alexandria Light" pitchFamily="2" charset="-78"/>
                <a:cs typeface="Alexandria Light" pitchFamily="2" charset="-78"/>
              </a:rPr>
              <a:t>اتباع بعض التجاوزات القانونية أو المخالفات غير العادلة (مثل تقديم بعض الهدايا – الرشاوي-...) في سبيل الحصول على الخدمات او التعاقدات.</a:t>
            </a:r>
          </a:p>
          <a:p>
            <a:pPr marL="342900" indent="-342900" algn="r" rtl="1">
              <a:lnSpc>
                <a:spcPct val="200000"/>
              </a:lnSpc>
              <a:buFont typeface="+mj-lt"/>
              <a:buAutoNum type="arabicPeriod"/>
            </a:pPr>
            <a:r>
              <a:rPr lang="ar-JO" dirty="0">
                <a:solidFill>
                  <a:schemeClr val="tx1"/>
                </a:solidFill>
                <a:latin typeface="Alexandria Light" pitchFamily="2" charset="-78"/>
                <a:cs typeface="Alexandria Light" pitchFamily="2" charset="-78"/>
              </a:rPr>
              <a:t> نقص أو عدم العدالة في اتخاذ القرارات داخل المؤسسة</a:t>
            </a:r>
          </a:p>
          <a:p>
            <a:pPr marL="342900" indent="-342900" algn="r" rtl="1">
              <a:lnSpc>
                <a:spcPct val="200000"/>
              </a:lnSpc>
              <a:buFont typeface="+mj-lt"/>
              <a:buAutoNum type="arabicPeriod"/>
            </a:pPr>
            <a:r>
              <a:rPr lang="ar-JO" dirty="0">
                <a:solidFill>
                  <a:schemeClr val="tx1"/>
                </a:solidFill>
                <a:latin typeface="Alexandria Light" pitchFamily="2" charset="-78"/>
                <a:cs typeface="Alexandria Light" pitchFamily="2" charset="-78"/>
              </a:rPr>
              <a:t> عدم وجود بيئة منافسة صحية بين العاملين، وعدم وجود مشاركة متبادلة بينهم.</a:t>
            </a:r>
          </a:p>
          <a:p>
            <a:pPr marL="342900" indent="-342900" algn="r" rtl="1">
              <a:lnSpc>
                <a:spcPct val="200000"/>
              </a:lnSpc>
              <a:buFont typeface="+mj-lt"/>
              <a:buAutoNum type="arabicPeriod"/>
            </a:pPr>
            <a:r>
              <a:rPr lang="ar-JO" dirty="0">
                <a:solidFill>
                  <a:schemeClr val="tx1"/>
                </a:solidFill>
                <a:latin typeface="Alexandria Light" pitchFamily="2" charset="-78"/>
                <a:cs typeface="Alexandria Light" pitchFamily="2" charset="-78"/>
              </a:rPr>
              <a:t>عدم وجود تعاون في أداء المهام بين العاملين والتي تشير الى عدم وجود شعور العمل كوحدة واحدة.</a:t>
            </a:r>
          </a:p>
          <a:p>
            <a:pPr marL="0" marR="0" algn="justLow" rtl="1">
              <a:lnSpc>
                <a:spcPct val="115000"/>
              </a:lnSpc>
              <a:spcBef>
                <a:spcPts val="0"/>
              </a:spcBef>
              <a:spcAft>
                <a:spcPts val="1000"/>
              </a:spcAft>
            </a:pPr>
            <a:endParaRPr lang="ar-JO" dirty="0">
              <a:solidFill>
                <a:srgbClr val="000000"/>
              </a:solidFill>
              <a:latin typeface="Alexandria Light" pitchFamily="2"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4217A2A-58B2-F6B4-5240-ED7DFAB04A4E}"/>
              </a:ext>
            </a:extLst>
          </p:cNvPr>
          <p:cNvSpPr txBox="1"/>
          <p:nvPr/>
        </p:nvSpPr>
        <p:spPr>
          <a:xfrm>
            <a:off x="2155405" y="911527"/>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أمثلة تدل على وجود ثقافة تنظيمية سلبية في المنظمة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4" name="Picture 3">
            <a:extLst>
              <a:ext uri="{FF2B5EF4-FFF2-40B4-BE49-F238E27FC236}">
                <a16:creationId xmlns:a16="http://schemas.microsoft.com/office/drawing/2014/main" id="{AB6D0465-A2E6-D94F-4305-78359F116589}"/>
              </a:ext>
            </a:extLst>
          </p:cNvPr>
          <p:cNvPicPr>
            <a:picLocks noChangeAspect="1"/>
          </p:cNvPicPr>
          <p:nvPr/>
        </p:nvPicPr>
        <p:blipFill>
          <a:blip r:embed="rId3"/>
          <a:stretch>
            <a:fillRect/>
          </a:stretch>
        </p:blipFill>
        <p:spPr>
          <a:xfrm>
            <a:off x="583324" y="1575810"/>
            <a:ext cx="1732603" cy="1164437"/>
          </a:xfrm>
          <a:prstGeom prst="rect">
            <a:avLst/>
          </a:prstGeom>
        </p:spPr>
      </p:pic>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118194"/>
    </mc:Choice>
    <mc:Fallback xmlns="">
      <p:transition spd="slow" advTm="11819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SA" dirty="0">
              <a:solidFill>
                <a:srgbClr val="000000"/>
              </a:solidFill>
              <a:latin typeface="Alexandria Light" pitchFamily="2" charset="-78"/>
              <a:cs typeface="Alexandria Light" pitchFamily="2" charset="-78"/>
            </a:endParaRPr>
          </a:p>
          <a:p>
            <a:pPr marR="0" algn="r" rtl="1">
              <a:lnSpc>
                <a:spcPct val="200000"/>
              </a:lnSpc>
              <a:spcBef>
                <a:spcPts val="0"/>
              </a:spcBef>
              <a:spcAft>
                <a:spcPts val="1000"/>
              </a:spcAft>
            </a:pPr>
            <a:r>
              <a:rPr lang="ar-JO" dirty="0">
                <a:solidFill>
                  <a:schemeClr val="tx1"/>
                </a:solidFill>
                <a:latin typeface="Alexandria Light" pitchFamily="2" charset="-78"/>
                <a:cs typeface="Alexandria Light" pitchFamily="2" charset="-78"/>
              </a:rPr>
              <a:t> 6. غياب دور القائد وتحديد المسؤولية عن العمليات، واعطاء التوجيهات السليمة للأداء.</a:t>
            </a:r>
          </a:p>
          <a:p>
            <a:pPr marR="0" algn="r" rtl="1">
              <a:lnSpc>
                <a:spcPct val="200000"/>
              </a:lnSpc>
              <a:spcBef>
                <a:spcPts val="0"/>
              </a:spcBef>
              <a:spcAft>
                <a:spcPts val="1000"/>
              </a:spcAft>
            </a:pPr>
            <a:r>
              <a:rPr lang="ar-JO" dirty="0">
                <a:solidFill>
                  <a:schemeClr val="tx1"/>
                </a:solidFill>
                <a:latin typeface="Alexandria Light" pitchFamily="2" charset="-78"/>
                <a:cs typeface="Alexandria Light" pitchFamily="2" charset="-78"/>
              </a:rPr>
              <a:t>7. عدم وجود وصف وظيفي واضح للعاملين يحدد مستويات النجاح في اتمام الأعمال أو المحاسبة عن التقصير أو الأخطاء.</a:t>
            </a:r>
          </a:p>
          <a:p>
            <a:pPr marR="0" algn="r" rtl="1">
              <a:lnSpc>
                <a:spcPct val="200000"/>
              </a:lnSpc>
              <a:spcBef>
                <a:spcPts val="0"/>
              </a:spcBef>
              <a:spcAft>
                <a:spcPts val="1000"/>
              </a:spcAft>
            </a:pPr>
            <a:r>
              <a:rPr lang="ar-JO" dirty="0">
                <a:solidFill>
                  <a:schemeClr val="tx1"/>
                </a:solidFill>
                <a:latin typeface="Alexandria Light" pitchFamily="2" charset="-78"/>
                <a:cs typeface="Alexandria Light" pitchFamily="2" charset="-78"/>
              </a:rPr>
              <a:t>8. عدم وجود أسس عادلة في تقييم العاملين أو سياسات تحفيزية عادلة لتمييز الأكفاء منهم عن غيرهم.</a:t>
            </a:r>
          </a:p>
          <a:p>
            <a:pPr marR="0" algn="r" rtl="1">
              <a:lnSpc>
                <a:spcPct val="200000"/>
              </a:lnSpc>
              <a:spcBef>
                <a:spcPts val="0"/>
              </a:spcBef>
              <a:spcAft>
                <a:spcPts val="1000"/>
              </a:spcAft>
            </a:pPr>
            <a:r>
              <a:rPr lang="ar-JO" dirty="0">
                <a:solidFill>
                  <a:schemeClr val="tx1"/>
                </a:solidFill>
                <a:latin typeface="Alexandria Light" pitchFamily="2" charset="-78"/>
                <a:cs typeface="Alexandria Light" pitchFamily="2" charset="-78"/>
              </a:rPr>
              <a:t>9. غياب العدالة في توزيع الأعمال فقد نجد بعض الإدارات التي تتسم بوجود ضغط عمل عالي جدا مقارنة بباقي الإدارات.</a:t>
            </a:r>
          </a:p>
          <a:p>
            <a:pPr marL="0" marR="0" algn="justLow" rtl="1">
              <a:lnSpc>
                <a:spcPct val="115000"/>
              </a:lnSpc>
              <a:spcBef>
                <a:spcPts val="0"/>
              </a:spcBef>
              <a:spcAft>
                <a:spcPts val="1000"/>
              </a:spcAft>
            </a:pPr>
            <a:endParaRPr lang="en-US" dirty="0">
              <a:solidFill>
                <a:srgbClr val="000000"/>
              </a:solidFill>
              <a:latin typeface="Alexandria Light" pitchFamily="2" charset="-78"/>
              <a:cs typeface="Alexandria Light" pitchFamily="2" charset="-78"/>
            </a:endParaRPr>
          </a:p>
          <a:p>
            <a:pPr algn="r" rtl="1">
              <a:lnSpc>
                <a:spcPct val="150000"/>
              </a:lnSpc>
            </a:pPr>
            <a:br>
              <a:rPr lang="ar-YE" dirty="0"/>
            </a:br>
            <a:br>
              <a:rPr lang="ar-YE" dirty="0"/>
            </a:b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15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7E8308AF-033A-9507-C65A-F1CBD7B79768}"/>
              </a:ext>
            </a:extLst>
          </p:cNvPr>
          <p:cNvPicPr>
            <a:picLocks noChangeAspect="1"/>
          </p:cNvPicPr>
          <p:nvPr/>
        </p:nvPicPr>
        <p:blipFill>
          <a:blip r:embed="rId3"/>
          <a:stretch>
            <a:fillRect/>
          </a:stretch>
        </p:blipFill>
        <p:spPr>
          <a:xfrm>
            <a:off x="2159516" y="827101"/>
            <a:ext cx="8413209" cy="560881"/>
          </a:xfrm>
          <a:prstGeom prst="rect">
            <a:avLst/>
          </a:prstGeom>
        </p:spPr>
      </p:pic>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119107"/>
    </mc:Choice>
    <mc:Fallback xmlns="">
      <p:transition spd="slow" advTm="11910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6757" y="1418633"/>
            <a:ext cx="10978486" cy="4873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sz="2000" kern="100" dirty="0">
                <a:solidFill>
                  <a:schemeClr val="tx1"/>
                </a:solidFill>
                <a:latin typeface="Alexandria Medium" pitchFamily="2" charset="-78"/>
                <a:ea typeface="Calibri" panose="020F0502020204030204" pitchFamily="34" charset="0"/>
                <a:cs typeface="Alexandria Medium" pitchFamily="2" charset="-78"/>
              </a:rPr>
              <a:t>أشار علماء الإدارة إلى أن للثقافة التنظيمية عدة محددات ومنها ما يأتي: </a:t>
            </a:r>
          </a:p>
          <a:p>
            <a:pPr marL="457200" indent="-457200" algn="r" rtl="1">
              <a:lnSpc>
                <a:spcPct val="150000"/>
              </a:lnSpc>
              <a:buFont typeface="+mj-lt"/>
              <a:buAutoNum type="arabicPeriod"/>
            </a:pPr>
            <a:r>
              <a:rPr lang="ar-JO" sz="2000" kern="100" dirty="0">
                <a:solidFill>
                  <a:schemeClr val="tx1"/>
                </a:solidFill>
                <a:latin typeface="Alexandria Medium" pitchFamily="2" charset="-78"/>
                <a:cs typeface="Alexandria Medium" pitchFamily="2" charset="-78"/>
              </a:rPr>
              <a:t>البيئة: </a:t>
            </a:r>
          </a:p>
          <a:p>
            <a:pPr algn="r" rtl="1">
              <a:lnSpc>
                <a:spcPct val="150000"/>
              </a:lnSpc>
            </a:pPr>
            <a:r>
              <a:rPr lang="ar-JO" sz="1600" kern="100" dirty="0">
                <a:solidFill>
                  <a:schemeClr val="tx1"/>
                </a:solidFill>
                <a:effectLst/>
                <a:latin typeface="Alexandria Light" pitchFamily="2" charset="-78"/>
                <a:ea typeface="Calibri" panose="020F0502020204030204" pitchFamily="34" charset="0"/>
                <a:cs typeface="Alexandria Light" pitchFamily="2" charset="-78"/>
              </a:rPr>
              <a:t>إنّ الطريقة التي تتعامل بها المؤسسة مع عناصر بيئتها الداخلية أو الخارجية سواء كانوا من العاملين أو العملاء أو المنافسين تؤثر في طريقة تنظيم الموارد والأنشطة وتشكيل ثقافتها. </a:t>
            </a:r>
          </a:p>
          <a:p>
            <a:pPr algn="r" rtl="1">
              <a:lnSpc>
                <a:spcPct val="150000"/>
              </a:lnSpc>
            </a:pPr>
            <a:r>
              <a:rPr lang="ar-JO" sz="2000" kern="100" dirty="0">
                <a:solidFill>
                  <a:schemeClr val="tx1"/>
                </a:solidFill>
                <a:latin typeface="Alexandria Medium" pitchFamily="2" charset="-78"/>
                <a:cs typeface="Alexandria Medium" pitchFamily="2" charset="-78"/>
              </a:rPr>
              <a:t>2. الحجم: </a:t>
            </a:r>
          </a:p>
          <a:p>
            <a:pPr algn="r" rtl="1">
              <a:lnSpc>
                <a:spcPct val="150000"/>
              </a:lnSpc>
            </a:pPr>
            <a:r>
              <a:rPr lang="ar-JO" sz="1600" kern="100" dirty="0">
                <a:solidFill>
                  <a:schemeClr val="tx1"/>
                </a:solidFill>
                <a:latin typeface="Alexandria Light" pitchFamily="2" charset="-78"/>
                <a:ea typeface="Calibri" panose="020F0502020204030204" pitchFamily="34" charset="0"/>
                <a:cs typeface="Alexandria Light" pitchFamily="2" charset="-78"/>
              </a:rPr>
              <a:t>إ</a:t>
            </a:r>
            <a:r>
              <a:rPr lang="ar-JO" sz="1600" kern="100" dirty="0">
                <a:solidFill>
                  <a:schemeClr val="tx1"/>
                </a:solidFill>
                <a:effectLst/>
                <a:latin typeface="Alexandria Light" pitchFamily="2" charset="-78"/>
                <a:ea typeface="Calibri" panose="020F0502020204030204" pitchFamily="34" charset="0"/>
                <a:cs typeface="Alexandria Light" pitchFamily="2" charset="-78"/>
              </a:rPr>
              <a:t>نّ اختلاف حجم المؤسسة لا يؤثر بالضرورة على تنظيمها، وإنّما الذي يؤثر هو طريقة إدارة المنظمة وأساليب التصرف في المواقف المختلفة التي تتأثر بدورها في حجم المؤسسة</a:t>
            </a:r>
            <a:r>
              <a:rPr lang="ar-JO" kern="100" dirty="0">
                <a:solidFill>
                  <a:schemeClr val="tx1"/>
                </a:solidFill>
                <a:effectLst/>
                <a:latin typeface="Alexandria Light" pitchFamily="2" charset="-78"/>
                <a:ea typeface="Calibri" panose="020F0502020204030204" pitchFamily="34" charset="0"/>
                <a:cs typeface="Alexandria Light" pitchFamily="2" charset="-78"/>
              </a:rPr>
              <a:t>. </a:t>
            </a:r>
          </a:p>
          <a:p>
            <a:pPr algn="r" rtl="1">
              <a:lnSpc>
                <a:spcPct val="150000"/>
              </a:lnSpc>
            </a:pPr>
            <a:r>
              <a:rPr lang="ar-JO" sz="2000" kern="100" dirty="0">
                <a:solidFill>
                  <a:schemeClr val="tx1"/>
                </a:solidFill>
                <a:latin typeface="Alexandria Medium" pitchFamily="2" charset="-78"/>
                <a:cs typeface="Alexandria Medium" pitchFamily="2" charset="-78"/>
              </a:rPr>
              <a:t>3. الأهداف: </a:t>
            </a:r>
          </a:p>
          <a:p>
            <a:pPr algn="r" rtl="1">
              <a:lnSpc>
                <a:spcPct val="150000"/>
              </a:lnSpc>
            </a:pPr>
            <a:r>
              <a:rPr lang="ar-JO" sz="1600" kern="100" dirty="0">
                <a:solidFill>
                  <a:schemeClr val="tx1"/>
                </a:solidFill>
                <a:effectLst/>
                <a:latin typeface="Alexandria Light" pitchFamily="2" charset="-78"/>
                <a:ea typeface="Calibri" panose="020F0502020204030204" pitchFamily="34" charset="0"/>
                <a:cs typeface="Alexandria Light" pitchFamily="2" charset="-78"/>
              </a:rPr>
              <a:t>تتأثر الثقافة التنظيمية في أهداف المؤسسة التي تسعى جاهدة لتحقيقها، فمثلاً لو أرادت المؤسسة أن ترفع من مستوى خدمة العملاء فإنّه يجب أن تركز في ثقافتها التنظيمية على ترسيخ القيم المرتبطة بعلاقات العملاء والعاملين.</a:t>
            </a:r>
          </a:p>
          <a:p>
            <a:pPr algn="r" rtl="1">
              <a:lnSpc>
                <a:spcPct val="150000"/>
              </a:lnSpc>
            </a:pPr>
            <a:endParaRPr lang="ar-JO" kern="1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054BC44-31F1-EDD2-6FE4-B7A70B3DC950}"/>
              </a:ext>
            </a:extLst>
          </p:cNvPr>
          <p:cNvSpPr txBox="1"/>
          <p:nvPr/>
        </p:nvSpPr>
        <p:spPr>
          <a:xfrm>
            <a:off x="2485572" y="809382"/>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محددات الثقافة التنظيمية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89521"/>
    </mc:Choice>
    <mc:Fallback xmlns="">
      <p:transition spd="slow" advTm="8952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kern="100" dirty="0">
                <a:solidFill>
                  <a:schemeClr val="tx1"/>
                </a:solidFill>
                <a:latin typeface="Alexandria Medium" pitchFamily="2" charset="-78"/>
                <a:ea typeface="Calibri" panose="020F0502020204030204" pitchFamily="34" charset="0"/>
                <a:cs typeface="Alexandria Medium" pitchFamily="2" charset="-78"/>
              </a:rPr>
              <a:t>4. التكنولوجيا: </a:t>
            </a:r>
          </a:p>
          <a:p>
            <a:pPr algn="r" rtl="1">
              <a:lnSpc>
                <a:spcPct val="150000"/>
              </a:lnSpc>
            </a:pPr>
            <a:r>
              <a:rPr lang="ar-JO" kern="100" dirty="0">
                <a:solidFill>
                  <a:schemeClr val="tx1"/>
                </a:solidFill>
                <a:latin typeface="Alexandria Light" pitchFamily="2" charset="-78"/>
                <a:ea typeface="Calibri" panose="020F0502020204030204" pitchFamily="34" charset="0"/>
                <a:cs typeface="Alexandria Light" pitchFamily="2" charset="-78"/>
              </a:rPr>
              <a:t>فالمؤسسات المتخصصة في استخدام التكنولوجيا تقوم على القيم المتعلقة بالمهارات الفنية في ثقافتها التنظيمية، أما المؤسسات الخدمية فتقوم على خدمة العملاء والمهارات الشخصية في ثقافتها التنظيمية. </a:t>
            </a:r>
          </a:p>
          <a:p>
            <a:pPr algn="r" rtl="1">
              <a:lnSpc>
                <a:spcPct val="150000"/>
              </a:lnSpc>
            </a:pPr>
            <a:r>
              <a:rPr lang="ar-JO" kern="100" dirty="0">
                <a:solidFill>
                  <a:schemeClr val="tx1"/>
                </a:solidFill>
                <a:latin typeface="Alexandria Light" pitchFamily="2" charset="-78"/>
                <a:ea typeface="Calibri" panose="020F0502020204030204" pitchFamily="34" charset="0"/>
                <a:cs typeface="Alexandria Light" pitchFamily="2" charset="-78"/>
              </a:rPr>
              <a:t>5. </a:t>
            </a:r>
            <a:r>
              <a:rPr lang="ar-JO" kern="100" dirty="0">
                <a:solidFill>
                  <a:schemeClr val="tx1"/>
                </a:solidFill>
                <a:latin typeface="Alexandria Medium" pitchFamily="2" charset="-78"/>
                <a:cs typeface="Alexandria Medium" pitchFamily="2" charset="-78"/>
              </a:rPr>
              <a:t>الأفراد: </a:t>
            </a:r>
          </a:p>
          <a:p>
            <a:pPr algn="r" rtl="1">
              <a:lnSpc>
                <a:spcPct val="150000"/>
              </a:lnSpc>
            </a:pPr>
            <a:r>
              <a:rPr lang="ar-JO" kern="100" dirty="0">
                <a:solidFill>
                  <a:schemeClr val="tx1"/>
                </a:solidFill>
                <a:latin typeface="Alexandria Light" pitchFamily="2" charset="-78"/>
                <a:ea typeface="Calibri" panose="020F0502020204030204" pitchFamily="34" charset="0"/>
                <a:cs typeface="Alexandria Light" pitchFamily="2" charset="-78"/>
              </a:rPr>
              <a:t>للأفراد دور كبير في تحديد الثقافة التنظيمية، فالإدارة لا تستطيع أن تفرض ثقافة لا يؤمن بها أفراد المنظمة، كما أنّه لا يمكن للأفراد تفضيل ثقافة تنظيمية معينة لا ترغب بها إدارة المنظمة. </a:t>
            </a:r>
          </a:p>
          <a:p>
            <a:pPr algn="r" rtl="1">
              <a:lnSpc>
                <a:spcPct val="150000"/>
              </a:lnSpc>
            </a:pPr>
            <a:r>
              <a:rPr lang="ar-JO" kern="100" dirty="0">
                <a:solidFill>
                  <a:schemeClr val="tx1"/>
                </a:solidFill>
                <a:latin typeface="Alexandria Light" pitchFamily="2" charset="-78"/>
                <a:ea typeface="Calibri" panose="020F0502020204030204" pitchFamily="34" charset="0"/>
                <a:cs typeface="Alexandria Light" pitchFamily="2" charset="-78"/>
              </a:rPr>
              <a:t>5</a:t>
            </a:r>
            <a:r>
              <a:rPr lang="ar-JO" kern="100" dirty="0">
                <a:solidFill>
                  <a:schemeClr val="tx1"/>
                </a:solidFill>
                <a:latin typeface="Alexandria Medium" pitchFamily="2" charset="-78"/>
                <a:cs typeface="Alexandria Medium" pitchFamily="2" charset="-78"/>
              </a:rPr>
              <a:t>. التاريخ والملكية: </a:t>
            </a:r>
          </a:p>
          <a:p>
            <a:pPr algn="r" rtl="1">
              <a:lnSpc>
                <a:spcPct val="150000"/>
              </a:lnSpc>
            </a:pPr>
            <a:r>
              <a:rPr lang="ar-JO" kern="100" dirty="0">
                <a:solidFill>
                  <a:schemeClr val="tx1"/>
                </a:solidFill>
                <a:latin typeface="Alexandria Light" pitchFamily="2" charset="-78"/>
                <a:ea typeface="Calibri" panose="020F0502020204030204" pitchFamily="34" charset="0"/>
                <a:cs typeface="Alexandria Light" pitchFamily="2" charset="-78"/>
              </a:rPr>
              <a:t>فتاريخ تطور المنظمة ونوعية القيادة التي تتولاها هو ما يعكس ثقافتها، كما أنّ لنوع الملكية أيضاً دوراً كبيراً في تحديد الثقافة التنظيمية سواء كانت عامة أم خاصة، وسواء كانت محلية أم دولية.</a:t>
            </a:r>
          </a:p>
          <a:p>
            <a:pPr marL="457200" indent="-457200" algn="r" rtl="1">
              <a:lnSpc>
                <a:spcPct val="150000"/>
              </a:lnSpc>
              <a:buFont typeface="+mj-lt"/>
              <a:buAutoNum type="arabicPeriod"/>
            </a:pPr>
            <a:endParaRPr lang="ar-JO" kern="100" dirty="0">
              <a:solidFill>
                <a:schemeClr val="tx1"/>
              </a:solidFill>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AF95E2D0-313A-5277-592D-97829AA2C76E}"/>
              </a:ext>
            </a:extLst>
          </p:cNvPr>
          <p:cNvPicPr>
            <a:picLocks noChangeAspect="1"/>
          </p:cNvPicPr>
          <p:nvPr/>
        </p:nvPicPr>
        <p:blipFill>
          <a:blip r:embed="rId4"/>
          <a:stretch>
            <a:fillRect/>
          </a:stretch>
        </p:blipFill>
        <p:spPr>
          <a:xfrm>
            <a:off x="2153419" y="875428"/>
            <a:ext cx="8419306" cy="560881"/>
          </a:xfrm>
          <a:prstGeom prst="rect">
            <a:avLst/>
          </a:prstGeom>
        </p:spPr>
      </p:pic>
    </p:spTree>
    <p:extLst>
      <p:ext uri="{BB962C8B-B14F-4D97-AF65-F5344CB8AC3E}">
        <p14:creationId xmlns:p14="http://schemas.microsoft.com/office/powerpoint/2010/main" val="1835052173"/>
      </p:ext>
    </p:extLst>
  </p:cSld>
  <p:clrMapOvr>
    <a:masterClrMapping/>
  </p:clrMapOvr>
  <mc:AlternateContent xmlns:mc="http://schemas.openxmlformats.org/markup-compatibility/2006" xmlns:p14="http://schemas.microsoft.com/office/powerpoint/2010/main">
    <mc:Choice Requires="p14">
      <p:transition spd="slow" p14:dur="2000" advTm="160619"/>
    </mc:Choice>
    <mc:Fallback xmlns="">
      <p:transition spd="slow" advTm="16061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Alexandria Black" pitchFamily="2" charset="-78"/>
                <a:cs typeface="Alexandria Black" pitchFamily="2" charset="-78"/>
              </a:rPr>
              <a:t>خاتمة</a:t>
            </a:r>
            <a:endParaRPr lang="ar-JO" sz="2000" b="0" i="0" dirty="0">
              <a:solidFill>
                <a:schemeClr val="tx1"/>
              </a:solidFill>
              <a:effectLst/>
              <a:latin typeface="Alexandria Light" pitchFamily="2" charset="-78"/>
              <a:cs typeface="Alexandria Light" pitchFamily="2" charset="-78"/>
            </a:endParaRPr>
          </a:p>
          <a:p>
            <a:pPr algn="r">
              <a:lnSpc>
                <a:spcPct val="200000"/>
              </a:lnSpc>
            </a:pPr>
            <a:r>
              <a:rPr lang="ar-JO" dirty="0">
                <a:solidFill>
                  <a:srgbClr val="333333"/>
                </a:solidFill>
                <a:latin typeface="Alexandria Light" pitchFamily="2" charset="-78"/>
                <a:cs typeface="Alexandria Light" pitchFamily="2" charset="-78"/>
              </a:rPr>
              <a:t>    حتى تتمكن المنظمات على اختلاف مجالاتها  النجاح وتحقيق التنافسية خاصة في وقت تتميز فيه الأعمال بتغيرات سريعة من شأنها التأثير على الأداء وتحقيق الأهداف، لا بد للمنظمات  أن  تملك ثقافة تنظيمية  قوية تمكن أعضائها الالتزام والانضباط الذاتي واحترام وقت العمل والمشاركة في اتخاذ القرارات والشعور بالمسؤولية والعدالة في توزيع الحوافز مما يدفع بهم إلى تحقيق أداء فردي متميز يُمكن المؤسسة من تحقيق أهدافها فجميع المنظمات تطمح إلى تطوير ثقافتها الخاصة لتعبر عن هويتها المتفردة عن غيرها مما يشجيع العاملين ليكونوا مبدعين ولديهم روح المبادرة في الإنتاج وقيادة </a:t>
            </a:r>
            <a:r>
              <a:rPr lang="ar-JO">
                <a:solidFill>
                  <a:srgbClr val="333333"/>
                </a:solidFill>
                <a:latin typeface="Alexandria Light" pitchFamily="2" charset="-78"/>
                <a:cs typeface="Alexandria Light" pitchFamily="2" charset="-78"/>
              </a:rPr>
              <a:t>فرق العمل، وعلينا أن لا نغفل عن دور القيادة في إيجاد ثقافة تنظيمية متفردة ومميزة عن غيرها وغرسها في نفوس موظفيها لتجويد الاداء وتحقيق التنافسية.</a:t>
            </a:r>
            <a:endParaRPr lang="ar-YE" sz="1600" b="1"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105261"/>
    </mc:Choice>
    <mc:Fallback xmlns="">
      <p:transition spd="slow" advTm="10526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الثامنة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مكونات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خصائص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أدوار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أبعاد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محددات  الثقافة التنظيمية</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90416"/>
    </mc:Choice>
    <mc:Fallback xmlns="">
      <p:transition spd="slow" advTm="9041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r>
              <a:rPr lang="ar-YE" sz="1800" b="0" i="0" dirty="0">
                <a:solidFill>
                  <a:srgbClr val="333333"/>
                </a:solidFill>
                <a:effectLst/>
                <a:latin typeface="arial" panose="020B0604020202020204" pitchFamily="34" charset="0"/>
              </a:rPr>
              <a:t>.</a:t>
            </a:r>
            <a:endParaRPr lang="ar-JO" sz="1800" b="0" i="0" dirty="0">
              <a:solidFill>
                <a:srgbClr val="333333"/>
              </a:solidFill>
              <a:effectLst/>
              <a:latin typeface="arial" panose="020B0604020202020204" pitchFamily="34" charset="0"/>
            </a:endParaRPr>
          </a:p>
          <a:p>
            <a:pPr algn="r" rtl="1"/>
            <a:r>
              <a:rPr lang="ar-JO" sz="1600" dirty="0">
                <a:solidFill>
                  <a:schemeClr val="tx1"/>
                </a:solidFill>
                <a:latin typeface="Alexandria Light" pitchFamily="2" charset="-78"/>
                <a:cs typeface="Alexandria Light" pitchFamily="2" charset="-78"/>
              </a:rPr>
              <a:t>عسيري، إبراهيم (2023). الثقافة التنظيمية </a:t>
            </a:r>
          </a:p>
          <a:p>
            <a:pPr algn="r" rtl="1"/>
            <a:r>
              <a:rPr lang="en-US" sz="1600" dirty="0">
                <a:solidFill>
                  <a:schemeClr val="tx1"/>
                </a:solidFill>
                <a:latin typeface="Alexandria Light" pitchFamily="2" charset="-78"/>
                <a:cs typeface="Alexandria Light" pitchFamily="2" charset="-78"/>
                <a:hlinkClick r:id="rId2"/>
              </a:rPr>
              <a:t>https://www.linkedin.com/pulse/%D8%A7%D9%84%D8%AB%D9%82%D8%A7%D9%81%D8%A9-%D8%A7%D9%84%D8%AA%D9%86%D8%B8%D9%8A%D9%85%D9%8A%D8%A9-organizational-culture-ibrahim-assiry/?originalSubdomain=ae</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3"/>
              </a:rPr>
              <a:t>https://www.iedunote.com/ar/%D8%A7%D9%84%D8%AB%D9%82%D8%A7%D9%81%D8%A9-%D8%A7%D9%84%D8%AA%D9%86%D8%B8%D9%8A%D9%85%D9%8A%D8%A9</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الدكتورة ميرفت حسين السيد </a:t>
            </a:r>
            <a:r>
              <a:rPr lang="en-US" sz="1600" dirty="0">
                <a:solidFill>
                  <a:schemeClr val="tx1"/>
                </a:solidFill>
                <a:latin typeface="Alexandria Light" pitchFamily="2" charset="-78"/>
                <a:cs typeface="Alexandria Light" pitchFamily="2" charset="-78"/>
              </a:rPr>
              <a:t>CIA،CCO، </a:t>
            </a:r>
            <a:r>
              <a:rPr lang="ar-JO" sz="1600" dirty="0">
                <a:solidFill>
                  <a:schemeClr val="tx1"/>
                </a:solidFill>
                <a:latin typeface="Alexandria Light" pitchFamily="2" charset="-78"/>
                <a:cs typeface="Alexandria Light" pitchFamily="2" charset="-78"/>
              </a:rPr>
              <a:t>مدير تدقيق داخلي بقطاع سوق المال، مصر</a:t>
            </a:r>
          </a:p>
          <a:p>
            <a:pPr algn="r" rtl="1"/>
            <a:r>
              <a:rPr lang="ar-JO" sz="1600" dirty="0">
                <a:solidFill>
                  <a:schemeClr val="tx1"/>
                </a:solidFill>
                <a:latin typeface="Alexandria Light" pitchFamily="2" charset="-78"/>
                <a:cs typeface="Alexandria Light" pitchFamily="2" charset="-78"/>
              </a:rPr>
              <a:t>نشر المقال بالعدد الثاني من مجلة أوديتورز -الأولى في التدقيق</a:t>
            </a: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57789"/>
    </mc:Choice>
    <mc:Fallback xmlns="">
      <p:transition spd="slow" advTm="577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B4FC7-4E65-7CEB-D83E-E20C5A7C2A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6A7531-26ED-F958-4BFA-EEFAC759B7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519ABC-0A30-FC46-0F0B-A1E3987BFD15}"/>
              </a:ext>
            </a:extLst>
          </p:cNvPr>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p>
          <a:p>
            <a:endParaRPr lang="ar-JO" b="1" dirty="0">
              <a:solidFill>
                <a:srgbClr val="00B0F0"/>
              </a:solidFill>
              <a:latin typeface="Alexandria Black" pitchFamily="2" charset="-78"/>
              <a:cs typeface="Alexandria Black" pitchFamily="2" charset="-78"/>
            </a:endParaRPr>
          </a:p>
          <a:p>
            <a:r>
              <a:rPr lang="en-US" b="1" dirty="0">
                <a:solidFill>
                  <a:srgbClr val="00B0F0"/>
                </a:solidFill>
                <a:cs typeface="Alexandria Black" pitchFamily="2" charset="-78"/>
                <a:hlinkClick r:id="rId2">
                  <a:extLst>
                    <a:ext uri="{A12FA001-AC4F-418D-AE19-62706E023703}">
                      <ahyp:hlinkClr xmlns:ahyp="http://schemas.microsoft.com/office/drawing/2018/hyperlinkcolor" val="tx"/>
                    </a:ext>
                  </a:extLst>
                </a:hlinkClick>
              </a:rPr>
              <a:t>https://almerja.com/reading.php?idm=159774</a:t>
            </a:r>
            <a:endParaRPr lang="ar-JO" b="1" dirty="0">
              <a:solidFill>
                <a:srgbClr val="00B0F0"/>
              </a:solidFill>
              <a:cs typeface="Alexandria Black" pitchFamily="2" charset="-78"/>
            </a:endParaRPr>
          </a:p>
          <a:p>
            <a:endParaRPr lang="ar-JO" b="1" dirty="0">
              <a:solidFill>
                <a:srgbClr val="00B0F0"/>
              </a:solidFill>
              <a:latin typeface="Alexandria Black" pitchFamily="2" charset="-78"/>
              <a:cs typeface="Alexandria Black" pitchFamily="2" charset="-78"/>
            </a:endParaRPr>
          </a:p>
          <a:p>
            <a:r>
              <a:rPr lang="en-US" b="1" dirty="0">
                <a:solidFill>
                  <a:srgbClr val="00B0F0"/>
                </a:solidFill>
                <a:cs typeface="Alexandria Black" pitchFamily="2" charset="-78"/>
                <a:hlinkClick r:id="rId3">
                  <a:extLst>
                    <a:ext uri="{A12FA001-AC4F-418D-AE19-62706E023703}">
                      <ahyp:hlinkClr xmlns:ahyp="http://schemas.microsoft.com/office/drawing/2018/hyperlinkcolor" val="tx"/>
                    </a:ext>
                  </a:extLst>
                </a:hlinkClick>
              </a:rPr>
              <a:t>https://www.iedunote.com/ar/%D8%A7%D9%84%D8%AB%D9%82%D8%A7%D9%81%D8%A9-%D8%A7%D9%84%D9%82%D9%88%D9%8A%D8%A9-%D9%85%D9%82%D8%A7%D8%A8%D9%84-%D8%A7%D9%84%D8%AB%D9%82%D8%A7%D9%81%D8%A9-%D8%A7%D9%84%D8%B6%D8%B9%D9%8A%D9%81%D8%A9</a:t>
            </a:r>
            <a:endParaRPr lang="ar-JO" b="1" dirty="0">
              <a:solidFill>
                <a:srgbClr val="00B0F0"/>
              </a:solidFill>
              <a:cs typeface="Alexandria Black" pitchFamily="2" charset="-78"/>
            </a:endParaRPr>
          </a:p>
          <a:p>
            <a:endParaRPr lang="ar-JO" b="1" dirty="0">
              <a:solidFill>
                <a:srgbClr val="00B0F0"/>
              </a:solidFill>
              <a:latin typeface="Alexandria Black" pitchFamily="2" charset="-78"/>
              <a:cs typeface="Alexandria Black" pitchFamily="2" charset="-78"/>
            </a:endParaRPr>
          </a:p>
          <a:p>
            <a:pPr algn="r" rtl="1"/>
            <a:r>
              <a:rPr lang="ar-JO" dirty="0">
                <a:solidFill>
                  <a:schemeClr val="tx1"/>
                </a:solidFill>
                <a:latin typeface="Alexandria Light" pitchFamily="2" charset="-78"/>
                <a:cs typeface="Alexandria Light" pitchFamily="2" charset="-78"/>
              </a:rPr>
              <a:t>الحياري، إيمان (2018). مفهوم الثقافة التنظيمية. </a:t>
            </a:r>
            <a:endParaRPr lang="ar-JO" dirty="0">
              <a:solidFill>
                <a:schemeClr val="tx1"/>
              </a:solidFill>
              <a:cs typeface="Alexandria Light" pitchFamily="2" charset="-78"/>
            </a:endParaRPr>
          </a:p>
          <a:p>
            <a:pPr algn="r" rtl="1"/>
            <a:endParaRPr lang="ar-JO" sz="1600" dirty="0">
              <a:solidFill>
                <a:srgbClr val="00B0F0"/>
              </a:solidFill>
              <a:cs typeface="Alexandria Light" pitchFamily="2" charset="-78"/>
            </a:endParaRPr>
          </a:p>
          <a:p>
            <a:pPr algn="ctr"/>
            <a:r>
              <a:rPr lang="en-US" dirty="0">
                <a:solidFill>
                  <a:srgbClr val="00B0F0"/>
                </a:solidFill>
                <a:cs typeface="Alexandria Black" pitchFamily="2" charset="-78"/>
                <a:hlinkClick r:id="rId4">
                  <a:extLst>
                    <a:ext uri="{A12FA001-AC4F-418D-AE19-62706E023703}">
                      <ahyp:hlinkClr xmlns:ahyp="http://schemas.microsoft.com/office/drawing/2018/hyperlinkcolor" val="tx"/>
                    </a:ext>
                  </a:extLst>
                </a:hlinkClick>
              </a:rPr>
              <a:t>https://mawdoo3.com/%D9%85%D9%81%D9%87%D9%88%D9%85_%D8%A7%D9%84%D8%AB%D9%82%D8%A7%D9%81%D8%A9_%D8%A7%D9%84%D8%AA%D9%86%D8%B8%D9%8A%D9%85%D9%8A%D8%A9</a:t>
            </a:r>
            <a:endParaRPr lang="ar-JO" dirty="0">
              <a:solidFill>
                <a:srgbClr val="00B0F0"/>
              </a:solidFill>
              <a:cs typeface="Alexandria Black" pitchFamily="2" charset="-78"/>
            </a:endParaRPr>
          </a:p>
          <a:p>
            <a:pPr algn="ctr"/>
            <a:endParaRPr lang="ar-JO" dirty="0">
              <a:solidFill>
                <a:srgbClr val="00B0F0"/>
              </a:solidFill>
              <a:cs typeface="Alexandria Black" pitchFamily="2" charset="-78"/>
            </a:endParaRPr>
          </a:p>
          <a:p>
            <a:pPr algn="ctr"/>
            <a:endParaRPr lang="ar-JO"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E4B40D92-A32C-C5C1-5CE0-CA5973D328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3B6B09-86FE-7C45-A816-B1B095D734E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9376016"/>
      </p:ext>
    </p:extLst>
  </p:cSld>
  <p:clrMapOvr>
    <a:masterClrMapping/>
  </p:clrMapOvr>
  <mc:AlternateContent xmlns:mc="http://schemas.openxmlformats.org/markup-compatibility/2006" xmlns:p14="http://schemas.microsoft.com/office/powerpoint/2010/main">
    <mc:Choice Requires="p14">
      <p:transition spd="slow" p14:dur="2000" advTm="17629"/>
    </mc:Choice>
    <mc:Fallback xmlns="">
      <p:transition spd="slow" advTm="1762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A59141-4C54-4B3A-839B-E2CF3D079AFD}">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A806E2E0-EB97-40AC-A2CE-D6E5BFA42356}">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3.xml><?xml version="1.0" encoding="utf-8"?>
<ds:datastoreItem xmlns:ds="http://schemas.openxmlformats.org/officeDocument/2006/customXml" ds:itemID="{20C31EE5-C0F5-4EF9-81C8-8116D3659F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4531</TotalTime>
  <Words>3591</Words>
  <Application>Microsoft Office PowerPoint</Application>
  <PresentationFormat>Widescreen</PresentationFormat>
  <Paragraphs>386</Paragraphs>
  <Slides>40</Slides>
  <Notes>8</Notes>
  <HiddenSlides>0</HiddenSlides>
  <MMClips>1</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763</cp:revision>
  <dcterms:created xsi:type="dcterms:W3CDTF">2023-04-29T09:08:00Z</dcterms:created>
  <dcterms:modified xsi:type="dcterms:W3CDTF">2025-08-01T08:28:06Z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