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39A65A-81A8-C8F4-19BB-1457764F87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2720B46-BCF6-8995-25E6-566F0F2ECC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2A9FE-B798-4EAC-B67D-79128FDCDD63}" type="datetimeFigureOut">
              <a:rPr lang="en-US" smtClean="0"/>
              <a:t>7/19/2024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4251092-27A5-9CB4-863E-D59EEF5C04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FEDCEF-1A50-0798-9125-5D91C4B51C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77B35-A2D1-4158-829B-B31A0D88D1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004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FCE68B3-1822-D272-FFEA-8227AC3BC7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733F4-D705-A462-5137-6FA21F2FB3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CBBA90-5834-CF0D-F05F-C614CE0A68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112A9FE-B798-4EAC-B67D-79128FDCDD63}" type="datetimeFigureOut">
              <a:rPr lang="en-US" smtClean="0"/>
              <a:t>7/19/2024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897565-E76E-C992-E1D7-6137E83824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42D75F-30A7-004E-3D1A-38119A2372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E277B35-A2D1-4158-829B-B31A0D88D1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249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51D749-8609-4FFA-F7E9-AF696DA879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987E56-88B2-0370-B5A1-07AA0CC103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7652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2959B1-B31F-3D15-E78F-B2CB80B49E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0A0246-0DDD-35D4-1322-EAD7D2F8E5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3304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2E5113-1F9A-93DA-83F6-F8E98B0A5E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400" b="1">
                <a:solidFill>
                  <a:srgbClr val="004B89"/>
                </a:solidFill>
                <a:cs typeface="Calibri"/>
              </a:rPr>
              <a:t>Sample-based Learning Methods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F5BBE6-F024-7AE2-46A4-5108622982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4530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FE06AA-F7AF-FD21-F49A-174A2DEA4D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The objectives of this lecture is to: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162933-E4A0-11F3-C4B4-88F6E60971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4587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34B798-04BA-A3BE-C9AC-D69A27F0E1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BE9C3C-8624-CD9A-5A88-FFBAF311CB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5800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86795A-948C-DC1F-6FA7-75824F9C61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79D418-0858-FC47-00AB-3B7981C436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4404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7301C5-163A-DD7D-1218-126C4DCC59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A17ACA-1AF9-5BB6-6554-1044699D9F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7910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5A609A-47DC-117E-4F45-5BD8597122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7136DE-61B6-7EA0-64CA-6D731F28D5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7677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8BD696-EA65-C01A-7EE1-DFA0EC304B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A31BDB-D43A-6EA6-7123-85FA454105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0392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DE19F8-B0FB-B837-3EF4-CE9E32B321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Limitations of Dynamic Programming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92C6E5-8825-70FB-44B4-C2485C3989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783914"/>
      </p:ext>
    </p:extLst>
  </p:cSld>
  <p:clrMapOvr>
    <a:masterClrMapping/>
  </p:clrMapOvr>
  <p:transition>
    <p:cut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B24C71-D527-5AC3-5D7A-B0962CA62F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Monte Carlo methods for prediction and control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C65A67-F96E-6D8E-8DF1-5B4FEC7215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784259"/>
      </p:ext>
    </p:extLst>
  </p:cSld>
  <p:clrMapOvr>
    <a:masterClrMapping/>
  </p:clrMapOvr>
  <p:transition>
    <p:cut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27FDE5-4D8B-AF8F-08D5-D2EBA2EFFB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Monte Carlo Methods for Policy Evaluation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04805D-5FD0-C84F-2338-745B8484A1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838718"/>
      </p:ext>
    </p:extLst>
  </p:cSld>
  <p:clrMapOvr>
    <a:masterClrMapping/>
  </p:clrMapOvr>
  <p:transition>
    <p:cut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F8805C-5F75-6C8B-CA4F-8E3E4AF765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4569F9-9EB0-4F6B-D6E4-81BE8486A9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8255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F50F7E-B6C3-C815-102B-1AB204160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Monte Carlo Methods for Policy Evaluation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CDD2B0-B007-7AD1-1803-3468D10E1B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301214"/>
      </p:ext>
    </p:extLst>
  </p:cSld>
  <p:clrMapOvr>
    <a:masterClrMapping/>
  </p:clrMapOvr>
  <p:transition>
    <p:cut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3870DF-2713-FC01-2751-C122C4F592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Efficient MC computation of returns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809F8D-BEB0-8E41-1E89-E4CC67795B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153746"/>
      </p:ext>
    </p:extLst>
  </p:cSld>
  <p:clrMapOvr>
    <a:masterClrMapping/>
  </p:clrMapOvr>
  <p:transition>
    <p:cut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4894E0-1321-9F52-D277-1613A0FD9A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Efficient MC computation of returns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5B0DCD-30A3-D39D-F1DC-B34DA955C1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383212"/>
      </p:ext>
    </p:extLst>
  </p:cSld>
  <p:clrMapOvr>
    <a:masterClrMapping/>
  </p:clrMapOvr>
  <p:transition>
    <p:cut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3422B9-1837-2301-E835-E43AEAB0F1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Monte Carlo Methods for Policy Evaluation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FBF1C9-CD0A-8BF6-D38D-0F7168DF7C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551969"/>
      </p:ext>
    </p:extLst>
  </p:cSld>
  <p:clrMapOvr>
    <a:masterClrMapping/>
  </p:clrMapOvr>
  <p:transition>
    <p:cut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3839B1-2462-5335-6C9B-E1A69C2EE5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A87D6A-8598-872A-1A2C-87DCC9CCAD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1074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77E94E-C683-1EA7-29BE-D9ADDB62E4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8838CC-2DF8-A339-F10D-E1924E798C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2027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6620CD-48EA-B358-812E-43522F4481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Using Monte Carlo for Prediction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780F22-C5CD-364B-D5A2-BEAE04B43F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464995"/>
      </p:ext>
    </p:extLst>
  </p:cSld>
  <p:clrMapOvr>
    <a:masterClrMapping/>
  </p:clrMapOvr>
  <p:transition>
    <p:cut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B15A9A-A507-C732-15DD-327DABA875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Using Monte Carlo for Prediction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26144A-D063-D2BC-0A66-089600FE93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147908"/>
      </p:ext>
    </p:extLst>
  </p:cSld>
  <p:clrMapOvr>
    <a:masterClrMapping/>
  </p:clrMapOvr>
  <p:transition>
    <p:cut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70CBD1-6D9E-B6F1-1271-D0F0DA6464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Using Monte Carlo for Prediction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C993ED-EE95-68E0-31EA-A2501C53AE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987439"/>
      </p:ext>
    </p:extLst>
  </p:cSld>
  <p:clrMapOvr>
    <a:masterClrMapping/>
  </p:clrMapOvr>
  <p:transition>
    <p:cut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AE861B-8453-E04B-E5F2-D7D1D3E98E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Using Monte Carlo for Prediction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DC59CA-D25B-25C0-3F04-A9EEB42E38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358289"/>
      </p:ext>
    </p:extLst>
  </p:cSld>
  <p:clrMapOvr>
    <a:masterClrMapping/>
  </p:clrMapOvr>
  <p:transition>
    <p:cut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70D472-BB2C-F069-4772-DE48611BD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Using Monte Carlo for Prediction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25291E-2F9D-65D1-6804-B78F73DF4D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079430"/>
      </p:ext>
    </p:extLst>
  </p:cSld>
  <p:clrMapOvr>
    <a:masterClrMapping/>
  </p:clrMapOvr>
  <p:transition>
    <p:cut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0602CE-FC11-E9C4-0923-58FCD42351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92B1BC-F0DC-BFCA-6225-0FF3F7B385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97690"/>
      </p:ext>
    </p:extLst>
  </p:cSld>
  <p:clrMapOvr>
    <a:masterClrMapping/>
  </p:clrMapOvr>
  <p:transition>
    <p:cut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1B2487-D16E-627F-CF01-EECCB36D16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DE0368-9FA8-12DB-275A-1D0C48DAE7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195354"/>
      </p:ext>
    </p:extLst>
  </p:cSld>
  <p:clrMapOvr>
    <a:masterClrMapping/>
  </p:clrMapOvr>
  <p:transition>
    <p:cut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7D808A-A3D7-0C35-EBB4-5C37DF61F3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AC7EB0-E92C-70EA-6650-A9C50D755F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513837"/>
      </p:ext>
    </p:extLst>
  </p:cSld>
  <p:clrMapOvr>
    <a:masterClrMapping/>
  </p:clrMapOvr>
  <p:transition>
    <p:cut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BBFCAC-A7B7-5F8C-84DB-F6DF570AE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744AB4-55CC-10C8-93DD-26B288DC26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217298"/>
      </p:ext>
    </p:extLst>
  </p:cSld>
  <p:clrMapOvr>
    <a:masterClrMapping/>
  </p:clrMapOvr>
  <p:transition>
    <p:cut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2DCC1E-A8BF-97CD-BCD1-35DCC6F76A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EB2FB4-C37B-1895-ADE8-4C0E595339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294590"/>
      </p:ext>
    </p:extLst>
  </p:cSld>
  <p:clrMapOvr>
    <a:masterClrMapping/>
  </p:clrMapOvr>
  <p:transition>
    <p:cut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4EC852-3654-82B7-DFA4-DD64B7F491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DBC236-6FD4-2C5A-F958-6EE980EC8C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498341"/>
      </p:ext>
    </p:extLst>
  </p:cSld>
  <p:clrMapOvr>
    <a:masterClrMapping/>
  </p:clrMapOvr>
  <p:transition>
    <p:cut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71C26C-E2E6-D020-3DE7-2795C05BA4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F6077C-491B-DCD2-D10D-ADA11344B5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775174"/>
      </p:ext>
    </p:extLst>
  </p:cSld>
  <p:clrMapOvr>
    <a:masterClrMapping/>
  </p:clrMapOvr>
  <p:transition>
    <p:cut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CD0603-1C31-7D5C-4151-943B34839E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9EACEE-3F29-CE0D-8298-1B94D4DF88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094280"/>
      </p:ext>
    </p:extLst>
  </p:cSld>
  <p:clrMapOvr>
    <a:masterClrMapping/>
  </p:clrMapOvr>
  <p:transition>
    <p:cut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E6F645-7B48-BE62-FE9F-5EBE5B7668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2FF140-883B-9704-368B-5C99DEF183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309840"/>
      </p:ext>
    </p:extLst>
  </p:cSld>
  <p:clrMapOvr>
    <a:masterClrMapping/>
  </p:clrMapOvr>
  <p:transition>
    <p:cut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5A543B-E173-FDAE-FF0D-D2516DB39D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F29C8A-53C8-37FD-597E-7F5023B3F1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654298"/>
      </p:ext>
    </p:extLst>
  </p:cSld>
  <p:clrMapOvr>
    <a:masterClrMapping/>
  </p:clrMapOvr>
  <p:transition>
    <p:cut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1A91E1-71A2-25A5-BC9A-052F69FF5B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5FEDB4-3906-C913-0572-C909C12A5D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033717"/>
      </p:ext>
    </p:extLst>
  </p:cSld>
  <p:clrMapOvr>
    <a:masterClrMapping/>
  </p:clrMapOvr>
  <p:transition>
    <p:cut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4CD382-5CBA-E5DA-01DD-77798C5BE8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E09C12-E100-9860-0BAC-E412588B0A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59234"/>
      </p:ext>
    </p:extLst>
  </p:cSld>
  <p:clrMapOvr>
    <a:masterClrMapping/>
  </p:clrMapOvr>
  <p:transition>
    <p:cut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CD098F-8F86-80D5-07F0-5AA9B874EF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4740CD-69DF-B9B0-6BB6-F6ABCFE589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904164"/>
      </p:ext>
    </p:extLst>
  </p:cSld>
  <p:clrMapOvr>
    <a:masterClrMapping/>
  </p:clrMapOvr>
  <p:transition>
    <p:cut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28193F-6340-C2F7-7AA9-34D121646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6F5E1B-6C5E-6EC3-B7C9-AC4480496A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650247"/>
      </p:ext>
    </p:extLst>
  </p:cSld>
  <p:clrMapOvr>
    <a:masterClrMapping/>
  </p:clrMapOvr>
  <p:transition>
    <p:cut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F62B5B-6F93-E255-0DD6-158B8158B9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63847B-2F2C-5554-E8FF-647FE8A2C5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486463"/>
      </p:ext>
    </p:extLst>
  </p:cSld>
  <p:clrMapOvr>
    <a:masterClrMapping/>
  </p:clrMapOvr>
  <p:transition>
    <p:cut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406FE2-3149-E34A-231B-A5062B0CAF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Using Monte Carlo for Prediction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25DDF8-4D62-E542-C7C8-C03422D4C6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099412"/>
      </p:ext>
    </p:extLst>
  </p:cSld>
  <p:clrMapOvr>
    <a:masterClrMapping/>
  </p:clrMapOvr>
  <p:transition>
    <p:cut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71C8CE-938F-1BC6-FF01-831076F287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Using Monte Carlo for Prediction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E63E41-E4CE-C76D-26FC-0DD11331E3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351577"/>
      </p:ext>
    </p:extLst>
  </p:cSld>
  <p:clrMapOvr>
    <a:masterClrMapping/>
  </p:clrMapOvr>
  <p:transition>
    <p:cut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D86DC6-520E-CA03-110B-06B5A174E2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Implications of Monte Carlo Learning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1E8A08-0CC3-4759-E9DE-4DB5FC219A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093276"/>
      </p:ext>
    </p:extLst>
  </p:cSld>
  <p:clrMapOvr>
    <a:masterClrMapping/>
  </p:clrMapOvr>
  <p:transition>
    <p:cut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7F7B63-DB33-72EA-E2E6-FA432F3AA8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Using Monte Carlo for Action Values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404904-2234-0539-1F34-719FB19FDE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59516"/>
      </p:ext>
    </p:extLst>
  </p:cSld>
  <p:clrMapOvr>
    <a:masterClrMapping/>
  </p:clrMapOvr>
  <p:transition>
    <p:cut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04BD21-FAB2-F4C9-ADC7-B005679363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Exploring Starts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6CF93E-765B-CEED-50FA-BE53E2906D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17985"/>
      </p:ext>
    </p:extLst>
  </p:cSld>
  <p:clrMapOvr>
    <a:masterClrMapping/>
  </p:clrMapOvr>
  <p:transition>
    <p:cut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56A80F-4178-5E0E-4901-3903F67B3F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Using Monte Carlo methods for generalized policy iteration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63543B-08FD-7923-32B3-19C5C39413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313438"/>
      </p:ext>
    </p:extLst>
  </p:cSld>
  <p:clrMapOvr>
    <a:masterClrMapping/>
  </p:clrMapOvr>
  <p:transition>
    <p:cut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E4AC12-161B-9109-0C14-3D5767656B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Using Monte Carlo methods for generalized policy iteration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2AD1AD-6B58-3A7B-5AA8-DA957259F9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345367"/>
      </p:ext>
    </p:extLst>
  </p:cSld>
  <p:clrMapOvr>
    <a:masterClrMapping/>
  </p:clrMapOvr>
  <p:transition>
    <p:cut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43D210-58BC-2CE1-B279-5075110FF9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The MC generalized policy iteration algorithm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28892F-C8E1-B32A-F551-E5DB534751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63019"/>
      </p:ext>
    </p:extLst>
  </p:cSld>
  <p:clrMapOvr>
    <a:masterClrMapping/>
  </p:clrMapOvr>
  <p:transition>
    <p:cut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6C3A66-42A0-4587-38EC-EED66C3BFD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Solving Blackjack Example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C88C87-A245-38AD-C672-192D9F5754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501211"/>
      </p:ext>
    </p:extLst>
  </p:cSld>
  <p:clrMapOvr>
    <a:masterClrMapping/>
  </p:clrMapOvr>
  <p:transition>
    <p:cut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7D207C-9CEA-8380-4E2C-52F619293B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Solving Blackjack Example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60883F-68A8-923E-CADE-B58A0C0805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678518"/>
      </p:ext>
    </p:extLst>
  </p:cSld>
  <p:clrMapOvr>
    <a:masterClrMapping/>
  </p:clrMapOvr>
  <p:transition>
    <p:cut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8DCA8C-F9DD-2738-ECB0-DFEBDB1AA0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Solving Blackjack Example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3A590D-8C98-B3FB-F8BD-C5C34EF978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710905"/>
      </p:ext>
    </p:extLst>
  </p:cSld>
  <p:clrMapOvr>
    <a:masterClrMapping/>
  </p:clrMapOvr>
  <p:transition>
    <p:cut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F94A21-6B88-1278-C596-B799942C23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Solving Blackjack Example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400024-3337-0AEC-507B-4438781219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679662"/>
      </p:ext>
    </p:extLst>
  </p:cSld>
  <p:clrMapOvr>
    <a:masterClrMapping/>
  </p:clrMapOvr>
  <p:transition>
    <p:cut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3BE683-D551-CC05-CE99-978056C1D6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Solving Blackjack Example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4433A5-1477-6A5F-6043-B0ADEE7B3B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305432"/>
      </p:ext>
    </p:extLst>
  </p:cSld>
  <p:clrMapOvr>
    <a:masterClrMapping/>
  </p:clrMapOvr>
  <p:transition>
    <p:cut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4F76B4-CCA6-9582-EA9D-4ED1BAB918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Solving Blackjack Example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30EC58-554B-CAA7-2C1D-066F61E938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493898"/>
      </p:ext>
    </p:extLst>
  </p:cSld>
  <p:clrMapOvr>
    <a:masterClrMapping/>
  </p:clrMapOvr>
  <p:transition>
    <p:cut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2BFCD1-A80B-F6F5-83D5-5D766B140E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5097E4-0F4F-3095-F66C-E617E18DB4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676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152</Words>
  <Application>Microsoft Office PowerPoint</Application>
  <PresentationFormat>Widescreen</PresentationFormat>
  <Paragraphs>28</Paragraphs>
  <Slides>54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61" baseType="lpstr">
      <vt:lpstr>Andalus</vt:lpstr>
      <vt:lpstr>Aptos</vt:lpstr>
      <vt:lpstr>Aptos Display</vt:lpstr>
      <vt:lpstr>Arial</vt:lpstr>
      <vt:lpstr>Calibri</vt:lpstr>
      <vt:lpstr>Georgia</vt:lpstr>
      <vt:lpstr>Office Theme</vt:lpstr>
      <vt:lpstr>PowerPoint Presentation</vt:lpstr>
      <vt:lpstr>PowerPoint Presentation</vt:lpstr>
      <vt:lpstr>Sample-based Learning Methods</vt:lpstr>
      <vt:lpstr>The objectives of this lecture is to: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Limitations of Dynamic Programming</vt:lpstr>
      <vt:lpstr>Monte Carlo methods for prediction and control</vt:lpstr>
      <vt:lpstr>Monte Carlo Methods for Policy Evaluation</vt:lpstr>
      <vt:lpstr>PowerPoint Presentation</vt:lpstr>
      <vt:lpstr>Monte Carlo Methods for Policy Evaluation</vt:lpstr>
      <vt:lpstr>Efficient MC computation of returns</vt:lpstr>
      <vt:lpstr>Efficient MC computation of returns</vt:lpstr>
      <vt:lpstr>Monte Carlo Methods for Policy Evaluation</vt:lpstr>
      <vt:lpstr>PowerPoint Presentation</vt:lpstr>
      <vt:lpstr>PowerPoint Presentation</vt:lpstr>
      <vt:lpstr>Example: Using Monte Carlo for Prediction</vt:lpstr>
      <vt:lpstr>Example: Using Monte Carlo for Prediction</vt:lpstr>
      <vt:lpstr>Example: Using Monte Carlo for Prediction</vt:lpstr>
      <vt:lpstr>Example: Using Monte Carlo for Prediction</vt:lpstr>
      <vt:lpstr>Example: Using Monte Carlo for Prediction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Example: Using Monte Carlo for Prediction</vt:lpstr>
      <vt:lpstr>Example: Using Monte Carlo for Prediction</vt:lpstr>
      <vt:lpstr>Implications of Monte Carlo Learning</vt:lpstr>
      <vt:lpstr>Using Monte Carlo for Action Values</vt:lpstr>
      <vt:lpstr>Exploring Starts</vt:lpstr>
      <vt:lpstr>Using Monte Carlo methods for generalized policy iteration</vt:lpstr>
      <vt:lpstr>Using Monte Carlo methods for generalized policy iteration</vt:lpstr>
      <vt:lpstr>The MC generalized policy iteration algorithm</vt:lpstr>
      <vt:lpstr>Solving Blackjack Example</vt:lpstr>
      <vt:lpstr>Solving Blackjack Example</vt:lpstr>
      <vt:lpstr>Solving Blackjack Example</vt:lpstr>
      <vt:lpstr>Solving Blackjack Example</vt:lpstr>
      <vt:lpstr>Solving Blackjack Example</vt:lpstr>
      <vt:lpstr>Solving Blackjack Example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Ashraf Elsayed</dc:creator>
  <cp:lastModifiedBy>Ashraf Elsayed</cp:lastModifiedBy>
  <cp:revision>1</cp:revision>
  <dcterms:created xsi:type="dcterms:W3CDTF">2024-07-19T17:26:58Z</dcterms:created>
  <dcterms:modified xsi:type="dcterms:W3CDTF">2024-07-19T17:26:58Z</dcterms:modified>
</cp:coreProperties>
</file>