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32" r:id="rId5"/>
    <p:sldId id="533" r:id="rId6"/>
    <p:sldId id="480" r:id="rId7"/>
    <p:sldId id="313" r:id="rId8"/>
    <p:sldId id="546" r:id="rId9"/>
    <p:sldId id="496" r:id="rId10"/>
    <p:sldId id="276" r:id="rId11"/>
    <p:sldId id="497" r:id="rId12"/>
    <p:sldId id="498" r:id="rId13"/>
    <p:sldId id="499" r:id="rId14"/>
    <p:sldId id="534" r:id="rId15"/>
    <p:sldId id="539" r:id="rId16"/>
    <p:sldId id="500" r:id="rId17"/>
    <p:sldId id="502" r:id="rId18"/>
    <p:sldId id="536" r:id="rId19"/>
    <p:sldId id="537" r:id="rId20"/>
    <p:sldId id="541" r:id="rId21"/>
    <p:sldId id="535" r:id="rId22"/>
    <p:sldId id="503" r:id="rId23"/>
    <p:sldId id="520" r:id="rId24"/>
    <p:sldId id="505" r:id="rId25"/>
    <p:sldId id="521" r:id="rId26"/>
    <p:sldId id="506" r:id="rId27"/>
    <p:sldId id="542" r:id="rId28"/>
    <p:sldId id="522" r:id="rId29"/>
    <p:sldId id="510" r:id="rId30"/>
    <p:sldId id="543" r:id="rId31"/>
    <p:sldId id="511" r:id="rId32"/>
    <p:sldId id="512" r:id="rId33"/>
    <p:sldId id="513" r:id="rId34"/>
    <p:sldId id="514" r:id="rId35"/>
    <p:sldId id="515" r:id="rId36"/>
    <p:sldId id="516" r:id="rId37"/>
    <p:sldId id="544" r:id="rId38"/>
    <p:sldId id="517" r:id="rId39"/>
    <p:sldId id="523" r:id="rId40"/>
    <p:sldId id="524" r:id="rId41"/>
    <p:sldId id="525" r:id="rId42"/>
    <p:sldId id="526" r:id="rId43"/>
    <p:sldId id="52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496"/>
            <p14:sldId id="276"/>
            <p14:sldId id="497"/>
            <p14:sldId id="498"/>
            <p14:sldId id="499"/>
            <p14:sldId id="534"/>
            <p14:sldId id="539"/>
            <p14:sldId id="500"/>
            <p14:sldId id="502"/>
            <p14:sldId id="536"/>
            <p14:sldId id="537"/>
            <p14:sldId id="541"/>
            <p14:sldId id="535"/>
            <p14:sldId id="503"/>
            <p14:sldId id="520"/>
            <p14:sldId id="505"/>
            <p14:sldId id="521"/>
            <p14:sldId id="506"/>
            <p14:sldId id="542"/>
            <p14:sldId id="522"/>
            <p14:sldId id="510"/>
            <p14:sldId id="543"/>
            <p14:sldId id="511"/>
            <p14:sldId id="512"/>
            <p14:sldId id="513"/>
            <p14:sldId id="514"/>
            <p14:sldId id="515"/>
            <p14:sldId id="516"/>
            <p14:sldId id="544"/>
            <p14:sldId id="517"/>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D7E17F-03E0-D418-1593-D5F7A04FADC7}" v="9" dt="2025-02-19T10:33:07.8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59" autoAdjust="0"/>
    <p:restoredTop sz="93767" autoAdjust="0"/>
  </p:normalViewPr>
  <p:slideViewPr>
    <p:cSldViewPr snapToGrid="0">
      <p:cViewPr varScale="1">
        <p:scale>
          <a:sx n="119" d="100"/>
          <a:sy n="119" d="100"/>
        </p:scale>
        <p:origin x="904"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a Mansour" userId="S::shimaamansour@midocean.edu.km::f03e7fc3-32df-4d22-8152-7a522396b3e9" providerId="AD" clId="Web-{0BD7E17F-03E0-D418-1593-D5F7A04FADC7}"/>
    <pc:docChg chg="modSld">
      <pc:chgData name="Shimaa Mansour" userId="S::shimaamansour@midocean.edu.km::f03e7fc3-32df-4d22-8152-7a522396b3e9" providerId="AD" clId="Web-{0BD7E17F-03E0-D418-1593-D5F7A04FADC7}" dt="2025-02-19T10:30:26.759" v="7" actId="20577"/>
      <pc:docMkLst>
        <pc:docMk/>
      </pc:docMkLst>
      <pc:sldChg chg="modSp">
        <pc:chgData name="Shimaa Mansour" userId="S::shimaamansour@midocean.edu.km::f03e7fc3-32df-4d22-8152-7a522396b3e9" providerId="AD" clId="Web-{0BD7E17F-03E0-D418-1593-D5F7A04FADC7}" dt="2025-02-19T10:13:43.061" v="3" actId="20577"/>
        <pc:sldMkLst>
          <pc:docMk/>
          <pc:sldMk cId="781872200" sldId="497"/>
        </pc:sldMkLst>
        <pc:spChg chg="mod">
          <ac:chgData name="Shimaa Mansour" userId="S::shimaamansour@midocean.edu.km::f03e7fc3-32df-4d22-8152-7a522396b3e9" providerId="AD" clId="Web-{0BD7E17F-03E0-D418-1593-D5F7A04FADC7}" dt="2025-02-19T10:13:43.061" v="3" actId="20577"/>
          <ac:spMkLst>
            <pc:docMk/>
            <pc:sldMk cId="781872200" sldId="497"/>
            <ac:spMk id="48" creationId="{00000000-0000-0000-0000-000000000000}"/>
          </ac:spMkLst>
        </pc:spChg>
      </pc:sldChg>
      <pc:sldChg chg="modSp">
        <pc:chgData name="Shimaa Mansour" userId="S::shimaamansour@midocean.edu.km::f03e7fc3-32df-4d22-8152-7a522396b3e9" providerId="AD" clId="Web-{0BD7E17F-03E0-D418-1593-D5F7A04FADC7}" dt="2025-02-19T10:30:26.759" v="7" actId="20577"/>
        <pc:sldMkLst>
          <pc:docMk/>
          <pc:sldMk cId="3585625785" sldId="521"/>
        </pc:sldMkLst>
        <pc:spChg chg="mod">
          <ac:chgData name="Shimaa Mansour" userId="S::shimaamansour@midocean.edu.km::f03e7fc3-32df-4d22-8152-7a522396b3e9" providerId="AD" clId="Web-{0BD7E17F-03E0-D418-1593-D5F7A04FADC7}" dt="2025-02-19T10:30:26.759" v="7" actId="20577"/>
          <ac:spMkLst>
            <pc:docMk/>
            <pc:sldMk cId="3585625785" sldId="521"/>
            <ac:spMk id="48"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BA37F9-AABD-4822-84C1-DE5D7F5C714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C4E7F0F-99B6-4B63-B3BC-F034E58BB120}">
      <dgm:prSet phldrT="[Text]" custT="1"/>
      <dgm:spPr/>
      <dgm:t>
        <a:bodyPr/>
        <a:lstStyle/>
        <a:p>
          <a:pPr rtl="1">
            <a:lnSpc>
              <a:spcPct val="150000"/>
            </a:lnSpc>
          </a:pPr>
          <a:r>
            <a:rPr lang="ar-QA" sz="1600" dirty="0"/>
            <a:t>ازدياد درجة تعرضهم لوسائل الاتصال.</a:t>
          </a:r>
          <a:endParaRPr lang="en-US" sz="1600" dirty="0"/>
        </a:p>
      </dgm:t>
    </dgm:pt>
    <dgm:pt modelId="{CF77DE14-FE2C-483F-931A-C0301D92827C}" type="parTrans" cxnId="{C8611E33-0E54-4109-8686-9C710633E43E}">
      <dgm:prSet/>
      <dgm:spPr/>
      <dgm:t>
        <a:bodyPr/>
        <a:lstStyle/>
        <a:p>
          <a:endParaRPr lang="en-US"/>
        </a:p>
      </dgm:t>
    </dgm:pt>
    <dgm:pt modelId="{482BC3C0-6AFC-4A6C-81E0-204A446A4562}" type="sibTrans" cxnId="{C8611E33-0E54-4109-8686-9C710633E43E}">
      <dgm:prSet/>
      <dgm:spPr/>
      <dgm:t>
        <a:bodyPr/>
        <a:lstStyle/>
        <a:p>
          <a:endParaRPr lang="en-US"/>
        </a:p>
      </dgm:t>
    </dgm:pt>
    <dgm:pt modelId="{6FF93BA6-E7BF-4E26-9A54-8E54BDF89E98}">
      <dgm:prSet phldrT="[Text]" custT="1"/>
      <dgm:spPr/>
      <dgm:t>
        <a:bodyPr/>
        <a:lstStyle/>
        <a:p>
          <a:pPr rtl="1">
            <a:lnSpc>
              <a:spcPct val="150000"/>
            </a:lnSpc>
          </a:pPr>
          <a:r>
            <a:rPr lang="ar-QA" sz="1600" dirty="0"/>
            <a:t>شدة ميلهم إلى الاطلاع خاصة في مجال رغباتهم. </a:t>
          </a:r>
          <a:endParaRPr lang="en-US" sz="1600" dirty="0"/>
        </a:p>
      </dgm:t>
    </dgm:pt>
    <dgm:pt modelId="{CC9C5266-250F-424B-B8B4-E5ACD366647D}" type="parTrans" cxnId="{2F24A30F-D808-49BA-B32B-2D27C5890098}">
      <dgm:prSet/>
      <dgm:spPr/>
      <dgm:t>
        <a:bodyPr/>
        <a:lstStyle/>
        <a:p>
          <a:endParaRPr lang="en-US"/>
        </a:p>
      </dgm:t>
    </dgm:pt>
    <dgm:pt modelId="{5525331E-A206-4C85-8858-349722AD391C}" type="sibTrans" cxnId="{2F24A30F-D808-49BA-B32B-2D27C5890098}">
      <dgm:prSet/>
      <dgm:spPr/>
      <dgm:t>
        <a:bodyPr/>
        <a:lstStyle/>
        <a:p>
          <a:endParaRPr lang="en-US"/>
        </a:p>
      </dgm:t>
    </dgm:pt>
    <dgm:pt modelId="{FC54B210-F98A-49A3-8AF5-EA32B64E1E5A}">
      <dgm:prSet phldrT="[Text]" custT="1"/>
      <dgm:spPr/>
      <dgm:t>
        <a:bodyPr/>
        <a:lstStyle/>
        <a:p>
          <a:pPr rtl="1">
            <a:lnSpc>
              <a:spcPct val="150000"/>
            </a:lnSpc>
          </a:pPr>
          <a:r>
            <a:rPr lang="ar-QA" sz="1600" dirty="0"/>
            <a:t>قابليتهم للتجديد. </a:t>
          </a:r>
          <a:endParaRPr lang="en-US" sz="1600" dirty="0"/>
        </a:p>
      </dgm:t>
    </dgm:pt>
    <dgm:pt modelId="{224F6082-E6C6-487C-8672-7FC89CA37D02}" type="parTrans" cxnId="{A297394F-1C75-4E07-AAFB-C69C3BB230CC}">
      <dgm:prSet/>
      <dgm:spPr/>
      <dgm:t>
        <a:bodyPr/>
        <a:lstStyle/>
        <a:p>
          <a:endParaRPr lang="en-US"/>
        </a:p>
      </dgm:t>
    </dgm:pt>
    <dgm:pt modelId="{33FBFA04-2742-43D1-84C9-E00B23EE7264}" type="sibTrans" cxnId="{A297394F-1C75-4E07-AAFB-C69C3BB230CC}">
      <dgm:prSet/>
      <dgm:spPr/>
      <dgm:t>
        <a:bodyPr/>
        <a:lstStyle/>
        <a:p>
          <a:endParaRPr lang="en-US"/>
        </a:p>
      </dgm:t>
    </dgm:pt>
    <dgm:pt modelId="{2F5C8272-9BBD-494A-A0FB-7C226EC6601E}">
      <dgm:prSet phldrT="[Text]" custT="1"/>
      <dgm:spPr/>
      <dgm:t>
        <a:bodyPr/>
        <a:lstStyle/>
        <a:p>
          <a:pPr rtl="1">
            <a:lnSpc>
              <a:spcPct val="150000"/>
            </a:lnSpc>
          </a:pPr>
          <a:r>
            <a:rPr lang="ar-QA" sz="1600" dirty="0"/>
            <a:t>مستعدون بصورة أكبر لإعطاء المعلومات. </a:t>
          </a:r>
          <a:endParaRPr lang="en-US" sz="1600" dirty="0"/>
        </a:p>
      </dgm:t>
    </dgm:pt>
    <dgm:pt modelId="{FE5A7BF9-EE89-4F50-9FF6-A8D4A7C11E45}" type="parTrans" cxnId="{2BD12678-C0C2-463C-80FC-8A9C06E68DB5}">
      <dgm:prSet/>
      <dgm:spPr/>
      <dgm:t>
        <a:bodyPr/>
        <a:lstStyle/>
        <a:p>
          <a:endParaRPr lang="en-US"/>
        </a:p>
      </dgm:t>
    </dgm:pt>
    <dgm:pt modelId="{46BFFF6A-80B8-437C-9B90-BCEB47B1E303}" type="sibTrans" cxnId="{2BD12678-C0C2-463C-80FC-8A9C06E68DB5}">
      <dgm:prSet/>
      <dgm:spPr/>
      <dgm:t>
        <a:bodyPr/>
        <a:lstStyle/>
        <a:p>
          <a:endParaRPr lang="en-US"/>
        </a:p>
      </dgm:t>
    </dgm:pt>
    <dgm:pt modelId="{E9678897-BB2D-4B90-B02E-6508BD80F75B}">
      <dgm:prSet phldrT="[Text]" custT="1"/>
      <dgm:spPr/>
      <dgm:t>
        <a:bodyPr/>
        <a:lstStyle/>
        <a:p>
          <a:pPr rtl="1">
            <a:lnSpc>
              <a:spcPct val="150000"/>
            </a:lnSpc>
          </a:pPr>
          <a:r>
            <a:rPr lang="ar-QA" sz="1600" dirty="0"/>
            <a:t>ازدياد درجة حساسيتهم لمصادر المعلومات. ‏</a:t>
          </a:r>
          <a:endParaRPr lang="en-US" sz="1600" dirty="0"/>
        </a:p>
      </dgm:t>
    </dgm:pt>
    <dgm:pt modelId="{1442ABCE-14D9-4395-A6AD-279A214F7FEB}" type="parTrans" cxnId="{9821DE47-3D43-4D1C-A932-E8317C243249}">
      <dgm:prSet/>
      <dgm:spPr/>
      <dgm:t>
        <a:bodyPr/>
        <a:lstStyle/>
        <a:p>
          <a:endParaRPr lang="en-US"/>
        </a:p>
      </dgm:t>
    </dgm:pt>
    <dgm:pt modelId="{B91CC9C5-FDC8-4BD6-A550-8CEBEE715DC5}" type="sibTrans" cxnId="{9821DE47-3D43-4D1C-A932-E8317C243249}">
      <dgm:prSet/>
      <dgm:spPr/>
      <dgm:t>
        <a:bodyPr/>
        <a:lstStyle/>
        <a:p>
          <a:endParaRPr lang="en-US"/>
        </a:p>
      </dgm:t>
    </dgm:pt>
    <dgm:pt modelId="{C5621FE9-69CE-452A-9A6F-9D238D8D9576}">
      <dgm:prSet phldrT="[Text]" custT="1"/>
      <dgm:spPr/>
      <dgm:t>
        <a:bodyPr/>
        <a:lstStyle/>
        <a:p>
          <a:pPr rtl="1">
            <a:lnSpc>
              <a:spcPct val="150000"/>
            </a:lnSpc>
          </a:pPr>
          <a:r>
            <a:rPr lang="ar-QA" sz="1600" dirty="0"/>
            <a:t>معظمهم من ذوي المكانة الاجتماعية المرموقة. </a:t>
          </a:r>
          <a:endParaRPr lang="en-US" sz="1600" dirty="0"/>
        </a:p>
      </dgm:t>
    </dgm:pt>
    <dgm:pt modelId="{0856D8CE-CC6C-4449-A52C-99B1A65FECB3}" type="parTrans" cxnId="{78355924-8ACC-4B8C-B5AC-46130AD65789}">
      <dgm:prSet/>
      <dgm:spPr/>
      <dgm:t>
        <a:bodyPr/>
        <a:lstStyle/>
        <a:p>
          <a:endParaRPr lang="en-US"/>
        </a:p>
      </dgm:t>
    </dgm:pt>
    <dgm:pt modelId="{3849066E-750B-40CC-9D51-24BBF5002034}" type="sibTrans" cxnId="{78355924-8ACC-4B8C-B5AC-46130AD65789}">
      <dgm:prSet/>
      <dgm:spPr/>
      <dgm:t>
        <a:bodyPr/>
        <a:lstStyle/>
        <a:p>
          <a:endParaRPr lang="en-US"/>
        </a:p>
      </dgm:t>
    </dgm:pt>
    <dgm:pt modelId="{912EDAB6-2D7E-4F7D-B91D-FEBB28EA2AAB}" type="pres">
      <dgm:prSet presAssocID="{40BA37F9-AABD-4822-84C1-DE5D7F5C714D}" presName="diagram" presStyleCnt="0">
        <dgm:presLayoutVars>
          <dgm:dir/>
          <dgm:resizeHandles val="exact"/>
        </dgm:presLayoutVars>
      </dgm:prSet>
      <dgm:spPr/>
    </dgm:pt>
    <dgm:pt modelId="{B057E08F-31EF-480D-9A75-18C4967F4707}" type="pres">
      <dgm:prSet presAssocID="{3C4E7F0F-99B6-4B63-B3BC-F034E58BB120}" presName="node" presStyleLbl="node1" presStyleIdx="0" presStyleCnt="6">
        <dgm:presLayoutVars>
          <dgm:bulletEnabled val="1"/>
        </dgm:presLayoutVars>
      </dgm:prSet>
      <dgm:spPr/>
    </dgm:pt>
    <dgm:pt modelId="{736DB36B-7541-43A6-B811-835A2140C044}" type="pres">
      <dgm:prSet presAssocID="{482BC3C0-6AFC-4A6C-81E0-204A446A4562}" presName="sibTrans" presStyleCnt="0"/>
      <dgm:spPr/>
    </dgm:pt>
    <dgm:pt modelId="{0D4EBB4A-DB8A-4148-A3B8-E1C5717EA1CE}" type="pres">
      <dgm:prSet presAssocID="{6FF93BA6-E7BF-4E26-9A54-8E54BDF89E98}" presName="node" presStyleLbl="node1" presStyleIdx="1" presStyleCnt="6">
        <dgm:presLayoutVars>
          <dgm:bulletEnabled val="1"/>
        </dgm:presLayoutVars>
      </dgm:prSet>
      <dgm:spPr/>
    </dgm:pt>
    <dgm:pt modelId="{3033DB45-991D-4B27-BCA2-C1492C591544}" type="pres">
      <dgm:prSet presAssocID="{5525331E-A206-4C85-8858-349722AD391C}" presName="sibTrans" presStyleCnt="0"/>
      <dgm:spPr/>
    </dgm:pt>
    <dgm:pt modelId="{1F800A6F-FA8D-4235-B714-AE651431538D}" type="pres">
      <dgm:prSet presAssocID="{FC54B210-F98A-49A3-8AF5-EA32B64E1E5A}" presName="node" presStyleLbl="node1" presStyleIdx="2" presStyleCnt="6">
        <dgm:presLayoutVars>
          <dgm:bulletEnabled val="1"/>
        </dgm:presLayoutVars>
      </dgm:prSet>
      <dgm:spPr/>
    </dgm:pt>
    <dgm:pt modelId="{EFF4CA50-7F14-4A7D-ACF3-ABBAD81C513E}" type="pres">
      <dgm:prSet presAssocID="{33FBFA04-2742-43D1-84C9-E00B23EE7264}" presName="sibTrans" presStyleCnt="0"/>
      <dgm:spPr/>
    </dgm:pt>
    <dgm:pt modelId="{E127A980-048F-40E6-9BB4-91204B23DBBC}" type="pres">
      <dgm:prSet presAssocID="{2F5C8272-9BBD-494A-A0FB-7C226EC6601E}" presName="node" presStyleLbl="node1" presStyleIdx="3" presStyleCnt="6">
        <dgm:presLayoutVars>
          <dgm:bulletEnabled val="1"/>
        </dgm:presLayoutVars>
      </dgm:prSet>
      <dgm:spPr/>
    </dgm:pt>
    <dgm:pt modelId="{61E1BF2E-E52B-481E-AF93-5485C5EE428F}" type="pres">
      <dgm:prSet presAssocID="{46BFFF6A-80B8-437C-9B90-BCEB47B1E303}" presName="sibTrans" presStyleCnt="0"/>
      <dgm:spPr/>
    </dgm:pt>
    <dgm:pt modelId="{06F2F86A-53D1-4021-A44B-E3E579A7BCA8}" type="pres">
      <dgm:prSet presAssocID="{E9678897-BB2D-4B90-B02E-6508BD80F75B}" presName="node" presStyleLbl="node1" presStyleIdx="4" presStyleCnt="6">
        <dgm:presLayoutVars>
          <dgm:bulletEnabled val="1"/>
        </dgm:presLayoutVars>
      </dgm:prSet>
      <dgm:spPr/>
    </dgm:pt>
    <dgm:pt modelId="{7FD7EEDF-68CB-4063-941C-E472B0DFFF34}" type="pres">
      <dgm:prSet presAssocID="{B91CC9C5-FDC8-4BD6-A550-8CEBEE715DC5}" presName="sibTrans" presStyleCnt="0"/>
      <dgm:spPr/>
    </dgm:pt>
    <dgm:pt modelId="{EC24603C-EB25-4EA6-BF72-A0C6EF00B780}" type="pres">
      <dgm:prSet presAssocID="{C5621FE9-69CE-452A-9A6F-9D238D8D9576}" presName="node" presStyleLbl="node1" presStyleIdx="5" presStyleCnt="6">
        <dgm:presLayoutVars>
          <dgm:bulletEnabled val="1"/>
        </dgm:presLayoutVars>
      </dgm:prSet>
      <dgm:spPr/>
    </dgm:pt>
  </dgm:ptLst>
  <dgm:cxnLst>
    <dgm:cxn modelId="{2F24A30F-D808-49BA-B32B-2D27C5890098}" srcId="{40BA37F9-AABD-4822-84C1-DE5D7F5C714D}" destId="{6FF93BA6-E7BF-4E26-9A54-8E54BDF89E98}" srcOrd="1" destOrd="0" parTransId="{CC9C5266-250F-424B-B8B4-E5ACD366647D}" sibTransId="{5525331E-A206-4C85-8858-349722AD391C}"/>
    <dgm:cxn modelId="{9DE0A415-26B9-4246-95EF-FDDB2F4470B7}" type="presOf" srcId="{C5621FE9-69CE-452A-9A6F-9D238D8D9576}" destId="{EC24603C-EB25-4EA6-BF72-A0C6EF00B780}" srcOrd="0" destOrd="0" presId="urn:microsoft.com/office/officeart/2005/8/layout/default"/>
    <dgm:cxn modelId="{78355924-8ACC-4B8C-B5AC-46130AD65789}" srcId="{40BA37F9-AABD-4822-84C1-DE5D7F5C714D}" destId="{C5621FE9-69CE-452A-9A6F-9D238D8D9576}" srcOrd="5" destOrd="0" parTransId="{0856D8CE-CC6C-4449-A52C-99B1A65FECB3}" sibTransId="{3849066E-750B-40CC-9D51-24BBF5002034}"/>
    <dgm:cxn modelId="{C8611E33-0E54-4109-8686-9C710633E43E}" srcId="{40BA37F9-AABD-4822-84C1-DE5D7F5C714D}" destId="{3C4E7F0F-99B6-4B63-B3BC-F034E58BB120}" srcOrd="0" destOrd="0" parTransId="{CF77DE14-FE2C-483F-931A-C0301D92827C}" sibTransId="{482BC3C0-6AFC-4A6C-81E0-204A446A4562}"/>
    <dgm:cxn modelId="{9821DE47-3D43-4D1C-A932-E8317C243249}" srcId="{40BA37F9-AABD-4822-84C1-DE5D7F5C714D}" destId="{E9678897-BB2D-4B90-B02E-6508BD80F75B}" srcOrd="4" destOrd="0" parTransId="{1442ABCE-14D9-4395-A6AD-279A214F7FEB}" sibTransId="{B91CC9C5-FDC8-4BD6-A550-8CEBEE715DC5}"/>
    <dgm:cxn modelId="{43E1A049-6474-4055-A832-A65ADE4F2F19}" type="presOf" srcId="{3C4E7F0F-99B6-4B63-B3BC-F034E58BB120}" destId="{B057E08F-31EF-480D-9A75-18C4967F4707}" srcOrd="0" destOrd="0" presId="urn:microsoft.com/office/officeart/2005/8/layout/default"/>
    <dgm:cxn modelId="{A297394F-1C75-4E07-AAFB-C69C3BB230CC}" srcId="{40BA37F9-AABD-4822-84C1-DE5D7F5C714D}" destId="{FC54B210-F98A-49A3-8AF5-EA32B64E1E5A}" srcOrd="2" destOrd="0" parTransId="{224F6082-E6C6-487C-8672-7FC89CA37D02}" sibTransId="{33FBFA04-2742-43D1-84C9-E00B23EE7264}"/>
    <dgm:cxn modelId="{2BD12678-C0C2-463C-80FC-8A9C06E68DB5}" srcId="{40BA37F9-AABD-4822-84C1-DE5D7F5C714D}" destId="{2F5C8272-9BBD-494A-A0FB-7C226EC6601E}" srcOrd="3" destOrd="0" parTransId="{FE5A7BF9-EE89-4F50-9FF6-A8D4A7C11E45}" sibTransId="{46BFFF6A-80B8-437C-9B90-BCEB47B1E303}"/>
    <dgm:cxn modelId="{535B897B-ED33-427F-8DCE-46A78ED9D7F0}" type="presOf" srcId="{E9678897-BB2D-4B90-B02E-6508BD80F75B}" destId="{06F2F86A-53D1-4021-A44B-E3E579A7BCA8}" srcOrd="0" destOrd="0" presId="urn:microsoft.com/office/officeart/2005/8/layout/default"/>
    <dgm:cxn modelId="{DE8A399E-C2F2-457E-93C4-46199E9C58A9}" type="presOf" srcId="{6FF93BA6-E7BF-4E26-9A54-8E54BDF89E98}" destId="{0D4EBB4A-DB8A-4148-A3B8-E1C5717EA1CE}" srcOrd="0" destOrd="0" presId="urn:microsoft.com/office/officeart/2005/8/layout/default"/>
    <dgm:cxn modelId="{042E63B6-BA79-4DE0-8BC8-DF41E18974C2}" type="presOf" srcId="{FC54B210-F98A-49A3-8AF5-EA32B64E1E5A}" destId="{1F800A6F-FA8D-4235-B714-AE651431538D}" srcOrd="0" destOrd="0" presId="urn:microsoft.com/office/officeart/2005/8/layout/default"/>
    <dgm:cxn modelId="{F30C6CBC-A8E8-46B4-B9BA-1A8F8875C0D8}" type="presOf" srcId="{2F5C8272-9BBD-494A-A0FB-7C226EC6601E}" destId="{E127A980-048F-40E6-9BB4-91204B23DBBC}" srcOrd="0" destOrd="0" presId="urn:microsoft.com/office/officeart/2005/8/layout/default"/>
    <dgm:cxn modelId="{6992EEE0-0253-4846-B7E6-5DD759E3C1AB}" type="presOf" srcId="{40BA37F9-AABD-4822-84C1-DE5D7F5C714D}" destId="{912EDAB6-2D7E-4F7D-B91D-FEBB28EA2AAB}" srcOrd="0" destOrd="0" presId="urn:microsoft.com/office/officeart/2005/8/layout/default"/>
    <dgm:cxn modelId="{469359EB-B753-458D-A0BE-2A51CD715592}" type="presParOf" srcId="{912EDAB6-2D7E-4F7D-B91D-FEBB28EA2AAB}" destId="{B057E08F-31EF-480D-9A75-18C4967F4707}" srcOrd="0" destOrd="0" presId="urn:microsoft.com/office/officeart/2005/8/layout/default"/>
    <dgm:cxn modelId="{CF1D9F92-4E35-493D-AC14-76366C443F1E}" type="presParOf" srcId="{912EDAB6-2D7E-4F7D-B91D-FEBB28EA2AAB}" destId="{736DB36B-7541-43A6-B811-835A2140C044}" srcOrd="1" destOrd="0" presId="urn:microsoft.com/office/officeart/2005/8/layout/default"/>
    <dgm:cxn modelId="{C56F8842-2420-480E-93C1-9BA0CCCCE5D9}" type="presParOf" srcId="{912EDAB6-2D7E-4F7D-B91D-FEBB28EA2AAB}" destId="{0D4EBB4A-DB8A-4148-A3B8-E1C5717EA1CE}" srcOrd="2" destOrd="0" presId="urn:microsoft.com/office/officeart/2005/8/layout/default"/>
    <dgm:cxn modelId="{108755EC-C0B2-423B-9177-4FD49954C4DF}" type="presParOf" srcId="{912EDAB6-2D7E-4F7D-B91D-FEBB28EA2AAB}" destId="{3033DB45-991D-4B27-BCA2-C1492C591544}" srcOrd="3" destOrd="0" presId="urn:microsoft.com/office/officeart/2005/8/layout/default"/>
    <dgm:cxn modelId="{02976B5E-807E-437E-AE82-A90EB0A0ED55}" type="presParOf" srcId="{912EDAB6-2D7E-4F7D-B91D-FEBB28EA2AAB}" destId="{1F800A6F-FA8D-4235-B714-AE651431538D}" srcOrd="4" destOrd="0" presId="urn:microsoft.com/office/officeart/2005/8/layout/default"/>
    <dgm:cxn modelId="{BF6E92CF-1432-44ED-8156-5FA40E7C2D14}" type="presParOf" srcId="{912EDAB6-2D7E-4F7D-B91D-FEBB28EA2AAB}" destId="{EFF4CA50-7F14-4A7D-ACF3-ABBAD81C513E}" srcOrd="5" destOrd="0" presId="urn:microsoft.com/office/officeart/2005/8/layout/default"/>
    <dgm:cxn modelId="{8FC99142-C92E-4C1C-A845-F23B7E99B30B}" type="presParOf" srcId="{912EDAB6-2D7E-4F7D-B91D-FEBB28EA2AAB}" destId="{E127A980-048F-40E6-9BB4-91204B23DBBC}" srcOrd="6" destOrd="0" presId="urn:microsoft.com/office/officeart/2005/8/layout/default"/>
    <dgm:cxn modelId="{DE4B8D89-9B60-4A93-8DE4-C5F7B834C94F}" type="presParOf" srcId="{912EDAB6-2D7E-4F7D-B91D-FEBB28EA2AAB}" destId="{61E1BF2E-E52B-481E-AF93-5485C5EE428F}" srcOrd="7" destOrd="0" presId="urn:microsoft.com/office/officeart/2005/8/layout/default"/>
    <dgm:cxn modelId="{7AE64E38-3BF5-42A6-B747-27D1A5BD1090}" type="presParOf" srcId="{912EDAB6-2D7E-4F7D-B91D-FEBB28EA2AAB}" destId="{06F2F86A-53D1-4021-A44B-E3E579A7BCA8}" srcOrd="8" destOrd="0" presId="urn:microsoft.com/office/officeart/2005/8/layout/default"/>
    <dgm:cxn modelId="{FDE13B71-96A2-4F87-A66E-94EDFBF4FC97}" type="presParOf" srcId="{912EDAB6-2D7E-4F7D-B91D-FEBB28EA2AAB}" destId="{7FD7EEDF-68CB-4063-941C-E472B0DFFF34}" srcOrd="9" destOrd="0" presId="urn:microsoft.com/office/officeart/2005/8/layout/default"/>
    <dgm:cxn modelId="{67ACE47F-7C7A-48E9-9F4D-841615242AC5}" type="presParOf" srcId="{912EDAB6-2D7E-4F7D-B91D-FEBB28EA2AAB}" destId="{EC24603C-EB25-4EA6-BF72-A0C6EF00B78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57E08F-31EF-480D-9A75-18C4967F4707}">
      <dsp:nvSpPr>
        <dsp:cNvPr id="0" name=""/>
        <dsp:cNvSpPr/>
      </dsp:nvSpPr>
      <dsp:spPr>
        <a:xfrm>
          <a:off x="0" y="51281"/>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ازدياد درجة تعرضهم لوسائل الاتصال.</a:t>
          </a:r>
          <a:endParaRPr lang="en-US" sz="1600" kern="1200" dirty="0"/>
        </a:p>
      </dsp:txBody>
      <dsp:txXfrm>
        <a:off x="0" y="51281"/>
        <a:ext cx="2534647" cy="1520788"/>
      </dsp:txXfrm>
    </dsp:sp>
    <dsp:sp modelId="{0D4EBB4A-DB8A-4148-A3B8-E1C5717EA1CE}">
      <dsp:nvSpPr>
        <dsp:cNvPr id="0" name=""/>
        <dsp:cNvSpPr/>
      </dsp:nvSpPr>
      <dsp:spPr>
        <a:xfrm>
          <a:off x="2788111" y="51281"/>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شدة ميلهم إلى الاطلاع خاصة في مجال رغباتهم. </a:t>
          </a:r>
          <a:endParaRPr lang="en-US" sz="1600" kern="1200" dirty="0"/>
        </a:p>
      </dsp:txBody>
      <dsp:txXfrm>
        <a:off x="2788111" y="51281"/>
        <a:ext cx="2534647" cy="1520788"/>
      </dsp:txXfrm>
    </dsp:sp>
    <dsp:sp modelId="{1F800A6F-FA8D-4235-B714-AE651431538D}">
      <dsp:nvSpPr>
        <dsp:cNvPr id="0" name=""/>
        <dsp:cNvSpPr/>
      </dsp:nvSpPr>
      <dsp:spPr>
        <a:xfrm>
          <a:off x="5576223" y="51281"/>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قابليتهم للتجديد. </a:t>
          </a:r>
          <a:endParaRPr lang="en-US" sz="1600" kern="1200" dirty="0"/>
        </a:p>
      </dsp:txBody>
      <dsp:txXfrm>
        <a:off x="5576223" y="51281"/>
        <a:ext cx="2534647" cy="1520788"/>
      </dsp:txXfrm>
    </dsp:sp>
    <dsp:sp modelId="{E127A980-048F-40E6-9BB4-91204B23DBBC}">
      <dsp:nvSpPr>
        <dsp:cNvPr id="0" name=""/>
        <dsp:cNvSpPr/>
      </dsp:nvSpPr>
      <dsp:spPr>
        <a:xfrm>
          <a:off x="0" y="1825534"/>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مستعدون بصورة أكبر لإعطاء المعلومات. </a:t>
          </a:r>
          <a:endParaRPr lang="en-US" sz="1600" kern="1200" dirty="0"/>
        </a:p>
      </dsp:txBody>
      <dsp:txXfrm>
        <a:off x="0" y="1825534"/>
        <a:ext cx="2534647" cy="1520788"/>
      </dsp:txXfrm>
    </dsp:sp>
    <dsp:sp modelId="{06F2F86A-53D1-4021-A44B-E3E579A7BCA8}">
      <dsp:nvSpPr>
        <dsp:cNvPr id="0" name=""/>
        <dsp:cNvSpPr/>
      </dsp:nvSpPr>
      <dsp:spPr>
        <a:xfrm>
          <a:off x="2788111" y="1825534"/>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ازدياد درجة حساسيتهم لمصادر المعلومات. ‏</a:t>
          </a:r>
          <a:endParaRPr lang="en-US" sz="1600" kern="1200" dirty="0"/>
        </a:p>
      </dsp:txBody>
      <dsp:txXfrm>
        <a:off x="2788111" y="1825534"/>
        <a:ext cx="2534647" cy="1520788"/>
      </dsp:txXfrm>
    </dsp:sp>
    <dsp:sp modelId="{EC24603C-EB25-4EA6-BF72-A0C6EF00B780}">
      <dsp:nvSpPr>
        <dsp:cNvPr id="0" name=""/>
        <dsp:cNvSpPr/>
      </dsp:nvSpPr>
      <dsp:spPr>
        <a:xfrm>
          <a:off x="5576223" y="1825534"/>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معظمهم من ذوي المكانة الاجتماعية المرموقة. </a:t>
          </a:r>
          <a:endParaRPr lang="en-US" sz="1600" kern="1200" dirty="0"/>
        </a:p>
      </dsp:txBody>
      <dsp:txXfrm>
        <a:off x="5576223" y="1825534"/>
        <a:ext cx="2534647" cy="152078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jpeg"/><Relationship Id="rId1" Type="http://schemas.openxmlformats.org/officeDocument/2006/relationships/slideLayout" Target="../slideLayouts/slideLayout15.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52367" y="3784111"/>
            <a:ext cx="3810659"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1013676" y="2805737"/>
            <a:ext cx="3810659" cy="646331"/>
          </a:xfrm>
          <a:prstGeom prst="rect">
            <a:avLst/>
          </a:prstGeom>
          <a:noFill/>
        </p:spPr>
        <p:txBody>
          <a:bodyPr wrap="none" rtlCol="0">
            <a:spAutoFit/>
          </a:bodyPr>
          <a:lstStyle/>
          <a:p>
            <a:pPr algn="ctr"/>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1013676" y="5556193"/>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الخامس</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252367" y="4516264"/>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6578" y="662616"/>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الاستراتيجية</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المحاضرة الخامسة</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1068418" y="5364900"/>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solidFill>
                  <a:schemeClr val="bg1"/>
                </a:solidFill>
                <a:cs typeface="Tajawal Medium" panose="00000600000000000000" pitchFamily="2" charset="-78"/>
              </a:rPr>
              <a:t>PRL633</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3459" y="3313345"/>
            <a:ext cx="4260978" cy="273688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6096000" y="1598467"/>
            <a:ext cx="4113898" cy="461665"/>
          </a:xfrm>
          <a:prstGeom prst="rect">
            <a:avLst/>
          </a:prstGeom>
          <a:noFill/>
        </p:spPr>
        <p:txBody>
          <a:bodyPr wrap="square" rtlCol="0">
            <a:spAutoFit/>
          </a:bodyPr>
          <a:lstStyle/>
          <a:p>
            <a:pPr algn="ctr"/>
            <a:r>
              <a:rPr lang="ar-QA" sz="2400" dirty="0">
                <a:latin typeface="Alexandria"/>
              </a:rPr>
              <a:t>إستراتيجيات العلاقات العامة </a:t>
            </a:r>
            <a:endParaRPr lang="ar-QA" sz="2400" b="1" dirty="0">
              <a:latin typeface="Alexandria"/>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662455"/>
            <a:ext cx="8551467" cy="3008772"/>
          </a:xfrm>
          <a:prstGeom prst="rect">
            <a:avLst/>
          </a:prstGeom>
          <a:noFill/>
        </p:spPr>
        <p:txBody>
          <a:bodyPr wrap="square" rtlCol="0">
            <a:spAutoFit/>
          </a:bodyPr>
          <a:lstStyle/>
          <a:p>
            <a:pPr algn="just" rtl="1">
              <a:lnSpc>
                <a:spcPct val="150000"/>
              </a:lnSpc>
            </a:pPr>
            <a:r>
              <a:rPr lang="ar-JO" sz="1600" dirty="0">
                <a:latin typeface="Alexandria"/>
              </a:rPr>
              <a:t>يعود اهتمام العلاقات العامة بالمشاركة في إدارة الأزمات إلى فترة مبكرة ، حيت إن رائد العلاقات العامة “إيفي لي” قام عام 1906م، أثناء عمله بإدارة أزمة نشبت أصحاب الشركة وعمالها أدت إلى إضرابهم عن العمل ، وهذه المهمة هي أول إدارة مهنية للعلاقات العامة في إدارة وحل الأزمات، وهو بذلك يعتبر المؤسس الأول لإستراتيجيات العلاقات العامة</a:t>
            </a:r>
          </a:p>
          <a:p>
            <a:pPr algn="just" rtl="1">
              <a:lnSpc>
                <a:spcPct val="150000"/>
              </a:lnSpc>
            </a:pPr>
            <a:endParaRPr lang="ar-JO" sz="1600" dirty="0">
              <a:latin typeface="Alexandria"/>
            </a:endParaRPr>
          </a:p>
          <a:p>
            <a:pPr algn="just" rtl="1">
              <a:lnSpc>
                <a:spcPct val="150000"/>
              </a:lnSpc>
            </a:pPr>
            <a:r>
              <a:rPr lang="ar-JO" sz="1600" dirty="0">
                <a:latin typeface="Alexandria"/>
              </a:rPr>
              <a:t>ت</a:t>
            </a:r>
            <a:r>
              <a:rPr lang="ar-QA" sz="1600" dirty="0">
                <a:latin typeface="Alexandria"/>
              </a:rPr>
              <a:t>عرف استراتيجيات العلاقات العامة بأنها الخطط العامة التي تواجه مراحل المعركة ، فإنها تهدف إلى تبيان أساليب العمل في العلاقات العامة.</a:t>
            </a:r>
            <a:endParaRPr lang="ar-JO" sz="1600" dirty="0">
              <a:latin typeface="Alexandria"/>
            </a:endParaRPr>
          </a:p>
          <a:p>
            <a:pPr algn="just" rtl="1">
              <a:lnSpc>
                <a:spcPct val="150000"/>
              </a:lnSpc>
            </a:pPr>
            <a:r>
              <a:rPr lang="ar-QA" sz="1600" dirty="0">
                <a:latin typeface="Alexandria"/>
              </a:rPr>
              <a:t> كذلك تعرف بأنها مجموعة القرارات المهمة والمستقلة عن بعضها ، والتي تتخذها المؤسسة لتحقيق أهداف معينة باستعمال وسائل اتصال متنوعة</a:t>
            </a:r>
            <a:endParaRPr lang="en-US" sz="1600" b="1" dirty="0">
              <a:latin typeface="Alexandri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372700" y="6289256"/>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pPr algn="ctr"/>
            <a:r>
              <a:rPr lang="ar-QA" sz="2800" dirty="0"/>
              <a:t>إستراتيجيات العلاقات العامة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1633" y="1685495"/>
            <a:ext cx="10045663" cy="3747436"/>
          </a:xfrm>
          <a:prstGeom prst="rect">
            <a:avLst/>
          </a:prstGeom>
          <a:noFill/>
        </p:spPr>
        <p:txBody>
          <a:bodyPr wrap="square" rtlCol="0">
            <a:spAutoFit/>
          </a:bodyPr>
          <a:lstStyle/>
          <a:p>
            <a:pPr algn="just" rtl="1">
              <a:lnSpc>
                <a:spcPct val="150000"/>
              </a:lnSpc>
            </a:pPr>
            <a:r>
              <a:rPr lang="ar-QA" sz="1600" b="1" dirty="0"/>
              <a:t> </a:t>
            </a:r>
            <a:r>
              <a:rPr lang="ar-JO" sz="1600" b="1" dirty="0"/>
              <a:t>1- </a:t>
            </a:r>
            <a:r>
              <a:rPr lang="ar-QA" sz="1600" b="1" dirty="0"/>
              <a:t>إستراتيجية التركيز:</a:t>
            </a:r>
            <a:endParaRPr lang="ar-JO" sz="1600" b="1" dirty="0"/>
          </a:p>
          <a:p>
            <a:pPr algn="just" rtl="1">
              <a:lnSpc>
                <a:spcPct val="150000"/>
              </a:lnSpc>
            </a:pPr>
            <a:r>
              <a:rPr lang="ar-QA" sz="1600" dirty="0"/>
              <a:t> إذا كانت الإستراتيجية هي الخطة العامة التي تواجه بها مراحل المعركة، فإنها تهدف كذلك إلى تبيان أساليب العمل في العلاقات العامة، ولما كانت طبيعة الأنشطة في هذا المجال متنوعة ومتعددة، فمن الطبيعي أن يكون لكل ميدان إستراتيجية خاصة تلائمه وتحقق أهدافه، فإذا كان الهدف المطلوب تحقيقه عاجلاً، والجماهير المستهدفة منتشرة في أماكن متباعدة بحيث يصعب أن تتعرض للرسالة الموجهة من خلال وسيلة واحدة يكون من الملائم استخدام إستراتيجية التركيز إذا كانت الموارد المالية تسمح بذلك.</a:t>
            </a:r>
            <a:endParaRPr lang="ar-JO" sz="1600" dirty="0"/>
          </a:p>
          <a:p>
            <a:pPr algn="just" rtl="1">
              <a:lnSpc>
                <a:spcPct val="150000"/>
              </a:lnSpc>
            </a:pPr>
            <a:endParaRPr lang="ar-JO" sz="1600" dirty="0"/>
          </a:p>
          <a:p>
            <a:pPr algn="just" rtl="1">
              <a:lnSpc>
                <a:spcPct val="150000"/>
              </a:lnSpc>
            </a:pPr>
            <a:r>
              <a:rPr lang="ar-JO" sz="1600" b="1" u="sng" dirty="0"/>
              <a:t>مثال</a:t>
            </a:r>
            <a:r>
              <a:rPr lang="ar-JO" sz="1600" dirty="0"/>
              <a:t> </a:t>
            </a:r>
            <a:r>
              <a:rPr lang="ar-QA" sz="1600" dirty="0"/>
              <a:t> لتوضيح هذه الإستراتيجية لنفرض أن وباءً خطيراً يهدد إحدى المناطق وأن وزارة الصحة تريد أن تتحرك بسرعة لتوعية المواطنين وإمدادهم بالإرشادات اللازمة لتجنب انتشار هذا الوباء، فإن الأمر يتطلب استخدام جميع الوسائل الإعلامية المتاحة للتأكد من تعرض الجماهير للرسالة وتفهم محتواها ولو اقتصر نشاط الوزارة على وسيلة اتصال واحدة لكان من المحتمل أن لا تصل هذه الرسالة لبعض الجماعات أو ربما وصلت مشوهة عن طريق الزملاء أو</a:t>
            </a:r>
            <a:r>
              <a:rPr lang="ar-JO" sz="1600" dirty="0"/>
              <a:t> </a:t>
            </a:r>
            <a:r>
              <a:rPr lang="ar-QA" sz="1600" dirty="0"/>
              <a:t>الأقارب أو الجيران".</a:t>
            </a:r>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540023"/>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3744576" y="754686"/>
            <a:ext cx="4995954"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22024" y="1826358"/>
            <a:ext cx="10377889" cy="2554545"/>
          </a:xfrm>
          <a:prstGeom prst="rect">
            <a:avLst/>
          </a:prstGeom>
          <a:noFill/>
        </p:spPr>
        <p:txBody>
          <a:bodyPr wrap="square" rtlCol="0">
            <a:spAutoFit/>
          </a:bodyPr>
          <a:lstStyle/>
          <a:p>
            <a:pPr algn="just" rtl="1"/>
            <a:r>
              <a:rPr lang="ar-QA" sz="1600" b="1" dirty="0"/>
              <a:t>2 </a:t>
            </a:r>
            <a:r>
              <a:rPr lang="ar-JO" sz="1600" b="1" dirty="0"/>
              <a:t>-</a:t>
            </a:r>
            <a:r>
              <a:rPr lang="ar-QA" sz="1600" b="1" dirty="0"/>
              <a:t>إستراتيجية التوقيت</a:t>
            </a:r>
            <a:r>
              <a:rPr lang="ar-JO" sz="1600" b="1" dirty="0"/>
              <a:t>:</a:t>
            </a:r>
          </a:p>
          <a:p>
            <a:pPr algn="just" rtl="1"/>
            <a:endParaRPr lang="ar-JO" sz="1600" dirty="0"/>
          </a:p>
          <a:p>
            <a:pPr algn="just" rtl="1">
              <a:lnSpc>
                <a:spcPct val="150000"/>
              </a:lnSpc>
            </a:pPr>
            <a:r>
              <a:rPr lang="ar-QA" sz="1600" dirty="0"/>
              <a:t>تعتمد إستراتيجية التوقيت على اختيار الوقت المناسب لإذاعة بيان سياسي أو قرار اقتصادي أو اتخاذ إجراء ما لكسب تأييد جمهور معين أو لتجنب مشكلة متوقعة وكثيراً ما نلاحظ إعلان بعض القرارات التي تستهدف ارضاء المواطنين في مناسبات الأعياد، أو افتتاح المشروعات الجديدة في ذكرى حدث قومي بارز ، ومن الضروري في جميع الأحوال دراسة كافة الظروف المحيطة بالموقف، والأطراف المختلفة المؤثرة عليه أو المتأثرة به، ثم اختيار الوقت المناسب للإقدام على أي عمل يتعلق بهذا الموقف.</a:t>
            </a:r>
          </a:p>
          <a:p>
            <a:pPr algn="just" rtl="1"/>
            <a:br>
              <a:rPr lang="ar-QA" sz="1600" dirty="0"/>
            </a:br>
            <a:endParaRPr lang="ar-QA" sz="1600" b="0" i="0" dirty="0">
              <a:solidFill>
                <a:srgbClr val="181818"/>
              </a:solidFill>
              <a:effectLst/>
              <a:latin typeface="cairo"/>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5012" y="4481988"/>
            <a:ext cx="2619375" cy="1437798"/>
          </a:xfrm>
          <a:prstGeom prst="rect">
            <a:avLst/>
          </a:prstGeom>
        </p:spPr>
      </p:pic>
    </p:spTree>
    <p:extLst>
      <p:ext uri="{BB962C8B-B14F-4D97-AF65-F5344CB8AC3E}">
        <p14:creationId xmlns:p14="http://schemas.microsoft.com/office/powerpoint/2010/main" val="4930647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79672" y="1942349"/>
            <a:ext cx="10044835" cy="4031873"/>
          </a:xfrm>
          <a:prstGeom prst="rect">
            <a:avLst/>
          </a:prstGeom>
          <a:noFill/>
        </p:spPr>
        <p:txBody>
          <a:bodyPr wrap="square" rtlCol="0">
            <a:spAutoFit/>
          </a:bodyPr>
          <a:lstStyle/>
          <a:p>
            <a:pPr algn="r" rtl="1"/>
            <a:r>
              <a:rPr lang="ar-QA" sz="1600" b="1" dirty="0"/>
              <a:t>3</a:t>
            </a:r>
            <a:r>
              <a:rPr lang="ar-JO" sz="1600" b="1" dirty="0"/>
              <a:t>- </a:t>
            </a:r>
            <a:r>
              <a:rPr lang="ar-QA" sz="1600" b="1" dirty="0"/>
              <a:t>إستراتيجية التريث: </a:t>
            </a:r>
            <a:endParaRPr lang="ar-JO" sz="1600" b="1" dirty="0"/>
          </a:p>
          <a:p>
            <a:pPr algn="r" rtl="1"/>
            <a:endParaRPr lang="ar-JO" sz="1600" dirty="0"/>
          </a:p>
          <a:p>
            <a:pPr algn="just" rtl="1">
              <a:lnSpc>
                <a:spcPct val="200000"/>
              </a:lnSpc>
            </a:pPr>
            <a:r>
              <a:rPr lang="ar-QA" sz="1600" dirty="0"/>
              <a:t>تلجأ المؤسسة إلى إستراتيجية التريث وعدم التورط إذا اكتشف القائمون عليها أن هناك حملة كيدية لإثارة الغبار حولها في صحيفة معينة، وقد يفضل في بعض الأحيان أن يكون الرد على هذا النوع من الحملات ايجابياً يتمثل في بعض الأفعال أو المعلومات التي تقدم للجمهور بأي وسيلة من وسائل الاتصال ويكون ذكرها في حد ذاته نفياً لما أثير من معلومات خاطئة.</a:t>
            </a:r>
          </a:p>
          <a:p>
            <a:pPr algn="just" rtl="1">
              <a:lnSpc>
                <a:spcPct val="200000"/>
              </a:lnSpc>
            </a:pPr>
            <a:endParaRPr lang="ar-QA" sz="1600" dirty="0"/>
          </a:p>
          <a:p>
            <a:pPr algn="just" rtl="1">
              <a:lnSpc>
                <a:spcPct val="200000"/>
              </a:lnSpc>
            </a:pPr>
            <a:r>
              <a:rPr lang="ar-QA" sz="1600" dirty="0"/>
              <a:t>مثال:  كثيراً ما نسمع شائعات عن إبعاد شخصية عامة عن موقعها أو إصابتها بمرض خطير أو غير ذلك، ثم تظهر بعد ذلك في وسائل الإعلام لتنفي بطريق غير مباشر ما أثير حولها دون أن تذكر شيئاً عن ذلك.</a:t>
            </a:r>
            <a:endParaRPr lang="ar-JO" sz="1600" dirty="0"/>
          </a:p>
          <a:p>
            <a:pPr algn="r" rtl="1"/>
            <a:endParaRPr lang="ar-JO" sz="1600" dirty="0"/>
          </a:p>
          <a:p>
            <a:pPr algn="r" rtl="1"/>
            <a:endParaRPr lang="ar-QA" sz="1600" dirty="0"/>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31915" y="836632"/>
            <a:ext cx="5128170" cy="523220"/>
          </a:xfrm>
          <a:prstGeom prst="rect">
            <a:avLst/>
          </a:prstGeom>
          <a:noFill/>
        </p:spPr>
        <p:txBody>
          <a:bodyPr wrap="square" rtlCol="0">
            <a:spAutoFit/>
          </a:bodyPr>
          <a:lstStyle/>
          <a:p>
            <a:r>
              <a:rPr lang="ar-QA" sz="2800" dirty="0">
                <a:latin typeface="Alexandria"/>
              </a:rPr>
              <a:t>إستراتيجيات العلاقات العامة </a:t>
            </a:r>
            <a:endParaRPr lang="ar-QA" sz="2800" b="1" dirty="0">
              <a:latin typeface="Alexandria"/>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45740" y="1637523"/>
            <a:ext cx="9797606" cy="3354765"/>
          </a:xfrm>
          <a:prstGeom prst="rect">
            <a:avLst/>
          </a:prstGeom>
          <a:noFill/>
        </p:spPr>
        <p:txBody>
          <a:bodyPr wrap="square" lIns="91440" tIns="45720" rIns="91440" bIns="45720" rtlCol="0" anchor="t">
            <a:spAutoFit/>
          </a:bodyPr>
          <a:lstStyle/>
          <a:p>
            <a:pPr algn="r" rtl="1">
              <a:lnSpc>
                <a:spcPct val="200000"/>
              </a:lnSpc>
            </a:pPr>
            <a:r>
              <a:rPr lang="ar-QA" b="1" dirty="0"/>
              <a:t>4- إستراتيجية المفاجأة:</a:t>
            </a:r>
            <a:endParaRPr lang="ar-JO" sz="1600" b="1" dirty="0"/>
          </a:p>
          <a:p>
            <a:pPr algn="just" rtl="1">
              <a:lnSpc>
                <a:spcPct val="200000"/>
              </a:lnSpc>
            </a:pPr>
            <a:r>
              <a:rPr lang="ar-JO" sz="1600" dirty="0">
                <a:latin typeface="Alexandria"/>
              </a:rPr>
              <a:t>تستخدم إستراتيجية المفاجأة في اللحظات الأخيرة من حدث هام، حين يصبح لأي معلومة جديدة وهامة "تأثيراً حاسماً "، كترجيح كفة احد المرشحين في احد الانتخابات، ويحدث ذلك أيضاً عندما يدلي أحد رجال الدولة بمعلومات على جانب كبير من الأهمية في وقت معين للتأثير على اتجاهات الجماهير أو لكسب التأييد لشخص أو قضية أو موقف معين، أو لتحويل الأنظار عن بعض المشكلات القائمة ومن تم توجيه الاهتمام إلى الموقف الجديد، وعلي مسئولي العلاقات العامة عدم استخدام تلك الإستراتيجية بما يتنافى مع مصلحة الجماهير، فالهدف من العلاقات العامة هو تحقيق التكيف والتفاهم بين أي فرد أو منظمة وبين الجماهير باستخدام المعلومات الصادقة والكاملة في أي موقف مـن المواقف.</a:t>
            </a:r>
          </a:p>
          <a:p>
            <a:pPr algn="r" rtl="1"/>
            <a:endParaRPr lang="ar-JO" sz="1600" b="1"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758" y="5186619"/>
            <a:ext cx="2638425" cy="1095518"/>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65065" y="823137"/>
            <a:ext cx="5303099"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1936303"/>
            <a:ext cx="10372200" cy="2831544"/>
          </a:xfrm>
          <a:prstGeom prst="rect">
            <a:avLst/>
          </a:prstGeom>
          <a:noFill/>
        </p:spPr>
        <p:txBody>
          <a:bodyPr wrap="square" rtlCol="0">
            <a:spAutoFit/>
          </a:bodyPr>
          <a:lstStyle/>
          <a:p>
            <a:pPr algn="r" rtl="1"/>
            <a:r>
              <a:rPr lang="ar-JO" b="1" dirty="0"/>
              <a:t>5- </a:t>
            </a:r>
            <a:r>
              <a:rPr lang="ar-QA" b="1" dirty="0"/>
              <a:t>إستراتيجية المشاركة</a:t>
            </a:r>
            <a:r>
              <a:rPr lang="ar-JO" b="1" dirty="0"/>
              <a:t>:</a:t>
            </a:r>
            <a:endParaRPr lang="ar-QA" b="1" dirty="0"/>
          </a:p>
          <a:p>
            <a:pPr algn="r" rtl="1"/>
            <a:endParaRPr lang="ar-JO" sz="1600" dirty="0"/>
          </a:p>
          <a:p>
            <a:pPr algn="r" rtl="1">
              <a:lnSpc>
                <a:spcPct val="200000"/>
              </a:lnSpc>
            </a:pPr>
            <a:r>
              <a:rPr lang="ar-QA" dirty="0"/>
              <a:t>تتبع بعض المؤسسات إستراتيجية المشاركة حيث تشجع الأفراد على تقديم اقتراحاتهم وتسمح للعاملين باختيار ممثليهم في مجلس الإدارة، وتتيح لهم فرصة التعبير عن آرائهم في صحيفة المؤسسة ومطبوعاتها وبهذا يشعر العاملون بانتمائهم الحقيقي إلى المؤسسة</a:t>
            </a:r>
            <a:r>
              <a:rPr lang="ar-JO" dirty="0"/>
              <a:t> </a:t>
            </a:r>
            <a:r>
              <a:rPr lang="ar-QA" dirty="0"/>
              <a:t>ودورهم</a:t>
            </a:r>
            <a:r>
              <a:rPr lang="ar-JO" dirty="0"/>
              <a:t> الفعال في نجاحها </a:t>
            </a:r>
            <a:endParaRPr lang="ar-QA" dirty="0"/>
          </a:p>
          <a:p>
            <a:pPr algn="r" rtl="1"/>
            <a:br>
              <a:rPr lang="ar-QA" sz="1600" dirty="0"/>
            </a:br>
            <a:endParaRPr lang="en-US" sz="1600"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59" y="4218685"/>
            <a:ext cx="2838450" cy="1609725"/>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2146998"/>
          </a:xfrm>
          <a:prstGeom prst="rect">
            <a:avLst/>
          </a:prstGeom>
          <a:noFill/>
        </p:spPr>
        <p:txBody>
          <a:bodyPr wrap="square" rtlCol="0">
            <a:spAutoFit/>
          </a:bodyPr>
          <a:lstStyle/>
          <a:p>
            <a:pPr algn="just" rtl="1"/>
            <a:r>
              <a:rPr lang="ar-JO" sz="1600" b="1" dirty="0"/>
              <a:t>6- إستراتيجية ملتقى الطرق:</a:t>
            </a:r>
          </a:p>
          <a:p>
            <a:pPr algn="r" rtl="1">
              <a:lnSpc>
                <a:spcPct val="200000"/>
              </a:lnSpc>
            </a:pPr>
            <a:endParaRPr lang="en-US" sz="1600" dirty="0">
              <a:latin typeface="Alexandria"/>
              <a:cs typeface="Alexandria" charset="0"/>
            </a:endParaRPr>
          </a:p>
          <a:p>
            <a:pPr algn="r" rtl="1">
              <a:lnSpc>
                <a:spcPct val="200000"/>
              </a:lnSpc>
            </a:pPr>
            <a:r>
              <a:rPr lang="ar-QA" sz="1600" dirty="0">
                <a:latin typeface="Alexandria"/>
                <a:cs typeface="Alexandria" charset="0"/>
              </a:rPr>
              <a:t>تقضي إستراتيجية ملتقى الطرق بتنفيذ خطة مرسومة لاختيار المواسم والأماكن التي يلتقي فيها أكبر عدد من الناس لتقديم أنشطة العلاقات العامة، بالإضافة إلى التعرف على الشخصيات ذات التأثير المتعدد الاتجاهات وتوثيق الصلة بها لان ذلك يفتح أمام الفرد أو المؤسسة بعض الطرق التي كانت مغلقة أمامه.</a:t>
            </a:r>
          </a:p>
          <a:p>
            <a:pPr algn="r" rtl="1">
              <a:lnSpc>
                <a:spcPct val="150000"/>
              </a:lnSpc>
            </a:pPr>
            <a:endParaRPr lang="en-US" sz="16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6825" y="4308860"/>
            <a:ext cx="3076575" cy="1485900"/>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58022" y="757459"/>
            <a:ext cx="571045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708126"/>
            <a:ext cx="10372200" cy="3747436"/>
          </a:xfrm>
          <a:prstGeom prst="rect">
            <a:avLst/>
          </a:prstGeom>
          <a:noFill/>
        </p:spPr>
        <p:txBody>
          <a:bodyPr wrap="square" rtlCol="0">
            <a:spAutoFit/>
          </a:bodyPr>
          <a:lstStyle/>
          <a:p>
            <a:pPr algn="just" rtl="1">
              <a:lnSpc>
                <a:spcPct val="150000"/>
              </a:lnSpc>
            </a:pPr>
            <a:r>
              <a:rPr lang="ar-JO" sz="1600" b="1" dirty="0"/>
              <a:t>7- إستراتيجية الارتباط أو الاقتران:</a:t>
            </a:r>
          </a:p>
          <a:p>
            <a:pPr algn="just" rtl="1">
              <a:lnSpc>
                <a:spcPct val="150000"/>
              </a:lnSpc>
            </a:pPr>
            <a:endParaRPr lang="ar-JO" sz="1600" dirty="0"/>
          </a:p>
          <a:p>
            <a:pPr algn="just" rtl="1">
              <a:lnSpc>
                <a:spcPct val="150000"/>
              </a:lnSpc>
            </a:pPr>
            <a:r>
              <a:rPr lang="ar-QA" sz="1600" dirty="0"/>
              <a:t>تعتمد هذه الإستراتيجية على استخدام شخصيات مرموقة مشهورة في البرنامج الإعلامي الذي تقوم به المنظمة أو المشاركة مع هيئات مرموقة ذات سمعة متميزة في برامج وأنشطة مشتركة تؤدي إلى زيادة فهم الرأي العام للأنشطة التي تقوم بها المنظمة. </a:t>
            </a:r>
            <a:endParaRPr lang="ar-JO" sz="1600" dirty="0"/>
          </a:p>
          <a:p>
            <a:pPr algn="just" rtl="1">
              <a:lnSpc>
                <a:spcPct val="150000"/>
              </a:lnSpc>
            </a:pPr>
            <a:endParaRPr lang="ar-JO" sz="1600" dirty="0"/>
          </a:p>
          <a:p>
            <a:pPr algn="just" rtl="1">
              <a:lnSpc>
                <a:spcPct val="150000"/>
              </a:lnSpc>
            </a:pPr>
            <a:r>
              <a:rPr lang="ar-JO" sz="1600" dirty="0"/>
              <a:t>تعتمد هذه الاستراتيجية على شهادات التزكية والثناء والمديح من بعض الشخصيات المشهورة في المجتمع للإشادة بمقومات الجذب السياحية الخاصة ببعض البلدان او ببعض البرامج السياحية البارزة التي تظهر في وسائل الاعلام المتنوعة مما يترك انطباعا جيدا لدى الجمهور السياحي وبالتالي يؤدي الى ممارسة الانشطة والفعاليات السياحية </a:t>
            </a:r>
          </a:p>
          <a:p>
            <a:pPr algn="just" rtl="1">
              <a:lnSpc>
                <a:spcPct val="150000"/>
              </a:lnSpc>
            </a:pPr>
            <a:br>
              <a:rPr lang="ar-QA" sz="1600" dirty="0"/>
            </a:br>
            <a:endParaRPr lang="en-US" sz="1600" dirty="0">
              <a:latin typeface="Alexandria"/>
              <a:cs typeface="Alexandria" charset="0"/>
            </a:endParaRP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1636179"/>
            <a:ext cx="10406551" cy="2239331"/>
          </a:xfrm>
          <a:prstGeom prst="rect">
            <a:avLst/>
          </a:prstGeom>
          <a:noFill/>
        </p:spPr>
        <p:txBody>
          <a:bodyPr wrap="square" rtlCol="0">
            <a:spAutoFit/>
          </a:bodyPr>
          <a:lstStyle/>
          <a:p>
            <a:pPr algn="r" rtl="1">
              <a:lnSpc>
                <a:spcPct val="150000"/>
              </a:lnSpc>
            </a:pPr>
            <a:r>
              <a:rPr lang="ar-QA" sz="1600" b="1" dirty="0"/>
              <a:t> </a:t>
            </a:r>
            <a:r>
              <a:rPr lang="ar-JO" sz="1600" b="1" dirty="0"/>
              <a:t>8- </a:t>
            </a:r>
            <a:r>
              <a:rPr lang="ar-QA" sz="1600" b="1" dirty="0"/>
              <a:t>إستراتيجية الانفصال أو الانعزال:</a:t>
            </a:r>
            <a:endParaRPr lang="ar-JO" sz="1600" b="1" dirty="0"/>
          </a:p>
          <a:p>
            <a:pPr algn="r" rtl="1">
              <a:lnSpc>
                <a:spcPct val="150000"/>
              </a:lnSpc>
            </a:pPr>
            <a:endParaRPr lang="ar-JO" sz="1600" b="1" dirty="0"/>
          </a:p>
          <a:p>
            <a:pPr algn="r" rtl="1">
              <a:lnSpc>
                <a:spcPct val="200000"/>
              </a:lnSpc>
            </a:pPr>
            <a:r>
              <a:rPr lang="ar-QA" sz="1600" dirty="0"/>
              <a:t>هي التي تعمل العلاقات العامة بموجبها من خلف الستار ودون أن يظهر ممارسوها على مسرح الأحداث بحيث يتم القيام بالأنشطة الإعلامية أو الدعائية عن طريق أفراد أو هيئات أو مؤسسات متخصصة مرموقة وذات سمعة طيبة بينما يقوم خب</a:t>
            </a:r>
            <a:r>
              <a:rPr lang="ar-JO" sz="1600" dirty="0"/>
              <a:t>را</a:t>
            </a:r>
            <a:r>
              <a:rPr lang="ar-QA" sz="1600" dirty="0"/>
              <a:t>ء العلاقات العامة بالإعداد والتوجيه والنصح والتنسيق وتحريك الأحداث حتي تتجه الجهود نحو الأهداف التي أعدت لتحقيقها. </a:t>
            </a:r>
            <a:r>
              <a:rPr lang="ar-QA" sz="1600" b="1" dirty="0"/>
              <a:t>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67" y="4209566"/>
            <a:ext cx="4199022" cy="2083065"/>
          </a:xfrm>
          <a:prstGeom prst="rect">
            <a:avLst/>
          </a:prstGeom>
        </p:spPr>
      </p:pic>
    </p:spTree>
    <p:extLst>
      <p:ext uri="{BB962C8B-B14F-4D97-AF65-F5344CB8AC3E}">
        <p14:creationId xmlns:p14="http://schemas.microsoft.com/office/powerpoint/2010/main" val="30109975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27725" y="696488"/>
            <a:ext cx="479183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3224216"/>
          </a:xfrm>
          <a:prstGeom prst="rect">
            <a:avLst/>
          </a:prstGeom>
          <a:noFill/>
        </p:spPr>
        <p:txBody>
          <a:bodyPr wrap="square" rtlCol="0">
            <a:spAutoFit/>
          </a:bodyPr>
          <a:lstStyle/>
          <a:p>
            <a:pPr algn="just" rtl="1">
              <a:lnSpc>
                <a:spcPct val="150000"/>
              </a:lnSpc>
            </a:pPr>
            <a:r>
              <a:rPr lang="ar-JO" sz="1600" b="1" dirty="0"/>
              <a:t>9- إستراتيجية التظاهر بالانسحاب:</a:t>
            </a:r>
          </a:p>
          <a:p>
            <a:pPr algn="just" rtl="1">
              <a:lnSpc>
                <a:spcPct val="150000"/>
              </a:lnSpc>
            </a:pPr>
            <a:endParaRPr lang="ar-JO" sz="1600" b="1" dirty="0"/>
          </a:p>
          <a:p>
            <a:pPr algn="just" rtl="1">
              <a:lnSpc>
                <a:spcPct val="200000"/>
              </a:lnSpc>
            </a:pPr>
            <a:r>
              <a:rPr lang="ar-QA" sz="1600" dirty="0"/>
              <a:t>وهي الإستراتيجية التي تستخدم بصفة مؤقتة في بعض المواقف التي تتطلب عدم ظهور مسؤول العلاقات العامة أو الأنشطة التي يقوم بها لفترة معينة يتاح فيها إعادة ترتيب الموقف بطريقة تسمح بظهور الأنشطة والمسئولين عنها على مسرح الأحداث مرة أخرى. </a:t>
            </a:r>
            <a:r>
              <a:rPr lang="ar-JO" sz="1600" dirty="0"/>
              <a:t> </a:t>
            </a:r>
          </a:p>
          <a:p>
            <a:pPr algn="just" rtl="1">
              <a:lnSpc>
                <a:spcPct val="200000"/>
              </a:lnSpc>
            </a:pPr>
            <a:r>
              <a:rPr lang="ar-JO" sz="1600" dirty="0"/>
              <a:t> </a:t>
            </a:r>
            <a:r>
              <a:rPr lang="ar-QA" sz="1600" dirty="0"/>
              <a:t>وتعد هذه بعض الأساليب أو الاستراتيجيات التي يلجأ إليها المشتغلون بالعلاقات العامة لتحقيق أهدافهم ومن المهم أن نؤكد على ضرورة دراسة الموقف قبل اختيار الأسلوب أو الإستراتيجية المناسبة؛ فما يصلح لموقف معين قد لا يصلح لموقف آخر بل قد يؤثر أثراً عكسياً لا يتوقعه واضع الإستراتيجية. </a:t>
            </a:r>
            <a:endParaRPr lang="en-US" sz="1600" dirty="0">
              <a:latin typeface="Alexandria" charset="0"/>
              <a:cs typeface="Alexandria" charset="0"/>
            </a:endParaRPr>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084" y="797085"/>
            <a:ext cx="6972874" cy="523220"/>
          </a:xfrm>
          <a:prstGeom prst="rect">
            <a:avLst/>
          </a:prstGeom>
          <a:noFill/>
        </p:spPr>
        <p:txBody>
          <a:bodyPr wrap="square" rtlCol="0">
            <a:spAutoFit/>
          </a:bodyPr>
          <a:lstStyle/>
          <a:p>
            <a:pPr algn="ctr" rtl="1"/>
            <a:r>
              <a:rPr lang="ar-QA" sz="2800" dirty="0"/>
              <a:t>أسباب فشل المنظمات والبرامج الاتصالية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72510" y="2246342"/>
            <a:ext cx="10090790" cy="2977995"/>
          </a:xfrm>
          <a:prstGeom prst="rect">
            <a:avLst/>
          </a:prstGeom>
          <a:noFill/>
        </p:spPr>
        <p:txBody>
          <a:bodyPr wrap="square" rtlCol="0">
            <a:spAutoFit/>
          </a:bodyPr>
          <a:lstStyle/>
          <a:p>
            <a:pPr algn="r" rtl="1">
              <a:lnSpc>
                <a:spcPct val="200000"/>
              </a:lnSpc>
            </a:pPr>
            <a:r>
              <a:rPr lang="ar-QA" sz="1600" dirty="0"/>
              <a:t>أرجعت دراسات عديدة أسباب فشل المنظمات والبرامج الاتصالية إلى التعامل مع البرنامج الاتصالي كما لو كان رسالة تبث عبر وسائل الاتصال المتاحة فقط.</a:t>
            </a:r>
          </a:p>
          <a:p>
            <a:pPr algn="r" rtl="1">
              <a:lnSpc>
                <a:spcPct val="200000"/>
              </a:lnSpc>
            </a:pPr>
            <a:r>
              <a:rPr lang="ar-QA" sz="1600" dirty="0"/>
              <a:t> أي أن تبدأ العملية وتنتهي بنشر الرسالة لذلك فلاتصال الفعال لا يتوقف على مجرد نشر رسالة معينة؛ وإنما يمثل عملية متكاملة تبداً برسالة يجب استقبالها من قبل الجماهير المستهدفة ويجب أن تجذب هذه الرسالة انتباه الجمهور ومن ثم فهمها وتصديقها والاستجابة لها بالطريقة التي يريدها القائم بالبرنامج الاتصالي ويعد الفشل في أي هد</a:t>
            </a:r>
            <a:r>
              <a:rPr lang="ar-JO" sz="1600" dirty="0"/>
              <a:t>ف </a:t>
            </a:r>
            <a:r>
              <a:rPr lang="ar-QA" sz="1600" dirty="0"/>
              <a:t>من</a:t>
            </a:r>
            <a:r>
              <a:rPr lang="ar-JO" sz="1600" dirty="0"/>
              <a:t> </a:t>
            </a:r>
            <a:r>
              <a:rPr lang="ar-QA" sz="1600" dirty="0"/>
              <a:t>هذه</a:t>
            </a:r>
            <a:r>
              <a:rPr lang="ar-JO" sz="1600" dirty="0"/>
              <a:t> </a:t>
            </a:r>
            <a:r>
              <a:rPr lang="ar-QA" sz="1600" dirty="0"/>
              <a:t>الأهداف</a:t>
            </a:r>
            <a:r>
              <a:rPr lang="ar-JO" sz="1600" dirty="0"/>
              <a:t> </a:t>
            </a:r>
            <a:r>
              <a:rPr lang="ar-QA" sz="1600" dirty="0"/>
              <a:t>فشلاً</a:t>
            </a:r>
            <a:r>
              <a:rPr lang="ar-JO" sz="1600" dirty="0"/>
              <a:t> </a:t>
            </a:r>
            <a:r>
              <a:rPr lang="ar-QA" sz="1600" dirty="0"/>
              <a:t>للرسالة</a:t>
            </a:r>
            <a:r>
              <a:rPr lang="ar-JO" sz="1600" dirty="0"/>
              <a:t> </a:t>
            </a:r>
            <a:r>
              <a:rPr lang="ar-QA" sz="1600" dirty="0"/>
              <a:t>ذاتها. </a:t>
            </a:r>
            <a:br>
              <a:rPr lang="ar-QA" sz="1600" dirty="0"/>
            </a:br>
            <a:endParaRPr lang="en-US" sz="1600"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46987" y="813842"/>
            <a:ext cx="6048493" cy="461665"/>
          </a:xfrm>
          <a:prstGeom prst="rect">
            <a:avLst/>
          </a:prstGeom>
          <a:noFill/>
        </p:spPr>
        <p:txBody>
          <a:bodyPr wrap="square" rtlCol="0">
            <a:spAutoFit/>
          </a:bodyPr>
          <a:lstStyle/>
          <a:p>
            <a:pPr algn="ctr"/>
            <a:r>
              <a:rPr lang="ar-QA" sz="2400" dirty="0"/>
              <a:t>إدارة البرنامج الاتصالي في العلاقات العامة</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80588" y="2175841"/>
            <a:ext cx="10082712" cy="3470437"/>
          </a:xfrm>
          <a:prstGeom prst="rect">
            <a:avLst/>
          </a:prstGeom>
          <a:noFill/>
        </p:spPr>
        <p:txBody>
          <a:bodyPr wrap="square" rtlCol="0">
            <a:spAutoFit/>
          </a:bodyPr>
          <a:lstStyle/>
          <a:p>
            <a:pPr algn="just" rtl="1">
              <a:lnSpc>
                <a:spcPct val="200000"/>
              </a:lnSpc>
            </a:pPr>
            <a:r>
              <a:rPr lang="ar-QA" sz="1600" dirty="0"/>
              <a:t>إن إدارة البرنامج الاتصالي في العلاقات العامة يجب أن يرتبط ارتباطاً مباشراً بالخطط الإستراتيجية الموضوعة سلفاً فهذه الخطط التي تنبني على تحديد المشكلات  ووضع حلول لها وضرورة تحقيق أهداف لحل هذه المشكلات تسعي في النهاية إلى التأثير في وعي الجماهير المستهدفة بما يتضمنه من إدراك ومعرفة واتجاهات وسلوكيات وبما يحقق هذه الأهداف ويؤسس سمعة المنظمة ويجعلها متسقة مع عناصر البيئة الخارجية التي تتبادل معها المصالح والاحتياجات. </a:t>
            </a:r>
            <a:endParaRPr lang="ar-JO" sz="1600" dirty="0"/>
          </a:p>
          <a:p>
            <a:pPr algn="ctr" rtl="1">
              <a:lnSpc>
                <a:spcPct val="200000"/>
              </a:lnSpc>
            </a:pPr>
            <a:r>
              <a:rPr lang="ar-QA" sz="1600" b="1" dirty="0"/>
              <a:t>ذلك يجعل الاتصال نقطة مركزية لإدارة العلاقات العامة</a:t>
            </a:r>
            <a:r>
              <a:rPr lang="ar-JO" sz="1600" b="1" dirty="0"/>
              <a:t> </a:t>
            </a:r>
            <a:r>
              <a:rPr lang="ar-QA" sz="1600" b="1" dirty="0"/>
              <a:t>فالاتصال يمثل إستراتيجية التنفيذ للخطط المحددة سلفاً</a:t>
            </a:r>
            <a:r>
              <a:rPr lang="ar-JO" sz="1600" b="1" dirty="0"/>
              <a:t> .</a:t>
            </a:r>
          </a:p>
          <a:p>
            <a:pPr algn="just" rtl="1">
              <a:lnSpc>
                <a:spcPct val="200000"/>
              </a:lnSpc>
            </a:pPr>
            <a:r>
              <a:rPr lang="ar-QA" sz="1600" dirty="0"/>
              <a:t>حيث أوضح كثير من الباحثين أن فشل الكثير من البرامج الاتصالية في العلاقات العامة يرجع إلى وجود فجوة لدى المديرين في معرفة كيفية التحول من إستراتيجية التخطيط إلى إستراتيجية التنفيذ</a:t>
            </a:r>
            <a:endParaRPr lang="en-US" sz="1600"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637055" cy="461665"/>
          </a:xfrm>
          <a:prstGeom prst="rect">
            <a:avLst/>
          </a:prstGeom>
          <a:noFill/>
        </p:spPr>
        <p:txBody>
          <a:bodyPr wrap="square" rtlCol="0">
            <a:spAutoFit/>
          </a:bodyPr>
          <a:lstStyle/>
          <a:p>
            <a:pPr algn="ctr"/>
            <a:r>
              <a:rPr lang="ar-QA" sz="2400" dirty="0"/>
              <a:t>إستراتيجية الاتصال في العلاقات العامة </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153149" y="1871177"/>
            <a:ext cx="9938456" cy="3470437"/>
          </a:xfrm>
          <a:prstGeom prst="rect">
            <a:avLst/>
          </a:prstGeom>
          <a:noFill/>
        </p:spPr>
        <p:txBody>
          <a:bodyPr wrap="square" rtlCol="0">
            <a:spAutoFit/>
          </a:bodyPr>
          <a:lstStyle/>
          <a:p>
            <a:pPr algn="just" rtl="1">
              <a:lnSpc>
                <a:spcPct val="200000"/>
              </a:lnSpc>
            </a:pPr>
            <a:r>
              <a:rPr lang="ar-QA" sz="1600" dirty="0"/>
              <a:t>وفي هذا السياق قد وضح أرجنتي" و "فرومان نموذجاً يمثل إطاراً للعلاقة الحتمية بين إستراتيجية التخطيط وإستراتيجية التنفيذ أو الاتصال ويركز هذا الاطار على التكامل بين أهداف الخطة من جانب وأهداف البرنامج</a:t>
            </a:r>
            <a:r>
              <a:rPr lang="ar-JO" sz="1600" dirty="0"/>
              <a:t> </a:t>
            </a:r>
            <a:r>
              <a:rPr lang="ar-QA" sz="1600" dirty="0"/>
              <a:t>الاتصالي من جانب ‏</a:t>
            </a:r>
            <a:r>
              <a:rPr lang="ar-JO" sz="1600" dirty="0"/>
              <a:t>اخر  </a:t>
            </a:r>
            <a:r>
              <a:rPr lang="ar-QA" sz="1600" dirty="0"/>
              <a:t>ويعتبر أن الجمهور هو محور البرنامج الاتصالي فالمنظمة يجب أن تحدد كل برنامج اتصالي وتتضمن تلك الأهداف الجمهور المقصود وتحدد ما تريده المنظمة من الجمهور. </a:t>
            </a:r>
            <a:endParaRPr lang="ar-JO" sz="1600" dirty="0"/>
          </a:p>
          <a:p>
            <a:pPr algn="just" rtl="1">
              <a:lnSpc>
                <a:spcPct val="200000"/>
              </a:lnSpc>
            </a:pPr>
            <a:endParaRPr lang="ar-QA" sz="1600" dirty="0"/>
          </a:p>
          <a:p>
            <a:pPr algn="just" rtl="1">
              <a:lnSpc>
                <a:spcPct val="200000"/>
              </a:lnSpc>
            </a:pPr>
            <a:r>
              <a:rPr lang="ar-QA" sz="1600" dirty="0"/>
              <a:t>ويأتي تحديد جماهير المؤسسة وتصنيفها وفقاً لخصائصها وتحديد ما إذا كانت هذه الجماهير لديها حاجات وأجندات متباينة كمتطلب ضروري لبناء الرسالة الاتصالية الفعالة أما استجابة الجمهور للرسالة وفقاً للرؤية التي أرادتها المنظمة فتحددها البحوث بأنواعها المختلفة؛ وعادة ما تؤدي هذه البحوث إلى تعديل بناء الرسالة الاتصالية في ضوء استجابات</a:t>
            </a:r>
            <a:r>
              <a:rPr lang="ar-JO" sz="1600" dirty="0"/>
              <a:t> </a:t>
            </a:r>
            <a:r>
              <a:rPr lang="ar-QA" sz="1600" dirty="0"/>
              <a:t>الجمهور</a:t>
            </a:r>
            <a:r>
              <a:rPr lang="ar-JO" sz="1600" dirty="0"/>
              <a:t> السريعه </a:t>
            </a:r>
            <a:r>
              <a:rPr lang="ar-QA" sz="1600" dirty="0"/>
              <a:t>. </a:t>
            </a:r>
            <a:endParaRPr lang="en-US" sz="1600"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839" y="757459"/>
            <a:ext cx="4866389" cy="523220"/>
          </a:xfrm>
          <a:prstGeom prst="rect">
            <a:avLst/>
          </a:prstGeom>
          <a:noFill/>
        </p:spPr>
        <p:txBody>
          <a:bodyPr wrap="square" rtlCol="0">
            <a:spAutoFit/>
          </a:bodyPr>
          <a:lstStyle/>
          <a:p>
            <a:pPr algn="ctr"/>
            <a:r>
              <a:rPr lang="ar-JO" sz="2800" dirty="0"/>
              <a:t>تصنيف </a:t>
            </a:r>
            <a:r>
              <a:rPr lang="ar-QA" sz="2800" dirty="0"/>
              <a:t>إستراتيجية الاتصال</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1864408"/>
            <a:ext cx="10213105" cy="4401205"/>
          </a:xfrm>
          <a:prstGeom prst="rect">
            <a:avLst/>
          </a:prstGeom>
          <a:noFill/>
        </p:spPr>
        <p:txBody>
          <a:bodyPr wrap="square" rtlCol="0">
            <a:spAutoFit/>
          </a:bodyPr>
          <a:lstStyle/>
          <a:p>
            <a:pPr algn="r" rtl="1"/>
            <a:r>
              <a:rPr lang="ar-QA" sz="1600" b="1" u="sng" dirty="0"/>
              <a:t>أولاً : إستراتيجيات الاتصال "لرولر </a:t>
            </a:r>
            <a:r>
              <a:rPr lang="en-US" sz="1600" b="1" u="sng" dirty="0"/>
              <a:t>Ruler</a:t>
            </a:r>
            <a:endParaRPr lang="ar-JO" sz="1600" b="1" u="sng" dirty="0"/>
          </a:p>
          <a:p>
            <a:pPr algn="r" rtl="1"/>
            <a:endParaRPr lang="ar-JO" sz="1600" dirty="0"/>
          </a:p>
          <a:p>
            <a:pPr algn="just" rtl="1">
              <a:lnSpc>
                <a:spcPct val="150000"/>
              </a:lnSpc>
            </a:pPr>
            <a:r>
              <a:rPr lang="ar-QA" sz="1600" dirty="0"/>
              <a:t>يقوم نموذج "رولر " على فرضية أساسية أنه</a:t>
            </a:r>
          </a:p>
          <a:p>
            <a:pPr algn="ctr" rtl="1">
              <a:lnSpc>
                <a:spcPct val="150000"/>
              </a:lnSpc>
            </a:pPr>
            <a:r>
              <a:rPr lang="ar-QA" sz="1600" b="1" dirty="0"/>
              <a:t> يصعب استخدام إستراتيجية واحدة للاتصال في العلاقات العامة، وأنه</a:t>
            </a:r>
            <a:r>
              <a:rPr lang="ar-JO" sz="1600" b="1" dirty="0"/>
              <a:t> لا</a:t>
            </a:r>
            <a:r>
              <a:rPr lang="ar-QA" sz="1600" b="1" dirty="0"/>
              <a:t> توجد إستراتيجية مثلى. وإنما يمكن استخدام الإستراتيجية الأنسب لكل موقف اتصالي.</a:t>
            </a:r>
          </a:p>
          <a:p>
            <a:pPr algn="just" rtl="1">
              <a:lnSpc>
                <a:spcPct val="200000"/>
              </a:lnSpc>
            </a:pPr>
            <a:r>
              <a:rPr lang="ar-QA" sz="1600" dirty="0"/>
              <a:t> وقد بنى "رولر" رؤيته على ما سبق أن قدمه "جروننج" من وصف لنماذجه التي قدمها، حيث اعتبرها نماذج موقفية، يمكن استخدامها وفقاً لمتطلبات الموقف الذي يواجهه ممارسو العلاقات العامة وعلى ذلك، يمكن استخدام كل من النموذج المتماثل وغير المتماثل في نوعي الاتصال في نفس الوقت</a:t>
            </a:r>
            <a:r>
              <a:rPr lang="ar-JO" sz="1600" dirty="0"/>
              <a:t>.</a:t>
            </a:r>
          </a:p>
          <a:p>
            <a:pPr algn="just" rtl="1">
              <a:lnSpc>
                <a:spcPct val="200000"/>
              </a:lnSpc>
            </a:pPr>
            <a:r>
              <a:rPr lang="ar-QA" sz="1600" dirty="0"/>
              <a:t> لذلك شبه "جروننج" ممارسي العلاقات العامة بمهندسي آلانشائات ، حيث يجب عليهم أن يعملوا كآذان وعيون للمنظمة، ومتحدثين باسمها في نفس الوقت ومن ثم عليهم ممارسة الاتصال في اتجاه واحد مثل تنظيم المؤتمرات ،الصحفية وإصدار البيانات الصحفية، وفي</a:t>
            </a:r>
            <a:r>
              <a:rPr lang="ar-JO" sz="1600" dirty="0"/>
              <a:t> </a:t>
            </a:r>
            <a:r>
              <a:rPr lang="ar-QA" sz="1600" dirty="0"/>
              <a:t>الوقت نفسه ممارسة الاتصال في اتجاهين.</a:t>
            </a:r>
          </a:p>
          <a:p>
            <a:endParaRPr lang="en-US" sz="1600" dirty="0"/>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461665"/>
          </a:xfrm>
          <a:prstGeom prst="rect">
            <a:avLst/>
          </a:prstGeom>
          <a:noFill/>
        </p:spPr>
        <p:txBody>
          <a:bodyPr wrap="square" rtlCol="0">
            <a:spAutoFit/>
          </a:bodyPr>
          <a:lstStyle/>
          <a:p>
            <a:pPr algn="ctr"/>
            <a:r>
              <a:rPr lang="ar-QA" sz="2400" dirty="0"/>
              <a:t>إستراتيجية الاتصال في العلاقات العامة </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3369449"/>
          </a:xfrm>
          <a:prstGeom prst="rect">
            <a:avLst/>
          </a:prstGeom>
          <a:noFill/>
        </p:spPr>
        <p:txBody>
          <a:bodyPr wrap="square" rtlCol="0">
            <a:spAutoFit/>
          </a:bodyPr>
          <a:lstStyle/>
          <a:p>
            <a:pPr algn="r" rtl="1"/>
            <a:r>
              <a:rPr lang="ar-QA" dirty="0"/>
              <a:t>وبناء على ذك يكون لدينا أربع إستراتيجيات اتصالية في العلاقات العامة وهي:-</a:t>
            </a:r>
            <a:endParaRPr lang="ar-JO" dirty="0"/>
          </a:p>
          <a:p>
            <a:pPr algn="r" rtl="1"/>
            <a:endParaRPr lang="ar-QA" dirty="0"/>
          </a:p>
          <a:p>
            <a:pPr marL="457200" indent="-457200" algn="r" rtl="1">
              <a:buFont typeface="+mj-lt"/>
              <a:buAutoNum type="arabicPeriod"/>
            </a:pPr>
            <a:r>
              <a:rPr lang="ar-QA" dirty="0"/>
              <a:t>إستراتيجية الإعلام.</a:t>
            </a:r>
          </a:p>
          <a:p>
            <a:pPr marL="457200" indent="-457200" algn="r" rtl="1">
              <a:buFont typeface="+mj-lt"/>
              <a:buAutoNum type="arabicPeriod"/>
            </a:pPr>
            <a:r>
              <a:rPr lang="ar-QA" dirty="0"/>
              <a:t>إستراتيجية الإقناع.</a:t>
            </a:r>
          </a:p>
          <a:p>
            <a:pPr marL="457200" indent="-457200" algn="r" rtl="1">
              <a:buFont typeface="+mj-lt"/>
              <a:buAutoNum type="arabicPeriod"/>
            </a:pPr>
            <a:r>
              <a:rPr lang="ar-QA" dirty="0"/>
              <a:t>إستراتيجية بناء الإجماع.</a:t>
            </a:r>
          </a:p>
          <a:p>
            <a:pPr marL="457200" indent="-457200" algn="r" rtl="1">
              <a:buFont typeface="+mj-lt"/>
              <a:buAutoNum type="arabicPeriod"/>
            </a:pPr>
            <a:r>
              <a:rPr lang="ar-QA" dirty="0"/>
              <a:t>إستراتيجية الحوار.</a:t>
            </a:r>
            <a:endParaRPr lang="ar-JO" dirty="0"/>
          </a:p>
          <a:p>
            <a:pPr algn="r" rtl="1"/>
            <a:endParaRPr lang="ar-QA" dirty="0"/>
          </a:p>
          <a:p>
            <a:pPr algn="r" rtl="1"/>
            <a:r>
              <a:rPr lang="ar-QA" dirty="0"/>
              <a:t>وتعتبر تلك الاستراتيجيات بمثابة صندوق الأدوات لممارسي العلاقات العامة، والتي يمكن الاستعانة بواحدة منها أو أكثر لبناء مزيج الرسائل الاتصالية.</a:t>
            </a:r>
            <a:endParaRPr lang="ar-JO" sz="1600" dirty="0">
              <a:latin typeface="Alexandria"/>
            </a:endParaRPr>
          </a:p>
          <a:p>
            <a:pPr algn="just" rtl="1">
              <a:lnSpc>
                <a:spcPct val="150000"/>
              </a:lnSpc>
            </a:pPr>
            <a:endParaRPr lang="ar-JO" sz="1600" dirty="0">
              <a:latin typeface="Alexandria"/>
            </a:endParaRPr>
          </a:p>
          <a:p>
            <a:pPr algn="just" rtl="1">
              <a:lnSpc>
                <a:spcPct val="150000"/>
              </a:lnSpc>
            </a:pPr>
            <a:endParaRPr lang="en-US" sz="1600"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8203" y="4691297"/>
            <a:ext cx="2619375" cy="1386999"/>
          </a:xfrm>
          <a:prstGeom prst="rect">
            <a:avLst/>
          </a:prstGeom>
        </p:spPr>
      </p:pic>
    </p:spTree>
    <p:extLst>
      <p:ext uri="{BB962C8B-B14F-4D97-AF65-F5344CB8AC3E}">
        <p14:creationId xmlns:p14="http://schemas.microsoft.com/office/powerpoint/2010/main" val="1333303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25188" y="2136190"/>
            <a:ext cx="10171167" cy="214699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b="1" dirty="0">
                <a:latin typeface="Alexandria"/>
                <a:cs typeface="Alexandria" charset="0"/>
              </a:rPr>
              <a:t>اولا </a:t>
            </a:r>
            <a:r>
              <a:rPr lang="ar-QA" sz="1600" b="1" dirty="0">
                <a:latin typeface="Alexandria"/>
                <a:cs typeface="Alexandria" charset="0"/>
              </a:rPr>
              <a:t>: إستراتيجية الإعلام: </a:t>
            </a:r>
            <a:r>
              <a:rPr lang="en-US" sz="1600" b="1" dirty="0">
                <a:latin typeface="Alexandria"/>
                <a:cs typeface="Alexandria" charset="0"/>
              </a:rPr>
              <a:t>Information</a:t>
            </a:r>
          </a:p>
          <a:p>
            <a:pPr algn="just" rtl="1">
              <a:lnSpc>
                <a:spcPct val="150000"/>
              </a:lnSpc>
            </a:pPr>
            <a:r>
              <a:rPr lang="ar-JO" sz="1600" dirty="0">
                <a:latin typeface="Alexandria"/>
                <a:cs typeface="Alexandria" charset="0"/>
              </a:rPr>
              <a:t> </a:t>
            </a:r>
          </a:p>
          <a:p>
            <a:pPr algn="just" rtl="1">
              <a:lnSpc>
                <a:spcPct val="200000"/>
              </a:lnSpc>
            </a:pPr>
            <a:r>
              <a:rPr lang="ar-QA" sz="1600" dirty="0">
                <a:latin typeface="Alexandria"/>
                <a:cs typeface="Alexandria" charset="0"/>
              </a:rPr>
              <a:t>يكون الاتصال وفقاً لهذه الإستراتيجية في اتجاه واحد </a:t>
            </a:r>
            <a:r>
              <a:rPr lang="en-US" sz="1600" dirty="0">
                <a:latin typeface="Alexandria"/>
                <a:cs typeface="Alexandria" charset="0"/>
              </a:rPr>
              <a:t>Asymmetrical)</a:t>
            </a:r>
            <a:r>
              <a:rPr lang="ar-JO" sz="1600" dirty="0">
                <a:latin typeface="Alexandria"/>
                <a:cs typeface="Alexandria" charset="0"/>
              </a:rPr>
              <a:t>)</a:t>
            </a:r>
            <a:r>
              <a:rPr lang="en-US" sz="1600" dirty="0">
                <a:latin typeface="Alexandria"/>
                <a:cs typeface="Alexandria" charset="0"/>
              </a:rPr>
              <a:t> </a:t>
            </a:r>
            <a:r>
              <a:rPr lang="ar-SA" sz="1600" dirty="0">
                <a:latin typeface="Alexandria"/>
                <a:cs typeface="Alexandria" charset="0"/>
              </a:rPr>
              <a:t> </a:t>
            </a:r>
            <a:r>
              <a:rPr lang="ar-QA" sz="1600" dirty="0">
                <a:latin typeface="Alexandria"/>
                <a:cs typeface="Alexandria" charset="0"/>
              </a:rPr>
              <a:t>وفي الوقت نفسه يعبر المضمون الاتصالي عن رؤية المنظمة، ويحمل معاني ودلالات ذات معنى واحد ويتم في هذه الإستراتيجية تقديم المعلومات إلى الجماهير الأساسية لمساعدتهم في تكوين الرأي واتخاذ القرارات.</a:t>
            </a:r>
          </a:p>
          <a:p>
            <a:pPr algn="just" rtl="1">
              <a:lnSpc>
                <a:spcPct val="150000"/>
              </a:lnSpc>
            </a:pPr>
            <a:endParaRPr lang="ar-QA" sz="16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3025" y="4460240"/>
            <a:ext cx="3409230" cy="1620953"/>
          </a:xfrm>
          <a:prstGeom prst="rect">
            <a:avLst/>
          </a:prstGeom>
        </p:spPr>
      </p:pic>
    </p:spTree>
    <p:extLst>
      <p:ext uri="{BB962C8B-B14F-4D97-AF65-F5344CB8AC3E}">
        <p14:creationId xmlns:p14="http://schemas.microsoft.com/office/powerpoint/2010/main" val="1872175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79752"/>
            <a:ext cx="7267071" cy="461665"/>
          </a:xfrm>
          <a:prstGeom prst="rect">
            <a:avLst/>
          </a:prstGeom>
          <a:noFill/>
        </p:spPr>
        <p:txBody>
          <a:bodyPr wrap="square" rtlCol="0">
            <a:spAutoFit/>
          </a:bodyPr>
          <a:lstStyle/>
          <a:p>
            <a:pPr algn="ctr" rtl="1"/>
            <a:r>
              <a:rPr lang="ar-QA" sz="24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60439" y="1814442"/>
            <a:ext cx="9864768" cy="362432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b="1" dirty="0"/>
              <a:t>ثانيا </a:t>
            </a:r>
            <a:r>
              <a:rPr lang="ar-QA" sz="1600" b="1" dirty="0"/>
              <a:t>: إستراتيجية الإقناع: (</a:t>
            </a:r>
            <a:r>
              <a:rPr lang="en-US" sz="1600" b="1" dirty="0"/>
              <a:t>Persuasion</a:t>
            </a:r>
            <a:r>
              <a:rPr lang="ar-JO" sz="1600" b="1" dirty="0"/>
              <a:t>)</a:t>
            </a:r>
          </a:p>
          <a:p>
            <a:pPr algn="just" rtl="1">
              <a:lnSpc>
                <a:spcPct val="150000"/>
              </a:lnSpc>
            </a:pPr>
            <a:endParaRPr lang="ar-JO" sz="1600" dirty="0"/>
          </a:p>
          <a:p>
            <a:pPr algn="just" rtl="1">
              <a:lnSpc>
                <a:spcPct val="200000"/>
              </a:lnSpc>
            </a:pPr>
            <a:r>
              <a:rPr lang="ar-QA" sz="1600" dirty="0"/>
              <a:t>تجمع هذه الإستراتيجية بين الاتصال في اتجاه واحد والمضمون الاتصالي الذي يعبر عن رؤى كل من المنظمة والجماهير ويجمع دلالات تعكس وجهة نظر الطرفين.</a:t>
            </a:r>
          </a:p>
          <a:p>
            <a:pPr algn="just" rtl="1">
              <a:lnSpc>
                <a:spcPct val="200000"/>
              </a:lnSpc>
            </a:pPr>
            <a:r>
              <a:rPr lang="ar-QA" sz="1600" dirty="0"/>
              <a:t>وتعد إستراتيجية الإقناع هي الإستراتيجية الأساسية في كل من الإعلان والدعاية وتستخدم هذه الإستراتيجية في اتصالات المنظمة (</a:t>
            </a:r>
            <a:r>
              <a:rPr lang="en-US" sz="1600" dirty="0"/>
              <a:t>Corporate Communication</a:t>
            </a:r>
            <a:r>
              <a:rPr lang="ar-JO" sz="1600" dirty="0"/>
              <a:t>)</a:t>
            </a:r>
            <a:r>
              <a:rPr lang="ar-QA" sz="1600" dirty="0"/>
              <a:t>عندما تسعى إلى خلق قاعدة للعلاقات الإستراتيجية مع الجماهير الأساسية وتسعى هذه الإستراتيجية إلى التغيير المقصود في معارف واتجاهات وسلوكيات جمهور معين حيث تتطلب إستراتيجية الإقناع أهدافاً واضحة ومحددة ، ومزيجا من الرسائل الاقناعية.</a:t>
            </a:r>
          </a:p>
          <a:p>
            <a:pPr algn="just" rtl="1">
              <a:lnSpc>
                <a:spcPct val="150000"/>
              </a:lnSpc>
            </a:pPr>
            <a:endParaRPr lang="en-US" sz="1600" dirty="0"/>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835836" cy="461665"/>
          </a:xfrm>
          <a:prstGeom prst="rect">
            <a:avLst/>
          </a:prstGeom>
          <a:noFill/>
        </p:spPr>
        <p:txBody>
          <a:bodyPr wrap="square" rtlCol="0">
            <a:spAutoFit/>
          </a:bodyPr>
          <a:lstStyle/>
          <a:p>
            <a:pPr algn="ctr"/>
            <a:r>
              <a:rPr lang="ar-QA" sz="24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56991" y="2431629"/>
            <a:ext cx="9838860" cy="2239331"/>
          </a:xfrm>
          <a:prstGeom prst="rect">
            <a:avLst/>
          </a:prstGeom>
          <a:noFill/>
        </p:spPr>
        <p:txBody>
          <a:bodyPr wrap="square" rtlCol="0">
            <a:spAutoFit/>
          </a:bodyPr>
          <a:lstStyle/>
          <a:p>
            <a:pPr algn="just" rtl="1">
              <a:lnSpc>
                <a:spcPct val="150000"/>
              </a:lnSpc>
            </a:pPr>
            <a:r>
              <a:rPr lang="ar-JO" sz="1600" b="1" dirty="0"/>
              <a:t>ثالثا </a:t>
            </a:r>
            <a:r>
              <a:rPr lang="ar-QA" sz="1600" b="1" dirty="0"/>
              <a:t>: إستراتيجية بناء الإجماع:</a:t>
            </a:r>
            <a:r>
              <a:rPr lang="en-US" sz="1600" b="1" dirty="0"/>
              <a:t>(consensus building) </a:t>
            </a:r>
          </a:p>
          <a:p>
            <a:pPr algn="just" rtl="1">
              <a:lnSpc>
                <a:spcPct val="150000"/>
              </a:lnSpc>
            </a:pPr>
            <a:endParaRPr lang="en-US" sz="1600" dirty="0"/>
          </a:p>
          <a:p>
            <a:pPr algn="just" rtl="1">
              <a:lnSpc>
                <a:spcPct val="200000"/>
              </a:lnSpc>
            </a:pPr>
            <a:r>
              <a:rPr lang="ar-QA" sz="1600" dirty="0"/>
              <a:t>تجمع هذه الإستراتيجية بين الاتصال في اتجاهين والمضمون الاتصالي الذي يعبر عن رؤى المنظمة؛ وتستخدم هذه الإستراتيجية لبناء علاقات إستراتيجية بين المنظمة وبيئتها الخارجية. أو بين المنظمة والعاملين فيها. </a:t>
            </a:r>
            <a:endParaRPr lang="en-US" sz="1600" dirty="0"/>
          </a:p>
          <a:p>
            <a:pPr algn="just" rtl="1">
              <a:lnSpc>
                <a:spcPct val="200000"/>
              </a:lnSpc>
            </a:pPr>
            <a:r>
              <a:rPr lang="ar-QA" sz="1600" dirty="0"/>
              <a:t>وعادة ما تطبق هذه الإستراتيجية عندما يكون هناك تعارض في المصالح بين أطرف يعتمد كل طرف منهما في وجوده على الطرف ‏</a:t>
            </a:r>
            <a:r>
              <a:rPr lang="ar-JO" sz="1600" dirty="0"/>
              <a:t>الاخر</a:t>
            </a:r>
            <a:endParaRPr lang="en-US" sz="1600"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9455" y="1601182"/>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772519" y="797341"/>
            <a:ext cx="4734814" cy="400110"/>
          </a:xfrm>
          <a:prstGeom prst="rect">
            <a:avLst/>
          </a:prstGeom>
          <a:noFill/>
        </p:spPr>
        <p:txBody>
          <a:bodyPr wrap="square" rtlCol="0">
            <a:spAutoFit/>
          </a:bodyPr>
          <a:lstStyle/>
          <a:p>
            <a:pPr algn="ctr"/>
            <a:r>
              <a:rPr lang="ar-QA" sz="20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959601"/>
            <a:ext cx="10343191" cy="3962880"/>
          </a:xfrm>
          <a:prstGeom prst="rect">
            <a:avLst/>
          </a:prstGeom>
          <a:noFill/>
        </p:spPr>
        <p:txBody>
          <a:bodyPr wrap="square" lIns="91440" tIns="45720" rIns="91440" bIns="45720" rtlCol="0" anchor="t">
            <a:spAutoFit/>
          </a:bodyPr>
          <a:lstStyle/>
          <a:p>
            <a:pPr marL="285750" indent="-285750" algn="just" rtl="1">
              <a:lnSpc>
                <a:spcPct val="200000"/>
              </a:lnSpc>
              <a:buFont typeface="Arial" panose="020B0604020202020204" pitchFamily="34" charset="0"/>
              <a:buChar char="•"/>
            </a:pPr>
            <a:r>
              <a:rPr lang="ar-JO" sz="1600" b="1" dirty="0"/>
              <a:t>رابعا </a:t>
            </a:r>
            <a:r>
              <a:rPr lang="ar-QA" sz="1600" b="1" dirty="0"/>
              <a:t>: إستراتيجية الحوار:</a:t>
            </a:r>
            <a:r>
              <a:rPr lang="ar-JO" sz="1600" b="1" dirty="0"/>
              <a:t> </a:t>
            </a:r>
            <a:r>
              <a:rPr lang="en-US" sz="1600" b="1" dirty="0"/>
              <a:t>(dialogue)</a:t>
            </a:r>
            <a:endParaRPr lang="ar-JO" sz="1600" b="1" dirty="0"/>
          </a:p>
          <a:p>
            <a:pPr algn="just" rtl="1">
              <a:lnSpc>
                <a:spcPct val="200000"/>
              </a:lnSpc>
            </a:pPr>
            <a:r>
              <a:rPr lang="ar-QA" sz="1600" dirty="0"/>
              <a:t>تجمع إستراتيجية الحوار بين الاتصال في اتجاهين والمضمون الاتصالي الذي يعبر عن رؤى كل من المنظمة والجمهور ويحمل دلالات تعكس وجهة نظر الطرفين.</a:t>
            </a:r>
            <a:endParaRPr lang="ar-JO" sz="1600" dirty="0"/>
          </a:p>
          <a:p>
            <a:pPr algn="just" rtl="1">
              <a:lnSpc>
                <a:spcPct val="200000"/>
              </a:lnSpc>
            </a:pPr>
            <a:r>
              <a:rPr lang="ar-QA" sz="1600" dirty="0"/>
              <a:t> وتتضمن هذه الإستراتيجية استشارة الجمهور في سياسات المنظمة أخذ رأيه في القضايا المختلفة بعين الاعتبار ويتم إشراك الجمهور في عملية صنع القرار. </a:t>
            </a:r>
            <a:endParaRPr lang="ar-JO" sz="1600" dirty="0"/>
          </a:p>
          <a:p>
            <a:pPr algn="just" rtl="1">
              <a:lnSpc>
                <a:spcPct val="200000"/>
              </a:lnSpc>
            </a:pPr>
            <a:r>
              <a:rPr lang="ar-QA" sz="1600" dirty="0"/>
              <a:t>ويتم استخدام إستراتيجية الحوار في المناقشات المتعلقة بجانب ممارسة العلاقات العامة وكذلك في المناقشات الفكرية المتعمقة</a:t>
            </a:r>
            <a:r>
              <a:rPr lang="ar-JO" sz="1600" dirty="0"/>
              <a:t> </a:t>
            </a:r>
            <a:r>
              <a:rPr lang="en-US" sz="1600" dirty="0"/>
              <a:t>(brainstorming)</a:t>
            </a:r>
            <a:r>
              <a:rPr lang="ar-JO" sz="1600" dirty="0"/>
              <a:t> </a:t>
            </a:r>
            <a:r>
              <a:rPr lang="ar-QA" sz="1600" dirty="0"/>
              <a:t>حول المشكلات والأزمات المتوقع حدوثها وكيفية الاستجابة لها وتتطلب هذه الإستراتيجية رسائل اتصالية من أطراف الحوار وعادة ما تتوجه إلى الجمهور المدرك والنشط؛ </a:t>
            </a:r>
          </a:p>
          <a:p>
            <a:pPr algn="ctr" rtl="1">
              <a:lnSpc>
                <a:spcPct val="200000"/>
              </a:lnSpc>
            </a:pPr>
            <a:r>
              <a:rPr lang="ar-QA" sz="1600" b="1" dirty="0"/>
              <a:t>يكمن الأساس النظري لإستراتيجية الحوار في نظريات التفاوض. والاتصال الشخصي</a:t>
            </a:r>
            <a:endParaRPr lang="ar-JO" sz="1600" b="1"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3464990" y="797084"/>
            <a:ext cx="390203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75276" y="1871177"/>
            <a:ext cx="10255844" cy="2485552"/>
          </a:xfrm>
          <a:prstGeom prst="rect">
            <a:avLst/>
          </a:prstGeom>
          <a:noFill/>
        </p:spPr>
        <p:txBody>
          <a:bodyPr wrap="square" rtlCol="0">
            <a:spAutoFit/>
          </a:bodyPr>
          <a:lstStyle/>
          <a:p>
            <a:pPr algn="just" rtl="1">
              <a:lnSpc>
                <a:spcPct val="200000"/>
              </a:lnSpc>
            </a:pPr>
            <a:r>
              <a:rPr lang="ar-QA" sz="1600" dirty="0"/>
              <a:t>العلاقات العامة هي التي تتولى رصد الرأي العام؛ وفي مقدور رجال العلاقات العامة أن يمثلوا اهتمامات الجمهور ويتنبئوا بردود فعله تجاه القرارات التي تتخذها إدارة المنظمة كما أن العلاقات العامة هي التي تتولي نقل وعرض القرارات التي تتخذها المنظمة للجماهير. </a:t>
            </a:r>
            <a:endParaRPr lang="en-US" sz="1600" dirty="0"/>
          </a:p>
          <a:p>
            <a:pPr algn="just" rtl="1">
              <a:lnSpc>
                <a:spcPct val="200000"/>
              </a:lnSpc>
            </a:pPr>
            <a:endParaRPr lang="ar-JO" sz="1600" dirty="0"/>
          </a:p>
          <a:p>
            <a:pPr algn="just" rtl="1">
              <a:lnSpc>
                <a:spcPct val="200000"/>
              </a:lnSpc>
            </a:pPr>
            <a:r>
              <a:rPr lang="ar-QA" sz="1600" dirty="0"/>
              <a:t>والرأي العام بالنسبة لخبير العلاقات العامة هو الفكرة السائدة بين جمهور من الناس تربطهم مصلحة مشتركة إزاء قضية من القضايا العامة التي يثور حولها الجدل ويؤكد هاروود تشيلدز ‏</a:t>
            </a:r>
            <a:r>
              <a:rPr lang="en-US" sz="1600" dirty="0"/>
              <a:t> Childs Harwood</a:t>
            </a:r>
            <a:r>
              <a:rPr lang="ar-QA" sz="1600" dirty="0"/>
              <a:t>أن اصطلاح الرأي العام ينبغي أن يستند إلى جمهور نوعي معين بالنسبة لاتجاهاته إزاء موضوع جدلي.</a:t>
            </a:r>
            <a:endParaRPr lang="ar-JO" sz="1600"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880" y="4720281"/>
            <a:ext cx="2952750" cy="1344844"/>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0858" y="663983"/>
            <a:ext cx="5310284"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68288" y="1868656"/>
            <a:ext cx="9265024" cy="2485552"/>
          </a:xfrm>
          <a:prstGeom prst="rect">
            <a:avLst/>
          </a:prstGeom>
          <a:noFill/>
        </p:spPr>
        <p:txBody>
          <a:bodyPr wrap="square" rtlCol="0">
            <a:spAutoFit/>
          </a:bodyPr>
          <a:lstStyle/>
          <a:p>
            <a:pPr algn="r" rtl="1">
              <a:lnSpc>
                <a:spcPct val="200000"/>
              </a:lnSpc>
            </a:pPr>
            <a:r>
              <a:rPr lang="ar-JO" sz="1600" dirty="0"/>
              <a:t>الرأي العام هو تعبير عن اتجاهات الجمهور وآرائه تجاه قضية أو موضوع معين، ويتشكل نتيجة المناقشة والحوار وتبادل الآراء بين الأفراد. ولذلك، فهو لا يمثل اتجاهًا انفعاليًا يصدر عن جمهرة الدهماء التي تجتمع بصورة مؤقتة، وإنما يعبر عن حكم عقلي ورأي واعٍ يصدر عن جمهور مترابط بعد مناقشة مستفيضة وتفكير منطقي.</a:t>
            </a:r>
          </a:p>
          <a:p>
            <a:pPr algn="r" rtl="1">
              <a:lnSpc>
                <a:spcPct val="200000"/>
              </a:lnSpc>
            </a:pPr>
            <a:r>
              <a:rPr lang="ar-JO" sz="1600" dirty="0"/>
              <a:t>وهناك فرق جوهري بين الرأي العام، الذي يُعد ثمرة للنقاش الواعي والتفكير العقلاني، وبين تصرفات الدهماء، التي غالبًا ما تكون انعكاسًا لانفعالات آنية، كالغضب أو الكراهية أو النزوات الطارئة، دون أن تستند إلى دراسة أو نقاش موضوعي.</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1787" y="4182763"/>
            <a:ext cx="2953651" cy="1828800"/>
          </a:xfrm>
          <a:prstGeom prst="rect">
            <a:avLst/>
          </a:prstGeom>
        </p:spPr>
      </p:pic>
    </p:spTree>
    <p:extLst>
      <p:ext uri="{BB962C8B-B14F-4D97-AF65-F5344CB8AC3E}">
        <p14:creationId xmlns:p14="http://schemas.microsoft.com/office/powerpoint/2010/main" val="40238672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19383" y="757459"/>
            <a:ext cx="5321301"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966452"/>
            <a:ext cx="9710928" cy="3470437"/>
          </a:xfrm>
          <a:prstGeom prst="rect">
            <a:avLst/>
          </a:prstGeom>
          <a:noFill/>
        </p:spPr>
        <p:txBody>
          <a:bodyPr wrap="square" rtlCol="0">
            <a:spAutoFit/>
          </a:bodyPr>
          <a:lstStyle/>
          <a:p>
            <a:pPr algn="r" rtl="1">
              <a:lnSpc>
                <a:spcPct val="200000"/>
              </a:lnSpc>
            </a:pPr>
            <a:r>
              <a:rPr lang="ar-JO" sz="1600" dirty="0"/>
              <a:t>فجمهور الدهماء ينفعل ويثور وينساق وراء الأوهام والمبالغات والخيالات، أما الجمهور المترابط الذي يصدر عنه الرأي العام، فإنه يتسم بالتفكير الواعي، والمناقشة، والتدبر قبل إصدار الأحكام. وعليه، يمكن تعريف الرأي العام بأنه </a:t>
            </a:r>
            <a:r>
              <a:rPr lang="ar-JO" sz="1600" b="1" dirty="0"/>
              <a:t>حكم الجمهور، أو الحكم الاجتماعي، على قضية أو مسألة عامة، يتشكل نتيجة مناقشات واعية وتبادل للآراء بين أفراد المجتمع.</a:t>
            </a:r>
            <a:endParaRPr lang="ar-JO" sz="1600" dirty="0"/>
          </a:p>
          <a:p>
            <a:pPr algn="r" rtl="1">
              <a:lnSpc>
                <a:spcPct val="200000"/>
              </a:lnSpc>
            </a:pPr>
            <a:r>
              <a:rPr lang="ar-JO" sz="1600" dirty="0"/>
              <a:t>ولابد من الإشارة إلى أن </a:t>
            </a:r>
            <a:r>
              <a:rPr lang="ar-JO" sz="1600" b="1" dirty="0"/>
              <a:t>الإقناع</a:t>
            </a:r>
            <a:r>
              <a:rPr lang="ar-JO" sz="1600" dirty="0"/>
              <a:t> يُعد أكثر الوسائل فاعلية في التأثير في الرأي العام وتوجيهه، إذ يتفوق على غيره من الوسائل في إحداث التغيير في اتجاهات الأفراد. ويستند الإقناع أساسًا إلى الإعلام الصادق، من خلال تزويد الجماهير بالمعلومات والحقائق الدقيقة التي تحقق مصالحهم، وتلبي احتياجاتهم، وتتوافق مع آمالهم وتطلعاتهم. كما تسهم وسائل الاتصال والإعلام المختلفة، مثل الصحافة، والإذاعة، والتلفزيون، والمطبوعات، ووسائل الإعلام الحديثة، في نشر المعلومات والحقائق، بما يعزز تشكيل اتجاهات الرأي العام والتأثير فيها</a:t>
            </a: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أنواع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17280" y="1593555"/>
            <a:ext cx="10387275" cy="461985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b="1" dirty="0"/>
              <a:t>الرأي العام الكلي أو الاجتماعي </a:t>
            </a:r>
            <a:endParaRPr lang="ar-JO" sz="1600" b="1" dirty="0"/>
          </a:p>
          <a:p>
            <a:pPr algn="just" rtl="1">
              <a:lnSpc>
                <a:spcPct val="150000"/>
              </a:lnSpc>
            </a:pPr>
            <a:r>
              <a:rPr lang="ar-QA" sz="1600" dirty="0"/>
              <a:t>وهو يتعلق بالمسائل والأمور الثابتة التي أستفر عليها الرأي بالإجماع أو شبه إجماع. </a:t>
            </a:r>
            <a:endParaRPr lang="ar-JO" sz="1600" dirty="0"/>
          </a:p>
          <a:p>
            <a:pPr algn="just" rtl="1">
              <a:lnSpc>
                <a:spcPct val="150000"/>
              </a:lnSpc>
            </a:pPr>
            <a:endParaRPr lang="ar-JO" sz="1600" dirty="0"/>
          </a:p>
          <a:p>
            <a:pPr marL="342900" indent="-342900" algn="just" rtl="1">
              <a:lnSpc>
                <a:spcPct val="150000"/>
              </a:lnSpc>
              <a:buFont typeface="Arial" panose="020B0604020202020204" pitchFamily="34" charset="0"/>
              <a:buChar char="•"/>
            </a:pPr>
            <a:r>
              <a:rPr lang="ar-QA" sz="1600" b="1" dirty="0"/>
              <a:t>الرأي العام المؤقت</a:t>
            </a:r>
            <a:endParaRPr lang="ar-JO" sz="1600" b="1" dirty="0"/>
          </a:p>
          <a:p>
            <a:pPr algn="just" rtl="1">
              <a:lnSpc>
                <a:spcPct val="150000"/>
              </a:lnSpc>
            </a:pPr>
            <a:r>
              <a:rPr lang="ar-JO" sz="1600" dirty="0"/>
              <a:t>هو الرأي العام الذي يتكون تجاه قضية أو هدف أو مسألة معينة خلال فترة زمنية محددة، وينتهي بانتهاء تلك الفترة أو بعد تحقيق الهدف الذي تشكل من أجله. وتلجأ المؤسسات إلى تكوين هذا النوع من الرأي العام عندما تسعى إلى تحقيق هدف محدد في وقت معين، من خلال التأثير في اتجاهات الجمهور وحشد تأييده لتحقيق ذلك الهدف.</a:t>
            </a:r>
          </a:p>
          <a:p>
            <a:pPr algn="just" rtl="1">
              <a:lnSpc>
                <a:spcPct val="150000"/>
              </a:lnSpc>
            </a:pPr>
            <a:endParaRPr lang="ar-JO" sz="1600" dirty="0"/>
          </a:p>
          <a:p>
            <a:pPr marL="342900" indent="-342900" algn="just" rtl="1">
              <a:lnSpc>
                <a:spcPct val="150000"/>
              </a:lnSpc>
              <a:buFont typeface="Arial" panose="020B0604020202020204" pitchFamily="34" charset="0"/>
              <a:buChar char="•"/>
            </a:pPr>
            <a:r>
              <a:rPr lang="ar-QA" sz="1600" b="1" dirty="0"/>
              <a:t>الرأي العام ا</a:t>
            </a:r>
            <a:r>
              <a:rPr lang="ar-SA" sz="1600" b="1" dirty="0"/>
              <a:t>ل</a:t>
            </a:r>
            <a:r>
              <a:rPr lang="ar-QA" sz="1600" b="1" dirty="0"/>
              <a:t>منقاد أو المتقلب</a:t>
            </a:r>
            <a:endParaRPr lang="ar-JO" sz="1600" b="1" dirty="0"/>
          </a:p>
          <a:p>
            <a:pPr algn="just" rtl="1">
              <a:lnSpc>
                <a:spcPct val="150000"/>
              </a:lnSpc>
            </a:pPr>
            <a:r>
              <a:rPr lang="ar-JO" sz="1600" dirty="0"/>
              <a:t>هو الرأي العام الذي يتأثر بدرجة كبيرة بوسائل الاتصال والإعلام المختلفة، ويتسم بسرعة التغير والتقلب تبعًا للمعلومات والرسائل التي يتلقاها. كما يتأثر بالرسائل الإعلامية المحكمة وأساليب الإقناع المستخدمة في عرض القضايا والأحداث، مما يجعله أكثر قابلية لتغيير مواقفه واتجاهاته وفقًا للظروف والمؤثرات المحيطة.</a:t>
            </a:r>
            <a:endParaRPr lang="ar-QA" sz="1600" dirty="0"/>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قادة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627094" y="2070847"/>
            <a:ext cx="9036423" cy="2977995"/>
          </a:xfrm>
          <a:prstGeom prst="rect">
            <a:avLst/>
          </a:prstGeom>
          <a:noFill/>
        </p:spPr>
        <p:txBody>
          <a:bodyPr wrap="square" rtlCol="0">
            <a:spAutoFit/>
          </a:bodyPr>
          <a:lstStyle/>
          <a:p>
            <a:pPr algn="r" rtl="1">
              <a:lnSpc>
                <a:spcPct val="200000"/>
              </a:lnSpc>
            </a:pPr>
            <a:r>
              <a:rPr lang="ar-JO" sz="1600" b="1" dirty="0"/>
              <a:t>قادة الرأي</a:t>
            </a:r>
          </a:p>
          <a:p>
            <a:pPr algn="r" rtl="1">
              <a:lnSpc>
                <a:spcPct val="200000"/>
              </a:lnSpc>
            </a:pPr>
            <a:r>
              <a:rPr lang="ar-JO" sz="1600" dirty="0"/>
              <a:t>تقوم عملية قيادة الرأي على طرفين رئيسيين: الأول هو </a:t>
            </a:r>
            <a:r>
              <a:rPr lang="ar-JO" sz="1600" b="1" dirty="0"/>
              <a:t>قائد الرأي</a:t>
            </a:r>
            <a:r>
              <a:rPr lang="ar-JO" sz="1600" dirty="0"/>
              <a:t> (المصدر)، وهو الشخص الذي يسعى إلى التأثير في الطرف الثاني، وهو </a:t>
            </a:r>
            <a:r>
              <a:rPr lang="ar-JO" sz="1600" b="1" dirty="0"/>
              <a:t>تابع الرأي</a:t>
            </a:r>
            <a:r>
              <a:rPr lang="ar-JO" sz="1600" dirty="0"/>
              <a:t> (المستقبل)، من خلال تزويده بالمعلومات أو الآراء أو النصائح التي تساعده على تكوين موقف أو اتخاذ قرار بشأن قضية معينة.</a:t>
            </a:r>
          </a:p>
          <a:p>
            <a:pPr algn="r" rtl="1">
              <a:lnSpc>
                <a:spcPct val="200000"/>
              </a:lnSpc>
            </a:pPr>
            <a:r>
              <a:rPr lang="ar-JO" sz="1600" dirty="0"/>
              <a:t>وقد يكون دور قائد الرأي </a:t>
            </a:r>
            <a:r>
              <a:rPr lang="ar-JO" sz="1600" b="1" dirty="0"/>
              <a:t>إيجابيًا</a:t>
            </a:r>
            <a:r>
              <a:rPr lang="ar-JO" sz="1600" dirty="0"/>
              <a:t> عندما يبادر بنفسه إلى تقديم المعلومات أو الآراء أو النصائح للآخرين بهدف توجيههم أو توعيتهم. كما قد يكون دوره </a:t>
            </a:r>
            <a:r>
              <a:rPr lang="ar-JO" sz="1600" b="1" dirty="0"/>
              <a:t>سلبيًا</a:t>
            </a:r>
            <a:r>
              <a:rPr lang="ar-JO" sz="1600" dirty="0"/>
              <a:t> عندما يقتصر على الاستجابة لطلبات الآخرين الذين يلجؤون إليه طلبًا للمعلومات أو المشورة، دون أن يبادر هو إلى التأثير فيهم.</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59" y="4669906"/>
            <a:ext cx="2952750" cy="1552575"/>
          </a:xfrm>
          <a:prstGeom prst="rect">
            <a:avLst/>
          </a:prstGeom>
        </p:spPr>
      </p:pic>
    </p:spTree>
    <p:extLst>
      <p:ext uri="{BB962C8B-B14F-4D97-AF65-F5344CB8AC3E}">
        <p14:creationId xmlns:p14="http://schemas.microsoft.com/office/powerpoint/2010/main" val="38957720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18881" y="555588"/>
            <a:ext cx="4754238" cy="523220"/>
          </a:xfrm>
          <a:prstGeom prst="rect">
            <a:avLst/>
          </a:prstGeom>
          <a:noFill/>
        </p:spPr>
        <p:txBody>
          <a:bodyPr wrap="square" rtlCol="0">
            <a:spAutoFit/>
          </a:bodyPr>
          <a:lstStyle/>
          <a:p>
            <a:pPr algn="ctr"/>
            <a:r>
              <a:rPr lang="ar-JO" sz="2800" dirty="0"/>
              <a:t>خصائص قادة الراي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608389"/>
            <a:ext cx="9435241" cy="50783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graphicFrame>
        <p:nvGraphicFramePr>
          <p:cNvPr id="8" name="Diagram 7"/>
          <p:cNvGraphicFramePr/>
          <p:nvPr>
            <p:extLst>
              <p:ext uri="{D42A27DB-BD31-4B8C-83A1-F6EECF244321}">
                <p14:modId xmlns:p14="http://schemas.microsoft.com/office/powerpoint/2010/main" val="2223163825"/>
              </p:ext>
            </p:extLst>
          </p:nvPr>
        </p:nvGraphicFramePr>
        <p:xfrm>
          <a:off x="2144148" y="2365445"/>
          <a:ext cx="8110871" cy="3397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395032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02914" y="696488"/>
            <a:ext cx="4754238" cy="523220"/>
          </a:xfrm>
          <a:prstGeom prst="rect">
            <a:avLst/>
          </a:prstGeom>
          <a:noFill/>
        </p:spPr>
        <p:txBody>
          <a:bodyPr wrap="square" rtlCol="0">
            <a:spAutoFit/>
          </a:bodyPr>
          <a:lstStyle/>
          <a:p>
            <a:pPr algn="ctr"/>
            <a:r>
              <a:rPr lang="ar-QA" sz="2800" dirty="0"/>
              <a:t>علاقة الرأي العام بالإعلام: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2977995"/>
          </a:xfrm>
          <a:prstGeom prst="rect">
            <a:avLst/>
          </a:prstGeom>
          <a:noFill/>
        </p:spPr>
        <p:txBody>
          <a:bodyPr wrap="square" rtlCol="0">
            <a:spAutoFit/>
          </a:bodyPr>
          <a:lstStyle/>
          <a:p>
            <a:pPr algn="r" rtl="1">
              <a:lnSpc>
                <a:spcPct val="200000"/>
              </a:lnSpc>
            </a:pPr>
            <a:r>
              <a:rPr lang="ar-JO" sz="1600" b="1" dirty="0"/>
              <a:t>العلاقة بين الرأي العام والإعلام</a:t>
            </a:r>
          </a:p>
          <a:p>
            <a:pPr algn="r" rtl="1">
              <a:lnSpc>
                <a:spcPct val="200000"/>
              </a:lnSpc>
            </a:pPr>
            <a:r>
              <a:rPr lang="ar-JO" sz="1600" dirty="0"/>
              <a:t>توجد علاقة متبادلة ووثيقة بين الرأي العام والإعلام، إذ ترتبط دراسة كل منهما ارتباطًا وثيقًا بدراسة الآخر، نظرًا لما بينهما من تأثير وتأثر متبادل. فالإعلام يسهم في تشكيل اتجاهات الرأي العام وتوجيهها، وفي المقابل يؤثر الرأي العام في السياسات الإعلامية ومحتوى الرسائل الاتصالية.</a:t>
            </a:r>
          </a:p>
          <a:p>
            <a:pPr algn="r" rtl="1">
              <a:lnSpc>
                <a:spcPct val="200000"/>
              </a:lnSpc>
            </a:pPr>
            <a:r>
              <a:rPr lang="ar-JO" sz="1600" dirty="0"/>
              <a:t>ويؤثر الرأي العام في محتوى الرسالة الاتصالية من خلال اهتماماته واحتياجاته وتوقعاته، مما يدفع وسائل الإعلام إلى مراعاة هذه الاتجاهات عند إعداد محتواها. كما يمارس الرأي العام تأثيرًا غير مباشر على الإعلام من خلال الأيديولوجية والقيم السائدة التي تتبناها كل من النخب القيادية والجمهور، حيث تنعكس هذه التوجهات الفكرية على طبيعة الرسائل الإعلامية وأساليب معالجتها للقضايا المختلفة.</a:t>
            </a: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314500" cy="523220"/>
          </a:xfrm>
          <a:prstGeom prst="rect">
            <a:avLst/>
          </a:prstGeom>
          <a:noFill/>
        </p:spPr>
        <p:txBody>
          <a:bodyPr wrap="square" rtlCol="0">
            <a:spAutoFit/>
          </a:bodyPr>
          <a:lstStyle/>
          <a:p>
            <a:pPr algn="ctr"/>
            <a:r>
              <a:rPr lang="ar-QA" sz="2800" dirty="0"/>
              <a:t>علاقة الرأي العام بالعلاقات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94820" y="1396961"/>
            <a:ext cx="10303100" cy="4947765"/>
          </a:xfrm>
          <a:prstGeom prst="rect">
            <a:avLst/>
          </a:prstGeom>
          <a:noFill/>
        </p:spPr>
        <p:txBody>
          <a:bodyPr wrap="square" rtlCol="0">
            <a:spAutoFit/>
          </a:bodyPr>
          <a:lstStyle/>
          <a:p>
            <a:pPr algn="r" rtl="1">
              <a:lnSpc>
                <a:spcPct val="200000"/>
              </a:lnSpc>
            </a:pPr>
            <a:r>
              <a:rPr lang="ar-JO" sz="1600" b="1" dirty="0"/>
              <a:t>تؤثر برامج العلاقات العامة في الرأي العام من خلال عدة أساليب، أهمها:</a:t>
            </a:r>
          </a:p>
          <a:p>
            <a:pPr marL="285750" indent="-285750" algn="r" rtl="1">
              <a:lnSpc>
                <a:spcPct val="200000"/>
              </a:lnSpc>
              <a:buFont typeface="Arial" panose="020B0604020202020204" pitchFamily="34" charset="0"/>
              <a:buChar char="•"/>
            </a:pPr>
            <a:r>
              <a:rPr lang="ar-JO" sz="1600" b="1" dirty="0"/>
              <a:t>تغيير أو تبديل وجهات نظر الرأي العام المعارض أو غير المتجاوب:</a:t>
            </a:r>
            <a:br>
              <a:rPr lang="ar-JO" sz="1600" dirty="0"/>
            </a:br>
            <a:r>
              <a:rPr lang="ar-JO" sz="1600" dirty="0"/>
              <a:t>تسعى العلاقات العامة إلى تعديل المواقف السلبية أو المتحفظة تجاه المؤسسة أو القضية، وذلك من خلال تقديم معلومات صحيحة ورسائل مقنعة تعالج أسباب المعارضة.</a:t>
            </a:r>
          </a:p>
          <a:p>
            <a:pPr marL="285750" indent="-285750" algn="r" rtl="1">
              <a:lnSpc>
                <a:spcPct val="200000"/>
              </a:lnSpc>
              <a:buFont typeface="Arial" panose="020B0604020202020204" pitchFamily="34" charset="0"/>
              <a:buChar char="•"/>
            </a:pPr>
            <a:r>
              <a:rPr lang="ar-JO" sz="1600" b="1" dirty="0"/>
              <a:t>الإقناع بوجهات النظر بالنسبة للرأي العام غير المتشكل:</a:t>
            </a:r>
            <a:br>
              <a:rPr lang="ar-JO" sz="1600" dirty="0"/>
            </a:br>
            <a:r>
              <a:rPr lang="ar-JO" sz="1600" dirty="0"/>
              <a:t>تستهدف العلاقات العامة الأفراد الذين لم يكونوا رأيًا واضحًا بعد، فتزودهم بالمعلومات والحقائق التي تساعدهم على تكوين رأي مبني على الفهم والإقناع.</a:t>
            </a:r>
          </a:p>
          <a:p>
            <a:pPr marL="285750" indent="-285750" algn="r" rtl="1">
              <a:lnSpc>
                <a:spcPct val="200000"/>
              </a:lnSpc>
              <a:buFont typeface="Arial" panose="020B0604020202020204" pitchFamily="34" charset="0"/>
              <a:buChar char="•"/>
            </a:pPr>
            <a:r>
              <a:rPr lang="ar-JO" sz="1600" b="1" dirty="0"/>
              <a:t>تعزيز وتدعيم المواقف والاتجاهات الإيجابية للرأي العام:</a:t>
            </a:r>
            <a:br>
              <a:rPr lang="ar-JO" sz="1600" dirty="0"/>
            </a:br>
            <a:r>
              <a:rPr lang="ar-JO" sz="1600" dirty="0"/>
              <a:t>تعمل العلاقات العامة على تقوية المواقف الإيجابية لدى الجمهور والمحافظة عليها، من خلال التواصل المستمر، وبناء الثقة، وتقديم الرسائل التي تؤكد الجوانب الإيجابية للمؤسسة أو القضية.</a:t>
            </a: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6521" y="696488"/>
            <a:ext cx="4754238" cy="523220"/>
          </a:xfrm>
          <a:prstGeom prst="rect">
            <a:avLst/>
          </a:prstGeom>
          <a:noFill/>
        </p:spPr>
        <p:txBody>
          <a:bodyPr wrap="square" rtlCol="0">
            <a:spAutoFit/>
          </a:bodyPr>
          <a:lstStyle/>
          <a:p>
            <a:pPr algn="ctr"/>
            <a:r>
              <a:rPr lang="ar-QA" sz="2800" dirty="0"/>
              <a:t>كيف يتكون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1177"/>
            <a:ext cx="10000070" cy="4216539"/>
          </a:xfrm>
          <a:prstGeom prst="rect">
            <a:avLst/>
          </a:prstGeom>
          <a:noFill/>
        </p:spPr>
        <p:txBody>
          <a:bodyPr wrap="square" rtlCol="0">
            <a:spAutoFit/>
          </a:bodyPr>
          <a:lstStyle/>
          <a:p>
            <a:pPr algn="r" rtl="1"/>
            <a:r>
              <a:rPr lang="ar-JO" b="1" dirty="0"/>
              <a:t>1. المرحلة الجنينية: البذور الأولى</a:t>
            </a:r>
          </a:p>
          <a:p>
            <a:pPr algn="r" rtl="1"/>
            <a:r>
              <a:rPr lang="ar-JO" b="1" dirty="0"/>
              <a:t>الخبرة الشخصية المباشرة:</a:t>
            </a:r>
            <a:r>
              <a:rPr lang="ar-JO" dirty="0"/>
              <a:t> الأحداث التي يعيشها الفرد بنفسه.</a:t>
            </a:r>
          </a:p>
          <a:p>
            <a:pPr algn="r" rtl="1"/>
            <a:r>
              <a:rPr lang="ar-JO" b="1" dirty="0"/>
              <a:t>الاحتياجات الأساسية:</a:t>
            </a:r>
            <a:r>
              <a:rPr lang="ar-JO" dirty="0"/>
              <a:t> الشعور بالجوع، الخوف على الأمن، الرغبة في العدل.</a:t>
            </a:r>
          </a:p>
          <a:p>
            <a:pPr algn="r" rtl="1"/>
            <a:r>
              <a:rPr lang="ar-JO" b="1" dirty="0"/>
              <a:t>القيم المُكتسبة:</a:t>
            </a:r>
            <a:r>
              <a:rPr lang="ar-JO" dirty="0"/>
              <a:t> من الأسرة، الدين، الثقافة المجتمعية.</a:t>
            </a:r>
          </a:p>
          <a:p>
            <a:pPr algn="r" rtl="1"/>
            <a:endParaRPr lang="ar-JO" dirty="0"/>
          </a:p>
          <a:p>
            <a:pPr algn="r" rtl="1"/>
            <a:r>
              <a:rPr lang="ar-JO" b="1" dirty="0"/>
              <a:t>2. مرحلة التبلور: بدء التشكيل</a:t>
            </a:r>
          </a:p>
          <a:p>
            <a:pPr algn="r" rtl="1"/>
            <a:r>
              <a:rPr lang="ar-JO" b="1" dirty="0"/>
              <a:t>التفاعل الاجتماعي:</a:t>
            </a:r>
            <a:r>
              <a:rPr lang="ar-JO" dirty="0"/>
              <a:t> المناقشات مع العائلة، الأصدقاء، الزملاء.</a:t>
            </a:r>
          </a:p>
          <a:p>
            <a:pPr algn="r" rtl="1"/>
            <a:r>
              <a:rPr lang="ar-JO" b="1" dirty="0"/>
              <a:t>التعرض للإعلام:</a:t>
            </a:r>
            <a:r>
              <a:rPr lang="ar-JO" dirty="0"/>
              <a:t> وسائل الإعلام التقليدية والرقمية.</a:t>
            </a:r>
          </a:p>
          <a:p>
            <a:pPr algn="r" rtl="1"/>
            <a:r>
              <a:rPr lang="ar-JO" b="1" dirty="0"/>
              <a:t>تأثير القادة:</a:t>
            </a:r>
            <a:r>
              <a:rPr lang="ar-JO" dirty="0"/>
              <a:t> السياسيون، النشطاء، المؤثرون، رجال الدين.</a:t>
            </a:r>
          </a:p>
          <a:p>
            <a:pPr algn="r" rtl="1"/>
            <a:endParaRPr lang="ar-JO" dirty="0"/>
          </a:p>
          <a:p>
            <a:pPr algn="r" rtl="1"/>
            <a:r>
              <a:rPr lang="ar-JO" b="1" dirty="0"/>
              <a:t>3. مرحلة النضج: التبلور والوضوح</a:t>
            </a:r>
          </a:p>
          <a:p>
            <a:pPr algn="r" rtl="1"/>
            <a:r>
              <a:rPr lang="ar-JO" b="1" dirty="0"/>
              <a:t>المناقشة العامة:</a:t>
            </a:r>
            <a:r>
              <a:rPr lang="ar-JO" dirty="0"/>
              <a:t> توسع دائرة النقاش لتصبح قضية مجتمعية.</a:t>
            </a:r>
          </a:p>
          <a:p>
            <a:pPr algn="r" rtl="1"/>
            <a:r>
              <a:rPr lang="ar-JO" b="1" dirty="0"/>
              <a:t>الاستقطاب:</a:t>
            </a:r>
            <a:r>
              <a:rPr lang="ar-JO" dirty="0"/>
              <a:t> ظهور تيارات مؤيدة ومعارضة.</a:t>
            </a:r>
          </a:p>
          <a:p>
            <a:pPr algn="r" rtl="1"/>
            <a:r>
              <a:rPr lang="ar-JO" b="1" dirty="0"/>
              <a:t>البلورة:</a:t>
            </a:r>
            <a:r>
              <a:rPr lang="ar-JO" dirty="0"/>
              <a:t> وصول الرأي إلى درجة من الوضوح والثبات النسبي.</a:t>
            </a:r>
          </a:p>
          <a:p>
            <a:pPr algn="r" rtl="1"/>
            <a:endParaRPr lang="ar-JO" sz="1600" dirty="0"/>
          </a:p>
        </p:txBody>
      </p:sp>
      <p:pic>
        <p:nvPicPr>
          <p:cNvPr id="8" name="Picture 7" descr="A logo with red and black stripes&#10;&#10;AI-generated content may be incorrect.">
            <a:extLst>
              <a:ext uri="{FF2B5EF4-FFF2-40B4-BE49-F238E27FC236}">
                <a16:creationId xmlns:a16="http://schemas.microsoft.com/office/drawing/2014/main" id="{CA08CF0E-3631-302F-A14E-8A4B42B4CD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8781" y="2575993"/>
            <a:ext cx="3266558" cy="3266558"/>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كيف يتكون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186290"/>
            <a:ext cx="10039629" cy="2485552"/>
          </a:xfrm>
          <a:prstGeom prst="rect">
            <a:avLst/>
          </a:prstGeom>
          <a:noFill/>
        </p:spPr>
        <p:txBody>
          <a:bodyPr wrap="square" rtlCol="0">
            <a:spAutoFit/>
          </a:bodyPr>
          <a:lstStyle/>
          <a:p>
            <a:pPr algn="ctr" rtl="1">
              <a:lnSpc>
                <a:spcPct val="200000"/>
              </a:lnSpc>
            </a:pPr>
            <a:r>
              <a:rPr lang="ar-JO" sz="1600" dirty="0"/>
              <a:t>يرى </a:t>
            </a:r>
            <a:r>
              <a:rPr lang="ar-JO" sz="1600" b="1" dirty="0"/>
              <a:t>ليبمان</a:t>
            </a:r>
            <a:r>
              <a:rPr lang="ar-JO" sz="1600" dirty="0"/>
              <a:t> أن القضايا العامة التي تهم المجتمع، مثل السياسة، والحكم، والتربية، والانتخابات، والإصلاحات، وغيرها، تتأثر بالصور الذهنية والتصورات التي يكونها الأفراد عن أنفسهم، وعن احتياجاتهم، وأهدافهم، وعلاقاتهم بالآخرين. ويؤكد أن سلوك الأفراد وقراراتهم لا تستند دائمًا إلى ملاحظات موضوعية للواقع الخارجي، بل تعتمد بدرجة كبيرة على التصورات والصور الذهنية التي يحملونها عن هذا الواقع.</a:t>
            </a:r>
          </a:p>
          <a:p>
            <a:pPr algn="ctr" rtl="1">
              <a:lnSpc>
                <a:spcPct val="200000"/>
              </a:lnSpc>
            </a:pPr>
            <a:r>
              <a:rPr lang="ar-JO" sz="1600" dirty="0"/>
              <a:t>وبعبارة أخرى، فإن الفرد لا يقوم بملاحظة الواقع وتحليله بصورة كاملة قبل إصدار أحكامه، وإنما يدرك الأشياء ويفسرها في ضوء القيم والمعايير والأفكار التي يكتسبها من المجتمع الذي يعيش فيه، فتتشكل آراؤه واتجاهاته وفقًا لهذه التصورات أكثر من اعتمادها على الحقائق الموضوعية.</a:t>
            </a: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17281" y="1838665"/>
            <a:ext cx="10627902" cy="4455322"/>
          </a:xfrm>
          <a:prstGeom prst="rect">
            <a:avLst/>
          </a:prstGeom>
          <a:noFill/>
        </p:spPr>
        <p:txBody>
          <a:bodyPr wrap="square" rtlCol="0">
            <a:spAutoFit/>
          </a:bodyPr>
          <a:lstStyle/>
          <a:p>
            <a:pPr algn="r" rtl="1">
              <a:lnSpc>
                <a:spcPct val="200000"/>
              </a:lnSpc>
            </a:pPr>
            <a:r>
              <a:rPr lang="ar-JO" sz="1600" dirty="0"/>
              <a:t>يرى عدد من العلماء، من أبرزهم </a:t>
            </a:r>
            <a:r>
              <a:rPr lang="ar-JO" sz="1600" b="1" dirty="0"/>
              <a:t>بارك </a:t>
            </a:r>
            <a:r>
              <a:rPr lang="ar-JO" sz="1600" dirty="0"/>
              <a:t>و</a:t>
            </a:r>
            <a:r>
              <a:rPr lang="ar-JO" sz="1600" b="1" dirty="0"/>
              <a:t>بيرجس </a:t>
            </a:r>
            <a:r>
              <a:rPr lang="ar-JO" sz="1600" dirty="0"/>
              <a:t>و</a:t>
            </a:r>
            <a:r>
              <a:rPr lang="ar-JO" sz="1600" b="1" dirty="0"/>
              <a:t>روس </a:t>
            </a:r>
            <a:r>
              <a:rPr lang="ar-SA" sz="1600" b="1" dirty="0" err="1"/>
              <a:t>ا</a:t>
            </a:r>
            <a:r>
              <a:rPr lang="ar-JO" sz="1600" dirty="0"/>
              <a:t>ن </a:t>
            </a:r>
            <a:r>
              <a:rPr lang="ar-JO" sz="1600" b="1" dirty="0"/>
              <a:t>الإجماع العام</a:t>
            </a:r>
            <a:r>
              <a:rPr lang="ar-JO" sz="1600" dirty="0"/>
              <a:t> يختلف اختلافًا جوهريًا عن </a:t>
            </a:r>
            <a:r>
              <a:rPr lang="ar-JO" sz="1600" b="1" dirty="0"/>
              <a:t>الرأي العام</a:t>
            </a:r>
            <a:r>
              <a:rPr lang="ar-JO" sz="1600" dirty="0"/>
              <a:t>. فالإجماع أو الرأي السائد يكون، في أغلب الأحيان، قائمًا على الأعراف والتقاليد والعادات التي استقرت في المجتمع عبر الزمن، وأصبحت مقبولة دون نقاش أو جدل.</a:t>
            </a:r>
          </a:p>
          <a:p>
            <a:pPr algn="r" rtl="1">
              <a:lnSpc>
                <a:spcPct val="200000"/>
              </a:lnSpc>
            </a:pPr>
            <a:r>
              <a:rPr lang="ar-JO" sz="1600" dirty="0"/>
              <a:t>أما </a:t>
            </a:r>
            <a:r>
              <a:rPr lang="ar-JO" sz="1600" b="1" dirty="0"/>
              <a:t>الرأي العام</a:t>
            </a:r>
            <a:r>
              <a:rPr lang="ar-JO" sz="1600" dirty="0"/>
              <a:t>، فينشأ نتيجة الحوار والنقاش وتبادل الآراء، ويعتمد على الصراع الفكري واحتكاك الأفكار وتفاعلها حتى تتبلور وجهة نظر جماعية تجاه قضية أو مسألة معينة. ومن ثم، فإن الرأي العام يعد نتاجًا لعملية تفكير ومناقشة، وليس مجرد انعكاس للعادات أو الموروثات الاجتماعية.</a:t>
            </a:r>
          </a:p>
          <a:p>
            <a:pPr algn="r" rtl="1">
              <a:lnSpc>
                <a:spcPct val="200000"/>
              </a:lnSpc>
            </a:pPr>
            <a:r>
              <a:rPr lang="ar-JO" sz="1600" dirty="0"/>
              <a:t>كما أن الرأي السائد أو الرأي الجماعي قد يكون مستندًا إلى تقاليد موروثة أو عادات كانت في الأصل آراءً قابلة للنقاش، إلا أنها مع مرور الزمن تحولت إلى مسلمات اجتماعية وبديهيات لا يثار حولها الجدل.</a:t>
            </a:r>
          </a:p>
          <a:p>
            <a:pPr algn="r" rtl="1">
              <a:lnSpc>
                <a:spcPct val="200000"/>
              </a:lnSpc>
            </a:pPr>
            <a:r>
              <a:rPr lang="ar-JO" sz="1600" dirty="0"/>
              <a:t>وفي هذا السياق، يؤكد </a:t>
            </a:r>
            <a:r>
              <a:rPr lang="ar-JO" sz="1600" b="1" dirty="0"/>
              <a:t>وليم ألبيج </a:t>
            </a:r>
            <a:r>
              <a:rPr lang="ar-JO" sz="1600" dirty="0"/>
              <a:t>أن الرأي لا بد أن يتضمن عنصر </a:t>
            </a:r>
            <a:r>
              <a:rPr lang="ar-JO" sz="1600" b="1" dirty="0"/>
              <a:t>الاختيار</a:t>
            </a:r>
            <a:r>
              <a:rPr lang="ar-JO" sz="1600" dirty="0"/>
              <a:t>، ولذلك فهو يختلف عن الحقائق أو البديهيات المسلم بها. فالرأي هو تعبير الفرد، قولًا أو إشارة، عن ميوله واتجاهاته النفسية تجاه قضية أو موضوع قابل للنقاش. والمقصود بالاتجاهات النفسية هو استعداد الفرد أو ميله للاستجابة بطريقة معينة تجاه قضية جدلية، في ضوء معتقداته وقيمه وخبراته.</a:t>
            </a:r>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762001" y="1871177"/>
            <a:ext cx="10258132" cy="3747436"/>
          </a:xfrm>
          <a:prstGeom prst="rect">
            <a:avLst/>
          </a:prstGeom>
          <a:noFill/>
        </p:spPr>
        <p:txBody>
          <a:bodyPr wrap="square" rtlCol="0">
            <a:spAutoFit/>
          </a:bodyPr>
          <a:lstStyle/>
          <a:p>
            <a:pPr algn="justLow" rtl="1">
              <a:lnSpc>
                <a:spcPct val="150000"/>
              </a:lnSpc>
            </a:pPr>
            <a:r>
              <a:rPr lang="ar-JO" sz="1600" dirty="0"/>
              <a:t>يلخص </a:t>
            </a:r>
            <a:r>
              <a:rPr lang="ar-JO" sz="1600" b="1" dirty="0"/>
              <a:t>وليم ألبيج </a:t>
            </a:r>
            <a:r>
              <a:rPr lang="ar-JO" sz="1600" dirty="0"/>
              <a:t>مفهومه لتكوين الرأي العام بأن الرأي العام هو تعبير جماعي عن وجهات النظر تجاه قضية أو موضوع جدلي، وينشأ نتيجة التفاهم والتفاعل بين أفراد الجماعة. ويرى أن عملية تكوين الرأي تبدأ في أي جماعة يتكون عدد أفرادها من شخصين أو أكثر، ما داموا يستجيبون لمؤثرات مشتركة ويتفاعلون حول قضية قابلة للنقاش، وأن الجماهير ليست سوى جماعات كبيرة يخضع أفرادها لعملية التفاعل نفسها.</a:t>
            </a:r>
          </a:p>
          <a:p>
            <a:pPr algn="justLow" rtl="1">
              <a:lnSpc>
                <a:spcPct val="150000"/>
              </a:lnSpc>
            </a:pPr>
            <a:r>
              <a:rPr lang="ar-JO" sz="1600" dirty="0"/>
              <a:t>ويؤكد ألبيج أن الجماعة لا تتسم دائمًا بوحدة الرأي، بل تضم وجهات نظر متعددة ومختلفة، وقد تسود إحداها لتصبح رأيًا غالبًا يمثل الأغلبية، بينما تستمر آراء أخرى في الوجود. وفي بعض الحالات قد تتشكل أغلبية تتبنى رأيًا مشتركًا، وفي حالات أخرى قد لا يتحقق هذا الإجماع.</a:t>
            </a:r>
          </a:p>
          <a:p>
            <a:pPr algn="justLow" rtl="1">
              <a:lnSpc>
                <a:spcPct val="150000"/>
              </a:lnSpc>
            </a:pPr>
            <a:r>
              <a:rPr lang="ar-JO" sz="1600" dirty="0"/>
              <a:t>وانطلاقًا من ذلك، يوضح ألبيج أن </a:t>
            </a:r>
            <a:r>
              <a:rPr lang="ar-JO" sz="1600" b="1" dirty="0"/>
              <a:t>عملية تكوين الرأي العام</a:t>
            </a:r>
            <a:r>
              <a:rPr lang="ar-JO" sz="1600" dirty="0"/>
              <a:t> هي نتاج التفاعل المستمر بين أفراد الجماعة حول قضية جدلية، وأن الرأي العام يمثل الحصيلة النهائية لهذا التفاعل. كما يؤكد أن الرأي العام ليس حالة ثابتة أو جامدة، بل هو ظاهرة ديناميكية تتغير باستمرار تبعًا لما يستجد من معلومات وأفكار ومناقشات.</a:t>
            </a:r>
          </a:p>
          <a:p>
            <a:pPr algn="justLow" rtl="1">
              <a:lnSpc>
                <a:spcPct val="150000"/>
              </a:lnSpc>
            </a:pPr>
            <a:r>
              <a:rPr lang="ar-JO" sz="1600" dirty="0"/>
              <a:t>ورغم أن تكوين الرأي العام قد يعتمد على التفكير المنطقي والتحليل والدراسة، فإنه قد يتأثر أيضًا بالعواطف والانفعالات والعوامل النفسية والمؤثرات غير المنطقية، وهو ما يجعل الرأي العام قابلًا للتطور والتغير مع تغير الظروف والمعطيات.</a:t>
            </a:r>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33171" y="1965037"/>
            <a:ext cx="10230129" cy="3747436"/>
          </a:xfrm>
          <a:prstGeom prst="rect">
            <a:avLst/>
          </a:prstGeom>
          <a:noFill/>
        </p:spPr>
        <p:txBody>
          <a:bodyPr wrap="square" rtlCol="0">
            <a:spAutoFit/>
          </a:bodyPr>
          <a:lstStyle/>
          <a:p>
            <a:pPr algn="r" rtl="1">
              <a:lnSpc>
                <a:spcPct val="150000"/>
              </a:lnSpc>
            </a:pPr>
            <a:r>
              <a:rPr lang="ar-JO" sz="1600" b="1" dirty="0"/>
              <a:t>1. الرأي العام</a:t>
            </a:r>
          </a:p>
          <a:p>
            <a:pPr algn="r" rtl="1">
              <a:lnSpc>
                <a:spcPct val="150000"/>
              </a:lnSpc>
            </a:pPr>
            <a:r>
              <a:rPr lang="ar-JO" sz="1600" dirty="0"/>
              <a:t>هو الرأي الذي يتكون بعد التفكير والنقاش وتبادل وجهات النظر بين أفراد المجتمع حول قضية معينة، لذلك يكون أكثر نضجًا واستنادًا إلى الحوار.</a:t>
            </a:r>
          </a:p>
          <a:p>
            <a:pPr algn="r" rtl="1">
              <a:lnSpc>
                <a:spcPct val="150000"/>
              </a:lnSpc>
            </a:pPr>
            <a:r>
              <a:rPr lang="ar-JO" sz="1600" b="1" dirty="0"/>
              <a:t>مثال:</a:t>
            </a:r>
            <a:r>
              <a:rPr lang="ar-JO" sz="1600" dirty="0"/>
              <a:t> مناقشة المواطنين لقانون جديد قبل تكوين موقف مؤيد أو معارض له.</a:t>
            </a:r>
          </a:p>
          <a:p>
            <a:pPr algn="r" rtl="1">
              <a:lnSpc>
                <a:spcPct val="150000"/>
              </a:lnSpc>
            </a:pPr>
            <a:r>
              <a:rPr lang="ar-JO" sz="1600" b="1" dirty="0"/>
              <a:t>2. السخط العام</a:t>
            </a:r>
          </a:p>
          <a:p>
            <a:pPr algn="r" rtl="1">
              <a:lnSpc>
                <a:spcPct val="150000"/>
              </a:lnSpc>
            </a:pPr>
            <a:r>
              <a:rPr lang="ar-JO" sz="1600" dirty="0"/>
              <a:t>هو حالة من الغضب أو الاستياء الجماعي تنشأ بسرعة نتيجة موقف أو حدث معين، ويكون سببها غالبًا الإثارة أو الانفعال دون دراسة أو مناقشة كافية.</a:t>
            </a:r>
          </a:p>
          <a:p>
            <a:pPr algn="r" rtl="1">
              <a:lnSpc>
                <a:spcPct val="150000"/>
              </a:lnSpc>
            </a:pPr>
            <a:r>
              <a:rPr lang="ar-JO" sz="1600" b="1" dirty="0"/>
              <a:t>مثال:</a:t>
            </a:r>
            <a:r>
              <a:rPr lang="ar-JO" sz="1600" dirty="0"/>
              <a:t> غضب الجمهور بعد انتشار خبر مفاجئ عبر وسائل الإعلام أو مواقع التواصل الاجتماعي.</a:t>
            </a:r>
          </a:p>
          <a:p>
            <a:pPr algn="r" rtl="1">
              <a:lnSpc>
                <a:spcPct val="150000"/>
              </a:lnSpc>
            </a:pPr>
            <a:r>
              <a:rPr lang="ar-JO" sz="1600" b="1" dirty="0"/>
              <a:t>3. الاتجاه العام</a:t>
            </a:r>
          </a:p>
          <a:p>
            <a:pPr algn="r" rtl="1">
              <a:lnSpc>
                <a:spcPct val="150000"/>
              </a:lnSpc>
            </a:pPr>
            <a:r>
              <a:rPr lang="ar-JO" sz="1600" dirty="0"/>
              <a:t>هو ميل أو موقف عام يتفق عليه معظم أفراد المجتمع، ويستند عادةً إلى القيم والعادات والتقاليد أو المعتقدات المشتركة، ويكون أكثر استقرارًا من الرأي العام.</a:t>
            </a:r>
          </a:p>
          <a:p>
            <a:pPr algn="r" rtl="1">
              <a:lnSpc>
                <a:spcPct val="150000"/>
              </a:lnSpc>
            </a:pPr>
            <a:r>
              <a:rPr lang="ar-JO" sz="1600" b="1" dirty="0"/>
              <a:t>مثال:</a:t>
            </a:r>
            <a:r>
              <a:rPr lang="ar-JO" sz="1600" dirty="0"/>
              <a:t> اتفاق المجتمع على أهمية المحافظة على الهوية الوطنية أو احترام العادات والتقاليد.</a:t>
            </a:r>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581334" y="1601182"/>
            <a:ext cx="10617913" cy="4906408"/>
          </a:xfrm>
          <a:prstGeom prst="rect">
            <a:avLst/>
          </a:prstGeom>
          <a:noFill/>
        </p:spPr>
        <p:txBody>
          <a:bodyPr wrap="square" rtlCol="0">
            <a:spAutoFit/>
          </a:bodyPr>
          <a:lstStyle/>
          <a:p>
            <a:pPr algn="r" rtl="1">
              <a:lnSpc>
                <a:spcPct val="150000"/>
              </a:lnSpc>
            </a:pPr>
            <a:r>
              <a:rPr lang="ar-JO" sz="1400" b="1" dirty="0"/>
              <a:t>عناصر تكوين الرأي العام</a:t>
            </a:r>
          </a:p>
          <a:p>
            <a:pPr algn="r" rtl="1">
              <a:lnSpc>
                <a:spcPct val="150000"/>
              </a:lnSpc>
            </a:pPr>
            <a:r>
              <a:rPr lang="ar-JO" sz="1400" dirty="0"/>
              <a:t>يمثل الرأي العام سلوكًا اجتماعيًا أو استجابة جماعية لمثيرات وقضايا تهم المجتمع. ولكي يتكون الرأي العام، لا بد أن يمر بعدة مراحل تتضمن ثلاثة عناصر أساسية، هي:</a:t>
            </a:r>
          </a:p>
          <a:p>
            <a:pPr algn="r" rtl="1">
              <a:lnSpc>
                <a:spcPct val="150000"/>
              </a:lnSpc>
            </a:pPr>
            <a:r>
              <a:rPr lang="ar-JO" sz="1400" b="1" dirty="0"/>
              <a:t>1. القضية المهمة</a:t>
            </a:r>
          </a:p>
          <a:p>
            <a:pPr algn="r" rtl="1">
              <a:lnSpc>
                <a:spcPct val="150000"/>
              </a:lnSpc>
            </a:pPr>
            <a:r>
              <a:rPr lang="ar-JO" sz="1400" dirty="0"/>
              <a:t>تعد القضية محور تكوين الرأي العام، إذ يجب أن تكون قضية تهم أفراد المجتمع أو فئة منه. وقد تكون قضية بسيطة تؤثر في جماعة محددة، أو قضية كبرى تمس المجتمع أو الدولة بأكملها.</a:t>
            </a:r>
          </a:p>
          <a:p>
            <a:pPr algn="r" rtl="1">
              <a:lnSpc>
                <a:spcPct val="150000"/>
              </a:lnSpc>
            </a:pPr>
            <a:r>
              <a:rPr lang="ar-JO" sz="1400" b="1" dirty="0"/>
              <a:t>2. الجماعة</a:t>
            </a:r>
          </a:p>
          <a:p>
            <a:pPr algn="r" rtl="1">
              <a:lnSpc>
                <a:spcPct val="150000"/>
              </a:lnSpc>
            </a:pPr>
            <a:r>
              <a:rPr lang="ar-JO" sz="1400" dirty="0"/>
              <a:t>ويقصد بها الأفراد الذين يهتمون بالقضية ويتفاعلون معها. وقد تكون الجماعة صغيرة العدد لكنها ذات تأثير كبير، وقد تكون كبيرة العدد إلا أن تأثيرها يكون محدودًا.</a:t>
            </a:r>
          </a:p>
          <a:p>
            <a:pPr algn="r" rtl="1">
              <a:lnSpc>
                <a:spcPct val="150000"/>
              </a:lnSpc>
            </a:pPr>
            <a:r>
              <a:rPr lang="ar-JO" sz="1400" b="1" dirty="0"/>
              <a:t>3. روح المناقشة</a:t>
            </a:r>
          </a:p>
          <a:p>
            <a:pPr algn="r" rtl="1">
              <a:lnSpc>
                <a:spcPct val="150000"/>
              </a:lnSpc>
            </a:pPr>
            <a:r>
              <a:rPr lang="ar-JO" sz="1400" dirty="0"/>
              <a:t>لا يتكون الرأي العام إلا من خلال الحوار وتبادل الآراء بين أفراد الجماعة. وتبدأ المناقشة عادةً باختلاف وجهات النظر، ثم تتطور تدريجيًا نحو التقارب أو الاتفاق، حتى يتبلور رأي عام حول القضية.</a:t>
            </a:r>
          </a:p>
          <a:p>
            <a:pPr algn="r" rtl="1">
              <a:lnSpc>
                <a:spcPct val="150000"/>
              </a:lnSpc>
            </a:pPr>
            <a:r>
              <a:rPr lang="ar-JO" sz="1400" b="1" dirty="0"/>
              <a:t>مراحل المناقشة</a:t>
            </a:r>
          </a:p>
          <a:p>
            <a:pPr algn="r" rtl="1">
              <a:lnSpc>
                <a:spcPct val="150000"/>
              </a:lnSpc>
            </a:pPr>
            <a:r>
              <a:rPr lang="ar-JO" sz="1400" dirty="0"/>
              <a:t>تمر عملية المناقشة بمرحلتين أساسيتين:</a:t>
            </a:r>
          </a:p>
          <a:p>
            <a:pPr algn="r" rtl="1">
              <a:lnSpc>
                <a:spcPct val="150000"/>
              </a:lnSpc>
            </a:pPr>
            <a:r>
              <a:rPr lang="ar-JO" sz="1400" b="1" dirty="0"/>
              <a:t>اختلاف وجهات النظر:</a:t>
            </a:r>
            <a:r>
              <a:rPr lang="ar-JO" sz="1400" dirty="0"/>
              <a:t> حيث يعبر الأفراد عن آرائهم المتنوعة حول القضية.</a:t>
            </a:r>
          </a:p>
          <a:p>
            <a:pPr algn="r" rtl="1">
              <a:lnSpc>
                <a:spcPct val="150000"/>
              </a:lnSpc>
            </a:pPr>
            <a:r>
              <a:rPr lang="ar-JO" sz="1400" b="1" dirty="0"/>
              <a:t>تقارب وجهات النظر:</a:t>
            </a:r>
            <a:r>
              <a:rPr lang="ar-JO" sz="1400" dirty="0"/>
              <a:t> حيث يتم تبادل الحجج والأفكار، مما يؤدي إلى الوصول إلى رأي أو موقف مشترك يمثل الرأي العام.</a:t>
            </a:r>
          </a:p>
          <a:p>
            <a:pPr marL="285750" indent="-285750" algn="r" rtl="1">
              <a:lnSpc>
                <a:spcPct val="150000"/>
              </a:lnSpc>
              <a:buFont typeface="Arial" panose="020B0604020202020204" pitchFamily="34" charset="0"/>
              <a:buChar char="•"/>
            </a:pPr>
            <a:endParaRPr lang="ar-JO" sz="1400"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187445" y="1936376"/>
            <a:ext cx="9731567" cy="3539430"/>
          </a:xfrm>
          <a:prstGeom prst="rect">
            <a:avLst/>
          </a:prstGeom>
          <a:noFill/>
        </p:spPr>
        <p:txBody>
          <a:bodyPr wrap="square" rtlCol="0">
            <a:spAutoFit/>
          </a:bodyPr>
          <a:lstStyle/>
          <a:p>
            <a:pPr algn="r" rtl="1"/>
            <a:r>
              <a:rPr lang="ar-QA" sz="1600" dirty="0"/>
              <a:t>حدد العالم "بورود"، أحمد أبوزيد 10 1988 عوامل تشترك في تكوين الرأي العام</a:t>
            </a:r>
            <a:r>
              <a:rPr lang="ar-JO" sz="1600" dirty="0"/>
              <a:t> </a:t>
            </a:r>
            <a:r>
              <a:rPr lang="ar-QA" sz="1600" dirty="0"/>
              <a:t>وهي كالتالي:</a:t>
            </a:r>
            <a:endParaRPr lang="ar-JO" sz="1600" dirty="0"/>
          </a:p>
          <a:p>
            <a:pPr algn="r" rtl="1"/>
            <a:endParaRPr lang="ar-JO" sz="1600" dirty="0"/>
          </a:p>
          <a:p>
            <a:pPr marL="342900" indent="-342900" algn="r" rtl="1">
              <a:buFont typeface="Arial" panose="020B0604020202020204" pitchFamily="34" charset="0"/>
              <a:buChar char="•"/>
            </a:pPr>
            <a:r>
              <a:rPr lang="ar-QA" sz="1600" dirty="0"/>
              <a:t>نشأة المشكلة أو الموضوع</a:t>
            </a:r>
          </a:p>
          <a:p>
            <a:pPr marL="342900" indent="-342900" algn="r" rtl="1">
              <a:buFont typeface="Arial" panose="020B0604020202020204" pitchFamily="34" charset="0"/>
              <a:buChar char="•"/>
            </a:pPr>
            <a:r>
              <a:rPr lang="ar-QA" sz="1600" dirty="0"/>
              <a:t>إدراك المشكلة.</a:t>
            </a:r>
          </a:p>
          <a:p>
            <a:pPr marL="342900" indent="-342900" algn="r" rtl="1">
              <a:buFont typeface="Arial" panose="020B0604020202020204" pitchFamily="34" charset="0"/>
              <a:buChar char="•"/>
            </a:pPr>
            <a:r>
              <a:rPr lang="ar-QA" sz="1600" dirty="0"/>
              <a:t>الاستطلاع بالمناقشة.</a:t>
            </a:r>
          </a:p>
          <a:p>
            <a:pPr marL="342900" indent="-342900" algn="r" rtl="1">
              <a:buFont typeface="Arial" panose="020B0604020202020204" pitchFamily="34" charset="0"/>
              <a:buChar char="•"/>
            </a:pPr>
            <a:r>
              <a:rPr lang="ar-QA" sz="1600" dirty="0"/>
              <a:t>بروز المقترحات والبدائل</a:t>
            </a:r>
          </a:p>
          <a:p>
            <a:pPr marL="342900" indent="-342900" algn="r" rtl="1">
              <a:buFont typeface="Arial" panose="020B0604020202020204" pitchFamily="34" charset="0"/>
              <a:buChar char="•"/>
            </a:pPr>
            <a:r>
              <a:rPr lang="ar-QA" sz="1600" dirty="0"/>
              <a:t>حل المشكلة.</a:t>
            </a:r>
          </a:p>
          <a:p>
            <a:pPr marL="342900" indent="-342900" algn="r" rtl="1">
              <a:buFont typeface="Arial" panose="020B0604020202020204" pitchFamily="34" charset="0"/>
              <a:buChar char="•"/>
            </a:pPr>
            <a:r>
              <a:rPr lang="ar-QA" sz="1600" dirty="0"/>
              <a:t>صراع الآراء.</a:t>
            </a:r>
          </a:p>
          <a:p>
            <a:pPr marL="342900" indent="-342900" algn="r" rtl="1">
              <a:buFont typeface="Arial" panose="020B0604020202020204" pitchFamily="34" charset="0"/>
              <a:buChar char="•"/>
            </a:pPr>
            <a:r>
              <a:rPr lang="ar-QA" sz="1600" dirty="0"/>
              <a:t>تبلور الآراء.</a:t>
            </a:r>
          </a:p>
          <a:p>
            <a:pPr marL="342900" indent="-342900" algn="r" rtl="1">
              <a:buFont typeface="Arial" panose="020B0604020202020204" pitchFamily="34" charset="0"/>
              <a:buChar char="•"/>
            </a:pPr>
            <a:r>
              <a:rPr lang="ar-QA" sz="1600" dirty="0"/>
              <a:t>تقارب الآراء.</a:t>
            </a:r>
          </a:p>
          <a:p>
            <a:pPr marL="342900" indent="-342900" algn="r" rtl="1">
              <a:buFont typeface="Arial" panose="020B0604020202020204" pitchFamily="34" charset="0"/>
              <a:buChar char="•"/>
            </a:pPr>
            <a:r>
              <a:rPr lang="ar-QA" sz="1600" dirty="0"/>
              <a:t>الاتفاق الجماعي.</a:t>
            </a:r>
          </a:p>
          <a:p>
            <a:pPr marL="342900" indent="-342900" algn="r" rtl="1">
              <a:buFont typeface="Arial" panose="020B0604020202020204" pitchFamily="34" charset="0"/>
              <a:buChar char="•"/>
            </a:pPr>
            <a:r>
              <a:rPr lang="ar-QA" sz="1600" dirty="0"/>
              <a:t>السلوك الجماعي.</a:t>
            </a:r>
          </a:p>
          <a:p>
            <a:br>
              <a:rPr lang="ar-QA" sz="1600" dirty="0"/>
            </a:br>
            <a:endParaRPr lang="ar-QA" sz="1600"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55335" y="1871177"/>
            <a:ext cx="9936609" cy="4493538"/>
          </a:xfrm>
          <a:prstGeom prst="rect">
            <a:avLst/>
          </a:prstGeom>
          <a:noFill/>
        </p:spPr>
        <p:txBody>
          <a:bodyPr wrap="square" rtlCol="0">
            <a:spAutoFit/>
          </a:bodyPr>
          <a:lstStyle/>
          <a:p>
            <a:pPr algn="r" rtl="1"/>
            <a:r>
              <a:rPr lang="ar-JO" b="1" dirty="0"/>
              <a:t>**المرحلة الأولى: ** البداية والتكوين الجنيني</a:t>
            </a:r>
          </a:p>
          <a:p>
            <a:pPr algn="r" rtl="1"/>
            <a:r>
              <a:rPr lang="ar-JO" b="1" dirty="0"/>
              <a:t>الحدث أو القضية</a:t>
            </a:r>
            <a:r>
              <a:rPr lang="ar-JO" dirty="0"/>
              <a:t>: ظهور مشكلة أو موضوع جديد (أزمة اقتصادية، قرار سياسي، حادث كبير).</a:t>
            </a:r>
          </a:p>
          <a:p>
            <a:pPr algn="r" rtl="1"/>
            <a:r>
              <a:rPr lang="ar-JO" b="1" dirty="0"/>
              <a:t>الاستجابة الفردية</a:t>
            </a:r>
            <a:r>
              <a:rPr lang="ar-JO" dirty="0"/>
              <a:t>: تبدأ كردود فعل فردية متناثرة تعتمد على:</a:t>
            </a:r>
          </a:p>
          <a:p>
            <a:pPr lvl="1" algn="r" rtl="1"/>
            <a:r>
              <a:rPr lang="ar-JO" dirty="0"/>
              <a:t>الخبرات الشخصية.</a:t>
            </a:r>
          </a:p>
          <a:p>
            <a:pPr lvl="1" algn="r" rtl="1"/>
            <a:r>
              <a:rPr lang="ar-JO" dirty="0"/>
              <a:t>القيم والمعتقدات المسبقة.</a:t>
            </a:r>
          </a:p>
          <a:p>
            <a:pPr lvl="1" algn="r" rtl="1"/>
            <a:r>
              <a:rPr lang="ar-JO" dirty="0"/>
              <a:t>المصالح الذاتية.</a:t>
            </a:r>
          </a:p>
          <a:p>
            <a:pPr algn="r" rtl="1"/>
            <a:r>
              <a:rPr lang="ar-JO" b="1" dirty="0"/>
              <a:t>الوعي الأولي</a:t>
            </a:r>
            <a:r>
              <a:rPr lang="ar-JO" dirty="0"/>
              <a:t>: بداية انتشار المعلومة عبر وسائل التواصل الشخصي والإعلام.</a:t>
            </a:r>
          </a:p>
          <a:p>
            <a:pPr algn="r" rtl="1"/>
            <a:endParaRPr lang="ar-JO" dirty="0"/>
          </a:p>
          <a:p>
            <a:pPr algn="r" rtl="1"/>
            <a:r>
              <a:rPr lang="ar-JO" b="1" dirty="0"/>
              <a:t>**المرحلة الثانية: ** التفاعل والمناقشة</a:t>
            </a:r>
          </a:p>
          <a:p>
            <a:pPr algn="r" rtl="1"/>
            <a:r>
              <a:rPr lang="ar-JO" b="1" dirty="0"/>
              <a:t>التداول الاجتماعي</a:t>
            </a:r>
            <a:r>
              <a:rPr lang="ar-JO" dirty="0"/>
              <a:t>: تنتقل القضية إلى النقاش في:</a:t>
            </a:r>
          </a:p>
          <a:p>
            <a:pPr lvl="1" algn="r" rtl="1"/>
            <a:r>
              <a:rPr lang="ar-JO" dirty="0"/>
              <a:t>الدوائر الضيقة (العائلة، الأصدقاء).</a:t>
            </a:r>
          </a:p>
          <a:p>
            <a:pPr lvl="1" algn="r" rtl="1"/>
            <a:r>
              <a:rPr lang="ar-JO" dirty="0"/>
              <a:t>أماكن العمل والجامعات.</a:t>
            </a:r>
          </a:p>
          <a:p>
            <a:pPr lvl="1" algn="r" rtl="1"/>
            <a:r>
              <a:rPr lang="ar-JO" dirty="0"/>
              <a:t>منصات التواصل الاجتماعي.</a:t>
            </a:r>
          </a:p>
          <a:p>
            <a:pPr algn="r" rtl="1"/>
            <a:r>
              <a:rPr lang="ar-JO" b="1" dirty="0"/>
              <a:t>تعدد الروايات</a:t>
            </a:r>
            <a:r>
              <a:rPr lang="ar-JO" dirty="0"/>
              <a:t>: ظهور تفسيرات مختلفة، وربما تضارب في المعلومات.</a:t>
            </a:r>
          </a:p>
          <a:p>
            <a:pPr algn="r" rtl="1"/>
            <a:r>
              <a:rPr lang="ar-JO" b="1" dirty="0"/>
              <a:t>بداية الاستقطاب</a:t>
            </a:r>
            <a:r>
              <a:rPr lang="ar-JO" dirty="0"/>
              <a:t>: تشكل مواقف أولية متباينة.</a:t>
            </a:r>
          </a:p>
          <a:p>
            <a:pPr algn="r" rtl="1"/>
            <a:endParaRPr lang="en-US" sz="1600"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78379" y="1808809"/>
            <a:ext cx="9435241" cy="4216539"/>
          </a:xfrm>
          <a:prstGeom prst="rect">
            <a:avLst/>
          </a:prstGeom>
          <a:noFill/>
        </p:spPr>
        <p:txBody>
          <a:bodyPr wrap="square" rtlCol="0">
            <a:spAutoFit/>
          </a:bodyPr>
          <a:lstStyle/>
          <a:p>
            <a:pPr algn="r"/>
            <a:r>
              <a:rPr lang="ar-JO" b="1" dirty="0"/>
              <a:t>المرحلة الثالثة: التبلور والوضوح</a:t>
            </a:r>
            <a:br>
              <a:rPr lang="ar-JO" b="1" dirty="0"/>
            </a:br>
            <a:r>
              <a:rPr lang="ar-JO" b="1" dirty="0"/>
              <a:t>ظهور الاتجاهات الرئيسية</a:t>
            </a:r>
            <a:r>
              <a:rPr lang="ar-JO" dirty="0"/>
              <a:t>: تبدأ آراء واضحة في التشكل (مؤيد، معارض، محايد).</a:t>
            </a:r>
          </a:p>
          <a:p>
            <a:pPr algn="r" rtl="1"/>
            <a:r>
              <a:rPr lang="ar-JO" b="1" dirty="0"/>
              <a:t>تأثير القادة الرأي</a:t>
            </a:r>
            <a:r>
              <a:rPr lang="ar-JO" dirty="0"/>
              <a:t>: تدخل الشخصيات المؤثرة (سياسيون، مثقفون، ناشطون، خبراء).</a:t>
            </a:r>
          </a:p>
          <a:p>
            <a:pPr algn="r" rtl="1"/>
            <a:r>
              <a:rPr lang="ar-JO" b="1" dirty="0"/>
              <a:t>دور الإعلام المركزي</a:t>
            </a:r>
            <a:r>
              <a:rPr lang="ar-JO" dirty="0"/>
              <a:t>: تؤطر وسائل الإعلام الرئيسية النقاش وتسلط الضوء على زوايا معينة.</a:t>
            </a:r>
          </a:p>
          <a:p>
            <a:pPr algn="r" rtl="1"/>
            <a:r>
              <a:rPr lang="ar-JO" b="1" dirty="0"/>
              <a:t>البلورة</a:t>
            </a:r>
            <a:r>
              <a:rPr lang="ar-JO" dirty="0"/>
              <a:t>: تتحول الآراء من مشاعر عامة إلى مواقف أكثر وضوحاً وثباتاً.</a:t>
            </a:r>
          </a:p>
          <a:p>
            <a:pPr algn="r" rtl="1"/>
            <a:endParaRPr lang="ar-JO" dirty="0"/>
          </a:p>
          <a:p>
            <a:pPr algn="r" rtl="1"/>
            <a:r>
              <a:rPr lang="ar-JO" b="1" dirty="0"/>
              <a:t>المرحلة الرابعة: التعبير والتأثير</a:t>
            </a:r>
          </a:p>
          <a:p>
            <a:pPr algn="r" rtl="1"/>
            <a:r>
              <a:rPr lang="ar-JO" b="1" dirty="0"/>
              <a:t>التعبير العلني</a:t>
            </a:r>
            <a:r>
              <a:rPr lang="ar-JO" dirty="0"/>
              <a:t>: يبدأ الناس في التعبير عن رأيهم بشكل جماعي عبر:</a:t>
            </a:r>
          </a:p>
          <a:p>
            <a:pPr lvl="1" algn="r" rtl="1"/>
            <a:r>
              <a:rPr lang="ar-JO" dirty="0"/>
              <a:t>الاستطلاعات الرسمية.</a:t>
            </a:r>
          </a:p>
          <a:p>
            <a:pPr lvl="1" algn="r" rtl="1"/>
            <a:r>
              <a:rPr lang="ar-JO" dirty="0"/>
              <a:t>المظاهرات أو الحملات.</a:t>
            </a:r>
          </a:p>
          <a:p>
            <a:pPr lvl="1" algn="r" rtl="1"/>
            <a:r>
              <a:rPr lang="ar-JO" dirty="0"/>
              <a:t>الضغط على صناع القرار.</a:t>
            </a:r>
          </a:p>
          <a:p>
            <a:pPr algn="r" rtl="1"/>
            <a:r>
              <a:rPr lang="ar-JO" b="1" dirty="0"/>
              <a:t>التأثير على القرار</a:t>
            </a:r>
            <a:r>
              <a:rPr lang="ar-JO" dirty="0"/>
              <a:t>: يحاول صانعو السياسات استقراء الرأي العام أو الاستجابة له.</a:t>
            </a:r>
          </a:p>
          <a:p>
            <a:pPr algn="r" rtl="1"/>
            <a:r>
              <a:rPr lang="ar-JO" b="1" dirty="0"/>
              <a:t>التغذية الراجعة</a:t>
            </a:r>
            <a:r>
              <a:rPr lang="ar-JO" dirty="0"/>
              <a:t>: ردود الفعل على القرارات تعيد تشكيل الرأي العام من جديد.</a:t>
            </a:r>
          </a:p>
          <a:p>
            <a:pPr algn="r" rtl="1"/>
            <a:br>
              <a:rPr lang="ar-JO" dirty="0"/>
            </a:br>
            <a:endParaRPr lang="ar-QA" sz="1600"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18445"/>
            <a:ext cx="10194969" cy="4260077"/>
          </a:xfrm>
          <a:prstGeom prst="rect">
            <a:avLst/>
          </a:prstGeom>
          <a:noFill/>
        </p:spPr>
        <p:txBody>
          <a:bodyPr wrap="square" rtlCol="0">
            <a:spAutoFit/>
          </a:bodyPr>
          <a:lstStyle/>
          <a:p>
            <a:pPr algn="r">
              <a:lnSpc>
                <a:spcPct val="150000"/>
              </a:lnSpc>
            </a:pPr>
            <a:r>
              <a:rPr lang="ar-JO" sz="1400" b="1" dirty="0"/>
              <a:t>أهمية فهم الرأي العام في العلاقات العامة</a:t>
            </a:r>
          </a:p>
          <a:p>
            <a:pPr algn="r">
              <a:lnSpc>
                <a:spcPct val="150000"/>
              </a:lnSpc>
            </a:pPr>
            <a:r>
              <a:rPr lang="ar-JO" sz="1400" dirty="0"/>
              <a:t>يُعد فهم الرأي العام وآليات تكوينه من أهم الأسس التي تقوم عليها ممارسات العلاقات العامة، إذ يساعد أخصائي العلاقات العامة على تحديد الأساليب الأكثر فاعلية للتأثير في اتجاهات الجمهور وتوجيهها. كما يمكنه من التعرف على قادة الرأي، سواء كانوا رسميين أو غير رسميين، والعمل على إيصال الرسائل الاتصالية إليهم بوصفهم أكثر الفئات قدرة على التأثير في الآخرين.</a:t>
            </a:r>
          </a:p>
          <a:p>
            <a:pPr algn="r">
              <a:lnSpc>
                <a:spcPct val="150000"/>
              </a:lnSpc>
            </a:pPr>
            <a:r>
              <a:rPr lang="ar-JO" sz="1400" dirty="0"/>
              <a:t>ومن الجوانب المهمة أيضًا أن أخصائي العلاقات العامة يدرك أن وسائل الاتصال الجماهيري لا تحدد للجمهور </a:t>
            </a:r>
            <a:r>
              <a:rPr lang="ar-JO" sz="1400" b="1" dirty="0"/>
              <a:t>ماذا يفكر</a:t>
            </a:r>
            <a:r>
              <a:rPr lang="ar-JO" sz="1400" dirty="0"/>
              <a:t>، وإنما تسهم في تحديد </a:t>
            </a:r>
            <a:r>
              <a:rPr lang="ar-JO" sz="1400" b="1" dirty="0"/>
              <a:t>فيما يفكر</a:t>
            </a:r>
            <a:r>
              <a:rPr lang="ar-JO" sz="1400" dirty="0"/>
              <a:t>، وذلك من خلال إبراز قضايا معينة وجذب انتباه الجمهور إليها، وهو ما يعرف بوظيفة ترتيب أولويات </a:t>
            </a:r>
            <a:r>
              <a:rPr lang="ar-JO" sz="1400"/>
              <a:t>القضايا </a:t>
            </a:r>
          </a:p>
          <a:p>
            <a:pPr algn="r">
              <a:lnSpc>
                <a:spcPct val="150000"/>
              </a:lnSpc>
            </a:pPr>
            <a:r>
              <a:rPr lang="ar-JO" sz="1400" b="1"/>
              <a:t>العوامل </a:t>
            </a:r>
            <a:r>
              <a:rPr lang="ar-JO" sz="1400" b="1" dirty="0"/>
              <a:t>المحورية المؤثرة في تكوين الرأي العام</a:t>
            </a:r>
          </a:p>
          <a:p>
            <a:pPr algn="r">
              <a:lnSpc>
                <a:spcPct val="150000"/>
              </a:lnSpc>
            </a:pPr>
            <a:r>
              <a:rPr lang="ar-JO" sz="1400" dirty="0"/>
              <a:t>توجد مجموعة من العوامل التي تؤثر في جميع مراحل تكوين الرأي العام، ومن أبرزها:</a:t>
            </a:r>
          </a:p>
          <a:p>
            <a:pPr algn="r">
              <a:lnSpc>
                <a:spcPct val="150000"/>
              </a:lnSpc>
            </a:pPr>
            <a:r>
              <a:rPr lang="ar-JO" sz="1400" b="1" dirty="0"/>
              <a:t>مصداقية المصدر:</a:t>
            </a:r>
            <a:r>
              <a:rPr lang="ar-JO" sz="1400" dirty="0"/>
              <a:t> فكلما زادت ثقة الجمهور في مصدر المعلومات، كان تأثير الرسالة الاتصالية أكبر.</a:t>
            </a:r>
          </a:p>
          <a:p>
            <a:pPr algn="r">
              <a:lnSpc>
                <a:spcPct val="150000"/>
              </a:lnSpc>
            </a:pPr>
            <a:r>
              <a:rPr lang="ar-JO" sz="1400" b="1" dirty="0"/>
              <a:t>التكرار:</a:t>
            </a:r>
            <a:r>
              <a:rPr lang="ar-JO" sz="1400" dirty="0"/>
              <a:t> إن تكرار عرض الرسالة أو الفكرة يسهم في زيادة ترسيخها في أذهان الجمهور.</a:t>
            </a:r>
          </a:p>
          <a:p>
            <a:pPr algn="r">
              <a:lnSpc>
                <a:spcPct val="150000"/>
              </a:lnSpc>
            </a:pPr>
            <a:r>
              <a:rPr lang="ar-JO" sz="1400" b="1" dirty="0"/>
              <a:t>الإطار الإعلامي:</a:t>
            </a:r>
            <a:r>
              <a:rPr lang="ar-JO" sz="1400" dirty="0"/>
              <a:t> ويقصد به الطريقة التي تُعرض بها القضية، سواء من منظور أمني، أو اقتصادي، أو اجتماعي، أو إنساني، إذ يؤثر ذلك في كيفية إدراك الجمهور لها.</a:t>
            </a:r>
          </a:p>
          <a:p>
            <a:pPr algn="r">
              <a:lnSpc>
                <a:spcPct val="150000"/>
              </a:lnSpc>
            </a:pPr>
            <a:r>
              <a:rPr lang="ar-JO" sz="1400" b="1" dirty="0"/>
              <a:t>السياق الاجتماعي والسياسي:</a:t>
            </a:r>
            <a:r>
              <a:rPr lang="ar-JO" sz="1400" dirty="0"/>
              <a:t> مثل مستوى التعليم، وحرية التعبير، والثقافة السائدة، ودرجة الاستقطاب المجتمعي، وهي عوامل تؤثر في طريقة استقبال الرسائل الإعلامية وتفسيرها وتكوين المواقف تجاهها.</a:t>
            </a: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667452" y="288027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microsoft.com/office/infopath/2007/PartnerControls"/>
    <ds:schemaRef ds:uri="688354b5-287c-4cda-825e-1d7935aea40e"/>
    <ds:schemaRef ds:uri="http://purl.org/dc/elements/1.1/"/>
    <ds:schemaRef ds:uri="http://schemas.openxmlformats.org/package/2006/metadata/core-properties"/>
    <ds:schemaRef ds:uri="http://www.w3.org/XML/1998/namespace"/>
    <ds:schemaRef ds:uri="aca13214-df29-4e3c-a050-857c0bf7bd8e"/>
    <ds:schemaRef ds:uri="http://schemas.microsoft.com/office/2006/metadata/properties"/>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6BCCFCF-B393-4F10-B003-A97EEBCD6CAE}"/>
</file>

<file path=docProps/app.xml><?xml version="1.0" encoding="utf-8"?>
<Properties xmlns="http://schemas.openxmlformats.org/officeDocument/2006/extended-properties" xmlns:vt="http://schemas.openxmlformats.org/officeDocument/2006/docPropsVTypes">
  <TotalTime>13881</TotalTime>
  <Words>4618</Words>
  <Application>Microsoft Macintosh PowerPoint</Application>
  <PresentationFormat>Widescreen</PresentationFormat>
  <Paragraphs>375</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cairo</vt:lpstr>
      <vt:lpstr>Calibri</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151</cp:revision>
  <dcterms:created xsi:type="dcterms:W3CDTF">2023-04-29T09:08:00Z</dcterms:created>
  <dcterms:modified xsi:type="dcterms:W3CDTF">2026-06-28T12:32:38Z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