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56"/>
  </p:notesMasterIdLst>
  <p:sldIdLst>
    <p:sldId id="355" r:id="rId6"/>
    <p:sldId id="356" r:id="rId7"/>
    <p:sldId id="280" r:id="rId8"/>
    <p:sldId id="403" r:id="rId9"/>
    <p:sldId id="357" r:id="rId10"/>
    <p:sldId id="358" r:id="rId11"/>
    <p:sldId id="359" r:id="rId12"/>
    <p:sldId id="361" r:id="rId13"/>
    <p:sldId id="392" r:id="rId14"/>
    <p:sldId id="404" r:id="rId15"/>
    <p:sldId id="400" r:id="rId16"/>
    <p:sldId id="362" r:id="rId17"/>
    <p:sldId id="363" r:id="rId18"/>
    <p:sldId id="405" r:id="rId19"/>
    <p:sldId id="366" r:id="rId20"/>
    <p:sldId id="367" r:id="rId21"/>
    <p:sldId id="368" r:id="rId22"/>
    <p:sldId id="406" r:id="rId23"/>
    <p:sldId id="369" r:id="rId24"/>
    <p:sldId id="370" r:id="rId25"/>
    <p:sldId id="371" r:id="rId26"/>
    <p:sldId id="372" r:id="rId27"/>
    <p:sldId id="373" r:id="rId28"/>
    <p:sldId id="374" r:id="rId29"/>
    <p:sldId id="375" r:id="rId30"/>
    <p:sldId id="376" r:id="rId31"/>
    <p:sldId id="377" r:id="rId32"/>
    <p:sldId id="378" r:id="rId33"/>
    <p:sldId id="380" r:id="rId34"/>
    <p:sldId id="379" r:id="rId35"/>
    <p:sldId id="381" r:id="rId36"/>
    <p:sldId id="401" r:id="rId37"/>
    <p:sldId id="382" r:id="rId38"/>
    <p:sldId id="402" r:id="rId39"/>
    <p:sldId id="383" r:id="rId40"/>
    <p:sldId id="384" r:id="rId41"/>
    <p:sldId id="385" r:id="rId42"/>
    <p:sldId id="386" r:id="rId43"/>
    <p:sldId id="387" r:id="rId44"/>
    <p:sldId id="388" r:id="rId45"/>
    <p:sldId id="389" r:id="rId46"/>
    <p:sldId id="390" r:id="rId47"/>
    <p:sldId id="391" r:id="rId48"/>
    <p:sldId id="393" r:id="rId49"/>
    <p:sldId id="394" r:id="rId50"/>
    <p:sldId id="395" r:id="rId51"/>
    <p:sldId id="396" r:id="rId52"/>
    <p:sldId id="397" r:id="rId53"/>
    <p:sldId id="399" r:id="rId54"/>
    <p:sldId id="276"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62" autoAdjust="0"/>
    <p:restoredTop sz="87661" autoAdjust="0"/>
  </p:normalViewPr>
  <p:slideViewPr>
    <p:cSldViewPr snapToGrid="0">
      <p:cViewPr varScale="1">
        <p:scale>
          <a:sx n="98" d="100"/>
          <a:sy n="98" d="100"/>
        </p:scale>
        <p:origin x="1176" y="84"/>
      </p:cViewPr>
      <p:guideLst/>
    </p:cSldViewPr>
  </p:slideViewPr>
  <p:outlineViewPr>
    <p:cViewPr>
      <p:scale>
        <a:sx n="33" d="100"/>
        <a:sy n="33" d="100"/>
      </p:scale>
      <p:origin x="0" y="-4183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viewProps" Target="viewProps.xml"/><Relationship Id="rId5" Type="http://schemas.openxmlformats.org/officeDocument/2006/relationships/slideMaster" Target="slideMasters/slideMaster2.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notesMaster" Target="notesMasters/notesMaster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heme" Target="theme/theme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presProps" Target="presProps.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22</a:t>
            </a:fld>
            <a:endParaRPr lang="en-US"/>
          </a:p>
        </p:txBody>
      </p:sp>
    </p:spTree>
    <p:extLst>
      <p:ext uri="{BB962C8B-B14F-4D97-AF65-F5344CB8AC3E}">
        <p14:creationId xmlns:p14="http://schemas.microsoft.com/office/powerpoint/2010/main" val="10769520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Jake had always wondered how Amazon became the Undisputed king of e-commerce of course it had fast shipping endless product choices and competitive prices but there was one small Innovation that changed everything the </a:t>
            </a:r>
            <a:r>
              <a:rPr lang="en-US" dirty="0" err="1"/>
              <a:t>oneclick</a:t>
            </a:r>
            <a:r>
              <a:rPr lang="en-US" dirty="0"/>
              <a:t> by button back in 1999 Amazon patented a simple yet genius idea instead of making customers go through multiple steps to complete a purchase it allowed them to buy instantly with a single click no shopping cart no entering payment details just one tap and the order was placed the impact was massive the fewer steps customers had to take the less time they had to second guess their purchase sales skyrocketed and Amazon's dominance group other companies saw how powerful this was but there was a catch Amazon owned the patent for years competitors like apple eBay and Walmart couldn't legally copy the </a:t>
            </a:r>
            <a:r>
              <a:rPr lang="en-US" dirty="0" err="1"/>
              <a:t>oneclick</a:t>
            </a:r>
            <a:r>
              <a:rPr lang="en-US" dirty="0"/>
              <a:t> feature Apple even had to pay Amazon Millions just to use it for iTunes purchases it wasn't until 2017 when the patent expired that other e-commerce platforms could finally use the same trick by then Amazon had already changed consumer Behavior people were used to instant gratification and the idea of long checkout processes felt outdated the </a:t>
            </a:r>
            <a:r>
              <a:rPr lang="en-US" dirty="0" err="1"/>
              <a:t>oneclick</a:t>
            </a:r>
            <a:r>
              <a:rPr lang="en-US" dirty="0"/>
              <a:t> by button not only made shopping faster but also paved the way for </a:t>
            </a:r>
            <a:r>
              <a:rPr lang="en-US" dirty="0" err="1"/>
              <a:t>onap</a:t>
            </a:r>
            <a:r>
              <a:rPr lang="en-US" dirty="0"/>
              <a:t> mobile payments subscription models and voice activated shopping with Alexa Jake realized that sometimes the smallest changes make the biggest impact one clever idea backed by the right strategy can be the difference between a successful business and a trillion </a:t>
            </a:r>
            <a:r>
              <a:rPr lang="en-US" dirty="0" err="1"/>
              <a:t>dooll</a:t>
            </a:r>
            <a:r>
              <a:rPr lang="en-US" dirty="0"/>
              <a:t> Empire</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32</a:t>
            </a:fld>
            <a:endParaRPr lang="en-US"/>
          </a:p>
        </p:txBody>
      </p:sp>
    </p:spTree>
    <p:extLst>
      <p:ext uri="{BB962C8B-B14F-4D97-AF65-F5344CB8AC3E}">
        <p14:creationId xmlns:p14="http://schemas.microsoft.com/office/powerpoint/2010/main" val="8640740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does a small, young company beat an industry giant on its own turf? Through what Harvard Business School professor Clayton Christensen calls disruptive innovation. It works like this. Big players focus on sustaining innovation, upgrading existing products and services to attract higher-paying customers. But soon they start to ignore all the regular customers who just want simple, low-cost alternatives. That's where the entrepreneurial company jumps in with that basic offering. The big guys stay focused on more profitable customers and begin to overserve, adding bells and whistles no one wants to pay for. Meanwhile, the disruptor improves its product to appeal to more people. By the time the incumbent notices, the disruptor has already started to take over the market. The classic example is the steel mini mills which first produced low-quality rebar, then moved to sheet steel, stealing business from the large mills that had been dominant. More recent disruptors include makers like Toyota and Hyundai, which launched with economy models then added luxury features and brands. The only way for industry giants to fight back is by launching their own disruptive innovations. To succeed, they must treat the project as a separate unit with a different business model and growth expectations; ask what job do customers need to get done; segment customers by job, not by product, market size, or demographics; and develop basic, low-cost ways to get the job done. That's how Procter Gamble came up with Crest White Strips, a cheap, do-it-yourself alternative to an expensive dental service. Disruptive innovation creates new markets and reshapes existing ones. To achieve growth in a fast-changing world, you want to be a disruptor. Don't be disruptive.</a:t>
            </a:r>
            <a:endParaRPr lang="ar-SY" dirty="0"/>
          </a:p>
        </p:txBody>
      </p:sp>
      <p:sp>
        <p:nvSpPr>
          <p:cNvPr id="4" name="Slide Number Placeholder 3"/>
          <p:cNvSpPr>
            <a:spLocks noGrp="1"/>
          </p:cNvSpPr>
          <p:nvPr>
            <p:ph type="sldNum" sz="quarter" idx="5"/>
          </p:nvPr>
        </p:nvSpPr>
        <p:spPr/>
        <p:txBody>
          <a:bodyPr/>
          <a:lstStyle/>
          <a:p>
            <a:fld id="{4A83C8A9-2E18-4CDE-808C-35A6F74E129F}" type="slidenum">
              <a:rPr lang="en-US" smtClean="0"/>
              <a:t>34</a:t>
            </a:fld>
            <a:endParaRPr lang="en-US"/>
          </a:p>
        </p:txBody>
      </p:sp>
    </p:spTree>
    <p:extLst>
      <p:ext uri="{BB962C8B-B14F-4D97-AF65-F5344CB8AC3E}">
        <p14:creationId xmlns:p14="http://schemas.microsoft.com/office/powerpoint/2010/main" val="14425971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27" name="Footer Placeholder 26"/>
          <p:cNvSpPr>
            <a:spLocks noGrp="1"/>
          </p:cNvSpPr>
          <p:nvPr>
            <p:ph type="ftr" sz="quarter" idx="11"/>
          </p:nvPr>
        </p:nvSpPr>
        <p:spPr>
          <a:xfrm>
            <a:off x="4242545" y="6486976"/>
            <a:ext cx="3706906" cy="365125"/>
          </a:xfrm>
          <a:prstGeom prst="rect">
            <a:avLst/>
          </a:prstGeom>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a:xfrm>
            <a:off x="8095129" y="6486976"/>
            <a:ext cx="3908183" cy="365125"/>
          </a:xfrm>
          <a:prstGeom prst="rect">
            <a:avLst/>
          </a:prstGeom>
        </p:spPr>
        <p:txBody>
          <a:bodyPr/>
          <a:lstStyle/>
          <a:p>
            <a:r>
              <a:rPr lang="en-US" dirty="0"/>
              <a:t>MGM331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8" name="Footer Placeholder 7"/>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9" name="Slide Number Placeholder 8"/>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ar-SY"/>
              <a:t>Lecture 1 An Introduction to Information Systems</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Principles of management information systems</a:t>
            </a:r>
          </a:p>
        </p:txBody>
      </p:sp>
    </p:spTree>
    <p:extLst>
      <p:ext uri="{BB962C8B-B14F-4D97-AF65-F5344CB8AC3E}">
        <p14:creationId xmlns:p14="http://schemas.microsoft.com/office/powerpoint/2010/main" val="599887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3" name="Footer Placeholder 2"/>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4" name="Slide Number Placeholder 3"/>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6" name="Footer Placeholder 5"/>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7" name="Slide Number Placeholder 6"/>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159656" y="6474053"/>
            <a:ext cx="3478893" cy="378047"/>
          </a:xfrm>
          <a:prstGeom prst="rect">
            <a:avLst/>
          </a:prstGeom>
        </p:spPr>
        <p:txBody>
          <a:bodyPr/>
          <a:lstStyle/>
          <a:p>
            <a:r>
              <a:rPr lang="ar-SY"/>
              <a:t>Lecture 1 An Introduction to Information Systems</a:t>
            </a:r>
            <a:endParaRPr lang="en-US" dirty="0"/>
          </a:p>
        </p:txBody>
      </p:sp>
      <p:sp>
        <p:nvSpPr>
          <p:cNvPr id="5" name="Footer Placeholder 4"/>
          <p:cNvSpPr>
            <a:spLocks noGrp="1"/>
          </p:cNvSpPr>
          <p:nvPr>
            <p:ph type="ftr" sz="quarter" idx="11"/>
          </p:nvPr>
        </p:nvSpPr>
        <p:spPr>
          <a:xfrm>
            <a:off x="4242545" y="6486976"/>
            <a:ext cx="3706906" cy="365125"/>
          </a:xfrm>
          <a:prstGeom prst="rect">
            <a:avLst/>
          </a:prstGeom>
        </p:spPr>
        <p:txBody>
          <a:bodyPr/>
          <a:lstStyle/>
          <a:p>
            <a:r>
              <a:rPr lang="en-US"/>
              <a:t>www.midocean.ae</a:t>
            </a:r>
          </a:p>
        </p:txBody>
      </p:sp>
      <p:sp>
        <p:nvSpPr>
          <p:cNvPr id="6" name="Slide Number Placeholder 5"/>
          <p:cNvSpPr>
            <a:spLocks noGrp="1"/>
          </p:cNvSpPr>
          <p:nvPr>
            <p:ph type="sldNum" sz="quarter" idx="12"/>
          </p:nvPr>
        </p:nvSpPr>
        <p:spPr>
          <a:xfrm>
            <a:off x="8095129" y="6486976"/>
            <a:ext cx="3908183" cy="365125"/>
          </a:xfrm>
          <a:prstGeom prst="rect">
            <a:avLst/>
          </a:prstGeom>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4032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06933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750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39771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ar-SY"/>
              <a:t>Lecture 1 An Introduction to Information Systems</a:t>
            </a:r>
            <a:endParaRPr lang="en-US"/>
          </a:p>
        </p:txBody>
      </p:sp>
      <p:sp>
        <p:nvSpPr>
          <p:cNvPr id="8" name="Footer Placeholder 7"/>
          <p:cNvSpPr>
            <a:spLocks noGrp="1"/>
          </p:cNvSpPr>
          <p:nvPr>
            <p:ph type="ftr" sz="quarter" idx="11"/>
          </p:nvPr>
        </p:nvSpPr>
        <p:spPr/>
        <p:txBody>
          <a:bodyPr/>
          <a:lstStyle/>
          <a:p>
            <a:r>
              <a:rPr lang="en-US"/>
              <a:t>www.midocean.ae</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5591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ar-SY"/>
              <a:t>Lecture 1 An Introduction to Information Systems</a:t>
            </a:r>
            <a:endParaRPr lang="en-US"/>
          </a:p>
        </p:txBody>
      </p:sp>
      <p:sp>
        <p:nvSpPr>
          <p:cNvPr id="4" name="Footer Placeholder 3"/>
          <p:cNvSpPr>
            <a:spLocks noGrp="1"/>
          </p:cNvSpPr>
          <p:nvPr>
            <p:ph type="ftr" sz="quarter" idx="11"/>
          </p:nvPr>
        </p:nvSpPr>
        <p:spPr/>
        <p:txBody>
          <a:bodyPr/>
          <a:lstStyle/>
          <a:p>
            <a:r>
              <a:rPr lang="en-US"/>
              <a:t>www.midocean.ae</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40778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ar-SY"/>
              <a:t>Lecture 1 An Introduction to Information Systems</a:t>
            </a:r>
            <a:endParaRPr lang="en-US"/>
          </a:p>
        </p:txBody>
      </p:sp>
      <p:sp>
        <p:nvSpPr>
          <p:cNvPr id="3" name="Footer Placeholder 2"/>
          <p:cNvSpPr>
            <a:spLocks noGrp="1"/>
          </p:cNvSpPr>
          <p:nvPr>
            <p:ph type="ftr" sz="quarter" idx="11"/>
          </p:nvPr>
        </p:nvSpPr>
        <p:spPr/>
        <p:txBody>
          <a:bodyPr/>
          <a:lstStyle/>
          <a:p>
            <a:r>
              <a:rPr lang="en-US"/>
              <a:t>www.midocean.ae</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03628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987852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ar-SY"/>
              <a:t>Lecture 1 An Introduction to Information Systems</a:t>
            </a:r>
            <a:endParaRPr lang="en-US"/>
          </a:p>
        </p:txBody>
      </p:sp>
      <p:sp>
        <p:nvSpPr>
          <p:cNvPr id="6" name="Footer Placeholder 5"/>
          <p:cNvSpPr>
            <a:spLocks noGrp="1"/>
          </p:cNvSpPr>
          <p:nvPr>
            <p:ph type="ftr" sz="quarter" idx="11"/>
          </p:nvPr>
        </p:nvSpPr>
        <p:spPr/>
        <p:txBody>
          <a:bodyPr/>
          <a:lstStyle/>
          <a:p>
            <a:r>
              <a:rPr lang="en-US"/>
              <a:t>www.midocean.ae</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55321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9571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ar-SY"/>
              <a:t>Lecture 1 An Introduction to Information Systems</a:t>
            </a:r>
            <a:endParaRPr lang="en-US"/>
          </a:p>
        </p:txBody>
      </p:sp>
      <p:sp>
        <p:nvSpPr>
          <p:cNvPr id="5" name="Footer Placeholder 4"/>
          <p:cNvSpPr>
            <a:spLocks noGrp="1"/>
          </p:cNvSpPr>
          <p:nvPr>
            <p:ph type="ftr" sz="quarter" idx="11"/>
          </p:nvPr>
        </p:nvSpPr>
        <p:spPr/>
        <p:txBody>
          <a:bodyPr/>
          <a:lstStyle/>
          <a:p>
            <a:r>
              <a:rPr lang="en-US"/>
              <a:t>www.midocean.ae</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13756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7734162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79518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8455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59967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92699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9869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4901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3.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9" name="Graphic 21">
            <a:extLst>
              <a:ext uri="{FF2B5EF4-FFF2-40B4-BE49-F238E27FC236}">
                <a16:creationId xmlns:a16="http://schemas.microsoft.com/office/drawing/2014/main" id="{4921FC31-4AA0-42ED-A460-3020C103B4EB}"/>
              </a:ext>
            </a:extLst>
          </p:cNvPr>
          <p:cNvPicPr>
            <a:picLocks noChangeAspect="1"/>
          </p:cNvPicPr>
          <p:nvPr userDrawn="1"/>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ar-SY"/>
              <a:t>Lecture 1 An Introduction to Information Systems</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www.midocean.ae</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6390476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4.xml"/><Relationship Id="rId5" Type="http://schemas.openxmlformats.org/officeDocument/2006/relationships/image" Target="../media/image2.png"/><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2.mp4"/><Relationship Id="rId1" Type="http://schemas.openxmlformats.org/officeDocument/2006/relationships/video" Target="NULL" TargetMode="External"/><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5" Type="http://schemas.openxmlformats.org/officeDocument/2006/relationships/image" Target="../media/image20.png"/><Relationship Id="rId4" Type="http://schemas.openxmlformats.org/officeDocument/2006/relationships/notesSlide" Target="../notesSlides/notesSlide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notesSlide" Target="../notesSlides/notesSlide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2</a:t>
            </a:r>
          </a:p>
        </p:txBody>
      </p:sp>
      <p:sp>
        <p:nvSpPr>
          <p:cNvPr id="11" name="TextBox 10"/>
          <p:cNvSpPr txBox="1"/>
          <p:nvPr/>
        </p:nvSpPr>
        <p:spPr>
          <a:xfrm>
            <a:off x="6370224" y="4802552"/>
            <a:ext cx="5080878" cy="707886"/>
          </a:xfrm>
          <a:prstGeom prst="rect">
            <a:avLst/>
          </a:prstGeom>
          <a:noFill/>
        </p:spPr>
        <p:txBody>
          <a:bodyPr wrap="square" rtlCol="0">
            <a:spAutoFit/>
          </a:bodyPr>
          <a:lstStyle/>
          <a:p>
            <a:pPr lvl="0">
              <a:defRPr/>
            </a:pPr>
            <a:r>
              <a:rPr lang="en-US" sz="2000" b="1" dirty="0">
                <a:solidFill>
                  <a:prstClr val="black"/>
                </a:solidFill>
                <a:latin typeface="Times New Roman" panose="02020603050405020304" pitchFamily="18" charset="0"/>
                <a:cs typeface="Times New Roman" panose="02020603050405020304" pitchFamily="18" charset="0"/>
              </a:rPr>
              <a:t>IT392</a:t>
            </a: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r>
              <a:rPr lang="en-US" sz="2000" b="1" dirty="0">
                <a:latin typeface="Times New Roman" panose="02020603050405020304" pitchFamily="18" charset="0"/>
                <a:cs typeface="Times New Roman" panose="02020603050405020304" pitchFamily="18" charset="0"/>
              </a:rPr>
              <a:t>E-commerce Business Models and Concepts</a:t>
            </a:r>
          </a:p>
        </p:txBody>
      </p:sp>
      <p:sp>
        <p:nvSpPr>
          <p:cNvPr id="12" name="TextBox 11"/>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Eng. Youssef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Ntefeh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38075C5F-E6B9-4298-A219-2725AAFD0E44}"/>
              </a:ext>
            </a:extLst>
          </p:cNvPr>
          <p:cNvSpPr txBox="1"/>
          <p:nvPr/>
        </p:nvSpPr>
        <p:spPr>
          <a:xfrm>
            <a:off x="6271884" y="3078098"/>
            <a:ext cx="6292251" cy="769441"/>
          </a:xfrm>
          <a:prstGeom prst="rect">
            <a:avLst/>
          </a:prstGeom>
          <a:noFill/>
        </p:spPr>
        <p:txBody>
          <a:bodyPr wrap="square" rtlCol="0">
            <a:spAutoFit/>
          </a:bodyPr>
          <a:lstStyle/>
          <a:p>
            <a:pPr lvl="0">
              <a:defRPr/>
            </a:pPr>
            <a:r>
              <a:rPr lang="en-US" sz="4400" b="1" dirty="0">
                <a:solidFill>
                  <a:srgbClr val="00B0F0"/>
                </a:solidFill>
                <a:latin typeface="Times New Roman" panose="02020603050405020304" pitchFamily="18" charset="0"/>
                <a:cs typeface="Times New Roman" panose="02020603050405020304" pitchFamily="18" charset="0"/>
              </a:rPr>
              <a:t>Electronic Commerce</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E75416-882A-4A40-B14C-7251FC817AE4}"/>
              </a:ext>
            </a:extLst>
          </p:cNvPr>
          <p:cNvSpPr>
            <a:spLocks noGrp="1"/>
          </p:cNvSpPr>
          <p:nvPr>
            <p:ph type="title"/>
          </p:nvPr>
        </p:nvSpPr>
        <p:spPr/>
        <p:txBody>
          <a:bodyPr/>
          <a:lstStyle/>
          <a:p>
            <a:r>
              <a:rPr lang="en-US" dirty="0"/>
              <a:t>Chapter 2</a:t>
            </a:r>
            <a:endParaRPr lang="ar-SY" dirty="0"/>
          </a:p>
        </p:txBody>
      </p:sp>
      <p:sp>
        <p:nvSpPr>
          <p:cNvPr id="3" name="Content Placeholder 2">
            <a:extLst>
              <a:ext uri="{FF2B5EF4-FFF2-40B4-BE49-F238E27FC236}">
                <a16:creationId xmlns:a16="http://schemas.microsoft.com/office/drawing/2014/main" id="{5ACF7B63-A4D2-4B07-96E5-32E13B52425E}"/>
              </a:ext>
            </a:extLst>
          </p:cNvPr>
          <p:cNvSpPr>
            <a:spLocks noGrp="1"/>
          </p:cNvSpPr>
          <p:nvPr>
            <p:ph idx="1"/>
          </p:nvPr>
        </p:nvSpPr>
        <p:spPr/>
        <p:txBody>
          <a:bodyPr>
            <a:normAutofit fontScale="85000" lnSpcReduction="20000"/>
          </a:bodyPr>
          <a:lstStyle/>
          <a:p>
            <a:r>
              <a:rPr lang="en-US" dirty="0"/>
              <a:t>This chapter discusses the evolution and potential future of e-commerce platforms, from desktop and laptop computers to smartphones, tablets, and smart cars. </a:t>
            </a:r>
          </a:p>
          <a:p>
            <a:r>
              <a:rPr lang="en-US" dirty="0"/>
              <a:t>The success of an e-commerce business, however, doesn’t solely depend on the usage of new technologies. </a:t>
            </a:r>
          </a:p>
          <a:p>
            <a:r>
              <a:rPr lang="en-US" dirty="0"/>
              <a:t>Businesses also need to provide value to customers, optimize operations, manage legal and social issues, and ensure profitability and scalability. </a:t>
            </a:r>
          </a:p>
          <a:p>
            <a:r>
              <a:rPr lang="en-US" dirty="0"/>
              <a:t>Learning about components of an e-commerce business plan, types of business models, and fundamental business concepts and strategies is key to understanding how to create a successful e-commerce business.</a:t>
            </a:r>
            <a:endParaRPr lang="ar-SY" dirty="0"/>
          </a:p>
        </p:txBody>
      </p:sp>
    </p:spTree>
    <p:extLst>
      <p:ext uri="{BB962C8B-B14F-4D97-AF65-F5344CB8AC3E}">
        <p14:creationId xmlns:p14="http://schemas.microsoft.com/office/powerpoint/2010/main" val="329560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normAutofit/>
          </a:bodyPr>
          <a:lstStyle/>
          <a:p>
            <a:r>
              <a:rPr lang="en-US" dirty="0"/>
              <a:t>Identify the key components of e-commerce business models.</a:t>
            </a:r>
          </a:p>
          <a:p>
            <a:r>
              <a:rPr lang="en-US" dirty="0"/>
              <a:t>Describe the major B2C business models.</a:t>
            </a:r>
          </a:p>
          <a:p>
            <a:r>
              <a:rPr lang="en-US" dirty="0"/>
              <a:t>Describe the major B2B business models.</a:t>
            </a:r>
          </a:p>
          <a:p>
            <a:r>
              <a:rPr lang="en-US" dirty="0"/>
              <a:t>Understand key business concepts and strategies applicable to e-commerce.</a:t>
            </a:r>
          </a:p>
        </p:txBody>
      </p:sp>
    </p:spTree>
    <p:extLst>
      <p:ext uri="{BB962C8B-B14F-4D97-AF65-F5344CB8AC3E}">
        <p14:creationId xmlns:p14="http://schemas.microsoft.com/office/powerpoint/2010/main" val="37992312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0" name="Straight Connector 49">
            <a:extLst>
              <a:ext uri="{FF2B5EF4-FFF2-40B4-BE49-F238E27FC236}">
                <a16:creationId xmlns:a16="http://schemas.microsoft.com/office/drawing/2014/main" id="{D57A96C6-69B2-408C-8D1E-9BB528CB797F}"/>
              </a:ext>
            </a:extLst>
          </p:cNvPr>
          <p:cNvSpPr/>
          <p:nvPr/>
        </p:nvSpPr>
        <p:spPr>
          <a:xfrm>
            <a:off x="355600" y="1524000"/>
            <a:ext cx="1080770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1" name="Freeform: Shape 50">
            <a:extLst>
              <a:ext uri="{FF2B5EF4-FFF2-40B4-BE49-F238E27FC236}">
                <a16:creationId xmlns:a16="http://schemas.microsoft.com/office/drawing/2014/main" id="{752EADA2-31C3-4A72-AFEF-AC40FB11AAEA}"/>
              </a:ext>
            </a:extLst>
          </p:cNvPr>
          <p:cNvSpPr/>
          <p:nvPr/>
        </p:nvSpPr>
        <p:spPr>
          <a:xfrm>
            <a:off x="207249" y="1557813"/>
            <a:ext cx="2472006" cy="4268039"/>
          </a:xfrm>
          <a:custGeom>
            <a:avLst/>
            <a:gdLst>
              <a:gd name="connsiteX0" fmla="*/ 0 w 2161540"/>
              <a:gd name="connsiteY0" fmla="*/ 0 h 4622799"/>
              <a:gd name="connsiteX1" fmla="*/ 2161540 w 2161540"/>
              <a:gd name="connsiteY1" fmla="*/ 0 h 4622799"/>
              <a:gd name="connsiteX2" fmla="*/ 2161540 w 2161540"/>
              <a:gd name="connsiteY2" fmla="*/ 4622799 h 4622799"/>
              <a:gd name="connsiteX3" fmla="*/ 0 w 2161540"/>
              <a:gd name="connsiteY3" fmla="*/ 4622799 h 4622799"/>
              <a:gd name="connsiteX4" fmla="*/ 0 w 2161540"/>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540" h="4622799">
                <a:moveTo>
                  <a:pt x="0" y="0"/>
                </a:moveTo>
                <a:lnTo>
                  <a:pt x="2161540" y="0"/>
                </a:lnTo>
                <a:lnTo>
                  <a:pt x="2161540"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r>
              <a:rPr lang="en-US" sz="2400" b="1" kern="1200" dirty="0"/>
              <a:t>Chapter 2 </a:t>
            </a:r>
            <a:br>
              <a:rPr lang="en-US" sz="2400" b="1" kern="1200" dirty="0"/>
            </a:br>
            <a:r>
              <a:rPr lang="en-US" sz="2400" b="1" kern="1200" dirty="0"/>
              <a:t>E-COMMERCE BUSINESS MODELS AND CONCEPTS</a:t>
            </a:r>
          </a:p>
        </p:txBody>
      </p:sp>
      <p:sp>
        <p:nvSpPr>
          <p:cNvPr id="52" name="Freeform: Shape 51">
            <a:extLst>
              <a:ext uri="{FF2B5EF4-FFF2-40B4-BE49-F238E27FC236}">
                <a16:creationId xmlns:a16="http://schemas.microsoft.com/office/drawing/2014/main" id="{0A4C6133-91FC-4D70-A25F-686424A3008C}"/>
              </a:ext>
            </a:extLst>
          </p:cNvPr>
          <p:cNvSpPr/>
          <p:nvPr/>
        </p:nvSpPr>
        <p:spPr>
          <a:xfrm>
            <a:off x="2679255" y="1578342"/>
            <a:ext cx="4160964" cy="452669"/>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E-commerce Business Models</a:t>
            </a:r>
          </a:p>
        </p:txBody>
      </p:sp>
      <p:sp>
        <p:nvSpPr>
          <p:cNvPr id="53" name="Freeform: Shape 52">
            <a:extLst>
              <a:ext uri="{FF2B5EF4-FFF2-40B4-BE49-F238E27FC236}">
                <a16:creationId xmlns:a16="http://schemas.microsoft.com/office/drawing/2014/main" id="{26D1B709-053D-407C-92A0-74BA3BEE8D40}"/>
              </a:ext>
            </a:extLst>
          </p:cNvPr>
          <p:cNvSpPr/>
          <p:nvPr/>
        </p:nvSpPr>
        <p:spPr>
          <a:xfrm>
            <a:off x="7002335" y="1648682"/>
            <a:ext cx="4160964" cy="264881"/>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Eight Key Elements of a Business Model</a:t>
            </a:r>
          </a:p>
        </p:txBody>
      </p:sp>
      <p:sp>
        <p:nvSpPr>
          <p:cNvPr id="54" name="Straight Connector 53">
            <a:extLst>
              <a:ext uri="{FF2B5EF4-FFF2-40B4-BE49-F238E27FC236}">
                <a16:creationId xmlns:a16="http://schemas.microsoft.com/office/drawing/2014/main" id="{1E874604-08E7-439D-B83D-FF3B4D306E17}"/>
              </a:ext>
            </a:extLst>
          </p:cNvPr>
          <p:cNvSpPr/>
          <p:nvPr/>
        </p:nvSpPr>
        <p:spPr>
          <a:xfrm>
            <a:off x="2517140" y="1979397"/>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Shape 54">
            <a:extLst>
              <a:ext uri="{FF2B5EF4-FFF2-40B4-BE49-F238E27FC236}">
                <a16:creationId xmlns:a16="http://schemas.microsoft.com/office/drawing/2014/main" id="{9D3A438F-FF3F-4635-8096-BBB441FB1A3D}"/>
              </a:ext>
            </a:extLst>
          </p:cNvPr>
          <p:cNvSpPr/>
          <p:nvPr/>
        </p:nvSpPr>
        <p:spPr>
          <a:xfrm>
            <a:off x="2679255" y="2286957"/>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Business-to-Consumer (B2C) Business Models</a:t>
            </a:r>
          </a:p>
        </p:txBody>
      </p:sp>
      <p:sp>
        <p:nvSpPr>
          <p:cNvPr id="56" name="Freeform: Shape 55">
            <a:extLst>
              <a:ext uri="{FF2B5EF4-FFF2-40B4-BE49-F238E27FC236}">
                <a16:creationId xmlns:a16="http://schemas.microsoft.com/office/drawing/2014/main" id="{D3E74C2E-0D50-421C-B340-025307671949}"/>
              </a:ext>
            </a:extLst>
          </p:cNvPr>
          <p:cNvSpPr/>
          <p:nvPr/>
        </p:nvSpPr>
        <p:spPr>
          <a:xfrm>
            <a:off x="7002335" y="203374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Online Retailer (E-</a:t>
            </a:r>
            <a:r>
              <a:rPr lang="en-US" sz="1400" kern="1200" dirty="0" err="1"/>
              <a:t>tailer</a:t>
            </a:r>
            <a:r>
              <a:rPr lang="en-US" sz="1400" kern="1200" dirty="0"/>
              <a:t>)</a:t>
            </a:r>
          </a:p>
        </p:txBody>
      </p:sp>
      <p:sp>
        <p:nvSpPr>
          <p:cNvPr id="57" name="Straight Connector 56">
            <a:extLst>
              <a:ext uri="{FF2B5EF4-FFF2-40B4-BE49-F238E27FC236}">
                <a16:creationId xmlns:a16="http://schemas.microsoft.com/office/drawing/2014/main" id="{94137295-EE64-4422-856A-79F249BE8BCA}"/>
              </a:ext>
            </a:extLst>
          </p:cNvPr>
          <p:cNvSpPr/>
          <p:nvPr/>
        </p:nvSpPr>
        <p:spPr>
          <a:xfrm>
            <a:off x="6840220" y="22556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8" name="Freeform: Shape 57">
            <a:extLst>
              <a:ext uri="{FF2B5EF4-FFF2-40B4-BE49-F238E27FC236}">
                <a16:creationId xmlns:a16="http://schemas.microsoft.com/office/drawing/2014/main" id="{76E80F64-8FF3-44F8-8A2D-BD9707503A48}"/>
              </a:ext>
            </a:extLst>
          </p:cNvPr>
          <p:cNvSpPr/>
          <p:nvPr/>
        </p:nvSpPr>
        <p:spPr>
          <a:xfrm>
            <a:off x="7002335" y="2255645"/>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Community Provider</a:t>
            </a:r>
          </a:p>
        </p:txBody>
      </p:sp>
      <p:sp>
        <p:nvSpPr>
          <p:cNvPr id="59" name="Straight Connector 58">
            <a:extLst>
              <a:ext uri="{FF2B5EF4-FFF2-40B4-BE49-F238E27FC236}">
                <a16:creationId xmlns:a16="http://schemas.microsoft.com/office/drawing/2014/main" id="{A2683293-7497-4C65-99FC-614E4640D810}"/>
              </a:ext>
            </a:extLst>
          </p:cNvPr>
          <p:cNvSpPr/>
          <p:nvPr/>
        </p:nvSpPr>
        <p:spPr>
          <a:xfrm>
            <a:off x="6840220" y="246326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Shape 59">
            <a:extLst>
              <a:ext uri="{FF2B5EF4-FFF2-40B4-BE49-F238E27FC236}">
                <a16:creationId xmlns:a16="http://schemas.microsoft.com/office/drawing/2014/main" id="{EDF7BB47-E98F-4B4F-B511-6303C7021A0D}"/>
              </a:ext>
            </a:extLst>
          </p:cNvPr>
          <p:cNvSpPr/>
          <p:nvPr/>
        </p:nvSpPr>
        <p:spPr>
          <a:xfrm>
            <a:off x="7002335" y="244421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Content Provider</a:t>
            </a:r>
          </a:p>
        </p:txBody>
      </p:sp>
      <p:sp>
        <p:nvSpPr>
          <p:cNvPr id="61" name="Straight Connector 60">
            <a:extLst>
              <a:ext uri="{FF2B5EF4-FFF2-40B4-BE49-F238E27FC236}">
                <a16:creationId xmlns:a16="http://schemas.microsoft.com/office/drawing/2014/main" id="{8456AE1A-5A43-49FD-BA87-1C68F21DB5B1}"/>
              </a:ext>
            </a:extLst>
          </p:cNvPr>
          <p:cNvSpPr/>
          <p:nvPr/>
        </p:nvSpPr>
        <p:spPr>
          <a:xfrm>
            <a:off x="6840220" y="264230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2" name="Freeform: Shape 61">
            <a:extLst>
              <a:ext uri="{FF2B5EF4-FFF2-40B4-BE49-F238E27FC236}">
                <a16:creationId xmlns:a16="http://schemas.microsoft.com/office/drawing/2014/main" id="{B8473168-B633-42A8-8C9A-A8AB98FC5C2D}"/>
              </a:ext>
            </a:extLst>
          </p:cNvPr>
          <p:cNvSpPr/>
          <p:nvPr/>
        </p:nvSpPr>
        <p:spPr>
          <a:xfrm>
            <a:off x="7002335" y="264230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Portal</a:t>
            </a:r>
            <a:endParaRPr lang="en-US" sz="1400" kern="1200" dirty="0"/>
          </a:p>
        </p:txBody>
      </p:sp>
      <p:sp>
        <p:nvSpPr>
          <p:cNvPr id="63" name="Straight Connector 62">
            <a:extLst>
              <a:ext uri="{FF2B5EF4-FFF2-40B4-BE49-F238E27FC236}">
                <a16:creationId xmlns:a16="http://schemas.microsoft.com/office/drawing/2014/main" id="{6ADAFCB2-A86B-45EE-A498-CDB28AD0B376}"/>
              </a:ext>
            </a:extLst>
          </p:cNvPr>
          <p:cNvSpPr/>
          <p:nvPr/>
        </p:nvSpPr>
        <p:spPr>
          <a:xfrm>
            <a:off x="6840220" y="284992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4" name="Freeform: Shape 63">
            <a:extLst>
              <a:ext uri="{FF2B5EF4-FFF2-40B4-BE49-F238E27FC236}">
                <a16:creationId xmlns:a16="http://schemas.microsoft.com/office/drawing/2014/main" id="{10CD66C9-9A6A-4C2D-AFD6-401C31000EE2}"/>
              </a:ext>
            </a:extLst>
          </p:cNvPr>
          <p:cNvSpPr/>
          <p:nvPr/>
        </p:nvSpPr>
        <p:spPr>
          <a:xfrm>
            <a:off x="7002335" y="284992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Transaction Broker</a:t>
            </a:r>
          </a:p>
        </p:txBody>
      </p:sp>
      <p:sp>
        <p:nvSpPr>
          <p:cNvPr id="65" name="Straight Connector 64">
            <a:extLst>
              <a:ext uri="{FF2B5EF4-FFF2-40B4-BE49-F238E27FC236}">
                <a16:creationId xmlns:a16="http://schemas.microsoft.com/office/drawing/2014/main" id="{DB236CE7-3A44-4AE5-9758-E2CE522AC06F}"/>
              </a:ext>
            </a:extLst>
          </p:cNvPr>
          <p:cNvSpPr/>
          <p:nvPr/>
        </p:nvSpPr>
        <p:spPr>
          <a:xfrm>
            <a:off x="6840220" y="306706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6" name="Freeform: Shape 65">
            <a:extLst>
              <a:ext uri="{FF2B5EF4-FFF2-40B4-BE49-F238E27FC236}">
                <a16:creationId xmlns:a16="http://schemas.microsoft.com/office/drawing/2014/main" id="{5DC247F6-84CF-484B-8F50-EADA9D895608}"/>
              </a:ext>
            </a:extLst>
          </p:cNvPr>
          <p:cNvSpPr/>
          <p:nvPr/>
        </p:nvSpPr>
        <p:spPr>
          <a:xfrm>
            <a:off x="7002335" y="306706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Market Creator</a:t>
            </a:r>
          </a:p>
        </p:txBody>
      </p:sp>
      <p:sp>
        <p:nvSpPr>
          <p:cNvPr id="67" name="Straight Connector 66">
            <a:extLst>
              <a:ext uri="{FF2B5EF4-FFF2-40B4-BE49-F238E27FC236}">
                <a16:creationId xmlns:a16="http://schemas.microsoft.com/office/drawing/2014/main" id="{D1EF0B93-F30C-49BF-BD37-C3A06D1101E2}"/>
              </a:ext>
            </a:extLst>
          </p:cNvPr>
          <p:cNvSpPr/>
          <p:nvPr/>
        </p:nvSpPr>
        <p:spPr>
          <a:xfrm>
            <a:off x="6840220" y="329373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8" name="Freeform: Shape 67">
            <a:extLst>
              <a:ext uri="{FF2B5EF4-FFF2-40B4-BE49-F238E27FC236}">
                <a16:creationId xmlns:a16="http://schemas.microsoft.com/office/drawing/2014/main" id="{0740B564-1D27-411A-83C3-6E8A36DE3C94}"/>
              </a:ext>
            </a:extLst>
          </p:cNvPr>
          <p:cNvSpPr/>
          <p:nvPr/>
        </p:nvSpPr>
        <p:spPr>
          <a:xfrm>
            <a:off x="7002335" y="3298494"/>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Service Provider</a:t>
            </a:r>
          </a:p>
        </p:txBody>
      </p:sp>
      <p:sp>
        <p:nvSpPr>
          <p:cNvPr id="69" name="Straight Connector 68">
            <a:extLst>
              <a:ext uri="{FF2B5EF4-FFF2-40B4-BE49-F238E27FC236}">
                <a16:creationId xmlns:a16="http://schemas.microsoft.com/office/drawing/2014/main" id="{1D6E7391-3C9B-4754-B6F7-7A36820E2342}"/>
              </a:ext>
            </a:extLst>
          </p:cNvPr>
          <p:cNvSpPr/>
          <p:nvPr/>
        </p:nvSpPr>
        <p:spPr>
          <a:xfrm>
            <a:off x="2517140" y="3533344"/>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0" name="Freeform: Shape 69">
            <a:extLst>
              <a:ext uri="{FF2B5EF4-FFF2-40B4-BE49-F238E27FC236}">
                <a16:creationId xmlns:a16="http://schemas.microsoft.com/office/drawing/2014/main" id="{373C4971-FB51-426B-8E15-3F809FDA95CF}"/>
              </a:ext>
            </a:extLst>
          </p:cNvPr>
          <p:cNvSpPr/>
          <p:nvPr/>
        </p:nvSpPr>
        <p:spPr>
          <a:xfrm>
            <a:off x="2679255" y="3552762"/>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Business-to-Business (B2B) Business Models</a:t>
            </a:r>
          </a:p>
        </p:txBody>
      </p:sp>
      <p:sp>
        <p:nvSpPr>
          <p:cNvPr id="71" name="Freeform: Shape 70">
            <a:extLst>
              <a:ext uri="{FF2B5EF4-FFF2-40B4-BE49-F238E27FC236}">
                <a16:creationId xmlns:a16="http://schemas.microsoft.com/office/drawing/2014/main" id="{12A07918-6C12-4C07-BB35-8E514231F037}"/>
              </a:ext>
            </a:extLst>
          </p:cNvPr>
          <p:cNvSpPr/>
          <p:nvPr/>
        </p:nvSpPr>
        <p:spPr>
          <a:xfrm>
            <a:off x="7002335" y="3543237"/>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E-distributor</a:t>
            </a:r>
            <a:endParaRPr lang="en-US" sz="1400" kern="1200" dirty="0"/>
          </a:p>
        </p:txBody>
      </p:sp>
      <p:sp>
        <p:nvSpPr>
          <p:cNvPr id="72" name="Straight Connector 71">
            <a:extLst>
              <a:ext uri="{FF2B5EF4-FFF2-40B4-BE49-F238E27FC236}">
                <a16:creationId xmlns:a16="http://schemas.microsoft.com/office/drawing/2014/main" id="{CD88FA5F-E24C-455A-AEA8-A55559F3BD85}"/>
              </a:ext>
            </a:extLst>
          </p:cNvPr>
          <p:cNvSpPr/>
          <p:nvPr/>
        </p:nvSpPr>
        <p:spPr>
          <a:xfrm>
            <a:off x="6840220" y="376530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3" name="Freeform: Shape 72">
            <a:extLst>
              <a:ext uri="{FF2B5EF4-FFF2-40B4-BE49-F238E27FC236}">
                <a16:creationId xmlns:a16="http://schemas.microsoft.com/office/drawing/2014/main" id="{605C3FEE-9D5F-4B5C-B40A-5E213502FDD9}"/>
              </a:ext>
            </a:extLst>
          </p:cNvPr>
          <p:cNvSpPr/>
          <p:nvPr/>
        </p:nvSpPr>
        <p:spPr>
          <a:xfrm>
            <a:off x="7002335" y="3760555"/>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E-procurement</a:t>
            </a:r>
          </a:p>
        </p:txBody>
      </p:sp>
      <p:sp>
        <p:nvSpPr>
          <p:cNvPr id="74" name="Straight Connector 73">
            <a:extLst>
              <a:ext uri="{FF2B5EF4-FFF2-40B4-BE49-F238E27FC236}">
                <a16:creationId xmlns:a16="http://schemas.microsoft.com/office/drawing/2014/main" id="{DD46966C-C1B5-4AA8-B07B-AD06BFEE0216}"/>
              </a:ext>
            </a:extLst>
          </p:cNvPr>
          <p:cNvSpPr/>
          <p:nvPr/>
        </p:nvSpPr>
        <p:spPr>
          <a:xfrm>
            <a:off x="6840220" y="3992154"/>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5" name="Freeform: Shape 74">
            <a:extLst>
              <a:ext uri="{FF2B5EF4-FFF2-40B4-BE49-F238E27FC236}">
                <a16:creationId xmlns:a16="http://schemas.microsoft.com/office/drawing/2014/main" id="{0FA7B4A0-D6FF-480A-9484-22EFCC25FBBE}"/>
              </a:ext>
            </a:extLst>
          </p:cNvPr>
          <p:cNvSpPr/>
          <p:nvPr/>
        </p:nvSpPr>
        <p:spPr>
          <a:xfrm>
            <a:off x="7002335" y="3977873"/>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Exchanges</a:t>
            </a:r>
          </a:p>
        </p:txBody>
      </p:sp>
      <p:sp>
        <p:nvSpPr>
          <p:cNvPr id="76" name="Straight Connector 75">
            <a:extLst>
              <a:ext uri="{FF2B5EF4-FFF2-40B4-BE49-F238E27FC236}">
                <a16:creationId xmlns:a16="http://schemas.microsoft.com/office/drawing/2014/main" id="{387E895C-5068-4798-8FAC-9660FBFDA388}"/>
              </a:ext>
            </a:extLst>
          </p:cNvPr>
          <p:cNvSpPr/>
          <p:nvPr/>
        </p:nvSpPr>
        <p:spPr>
          <a:xfrm>
            <a:off x="6840220" y="41999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7" name="Freeform: Shape 76">
            <a:extLst>
              <a:ext uri="{FF2B5EF4-FFF2-40B4-BE49-F238E27FC236}">
                <a16:creationId xmlns:a16="http://schemas.microsoft.com/office/drawing/2014/main" id="{05221A8F-A626-4AE8-9CA3-72E2FF150A87}"/>
              </a:ext>
            </a:extLst>
          </p:cNvPr>
          <p:cNvSpPr/>
          <p:nvPr/>
        </p:nvSpPr>
        <p:spPr>
          <a:xfrm>
            <a:off x="7002335" y="4195190"/>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Consortia</a:t>
            </a:r>
          </a:p>
        </p:txBody>
      </p:sp>
      <p:sp>
        <p:nvSpPr>
          <p:cNvPr id="78" name="Straight Connector 77">
            <a:extLst>
              <a:ext uri="{FF2B5EF4-FFF2-40B4-BE49-F238E27FC236}">
                <a16:creationId xmlns:a16="http://schemas.microsoft.com/office/drawing/2014/main" id="{3D6635C4-1D1C-4089-837E-C8C1503F6FEF}"/>
              </a:ext>
            </a:extLst>
          </p:cNvPr>
          <p:cNvSpPr/>
          <p:nvPr/>
        </p:nvSpPr>
        <p:spPr>
          <a:xfrm>
            <a:off x="6840220" y="443631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9" name="Freeform: Shape 78">
            <a:extLst>
              <a:ext uri="{FF2B5EF4-FFF2-40B4-BE49-F238E27FC236}">
                <a16:creationId xmlns:a16="http://schemas.microsoft.com/office/drawing/2014/main" id="{61F63B44-EE91-4EFC-9B5E-A609DA8F19D5}"/>
              </a:ext>
            </a:extLst>
          </p:cNvPr>
          <p:cNvSpPr/>
          <p:nvPr/>
        </p:nvSpPr>
        <p:spPr>
          <a:xfrm>
            <a:off x="7002335" y="4440644"/>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Private B2B Networks</a:t>
            </a:r>
          </a:p>
        </p:txBody>
      </p:sp>
      <p:sp>
        <p:nvSpPr>
          <p:cNvPr id="80" name="Straight Connector 79">
            <a:extLst>
              <a:ext uri="{FF2B5EF4-FFF2-40B4-BE49-F238E27FC236}">
                <a16:creationId xmlns:a16="http://schemas.microsoft.com/office/drawing/2014/main" id="{C17F24CF-E8C4-4D2E-9000-2E9D27367FCC}"/>
              </a:ext>
            </a:extLst>
          </p:cNvPr>
          <p:cNvSpPr/>
          <p:nvPr/>
        </p:nvSpPr>
        <p:spPr>
          <a:xfrm>
            <a:off x="2517140" y="4680891"/>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1" name="Freeform: Shape 80">
            <a:extLst>
              <a:ext uri="{FF2B5EF4-FFF2-40B4-BE49-F238E27FC236}">
                <a16:creationId xmlns:a16="http://schemas.microsoft.com/office/drawing/2014/main" id="{8D4A8955-F112-41CF-BC9D-79064D01F41E}"/>
              </a:ext>
            </a:extLst>
          </p:cNvPr>
          <p:cNvSpPr/>
          <p:nvPr/>
        </p:nvSpPr>
        <p:spPr>
          <a:xfrm>
            <a:off x="2679255" y="4709949"/>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How E-commerce Changes Business: Strategy, Structure, and Process</a:t>
            </a:r>
          </a:p>
        </p:txBody>
      </p:sp>
      <p:sp>
        <p:nvSpPr>
          <p:cNvPr id="82" name="Freeform: Shape 81">
            <a:extLst>
              <a:ext uri="{FF2B5EF4-FFF2-40B4-BE49-F238E27FC236}">
                <a16:creationId xmlns:a16="http://schemas.microsoft.com/office/drawing/2014/main" id="{B60B118F-6392-4CEA-98A5-B939AC8F5193}"/>
              </a:ext>
            </a:extLst>
          </p:cNvPr>
          <p:cNvSpPr/>
          <p:nvPr/>
        </p:nvSpPr>
        <p:spPr>
          <a:xfrm>
            <a:off x="7002335" y="4668998"/>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Structure</a:t>
            </a:r>
          </a:p>
        </p:txBody>
      </p:sp>
      <p:sp>
        <p:nvSpPr>
          <p:cNvPr id="83" name="Straight Connector 82">
            <a:extLst>
              <a:ext uri="{FF2B5EF4-FFF2-40B4-BE49-F238E27FC236}">
                <a16:creationId xmlns:a16="http://schemas.microsoft.com/office/drawing/2014/main" id="{A3931395-6537-4512-83C5-CF2DB1D39110}"/>
              </a:ext>
            </a:extLst>
          </p:cNvPr>
          <p:cNvSpPr/>
          <p:nvPr/>
        </p:nvSpPr>
        <p:spPr>
          <a:xfrm>
            <a:off x="6840220" y="490096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4" name="Freeform: Shape 83">
            <a:extLst>
              <a:ext uri="{FF2B5EF4-FFF2-40B4-BE49-F238E27FC236}">
                <a16:creationId xmlns:a16="http://schemas.microsoft.com/office/drawing/2014/main" id="{A1ABAFC8-3A56-44D2-8145-71850D1EC9E7}"/>
              </a:ext>
            </a:extLst>
          </p:cNvPr>
          <p:cNvSpPr/>
          <p:nvPr/>
        </p:nvSpPr>
        <p:spPr>
          <a:xfrm>
            <a:off x="7002335" y="4900960"/>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Value Chain</a:t>
            </a:r>
          </a:p>
        </p:txBody>
      </p:sp>
      <p:sp>
        <p:nvSpPr>
          <p:cNvPr id="85" name="Straight Connector 84">
            <a:extLst>
              <a:ext uri="{FF2B5EF4-FFF2-40B4-BE49-F238E27FC236}">
                <a16:creationId xmlns:a16="http://schemas.microsoft.com/office/drawing/2014/main" id="{3DB15204-015F-4BE3-A914-BCF94190FBA0}"/>
              </a:ext>
            </a:extLst>
          </p:cNvPr>
          <p:cNvSpPr/>
          <p:nvPr/>
        </p:nvSpPr>
        <p:spPr>
          <a:xfrm>
            <a:off x="6840220" y="511240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6" name="Freeform: Shape 85">
            <a:extLst>
              <a:ext uri="{FF2B5EF4-FFF2-40B4-BE49-F238E27FC236}">
                <a16:creationId xmlns:a16="http://schemas.microsoft.com/office/drawing/2014/main" id="{8391E2BA-1DD7-42C5-A452-0FDFDFE409BA}"/>
              </a:ext>
            </a:extLst>
          </p:cNvPr>
          <p:cNvSpPr/>
          <p:nvPr/>
        </p:nvSpPr>
        <p:spPr>
          <a:xfrm>
            <a:off x="7002335" y="5112405"/>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Firm Value Chains</a:t>
            </a:r>
            <a:endParaRPr lang="en-US" sz="1400" kern="1200" dirty="0"/>
          </a:p>
        </p:txBody>
      </p:sp>
      <p:sp>
        <p:nvSpPr>
          <p:cNvPr id="87" name="Straight Connector 86">
            <a:extLst>
              <a:ext uri="{FF2B5EF4-FFF2-40B4-BE49-F238E27FC236}">
                <a16:creationId xmlns:a16="http://schemas.microsoft.com/office/drawing/2014/main" id="{011D25EB-8F87-4C01-96C9-D87E403AC160}"/>
              </a:ext>
            </a:extLst>
          </p:cNvPr>
          <p:cNvSpPr/>
          <p:nvPr/>
        </p:nvSpPr>
        <p:spPr>
          <a:xfrm>
            <a:off x="6840220" y="5323851"/>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8" name="Freeform: Shape 87">
            <a:extLst>
              <a:ext uri="{FF2B5EF4-FFF2-40B4-BE49-F238E27FC236}">
                <a16:creationId xmlns:a16="http://schemas.microsoft.com/office/drawing/2014/main" id="{674EC79C-B6EC-4682-BB12-0BCB540E6501}"/>
              </a:ext>
            </a:extLst>
          </p:cNvPr>
          <p:cNvSpPr/>
          <p:nvPr/>
        </p:nvSpPr>
        <p:spPr>
          <a:xfrm>
            <a:off x="7002335" y="5323851"/>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Firm Value Webs</a:t>
            </a:r>
          </a:p>
        </p:txBody>
      </p:sp>
      <p:sp>
        <p:nvSpPr>
          <p:cNvPr id="89" name="Straight Connector 88">
            <a:extLst>
              <a:ext uri="{FF2B5EF4-FFF2-40B4-BE49-F238E27FC236}">
                <a16:creationId xmlns:a16="http://schemas.microsoft.com/office/drawing/2014/main" id="{176B8898-7BEF-408D-94F8-3BB5A667B88D}"/>
              </a:ext>
            </a:extLst>
          </p:cNvPr>
          <p:cNvSpPr/>
          <p:nvPr/>
        </p:nvSpPr>
        <p:spPr>
          <a:xfrm>
            <a:off x="6840220" y="554291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0" name="Freeform: Shape 89">
            <a:extLst>
              <a:ext uri="{FF2B5EF4-FFF2-40B4-BE49-F238E27FC236}">
                <a16:creationId xmlns:a16="http://schemas.microsoft.com/office/drawing/2014/main" id="{8879D305-89A8-43B9-9535-80742E7B9BE1}"/>
              </a:ext>
            </a:extLst>
          </p:cNvPr>
          <p:cNvSpPr/>
          <p:nvPr/>
        </p:nvSpPr>
        <p:spPr>
          <a:xfrm>
            <a:off x="7002335" y="5542916"/>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Business Strategy</a:t>
            </a:r>
          </a:p>
        </p:txBody>
      </p:sp>
      <p:sp>
        <p:nvSpPr>
          <p:cNvPr id="91" name="Straight Connector 90">
            <a:extLst>
              <a:ext uri="{FF2B5EF4-FFF2-40B4-BE49-F238E27FC236}">
                <a16:creationId xmlns:a16="http://schemas.microsoft.com/office/drawing/2014/main" id="{5244F3F5-D502-49CD-9C99-63E80190021C}"/>
              </a:ext>
            </a:extLst>
          </p:cNvPr>
          <p:cNvSpPr/>
          <p:nvPr/>
        </p:nvSpPr>
        <p:spPr>
          <a:xfrm>
            <a:off x="6840220" y="5784842"/>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2" name="Freeform: Shape 91">
            <a:extLst>
              <a:ext uri="{FF2B5EF4-FFF2-40B4-BE49-F238E27FC236}">
                <a16:creationId xmlns:a16="http://schemas.microsoft.com/office/drawing/2014/main" id="{EA477D98-3BDB-469D-9519-DEC7093D678C}"/>
              </a:ext>
            </a:extLst>
          </p:cNvPr>
          <p:cNvSpPr/>
          <p:nvPr/>
        </p:nvSpPr>
        <p:spPr>
          <a:xfrm>
            <a:off x="7002335" y="5784842"/>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E-commerce Technology and Business Model Disruption</a:t>
            </a:r>
          </a:p>
        </p:txBody>
      </p:sp>
      <p:sp>
        <p:nvSpPr>
          <p:cNvPr id="93" name="Straight Connector 92">
            <a:extLst>
              <a:ext uri="{FF2B5EF4-FFF2-40B4-BE49-F238E27FC236}">
                <a16:creationId xmlns:a16="http://schemas.microsoft.com/office/drawing/2014/main" id="{0998DE2A-6389-429F-85CC-B48854D3AD32}"/>
              </a:ext>
            </a:extLst>
          </p:cNvPr>
          <p:cNvSpPr/>
          <p:nvPr/>
        </p:nvSpPr>
        <p:spPr>
          <a:xfrm>
            <a:off x="2517140" y="6088789"/>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938947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grpId="0" nodeType="clickEffect">
                                  <p:stCondLst>
                                    <p:cond delay="0"/>
                                  </p:stCondLst>
                                  <p:childTnLst>
                                    <p:animClr clrSpc="rgb" dir="cw">
                                      <p:cBhvr>
                                        <p:cTn id="6" dur="2000" fill="hold"/>
                                        <p:tgtEl>
                                          <p:spTgt spid="52"/>
                                        </p:tgtEl>
                                        <p:attrNameLst>
                                          <p:attrName>fillcolor</p:attrName>
                                        </p:attrNameLst>
                                      </p:cBhvr>
                                      <p:to>
                                        <a:srgbClr val="FFFF00"/>
                                      </p:to>
                                    </p:animClr>
                                    <p:set>
                                      <p:cBhvr>
                                        <p:cTn id="7" dur="2000" fill="hold"/>
                                        <p:tgtEl>
                                          <p:spTgt spid="52"/>
                                        </p:tgtEl>
                                        <p:attrNameLst>
                                          <p:attrName>fill.type</p:attrName>
                                        </p:attrNameLst>
                                      </p:cBhvr>
                                      <p:to>
                                        <p:strVal val="solid"/>
                                      </p:to>
                                    </p:set>
                                    <p:set>
                                      <p:cBhvr>
                                        <p:cTn id="8" dur="2000" fill="hold"/>
                                        <p:tgtEl>
                                          <p:spTgt spid="5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EE66E-DC8D-44EC-9F21-4C19F4DC2131}"/>
              </a:ext>
            </a:extLst>
          </p:cNvPr>
          <p:cNvSpPr>
            <a:spLocks noGrp="1"/>
          </p:cNvSpPr>
          <p:nvPr>
            <p:ph type="title"/>
          </p:nvPr>
        </p:nvSpPr>
        <p:spPr/>
        <p:txBody>
          <a:bodyPr/>
          <a:lstStyle/>
          <a:p>
            <a:r>
              <a:rPr lang="en-US" dirty="0"/>
              <a:t>E-commerce business models</a:t>
            </a:r>
            <a:endParaRPr lang="ar-SY" dirty="0"/>
          </a:p>
        </p:txBody>
      </p:sp>
      <p:sp>
        <p:nvSpPr>
          <p:cNvPr id="3" name="Content Placeholder 2">
            <a:extLst>
              <a:ext uri="{FF2B5EF4-FFF2-40B4-BE49-F238E27FC236}">
                <a16:creationId xmlns:a16="http://schemas.microsoft.com/office/drawing/2014/main" id="{63EABB0D-CB15-4365-9688-DF6DCDB9D68F}"/>
              </a:ext>
            </a:extLst>
          </p:cNvPr>
          <p:cNvSpPr>
            <a:spLocks noGrp="1"/>
          </p:cNvSpPr>
          <p:nvPr>
            <p:ph idx="1"/>
          </p:nvPr>
        </p:nvSpPr>
        <p:spPr/>
        <p:txBody>
          <a:bodyPr>
            <a:normAutofit fontScale="92500" lnSpcReduction="20000"/>
          </a:bodyPr>
          <a:lstStyle/>
          <a:p>
            <a:pPr marL="0" indent="0">
              <a:buNone/>
            </a:pPr>
            <a:r>
              <a:rPr lang="en-US" dirty="0">
                <a:solidFill>
                  <a:srgbClr val="FF0000"/>
                </a:solidFill>
              </a:rPr>
              <a:t>INTRODUCTION</a:t>
            </a:r>
          </a:p>
          <a:p>
            <a:r>
              <a:rPr lang="en-US" dirty="0"/>
              <a:t>A </a:t>
            </a:r>
            <a:r>
              <a:rPr lang="en-US" b="1" dirty="0"/>
              <a:t>business model </a:t>
            </a:r>
            <a:r>
              <a:rPr lang="en-US" dirty="0"/>
              <a:t>is a set of planned activities (sometimes referred to as business processes) designed to result in a profit in a marketplace. </a:t>
            </a:r>
          </a:p>
          <a:p>
            <a:r>
              <a:rPr lang="en-US" dirty="0"/>
              <a:t>The business model is at the center of the business plan. </a:t>
            </a:r>
          </a:p>
          <a:p>
            <a:r>
              <a:rPr lang="en-US" dirty="0"/>
              <a:t>A </a:t>
            </a:r>
            <a:r>
              <a:rPr lang="en-US" b="1" dirty="0"/>
              <a:t>business plan </a:t>
            </a:r>
            <a:r>
              <a:rPr lang="en-US" dirty="0"/>
              <a:t>is a document that describes a firm’s business model. </a:t>
            </a:r>
          </a:p>
          <a:p>
            <a:r>
              <a:rPr lang="en-US" dirty="0"/>
              <a:t>A business plan always takes into account the competitive environment. </a:t>
            </a:r>
          </a:p>
          <a:p>
            <a:r>
              <a:rPr lang="en-US" dirty="0"/>
              <a:t>An </a:t>
            </a:r>
            <a:r>
              <a:rPr lang="en-US" b="1" dirty="0"/>
              <a:t>e-commerce business model </a:t>
            </a:r>
            <a:r>
              <a:rPr lang="en-US" dirty="0"/>
              <a:t>aims to use and leverage the unique qualities of the Internet, the Web, and the mobile platform.</a:t>
            </a:r>
            <a:endParaRPr lang="ar-SY" dirty="0"/>
          </a:p>
        </p:txBody>
      </p:sp>
    </p:spTree>
    <p:extLst>
      <p:ext uri="{BB962C8B-B14F-4D97-AF65-F5344CB8AC3E}">
        <p14:creationId xmlns:p14="http://schemas.microsoft.com/office/powerpoint/2010/main" val="36634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3EE66E-DC8D-44EC-9F21-4C19F4DC2131}"/>
              </a:ext>
            </a:extLst>
          </p:cNvPr>
          <p:cNvSpPr>
            <a:spLocks noGrp="1"/>
          </p:cNvSpPr>
          <p:nvPr>
            <p:ph type="title"/>
          </p:nvPr>
        </p:nvSpPr>
        <p:spPr/>
        <p:txBody>
          <a:bodyPr/>
          <a:lstStyle/>
          <a:p>
            <a:r>
              <a:rPr lang="en-US" dirty="0"/>
              <a:t>E-commerce business models</a:t>
            </a:r>
            <a:endParaRPr lang="ar-SY" dirty="0"/>
          </a:p>
        </p:txBody>
      </p:sp>
      <p:sp>
        <p:nvSpPr>
          <p:cNvPr id="3" name="Content Placeholder 2">
            <a:extLst>
              <a:ext uri="{FF2B5EF4-FFF2-40B4-BE49-F238E27FC236}">
                <a16:creationId xmlns:a16="http://schemas.microsoft.com/office/drawing/2014/main" id="{63EABB0D-CB15-4365-9688-DF6DCDB9D68F}"/>
              </a:ext>
            </a:extLst>
          </p:cNvPr>
          <p:cNvSpPr>
            <a:spLocks noGrp="1"/>
          </p:cNvSpPr>
          <p:nvPr>
            <p:ph idx="1"/>
          </p:nvPr>
        </p:nvSpPr>
        <p:spPr/>
        <p:txBody>
          <a:bodyPr>
            <a:normAutofit/>
          </a:bodyPr>
          <a:lstStyle/>
          <a:p>
            <a:endParaRPr lang="ar-SY" dirty="0"/>
          </a:p>
        </p:txBody>
      </p:sp>
      <p:pic>
        <p:nvPicPr>
          <p:cNvPr id="4" name="Picture 3">
            <a:extLst>
              <a:ext uri="{FF2B5EF4-FFF2-40B4-BE49-F238E27FC236}">
                <a16:creationId xmlns:a16="http://schemas.microsoft.com/office/drawing/2014/main" id="{861DDF87-BEC6-4644-BAE4-BF1B3AA2E926}"/>
              </a:ext>
            </a:extLst>
          </p:cNvPr>
          <p:cNvPicPr>
            <a:picLocks noChangeAspect="1"/>
          </p:cNvPicPr>
          <p:nvPr/>
        </p:nvPicPr>
        <p:blipFill rotWithShape="1">
          <a:blip r:embed="rId2"/>
          <a:srcRect l="24339" t="14341" r="34346" b="6830"/>
          <a:stretch/>
        </p:blipFill>
        <p:spPr>
          <a:xfrm>
            <a:off x="3781311" y="1390423"/>
            <a:ext cx="4629373" cy="4965928"/>
          </a:xfrm>
          <a:prstGeom prst="rect">
            <a:avLst/>
          </a:prstGeom>
        </p:spPr>
      </p:pic>
    </p:spTree>
    <p:extLst>
      <p:ext uri="{BB962C8B-B14F-4D97-AF65-F5344CB8AC3E}">
        <p14:creationId xmlns:p14="http://schemas.microsoft.com/office/powerpoint/2010/main" val="21030305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59E87-BA9D-4D2D-BF73-0274DC0B75F9}"/>
              </a:ext>
            </a:extLst>
          </p:cNvPr>
          <p:cNvSpPr>
            <a:spLocks noGrp="1"/>
          </p:cNvSpPr>
          <p:nvPr>
            <p:ph type="title"/>
          </p:nvPr>
        </p:nvSpPr>
        <p:spPr/>
        <p:txBody>
          <a:bodyPr/>
          <a:lstStyle/>
          <a:p>
            <a:r>
              <a:rPr lang="en-US" dirty="0"/>
              <a:t>E-commerce business models</a:t>
            </a:r>
            <a:endParaRPr lang="ar-SY" dirty="0"/>
          </a:p>
        </p:txBody>
      </p:sp>
      <p:sp>
        <p:nvSpPr>
          <p:cNvPr id="3" name="Content Placeholder 2">
            <a:extLst>
              <a:ext uri="{FF2B5EF4-FFF2-40B4-BE49-F238E27FC236}">
                <a16:creationId xmlns:a16="http://schemas.microsoft.com/office/drawing/2014/main" id="{9C8C8BC3-4A8D-402E-86BB-7C7AB87F4DA5}"/>
              </a:ext>
            </a:extLst>
          </p:cNvPr>
          <p:cNvSpPr>
            <a:spLocks noGrp="1"/>
          </p:cNvSpPr>
          <p:nvPr>
            <p:ph idx="1"/>
          </p:nvPr>
        </p:nvSpPr>
        <p:spPr>
          <a:xfrm>
            <a:off x="188685" y="1422212"/>
            <a:ext cx="11814627" cy="4864287"/>
          </a:xfrm>
        </p:spPr>
        <p:txBody>
          <a:bodyPr>
            <a:normAutofit fontScale="85000" lnSpcReduction="20000"/>
          </a:bodyPr>
          <a:lstStyle/>
          <a:p>
            <a:pPr marL="0" indent="0">
              <a:lnSpc>
                <a:spcPct val="170000"/>
              </a:lnSpc>
              <a:buNone/>
            </a:pPr>
            <a:r>
              <a:rPr lang="en-US" dirty="0">
                <a:solidFill>
                  <a:srgbClr val="FF0000"/>
                </a:solidFill>
              </a:rPr>
              <a:t>EIGHT KEY ELEMENTS OF A BUSINESS MODEL</a:t>
            </a:r>
          </a:p>
          <a:p>
            <a:pPr marL="514350" indent="-514350">
              <a:lnSpc>
                <a:spcPct val="170000"/>
              </a:lnSpc>
              <a:buFont typeface="+mj-lt"/>
              <a:buAutoNum type="arabicPeriod"/>
            </a:pPr>
            <a:r>
              <a:rPr lang="en-US" b="1" dirty="0"/>
              <a:t>Value proposition </a:t>
            </a:r>
            <a:r>
              <a:rPr lang="en-US" dirty="0"/>
              <a:t>defines how a company’s product or service fulfills the needs of customers.</a:t>
            </a:r>
          </a:p>
          <a:p>
            <a:pPr marL="514350" indent="-514350">
              <a:lnSpc>
                <a:spcPct val="170000"/>
              </a:lnSpc>
              <a:buFont typeface="+mj-lt"/>
              <a:buAutoNum type="arabicPeriod"/>
            </a:pPr>
            <a:r>
              <a:rPr lang="en-US" b="1" dirty="0"/>
              <a:t>Revenue model </a:t>
            </a:r>
            <a:r>
              <a:rPr lang="en-US" dirty="0"/>
              <a:t>describes how a business will earn revenue, generate profits, and produce a superior return on invested capital</a:t>
            </a:r>
          </a:p>
          <a:p>
            <a:pPr marL="514350" indent="-514350">
              <a:lnSpc>
                <a:spcPct val="170000"/>
              </a:lnSpc>
              <a:buFont typeface="+mj-lt"/>
              <a:buAutoNum type="arabicPeriod"/>
            </a:pPr>
            <a:r>
              <a:rPr lang="en-US" b="1" dirty="0"/>
              <a:t>Market opportunity </a:t>
            </a:r>
            <a:r>
              <a:rPr lang="en-US" dirty="0"/>
              <a:t>refers to a company’s intended </a:t>
            </a:r>
            <a:r>
              <a:rPr lang="en-US" b="1" dirty="0"/>
              <a:t>marketspace </a:t>
            </a:r>
            <a:r>
              <a:rPr lang="en-US" dirty="0"/>
              <a:t>(i.e., an area of actual or potential commercial value) and the potential financial opportunities available to the business in that marketspace.</a:t>
            </a:r>
          </a:p>
          <a:p>
            <a:pPr>
              <a:lnSpc>
                <a:spcPct val="170000"/>
              </a:lnSpc>
            </a:pPr>
            <a:endParaRPr lang="ar-SY" dirty="0"/>
          </a:p>
        </p:txBody>
      </p:sp>
      <p:pic>
        <p:nvPicPr>
          <p:cNvPr id="1026" name="Picture 2" descr="8 Types of Recurring Revenue Models ...">
            <a:extLst>
              <a:ext uri="{FF2B5EF4-FFF2-40B4-BE49-F238E27FC236}">
                <a16:creationId xmlns:a16="http://schemas.microsoft.com/office/drawing/2014/main" id="{4254F409-F0D2-4CDF-838E-2902F7F73E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0499" y="2762810"/>
            <a:ext cx="1450975" cy="7629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6310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59E87-BA9D-4D2D-BF73-0274DC0B75F9}"/>
              </a:ext>
            </a:extLst>
          </p:cNvPr>
          <p:cNvSpPr>
            <a:spLocks noGrp="1"/>
          </p:cNvSpPr>
          <p:nvPr>
            <p:ph type="title"/>
          </p:nvPr>
        </p:nvSpPr>
        <p:spPr/>
        <p:txBody>
          <a:bodyPr/>
          <a:lstStyle/>
          <a:p>
            <a:r>
              <a:rPr lang="en-US" dirty="0"/>
              <a:t>E-commerce business models</a:t>
            </a:r>
            <a:endParaRPr lang="ar-SY" dirty="0"/>
          </a:p>
        </p:txBody>
      </p:sp>
      <p:sp>
        <p:nvSpPr>
          <p:cNvPr id="3" name="Content Placeholder 2">
            <a:extLst>
              <a:ext uri="{FF2B5EF4-FFF2-40B4-BE49-F238E27FC236}">
                <a16:creationId xmlns:a16="http://schemas.microsoft.com/office/drawing/2014/main" id="{9C8C8BC3-4A8D-402E-86BB-7C7AB87F4DA5}"/>
              </a:ext>
            </a:extLst>
          </p:cNvPr>
          <p:cNvSpPr>
            <a:spLocks noGrp="1"/>
          </p:cNvSpPr>
          <p:nvPr>
            <p:ph idx="1"/>
          </p:nvPr>
        </p:nvSpPr>
        <p:spPr>
          <a:xfrm>
            <a:off x="188685" y="1422213"/>
            <a:ext cx="8231415" cy="4934138"/>
          </a:xfrm>
        </p:spPr>
        <p:txBody>
          <a:bodyPr>
            <a:normAutofit fontScale="85000" lnSpcReduction="20000"/>
          </a:bodyPr>
          <a:lstStyle/>
          <a:p>
            <a:pPr marL="0" indent="0">
              <a:buNone/>
            </a:pPr>
            <a:r>
              <a:rPr lang="en-US" dirty="0"/>
              <a:t>EIGHT KEY ELEMENTS OF A BUSINESS MODEL</a:t>
            </a:r>
          </a:p>
          <a:p>
            <a:pPr marL="514350" indent="-514350">
              <a:buFont typeface="+mj-lt"/>
              <a:buAutoNum type="arabicPeriod" startAt="4"/>
            </a:pPr>
            <a:r>
              <a:rPr lang="en-US" b="1" dirty="0"/>
              <a:t>Competitive environment </a:t>
            </a:r>
            <a:r>
              <a:rPr lang="en-US" dirty="0"/>
              <a:t>refers to the other businesses selling similar products in the same marketspace. It also refers to the presence of substitute products and potential new entrants to the market as well as to the power of customers and suppliers over the business.</a:t>
            </a:r>
          </a:p>
          <a:p>
            <a:pPr marL="514350" indent="-514350">
              <a:buFont typeface="+mj-lt"/>
              <a:buAutoNum type="arabicPeriod" startAt="4"/>
            </a:pPr>
            <a:r>
              <a:rPr lang="en-US" b="1" dirty="0"/>
              <a:t>Competitive advantage </a:t>
            </a:r>
            <a:r>
              <a:rPr lang="en-US" dirty="0"/>
              <a:t>achieved by a business</a:t>
            </a:r>
            <a:r>
              <a:rPr lang="en-US" b="1" dirty="0"/>
              <a:t> </a:t>
            </a:r>
            <a:r>
              <a:rPr lang="en-US" dirty="0"/>
              <a:t>when they can produce a superior product and/or bring the product to market at a lower price than most, or all, of their competitors.</a:t>
            </a:r>
          </a:p>
          <a:p>
            <a:pPr marL="0" indent="0">
              <a:buNone/>
            </a:pPr>
            <a:endParaRPr lang="en-US" dirty="0"/>
          </a:p>
        </p:txBody>
      </p:sp>
      <p:pic>
        <p:nvPicPr>
          <p:cNvPr id="2050" name="Picture 2" descr="Conceptualising Competitive Environment">
            <a:extLst>
              <a:ext uri="{FF2B5EF4-FFF2-40B4-BE49-F238E27FC236}">
                <a16:creationId xmlns:a16="http://schemas.microsoft.com/office/drawing/2014/main" id="{4F3D3788-4A59-4EFB-AD29-836585560A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85225" y="3117757"/>
            <a:ext cx="2962275" cy="15430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7657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59E87-BA9D-4D2D-BF73-0274DC0B75F9}"/>
              </a:ext>
            </a:extLst>
          </p:cNvPr>
          <p:cNvSpPr>
            <a:spLocks noGrp="1"/>
          </p:cNvSpPr>
          <p:nvPr>
            <p:ph type="title"/>
          </p:nvPr>
        </p:nvSpPr>
        <p:spPr/>
        <p:txBody>
          <a:bodyPr/>
          <a:lstStyle/>
          <a:p>
            <a:r>
              <a:rPr lang="en-US" dirty="0"/>
              <a:t>E-commerce business models</a:t>
            </a:r>
            <a:endParaRPr lang="ar-SY" dirty="0"/>
          </a:p>
        </p:txBody>
      </p:sp>
      <p:sp>
        <p:nvSpPr>
          <p:cNvPr id="3" name="Content Placeholder 2">
            <a:extLst>
              <a:ext uri="{FF2B5EF4-FFF2-40B4-BE49-F238E27FC236}">
                <a16:creationId xmlns:a16="http://schemas.microsoft.com/office/drawing/2014/main" id="{9C8C8BC3-4A8D-402E-86BB-7C7AB87F4DA5}"/>
              </a:ext>
            </a:extLst>
          </p:cNvPr>
          <p:cNvSpPr>
            <a:spLocks noGrp="1"/>
          </p:cNvSpPr>
          <p:nvPr>
            <p:ph idx="1"/>
          </p:nvPr>
        </p:nvSpPr>
        <p:spPr>
          <a:xfrm>
            <a:off x="188685" y="1422213"/>
            <a:ext cx="9506643" cy="4934138"/>
          </a:xfrm>
        </p:spPr>
        <p:txBody>
          <a:bodyPr>
            <a:normAutofit fontScale="92500"/>
          </a:bodyPr>
          <a:lstStyle/>
          <a:p>
            <a:pPr marL="0" indent="0">
              <a:buNone/>
            </a:pPr>
            <a:r>
              <a:rPr lang="en-US" dirty="0"/>
              <a:t>EIGHT KEY ELEMENTS OF A BUSINESS MODEL</a:t>
            </a:r>
          </a:p>
          <a:p>
            <a:pPr marL="514350" indent="-514350">
              <a:buFont typeface="+mj-lt"/>
              <a:buAutoNum type="arabicPeriod" startAt="6"/>
            </a:pPr>
            <a:r>
              <a:rPr lang="en-US" b="1" dirty="0"/>
              <a:t>Market strategy </a:t>
            </a:r>
            <a:r>
              <a:rPr lang="en-US" dirty="0"/>
              <a:t>is the plan a business puts together that details exactly how it intends to enter a market and attract customers.</a:t>
            </a:r>
          </a:p>
          <a:p>
            <a:pPr marL="514350" indent="-514350">
              <a:buFont typeface="+mj-lt"/>
              <a:buAutoNum type="arabicPeriod" startAt="6"/>
            </a:pPr>
            <a:r>
              <a:rPr lang="en-US" b="1" dirty="0"/>
              <a:t>Organizational development </a:t>
            </a:r>
            <a:r>
              <a:rPr lang="en-US" dirty="0"/>
              <a:t> describes how the business will organize the work that needs to be accomplished. </a:t>
            </a:r>
          </a:p>
          <a:p>
            <a:pPr marL="514350" indent="-514350">
              <a:buFont typeface="+mj-lt"/>
              <a:buAutoNum type="arabicPeriod" startAt="6"/>
            </a:pPr>
            <a:r>
              <a:rPr lang="en-US" b="1" dirty="0"/>
              <a:t>Management team</a:t>
            </a:r>
            <a:r>
              <a:rPr lang="en-US" dirty="0"/>
              <a:t> the employees of the business responsible for making the business model work.</a:t>
            </a:r>
          </a:p>
        </p:txBody>
      </p:sp>
      <p:pic>
        <p:nvPicPr>
          <p:cNvPr id="3074" name="Picture 2" descr="Marketing Strategy: What is it + 7 ...">
            <a:extLst>
              <a:ext uri="{FF2B5EF4-FFF2-40B4-BE49-F238E27FC236}">
                <a16:creationId xmlns:a16="http://schemas.microsoft.com/office/drawing/2014/main" id="{A26CEAB9-0DF5-4563-B6BC-DEDEFEFE066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2138" b="28516"/>
          <a:stretch/>
        </p:blipFill>
        <p:spPr bwMode="auto">
          <a:xfrm>
            <a:off x="9577621" y="2235200"/>
            <a:ext cx="2195279" cy="77450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Organizational Development (OD) in HR ...">
            <a:extLst>
              <a:ext uri="{FF2B5EF4-FFF2-40B4-BE49-F238E27FC236}">
                <a16:creationId xmlns:a16="http://schemas.microsoft.com/office/drawing/2014/main" id="{CA7A12E6-7357-492E-AB79-807C5DFCF0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82949" y="3766999"/>
            <a:ext cx="1732325" cy="97010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78" name="Picture 6" descr="6 Things a management team needs to do ...">
            <a:extLst>
              <a:ext uri="{FF2B5EF4-FFF2-40B4-BE49-F238E27FC236}">
                <a16:creationId xmlns:a16="http://schemas.microsoft.com/office/drawing/2014/main" id="{3184C8EC-0902-4216-A71A-1EB51F02965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82949" y="5203567"/>
            <a:ext cx="1732325" cy="11527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13403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0" name="Straight Connector 49">
            <a:extLst>
              <a:ext uri="{FF2B5EF4-FFF2-40B4-BE49-F238E27FC236}">
                <a16:creationId xmlns:a16="http://schemas.microsoft.com/office/drawing/2014/main" id="{D57A96C6-69B2-408C-8D1E-9BB528CB797F}"/>
              </a:ext>
            </a:extLst>
          </p:cNvPr>
          <p:cNvSpPr/>
          <p:nvPr/>
        </p:nvSpPr>
        <p:spPr>
          <a:xfrm>
            <a:off x="355600" y="1524000"/>
            <a:ext cx="1080770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1" name="Freeform: Shape 50">
            <a:extLst>
              <a:ext uri="{FF2B5EF4-FFF2-40B4-BE49-F238E27FC236}">
                <a16:creationId xmlns:a16="http://schemas.microsoft.com/office/drawing/2014/main" id="{752EADA2-31C3-4A72-AFEF-AC40FB11AAEA}"/>
              </a:ext>
            </a:extLst>
          </p:cNvPr>
          <p:cNvSpPr/>
          <p:nvPr/>
        </p:nvSpPr>
        <p:spPr>
          <a:xfrm>
            <a:off x="207249" y="1557813"/>
            <a:ext cx="2472006" cy="4268039"/>
          </a:xfrm>
          <a:custGeom>
            <a:avLst/>
            <a:gdLst>
              <a:gd name="connsiteX0" fmla="*/ 0 w 2161540"/>
              <a:gd name="connsiteY0" fmla="*/ 0 h 4622799"/>
              <a:gd name="connsiteX1" fmla="*/ 2161540 w 2161540"/>
              <a:gd name="connsiteY1" fmla="*/ 0 h 4622799"/>
              <a:gd name="connsiteX2" fmla="*/ 2161540 w 2161540"/>
              <a:gd name="connsiteY2" fmla="*/ 4622799 h 4622799"/>
              <a:gd name="connsiteX3" fmla="*/ 0 w 2161540"/>
              <a:gd name="connsiteY3" fmla="*/ 4622799 h 4622799"/>
              <a:gd name="connsiteX4" fmla="*/ 0 w 2161540"/>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540" h="4622799">
                <a:moveTo>
                  <a:pt x="0" y="0"/>
                </a:moveTo>
                <a:lnTo>
                  <a:pt x="2161540" y="0"/>
                </a:lnTo>
                <a:lnTo>
                  <a:pt x="2161540"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r>
              <a:rPr lang="en-US" sz="2400" b="1" kern="1200" dirty="0"/>
              <a:t>Chapter 2 </a:t>
            </a:r>
            <a:br>
              <a:rPr lang="en-US" sz="2400" b="1" kern="1200" dirty="0"/>
            </a:br>
            <a:r>
              <a:rPr lang="en-US" sz="2400" b="1" kern="1200" dirty="0"/>
              <a:t>E-COMMERCE BUSINESS MODELS AND CONCEPTS</a:t>
            </a:r>
          </a:p>
        </p:txBody>
      </p:sp>
      <p:sp>
        <p:nvSpPr>
          <p:cNvPr id="52" name="Freeform: Shape 51">
            <a:extLst>
              <a:ext uri="{FF2B5EF4-FFF2-40B4-BE49-F238E27FC236}">
                <a16:creationId xmlns:a16="http://schemas.microsoft.com/office/drawing/2014/main" id="{0A4C6133-91FC-4D70-A25F-686424A3008C}"/>
              </a:ext>
            </a:extLst>
          </p:cNvPr>
          <p:cNvSpPr/>
          <p:nvPr/>
        </p:nvSpPr>
        <p:spPr>
          <a:xfrm>
            <a:off x="2679255" y="1578342"/>
            <a:ext cx="4160964" cy="452669"/>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E-commerce Business Models</a:t>
            </a:r>
          </a:p>
        </p:txBody>
      </p:sp>
      <p:sp>
        <p:nvSpPr>
          <p:cNvPr id="53" name="Freeform: Shape 52">
            <a:extLst>
              <a:ext uri="{FF2B5EF4-FFF2-40B4-BE49-F238E27FC236}">
                <a16:creationId xmlns:a16="http://schemas.microsoft.com/office/drawing/2014/main" id="{26D1B709-053D-407C-92A0-74BA3BEE8D40}"/>
              </a:ext>
            </a:extLst>
          </p:cNvPr>
          <p:cNvSpPr/>
          <p:nvPr/>
        </p:nvSpPr>
        <p:spPr>
          <a:xfrm>
            <a:off x="7002335" y="1648682"/>
            <a:ext cx="4160964" cy="264881"/>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Eight Key Elements of a Business Model</a:t>
            </a:r>
          </a:p>
        </p:txBody>
      </p:sp>
      <p:sp>
        <p:nvSpPr>
          <p:cNvPr id="54" name="Straight Connector 53">
            <a:extLst>
              <a:ext uri="{FF2B5EF4-FFF2-40B4-BE49-F238E27FC236}">
                <a16:creationId xmlns:a16="http://schemas.microsoft.com/office/drawing/2014/main" id="{1E874604-08E7-439D-B83D-FF3B4D306E17}"/>
              </a:ext>
            </a:extLst>
          </p:cNvPr>
          <p:cNvSpPr/>
          <p:nvPr/>
        </p:nvSpPr>
        <p:spPr>
          <a:xfrm>
            <a:off x="2517140" y="1979397"/>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Shape 54">
            <a:extLst>
              <a:ext uri="{FF2B5EF4-FFF2-40B4-BE49-F238E27FC236}">
                <a16:creationId xmlns:a16="http://schemas.microsoft.com/office/drawing/2014/main" id="{9D3A438F-FF3F-4635-8096-BBB441FB1A3D}"/>
              </a:ext>
            </a:extLst>
          </p:cNvPr>
          <p:cNvSpPr/>
          <p:nvPr/>
        </p:nvSpPr>
        <p:spPr>
          <a:xfrm>
            <a:off x="2679255" y="2286957"/>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Business-to-Consumer (B2C) Business Models</a:t>
            </a:r>
          </a:p>
        </p:txBody>
      </p:sp>
      <p:sp>
        <p:nvSpPr>
          <p:cNvPr id="56" name="Freeform: Shape 55">
            <a:extLst>
              <a:ext uri="{FF2B5EF4-FFF2-40B4-BE49-F238E27FC236}">
                <a16:creationId xmlns:a16="http://schemas.microsoft.com/office/drawing/2014/main" id="{D3E74C2E-0D50-421C-B340-025307671949}"/>
              </a:ext>
            </a:extLst>
          </p:cNvPr>
          <p:cNvSpPr/>
          <p:nvPr/>
        </p:nvSpPr>
        <p:spPr>
          <a:xfrm>
            <a:off x="7002335" y="203374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Online Retailer (E-</a:t>
            </a:r>
            <a:r>
              <a:rPr lang="en-US" sz="1400" kern="1200" dirty="0" err="1"/>
              <a:t>tailer</a:t>
            </a:r>
            <a:r>
              <a:rPr lang="en-US" sz="1400" kern="1200" dirty="0"/>
              <a:t>)</a:t>
            </a:r>
          </a:p>
        </p:txBody>
      </p:sp>
      <p:sp>
        <p:nvSpPr>
          <p:cNvPr id="57" name="Straight Connector 56">
            <a:extLst>
              <a:ext uri="{FF2B5EF4-FFF2-40B4-BE49-F238E27FC236}">
                <a16:creationId xmlns:a16="http://schemas.microsoft.com/office/drawing/2014/main" id="{94137295-EE64-4422-856A-79F249BE8BCA}"/>
              </a:ext>
            </a:extLst>
          </p:cNvPr>
          <p:cNvSpPr/>
          <p:nvPr/>
        </p:nvSpPr>
        <p:spPr>
          <a:xfrm>
            <a:off x="6840220" y="22556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8" name="Freeform: Shape 57">
            <a:extLst>
              <a:ext uri="{FF2B5EF4-FFF2-40B4-BE49-F238E27FC236}">
                <a16:creationId xmlns:a16="http://schemas.microsoft.com/office/drawing/2014/main" id="{76E80F64-8FF3-44F8-8A2D-BD9707503A48}"/>
              </a:ext>
            </a:extLst>
          </p:cNvPr>
          <p:cNvSpPr/>
          <p:nvPr/>
        </p:nvSpPr>
        <p:spPr>
          <a:xfrm>
            <a:off x="7002335" y="2255645"/>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Community Provider</a:t>
            </a:r>
          </a:p>
        </p:txBody>
      </p:sp>
      <p:sp>
        <p:nvSpPr>
          <p:cNvPr id="59" name="Straight Connector 58">
            <a:extLst>
              <a:ext uri="{FF2B5EF4-FFF2-40B4-BE49-F238E27FC236}">
                <a16:creationId xmlns:a16="http://schemas.microsoft.com/office/drawing/2014/main" id="{A2683293-7497-4C65-99FC-614E4640D810}"/>
              </a:ext>
            </a:extLst>
          </p:cNvPr>
          <p:cNvSpPr/>
          <p:nvPr/>
        </p:nvSpPr>
        <p:spPr>
          <a:xfrm>
            <a:off x="6840220" y="246326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Shape 59">
            <a:extLst>
              <a:ext uri="{FF2B5EF4-FFF2-40B4-BE49-F238E27FC236}">
                <a16:creationId xmlns:a16="http://schemas.microsoft.com/office/drawing/2014/main" id="{EDF7BB47-E98F-4B4F-B511-6303C7021A0D}"/>
              </a:ext>
            </a:extLst>
          </p:cNvPr>
          <p:cNvSpPr/>
          <p:nvPr/>
        </p:nvSpPr>
        <p:spPr>
          <a:xfrm>
            <a:off x="7002335" y="244421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Content Provider</a:t>
            </a:r>
          </a:p>
        </p:txBody>
      </p:sp>
      <p:sp>
        <p:nvSpPr>
          <p:cNvPr id="61" name="Straight Connector 60">
            <a:extLst>
              <a:ext uri="{FF2B5EF4-FFF2-40B4-BE49-F238E27FC236}">
                <a16:creationId xmlns:a16="http://schemas.microsoft.com/office/drawing/2014/main" id="{8456AE1A-5A43-49FD-BA87-1C68F21DB5B1}"/>
              </a:ext>
            </a:extLst>
          </p:cNvPr>
          <p:cNvSpPr/>
          <p:nvPr/>
        </p:nvSpPr>
        <p:spPr>
          <a:xfrm>
            <a:off x="6840220" y="264230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2" name="Freeform: Shape 61">
            <a:extLst>
              <a:ext uri="{FF2B5EF4-FFF2-40B4-BE49-F238E27FC236}">
                <a16:creationId xmlns:a16="http://schemas.microsoft.com/office/drawing/2014/main" id="{B8473168-B633-42A8-8C9A-A8AB98FC5C2D}"/>
              </a:ext>
            </a:extLst>
          </p:cNvPr>
          <p:cNvSpPr/>
          <p:nvPr/>
        </p:nvSpPr>
        <p:spPr>
          <a:xfrm>
            <a:off x="7002335" y="264230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Portal</a:t>
            </a:r>
            <a:endParaRPr lang="en-US" sz="1400" kern="1200" dirty="0"/>
          </a:p>
        </p:txBody>
      </p:sp>
      <p:sp>
        <p:nvSpPr>
          <p:cNvPr id="63" name="Straight Connector 62">
            <a:extLst>
              <a:ext uri="{FF2B5EF4-FFF2-40B4-BE49-F238E27FC236}">
                <a16:creationId xmlns:a16="http://schemas.microsoft.com/office/drawing/2014/main" id="{6ADAFCB2-A86B-45EE-A498-CDB28AD0B376}"/>
              </a:ext>
            </a:extLst>
          </p:cNvPr>
          <p:cNvSpPr/>
          <p:nvPr/>
        </p:nvSpPr>
        <p:spPr>
          <a:xfrm>
            <a:off x="6840220" y="284992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4" name="Freeform: Shape 63">
            <a:extLst>
              <a:ext uri="{FF2B5EF4-FFF2-40B4-BE49-F238E27FC236}">
                <a16:creationId xmlns:a16="http://schemas.microsoft.com/office/drawing/2014/main" id="{10CD66C9-9A6A-4C2D-AFD6-401C31000EE2}"/>
              </a:ext>
            </a:extLst>
          </p:cNvPr>
          <p:cNvSpPr/>
          <p:nvPr/>
        </p:nvSpPr>
        <p:spPr>
          <a:xfrm>
            <a:off x="7002335" y="284992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Transaction Broker</a:t>
            </a:r>
          </a:p>
        </p:txBody>
      </p:sp>
      <p:sp>
        <p:nvSpPr>
          <p:cNvPr id="65" name="Straight Connector 64">
            <a:extLst>
              <a:ext uri="{FF2B5EF4-FFF2-40B4-BE49-F238E27FC236}">
                <a16:creationId xmlns:a16="http://schemas.microsoft.com/office/drawing/2014/main" id="{DB236CE7-3A44-4AE5-9758-E2CE522AC06F}"/>
              </a:ext>
            </a:extLst>
          </p:cNvPr>
          <p:cNvSpPr/>
          <p:nvPr/>
        </p:nvSpPr>
        <p:spPr>
          <a:xfrm>
            <a:off x="6840220" y="306706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6" name="Freeform: Shape 65">
            <a:extLst>
              <a:ext uri="{FF2B5EF4-FFF2-40B4-BE49-F238E27FC236}">
                <a16:creationId xmlns:a16="http://schemas.microsoft.com/office/drawing/2014/main" id="{5DC247F6-84CF-484B-8F50-EADA9D895608}"/>
              </a:ext>
            </a:extLst>
          </p:cNvPr>
          <p:cNvSpPr/>
          <p:nvPr/>
        </p:nvSpPr>
        <p:spPr>
          <a:xfrm>
            <a:off x="7002335" y="306706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Market Creator</a:t>
            </a:r>
          </a:p>
        </p:txBody>
      </p:sp>
      <p:sp>
        <p:nvSpPr>
          <p:cNvPr id="67" name="Straight Connector 66">
            <a:extLst>
              <a:ext uri="{FF2B5EF4-FFF2-40B4-BE49-F238E27FC236}">
                <a16:creationId xmlns:a16="http://schemas.microsoft.com/office/drawing/2014/main" id="{D1EF0B93-F30C-49BF-BD37-C3A06D1101E2}"/>
              </a:ext>
            </a:extLst>
          </p:cNvPr>
          <p:cNvSpPr/>
          <p:nvPr/>
        </p:nvSpPr>
        <p:spPr>
          <a:xfrm>
            <a:off x="6840220" y="329373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9" name="Straight Connector 68">
            <a:extLst>
              <a:ext uri="{FF2B5EF4-FFF2-40B4-BE49-F238E27FC236}">
                <a16:creationId xmlns:a16="http://schemas.microsoft.com/office/drawing/2014/main" id="{1D6E7391-3C9B-4754-B6F7-7A36820E2342}"/>
              </a:ext>
            </a:extLst>
          </p:cNvPr>
          <p:cNvSpPr/>
          <p:nvPr/>
        </p:nvSpPr>
        <p:spPr>
          <a:xfrm>
            <a:off x="2517140" y="3533344"/>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0" name="Freeform: Shape 69">
            <a:extLst>
              <a:ext uri="{FF2B5EF4-FFF2-40B4-BE49-F238E27FC236}">
                <a16:creationId xmlns:a16="http://schemas.microsoft.com/office/drawing/2014/main" id="{373C4971-FB51-426B-8E15-3F809FDA95CF}"/>
              </a:ext>
            </a:extLst>
          </p:cNvPr>
          <p:cNvSpPr/>
          <p:nvPr/>
        </p:nvSpPr>
        <p:spPr>
          <a:xfrm>
            <a:off x="2679255" y="3552762"/>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Business-to-Business (B2B) Business Models</a:t>
            </a:r>
          </a:p>
        </p:txBody>
      </p:sp>
      <p:sp>
        <p:nvSpPr>
          <p:cNvPr id="71" name="Freeform: Shape 70">
            <a:extLst>
              <a:ext uri="{FF2B5EF4-FFF2-40B4-BE49-F238E27FC236}">
                <a16:creationId xmlns:a16="http://schemas.microsoft.com/office/drawing/2014/main" id="{12A07918-6C12-4C07-BB35-8E514231F037}"/>
              </a:ext>
            </a:extLst>
          </p:cNvPr>
          <p:cNvSpPr/>
          <p:nvPr/>
        </p:nvSpPr>
        <p:spPr>
          <a:xfrm>
            <a:off x="7002335" y="3543237"/>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E-distributor</a:t>
            </a:r>
            <a:endParaRPr lang="en-US" sz="1400" kern="1200" dirty="0"/>
          </a:p>
        </p:txBody>
      </p:sp>
      <p:sp>
        <p:nvSpPr>
          <p:cNvPr id="72" name="Straight Connector 71">
            <a:extLst>
              <a:ext uri="{FF2B5EF4-FFF2-40B4-BE49-F238E27FC236}">
                <a16:creationId xmlns:a16="http://schemas.microsoft.com/office/drawing/2014/main" id="{CD88FA5F-E24C-455A-AEA8-A55559F3BD85}"/>
              </a:ext>
            </a:extLst>
          </p:cNvPr>
          <p:cNvSpPr/>
          <p:nvPr/>
        </p:nvSpPr>
        <p:spPr>
          <a:xfrm>
            <a:off x="6840220" y="376530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3" name="Freeform: Shape 72">
            <a:extLst>
              <a:ext uri="{FF2B5EF4-FFF2-40B4-BE49-F238E27FC236}">
                <a16:creationId xmlns:a16="http://schemas.microsoft.com/office/drawing/2014/main" id="{605C3FEE-9D5F-4B5C-B40A-5E213502FDD9}"/>
              </a:ext>
            </a:extLst>
          </p:cNvPr>
          <p:cNvSpPr/>
          <p:nvPr/>
        </p:nvSpPr>
        <p:spPr>
          <a:xfrm>
            <a:off x="7002335" y="3760555"/>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E-procurement</a:t>
            </a:r>
          </a:p>
        </p:txBody>
      </p:sp>
      <p:sp>
        <p:nvSpPr>
          <p:cNvPr id="74" name="Straight Connector 73">
            <a:extLst>
              <a:ext uri="{FF2B5EF4-FFF2-40B4-BE49-F238E27FC236}">
                <a16:creationId xmlns:a16="http://schemas.microsoft.com/office/drawing/2014/main" id="{DD46966C-C1B5-4AA8-B07B-AD06BFEE0216}"/>
              </a:ext>
            </a:extLst>
          </p:cNvPr>
          <p:cNvSpPr/>
          <p:nvPr/>
        </p:nvSpPr>
        <p:spPr>
          <a:xfrm>
            <a:off x="6840220" y="3992154"/>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5" name="Freeform: Shape 74">
            <a:extLst>
              <a:ext uri="{FF2B5EF4-FFF2-40B4-BE49-F238E27FC236}">
                <a16:creationId xmlns:a16="http://schemas.microsoft.com/office/drawing/2014/main" id="{0FA7B4A0-D6FF-480A-9484-22EFCC25FBBE}"/>
              </a:ext>
            </a:extLst>
          </p:cNvPr>
          <p:cNvSpPr/>
          <p:nvPr/>
        </p:nvSpPr>
        <p:spPr>
          <a:xfrm>
            <a:off x="7002335" y="3977873"/>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Exchanges</a:t>
            </a:r>
          </a:p>
        </p:txBody>
      </p:sp>
      <p:sp>
        <p:nvSpPr>
          <p:cNvPr id="76" name="Straight Connector 75">
            <a:extLst>
              <a:ext uri="{FF2B5EF4-FFF2-40B4-BE49-F238E27FC236}">
                <a16:creationId xmlns:a16="http://schemas.microsoft.com/office/drawing/2014/main" id="{387E895C-5068-4798-8FAC-9660FBFDA388}"/>
              </a:ext>
            </a:extLst>
          </p:cNvPr>
          <p:cNvSpPr/>
          <p:nvPr/>
        </p:nvSpPr>
        <p:spPr>
          <a:xfrm>
            <a:off x="6840220" y="41999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7" name="Freeform: Shape 76">
            <a:extLst>
              <a:ext uri="{FF2B5EF4-FFF2-40B4-BE49-F238E27FC236}">
                <a16:creationId xmlns:a16="http://schemas.microsoft.com/office/drawing/2014/main" id="{05221A8F-A626-4AE8-9CA3-72E2FF150A87}"/>
              </a:ext>
            </a:extLst>
          </p:cNvPr>
          <p:cNvSpPr/>
          <p:nvPr/>
        </p:nvSpPr>
        <p:spPr>
          <a:xfrm>
            <a:off x="7002335" y="4195190"/>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Consortia</a:t>
            </a:r>
          </a:p>
        </p:txBody>
      </p:sp>
      <p:sp>
        <p:nvSpPr>
          <p:cNvPr id="78" name="Straight Connector 77">
            <a:extLst>
              <a:ext uri="{FF2B5EF4-FFF2-40B4-BE49-F238E27FC236}">
                <a16:creationId xmlns:a16="http://schemas.microsoft.com/office/drawing/2014/main" id="{3D6635C4-1D1C-4089-837E-C8C1503F6FEF}"/>
              </a:ext>
            </a:extLst>
          </p:cNvPr>
          <p:cNvSpPr/>
          <p:nvPr/>
        </p:nvSpPr>
        <p:spPr>
          <a:xfrm>
            <a:off x="6840220" y="443631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9" name="Freeform: Shape 78">
            <a:extLst>
              <a:ext uri="{FF2B5EF4-FFF2-40B4-BE49-F238E27FC236}">
                <a16:creationId xmlns:a16="http://schemas.microsoft.com/office/drawing/2014/main" id="{61F63B44-EE91-4EFC-9B5E-A609DA8F19D5}"/>
              </a:ext>
            </a:extLst>
          </p:cNvPr>
          <p:cNvSpPr/>
          <p:nvPr/>
        </p:nvSpPr>
        <p:spPr>
          <a:xfrm>
            <a:off x="7002335" y="4440644"/>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Private B2B Networks</a:t>
            </a:r>
          </a:p>
        </p:txBody>
      </p:sp>
      <p:sp>
        <p:nvSpPr>
          <p:cNvPr id="80" name="Straight Connector 79">
            <a:extLst>
              <a:ext uri="{FF2B5EF4-FFF2-40B4-BE49-F238E27FC236}">
                <a16:creationId xmlns:a16="http://schemas.microsoft.com/office/drawing/2014/main" id="{C17F24CF-E8C4-4D2E-9000-2E9D27367FCC}"/>
              </a:ext>
            </a:extLst>
          </p:cNvPr>
          <p:cNvSpPr/>
          <p:nvPr/>
        </p:nvSpPr>
        <p:spPr>
          <a:xfrm>
            <a:off x="2517140" y="4680891"/>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1" name="Freeform: Shape 80">
            <a:extLst>
              <a:ext uri="{FF2B5EF4-FFF2-40B4-BE49-F238E27FC236}">
                <a16:creationId xmlns:a16="http://schemas.microsoft.com/office/drawing/2014/main" id="{8D4A8955-F112-41CF-BC9D-79064D01F41E}"/>
              </a:ext>
            </a:extLst>
          </p:cNvPr>
          <p:cNvSpPr/>
          <p:nvPr/>
        </p:nvSpPr>
        <p:spPr>
          <a:xfrm>
            <a:off x="2679255" y="4709949"/>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How E-commerce Changes Business: Strategy, Structure, and Process</a:t>
            </a:r>
          </a:p>
        </p:txBody>
      </p:sp>
      <p:sp>
        <p:nvSpPr>
          <p:cNvPr id="82" name="Freeform: Shape 81">
            <a:extLst>
              <a:ext uri="{FF2B5EF4-FFF2-40B4-BE49-F238E27FC236}">
                <a16:creationId xmlns:a16="http://schemas.microsoft.com/office/drawing/2014/main" id="{B60B118F-6392-4CEA-98A5-B939AC8F5193}"/>
              </a:ext>
            </a:extLst>
          </p:cNvPr>
          <p:cNvSpPr/>
          <p:nvPr/>
        </p:nvSpPr>
        <p:spPr>
          <a:xfrm>
            <a:off x="7002335" y="4668998"/>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Structure</a:t>
            </a:r>
          </a:p>
        </p:txBody>
      </p:sp>
      <p:sp>
        <p:nvSpPr>
          <p:cNvPr id="83" name="Straight Connector 82">
            <a:extLst>
              <a:ext uri="{FF2B5EF4-FFF2-40B4-BE49-F238E27FC236}">
                <a16:creationId xmlns:a16="http://schemas.microsoft.com/office/drawing/2014/main" id="{A3931395-6537-4512-83C5-CF2DB1D39110}"/>
              </a:ext>
            </a:extLst>
          </p:cNvPr>
          <p:cNvSpPr/>
          <p:nvPr/>
        </p:nvSpPr>
        <p:spPr>
          <a:xfrm>
            <a:off x="6840220" y="490096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4" name="Freeform: Shape 83">
            <a:extLst>
              <a:ext uri="{FF2B5EF4-FFF2-40B4-BE49-F238E27FC236}">
                <a16:creationId xmlns:a16="http://schemas.microsoft.com/office/drawing/2014/main" id="{A1ABAFC8-3A56-44D2-8145-71850D1EC9E7}"/>
              </a:ext>
            </a:extLst>
          </p:cNvPr>
          <p:cNvSpPr/>
          <p:nvPr/>
        </p:nvSpPr>
        <p:spPr>
          <a:xfrm>
            <a:off x="7002335" y="4900960"/>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Value Chain</a:t>
            </a:r>
          </a:p>
        </p:txBody>
      </p:sp>
      <p:sp>
        <p:nvSpPr>
          <p:cNvPr id="85" name="Straight Connector 84">
            <a:extLst>
              <a:ext uri="{FF2B5EF4-FFF2-40B4-BE49-F238E27FC236}">
                <a16:creationId xmlns:a16="http://schemas.microsoft.com/office/drawing/2014/main" id="{3DB15204-015F-4BE3-A914-BCF94190FBA0}"/>
              </a:ext>
            </a:extLst>
          </p:cNvPr>
          <p:cNvSpPr/>
          <p:nvPr/>
        </p:nvSpPr>
        <p:spPr>
          <a:xfrm>
            <a:off x="6840220" y="511240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6" name="Freeform: Shape 85">
            <a:extLst>
              <a:ext uri="{FF2B5EF4-FFF2-40B4-BE49-F238E27FC236}">
                <a16:creationId xmlns:a16="http://schemas.microsoft.com/office/drawing/2014/main" id="{8391E2BA-1DD7-42C5-A452-0FDFDFE409BA}"/>
              </a:ext>
            </a:extLst>
          </p:cNvPr>
          <p:cNvSpPr/>
          <p:nvPr/>
        </p:nvSpPr>
        <p:spPr>
          <a:xfrm>
            <a:off x="7002335" y="5112405"/>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Firm Value Chains</a:t>
            </a:r>
            <a:endParaRPr lang="en-US" sz="1400" kern="1200" dirty="0"/>
          </a:p>
        </p:txBody>
      </p:sp>
      <p:sp>
        <p:nvSpPr>
          <p:cNvPr id="87" name="Straight Connector 86">
            <a:extLst>
              <a:ext uri="{FF2B5EF4-FFF2-40B4-BE49-F238E27FC236}">
                <a16:creationId xmlns:a16="http://schemas.microsoft.com/office/drawing/2014/main" id="{011D25EB-8F87-4C01-96C9-D87E403AC160}"/>
              </a:ext>
            </a:extLst>
          </p:cNvPr>
          <p:cNvSpPr/>
          <p:nvPr/>
        </p:nvSpPr>
        <p:spPr>
          <a:xfrm>
            <a:off x="6840220" y="5323851"/>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8" name="Freeform: Shape 87">
            <a:extLst>
              <a:ext uri="{FF2B5EF4-FFF2-40B4-BE49-F238E27FC236}">
                <a16:creationId xmlns:a16="http://schemas.microsoft.com/office/drawing/2014/main" id="{674EC79C-B6EC-4682-BB12-0BCB540E6501}"/>
              </a:ext>
            </a:extLst>
          </p:cNvPr>
          <p:cNvSpPr/>
          <p:nvPr/>
        </p:nvSpPr>
        <p:spPr>
          <a:xfrm>
            <a:off x="7002335" y="5323851"/>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Firm Value Webs</a:t>
            </a:r>
          </a:p>
        </p:txBody>
      </p:sp>
      <p:sp>
        <p:nvSpPr>
          <p:cNvPr id="89" name="Straight Connector 88">
            <a:extLst>
              <a:ext uri="{FF2B5EF4-FFF2-40B4-BE49-F238E27FC236}">
                <a16:creationId xmlns:a16="http://schemas.microsoft.com/office/drawing/2014/main" id="{176B8898-7BEF-408D-94F8-3BB5A667B88D}"/>
              </a:ext>
            </a:extLst>
          </p:cNvPr>
          <p:cNvSpPr/>
          <p:nvPr/>
        </p:nvSpPr>
        <p:spPr>
          <a:xfrm>
            <a:off x="6840220" y="554291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0" name="Freeform: Shape 89">
            <a:extLst>
              <a:ext uri="{FF2B5EF4-FFF2-40B4-BE49-F238E27FC236}">
                <a16:creationId xmlns:a16="http://schemas.microsoft.com/office/drawing/2014/main" id="{8879D305-89A8-43B9-9535-80742E7B9BE1}"/>
              </a:ext>
            </a:extLst>
          </p:cNvPr>
          <p:cNvSpPr/>
          <p:nvPr/>
        </p:nvSpPr>
        <p:spPr>
          <a:xfrm>
            <a:off x="7002335" y="5542916"/>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Business Strategy</a:t>
            </a:r>
          </a:p>
        </p:txBody>
      </p:sp>
      <p:sp>
        <p:nvSpPr>
          <p:cNvPr id="91" name="Straight Connector 90">
            <a:extLst>
              <a:ext uri="{FF2B5EF4-FFF2-40B4-BE49-F238E27FC236}">
                <a16:creationId xmlns:a16="http://schemas.microsoft.com/office/drawing/2014/main" id="{5244F3F5-D502-49CD-9C99-63E80190021C}"/>
              </a:ext>
            </a:extLst>
          </p:cNvPr>
          <p:cNvSpPr/>
          <p:nvPr/>
        </p:nvSpPr>
        <p:spPr>
          <a:xfrm>
            <a:off x="6840220" y="5784842"/>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2" name="Freeform: Shape 91">
            <a:extLst>
              <a:ext uri="{FF2B5EF4-FFF2-40B4-BE49-F238E27FC236}">
                <a16:creationId xmlns:a16="http://schemas.microsoft.com/office/drawing/2014/main" id="{EA477D98-3BDB-469D-9519-DEC7093D678C}"/>
              </a:ext>
            </a:extLst>
          </p:cNvPr>
          <p:cNvSpPr/>
          <p:nvPr/>
        </p:nvSpPr>
        <p:spPr>
          <a:xfrm>
            <a:off x="7002335" y="5784842"/>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E-commerce Technology and Business Model Disruption</a:t>
            </a:r>
          </a:p>
        </p:txBody>
      </p:sp>
      <p:sp>
        <p:nvSpPr>
          <p:cNvPr id="93" name="Straight Connector 92">
            <a:extLst>
              <a:ext uri="{FF2B5EF4-FFF2-40B4-BE49-F238E27FC236}">
                <a16:creationId xmlns:a16="http://schemas.microsoft.com/office/drawing/2014/main" id="{0998DE2A-6389-429F-85CC-B48854D3AD32}"/>
              </a:ext>
            </a:extLst>
          </p:cNvPr>
          <p:cNvSpPr/>
          <p:nvPr/>
        </p:nvSpPr>
        <p:spPr>
          <a:xfrm>
            <a:off x="2517140" y="6088789"/>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1956900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55"/>
                                        </p:tgtEl>
                                        <p:attrNameLst>
                                          <p:attrName>fillcolor</p:attrName>
                                        </p:attrNameLst>
                                      </p:cBhvr>
                                      <p:to>
                                        <a:srgbClr val="FFFF00"/>
                                      </p:to>
                                    </p:animClr>
                                    <p:set>
                                      <p:cBhvr>
                                        <p:cTn id="7" dur="2000" fill="hold"/>
                                        <p:tgtEl>
                                          <p:spTgt spid="55"/>
                                        </p:tgtEl>
                                        <p:attrNameLst>
                                          <p:attrName>fill.type</p:attrName>
                                        </p:attrNameLst>
                                      </p:cBhvr>
                                      <p:to>
                                        <p:strVal val="solid"/>
                                      </p:to>
                                    </p:set>
                                    <p:set>
                                      <p:cBhvr>
                                        <p:cTn id="8" dur="2000" fill="hold"/>
                                        <p:tgtEl>
                                          <p:spTgt spid="5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DF9B6-C5CA-4C79-B52B-BFBB58E53E7E}"/>
              </a:ext>
            </a:extLst>
          </p:cNvPr>
          <p:cNvSpPr>
            <a:spLocks noGrp="1"/>
          </p:cNvSpPr>
          <p:nvPr>
            <p:ph type="title"/>
          </p:nvPr>
        </p:nvSpPr>
        <p:spPr>
          <a:xfrm>
            <a:off x="470647" y="469859"/>
            <a:ext cx="9376738" cy="655264"/>
          </a:xfrm>
        </p:spPr>
        <p:txBody>
          <a:bodyPr>
            <a:noAutofit/>
          </a:bodyPr>
          <a:lstStyle/>
          <a:p>
            <a:r>
              <a:rPr lang="en-US" sz="3200" dirty="0"/>
              <a:t>Major business-to-consumer (B2C) business models</a:t>
            </a:r>
            <a:endParaRPr lang="ar-SY" sz="3200" dirty="0"/>
          </a:p>
        </p:txBody>
      </p:sp>
      <p:sp>
        <p:nvSpPr>
          <p:cNvPr id="3" name="Content Placeholder 2">
            <a:extLst>
              <a:ext uri="{FF2B5EF4-FFF2-40B4-BE49-F238E27FC236}">
                <a16:creationId xmlns:a16="http://schemas.microsoft.com/office/drawing/2014/main" id="{7B92C3A0-FB26-449E-8786-97F57E3A54F8}"/>
              </a:ext>
            </a:extLst>
          </p:cNvPr>
          <p:cNvSpPr>
            <a:spLocks noGrp="1"/>
          </p:cNvSpPr>
          <p:nvPr>
            <p:ph idx="1"/>
          </p:nvPr>
        </p:nvSpPr>
        <p:spPr/>
        <p:txBody>
          <a:bodyPr>
            <a:normAutofit fontScale="92500" lnSpcReduction="20000"/>
          </a:bodyPr>
          <a:lstStyle/>
          <a:p>
            <a:r>
              <a:rPr lang="en-US" b="1" dirty="0"/>
              <a:t>Online retailer (E-</a:t>
            </a:r>
            <a:r>
              <a:rPr lang="en-US" b="1" dirty="0" err="1"/>
              <a:t>tailer</a:t>
            </a:r>
            <a:r>
              <a:rPr lang="en-US" b="1" dirty="0"/>
              <a:t>):</a:t>
            </a:r>
            <a:r>
              <a:rPr lang="en-US" dirty="0"/>
              <a:t> is a business that enables customers to shop and purchase via a website and/or mobile app, examples </a:t>
            </a:r>
          </a:p>
          <a:p>
            <a:pPr lvl="1">
              <a:buFont typeface="Wingdings" panose="05000000000000000000" pitchFamily="2" charset="2"/>
              <a:buChar char="v"/>
            </a:pPr>
            <a:r>
              <a:rPr lang="en-US" dirty="0"/>
              <a:t>Virtual Merchant (Amazon) </a:t>
            </a:r>
          </a:p>
          <a:p>
            <a:pPr lvl="1">
              <a:buFont typeface="Wingdings" panose="05000000000000000000" pitchFamily="2" charset="2"/>
              <a:buChar char="v"/>
            </a:pPr>
            <a:r>
              <a:rPr lang="en-US" dirty="0"/>
              <a:t>Omnichannel merchant (Walmart)</a:t>
            </a:r>
          </a:p>
          <a:p>
            <a:pPr lvl="1">
              <a:buFont typeface="Wingdings" panose="05000000000000000000" pitchFamily="2" charset="2"/>
              <a:buChar char="v"/>
            </a:pPr>
            <a:r>
              <a:rPr lang="en-US" dirty="0"/>
              <a:t>Manufacturer-Direct (Dell, Nike)</a:t>
            </a:r>
          </a:p>
          <a:p>
            <a:r>
              <a:rPr lang="en-US" b="1" dirty="0"/>
              <a:t>Community provider </a:t>
            </a:r>
            <a:r>
              <a:rPr lang="en-US" dirty="0"/>
              <a:t>creates an online environment where people can “meet” online to connect and communicate; share interests, photos, and videos; and, increasingly, transact (buy and sell goods and services) without the limitations of geography and time to hinder participation. (Facebook, Instagram, </a:t>
            </a:r>
            <a:r>
              <a:rPr lang="en-US" dirty="0" err="1"/>
              <a:t>TikTok</a:t>
            </a:r>
            <a:r>
              <a:rPr lang="en-US" dirty="0"/>
              <a:t>, Twitter,…)</a:t>
            </a:r>
          </a:p>
          <a:p>
            <a:endParaRPr lang="ar-SY" dirty="0"/>
          </a:p>
        </p:txBody>
      </p:sp>
      <p:pic>
        <p:nvPicPr>
          <p:cNvPr id="4098" name="Picture 2" descr="Amazon - TFE.agency">
            <a:extLst>
              <a:ext uri="{FF2B5EF4-FFF2-40B4-BE49-F238E27FC236}">
                <a16:creationId xmlns:a16="http://schemas.microsoft.com/office/drawing/2014/main" id="{7146A8F9-C7CE-4A85-9D49-430C55C959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0300" y="2408238"/>
            <a:ext cx="1487488" cy="62157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Walmart's Modern Logo Adds Trust And ...">
            <a:extLst>
              <a:ext uri="{FF2B5EF4-FFF2-40B4-BE49-F238E27FC236}">
                <a16:creationId xmlns:a16="http://schemas.microsoft.com/office/drawing/2014/main" id="{5F37DD22-5AE9-4A33-A474-76BF95DDAD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339" y="1975389"/>
            <a:ext cx="2359185" cy="1415511"/>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Dell - YouTube">
            <a:extLst>
              <a:ext uri="{FF2B5EF4-FFF2-40B4-BE49-F238E27FC236}">
                <a16:creationId xmlns:a16="http://schemas.microsoft.com/office/drawing/2014/main" id="{59824A56-A6EB-4837-892D-5700DE0E8EA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1576" y="3111448"/>
            <a:ext cx="1054422" cy="1054422"/>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Nike Sportswear">
            <a:extLst>
              <a:ext uri="{FF2B5EF4-FFF2-40B4-BE49-F238E27FC236}">
                <a16:creationId xmlns:a16="http://schemas.microsoft.com/office/drawing/2014/main" id="{79060B60-75DE-49E3-8D36-0AC8B7409E9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99129" y="3029811"/>
            <a:ext cx="1054422" cy="1054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8132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DF9B6-C5CA-4C79-B52B-BFBB58E53E7E}"/>
              </a:ext>
            </a:extLst>
          </p:cNvPr>
          <p:cNvSpPr>
            <a:spLocks noGrp="1"/>
          </p:cNvSpPr>
          <p:nvPr>
            <p:ph type="title"/>
          </p:nvPr>
        </p:nvSpPr>
        <p:spPr>
          <a:xfrm>
            <a:off x="470647" y="469859"/>
            <a:ext cx="9376738" cy="655264"/>
          </a:xfrm>
        </p:spPr>
        <p:txBody>
          <a:bodyPr>
            <a:noAutofit/>
          </a:bodyPr>
          <a:lstStyle/>
          <a:p>
            <a:r>
              <a:rPr lang="en-US" sz="3200" dirty="0"/>
              <a:t>Major business-to-consumer (B2C) business models</a:t>
            </a:r>
            <a:endParaRPr lang="ar-SY" sz="3200" dirty="0"/>
          </a:p>
        </p:txBody>
      </p:sp>
      <p:sp>
        <p:nvSpPr>
          <p:cNvPr id="3" name="Content Placeholder 2">
            <a:extLst>
              <a:ext uri="{FF2B5EF4-FFF2-40B4-BE49-F238E27FC236}">
                <a16:creationId xmlns:a16="http://schemas.microsoft.com/office/drawing/2014/main" id="{7B92C3A0-FB26-449E-8786-97F57E3A54F8}"/>
              </a:ext>
            </a:extLst>
          </p:cNvPr>
          <p:cNvSpPr>
            <a:spLocks noGrp="1"/>
          </p:cNvSpPr>
          <p:nvPr>
            <p:ph idx="1"/>
          </p:nvPr>
        </p:nvSpPr>
        <p:spPr/>
        <p:txBody>
          <a:bodyPr>
            <a:normAutofit fontScale="92500"/>
          </a:bodyPr>
          <a:lstStyle/>
          <a:p>
            <a:r>
              <a:rPr lang="en-US" b="1" dirty="0"/>
              <a:t>Content provider </a:t>
            </a:r>
            <a:r>
              <a:rPr lang="en-US" dirty="0"/>
              <a:t>distributes digital content, such as news, information, music, photos, and video. Content providers can make money via a variety of different revenue models, including advertising, subscription fees, and sales of digital goods it might be traditional  like Netflix, or Creators like youtubers and </a:t>
            </a:r>
            <a:r>
              <a:rPr lang="en-US" dirty="0" err="1"/>
              <a:t>TikTokers</a:t>
            </a:r>
            <a:endParaRPr lang="en-US" dirty="0"/>
          </a:p>
          <a:p>
            <a:r>
              <a:rPr lang="en-US" b="1" dirty="0"/>
              <a:t>Portals: </a:t>
            </a:r>
            <a:r>
              <a:rPr lang="en-US" dirty="0"/>
              <a:t>such as Yahoo, MSN, and AOL offer users an integrated package of content and services, such as news, e-mail, shopping, music, video streaming, and more, all in one place. </a:t>
            </a:r>
          </a:p>
          <a:p>
            <a:endParaRPr lang="ar-SY" dirty="0"/>
          </a:p>
        </p:txBody>
      </p:sp>
    </p:spTree>
    <p:extLst>
      <p:ext uri="{BB962C8B-B14F-4D97-AF65-F5344CB8AC3E}">
        <p14:creationId xmlns:p14="http://schemas.microsoft.com/office/powerpoint/2010/main" val="23100096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DF9B6-C5CA-4C79-B52B-BFBB58E53E7E}"/>
              </a:ext>
            </a:extLst>
          </p:cNvPr>
          <p:cNvSpPr>
            <a:spLocks noGrp="1"/>
          </p:cNvSpPr>
          <p:nvPr>
            <p:ph type="title"/>
          </p:nvPr>
        </p:nvSpPr>
        <p:spPr>
          <a:xfrm>
            <a:off x="470647" y="469859"/>
            <a:ext cx="9376738" cy="655264"/>
          </a:xfrm>
        </p:spPr>
        <p:txBody>
          <a:bodyPr>
            <a:noAutofit/>
          </a:bodyPr>
          <a:lstStyle/>
          <a:p>
            <a:r>
              <a:rPr lang="en-US" sz="3200" dirty="0"/>
              <a:t>Major business-to-consumer (B2C) business models</a:t>
            </a:r>
            <a:endParaRPr lang="ar-SY" sz="3200" dirty="0"/>
          </a:p>
        </p:txBody>
      </p:sp>
      <p:sp>
        <p:nvSpPr>
          <p:cNvPr id="3" name="Content Placeholder 2">
            <a:extLst>
              <a:ext uri="{FF2B5EF4-FFF2-40B4-BE49-F238E27FC236}">
                <a16:creationId xmlns:a16="http://schemas.microsoft.com/office/drawing/2014/main" id="{7B92C3A0-FB26-449E-8786-97F57E3A54F8}"/>
              </a:ext>
            </a:extLst>
          </p:cNvPr>
          <p:cNvSpPr>
            <a:spLocks noGrp="1"/>
          </p:cNvSpPr>
          <p:nvPr>
            <p:ph idx="1"/>
          </p:nvPr>
        </p:nvSpPr>
        <p:spPr/>
        <p:txBody>
          <a:bodyPr>
            <a:normAutofit/>
          </a:bodyPr>
          <a:lstStyle/>
          <a:p>
            <a:r>
              <a:rPr lang="en-US" b="1" dirty="0"/>
              <a:t>Transaction broker: </a:t>
            </a:r>
            <a:r>
              <a:rPr lang="en-US" dirty="0"/>
              <a:t>provides online processing for transactions that were previously normally handled in person, by phone, or by mail. The primary industries using this model are financial services and travel services. The online transaction broker’s primary value propositions are savings of money and time. </a:t>
            </a:r>
          </a:p>
          <a:p>
            <a:r>
              <a:rPr lang="en-US" b="1" dirty="0"/>
              <a:t>Market creator </a:t>
            </a:r>
            <a:r>
              <a:rPr lang="en-US" dirty="0"/>
              <a:t>builds a digital environment (market) in which buyers and sellers can meet, display and search for products and services, and establish prices. (Uber, Airbnb)</a:t>
            </a:r>
          </a:p>
          <a:p>
            <a:endParaRPr lang="ar-SY" dirty="0"/>
          </a:p>
        </p:txBody>
      </p:sp>
    </p:spTree>
    <p:extLst>
      <p:ext uri="{BB962C8B-B14F-4D97-AF65-F5344CB8AC3E}">
        <p14:creationId xmlns:p14="http://schemas.microsoft.com/office/powerpoint/2010/main" val="18933239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0" name="Straight Connector 49">
            <a:extLst>
              <a:ext uri="{FF2B5EF4-FFF2-40B4-BE49-F238E27FC236}">
                <a16:creationId xmlns:a16="http://schemas.microsoft.com/office/drawing/2014/main" id="{D57A96C6-69B2-408C-8D1E-9BB528CB797F}"/>
              </a:ext>
            </a:extLst>
          </p:cNvPr>
          <p:cNvSpPr/>
          <p:nvPr/>
        </p:nvSpPr>
        <p:spPr>
          <a:xfrm>
            <a:off x="355600" y="1524000"/>
            <a:ext cx="1080770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1" name="Freeform: Shape 50">
            <a:extLst>
              <a:ext uri="{FF2B5EF4-FFF2-40B4-BE49-F238E27FC236}">
                <a16:creationId xmlns:a16="http://schemas.microsoft.com/office/drawing/2014/main" id="{752EADA2-31C3-4A72-AFEF-AC40FB11AAEA}"/>
              </a:ext>
            </a:extLst>
          </p:cNvPr>
          <p:cNvSpPr/>
          <p:nvPr/>
        </p:nvSpPr>
        <p:spPr>
          <a:xfrm>
            <a:off x="207249" y="1557813"/>
            <a:ext cx="2472006" cy="4268039"/>
          </a:xfrm>
          <a:custGeom>
            <a:avLst/>
            <a:gdLst>
              <a:gd name="connsiteX0" fmla="*/ 0 w 2161540"/>
              <a:gd name="connsiteY0" fmla="*/ 0 h 4622799"/>
              <a:gd name="connsiteX1" fmla="*/ 2161540 w 2161540"/>
              <a:gd name="connsiteY1" fmla="*/ 0 h 4622799"/>
              <a:gd name="connsiteX2" fmla="*/ 2161540 w 2161540"/>
              <a:gd name="connsiteY2" fmla="*/ 4622799 h 4622799"/>
              <a:gd name="connsiteX3" fmla="*/ 0 w 2161540"/>
              <a:gd name="connsiteY3" fmla="*/ 4622799 h 4622799"/>
              <a:gd name="connsiteX4" fmla="*/ 0 w 2161540"/>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540" h="4622799">
                <a:moveTo>
                  <a:pt x="0" y="0"/>
                </a:moveTo>
                <a:lnTo>
                  <a:pt x="2161540" y="0"/>
                </a:lnTo>
                <a:lnTo>
                  <a:pt x="2161540"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r>
              <a:rPr lang="en-US" sz="2400" b="1" kern="1200" dirty="0"/>
              <a:t>Chapter 2 </a:t>
            </a:r>
            <a:br>
              <a:rPr lang="en-US" sz="2400" b="1" kern="1200" dirty="0"/>
            </a:br>
            <a:r>
              <a:rPr lang="en-US" sz="2400" b="1" kern="1200" dirty="0"/>
              <a:t>E-COMMERCE BUSINESS MODELS AND CONCEPTS</a:t>
            </a:r>
          </a:p>
        </p:txBody>
      </p:sp>
      <p:sp>
        <p:nvSpPr>
          <p:cNvPr id="52" name="Freeform: Shape 51">
            <a:extLst>
              <a:ext uri="{FF2B5EF4-FFF2-40B4-BE49-F238E27FC236}">
                <a16:creationId xmlns:a16="http://schemas.microsoft.com/office/drawing/2014/main" id="{0A4C6133-91FC-4D70-A25F-686424A3008C}"/>
              </a:ext>
            </a:extLst>
          </p:cNvPr>
          <p:cNvSpPr/>
          <p:nvPr/>
        </p:nvSpPr>
        <p:spPr>
          <a:xfrm>
            <a:off x="2679255" y="1578342"/>
            <a:ext cx="4160964" cy="452669"/>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E-commerce Business Models</a:t>
            </a:r>
          </a:p>
        </p:txBody>
      </p:sp>
      <p:sp>
        <p:nvSpPr>
          <p:cNvPr id="53" name="Freeform: Shape 52">
            <a:extLst>
              <a:ext uri="{FF2B5EF4-FFF2-40B4-BE49-F238E27FC236}">
                <a16:creationId xmlns:a16="http://schemas.microsoft.com/office/drawing/2014/main" id="{26D1B709-053D-407C-92A0-74BA3BEE8D40}"/>
              </a:ext>
            </a:extLst>
          </p:cNvPr>
          <p:cNvSpPr/>
          <p:nvPr/>
        </p:nvSpPr>
        <p:spPr>
          <a:xfrm>
            <a:off x="7002335" y="1648682"/>
            <a:ext cx="4160964" cy="264881"/>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Eight Key Elements of a Business Model</a:t>
            </a:r>
          </a:p>
        </p:txBody>
      </p:sp>
      <p:sp>
        <p:nvSpPr>
          <p:cNvPr id="54" name="Straight Connector 53">
            <a:extLst>
              <a:ext uri="{FF2B5EF4-FFF2-40B4-BE49-F238E27FC236}">
                <a16:creationId xmlns:a16="http://schemas.microsoft.com/office/drawing/2014/main" id="{1E874604-08E7-439D-B83D-FF3B4D306E17}"/>
              </a:ext>
            </a:extLst>
          </p:cNvPr>
          <p:cNvSpPr/>
          <p:nvPr/>
        </p:nvSpPr>
        <p:spPr>
          <a:xfrm>
            <a:off x="2517140" y="1979397"/>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Shape 54">
            <a:extLst>
              <a:ext uri="{FF2B5EF4-FFF2-40B4-BE49-F238E27FC236}">
                <a16:creationId xmlns:a16="http://schemas.microsoft.com/office/drawing/2014/main" id="{9D3A438F-FF3F-4635-8096-BBB441FB1A3D}"/>
              </a:ext>
            </a:extLst>
          </p:cNvPr>
          <p:cNvSpPr/>
          <p:nvPr/>
        </p:nvSpPr>
        <p:spPr>
          <a:xfrm>
            <a:off x="2679255" y="2286957"/>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Business-to-Consumer (B2C) Business Models</a:t>
            </a:r>
          </a:p>
        </p:txBody>
      </p:sp>
      <p:sp>
        <p:nvSpPr>
          <p:cNvPr id="56" name="Freeform: Shape 55">
            <a:extLst>
              <a:ext uri="{FF2B5EF4-FFF2-40B4-BE49-F238E27FC236}">
                <a16:creationId xmlns:a16="http://schemas.microsoft.com/office/drawing/2014/main" id="{D3E74C2E-0D50-421C-B340-025307671949}"/>
              </a:ext>
            </a:extLst>
          </p:cNvPr>
          <p:cNvSpPr/>
          <p:nvPr/>
        </p:nvSpPr>
        <p:spPr>
          <a:xfrm>
            <a:off x="7002335" y="203374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Online Retailer (E-</a:t>
            </a:r>
            <a:r>
              <a:rPr lang="en-US" sz="1400" kern="1200" dirty="0" err="1"/>
              <a:t>tailer</a:t>
            </a:r>
            <a:r>
              <a:rPr lang="en-US" sz="1400" kern="1200" dirty="0"/>
              <a:t>)</a:t>
            </a:r>
          </a:p>
        </p:txBody>
      </p:sp>
      <p:sp>
        <p:nvSpPr>
          <p:cNvPr id="57" name="Straight Connector 56">
            <a:extLst>
              <a:ext uri="{FF2B5EF4-FFF2-40B4-BE49-F238E27FC236}">
                <a16:creationId xmlns:a16="http://schemas.microsoft.com/office/drawing/2014/main" id="{94137295-EE64-4422-856A-79F249BE8BCA}"/>
              </a:ext>
            </a:extLst>
          </p:cNvPr>
          <p:cNvSpPr/>
          <p:nvPr/>
        </p:nvSpPr>
        <p:spPr>
          <a:xfrm>
            <a:off x="6840220" y="22556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8" name="Freeform: Shape 57">
            <a:extLst>
              <a:ext uri="{FF2B5EF4-FFF2-40B4-BE49-F238E27FC236}">
                <a16:creationId xmlns:a16="http://schemas.microsoft.com/office/drawing/2014/main" id="{76E80F64-8FF3-44F8-8A2D-BD9707503A48}"/>
              </a:ext>
            </a:extLst>
          </p:cNvPr>
          <p:cNvSpPr/>
          <p:nvPr/>
        </p:nvSpPr>
        <p:spPr>
          <a:xfrm>
            <a:off x="7002335" y="2255645"/>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Community Provider</a:t>
            </a:r>
          </a:p>
        </p:txBody>
      </p:sp>
      <p:sp>
        <p:nvSpPr>
          <p:cNvPr id="59" name="Straight Connector 58">
            <a:extLst>
              <a:ext uri="{FF2B5EF4-FFF2-40B4-BE49-F238E27FC236}">
                <a16:creationId xmlns:a16="http://schemas.microsoft.com/office/drawing/2014/main" id="{A2683293-7497-4C65-99FC-614E4640D810}"/>
              </a:ext>
            </a:extLst>
          </p:cNvPr>
          <p:cNvSpPr/>
          <p:nvPr/>
        </p:nvSpPr>
        <p:spPr>
          <a:xfrm>
            <a:off x="6840220" y="246326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Shape 59">
            <a:extLst>
              <a:ext uri="{FF2B5EF4-FFF2-40B4-BE49-F238E27FC236}">
                <a16:creationId xmlns:a16="http://schemas.microsoft.com/office/drawing/2014/main" id="{EDF7BB47-E98F-4B4F-B511-6303C7021A0D}"/>
              </a:ext>
            </a:extLst>
          </p:cNvPr>
          <p:cNvSpPr/>
          <p:nvPr/>
        </p:nvSpPr>
        <p:spPr>
          <a:xfrm>
            <a:off x="7002335" y="244421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Content Provider</a:t>
            </a:r>
          </a:p>
        </p:txBody>
      </p:sp>
      <p:sp>
        <p:nvSpPr>
          <p:cNvPr id="61" name="Straight Connector 60">
            <a:extLst>
              <a:ext uri="{FF2B5EF4-FFF2-40B4-BE49-F238E27FC236}">
                <a16:creationId xmlns:a16="http://schemas.microsoft.com/office/drawing/2014/main" id="{8456AE1A-5A43-49FD-BA87-1C68F21DB5B1}"/>
              </a:ext>
            </a:extLst>
          </p:cNvPr>
          <p:cNvSpPr/>
          <p:nvPr/>
        </p:nvSpPr>
        <p:spPr>
          <a:xfrm>
            <a:off x="6840220" y="264230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2" name="Freeform: Shape 61">
            <a:extLst>
              <a:ext uri="{FF2B5EF4-FFF2-40B4-BE49-F238E27FC236}">
                <a16:creationId xmlns:a16="http://schemas.microsoft.com/office/drawing/2014/main" id="{B8473168-B633-42A8-8C9A-A8AB98FC5C2D}"/>
              </a:ext>
            </a:extLst>
          </p:cNvPr>
          <p:cNvSpPr/>
          <p:nvPr/>
        </p:nvSpPr>
        <p:spPr>
          <a:xfrm>
            <a:off x="7002335" y="264230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Portal</a:t>
            </a:r>
            <a:endParaRPr lang="en-US" sz="1400" kern="1200" dirty="0"/>
          </a:p>
        </p:txBody>
      </p:sp>
      <p:sp>
        <p:nvSpPr>
          <p:cNvPr id="63" name="Straight Connector 62">
            <a:extLst>
              <a:ext uri="{FF2B5EF4-FFF2-40B4-BE49-F238E27FC236}">
                <a16:creationId xmlns:a16="http://schemas.microsoft.com/office/drawing/2014/main" id="{6ADAFCB2-A86B-45EE-A498-CDB28AD0B376}"/>
              </a:ext>
            </a:extLst>
          </p:cNvPr>
          <p:cNvSpPr/>
          <p:nvPr/>
        </p:nvSpPr>
        <p:spPr>
          <a:xfrm>
            <a:off x="6840220" y="284992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4" name="Freeform: Shape 63">
            <a:extLst>
              <a:ext uri="{FF2B5EF4-FFF2-40B4-BE49-F238E27FC236}">
                <a16:creationId xmlns:a16="http://schemas.microsoft.com/office/drawing/2014/main" id="{10CD66C9-9A6A-4C2D-AFD6-401C31000EE2}"/>
              </a:ext>
            </a:extLst>
          </p:cNvPr>
          <p:cNvSpPr/>
          <p:nvPr/>
        </p:nvSpPr>
        <p:spPr>
          <a:xfrm>
            <a:off x="7002335" y="284992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Transaction Broker</a:t>
            </a:r>
          </a:p>
        </p:txBody>
      </p:sp>
      <p:sp>
        <p:nvSpPr>
          <p:cNvPr id="65" name="Straight Connector 64">
            <a:extLst>
              <a:ext uri="{FF2B5EF4-FFF2-40B4-BE49-F238E27FC236}">
                <a16:creationId xmlns:a16="http://schemas.microsoft.com/office/drawing/2014/main" id="{DB236CE7-3A44-4AE5-9758-E2CE522AC06F}"/>
              </a:ext>
            </a:extLst>
          </p:cNvPr>
          <p:cNvSpPr/>
          <p:nvPr/>
        </p:nvSpPr>
        <p:spPr>
          <a:xfrm>
            <a:off x="6840220" y="306706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6" name="Freeform: Shape 65">
            <a:extLst>
              <a:ext uri="{FF2B5EF4-FFF2-40B4-BE49-F238E27FC236}">
                <a16:creationId xmlns:a16="http://schemas.microsoft.com/office/drawing/2014/main" id="{5DC247F6-84CF-484B-8F50-EADA9D895608}"/>
              </a:ext>
            </a:extLst>
          </p:cNvPr>
          <p:cNvSpPr/>
          <p:nvPr/>
        </p:nvSpPr>
        <p:spPr>
          <a:xfrm>
            <a:off x="7002335" y="306706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Market Creator</a:t>
            </a:r>
          </a:p>
        </p:txBody>
      </p:sp>
      <p:sp>
        <p:nvSpPr>
          <p:cNvPr id="67" name="Straight Connector 66">
            <a:extLst>
              <a:ext uri="{FF2B5EF4-FFF2-40B4-BE49-F238E27FC236}">
                <a16:creationId xmlns:a16="http://schemas.microsoft.com/office/drawing/2014/main" id="{D1EF0B93-F30C-49BF-BD37-C3A06D1101E2}"/>
              </a:ext>
            </a:extLst>
          </p:cNvPr>
          <p:cNvSpPr/>
          <p:nvPr/>
        </p:nvSpPr>
        <p:spPr>
          <a:xfrm>
            <a:off x="6840220" y="329373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9" name="Straight Connector 68">
            <a:extLst>
              <a:ext uri="{FF2B5EF4-FFF2-40B4-BE49-F238E27FC236}">
                <a16:creationId xmlns:a16="http://schemas.microsoft.com/office/drawing/2014/main" id="{1D6E7391-3C9B-4754-B6F7-7A36820E2342}"/>
              </a:ext>
            </a:extLst>
          </p:cNvPr>
          <p:cNvSpPr/>
          <p:nvPr/>
        </p:nvSpPr>
        <p:spPr>
          <a:xfrm>
            <a:off x="2517140" y="3533344"/>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0" name="Freeform: Shape 69">
            <a:extLst>
              <a:ext uri="{FF2B5EF4-FFF2-40B4-BE49-F238E27FC236}">
                <a16:creationId xmlns:a16="http://schemas.microsoft.com/office/drawing/2014/main" id="{373C4971-FB51-426B-8E15-3F809FDA95CF}"/>
              </a:ext>
            </a:extLst>
          </p:cNvPr>
          <p:cNvSpPr/>
          <p:nvPr/>
        </p:nvSpPr>
        <p:spPr>
          <a:xfrm>
            <a:off x="2679255" y="3552762"/>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Business-to-Business (B2B) Business Models</a:t>
            </a:r>
          </a:p>
        </p:txBody>
      </p:sp>
      <p:sp>
        <p:nvSpPr>
          <p:cNvPr id="71" name="Freeform: Shape 70">
            <a:extLst>
              <a:ext uri="{FF2B5EF4-FFF2-40B4-BE49-F238E27FC236}">
                <a16:creationId xmlns:a16="http://schemas.microsoft.com/office/drawing/2014/main" id="{12A07918-6C12-4C07-BB35-8E514231F037}"/>
              </a:ext>
            </a:extLst>
          </p:cNvPr>
          <p:cNvSpPr/>
          <p:nvPr/>
        </p:nvSpPr>
        <p:spPr>
          <a:xfrm>
            <a:off x="7002335" y="3543237"/>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E-distributor</a:t>
            </a:r>
            <a:endParaRPr lang="en-US" sz="1400" kern="1200" dirty="0"/>
          </a:p>
        </p:txBody>
      </p:sp>
      <p:sp>
        <p:nvSpPr>
          <p:cNvPr id="72" name="Straight Connector 71">
            <a:extLst>
              <a:ext uri="{FF2B5EF4-FFF2-40B4-BE49-F238E27FC236}">
                <a16:creationId xmlns:a16="http://schemas.microsoft.com/office/drawing/2014/main" id="{CD88FA5F-E24C-455A-AEA8-A55559F3BD85}"/>
              </a:ext>
            </a:extLst>
          </p:cNvPr>
          <p:cNvSpPr/>
          <p:nvPr/>
        </p:nvSpPr>
        <p:spPr>
          <a:xfrm>
            <a:off x="6840220" y="376530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3" name="Freeform: Shape 72">
            <a:extLst>
              <a:ext uri="{FF2B5EF4-FFF2-40B4-BE49-F238E27FC236}">
                <a16:creationId xmlns:a16="http://schemas.microsoft.com/office/drawing/2014/main" id="{605C3FEE-9D5F-4B5C-B40A-5E213502FDD9}"/>
              </a:ext>
            </a:extLst>
          </p:cNvPr>
          <p:cNvSpPr/>
          <p:nvPr/>
        </p:nvSpPr>
        <p:spPr>
          <a:xfrm>
            <a:off x="7002335" y="3760555"/>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E-procurement</a:t>
            </a:r>
          </a:p>
        </p:txBody>
      </p:sp>
      <p:sp>
        <p:nvSpPr>
          <p:cNvPr id="74" name="Straight Connector 73">
            <a:extLst>
              <a:ext uri="{FF2B5EF4-FFF2-40B4-BE49-F238E27FC236}">
                <a16:creationId xmlns:a16="http://schemas.microsoft.com/office/drawing/2014/main" id="{DD46966C-C1B5-4AA8-B07B-AD06BFEE0216}"/>
              </a:ext>
            </a:extLst>
          </p:cNvPr>
          <p:cNvSpPr/>
          <p:nvPr/>
        </p:nvSpPr>
        <p:spPr>
          <a:xfrm>
            <a:off x="6840220" y="3992154"/>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5" name="Freeform: Shape 74">
            <a:extLst>
              <a:ext uri="{FF2B5EF4-FFF2-40B4-BE49-F238E27FC236}">
                <a16:creationId xmlns:a16="http://schemas.microsoft.com/office/drawing/2014/main" id="{0FA7B4A0-D6FF-480A-9484-22EFCC25FBBE}"/>
              </a:ext>
            </a:extLst>
          </p:cNvPr>
          <p:cNvSpPr/>
          <p:nvPr/>
        </p:nvSpPr>
        <p:spPr>
          <a:xfrm>
            <a:off x="7002335" y="3977873"/>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Exchanges</a:t>
            </a:r>
          </a:p>
        </p:txBody>
      </p:sp>
      <p:sp>
        <p:nvSpPr>
          <p:cNvPr id="76" name="Straight Connector 75">
            <a:extLst>
              <a:ext uri="{FF2B5EF4-FFF2-40B4-BE49-F238E27FC236}">
                <a16:creationId xmlns:a16="http://schemas.microsoft.com/office/drawing/2014/main" id="{387E895C-5068-4798-8FAC-9660FBFDA388}"/>
              </a:ext>
            </a:extLst>
          </p:cNvPr>
          <p:cNvSpPr/>
          <p:nvPr/>
        </p:nvSpPr>
        <p:spPr>
          <a:xfrm>
            <a:off x="6840220" y="41999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7" name="Freeform: Shape 76">
            <a:extLst>
              <a:ext uri="{FF2B5EF4-FFF2-40B4-BE49-F238E27FC236}">
                <a16:creationId xmlns:a16="http://schemas.microsoft.com/office/drawing/2014/main" id="{05221A8F-A626-4AE8-9CA3-72E2FF150A87}"/>
              </a:ext>
            </a:extLst>
          </p:cNvPr>
          <p:cNvSpPr/>
          <p:nvPr/>
        </p:nvSpPr>
        <p:spPr>
          <a:xfrm>
            <a:off x="7002335" y="4195190"/>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Consortia</a:t>
            </a:r>
          </a:p>
        </p:txBody>
      </p:sp>
      <p:sp>
        <p:nvSpPr>
          <p:cNvPr id="78" name="Straight Connector 77">
            <a:extLst>
              <a:ext uri="{FF2B5EF4-FFF2-40B4-BE49-F238E27FC236}">
                <a16:creationId xmlns:a16="http://schemas.microsoft.com/office/drawing/2014/main" id="{3D6635C4-1D1C-4089-837E-C8C1503F6FEF}"/>
              </a:ext>
            </a:extLst>
          </p:cNvPr>
          <p:cNvSpPr/>
          <p:nvPr/>
        </p:nvSpPr>
        <p:spPr>
          <a:xfrm>
            <a:off x="6840220" y="443631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9" name="Freeform: Shape 78">
            <a:extLst>
              <a:ext uri="{FF2B5EF4-FFF2-40B4-BE49-F238E27FC236}">
                <a16:creationId xmlns:a16="http://schemas.microsoft.com/office/drawing/2014/main" id="{61F63B44-EE91-4EFC-9B5E-A609DA8F19D5}"/>
              </a:ext>
            </a:extLst>
          </p:cNvPr>
          <p:cNvSpPr/>
          <p:nvPr/>
        </p:nvSpPr>
        <p:spPr>
          <a:xfrm>
            <a:off x="7002335" y="4440644"/>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Private B2B Networks</a:t>
            </a:r>
          </a:p>
        </p:txBody>
      </p:sp>
      <p:sp>
        <p:nvSpPr>
          <p:cNvPr id="80" name="Straight Connector 79">
            <a:extLst>
              <a:ext uri="{FF2B5EF4-FFF2-40B4-BE49-F238E27FC236}">
                <a16:creationId xmlns:a16="http://schemas.microsoft.com/office/drawing/2014/main" id="{C17F24CF-E8C4-4D2E-9000-2E9D27367FCC}"/>
              </a:ext>
            </a:extLst>
          </p:cNvPr>
          <p:cNvSpPr/>
          <p:nvPr/>
        </p:nvSpPr>
        <p:spPr>
          <a:xfrm>
            <a:off x="2517140" y="4680891"/>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1" name="Freeform: Shape 80">
            <a:extLst>
              <a:ext uri="{FF2B5EF4-FFF2-40B4-BE49-F238E27FC236}">
                <a16:creationId xmlns:a16="http://schemas.microsoft.com/office/drawing/2014/main" id="{8D4A8955-F112-41CF-BC9D-79064D01F41E}"/>
              </a:ext>
            </a:extLst>
          </p:cNvPr>
          <p:cNvSpPr/>
          <p:nvPr/>
        </p:nvSpPr>
        <p:spPr>
          <a:xfrm>
            <a:off x="2679255" y="4709949"/>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How E-commerce Changes Business: Strategy, Structure, and Process</a:t>
            </a:r>
          </a:p>
        </p:txBody>
      </p:sp>
      <p:sp>
        <p:nvSpPr>
          <p:cNvPr id="82" name="Freeform: Shape 81">
            <a:extLst>
              <a:ext uri="{FF2B5EF4-FFF2-40B4-BE49-F238E27FC236}">
                <a16:creationId xmlns:a16="http://schemas.microsoft.com/office/drawing/2014/main" id="{B60B118F-6392-4CEA-98A5-B939AC8F5193}"/>
              </a:ext>
            </a:extLst>
          </p:cNvPr>
          <p:cNvSpPr/>
          <p:nvPr/>
        </p:nvSpPr>
        <p:spPr>
          <a:xfrm>
            <a:off x="7002335" y="4668998"/>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Structure</a:t>
            </a:r>
          </a:p>
        </p:txBody>
      </p:sp>
      <p:sp>
        <p:nvSpPr>
          <p:cNvPr id="83" name="Straight Connector 82">
            <a:extLst>
              <a:ext uri="{FF2B5EF4-FFF2-40B4-BE49-F238E27FC236}">
                <a16:creationId xmlns:a16="http://schemas.microsoft.com/office/drawing/2014/main" id="{A3931395-6537-4512-83C5-CF2DB1D39110}"/>
              </a:ext>
            </a:extLst>
          </p:cNvPr>
          <p:cNvSpPr/>
          <p:nvPr/>
        </p:nvSpPr>
        <p:spPr>
          <a:xfrm>
            <a:off x="6840220" y="490096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4" name="Freeform: Shape 83">
            <a:extLst>
              <a:ext uri="{FF2B5EF4-FFF2-40B4-BE49-F238E27FC236}">
                <a16:creationId xmlns:a16="http://schemas.microsoft.com/office/drawing/2014/main" id="{A1ABAFC8-3A56-44D2-8145-71850D1EC9E7}"/>
              </a:ext>
            </a:extLst>
          </p:cNvPr>
          <p:cNvSpPr/>
          <p:nvPr/>
        </p:nvSpPr>
        <p:spPr>
          <a:xfrm>
            <a:off x="7002335" y="4900960"/>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Value Chain</a:t>
            </a:r>
          </a:p>
        </p:txBody>
      </p:sp>
      <p:sp>
        <p:nvSpPr>
          <p:cNvPr id="85" name="Straight Connector 84">
            <a:extLst>
              <a:ext uri="{FF2B5EF4-FFF2-40B4-BE49-F238E27FC236}">
                <a16:creationId xmlns:a16="http://schemas.microsoft.com/office/drawing/2014/main" id="{3DB15204-015F-4BE3-A914-BCF94190FBA0}"/>
              </a:ext>
            </a:extLst>
          </p:cNvPr>
          <p:cNvSpPr/>
          <p:nvPr/>
        </p:nvSpPr>
        <p:spPr>
          <a:xfrm>
            <a:off x="6840220" y="511240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6" name="Freeform: Shape 85">
            <a:extLst>
              <a:ext uri="{FF2B5EF4-FFF2-40B4-BE49-F238E27FC236}">
                <a16:creationId xmlns:a16="http://schemas.microsoft.com/office/drawing/2014/main" id="{8391E2BA-1DD7-42C5-A452-0FDFDFE409BA}"/>
              </a:ext>
            </a:extLst>
          </p:cNvPr>
          <p:cNvSpPr/>
          <p:nvPr/>
        </p:nvSpPr>
        <p:spPr>
          <a:xfrm>
            <a:off x="7002335" y="5112405"/>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Firm Value Chains</a:t>
            </a:r>
            <a:endParaRPr lang="en-US" sz="1400" kern="1200" dirty="0"/>
          </a:p>
        </p:txBody>
      </p:sp>
      <p:sp>
        <p:nvSpPr>
          <p:cNvPr id="87" name="Straight Connector 86">
            <a:extLst>
              <a:ext uri="{FF2B5EF4-FFF2-40B4-BE49-F238E27FC236}">
                <a16:creationId xmlns:a16="http://schemas.microsoft.com/office/drawing/2014/main" id="{011D25EB-8F87-4C01-96C9-D87E403AC160}"/>
              </a:ext>
            </a:extLst>
          </p:cNvPr>
          <p:cNvSpPr/>
          <p:nvPr/>
        </p:nvSpPr>
        <p:spPr>
          <a:xfrm>
            <a:off x="6840220" y="5323851"/>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8" name="Freeform: Shape 87">
            <a:extLst>
              <a:ext uri="{FF2B5EF4-FFF2-40B4-BE49-F238E27FC236}">
                <a16:creationId xmlns:a16="http://schemas.microsoft.com/office/drawing/2014/main" id="{674EC79C-B6EC-4682-BB12-0BCB540E6501}"/>
              </a:ext>
            </a:extLst>
          </p:cNvPr>
          <p:cNvSpPr/>
          <p:nvPr/>
        </p:nvSpPr>
        <p:spPr>
          <a:xfrm>
            <a:off x="7002335" y="5323851"/>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Firm Value Webs</a:t>
            </a:r>
          </a:p>
        </p:txBody>
      </p:sp>
      <p:sp>
        <p:nvSpPr>
          <p:cNvPr id="89" name="Straight Connector 88">
            <a:extLst>
              <a:ext uri="{FF2B5EF4-FFF2-40B4-BE49-F238E27FC236}">
                <a16:creationId xmlns:a16="http://schemas.microsoft.com/office/drawing/2014/main" id="{176B8898-7BEF-408D-94F8-3BB5A667B88D}"/>
              </a:ext>
            </a:extLst>
          </p:cNvPr>
          <p:cNvSpPr/>
          <p:nvPr/>
        </p:nvSpPr>
        <p:spPr>
          <a:xfrm>
            <a:off x="6840220" y="554291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0" name="Freeform: Shape 89">
            <a:extLst>
              <a:ext uri="{FF2B5EF4-FFF2-40B4-BE49-F238E27FC236}">
                <a16:creationId xmlns:a16="http://schemas.microsoft.com/office/drawing/2014/main" id="{8879D305-89A8-43B9-9535-80742E7B9BE1}"/>
              </a:ext>
            </a:extLst>
          </p:cNvPr>
          <p:cNvSpPr/>
          <p:nvPr/>
        </p:nvSpPr>
        <p:spPr>
          <a:xfrm>
            <a:off x="7002335" y="5542916"/>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Business Strategy</a:t>
            </a:r>
          </a:p>
        </p:txBody>
      </p:sp>
      <p:sp>
        <p:nvSpPr>
          <p:cNvPr id="91" name="Straight Connector 90">
            <a:extLst>
              <a:ext uri="{FF2B5EF4-FFF2-40B4-BE49-F238E27FC236}">
                <a16:creationId xmlns:a16="http://schemas.microsoft.com/office/drawing/2014/main" id="{5244F3F5-D502-49CD-9C99-63E80190021C}"/>
              </a:ext>
            </a:extLst>
          </p:cNvPr>
          <p:cNvSpPr/>
          <p:nvPr/>
        </p:nvSpPr>
        <p:spPr>
          <a:xfrm>
            <a:off x="6840220" y="5784842"/>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2" name="Freeform: Shape 91">
            <a:extLst>
              <a:ext uri="{FF2B5EF4-FFF2-40B4-BE49-F238E27FC236}">
                <a16:creationId xmlns:a16="http://schemas.microsoft.com/office/drawing/2014/main" id="{EA477D98-3BDB-469D-9519-DEC7093D678C}"/>
              </a:ext>
            </a:extLst>
          </p:cNvPr>
          <p:cNvSpPr/>
          <p:nvPr/>
        </p:nvSpPr>
        <p:spPr>
          <a:xfrm>
            <a:off x="7002335" y="5784842"/>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E-commerce Technology and Business Model Disruption</a:t>
            </a:r>
          </a:p>
        </p:txBody>
      </p:sp>
      <p:sp>
        <p:nvSpPr>
          <p:cNvPr id="93" name="Straight Connector 92">
            <a:extLst>
              <a:ext uri="{FF2B5EF4-FFF2-40B4-BE49-F238E27FC236}">
                <a16:creationId xmlns:a16="http://schemas.microsoft.com/office/drawing/2014/main" id="{0998DE2A-6389-429F-85CC-B48854D3AD32}"/>
              </a:ext>
            </a:extLst>
          </p:cNvPr>
          <p:cNvSpPr/>
          <p:nvPr/>
        </p:nvSpPr>
        <p:spPr>
          <a:xfrm>
            <a:off x="2517140" y="6088789"/>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3240363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70"/>
                                        </p:tgtEl>
                                        <p:attrNameLst>
                                          <p:attrName>fillcolor</p:attrName>
                                        </p:attrNameLst>
                                      </p:cBhvr>
                                      <p:to>
                                        <a:srgbClr val="FFFF00"/>
                                      </p:to>
                                    </p:animClr>
                                    <p:set>
                                      <p:cBhvr>
                                        <p:cTn id="7" dur="2000" fill="hold"/>
                                        <p:tgtEl>
                                          <p:spTgt spid="70"/>
                                        </p:tgtEl>
                                        <p:attrNameLst>
                                          <p:attrName>fill.type</p:attrName>
                                        </p:attrNameLst>
                                      </p:cBhvr>
                                      <p:to>
                                        <p:strVal val="solid"/>
                                      </p:to>
                                    </p:set>
                                    <p:set>
                                      <p:cBhvr>
                                        <p:cTn id="8" dur="2000" fill="hold"/>
                                        <p:tgtEl>
                                          <p:spTgt spid="7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C2BC9-2FB7-42D4-B61E-225BAD381ACB}"/>
              </a:ext>
            </a:extLst>
          </p:cNvPr>
          <p:cNvSpPr>
            <a:spLocks noGrp="1"/>
          </p:cNvSpPr>
          <p:nvPr>
            <p:ph type="title"/>
          </p:nvPr>
        </p:nvSpPr>
        <p:spPr/>
        <p:txBody>
          <a:bodyPr>
            <a:noAutofit/>
          </a:bodyPr>
          <a:lstStyle/>
          <a:p>
            <a:r>
              <a:rPr lang="en-US" sz="3200" dirty="0"/>
              <a:t>Major business-to-business (B2B) business models</a:t>
            </a:r>
            <a:endParaRPr lang="ar-SY" sz="3200" dirty="0"/>
          </a:p>
        </p:txBody>
      </p:sp>
      <p:sp>
        <p:nvSpPr>
          <p:cNvPr id="3" name="Content Placeholder 2">
            <a:extLst>
              <a:ext uri="{FF2B5EF4-FFF2-40B4-BE49-F238E27FC236}">
                <a16:creationId xmlns:a16="http://schemas.microsoft.com/office/drawing/2014/main" id="{F5463804-8745-4522-9441-D27194BE9CD9}"/>
              </a:ext>
            </a:extLst>
          </p:cNvPr>
          <p:cNvSpPr>
            <a:spLocks noGrp="1"/>
          </p:cNvSpPr>
          <p:nvPr>
            <p:ph idx="1"/>
          </p:nvPr>
        </p:nvSpPr>
        <p:spPr/>
        <p:txBody>
          <a:bodyPr>
            <a:normAutofit lnSpcReduction="10000"/>
          </a:bodyPr>
          <a:lstStyle/>
          <a:p>
            <a:r>
              <a:rPr lang="en-US" dirty="0"/>
              <a:t>An </a:t>
            </a:r>
            <a:r>
              <a:rPr lang="en-US" b="1" dirty="0"/>
              <a:t>E-distributor </a:t>
            </a:r>
            <a:r>
              <a:rPr lang="en-US" dirty="0"/>
              <a:t>is a company that provides an online catalog of products from many different manufacturers that are available for purchase by individual businesses (Amazon Business).</a:t>
            </a:r>
          </a:p>
          <a:p>
            <a:r>
              <a:rPr lang="en-US" dirty="0"/>
              <a:t>An </a:t>
            </a:r>
            <a:r>
              <a:rPr lang="en-US" b="1" dirty="0"/>
              <a:t>E-procurement company </a:t>
            </a:r>
            <a:r>
              <a:rPr lang="en-US" dirty="0"/>
              <a:t>helps businesses automate their procurement process (the range of activities involved in obtaining goods and services). Companies such as Ariba, for instance, have created software that helps large firms organize their procurement process by creating mini-digital markets for a single firm. </a:t>
            </a:r>
          </a:p>
        </p:txBody>
      </p:sp>
    </p:spTree>
    <p:extLst>
      <p:ext uri="{BB962C8B-B14F-4D97-AF65-F5344CB8AC3E}">
        <p14:creationId xmlns:p14="http://schemas.microsoft.com/office/powerpoint/2010/main" val="3852140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C2BC9-2FB7-42D4-B61E-225BAD381ACB}"/>
              </a:ext>
            </a:extLst>
          </p:cNvPr>
          <p:cNvSpPr>
            <a:spLocks noGrp="1"/>
          </p:cNvSpPr>
          <p:nvPr>
            <p:ph type="title"/>
          </p:nvPr>
        </p:nvSpPr>
        <p:spPr/>
        <p:txBody>
          <a:bodyPr>
            <a:noAutofit/>
          </a:bodyPr>
          <a:lstStyle/>
          <a:p>
            <a:r>
              <a:rPr lang="en-US" sz="3200" dirty="0"/>
              <a:t>Major business-to-business (B2B) business models</a:t>
            </a:r>
            <a:endParaRPr lang="ar-SY" sz="3200" dirty="0"/>
          </a:p>
        </p:txBody>
      </p:sp>
      <p:sp>
        <p:nvSpPr>
          <p:cNvPr id="3" name="Content Placeholder 2">
            <a:extLst>
              <a:ext uri="{FF2B5EF4-FFF2-40B4-BE49-F238E27FC236}">
                <a16:creationId xmlns:a16="http://schemas.microsoft.com/office/drawing/2014/main" id="{F5463804-8745-4522-9441-D27194BE9CD9}"/>
              </a:ext>
            </a:extLst>
          </p:cNvPr>
          <p:cNvSpPr>
            <a:spLocks noGrp="1"/>
          </p:cNvSpPr>
          <p:nvPr>
            <p:ph idx="1"/>
          </p:nvPr>
        </p:nvSpPr>
        <p:spPr/>
        <p:txBody>
          <a:bodyPr>
            <a:normAutofit/>
          </a:bodyPr>
          <a:lstStyle/>
          <a:p>
            <a:r>
              <a:rPr lang="en-US" b="1" dirty="0"/>
              <a:t>Exchange </a:t>
            </a:r>
            <a:r>
              <a:rPr lang="en-US" dirty="0"/>
              <a:t>is an independent digital marketplace that connects hundreds to potentially thousands of suppliers and buyers in a dynamic, real-time environment.</a:t>
            </a:r>
          </a:p>
          <a:p>
            <a:r>
              <a:rPr lang="en-US" dirty="0"/>
              <a:t>Exchanges, which have a business model very similar to that of a B2C market creator, are typically owned by independent firms whose business is making a market, and they generate revenue by charging a commission or fee based on the size of the transactions conducted among trading parties. </a:t>
            </a:r>
          </a:p>
        </p:txBody>
      </p:sp>
    </p:spTree>
    <p:extLst>
      <p:ext uri="{BB962C8B-B14F-4D97-AF65-F5344CB8AC3E}">
        <p14:creationId xmlns:p14="http://schemas.microsoft.com/office/powerpoint/2010/main" val="28843281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5C2BC9-2FB7-42D4-B61E-225BAD381ACB}"/>
              </a:ext>
            </a:extLst>
          </p:cNvPr>
          <p:cNvSpPr>
            <a:spLocks noGrp="1"/>
          </p:cNvSpPr>
          <p:nvPr>
            <p:ph type="title"/>
          </p:nvPr>
        </p:nvSpPr>
        <p:spPr/>
        <p:txBody>
          <a:bodyPr>
            <a:noAutofit/>
          </a:bodyPr>
          <a:lstStyle/>
          <a:p>
            <a:r>
              <a:rPr lang="en-US" sz="3200" dirty="0"/>
              <a:t>Major business-to-business (B2B) business models</a:t>
            </a:r>
            <a:endParaRPr lang="ar-SY" sz="3200" dirty="0"/>
          </a:p>
        </p:txBody>
      </p:sp>
      <p:sp>
        <p:nvSpPr>
          <p:cNvPr id="3" name="Content Placeholder 2">
            <a:extLst>
              <a:ext uri="{FF2B5EF4-FFF2-40B4-BE49-F238E27FC236}">
                <a16:creationId xmlns:a16="http://schemas.microsoft.com/office/drawing/2014/main" id="{F5463804-8745-4522-9441-D27194BE9CD9}"/>
              </a:ext>
            </a:extLst>
          </p:cNvPr>
          <p:cNvSpPr>
            <a:spLocks noGrp="1"/>
          </p:cNvSpPr>
          <p:nvPr>
            <p:ph idx="1"/>
          </p:nvPr>
        </p:nvSpPr>
        <p:spPr/>
        <p:txBody>
          <a:bodyPr>
            <a:normAutofit fontScale="85000" lnSpcReduction="20000"/>
          </a:bodyPr>
          <a:lstStyle/>
          <a:p>
            <a:r>
              <a:rPr lang="en-US" b="1" dirty="0"/>
              <a:t>Industry consortia </a:t>
            </a:r>
            <a:r>
              <a:rPr lang="en-US" dirty="0"/>
              <a:t>are industry-owned </a:t>
            </a:r>
            <a:r>
              <a:rPr lang="en-US" i="1" dirty="0"/>
              <a:t>vertical marketplaces </a:t>
            </a:r>
            <a:r>
              <a:rPr lang="en-US" dirty="0"/>
              <a:t>that serve specific industries. </a:t>
            </a:r>
            <a:r>
              <a:rPr lang="en-US" b="1" dirty="0">
                <a:solidFill>
                  <a:schemeClr val="accent1"/>
                </a:solidFill>
              </a:rPr>
              <a:t>Vertical marketplaces </a:t>
            </a:r>
            <a:r>
              <a:rPr lang="en-US" dirty="0"/>
              <a:t>supply companies with products and services of specific interest to their industry, while </a:t>
            </a:r>
            <a:r>
              <a:rPr lang="en-US" b="1" i="1" dirty="0">
                <a:solidFill>
                  <a:schemeClr val="accent1"/>
                </a:solidFill>
              </a:rPr>
              <a:t>horizontal marketplaces </a:t>
            </a:r>
            <a:r>
              <a:rPr lang="en-US" dirty="0"/>
              <a:t>supply companies in different industries with a particular type of product and service, such as marketing-related, financial, or computing services.</a:t>
            </a:r>
          </a:p>
          <a:p>
            <a:r>
              <a:rPr lang="en-US" b="1" dirty="0"/>
              <a:t>Private B2B network </a:t>
            </a:r>
            <a:r>
              <a:rPr lang="en-US" dirty="0"/>
              <a:t>is a digital network designed to coordinate the flow of communications and supply chains among firms engaged in business together. </a:t>
            </a:r>
          </a:p>
          <a:p>
            <a:r>
              <a:rPr lang="en-US" dirty="0"/>
              <a:t>The network is owned by a single large purchasing firm. </a:t>
            </a:r>
          </a:p>
          <a:p>
            <a:r>
              <a:rPr lang="en-US" dirty="0"/>
              <a:t>Participation is by invitation only to trusted, long-term suppliers of direct inputs</a:t>
            </a:r>
          </a:p>
        </p:txBody>
      </p:sp>
    </p:spTree>
    <p:extLst>
      <p:ext uri="{BB962C8B-B14F-4D97-AF65-F5344CB8AC3E}">
        <p14:creationId xmlns:p14="http://schemas.microsoft.com/office/powerpoint/2010/main" val="3298875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0" name="Straight Connector 49">
            <a:extLst>
              <a:ext uri="{FF2B5EF4-FFF2-40B4-BE49-F238E27FC236}">
                <a16:creationId xmlns:a16="http://schemas.microsoft.com/office/drawing/2014/main" id="{D57A96C6-69B2-408C-8D1E-9BB528CB797F}"/>
              </a:ext>
            </a:extLst>
          </p:cNvPr>
          <p:cNvSpPr/>
          <p:nvPr/>
        </p:nvSpPr>
        <p:spPr>
          <a:xfrm>
            <a:off x="355600" y="1524000"/>
            <a:ext cx="10807700" cy="0"/>
          </a:xfrm>
          <a:prstGeom prst="line">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p>
        </p:txBody>
      </p:sp>
      <p:sp>
        <p:nvSpPr>
          <p:cNvPr id="51" name="Freeform: Shape 50">
            <a:extLst>
              <a:ext uri="{FF2B5EF4-FFF2-40B4-BE49-F238E27FC236}">
                <a16:creationId xmlns:a16="http://schemas.microsoft.com/office/drawing/2014/main" id="{752EADA2-31C3-4A72-AFEF-AC40FB11AAEA}"/>
              </a:ext>
            </a:extLst>
          </p:cNvPr>
          <p:cNvSpPr/>
          <p:nvPr/>
        </p:nvSpPr>
        <p:spPr>
          <a:xfrm>
            <a:off x="207249" y="1557813"/>
            <a:ext cx="2472006" cy="4268039"/>
          </a:xfrm>
          <a:custGeom>
            <a:avLst/>
            <a:gdLst>
              <a:gd name="connsiteX0" fmla="*/ 0 w 2161540"/>
              <a:gd name="connsiteY0" fmla="*/ 0 h 4622799"/>
              <a:gd name="connsiteX1" fmla="*/ 2161540 w 2161540"/>
              <a:gd name="connsiteY1" fmla="*/ 0 h 4622799"/>
              <a:gd name="connsiteX2" fmla="*/ 2161540 w 2161540"/>
              <a:gd name="connsiteY2" fmla="*/ 4622799 h 4622799"/>
              <a:gd name="connsiteX3" fmla="*/ 0 w 2161540"/>
              <a:gd name="connsiteY3" fmla="*/ 4622799 h 4622799"/>
              <a:gd name="connsiteX4" fmla="*/ 0 w 2161540"/>
              <a:gd name="connsiteY4" fmla="*/ 0 h 46227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1540" h="4622799">
                <a:moveTo>
                  <a:pt x="0" y="0"/>
                </a:moveTo>
                <a:lnTo>
                  <a:pt x="2161540" y="0"/>
                </a:lnTo>
                <a:lnTo>
                  <a:pt x="2161540" y="4622799"/>
                </a:lnTo>
                <a:lnTo>
                  <a:pt x="0" y="462279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endParaRPr lang="en-US" sz="2800" kern="1200" dirty="0"/>
          </a:p>
          <a:p>
            <a:pPr marL="0" lvl="0" indent="0" algn="l" defTabSz="1155700">
              <a:lnSpc>
                <a:spcPct val="90000"/>
              </a:lnSpc>
              <a:spcBef>
                <a:spcPct val="0"/>
              </a:spcBef>
              <a:spcAft>
                <a:spcPct val="35000"/>
              </a:spcAft>
              <a:buNone/>
            </a:pPr>
            <a:r>
              <a:rPr lang="en-US" sz="2400" b="1" kern="1200" dirty="0"/>
              <a:t>Chapter 2 </a:t>
            </a:r>
            <a:br>
              <a:rPr lang="en-US" sz="2400" b="1" kern="1200" dirty="0"/>
            </a:br>
            <a:r>
              <a:rPr lang="en-US" sz="2400" b="1" kern="1200" dirty="0"/>
              <a:t>E-COMMERCE BUSINESS MODELS AND CONCEPTS</a:t>
            </a:r>
          </a:p>
        </p:txBody>
      </p:sp>
      <p:sp>
        <p:nvSpPr>
          <p:cNvPr id="52" name="Freeform: Shape 51">
            <a:extLst>
              <a:ext uri="{FF2B5EF4-FFF2-40B4-BE49-F238E27FC236}">
                <a16:creationId xmlns:a16="http://schemas.microsoft.com/office/drawing/2014/main" id="{0A4C6133-91FC-4D70-A25F-686424A3008C}"/>
              </a:ext>
            </a:extLst>
          </p:cNvPr>
          <p:cNvSpPr/>
          <p:nvPr/>
        </p:nvSpPr>
        <p:spPr>
          <a:xfrm>
            <a:off x="2679255" y="1578342"/>
            <a:ext cx="4160964" cy="452669"/>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E-commerce Business Models</a:t>
            </a:r>
          </a:p>
        </p:txBody>
      </p:sp>
      <p:sp>
        <p:nvSpPr>
          <p:cNvPr id="53" name="Freeform: Shape 52">
            <a:extLst>
              <a:ext uri="{FF2B5EF4-FFF2-40B4-BE49-F238E27FC236}">
                <a16:creationId xmlns:a16="http://schemas.microsoft.com/office/drawing/2014/main" id="{26D1B709-053D-407C-92A0-74BA3BEE8D40}"/>
              </a:ext>
            </a:extLst>
          </p:cNvPr>
          <p:cNvSpPr/>
          <p:nvPr/>
        </p:nvSpPr>
        <p:spPr>
          <a:xfrm>
            <a:off x="7002335" y="1648682"/>
            <a:ext cx="4160964" cy="264881"/>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Eight Key Elements of a Business Model</a:t>
            </a:r>
          </a:p>
        </p:txBody>
      </p:sp>
      <p:sp>
        <p:nvSpPr>
          <p:cNvPr id="54" name="Straight Connector 53">
            <a:extLst>
              <a:ext uri="{FF2B5EF4-FFF2-40B4-BE49-F238E27FC236}">
                <a16:creationId xmlns:a16="http://schemas.microsoft.com/office/drawing/2014/main" id="{1E874604-08E7-439D-B83D-FF3B4D306E17}"/>
              </a:ext>
            </a:extLst>
          </p:cNvPr>
          <p:cNvSpPr/>
          <p:nvPr/>
        </p:nvSpPr>
        <p:spPr>
          <a:xfrm>
            <a:off x="2517140" y="1979397"/>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5" name="Freeform: Shape 54">
            <a:extLst>
              <a:ext uri="{FF2B5EF4-FFF2-40B4-BE49-F238E27FC236}">
                <a16:creationId xmlns:a16="http://schemas.microsoft.com/office/drawing/2014/main" id="{9D3A438F-FF3F-4635-8096-BBB441FB1A3D}"/>
              </a:ext>
            </a:extLst>
          </p:cNvPr>
          <p:cNvSpPr/>
          <p:nvPr/>
        </p:nvSpPr>
        <p:spPr>
          <a:xfrm>
            <a:off x="2679255" y="2286957"/>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Business-to-Consumer (B2C) Business Models</a:t>
            </a:r>
          </a:p>
        </p:txBody>
      </p:sp>
      <p:sp>
        <p:nvSpPr>
          <p:cNvPr id="56" name="Freeform: Shape 55">
            <a:extLst>
              <a:ext uri="{FF2B5EF4-FFF2-40B4-BE49-F238E27FC236}">
                <a16:creationId xmlns:a16="http://schemas.microsoft.com/office/drawing/2014/main" id="{D3E74C2E-0D50-421C-B340-025307671949}"/>
              </a:ext>
            </a:extLst>
          </p:cNvPr>
          <p:cNvSpPr/>
          <p:nvPr/>
        </p:nvSpPr>
        <p:spPr>
          <a:xfrm>
            <a:off x="7002335" y="203374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Online Retailer (E-</a:t>
            </a:r>
            <a:r>
              <a:rPr lang="en-US" sz="1400" kern="1200" dirty="0" err="1"/>
              <a:t>tailer</a:t>
            </a:r>
            <a:r>
              <a:rPr lang="en-US" sz="1400" kern="1200" dirty="0"/>
              <a:t>)</a:t>
            </a:r>
          </a:p>
        </p:txBody>
      </p:sp>
      <p:sp>
        <p:nvSpPr>
          <p:cNvPr id="57" name="Straight Connector 56">
            <a:extLst>
              <a:ext uri="{FF2B5EF4-FFF2-40B4-BE49-F238E27FC236}">
                <a16:creationId xmlns:a16="http://schemas.microsoft.com/office/drawing/2014/main" id="{94137295-EE64-4422-856A-79F249BE8BCA}"/>
              </a:ext>
            </a:extLst>
          </p:cNvPr>
          <p:cNvSpPr/>
          <p:nvPr/>
        </p:nvSpPr>
        <p:spPr>
          <a:xfrm>
            <a:off x="6840220" y="22556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58" name="Freeform: Shape 57">
            <a:extLst>
              <a:ext uri="{FF2B5EF4-FFF2-40B4-BE49-F238E27FC236}">
                <a16:creationId xmlns:a16="http://schemas.microsoft.com/office/drawing/2014/main" id="{76E80F64-8FF3-44F8-8A2D-BD9707503A48}"/>
              </a:ext>
            </a:extLst>
          </p:cNvPr>
          <p:cNvSpPr/>
          <p:nvPr/>
        </p:nvSpPr>
        <p:spPr>
          <a:xfrm>
            <a:off x="7002335" y="2255645"/>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Community Provider</a:t>
            </a:r>
          </a:p>
        </p:txBody>
      </p:sp>
      <p:sp>
        <p:nvSpPr>
          <p:cNvPr id="59" name="Straight Connector 58">
            <a:extLst>
              <a:ext uri="{FF2B5EF4-FFF2-40B4-BE49-F238E27FC236}">
                <a16:creationId xmlns:a16="http://schemas.microsoft.com/office/drawing/2014/main" id="{A2683293-7497-4C65-99FC-614E4640D810}"/>
              </a:ext>
            </a:extLst>
          </p:cNvPr>
          <p:cNvSpPr/>
          <p:nvPr/>
        </p:nvSpPr>
        <p:spPr>
          <a:xfrm>
            <a:off x="6840220" y="246326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0" name="Freeform: Shape 59">
            <a:extLst>
              <a:ext uri="{FF2B5EF4-FFF2-40B4-BE49-F238E27FC236}">
                <a16:creationId xmlns:a16="http://schemas.microsoft.com/office/drawing/2014/main" id="{EDF7BB47-E98F-4B4F-B511-6303C7021A0D}"/>
              </a:ext>
            </a:extLst>
          </p:cNvPr>
          <p:cNvSpPr/>
          <p:nvPr/>
        </p:nvSpPr>
        <p:spPr>
          <a:xfrm>
            <a:off x="7002335" y="244421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Content Provider</a:t>
            </a:r>
          </a:p>
        </p:txBody>
      </p:sp>
      <p:sp>
        <p:nvSpPr>
          <p:cNvPr id="61" name="Straight Connector 60">
            <a:extLst>
              <a:ext uri="{FF2B5EF4-FFF2-40B4-BE49-F238E27FC236}">
                <a16:creationId xmlns:a16="http://schemas.microsoft.com/office/drawing/2014/main" id="{8456AE1A-5A43-49FD-BA87-1C68F21DB5B1}"/>
              </a:ext>
            </a:extLst>
          </p:cNvPr>
          <p:cNvSpPr/>
          <p:nvPr/>
        </p:nvSpPr>
        <p:spPr>
          <a:xfrm>
            <a:off x="6840220" y="264230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2" name="Freeform: Shape 61">
            <a:extLst>
              <a:ext uri="{FF2B5EF4-FFF2-40B4-BE49-F238E27FC236}">
                <a16:creationId xmlns:a16="http://schemas.microsoft.com/office/drawing/2014/main" id="{B8473168-B633-42A8-8C9A-A8AB98FC5C2D}"/>
              </a:ext>
            </a:extLst>
          </p:cNvPr>
          <p:cNvSpPr/>
          <p:nvPr/>
        </p:nvSpPr>
        <p:spPr>
          <a:xfrm>
            <a:off x="7002335" y="264230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Portal</a:t>
            </a:r>
            <a:endParaRPr lang="en-US" sz="1400" kern="1200" dirty="0"/>
          </a:p>
        </p:txBody>
      </p:sp>
      <p:sp>
        <p:nvSpPr>
          <p:cNvPr id="63" name="Straight Connector 62">
            <a:extLst>
              <a:ext uri="{FF2B5EF4-FFF2-40B4-BE49-F238E27FC236}">
                <a16:creationId xmlns:a16="http://schemas.microsoft.com/office/drawing/2014/main" id="{6ADAFCB2-A86B-45EE-A498-CDB28AD0B376}"/>
              </a:ext>
            </a:extLst>
          </p:cNvPr>
          <p:cNvSpPr/>
          <p:nvPr/>
        </p:nvSpPr>
        <p:spPr>
          <a:xfrm>
            <a:off x="6840220" y="284992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4" name="Freeform: Shape 63">
            <a:extLst>
              <a:ext uri="{FF2B5EF4-FFF2-40B4-BE49-F238E27FC236}">
                <a16:creationId xmlns:a16="http://schemas.microsoft.com/office/drawing/2014/main" id="{10CD66C9-9A6A-4C2D-AFD6-401C31000EE2}"/>
              </a:ext>
            </a:extLst>
          </p:cNvPr>
          <p:cNvSpPr/>
          <p:nvPr/>
        </p:nvSpPr>
        <p:spPr>
          <a:xfrm>
            <a:off x="7002335" y="2849920"/>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Transaction Broker</a:t>
            </a:r>
          </a:p>
        </p:txBody>
      </p:sp>
      <p:sp>
        <p:nvSpPr>
          <p:cNvPr id="65" name="Straight Connector 64">
            <a:extLst>
              <a:ext uri="{FF2B5EF4-FFF2-40B4-BE49-F238E27FC236}">
                <a16:creationId xmlns:a16="http://schemas.microsoft.com/office/drawing/2014/main" id="{DB236CE7-3A44-4AE5-9758-E2CE522AC06F}"/>
              </a:ext>
            </a:extLst>
          </p:cNvPr>
          <p:cNvSpPr/>
          <p:nvPr/>
        </p:nvSpPr>
        <p:spPr>
          <a:xfrm>
            <a:off x="6840220" y="3067063"/>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6" name="Freeform: Shape 65">
            <a:extLst>
              <a:ext uri="{FF2B5EF4-FFF2-40B4-BE49-F238E27FC236}">
                <a16:creationId xmlns:a16="http://schemas.microsoft.com/office/drawing/2014/main" id="{5DC247F6-84CF-484B-8F50-EADA9D895608}"/>
              </a:ext>
            </a:extLst>
          </p:cNvPr>
          <p:cNvSpPr/>
          <p:nvPr/>
        </p:nvSpPr>
        <p:spPr>
          <a:xfrm>
            <a:off x="7002335" y="3067063"/>
            <a:ext cx="4160964" cy="155227"/>
          </a:xfrm>
          <a:custGeom>
            <a:avLst/>
            <a:gdLst>
              <a:gd name="connsiteX0" fmla="*/ 0 w 4160964"/>
              <a:gd name="connsiteY0" fmla="*/ 0 h 155227"/>
              <a:gd name="connsiteX1" fmla="*/ 4160964 w 4160964"/>
              <a:gd name="connsiteY1" fmla="*/ 0 h 155227"/>
              <a:gd name="connsiteX2" fmla="*/ 4160964 w 4160964"/>
              <a:gd name="connsiteY2" fmla="*/ 155227 h 155227"/>
              <a:gd name="connsiteX3" fmla="*/ 0 w 4160964"/>
              <a:gd name="connsiteY3" fmla="*/ 155227 h 155227"/>
              <a:gd name="connsiteX4" fmla="*/ 0 w 4160964"/>
              <a:gd name="connsiteY4" fmla="*/ 0 h 1552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55227">
                <a:moveTo>
                  <a:pt x="0" y="0"/>
                </a:moveTo>
                <a:lnTo>
                  <a:pt x="4160964" y="0"/>
                </a:lnTo>
                <a:lnTo>
                  <a:pt x="4160964" y="155227"/>
                </a:lnTo>
                <a:lnTo>
                  <a:pt x="0" y="15522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Market Creator</a:t>
            </a:r>
          </a:p>
        </p:txBody>
      </p:sp>
      <p:sp>
        <p:nvSpPr>
          <p:cNvPr id="67" name="Straight Connector 66">
            <a:extLst>
              <a:ext uri="{FF2B5EF4-FFF2-40B4-BE49-F238E27FC236}">
                <a16:creationId xmlns:a16="http://schemas.microsoft.com/office/drawing/2014/main" id="{D1EF0B93-F30C-49BF-BD37-C3A06D1101E2}"/>
              </a:ext>
            </a:extLst>
          </p:cNvPr>
          <p:cNvSpPr/>
          <p:nvPr/>
        </p:nvSpPr>
        <p:spPr>
          <a:xfrm>
            <a:off x="6840220" y="329373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69" name="Straight Connector 68">
            <a:extLst>
              <a:ext uri="{FF2B5EF4-FFF2-40B4-BE49-F238E27FC236}">
                <a16:creationId xmlns:a16="http://schemas.microsoft.com/office/drawing/2014/main" id="{1D6E7391-3C9B-4754-B6F7-7A36820E2342}"/>
              </a:ext>
            </a:extLst>
          </p:cNvPr>
          <p:cNvSpPr/>
          <p:nvPr/>
        </p:nvSpPr>
        <p:spPr>
          <a:xfrm>
            <a:off x="2517140" y="3533344"/>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0" name="Freeform: Shape 69">
            <a:extLst>
              <a:ext uri="{FF2B5EF4-FFF2-40B4-BE49-F238E27FC236}">
                <a16:creationId xmlns:a16="http://schemas.microsoft.com/office/drawing/2014/main" id="{373C4971-FB51-426B-8E15-3F809FDA95CF}"/>
              </a:ext>
            </a:extLst>
          </p:cNvPr>
          <p:cNvSpPr/>
          <p:nvPr/>
        </p:nvSpPr>
        <p:spPr>
          <a:xfrm>
            <a:off x="2679255" y="3552762"/>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Major Business-to-Business (B2B) Business Models</a:t>
            </a:r>
          </a:p>
        </p:txBody>
      </p:sp>
      <p:sp>
        <p:nvSpPr>
          <p:cNvPr id="71" name="Freeform: Shape 70">
            <a:extLst>
              <a:ext uri="{FF2B5EF4-FFF2-40B4-BE49-F238E27FC236}">
                <a16:creationId xmlns:a16="http://schemas.microsoft.com/office/drawing/2014/main" id="{12A07918-6C12-4C07-BB35-8E514231F037}"/>
              </a:ext>
            </a:extLst>
          </p:cNvPr>
          <p:cNvSpPr/>
          <p:nvPr/>
        </p:nvSpPr>
        <p:spPr>
          <a:xfrm>
            <a:off x="7002335" y="3543237"/>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E-distributor</a:t>
            </a:r>
            <a:endParaRPr lang="en-US" sz="1400" kern="1200" dirty="0"/>
          </a:p>
        </p:txBody>
      </p:sp>
      <p:sp>
        <p:nvSpPr>
          <p:cNvPr id="72" name="Straight Connector 71">
            <a:extLst>
              <a:ext uri="{FF2B5EF4-FFF2-40B4-BE49-F238E27FC236}">
                <a16:creationId xmlns:a16="http://schemas.microsoft.com/office/drawing/2014/main" id="{CD88FA5F-E24C-455A-AEA8-A55559F3BD85}"/>
              </a:ext>
            </a:extLst>
          </p:cNvPr>
          <p:cNvSpPr/>
          <p:nvPr/>
        </p:nvSpPr>
        <p:spPr>
          <a:xfrm>
            <a:off x="6840220" y="376530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3" name="Freeform: Shape 72">
            <a:extLst>
              <a:ext uri="{FF2B5EF4-FFF2-40B4-BE49-F238E27FC236}">
                <a16:creationId xmlns:a16="http://schemas.microsoft.com/office/drawing/2014/main" id="{605C3FEE-9D5F-4B5C-B40A-5E213502FDD9}"/>
              </a:ext>
            </a:extLst>
          </p:cNvPr>
          <p:cNvSpPr/>
          <p:nvPr/>
        </p:nvSpPr>
        <p:spPr>
          <a:xfrm>
            <a:off x="7002335" y="3760555"/>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E-procurement</a:t>
            </a:r>
          </a:p>
        </p:txBody>
      </p:sp>
      <p:sp>
        <p:nvSpPr>
          <p:cNvPr id="74" name="Straight Connector 73">
            <a:extLst>
              <a:ext uri="{FF2B5EF4-FFF2-40B4-BE49-F238E27FC236}">
                <a16:creationId xmlns:a16="http://schemas.microsoft.com/office/drawing/2014/main" id="{DD46966C-C1B5-4AA8-B07B-AD06BFEE0216}"/>
              </a:ext>
            </a:extLst>
          </p:cNvPr>
          <p:cNvSpPr/>
          <p:nvPr/>
        </p:nvSpPr>
        <p:spPr>
          <a:xfrm>
            <a:off x="6840220" y="3992154"/>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5" name="Freeform: Shape 74">
            <a:extLst>
              <a:ext uri="{FF2B5EF4-FFF2-40B4-BE49-F238E27FC236}">
                <a16:creationId xmlns:a16="http://schemas.microsoft.com/office/drawing/2014/main" id="{0FA7B4A0-D6FF-480A-9484-22EFCC25FBBE}"/>
              </a:ext>
            </a:extLst>
          </p:cNvPr>
          <p:cNvSpPr/>
          <p:nvPr/>
        </p:nvSpPr>
        <p:spPr>
          <a:xfrm>
            <a:off x="7002335" y="3977873"/>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Exchanges</a:t>
            </a:r>
          </a:p>
        </p:txBody>
      </p:sp>
      <p:sp>
        <p:nvSpPr>
          <p:cNvPr id="76" name="Straight Connector 75">
            <a:extLst>
              <a:ext uri="{FF2B5EF4-FFF2-40B4-BE49-F238E27FC236}">
                <a16:creationId xmlns:a16="http://schemas.microsoft.com/office/drawing/2014/main" id="{387E895C-5068-4798-8FAC-9660FBFDA388}"/>
              </a:ext>
            </a:extLst>
          </p:cNvPr>
          <p:cNvSpPr/>
          <p:nvPr/>
        </p:nvSpPr>
        <p:spPr>
          <a:xfrm>
            <a:off x="6840220" y="419994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7" name="Freeform: Shape 76">
            <a:extLst>
              <a:ext uri="{FF2B5EF4-FFF2-40B4-BE49-F238E27FC236}">
                <a16:creationId xmlns:a16="http://schemas.microsoft.com/office/drawing/2014/main" id="{05221A8F-A626-4AE8-9CA3-72E2FF150A87}"/>
              </a:ext>
            </a:extLst>
          </p:cNvPr>
          <p:cNvSpPr/>
          <p:nvPr/>
        </p:nvSpPr>
        <p:spPr>
          <a:xfrm>
            <a:off x="7002335" y="4195190"/>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Consortia</a:t>
            </a:r>
          </a:p>
        </p:txBody>
      </p:sp>
      <p:sp>
        <p:nvSpPr>
          <p:cNvPr id="78" name="Straight Connector 77">
            <a:extLst>
              <a:ext uri="{FF2B5EF4-FFF2-40B4-BE49-F238E27FC236}">
                <a16:creationId xmlns:a16="http://schemas.microsoft.com/office/drawing/2014/main" id="{3D6635C4-1D1C-4089-837E-C8C1503F6FEF}"/>
              </a:ext>
            </a:extLst>
          </p:cNvPr>
          <p:cNvSpPr/>
          <p:nvPr/>
        </p:nvSpPr>
        <p:spPr>
          <a:xfrm>
            <a:off x="6840220" y="443631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79" name="Freeform: Shape 78">
            <a:extLst>
              <a:ext uri="{FF2B5EF4-FFF2-40B4-BE49-F238E27FC236}">
                <a16:creationId xmlns:a16="http://schemas.microsoft.com/office/drawing/2014/main" id="{61F63B44-EE91-4EFC-9B5E-A609DA8F19D5}"/>
              </a:ext>
            </a:extLst>
          </p:cNvPr>
          <p:cNvSpPr/>
          <p:nvPr/>
        </p:nvSpPr>
        <p:spPr>
          <a:xfrm>
            <a:off x="7002335" y="4440644"/>
            <a:ext cx="4160964" cy="217317"/>
          </a:xfrm>
          <a:custGeom>
            <a:avLst/>
            <a:gdLst>
              <a:gd name="connsiteX0" fmla="*/ 0 w 4160964"/>
              <a:gd name="connsiteY0" fmla="*/ 0 h 217317"/>
              <a:gd name="connsiteX1" fmla="*/ 4160964 w 4160964"/>
              <a:gd name="connsiteY1" fmla="*/ 0 h 217317"/>
              <a:gd name="connsiteX2" fmla="*/ 4160964 w 4160964"/>
              <a:gd name="connsiteY2" fmla="*/ 217317 h 217317"/>
              <a:gd name="connsiteX3" fmla="*/ 0 w 4160964"/>
              <a:gd name="connsiteY3" fmla="*/ 217317 h 217317"/>
              <a:gd name="connsiteX4" fmla="*/ 0 w 4160964"/>
              <a:gd name="connsiteY4" fmla="*/ 0 h 217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217317">
                <a:moveTo>
                  <a:pt x="0" y="0"/>
                </a:moveTo>
                <a:lnTo>
                  <a:pt x="4160964" y="0"/>
                </a:lnTo>
                <a:lnTo>
                  <a:pt x="4160964" y="217317"/>
                </a:lnTo>
                <a:lnTo>
                  <a:pt x="0" y="217317"/>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Private B2B Networks</a:t>
            </a:r>
          </a:p>
        </p:txBody>
      </p:sp>
      <p:sp>
        <p:nvSpPr>
          <p:cNvPr id="80" name="Straight Connector 79">
            <a:extLst>
              <a:ext uri="{FF2B5EF4-FFF2-40B4-BE49-F238E27FC236}">
                <a16:creationId xmlns:a16="http://schemas.microsoft.com/office/drawing/2014/main" id="{C17F24CF-E8C4-4D2E-9000-2E9D27367FCC}"/>
              </a:ext>
            </a:extLst>
          </p:cNvPr>
          <p:cNvSpPr/>
          <p:nvPr/>
        </p:nvSpPr>
        <p:spPr>
          <a:xfrm>
            <a:off x="2517140" y="4680891"/>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1" name="Freeform: Shape 80">
            <a:extLst>
              <a:ext uri="{FF2B5EF4-FFF2-40B4-BE49-F238E27FC236}">
                <a16:creationId xmlns:a16="http://schemas.microsoft.com/office/drawing/2014/main" id="{8D4A8955-F112-41CF-BC9D-79064D01F41E}"/>
              </a:ext>
            </a:extLst>
          </p:cNvPr>
          <p:cNvSpPr/>
          <p:nvPr/>
        </p:nvSpPr>
        <p:spPr>
          <a:xfrm>
            <a:off x="2679255" y="4709949"/>
            <a:ext cx="4160964" cy="1086854"/>
          </a:xfrm>
          <a:custGeom>
            <a:avLst/>
            <a:gdLst>
              <a:gd name="connsiteX0" fmla="*/ 0 w 4160964"/>
              <a:gd name="connsiteY0" fmla="*/ 0 h 1086854"/>
              <a:gd name="connsiteX1" fmla="*/ 4160964 w 4160964"/>
              <a:gd name="connsiteY1" fmla="*/ 0 h 1086854"/>
              <a:gd name="connsiteX2" fmla="*/ 4160964 w 4160964"/>
              <a:gd name="connsiteY2" fmla="*/ 1086854 h 1086854"/>
              <a:gd name="connsiteX3" fmla="*/ 0 w 4160964"/>
              <a:gd name="connsiteY3" fmla="*/ 1086854 h 1086854"/>
              <a:gd name="connsiteX4" fmla="*/ 0 w 4160964"/>
              <a:gd name="connsiteY4" fmla="*/ 0 h 108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086854">
                <a:moveTo>
                  <a:pt x="0" y="0"/>
                </a:moveTo>
                <a:lnTo>
                  <a:pt x="4160964" y="0"/>
                </a:lnTo>
                <a:lnTo>
                  <a:pt x="4160964" y="1086854"/>
                </a:lnTo>
                <a:lnTo>
                  <a:pt x="0" y="108685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400" kern="1200" dirty="0">
                <a:solidFill>
                  <a:schemeClr val="accent1"/>
                </a:solidFill>
              </a:rPr>
              <a:t>How E-commerce Changes Business: Strategy, Structure, and Process</a:t>
            </a:r>
          </a:p>
        </p:txBody>
      </p:sp>
      <p:sp>
        <p:nvSpPr>
          <p:cNvPr id="82" name="Freeform: Shape 81">
            <a:extLst>
              <a:ext uri="{FF2B5EF4-FFF2-40B4-BE49-F238E27FC236}">
                <a16:creationId xmlns:a16="http://schemas.microsoft.com/office/drawing/2014/main" id="{B60B118F-6392-4CEA-98A5-B939AC8F5193}"/>
              </a:ext>
            </a:extLst>
          </p:cNvPr>
          <p:cNvSpPr/>
          <p:nvPr/>
        </p:nvSpPr>
        <p:spPr>
          <a:xfrm>
            <a:off x="7002335" y="4668998"/>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Structure</a:t>
            </a:r>
          </a:p>
        </p:txBody>
      </p:sp>
      <p:sp>
        <p:nvSpPr>
          <p:cNvPr id="83" name="Straight Connector 82">
            <a:extLst>
              <a:ext uri="{FF2B5EF4-FFF2-40B4-BE49-F238E27FC236}">
                <a16:creationId xmlns:a16="http://schemas.microsoft.com/office/drawing/2014/main" id="{A3931395-6537-4512-83C5-CF2DB1D39110}"/>
              </a:ext>
            </a:extLst>
          </p:cNvPr>
          <p:cNvSpPr/>
          <p:nvPr/>
        </p:nvSpPr>
        <p:spPr>
          <a:xfrm>
            <a:off x="6840220" y="4900960"/>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4" name="Freeform: Shape 83">
            <a:extLst>
              <a:ext uri="{FF2B5EF4-FFF2-40B4-BE49-F238E27FC236}">
                <a16:creationId xmlns:a16="http://schemas.microsoft.com/office/drawing/2014/main" id="{A1ABAFC8-3A56-44D2-8145-71850D1EC9E7}"/>
              </a:ext>
            </a:extLst>
          </p:cNvPr>
          <p:cNvSpPr/>
          <p:nvPr/>
        </p:nvSpPr>
        <p:spPr>
          <a:xfrm>
            <a:off x="7002335" y="4900960"/>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Industry Value Chain</a:t>
            </a:r>
          </a:p>
        </p:txBody>
      </p:sp>
      <p:sp>
        <p:nvSpPr>
          <p:cNvPr id="85" name="Straight Connector 84">
            <a:extLst>
              <a:ext uri="{FF2B5EF4-FFF2-40B4-BE49-F238E27FC236}">
                <a16:creationId xmlns:a16="http://schemas.microsoft.com/office/drawing/2014/main" id="{3DB15204-015F-4BE3-A914-BCF94190FBA0}"/>
              </a:ext>
            </a:extLst>
          </p:cNvPr>
          <p:cNvSpPr/>
          <p:nvPr/>
        </p:nvSpPr>
        <p:spPr>
          <a:xfrm>
            <a:off x="6840220" y="5112405"/>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6" name="Freeform: Shape 85">
            <a:extLst>
              <a:ext uri="{FF2B5EF4-FFF2-40B4-BE49-F238E27FC236}">
                <a16:creationId xmlns:a16="http://schemas.microsoft.com/office/drawing/2014/main" id="{8391E2BA-1DD7-42C5-A452-0FDFDFE409BA}"/>
              </a:ext>
            </a:extLst>
          </p:cNvPr>
          <p:cNvSpPr/>
          <p:nvPr/>
        </p:nvSpPr>
        <p:spPr>
          <a:xfrm>
            <a:off x="7002335" y="5112405"/>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a:t>Firm Value Chains</a:t>
            </a:r>
            <a:endParaRPr lang="en-US" sz="1400" kern="1200" dirty="0"/>
          </a:p>
        </p:txBody>
      </p:sp>
      <p:sp>
        <p:nvSpPr>
          <p:cNvPr id="87" name="Straight Connector 86">
            <a:extLst>
              <a:ext uri="{FF2B5EF4-FFF2-40B4-BE49-F238E27FC236}">
                <a16:creationId xmlns:a16="http://schemas.microsoft.com/office/drawing/2014/main" id="{011D25EB-8F87-4C01-96C9-D87E403AC160}"/>
              </a:ext>
            </a:extLst>
          </p:cNvPr>
          <p:cNvSpPr/>
          <p:nvPr/>
        </p:nvSpPr>
        <p:spPr>
          <a:xfrm>
            <a:off x="6840220" y="5323851"/>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88" name="Freeform: Shape 87">
            <a:extLst>
              <a:ext uri="{FF2B5EF4-FFF2-40B4-BE49-F238E27FC236}">
                <a16:creationId xmlns:a16="http://schemas.microsoft.com/office/drawing/2014/main" id="{674EC79C-B6EC-4682-BB12-0BCB540E6501}"/>
              </a:ext>
            </a:extLst>
          </p:cNvPr>
          <p:cNvSpPr/>
          <p:nvPr/>
        </p:nvSpPr>
        <p:spPr>
          <a:xfrm>
            <a:off x="7002335" y="5323851"/>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Firm Value Webs</a:t>
            </a:r>
          </a:p>
        </p:txBody>
      </p:sp>
      <p:sp>
        <p:nvSpPr>
          <p:cNvPr id="89" name="Straight Connector 88">
            <a:extLst>
              <a:ext uri="{FF2B5EF4-FFF2-40B4-BE49-F238E27FC236}">
                <a16:creationId xmlns:a16="http://schemas.microsoft.com/office/drawing/2014/main" id="{176B8898-7BEF-408D-94F8-3BB5A667B88D}"/>
              </a:ext>
            </a:extLst>
          </p:cNvPr>
          <p:cNvSpPr/>
          <p:nvPr/>
        </p:nvSpPr>
        <p:spPr>
          <a:xfrm>
            <a:off x="6840220" y="5542916"/>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0" name="Freeform: Shape 89">
            <a:extLst>
              <a:ext uri="{FF2B5EF4-FFF2-40B4-BE49-F238E27FC236}">
                <a16:creationId xmlns:a16="http://schemas.microsoft.com/office/drawing/2014/main" id="{8879D305-89A8-43B9-9535-80742E7B9BE1}"/>
              </a:ext>
            </a:extLst>
          </p:cNvPr>
          <p:cNvSpPr/>
          <p:nvPr/>
        </p:nvSpPr>
        <p:spPr>
          <a:xfrm>
            <a:off x="7002335" y="5542916"/>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Business Strategy</a:t>
            </a:r>
          </a:p>
        </p:txBody>
      </p:sp>
      <p:sp>
        <p:nvSpPr>
          <p:cNvPr id="91" name="Straight Connector 90">
            <a:extLst>
              <a:ext uri="{FF2B5EF4-FFF2-40B4-BE49-F238E27FC236}">
                <a16:creationId xmlns:a16="http://schemas.microsoft.com/office/drawing/2014/main" id="{5244F3F5-D502-49CD-9C99-63E80190021C}"/>
              </a:ext>
            </a:extLst>
          </p:cNvPr>
          <p:cNvSpPr/>
          <p:nvPr/>
        </p:nvSpPr>
        <p:spPr>
          <a:xfrm>
            <a:off x="6840220" y="5784842"/>
            <a:ext cx="4160964"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
        <p:nvSpPr>
          <p:cNvPr id="92" name="Freeform: Shape 91">
            <a:extLst>
              <a:ext uri="{FF2B5EF4-FFF2-40B4-BE49-F238E27FC236}">
                <a16:creationId xmlns:a16="http://schemas.microsoft.com/office/drawing/2014/main" id="{EA477D98-3BDB-469D-9519-DEC7093D678C}"/>
              </a:ext>
            </a:extLst>
          </p:cNvPr>
          <p:cNvSpPr/>
          <p:nvPr/>
        </p:nvSpPr>
        <p:spPr>
          <a:xfrm>
            <a:off x="7002335" y="5784842"/>
            <a:ext cx="4160964" cy="180965"/>
          </a:xfrm>
          <a:custGeom>
            <a:avLst/>
            <a:gdLst>
              <a:gd name="connsiteX0" fmla="*/ 0 w 4160964"/>
              <a:gd name="connsiteY0" fmla="*/ 0 h 180965"/>
              <a:gd name="connsiteX1" fmla="*/ 4160964 w 4160964"/>
              <a:gd name="connsiteY1" fmla="*/ 0 h 180965"/>
              <a:gd name="connsiteX2" fmla="*/ 4160964 w 4160964"/>
              <a:gd name="connsiteY2" fmla="*/ 180965 h 180965"/>
              <a:gd name="connsiteX3" fmla="*/ 0 w 4160964"/>
              <a:gd name="connsiteY3" fmla="*/ 180965 h 180965"/>
              <a:gd name="connsiteX4" fmla="*/ 0 w 4160964"/>
              <a:gd name="connsiteY4" fmla="*/ 0 h 180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60964" h="180965">
                <a:moveTo>
                  <a:pt x="0" y="0"/>
                </a:moveTo>
                <a:lnTo>
                  <a:pt x="4160964" y="0"/>
                </a:lnTo>
                <a:lnTo>
                  <a:pt x="4160964" y="180965"/>
                </a:lnTo>
                <a:lnTo>
                  <a:pt x="0" y="180965"/>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26670" tIns="26670" rIns="26670" bIns="26670" numCol="1" spcCol="1270" anchor="t" anchorCtr="0">
            <a:noAutofit/>
          </a:bodyPr>
          <a:lstStyle/>
          <a:p>
            <a:pPr marL="0" lvl="0" indent="0" algn="l" defTabSz="311150">
              <a:lnSpc>
                <a:spcPct val="90000"/>
              </a:lnSpc>
              <a:spcBef>
                <a:spcPct val="0"/>
              </a:spcBef>
              <a:spcAft>
                <a:spcPct val="35000"/>
              </a:spcAft>
              <a:buNone/>
            </a:pPr>
            <a:r>
              <a:rPr lang="en-US" sz="1400" kern="1200" dirty="0"/>
              <a:t>E-commerce Technology and Business Model Disruption</a:t>
            </a:r>
          </a:p>
        </p:txBody>
      </p:sp>
      <p:sp>
        <p:nvSpPr>
          <p:cNvPr id="93" name="Straight Connector 92">
            <a:extLst>
              <a:ext uri="{FF2B5EF4-FFF2-40B4-BE49-F238E27FC236}">
                <a16:creationId xmlns:a16="http://schemas.microsoft.com/office/drawing/2014/main" id="{0998DE2A-6389-429F-85CC-B48854D3AD32}"/>
              </a:ext>
            </a:extLst>
          </p:cNvPr>
          <p:cNvSpPr/>
          <p:nvPr/>
        </p:nvSpPr>
        <p:spPr>
          <a:xfrm>
            <a:off x="2517140" y="6088789"/>
            <a:ext cx="8646160" cy="0"/>
          </a:xfrm>
          <a:prstGeom prst="line">
            <a:avLst/>
          </a:prstGeom>
        </p:spPr>
        <p:style>
          <a:lnRef idx="2">
            <a:schemeClr val="accent1">
              <a:tint val="50000"/>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tx1">
              <a:hueOff val="0"/>
              <a:satOff val="0"/>
              <a:lumOff val="0"/>
              <a:alphaOff val="0"/>
            </a:schemeClr>
          </a:fontRef>
        </p:style>
        <p:txBody>
          <a:bodyPr/>
          <a:lstStyle/>
          <a:p>
            <a:endParaRPr lang="en-US"/>
          </a:p>
        </p:txBody>
      </p:sp>
    </p:spTree>
    <p:extLst>
      <p:ext uri="{BB962C8B-B14F-4D97-AF65-F5344CB8AC3E}">
        <p14:creationId xmlns:p14="http://schemas.microsoft.com/office/powerpoint/2010/main" val="283013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81"/>
                                        </p:tgtEl>
                                        <p:attrNameLst>
                                          <p:attrName>fillcolor</p:attrName>
                                        </p:attrNameLst>
                                      </p:cBhvr>
                                      <p:to>
                                        <a:srgbClr val="FFFF00"/>
                                      </p:to>
                                    </p:animClr>
                                    <p:set>
                                      <p:cBhvr>
                                        <p:cTn id="7" dur="2000" fill="hold"/>
                                        <p:tgtEl>
                                          <p:spTgt spid="81"/>
                                        </p:tgtEl>
                                        <p:attrNameLst>
                                          <p:attrName>fill.type</p:attrName>
                                        </p:attrNameLst>
                                      </p:cBhvr>
                                      <p:to>
                                        <p:strVal val="solid"/>
                                      </p:to>
                                    </p:set>
                                    <p:set>
                                      <p:cBhvr>
                                        <p:cTn id="8" dur="2000" fill="hold"/>
                                        <p:tgtEl>
                                          <p:spTgt spid="8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67EDD-B685-4908-8B01-904FEC06192A}"/>
              </a:ext>
            </a:extLst>
          </p:cNvPr>
          <p:cNvSpPr>
            <a:spLocks noGrp="1"/>
          </p:cNvSpPr>
          <p:nvPr>
            <p:ph type="title"/>
          </p:nvPr>
        </p:nvSpPr>
        <p:spPr/>
        <p:txBody>
          <a:bodyPr>
            <a:noAutofit/>
          </a:bodyPr>
          <a:lstStyle/>
          <a:p>
            <a:r>
              <a:rPr lang="en-US" sz="2400" b="1" dirty="0"/>
              <a:t>How e-commerce changes business: strategy, structure, and process</a:t>
            </a:r>
            <a:endParaRPr lang="ar-SY" sz="2400" b="1" dirty="0"/>
          </a:p>
        </p:txBody>
      </p:sp>
      <p:sp>
        <p:nvSpPr>
          <p:cNvPr id="3" name="Content Placeholder 2">
            <a:extLst>
              <a:ext uri="{FF2B5EF4-FFF2-40B4-BE49-F238E27FC236}">
                <a16:creationId xmlns:a16="http://schemas.microsoft.com/office/drawing/2014/main" id="{46B47FE5-6636-4E75-9EDB-3B7AD06D74A3}"/>
              </a:ext>
            </a:extLst>
          </p:cNvPr>
          <p:cNvSpPr>
            <a:spLocks noGrp="1"/>
          </p:cNvSpPr>
          <p:nvPr>
            <p:ph idx="1"/>
          </p:nvPr>
        </p:nvSpPr>
        <p:spPr/>
        <p:txBody>
          <a:bodyPr>
            <a:normAutofit fontScale="92500" lnSpcReduction="20000"/>
          </a:bodyPr>
          <a:lstStyle/>
          <a:p>
            <a:r>
              <a:rPr lang="en-US" dirty="0"/>
              <a:t>E-commerce has changed the business environment, including industry structures, business strategies, and industry and business operations (business processes and value chains), over the last few decades. </a:t>
            </a:r>
          </a:p>
          <a:p>
            <a:r>
              <a:rPr lang="en-US" dirty="0"/>
              <a:t>The Internet tends to intensify competition. Because information is more readily available, the Internet inherently shifts power to buyers, who now can discover the lowest-cost provider much more easily than in the past. </a:t>
            </a:r>
          </a:p>
          <a:p>
            <a:r>
              <a:rPr lang="en-US" dirty="0"/>
              <a:t>The Internet also provides many opportunities for creating value, for branding products and charging premium prices, and for enlarging an already powerful offline physical business.</a:t>
            </a:r>
            <a:endParaRPr lang="ar-SY" dirty="0"/>
          </a:p>
        </p:txBody>
      </p:sp>
    </p:spTree>
    <p:extLst>
      <p:ext uri="{BB962C8B-B14F-4D97-AF65-F5344CB8AC3E}">
        <p14:creationId xmlns:p14="http://schemas.microsoft.com/office/powerpoint/2010/main" val="719028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67EDD-B685-4908-8B01-904FEC06192A}"/>
              </a:ext>
            </a:extLst>
          </p:cNvPr>
          <p:cNvSpPr>
            <a:spLocks noGrp="1"/>
          </p:cNvSpPr>
          <p:nvPr>
            <p:ph type="title"/>
          </p:nvPr>
        </p:nvSpPr>
        <p:spPr/>
        <p:txBody>
          <a:bodyPr>
            <a:noAutofit/>
          </a:bodyPr>
          <a:lstStyle/>
          <a:p>
            <a:r>
              <a:rPr lang="en-US" sz="2400" b="1" dirty="0"/>
              <a:t>How e-commerce changes business: strategy, structure, and process</a:t>
            </a:r>
            <a:endParaRPr lang="ar-SY" sz="2400" b="1" dirty="0"/>
          </a:p>
        </p:txBody>
      </p:sp>
      <p:sp>
        <p:nvSpPr>
          <p:cNvPr id="3" name="Content Placeholder 2">
            <a:extLst>
              <a:ext uri="{FF2B5EF4-FFF2-40B4-BE49-F238E27FC236}">
                <a16:creationId xmlns:a16="http://schemas.microsoft.com/office/drawing/2014/main" id="{46B47FE5-6636-4E75-9EDB-3B7AD06D74A3}"/>
              </a:ext>
            </a:extLst>
          </p:cNvPr>
          <p:cNvSpPr>
            <a:spLocks noGrp="1"/>
          </p:cNvSpPr>
          <p:nvPr>
            <p:ph idx="1"/>
          </p:nvPr>
        </p:nvSpPr>
        <p:spPr/>
        <p:txBody>
          <a:bodyPr>
            <a:normAutofit/>
          </a:bodyPr>
          <a:lstStyle/>
          <a:p>
            <a:r>
              <a:rPr lang="en-US" b="1" dirty="0"/>
              <a:t>Industry structure </a:t>
            </a:r>
            <a:r>
              <a:rPr lang="en-US" dirty="0"/>
              <a:t>refers to the nature of the players in an industry and their relative bargaining power. </a:t>
            </a:r>
          </a:p>
          <a:p>
            <a:r>
              <a:rPr lang="en-US" dirty="0"/>
              <a:t>An industry’s structure is characterized by five forces: </a:t>
            </a:r>
            <a:r>
              <a:rPr lang="en-US" i="1" dirty="0"/>
              <a:t>rivalry among existing competitors</a:t>
            </a:r>
            <a:r>
              <a:rPr lang="en-US" dirty="0"/>
              <a:t>, the </a:t>
            </a:r>
            <a:r>
              <a:rPr lang="en-US" i="1" dirty="0"/>
              <a:t>threat of substitute products, barriers to entry into the industry</a:t>
            </a:r>
            <a:r>
              <a:rPr lang="en-US" dirty="0"/>
              <a:t>, the </a:t>
            </a:r>
            <a:r>
              <a:rPr lang="en-US" i="1" dirty="0"/>
              <a:t>bargaining power of suppliers</a:t>
            </a:r>
            <a:r>
              <a:rPr lang="en-US" dirty="0"/>
              <a:t>, and the </a:t>
            </a:r>
            <a:r>
              <a:rPr lang="en-US" i="1" dirty="0"/>
              <a:t>bargaining power of buyers .</a:t>
            </a:r>
            <a:endParaRPr lang="en-US" dirty="0"/>
          </a:p>
          <a:p>
            <a:r>
              <a:rPr lang="en-US" dirty="0"/>
              <a:t>E-commerce has the potential to change the relative strength of these competitive Forces.</a:t>
            </a:r>
            <a:endParaRPr lang="ar-SY" dirty="0"/>
          </a:p>
        </p:txBody>
      </p:sp>
    </p:spTree>
    <p:extLst>
      <p:ext uri="{BB962C8B-B14F-4D97-AF65-F5344CB8AC3E}">
        <p14:creationId xmlns:p14="http://schemas.microsoft.com/office/powerpoint/2010/main" val="7134211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67EDD-B685-4908-8B01-904FEC06192A}"/>
              </a:ext>
            </a:extLst>
          </p:cNvPr>
          <p:cNvSpPr>
            <a:spLocks noGrp="1"/>
          </p:cNvSpPr>
          <p:nvPr>
            <p:ph type="title"/>
          </p:nvPr>
        </p:nvSpPr>
        <p:spPr/>
        <p:txBody>
          <a:bodyPr>
            <a:noAutofit/>
          </a:bodyPr>
          <a:lstStyle/>
          <a:p>
            <a:r>
              <a:rPr lang="en-US" sz="2400" b="1" dirty="0"/>
              <a:t>How e-commerce changes business: strategy, structure, and process</a:t>
            </a:r>
            <a:endParaRPr lang="ar-SY" sz="2400" b="1" dirty="0"/>
          </a:p>
        </p:txBody>
      </p:sp>
      <p:pic>
        <p:nvPicPr>
          <p:cNvPr id="4" name="Content Placeholder 3">
            <a:extLst>
              <a:ext uri="{FF2B5EF4-FFF2-40B4-BE49-F238E27FC236}">
                <a16:creationId xmlns:a16="http://schemas.microsoft.com/office/drawing/2014/main" id="{E224FFEA-1351-4FDC-AF40-915AED33CCBB}"/>
              </a:ext>
            </a:extLst>
          </p:cNvPr>
          <p:cNvPicPr>
            <a:picLocks noGrp="1" noChangeAspect="1"/>
          </p:cNvPicPr>
          <p:nvPr>
            <p:ph idx="1"/>
          </p:nvPr>
        </p:nvPicPr>
        <p:blipFill rotWithShape="1">
          <a:blip r:embed="rId2"/>
          <a:srcRect l="29306" t="5149" r="19175" b="5276"/>
          <a:stretch/>
        </p:blipFill>
        <p:spPr>
          <a:xfrm>
            <a:off x="3276599" y="1345915"/>
            <a:ext cx="5638801" cy="5512085"/>
          </a:xfrm>
          <a:prstGeom prst="rect">
            <a:avLst/>
          </a:prstGeom>
        </p:spPr>
      </p:pic>
    </p:spTree>
    <p:extLst>
      <p:ext uri="{BB962C8B-B14F-4D97-AF65-F5344CB8AC3E}">
        <p14:creationId xmlns:p14="http://schemas.microsoft.com/office/powerpoint/2010/main" val="26198059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67EDD-B685-4908-8B01-904FEC06192A}"/>
              </a:ext>
            </a:extLst>
          </p:cNvPr>
          <p:cNvSpPr>
            <a:spLocks noGrp="1"/>
          </p:cNvSpPr>
          <p:nvPr>
            <p:ph type="title"/>
          </p:nvPr>
        </p:nvSpPr>
        <p:spPr/>
        <p:txBody>
          <a:bodyPr>
            <a:noAutofit/>
          </a:bodyPr>
          <a:lstStyle/>
          <a:p>
            <a:r>
              <a:rPr lang="en-US" sz="2400" b="1" dirty="0"/>
              <a:t>How e-commerce changes business: strategy, structure, and process</a:t>
            </a:r>
            <a:endParaRPr lang="ar-SY" sz="2400" b="1" dirty="0"/>
          </a:p>
        </p:txBody>
      </p:sp>
      <p:sp>
        <p:nvSpPr>
          <p:cNvPr id="3" name="Content Placeholder 2">
            <a:extLst>
              <a:ext uri="{FF2B5EF4-FFF2-40B4-BE49-F238E27FC236}">
                <a16:creationId xmlns:a16="http://schemas.microsoft.com/office/drawing/2014/main" id="{46B47FE5-6636-4E75-9EDB-3B7AD06D74A3}"/>
              </a:ext>
            </a:extLst>
          </p:cNvPr>
          <p:cNvSpPr>
            <a:spLocks noGrp="1"/>
          </p:cNvSpPr>
          <p:nvPr>
            <p:ph idx="1"/>
          </p:nvPr>
        </p:nvSpPr>
        <p:spPr>
          <a:xfrm>
            <a:off x="188685" y="1422213"/>
            <a:ext cx="11814627" cy="2006787"/>
          </a:xfrm>
        </p:spPr>
        <p:txBody>
          <a:bodyPr>
            <a:normAutofit fontScale="77500" lnSpcReduction="20000"/>
          </a:bodyPr>
          <a:lstStyle/>
          <a:p>
            <a:r>
              <a:rPr lang="en-US" dirty="0"/>
              <a:t>A </a:t>
            </a:r>
            <a:r>
              <a:rPr lang="en-US" b="1" dirty="0"/>
              <a:t>value chain </a:t>
            </a:r>
            <a:r>
              <a:rPr lang="en-US" dirty="0"/>
              <a:t>is the set of activities performed in an industry or in a firm that transforms raw inputs into final products and services. </a:t>
            </a:r>
          </a:p>
          <a:p>
            <a:r>
              <a:rPr lang="en-US" dirty="0"/>
              <a:t>Each of these activities adds economic value to the final product; hence, the term </a:t>
            </a:r>
            <a:r>
              <a:rPr lang="en-US" i="1" dirty="0"/>
              <a:t>value chain </a:t>
            </a:r>
            <a:r>
              <a:rPr lang="en-US" dirty="0"/>
              <a:t>as an interconnected set of value-adding activities.</a:t>
            </a:r>
          </a:p>
          <a:p>
            <a:endParaRPr lang="ar-SY" dirty="0"/>
          </a:p>
        </p:txBody>
      </p:sp>
      <p:pic>
        <p:nvPicPr>
          <p:cNvPr id="4" name="Picture 3">
            <a:extLst>
              <a:ext uri="{FF2B5EF4-FFF2-40B4-BE49-F238E27FC236}">
                <a16:creationId xmlns:a16="http://schemas.microsoft.com/office/drawing/2014/main" id="{1170B011-EB7C-4DB6-969E-3190F5840535}"/>
              </a:ext>
            </a:extLst>
          </p:cNvPr>
          <p:cNvPicPr>
            <a:picLocks noChangeAspect="1"/>
          </p:cNvPicPr>
          <p:nvPr/>
        </p:nvPicPr>
        <p:blipFill rotWithShape="1">
          <a:blip r:embed="rId3"/>
          <a:srcRect l="8958" t="6830" r="9595" b="13316"/>
          <a:stretch/>
        </p:blipFill>
        <p:spPr>
          <a:xfrm>
            <a:off x="6218462" y="3114016"/>
            <a:ext cx="5429250" cy="2992786"/>
          </a:xfrm>
          <a:prstGeom prst="rect">
            <a:avLst/>
          </a:prstGeom>
        </p:spPr>
      </p:pic>
    </p:spTree>
    <p:extLst>
      <p:ext uri="{BB962C8B-B14F-4D97-AF65-F5344CB8AC3E}">
        <p14:creationId xmlns:p14="http://schemas.microsoft.com/office/powerpoint/2010/main" val="10559732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3" name="Content Placeholder 2">
            <a:extLst>
              <a:ext uri="{FF2B5EF4-FFF2-40B4-BE49-F238E27FC236}">
                <a16:creationId xmlns:a16="http://schemas.microsoft.com/office/drawing/2014/main" id="{13F23E89-9E5A-4DC8-BA5D-07167F63DFF7}"/>
              </a:ext>
            </a:extLst>
          </p:cNvPr>
          <p:cNvSpPr>
            <a:spLocks noGrp="1"/>
          </p:cNvSpPr>
          <p:nvPr>
            <p:ph idx="1"/>
          </p:nvPr>
        </p:nvSpPr>
        <p:spPr/>
        <p:txBody>
          <a:bodyPr>
            <a:normAutofit fontScale="85000" lnSpcReduction="10000"/>
          </a:bodyPr>
          <a:lstStyle/>
          <a:p>
            <a:pPr marL="0" indent="0">
              <a:buNone/>
            </a:pPr>
            <a:r>
              <a:rPr lang="en-US" b="1" dirty="0">
                <a:solidFill>
                  <a:srgbClr val="FF0000"/>
                </a:solidFill>
              </a:rPr>
              <a:t>Industry value chain</a:t>
            </a:r>
          </a:p>
          <a:p>
            <a:pPr marL="0" indent="0">
              <a:buNone/>
            </a:pPr>
            <a:r>
              <a:rPr lang="en-US" dirty="0"/>
              <a:t>Manufacturers can reduce the costs they pay for goods by developing Internet-based B2B exchanges with their suppliers.</a:t>
            </a:r>
          </a:p>
          <a:p>
            <a:r>
              <a:rPr lang="en-US" dirty="0"/>
              <a:t>Manufacturers can develop direct relationships with their customers, bypassing the costs of distributors and retailers. </a:t>
            </a:r>
          </a:p>
          <a:p>
            <a:r>
              <a:rPr lang="en-US"/>
              <a:t>Customers in turn can search for the best quality, the fastest delivery, and the lowest prices.</a:t>
            </a:r>
          </a:p>
          <a:p>
            <a:r>
              <a:rPr lang="en-US" dirty="0"/>
              <a:t>Finally, the operational efficiency of the entire industry can increase, thus lowering prices, adding value for consumers, and helping the industry compete with alternative industries.</a:t>
            </a:r>
            <a:endParaRPr lang="ar-SY" dirty="0"/>
          </a:p>
        </p:txBody>
      </p:sp>
    </p:spTree>
    <p:extLst>
      <p:ext uri="{BB962C8B-B14F-4D97-AF65-F5344CB8AC3E}">
        <p14:creationId xmlns:p14="http://schemas.microsoft.com/office/powerpoint/2010/main" val="566574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pic>
        <p:nvPicPr>
          <p:cNvPr id="4" name="Porter's Value Chain Analysis – What is a product worth_">
            <a:hlinkClick r:id="" action="ppaction://media"/>
            <a:extLst>
              <a:ext uri="{FF2B5EF4-FFF2-40B4-BE49-F238E27FC236}">
                <a16:creationId xmlns:a16="http://schemas.microsoft.com/office/drawing/2014/main" id="{8717F793-9C02-43FC-AB06-5FD5C92C428F}"/>
              </a:ext>
            </a:extLst>
          </p:cNvPr>
          <p:cNvPicPr>
            <a:picLocks noGrp="1" noChangeAspect="1"/>
          </p:cNvPicPr>
          <p:nvPr>
            <p:ph idx="1"/>
            <a:videoFile r:link="rId2"/>
            <p:extLst>
              <p:ext uri="{DAA4B4D4-6D71-4841-9C94-3DE7FCFB9230}">
                <p14:media xmlns:p14="http://schemas.microsoft.com/office/powerpoint/2010/main" r:embed="rId1"/>
              </p:ext>
            </p:extLst>
          </p:nvPr>
        </p:nvPicPr>
        <p:blipFill rotWithShape="1">
          <a:blip r:embed="rId4"/>
          <a:srcRect t="9119"/>
          <a:stretch/>
        </p:blipFill>
        <p:spPr>
          <a:xfrm>
            <a:off x="1270203" y="1422400"/>
            <a:ext cx="9651595" cy="4933950"/>
          </a:xfrm>
        </p:spPr>
      </p:pic>
    </p:spTree>
    <p:extLst>
      <p:ext uri="{BB962C8B-B14F-4D97-AF65-F5344CB8AC3E}">
        <p14:creationId xmlns:p14="http://schemas.microsoft.com/office/powerpoint/2010/main" val="2196937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646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90909" mute="1">
                <p:cTn id="12" fill="hold" display="0">
                  <p:stCondLst>
                    <p:cond delay="indefinite"/>
                  </p:stCondLst>
                </p:cTn>
                <p:tgtEl>
                  <p:spTgt spid="4"/>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fontScale="85000" lnSpcReduction="10000"/>
          </a:bodyPr>
          <a:lstStyle/>
          <a:p>
            <a:pPr marL="0" indent="0">
              <a:buNone/>
            </a:pPr>
            <a:r>
              <a:rPr lang="en-US" sz="3300" dirty="0">
                <a:solidFill>
                  <a:srgbClr val="FF0000"/>
                </a:solidFill>
              </a:rPr>
              <a:t>Firm value chains</a:t>
            </a:r>
          </a:p>
          <a:p>
            <a:r>
              <a:rPr lang="en-US" dirty="0"/>
              <a:t>Firms can use the Internet’s communications tools to outsource some activities to specialized, more efficient providers without such outsourcing being visible to the consumer.</a:t>
            </a:r>
          </a:p>
          <a:p>
            <a:r>
              <a:rPr lang="en-US" dirty="0"/>
              <a:t>firms can use e-commerce to coordinate the steps in the value chains more precisely and reduce their costs. </a:t>
            </a:r>
          </a:p>
          <a:p>
            <a:r>
              <a:rPr lang="en-US" dirty="0"/>
              <a:t>Firms can use e-commerce to provide users with more differentiated and high-value products. For instance, Amazon provides consumers with a much larger inventory of products to choose from, at a lower cost, than physical retail stores. </a:t>
            </a:r>
            <a:endParaRPr lang="ar-SY" dirty="0"/>
          </a:p>
        </p:txBody>
      </p:sp>
    </p:spTree>
    <p:extLst>
      <p:ext uri="{BB962C8B-B14F-4D97-AF65-F5344CB8AC3E}">
        <p14:creationId xmlns:p14="http://schemas.microsoft.com/office/powerpoint/2010/main" val="1759650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a:bodyPr>
          <a:lstStyle/>
          <a:p>
            <a:pPr marL="0" indent="0">
              <a:buNone/>
            </a:pPr>
            <a:r>
              <a:rPr lang="en-US" dirty="0">
                <a:solidFill>
                  <a:srgbClr val="FF0000"/>
                </a:solidFill>
              </a:rPr>
              <a:t>Firm value webs</a:t>
            </a:r>
          </a:p>
          <a:p>
            <a:r>
              <a:rPr lang="en-US" dirty="0"/>
              <a:t>A </a:t>
            </a:r>
            <a:r>
              <a:rPr lang="en-US" b="1" dirty="0"/>
              <a:t>value web </a:t>
            </a:r>
            <a:r>
              <a:rPr lang="en-US" dirty="0"/>
              <a:t>is a networked business ecosystem that uses e-commerce technology to coordinate the value chains of business partners. </a:t>
            </a:r>
          </a:p>
          <a:p>
            <a:r>
              <a:rPr lang="en-US" dirty="0"/>
              <a:t>A value web coordinates a firm’s suppliers with the firm’s production needs using an Internet-based supply chain management system. </a:t>
            </a:r>
          </a:p>
          <a:p>
            <a:r>
              <a:rPr lang="en-US" dirty="0"/>
              <a:t>Firms also use the Internet to develop close relationships with their logistics partners. </a:t>
            </a:r>
            <a:endParaRPr lang="ar-SY" dirty="0"/>
          </a:p>
        </p:txBody>
      </p:sp>
    </p:spTree>
    <p:extLst>
      <p:ext uri="{BB962C8B-B14F-4D97-AF65-F5344CB8AC3E}">
        <p14:creationId xmlns:p14="http://schemas.microsoft.com/office/powerpoint/2010/main" val="24081874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6A61F-FDF3-4706-B1D9-FE6F978C0C46}"/>
              </a:ext>
            </a:extLst>
          </p:cNvPr>
          <p:cNvSpPr>
            <a:spLocks noGrp="1"/>
          </p:cNvSpPr>
          <p:nvPr>
            <p:ph type="title"/>
          </p:nvPr>
        </p:nvSpPr>
        <p:spPr/>
        <p:txBody>
          <a:bodyPr/>
          <a:lstStyle/>
          <a:p>
            <a:endParaRPr lang="ar-SY" dirty="0"/>
          </a:p>
        </p:txBody>
      </p:sp>
      <p:sp>
        <p:nvSpPr>
          <p:cNvPr id="3" name="Content Placeholder 2">
            <a:extLst>
              <a:ext uri="{FF2B5EF4-FFF2-40B4-BE49-F238E27FC236}">
                <a16:creationId xmlns:a16="http://schemas.microsoft.com/office/drawing/2014/main" id="{B2965190-9996-42BB-B9F5-FF0D3F45F96E}"/>
              </a:ext>
            </a:extLst>
          </p:cNvPr>
          <p:cNvSpPr>
            <a:spLocks noGrp="1"/>
          </p:cNvSpPr>
          <p:nvPr>
            <p:ph idx="1"/>
          </p:nvPr>
        </p:nvSpPr>
        <p:spPr/>
        <p:txBody>
          <a:bodyPr/>
          <a:lstStyle/>
          <a:p>
            <a:endParaRPr lang="ar-SY"/>
          </a:p>
        </p:txBody>
      </p:sp>
      <p:pic>
        <p:nvPicPr>
          <p:cNvPr id="4" name="Supply Chain Management In 6 Minutes _ What Is Supply Chain Management_ _ Simplilearn">
            <a:hlinkClick r:id="" action="ppaction://media"/>
            <a:extLst>
              <a:ext uri="{FF2B5EF4-FFF2-40B4-BE49-F238E27FC236}">
                <a16:creationId xmlns:a16="http://schemas.microsoft.com/office/drawing/2014/main" id="{05D6CE6A-DF50-4E32-B2DC-21B8E49BA153}"/>
              </a:ext>
            </a:extLst>
          </p:cNvPr>
          <p:cNvPicPr>
            <a:picLocks noChangeAspect="1"/>
          </p:cNvPicPr>
          <p:nvPr>
            <a:videoFile r:link="rId1"/>
            <p:extLst>
              <p:ext uri="{DAA4B4D4-6D71-4841-9C94-3DE7FCFB9230}">
                <p14:media xmlns:p14="http://schemas.microsoft.com/office/powerpoint/2010/main" r:embed="rId2">
                  <p14:trim end="112010"/>
                </p14:media>
              </p:ext>
            </p:extLst>
          </p:nvPr>
        </p:nvPicPr>
        <p:blipFill rotWithShape="1">
          <a:blip r:embed="rId4"/>
          <a:srcRect b="4767"/>
          <a:stretch/>
        </p:blipFill>
        <p:spPr>
          <a:xfrm>
            <a:off x="0" y="0"/>
            <a:ext cx="12192000" cy="6858000"/>
          </a:xfrm>
          <a:prstGeom prst="rect">
            <a:avLst/>
          </a:prstGeom>
        </p:spPr>
      </p:pic>
    </p:spTree>
    <p:extLst>
      <p:ext uri="{BB962C8B-B14F-4D97-AF65-F5344CB8AC3E}">
        <p14:creationId xmlns:p14="http://schemas.microsoft.com/office/powerpoint/2010/main" val="2068526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832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vol="43939" mute="1">
                <p:cTn id="12" fill="hold" display="0">
                  <p:stCondLst>
                    <p:cond delay="indefinite"/>
                  </p:stCondLst>
                </p:cTn>
                <p:tgtEl>
                  <p:spTgt spid="4"/>
                </p:tgtEl>
              </p:cMediaNode>
            </p:vide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a:xfrm>
            <a:off x="188685" y="1333500"/>
            <a:ext cx="11814627" cy="5022851"/>
          </a:xfrm>
        </p:spPr>
        <p:txBody>
          <a:bodyPr>
            <a:normAutofit fontScale="77500" lnSpcReduction="20000"/>
          </a:bodyPr>
          <a:lstStyle/>
          <a:p>
            <a:pPr marL="0" indent="0">
              <a:buNone/>
            </a:pPr>
            <a:r>
              <a:rPr lang="en-US" sz="4100" dirty="0">
                <a:solidFill>
                  <a:srgbClr val="FF0000"/>
                </a:solidFill>
              </a:rPr>
              <a:t>Business strategy</a:t>
            </a:r>
          </a:p>
          <a:p>
            <a:r>
              <a:rPr lang="en-US" b="1" dirty="0"/>
              <a:t>Differentiation </a:t>
            </a:r>
            <a:r>
              <a:rPr lang="en-US" dirty="0"/>
              <a:t>refers to the ways producers can make their products or services unique and distinguish them from those of competitors.</a:t>
            </a:r>
          </a:p>
          <a:p>
            <a:pPr marL="0" indent="0">
              <a:buNone/>
            </a:pPr>
            <a:r>
              <a:rPr lang="en-US" dirty="0"/>
              <a:t>E-commerce businesses can  differentiate products and services by:</a:t>
            </a:r>
          </a:p>
          <a:p>
            <a:r>
              <a:rPr lang="en-US" dirty="0"/>
              <a:t>Making it possible to purchase the product from home, work, or on the road (</a:t>
            </a:r>
            <a:r>
              <a:rPr lang="en-US" b="1" dirty="0"/>
              <a:t>ubiquity</a:t>
            </a:r>
            <a:r>
              <a:rPr lang="en-US" dirty="0"/>
              <a:t>);</a:t>
            </a:r>
          </a:p>
          <a:p>
            <a:r>
              <a:rPr lang="en-US" dirty="0"/>
              <a:t>Making it possible to purchase anywhere in the world (</a:t>
            </a:r>
            <a:r>
              <a:rPr lang="en-US" b="1" dirty="0"/>
              <a:t>global reach</a:t>
            </a:r>
            <a:r>
              <a:rPr lang="en-US" dirty="0"/>
              <a:t>); </a:t>
            </a:r>
          </a:p>
          <a:p>
            <a:r>
              <a:rPr lang="en-US" dirty="0"/>
              <a:t>Creating unique interactive content, videos, and reviews by users (</a:t>
            </a:r>
            <a:r>
              <a:rPr lang="en-US" b="1" dirty="0"/>
              <a:t>richness and interactivity</a:t>
            </a:r>
            <a:r>
              <a:rPr lang="en-US" dirty="0"/>
              <a:t>)</a:t>
            </a:r>
          </a:p>
          <a:p>
            <a:r>
              <a:rPr lang="en-US" dirty="0"/>
              <a:t>Storing and processing information for consumers of the product or service, such as warranty information on all products purchased or income tax information online (</a:t>
            </a:r>
            <a:r>
              <a:rPr lang="en-US" b="1" dirty="0"/>
              <a:t>information density</a:t>
            </a:r>
            <a:r>
              <a:rPr lang="en-US" dirty="0"/>
              <a:t>).</a:t>
            </a:r>
          </a:p>
        </p:txBody>
      </p:sp>
    </p:spTree>
    <p:extLst>
      <p:ext uri="{BB962C8B-B14F-4D97-AF65-F5344CB8AC3E}">
        <p14:creationId xmlns:p14="http://schemas.microsoft.com/office/powerpoint/2010/main" val="19989229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fontScale="92500" lnSpcReduction="20000"/>
          </a:bodyPr>
          <a:lstStyle/>
          <a:p>
            <a:pPr marL="0" indent="0">
              <a:buNone/>
            </a:pPr>
            <a:r>
              <a:rPr lang="en-US" sz="3000" dirty="0">
                <a:solidFill>
                  <a:srgbClr val="FF0000"/>
                </a:solidFill>
              </a:rPr>
              <a:t>Business strategy</a:t>
            </a:r>
          </a:p>
          <a:p>
            <a:r>
              <a:rPr lang="en-US" b="1" dirty="0">
                <a:solidFill>
                  <a:schemeClr val="accent1"/>
                </a:solidFill>
              </a:rPr>
              <a:t>Profit</a:t>
            </a:r>
            <a:r>
              <a:rPr lang="en-US" b="1" dirty="0"/>
              <a:t> </a:t>
            </a:r>
            <a:r>
              <a:rPr lang="en-US" dirty="0"/>
              <a:t>is simply the difference between the price a business is able to charge for its products and the cost of producing and distributing goods. </a:t>
            </a:r>
          </a:p>
          <a:p>
            <a:r>
              <a:rPr lang="en-US" dirty="0"/>
              <a:t>Why would anyone pay more for a product than it costs to produce? There are multiple answers. </a:t>
            </a:r>
          </a:p>
          <a:p>
            <a:pPr lvl="1">
              <a:buFont typeface="Wingdings" panose="05000000000000000000" pitchFamily="2" charset="2"/>
              <a:buChar char="v"/>
            </a:pPr>
            <a:r>
              <a:rPr lang="en-US" dirty="0"/>
              <a:t>The product may be unique (there are no other suppliers), </a:t>
            </a:r>
          </a:p>
          <a:p>
            <a:pPr lvl="1">
              <a:buFont typeface="Wingdings" panose="05000000000000000000" pitchFamily="2" charset="2"/>
              <a:buChar char="v"/>
            </a:pPr>
            <a:r>
              <a:rPr lang="en-US" dirty="0"/>
              <a:t>it may be the least costly product of its type available, </a:t>
            </a:r>
          </a:p>
          <a:p>
            <a:pPr lvl="1">
              <a:buFont typeface="Wingdings" panose="05000000000000000000" pitchFamily="2" charset="2"/>
              <a:buChar char="v"/>
            </a:pPr>
            <a:r>
              <a:rPr lang="en-US" dirty="0"/>
              <a:t>consumers may be able to purchase the product anywhere in the world</a:t>
            </a:r>
          </a:p>
          <a:p>
            <a:pPr lvl="1">
              <a:buFont typeface="Wingdings" panose="05000000000000000000" pitchFamily="2" charset="2"/>
              <a:buChar char="v"/>
            </a:pPr>
            <a:r>
              <a:rPr lang="en-US" dirty="0"/>
              <a:t>it may satisfy some unique needs that other products do not. </a:t>
            </a:r>
          </a:p>
        </p:txBody>
      </p:sp>
    </p:spTree>
    <p:extLst>
      <p:ext uri="{BB962C8B-B14F-4D97-AF65-F5344CB8AC3E}">
        <p14:creationId xmlns:p14="http://schemas.microsoft.com/office/powerpoint/2010/main" val="12631827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fontScale="85000" lnSpcReduction="20000"/>
          </a:bodyPr>
          <a:lstStyle/>
          <a:p>
            <a:pPr marL="0" indent="0">
              <a:buNone/>
            </a:pPr>
            <a:r>
              <a:rPr lang="en-US" b="1" dirty="0"/>
              <a:t>E-commerce offers some ways to compete on cost, at least in the short term.</a:t>
            </a:r>
          </a:p>
          <a:p>
            <a:r>
              <a:rPr lang="en-US" dirty="0"/>
              <a:t>Businesses can leverage </a:t>
            </a:r>
            <a:r>
              <a:rPr lang="en-US" b="1" dirty="0"/>
              <a:t>ubiquity</a:t>
            </a:r>
            <a:r>
              <a:rPr lang="en-US" dirty="0"/>
              <a:t> by lowering the costs of order entry (the customer fills out all the forms, so there is no order entry department)</a:t>
            </a:r>
          </a:p>
          <a:p>
            <a:r>
              <a:rPr lang="en-US" dirty="0"/>
              <a:t>leverage </a:t>
            </a:r>
            <a:r>
              <a:rPr lang="en-US" b="1" dirty="0"/>
              <a:t>global reach </a:t>
            </a:r>
            <a:r>
              <a:rPr lang="en-US" dirty="0"/>
              <a:t>and universal standards by having a single order entry system worldwide</a:t>
            </a:r>
          </a:p>
          <a:p>
            <a:r>
              <a:rPr lang="en-US" dirty="0"/>
              <a:t>leverage </a:t>
            </a:r>
            <a:r>
              <a:rPr lang="en-US" b="1" dirty="0"/>
              <a:t>richness</a:t>
            </a:r>
            <a:r>
              <a:rPr lang="en-US" dirty="0"/>
              <a:t>, </a:t>
            </a:r>
            <a:r>
              <a:rPr lang="en-US" b="1" dirty="0"/>
              <a:t>interactivity</a:t>
            </a:r>
            <a:r>
              <a:rPr lang="en-US" dirty="0"/>
              <a:t>, and </a:t>
            </a:r>
            <a:r>
              <a:rPr lang="en-US" b="1" dirty="0"/>
              <a:t>personalization</a:t>
            </a:r>
            <a:r>
              <a:rPr lang="en-US" dirty="0"/>
              <a:t> by creating customer profiles online and treating each individual consumer differently—</a:t>
            </a:r>
          </a:p>
          <a:p>
            <a:r>
              <a:rPr lang="en-US" dirty="0"/>
              <a:t>leverage </a:t>
            </a:r>
            <a:r>
              <a:rPr lang="en-US" b="1" dirty="0"/>
              <a:t>information intensity </a:t>
            </a:r>
            <a:r>
              <a:rPr lang="en-US" dirty="0"/>
              <a:t>by providing consumers with detailed information on products, without maintaining either expensive catalogs or a sales force.</a:t>
            </a:r>
          </a:p>
        </p:txBody>
      </p:sp>
    </p:spTree>
    <p:extLst>
      <p:ext uri="{BB962C8B-B14F-4D97-AF65-F5344CB8AC3E}">
        <p14:creationId xmlns:p14="http://schemas.microsoft.com/office/powerpoint/2010/main" val="2932313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fontScale="85000" lnSpcReduction="20000"/>
          </a:bodyPr>
          <a:lstStyle/>
          <a:p>
            <a:r>
              <a:rPr lang="en-US" dirty="0"/>
              <a:t>A </a:t>
            </a:r>
            <a:r>
              <a:rPr lang="en-US" b="1" dirty="0">
                <a:solidFill>
                  <a:schemeClr val="accent1"/>
                </a:solidFill>
              </a:rPr>
              <a:t>scope strategy </a:t>
            </a:r>
            <a:r>
              <a:rPr lang="en-US" dirty="0"/>
              <a:t>is a strategy to compete in all markets around the globe</a:t>
            </a:r>
          </a:p>
          <a:p>
            <a:r>
              <a:rPr lang="en-US" dirty="0"/>
              <a:t>The Internet’s global reach, universal standards, and ubiquity can certainly be leveraged to assist businesses in becoming global competitors. </a:t>
            </a:r>
          </a:p>
          <a:p>
            <a:r>
              <a:rPr lang="en-US" dirty="0"/>
              <a:t>eBay, for instance, along with many of the other top e-commerce companies, has readily attained a global presence. </a:t>
            </a:r>
          </a:p>
          <a:p>
            <a:r>
              <a:rPr lang="en-US" dirty="0"/>
              <a:t>A </a:t>
            </a:r>
            <a:r>
              <a:rPr lang="en-US" b="1" dirty="0">
                <a:solidFill>
                  <a:schemeClr val="accent1"/>
                </a:solidFill>
              </a:rPr>
              <a:t>focus/market niche strategy </a:t>
            </a:r>
            <a:r>
              <a:rPr lang="en-US" dirty="0"/>
              <a:t>is a strategy to compete within a narrow market segment or product segment. </a:t>
            </a:r>
          </a:p>
          <a:p>
            <a:r>
              <a:rPr lang="en-US" dirty="0"/>
              <a:t>This is a specialization strategy with the goal of becoming the premier provider in a narrow market.</a:t>
            </a:r>
          </a:p>
        </p:txBody>
      </p:sp>
    </p:spTree>
    <p:extLst>
      <p:ext uri="{BB962C8B-B14F-4D97-AF65-F5344CB8AC3E}">
        <p14:creationId xmlns:p14="http://schemas.microsoft.com/office/powerpoint/2010/main" val="40595407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9DE99-D6FB-4299-BEE1-3A06DB45213C}"/>
              </a:ext>
            </a:extLst>
          </p:cNvPr>
          <p:cNvSpPr>
            <a:spLocks noGrp="1"/>
          </p:cNvSpPr>
          <p:nvPr>
            <p:ph type="title"/>
          </p:nvPr>
        </p:nvSpPr>
        <p:spPr/>
        <p:txBody>
          <a:bodyPr/>
          <a:lstStyle/>
          <a:p>
            <a:endParaRPr lang="ar-SY" dirty="0"/>
          </a:p>
        </p:txBody>
      </p:sp>
      <p:pic>
        <p:nvPicPr>
          <p:cNvPr id="4" name="How Amazon’s One-Click Buy Trick Changed E-commerce Forever 🛒">
            <a:hlinkClick r:id="" action="ppaction://media"/>
            <a:extLst>
              <a:ext uri="{FF2B5EF4-FFF2-40B4-BE49-F238E27FC236}">
                <a16:creationId xmlns:a16="http://schemas.microsoft.com/office/drawing/2014/main" id="{20E6E759-4B3C-447D-B40D-D8B1E688DD1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spTree>
    <p:extLst>
      <p:ext uri="{BB962C8B-B14F-4D97-AF65-F5344CB8AC3E}">
        <p14:creationId xmlns:p14="http://schemas.microsoft.com/office/powerpoint/2010/main" val="2378967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3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C3AA-F774-4208-AB96-EA3C261F1068}"/>
              </a:ext>
            </a:extLst>
          </p:cNvPr>
          <p:cNvSpPr>
            <a:spLocks noGrp="1"/>
          </p:cNvSpPr>
          <p:nvPr>
            <p:ph type="title"/>
          </p:nvPr>
        </p:nvSpPr>
        <p:spPr/>
        <p:txBody>
          <a:bodyPr>
            <a:normAutofit/>
          </a:bodyPr>
          <a:lstStyle/>
          <a:p>
            <a:r>
              <a:rPr lang="en-US" sz="2400" b="1" dirty="0">
                <a:solidFill>
                  <a:prstClr val="black"/>
                </a:solidFill>
              </a:rPr>
              <a:t>How e-commerce changes business: strategy, structure, and process</a:t>
            </a:r>
            <a:endParaRPr lang="ar-SY" dirty="0"/>
          </a:p>
        </p:txBody>
      </p:sp>
      <p:sp>
        <p:nvSpPr>
          <p:cNvPr id="5" name="Content Placeholder 4">
            <a:extLst>
              <a:ext uri="{FF2B5EF4-FFF2-40B4-BE49-F238E27FC236}">
                <a16:creationId xmlns:a16="http://schemas.microsoft.com/office/drawing/2014/main" id="{A09468DC-67B6-45AD-8C1D-FD1D2FEC6DF5}"/>
              </a:ext>
            </a:extLst>
          </p:cNvPr>
          <p:cNvSpPr>
            <a:spLocks noGrp="1"/>
          </p:cNvSpPr>
          <p:nvPr>
            <p:ph idx="1"/>
          </p:nvPr>
        </p:nvSpPr>
        <p:spPr/>
        <p:txBody>
          <a:bodyPr>
            <a:normAutofit/>
          </a:bodyPr>
          <a:lstStyle/>
          <a:p>
            <a:r>
              <a:rPr lang="en-US" dirty="0"/>
              <a:t>Another generic strategy is </a:t>
            </a:r>
            <a:r>
              <a:rPr lang="en-US" b="1" dirty="0">
                <a:solidFill>
                  <a:schemeClr val="accent1"/>
                </a:solidFill>
              </a:rPr>
              <a:t>customer intimacy</a:t>
            </a:r>
            <a:r>
              <a:rPr lang="en-US" dirty="0"/>
              <a:t>, which focuses on developing strong ties with customers. </a:t>
            </a:r>
          </a:p>
          <a:p>
            <a:r>
              <a:rPr lang="en-US" dirty="0"/>
              <a:t>For example, Amazon’s one-click shopping, which retains customer details and recommendation services based on previous purchases, makes it more likely that customers will return to make subsequent purchases.</a:t>
            </a:r>
          </a:p>
        </p:txBody>
      </p:sp>
    </p:spTree>
    <p:extLst>
      <p:ext uri="{BB962C8B-B14F-4D97-AF65-F5344CB8AC3E}">
        <p14:creationId xmlns:p14="http://schemas.microsoft.com/office/powerpoint/2010/main" val="13523260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B7550A-51B4-4C64-B609-D3F6CE91AA79}"/>
              </a:ext>
            </a:extLst>
          </p:cNvPr>
          <p:cNvSpPr>
            <a:spLocks noGrp="1"/>
          </p:cNvSpPr>
          <p:nvPr>
            <p:ph type="title"/>
          </p:nvPr>
        </p:nvSpPr>
        <p:spPr/>
        <p:txBody>
          <a:bodyPr/>
          <a:lstStyle/>
          <a:p>
            <a:endParaRPr lang="ar-SY" dirty="0"/>
          </a:p>
        </p:txBody>
      </p:sp>
      <p:pic>
        <p:nvPicPr>
          <p:cNvPr id="5" name="The Explainer_ How to Be a Disruptor">
            <a:hlinkClick r:id="" action="ppaction://media"/>
            <a:extLst>
              <a:ext uri="{FF2B5EF4-FFF2-40B4-BE49-F238E27FC236}">
                <a16:creationId xmlns:a16="http://schemas.microsoft.com/office/drawing/2014/main" id="{59AA47BE-905A-4C0C-8664-FB6A92FFDC8C}"/>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5"/>
          <a:stretch>
            <a:fillRect/>
          </a:stretch>
        </p:blipFill>
        <p:spPr>
          <a:xfrm>
            <a:off x="1709738" y="1422400"/>
            <a:ext cx="8770937" cy="4933950"/>
          </a:xfrm>
        </p:spPr>
      </p:pic>
      <p:pic>
        <p:nvPicPr>
          <p:cNvPr id="4" name="Picture 3">
            <a:extLst>
              <a:ext uri="{FF2B5EF4-FFF2-40B4-BE49-F238E27FC236}">
                <a16:creationId xmlns:a16="http://schemas.microsoft.com/office/drawing/2014/main" id="{EF029718-52B7-4C25-B026-4C02A8C47E75}"/>
              </a:ext>
            </a:extLst>
          </p:cNvPr>
          <p:cNvPicPr>
            <a:picLocks noChangeAspect="1"/>
          </p:cNvPicPr>
          <p:nvPr/>
        </p:nvPicPr>
        <p:blipFill rotWithShape="1">
          <a:blip r:embed="rId6"/>
          <a:srcRect l="11077" t="15778" r="11269" b="16291"/>
          <a:stretch/>
        </p:blipFill>
        <p:spPr>
          <a:xfrm>
            <a:off x="8696521" y="5435600"/>
            <a:ext cx="1575582" cy="774916"/>
          </a:xfrm>
          <a:prstGeom prst="rect">
            <a:avLst/>
          </a:prstGeom>
        </p:spPr>
      </p:pic>
    </p:spTree>
    <p:extLst>
      <p:ext uri="{BB962C8B-B14F-4D97-AF65-F5344CB8AC3E}">
        <p14:creationId xmlns:p14="http://schemas.microsoft.com/office/powerpoint/2010/main" val="4082599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72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10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BC43A-C459-4108-8E0D-D5D9BE3BBE67}"/>
              </a:ext>
            </a:extLst>
          </p:cNvPr>
          <p:cNvSpPr>
            <a:spLocks noGrp="1"/>
          </p:cNvSpPr>
          <p:nvPr>
            <p:ph type="title"/>
          </p:nvPr>
        </p:nvSpPr>
        <p:spPr/>
        <p:txBody>
          <a:bodyPr>
            <a:noAutofit/>
          </a:bodyPr>
          <a:lstStyle/>
          <a:p>
            <a:r>
              <a:rPr lang="en-US" sz="3200" dirty="0"/>
              <a:t>E-commerce technology and business model disruption</a:t>
            </a:r>
            <a:endParaRPr lang="ar-SY" sz="3200" dirty="0"/>
          </a:p>
        </p:txBody>
      </p:sp>
      <p:sp>
        <p:nvSpPr>
          <p:cNvPr id="3" name="Content Placeholder 2">
            <a:extLst>
              <a:ext uri="{FF2B5EF4-FFF2-40B4-BE49-F238E27FC236}">
                <a16:creationId xmlns:a16="http://schemas.microsoft.com/office/drawing/2014/main" id="{197F6D58-BF6B-4097-9BBA-5998166DF681}"/>
              </a:ext>
            </a:extLst>
          </p:cNvPr>
          <p:cNvSpPr>
            <a:spLocks noGrp="1"/>
          </p:cNvSpPr>
          <p:nvPr>
            <p:ph idx="1"/>
          </p:nvPr>
        </p:nvSpPr>
        <p:spPr/>
        <p:txBody>
          <a:bodyPr>
            <a:normAutofit/>
          </a:bodyPr>
          <a:lstStyle/>
          <a:p>
            <a:r>
              <a:rPr lang="en-US" dirty="0"/>
              <a:t>When new technologies are at the core of a change in the way business is done, they are referred to as </a:t>
            </a:r>
            <a:r>
              <a:rPr lang="en-US" b="1" dirty="0">
                <a:solidFill>
                  <a:schemeClr val="accent1"/>
                </a:solidFill>
              </a:rPr>
              <a:t>disruptive technologies</a:t>
            </a:r>
            <a:r>
              <a:rPr lang="en-US" dirty="0"/>
              <a:t>. </a:t>
            </a:r>
          </a:p>
          <a:p>
            <a:r>
              <a:rPr lang="en-US" dirty="0"/>
              <a:t>When the technology involved is digital, the term </a:t>
            </a:r>
            <a:r>
              <a:rPr lang="en-US" b="1" dirty="0">
                <a:solidFill>
                  <a:schemeClr val="accent1"/>
                </a:solidFill>
              </a:rPr>
              <a:t>digital disruption </a:t>
            </a:r>
            <a:r>
              <a:rPr lang="en-US" dirty="0"/>
              <a:t>is used. </a:t>
            </a:r>
          </a:p>
          <a:p>
            <a:r>
              <a:rPr lang="en-US" dirty="0"/>
              <a:t>The disruption occurs when an innovative business applies the technology to pursue a different business model and strategy than existing businesses pursue, perhaps discovering a whole new market that existing businesses did not even know existed</a:t>
            </a:r>
            <a:endParaRPr lang="ar-SY" dirty="0"/>
          </a:p>
        </p:txBody>
      </p:sp>
    </p:spTree>
    <p:extLst>
      <p:ext uri="{BB962C8B-B14F-4D97-AF65-F5344CB8AC3E}">
        <p14:creationId xmlns:p14="http://schemas.microsoft.com/office/powerpoint/2010/main" val="992329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BC43A-C459-4108-8E0D-D5D9BE3BBE67}"/>
              </a:ext>
            </a:extLst>
          </p:cNvPr>
          <p:cNvSpPr>
            <a:spLocks noGrp="1"/>
          </p:cNvSpPr>
          <p:nvPr>
            <p:ph type="title"/>
          </p:nvPr>
        </p:nvSpPr>
        <p:spPr/>
        <p:txBody>
          <a:bodyPr>
            <a:noAutofit/>
          </a:bodyPr>
          <a:lstStyle/>
          <a:p>
            <a:r>
              <a:rPr lang="en-US" sz="3200" dirty="0"/>
              <a:t>E-commerce technology and business model disruption</a:t>
            </a:r>
            <a:endParaRPr lang="ar-SY" sz="3200" dirty="0"/>
          </a:p>
        </p:txBody>
      </p:sp>
      <p:sp>
        <p:nvSpPr>
          <p:cNvPr id="3" name="Content Placeholder 2">
            <a:extLst>
              <a:ext uri="{FF2B5EF4-FFF2-40B4-BE49-F238E27FC236}">
                <a16:creationId xmlns:a16="http://schemas.microsoft.com/office/drawing/2014/main" id="{197F6D58-BF6B-4097-9BBA-5998166DF681}"/>
              </a:ext>
            </a:extLst>
          </p:cNvPr>
          <p:cNvSpPr>
            <a:spLocks noGrp="1"/>
          </p:cNvSpPr>
          <p:nvPr>
            <p:ph idx="1"/>
          </p:nvPr>
        </p:nvSpPr>
        <p:spPr/>
        <p:txBody>
          <a:bodyPr>
            <a:normAutofit/>
          </a:bodyPr>
          <a:lstStyle/>
          <a:p>
            <a:r>
              <a:rPr lang="en-US" dirty="0"/>
              <a:t>For instance, personal computers using off-the-shelf, inexpensive processors and technologies disrupted the market for mainframe and minicomputers</a:t>
            </a:r>
          </a:p>
          <a:p>
            <a:r>
              <a:rPr lang="en-US" dirty="0"/>
              <a:t>It’s a whole new world that often confuses and surprises successful companies, who tend to ignore, dismiss, and/or mock the early disruptive products. </a:t>
            </a:r>
          </a:p>
          <a:p>
            <a:r>
              <a:rPr lang="en-US" dirty="0"/>
              <a:t>Not all technologies are disruptive </a:t>
            </a:r>
          </a:p>
          <a:p>
            <a:r>
              <a:rPr lang="en-US" dirty="0"/>
              <a:t>Most successful companies use technology to sustain their current business models</a:t>
            </a:r>
          </a:p>
        </p:txBody>
      </p:sp>
    </p:spTree>
    <p:extLst>
      <p:ext uri="{BB962C8B-B14F-4D97-AF65-F5344CB8AC3E}">
        <p14:creationId xmlns:p14="http://schemas.microsoft.com/office/powerpoint/2010/main" val="25338621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BC43A-C459-4108-8E0D-D5D9BE3BBE67}"/>
              </a:ext>
            </a:extLst>
          </p:cNvPr>
          <p:cNvSpPr>
            <a:spLocks noGrp="1"/>
          </p:cNvSpPr>
          <p:nvPr>
            <p:ph type="title"/>
          </p:nvPr>
        </p:nvSpPr>
        <p:spPr/>
        <p:txBody>
          <a:bodyPr>
            <a:noAutofit/>
          </a:bodyPr>
          <a:lstStyle/>
          <a:p>
            <a:r>
              <a:rPr lang="en-US" sz="3200" dirty="0"/>
              <a:t>E-commerce technology and business model disruption</a:t>
            </a:r>
            <a:endParaRPr lang="ar-SY" sz="3200" dirty="0"/>
          </a:p>
        </p:txBody>
      </p:sp>
      <p:sp>
        <p:nvSpPr>
          <p:cNvPr id="3" name="Content Placeholder 2">
            <a:extLst>
              <a:ext uri="{FF2B5EF4-FFF2-40B4-BE49-F238E27FC236}">
                <a16:creationId xmlns:a16="http://schemas.microsoft.com/office/drawing/2014/main" id="{197F6D58-BF6B-4097-9BBA-5998166DF681}"/>
              </a:ext>
            </a:extLst>
          </p:cNvPr>
          <p:cNvSpPr>
            <a:spLocks noGrp="1"/>
          </p:cNvSpPr>
          <p:nvPr>
            <p:ph idx="1"/>
          </p:nvPr>
        </p:nvSpPr>
        <p:spPr/>
        <p:txBody>
          <a:bodyPr>
            <a:normAutofit/>
          </a:bodyPr>
          <a:lstStyle/>
          <a:p>
            <a:r>
              <a:rPr lang="en-US" dirty="0"/>
              <a:t>This use of technology is referred to as </a:t>
            </a:r>
            <a:r>
              <a:rPr lang="en-US" b="1" dirty="0"/>
              <a:t>sustaining technology </a:t>
            </a:r>
            <a:r>
              <a:rPr lang="en-US" dirty="0"/>
              <a:t>because it helps companies cope with competitive pressures, improve their products, and serve their customers with less expensive, more powerful, or unique products. </a:t>
            </a:r>
          </a:p>
          <a:p>
            <a:r>
              <a:rPr lang="en-US" dirty="0"/>
              <a:t>E-commerce has greatly transformed industries, changing their structures, processes, and strategies.</a:t>
            </a:r>
          </a:p>
          <a:p>
            <a:endParaRPr lang="ar-SY" dirty="0"/>
          </a:p>
        </p:txBody>
      </p:sp>
    </p:spTree>
    <p:extLst>
      <p:ext uri="{BB962C8B-B14F-4D97-AF65-F5344CB8AC3E}">
        <p14:creationId xmlns:p14="http://schemas.microsoft.com/office/powerpoint/2010/main" val="21274036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BC43A-C459-4108-8E0D-D5D9BE3BBE67}"/>
              </a:ext>
            </a:extLst>
          </p:cNvPr>
          <p:cNvSpPr>
            <a:spLocks noGrp="1"/>
          </p:cNvSpPr>
          <p:nvPr>
            <p:ph type="title"/>
          </p:nvPr>
        </p:nvSpPr>
        <p:spPr/>
        <p:txBody>
          <a:bodyPr>
            <a:noAutofit/>
          </a:bodyPr>
          <a:lstStyle/>
          <a:p>
            <a:r>
              <a:rPr lang="en-US" dirty="0"/>
              <a:t>E-commerce and Disruptive Technologies</a:t>
            </a:r>
            <a:endParaRPr lang="ar-SY" sz="3200" dirty="0"/>
          </a:p>
        </p:txBody>
      </p:sp>
      <p:sp>
        <p:nvSpPr>
          <p:cNvPr id="3" name="Content Placeholder 2">
            <a:extLst>
              <a:ext uri="{FF2B5EF4-FFF2-40B4-BE49-F238E27FC236}">
                <a16:creationId xmlns:a16="http://schemas.microsoft.com/office/drawing/2014/main" id="{197F6D58-BF6B-4097-9BBA-5998166DF681}"/>
              </a:ext>
            </a:extLst>
          </p:cNvPr>
          <p:cNvSpPr>
            <a:spLocks noGrp="1"/>
          </p:cNvSpPr>
          <p:nvPr>
            <p:ph idx="1"/>
          </p:nvPr>
        </p:nvSpPr>
        <p:spPr/>
        <p:txBody>
          <a:bodyPr>
            <a:normAutofit/>
          </a:bodyPr>
          <a:lstStyle/>
          <a:p>
            <a:r>
              <a:rPr lang="en-US" b="1" dirty="0">
                <a:solidFill>
                  <a:schemeClr val="accent1"/>
                </a:solidFill>
              </a:rPr>
              <a:t>Digital disruption </a:t>
            </a:r>
            <a:r>
              <a:rPr lang="en-US" dirty="0"/>
              <a:t>occurs when an innovative business applies technology to pursue a different business model, sometimes discovering a new market.</a:t>
            </a:r>
          </a:p>
          <a:p>
            <a:r>
              <a:rPr lang="en-US" dirty="0"/>
              <a:t>All elements of a business model - value proposition, revenue, market opportunity, competition, advantage, strategy, organizational development, and management - can be affected by disruptive technologies.</a:t>
            </a:r>
            <a:endParaRPr lang="ar-SY" dirty="0"/>
          </a:p>
        </p:txBody>
      </p:sp>
    </p:spTree>
    <p:extLst>
      <p:ext uri="{BB962C8B-B14F-4D97-AF65-F5344CB8AC3E}">
        <p14:creationId xmlns:p14="http://schemas.microsoft.com/office/powerpoint/2010/main" val="42620825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1D976-BF11-4F94-94F1-AE935985650F}"/>
              </a:ext>
            </a:extLst>
          </p:cNvPr>
          <p:cNvSpPr>
            <a:spLocks noGrp="1"/>
          </p:cNvSpPr>
          <p:nvPr>
            <p:ph type="title"/>
          </p:nvPr>
        </p:nvSpPr>
        <p:spPr/>
        <p:txBody>
          <a:bodyPr/>
          <a:lstStyle/>
          <a:p>
            <a:r>
              <a:rPr lang="en-US" dirty="0"/>
              <a:t>Examples of Disruption</a:t>
            </a:r>
            <a:endParaRPr lang="ar-SY" dirty="0"/>
          </a:p>
        </p:txBody>
      </p:sp>
      <p:sp>
        <p:nvSpPr>
          <p:cNvPr id="3" name="Content Placeholder 2">
            <a:extLst>
              <a:ext uri="{FF2B5EF4-FFF2-40B4-BE49-F238E27FC236}">
                <a16:creationId xmlns:a16="http://schemas.microsoft.com/office/drawing/2014/main" id="{37D8AF1D-F27E-4F17-870C-BAA92D477302}"/>
              </a:ext>
            </a:extLst>
          </p:cNvPr>
          <p:cNvSpPr>
            <a:spLocks noGrp="1"/>
          </p:cNvSpPr>
          <p:nvPr>
            <p:ph idx="1"/>
          </p:nvPr>
        </p:nvSpPr>
        <p:spPr/>
        <p:txBody>
          <a:bodyPr>
            <a:normAutofit/>
          </a:bodyPr>
          <a:lstStyle/>
          <a:p>
            <a:r>
              <a:rPr lang="en-US" dirty="0"/>
              <a:t>Personal computers disrupted the market for mainframe and minicomputers, causing many businesses to dissolve.</a:t>
            </a:r>
          </a:p>
          <a:p>
            <a:r>
              <a:rPr lang="en-US" dirty="0"/>
              <a:t>Other industries impacted by disruption include communications (e.g. email), data storage, music, photography, publishing, and transportation.</a:t>
            </a:r>
          </a:p>
          <a:p>
            <a:r>
              <a:rPr lang="en-US" dirty="0"/>
              <a:t>On-demand services like Uber and Airbnb have had significant effects on taxi and lodging industries.</a:t>
            </a:r>
            <a:endParaRPr lang="ar-SY" dirty="0"/>
          </a:p>
        </p:txBody>
      </p:sp>
    </p:spTree>
    <p:extLst>
      <p:ext uri="{BB962C8B-B14F-4D97-AF65-F5344CB8AC3E}">
        <p14:creationId xmlns:p14="http://schemas.microsoft.com/office/powerpoint/2010/main" val="16678251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226DA1-A313-4A2D-A619-34DD3F95DB2A}"/>
              </a:ext>
            </a:extLst>
          </p:cNvPr>
          <p:cNvSpPr>
            <a:spLocks noGrp="1"/>
          </p:cNvSpPr>
          <p:nvPr>
            <p:ph type="title"/>
          </p:nvPr>
        </p:nvSpPr>
        <p:spPr/>
        <p:txBody>
          <a:bodyPr/>
          <a:lstStyle/>
          <a:p>
            <a:r>
              <a:rPr lang="en-US" dirty="0"/>
              <a:t>Phases of Disruption</a:t>
            </a:r>
            <a:endParaRPr lang="ar-SY" dirty="0"/>
          </a:p>
        </p:txBody>
      </p:sp>
      <p:sp>
        <p:nvSpPr>
          <p:cNvPr id="3" name="Content Placeholder 2">
            <a:extLst>
              <a:ext uri="{FF2B5EF4-FFF2-40B4-BE49-F238E27FC236}">
                <a16:creationId xmlns:a16="http://schemas.microsoft.com/office/drawing/2014/main" id="{B4A16847-C32C-4E53-A0FF-9CA7204D53F6}"/>
              </a:ext>
            </a:extLst>
          </p:cNvPr>
          <p:cNvSpPr>
            <a:spLocks noGrp="1"/>
          </p:cNvSpPr>
          <p:nvPr>
            <p:ph idx="1"/>
          </p:nvPr>
        </p:nvSpPr>
        <p:spPr/>
        <p:txBody>
          <a:bodyPr>
            <a:normAutofit fontScale="92500" lnSpcReduction="10000"/>
          </a:bodyPr>
          <a:lstStyle/>
          <a:p>
            <a:r>
              <a:rPr lang="en-US" dirty="0"/>
              <a:t>In the </a:t>
            </a:r>
            <a:r>
              <a:rPr lang="en-US" b="1" dirty="0"/>
              <a:t>first</a:t>
            </a:r>
            <a:r>
              <a:rPr lang="en-US" dirty="0"/>
              <a:t> disruptive stage, disruptors introduce less expensive, simpler products to a niche market.</a:t>
            </a:r>
          </a:p>
          <a:p>
            <a:r>
              <a:rPr lang="en-US" dirty="0"/>
              <a:t>In the </a:t>
            </a:r>
            <a:r>
              <a:rPr lang="en-US" b="1" dirty="0"/>
              <a:t>second</a:t>
            </a:r>
            <a:r>
              <a:rPr lang="en-US" dirty="0"/>
              <a:t> stage, disruptors rapidly improve their products and expand their market, shrinking the incumbents' market.</a:t>
            </a:r>
          </a:p>
          <a:p>
            <a:r>
              <a:rPr lang="en-US" dirty="0"/>
              <a:t>In the </a:t>
            </a:r>
            <a:r>
              <a:rPr lang="en-US" b="1" dirty="0"/>
              <a:t>third</a:t>
            </a:r>
            <a:r>
              <a:rPr lang="en-US" dirty="0"/>
              <a:t> stage, new products and business models become good enough or superior to incumbent products.</a:t>
            </a:r>
          </a:p>
          <a:p>
            <a:r>
              <a:rPr lang="en-US" dirty="0"/>
              <a:t>In the </a:t>
            </a:r>
            <a:r>
              <a:rPr lang="en-US" b="1" dirty="0"/>
              <a:t>fourth</a:t>
            </a:r>
            <a:r>
              <a:rPr lang="en-US" dirty="0"/>
              <a:t> stage, incumbent firms lose market share and either go out of business or are consolidated into other firms.</a:t>
            </a:r>
            <a:endParaRPr lang="ar-SY" dirty="0"/>
          </a:p>
        </p:txBody>
      </p:sp>
    </p:spTree>
    <p:extLst>
      <p:ext uri="{BB962C8B-B14F-4D97-AF65-F5344CB8AC3E}">
        <p14:creationId xmlns:p14="http://schemas.microsoft.com/office/powerpoint/2010/main" val="35596974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67F07-E4DB-42C5-AEA6-4FE3334F3CB2}"/>
              </a:ext>
            </a:extLst>
          </p:cNvPr>
          <p:cNvSpPr>
            <a:spLocks noGrp="1"/>
          </p:cNvSpPr>
          <p:nvPr>
            <p:ph type="title"/>
          </p:nvPr>
        </p:nvSpPr>
        <p:spPr/>
        <p:txBody>
          <a:bodyPr>
            <a:normAutofit/>
          </a:bodyPr>
          <a:lstStyle/>
          <a:p>
            <a:r>
              <a:rPr lang="en-US" dirty="0"/>
              <a:t>Why Incumbents Fail to Change</a:t>
            </a:r>
            <a:endParaRPr lang="ar-SY" dirty="0"/>
          </a:p>
        </p:txBody>
      </p:sp>
      <p:sp>
        <p:nvSpPr>
          <p:cNvPr id="3" name="Content Placeholder 2">
            <a:extLst>
              <a:ext uri="{FF2B5EF4-FFF2-40B4-BE49-F238E27FC236}">
                <a16:creationId xmlns:a16="http://schemas.microsoft.com/office/drawing/2014/main" id="{5CCA195E-5478-4EA7-917A-9EFBB4C25570}"/>
              </a:ext>
            </a:extLst>
          </p:cNvPr>
          <p:cNvSpPr>
            <a:spLocks noGrp="1"/>
          </p:cNvSpPr>
          <p:nvPr>
            <p:ph idx="1"/>
          </p:nvPr>
        </p:nvSpPr>
        <p:spPr/>
        <p:txBody>
          <a:bodyPr>
            <a:normAutofit/>
          </a:bodyPr>
          <a:lstStyle/>
          <a:p>
            <a:r>
              <a:rPr lang="en-US" dirty="0"/>
              <a:t>Successful incumbents often have significant capital reserves, cutting-edge technology, and sophisticated management consulting firms.</a:t>
            </a:r>
          </a:p>
          <a:p>
            <a:r>
              <a:rPr lang="en-US" dirty="0"/>
              <a:t>What prevents them from adapting is complex and involves factors such as outdated training, shareholder expectations, and customer expectations.</a:t>
            </a:r>
          </a:p>
        </p:txBody>
      </p:sp>
    </p:spTree>
    <p:extLst>
      <p:ext uri="{BB962C8B-B14F-4D97-AF65-F5344CB8AC3E}">
        <p14:creationId xmlns:p14="http://schemas.microsoft.com/office/powerpoint/2010/main" val="42801516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F0425-4A96-4510-87BD-1B0BE097349E}"/>
              </a:ext>
            </a:extLst>
          </p:cNvPr>
          <p:cNvSpPr>
            <a:spLocks noGrp="1"/>
          </p:cNvSpPr>
          <p:nvPr>
            <p:ph type="title"/>
          </p:nvPr>
        </p:nvSpPr>
        <p:spPr/>
        <p:txBody>
          <a:bodyPr/>
          <a:lstStyle/>
          <a:p>
            <a:r>
              <a:rPr lang="en-US" dirty="0"/>
              <a:t>Future of Disruptive Technologies</a:t>
            </a:r>
            <a:endParaRPr lang="ar-SY" dirty="0"/>
          </a:p>
        </p:txBody>
      </p:sp>
      <p:sp>
        <p:nvSpPr>
          <p:cNvPr id="3" name="Content Placeholder 2">
            <a:extLst>
              <a:ext uri="{FF2B5EF4-FFF2-40B4-BE49-F238E27FC236}">
                <a16:creationId xmlns:a16="http://schemas.microsoft.com/office/drawing/2014/main" id="{A0267D93-3431-4B64-A572-A92831D67C58}"/>
              </a:ext>
            </a:extLst>
          </p:cNvPr>
          <p:cNvSpPr>
            <a:spLocks noGrp="1"/>
          </p:cNvSpPr>
          <p:nvPr>
            <p:ph idx="1"/>
          </p:nvPr>
        </p:nvSpPr>
        <p:spPr/>
        <p:txBody>
          <a:bodyPr>
            <a:normAutofit/>
          </a:bodyPr>
          <a:lstStyle/>
          <a:p>
            <a:r>
              <a:rPr lang="en-US" dirty="0"/>
              <a:t>Incumbents primarily operate on sustaining technology, while disruptive technology focuses on destroying existing business models.</a:t>
            </a:r>
          </a:p>
          <a:p>
            <a:r>
              <a:rPr lang="en-US" dirty="0"/>
              <a:t>Incumbents like IBM have survived by repositioning to innovative fields like cloud computing and data mining.</a:t>
            </a:r>
          </a:p>
          <a:p>
            <a:r>
              <a:rPr lang="en-US" dirty="0"/>
              <a:t>The technology industry is continuously evolving. The successful firms today like Apple and Google might face challenges in the future due to new digital disruptors.</a:t>
            </a:r>
            <a:endParaRPr lang="ar-SY" dirty="0"/>
          </a:p>
        </p:txBody>
      </p:sp>
    </p:spTree>
    <p:extLst>
      <p:ext uri="{BB962C8B-B14F-4D97-AF65-F5344CB8AC3E}">
        <p14:creationId xmlns:p14="http://schemas.microsoft.com/office/powerpoint/2010/main" val="334498397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77500" lnSpcReduction="20000"/>
          </a:bodyPr>
          <a:lstStyle/>
          <a:p>
            <a:pPr marL="0" indent="0">
              <a:buNone/>
            </a:pPr>
            <a:r>
              <a:rPr lang="en-US" dirty="0"/>
              <a:t>Identify the eight key components of e-commerce business models.</a:t>
            </a:r>
          </a:p>
          <a:p>
            <a:r>
              <a:rPr lang="en-US" b="1" i="1" dirty="0"/>
              <a:t>Value proposition</a:t>
            </a:r>
            <a:r>
              <a:rPr lang="en-US" dirty="0"/>
              <a:t>—how a company’s product or service fulfills the needs of customers. Typical e-commerce value propositions include personalization, customization, convenience, and reduction of product search and price delivery costs.</a:t>
            </a:r>
          </a:p>
          <a:p>
            <a:r>
              <a:rPr lang="en-US" b="1" i="1" dirty="0"/>
              <a:t>Revenue model</a:t>
            </a:r>
            <a:r>
              <a:rPr lang="en-US" dirty="0"/>
              <a:t>—how a business plans to earn revenue, generate profits, and produce a superior return on invested capital. Major e-commerce revenue models include the advertising model, subscription model, transaction fee model, sales model, and affiliate model.</a:t>
            </a:r>
          </a:p>
          <a:p>
            <a:r>
              <a:rPr lang="en-US" b="1" i="1" dirty="0"/>
              <a:t>Market opportunity</a:t>
            </a:r>
            <a:r>
              <a:rPr lang="en-US" dirty="0"/>
              <a:t>—the revenue potential within a company’s intended marketspace.</a:t>
            </a:r>
          </a:p>
          <a:p>
            <a:r>
              <a:rPr lang="en-US" b="1" i="1" dirty="0"/>
              <a:t>Competitive environment</a:t>
            </a:r>
            <a:r>
              <a:rPr lang="en-US" dirty="0"/>
              <a:t>—the direct and indirect competitors doing business in the same marketspace, including how many there are and how profitable they are.</a:t>
            </a:r>
            <a:endParaRPr lang="ar-SY" dirty="0"/>
          </a:p>
        </p:txBody>
      </p:sp>
    </p:spTree>
    <p:extLst>
      <p:ext uri="{BB962C8B-B14F-4D97-AF65-F5344CB8AC3E}">
        <p14:creationId xmlns:p14="http://schemas.microsoft.com/office/powerpoint/2010/main" val="3059118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85000" lnSpcReduction="20000"/>
          </a:bodyPr>
          <a:lstStyle/>
          <a:p>
            <a:r>
              <a:rPr lang="en-US" b="1" i="1" dirty="0"/>
              <a:t>Competitive advantage</a:t>
            </a:r>
            <a:r>
              <a:rPr lang="en-US" dirty="0"/>
              <a:t>—the factors that differentiate the business from its competition, enabling it to provide a superior product at a lower cost.</a:t>
            </a:r>
          </a:p>
          <a:p>
            <a:r>
              <a:rPr lang="en-US" b="1" i="1" dirty="0"/>
              <a:t>Market strategy</a:t>
            </a:r>
            <a:r>
              <a:rPr lang="en-US" dirty="0"/>
              <a:t>—the plan a business develops that outlines how it will enter a market and attract customers.</a:t>
            </a:r>
          </a:p>
          <a:p>
            <a:r>
              <a:rPr lang="en-US" b="1" i="1" dirty="0"/>
              <a:t>Organizational development</a:t>
            </a:r>
            <a:r>
              <a:rPr lang="en-US" dirty="0"/>
              <a:t>—the process of defining all the functions within a business and the skills necessary to perform each job, as well as the process of recruiting and hiring suitable employees.</a:t>
            </a:r>
          </a:p>
          <a:p>
            <a:r>
              <a:rPr lang="en-US" b="1" i="1" dirty="0"/>
              <a:t>Management team</a:t>
            </a:r>
            <a:r>
              <a:rPr lang="en-US" dirty="0"/>
              <a:t>—the group of individuals retained to guide the company’s growth and expansion.</a:t>
            </a:r>
            <a:endParaRPr lang="ar-SY" dirty="0"/>
          </a:p>
        </p:txBody>
      </p:sp>
    </p:spTree>
    <p:extLst>
      <p:ext uri="{BB962C8B-B14F-4D97-AF65-F5344CB8AC3E}">
        <p14:creationId xmlns:p14="http://schemas.microsoft.com/office/powerpoint/2010/main" val="2321724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77500" lnSpcReduction="20000"/>
          </a:bodyPr>
          <a:lstStyle/>
          <a:p>
            <a:pPr marL="0" indent="0">
              <a:buNone/>
            </a:pPr>
            <a:r>
              <a:rPr lang="en-US" dirty="0"/>
              <a:t>Describe the major B2C business models.</a:t>
            </a:r>
          </a:p>
          <a:p>
            <a:r>
              <a:rPr lang="en-US" b="1" i="1" dirty="0"/>
              <a:t>Online retailer (e-</a:t>
            </a:r>
            <a:r>
              <a:rPr lang="en-US" b="1" i="1" dirty="0" err="1"/>
              <a:t>tailer</a:t>
            </a:r>
            <a:r>
              <a:rPr lang="en-US" b="1" i="1" dirty="0"/>
              <a:t>)</a:t>
            </a:r>
            <a:r>
              <a:rPr lang="en-US" b="1" dirty="0"/>
              <a:t>—</a:t>
            </a:r>
            <a:r>
              <a:rPr lang="en-US" dirty="0"/>
              <a:t>enables customers to shop and purchase via a website and/or mobile app; includes virtual merchants (online retail store only), omnichannel (online distribution channel for a company that also has physical stores), and manufacturers selling directly to the consumer.</a:t>
            </a:r>
          </a:p>
          <a:p>
            <a:r>
              <a:rPr lang="en-US" b="1" i="1" dirty="0"/>
              <a:t>Community provider</a:t>
            </a:r>
            <a:r>
              <a:rPr lang="en-US" dirty="0"/>
              <a:t>—creates an online environment where people can “meet” online to connect and communicate; share interests, photos, and video; and, increasingly, transact (buy and sell goods and services); revenue is generated by advertising, subscription fees, transaction fees, and sales revenues and affiliate fees.</a:t>
            </a:r>
          </a:p>
          <a:p>
            <a:r>
              <a:rPr lang="en-US" b="1" i="1" dirty="0"/>
              <a:t>Content provider</a:t>
            </a:r>
            <a:r>
              <a:rPr lang="en-US" dirty="0"/>
              <a:t>—distributes digital content; typically utilizes an advertising, subscription, or, particularly for creators, affiliate referral fee revenue model.</a:t>
            </a:r>
            <a:endParaRPr lang="ar-SY" dirty="0"/>
          </a:p>
        </p:txBody>
      </p:sp>
    </p:spTree>
    <p:extLst>
      <p:ext uri="{BB962C8B-B14F-4D97-AF65-F5344CB8AC3E}">
        <p14:creationId xmlns:p14="http://schemas.microsoft.com/office/powerpoint/2010/main" val="280969608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92500" lnSpcReduction="10000"/>
          </a:bodyPr>
          <a:lstStyle/>
          <a:p>
            <a:r>
              <a:rPr lang="en-US" b="1" i="1" dirty="0"/>
              <a:t>Portal</a:t>
            </a:r>
            <a:r>
              <a:rPr lang="en-US" dirty="0"/>
              <a:t>—offers search tools plus an integrated package of content and services; typically utilizes a combined subscription/advertising revenue/transaction fee model</a:t>
            </a:r>
          </a:p>
          <a:p>
            <a:r>
              <a:rPr lang="en-US" b="1" i="1" dirty="0"/>
              <a:t>Transaction broker</a:t>
            </a:r>
            <a:r>
              <a:rPr lang="en-US" dirty="0"/>
              <a:t>—processes online transactions; typically utilizes a transaction fee revenue model.</a:t>
            </a:r>
          </a:p>
          <a:p>
            <a:r>
              <a:rPr lang="en-US" b="1" i="1" dirty="0"/>
              <a:t>Market creator</a:t>
            </a:r>
            <a:r>
              <a:rPr lang="en-US" dirty="0"/>
              <a:t>—builds a digital environment (market) in which buyers and sellers can meet, display, and search for products and services, establish prices, and transact; typically utilizes a transaction fee revenue model or charges merchants a fee for access to the market.</a:t>
            </a:r>
          </a:p>
        </p:txBody>
      </p:sp>
    </p:spTree>
    <p:extLst>
      <p:ext uri="{BB962C8B-B14F-4D97-AF65-F5344CB8AC3E}">
        <p14:creationId xmlns:p14="http://schemas.microsoft.com/office/powerpoint/2010/main" val="152402019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70000" lnSpcReduction="20000"/>
          </a:bodyPr>
          <a:lstStyle/>
          <a:p>
            <a:pPr marL="0" indent="0">
              <a:buNone/>
            </a:pPr>
            <a:r>
              <a:rPr lang="en-US" dirty="0"/>
              <a:t>Describe the major B2B business models.</a:t>
            </a:r>
          </a:p>
          <a:p>
            <a:r>
              <a:rPr lang="en-US" b="1" i="1" dirty="0"/>
              <a:t>E-distributor</a:t>
            </a:r>
            <a:r>
              <a:rPr lang="en-US" dirty="0"/>
              <a:t>—supplies an online catalog that includes the products of many different manufacturers directly to individual businesses.</a:t>
            </a:r>
            <a:endParaRPr lang="en-US" b="1" i="1" dirty="0"/>
          </a:p>
          <a:p>
            <a:r>
              <a:rPr lang="en-US" b="1" i="1" dirty="0"/>
              <a:t>E-procurement company</a:t>
            </a:r>
            <a:r>
              <a:rPr lang="en-US" dirty="0"/>
              <a:t>—helps businesses automate their procurement process (the range of activities involved in obtaining goods and services).</a:t>
            </a:r>
          </a:p>
          <a:p>
            <a:r>
              <a:rPr lang="en-US" b="1" i="1" dirty="0"/>
              <a:t>Exchange</a:t>
            </a:r>
            <a:r>
              <a:rPr lang="en-US" dirty="0"/>
              <a:t>—an independent digital marketplace that connects hundreds tot </a:t>
            </a:r>
            <a:r>
              <a:rPr lang="en-US" dirty="0" err="1"/>
              <a:t>housands</a:t>
            </a:r>
            <a:r>
              <a:rPr lang="en-US" dirty="0"/>
              <a:t> potentially of suppliers and buyers.</a:t>
            </a:r>
          </a:p>
          <a:p>
            <a:r>
              <a:rPr lang="en-US" b="1" i="1" dirty="0"/>
              <a:t>Industry consortium</a:t>
            </a:r>
            <a:r>
              <a:rPr lang="en-US" dirty="0"/>
              <a:t>—industry-owned vertical digital market.</a:t>
            </a:r>
          </a:p>
          <a:p>
            <a:r>
              <a:rPr lang="en-US" b="1" i="1" dirty="0"/>
              <a:t>Private B2B network</a:t>
            </a:r>
            <a:r>
              <a:rPr lang="en-US" dirty="0"/>
              <a:t>—digital network designed to coordinate the flow of communications and </a:t>
            </a:r>
            <a:r>
              <a:rPr lang="en-US"/>
              <a:t>supply chains among </a:t>
            </a:r>
            <a:r>
              <a:rPr lang="en-US" dirty="0"/>
              <a:t>firms engaged in business together.</a:t>
            </a:r>
            <a:endParaRPr lang="ar-SY" dirty="0"/>
          </a:p>
        </p:txBody>
      </p:sp>
    </p:spTree>
    <p:extLst>
      <p:ext uri="{BB962C8B-B14F-4D97-AF65-F5344CB8AC3E}">
        <p14:creationId xmlns:p14="http://schemas.microsoft.com/office/powerpoint/2010/main" val="4398459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92500" lnSpcReduction="20000"/>
          </a:bodyPr>
          <a:lstStyle/>
          <a:p>
            <a:pPr marL="0" indent="0">
              <a:buNone/>
            </a:pPr>
            <a:r>
              <a:rPr lang="en-US" dirty="0"/>
              <a:t>Understand key business concepts and strategies applicable to e-commerce.</a:t>
            </a:r>
          </a:p>
          <a:p>
            <a:r>
              <a:rPr lang="en-US" b="1" i="1" dirty="0"/>
              <a:t>Industry structure</a:t>
            </a:r>
            <a:r>
              <a:rPr lang="en-US" dirty="0"/>
              <a:t>—the nature of players in an industry and their relative bargaining power by changing the basis of competition among rivals; the barriers to entry; the threat of new, substitute products; the strength of suppliers; and the bargaining power of buyers.</a:t>
            </a:r>
          </a:p>
          <a:p>
            <a:r>
              <a:rPr lang="en-US" b="1" i="1" dirty="0"/>
              <a:t>Industry value chains</a:t>
            </a:r>
            <a:r>
              <a:rPr lang="en-US" dirty="0"/>
              <a:t>—the set of activities performed in an industry by suppliers, manufacturers, transporters, distributors, and retailers that transform raw inputs into final products and services by reducing the cost of information and other transaction costs.</a:t>
            </a:r>
            <a:endParaRPr lang="ar-SY" dirty="0"/>
          </a:p>
        </p:txBody>
      </p:sp>
    </p:spTree>
    <p:extLst>
      <p:ext uri="{BB962C8B-B14F-4D97-AF65-F5344CB8AC3E}">
        <p14:creationId xmlns:p14="http://schemas.microsoft.com/office/powerpoint/2010/main" val="289895495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2F6BD0-7941-4F4A-8BB7-048923A51B6D}"/>
              </a:ext>
            </a:extLst>
          </p:cNvPr>
          <p:cNvSpPr>
            <a:spLocks noGrp="1"/>
          </p:cNvSpPr>
          <p:nvPr>
            <p:ph type="title"/>
          </p:nvPr>
        </p:nvSpPr>
        <p:spPr/>
        <p:txBody>
          <a:bodyPr/>
          <a:lstStyle/>
          <a:p>
            <a:r>
              <a:rPr lang="en-US" dirty="0"/>
              <a:t>REVIEW</a:t>
            </a:r>
            <a:endParaRPr lang="ar-SY" dirty="0"/>
          </a:p>
        </p:txBody>
      </p:sp>
      <p:sp>
        <p:nvSpPr>
          <p:cNvPr id="3" name="Content Placeholder 2">
            <a:extLst>
              <a:ext uri="{FF2B5EF4-FFF2-40B4-BE49-F238E27FC236}">
                <a16:creationId xmlns:a16="http://schemas.microsoft.com/office/drawing/2014/main" id="{C11975F4-0D57-4A58-ABB0-C1064F592887}"/>
              </a:ext>
            </a:extLst>
          </p:cNvPr>
          <p:cNvSpPr>
            <a:spLocks noGrp="1"/>
          </p:cNvSpPr>
          <p:nvPr>
            <p:ph idx="1"/>
          </p:nvPr>
        </p:nvSpPr>
        <p:spPr/>
        <p:txBody>
          <a:bodyPr>
            <a:normAutofit fontScale="85000" lnSpcReduction="10000"/>
          </a:bodyPr>
          <a:lstStyle/>
          <a:p>
            <a:pPr marL="0" indent="0">
              <a:buNone/>
            </a:pPr>
            <a:r>
              <a:rPr lang="en-US" dirty="0"/>
              <a:t>Understand key business concepts and strategies applicable to e-commerce.</a:t>
            </a:r>
          </a:p>
          <a:p>
            <a:r>
              <a:rPr lang="en-US" b="1" i="1" dirty="0"/>
              <a:t>Firm value chains</a:t>
            </a:r>
            <a:r>
              <a:rPr lang="en-US" dirty="0"/>
              <a:t>—the set of activities performed within an individual firm to create final products from raw inputs by increasing operational efficiency.</a:t>
            </a:r>
          </a:p>
          <a:p>
            <a:r>
              <a:rPr lang="en-US" b="1" i="1" dirty="0"/>
              <a:t>Business strategy</a:t>
            </a:r>
            <a:r>
              <a:rPr lang="en-US" dirty="0"/>
              <a:t>—a set of plans for achieving superior long-term returns on the capital invested in a firm by offering unique ways to differentiate products, such as strategies based on product/service differentiation, cost, scope, focus/market niche, or customer intimacy.</a:t>
            </a:r>
          </a:p>
          <a:p>
            <a:r>
              <a:rPr lang="en-US" b="1" i="1" dirty="0"/>
              <a:t>Traditional business models</a:t>
            </a:r>
            <a:r>
              <a:rPr lang="en-US" dirty="0"/>
              <a:t>—the business models of many industries have been disrupted and, in some instances made totally obsolete, by e-commerce technologies.</a:t>
            </a:r>
          </a:p>
        </p:txBody>
      </p:sp>
    </p:spTree>
    <p:extLst>
      <p:ext uri="{BB962C8B-B14F-4D97-AF65-F5344CB8AC3E}">
        <p14:creationId xmlns:p14="http://schemas.microsoft.com/office/powerpoint/2010/main" val="30568001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a:t>
            </a:r>
          </a:p>
        </p:txBody>
      </p:sp>
      <p:pic>
        <p:nvPicPr>
          <p:cNvPr id="1026" name="Picture 2">
            <a:extLst>
              <a:ext uri="{FF2B5EF4-FFF2-40B4-BE49-F238E27FC236}">
                <a16:creationId xmlns:a16="http://schemas.microsoft.com/office/drawing/2014/main" id="{049F2169-4A69-4F9D-8ADA-93D9D248CD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42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17339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4FF091-02C8-489B-B5E3-90FD8E82751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7813203-7AFD-44AF-BCA7-A5DA811ACC38}">
  <ds:schemaRefs>
    <ds:schemaRef ds:uri="http://schemas.microsoft.com/sharepoint/v3/contenttype/forms"/>
  </ds:schemaRefs>
</ds:datastoreItem>
</file>

<file path=customXml/itemProps3.xml><?xml version="1.0" encoding="utf-8"?>
<ds:datastoreItem xmlns:ds="http://schemas.openxmlformats.org/officeDocument/2006/customXml" ds:itemID="{F5B7832B-8889-4939-B717-3A50D6431B97}">
  <ds:schemaRefs>
    <ds:schemaRef ds:uri="http://purl.org/dc/terms/"/>
    <ds:schemaRef ds:uri="http://schemas.microsoft.com/office/infopath/2007/PartnerControls"/>
    <ds:schemaRef ds:uri="http://schemas.openxmlformats.org/package/2006/metadata/core-properties"/>
    <ds:schemaRef ds:uri="http://www.w3.org/XML/1998/namespace"/>
    <ds:schemaRef ds:uri="http://schemas.microsoft.com/office/2006/documentManagement/types"/>
    <ds:schemaRef ds:uri="http://schemas.microsoft.com/office/2006/metadata/properties"/>
    <ds:schemaRef ds:uri="d13aca44-ef33-4cf4-9980-7f0b00e6eeb9"/>
    <ds:schemaRef ds:uri="49100919-8a76-4266-be0c-7dc583902cb4"/>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6371</TotalTime>
  <Words>4318</Words>
  <Application>Microsoft Office PowerPoint</Application>
  <PresentationFormat>Widescreen</PresentationFormat>
  <Paragraphs>300</Paragraphs>
  <Slides>50</Slides>
  <Notes>4</Notes>
  <HiddenSlides>0</HiddenSlides>
  <MMClips>4</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50</vt:i4>
      </vt:variant>
    </vt:vector>
  </HeadingPairs>
  <TitlesOfParts>
    <vt:vector size="57" baseType="lpstr">
      <vt:lpstr>Arial</vt:lpstr>
      <vt:lpstr>Calibri</vt:lpstr>
      <vt:lpstr>Calibri Light</vt:lpstr>
      <vt:lpstr>Times New Roman</vt:lpstr>
      <vt:lpstr>Wingdings</vt:lpstr>
      <vt:lpstr>Office Theme</vt:lpstr>
      <vt:lpstr>1_Office Theme</vt:lpstr>
      <vt:lpstr>PowerPoint Presentation</vt:lpstr>
      <vt:lpstr>Chapter 2</vt:lpstr>
      <vt:lpstr>Learning Objectives</vt:lpstr>
      <vt:lpstr>PowerPoint Presentation</vt:lpstr>
      <vt:lpstr>E-commerce business models</vt:lpstr>
      <vt:lpstr>E-commerce business models</vt:lpstr>
      <vt:lpstr>E-commerce business models</vt:lpstr>
      <vt:lpstr>E-commerce business models</vt:lpstr>
      <vt:lpstr>E-commerce business models</vt:lpstr>
      <vt:lpstr>PowerPoint Presentation</vt:lpstr>
      <vt:lpstr>Major business-to-consumer (B2C) business models</vt:lpstr>
      <vt:lpstr>Major business-to-consumer (B2C) business models</vt:lpstr>
      <vt:lpstr>Major business-to-consumer (B2C) business models</vt:lpstr>
      <vt:lpstr>PowerPoint Presentation</vt:lpstr>
      <vt:lpstr>Major business-to-business (B2B) business models</vt:lpstr>
      <vt:lpstr>Major business-to-business (B2B) business models</vt:lpstr>
      <vt:lpstr>Major business-to-business (B2B) business models</vt:lpstr>
      <vt:lpstr>PowerPoint Presentation</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PowerPoint Presentation</vt:lpstr>
      <vt:lpstr>How e-commerce changes business: strategy, structure, and process</vt:lpstr>
      <vt:lpstr>How e-commerce changes business: strategy, structure, and process</vt:lpstr>
      <vt:lpstr>How e-commerce changes business: strategy, structure, and process</vt:lpstr>
      <vt:lpstr>How e-commerce changes business: strategy, structure, and process</vt:lpstr>
      <vt:lpstr>PowerPoint Presentation</vt:lpstr>
      <vt:lpstr>How e-commerce changes business: strategy, structure, and process</vt:lpstr>
      <vt:lpstr>PowerPoint Presentation</vt:lpstr>
      <vt:lpstr>E-commerce technology and business model disruption</vt:lpstr>
      <vt:lpstr>E-commerce technology and business model disruption</vt:lpstr>
      <vt:lpstr>E-commerce technology and business model disruption</vt:lpstr>
      <vt:lpstr>E-commerce and Disruptive Technologies</vt:lpstr>
      <vt:lpstr>Examples of Disruption</vt:lpstr>
      <vt:lpstr>Phases of Disruption</vt:lpstr>
      <vt:lpstr>Why Incumbents Fail to Change</vt:lpstr>
      <vt:lpstr>Future of Disruptive Technologies</vt:lpstr>
      <vt:lpstr>REVIEW</vt:lpstr>
      <vt:lpstr>REVIEW</vt:lpstr>
      <vt:lpstr>REVIEW</vt:lpstr>
      <vt:lpstr>REVIEW</vt:lpstr>
      <vt:lpstr>REVIEW</vt:lpstr>
      <vt:lpstr>REVIEW</vt:lpstr>
      <vt:lpstr>REVIEW</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Ramy El Badry</cp:lastModifiedBy>
  <cp:revision>145</cp:revision>
  <dcterms:created xsi:type="dcterms:W3CDTF">2023-09-12T14:13:52Z</dcterms:created>
  <dcterms:modified xsi:type="dcterms:W3CDTF">2025-06-11T13:35:05Z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