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ppt/tags/tag26.xml" ContentType="application/vnd.openxmlformats-officedocument.presentationml.tags+xml"/>
  <Override PartName="/ppt/notesSlides/notesSlide26.xml" ContentType="application/vnd.openxmlformats-officedocument.presentationml.notesSlide+xml"/>
  <Override PartName="/ppt/tags/tag27.xml" ContentType="application/vnd.openxmlformats-officedocument.presentationml.tags+xml"/>
  <Override PartName="/ppt/notesSlides/notesSlide27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4"/>
  </p:notesMasterIdLst>
  <p:sldIdLst>
    <p:sldId id="325" r:id="rId2"/>
    <p:sldId id="323" r:id="rId3"/>
    <p:sldId id="319" r:id="rId4"/>
    <p:sldId id="320" r:id="rId5"/>
    <p:sldId id="266" r:id="rId6"/>
    <p:sldId id="257" r:id="rId7"/>
    <p:sldId id="258" r:id="rId8"/>
    <p:sldId id="327" r:id="rId9"/>
    <p:sldId id="276" r:id="rId10"/>
    <p:sldId id="286" r:id="rId11"/>
    <p:sldId id="288" r:id="rId12"/>
    <p:sldId id="289" r:id="rId13"/>
    <p:sldId id="290" r:id="rId14"/>
    <p:sldId id="291" r:id="rId15"/>
    <p:sldId id="324" r:id="rId16"/>
    <p:sldId id="281" r:id="rId17"/>
    <p:sldId id="292" r:id="rId18"/>
    <p:sldId id="279" r:id="rId19"/>
    <p:sldId id="282" r:id="rId20"/>
    <p:sldId id="283" r:id="rId21"/>
    <p:sldId id="295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314" r:id="rId30"/>
    <p:sldId id="315" r:id="rId31"/>
    <p:sldId id="326" r:id="rId32"/>
    <p:sldId id="293" r:id="rId33"/>
  </p:sldIdLst>
  <p:sldSz cx="12192000" cy="6858000"/>
  <p:notesSz cx="6858000" cy="9144000"/>
  <p:embeddedFontLst>
    <p:embeddedFont>
      <p:font typeface="Bahnschrift SemiBold SemiConden" pitchFamily="34" charset="0"/>
      <p:bold r:id="rId35"/>
    </p:embeddedFont>
    <p:embeddedFont>
      <p:font typeface="Sakkal Majalla" pitchFamily="2" charset="-78"/>
      <p:regular r:id="rId36"/>
      <p:bold r:id="rId37"/>
    </p:embeddedFont>
    <p:embeddedFont>
      <p:font typeface="Calibri" pitchFamily="34" charset="0"/>
      <p:regular r:id="rId38"/>
      <p:bold r:id="rId39"/>
      <p:italic r:id="rId40"/>
      <p:boldItalic r:id="rId41"/>
    </p:embeddedFont>
    <p:embeddedFont>
      <p:font typeface="Tajawal Medium" charset="0"/>
      <p:regular r:id="rId42"/>
      <p:bold r:id="rId43"/>
    </p:embeddedFont>
    <p:embeddedFont>
      <p:font typeface="Simplified Arabic" pitchFamily="18" charset="-78"/>
      <p:regular r:id="rId44"/>
      <p:bold r:id="rId45"/>
    </p:embeddedFont>
    <p:embeddedFont>
      <p:font typeface="맑은 고딕" pitchFamily="34" charset="-127"/>
      <p:regular r:id="rId46"/>
      <p:bold r:id="rId4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8" roundtripDataSignature="AMtx7mgx5kY1Q5fVOU4SuxbmhJ4f9VuoW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99"/>
    <a:srgbClr val="A50021"/>
    <a:srgbClr val="4A206A"/>
    <a:srgbClr val="3A2A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0" autoAdjust="0"/>
    <p:restoredTop sz="94602" autoAdjust="0"/>
  </p:normalViewPr>
  <p:slideViewPr>
    <p:cSldViewPr>
      <p:cViewPr>
        <p:scale>
          <a:sx n="75" d="100"/>
          <a:sy n="75" d="100"/>
        </p:scale>
        <p:origin x="-296" y="3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441116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8" name="Google Shape;11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0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2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7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31">
            <a:extLst>
              <a:ext uri="{FF2B5EF4-FFF2-40B4-BE49-F238E27FC236}">
                <a16:creationId xmlns:a16="http://schemas.microsoft.com/office/drawing/2014/main" xmlns="" id="{36BA39E4-4787-4A57-95AF-71D0542315A0}"/>
              </a:ext>
            </a:extLst>
          </p:cNvPr>
          <p:cNvGrpSpPr/>
          <p:nvPr userDrawn="1"/>
        </p:nvGrpSpPr>
        <p:grpSpPr>
          <a:xfrm flipV="1">
            <a:off x="5427361" y="1143268"/>
            <a:ext cx="1337278" cy="220479"/>
            <a:chOff x="5809673" y="3008118"/>
            <a:chExt cx="2419398" cy="398889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xmlns="" id="{6C99468F-7C27-4A33-B8CC-5794F45C6159}"/>
                </a:ext>
              </a:extLst>
            </p:cNvPr>
            <p:cNvSpPr/>
            <p:nvPr userDrawn="1"/>
          </p:nvSpPr>
          <p:spPr>
            <a:xfrm>
              <a:off x="5809673" y="3008118"/>
              <a:ext cx="398888" cy="3988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xmlns="" id="{EDA484AE-33CE-4979-81A4-360C2226ECDF}"/>
                </a:ext>
              </a:extLst>
            </p:cNvPr>
            <p:cNvSpPr/>
            <p:nvPr userDrawn="1"/>
          </p:nvSpPr>
          <p:spPr>
            <a:xfrm>
              <a:off x="6314801" y="3008118"/>
              <a:ext cx="398888" cy="3988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xmlns="" id="{688CA5D0-B787-4DFD-87F1-332795E33C1F}"/>
                </a:ext>
              </a:extLst>
            </p:cNvPr>
            <p:cNvSpPr/>
            <p:nvPr userDrawn="1"/>
          </p:nvSpPr>
          <p:spPr>
            <a:xfrm>
              <a:off x="6819928" y="3008118"/>
              <a:ext cx="398888" cy="3988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xmlns="" id="{42618CF6-3DC5-4866-ACB7-14F89F22C719}"/>
                </a:ext>
              </a:extLst>
            </p:cNvPr>
            <p:cNvSpPr/>
            <p:nvPr userDrawn="1"/>
          </p:nvSpPr>
          <p:spPr>
            <a:xfrm>
              <a:off x="7325056" y="3008118"/>
              <a:ext cx="398888" cy="39888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C471A078-94EE-430C-8990-77DD907780E6}"/>
                </a:ext>
              </a:extLst>
            </p:cNvPr>
            <p:cNvSpPr/>
            <p:nvPr userDrawn="1"/>
          </p:nvSpPr>
          <p:spPr>
            <a:xfrm>
              <a:off x="7830183" y="3008118"/>
              <a:ext cx="398888" cy="39888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532888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bg>
      <p:bgPr>
        <a:gradFill>
          <a:gsLst>
            <a:gs pos="0">
              <a:schemeClr val="lt1"/>
            </a:gs>
            <a:gs pos="1000">
              <a:schemeClr val="lt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4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5779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 amt="76000"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  <p:sldLayoutId id="2147483666" r:id="rId14"/>
    <p:sldLayoutId id="2147483677" r:id="rId15"/>
    <p:sldLayoutId id="2147483678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6" Type="http://schemas.openxmlformats.org/officeDocument/2006/relationships/image" Target="../media/image11.jp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6" Type="http://schemas.openxmlformats.org/officeDocument/2006/relationships/image" Target="../media/image13.jpe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8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0.jp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Relationship Id="rId6" Type="http://schemas.openxmlformats.org/officeDocument/2006/relationships/image" Target="../media/image19.jpe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5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Relationship Id="rId6" Type="http://schemas.microsoft.com/office/2007/relationships/hdphoto" Target="../media/hdphoto2.wdp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.xml"/><Relationship Id="rId5" Type="http://schemas.openxmlformats.org/officeDocument/2006/relationships/image" Target="../media/image29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7.xml"/><Relationship Id="rId5" Type="http://schemas.openxmlformats.org/officeDocument/2006/relationships/image" Target="../media/image30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9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0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1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4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5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6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7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8.xml"/><Relationship Id="rId5" Type="http://schemas.openxmlformats.org/officeDocument/2006/relationships/image" Target="../media/image29.jpe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9.xml"/><Relationship Id="rId6" Type="http://schemas.openxmlformats.org/officeDocument/2006/relationships/image" Target="../media/image7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Google Shape;103;p1"/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</p:grpSpPr>
        <p:sp>
          <p:nvSpPr>
            <p:cNvPr id="104" name="Google Shape;104;p1"/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solidFill>
              <a:schemeClr val="lt1">
                <a:alpha val="6666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1"/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solidFill>
              <a:schemeClr val="lt1">
                <a:alpha val="6666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6" name="Google Shape;106;p1"/>
          <p:cNvSpPr/>
          <p:nvPr/>
        </p:nvSpPr>
        <p:spPr>
          <a:xfrm rot="10800000" flipH="1">
            <a:off x="10642691" y="1690957"/>
            <a:ext cx="1549309" cy="2063750"/>
          </a:xfrm>
          <a:custGeom>
            <a:avLst/>
            <a:gdLst/>
            <a:ahLst/>
            <a:cxnLst/>
            <a:rect l="l" t="t" r="r" b="b"/>
            <a:pathLst>
              <a:path w="1549309" h="2063750" extrusionOk="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"/>
          <p:cNvSpPr txBox="1"/>
          <p:nvPr/>
        </p:nvSpPr>
        <p:spPr>
          <a:xfrm>
            <a:off x="6600686" y="3814575"/>
            <a:ext cx="4886463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rgbClr val="2D3956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</a:t>
            </a:r>
            <a:r>
              <a:rPr lang="en-US" sz="2400" b="1" i="0" u="none" strike="noStrike" cap="none" dirty="0" smtClean="0">
                <a:solidFill>
                  <a:srgbClr val="2D3956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Dr.Warda </a:t>
            </a:r>
            <a:r>
              <a:rPr lang="en-US" sz="2400" b="1" i="0" u="none" strike="noStrike" cap="none" dirty="0">
                <a:solidFill>
                  <a:srgbClr val="2D3956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Mahmoud Kloub </a:t>
            </a:r>
            <a:endParaRPr b="1" dirty="0"/>
          </a:p>
        </p:txBody>
      </p:sp>
      <p:sp>
        <p:nvSpPr>
          <p:cNvPr id="108" name="Google Shape;108;p1"/>
          <p:cNvSpPr/>
          <p:nvPr/>
        </p:nvSpPr>
        <p:spPr>
          <a:xfrm>
            <a:off x="-57150" y="-19050"/>
            <a:ext cx="7452000" cy="6912000"/>
          </a:xfrm>
          <a:custGeom>
            <a:avLst/>
            <a:gdLst/>
            <a:ahLst/>
            <a:cxnLst/>
            <a:rect l="l" t="t" r="r" b="b"/>
            <a:pathLst>
              <a:path w="7372350" h="6934200" extrusionOk="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rotWithShape="1">
            <a:blip r:embed="rId4">
              <a:alphaModFix amt="76000"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"/>
          <p:cNvSpPr txBox="1"/>
          <p:nvPr/>
        </p:nvSpPr>
        <p:spPr>
          <a:xfrm>
            <a:off x="6550866" y="1690957"/>
            <a:ext cx="4703532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8E5A6D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Contemporary Educational Leadership</a:t>
            </a:r>
            <a:endParaRPr dirty="0"/>
          </a:p>
        </p:txBody>
      </p:sp>
      <p:sp>
        <p:nvSpPr>
          <p:cNvPr id="110" name="Google Shape;110;p1"/>
          <p:cNvSpPr/>
          <p:nvPr/>
        </p:nvSpPr>
        <p:spPr>
          <a:xfrm>
            <a:off x="7126083" y="569603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smtClean="0">
                <a:solidFill>
                  <a:srgbClr val="2D3956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Introduction</a:t>
            </a:r>
            <a:endParaRPr dirty="0"/>
          </a:p>
        </p:txBody>
      </p:sp>
      <p:pic>
        <p:nvPicPr>
          <p:cNvPr id="111" name="Google Shape;111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64351" y="-394321"/>
            <a:ext cx="2605915" cy="215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"/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>
              <a:gd name="adj" fmla="val 25000"/>
            </a:avLst>
          </a:prstGeom>
          <a:solidFill>
            <a:srgbClr val="FAC74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"/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28;p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213287" y="6239933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5663952" y="1127774"/>
            <a:ext cx="49033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3000" b="1" dirty="0">
                <a:solidFill>
                  <a:schemeClr val="bg2"/>
                </a:solidFill>
                <a:cs typeface="+mj-cs"/>
              </a:rPr>
              <a:t>اتجاهات معاصرة في القيادة التربوية</a:t>
            </a:r>
            <a:endParaRPr lang="en-GB" sz="3000" b="1" dirty="0">
              <a:solidFill>
                <a:schemeClr val="bg2"/>
              </a:solidFill>
              <a:cs typeface="+mj-cs"/>
            </a:endParaRPr>
          </a:p>
        </p:txBody>
      </p:sp>
      <p:sp>
        <p:nvSpPr>
          <p:cNvPr id="19" name="Google Shape;110;p1"/>
          <p:cNvSpPr/>
          <p:nvPr/>
        </p:nvSpPr>
        <p:spPr>
          <a:xfrm>
            <a:off x="7106192" y="5027879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" name="Google Shape;114;p1"/>
          <p:cNvSpPr txBox="1"/>
          <p:nvPr/>
        </p:nvSpPr>
        <p:spPr>
          <a:xfrm>
            <a:off x="8256190" y="5085184"/>
            <a:ext cx="122418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 smtClean="0">
                <a:solidFill>
                  <a:srgbClr val="2D3956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ELD711</a:t>
            </a:r>
            <a:endParaRPr sz="24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414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/>
      <p:bldP spid="10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"/>
          <p:cNvSpPr/>
          <p:nvPr/>
        </p:nvSpPr>
        <p:spPr>
          <a:xfrm>
            <a:off x="0" y="2"/>
            <a:ext cx="12192001" cy="2348878"/>
          </a:xfrm>
          <a:prstGeom prst="rect">
            <a:avLst/>
          </a:prstGeom>
          <a:gradFill>
            <a:gsLst>
              <a:gs pos="0">
                <a:srgbClr val="54313E"/>
              </a:gs>
              <a:gs pos="50000">
                <a:srgbClr val="79475A"/>
              </a:gs>
              <a:gs pos="100000">
                <a:srgbClr val="91566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endParaRPr lang="ar-JO" sz="4400" b="1" dirty="0">
              <a:solidFill>
                <a:srgbClr val="FF0000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</p:txBody>
      </p:sp>
      <p:sp>
        <p:nvSpPr>
          <p:cNvPr id="172" name="Google Shape;172;p5"/>
          <p:cNvSpPr/>
          <p:nvPr/>
        </p:nvSpPr>
        <p:spPr>
          <a:xfrm>
            <a:off x="1458480" y="1905384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>
              <a:lumMod val="95000"/>
            </a:schemeClr>
          </a:solidFill>
          <a:ln w="381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ar-JO" sz="36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المحاضرة </a:t>
            </a:r>
            <a:r>
              <a:rPr lang="ar-JO" sz="36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التمهيدية</a:t>
            </a:r>
            <a:r>
              <a:rPr lang="en-GB" sz="36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 </a:t>
            </a:r>
          </a:p>
          <a:p>
            <a:pPr lvl="0" algn="ctr"/>
            <a:endParaRPr lang="en-GB" sz="4400" b="1" dirty="0">
              <a:solidFill>
                <a:srgbClr val="FF0000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ctr"/>
            <a:r>
              <a:rPr lang="ar-SA" sz="4400" b="1" dirty="0">
                <a:solidFill>
                  <a:schemeClr val="bg2"/>
                </a:solidFill>
              </a:rPr>
              <a:t>اتجاهات معاصرة في القيادة التربوية</a:t>
            </a:r>
            <a:endParaRPr lang="en-GB" sz="4400" b="1" dirty="0">
              <a:solidFill>
                <a:schemeClr val="bg2"/>
              </a:solidFill>
            </a:endParaRPr>
          </a:p>
          <a:p>
            <a:pPr lvl="0" algn="ctr"/>
            <a:endParaRPr lang="en-GB" sz="4400" b="1" dirty="0" smtClean="0">
              <a:solidFill>
                <a:srgbClr val="FF0000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/>
            <a:r>
              <a:rPr lang="ar-JO" sz="32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د.وردة كلوب</a:t>
            </a:r>
            <a:endParaRPr lang="ar-JO" sz="32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</p:txBody>
      </p:sp>
      <p:sp>
        <p:nvSpPr>
          <p:cNvPr id="173" name="Google Shape;173;p5"/>
          <p:cNvSpPr txBox="1"/>
          <p:nvPr/>
        </p:nvSpPr>
        <p:spPr>
          <a:xfrm>
            <a:off x="1559496" y="837549"/>
            <a:ext cx="3902032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 smtClean="0">
                <a:solidFill>
                  <a:schemeClr val="lt1"/>
                </a:solidFill>
                <a:latin typeface="Tajawal Medium"/>
                <a:cs typeface="Tajawal Medium"/>
                <a:sym typeface="Tajawal Medium"/>
              </a:rPr>
              <a:t>INTRODUCTION</a:t>
            </a:r>
            <a:endParaRPr sz="4000" dirty="0"/>
          </a:p>
        </p:txBody>
      </p:sp>
      <p:pic>
        <p:nvPicPr>
          <p:cNvPr id="178" name="Google Shape;17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0308" y="6043914"/>
            <a:ext cx="2167470" cy="591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23145" y="6311380"/>
            <a:ext cx="1879649" cy="309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75057" y="248508"/>
            <a:ext cx="2649477" cy="1166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5654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lvl="0"/>
            <a:r>
              <a:rPr lang="ar-JO" sz="3200" dirty="0">
                <a:solidFill>
                  <a:srgbClr val="FF0000"/>
                </a:solidFill>
              </a:rPr>
              <a:t> </a:t>
            </a:r>
          </a:p>
          <a:p>
            <a:pPr lvl="0"/>
            <a:endParaRPr lang="ar-JO" sz="32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</a:endParaRPr>
          </a:p>
          <a:p>
            <a:pPr lvl="0"/>
            <a:r>
              <a:rPr lang="ar-JO" sz="11200" b="1" dirty="0" smtClean="0">
                <a:solidFill>
                  <a:schemeClr val="bg2"/>
                </a:solidFill>
                <a:latin typeface="Calibri" pitchFamily="34" charset="0"/>
                <a:ea typeface="Times New Roman" pitchFamily="18" charset="0"/>
              </a:rPr>
              <a:t>موضوعات المحاضرة التعريفية</a:t>
            </a:r>
            <a:endParaRPr lang="ar-JO" sz="11200" b="1" dirty="0">
              <a:solidFill>
                <a:schemeClr val="bg2"/>
              </a:solidFill>
              <a:latin typeface="Calibri" pitchFamily="34" charset="0"/>
              <a:ea typeface="Times New Roman" pitchFamily="18" charset="0"/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7F4B643-5453-42C2-94BB-B4D81BABB876}"/>
              </a:ext>
            </a:extLst>
          </p:cNvPr>
          <p:cNvSpPr/>
          <p:nvPr/>
        </p:nvSpPr>
        <p:spPr>
          <a:xfrm>
            <a:off x="3129506" y="1860810"/>
            <a:ext cx="8092988" cy="720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ar-JO" altLang="ko-KR" sz="2800" b="1" dirty="0" smtClean="0"/>
              <a:t>جامعة الجميع الذكية/ ميدأوشن</a:t>
            </a:r>
            <a:endParaRPr lang="ko-KR" altLang="en-US" sz="2800" b="1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5C5F5C0E-5710-4B7B-827B-DD46B70AEAC9}"/>
              </a:ext>
            </a:extLst>
          </p:cNvPr>
          <p:cNvSpPr/>
          <p:nvPr/>
        </p:nvSpPr>
        <p:spPr>
          <a:xfrm>
            <a:off x="969506" y="1860810"/>
            <a:ext cx="4320000" cy="4320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0C5146C-3317-4053-A967-F719E7C1016B}"/>
              </a:ext>
            </a:extLst>
          </p:cNvPr>
          <p:cNvSpPr/>
          <p:nvPr/>
        </p:nvSpPr>
        <p:spPr>
          <a:xfrm>
            <a:off x="3129506" y="2762506"/>
            <a:ext cx="8124648" cy="720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F6D1F52D-1FE0-47F4-9BC5-FE1E955D3045}"/>
              </a:ext>
            </a:extLst>
          </p:cNvPr>
          <p:cNvSpPr/>
          <p:nvPr/>
        </p:nvSpPr>
        <p:spPr>
          <a:xfrm>
            <a:off x="1329506" y="2587594"/>
            <a:ext cx="3600000" cy="3600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467A776-775F-4E6F-8E67-1F79D79B4132}"/>
              </a:ext>
            </a:extLst>
          </p:cNvPr>
          <p:cNvSpPr/>
          <p:nvPr/>
        </p:nvSpPr>
        <p:spPr>
          <a:xfrm>
            <a:off x="3129506" y="3664202"/>
            <a:ext cx="8124648" cy="720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026A8993-AFF9-4C07-AEFB-208AE885682D}"/>
              </a:ext>
            </a:extLst>
          </p:cNvPr>
          <p:cNvSpPr/>
          <p:nvPr/>
        </p:nvSpPr>
        <p:spPr>
          <a:xfrm>
            <a:off x="1689506" y="3307594"/>
            <a:ext cx="2880000" cy="2880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74D0B0D-9D71-445D-B898-69B133BF3037}"/>
              </a:ext>
            </a:extLst>
          </p:cNvPr>
          <p:cNvSpPr/>
          <p:nvPr/>
        </p:nvSpPr>
        <p:spPr>
          <a:xfrm>
            <a:off x="3129506" y="4565898"/>
            <a:ext cx="8124648" cy="720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B5332E25-1362-4272-B71D-1628D5F5AC96}"/>
              </a:ext>
            </a:extLst>
          </p:cNvPr>
          <p:cNvSpPr/>
          <p:nvPr/>
        </p:nvSpPr>
        <p:spPr>
          <a:xfrm>
            <a:off x="2049506" y="4027594"/>
            <a:ext cx="2160000" cy="21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E245CBC4-39CE-492C-9A32-5B31DB40E45F}"/>
              </a:ext>
            </a:extLst>
          </p:cNvPr>
          <p:cNvSpPr/>
          <p:nvPr/>
        </p:nvSpPr>
        <p:spPr>
          <a:xfrm>
            <a:off x="3129506" y="5508518"/>
            <a:ext cx="8124648" cy="72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A75A4D25-D662-4327-B73D-AFCB6ADAA524}"/>
              </a:ext>
            </a:extLst>
          </p:cNvPr>
          <p:cNvSpPr/>
          <p:nvPr/>
        </p:nvSpPr>
        <p:spPr>
          <a:xfrm>
            <a:off x="2409506" y="4747594"/>
            <a:ext cx="1440000" cy="144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ED976BC-2BEC-4AB9-A536-64E177B40941}"/>
              </a:ext>
            </a:extLst>
          </p:cNvPr>
          <p:cNvSpPr txBox="1"/>
          <p:nvPr/>
        </p:nvSpPr>
        <p:spPr>
          <a:xfrm>
            <a:off x="4727848" y="2773078"/>
            <a:ext cx="6494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JO" sz="2800" b="1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متطلبات الحصول على ماجستير القيادة التربوية</a:t>
            </a:r>
            <a:endParaRPr lang="ko-KR" altLang="en-US" sz="28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FCF03B28-66E8-4BB3-9715-7B938A95955F}"/>
              </a:ext>
            </a:extLst>
          </p:cNvPr>
          <p:cNvGrpSpPr/>
          <p:nvPr/>
        </p:nvGrpSpPr>
        <p:grpSpPr>
          <a:xfrm>
            <a:off x="5155740" y="3287946"/>
            <a:ext cx="5980820" cy="932917"/>
            <a:chOff x="6218110" y="1784410"/>
            <a:chExt cx="2183448" cy="663700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1B3A1816-4ADA-458C-ACA1-90090BBE3482}"/>
                </a:ext>
              </a:extLst>
            </p:cNvPr>
            <p:cNvSpPr txBox="1"/>
            <p:nvPr/>
          </p:nvSpPr>
          <p:spPr>
            <a:xfrm>
              <a:off x="6218110" y="2075879"/>
              <a:ext cx="2183448" cy="372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ar-JO" sz="2800" b="1" dirty="0" smtClean="0">
                  <a:solidFill>
                    <a:schemeClr val="bg1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تخصص القيادة التربوية</a:t>
              </a:r>
              <a:endParaRPr lang="ko-KR" altLang="en-US" sz="2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3EA6CFE6-29F2-44BA-90E3-B763592A5ACE}"/>
                </a:ext>
              </a:extLst>
            </p:cNvPr>
            <p:cNvSpPr txBox="1"/>
            <p:nvPr/>
          </p:nvSpPr>
          <p:spPr>
            <a:xfrm>
              <a:off x="6303313" y="1784410"/>
              <a:ext cx="1620270" cy="1970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E2D38078-5AD9-409F-B6D5-61DF3C599CF5}"/>
              </a:ext>
            </a:extLst>
          </p:cNvPr>
          <p:cNvSpPr txBox="1"/>
          <p:nvPr/>
        </p:nvSpPr>
        <p:spPr>
          <a:xfrm>
            <a:off x="4492055" y="4604398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JO" sz="2800" b="1" dirty="0">
                <a:solidFill>
                  <a:schemeClr val="bg1"/>
                </a:solidFill>
              </a:rPr>
              <a:t>أهمية القيادة التربوية في المؤسسات </a:t>
            </a:r>
            <a:r>
              <a:rPr lang="ar-JO" sz="2800" b="1" dirty="0" smtClean="0">
                <a:solidFill>
                  <a:schemeClr val="bg1"/>
                </a:solidFill>
              </a:rPr>
              <a:t>التربوية </a:t>
            </a:r>
            <a:endParaRPr lang="ar-JO" sz="2800" b="1" dirty="0">
              <a:solidFill>
                <a:schemeClr val="bg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DA76193-6C57-4E76-A9E5-337F2F0EC32F}"/>
              </a:ext>
            </a:extLst>
          </p:cNvPr>
          <p:cNvSpPr txBox="1"/>
          <p:nvPr/>
        </p:nvSpPr>
        <p:spPr>
          <a:xfrm>
            <a:off x="5321389" y="5521927"/>
            <a:ext cx="59011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ar-JO" sz="2800" b="1" dirty="0">
                <a:solidFill>
                  <a:schemeClr val="bg1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أساسيات القيادة التربوية</a:t>
            </a:r>
            <a:endParaRPr lang="ar-JO" sz="2800" dirty="0">
              <a:solidFill>
                <a:schemeClr val="bg1"/>
              </a:solidFill>
              <a:latin typeface="Simplified Arabic" pitchFamily="18" charset="-78"/>
              <a:cs typeface="Simplified Arabic" pitchFamily="18" charset="-78"/>
            </a:endParaRPr>
          </a:p>
          <a:p>
            <a:endParaRPr lang="ko-KR" altLang="en-US" sz="20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3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 txBox="1">
            <a:spLocks/>
          </p:cNvSpPr>
          <p:nvPr/>
        </p:nvSpPr>
        <p:spPr>
          <a:xfrm>
            <a:off x="407835" y="1231210"/>
            <a:ext cx="11573197" cy="724247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n-ea"/>
              <a:cs typeface="Arial" pitchFamily="34" charset="0"/>
            </a:endParaRPr>
          </a:p>
        </p:txBody>
      </p:sp>
      <p:pic>
        <p:nvPicPr>
          <p:cNvPr id="24" name="Google Shape;11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1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64351" y="0"/>
            <a:ext cx="2927649" cy="1124744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967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5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lvl="0"/>
            <a:r>
              <a:rPr lang="ar-JO" sz="3200" dirty="0">
                <a:solidFill>
                  <a:srgbClr val="FF0000"/>
                </a:solidFill>
              </a:rPr>
              <a:t> </a:t>
            </a:r>
          </a:p>
          <a:p>
            <a:pPr lvl="0"/>
            <a:endParaRPr lang="ar-JO" sz="32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</a:endParaRPr>
          </a:p>
          <a:p>
            <a:pPr lvl="0"/>
            <a:r>
              <a:rPr lang="ar-JO" sz="11200" b="1" dirty="0" smtClean="0">
                <a:solidFill>
                  <a:schemeClr val="bg2"/>
                </a:solidFill>
                <a:latin typeface="Calibri" pitchFamily="34" charset="0"/>
                <a:ea typeface="Times New Roman" pitchFamily="18" charset="0"/>
              </a:rPr>
              <a:t>موضوعات المحاضرة التعريفية</a:t>
            </a:r>
            <a:endParaRPr lang="ar-JO" sz="11200" b="1" dirty="0">
              <a:solidFill>
                <a:schemeClr val="bg2"/>
              </a:solidFill>
              <a:latin typeface="Calibri" pitchFamily="34" charset="0"/>
              <a:ea typeface="Times New Roman" pitchFamily="18" charset="0"/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7F4B643-5453-42C2-94BB-B4D81BABB876}"/>
              </a:ext>
            </a:extLst>
          </p:cNvPr>
          <p:cNvSpPr/>
          <p:nvPr/>
        </p:nvSpPr>
        <p:spPr>
          <a:xfrm>
            <a:off x="3129506" y="1860810"/>
            <a:ext cx="8092988" cy="720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ar-JO" altLang="ko-KR" sz="2800" b="1" dirty="0" smtClean="0"/>
              <a:t>سمات ومهارات القائد</a:t>
            </a:r>
            <a:endParaRPr lang="ko-KR" altLang="en-US" sz="2800" b="1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5C5F5C0E-5710-4B7B-827B-DD46B70AEAC9}"/>
              </a:ext>
            </a:extLst>
          </p:cNvPr>
          <p:cNvSpPr/>
          <p:nvPr/>
        </p:nvSpPr>
        <p:spPr>
          <a:xfrm>
            <a:off x="969506" y="1860810"/>
            <a:ext cx="4320000" cy="4320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0C5146C-3317-4053-A967-F719E7C1016B}"/>
              </a:ext>
            </a:extLst>
          </p:cNvPr>
          <p:cNvSpPr/>
          <p:nvPr/>
        </p:nvSpPr>
        <p:spPr>
          <a:xfrm>
            <a:off x="3129506" y="2762506"/>
            <a:ext cx="8124648" cy="720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F6D1F52D-1FE0-47F4-9BC5-FE1E955D3045}"/>
              </a:ext>
            </a:extLst>
          </p:cNvPr>
          <p:cNvSpPr/>
          <p:nvPr/>
        </p:nvSpPr>
        <p:spPr>
          <a:xfrm>
            <a:off x="1329506" y="2587594"/>
            <a:ext cx="3600000" cy="3600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467A776-775F-4E6F-8E67-1F79D79B4132}"/>
              </a:ext>
            </a:extLst>
          </p:cNvPr>
          <p:cNvSpPr/>
          <p:nvPr/>
        </p:nvSpPr>
        <p:spPr>
          <a:xfrm>
            <a:off x="3129506" y="3664202"/>
            <a:ext cx="8124648" cy="720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026A8993-AFF9-4C07-AEFB-208AE885682D}"/>
              </a:ext>
            </a:extLst>
          </p:cNvPr>
          <p:cNvSpPr/>
          <p:nvPr/>
        </p:nvSpPr>
        <p:spPr>
          <a:xfrm>
            <a:off x="1689506" y="3307594"/>
            <a:ext cx="2880000" cy="2880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74D0B0D-9D71-445D-B898-69B133BF3037}"/>
              </a:ext>
            </a:extLst>
          </p:cNvPr>
          <p:cNvSpPr/>
          <p:nvPr/>
        </p:nvSpPr>
        <p:spPr>
          <a:xfrm>
            <a:off x="3129506" y="4565898"/>
            <a:ext cx="8124648" cy="720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B5332E25-1362-4272-B71D-1628D5F5AC96}"/>
              </a:ext>
            </a:extLst>
          </p:cNvPr>
          <p:cNvSpPr/>
          <p:nvPr/>
        </p:nvSpPr>
        <p:spPr>
          <a:xfrm>
            <a:off x="2049506" y="4027594"/>
            <a:ext cx="2160000" cy="21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E245CBC4-39CE-492C-9A32-5B31DB40E45F}"/>
              </a:ext>
            </a:extLst>
          </p:cNvPr>
          <p:cNvSpPr/>
          <p:nvPr/>
        </p:nvSpPr>
        <p:spPr>
          <a:xfrm>
            <a:off x="3129506" y="5457655"/>
            <a:ext cx="8124648" cy="72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A75A4D25-D662-4327-B73D-AFCB6ADAA524}"/>
              </a:ext>
            </a:extLst>
          </p:cNvPr>
          <p:cNvSpPr/>
          <p:nvPr/>
        </p:nvSpPr>
        <p:spPr>
          <a:xfrm>
            <a:off x="2409506" y="4747594"/>
            <a:ext cx="1440000" cy="144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ED976BC-2BEC-4AB9-A536-64E177B40941}"/>
              </a:ext>
            </a:extLst>
          </p:cNvPr>
          <p:cNvSpPr txBox="1"/>
          <p:nvPr/>
        </p:nvSpPr>
        <p:spPr>
          <a:xfrm>
            <a:off x="4727848" y="2773078"/>
            <a:ext cx="6494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JO" sz="2800" b="1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الفرق بين المدير والقائد</a:t>
            </a:r>
            <a:endParaRPr lang="ko-KR" altLang="en-US" sz="28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FCF03B28-66E8-4BB3-9715-7B938A95955F}"/>
              </a:ext>
            </a:extLst>
          </p:cNvPr>
          <p:cNvGrpSpPr/>
          <p:nvPr/>
        </p:nvGrpSpPr>
        <p:grpSpPr>
          <a:xfrm>
            <a:off x="5015881" y="3287948"/>
            <a:ext cx="6232727" cy="1177628"/>
            <a:chOff x="6167051" y="1784410"/>
            <a:chExt cx="2275413" cy="837793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1B3A1816-4ADA-458C-ACA1-90090BBE3482}"/>
                </a:ext>
              </a:extLst>
            </p:cNvPr>
            <p:cNvSpPr txBox="1"/>
            <p:nvPr/>
          </p:nvSpPr>
          <p:spPr>
            <a:xfrm>
              <a:off x="6167051" y="2031012"/>
              <a:ext cx="2275413" cy="5911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/>
              <a:r>
                <a:rPr lang="ar-JO" sz="2400" b="1" dirty="0" smtClean="0">
                  <a:solidFill>
                    <a:schemeClr val="bg1"/>
                  </a:solidFill>
                  <a:latin typeface="Simplified Arabic" pitchFamily="18" charset="-78"/>
                  <a:ea typeface="Tajawal Medium"/>
                  <a:cs typeface="Simplified Arabic" pitchFamily="18" charset="-78"/>
                  <a:sym typeface="Tajawal Medium"/>
                </a:rPr>
                <a:t>رحلة الطالب (المتطلبات </a:t>
              </a:r>
              <a:r>
                <a:rPr lang="ar-JO" sz="2400" b="1" dirty="0">
                  <a:solidFill>
                    <a:schemeClr val="bg1"/>
                  </a:solidFill>
                  <a:latin typeface="Simplified Arabic" pitchFamily="18" charset="-78"/>
                  <a:ea typeface="Tajawal Medium"/>
                  <a:cs typeface="Simplified Arabic" pitchFamily="18" charset="-78"/>
                  <a:sym typeface="Tajawal Medium"/>
                </a:rPr>
                <a:t>الأكاديمية للمادة </a:t>
              </a:r>
              <a:r>
                <a:rPr lang="ar-JO" sz="2400" b="1" dirty="0" smtClean="0">
                  <a:solidFill>
                    <a:schemeClr val="bg1"/>
                  </a:solidFill>
                  <a:latin typeface="Simplified Arabic" pitchFamily="18" charset="-78"/>
                  <a:ea typeface="Tajawal Medium"/>
                  <a:cs typeface="Simplified Arabic" pitchFamily="18" charset="-78"/>
                  <a:sym typeface="Tajawal Medium"/>
                </a:rPr>
                <a:t>الدراسية والخطة الزمنية ومنهجية التدريس)</a:t>
              </a:r>
              <a:endParaRPr lang="ar-JO" sz="2400" dirty="0">
                <a:solidFill>
                  <a:schemeClr val="bg1"/>
                </a:solidFill>
                <a:latin typeface="Simplified Arabic" pitchFamily="18" charset="-78"/>
                <a:cs typeface="Simplified Arabic" pitchFamily="18" charset="-78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3EA6CFE6-29F2-44BA-90E3-B763592A5ACE}"/>
                </a:ext>
              </a:extLst>
            </p:cNvPr>
            <p:cNvSpPr txBox="1"/>
            <p:nvPr/>
          </p:nvSpPr>
          <p:spPr>
            <a:xfrm>
              <a:off x="6303313" y="1784410"/>
              <a:ext cx="1620270" cy="1970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E2D38078-5AD9-409F-B6D5-61DF3C599CF5}"/>
              </a:ext>
            </a:extLst>
          </p:cNvPr>
          <p:cNvSpPr txBox="1"/>
          <p:nvPr/>
        </p:nvSpPr>
        <p:spPr>
          <a:xfrm>
            <a:off x="4367808" y="4664288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JO" sz="2800" b="1" dirty="0">
                <a:solidFill>
                  <a:schemeClr val="bg1"/>
                </a:solidFill>
              </a:rPr>
              <a:t>مخطط المادة الدراسية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DA76193-6C57-4E76-A9E5-337F2F0EC32F}"/>
              </a:ext>
            </a:extLst>
          </p:cNvPr>
          <p:cNvSpPr txBox="1"/>
          <p:nvPr/>
        </p:nvSpPr>
        <p:spPr>
          <a:xfrm>
            <a:off x="4655840" y="5438849"/>
            <a:ext cx="647716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ar-JO" sz="2400" b="1" dirty="0" smtClean="0">
                <a:solidFill>
                  <a:schemeClr val="bg1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الموضوعات </a:t>
            </a:r>
            <a:r>
              <a:rPr lang="ar-JO" sz="2400" b="1" dirty="0">
                <a:solidFill>
                  <a:schemeClr val="bg1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التي سيتم دراستها في مساق اتجاهات معاصرة في القيادة التربوية</a:t>
            </a:r>
          </a:p>
          <a:p>
            <a:endParaRPr lang="ko-KR" altLang="en-US" sz="20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3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 txBox="1">
            <a:spLocks/>
          </p:cNvSpPr>
          <p:nvPr/>
        </p:nvSpPr>
        <p:spPr>
          <a:xfrm>
            <a:off x="407835" y="1231210"/>
            <a:ext cx="11573197" cy="724247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n-ea"/>
              <a:cs typeface="Arial" pitchFamily="34" charset="0"/>
            </a:endParaRPr>
          </a:p>
        </p:txBody>
      </p:sp>
      <p:pic>
        <p:nvPicPr>
          <p:cNvPr id="24" name="Google Shape;111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64351" y="116632"/>
            <a:ext cx="2605915" cy="936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1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0615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5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Google Shape;103;p1"/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</p:grpSpPr>
        <p:sp>
          <p:nvSpPr>
            <p:cNvPr id="104" name="Google Shape;104;p1"/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solidFill>
              <a:schemeClr val="lt1">
                <a:alpha val="6666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1"/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solidFill>
              <a:schemeClr val="lt1">
                <a:alpha val="6666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11" name="Google Shape;11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61987" y="-603447"/>
            <a:ext cx="2876694" cy="2360152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"/>
          <p:cNvSpPr txBox="1"/>
          <p:nvPr/>
        </p:nvSpPr>
        <p:spPr>
          <a:xfrm>
            <a:off x="4799856" y="1777853"/>
            <a:ext cx="306045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2000" b="1" dirty="0">
                <a:solidFill>
                  <a:srgbClr val="2D3956"/>
                </a:solidFill>
                <a:latin typeface="Tajawal Medium"/>
                <a:cs typeface="Tajawal Medium"/>
                <a:sym typeface="Tajawal Medium"/>
              </a:rPr>
              <a:t>لماذا عليك اختيار الدراسة في جامعة الجميع الذكية؟</a:t>
            </a:r>
            <a:endParaRPr b="1" dirty="0"/>
          </a:p>
        </p:txBody>
      </p:sp>
      <p:pic>
        <p:nvPicPr>
          <p:cNvPr id="115" name="Google Shape;115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38681" y="241192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 descr="C:\Users\hp\Desktop\ESU\WWW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1100667"/>
            <a:ext cx="3960440" cy="549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p\Desktop\ESU\u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3042014"/>
            <a:ext cx="3456384" cy="204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p\Desktop\ESU\GR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18" y="1100667"/>
            <a:ext cx="4294597" cy="549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Google Shape;114;p1"/>
          <p:cNvSpPr txBox="1"/>
          <p:nvPr/>
        </p:nvSpPr>
        <p:spPr>
          <a:xfrm>
            <a:off x="4719139" y="5501219"/>
            <a:ext cx="3024336" cy="5231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افتخر بنفسك أنك هنا</a:t>
            </a:r>
            <a:endParaRPr sz="28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13" name="Google Shape;110;p1"/>
          <p:cNvSpPr/>
          <p:nvPr/>
        </p:nvSpPr>
        <p:spPr>
          <a:xfrm>
            <a:off x="125226" y="224259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229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"/>
          <p:cNvSpPr/>
          <p:nvPr/>
        </p:nvSpPr>
        <p:spPr>
          <a:xfrm rot="10800000" flipH="1">
            <a:off x="36353" y="131469"/>
            <a:ext cx="12191999" cy="6679710"/>
          </a:xfrm>
          <a:prstGeom prst="round1Rect">
            <a:avLst>
              <a:gd name="adj" fmla="val 3222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A5002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8" name="Google Shape;128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56440" y="6528338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14;p1"/>
          <p:cNvSpPr txBox="1"/>
          <p:nvPr/>
        </p:nvSpPr>
        <p:spPr>
          <a:xfrm>
            <a:off x="3584564" y="242685"/>
            <a:ext cx="3888432" cy="9540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2800" b="1" dirty="0">
                <a:solidFill>
                  <a:srgbClr val="A50021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ما الذي يميز تخصص القيادة التربوية في جامعتنا ؟</a:t>
            </a:r>
            <a:endParaRPr sz="2800" b="1" dirty="0">
              <a:solidFill>
                <a:srgbClr val="A50021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63453" y="1196752"/>
            <a:ext cx="586053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Low"/>
            <a:r>
              <a:rPr lang="en-GB" sz="2800" b="1" dirty="0">
                <a:solidFill>
                  <a:srgbClr val="A5002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Master of Educational </a:t>
            </a:r>
            <a:r>
              <a:rPr lang="en-GB" sz="2800" b="1" dirty="0" smtClean="0">
                <a:solidFill>
                  <a:srgbClr val="A5002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Leadership</a:t>
            </a:r>
            <a:endParaRPr lang="en-GB" sz="2800" b="1" dirty="0">
              <a:solidFill>
                <a:srgbClr val="990099"/>
              </a:solidFill>
              <a:latin typeface="Bahnschrift SemiBold SemiConden" pitchFamily="34" charset="0"/>
              <a:ea typeface="Calibri"/>
              <a:cs typeface="+mj-cs"/>
              <a:sym typeface="Calibri"/>
            </a:endParaRPr>
          </a:p>
          <a:p>
            <a:pPr lvl="0" algn="justLow">
              <a:lnSpc>
                <a:spcPct val="150000"/>
              </a:lnSpc>
            </a:pPr>
            <a:r>
              <a:rPr lang="en-GB" sz="2400" dirty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The educational leadership program at</a:t>
            </a:r>
          </a:p>
          <a:p>
            <a:pPr lvl="0" algn="justLow">
              <a:lnSpc>
                <a:spcPct val="150000"/>
              </a:lnSpc>
            </a:pPr>
            <a:r>
              <a:rPr lang="en-GB" sz="2400" dirty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 Everything's Smart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University</a:t>
            </a:r>
            <a:r>
              <a:rPr lang="ar-JO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aims </a:t>
            </a:r>
            <a:r>
              <a:rPr lang="en-GB" sz="2400" dirty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to improve educational leaders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with</a:t>
            </a:r>
            <a:r>
              <a:rPr lang="ar-JO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theoretical </a:t>
            </a:r>
            <a:r>
              <a:rPr lang="en-GB" sz="2400" dirty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and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scientific</a:t>
            </a:r>
            <a:r>
              <a:rPr lang="ar-JO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knowledge</a:t>
            </a:r>
            <a:r>
              <a:rPr lang="en-GB" sz="2400" dirty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. This qualifies them to work as innovative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leaders </a:t>
            </a:r>
            <a:r>
              <a:rPr lang="en-GB" sz="2400" dirty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committed to progress towards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educational </a:t>
            </a:r>
            <a:r>
              <a:rPr lang="en-GB" sz="2400" dirty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standards of excellence and capable of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leading</a:t>
            </a:r>
            <a:r>
              <a:rPr lang="ar-JO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educational </a:t>
            </a:r>
            <a:r>
              <a:rPr lang="en-GB" sz="2400" dirty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institutions and monitoring the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rapid</a:t>
            </a:r>
            <a:r>
              <a:rPr lang="ar-JO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 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changes </a:t>
            </a:r>
            <a:r>
              <a:rPr lang="en-GB" sz="2400" dirty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taking place around the world</a:t>
            </a:r>
            <a:r>
              <a:rPr lang="en-GB" sz="2400" dirty="0" smtClean="0">
                <a:solidFill>
                  <a:schemeClr val="tx1"/>
                </a:solidFill>
                <a:latin typeface="Bahnschrift SemiBold SemiConden" pitchFamily="34" charset="0"/>
                <a:ea typeface="Calibri"/>
                <a:cs typeface="+mj-cs"/>
                <a:sym typeface="Calibri"/>
              </a:rPr>
              <a:t>.</a:t>
            </a:r>
            <a:endParaRPr lang="en-GB" sz="2400" dirty="0">
              <a:solidFill>
                <a:schemeClr val="tx1"/>
              </a:solidFill>
              <a:latin typeface="Bahnschrift SemiBold SemiConden" pitchFamily="34" charset="0"/>
              <a:ea typeface="Calibri"/>
              <a:cs typeface="+mj-cs"/>
              <a:sym typeface="Calibri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240016" y="1196752"/>
            <a:ext cx="563025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JO" sz="3200" dirty="0" smtClean="0"/>
              <a:t>يسعى </a:t>
            </a:r>
            <a:r>
              <a:rPr lang="ar-JO" sz="3200" dirty="0"/>
              <a:t>برنامج </a:t>
            </a:r>
            <a:r>
              <a:rPr lang="ar-JO" sz="3200" dirty="0">
                <a:solidFill>
                  <a:srgbClr val="A50021"/>
                </a:solidFill>
              </a:rPr>
              <a:t>ماجستير القيادة التربوية </a:t>
            </a:r>
            <a:r>
              <a:rPr lang="ar-JO" sz="3200" dirty="0"/>
              <a:t>للمساهمة في </a:t>
            </a:r>
            <a:r>
              <a:rPr lang="ar-JO" sz="3200" dirty="0" smtClean="0"/>
              <a:t>تطوير وتجويد المؤسسات التربوية </a:t>
            </a:r>
            <a:r>
              <a:rPr lang="ar-JO" sz="3200" dirty="0"/>
              <a:t>وتأهيل </a:t>
            </a:r>
            <a:r>
              <a:rPr lang="ar-JO" sz="3200" dirty="0" smtClean="0"/>
              <a:t>الطلبة لقيادة </a:t>
            </a:r>
            <a:r>
              <a:rPr lang="ar-JO" sz="3200" dirty="0"/>
              <a:t>المؤسسات </a:t>
            </a:r>
            <a:r>
              <a:rPr lang="ar-JO" sz="3200" dirty="0" smtClean="0"/>
              <a:t>التربوية بكفاءة، مما يُسهم في تطوير </a:t>
            </a:r>
            <a:r>
              <a:rPr lang="ar-JO" sz="3200" dirty="0"/>
              <a:t>المجتمع المحلي. </a:t>
            </a:r>
            <a:endParaRPr lang="ar-JO" sz="3200" dirty="0" smtClean="0"/>
          </a:p>
          <a:p>
            <a:pPr algn="just" rtl="1"/>
            <a:r>
              <a:rPr lang="ar-JO" sz="3200" dirty="0" smtClean="0"/>
              <a:t>إن تخصص القيادة التربوية في جامعة الجميع الذكية يثري الطلبة </a:t>
            </a:r>
            <a:r>
              <a:rPr lang="ar-JO" sz="3200" dirty="0"/>
              <a:t>بالمعارف والمهارات </a:t>
            </a:r>
            <a:r>
              <a:rPr lang="ar-JO" sz="3200" dirty="0" smtClean="0"/>
              <a:t>والكفايات اللازمة لممارسة أدوارهم القيادية، ومن أهمها مهارات </a:t>
            </a:r>
            <a:r>
              <a:rPr lang="ar-JO" sz="3200" dirty="0"/>
              <a:t>التفكير النقدي والتحليلي والإبداعي، وحل </a:t>
            </a:r>
            <a:r>
              <a:rPr lang="ar-JO" sz="3200" dirty="0" smtClean="0"/>
              <a:t> </a:t>
            </a:r>
            <a:r>
              <a:rPr lang="ar-JO" sz="3200" dirty="0"/>
              <a:t>المشكلات واتخاذ </a:t>
            </a:r>
            <a:r>
              <a:rPr lang="ar-JO" sz="3200" dirty="0" smtClean="0"/>
              <a:t>القرارات.</a:t>
            </a:r>
            <a:endParaRPr lang="ar-JO" sz="3200" dirty="0"/>
          </a:p>
        </p:txBody>
      </p:sp>
      <p:pic>
        <p:nvPicPr>
          <p:cNvPr id="12" name="Google Shape;111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64351" y="116632"/>
            <a:ext cx="2605915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10;p1"/>
          <p:cNvSpPr/>
          <p:nvPr/>
        </p:nvSpPr>
        <p:spPr>
          <a:xfrm>
            <a:off x="156368" y="242685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47725" y="450983"/>
            <a:ext cx="958092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719736" y="546620"/>
            <a:ext cx="655272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GB" sz="2800" b="1" dirty="0">
                <a:solidFill>
                  <a:schemeClr val="bg2"/>
                </a:solidFill>
                <a:latin typeface="Bahnschrift SemiBold SemiConden" pitchFamily="34" charset="0"/>
                <a:ea typeface="Calibri"/>
                <a:cs typeface="Calibri"/>
                <a:sym typeface="Calibri"/>
              </a:rPr>
              <a:t>Master of Educational Leadership</a:t>
            </a:r>
            <a:endParaRPr lang="ar-JO" sz="2800" b="1" dirty="0">
              <a:solidFill>
                <a:schemeClr val="bg2"/>
              </a:solidFill>
              <a:latin typeface="Bahnschrift SemiBold SemiConden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0254" y="6266339"/>
            <a:ext cx="2167470" cy="59166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492345"/>
              </p:ext>
            </p:extLst>
          </p:nvPr>
        </p:nvGraphicFramePr>
        <p:xfrm>
          <a:off x="3071664" y="1268760"/>
          <a:ext cx="8784976" cy="54681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51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810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3627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8246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3270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dirty="0">
                          <a:effectLst/>
                        </a:rPr>
                        <a:t>الفصل الدراسي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 dirty="0">
                          <a:effectLst/>
                        </a:rPr>
                        <a:t>المقرر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JO" sz="2400" dirty="0" smtClean="0">
                          <a:effectLst/>
                        </a:rPr>
                        <a:t>رمز</a:t>
                      </a:r>
                      <a:r>
                        <a:rPr lang="ar-SA" sz="2400" dirty="0" smtClean="0">
                          <a:effectLst/>
                        </a:rPr>
                        <a:t> </a:t>
                      </a:r>
                      <a:r>
                        <a:rPr lang="ar-SA" sz="2400" dirty="0">
                          <a:effectLst/>
                        </a:rPr>
                        <a:t>المقرر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dirty="0">
                          <a:effectLst/>
                        </a:rPr>
                        <a:t>الساعات المعتمدة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2723">
                <a:tc rowSpan="3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000" dirty="0">
                          <a:effectLst/>
                        </a:rPr>
                        <a:t>الفصل الأول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 u="sng" dirty="0">
                          <a:effectLst/>
                        </a:rPr>
                        <a:t>اتجاهات معاصرة في القيادة التربوية</a:t>
                      </a:r>
                      <a:endParaRPr lang="en-GB" sz="2400" b="1" u="sng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ELD 711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ar-SA" sz="1600" dirty="0">
                          <a:effectLst/>
                        </a:rPr>
                        <a:t>ساعات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27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>
                          <a:effectLst/>
                        </a:rPr>
                        <a:t>التخطيط التربوي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ELD 712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ar-SA" sz="1600" dirty="0">
                          <a:effectLst/>
                        </a:rPr>
                        <a:t>ساعات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27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>
                          <a:effectLst/>
                        </a:rPr>
                        <a:t>أساليب البحث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RSC 701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ar-SA" sz="1600" dirty="0">
                          <a:effectLst/>
                        </a:rPr>
                        <a:t>ساعات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2723">
                <a:tc rowSpan="4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000" dirty="0">
                          <a:effectLst/>
                        </a:rPr>
                        <a:t>الفصل الثاني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>
                          <a:effectLst/>
                        </a:rPr>
                        <a:t>سياسات التعليم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ELD 721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ar-SA" sz="1600" dirty="0">
                          <a:effectLst/>
                        </a:rPr>
                        <a:t>ساعات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27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>
                          <a:effectLst/>
                        </a:rPr>
                        <a:t>نظريات القيادة التربوية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ELD 723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ar-SA" sz="1600" dirty="0">
                          <a:effectLst/>
                        </a:rPr>
                        <a:t>ساعات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27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 dirty="0">
                          <a:effectLst/>
                        </a:rPr>
                        <a:t>ريادة الأعمال والابتكار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LDR 725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ar-SA" sz="1600" dirty="0">
                          <a:effectLst/>
                        </a:rPr>
                        <a:t>ساعات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027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>
                          <a:effectLst/>
                        </a:rPr>
                        <a:t>قيادة التغيرات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LDR 721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ar-SA" sz="1600" dirty="0">
                          <a:effectLst/>
                        </a:rPr>
                        <a:t>ساعات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02723">
                <a:tc rowSpan="3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000" dirty="0">
                          <a:effectLst/>
                        </a:rPr>
                        <a:t>الفصل الثالث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>
                          <a:effectLst/>
                        </a:rPr>
                        <a:t>تكنولوجيا التعليم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ELD 731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ar-SA" sz="1600" dirty="0">
                          <a:effectLst/>
                        </a:rPr>
                        <a:t>ساعات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027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>
                          <a:effectLst/>
                        </a:rPr>
                        <a:t>الاتصالات والقيادة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LDR 726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ar-SA" sz="1600" dirty="0">
                          <a:effectLst/>
                        </a:rPr>
                        <a:t>ساعات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027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70485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b="1" dirty="0">
                          <a:effectLst/>
                        </a:rPr>
                        <a:t>الأخلاقيات في القيادة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68350"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LDR 737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3 </a:t>
                      </a:r>
                      <a:r>
                        <a:rPr lang="ar-SA" sz="1600" dirty="0">
                          <a:effectLst/>
                        </a:rPr>
                        <a:t>ساعات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80254" y="2780928"/>
            <a:ext cx="26753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</a:rPr>
              <a:t>متطلبات الحصول على درجة الماجستير في القيادة التربوية، يجب على الطالب إكمال ما لا يقل عن 30 ساعة تدريسية يمكن إكمالها خلال ثلاثة فصول دراسية</a:t>
            </a:r>
          </a:p>
        </p:txBody>
      </p:sp>
      <p:pic>
        <p:nvPicPr>
          <p:cNvPr id="22" name="Google Shape;155;p4"/>
          <p:cNvPicPr preferRelativeResize="0">
            <a:picLocks noGrp="1"/>
          </p:cNvPicPr>
          <p:nvPr>
            <p:ph type="pic" idx="2"/>
          </p:nvPr>
        </p:nvPicPr>
        <p:blipFill rotWithShape="1">
          <a:blip r:embed="rId6">
            <a:alphaModFix/>
          </a:blip>
          <a:srcRect l="13924" r="13924"/>
          <a:stretch/>
        </p:blipFill>
        <p:spPr>
          <a:xfrm>
            <a:off x="579913" y="1490626"/>
            <a:ext cx="1368152" cy="1290302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0" name="Google Shape;110;p1"/>
          <p:cNvSpPr/>
          <p:nvPr/>
        </p:nvSpPr>
        <p:spPr>
          <a:xfrm>
            <a:off x="514908" y="898898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217"/>
            <a:ext cx="3071664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47725" y="450983"/>
            <a:ext cx="958092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4007768" y="527568"/>
            <a:ext cx="432048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ar-JO" sz="3200" b="1" dirty="0" smtClean="0">
                <a:solidFill>
                  <a:schemeClr val="bg2"/>
                </a:solidFill>
                <a:latin typeface="Bahnschrift SemiBold SemiConden" pitchFamily="34" charset="0"/>
                <a:ea typeface="Calibri"/>
                <a:cs typeface="Calibri"/>
                <a:sym typeface="Calibri"/>
              </a:rPr>
              <a:t>ماذا تعني القيادة التربوية؟</a:t>
            </a:r>
            <a:endParaRPr lang="ar-JO" sz="3200" b="1" dirty="0">
              <a:solidFill>
                <a:schemeClr val="bg2"/>
              </a:solidFill>
              <a:latin typeface="Bahnschrift SemiBold SemiConden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0254" y="6266339"/>
            <a:ext cx="2167470" cy="59166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4960330" y="2591851"/>
            <a:ext cx="217785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JO" sz="36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</a:rPr>
              <a:t>القيادة فن توجيه السلوك للعمل برغبة ودافعية مما ينعكس على جودة الأداء</a:t>
            </a:r>
            <a:endParaRPr lang="ar-JO" sz="36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9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  <p:pic>
        <p:nvPicPr>
          <p:cNvPr id="1026" name="Picture 2" descr="C:\Users\wardhp\Documents\New folder\Desktop\download (3)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2708920"/>
            <a:ext cx="3987527" cy="352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ardhp\Documents\New folder\Desktop\images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2708920"/>
            <a:ext cx="4380756" cy="355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853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 flipV="1">
            <a:off x="2227602" y="577798"/>
            <a:ext cx="9993265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1344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071664" y="671264"/>
            <a:ext cx="6744566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3200" b="1" dirty="0">
                <a:solidFill>
                  <a:srgbClr val="8E5A6D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أهمية القيادة التربوية في المؤسسات التعليمية </a:t>
            </a:r>
            <a:endParaRPr dirty="0"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043914"/>
            <a:ext cx="2167470" cy="591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312351" y="6480958"/>
            <a:ext cx="1879649" cy="309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08" y="1404734"/>
            <a:ext cx="8064896" cy="5172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949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 flipV="1">
            <a:off x="2227602" y="577798"/>
            <a:ext cx="9993265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1344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4223791" y="656728"/>
            <a:ext cx="403244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r"/>
            <a:r>
              <a:rPr lang="ar-JO" sz="3200" b="1" dirty="0">
                <a:solidFill>
                  <a:srgbClr val="8E5A6D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أساسيات القيادة التربوية</a:t>
            </a:r>
            <a:endParaRPr lang="ar-JO" sz="3200" dirty="0"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043914"/>
            <a:ext cx="2167470" cy="591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128448" y="6311380"/>
            <a:ext cx="1879649" cy="309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632" y="1255999"/>
            <a:ext cx="6912768" cy="5346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1839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 flipV="1">
            <a:off x="2227602" y="577798"/>
            <a:ext cx="9993265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1344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2447779" y="671264"/>
            <a:ext cx="724862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ar-JO" sz="3200" b="1" dirty="0">
                <a:solidFill>
                  <a:srgbClr val="8E5A6D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مهارات القادة التربويين</a:t>
            </a:r>
            <a:endParaRPr lang="en-GB" sz="3200" b="1" dirty="0"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0308" y="6043914"/>
            <a:ext cx="2167470" cy="591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28448" y="6311380"/>
            <a:ext cx="1879649" cy="309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08" y="1255998"/>
            <a:ext cx="7416824" cy="543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extLst>
      <p:ext uri="{BB962C8B-B14F-4D97-AF65-F5344CB8AC3E}">
        <p14:creationId xmlns:p14="http://schemas.microsoft.com/office/powerpoint/2010/main" val="4055413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 flipV="1">
            <a:off x="2227602" y="577798"/>
            <a:ext cx="9993265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1344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2447779" y="671264"/>
            <a:ext cx="724862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ar-JO" sz="3200" b="1" dirty="0">
                <a:solidFill>
                  <a:srgbClr val="8E5A6D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الفرق بين المدير والقائد</a:t>
            </a:r>
            <a:endParaRPr lang="en-GB" sz="3200" b="1" dirty="0"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043914"/>
            <a:ext cx="2167470" cy="591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128448" y="6311380"/>
            <a:ext cx="1879649" cy="309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34" name="Picture 2" descr="C:\Users\hp\Desktop\ESU\RF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1255999"/>
            <a:ext cx="7632847" cy="56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2130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59" y="-531440"/>
            <a:ext cx="2036258" cy="1800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5859" y="6453456"/>
            <a:ext cx="1486469" cy="309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58" name="Picture 2" descr="C:\Users\hp\Desktop\ESU\SW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310" y="629617"/>
            <a:ext cx="7526790" cy="613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oogle Shape;197;p7"/>
          <p:cNvPicPr preferRelativeResize="0">
            <a:picLocks noGrp="1"/>
          </p:cNvPicPr>
          <p:nvPr>
            <p:ph type="pic" idx="2"/>
          </p:nvPr>
        </p:nvPicPr>
        <p:blipFill rotWithShape="1">
          <a:blip r:embed="rId7">
            <a:alphaModFix/>
          </a:blip>
          <a:srcRect t="12315" b="12315"/>
          <a:stretch/>
        </p:blipFill>
        <p:spPr>
          <a:xfrm>
            <a:off x="310035" y="2780928"/>
            <a:ext cx="3944164" cy="3284984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139543" y="1556792"/>
            <a:ext cx="4285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ar-JO" sz="2800" b="1" dirty="0">
                <a:solidFill>
                  <a:srgbClr val="44546A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المتطلبات الأكاديمية للمادة الدراسية</a:t>
            </a:r>
            <a:endParaRPr lang="ar-JO" sz="2800" dirty="0">
              <a:solidFill>
                <a:srgbClr val="44546A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10" name="Google Shape;110;p1"/>
          <p:cNvSpPr/>
          <p:nvPr/>
        </p:nvSpPr>
        <p:spPr>
          <a:xfrm>
            <a:off x="335360" y="683418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729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4079776" y="671264"/>
            <a:ext cx="648072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المتطلبات الأكاديمية للمادة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الدراسية(الاختبارات)</a:t>
            </a:r>
            <a:endParaRPr sz="28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056440" y="6430073"/>
            <a:ext cx="1879649" cy="309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1484784"/>
            <a:ext cx="9289031" cy="4826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4730221"/>
            <a:ext cx="9073010" cy="1507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Google Shape;110;p1"/>
          <p:cNvSpPr/>
          <p:nvPr/>
        </p:nvSpPr>
        <p:spPr>
          <a:xfrm>
            <a:off x="458853" y="901286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8549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103148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3580632"/>
            <a:ext cx="238650" cy="270953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112001" y="1399945"/>
            <a:ext cx="4718690" cy="68480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800" b="1" i="0" u="none" strike="noStrike" baseline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معلومات إرشادية </a:t>
            </a:r>
            <a:r>
              <a:rPr lang="ar-JO" sz="2800" b="1" i="0" u="none" strike="noStrike" baseline="0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عن الاختبارات</a:t>
            </a:r>
            <a:r>
              <a:rPr lang="ar-EG" sz="2800" b="1" i="0" u="none" strike="noStrike" baseline="0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:</a:t>
            </a:r>
            <a:endParaRPr lang="ar-EG" sz="3600" b="1" kern="0" dirty="0">
              <a:solidFill>
                <a:schemeClr val="bg1"/>
              </a:solidFill>
              <a:uFill>
                <a:solidFill>
                  <a:srgbClr val="000000"/>
                </a:solidFill>
              </a:uFill>
              <a:latin typeface="Sakkal Majalla" panose="02000000000000000000" pitchFamily="2" charset="-78"/>
              <a:ea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6D6731E-AF6B-6CBD-13D5-990006A12201}"/>
              </a:ext>
            </a:extLst>
          </p:cNvPr>
          <p:cNvSpPr txBox="1"/>
          <p:nvPr/>
        </p:nvSpPr>
        <p:spPr>
          <a:xfrm>
            <a:off x="2690193" y="569816"/>
            <a:ext cx="88853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ar-JO" sz="2400" b="1" dirty="0">
                <a:solidFill>
                  <a:schemeClr val="bg1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المتطلبات الأكاديمية للمادة الدراسية(الاختبارات)</a:t>
            </a:r>
            <a:endParaRPr lang="ar-JO" sz="2400" dirty="0">
              <a:solidFill>
                <a:schemeClr val="bg1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EDAE3C6-7C38-D52F-B80C-35079DC18160}"/>
              </a:ext>
            </a:extLst>
          </p:cNvPr>
          <p:cNvSpPr txBox="1"/>
          <p:nvPr/>
        </p:nvSpPr>
        <p:spPr>
          <a:xfrm>
            <a:off x="345794" y="2167858"/>
            <a:ext cx="11592206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مدة الاختبار </a:t>
            </a:r>
            <a:r>
              <a:rPr lang="ar-JO" sz="2400" b="1" i="0" u="none" strike="noStrike" baseline="0" dirty="0" smtClean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 القصير </a:t>
            </a:r>
            <a:r>
              <a:rPr lang="ar-EG" sz="2400" b="1" i="0" u="none" strike="noStrike" baseline="0" dirty="0" smtClean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+mj-cs"/>
              </a:rPr>
              <a:t>24 </a:t>
            </a:r>
            <a:r>
              <a:rPr lang="ar-EG" sz="2400" b="1" i="0" u="none" strike="noStrike" baseline="0" dirty="0" smtClean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 </a:t>
            </a: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دقيقة فقط. </a:t>
            </a:r>
            <a:r>
              <a:rPr lang="ar-JO" sz="2400" b="1" i="0" u="none" strike="noStrike" baseline="0" dirty="0" smtClean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بينما </a:t>
            </a:r>
            <a:r>
              <a:rPr lang="ar-EG" sz="2400" b="1" dirty="0">
                <a:latin typeface="Sakkal Majalla" panose="02000000000000000000" pitchFamily="2" charset="-78"/>
                <a:cs typeface="+mj-cs"/>
              </a:rPr>
              <a:t>مدة الاختبار </a:t>
            </a:r>
            <a:r>
              <a:rPr lang="ar-JO" sz="2400" b="1" dirty="0" smtClean="0">
                <a:latin typeface="Sakkal Majalla" panose="02000000000000000000" pitchFamily="2" charset="-78"/>
                <a:cs typeface="+mj-cs"/>
              </a:rPr>
              <a:t>النهائي </a:t>
            </a:r>
            <a:r>
              <a:rPr lang="ar-EG" sz="2400" b="1" dirty="0" smtClean="0">
                <a:solidFill>
                  <a:srgbClr val="5B9BD5">
                    <a:lumMod val="75000"/>
                  </a:srgbClr>
                </a:solidFill>
                <a:latin typeface="Sakkal Majalla" panose="02000000000000000000" pitchFamily="2" charset="-78"/>
                <a:cs typeface="+mj-cs"/>
              </a:rPr>
              <a:t>60</a:t>
            </a:r>
            <a:r>
              <a:rPr lang="ar-EG" sz="2400" b="1" dirty="0" smtClean="0">
                <a:latin typeface="Sakkal Majalla" panose="02000000000000000000" pitchFamily="2" charset="-78"/>
                <a:cs typeface="+mj-cs"/>
              </a:rPr>
              <a:t> </a:t>
            </a:r>
            <a:r>
              <a:rPr lang="ar-EG" sz="2400" b="1" dirty="0">
                <a:latin typeface="Sakkal Majalla" panose="02000000000000000000" pitchFamily="2" charset="-78"/>
                <a:cs typeface="+mj-cs"/>
              </a:rPr>
              <a:t>دقيقة فقط، مع مراعاة عدم وجود فترة سماحية</a:t>
            </a:r>
            <a:endParaRPr lang="ar-EG" sz="2400" b="1" i="0" u="none" strike="noStrike" baseline="0" dirty="0">
              <a:solidFill>
                <a:srgbClr val="000000"/>
              </a:solidFill>
              <a:latin typeface="Sakkal Majalla" panose="02000000000000000000" pitchFamily="2" charset="-78"/>
              <a:cs typeface="+mj-cs"/>
            </a:endParaRP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الاختبار </a:t>
            </a:r>
            <a:r>
              <a:rPr lang="ar-JO" sz="2400" b="1" i="0" u="none" strike="noStrike" baseline="0" dirty="0" smtClean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القصير </a:t>
            </a:r>
            <a:r>
              <a:rPr lang="ar-EG" sz="2400" b="1" i="0" u="none" strike="noStrike" baseline="0" dirty="0" smtClean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من </a:t>
            </a:r>
            <a:r>
              <a:rPr lang="ar-EG" sz="24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+mj-cs"/>
              </a:rPr>
              <a:t>8</a:t>
            </a: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 درجات ب 8 اسئلة </a:t>
            </a:r>
            <a:r>
              <a:rPr lang="ar-EG" sz="2400" b="1" i="0" u="none" strike="noStrike" baseline="0" dirty="0" smtClean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.</a:t>
            </a:r>
            <a:r>
              <a:rPr lang="ar-EG" sz="2400" b="1" dirty="0">
                <a:latin typeface="Sakkal Majalla" panose="02000000000000000000" pitchFamily="2" charset="-78"/>
                <a:cs typeface="+mj-cs"/>
              </a:rPr>
              <a:t> </a:t>
            </a:r>
            <a:r>
              <a:rPr lang="ar-JO" sz="2400" b="1" dirty="0" smtClean="0">
                <a:latin typeface="Sakkal Majalla" panose="02000000000000000000" pitchFamily="2" charset="-78"/>
                <a:cs typeface="+mj-cs"/>
              </a:rPr>
              <a:t>بينما الاختبار النهائي </a:t>
            </a:r>
            <a:r>
              <a:rPr lang="ar-EG" sz="2400" b="1" dirty="0" smtClean="0">
                <a:latin typeface="Sakkal Majalla" panose="02000000000000000000" pitchFamily="2" charset="-78"/>
                <a:cs typeface="+mj-cs"/>
              </a:rPr>
              <a:t>من </a:t>
            </a:r>
            <a:r>
              <a:rPr lang="ar-EG" sz="2400" b="1" dirty="0">
                <a:solidFill>
                  <a:srgbClr val="5B9BD5">
                    <a:lumMod val="75000"/>
                  </a:srgbClr>
                </a:solidFill>
                <a:latin typeface="Sakkal Majalla" panose="02000000000000000000" pitchFamily="2" charset="-78"/>
                <a:cs typeface="+mj-cs"/>
              </a:rPr>
              <a:t>20</a:t>
            </a:r>
            <a:r>
              <a:rPr lang="ar-EG" sz="2400" b="1" dirty="0">
                <a:latin typeface="Sakkal Majalla" panose="02000000000000000000" pitchFamily="2" charset="-78"/>
                <a:cs typeface="+mj-cs"/>
              </a:rPr>
              <a:t> درجة، ويختلف عدد الأسئلة على حسب طبيعة المقرر </a:t>
            </a:r>
            <a:r>
              <a:rPr lang="ar-JO" sz="2400" b="1" dirty="0" smtClean="0">
                <a:latin typeface="Sakkal Majalla" panose="02000000000000000000" pitchFamily="2" charset="-78"/>
                <a:cs typeface="+mj-cs"/>
              </a:rPr>
              <a:t> </a:t>
            </a:r>
            <a:r>
              <a:rPr lang="ar-EG" sz="2400" b="1" dirty="0" smtClean="0">
                <a:latin typeface="Sakkal Majalla" panose="02000000000000000000" pitchFamily="2" charset="-78"/>
                <a:cs typeface="+mj-cs"/>
              </a:rPr>
              <a:t>وتوزيع </a:t>
            </a:r>
            <a:r>
              <a:rPr lang="ar-JO" sz="2400" b="1" dirty="0" smtClean="0">
                <a:latin typeface="Sakkal Majalla" panose="02000000000000000000" pitchFamily="2" charset="-78"/>
                <a:cs typeface="+mj-cs"/>
              </a:rPr>
              <a:t>الدرجات.</a:t>
            </a:r>
            <a:endParaRPr lang="ar-EG" sz="2400" b="1" i="0" u="none" strike="noStrike" baseline="0" dirty="0">
              <a:solidFill>
                <a:srgbClr val="000000"/>
              </a:solidFill>
              <a:latin typeface="Sakkal Majalla" panose="02000000000000000000" pitchFamily="2" charset="-78"/>
              <a:cs typeface="+mj-cs"/>
            </a:endParaRP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sz="2400" b="1" i="0" u="none" strike="noStrike" baseline="0" dirty="0" smtClean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يُفضل </a:t>
            </a: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عدم استخدام تطبيق الجوال لمتابعة ظهور الاختبار، ودائمًا ُيفضل استخدم جهاز الحاسب الشخصي.</a:t>
            </a: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يرجى استخدام جهاز حاسب آلي في إجراء الاختبار واستخدام متصفح</a:t>
            </a:r>
            <a:r>
              <a:rPr lang="en-US" sz="24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+mj-cs"/>
              </a:rPr>
              <a:t>Chrom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+mj-cs"/>
              </a:rPr>
              <a:t>e</a:t>
            </a:r>
            <a:r>
              <a:rPr lang="en-US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 </a:t>
            </a: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أو متصفح </a:t>
            </a:r>
            <a:r>
              <a:rPr lang="en-US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 </a:t>
            </a:r>
            <a:r>
              <a:rPr lang="en-US" sz="24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+mj-cs"/>
              </a:rPr>
              <a:t>Microsoft Edge </a:t>
            </a: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لتفادى المشاكل التقنية التي قد تظهر أثناء الاختبار.</a:t>
            </a:r>
            <a:endParaRPr lang="en-US" sz="2400" b="1" dirty="0">
              <a:solidFill>
                <a:srgbClr val="000000"/>
              </a:solidFill>
              <a:latin typeface="Sakkal Majalla" panose="02000000000000000000" pitchFamily="2" charset="-78"/>
              <a:cs typeface="+mj-cs"/>
            </a:endParaRP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 يتحمل الطالب مسؤولية استقرار </a:t>
            </a:r>
            <a:r>
              <a:rPr lang="ar-EG" sz="2400" b="1" i="0" u="none" strike="noStrike" baseline="0" dirty="0" smtClean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وكفاء</a:t>
            </a:r>
            <a:r>
              <a:rPr lang="ar-JO" sz="2400" b="1" i="0" u="none" strike="noStrike" baseline="0" dirty="0" smtClean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ة</a:t>
            </a:r>
            <a:r>
              <a:rPr lang="ar-EG" sz="2400" b="1" i="0" u="none" strike="noStrike" baseline="0" dirty="0" smtClean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 </a:t>
            </a: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الجهاز المستخدم، والتأكد من</a:t>
            </a:r>
            <a:r>
              <a:rPr lang="en-US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 </a:t>
            </a: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جودة الإنترنت قبل البدء في حل الاختبار، حيث تقع المسؤولية كاملةً</a:t>
            </a:r>
            <a:r>
              <a:rPr lang="en-US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 </a:t>
            </a:r>
            <a:r>
              <a:rPr lang="ar-EG" sz="24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+mj-cs"/>
              </a:rPr>
              <a:t>على الطالب.</a:t>
            </a:r>
            <a:endParaRPr lang="en-US" sz="2400" b="1" dirty="0">
              <a:latin typeface="Sakkal Majalla" panose="02000000000000000000" pitchFamily="2" charset="-78"/>
              <a:cs typeface="+mj-cs"/>
            </a:endParaRPr>
          </a:p>
        </p:txBody>
      </p:sp>
      <p:sp>
        <p:nvSpPr>
          <p:cNvPr id="11" name="Google Shape;110;p1"/>
          <p:cNvSpPr/>
          <p:nvPr/>
        </p:nvSpPr>
        <p:spPr>
          <a:xfrm>
            <a:off x="651740" y="525297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extLst>
      <p:ext uri="{BB962C8B-B14F-4D97-AF65-F5344CB8AC3E}">
        <p14:creationId xmlns:p14="http://schemas.microsoft.com/office/powerpoint/2010/main" val="87906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6888089" y="601565"/>
            <a:ext cx="367240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الجدول الزمني للمادة الدراسية</a:t>
            </a:r>
            <a:endParaRPr sz="28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056440" y="6430073"/>
            <a:ext cx="1879649" cy="309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788" y="1124745"/>
            <a:ext cx="8734425" cy="5186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0329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4943872" y="671264"/>
            <a:ext cx="331236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حلقة النقاش الأسبوعية</a:t>
            </a:r>
            <a:endParaRPr sz="28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056440" y="6430073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7032104" y="1400154"/>
            <a:ext cx="4536504" cy="380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1500"/>
              </a:spcAft>
            </a:pPr>
            <a:r>
              <a:rPr lang="ar-SA" sz="3200" b="1" dirty="0">
                <a:solidFill>
                  <a:schemeClr val="bg2"/>
                </a:solidFill>
                <a:latin typeface="Simplified Arabic" pitchFamily="18" charset="-78"/>
                <a:ea typeface="Times New Roman"/>
                <a:cs typeface="Simplified Arabic" pitchFamily="18" charset="-78"/>
              </a:rPr>
              <a:t>منهجية التدريس</a:t>
            </a:r>
            <a:endParaRPr lang="en-GB" sz="3200" b="1" dirty="0">
              <a:solidFill>
                <a:schemeClr val="bg2"/>
              </a:solidFill>
              <a:latin typeface="Simplified Arabic" pitchFamily="18" charset="-78"/>
              <a:ea typeface="Calibri"/>
              <a:cs typeface="Simplified Arabic" pitchFamily="18" charset="-78"/>
            </a:endParaRPr>
          </a:p>
          <a:p>
            <a:pPr algn="r"/>
            <a:r>
              <a:rPr lang="ar-SA" sz="3200" dirty="0">
                <a:latin typeface="Simplified Arabic" pitchFamily="18" charset="-78"/>
                <a:ea typeface="Times New Roman"/>
                <a:cs typeface="Simplified Arabic" pitchFamily="18" charset="-78"/>
              </a:rPr>
              <a:t>يتم تقديم محاور البرنامج باستخدام المحاضرات المسجلة وحلقات النقاش عن بع</a:t>
            </a:r>
            <a:r>
              <a:rPr lang="ar-JO" sz="3200" dirty="0">
                <a:latin typeface="Simplified Arabic" pitchFamily="18" charset="-78"/>
                <a:ea typeface="Times New Roman"/>
                <a:cs typeface="Simplified Arabic" pitchFamily="18" charset="-78"/>
              </a:rPr>
              <a:t>د والتي يتم خلالها مناقشة جميع المحاضرات التي تم تسجيلها على المنصة والإجابة عن استفساراتكم.</a:t>
            </a:r>
            <a:endParaRPr lang="en-GB" sz="3200" dirty="0"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09" y="1556792"/>
            <a:ext cx="6535772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490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4799856" y="637134"/>
            <a:ext cx="331236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3200" b="1" dirty="0">
                <a:solidFill>
                  <a:srgbClr val="8E5A6D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مخطط المادة الدراسية</a:t>
            </a:r>
            <a:endParaRPr dirty="0"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4000"/>
                    </a14:imgEffect>
                    <a14:imgEffect>
                      <a14:brightnessContrast bright="8000" contrast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1255999"/>
            <a:ext cx="8871016" cy="5485369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</p:pic>
      <p:sp>
        <p:nvSpPr>
          <p:cNvPr id="10" name="Google Shape;145;p3"/>
          <p:cNvSpPr txBox="1"/>
          <p:nvPr/>
        </p:nvSpPr>
        <p:spPr>
          <a:xfrm>
            <a:off x="119336" y="2278929"/>
            <a:ext cx="1872208" cy="255450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4000" b="1" dirty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اتجاهات معاصرة في القيادة التربوية</a:t>
            </a:r>
            <a:endParaRPr sz="40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8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3578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4943872" y="671264"/>
            <a:ext cx="642449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3200" b="1" dirty="0">
                <a:solidFill>
                  <a:srgbClr val="8E5A6D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وصف </a:t>
            </a:r>
            <a:r>
              <a:rPr lang="ar-JO" sz="3200" b="1" dirty="0" smtClean="0">
                <a:solidFill>
                  <a:srgbClr val="8E5A6D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المادة+ صورة الكتاب المقرر</a:t>
            </a:r>
            <a:endParaRPr dirty="0"/>
          </a:p>
        </p:txBody>
      </p:sp>
      <p:pic>
        <p:nvPicPr>
          <p:cNvPr id="13315" name="Picture 3" descr="C:\Users\hp\Desktop\ESU\S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24" y="963651"/>
            <a:ext cx="4166075" cy="555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Google Shape;145;p3"/>
          <p:cNvSpPr txBox="1"/>
          <p:nvPr/>
        </p:nvSpPr>
        <p:spPr>
          <a:xfrm>
            <a:off x="4511824" y="1556792"/>
            <a:ext cx="7128792" cy="4031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r"/>
            <a:r>
              <a:rPr lang="ar-JO" sz="3200" b="1" dirty="0">
                <a:solidFill>
                  <a:schemeClr val="bg2"/>
                </a:solidFill>
                <a:latin typeface="Simplified Arabic" pitchFamily="18" charset="-78"/>
                <a:ea typeface="Calibri"/>
                <a:cs typeface="Simplified Arabic" pitchFamily="18" charset="-78"/>
                <a:sym typeface="Calibri"/>
              </a:rPr>
              <a:t>يستعرض </a:t>
            </a:r>
            <a:r>
              <a:rPr lang="ar-JO" sz="3200" b="1" dirty="0" smtClean="0">
                <a:solidFill>
                  <a:schemeClr val="bg2"/>
                </a:solidFill>
                <a:latin typeface="Simplified Arabic" pitchFamily="18" charset="-78"/>
                <a:ea typeface="Calibri"/>
                <a:cs typeface="Simplified Arabic" pitchFamily="18" charset="-78"/>
                <a:sym typeface="Calibri"/>
              </a:rPr>
              <a:t>الأستاذ الدكتور </a:t>
            </a:r>
            <a:r>
              <a:rPr lang="ar-JO" sz="3200" b="1" dirty="0">
                <a:solidFill>
                  <a:schemeClr val="bg2"/>
                </a:solidFill>
                <a:latin typeface="Simplified Arabic" pitchFamily="18" charset="-78"/>
                <a:ea typeface="Calibri"/>
                <a:cs typeface="Simplified Arabic" pitchFamily="18" charset="-78"/>
                <a:sym typeface="Calibri"/>
              </a:rPr>
              <a:t>أحمد </a:t>
            </a:r>
            <a:r>
              <a:rPr lang="ar-JO" sz="3200" b="1" dirty="0" smtClean="0">
                <a:solidFill>
                  <a:schemeClr val="bg2"/>
                </a:solidFill>
                <a:latin typeface="Simplified Arabic" pitchFamily="18" charset="-78"/>
                <a:ea typeface="Calibri"/>
                <a:cs typeface="Simplified Arabic" pitchFamily="18" charset="-78"/>
                <a:sym typeface="Calibri"/>
              </a:rPr>
              <a:t>بطاح </a:t>
            </a:r>
            <a:r>
              <a:rPr lang="ar-JO" sz="3200" b="1" dirty="0">
                <a:solidFill>
                  <a:schemeClr val="bg2"/>
                </a:solidFill>
                <a:latin typeface="Simplified Arabic" pitchFamily="18" charset="-78"/>
                <a:ea typeface="Calibri"/>
                <a:cs typeface="Simplified Arabic" pitchFamily="18" charset="-78"/>
                <a:sym typeface="Calibri"/>
              </a:rPr>
              <a:t>في هذا الكتاب بأسلوب بحثي مجموعة من القضايا المعاصرة التي تواجه التعليم العالي.</a:t>
            </a:r>
          </a:p>
          <a:p>
            <a:pPr lvl="0" algn="r"/>
            <a:r>
              <a:rPr lang="ar-JO" sz="3200" b="1" dirty="0">
                <a:solidFill>
                  <a:schemeClr val="bg2"/>
                </a:solidFill>
                <a:latin typeface="Simplified Arabic" pitchFamily="18" charset="-78"/>
                <a:ea typeface="Calibri"/>
                <a:cs typeface="Simplified Arabic" pitchFamily="18" charset="-78"/>
                <a:sym typeface="Calibri"/>
              </a:rPr>
              <a:t> ويتضمن الكتاب أربعة عشر فصلاً وهي: (المفهوم/ القبول – إدارة الجودة الشاملة – الحوكمة – التمويل/ العولمة – الحرية الأكاديمية – المسؤولية المجتمعية – الخصخصة – الأخلاقيات المهنية – الإبداع – البحث العلمي – التعليم الإلكتروني – إدارة المعرفة) "</a:t>
            </a:r>
          </a:p>
        </p:txBody>
      </p:sp>
      <p:sp>
        <p:nvSpPr>
          <p:cNvPr id="8" name="Google Shape;110;p1"/>
          <p:cNvSpPr/>
          <p:nvPr/>
        </p:nvSpPr>
        <p:spPr>
          <a:xfrm>
            <a:off x="2291210" y="282036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951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2711624" y="671264"/>
            <a:ext cx="8208913" cy="4616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الموضوعات التي سيتم دراستها في مساق اتجاهات معاصرة في القيادة التربوية</a:t>
            </a:r>
            <a:endParaRPr sz="24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3" y="1198481"/>
            <a:ext cx="8208913" cy="545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4339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287688" y="671264"/>
            <a:ext cx="4968552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الفصل الأول</a:t>
            </a:r>
          </a:p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التعليم العام والعالي في الوطن العربي</a:t>
            </a:r>
            <a:endParaRPr sz="2800" dirty="0">
              <a:solidFill>
                <a:srgbClr val="7030A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056440" y="6430073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45;p3"/>
          <p:cNvSpPr txBox="1"/>
          <p:nvPr/>
        </p:nvSpPr>
        <p:spPr>
          <a:xfrm>
            <a:off x="6312024" y="2114695"/>
            <a:ext cx="4968552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التعليم العام والعالي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):</a:t>
            </a:r>
          </a:p>
          <a:p>
            <a:pPr lvl="0" algn="r"/>
            <a:endParaRPr lang="ar-JO" sz="28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التعليم العام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التعليم العالي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نشأة التعليم العالي وفلسفته 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خصائص التعليم العالي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وظائف الجامعات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أنماط التعليم العالي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تصنيفات 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مؤسسات التعليم العالي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أهداف التعليم العالي</a:t>
            </a:r>
            <a:endParaRPr sz="28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2710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287688" y="671264"/>
            <a:ext cx="4968552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الفصل الثاني</a:t>
            </a:r>
          </a:p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التمويل والاستثمار</a:t>
            </a:r>
            <a:endParaRPr sz="2800" dirty="0">
              <a:solidFill>
                <a:srgbClr val="7030A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056440" y="6430073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45;p3"/>
          <p:cNvSpPr txBox="1"/>
          <p:nvPr/>
        </p:nvSpPr>
        <p:spPr>
          <a:xfrm>
            <a:off x="6240016" y="2305540"/>
            <a:ext cx="5472608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 التمويل)</a:t>
            </a:r>
          </a:p>
          <a:p>
            <a:pPr algn="r" rtl="1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 rtl="1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التمويل في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مؤسسات التعليم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العالي</a:t>
            </a:r>
          </a:p>
          <a:p>
            <a:pPr algn="r" rtl="1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أهمية التمويل</a:t>
            </a: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مصادر التمويل</a:t>
            </a: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إشكاليات وأزمات التمويل في مؤسسات التعليم العالي</a:t>
            </a: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رؤى ومقترحات لتجاوز مشاكل التمويل</a:t>
            </a:r>
          </a:p>
        </p:txBody>
      </p:sp>
      <p:sp>
        <p:nvSpPr>
          <p:cNvPr id="8" name="Google Shape;145;p3"/>
          <p:cNvSpPr txBox="1"/>
          <p:nvPr/>
        </p:nvSpPr>
        <p:spPr>
          <a:xfrm>
            <a:off x="523562" y="2280158"/>
            <a:ext cx="5544616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الموضوعات(الاستثمار)</a:t>
            </a:r>
          </a:p>
          <a:p>
            <a:pPr algn="r" rtl="1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 rtl="1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الاستثمار في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مؤسسات التعليم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العالي</a:t>
            </a:r>
          </a:p>
          <a:p>
            <a:pPr algn="r" rtl="1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أهمية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الاستثمار </a:t>
            </a:r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 rtl="1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العلاقة بين الاستثمار والنمو الاقتصادي للدول  والتنمية الشاملة</a:t>
            </a:r>
          </a:p>
          <a:p>
            <a:pPr algn="r" rtl="1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مجالات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الاستثمار في مؤسسات التعليم العالي</a:t>
            </a:r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 rtl="1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معيقات الاستثمار في مؤسسات التعليم العالي</a:t>
            </a: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رؤى ومقترحات لتعزيز الاستثمار </a:t>
            </a:r>
          </a:p>
        </p:txBody>
      </p:sp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62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259866" y="671264"/>
            <a:ext cx="561662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الفصل الثالث</a:t>
            </a:r>
          </a:p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المستحدثات التكنولوجية والتعليم الالكتروني</a:t>
            </a:r>
            <a:endParaRPr sz="2800" dirty="0">
              <a:solidFill>
                <a:srgbClr val="7030A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056440" y="6430073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45;p3"/>
          <p:cNvSpPr txBox="1"/>
          <p:nvPr/>
        </p:nvSpPr>
        <p:spPr>
          <a:xfrm>
            <a:off x="6528048" y="2305540"/>
            <a:ext cx="5040560" cy="378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المستحدثات التكنولوجية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المستحدثات التكنولوجية </a:t>
            </a:r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أهمية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توظيف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المستحدثات التكنولوجية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في التعليم</a:t>
            </a: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دوافع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استخدام التقنيات و المستحدثات التكنولوجية </a:t>
            </a:r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معوقات توظيف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المستحدثات التكنولوجية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في التدريس</a:t>
            </a: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رؤى ومقترحات</a:t>
            </a:r>
          </a:p>
        </p:txBody>
      </p:sp>
      <p:sp>
        <p:nvSpPr>
          <p:cNvPr id="8" name="Google Shape;145;p3"/>
          <p:cNvSpPr txBox="1"/>
          <p:nvPr/>
        </p:nvSpPr>
        <p:spPr>
          <a:xfrm>
            <a:off x="280308" y="2312761"/>
            <a:ext cx="5788462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التعليم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الالكتروني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</a:t>
            </a:r>
          </a:p>
          <a:p>
            <a:pPr lvl="0"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التعليم الالكتروني</a:t>
            </a:r>
            <a:endParaRPr lang="ar-JO" sz="24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lvl="0" algn="r" rtl="1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أهمية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التعليم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الالكتروني</a:t>
            </a:r>
          </a:p>
          <a:p>
            <a:pPr lvl="0" algn="r" rtl="1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مبادئ وأساسيات أساسية لتفعيل التعليم الالكتروني</a:t>
            </a:r>
          </a:p>
          <a:p>
            <a:pPr lvl="0" algn="r" rtl="1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فوائد التعليم الالكتروني في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مؤسسات التعليم العالي</a:t>
            </a:r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معيقات التعليم الالكتروني</a:t>
            </a:r>
            <a:endParaRPr lang="ar-JO" sz="24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رؤى ومقترحات لتعزيز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التعليم الالكتروني</a:t>
            </a:r>
            <a:endParaRPr lang="ar-JO" sz="24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</a:t>
            </a:r>
          </a:p>
        </p:txBody>
      </p:sp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63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259866" y="671264"/>
            <a:ext cx="561662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الفصل الرابع</a:t>
            </a:r>
          </a:p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المدارس والجامعات المنتجة</a:t>
            </a:r>
            <a:endParaRPr sz="2800" dirty="0">
              <a:solidFill>
                <a:srgbClr val="7030A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056440" y="6430073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45;p3"/>
          <p:cNvSpPr txBox="1"/>
          <p:nvPr/>
        </p:nvSpPr>
        <p:spPr>
          <a:xfrm>
            <a:off x="4511824" y="1772816"/>
            <a:ext cx="6984776" cy="3970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المدارس والجامعات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المنتجة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</a:t>
            </a:r>
          </a:p>
          <a:p>
            <a:pPr algn="r"/>
            <a:endParaRPr lang="ar-JO" sz="28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توضيح كل من مفهوم المدرسة ومفهوم الجامعة المنتجة </a:t>
            </a: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فلسفة وأهداف كل منهما</a:t>
            </a: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مبررات التحول إلى 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المدرسة والجامعة المنتجة </a:t>
            </a:r>
            <a:endParaRPr lang="ar-JO" sz="28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المتطلّبات اللازمة إلى التحول المنشود</a:t>
            </a:r>
          </a:p>
          <a:p>
            <a:pPr algn="r"/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خصائص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الجامعة 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المنتجة </a:t>
            </a:r>
            <a:endParaRPr lang="ar-JO" sz="28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معوقات تفعيل دور الجامعات المنتجة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رؤى ومقترحات</a:t>
            </a:r>
          </a:p>
        </p:txBody>
      </p:sp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48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259866" y="671264"/>
            <a:ext cx="561662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الفصل الخامس</a:t>
            </a:r>
          </a:p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البحث العلمي</a:t>
            </a:r>
            <a:endParaRPr sz="2800" dirty="0">
              <a:solidFill>
                <a:srgbClr val="7030A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121008" y="6518938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45;p3"/>
          <p:cNvSpPr txBox="1"/>
          <p:nvPr/>
        </p:nvSpPr>
        <p:spPr>
          <a:xfrm>
            <a:off x="4367808" y="1988840"/>
            <a:ext cx="6984776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البحث العلمي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</a:t>
            </a:r>
          </a:p>
          <a:p>
            <a:pPr algn="r"/>
            <a:endParaRPr lang="ar-JO" sz="28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- توضيح مفهوم 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البحث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العلمي وعلاقته بالتعليم العالي</a:t>
            </a:r>
          </a:p>
          <a:p>
            <a:pPr lvl="0" algn="r"/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مناهج البحث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العلمي</a:t>
            </a: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مقومات ومتطلبات البحث العلمي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خصائص البحث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العلمي</a:t>
            </a: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معوقات تواجه 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البحث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العلمي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رؤى ومقترحات</a:t>
            </a:r>
          </a:p>
        </p:txBody>
      </p:sp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00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259866" y="671264"/>
            <a:ext cx="561662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الفصل السادس</a:t>
            </a:r>
          </a:p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إدارة الصراع</a:t>
            </a:r>
            <a:endParaRPr sz="2800" dirty="0">
              <a:solidFill>
                <a:srgbClr val="7030A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200456" y="6439791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45;p3"/>
          <p:cNvSpPr txBox="1"/>
          <p:nvPr/>
        </p:nvSpPr>
        <p:spPr>
          <a:xfrm>
            <a:off x="4555746" y="1657934"/>
            <a:ext cx="6984776" cy="3970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إدارة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الصراع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</a:t>
            </a:r>
          </a:p>
          <a:p>
            <a:pPr algn="r"/>
            <a:endParaRPr lang="ar-JO" sz="28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- توضيح كل من مفهوم الصراع التنظيمي ومفهوم إدارة الصراع</a:t>
            </a:r>
          </a:p>
          <a:p>
            <a:pPr lvl="0" algn="r"/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مراحل 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الصراع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التنظيمي</a:t>
            </a: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مستويات الصراع</a:t>
            </a: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أسباب الصراع</a:t>
            </a: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إيجابيات وسلبيات الصراع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استراتيجيات إدارة الصراع التنظيمي</a:t>
            </a:r>
          </a:p>
        </p:txBody>
      </p:sp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722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259866" y="671264"/>
            <a:ext cx="561662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الفصل السابع</a:t>
            </a:r>
          </a:p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إدارة الأزمات والمخاطر</a:t>
            </a:r>
            <a:endParaRPr sz="2800" dirty="0">
              <a:solidFill>
                <a:srgbClr val="7030A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056440" y="6430073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45;p3"/>
          <p:cNvSpPr txBox="1"/>
          <p:nvPr/>
        </p:nvSpPr>
        <p:spPr>
          <a:xfrm>
            <a:off x="4555746" y="1657934"/>
            <a:ext cx="6984776" cy="3970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إدارة الأزمات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والمخاطر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</a:t>
            </a:r>
          </a:p>
          <a:p>
            <a:pPr algn="r"/>
            <a:endParaRPr lang="ar-JO" sz="28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الفرق بين المشكلة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والأزمة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- توضيح مفهوم </a:t>
            </a:r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إدارة الأزمات </a:t>
            </a:r>
            <a:endParaRPr lang="ar-JO" sz="28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مراحل تطور الأزمات</a:t>
            </a: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أنواع الأزمات</a:t>
            </a:r>
          </a:p>
          <a:p>
            <a:pPr algn="r"/>
            <a:r>
              <a:rPr lang="ar-JO" sz="28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توضيح مفهوم إدارة </a:t>
            </a:r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المخاطر وأهدافها</a:t>
            </a:r>
          </a:p>
          <a:p>
            <a:pPr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خطوات إدارة المخاطر</a:t>
            </a:r>
          </a:p>
          <a:p>
            <a:pPr lvl="0" algn="r"/>
            <a:r>
              <a:rPr lang="ar-JO" sz="28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الفرق بين إدارة المخاطر وإدارة الأزمات</a:t>
            </a:r>
          </a:p>
        </p:txBody>
      </p:sp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6035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259866" y="671264"/>
            <a:ext cx="561662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الفصل الثامن</a:t>
            </a:r>
          </a:p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المساءلة والتقييم</a:t>
            </a:r>
            <a:endParaRPr sz="2800" dirty="0">
              <a:solidFill>
                <a:srgbClr val="7030A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056440" y="6430073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45;p3"/>
          <p:cNvSpPr txBox="1"/>
          <p:nvPr/>
        </p:nvSpPr>
        <p:spPr>
          <a:xfrm>
            <a:off x="6551565" y="1916832"/>
            <a:ext cx="5012474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المساءلة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المساءلة وعلاقتها بجودة التعليم العالي</a:t>
            </a: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</a:t>
            </a: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أهداف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المساءلة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أنواع المساءلة 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أهمية المساءلة في التعليم</a:t>
            </a:r>
          </a:p>
        </p:txBody>
      </p:sp>
      <p:sp>
        <p:nvSpPr>
          <p:cNvPr id="8" name="Google Shape;145;p3"/>
          <p:cNvSpPr txBox="1"/>
          <p:nvPr/>
        </p:nvSpPr>
        <p:spPr>
          <a:xfrm>
            <a:off x="753629" y="1954147"/>
            <a:ext cx="5012474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التقييم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 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الفرق بين التقويم والتقييم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التقييم في التعليم وعلاقته في الجودة  </a:t>
            </a:r>
          </a:p>
          <a:p>
            <a:pPr marL="342900" indent="-342900" algn="r">
              <a:buFontTx/>
              <a:buChar char="-"/>
            </a:pPr>
            <a:endParaRPr lang="ar-JO" sz="24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والفاعلية وضبط سلوك الأفراد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- عناصر وأدوات التقييم</a:t>
            </a:r>
          </a:p>
        </p:txBody>
      </p:sp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5859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259866" y="671264"/>
            <a:ext cx="561662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الفصل التاسع</a:t>
            </a:r>
          </a:p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الحريات الأكاديمية والأخلاقيات المهنية</a:t>
            </a:r>
            <a:endParaRPr sz="2800" dirty="0">
              <a:solidFill>
                <a:srgbClr val="7030A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153328" y="6530952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45;p3"/>
          <p:cNvSpPr txBox="1"/>
          <p:nvPr/>
        </p:nvSpPr>
        <p:spPr>
          <a:xfrm>
            <a:off x="6672064" y="1637345"/>
            <a:ext cx="5012474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الحريات الأكاديمية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الحريات الأكاديمية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</a:t>
            </a:r>
          </a:p>
          <a:p>
            <a:pPr algn="r"/>
            <a:endParaRPr lang="ar-JO" sz="24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عناصر وأنواع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الحريات الأكاديمية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ضوابط ومحددات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الحريات الأكاديمية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</a:t>
            </a:r>
            <a:endParaRPr lang="ar-JO" sz="24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أهمية وجود الحريات الأكاديمية</a:t>
            </a:r>
          </a:p>
          <a:p>
            <a:pPr algn="r"/>
            <a:endParaRPr lang="ar-JO" sz="24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تحديات ومعيقات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الحريات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الأكاديمية</a:t>
            </a:r>
          </a:p>
          <a:p>
            <a:pPr algn="r"/>
            <a:endParaRPr lang="ar-JO" sz="24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رؤى ومقترحات </a:t>
            </a:r>
          </a:p>
        </p:txBody>
      </p:sp>
      <p:sp>
        <p:nvSpPr>
          <p:cNvPr id="8" name="Google Shape;145;p3"/>
          <p:cNvSpPr txBox="1"/>
          <p:nvPr/>
        </p:nvSpPr>
        <p:spPr>
          <a:xfrm>
            <a:off x="241089" y="1777348"/>
            <a:ext cx="5746874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الأخلاقيات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المهنية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الأخلاق ومفهوم الأخلاقيات المهنية </a:t>
            </a:r>
          </a:p>
          <a:p>
            <a:pPr lvl="0"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مصادر الأخلاقيات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المهنية</a:t>
            </a:r>
            <a:endParaRPr lang="ar-JO" sz="24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</a:t>
            </a: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انعكاسات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الأخلاقيات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المهنية على الإدارة والعاملين والمجتمع</a:t>
            </a:r>
            <a:endParaRPr lang="ar-JO" sz="24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- مستويات الأخلاقيات المهنية في التعليم العالي لدى( الإدارات الأكاديمية- أعضاء هيئة التدريس- الباحثين)</a:t>
            </a:r>
            <a:endParaRPr lang="ar-JO" sz="24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</a:t>
            </a:r>
          </a:p>
        </p:txBody>
      </p:sp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67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"/>
          <p:cNvSpPr/>
          <p:nvPr/>
        </p:nvSpPr>
        <p:spPr>
          <a:xfrm>
            <a:off x="2305501" y="527568"/>
            <a:ext cx="9695156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"/>
          <p:cNvSpPr txBox="1"/>
          <p:nvPr/>
        </p:nvSpPr>
        <p:spPr>
          <a:xfrm>
            <a:off x="3259866" y="671264"/>
            <a:ext cx="561662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الفصل العاشر</a:t>
            </a:r>
          </a:p>
          <a:p>
            <a:pPr lvl="0" algn="ctr"/>
            <a:r>
              <a:rPr lang="ar-JO" sz="2800" b="1" dirty="0" smtClean="0">
                <a:solidFill>
                  <a:srgbClr val="7030A0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الذكاء الاصطناعي</a:t>
            </a:r>
            <a:endParaRPr sz="2800" dirty="0">
              <a:solidFill>
                <a:srgbClr val="7030A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pic>
        <p:nvPicPr>
          <p:cNvPr id="148" name="Google Shape;14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0308" y="6311380"/>
            <a:ext cx="1855252" cy="546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056440" y="6430073"/>
            <a:ext cx="1879649" cy="3092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45;p3"/>
          <p:cNvSpPr txBox="1"/>
          <p:nvPr/>
        </p:nvSpPr>
        <p:spPr>
          <a:xfrm>
            <a:off x="2282118" y="1428065"/>
            <a:ext cx="9258404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أهم الموضوعات(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الذكاء 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الاصطناعي</a:t>
            </a:r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ea typeface="Tajawal Medium"/>
                <a:cs typeface="Simplified Arabic" pitchFamily="18" charset="-78"/>
                <a:sym typeface="Tajawal Medium"/>
              </a:rPr>
              <a:t>)</a:t>
            </a:r>
          </a:p>
          <a:p>
            <a:pPr algn="r"/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مفهوم الذكاء </a:t>
            </a:r>
            <a:r>
              <a:rPr lang="ar-JO" sz="2400" b="1" dirty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الاصطناعي</a:t>
            </a:r>
            <a:endParaRPr lang="ar-JO" sz="24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r"/>
            <a:endParaRPr lang="ar-JO" sz="24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العلاقة بين الذكاء الاصطناعي والتعليم</a:t>
            </a:r>
          </a:p>
          <a:p>
            <a:pPr marL="342900" lvl="0" indent="-342900" algn="r">
              <a:buFontTx/>
              <a:buChar char="-"/>
            </a:pPr>
            <a:endParaRPr lang="ar-JO" sz="2400" b="1" dirty="0" smtClean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كيفية استخدام الذكاء الاصطناعي لتحسين وتطوير التعليم</a:t>
            </a:r>
            <a:endParaRPr lang="ar-JO" sz="2400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 </a:t>
            </a:r>
          </a:p>
          <a:p>
            <a:pPr lvl="0"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أهمية وفوائد استخدام تقنيات الذكاء الاصطناعي في التعليم</a:t>
            </a:r>
          </a:p>
          <a:p>
            <a:pPr lvl="0" algn="r"/>
            <a:endParaRPr lang="ar-JO" sz="24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  <a:p>
            <a:pPr algn="r"/>
            <a:r>
              <a:rPr lang="ar-JO" sz="2400" b="1" dirty="0" smtClean="0">
                <a:solidFill>
                  <a:schemeClr val="bg2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- أمثلة على تطبيقات الذكاء الاصطناعي</a:t>
            </a:r>
          </a:p>
          <a:p>
            <a:pPr marL="342900" indent="-342900" algn="r">
              <a:buFontTx/>
              <a:buChar char="-"/>
            </a:pPr>
            <a:endParaRPr lang="ar-JO" sz="2400" b="1" dirty="0">
              <a:solidFill>
                <a:schemeClr val="bg2"/>
              </a:solidFill>
              <a:latin typeface="Simplified Arabic" pitchFamily="18" charset="-78"/>
              <a:cs typeface="Simplified Arabic" pitchFamily="18" charset="-78"/>
              <a:sym typeface="Tajawal Medium"/>
            </a:endParaRPr>
          </a:p>
        </p:txBody>
      </p:sp>
      <p:sp>
        <p:nvSpPr>
          <p:cNvPr id="10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1680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7F4B643-5453-42C2-94BB-B4D81BABB876}"/>
              </a:ext>
            </a:extLst>
          </p:cNvPr>
          <p:cNvSpPr/>
          <p:nvPr/>
        </p:nvSpPr>
        <p:spPr>
          <a:xfrm>
            <a:off x="3215680" y="1131276"/>
            <a:ext cx="8092988" cy="7200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ar-JO" altLang="ko-KR" sz="2800" b="1" dirty="0" smtClean="0"/>
              <a:t>تلخيص أهم موضوعات المحاضرة التعريفية </a:t>
            </a:r>
            <a:endParaRPr lang="ko-KR" altLang="en-US" sz="2800" b="1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5C5F5C0E-5710-4B7B-827B-DD46B70AEAC9}"/>
              </a:ext>
            </a:extLst>
          </p:cNvPr>
          <p:cNvSpPr/>
          <p:nvPr/>
        </p:nvSpPr>
        <p:spPr>
          <a:xfrm>
            <a:off x="767888" y="1037809"/>
            <a:ext cx="4320000" cy="4320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43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 txBox="1">
            <a:spLocks/>
          </p:cNvSpPr>
          <p:nvPr/>
        </p:nvSpPr>
        <p:spPr>
          <a:xfrm>
            <a:off x="407835" y="1231210"/>
            <a:ext cx="11573197" cy="724247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n-ea"/>
              <a:cs typeface="Arial" pitchFamily="34" charset="0"/>
            </a:endParaRPr>
          </a:p>
        </p:txBody>
      </p:sp>
      <p:pic>
        <p:nvPicPr>
          <p:cNvPr id="24" name="Google Shape;11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1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64351" y="0"/>
            <a:ext cx="2927649" cy="1124744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110;p1"/>
          <p:cNvSpPr/>
          <p:nvPr/>
        </p:nvSpPr>
        <p:spPr>
          <a:xfrm>
            <a:off x="191344" y="1086032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  <p:sp>
        <p:nvSpPr>
          <p:cNvPr id="5" name="Rectangle 4"/>
          <p:cNvSpPr/>
          <p:nvPr/>
        </p:nvSpPr>
        <p:spPr>
          <a:xfrm>
            <a:off x="5227806" y="1975930"/>
            <a:ext cx="674829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sz="1800" b="1" dirty="0">
                <a:latin typeface="Sakkal Majalla" panose="02000000000000000000" pitchFamily="2" charset="-78"/>
              </a:rPr>
              <a:t>مدة الاختبار </a:t>
            </a:r>
            <a:r>
              <a:rPr lang="ar-JO" sz="1800" b="1" dirty="0">
                <a:latin typeface="Sakkal Majalla" panose="02000000000000000000" pitchFamily="2" charset="-78"/>
              </a:rPr>
              <a:t> القصير </a:t>
            </a:r>
            <a:r>
              <a:rPr lang="ar-EG" sz="1800" b="1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</a:rPr>
              <a:t>24 </a:t>
            </a:r>
            <a:r>
              <a:rPr lang="ar-EG" sz="1800" b="1" dirty="0">
                <a:latin typeface="Sakkal Majalla" panose="02000000000000000000" pitchFamily="2" charset="-78"/>
              </a:rPr>
              <a:t> دقيقة فقط. </a:t>
            </a:r>
            <a:r>
              <a:rPr lang="ar-JO" sz="1800" b="1" dirty="0">
                <a:latin typeface="Sakkal Majalla" panose="02000000000000000000" pitchFamily="2" charset="-78"/>
              </a:rPr>
              <a:t>بينما </a:t>
            </a:r>
            <a:r>
              <a:rPr lang="ar-EG" sz="1800" b="1" dirty="0">
                <a:latin typeface="Sakkal Majalla" panose="02000000000000000000" pitchFamily="2" charset="-78"/>
              </a:rPr>
              <a:t>مدة الاختبار </a:t>
            </a:r>
            <a:r>
              <a:rPr lang="ar-JO" sz="1800" b="1" dirty="0">
                <a:latin typeface="Sakkal Majalla" panose="02000000000000000000" pitchFamily="2" charset="-78"/>
              </a:rPr>
              <a:t>النهائي </a:t>
            </a:r>
            <a:r>
              <a:rPr lang="ar-EG" sz="1800" b="1" dirty="0">
                <a:solidFill>
                  <a:srgbClr val="5B9BD5">
                    <a:lumMod val="75000"/>
                  </a:srgbClr>
                </a:solidFill>
                <a:latin typeface="Sakkal Majalla" panose="02000000000000000000" pitchFamily="2" charset="-78"/>
              </a:rPr>
              <a:t>60</a:t>
            </a:r>
            <a:r>
              <a:rPr lang="ar-EG" sz="1800" b="1" dirty="0">
                <a:latin typeface="Sakkal Majalla" panose="02000000000000000000" pitchFamily="2" charset="-78"/>
              </a:rPr>
              <a:t> دقيقة فقط، مع مراعاة عدم وجود فترة سماحية</a:t>
            </a: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sz="1800" b="1" dirty="0">
                <a:latin typeface="Sakkal Majalla" panose="02000000000000000000" pitchFamily="2" charset="-78"/>
              </a:rPr>
              <a:t>الاختبار </a:t>
            </a:r>
            <a:r>
              <a:rPr lang="ar-JO" sz="1800" b="1" dirty="0">
                <a:latin typeface="Sakkal Majalla" panose="02000000000000000000" pitchFamily="2" charset="-78"/>
              </a:rPr>
              <a:t>القصير </a:t>
            </a:r>
            <a:r>
              <a:rPr lang="ar-EG" sz="1800" b="1" dirty="0">
                <a:latin typeface="Sakkal Majalla" panose="02000000000000000000" pitchFamily="2" charset="-78"/>
              </a:rPr>
              <a:t>من </a:t>
            </a:r>
            <a:r>
              <a:rPr lang="ar-EG" sz="1800" b="1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</a:rPr>
              <a:t>8</a:t>
            </a:r>
            <a:r>
              <a:rPr lang="ar-EG" sz="1800" b="1" dirty="0">
                <a:latin typeface="Sakkal Majalla" panose="02000000000000000000" pitchFamily="2" charset="-78"/>
              </a:rPr>
              <a:t> درجات ب 8 اسئلة . </a:t>
            </a:r>
            <a:r>
              <a:rPr lang="ar-JO" sz="1800" b="1" dirty="0">
                <a:latin typeface="Sakkal Majalla" panose="02000000000000000000" pitchFamily="2" charset="-78"/>
              </a:rPr>
              <a:t>بينما الاختبار النهائي </a:t>
            </a:r>
            <a:r>
              <a:rPr lang="ar-EG" sz="1800" b="1" dirty="0">
                <a:latin typeface="Sakkal Majalla" panose="02000000000000000000" pitchFamily="2" charset="-78"/>
              </a:rPr>
              <a:t>من </a:t>
            </a:r>
            <a:r>
              <a:rPr lang="ar-EG" sz="1800" b="1" dirty="0">
                <a:solidFill>
                  <a:srgbClr val="5B9BD5">
                    <a:lumMod val="75000"/>
                  </a:srgbClr>
                </a:solidFill>
                <a:latin typeface="Sakkal Majalla" panose="02000000000000000000" pitchFamily="2" charset="-78"/>
              </a:rPr>
              <a:t>20</a:t>
            </a:r>
            <a:r>
              <a:rPr lang="ar-EG" sz="1800" b="1" dirty="0">
                <a:latin typeface="Sakkal Majalla" panose="02000000000000000000" pitchFamily="2" charset="-78"/>
              </a:rPr>
              <a:t> درجة، ويختلف عدد الأسئلة على حسب طبيعة المقرر </a:t>
            </a:r>
            <a:r>
              <a:rPr lang="ar-JO" sz="1800" b="1" dirty="0">
                <a:latin typeface="Sakkal Majalla" panose="02000000000000000000" pitchFamily="2" charset="-78"/>
              </a:rPr>
              <a:t> </a:t>
            </a:r>
            <a:r>
              <a:rPr lang="ar-EG" sz="1800" b="1" dirty="0">
                <a:latin typeface="Sakkal Majalla" panose="02000000000000000000" pitchFamily="2" charset="-78"/>
              </a:rPr>
              <a:t>وتوزيع </a:t>
            </a:r>
            <a:r>
              <a:rPr lang="ar-JO" sz="1800" b="1" dirty="0">
                <a:latin typeface="Sakkal Majalla" panose="02000000000000000000" pitchFamily="2" charset="-78"/>
              </a:rPr>
              <a:t>الدرجات.</a:t>
            </a:r>
            <a:endParaRPr lang="ar-EG" sz="1800" b="1" dirty="0">
              <a:latin typeface="Sakkal Majalla" panose="02000000000000000000" pitchFamily="2" charset="-78"/>
            </a:endParaRPr>
          </a:p>
        </p:txBody>
      </p:sp>
      <p:pic>
        <p:nvPicPr>
          <p:cNvPr id="28" name="Picture 3" descr="C:\Users\hp\Desktop\ESU\S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506" y="1717503"/>
            <a:ext cx="2221860" cy="296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655840" y="3593202"/>
            <a:ext cx="718906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JO" sz="1800" b="1" dirty="0" smtClean="0">
                <a:solidFill>
                  <a:schemeClr val="tx1"/>
                </a:solidFill>
                <a:latin typeface="+mn-lt"/>
                <a:ea typeface="Calibri"/>
                <a:cs typeface="+mn-cs"/>
                <a:sym typeface="Calibri"/>
              </a:rPr>
              <a:t>الكتاب المعتمد: قضايا معاصرة في التعليم العالي</a:t>
            </a:r>
          </a:p>
          <a:p>
            <a:pPr algn="r">
              <a:lnSpc>
                <a:spcPct val="150000"/>
              </a:lnSpc>
            </a:pPr>
            <a:r>
              <a:rPr lang="ar-JO" sz="1800" b="1" dirty="0" smtClean="0">
                <a:solidFill>
                  <a:schemeClr val="tx1"/>
                </a:solidFill>
                <a:latin typeface="+mn-lt"/>
                <a:ea typeface="Calibri"/>
                <a:cs typeface="+mn-cs"/>
                <a:sym typeface="Calibri"/>
              </a:rPr>
              <a:t>موضوعات الكتاب:</a:t>
            </a:r>
          </a:p>
          <a:p>
            <a:pPr algn="r">
              <a:lnSpc>
                <a:spcPct val="150000"/>
              </a:lnSpc>
            </a:pPr>
            <a:r>
              <a:rPr lang="ar-JO" sz="1800" b="1" dirty="0" smtClean="0">
                <a:solidFill>
                  <a:schemeClr val="tx1"/>
                </a:solidFill>
                <a:latin typeface="+mn-lt"/>
                <a:ea typeface="Calibri"/>
                <a:cs typeface="+mn-cs"/>
                <a:sym typeface="Calibri"/>
              </a:rPr>
              <a:t>(المفهوم</a:t>
            </a:r>
            <a:r>
              <a:rPr lang="ar-JO" sz="1800" b="1" dirty="0">
                <a:solidFill>
                  <a:schemeClr val="tx1"/>
                </a:solidFill>
                <a:latin typeface="+mn-lt"/>
                <a:ea typeface="Calibri"/>
                <a:cs typeface="+mn-cs"/>
                <a:sym typeface="Calibri"/>
              </a:rPr>
              <a:t>/ القبول – إدارة الجودة الشاملة – الحوكمة – التمويل/ العولمة – الحرية الأكاديمية – المسؤولية المجتمعية – الخصخصة – الأخلاقيات المهنية – الإبداع – البحث </a:t>
            </a:r>
            <a:r>
              <a:rPr lang="ar-JO" sz="1800" b="1" dirty="0" smtClean="0">
                <a:solidFill>
                  <a:schemeClr val="tx1"/>
                </a:solidFill>
                <a:latin typeface="+mn-lt"/>
                <a:ea typeface="Calibri"/>
                <a:cs typeface="+mn-cs"/>
                <a:sym typeface="Calibri"/>
              </a:rPr>
              <a:t>العلمي </a:t>
            </a:r>
            <a:r>
              <a:rPr lang="ar-JO" sz="1800" b="1" dirty="0">
                <a:solidFill>
                  <a:schemeClr val="tx1"/>
                </a:solidFill>
                <a:latin typeface="+mn-lt"/>
                <a:ea typeface="Calibri"/>
                <a:cs typeface="+mn-cs"/>
                <a:sym typeface="Calibri"/>
              </a:rPr>
              <a:t>– التعليم الإلكتروني – إدارة المعرفة) </a:t>
            </a:r>
            <a:endParaRPr lang="en-GB" sz="1800" dirty="0">
              <a:solidFill>
                <a:schemeClr val="tx1"/>
              </a:solidFill>
              <a:latin typeface="+mn-lt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503712" y="5824320"/>
            <a:ext cx="6096000" cy="5078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1800" b="1" dirty="0" smtClean="0">
                <a:latin typeface="Sakkal Majalla" panose="02000000000000000000" pitchFamily="2" charset="-78"/>
              </a:rPr>
              <a:t>لكل أسبوع محاضرة مسجلة – 8 أسئلة – لقاء تفاعلي(الزووم)</a:t>
            </a:r>
            <a:endParaRPr lang="ar-EG" sz="1800" b="1" dirty="0">
              <a:latin typeface="Sakkal Majalla" panose="02000000000000000000" pitchFamily="2" charset="-78"/>
            </a:endParaRPr>
          </a:p>
        </p:txBody>
      </p:sp>
      <p:sp>
        <p:nvSpPr>
          <p:cNvPr id="30" name="Google Shape;110;p1"/>
          <p:cNvSpPr/>
          <p:nvPr/>
        </p:nvSpPr>
        <p:spPr>
          <a:xfrm>
            <a:off x="5447928" y="6308948"/>
            <a:ext cx="3312368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 smtClean="0"/>
              <a:t>ELD711</a:t>
            </a:r>
            <a:r>
              <a:rPr lang="ar-JO" sz="2400" b="1" dirty="0" smtClean="0"/>
              <a:t>رمز المساق </a:t>
            </a:r>
            <a:endParaRPr sz="24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58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8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8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Thank You</a:t>
            </a:r>
            <a:endParaRPr dirty="0"/>
          </a:p>
        </p:txBody>
      </p:sp>
      <p:pic>
        <p:nvPicPr>
          <p:cNvPr id="216" name="Google Shape;216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175057" y="248508"/>
            <a:ext cx="2649477" cy="116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7466" y="542565"/>
            <a:ext cx="2758843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14;p1"/>
          <p:cNvSpPr txBox="1"/>
          <p:nvPr/>
        </p:nvSpPr>
        <p:spPr>
          <a:xfrm>
            <a:off x="191344" y="4509120"/>
            <a:ext cx="3888432" cy="13849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2800" b="1" dirty="0">
                <a:solidFill>
                  <a:schemeClr val="bg1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الدكتورة: وردة محمود كلوب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2800" b="1" dirty="0">
                <a:solidFill>
                  <a:schemeClr val="bg1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اتجاهات معاصرة في القيادة التربوية</a:t>
            </a:r>
            <a:endParaRPr sz="2800" b="1" dirty="0">
              <a:solidFill>
                <a:schemeClr val="bg1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10" name="Google Shape;114;p1"/>
          <p:cNvSpPr txBox="1"/>
          <p:nvPr/>
        </p:nvSpPr>
        <p:spPr>
          <a:xfrm>
            <a:off x="8087668" y="1488504"/>
            <a:ext cx="3888432" cy="13849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2800" b="1" dirty="0">
                <a:solidFill>
                  <a:schemeClr val="bg1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بداية فصل دراسي موفق للجميع إن شاء الله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JO" sz="2800" b="1" dirty="0">
                <a:solidFill>
                  <a:schemeClr val="bg1"/>
                </a:solidFill>
                <a:latin typeface="Simplified Arabic" pitchFamily="18" charset="-78"/>
                <a:cs typeface="Simplified Arabic" pitchFamily="18" charset="-78"/>
                <a:sym typeface="Tajawal Medium"/>
              </a:rPr>
              <a:t>شكرا لحسن استماعكم</a:t>
            </a:r>
            <a:endParaRPr sz="2800" b="1" dirty="0">
              <a:solidFill>
                <a:schemeClr val="bg1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11" name="Google Shape;109;p1"/>
          <p:cNvSpPr txBox="1"/>
          <p:nvPr/>
        </p:nvSpPr>
        <p:spPr>
          <a:xfrm>
            <a:off x="3409288" y="233846"/>
            <a:ext cx="4703532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8E5A6D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Contemporary Educational Leadership</a:t>
            </a:r>
            <a:endParaRPr dirty="0"/>
          </a:p>
        </p:txBody>
      </p:sp>
      <p:sp>
        <p:nvSpPr>
          <p:cNvPr id="12" name="Rectangle 11"/>
          <p:cNvSpPr/>
          <p:nvPr/>
        </p:nvSpPr>
        <p:spPr>
          <a:xfrm>
            <a:off x="8663732" y="3861904"/>
            <a:ext cx="3312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ar-JO" sz="2400" b="1" dirty="0">
                <a:latin typeface="Simplified Arabic" pitchFamily="18" charset="-78"/>
                <a:cs typeface="+mj-cs"/>
              </a:rPr>
              <a:t>يقول جون كيندي: القيادة والتعلم لا غنى لبعضهما عن بعض. فإن أراد أي قائد أن يستمر في النمو </a:t>
            </a:r>
            <a:r>
              <a:rPr lang="ar-JO" sz="2400" b="1" dirty="0" smtClean="0">
                <a:latin typeface="Simplified Arabic" pitchFamily="18" charset="-78"/>
                <a:cs typeface="+mj-cs"/>
              </a:rPr>
              <a:t>والتأثير </a:t>
            </a:r>
            <a:r>
              <a:rPr lang="ar-JO" sz="2400" b="1" dirty="0">
                <a:latin typeface="Simplified Arabic" pitchFamily="18" charset="-78"/>
                <a:cs typeface="+mj-cs"/>
              </a:rPr>
              <a:t>الفعلي، يجب أولاً أن يستمر في التعلم عن القيادة.</a:t>
            </a:r>
            <a:endParaRPr lang="en-GB" sz="2400" b="1" dirty="0">
              <a:latin typeface="Simplified Arabic" pitchFamily="18" charset="-78"/>
              <a:cs typeface="+mj-cs"/>
            </a:endParaRPr>
          </a:p>
        </p:txBody>
      </p:sp>
      <p:sp>
        <p:nvSpPr>
          <p:cNvPr id="13" name="Google Shape;110;p1"/>
          <p:cNvSpPr/>
          <p:nvPr/>
        </p:nvSpPr>
        <p:spPr>
          <a:xfrm>
            <a:off x="367466" y="1490803"/>
            <a:ext cx="1498162" cy="529167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/>
              <a:t>ELD711/ Intro Lecture</a:t>
            </a:r>
            <a:endParaRPr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6152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" grpId="0"/>
      <p:bldP spid="9" grpId="0" animBg="1"/>
      <p:bldP spid="10" grpId="0" animBg="1"/>
      <p:bldP spid="11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2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5.3|6.7|4.2|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8|12.1|8.9|6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2.1|8.7|26.2|4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.6|5.2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1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2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5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3.6|48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2|11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3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.3|17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3|28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9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4|12.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9.6|15.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5|1.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1.3|5|1|1.6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3505</TotalTime>
  <Words>1461</Words>
  <Application>Microsoft Office PowerPoint</Application>
  <PresentationFormat>Custom</PresentationFormat>
  <Paragraphs>294</Paragraphs>
  <Slides>32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Bahnschrift SemiBold SemiConden</vt:lpstr>
      <vt:lpstr>Sakkal Majalla</vt:lpstr>
      <vt:lpstr>Calibri</vt:lpstr>
      <vt:lpstr>Times New Roman</vt:lpstr>
      <vt:lpstr>Tajawal Medium</vt:lpstr>
      <vt:lpstr>Simplified Arabic</vt:lpstr>
      <vt:lpstr>맑은 고딕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dr.WARDA</dc:creator>
  <cp:lastModifiedBy>HP</cp:lastModifiedBy>
  <cp:revision>168</cp:revision>
  <dcterms:created xsi:type="dcterms:W3CDTF">2023-04-29T09:08:23Z</dcterms:created>
  <dcterms:modified xsi:type="dcterms:W3CDTF">2023-05-15T13:05:20Z</dcterms:modified>
</cp:coreProperties>
</file>