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33.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notesSlides/notesSlide1.xml" ContentType="application/vnd.openxmlformats-officedocument.presentationml.notesSlide+xml"/>
  <Override PartName="/ppt/slideLayouts/slideLayout37.xml" ContentType="application/vnd.openxmlformats-officedocument.presentationml.slideLayout+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 id="2147483708" r:id="rId2"/>
    <p:sldMasterId id="2147483720" r:id="rId3"/>
    <p:sldMasterId id="2147483776" r:id="rId4"/>
  </p:sldMasterIdLst>
  <p:notesMasterIdLst>
    <p:notesMasterId r:id="rId82"/>
  </p:notesMasterIdLst>
  <p:handoutMasterIdLst>
    <p:handoutMasterId r:id="rId83"/>
  </p:handoutMasterIdLst>
  <p:sldIdLst>
    <p:sldId id="355" r:id="rId5"/>
    <p:sldId id="458" r:id="rId6"/>
    <p:sldId id="259" r:id="rId7"/>
    <p:sldId id="297" r:id="rId8"/>
    <p:sldId id="298" r:id="rId9"/>
    <p:sldId id="299" r:id="rId10"/>
    <p:sldId id="368" r:id="rId11"/>
    <p:sldId id="369" r:id="rId12"/>
    <p:sldId id="370" r:id="rId13"/>
    <p:sldId id="371" r:id="rId14"/>
    <p:sldId id="302" r:id="rId15"/>
    <p:sldId id="303" r:id="rId16"/>
    <p:sldId id="381" r:id="rId17"/>
    <p:sldId id="382" r:id="rId18"/>
    <p:sldId id="383" r:id="rId19"/>
    <p:sldId id="384" r:id="rId20"/>
    <p:sldId id="385" r:id="rId21"/>
    <p:sldId id="304" r:id="rId22"/>
    <p:sldId id="305" r:id="rId23"/>
    <p:sldId id="306" r:id="rId24"/>
    <p:sldId id="308" r:id="rId25"/>
    <p:sldId id="309" r:id="rId26"/>
    <p:sldId id="459" r:id="rId27"/>
    <p:sldId id="310" r:id="rId28"/>
    <p:sldId id="311" r:id="rId29"/>
    <p:sldId id="312" r:id="rId30"/>
    <p:sldId id="313" r:id="rId31"/>
    <p:sldId id="457" r:id="rId32"/>
    <p:sldId id="315" r:id="rId33"/>
    <p:sldId id="314" r:id="rId34"/>
    <p:sldId id="316" r:id="rId35"/>
    <p:sldId id="317" r:id="rId36"/>
    <p:sldId id="318" r:id="rId37"/>
    <p:sldId id="460" r:id="rId38"/>
    <p:sldId id="322" r:id="rId39"/>
    <p:sldId id="323" r:id="rId40"/>
    <p:sldId id="326" r:id="rId41"/>
    <p:sldId id="461" r:id="rId42"/>
    <p:sldId id="327" r:id="rId43"/>
    <p:sldId id="328" r:id="rId44"/>
    <p:sldId id="330" r:id="rId45"/>
    <p:sldId id="372" r:id="rId46"/>
    <p:sldId id="462" r:id="rId47"/>
    <p:sldId id="332" r:id="rId48"/>
    <p:sldId id="333" r:id="rId49"/>
    <p:sldId id="335" r:id="rId50"/>
    <p:sldId id="336" r:id="rId51"/>
    <p:sldId id="337" r:id="rId52"/>
    <p:sldId id="340" r:id="rId53"/>
    <p:sldId id="386" r:id="rId54"/>
    <p:sldId id="387" r:id="rId55"/>
    <p:sldId id="388" r:id="rId56"/>
    <p:sldId id="389" r:id="rId57"/>
    <p:sldId id="390" r:id="rId58"/>
    <p:sldId id="391" r:id="rId59"/>
    <p:sldId id="463" r:id="rId60"/>
    <p:sldId id="473" r:id="rId61"/>
    <p:sldId id="464" r:id="rId62"/>
    <p:sldId id="465" r:id="rId63"/>
    <p:sldId id="474" r:id="rId64"/>
    <p:sldId id="475" r:id="rId65"/>
    <p:sldId id="476" r:id="rId66"/>
    <p:sldId id="466" r:id="rId67"/>
    <p:sldId id="477" r:id="rId68"/>
    <p:sldId id="478" r:id="rId69"/>
    <p:sldId id="479" r:id="rId70"/>
    <p:sldId id="467" r:id="rId71"/>
    <p:sldId id="472" r:id="rId72"/>
    <p:sldId id="348" r:id="rId73"/>
    <p:sldId id="373" r:id="rId74"/>
    <p:sldId id="374" r:id="rId75"/>
    <p:sldId id="375" r:id="rId76"/>
    <p:sldId id="376" r:id="rId77"/>
    <p:sldId id="377" r:id="rId78"/>
    <p:sldId id="378" r:id="rId79"/>
    <p:sldId id="380" r:id="rId80"/>
    <p:sldId id="276" r:id="rId8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250" autoAdjust="0"/>
    <p:restoredTop sz="94291" autoAdjust="0"/>
  </p:normalViewPr>
  <p:slideViewPr>
    <p:cSldViewPr snapToGrid="0">
      <p:cViewPr varScale="1">
        <p:scale>
          <a:sx n="65" d="100"/>
          <a:sy n="65" d="100"/>
        </p:scale>
        <p:origin x="1008" y="60"/>
      </p:cViewPr>
      <p:guideLst>
        <p:guide orient="horz" pos="2160"/>
        <p:guide pos="3840"/>
      </p:guideLst>
    </p:cSldViewPr>
  </p:slideViewPr>
  <p:outlineViewPr>
    <p:cViewPr>
      <p:scale>
        <a:sx n="33" d="100"/>
        <a:sy n="33" d="100"/>
      </p:scale>
      <p:origin x="0" y="-62394"/>
    </p:cViewPr>
  </p:outlineViewPr>
  <p:notesTextViewPr>
    <p:cViewPr>
      <p:scale>
        <a:sx n="1" d="1"/>
        <a:sy n="1" d="1"/>
      </p:scale>
      <p:origin x="0" y="0"/>
    </p:cViewPr>
  </p:notesTextViewPr>
  <p:notesViewPr>
    <p:cSldViewPr snapToGrid="0">
      <p:cViewPr varScale="1">
        <p:scale>
          <a:sx n="56" d="100"/>
          <a:sy n="56" d="100"/>
        </p:scale>
        <p:origin x="2856" y="72"/>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presProps" Target="presProps.xml"/><Relationship Id="rId89" Type="http://schemas.openxmlformats.org/officeDocument/2006/relationships/customXml" Target="../customXml/item2.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90" Type="http://schemas.openxmlformats.org/officeDocument/2006/relationships/customXml" Target="../customXml/item3.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handoutMaster" Target="handoutMasters/handoutMaster1.xml"/><Relationship Id="rId88"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slideMaster" Target="slideMasters/slideMaster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tableStyles" Target="tableStyles.xml"/><Relationship Id="rId61" Type="http://schemas.openxmlformats.org/officeDocument/2006/relationships/slide" Target="slides/slide57.xml"/><Relationship Id="rId82" Type="http://schemas.openxmlformats.org/officeDocument/2006/relationships/notesMaster" Target="notesMasters/notesMaster1.xml"/><Relationship Id="rId19" Type="http://schemas.openxmlformats.org/officeDocument/2006/relationships/slide" Target="slides/slide1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B906951-D560-4592-A54A-3E3F3E34AFBA}" type="datetimeFigureOut">
              <a:rPr lang="en-US" smtClean="0"/>
              <a:t>9/5/2025</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39CCFF2-9E87-47BA-BB54-AA4786D9755E}" type="slidenum">
              <a:rPr lang="en-US" smtClean="0"/>
              <a:t>‹#›</a:t>
            </a:fld>
            <a:endParaRPr lang="en-US"/>
          </a:p>
        </p:txBody>
      </p:sp>
    </p:spTree>
    <p:extLst>
      <p:ext uri="{BB962C8B-B14F-4D97-AF65-F5344CB8AC3E}">
        <p14:creationId xmlns:p14="http://schemas.microsoft.com/office/powerpoint/2010/main" val="547771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8C9439-AF84-4A8B-8340-13DCC62DE04C}" type="datetimeFigureOut">
              <a:rPr lang="en-US" smtClean="0"/>
              <a:t>9/5/2025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6C0AD9-F3EC-49D5-B219-D36EA4F2CDD0}" type="slidenum">
              <a:rPr lang="en-US" smtClean="0"/>
              <a:t>‹#›</a:t>
            </a:fld>
            <a:endParaRPr lang="en-US"/>
          </a:p>
        </p:txBody>
      </p:sp>
    </p:spTree>
    <p:extLst>
      <p:ext uri="{BB962C8B-B14F-4D97-AF65-F5344CB8AC3E}">
        <p14:creationId xmlns:p14="http://schemas.microsoft.com/office/powerpoint/2010/main" val="3189464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67618" y="1122363"/>
            <a:ext cx="9889588" cy="2387600"/>
          </a:xfrm>
        </p:spPr>
        <p:txBody>
          <a:bodyPr anchor="b">
            <a:normAutofit/>
          </a:bodyPr>
          <a:lstStyle>
            <a:lvl1pPr algn="ctr">
              <a:defRPr sz="5400">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atin typeface="Times New Roman" panose="02020603050405020304" pitchFamily="18" charset="0"/>
                <a:cs typeface="Times New Roman" panose="020206030504050203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r>
              <a:rPr lang="ar-SY"/>
              <a:t>Lecture 6</a:t>
            </a:r>
            <a:endParaRPr lang="en-US" dirty="0"/>
          </a:p>
        </p:txBody>
      </p:sp>
      <p:sp>
        <p:nvSpPr>
          <p:cNvPr id="5" name="Footer Placeholder 4"/>
          <p:cNvSpPr>
            <a:spLocks noGrp="1"/>
          </p:cNvSpPr>
          <p:nvPr>
            <p:ph type="ftr" sz="quarter" idx="11"/>
          </p:nvPr>
        </p:nvSpPr>
        <p:spPr/>
        <p:txBody>
          <a:bodyPr/>
          <a:lstStyle/>
          <a:p>
            <a:r>
              <a:rPr lang="en-US"/>
              <a:t>IT 111</a:t>
            </a:r>
          </a:p>
        </p:txBody>
      </p:sp>
      <p:sp>
        <p:nvSpPr>
          <p:cNvPr id="6" name="Slide Number Placeholder 5"/>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1173917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324882" cy="1325563"/>
          </a:xfrm>
          <a:solidFill>
            <a:srgbClr val="002060"/>
          </a:solidFill>
        </p:spPr>
        <p:txBody>
          <a:bodyPr/>
          <a:lstStyle>
            <a:lvl1pPr algn="ctr">
              <a:defRPr>
                <a:solidFill>
                  <a:schemeClr val="bg1"/>
                </a:solidFill>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Content Placeholder 2"/>
          <p:cNvSpPr>
            <a:spLocks noGrp="1"/>
          </p:cNvSpPr>
          <p:nvPr>
            <p:ph idx="1"/>
          </p:nvPr>
        </p:nvSpPr>
        <p:spPr>
          <a:xfrm>
            <a:off x="838200" y="1828800"/>
            <a:ext cx="10515600" cy="4348163"/>
          </a:xfrm>
        </p:spPr>
        <p:txBody>
          <a:bodyPr/>
          <a:lstStyle>
            <a:lvl1pPr>
              <a:defRPr>
                <a:latin typeface="Times New Roman" panose="02020603050405020304" pitchFamily="18" charset="0"/>
                <a:cs typeface="Times New Roman" panose="02020603050405020304" pitchFamily="18" charset="0"/>
              </a:defRPr>
            </a:lvl1pPr>
            <a:lvl2pPr>
              <a:defRPr>
                <a:latin typeface="Times New Roman" panose="02020603050405020304" pitchFamily="18" charset="0"/>
                <a:cs typeface="Times New Roman" panose="02020603050405020304" pitchFamily="18" charset="0"/>
              </a:defRPr>
            </a:lvl2pPr>
            <a:lvl3pPr>
              <a:defRPr>
                <a:latin typeface="Times New Roman" panose="02020603050405020304" pitchFamily="18" charset="0"/>
                <a:cs typeface="Times New Roman" panose="02020603050405020304" pitchFamily="18" charset="0"/>
              </a:defRPr>
            </a:lvl3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7" name="Picture 6"/>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163082" y="0"/>
            <a:ext cx="2154265" cy="1931831"/>
          </a:xfrm>
          <a:prstGeom prst="rect">
            <a:avLst/>
          </a:prstGeom>
        </p:spPr>
      </p:pic>
      <p:sp>
        <p:nvSpPr>
          <p:cNvPr id="8" name="Footer Placeholder 4"/>
          <p:cNvSpPr txBox="1">
            <a:spLocks/>
          </p:cNvSpPr>
          <p:nvPr/>
        </p:nvSpPr>
        <p:spPr>
          <a:xfrm>
            <a:off x="8338457" y="6356350"/>
            <a:ext cx="3651775"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1" dirty="0">
                <a:solidFill>
                  <a:schemeClr val="tx1"/>
                </a:solidFill>
                <a:latin typeface="Times New Roman" panose="02020603050405020304" pitchFamily="18" charset="0"/>
                <a:cs typeface="Times New Roman" panose="02020603050405020304" pitchFamily="18" charset="0"/>
              </a:rPr>
              <a:t>Introduction to</a:t>
            </a:r>
            <a:r>
              <a:rPr lang="en-US" b="1" baseline="0" dirty="0">
                <a:solidFill>
                  <a:schemeClr val="tx1"/>
                </a:solidFill>
                <a:latin typeface="Times New Roman" panose="02020603050405020304" pitchFamily="18" charset="0"/>
                <a:cs typeface="Times New Roman" panose="02020603050405020304" pitchFamily="18" charset="0"/>
              </a:rPr>
              <a:t> </a:t>
            </a:r>
            <a:r>
              <a:rPr lang="en-US" b="1" dirty="0">
                <a:solidFill>
                  <a:schemeClr val="tx1"/>
                </a:solidFill>
                <a:latin typeface="Times New Roman" panose="02020603050405020304" pitchFamily="18" charset="0"/>
                <a:cs typeface="Times New Roman" panose="02020603050405020304" pitchFamily="18" charset="0"/>
              </a:rPr>
              <a:t>Information Technology  - IT111 </a:t>
            </a:r>
          </a:p>
        </p:txBody>
      </p:sp>
      <p:sp>
        <p:nvSpPr>
          <p:cNvPr id="9" name="Footer Placeholder 4"/>
          <p:cNvSpPr txBox="1">
            <a:spLocks/>
          </p:cNvSpPr>
          <p:nvPr/>
        </p:nvSpPr>
        <p:spPr>
          <a:xfrm>
            <a:off x="4542485" y="6356349"/>
            <a:ext cx="3107029"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1" dirty="0">
                <a:solidFill>
                  <a:schemeClr val="tx1"/>
                </a:solidFill>
                <a:latin typeface="Times New Roman" panose="02020603050405020304" pitchFamily="18" charset="0"/>
                <a:cs typeface="Times New Roman" panose="02020603050405020304" pitchFamily="18" charset="0"/>
              </a:rPr>
              <a:t>Dr. Eng. Youssef </a:t>
            </a:r>
            <a:r>
              <a:rPr lang="en-US" b="1" dirty="0" err="1">
                <a:solidFill>
                  <a:schemeClr val="tx1"/>
                </a:solidFill>
                <a:latin typeface="Times New Roman" panose="02020603050405020304" pitchFamily="18" charset="0"/>
                <a:cs typeface="Times New Roman" panose="02020603050405020304" pitchFamily="18" charset="0"/>
              </a:rPr>
              <a:t>Ntefeh</a:t>
            </a:r>
            <a:endParaRPr lang="en-US" b="1" dirty="0">
              <a:solidFill>
                <a:schemeClr val="tx1"/>
              </a:solidFill>
              <a:latin typeface="Times New Roman" panose="02020603050405020304" pitchFamily="18" charset="0"/>
              <a:cs typeface="Times New Roman" panose="02020603050405020304" pitchFamily="18" charset="0"/>
            </a:endParaRPr>
          </a:p>
        </p:txBody>
      </p:sp>
      <p:pic>
        <p:nvPicPr>
          <p:cNvPr id="11" name="Pictur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2346337"/>
            <a:ext cx="238650" cy="2709534"/>
          </a:xfrm>
          <a:prstGeom prst="rect">
            <a:avLst/>
          </a:prstGeom>
        </p:spPr>
      </p:pic>
      <p:pic>
        <p:nvPicPr>
          <p:cNvPr id="12" name="Picture 1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990232" y="2648114"/>
            <a:ext cx="238650" cy="2709534"/>
          </a:xfrm>
          <a:prstGeom prst="rect">
            <a:avLst/>
          </a:prstGeom>
        </p:spPr>
      </p:pic>
      <p:pic>
        <p:nvPicPr>
          <p:cNvPr id="13" name="Pictur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37053" y="6169338"/>
            <a:ext cx="10515600" cy="217529"/>
          </a:xfrm>
          <a:prstGeom prst="rect">
            <a:avLst/>
          </a:prstGeom>
        </p:spPr>
      </p:pic>
      <p:pic>
        <p:nvPicPr>
          <p:cNvPr id="14" name="Picture 13"/>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163082" y="0"/>
            <a:ext cx="2154265" cy="1931831"/>
          </a:xfrm>
          <a:prstGeom prst="rect">
            <a:avLst/>
          </a:prstGeom>
        </p:spPr>
      </p:pic>
      <p:sp>
        <p:nvSpPr>
          <p:cNvPr id="16" name="Footer Placeholder 4"/>
          <p:cNvSpPr txBox="1">
            <a:spLocks/>
          </p:cNvSpPr>
          <p:nvPr userDrawn="1"/>
        </p:nvSpPr>
        <p:spPr>
          <a:xfrm>
            <a:off x="4542485" y="6356349"/>
            <a:ext cx="3107029"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1" dirty="0">
                <a:solidFill>
                  <a:schemeClr val="tx1"/>
                </a:solidFill>
                <a:latin typeface="Times New Roman" panose="02020603050405020304" pitchFamily="18" charset="0"/>
                <a:cs typeface="Times New Roman" panose="02020603050405020304" pitchFamily="18" charset="0"/>
              </a:rPr>
              <a:t>Dr. Eng. Youssef </a:t>
            </a:r>
            <a:r>
              <a:rPr lang="en-US" b="1" dirty="0" err="1">
                <a:solidFill>
                  <a:schemeClr val="tx1"/>
                </a:solidFill>
                <a:latin typeface="Times New Roman" panose="02020603050405020304" pitchFamily="18" charset="0"/>
                <a:cs typeface="Times New Roman" panose="02020603050405020304" pitchFamily="18" charset="0"/>
              </a:rPr>
              <a:t>Ntefeh</a:t>
            </a:r>
            <a:endParaRPr lang="en-US" b="1" dirty="0">
              <a:solidFill>
                <a:schemeClr val="tx1"/>
              </a:solidFill>
              <a:latin typeface="Times New Roman" panose="02020603050405020304" pitchFamily="18" charset="0"/>
              <a:cs typeface="Times New Roman" panose="02020603050405020304" pitchFamily="18" charset="0"/>
            </a:endParaRPr>
          </a:p>
        </p:txBody>
      </p:sp>
      <p:sp>
        <p:nvSpPr>
          <p:cNvPr id="17" name="Footer Placeholder 4"/>
          <p:cNvSpPr txBox="1">
            <a:spLocks/>
          </p:cNvSpPr>
          <p:nvPr userDrawn="1"/>
        </p:nvSpPr>
        <p:spPr>
          <a:xfrm>
            <a:off x="1" y="6356349"/>
            <a:ext cx="365622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1" dirty="0">
                <a:solidFill>
                  <a:schemeClr val="tx1"/>
                </a:solidFill>
                <a:latin typeface="Times New Roman" panose="02020603050405020304" pitchFamily="18" charset="0"/>
                <a:cs typeface="Times New Roman" panose="02020603050405020304" pitchFamily="18" charset="0"/>
              </a:rPr>
              <a:t>Lecture 6 -Application Software</a:t>
            </a:r>
          </a:p>
        </p:txBody>
      </p:sp>
    </p:spTree>
    <p:extLst>
      <p:ext uri="{BB962C8B-B14F-4D97-AF65-F5344CB8AC3E}">
        <p14:creationId xmlns:p14="http://schemas.microsoft.com/office/powerpoint/2010/main" val="1852566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ar-SY"/>
              <a:t>Lecture 6</a:t>
            </a:r>
            <a:endParaRPr lang="en-US"/>
          </a:p>
        </p:txBody>
      </p:sp>
      <p:sp>
        <p:nvSpPr>
          <p:cNvPr id="5" name="Footer Placeholder 4"/>
          <p:cNvSpPr>
            <a:spLocks noGrp="1"/>
          </p:cNvSpPr>
          <p:nvPr>
            <p:ph type="ftr" sz="quarter" idx="11"/>
          </p:nvPr>
        </p:nvSpPr>
        <p:spPr/>
        <p:txBody>
          <a:bodyPr/>
          <a:lstStyle/>
          <a:p>
            <a:r>
              <a:rPr lang="en-US"/>
              <a:t>IT 111</a:t>
            </a:r>
          </a:p>
        </p:txBody>
      </p:sp>
      <p:sp>
        <p:nvSpPr>
          <p:cNvPr id="6" name="Slide Number Placeholder 5"/>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3036686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a:t>Lecture 6</a:t>
            </a:r>
            <a:endParaRPr lang="en-US"/>
          </a:p>
        </p:txBody>
      </p:sp>
      <p:sp>
        <p:nvSpPr>
          <p:cNvPr id="6" name="Footer Placeholder 5"/>
          <p:cNvSpPr>
            <a:spLocks noGrp="1"/>
          </p:cNvSpPr>
          <p:nvPr>
            <p:ph type="ftr" sz="quarter" idx="11"/>
          </p:nvPr>
        </p:nvSpPr>
        <p:spPr/>
        <p:txBody>
          <a:bodyPr/>
          <a:lstStyle/>
          <a:p>
            <a:r>
              <a:rPr lang="en-US"/>
              <a:t>IT 111</a:t>
            </a:r>
          </a:p>
        </p:txBody>
      </p:sp>
      <p:sp>
        <p:nvSpPr>
          <p:cNvPr id="7" name="Slide Number Placeholder 6"/>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16279105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a:t>Lecture 6</a:t>
            </a:r>
            <a:endParaRPr lang="en-US"/>
          </a:p>
        </p:txBody>
      </p:sp>
      <p:sp>
        <p:nvSpPr>
          <p:cNvPr id="8" name="Footer Placeholder 7"/>
          <p:cNvSpPr>
            <a:spLocks noGrp="1"/>
          </p:cNvSpPr>
          <p:nvPr>
            <p:ph type="ftr" sz="quarter" idx="11"/>
          </p:nvPr>
        </p:nvSpPr>
        <p:spPr/>
        <p:txBody>
          <a:bodyPr/>
          <a:lstStyle/>
          <a:p>
            <a:r>
              <a:rPr lang="en-US"/>
              <a:t>IT 111</a:t>
            </a:r>
          </a:p>
        </p:txBody>
      </p:sp>
      <p:sp>
        <p:nvSpPr>
          <p:cNvPr id="9" name="Slide Number Placeholder 8"/>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3679874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ar-SY"/>
              <a:t>Lecture 6</a:t>
            </a:r>
            <a:endParaRPr lang="en-US"/>
          </a:p>
        </p:txBody>
      </p:sp>
      <p:sp>
        <p:nvSpPr>
          <p:cNvPr id="4" name="Footer Placeholder 3"/>
          <p:cNvSpPr>
            <a:spLocks noGrp="1"/>
          </p:cNvSpPr>
          <p:nvPr>
            <p:ph type="ftr" sz="quarter" idx="11"/>
          </p:nvPr>
        </p:nvSpPr>
        <p:spPr/>
        <p:txBody>
          <a:bodyPr/>
          <a:lstStyle/>
          <a:p>
            <a:r>
              <a:rPr lang="en-US"/>
              <a:t>IT 111</a:t>
            </a:r>
          </a:p>
        </p:txBody>
      </p:sp>
      <p:sp>
        <p:nvSpPr>
          <p:cNvPr id="5" name="Slide Number Placeholder 4"/>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20039814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a:t>Lecture 6</a:t>
            </a:r>
            <a:endParaRPr lang="en-US"/>
          </a:p>
        </p:txBody>
      </p:sp>
      <p:sp>
        <p:nvSpPr>
          <p:cNvPr id="3" name="Footer Placeholder 2"/>
          <p:cNvSpPr>
            <a:spLocks noGrp="1"/>
          </p:cNvSpPr>
          <p:nvPr>
            <p:ph type="ftr" sz="quarter" idx="11"/>
          </p:nvPr>
        </p:nvSpPr>
        <p:spPr/>
        <p:txBody>
          <a:bodyPr/>
          <a:lstStyle/>
          <a:p>
            <a:r>
              <a:rPr lang="en-US"/>
              <a:t>IT 111</a:t>
            </a:r>
          </a:p>
        </p:txBody>
      </p:sp>
      <p:sp>
        <p:nvSpPr>
          <p:cNvPr id="4" name="Slide Number Placeholder 3"/>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40394555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ar-SY"/>
              <a:t>Lecture 6</a:t>
            </a:r>
            <a:endParaRPr lang="en-US"/>
          </a:p>
        </p:txBody>
      </p:sp>
      <p:sp>
        <p:nvSpPr>
          <p:cNvPr id="6" name="Footer Placeholder 5"/>
          <p:cNvSpPr>
            <a:spLocks noGrp="1"/>
          </p:cNvSpPr>
          <p:nvPr>
            <p:ph type="ftr" sz="quarter" idx="11"/>
          </p:nvPr>
        </p:nvSpPr>
        <p:spPr/>
        <p:txBody>
          <a:bodyPr/>
          <a:lstStyle/>
          <a:p>
            <a:r>
              <a:rPr lang="en-US"/>
              <a:t>IT 111</a:t>
            </a:r>
          </a:p>
        </p:txBody>
      </p:sp>
      <p:sp>
        <p:nvSpPr>
          <p:cNvPr id="7" name="Slide Number Placeholder 6"/>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21462808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ar-SY"/>
              <a:t>Lecture 6</a:t>
            </a:r>
            <a:endParaRPr lang="en-US"/>
          </a:p>
        </p:txBody>
      </p:sp>
      <p:sp>
        <p:nvSpPr>
          <p:cNvPr id="6" name="Footer Placeholder 5"/>
          <p:cNvSpPr>
            <a:spLocks noGrp="1"/>
          </p:cNvSpPr>
          <p:nvPr>
            <p:ph type="ftr" sz="quarter" idx="11"/>
          </p:nvPr>
        </p:nvSpPr>
        <p:spPr/>
        <p:txBody>
          <a:bodyPr/>
          <a:lstStyle/>
          <a:p>
            <a:r>
              <a:rPr lang="en-US"/>
              <a:t>IT 111</a:t>
            </a:r>
          </a:p>
        </p:txBody>
      </p:sp>
      <p:sp>
        <p:nvSpPr>
          <p:cNvPr id="7" name="Slide Number Placeholder 6"/>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16997032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6</a:t>
            </a:r>
            <a:endParaRPr lang="en-US"/>
          </a:p>
        </p:txBody>
      </p:sp>
      <p:sp>
        <p:nvSpPr>
          <p:cNvPr id="5" name="Footer Placeholder 4"/>
          <p:cNvSpPr>
            <a:spLocks noGrp="1"/>
          </p:cNvSpPr>
          <p:nvPr>
            <p:ph type="ftr" sz="quarter" idx="11"/>
          </p:nvPr>
        </p:nvSpPr>
        <p:spPr/>
        <p:txBody>
          <a:bodyPr/>
          <a:lstStyle/>
          <a:p>
            <a:r>
              <a:rPr lang="en-US"/>
              <a:t>IT 111</a:t>
            </a:r>
          </a:p>
        </p:txBody>
      </p:sp>
      <p:sp>
        <p:nvSpPr>
          <p:cNvPr id="6" name="Slide Number Placeholder 5"/>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32903512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6</a:t>
            </a:r>
            <a:endParaRPr lang="en-US"/>
          </a:p>
        </p:txBody>
      </p:sp>
      <p:sp>
        <p:nvSpPr>
          <p:cNvPr id="5" name="Footer Placeholder 4"/>
          <p:cNvSpPr>
            <a:spLocks noGrp="1"/>
          </p:cNvSpPr>
          <p:nvPr>
            <p:ph type="ftr" sz="quarter" idx="11"/>
          </p:nvPr>
        </p:nvSpPr>
        <p:spPr/>
        <p:txBody>
          <a:bodyPr/>
          <a:lstStyle/>
          <a:p>
            <a:r>
              <a:rPr lang="en-US"/>
              <a:t>IT 111</a:t>
            </a:r>
          </a:p>
        </p:txBody>
      </p:sp>
      <p:sp>
        <p:nvSpPr>
          <p:cNvPr id="6" name="Slide Number Placeholder 5"/>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33184888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IT 111</a:t>
            </a: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62744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IT 111</a:t>
            </a: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074079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IT 111</a:t>
            </a: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159335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IT 111</a:t>
            </a: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273531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IT 111</a:t>
            </a: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46731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IT 111</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90819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IT 111</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16429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IT 111</a:t>
            </a: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9298954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IT 111</a:t>
            </a: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5494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IT 111</a:t>
            </a: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930778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IT 111</a:t>
            </a: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838596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IT 111</a:t>
            </a: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10155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IT 111</a:t>
            </a: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652454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IT 111</a:t>
            </a: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0538264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IT 111</a:t>
            </a: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626912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IT 111</a:t>
            </a: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15195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IT 111</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273997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IT 111</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72423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IT 111</a:t>
            </a: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79275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IT 111</a:t>
            </a: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171967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IT 111</a:t>
            </a: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901443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IT 111</a:t>
            </a: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3636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77634890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27" name="Footer Placeholder 26"/>
          <p:cNvSpPr>
            <a:spLocks noGrp="1"/>
          </p:cNvSpPr>
          <p:nvPr>
            <p:ph type="ftr" sz="quarter" idx="11"/>
          </p:nvPr>
        </p:nvSpPr>
        <p:spPr>
          <a:xfrm>
            <a:off x="4242545" y="6486976"/>
            <a:ext cx="3706906" cy="365125"/>
          </a:xfrm>
          <a:prstGeom prst="rect">
            <a:avLst/>
          </a:prstGeom>
        </p:spPr>
        <p:txBody>
          <a:bodyPr/>
          <a:lstStyle/>
          <a:p>
            <a:r>
              <a:rPr lang="en-US" dirty="0">
                <a:solidFill>
                  <a:schemeClr val="bg1"/>
                </a:solidFill>
              </a:rPr>
              <a:t>www.midocean.ae</a:t>
            </a:r>
          </a:p>
        </p:txBody>
      </p:sp>
      <p:sp>
        <p:nvSpPr>
          <p:cNvPr id="28" name="Slide Number Placeholder 27"/>
          <p:cNvSpPr>
            <a:spLocks noGrp="1"/>
          </p:cNvSpPr>
          <p:nvPr>
            <p:ph type="sldNum" sz="quarter" idx="12"/>
          </p:nvPr>
        </p:nvSpPr>
        <p:spPr>
          <a:xfrm>
            <a:off x="8095129" y="6486976"/>
            <a:ext cx="3908183" cy="365125"/>
          </a:xfrm>
          <a:prstGeom prst="rect">
            <a:avLst/>
          </a:prstGeom>
        </p:spPr>
        <p:txBody>
          <a:bodyPr/>
          <a:lstStyle/>
          <a:p>
            <a:r>
              <a:rPr lang="en-US" dirty="0"/>
              <a:t>MGM331 Principles of Management information Systems</a:t>
            </a:r>
          </a:p>
        </p:txBody>
      </p:sp>
    </p:spTree>
    <p:extLst>
      <p:ext uri="{BB962C8B-B14F-4D97-AF65-F5344CB8AC3E}">
        <p14:creationId xmlns:p14="http://schemas.microsoft.com/office/powerpoint/2010/main" val="1093233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43502287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25012273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8" name="Footer Placeholder 7"/>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9" name="Slide Number Placeholder 8"/>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22948115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266988153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3" name="Footer Placeholder 2"/>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4" name="Slide Number Placeholder 3"/>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90929371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74813869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08114553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32437662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79753277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94866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33C2188-4416-448A-93CC-3C79FD914749}"/>
              </a:ext>
            </a:extLst>
          </p:cNvPr>
          <p:cNvSpPr>
            <a:spLocks noGrp="1"/>
          </p:cNvSpPr>
          <p:nvPr>
            <p:ph type="dt" sz="half" idx="10"/>
          </p:nvPr>
        </p:nvSpPr>
        <p:spPr>
          <a:xfrm>
            <a:off x="159656" y="6474053"/>
            <a:ext cx="3706906" cy="378047"/>
          </a:xfrm>
          <a:prstGeom prst="rect">
            <a:avLst/>
          </a:prstGeom>
        </p:spPr>
        <p:txBody>
          <a:bodyPr/>
          <a:lstStyle/>
          <a:p>
            <a:r>
              <a:rPr lang="ar-SY"/>
              <a:t>Lecture 6</a:t>
            </a:r>
            <a:endParaRPr lang="en-US" dirty="0"/>
          </a:p>
        </p:txBody>
      </p:sp>
      <p:sp>
        <p:nvSpPr>
          <p:cNvPr id="8" name="Footer Placeholder 7">
            <a:extLst>
              <a:ext uri="{FF2B5EF4-FFF2-40B4-BE49-F238E27FC236}">
                <a16:creationId xmlns:a16="http://schemas.microsoft.com/office/drawing/2014/main" id="{35239E14-9DC3-43DA-8552-CC1630428310}"/>
              </a:ext>
            </a:extLst>
          </p:cNvPr>
          <p:cNvSpPr>
            <a:spLocks noGrp="1"/>
          </p:cNvSpPr>
          <p:nvPr>
            <p:ph type="ftr" sz="quarter" idx="11"/>
          </p:nvPr>
        </p:nvSpPr>
        <p:spPr>
          <a:xfrm>
            <a:off x="4242545" y="6473328"/>
            <a:ext cx="3706906" cy="365125"/>
          </a:xfrm>
          <a:prstGeom prst="rect">
            <a:avLst/>
          </a:prstGeom>
        </p:spPr>
        <p:txBody>
          <a:bodyPr/>
          <a:lstStyle/>
          <a:p>
            <a:r>
              <a:rPr lang="en-US">
                <a:solidFill>
                  <a:schemeClr val="bg1"/>
                </a:solidFill>
              </a:rPr>
              <a:t>IT 111</a:t>
            </a:r>
            <a:endParaRPr lang="en-US" dirty="0">
              <a:solidFill>
                <a:schemeClr val="bg1"/>
              </a:solidFill>
            </a:endParaRPr>
          </a:p>
        </p:txBody>
      </p:sp>
      <p:sp>
        <p:nvSpPr>
          <p:cNvPr id="9" name="Slide Number Placeholder 8">
            <a:extLst>
              <a:ext uri="{FF2B5EF4-FFF2-40B4-BE49-F238E27FC236}">
                <a16:creationId xmlns:a16="http://schemas.microsoft.com/office/drawing/2014/main" id="{8BA41D10-6636-4A65-8356-1F9DC04C3A45}"/>
              </a:ext>
            </a:extLst>
          </p:cNvPr>
          <p:cNvSpPr>
            <a:spLocks noGrp="1"/>
          </p:cNvSpPr>
          <p:nvPr>
            <p:ph type="sldNum" sz="quarter" idx="12"/>
          </p:nvPr>
        </p:nvSpPr>
        <p:spPr>
          <a:xfrm>
            <a:off x="8980227" y="6486976"/>
            <a:ext cx="3023085" cy="365125"/>
          </a:xfrm>
          <a:prstGeom prst="rect">
            <a:avLst/>
          </a:prstGeom>
        </p:spPr>
        <p:txBody>
          <a:bodyPr/>
          <a:lstStyle/>
          <a:p>
            <a:pPr algn="ctr"/>
            <a:r>
              <a:rPr lang="en-US" dirty="0"/>
              <a:t>IT111 Introduction to Information Technology </a:t>
            </a:r>
          </a:p>
        </p:txBody>
      </p:sp>
    </p:spTree>
    <p:extLst>
      <p:ext uri="{BB962C8B-B14F-4D97-AF65-F5344CB8AC3E}">
        <p14:creationId xmlns:p14="http://schemas.microsoft.com/office/powerpoint/2010/main" val="370962765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ar-SY"/>
              <a:t>Lecture 6</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a:solidFill>
                  <a:schemeClr val="bg1"/>
                </a:solidFill>
              </a:rPr>
              <a:t>IT 111</a:t>
            </a:r>
            <a:endParaRPr lang="en-US" sz="1200" dirty="0">
              <a:solidFill>
                <a:schemeClr val="bg1"/>
              </a:solidFill>
            </a:endParaRP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3308934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a:xfrm>
            <a:off x="159656" y="6474053"/>
            <a:ext cx="3706906" cy="378047"/>
          </a:xfrm>
          <a:prstGeom prst="rect">
            <a:avLst/>
          </a:prstGeom>
        </p:spPr>
        <p:txBody>
          <a:bodyPr/>
          <a:lstStyle/>
          <a:p>
            <a:r>
              <a:rPr lang="ar-SY"/>
              <a:t>Lecture 6</a:t>
            </a:r>
            <a:endParaRPr lang="en-US" dirty="0"/>
          </a:p>
        </p:txBody>
      </p:sp>
      <p:sp>
        <p:nvSpPr>
          <p:cNvPr id="27" name="Footer Placeholder 26"/>
          <p:cNvSpPr>
            <a:spLocks noGrp="1"/>
          </p:cNvSpPr>
          <p:nvPr>
            <p:ph type="ftr" sz="quarter" idx="11"/>
          </p:nvPr>
        </p:nvSpPr>
        <p:spPr>
          <a:xfrm>
            <a:off x="4242545" y="6486976"/>
            <a:ext cx="3706906" cy="365125"/>
          </a:xfrm>
          <a:prstGeom prst="rect">
            <a:avLst/>
          </a:prstGeom>
        </p:spPr>
        <p:txBody>
          <a:bodyPr/>
          <a:lstStyle/>
          <a:p>
            <a:r>
              <a:rPr lang="en-US">
                <a:solidFill>
                  <a:schemeClr val="bg1"/>
                </a:solidFill>
              </a:rPr>
              <a:t>IT 111</a:t>
            </a:r>
            <a:endParaRPr lang="en-US" dirty="0">
              <a:solidFill>
                <a:schemeClr val="bg1"/>
              </a:solidFill>
            </a:endParaRPr>
          </a:p>
        </p:txBody>
      </p:sp>
      <p:sp>
        <p:nvSpPr>
          <p:cNvPr id="28" name="Slide Number Placeholder 27"/>
          <p:cNvSpPr>
            <a:spLocks noGrp="1"/>
          </p:cNvSpPr>
          <p:nvPr>
            <p:ph type="sldNum" sz="quarter" idx="12"/>
          </p:nvPr>
        </p:nvSpPr>
        <p:spPr>
          <a:xfrm>
            <a:off x="8095129" y="6486976"/>
            <a:ext cx="3908183" cy="365125"/>
          </a:xfrm>
          <a:prstGeom prst="rect">
            <a:avLst/>
          </a:prstGeom>
        </p:spPr>
        <p:txBody>
          <a:bodyPr/>
          <a:lstStyle/>
          <a:p>
            <a:r>
              <a:rPr lang="en-US" dirty="0"/>
              <a:t>MGM331 Principles of Management Information Systems</a:t>
            </a:r>
          </a:p>
        </p:txBody>
      </p:sp>
    </p:spTree>
    <p:extLst>
      <p:ext uri="{BB962C8B-B14F-4D97-AF65-F5344CB8AC3E}">
        <p14:creationId xmlns:p14="http://schemas.microsoft.com/office/powerpoint/2010/main" val="405330745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ar-SY"/>
              <a:t>Lecture 6</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a:solidFill>
                  <a:schemeClr val="bg1"/>
                </a:solidFill>
              </a:rPr>
              <a:t>IT 111</a:t>
            </a:r>
            <a:endParaRPr lang="en-US" sz="1200" dirty="0">
              <a:solidFill>
                <a:schemeClr val="bg1"/>
              </a:solidFill>
            </a:endParaRP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2823619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235727248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47225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66095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54207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010860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01276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slideLayout" Target="../slideLayouts/slideLayout51.xml"/><Relationship Id="rId3" Type="http://schemas.openxmlformats.org/officeDocument/2006/relationships/slideLayout" Target="../slideLayouts/slideLayout36.xml"/><Relationship Id="rId21" Type="http://schemas.openxmlformats.org/officeDocument/2006/relationships/slideLayout" Target="../slideLayouts/slideLayout54.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slideLayout" Target="../slideLayouts/slideLayout50.xml"/><Relationship Id="rId25" Type="http://schemas.openxmlformats.org/officeDocument/2006/relationships/image" Target="../media/image5.png"/><Relationship Id="rId2" Type="http://schemas.openxmlformats.org/officeDocument/2006/relationships/slideLayout" Target="../slideLayouts/slideLayout35.xml"/><Relationship Id="rId16" Type="http://schemas.openxmlformats.org/officeDocument/2006/relationships/slideLayout" Target="../slideLayouts/slideLayout49.xml"/><Relationship Id="rId20" Type="http://schemas.openxmlformats.org/officeDocument/2006/relationships/slideLayout" Target="../slideLayouts/slideLayout53.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24" Type="http://schemas.openxmlformats.org/officeDocument/2006/relationships/image" Target="../media/image4.png"/><Relationship Id="rId5" Type="http://schemas.openxmlformats.org/officeDocument/2006/relationships/slideLayout" Target="../slideLayouts/slideLayout38.xml"/><Relationship Id="rId15" Type="http://schemas.openxmlformats.org/officeDocument/2006/relationships/slideLayout" Target="../slideLayouts/slideLayout48.xml"/><Relationship Id="rId23" Type="http://schemas.openxmlformats.org/officeDocument/2006/relationships/theme" Target="../theme/theme4.xml"/><Relationship Id="rId10" Type="http://schemas.openxmlformats.org/officeDocument/2006/relationships/slideLayout" Target="../slideLayouts/slideLayout43.xml"/><Relationship Id="rId19" Type="http://schemas.openxmlformats.org/officeDocument/2006/relationships/slideLayout" Target="../slideLayouts/slideLayout52.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 Id="rId22" Type="http://schemas.openxmlformats.org/officeDocument/2006/relationships/slideLayout" Target="../slideLayouts/slideLayout5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ar-SY"/>
              <a:t>Lecture 6</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IT 111</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195CB5-BC59-4CF9-8239-F64668574F7B}" type="slidenum">
              <a:rPr lang="en-US" smtClean="0"/>
              <a:t>‹#›</a:t>
            </a:fld>
            <a:endParaRPr lang="en-US"/>
          </a:p>
        </p:txBody>
      </p:sp>
    </p:spTree>
    <p:extLst>
      <p:ext uri="{BB962C8B-B14F-4D97-AF65-F5344CB8AC3E}">
        <p14:creationId xmlns:p14="http://schemas.microsoft.com/office/powerpoint/2010/main" val="314367215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IT 111</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6547497"/>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IT 111</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870493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Graphic 21">
            <a:extLst>
              <a:ext uri="{FF2B5EF4-FFF2-40B4-BE49-F238E27FC236}">
                <a16:creationId xmlns:a16="http://schemas.microsoft.com/office/drawing/2014/main" id="{4921FC31-4AA0-42ED-A460-3020C103B4EB}"/>
              </a:ext>
            </a:extLst>
          </p:cNvPr>
          <p:cNvPicPr>
            <a:picLocks noChangeAspect="1"/>
          </p:cNvPicPr>
          <p:nvPr userDrawn="1"/>
        </p:nvPicPr>
        <p:blipFill rotWithShape="1">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79107694"/>
      </p:ext>
    </p:extLst>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 id="2147483788" r:id="rId12"/>
    <p:sldLayoutId id="2147483753" r:id="rId13"/>
    <p:sldLayoutId id="2147483754" r:id="rId14"/>
    <p:sldLayoutId id="2147483755" r:id="rId15"/>
    <p:sldLayoutId id="2147483756" r:id="rId16"/>
    <p:sldLayoutId id="2147483769" r:id="rId17"/>
    <p:sldLayoutId id="2147483771" r:id="rId18"/>
    <p:sldLayoutId id="2147483772" r:id="rId19"/>
    <p:sldLayoutId id="2147483773" r:id="rId20"/>
    <p:sldLayoutId id="2147483774" r:id="rId21"/>
    <p:sldLayoutId id="2147483775" r:id="rId22"/>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45.xml"/><Relationship Id="rId5" Type="http://schemas.openxmlformats.org/officeDocument/2006/relationships/image" Target="../media/image5.png"/><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35.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5.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35.xml"/><Relationship Id="rId4" Type="http://schemas.openxmlformats.org/officeDocument/2006/relationships/image" Target="../media/image32.jpeg"/></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5.xml"/></Relationships>
</file>

<file path=ppt/slides/_rels/slide2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5.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35.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3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5.xml"/></Relationships>
</file>

<file path=ppt/slides/_rels/slide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35.xml"/></Relationships>
</file>

<file path=ppt/slides/_rels/slide36.xml.rels><?xml version="1.0" encoding="UTF-8" standalone="yes"?>
<Relationships xmlns="http://schemas.openxmlformats.org/package/2006/relationships"><Relationship Id="rId2" Type="http://schemas.openxmlformats.org/officeDocument/2006/relationships/image" Target="../media/image39.gif"/><Relationship Id="rId1" Type="http://schemas.openxmlformats.org/officeDocument/2006/relationships/slideLayout" Target="../slideLayouts/slideLayout3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5.xml"/></Relationships>
</file>

<file path=ppt/slides/_rels/slide3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35.xml"/></Relationships>
</file>

<file path=ppt/slides/_rels/slide4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3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5.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3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3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35.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35.xml"/></Relationships>
</file>

<file path=ppt/slides/_rels/slide50.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35.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png"/><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45348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6</a:t>
            </a:r>
          </a:p>
        </p:txBody>
      </p:sp>
      <p:sp>
        <p:nvSpPr>
          <p:cNvPr id="11" name="TextBox 10"/>
          <p:cNvSpPr txBox="1"/>
          <p:nvPr/>
        </p:nvSpPr>
        <p:spPr>
          <a:xfrm>
            <a:off x="6311231" y="4994280"/>
            <a:ext cx="5406141"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ITC202</a:t>
            </a:r>
          </a:p>
          <a:p>
            <a:pPr lvl="0"/>
            <a:r>
              <a:rPr lang="en-US" sz="2000" b="1" dirty="0">
                <a:solidFill>
                  <a:prstClr val="black"/>
                </a:solidFill>
                <a:latin typeface="Times New Roman" panose="02020603050405020304" pitchFamily="18" charset="0"/>
                <a:cs typeface="Times New Roman" panose="02020603050405020304" pitchFamily="18" charset="0"/>
              </a:rPr>
              <a:t>Application Software</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Eng. Youssef Ntefeh</a:t>
            </a:r>
          </a:p>
        </p:txBody>
      </p:sp>
      <p:sp>
        <p:nvSpPr>
          <p:cNvPr id="13" name="TextBox 12"/>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38075C5F-E6B9-4298-A219-2725AAFD0E44}"/>
              </a:ext>
            </a:extLst>
          </p:cNvPr>
          <p:cNvSpPr txBox="1"/>
          <p:nvPr/>
        </p:nvSpPr>
        <p:spPr>
          <a:xfrm>
            <a:off x="6271884" y="3078098"/>
            <a:ext cx="6292251"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Internet and Information Technology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Straight Connector 5">
            <a:extLst>
              <a:ext uri="{FF2B5EF4-FFF2-40B4-BE49-F238E27FC236}">
                <a16:creationId xmlns:a16="http://schemas.microsoft.com/office/drawing/2014/main" id="{82D6AC73-2C2D-4756-848D-7AF55283EFC6}"/>
              </a:ext>
            </a:extLst>
          </p:cNvPr>
          <p:cNvSpPr/>
          <p:nvPr/>
        </p:nvSpPr>
        <p:spPr>
          <a:xfrm>
            <a:off x="355599" y="195053"/>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Freeform: Shape 6">
            <a:extLst>
              <a:ext uri="{FF2B5EF4-FFF2-40B4-BE49-F238E27FC236}">
                <a16:creationId xmlns:a16="http://schemas.microsoft.com/office/drawing/2014/main" id="{53BB9079-D502-4DAD-A43F-7B3FB8C7FC3A}"/>
              </a:ext>
            </a:extLst>
          </p:cNvPr>
          <p:cNvSpPr/>
          <p:nvPr/>
        </p:nvSpPr>
        <p:spPr>
          <a:xfrm>
            <a:off x="0" y="195053"/>
            <a:ext cx="2510969" cy="6662947"/>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6:</a:t>
            </a: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Application</a:t>
            </a:r>
            <a:endParaRPr kumimoji="0" lang="ar-SY"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1244600" rtl="1" eaLnBrk="1" fontAlgn="auto" latinLnBrk="0" hangingPunct="1">
              <a:lnSpc>
                <a:spcPct val="90000"/>
              </a:lnSpc>
              <a:spcBef>
                <a:spcPct val="0"/>
              </a:spcBef>
              <a:spcAft>
                <a:spcPct val="3500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Software</a:t>
            </a:r>
            <a:endParaRPr kumimoji="0" lang="en-US" sz="36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8" name="Freeform: Shape 7">
            <a:extLst>
              <a:ext uri="{FF2B5EF4-FFF2-40B4-BE49-F238E27FC236}">
                <a16:creationId xmlns:a16="http://schemas.microsoft.com/office/drawing/2014/main" id="{12512640-B44A-44B9-A86E-110EB2166D22}"/>
              </a:ext>
            </a:extLst>
          </p:cNvPr>
          <p:cNvSpPr/>
          <p:nvPr/>
        </p:nvSpPr>
        <p:spPr>
          <a:xfrm>
            <a:off x="2510970" y="226259"/>
            <a:ext cx="4787881" cy="1696672"/>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The Basics of Application Software</a:t>
            </a:r>
          </a:p>
        </p:txBody>
      </p:sp>
      <p:sp>
        <p:nvSpPr>
          <p:cNvPr id="9" name="Freeform: Shape 8">
            <a:extLst>
              <a:ext uri="{FF2B5EF4-FFF2-40B4-BE49-F238E27FC236}">
                <a16:creationId xmlns:a16="http://schemas.microsoft.com/office/drawing/2014/main" id="{EAE61C05-7592-4ABC-AC02-1862BF515BB6}"/>
              </a:ext>
            </a:extLst>
          </p:cNvPr>
          <p:cNvSpPr/>
          <p:nvPr/>
        </p:nvSpPr>
        <p:spPr>
          <a:xfrm>
            <a:off x="7412926" y="226259"/>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Software Ownership Rights</a:t>
            </a:r>
          </a:p>
        </p:txBody>
      </p:sp>
      <p:sp>
        <p:nvSpPr>
          <p:cNvPr id="10" name="Straight Connector 9">
            <a:extLst>
              <a:ext uri="{FF2B5EF4-FFF2-40B4-BE49-F238E27FC236}">
                <a16:creationId xmlns:a16="http://schemas.microsoft.com/office/drawing/2014/main" id="{176173E3-F04E-46FF-903D-7A3648E8576E}"/>
              </a:ext>
            </a:extLst>
          </p:cNvPr>
          <p:cNvSpPr/>
          <p:nvPr/>
        </p:nvSpPr>
        <p:spPr>
          <a:xfrm>
            <a:off x="7240796" y="55771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1" name="Freeform: Shape 10">
            <a:extLst>
              <a:ext uri="{FF2B5EF4-FFF2-40B4-BE49-F238E27FC236}">
                <a16:creationId xmlns:a16="http://schemas.microsoft.com/office/drawing/2014/main" id="{C8743BE0-EE10-400F-961C-53EBF141CC75}"/>
              </a:ext>
            </a:extLst>
          </p:cNvPr>
          <p:cNvSpPr/>
          <p:nvPr/>
        </p:nvSpPr>
        <p:spPr>
          <a:xfrm>
            <a:off x="7412926" y="557718"/>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Desktop vs. Mobile Software</a:t>
            </a:r>
          </a:p>
        </p:txBody>
      </p:sp>
      <p:sp>
        <p:nvSpPr>
          <p:cNvPr id="12" name="Straight Connector 11">
            <a:extLst>
              <a:ext uri="{FF2B5EF4-FFF2-40B4-BE49-F238E27FC236}">
                <a16:creationId xmlns:a16="http://schemas.microsoft.com/office/drawing/2014/main" id="{B01B788B-B478-4A47-98A3-8477F2AC9769}"/>
              </a:ext>
            </a:extLst>
          </p:cNvPr>
          <p:cNvSpPr/>
          <p:nvPr/>
        </p:nvSpPr>
        <p:spPr>
          <a:xfrm>
            <a:off x="7240796" y="90303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3" name="Freeform: Shape 12">
            <a:extLst>
              <a:ext uri="{FF2B5EF4-FFF2-40B4-BE49-F238E27FC236}">
                <a16:creationId xmlns:a16="http://schemas.microsoft.com/office/drawing/2014/main" id="{EE442F77-EA56-420C-9595-8B3B604F0897}"/>
              </a:ext>
            </a:extLst>
          </p:cNvPr>
          <p:cNvSpPr/>
          <p:nvPr/>
        </p:nvSpPr>
        <p:spPr>
          <a:xfrm>
            <a:off x="7412926" y="903032"/>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Installed vs. Web-Based Software</a:t>
            </a:r>
          </a:p>
        </p:txBody>
      </p:sp>
      <p:sp>
        <p:nvSpPr>
          <p:cNvPr id="14" name="Straight Connector 13">
            <a:extLst>
              <a:ext uri="{FF2B5EF4-FFF2-40B4-BE49-F238E27FC236}">
                <a16:creationId xmlns:a16="http://schemas.microsoft.com/office/drawing/2014/main" id="{CF6E7D4B-FE02-4173-8B5C-BCFF82F8A780}"/>
              </a:ext>
            </a:extLst>
          </p:cNvPr>
          <p:cNvSpPr/>
          <p:nvPr/>
        </p:nvSpPr>
        <p:spPr>
          <a:xfrm>
            <a:off x="7240796" y="1262201"/>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5" name="Freeform: Shape 14">
            <a:extLst>
              <a:ext uri="{FF2B5EF4-FFF2-40B4-BE49-F238E27FC236}">
                <a16:creationId xmlns:a16="http://schemas.microsoft.com/office/drawing/2014/main" id="{38C9DB74-EF86-497D-B638-D2DC27A18C11}"/>
              </a:ext>
            </a:extLst>
          </p:cNvPr>
          <p:cNvSpPr/>
          <p:nvPr/>
        </p:nvSpPr>
        <p:spPr>
          <a:xfrm>
            <a:off x="7412926" y="1262201"/>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Software Suites</a:t>
            </a:r>
          </a:p>
        </p:txBody>
      </p:sp>
      <p:sp>
        <p:nvSpPr>
          <p:cNvPr id="16" name="Straight Connector 15">
            <a:extLst>
              <a:ext uri="{FF2B5EF4-FFF2-40B4-BE49-F238E27FC236}">
                <a16:creationId xmlns:a16="http://schemas.microsoft.com/office/drawing/2014/main" id="{566474D5-ED77-4A29-AA0B-B561FA4A2EB0}"/>
              </a:ext>
            </a:extLst>
          </p:cNvPr>
          <p:cNvSpPr/>
          <p:nvPr/>
        </p:nvSpPr>
        <p:spPr>
          <a:xfrm>
            <a:off x="7240796" y="162137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7" name="Freeform: Shape 16">
            <a:extLst>
              <a:ext uri="{FF2B5EF4-FFF2-40B4-BE49-F238E27FC236}">
                <a16:creationId xmlns:a16="http://schemas.microsoft.com/office/drawing/2014/main" id="{960D81BF-EAFD-48E9-94CC-AA198F77618E}"/>
              </a:ext>
            </a:extLst>
          </p:cNvPr>
          <p:cNvSpPr/>
          <p:nvPr/>
        </p:nvSpPr>
        <p:spPr>
          <a:xfrm>
            <a:off x="7412926" y="1621370"/>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Common Software Commands</a:t>
            </a:r>
          </a:p>
        </p:txBody>
      </p:sp>
      <p:sp>
        <p:nvSpPr>
          <p:cNvPr id="18" name="Straight Connector 17">
            <a:extLst>
              <a:ext uri="{FF2B5EF4-FFF2-40B4-BE49-F238E27FC236}">
                <a16:creationId xmlns:a16="http://schemas.microsoft.com/office/drawing/2014/main" id="{EFDFFC9B-0DF8-48CF-A0EA-837F87A50490}"/>
              </a:ext>
            </a:extLst>
          </p:cNvPr>
          <p:cNvSpPr/>
          <p:nvPr/>
        </p:nvSpPr>
        <p:spPr>
          <a:xfrm>
            <a:off x="2650664" y="195413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9" name="Freeform: Shape 18">
            <a:extLst>
              <a:ext uri="{FF2B5EF4-FFF2-40B4-BE49-F238E27FC236}">
                <a16:creationId xmlns:a16="http://schemas.microsoft.com/office/drawing/2014/main" id="{9A74D944-DF98-4FDA-9D41-145CC85BDC74}"/>
              </a:ext>
            </a:extLst>
          </p:cNvPr>
          <p:cNvSpPr/>
          <p:nvPr/>
        </p:nvSpPr>
        <p:spPr>
          <a:xfrm>
            <a:off x="2510970" y="1985343"/>
            <a:ext cx="4787881" cy="738214"/>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Word Processing Concepts</a:t>
            </a:r>
          </a:p>
        </p:txBody>
      </p:sp>
      <p:sp>
        <p:nvSpPr>
          <p:cNvPr id="20" name="Freeform: Shape 19">
            <a:extLst>
              <a:ext uri="{FF2B5EF4-FFF2-40B4-BE49-F238E27FC236}">
                <a16:creationId xmlns:a16="http://schemas.microsoft.com/office/drawing/2014/main" id="{E9B1991B-1A2B-4CA9-B781-D9D5627D873E}"/>
              </a:ext>
            </a:extLst>
          </p:cNvPr>
          <p:cNvSpPr/>
          <p:nvPr/>
        </p:nvSpPr>
        <p:spPr>
          <a:xfrm>
            <a:off x="7412926" y="1985343"/>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Creating a Word Processing Document</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1" name="Straight Connector 20">
            <a:extLst>
              <a:ext uri="{FF2B5EF4-FFF2-40B4-BE49-F238E27FC236}">
                <a16:creationId xmlns:a16="http://schemas.microsoft.com/office/drawing/2014/main" id="{76CE7ECD-FB8C-4A7C-8319-51785CB5AF5E}"/>
              </a:ext>
            </a:extLst>
          </p:cNvPr>
          <p:cNvSpPr/>
          <p:nvPr/>
        </p:nvSpPr>
        <p:spPr>
          <a:xfrm>
            <a:off x="7240796" y="236668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2" name="Freeform: Shape 21">
            <a:extLst>
              <a:ext uri="{FF2B5EF4-FFF2-40B4-BE49-F238E27FC236}">
                <a16:creationId xmlns:a16="http://schemas.microsoft.com/office/drawing/2014/main" id="{3ADA25D7-6D98-47AE-87CC-AEC3B4792A6F}"/>
              </a:ext>
            </a:extLst>
          </p:cNvPr>
          <p:cNvSpPr/>
          <p:nvPr/>
        </p:nvSpPr>
        <p:spPr>
          <a:xfrm>
            <a:off x="7412926" y="2366680"/>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Tables, Graphics, and Templates</a:t>
            </a:r>
          </a:p>
        </p:txBody>
      </p:sp>
      <p:sp>
        <p:nvSpPr>
          <p:cNvPr id="23" name="Straight Connector 22">
            <a:extLst>
              <a:ext uri="{FF2B5EF4-FFF2-40B4-BE49-F238E27FC236}">
                <a16:creationId xmlns:a16="http://schemas.microsoft.com/office/drawing/2014/main" id="{B776E7F8-B893-4A6B-A327-F6EF14E5B1E9}"/>
              </a:ext>
            </a:extLst>
          </p:cNvPr>
          <p:cNvSpPr/>
          <p:nvPr/>
        </p:nvSpPr>
        <p:spPr>
          <a:xfrm>
            <a:off x="2650664" y="2734161"/>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4" name="Freeform: Shape 23">
            <a:extLst>
              <a:ext uri="{FF2B5EF4-FFF2-40B4-BE49-F238E27FC236}">
                <a16:creationId xmlns:a16="http://schemas.microsoft.com/office/drawing/2014/main" id="{3B795247-7D47-46B1-A41C-F9CFF0DAFA0E}"/>
              </a:ext>
            </a:extLst>
          </p:cNvPr>
          <p:cNvSpPr/>
          <p:nvPr/>
        </p:nvSpPr>
        <p:spPr>
          <a:xfrm>
            <a:off x="2510970" y="2765367"/>
            <a:ext cx="478788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Spreadsheet Concepts</a:t>
            </a:r>
          </a:p>
        </p:txBody>
      </p:sp>
      <p:sp>
        <p:nvSpPr>
          <p:cNvPr id="25" name="Freeform: Shape 24">
            <a:extLst>
              <a:ext uri="{FF2B5EF4-FFF2-40B4-BE49-F238E27FC236}">
                <a16:creationId xmlns:a16="http://schemas.microsoft.com/office/drawing/2014/main" id="{856AAD11-624E-4C6B-ADE5-941F7C62FED3}"/>
              </a:ext>
            </a:extLst>
          </p:cNvPr>
          <p:cNvSpPr/>
          <p:nvPr/>
        </p:nvSpPr>
        <p:spPr>
          <a:xfrm>
            <a:off x="7412926" y="2765367"/>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Creating a Spreadsheet</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6" name="Straight Connector 25">
            <a:extLst>
              <a:ext uri="{FF2B5EF4-FFF2-40B4-BE49-F238E27FC236}">
                <a16:creationId xmlns:a16="http://schemas.microsoft.com/office/drawing/2014/main" id="{CA5CADEB-C1DA-4FD7-B22D-0DA80B4F075F}"/>
              </a:ext>
            </a:extLst>
          </p:cNvPr>
          <p:cNvSpPr/>
          <p:nvPr/>
        </p:nvSpPr>
        <p:spPr>
          <a:xfrm>
            <a:off x="7240796" y="314670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7" name="Freeform: Shape 26">
            <a:extLst>
              <a:ext uri="{FF2B5EF4-FFF2-40B4-BE49-F238E27FC236}">
                <a16:creationId xmlns:a16="http://schemas.microsoft.com/office/drawing/2014/main" id="{73241C47-68D1-47CF-BAC6-481D337E2B2E}"/>
              </a:ext>
            </a:extLst>
          </p:cNvPr>
          <p:cNvSpPr/>
          <p:nvPr/>
        </p:nvSpPr>
        <p:spPr>
          <a:xfrm>
            <a:off x="7412926" y="3146704"/>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Entering Data into a Spreadsheet Cell</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8" name="Straight Connector 27">
            <a:extLst>
              <a:ext uri="{FF2B5EF4-FFF2-40B4-BE49-F238E27FC236}">
                <a16:creationId xmlns:a16="http://schemas.microsoft.com/office/drawing/2014/main" id="{62650EAB-1AFA-4632-A375-EE124D8FAB6C}"/>
              </a:ext>
            </a:extLst>
          </p:cNvPr>
          <p:cNvSpPr/>
          <p:nvPr/>
        </p:nvSpPr>
        <p:spPr>
          <a:xfrm>
            <a:off x="2650664" y="351418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9" name="Freeform: Shape 28">
            <a:extLst>
              <a:ext uri="{FF2B5EF4-FFF2-40B4-BE49-F238E27FC236}">
                <a16:creationId xmlns:a16="http://schemas.microsoft.com/office/drawing/2014/main" id="{A9B5A196-81B2-4F0F-A77D-F125E2575087}"/>
              </a:ext>
            </a:extLst>
          </p:cNvPr>
          <p:cNvSpPr/>
          <p:nvPr/>
        </p:nvSpPr>
        <p:spPr>
          <a:xfrm>
            <a:off x="2510970" y="3545392"/>
            <a:ext cx="478788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a:ln>
                  <a:noFill/>
                </a:ln>
                <a:solidFill>
                  <a:srgbClr val="5B9BD5"/>
                </a:solidFill>
                <a:effectLst/>
                <a:uLnTx/>
                <a:uFillTx/>
                <a:latin typeface="Times New Roman"/>
                <a:ea typeface="+mn-ea"/>
                <a:cs typeface="Times New Roman"/>
              </a:rPr>
              <a:t>Database Concepts</a:t>
            </a:r>
            <a:endParaRPr kumimoji="0" lang="en-US" sz="2400" b="1" i="0" u="none" strike="noStrike" kern="1200" cap="none" spc="0" normalizeH="0" baseline="0" noProof="0" dirty="0">
              <a:ln>
                <a:noFill/>
              </a:ln>
              <a:solidFill>
                <a:srgbClr val="5B9BD5"/>
              </a:solidFill>
              <a:effectLst/>
              <a:uLnTx/>
              <a:uFillTx/>
              <a:latin typeface="Times New Roman"/>
              <a:ea typeface="+mn-ea"/>
              <a:cs typeface="Times New Roman"/>
            </a:endParaRPr>
          </a:p>
        </p:txBody>
      </p:sp>
      <p:sp>
        <p:nvSpPr>
          <p:cNvPr id="30" name="Freeform: Shape 29">
            <a:extLst>
              <a:ext uri="{FF2B5EF4-FFF2-40B4-BE49-F238E27FC236}">
                <a16:creationId xmlns:a16="http://schemas.microsoft.com/office/drawing/2014/main" id="{73CE3071-633F-4044-90D0-E63A59368FBA}"/>
              </a:ext>
            </a:extLst>
          </p:cNvPr>
          <p:cNvSpPr/>
          <p:nvPr/>
        </p:nvSpPr>
        <p:spPr>
          <a:xfrm>
            <a:off x="7412926" y="3545392"/>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What Is a Database</a:t>
            </a:r>
          </a:p>
        </p:txBody>
      </p:sp>
      <p:sp>
        <p:nvSpPr>
          <p:cNvPr id="31" name="Straight Connector 30">
            <a:extLst>
              <a:ext uri="{FF2B5EF4-FFF2-40B4-BE49-F238E27FC236}">
                <a16:creationId xmlns:a16="http://schemas.microsoft.com/office/drawing/2014/main" id="{695A1970-0463-4109-B1B3-B3AD88A5B867}"/>
              </a:ext>
            </a:extLst>
          </p:cNvPr>
          <p:cNvSpPr/>
          <p:nvPr/>
        </p:nvSpPr>
        <p:spPr>
          <a:xfrm>
            <a:off x="7240796" y="3857453"/>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2" name="Freeform: Shape 31">
            <a:extLst>
              <a:ext uri="{FF2B5EF4-FFF2-40B4-BE49-F238E27FC236}">
                <a16:creationId xmlns:a16="http://schemas.microsoft.com/office/drawing/2014/main" id="{4763185D-F162-49D7-B7BD-72AA3C829C0F}"/>
              </a:ext>
            </a:extLst>
          </p:cNvPr>
          <p:cNvSpPr/>
          <p:nvPr/>
        </p:nvSpPr>
        <p:spPr>
          <a:xfrm>
            <a:off x="7412926" y="3857453"/>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Creating a Database</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3" name="Straight Connector 32">
            <a:extLst>
              <a:ext uri="{FF2B5EF4-FFF2-40B4-BE49-F238E27FC236}">
                <a16:creationId xmlns:a16="http://schemas.microsoft.com/office/drawing/2014/main" id="{05F517D3-48FD-4C27-9D74-609556E77CBD}"/>
              </a:ext>
            </a:extLst>
          </p:cNvPr>
          <p:cNvSpPr/>
          <p:nvPr/>
        </p:nvSpPr>
        <p:spPr>
          <a:xfrm>
            <a:off x="2650664" y="416951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4" name="Freeform: Shape 33">
            <a:extLst>
              <a:ext uri="{FF2B5EF4-FFF2-40B4-BE49-F238E27FC236}">
                <a16:creationId xmlns:a16="http://schemas.microsoft.com/office/drawing/2014/main" id="{331A58D9-C902-4311-9697-30718AC6AAF8}"/>
              </a:ext>
            </a:extLst>
          </p:cNvPr>
          <p:cNvSpPr/>
          <p:nvPr/>
        </p:nvSpPr>
        <p:spPr>
          <a:xfrm>
            <a:off x="2510970" y="4200721"/>
            <a:ext cx="478788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Presentation Graphics Concepts</a:t>
            </a:r>
          </a:p>
        </p:txBody>
      </p:sp>
      <p:sp>
        <p:nvSpPr>
          <p:cNvPr id="35" name="Freeform: Shape 34">
            <a:extLst>
              <a:ext uri="{FF2B5EF4-FFF2-40B4-BE49-F238E27FC236}">
                <a16:creationId xmlns:a16="http://schemas.microsoft.com/office/drawing/2014/main" id="{07ED6B4C-3C2F-4403-B3F9-C94818015348}"/>
              </a:ext>
            </a:extLst>
          </p:cNvPr>
          <p:cNvSpPr/>
          <p:nvPr/>
        </p:nvSpPr>
        <p:spPr>
          <a:xfrm>
            <a:off x="7412926" y="4200721"/>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Creating a Presentation</a:t>
            </a:r>
          </a:p>
        </p:txBody>
      </p:sp>
      <p:sp>
        <p:nvSpPr>
          <p:cNvPr id="36" name="Straight Connector 35">
            <a:extLst>
              <a:ext uri="{FF2B5EF4-FFF2-40B4-BE49-F238E27FC236}">
                <a16:creationId xmlns:a16="http://schemas.microsoft.com/office/drawing/2014/main" id="{B6FD4B25-BFF5-48AE-9DBD-A6E758F4238D}"/>
              </a:ext>
            </a:extLst>
          </p:cNvPr>
          <p:cNvSpPr/>
          <p:nvPr/>
        </p:nvSpPr>
        <p:spPr>
          <a:xfrm>
            <a:off x="7240796" y="451278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7" name="Freeform: Shape 36">
            <a:extLst>
              <a:ext uri="{FF2B5EF4-FFF2-40B4-BE49-F238E27FC236}">
                <a16:creationId xmlns:a16="http://schemas.microsoft.com/office/drawing/2014/main" id="{2B85F7CB-1173-4C6A-AA7E-7F3EDBAA9D01}"/>
              </a:ext>
            </a:extLst>
          </p:cNvPr>
          <p:cNvSpPr/>
          <p:nvPr/>
        </p:nvSpPr>
        <p:spPr>
          <a:xfrm>
            <a:off x="7412926" y="4512782"/>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Finishing a Presentation</a:t>
            </a:r>
          </a:p>
        </p:txBody>
      </p:sp>
      <p:sp>
        <p:nvSpPr>
          <p:cNvPr id="38" name="Straight Connector 37">
            <a:extLst>
              <a:ext uri="{FF2B5EF4-FFF2-40B4-BE49-F238E27FC236}">
                <a16:creationId xmlns:a16="http://schemas.microsoft.com/office/drawing/2014/main" id="{9C49859E-67AA-419E-B3E3-F7D31B572D1C}"/>
              </a:ext>
            </a:extLst>
          </p:cNvPr>
          <p:cNvSpPr/>
          <p:nvPr/>
        </p:nvSpPr>
        <p:spPr>
          <a:xfrm>
            <a:off x="2650664" y="4824844"/>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9" name="Freeform: Shape 38">
            <a:extLst>
              <a:ext uri="{FF2B5EF4-FFF2-40B4-BE49-F238E27FC236}">
                <a16:creationId xmlns:a16="http://schemas.microsoft.com/office/drawing/2014/main" id="{91620F73-44B2-4A99-B398-57C38F7FF73B}"/>
              </a:ext>
            </a:extLst>
          </p:cNvPr>
          <p:cNvSpPr/>
          <p:nvPr/>
        </p:nvSpPr>
        <p:spPr>
          <a:xfrm>
            <a:off x="2510970" y="4856050"/>
            <a:ext cx="4787881" cy="1170216"/>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Graphics and Multimedia Software</a:t>
            </a:r>
          </a:p>
        </p:txBody>
      </p:sp>
      <p:sp>
        <p:nvSpPr>
          <p:cNvPr id="40" name="Freeform: Shape 39">
            <a:extLst>
              <a:ext uri="{FF2B5EF4-FFF2-40B4-BE49-F238E27FC236}">
                <a16:creationId xmlns:a16="http://schemas.microsoft.com/office/drawing/2014/main" id="{B9F0978A-800A-4511-9D46-0AFC3CA1D19C}"/>
              </a:ext>
            </a:extLst>
          </p:cNvPr>
          <p:cNvSpPr/>
          <p:nvPr/>
        </p:nvSpPr>
        <p:spPr>
          <a:xfrm>
            <a:off x="7412926" y="4856050"/>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Graphics Software</a:t>
            </a:r>
          </a:p>
        </p:txBody>
      </p:sp>
      <p:sp>
        <p:nvSpPr>
          <p:cNvPr id="41" name="Straight Connector 40">
            <a:extLst>
              <a:ext uri="{FF2B5EF4-FFF2-40B4-BE49-F238E27FC236}">
                <a16:creationId xmlns:a16="http://schemas.microsoft.com/office/drawing/2014/main" id="{6F957634-EC86-4B0B-8B1F-EB051139FEEF}"/>
              </a:ext>
            </a:extLst>
          </p:cNvPr>
          <p:cNvSpPr/>
          <p:nvPr/>
        </p:nvSpPr>
        <p:spPr>
          <a:xfrm>
            <a:off x="7240796" y="5193346"/>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2" name="Freeform: Shape 41">
            <a:extLst>
              <a:ext uri="{FF2B5EF4-FFF2-40B4-BE49-F238E27FC236}">
                <a16:creationId xmlns:a16="http://schemas.microsoft.com/office/drawing/2014/main" id="{2E4D9ECC-6738-4C37-A9AD-5083F91967D3}"/>
              </a:ext>
            </a:extLst>
          </p:cNvPr>
          <p:cNvSpPr/>
          <p:nvPr/>
        </p:nvSpPr>
        <p:spPr>
          <a:xfrm>
            <a:off x="7412926" y="5193346"/>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Audio Capture and Editing Software</a:t>
            </a:r>
          </a:p>
        </p:txBody>
      </p:sp>
      <p:sp>
        <p:nvSpPr>
          <p:cNvPr id="43" name="Straight Connector 42">
            <a:extLst>
              <a:ext uri="{FF2B5EF4-FFF2-40B4-BE49-F238E27FC236}">
                <a16:creationId xmlns:a16="http://schemas.microsoft.com/office/drawing/2014/main" id="{E14F0592-6D50-4C59-84C1-12E6F51BE146}"/>
              </a:ext>
            </a:extLst>
          </p:cNvPr>
          <p:cNvSpPr/>
          <p:nvPr/>
        </p:nvSpPr>
        <p:spPr>
          <a:xfrm>
            <a:off x="7240796" y="557764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4" name="Freeform: Shape 43">
            <a:extLst>
              <a:ext uri="{FF2B5EF4-FFF2-40B4-BE49-F238E27FC236}">
                <a16:creationId xmlns:a16="http://schemas.microsoft.com/office/drawing/2014/main" id="{3240A010-4BA8-4018-B28D-A92E7F3A52C1}"/>
              </a:ext>
            </a:extLst>
          </p:cNvPr>
          <p:cNvSpPr/>
          <p:nvPr/>
        </p:nvSpPr>
        <p:spPr>
          <a:xfrm>
            <a:off x="7412925" y="5577647"/>
            <a:ext cx="4663440"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Video Editing and DVD Authoring Software</a:t>
            </a:r>
          </a:p>
        </p:txBody>
      </p:sp>
      <p:sp>
        <p:nvSpPr>
          <p:cNvPr id="45" name="Straight Connector 44">
            <a:extLst>
              <a:ext uri="{FF2B5EF4-FFF2-40B4-BE49-F238E27FC236}">
                <a16:creationId xmlns:a16="http://schemas.microsoft.com/office/drawing/2014/main" id="{59AF27CA-5BEA-4390-90DA-765E845ABFF3}"/>
              </a:ext>
            </a:extLst>
          </p:cNvPr>
          <p:cNvSpPr/>
          <p:nvPr/>
        </p:nvSpPr>
        <p:spPr>
          <a:xfrm>
            <a:off x="7240796" y="593424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6" name="Freeform: Shape 45">
            <a:extLst>
              <a:ext uri="{FF2B5EF4-FFF2-40B4-BE49-F238E27FC236}">
                <a16:creationId xmlns:a16="http://schemas.microsoft.com/office/drawing/2014/main" id="{AA100AF1-F13D-42B0-B6DE-3797965DC0BF}"/>
              </a:ext>
            </a:extLst>
          </p:cNvPr>
          <p:cNvSpPr/>
          <p:nvPr/>
        </p:nvSpPr>
        <p:spPr>
          <a:xfrm>
            <a:off x="7412926" y="5934240"/>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Media Players</a:t>
            </a:r>
          </a:p>
        </p:txBody>
      </p:sp>
      <p:sp>
        <p:nvSpPr>
          <p:cNvPr id="47" name="Straight Connector 46">
            <a:extLst>
              <a:ext uri="{FF2B5EF4-FFF2-40B4-BE49-F238E27FC236}">
                <a16:creationId xmlns:a16="http://schemas.microsoft.com/office/drawing/2014/main" id="{856039A0-7F29-499A-B440-1603D23D3D59}"/>
              </a:ext>
            </a:extLst>
          </p:cNvPr>
          <p:cNvSpPr/>
          <p:nvPr/>
        </p:nvSpPr>
        <p:spPr>
          <a:xfrm>
            <a:off x="2650664" y="6290171"/>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8" name="Freeform: Shape 47">
            <a:extLst>
              <a:ext uri="{FF2B5EF4-FFF2-40B4-BE49-F238E27FC236}">
                <a16:creationId xmlns:a16="http://schemas.microsoft.com/office/drawing/2014/main" id="{69756859-4D49-4B0E-9229-9DB24441D62D}"/>
              </a:ext>
            </a:extLst>
          </p:cNvPr>
          <p:cNvSpPr/>
          <p:nvPr/>
        </p:nvSpPr>
        <p:spPr>
          <a:xfrm>
            <a:off x="2510969" y="6321377"/>
            <a:ext cx="4937760"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Other Types of Application Software</a:t>
            </a:r>
          </a:p>
        </p:txBody>
      </p:sp>
      <p:sp>
        <p:nvSpPr>
          <p:cNvPr id="49" name="Straight Connector 48">
            <a:extLst>
              <a:ext uri="{FF2B5EF4-FFF2-40B4-BE49-F238E27FC236}">
                <a16:creationId xmlns:a16="http://schemas.microsoft.com/office/drawing/2014/main" id="{F7F520A2-029B-4E47-81CC-E9D3C96C6903}"/>
              </a:ext>
            </a:extLst>
          </p:cNvPr>
          <p:cNvSpPr/>
          <p:nvPr/>
        </p:nvSpPr>
        <p:spPr>
          <a:xfrm>
            <a:off x="2650664" y="6727789"/>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Tree>
    <p:extLst>
      <p:ext uri="{BB962C8B-B14F-4D97-AF65-F5344CB8AC3E}">
        <p14:creationId xmlns:p14="http://schemas.microsoft.com/office/powerpoint/2010/main" val="2365863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8"/>
                                        </p:tgtEl>
                                        <p:attrNameLst>
                                          <p:attrName>fillcolor</p:attrName>
                                        </p:attrNameLst>
                                      </p:cBhvr>
                                      <p:to>
                                        <a:srgbClr val="FFFF00"/>
                                      </p:to>
                                    </p:animClr>
                                    <p:set>
                                      <p:cBhvr>
                                        <p:cTn id="7" dur="2000" fill="hold"/>
                                        <p:tgtEl>
                                          <p:spTgt spid="8"/>
                                        </p:tgtEl>
                                        <p:attrNameLst>
                                          <p:attrName>fill.type</p:attrName>
                                        </p:attrNameLst>
                                      </p:cBhvr>
                                      <p:to>
                                        <p:strVal val="solid"/>
                                      </p:to>
                                    </p:set>
                                    <p:set>
                                      <p:cBhvr>
                                        <p:cTn id="8"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a:t>
            </a:r>
            <a:r>
              <a:rPr lang="en-US" b="1" dirty="0"/>
              <a:t> </a:t>
            </a:r>
            <a:r>
              <a:rPr lang="en-US" altLang="en-US" dirty="0"/>
              <a:t>Objectives</a:t>
            </a:r>
            <a:endParaRPr lang="en-US" dirty="0"/>
          </a:p>
        </p:txBody>
      </p:sp>
      <p:sp>
        <p:nvSpPr>
          <p:cNvPr id="3" name="Content Placeholder 2"/>
          <p:cNvSpPr>
            <a:spLocks noGrp="1"/>
          </p:cNvSpPr>
          <p:nvPr>
            <p:ph idx="1"/>
          </p:nvPr>
        </p:nvSpPr>
        <p:spPr/>
        <p:txBody>
          <a:bodyPr>
            <a:normAutofit fontScale="92500" lnSpcReduction="10000"/>
          </a:bodyPr>
          <a:lstStyle/>
          <a:p>
            <a:pPr marL="457200" indent="-457200" algn="just">
              <a:lnSpc>
                <a:spcPct val="150000"/>
              </a:lnSpc>
              <a:buFontTx/>
              <a:buAutoNum type="arabicPeriod"/>
            </a:pPr>
            <a:r>
              <a:rPr lang="en-US" altLang="en-US" dirty="0"/>
              <a:t>Describe what application software is, the different types of ownership rights, and the difference between installed and Web-based software.</a:t>
            </a:r>
          </a:p>
          <a:p>
            <a:pPr marL="457200" indent="-457200" algn="just">
              <a:lnSpc>
                <a:spcPct val="150000"/>
              </a:lnSpc>
              <a:buFontTx/>
              <a:buAutoNum type="arabicPeriod"/>
            </a:pPr>
            <a:r>
              <a:rPr lang="en-US" altLang="en-US" dirty="0"/>
              <a:t>Detail some concepts and commands that many software programs have in common.</a:t>
            </a:r>
          </a:p>
          <a:p>
            <a:pPr marL="457200" indent="-457200" algn="just">
              <a:lnSpc>
                <a:spcPct val="150000"/>
              </a:lnSpc>
              <a:buFontTx/>
              <a:buAutoNum type="arabicPeriod"/>
            </a:pPr>
            <a:r>
              <a:rPr lang="en-US" altLang="en-US" dirty="0"/>
              <a:t>Discuss word processing and explain what kinds of documents are created using this type of program.</a:t>
            </a:r>
          </a:p>
          <a:p>
            <a:pPr marL="457200" indent="-457200" algn="just">
              <a:lnSpc>
                <a:spcPct val="150000"/>
              </a:lnSpc>
              <a:buFontTx/>
              <a:buAutoNum type="arabicPeriod"/>
            </a:pPr>
            <a:r>
              <a:rPr lang="en-US" altLang="en-US" dirty="0"/>
              <a:t>Explain the purpose of spreadsheet software and the kinds of documents created using this type of program.</a:t>
            </a:r>
          </a:p>
        </p:txBody>
      </p:sp>
    </p:spTree>
    <p:extLst>
      <p:ext uri="{BB962C8B-B14F-4D97-AF65-F5344CB8AC3E}">
        <p14:creationId xmlns:p14="http://schemas.microsoft.com/office/powerpoint/2010/main" val="4104264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a:t>
            </a:r>
            <a:r>
              <a:rPr lang="en-US" b="1" dirty="0"/>
              <a:t> </a:t>
            </a:r>
            <a:r>
              <a:rPr lang="en-US" altLang="en-US" dirty="0"/>
              <a:t>Objectives</a:t>
            </a:r>
            <a:endParaRPr lang="en-US" dirty="0"/>
          </a:p>
        </p:txBody>
      </p:sp>
      <p:sp>
        <p:nvSpPr>
          <p:cNvPr id="3" name="Content Placeholder 2"/>
          <p:cNvSpPr>
            <a:spLocks noGrp="1"/>
          </p:cNvSpPr>
          <p:nvPr>
            <p:ph idx="1"/>
          </p:nvPr>
        </p:nvSpPr>
        <p:spPr/>
        <p:txBody>
          <a:bodyPr>
            <a:normAutofit fontScale="92500"/>
          </a:bodyPr>
          <a:lstStyle/>
          <a:p>
            <a:pPr marL="457200" indent="-457200" algn="just">
              <a:lnSpc>
                <a:spcPct val="150000"/>
              </a:lnSpc>
              <a:buFontTx/>
              <a:buAutoNum type="arabicPeriod" startAt="5"/>
            </a:pPr>
            <a:r>
              <a:rPr lang="en-US" altLang="en-US" dirty="0"/>
              <a:t>Identify some of the vocabulary used with database software and discuss the benefits of using this type of program.</a:t>
            </a:r>
          </a:p>
          <a:p>
            <a:pPr marL="457200" indent="-457200" algn="just">
              <a:lnSpc>
                <a:spcPct val="150000"/>
              </a:lnSpc>
              <a:buFontTx/>
              <a:buAutoNum type="arabicPeriod" startAt="5"/>
            </a:pPr>
            <a:r>
              <a:rPr lang="en-US" altLang="en-US" dirty="0"/>
              <a:t>Describe what presentation graphics and electronic slide shows are and when they might be used.</a:t>
            </a:r>
          </a:p>
          <a:p>
            <a:pPr marL="457200" indent="-457200" algn="just">
              <a:lnSpc>
                <a:spcPct val="150000"/>
              </a:lnSpc>
              <a:buFontTx/>
              <a:buAutoNum type="arabicPeriod" startAt="5"/>
            </a:pPr>
            <a:r>
              <a:rPr lang="en-US" altLang="en-US" dirty="0"/>
              <a:t>List some types of graphics and multimedia software consumers frequently use.</a:t>
            </a:r>
          </a:p>
          <a:p>
            <a:pPr marL="457200" indent="-457200" algn="just">
              <a:lnSpc>
                <a:spcPct val="150000"/>
              </a:lnSpc>
              <a:buFontTx/>
              <a:buAutoNum type="arabicPeriod" startAt="5"/>
            </a:pPr>
            <a:r>
              <a:rPr lang="en-US" altLang="en-US" dirty="0"/>
              <a:t>Name other types of application software programs and discuss what functions they perform.</a:t>
            </a:r>
          </a:p>
        </p:txBody>
      </p:sp>
    </p:spTree>
    <p:extLst>
      <p:ext uri="{BB962C8B-B14F-4D97-AF65-F5344CB8AC3E}">
        <p14:creationId xmlns:p14="http://schemas.microsoft.com/office/powerpoint/2010/main" val="2796685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The Basics of Application Software</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b="1" dirty="0">
                <a:solidFill>
                  <a:srgbClr val="FF0000"/>
                </a:solidFill>
              </a:rPr>
              <a:t>Software Ownership Rights </a:t>
            </a:r>
          </a:p>
          <a:p>
            <a:r>
              <a:rPr lang="en-US" sz="2400" dirty="0"/>
              <a:t>The </a:t>
            </a:r>
            <a:r>
              <a:rPr lang="en-US" sz="2400" b="1" dirty="0">
                <a:solidFill>
                  <a:srgbClr val="0070C0"/>
                </a:solidFill>
              </a:rPr>
              <a:t>ownership rights </a:t>
            </a:r>
            <a:r>
              <a:rPr lang="en-US" sz="2400" dirty="0"/>
              <a:t>of a software program specify the </a:t>
            </a:r>
            <a:r>
              <a:rPr lang="en-US" sz="2400" u="sng" dirty="0"/>
              <a:t>allowable</a:t>
            </a:r>
            <a:r>
              <a:rPr lang="en-US" sz="2400" dirty="0"/>
              <a:t> use of that program. </a:t>
            </a:r>
          </a:p>
          <a:p>
            <a:r>
              <a:rPr lang="en-US" sz="2400" dirty="0"/>
              <a:t>After a software program is developed, the developer decides whether or not the program can be sold, shared with others, or otherwise distributed. </a:t>
            </a:r>
          </a:p>
          <a:p>
            <a:r>
              <a:rPr lang="en-US" sz="2400" dirty="0"/>
              <a:t>When a software program is purchased, the buyer is not actually buying the software. Instead, the buyer is acquiring a software license that permits him or her to use the software. </a:t>
            </a:r>
          </a:p>
          <a:p>
            <a:r>
              <a:rPr lang="en-US" sz="2400" dirty="0"/>
              <a:t>This license specifies the conditions under which a buyer can use the software, such as the number of computers on which it may be installed.</a:t>
            </a:r>
          </a:p>
        </p:txBody>
      </p:sp>
      <p:pic>
        <p:nvPicPr>
          <p:cNvPr id="4098" name="Picture 2" descr="Understanding the employer employee tussle in ownership of Intellectual Property  Rights - iPleaders">
            <a:extLst>
              <a:ext uri="{FF2B5EF4-FFF2-40B4-BE49-F238E27FC236}">
                <a16:creationId xmlns:a16="http://schemas.microsoft.com/office/drawing/2014/main" id="{B08AB376-F52E-4E7D-A2A9-E16CA4EC7D9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34609" y="1011382"/>
            <a:ext cx="2270524" cy="1219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469642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Software Ownership Rights</a:t>
            </a:r>
            <a:endParaRPr lang="en-US" dirty="0"/>
          </a:p>
        </p:txBody>
      </p:sp>
      <p:sp>
        <p:nvSpPr>
          <p:cNvPr id="3" name="Content Placeholder 2"/>
          <p:cNvSpPr>
            <a:spLocks noGrp="1"/>
          </p:cNvSpPr>
          <p:nvPr>
            <p:ph idx="1"/>
          </p:nvPr>
        </p:nvSpPr>
        <p:spPr>
          <a:xfrm>
            <a:off x="188685" y="1422213"/>
            <a:ext cx="11767788" cy="4934138"/>
          </a:xfrm>
        </p:spPr>
        <p:txBody>
          <a:bodyPr>
            <a:normAutofit lnSpcReduction="10000"/>
          </a:bodyPr>
          <a:lstStyle/>
          <a:p>
            <a:pPr>
              <a:spcBef>
                <a:spcPct val="5000"/>
              </a:spcBef>
            </a:pPr>
            <a:r>
              <a:rPr lang="en-US" altLang="en-US" b="1" dirty="0">
                <a:solidFill>
                  <a:srgbClr val="0070C0"/>
                </a:solidFill>
              </a:rPr>
              <a:t>Commercial software </a:t>
            </a:r>
            <a:r>
              <a:rPr lang="en-US" altLang="en-US" dirty="0"/>
              <a:t>is software that is developed and sold for a profit. </a:t>
            </a:r>
          </a:p>
          <a:p>
            <a:pPr>
              <a:spcBef>
                <a:spcPct val="5000"/>
              </a:spcBef>
            </a:pPr>
            <a:r>
              <a:rPr lang="en-US" altLang="en-US" dirty="0"/>
              <a:t>When you buy a commercial software program (such as Microsoft Office) it typically comes with a single-user </a:t>
            </a:r>
            <a:r>
              <a:rPr lang="en-US" altLang="en-US" b="1" dirty="0"/>
              <a:t>license</a:t>
            </a:r>
            <a:r>
              <a:rPr lang="en-US" altLang="en-US" dirty="0"/>
              <a:t>, which means you cannot legally make copies of the installation CD</a:t>
            </a:r>
          </a:p>
          <a:p>
            <a:pPr algn="l">
              <a:spcBef>
                <a:spcPct val="5000"/>
              </a:spcBef>
            </a:pPr>
            <a:r>
              <a:rPr lang="en-US" altLang="en-US" dirty="0"/>
              <a:t>You cannot even install the software on a second computer</a:t>
            </a:r>
            <a:br>
              <a:rPr lang="en-US" altLang="en-US" dirty="0"/>
            </a:br>
            <a:r>
              <a:rPr lang="en-US" altLang="en-US" dirty="0"/>
              <a:t> that you own, unless allowed by the license. </a:t>
            </a:r>
          </a:p>
          <a:p>
            <a:pPr>
              <a:spcBef>
                <a:spcPct val="5000"/>
              </a:spcBef>
            </a:pPr>
            <a:r>
              <a:rPr lang="en-US" altLang="en-US" b="1" dirty="0">
                <a:solidFill>
                  <a:srgbClr val="0070C0"/>
                </a:solidFill>
              </a:rPr>
              <a:t>Software license</a:t>
            </a:r>
            <a:r>
              <a:rPr lang="en-US" altLang="en-US" b="1" dirty="0"/>
              <a:t>:</a:t>
            </a:r>
            <a:r>
              <a:rPr lang="en-US" altLang="en-US" dirty="0"/>
              <a:t> determine which activities are </a:t>
            </a:r>
            <a:r>
              <a:rPr lang="en-US" altLang="en-US" b="1" dirty="0"/>
              <a:t>allowable</a:t>
            </a:r>
            <a:r>
              <a:rPr lang="en-US" altLang="en-US" dirty="0"/>
              <a:t> for a particular commercial software program.</a:t>
            </a:r>
          </a:p>
        </p:txBody>
      </p:sp>
      <p:sp>
        <p:nvSpPr>
          <p:cNvPr id="5" name="AutoShape 4" descr="Commercial Risk in Business | Types, Factors &amp; Examples Video">
            <a:extLst>
              <a:ext uri="{FF2B5EF4-FFF2-40B4-BE49-F238E27FC236}">
                <a16:creationId xmlns:a16="http://schemas.microsoft.com/office/drawing/2014/main" id="{D3706C7E-D646-4BCB-8732-27C349236F24}"/>
              </a:ext>
            </a:extLst>
          </p:cNvPr>
          <p:cNvSpPr>
            <a:spLocks noChangeAspect="1" noChangeArrowheads="1"/>
          </p:cNvSpPr>
          <p:nvPr/>
        </p:nvSpPr>
        <p:spPr bwMode="auto">
          <a:xfrm>
            <a:off x="10044546" y="2237509"/>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Y"/>
          </a:p>
        </p:txBody>
      </p:sp>
      <p:pic>
        <p:nvPicPr>
          <p:cNvPr id="6150" name="Picture 6" descr="What Types of Commercial Spaces Can You ...">
            <a:extLst>
              <a:ext uri="{FF2B5EF4-FFF2-40B4-BE49-F238E27FC236}">
                <a16:creationId xmlns:a16="http://schemas.microsoft.com/office/drawing/2014/main" id="{9FBACEB7-279C-43DD-B06C-9CC579F916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69532" y="3487017"/>
            <a:ext cx="2762250" cy="16573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13685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Software Ownership Rights</a:t>
            </a:r>
            <a:endParaRPr lang="en-US" dirty="0"/>
          </a:p>
        </p:txBody>
      </p:sp>
      <p:sp>
        <p:nvSpPr>
          <p:cNvPr id="3" name="Content Placeholder 2"/>
          <p:cNvSpPr>
            <a:spLocks noGrp="1"/>
          </p:cNvSpPr>
          <p:nvPr>
            <p:ph idx="1"/>
          </p:nvPr>
        </p:nvSpPr>
        <p:spPr/>
        <p:txBody>
          <a:bodyPr>
            <a:normAutofit fontScale="92500"/>
          </a:bodyPr>
          <a:lstStyle/>
          <a:p>
            <a:pPr>
              <a:spcBef>
                <a:spcPct val="5000"/>
              </a:spcBef>
            </a:pPr>
            <a:r>
              <a:rPr lang="en-US" altLang="en-US" b="1" dirty="0">
                <a:solidFill>
                  <a:srgbClr val="0070C0"/>
                </a:solidFill>
              </a:rPr>
              <a:t>Shareware</a:t>
            </a:r>
            <a:r>
              <a:rPr lang="en-US" altLang="en-US" dirty="0"/>
              <a:t>: are software programs that are distributed on the </a:t>
            </a:r>
            <a:r>
              <a:rPr lang="en-US" altLang="en-US" b="1" dirty="0"/>
              <a:t>honor system</a:t>
            </a:r>
            <a:r>
              <a:rPr lang="en-US" altLang="en-US" dirty="0"/>
              <a:t>. </a:t>
            </a:r>
          </a:p>
          <a:p>
            <a:pPr>
              <a:spcBef>
                <a:spcPct val="5000"/>
              </a:spcBef>
            </a:pPr>
            <a:r>
              <a:rPr lang="en-US" altLang="en-US" dirty="0"/>
              <a:t>Shareware programs </a:t>
            </a:r>
            <a:r>
              <a:rPr lang="en-US" b="1" dirty="0"/>
              <a:t>distributed freely</a:t>
            </a:r>
            <a:r>
              <a:rPr lang="en-US" dirty="0"/>
              <a:t> so users can evaluate it before deciding to buy it</a:t>
            </a:r>
            <a:r>
              <a:rPr lang="en-US" altLang="en-US" dirty="0"/>
              <a:t> then require a small fee if you choose to use the program regularly (</a:t>
            </a:r>
            <a:r>
              <a:rPr lang="en-US" dirty="0"/>
              <a:t>WinZip).</a:t>
            </a:r>
            <a:r>
              <a:rPr lang="en-US" altLang="en-US" dirty="0"/>
              <a:t> </a:t>
            </a:r>
          </a:p>
          <a:p>
            <a:pPr>
              <a:spcBef>
                <a:spcPct val="5000"/>
              </a:spcBef>
            </a:pPr>
            <a:r>
              <a:rPr lang="en-US" altLang="en-US" dirty="0"/>
              <a:t>By paying the requested registration fee, you can use the program for as long as you want to use it and may be entitled to product support, updates, and other benefits. </a:t>
            </a:r>
          </a:p>
          <a:p>
            <a:pPr>
              <a:spcBef>
                <a:spcPct val="5000"/>
              </a:spcBef>
            </a:pPr>
            <a:r>
              <a:rPr lang="en-US" altLang="en-US" dirty="0"/>
              <a:t>Many shareware programs have a specified trial period, </a:t>
            </a:r>
          </a:p>
          <a:p>
            <a:pPr>
              <a:spcBef>
                <a:spcPct val="5000"/>
              </a:spcBef>
            </a:pPr>
            <a:r>
              <a:rPr lang="en-US" altLang="en-US" dirty="0"/>
              <a:t>Although it is not illegal to use shareware past the specified trial period, it is </a:t>
            </a:r>
            <a:r>
              <a:rPr lang="en-US" altLang="en-US" b="1" dirty="0"/>
              <a:t>unethical</a:t>
            </a:r>
            <a:r>
              <a:rPr lang="en-US" altLang="en-US" dirty="0"/>
              <a:t> to do so.</a:t>
            </a:r>
          </a:p>
        </p:txBody>
      </p:sp>
      <p:pic>
        <p:nvPicPr>
          <p:cNvPr id="7170" name="Picture 2" descr="SHAREWARE Text Written On Red Round Vintage Rubber Stamp. Stock Photo,  Picture and Royalty Free Image. Image 171336752.">
            <a:extLst>
              <a:ext uri="{FF2B5EF4-FFF2-40B4-BE49-F238E27FC236}">
                <a16:creationId xmlns:a16="http://schemas.microsoft.com/office/drawing/2014/main" id="{603B8A0E-29AE-481B-9164-292B0F0FEECB}"/>
              </a:ext>
            </a:extLst>
          </p:cNvP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327864" y="5486400"/>
            <a:ext cx="1370648" cy="137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05194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Software Ownership Rights</a:t>
            </a:r>
            <a:endParaRPr lang="en-US" dirty="0"/>
          </a:p>
        </p:txBody>
      </p:sp>
      <p:sp>
        <p:nvSpPr>
          <p:cNvPr id="3" name="Content Placeholder 2"/>
          <p:cNvSpPr>
            <a:spLocks noGrp="1"/>
          </p:cNvSpPr>
          <p:nvPr>
            <p:ph idx="1"/>
          </p:nvPr>
        </p:nvSpPr>
        <p:spPr>
          <a:xfrm>
            <a:off x="188686" y="1422213"/>
            <a:ext cx="11753932" cy="4934138"/>
          </a:xfrm>
        </p:spPr>
        <p:txBody>
          <a:bodyPr>
            <a:normAutofit/>
          </a:bodyPr>
          <a:lstStyle/>
          <a:p>
            <a:pPr>
              <a:spcBef>
                <a:spcPct val="5000"/>
              </a:spcBef>
            </a:pPr>
            <a:r>
              <a:rPr lang="en-US" altLang="en-US" b="1" dirty="0">
                <a:solidFill>
                  <a:srgbClr val="0070C0"/>
                </a:solidFill>
              </a:rPr>
              <a:t>Freeware</a:t>
            </a:r>
            <a:r>
              <a:rPr lang="en-US" altLang="en-US" dirty="0"/>
              <a:t>: Software programs that are given away by the author for others to use </a:t>
            </a:r>
            <a:r>
              <a:rPr lang="en-US" altLang="en-US" b="1" dirty="0"/>
              <a:t>free</a:t>
            </a:r>
            <a:r>
              <a:rPr lang="en-US" altLang="en-US" dirty="0"/>
              <a:t> of charge. </a:t>
            </a:r>
          </a:p>
          <a:p>
            <a:pPr>
              <a:spcBef>
                <a:spcPct val="5000"/>
              </a:spcBef>
            </a:pPr>
            <a:r>
              <a:rPr lang="en-US" altLang="en-US" dirty="0"/>
              <a:t>Author retains the </a:t>
            </a:r>
            <a:r>
              <a:rPr lang="en-US" altLang="en-US" b="1" dirty="0"/>
              <a:t>ownership</a:t>
            </a:r>
            <a:r>
              <a:rPr lang="en-US" altLang="en-US" dirty="0"/>
              <a:t> </a:t>
            </a:r>
            <a:r>
              <a:rPr lang="en-US" altLang="en-US" b="1" dirty="0"/>
              <a:t>rights</a:t>
            </a:r>
            <a:r>
              <a:rPr lang="en-US" altLang="en-US" dirty="0"/>
              <a:t> to the program, so you cannot do anything with it—such as sell it or modify it.</a:t>
            </a:r>
          </a:p>
          <a:p>
            <a:pPr>
              <a:spcBef>
                <a:spcPct val="5000"/>
              </a:spcBef>
            </a:pPr>
            <a:r>
              <a:rPr lang="en-US" altLang="en-US" dirty="0"/>
              <a:t>Microsoft’s Internet Explorer </a:t>
            </a:r>
          </a:p>
        </p:txBody>
      </p:sp>
      <p:pic>
        <p:nvPicPr>
          <p:cNvPr id="8194" name="Picture 2" descr="Free Software to Manage All of Your Devices">
            <a:extLst>
              <a:ext uri="{FF2B5EF4-FFF2-40B4-BE49-F238E27FC236}">
                <a16:creationId xmlns:a16="http://schemas.microsoft.com/office/drawing/2014/main" id="{CD054A1C-9A55-4575-8863-B2FA9FA5F5BD}"/>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004807" y="3283527"/>
            <a:ext cx="5167235" cy="29065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36976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Software Ownership Rights</a:t>
            </a:r>
            <a:endParaRPr lang="en-US" dirty="0"/>
          </a:p>
        </p:txBody>
      </p:sp>
      <p:sp>
        <p:nvSpPr>
          <p:cNvPr id="3" name="Content Placeholder 2"/>
          <p:cNvSpPr>
            <a:spLocks noGrp="1"/>
          </p:cNvSpPr>
          <p:nvPr>
            <p:ph idx="1"/>
          </p:nvPr>
        </p:nvSpPr>
        <p:spPr/>
        <p:txBody>
          <a:bodyPr>
            <a:normAutofit/>
          </a:bodyPr>
          <a:lstStyle/>
          <a:p>
            <a:r>
              <a:rPr lang="en-US" b="1" dirty="0">
                <a:solidFill>
                  <a:srgbClr val="0070C0"/>
                </a:solidFill>
              </a:rPr>
              <a:t>Public domain software </a:t>
            </a:r>
            <a:r>
              <a:rPr lang="en-US" dirty="0"/>
              <a:t>is </a:t>
            </a:r>
            <a:r>
              <a:rPr lang="en-US" b="1" u="sng" dirty="0"/>
              <a:t>not copyrighted</a:t>
            </a:r>
            <a:r>
              <a:rPr lang="en-US" dirty="0"/>
              <a:t>; instead, the ownership rights to the program have been donated to the public domain. </a:t>
            </a:r>
          </a:p>
          <a:p>
            <a:r>
              <a:rPr lang="en-US" dirty="0"/>
              <a:t>Consequently, it is free and can be used, copied, modified, and distributed to others without restrictions.</a:t>
            </a:r>
            <a:endParaRPr lang="en-US" altLang="en-US" dirty="0"/>
          </a:p>
        </p:txBody>
      </p:sp>
      <p:pic>
        <p:nvPicPr>
          <p:cNvPr id="9220" name="Picture 4" descr="Creative commons and open source (article) | Khan Academy">
            <a:extLst>
              <a:ext uri="{FF2B5EF4-FFF2-40B4-BE49-F238E27FC236}">
                <a16:creationId xmlns:a16="http://schemas.microsoft.com/office/drawing/2014/main" id="{1F1D0991-AF90-49B2-9639-EEE2111E9D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9155" y="4488873"/>
            <a:ext cx="4873689" cy="1688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86529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62C8BE-E8F7-4FB7-B81B-ED20CE39778C}"/>
              </a:ext>
            </a:extLst>
          </p:cNvPr>
          <p:cNvSpPr>
            <a:spLocks noGrp="1"/>
          </p:cNvSpPr>
          <p:nvPr>
            <p:ph type="title"/>
          </p:nvPr>
        </p:nvSpPr>
        <p:spPr/>
        <p:txBody>
          <a:bodyPr/>
          <a:lstStyle/>
          <a:p>
            <a:r>
              <a:rPr lang="en-US" b="1" dirty="0"/>
              <a:t>Desktop vs. Mobile Software</a:t>
            </a:r>
            <a:endParaRPr lang="ar-SY" dirty="0"/>
          </a:p>
        </p:txBody>
      </p:sp>
      <p:sp>
        <p:nvSpPr>
          <p:cNvPr id="3" name="Content Placeholder 2">
            <a:extLst>
              <a:ext uri="{FF2B5EF4-FFF2-40B4-BE49-F238E27FC236}">
                <a16:creationId xmlns:a16="http://schemas.microsoft.com/office/drawing/2014/main" id="{4A68AD97-1CD1-4023-8243-2180F7C732DD}"/>
              </a:ext>
            </a:extLst>
          </p:cNvPr>
          <p:cNvSpPr>
            <a:spLocks noGrp="1"/>
          </p:cNvSpPr>
          <p:nvPr>
            <p:ph idx="1"/>
          </p:nvPr>
        </p:nvSpPr>
        <p:spPr>
          <a:xfrm>
            <a:off x="188685" y="1422213"/>
            <a:ext cx="7509973" cy="3356264"/>
          </a:xfrm>
        </p:spPr>
        <p:txBody>
          <a:bodyPr>
            <a:normAutofit fontScale="85000" lnSpcReduction="10000"/>
          </a:bodyPr>
          <a:lstStyle/>
          <a:p>
            <a:r>
              <a:rPr lang="en-US" b="1" dirty="0"/>
              <a:t>Mobile devices </a:t>
            </a:r>
            <a:r>
              <a:rPr lang="en-US" dirty="0"/>
              <a:t>typically require software </a:t>
            </a:r>
            <a:r>
              <a:rPr lang="en-US" b="1" dirty="0"/>
              <a:t>specifically designed</a:t>
            </a:r>
            <a:r>
              <a:rPr lang="en-US" dirty="0"/>
              <a:t> for a specific type of mobile device. </a:t>
            </a:r>
          </a:p>
          <a:p>
            <a:r>
              <a:rPr lang="en-US" dirty="0"/>
              <a:t>There are mobile versions of popular programs like Word or PowerPoint, games, media players, calendars and programs that allow you to organize notes and voice recordings. </a:t>
            </a:r>
          </a:p>
        </p:txBody>
      </p:sp>
      <p:pic>
        <p:nvPicPr>
          <p:cNvPr id="10242" name="Picture 2" descr="What is the Best Software for Mobile App Development? Top 7 Platforms |  Idea Link">
            <a:extLst>
              <a:ext uri="{FF2B5EF4-FFF2-40B4-BE49-F238E27FC236}">
                <a16:creationId xmlns:a16="http://schemas.microsoft.com/office/drawing/2014/main" id="{0552CB62-7BCD-4920-9465-24E6D7E8D85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45937" y="2023235"/>
            <a:ext cx="4410097" cy="24714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8A21DC6F-1495-4456-BB22-6190A79658E4}"/>
              </a:ext>
            </a:extLst>
          </p:cNvPr>
          <p:cNvSpPr txBox="1">
            <a:spLocks/>
          </p:cNvSpPr>
          <p:nvPr/>
        </p:nvSpPr>
        <p:spPr>
          <a:xfrm>
            <a:off x="188685" y="4643272"/>
            <a:ext cx="11814627" cy="1673588"/>
          </a:xfrm>
          <a:prstGeom prst="rect">
            <a:avLst/>
          </a:prstGeom>
        </p:spPr>
        <p:txBody>
          <a:bodyPr vert="horz" lIns="91440" tIns="45720" rIns="91440" bIns="45720" rtlCol="0">
            <a:normAutofit fontScale="92500" lnSpcReduction="20000"/>
          </a:bodyPr>
          <a:lstStyle>
            <a:lvl1pPr marL="228600" indent="-228600" algn="just" defTabSz="914400" rtl="0" eaLnBrk="1" latinLnBrk="0" hangingPunct="1">
              <a:lnSpc>
                <a:spcPct val="15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just" defTabSz="914400" rtl="0" eaLnBrk="1" latinLnBrk="0" hangingPunct="1">
              <a:lnSpc>
                <a:spcPct val="15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just"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just"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just"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In addition to having a more </a:t>
            </a:r>
            <a:r>
              <a:rPr lang="en-US" b="1" dirty="0"/>
              <a:t>compact</a:t>
            </a:r>
            <a:r>
              <a:rPr lang="en-US" dirty="0"/>
              <a:t>, efficient appearance, many mobile applications include features for </a:t>
            </a:r>
            <a:r>
              <a:rPr lang="en-US" b="1" dirty="0"/>
              <a:t>easier</a:t>
            </a:r>
            <a:r>
              <a:rPr lang="en-US" dirty="0"/>
              <a:t> </a:t>
            </a:r>
            <a:r>
              <a:rPr lang="en-US" b="1" dirty="0"/>
              <a:t>data input</a:t>
            </a:r>
            <a:r>
              <a:rPr lang="en-US" dirty="0"/>
              <a:t>, such as an onscreen keyboard, a phrase list, or handwriting recognition capabilities. </a:t>
            </a:r>
          </a:p>
        </p:txBody>
      </p:sp>
    </p:spTree>
    <p:extLst>
      <p:ext uri="{BB962C8B-B14F-4D97-AF65-F5344CB8AC3E}">
        <p14:creationId xmlns:p14="http://schemas.microsoft.com/office/powerpoint/2010/main" val="20857396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Installed vs. Web-Based Software</a:t>
            </a:r>
            <a:endParaRPr lang="en-US" dirty="0"/>
          </a:p>
        </p:txBody>
      </p:sp>
      <p:sp>
        <p:nvSpPr>
          <p:cNvPr id="3" name="Content Placeholder 2"/>
          <p:cNvSpPr>
            <a:spLocks noGrp="1"/>
          </p:cNvSpPr>
          <p:nvPr>
            <p:ph idx="1"/>
          </p:nvPr>
        </p:nvSpPr>
        <p:spPr>
          <a:xfrm>
            <a:off x="304801" y="1254918"/>
            <a:ext cx="10947400" cy="4348163"/>
          </a:xfrm>
        </p:spPr>
        <p:txBody>
          <a:bodyPr/>
          <a:lstStyle/>
          <a:p>
            <a:pPr>
              <a:lnSpc>
                <a:spcPct val="150000"/>
              </a:lnSpc>
            </a:pPr>
            <a:r>
              <a:rPr lang="en-US" altLang="en-US" b="1" dirty="0">
                <a:solidFill>
                  <a:schemeClr val="accent1"/>
                </a:solidFill>
              </a:rPr>
              <a:t>Installed software</a:t>
            </a:r>
            <a:r>
              <a:rPr lang="en-US" altLang="en-US" dirty="0"/>
              <a:t>: Must be installed on the computer before it can be run:</a:t>
            </a:r>
          </a:p>
          <a:p>
            <a:pPr lvl="1">
              <a:lnSpc>
                <a:spcPct val="150000"/>
              </a:lnSpc>
            </a:pPr>
            <a:r>
              <a:rPr lang="en-US" altLang="en-US" dirty="0"/>
              <a:t>Can be purchased in physical form.</a:t>
            </a:r>
          </a:p>
          <a:p>
            <a:pPr lvl="1">
              <a:lnSpc>
                <a:spcPct val="150000"/>
              </a:lnSpc>
            </a:pPr>
            <a:r>
              <a:rPr lang="en-US" altLang="en-US" dirty="0"/>
              <a:t>Can be downloaded from the Internet.</a:t>
            </a:r>
          </a:p>
          <a:p>
            <a:pPr>
              <a:lnSpc>
                <a:spcPct val="150000"/>
              </a:lnSpc>
            </a:pPr>
            <a:endParaRPr lang="en-US" dirty="0"/>
          </a:p>
        </p:txBody>
      </p:sp>
      <p:pic>
        <p:nvPicPr>
          <p:cNvPr id="6" name="Picture 5"/>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576904" y="1986115"/>
            <a:ext cx="5133315" cy="4267201"/>
          </a:xfrm>
          <a:prstGeom prst="rect">
            <a:avLst/>
          </a:prstGeom>
        </p:spPr>
      </p:pic>
    </p:spTree>
    <p:extLst>
      <p:ext uri="{BB962C8B-B14F-4D97-AF65-F5344CB8AC3E}">
        <p14:creationId xmlns:p14="http://schemas.microsoft.com/office/powerpoint/2010/main" val="33345500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kern="0" dirty="0"/>
              <a:t>Installed vs. Web-Based Software</a:t>
            </a:r>
            <a:endParaRPr lang="en-US" dirty="0"/>
          </a:p>
        </p:txBody>
      </p:sp>
      <p:sp>
        <p:nvSpPr>
          <p:cNvPr id="3" name="Content Placeholder 2"/>
          <p:cNvSpPr>
            <a:spLocks noGrp="1"/>
          </p:cNvSpPr>
          <p:nvPr>
            <p:ph idx="1"/>
          </p:nvPr>
        </p:nvSpPr>
        <p:spPr>
          <a:xfrm>
            <a:off x="162232" y="1468113"/>
            <a:ext cx="8967913" cy="4920028"/>
          </a:xfrm>
        </p:spPr>
        <p:txBody>
          <a:bodyPr>
            <a:normAutofit fontScale="85000" lnSpcReduction="20000"/>
          </a:bodyPr>
          <a:lstStyle/>
          <a:p>
            <a:pPr algn="just">
              <a:lnSpc>
                <a:spcPct val="150000"/>
              </a:lnSpc>
            </a:pPr>
            <a:r>
              <a:rPr lang="en-US" altLang="en-US" b="1" dirty="0">
                <a:solidFill>
                  <a:srgbClr val="0070C0"/>
                </a:solidFill>
              </a:rPr>
              <a:t>Web-based software</a:t>
            </a:r>
            <a:r>
              <a:rPr lang="en-US" altLang="en-US" dirty="0"/>
              <a:t>: Run </a:t>
            </a:r>
            <a:r>
              <a:rPr lang="en-US" altLang="en-US" b="1" dirty="0"/>
              <a:t>directly</a:t>
            </a:r>
            <a:r>
              <a:rPr lang="en-US" altLang="en-US" dirty="0"/>
              <a:t> from the Internet</a:t>
            </a:r>
            <a:r>
              <a:rPr lang="en-US" altLang="en-US" sz="2400" dirty="0"/>
              <a:t>.</a:t>
            </a:r>
          </a:p>
          <a:p>
            <a:r>
              <a:rPr lang="en-US" altLang="en-US" dirty="0"/>
              <a:t>Also called Software as a Service (SaaS) and use a subscription pricing scheme</a:t>
            </a:r>
          </a:p>
          <a:p>
            <a:r>
              <a:rPr lang="en-US" altLang="en-US" dirty="0"/>
              <a:t>Web-based software advantages:</a:t>
            </a:r>
          </a:p>
          <a:p>
            <a:pPr lvl="1">
              <a:buFont typeface="Wingdings" panose="05000000000000000000" pitchFamily="2" charset="2"/>
              <a:buChar char="v"/>
            </a:pPr>
            <a:r>
              <a:rPr lang="en-US" altLang="en-US" dirty="0"/>
              <a:t>Programs and your files can be </a:t>
            </a:r>
            <a:r>
              <a:rPr lang="en-US" altLang="en-US" b="1" dirty="0"/>
              <a:t>accessed</a:t>
            </a:r>
            <a:r>
              <a:rPr lang="en-US" altLang="en-US" dirty="0"/>
              <a:t> from any computer or mobile phone with an internet connection</a:t>
            </a:r>
          </a:p>
          <a:p>
            <a:pPr lvl="1">
              <a:buFont typeface="Wingdings" panose="05000000000000000000" pitchFamily="2" charset="2"/>
              <a:buChar char="v"/>
            </a:pPr>
            <a:r>
              <a:rPr lang="en-US" altLang="en-US" dirty="0"/>
              <a:t>The ability to try out </a:t>
            </a:r>
            <a:r>
              <a:rPr lang="en-US" altLang="en-US" b="1" dirty="0"/>
              <a:t>new applications </a:t>
            </a:r>
            <a:r>
              <a:rPr lang="en-US" altLang="en-US" dirty="0"/>
              <a:t>for little or no out-of-pocket costs while  decide whether or not to continue subscribing to the software.</a:t>
            </a:r>
          </a:p>
          <a:p>
            <a:pPr lvl="1">
              <a:buFont typeface="Wingdings" panose="05000000000000000000" pitchFamily="2" charset="2"/>
              <a:buChar char="v"/>
            </a:pPr>
            <a:r>
              <a:rPr lang="en-US" altLang="en-US" dirty="0"/>
              <a:t>The benefit of always working with the </a:t>
            </a:r>
            <a:r>
              <a:rPr lang="en-US" altLang="en-US" b="1" dirty="0"/>
              <a:t>most current version </a:t>
            </a:r>
            <a:r>
              <a:rPr lang="en-US" altLang="en-US" dirty="0"/>
              <a:t>of the software without having to perform software updates on company computers. </a:t>
            </a:r>
            <a:endParaRPr lang="en-US" dirty="0"/>
          </a:p>
        </p:txBody>
      </p:sp>
      <p:pic>
        <p:nvPicPr>
          <p:cNvPr id="1026" name="Picture 2" descr="10 Popular Examples of SaaS (Software as a Service) Applications - Blog"/>
          <p:cNvPicPr>
            <a:picLocks noChangeAspect="1" noChangeArrowheads="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l="5498"/>
          <a:stretch/>
        </p:blipFill>
        <p:spPr bwMode="auto">
          <a:xfrm>
            <a:off x="8866909" y="1704894"/>
            <a:ext cx="3568132" cy="30594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92001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FADBB-7EEF-45BF-B987-9D05B937AF64}"/>
              </a:ext>
            </a:extLst>
          </p:cNvPr>
          <p:cNvSpPr>
            <a:spLocks noGrp="1"/>
          </p:cNvSpPr>
          <p:nvPr>
            <p:ph type="title"/>
          </p:nvPr>
        </p:nvSpPr>
        <p:spPr/>
        <p:txBody>
          <a:bodyPr>
            <a:noAutofit/>
          </a:bodyPr>
          <a:lstStyle/>
          <a:p>
            <a:r>
              <a:rPr lang="en-US" sz="3200" b="1" dirty="0"/>
              <a:t>Case Study 1</a:t>
            </a:r>
            <a:r>
              <a:rPr lang="en-US" sz="3200" dirty="0"/>
              <a:t>: Blockbuster’s Failure Due to Poor Adoption of Application Software</a:t>
            </a:r>
            <a:endParaRPr lang="ar-SY" sz="3200" dirty="0"/>
          </a:p>
        </p:txBody>
      </p:sp>
      <p:sp>
        <p:nvSpPr>
          <p:cNvPr id="3" name="Content Placeholder 2">
            <a:extLst>
              <a:ext uri="{FF2B5EF4-FFF2-40B4-BE49-F238E27FC236}">
                <a16:creationId xmlns:a16="http://schemas.microsoft.com/office/drawing/2014/main" id="{9AF06A74-BF9C-4E9A-B550-AF01130B858E}"/>
              </a:ext>
            </a:extLst>
          </p:cNvPr>
          <p:cNvSpPr>
            <a:spLocks noGrp="1"/>
          </p:cNvSpPr>
          <p:nvPr>
            <p:ph idx="1"/>
          </p:nvPr>
        </p:nvSpPr>
        <p:spPr/>
        <p:txBody>
          <a:bodyPr/>
          <a:lstStyle/>
          <a:p>
            <a:pPr marL="0" indent="0">
              <a:buNone/>
            </a:pPr>
            <a:r>
              <a:rPr lang="en-US" b="1" dirty="0">
                <a:solidFill>
                  <a:srgbClr val="FF0000"/>
                </a:solidFill>
              </a:rPr>
              <a:t>Company Overview:</a:t>
            </a:r>
          </a:p>
          <a:p>
            <a:r>
              <a:rPr lang="en-US" dirty="0"/>
              <a:t>Blockbuster was a global leader in movie and video game rentals, founded in 1985. At its peak in the 1990s, it operated over 9,000 stores worldwide. However, by 2010, the company filed for bankruptcy, becoming a textbook example of digital disruption and strategic failure.</a:t>
            </a:r>
          </a:p>
          <a:p>
            <a:pPr marL="0" indent="0">
              <a:buNone/>
            </a:pPr>
            <a:endParaRPr lang="ar-SY" dirty="0"/>
          </a:p>
        </p:txBody>
      </p:sp>
      <p:pic>
        <p:nvPicPr>
          <p:cNvPr id="11270" name="Picture 6">
            <a:extLst>
              <a:ext uri="{FF2B5EF4-FFF2-40B4-BE49-F238E27FC236}">
                <a16:creationId xmlns:a16="http://schemas.microsoft.com/office/drawing/2014/main" id="{1B44ECDB-B8F4-40FA-B58E-A1F1A5674D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1411" y="4918076"/>
            <a:ext cx="2381250" cy="1438275"/>
          </a:xfrm>
          <a:prstGeom prst="rect">
            <a:avLst/>
          </a:prstGeom>
          <a:noFill/>
          <a:extLst>
            <a:ext uri="{909E8E84-426E-40DD-AFC4-6F175D3DCCD1}">
              <a14:hiddenFill xmlns:a14="http://schemas.microsoft.com/office/drawing/2010/main">
                <a:solidFill>
                  <a:srgbClr val="FFFFFF"/>
                </a:solidFill>
              </a14:hiddenFill>
            </a:ext>
          </a:extLst>
        </p:spPr>
      </p:pic>
      <p:pic>
        <p:nvPicPr>
          <p:cNvPr id="11276" name="Picture 12" descr="The Story of a Brand: Blockbuster Video">
            <a:extLst>
              <a:ext uri="{FF2B5EF4-FFF2-40B4-BE49-F238E27FC236}">
                <a16:creationId xmlns:a16="http://schemas.microsoft.com/office/drawing/2014/main" id="{3F6C1CDE-0F53-452F-9DE2-C4B36FE6CC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94946" y="4611874"/>
            <a:ext cx="2771775" cy="16478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8347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A06D8-40E7-4FCD-B37E-6FD4A39B16AA}"/>
              </a:ext>
            </a:extLst>
          </p:cNvPr>
          <p:cNvSpPr>
            <a:spLocks noGrp="1"/>
          </p:cNvSpPr>
          <p:nvPr>
            <p:ph type="title"/>
          </p:nvPr>
        </p:nvSpPr>
        <p:spPr/>
        <p:txBody>
          <a:bodyPr>
            <a:normAutofit fontScale="90000"/>
          </a:bodyPr>
          <a:lstStyle/>
          <a:p>
            <a:r>
              <a:rPr lang="en-US" b="1" dirty="0"/>
              <a:t>Case Study 1</a:t>
            </a:r>
            <a:r>
              <a:rPr lang="en-US" dirty="0"/>
              <a:t>: Blockbuster’s Failure Due to Poor Adoption of Application Software</a:t>
            </a:r>
            <a:endParaRPr lang="ar-SY" dirty="0"/>
          </a:p>
        </p:txBody>
      </p:sp>
      <p:sp>
        <p:nvSpPr>
          <p:cNvPr id="3" name="Content Placeholder 2">
            <a:extLst>
              <a:ext uri="{FF2B5EF4-FFF2-40B4-BE49-F238E27FC236}">
                <a16:creationId xmlns:a16="http://schemas.microsoft.com/office/drawing/2014/main" id="{AA812480-6362-4A91-B128-412478735091}"/>
              </a:ext>
            </a:extLst>
          </p:cNvPr>
          <p:cNvSpPr>
            <a:spLocks noGrp="1"/>
          </p:cNvSpPr>
          <p:nvPr>
            <p:ph idx="1"/>
          </p:nvPr>
        </p:nvSpPr>
        <p:spPr/>
        <p:txBody>
          <a:bodyPr>
            <a:normAutofit fontScale="85000" lnSpcReduction="20000"/>
          </a:bodyPr>
          <a:lstStyle/>
          <a:p>
            <a:pPr marL="0" indent="0">
              <a:buNone/>
            </a:pPr>
            <a:r>
              <a:rPr lang="en-US" b="1" dirty="0">
                <a:solidFill>
                  <a:srgbClr val="FF0000"/>
                </a:solidFill>
              </a:rPr>
              <a:t>📉 Strategic Failures:</a:t>
            </a:r>
          </a:p>
          <a:p>
            <a:r>
              <a:rPr lang="en-US" b="1" dirty="0"/>
              <a:t>1. Ignoring Digital Transformation:</a:t>
            </a:r>
          </a:p>
          <a:p>
            <a:pPr lvl="1">
              <a:buFont typeface="Wingdings" panose="05000000000000000000" pitchFamily="2" charset="2"/>
              <a:buChar char="v"/>
            </a:pPr>
            <a:r>
              <a:rPr lang="en-US" dirty="0"/>
              <a:t>Blockbuster declined an offer to purchase Netflix in 2000 for $50 million, dismissing its subscription-based model as unsustainable.</a:t>
            </a:r>
          </a:p>
          <a:p>
            <a:pPr lvl="1">
              <a:buFont typeface="Wingdings" panose="05000000000000000000" pitchFamily="2" charset="2"/>
              <a:buChar char="v"/>
            </a:pPr>
            <a:r>
              <a:rPr lang="en-US" dirty="0"/>
              <a:t>The company continued to rely heavily on physical store rentals while consumer preferences shifted toward digital streaming.</a:t>
            </a:r>
          </a:p>
          <a:p>
            <a:r>
              <a:rPr lang="en-US" b="1" dirty="0"/>
              <a:t>2. Rigid Business Model:</a:t>
            </a:r>
          </a:p>
          <a:p>
            <a:pPr lvl="1">
              <a:buFont typeface="Wingdings" panose="05000000000000000000" pitchFamily="2" charset="2"/>
              <a:buChar char="v"/>
            </a:pPr>
            <a:r>
              <a:rPr lang="en-US" dirty="0"/>
              <a:t>A significant portion of Blockbuster’s revenue came from late fees, which frustrated customers and created a negative experience.</a:t>
            </a:r>
          </a:p>
          <a:p>
            <a:pPr lvl="1">
              <a:buFont typeface="Wingdings" panose="05000000000000000000" pitchFamily="2" charset="2"/>
              <a:buChar char="v"/>
            </a:pPr>
            <a:r>
              <a:rPr lang="en-US" dirty="0"/>
              <a:t>The company failed to adapt its model to offer more flexible, user-friendly options.</a:t>
            </a:r>
          </a:p>
          <a:p>
            <a:endParaRPr lang="ar-SY" dirty="0"/>
          </a:p>
        </p:txBody>
      </p:sp>
      <p:pic>
        <p:nvPicPr>
          <p:cNvPr id="12290" name="Picture 2" descr="MSPs &amp; Digital Transformation: Why the Disconnect? - GiaSpace">
            <a:extLst>
              <a:ext uri="{FF2B5EF4-FFF2-40B4-BE49-F238E27FC236}">
                <a16:creationId xmlns:a16="http://schemas.microsoft.com/office/drawing/2014/main" id="{D2605A33-DC9E-4692-9BE6-3092047BD1C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36226" y="1422213"/>
            <a:ext cx="2118204" cy="11914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398568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A06D8-40E7-4FCD-B37E-6FD4A39B16AA}"/>
              </a:ext>
            </a:extLst>
          </p:cNvPr>
          <p:cNvSpPr>
            <a:spLocks noGrp="1"/>
          </p:cNvSpPr>
          <p:nvPr>
            <p:ph type="title"/>
          </p:nvPr>
        </p:nvSpPr>
        <p:spPr/>
        <p:txBody>
          <a:bodyPr>
            <a:normAutofit fontScale="90000"/>
          </a:bodyPr>
          <a:lstStyle/>
          <a:p>
            <a:r>
              <a:rPr lang="en-US" b="1" dirty="0"/>
              <a:t>Case Study 1</a:t>
            </a:r>
            <a:r>
              <a:rPr lang="en-US" dirty="0"/>
              <a:t>: Blockbuster’s Failure Due to Poor Adoption of Application Software</a:t>
            </a:r>
            <a:endParaRPr lang="ar-SY" dirty="0"/>
          </a:p>
        </p:txBody>
      </p:sp>
      <p:sp>
        <p:nvSpPr>
          <p:cNvPr id="3" name="Content Placeholder 2">
            <a:extLst>
              <a:ext uri="{FF2B5EF4-FFF2-40B4-BE49-F238E27FC236}">
                <a16:creationId xmlns:a16="http://schemas.microsoft.com/office/drawing/2014/main" id="{AA812480-6362-4A91-B128-412478735091}"/>
              </a:ext>
            </a:extLst>
          </p:cNvPr>
          <p:cNvSpPr>
            <a:spLocks noGrp="1"/>
          </p:cNvSpPr>
          <p:nvPr>
            <p:ph idx="1"/>
          </p:nvPr>
        </p:nvSpPr>
        <p:spPr/>
        <p:txBody>
          <a:bodyPr>
            <a:normAutofit fontScale="92500" lnSpcReduction="20000"/>
          </a:bodyPr>
          <a:lstStyle/>
          <a:p>
            <a:pPr marL="0" indent="0">
              <a:buNone/>
            </a:pPr>
            <a:r>
              <a:rPr lang="ar-SY" sz="3100" b="1" dirty="0">
                <a:solidFill>
                  <a:srgbClr val="FF0000"/>
                </a:solidFill>
              </a:rPr>
              <a:t>📉 </a:t>
            </a:r>
            <a:r>
              <a:rPr lang="en-US" sz="3100" b="1" dirty="0">
                <a:solidFill>
                  <a:srgbClr val="FF0000"/>
                </a:solidFill>
              </a:rPr>
              <a:t> Strategic Failures:</a:t>
            </a:r>
          </a:p>
          <a:p>
            <a:r>
              <a:rPr lang="en-US" b="1" dirty="0"/>
              <a:t>3. Lack of Innovation:</a:t>
            </a:r>
          </a:p>
          <a:p>
            <a:pPr lvl="1">
              <a:buFont typeface="Wingdings" panose="05000000000000000000" pitchFamily="2" charset="2"/>
              <a:buChar char="v"/>
            </a:pPr>
            <a:r>
              <a:rPr lang="en-US" dirty="0"/>
              <a:t>Blockbuster was slow to adopt digital technologies and did not invest in improving the customer experience.</a:t>
            </a:r>
          </a:p>
          <a:p>
            <a:pPr lvl="1">
              <a:buFont typeface="Wingdings" panose="05000000000000000000" pitchFamily="2" charset="2"/>
              <a:buChar char="v"/>
            </a:pPr>
            <a:r>
              <a:rPr lang="en-US" dirty="0"/>
              <a:t>Its attempt to launch a streaming service came too late and lacked competitive features.</a:t>
            </a:r>
          </a:p>
          <a:p>
            <a:r>
              <a:rPr lang="en-US" b="1" dirty="0"/>
              <a:t>4. Underestimating Emerging Competitors:</a:t>
            </a:r>
          </a:p>
          <a:p>
            <a:pPr lvl="1">
              <a:buFont typeface="Wingdings" panose="05000000000000000000" pitchFamily="2" charset="2"/>
              <a:buChar char="v"/>
            </a:pPr>
            <a:r>
              <a:rPr lang="en-US" dirty="0"/>
              <a:t>Netflix, Redbox, and other startups introduced more convenient and cost-effective alternatives.</a:t>
            </a:r>
          </a:p>
          <a:p>
            <a:pPr lvl="1">
              <a:buFont typeface="Wingdings" panose="05000000000000000000" pitchFamily="2" charset="2"/>
              <a:buChar char="v"/>
            </a:pPr>
            <a:r>
              <a:rPr lang="en-US" dirty="0"/>
              <a:t>Netflix leveraged data analytics and AI to personalize content recommendations, while Blockbuster remained traditional.</a:t>
            </a:r>
          </a:p>
          <a:p>
            <a:endParaRPr lang="en-US" b="1" dirty="0"/>
          </a:p>
        </p:txBody>
      </p:sp>
      <p:pic>
        <p:nvPicPr>
          <p:cNvPr id="13320" name="Picture 8" descr="Insurers' lack of innovation is top concern of U.K. risk managers -  Business Insurance">
            <a:extLst>
              <a:ext uri="{FF2B5EF4-FFF2-40B4-BE49-F238E27FC236}">
                <a16:creationId xmlns:a16="http://schemas.microsoft.com/office/drawing/2014/main" id="{F1F752C0-2524-400C-80A7-960F17927B9C}"/>
              </a:ext>
            </a:extLst>
          </p:cNvPr>
          <p:cNvPicPr>
            <a:picLocks noChangeAspect="1" noChangeArrowheads="1"/>
          </p:cNvPicPr>
          <p:nvPr/>
        </p:nvPicPr>
        <p:blipFill>
          <a:blip r:embed="rId2" cstate="print">
            <a:clrChange>
              <a:clrFrom>
                <a:srgbClr val="F47621"/>
              </a:clrFrom>
              <a:clrTo>
                <a:srgbClr val="F47621">
                  <a:alpha val="0"/>
                </a:srgbClr>
              </a:clrTo>
            </a:clrChange>
            <a:extLst>
              <a:ext uri="{28A0092B-C50C-407E-A947-70E740481C1C}">
                <a14:useLocalDpi xmlns:a14="http://schemas.microsoft.com/office/drawing/2010/main" val="0"/>
              </a:ext>
            </a:extLst>
          </a:blip>
          <a:srcRect/>
          <a:stretch>
            <a:fillRect/>
          </a:stretch>
        </p:blipFill>
        <p:spPr bwMode="auto">
          <a:xfrm>
            <a:off x="8116801" y="1422213"/>
            <a:ext cx="1578527" cy="14364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25282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A06D8-40E7-4FCD-B37E-6FD4A39B16AA}"/>
              </a:ext>
            </a:extLst>
          </p:cNvPr>
          <p:cNvSpPr>
            <a:spLocks noGrp="1"/>
          </p:cNvSpPr>
          <p:nvPr>
            <p:ph type="title"/>
          </p:nvPr>
        </p:nvSpPr>
        <p:spPr/>
        <p:txBody>
          <a:bodyPr>
            <a:normAutofit fontScale="90000"/>
          </a:bodyPr>
          <a:lstStyle/>
          <a:p>
            <a:r>
              <a:rPr lang="en-US" b="1" dirty="0"/>
              <a:t>Case Study 1</a:t>
            </a:r>
            <a:r>
              <a:rPr lang="en-US" dirty="0"/>
              <a:t>: Blockbuster’s Failure Due to Poor Adoption of Application Software</a:t>
            </a:r>
            <a:endParaRPr lang="ar-SY" dirty="0"/>
          </a:p>
        </p:txBody>
      </p:sp>
      <p:sp>
        <p:nvSpPr>
          <p:cNvPr id="3" name="Content Placeholder 2">
            <a:extLst>
              <a:ext uri="{FF2B5EF4-FFF2-40B4-BE49-F238E27FC236}">
                <a16:creationId xmlns:a16="http://schemas.microsoft.com/office/drawing/2014/main" id="{AA812480-6362-4A91-B128-412478735091}"/>
              </a:ext>
            </a:extLst>
          </p:cNvPr>
          <p:cNvSpPr>
            <a:spLocks noGrp="1"/>
          </p:cNvSpPr>
          <p:nvPr>
            <p:ph idx="1"/>
          </p:nvPr>
        </p:nvSpPr>
        <p:spPr/>
        <p:txBody>
          <a:bodyPr>
            <a:normAutofit fontScale="77500" lnSpcReduction="20000"/>
          </a:bodyPr>
          <a:lstStyle/>
          <a:p>
            <a:pPr marL="0" indent="0">
              <a:buNone/>
            </a:pPr>
            <a:r>
              <a:rPr lang="en-US" sz="3400" b="1" dirty="0">
                <a:solidFill>
                  <a:srgbClr val="FF0000"/>
                </a:solidFill>
              </a:rPr>
              <a:t>Key Lessons Learned:</a:t>
            </a:r>
          </a:p>
          <a:p>
            <a:r>
              <a:rPr lang="en-US" b="1" dirty="0"/>
              <a:t>✅ Embrace Change: </a:t>
            </a:r>
            <a:r>
              <a:rPr lang="en-US" dirty="0"/>
              <a:t>Companies must be willing to evolve with technological advancements to remain competitive.</a:t>
            </a:r>
          </a:p>
          <a:p>
            <a:r>
              <a:rPr lang="en-US" b="1" dirty="0"/>
              <a:t>✅ Customer-Centric Thinking: </a:t>
            </a:r>
            <a:r>
              <a:rPr lang="en-US" dirty="0"/>
              <a:t>Ignoring customer preferences can lead to loss of loyalty and market share.</a:t>
            </a:r>
          </a:p>
          <a:p>
            <a:r>
              <a:rPr lang="en-US" b="1" dirty="0"/>
              <a:t>✅ Continuous Innovation: </a:t>
            </a:r>
            <a:r>
              <a:rPr lang="en-US" dirty="0"/>
              <a:t>Market dominance is not permanent; innovation is essential for survival.</a:t>
            </a:r>
          </a:p>
          <a:p>
            <a:r>
              <a:rPr lang="en-US" b="1" dirty="0"/>
              <a:t>✅ Respect Disruptors: </a:t>
            </a:r>
            <a:r>
              <a:rPr lang="en-US" dirty="0"/>
              <a:t>Small startups can become major threats if they offer better value and vision.</a:t>
            </a:r>
          </a:p>
          <a:p>
            <a:endParaRPr lang="ar-SY" dirty="0"/>
          </a:p>
        </p:txBody>
      </p:sp>
      <p:pic>
        <p:nvPicPr>
          <p:cNvPr id="6" name="Picture 5">
            <a:extLst>
              <a:ext uri="{FF2B5EF4-FFF2-40B4-BE49-F238E27FC236}">
                <a16:creationId xmlns:a16="http://schemas.microsoft.com/office/drawing/2014/main" id="{138C23C7-827E-4FD0-B82C-1FC9BAA2E514}"/>
              </a:ext>
            </a:extLst>
          </p:cNvPr>
          <p:cNvPicPr>
            <a:picLocks noChangeAspect="1"/>
          </p:cNvPicPr>
          <p:nvPr/>
        </p:nvPicPr>
        <p:blipFill rotWithShape="1">
          <a:blip r:embed="rId2">
            <a:clrChange>
              <a:clrFrom>
                <a:srgbClr val="203946"/>
              </a:clrFrom>
              <a:clrTo>
                <a:srgbClr val="203946">
                  <a:alpha val="0"/>
                </a:srgbClr>
              </a:clrTo>
            </a:clrChange>
          </a:blip>
          <a:srcRect l="29546" t="30496" r="27614" b="26857"/>
          <a:stretch/>
        </p:blipFill>
        <p:spPr>
          <a:xfrm>
            <a:off x="4678813" y="4801796"/>
            <a:ext cx="2834370" cy="1586345"/>
          </a:xfrm>
          <a:prstGeom prst="rect">
            <a:avLst/>
          </a:prstGeom>
        </p:spPr>
      </p:pic>
    </p:spTree>
    <p:extLst>
      <p:ext uri="{BB962C8B-B14F-4D97-AF65-F5344CB8AC3E}">
        <p14:creationId xmlns:p14="http://schemas.microsoft.com/office/powerpoint/2010/main" val="30077915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A06D8-40E7-4FCD-B37E-6FD4A39B16AA}"/>
              </a:ext>
            </a:extLst>
          </p:cNvPr>
          <p:cNvSpPr>
            <a:spLocks noGrp="1"/>
          </p:cNvSpPr>
          <p:nvPr>
            <p:ph type="title"/>
          </p:nvPr>
        </p:nvSpPr>
        <p:spPr/>
        <p:txBody>
          <a:bodyPr>
            <a:normAutofit fontScale="90000"/>
          </a:bodyPr>
          <a:lstStyle/>
          <a:p>
            <a:r>
              <a:rPr lang="en-US" b="1" dirty="0"/>
              <a:t>Case Study 1</a:t>
            </a:r>
            <a:r>
              <a:rPr lang="en-US" dirty="0"/>
              <a:t>: Blockbuster’s Failure Due to Poor Adoption of Application Software</a:t>
            </a:r>
            <a:endParaRPr lang="ar-SY" dirty="0"/>
          </a:p>
        </p:txBody>
      </p:sp>
      <p:sp>
        <p:nvSpPr>
          <p:cNvPr id="3" name="Content Placeholder 2">
            <a:extLst>
              <a:ext uri="{FF2B5EF4-FFF2-40B4-BE49-F238E27FC236}">
                <a16:creationId xmlns:a16="http://schemas.microsoft.com/office/drawing/2014/main" id="{AA812480-6362-4A91-B128-412478735091}"/>
              </a:ext>
            </a:extLst>
          </p:cNvPr>
          <p:cNvSpPr>
            <a:spLocks noGrp="1"/>
          </p:cNvSpPr>
          <p:nvPr>
            <p:ph idx="1"/>
          </p:nvPr>
        </p:nvSpPr>
        <p:spPr/>
        <p:txBody>
          <a:bodyPr/>
          <a:lstStyle/>
          <a:p>
            <a:r>
              <a:rPr lang="en-US" b="1" dirty="0"/>
              <a:t>Blockbuster vs. Netflix Comparison:</a:t>
            </a:r>
          </a:p>
          <a:p>
            <a:endParaRPr lang="ar-SY" dirty="0"/>
          </a:p>
        </p:txBody>
      </p:sp>
      <p:graphicFrame>
        <p:nvGraphicFramePr>
          <p:cNvPr id="4" name="Table 3">
            <a:extLst>
              <a:ext uri="{FF2B5EF4-FFF2-40B4-BE49-F238E27FC236}">
                <a16:creationId xmlns:a16="http://schemas.microsoft.com/office/drawing/2014/main" id="{F7C98395-C809-4256-A71D-57B324BF0BAF}"/>
              </a:ext>
            </a:extLst>
          </p:cNvPr>
          <p:cNvGraphicFramePr>
            <a:graphicFrameLocks noGrp="1"/>
          </p:cNvGraphicFramePr>
          <p:nvPr>
            <p:extLst>
              <p:ext uri="{D42A27DB-BD31-4B8C-83A1-F6EECF244321}">
                <p14:modId xmlns:p14="http://schemas.microsoft.com/office/powerpoint/2010/main" val="2783768902"/>
              </p:ext>
            </p:extLst>
          </p:nvPr>
        </p:nvGraphicFramePr>
        <p:xfrm>
          <a:off x="408503" y="2199028"/>
          <a:ext cx="11374989" cy="2228850"/>
        </p:xfrm>
        <a:graphic>
          <a:graphicData uri="http://schemas.openxmlformats.org/drawingml/2006/table">
            <a:tbl>
              <a:tblPr>
                <a:tableStyleId>{5940675A-B579-460E-94D1-54222C63F5DA}</a:tableStyleId>
              </a:tblPr>
              <a:tblGrid>
                <a:gridCol w="3791663">
                  <a:extLst>
                    <a:ext uri="{9D8B030D-6E8A-4147-A177-3AD203B41FA5}">
                      <a16:colId xmlns:a16="http://schemas.microsoft.com/office/drawing/2014/main" val="2643453718"/>
                    </a:ext>
                  </a:extLst>
                </a:gridCol>
                <a:gridCol w="3791663">
                  <a:extLst>
                    <a:ext uri="{9D8B030D-6E8A-4147-A177-3AD203B41FA5}">
                      <a16:colId xmlns:a16="http://schemas.microsoft.com/office/drawing/2014/main" val="615074339"/>
                    </a:ext>
                  </a:extLst>
                </a:gridCol>
                <a:gridCol w="3791663">
                  <a:extLst>
                    <a:ext uri="{9D8B030D-6E8A-4147-A177-3AD203B41FA5}">
                      <a16:colId xmlns:a16="http://schemas.microsoft.com/office/drawing/2014/main" val="666169074"/>
                    </a:ext>
                  </a:extLst>
                </a:gridCol>
              </a:tblGrid>
              <a:tr h="0">
                <a:tc>
                  <a:txBody>
                    <a:bodyPr/>
                    <a:lstStyle/>
                    <a:p>
                      <a:pPr algn="l" fontAlgn="t"/>
                      <a:r>
                        <a:rPr lang="en-US" sz="2000" b="1" dirty="0">
                          <a:effectLst/>
                        </a:rPr>
                        <a:t>Feature</a:t>
                      </a:r>
                    </a:p>
                  </a:txBody>
                  <a:tcPr marL="114300" marR="76200" marT="76200" marB="66675">
                    <a:solidFill>
                      <a:schemeClr val="accent1">
                        <a:lumMod val="20000"/>
                        <a:lumOff val="80000"/>
                      </a:schemeClr>
                    </a:solidFill>
                  </a:tcPr>
                </a:tc>
                <a:tc>
                  <a:txBody>
                    <a:bodyPr/>
                    <a:lstStyle/>
                    <a:p>
                      <a:pPr algn="l" fontAlgn="t"/>
                      <a:r>
                        <a:rPr lang="en-US" sz="2000" b="1" dirty="0">
                          <a:effectLst/>
                        </a:rPr>
                        <a:t>Blockbuster</a:t>
                      </a:r>
                    </a:p>
                  </a:txBody>
                  <a:tcPr marL="114300" marR="76200" marT="76200" marB="66675">
                    <a:solidFill>
                      <a:schemeClr val="accent1">
                        <a:lumMod val="20000"/>
                        <a:lumOff val="80000"/>
                      </a:schemeClr>
                    </a:solidFill>
                  </a:tcPr>
                </a:tc>
                <a:tc>
                  <a:txBody>
                    <a:bodyPr/>
                    <a:lstStyle/>
                    <a:p>
                      <a:pPr algn="l" fontAlgn="t"/>
                      <a:r>
                        <a:rPr lang="en-US" sz="2000" b="1" dirty="0">
                          <a:effectLst/>
                        </a:rPr>
                        <a:t>Netflix</a:t>
                      </a:r>
                    </a:p>
                  </a:txBody>
                  <a:tcPr marL="114300" marR="76200" marT="76200" marB="66675">
                    <a:solidFill>
                      <a:schemeClr val="accent1">
                        <a:lumMod val="20000"/>
                        <a:lumOff val="80000"/>
                      </a:schemeClr>
                    </a:solidFill>
                  </a:tcPr>
                </a:tc>
                <a:extLst>
                  <a:ext uri="{0D108BD9-81ED-4DB2-BD59-A6C34878D82A}">
                    <a16:rowId xmlns:a16="http://schemas.microsoft.com/office/drawing/2014/main" val="2711101501"/>
                  </a:ext>
                </a:extLst>
              </a:tr>
              <a:tr h="0">
                <a:tc>
                  <a:txBody>
                    <a:bodyPr/>
                    <a:lstStyle/>
                    <a:p>
                      <a:pPr algn="l" fontAlgn="t"/>
                      <a:r>
                        <a:rPr lang="en-US" sz="2000" b="1" dirty="0">
                          <a:effectLst/>
                        </a:rPr>
                        <a:t>Business Model</a:t>
                      </a:r>
                    </a:p>
                  </a:txBody>
                  <a:tcPr marL="114300" marR="76200" marT="76200" marB="66675">
                    <a:solidFill>
                      <a:schemeClr val="accent1">
                        <a:lumMod val="20000"/>
                        <a:lumOff val="80000"/>
                      </a:schemeClr>
                    </a:solidFill>
                  </a:tcPr>
                </a:tc>
                <a:tc>
                  <a:txBody>
                    <a:bodyPr/>
                    <a:lstStyle/>
                    <a:p>
                      <a:pPr algn="l" fontAlgn="t"/>
                      <a:r>
                        <a:rPr lang="en-US" sz="2000">
                          <a:effectLst/>
                        </a:rPr>
                        <a:t>Physical rentals</a:t>
                      </a:r>
                      <a:endParaRPr lang="en-US" sz="2000" b="1">
                        <a:effectLst/>
                      </a:endParaRPr>
                    </a:p>
                  </a:txBody>
                  <a:tcPr marL="114300" marR="76200" marT="76200" marB="66675"/>
                </a:tc>
                <a:tc>
                  <a:txBody>
                    <a:bodyPr/>
                    <a:lstStyle/>
                    <a:p>
                      <a:pPr algn="l" fontAlgn="t"/>
                      <a:r>
                        <a:rPr lang="en-US" sz="2000">
                          <a:effectLst/>
                        </a:rPr>
                        <a:t>Digital subscription streaming</a:t>
                      </a:r>
                      <a:endParaRPr lang="en-US" sz="2000" b="1">
                        <a:effectLst/>
                      </a:endParaRPr>
                    </a:p>
                  </a:txBody>
                  <a:tcPr marL="114300" marR="76200" marT="76200" marB="66675"/>
                </a:tc>
                <a:extLst>
                  <a:ext uri="{0D108BD9-81ED-4DB2-BD59-A6C34878D82A}">
                    <a16:rowId xmlns:a16="http://schemas.microsoft.com/office/drawing/2014/main" val="1527991067"/>
                  </a:ext>
                </a:extLst>
              </a:tr>
              <a:tr h="0">
                <a:tc>
                  <a:txBody>
                    <a:bodyPr/>
                    <a:lstStyle/>
                    <a:p>
                      <a:pPr algn="l" fontAlgn="t"/>
                      <a:r>
                        <a:rPr lang="en-US" sz="2000" b="1" dirty="0">
                          <a:effectLst/>
                        </a:rPr>
                        <a:t>Innovation Level</a:t>
                      </a:r>
                    </a:p>
                  </a:txBody>
                  <a:tcPr marL="114300" marR="76200" marT="76200" marB="66675">
                    <a:solidFill>
                      <a:schemeClr val="accent1">
                        <a:lumMod val="20000"/>
                        <a:lumOff val="80000"/>
                      </a:schemeClr>
                    </a:solidFill>
                  </a:tcPr>
                </a:tc>
                <a:tc>
                  <a:txBody>
                    <a:bodyPr/>
                    <a:lstStyle/>
                    <a:p>
                      <a:pPr algn="l" fontAlgn="t"/>
                      <a:r>
                        <a:rPr lang="en-US" sz="2000">
                          <a:effectLst/>
                        </a:rPr>
                        <a:t>Low</a:t>
                      </a:r>
                      <a:endParaRPr lang="en-US" sz="2000" b="1">
                        <a:effectLst/>
                      </a:endParaRPr>
                    </a:p>
                  </a:txBody>
                  <a:tcPr marL="114300" marR="76200" marT="76200" marB="66675"/>
                </a:tc>
                <a:tc>
                  <a:txBody>
                    <a:bodyPr/>
                    <a:lstStyle/>
                    <a:p>
                      <a:pPr algn="l" fontAlgn="t"/>
                      <a:r>
                        <a:rPr lang="en-US" sz="2000">
                          <a:effectLst/>
                        </a:rPr>
                        <a:t>High (AI, original content)</a:t>
                      </a:r>
                      <a:endParaRPr lang="en-US" sz="2000" b="1">
                        <a:effectLst/>
                      </a:endParaRPr>
                    </a:p>
                  </a:txBody>
                  <a:tcPr marL="114300" marR="76200" marT="76200" marB="66675"/>
                </a:tc>
                <a:extLst>
                  <a:ext uri="{0D108BD9-81ED-4DB2-BD59-A6C34878D82A}">
                    <a16:rowId xmlns:a16="http://schemas.microsoft.com/office/drawing/2014/main" val="3195710384"/>
                  </a:ext>
                </a:extLst>
              </a:tr>
              <a:tr h="0">
                <a:tc>
                  <a:txBody>
                    <a:bodyPr/>
                    <a:lstStyle/>
                    <a:p>
                      <a:pPr algn="l" fontAlgn="t"/>
                      <a:r>
                        <a:rPr lang="en-US" sz="2000" b="1" dirty="0">
                          <a:effectLst/>
                        </a:rPr>
                        <a:t>Expansion Strategy</a:t>
                      </a:r>
                    </a:p>
                  </a:txBody>
                  <a:tcPr marL="114300" marR="76200" marT="76200" marB="66675">
                    <a:solidFill>
                      <a:schemeClr val="accent1">
                        <a:lumMod val="20000"/>
                        <a:lumOff val="80000"/>
                      </a:schemeClr>
                    </a:solidFill>
                  </a:tcPr>
                </a:tc>
                <a:tc>
                  <a:txBody>
                    <a:bodyPr/>
                    <a:lstStyle/>
                    <a:p>
                      <a:pPr algn="l" fontAlgn="t"/>
                      <a:r>
                        <a:rPr lang="en-US" sz="2000">
                          <a:effectLst/>
                        </a:rPr>
                        <a:t>Traditional retail</a:t>
                      </a:r>
                      <a:endParaRPr lang="en-US" sz="2000" b="1">
                        <a:effectLst/>
                      </a:endParaRPr>
                    </a:p>
                  </a:txBody>
                  <a:tcPr marL="114300" marR="76200" marT="76200" marB="66675"/>
                </a:tc>
                <a:tc>
                  <a:txBody>
                    <a:bodyPr/>
                    <a:lstStyle/>
                    <a:p>
                      <a:pPr algn="l" fontAlgn="t"/>
                      <a:r>
                        <a:rPr lang="en-US" sz="2000">
                          <a:effectLst/>
                        </a:rPr>
                        <a:t>Global digital reach</a:t>
                      </a:r>
                      <a:endParaRPr lang="en-US" sz="2000" b="1">
                        <a:effectLst/>
                      </a:endParaRPr>
                    </a:p>
                  </a:txBody>
                  <a:tcPr marL="114300" marR="76200" marT="76200" marB="66675"/>
                </a:tc>
                <a:extLst>
                  <a:ext uri="{0D108BD9-81ED-4DB2-BD59-A6C34878D82A}">
                    <a16:rowId xmlns:a16="http://schemas.microsoft.com/office/drawing/2014/main" val="1038081744"/>
                  </a:ext>
                </a:extLst>
              </a:tr>
              <a:tr h="0">
                <a:tc>
                  <a:txBody>
                    <a:bodyPr/>
                    <a:lstStyle/>
                    <a:p>
                      <a:pPr algn="l" fontAlgn="t"/>
                      <a:r>
                        <a:rPr lang="en-US" sz="2000" b="1" dirty="0">
                          <a:effectLst/>
                        </a:rPr>
                        <a:t>User Experience</a:t>
                      </a:r>
                    </a:p>
                  </a:txBody>
                  <a:tcPr marL="114300" marR="76200" marT="76200" marB="57150">
                    <a:solidFill>
                      <a:schemeClr val="accent1">
                        <a:lumMod val="20000"/>
                        <a:lumOff val="80000"/>
                      </a:schemeClr>
                    </a:solidFill>
                  </a:tcPr>
                </a:tc>
                <a:tc>
                  <a:txBody>
                    <a:bodyPr/>
                    <a:lstStyle/>
                    <a:p>
                      <a:pPr algn="l" fontAlgn="t"/>
                      <a:r>
                        <a:rPr lang="en-US" sz="2000">
                          <a:effectLst/>
                        </a:rPr>
                        <a:t>Inconvenient (late fees)</a:t>
                      </a:r>
                      <a:endParaRPr lang="en-US" sz="2000" b="1">
                        <a:effectLst/>
                      </a:endParaRPr>
                    </a:p>
                  </a:txBody>
                  <a:tcPr marL="114300" marR="76200" marT="76200" marB="57150"/>
                </a:tc>
                <a:tc>
                  <a:txBody>
                    <a:bodyPr/>
                    <a:lstStyle/>
                    <a:p>
                      <a:pPr algn="l" fontAlgn="t"/>
                      <a:r>
                        <a:rPr lang="en-US" sz="2000" dirty="0">
                          <a:effectLst/>
                        </a:rPr>
                        <a:t>Personalized and seamless</a:t>
                      </a:r>
                      <a:endParaRPr lang="en-US" sz="2000" b="1" dirty="0">
                        <a:effectLst/>
                      </a:endParaRPr>
                    </a:p>
                  </a:txBody>
                  <a:tcPr marL="114300" marR="76200" marT="76200" marB="57150"/>
                </a:tc>
                <a:extLst>
                  <a:ext uri="{0D108BD9-81ED-4DB2-BD59-A6C34878D82A}">
                    <a16:rowId xmlns:a16="http://schemas.microsoft.com/office/drawing/2014/main" val="1904252215"/>
                  </a:ext>
                </a:extLst>
              </a:tr>
            </a:tbl>
          </a:graphicData>
        </a:graphic>
      </p:graphicFrame>
      <p:pic>
        <p:nvPicPr>
          <p:cNvPr id="1028" name="Picture 4">
            <a:extLst>
              <a:ext uri="{FF2B5EF4-FFF2-40B4-BE49-F238E27FC236}">
                <a16:creationId xmlns:a16="http://schemas.microsoft.com/office/drawing/2014/main" id="{F4F8C219-BD5D-4031-9FAC-319E6D1DDDE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71551" y="4597844"/>
            <a:ext cx="3248891" cy="167588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65821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Software Suites</a:t>
            </a:r>
            <a:endParaRPr lang="en-US" dirty="0"/>
          </a:p>
        </p:txBody>
      </p:sp>
      <p:sp>
        <p:nvSpPr>
          <p:cNvPr id="3" name="Content Placeholder 2"/>
          <p:cNvSpPr>
            <a:spLocks noGrp="1"/>
          </p:cNvSpPr>
          <p:nvPr>
            <p:ph idx="1"/>
          </p:nvPr>
        </p:nvSpPr>
        <p:spPr>
          <a:xfrm>
            <a:off x="304799" y="1316182"/>
            <a:ext cx="11513127" cy="5071959"/>
          </a:xfrm>
        </p:spPr>
        <p:txBody>
          <a:bodyPr>
            <a:normAutofit/>
          </a:bodyPr>
          <a:lstStyle/>
          <a:p>
            <a:pPr algn="just">
              <a:lnSpc>
                <a:spcPct val="150000"/>
              </a:lnSpc>
              <a:spcBef>
                <a:spcPct val="5000"/>
              </a:spcBef>
              <a:spcAft>
                <a:spcPct val="5000"/>
              </a:spcAft>
            </a:pPr>
            <a:r>
              <a:rPr lang="en-US" altLang="en-US" sz="2400" b="1" dirty="0">
                <a:solidFill>
                  <a:srgbClr val="0070C0"/>
                </a:solidFill>
              </a:rPr>
              <a:t>Software suite</a:t>
            </a:r>
            <a:r>
              <a:rPr lang="en-US" altLang="en-US" sz="2400" dirty="0"/>
              <a:t>: Collection of software programs bundled together and sold as a single software package .</a:t>
            </a:r>
          </a:p>
          <a:p>
            <a:pPr>
              <a:spcBef>
                <a:spcPct val="5000"/>
              </a:spcBef>
              <a:spcAft>
                <a:spcPct val="5000"/>
              </a:spcAft>
            </a:pPr>
            <a:r>
              <a:rPr lang="en-US" altLang="en-US" sz="2400" dirty="0"/>
              <a:t>Provides a </a:t>
            </a:r>
            <a:r>
              <a:rPr lang="en-US" altLang="en-US" sz="2400" b="1" u="sng" dirty="0"/>
              <a:t>common interface </a:t>
            </a:r>
            <a:r>
              <a:rPr lang="en-US" altLang="en-US" sz="2400" dirty="0"/>
              <a:t>among programs in the suite.</a:t>
            </a:r>
          </a:p>
          <a:p>
            <a:pPr>
              <a:spcBef>
                <a:spcPct val="5000"/>
              </a:spcBef>
              <a:spcAft>
                <a:spcPct val="5000"/>
              </a:spcAft>
            </a:pPr>
            <a:r>
              <a:rPr lang="en-US" altLang="en-US" sz="2400" dirty="0"/>
              <a:t>Cost </a:t>
            </a:r>
            <a:r>
              <a:rPr lang="en-US" altLang="en-US" sz="2400" b="1" dirty="0"/>
              <a:t>lower</a:t>
            </a:r>
            <a:r>
              <a:rPr lang="en-US" altLang="en-US" sz="2400" dirty="0"/>
              <a:t> than buying each program separately.</a:t>
            </a:r>
          </a:p>
        </p:txBody>
      </p:sp>
      <p:pic>
        <p:nvPicPr>
          <p:cNvPr id="8" name="Picture 7">
            <a:extLst>
              <a:ext uri="{FF2B5EF4-FFF2-40B4-BE49-F238E27FC236}">
                <a16:creationId xmlns:a16="http://schemas.microsoft.com/office/drawing/2014/main" id="{7DE3E927-BDC9-4315-8775-1EB3E790E3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19175" y="3429000"/>
            <a:ext cx="4117344" cy="2647414"/>
          </a:xfrm>
          <a:prstGeom prst="rect">
            <a:avLst/>
          </a:prstGeom>
        </p:spPr>
      </p:pic>
    </p:spTree>
    <p:extLst>
      <p:ext uri="{BB962C8B-B14F-4D97-AF65-F5344CB8AC3E}">
        <p14:creationId xmlns:p14="http://schemas.microsoft.com/office/powerpoint/2010/main" val="40149851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Software Suites</a:t>
            </a:r>
            <a:endParaRPr lang="en-US" dirty="0"/>
          </a:p>
        </p:txBody>
      </p:sp>
      <p:sp>
        <p:nvSpPr>
          <p:cNvPr id="3" name="Content Placeholder 2"/>
          <p:cNvSpPr>
            <a:spLocks noGrp="1"/>
          </p:cNvSpPr>
          <p:nvPr>
            <p:ph idx="1"/>
          </p:nvPr>
        </p:nvSpPr>
        <p:spPr>
          <a:xfrm>
            <a:off x="249382" y="1357746"/>
            <a:ext cx="9528964" cy="4819218"/>
          </a:xfrm>
        </p:spPr>
        <p:txBody>
          <a:bodyPr>
            <a:normAutofit/>
          </a:bodyPr>
          <a:lstStyle/>
          <a:p>
            <a:pPr>
              <a:spcBef>
                <a:spcPct val="5000"/>
              </a:spcBef>
              <a:spcAft>
                <a:spcPct val="5000"/>
              </a:spcAft>
            </a:pPr>
            <a:r>
              <a:rPr lang="en-US" altLang="en-US" dirty="0"/>
              <a:t>Office suites Typically include:</a:t>
            </a:r>
          </a:p>
          <a:p>
            <a:pPr lvl="1">
              <a:spcBef>
                <a:spcPct val="5000"/>
              </a:spcBef>
              <a:spcAft>
                <a:spcPct val="5000"/>
              </a:spcAft>
              <a:buFont typeface="Wingdings" panose="05000000000000000000" pitchFamily="2" charset="2"/>
              <a:buChar char="v"/>
            </a:pPr>
            <a:r>
              <a:rPr lang="en-US" altLang="en-US" sz="2000" b="1" dirty="0"/>
              <a:t>Word processing software</a:t>
            </a:r>
            <a:r>
              <a:rPr lang="en-US" altLang="en-US" sz="2000" dirty="0"/>
              <a:t>: allows users to easily create and edit complex </a:t>
            </a:r>
            <a:r>
              <a:rPr lang="en-US" altLang="en-US" sz="2000" dirty="0" err="1"/>
              <a:t>textbased</a:t>
            </a:r>
            <a:r>
              <a:rPr lang="en-US" altLang="en-US" sz="2000" dirty="0"/>
              <a:t> documents that can also include images and other content.</a:t>
            </a:r>
          </a:p>
          <a:p>
            <a:pPr lvl="1">
              <a:spcBef>
                <a:spcPct val="5000"/>
              </a:spcBef>
              <a:spcAft>
                <a:spcPct val="5000"/>
              </a:spcAft>
              <a:buFont typeface="Wingdings" panose="05000000000000000000" pitchFamily="2" charset="2"/>
              <a:buChar char="v"/>
            </a:pPr>
            <a:r>
              <a:rPr lang="en-US" altLang="en-US" sz="2000" b="1" dirty="0"/>
              <a:t>Spreadsheet software</a:t>
            </a:r>
            <a:r>
              <a:rPr lang="en-US" altLang="en-US" sz="2000" dirty="0"/>
              <a:t>: Provides users with a convenient means of creating documents containing complex mathematical calculations</a:t>
            </a:r>
          </a:p>
          <a:p>
            <a:pPr lvl="1">
              <a:spcBef>
                <a:spcPct val="5000"/>
              </a:spcBef>
              <a:spcAft>
                <a:spcPct val="5000"/>
              </a:spcAft>
              <a:buFont typeface="Wingdings" panose="05000000000000000000" pitchFamily="2" charset="2"/>
              <a:buChar char="v"/>
            </a:pPr>
            <a:r>
              <a:rPr lang="en-US" altLang="en-US" sz="2000" b="1" dirty="0"/>
              <a:t>Database software</a:t>
            </a:r>
            <a:r>
              <a:rPr lang="en-US" altLang="en-US" sz="2000" dirty="0"/>
              <a:t>: allows users to store and organize vast amounts of data and retrieve specific information when needed.</a:t>
            </a:r>
          </a:p>
          <a:p>
            <a:pPr lvl="1">
              <a:spcBef>
                <a:spcPct val="5000"/>
              </a:spcBef>
              <a:spcAft>
                <a:spcPct val="5000"/>
              </a:spcAft>
              <a:buFont typeface="Wingdings" panose="05000000000000000000" pitchFamily="2" charset="2"/>
              <a:buChar char="v"/>
            </a:pPr>
            <a:r>
              <a:rPr lang="en-US" altLang="en-US" sz="2000" b="1" dirty="0"/>
              <a:t>Presentation graphics software</a:t>
            </a:r>
            <a:r>
              <a:rPr lang="en-US" altLang="en-US" sz="2000" dirty="0"/>
              <a:t>: allows users to create visual presentations to convey information more easily to others</a:t>
            </a:r>
          </a:p>
        </p:txBody>
      </p:sp>
      <p:pic>
        <p:nvPicPr>
          <p:cNvPr id="9" name="Picture 8">
            <a:extLst>
              <a:ext uri="{FF2B5EF4-FFF2-40B4-BE49-F238E27FC236}">
                <a16:creationId xmlns:a16="http://schemas.microsoft.com/office/drawing/2014/main" id="{B510276E-145C-4637-B38E-87E047FE8A55}"/>
              </a:ext>
            </a:extLst>
          </p:cNvPr>
          <p:cNvPicPr>
            <a:picLocks noChangeAspect="1"/>
          </p:cNvPicPr>
          <p:nvPr/>
        </p:nvPicPr>
        <p:blipFill>
          <a:blip r:embed="rId2"/>
          <a:stretch>
            <a:fillRect/>
          </a:stretch>
        </p:blipFill>
        <p:spPr>
          <a:xfrm>
            <a:off x="9778346" y="1762813"/>
            <a:ext cx="2413654" cy="3332373"/>
          </a:xfrm>
          <a:prstGeom prst="rect">
            <a:avLst/>
          </a:prstGeom>
        </p:spPr>
      </p:pic>
    </p:spTree>
    <p:extLst>
      <p:ext uri="{BB962C8B-B14F-4D97-AF65-F5344CB8AC3E}">
        <p14:creationId xmlns:p14="http://schemas.microsoft.com/office/powerpoint/2010/main" val="11150955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Common Software Commands</a:t>
            </a:r>
            <a:endParaRPr lang="en-US" dirty="0"/>
          </a:p>
        </p:txBody>
      </p:sp>
      <p:sp>
        <p:nvSpPr>
          <p:cNvPr id="3" name="Content Placeholder 2"/>
          <p:cNvSpPr>
            <a:spLocks noGrp="1"/>
          </p:cNvSpPr>
          <p:nvPr>
            <p:ph idx="1"/>
          </p:nvPr>
        </p:nvSpPr>
        <p:spPr>
          <a:xfrm>
            <a:off x="159656" y="1421488"/>
            <a:ext cx="4640944" cy="4755475"/>
          </a:xfrm>
        </p:spPr>
        <p:txBody>
          <a:bodyPr>
            <a:normAutofit/>
          </a:bodyPr>
          <a:lstStyle/>
          <a:p>
            <a:pPr algn="just">
              <a:lnSpc>
                <a:spcPct val="170000"/>
              </a:lnSpc>
            </a:pPr>
            <a:r>
              <a:rPr lang="en-US" altLang="en-US" dirty="0"/>
              <a:t>Application programs today have a number of concepts and commands in </a:t>
            </a:r>
            <a:r>
              <a:rPr lang="en-US" altLang="en-US" b="1" dirty="0"/>
              <a:t>common</a:t>
            </a:r>
          </a:p>
          <a:p>
            <a:pPr algn="just">
              <a:lnSpc>
                <a:spcPct val="170000"/>
              </a:lnSpc>
            </a:pPr>
            <a:endParaRPr lang="en-US" dirty="0"/>
          </a:p>
        </p:txBody>
      </p:sp>
      <p:grpSp>
        <p:nvGrpSpPr>
          <p:cNvPr id="7" name="Group 6"/>
          <p:cNvGrpSpPr/>
          <p:nvPr/>
        </p:nvGrpSpPr>
        <p:grpSpPr>
          <a:xfrm>
            <a:off x="5279375" y="1421488"/>
            <a:ext cx="6516039" cy="4923335"/>
            <a:chOff x="232229" y="596366"/>
            <a:chExt cx="10682514" cy="8300893"/>
          </a:xfrm>
        </p:grpSpPr>
        <p:pic>
          <p:nvPicPr>
            <p:cNvPr id="5" name="Picture 4"/>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32229" y="596366"/>
              <a:ext cx="10595428" cy="5339977"/>
            </a:xfrm>
            <a:prstGeom prst="rect">
              <a:avLst/>
            </a:prstGeom>
          </p:spPr>
        </p:pic>
        <p:pic>
          <p:nvPicPr>
            <p:cNvPr id="6" name="Picture 5"/>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32229" y="5675087"/>
              <a:ext cx="10682514" cy="3222172"/>
            </a:xfrm>
            <a:prstGeom prst="rect">
              <a:avLst/>
            </a:prstGeom>
          </p:spPr>
        </p:pic>
      </p:grpSp>
    </p:spTree>
    <p:extLst>
      <p:ext uri="{BB962C8B-B14F-4D97-AF65-F5344CB8AC3E}">
        <p14:creationId xmlns:p14="http://schemas.microsoft.com/office/powerpoint/2010/main" val="25851727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Common Software Commands</a:t>
            </a:r>
            <a:endParaRPr lang="en-US" dirty="0"/>
          </a:p>
        </p:txBody>
      </p:sp>
      <p:sp>
        <p:nvSpPr>
          <p:cNvPr id="3" name="Content Placeholder 2"/>
          <p:cNvSpPr>
            <a:spLocks noGrp="1"/>
          </p:cNvSpPr>
          <p:nvPr>
            <p:ph idx="1"/>
          </p:nvPr>
        </p:nvSpPr>
        <p:spPr>
          <a:xfrm>
            <a:off x="235974" y="1283110"/>
            <a:ext cx="11487653" cy="4908603"/>
          </a:xfrm>
        </p:spPr>
        <p:txBody>
          <a:bodyPr>
            <a:normAutofit/>
          </a:bodyPr>
          <a:lstStyle/>
          <a:p>
            <a:pPr algn="just">
              <a:lnSpc>
                <a:spcPct val="150000"/>
              </a:lnSpc>
            </a:pPr>
            <a:r>
              <a:rPr lang="en-US" altLang="en-US" b="1" dirty="0">
                <a:solidFill>
                  <a:srgbClr val="0070C0"/>
                </a:solidFill>
              </a:rPr>
              <a:t>Editing a document</a:t>
            </a:r>
            <a:r>
              <a:rPr lang="en-US" altLang="en-US" dirty="0"/>
              <a:t>: Changing the content of the document, such as inserting or deleting words.</a:t>
            </a:r>
          </a:p>
          <a:p>
            <a:pPr lvl="1" algn="just">
              <a:lnSpc>
                <a:spcPct val="150000"/>
              </a:lnSpc>
            </a:pPr>
            <a:r>
              <a:rPr lang="en-US" altLang="en-US" dirty="0"/>
              <a:t>Insertion point: Indicates the current location in a document, which is where the changes will be made.</a:t>
            </a:r>
          </a:p>
          <a:p>
            <a:pPr lvl="1" algn="just">
              <a:lnSpc>
                <a:spcPct val="150000"/>
              </a:lnSpc>
            </a:pPr>
            <a:r>
              <a:rPr lang="en-US" altLang="en-US" dirty="0"/>
              <a:t>Typing text will insert it.</a:t>
            </a:r>
          </a:p>
          <a:p>
            <a:pPr lvl="1" algn="just">
              <a:lnSpc>
                <a:spcPct val="150000"/>
              </a:lnSpc>
            </a:pPr>
            <a:r>
              <a:rPr lang="en-US" altLang="en-US" dirty="0"/>
              <a:t>Delete and Backspace key will delete text.</a:t>
            </a:r>
          </a:p>
          <a:p>
            <a:pPr lvl="1" algn="just">
              <a:lnSpc>
                <a:spcPct val="150000"/>
              </a:lnSpc>
            </a:pPr>
            <a:r>
              <a:rPr lang="en-US" altLang="en-US" dirty="0"/>
              <a:t>Text and objects can typically be selected to be moved, copied, deleted, or formatted.</a:t>
            </a:r>
          </a:p>
          <a:p>
            <a:pPr algn="just">
              <a:lnSpc>
                <a:spcPct val="150000"/>
              </a:lnSpc>
            </a:pPr>
            <a:endParaRPr lang="en-US" dirty="0"/>
          </a:p>
        </p:txBody>
      </p:sp>
      <p:pic>
        <p:nvPicPr>
          <p:cNvPr id="16388" name="Picture 4" descr="writing editing clipart #96915">
            <a:extLst>
              <a:ext uri="{FF2B5EF4-FFF2-40B4-BE49-F238E27FC236}">
                <a16:creationId xmlns:a16="http://schemas.microsoft.com/office/drawing/2014/main" id="{A9351AEB-7724-485E-93BF-0A49F576A7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30128" y="3429000"/>
            <a:ext cx="1478733" cy="17744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07426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Common Software Commands</a:t>
            </a:r>
            <a:endParaRPr lang="en-US" b="1" dirty="0"/>
          </a:p>
        </p:txBody>
      </p:sp>
      <p:sp>
        <p:nvSpPr>
          <p:cNvPr id="3" name="Content Placeholder 2"/>
          <p:cNvSpPr>
            <a:spLocks noGrp="1"/>
          </p:cNvSpPr>
          <p:nvPr>
            <p:ph idx="1"/>
          </p:nvPr>
        </p:nvSpPr>
        <p:spPr>
          <a:xfrm>
            <a:off x="159656" y="1342362"/>
            <a:ext cx="10374994" cy="4696490"/>
          </a:xfrm>
        </p:spPr>
        <p:txBody>
          <a:bodyPr/>
          <a:lstStyle/>
          <a:p>
            <a:pPr algn="just">
              <a:lnSpc>
                <a:spcPct val="150000"/>
              </a:lnSpc>
            </a:pPr>
            <a:r>
              <a:rPr lang="en-US" altLang="en-US" b="1" dirty="0">
                <a:solidFill>
                  <a:srgbClr val="0070C0"/>
                </a:solidFill>
              </a:rPr>
              <a:t>Formatting</a:t>
            </a:r>
            <a:r>
              <a:rPr lang="en-US" altLang="en-US" b="1" i="1" dirty="0">
                <a:solidFill>
                  <a:srgbClr val="0070C0"/>
                </a:solidFill>
              </a:rPr>
              <a:t> </a:t>
            </a:r>
            <a:r>
              <a:rPr lang="en-US" altLang="en-US" b="1" dirty="0">
                <a:solidFill>
                  <a:srgbClr val="0070C0"/>
                </a:solidFill>
              </a:rPr>
              <a:t>a document</a:t>
            </a:r>
            <a:r>
              <a:rPr lang="en-US" altLang="en-US" dirty="0"/>
              <a:t>: Changing the appearance of the document.</a:t>
            </a:r>
          </a:p>
          <a:p>
            <a:pPr lvl="1" algn="just">
              <a:lnSpc>
                <a:spcPct val="150000"/>
              </a:lnSpc>
            </a:pPr>
            <a:r>
              <a:rPr lang="en-US" altLang="en-US" dirty="0"/>
              <a:t>Changing font face, size, style, or color.</a:t>
            </a:r>
          </a:p>
          <a:p>
            <a:pPr lvl="1" algn="just">
              <a:lnSpc>
                <a:spcPct val="150000"/>
              </a:lnSpc>
            </a:pPr>
            <a:r>
              <a:rPr lang="en-US" altLang="en-US" dirty="0"/>
              <a:t>Changing line spacing or margins.</a:t>
            </a:r>
          </a:p>
          <a:p>
            <a:pPr lvl="1" algn="just">
              <a:lnSpc>
                <a:spcPct val="150000"/>
              </a:lnSpc>
            </a:pPr>
            <a:r>
              <a:rPr lang="en-US" altLang="en-US" dirty="0"/>
              <a:t>Adding page numbers or borders</a:t>
            </a:r>
          </a:p>
          <a:p>
            <a:pPr algn="just">
              <a:lnSpc>
                <a:spcPct val="150000"/>
              </a:lnSpc>
            </a:pPr>
            <a:endParaRPr lang="en-US" dirty="0"/>
          </a:p>
        </p:txBody>
      </p:sp>
      <p:pic>
        <p:nvPicPr>
          <p:cNvPr id="5" name="Picture 4"/>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347153" y="2647952"/>
            <a:ext cx="6644668" cy="3390900"/>
          </a:xfrm>
          <a:prstGeom prst="rect">
            <a:avLst/>
          </a:prstGeom>
        </p:spPr>
      </p:pic>
    </p:spTree>
    <p:extLst>
      <p:ext uri="{BB962C8B-B14F-4D97-AF65-F5344CB8AC3E}">
        <p14:creationId xmlns:p14="http://schemas.microsoft.com/office/powerpoint/2010/main" val="22488532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Straight Connector 5">
            <a:extLst>
              <a:ext uri="{FF2B5EF4-FFF2-40B4-BE49-F238E27FC236}">
                <a16:creationId xmlns:a16="http://schemas.microsoft.com/office/drawing/2014/main" id="{82D6AC73-2C2D-4756-848D-7AF55283EFC6}"/>
              </a:ext>
            </a:extLst>
          </p:cNvPr>
          <p:cNvSpPr/>
          <p:nvPr/>
        </p:nvSpPr>
        <p:spPr>
          <a:xfrm>
            <a:off x="355599" y="195053"/>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Freeform: Shape 6">
            <a:extLst>
              <a:ext uri="{FF2B5EF4-FFF2-40B4-BE49-F238E27FC236}">
                <a16:creationId xmlns:a16="http://schemas.microsoft.com/office/drawing/2014/main" id="{53BB9079-D502-4DAD-A43F-7B3FB8C7FC3A}"/>
              </a:ext>
            </a:extLst>
          </p:cNvPr>
          <p:cNvSpPr/>
          <p:nvPr/>
        </p:nvSpPr>
        <p:spPr>
          <a:xfrm>
            <a:off x="0" y="195053"/>
            <a:ext cx="2510969" cy="6662947"/>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6:</a:t>
            </a: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Application</a:t>
            </a:r>
            <a:endParaRPr kumimoji="0" lang="ar-SY"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1244600" rtl="1" eaLnBrk="1" fontAlgn="auto" latinLnBrk="0" hangingPunct="1">
              <a:lnSpc>
                <a:spcPct val="90000"/>
              </a:lnSpc>
              <a:spcBef>
                <a:spcPct val="0"/>
              </a:spcBef>
              <a:spcAft>
                <a:spcPct val="3500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Software</a:t>
            </a:r>
            <a:endParaRPr kumimoji="0" lang="en-US" sz="36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8" name="Freeform: Shape 7">
            <a:extLst>
              <a:ext uri="{FF2B5EF4-FFF2-40B4-BE49-F238E27FC236}">
                <a16:creationId xmlns:a16="http://schemas.microsoft.com/office/drawing/2014/main" id="{12512640-B44A-44B9-A86E-110EB2166D22}"/>
              </a:ext>
            </a:extLst>
          </p:cNvPr>
          <p:cNvSpPr/>
          <p:nvPr/>
        </p:nvSpPr>
        <p:spPr>
          <a:xfrm>
            <a:off x="2510970" y="226259"/>
            <a:ext cx="4787881" cy="1436922"/>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The Basics of Application Software</a:t>
            </a:r>
          </a:p>
        </p:txBody>
      </p:sp>
      <p:sp>
        <p:nvSpPr>
          <p:cNvPr id="9" name="Freeform: Shape 8">
            <a:extLst>
              <a:ext uri="{FF2B5EF4-FFF2-40B4-BE49-F238E27FC236}">
                <a16:creationId xmlns:a16="http://schemas.microsoft.com/office/drawing/2014/main" id="{EAE61C05-7592-4ABC-AC02-1862BF515BB6}"/>
              </a:ext>
            </a:extLst>
          </p:cNvPr>
          <p:cNvSpPr/>
          <p:nvPr/>
        </p:nvSpPr>
        <p:spPr>
          <a:xfrm>
            <a:off x="7412926" y="226259"/>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Software Ownership Rights</a:t>
            </a:r>
          </a:p>
        </p:txBody>
      </p:sp>
      <p:sp>
        <p:nvSpPr>
          <p:cNvPr id="10" name="Straight Connector 9">
            <a:extLst>
              <a:ext uri="{FF2B5EF4-FFF2-40B4-BE49-F238E27FC236}">
                <a16:creationId xmlns:a16="http://schemas.microsoft.com/office/drawing/2014/main" id="{176173E3-F04E-46FF-903D-7A3648E8576E}"/>
              </a:ext>
            </a:extLst>
          </p:cNvPr>
          <p:cNvSpPr/>
          <p:nvPr/>
        </p:nvSpPr>
        <p:spPr>
          <a:xfrm>
            <a:off x="7240796" y="55771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1" name="Freeform: Shape 10">
            <a:extLst>
              <a:ext uri="{FF2B5EF4-FFF2-40B4-BE49-F238E27FC236}">
                <a16:creationId xmlns:a16="http://schemas.microsoft.com/office/drawing/2014/main" id="{C8743BE0-EE10-400F-961C-53EBF141CC75}"/>
              </a:ext>
            </a:extLst>
          </p:cNvPr>
          <p:cNvSpPr/>
          <p:nvPr/>
        </p:nvSpPr>
        <p:spPr>
          <a:xfrm>
            <a:off x="7412926" y="557718"/>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Desktop vs. Mobile Software</a:t>
            </a:r>
          </a:p>
        </p:txBody>
      </p:sp>
      <p:sp>
        <p:nvSpPr>
          <p:cNvPr id="12" name="Straight Connector 11">
            <a:extLst>
              <a:ext uri="{FF2B5EF4-FFF2-40B4-BE49-F238E27FC236}">
                <a16:creationId xmlns:a16="http://schemas.microsoft.com/office/drawing/2014/main" id="{B01B788B-B478-4A47-98A3-8477F2AC9769}"/>
              </a:ext>
            </a:extLst>
          </p:cNvPr>
          <p:cNvSpPr/>
          <p:nvPr/>
        </p:nvSpPr>
        <p:spPr>
          <a:xfrm>
            <a:off x="7240796" y="90303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3" name="Freeform: Shape 12">
            <a:extLst>
              <a:ext uri="{FF2B5EF4-FFF2-40B4-BE49-F238E27FC236}">
                <a16:creationId xmlns:a16="http://schemas.microsoft.com/office/drawing/2014/main" id="{EE442F77-EA56-420C-9595-8B3B604F0897}"/>
              </a:ext>
            </a:extLst>
          </p:cNvPr>
          <p:cNvSpPr/>
          <p:nvPr/>
        </p:nvSpPr>
        <p:spPr>
          <a:xfrm>
            <a:off x="7412926" y="903032"/>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Installed vs. Web-Based Software</a:t>
            </a:r>
          </a:p>
        </p:txBody>
      </p:sp>
      <p:sp>
        <p:nvSpPr>
          <p:cNvPr id="14" name="Straight Connector 13">
            <a:extLst>
              <a:ext uri="{FF2B5EF4-FFF2-40B4-BE49-F238E27FC236}">
                <a16:creationId xmlns:a16="http://schemas.microsoft.com/office/drawing/2014/main" id="{CF6E7D4B-FE02-4173-8B5C-BCFF82F8A780}"/>
              </a:ext>
            </a:extLst>
          </p:cNvPr>
          <p:cNvSpPr/>
          <p:nvPr/>
        </p:nvSpPr>
        <p:spPr>
          <a:xfrm>
            <a:off x="7240796" y="1262201"/>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5" name="Freeform: Shape 14">
            <a:extLst>
              <a:ext uri="{FF2B5EF4-FFF2-40B4-BE49-F238E27FC236}">
                <a16:creationId xmlns:a16="http://schemas.microsoft.com/office/drawing/2014/main" id="{38C9DB74-EF86-497D-B638-D2DC27A18C11}"/>
              </a:ext>
            </a:extLst>
          </p:cNvPr>
          <p:cNvSpPr/>
          <p:nvPr/>
        </p:nvSpPr>
        <p:spPr>
          <a:xfrm>
            <a:off x="7412926" y="1262201"/>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Software Suites</a:t>
            </a:r>
          </a:p>
        </p:txBody>
      </p:sp>
      <p:sp>
        <p:nvSpPr>
          <p:cNvPr id="16" name="Straight Connector 15">
            <a:extLst>
              <a:ext uri="{FF2B5EF4-FFF2-40B4-BE49-F238E27FC236}">
                <a16:creationId xmlns:a16="http://schemas.microsoft.com/office/drawing/2014/main" id="{566474D5-ED77-4A29-AA0B-B561FA4A2EB0}"/>
              </a:ext>
            </a:extLst>
          </p:cNvPr>
          <p:cNvSpPr/>
          <p:nvPr/>
        </p:nvSpPr>
        <p:spPr>
          <a:xfrm>
            <a:off x="7240796" y="162137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7" name="Freeform: Shape 16">
            <a:extLst>
              <a:ext uri="{FF2B5EF4-FFF2-40B4-BE49-F238E27FC236}">
                <a16:creationId xmlns:a16="http://schemas.microsoft.com/office/drawing/2014/main" id="{960D81BF-EAFD-48E9-94CC-AA198F77618E}"/>
              </a:ext>
            </a:extLst>
          </p:cNvPr>
          <p:cNvSpPr/>
          <p:nvPr/>
        </p:nvSpPr>
        <p:spPr>
          <a:xfrm>
            <a:off x="7412926" y="1621370"/>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Common Software Commands</a:t>
            </a:r>
          </a:p>
        </p:txBody>
      </p:sp>
      <p:sp>
        <p:nvSpPr>
          <p:cNvPr id="18" name="Straight Connector 17">
            <a:extLst>
              <a:ext uri="{FF2B5EF4-FFF2-40B4-BE49-F238E27FC236}">
                <a16:creationId xmlns:a16="http://schemas.microsoft.com/office/drawing/2014/main" id="{EFDFFC9B-0DF8-48CF-A0EA-837F87A50490}"/>
              </a:ext>
            </a:extLst>
          </p:cNvPr>
          <p:cNvSpPr/>
          <p:nvPr/>
        </p:nvSpPr>
        <p:spPr>
          <a:xfrm>
            <a:off x="2650664" y="195413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9" name="Freeform: Shape 18">
            <a:extLst>
              <a:ext uri="{FF2B5EF4-FFF2-40B4-BE49-F238E27FC236}">
                <a16:creationId xmlns:a16="http://schemas.microsoft.com/office/drawing/2014/main" id="{9A74D944-DF98-4FDA-9D41-145CC85BDC74}"/>
              </a:ext>
            </a:extLst>
          </p:cNvPr>
          <p:cNvSpPr/>
          <p:nvPr/>
        </p:nvSpPr>
        <p:spPr>
          <a:xfrm>
            <a:off x="2510970" y="1985343"/>
            <a:ext cx="4787881" cy="738214"/>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Word Processing Concepts</a:t>
            </a:r>
          </a:p>
        </p:txBody>
      </p:sp>
      <p:sp>
        <p:nvSpPr>
          <p:cNvPr id="20" name="Freeform: Shape 19">
            <a:extLst>
              <a:ext uri="{FF2B5EF4-FFF2-40B4-BE49-F238E27FC236}">
                <a16:creationId xmlns:a16="http://schemas.microsoft.com/office/drawing/2014/main" id="{E9B1991B-1A2B-4CA9-B781-D9D5627D873E}"/>
              </a:ext>
            </a:extLst>
          </p:cNvPr>
          <p:cNvSpPr/>
          <p:nvPr/>
        </p:nvSpPr>
        <p:spPr>
          <a:xfrm>
            <a:off x="7412926" y="1985343"/>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Creating a Word Processing Document</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1" name="Straight Connector 20">
            <a:extLst>
              <a:ext uri="{FF2B5EF4-FFF2-40B4-BE49-F238E27FC236}">
                <a16:creationId xmlns:a16="http://schemas.microsoft.com/office/drawing/2014/main" id="{76CE7ECD-FB8C-4A7C-8319-51785CB5AF5E}"/>
              </a:ext>
            </a:extLst>
          </p:cNvPr>
          <p:cNvSpPr/>
          <p:nvPr/>
        </p:nvSpPr>
        <p:spPr>
          <a:xfrm>
            <a:off x="7240796" y="236668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2" name="Freeform: Shape 21">
            <a:extLst>
              <a:ext uri="{FF2B5EF4-FFF2-40B4-BE49-F238E27FC236}">
                <a16:creationId xmlns:a16="http://schemas.microsoft.com/office/drawing/2014/main" id="{3ADA25D7-6D98-47AE-87CC-AEC3B4792A6F}"/>
              </a:ext>
            </a:extLst>
          </p:cNvPr>
          <p:cNvSpPr/>
          <p:nvPr/>
        </p:nvSpPr>
        <p:spPr>
          <a:xfrm>
            <a:off x="7412926" y="2366680"/>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Tables, Graphics, and Templates</a:t>
            </a:r>
          </a:p>
        </p:txBody>
      </p:sp>
      <p:sp>
        <p:nvSpPr>
          <p:cNvPr id="23" name="Straight Connector 22">
            <a:extLst>
              <a:ext uri="{FF2B5EF4-FFF2-40B4-BE49-F238E27FC236}">
                <a16:creationId xmlns:a16="http://schemas.microsoft.com/office/drawing/2014/main" id="{B776E7F8-B893-4A6B-A327-F6EF14E5B1E9}"/>
              </a:ext>
            </a:extLst>
          </p:cNvPr>
          <p:cNvSpPr/>
          <p:nvPr/>
        </p:nvSpPr>
        <p:spPr>
          <a:xfrm>
            <a:off x="2650664" y="2734161"/>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4" name="Freeform: Shape 23">
            <a:extLst>
              <a:ext uri="{FF2B5EF4-FFF2-40B4-BE49-F238E27FC236}">
                <a16:creationId xmlns:a16="http://schemas.microsoft.com/office/drawing/2014/main" id="{3B795247-7D47-46B1-A41C-F9CFF0DAFA0E}"/>
              </a:ext>
            </a:extLst>
          </p:cNvPr>
          <p:cNvSpPr/>
          <p:nvPr/>
        </p:nvSpPr>
        <p:spPr>
          <a:xfrm>
            <a:off x="2510970" y="2765367"/>
            <a:ext cx="478788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Spreadsheet Concepts</a:t>
            </a:r>
          </a:p>
        </p:txBody>
      </p:sp>
      <p:sp>
        <p:nvSpPr>
          <p:cNvPr id="25" name="Freeform: Shape 24">
            <a:extLst>
              <a:ext uri="{FF2B5EF4-FFF2-40B4-BE49-F238E27FC236}">
                <a16:creationId xmlns:a16="http://schemas.microsoft.com/office/drawing/2014/main" id="{856AAD11-624E-4C6B-ADE5-941F7C62FED3}"/>
              </a:ext>
            </a:extLst>
          </p:cNvPr>
          <p:cNvSpPr/>
          <p:nvPr/>
        </p:nvSpPr>
        <p:spPr>
          <a:xfrm>
            <a:off x="7412926" y="2765367"/>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Creating a Spreadsheet</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6" name="Straight Connector 25">
            <a:extLst>
              <a:ext uri="{FF2B5EF4-FFF2-40B4-BE49-F238E27FC236}">
                <a16:creationId xmlns:a16="http://schemas.microsoft.com/office/drawing/2014/main" id="{CA5CADEB-C1DA-4FD7-B22D-0DA80B4F075F}"/>
              </a:ext>
            </a:extLst>
          </p:cNvPr>
          <p:cNvSpPr/>
          <p:nvPr/>
        </p:nvSpPr>
        <p:spPr>
          <a:xfrm>
            <a:off x="7240796" y="314670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7" name="Freeform: Shape 26">
            <a:extLst>
              <a:ext uri="{FF2B5EF4-FFF2-40B4-BE49-F238E27FC236}">
                <a16:creationId xmlns:a16="http://schemas.microsoft.com/office/drawing/2014/main" id="{73241C47-68D1-47CF-BAC6-481D337E2B2E}"/>
              </a:ext>
            </a:extLst>
          </p:cNvPr>
          <p:cNvSpPr/>
          <p:nvPr/>
        </p:nvSpPr>
        <p:spPr>
          <a:xfrm>
            <a:off x="7412926" y="3146704"/>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Entering Data into a Spreadsheet Cell</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8" name="Straight Connector 27">
            <a:extLst>
              <a:ext uri="{FF2B5EF4-FFF2-40B4-BE49-F238E27FC236}">
                <a16:creationId xmlns:a16="http://schemas.microsoft.com/office/drawing/2014/main" id="{62650EAB-1AFA-4632-A375-EE124D8FAB6C}"/>
              </a:ext>
            </a:extLst>
          </p:cNvPr>
          <p:cNvSpPr/>
          <p:nvPr/>
        </p:nvSpPr>
        <p:spPr>
          <a:xfrm>
            <a:off x="2650664" y="351418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9" name="Freeform: Shape 28">
            <a:extLst>
              <a:ext uri="{FF2B5EF4-FFF2-40B4-BE49-F238E27FC236}">
                <a16:creationId xmlns:a16="http://schemas.microsoft.com/office/drawing/2014/main" id="{A9B5A196-81B2-4F0F-A77D-F125E2575087}"/>
              </a:ext>
            </a:extLst>
          </p:cNvPr>
          <p:cNvSpPr/>
          <p:nvPr/>
        </p:nvSpPr>
        <p:spPr>
          <a:xfrm>
            <a:off x="2510970" y="3545392"/>
            <a:ext cx="478788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a:ln>
                  <a:noFill/>
                </a:ln>
                <a:solidFill>
                  <a:srgbClr val="5B9BD5"/>
                </a:solidFill>
                <a:effectLst/>
                <a:uLnTx/>
                <a:uFillTx/>
                <a:latin typeface="Times New Roman"/>
                <a:ea typeface="+mn-ea"/>
                <a:cs typeface="Times New Roman"/>
              </a:rPr>
              <a:t>Database Concepts</a:t>
            </a:r>
            <a:endParaRPr kumimoji="0" lang="en-US" sz="2400" b="1" i="0" u="none" strike="noStrike" kern="1200" cap="none" spc="0" normalizeH="0" baseline="0" noProof="0" dirty="0">
              <a:ln>
                <a:noFill/>
              </a:ln>
              <a:solidFill>
                <a:srgbClr val="5B9BD5"/>
              </a:solidFill>
              <a:effectLst/>
              <a:uLnTx/>
              <a:uFillTx/>
              <a:latin typeface="Times New Roman"/>
              <a:ea typeface="+mn-ea"/>
              <a:cs typeface="Times New Roman"/>
            </a:endParaRPr>
          </a:p>
        </p:txBody>
      </p:sp>
      <p:sp>
        <p:nvSpPr>
          <p:cNvPr id="30" name="Freeform: Shape 29">
            <a:extLst>
              <a:ext uri="{FF2B5EF4-FFF2-40B4-BE49-F238E27FC236}">
                <a16:creationId xmlns:a16="http://schemas.microsoft.com/office/drawing/2014/main" id="{73CE3071-633F-4044-90D0-E63A59368FBA}"/>
              </a:ext>
            </a:extLst>
          </p:cNvPr>
          <p:cNvSpPr/>
          <p:nvPr/>
        </p:nvSpPr>
        <p:spPr>
          <a:xfrm>
            <a:off x="7412926" y="3545392"/>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What Is a Database</a:t>
            </a:r>
          </a:p>
        </p:txBody>
      </p:sp>
      <p:sp>
        <p:nvSpPr>
          <p:cNvPr id="31" name="Straight Connector 30">
            <a:extLst>
              <a:ext uri="{FF2B5EF4-FFF2-40B4-BE49-F238E27FC236}">
                <a16:creationId xmlns:a16="http://schemas.microsoft.com/office/drawing/2014/main" id="{695A1970-0463-4109-B1B3-B3AD88A5B867}"/>
              </a:ext>
            </a:extLst>
          </p:cNvPr>
          <p:cNvSpPr/>
          <p:nvPr/>
        </p:nvSpPr>
        <p:spPr>
          <a:xfrm>
            <a:off x="7240796" y="3857453"/>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2" name="Freeform: Shape 31">
            <a:extLst>
              <a:ext uri="{FF2B5EF4-FFF2-40B4-BE49-F238E27FC236}">
                <a16:creationId xmlns:a16="http://schemas.microsoft.com/office/drawing/2014/main" id="{4763185D-F162-49D7-B7BD-72AA3C829C0F}"/>
              </a:ext>
            </a:extLst>
          </p:cNvPr>
          <p:cNvSpPr/>
          <p:nvPr/>
        </p:nvSpPr>
        <p:spPr>
          <a:xfrm>
            <a:off x="7412926" y="3857453"/>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Creating a Database</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3" name="Straight Connector 32">
            <a:extLst>
              <a:ext uri="{FF2B5EF4-FFF2-40B4-BE49-F238E27FC236}">
                <a16:creationId xmlns:a16="http://schemas.microsoft.com/office/drawing/2014/main" id="{05F517D3-48FD-4C27-9D74-609556E77CBD}"/>
              </a:ext>
            </a:extLst>
          </p:cNvPr>
          <p:cNvSpPr/>
          <p:nvPr/>
        </p:nvSpPr>
        <p:spPr>
          <a:xfrm>
            <a:off x="2650664" y="416951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4" name="Freeform: Shape 33">
            <a:extLst>
              <a:ext uri="{FF2B5EF4-FFF2-40B4-BE49-F238E27FC236}">
                <a16:creationId xmlns:a16="http://schemas.microsoft.com/office/drawing/2014/main" id="{331A58D9-C902-4311-9697-30718AC6AAF8}"/>
              </a:ext>
            </a:extLst>
          </p:cNvPr>
          <p:cNvSpPr/>
          <p:nvPr/>
        </p:nvSpPr>
        <p:spPr>
          <a:xfrm>
            <a:off x="2510970" y="4200721"/>
            <a:ext cx="478788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Presentation Graphics Concepts</a:t>
            </a:r>
          </a:p>
        </p:txBody>
      </p:sp>
      <p:sp>
        <p:nvSpPr>
          <p:cNvPr id="35" name="Freeform: Shape 34">
            <a:extLst>
              <a:ext uri="{FF2B5EF4-FFF2-40B4-BE49-F238E27FC236}">
                <a16:creationId xmlns:a16="http://schemas.microsoft.com/office/drawing/2014/main" id="{07ED6B4C-3C2F-4403-B3F9-C94818015348}"/>
              </a:ext>
            </a:extLst>
          </p:cNvPr>
          <p:cNvSpPr/>
          <p:nvPr/>
        </p:nvSpPr>
        <p:spPr>
          <a:xfrm>
            <a:off x="7412926" y="4200721"/>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Creating a Presentation</a:t>
            </a:r>
          </a:p>
        </p:txBody>
      </p:sp>
      <p:sp>
        <p:nvSpPr>
          <p:cNvPr id="36" name="Straight Connector 35">
            <a:extLst>
              <a:ext uri="{FF2B5EF4-FFF2-40B4-BE49-F238E27FC236}">
                <a16:creationId xmlns:a16="http://schemas.microsoft.com/office/drawing/2014/main" id="{B6FD4B25-BFF5-48AE-9DBD-A6E758F4238D}"/>
              </a:ext>
            </a:extLst>
          </p:cNvPr>
          <p:cNvSpPr/>
          <p:nvPr/>
        </p:nvSpPr>
        <p:spPr>
          <a:xfrm>
            <a:off x="7240796" y="451278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7" name="Freeform: Shape 36">
            <a:extLst>
              <a:ext uri="{FF2B5EF4-FFF2-40B4-BE49-F238E27FC236}">
                <a16:creationId xmlns:a16="http://schemas.microsoft.com/office/drawing/2014/main" id="{2B85F7CB-1173-4C6A-AA7E-7F3EDBAA9D01}"/>
              </a:ext>
            </a:extLst>
          </p:cNvPr>
          <p:cNvSpPr/>
          <p:nvPr/>
        </p:nvSpPr>
        <p:spPr>
          <a:xfrm>
            <a:off x="7412926" y="4512782"/>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Finishing a Presentation</a:t>
            </a:r>
          </a:p>
        </p:txBody>
      </p:sp>
      <p:sp>
        <p:nvSpPr>
          <p:cNvPr id="38" name="Straight Connector 37">
            <a:extLst>
              <a:ext uri="{FF2B5EF4-FFF2-40B4-BE49-F238E27FC236}">
                <a16:creationId xmlns:a16="http://schemas.microsoft.com/office/drawing/2014/main" id="{9C49859E-67AA-419E-B3E3-F7D31B572D1C}"/>
              </a:ext>
            </a:extLst>
          </p:cNvPr>
          <p:cNvSpPr/>
          <p:nvPr/>
        </p:nvSpPr>
        <p:spPr>
          <a:xfrm>
            <a:off x="2650664" y="4824844"/>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9" name="Freeform: Shape 38">
            <a:extLst>
              <a:ext uri="{FF2B5EF4-FFF2-40B4-BE49-F238E27FC236}">
                <a16:creationId xmlns:a16="http://schemas.microsoft.com/office/drawing/2014/main" id="{91620F73-44B2-4A99-B398-57C38F7FF73B}"/>
              </a:ext>
            </a:extLst>
          </p:cNvPr>
          <p:cNvSpPr/>
          <p:nvPr/>
        </p:nvSpPr>
        <p:spPr>
          <a:xfrm>
            <a:off x="2510970" y="4856050"/>
            <a:ext cx="4787881" cy="1170216"/>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Graphics and Multimedia Software</a:t>
            </a:r>
          </a:p>
        </p:txBody>
      </p:sp>
      <p:sp>
        <p:nvSpPr>
          <p:cNvPr id="40" name="Freeform: Shape 39">
            <a:extLst>
              <a:ext uri="{FF2B5EF4-FFF2-40B4-BE49-F238E27FC236}">
                <a16:creationId xmlns:a16="http://schemas.microsoft.com/office/drawing/2014/main" id="{B9F0978A-800A-4511-9D46-0AFC3CA1D19C}"/>
              </a:ext>
            </a:extLst>
          </p:cNvPr>
          <p:cNvSpPr/>
          <p:nvPr/>
        </p:nvSpPr>
        <p:spPr>
          <a:xfrm>
            <a:off x="7412926" y="4856050"/>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Graphics Software</a:t>
            </a:r>
          </a:p>
        </p:txBody>
      </p:sp>
      <p:sp>
        <p:nvSpPr>
          <p:cNvPr id="41" name="Straight Connector 40">
            <a:extLst>
              <a:ext uri="{FF2B5EF4-FFF2-40B4-BE49-F238E27FC236}">
                <a16:creationId xmlns:a16="http://schemas.microsoft.com/office/drawing/2014/main" id="{6F957634-EC86-4B0B-8B1F-EB051139FEEF}"/>
              </a:ext>
            </a:extLst>
          </p:cNvPr>
          <p:cNvSpPr/>
          <p:nvPr/>
        </p:nvSpPr>
        <p:spPr>
          <a:xfrm>
            <a:off x="7240796" y="5193346"/>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2" name="Freeform: Shape 41">
            <a:extLst>
              <a:ext uri="{FF2B5EF4-FFF2-40B4-BE49-F238E27FC236}">
                <a16:creationId xmlns:a16="http://schemas.microsoft.com/office/drawing/2014/main" id="{2E4D9ECC-6738-4C37-A9AD-5083F91967D3}"/>
              </a:ext>
            </a:extLst>
          </p:cNvPr>
          <p:cNvSpPr/>
          <p:nvPr/>
        </p:nvSpPr>
        <p:spPr>
          <a:xfrm>
            <a:off x="7412926" y="5193346"/>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Audio Capture and Editing Software</a:t>
            </a:r>
          </a:p>
        </p:txBody>
      </p:sp>
      <p:sp>
        <p:nvSpPr>
          <p:cNvPr id="43" name="Straight Connector 42">
            <a:extLst>
              <a:ext uri="{FF2B5EF4-FFF2-40B4-BE49-F238E27FC236}">
                <a16:creationId xmlns:a16="http://schemas.microsoft.com/office/drawing/2014/main" id="{E14F0592-6D50-4C59-84C1-12E6F51BE146}"/>
              </a:ext>
            </a:extLst>
          </p:cNvPr>
          <p:cNvSpPr/>
          <p:nvPr/>
        </p:nvSpPr>
        <p:spPr>
          <a:xfrm>
            <a:off x="7240796" y="557764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4" name="Freeform: Shape 43">
            <a:extLst>
              <a:ext uri="{FF2B5EF4-FFF2-40B4-BE49-F238E27FC236}">
                <a16:creationId xmlns:a16="http://schemas.microsoft.com/office/drawing/2014/main" id="{3240A010-4BA8-4018-B28D-A92E7F3A52C1}"/>
              </a:ext>
            </a:extLst>
          </p:cNvPr>
          <p:cNvSpPr/>
          <p:nvPr/>
        </p:nvSpPr>
        <p:spPr>
          <a:xfrm>
            <a:off x="7412925" y="5577647"/>
            <a:ext cx="4663440"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Video Editing and DVD Authoring Software</a:t>
            </a:r>
          </a:p>
        </p:txBody>
      </p:sp>
      <p:sp>
        <p:nvSpPr>
          <p:cNvPr id="45" name="Straight Connector 44">
            <a:extLst>
              <a:ext uri="{FF2B5EF4-FFF2-40B4-BE49-F238E27FC236}">
                <a16:creationId xmlns:a16="http://schemas.microsoft.com/office/drawing/2014/main" id="{59AF27CA-5BEA-4390-90DA-765E845ABFF3}"/>
              </a:ext>
            </a:extLst>
          </p:cNvPr>
          <p:cNvSpPr/>
          <p:nvPr/>
        </p:nvSpPr>
        <p:spPr>
          <a:xfrm>
            <a:off x="7240796" y="593424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6" name="Freeform: Shape 45">
            <a:extLst>
              <a:ext uri="{FF2B5EF4-FFF2-40B4-BE49-F238E27FC236}">
                <a16:creationId xmlns:a16="http://schemas.microsoft.com/office/drawing/2014/main" id="{AA100AF1-F13D-42B0-B6DE-3797965DC0BF}"/>
              </a:ext>
            </a:extLst>
          </p:cNvPr>
          <p:cNvSpPr/>
          <p:nvPr/>
        </p:nvSpPr>
        <p:spPr>
          <a:xfrm>
            <a:off x="7412926" y="5934240"/>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Media Players</a:t>
            </a:r>
          </a:p>
        </p:txBody>
      </p:sp>
      <p:sp>
        <p:nvSpPr>
          <p:cNvPr id="47" name="Straight Connector 46">
            <a:extLst>
              <a:ext uri="{FF2B5EF4-FFF2-40B4-BE49-F238E27FC236}">
                <a16:creationId xmlns:a16="http://schemas.microsoft.com/office/drawing/2014/main" id="{856039A0-7F29-499A-B440-1603D23D3D59}"/>
              </a:ext>
            </a:extLst>
          </p:cNvPr>
          <p:cNvSpPr/>
          <p:nvPr/>
        </p:nvSpPr>
        <p:spPr>
          <a:xfrm>
            <a:off x="2650664" y="6290171"/>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8" name="Freeform: Shape 47">
            <a:extLst>
              <a:ext uri="{FF2B5EF4-FFF2-40B4-BE49-F238E27FC236}">
                <a16:creationId xmlns:a16="http://schemas.microsoft.com/office/drawing/2014/main" id="{69756859-4D49-4B0E-9229-9DB24441D62D}"/>
              </a:ext>
            </a:extLst>
          </p:cNvPr>
          <p:cNvSpPr/>
          <p:nvPr/>
        </p:nvSpPr>
        <p:spPr>
          <a:xfrm>
            <a:off x="2510969" y="6321377"/>
            <a:ext cx="4937760"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Other Types of Application Software</a:t>
            </a:r>
          </a:p>
        </p:txBody>
      </p:sp>
      <p:sp>
        <p:nvSpPr>
          <p:cNvPr id="49" name="Straight Connector 48">
            <a:extLst>
              <a:ext uri="{FF2B5EF4-FFF2-40B4-BE49-F238E27FC236}">
                <a16:creationId xmlns:a16="http://schemas.microsoft.com/office/drawing/2014/main" id="{F7F520A2-029B-4E47-81CC-E9D3C96C6903}"/>
              </a:ext>
            </a:extLst>
          </p:cNvPr>
          <p:cNvSpPr/>
          <p:nvPr/>
        </p:nvSpPr>
        <p:spPr>
          <a:xfrm>
            <a:off x="2650664" y="6727789"/>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Tree>
    <p:extLst>
      <p:ext uri="{BB962C8B-B14F-4D97-AF65-F5344CB8AC3E}">
        <p14:creationId xmlns:p14="http://schemas.microsoft.com/office/powerpoint/2010/main" val="2509592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19"/>
                                        </p:tgtEl>
                                        <p:attrNameLst>
                                          <p:attrName>fillcolor</p:attrName>
                                        </p:attrNameLst>
                                      </p:cBhvr>
                                      <p:to>
                                        <a:srgbClr val="FFFF00"/>
                                      </p:to>
                                    </p:animClr>
                                    <p:set>
                                      <p:cBhvr>
                                        <p:cTn id="7" dur="2000" fill="hold"/>
                                        <p:tgtEl>
                                          <p:spTgt spid="19"/>
                                        </p:tgtEl>
                                        <p:attrNameLst>
                                          <p:attrName>fill.type</p:attrName>
                                        </p:attrNameLst>
                                      </p:cBhvr>
                                      <p:to>
                                        <p:strVal val="solid"/>
                                      </p:to>
                                    </p:set>
                                    <p:set>
                                      <p:cBhvr>
                                        <p:cTn id="8" dur="2000" fill="hold"/>
                                        <p:tgtEl>
                                          <p:spTgt spid="1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Word Processing Concepts</a:t>
            </a:r>
            <a:endParaRPr lang="en-US" dirty="0"/>
          </a:p>
        </p:txBody>
      </p:sp>
      <p:sp>
        <p:nvSpPr>
          <p:cNvPr id="3" name="Content Placeholder 2"/>
          <p:cNvSpPr>
            <a:spLocks noGrp="1"/>
          </p:cNvSpPr>
          <p:nvPr>
            <p:ph idx="1"/>
          </p:nvPr>
        </p:nvSpPr>
        <p:spPr/>
        <p:txBody>
          <a:bodyPr>
            <a:normAutofit/>
          </a:bodyPr>
          <a:lstStyle/>
          <a:p>
            <a:pPr algn="just">
              <a:lnSpc>
                <a:spcPct val="150000"/>
              </a:lnSpc>
            </a:pPr>
            <a:r>
              <a:rPr lang="en-US" altLang="en-US" sz="2600" b="1" dirty="0">
                <a:solidFill>
                  <a:srgbClr val="0070C0"/>
                </a:solidFill>
              </a:rPr>
              <a:t>Word processing</a:t>
            </a:r>
            <a:r>
              <a:rPr lang="en-US" altLang="en-US" sz="2600" dirty="0"/>
              <a:t>: Using a computer and word processing software to create, edit, save, and print written documents such as letters, contracts, and manuscripts.</a:t>
            </a:r>
          </a:p>
          <a:p>
            <a:pPr algn="just">
              <a:lnSpc>
                <a:spcPct val="150000"/>
              </a:lnSpc>
            </a:pPr>
            <a:r>
              <a:rPr lang="en-US" altLang="en-US" dirty="0"/>
              <a:t>Common programs:</a:t>
            </a:r>
          </a:p>
          <a:p>
            <a:pPr lvl="1" algn="just">
              <a:lnSpc>
                <a:spcPct val="150000"/>
              </a:lnSpc>
              <a:spcBef>
                <a:spcPct val="10000"/>
              </a:spcBef>
              <a:spcAft>
                <a:spcPct val="10000"/>
              </a:spcAft>
            </a:pPr>
            <a:r>
              <a:rPr lang="en-US" altLang="en-US" dirty="0"/>
              <a:t>Microsoft Word.</a:t>
            </a:r>
          </a:p>
          <a:p>
            <a:pPr lvl="1" algn="just">
              <a:lnSpc>
                <a:spcPct val="150000"/>
              </a:lnSpc>
              <a:spcBef>
                <a:spcPct val="10000"/>
              </a:spcBef>
              <a:spcAft>
                <a:spcPct val="10000"/>
              </a:spcAft>
            </a:pPr>
            <a:r>
              <a:rPr lang="en-US" altLang="en-US" dirty="0"/>
              <a:t>Corel WordPerfect.</a:t>
            </a:r>
          </a:p>
          <a:p>
            <a:pPr lvl="1" algn="just">
              <a:lnSpc>
                <a:spcPct val="150000"/>
              </a:lnSpc>
              <a:spcBef>
                <a:spcPct val="10000"/>
              </a:spcBef>
              <a:spcAft>
                <a:spcPct val="10000"/>
              </a:spcAft>
            </a:pPr>
            <a:r>
              <a:rPr lang="en-US" altLang="en-US" dirty="0"/>
              <a:t>Apple Pages.</a:t>
            </a:r>
          </a:p>
          <a:p>
            <a:pPr>
              <a:spcBef>
                <a:spcPct val="10000"/>
              </a:spcBef>
              <a:spcAft>
                <a:spcPct val="10000"/>
              </a:spcAft>
            </a:pPr>
            <a:r>
              <a:rPr lang="en-US" sz="2600" dirty="0"/>
              <a:t>Recent versions of Word save documents using the .docx extension by default, </a:t>
            </a:r>
            <a:endParaRPr lang="ar-SY" sz="2600" dirty="0"/>
          </a:p>
          <a:p>
            <a:pPr lvl="1" algn="just">
              <a:lnSpc>
                <a:spcPct val="150000"/>
              </a:lnSpc>
              <a:spcBef>
                <a:spcPct val="10000"/>
              </a:spcBef>
              <a:spcAft>
                <a:spcPct val="10000"/>
              </a:spcAft>
            </a:pPr>
            <a:endParaRPr lang="en-US" altLang="en-US" sz="2800" dirty="0"/>
          </a:p>
        </p:txBody>
      </p:sp>
      <p:pic>
        <p:nvPicPr>
          <p:cNvPr id="17410" name="Picture 2" descr="Word Processing, Word Processor and its Features – Computer Tips and  Articles">
            <a:extLst>
              <a:ext uri="{FF2B5EF4-FFF2-40B4-BE49-F238E27FC236}">
                <a16:creationId xmlns:a16="http://schemas.microsoft.com/office/drawing/2014/main" id="{B7B0AF70-113B-429D-999E-36D8E28D66D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61018" y="2673545"/>
            <a:ext cx="3241964" cy="24314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52186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Microsoft Word</a:t>
            </a:r>
            <a:endParaRPr lang="en-US" dirty="0"/>
          </a:p>
        </p:txBody>
      </p:sp>
      <p:sp>
        <p:nvSpPr>
          <p:cNvPr id="3" name="Content Placeholder 2"/>
          <p:cNvSpPr>
            <a:spLocks noGrp="1"/>
          </p:cNvSpPr>
          <p:nvPr>
            <p:ph idx="1"/>
          </p:nvPr>
        </p:nvSpPr>
        <p:spPr/>
        <p:txBody>
          <a:bodyPr/>
          <a:lstStyle/>
          <a:p>
            <a:endParaRPr lang="en-US"/>
          </a:p>
        </p:txBody>
      </p:sp>
      <p:pic>
        <p:nvPicPr>
          <p:cNvPr id="5" name="Picture 4"/>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61912"/>
            <a:ext cx="12192000" cy="6796088"/>
          </a:xfrm>
          <a:prstGeom prst="rect">
            <a:avLst/>
          </a:prstGeom>
        </p:spPr>
      </p:pic>
    </p:spTree>
    <p:extLst>
      <p:ext uri="{BB962C8B-B14F-4D97-AF65-F5344CB8AC3E}">
        <p14:creationId xmlns:p14="http://schemas.microsoft.com/office/powerpoint/2010/main" val="38492518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Creating a Word Processing Document</a:t>
            </a:r>
            <a:endParaRPr lang="en-US" dirty="0"/>
          </a:p>
        </p:txBody>
      </p:sp>
      <p:sp>
        <p:nvSpPr>
          <p:cNvPr id="3" name="Content Placeholder 2"/>
          <p:cNvSpPr>
            <a:spLocks noGrp="1"/>
          </p:cNvSpPr>
          <p:nvPr>
            <p:ph idx="1"/>
          </p:nvPr>
        </p:nvSpPr>
        <p:spPr>
          <a:xfrm>
            <a:off x="221226" y="1356852"/>
            <a:ext cx="11533239" cy="5082048"/>
          </a:xfrm>
        </p:spPr>
        <p:txBody>
          <a:bodyPr>
            <a:normAutofit/>
          </a:bodyPr>
          <a:lstStyle/>
          <a:p>
            <a:pPr>
              <a:spcBef>
                <a:spcPct val="0"/>
              </a:spcBef>
              <a:spcAft>
                <a:spcPts val="500"/>
              </a:spcAft>
            </a:pPr>
            <a:r>
              <a:rPr lang="en-US" altLang="en-US" b="1" dirty="0"/>
              <a:t>Character formatting </a:t>
            </a:r>
            <a:r>
              <a:rPr lang="en-US" altLang="en-US" dirty="0"/>
              <a:t>(font face, size, style, or color).</a:t>
            </a:r>
          </a:p>
          <a:p>
            <a:pPr>
              <a:spcBef>
                <a:spcPct val="0"/>
              </a:spcBef>
              <a:spcAft>
                <a:spcPts val="500"/>
              </a:spcAft>
            </a:pPr>
            <a:r>
              <a:rPr lang="en-US" altLang="en-US" b="1" dirty="0"/>
              <a:t>Paragraph formatting </a:t>
            </a:r>
            <a:r>
              <a:rPr lang="en-US" altLang="en-US" dirty="0"/>
              <a:t>(line spacing, indentation, tabs, alignment, and styles).</a:t>
            </a:r>
          </a:p>
          <a:p>
            <a:pPr>
              <a:spcBef>
                <a:spcPct val="0"/>
              </a:spcBef>
              <a:spcAft>
                <a:spcPts val="500"/>
              </a:spcAft>
            </a:pPr>
            <a:r>
              <a:rPr lang="en-US" altLang="en-US" b="1" dirty="0"/>
              <a:t>Page formatting </a:t>
            </a:r>
            <a:r>
              <a:rPr lang="en-US" altLang="en-US" dirty="0"/>
              <a:t>(margins, paper size, orientation, headers, footers).</a:t>
            </a:r>
          </a:p>
          <a:p>
            <a:pPr>
              <a:spcBef>
                <a:spcPct val="0"/>
              </a:spcBef>
              <a:spcAft>
                <a:spcPts val="500"/>
              </a:spcAft>
            </a:pPr>
            <a:r>
              <a:rPr lang="en-US" altLang="en-US" b="1" dirty="0"/>
              <a:t>Document formatting </a:t>
            </a:r>
            <a:r>
              <a:rPr lang="en-US" altLang="en-US" dirty="0"/>
              <a:t>(table of contents, index, background, theme).</a:t>
            </a:r>
          </a:p>
        </p:txBody>
      </p:sp>
    </p:spTree>
    <p:extLst>
      <p:ext uri="{BB962C8B-B14F-4D97-AF65-F5344CB8AC3E}">
        <p14:creationId xmlns:p14="http://schemas.microsoft.com/office/powerpoint/2010/main" val="22151466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Tables, Graphics, and Templates</a:t>
            </a:r>
            <a:endParaRPr lang="en-US" dirty="0"/>
          </a:p>
        </p:txBody>
      </p:sp>
      <p:sp>
        <p:nvSpPr>
          <p:cNvPr id="3" name="Content Placeholder 2"/>
          <p:cNvSpPr>
            <a:spLocks noGrp="1"/>
          </p:cNvSpPr>
          <p:nvPr>
            <p:ph idx="1"/>
          </p:nvPr>
        </p:nvSpPr>
        <p:spPr>
          <a:xfrm>
            <a:off x="188685" y="1422213"/>
            <a:ext cx="6403844" cy="4934138"/>
          </a:xfrm>
        </p:spPr>
        <p:txBody>
          <a:bodyPr>
            <a:normAutofit/>
          </a:bodyPr>
          <a:lstStyle/>
          <a:p>
            <a:pPr algn="l">
              <a:lnSpc>
                <a:spcPct val="150000"/>
              </a:lnSpc>
            </a:pPr>
            <a:r>
              <a:rPr lang="en-US" altLang="en-US" b="1" dirty="0"/>
              <a:t>Tables</a:t>
            </a:r>
            <a:r>
              <a:rPr lang="en-US" altLang="en-US" dirty="0"/>
              <a:t>: Allow content to be </a:t>
            </a:r>
            <a:r>
              <a:rPr lang="en-US" altLang="en-US" b="1" u="sng" dirty="0"/>
              <a:t>organized</a:t>
            </a:r>
            <a:r>
              <a:rPr lang="en-US" altLang="en-US" dirty="0"/>
              <a:t> in a table consisting of rows and columns.</a:t>
            </a:r>
          </a:p>
          <a:p>
            <a:pPr algn="just">
              <a:lnSpc>
                <a:spcPct val="150000"/>
              </a:lnSpc>
            </a:pPr>
            <a:r>
              <a:rPr lang="en-US" altLang="en-US" b="1" dirty="0"/>
              <a:t>Templates</a:t>
            </a:r>
            <a:r>
              <a:rPr lang="en-US" altLang="en-US" dirty="0"/>
              <a:t>: Help users create </a:t>
            </a:r>
            <a:r>
              <a:rPr lang="en-US" altLang="en-US" b="1" u="sng" dirty="0"/>
              <a:t>new</a:t>
            </a:r>
            <a:r>
              <a:rPr lang="en-US" altLang="en-US" dirty="0"/>
              <a:t> documents quickly.</a:t>
            </a:r>
          </a:p>
          <a:p>
            <a:pPr algn="just">
              <a:lnSpc>
                <a:spcPct val="150000"/>
              </a:lnSpc>
            </a:pPr>
            <a:endParaRPr lang="en-US" dirty="0"/>
          </a:p>
        </p:txBody>
      </p:sp>
      <p:pic>
        <p:nvPicPr>
          <p:cNvPr id="9" name="Picture 8">
            <a:extLst>
              <a:ext uri="{FF2B5EF4-FFF2-40B4-BE49-F238E27FC236}">
                <a16:creationId xmlns:a16="http://schemas.microsoft.com/office/drawing/2014/main" id="{05B8306B-6D25-4E80-BA1B-AC34FDA1C593}"/>
              </a:ext>
            </a:extLst>
          </p:cNvPr>
          <p:cNvPicPr>
            <a:picLocks noChangeAspect="1"/>
          </p:cNvPicPr>
          <p:nvPr/>
        </p:nvPicPr>
        <p:blipFill rotWithShape="1">
          <a:blip r:embed="rId2"/>
          <a:srcRect l="22083" t="20724" r="35208" b="17762"/>
          <a:stretch/>
        </p:blipFill>
        <p:spPr>
          <a:xfrm>
            <a:off x="7228272" y="1422213"/>
            <a:ext cx="4471322" cy="3620841"/>
          </a:xfrm>
          <a:prstGeom prst="rect">
            <a:avLst/>
          </a:prstGeom>
        </p:spPr>
      </p:pic>
      <p:pic>
        <p:nvPicPr>
          <p:cNvPr id="18440" name="Picture 8" descr="Printable Graphic Templates - Envato">
            <a:extLst>
              <a:ext uri="{FF2B5EF4-FFF2-40B4-BE49-F238E27FC236}">
                <a16:creationId xmlns:a16="http://schemas.microsoft.com/office/drawing/2014/main" id="{35798213-1E37-49D2-AD33-BFFCAF7879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685" y="4935477"/>
            <a:ext cx="2581640" cy="1717964"/>
          </a:xfrm>
          <a:prstGeom prst="rect">
            <a:avLst/>
          </a:prstGeom>
          <a:noFill/>
          <a:extLst>
            <a:ext uri="{909E8E84-426E-40DD-AFC4-6F175D3DCCD1}">
              <a14:hiddenFill xmlns:a14="http://schemas.microsoft.com/office/drawing/2010/main">
                <a:solidFill>
                  <a:srgbClr val="FFFFFF"/>
                </a:solidFill>
              </a14:hiddenFill>
            </a:ext>
          </a:extLst>
        </p:spPr>
      </p:pic>
      <p:pic>
        <p:nvPicPr>
          <p:cNvPr id="18442" name="Picture 10" descr="Social Media Template Vector Art, Icons, and Graphics for Free Download">
            <a:extLst>
              <a:ext uri="{FF2B5EF4-FFF2-40B4-BE49-F238E27FC236}">
                <a16:creationId xmlns:a16="http://schemas.microsoft.com/office/drawing/2014/main" id="{1CA7192C-FA23-4F48-BCD4-48077B717E2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46184" y="4417271"/>
            <a:ext cx="3503616" cy="22423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09423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Straight Connector 5">
            <a:extLst>
              <a:ext uri="{FF2B5EF4-FFF2-40B4-BE49-F238E27FC236}">
                <a16:creationId xmlns:a16="http://schemas.microsoft.com/office/drawing/2014/main" id="{82D6AC73-2C2D-4756-848D-7AF55283EFC6}"/>
              </a:ext>
            </a:extLst>
          </p:cNvPr>
          <p:cNvSpPr/>
          <p:nvPr/>
        </p:nvSpPr>
        <p:spPr>
          <a:xfrm>
            <a:off x="355599" y="195053"/>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Freeform: Shape 6">
            <a:extLst>
              <a:ext uri="{FF2B5EF4-FFF2-40B4-BE49-F238E27FC236}">
                <a16:creationId xmlns:a16="http://schemas.microsoft.com/office/drawing/2014/main" id="{53BB9079-D502-4DAD-A43F-7B3FB8C7FC3A}"/>
              </a:ext>
            </a:extLst>
          </p:cNvPr>
          <p:cNvSpPr/>
          <p:nvPr/>
        </p:nvSpPr>
        <p:spPr>
          <a:xfrm>
            <a:off x="0" y="195053"/>
            <a:ext cx="2510969" cy="6662947"/>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6:</a:t>
            </a: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Application</a:t>
            </a:r>
            <a:endParaRPr kumimoji="0" lang="ar-SY"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1244600" rtl="1" eaLnBrk="1" fontAlgn="auto" latinLnBrk="0" hangingPunct="1">
              <a:lnSpc>
                <a:spcPct val="90000"/>
              </a:lnSpc>
              <a:spcBef>
                <a:spcPct val="0"/>
              </a:spcBef>
              <a:spcAft>
                <a:spcPct val="3500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Software</a:t>
            </a:r>
            <a:endParaRPr kumimoji="0" lang="en-US" sz="36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8" name="Freeform: Shape 7">
            <a:extLst>
              <a:ext uri="{FF2B5EF4-FFF2-40B4-BE49-F238E27FC236}">
                <a16:creationId xmlns:a16="http://schemas.microsoft.com/office/drawing/2014/main" id="{12512640-B44A-44B9-A86E-110EB2166D22}"/>
              </a:ext>
            </a:extLst>
          </p:cNvPr>
          <p:cNvSpPr/>
          <p:nvPr/>
        </p:nvSpPr>
        <p:spPr>
          <a:xfrm>
            <a:off x="2510970" y="226259"/>
            <a:ext cx="4787881" cy="1436922"/>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The Basics of Application Software</a:t>
            </a:r>
          </a:p>
        </p:txBody>
      </p:sp>
      <p:sp>
        <p:nvSpPr>
          <p:cNvPr id="9" name="Freeform: Shape 8">
            <a:extLst>
              <a:ext uri="{FF2B5EF4-FFF2-40B4-BE49-F238E27FC236}">
                <a16:creationId xmlns:a16="http://schemas.microsoft.com/office/drawing/2014/main" id="{EAE61C05-7592-4ABC-AC02-1862BF515BB6}"/>
              </a:ext>
            </a:extLst>
          </p:cNvPr>
          <p:cNvSpPr/>
          <p:nvPr/>
        </p:nvSpPr>
        <p:spPr>
          <a:xfrm>
            <a:off x="7412926" y="226259"/>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Software Ownership Rights</a:t>
            </a:r>
          </a:p>
        </p:txBody>
      </p:sp>
      <p:sp>
        <p:nvSpPr>
          <p:cNvPr id="10" name="Straight Connector 9">
            <a:extLst>
              <a:ext uri="{FF2B5EF4-FFF2-40B4-BE49-F238E27FC236}">
                <a16:creationId xmlns:a16="http://schemas.microsoft.com/office/drawing/2014/main" id="{176173E3-F04E-46FF-903D-7A3648E8576E}"/>
              </a:ext>
            </a:extLst>
          </p:cNvPr>
          <p:cNvSpPr/>
          <p:nvPr/>
        </p:nvSpPr>
        <p:spPr>
          <a:xfrm>
            <a:off x="7240796" y="55771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1" name="Freeform: Shape 10">
            <a:extLst>
              <a:ext uri="{FF2B5EF4-FFF2-40B4-BE49-F238E27FC236}">
                <a16:creationId xmlns:a16="http://schemas.microsoft.com/office/drawing/2014/main" id="{C8743BE0-EE10-400F-961C-53EBF141CC75}"/>
              </a:ext>
            </a:extLst>
          </p:cNvPr>
          <p:cNvSpPr/>
          <p:nvPr/>
        </p:nvSpPr>
        <p:spPr>
          <a:xfrm>
            <a:off x="7412926" y="557718"/>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Desktop vs. Mobile Software</a:t>
            </a:r>
          </a:p>
        </p:txBody>
      </p:sp>
      <p:sp>
        <p:nvSpPr>
          <p:cNvPr id="12" name="Straight Connector 11">
            <a:extLst>
              <a:ext uri="{FF2B5EF4-FFF2-40B4-BE49-F238E27FC236}">
                <a16:creationId xmlns:a16="http://schemas.microsoft.com/office/drawing/2014/main" id="{B01B788B-B478-4A47-98A3-8477F2AC9769}"/>
              </a:ext>
            </a:extLst>
          </p:cNvPr>
          <p:cNvSpPr/>
          <p:nvPr/>
        </p:nvSpPr>
        <p:spPr>
          <a:xfrm>
            <a:off x="7240796" y="90303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3" name="Freeform: Shape 12">
            <a:extLst>
              <a:ext uri="{FF2B5EF4-FFF2-40B4-BE49-F238E27FC236}">
                <a16:creationId xmlns:a16="http://schemas.microsoft.com/office/drawing/2014/main" id="{EE442F77-EA56-420C-9595-8B3B604F0897}"/>
              </a:ext>
            </a:extLst>
          </p:cNvPr>
          <p:cNvSpPr/>
          <p:nvPr/>
        </p:nvSpPr>
        <p:spPr>
          <a:xfrm>
            <a:off x="7412926" y="903032"/>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Installed vs. Web-Based Software</a:t>
            </a:r>
          </a:p>
        </p:txBody>
      </p:sp>
      <p:sp>
        <p:nvSpPr>
          <p:cNvPr id="14" name="Straight Connector 13">
            <a:extLst>
              <a:ext uri="{FF2B5EF4-FFF2-40B4-BE49-F238E27FC236}">
                <a16:creationId xmlns:a16="http://schemas.microsoft.com/office/drawing/2014/main" id="{CF6E7D4B-FE02-4173-8B5C-BCFF82F8A780}"/>
              </a:ext>
            </a:extLst>
          </p:cNvPr>
          <p:cNvSpPr/>
          <p:nvPr/>
        </p:nvSpPr>
        <p:spPr>
          <a:xfrm>
            <a:off x="7240796" y="1262201"/>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5" name="Freeform: Shape 14">
            <a:extLst>
              <a:ext uri="{FF2B5EF4-FFF2-40B4-BE49-F238E27FC236}">
                <a16:creationId xmlns:a16="http://schemas.microsoft.com/office/drawing/2014/main" id="{38C9DB74-EF86-497D-B638-D2DC27A18C11}"/>
              </a:ext>
            </a:extLst>
          </p:cNvPr>
          <p:cNvSpPr/>
          <p:nvPr/>
        </p:nvSpPr>
        <p:spPr>
          <a:xfrm>
            <a:off x="7412926" y="1262201"/>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Software Suites</a:t>
            </a:r>
          </a:p>
        </p:txBody>
      </p:sp>
      <p:sp>
        <p:nvSpPr>
          <p:cNvPr id="16" name="Straight Connector 15">
            <a:extLst>
              <a:ext uri="{FF2B5EF4-FFF2-40B4-BE49-F238E27FC236}">
                <a16:creationId xmlns:a16="http://schemas.microsoft.com/office/drawing/2014/main" id="{566474D5-ED77-4A29-AA0B-B561FA4A2EB0}"/>
              </a:ext>
            </a:extLst>
          </p:cNvPr>
          <p:cNvSpPr/>
          <p:nvPr/>
        </p:nvSpPr>
        <p:spPr>
          <a:xfrm>
            <a:off x="7240796" y="162137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7" name="Freeform: Shape 16">
            <a:extLst>
              <a:ext uri="{FF2B5EF4-FFF2-40B4-BE49-F238E27FC236}">
                <a16:creationId xmlns:a16="http://schemas.microsoft.com/office/drawing/2014/main" id="{960D81BF-EAFD-48E9-94CC-AA198F77618E}"/>
              </a:ext>
            </a:extLst>
          </p:cNvPr>
          <p:cNvSpPr/>
          <p:nvPr/>
        </p:nvSpPr>
        <p:spPr>
          <a:xfrm>
            <a:off x="7412926" y="1621370"/>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Common Software Commands</a:t>
            </a:r>
          </a:p>
        </p:txBody>
      </p:sp>
      <p:sp>
        <p:nvSpPr>
          <p:cNvPr id="18" name="Straight Connector 17">
            <a:extLst>
              <a:ext uri="{FF2B5EF4-FFF2-40B4-BE49-F238E27FC236}">
                <a16:creationId xmlns:a16="http://schemas.microsoft.com/office/drawing/2014/main" id="{EFDFFC9B-0DF8-48CF-A0EA-837F87A50490}"/>
              </a:ext>
            </a:extLst>
          </p:cNvPr>
          <p:cNvSpPr/>
          <p:nvPr/>
        </p:nvSpPr>
        <p:spPr>
          <a:xfrm>
            <a:off x="2650664" y="195413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9" name="Freeform: Shape 18">
            <a:extLst>
              <a:ext uri="{FF2B5EF4-FFF2-40B4-BE49-F238E27FC236}">
                <a16:creationId xmlns:a16="http://schemas.microsoft.com/office/drawing/2014/main" id="{9A74D944-DF98-4FDA-9D41-145CC85BDC74}"/>
              </a:ext>
            </a:extLst>
          </p:cNvPr>
          <p:cNvSpPr/>
          <p:nvPr/>
        </p:nvSpPr>
        <p:spPr>
          <a:xfrm>
            <a:off x="2510970" y="1985343"/>
            <a:ext cx="4787881" cy="738214"/>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Word Processing Concepts</a:t>
            </a:r>
          </a:p>
        </p:txBody>
      </p:sp>
      <p:sp>
        <p:nvSpPr>
          <p:cNvPr id="20" name="Freeform: Shape 19">
            <a:extLst>
              <a:ext uri="{FF2B5EF4-FFF2-40B4-BE49-F238E27FC236}">
                <a16:creationId xmlns:a16="http://schemas.microsoft.com/office/drawing/2014/main" id="{E9B1991B-1A2B-4CA9-B781-D9D5627D873E}"/>
              </a:ext>
            </a:extLst>
          </p:cNvPr>
          <p:cNvSpPr/>
          <p:nvPr/>
        </p:nvSpPr>
        <p:spPr>
          <a:xfrm>
            <a:off x="7412926" y="1985343"/>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Creating a Word Processing Document</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1" name="Straight Connector 20">
            <a:extLst>
              <a:ext uri="{FF2B5EF4-FFF2-40B4-BE49-F238E27FC236}">
                <a16:creationId xmlns:a16="http://schemas.microsoft.com/office/drawing/2014/main" id="{76CE7ECD-FB8C-4A7C-8319-51785CB5AF5E}"/>
              </a:ext>
            </a:extLst>
          </p:cNvPr>
          <p:cNvSpPr/>
          <p:nvPr/>
        </p:nvSpPr>
        <p:spPr>
          <a:xfrm>
            <a:off x="7240796" y="236668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2" name="Freeform: Shape 21">
            <a:extLst>
              <a:ext uri="{FF2B5EF4-FFF2-40B4-BE49-F238E27FC236}">
                <a16:creationId xmlns:a16="http://schemas.microsoft.com/office/drawing/2014/main" id="{3ADA25D7-6D98-47AE-87CC-AEC3B4792A6F}"/>
              </a:ext>
            </a:extLst>
          </p:cNvPr>
          <p:cNvSpPr/>
          <p:nvPr/>
        </p:nvSpPr>
        <p:spPr>
          <a:xfrm>
            <a:off x="7412926" y="2366680"/>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Tables, Graphics, and Templates</a:t>
            </a:r>
          </a:p>
        </p:txBody>
      </p:sp>
      <p:sp>
        <p:nvSpPr>
          <p:cNvPr id="23" name="Straight Connector 22">
            <a:extLst>
              <a:ext uri="{FF2B5EF4-FFF2-40B4-BE49-F238E27FC236}">
                <a16:creationId xmlns:a16="http://schemas.microsoft.com/office/drawing/2014/main" id="{B776E7F8-B893-4A6B-A327-F6EF14E5B1E9}"/>
              </a:ext>
            </a:extLst>
          </p:cNvPr>
          <p:cNvSpPr/>
          <p:nvPr/>
        </p:nvSpPr>
        <p:spPr>
          <a:xfrm>
            <a:off x="2650664" y="2734161"/>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4" name="Freeform: Shape 23">
            <a:extLst>
              <a:ext uri="{FF2B5EF4-FFF2-40B4-BE49-F238E27FC236}">
                <a16:creationId xmlns:a16="http://schemas.microsoft.com/office/drawing/2014/main" id="{3B795247-7D47-46B1-A41C-F9CFF0DAFA0E}"/>
              </a:ext>
            </a:extLst>
          </p:cNvPr>
          <p:cNvSpPr/>
          <p:nvPr/>
        </p:nvSpPr>
        <p:spPr>
          <a:xfrm>
            <a:off x="2510970" y="2765367"/>
            <a:ext cx="478788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Spreadsheet Concepts</a:t>
            </a:r>
          </a:p>
        </p:txBody>
      </p:sp>
      <p:sp>
        <p:nvSpPr>
          <p:cNvPr id="25" name="Freeform: Shape 24">
            <a:extLst>
              <a:ext uri="{FF2B5EF4-FFF2-40B4-BE49-F238E27FC236}">
                <a16:creationId xmlns:a16="http://schemas.microsoft.com/office/drawing/2014/main" id="{856AAD11-624E-4C6B-ADE5-941F7C62FED3}"/>
              </a:ext>
            </a:extLst>
          </p:cNvPr>
          <p:cNvSpPr/>
          <p:nvPr/>
        </p:nvSpPr>
        <p:spPr>
          <a:xfrm>
            <a:off x="7412926" y="2765367"/>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Creating a Spreadsheet</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6" name="Straight Connector 25">
            <a:extLst>
              <a:ext uri="{FF2B5EF4-FFF2-40B4-BE49-F238E27FC236}">
                <a16:creationId xmlns:a16="http://schemas.microsoft.com/office/drawing/2014/main" id="{CA5CADEB-C1DA-4FD7-B22D-0DA80B4F075F}"/>
              </a:ext>
            </a:extLst>
          </p:cNvPr>
          <p:cNvSpPr/>
          <p:nvPr/>
        </p:nvSpPr>
        <p:spPr>
          <a:xfrm>
            <a:off x="7240796" y="314670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7" name="Freeform: Shape 26">
            <a:extLst>
              <a:ext uri="{FF2B5EF4-FFF2-40B4-BE49-F238E27FC236}">
                <a16:creationId xmlns:a16="http://schemas.microsoft.com/office/drawing/2014/main" id="{73241C47-68D1-47CF-BAC6-481D337E2B2E}"/>
              </a:ext>
            </a:extLst>
          </p:cNvPr>
          <p:cNvSpPr/>
          <p:nvPr/>
        </p:nvSpPr>
        <p:spPr>
          <a:xfrm>
            <a:off x="7412926" y="3146704"/>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Entering Data into a Spreadsheet Cell</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8" name="Straight Connector 27">
            <a:extLst>
              <a:ext uri="{FF2B5EF4-FFF2-40B4-BE49-F238E27FC236}">
                <a16:creationId xmlns:a16="http://schemas.microsoft.com/office/drawing/2014/main" id="{62650EAB-1AFA-4632-A375-EE124D8FAB6C}"/>
              </a:ext>
            </a:extLst>
          </p:cNvPr>
          <p:cNvSpPr/>
          <p:nvPr/>
        </p:nvSpPr>
        <p:spPr>
          <a:xfrm>
            <a:off x="2650664" y="351418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9" name="Freeform: Shape 28">
            <a:extLst>
              <a:ext uri="{FF2B5EF4-FFF2-40B4-BE49-F238E27FC236}">
                <a16:creationId xmlns:a16="http://schemas.microsoft.com/office/drawing/2014/main" id="{A9B5A196-81B2-4F0F-A77D-F125E2575087}"/>
              </a:ext>
            </a:extLst>
          </p:cNvPr>
          <p:cNvSpPr/>
          <p:nvPr/>
        </p:nvSpPr>
        <p:spPr>
          <a:xfrm>
            <a:off x="2510970" y="3545392"/>
            <a:ext cx="478788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a:ln>
                  <a:noFill/>
                </a:ln>
                <a:solidFill>
                  <a:srgbClr val="5B9BD5"/>
                </a:solidFill>
                <a:effectLst/>
                <a:uLnTx/>
                <a:uFillTx/>
                <a:latin typeface="Times New Roman"/>
                <a:ea typeface="+mn-ea"/>
                <a:cs typeface="Times New Roman"/>
              </a:rPr>
              <a:t>Database Concepts</a:t>
            </a:r>
            <a:endParaRPr kumimoji="0" lang="en-US" sz="2400" b="1" i="0" u="none" strike="noStrike" kern="1200" cap="none" spc="0" normalizeH="0" baseline="0" noProof="0" dirty="0">
              <a:ln>
                <a:noFill/>
              </a:ln>
              <a:solidFill>
                <a:srgbClr val="5B9BD5"/>
              </a:solidFill>
              <a:effectLst/>
              <a:uLnTx/>
              <a:uFillTx/>
              <a:latin typeface="Times New Roman"/>
              <a:ea typeface="+mn-ea"/>
              <a:cs typeface="Times New Roman"/>
            </a:endParaRPr>
          </a:p>
        </p:txBody>
      </p:sp>
      <p:sp>
        <p:nvSpPr>
          <p:cNvPr id="30" name="Freeform: Shape 29">
            <a:extLst>
              <a:ext uri="{FF2B5EF4-FFF2-40B4-BE49-F238E27FC236}">
                <a16:creationId xmlns:a16="http://schemas.microsoft.com/office/drawing/2014/main" id="{73CE3071-633F-4044-90D0-E63A59368FBA}"/>
              </a:ext>
            </a:extLst>
          </p:cNvPr>
          <p:cNvSpPr/>
          <p:nvPr/>
        </p:nvSpPr>
        <p:spPr>
          <a:xfrm>
            <a:off x="7412926" y="3545392"/>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What Is a Database</a:t>
            </a:r>
          </a:p>
        </p:txBody>
      </p:sp>
      <p:sp>
        <p:nvSpPr>
          <p:cNvPr id="31" name="Straight Connector 30">
            <a:extLst>
              <a:ext uri="{FF2B5EF4-FFF2-40B4-BE49-F238E27FC236}">
                <a16:creationId xmlns:a16="http://schemas.microsoft.com/office/drawing/2014/main" id="{695A1970-0463-4109-B1B3-B3AD88A5B867}"/>
              </a:ext>
            </a:extLst>
          </p:cNvPr>
          <p:cNvSpPr/>
          <p:nvPr/>
        </p:nvSpPr>
        <p:spPr>
          <a:xfrm>
            <a:off x="7240796" y="3857453"/>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2" name="Freeform: Shape 31">
            <a:extLst>
              <a:ext uri="{FF2B5EF4-FFF2-40B4-BE49-F238E27FC236}">
                <a16:creationId xmlns:a16="http://schemas.microsoft.com/office/drawing/2014/main" id="{4763185D-F162-49D7-B7BD-72AA3C829C0F}"/>
              </a:ext>
            </a:extLst>
          </p:cNvPr>
          <p:cNvSpPr/>
          <p:nvPr/>
        </p:nvSpPr>
        <p:spPr>
          <a:xfrm>
            <a:off x="7412926" y="3857453"/>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Creating a Database</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3" name="Straight Connector 32">
            <a:extLst>
              <a:ext uri="{FF2B5EF4-FFF2-40B4-BE49-F238E27FC236}">
                <a16:creationId xmlns:a16="http://schemas.microsoft.com/office/drawing/2014/main" id="{05F517D3-48FD-4C27-9D74-609556E77CBD}"/>
              </a:ext>
            </a:extLst>
          </p:cNvPr>
          <p:cNvSpPr/>
          <p:nvPr/>
        </p:nvSpPr>
        <p:spPr>
          <a:xfrm>
            <a:off x="2650664" y="416951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4" name="Freeform: Shape 33">
            <a:extLst>
              <a:ext uri="{FF2B5EF4-FFF2-40B4-BE49-F238E27FC236}">
                <a16:creationId xmlns:a16="http://schemas.microsoft.com/office/drawing/2014/main" id="{331A58D9-C902-4311-9697-30718AC6AAF8}"/>
              </a:ext>
            </a:extLst>
          </p:cNvPr>
          <p:cNvSpPr/>
          <p:nvPr/>
        </p:nvSpPr>
        <p:spPr>
          <a:xfrm>
            <a:off x="2510970" y="4200721"/>
            <a:ext cx="478788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Presentation Graphics Concepts</a:t>
            </a:r>
          </a:p>
        </p:txBody>
      </p:sp>
      <p:sp>
        <p:nvSpPr>
          <p:cNvPr id="35" name="Freeform: Shape 34">
            <a:extLst>
              <a:ext uri="{FF2B5EF4-FFF2-40B4-BE49-F238E27FC236}">
                <a16:creationId xmlns:a16="http://schemas.microsoft.com/office/drawing/2014/main" id="{07ED6B4C-3C2F-4403-B3F9-C94818015348}"/>
              </a:ext>
            </a:extLst>
          </p:cNvPr>
          <p:cNvSpPr/>
          <p:nvPr/>
        </p:nvSpPr>
        <p:spPr>
          <a:xfrm>
            <a:off x="7412926" y="4200721"/>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Creating a Presentation</a:t>
            </a:r>
          </a:p>
        </p:txBody>
      </p:sp>
      <p:sp>
        <p:nvSpPr>
          <p:cNvPr id="36" name="Straight Connector 35">
            <a:extLst>
              <a:ext uri="{FF2B5EF4-FFF2-40B4-BE49-F238E27FC236}">
                <a16:creationId xmlns:a16="http://schemas.microsoft.com/office/drawing/2014/main" id="{B6FD4B25-BFF5-48AE-9DBD-A6E758F4238D}"/>
              </a:ext>
            </a:extLst>
          </p:cNvPr>
          <p:cNvSpPr/>
          <p:nvPr/>
        </p:nvSpPr>
        <p:spPr>
          <a:xfrm>
            <a:off x="7240796" y="451278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7" name="Freeform: Shape 36">
            <a:extLst>
              <a:ext uri="{FF2B5EF4-FFF2-40B4-BE49-F238E27FC236}">
                <a16:creationId xmlns:a16="http://schemas.microsoft.com/office/drawing/2014/main" id="{2B85F7CB-1173-4C6A-AA7E-7F3EDBAA9D01}"/>
              </a:ext>
            </a:extLst>
          </p:cNvPr>
          <p:cNvSpPr/>
          <p:nvPr/>
        </p:nvSpPr>
        <p:spPr>
          <a:xfrm>
            <a:off x="7412926" y="4512782"/>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Finishing a Presentation</a:t>
            </a:r>
          </a:p>
        </p:txBody>
      </p:sp>
      <p:sp>
        <p:nvSpPr>
          <p:cNvPr id="38" name="Straight Connector 37">
            <a:extLst>
              <a:ext uri="{FF2B5EF4-FFF2-40B4-BE49-F238E27FC236}">
                <a16:creationId xmlns:a16="http://schemas.microsoft.com/office/drawing/2014/main" id="{9C49859E-67AA-419E-B3E3-F7D31B572D1C}"/>
              </a:ext>
            </a:extLst>
          </p:cNvPr>
          <p:cNvSpPr/>
          <p:nvPr/>
        </p:nvSpPr>
        <p:spPr>
          <a:xfrm>
            <a:off x="2650664" y="4824844"/>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9" name="Freeform: Shape 38">
            <a:extLst>
              <a:ext uri="{FF2B5EF4-FFF2-40B4-BE49-F238E27FC236}">
                <a16:creationId xmlns:a16="http://schemas.microsoft.com/office/drawing/2014/main" id="{91620F73-44B2-4A99-B398-57C38F7FF73B}"/>
              </a:ext>
            </a:extLst>
          </p:cNvPr>
          <p:cNvSpPr/>
          <p:nvPr/>
        </p:nvSpPr>
        <p:spPr>
          <a:xfrm>
            <a:off x="2510970" y="4856050"/>
            <a:ext cx="4787881" cy="1170216"/>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Graphics and Multimedia Software</a:t>
            </a:r>
          </a:p>
        </p:txBody>
      </p:sp>
      <p:sp>
        <p:nvSpPr>
          <p:cNvPr id="40" name="Freeform: Shape 39">
            <a:extLst>
              <a:ext uri="{FF2B5EF4-FFF2-40B4-BE49-F238E27FC236}">
                <a16:creationId xmlns:a16="http://schemas.microsoft.com/office/drawing/2014/main" id="{B9F0978A-800A-4511-9D46-0AFC3CA1D19C}"/>
              </a:ext>
            </a:extLst>
          </p:cNvPr>
          <p:cNvSpPr/>
          <p:nvPr/>
        </p:nvSpPr>
        <p:spPr>
          <a:xfrm>
            <a:off x="7412926" y="4856050"/>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Graphics Software</a:t>
            </a:r>
          </a:p>
        </p:txBody>
      </p:sp>
      <p:sp>
        <p:nvSpPr>
          <p:cNvPr id="41" name="Straight Connector 40">
            <a:extLst>
              <a:ext uri="{FF2B5EF4-FFF2-40B4-BE49-F238E27FC236}">
                <a16:creationId xmlns:a16="http://schemas.microsoft.com/office/drawing/2014/main" id="{6F957634-EC86-4B0B-8B1F-EB051139FEEF}"/>
              </a:ext>
            </a:extLst>
          </p:cNvPr>
          <p:cNvSpPr/>
          <p:nvPr/>
        </p:nvSpPr>
        <p:spPr>
          <a:xfrm>
            <a:off x="7240796" y="5193346"/>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2" name="Freeform: Shape 41">
            <a:extLst>
              <a:ext uri="{FF2B5EF4-FFF2-40B4-BE49-F238E27FC236}">
                <a16:creationId xmlns:a16="http://schemas.microsoft.com/office/drawing/2014/main" id="{2E4D9ECC-6738-4C37-A9AD-5083F91967D3}"/>
              </a:ext>
            </a:extLst>
          </p:cNvPr>
          <p:cNvSpPr/>
          <p:nvPr/>
        </p:nvSpPr>
        <p:spPr>
          <a:xfrm>
            <a:off x="7412926" y="5193346"/>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Audio Capture and Editing Software</a:t>
            </a:r>
          </a:p>
        </p:txBody>
      </p:sp>
      <p:sp>
        <p:nvSpPr>
          <p:cNvPr id="43" name="Straight Connector 42">
            <a:extLst>
              <a:ext uri="{FF2B5EF4-FFF2-40B4-BE49-F238E27FC236}">
                <a16:creationId xmlns:a16="http://schemas.microsoft.com/office/drawing/2014/main" id="{E14F0592-6D50-4C59-84C1-12E6F51BE146}"/>
              </a:ext>
            </a:extLst>
          </p:cNvPr>
          <p:cNvSpPr/>
          <p:nvPr/>
        </p:nvSpPr>
        <p:spPr>
          <a:xfrm>
            <a:off x="7240796" y="557764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4" name="Freeform: Shape 43">
            <a:extLst>
              <a:ext uri="{FF2B5EF4-FFF2-40B4-BE49-F238E27FC236}">
                <a16:creationId xmlns:a16="http://schemas.microsoft.com/office/drawing/2014/main" id="{3240A010-4BA8-4018-B28D-A92E7F3A52C1}"/>
              </a:ext>
            </a:extLst>
          </p:cNvPr>
          <p:cNvSpPr/>
          <p:nvPr/>
        </p:nvSpPr>
        <p:spPr>
          <a:xfrm>
            <a:off x="7412925" y="5577647"/>
            <a:ext cx="4663440"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Video Editing and DVD Authoring Software</a:t>
            </a:r>
          </a:p>
        </p:txBody>
      </p:sp>
      <p:sp>
        <p:nvSpPr>
          <p:cNvPr id="45" name="Straight Connector 44">
            <a:extLst>
              <a:ext uri="{FF2B5EF4-FFF2-40B4-BE49-F238E27FC236}">
                <a16:creationId xmlns:a16="http://schemas.microsoft.com/office/drawing/2014/main" id="{59AF27CA-5BEA-4390-90DA-765E845ABFF3}"/>
              </a:ext>
            </a:extLst>
          </p:cNvPr>
          <p:cNvSpPr/>
          <p:nvPr/>
        </p:nvSpPr>
        <p:spPr>
          <a:xfrm>
            <a:off x="7240796" y="593424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6" name="Freeform: Shape 45">
            <a:extLst>
              <a:ext uri="{FF2B5EF4-FFF2-40B4-BE49-F238E27FC236}">
                <a16:creationId xmlns:a16="http://schemas.microsoft.com/office/drawing/2014/main" id="{AA100AF1-F13D-42B0-B6DE-3797965DC0BF}"/>
              </a:ext>
            </a:extLst>
          </p:cNvPr>
          <p:cNvSpPr/>
          <p:nvPr/>
        </p:nvSpPr>
        <p:spPr>
          <a:xfrm>
            <a:off x="7412926" y="5934240"/>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Media Players</a:t>
            </a:r>
          </a:p>
        </p:txBody>
      </p:sp>
      <p:sp>
        <p:nvSpPr>
          <p:cNvPr id="47" name="Straight Connector 46">
            <a:extLst>
              <a:ext uri="{FF2B5EF4-FFF2-40B4-BE49-F238E27FC236}">
                <a16:creationId xmlns:a16="http://schemas.microsoft.com/office/drawing/2014/main" id="{856039A0-7F29-499A-B440-1603D23D3D59}"/>
              </a:ext>
            </a:extLst>
          </p:cNvPr>
          <p:cNvSpPr/>
          <p:nvPr/>
        </p:nvSpPr>
        <p:spPr>
          <a:xfrm>
            <a:off x="2650664" y="6290171"/>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8" name="Freeform: Shape 47">
            <a:extLst>
              <a:ext uri="{FF2B5EF4-FFF2-40B4-BE49-F238E27FC236}">
                <a16:creationId xmlns:a16="http://schemas.microsoft.com/office/drawing/2014/main" id="{69756859-4D49-4B0E-9229-9DB24441D62D}"/>
              </a:ext>
            </a:extLst>
          </p:cNvPr>
          <p:cNvSpPr/>
          <p:nvPr/>
        </p:nvSpPr>
        <p:spPr>
          <a:xfrm>
            <a:off x="2510969" y="6321377"/>
            <a:ext cx="4937760"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Other Types of Application Software</a:t>
            </a:r>
          </a:p>
        </p:txBody>
      </p:sp>
      <p:sp>
        <p:nvSpPr>
          <p:cNvPr id="49" name="Straight Connector 48">
            <a:extLst>
              <a:ext uri="{FF2B5EF4-FFF2-40B4-BE49-F238E27FC236}">
                <a16:creationId xmlns:a16="http://schemas.microsoft.com/office/drawing/2014/main" id="{F7F520A2-029B-4E47-81CC-E9D3C96C6903}"/>
              </a:ext>
            </a:extLst>
          </p:cNvPr>
          <p:cNvSpPr/>
          <p:nvPr/>
        </p:nvSpPr>
        <p:spPr>
          <a:xfrm>
            <a:off x="2650664" y="6727789"/>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Tree>
    <p:extLst>
      <p:ext uri="{BB962C8B-B14F-4D97-AF65-F5344CB8AC3E}">
        <p14:creationId xmlns:p14="http://schemas.microsoft.com/office/powerpoint/2010/main" val="9211390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Microsoft Excel</a:t>
            </a:r>
            <a:endParaRPr lang="en-US" dirty="0"/>
          </a:p>
        </p:txBody>
      </p:sp>
      <p:sp>
        <p:nvSpPr>
          <p:cNvPr id="3" name="Content Placeholder 2"/>
          <p:cNvSpPr>
            <a:spLocks noGrp="1"/>
          </p:cNvSpPr>
          <p:nvPr>
            <p:ph idx="1"/>
          </p:nvPr>
        </p:nvSpPr>
        <p:spPr/>
        <p:txBody>
          <a:bodyPr/>
          <a:lstStyle/>
          <a:p>
            <a:endParaRPr lang="en-US"/>
          </a:p>
        </p:txBody>
      </p:sp>
      <p:pic>
        <p:nvPicPr>
          <p:cNvPr id="5" name="Picture 4"/>
          <p:cNvPicPr>
            <a:picLocks noChangeAspect="1"/>
          </p:cNvPicPr>
          <p:nvPr/>
        </p:nvPicPr>
        <p:blipFill rotWithShape="1">
          <a:blip r:embed="rId2"/>
          <a:srcRect l="13629" t="8482" r="15642" b="6597"/>
          <a:stretch/>
        </p:blipFill>
        <p:spPr>
          <a:xfrm>
            <a:off x="-1" y="0"/>
            <a:ext cx="12192001" cy="6858000"/>
          </a:xfrm>
          <a:prstGeom prst="rect">
            <a:avLst/>
          </a:prstGeom>
        </p:spPr>
      </p:pic>
    </p:spTree>
    <p:extLst>
      <p:ext uri="{BB962C8B-B14F-4D97-AF65-F5344CB8AC3E}">
        <p14:creationId xmlns:p14="http://schemas.microsoft.com/office/powerpoint/2010/main" val="32336225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Spreadsheet Concepts</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70000"/>
              </a:lnSpc>
            </a:pPr>
            <a:r>
              <a:rPr lang="en-US" altLang="en-US" b="1" dirty="0">
                <a:solidFill>
                  <a:srgbClr val="0070C0"/>
                </a:solidFill>
              </a:rPr>
              <a:t>Spreadsheet software</a:t>
            </a:r>
            <a:r>
              <a:rPr lang="en-US" altLang="en-US" dirty="0"/>
              <a:t>: Used to create electronic spreadsheets.</a:t>
            </a:r>
          </a:p>
          <a:p>
            <a:pPr algn="just">
              <a:lnSpc>
                <a:spcPct val="170000"/>
              </a:lnSpc>
            </a:pPr>
            <a:r>
              <a:rPr lang="en-US" altLang="en-US" b="1" dirty="0"/>
              <a:t>Spreadsheets</a:t>
            </a:r>
            <a:r>
              <a:rPr lang="en-US" altLang="en-US" dirty="0"/>
              <a:t>: Documents containing a group of numbers and other data organized into rows and columns.</a:t>
            </a:r>
          </a:p>
          <a:p>
            <a:pPr algn="just">
              <a:lnSpc>
                <a:spcPct val="170000"/>
              </a:lnSpc>
              <a:spcBef>
                <a:spcPct val="10000"/>
              </a:spcBef>
              <a:spcAft>
                <a:spcPct val="10000"/>
              </a:spcAft>
            </a:pPr>
            <a:r>
              <a:rPr lang="en-US" altLang="en-US" b="1" dirty="0"/>
              <a:t>Worksheet</a:t>
            </a:r>
            <a:r>
              <a:rPr lang="en-US" altLang="en-US" dirty="0"/>
              <a:t>: A </a:t>
            </a:r>
            <a:r>
              <a:rPr lang="en-US" altLang="en-US" b="1" dirty="0"/>
              <a:t>single</a:t>
            </a:r>
            <a:r>
              <a:rPr lang="en-US" altLang="en-US" dirty="0"/>
              <a:t> spreadsheet.</a:t>
            </a:r>
          </a:p>
          <a:p>
            <a:pPr algn="l">
              <a:lnSpc>
                <a:spcPct val="170000"/>
              </a:lnSpc>
              <a:spcBef>
                <a:spcPct val="10000"/>
              </a:spcBef>
              <a:spcAft>
                <a:spcPct val="10000"/>
              </a:spcAft>
            </a:pPr>
            <a:r>
              <a:rPr lang="en-US" altLang="en-US" b="1" dirty="0"/>
              <a:t>Workbook</a:t>
            </a:r>
            <a:r>
              <a:rPr lang="en-US" altLang="en-US" dirty="0"/>
              <a:t>: A </a:t>
            </a:r>
            <a:r>
              <a:rPr lang="en-US" altLang="en-US" b="1" dirty="0"/>
              <a:t>collection</a:t>
            </a:r>
            <a:r>
              <a:rPr lang="en-US" altLang="en-US" dirty="0"/>
              <a:t> of </a:t>
            </a:r>
            <a:br>
              <a:rPr lang="en-US" altLang="en-US" dirty="0"/>
            </a:br>
            <a:r>
              <a:rPr lang="en-US" altLang="en-US" dirty="0"/>
              <a:t>worksheets saved in a single file.</a:t>
            </a:r>
          </a:p>
          <a:p>
            <a:pPr algn="just">
              <a:lnSpc>
                <a:spcPct val="170000"/>
              </a:lnSpc>
              <a:spcBef>
                <a:spcPct val="10000"/>
              </a:spcBef>
              <a:spcAft>
                <a:spcPct val="10000"/>
              </a:spcAft>
            </a:pPr>
            <a:r>
              <a:rPr lang="en-US" altLang="en-US" dirty="0"/>
              <a:t>Most widely used spreadsheet programs:</a:t>
            </a:r>
          </a:p>
          <a:p>
            <a:pPr lvl="1" algn="just">
              <a:lnSpc>
                <a:spcPct val="170000"/>
              </a:lnSpc>
              <a:spcBef>
                <a:spcPct val="10000"/>
              </a:spcBef>
              <a:spcAft>
                <a:spcPct val="10000"/>
              </a:spcAft>
            </a:pPr>
            <a:r>
              <a:rPr lang="en-US" altLang="en-US" dirty="0"/>
              <a:t>Microsoft Excel.</a:t>
            </a:r>
          </a:p>
          <a:p>
            <a:pPr lvl="1" algn="just">
              <a:lnSpc>
                <a:spcPct val="170000"/>
              </a:lnSpc>
              <a:spcBef>
                <a:spcPct val="10000"/>
              </a:spcBef>
              <a:spcAft>
                <a:spcPct val="10000"/>
              </a:spcAft>
            </a:pPr>
            <a:r>
              <a:rPr lang="en-US" altLang="en-US" dirty="0"/>
              <a:t>Corel Quattro Pro.</a:t>
            </a:r>
          </a:p>
          <a:p>
            <a:pPr lvl="1" algn="just">
              <a:lnSpc>
                <a:spcPct val="170000"/>
              </a:lnSpc>
              <a:spcBef>
                <a:spcPct val="10000"/>
              </a:spcBef>
              <a:spcAft>
                <a:spcPct val="10000"/>
              </a:spcAft>
            </a:pPr>
            <a:r>
              <a:rPr lang="en-US" altLang="en-US" dirty="0"/>
              <a:t>Apple Numbers.</a:t>
            </a:r>
          </a:p>
        </p:txBody>
      </p:sp>
      <p:pic>
        <p:nvPicPr>
          <p:cNvPr id="5" name="zoho-sheets-animation">
            <a:hlinkClick r:id="" action="ppaction://media"/>
            <a:extLst>
              <a:ext uri="{FF2B5EF4-FFF2-40B4-BE49-F238E27FC236}">
                <a16:creationId xmlns:a16="http://schemas.microsoft.com/office/drawing/2014/main" id="{BB8327DE-A974-4F24-BFA7-A29F05B1EAFE}"/>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810349" y="2482346"/>
            <a:ext cx="7192963" cy="3688267"/>
          </a:xfrm>
          <a:prstGeom prst="rect">
            <a:avLst/>
          </a:prstGeom>
        </p:spPr>
      </p:pic>
    </p:spTree>
    <p:extLst>
      <p:ext uri="{BB962C8B-B14F-4D97-AF65-F5344CB8AC3E}">
        <p14:creationId xmlns:p14="http://schemas.microsoft.com/office/powerpoint/2010/main" val="883163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10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Creating a Spreadsheet</a:t>
            </a:r>
            <a:endParaRPr lang="en-US" dirty="0"/>
          </a:p>
        </p:txBody>
      </p:sp>
      <p:sp>
        <p:nvSpPr>
          <p:cNvPr id="3" name="Content Placeholder 2"/>
          <p:cNvSpPr>
            <a:spLocks noGrp="1"/>
          </p:cNvSpPr>
          <p:nvPr>
            <p:ph idx="1"/>
          </p:nvPr>
        </p:nvSpPr>
        <p:spPr/>
        <p:txBody>
          <a:bodyPr>
            <a:normAutofit/>
          </a:bodyPr>
          <a:lstStyle/>
          <a:p>
            <a:pPr algn="just">
              <a:lnSpc>
                <a:spcPct val="150000"/>
              </a:lnSpc>
              <a:spcBef>
                <a:spcPct val="10000"/>
              </a:spcBef>
              <a:spcAft>
                <a:spcPct val="10000"/>
              </a:spcAft>
            </a:pPr>
            <a:r>
              <a:rPr lang="en-US" altLang="en-US" dirty="0"/>
              <a:t>Worksheets are divided into rows and columns.</a:t>
            </a:r>
          </a:p>
          <a:p>
            <a:pPr algn="just">
              <a:lnSpc>
                <a:spcPct val="150000"/>
              </a:lnSpc>
              <a:spcBef>
                <a:spcPct val="10000"/>
              </a:spcBef>
              <a:spcAft>
                <a:spcPct val="10000"/>
              </a:spcAft>
            </a:pPr>
            <a:r>
              <a:rPr lang="en-US" altLang="en-US" b="1" dirty="0"/>
              <a:t>Cell</a:t>
            </a:r>
            <a:r>
              <a:rPr lang="en-US" altLang="en-US" dirty="0"/>
              <a:t>: The intersection of a row and a column.</a:t>
            </a:r>
          </a:p>
          <a:p>
            <a:pPr lvl="1" algn="just">
              <a:lnSpc>
                <a:spcPct val="150000"/>
              </a:lnSpc>
              <a:spcBef>
                <a:spcPct val="10000"/>
              </a:spcBef>
              <a:spcAft>
                <a:spcPct val="10000"/>
              </a:spcAft>
            </a:pPr>
            <a:r>
              <a:rPr lang="en-US" altLang="en-US" dirty="0"/>
              <a:t>Each cell is identified by a cell address.</a:t>
            </a:r>
          </a:p>
          <a:p>
            <a:pPr lvl="1" algn="just">
              <a:lnSpc>
                <a:spcPct val="150000"/>
              </a:lnSpc>
              <a:spcBef>
                <a:spcPct val="10000"/>
              </a:spcBef>
              <a:spcAft>
                <a:spcPct val="10000"/>
              </a:spcAft>
            </a:pPr>
            <a:r>
              <a:rPr lang="en-US" altLang="en-US" dirty="0"/>
              <a:t>Cell pointer marks current cell.</a:t>
            </a:r>
          </a:p>
          <a:p>
            <a:pPr lvl="1" algn="just">
              <a:lnSpc>
                <a:spcPct val="150000"/>
              </a:lnSpc>
              <a:spcBef>
                <a:spcPct val="10000"/>
              </a:spcBef>
              <a:spcAft>
                <a:spcPct val="10000"/>
              </a:spcAft>
            </a:pPr>
            <a:r>
              <a:rPr lang="en-US" altLang="en-US" dirty="0"/>
              <a:t>Groups of cells are called ranges or blocks; can be selected with mouse or keyboard.</a:t>
            </a:r>
          </a:p>
          <a:p>
            <a:pPr lvl="1" algn="just">
              <a:lnSpc>
                <a:spcPct val="150000"/>
              </a:lnSpc>
              <a:spcBef>
                <a:spcPct val="10000"/>
              </a:spcBef>
              <a:spcAft>
                <a:spcPct val="10000"/>
              </a:spcAft>
            </a:pPr>
            <a:r>
              <a:rPr lang="en-US" altLang="en-US" dirty="0"/>
              <a:t>Data is entered into current cell.</a:t>
            </a:r>
          </a:p>
        </p:txBody>
      </p:sp>
    </p:spTree>
    <p:extLst>
      <p:ext uri="{BB962C8B-B14F-4D97-AF65-F5344CB8AC3E}">
        <p14:creationId xmlns:p14="http://schemas.microsoft.com/office/powerpoint/2010/main" val="19090649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Entering Data into a Spreadsheet Cell</a:t>
            </a:r>
            <a:endParaRPr lang="en-US" dirty="0"/>
          </a:p>
        </p:txBody>
      </p:sp>
      <p:sp>
        <p:nvSpPr>
          <p:cNvPr id="3" name="Content Placeholder 2"/>
          <p:cNvSpPr>
            <a:spLocks noGrp="1"/>
          </p:cNvSpPr>
          <p:nvPr>
            <p:ph idx="1"/>
          </p:nvPr>
        </p:nvSpPr>
        <p:spPr/>
        <p:txBody>
          <a:bodyPr>
            <a:normAutofit fontScale="92500" lnSpcReduction="10000"/>
          </a:bodyPr>
          <a:lstStyle/>
          <a:p>
            <a:pPr>
              <a:lnSpc>
                <a:spcPct val="150000"/>
              </a:lnSpc>
              <a:spcBef>
                <a:spcPct val="10000"/>
              </a:spcBef>
              <a:spcAft>
                <a:spcPct val="10000"/>
              </a:spcAft>
            </a:pPr>
            <a:r>
              <a:rPr lang="en-US" altLang="en-US" dirty="0"/>
              <a:t>Cells can contain:</a:t>
            </a:r>
          </a:p>
          <a:p>
            <a:pPr lvl="1">
              <a:lnSpc>
                <a:spcPct val="150000"/>
              </a:lnSpc>
              <a:spcBef>
                <a:spcPct val="10000"/>
              </a:spcBef>
              <a:spcAft>
                <a:spcPct val="10000"/>
              </a:spcAft>
            </a:pPr>
            <a:r>
              <a:rPr lang="en-US" altLang="en-US" b="1" dirty="0"/>
              <a:t>Labels</a:t>
            </a:r>
            <a:r>
              <a:rPr lang="en-US" altLang="en-US" dirty="0"/>
              <a:t>: Text-based entry in a worksheet cell that identifies data on the worksheet.</a:t>
            </a:r>
          </a:p>
          <a:p>
            <a:pPr lvl="1">
              <a:lnSpc>
                <a:spcPct val="150000"/>
              </a:lnSpc>
              <a:spcBef>
                <a:spcPct val="10000"/>
              </a:spcBef>
              <a:spcAft>
                <a:spcPct val="10000"/>
              </a:spcAft>
            </a:pPr>
            <a:r>
              <a:rPr lang="en-US" altLang="en-US" b="1" dirty="0"/>
              <a:t>Constant values</a:t>
            </a:r>
            <a:r>
              <a:rPr lang="en-US" altLang="en-US" dirty="0"/>
              <a:t>: Numerical entry in a worksheet cell</a:t>
            </a:r>
          </a:p>
          <a:p>
            <a:pPr lvl="1">
              <a:lnSpc>
                <a:spcPct val="150000"/>
              </a:lnSpc>
              <a:spcBef>
                <a:spcPct val="10000"/>
              </a:spcBef>
              <a:spcAft>
                <a:spcPct val="10000"/>
              </a:spcAft>
            </a:pPr>
            <a:r>
              <a:rPr lang="en-US" altLang="en-US" b="1" dirty="0"/>
              <a:t>Formulas</a:t>
            </a:r>
            <a:r>
              <a:rPr lang="en-US" altLang="en-US" dirty="0"/>
              <a:t>: Performs mathematical operations on the content of other cells.</a:t>
            </a:r>
          </a:p>
          <a:p>
            <a:pPr lvl="2">
              <a:lnSpc>
                <a:spcPct val="150000"/>
              </a:lnSpc>
              <a:spcBef>
                <a:spcPct val="10000"/>
              </a:spcBef>
              <a:spcAft>
                <a:spcPct val="10000"/>
              </a:spcAft>
            </a:pPr>
            <a:r>
              <a:rPr lang="en-US" altLang="en-US" dirty="0"/>
              <a:t>Usually reference cell address, not the current data in a cell.</a:t>
            </a:r>
          </a:p>
          <a:p>
            <a:pPr lvl="2">
              <a:lnSpc>
                <a:spcPct val="150000"/>
              </a:lnSpc>
              <a:spcBef>
                <a:spcPct val="10000"/>
              </a:spcBef>
              <a:spcAft>
                <a:spcPct val="10000"/>
              </a:spcAft>
            </a:pPr>
            <a:r>
              <a:rPr lang="en-US" altLang="en-US" dirty="0"/>
              <a:t>Use mathematical operators + - / * ^.</a:t>
            </a:r>
          </a:p>
          <a:p>
            <a:pPr lvl="2">
              <a:lnSpc>
                <a:spcPct val="150000"/>
              </a:lnSpc>
              <a:spcBef>
                <a:spcPct val="10000"/>
              </a:spcBef>
              <a:spcAft>
                <a:spcPct val="10000"/>
              </a:spcAft>
            </a:pPr>
            <a:r>
              <a:rPr lang="en-US" altLang="en-US" dirty="0"/>
              <a:t>e.g. A1 =B8+C8+D8.</a:t>
            </a:r>
          </a:p>
          <a:p>
            <a:pPr lvl="1">
              <a:lnSpc>
                <a:spcPct val="150000"/>
              </a:lnSpc>
              <a:spcBef>
                <a:spcPct val="10000"/>
              </a:spcBef>
              <a:spcAft>
                <a:spcPct val="10000"/>
              </a:spcAft>
            </a:pPr>
            <a:r>
              <a:rPr lang="en-US" altLang="en-US" b="1" dirty="0"/>
              <a:t>Functions</a:t>
            </a:r>
            <a:r>
              <a:rPr lang="en-US" altLang="en-US" dirty="0"/>
              <a:t>: Named programmed formula.</a:t>
            </a:r>
          </a:p>
          <a:p>
            <a:pPr lvl="2">
              <a:lnSpc>
                <a:spcPct val="150000"/>
              </a:lnSpc>
              <a:spcBef>
                <a:spcPct val="10000"/>
              </a:spcBef>
              <a:spcAft>
                <a:spcPct val="10000"/>
              </a:spcAft>
            </a:pPr>
            <a:r>
              <a:rPr lang="en-US" altLang="en-US" dirty="0"/>
              <a:t>e.g. A1=SUM(B8:D8).</a:t>
            </a:r>
          </a:p>
          <a:p>
            <a:pPr>
              <a:lnSpc>
                <a:spcPct val="150000"/>
              </a:lnSpc>
            </a:pPr>
            <a:endParaRPr lang="en-US" dirty="0"/>
          </a:p>
        </p:txBody>
      </p:sp>
    </p:spTree>
    <p:extLst>
      <p:ext uri="{BB962C8B-B14F-4D97-AF65-F5344CB8AC3E}">
        <p14:creationId xmlns:p14="http://schemas.microsoft.com/office/powerpoint/2010/main" val="676996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Entering Data into a Spreadsheet Cell</a:t>
            </a:r>
            <a:endParaRPr lang="en-US" dirty="0"/>
          </a:p>
        </p:txBody>
      </p:sp>
      <p:pic>
        <p:nvPicPr>
          <p:cNvPr id="7" name="Picture 6">
            <a:extLst>
              <a:ext uri="{FF2B5EF4-FFF2-40B4-BE49-F238E27FC236}">
                <a16:creationId xmlns:a16="http://schemas.microsoft.com/office/drawing/2014/main" id="{141E65C5-6FB6-4EC3-8418-A65B15FE13F0}"/>
              </a:ext>
            </a:extLst>
          </p:cNvPr>
          <p:cNvPicPr>
            <a:picLocks noChangeAspect="1"/>
          </p:cNvPicPr>
          <p:nvPr/>
        </p:nvPicPr>
        <p:blipFill rotWithShape="1">
          <a:blip r:embed="rId2"/>
          <a:srcRect l="36392" t="11294" r="15455" b="17156"/>
          <a:stretch/>
        </p:blipFill>
        <p:spPr>
          <a:xfrm>
            <a:off x="710059" y="2667156"/>
            <a:ext cx="3092790" cy="2583717"/>
          </a:xfrm>
          <a:prstGeom prst="rect">
            <a:avLst/>
          </a:prstGeom>
        </p:spPr>
      </p:pic>
      <p:pic>
        <p:nvPicPr>
          <p:cNvPr id="9" name="Picture 8">
            <a:extLst>
              <a:ext uri="{FF2B5EF4-FFF2-40B4-BE49-F238E27FC236}">
                <a16:creationId xmlns:a16="http://schemas.microsoft.com/office/drawing/2014/main" id="{89A050A3-B917-44CF-9992-4A312B855268}"/>
              </a:ext>
            </a:extLst>
          </p:cNvPr>
          <p:cNvPicPr>
            <a:picLocks noChangeAspect="1"/>
          </p:cNvPicPr>
          <p:nvPr/>
        </p:nvPicPr>
        <p:blipFill rotWithShape="1">
          <a:blip r:embed="rId3"/>
          <a:srcRect l="10114" t="6830" r="15455" b="12710"/>
          <a:stretch/>
        </p:blipFill>
        <p:spPr>
          <a:xfrm>
            <a:off x="4304814" y="1627752"/>
            <a:ext cx="7613824" cy="4627419"/>
          </a:xfrm>
          <a:prstGeom prst="rect">
            <a:avLst/>
          </a:prstGeom>
        </p:spPr>
      </p:pic>
    </p:spTree>
    <p:extLst>
      <p:ext uri="{BB962C8B-B14F-4D97-AF65-F5344CB8AC3E}">
        <p14:creationId xmlns:p14="http://schemas.microsoft.com/office/powerpoint/2010/main" val="5668296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Straight Connector 5">
            <a:extLst>
              <a:ext uri="{FF2B5EF4-FFF2-40B4-BE49-F238E27FC236}">
                <a16:creationId xmlns:a16="http://schemas.microsoft.com/office/drawing/2014/main" id="{82D6AC73-2C2D-4756-848D-7AF55283EFC6}"/>
              </a:ext>
            </a:extLst>
          </p:cNvPr>
          <p:cNvSpPr/>
          <p:nvPr/>
        </p:nvSpPr>
        <p:spPr>
          <a:xfrm>
            <a:off x="355599" y="195053"/>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Freeform: Shape 6">
            <a:extLst>
              <a:ext uri="{FF2B5EF4-FFF2-40B4-BE49-F238E27FC236}">
                <a16:creationId xmlns:a16="http://schemas.microsoft.com/office/drawing/2014/main" id="{53BB9079-D502-4DAD-A43F-7B3FB8C7FC3A}"/>
              </a:ext>
            </a:extLst>
          </p:cNvPr>
          <p:cNvSpPr/>
          <p:nvPr/>
        </p:nvSpPr>
        <p:spPr>
          <a:xfrm>
            <a:off x="0" y="195053"/>
            <a:ext cx="2510969" cy="6662947"/>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6:</a:t>
            </a: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Application</a:t>
            </a:r>
            <a:endParaRPr kumimoji="0" lang="ar-SY"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1244600" rtl="1" eaLnBrk="1" fontAlgn="auto" latinLnBrk="0" hangingPunct="1">
              <a:lnSpc>
                <a:spcPct val="90000"/>
              </a:lnSpc>
              <a:spcBef>
                <a:spcPct val="0"/>
              </a:spcBef>
              <a:spcAft>
                <a:spcPct val="3500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Software</a:t>
            </a:r>
            <a:endParaRPr kumimoji="0" lang="en-US" sz="36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8" name="Freeform: Shape 7">
            <a:extLst>
              <a:ext uri="{FF2B5EF4-FFF2-40B4-BE49-F238E27FC236}">
                <a16:creationId xmlns:a16="http://schemas.microsoft.com/office/drawing/2014/main" id="{12512640-B44A-44B9-A86E-110EB2166D22}"/>
              </a:ext>
            </a:extLst>
          </p:cNvPr>
          <p:cNvSpPr/>
          <p:nvPr/>
        </p:nvSpPr>
        <p:spPr>
          <a:xfrm>
            <a:off x="2510970" y="226259"/>
            <a:ext cx="4787881" cy="1436922"/>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The Basics of Application Software</a:t>
            </a:r>
          </a:p>
        </p:txBody>
      </p:sp>
      <p:sp>
        <p:nvSpPr>
          <p:cNvPr id="9" name="Freeform: Shape 8">
            <a:extLst>
              <a:ext uri="{FF2B5EF4-FFF2-40B4-BE49-F238E27FC236}">
                <a16:creationId xmlns:a16="http://schemas.microsoft.com/office/drawing/2014/main" id="{EAE61C05-7592-4ABC-AC02-1862BF515BB6}"/>
              </a:ext>
            </a:extLst>
          </p:cNvPr>
          <p:cNvSpPr/>
          <p:nvPr/>
        </p:nvSpPr>
        <p:spPr>
          <a:xfrm>
            <a:off x="7412926" y="226259"/>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Software Ownership Rights</a:t>
            </a:r>
          </a:p>
        </p:txBody>
      </p:sp>
      <p:sp>
        <p:nvSpPr>
          <p:cNvPr id="10" name="Straight Connector 9">
            <a:extLst>
              <a:ext uri="{FF2B5EF4-FFF2-40B4-BE49-F238E27FC236}">
                <a16:creationId xmlns:a16="http://schemas.microsoft.com/office/drawing/2014/main" id="{176173E3-F04E-46FF-903D-7A3648E8576E}"/>
              </a:ext>
            </a:extLst>
          </p:cNvPr>
          <p:cNvSpPr/>
          <p:nvPr/>
        </p:nvSpPr>
        <p:spPr>
          <a:xfrm>
            <a:off x="7240796" y="55771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1" name="Freeform: Shape 10">
            <a:extLst>
              <a:ext uri="{FF2B5EF4-FFF2-40B4-BE49-F238E27FC236}">
                <a16:creationId xmlns:a16="http://schemas.microsoft.com/office/drawing/2014/main" id="{C8743BE0-EE10-400F-961C-53EBF141CC75}"/>
              </a:ext>
            </a:extLst>
          </p:cNvPr>
          <p:cNvSpPr/>
          <p:nvPr/>
        </p:nvSpPr>
        <p:spPr>
          <a:xfrm>
            <a:off x="7412926" y="557718"/>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Desktop vs. Mobile Software</a:t>
            </a:r>
          </a:p>
        </p:txBody>
      </p:sp>
      <p:sp>
        <p:nvSpPr>
          <p:cNvPr id="12" name="Straight Connector 11">
            <a:extLst>
              <a:ext uri="{FF2B5EF4-FFF2-40B4-BE49-F238E27FC236}">
                <a16:creationId xmlns:a16="http://schemas.microsoft.com/office/drawing/2014/main" id="{B01B788B-B478-4A47-98A3-8477F2AC9769}"/>
              </a:ext>
            </a:extLst>
          </p:cNvPr>
          <p:cNvSpPr/>
          <p:nvPr/>
        </p:nvSpPr>
        <p:spPr>
          <a:xfrm>
            <a:off x="7240796" y="90303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3" name="Freeform: Shape 12">
            <a:extLst>
              <a:ext uri="{FF2B5EF4-FFF2-40B4-BE49-F238E27FC236}">
                <a16:creationId xmlns:a16="http://schemas.microsoft.com/office/drawing/2014/main" id="{EE442F77-EA56-420C-9595-8B3B604F0897}"/>
              </a:ext>
            </a:extLst>
          </p:cNvPr>
          <p:cNvSpPr/>
          <p:nvPr/>
        </p:nvSpPr>
        <p:spPr>
          <a:xfrm>
            <a:off x="7412926" y="903032"/>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Installed vs. Web-Based Software</a:t>
            </a:r>
          </a:p>
        </p:txBody>
      </p:sp>
      <p:sp>
        <p:nvSpPr>
          <p:cNvPr id="14" name="Straight Connector 13">
            <a:extLst>
              <a:ext uri="{FF2B5EF4-FFF2-40B4-BE49-F238E27FC236}">
                <a16:creationId xmlns:a16="http://schemas.microsoft.com/office/drawing/2014/main" id="{CF6E7D4B-FE02-4173-8B5C-BCFF82F8A780}"/>
              </a:ext>
            </a:extLst>
          </p:cNvPr>
          <p:cNvSpPr/>
          <p:nvPr/>
        </p:nvSpPr>
        <p:spPr>
          <a:xfrm>
            <a:off x="7240796" y="1262201"/>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5" name="Freeform: Shape 14">
            <a:extLst>
              <a:ext uri="{FF2B5EF4-FFF2-40B4-BE49-F238E27FC236}">
                <a16:creationId xmlns:a16="http://schemas.microsoft.com/office/drawing/2014/main" id="{38C9DB74-EF86-497D-B638-D2DC27A18C11}"/>
              </a:ext>
            </a:extLst>
          </p:cNvPr>
          <p:cNvSpPr/>
          <p:nvPr/>
        </p:nvSpPr>
        <p:spPr>
          <a:xfrm>
            <a:off x="7412926" y="1262201"/>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Software Suites</a:t>
            </a:r>
          </a:p>
        </p:txBody>
      </p:sp>
      <p:sp>
        <p:nvSpPr>
          <p:cNvPr id="16" name="Straight Connector 15">
            <a:extLst>
              <a:ext uri="{FF2B5EF4-FFF2-40B4-BE49-F238E27FC236}">
                <a16:creationId xmlns:a16="http://schemas.microsoft.com/office/drawing/2014/main" id="{566474D5-ED77-4A29-AA0B-B561FA4A2EB0}"/>
              </a:ext>
            </a:extLst>
          </p:cNvPr>
          <p:cNvSpPr/>
          <p:nvPr/>
        </p:nvSpPr>
        <p:spPr>
          <a:xfrm>
            <a:off x="7240796" y="162137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7" name="Freeform: Shape 16">
            <a:extLst>
              <a:ext uri="{FF2B5EF4-FFF2-40B4-BE49-F238E27FC236}">
                <a16:creationId xmlns:a16="http://schemas.microsoft.com/office/drawing/2014/main" id="{960D81BF-EAFD-48E9-94CC-AA198F77618E}"/>
              </a:ext>
            </a:extLst>
          </p:cNvPr>
          <p:cNvSpPr/>
          <p:nvPr/>
        </p:nvSpPr>
        <p:spPr>
          <a:xfrm>
            <a:off x="7412926" y="1621370"/>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Common Software Commands</a:t>
            </a:r>
          </a:p>
        </p:txBody>
      </p:sp>
      <p:sp>
        <p:nvSpPr>
          <p:cNvPr id="18" name="Straight Connector 17">
            <a:extLst>
              <a:ext uri="{FF2B5EF4-FFF2-40B4-BE49-F238E27FC236}">
                <a16:creationId xmlns:a16="http://schemas.microsoft.com/office/drawing/2014/main" id="{EFDFFC9B-0DF8-48CF-A0EA-837F87A50490}"/>
              </a:ext>
            </a:extLst>
          </p:cNvPr>
          <p:cNvSpPr/>
          <p:nvPr/>
        </p:nvSpPr>
        <p:spPr>
          <a:xfrm>
            <a:off x="2650664" y="195413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9" name="Freeform: Shape 18">
            <a:extLst>
              <a:ext uri="{FF2B5EF4-FFF2-40B4-BE49-F238E27FC236}">
                <a16:creationId xmlns:a16="http://schemas.microsoft.com/office/drawing/2014/main" id="{9A74D944-DF98-4FDA-9D41-145CC85BDC74}"/>
              </a:ext>
            </a:extLst>
          </p:cNvPr>
          <p:cNvSpPr/>
          <p:nvPr/>
        </p:nvSpPr>
        <p:spPr>
          <a:xfrm>
            <a:off x="2510970" y="1985343"/>
            <a:ext cx="4787881" cy="738214"/>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Word Processing Concepts</a:t>
            </a:r>
          </a:p>
        </p:txBody>
      </p:sp>
      <p:sp>
        <p:nvSpPr>
          <p:cNvPr id="20" name="Freeform: Shape 19">
            <a:extLst>
              <a:ext uri="{FF2B5EF4-FFF2-40B4-BE49-F238E27FC236}">
                <a16:creationId xmlns:a16="http://schemas.microsoft.com/office/drawing/2014/main" id="{E9B1991B-1A2B-4CA9-B781-D9D5627D873E}"/>
              </a:ext>
            </a:extLst>
          </p:cNvPr>
          <p:cNvSpPr/>
          <p:nvPr/>
        </p:nvSpPr>
        <p:spPr>
          <a:xfrm>
            <a:off x="7412926" y="1985343"/>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Creating a Word Processing Document</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1" name="Straight Connector 20">
            <a:extLst>
              <a:ext uri="{FF2B5EF4-FFF2-40B4-BE49-F238E27FC236}">
                <a16:creationId xmlns:a16="http://schemas.microsoft.com/office/drawing/2014/main" id="{76CE7ECD-FB8C-4A7C-8319-51785CB5AF5E}"/>
              </a:ext>
            </a:extLst>
          </p:cNvPr>
          <p:cNvSpPr/>
          <p:nvPr/>
        </p:nvSpPr>
        <p:spPr>
          <a:xfrm>
            <a:off x="7240796" y="236668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2" name="Freeform: Shape 21">
            <a:extLst>
              <a:ext uri="{FF2B5EF4-FFF2-40B4-BE49-F238E27FC236}">
                <a16:creationId xmlns:a16="http://schemas.microsoft.com/office/drawing/2014/main" id="{3ADA25D7-6D98-47AE-87CC-AEC3B4792A6F}"/>
              </a:ext>
            </a:extLst>
          </p:cNvPr>
          <p:cNvSpPr/>
          <p:nvPr/>
        </p:nvSpPr>
        <p:spPr>
          <a:xfrm>
            <a:off x="7412926" y="2366680"/>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Tables, Graphics, and Templates</a:t>
            </a:r>
          </a:p>
        </p:txBody>
      </p:sp>
      <p:sp>
        <p:nvSpPr>
          <p:cNvPr id="23" name="Straight Connector 22">
            <a:extLst>
              <a:ext uri="{FF2B5EF4-FFF2-40B4-BE49-F238E27FC236}">
                <a16:creationId xmlns:a16="http://schemas.microsoft.com/office/drawing/2014/main" id="{B776E7F8-B893-4A6B-A327-F6EF14E5B1E9}"/>
              </a:ext>
            </a:extLst>
          </p:cNvPr>
          <p:cNvSpPr/>
          <p:nvPr/>
        </p:nvSpPr>
        <p:spPr>
          <a:xfrm>
            <a:off x="2650664" y="2734161"/>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4" name="Freeform: Shape 23">
            <a:extLst>
              <a:ext uri="{FF2B5EF4-FFF2-40B4-BE49-F238E27FC236}">
                <a16:creationId xmlns:a16="http://schemas.microsoft.com/office/drawing/2014/main" id="{3B795247-7D47-46B1-A41C-F9CFF0DAFA0E}"/>
              </a:ext>
            </a:extLst>
          </p:cNvPr>
          <p:cNvSpPr/>
          <p:nvPr/>
        </p:nvSpPr>
        <p:spPr>
          <a:xfrm>
            <a:off x="2510970" y="2765367"/>
            <a:ext cx="478788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Spreadsheet Concepts</a:t>
            </a:r>
          </a:p>
        </p:txBody>
      </p:sp>
      <p:sp>
        <p:nvSpPr>
          <p:cNvPr id="25" name="Freeform: Shape 24">
            <a:extLst>
              <a:ext uri="{FF2B5EF4-FFF2-40B4-BE49-F238E27FC236}">
                <a16:creationId xmlns:a16="http://schemas.microsoft.com/office/drawing/2014/main" id="{856AAD11-624E-4C6B-ADE5-941F7C62FED3}"/>
              </a:ext>
            </a:extLst>
          </p:cNvPr>
          <p:cNvSpPr/>
          <p:nvPr/>
        </p:nvSpPr>
        <p:spPr>
          <a:xfrm>
            <a:off x="7412926" y="2765367"/>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Creating a Spreadsheet</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6" name="Straight Connector 25">
            <a:extLst>
              <a:ext uri="{FF2B5EF4-FFF2-40B4-BE49-F238E27FC236}">
                <a16:creationId xmlns:a16="http://schemas.microsoft.com/office/drawing/2014/main" id="{CA5CADEB-C1DA-4FD7-B22D-0DA80B4F075F}"/>
              </a:ext>
            </a:extLst>
          </p:cNvPr>
          <p:cNvSpPr/>
          <p:nvPr/>
        </p:nvSpPr>
        <p:spPr>
          <a:xfrm>
            <a:off x="7240796" y="314670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7" name="Freeform: Shape 26">
            <a:extLst>
              <a:ext uri="{FF2B5EF4-FFF2-40B4-BE49-F238E27FC236}">
                <a16:creationId xmlns:a16="http://schemas.microsoft.com/office/drawing/2014/main" id="{73241C47-68D1-47CF-BAC6-481D337E2B2E}"/>
              </a:ext>
            </a:extLst>
          </p:cNvPr>
          <p:cNvSpPr/>
          <p:nvPr/>
        </p:nvSpPr>
        <p:spPr>
          <a:xfrm>
            <a:off x="7412926" y="3146704"/>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Entering Data into a Spreadsheet Cell</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8" name="Straight Connector 27">
            <a:extLst>
              <a:ext uri="{FF2B5EF4-FFF2-40B4-BE49-F238E27FC236}">
                <a16:creationId xmlns:a16="http://schemas.microsoft.com/office/drawing/2014/main" id="{62650EAB-1AFA-4632-A375-EE124D8FAB6C}"/>
              </a:ext>
            </a:extLst>
          </p:cNvPr>
          <p:cNvSpPr/>
          <p:nvPr/>
        </p:nvSpPr>
        <p:spPr>
          <a:xfrm>
            <a:off x="2650664" y="351418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9" name="Freeform: Shape 28">
            <a:extLst>
              <a:ext uri="{FF2B5EF4-FFF2-40B4-BE49-F238E27FC236}">
                <a16:creationId xmlns:a16="http://schemas.microsoft.com/office/drawing/2014/main" id="{A9B5A196-81B2-4F0F-A77D-F125E2575087}"/>
              </a:ext>
            </a:extLst>
          </p:cNvPr>
          <p:cNvSpPr/>
          <p:nvPr/>
        </p:nvSpPr>
        <p:spPr>
          <a:xfrm>
            <a:off x="2510970" y="3545392"/>
            <a:ext cx="478788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Database Concepts</a:t>
            </a:r>
          </a:p>
        </p:txBody>
      </p:sp>
      <p:sp>
        <p:nvSpPr>
          <p:cNvPr id="30" name="Freeform: Shape 29">
            <a:extLst>
              <a:ext uri="{FF2B5EF4-FFF2-40B4-BE49-F238E27FC236}">
                <a16:creationId xmlns:a16="http://schemas.microsoft.com/office/drawing/2014/main" id="{73CE3071-633F-4044-90D0-E63A59368FBA}"/>
              </a:ext>
            </a:extLst>
          </p:cNvPr>
          <p:cNvSpPr/>
          <p:nvPr/>
        </p:nvSpPr>
        <p:spPr>
          <a:xfrm>
            <a:off x="7412926" y="3545392"/>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What Is a Database</a:t>
            </a:r>
          </a:p>
        </p:txBody>
      </p:sp>
      <p:sp>
        <p:nvSpPr>
          <p:cNvPr id="31" name="Straight Connector 30">
            <a:extLst>
              <a:ext uri="{FF2B5EF4-FFF2-40B4-BE49-F238E27FC236}">
                <a16:creationId xmlns:a16="http://schemas.microsoft.com/office/drawing/2014/main" id="{695A1970-0463-4109-B1B3-B3AD88A5B867}"/>
              </a:ext>
            </a:extLst>
          </p:cNvPr>
          <p:cNvSpPr/>
          <p:nvPr/>
        </p:nvSpPr>
        <p:spPr>
          <a:xfrm>
            <a:off x="7240796" y="3857453"/>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2" name="Freeform: Shape 31">
            <a:extLst>
              <a:ext uri="{FF2B5EF4-FFF2-40B4-BE49-F238E27FC236}">
                <a16:creationId xmlns:a16="http://schemas.microsoft.com/office/drawing/2014/main" id="{4763185D-F162-49D7-B7BD-72AA3C829C0F}"/>
              </a:ext>
            </a:extLst>
          </p:cNvPr>
          <p:cNvSpPr/>
          <p:nvPr/>
        </p:nvSpPr>
        <p:spPr>
          <a:xfrm>
            <a:off x="7412926" y="3857453"/>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Creating a Database</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3" name="Straight Connector 32">
            <a:extLst>
              <a:ext uri="{FF2B5EF4-FFF2-40B4-BE49-F238E27FC236}">
                <a16:creationId xmlns:a16="http://schemas.microsoft.com/office/drawing/2014/main" id="{05F517D3-48FD-4C27-9D74-609556E77CBD}"/>
              </a:ext>
            </a:extLst>
          </p:cNvPr>
          <p:cNvSpPr/>
          <p:nvPr/>
        </p:nvSpPr>
        <p:spPr>
          <a:xfrm>
            <a:off x="2650664" y="416951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4" name="Freeform: Shape 33">
            <a:extLst>
              <a:ext uri="{FF2B5EF4-FFF2-40B4-BE49-F238E27FC236}">
                <a16:creationId xmlns:a16="http://schemas.microsoft.com/office/drawing/2014/main" id="{331A58D9-C902-4311-9697-30718AC6AAF8}"/>
              </a:ext>
            </a:extLst>
          </p:cNvPr>
          <p:cNvSpPr/>
          <p:nvPr/>
        </p:nvSpPr>
        <p:spPr>
          <a:xfrm>
            <a:off x="2510970" y="4200721"/>
            <a:ext cx="478788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Presentation Graphics Concepts</a:t>
            </a:r>
          </a:p>
        </p:txBody>
      </p:sp>
      <p:sp>
        <p:nvSpPr>
          <p:cNvPr id="35" name="Freeform: Shape 34">
            <a:extLst>
              <a:ext uri="{FF2B5EF4-FFF2-40B4-BE49-F238E27FC236}">
                <a16:creationId xmlns:a16="http://schemas.microsoft.com/office/drawing/2014/main" id="{07ED6B4C-3C2F-4403-B3F9-C94818015348}"/>
              </a:ext>
            </a:extLst>
          </p:cNvPr>
          <p:cNvSpPr/>
          <p:nvPr/>
        </p:nvSpPr>
        <p:spPr>
          <a:xfrm>
            <a:off x="7412926" y="4200721"/>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Creating a Presentation</a:t>
            </a:r>
          </a:p>
        </p:txBody>
      </p:sp>
      <p:sp>
        <p:nvSpPr>
          <p:cNvPr id="36" name="Straight Connector 35">
            <a:extLst>
              <a:ext uri="{FF2B5EF4-FFF2-40B4-BE49-F238E27FC236}">
                <a16:creationId xmlns:a16="http://schemas.microsoft.com/office/drawing/2014/main" id="{B6FD4B25-BFF5-48AE-9DBD-A6E758F4238D}"/>
              </a:ext>
            </a:extLst>
          </p:cNvPr>
          <p:cNvSpPr/>
          <p:nvPr/>
        </p:nvSpPr>
        <p:spPr>
          <a:xfrm>
            <a:off x="7240796" y="451278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7" name="Freeform: Shape 36">
            <a:extLst>
              <a:ext uri="{FF2B5EF4-FFF2-40B4-BE49-F238E27FC236}">
                <a16:creationId xmlns:a16="http://schemas.microsoft.com/office/drawing/2014/main" id="{2B85F7CB-1173-4C6A-AA7E-7F3EDBAA9D01}"/>
              </a:ext>
            </a:extLst>
          </p:cNvPr>
          <p:cNvSpPr/>
          <p:nvPr/>
        </p:nvSpPr>
        <p:spPr>
          <a:xfrm>
            <a:off x="7412926" y="4512782"/>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Finishing a Presentation</a:t>
            </a:r>
          </a:p>
        </p:txBody>
      </p:sp>
      <p:sp>
        <p:nvSpPr>
          <p:cNvPr id="38" name="Straight Connector 37">
            <a:extLst>
              <a:ext uri="{FF2B5EF4-FFF2-40B4-BE49-F238E27FC236}">
                <a16:creationId xmlns:a16="http://schemas.microsoft.com/office/drawing/2014/main" id="{9C49859E-67AA-419E-B3E3-F7D31B572D1C}"/>
              </a:ext>
            </a:extLst>
          </p:cNvPr>
          <p:cNvSpPr/>
          <p:nvPr/>
        </p:nvSpPr>
        <p:spPr>
          <a:xfrm>
            <a:off x="2650664" y="4824844"/>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9" name="Freeform: Shape 38">
            <a:extLst>
              <a:ext uri="{FF2B5EF4-FFF2-40B4-BE49-F238E27FC236}">
                <a16:creationId xmlns:a16="http://schemas.microsoft.com/office/drawing/2014/main" id="{91620F73-44B2-4A99-B398-57C38F7FF73B}"/>
              </a:ext>
            </a:extLst>
          </p:cNvPr>
          <p:cNvSpPr/>
          <p:nvPr/>
        </p:nvSpPr>
        <p:spPr>
          <a:xfrm>
            <a:off x="2510970" y="4856050"/>
            <a:ext cx="4787881" cy="1170216"/>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Graphics and Multimedia Software</a:t>
            </a:r>
          </a:p>
        </p:txBody>
      </p:sp>
      <p:sp>
        <p:nvSpPr>
          <p:cNvPr id="40" name="Freeform: Shape 39">
            <a:extLst>
              <a:ext uri="{FF2B5EF4-FFF2-40B4-BE49-F238E27FC236}">
                <a16:creationId xmlns:a16="http://schemas.microsoft.com/office/drawing/2014/main" id="{B9F0978A-800A-4511-9D46-0AFC3CA1D19C}"/>
              </a:ext>
            </a:extLst>
          </p:cNvPr>
          <p:cNvSpPr/>
          <p:nvPr/>
        </p:nvSpPr>
        <p:spPr>
          <a:xfrm>
            <a:off x="7412926" y="4856050"/>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Graphics Software</a:t>
            </a:r>
          </a:p>
        </p:txBody>
      </p:sp>
      <p:sp>
        <p:nvSpPr>
          <p:cNvPr id="41" name="Straight Connector 40">
            <a:extLst>
              <a:ext uri="{FF2B5EF4-FFF2-40B4-BE49-F238E27FC236}">
                <a16:creationId xmlns:a16="http://schemas.microsoft.com/office/drawing/2014/main" id="{6F957634-EC86-4B0B-8B1F-EB051139FEEF}"/>
              </a:ext>
            </a:extLst>
          </p:cNvPr>
          <p:cNvSpPr/>
          <p:nvPr/>
        </p:nvSpPr>
        <p:spPr>
          <a:xfrm>
            <a:off x="7240796" y="5193346"/>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2" name="Freeform: Shape 41">
            <a:extLst>
              <a:ext uri="{FF2B5EF4-FFF2-40B4-BE49-F238E27FC236}">
                <a16:creationId xmlns:a16="http://schemas.microsoft.com/office/drawing/2014/main" id="{2E4D9ECC-6738-4C37-A9AD-5083F91967D3}"/>
              </a:ext>
            </a:extLst>
          </p:cNvPr>
          <p:cNvSpPr/>
          <p:nvPr/>
        </p:nvSpPr>
        <p:spPr>
          <a:xfrm>
            <a:off x="7412926" y="5193346"/>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Audio Capture and Editing Software</a:t>
            </a:r>
          </a:p>
        </p:txBody>
      </p:sp>
      <p:sp>
        <p:nvSpPr>
          <p:cNvPr id="43" name="Straight Connector 42">
            <a:extLst>
              <a:ext uri="{FF2B5EF4-FFF2-40B4-BE49-F238E27FC236}">
                <a16:creationId xmlns:a16="http://schemas.microsoft.com/office/drawing/2014/main" id="{E14F0592-6D50-4C59-84C1-12E6F51BE146}"/>
              </a:ext>
            </a:extLst>
          </p:cNvPr>
          <p:cNvSpPr/>
          <p:nvPr/>
        </p:nvSpPr>
        <p:spPr>
          <a:xfrm>
            <a:off x="7240796" y="557764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4" name="Freeform: Shape 43">
            <a:extLst>
              <a:ext uri="{FF2B5EF4-FFF2-40B4-BE49-F238E27FC236}">
                <a16:creationId xmlns:a16="http://schemas.microsoft.com/office/drawing/2014/main" id="{3240A010-4BA8-4018-B28D-A92E7F3A52C1}"/>
              </a:ext>
            </a:extLst>
          </p:cNvPr>
          <p:cNvSpPr/>
          <p:nvPr/>
        </p:nvSpPr>
        <p:spPr>
          <a:xfrm>
            <a:off x="7412925" y="5577647"/>
            <a:ext cx="4663440"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Video Editing and DVD Authoring Software</a:t>
            </a:r>
          </a:p>
        </p:txBody>
      </p:sp>
      <p:sp>
        <p:nvSpPr>
          <p:cNvPr id="45" name="Straight Connector 44">
            <a:extLst>
              <a:ext uri="{FF2B5EF4-FFF2-40B4-BE49-F238E27FC236}">
                <a16:creationId xmlns:a16="http://schemas.microsoft.com/office/drawing/2014/main" id="{59AF27CA-5BEA-4390-90DA-765E845ABFF3}"/>
              </a:ext>
            </a:extLst>
          </p:cNvPr>
          <p:cNvSpPr/>
          <p:nvPr/>
        </p:nvSpPr>
        <p:spPr>
          <a:xfrm>
            <a:off x="7240796" y="593424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6" name="Freeform: Shape 45">
            <a:extLst>
              <a:ext uri="{FF2B5EF4-FFF2-40B4-BE49-F238E27FC236}">
                <a16:creationId xmlns:a16="http://schemas.microsoft.com/office/drawing/2014/main" id="{AA100AF1-F13D-42B0-B6DE-3797965DC0BF}"/>
              </a:ext>
            </a:extLst>
          </p:cNvPr>
          <p:cNvSpPr/>
          <p:nvPr/>
        </p:nvSpPr>
        <p:spPr>
          <a:xfrm>
            <a:off x="7412926" y="5934240"/>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Media Players</a:t>
            </a:r>
          </a:p>
        </p:txBody>
      </p:sp>
      <p:sp>
        <p:nvSpPr>
          <p:cNvPr id="47" name="Straight Connector 46">
            <a:extLst>
              <a:ext uri="{FF2B5EF4-FFF2-40B4-BE49-F238E27FC236}">
                <a16:creationId xmlns:a16="http://schemas.microsoft.com/office/drawing/2014/main" id="{856039A0-7F29-499A-B440-1603D23D3D59}"/>
              </a:ext>
            </a:extLst>
          </p:cNvPr>
          <p:cNvSpPr/>
          <p:nvPr/>
        </p:nvSpPr>
        <p:spPr>
          <a:xfrm>
            <a:off x="2650664" y="6290171"/>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8" name="Freeform: Shape 47">
            <a:extLst>
              <a:ext uri="{FF2B5EF4-FFF2-40B4-BE49-F238E27FC236}">
                <a16:creationId xmlns:a16="http://schemas.microsoft.com/office/drawing/2014/main" id="{69756859-4D49-4B0E-9229-9DB24441D62D}"/>
              </a:ext>
            </a:extLst>
          </p:cNvPr>
          <p:cNvSpPr/>
          <p:nvPr/>
        </p:nvSpPr>
        <p:spPr>
          <a:xfrm>
            <a:off x="2510969" y="6321377"/>
            <a:ext cx="4937760"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Other Types of Application Software</a:t>
            </a:r>
          </a:p>
        </p:txBody>
      </p:sp>
      <p:sp>
        <p:nvSpPr>
          <p:cNvPr id="49" name="Straight Connector 48">
            <a:extLst>
              <a:ext uri="{FF2B5EF4-FFF2-40B4-BE49-F238E27FC236}">
                <a16:creationId xmlns:a16="http://schemas.microsoft.com/office/drawing/2014/main" id="{F7F520A2-029B-4E47-81CC-E9D3C96C6903}"/>
              </a:ext>
            </a:extLst>
          </p:cNvPr>
          <p:cNvSpPr/>
          <p:nvPr/>
        </p:nvSpPr>
        <p:spPr>
          <a:xfrm>
            <a:off x="2650664" y="6727789"/>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Tree>
    <p:extLst>
      <p:ext uri="{BB962C8B-B14F-4D97-AF65-F5344CB8AC3E}">
        <p14:creationId xmlns:p14="http://schemas.microsoft.com/office/powerpoint/2010/main" val="1307833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29"/>
                                        </p:tgtEl>
                                        <p:attrNameLst>
                                          <p:attrName>fillcolor</p:attrName>
                                        </p:attrNameLst>
                                      </p:cBhvr>
                                      <p:to>
                                        <a:srgbClr val="FFFF00"/>
                                      </p:to>
                                    </p:animClr>
                                    <p:set>
                                      <p:cBhvr>
                                        <p:cTn id="7" dur="2000" fill="hold"/>
                                        <p:tgtEl>
                                          <p:spTgt spid="29"/>
                                        </p:tgtEl>
                                        <p:attrNameLst>
                                          <p:attrName>fill.type</p:attrName>
                                        </p:attrNameLst>
                                      </p:cBhvr>
                                      <p:to>
                                        <p:strVal val="solid"/>
                                      </p:to>
                                    </p:set>
                                    <p:set>
                                      <p:cBhvr>
                                        <p:cTn id="8" dur="2000" fill="hold"/>
                                        <p:tgtEl>
                                          <p:spTgt spid="2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Database Concepts</a:t>
            </a:r>
            <a:endParaRPr lang="en-US" dirty="0"/>
          </a:p>
        </p:txBody>
      </p:sp>
      <p:sp>
        <p:nvSpPr>
          <p:cNvPr id="3" name="Content Placeholder 2"/>
          <p:cNvSpPr>
            <a:spLocks noGrp="1"/>
          </p:cNvSpPr>
          <p:nvPr>
            <p:ph idx="1"/>
          </p:nvPr>
        </p:nvSpPr>
        <p:spPr>
          <a:xfrm>
            <a:off x="290930" y="1300802"/>
            <a:ext cx="11431170" cy="4876162"/>
          </a:xfrm>
        </p:spPr>
        <p:txBody>
          <a:bodyPr>
            <a:normAutofit fontScale="92500"/>
          </a:bodyPr>
          <a:lstStyle/>
          <a:p>
            <a:pPr algn="just">
              <a:lnSpc>
                <a:spcPct val="170000"/>
              </a:lnSpc>
              <a:spcBef>
                <a:spcPct val="10000"/>
              </a:spcBef>
              <a:spcAft>
                <a:spcPct val="10000"/>
              </a:spcAft>
            </a:pPr>
            <a:r>
              <a:rPr lang="en-US" altLang="en-US" b="1" dirty="0">
                <a:solidFill>
                  <a:srgbClr val="0070C0"/>
                </a:solidFill>
              </a:rPr>
              <a:t>Database</a:t>
            </a:r>
            <a:r>
              <a:rPr lang="en-US" altLang="en-US" dirty="0"/>
              <a:t>: A collection of related data that is stored in a manner enabling information to be retrieved as needed.</a:t>
            </a:r>
          </a:p>
          <a:p>
            <a:pPr algn="just">
              <a:lnSpc>
                <a:spcPct val="170000"/>
              </a:lnSpc>
              <a:spcBef>
                <a:spcPct val="10000"/>
              </a:spcBef>
              <a:spcAft>
                <a:spcPct val="10000"/>
              </a:spcAft>
            </a:pPr>
            <a:r>
              <a:rPr lang="en-US" altLang="en-US" b="1" dirty="0"/>
              <a:t>Database management system (DBMS): </a:t>
            </a:r>
            <a:r>
              <a:rPr lang="en-US" altLang="en-US" dirty="0"/>
              <a:t>Software that allows the creation and manipulation of an electronic database.</a:t>
            </a:r>
          </a:p>
          <a:p>
            <a:pPr algn="just">
              <a:lnSpc>
                <a:spcPct val="170000"/>
              </a:lnSpc>
              <a:spcBef>
                <a:spcPct val="10000"/>
              </a:spcBef>
              <a:spcAft>
                <a:spcPct val="10000"/>
              </a:spcAft>
            </a:pPr>
            <a:r>
              <a:rPr lang="en-US" altLang="en-US" dirty="0"/>
              <a:t>Most widely used database programs:</a:t>
            </a:r>
          </a:p>
          <a:p>
            <a:pPr lvl="1" algn="just">
              <a:lnSpc>
                <a:spcPct val="170000"/>
              </a:lnSpc>
              <a:spcBef>
                <a:spcPct val="10000"/>
              </a:spcBef>
              <a:spcAft>
                <a:spcPct val="10000"/>
              </a:spcAft>
            </a:pPr>
            <a:r>
              <a:rPr lang="en-US" altLang="en-US" dirty="0"/>
              <a:t>Microsoft Access.</a:t>
            </a:r>
          </a:p>
          <a:p>
            <a:pPr lvl="1" algn="just">
              <a:lnSpc>
                <a:spcPct val="170000"/>
              </a:lnSpc>
              <a:spcBef>
                <a:spcPct val="10000"/>
              </a:spcBef>
              <a:spcAft>
                <a:spcPct val="10000"/>
              </a:spcAft>
            </a:pPr>
            <a:r>
              <a:rPr lang="en-US" altLang="en-US" dirty="0"/>
              <a:t>Oracle Database.</a:t>
            </a:r>
          </a:p>
        </p:txBody>
      </p:sp>
      <p:pic>
        <p:nvPicPr>
          <p:cNvPr id="20482" name="Picture 2" descr="Doing Without Databases in the 21st Century | by Lance Gutteridge |  codeburst">
            <a:extLst>
              <a:ext uri="{FF2B5EF4-FFF2-40B4-BE49-F238E27FC236}">
                <a16:creationId xmlns:a16="http://schemas.microsoft.com/office/drawing/2014/main" id="{797B80F8-8E40-4EB9-BE57-09E32B6285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2656" y="3154331"/>
            <a:ext cx="2719444" cy="3283857"/>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Types of Database Management Systems - DATAVERSITY">
            <a:extLst>
              <a:ext uri="{FF2B5EF4-FFF2-40B4-BE49-F238E27FC236}">
                <a16:creationId xmlns:a16="http://schemas.microsoft.com/office/drawing/2014/main" id="{5CB001BC-BF84-44D3-912F-B14358784E1B}"/>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082987" y="4252645"/>
            <a:ext cx="3489315" cy="26053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76096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Database Concepts</a:t>
            </a:r>
            <a:endParaRPr lang="en-US" dirty="0"/>
          </a:p>
        </p:txBody>
      </p:sp>
      <p:sp>
        <p:nvSpPr>
          <p:cNvPr id="3" name="Content Placeholder 2"/>
          <p:cNvSpPr>
            <a:spLocks noGrp="1"/>
          </p:cNvSpPr>
          <p:nvPr>
            <p:ph idx="1"/>
          </p:nvPr>
        </p:nvSpPr>
        <p:spPr/>
        <p:txBody>
          <a:bodyPr>
            <a:normAutofit/>
          </a:bodyPr>
          <a:lstStyle/>
          <a:p>
            <a:pPr marL="342900" lvl="1" indent="-342900" algn="just">
              <a:lnSpc>
                <a:spcPct val="150000"/>
              </a:lnSpc>
              <a:spcBef>
                <a:spcPct val="10000"/>
              </a:spcBef>
              <a:spcAft>
                <a:spcPct val="10000"/>
              </a:spcAft>
              <a:buFontTx/>
              <a:buChar char="•"/>
            </a:pPr>
            <a:r>
              <a:rPr lang="en-US" altLang="en-US" sz="2800" dirty="0"/>
              <a:t>Most PC-based databases are relational databases and organized into fields (columns), records (rows), and tables.</a:t>
            </a:r>
          </a:p>
          <a:p>
            <a:pPr marL="342900" lvl="1" indent="-342900" algn="just">
              <a:lnSpc>
                <a:spcPct val="150000"/>
              </a:lnSpc>
              <a:spcBef>
                <a:spcPct val="10000"/>
              </a:spcBef>
              <a:spcAft>
                <a:spcPct val="10000"/>
              </a:spcAft>
            </a:pPr>
            <a:r>
              <a:rPr lang="en-US" altLang="en-US" sz="2800" b="1" dirty="0"/>
              <a:t>Field (column)</a:t>
            </a:r>
            <a:r>
              <a:rPr lang="en-US" altLang="en-US" sz="2800" dirty="0"/>
              <a:t>: A single type of data to be stored in a database.</a:t>
            </a:r>
          </a:p>
          <a:p>
            <a:pPr marL="342900" lvl="1" indent="-342900" algn="just">
              <a:lnSpc>
                <a:spcPct val="150000"/>
              </a:lnSpc>
              <a:spcBef>
                <a:spcPct val="10000"/>
              </a:spcBef>
              <a:spcAft>
                <a:spcPct val="10000"/>
              </a:spcAft>
            </a:pPr>
            <a:r>
              <a:rPr lang="en-US" altLang="en-US" sz="2800" b="1" dirty="0"/>
              <a:t>Record (row): </a:t>
            </a:r>
            <a:r>
              <a:rPr lang="en-US" altLang="en-US" sz="2800" dirty="0"/>
              <a:t>A collection of related fields.</a:t>
            </a:r>
          </a:p>
          <a:p>
            <a:pPr marL="342900" lvl="1" indent="-342900" algn="just">
              <a:lnSpc>
                <a:spcPct val="150000"/>
              </a:lnSpc>
              <a:spcBef>
                <a:spcPct val="10000"/>
              </a:spcBef>
              <a:spcAft>
                <a:spcPct val="10000"/>
              </a:spcAft>
            </a:pPr>
            <a:r>
              <a:rPr lang="en-US" altLang="en-US" sz="2800" b="1" dirty="0"/>
              <a:t>Table</a:t>
            </a:r>
            <a:r>
              <a:rPr lang="en-US" altLang="en-US" sz="2800" dirty="0"/>
              <a:t>: collection of related records.</a:t>
            </a:r>
          </a:p>
          <a:p>
            <a:pPr marL="342900" lvl="1" indent="-342900" algn="just">
              <a:lnSpc>
                <a:spcPct val="150000"/>
              </a:lnSpc>
              <a:spcBef>
                <a:spcPct val="10000"/>
              </a:spcBef>
              <a:spcAft>
                <a:spcPct val="10000"/>
              </a:spcAft>
            </a:pPr>
            <a:r>
              <a:rPr lang="en-US" altLang="en-US" sz="2800" b="1" dirty="0"/>
              <a:t>Database file</a:t>
            </a:r>
            <a:r>
              <a:rPr lang="en-US" altLang="en-US" sz="2800" dirty="0"/>
              <a:t>: Collection of related tables.</a:t>
            </a:r>
          </a:p>
        </p:txBody>
      </p:sp>
      <p:pic>
        <p:nvPicPr>
          <p:cNvPr id="21506" name="Picture 2" descr="Creating The Right Fields For Your Database Tables – rkimball.com">
            <a:extLst>
              <a:ext uri="{FF2B5EF4-FFF2-40B4-BE49-F238E27FC236}">
                <a16:creationId xmlns:a16="http://schemas.microsoft.com/office/drawing/2014/main" id="{A6CAF835-9130-4EAE-9A51-9E470F8F9C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6334" y="3998232"/>
            <a:ext cx="4410075" cy="2228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30792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Creating a Database</a:t>
            </a:r>
            <a:endParaRPr lang="en-US" dirty="0"/>
          </a:p>
        </p:txBody>
      </p:sp>
      <p:sp>
        <p:nvSpPr>
          <p:cNvPr id="3" name="Content Placeholder 2"/>
          <p:cNvSpPr>
            <a:spLocks noGrp="1"/>
          </p:cNvSpPr>
          <p:nvPr>
            <p:ph idx="1"/>
          </p:nvPr>
        </p:nvSpPr>
        <p:spPr/>
        <p:txBody>
          <a:bodyPr>
            <a:normAutofit/>
          </a:bodyPr>
          <a:lstStyle/>
          <a:p>
            <a:pPr algn="just">
              <a:lnSpc>
                <a:spcPct val="150000"/>
              </a:lnSpc>
              <a:spcBef>
                <a:spcPct val="10000"/>
              </a:spcBef>
              <a:spcAft>
                <a:spcPct val="10000"/>
              </a:spcAft>
            </a:pPr>
            <a:r>
              <a:rPr lang="en-US" altLang="en-US" dirty="0"/>
              <a:t>Database file is created first.</a:t>
            </a:r>
          </a:p>
          <a:p>
            <a:pPr algn="just">
              <a:lnSpc>
                <a:spcPct val="150000"/>
              </a:lnSpc>
              <a:spcBef>
                <a:spcPct val="10000"/>
              </a:spcBef>
              <a:spcAft>
                <a:spcPct val="10000"/>
              </a:spcAft>
            </a:pPr>
            <a:r>
              <a:rPr lang="en-US" altLang="en-US" dirty="0"/>
              <a:t>Tables can then be created.</a:t>
            </a:r>
          </a:p>
          <a:p>
            <a:pPr algn="just">
              <a:lnSpc>
                <a:spcPct val="150000"/>
              </a:lnSpc>
              <a:spcBef>
                <a:spcPct val="10000"/>
              </a:spcBef>
              <a:spcAft>
                <a:spcPct val="10000"/>
              </a:spcAft>
            </a:pPr>
            <a:r>
              <a:rPr lang="en-US" altLang="en-US" dirty="0"/>
              <a:t>Typically, the table structure is specified first .</a:t>
            </a:r>
          </a:p>
          <a:p>
            <a:pPr lvl="1" algn="just">
              <a:lnSpc>
                <a:spcPct val="150000"/>
              </a:lnSpc>
              <a:spcBef>
                <a:spcPct val="10000"/>
              </a:spcBef>
              <a:spcAft>
                <a:spcPct val="10000"/>
              </a:spcAft>
            </a:pPr>
            <a:r>
              <a:rPr lang="en-US" altLang="en-US" dirty="0"/>
              <a:t>Includes a list of fields and their properties, including:</a:t>
            </a:r>
          </a:p>
          <a:p>
            <a:pPr lvl="2" algn="just">
              <a:lnSpc>
                <a:spcPct val="150000"/>
              </a:lnSpc>
              <a:spcBef>
                <a:spcPct val="10000"/>
              </a:spcBef>
              <a:spcAft>
                <a:spcPct val="10000"/>
              </a:spcAft>
              <a:buFont typeface="Wingdings" panose="05000000000000000000" pitchFamily="2" charset="2"/>
              <a:buChar char="v"/>
            </a:pPr>
            <a:r>
              <a:rPr lang="en-US" altLang="en-US" b="1" dirty="0"/>
              <a:t>Field name </a:t>
            </a:r>
            <a:r>
              <a:rPr lang="en-US" altLang="en-US" dirty="0"/>
              <a:t>(unique identifying name).</a:t>
            </a:r>
          </a:p>
          <a:p>
            <a:pPr lvl="2" algn="just">
              <a:lnSpc>
                <a:spcPct val="150000"/>
              </a:lnSpc>
              <a:spcBef>
                <a:spcPct val="10000"/>
              </a:spcBef>
              <a:spcAft>
                <a:spcPct val="10000"/>
              </a:spcAft>
              <a:buFont typeface="Wingdings" panose="05000000000000000000" pitchFamily="2" charset="2"/>
              <a:buChar char="v"/>
            </a:pPr>
            <a:r>
              <a:rPr lang="en-US" altLang="en-US" b="1" dirty="0"/>
              <a:t>Data type </a:t>
            </a:r>
            <a:r>
              <a:rPr lang="en-US" altLang="en-US" dirty="0"/>
              <a:t>(text, number, date, object).</a:t>
            </a:r>
          </a:p>
          <a:p>
            <a:pPr lvl="2" algn="just">
              <a:lnSpc>
                <a:spcPct val="150000"/>
              </a:lnSpc>
              <a:spcBef>
                <a:spcPct val="10000"/>
              </a:spcBef>
              <a:spcAft>
                <a:spcPct val="10000"/>
              </a:spcAft>
              <a:buFont typeface="Wingdings" panose="05000000000000000000" pitchFamily="2" charset="2"/>
              <a:buChar char="v"/>
            </a:pPr>
            <a:r>
              <a:rPr lang="en-US" altLang="en-US" b="1" dirty="0"/>
              <a:t>Field size </a:t>
            </a:r>
            <a:r>
              <a:rPr lang="en-US" altLang="en-US" dirty="0"/>
              <a:t>(maximum number of characters).</a:t>
            </a:r>
          </a:p>
          <a:p>
            <a:pPr lvl="2" algn="just">
              <a:lnSpc>
                <a:spcPct val="150000"/>
              </a:lnSpc>
              <a:spcBef>
                <a:spcPct val="10000"/>
              </a:spcBef>
              <a:spcAft>
                <a:spcPct val="10000"/>
              </a:spcAft>
              <a:buFont typeface="Wingdings" panose="05000000000000000000" pitchFamily="2" charset="2"/>
              <a:buChar char="v"/>
            </a:pPr>
            <a:r>
              <a:rPr lang="es-EC" altLang="en-US" b="1" dirty="0"/>
              <a:t>Default </a:t>
            </a:r>
            <a:r>
              <a:rPr lang="es-EC" altLang="en-US" b="1" dirty="0" err="1"/>
              <a:t>value</a:t>
            </a:r>
            <a:r>
              <a:rPr lang="es-EC" altLang="en-US" b="1" dirty="0"/>
              <a:t> </a:t>
            </a:r>
            <a:r>
              <a:rPr lang="es-EC" altLang="en-US" dirty="0"/>
              <a:t>(</a:t>
            </a:r>
            <a:r>
              <a:rPr lang="en-US" altLang="en-US" dirty="0"/>
              <a:t>initial content of the field).</a:t>
            </a:r>
          </a:p>
          <a:p>
            <a:pPr marL="0" indent="0" algn="just">
              <a:lnSpc>
                <a:spcPct val="150000"/>
              </a:lnSpc>
              <a:buNone/>
            </a:pPr>
            <a:endParaRPr lang="en-US" dirty="0"/>
          </a:p>
        </p:txBody>
      </p:sp>
    </p:spTree>
    <p:extLst>
      <p:ext uri="{BB962C8B-B14F-4D97-AF65-F5344CB8AC3E}">
        <p14:creationId xmlns:p14="http://schemas.microsoft.com/office/powerpoint/2010/main" val="26447561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Straight Connector 5">
            <a:extLst>
              <a:ext uri="{FF2B5EF4-FFF2-40B4-BE49-F238E27FC236}">
                <a16:creationId xmlns:a16="http://schemas.microsoft.com/office/drawing/2014/main" id="{82D6AC73-2C2D-4756-848D-7AF55283EFC6}"/>
              </a:ext>
            </a:extLst>
          </p:cNvPr>
          <p:cNvSpPr/>
          <p:nvPr/>
        </p:nvSpPr>
        <p:spPr>
          <a:xfrm>
            <a:off x="355599" y="195053"/>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Freeform: Shape 6">
            <a:extLst>
              <a:ext uri="{FF2B5EF4-FFF2-40B4-BE49-F238E27FC236}">
                <a16:creationId xmlns:a16="http://schemas.microsoft.com/office/drawing/2014/main" id="{53BB9079-D502-4DAD-A43F-7B3FB8C7FC3A}"/>
              </a:ext>
            </a:extLst>
          </p:cNvPr>
          <p:cNvSpPr/>
          <p:nvPr/>
        </p:nvSpPr>
        <p:spPr>
          <a:xfrm>
            <a:off x="0" y="195053"/>
            <a:ext cx="2510969" cy="6662947"/>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6:</a:t>
            </a: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Application</a:t>
            </a:r>
            <a:endParaRPr kumimoji="0" lang="ar-SY"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1244600" rtl="1" eaLnBrk="1" fontAlgn="auto" latinLnBrk="0" hangingPunct="1">
              <a:lnSpc>
                <a:spcPct val="90000"/>
              </a:lnSpc>
              <a:spcBef>
                <a:spcPct val="0"/>
              </a:spcBef>
              <a:spcAft>
                <a:spcPct val="3500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Software</a:t>
            </a:r>
            <a:endParaRPr kumimoji="0" lang="en-US" sz="36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8" name="Freeform: Shape 7">
            <a:extLst>
              <a:ext uri="{FF2B5EF4-FFF2-40B4-BE49-F238E27FC236}">
                <a16:creationId xmlns:a16="http://schemas.microsoft.com/office/drawing/2014/main" id="{12512640-B44A-44B9-A86E-110EB2166D22}"/>
              </a:ext>
            </a:extLst>
          </p:cNvPr>
          <p:cNvSpPr/>
          <p:nvPr/>
        </p:nvSpPr>
        <p:spPr>
          <a:xfrm>
            <a:off x="2510970" y="226259"/>
            <a:ext cx="4787881" cy="1436922"/>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The Basics of Application Software</a:t>
            </a:r>
          </a:p>
        </p:txBody>
      </p:sp>
      <p:sp>
        <p:nvSpPr>
          <p:cNvPr id="9" name="Freeform: Shape 8">
            <a:extLst>
              <a:ext uri="{FF2B5EF4-FFF2-40B4-BE49-F238E27FC236}">
                <a16:creationId xmlns:a16="http://schemas.microsoft.com/office/drawing/2014/main" id="{EAE61C05-7592-4ABC-AC02-1862BF515BB6}"/>
              </a:ext>
            </a:extLst>
          </p:cNvPr>
          <p:cNvSpPr/>
          <p:nvPr/>
        </p:nvSpPr>
        <p:spPr>
          <a:xfrm>
            <a:off x="7412926" y="226259"/>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Software Ownership Rights</a:t>
            </a:r>
          </a:p>
        </p:txBody>
      </p:sp>
      <p:sp>
        <p:nvSpPr>
          <p:cNvPr id="10" name="Straight Connector 9">
            <a:extLst>
              <a:ext uri="{FF2B5EF4-FFF2-40B4-BE49-F238E27FC236}">
                <a16:creationId xmlns:a16="http://schemas.microsoft.com/office/drawing/2014/main" id="{176173E3-F04E-46FF-903D-7A3648E8576E}"/>
              </a:ext>
            </a:extLst>
          </p:cNvPr>
          <p:cNvSpPr/>
          <p:nvPr/>
        </p:nvSpPr>
        <p:spPr>
          <a:xfrm>
            <a:off x="7240796" y="55771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1" name="Freeform: Shape 10">
            <a:extLst>
              <a:ext uri="{FF2B5EF4-FFF2-40B4-BE49-F238E27FC236}">
                <a16:creationId xmlns:a16="http://schemas.microsoft.com/office/drawing/2014/main" id="{C8743BE0-EE10-400F-961C-53EBF141CC75}"/>
              </a:ext>
            </a:extLst>
          </p:cNvPr>
          <p:cNvSpPr/>
          <p:nvPr/>
        </p:nvSpPr>
        <p:spPr>
          <a:xfrm>
            <a:off x="7412926" y="557718"/>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Desktop vs. Mobile Software</a:t>
            </a:r>
          </a:p>
        </p:txBody>
      </p:sp>
      <p:sp>
        <p:nvSpPr>
          <p:cNvPr id="12" name="Straight Connector 11">
            <a:extLst>
              <a:ext uri="{FF2B5EF4-FFF2-40B4-BE49-F238E27FC236}">
                <a16:creationId xmlns:a16="http://schemas.microsoft.com/office/drawing/2014/main" id="{B01B788B-B478-4A47-98A3-8477F2AC9769}"/>
              </a:ext>
            </a:extLst>
          </p:cNvPr>
          <p:cNvSpPr/>
          <p:nvPr/>
        </p:nvSpPr>
        <p:spPr>
          <a:xfrm>
            <a:off x="7240796" y="90303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3" name="Freeform: Shape 12">
            <a:extLst>
              <a:ext uri="{FF2B5EF4-FFF2-40B4-BE49-F238E27FC236}">
                <a16:creationId xmlns:a16="http://schemas.microsoft.com/office/drawing/2014/main" id="{EE442F77-EA56-420C-9595-8B3B604F0897}"/>
              </a:ext>
            </a:extLst>
          </p:cNvPr>
          <p:cNvSpPr/>
          <p:nvPr/>
        </p:nvSpPr>
        <p:spPr>
          <a:xfrm>
            <a:off x="7412926" y="903032"/>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Installed vs. Web-Based Software</a:t>
            </a:r>
          </a:p>
        </p:txBody>
      </p:sp>
      <p:sp>
        <p:nvSpPr>
          <p:cNvPr id="14" name="Straight Connector 13">
            <a:extLst>
              <a:ext uri="{FF2B5EF4-FFF2-40B4-BE49-F238E27FC236}">
                <a16:creationId xmlns:a16="http://schemas.microsoft.com/office/drawing/2014/main" id="{CF6E7D4B-FE02-4173-8B5C-BCFF82F8A780}"/>
              </a:ext>
            </a:extLst>
          </p:cNvPr>
          <p:cNvSpPr/>
          <p:nvPr/>
        </p:nvSpPr>
        <p:spPr>
          <a:xfrm>
            <a:off x="7240796" y="1262201"/>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5" name="Freeform: Shape 14">
            <a:extLst>
              <a:ext uri="{FF2B5EF4-FFF2-40B4-BE49-F238E27FC236}">
                <a16:creationId xmlns:a16="http://schemas.microsoft.com/office/drawing/2014/main" id="{38C9DB74-EF86-497D-B638-D2DC27A18C11}"/>
              </a:ext>
            </a:extLst>
          </p:cNvPr>
          <p:cNvSpPr/>
          <p:nvPr/>
        </p:nvSpPr>
        <p:spPr>
          <a:xfrm>
            <a:off x="7412926" y="1262201"/>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Software Suites</a:t>
            </a:r>
          </a:p>
        </p:txBody>
      </p:sp>
      <p:sp>
        <p:nvSpPr>
          <p:cNvPr id="16" name="Straight Connector 15">
            <a:extLst>
              <a:ext uri="{FF2B5EF4-FFF2-40B4-BE49-F238E27FC236}">
                <a16:creationId xmlns:a16="http://schemas.microsoft.com/office/drawing/2014/main" id="{566474D5-ED77-4A29-AA0B-B561FA4A2EB0}"/>
              </a:ext>
            </a:extLst>
          </p:cNvPr>
          <p:cNvSpPr/>
          <p:nvPr/>
        </p:nvSpPr>
        <p:spPr>
          <a:xfrm>
            <a:off x="7240796" y="162137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7" name="Freeform: Shape 16">
            <a:extLst>
              <a:ext uri="{FF2B5EF4-FFF2-40B4-BE49-F238E27FC236}">
                <a16:creationId xmlns:a16="http://schemas.microsoft.com/office/drawing/2014/main" id="{960D81BF-EAFD-48E9-94CC-AA198F77618E}"/>
              </a:ext>
            </a:extLst>
          </p:cNvPr>
          <p:cNvSpPr/>
          <p:nvPr/>
        </p:nvSpPr>
        <p:spPr>
          <a:xfrm>
            <a:off x="7412926" y="1621370"/>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Common Software Commands</a:t>
            </a:r>
          </a:p>
        </p:txBody>
      </p:sp>
      <p:sp>
        <p:nvSpPr>
          <p:cNvPr id="18" name="Straight Connector 17">
            <a:extLst>
              <a:ext uri="{FF2B5EF4-FFF2-40B4-BE49-F238E27FC236}">
                <a16:creationId xmlns:a16="http://schemas.microsoft.com/office/drawing/2014/main" id="{EFDFFC9B-0DF8-48CF-A0EA-837F87A50490}"/>
              </a:ext>
            </a:extLst>
          </p:cNvPr>
          <p:cNvSpPr/>
          <p:nvPr/>
        </p:nvSpPr>
        <p:spPr>
          <a:xfrm>
            <a:off x="2650664" y="195413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9" name="Freeform: Shape 18">
            <a:extLst>
              <a:ext uri="{FF2B5EF4-FFF2-40B4-BE49-F238E27FC236}">
                <a16:creationId xmlns:a16="http://schemas.microsoft.com/office/drawing/2014/main" id="{9A74D944-DF98-4FDA-9D41-145CC85BDC74}"/>
              </a:ext>
            </a:extLst>
          </p:cNvPr>
          <p:cNvSpPr/>
          <p:nvPr/>
        </p:nvSpPr>
        <p:spPr>
          <a:xfrm>
            <a:off x="2510970" y="1985343"/>
            <a:ext cx="4787881" cy="738214"/>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Word Processing Concepts</a:t>
            </a:r>
          </a:p>
        </p:txBody>
      </p:sp>
      <p:sp>
        <p:nvSpPr>
          <p:cNvPr id="20" name="Freeform: Shape 19">
            <a:extLst>
              <a:ext uri="{FF2B5EF4-FFF2-40B4-BE49-F238E27FC236}">
                <a16:creationId xmlns:a16="http://schemas.microsoft.com/office/drawing/2014/main" id="{E9B1991B-1A2B-4CA9-B781-D9D5627D873E}"/>
              </a:ext>
            </a:extLst>
          </p:cNvPr>
          <p:cNvSpPr/>
          <p:nvPr/>
        </p:nvSpPr>
        <p:spPr>
          <a:xfrm>
            <a:off x="7412926" y="1985343"/>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Creating a Word Processing Document</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1" name="Straight Connector 20">
            <a:extLst>
              <a:ext uri="{FF2B5EF4-FFF2-40B4-BE49-F238E27FC236}">
                <a16:creationId xmlns:a16="http://schemas.microsoft.com/office/drawing/2014/main" id="{76CE7ECD-FB8C-4A7C-8319-51785CB5AF5E}"/>
              </a:ext>
            </a:extLst>
          </p:cNvPr>
          <p:cNvSpPr/>
          <p:nvPr/>
        </p:nvSpPr>
        <p:spPr>
          <a:xfrm>
            <a:off x="7240796" y="236668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2" name="Freeform: Shape 21">
            <a:extLst>
              <a:ext uri="{FF2B5EF4-FFF2-40B4-BE49-F238E27FC236}">
                <a16:creationId xmlns:a16="http://schemas.microsoft.com/office/drawing/2014/main" id="{3ADA25D7-6D98-47AE-87CC-AEC3B4792A6F}"/>
              </a:ext>
            </a:extLst>
          </p:cNvPr>
          <p:cNvSpPr/>
          <p:nvPr/>
        </p:nvSpPr>
        <p:spPr>
          <a:xfrm>
            <a:off x="7412926" y="2366680"/>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Tables, Graphics, and Templates</a:t>
            </a:r>
          </a:p>
        </p:txBody>
      </p:sp>
      <p:sp>
        <p:nvSpPr>
          <p:cNvPr id="23" name="Straight Connector 22">
            <a:extLst>
              <a:ext uri="{FF2B5EF4-FFF2-40B4-BE49-F238E27FC236}">
                <a16:creationId xmlns:a16="http://schemas.microsoft.com/office/drawing/2014/main" id="{B776E7F8-B893-4A6B-A327-F6EF14E5B1E9}"/>
              </a:ext>
            </a:extLst>
          </p:cNvPr>
          <p:cNvSpPr/>
          <p:nvPr/>
        </p:nvSpPr>
        <p:spPr>
          <a:xfrm>
            <a:off x="2650664" y="2734161"/>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4" name="Freeform: Shape 23">
            <a:extLst>
              <a:ext uri="{FF2B5EF4-FFF2-40B4-BE49-F238E27FC236}">
                <a16:creationId xmlns:a16="http://schemas.microsoft.com/office/drawing/2014/main" id="{3B795247-7D47-46B1-A41C-F9CFF0DAFA0E}"/>
              </a:ext>
            </a:extLst>
          </p:cNvPr>
          <p:cNvSpPr/>
          <p:nvPr/>
        </p:nvSpPr>
        <p:spPr>
          <a:xfrm>
            <a:off x="2510970" y="2765367"/>
            <a:ext cx="478788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Spreadsheet Concepts</a:t>
            </a:r>
          </a:p>
        </p:txBody>
      </p:sp>
      <p:sp>
        <p:nvSpPr>
          <p:cNvPr id="25" name="Freeform: Shape 24">
            <a:extLst>
              <a:ext uri="{FF2B5EF4-FFF2-40B4-BE49-F238E27FC236}">
                <a16:creationId xmlns:a16="http://schemas.microsoft.com/office/drawing/2014/main" id="{856AAD11-624E-4C6B-ADE5-941F7C62FED3}"/>
              </a:ext>
            </a:extLst>
          </p:cNvPr>
          <p:cNvSpPr/>
          <p:nvPr/>
        </p:nvSpPr>
        <p:spPr>
          <a:xfrm>
            <a:off x="7412926" y="2765367"/>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Creating a Spreadsheet</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6" name="Straight Connector 25">
            <a:extLst>
              <a:ext uri="{FF2B5EF4-FFF2-40B4-BE49-F238E27FC236}">
                <a16:creationId xmlns:a16="http://schemas.microsoft.com/office/drawing/2014/main" id="{CA5CADEB-C1DA-4FD7-B22D-0DA80B4F075F}"/>
              </a:ext>
            </a:extLst>
          </p:cNvPr>
          <p:cNvSpPr/>
          <p:nvPr/>
        </p:nvSpPr>
        <p:spPr>
          <a:xfrm>
            <a:off x="7240796" y="314670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7" name="Freeform: Shape 26">
            <a:extLst>
              <a:ext uri="{FF2B5EF4-FFF2-40B4-BE49-F238E27FC236}">
                <a16:creationId xmlns:a16="http://schemas.microsoft.com/office/drawing/2014/main" id="{73241C47-68D1-47CF-BAC6-481D337E2B2E}"/>
              </a:ext>
            </a:extLst>
          </p:cNvPr>
          <p:cNvSpPr/>
          <p:nvPr/>
        </p:nvSpPr>
        <p:spPr>
          <a:xfrm>
            <a:off x="7412926" y="3146704"/>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Entering Data into a Spreadsheet Cell</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8" name="Straight Connector 27">
            <a:extLst>
              <a:ext uri="{FF2B5EF4-FFF2-40B4-BE49-F238E27FC236}">
                <a16:creationId xmlns:a16="http://schemas.microsoft.com/office/drawing/2014/main" id="{62650EAB-1AFA-4632-A375-EE124D8FAB6C}"/>
              </a:ext>
            </a:extLst>
          </p:cNvPr>
          <p:cNvSpPr/>
          <p:nvPr/>
        </p:nvSpPr>
        <p:spPr>
          <a:xfrm>
            <a:off x="2650664" y="351418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9" name="Freeform: Shape 28">
            <a:extLst>
              <a:ext uri="{FF2B5EF4-FFF2-40B4-BE49-F238E27FC236}">
                <a16:creationId xmlns:a16="http://schemas.microsoft.com/office/drawing/2014/main" id="{A9B5A196-81B2-4F0F-A77D-F125E2575087}"/>
              </a:ext>
            </a:extLst>
          </p:cNvPr>
          <p:cNvSpPr/>
          <p:nvPr/>
        </p:nvSpPr>
        <p:spPr>
          <a:xfrm>
            <a:off x="2510970" y="3545392"/>
            <a:ext cx="478788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a:ln>
                  <a:noFill/>
                </a:ln>
                <a:solidFill>
                  <a:srgbClr val="5B9BD5"/>
                </a:solidFill>
                <a:effectLst/>
                <a:uLnTx/>
                <a:uFillTx/>
                <a:latin typeface="Times New Roman"/>
                <a:ea typeface="+mn-ea"/>
                <a:cs typeface="Times New Roman"/>
              </a:rPr>
              <a:t>Database Concepts</a:t>
            </a:r>
            <a:endParaRPr kumimoji="0" lang="en-US" sz="2400" b="1" i="0" u="none" strike="noStrike" kern="1200" cap="none" spc="0" normalizeH="0" baseline="0" noProof="0" dirty="0">
              <a:ln>
                <a:noFill/>
              </a:ln>
              <a:solidFill>
                <a:srgbClr val="5B9BD5"/>
              </a:solidFill>
              <a:effectLst/>
              <a:uLnTx/>
              <a:uFillTx/>
              <a:latin typeface="Times New Roman"/>
              <a:ea typeface="+mn-ea"/>
              <a:cs typeface="Times New Roman"/>
            </a:endParaRPr>
          </a:p>
        </p:txBody>
      </p:sp>
      <p:sp>
        <p:nvSpPr>
          <p:cNvPr id="30" name="Freeform: Shape 29">
            <a:extLst>
              <a:ext uri="{FF2B5EF4-FFF2-40B4-BE49-F238E27FC236}">
                <a16:creationId xmlns:a16="http://schemas.microsoft.com/office/drawing/2014/main" id="{73CE3071-633F-4044-90D0-E63A59368FBA}"/>
              </a:ext>
            </a:extLst>
          </p:cNvPr>
          <p:cNvSpPr/>
          <p:nvPr/>
        </p:nvSpPr>
        <p:spPr>
          <a:xfrm>
            <a:off x="7412926" y="3545392"/>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What Is a Database</a:t>
            </a:r>
          </a:p>
        </p:txBody>
      </p:sp>
      <p:sp>
        <p:nvSpPr>
          <p:cNvPr id="31" name="Straight Connector 30">
            <a:extLst>
              <a:ext uri="{FF2B5EF4-FFF2-40B4-BE49-F238E27FC236}">
                <a16:creationId xmlns:a16="http://schemas.microsoft.com/office/drawing/2014/main" id="{695A1970-0463-4109-B1B3-B3AD88A5B867}"/>
              </a:ext>
            </a:extLst>
          </p:cNvPr>
          <p:cNvSpPr/>
          <p:nvPr/>
        </p:nvSpPr>
        <p:spPr>
          <a:xfrm>
            <a:off x="7240796" y="3857453"/>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2" name="Freeform: Shape 31">
            <a:extLst>
              <a:ext uri="{FF2B5EF4-FFF2-40B4-BE49-F238E27FC236}">
                <a16:creationId xmlns:a16="http://schemas.microsoft.com/office/drawing/2014/main" id="{4763185D-F162-49D7-B7BD-72AA3C829C0F}"/>
              </a:ext>
            </a:extLst>
          </p:cNvPr>
          <p:cNvSpPr/>
          <p:nvPr/>
        </p:nvSpPr>
        <p:spPr>
          <a:xfrm>
            <a:off x="7412926" y="3857453"/>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Creating a Database</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3" name="Straight Connector 32">
            <a:extLst>
              <a:ext uri="{FF2B5EF4-FFF2-40B4-BE49-F238E27FC236}">
                <a16:creationId xmlns:a16="http://schemas.microsoft.com/office/drawing/2014/main" id="{05F517D3-48FD-4C27-9D74-609556E77CBD}"/>
              </a:ext>
            </a:extLst>
          </p:cNvPr>
          <p:cNvSpPr/>
          <p:nvPr/>
        </p:nvSpPr>
        <p:spPr>
          <a:xfrm>
            <a:off x="2650664" y="416951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4" name="Freeform: Shape 33">
            <a:extLst>
              <a:ext uri="{FF2B5EF4-FFF2-40B4-BE49-F238E27FC236}">
                <a16:creationId xmlns:a16="http://schemas.microsoft.com/office/drawing/2014/main" id="{331A58D9-C902-4311-9697-30718AC6AAF8}"/>
              </a:ext>
            </a:extLst>
          </p:cNvPr>
          <p:cNvSpPr/>
          <p:nvPr/>
        </p:nvSpPr>
        <p:spPr>
          <a:xfrm>
            <a:off x="2510970" y="4200721"/>
            <a:ext cx="478788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Presentation Graphics Concepts</a:t>
            </a:r>
          </a:p>
        </p:txBody>
      </p:sp>
      <p:sp>
        <p:nvSpPr>
          <p:cNvPr id="35" name="Freeform: Shape 34">
            <a:extLst>
              <a:ext uri="{FF2B5EF4-FFF2-40B4-BE49-F238E27FC236}">
                <a16:creationId xmlns:a16="http://schemas.microsoft.com/office/drawing/2014/main" id="{07ED6B4C-3C2F-4403-B3F9-C94818015348}"/>
              </a:ext>
            </a:extLst>
          </p:cNvPr>
          <p:cNvSpPr/>
          <p:nvPr/>
        </p:nvSpPr>
        <p:spPr>
          <a:xfrm>
            <a:off x="7412926" y="4200721"/>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Creating a Presentation</a:t>
            </a:r>
          </a:p>
        </p:txBody>
      </p:sp>
      <p:sp>
        <p:nvSpPr>
          <p:cNvPr id="36" name="Straight Connector 35">
            <a:extLst>
              <a:ext uri="{FF2B5EF4-FFF2-40B4-BE49-F238E27FC236}">
                <a16:creationId xmlns:a16="http://schemas.microsoft.com/office/drawing/2014/main" id="{B6FD4B25-BFF5-48AE-9DBD-A6E758F4238D}"/>
              </a:ext>
            </a:extLst>
          </p:cNvPr>
          <p:cNvSpPr/>
          <p:nvPr/>
        </p:nvSpPr>
        <p:spPr>
          <a:xfrm>
            <a:off x="7240796" y="451278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7" name="Freeform: Shape 36">
            <a:extLst>
              <a:ext uri="{FF2B5EF4-FFF2-40B4-BE49-F238E27FC236}">
                <a16:creationId xmlns:a16="http://schemas.microsoft.com/office/drawing/2014/main" id="{2B85F7CB-1173-4C6A-AA7E-7F3EDBAA9D01}"/>
              </a:ext>
            </a:extLst>
          </p:cNvPr>
          <p:cNvSpPr/>
          <p:nvPr/>
        </p:nvSpPr>
        <p:spPr>
          <a:xfrm>
            <a:off x="7412926" y="4512782"/>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Finishing a Presentation</a:t>
            </a:r>
          </a:p>
        </p:txBody>
      </p:sp>
      <p:sp>
        <p:nvSpPr>
          <p:cNvPr id="38" name="Straight Connector 37">
            <a:extLst>
              <a:ext uri="{FF2B5EF4-FFF2-40B4-BE49-F238E27FC236}">
                <a16:creationId xmlns:a16="http://schemas.microsoft.com/office/drawing/2014/main" id="{9C49859E-67AA-419E-B3E3-F7D31B572D1C}"/>
              </a:ext>
            </a:extLst>
          </p:cNvPr>
          <p:cNvSpPr/>
          <p:nvPr/>
        </p:nvSpPr>
        <p:spPr>
          <a:xfrm>
            <a:off x="2650664" y="4824844"/>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9" name="Freeform: Shape 38">
            <a:extLst>
              <a:ext uri="{FF2B5EF4-FFF2-40B4-BE49-F238E27FC236}">
                <a16:creationId xmlns:a16="http://schemas.microsoft.com/office/drawing/2014/main" id="{91620F73-44B2-4A99-B398-57C38F7FF73B}"/>
              </a:ext>
            </a:extLst>
          </p:cNvPr>
          <p:cNvSpPr/>
          <p:nvPr/>
        </p:nvSpPr>
        <p:spPr>
          <a:xfrm>
            <a:off x="2510970" y="4856050"/>
            <a:ext cx="4787881" cy="1170216"/>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Graphics and Multimedia Software</a:t>
            </a:r>
          </a:p>
        </p:txBody>
      </p:sp>
      <p:sp>
        <p:nvSpPr>
          <p:cNvPr id="40" name="Freeform: Shape 39">
            <a:extLst>
              <a:ext uri="{FF2B5EF4-FFF2-40B4-BE49-F238E27FC236}">
                <a16:creationId xmlns:a16="http://schemas.microsoft.com/office/drawing/2014/main" id="{B9F0978A-800A-4511-9D46-0AFC3CA1D19C}"/>
              </a:ext>
            </a:extLst>
          </p:cNvPr>
          <p:cNvSpPr/>
          <p:nvPr/>
        </p:nvSpPr>
        <p:spPr>
          <a:xfrm>
            <a:off x="7412926" y="4856050"/>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Graphics Software</a:t>
            </a:r>
          </a:p>
        </p:txBody>
      </p:sp>
      <p:sp>
        <p:nvSpPr>
          <p:cNvPr id="41" name="Straight Connector 40">
            <a:extLst>
              <a:ext uri="{FF2B5EF4-FFF2-40B4-BE49-F238E27FC236}">
                <a16:creationId xmlns:a16="http://schemas.microsoft.com/office/drawing/2014/main" id="{6F957634-EC86-4B0B-8B1F-EB051139FEEF}"/>
              </a:ext>
            </a:extLst>
          </p:cNvPr>
          <p:cNvSpPr/>
          <p:nvPr/>
        </p:nvSpPr>
        <p:spPr>
          <a:xfrm>
            <a:off x="7240796" y="5193346"/>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2" name="Freeform: Shape 41">
            <a:extLst>
              <a:ext uri="{FF2B5EF4-FFF2-40B4-BE49-F238E27FC236}">
                <a16:creationId xmlns:a16="http://schemas.microsoft.com/office/drawing/2014/main" id="{2E4D9ECC-6738-4C37-A9AD-5083F91967D3}"/>
              </a:ext>
            </a:extLst>
          </p:cNvPr>
          <p:cNvSpPr/>
          <p:nvPr/>
        </p:nvSpPr>
        <p:spPr>
          <a:xfrm>
            <a:off x="7412926" y="5193346"/>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Audio Capture and Editing Software</a:t>
            </a:r>
          </a:p>
        </p:txBody>
      </p:sp>
      <p:sp>
        <p:nvSpPr>
          <p:cNvPr id="43" name="Straight Connector 42">
            <a:extLst>
              <a:ext uri="{FF2B5EF4-FFF2-40B4-BE49-F238E27FC236}">
                <a16:creationId xmlns:a16="http://schemas.microsoft.com/office/drawing/2014/main" id="{E14F0592-6D50-4C59-84C1-12E6F51BE146}"/>
              </a:ext>
            </a:extLst>
          </p:cNvPr>
          <p:cNvSpPr/>
          <p:nvPr/>
        </p:nvSpPr>
        <p:spPr>
          <a:xfrm>
            <a:off x="7240796" y="557764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4" name="Freeform: Shape 43">
            <a:extLst>
              <a:ext uri="{FF2B5EF4-FFF2-40B4-BE49-F238E27FC236}">
                <a16:creationId xmlns:a16="http://schemas.microsoft.com/office/drawing/2014/main" id="{3240A010-4BA8-4018-B28D-A92E7F3A52C1}"/>
              </a:ext>
            </a:extLst>
          </p:cNvPr>
          <p:cNvSpPr/>
          <p:nvPr/>
        </p:nvSpPr>
        <p:spPr>
          <a:xfrm>
            <a:off x="7412925" y="5577647"/>
            <a:ext cx="4663440"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Video Editing and DVD Authoring Software</a:t>
            </a:r>
          </a:p>
        </p:txBody>
      </p:sp>
      <p:sp>
        <p:nvSpPr>
          <p:cNvPr id="45" name="Straight Connector 44">
            <a:extLst>
              <a:ext uri="{FF2B5EF4-FFF2-40B4-BE49-F238E27FC236}">
                <a16:creationId xmlns:a16="http://schemas.microsoft.com/office/drawing/2014/main" id="{59AF27CA-5BEA-4390-90DA-765E845ABFF3}"/>
              </a:ext>
            </a:extLst>
          </p:cNvPr>
          <p:cNvSpPr/>
          <p:nvPr/>
        </p:nvSpPr>
        <p:spPr>
          <a:xfrm>
            <a:off x="7240796" y="593424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6" name="Freeform: Shape 45">
            <a:extLst>
              <a:ext uri="{FF2B5EF4-FFF2-40B4-BE49-F238E27FC236}">
                <a16:creationId xmlns:a16="http://schemas.microsoft.com/office/drawing/2014/main" id="{AA100AF1-F13D-42B0-B6DE-3797965DC0BF}"/>
              </a:ext>
            </a:extLst>
          </p:cNvPr>
          <p:cNvSpPr/>
          <p:nvPr/>
        </p:nvSpPr>
        <p:spPr>
          <a:xfrm>
            <a:off x="7412926" y="5934240"/>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Media Players</a:t>
            </a:r>
          </a:p>
        </p:txBody>
      </p:sp>
      <p:sp>
        <p:nvSpPr>
          <p:cNvPr id="47" name="Straight Connector 46">
            <a:extLst>
              <a:ext uri="{FF2B5EF4-FFF2-40B4-BE49-F238E27FC236}">
                <a16:creationId xmlns:a16="http://schemas.microsoft.com/office/drawing/2014/main" id="{856039A0-7F29-499A-B440-1603D23D3D59}"/>
              </a:ext>
            </a:extLst>
          </p:cNvPr>
          <p:cNvSpPr/>
          <p:nvPr/>
        </p:nvSpPr>
        <p:spPr>
          <a:xfrm>
            <a:off x="2650664" y="6290171"/>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8" name="Freeform: Shape 47">
            <a:extLst>
              <a:ext uri="{FF2B5EF4-FFF2-40B4-BE49-F238E27FC236}">
                <a16:creationId xmlns:a16="http://schemas.microsoft.com/office/drawing/2014/main" id="{69756859-4D49-4B0E-9229-9DB24441D62D}"/>
              </a:ext>
            </a:extLst>
          </p:cNvPr>
          <p:cNvSpPr/>
          <p:nvPr/>
        </p:nvSpPr>
        <p:spPr>
          <a:xfrm>
            <a:off x="2510969" y="6321377"/>
            <a:ext cx="4937760"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Other Types of Application Software</a:t>
            </a:r>
          </a:p>
        </p:txBody>
      </p:sp>
      <p:sp>
        <p:nvSpPr>
          <p:cNvPr id="49" name="Straight Connector 48">
            <a:extLst>
              <a:ext uri="{FF2B5EF4-FFF2-40B4-BE49-F238E27FC236}">
                <a16:creationId xmlns:a16="http://schemas.microsoft.com/office/drawing/2014/main" id="{F7F520A2-029B-4E47-81CC-E9D3C96C6903}"/>
              </a:ext>
            </a:extLst>
          </p:cNvPr>
          <p:cNvSpPr/>
          <p:nvPr/>
        </p:nvSpPr>
        <p:spPr>
          <a:xfrm>
            <a:off x="2650664" y="6727789"/>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Tree>
    <p:extLst>
      <p:ext uri="{BB962C8B-B14F-4D97-AF65-F5344CB8AC3E}">
        <p14:creationId xmlns:p14="http://schemas.microsoft.com/office/powerpoint/2010/main" val="4029272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34"/>
                                        </p:tgtEl>
                                        <p:attrNameLst>
                                          <p:attrName>fillcolor</p:attrName>
                                        </p:attrNameLst>
                                      </p:cBhvr>
                                      <p:to>
                                        <a:srgbClr val="FFFF00"/>
                                      </p:to>
                                    </p:animClr>
                                    <p:set>
                                      <p:cBhvr>
                                        <p:cTn id="7" dur="2000" fill="hold"/>
                                        <p:tgtEl>
                                          <p:spTgt spid="34"/>
                                        </p:tgtEl>
                                        <p:attrNameLst>
                                          <p:attrName>fill.type</p:attrName>
                                        </p:attrNameLst>
                                      </p:cBhvr>
                                      <p:to>
                                        <p:strVal val="solid"/>
                                      </p:to>
                                    </p:set>
                                    <p:set>
                                      <p:cBhvr>
                                        <p:cTn id="8" dur="2000" fill="hold"/>
                                        <p:tgtEl>
                                          <p:spTgt spid="34"/>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Presentation Graphic Concepts</a:t>
            </a:r>
            <a:endParaRPr lang="en-US" dirty="0"/>
          </a:p>
        </p:txBody>
      </p:sp>
      <p:sp>
        <p:nvSpPr>
          <p:cNvPr id="3" name="Content Placeholder 2"/>
          <p:cNvSpPr>
            <a:spLocks noGrp="1"/>
          </p:cNvSpPr>
          <p:nvPr>
            <p:ph idx="1"/>
          </p:nvPr>
        </p:nvSpPr>
        <p:spPr>
          <a:xfrm>
            <a:off x="280219" y="1439211"/>
            <a:ext cx="7508038" cy="4948929"/>
          </a:xfrm>
        </p:spPr>
        <p:txBody>
          <a:bodyPr>
            <a:normAutofit/>
          </a:bodyPr>
          <a:lstStyle/>
          <a:p>
            <a:pPr>
              <a:lnSpc>
                <a:spcPct val="150000"/>
              </a:lnSpc>
              <a:spcBef>
                <a:spcPct val="10000"/>
              </a:spcBef>
              <a:spcAft>
                <a:spcPct val="10000"/>
              </a:spcAft>
            </a:pPr>
            <a:r>
              <a:rPr lang="en-US" altLang="en-US" sz="2400" b="1" dirty="0">
                <a:solidFill>
                  <a:srgbClr val="0070C0"/>
                </a:solidFill>
              </a:rPr>
              <a:t>Presentation graphic</a:t>
            </a:r>
            <a:r>
              <a:rPr lang="en-US" altLang="en-US" sz="2400" dirty="0"/>
              <a:t>: An image designed to visually enhance a presentation.</a:t>
            </a:r>
          </a:p>
          <a:p>
            <a:pPr lvl="1">
              <a:lnSpc>
                <a:spcPct val="150000"/>
              </a:lnSpc>
              <a:spcBef>
                <a:spcPct val="10000"/>
              </a:spcBef>
              <a:spcAft>
                <a:spcPct val="10000"/>
              </a:spcAft>
            </a:pPr>
            <a:r>
              <a:rPr lang="en-US" altLang="en-US" sz="2000" dirty="0"/>
              <a:t>Can be used in electronic slide shows, as well as in printed reports.</a:t>
            </a:r>
          </a:p>
          <a:p>
            <a:pPr>
              <a:lnSpc>
                <a:spcPct val="150000"/>
              </a:lnSpc>
              <a:spcBef>
                <a:spcPct val="10000"/>
              </a:spcBef>
              <a:spcAft>
                <a:spcPct val="10000"/>
              </a:spcAft>
            </a:pPr>
            <a:r>
              <a:rPr lang="en-US" altLang="en-US" sz="2400" b="1" dirty="0"/>
              <a:t>Slide</a:t>
            </a:r>
            <a:r>
              <a:rPr lang="en-US" altLang="en-US" sz="2400" dirty="0"/>
              <a:t>: A one-page presentation graphic that can be displayed in a group with others to form an electronic slide show.</a:t>
            </a:r>
          </a:p>
          <a:p>
            <a:pPr>
              <a:lnSpc>
                <a:spcPct val="150000"/>
              </a:lnSpc>
            </a:pPr>
            <a:endParaRPr lang="en-US" dirty="0"/>
          </a:p>
        </p:txBody>
      </p:sp>
      <p:pic>
        <p:nvPicPr>
          <p:cNvPr id="5" name="Picture 7" descr="fig6-23.jpg"/>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bwMode="auto">
          <a:xfrm>
            <a:off x="7788257" y="1642868"/>
            <a:ext cx="4123523" cy="32774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2530" name="Picture 2" descr="Role of Graphic Designing in Making a Presentation - Draftss">
            <a:extLst>
              <a:ext uri="{FF2B5EF4-FFF2-40B4-BE49-F238E27FC236}">
                <a16:creationId xmlns:a16="http://schemas.microsoft.com/office/drawing/2014/main" id="{3365245A-DAE7-4087-9B80-414D1E494FA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4920343"/>
            <a:ext cx="1504139" cy="13537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145990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Presentation Graphic Concepts</a:t>
            </a:r>
            <a:endParaRPr lang="en-US" dirty="0"/>
          </a:p>
        </p:txBody>
      </p:sp>
      <p:sp>
        <p:nvSpPr>
          <p:cNvPr id="3" name="Content Placeholder 2"/>
          <p:cNvSpPr>
            <a:spLocks noGrp="1"/>
          </p:cNvSpPr>
          <p:nvPr>
            <p:ph idx="1"/>
          </p:nvPr>
        </p:nvSpPr>
        <p:spPr/>
        <p:txBody>
          <a:bodyPr>
            <a:normAutofit/>
          </a:bodyPr>
          <a:lstStyle/>
          <a:p>
            <a:pPr>
              <a:lnSpc>
                <a:spcPct val="150000"/>
              </a:lnSpc>
              <a:spcBef>
                <a:spcPct val="10000"/>
              </a:spcBef>
              <a:spcAft>
                <a:spcPct val="10000"/>
              </a:spcAft>
            </a:pPr>
            <a:r>
              <a:rPr lang="en-US" altLang="en-US" b="1" dirty="0"/>
              <a:t>Electronic slide show</a:t>
            </a:r>
            <a:r>
              <a:rPr lang="en-US" altLang="en-US" dirty="0"/>
              <a:t>: A group of electronic slides that are displayed one after the other on a computer monitor or other display device</a:t>
            </a:r>
          </a:p>
          <a:p>
            <a:pPr>
              <a:lnSpc>
                <a:spcPct val="150000"/>
              </a:lnSpc>
              <a:spcBef>
                <a:spcPct val="10000"/>
              </a:spcBef>
              <a:spcAft>
                <a:spcPct val="10000"/>
              </a:spcAft>
            </a:pPr>
            <a:r>
              <a:rPr lang="en-US" altLang="en-US" dirty="0"/>
              <a:t>Presentation graphics software: Used to create presentation graphics.</a:t>
            </a:r>
          </a:p>
          <a:p>
            <a:pPr>
              <a:lnSpc>
                <a:spcPct val="150000"/>
              </a:lnSpc>
              <a:spcBef>
                <a:spcPct val="10000"/>
              </a:spcBef>
              <a:spcAft>
                <a:spcPct val="10000"/>
              </a:spcAft>
            </a:pPr>
            <a:r>
              <a:rPr lang="en-US" altLang="en-US" dirty="0"/>
              <a:t>Most common presentation graphics programs are:</a:t>
            </a:r>
          </a:p>
          <a:p>
            <a:pPr lvl="1">
              <a:lnSpc>
                <a:spcPct val="150000"/>
              </a:lnSpc>
              <a:spcBef>
                <a:spcPct val="10000"/>
              </a:spcBef>
              <a:spcAft>
                <a:spcPct val="10000"/>
              </a:spcAft>
            </a:pPr>
            <a:r>
              <a:rPr lang="en-US" altLang="en-US" dirty="0"/>
              <a:t>Microsoft PowerPoint.</a:t>
            </a:r>
          </a:p>
          <a:p>
            <a:pPr lvl="1">
              <a:lnSpc>
                <a:spcPct val="150000"/>
              </a:lnSpc>
              <a:spcBef>
                <a:spcPct val="10000"/>
              </a:spcBef>
              <a:spcAft>
                <a:spcPct val="10000"/>
              </a:spcAft>
            </a:pPr>
            <a:r>
              <a:rPr lang="en-US" altLang="en-US" dirty="0"/>
              <a:t>Corel Presentations.</a:t>
            </a:r>
          </a:p>
          <a:p>
            <a:pPr lvl="1">
              <a:lnSpc>
                <a:spcPct val="150000"/>
              </a:lnSpc>
              <a:spcBef>
                <a:spcPct val="10000"/>
              </a:spcBef>
              <a:spcAft>
                <a:spcPct val="10000"/>
              </a:spcAft>
            </a:pPr>
            <a:r>
              <a:rPr lang="en-US" altLang="en-US" dirty="0"/>
              <a:t>Apple Keynote.</a:t>
            </a:r>
          </a:p>
          <a:p>
            <a:pPr>
              <a:lnSpc>
                <a:spcPct val="150000"/>
              </a:lnSpc>
            </a:pPr>
            <a:endParaRPr lang="en-US" dirty="0"/>
          </a:p>
        </p:txBody>
      </p:sp>
      <p:pic>
        <p:nvPicPr>
          <p:cNvPr id="23554" name="Picture 2" descr="Slideshow - Free digital signage software for Android">
            <a:extLst>
              <a:ext uri="{FF2B5EF4-FFF2-40B4-BE49-F238E27FC236}">
                <a16:creationId xmlns:a16="http://schemas.microsoft.com/office/drawing/2014/main" id="{6FF54AFB-BFB8-48D3-B9A3-B306CE6FF4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03821" y="3851276"/>
            <a:ext cx="2857500" cy="2505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756481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Creating a Presentation</a:t>
            </a:r>
            <a:endParaRPr lang="en-US" dirty="0"/>
          </a:p>
        </p:txBody>
      </p:sp>
      <p:sp>
        <p:nvSpPr>
          <p:cNvPr id="3" name="Content Placeholder 2"/>
          <p:cNvSpPr>
            <a:spLocks noGrp="1"/>
          </p:cNvSpPr>
          <p:nvPr>
            <p:ph idx="1"/>
          </p:nvPr>
        </p:nvSpPr>
        <p:spPr>
          <a:xfrm>
            <a:off x="324465" y="1401097"/>
            <a:ext cx="11029335" cy="4910803"/>
          </a:xfrm>
        </p:spPr>
        <p:txBody>
          <a:bodyPr>
            <a:normAutofit/>
          </a:bodyPr>
          <a:lstStyle/>
          <a:p>
            <a:pPr algn="just">
              <a:lnSpc>
                <a:spcPct val="160000"/>
              </a:lnSpc>
              <a:spcBef>
                <a:spcPct val="10000"/>
              </a:spcBef>
              <a:spcAft>
                <a:spcPct val="10000"/>
              </a:spcAft>
            </a:pPr>
            <a:r>
              <a:rPr lang="en-US" altLang="en-US" dirty="0"/>
              <a:t>Templates and preformatted slide layouts can often be used.</a:t>
            </a:r>
          </a:p>
          <a:p>
            <a:pPr algn="just">
              <a:lnSpc>
                <a:spcPct val="160000"/>
              </a:lnSpc>
              <a:spcBef>
                <a:spcPct val="10000"/>
              </a:spcBef>
              <a:spcAft>
                <a:spcPct val="10000"/>
              </a:spcAft>
            </a:pPr>
            <a:r>
              <a:rPr lang="en-US" altLang="en-US" dirty="0"/>
              <a:t>New slides can be added as needed.</a:t>
            </a:r>
          </a:p>
          <a:p>
            <a:pPr algn="just">
              <a:lnSpc>
                <a:spcPct val="160000"/>
              </a:lnSpc>
              <a:spcBef>
                <a:spcPct val="10000"/>
              </a:spcBef>
              <a:spcAft>
                <a:spcPct val="10000"/>
              </a:spcAft>
            </a:pPr>
            <a:r>
              <a:rPr lang="en-US" altLang="en-US" dirty="0"/>
              <a:t>Slides can contain a variety of elements:</a:t>
            </a:r>
          </a:p>
          <a:p>
            <a:pPr lvl="1" algn="just">
              <a:lnSpc>
                <a:spcPct val="160000"/>
              </a:lnSpc>
              <a:spcBef>
                <a:spcPct val="10000"/>
              </a:spcBef>
              <a:spcAft>
                <a:spcPct val="10000"/>
              </a:spcAft>
              <a:buFont typeface="Wingdings" panose="05000000000000000000" pitchFamily="2" charset="2"/>
              <a:buChar char="v"/>
            </a:pPr>
            <a:r>
              <a:rPr lang="en-US" altLang="en-US" sz="2200" dirty="0"/>
              <a:t>Text, Images, Charts, Audio clips, and Video clips.</a:t>
            </a:r>
          </a:p>
          <a:p>
            <a:pPr algn="just">
              <a:lnSpc>
                <a:spcPct val="160000"/>
              </a:lnSpc>
              <a:spcBef>
                <a:spcPct val="10000"/>
              </a:spcBef>
              <a:spcAft>
                <a:spcPct val="10000"/>
              </a:spcAft>
            </a:pPr>
            <a:r>
              <a:rPr lang="en-US" altLang="en-US" dirty="0"/>
              <a:t>Multimedia and animation can be added to slides:</a:t>
            </a:r>
          </a:p>
          <a:p>
            <a:pPr lvl="1" algn="just">
              <a:lnSpc>
                <a:spcPct val="160000"/>
              </a:lnSpc>
              <a:spcBef>
                <a:spcPct val="10000"/>
              </a:spcBef>
              <a:spcAft>
                <a:spcPct val="10000"/>
              </a:spcAft>
              <a:buFont typeface="Wingdings" panose="05000000000000000000" pitchFamily="2" charset="2"/>
              <a:buChar char="v"/>
            </a:pPr>
            <a:r>
              <a:rPr lang="en-US" altLang="en-US" sz="2200" dirty="0"/>
              <a:t>Animation.</a:t>
            </a:r>
          </a:p>
          <a:p>
            <a:pPr lvl="1" algn="just">
              <a:lnSpc>
                <a:spcPct val="160000"/>
              </a:lnSpc>
              <a:spcBef>
                <a:spcPct val="10000"/>
              </a:spcBef>
              <a:spcAft>
                <a:spcPct val="10000"/>
              </a:spcAft>
              <a:buFont typeface="Wingdings" panose="05000000000000000000" pitchFamily="2" charset="2"/>
              <a:buChar char="v"/>
            </a:pPr>
            <a:r>
              <a:rPr lang="en-US" altLang="en-US" sz="2200" dirty="0"/>
              <a:t>Transitions.</a:t>
            </a:r>
          </a:p>
        </p:txBody>
      </p:sp>
    </p:spTree>
    <p:extLst>
      <p:ext uri="{BB962C8B-B14F-4D97-AF65-F5344CB8AC3E}">
        <p14:creationId xmlns:p14="http://schemas.microsoft.com/office/powerpoint/2010/main" val="128405289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5DCC1C-1A01-4E59-BF47-D5BC340086A8}"/>
              </a:ext>
            </a:extLst>
          </p:cNvPr>
          <p:cNvSpPr>
            <a:spLocks noGrp="1"/>
          </p:cNvSpPr>
          <p:nvPr>
            <p:ph type="title"/>
          </p:nvPr>
        </p:nvSpPr>
        <p:spPr/>
        <p:txBody>
          <a:bodyPr/>
          <a:lstStyle/>
          <a:p>
            <a:r>
              <a:rPr lang="en-US" dirty="0"/>
              <a:t>Finishing a Presentation</a:t>
            </a:r>
            <a:endParaRPr lang="ar-SY" dirty="0"/>
          </a:p>
        </p:txBody>
      </p:sp>
      <p:sp>
        <p:nvSpPr>
          <p:cNvPr id="3" name="Content Placeholder 2">
            <a:extLst>
              <a:ext uri="{FF2B5EF4-FFF2-40B4-BE49-F238E27FC236}">
                <a16:creationId xmlns:a16="http://schemas.microsoft.com/office/drawing/2014/main" id="{FBF94393-BD4F-44F1-B597-28FB7DA8EB9F}"/>
              </a:ext>
            </a:extLst>
          </p:cNvPr>
          <p:cNvSpPr>
            <a:spLocks noGrp="1"/>
          </p:cNvSpPr>
          <p:nvPr>
            <p:ph idx="1"/>
          </p:nvPr>
        </p:nvSpPr>
        <p:spPr/>
        <p:txBody>
          <a:bodyPr>
            <a:normAutofit/>
          </a:bodyPr>
          <a:lstStyle/>
          <a:p>
            <a:r>
              <a:rPr lang="en-US" dirty="0"/>
              <a:t>Once all of the slides been created the slide show is ready to be finalized. </a:t>
            </a:r>
          </a:p>
          <a:p>
            <a:r>
              <a:rPr lang="en-US" dirty="0"/>
              <a:t>When the slide show is run, the slides are displayed in the designated order. </a:t>
            </a:r>
          </a:p>
          <a:p>
            <a:r>
              <a:rPr lang="en-US" dirty="0"/>
              <a:t>The slides advance either automatically or manually, depending on how the presentation is set up. </a:t>
            </a:r>
          </a:p>
          <a:p>
            <a:r>
              <a:rPr lang="en-US" dirty="0"/>
              <a:t>Speaker can choose a ballpoint pen, felt tip pen, or highlighter tool and “write” on the slides while the slide show is running, perhaps to circle a particular sentence for emphasis or to draw an arrow pointing to one part of the slide.</a:t>
            </a:r>
            <a:endParaRPr lang="ar-SY" dirty="0"/>
          </a:p>
        </p:txBody>
      </p:sp>
    </p:spTree>
    <p:extLst>
      <p:ext uri="{BB962C8B-B14F-4D97-AF65-F5344CB8AC3E}">
        <p14:creationId xmlns:p14="http://schemas.microsoft.com/office/powerpoint/2010/main" val="331612313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Straight Connector 5">
            <a:extLst>
              <a:ext uri="{FF2B5EF4-FFF2-40B4-BE49-F238E27FC236}">
                <a16:creationId xmlns:a16="http://schemas.microsoft.com/office/drawing/2014/main" id="{82D6AC73-2C2D-4756-848D-7AF55283EFC6}"/>
              </a:ext>
            </a:extLst>
          </p:cNvPr>
          <p:cNvSpPr/>
          <p:nvPr/>
        </p:nvSpPr>
        <p:spPr>
          <a:xfrm>
            <a:off x="355599" y="195053"/>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Freeform: Shape 6">
            <a:extLst>
              <a:ext uri="{FF2B5EF4-FFF2-40B4-BE49-F238E27FC236}">
                <a16:creationId xmlns:a16="http://schemas.microsoft.com/office/drawing/2014/main" id="{53BB9079-D502-4DAD-A43F-7B3FB8C7FC3A}"/>
              </a:ext>
            </a:extLst>
          </p:cNvPr>
          <p:cNvSpPr/>
          <p:nvPr/>
        </p:nvSpPr>
        <p:spPr>
          <a:xfrm>
            <a:off x="0" y="195053"/>
            <a:ext cx="2510969" cy="6662947"/>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6:</a:t>
            </a: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Application</a:t>
            </a:r>
            <a:endParaRPr kumimoji="0" lang="ar-SY"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1244600" rtl="1" eaLnBrk="1" fontAlgn="auto" latinLnBrk="0" hangingPunct="1">
              <a:lnSpc>
                <a:spcPct val="90000"/>
              </a:lnSpc>
              <a:spcBef>
                <a:spcPct val="0"/>
              </a:spcBef>
              <a:spcAft>
                <a:spcPct val="3500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Software</a:t>
            </a:r>
            <a:endParaRPr kumimoji="0" lang="en-US" sz="36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8" name="Freeform: Shape 7">
            <a:extLst>
              <a:ext uri="{FF2B5EF4-FFF2-40B4-BE49-F238E27FC236}">
                <a16:creationId xmlns:a16="http://schemas.microsoft.com/office/drawing/2014/main" id="{12512640-B44A-44B9-A86E-110EB2166D22}"/>
              </a:ext>
            </a:extLst>
          </p:cNvPr>
          <p:cNvSpPr/>
          <p:nvPr/>
        </p:nvSpPr>
        <p:spPr>
          <a:xfrm>
            <a:off x="2510970" y="226259"/>
            <a:ext cx="4787881" cy="1436922"/>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The Basics of Application Software</a:t>
            </a:r>
          </a:p>
        </p:txBody>
      </p:sp>
      <p:sp>
        <p:nvSpPr>
          <p:cNvPr id="9" name="Freeform: Shape 8">
            <a:extLst>
              <a:ext uri="{FF2B5EF4-FFF2-40B4-BE49-F238E27FC236}">
                <a16:creationId xmlns:a16="http://schemas.microsoft.com/office/drawing/2014/main" id="{EAE61C05-7592-4ABC-AC02-1862BF515BB6}"/>
              </a:ext>
            </a:extLst>
          </p:cNvPr>
          <p:cNvSpPr/>
          <p:nvPr/>
        </p:nvSpPr>
        <p:spPr>
          <a:xfrm>
            <a:off x="7412926" y="226259"/>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Software Ownership Rights</a:t>
            </a:r>
          </a:p>
        </p:txBody>
      </p:sp>
      <p:sp>
        <p:nvSpPr>
          <p:cNvPr id="10" name="Straight Connector 9">
            <a:extLst>
              <a:ext uri="{FF2B5EF4-FFF2-40B4-BE49-F238E27FC236}">
                <a16:creationId xmlns:a16="http://schemas.microsoft.com/office/drawing/2014/main" id="{176173E3-F04E-46FF-903D-7A3648E8576E}"/>
              </a:ext>
            </a:extLst>
          </p:cNvPr>
          <p:cNvSpPr/>
          <p:nvPr/>
        </p:nvSpPr>
        <p:spPr>
          <a:xfrm>
            <a:off x="7240796" y="55771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1" name="Freeform: Shape 10">
            <a:extLst>
              <a:ext uri="{FF2B5EF4-FFF2-40B4-BE49-F238E27FC236}">
                <a16:creationId xmlns:a16="http://schemas.microsoft.com/office/drawing/2014/main" id="{C8743BE0-EE10-400F-961C-53EBF141CC75}"/>
              </a:ext>
            </a:extLst>
          </p:cNvPr>
          <p:cNvSpPr/>
          <p:nvPr/>
        </p:nvSpPr>
        <p:spPr>
          <a:xfrm>
            <a:off x="7412926" y="557718"/>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Desktop vs. Mobile Software</a:t>
            </a:r>
          </a:p>
        </p:txBody>
      </p:sp>
      <p:sp>
        <p:nvSpPr>
          <p:cNvPr id="12" name="Straight Connector 11">
            <a:extLst>
              <a:ext uri="{FF2B5EF4-FFF2-40B4-BE49-F238E27FC236}">
                <a16:creationId xmlns:a16="http://schemas.microsoft.com/office/drawing/2014/main" id="{B01B788B-B478-4A47-98A3-8477F2AC9769}"/>
              </a:ext>
            </a:extLst>
          </p:cNvPr>
          <p:cNvSpPr/>
          <p:nvPr/>
        </p:nvSpPr>
        <p:spPr>
          <a:xfrm>
            <a:off x="7240796" y="90303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3" name="Freeform: Shape 12">
            <a:extLst>
              <a:ext uri="{FF2B5EF4-FFF2-40B4-BE49-F238E27FC236}">
                <a16:creationId xmlns:a16="http://schemas.microsoft.com/office/drawing/2014/main" id="{EE442F77-EA56-420C-9595-8B3B604F0897}"/>
              </a:ext>
            </a:extLst>
          </p:cNvPr>
          <p:cNvSpPr/>
          <p:nvPr/>
        </p:nvSpPr>
        <p:spPr>
          <a:xfrm>
            <a:off x="7412926" y="903032"/>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Installed vs. Web-Based Software</a:t>
            </a:r>
          </a:p>
        </p:txBody>
      </p:sp>
      <p:sp>
        <p:nvSpPr>
          <p:cNvPr id="14" name="Straight Connector 13">
            <a:extLst>
              <a:ext uri="{FF2B5EF4-FFF2-40B4-BE49-F238E27FC236}">
                <a16:creationId xmlns:a16="http://schemas.microsoft.com/office/drawing/2014/main" id="{CF6E7D4B-FE02-4173-8B5C-BCFF82F8A780}"/>
              </a:ext>
            </a:extLst>
          </p:cNvPr>
          <p:cNvSpPr/>
          <p:nvPr/>
        </p:nvSpPr>
        <p:spPr>
          <a:xfrm>
            <a:off x="7240796" y="1262201"/>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5" name="Freeform: Shape 14">
            <a:extLst>
              <a:ext uri="{FF2B5EF4-FFF2-40B4-BE49-F238E27FC236}">
                <a16:creationId xmlns:a16="http://schemas.microsoft.com/office/drawing/2014/main" id="{38C9DB74-EF86-497D-B638-D2DC27A18C11}"/>
              </a:ext>
            </a:extLst>
          </p:cNvPr>
          <p:cNvSpPr/>
          <p:nvPr/>
        </p:nvSpPr>
        <p:spPr>
          <a:xfrm>
            <a:off x="7412926" y="1262201"/>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Software Suites</a:t>
            </a:r>
          </a:p>
        </p:txBody>
      </p:sp>
      <p:sp>
        <p:nvSpPr>
          <p:cNvPr id="16" name="Straight Connector 15">
            <a:extLst>
              <a:ext uri="{FF2B5EF4-FFF2-40B4-BE49-F238E27FC236}">
                <a16:creationId xmlns:a16="http://schemas.microsoft.com/office/drawing/2014/main" id="{566474D5-ED77-4A29-AA0B-B561FA4A2EB0}"/>
              </a:ext>
            </a:extLst>
          </p:cNvPr>
          <p:cNvSpPr/>
          <p:nvPr/>
        </p:nvSpPr>
        <p:spPr>
          <a:xfrm>
            <a:off x="7240796" y="162137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7" name="Freeform: Shape 16">
            <a:extLst>
              <a:ext uri="{FF2B5EF4-FFF2-40B4-BE49-F238E27FC236}">
                <a16:creationId xmlns:a16="http://schemas.microsoft.com/office/drawing/2014/main" id="{960D81BF-EAFD-48E9-94CC-AA198F77618E}"/>
              </a:ext>
            </a:extLst>
          </p:cNvPr>
          <p:cNvSpPr/>
          <p:nvPr/>
        </p:nvSpPr>
        <p:spPr>
          <a:xfrm>
            <a:off x="7412926" y="1621370"/>
            <a:ext cx="4418001" cy="124794"/>
          </a:xfrm>
          <a:custGeom>
            <a:avLst/>
            <a:gdLst>
              <a:gd name="connsiteX0" fmla="*/ 0 w 4418001"/>
              <a:gd name="connsiteY0" fmla="*/ 0 h 124794"/>
              <a:gd name="connsiteX1" fmla="*/ 4418001 w 4418001"/>
              <a:gd name="connsiteY1" fmla="*/ 0 h 124794"/>
              <a:gd name="connsiteX2" fmla="*/ 4418001 w 4418001"/>
              <a:gd name="connsiteY2" fmla="*/ 124794 h 124794"/>
              <a:gd name="connsiteX3" fmla="*/ 0 w 4418001"/>
              <a:gd name="connsiteY3" fmla="*/ 124794 h 124794"/>
              <a:gd name="connsiteX4" fmla="*/ 0 w 4418001"/>
              <a:gd name="connsiteY4" fmla="*/ 0 h 12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794">
                <a:moveTo>
                  <a:pt x="0" y="0"/>
                </a:moveTo>
                <a:lnTo>
                  <a:pt x="4418001" y="0"/>
                </a:lnTo>
                <a:lnTo>
                  <a:pt x="4418001" y="124794"/>
                </a:lnTo>
                <a:lnTo>
                  <a:pt x="0" y="1247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Common Software Commands</a:t>
            </a:r>
          </a:p>
        </p:txBody>
      </p:sp>
      <p:sp>
        <p:nvSpPr>
          <p:cNvPr id="18" name="Straight Connector 17">
            <a:extLst>
              <a:ext uri="{FF2B5EF4-FFF2-40B4-BE49-F238E27FC236}">
                <a16:creationId xmlns:a16="http://schemas.microsoft.com/office/drawing/2014/main" id="{EFDFFC9B-0DF8-48CF-A0EA-837F87A50490}"/>
              </a:ext>
            </a:extLst>
          </p:cNvPr>
          <p:cNvSpPr/>
          <p:nvPr/>
        </p:nvSpPr>
        <p:spPr>
          <a:xfrm>
            <a:off x="2650664" y="195413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9" name="Freeform: Shape 18">
            <a:extLst>
              <a:ext uri="{FF2B5EF4-FFF2-40B4-BE49-F238E27FC236}">
                <a16:creationId xmlns:a16="http://schemas.microsoft.com/office/drawing/2014/main" id="{9A74D944-DF98-4FDA-9D41-145CC85BDC74}"/>
              </a:ext>
            </a:extLst>
          </p:cNvPr>
          <p:cNvSpPr/>
          <p:nvPr/>
        </p:nvSpPr>
        <p:spPr>
          <a:xfrm>
            <a:off x="2510970" y="1985343"/>
            <a:ext cx="4787881" cy="738214"/>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Word Processing Concepts</a:t>
            </a:r>
          </a:p>
        </p:txBody>
      </p:sp>
      <p:sp>
        <p:nvSpPr>
          <p:cNvPr id="20" name="Freeform: Shape 19">
            <a:extLst>
              <a:ext uri="{FF2B5EF4-FFF2-40B4-BE49-F238E27FC236}">
                <a16:creationId xmlns:a16="http://schemas.microsoft.com/office/drawing/2014/main" id="{E9B1991B-1A2B-4CA9-B781-D9D5627D873E}"/>
              </a:ext>
            </a:extLst>
          </p:cNvPr>
          <p:cNvSpPr/>
          <p:nvPr/>
        </p:nvSpPr>
        <p:spPr>
          <a:xfrm>
            <a:off x="7412926" y="1985343"/>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Creating a Word Processing Document</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1" name="Straight Connector 20">
            <a:extLst>
              <a:ext uri="{FF2B5EF4-FFF2-40B4-BE49-F238E27FC236}">
                <a16:creationId xmlns:a16="http://schemas.microsoft.com/office/drawing/2014/main" id="{76CE7ECD-FB8C-4A7C-8319-51785CB5AF5E}"/>
              </a:ext>
            </a:extLst>
          </p:cNvPr>
          <p:cNvSpPr/>
          <p:nvPr/>
        </p:nvSpPr>
        <p:spPr>
          <a:xfrm>
            <a:off x="7240796" y="236668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2" name="Freeform: Shape 21">
            <a:extLst>
              <a:ext uri="{FF2B5EF4-FFF2-40B4-BE49-F238E27FC236}">
                <a16:creationId xmlns:a16="http://schemas.microsoft.com/office/drawing/2014/main" id="{3ADA25D7-6D98-47AE-87CC-AEC3B4792A6F}"/>
              </a:ext>
            </a:extLst>
          </p:cNvPr>
          <p:cNvSpPr/>
          <p:nvPr/>
        </p:nvSpPr>
        <p:spPr>
          <a:xfrm>
            <a:off x="7412926" y="2366680"/>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Tables, Graphics, and Templates</a:t>
            </a:r>
          </a:p>
        </p:txBody>
      </p:sp>
      <p:sp>
        <p:nvSpPr>
          <p:cNvPr id="23" name="Straight Connector 22">
            <a:extLst>
              <a:ext uri="{FF2B5EF4-FFF2-40B4-BE49-F238E27FC236}">
                <a16:creationId xmlns:a16="http://schemas.microsoft.com/office/drawing/2014/main" id="{B776E7F8-B893-4A6B-A327-F6EF14E5B1E9}"/>
              </a:ext>
            </a:extLst>
          </p:cNvPr>
          <p:cNvSpPr/>
          <p:nvPr/>
        </p:nvSpPr>
        <p:spPr>
          <a:xfrm>
            <a:off x="2650664" y="2734161"/>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4" name="Freeform: Shape 23">
            <a:extLst>
              <a:ext uri="{FF2B5EF4-FFF2-40B4-BE49-F238E27FC236}">
                <a16:creationId xmlns:a16="http://schemas.microsoft.com/office/drawing/2014/main" id="{3B795247-7D47-46B1-A41C-F9CFF0DAFA0E}"/>
              </a:ext>
            </a:extLst>
          </p:cNvPr>
          <p:cNvSpPr/>
          <p:nvPr/>
        </p:nvSpPr>
        <p:spPr>
          <a:xfrm>
            <a:off x="2510970" y="2765367"/>
            <a:ext cx="478788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Spreadsheet Concepts</a:t>
            </a:r>
          </a:p>
        </p:txBody>
      </p:sp>
      <p:sp>
        <p:nvSpPr>
          <p:cNvPr id="25" name="Freeform: Shape 24">
            <a:extLst>
              <a:ext uri="{FF2B5EF4-FFF2-40B4-BE49-F238E27FC236}">
                <a16:creationId xmlns:a16="http://schemas.microsoft.com/office/drawing/2014/main" id="{856AAD11-624E-4C6B-ADE5-941F7C62FED3}"/>
              </a:ext>
            </a:extLst>
          </p:cNvPr>
          <p:cNvSpPr/>
          <p:nvPr/>
        </p:nvSpPr>
        <p:spPr>
          <a:xfrm>
            <a:off x="7412926" y="2765367"/>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Creating a Spreadsheet</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6" name="Straight Connector 25">
            <a:extLst>
              <a:ext uri="{FF2B5EF4-FFF2-40B4-BE49-F238E27FC236}">
                <a16:creationId xmlns:a16="http://schemas.microsoft.com/office/drawing/2014/main" id="{CA5CADEB-C1DA-4FD7-B22D-0DA80B4F075F}"/>
              </a:ext>
            </a:extLst>
          </p:cNvPr>
          <p:cNvSpPr/>
          <p:nvPr/>
        </p:nvSpPr>
        <p:spPr>
          <a:xfrm>
            <a:off x="7240796" y="314670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7" name="Freeform: Shape 26">
            <a:extLst>
              <a:ext uri="{FF2B5EF4-FFF2-40B4-BE49-F238E27FC236}">
                <a16:creationId xmlns:a16="http://schemas.microsoft.com/office/drawing/2014/main" id="{73241C47-68D1-47CF-BAC6-481D337E2B2E}"/>
              </a:ext>
            </a:extLst>
          </p:cNvPr>
          <p:cNvSpPr/>
          <p:nvPr/>
        </p:nvSpPr>
        <p:spPr>
          <a:xfrm>
            <a:off x="7412926" y="3146704"/>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Entering Data into a Spreadsheet Cell</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8" name="Straight Connector 27">
            <a:extLst>
              <a:ext uri="{FF2B5EF4-FFF2-40B4-BE49-F238E27FC236}">
                <a16:creationId xmlns:a16="http://schemas.microsoft.com/office/drawing/2014/main" id="{62650EAB-1AFA-4632-A375-EE124D8FAB6C}"/>
              </a:ext>
            </a:extLst>
          </p:cNvPr>
          <p:cNvSpPr/>
          <p:nvPr/>
        </p:nvSpPr>
        <p:spPr>
          <a:xfrm>
            <a:off x="2650664" y="351418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9" name="Freeform: Shape 28">
            <a:extLst>
              <a:ext uri="{FF2B5EF4-FFF2-40B4-BE49-F238E27FC236}">
                <a16:creationId xmlns:a16="http://schemas.microsoft.com/office/drawing/2014/main" id="{A9B5A196-81B2-4F0F-A77D-F125E2575087}"/>
              </a:ext>
            </a:extLst>
          </p:cNvPr>
          <p:cNvSpPr/>
          <p:nvPr/>
        </p:nvSpPr>
        <p:spPr>
          <a:xfrm>
            <a:off x="2510970" y="3545392"/>
            <a:ext cx="478788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a:ln>
                  <a:noFill/>
                </a:ln>
                <a:solidFill>
                  <a:srgbClr val="5B9BD5"/>
                </a:solidFill>
                <a:effectLst/>
                <a:uLnTx/>
                <a:uFillTx/>
                <a:latin typeface="Times New Roman"/>
                <a:ea typeface="+mn-ea"/>
                <a:cs typeface="Times New Roman"/>
              </a:rPr>
              <a:t>Database Concepts</a:t>
            </a:r>
            <a:endParaRPr kumimoji="0" lang="en-US" sz="2400" b="1" i="0" u="none" strike="noStrike" kern="1200" cap="none" spc="0" normalizeH="0" baseline="0" noProof="0" dirty="0">
              <a:ln>
                <a:noFill/>
              </a:ln>
              <a:solidFill>
                <a:srgbClr val="5B9BD5"/>
              </a:solidFill>
              <a:effectLst/>
              <a:uLnTx/>
              <a:uFillTx/>
              <a:latin typeface="Times New Roman"/>
              <a:ea typeface="+mn-ea"/>
              <a:cs typeface="Times New Roman"/>
            </a:endParaRPr>
          </a:p>
        </p:txBody>
      </p:sp>
      <p:sp>
        <p:nvSpPr>
          <p:cNvPr id="30" name="Freeform: Shape 29">
            <a:extLst>
              <a:ext uri="{FF2B5EF4-FFF2-40B4-BE49-F238E27FC236}">
                <a16:creationId xmlns:a16="http://schemas.microsoft.com/office/drawing/2014/main" id="{73CE3071-633F-4044-90D0-E63A59368FBA}"/>
              </a:ext>
            </a:extLst>
          </p:cNvPr>
          <p:cNvSpPr/>
          <p:nvPr/>
        </p:nvSpPr>
        <p:spPr>
          <a:xfrm>
            <a:off x="7412926" y="3545392"/>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What Is a Database</a:t>
            </a:r>
          </a:p>
        </p:txBody>
      </p:sp>
      <p:sp>
        <p:nvSpPr>
          <p:cNvPr id="31" name="Straight Connector 30">
            <a:extLst>
              <a:ext uri="{FF2B5EF4-FFF2-40B4-BE49-F238E27FC236}">
                <a16:creationId xmlns:a16="http://schemas.microsoft.com/office/drawing/2014/main" id="{695A1970-0463-4109-B1B3-B3AD88A5B867}"/>
              </a:ext>
            </a:extLst>
          </p:cNvPr>
          <p:cNvSpPr/>
          <p:nvPr/>
        </p:nvSpPr>
        <p:spPr>
          <a:xfrm>
            <a:off x="7240796" y="3857453"/>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2" name="Freeform: Shape 31">
            <a:extLst>
              <a:ext uri="{FF2B5EF4-FFF2-40B4-BE49-F238E27FC236}">
                <a16:creationId xmlns:a16="http://schemas.microsoft.com/office/drawing/2014/main" id="{4763185D-F162-49D7-B7BD-72AA3C829C0F}"/>
              </a:ext>
            </a:extLst>
          </p:cNvPr>
          <p:cNvSpPr/>
          <p:nvPr/>
        </p:nvSpPr>
        <p:spPr>
          <a:xfrm>
            <a:off x="7412926" y="3857453"/>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Creating a Database</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3" name="Straight Connector 32">
            <a:extLst>
              <a:ext uri="{FF2B5EF4-FFF2-40B4-BE49-F238E27FC236}">
                <a16:creationId xmlns:a16="http://schemas.microsoft.com/office/drawing/2014/main" id="{05F517D3-48FD-4C27-9D74-609556E77CBD}"/>
              </a:ext>
            </a:extLst>
          </p:cNvPr>
          <p:cNvSpPr/>
          <p:nvPr/>
        </p:nvSpPr>
        <p:spPr>
          <a:xfrm>
            <a:off x="2650664" y="416951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4" name="Freeform: Shape 33">
            <a:extLst>
              <a:ext uri="{FF2B5EF4-FFF2-40B4-BE49-F238E27FC236}">
                <a16:creationId xmlns:a16="http://schemas.microsoft.com/office/drawing/2014/main" id="{331A58D9-C902-4311-9697-30718AC6AAF8}"/>
              </a:ext>
            </a:extLst>
          </p:cNvPr>
          <p:cNvSpPr/>
          <p:nvPr/>
        </p:nvSpPr>
        <p:spPr>
          <a:xfrm>
            <a:off x="2510970" y="4200721"/>
            <a:ext cx="478788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Presentation Graphics Concepts</a:t>
            </a:r>
          </a:p>
        </p:txBody>
      </p:sp>
      <p:sp>
        <p:nvSpPr>
          <p:cNvPr id="35" name="Freeform: Shape 34">
            <a:extLst>
              <a:ext uri="{FF2B5EF4-FFF2-40B4-BE49-F238E27FC236}">
                <a16:creationId xmlns:a16="http://schemas.microsoft.com/office/drawing/2014/main" id="{07ED6B4C-3C2F-4403-B3F9-C94818015348}"/>
              </a:ext>
            </a:extLst>
          </p:cNvPr>
          <p:cNvSpPr/>
          <p:nvPr/>
        </p:nvSpPr>
        <p:spPr>
          <a:xfrm>
            <a:off x="7412926" y="4200721"/>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Creating a Presentation</a:t>
            </a:r>
          </a:p>
        </p:txBody>
      </p:sp>
      <p:sp>
        <p:nvSpPr>
          <p:cNvPr id="36" name="Straight Connector 35">
            <a:extLst>
              <a:ext uri="{FF2B5EF4-FFF2-40B4-BE49-F238E27FC236}">
                <a16:creationId xmlns:a16="http://schemas.microsoft.com/office/drawing/2014/main" id="{B6FD4B25-BFF5-48AE-9DBD-A6E758F4238D}"/>
              </a:ext>
            </a:extLst>
          </p:cNvPr>
          <p:cNvSpPr/>
          <p:nvPr/>
        </p:nvSpPr>
        <p:spPr>
          <a:xfrm>
            <a:off x="7240796" y="451278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7" name="Freeform: Shape 36">
            <a:extLst>
              <a:ext uri="{FF2B5EF4-FFF2-40B4-BE49-F238E27FC236}">
                <a16:creationId xmlns:a16="http://schemas.microsoft.com/office/drawing/2014/main" id="{2B85F7CB-1173-4C6A-AA7E-7F3EDBAA9D01}"/>
              </a:ext>
            </a:extLst>
          </p:cNvPr>
          <p:cNvSpPr/>
          <p:nvPr/>
        </p:nvSpPr>
        <p:spPr>
          <a:xfrm>
            <a:off x="7412926" y="4512782"/>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Finishing a Presentation</a:t>
            </a:r>
          </a:p>
        </p:txBody>
      </p:sp>
      <p:sp>
        <p:nvSpPr>
          <p:cNvPr id="38" name="Straight Connector 37">
            <a:extLst>
              <a:ext uri="{FF2B5EF4-FFF2-40B4-BE49-F238E27FC236}">
                <a16:creationId xmlns:a16="http://schemas.microsoft.com/office/drawing/2014/main" id="{9C49859E-67AA-419E-B3E3-F7D31B572D1C}"/>
              </a:ext>
            </a:extLst>
          </p:cNvPr>
          <p:cNvSpPr/>
          <p:nvPr/>
        </p:nvSpPr>
        <p:spPr>
          <a:xfrm>
            <a:off x="2650664" y="4824844"/>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9" name="Freeform: Shape 38">
            <a:extLst>
              <a:ext uri="{FF2B5EF4-FFF2-40B4-BE49-F238E27FC236}">
                <a16:creationId xmlns:a16="http://schemas.microsoft.com/office/drawing/2014/main" id="{91620F73-44B2-4A99-B398-57C38F7FF73B}"/>
              </a:ext>
            </a:extLst>
          </p:cNvPr>
          <p:cNvSpPr/>
          <p:nvPr/>
        </p:nvSpPr>
        <p:spPr>
          <a:xfrm>
            <a:off x="2510970" y="4856050"/>
            <a:ext cx="4787881" cy="1170216"/>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Graphics and Multimedia Software</a:t>
            </a:r>
          </a:p>
        </p:txBody>
      </p:sp>
      <p:sp>
        <p:nvSpPr>
          <p:cNvPr id="40" name="Freeform: Shape 39">
            <a:extLst>
              <a:ext uri="{FF2B5EF4-FFF2-40B4-BE49-F238E27FC236}">
                <a16:creationId xmlns:a16="http://schemas.microsoft.com/office/drawing/2014/main" id="{B9F0978A-800A-4511-9D46-0AFC3CA1D19C}"/>
              </a:ext>
            </a:extLst>
          </p:cNvPr>
          <p:cNvSpPr/>
          <p:nvPr/>
        </p:nvSpPr>
        <p:spPr>
          <a:xfrm>
            <a:off x="7412926" y="4856050"/>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Graphics Software</a:t>
            </a:r>
          </a:p>
        </p:txBody>
      </p:sp>
      <p:sp>
        <p:nvSpPr>
          <p:cNvPr id="41" name="Straight Connector 40">
            <a:extLst>
              <a:ext uri="{FF2B5EF4-FFF2-40B4-BE49-F238E27FC236}">
                <a16:creationId xmlns:a16="http://schemas.microsoft.com/office/drawing/2014/main" id="{6F957634-EC86-4B0B-8B1F-EB051139FEEF}"/>
              </a:ext>
            </a:extLst>
          </p:cNvPr>
          <p:cNvSpPr/>
          <p:nvPr/>
        </p:nvSpPr>
        <p:spPr>
          <a:xfrm>
            <a:off x="7240796" y="5193346"/>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2" name="Freeform: Shape 41">
            <a:extLst>
              <a:ext uri="{FF2B5EF4-FFF2-40B4-BE49-F238E27FC236}">
                <a16:creationId xmlns:a16="http://schemas.microsoft.com/office/drawing/2014/main" id="{2E4D9ECC-6738-4C37-A9AD-5083F91967D3}"/>
              </a:ext>
            </a:extLst>
          </p:cNvPr>
          <p:cNvSpPr/>
          <p:nvPr/>
        </p:nvSpPr>
        <p:spPr>
          <a:xfrm>
            <a:off x="7412926" y="5193346"/>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Audio Capture and Editing Software</a:t>
            </a:r>
          </a:p>
        </p:txBody>
      </p:sp>
      <p:sp>
        <p:nvSpPr>
          <p:cNvPr id="43" name="Straight Connector 42">
            <a:extLst>
              <a:ext uri="{FF2B5EF4-FFF2-40B4-BE49-F238E27FC236}">
                <a16:creationId xmlns:a16="http://schemas.microsoft.com/office/drawing/2014/main" id="{E14F0592-6D50-4C59-84C1-12E6F51BE146}"/>
              </a:ext>
            </a:extLst>
          </p:cNvPr>
          <p:cNvSpPr/>
          <p:nvPr/>
        </p:nvSpPr>
        <p:spPr>
          <a:xfrm>
            <a:off x="7240796" y="557764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4" name="Freeform: Shape 43">
            <a:extLst>
              <a:ext uri="{FF2B5EF4-FFF2-40B4-BE49-F238E27FC236}">
                <a16:creationId xmlns:a16="http://schemas.microsoft.com/office/drawing/2014/main" id="{3240A010-4BA8-4018-B28D-A92E7F3A52C1}"/>
              </a:ext>
            </a:extLst>
          </p:cNvPr>
          <p:cNvSpPr/>
          <p:nvPr/>
        </p:nvSpPr>
        <p:spPr>
          <a:xfrm>
            <a:off x="7412925" y="5577647"/>
            <a:ext cx="4663440"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Video Editing and DVD Authoring Software</a:t>
            </a:r>
          </a:p>
        </p:txBody>
      </p:sp>
      <p:sp>
        <p:nvSpPr>
          <p:cNvPr id="45" name="Straight Connector 44">
            <a:extLst>
              <a:ext uri="{FF2B5EF4-FFF2-40B4-BE49-F238E27FC236}">
                <a16:creationId xmlns:a16="http://schemas.microsoft.com/office/drawing/2014/main" id="{59AF27CA-5BEA-4390-90DA-765E845ABFF3}"/>
              </a:ext>
            </a:extLst>
          </p:cNvPr>
          <p:cNvSpPr/>
          <p:nvPr/>
        </p:nvSpPr>
        <p:spPr>
          <a:xfrm>
            <a:off x="7240796" y="593424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6" name="Freeform: Shape 45">
            <a:extLst>
              <a:ext uri="{FF2B5EF4-FFF2-40B4-BE49-F238E27FC236}">
                <a16:creationId xmlns:a16="http://schemas.microsoft.com/office/drawing/2014/main" id="{AA100AF1-F13D-42B0-B6DE-3797965DC0BF}"/>
              </a:ext>
            </a:extLst>
          </p:cNvPr>
          <p:cNvSpPr/>
          <p:nvPr/>
        </p:nvSpPr>
        <p:spPr>
          <a:xfrm>
            <a:off x="7412926" y="5934240"/>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Media Players</a:t>
            </a:r>
          </a:p>
        </p:txBody>
      </p:sp>
      <p:sp>
        <p:nvSpPr>
          <p:cNvPr id="47" name="Straight Connector 46">
            <a:extLst>
              <a:ext uri="{FF2B5EF4-FFF2-40B4-BE49-F238E27FC236}">
                <a16:creationId xmlns:a16="http://schemas.microsoft.com/office/drawing/2014/main" id="{856039A0-7F29-499A-B440-1603D23D3D59}"/>
              </a:ext>
            </a:extLst>
          </p:cNvPr>
          <p:cNvSpPr/>
          <p:nvPr/>
        </p:nvSpPr>
        <p:spPr>
          <a:xfrm>
            <a:off x="2650664" y="6290171"/>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8" name="Freeform: Shape 47">
            <a:extLst>
              <a:ext uri="{FF2B5EF4-FFF2-40B4-BE49-F238E27FC236}">
                <a16:creationId xmlns:a16="http://schemas.microsoft.com/office/drawing/2014/main" id="{69756859-4D49-4B0E-9229-9DB24441D62D}"/>
              </a:ext>
            </a:extLst>
          </p:cNvPr>
          <p:cNvSpPr/>
          <p:nvPr/>
        </p:nvSpPr>
        <p:spPr>
          <a:xfrm>
            <a:off x="2510969" y="6321377"/>
            <a:ext cx="4937760"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5B9BD5"/>
                </a:solidFill>
                <a:effectLst/>
                <a:uLnTx/>
                <a:uFillTx/>
                <a:latin typeface="Times New Roman"/>
                <a:ea typeface="+mn-ea"/>
                <a:cs typeface="Times New Roman"/>
              </a:rPr>
              <a:t>Other Types of Application Software</a:t>
            </a:r>
          </a:p>
        </p:txBody>
      </p:sp>
      <p:sp>
        <p:nvSpPr>
          <p:cNvPr id="49" name="Straight Connector 48">
            <a:extLst>
              <a:ext uri="{FF2B5EF4-FFF2-40B4-BE49-F238E27FC236}">
                <a16:creationId xmlns:a16="http://schemas.microsoft.com/office/drawing/2014/main" id="{F7F520A2-029B-4E47-81CC-E9D3C96C6903}"/>
              </a:ext>
            </a:extLst>
          </p:cNvPr>
          <p:cNvSpPr/>
          <p:nvPr/>
        </p:nvSpPr>
        <p:spPr>
          <a:xfrm>
            <a:off x="2650664" y="6727789"/>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Tree>
    <p:extLst>
      <p:ext uri="{BB962C8B-B14F-4D97-AF65-F5344CB8AC3E}">
        <p14:creationId xmlns:p14="http://schemas.microsoft.com/office/powerpoint/2010/main" val="3750145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39"/>
                                        </p:tgtEl>
                                        <p:attrNameLst>
                                          <p:attrName>fillcolor</p:attrName>
                                        </p:attrNameLst>
                                      </p:cBhvr>
                                      <p:to>
                                        <a:srgbClr val="FFFF00"/>
                                      </p:to>
                                    </p:animClr>
                                    <p:set>
                                      <p:cBhvr>
                                        <p:cTn id="7" dur="2000" fill="hold"/>
                                        <p:tgtEl>
                                          <p:spTgt spid="39"/>
                                        </p:tgtEl>
                                        <p:attrNameLst>
                                          <p:attrName>fill.type</p:attrName>
                                        </p:attrNameLst>
                                      </p:cBhvr>
                                      <p:to>
                                        <p:strVal val="solid"/>
                                      </p:to>
                                    </p:set>
                                    <p:set>
                                      <p:cBhvr>
                                        <p:cTn id="8" dur="2000" fill="hold"/>
                                        <p:tgtEl>
                                          <p:spTgt spid="3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Graphics and Multimedia Concepts</a:t>
            </a:r>
            <a:endParaRPr lang="en-US" dirty="0"/>
          </a:p>
        </p:txBody>
      </p:sp>
      <p:sp>
        <p:nvSpPr>
          <p:cNvPr id="3" name="Content Placeholder 2"/>
          <p:cNvSpPr>
            <a:spLocks noGrp="1"/>
          </p:cNvSpPr>
          <p:nvPr>
            <p:ph idx="1"/>
          </p:nvPr>
        </p:nvSpPr>
        <p:spPr/>
        <p:txBody>
          <a:bodyPr>
            <a:normAutofit fontScale="85000" lnSpcReduction="20000"/>
          </a:bodyPr>
          <a:lstStyle/>
          <a:p>
            <a:pPr>
              <a:lnSpc>
                <a:spcPct val="160000"/>
              </a:lnSpc>
            </a:pPr>
            <a:r>
              <a:rPr lang="en-US" altLang="en-US" b="1" dirty="0"/>
              <a:t>Graphics</a:t>
            </a:r>
            <a:r>
              <a:rPr lang="en-US" altLang="en-US" dirty="0"/>
              <a:t>: such as digital photographs, clip art, scanned drawings, and original images created using a software program.</a:t>
            </a:r>
          </a:p>
          <a:p>
            <a:pPr>
              <a:lnSpc>
                <a:spcPct val="160000"/>
              </a:lnSpc>
            </a:pPr>
            <a:r>
              <a:rPr lang="en-US" altLang="en-US" b="1" dirty="0"/>
              <a:t>Multimedia</a:t>
            </a:r>
            <a:r>
              <a:rPr lang="en-US" altLang="en-US" dirty="0"/>
              <a:t>:  Typically refers to any application that contains more than one type of media.</a:t>
            </a:r>
          </a:p>
          <a:p>
            <a:pPr lvl="1">
              <a:lnSpc>
                <a:spcPct val="160000"/>
              </a:lnSpc>
              <a:buFont typeface="Wingdings" panose="05000000000000000000" pitchFamily="2" charset="2"/>
              <a:buChar char="v"/>
            </a:pPr>
            <a:r>
              <a:rPr lang="en-US" altLang="en-US" dirty="0"/>
              <a:t>Often used to refer to audio or video content.</a:t>
            </a:r>
          </a:p>
          <a:p>
            <a:pPr>
              <a:lnSpc>
                <a:spcPct val="160000"/>
              </a:lnSpc>
            </a:pPr>
            <a:r>
              <a:rPr lang="en-US" altLang="en-US" dirty="0"/>
              <a:t>Large variety of graphics and multimedia software, such as to: </a:t>
            </a:r>
          </a:p>
          <a:p>
            <a:pPr lvl="1">
              <a:lnSpc>
                <a:spcPct val="160000"/>
              </a:lnSpc>
              <a:buFont typeface="Wingdings" panose="05000000000000000000" pitchFamily="2" charset="2"/>
              <a:buChar char="v"/>
            </a:pPr>
            <a:r>
              <a:rPr lang="en-US" altLang="en-US" dirty="0"/>
              <a:t>Create or modify graphics.</a:t>
            </a:r>
          </a:p>
          <a:p>
            <a:pPr lvl="1">
              <a:lnSpc>
                <a:spcPct val="160000"/>
              </a:lnSpc>
              <a:buFont typeface="Wingdings" panose="05000000000000000000" pitchFamily="2" charset="2"/>
              <a:buChar char="v"/>
            </a:pPr>
            <a:r>
              <a:rPr lang="en-US" altLang="en-US" dirty="0"/>
              <a:t>Edit digital audio or video.</a:t>
            </a:r>
          </a:p>
          <a:p>
            <a:pPr lvl="1">
              <a:lnSpc>
                <a:spcPct val="160000"/>
              </a:lnSpc>
              <a:buFont typeface="Wingdings" panose="05000000000000000000" pitchFamily="2" charset="2"/>
              <a:buChar char="v"/>
            </a:pPr>
            <a:r>
              <a:rPr lang="en-US" altLang="en-US" dirty="0"/>
              <a:t>Play multimedia files.</a:t>
            </a:r>
          </a:p>
          <a:p>
            <a:pPr lvl="1">
              <a:lnSpc>
                <a:spcPct val="160000"/>
              </a:lnSpc>
              <a:buFont typeface="Wingdings" panose="05000000000000000000" pitchFamily="2" charset="2"/>
              <a:buChar char="v"/>
            </a:pPr>
            <a:r>
              <a:rPr lang="en-US" altLang="en-US" dirty="0"/>
              <a:t>Burn CDs and DVDs.</a:t>
            </a:r>
          </a:p>
          <a:p>
            <a:pPr>
              <a:lnSpc>
                <a:spcPct val="160000"/>
              </a:lnSpc>
            </a:pPr>
            <a:endParaRPr lang="en-US" dirty="0"/>
          </a:p>
        </p:txBody>
      </p:sp>
      <p:pic>
        <p:nvPicPr>
          <p:cNvPr id="24578" name="Picture 2" descr="Multimedia: Definition, Characteristics &amp; Applications | Media Codex">
            <a:extLst>
              <a:ext uri="{FF2B5EF4-FFF2-40B4-BE49-F238E27FC236}">
                <a16:creationId xmlns:a16="http://schemas.microsoft.com/office/drawing/2014/main" id="{6F7FAA27-7683-4C46-8699-7F2C4A72CEC4}"/>
              </a:ext>
            </a:extLst>
          </p:cNvPr>
          <p:cNvPicPr>
            <a:picLocks noChangeAspect="1" noChangeArrowheads="1"/>
          </p:cNvPicPr>
          <p:nvPr/>
        </p:nvPicPr>
        <p:blipFill>
          <a:blip r:embed="rId2">
            <a:clrChange>
              <a:clrFrom>
                <a:srgbClr val="F0E6DC"/>
              </a:clrFrom>
              <a:clrTo>
                <a:srgbClr val="F0E6DC">
                  <a:alpha val="0"/>
                </a:srgbClr>
              </a:clrTo>
            </a:clrChange>
            <a:extLst>
              <a:ext uri="{28A0092B-C50C-407E-A947-70E740481C1C}">
                <a14:useLocalDpi xmlns:a14="http://schemas.microsoft.com/office/drawing/2010/main" val="0"/>
              </a:ext>
            </a:extLst>
          </a:blip>
          <a:srcRect/>
          <a:stretch>
            <a:fillRect/>
          </a:stretch>
        </p:blipFill>
        <p:spPr bwMode="auto">
          <a:xfrm>
            <a:off x="8911770" y="3429000"/>
            <a:ext cx="2952297" cy="1768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665074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Graphics Software</a:t>
            </a:r>
            <a:endParaRPr lang="en-US" dirty="0"/>
          </a:p>
        </p:txBody>
      </p:sp>
      <p:sp>
        <p:nvSpPr>
          <p:cNvPr id="3" name="Content Placeholder 2"/>
          <p:cNvSpPr>
            <a:spLocks noGrp="1"/>
          </p:cNvSpPr>
          <p:nvPr>
            <p:ph idx="1"/>
          </p:nvPr>
        </p:nvSpPr>
        <p:spPr>
          <a:xfrm>
            <a:off x="188685" y="1333724"/>
            <a:ext cx="11814627" cy="4934138"/>
          </a:xfrm>
        </p:spPr>
        <p:txBody>
          <a:bodyPr>
            <a:normAutofit lnSpcReduction="10000"/>
          </a:bodyPr>
          <a:lstStyle/>
          <a:p>
            <a:pPr algn="just">
              <a:lnSpc>
                <a:spcPct val="150000"/>
              </a:lnSpc>
            </a:pPr>
            <a:r>
              <a:rPr lang="en-US" altLang="en-US" dirty="0"/>
              <a:t>Graphics software: Used to create or modify images.</a:t>
            </a:r>
          </a:p>
          <a:p>
            <a:pPr lvl="1" algn="just">
              <a:lnSpc>
                <a:spcPct val="150000"/>
              </a:lnSpc>
            </a:pPr>
            <a:r>
              <a:rPr lang="en-US" altLang="en-US" dirty="0"/>
              <a:t>Painting programs:  Typically used to create bit-mapped images (Microsoft Paint)</a:t>
            </a:r>
          </a:p>
          <a:p>
            <a:pPr lvl="1" algn="just">
              <a:lnSpc>
                <a:spcPct val="150000"/>
              </a:lnSpc>
            </a:pPr>
            <a:r>
              <a:rPr lang="en-US" altLang="en-US" dirty="0"/>
              <a:t>Drawing programs: Typically create images using mathematical formulas (Adobe Illustrator, CorelDRAW ).</a:t>
            </a:r>
          </a:p>
          <a:p>
            <a:pPr lvl="1" algn="just">
              <a:lnSpc>
                <a:spcPct val="150000"/>
              </a:lnSpc>
            </a:pPr>
            <a:r>
              <a:rPr lang="en-US" altLang="en-US" dirty="0"/>
              <a:t>Image editing or photo editing programs: Designed for touching up or modifying images:</a:t>
            </a:r>
          </a:p>
          <a:p>
            <a:pPr lvl="2" algn="just">
              <a:lnSpc>
                <a:spcPct val="150000"/>
              </a:lnSpc>
            </a:pPr>
            <a:r>
              <a:rPr lang="en-US" altLang="en-US" dirty="0"/>
              <a:t>Correcting brightness/contrast.</a:t>
            </a:r>
          </a:p>
          <a:p>
            <a:pPr lvl="2" algn="just">
              <a:lnSpc>
                <a:spcPct val="150000"/>
              </a:lnSpc>
            </a:pPr>
            <a:r>
              <a:rPr lang="en-US" altLang="en-US" dirty="0"/>
              <a:t>Cropping/eliminating red eye.</a:t>
            </a:r>
          </a:p>
          <a:p>
            <a:pPr lvl="2" algn="just">
              <a:lnSpc>
                <a:spcPct val="150000"/>
              </a:lnSpc>
            </a:pPr>
            <a:r>
              <a:rPr lang="en-US" altLang="en-US" dirty="0"/>
              <a:t>Optimize file size for the Web.</a:t>
            </a:r>
          </a:p>
          <a:p>
            <a:pPr lvl="2" algn="just">
              <a:lnSpc>
                <a:spcPct val="150000"/>
              </a:lnSpc>
            </a:pPr>
            <a:r>
              <a:rPr lang="en-US" altLang="en-US" dirty="0"/>
              <a:t>Adobe Photoshop, Apple iPhoto, etc.</a:t>
            </a:r>
          </a:p>
          <a:p>
            <a:pPr algn="just">
              <a:lnSpc>
                <a:spcPct val="150000"/>
              </a:lnSpc>
            </a:pPr>
            <a:endParaRPr lang="en-US" dirty="0"/>
          </a:p>
        </p:txBody>
      </p:sp>
    </p:spTree>
    <p:extLst>
      <p:ext uri="{BB962C8B-B14F-4D97-AF65-F5344CB8AC3E}">
        <p14:creationId xmlns:p14="http://schemas.microsoft.com/office/powerpoint/2010/main" val="252468124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Audio Editing Software</a:t>
            </a:r>
            <a:endParaRPr lang="en-US" dirty="0"/>
          </a:p>
        </p:txBody>
      </p:sp>
      <p:sp>
        <p:nvSpPr>
          <p:cNvPr id="3" name="Content Placeholder 2"/>
          <p:cNvSpPr>
            <a:spLocks noGrp="1"/>
          </p:cNvSpPr>
          <p:nvPr>
            <p:ph idx="1"/>
          </p:nvPr>
        </p:nvSpPr>
        <p:spPr/>
        <p:txBody>
          <a:bodyPr/>
          <a:lstStyle/>
          <a:p>
            <a:pPr algn="just">
              <a:lnSpc>
                <a:spcPct val="150000"/>
              </a:lnSpc>
              <a:spcBef>
                <a:spcPct val="10000"/>
              </a:spcBef>
              <a:spcAft>
                <a:spcPct val="10000"/>
              </a:spcAft>
            </a:pPr>
            <a:r>
              <a:rPr lang="en-US" altLang="en-US" dirty="0"/>
              <a:t>Audio editing software: Used to create and edit audio files (narrations, podcasts, etc.)</a:t>
            </a:r>
          </a:p>
          <a:p>
            <a:pPr lvl="1" algn="just">
              <a:lnSpc>
                <a:spcPct val="150000"/>
              </a:lnSpc>
              <a:spcBef>
                <a:spcPct val="10000"/>
              </a:spcBef>
              <a:spcAft>
                <a:spcPct val="10000"/>
              </a:spcAft>
            </a:pPr>
            <a:r>
              <a:rPr lang="en-US" altLang="en-US" dirty="0"/>
              <a:t>Capture sound from a microphone.</a:t>
            </a:r>
          </a:p>
          <a:p>
            <a:pPr lvl="1" algn="just">
              <a:lnSpc>
                <a:spcPct val="150000"/>
              </a:lnSpc>
              <a:spcBef>
                <a:spcPct val="10000"/>
              </a:spcBef>
              <a:spcAft>
                <a:spcPct val="10000"/>
              </a:spcAft>
            </a:pPr>
            <a:r>
              <a:rPr lang="en-US" altLang="en-US" dirty="0"/>
              <a:t>Capture sound from a CD using ripping software.</a:t>
            </a:r>
          </a:p>
          <a:p>
            <a:pPr lvl="1" algn="just">
              <a:lnSpc>
                <a:spcPct val="150000"/>
              </a:lnSpc>
              <a:spcBef>
                <a:spcPct val="10000"/>
              </a:spcBef>
              <a:spcAft>
                <a:spcPct val="10000"/>
              </a:spcAft>
            </a:pPr>
            <a:r>
              <a:rPr lang="en-US" altLang="en-US" dirty="0"/>
              <a:t>Edit and apply special effects.</a:t>
            </a:r>
          </a:p>
          <a:p>
            <a:pPr lvl="1" algn="just">
              <a:lnSpc>
                <a:spcPct val="150000"/>
              </a:lnSpc>
              <a:spcBef>
                <a:spcPct val="10000"/>
              </a:spcBef>
              <a:spcAft>
                <a:spcPct val="10000"/>
              </a:spcAft>
            </a:pPr>
            <a:r>
              <a:rPr lang="en-US" altLang="en-US" dirty="0"/>
              <a:t>Windows Sound Recorder, Apple Garage Band, etc.</a:t>
            </a:r>
          </a:p>
          <a:p>
            <a:pPr algn="just">
              <a:lnSpc>
                <a:spcPct val="150000"/>
              </a:lnSpc>
            </a:pPr>
            <a:endParaRPr lang="en-US" dirty="0"/>
          </a:p>
        </p:txBody>
      </p:sp>
      <p:pic>
        <p:nvPicPr>
          <p:cNvPr id="25602" name="Picture 2" descr="Audacity - Wikiversity">
            <a:extLst>
              <a:ext uri="{FF2B5EF4-FFF2-40B4-BE49-F238E27FC236}">
                <a16:creationId xmlns:a16="http://schemas.microsoft.com/office/drawing/2014/main" id="{31C7C097-6616-4E0B-8CA2-35C47500756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743" y="2191657"/>
            <a:ext cx="2910114" cy="2910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002333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en-US" dirty="0"/>
              <a:t>Video Editing and DVD Authoring Software</a:t>
            </a:r>
            <a:endParaRPr lang="en-US" dirty="0"/>
          </a:p>
        </p:txBody>
      </p:sp>
      <p:sp>
        <p:nvSpPr>
          <p:cNvPr id="3" name="Content Placeholder 2"/>
          <p:cNvSpPr>
            <a:spLocks noGrp="1"/>
          </p:cNvSpPr>
          <p:nvPr>
            <p:ph idx="1"/>
          </p:nvPr>
        </p:nvSpPr>
        <p:spPr/>
        <p:txBody>
          <a:bodyPr>
            <a:normAutofit/>
          </a:bodyPr>
          <a:lstStyle/>
          <a:p>
            <a:pPr>
              <a:lnSpc>
                <a:spcPct val="150000"/>
              </a:lnSpc>
              <a:spcBef>
                <a:spcPct val="10000"/>
              </a:spcBef>
              <a:spcAft>
                <a:spcPct val="10000"/>
              </a:spcAft>
            </a:pPr>
            <a:r>
              <a:rPr lang="en-US" altLang="en-US" b="1" dirty="0"/>
              <a:t>Video editing software</a:t>
            </a:r>
            <a:r>
              <a:rPr lang="en-US" altLang="en-US" dirty="0"/>
              <a:t>: Used to modify existing videos.</a:t>
            </a:r>
          </a:p>
          <a:p>
            <a:pPr lvl="1">
              <a:lnSpc>
                <a:spcPct val="150000"/>
              </a:lnSpc>
              <a:spcBef>
                <a:spcPct val="10000"/>
              </a:spcBef>
              <a:spcAft>
                <a:spcPct val="10000"/>
              </a:spcAft>
            </a:pPr>
            <a:r>
              <a:rPr lang="en-US" altLang="en-US" dirty="0"/>
              <a:t>Prepare video clips for presentations or Web sites</a:t>
            </a:r>
          </a:p>
          <a:p>
            <a:pPr>
              <a:lnSpc>
                <a:spcPct val="150000"/>
              </a:lnSpc>
              <a:spcBef>
                <a:spcPct val="10000"/>
              </a:spcBef>
              <a:spcAft>
                <a:spcPct val="10000"/>
              </a:spcAft>
            </a:pPr>
            <a:r>
              <a:rPr lang="en-US" altLang="en-US" b="1" dirty="0"/>
              <a:t>DVD authoring software</a:t>
            </a:r>
            <a:r>
              <a:rPr lang="en-US" altLang="en-US" dirty="0"/>
              <a:t>: Used to create DVD content.</a:t>
            </a:r>
          </a:p>
          <a:p>
            <a:pPr lvl="1">
              <a:lnSpc>
                <a:spcPct val="150000"/>
              </a:lnSpc>
              <a:spcBef>
                <a:spcPct val="10000"/>
              </a:spcBef>
              <a:spcAft>
                <a:spcPct val="10000"/>
              </a:spcAft>
            </a:pPr>
            <a:r>
              <a:rPr lang="en-US" altLang="en-US" dirty="0"/>
              <a:t>Importing videos, creating menus, burning onto a DVD.</a:t>
            </a:r>
          </a:p>
          <a:p>
            <a:pPr>
              <a:lnSpc>
                <a:spcPct val="150000"/>
              </a:lnSpc>
              <a:spcBef>
                <a:spcPct val="10000"/>
              </a:spcBef>
              <a:spcAft>
                <a:spcPct val="10000"/>
              </a:spcAft>
            </a:pPr>
            <a:r>
              <a:rPr lang="en-US" altLang="en-US" b="1" dirty="0"/>
              <a:t>DVD burning software</a:t>
            </a:r>
            <a:r>
              <a:rPr lang="en-US" altLang="en-US" dirty="0"/>
              <a:t>: Used to record data on recordable or rewritable DVDs.</a:t>
            </a:r>
          </a:p>
          <a:p>
            <a:pPr lvl="1">
              <a:spcBef>
                <a:spcPct val="10000"/>
              </a:spcBef>
              <a:spcAft>
                <a:spcPct val="10000"/>
              </a:spcAft>
            </a:pPr>
            <a:r>
              <a:rPr lang="en-US" dirty="0" err="1"/>
              <a:t>BurnAware</a:t>
            </a:r>
            <a:r>
              <a:rPr lang="en-US" dirty="0"/>
              <a:t>, </a:t>
            </a:r>
            <a:r>
              <a:rPr lang="en-US" dirty="0" err="1"/>
              <a:t>Ashampoo</a:t>
            </a:r>
            <a:r>
              <a:rPr lang="en-US" dirty="0"/>
              <a:t> Burning, and Nero Burning ROM</a:t>
            </a:r>
          </a:p>
        </p:txBody>
      </p:sp>
    </p:spTree>
    <p:extLst>
      <p:ext uri="{BB962C8B-B14F-4D97-AF65-F5344CB8AC3E}">
        <p14:creationId xmlns:p14="http://schemas.microsoft.com/office/powerpoint/2010/main" val="186634397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Media Players</a:t>
            </a:r>
            <a:endParaRPr lang="en-US" dirty="0"/>
          </a:p>
        </p:txBody>
      </p:sp>
      <p:sp>
        <p:nvSpPr>
          <p:cNvPr id="3" name="Content Placeholder 2"/>
          <p:cNvSpPr>
            <a:spLocks noGrp="1"/>
          </p:cNvSpPr>
          <p:nvPr>
            <p:ph idx="1"/>
          </p:nvPr>
        </p:nvSpPr>
        <p:spPr>
          <a:xfrm>
            <a:off x="271174" y="1401098"/>
            <a:ext cx="6557330" cy="4775866"/>
          </a:xfrm>
        </p:spPr>
        <p:txBody>
          <a:bodyPr>
            <a:normAutofit/>
          </a:bodyPr>
          <a:lstStyle/>
          <a:p>
            <a:pPr>
              <a:lnSpc>
                <a:spcPct val="150000"/>
              </a:lnSpc>
            </a:pPr>
            <a:r>
              <a:rPr lang="en-US" altLang="en-US" b="1" dirty="0"/>
              <a:t>Media players</a:t>
            </a:r>
            <a:r>
              <a:rPr lang="en-US" altLang="en-US" dirty="0"/>
              <a:t>: Programs designed to play audio and video files.</a:t>
            </a:r>
          </a:p>
          <a:p>
            <a:pPr lvl="1">
              <a:lnSpc>
                <a:spcPct val="150000"/>
              </a:lnSpc>
            </a:pPr>
            <a:r>
              <a:rPr lang="en-US" altLang="en-US" dirty="0"/>
              <a:t>Music CDs, downloaded music, online audio.</a:t>
            </a:r>
          </a:p>
          <a:p>
            <a:pPr lvl="1">
              <a:lnSpc>
                <a:spcPct val="150000"/>
              </a:lnSpc>
            </a:pPr>
            <a:r>
              <a:rPr lang="en-US" altLang="en-US" dirty="0"/>
              <a:t>Downloaded and online video.</a:t>
            </a:r>
          </a:p>
          <a:p>
            <a:pPr lvl="1">
              <a:lnSpc>
                <a:spcPct val="150000"/>
              </a:lnSpc>
            </a:pPr>
            <a:r>
              <a:rPr lang="en-US" altLang="en-US" dirty="0"/>
              <a:t>RealPlayer, Apple QuickTime, Windows Media Player, etc.</a:t>
            </a:r>
          </a:p>
          <a:p>
            <a:pPr marL="0" indent="0">
              <a:lnSpc>
                <a:spcPct val="150000"/>
              </a:lnSpc>
              <a:buNone/>
            </a:pPr>
            <a:endParaRPr lang="en-US" dirty="0"/>
          </a:p>
        </p:txBody>
      </p:sp>
      <p:pic>
        <p:nvPicPr>
          <p:cNvPr id="4" name="Picture 5" descr="fig6-29.jpg"/>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bwMode="auto">
          <a:xfrm>
            <a:off x="7113877" y="2424921"/>
            <a:ext cx="4806950" cy="3031981"/>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066253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Other Types of Application Software</a:t>
            </a:r>
            <a:endParaRPr lang="en-US" dirty="0"/>
          </a:p>
        </p:txBody>
      </p:sp>
      <p:sp>
        <p:nvSpPr>
          <p:cNvPr id="3" name="Content Placeholder 2"/>
          <p:cNvSpPr>
            <a:spLocks noGrp="1"/>
          </p:cNvSpPr>
          <p:nvPr>
            <p:ph idx="1"/>
          </p:nvPr>
        </p:nvSpPr>
        <p:spPr>
          <a:xfrm>
            <a:off x="338138" y="1548582"/>
            <a:ext cx="6837362" cy="4628382"/>
          </a:xfrm>
        </p:spPr>
        <p:txBody>
          <a:bodyPr/>
          <a:lstStyle/>
          <a:p>
            <a:pPr>
              <a:lnSpc>
                <a:spcPct val="150000"/>
              </a:lnSpc>
            </a:pPr>
            <a:r>
              <a:rPr lang="en-US" altLang="en-US" dirty="0"/>
              <a:t>CAD and other types of design software.</a:t>
            </a:r>
          </a:p>
          <a:p>
            <a:pPr>
              <a:lnSpc>
                <a:spcPct val="150000"/>
              </a:lnSpc>
            </a:pPr>
            <a:r>
              <a:rPr lang="en-US" altLang="en-US" dirty="0"/>
              <a:t>Accounting and personal finance software.</a:t>
            </a:r>
          </a:p>
          <a:p>
            <a:pPr>
              <a:lnSpc>
                <a:spcPct val="150000"/>
              </a:lnSpc>
            </a:pPr>
            <a:r>
              <a:rPr lang="en-US" altLang="en-US" dirty="0"/>
              <a:t>Project management, collaboration, and remote access software.</a:t>
            </a:r>
          </a:p>
          <a:p>
            <a:pPr>
              <a:lnSpc>
                <a:spcPct val="150000"/>
              </a:lnSpc>
            </a:pPr>
            <a:endParaRPr lang="en-US" dirty="0"/>
          </a:p>
        </p:txBody>
      </p:sp>
      <p:pic>
        <p:nvPicPr>
          <p:cNvPr id="4" name="Picture 3" descr="C:\Data\Course\_UC13\IM stuff\ch06\FigureChapter06_fig33.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577137" y="2309813"/>
            <a:ext cx="4276725" cy="28003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057072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A2D39-0D5F-409D-A12A-7DF4234A1707}"/>
              </a:ext>
            </a:extLst>
          </p:cNvPr>
          <p:cNvSpPr>
            <a:spLocks noGrp="1"/>
          </p:cNvSpPr>
          <p:nvPr>
            <p:ph type="title"/>
          </p:nvPr>
        </p:nvSpPr>
        <p:spPr/>
        <p:txBody>
          <a:bodyPr>
            <a:noAutofit/>
          </a:bodyPr>
          <a:lstStyle/>
          <a:p>
            <a:r>
              <a:rPr lang="en-US" sz="3200" b="1" dirty="0"/>
              <a:t>Case Study 2: </a:t>
            </a:r>
            <a:r>
              <a:rPr lang="en-US" sz="3200" dirty="0"/>
              <a:t>Coca-Cola’s Strategic Use of Microsoft Office Applications to Enhance Managerial Efficiency</a:t>
            </a:r>
          </a:p>
        </p:txBody>
      </p:sp>
      <p:sp>
        <p:nvSpPr>
          <p:cNvPr id="3" name="Content Placeholder 2">
            <a:extLst>
              <a:ext uri="{FF2B5EF4-FFF2-40B4-BE49-F238E27FC236}">
                <a16:creationId xmlns:a16="http://schemas.microsoft.com/office/drawing/2014/main" id="{B6A7BAE2-4D86-4AF4-B1BE-5F5D4274CB6B}"/>
              </a:ext>
            </a:extLst>
          </p:cNvPr>
          <p:cNvSpPr>
            <a:spLocks noGrp="1"/>
          </p:cNvSpPr>
          <p:nvPr>
            <p:ph idx="1"/>
          </p:nvPr>
        </p:nvSpPr>
        <p:spPr/>
        <p:txBody>
          <a:bodyPr>
            <a:normAutofit fontScale="92500" lnSpcReduction="20000"/>
          </a:bodyPr>
          <a:lstStyle/>
          <a:p>
            <a:pPr marL="0" indent="0">
              <a:buNone/>
            </a:pPr>
            <a:r>
              <a:rPr lang="en-US" b="1" dirty="0">
                <a:solidFill>
                  <a:srgbClr val="FF0000"/>
                </a:solidFill>
              </a:rPr>
              <a:t>🏢 Company Overview:</a:t>
            </a:r>
          </a:p>
          <a:p>
            <a:r>
              <a:rPr lang="en-US" dirty="0"/>
              <a:t>The Coca-Cola Company, a global leader in the beverage industry, operates in over 200 countries with a complex network of suppliers, distributors, and internal departments. To manage this vast ecosystem, Coca-Cola relies heavily on </a:t>
            </a:r>
            <a:r>
              <a:rPr lang="en-US" b="1" dirty="0"/>
              <a:t>application software</a:t>
            </a:r>
            <a:r>
              <a:rPr lang="en-US" dirty="0"/>
              <a:t>, particularly the Microsoft Office suite, to streamline operations, enhance communication, and support data-driven decision-making.</a:t>
            </a:r>
          </a:p>
          <a:p>
            <a:r>
              <a:rPr lang="en-US" dirty="0"/>
              <a:t>This case study illustrates how Coca-Cola integrates </a:t>
            </a:r>
            <a:r>
              <a:rPr lang="en-US" b="1" dirty="0"/>
              <a:t>Word, Excel, and PowerPoint</a:t>
            </a:r>
            <a:r>
              <a:rPr lang="en-US" dirty="0"/>
              <a:t> into its daily business functions and why mastering these tools is essential for future managers.</a:t>
            </a:r>
          </a:p>
        </p:txBody>
      </p:sp>
      <p:pic>
        <p:nvPicPr>
          <p:cNvPr id="26626" name="Picture 2">
            <a:extLst>
              <a:ext uri="{FF2B5EF4-FFF2-40B4-BE49-F238E27FC236}">
                <a16:creationId xmlns:a16="http://schemas.microsoft.com/office/drawing/2014/main" id="{EC9FAECD-993F-449E-8BE1-48209F730E1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86104" y="1422213"/>
            <a:ext cx="2608895" cy="819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547538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A2D39-0D5F-409D-A12A-7DF4234A1707}"/>
              </a:ext>
            </a:extLst>
          </p:cNvPr>
          <p:cNvSpPr>
            <a:spLocks noGrp="1"/>
          </p:cNvSpPr>
          <p:nvPr>
            <p:ph type="title"/>
          </p:nvPr>
        </p:nvSpPr>
        <p:spPr/>
        <p:txBody>
          <a:bodyPr>
            <a:noAutofit/>
          </a:bodyPr>
          <a:lstStyle/>
          <a:p>
            <a:r>
              <a:rPr lang="en-US" sz="3200" b="1" dirty="0"/>
              <a:t>Case Study 2: </a:t>
            </a:r>
            <a:r>
              <a:rPr lang="en-US" sz="3200" dirty="0"/>
              <a:t>Coca-Cola’s Strategic Use of Microsoft Office Applications to Enhance Managerial Efficiency</a:t>
            </a:r>
          </a:p>
        </p:txBody>
      </p:sp>
      <p:sp>
        <p:nvSpPr>
          <p:cNvPr id="3" name="Content Placeholder 2">
            <a:extLst>
              <a:ext uri="{FF2B5EF4-FFF2-40B4-BE49-F238E27FC236}">
                <a16:creationId xmlns:a16="http://schemas.microsoft.com/office/drawing/2014/main" id="{B6A7BAE2-4D86-4AF4-B1BE-5F5D4274CB6B}"/>
              </a:ext>
            </a:extLst>
          </p:cNvPr>
          <p:cNvSpPr>
            <a:spLocks noGrp="1"/>
          </p:cNvSpPr>
          <p:nvPr>
            <p:ph idx="1"/>
          </p:nvPr>
        </p:nvSpPr>
        <p:spPr/>
        <p:txBody>
          <a:bodyPr>
            <a:normAutofit/>
          </a:bodyPr>
          <a:lstStyle/>
          <a:p>
            <a:pPr marL="0" indent="0">
              <a:buNone/>
            </a:pPr>
            <a:r>
              <a:rPr lang="en-US" b="1" dirty="0">
                <a:solidFill>
                  <a:srgbClr val="FF0000"/>
                </a:solidFill>
              </a:rPr>
              <a:t>Application Software in Action at Coca-Cola:</a:t>
            </a:r>
          </a:p>
          <a:p>
            <a:pPr marL="0" indent="0">
              <a:buNone/>
            </a:pPr>
            <a:r>
              <a:rPr lang="en-US" b="1" dirty="0"/>
              <a:t>1. Microsoft Word – Documentation and Internal Communication</a:t>
            </a:r>
          </a:p>
          <a:p>
            <a:pPr lvl="1">
              <a:buFont typeface="Wingdings" panose="05000000000000000000" pitchFamily="2" charset="2"/>
              <a:buChar char="v"/>
            </a:pPr>
            <a:r>
              <a:rPr lang="en-US" dirty="0"/>
              <a:t>Used for drafting contracts, internal memos, policy documents, and formal correspondence.</a:t>
            </a:r>
          </a:p>
          <a:p>
            <a:pPr lvl="1">
              <a:buFont typeface="Wingdings" panose="05000000000000000000" pitchFamily="2" charset="2"/>
              <a:buChar char="v"/>
            </a:pPr>
            <a:r>
              <a:rPr lang="en-US" dirty="0"/>
              <a:t>Standardized templates ensure consistency across departments and regions.</a:t>
            </a:r>
          </a:p>
          <a:p>
            <a:pPr lvl="1">
              <a:buFont typeface="Wingdings" panose="05000000000000000000" pitchFamily="2" charset="2"/>
              <a:buChar char="v"/>
            </a:pPr>
            <a:r>
              <a:rPr lang="en-US" dirty="0"/>
              <a:t>Collaboration features (comments, track changes) facilitate multi-level document review and approval.</a:t>
            </a:r>
          </a:p>
          <a:p>
            <a:pPr marL="0" indent="0">
              <a:buNone/>
            </a:pPr>
            <a:endParaRPr lang="en-US" dirty="0"/>
          </a:p>
        </p:txBody>
      </p:sp>
    </p:spTree>
    <p:extLst>
      <p:ext uri="{BB962C8B-B14F-4D97-AF65-F5344CB8AC3E}">
        <p14:creationId xmlns:p14="http://schemas.microsoft.com/office/powerpoint/2010/main" val="1235265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A2D39-0D5F-409D-A12A-7DF4234A1707}"/>
              </a:ext>
            </a:extLst>
          </p:cNvPr>
          <p:cNvSpPr>
            <a:spLocks noGrp="1"/>
          </p:cNvSpPr>
          <p:nvPr>
            <p:ph type="title"/>
          </p:nvPr>
        </p:nvSpPr>
        <p:spPr/>
        <p:txBody>
          <a:bodyPr>
            <a:noAutofit/>
          </a:bodyPr>
          <a:lstStyle/>
          <a:p>
            <a:r>
              <a:rPr lang="en-US" sz="3200" b="1" dirty="0"/>
              <a:t>Case Study 2: </a:t>
            </a:r>
            <a:r>
              <a:rPr lang="en-US" sz="3200" dirty="0"/>
              <a:t>Coca-Cola’s Strategic Use of Microsoft Office Applications to Enhance Managerial Efficiency</a:t>
            </a:r>
          </a:p>
        </p:txBody>
      </p:sp>
      <p:sp>
        <p:nvSpPr>
          <p:cNvPr id="3" name="Content Placeholder 2">
            <a:extLst>
              <a:ext uri="{FF2B5EF4-FFF2-40B4-BE49-F238E27FC236}">
                <a16:creationId xmlns:a16="http://schemas.microsoft.com/office/drawing/2014/main" id="{B6A7BAE2-4D86-4AF4-B1BE-5F5D4274CB6B}"/>
              </a:ext>
            </a:extLst>
          </p:cNvPr>
          <p:cNvSpPr>
            <a:spLocks noGrp="1"/>
          </p:cNvSpPr>
          <p:nvPr>
            <p:ph idx="1"/>
          </p:nvPr>
        </p:nvSpPr>
        <p:spPr/>
        <p:txBody>
          <a:bodyPr>
            <a:normAutofit/>
          </a:bodyPr>
          <a:lstStyle/>
          <a:p>
            <a:pPr marL="0" indent="0">
              <a:buNone/>
            </a:pPr>
            <a:r>
              <a:rPr lang="en-US" b="1" dirty="0">
                <a:solidFill>
                  <a:srgbClr val="FF0000"/>
                </a:solidFill>
              </a:rPr>
              <a:t>Application Software in Action at Coca-Cola:</a:t>
            </a:r>
          </a:p>
          <a:p>
            <a:pPr marL="0" indent="0">
              <a:buNone/>
            </a:pPr>
            <a:r>
              <a:rPr lang="en-US" b="1" dirty="0"/>
              <a:t>2. Microsoft Excel – Financial Analysis and Operational Planning</a:t>
            </a:r>
          </a:p>
          <a:p>
            <a:pPr lvl="1">
              <a:buFont typeface="Wingdings" panose="05000000000000000000" pitchFamily="2" charset="2"/>
              <a:buChar char="v"/>
            </a:pPr>
            <a:r>
              <a:rPr lang="en-US" dirty="0"/>
              <a:t>Essential for budgeting, forecasting, and performance tracking across markets.</a:t>
            </a:r>
          </a:p>
          <a:p>
            <a:pPr lvl="1">
              <a:buFont typeface="Wingdings" panose="05000000000000000000" pitchFamily="2" charset="2"/>
              <a:buChar char="v"/>
            </a:pPr>
            <a:r>
              <a:rPr lang="en-US" dirty="0"/>
              <a:t>Advanced features like PivotTables, VLOOKUP, and conditional formatting are used to analyze sales trends, inventory levels, and marketing ROI.</a:t>
            </a:r>
          </a:p>
          <a:p>
            <a:pPr lvl="1">
              <a:buFont typeface="Wingdings" panose="05000000000000000000" pitchFamily="2" charset="2"/>
              <a:buChar char="v"/>
            </a:pPr>
            <a:r>
              <a:rPr lang="en-US" dirty="0"/>
              <a:t>Excel dashboards help managers visualize KPIs and make data-driven decisions.</a:t>
            </a:r>
          </a:p>
          <a:p>
            <a:pPr marL="0" indent="0">
              <a:buNone/>
            </a:pPr>
            <a:endParaRPr lang="en-US" dirty="0"/>
          </a:p>
        </p:txBody>
      </p:sp>
    </p:spTree>
    <p:extLst>
      <p:ext uri="{BB962C8B-B14F-4D97-AF65-F5344CB8AC3E}">
        <p14:creationId xmlns:p14="http://schemas.microsoft.com/office/powerpoint/2010/main" val="142021898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A2D39-0D5F-409D-A12A-7DF4234A1707}"/>
              </a:ext>
            </a:extLst>
          </p:cNvPr>
          <p:cNvSpPr>
            <a:spLocks noGrp="1"/>
          </p:cNvSpPr>
          <p:nvPr>
            <p:ph type="title"/>
          </p:nvPr>
        </p:nvSpPr>
        <p:spPr/>
        <p:txBody>
          <a:bodyPr>
            <a:noAutofit/>
          </a:bodyPr>
          <a:lstStyle/>
          <a:p>
            <a:r>
              <a:rPr lang="en-US" sz="3200" b="1" dirty="0"/>
              <a:t>Case Study 2: </a:t>
            </a:r>
            <a:r>
              <a:rPr lang="en-US" sz="3200" dirty="0"/>
              <a:t>Coca-Cola’s Strategic Use of Microsoft Office Applications to Enhance Managerial Efficiency</a:t>
            </a:r>
          </a:p>
        </p:txBody>
      </p:sp>
      <p:sp>
        <p:nvSpPr>
          <p:cNvPr id="3" name="Content Placeholder 2">
            <a:extLst>
              <a:ext uri="{FF2B5EF4-FFF2-40B4-BE49-F238E27FC236}">
                <a16:creationId xmlns:a16="http://schemas.microsoft.com/office/drawing/2014/main" id="{B6A7BAE2-4D86-4AF4-B1BE-5F5D4274CB6B}"/>
              </a:ext>
            </a:extLst>
          </p:cNvPr>
          <p:cNvSpPr>
            <a:spLocks noGrp="1"/>
          </p:cNvSpPr>
          <p:nvPr>
            <p:ph idx="1"/>
          </p:nvPr>
        </p:nvSpPr>
        <p:spPr/>
        <p:txBody>
          <a:bodyPr>
            <a:normAutofit/>
          </a:bodyPr>
          <a:lstStyle/>
          <a:p>
            <a:pPr marL="0" indent="0">
              <a:buNone/>
            </a:pPr>
            <a:r>
              <a:rPr lang="en-US" b="1" dirty="0">
                <a:solidFill>
                  <a:srgbClr val="FF0000"/>
                </a:solidFill>
              </a:rPr>
              <a:t>Application Software in Action at Coca-Cola:</a:t>
            </a:r>
          </a:p>
          <a:p>
            <a:pPr marL="0" indent="0">
              <a:buNone/>
            </a:pPr>
            <a:r>
              <a:rPr lang="en-US" b="1" dirty="0"/>
              <a:t>3. Microsoft PowerPoint – Strategic Presentations and Training</a:t>
            </a:r>
          </a:p>
          <a:p>
            <a:pPr lvl="1">
              <a:buFont typeface="Wingdings" panose="05000000000000000000" pitchFamily="2" charset="2"/>
              <a:buChar char="v"/>
            </a:pPr>
            <a:r>
              <a:rPr lang="en-US" dirty="0"/>
              <a:t>Used to present quarterly results, marketing strategies, and operational updates to stakeholders.</a:t>
            </a:r>
          </a:p>
          <a:p>
            <a:pPr lvl="1">
              <a:buFont typeface="Wingdings" panose="05000000000000000000" pitchFamily="2" charset="2"/>
              <a:buChar char="v"/>
            </a:pPr>
            <a:r>
              <a:rPr lang="en-US" dirty="0"/>
              <a:t>Visual storytelling through charts, infographics, and animations enhances message clarity.</a:t>
            </a:r>
          </a:p>
          <a:p>
            <a:pPr lvl="1">
              <a:buFont typeface="Wingdings" panose="05000000000000000000" pitchFamily="2" charset="2"/>
              <a:buChar char="v"/>
            </a:pPr>
            <a:r>
              <a:rPr lang="en-US" dirty="0"/>
              <a:t>PowerPoint is also used in employee training programs and onboarding sessions.</a:t>
            </a:r>
          </a:p>
          <a:p>
            <a:pPr marL="0" indent="0">
              <a:buNone/>
            </a:pPr>
            <a:endParaRPr lang="en-US" dirty="0"/>
          </a:p>
        </p:txBody>
      </p:sp>
    </p:spTree>
    <p:extLst>
      <p:ext uri="{BB962C8B-B14F-4D97-AF65-F5344CB8AC3E}">
        <p14:creationId xmlns:p14="http://schemas.microsoft.com/office/powerpoint/2010/main" val="116266183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A2D39-0D5F-409D-A12A-7DF4234A1707}"/>
              </a:ext>
            </a:extLst>
          </p:cNvPr>
          <p:cNvSpPr>
            <a:spLocks noGrp="1"/>
          </p:cNvSpPr>
          <p:nvPr>
            <p:ph type="title"/>
          </p:nvPr>
        </p:nvSpPr>
        <p:spPr/>
        <p:txBody>
          <a:bodyPr>
            <a:noAutofit/>
          </a:bodyPr>
          <a:lstStyle/>
          <a:p>
            <a:r>
              <a:rPr lang="en-US" sz="3200" b="1" dirty="0"/>
              <a:t>Case Study 2: </a:t>
            </a:r>
            <a:r>
              <a:rPr lang="en-US" sz="3200" dirty="0"/>
              <a:t>Coca-Cola’s Strategic Use of Microsoft Office Applications to Enhance Managerial Efficiency</a:t>
            </a:r>
          </a:p>
        </p:txBody>
      </p:sp>
      <p:sp>
        <p:nvSpPr>
          <p:cNvPr id="3" name="Content Placeholder 2">
            <a:extLst>
              <a:ext uri="{FF2B5EF4-FFF2-40B4-BE49-F238E27FC236}">
                <a16:creationId xmlns:a16="http://schemas.microsoft.com/office/drawing/2014/main" id="{B6A7BAE2-4D86-4AF4-B1BE-5F5D4274CB6B}"/>
              </a:ext>
            </a:extLst>
          </p:cNvPr>
          <p:cNvSpPr>
            <a:spLocks noGrp="1"/>
          </p:cNvSpPr>
          <p:nvPr>
            <p:ph idx="1"/>
          </p:nvPr>
        </p:nvSpPr>
        <p:spPr/>
        <p:txBody>
          <a:bodyPr>
            <a:normAutofit/>
          </a:bodyPr>
          <a:lstStyle/>
          <a:p>
            <a:r>
              <a:rPr lang="en-US" b="1" dirty="0">
                <a:solidFill>
                  <a:srgbClr val="FF0000"/>
                </a:solidFill>
              </a:rPr>
              <a:t>📊 Impact of Application Software on Coca-Cola’s Operations:</a:t>
            </a:r>
          </a:p>
          <a:p>
            <a:pPr marL="0" indent="0">
              <a:buNone/>
            </a:pPr>
            <a:endParaRPr lang="en-US" dirty="0"/>
          </a:p>
        </p:txBody>
      </p:sp>
      <p:graphicFrame>
        <p:nvGraphicFramePr>
          <p:cNvPr id="4" name="Table 3">
            <a:extLst>
              <a:ext uri="{FF2B5EF4-FFF2-40B4-BE49-F238E27FC236}">
                <a16:creationId xmlns:a16="http://schemas.microsoft.com/office/drawing/2014/main" id="{5F4D4F11-2C07-4856-8DF6-9A8B0A61F541}"/>
              </a:ext>
            </a:extLst>
          </p:cNvPr>
          <p:cNvGraphicFramePr>
            <a:graphicFrameLocks noGrp="1"/>
          </p:cNvGraphicFramePr>
          <p:nvPr>
            <p:extLst>
              <p:ext uri="{D42A27DB-BD31-4B8C-83A1-F6EECF244321}">
                <p14:modId xmlns:p14="http://schemas.microsoft.com/office/powerpoint/2010/main" val="527885461"/>
              </p:ext>
            </p:extLst>
          </p:nvPr>
        </p:nvGraphicFramePr>
        <p:xfrm>
          <a:off x="188685" y="2471601"/>
          <a:ext cx="11814627" cy="2533650"/>
        </p:xfrm>
        <a:graphic>
          <a:graphicData uri="http://schemas.openxmlformats.org/drawingml/2006/table">
            <a:tbl>
              <a:tblPr>
                <a:tableStyleId>{5940675A-B579-460E-94D1-54222C63F5DA}</a:tableStyleId>
              </a:tblPr>
              <a:tblGrid>
                <a:gridCol w="3067627">
                  <a:extLst>
                    <a:ext uri="{9D8B030D-6E8A-4147-A177-3AD203B41FA5}">
                      <a16:colId xmlns:a16="http://schemas.microsoft.com/office/drawing/2014/main" val="1864790066"/>
                    </a:ext>
                  </a:extLst>
                </a:gridCol>
                <a:gridCol w="4407231">
                  <a:extLst>
                    <a:ext uri="{9D8B030D-6E8A-4147-A177-3AD203B41FA5}">
                      <a16:colId xmlns:a16="http://schemas.microsoft.com/office/drawing/2014/main" val="2964529697"/>
                    </a:ext>
                  </a:extLst>
                </a:gridCol>
                <a:gridCol w="4339769">
                  <a:extLst>
                    <a:ext uri="{9D8B030D-6E8A-4147-A177-3AD203B41FA5}">
                      <a16:colId xmlns:a16="http://schemas.microsoft.com/office/drawing/2014/main" val="1547669123"/>
                    </a:ext>
                  </a:extLst>
                </a:gridCol>
              </a:tblGrid>
              <a:tr h="0">
                <a:tc>
                  <a:txBody>
                    <a:bodyPr/>
                    <a:lstStyle/>
                    <a:p>
                      <a:pPr algn="l" fontAlgn="t"/>
                      <a:r>
                        <a:rPr lang="en-US" sz="2000" b="1" dirty="0">
                          <a:effectLst/>
                        </a:rPr>
                        <a:t>Area of Impact</a:t>
                      </a:r>
                    </a:p>
                  </a:txBody>
                  <a:tcPr marL="114300" marR="76200" marT="76200" marB="66675">
                    <a:solidFill>
                      <a:schemeClr val="accent1">
                        <a:lumMod val="20000"/>
                        <a:lumOff val="80000"/>
                      </a:schemeClr>
                    </a:solidFill>
                  </a:tcPr>
                </a:tc>
                <a:tc>
                  <a:txBody>
                    <a:bodyPr/>
                    <a:lstStyle/>
                    <a:p>
                      <a:pPr algn="l" fontAlgn="t"/>
                      <a:r>
                        <a:rPr lang="en-US" sz="2000" b="1" dirty="0">
                          <a:effectLst/>
                        </a:rPr>
                        <a:t>Role of Application Software</a:t>
                      </a:r>
                    </a:p>
                  </a:txBody>
                  <a:tcPr marL="114300" marR="76200" marT="76200" marB="66675">
                    <a:solidFill>
                      <a:schemeClr val="accent1">
                        <a:lumMod val="20000"/>
                        <a:lumOff val="80000"/>
                      </a:schemeClr>
                    </a:solidFill>
                  </a:tcPr>
                </a:tc>
                <a:tc>
                  <a:txBody>
                    <a:bodyPr/>
                    <a:lstStyle/>
                    <a:p>
                      <a:pPr algn="l" fontAlgn="t"/>
                      <a:r>
                        <a:rPr lang="en-US" sz="2000" b="1" dirty="0">
                          <a:effectLst/>
                        </a:rPr>
                        <a:t>Resulting Benefit</a:t>
                      </a:r>
                    </a:p>
                  </a:txBody>
                  <a:tcPr marL="114300" marR="76200" marT="76200" marB="66675">
                    <a:solidFill>
                      <a:schemeClr val="accent1">
                        <a:lumMod val="20000"/>
                        <a:lumOff val="80000"/>
                      </a:schemeClr>
                    </a:solidFill>
                  </a:tcPr>
                </a:tc>
                <a:extLst>
                  <a:ext uri="{0D108BD9-81ED-4DB2-BD59-A6C34878D82A}">
                    <a16:rowId xmlns:a16="http://schemas.microsoft.com/office/drawing/2014/main" val="1938610520"/>
                  </a:ext>
                </a:extLst>
              </a:tr>
              <a:tr h="0">
                <a:tc>
                  <a:txBody>
                    <a:bodyPr/>
                    <a:lstStyle/>
                    <a:p>
                      <a:pPr algn="l" fontAlgn="t"/>
                      <a:r>
                        <a:rPr lang="en-US" sz="2000" b="1" dirty="0">
                          <a:effectLst/>
                        </a:rPr>
                        <a:t>Financial Management</a:t>
                      </a:r>
                    </a:p>
                  </a:txBody>
                  <a:tcPr marL="114300" marR="76200" marT="76200" marB="66675">
                    <a:solidFill>
                      <a:schemeClr val="accent1">
                        <a:lumMod val="20000"/>
                        <a:lumOff val="80000"/>
                      </a:schemeClr>
                    </a:solidFill>
                  </a:tcPr>
                </a:tc>
                <a:tc>
                  <a:txBody>
                    <a:bodyPr/>
                    <a:lstStyle/>
                    <a:p>
                      <a:pPr algn="l" fontAlgn="t"/>
                      <a:r>
                        <a:rPr lang="en-US" sz="2000">
                          <a:effectLst/>
                        </a:rPr>
                        <a:t>Excel for budgeting and forecasting</a:t>
                      </a:r>
                    </a:p>
                  </a:txBody>
                  <a:tcPr marL="114300" marR="76200" marT="76200" marB="66675"/>
                </a:tc>
                <a:tc>
                  <a:txBody>
                    <a:bodyPr/>
                    <a:lstStyle/>
                    <a:p>
                      <a:pPr algn="l" fontAlgn="t"/>
                      <a:r>
                        <a:rPr lang="en-US" sz="2000">
                          <a:effectLst/>
                        </a:rPr>
                        <a:t>Improved accuracy and agility</a:t>
                      </a:r>
                    </a:p>
                  </a:txBody>
                  <a:tcPr marL="114300" marR="76200" marT="76200" marB="66675"/>
                </a:tc>
                <a:extLst>
                  <a:ext uri="{0D108BD9-81ED-4DB2-BD59-A6C34878D82A}">
                    <a16:rowId xmlns:a16="http://schemas.microsoft.com/office/drawing/2014/main" val="815277342"/>
                  </a:ext>
                </a:extLst>
              </a:tr>
              <a:tr h="0">
                <a:tc>
                  <a:txBody>
                    <a:bodyPr/>
                    <a:lstStyle/>
                    <a:p>
                      <a:pPr algn="l" fontAlgn="t"/>
                      <a:r>
                        <a:rPr lang="en-US" sz="2000" b="1" dirty="0">
                          <a:effectLst/>
                        </a:rPr>
                        <a:t>Internal Communication</a:t>
                      </a:r>
                    </a:p>
                  </a:txBody>
                  <a:tcPr marL="114300" marR="76200" marT="76200" marB="66675">
                    <a:solidFill>
                      <a:schemeClr val="accent1">
                        <a:lumMod val="20000"/>
                        <a:lumOff val="80000"/>
                      </a:schemeClr>
                    </a:solidFill>
                  </a:tcPr>
                </a:tc>
                <a:tc>
                  <a:txBody>
                    <a:bodyPr/>
                    <a:lstStyle/>
                    <a:p>
                      <a:pPr algn="l" fontAlgn="t"/>
                      <a:r>
                        <a:rPr lang="en-US" sz="2000">
                          <a:effectLst/>
                        </a:rPr>
                        <a:t>Word for standardized documentation</a:t>
                      </a:r>
                    </a:p>
                  </a:txBody>
                  <a:tcPr marL="114300" marR="76200" marT="76200" marB="66675"/>
                </a:tc>
                <a:tc>
                  <a:txBody>
                    <a:bodyPr/>
                    <a:lstStyle/>
                    <a:p>
                      <a:pPr algn="l" fontAlgn="t"/>
                      <a:r>
                        <a:rPr lang="en-US" sz="2000">
                          <a:effectLst/>
                        </a:rPr>
                        <a:t>Enhanced clarity and professionalism</a:t>
                      </a:r>
                    </a:p>
                  </a:txBody>
                  <a:tcPr marL="114300" marR="76200" marT="76200" marB="66675"/>
                </a:tc>
                <a:extLst>
                  <a:ext uri="{0D108BD9-81ED-4DB2-BD59-A6C34878D82A}">
                    <a16:rowId xmlns:a16="http://schemas.microsoft.com/office/drawing/2014/main" val="3006328594"/>
                  </a:ext>
                </a:extLst>
              </a:tr>
              <a:tr h="0">
                <a:tc>
                  <a:txBody>
                    <a:bodyPr/>
                    <a:lstStyle/>
                    <a:p>
                      <a:pPr algn="l" fontAlgn="t"/>
                      <a:r>
                        <a:rPr lang="en-US" sz="2000" b="1" dirty="0">
                          <a:effectLst/>
                        </a:rPr>
                        <a:t>Strategic Planning</a:t>
                      </a:r>
                    </a:p>
                  </a:txBody>
                  <a:tcPr marL="114300" marR="76200" marT="76200" marB="66675">
                    <a:solidFill>
                      <a:schemeClr val="accent1">
                        <a:lumMod val="20000"/>
                        <a:lumOff val="80000"/>
                      </a:schemeClr>
                    </a:solidFill>
                  </a:tcPr>
                </a:tc>
                <a:tc>
                  <a:txBody>
                    <a:bodyPr/>
                    <a:lstStyle/>
                    <a:p>
                      <a:pPr algn="l" fontAlgn="t"/>
                      <a:r>
                        <a:rPr lang="en-US" sz="2000">
                          <a:effectLst/>
                        </a:rPr>
                        <a:t>PowerPoint for executive presentations</a:t>
                      </a:r>
                    </a:p>
                  </a:txBody>
                  <a:tcPr marL="114300" marR="76200" marT="76200" marB="66675"/>
                </a:tc>
                <a:tc>
                  <a:txBody>
                    <a:bodyPr/>
                    <a:lstStyle/>
                    <a:p>
                      <a:pPr algn="l" fontAlgn="t"/>
                      <a:r>
                        <a:rPr lang="en-US" sz="2000" dirty="0">
                          <a:effectLst/>
                        </a:rPr>
                        <a:t>Better stakeholder engagement</a:t>
                      </a:r>
                    </a:p>
                  </a:txBody>
                  <a:tcPr marL="114300" marR="76200" marT="76200" marB="66675"/>
                </a:tc>
                <a:extLst>
                  <a:ext uri="{0D108BD9-81ED-4DB2-BD59-A6C34878D82A}">
                    <a16:rowId xmlns:a16="http://schemas.microsoft.com/office/drawing/2014/main" val="228457804"/>
                  </a:ext>
                </a:extLst>
              </a:tr>
              <a:tr h="0">
                <a:tc>
                  <a:txBody>
                    <a:bodyPr/>
                    <a:lstStyle/>
                    <a:p>
                      <a:pPr algn="l" fontAlgn="t"/>
                      <a:r>
                        <a:rPr lang="en-US" sz="2000" b="1" dirty="0">
                          <a:effectLst/>
                        </a:rPr>
                        <a:t>Team Collaboration</a:t>
                      </a:r>
                    </a:p>
                  </a:txBody>
                  <a:tcPr marL="114300" marR="76200" marT="76200" marB="57150">
                    <a:solidFill>
                      <a:schemeClr val="accent1">
                        <a:lumMod val="20000"/>
                        <a:lumOff val="80000"/>
                      </a:schemeClr>
                    </a:solidFill>
                  </a:tcPr>
                </a:tc>
                <a:tc>
                  <a:txBody>
                    <a:bodyPr/>
                    <a:lstStyle/>
                    <a:p>
                      <a:pPr algn="l" fontAlgn="t"/>
                      <a:r>
                        <a:rPr lang="en-US" sz="2000">
                          <a:effectLst/>
                        </a:rPr>
                        <a:t>Integrated Office tools with cloud sharing</a:t>
                      </a:r>
                    </a:p>
                  </a:txBody>
                  <a:tcPr marL="114300" marR="76200" marT="76200" marB="57150"/>
                </a:tc>
                <a:tc>
                  <a:txBody>
                    <a:bodyPr/>
                    <a:lstStyle/>
                    <a:p>
                      <a:pPr algn="l" fontAlgn="t"/>
                      <a:r>
                        <a:rPr lang="en-US" sz="2000" dirty="0">
                          <a:effectLst/>
                        </a:rPr>
                        <a:t>Faster decision-making and coordination</a:t>
                      </a:r>
                    </a:p>
                  </a:txBody>
                  <a:tcPr marL="114300" marR="76200" marT="76200" marB="57150"/>
                </a:tc>
                <a:extLst>
                  <a:ext uri="{0D108BD9-81ED-4DB2-BD59-A6C34878D82A}">
                    <a16:rowId xmlns:a16="http://schemas.microsoft.com/office/drawing/2014/main" val="4136243131"/>
                  </a:ext>
                </a:extLst>
              </a:tr>
            </a:tbl>
          </a:graphicData>
        </a:graphic>
      </p:graphicFrame>
    </p:spTree>
    <p:extLst>
      <p:ext uri="{BB962C8B-B14F-4D97-AF65-F5344CB8AC3E}">
        <p14:creationId xmlns:p14="http://schemas.microsoft.com/office/powerpoint/2010/main" val="333446961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A2D39-0D5F-409D-A12A-7DF4234A1707}"/>
              </a:ext>
            </a:extLst>
          </p:cNvPr>
          <p:cNvSpPr>
            <a:spLocks noGrp="1"/>
          </p:cNvSpPr>
          <p:nvPr>
            <p:ph type="title"/>
          </p:nvPr>
        </p:nvSpPr>
        <p:spPr/>
        <p:txBody>
          <a:bodyPr>
            <a:noAutofit/>
          </a:bodyPr>
          <a:lstStyle/>
          <a:p>
            <a:r>
              <a:rPr lang="en-US" sz="3200" b="1" dirty="0"/>
              <a:t>Case Study 2: </a:t>
            </a:r>
            <a:r>
              <a:rPr lang="en-US" sz="3200" dirty="0"/>
              <a:t>Coca-Cola’s Strategic Use of Microsoft Office Applications to Enhance Managerial Efficiency</a:t>
            </a:r>
          </a:p>
        </p:txBody>
      </p:sp>
      <p:sp>
        <p:nvSpPr>
          <p:cNvPr id="3" name="Content Placeholder 2">
            <a:extLst>
              <a:ext uri="{FF2B5EF4-FFF2-40B4-BE49-F238E27FC236}">
                <a16:creationId xmlns:a16="http://schemas.microsoft.com/office/drawing/2014/main" id="{B6A7BAE2-4D86-4AF4-B1BE-5F5D4274CB6B}"/>
              </a:ext>
            </a:extLst>
          </p:cNvPr>
          <p:cNvSpPr>
            <a:spLocks noGrp="1"/>
          </p:cNvSpPr>
          <p:nvPr>
            <p:ph idx="1"/>
          </p:nvPr>
        </p:nvSpPr>
        <p:spPr/>
        <p:txBody>
          <a:bodyPr>
            <a:normAutofit/>
          </a:bodyPr>
          <a:lstStyle/>
          <a:p>
            <a:pPr marL="0" indent="0">
              <a:buNone/>
            </a:pPr>
            <a:r>
              <a:rPr lang="ar-SY" b="1" dirty="0">
                <a:solidFill>
                  <a:srgbClr val="FF0000"/>
                </a:solidFill>
              </a:rPr>
              <a:t>📌 </a:t>
            </a:r>
            <a:r>
              <a:rPr lang="en-US" b="1" dirty="0">
                <a:solidFill>
                  <a:srgbClr val="FF0000"/>
                </a:solidFill>
              </a:rPr>
              <a:t>Conclusion:</a:t>
            </a:r>
          </a:p>
          <a:p>
            <a:pPr marL="0" indent="0">
              <a:buNone/>
            </a:pPr>
            <a:r>
              <a:rPr lang="en-US" dirty="0"/>
              <a:t>Coca-Cola’s strategic use of Microsoft Office applications exemplifies how software tools can drive operational excellence and managerial effectiveness. For business students, learning these tools is not optional—it is a critical step toward becoming competent, data-driven, and communicative leaders in the modern workplace.</a:t>
            </a:r>
          </a:p>
        </p:txBody>
      </p:sp>
    </p:spTree>
    <p:extLst>
      <p:ext uri="{BB962C8B-B14F-4D97-AF65-F5344CB8AC3E}">
        <p14:creationId xmlns:p14="http://schemas.microsoft.com/office/powerpoint/2010/main" val="94354665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2AC85-FF78-46EB-A61B-27B8CF020188}"/>
              </a:ext>
            </a:extLst>
          </p:cNvPr>
          <p:cNvSpPr>
            <a:spLocks noGrp="1"/>
          </p:cNvSpPr>
          <p:nvPr>
            <p:ph type="title"/>
          </p:nvPr>
        </p:nvSpPr>
        <p:spPr/>
        <p:txBody>
          <a:bodyPr>
            <a:noAutofit/>
          </a:bodyPr>
          <a:lstStyle/>
          <a:p>
            <a:r>
              <a:rPr lang="en-US" sz="3200" dirty="0"/>
              <a:t>Software Selection from a Business Perspective</a:t>
            </a:r>
            <a:endParaRPr lang="ar-SY" sz="3200" dirty="0"/>
          </a:p>
        </p:txBody>
      </p:sp>
      <p:sp>
        <p:nvSpPr>
          <p:cNvPr id="3" name="Content Placeholder 2">
            <a:extLst>
              <a:ext uri="{FF2B5EF4-FFF2-40B4-BE49-F238E27FC236}">
                <a16:creationId xmlns:a16="http://schemas.microsoft.com/office/drawing/2014/main" id="{B44849DA-2D4C-4CCD-9393-275324F10938}"/>
              </a:ext>
            </a:extLst>
          </p:cNvPr>
          <p:cNvSpPr>
            <a:spLocks noGrp="1"/>
          </p:cNvSpPr>
          <p:nvPr>
            <p:ph idx="1"/>
          </p:nvPr>
        </p:nvSpPr>
        <p:spPr/>
        <p:txBody>
          <a:bodyPr>
            <a:normAutofit fontScale="70000" lnSpcReduction="20000"/>
          </a:bodyPr>
          <a:lstStyle/>
          <a:p>
            <a:pPr marL="0" indent="0">
              <a:buNone/>
            </a:pPr>
            <a:r>
              <a:rPr lang="en-US" b="1" dirty="0">
                <a:solidFill>
                  <a:srgbClr val="FF0000"/>
                </a:solidFill>
              </a:rPr>
              <a:t>Classification of Software from a Managerial Perspective</a:t>
            </a:r>
          </a:p>
          <a:p>
            <a:r>
              <a:rPr lang="en-US" b="1" dirty="0"/>
              <a:t>1. Installed Software</a:t>
            </a:r>
          </a:p>
          <a:p>
            <a:pPr lvl="1">
              <a:buFont typeface="Wingdings" panose="05000000000000000000" pitchFamily="2" charset="2"/>
              <a:buChar char="v"/>
            </a:pPr>
            <a:r>
              <a:rPr lang="en-US" dirty="0"/>
              <a:t>Installed locally on the company’s devices or servers.</a:t>
            </a:r>
          </a:p>
          <a:p>
            <a:pPr lvl="1">
              <a:buFont typeface="Wingdings" panose="05000000000000000000" pitchFamily="2" charset="2"/>
              <a:buChar char="v"/>
            </a:pPr>
            <a:r>
              <a:rPr lang="en-US" dirty="0"/>
              <a:t>Usually purchased as a perpetual license (one-time payment).</a:t>
            </a:r>
          </a:p>
          <a:p>
            <a:pPr lvl="1">
              <a:buFont typeface="Wingdings" panose="05000000000000000000" pitchFamily="2" charset="2"/>
              <a:buChar char="v"/>
            </a:pPr>
            <a:r>
              <a:rPr lang="en-US" dirty="0"/>
              <a:t>Requires internal maintenance and updates.</a:t>
            </a:r>
          </a:p>
          <a:p>
            <a:pPr lvl="1">
              <a:buFont typeface="Wingdings" panose="05000000000000000000" pitchFamily="2" charset="2"/>
              <a:buChar char="v"/>
            </a:pPr>
            <a:r>
              <a:rPr lang="en-US" dirty="0"/>
              <a:t>Offers full control over data.</a:t>
            </a:r>
          </a:p>
          <a:p>
            <a:r>
              <a:rPr lang="en-US" b="1" dirty="0"/>
              <a:t>2. Cloud-Based Software (Web-Based Software / SaaS)</a:t>
            </a:r>
          </a:p>
          <a:p>
            <a:pPr lvl="1">
              <a:buFont typeface="Wingdings" panose="05000000000000000000" pitchFamily="2" charset="2"/>
              <a:buChar char="v"/>
            </a:pPr>
            <a:r>
              <a:rPr lang="en-US" dirty="0"/>
              <a:t>Used directly via the internet without installation.</a:t>
            </a:r>
          </a:p>
          <a:p>
            <a:pPr lvl="1">
              <a:buFont typeface="Wingdings" panose="05000000000000000000" pitchFamily="2" charset="2"/>
              <a:buChar char="v"/>
            </a:pPr>
            <a:r>
              <a:rPr lang="en-US" dirty="0"/>
              <a:t>Based on a subscription model (monthly/yearly).</a:t>
            </a:r>
          </a:p>
          <a:p>
            <a:pPr lvl="1">
              <a:buFont typeface="Wingdings" panose="05000000000000000000" pitchFamily="2" charset="2"/>
              <a:buChar char="v"/>
            </a:pPr>
            <a:r>
              <a:rPr lang="en-US" dirty="0"/>
              <a:t>Maintained and updated by the service provider.</a:t>
            </a:r>
          </a:p>
          <a:p>
            <a:pPr lvl="1">
              <a:buFont typeface="Wingdings" panose="05000000000000000000" pitchFamily="2" charset="2"/>
              <a:buChar char="v"/>
            </a:pPr>
            <a:r>
              <a:rPr lang="en-US" dirty="0"/>
              <a:t>Accessible from anywhere.</a:t>
            </a:r>
          </a:p>
          <a:p>
            <a:pPr marL="0" indent="0">
              <a:buNone/>
            </a:pPr>
            <a:endParaRPr lang="ar-SY" dirty="0"/>
          </a:p>
        </p:txBody>
      </p:sp>
    </p:spTree>
    <p:extLst>
      <p:ext uri="{BB962C8B-B14F-4D97-AF65-F5344CB8AC3E}">
        <p14:creationId xmlns:p14="http://schemas.microsoft.com/office/powerpoint/2010/main" val="170449954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2AC85-FF78-46EB-A61B-27B8CF020188}"/>
              </a:ext>
            </a:extLst>
          </p:cNvPr>
          <p:cNvSpPr>
            <a:spLocks noGrp="1"/>
          </p:cNvSpPr>
          <p:nvPr>
            <p:ph type="title"/>
          </p:nvPr>
        </p:nvSpPr>
        <p:spPr/>
        <p:txBody>
          <a:bodyPr>
            <a:noAutofit/>
          </a:bodyPr>
          <a:lstStyle/>
          <a:p>
            <a:r>
              <a:rPr lang="en-US" sz="3200" dirty="0"/>
              <a:t>Software Selection from a Business Perspective</a:t>
            </a:r>
            <a:endParaRPr lang="ar-SY" sz="3200" dirty="0"/>
          </a:p>
        </p:txBody>
      </p:sp>
      <p:sp>
        <p:nvSpPr>
          <p:cNvPr id="3" name="Content Placeholder 2">
            <a:extLst>
              <a:ext uri="{FF2B5EF4-FFF2-40B4-BE49-F238E27FC236}">
                <a16:creationId xmlns:a16="http://schemas.microsoft.com/office/drawing/2014/main" id="{B44849DA-2D4C-4CCD-9393-275324F10938}"/>
              </a:ext>
            </a:extLst>
          </p:cNvPr>
          <p:cNvSpPr>
            <a:spLocks noGrp="1"/>
          </p:cNvSpPr>
          <p:nvPr>
            <p:ph idx="1"/>
          </p:nvPr>
        </p:nvSpPr>
        <p:spPr/>
        <p:txBody>
          <a:bodyPr>
            <a:normAutofit fontScale="55000" lnSpcReduction="20000"/>
          </a:bodyPr>
          <a:lstStyle/>
          <a:p>
            <a:pPr marL="0" indent="0">
              <a:buNone/>
            </a:pPr>
            <a:r>
              <a:rPr lang="en-US" b="1" dirty="0">
                <a:solidFill>
                  <a:srgbClr val="FF0000"/>
                </a:solidFill>
              </a:rPr>
              <a:t>Classification of Software from a Managerial Perspective</a:t>
            </a:r>
          </a:p>
          <a:p>
            <a:r>
              <a:rPr lang="en-US" b="1" dirty="0"/>
              <a:t>3. Open Source Software</a:t>
            </a:r>
          </a:p>
          <a:p>
            <a:pPr lvl="1">
              <a:buFont typeface="Wingdings" panose="05000000000000000000" pitchFamily="2" charset="2"/>
              <a:buChar char="v"/>
            </a:pPr>
            <a:r>
              <a:rPr lang="en-US" dirty="0"/>
              <a:t>Freely downloadable and modifiable.</a:t>
            </a:r>
          </a:p>
          <a:p>
            <a:pPr lvl="1">
              <a:buFont typeface="Wingdings" panose="05000000000000000000" pitchFamily="2" charset="2"/>
              <a:buChar char="v"/>
            </a:pPr>
            <a:r>
              <a:rPr lang="en-US" dirty="0"/>
              <a:t>Often free, but may incur support or development costs.</a:t>
            </a:r>
          </a:p>
          <a:p>
            <a:pPr lvl="1">
              <a:buFont typeface="Wingdings" panose="05000000000000000000" pitchFamily="2" charset="2"/>
              <a:buChar char="v"/>
            </a:pPr>
            <a:r>
              <a:rPr lang="en-US" dirty="0"/>
              <a:t>Supported by an active developer community.</a:t>
            </a:r>
          </a:p>
          <a:p>
            <a:pPr lvl="1">
              <a:buFont typeface="Wingdings" panose="05000000000000000000" pitchFamily="2" charset="2"/>
              <a:buChar char="v"/>
            </a:pPr>
            <a:r>
              <a:rPr lang="en-US" dirty="0"/>
              <a:t>Requires internal technical expertise to fully utilize.</a:t>
            </a:r>
          </a:p>
          <a:p>
            <a:r>
              <a:rPr lang="en-US" b="1" dirty="0"/>
              <a:t>4. Custom Software</a:t>
            </a:r>
          </a:p>
          <a:p>
            <a:pPr lvl="1">
              <a:buFont typeface="Wingdings" panose="05000000000000000000" pitchFamily="2" charset="2"/>
              <a:buChar char="v"/>
            </a:pPr>
            <a:r>
              <a:rPr lang="en-US" dirty="0"/>
              <a:t>Developed specifically to meet the organization’s needs.</a:t>
            </a:r>
          </a:p>
          <a:p>
            <a:pPr lvl="1">
              <a:buFont typeface="Wingdings" panose="05000000000000000000" pitchFamily="2" charset="2"/>
              <a:buChar char="v"/>
            </a:pPr>
            <a:r>
              <a:rPr lang="en-US" dirty="0"/>
              <a:t>Requires significant time and development cost.</a:t>
            </a:r>
          </a:p>
          <a:p>
            <a:pPr lvl="1">
              <a:buFont typeface="Wingdings" panose="05000000000000000000" pitchFamily="2" charset="2"/>
              <a:buChar char="v"/>
            </a:pPr>
            <a:r>
              <a:rPr lang="en-US" dirty="0"/>
              <a:t>Offers high flexibility and precise integration with operations.</a:t>
            </a:r>
          </a:p>
          <a:p>
            <a:pPr lvl="1">
              <a:buFont typeface="Wingdings" panose="05000000000000000000" pitchFamily="2" charset="2"/>
              <a:buChar char="v"/>
            </a:pPr>
            <a:r>
              <a:rPr lang="en-US" dirty="0"/>
              <a:t>Maintenance depends on the development team or external provider.</a:t>
            </a:r>
          </a:p>
          <a:p>
            <a:pPr marL="0" indent="0">
              <a:buNone/>
            </a:pPr>
            <a:r>
              <a:rPr lang="en-US" sz="3300" dirty="0"/>
              <a:t>There is no "perfect solution" for all organizations; the decision depends on the organization's size, budget, infrastructure, and digital strategy.</a:t>
            </a:r>
          </a:p>
          <a:p>
            <a:pPr marL="0" indent="0">
              <a:buNone/>
            </a:pPr>
            <a:endParaRPr lang="ar-SY" dirty="0"/>
          </a:p>
        </p:txBody>
      </p:sp>
    </p:spTree>
    <p:extLst>
      <p:ext uri="{BB962C8B-B14F-4D97-AF65-F5344CB8AC3E}">
        <p14:creationId xmlns:p14="http://schemas.microsoft.com/office/powerpoint/2010/main" val="190994343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2AC85-FF78-46EB-A61B-27B8CF020188}"/>
              </a:ext>
            </a:extLst>
          </p:cNvPr>
          <p:cNvSpPr>
            <a:spLocks noGrp="1"/>
          </p:cNvSpPr>
          <p:nvPr>
            <p:ph type="title"/>
          </p:nvPr>
        </p:nvSpPr>
        <p:spPr/>
        <p:txBody>
          <a:bodyPr>
            <a:normAutofit fontScale="90000"/>
          </a:bodyPr>
          <a:lstStyle/>
          <a:p>
            <a:r>
              <a:rPr lang="en-US" dirty="0"/>
              <a:t>Software Selection from a Business Perspective</a:t>
            </a:r>
            <a:endParaRPr lang="ar-SY" dirty="0"/>
          </a:p>
        </p:txBody>
      </p:sp>
      <p:graphicFrame>
        <p:nvGraphicFramePr>
          <p:cNvPr id="4" name="Content Placeholder 3">
            <a:extLst>
              <a:ext uri="{FF2B5EF4-FFF2-40B4-BE49-F238E27FC236}">
                <a16:creationId xmlns:a16="http://schemas.microsoft.com/office/drawing/2014/main" id="{CB8C9D20-6870-4923-BA09-8B03A8DACFD1}"/>
              </a:ext>
            </a:extLst>
          </p:cNvPr>
          <p:cNvGraphicFramePr>
            <a:graphicFrameLocks noGrp="1"/>
          </p:cNvGraphicFramePr>
          <p:nvPr>
            <p:ph idx="1"/>
            <p:extLst>
              <p:ext uri="{D42A27DB-BD31-4B8C-83A1-F6EECF244321}">
                <p14:modId xmlns:p14="http://schemas.microsoft.com/office/powerpoint/2010/main" val="701021011"/>
              </p:ext>
            </p:extLst>
          </p:nvPr>
        </p:nvGraphicFramePr>
        <p:xfrm>
          <a:off x="351144" y="1912912"/>
          <a:ext cx="11460795" cy="4428733"/>
        </p:xfrm>
        <a:graphic>
          <a:graphicData uri="http://schemas.openxmlformats.org/drawingml/2006/table">
            <a:tbl>
              <a:tblPr>
                <a:tableStyleId>{5940675A-B579-460E-94D1-54222C63F5DA}</a:tableStyleId>
              </a:tblPr>
              <a:tblGrid>
                <a:gridCol w="1151675">
                  <a:extLst>
                    <a:ext uri="{9D8B030D-6E8A-4147-A177-3AD203B41FA5}">
                      <a16:colId xmlns:a16="http://schemas.microsoft.com/office/drawing/2014/main" val="1870397442"/>
                    </a:ext>
                  </a:extLst>
                </a:gridCol>
                <a:gridCol w="2964425">
                  <a:extLst>
                    <a:ext uri="{9D8B030D-6E8A-4147-A177-3AD203B41FA5}">
                      <a16:colId xmlns:a16="http://schemas.microsoft.com/office/drawing/2014/main" val="3417796537"/>
                    </a:ext>
                  </a:extLst>
                </a:gridCol>
                <a:gridCol w="2760377">
                  <a:extLst>
                    <a:ext uri="{9D8B030D-6E8A-4147-A177-3AD203B41FA5}">
                      <a16:colId xmlns:a16="http://schemas.microsoft.com/office/drawing/2014/main" val="2301247724"/>
                    </a:ext>
                  </a:extLst>
                </a:gridCol>
                <a:gridCol w="2292159">
                  <a:extLst>
                    <a:ext uri="{9D8B030D-6E8A-4147-A177-3AD203B41FA5}">
                      <a16:colId xmlns:a16="http://schemas.microsoft.com/office/drawing/2014/main" val="303917908"/>
                    </a:ext>
                  </a:extLst>
                </a:gridCol>
                <a:gridCol w="2292159">
                  <a:extLst>
                    <a:ext uri="{9D8B030D-6E8A-4147-A177-3AD203B41FA5}">
                      <a16:colId xmlns:a16="http://schemas.microsoft.com/office/drawing/2014/main" val="2406695031"/>
                    </a:ext>
                  </a:extLst>
                </a:gridCol>
              </a:tblGrid>
              <a:tr h="0">
                <a:tc>
                  <a:txBody>
                    <a:bodyPr/>
                    <a:lstStyle/>
                    <a:p>
                      <a:pPr algn="l" fontAlgn="t"/>
                      <a:r>
                        <a:rPr lang="en-US" sz="1400" b="1" dirty="0">
                          <a:effectLst/>
                        </a:rPr>
                        <a:t>Criteria</a:t>
                      </a:r>
                    </a:p>
                  </a:txBody>
                  <a:tcPr marL="77133" marR="51422" marT="51422" marB="44994">
                    <a:solidFill>
                      <a:schemeClr val="accent1">
                        <a:lumMod val="20000"/>
                        <a:lumOff val="80000"/>
                      </a:schemeClr>
                    </a:solidFill>
                  </a:tcPr>
                </a:tc>
                <a:tc>
                  <a:txBody>
                    <a:bodyPr/>
                    <a:lstStyle/>
                    <a:p>
                      <a:pPr algn="l" fontAlgn="t"/>
                      <a:r>
                        <a:rPr lang="en-US" sz="1400" b="1" dirty="0">
                          <a:effectLst/>
                        </a:rPr>
                        <a:t>Installed Software</a:t>
                      </a:r>
                    </a:p>
                  </a:txBody>
                  <a:tcPr marL="77133" marR="51422" marT="51422" marB="44994">
                    <a:solidFill>
                      <a:schemeClr val="accent1">
                        <a:lumMod val="20000"/>
                        <a:lumOff val="80000"/>
                      </a:schemeClr>
                    </a:solidFill>
                  </a:tcPr>
                </a:tc>
                <a:tc>
                  <a:txBody>
                    <a:bodyPr/>
                    <a:lstStyle/>
                    <a:p>
                      <a:pPr algn="l" fontAlgn="t"/>
                      <a:r>
                        <a:rPr lang="en-US" sz="1400" b="1" dirty="0">
                          <a:effectLst/>
                        </a:rPr>
                        <a:t>Cloud-Based Software (SaaS)</a:t>
                      </a:r>
                    </a:p>
                  </a:txBody>
                  <a:tcPr marL="77133" marR="51422" marT="51422" marB="44994">
                    <a:solidFill>
                      <a:schemeClr val="accent1">
                        <a:lumMod val="20000"/>
                        <a:lumOff val="80000"/>
                      </a:schemeClr>
                    </a:solidFill>
                  </a:tcPr>
                </a:tc>
                <a:tc>
                  <a:txBody>
                    <a:bodyPr/>
                    <a:lstStyle/>
                    <a:p>
                      <a:pPr algn="l" fontAlgn="t"/>
                      <a:r>
                        <a:rPr lang="en-US" sz="1400" b="1" dirty="0">
                          <a:effectLst/>
                        </a:rPr>
                        <a:t>Open Source Software</a:t>
                      </a:r>
                    </a:p>
                  </a:txBody>
                  <a:tcPr marL="77133" marR="51422" marT="51422" marB="44994">
                    <a:solidFill>
                      <a:schemeClr val="accent1">
                        <a:lumMod val="20000"/>
                        <a:lumOff val="80000"/>
                      </a:schemeClr>
                    </a:solidFill>
                  </a:tcPr>
                </a:tc>
                <a:tc>
                  <a:txBody>
                    <a:bodyPr/>
                    <a:lstStyle/>
                    <a:p>
                      <a:pPr algn="l" fontAlgn="t"/>
                      <a:r>
                        <a:rPr lang="en-US" sz="1400" b="1" dirty="0">
                          <a:effectLst/>
                        </a:rPr>
                        <a:t>Custom Software</a:t>
                      </a:r>
                    </a:p>
                  </a:txBody>
                  <a:tcPr marL="77133" marR="51422" marT="51422" marB="44994">
                    <a:solidFill>
                      <a:schemeClr val="accent1">
                        <a:lumMod val="20000"/>
                        <a:lumOff val="80000"/>
                      </a:schemeClr>
                    </a:solidFill>
                  </a:tcPr>
                </a:tc>
                <a:extLst>
                  <a:ext uri="{0D108BD9-81ED-4DB2-BD59-A6C34878D82A}">
                    <a16:rowId xmlns:a16="http://schemas.microsoft.com/office/drawing/2014/main" val="4215095838"/>
                  </a:ext>
                </a:extLst>
              </a:tr>
              <a:tr h="566852">
                <a:tc>
                  <a:txBody>
                    <a:bodyPr/>
                    <a:lstStyle/>
                    <a:p>
                      <a:pPr algn="l" fontAlgn="t"/>
                      <a:r>
                        <a:rPr lang="en-US" sz="1400" b="1" dirty="0">
                          <a:effectLst/>
                        </a:rPr>
                        <a:t>Deployment</a:t>
                      </a:r>
                    </a:p>
                  </a:txBody>
                  <a:tcPr marL="77133" marR="51422" marT="51422" marB="44994">
                    <a:solidFill>
                      <a:schemeClr val="accent1">
                        <a:lumMod val="20000"/>
                        <a:lumOff val="80000"/>
                      </a:schemeClr>
                    </a:solidFill>
                  </a:tcPr>
                </a:tc>
                <a:tc>
                  <a:txBody>
                    <a:bodyPr/>
                    <a:lstStyle/>
                    <a:p>
                      <a:pPr algn="l" fontAlgn="t"/>
                      <a:r>
                        <a:rPr lang="en-US" sz="1400">
                          <a:effectLst/>
                        </a:rPr>
                        <a:t>Local installation on company devices/servers</a:t>
                      </a:r>
                    </a:p>
                  </a:txBody>
                  <a:tcPr marL="77133" marR="51422" marT="51422" marB="44994"/>
                </a:tc>
                <a:tc>
                  <a:txBody>
                    <a:bodyPr/>
                    <a:lstStyle/>
                    <a:p>
                      <a:pPr algn="l" fontAlgn="t"/>
                      <a:r>
                        <a:rPr lang="en-US" sz="1400">
                          <a:effectLst/>
                        </a:rPr>
                        <a:t>Accessed via web browser</a:t>
                      </a:r>
                    </a:p>
                  </a:txBody>
                  <a:tcPr marL="77133" marR="51422" marT="51422" marB="44994"/>
                </a:tc>
                <a:tc>
                  <a:txBody>
                    <a:bodyPr/>
                    <a:lstStyle/>
                    <a:p>
                      <a:pPr algn="l" fontAlgn="t"/>
                      <a:r>
                        <a:rPr lang="en-US" sz="1400">
                          <a:effectLst/>
                        </a:rPr>
                        <a:t>Downloaded and hosted internally or externally</a:t>
                      </a:r>
                    </a:p>
                  </a:txBody>
                  <a:tcPr marL="77133" marR="51422" marT="51422" marB="44994"/>
                </a:tc>
                <a:tc>
                  <a:txBody>
                    <a:bodyPr/>
                    <a:lstStyle/>
                    <a:p>
                      <a:pPr algn="l" fontAlgn="t"/>
                      <a:r>
                        <a:rPr lang="en-US" sz="1400">
                          <a:effectLst/>
                        </a:rPr>
                        <a:t>Developed and deployed based on company needs</a:t>
                      </a:r>
                    </a:p>
                  </a:txBody>
                  <a:tcPr marL="77133" marR="51422" marT="51422" marB="44994"/>
                </a:tc>
                <a:extLst>
                  <a:ext uri="{0D108BD9-81ED-4DB2-BD59-A6C34878D82A}">
                    <a16:rowId xmlns:a16="http://schemas.microsoft.com/office/drawing/2014/main" val="3820382556"/>
                  </a:ext>
                </a:extLst>
              </a:tr>
              <a:tr h="566852">
                <a:tc>
                  <a:txBody>
                    <a:bodyPr/>
                    <a:lstStyle/>
                    <a:p>
                      <a:pPr algn="l" fontAlgn="t"/>
                      <a:r>
                        <a:rPr lang="en-US" sz="1400" b="1" dirty="0">
                          <a:effectLst/>
                        </a:rPr>
                        <a:t>Cost Model</a:t>
                      </a:r>
                    </a:p>
                  </a:txBody>
                  <a:tcPr marL="77133" marR="51422" marT="51422" marB="44994">
                    <a:solidFill>
                      <a:schemeClr val="accent1">
                        <a:lumMod val="20000"/>
                        <a:lumOff val="80000"/>
                      </a:schemeClr>
                    </a:solidFill>
                  </a:tcPr>
                </a:tc>
                <a:tc>
                  <a:txBody>
                    <a:bodyPr/>
                    <a:lstStyle/>
                    <a:p>
                      <a:pPr algn="l" fontAlgn="t"/>
                      <a:r>
                        <a:rPr lang="en-US" sz="1400">
                          <a:effectLst/>
                        </a:rPr>
                        <a:t>One-time license fee</a:t>
                      </a:r>
                    </a:p>
                  </a:txBody>
                  <a:tcPr marL="77133" marR="51422" marT="51422" marB="44994"/>
                </a:tc>
                <a:tc>
                  <a:txBody>
                    <a:bodyPr/>
                    <a:lstStyle/>
                    <a:p>
                      <a:pPr algn="l" fontAlgn="t"/>
                      <a:r>
                        <a:rPr lang="en-US" sz="1400">
                          <a:effectLst/>
                        </a:rPr>
                        <a:t>Subscription-based (monthly/yearly)</a:t>
                      </a:r>
                    </a:p>
                  </a:txBody>
                  <a:tcPr marL="77133" marR="51422" marT="51422" marB="44994"/>
                </a:tc>
                <a:tc>
                  <a:txBody>
                    <a:bodyPr/>
                    <a:lstStyle/>
                    <a:p>
                      <a:pPr algn="l" fontAlgn="t"/>
                      <a:r>
                        <a:rPr lang="en-US" sz="1400">
                          <a:effectLst/>
                        </a:rPr>
                        <a:t>Free or low-cost (support may cost extra)</a:t>
                      </a:r>
                    </a:p>
                  </a:txBody>
                  <a:tcPr marL="77133" marR="51422" marT="51422" marB="44994"/>
                </a:tc>
                <a:tc>
                  <a:txBody>
                    <a:bodyPr/>
                    <a:lstStyle/>
                    <a:p>
                      <a:pPr algn="l" fontAlgn="t"/>
                      <a:r>
                        <a:rPr lang="en-US" sz="1400">
                          <a:effectLst/>
                        </a:rPr>
                        <a:t>High initial development cost</a:t>
                      </a:r>
                    </a:p>
                  </a:txBody>
                  <a:tcPr marL="77133" marR="51422" marT="51422" marB="44994"/>
                </a:tc>
                <a:extLst>
                  <a:ext uri="{0D108BD9-81ED-4DB2-BD59-A6C34878D82A}">
                    <a16:rowId xmlns:a16="http://schemas.microsoft.com/office/drawing/2014/main" val="1233739229"/>
                  </a:ext>
                </a:extLst>
              </a:tr>
              <a:tr h="566852">
                <a:tc>
                  <a:txBody>
                    <a:bodyPr/>
                    <a:lstStyle/>
                    <a:p>
                      <a:pPr algn="l" fontAlgn="t"/>
                      <a:r>
                        <a:rPr lang="en-US" sz="1400" b="1" dirty="0">
                          <a:effectLst/>
                        </a:rPr>
                        <a:t>Maintenance</a:t>
                      </a:r>
                    </a:p>
                  </a:txBody>
                  <a:tcPr marL="77133" marR="51422" marT="51422" marB="44994">
                    <a:solidFill>
                      <a:schemeClr val="accent1">
                        <a:lumMod val="20000"/>
                        <a:lumOff val="80000"/>
                      </a:schemeClr>
                    </a:solidFill>
                  </a:tcPr>
                </a:tc>
                <a:tc>
                  <a:txBody>
                    <a:bodyPr/>
                    <a:lstStyle/>
                    <a:p>
                      <a:pPr algn="l" fontAlgn="t"/>
                      <a:r>
                        <a:rPr lang="en-US" sz="1400">
                          <a:effectLst/>
                        </a:rPr>
                        <a:t>Internal IT team responsible</a:t>
                      </a:r>
                    </a:p>
                  </a:txBody>
                  <a:tcPr marL="77133" marR="51422" marT="51422" marB="44994"/>
                </a:tc>
                <a:tc>
                  <a:txBody>
                    <a:bodyPr/>
                    <a:lstStyle/>
                    <a:p>
                      <a:pPr algn="l" fontAlgn="t"/>
                      <a:r>
                        <a:rPr lang="en-US" sz="1400">
                          <a:effectLst/>
                        </a:rPr>
                        <a:t>Handled by provider</a:t>
                      </a:r>
                    </a:p>
                  </a:txBody>
                  <a:tcPr marL="77133" marR="51422" marT="51422" marB="44994"/>
                </a:tc>
                <a:tc>
                  <a:txBody>
                    <a:bodyPr/>
                    <a:lstStyle/>
                    <a:p>
                      <a:pPr algn="l" fontAlgn="t"/>
                      <a:r>
                        <a:rPr lang="en-US" sz="1400">
                          <a:effectLst/>
                        </a:rPr>
                        <a:t>Requires internal or community support</a:t>
                      </a:r>
                    </a:p>
                  </a:txBody>
                  <a:tcPr marL="77133" marR="51422" marT="51422" marB="44994"/>
                </a:tc>
                <a:tc>
                  <a:txBody>
                    <a:bodyPr/>
                    <a:lstStyle/>
                    <a:p>
                      <a:pPr algn="l" fontAlgn="t"/>
                      <a:r>
                        <a:rPr lang="en-US" sz="1400">
                          <a:effectLst/>
                        </a:rPr>
                        <a:t>Handled by internal team or contracted developer</a:t>
                      </a:r>
                    </a:p>
                  </a:txBody>
                  <a:tcPr marL="77133" marR="51422" marT="51422" marB="44994"/>
                </a:tc>
                <a:extLst>
                  <a:ext uri="{0D108BD9-81ED-4DB2-BD59-A6C34878D82A}">
                    <a16:rowId xmlns:a16="http://schemas.microsoft.com/office/drawing/2014/main" val="1386013063"/>
                  </a:ext>
                </a:extLst>
              </a:tr>
              <a:tr h="469382">
                <a:tc>
                  <a:txBody>
                    <a:bodyPr/>
                    <a:lstStyle/>
                    <a:p>
                      <a:pPr algn="l" fontAlgn="t"/>
                      <a:r>
                        <a:rPr lang="en-US" sz="1400" b="1" dirty="0">
                          <a:effectLst/>
                        </a:rPr>
                        <a:t>Flexibility</a:t>
                      </a:r>
                    </a:p>
                  </a:txBody>
                  <a:tcPr marL="77133" marR="51422" marT="51422" marB="44994">
                    <a:solidFill>
                      <a:schemeClr val="accent1">
                        <a:lumMod val="20000"/>
                        <a:lumOff val="80000"/>
                      </a:schemeClr>
                    </a:solidFill>
                  </a:tcPr>
                </a:tc>
                <a:tc>
                  <a:txBody>
                    <a:bodyPr/>
                    <a:lstStyle/>
                    <a:p>
                      <a:pPr algn="l" fontAlgn="t"/>
                      <a:r>
                        <a:rPr lang="en-US" sz="1400">
                          <a:effectLst/>
                        </a:rPr>
                        <a:t>Limited to vendor’s features</a:t>
                      </a:r>
                    </a:p>
                  </a:txBody>
                  <a:tcPr marL="77133" marR="51422" marT="51422" marB="44994"/>
                </a:tc>
                <a:tc>
                  <a:txBody>
                    <a:bodyPr/>
                    <a:lstStyle/>
                    <a:p>
                      <a:pPr algn="l" fontAlgn="t"/>
                      <a:r>
                        <a:rPr lang="en-US" sz="1400">
                          <a:effectLst/>
                        </a:rPr>
                        <a:t>Moderate, depending on provider</a:t>
                      </a:r>
                    </a:p>
                  </a:txBody>
                  <a:tcPr marL="77133" marR="51422" marT="51422" marB="44994"/>
                </a:tc>
                <a:tc>
                  <a:txBody>
                    <a:bodyPr/>
                    <a:lstStyle/>
                    <a:p>
                      <a:pPr algn="l" fontAlgn="t"/>
                      <a:r>
                        <a:rPr lang="en-US" sz="1400">
                          <a:effectLst/>
                        </a:rPr>
                        <a:t>High (modifiable source code)</a:t>
                      </a:r>
                    </a:p>
                  </a:txBody>
                  <a:tcPr marL="77133" marR="51422" marT="51422" marB="44994"/>
                </a:tc>
                <a:tc>
                  <a:txBody>
                    <a:bodyPr/>
                    <a:lstStyle/>
                    <a:p>
                      <a:pPr algn="l" fontAlgn="t"/>
                      <a:r>
                        <a:rPr lang="en-US" sz="1400">
                          <a:effectLst/>
                        </a:rPr>
                        <a:t>Very high (fully tailored)</a:t>
                      </a:r>
                    </a:p>
                  </a:txBody>
                  <a:tcPr marL="77133" marR="51422" marT="51422" marB="44994"/>
                </a:tc>
                <a:extLst>
                  <a:ext uri="{0D108BD9-81ED-4DB2-BD59-A6C34878D82A}">
                    <a16:rowId xmlns:a16="http://schemas.microsoft.com/office/drawing/2014/main" val="3627181201"/>
                  </a:ext>
                </a:extLst>
              </a:tr>
              <a:tr h="405852">
                <a:tc>
                  <a:txBody>
                    <a:bodyPr/>
                    <a:lstStyle/>
                    <a:p>
                      <a:pPr algn="l" fontAlgn="t"/>
                      <a:r>
                        <a:rPr lang="en-US" sz="1400" b="1" dirty="0">
                          <a:effectLst/>
                        </a:rPr>
                        <a:t>Data Control</a:t>
                      </a:r>
                    </a:p>
                  </a:txBody>
                  <a:tcPr marL="77133" marR="51422" marT="51422" marB="44994">
                    <a:solidFill>
                      <a:schemeClr val="accent1">
                        <a:lumMod val="20000"/>
                        <a:lumOff val="80000"/>
                      </a:schemeClr>
                    </a:solidFill>
                  </a:tcPr>
                </a:tc>
                <a:tc>
                  <a:txBody>
                    <a:bodyPr/>
                    <a:lstStyle/>
                    <a:p>
                      <a:pPr algn="l" fontAlgn="t"/>
                      <a:r>
                        <a:rPr lang="en-US" sz="1400">
                          <a:effectLst/>
                        </a:rPr>
                        <a:t>Full control over data</a:t>
                      </a:r>
                    </a:p>
                  </a:txBody>
                  <a:tcPr marL="77133" marR="51422" marT="51422" marB="44994"/>
                </a:tc>
                <a:tc>
                  <a:txBody>
                    <a:bodyPr/>
                    <a:lstStyle/>
                    <a:p>
                      <a:pPr algn="l" fontAlgn="t"/>
                      <a:r>
                        <a:rPr lang="en-US" sz="1400">
                          <a:effectLst/>
                        </a:rPr>
                        <a:t>Data stored on provider’s servers</a:t>
                      </a:r>
                    </a:p>
                  </a:txBody>
                  <a:tcPr marL="77133" marR="51422" marT="51422" marB="44994"/>
                </a:tc>
                <a:tc>
                  <a:txBody>
                    <a:bodyPr/>
                    <a:lstStyle/>
                    <a:p>
                      <a:pPr algn="l" fontAlgn="t"/>
                      <a:r>
                        <a:rPr lang="en-US" sz="1400">
                          <a:effectLst/>
                        </a:rPr>
                        <a:t>Depends on hosting setup</a:t>
                      </a:r>
                    </a:p>
                  </a:txBody>
                  <a:tcPr marL="77133" marR="51422" marT="51422" marB="44994"/>
                </a:tc>
                <a:tc>
                  <a:txBody>
                    <a:bodyPr/>
                    <a:lstStyle/>
                    <a:p>
                      <a:pPr algn="l" fontAlgn="t"/>
                      <a:r>
                        <a:rPr lang="en-US" sz="1400">
                          <a:effectLst/>
                        </a:rPr>
                        <a:t>Full control</a:t>
                      </a:r>
                    </a:p>
                  </a:txBody>
                  <a:tcPr marL="77133" marR="51422" marT="51422" marB="44994"/>
                </a:tc>
                <a:extLst>
                  <a:ext uri="{0D108BD9-81ED-4DB2-BD59-A6C34878D82A}">
                    <a16:rowId xmlns:a16="http://schemas.microsoft.com/office/drawing/2014/main" val="2596342635"/>
                  </a:ext>
                </a:extLst>
              </a:tr>
              <a:tr h="566852">
                <a:tc>
                  <a:txBody>
                    <a:bodyPr/>
                    <a:lstStyle/>
                    <a:p>
                      <a:pPr algn="l" fontAlgn="t"/>
                      <a:r>
                        <a:rPr lang="en-US" sz="1400" b="1" dirty="0">
                          <a:effectLst/>
                        </a:rPr>
                        <a:t>Security</a:t>
                      </a:r>
                    </a:p>
                  </a:txBody>
                  <a:tcPr marL="77133" marR="51422" marT="51422" marB="44994">
                    <a:solidFill>
                      <a:schemeClr val="accent1">
                        <a:lumMod val="20000"/>
                        <a:lumOff val="80000"/>
                      </a:schemeClr>
                    </a:solidFill>
                  </a:tcPr>
                </a:tc>
                <a:tc>
                  <a:txBody>
                    <a:bodyPr/>
                    <a:lstStyle/>
                    <a:p>
                      <a:pPr algn="l" fontAlgn="t"/>
                      <a:r>
                        <a:rPr lang="en-US" sz="1400">
                          <a:effectLst/>
                        </a:rPr>
                        <a:t>Depends on internal infrastructure</a:t>
                      </a:r>
                    </a:p>
                  </a:txBody>
                  <a:tcPr marL="77133" marR="51422" marT="51422" marB="44994"/>
                </a:tc>
                <a:tc>
                  <a:txBody>
                    <a:bodyPr/>
                    <a:lstStyle/>
                    <a:p>
                      <a:pPr algn="l" fontAlgn="t"/>
                      <a:r>
                        <a:rPr lang="en-US" sz="1400">
                          <a:effectLst/>
                        </a:rPr>
                        <a:t>Depends on provider’s security measures</a:t>
                      </a:r>
                    </a:p>
                  </a:txBody>
                  <a:tcPr marL="77133" marR="51422" marT="51422" marB="44994"/>
                </a:tc>
                <a:tc>
                  <a:txBody>
                    <a:bodyPr/>
                    <a:lstStyle/>
                    <a:p>
                      <a:pPr algn="l" fontAlgn="t"/>
                      <a:r>
                        <a:rPr lang="en-US" sz="1400">
                          <a:effectLst/>
                        </a:rPr>
                        <a:t>Varies; requires technical oversight</a:t>
                      </a:r>
                    </a:p>
                  </a:txBody>
                  <a:tcPr marL="77133" marR="51422" marT="51422" marB="44994"/>
                </a:tc>
                <a:tc>
                  <a:txBody>
                    <a:bodyPr/>
                    <a:lstStyle/>
                    <a:p>
                      <a:pPr algn="l" fontAlgn="t"/>
                      <a:r>
                        <a:rPr lang="en-US" sz="1400">
                          <a:effectLst/>
                        </a:rPr>
                        <a:t>Can be designed to meet specific security needs</a:t>
                      </a:r>
                    </a:p>
                  </a:txBody>
                  <a:tcPr marL="77133" marR="51422" marT="51422" marB="44994"/>
                </a:tc>
                <a:extLst>
                  <a:ext uri="{0D108BD9-81ED-4DB2-BD59-A6C34878D82A}">
                    <a16:rowId xmlns:a16="http://schemas.microsoft.com/office/drawing/2014/main" val="3429936257"/>
                  </a:ext>
                </a:extLst>
              </a:tr>
              <a:tr h="405852">
                <a:tc>
                  <a:txBody>
                    <a:bodyPr/>
                    <a:lstStyle/>
                    <a:p>
                      <a:pPr algn="l" fontAlgn="t"/>
                      <a:r>
                        <a:rPr lang="en-US" sz="1400" b="1" dirty="0">
                          <a:effectLst/>
                        </a:rPr>
                        <a:t>Scalability</a:t>
                      </a:r>
                    </a:p>
                  </a:txBody>
                  <a:tcPr marL="77133" marR="51422" marT="51422" marB="44994">
                    <a:solidFill>
                      <a:schemeClr val="accent1">
                        <a:lumMod val="20000"/>
                        <a:lumOff val="80000"/>
                      </a:schemeClr>
                    </a:solidFill>
                  </a:tcPr>
                </a:tc>
                <a:tc>
                  <a:txBody>
                    <a:bodyPr/>
                    <a:lstStyle/>
                    <a:p>
                      <a:pPr algn="l" fontAlgn="t"/>
                      <a:r>
                        <a:rPr lang="en-US" sz="1400">
                          <a:effectLst/>
                        </a:rPr>
                        <a:t>Limited by hardware</a:t>
                      </a:r>
                    </a:p>
                  </a:txBody>
                  <a:tcPr marL="77133" marR="51422" marT="51422" marB="44994"/>
                </a:tc>
                <a:tc>
                  <a:txBody>
                    <a:bodyPr/>
                    <a:lstStyle/>
                    <a:p>
                      <a:pPr algn="l" fontAlgn="t"/>
                      <a:r>
                        <a:rPr lang="en-US" sz="1400">
                          <a:effectLst/>
                        </a:rPr>
                        <a:t>Easily scalable</a:t>
                      </a:r>
                    </a:p>
                  </a:txBody>
                  <a:tcPr marL="77133" marR="51422" marT="51422" marB="44994"/>
                </a:tc>
                <a:tc>
                  <a:txBody>
                    <a:bodyPr/>
                    <a:lstStyle/>
                    <a:p>
                      <a:pPr algn="l" fontAlgn="t"/>
                      <a:r>
                        <a:rPr lang="en-US" sz="1400">
                          <a:effectLst/>
                        </a:rPr>
                        <a:t>Depends on infrastructure</a:t>
                      </a:r>
                    </a:p>
                  </a:txBody>
                  <a:tcPr marL="77133" marR="51422" marT="51422" marB="44994"/>
                </a:tc>
                <a:tc>
                  <a:txBody>
                    <a:bodyPr/>
                    <a:lstStyle/>
                    <a:p>
                      <a:pPr algn="l" fontAlgn="t"/>
                      <a:r>
                        <a:rPr lang="en-US" sz="1400">
                          <a:effectLst/>
                        </a:rPr>
                        <a:t>Scalable if designed properly</a:t>
                      </a:r>
                    </a:p>
                  </a:txBody>
                  <a:tcPr marL="77133" marR="51422" marT="51422" marB="44994"/>
                </a:tc>
                <a:extLst>
                  <a:ext uri="{0D108BD9-81ED-4DB2-BD59-A6C34878D82A}">
                    <a16:rowId xmlns:a16="http://schemas.microsoft.com/office/drawing/2014/main" val="38961563"/>
                  </a:ext>
                </a:extLst>
              </a:tr>
              <a:tr h="463615">
                <a:tc>
                  <a:txBody>
                    <a:bodyPr/>
                    <a:lstStyle/>
                    <a:p>
                      <a:pPr algn="l" fontAlgn="t"/>
                      <a:r>
                        <a:rPr lang="en-US" sz="1400" b="1" dirty="0">
                          <a:effectLst/>
                        </a:rPr>
                        <a:t>Examples</a:t>
                      </a:r>
                    </a:p>
                  </a:txBody>
                  <a:tcPr marL="77133" marR="51422" marT="51422" marB="38567">
                    <a:solidFill>
                      <a:schemeClr val="accent1">
                        <a:lumMod val="20000"/>
                        <a:lumOff val="80000"/>
                      </a:schemeClr>
                    </a:solidFill>
                  </a:tcPr>
                </a:tc>
                <a:tc>
                  <a:txBody>
                    <a:bodyPr/>
                    <a:lstStyle/>
                    <a:p>
                      <a:pPr algn="l" fontAlgn="t"/>
                      <a:r>
                        <a:rPr lang="en-US" sz="1400">
                          <a:effectLst/>
                        </a:rPr>
                        <a:t>Microsoft Office (on-prem), AutoCAD</a:t>
                      </a:r>
                    </a:p>
                  </a:txBody>
                  <a:tcPr marL="77133" marR="51422" marT="51422" marB="38567"/>
                </a:tc>
                <a:tc>
                  <a:txBody>
                    <a:bodyPr/>
                    <a:lstStyle/>
                    <a:p>
                      <a:pPr algn="l" fontAlgn="t"/>
                      <a:r>
                        <a:rPr lang="en-US" sz="1400">
                          <a:effectLst/>
                        </a:rPr>
                        <a:t>Google Workspace, Salesforce</a:t>
                      </a:r>
                    </a:p>
                  </a:txBody>
                  <a:tcPr marL="77133" marR="51422" marT="51422" marB="38567"/>
                </a:tc>
                <a:tc>
                  <a:txBody>
                    <a:bodyPr/>
                    <a:lstStyle/>
                    <a:p>
                      <a:pPr algn="l" fontAlgn="t"/>
                      <a:r>
                        <a:rPr lang="en-US" sz="1400">
                          <a:effectLst/>
                        </a:rPr>
                        <a:t>Moodle, LibreOffice, Odoo</a:t>
                      </a:r>
                    </a:p>
                  </a:txBody>
                  <a:tcPr marL="77133" marR="51422" marT="51422" marB="38567"/>
                </a:tc>
                <a:tc>
                  <a:txBody>
                    <a:bodyPr/>
                    <a:lstStyle/>
                    <a:p>
                      <a:pPr algn="l" fontAlgn="t"/>
                      <a:r>
                        <a:rPr lang="en-US" sz="1400" dirty="0">
                          <a:effectLst/>
                        </a:rPr>
                        <a:t>Custom ERP, internal HR systems</a:t>
                      </a:r>
                    </a:p>
                  </a:txBody>
                  <a:tcPr marL="77133" marR="51422" marT="51422" marB="38567"/>
                </a:tc>
                <a:extLst>
                  <a:ext uri="{0D108BD9-81ED-4DB2-BD59-A6C34878D82A}">
                    <a16:rowId xmlns:a16="http://schemas.microsoft.com/office/drawing/2014/main" val="3239511128"/>
                  </a:ext>
                </a:extLst>
              </a:tr>
            </a:tbl>
          </a:graphicData>
        </a:graphic>
      </p:graphicFrame>
      <p:sp>
        <p:nvSpPr>
          <p:cNvPr id="7" name="Rectangle 6">
            <a:extLst>
              <a:ext uri="{FF2B5EF4-FFF2-40B4-BE49-F238E27FC236}">
                <a16:creationId xmlns:a16="http://schemas.microsoft.com/office/drawing/2014/main" id="{C0707B2D-CF51-4B4E-AA25-9133772CC43C}"/>
              </a:ext>
            </a:extLst>
          </p:cNvPr>
          <p:cNvSpPr/>
          <p:nvPr/>
        </p:nvSpPr>
        <p:spPr>
          <a:xfrm>
            <a:off x="308007" y="1337104"/>
            <a:ext cx="4201791" cy="369332"/>
          </a:xfrm>
          <a:prstGeom prst="rect">
            <a:avLst/>
          </a:prstGeom>
        </p:spPr>
        <p:txBody>
          <a:bodyPr wrap="none">
            <a:spAutoFit/>
          </a:bodyPr>
          <a:lstStyle/>
          <a:p>
            <a:r>
              <a:rPr lang="en-US" b="1" dirty="0">
                <a:solidFill>
                  <a:srgbClr val="424242"/>
                </a:solidFill>
                <a:latin typeface="Segoe Sans"/>
              </a:rPr>
              <a:t>Comparison Between Software Types</a:t>
            </a:r>
            <a:endParaRPr lang="en-US" b="1" i="0" dirty="0">
              <a:solidFill>
                <a:srgbClr val="424242"/>
              </a:solidFill>
              <a:effectLst/>
              <a:latin typeface="Segoe Sans"/>
            </a:endParaRPr>
          </a:p>
        </p:txBody>
      </p:sp>
    </p:spTree>
    <p:extLst>
      <p:ext uri="{BB962C8B-B14F-4D97-AF65-F5344CB8AC3E}">
        <p14:creationId xmlns:p14="http://schemas.microsoft.com/office/powerpoint/2010/main" val="272579032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2AC85-FF78-46EB-A61B-27B8CF020188}"/>
              </a:ext>
            </a:extLst>
          </p:cNvPr>
          <p:cNvSpPr>
            <a:spLocks noGrp="1"/>
          </p:cNvSpPr>
          <p:nvPr>
            <p:ph type="title"/>
          </p:nvPr>
        </p:nvSpPr>
        <p:spPr/>
        <p:txBody>
          <a:bodyPr>
            <a:noAutofit/>
          </a:bodyPr>
          <a:lstStyle/>
          <a:p>
            <a:r>
              <a:rPr lang="en-US" sz="3200" dirty="0"/>
              <a:t>Software Selection from a Business Perspective</a:t>
            </a:r>
            <a:endParaRPr lang="ar-SY" sz="3200" dirty="0"/>
          </a:p>
        </p:txBody>
      </p:sp>
      <p:sp>
        <p:nvSpPr>
          <p:cNvPr id="3" name="Content Placeholder 2">
            <a:extLst>
              <a:ext uri="{FF2B5EF4-FFF2-40B4-BE49-F238E27FC236}">
                <a16:creationId xmlns:a16="http://schemas.microsoft.com/office/drawing/2014/main" id="{B44849DA-2D4C-4CCD-9393-275324F10938}"/>
              </a:ext>
            </a:extLst>
          </p:cNvPr>
          <p:cNvSpPr>
            <a:spLocks noGrp="1"/>
          </p:cNvSpPr>
          <p:nvPr>
            <p:ph idx="1"/>
          </p:nvPr>
        </p:nvSpPr>
        <p:spPr/>
        <p:txBody>
          <a:bodyPr>
            <a:normAutofit fontScale="77500" lnSpcReduction="20000"/>
          </a:bodyPr>
          <a:lstStyle/>
          <a:p>
            <a:pPr marL="0" indent="0">
              <a:buNone/>
            </a:pPr>
            <a:r>
              <a:rPr lang="en-US" b="1" dirty="0">
                <a:solidFill>
                  <a:srgbClr val="FF0000"/>
                </a:solidFill>
              </a:rPr>
              <a:t>Administrative factors influencing decision-making</a:t>
            </a:r>
          </a:p>
          <a:p>
            <a:pPr marL="0" indent="0">
              <a:buNone/>
            </a:pPr>
            <a:r>
              <a:rPr lang="en-US" dirty="0"/>
              <a:t>When choosing the appropriate type of software, management should consider a range of strategic and organizational factors, including:</a:t>
            </a:r>
          </a:p>
          <a:p>
            <a:pPr marL="0" indent="0">
              <a:buNone/>
            </a:pPr>
            <a:r>
              <a:rPr lang="en-US" b="1" dirty="0"/>
              <a:t>1. Organization Size and Operational Complexity</a:t>
            </a:r>
          </a:p>
          <a:p>
            <a:pPr lvl="1">
              <a:buFont typeface="Wingdings" panose="05000000000000000000" pitchFamily="2" charset="2"/>
              <a:buChar char="v"/>
            </a:pPr>
            <a:r>
              <a:rPr lang="en-US" dirty="0"/>
              <a:t>Small businesses may prefer off-the-shelf or cloud-based solutions to reduce costs.</a:t>
            </a:r>
          </a:p>
          <a:p>
            <a:pPr lvl="1">
              <a:buFont typeface="Wingdings" panose="05000000000000000000" pitchFamily="2" charset="2"/>
              <a:buChar char="v"/>
            </a:pPr>
            <a:r>
              <a:rPr lang="en-US" dirty="0"/>
              <a:t>Large enterprises with complex operations may require custom solutions.</a:t>
            </a:r>
          </a:p>
          <a:p>
            <a:pPr marL="0" indent="0">
              <a:buNone/>
            </a:pPr>
            <a:r>
              <a:rPr lang="en-US" b="1" dirty="0"/>
              <a:t>2. Available Budget</a:t>
            </a:r>
          </a:p>
          <a:p>
            <a:pPr lvl="1">
              <a:buFont typeface="Wingdings" panose="05000000000000000000" pitchFamily="2" charset="2"/>
              <a:buChar char="v"/>
            </a:pPr>
            <a:r>
              <a:rPr lang="en-US" dirty="0"/>
              <a:t>Custom software requires a high upfront investment.</a:t>
            </a:r>
          </a:p>
          <a:p>
            <a:pPr lvl="1">
              <a:buFont typeface="Wingdings" panose="05000000000000000000" pitchFamily="2" charset="2"/>
              <a:buChar char="v"/>
            </a:pPr>
            <a:r>
              <a:rPr lang="en-US" dirty="0"/>
              <a:t>Cloud-based solutions offer flexible payment models (monthly/yearly).</a:t>
            </a:r>
          </a:p>
          <a:p>
            <a:pPr lvl="1">
              <a:buFont typeface="Wingdings" panose="05000000000000000000" pitchFamily="2" charset="2"/>
              <a:buChar char="v"/>
            </a:pPr>
            <a:r>
              <a:rPr lang="en-US" dirty="0"/>
              <a:t>Open-source software may appear free but requires technical resources.</a:t>
            </a:r>
          </a:p>
          <a:p>
            <a:pPr marL="0" indent="0">
              <a:buNone/>
            </a:pPr>
            <a:endParaRPr lang="ar-SY" b="1" dirty="0"/>
          </a:p>
        </p:txBody>
      </p:sp>
    </p:spTree>
    <p:extLst>
      <p:ext uri="{BB962C8B-B14F-4D97-AF65-F5344CB8AC3E}">
        <p14:creationId xmlns:p14="http://schemas.microsoft.com/office/powerpoint/2010/main" val="368779003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2AC85-FF78-46EB-A61B-27B8CF020188}"/>
              </a:ext>
            </a:extLst>
          </p:cNvPr>
          <p:cNvSpPr>
            <a:spLocks noGrp="1"/>
          </p:cNvSpPr>
          <p:nvPr>
            <p:ph type="title"/>
          </p:nvPr>
        </p:nvSpPr>
        <p:spPr/>
        <p:txBody>
          <a:bodyPr>
            <a:noAutofit/>
          </a:bodyPr>
          <a:lstStyle/>
          <a:p>
            <a:r>
              <a:rPr lang="en-US" sz="3200" dirty="0"/>
              <a:t>Software Selection from a Business Perspective</a:t>
            </a:r>
            <a:endParaRPr lang="ar-SY" sz="3200" dirty="0"/>
          </a:p>
        </p:txBody>
      </p:sp>
      <p:sp>
        <p:nvSpPr>
          <p:cNvPr id="3" name="Content Placeholder 2">
            <a:extLst>
              <a:ext uri="{FF2B5EF4-FFF2-40B4-BE49-F238E27FC236}">
                <a16:creationId xmlns:a16="http://schemas.microsoft.com/office/drawing/2014/main" id="{B44849DA-2D4C-4CCD-9393-275324F10938}"/>
              </a:ext>
            </a:extLst>
          </p:cNvPr>
          <p:cNvSpPr>
            <a:spLocks noGrp="1"/>
          </p:cNvSpPr>
          <p:nvPr>
            <p:ph idx="1"/>
          </p:nvPr>
        </p:nvSpPr>
        <p:spPr/>
        <p:txBody>
          <a:bodyPr>
            <a:normAutofit fontScale="77500" lnSpcReduction="20000"/>
          </a:bodyPr>
          <a:lstStyle/>
          <a:p>
            <a:pPr marL="0" indent="0">
              <a:buNone/>
            </a:pPr>
            <a:r>
              <a:rPr lang="en-US" b="1" dirty="0">
                <a:solidFill>
                  <a:srgbClr val="FF0000"/>
                </a:solidFill>
              </a:rPr>
              <a:t>Administrative factors influencing decision-making</a:t>
            </a:r>
          </a:p>
          <a:p>
            <a:pPr marL="0" indent="0">
              <a:buNone/>
            </a:pPr>
            <a:r>
              <a:rPr lang="en-US" b="1" dirty="0"/>
              <a:t>3. Total Cost of Ownership (TCO): </a:t>
            </a:r>
            <a:r>
              <a:rPr lang="en-US" dirty="0"/>
              <a:t>Includes not only the purchase or subscription cost, but also:</a:t>
            </a:r>
          </a:p>
          <a:p>
            <a:pPr lvl="1">
              <a:buFont typeface="Wingdings" panose="05000000000000000000" pitchFamily="2" charset="2"/>
              <a:buChar char="v"/>
            </a:pPr>
            <a:r>
              <a:rPr lang="en-US" dirty="0"/>
              <a:t>Maintenance and technical support.</a:t>
            </a:r>
          </a:p>
          <a:p>
            <a:pPr lvl="1">
              <a:buFont typeface="Wingdings" panose="05000000000000000000" pitchFamily="2" charset="2"/>
              <a:buChar char="v"/>
            </a:pPr>
            <a:r>
              <a:rPr lang="en-US" b="1" dirty="0"/>
              <a:t>Training and onboarding costs.</a:t>
            </a:r>
            <a:endParaRPr lang="en-US" dirty="0"/>
          </a:p>
          <a:p>
            <a:pPr lvl="1">
              <a:buFont typeface="Wingdings" panose="05000000000000000000" pitchFamily="2" charset="2"/>
              <a:buChar char="v"/>
            </a:pPr>
            <a:r>
              <a:rPr lang="en-US" dirty="0"/>
              <a:t>Upgrades and scalability.</a:t>
            </a:r>
          </a:p>
          <a:p>
            <a:pPr lvl="1">
              <a:buFont typeface="Wingdings" panose="05000000000000000000" pitchFamily="2" charset="2"/>
              <a:buChar char="v"/>
            </a:pPr>
            <a:r>
              <a:rPr lang="en-US" dirty="0"/>
              <a:t>Downtime and potential disruptions.</a:t>
            </a:r>
          </a:p>
          <a:p>
            <a:pPr marL="0" indent="0">
              <a:buNone/>
            </a:pPr>
            <a:r>
              <a:rPr lang="en-US" dirty="0"/>
              <a:t>TCO helps assess the </a:t>
            </a:r>
            <a:r>
              <a:rPr lang="en-US" b="1" dirty="0"/>
              <a:t>long-term financial impact</a:t>
            </a:r>
            <a:r>
              <a:rPr lang="en-US" dirty="0"/>
              <a:t>, not just the initial price.</a:t>
            </a:r>
          </a:p>
          <a:p>
            <a:pPr marL="0" indent="0">
              <a:buNone/>
            </a:pPr>
            <a:r>
              <a:rPr lang="en-US" b="1" dirty="0"/>
              <a:t>4. Required Flexibility</a:t>
            </a:r>
          </a:p>
          <a:p>
            <a:pPr lvl="1">
              <a:buFont typeface="Wingdings" panose="05000000000000000000" pitchFamily="2" charset="2"/>
              <a:buChar char="v"/>
            </a:pPr>
            <a:r>
              <a:rPr lang="en-US" dirty="0"/>
              <a:t>Does the organization need deep customization?</a:t>
            </a:r>
          </a:p>
          <a:p>
            <a:pPr lvl="1">
              <a:buFont typeface="Wingdings" panose="05000000000000000000" pitchFamily="2" charset="2"/>
              <a:buChar char="v"/>
            </a:pPr>
            <a:r>
              <a:rPr lang="en-US" dirty="0"/>
              <a:t>Are business processes fixed or evolving?</a:t>
            </a:r>
          </a:p>
        </p:txBody>
      </p:sp>
    </p:spTree>
    <p:extLst>
      <p:ext uri="{BB962C8B-B14F-4D97-AF65-F5344CB8AC3E}">
        <p14:creationId xmlns:p14="http://schemas.microsoft.com/office/powerpoint/2010/main" val="105033594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2AC85-FF78-46EB-A61B-27B8CF020188}"/>
              </a:ext>
            </a:extLst>
          </p:cNvPr>
          <p:cNvSpPr>
            <a:spLocks noGrp="1"/>
          </p:cNvSpPr>
          <p:nvPr>
            <p:ph type="title"/>
          </p:nvPr>
        </p:nvSpPr>
        <p:spPr/>
        <p:txBody>
          <a:bodyPr>
            <a:noAutofit/>
          </a:bodyPr>
          <a:lstStyle/>
          <a:p>
            <a:r>
              <a:rPr lang="en-US" sz="3200" dirty="0"/>
              <a:t>Software Selection from a Business Perspective</a:t>
            </a:r>
            <a:endParaRPr lang="ar-SY" sz="3200" dirty="0"/>
          </a:p>
        </p:txBody>
      </p:sp>
      <p:sp>
        <p:nvSpPr>
          <p:cNvPr id="3" name="Content Placeholder 2">
            <a:extLst>
              <a:ext uri="{FF2B5EF4-FFF2-40B4-BE49-F238E27FC236}">
                <a16:creationId xmlns:a16="http://schemas.microsoft.com/office/drawing/2014/main" id="{B44849DA-2D4C-4CCD-9393-275324F10938}"/>
              </a:ext>
            </a:extLst>
          </p:cNvPr>
          <p:cNvSpPr>
            <a:spLocks noGrp="1"/>
          </p:cNvSpPr>
          <p:nvPr>
            <p:ph idx="1"/>
          </p:nvPr>
        </p:nvSpPr>
        <p:spPr/>
        <p:txBody>
          <a:bodyPr>
            <a:normAutofit/>
          </a:bodyPr>
          <a:lstStyle/>
          <a:p>
            <a:pPr marL="0" indent="0">
              <a:buNone/>
            </a:pPr>
            <a:r>
              <a:rPr lang="en-US" b="1" dirty="0">
                <a:solidFill>
                  <a:srgbClr val="FF0000"/>
                </a:solidFill>
              </a:rPr>
              <a:t>Administrative factors influencing decision-making</a:t>
            </a:r>
          </a:p>
          <a:p>
            <a:pPr marL="0" indent="0">
              <a:buNone/>
            </a:pPr>
            <a:r>
              <a:rPr lang="en-US" b="1" dirty="0"/>
              <a:t>5. Security and Data Control</a:t>
            </a:r>
          </a:p>
          <a:p>
            <a:pPr lvl="1">
              <a:buFont typeface="Wingdings" panose="05000000000000000000" pitchFamily="2" charset="2"/>
              <a:buChar char="v"/>
            </a:pPr>
            <a:r>
              <a:rPr lang="en-US" dirty="0"/>
              <a:t>Some sectors (e.g., banking, government) require full control over data.</a:t>
            </a:r>
          </a:p>
          <a:p>
            <a:pPr lvl="1">
              <a:buFont typeface="Wingdings" panose="05000000000000000000" pitchFamily="2" charset="2"/>
              <a:buChar char="v"/>
            </a:pPr>
            <a:r>
              <a:rPr lang="en-US" dirty="0"/>
              <a:t>Less sensitive organizations may accept third-party data hosting.</a:t>
            </a:r>
          </a:p>
          <a:p>
            <a:pPr marL="0" indent="0">
              <a:buNone/>
            </a:pPr>
            <a:r>
              <a:rPr lang="en-US" b="1" dirty="0"/>
              <a:t>6. Internal Technical Readiness</a:t>
            </a:r>
          </a:p>
          <a:p>
            <a:pPr lvl="1">
              <a:buFont typeface="Wingdings" panose="05000000000000000000" pitchFamily="2" charset="2"/>
              <a:buChar char="v"/>
            </a:pPr>
            <a:r>
              <a:rPr lang="en-US" dirty="0"/>
              <a:t>Is </a:t>
            </a:r>
            <a:r>
              <a:rPr lang="en-US" sz="2500" dirty="0"/>
              <a:t>there an in-house IT team capable of managing and maintaining the software?</a:t>
            </a:r>
          </a:p>
          <a:p>
            <a:pPr lvl="1">
              <a:buFont typeface="Wingdings" panose="05000000000000000000" pitchFamily="2" charset="2"/>
              <a:buChar char="v"/>
            </a:pPr>
            <a:r>
              <a:rPr lang="en-US" sz="2500" dirty="0"/>
              <a:t>Or does the organization rely on external vendors?</a:t>
            </a:r>
            <a:endParaRPr lang="en-US" b="1" dirty="0"/>
          </a:p>
          <a:p>
            <a:pPr marL="0" indent="0">
              <a:buNone/>
            </a:pPr>
            <a:endParaRPr lang="ar-SY" b="1" dirty="0"/>
          </a:p>
        </p:txBody>
      </p:sp>
    </p:spTree>
    <p:extLst>
      <p:ext uri="{BB962C8B-B14F-4D97-AF65-F5344CB8AC3E}">
        <p14:creationId xmlns:p14="http://schemas.microsoft.com/office/powerpoint/2010/main" val="168306310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2AC85-FF78-46EB-A61B-27B8CF020188}"/>
              </a:ext>
            </a:extLst>
          </p:cNvPr>
          <p:cNvSpPr>
            <a:spLocks noGrp="1"/>
          </p:cNvSpPr>
          <p:nvPr>
            <p:ph type="title"/>
          </p:nvPr>
        </p:nvSpPr>
        <p:spPr/>
        <p:txBody>
          <a:bodyPr>
            <a:noAutofit/>
          </a:bodyPr>
          <a:lstStyle/>
          <a:p>
            <a:r>
              <a:rPr lang="en-US" sz="3200" dirty="0"/>
              <a:t>Software Selection from a Business Perspective</a:t>
            </a:r>
            <a:endParaRPr lang="ar-SY" sz="3200" dirty="0"/>
          </a:p>
        </p:txBody>
      </p:sp>
      <p:sp>
        <p:nvSpPr>
          <p:cNvPr id="3" name="Content Placeholder 2">
            <a:extLst>
              <a:ext uri="{FF2B5EF4-FFF2-40B4-BE49-F238E27FC236}">
                <a16:creationId xmlns:a16="http://schemas.microsoft.com/office/drawing/2014/main" id="{B44849DA-2D4C-4CCD-9393-275324F10938}"/>
              </a:ext>
            </a:extLst>
          </p:cNvPr>
          <p:cNvSpPr>
            <a:spLocks noGrp="1"/>
          </p:cNvSpPr>
          <p:nvPr>
            <p:ph idx="1"/>
          </p:nvPr>
        </p:nvSpPr>
        <p:spPr/>
        <p:txBody>
          <a:bodyPr>
            <a:normAutofit/>
          </a:bodyPr>
          <a:lstStyle/>
          <a:p>
            <a:pPr marL="0" indent="0">
              <a:buNone/>
            </a:pPr>
            <a:r>
              <a:rPr lang="en-US" b="1" dirty="0">
                <a:solidFill>
                  <a:srgbClr val="FF0000"/>
                </a:solidFill>
              </a:rPr>
              <a:t>Administrative factors influencing decision-making</a:t>
            </a:r>
          </a:p>
          <a:p>
            <a:pPr marL="0" indent="0">
              <a:buNone/>
            </a:pPr>
            <a:r>
              <a:rPr lang="en-US" b="1" dirty="0"/>
              <a:t>7. Scalability and Future Growth</a:t>
            </a:r>
          </a:p>
          <a:p>
            <a:pPr lvl="1">
              <a:buFont typeface="Wingdings" panose="05000000000000000000" pitchFamily="2" charset="2"/>
              <a:buChar char="v"/>
            </a:pPr>
            <a:r>
              <a:rPr lang="en-US" dirty="0"/>
              <a:t>Can </a:t>
            </a:r>
            <a:r>
              <a:rPr lang="en-US" sz="2500" dirty="0"/>
              <a:t>the system grow with the organization?</a:t>
            </a:r>
          </a:p>
          <a:p>
            <a:pPr lvl="1">
              <a:buFont typeface="Wingdings" panose="05000000000000000000" pitchFamily="2" charset="2"/>
              <a:buChar char="v"/>
            </a:pPr>
            <a:r>
              <a:rPr lang="en-US" sz="2500" dirty="0"/>
              <a:t>Does it support modular expansion or integration with other systems?</a:t>
            </a:r>
          </a:p>
          <a:p>
            <a:pPr marL="0" indent="0">
              <a:buNone/>
            </a:pPr>
            <a:r>
              <a:rPr lang="en-US" b="1" dirty="0"/>
              <a:t>8. Implementation Timeframe</a:t>
            </a:r>
          </a:p>
          <a:p>
            <a:pPr lvl="1">
              <a:buFont typeface="Wingdings" panose="05000000000000000000" pitchFamily="2" charset="2"/>
              <a:buChar char="v"/>
            </a:pPr>
            <a:r>
              <a:rPr lang="en-US" sz="2500" dirty="0"/>
              <a:t>Off-the-shelf solutions can be deployed within days.</a:t>
            </a:r>
          </a:p>
          <a:p>
            <a:pPr lvl="1">
              <a:buFont typeface="Wingdings" panose="05000000000000000000" pitchFamily="2" charset="2"/>
              <a:buChar char="v"/>
            </a:pPr>
            <a:r>
              <a:rPr lang="en-US" sz="2500" dirty="0"/>
              <a:t>Custom solutions may take months to develop and implement.</a:t>
            </a:r>
          </a:p>
          <a:p>
            <a:pPr marL="0" indent="0">
              <a:buNone/>
            </a:pPr>
            <a:endParaRPr lang="ar-SY" b="1" dirty="0"/>
          </a:p>
        </p:txBody>
      </p:sp>
    </p:spTree>
    <p:extLst>
      <p:ext uri="{BB962C8B-B14F-4D97-AF65-F5344CB8AC3E}">
        <p14:creationId xmlns:p14="http://schemas.microsoft.com/office/powerpoint/2010/main" val="383813791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2AC85-FF78-46EB-A61B-27B8CF020188}"/>
              </a:ext>
            </a:extLst>
          </p:cNvPr>
          <p:cNvSpPr>
            <a:spLocks noGrp="1"/>
          </p:cNvSpPr>
          <p:nvPr>
            <p:ph type="title"/>
          </p:nvPr>
        </p:nvSpPr>
        <p:spPr/>
        <p:txBody>
          <a:bodyPr>
            <a:noAutofit/>
          </a:bodyPr>
          <a:lstStyle/>
          <a:p>
            <a:r>
              <a:rPr lang="en-US" sz="3200" dirty="0"/>
              <a:t>Software Selection from a Business Perspective</a:t>
            </a:r>
            <a:endParaRPr lang="ar-SY" sz="3200" dirty="0"/>
          </a:p>
        </p:txBody>
      </p:sp>
      <p:sp>
        <p:nvSpPr>
          <p:cNvPr id="3" name="Content Placeholder 2">
            <a:extLst>
              <a:ext uri="{FF2B5EF4-FFF2-40B4-BE49-F238E27FC236}">
                <a16:creationId xmlns:a16="http://schemas.microsoft.com/office/drawing/2014/main" id="{B44849DA-2D4C-4CCD-9393-275324F10938}"/>
              </a:ext>
            </a:extLst>
          </p:cNvPr>
          <p:cNvSpPr>
            <a:spLocks noGrp="1"/>
          </p:cNvSpPr>
          <p:nvPr>
            <p:ph idx="1"/>
          </p:nvPr>
        </p:nvSpPr>
        <p:spPr/>
        <p:txBody>
          <a:bodyPr>
            <a:normAutofit/>
          </a:bodyPr>
          <a:lstStyle/>
          <a:p>
            <a:pPr marL="0" indent="0">
              <a:buNone/>
            </a:pPr>
            <a:r>
              <a:rPr lang="en-US" b="1" dirty="0">
                <a:solidFill>
                  <a:srgbClr val="FF0000"/>
                </a:solidFill>
              </a:rPr>
              <a:t>Practical Examples from Real-World Scenarios</a:t>
            </a:r>
          </a:p>
          <a:p>
            <a:pPr marL="0" indent="0">
              <a:buNone/>
            </a:pPr>
            <a:r>
              <a:rPr lang="en-US" b="1" dirty="0"/>
              <a:t>🏢 1. Small Business Using Cloud-Based Software</a:t>
            </a:r>
          </a:p>
          <a:p>
            <a:pPr lvl="1">
              <a:buFont typeface="Wingdings" panose="05000000000000000000" pitchFamily="2" charset="2"/>
              <a:buChar char="v"/>
            </a:pPr>
            <a:r>
              <a:rPr lang="en-US" b="1" dirty="0"/>
              <a:t>Context:</a:t>
            </a:r>
            <a:r>
              <a:rPr lang="en-US" dirty="0"/>
              <a:t> A digital marketing startup with 10 employees.</a:t>
            </a:r>
          </a:p>
          <a:p>
            <a:pPr lvl="1">
              <a:buFont typeface="Wingdings" panose="05000000000000000000" pitchFamily="2" charset="2"/>
              <a:buChar char="v"/>
            </a:pPr>
            <a:r>
              <a:rPr lang="en-US" b="1" dirty="0"/>
              <a:t>Choice:</a:t>
            </a:r>
            <a:r>
              <a:rPr lang="en-US" dirty="0"/>
              <a:t> Google Workspace, Trello, and </a:t>
            </a:r>
            <a:r>
              <a:rPr lang="en-US" dirty="0" err="1"/>
              <a:t>Zoho</a:t>
            </a:r>
            <a:r>
              <a:rPr lang="en-US" dirty="0"/>
              <a:t> CRM.</a:t>
            </a:r>
          </a:p>
          <a:p>
            <a:pPr lvl="1">
              <a:buFont typeface="Wingdings" panose="05000000000000000000" pitchFamily="2" charset="2"/>
              <a:buChar char="v"/>
            </a:pPr>
            <a:r>
              <a:rPr lang="en-US" b="1" dirty="0"/>
              <a:t>Managerial Rationale:</a:t>
            </a:r>
            <a:r>
              <a:rPr lang="en-US" dirty="0"/>
              <a:t> Minimize costs, ease of use, no need for internal IT staff.</a:t>
            </a:r>
          </a:p>
          <a:p>
            <a:pPr lvl="1">
              <a:buFont typeface="Wingdings" panose="05000000000000000000" pitchFamily="2" charset="2"/>
              <a:buChar char="v"/>
            </a:pPr>
            <a:r>
              <a:rPr lang="en-US" b="1" dirty="0"/>
              <a:t>Outcome:</a:t>
            </a:r>
            <a:r>
              <a:rPr lang="en-US" dirty="0"/>
              <a:t> Fast setup, remote work flexibility, and tool integration.</a:t>
            </a:r>
          </a:p>
          <a:p>
            <a:endParaRPr lang="ar-SY" dirty="0"/>
          </a:p>
        </p:txBody>
      </p:sp>
    </p:spTree>
    <p:extLst>
      <p:ext uri="{BB962C8B-B14F-4D97-AF65-F5344CB8AC3E}">
        <p14:creationId xmlns:p14="http://schemas.microsoft.com/office/powerpoint/2010/main" val="221008231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2AC85-FF78-46EB-A61B-27B8CF020188}"/>
              </a:ext>
            </a:extLst>
          </p:cNvPr>
          <p:cNvSpPr>
            <a:spLocks noGrp="1"/>
          </p:cNvSpPr>
          <p:nvPr>
            <p:ph type="title"/>
          </p:nvPr>
        </p:nvSpPr>
        <p:spPr/>
        <p:txBody>
          <a:bodyPr>
            <a:noAutofit/>
          </a:bodyPr>
          <a:lstStyle/>
          <a:p>
            <a:r>
              <a:rPr lang="en-US" sz="3200" dirty="0"/>
              <a:t>Software Selection from a Business Perspective</a:t>
            </a:r>
            <a:endParaRPr lang="ar-SY" sz="3200" dirty="0"/>
          </a:p>
        </p:txBody>
      </p:sp>
      <p:sp>
        <p:nvSpPr>
          <p:cNvPr id="3" name="Content Placeholder 2">
            <a:extLst>
              <a:ext uri="{FF2B5EF4-FFF2-40B4-BE49-F238E27FC236}">
                <a16:creationId xmlns:a16="http://schemas.microsoft.com/office/drawing/2014/main" id="{B44849DA-2D4C-4CCD-9393-275324F10938}"/>
              </a:ext>
            </a:extLst>
          </p:cNvPr>
          <p:cNvSpPr>
            <a:spLocks noGrp="1"/>
          </p:cNvSpPr>
          <p:nvPr>
            <p:ph idx="1"/>
          </p:nvPr>
        </p:nvSpPr>
        <p:spPr/>
        <p:txBody>
          <a:bodyPr>
            <a:normAutofit fontScale="92500"/>
          </a:bodyPr>
          <a:lstStyle/>
          <a:p>
            <a:pPr marL="0" indent="0">
              <a:buNone/>
            </a:pPr>
            <a:r>
              <a:rPr lang="en-US" b="1" dirty="0">
                <a:solidFill>
                  <a:srgbClr val="FF0000"/>
                </a:solidFill>
              </a:rPr>
              <a:t>Practical Examples from Real-World Scenarios</a:t>
            </a:r>
          </a:p>
          <a:p>
            <a:pPr marL="0" indent="0">
              <a:buNone/>
            </a:pPr>
            <a:r>
              <a:rPr lang="en-US" b="1" dirty="0"/>
              <a:t>🏭 2. Manufacturing Enterprise Using Custom Software</a:t>
            </a:r>
          </a:p>
          <a:p>
            <a:pPr lvl="1">
              <a:buFont typeface="Wingdings" panose="05000000000000000000" pitchFamily="2" charset="2"/>
              <a:buChar char="v"/>
            </a:pPr>
            <a:r>
              <a:rPr lang="en-US" b="1" dirty="0"/>
              <a:t>Context:</a:t>
            </a:r>
            <a:r>
              <a:rPr lang="en-US" dirty="0"/>
              <a:t> A large automotive factory requiring a fully integrated ERP system.</a:t>
            </a:r>
          </a:p>
          <a:p>
            <a:pPr lvl="1">
              <a:buFont typeface="Wingdings" panose="05000000000000000000" pitchFamily="2" charset="2"/>
              <a:buChar char="v"/>
            </a:pPr>
            <a:r>
              <a:rPr lang="en-US" b="1" dirty="0"/>
              <a:t>Choice:</a:t>
            </a:r>
            <a:r>
              <a:rPr lang="en-US" dirty="0"/>
              <a:t> Custom-developed software for supply chain, production, and inventory management.</a:t>
            </a:r>
          </a:p>
          <a:p>
            <a:pPr lvl="1">
              <a:buFont typeface="Wingdings" panose="05000000000000000000" pitchFamily="2" charset="2"/>
              <a:buChar char="v"/>
            </a:pPr>
            <a:r>
              <a:rPr lang="en-US" b="1" dirty="0"/>
              <a:t>Managerial Rationale:</a:t>
            </a:r>
            <a:r>
              <a:rPr lang="en-US" dirty="0"/>
              <a:t> Complex operations needing precise integration with production lines.</a:t>
            </a:r>
          </a:p>
          <a:p>
            <a:pPr lvl="1">
              <a:buFont typeface="Wingdings" panose="05000000000000000000" pitchFamily="2" charset="2"/>
              <a:buChar char="v"/>
            </a:pPr>
            <a:r>
              <a:rPr lang="en-US" b="1" dirty="0"/>
              <a:t>Outcome:</a:t>
            </a:r>
            <a:r>
              <a:rPr lang="en-US" dirty="0"/>
              <a:t> High operational efficiency, but with significant development and maintenance costs.</a:t>
            </a:r>
          </a:p>
        </p:txBody>
      </p:sp>
    </p:spTree>
    <p:extLst>
      <p:ext uri="{BB962C8B-B14F-4D97-AF65-F5344CB8AC3E}">
        <p14:creationId xmlns:p14="http://schemas.microsoft.com/office/powerpoint/2010/main" val="379990500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2AC85-FF78-46EB-A61B-27B8CF020188}"/>
              </a:ext>
            </a:extLst>
          </p:cNvPr>
          <p:cNvSpPr>
            <a:spLocks noGrp="1"/>
          </p:cNvSpPr>
          <p:nvPr>
            <p:ph type="title"/>
          </p:nvPr>
        </p:nvSpPr>
        <p:spPr/>
        <p:txBody>
          <a:bodyPr>
            <a:noAutofit/>
          </a:bodyPr>
          <a:lstStyle/>
          <a:p>
            <a:r>
              <a:rPr lang="en-US" sz="3200" dirty="0"/>
              <a:t>Software Selection from a Business Perspective</a:t>
            </a:r>
            <a:endParaRPr lang="ar-SY" sz="3200" dirty="0"/>
          </a:p>
        </p:txBody>
      </p:sp>
      <p:sp>
        <p:nvSpPr>
          <p:cNvPr id="3" name="Content Placeholder 2">
            <a:extLst>
              <a:ext uri="{FF2B5EF4-FFF2-40B4-BE49-F238E27FC236}">
                <a16:creationId xmlns:a16="http://schemas.microsoft.com/office/drawing/2014/main" id="{B44849DA-2D4C-4CCD-9393-275324F10938}"/>
              </a:ext>
            </a:extLst>
          </p:cNvPr>
          <p:cNvSpPr>
            <a:spLocks noGrp="1"/>
          </p:cNvSpPr>
          <p:nvPr>
            <p:ph idx="1"/>
          </p:nvPr>
        </p:nvSpPr>
        <p:spPr/>
        <p:txBody>
          <a:bodyPr>
            <a:normAutofit/>
          </a:bodyPr>
          <a:lstStyle/>
          <a:p>
            <a:pPr marL="0" indent="0">
              <a:buNone/>
            </a:pPr>
            <a:r>
              <a:rPr lang="en-US" b="1" dirty="0">
                <a:solidFill>
                  <a:srgbClr val="FF0000"/>
                </a:solidFill>
              </a:rPr>
              <a:t>Practical Examples from Real-World Scenarios</a:t>
            </a:r>
          </a:p>
          <a:p>
            <a:pPr marL="0" indent="0">
              <a:buNone/>
            </a:pPr>
            <a:r>
              <a:rPr lang="en-US" b="1" dirty="0"/>
              <a:t>3. Government Entity Using Open Source Software</a:t>
            </a:r>
          </a:p>
          <a:p>
            <a:pPr lvl="1">
              <a:buFont typeface="Wingdings" panose="05000000000000000000" pitchFamily="2" charset="2"/>
              <a:buChar char="v"/>
            </a:pPr>
            <a:r>
              <a:rPr lang="en-US" b="1" dirty="0"/>
              <a:t>Context:</a:t>
            </a:r>
            <a:r>
              <a:rPr lang="en-US" dirty="0"/>
              <a:t> A Ministry of Education aiming to launch a national e-learning platform.</a:t>
            </a:r>
          </a:p>
          <a:p>
            <a:pPr lvl="1">
              <a:buFont typeface="Wingdings" panose="05000000000000000000" pitchFamily="2" charset="2"/>
              <a:buChar char="v"/>
            </a:pPr>
            <a:r>
              <a:rPr lang="en-US" b="1" dirty="0"/>
              <a:t>Choice:</a:t>
            </a:r>
            <a:r>
              <a:rPr lang="en-US" dirty="0"/>
              <a:t> Moodle as an open-source learning management system.</a:t>
            </a:r>
          </a:p>
          <a:p>
            <a:pPr lvl="1">
              <a:buFont typeface="Wingdings" panose="05000000000000000000" pitchFamily="2" charset="2"/>
              <a:buChar char="v"/>
            </a:pPr>
            <a:r>
              <a:rPr lang="en-US" b="1" dirty="0"/>
              <a:t>Managerial Rationale:</a:t>
            </a:r>
            <a:r>
              <a:rPr lang="en-US" dirty="0"/>
              <a:t> Reduce dependency on foreign vendors and maintain full data control.</a:t>
            </a:r>
          </a:p>
          <a:p>
            <a:pPr lvl="1">
              <a:buFont typeface="Wingdings" panose="05000000000000000000" pitchFamily="2" charset="2"/>
              <a:buChar char="v"/>
            </a:pPr>
            <a:r>
              <a:rPr lang="en-US" b="1" dirty="0"/>
              <a:t>Outcome:</a:t>
            </a:r>
            <a:r>
              <a:rPr lang="en-US" dirty="0"/>
              <a:t> Major cost savings, with the need for an internal technical team.</a:t>
            </a:r>
          </a:p>
          <a:p>
            <a:endParaRPr lang="ar-SY" dirty="0"/>
          </a:p>
        </p:txBody>
      </p:sp>
    </p:spTree>
    <p:extLst>
      <p:ext uri="{BB962C8B-B14F-4D97-AF65-F5344CB8AC3E}">
        <p14:creationId xmlns:p14="http://schemas.microsoft.com/office/powerpoint/2010/main" val="358006657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2AC85-FF78-46EB-A61B-27B8CF020188}"/>
              </a:ext>
            </a:extLst>
          </p:cNvPr>
          <p:cNvSpPr>
            <a:spLocks noGrp="1"/>
          </p:cNvSpPr>
          <p:nvPr>
            <p:ph type="title"/>
          </p:nvPr>
        </p:nvSpPr>
        <p:spPr/>
        <p:txBody>
          <a:bodyPr>
            <a:noAutofit/>
          </a:bodyPr>
          <a:lstStyle/>
          <a:p>
            <a:r>
              <a:rPr lang="en-US" sz="3200" dirty="0"/>
              <a:t>Software Selection from a Business Perspective</a:t>
            </a:r>
            <a:endParaRPr lang="ar-SY" sz="3200" dirty="0"/>
          </a:p>
        </p:txBody>
      </p:sp>
      <p:sp>
        <p:nvSpPr>
          <p:cNvPr id="3" name="Content Placeholder 2">
            <a:extLst>
              <a:ext uri="{FF2B5EF4-FFF2-40B4-BE49-F238E27FC236}">
                <a16:creationId xmlns:a16="http://schemas.microsoft.com/office/drawing/2014/main" id="{B44849DA-2D4C-4CCD-9393-275324F10938}"/>
              </a:ext>
            </a:extLst>
          </p:cNvPr>
          <p:cNvSpPr>
            <a:spLocks noGrp="1"/>
          </p:cNvSpPr>
          <p:nvPr>
            <p:ph idx="1"/>
          </p:nvPr>
        </p:nvSpPr>
        <p:spPr/>
        <p:txBody>
          <a:bodyPr>
            <a:normAutofit/>
          </a:bodyPr>
          <a:lstStyle/>
          <a:p>
            <a:pPr marL="0" indent="0">
              <a:buNone/>
            </a:pPr>
            <a:r>
              <a:rPr lang="en-US" b="1" dirty="0">
                <a:solidFill>
                  <a:srgbClr val="FF0000"/>
                </a:solidFill>
              </a:rPr>
              <a:t>Practical Examples from Real-World Scenarios</a:t>
            </a:r>
          </a:p>
          <a:p>
            <a:pPr marL="0" indent="0">
              <a:buNone/>
            </a:pPr>
            <a:r>
              <a:rPr lang="en-US" b="1" dirty="0"/>
              <a:t>4. Consulting Firm Using Installed Software</a:t>
            </a:r>
          </a:p>
          <a:p>
            <a:pPr lvl="1">
              <a:buFont typeface="Wingdings" panose="05000000000000000000" pitchFamily="2" charset="2"/>
              <a:buChar char="v"/>
            </a:pPr>
            <a:r>
              <a:rPr lang="en-US" b="1" dirty="0"/>
              <a:t>Context:</a:t>
            </a:r>
            <a:r>
              <a:rPr lang="en-US" dirty="0"/>
              <a:t> A mid-sized legal firm requiring secure office tools.</a:t>
            </a:r>
          </a:p>
          <a:p>
            <a:pPr lvl="1">
              <a:buFont typeface="Wingdings" panose="05000000000000000000" pitchFamily="2" charset="2"/>
              <a:buChar char="v"/>
            </a:pPr>
            <a:r>
              <a:rPr lang="en-US" b="1" dirty="0"/>
              <a:t>Choice:</a:t>
            </a:r>
            <a:r>
              <a:rPr lang="en-US" dirty="0"/>
              <a:t> Microsoft Office (on-premises version) with internal servers.</a:t>
            </a:r>
          </a:p>
          <a:p>
            <a:pPr lvl="1">
              <a:buFont typeface="Wingdings" panose="05000000000000000000" pitchFamily="2" charset="2"/>
              <a:buChar char="v"/>
            </a:pPr>
            <a:r>
              <a:rPr lang="en-US" b="1" dirty="0"/>
              <a:t>Managerial Rationale:</a:t>
            </a:r>
            <a:r>
              <a:rPr lang="en-US" dirty="0"/>
              <a:t> High privacy requirements and no reliance on internet access.</a:t>
            </a:r>
          </a:p>
          <a:p>
            <a:pPr lvl="1">
              <a:buFont typeface="Wingdings" panose="05000000000000000000" pitchFamily="2" charset="2"/>
              <a:buChar char="v"/>
            </a:pPr>
            <a:r>
              <a:rPr lang="en-US" b="1" dirty="0"/>
              <a:t>Outcome:</a:t>
            </a:r>
            <a:r>
              <a:rPr lang="en-US" dirty="0"/>
              <a:t> Strong data security and full control, with ongoing internal maintenance costs.</a:t>
            </a:r>
          </a:p>
        </p:txBody>
      </p:sp>
    </p:spTree>
    <p:extLst>
      <p:ext uri="{BB962C8B-B14F-4D97-AF65-F5344CB8AC3E}">
        <p14:creationId xmlns:p14="http://schemas.microsoft.com/office/powerpoint/2010/main" val="140821302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2AC85-FF78-46EB-A61B-27B8CF020188}"/>
              </a:ext>
            </a:extLst>
          </p:cNvPr>
          <p:cNvSpPr>
            <a:spLocks noGrp="1"/>
          </p:cNvSpPr>
          <p:nvPr>
            <p:ph type="title"/>
          </p:nvPr>
        </p:nvSpPr>
        <p:spPr/>
        <p:txBody>
          <a:bodyPr>
            <a:noAutofit/>
          </a:bodyPr>
          <a:lstStyle/>
          <a:p>
            <a:r>
              <a:rPr lang="en-US" sz="3200" dirty="0"/>
              <a:t>Software Selection from a Business Perspective</a:t>
            </a:r>
            <a:endParaRPr lang="ar-SY" sz="3200" dirty="0"/>
          </a:p>
        </p:txBody>
      </p:sp>
      <p:sp>
        <p:nvSpPr>
          <p:cNvPr id="3" name="Content Placeholder 2">
            <a:extLst>
              <a:ext uri="{FF2B5EF4-FFF2-40B4-BE49-F238E27FC236}">
                <a16:creationId xmlns:a16="http://schemas.microsoft.com/office/drawing/2014/main" id="{B44849DA-2D4C-4CCD-9393-275324F10938}"/>
              </a:ext>
            </a:extLst>
          </p:cNvPr>
          <p:cNvSpPr>
            <a:spLocks noGrp="1"/>
          </p:cNvSpPr>
          <p:nvPr>
            <p:ph idx="1"/>
          </p:nvPr>
        </p:nvSpPr>
        <p:spPr/>
        <p:txBody>
          <a:bodyPr/>
          <a:lstStyle/>
          <a:p>
            <a:pPr marL="0" indent="0">
              <a:lnSpc>
                <a:spcPct val="100000"/>
              </a:lnSpc>
              <a:buNone/>
            </a:pPr>
            <a:r>
              <a:rPr lang="en-US" b="1" dirty="0">
                <a:solidFill>
                  <a:srgbClr val="FF0000"/>
                </a:solidFill>
              </a:rPr>
              <a:t>Analysis tools that help managers make decisions</a:t>
            </a:r>
          </a:p>
          <a:p>
            <a:pPr marL="0" indent="0">
              <a:buNone/>
            </a:pPr>
            <a:r>
              <a:rPr lang="en-US" sz="2400" b="1" dirty="0"/>
              <a:t> SWOT Analysis for Software Selection</a:t>
            </a:r>
          </a:p>
          <a:p>
            <a:pPr marL="0" indent="0">
              <a:buNone/>
            </a:pPr>
            <a:endParaRPr lang="ar-SY" b="1" dirty="0">
              <a:solidFill>
                <a:srgbClr val="FF0000"/>
              </a:solidFill>
            </a:endParaRPr>
          </a:p>
        </p:txBody>
      </p:sp>
      <p:graphicFrame>
        <p:nvGraphicFramePr>
          <p:cNvPr id="4" name="Table 4">
            <a:extLst>
              <a:ext uri="{FF2B5EF4-FFF2-40B4-BE49-F238E27FC236}">
                <a16:creationId xmlns:a16="http://schemas.microsoft.com/office/drawing/2014/main" id="{A4E71D70-D341-4FC8-9742-DC02E50822EC}"/>
              </a:ext>
            </a:extLst>
          </p:cNvPr>
          <p:cNvGraphicFramePr>
            <a:graphicFrameLocks noGrp="1"/>
          </p:cNvGraphicFramePr>
          <p:nvPr>
            <p:extLst>
              <p:ext uri="{D42A27DB-BD31-4B8C-83A1-F6EECF244321}">
                <p14:modId xmlns:p14="http://schemas.microsoft.com/office/powerpoint/2010/main" val="4219024466"/>
              </p:ext>
            </p:extLst>
          </p:nvPr>
        </p:nvGraphicFramePr>
        <p:xfrm>
          <a:off x="409844" y="2588789"/>
          <a:ext cx="11372308" cy="3708399"/>
        </p:xfrm>
        <a:graphic>
          <a:graphicData uri="http://schemas.openxmlformats.org/drawingml/2006/table">
            <a:tbl>
              <a:tblPr rtl="1" firstRow="1" bandRow="1">
                <a:tableStyleId>{5940675A-B579-460E-94D1-54222C63F5DA}</a:tableStyleId>
              </a:tblPr>
              <a:tblGrid>
                <a:gridCol w="9732126">
                  <a:extLst>
                    <a:ext uri="{9D8B030D-6E8A-4147-A177-3AD203B41FA5}">
                      <a16:colId xmlns:a16="http://schemas.microsoft.com/office/drawing/2014/main" val="987419917"/>
                    </a:ext>
                  </a:extLst>
                </a:gridCol>
                <a:gridCol w="1640182">
                  <a:extLst>
                    <a:ext uri="{9D8B030D-6E8A-4147-A177-3AD203B41FA5}">
                      <a16:colId xmlns:a16="http://schemas.microsoft.com/office/drawing/2014/main" val="2749754809"/>
                    </a:ext>
                  </a:extLst>
                </a:gridCol>
              </a:tblGrid>
              <a:tr h="742461">
                <a:tc>
                  <a:txBody>
                    <a:bodyPr/>
                    <a:lstStyle/>
                    <a:p>
                      <a:pPr rtl="1"/>
                      <a:r>
                        <a:rPr lang="en-US" dirty="0"/>
                        <a:t>- Ease of use (in off-the-shelf and cloud-based software)</a:t>
                      </a:r>
                    </a:p>
                    <a:p>
                      <a:pPr rtl="1"/>
                      <a:r>
                        <a:rPr lang="en-US" dirty="0"/>
                        <a:t>- Full control over data (in installed and custom software)</a:t>
                      </a:r>
                    </a:p>
                    <a:p>
                      <a:pPr rtl="1"/>
                      <a:r>
                        <a:rPr lang="en-US" dirty="0"/>
                        <a:t>- Flexibility for customization (in custom and open-source software)</a:t>
                      </a:r>
                      <a:endParaRPr lang="ar-SY" dirty="0"/>
                    </a:p>
                  </a:txBody>
                  <a:tcPr/>
                </a:tc>
                <a:tc>
                  <a:txBody>
                    <a:bodyPr/>
                    <a:lstStyle/>
                    <a:p>
                      <a:r>
                        <a:rPr lang="en-US" sz="1800" b="1" kern="1200" dirty="0">
                          <a:effectLst/>
                        </a:rPr>
                        <a:t>Strengths </a:t>
                      </a:r>
                      <a:endParaRPr lang="ar-SY" b="1" dirty="0"/>
                    </a:p>
                  </a:txBody>
                  <a:tcPr>
                    <a:solidFill>
                      <a:schemeClr val="accent1">
                        <a:lumMod val="20000"/>
                        <a:lumOff val="80000"/>
                      </a:schemeClr>
                    </a:solidFill>
                  </a:tcPr>
                </a:tc>
                <a:extLst>
                  <a:ext uri="{0D108BD9-81ED-4DB2-BD59-A6C34878D82A}">
                    <a16:rowId xmlns:a16="http://schemas.microsoft.com/office/drawing/2014/main" val="3021972422"/>
                  </a:ext>
                </a:extLst>
              </a:tr>
              <a:tr h="742461">
                <a:tc>
                  <a:txBody>
                    <a:bodyPr/>
                    <a:lstStyle/>
                    <a:p>
                      <a:pPr rtl="1"/>
                      <a:r>
                        <a:rPr lang="en-US" dirty="0"/>
                        <a:t>- High development costs (in custom software)</a:t>
                      </a:r>
                    </a:p>
                    <a:p>
                      <a:pPr rtl="1"/>
                      <a:r>
                        <a:rPr lang="en-US" dirty="0"/>
                        <a:t>- Reliance on an external provider (in cloud software)</a:t>
                      </a:r>
                    </a:p>
                    <a:p>
                      <a:pPr rtl="1"/>
                      <a:r>
                        <a:rPr lang="en-US" dirty="0"/>
                        <a:t>- Requirement of technical expertise (in open source software)</a:t>
                      </a:r>
                      <a:endParaRPr lang="ar-SY" dirty="0"/>
                    </a:p>
                  </a:txBody>
                  <a:tcPr/>
                </a:tc>
                <a:tc>
                  <a:txBody>
                    <a:bodyPr/>
                    <a:lstStyle/>
                    <a:p>
                      <a:pPr rtl="1"/>
                      <a:r>
                        <a:rPr lang="en-US" sz="1800" b="1" kern="1200" dirty="0">
                          <a:effectLst/>
                        </a:rPr>
                        <a:t>Weaknesses </a:t>
                      </a:r>
                      <a:endParaRPr lang="ar-SY" b="1" dirty="0"/>
                    </a:p>
                  </a:txBody>
                  <a:tcPr>
                    <a:solidFill>
                      <a:schemeClr val="accent1">
                        <a:lumMod val="20000"/>
                        <a:lumOff val="80000"/>
                      </a:schemeClr>
                    </a:solidFill>
                  </a:tcPr>
                </a:tc>
                <a:extLst>
                  <a:ext uri="{0D108BD9-81ED-4DB2-BD59-A6C34878D82A}">
                    <a16:rowId xmlns:a16="http://schemas.microsoft.com/office/drawing/2014/main" val="2786162539"/>
                  </a:ext>
                </a:extLst>
              </a:tr>
              <a:tr h="965199">
                <a:tc>
                  <a:txBody>
                    <a:bodyPr/>
                    <a:lstStyle/>
                    <a:p>
                      <a:pPr rtl="1"/>
                      <a:r>
                        <a:rPr lang="en-US" dirty="0"/>
                        <a:t>- Easy scalability (in cloud software)</a:t>
                      </a:r>
                    </a:p>
                    <a:p>
                      <a:pPr rtl="1"/>
                      <a:r>
                        <a:rPr lang="en-US" dirty="0"/>
                        <a:t>- Integration with AI technologies</a:t>
                      </a:r>
                    </a:p>
                    <a:p>
                      <a:pPr rtl="1"/>
                      <a:r>
                        <a:rPr lang="en-US" dirty="0"/>
                        <a:t>- Supporting internal innovation through customization</a:t>
                      </a:r>
                      <a:endParaRPr lang="ar-SY" dirty="0"/>
                    </a:p>
                  </a:txBody>
                  <a:tcPr/>
                </a:tc>
                <a:tc>
                  <a:txBody>
                    <a:bodyPr/>
                    <a:lstStyle/>
                    <a:p>
                      <a:pPr rtl="1"/>
                      <a:r>
                        <a:rPr lang="en-US" sz="1800" b="1" kern="1200" dirty="0">
                          <a:effectLst/>
                        </a:rPr>
                        <a:t>Opportunities </a:t>
                      </a:r>
                      <a:endParaRPr lang="ar-SY" b="1" dirty="0"/>
                    </a:p>
                  </a:txBody>
                  <a:tcPr>
                    <a:solidFill>
                      <a:schemeClr val="accent1">
                        <a:lumMod val="20000"/>
                        <a:lumOff val="80000"/>
                      </a:schemeClr>
                    </a:solidFill>
                  </a:tcPr>
                </a:tc>
                <a:extLst>
                  <a:ext uri="{0D108BD9-81ED-4DB2-BD59-A6C34878D82A}">
                    <a16:rowId xmlns:a16="http://schemas.microsoft.com/office/drawing/2014/main" val="3136589720"/>
                  </a:ext>
                </a:extLst>
              </a:tr>
              <a:tr h="742461">
                <a:tc>
                  <a:txBody>
                    <a:bodyPr/>
                    <a:lstStyle/>
                    <a:p>
                      <a:pPr rtl="1"/>
                      <a:r>
                        <a:rPr lang="en-US" dirty="0"/>
                        <a:t>- Security and privacy risks (especially in cloud solutions)</a:t>
                      </a:r>
                    </a:p>
                    <a:p>
                      <a:pPr rtl="1"/>
                      <a:r>
                        <a:rPr lang="en-US" dirty="0"/>
                        <a:t>- Support discontinuation or changes to terms of service (in commercial software)</a:t>
                      </a:r>
                    </a:p>
                    <a:p>
                      <a:pPr rtl="1"/>
                      <a:r>
                        <a:rPr lang="en-US" dirty="0"/>
                        <a:t>- Long-term maintenance difficulties (in custom or open source software without official support)</a:t>
                      </a:r>
                      <a:endParaRPr lang="ar-SY" dirty="0"/>
                    </a:p>
                  </a:txBody>
                  <a:tcPr/>
                </a:tc>
                <a:tc>
                  <a:txBody>
                    <a:bodyPr/>
                    <a:lstStyle/>
                    <a:p>
                      <a:pPr rtl="1"/>
                      <a:r>
                        <a:rPr lang="en-US" sz="1800" b="1" kern="1200" dirty="0">
                          <a:effectLst/>
                        </a:rPr>
                        <a:t>Threats </a:t>
                      </a:r>
                      <a:endParaRPr lang="ar-SY" b="1" dirty="0"/>
                    </a:p>
                  </a:txBody>
                  <a:tcPr>
                    <a:solidFill>
                      <a:schemeClr val="accent1">
                        <a:lumMod val="20000"/>
                        <a:lumOff val="80000"/>
                      </a:schemeClr>
                    </a:solidFill>
                  </a:tcPr>
                </a:tc>
                <a:extLst>
                  <a:ext uri="{0D108BD9-81ED-4DB2-BD59-A6C34878D82A}">
                    <a16:rowId xmlns:a16="http://schemas.microsoft.com/office/drawing/2014/main" val="2110509814"/>
                  </a:ext>
                </a:extLst>
              </a:tr>
            </a:tbl>
          </a:graphicData>
        </a:graphic>
      </p:graphicFrame>
    </p:spTree>
    <p:extLst>
      <p:ext uri="{BB962C8B-B14F-4D97-AF65-F5344CB8AC3E}">
        <p14:creationId xmlns:p14="http://schemas.microsoft.com/office/powerpoint/2010/main" val="226107160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2AC85-FF78-46EB-A61B-27B8CF020188}"/>
              </a:ext>
            </a:extLst>
          </p:cNvPr>
          <p:cNvSpPr>
            <a:spLocks noGrp="1"/>
          </p:cNvSpPr>
          <p:nvPr>
            <p:ph type="title"/>
          </p:nvPr>
        </p:nvSpPr>
        <p:spPr/>
        <p:txBody>
          <a:bodyPr>
            <a:noAutofit/>
          </a:bodyPr>
          <a:lstStyle/>
          <a:p>
            <a:r>
              <a:rPr lang="en-US" sz="3200" dirty="0"/>
              <a:t>Software Selection from a Business Perspective</a:t>
            </a:r>
            <a:endParaRPr lang="ar-SY" sz="3200" dirty="0"/>
          </a:p>
        </p:txBody>
      </p:sp>
      <p:sp>
        <p:nvSpPr>
          <p:cNvPr id="3" name="Content Placeholder 2">
            <a:extLst>
              <a:ext uri="{FF2B5EF4-FFF2-40B4-BE49-F238E27FC236}">
                <a16:creationId xmlns:a16="http://schemas.microsoft.com/office/drawing/2014/main" id="{B44849DA-2D4C-4CCD-9393-275324F10938}"/>
              </a:ext>
            </a:extLst>
          </p:cNvPr>
          <p:cNvSpPr>
            <a:spLocks noGrp="1"/>
          </p:cNvSpPr>
          <p:nvPr>
            <p:ph idx="1"/>
          </p:nvPr>
        </p:nvSpPr>
        <p:spPr/>
        <p:txBody>
          <a:bodyPr>
            <a:normAutofit fontScale="77500" lnSpcReduction="20000"/>
          </a:bodyPr>
          <a:lstStyle/>
          <a:p>
            <a:r>
              <a:rPr lang="en-US" dirty="0"/>
              <a:t>Software selection in organizations </a:t>
            </a:r>
            <a:r>
              <a:rPr lang="en-US" b="1" dirty="0"/>
              <a:t>is not simply </a:t>
            </a:r>
            <a:r>
              <a:rPr lang="en-US" dirty="0"/>
              <a:t>a technical decision; it is a </a:t>
            </a:r>
            <a:r>
              <a:rPr lang="en-US" b="1" dirty="0"/>
              <a:t>strategic</a:t>
            </a:r>
            <a:r>
              <a:rPr lang="en-US" dirty="0"/>
              <a:t> one closely linked to the organization's size, budget, operational complexity, technical readiness, and future goals.</a:t>
            </a:r>
          </a:p>
          <a:p>
            <a:r>
              <a:rPr lang="en-US" dirty="0"/>
              <a:t>Understanding the various software categories—from installed software to cloud, open source, and custom software—helps managers make informed decisions that </a:t>
            </a:r>
            <a:r>
              <a:rPr lang="en-US" b="1" dirty="0"/>
              <a:t>balance</a:t>
            </a:r>
            <a:r>
              <a:rPr lang="en-US" dirty="0"/>
              <a:t> operational efficiency, </a:t>
            </a:r>
            <a:r>
              <a:rPr lang="en-US" b="1" dirty="0"/>
              <a:t>financial flexibility</a:t>
            </a:r>
            <a:r>
              <a:rPr lang="en-US" dirty="0"/>
              <a:t>, and </a:t>
            </a:r>
            <a:r>
              <a:rPr lang="en-US" b="1" dirty="0"/>
              <a:t>information security</a:t>
            </a:r>
            <a:r>
              <a:rPr lang="en-US" dirty="0"/>
              <a:t>. </a:t>
            </a:r>
          </a:p>
          <a:p>
            <a:r>
              <a:rPr lang="en-US" dirty="0"/>
              <a:t>Using analytical tools such as </a:t>
            </a:r>
            <a:r>
              <a:rPr lang="en-US" b="1" dirty="0"/>
              <a:t>SWOT</a:t>
            </a:r>
            <a:r>
              <a:rPr lang="en-US" dirty="0"/>
              <a:t> analysis enhances management's ability to comprehensively evaluate available options. </a:t>
            </a:r>
          </a:p>
          <a:p>
            <a:r>
              <a:rPr lang="en-US" dirty="0"/>
              <a:t>Ultimately, there </a:t>
            </a:r>
            <a:r>
              <a:rPr lang="en-US" b="1" u="sng" dirty="0">
                <a:solidFill>
                  <a:srgbClr val="FF0000"/>
                </a:solidFill>
              </a:rPr>
              <a:t>is no perfect software </a:t>
            </a:r>
            <a:r>
              <a:rPr lang="en-US" dirty="0"/>
              <a:t>that fits all organizations; success lies in selecting the most appropriate solution that aligns with each organization's organizational and strategic context.</a:t>
            </a:r>
            <a:endParaRPr lang="ar-SY" dirty="0"/>
          </a:p>
        </p:txBody>
      </p:sp>
    </p:spTree>
    <p:extLst>
      <p:ext uri="{BB962C8B-B14F-4D97-AF65-F5344CB8AC3E}">
        <p14:creationId xmlns:p14="http://schemas.microsoft.com/office/powerpoint/2010/main" val="155074716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Review</a:t>
            </a:r>
          </a:p>
        </p:txBody>
      </p:sp>
      <p:sp>
        <p:nvSpPr>
          <p:cNvPr id="3" name="Content Placeholder 2"/>
          <p:cNvSpPr>
            <a:spLocks noGrp="1"/>
          </p:cNvSpPr>
          <p:nvPr>
            <p:ph idx="1"/>
          </p:nvPr>
        </p:nvSpPr>
        <p:spPr/>
        <p:txBody>
          <a:bodyPr>
            <a:normAutofit fontScale="92500" lnSpcReduction="20000"/>
          </a:bodyPr>
          <a:lstStyle/>
          <a:p>
            <a:pPr marL="0" indent="0">
              <a:lnSpc>
                <a:spcPct val="160000"/>
              </a:lnSpc>
              <a:buNone/>
            </a:pPr>
            <a:r>
              <a:rPr lang="en-US" sz="2200" b="1" dirty="0"/>
              <a:t>The basics of application software</a:t>
            </a:r>
            <a:endParaRPr lang="en-US" altLang="en-US" sz="2200" dirty="0"/>
          </a:p>
          <a:p>
            <a:pPr>
              <a:lnSpc>
                <a:spcPct val="160000"/>
              </a:lnSpc>
            </a:pPr>
            <a:r>
              <a:rPr lang="en-US" altLang="en-US" sz="2000" b="1" dirty="0"/>
              <a:t>Application software </a:t>
            </a:r>
            <a:r>
              <a:rPr lang="en-US" altLang="en-US" sz="2000" dirty="0"/>
              <a:t>is software designed to carry out a specific task. </a:t>
            </a:r>
          </a:p>
          <a:p>
            <a:pPr>
              <a:lnSpc>
                <a:spcPct val="160000"/>
              </a:lnSpc>
            </a:pPr>
            <a:r>
              <a:rPr lang="en-US" altLang="en-US" sz="2000" dirty="0"/>
              <a:t>Many application software programs today are commercial software programs that are developed and sold for a profit. </a:t>
            </a:r>
          </a:p>
          <a:p>
            <a:pPr>
              <a:lnSpc>
                <a:spcPct val="160000"/>
              </a:lnSpc>
            </a:pPr>
            <a:r>
              <a:rPr lang="en-US" altLang="en-US" sz="2000" dirty="0"/>
              <a:t>When a software program is purchased, individual users receive a software license authorizing them to use the software. </a:t>
            </a:r>
          </a:p>
          <a:p>
            <a:pPr>
              <a:lnSpc>
                <a:spcPct val="160000"/>
              </a:lnSpc>
            </a:pPr>
            <a:r>
              <a:rPr lang="en-US" altLang="en-US" sz="2000" dirty="0"/>
              <a:t>Other software is available as shareware, freeware, or public domain software. </a:t>
            </a:r>
          </a:p>
          <a:p>
            <a:pPr>
              <a:lnSpc>
                <a:spcPct val="160000"/>
              </a:lnSpc>
            </a:pPr>
            <a:r>
              <a:rPr lang="en-US" altLang="en-US" sz="2000" dirty="0"/>
              <a:t>Software is designed as either desktop software or mobile software. </a:t>
            </a:r>
          </a:p>
          <a:p>
            <a:pPr>
              <a:lnSpc>
                <a:spcPct val="160000"/>
              </a:lnSpc>
            </a:pPr>
            <a:r>
              <a:rPr lang="en-US" altLang="en-US" sz="2000" dirty="0"/>
              <a:t>Installed software is installed on a local computer or network server; web-based software, which is also called software as a service (</a:t>
            </a:r>
            <a:r>
              <a:rPr lang="en-US" altLang="en-US" sz="2000" dirty="0" err="1"/>
              <a:t>saas</a:t>
            </a:r>
            <a:r>
              <a:rPr lang="en-US" altLang="en-US" sz="2000" dirty="0"/>
              <a:t>) and </a:t>
            </a:r>
            <a:r>
              <a:rPr lang="en-US" altLang="en-US" sz="2000" dirty="0" err="1"/>
              <a:t>cloudware</a:t>
            </a:r>
            <a:r>
              <a:rPr lang="en-US" altLang="en-US" sz="2000" dirty="0"/>
              <a:t>, is run from the internet instead.</a:t>
            </a:r>
          </a:p>
        </p:txBody>
      </p:sp>
    </p:spTree>
    <p:extLst>
      <p:ext uri="{BB962C8B-B14F-4D97-AF65-F5344CB8AC3E}">
        <p14:creationId xmlns:p14="http://schemas.microsoft.com/office/powerpoint/2010/main" val="304775455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Review</a:t>
            </a:r>
          </a:p>
        </p:txBody>
      </p:sp>
      <p:sp>
        <p:nvSpPr>
          <p:cNvPr id="3" name="Content Placeholder 2"/>
          <p:cNvSpPr>
            <a:spLocks noGrp="1"/>
          </p:cNvSpPr>
          <p:nvPr>
            <p:ph idx="1"/>
          </p:nvPr>
        </p:nvSpPr>
        <p:spPr/>
        <p:txBody>
          <a:bodyPr>
            <a:normAutofit/>
          </a:bodyPr>
          <a:lstStyle/>
          <a:p>
            <a:pPr marL="0" indent="0">
              <a:lnSpc>
                <a:spcPct val="160000"/>
              </a:lnSpc>
              <a:buNone/>
            </a:pPr>
            <a:r>
              <a:rPr lang="en-US" b="1" dirty="0"/>
              <a:t>The basics of application software</a:t>
            </a:r>
            <a:endParaRPr lang="en-US" altLang="en-US" dirty="0"/>
          </a:p>
          <a:p>
            <a:pPr>
              <a:lnSpc>
                <a:spcPct val="160000"/>
              </a:lnSpc>
            </a:pPr>
            <a:r>
              <a:rPr lang="en-US" altLang="en-US" dirty="0"/>
              <a:t>Many office-oriented programs are sold bundled together as a software suite. </a:t>
            </a:r>
          </a:p>
          <a:p>
            <a:pPr>
              <a:lnSpc>
                <a:spcPct val="160000"/>
              </a:lnSpc>
            </a:pPr>
            <a:r>
              <a:rPr lang="en-US" altLang="en-US" dirty="0"/>
              <a:t>One of the most widely used software suites is </a:t>
            </a:r>
            <a:r>
              <a:rPr lang="en-US" altLang="en-US" dirty="0" err="1"/>
              <a:t>microsoft</a:t>
            </a:r>
            <a:r>
              <a:rPr lang="en-US" altLang="en-US" dirty="0"/>
              <a:t> office. </a:t>
            </a:r>
          </a:p>
          <a:p>
            <a:pPr>
              <a:lnSpc>
                <a:spcPct val="160000"/>
              </a:lnSpc>
            </a:pPr>
            <a:r>
              <a:rPr lang="en-US" altLang="en-US" dirty="0"/>
              <a:t>Editing a document changes its content</a:t>
            </a:r>
          </a:p>
          <a:p>
            <a:pPr>
              <a:lnSpc>
                <a:spcPct val="160000"/>
              </a:lnSpc>
            </a:pPr>
            <a:r>
              <a:rPr lang="en-US" altLang="en-US" dirty="0"/>
              <a:t>Formatting a document changes its appearance (such as by changing the font face, font size, or font style of text, or by changing the line spacing or margins). </a:t>
            </a:r>
          </a:p>
        </p:txBody>
      </p:sp>
    </p:spTree>
    <p:extLst>
      <p:ext uri="{BB962C8B-B14F-4D97-AF65-F5344CB8AC3E}">
        <p14:creationId xmlns:p14="http://schemas.microsoft.com/office/powerpoint/2010/main" val="176831517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Review</a:t>
            </a:r>
          </a:p>
        </p:txBody>
      </p:sp>
      <p:sp>
        <p:nvSpPr>
          <p:cNvPr id="3" name="Content Placeholder 2"/>
          <p:cNvSpPr>
            <a:spLocks noGrp="1"/>
          </p:cNvSpPr>
          <p:nvPr>
            <p:ph idx="1"/>
          </p:nvPr>
        </p:nvSpPr>
        <p:spPr/>
        <p:txBody>
          <a:bodyPr>
            <a:normAutofit fontScale="85000" lnSpcReduction="10000"/>
          </a:bodyPr>
          <a:lstStyle/>
          <a:p>
            <a:pPr marL="0" indent="0">
              <a:lnSpc>
                <a:spcPct val="160000"/>
              </a:lnSpc>
              <a:buNone/>
            </a:pPr>
            <a:r>
              <a:rPr lang="en-US" b="1" dirty="0"/>
              <a:t>Word processing concepts</a:t>
            </a:r>
          </a:p>
          <a:p>
            <a:pPr>
              <a:lnSpc>
                <a:spcPct val="160000"/>
              </a:lnSpc>
            </a:pPr>
            <a:r>
              <a:rPr lang="en-US" altLang="en-US" dirty="0"/>
              <a:t>Word processing refers to using a computer and word processing software to create, manipulate, and print written documents, such as letters, contracts, and so forth.</a:t>
            </a:r>
          </a:p>
          <a:p>
            <a:pPr>
              <a:lnSpc>
                <a:spcPct val="160000"/>
              </a:lnSpc>
            </a:pPr>
            <a:r>
              <a:rPr lang="en-US" altLang="en-US" dirty="0"/>
              <a:t>Formatting can be applied at the character, paragraph, or document level. </a:t>
            </a:r>
          </a:p>
          <a:p>
            <a:pPr>
              <a:lnSpc>
                <a:spcPct val="160000"/>
              </a:lnSpc>
            </a:pPr>
            <a:r>
              <a:rPr lang="en-US" altLang="en-US" dirty="0"/>
              <a:t>Other enhancements found in most word processing programs include the ability to include graphical images and tables, and to use styles, and templates.</a:t>
            </a:r>
          </a:p>
          <a:p>
            <a:pPr>
              <a:lnSpc>
                <a:spcPct val="160000"/>
              </a:lnSpc>
            </a:pPr>
            <a:r>
              <a:rPr lang="en-US" altLang="en-US" dirty="0"/>
              <a:t>Most word processors also include a spelling and grammar check feature and other useful tools.</a:t>
            </a:r>
          </a:p>
        </p:txBody>
      </p:sp>
    </p:spTree>
    <p:extLst>
      <p:ext uri="{BB962C8B-B14F-4D97-AF65-F5344CB8AC3E}">
        <p14:creationId xmlns:p14="http://schemas.microsoft.com/office/powerpoint/2010/main" val="312788405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Review</a:t>
            </a:r>
          </a:p>
        </p:txBody>
      </p:sp>
      <p:sp>
        <p:nvSpPr>
          <p:cNvPr id="3" name="Content Placeholder 2"/>
          <p:cNvSpPr>
            <a:spLocks noGrp="1"/>
          </p:cNvSpPr>
          <p:nvPr>
            <p:ph idx="1"/>
          </p:nvPr>
        </p:nvSpPr>
        <p:spPr/>
        <p:txBody>
          <a:bodyPr>
            <a:normAutofit fontScale="77500" lnSpcReduction="20000"/>
          </a:bodyPr>
          <a:lstStyle/>
          <a:p>
            <a:pPr marL="0" indent="0">
              <a:lnSpc>
                <a:spcPct val="160000"/>
              </a:lnSpc>
              <a:buNone/>
            </a:pPr>
            <a:r>
              <a:rPr lang="en-US" b="1" dirty="0"/>
              <a:t>Spreadsheet concepts</a:t>
            </a:r>
          </a:p>
          <a:p>
            <a:pPr>
              <a:lnSpc>
                <a:spcPct val="160000"/>
              </a:lnSpc>
            </a:pPr>
            <a:r>
              <a:rPr lang="en-US" altLang="en-US" dirty="0"/>
              <a:t>Spreadsheet software is used to create documents that typically include a great deal of numbers and mathematical computations</a:t>
            </a:r>
          </a:p>
          <a:p>
            <a:pPr>
              <a:lnSpc>
                <a:spcPct val="160000"/>
              </a:lnSpc>
            </a:pPr>
            <a:r>
              <a:rPr lang="en-US" altLang="en-US" dirty="0"/>
              <a:t>A collection of worksheets stored in the same spreadsheet file is called a workbook. </a:t>
            </a:r>
          </a:p>
          <a:p>
            <a:pPr>
              <a:lnSpc>
                <a:spcPct val="160000"/>
              </a:lnSpc>
            </a:pPr>
            <a:r>
              <a:rPr lang="en-US" altLang="en-US" dirty="0"/>
              <a:t>A worksheet is divided into rows and columns that intersect to form cells, each of which can be accessed through a cell address, such as b3. </a:t>
            </a:r>
          </a:p>
          <a:p>
            <a:pPr>
              <a:lnSpc>
                <a:spcPct val="160000"/>
              </a:lnSpc>
            </a:pPr>
            <a:r>
              <a:rPr lang="en-US" altLang="en-US" dirty="0"/>
              <a:t>A rectangular group of cells is referred to as a range. </a:t>
            </a:r>
          </a:p>
          <a:p>
            <a:pPr>
              <a:lnSpc>
                <a:spcPct val="160000"/>
              </a:lnSpc>
            </a:pPr>
            <a:r>
              <a:rPr lang="en-US" altLang="en-US" dirty="0"/>
              <a:t>Content is entered into individual cells and may consist of labels, constant values, formulas, or functions.</a:t>
            </a:r>
          </a:p>
        </p:txBody>
      </p:sp>
    </p:spTree>
    <p:extLst>
      <p:ext uri="{BB962C8B-B14F-4D97-AF65-F5344CB8AC3E}">
        <p14:creationId xmlns:p14="http://schemas.microsoft.com/office/powerpoint/2010/main" val="245832415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Review</a:t>
            </a:r>
          </a:p>
        </p:txBody>
      </p:sp>
      <p:sp>
        <p:nvSpPr>
          <p:cNvPr id="3" name="Content Placeholder 2"/>
          <p:cNvSpPr>
            <a:spLocks noGrp="1"/>
          </p:cNvSpPr>
          <p:nvPr>
            <p:ph idx="1"/>
          </p:nvPr>
        </p:nvSpPr>
        <p:spPr/>
        <p:txBody>
          <a:bodyPr>
            <a:normAutofit fontScale="70000" lnSpcReduction="20000"/>
          </a:bodyPr>
          <a:lstStyle/>
          <a:p>
            <a:pPr marL="0" indent="0">
              <a:lnSpc>
                <a:spcPct val="160000"/>
              </a:lnSpc>
              <a:buNone/>
            </a:pPr>
            <a:r>
              <a:rPr lang="en-US" b="1" dirty="0"/>
              <a:t>Database concepts</a:t>
            </a:r>
          </a:p>
          <a:p>
            <a:pPr>
              <a:lnSpc>
                <a:spcPct val="160000"/>
              </a:lnSpc>
            </a:pPr>
            <a:r>
              <a:rPr lang="en-US" altLang="en-US" dirty="0"/>
              <a:t>A database management system (DBMS) enables the creation of a database</a:t>
            </a:r>
          </a:p>
          <a:p>
            <a:pPr>
              <a:lnSpc>
                <a:spcPct val="160000"/>
              </a:lnSpc>
            </a:pPr>
            <a:r>
              <a:rPr lang="en-US" altLang="en-US" dirty="0"/>
              <a:t>Database: a collection of related data stored in a manner so that information can be retrieved as needed.</a:t>
            </a:r>
          </a:p>
          <a:p>
            <a:pPr>
              <a:lnSpc>
                <a:spcPct val="160000"/>
              </a:lnSpc>
            </a:pPr>
            <a:r>
              <a:rPr lang="en-US" altLang="en-US" dirty="0"/>
              <a:t>In a relational </a:t>
            </a:r>
            <a:r>
              <a:rPr lang="en-US" altLang="en-US" dirty="0" err="1"/>
              <a:t>dbms</a:t>
            </a:r>
            <a:endParaRPr lang="en-US" altLang="en-US" dirty="0"/>
          </a:p>
          <a:p>
            <a:pPr>
              <a:lnSpc>
                <a:spcPct val="160000"/>
              </a:lnSpc>
            </a:pPr>
            <a:r>
              <a:rPr lang="en-US" altLang="en-US" dirty="0"/>
              <a:t>Field or column is a collection of characters that make up a single piece of data, such as a name or phone number</a:t>
            </a:r>
          </a:p>
          <a:p>
            <a:pPr>
              <a:lnSpc>
                <a:spcPct val="160000"/>
              </a:lnSpc>
            </a:pPr>
            <a:r>
              <a:rPr lang="en-US" altLang="en-US" dirty="0"/>
              <a:t>Record or row is a collection of related fields; </a:t>
            </a:r>
          </a:p>
          <a:p>
            <a:pPr>
              <a:lnSpc>
                <a:spcPct val="160000"/>
              </a:lnSpc>
            </a:pPr>
            <a:r>
              <a:rPr lang="en-US" altLang="en-US" dirty="0"/>
              <a:t>Table is a collection of related records. </a:t>
            </a:r>
          </a:p>
          <a:p>
            <a:pPr>
              <a:lnSpc>
                <a:spcPct val="160000"/>
              </a:lnSpc>
            </a:pPr>
            <a:r>
              <a:rPr lang="en-US" altLang="en-US" dirty="0"/>
              <a:t>One or more tables can be stored in a database file.</a:t>
            </a:r>
          </a:p>
        </p:txBody>
      </p:sp>
    </p:spTree>
    <p:extLst>
      <p:ext uri="{BB962C8B-B14F-4D97-AF65-F5344CB8AC3E}">
        <p14:creationId xmlns:p14="http://schemas.microsoft.com/office/powerpoint/2010/main" val="345836046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Review</a:t>
            </a:r>
          </a:p>
        </p:txBody>
      </p:sp>
      <p:sp>
        <p:nvSpPr>
          <p:cNvPr id="3" name="Content Placeholder 2"/>
          <p:cNvSpPr>
            <a:spLocks noGrp="1"/>
          </p:cNvSpPr>
          <p:nvPr>
            <p:ph idx="1"/>
          </p:nvPr>
        </p:nvSpPr>
        <p:spPr/>
        <p:txBody>
          <a:bodyPr>
            <a:normAutofit fontScale="85000" lnSpcReduction="10000"/>
          </a:bodyPr>
          <a:lstStyle/>
          <a:p>
            <a:pPr marL="0" indent="0">
              <a:lnSpc>
                <a:spcPct val="160000"/>
              </a:lnSpc>
              <a:buNone/>
            </a:pPr>
            <a:r>
              <a:rPr lang="en-US" altLang="en-US" b="1" dirty="0"/>
              <a:t>Presentation graphics concepts </a:t>
            </a:r>
          </a:p>
          <a:p>
            <a:pPr>
              <a:lnSpc>
                <a:spcPct val="160000"/>
              </a:lnSpc>
            </a:pPr>
            <a:r>
              <a:rPr lang="en-US" altLang="en-US" dirty="0"/>
              <a:t>Presentation graphics are images used to visually enhance the impact of information communicated to other people. </a:t>
            </a:r>
          </a:p>
          <a:p>
            <a:pPr>
              <a:lnSpc>
                <a:spcPct val="160000"/>
              </a:lnSpc>
            </a:pPr>
            <a:r>
              <a:rPr lang="en-US" altLang="en-US" dirty="0"/>
              <a:t>Presentation graphics software can be used to create presentation graphics and electronic slide shows consisting of electronic slides. </a:t>
            </a:r>
          </a:p>
          <a:p>
            <a:pPr>
              <a:lnSpc>
                <a:spcPct val="160000"/>
              </a:lnSpc>
            </a:pPr>
            <a:r>
              <a:rPr lang="en-US" altLang="en-US" dirty="0"/>
              <a:t>Multimedia elements, such as images and video clips, can also be included. </a:t>
            </a:r>
          </a:p>
          <a:p>
            <a:pPr>
              <a:lnSpc>
                <a:spcPct val="160000"/>
              </a:lnSpc>
            </a:pPr>
            <a:r>
              <a:rPr lang="en-US" altLang="en-US" dirty="0"/>
              <a:t>After all slides have been created for a presentation, the order of the slides can be rearranged and transitions between the slides can be specified.</a:t>
            </a:r>
          </a:p>
        </p:txBody>
      </p:sp>
    </p:spTree>
    <p:extLst>
      <p:ext uri="{BB962C8B-B14F-4D97-AF65-F5344CB8AC3E}">
        <p14:creationId xmlns:p14="http://schemas.microsoft.com/office/powerpoint/2010/main" val="14591732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Review</a:t>
            </a:r>
          </a:p>
        </p:txBody>
      </p:sp>
      <p:sp>
        <p:nvSpPr>
          <p:cNvPr id="3" name="Content Placeholder 2"/>
          <p:cNvSpPr>
            <a:spLocks noGrp="1"/>
          </p:cNvSpPr>
          <p:nvPr>
            <p:ph idx="1"/>
          </p:nvPr>
        </p:nvSpPr>
        <p:spPr/>
        <p:txBody>
          <a:bodyPr>
            <a:normAutofit fontScale="77500" lnSpcReduction="20000"/>
          </a:bodyPr>
          <a:lstStyle/>
          <a:p>
            <a:pPr marL="0" indent="0">
              <a:lnSpc>
                <a:spcPct val="160000"/>
              </a:lnSpc>
              <a:buNone/>
            </a:pPr>
            <a:r>
              <a:rPr lang="en-US" altLang="en-US" b="1" dirty="0"/>
              <a:t>Graphics and multimedia concepts </a:t>
            </a:r>
          </a:p>
          <a:p>
            <a:pPr>
              <a:lnSpc>
                <a:spcPct val="160000"/>
              </a:lnSpc>
            </a:pPr>
            <a:r>
              <a:rPr lang="en-US" altLang="en-US" dirty="0"/>
              <a:t>Graphics are graphical images, such as digital photographs, clip art, and original art. Multimedia refers to applications that include more than one type of media, but often refers to audio and video content. </a:t>
            </a:r>
          </a:p>
          <a:p>
            <a:pPr>
              <a:lnSpc>
                <a:spcPct val="160000"/>
              </a:lnSpc>
            </a:pPr>
            <a:r>
              <a:rPr lang="en-US" altLang="en-US" dirty="0"/>
              <a:t>To create graphics, graphics software—such as a painting, a drawing, or an image editing program—can be used. </a:t>
            </a:r>
          </a:p>
          <a:p>
            <a:pPr>
              <a:lnSpc>
                <a:spcPct val="160000"/>
              </a:lnSpc>
            </a:pPr>
            <a:r>
              <a:rPr lang="en-US" altLang="en-US" dirty="0"/>
              <a:t>Audio editing, video editing, and </a:t>
            </a:r>
            <a:r>
              <a:rPr lang="en-US" altLang="en-US" dirty="0" err="1"/>
              <a:t>dvd</a:t>
            </a:r>
            <a:r>
              <a:rPr lang="en-US" altLang="en-US" dirty="0"/>
              <a:t> authoring software are common types of multimedia programs, as are the media player programs used to play audio and video files.</a:t>
            </a:r>
          </a:p>
          <a:p>
            <a:pPr>
              <a:lnSpc>
                <a:spcPct val="160000"/>
              </a:lnSpc>
            </a:pPr>
            <a:r>
              <a:rPr lang="en-US" altLang="en-US" dirty="0"/>
              <a:t> Cd and DVD burning software can be used to burn songs or other data on a cd or </a:t>
            </a:r>
            <a:r>
              <a:rPr lang="en-US" altLang="en-US" dirty="0" err="1"/>
              <a:t>dvd</a:t>
            </a:r>
            <a:r>
              <a:rPr lang="en-US" altLang="en-US" dirty="0"/>
              <a:t> disc.</a:t>
            </a:r>
          </a:p>
        </p:txBody>
      </p:sp>
    </p:spTree>
    <p:extLst>
      <p:ext uri="{BB962C8B-B14F-4D97-AF65-F5344CB8AC3E}">
        <p14:creationId xmlns:p14="http://schemas.microsoft.com/office/powerpoint/2010/main" val="400228480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Review</a:t>
            </a:r>
          </a:p>
        </p:txBody>
      </p:sp>
      <p:sp>
        <p:nvSpPr>
          <p:cNvPr id="3" name="Content Placeholder 2"/>
          <p:cNvSpPr>
            <a:spLocks noGrp="1"/>
          </p:cNvSpPr>
          <p:nvPr>
            <p:ph idx="1"/>
          </p:nvPr>
        </p:nvSpPr>
        <p:spPr/>
        <p:txBody>
          <a:bodyPr>
            <a:normAutofit/>
          </a:bodyPr>
          <a:lstStyle/>
          <a:p>
            <a:pPr marL="0" indent="0">
              <a:lnSpc>
                <a:spcPct val="160000"/>
              </a:lnSpc>
              <a:buNone/>
            </a:pPr>
            <a:r>
              <a:rPr lang="en-US" altLang="en-US" b="1" dirty="0"/>
              <a:t>Other types of application software </a:t>
            </a:r>
          </a:p>
          <a:p>
            <a:pPr>
              <a:lnSpc>
                <a:spcPct val="160000"/>
              </a:lnSpc>
            </a:pPr>
            <a:r>
              <a:rPr lang="en-US" altLang="en-US" dirty="0"/>
              <a:t>Computer-aided design (CAD) and other types of design software, accounting software, personal finance software, and project management software. </a:t>
            </a:r>
          </a:p>
          <a:p>
            <a:pPr>
              <a:lnSpc>
                <a:spcPct val="160000"/>
              </a:lnSpc>
            </a:pPr>
            <a:r>
              <a:rPr lang="en-US" altLang="en-US" dirty="0"/>
              <a:t>The use of collaboration, remote access, and note taking software is growing. </a:t>
            </a:r>
          </a:p>
          <a:p>
            <a:pPr>
              <a:lnSpc>
                <a:spcPct val="160000"/>
              </a:lnSpc>
            </a:pPr>
            <a:r>
              <a:rPr lang="en-US" altLang="en-US" dirty="0"/>
              <a:t>Educational, entertainment, and reference software are very popular with home users.</a:t>
            </a:r>
          </a:p>
        </p:txBody>
      </p:sp>
    </p:spTree>
    <p:extLst>
      <p:ext uri="{BB962C8B-B14F-4D97-AF65-F5344CB8AC3E}">
        <p14:creationId xmlns:p14="http://schemas.microsoft.com/office/powerpoint/2010/main" val="340773044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4" name="Picture 10" descr="Understanding Computers_ Today and Tomorrow, Comprehensive ( PDFDrive )">
            <a:extLst>
              <a:ext uri="{FF2B5EF4-FFF2-40B4-BE49-F238E27FC236}">
                <a16:creationId xmlns:a16="http://schemas.microsoft.com/office/drawing/2014/main" id="{9ED18198-72BB-4740-BCEE-854833A8691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71687" y="0"/>
            <a:ext cx="527843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CCACF3E9-86A7-4319-AD4D-7E158E63DBCD}" vid="{43B90B7C-4E7B-4FFB-AB5E-B60236DAA5F6}"/>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8948D95-5EC6-4BB6-B407-4F8B8C9A36C7}"/>
</file>

<file path=customXml/itemProps2.xml><?xml version="1.0" encoding="utf-8"?>
<ds:datastoreItem xmlns:ds="http://schemas.openxmlformats.org/officeDocument/2006/customXml" ds:itemID="{4CC0E44E-AD1E-4D1F-ACF7-98AB2E00DF7B}"/>
</file>

<file path=customXml/itemProps3.xml><?xml version="1.0" encoding="utf-8"?>
<ds:datastoreItem xmlns:ds="http://schemas.openxmlformats.org/officeDocument/2006/customXml" ds:itemID="{F4FDB0D1-5C3D-40CC-A027-B4EA34C07AE6}"/>
</file>

<file path=docProps/app.xml><?xml version="1.0" encoding="utf-8"?>
<Properties xmlns="http://schemas.openxmlformats.org/officeDocument/2006/extended-properties" xmlns:vt="http://schemas.openxmlformats.org/officeDocument/2006/docPropsVTypes">
  <Template/>
  <TotalTime>3797</TotalTime>
  <Words>5624</Words>
  <Application>Microsoft Office PowerPoint</Application>
  <PresentationFormat>Widescreen</PresentationFormat>
  <Paragraphs>687</Paragraphs>
  <Slides>77</Slides>
  <Notes>1</Notes>
  <HiddenSlides>0</HiddenSlides>
  <MMClips>1</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77</vt:i4>
      </vt:variant>
    </vt:vector>
  </HeadingPairs>
  <TitlesOfParts>
    <vt:vector size="87" baseType="lpstr">
      <vt:lpstr>Arial</vt:lpstr>
      <vt:lpstr>Calibri</vt:lpstr>
      <vt:lpstr>Calibri Light</vt:lpstr>
      <vt:lpstr>Segoe Sans</vt:lpstr>
      <vt:lpstr>Times New Roman</vt:lpstr>
      <vt:lpstr>Wingdings</vt:lpstr>
      <vt:lpstr>Theme1</vt:lpstr>
      <vt:lpstr>1_Office Theme</vt:lpstr>
      <vt:lpstr>2_Office Theme</vt:lpstr>
      <vt:lpstr>Office Theme</vt:lpstr>
      <vt:lpstr>PowerPoint Presentation</vt:lpstr>
      <vt:lpstr>PowerPoint Presentation</vt:lpstr>
      <vt:lpstr>Learning Objectives</vt:lpstr>
      <vt:lpstr>Learning Objectives</vt:lpstr>
      <vt:lpstr>The Basics of Application Software</vt:lpstr>
      <vt:lpstr>Software Ownership Rights</vt:lpstr>
      <vt:lpstr>Software Ownership Rights</vt:lpstr>
      <vt:lpstr>Software Ownership Rights</vt:lpstr>
      <vt:lpstr>Software Ownership Rights</vt:lpstr>
      <vt:lpstr>Desktop vs. Mobile Software</vt:lpstr>
      <vt:lpstr>Installed vs. Web-Based Software</vt:lpstr>
      <vt:lpstr>Installed vs. Web-Based Software</vt:lpstr>
      <vt:lpstr>Case Study 1: Blockbuster’s Failure Due to Poor Adoption of Application Software</vt:lpstr>
      <vt:lpstr>Case Study 1: Blockbuster’s Failure Due to Poor Adoption of Application Software</vt:lpstr>
      <vt:lpstr>Case Study 1: Blockbuster’s Failure Due to Poor Adoption of Application Software</vt:lpstr>
      <vt:lpstr>Case Study 1: Blockbuster’s Failure Due to Poor Adoption of Application Software</vt:lpstr>
      <vt:lpstr>Case Study 1: Blockbuster’s Failure Due to Poor Adoption of Application Software</vt:lpstr>
      <vt:lpstr>Software Suites</vt:lpstr>
      <vt:lpstr>Software Suites</vt:lpstr>
      <vt:lpstr>Common Software Commands</vt:lpstr>
      <vt:lpstr>Common Software Commands</vt:lpstr>
      <vt:lpstr>Common Software Commands</vt:lpstr>
      <vt:lpstr>PowerPoint Presentation</vt:lpstr>
      <vt:lpstr>Word Processing Concepts</vt:lpstr>
      <vt:lpstr>Microsoft Word</vt:lpstr>
      <vt:lpstr>Creating a Word Processing Document</vt:lpstr>
      <vt:lpstr>Tables, Graphics, and Templates</vt:lpstr>
      <vt:lpstr>PowerPoint Presentation</vt:lpstr>
      <vt:lpstr>Microsoft Excel</vt:lpstr>
      <vt:lpstr>Spreadsheet Concepts</vt:lpstr>
      <vt:lpstr>Creating a Spreadsheet</vt:lpstr>
      <vt:lpstr>Entering Data into a Spreadsheet Cell</vt:lpstr>
      <vt:lpstr>Entering Data into a Spreadsheet Cell</vt:lpstr>
      <vt:lpstr>PowerPoint Presentation</vt:lpstr>
      <vt:lpstr>Database Concepts</vt:lpstr>
      <vt:lpstr>Database Concepts</vt:lpstr>
      <vt:lpstr>Creating a Database</vt:lpstr>
      <vt:lpstr>PowerPoint Presentation</vt:lpstr>
      <vt:lpstr>Presentation Graphic Concepts</vt:lpstr>
      <vt:lpstr>Presentation Graphic Concepts</vt:lpstr>
      <vt:lpstr>Creating a Presentation</vt:lpstr>
      <vt:lpstr>Finishing a Presentation</vt:lpstr>
      <vt:lpstr>PowerPoint Presentation</vt:lpstr>
      <vt:lpstr>Graphics and Multimedia Concepts</vt:lpstr>
      <vt:lpstr>Graphics Software</vt:lpstr>
      <vt:lpstr>Audio Editing Software</vt:lpstr>
      <vt:lpstr>Video Editing and DVD Authoring Software</vt:lpstr>
      <vt:lpstr>Media Players</vt:lpstr>
      <vt:lpstr>Other Types of Application Software</vt:lpstr>
      <vt:lpstr>Case Study 2: Coca-Cola’s Strategic Use of Microsoft Office Applications to Enhance Managerial Efficiency</vt:lpstr>
      <vt:lpstr>Case Study 2: Coca-Cola’s Strategic Use of Microsoft Office Applications to Enhance Managerial Efficiency</vt:lpstr>
      <vt:lpstr>Case Study 2: Coca-Cola’s Strategic Use of Microsoft Office Applications to Enhance Managerial Efficiency</vt:lpstr>
      <vt:lpstr>Case Study 2: Coca-Cola’s Strategic Use of Microsoft Office Applications to Enhance Managerial Efficiency</vt:lpstr>
      <vt:lpstr>Case Study 2: Coca-Cola’s Strategic Use of Microsoft Office Applications to Enhance Managerial Efficiency</vt:lpstr>
      <vt:lpstr>Case Study 2: Coca-Cola’s Strategic Use of Microsoft Office Applications to Enhance Managerial Efficiency</vt:lpstr>
      <vt:lpstr>Software Selection from a Business Perspective</vt:lpstr>
      <vt:lpstr>Software Selection from a Business Perspective</vt:lpstr>
      <vt:lpstr>Software Selection from a Business Perspective</vt:lpstr>
      <vt:lpstr>Software Selection from a Business Perspective</vt:lpstr>
      <vt:lpstr>Software Selection from a Business Perspective</vt:lpstr>
      <vt:lpstr>Software Selection from a Business Perspective</vt:lpstr>
      <vt:lpstr>Software Selection from a Business Perspective</vt:lpstr>
      <vt:lpstr>Software Selection from a Business Perspective</vt:lpstr>
      <vt:lpstr>Software Selection from a Business Perspective</vt:lpstr>
      <vt:lpstr>Software Selection from a Business Perspective</vt:lpstr>
      <vt:lpstr>Software Selection from a Business Perspective</vt:lpstr>
      <vt:lpstr>Software Selection from a Business Perspective</vt:lpstr>
      <vt:lpstr>Software Selection from a Business Perspective</vt:lpstr>
      <vt:lpstr>Review</vt:lpstr>
      <vt:lpstr>Review</vt:lpstr>
      <vt:lpstr>Review</vt:lpstr>
      <vt:lpstr>Review</vt:lpstr>
      <vt:lpstr>Review</vt:lpstr>
      <vt:lpstr>Review</vt:lpstr>
      <vt:lpstr>Review</vt:lpstr>
      <vt:lpstr>Review</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zwa</cp:lastModifiedBy>
  <cp:revision>184</cp:revision>
  <dcterms:created xsi:type="dcterms:W3CDTF">2021-06-09T17:43:05Z</dcterms:created>
  <dcterms:modified xsi:type="dcterms:W3CDTF">2025-09-05T13:22:17Z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